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57" r:id="rId4"/>
    <p:sldId id="265" r:id="rId5"/>
    <p:sldId id="271" r:id="rId6"/>
    <p:sldId id="272" r:id="rId7"/>
    <p:sldId id="264" r:id="rId8"/>
    <p:sldId id="258" r:id="rId9"/>
    <p:sldId id="270" r:id="rId10"/>
    <p:sldId id="267" r:id="rId11"/>
    <p:sldId id="268" r:id="rId12"/>
    <p:sldId id="259" r:id="rId13"/>
    <p:sldId id="261" r:id="rId14"/>
    <p:sldId id="263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E816-E2AD-440B-8B5A-F3CF3C2F6ED8}" type="datetimeFigureOut">
              <a:rPr lang="fr-FR" smtClean="0"/>
              <a:t>04/12/2011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D969-1779-418D-BB12-2261DF8BB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5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" y="11361"/>
            <a:ext cx="1714500" cy="733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60131"/>
            <a:ext cx="3960440" cy="8932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592467"/>
            <a:ext cx="2096444" cy="8273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28" y="5645983"/>
            <a:ext cx="2152028" cy="82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051720" y="1351500"/>
            <a:ext cx="5495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TESLA </a:t>
            </a:r>
            <a:r>
              <a:rPr lang="fr-FR" sz="3200" dirty="0" err="1" smtClean="0"/>
              <a:t>Technology</a:t>
            </a:r>
            <a:r>
              <a:rPr lang="fr-FR" sz="3200" dirty="0" smtClean="0"/>
              <a:t> Collaboration</a:t>
            </a:r>
          </a:p>
          <a:p>
            <a:pPr algn="ctr"/>
            <a:r>
              <a:rPr lang="fr-FR" sz="3200" dirty="0" smtClean="0"/>
              <a:t>Beijing, 5-8 </a:t>
            </a:r>
            <a:r>
              <a:rPr lang="fr-FR" sz="3200" dirty="0" err="1" smtClean="0"/>
              <a:t>December</a:t>
            </a:r>
            <a:r>
              <a:rPr lang="fr-FR" sz="3200" dirty="0" smtClean="0"/>
              <a:t> 2011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719451" y="4235936"/>
            <a:ext cx="216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O.Napoly</a:t>
            </a:r>
            <a:r>
              <a:rPr lang="fr-FR" dirty="0" smtClean="0"/>
              <a:t>, CEA-Saclay</a:t>
            </a:r>
          </a:p>
          <a:p>
            <a:pPr algn="ctr"/>
            <a:r>
              <a:rPr lang="fr-FR" dirty="0" smtClean="0"/>
              <a:t>TTC Chairman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25951" y="3024831"/>
            <a:ext cx="734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Introduction and update since last meeting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4368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-13672"/>
            <a:ext cx="7452320" cy="922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Priorities of TTC : 2008-2011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766374" y="1198381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Performances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340905" y="1196752"/>
            <a:ext cx="2027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Applications</a:t>
            </a:r>
            <a:endParaRPr lang="fr-FR" sz="2800" b="1" dirty="0"/>
          </a:p>
        </p:txBody>
      </p:sp>
      <p:sp>
        <p:nvSpPr>
          <p:cNvPr id="11" name="Ellipse 10"/>
          <p:cNvSpPr/>
          <p:nvPr/>
        </p:nvSpPr>
        <p:spPr>
          <a:xfrm>
            <a:off x="6246644" y="1844824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780637" y="1844824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3" idx="6"/>
            <a:endCxn id="11" idx="2"/>
          </p:cNvCxnSpPr>
          <p:nvPr/>
        </p:nvCxnSpPr>
        <p:spPr>
          <a:xfrm>
            <a:off x="2996637" y="1952824"/>
            <a:ext cx="325000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385974" y="2060092"/>
            <a:ext cx="251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of SCRF </a:t>
            </a:r>
            <a:r>
              <a:rPr lang="fr-FR" sz="2800" dirty="0" err="1" smtClean="0"/>
              <a:t>systems</a:t>
            </a:r>
            <a:endParaRPr lang="fr-FR" sz="2800" dirty="0"/>
          </a:p>
        </p:txBody>
      </p:sp>
      <p:pic>
        <p:nvPicPr>
          <p:cNvPr id="22" name="Picture 4" descr="untitled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5242"/>
            <a:ext cx="1165343" cy="77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27"/>
          <p:cNvGrpSpPr>
            <a:grpSpLocks/>
          </p:cNvGrpSpPr>
          <p:nvPr/>
        </p:nvGrpSpPr>
        <p:grpSpPr bwMode="auto">
          <a:xfrm flipH="1">
            <a:off x="3275856" y="2639367"/>
            <a:ext cx="3589801" cy="3019425"/>
            <a:chOff x="4765926" y="2807933"/>
            <a:chExt cx="3477622" cy="3019361"/>
          </a:xfrm>
        </p:grpSpPr>
        <p:pic>
          <p:nvPicPr>
            <p:cNvPr id="24" name="Picture 9" descr="half_wav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926" y="4497830"/>
              <a:ext cx="565965" cy="132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quarter_wa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346" y="2807933"/>
              <a:ext cx="527125" cy="125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1" descr="TripSpk6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188" y="4564969"/>
              <a:ext cx="1703444" cy="119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TripSpk5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718" y="2877292"/>
              <a:ext cx="1302830" cy="111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7" descr="DblSpokePerspectiv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890" y="2954973"/>
              <a:ext cx="1015410" cy="9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32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41564"/>
            <a:ext cx="7452320" cy="922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A proposal for TTC Priorities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2011-2014 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Triangle isocèle 6"/>
          <p:cNvSpPr/>
          <p:nvPr/>
        </p:nvSpPr>
        <p:spPr>
          <a:xfrm>
            <a:off x="2900544" y="1916832"/>
            <a:ext cx="3240360" cy="237626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98461" y="1393612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Performances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886805" y="4293096"/>
            <a:ext cx="2027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Applications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263741" y="4293096"/>
            <a:ext cx="175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Economics</a:t>
            </a:r>
            <a:endParaRPr lang="fr-FR" sz="2800" b="1" dirty="0"/>
          </a:p>
        </p:txBody>
      </p:sp>
      <p:sp>
        <p:nvSpPr>
          <p:cNvPr id="11" name="Ellipse 10"/>
          <p:cNvSpPr/>
          <p:nvPr/>
        </p:nvSpPr>
        <p:spPr>
          <a:xfrm>
            <a:off x="2792544" y="4185096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32904" y="4185096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412724" y="1808832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63039" y="4816316"/>
            <a:ext cx="251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of SCRF </a:t>
            </a:r>
            <a:r>
              <a:rPr lang="fr-FR" sz="2800" dirty="0" err="1" smtClean="0"/>
              <a:t>systems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4162291" y="3140968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‘</a:t>
            </a:r>
            <a:r>
              <a:rPr lang="fr-FR" sz="2000" b="1" dirty="0" smtClean="0"/>
              <a:t>APE</a:t>
            </a:r>
            <a:r>
              <a:rPr lang="fr-FR" dirty="0" smtClean="0"/>
              <a:t>’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66" y="3735104"/>
            <a:ext cx="1514373" cy="113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untitled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13" y="1393612"/>
            <a:ext cx="1649822" cy="10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5308"/>
            <a:ext cx="1917935" cy="11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35696" y="-2660"/>
            <a:ext cx="7236296" cy="839372"/>
          </a:xfrm>
        </p:spPr>
        <p:txBody>
          <a:bodyPr>
            <a:noAutofit/>
          </a:bodyPr>
          <a:lstStyle/>
          <a:p>
            <a:r>
              <a:rPr lang="en-GB" sz="3600" dirty="0" smtClean="0"/>
              <a:t>Cryogenics Economics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558783" y="764704"/>
            <a:ext cx="6962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a </a:t>
            </a:r>
            <a:r>
              <a:rPr lang="en-US" b="1" dirty="0" err="1" smtClean="0"/>
              <a:t>linac</a:t>
            </a:r>
            <a:r>
              <a:rPr lang="en-US" b="1" dirty="0" smtClean="0"/>
              <a:t> with two ‘XFEL-like’ cryomodules </a:t>
            </a:r>
            <a:r>
              <a:rPr lang="en-US" dirty="0" smtClean="0"/>
              <a:t>(LUNEX5 @ SOLEIL)</a:t>
            </a:r>
          </a:p>
          <a:p>
            <a:endParaRPr lang="en-US" dirty="0" smtClean="0"/>
          </a:p>
          <a:p>
            <a:r>
              <a:rPr lang="en-US" dirty="0" smtClean="0"/>
              <a:t>Assumptions: 	power = 0,1 € /kWh@300 K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CoP</a:t>
            </a:r>
            <a:r>
              <a:rPr lang="en-US" dirty="0" smtClean="0"/>
              <a:t>(2K)  = 700 W/W</a:t>
            </a:r>
          </a:p>
          <a:p>
            <a:r>
              <a:rPr lang="en-US" dirty="0" smtClean="0"/>
              <a:t>		magnetic shield  = 2500€ / cavity</a:t>
            </a:r>
          </a:p>
          <a:p>
            <a:pPr lvl="2"/>
            <a:r>
              <a:rPr lang="en-US" dirty="0" smtClean="0"/>
              <a:t>	cryogenics = 1 M€/100 W@2K     		</a:t>
            </a:r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55522"/>
              </p:ext>
            </p:extLst>
          </p:nvPr>
        </p:nvGraphicFramePr>
        <p:xfrm>
          <a:off x="755577" y="2591038"/>
          <a:ext cx="76763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086"/>
                <a:gridCol w="1919086"/>
                <a:gridCol w="1919086"/>
                <a:gridCol w="1919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Duty cycle,</a:t>
                      </a:r>
                    </a:p>
                    <a:p>
                      <a:r>
                        <a:rPr lang="en-US" noProof="0" dirty="0" smtClean="0"/>
                        <a:t>Q0, Gradient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Operational</a:t>
                      </a:r>
                    </a:p>
                    <a:p>
                      <a:pPr algn="ctr"/>
                      <a:r>
                        <a:rPr lang="en-US" noProof="0" smtClean="0"/>
                        <a:t>power </a:t>
                      </a:r>
                      <a:r>
                        <a:rPr lang="en-US" baseline="0" noProof="0" smtClean="0"/>
                        <a:t>cost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Capital</a:t>
                      </a:r>
                      <a:r>
                        <a:rPr lang="en-US" baseline="0" noProof="0" smtClean="0"/>
                        <a:t> cost of magnetic shields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Capital</a:t>
                      </a:r>
                      <a:r>
                        <a:rPr lang="en-US" baseline="0" noProof="0" smtClean="0"/>
                        <a:t> cost</a:t>
                      </a:r>
                    </a:p>
                    <a:p>
                      <a:pPr algn="ctr"/>
                      <a:r>
                        <a:rPr lang="en-US" baseline="0" noProof="0" smtClean="0"/>
                        <a:t>2K liquefier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CW 100%,</a:t>
                      </a:r>
                      <a:r>
                        <a:rPr lang="en-US" baseline="0" noProof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1.10</a:t>
                      </a:r>
                      <a:r>
                        <a:rPr lang="en-US" baseline="30000" noProof="0" dirty="0" smtClean="0"/>
                        <a:t>10</a:t>
                      </a:r>
                      <a:r>
                        <a:rPr lang="en-US" baseline="0" noProof="0" dirty="0" smtClean="0"/>
                        <a:t>, 15MV/m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210 k€ /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3,5 M€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Pulsed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1%,</a:t>
                      </a:r>
                      <a:r>
                        <a:rPr lang="en-US" baseline="0" noProof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1.10</a:t>
                      </a:r>
                      <a:r>
                        <a:rPr lang="en-US" baseline="30000" noProof="0" dirty="0" smtClean="0"/>
                        <a:t>10</a:t>
                      </a:r>
                      <a:r>
                        <a:rPr lang="en-US" baseline="0" noProof="0" dirty="0" smtClean="0"/>
                        <a:t>, 25MV/m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/>
                        <a:t>6 k€ /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k€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Pulsed 0.5%,</a:t>
                      </a:r>
                      <a:endParaRPr lang="en-US" baseline="0" noProof="0" dirty="0" smtClean="0"/>
                    </a:p>
                    <a:p>
                      <a:r>
                        <a:rPr lang="en-US" baseline="0" noProof="0" dirty="0" smtClean="0"/>
                        <a:t>6.10</a:t>
                      </a:r>
                      <a:r>
                        <a:rPr lang="en-US" baseline="30000" noProof="0" dirty="0" smtClean="0"/>
                        <a:t>9</a:t>
                      </a:r>
                      <a:r>
                        <a:rPr lang="en-US" baseline="0" noProof="0" dirty="0" smtClean="0"/>
                        <a:t>, 35MV/m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 k€ / year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40 k€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160 k€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39552" y="52199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one increase Q</a:t>
            </a:r>
            <a:r>
              <a:rPr lang="en-US" b="1" baseline="-25000" dirty="0" smtClean="0"/>
              <a:t>0</a:t>
            </a:r>
            <a:r>
              <a:rPr lang="en-US" b="1" dirty="0" smtClean="0"/>
              <a:t> with a better magnetic shielding, or any other (cheap) mean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7452320" cy="908720"/>
          </a:xfrm>
        </p:spPr>
        <p:txBody>
          <a:bodyPr>
            <a:noAutofit/>
          </a:bodyPr>
          <a:lstStyle/>
          <a:p>
            <a:r>
              <a:rPr lang="en-GB" sz="3600" dirty="0" smtClean="0"/>
              <a:t>A New Technical Board (TB)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568952" cy="46699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 smtClean="0"/>
              <a:t>A new (and more numerous) Technical Board membership was invited with the goal to include ‘fresh blood’, new TTC members, and to cover the new priorities.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39886"/>
              </p:ext>
            </p:extLst>
          </p:nvPr>
        </p:nvGraphicFramePr>
        <p:xfrm>
          <a:off x="611560" y="1988840"/>
          <a:ext cx="3312368" cy="352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1960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Chairman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N. Toge (KEK)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W.D. Moeller (DESY), co-chair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Cavity and couplers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C. Antoine (CEA)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S. </a:t>
                      </a:r>
                      <a:r>
                        <a:rPr lang="fr-FR" sz="1200" u="none" strike="noStrike" dirty="0" err="1">
                          <a:effectLst/>
                        </a:rPr>
                        <a:t>Bousson</a:t>
                      </a:r>
                      <a:r>
                        <a:rPr lang="fr-FR" sz="1200" u="none" strike="noStrike" dirty="0">
                          <a:effectLst/>
                        </a:rPr>
                        <a:t> (CNRS-Orsay)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R.L. Geng (JLab)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C. Ginsburg (FNAL)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E. Kako (KEK)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R. Laxdal (TRIUMF)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D. </a:t>
                      </a:r>
                      <a:r>
                        <a:rPr lang="fr-FR" sz="1200" u="none" strike="noStrike" dirty="0" err="1">
                          <a:effectLst/>
                        </a:rPr>
                        <a:t>Reschke</a:t>
                      </a:r>
                      <a:r>
                        <a:rPr lang="fr-FR" sz="1200" u="none" strike="noStrike" dirty="0">
                          <a:effectLst/>
                        </a:rPr>
                        <a:t> (DESY)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Ji Yuan ZHAI (IHEP)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RF and Tuning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O. Brunner (CERN)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P. McIntosh (STFC)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022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S. Noguchi (KEK)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33903"/>
              </p:ext>
            </p:extLst>
          </p:nvPr>
        </p:nvGraphicFramePr>
        <p:xfrm>
          <a:off x="4572000" y="1988840"/>
          <a:ext cx="2736303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101"/>
                <a:gridCol w="912101"/>
                <a:gridCol w="912101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Cryomodule and </a:t>
                      </a:r>
                      <a:r>
                        <a:rPr lang="fr-FR" sz="1200" u="none" strike="noStrike" dirty="0" err="1">
                          <a:effectLst/>
                        </a:rPr>
                        <a:t>cryogenics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H. Nakai (KEK)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T. Peterson (FNAL)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P. Pierini (INFN)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Integration</a:t>
                      </a:r>
                      <a:r>
                        <a:rPr lang="fr-FR" sz="1200" u="none" strike="noStrike" dirty="0">
                          <a:effectLst/>
                        </a:rPr>
                        <a:t> and </a:t>
                      </a:r>
                      <a:r>
                        <a:rPr lang="fr-FR" sz="1200" u="none" strike="noStrike" dirty="0" err="1">
                          <a:effectLst/>
                        </a:rPr>
                        <a:t>Operation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H. Hayano (KEK)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Sang-Ho Kim (SNS)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M. Liepe (</a:t>
                      </a:r>
                      <a:r>
                        <a:rPr lang="fr-FR" sz="1200" u="none" strike="noStrike" dirty="0" err="1">
                          <a:effectLst/>
                        </a:rPr>
                        <a:t>Cornell</a:t>
                      </a:r>
                      <a:r>
                        <a:rPr lang="fr-FR" sz="1200" u="none" strike="noStrike" dirty="0">
                          <a:effectLst/>
                        </a:rPr>
                        <a:t>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S. Schreiber (DESY)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Honoris Causa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J. Mammosser (JLab)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C. Pagani (INFN)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M. Ross (GDE)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H. Weise (DESY)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211960" y="5212972"/>
            <a:ext cx="462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</a:t>
            </a:r>
            <a:r>
              <a:rPr lang="fr-FR" dirty="0" err="1" smtClean="0"/>
              <a:t>three</a:t>
            </a:r>
            <a:r>
              <a:rPr lang="fr-FR" dirty="0" smtClean="0"/>
              <a:t> more invitations </a:t>
            </a:r>
            <a:r>
              <a:rPr lang="fr-FR" dirty="0" err="1" smtClean="0"/>
              <a:t>pending</a:t>
            </a:r>
            <a:r>
              <a:rPr lang="fr-FR" dirty="0" smtClean="0"/>
              <a:t> for an </a:t>
            </a:r>
            <a:r>
              <a:rPr lang="fr-FR" dirty="0" err="1" smtClean="0"/>
              <a:t>answer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7452320" cy="908720"/>
          </a:xfrm>
        </p:spPr>
        <p:txBody>
          <a:bodyPr>
            <a:noAutofit/>
          </a:bodyPr>
          <a:lstStyle/>
          <a:p>
            <a:r>
              <a:rPr lang="en-GB" sz="3600" dirty="0" smtClean="0"/>
              <a:t>Technical Board Mission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640960" cy="46699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/>
              <a:t>According to the </a:t>
            </a:r>
            <a:r>
              <a:rPr lang="en-US" sz="2000" dirty="0" err="1"/>
              <a:t>MoU</a:t>
            </a:r>
            <a:r>
              <a:rPr lang="en-US" sz="2000" dirty="0"/>
              <a:t> of </a:t>
            </a:r>
            <a:r>
              <a:rPr lang="en-US" sz="2000" dirty="0" smtClean="0"/>
              <a:t>TTC:</a:t>
            </a:r>
          </a:p>
          <a:p>
            <a:pPr marL="0" lvl="0" indent="0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the </a:t>
            </a:r>
            <a:r>
              <a:rPr lang="en-US" sz="2000" i="1" dirty="0"/>
              <a:t>Technical Board TB </a:t>
            </a:r>
            <a:r>
              <a:rPr lang="en-US" sz="2000" i="1" dirty="0" smtClean="0"/>
              <a:t>shall provide </a:t>
            </a:r>
            <a:r>
              <a:rPr lang="en-US" sz="2000" i="1" dirty="0"/>
              <a:t>advice to the Collaboration on technical activities towards reaching the goals of the Collaboration Mission. To this end, the TB </a:t>
            </a:r>
            <a:r>
              <a:rPr lang="en-US" sz="2000" i="1" dirty="0" smtClean="0"/>
              <a:t>will:</a:t>
            </a:r>
          </a:p>
          <a:p>
            <a:r>
              <a:rPr lang="en-US" sz="2000" i="1" dirty="0" smtClean="0"/>
              <a:t>compile </a:t>
            </a:r>
            <a:r>
              <a:rPr lang="en-US" sz="2000" i="1" dirty="0"/>
              <a:t>information on the technology activities in different technical areas</a:t>
            </a:r>
            <a:r>
              <a:rPr lang="en-US" sz="2000" i="1" dirty="0" smtClean="0"/>
              <a:t>,</a:t>
            </a:r>
          </a:p>
          <a:p>
            <a:r>
              <a:rPr lang="en-US" sz="2000" i="1" dirty="0" smtClean="0"/>
              <a:t> provide </a:t>
            </a:r>
            <a:r>
              <a:rPr lang="en-US" sz="2000" i="1" dirty="0"/>
              <a:t>findings and recommendations to the CB</a:t>
            </a:r>
            <a:r>
              <a:rPr lang="en-US" sz="2000" i="1" dirty="0" smtClean="0"/>
              <a:t>.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r>
              <a:rPr lang="en-US" sz="2000" dirty="0" smtClean="0"/>
              <a:t>These are very abstract goals.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My proposal:  the Technical Board attempts </a:t>
            </a:r>
          </a:p>
          <a:p>
            <a:pPr marL="0" indent="0">
              <a:buNone/>
            </a:pPr>
            <a:r>
              <a:rPr lang="en-US" sz="2000" dirty="0" smtClean="0"/>
              <a:t>1) </a:t>
            </a:r>
            <a:r>
              <a:rPr lang="en-US" sz="2000" dirty="0" smtClean="0"/>
              <a:t>to </a:t>
            </a:r>
            <a:r>
              <a:rPr lang="en-US" sz="2000" b="1" dirty="0" smtClean="0"/>
              <a:t>digest</a:t>
            </a:r>
            <a:r>
              <a:rPr lang="en-US" sz="2000" dirty="0" smtClean="0"/>
              <a:t> the findings, debates and technical needs from the meeting,</a:t>
            </a:r>
          </a:p>
          <a:p>
            <a:pPr marL="0" indent="0">
              <a:buNone/>
            </a:pPr>
            <a:r>
              <a:rPr lang="en-US" sz="2000" dirty="0" smtClean="0"/>
              <a:t>2) </a:t>
            </a:r>
            <a:r>
              <a:rPr lang="en-US" sz="2000" dirty="0" smtClean="0"/>
              <a:t>to </a:t>
            </a:r>
            <a:r>
              <a:rPr lang="en-US" sz="2000" b="1" dirty="0" smtClean="0"/>
              <a:t>highlight</a:t>
            </a:r>
            <a:r>
              <a:rPr lang="en-US" sz="2000" dirty="0" smtClean="0"/>
              <a:t> the most </a:t>
            </a:r>
            <a:r>
              <a:rPr lang="en-US" sz="2000" dirty="0" smtClean="0"/>
              <a:t>interesting </a:t>
            </a:r>
            <a:r>
              <a:rPr lang="en-US" sz="2000" dirty="0" smtClean="0"/>
              <a:t>paths </a:t>
            </a:r>
            <a:r>
              <a:rPr lang="en-US" sz="2000" dirty="0" smtClean="0"/>
              <a:t>of </a:t>
            </a:r>
            <a:r>
              <a:rPr lang="en-US" sz="2000" dirty="0" smtClean="0"/>
              <a:t>progress, within </a:t>
            </a:r>
            <a:r>
              <a:rPr lang="en-US" sz="2000" dirty="0" smtClean="0"/>
              <a:t>the APE </a:t>
            </a:r>
            <a:r>
              <a:rPr lang="en-US" sz="2000" dirty="0" smtClean="0"/>
              <a:t>triangle,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3) </a:t>
            </a:r>
            <a:r>
              <a:rPr lang="en-US" sz="2000" dirty="0" smtClean="0"/>
              <a:t>to </a:t>
            </a:r>
            <a:r>
              <a:rPr lang="en-US" sz="2000" b="1" dirty="0" smtClean="0"/>
              <a:t>propose</a:t>
            </a:r>
            <a:r>
              <a:rPr lang="en-US" sz="2000" dirty="0" smtClean="0"/>
              <a:t> </a:t>
            </a:r>
            <a:r>
              <a:rPr lang="en-US" sz="2000" dirty="0" smtClean="0"/>
              <a:t>developments or experimental </a:t>
            </a:r>
            <a:r>
              <a:rPr lang="en-US" sz="2000" dirty="0" smtClean="0"/>
              <a:t>tests to </a:t>
            </a:r>
            <a:r>
              <a:rPr lang="en-US" sz="2000" dirty="0" smtClean="0"/>
              <a:t>explore these paths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08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7452320" cy="980728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Beijing Meeting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496944" cy="49685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b="1" dirty="0" smtClean="0"/>
              <a:t>Programme Committee</a:t>
            </a:r>
            <a:r>
              <a:rPr lang="en-GB" dirty="0" smtClean="0"/>
              <a:t>: </a:t>
            </a:r>
          </a:p>
          <a:p>
            <a:pPr marL="0" lvl="0" indent="0">
              <a:buNone/>
            </a:pPr>
            <a:r>
              <a:rPr lang="en-GB" dirty="0" smtClean="0"/>
              <a:t>	Olivier Napoly (chair)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	Mark Champion</a:t>
            </a:r>
          </a:p>
          <a:p>
            <a:pPr marL="0" lvl="0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Jie</a:t>
            </a:r>
            <a:r>
              <a:rPr lang="en-GB" dirty="0" smtClean="0"/>
              <a:t> </a:t>
            </a:r>
            <a:r>
              <a:rPr lang="en-GB" dirty="0" err="1" smtClean="0"/>
              <a:t>Gao</a:t>
            </a:r>
            <a:endParaRPr lang="en-GB" dirty="0" smtClean="0"/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en-GB" dirty="0" smtClean="0"/>
              <a:t>Nobu Toge &amp; Wolf Dietrich Möller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b="1" dirty="0" smtClean="0"/>
              <a:t>WG1 conveners: </a:t>
            </a:r>
            <a:r>
              <a:rPr lang="en-GB" dirty="0" smtClean="0"/>
              <a:t>‘</a:t>
            </a:r>
            <a:r>
              <a:rPr lang="en-US" dirty="0" smtClean="0"/>
              <a:t>Cryomodule </a:t>
            </a:r>
            <a:r>
              <a:rPr lang="en-US" dirty="0"/>
              <a:t>Test Results and </a:t>
            </a:r>
            <a:r>
              <a:rPr lang="en-US" dirty="0" smtClean="0"/>
              <a:t>Analysis’</a:t>
            </a:r>
            <a:endParaRPr lang="en-GB" dirty="0" smtClean="0"/>
          </a:p>
          <a:p>
            <a:pPr lvl="0">
              <a:buNone/>
            </a:pPr>
            <a:r>
              <a:rPr lang="en-GB" dirty="0" smtClean="0"/>
              <a:t>	</a:t>
            </a:r>
            <a:r>
              <a:rPr lang="en-GB" dirty="0"/>
              <a:t>James Kirby, Guillaume Olry, Akira Yamamoto</a:t>
            </a:r>
          </a:p>
          <a:p>
            <a:pPr lvl="0">
              <a:buNone/>
            </a:pPr>
            <a:endParaRPr lang="en-GB" dirty="0" smtClean="0"/>
          </a:p>
          <a:p>
            <a:pPr lvl="0"/>
            <a:r>
              <a:rPr lang="en-GB" b="1" dirty="0" smtClean="0"/>
              <a:t>WG2 </a:t>
            </a:r>
            <a:r>
              <a:rPr lang="en-GB" b="1" dirty="0"/>
              <a:t>conveners: </a:t>
            </a:r>
            <a:r>
              <a:rPr lang="en-GB" dirty="0" smtClean="0"/>
              <a:t>‘</a:t>
            </a:r>
            <a:r>
              <a:rPr lang="en-US" dirty="0" smtClean="0"/>
              <a:t>Cavity </a:t>
            </a:r>
            <a:r>
              <a:rPr lang="en-US" dirty="0"/>
              <a:t>material, fabrication, treatment and testing: new concepts and new </a:t>
            </a:r>
            <a:r>
              <a:rPr lang="en-US" dirty="0" smtClean="0"/>
              <a:t>benefits’</a:t>
            </a:r>
            <a:endParaRPr lang="en-GB" dirty="0"/>
          </a:p>
          <a:p>
            <a:pPr lvl="0">
              <a:buNone/>
            </a:pPr>
            <a:r>
              <a:rPr lang="en-GB" dirty="0"/>
              <a:t>	</a:t>
            </a:r>
            <a:r>
              <a:rPr lang="en-GB" dirty="0" smtClean="0"/>
              <a:t>Claire Antoine, Camille Ginsburg, Tsuyoshi Tajima</a:t>
            </a:r>
          </a:p>
          <a:p>
            <a:pPr lvl="0">
              <a:buNone/>
            </a:pPr>
            <a:endParaRPr lang="en-GB" dirty="0"/>
          </a:p>
          <a:p>
            <a:pPr lvl="0"/>
            <a:r>
              <a:rPr lang="en-GB" b="1" dirty="0" smtClean="0"/>
              <a:t>WG3 </a:t>
            </a:r>
            <a:r>
              <a:rPr lang="en-GB" b="1" dirty="0"/>
              <a:t>conveners: </a:t>
            </a:r>
            <a:r>
              <a:rPr lang="en-GB" dirty="0" smtClean="0"/>
              <a:t>‘</a:t>
            </a:r>
            <a:r>
              <a:rPr lang="en-US" dirty="0" smtClean="0"/>
              <a:t>Cryogenics </a:t>
            </a:r>
            <a:r>
              <a:rPr lang="en-US" dirty="0"/>
              <a:t>and cryostats : savings in cooling </a:t>
            </a:r>
            <a:r>
              <a:rPr lang="en-US" dirty="0" smtClean="0"/>
              <a:t>power’</a:t>
            </a:r>
            <a:endParaRPr lang="en-GB" dirty="0"/>
          </a:p>
          <a:p>
            <a:pPr lvl="0">
              <a:buNone/>
            </a:pPr>
            <a:r>
              <a:rPr lang="en-GB" dirty="0"/>
              <a:t>	</a:t>
            </a:r>
            <a:r>
              <a:rPr lang="en-GB" dirty="0" smtClean="0"/>
              <a:t>Li </a:t>
            </a:r>
            <a:r>
              <a:rPr lang="en-GB" dirty="0" err="1" smtClean="0"/>
              <a:t>Qiand</a:t>
            </a:r>
            <a:r>
              <a:rPr lang="en-GB" dirty="0" smtClean="0"/>
              <a:t> Liu, Tom Peterson, Paolo Pierini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Napoly, TTC Chair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43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052736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</a:t>
            </a:r>
            <a:r>
              <a:rPr lang="en-US" sz="2800" dirty="0"/>
              <a:t>are welcome to the </a:t>
            </a:r>
            <a:r>
              <a:rPr lang="en-US" sz="2800" dirty="0" smtClean="0"/>
              <a:t>TTC </a:t>
            </a:r>
            <a:r>
              <a:rPr lang="en-US" sz="2800" dirty="0"/>
              <a:t>meeting hosted in Beijing by </a:t>
            </a:r>
            <a:r>
              <a:rPr lang="en-US" sz="2800" dirty="0" smtClean="0"/>
              <a:t>the </a:t>
            </a:r>
            <a:r>
              <a:rPr lang="en-US" sz="2800" b="1" dirty="0" smtClean="0"/>
              <a:t>Institute </a:t>
            </a:r>
            <a:r>
              <a:rPr lang="en-US" sz="2800" b="1" dirty="0"/>
              <a:t>of High Energy Physics</a:t>
            </a:r>
            <a:r>
              <a:rPr lang="en-US" sz="2800" dirty="0"/>
              <a:t>, Chinese Academy of Sciences (IHEP, CAS</a:t>
            </a:r>
            <a:r>
              <a:rPr lang="en-US" sz="2800" dirty="0" smtClean="0"/>
              <a:t>), the </a:t>
            </a:r>
            <a:r>
              <a:rPr lang="en-US" sz="2800" b="1" dirty="0" smtClean="0"/>
              <a:t>Peking </a:t>
            </a:r>
            <a:r>
              <a:rPr lang="en-US" sz="2800" b="1" dirty="0"/>
              <a:t>University</a:t>
            </a:r>
            <a:r>
              <a:rPr lang="en-US" sz="2800" dirty="0"/>
              <a:t> </a:t>
            </a:r>
            <a:r>
              <a:rPr lang="en-US" sz="2800" dirty="0" smtClean="0"/>
              <a:t>(PKU) and the </a:t>
            </a:r>
            <a:r>
              <a:rPr lang="en-US" sz="2800" b="1" dirty="0" smtClean="0"/>
              <a:t>Tsinghua University (THU)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GB" sz="2800" b="1" dirty="0" smtClean="0"/>
              <a:t>Many thanks</a:t>
            </a:r>
            <a:r>
              <a:rPr lang="en-GB" sz="2800" dirty="0" smtClean="0"/>
              <a:t> to: </a:t>
            </a:r>
          </a:p>
          <a:p>
            <a:pPr lvl="1"/>
            <a:r>
              <a:rPr lang="en-US" sz="2800" dirty="0"/>
              <a:t>Prof. </a:t>
            </a:r>
            <a:r>
              <a:rPr lang="en-US" sz="2800" dirty="0" err="1"/>
              <a:t>Gao</a:t>
            </a:r>
            <a:r>
              <a:rPr lang="en-US" sz="2800" dirty="0"/>
              <a:t>, </a:t>
            </a:r>
            <a:r>
              <a:rPr lang="en-US" sz="2800" dirty="0" err="1"/>
              <a:t>Jie</a:t>
            </a:r>
            <a:r>
              <a:rPr lang="en-US" sz="2800" dirty="0"/>
              <a:t> (Chair</a:t>
            </a:r>
            <a:r>
              <a:rPr lang="en-US" sz="2800" dirty="0" smtClean="0"/>
              <a:t>), IHEP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Prof. Liu, </a:t>
            </a:r>
            <a:r>
              <a:rPr lang="en-US" sz="2800" dirty="0" err="1"/>
              <a:t>Kexin</a:t>
            </a:r>
            <a:r>
              <a:rPr lang="en-US" sz="2800" dirty="0"/>
              <a:t> (vice-Chair</a:t>
            </a:r>
            <a:r>
              <a:rPr lang="en-US" sz="2800" dirty="0" smtClean="0"/>
              <a:t>), PKU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Prof. Tang, </a:t>
            </a:r>
            <a:r>
              <a:rPr lang="en-US" sz="2800" dirty="0" err="1"/>
              <a:t>Chuanxiang</a:t>
            </a:r>
            <a:r>
              <a:rPr lang="en-US" sz="2800" dirty="0"/>
              <a:t> (vice-Chair</a:t>
            </a:r>
            <a:r>
              <a:rPr lang="en-US" sz="2800" dirty="0" smtClean="0"/>
              <a:t>)</a:t>
            </a:r>
            <a:r>
              <a:rPr lang="en-GB" sz="2800" b="1" dirty="0" smtClean="0"/>
              <a:t>, THU</a:t>
            </a:r>
          </a:p>
          <a:p>
            <a:r>
              <a:rPr lang="en-GB" sz="2800" dirty="0"/>
              <a:t>f</a:t>
            </a:r>
            <a:r>
              <a:rPr lang="en-GB" sz="2800" dirty="0" smtClean="0"/>
              <a:t>or chairing the meeting.</a:t>
            </a:r>
            <a:endParaRPr lang="en-GB" sz="28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35696" y="116632"/>
            <a:ext cx="7308304" cy="720080"/>
          </a:xfrm>
        </p:spPr>
        <p:txBody>
          <a:bodyPr>
            <a:noAutofit/>
          </a:bodyPr>
          <a:lstStyle/>
          <a:p>
            <a:r>
              <a:rPr lang="en-GB" sz="2800" dirty="0" smtClean="0"/>
              <a:t>In Memoriam </a:t>
            </a:r>
            <a:r>
              <a:rPr lang="en-GB" sz="2800" b="1" dirty="0" smtClean="0"/>
              <a:t>Bernard Aune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passed on September 30, 2011</a:t>
            </a:r>
            <a:endParaRPr lang="en-GB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2626"/>
            <a:ext cx="5112568" cy="48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652119" y="1340768"/>
            <a:ext cx="325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Head of CEA Accelerator Division</a:t>
            </a:r>
          </a:p>
          <a:p>
            <a:r>
              <a:rPr lang="fr-FR" dirty="0" smtClean="0"/>
              <a:t>Head of TTF Project (~1995)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5392"/>
          <a:stretch/>
        </p:blipFill>
        <p:spPr bwMode="auto">
          <a:xfrm>
            <a:off x="1313568" y="775325"/>
            <a:ext cx="7452000" cy="502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-13672"/>
            <a:ext cx="7452320" cy="922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Members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5986957" y="1125248"/>
            <a:ext cx="2138638" cy="287528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986957" y="2445827"/>
            <a:ext cx="2138638" cy="2407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339752" y="4202019"/>
            <a:ext cx="2138638" cy="143764"/>
          </a:xfrm>
          <a:prstGeom prst="rect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33362" y="3620337"/>
            <a:ext cx="2138638" cy="143764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42" y="976484"/>
            <a:ext cx="160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b="4836"/>
          <a:stretch/>
        </p:blipFill>
        <p:spPr bwMode="auto">
          <a:xfrm>
            <a:off x="1296942" y="666167"/>
            <a:ext cx="7452000" cy="513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-13672"/>
            <a:ext cx="7452320" cy="922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Members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577378" y="2827996"/>
            <a:ext cx="2138638" cy="31297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42" y="976484"/>
            <a:ext cx="160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77378" y="3823425"/>
            <a:ext cx="2138638" cy="31297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228184" y="1340768"/>
            <a:ext cx="2138638" cy="31297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New </a:t>
            </a:r>
            <a:r>
              <a:rPr lang="fr-FR" dirty="0" err="1" smtClean="0">
                <a:solidFill>
                  <a:srgbClr val="0070C0"/>
                </a:solidFill>
              </a:rPr>
              <a:t>MoU’s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signed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0072" y="4148651"/>
            <a:ext cx="3290288" cy="120032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TTC </a:t>
            </a:r>
            <a:r>
              <a:rPr lang="fr-FR" dirty="0" err="1" smtClean="0"/>
              <a:t>membership</a:t>
            </a:r>
            <a:r>
              <a:rPr lang="fr-FR" dirty="0" smtClean="0"/>
              <a:t> </a:t>
            </a:r>
            <a:r>
              <a:rPr lang="fr-FR" dirty="0" err="1" smtClean="0"/>
              <a:t>consists</a:t>
            </a:r>
            <a:r>
              <a:rPr lang="fr-FR" dirty="0" smtClean="0"/>
              <a:t> of</a:t>
            </a:r>
          </a:p>
          <a:p>
            <a:pPr algn="ctr"/>
            <a:r>
              <a:rPr lang="fr-FR" dirty="0" smtClean="0"/>
              <a:t>53 Institutes</a:t>
            </a:r>
          </a:p>
          <a:p>
            <a:pPr algn="ctr"/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12 countries </a:t>
            </a:r>
          </a:p>
          <a:p>
            <a:pPr algn="ctr"/>
            <a:r>
              <a:rPr lang="fr-FR" dirty="0"/>
              <a:t>a</a:t>
            </a:r>
            <a:r>
              <a:rPr lang="fr-FR" dirty="0" smtClean="0"/>
              <a:t>nd 2 International Organisations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0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35696" y="-2660"/>
            <a:ext cx="7236296" cy="839372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committees new membership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b="1" dirty="0" smtClean="0"/>
              <a:t>TTC Deputy Chair</a:t>
            </a:r>
            <a:r>
              <a:rPr lang="en-GB" dirty="0" smtClean="0"/>
              <a:t>: Mark Champion</a:t>
            </a:r>
          </a:p>
          <a:p>
            <a:pPr lvl="0"/>
            <a:endParaRPr lang="en-GB" dirty="0" smtClean="0"/>
          </a:p>
          <a:p>
            <a:pPr lvl="0"/>
            <a:r>
              <a:rPr lang="en-GB" b="1" dirty="0" smtClean="0"/>
              <a:t>TTC Executive Committee</a:t>
            </a:r>
            <a:r>
              <a:rPr lang="en-GB" dirty="0" smtClean="0"/>
              <a:t>: </a:t>
            </a:r>
          </a:p>
          <a:p>
            <a:pPr lvl="0">
              <a:buNone/>
            </a:pPr>
            <a:r>
              <a:rPr lang="en-GB" dirty="0" smtClean="0"/>
              <a:t>	John Mammosser, Hans Weise, Akira Yamamoto</a:t>
            </a:r>
          </a:p>
          <a:p>
            <a:pPr lvl="0">
              <a:buNone/>
            </a:pPr>
            <a:endParaRPr lang="en-GB" dirty="0" smtClean="0"/>
          </a:p>
          <a:p>
            <a:r>
              <a:rPr lang="en-GB" b="1" dirty="0" smtClean="0"/>
              <a:t>Technical Board Chair</a:t>
            </a:r>
            <a:r>
              <a:rPr lang="en-GB" dirty="0" smtClean="0"/>
              <a:t>: Nobu Toge</a:t>
            </a:r>
          </a:p>
          <a:p>
            <a:pPr marL="0" indent="0">
              <a:buNone/>
            </a:pPr>
            <a:r>
              <a:rPr lang="en-GB" b="1" dirty="0" smtClean="0"/>
              <a:t>		Co-Chair</a:t>
            </a:r>
            <a:r>
              <a:rPr lang="en-GB" dirty="0" smtClean="0"/>
              <a:t>: Wolf-Dietrich Möller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Thank you for accepting to share the </a:t>
            </a:r>
            <a:r>
              <a:rPr lang="en-GB" dirty="0" err="1" smtClean="0"/>
              <a:t>responsability</a:t>
            </a:r>
            <a:r>
              <a:rPr lang="en-GB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02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35696" y="0"/>
            <a:ext cx="7308304" cy="836712"/>
          </a:xfrm>
        </p:spPr>
        <p:txBody>
          <a:bodyPr>
            <a:noAutofit/>
          </a:bodyPr>
          <a:lstStyle/>
          <a:p>
            <a:r>
              <a:rPr lang="en-GB" sz="3200" dirty="0"/>
              <a:t>M</a:t>
            </a:r>
            <a:r>
              <a:rPr lang="en-GB" sz="3200" dirty="0" smtClean="0"/>
              <a:t>y Idea </a:t>
            </a:r>
            <a:r>
              <a:rPr lang="en-GB" sz="3200" dirty="0" smtClean="0"/>
              <a:t>of the </a:t>
            </a:r>
            <a:r>
              <a:rPr lang="en-GB" sz="3200" dirty="0" smtClean="0"/>
              <a:t>TTC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908720"/>
            <a:ext cx="8640960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The TESLA Technology Collaboration is at the same time: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 a </a:t>
            </a:r>
            <a:r>
              <a:rPr lang="en-GB" sz="2000" b="1" dirty="0" smtClean="0"/>
              <a:t>“forum” </a:t>
            </a:r>
            <a:r>
              <a:rPr lang="en-GB" sz="2000" dirty="0" smtClean="0"/>
              <a:t>of discussions and exchanges on Superconducting Radio Frequency (SCRF) systems cutting edge developments, from the R&amp;D level to running accelerator aspects and, in return,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a </a:t>
            </a:r>
            <a:r>
              <a:rPr lang="en-GB" sz="2000" b="1" dirty="0" smtClean="0"/>
              <a:t>“think tank” </a:t>
            </a:r>
            <a:r>
              <a:rPr lang="en-GB" sz="2000" dirty="0" smtClean="0"/>
              <a:t>capable of providing top level and experienced advices and expertise to SCRF accelerator projects, from the design phase to the operation stages, including optimisation and upgrades.</a:t>
            </a:r>
            <a:endParaRPr lang="fr-FR" sz="2000" dirty="0" smtClean="0"/>
          </a:p>
          <a:p>
            <a:pPr marL="514350" indent="-514350">
              <a:buNone/>
            </a:pPr>
            <a:r>
              <a:rPr lang="en-GB" sz="2000" dirty="0" smtClean="0"/>
              <a:t>The TTC “forum” culminates during the TTC meetings whose success is guaranteed by the </a:t>
            </a:r>
            <a:r>
              <a:rPr lang="en-GB" sz="2000" b="1" dirty="0" smtClean="0"/>
              <a:t>excellence of the presentations</a:t>
            </a:r>
            <a:r>
              <a:rPr lang="en-GB" sz="2000" dirty="0" smtClean="0"/>
              <a:t>, intellectual debates and technical findings that it convenes, by free will, from the members of the TTC institutes.</a:t>
            </a:r>
            <a:endParaRPr lang="fr-FR" sz="2000" dirty="0" smtClean="0"/>
          </a:p>
          <a:p>
            <a:pPr marL="514350" indent="-514350">
              <a:buNone/>
            </a:pPr>
            <a:r>
              <a:rPr lang="en-GB" sz="2000" dirty="0" smtClean="0"/>
              <a:t>The TTC “think tank” is a </a:t>
            </a:r>
            <a:r>
              <a:rPr lang="en-GB" sz="2000" b="1" dirty="0" smtClean="0"/>
              <a:t>unique body </a:t>
            </a:r>
            <a:r>
              <a:rPr lang="en-GB" sz="2000" dirty="0" smtClean="0"/>
              <a:t>comprising most of the major accelerator centres and accelerator science institutes in the world, addressing </a:t>
            </a:r>
            <a:r>
              <a:rPr lang="en-GB" sz="2000" b="1" dirty="0" smtClean="0"/>
              <a:t>a broad range of applications</a:t>
            </a:r>
            <a:r>
              <a:rPr lang="en-GB" sz="2000" dirty="0" smtClean="0"/>
              <a:t> in scientific fundamental research.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83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-13672"/>
            <a:ext cx="7452320" cy="922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Priorities of the next 3 year mandate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GB" dirty="0" smtClean="0"/>
              <a:t>The priorities of my mandate will be:</a:t>
            </a:r>
            <a:endParaRPr lang="fr-FR" dirty="0" smtClean="0"/>
          </a:p>
          <a:p>
            <a:pPr lvl="0">
              <a:lnSpc>
                <a:spcPct val="120000"/>
              </a:lnSpc>
            </a:pPr>
            <a:r>
              <a:rPr lang="en-GB" dirty="0" smtClean="0"/>
              <a:t>To maintain the </a:t>
            </a:r>
            <a:r>
              <a:rPr lang="en-GB" b="1" dirty="0" smtClean="0"/>
              <a:t>excellent quality </a:t>
            </a:r>
            <a:r>
              <a:rPr lang="en-GB" dirty="0" smtClean="0"/>
              <a:t>of the </a:t>
            </a:r>
            <a:r>
              <a:rPr lang="en-GB" b="1" dirty="0" smtClean="0"/>
              <a:t>recent</a:t>
            </a:r>
            <a:r>
              <a:rPr lang="en-GB" dirty="0" smtClean="0"/>
              <a:t> scientific and technical material presented and discussed during the TTC meetings;</a:t>
            </a:r>
            <a:endParaRPr lang="fr-FR" dirty="0" smtClean="0"/>
          </a:p>
          <a:p>
            <a:pPr lvl="0">
              <a:lnSpc>
                <a:spcPct val="120000"/>
              </a:lnSpc>
            </a:pPr>
            <a:r>
              <a:rPr lang="en-GB" dirty="0" smtClean="0"/>
              <a:t>To consolidate the recent and successful integration of the </a:t>
            </a:r>
            <a:r>
              <a:rPr lang="en-GB" b="1" dirty="0" smtClean="0"/>
              <a:t>proton and ions superconducting </a:t>
            </a:r>
            <a:r>
              <a:rPr lang="en-GB" b="1" dirty="0" err="1" smtClean="0"/>
              <a:t>linac</a:t>
            </a:r>
            <a:r>
              <a:rPr lang="en-GB" b="1" dirty="0" smtClean="0"/>
              <a:t> SCRF developments</a:t>
            </a:r>
            <a:r>
              <a:rPr lang="en-GB" dirty="0" smtClean="0"/>
              <a:t>, inherited for the former TTC Chairman, Professor Yamazaki;</a:t>
            </a:r>
            <a:endParaRPr lang="fr-FR" dirty="0" smtClean="0"/>
          </a:p>
          <a:p>
            <a:pPr lvl="0">
              <a:lnSpc>
                <a:spcPct val="120000"/>
              </a:lnSpc>
            </a:pPr>
            <a:r>
              <a:rPr lang="en-GB" dirty="0" smtClean="0"/>
              <a:t>To </a:t>
            </a:r>
            <a:r>
              <a:rPr lang="en-GB" b="1" dirty="0" smtClean="0"/>
              <a:t>broaden the scope of work </a:t>
            </a:r>
            <a:r>
              <a:rPr lang="en-GB" dirty="0" smtClean="0"/>
              <a:t>by investigating new synergies, new applications and frontier projects;</a:t>
            </a:r>
            <a:endParaRPr lang="fr-FR" dirty="0" smtClean="0"/>
          </a:p>
          <a:p>
            <a:pPr lvl="0">
              <a:lnSpc>
                <a:spcPct val="120000"/>
              </a:lnSpc>
            </a:pPr>
            <a:r>
              <a:rPr lang="en-GB" dirty="0" smtClean="0"/>
              <a:t>To face the </a:t>
            </a:r>
            <a:r>
              <a:rPr lang="en-GB" b="1" dirty="0" smtClean="0"/>
              <a:t>Cost issue</a:t>
            </a:r>
            <a:r>
              <a:rPr lang="en-GB" dirty="0" smtClean="0"/>
              <a:t>, i.e. the reasons for costs escalation in the past years, and the means of cost reduction.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1680" y="-13672"/>
            <a:ext cx="7452320" cy="922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Priorities of TTC until 2007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3313177" y="1799818"/>
            <a:ext cx="2561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Performances</a:t>
            </a:r>
          </a:p>
          <a:p>
            <a:r>
              <a:rPr lang="fr-FR" sz="2800" dirty="0" smtClean="0"/>
              <a:t>of SCRF </a:t>
            </a:r>
            <a:r>
              <a:rPr lang="fr-FR" sz="2800" dirty="0" err="1" smtClean="0"/>
              <a:t>systems</a:t>
            </a:r>
            <a:endParaRPr lang="fr-FR" sz="2800" dirty="0"/>
          </a:p>
        </p:txBody>
      </p:sp>
      <p:sp>
        <p:nvSpPr>
          <p:cNvPr id="13" name="Ellipse 12"/>
          <p:cNvSpPr/>
          <p:nvPr/>
        </p:nvSpPr>
        <p:spPr>
          <a:xfrm>
            <a:off x="4378073" y="1439778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4" descr="untitled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3" y="2879938"/>
            <a:ext cx="2880320" cy="191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899</Words>
  <Application>Microsoft Office PowerPoint</Application>
  <PresentationFormat>Affichage à l'écran (4:3)</PresentationFormat>
  <Paragraphs>187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In Memoriam Bernard Aune passed on September 30, 2011</vt:lpstr>
      <vt:lpstr>TTC Members</vt:lpstr>
      <vt:lpstr>TTC Members</vt:lpstr>
      <vt:lpstr>TTC committees new membership</vt:lpstr>
      <vt:lpstr>My Idea of the TTC</vt:lpstr>
      <vt:lpstr>Priorities of the next 3 year mandate</vt:lpstr>
      <vt:lpstr>Priorities of TTC until 2007</vt:lpstr>
      <vt:lpstr>Priorities of TTC : 2008-2011</vt:lpstr>
      <vt:lpstr>A proposal for TTC Priorities 2011-2014 </vt:lpstr>
      <vt:lpstr>Cryogenics Economics</vt:lpstr>
      <vt:lpstr>A New Technical Board (TB)</vt:lpstr>
      <vt:lpstr>Technical Board Mission</vt:lpstr>
      <vt:lpstr>TTC Beijing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on095247</cp:lastModifiedBy>
  <cp:revision>29</cp:revision>
  <dcterms:modified xsi:type="dcterms:W3CDTF">2011-12-04T15:42:00Z</dcterms:modified>
</cp:coreProperties>
</file>