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C57422-D0B9-4B5D-BC06-68FB61B6DBEF}" type="datetimeFigureOut">
              <a:rPr lang="en-US" smtClean="0"/>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213232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57422-D0B9-4B5D-BC06-68FB61B6DBEF}" type="datetimeFigureOut">
              <a:rPr lang="en-US" smtClean="0"/>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308973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57422-D0B9-4B5D-BC06-68FB61B6DBEF}" type="datetimeFigureOut">
              <a:rPr lang="en-US" smtClean="0"/>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79440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57422-D0B9-4B5D-BC06-68FB61B6DBEF}" type="datetimeFigureOut">
              <a:rPr lang="en-US" smtClean="0"/>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1423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57422-D0B9-4B5D-BC06-68FB61B6DBEF}" type="datetimeFigureOut">
              <a:rPr lang="en-US" smtClean="0"/>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342073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57422-D0B9-4B5D-BC06-68FB61B6DBEF}" type="datetimeFigureOut">
              <a:rPr lang="en-US" smtClean="0"/>
              <a:t>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357010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57422-D0B9-4B5D-BC06-68FB61B6DBEF}" type="datetimeFigureOut">
              <a:rPr lang="en-US" smtClean="0"/>
              <a:t>12/7/2011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77758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57422-D0B9-4B5D-BC06-68FB61B6DBEF}" type="datetimeFigureOut">
              <a:rPr lang="en-US" smtClean="0"/>
              <a:t>12/7/2011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424941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57422-D0B9-4B5D-BC06-68FB61B6DBEF}" type="datetimeFigureOut">
              <a:rPr lang="en-US" smtClean="0"/>
              <a:t>12/7/2011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22258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57422-D0B9-4B5D-BC06-68FB61B6DBEF}" type="datetimeFigureOut">
              <a:rPr lang="en-US" smtClean="0"/>
              <a:t>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189013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57422-D0B9-4B5D-BC06-68FB61B6DBEF}" type="datetimeFigureOut">
              <a:rPr lang="en-US" smtClean="0"/>
              <a:t>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F09A0-889B-4473-837A-AB821FB37309}" type="slidenum">
              <a:rPr lang="en-US" smtClean="0"/>
              <a:t>‹#›</a:t>
            </a:fld>
            <a:endParaRPr lang="en-US"/>
          </a:p>
        </p:txBody>
      </p:sp>
    </p:spTree>
    <p:extLst>
      <p:ext uri="{BB962C8B-B14F-4D97-AF65-F5344CB8AC3E}">
        <p14:creationId xmlns:p14="http://schemas.microsoft.com/office/powerpoint/2010/main" val="415998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57422-D0B9-4B5D-BC06-68FB61B6DBEF}" type="datetimeFigureOut">
              <a:rPr lang="en-US" smtClean="0"/>
              <a:t>12/7/2011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F09A0-889B-4473-837A-AB821FB37309}" type="slidenum">
              <a:rPr lang="en-US" smtClean="0"/>
              <a:t>‹#›</a:t>
            </a:fld>
            <a:endParaRPr lang="en-US"/>
          </a:p>
        </p:txBody>
      </p:sp>
    </p:spTree>
    <p:extLst>
      <p:ext uri="{BB962C8B-B14F-4D97-AF65-F5344CB8AC3E}">
        <p14:creationId xmlns:p14="http://schemas.microsoft.com/office/powerpoint/2010/main" val="322604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a:r>
              <a:rPr lang="en-US" sz="2400" b="1" dirty="0" smtClean="0"/>
              <a:t>Cavity degradation after vert. test on the way or in the module, James </a:t>
            </a:r>
            <a:r>
              <a:rPr lang="en-US" sz="2400" b="1" dirty="0" err="1" smtClean="0"/>
              <a:t>Kerby</a:t>
            </a:r>
            <a:endParaRPr lang="en-US" sz="2400" b="1" dirty="0"/>
          </a:p>
        </p:txBody>
      </p:sp>
      <p:sp>
        <p:nvSpPr>
          <p:cNvPr id="3" name="Content Placeholder 2"/>
          <p:cNvSpPr>
            <a:spLocks noGrp="1"/>
          </p:cNvSpPr>
          <p:nvPr>
            <p:ph idx="1"/>
          </p:nvPr>
        </p:nvSpPr>
        <p:spPr>
          <a:xfrm>
            <a:off x="457200" y="1052736"/>
            <a:ext cx="8229600" cy="5472608"/>
          </a:xfrm>
        </p:spPr>
        <p:txBody>
          <a:bodyPr>
            <a:noAutofit/>
          </a:bodyPr>
          <a:lstStyle/>
          <a:p>
            <a:r>
              <a:rPr lang="en-US" sz="2200" dirty="0" smtClean="0"/>
              <a:t>~10% agreement in results across laboratories typical</a:t>
            </a:r>
          </a:p>
          <a:p>
            <a:r>
              <a:rPr lang="en-US" sz="2200" dirty="0" smtClean="0"/>
              <a:t>~20% degradation VT to </a:t>
            </a:r>
            <a:r>
              <a:rPr lang="en-US" sz="2200" dirty="0" err="1" smtClean="0"/>
              <a:t>cryomodule</a:t>
            </a:r>
            <a:r>
              <a:rPr lang="en-US" sz="2200" dirty="0" smtClean="0"/>
              <a:t> typical (DESY number here high as only the 16 'bad' cavities reported</a:t>
            </a:r>
          </a:p>
          <a:p>
            <a:r>
              <a:rPr lang="en-US" sz="2200" dirty="0" smtClean="0"/>
              <a:t>small degradation w/ time (TRIUMPH 3%, CM1? other VT tests...)</a:t>
            </a:r>
          </a:p>
          <a:p>
            <a:r>
              <a:rPr lang="en-US" sz="2200" dirty="0" smtClean="0"/>
              <a:t>for 1300MHz on order 30% ±5% cavities in CMs have large drops or external (tuner, coupler...) failures. 25% </a:t>
            </a:r>
            <a:r>
              <a:rPr lang="en-US" sz="2200" dirty="0" err="1" smtClean="0"/>
              <a:t>desy</a:t>
            </a:r>
            <a:r>
              <a:rPr lang="en-US" sz="2200" dirty="0" smtClean="0"/>
              <a:t>, 3/8 in both CM1 and S1G, but CM1 and S1G driven by externals?</a:t>
            </a:r>
          </a:p>
          <a:p>
            <a:pPr marL="0" indent="0">
              <a:buNone/>
            </a:pPr>
            <a:endParaRPr lang="en-US" sz="2200" dirty="0" smtClean="0"/>
          </a:p>
          <a:p>
            <a:pPr marL="0" indent="0">
              <a:buNone/>
            </a:pPr>
            <a:r>
              <a:rPr lang="en-US" sz="2200" b="1" dirty="0" smtClean="0"/>
              <a:t>Questions</a:t>
            </a:r>
            <a:r>
              <a:rPr lang="en-US" sz="2200" dirty="0" smtClean="0"/>
              <a:t>:</a:t>
            </a:r>
          </a:p>
          <a:p>
            <a:r>
              <a:rPr lang="en-US" sz="2200" dirty="0" smtClean="0"/>
              <a:t>Possible sources of degradation?</a:t>
            </a:r>
          </a:p>
          <a:p>
            <a:r>
              <a:rPr lang="en-US" sz="2200" dirty="0" smtClean="0"/>
              <a:t>What did we investigate?</a:t>
            </a:r>
          </a:p>
          <a:p>
            <a:r>
              <a:rPr lang="en-US" sz="2200" dirty="0" smtClean="0"/>
              <a:t>What do we have to investigate?</a:t>
            </a:r>
          </a:p>
          <a:p>
            <a:r>
              <a:rPr lang="en-US" sz="2200" dirty="0" smtClean="0"/>
              <a:t>What are the necessary improvements?</a:t>
            </a:r>
          </a:p>
          <a:p>
            <a:endParaRPr lang="en-US" sz="2200" dirty="0" smtClean="0"/>
          </a:p>
        </p:txBody>
      </p:sp>
    </p:spTree>
    <p:extLst>
      <p:ext uri="{BB962C8B-B14F-4D97-AF65-F5344CB8AC3E}">
        <p14:creationId xmlns:p14="http://schemas.microsoft.com/office/powerpoint/2010/main" val="187856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a:r>
              <a:rPr lang="en-US" sz="2400" b="1" dirty="0" smtClean="0"/>
              <a:t>Cavity degradation after vert. test on the way to the module</a:t>
            </a:r>
            <a:endParaRPr lang="en-US" sz="2400" b="1" dirty="0"/>
          </a:p>
        </p:txBody>
      </p:sp>
      <p:sp>
        <p:nvSpPr>
          <p:cNvPr id="3" name="Content Placeholder 2"/>
          <p:cNvSpPr>
            <a:spLocks noGrp="1"/>
          </p:cNvSpPr>
          <p:nvPr>
            <p:ph idx="1"/>
          </p:nvPr>
        </p:nvSpPr>
        <p:spPr>
          <a:xfrm>
            <a:off x="457200" y="908720"/>
            <a:ext cx="8229600" cy="3816423"/>
          </a:xfrm>
        </p:spPr>
        <p:txBody>
          <a:bodyPr>
            <a:noAutofit/>
          </a:bodyPr>
          <a:lstStyle/>
          <a:p>
            <a:r>
              <a:rPr lang="en-US" sz="1800" dirty="0" smtClean="0"/>
              <a:t>handling procedures</a:t>
            </a:r>
          </a:p>
          <a:p>
            <a:pPr lvl="1"/>
            <a:r>
              <a:rPr lang="en-US" sz="1800" dirty="0" smtClean="0"/>
              <a:t>Cleaning for clean room</a:t>
            </a:r>
          </a:p>
          <a:p>
            <a:pPr lvl="1"/>
            <a:r>
              <a:rPr lang="en-US" sz="1800" dirty="0" smtClean="0"/>
              <a:t>Pump and venting, cleanliness of pumping systems</a:t>
            </a:r>
          </a:p>
          <a:p>
            <a:pPr lvl="1"/>
            <a:r>
              <a:rPr lang="en-US" sz="1800" dirty="0" smtClean="0"/>
              <a:t>Flange opening</a:t>
            </a:r>
          </a:p>
          <a:p>
            <a:pPr lvl="1"/>
            <a:r>
              <a:rPr lang="en-US" sz="1800" dirty="0" smtClean="0"/>
              <a:t>Assembly of accessories</a:t>
            </a:r>
          </a:p>
          <a:p>
            <a:pPr lvl="1"/>
            <a:r>
              <a:rPr lang="en-US" sz="1800" dirty="0" smtClean="0"/>
              <a:t>Leak check</a:t>
            </a:r>
          </a:p>
          <a:p>
            <a:pPr lvl="1"/>
            <a:r>
              <a:rPr lang="en-US" sz="1800" dirty="0" smtClean="0"/>
              <a:t>Transportation</a:t>
            </a:r>
          </a:p>
          <a:p>
            <a:r>
              <a:rPr lang="en-US" sz="1800" dirty="0" smtClean="0"/>
              <a:t>RF Measurement</a:t>
            </a:r>
          </a:p>
          <a:p>
            <a:pPr lvl="1"/>
            <a:r>
              <a:rPr lang="en-US" sz="1800" dirty="0" smtClean="0"/>
              <a:t>Fast power rise</a:t>
            </a:r>
          </a:p>
          <a:p>
            <a:pPr lvl="1"/>
            <a:r>
              <a:rPr lang="en-US" sz="1800" dirty="0" err="1" smtClean="0"/>
              <a:t>Multipacting</a:t>
            </a:r>
            <a:endParaRPr lang="en-US" sz="1800" dirty="0" smtClean="0"/>
          </a:p>
          <a:p>
            <a:pPr lvl="1"/>
            <a:r>
              <a:rPr lang="en-US" sz="1800" dirty="0" smtClean="0"/>
              <a:t>FE from neighbor cavity</a:t>
            </a:r>
          </a:p>
          <a:p>
            <a:pPr lvl="2"/>
            <a:endParaRPr lang="en-US" sz="1800" dirty="0" smtClean="0"/>
          </a:p>
        </p:txBody>
      </p:sp>
      <p:sp>
        <p:nvSpPr>
          <p:cNvPr id="4" name="TextBox 3"/>
          <p:cNvSpPr txBox="1"/>
          <p:nvPr/>
        </p:nvSpPr>
        <p:spPr>
          <a:xfrm>
            <a:off x="323529" y="4725144"/>
            <a:ext cx="8640960" cy="1975926"/>
          </a:xfrm>
          <a:prstGeom prst="rect">
            <a:avLst/>
          </a:prstGeom>
          <a:noFill/>
        </p:spPr>
        <p:txBody>
          <a:bodyPr wrap="square" rtlCol="0">
            <a:spAutoFit/>
          </a:bodyPr>
          <a:lstStyle/>
          <a:p>
            <a:pPr marL="342900" lvl="0" indent="-342900">
              <a:spcBef>
                <a:spcPct val="20000"/>
              </a:spcBef>
              <a:buFont typeface="Arial" pitchFamily="34" charset="0"/>
              <a:buChar char="•"/>
            </a:pPr>
            <a:r>
              <a:rPr lang="en-US" dirty="0">
                <a:solidFill>
                  <a:prstClr val="black"/>
                </a:solidFill>
              </a:rPr>
              <a:t>External systems need same level of rigorous testing as cavities</a:t>
            </a:r>
          </a:p>
          <a:p>
            <a:pPr marL="342900" lvl="0" indent="-342900">
              <a:spcBef>
                <a:spcPct val="20000"/>
              </a:spcBef>
              <a:buFont typeface="Arial" pitchFamily="34" charset="0"/>
              <a:buChar char="•"/>
            </a:pPr>
            <a:r>
              <a:rPr lang="en-US" dirty="0">
                <a:solidFill>
                  <a:prstClr val="black"/>
                </a:solidFill>
              </a:rPr>
              <a:t>FE(?) largest suspect of remaining cavities</a:t>
            </a:r>
          </a:p>
          <a:p>
            <a:pPr marL="342900" lvl="0" indent="-342900">
              <a:spcBef>
                <a:spcPct val="20000"/>
              </a:spcBef>
              <a:buFont typeface="Arial" pitchFamily="34" charset="0"/>
              <a:buChar char="•"/>
            </a:pPr>
            <a:r>
              <a:rPr lang="en-US" dirty="0">
                <a:solidFill>
                  <a:prstClr val="black"/>
                </a:solidFill>
              </a:rPr>
              <a:t>Lack of instrumentation compatible w/ dressed cavity tests a limit. Ideas?</a:t>
            </a:r>
          </a:p>
          <a:p>
            <a:pPr marL="342900" lvl="0" indent="-342900">
              <a:spcBef>
                <a:spcPct val="20000"/>
              </a:spcBef>
              <a:buFont typeface="Arial" pitchFamily="34" charset="0"/>
              <a:buChar char="•"/>
            </a:pPr>
            <a:r>
              <a:rPr lang="en-US" dirty="0">
                <a:solidFill>
                  <a:prstClr val="black"/>
                </a:solidFill>
              </a:rPr>
              <a:t>Cross check of procedures across labs useful.</a:t>
            </a:r>
          </a:p>
          <a:p>
            <a:pPr marL="342900" lvl="0" indent="-342900">
              <a:spcBef>
                <a:spcPct val="20000"/>
              </a:spcBef>
              <a:buFont typeface="Arial" pitchFamily="34" charset="0"/>
              <a:buChar char="•"/>
            </a:pPr>
            <a:r>
              <a:rPr lang="en-US" dirty="0">
                <a:solidFill>
                  <a:prstClr val="black"/>
                </a:solidFill>
              </a:rPr>
              <a:t>Documentation of failures very useful; limited statistics, shared knowledge base helps all avoid duplication.</a:t>
            </a:r>
          </a:p>
        </p:txBody>
      </p:sp>
    </p:spTree>
    <p:extLst>
      <p:ext uri="{BB962C8B-B14F-4D97-AF65-F5344CB8AC3E}">
        <p14:creationId xmlns:p14="http://schemas.microsoft.com/office/powerpoint/2010/main" val="352544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US" sz="2400" b="1" dirty="0" smtClean="0"/>
              <a:t>Questions about Q0, </a:t>
            </a:r>
            <a:r>
              <a:rPr lang="en-US" sz="2400" b="1" dirty="0" smtClean="0"/>
              <a:t>Clair Antoine, </a:t>
            </a:r>
            <a:r>
              <a:rPr lang="en-US" sz="2400" b="1" dirty="0" smtClean="0"/>
              <a:t>Camille Ginsburg</a:t>
            </a:r>
            <a:endParaRPr lang="en-US" sz="2400" b="1" dirty="0"/>
          </a:p>
        </p:txBody>
      </p:sp>
      <p:sp>
        <p:nvSpPr>
          <p:cNvPr id="3" name="Content Placeholder 2"/>
          <p:cNvSpPr>
            <a:spLocks noGrp="1"/>
          </p:cNvSpPr>
          <p:nvPr>
            <p:ph idx="1"/>
          </p:nvPr>
        </p:nvSpPr>
        <p:spPr>
          <a:xfrm>
            <a:off x="457200" y="980728"/>
            <a:ext cx="8229600" cy="5616624"/>
          </a:xfrm>
        </p:spPr>
        <p:txBody>
          <a:bodyPr>
            <a:normAutofit fontScale="70000" lnSpcReduction="20000"/>
          </a:bodyPr>
          <a:lstStyle/>
          <a:p>
            <a:pPr marL="514350" indent="-514350">
              <a:buAutoNum type="arabicParenR"/>
            </a:pPr>
            <a:r>
              <a:rPr lang="en-US" dirty="0" smtClean="0"/>
              <a:t>What is the measurement uncertainty of Q0?</a:t>
            </a:r>
          </a:p>
          <a:p>
            <a:pPr marL="514350" indent="-514350">
              <a:buAutoNum type="arabicParenR"/>
            </a:pPr>
            <a:r>
              <a:rPr lang="en-US" dirty="0" smtClean="0"/>
              <a:t>Can magnetic shielding be used to improve Q0? At medium field?  At high field?</a:t>
            </a:r>
          </a:p>
          <a:p>
            <a:pPr marL="514350" indent="-514350">
              <a:buAutoNum type="arabicParenR"/>
            </a:pPr>
            <a:r>
              <a:rPr lang="en-US" dirty="0" smtClean="0"/>
              <a:t>What is the relation of Q0 to surface roughness and surface chemistry? At medium field?  At high field?</a:t>
            </a:r>
          </a:p>
          <a:p>
            <a:pPr marL="514350" indent="-514350">
              <a:buAutoNum type="arabicParenR"/>
            </a:pPr>
            <a:r>
              <a:rPr lang="en-US" dirty="0" smtClean="0"/>
              <a:t>For fine grain bulk </a:t>
            </a:r>
            <a:r>
              <a:rPr lang="en-US" dirty="0" err="1" smtClean="0"/>
              <a:t>Nb</a:t>
            </a:r>
            <a:r>
              <a:rPr lang="en-US" dirty="0" smtClean="0"/>
              <a:t>, which surface treatments maximize Q0?</a:t>
            </a:r>
          </a:p>
          <a:p>
            <a:pPr marL="914400" lvl="1" indent="-514350">
              <a:buFont typeface="+mj-lt"/>
              <a:buAutoNum type="alphaLcParenR"/>
            </a:pPr>
            <a:r>
              <a:rPr lang="en-US" dirty="0" smtClean="0"/>
              <a:t>BCP vs. EP</a:t>
            </a:r>
          </a:p>
          <a:p>
            <a:pPr marL="914400" lvl="1" indent="-514350">
              <a:buFont typeface="+mj-lt"/>
              <a:buAutoNum type="alphaLcParenR"/>
            </a:pPr>
            <a:r>
              <a:rPr lang="en-US" dirty="0" smtClean="0"/>
              <a:t>Tumbling</a:t>
            </a:r>
          </a:p>
          <a:p>
            <a:pPr marL="914400" lvl="1" indent="-514350">
              <a:buFont typeface="+mj-lt"/>
              <a:buAutoNum type="alphaLcParenR"/>
            </a:pPr>
            <a:r>
              <a:rPr lang="en-US" dirty="0" smtClean="0"/>
              <a:t>Final HF rinse</a:t>
            </a:r>
          </a:p>
          <a:p>
            <a:pPr marL="514350" indent="-514350">
              <a:buFont typeface="+mj-lt"/>
              <a:buAutoNum type="arabicParenR"/>
            </a:pPr>
            <a:r>
              <a:rPr lang="en-US" dirty="0" smtClean="0"/>
              <a:t>Which “new” materials maximize Q0?</a:t>
            </a:r>
          </a:p>
          <a:p>
            <a:pPr marL="914400" lvl="1" indent="-514350">
              <a:buFont typeface="+mj-lt"/>
              <a:buAutoNum type="alphaLcParenR"/>
            </a:pPr>
            <a:r>
              <a:rPr lang="en-US" dirty="0" smtClean="0"/>
              <a:t>Large grain? Does this depend on surface treatment?</a:t>
            </a:r>
          </a:p>
          <a:p>
            <a:pPr marL="914400" lvl="1" indent="-514350">
              <a:buFont typeface="+mj-lt"/>
              <a:buAutoNum type="alphaLcParenR"/>
            </a:pPr>
            <a:r>
              <a:rPr lang="en-US" dirty="0" smtClean="0"/>
              <a:t>Multilayers (SC, insulating layers alternate), e.g., Nb3Sn, MgB2, </a:t>
            </a:r>
            <a:r>
              <a:rPr lang="en-US" dirty="0" err="1" smtClean="0"/>
              <a:t>NbN</a:t>
            </a:r>
            <a:endParaRPr lang="en-US" dirty="0" smtClean="0"/>
          </a:p>
          <a:p>
            <a:pPr marL="914400" lvl="1" indent="-514350">
              <a:buFont typeface="+mj-lt"/>
              <a:buAutoNum type="alphaLcParenR"/>
            </a:pPr>
            <a:r>
              <a:rPr lang="en-US" dirty="0" smtClean="0"/>
              <a:t>Thin films, e.g., Nb3Sn on </a:t>
            </a:r>
            <a:r>
              <a:rPr lang="en-US" dirty="0" err="1" smtClean="0"/>
              <a:t>Nb</a:t>
            </a:r>
            <a:r>
              <a:rPr lang="en-US" dirty="0" smtClean="0"/>
              <a:t>, </a:t>
            </a:r>
            <a:r>
              <a:rPr lang="en-US" dirty="0" err="1" smtClean="0"/>
              <a:t>Nb</a:t>
            </a:r>
            <a:r>
              <a:rPr lang="en-US" dirty="0" smtClean="0"/>
              <a:t> on Cu</a:t>
            </a:r>
          </a:p>
          <a:p>
            <a:pPr marL="514350" indent="-514350">
              <a:buFont typeface="+mj-lt"/>
              <a:buAutoNum type="arabicParenR"/>
            </a:pPr>
            <a:r>
              <a:rPr lang="en-US" dirty="0" smtClean="0"/>
              <a:t>What post-mortem is recommended for cavities which show high heat load (degradation) in </a:t>
            </a:r>
            <a:r>
              <a:rPr lang="en-US" dirty="0" err="1" smtClean="0"/>
              <a:t>cryomodule</a:t>
            </a:r>
            <a:r>
              <a:rPr lang="en-US" dirty="0" smtClean="0"/>
              <a:t> test to understand what happened?  How do we discriminate between peripheral component heating and cavity surface heating?</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06405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Although large scale systems differ from small test systems, rapid pressure changes may be locally produced at or near the CM.  Thus, even in single CM tests could be relevant.  Do you see rapid (&lt; 1 sec) pressure changes in your 2 K testing or larger 2 K systems?  </a:t>
            </a:r>
          </a:p>
          <a:p>
            <a:pPr marL="514350" indent="-514350">
              <a:buFont typeface="+mj-lt"/>
              <a:buAutoNum type="arabicPeriod"/>
            </a:pPr>
            <a:endParaRPr lang="en-US" sz="2000" dirty="0" smtClean="0"/>
          </a:p>
          <a:p>
            <a:pPr marL="514350" indent="-514350">
              <a:buFont typeface="+mj-lt"/>
              <a:buAutoNum type="arabicPeriod"/>
            </a:pPr>
            <a:r>
              <a:rPr lang="en-US" sz="2000" dirty="0" smtClean="0"/>
              <a:t>If so, do you have some ideas about the sources?</a:t>
            </a:r>
          </a:p>
          <a:p>
            <a:pPr marL="514350" indent="-514350">
              <a:buFont typeface="+mj-lt"/>
              <a:buAutoNum type="arabicPeriod"/>
            </a:pPr>
            <a:endParaRPr lang="en-US" sz="2000" dirty="0" smtClean="0"/>
          </a:p>
          <a:p>
            <a:pPr marL="514350" indent="-514350">
              <a:buFont typeface="+mj-lt"/>
              <a:buAutoNum type="arabicPeriod"/>
            </a:pPr>
            <a:r>
              <a:rPr lang="en-US" sz="2000" dirty="0" smtClean="0"/>
              <a:t>Idea:  </a:t>
            </a:r>
            <a:r>
              <a:rPr lang="en-US" sz="2000" dirty="0" err="1" smtClean="0"/>
              <a:t>Cryomodule</a:t>
            </a:r>
            <a:r>
              <a:rPr lang="en-US" sz="2000" dirty="0" smtClean="0"/>
              <a:t> design for pressure stability could involve not only vapor buffer volume but surface area of liquid-vapor interface for absorbing or desorbing vapor quickly with pressure changes.  </a:t>
            </a:r>
          </a:p>
          <a:p>
            <a:endParaRPr lang="en-US" sz="2000" dirty="0"/>
          </a:p>
        </p:txBody>
      </p:sp>
      <p:sp>
        <p:nvSpPr>
          <p:cNvPr id="5" name="Title 1"/>
          <p:cNvSpPr>
            <a:spLocks noGrp="1"/>
          </p:cNvSpPr>
          <p:nvPr>
            <p:ph type="title"/>
          </p:nvPr>
        </p:nvSpPr>
        <p:spPr>
          <a:xfrm>
            <a:off x="457200" y="274638"/>
            <a:ext cx="8229600" cy="634082"/>
          </a:xfrm>
        </p:spPr>
        <p:txBody>
          <a:bodyPr>
            <a:normAutofit/>
          </a:bodyPr>
          <a:lstStyle/>
          <a:p>
            <a:pPr algn="l"/>
            <a:r>
              <a:rPr lang="en-US" sz="2400" b="1" dirty="0" err="1" smtClean="0"/>
              <a:t>LHe</a:t>
            </a:r>
            <a:r>
              <a:rPr lang="en-US" sz="2400" b="1" dirty="0" smtClean="0"/>
              <a:t> oscillations in cryostats, Tom Petersen</a:t>
            </a:r>
            <a:endParaRPr lang="en-US" sz="2400" b="1" dirty="0"/>
          </a:p>
        </p:txBody>
      </p:sp>
    </p:spTree>
    <p:extLst>
      <p:ext uri="{BB962C8B-B14F-4D97-AF65-F5344CB8AC3E}">
        <p14:creationId xmlns:p14="http://schemas.microsoft.com/office/powerpoint/2010/main" val="70033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488</Words>
  <Application>Microsoft Office PowerPoint</Application>
  <PresentationFormat>On-screen Show (4:3)</PresentationFormat>
  <Paragraphs>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Cavity degradation after vert. test on the way or in the module, James Kerby</vt:lpstr>
      <vt:lpstr>Cavity degradation after vert. test on the way to the module</vt:lpstr>
      <vt:lpstr>Questions about Q0, Clair Antoine, Camille Ginsburg</vt:lpstr>
      <vt:lpstr>LHe oscillations in cryostats, Tom Petersen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wmoeller</dc:creator>
  <cp:lastModifiedBy>wmoeller</cp:lastModifiedBy>
  <cp:revision>8</cp:revision>
  <dcterms:created xsi:type="dcterms:W3CDTF">2011-12-07T13:35:38Z</dcterms:created>
  <dcterms:modified xsi:type="dcterms:W3CDTF">2011-12-07T16:28:06Z</dcterms:modified>
</cp:coreProperties>
</file>