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6" r:id="rId2"/>
    <p:sldId id="333" r:id="rId3"/>
    <p:sldId id="265" r:id="rId4"/>
    <p:sldId id="259" r:id="rId5"/>
    <p:sldId id="283" r:id="rId6"/>
    <p:sldId id="284" r:id="rId7"/>
    <p:sldId id="285" r:id="rId8"/>
    <p:sldId id="288" r:id="rId9"/>
    <p:sldId id="289" r:id="rId10"/>
    <p:sldId id="309" r:id="rId11"/>
    <p:sldId id="293" r:id="rId12"/>
    <p:sldId id="294" r:id="rId13"/>
    <p:sldId id="295" r:id="rId14"/>
    <p:sldId id="298" r:id="rId15"/>
    <p:sldId id="316" r:id="rId16"/>
    <p:sldId id="270" r:id="rId17"/>
    <p:sldId id="337" r:id="rId18"/>
    <p:sldId id="256" r:id="rId19"/>
    <p:sldId id="279" r:id="rId20"/>
    <p:sldId id="335" r:id="rId21"/>
    <p:sldId id="342" r:id="rId22"/>
    <p:sldId id="281" r:id="rId23"/>
    <p:sldId id="282" r:id="rId24"/>
    <p:sldId id="273" r:id="rId25"/>
    <p:sldId id="339" r:id="rId26"/>
    <p:sldId id="261" r:id="rId27"/>
    <p:sldId id="274" r:id="rId28"/>
    <p:sldId id="302" r:id="rId29"/>
    <p:sldId id="263" r:id="rId30"/>
    <p:sldId id="317" r:id="rId31"/>
    <p:sldId id="321" r:id="rId32"/>
    <p:sldId id="340" r:id="rId33"/>
    <p:sldId id="332" r:id="rId34"/>
    <p:sldId id="272" r:id="rId35"/>
    <p:sldId id="323" r:id="rId36"/>
    <p:sldId id="331" r:id="rId37"/>
    <p:sldId id="301" r:id="rId38"/>
    <p:sldId id="341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  <a:srgbClr val="FFCCFF"/>
    <a:srgbClr val="FF99FF"/>
    <a:srgbClr val="198954"/>
    <a:srgbClr val="2DB5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3122" autoAdjust="0"/>
  </p:normalViewPr>
  <p:slideViewPr>
    <p:cSldViewPr>
      <p:cViewPr>
        <p:scale>
          <a:sx n="72" d="100"/>
          <a:sy n="72" d="100"/>
        </p:scale>
        <p:origin x="-100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C5BB-12A4-41DF-9EF9-BD12091CC3B1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4D14-DF27-4A48-B513-5312FD901F2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09072-96BF-4CAC-9525-2634D8DFB85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6C5A5-807F-4159-9532-1FC56F0F9F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300" b="1" u="sng" dirty="0" smtClean="0">
                <a:solidFill>
                  <a:schemeClr val="bg1"/>
                </a:solidFill>
                <a:latin typeface="Comic Sans MS" pitchFamily="66" charset="0"/>
              </a:rPr>
              <a:t>Modifica quote lunghezza cavità: cut off e cella</a:t>
            </a:r>
            <a:endParaRPr lang="it-IT" sz="13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C48B4-E93C-4601-964D-EF94B89706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613EE-1D1D-43F1-A174-F98C8B5E41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8DC79-237D-43DE-8D68-A8E1DB9971D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C954F-E7B5-45C9-B332-10F39EAA2349}" type="slidenum">
              <a:rPr lang="it-IT" smtClean="0"/>
              <a:pPr/>
              <a:t>34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AFEE6-CA99-4B68-94DE-40FC4B2C2A2C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A09C1-4BA8-40B0-986C-7695AD71008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zione_di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89248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Athmospheric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Surface Treatments of Niobium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3554081"/>
            <a:ext cx="828092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A. Camacho*^, A.A. Rossi* and V. </a:t>
            </a:r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Palmieri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*^, 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endParaRPr lang="en-US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* INFN – Legnaro 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National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Laboratories</a:t>
            </a:r>
            <a:endParaRPr lang="it-IT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^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University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of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Padua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no%20con%20geometria%20120°%20se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328592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443552" y="0"/>
            <a:ext cx="825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FF00"/>
                </a:solidFill>
                <a:latin typeface="Comic Sans MS" pitchFamily="66" charset="0"/>
              </a:rPr>
              <a:t>6 GHz CAVITY MINI-furnace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ntonio\Desktop\Master\Antonio_6GHz\IMG_2916.JPG"/>
          <p:cNvPicPr>
            <a:picLocks noChangeAspect="1" noChangeArrowheads="1"/>
          </p:cNvPicPr>
          <p:nvPr/>
        </p:nvPicPr>
        <p:blipFill>
          <a:blip r:embed="rId3" cstate="print"/>
          <a:srcRect l="16036" r="11707"/>
          <a:stretch>
            <a:fillRect/>
          </a:stretch>
        </p:blipFill>
        <p:spPr bwMode="auto">
          <a:xfrm>
            <a:off x="2643174" y="393337"/>
            <a:ext cx="6572296" cy="682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8" name="CasellaDiTesto 10"/>
          <p:cNvSpPr txBox="1">
            <a:spLocks noChangeArrowheads="1"/>
          </p:cNvSpPr>
          <p:nvPr/>
        </p:nvSpPr>
        <p:spPr bwMode="auto">
          <a:xfrm>
            <a:off x="285751" y="0"/>
            <a:ext cx="8484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FF00"/>
                </a:solidFill>
                <a:latin typeface="Comic Sans MS" pitchFamily="66" charset="0"/>
              </a:rPr>
              <a:t>6 GHz CAVITY MINI-Camera</a:t>
            </a:r>
          </a:p>
        </p:txBody>
      </p:sp>
      <p:pic>
        <p:nvPicPr>
          <p:cNvPr id="1027" name="Picture 3" descr="C:\Documents and Settings\Antonio\Desktop\FotoGendex\Plug5.BMP"/>
          <p:cNvPicPr>
            <a:picLocks noChangeAspect="1" noChangeArrowheads="1"/>
          </p:cNvPicPr>
          <p:nvPr/>
        </p:nvPicPr>
        <p:blipFill>
          <a:blip r:embed="rId4" cstate="print"/>
          <a:srcRect l="40625" r="2083" b="29511"/>
          <a:stretch>
            <a:fillRect/>
          </a:stretch>
        </p:blipFill>
        <p:spPr bwMode="auto">
          <a:xfrm>
            <a:off x="4714876" y="5214926"/>
            <a:ext cx="200249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ntonio\Desktop\FotoGendex\Plug7.BMP"/>
          <p:cNvPicPr>
            <a:picLocks noChangeAspect="1" noChangeArrowheads="1"/>
          </p:cNvPicPr>
          <p:nvPr/>
        </p:nvPicPr>
        <p:blipFill>
          <a:blip r:embed="rId5" cstate="print"/>
          <a:srcRect l="2083" r="2083" b="2725"/>
          <a:stretch>
            <a:fillRect/>
          </a:stretch>
        </p:blipFill>
        <p:spPr bwMode="auto">
          <a:xfrm>
            <a:off x="142844" y="857256"/>
            <a:ext cx="273372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ntonio\Desktop\Master\Antonio_6GHz\IMG_3002.JPG"/>
          <p:cNvPicPr>
            <a:picLocks noChangeAspect="1" noChangeArrowheads="1"/>
          </p:cNvPicPr>
          <p:nvPr/>
        </p:nvPicPr>
        <p:blipFill>
          <a:blip r:embed="rId6" cstate="print"/>
          <a:srcRect r="11176"/>
          <a:stretch>
            <a:fillRect/>
          </a:stretch>
        </p:blipFill>
        <p:spPr bwMode="auto">
          <a:xfrm>
            <a:off x="285752" y="3249635"/>
            <a:ext cx="4357686" cy="367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007.JPG"/>
          <p:cNvPicPr>
            <a:picLocks noChangeAspect="1"/>
          </p:cNvPicPr>
          <p:nvPr/>
        </p:nvPicPr>
        <p:blipFill>
          <a:blip r:embed="rId2" cstate="print"/>
          <a:srcRect l="12048" r="6024"/>
          <a:stretch>
            <a:fillRect/>
          </a:stretch>
        </p:blipFill>
        <p:spPr>
          <a:xfrm>
            <a:off x="497446" y="-277092"/>
            <a:ext cx="7932179" cy="726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2" name="CasellaDiTesto 15"/>
          <p:cNvSpPr txBox="1">
            <a:spLocks noChangeArrowheads="1"/>
          </p:cNvSpPr>
          <p:nvPr/>
        </p:nvSpPr>
        <p:spPr bwMode="auto">
          <a:xfrm>
            <a:off x="1088448" y="888317"/>
            <a:ext cx="6988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FF00"/>
                </a:solidFill>
                <a:latin typeface="Comic Sans MS" pitchFamily="66" charset="0"/>
              </a:rPr>
              <a:t>Ready for the RF measurement</a:t>
            </a:r>
            <a:endParaRPr lang="it-IT" sz="36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ntonio\Desktop\Antonio_6GHz\IMG_2954.JPG"/>
          <p:cNvPicPr>
            <a:picLocks noChangeAspect="1" noChangeArrowheads="1"/>
          </p:cNvPicPr>
          <p:nvPr/>
        </p:nvPicPr>
        <p:blipFill>
          <a:blip r:embed="rId2" cstate="print"/>
          <a:srcRect l="31555" t="24276" r="30579" b="10517"/>
          <a:stretch>
            <a:fillRect/>
          </a:stretch>
        </p:blipFill>
        <p:spPr bwMode="auto">
          <a:xfrm rot="5400000">
            <a:off x="1032385" y="-1032386"/>
            <a:ext cx="7079227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ntonio\Desktop\Antonio_6GHz\IMG_2953.JPG"/>
          <p:cNvPicPr>
            <a:picLocks noChangeAspect="1" noChangeArrowheads="1"/>
          </p:cNvPicPr>
          <p:nvPr/>
        </p:nvPicPr>
        <p:blipFill>
          <a:blip r:embed="rId3" cstate="print"/>
          <a:srcRect l="28399" t="20069" r="32157" b="14724"/>
          <a:stretch>
            <a:fillRect/>
          </a:stretch>
        </p:blipFill>
        <p:spPr bwMode="auto">
          <a:xfrm rot="5400000">
            <a:off x="844687" y="-844687"/>
            <a:ext cx="7039060" cy="872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8" name="CasellaDiTesto 15"/>
          <p:cNvSpPr txBox="1">
            <a:spLocks noChangeArrowheads="1"/>
          </p:cNvSpPr>
          <p:nvPr/>
        </p:nvSpPr>
        <p:spPr bwMode="auto">
          <a:xfrm>
            <a:off x="356061" y="0"/>
            <a:ext cx="860935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FF00"/>
                </a:solidFill>
                <a:latin typeface="Comic Sans MS" pitchFamily="66" charset="0"/>
              </a:rPr>
              <a:t>6 GHz CAVITY: </a:t>
            </a:r>
            <a:r>
              <a:rPr lang="en-GB" sz="3200" b="1" dirty="0" smtClean="0">
                <a:solidFill>
                  <a:srgbClr val="00FF00"/>
                </a:solidFill>
                <a:latin typeface="Comic Sans MS" pitchFamily="66" charset="0"/>
              </a:rPr>
              <a:t>MINI-</a:t>
            </a:r>
            <a:r>
              <a:rPr lang="en-GB" sz="3200" b="1" dirty="0" err="1" smtClean="0">
                <a:solidFill>
                  <a:srgbClr val="00FF00"/>
                </a:solidFill>
                <a:latin typeface="Comic Sans MS" pitchFamily="66" charset="0"/>
              </a:rPr>
              <a:t>Kapton</a:t>
            </a:r>
            <a:r>
              <a:rPr lang="en-GB" sz="3200" b="1" dirty="0" smtClean="0">
                <a:solidFill>
                  <a:srgbClr val="00FF00"/>
                </a:solidFill>
                <a:latin typeface="Comic Sans MS" pitchFamily="66" charset="0"/>
              </a:rPr>
              <a:t> gasket</a:t>
            </a:r>
            <a:endParaRPr lang="en-GB" sz="40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sellaDiTesto 15"/>
          <p:cNvSpPr txBox="1">
            <a:spLocks noChangeArrowheads="1"/>
          </p:cNvSpPr>
          <p:nvPr/>
        </p:nvSpPr>
        <p:spPr bwMode="auto">
          <a:xfrm>
            <a:off x="1611443" y="0"/>
            <a:ext cx="592111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Quick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RF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Measurements</a:t>
            </a:r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  <p:sp>
        <p:nvSpPr>
          <p:cNvPr id="68611" name="Text Box 39"/>
          <p:cNvSpPr txBox="1">
            <a:spLocks noChangeArrowheads="1"/>
          </p:cNvSpPr>
          <p:nvPr/>
        </p:nvSpPr>
        <p:spPr bwMode="auto">
          <a:xfrm>
            <a:off x="-214313" y="785813"/>
            <a:ext cx="935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Comic Sans MS" pitchFamily="66" charset="0"/>
              </a:rPr>
              <a:t>The insert has been conceived to even enter into a 450 lt Helium dewar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2875" y="5029200"/>
            <a:ext cx="1214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omic Sans MS" pitchFamily="66" charset="0"/>
              </a:rPr>
              <a:t>INSERT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714625" y="5672138"/>
            <a:ext cx="1214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omic Sans MS" pitchFamily="66" charset="0"/>
              </a:rPr>
              <a:t>DEWAR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214938" y="6386513"/>
            <a:ext cx="285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omic Sans MS" pitchFamily="66" charset="0"/>
              </a:rPr>
              <a:t>RF </a:t>
            </a:r>
            <a:r>
              <a:rPr lang="it-IT" sz="2000" b="1" dirty="0" err="1">
                <a:latin typeface="Comic Sans MS" pitchFamily="66" charset="0"/>
              </a:rPr>
              <a:t>measuring</a:t>
            </a:r>
            <a:r>
              <a:rPr lang="it-IT" sz="2000" b="1" dirty="0">
                <a:latin typeface="Comic Sans MS" pitchFamily="66" charset="0"/>
              </a:rPr>
              <a:t> system </a:t>
            </a:r>
          </a:p>
        </p:txBody>
      </p:sp>
      <p:sp>
        <p:nvSpPr>
          <p:cNvPr id="23" name="Freccia in giù 22"/>
          <p:cNvSpPr/>
          <p:nvPr/>
        </p:nvSpPr>
        <p:spPr>
          <a:xfrm rot="16200000">
            <a:off x="1321592" y="2821779"/>
            <a:ext cx="857254" cy="928688"/>
          </a:xfrm>
          <a:prstGeom prst="downArrow">
            <a:avLst/>
          </a:prstGeom>
          <a:gradFill>
            <a:gsLst>
              <a:gs pos="0">
                <a:srgbClr val="FF0000"/>
              </a:gs>
              <a:gs pos="89999">
                <a:srgbClr val="00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Immagine 12" descr="PO20090205_0009.JPG"/>
          <p:cNvPicPr>
            <a:picLocks noChangeAspect="1"/>
          </p:cNvPicPr>
          <p:nvPr/>
        </p:nvPicPr>
        <p:blipFill>
          <a:blip r:embed="rId2" cstate="email"/>
          <a:srcRect l="8333" r="20833"/>
          <a:stretch>
            <a:fillRect/>
          </a:stretch>
        </p:blipFill>
        <p:spPr>
          <a:xfrm>
            <a:off x="2286016" y="1814444"/>
            <a:ext cx="2000232" cy="376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PO20090213_0011.JPG"/>
          <p:cNvPicPr>
            <a:picLocks noChangeAspect="1"/>
          </p:cNvPicPr>
          <p:nvPr/>
        </p:nvPicPr>
        <p:blipFill>
          <a:blip r:embed="rId3" cstate="print"/>
          <a:srcRect l="29166" r="37500"/>
          <a:stretch>
            <a:fillRect/>
          </a:stretch>
        </p:blipFill>
        <p:spPr>
          <a:xfrm>
            <a:off x="285720" y="1142984"/>
            <a:ext cx="946553" cy="378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 descr="PO20090208_0014.JPG"/>
          <p:cNvPicPr>
            <a:picLocks noChangeAspect="1"/>
          </p:cNvPicPr>
          <p:nvPr/>
        </p:nvPicPr>
        <p:blipFill>
          <a:blip r:embed="rId4" cstate="print"/>
          <a:srcRect l="6218"/>
          <a:stretch>
            <a:fillRect/>
          </a:stretch>
        </p:blipFill>
        <p:spPr>
          <a:xfrm>
            <a:off x="4643438" y="2857496"/>
            <a:ext cx="4310061" cy="344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67544" y="2348880"/>
            <a:ext cx="82620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High </a:t>
            </a:r>
            <a:r>
              <a:rPr lang="en-US" sz="3200" dirty="0" smtClean="0">
                <a:latin typeface="Arial Black" pitchFamily="34" charset="0"/>
              </a:rPr>
              <a:t>Temperature Rapid Metathesis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Nitriding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in Mushy State)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7"/>
          <p:cNvPicPr>
            <a:picLocks noChangeAspect="1"/>
          </p:cNvPicPr>
          <p:nvPr/>
        </p:nvPicPr>
        <p:blipFill>
          <a:blip r:embed="rId3" cstate="print"/>
          <a:srcRect l="12978" r="14055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28355" t="10742" r="18277" b="52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The Homologous Temperature</a:t>
            </a:r>
            <a:endParaRPr lang="en-US" sz="4000" dirty="0">
              <a:latin typeface="Arial Black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827584" y="5476501"/>
            <a:ext cx="7488832" cy="544787"/>
            <a:chOff x="827584" y="4978796"/>
            <a:chExt cx="7488832" cy="544787"/>
          </a:xfrm>
        </p:grpSpPr>
        <p:cxnSp>
          <p:nvCxnSpPr>
            <p:cNvPr id="7" name="Connettore 2 6"/>
            <p:cNvCxnSpPr/>
            <p:nvPr/>
          </p:nvCxnSpPr>
          <p:spPr>
            <a:xfrm>
              <a:off x="971600" y="5521995"/>
              <a:ext cx="7200800" cy="1588"/>
            </a:xfrm>
            <a:prstGeom prst="straightConnector1">
              <a:avLst/>
            </a:prstGeom>
            <a:ln w="28575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827584" y="4978796"/>
              <a:ext cx="360040" cy="46166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956376" y="4983559"/>
              <a:ext cx="360040" cy="46166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 Black" pitchFamily="34" charset="0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rot="5400000">
              <a:off x="165567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5400000">
              <a:off x="237575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>
              <a:off x="309583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>
              <a:off x="381591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5400000">
              <a:off x="453599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5400000">
              <a:off x="525607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>
              <a:off x="597615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5400000">
              <a:off x="669623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rot="5400000">
              <a:off x="741631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>
            <a:off x="1619672" y="1816948"/>
            <a:ext cx="5904656" cy="3052212"/>
            <a:chOff x="1343934" y="2060848"/>
            <a:chExt cx="4896544" cy="3052212"/>
          </a:xfrm>
        </p:grpSpPr>
        <p:sp>
          <p:nvSpPr>
            <p:cNvPr id="3" name="CasellaDiTesto 2"/>
            <p:cNvSpPr txBox="1"/>
            <p:nvPr/>
          </p:nvSpPr>
          <p:spPr>
            <a:xfrm>
              <a:off x="3563888" y="2060848"/>
              <a:ext cx="20544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Arial Black" pitchFamily="34" charset="0"/>
                </a:rPr>
                <a:t>T [K]</a:t>
              </a:r>
              <a:endParaRPr lang="en-US" sz="6600" dirty="0">
                <a:latin typeface="Arial Black" pitchFamily="34" charset="0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343934" y="2293129"/>
              <a:ext cx="4896544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00" b="1" dirty="0" smtClean="0">
                  <a:latin typeface="Symbol" pitchFamily="18" charset="2"/>
                </a:rPr>
                <a:t>q</a:t>
              </a:r>
              <a:r>
                <a:rPr lang="en-US" sz="8800" dirty="0" smtClean="0">
                  <a:latin typeface="Arial Black" pitchFamily="34" charset="0"/>
                </a:rPr>
                <a:t> </a:t>
              </a:r>
              <a:r>
                <a:rPr lang="en-US" sz="6600" dirty="0" smtClean="0">
                  <a:latin typeface="Arial Black" pitchFamily="34" charset="0"/>
                </a:rPr>
                <a:t>=</a:t>
              </a:r>
              <a:endParaRPr lang="en-US" sz="6600" dirty="0">
                <a:latin typeface="Baskerville Old Face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19872" y="4005064"/>
              <a:ext cx="2808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 Black" pitchFamily="34" charset="0"/>
                </a:rPr>
                <a:t>T</a:t>
              </a:r>
              <a:r>
                <a:rPr lang="en-US" sz="6600" baseline="-25000" dirty="0" smtClean="0">
                  <a:solidFill>
                    <a:srgbClr val="FF0000"/>
                  </a:solidFill>
                  <a:latin typeface="Arial Black" pitchFamily="34" charset="0"/>
                </a:rPr>
                <a:t>m</a:t>
              </a:r>
              <a:r>
                <a:rPr lang="en-US" sz="6600" dirty="0" smtClean="0">
                  <a:solidFill>
                    <a:srgbClr val="FF0000"/>
                  </a:solidFill>
                  <a:latin typeface="Arial Black" pitchFamily="34" charset="0"/>
                </a:rPr>
                <a:t> [K]</a:t>
              </a:r>
              <a:endParaRPr lang="en-US" sz="6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3419872" y="3673599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/>
          <p:cNvSpPr txBox="1"/>
          <p:nvPr/>
        </p:nvSpPr>
        <p:spPr>
          <a:xfrm>
            <a:off x="6372200" y="62076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for </a:t>
            </a:r>
            <a:r>
              <a:rPr lang="en-US" sz="2400" dirty="0" err="1" smtClean="0">
                <a:latin typeface="Arial Black" pitchFamily="34" charset="0"/>
              </a:rPr>
              <a:t>Nb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2467 °C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6624228" y="55532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8162875" y="2194570"/>
            <a:ext cx="216024" cy="3528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o 26"/>
          <p:cNvGrpSpPr/>
          <p:nvPr/>
        </p:nvGrpSpPr>
        <p:grpSpPr>
          <a:xfrm>
            <a:off x="467544" y="332656"/>
            <a:ext cx="3168352" cy="1456270"/>
            <a:chOff x="1343934" y="2060848"/>
            <a:chExt cx="4896544" cy="3248792"/>
          </a:xfrm>
        </p:grpSpPr>
        <p:sp>
          <p:nvSpPr>
            <p:cNvPr id="3" name="CasellaDiTesto 2"/>
            <p:cNvSpPr txBox="1"/>
            <p:nvPr/>
          </p:nvSpPr>
          <p:spPr>
            <a:xfrm>
              <a:off x="3563888" y="2060848"/>
              <a:ext cx="2054493" cy="130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itchFamily="34" charset="0"/>
                </a:rPr>
                <a:t>T [K]</a:t>
              </a:r>
              <a:endParaRPr lang="en-US" sz="3200" dirty="0">
                <a:latin typeface="Arial Black" pitchFamily="34" charset="0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343934" y="2293129"/>
              <a:ext cx="4896544" cy="226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latin typeface="Symbol" pitchFamily="18" charset="2"/>
                </a:rPr>
                <a:t>q</a:t>
              </a:r>
              <a:r>
                <a:rPr lang="en-US" sz="4400" dirty="0" smtClean="0">
                  <a:latin typeface="Arial Black" pitchFamily="34" charset="0"/>
                </a:rPr>
                <a:t> </a:t>
              </a:r>
              <a:r>
                <a:rPr lang="en-US" sz="3200" dirty="0" smtClean="0">
                  <a:latin typeface="Arial Black" pitchFamily="34" charset="0"/>
                </a:rPr>
                <a:t>=</a:t>
              </a:r>
              <a:endParaRPr lang="en-US" sz="3200" dirty="0">
                <a:latin typeface="Baskerville Old Face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19872" y="4005065"/>
              <a:ext cx="2808312" cy="130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 Black" pitchFamily="34" charset="0"/>
                </a:rPr>
                <a:t>T</a:t>
              </a:r>
              <a:r>
                <a:rPr lang="en-US" sz="3200" baseline="-25000" dirty="0" smtClean="0">
                  <a:solidFill>
                    <a:srgbClr val="FF0000"/>
                  </a:solidFill>
                  <a:latin typeface="Arial Black" pitchFamily="34" charset="0"/>
                </a:rPr>
                <a:t>m</a:t>
              </a:r>
              <a:r>
                <a:rPr lang="en-US" sz="3200" dirty="0" smtClean="0">
                  <a:solidFill>
                    <a:srgbClr val="FF0000"/>
                  </a:solidFill>
                  <a:latin typeface="Arial Black" pitchFamily="34" charset="0"/>
                </a:rPr>
                <a:t> [K]</a:t>
              </a:r>
              <a:endParaRPr lang="en-US" sz="3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3419872" y="3673599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1 28"/>
          <p:cNvCxnSpPr/>
          <p:nvPr/>
        </p:nvCxnSpPr>
        <p:spPr>
          <a:xfrm rot="5400000">
            <a:off x="6784793" y="4073463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132165" y="4186238"/>
            <a:ext cx="7200800" cy="1588"/>
          </a:xfrm>
          <a:prstGeom prst="straightConnector1">
            <a:avLst/>
          </a:prstGeom>
          <a:ln w="28575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532765" y="3647802"/>
            <a:ext cx="1008112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0,98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72125" y="3645024"/>
            <a:ext cx="79208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0,9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244408" y="3687415"/>
            <a:ext cx="36004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 rot="5400000">
            <a:off x="181624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253632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5400000">
            <a:off x="325640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5400000">
            <a:off x="397648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5400000">
            <a:off x="469656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5400000">
            <a:off x="541664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>
            <a:off x="613672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5400000">
            <a:off x="685680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rot="5400000">
            <a:off x="757688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 rot="5400000">
            <a:off x="7617531" y="492275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2467 °C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 rot="5400000">
            <a:off x="361272" y="489035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2196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115616" y="2564904"/>
            <a:ext cx="33843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Mushy State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092605" y="3645024"/>
            <a:ext cx="1008112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0,96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 rot="5400000">
            <a:off x="4711369" y="489035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2357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 rot="5400000">
            <a:off x="6151529" y="489035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2412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54" name="Connettore 1 53"/>
          <p:cNvCxnSpPr/>
          <p:nvPr/>
        </p:nvCxnSpPr>
        <p:spPr>
          <a:xfrm>
            <a:off x="484093" y="4187180"/>
            <a:ext cx="57606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55" idx="1"/>
          </p:cNvCxnSpPr>
          <p:nvPr/>
        </p:nvCxnSpPr>
        <p:spPr>
          <a:xfrm rot="10800000" flipH="1">
            <a:off x="8162874" y="2204864"/>
            <a:ext cx="9525" cy="175390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 rot="5400000">
            <a:off x="6866674" y="2159092"/>
            <a:ext cx="33843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Black" pitchFamily="34" charset="0"/>
              </a:rPr>
              <a:t>Premelting</a:t>
            </a:r>
            <a:endParaRPr lang="en-US" sz="2800" dirty="0" smtClean="0">
              <a:latin typeface="Arial Black" pitchFamily="34" charset="0"/>
            </a:endParaRPr>
          </a:p>
        </p:txBody>
      </p:sp>
      <p:cxnSp>
        <p:nvCxnSpPr>
          <p:cNvPr id="60" name="Connettore 1 59"/>
          <p:cNvCxnSpPr/>
          <p:nvPr/>
        </p:nvCxnSpPr>
        <p:spPr>
          <a:xfrm rot="5400000" flipH="1" flipV="1">
            <a:off x="7588245" y="4995558"/>
            <a:ext cx="1177837" cy="952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212976"/>
            <a:ext cx="9396536" cy="19350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</a:rPr>
              <a:t>Material Study </a:t>
            </a:r>
            <a:r>
              <a:rPr lang="en-US" sz="2400" dirty="0" smtClean="0">
                <a:latin typeface="Arial Black" pitchFamily="34" charset="0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Cavity construction</a:t>
            </a:r>
            <a:r>
              <a:rPr lang="en-US" sz="3200" dirty="0" smtClean="0">
                <a:latin typeface="Arial Black" pitchFamily="34" charset="0"/>
              </a:rPr>
              <a:t>?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1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B050"/>
                </a:solidFill>
                <a:latin typeface="Arial Black" pitchFamily="34" charset="0"/>
              </a:rPr>
              <a:t>Samples</a:t>
            </a:r>
            <a:r>
              <a:rPr lang="en-US" sz="4400" dirty="0" smtClean="0">
                <a:latin typeface="Arial Black" pitchFamily="34" charset="0"/>
              </a:rPr>
              <a:t> or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Cavities</a:t>
            </a:r>
            <a:r>
              <a:rPr lang="en-US" sz="4400" dirty="0" smtClean="0">
                <a:latin typeface="Arial Black" pitchFamily="34" charset="0"/>
              </a:rPr>
              <a:t>?</a:t>
            </a: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78436" y="4653136"/>
            <a:ext cx="370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 </a:t>
            </a:r>
            <a:r>
              <a:rPr lang="it-IT" sz="4400" u="none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Ghz</a:t>
            </a:r>
            <a:r>
              <a:rPr lang="it-IT" sz="4400" u="none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4400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@4,2K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4" t="4246" r="11615" b="2794"/>
          <a:stretch>
            <a:fillRect/>
          </a:stretch>
        </p:blipFill>
        <p:spPr bwMode="auto">
          <a:xfrm>
            <a:off x="-108520" y="-235618"/>
            <a:ext cx="9144000" cy="7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932040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754775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Fast </a:t>
            </a:r>
            <a:r>
              <a:rPr lang="en-US" sz="2800" dirty="0" smtClean="0">
                <a:latin typeface="Arial Black" pitchFamily="34" charset="0"/>
              </a:rPr>
              <a:t>( takes only few sec)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Cheap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(Vacuum Technology Free)</a:t>
            </a: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Simple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(No need of special expertise)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4386" y="305361"/>
            <a:ext cx="82620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High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Temperature Rapid Metathesis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Nitriding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in Mushy State)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2890679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 Black" pitchFamily="34" charset="0"/>
              </a:rPr>
              <a:t>The Process  is: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 Black" pitchFamily="34" charset="0"/>
              </a:rPr>
              <a:t>Premelting</a:t>
            </a:r>
            <a:r>
              <a:rPr lang="en-US" sz="4800" dirty="0" smtClean="0">
                <a:latin typeface="Arial Black" pitchFamily="34" charset="0"/>
              </a:rPr>
              <a:t>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(also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Surface melting</a:t>
            </a:r>
            <a:r>
              <a:rPr lang="en-US" sz="4800" b="1" dirty="0" smtClean="0">
                <a:latin typeface="Arial Black" pitchFamily="34" charset="0"/>
              </a:rPr>
              <a:t>)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99381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600" dirty="0" smtClean="0"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>
                <a:latin typeface="Arial Black" pitchFamily="34" charset="0"/>
              </a:rPr>
              <a:t>Even below its melting point (</a:t>
            </a:r>
            <a:r>
              <a:rPr lang="en-US" sz="3600" i="1" dirty="0" smtClean="0">
                <a:latin typeface="Arial Black" pitchFamily="34" charset="0"/>
              </a:rPr>
              <a:t>T</a:t>
            </a:r>
            <a:r>
              <a:rPr lang="en-US" sz="3600" i="1" baseline="-25000" dirty="0" smtClean="0">
                <a:latin typeface="Arial Black" pitchFamily="34" charset="0"/>
              </a:rPr>
              <a:t>m</a:t>
            </a:r>
            <a:r>
              <a:rPr lang="en-US" sz="3600" dirty="0" smtClean="0">
                <a:latin typeface="Arial Black" pitchFamily="34" charset="0"/>
              </a:rPr>
              <a:t>), 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quasi-liquid films </a:t>
            </a:r>
            <a:r>
              <a:rPr lang="en-US" sz="3600" dirty="0" smtClean="0">
                <a:latin typeface="Arial Black" pitchFamily="34" charset="0"/>
              </a:rPr>
              <a:t>can be observed on crystalline surfaces</a:t>
            </a: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The thickness of the quasi-liquid film is </a:t>
            </a:r>
            <a:r>
              <a:rPr lang="en-US" sz="3600" i="1" dirty="0" smtClean="0">
                <a:latin typeface="Arial Black" pitchFamily="34" charset="0"/>
              </a:rPr>
              <a:t>T</a:t>
            </a:r>
            <a:r>
              <a:rPr lang="en-US" sz="3600" dirty="0" smtClean="0">
                <a:latin typeface="Arial Black" pitchFamily="34" charset="0"/>
              </a:rPr>
              <a:t> - dependent</a:t>
            </a:r>
          </a:p>
          <a:p>
            <a:pPr marL="0" indent="0">
              <a:buNone/>
            </a:pPr>
            <a:endParaRPr lang="en-US" sz="36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This effect is common for all crystalline materials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 Black" pitchFamily="34" charset="0"/>
              </a:rPr>
              <a:t>Premelting</a:t>
            </a:r>
            <a:r>
              <a:rPr lang="en-US" sz="4800" dirty="0" smtClean="0">
                <a:latin typeface="Arial Black" pitchFamily="34" charset="0"/>
              </a:rPr>
              <a:t>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(also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Surface melting</a:t>
            </a:r>
            <a:r>
              <a:rPr lang="en-US" sz="4800" b="1" dirty="0" smtClean="0">
                <a:latin typeface="Arial Black" pitchFamily="34" charset="0"/>
              </a:rPr>
              <a:t>)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</p:txBody>
      </p:sp>
      <p:pic>
        <p:nvPicPr>
          <p:cNvPr id="23555" name="Content Placeholder 4"/>
          <p:cNvPicPr>
            <a:picLocks noChangeAspect="1"/>
          </p:cNvPicPr>
          <p:nvPr/>
        </p:nvPicPr>
        <p:blipFill>
          <a:blip r:embed="rId2" cstate="print"/>
          <a:srcRect l="22203" t="12532" r="32100" b="43169"/>
          <a:stretch>
            <a:fillRect/>
          </a:stretch>
        </p:blipFill>
        <p:spPr bwMode="auto">
          <a:xfrm rot="-2853648">
            <a:off x="680244" y="-296069"/>
            <a:ext cx="8013700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uppo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0" y="0"/>
                <a:ext cx="9144000" cy="162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0" y="4869160"/>
                <a:ext cx="9144000" cy="1988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0" y="1628800"/>
                <a:ext cx="467544" cy="3240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ttangolo 8"/>
            <p:cNvSpPr/>
            <p:nvPr/>
          </p:nvSpPr>
          <p:spPr>
            <a:xfrm>
              <a:off x="8820472" y="260648"/>
              <a:ext cx="323528" cy="6264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3635896" y="285293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Nb</a:t>
            </a:r>
            <a:endParaRPr lang="en-US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668344" y="24928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NbN</a:t>
            </a:r>
            <a:endParaRPr lang="en-US" sz="2400" dirty="0"/>
          </a:p>
        </p:txBody>
      </p:sp>
      <p:grpSp>
        <p:nvGrpSpPr>
          <p:cNvPr id="23" name="Gruppo 22"/>
          <p:cNvGrpSpPr/>
          <p:nvPr/>
        </p:nvGrpSpPr>
        <p:grpSpPr>
          <a:xfrm>
            <a:off x="34257" y="4365898"/>
            <a:ext cx="9146255" cy="1617007"/>
            <a:chOff x="34257" y="4365898"/>
            <a:chExt cx="9146255" cy="1617007"/>
          </a:xfrm>
        </p:grpSpPr>
        <p:sp>
          <p:nvSpPr>
            <p:cNvPr id="14" name="Parallelogramma 13"/>
            <p:cNvSpPr/>
            <p:nvPr/>
          </p:nvSpPr>
          <p:spPr>
            <a:xfrm rot="21384422">
              <a:off x="34257" y="4626578"/>
              <a:ext cx="8387299" cy="1356327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554756" y="4365898"/>
              <a:ext cx="8625756" cy="1368152"/>
              <a:chOff x="554756" y="4365898"/>
              <a:chExt cx="8625756" cy="1368152"/>
            </a:xfrm>
          </p:grpSpPr>
          <p:sp>
            <p:nvSpPr>
              <p:cNvPr id="15" name="Rettangolo arrotondato 14"/>
              <p:cNvSpPr/>
              <p:nvPr/>
            </p:nvSpPr>
            <p:spPr>
              <a:xfrm rot="21392886">
                <a:off x="554756" y="5001649"/>
                <a:ext cx="6452150" cy="638397"/>
              </a:xfrm>
              <a:prstGeom prst="roundRect">
                <a:avLst>
                  <a:gd name="adj" fmla="val 44063"/>
                </a:avLst>
              </a:prstGeom>
              <a:solidFill>
                <a:schemeClr val="accent3">
                  <a:lumMod val="75000"/>
                </a:schemeClr>
              </a:solidFill>
              <a:ln w="82550" cmpd="tri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Connettore 2 16"/>
              <p:cNvCxnSpPr/>
              <p:nvPr/>
            </p:nvCxnSpPr>
            <p:spPr>
              <a:xfrm rot="5400000">
                <a:off x="7919578" y="5049180"/>
                <a:ext cx="1368152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sellaDiTesto 17"/>
              <p:cNvSpPr txBox="1"/>
              <p:nvPr/>
            </p:nvSpPr>
            <p:spPr>
              <a:xfrm>
                <a:off x="8280920" y="4941168"/>
                <a:ext cx="8995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 mm</a:t>
                </a:r>
                <a:endParaRPr lang="en-US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3788296" y="501317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Nb</a:t>
                </a:r>
                <a:endParaRPr lang="en-US" sz="2400" dirty="0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7236296" y="4797152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NbN</a:t>
                </a:r>
                <a:endParaRPr lang="en-US" sz="24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476672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>
              <a:lnSpc>
                <a:spcPct val="200000"/>
              </a:lnSpc>
              <a:buFont typeface="Symbol"/>
              <a:buChar char="·"/>
            </a:pPr>
            <a:r>
              <a:rPr lang="en-US" sz="3200" b="1" dirty="0" smtClean="0">
                <a:latin typeface="Times New Roman"/>
              </a:rPr>
              <a:t>Nb</a:t>
            </a:r>
            <a:r>
              <a:rPr lang="en-US" sz="3200" b="1" baseline="-25000" dirty="0" smtClean="0">
                <a:latin typeface="Times New Roman"/>
              </a:rPr>
              <a:t>5</a:t>
            </a:r>
            <a:r>
              <a:rPr lang="en-US" sz="3200" b="1" dirty="0" smtClean="0">
                <a:latin typeface="Times New Roman"/>
              </a:rPr>
              <a:t>N</a:t>
            </a:r>
            <a:r>
              <a:rPr lang="en-US" sz="3200" b="1" baseline="-25000" dirty="0" smtClean="0">
                <a:latin typeface="Times New Roman"/>
              </a:rPr>
              <a:t>6</a:t>
            </a:r>
            <a:r>
              <a:rPr lang="en-US" sz="3200" b="1" dirty="0" smtClean="0">
                <a:latin typeface="Times New Roman"/>
              </a:rPr>
              <a:t>; N</a:t>
            </a:r>
            <a:r>
              <a:rPr lang="en-US" sz="3200" b="1" baseline="-25000" dirty="0" smtClean="0">
                <a:latin typeface="Times New Roman"/>
              </a:rPr>
              <a:t>4</a:t>
            </a:r>
            <a:r>
              <a:rPr lang="en-US" sz="3200" b="1" dirty="0" smtClean="0">
                <a:latin typeface="Times New Roman"/>
              </a:rPr>
              <a:t>N</a:t>
            </a:r>
            <a:r>
              <a:rPr lang="en-US" sz="3200" b="1" baseline="-25000" dirty="0" smtClean="0">
                <a:latin typeface="Times New Roman"/>
              </a:rPr>
              <a:t>3</a:t>
            </a:r>
            <a:r>
              <a:rPr lang="en-US" sz="3200" baseline="-25000" dirty="0" smtClean="0">
                <a:latin typeface="Times New Roman"/>
              </a:rPr>
              <a:t> 	</a:t>
            </a:r>
            <a:r>
              <a:rPr lang="en-US" sz="3200" dirty="0" smtClean="0">
                <a:latin typeface="Times New Roman"/>
              </a:rPr>
              <a:t>Over-Stoichiometric</a:t>
            </a:r>
          </a:p>
          <a:p>
            <a:pPr indent="715963" algn="just">
              <a:lnSpc>
                <a:spcPct val="200000"/>
              </a:lnSpc>
              <a:buFont typeface="Symbol"/>
              <a:buChar char="·"/>
            </a:pPr>
            <a:r>
              <a:rPr lang="en-US" sz="4400" b="1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NbN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/>
              </a:rPr>
              <a:t>1-x</a:t>
            </a:r>
            <a:r>
              <a:rPr lang="en-US" sz="4400" dirty="0" smtClean="0">
                <a:latin typeface="Times New Roman"/>
              </a:rPr>
              <a:t>;</a:t>
            </a:r>
            <a:r>
              <a:rPr lang="en-US" sz="3200" dirty="0" smtClean="0">
                <a:latin typeface="Times New Roman"/>
              </a:rPr>
              <a:t> </a:t>
            </a:r>
          </a:p>
          <a:p>
            <a:pPr indent="715963">
              <a:lnSpc>
                <a:spcPct val="200000"/>
              </a:lnSpc>
              <a:buFont typeface="Symbol"/>
              <a:buChar char="·"/>
            </a:pPr>
            <a:r>
              <a:rPr lang="en-US" sz="3200" b="1" dirty="0" smtClean="0">
                <a:latin typeface="Symbol"/>
              </a:rPr>
              <a:t>g</a:t>
            </a:r>
            <a:r>
              <a:rPr lang="en-US" sz="3200" b="1" dirty="0" smtClean="0">
                <a:latin typeface="Times New Roman"/>
              </a:rPr>
              <a:t>-Nb</a:t>
            </a:r>
            <a:r>
              <a:rPr lang="en-US" sz="3200" b="1" baseline="-25000" dirty="0" smtClean="0">
                <a:latin typeface="Times New Roman"/>
              </a:rPr>
              <a:t>4</a:t>
            </a:r>
            <a:r>
              <a:rPr lang="en-US" sz="3200" b="1" dirty="0" smtClean="0">
                <a:latin typeface="Times New Roman"/>
              </a:rPr>
              <a:t>N</a:t>
            </a:r>
            <a:r>
              <a:rPr lang="en-US" sz="3200" b="1" baseline="-25000" dirty="0" smtClean="0">
                <a:latin typeface="Times New Roman"/>
              </a:rPr>
              <a:t>3-x</a:t>
            </a:r>
            <a:r>
              <a:rPr lang="en-US" sz="3200" dirty="0" smtClean="0">
                <a:latin typeface="Times New Roman"/>
              </a:rPr>
              <a:t> 		Under-Stoichiometric</a:t>
            </a:r>
            <a:endParaRPr lang="en-US" sz="3200" b="1" dirty="0" smtClean="0">
              <a:latin typeface="Times New Roman"/>
            </a:endParaRPr>
          </a:p>
          <a:p>
            <a:pPr indent="715963">
              <a:lnSpc>
                <a:spcPct val="200000"/>
              </a:lnSpc>
              <a:buFont typeface="Symbol"/>
              <a:buChar char="·"/>
            </a:pPr>
            <a:r>
              <a:rPr lang="en-US" sz="3200" b="1" dirty="0" smtClean="0">
                <a:latin typeface="Symbol"/>
              </a:rPr>
              <a:t>a</a:t>
            </a:r>
            <a:r>
              <a:rPr lang="en-US" sz="3200" b="1" dirty="0" smtClean="0">
                <a:latin typeface="Times New Roman"/>
              </a:rPr>
              <a:t>-</a:t>
            </a:r>
            <a:r>
              <a:rPr lang="en-US" sz="3200" b="1" dirty="0" err="1" smtClean="0">
                <a:latin typeface="Times New Roman"/>
              </a:rPr>
              <a:t>Nb</a:t>
            </a:r>
            <a:r>
              <a:rPr lang="en-US" sz="3200" b="1" dirty="0" smtClean="0">
                <a:latin typeface="Times New Roman"/>
              </a:rPr>
              <a:t> (N) </a:t>
            </a:r>
            <a:r>
              <a:rPr lang="en-US" sz="3200" dirty="0" smtClean="0">
                <a:latin typeface="Times New Roman"/>
              </a:rPr>
              <a:t>(bcc solid solution)</a:t>
            </a:r>
          </a:p>
          <a:p>
            <a:pPr indent="715963">
              <a:lnSpc>
                <a:spcPct val="200000"/>
              </a:lnSpc>
              <a:buFont typeface="Symbol"/>
              <a:buChar char="·"/>
            </a:pPr>
            <a:r>
              <a:rPr lang="en-US" sz="3200" b="1" dirty="0" smtClean="0">
                <a:latin typeface="Times New Roman"/>
              </a:rPr>
              <a:t>Niobium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323528" y="260648"/>
            <a:ext cx="8928992" cy="6192688"/>
            <a:chOff x="251520" y="476672"/>
            <a:chExt cx="8928992" cy="6192688"/>
          </a:xfrm>
        </p:grpSpPr>
        <p:sp>
          <p:nvSpPr>
            <p:cNvPr id="5" name="CasellaDiTesto 4"/>
            <p:cNvSpPr txBox="1"/>
            <p:nvPr/>
          </p:nvSpPr>
          <p:spPr>
            <a:xfrm>
              <a:off x="3203848" y="476672"/>
              <a:ext cx="5976664" cy="5647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Nb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;    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d-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800" b="1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1-x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;    </a:t>
              </a:r>
            </a:p>
            <a:p>
              <a:pPr lvl="1">
                <a:buFont typeface="Symbol"/>
                <a:buChar char=" "/>
              </a:pP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h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(hexagonal); </a:t>
              </a:r>
            </a:p>
            <a:p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  		 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’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(hexagonal);</a:t>
              </a:r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       b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-Nb2N (hexagonal);   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-Nb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3-x</a:t>
              </a:r>
            </a:p>
            <a:p>
              <a:pPr>
                <a:lnSpc>
                  <a:spcPct val="250000"/>
                </a:lnSpc>
              </a:pPr>
              <a:r>
                <a:rPr lang="en-US" sz="2800" b="1" dirty="0" smtClean="0">
                  <a:latin typeface="Symbol" pitchFamily="18" charset="2"/>
                </a:rPr>
                <a:t>           a</a:t>
              </a:r>
              <a:r>
                <a:rPr lang="en-US" sz="2800" b="1" dirty="0" smtClean="0"/>
                <a:t>-</a:t>
              </a:r>
              <a:r>
                <a:rPr lang="en-US" sz="2800" b="1" dirty="0" err="1" smtClean="0"/>
                <a:t>Nb</a:t>
              </a:r>
              <a:r>
                <a:rPr lang="en-US" sz="2800" b="1" dirty="0" smtClean="0"/>
                <a:t> (N) (bcc solid solution)</a:t>
              </a:r>
            </a:p>
            <a:p>
              <a:endParaRPr lang="en-US" sz="2800" b="1" dirty="0" smtClean="0"/>
            </a:p>
            <a:p>
              <a:pPr>
                <a:spcBef>
                  <a:spcPts val="1800"/>
                </a:spcBef>
              </a:pPr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Niobium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251520" y="5229200"/>
              <a:ext cx="2520280" cy="144016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251520" y="4005064"/>
              <a:ext cx="2520280" cy="122413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1520" y="2996952"/>
              <a:ext cx="2520280" cy="100811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51520" y="1412776"/>
              <a:ext cx="2520280" cy="187220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908720"/>
              <a:ext cx="2520280" cy="50405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entesi graffa chiusa 8"/>
            <p:cNvSpPr/>
            <p:nvPr/>
          </p:nvSpPr>
          <p:spPr>
            <a:xfrm>
              <a:off x="3131840" y="1484784"/>
              <a:ext cx="360040" cy="1800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entesi graffa chiusa 9"/>
            <p:cNvSpPr/>
            <p:nvPr/>
          </p:nvSpPr>
          <p:spPr>
            <a:xfrm>
              <a:off x="2843808" y="908720"/>
              <a:ext cx="360040" cy="50405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entesi graffa chiusa 10"/>
            <p:cNvSpPr/>
            <p:nvPr/>
          </p:nvSpPr>
          <p:spPr>
            <a:xfrm>
              <a:off x="3275856" y="3356992"/>
              <a:ext cx="360040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entesi graffa chiusa 11"/>
            <p:cNvSpPr/>
            <p:nvPr/>
          </p:nvSpPr>
          <p:spPr>
            <a:xfrm>
              <a:off x="3419872" y="4024064"/>
              <a:ext cx="343272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entesi graffa chiusa 12"/>
            <p:cNvSpPr/>
            <p:nvPr/>
          </p:nvSpPr>
          <p:spPr>
            <a:xfrm>
              <a:off x="3635896" y="5229200"/>
              <a:ext cx="343272" cy="144016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it-IT" sz="2800" smtClean="0"/>
              <a:t>Surface layers</a:t>
            </a:r>
          </a:p>
        </p:txBody>
      </p:sp>
      <p:pic>
        <p:nvPicPr>
          <p:cNvPr id="2457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0" y="27383"/>
            <a:ext cx="9144000" cy="6858000"/>
          </a:xfrm>
        </p:spPr>
      </p:pic>
      <p:pic>
        <p:nvPicPr>
          <p:cNvPr id="2458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817" t="87096" r="10854" b="2013"/>
          <a:stretch>
            <a:fillRect/>
          </a:stretch>
        </p:blipFill>
        <p:spPr>
          <a:xfrm>
            <a:off x="827584" y="6093296"/>
            <a:ext cx="7784606" cy="76470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>
            <a:off x="1259632" y="5589240"/>
            <a:ext cx="7200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6200000" flipV="1">
            <a:off x="-1152636" y="3176972"/>
            <a:ext cx="5120952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5400000">
            <a:off x="-24171" y="178878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Temperature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04248" y="57332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Time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1403648" y="5229200"/>
            <a:ext cx="504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 flipH="1" flipV="1">
            <a:off x="755576" y="2420888"/>
            <a:ext cx="3960440" cy="16561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563888" y="1268760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16200000" flipH="1">
            <a:off x="3059832" y="2636912"/>
            <a:ext cx="2880320" cy="1440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o 31"/>
          <p:cNvSpPr/>
          <p:nvPr/>
        </p:nvSpPr>
        <p:spPr>
          <a:xfrm rot="10800000">
            <a:off x="4571952" y="2847909"/>
            <a:ext cx="4170716" cy="257903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ttore 1 36"/>
          <p:cNvCxnSpPr/>
          <p:nvPr/>
        </p:nvCxnSpPr>
        <p:spPr>
          <a:xfrm>
            <a:off x="1403648" y="1124744"/>
            <a:ext cx="4752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203848" y="344850"/>
            <a:ext cx="2520280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</a:rPr>
              <a:t> of </a:t>
            </a:r>
            <a:r>
              <a:rPr lang="en-US" sz="4000" b="1" dirty="0" err="1" smtClean="0">
                <a:solidFill>
                  <a:srgbClr val="FF0000"/>
                </a:solidFill>
              </a:rPr>
              <a:t>Nb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40" name="Connettore 1 39"/>
          <p:cNvCxnSpPr/>
          <p:nvPr/>
        </p:nvCxnSpPr>
        <p:spPr>
          <a:xfrm rot="5400000">
            <a:off x="1403648" y="3356992"/>
            <a:ext cx="4248472" cy="7200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rot="5400000">
            <a:off x="2303748" y="3465004"/>
            <a:ext cx="4248472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419872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3 – 30 sec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537384" y="1268760"/>
            <a:ext cx="864096" cy="4320480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0" t="8800" r="12264" b="4555"/>
          <a:stretch/>
        </p:blipFill>
        <p:spPr>
          <a:xfrm>
            <a:off x="489012" y="116632"/>
            <a:ext cx="8043428" cy="6301446"/>
          </a:xfrm>
        </p:spPr>
      </p:pic>
      <p:sp>
        <p:nvSpPr>
          <p:cNvPr id="5" name="Rettangolo 4"/>
          <p:cNvSpPr/>
          <p:nvPr/>
        </p:nvSpPr>
        <p:spPr>
          <a:xfrm>
            <a:off x="4117860" y="3235623"/>
            <a:ext cx="2542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latin typeface="Symbol" pitchFamily="18" charset="2"/>
              </a:rPr>
              <a:t>g</a:t>
            </a:r>
            <a:r>
              <a:rPr lang="en-US" sz="4400" dirty="0" smtClean="0"/>
              <a:t>-</a:t>
            </a:r>
            <a:r>
              <a:rPr lang="en-US" sz="4400" dirty="0" err="1" smtClean="0"/>
              <a:t>Nb</a:t>
            </a:r>
            <a:r>
              <a:rPr lang="en-US" sz="4400" dirty="0" smtClean="0"/>
              <a:t> N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08104" y="404664"/>
            <a:ext cx="2542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Nb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N</a:t>
            </a:r>
          </a:p>
        </p:txBody>
      </p:sp>
      <p:pic>
        <p:nvPicPr>
          <p:cNvPr id="1027" name="Picture 3" descr="C:\Documents and Settings\Palmieri V\Desktop\High temperature nitriding\220px-Sodium-chloride-3D-io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2304256" cy="21890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tonio\Desktop\Antonio_6GHz\IMG_28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9195"/>
          <a:stretch>
            <a:fillRect/>
          </a:stretch>
        </p:blipFill>
        <p:spPr>
          <a:xfrm>
            <a:off x="-419221" y="-243408"/>
            <a:ext cx="10191924" cy="6941050"/>
          </a:xfrm>
          <a:effectLst>
            <a:softEdge rad="112500"/>
          </a:effectLst>
        </p:spPr>
      </p:pic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71438" y="285750"/>
            <a:ext cx="89487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Comic Sans MS" pitchFamily="66" charset="0"/>
              </a:rPr>
              <a:t>Low</a:t>
            </a:r>
            <a:r>
              <a:rPr lang="en-US" sz="3000">
                <a:latin typeface="Comic Sans MS" pitchFamily="66" charset="0"/>
              </a:rPr>
              <a:t>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research budget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3000" b="1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Large</a:t>
            </a:r>
            <a:r>
              <a:rPr lang="en-US" sz="300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amount of cavities</a:t>
            </a:r>
            <a:endParaRPr lang="en-US" sz="3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683568" y="558924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6 GHz 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12474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 Black" pitchFamily="34" charset="0"/>
              </a:rPr>
              <a:t>As the </a:t>
            </a:r>
            <a:r>
              <a:rPr lang="en-US" sz="44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Arial Black" pitchFamily="34" charset="0"/>
              </a:rPr>
              <a:t>NbN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 </a:t>
            </a:r>
            <a:r>
              <a:rPr lang="en-US" sz="4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-Nb</a:t>
            </a:r>
            <a:r>
              <a:rPr lang="en-US" sz="4400" baseline="-25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en-US" sz="4400" baseline="-25000" dirty="0" smtClean="0">
                <a:solidFill>
                  <a:srgbClr val="FF0000"/>
                </a:solidFill>
                <a:latin typeface="Arial Black" pitchFamily="34" charset="0"/>
              </a:rPr>
              <a:t>3-x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phase transformation is a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very fast</a:t>
            </a:r>
            <a:r>
              <a:rPr lang="en-US" sz="4000" dirty="0" smtClean="0">
                <a:latin typeface="Arial Black" pitchFamily="34" charset="0"/>
              </a:rPr>
              <a:t>, quasi-continuous</a:t>
            </a:r>
          </a:p>
          <a:p>
            <a:pPr algn="just"/>
            <a:r>
              <a:rPr lang="en-US" sz="4000" dirty="0" smtClean="0">
                <a:latin typeface="Arial Black" pitchFamily="34" charset="0"/>
              </a:rPr>
              <a:t>Transition, </a:t>
            </a:r>
          </a:p>
          <a:p>
            <a:pPr algn="just"/>
            <a:endParaRPr lang="en-US" sz="4400" dirty="0" smtClean="0">
              <a:latin typeface="Arial Black" pitchFamily="34" charset="0"/>
            </a:endParaRPr>
          </a:p>
          <a:p>
            <a:pPr algn="just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it cannot be avoided by quenching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600200"/>
            <a:ext cx="88924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latin typeface="Arial Black" pitchFamily="34" charset="0"/>
              </a:rPr>
              <a:t>The good layer is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en-US" sz="8800" dirty="0" smtClean="0">
                <a:solidFill>
                  <a:srgbClr val="FF0000"/>
                </a:solidFill>
                <a:latin typeface="Arial Black" pitchFamily="34" charset="0"/>
              </a:rPr>
              <a:t>he most external one</a:t>
            </a:r>
            <a:endParaRPr lang="en-US" sz="66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14182" cy="62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96336" y="40770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BCP 3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6" name="Callout 14 5"/>
          <p:cNvSpPr/>
          <p:nvPr/>
        </p:nvSpPr>
        <p:spPr>
          <a:xfrm>
            <a:off x="6012160" y="2780928"/>
            <a:ext cx="1368152" cy="57606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7"/>
              <a:gd name="adj6" fmla="val -68946"/>
            </a:avLst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BCP 3’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63888" y="41490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Pure </a:t>
            </a:r>
            <a:r>
              <a:rPr lang="en-US" sz="2400" b="1" dirty="0" err="1" smtClean="0">
                <a:solidFill>
                  <a:srgbClr val="FF0000"/>
                </a:solidFill>
              </a:rPr>
              <a:t>Nb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75856" y="19168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NbN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20072" y="980728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251520" y="-14384"/>
          <a:ext cx="8604448" cy="6872384"/>
        </p:xfrm>
        <a:graphic>
          <a:graphicData uri="http://schemas.openxmlformats.org/presentationml/2006/ole">
            <p:oleObj spid="_x0000_s80897" name="Presentazione" r:id="rId3" imgW="4570587" imgH="3427442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4" descr="Q vs Eac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93" t="10178" r="12262" b="5499"/>
          <a:stretch>
            <a:fillRect/>
          </a:stretch>
        </p:blipFill>
        <p:spPr>
          <a:xfrm>
            <a:off x="0" y="-27384"/>
            <a:ext cx="9144000" cy="6875463"/>
          </a:xfrm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492500" y="279400"/>
            <a:ext cx="3708400" cy="1143000"/>
          </a:xfrm>
        </p:spPr>
        <p:txBody>
          <a:bodyPr/>
          <a:lstStyle/>
          <a:p>
            <a:pPr algn="l"/>
            <a:r>
              <a:rPr lang="it-IT" smtClean="0">
                <a:solidFill>
                  <a:srgbClr val="92D050"/>
                </a:solidFill>
              </a:rPr>
              <a:t>NbN  @4,2K</a:t>
            </a:r>
          </a:p>
        </p:txBody>
      </p:sp>
      <p:sp>
        <p:nvSpPr>
          <p:cNvPr id="22532" name="CasellaDiTesto 3"/>
          <p:cNvSpPr txBox="1">
            <a:spLocks noChangeArrowheads="1"/>
          </p:cNvSpPr>
          <p:nvPr/>
        </p:nvSpPr>
        <p:spPr bwMode="auto">
          <a:xfrm>
            <a:off x="5435600" y="1557338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dirty="0"/>
              <a:t>T = 4,2 K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763713" y="4508500"/>
            <a:ext cx="4895850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CasellaDiTesto 9"/>
          <p:cNvSpPr txBox="1">
            <a:spLocks noChangeArrowheads="1"/>
          </p:cNvSpPr>
          <p:nvPr/>
        </p:nvSpPr>
        <p:spPr bwMode="auto">
          <a:xfrm>
            <a:off x="4716463" y="4508500"/>
            <a:ext cx="118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</a:rPr>
              <a:t>Bulk Nb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High Temperatures for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r>
              <a:rPr lang="en-US" sz="7200" dirty="0" smtClean="0">
                <a:solidFill>
                  <a:srgbClr val="FF0000"/>
                </a:solidFill>
                <a:latin typeface="Arial Black" pitchFamily="34" charset="0"/>
              </a:rPr>
              <a:t> Purification</a:t>
            </a:r>
            <a:endParaRPr lang="en-US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10189756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745256" y="3314480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IL - EP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760004" y="3645024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IL - EP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660232" y="3933056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Classical – 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660232" y="4221088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Classical – 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660232" y="4509120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Classical – 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60232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Classical – EP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18996" y="507943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5 min at 2300°C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80112" y="5157192"/>
            <a:ext cx="3240360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076056" y="1124744"/>
            <a:ext cx="25202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5 min at 2300°C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932040" y="1556792"/>
            <a:ext cx="2664296" cy="581812"/>
            <a:chOff x="4932040" y="1556792"/>
            <a:chExt cx="2664296" cy="581812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5148064" y="1556792"/>
              <a:ext cx="0" cy="576064"/>
            </a:xfrm>
            <a:prstGeom prst="straightConnector1">
              <a:avLst/>
            </a:prstGeom>
            <a:ln w="38100">
              <a:solidFill>
                <a:srgbClr val="19895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>
              <a:off x="6156176" y="1562540"/>
              <a:ext cx="0" cy="576064"/>
            </a:xfrm>
            <a:prstGeom prst="straightConnector1">
              <a:avLst/>
            </a:prstGeom>
            <a:ln w="38100">
              <a:solidFill>
                <a:srgbClr val="19895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7164288" y="1556792"/>
              <a:ext cx="0" cy="576064"/>
            </a:xfrm>
            <a:prstGeom prst="straightConnector1">
              <a:avLst/>
            </a:prstGeom>
            <a:ln w="38100">
              <a:solidFill>
                <a:srgbClr val="19895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4932040" y="1556792"/>
              <a:ext cx="2664296" cy="0"/>
            </a:xfrm>
            <a:prstGeom prst="line">
              <a:avLst/>
            </a:prstGeom>
            <a:ln w="38100">
              <a:solidFill>
                <a:srgbClr val="198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7954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Conclusions  1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5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6 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Ghz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cavities </a:t>
            </a:r>
            <a:r>
              <a:rPr lang="en-US" dirty="0" smtClean="0">
                <a:latin typeface="Arial Black" pitchFamily="34" charset="0"/>
              </a:rPr>
              <a:t>allow a fast and dense statistics</a:t>
            </a:r>
          </a:p>
          <a:p>
            <a:endParaRPr lang="en-US" dirty="0" smtClean="0"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Conclusions 2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sz="4600" dirty="0" smtClean="0">
                <a:solidFill>
                  <a:srgbClr val="FF0000"/>
                </a:solidFill>
                <a:latin typeface="Arial Black" pitchFamily="34" charset="0"/>
              </a:rPr>
              <a:t>No vacuum </a:t>
            </a:r>
            <a:r>
              <a:rPr lang="en-US" dirty="0" smtClean="0">
                <a:latin typeface="Arial Black" pitchFamily="34" charset="0"/>
              </a:rPr>
              <a:t>required!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5min @ 2300°C seem to </a:t>
            </a:r>
            <a:r>
              <a:rPr lang="en-US" sz="4100" dirty="0" smtClean="0">
                <a:solidFill>
                  <a:srgbClr val="FF0000"/>
                </a:solidFill>
                <a:latin typeface="Arial Black" pitchFamily="34" charset="0"/>
              </a:rPr>
              <a:t>purify </a:t>
            </a:r>
            <a:r>
              <a:rPr lang="en-US" sz="41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sz="3800" dirty="0" smtClean="0">
                <a:solidFill>
                  <a:srgbClr val="FF0000"/>
                </a:solidFill>
                <a:latin typeface="Arial Black" pitchFamily="34" charset="0"/>
              </a:rPr>
              <a:t>Nitriding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performed </a:t>
            </a:r>
            <a:r>
              <a:rPr lang="en-US" dirty="0" err="1" smtClean="0">
                <a:latin typeface="Arial Black" pitchFamily="34" charset="0"/>
              </a:rPr>
              <a:t>at</a:t>
            </a:r>
            <a:r>
              <a:rPr lang="en-US" sz="3800" dirty="0" err="1" smtClean="0">
                <a:solidFill>
                  <a:srgbClr val="FF0000"/>
                </a:solidFill>
                <a:latin typeface="Arial Black" pitchFamily="34" charset="0"/>
              </a:rPr>
              <a:t>Atmospheric</a:t>
            </a:r>
            <a:r>
              <a:rPr lang="en-US" sz="3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800" dirty="0" smtClean="0">
                <a:solidFill>
                  <a:srgbClr val="FF0000"/>
                </a:solidFill>
                <a:latin typeface="Arial Black" pitchFamily="34" charset="0"/>
              </a:rPr>
              <a:t>pressure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At </a:t>
            </a:r>
            <a:r>
              <a:rPr lang="en-US" sz="3600" dirty="0" smtClean="0">
                <a:latin typeface="Arial Black" pitchFamily="34" charset="0"/>
              </a:rPr>
              <a:t>4,2 K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the Q-value at low field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increases</a:t>
            </a:r>
            <a:r>
              <a:rPr lang="en-US" dirty="0" smtClean="0">
                <a:latin typeface="Arial Black" pitchFamily="34" charset="0"/>
              </a:rPr>
              <a:t> of even a factor 5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2555776" y="548680"/>
            <a:ext cx="3312368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5940152" y="548680"/>
            <a:ext cx="3024336" cy="5328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107504" y="548680"/>
            <a:ext cx="2376264" cy="532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22048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Resistive</a:t>
            </a:r>
            <a:endParaRPr lang="en-US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179512" y="83671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Samples 	                                        	Real cavities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318335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Inductive</a:t>
            </a:r>
            <a:endParaRPr lang="en-US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496" y="41490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-25000" dirty="0" smtClean="0"/>
              <a:t>c1 </a:t>
            </a:r>
            <a:r>
              <a:rPr lang="en-US" sz="2400" b="1" dirty="0" smtClean="0"/>
              <a:t>Measurement </a:t>
            </a:r>
            <a:endParaRPr lang="en-US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2060848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Calorimetric</a:t>
            </a:r>
            <a:r>
              <a:rPr lang="en-US" sz="2400" b="1" dirty="0"/>
              <a:t> </a:t>
            </a:r>
            <a:r>
              <a:rPr lang="en-US" sz="2400" b="1" dirty="0" smtClean="0"/>
              <a:t>methods</a:t>
            </a:r>
          </a:p>
          <a:p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2852936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S  </a:t>
            </a:r>
            <a:r>
              <a:rPr lang="en-US" sz="2400" b="1" dirty="0" smtClean="0"/>
              <a:t>Differential measurements </a:t>
            </a:r>
            <a:endParaRPr lang="en-US" sz="2400" b="1" baseline="-25000" dirty="0" smtClean="0"/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414908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Microstrip</a:t>
            </a:r>
            <a:r>
              <a:rPr lang="en-US" sz="2400" b="1" dirty="0" smtClean="0"/>
              <a:t> Resonators</a:t>
            </a:r>
          </a:p>
          <a:p>
            <a:endParaRPr lang="en-US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23528" y="1843236"/>
            <a:ext cx="828092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300192" y="2134597"/>
            <a:ext cx="205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 GHz cavities</a:t>
            </a:r>
          </a:p>
          <a:p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678624" y="299158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1,5 /1,3 GHz </a:t>
            </a:r>
            <a:r>
              <a:rPr lang="en-US" sz="2400" b="1" dirty="0" err="1" smtClean="0"/>
              <a:t>monocells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988900" y="416935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1,3 GHz    3-cell cavity</a:t>
            </a:r>
          </a:p>
          <a:p>
            <a:endParaRPr lang="en-US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903640" y="508518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1,3 GHz    9-cell cavities</a:t>
            </a:r>
          </a:p>
          <a:p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564160" y="836712"/>
            <a:ext cx="4528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Pillbox cavities, etc 	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31" grpId="0"/>
      <p:bldP spid="32" grpId="0"/>
      <p:bldP spid="33" grpId="0"/>
      <p:bldP spid="3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23165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it-IT" sz="28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0963" name="CasellaDiTesto 6"/>
          <p:cNvSpPr txBox="1">
            <a:spLocks noChangeArrowheads="1"/>
          </p:cNvSpPr>
          <p:nvPr/>
        </p:nvSpPr>
        <p:spPr bwMode="auto">
          <a:xfrm>
            <a:off x="323528" y="1609636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  No electron </a:t>
            </a:r>
            <a:r>
              <a:rPr lang="it-IT" sz="2800" dirty="0" err="1" smtClean="0">
                <a:solidFill>
                  <a:srgbClr val="00FF00"/>
                </a:solidFill>
                <a:latin typeface="Comic Sans MS" pitchFamily="66" charset="0"/>
              </a:rPr>
              <a:t>beam</a:t>
            </a: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rgbClr val="00FF00"/>
                </a:solidFill>
                <a:latin typeface="Comic Sans MS" pitchFamily="66" charset="0"/>
              </a:rPr>
              <a:t>welding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neither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for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flanges</a:t>
            </a:r>
            <a:endParaRPr lang="it-IT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0964" name="CasellaDiTesto 26"/>
          <p:cNvSpPr txBox="1">
            <a:spLocks noChangeArrowheads="1"/>
          </p:cNvSpPr>
          <p:nvPr/>
        </p:nvSpPr>
        <p:spPr bwMode="auto">
          <a:xfrm>
            <a:off x="323528" y="2395448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  </a:t>
            </a:r>
            <a:r>
              <a:rPr lang="it-IT" sz="2800" dirty="0" err="1" smtClean="0">
                <a:solidFill>
                  <a:srgbClr val="00FF00"/>
                </a:solidFill>
                <a:latin typeface="Comic Sans MS" pitchFamily="66" charset="0"/>
              </a:rPr>
              <a:t>Obtained</a:t>
            </a: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by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spinning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from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Nb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scraps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65" name="CasellaDiTesto 27"/>
          <p:cNvSpPr txBox="1">
            <a:spLocks noChangeArrowheads="1"/>
          </p:cNvSpPr>
          <p:nvPr/>
        </p:nvSpPr>
        <p:spPr bwMode="auto">
          <a:xfrm>
            <a:off x="827585" y="3534688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  Short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fabrication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time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66" name="CasellaDiTesto 29"/>
          <p:cNvSpPr txBox="1">
            <a:spLocks noChangeArrowheads="1"/>
          </p:cNvSpPr>
          <p:nvPr/>
        </p:nvSpPr>
        <p:spPr bwMode="auto">
          <a:xfrm>
            <a:off x="806377" y="4236765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  Fast 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and low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cost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  BCP and EP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treatments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67" name="CasellaDiTesto 30"/>
          <p:cNvSpPr txBox="1">
            <a:spLocks noChangeArrowheads="1"/>
          </p:cNvSpPr>
          <p:nvPr/>
        </p:nvSpPr>
        <p:spPr bwMode="auto">
          <a:xfrm>
            <a:off x="827584" y="4922004"/>
            <a:ext cx="4824536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Inexpensive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Cryogenics</a:t>
            </a:r>
            <a:endParaRPr lang="it-IT" sz="2800" dirty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0968" name="CasellaDiTesto 31"/>
          <p:cNvSpPr txBox="1">
            <a:spLocks noChangeArrowheads="1"/>
          </p:cNvSpPr>
          <p:nvPr/>
        </p:nvSpPr>
        <p:spPr bwMode="auto">
          <a:xfrm>
            <a:off x="1331640" y="5930116"/>
            <a:ext cx="5184576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</a:rPr>
              <a:t>Quick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Comic Sans MS" pitchFamily="66" charset="0"/>
              </a:rPr>
              <a:t>RF </a:t>
            </a:r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</a:rPr>
              <a:t>Measurements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2938" y="0"/>
            <a:ext cx="7237879" cy="8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00FF00"/>
                </a:solidFill>
                <a:latin typeface="Comic Sans MS" pitchFamily="66" charset="0"/>
              </a:rPr>
              <a:t>6 GHz CAVITY MINILAB</a:t>
            </a:r>
            <a:endParaRPr lang="en-GB" sz="44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71624"/>
            <a:ext cx="3857652" cy="60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6" name="CasellaDiTesto 3"/>
          <p:cNvSpPr txBox="1">
            <a:spLocks noChangeArrowheads="1"/>
          </p:cNvSpPr>
          <p:nvPr/>
        </p:nvSpPr>
        <p:spPr bwMode="auto">
          <a:xfrm>
            <a:off x="1691680" y="0"/>
            <a:ext cx="64273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 smtClean="0">
                <a:solidFill>
                  <a:srgbClr val="0066FF"/>
                </a:solidFill>
                <a:latin typeface="Comic Sans MS" pitchFamily="66" charset="0"/>
              </a:rPr>
              <a:t>6 </a:t>
            </a:r>
            <a:r>
              <a:rPr lang="it-IT" sz="3700" b="1" dirty="0" err="1" smtClean="0">
                <a:solidFill>
                  <a:srgbClr val="0066FF"/>
                </a:solidFill>
                <a:latin typeface="Comic Sans MS" pitchFamily="66" charset="0"/>
              </a:rPr>
              <a:t>Ghz</a:t>
            </a:r>
            <a:r>
              <a:rPr lang="it-IT" sz="3700" b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it-IT" sz="3700" b="1" dirty="0" err="1" smtClean="0">
                <a:solidFill>
                  <a:srgbClr val="0066FF"/>
                </a:solidFill>
                <a:latin typeface="Comic Sans MS" pitchFamily="66" charset="0"/>
              </a:rPr>
              <a:t>Cavity</a:t>
            </a:r>
            <a:r>
              <a:rPr lang="it-IT" sz="3700" b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it-IT" sz="3700" b="1" dirty="0" err="1">
                <a:solidFill>
                  <a:srgbClr val="0066FF"/>
                </a:solidFill>
                <a:latin typeface="Comic Sans MS" pitchFamily="66" charset="0"/>
              </a:rPr>
              <a:t>Geometry</a:t>
            </a:r>
            <a:endParaRPr lang="it-IT" sz="37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6" name="Picture 3" descr="cavita"/>
          <p:cNvPicPr>
            <a:picLocks noChangeAspect="1" noChangeArrowheads="1"/>
          </p:cNvPicPr>
          <p:nvPr/>
        </p:nvPicPr>
        <p:blipFill>
          <a:blip r:embed="rId4" cstate="print"/>
          <a:srcRect l="34390" t="9656" r="33002" b="10622"/>
          <a:stretch>
            <a:fillRect/>
          </a:stretch>
        </p:blipFill>
        <p:spPr bwMode="auto">
          <a:xfrm>
            <a:off x="5266826" y="785770"/>
            <a:ext cx="330570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nettore 1 10"/>
          <p:cNvCxnSpPr/>
          <p:nvPr/>
        </p:nvCxnSpPr>
        <p:spPr>
          <a:xfrm rot="5400000" flipH="1" flipV="1">
            <a:off x="6088063" y="1892300"/>
            <a:ext cx="642938" cy="15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 flipH="1" flipV="1">
            <a:off x="7231063" y="1892300"/>
            <a:ext cx="642938" cy="15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410325" y="2143125"/>
            <a:ext cx="1143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Rettangolo 20"/>
          <p:cNvSpPr>
            <a:spLocks noChangeArrowheads="1"/>
          </p:cNvSpPr>
          <p:nvPr/>
        </p:nvSpPr>
        <p:spPr bwMode="auto">
          <a:xfrm>
            <a:off x="6556375" y="1844675"/>
            <a:ext cx="925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20 mm</a:t>
            </a:r>
          </a:p>
        </p:txBody>
      </p:sp>
      <p:cxnSp>
        <p:nvCxnSpPr>
          <p:cNvPr id="49" name="Connettore 1 48"/>
          <p:cNvCxnSpPr/>
          <p:nvPr/>
        </p:nvCxnSpPr>
        <p:spPr>
          <a:xfrm rot="5400000">
            <a:off x="5588793" y="1678782"/>
            <a:ext cx="78581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rot="5400000">
            <a:off x="7552532" y="1713706"/>
            <a:ext cx="85725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10800000">
            <a:off x="5981700" y="1355725"/>
            <a:ext cx="200025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6" name="Rettangolo 53"/>
          <p:cNvSpPr>
            <a:spLocks noChangeArrowheads="1"/>
          </p:cNvSpPr>
          <p:nvPr/>
        </p:nvSpPr>
        <p:spPr bwMode="auto">
          <a:xfrm>
            <a:off x="6553200" y="987425"/>
            <a:ext cx="89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36 mm</a:t>
            </a:r>
          </a:p>
        </p:txBody>
      </p:sp>
      <p:sp>
        <p:nvSpPr>
          <p:cNvPr id="47117" name="Rettangolo 59"/>
          <p:cNvSpPr>
            <a:spLocks noChangeArrowheads="1"/>
          </p:cNvSpPr>
          <p:nvPr/>
        </p:nvSpPr>
        <p:spPr bwMode="auto">
          <a:xfrm>
            <a:off x="3786182" y="1428736"/>
            <a:ext cx="1428750" cy="7080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 err="1">
                <a:solidFill>
                  <a:schemeClr val="bg1"/>
                </a:solidFill>
                <a:latin typeface="Comic Sans MS" pitchFamily="66" charset="0"/>
              </a:rPr>
              <a:t>Seamless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itchFamily="66" charset="0"/>
              </a:rPr>
              <a:t>flanges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2" name="Connettore 2 61"/>
          <p:cNvCxnSpPr>
            <a:stCxn id="47117" idx="3"/>
          </p:cNvCxnSpPr>
          <p:nvPr/>
        </p:nvCxnSpPr>
        <p:spPr>
          <a:xfrm>
            <a:off x="5214932" y="1782748"/>
            <a:ext cx="857250" cy="317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>
            <a:stCxn id="47117" idx="3"/>
          </p:cNvCxnSpPr>
          <p:nvPr/>
        </p:nvCxnSpPr>
        <p:spPr>
          <a:xfrm>
            <a:off x="5214932" y="1782748"/>
            <a:ext cx="1071563" cy="310832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1" name="Rettangolo 17"/>
          <p:cNvSpPr>
            <a:spLocks noChangeArrowheads="1"/>
          </p:cNvSpPr>
          <p:nvPr/>
        </p:nvSpPr>
        <p:spPr bwMode="auto">
          <a:xfrm>
            <a:off x="3286126" y="6429396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[mm]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7122" name="Rettangolo 19"/>
          <p:cNvSpPr>
            <a:spLocks noChangeArrowheads="1"/>
          </p:cNvSpPr>
          <p:nvPr/>
        </p:nvSpPr>
        <p:spPr bwMode="auto">
          <a:xfrm>
            <a:off x="5462588" y="6345238"/>
            <a:ext cx="232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Flange Area = 7 cm</a:t>
            </a:r>
            <a:r>
              <a:rPr lang="en-US" baseline="30000">
                <a:latin typeface="Comic Sans MS" pitchFamily="66" charset="0"/>
              </a:rPr>
              <a:t>2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00" r="5526" b="7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sellaDiTesto 15"/>
          <p:cNvSpPr txBox="1">
            <a:spLocks noChangeArrowheads="1"/>
          </p:cNvSpPr>
          <p:nvPr/>
        </p:nvSpPr>
        <p:spPr bwMode="auto">
          <a:xfrm>
            <a:off x="1510293" y="0"/>
            <a:ext cx="665011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Mini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Mechanical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</a:t>
            </a:r>
            <a:r>
              <a:rPr lang="it-IT" sz="3700" b="1" dirty="0" err="1" smtClean="0">
                <a:solidFill>
                  <a:srgbClr val="007EEA"/>
                </a:solidFill>
                <a:latin typeface="Comic Sans MS" pitchFamily="66" charset="0"/>
              </a:rPr>
              <a:t>Tumbling</a:t>
            </a:r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  <p:pic>
        <p:nvPicPr>
          <p:cNvPr id="38" name="Picture 5" descr="IMG_7616"/>
          <p:cNvPicPr>
            <a:picLocks noChangeAspect="1" noChangeArrowheads="1"/>
          </p:cNvPicPr>
          <p:nvPr/>
        </p:nvPicPr>
        <p:blipFill>
          <a:blip r:embed="rId2" cstate="print"/>
          <a:srcRect l="5232" t="8029" r="4031" b="6316"/>
          <a:stretch>
            <a:fillRect/>
          </a:stretch>
        </p:blipFill>
        <p:spPr bwMode="auto">
          <a:xfrm>
            <a:off x="2204884" y="1781161"/>
            <a:ext cx="4679950" cy="156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425523" y="1428750"/>
            <a:ext cx="698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latin typeface="Comic Sans MS" pitchFamily="66" charset="0"/>
              </a:rPr>
              <a:t> SiC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4049535" y="1428750"/>
            <a:ext cx="7858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b="1">
                <a:latin typeface="Comic Sans MS" pitchFamily="66" charset="0"/>
              </a:rPr>
              <a:t>ZrO</a:t>
            </a:r>
            <a:r>
              <a:rPr lang="it-IT" sz="2000" b="1" baseline="-25000">
                <a:latin typeface="Comic Sans MS" pitchFamily="66" charset="0"/>
              </a:rPr>
              <a:t>2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5221110" y="1428750"/>
            <a:ext cx="1768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b="1">
                <a:latin typeface="Comic Sans MS" pitchFamily="66" charset="0"/>
              </a:rPr>
              <a:t>Al</a:t>
            </a:r>
            <a:r>
              <a:rPr lang="it-IT" sz="2000" b="1" baseline="-25000">
                <a:latin typeface="Comic Sans MS" pitchFamily="66" charset="0"/>
              </a:rPr>
              <a:t>2</a:t>
            </a:r>
            <a:r>
              <a:rPr lang="it-IT" sz="2000" b="1">
                <a:latin typeface="Comic Sans MS" pitchFamily="66" charset="0"/>
              </a:rPr>
              <a:t>O</a:t>
            </a:r>
            <a:r>
              <a:rPr lang="it-IT" sz="2000" b="1" baseline="-25000">
                <a:latin typeface="Comic Sans MS" pitchFamily="66" charset="0"/>
              </a:rPr>
              <a:t>3</a:t>
            </a:r>
            <a:r>
              <a:rPr lang="it-IT" sz="2000" b="1">
                <a:latin typeface="Comic Sans MS" pitchFamily="66" charset="0"/>
              </a:rPr>
              <a:t> + SiO</a:t>
            </a:r>
            <a:r>
              <a:rPr lang="it-IT" sz="2000" b="1" baseline="-25000">
                <a:latin typeface="Comic Sans MS" pitchFamily="66" charset="0"/>
              </a:rPr>
              <a:t>2</a:t>
            </a:r>
          </a:p>
        </p:txBody>
      </p:sp>
      <p:pic>
        <p:nvPicPr>
          <p:cNvPr id="42" name="Picture 3" descr="Turbula_Princi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04884" y="3357562"/>
            <a:ext cx="4695827" cy="341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sellaDiTesto 15"/>
          <p:cNvSpPr txBox="1">
            <a:spLocks noChangeArrowheads="1"/>
          </p:cNvSpPr>
          <p:nvPr/>
        </p:nvSpPr>
        <p:spPr bwMode="auto">
          <a:xfrm>
            <a:off x="3493827" y="0"/>
            <a:ext cx="2156346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Mini EP</a:t>
            </a:r>
          </a:p>
        </p:txBody>
      </p:sp>
      <p:pic>
        <p:nvPicPr>
          <p:cNvPr id="38" name="Picture 4" descr="C:\Documents and Settings\Antonio\Desktop\Foto EP\IMG_2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92" y="661988"/>
            <a:ext cx="8610872" cy="645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807" y="3989467"/>
            <a:ext cx="2156791" cy="286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504</Words>
  <Application>Microsoft Office PowerPoint</Application>
  <PresentationFormat>Presentazione su schermo (4:3)</PresentationFormat>
  <Paragraphs>164</Paragraphs>
  <Slides>38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Tema di Office</vt:lpstr>
      <vt:lpstr>Presentazione</vt:lpstr>
      <vt:lpstr>Athmospheric Surface Treatments of Niobium</vt:lpstr>
      <vt:lpstr>Material Study or Cavity construction?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Premelting  (also Surface melting)</vt:lpstr>
      <vt:lpstr>Premelting  (also Surface melting)</vt:lpstr>
      <vt:lpstr>Diapositiva 24</vt:lpstr>
      <vt:lpstr>Diapositiva 25</vt:lpstr>
      <vt:lpstr>Diapositiva 26</vt:lpstr>
      <vt:lpstr>Surface layers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NbN  @4,2K</vt:lpstr>
      <vt:lpstr>High Temperatures for</vt:lpstr>
      <vt:lpstr>Diapositiva 36</vt:lpstr>
      <vt:lpstr>Conclusions  1</vt:lpstr>
      <vt:lpstr>Conclusions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116</cp:revision>
  <dcterms:created xsi:type="dcterms:W3CDTF">2011-07-24T20:16:50Z</dcterms:created>
  <dcterms:modified xsi:type="dcterms:W3CDTF">2011-12-05T07:32:07Z</dcterms:modified>
</cp:coreProperties>
</file>