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73" r:id="rId3"/>
    <p:sldId id="278" r:id="rId4"/>
    <p:sldId id="265" r:id="rId5"/>
    <p:sldId id="271" r:id="rId6"/>
    <p:sldId id="279" r:id="rId7"/>
    <p:sldId id="270" r:id="rId8"/>
    <p:sldId id="280" r:id="rId9"/>
    <p:sldId id="272" r:id="rId10"/>
    <p:sldId id="281" r:id="rId11"/>
    <p:sldId id="259" r:id="rId12"/>
    <p:sldId id="274" r:id="rId13"/>
    <p:sldId id="275" r:id="rId14"/>
    <p:sldId id="276" r:id="rId15"/>
    <p:sldId id="268" r:id="rId16"/>
    <p:sldId id="282" r:id="rId17"/>
    <p:sldId id="283" r:id="rId18"/>
    <p:sldId id="262" r:id="rId19"/>
    <p:sldId id="27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6E816-E2AD-440B-8B5A-F3CF3C2F6ED8}" type="datetimeFigureOut">
              <a:rPr lang="fr-FR" smtClean="0"/>
              <a:t>07/12/2011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ED969-1779-418D-BB12-2261DF8BB358}" type="slidenum">
              <a:rPr lang="fr-FR" smtClean="0"/>
              <a:t>‹N°›</a:t>
            </a:fld>
            <a:endParaRPr lang="fr-FR"/>
          </a:p>
        </p:txBody>
      </p:sp>
    </p:spTree>
    <p:extLst>
      <p:ext uri="{BB962C8B-B14F-4D97-AF65-F5344CB8AC3E}">
        <p14:creationId xmlns:p14="http://schemas.microsoft.com/office/powerpoint/2010/main" val="344785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300163" y="801688"/>
            <a:ext cx="4260850" cy="3195637"/>
          </a:xfrm>
          <a:ln w="12700" cap="flat">
            <a:solidFill>
              <a:schemeClr val="tx1"/>
            </a:solidFill>
          </a:ln>
        </p:spPr>
      </p:sp>
      <p:sp>
        <p:nvSpPr>
          <p:cNvPr id="34819" name="Rectangle 3"/>
          <p:cNvSpPr>
            <a:spLocks noGrp="1" noChangeArrowheads="1"/>
          </p:cNvSpPr>
          <p:nvPr>
            <p:ph type="body" idx="1"/>
          </p:nvPr>
        </p:nvSpPr>
        <p:spPr>
          <a:xfrm>
            <a:off x="989013" y="4352925"/>
            <a:ext cx="5365750"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85" tIns="47129" rIns="95885" bIns="47129"/>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t>05/12/2011</a:t>
            </a:r>
            <a:endParaRPr lang="fr-BE"/>
          </a:p>
        </p:txBody>
      </p:sp>
      <p:sp>
        <p:nvSpPr>
          <p:cNvPr id="6" name="Espace réservé du pied de page 5"/>
          <p:cNvSpPr>
            <a:spLocks noGrp="1"/>
          </p:cNvSpPr>
          <p:nvPr>
            <p:ph type="ftr" sz="quarter" idx="11"/>
          </p:nvPr>
        </p:nvSpPr>
        <p:spPr/>
        <p:txBody>
          <a:bodyPr/>
          <a:lstStyle/>
          <a:p>
            <a:r>
              <a:rPr lang="fr-BE" smtClean="0"/>
              <a:t>O. Napoly</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t>05/12/2011</a:t>
            </a:r>
            <a:endParaRPr lang="fr-BE"/>
          </a:p>
        </p:txBody>
      </p:sp>
      <p:sp>
        <p:nvSpPr>
          <p:cNvPr id="8" name="Espace réservé du pied de page 7"/>
          <p:cNvSpPr>
            <a:spLocks noGrp="1"/>
          </p:cNvSpPr>
          <p:nvPr>
            <p:ph type="ftr" sz="quarter" idx="11"/>
          </p:nvPr>
        </p:nvSpPr>
        <p:spPr/>
        <p:txBody>
          <a:bodyPr/>
          <a:lstStyle/>
          <a:p>
            <a:r>
              <a:rPr lang="fr-BE" smtClean="0"/>
              <a:t>O. Napoly</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fr-FR" smtClean="0"/>
              <a:t>05/12/2011</a:t>
            </a:r>
            <a:endParaRPr lang="fr-BE"/>
          </a:p>
        </p:txBody>
      </p:sp>
      <p:sp>
        <p:nvSpPr>
          <p:cNvPr id="4" name="Espace réservé du pied de page 3"/>
          <p:cNvSpPr>
            <a:spLocks noGrp="1"/>
          </p:cNvSpPr>
          <p:nvPr>
            <p:ph type="ftr" sz="quarter" idx="11"/>
          </p:nvPr>
        </p:nvSpPr>
        <p:spPr/>
        <p:txBody>
          <a:bodyPr/>
          <a:lstStyle/>
          <a:p>
            <a:r>
              <a:rPr lang="fr-BE" smtClean="0"/>
              <a:t>O. Napoly</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smtClean="0"/>
              <a:t>08/12/2011</a:t>
            </a:r>
            <a:endParaRPr lang="fr-BE" dirty="0"/>
          </a:p>
        </p:txBody>
      </p:sp>
      <p:sp>
        <p:nvSpPr>
          <p:cNvPr id="3" name="Espace réservé du pied de page 2"/>
          <p:cNvSpPr>
            <a:spLocks noGrp="1"/>
          </p:cNvSpPr>
          <p:nvPr>
            <p:ph type="ftr" sz="quarter" idx="11"/>
          </p:nvPr>
        </p:nvSpPr>
        <p:spPr/>
        <p:txBody>
          <a:bodyPr/>
          <a:lstStyle/>
          <a:p>
            <a:r>
              <a:rPr lang="fr-BE" smtClean="0"/>
              <a:t>O. Napoly</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 y="11361"/>
            <a:ext cx="1714500" cy="733425"/>
          </a:xfrm>
          <a:prstGeom prst="rect">
            <a:avLst/>
          </a:prstGeom>
        </p:spPr>
      </p:pic>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560131"/>
            <a:ext cx="3960440" cy="893205"/>
          </a:xfrm>
          <a:prstGeom prst="rect">
            <a:avLst/>
          </a:prstGeom>
        </p:spPr>
      </p:pic>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3968" y="5592467"/>
            <a:ext cx="2096444" cy="827332"/>
          </a:xfrm>
          <a:prstGeom prst="rect">
            <a:avLst/>
          </a:prstGeom>
        </p:spPr>
      </p:pic>
      <p:pic>
        <p:nvPicPr>
          <p:cNvPr id="8" name="Imag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24428" y="5645983"/>
            <a:ext cx="2152028" cy="828531"/>
          </a:xfrm>
          <a:prstGeom prst="rect">
            <a:avLst/>
          </a:prstGeom>
        </p:spPr>
      </p:pic>
      <p:pic>
        <p:nvPicPr>
          <p:cNvPr id="9" name="Picture 2" descr="\\psf\Home\Desktop\Screen Shot 2011-12-04 at 6.13.16 PM.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27080"/>
          <a:stretch/>
        </p:blipFill>
        <p:spPr bwMode="auto">
          <a:xfrm>
            <a:off x="5862611" y="11361"/>
            <a:ext cx="3281389" cy="776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05/12/2011</a:t>
            </a:r>
            <a:endParaRPr lang="fr-BE"/>
          </a:p>
        </p:txBody>
      </p:sp>
      <p:sp>
        <p:nvSpPr>
          <p:cNvPr id="6" name="Espace réservé du pied de page 5"/>
          <p:cNvSpPr>
            <a:spLocks noGrp="1"/>
          </p:cNvSpPr>
          <p:nvPr>
            <p:ph type="ftr" sz="quarter" idx="11"/>
          </p:nvPr>
        </p:nvSpPr>
        <p:spPr/>
        <p:txBody>
          <a:bodyPr/>
          <a:lstStyle/>
          <a:p>
            <a:r>
              <a:rPr lang="fr-BE" smtClean="0"/>
              <a:t>O. Napoly</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05/12/2011</a:t>
            </a:r>
            <a:endParaRPr lang="fr-BE"/>
          </a:p>
        </p:txBody>
      </p:sp>
      <p:sp>
        <p:nvSpPr>
          <p:cNvPr id="6" name="Espace réservé du pied de page 5"/>
          <p:cNvSpPr>
            <a:spLocks noGrp="1"/>
          </p:cNvSpPr>
          <p:nvPr>
            <p:ph type="ftr" sz="quarter" idx="11"/>
          </p:nvPr>
        </p:nvSpPr>
        <p:spPr/>
        <p:txBody>
          <a:bodyPr/>
          <a:lstStyle/>
          <a:p>
            <a:r>
              <a:rPr lang="fr-BE" smtClean="0"/>
              <a:t>O. Napoly</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05/12/2011</a:t>
            </a:r>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O. Napoly</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05/12/2011</a:t>
            </a:r>
            <a:endParaRPr lang="fr-BE"/>
          </a:p>
        </p:txBody>
      </p:sp>
      <p:sp>
        <p:nvSpPr>
          <p:cNvPr id="3" name="Espace réservé du pied de page 2"/>
          <p:cNvSpPr>
            <a:spLocks noGrp="1"/>
          </p:cNvSpPr>
          <p:nvPr>
            <p:ph type="ftr" sz="quarter" idx="11"/>
          </p:nvPr>
        </p:nvSpPr>
        <p:spPr/>
        <p:txBody>
          <a:bodyPr/>
          <a:lstStyle/>
          <a:p>
            <a:r>
              <a:rPr lang="fr-BE" smtClean="0"/>
              <a:t>O. Napoly</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sp>
        <p:nvSpPr>
          <p:cNvPr id="5" name="ZoneTexte 4"/>
          <p:cNvSpPr txBox="1"/>
          <p:nvPr/>
        </p:nvSpPr>
        <p:spPr>
          <a:xfrm>
            <a:off x="1305811" y="1351500"/>
            <a:ext cx="6987427" cy="1077218"/>
          </a:xfrm>
          <a:prstGeom prst="rect">
            <a:avLst/>
          </a:prstGeom>
          <a:noFill/>
        </p:spPr>
        <p:txBody>
          <a:bodyPr wrap="none" rtlCol="0">
            <a:spAutoFit/>
          </a:bodyPr>
          <a:lstStyle/>
          <a:p>
            <a:pPr algn="ctr"/>
            <a:r>
              <a:rPr lang="fr-FR" sz="3200" dirty="0" smtClean="0"/>
              <a:t>TESLA </a:t>
            </a:r>
            <a:r>
              <a:rPr lang="fr-FR" sz="3200" dirty="0" err="1" smtClean="0"/>
              <a:t>Technology</a:t>
            </a:r>
            <a:r>
              <a:rPr lang="fr-FR" sz="3200" dirty="0" smtClean="0"/>
              <a:t> </a:t>
            </a:r>
            <a:r>
              <a:rPr lang="fr-FR" sz="3200" dirty="0" smtClean="0"/>
              <a:t>Collaboration Meeting</a:t>
            </a:r>
            <a:endParaRPr lang="fr-FR" sz="3200" dirty="0" smtClean="0"/>
          </a:p>
          <a:p>
            <a:pPr algn="ctr"/>
            <a:r>
              <a:rPr lang="fr-FR" sz="3200" dirty="0" smtClean="0"/>
              <a:t>Beijing, 5-8 </a:t>
            </a:r>
            <a:r>
              <a:rPr lang="fr-FR" sz="3200" dirty="0" err="1" smtClean="0"/>
              <a:t>December</a:t>
            </a:r>
            <a:r>
              <a:rPr lang="fr-FR" sz="3200" dirty="0" smtClean="0"/>
              <a:t> 2011</a:t>
            </a:r>
            <a:endParaRPr lang="fr-FR" sz="3200" dirty="0"/>
          </a:p>
        </p:txBody>
      </p:sp>
      <p:sp>
        <p:nvSpPr>
          <p:cNvPr id="6" name="ZoneTexte 5"/>
          <p:cNvSpPr txBox="1"/>
          <p:nvPr/>
        </p:nvSpPr>
        <p:spPr>
          <a:xfrm>
            <a:off x="3719451" y="4235936"/>
            <a:ext cx="2160143" cy="646331"/>
          </a:xfrm>
          <a:prstGeom prst="rect">
            <a:avLst/>
          </a:prstGeom>
          <a:noFill/>
        </p:spPr>
        <p:txBody>
          <a:bodyPr wrap="none" rtlCol="0">
            <a:spAutoFit/>
          </a:bodyPr>
          <a:lstStyle/>
          <a:p>
            <a:r>
              <a:rPr lang="fr-FR" dirty="0" err="1" smtClean="0"/>
              <a:t>O.Napoly</a:t>
            </a:r>
            <a:r>
              <a:rPr lang="fr-FR" dirty="0" smtClean="0"/>
              <a:t>, CEA-Saclay</a:t>
            </a:r>
          </a:p>
          <a:p>
            <a:pPr algn="ctr"/>
            <a:r>
              <a:rPr lang="fr-FR" dirty="0" smtClean="0"/>
              <a:t>TTC Chairman</a:t>
            </a:r>
            <a:endParaRPr lang="fr-FR" dirty="0"/>
          </a:p>
        </p:txBody>
      </p:sp>
      <p:sp>
        <p:nvSpPr>
          <p:cNvPr id="7" name="ZoneTexte 6"/>
          <p:cNvSpPr txBox="1"/>
          <p:nvPr/>
        </p:nvSpPr>
        <p:spPr>
          <a:xfrm>
            <a:off x="2429038" y="3024831"/>
            <a:ext cx="4740978" cy="584775"/>
          </a:xfrm>
          <a:prstGeom prst="rect">
            <a:avLst/>
          </a:prstGeom>
          <a:noFill/>
        </p:spPr>
        <p:txBody>
          <a:bodyPr wrap="none" rtlCol="0">
            <a:spAutoFit/>
          </a:bodyPr>
          <a:lstStyle/>
          <a:p>
            <a:pPr algn="ctr"/>
            <a:r>
              <a:rPr lang="en-US" sz="3200" dirty="0" smtClean="0"/>
              <a:t>Collaboration Board Report</a:t>
            </a:r>
            <a:endParaRPr lang="fr-FR" sz="3200" dirty="0"/>
          </a:p>
        </p:txBody>
      </p:sp>
    </p:spTree>
    <p:extLst>
      <p:ext uri="{BB962C8B-B14F-4D97-AF65-F5344CB8AC3E}">
        <p14:creationId xmlns:p14="http://schemas.microsoft.com/office/powerpoint/2010/main" val="324368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35696" y="-2660"/>
            <a:ext cx="4032448" cy="839372"/>
          </a:xfrm>
        </p:spPr>
        <p:txBody>
          <a:bodyPr>
            <a:noAutofit/>
          </a:bodyPr>
          <a:lstStyle/>
          <a:p>
            <a:r>
              <a:rPr lang="en-GB" sz="3600" dirty="0" smtClean="0"/>
              <a:t>Master at </a:t>
            </a:r>
            <a:r>
              <a:rPr lang="en-GB" sz="3600" dirty="0" err="1" smtClean="0"/>
              <a:t>Padova</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10</a:t>
            </a:fld>
            <a:endParaRPr lang="fr-BE"/>
          </a:p>
        </p:txBody>
      </p:sp>
      <p:pic>
        <p:nvPicPr>
          <p:cNvPr id="9" name="Picture 2"/>
          <p:cNvPicPr>
            <a:picLocks noChangeAspect="1" noChangeArrowheads="1"/>
          </p:cNvPicPr>
          <p:nvPr/>
        </p:nvPicPr>
        <p:blipFill>
          <a:blip r:embed="rId2" cstate="print"/>
          <a:srcRect/>
          <a:stretch>
            <a:fillRect/>
          </a:stretch>
        </p:blipFill>
        <p:spPr bwMode="auto">
          <a:xfrm>
            <a:off x="683568" y="764704"/>
            <a:ext cx="3846773" cy="4968552"/>
          </a:xfrm>
          <a:prstGeom prst="rect">
            <a:avLst/>
          </a:prstGeom>
          <a:noFill/>
          <a:ln w="9525">
            <a:noFill/>
            <a:miter lim="800000"/>
            <a:headEnd/>
            <a:tailEnd/>
          </a:ln>
        </p:spPr>
      </p:pic>
      <p:sp>
        <p:nvSpPr>
          <p:cNvPr id="7" name="ZoneTexte 6"/>
          <p:cNvSpPr txBox="1"/>
          <p:nvPr/>
        </p:nvSpPr>
        <p:spPr>
          <a:xfrm>
            <a:off x="5219325" y="1412776"/>
            <a:ext cx="3456384" cy="1477328"/>
          </a:xfrm>
          <a:prstGeom prst="rect">
            <a:avLst/>
          </a:prstGeom>
          <a:noFill/>
        </p:spPr>
        <p:txBody>
          <a:bodyPr wrap="square" rtlCol="0">
            <a:spAutoFit/>
          </a:bodyPr>
          <a:lstStyle/>
          <a:p>
            <a:r>
              <a:rPr lang="fr-FR" dirty="0" smtClean="0"/>
              <a:t>The Collaboration </a:t>
            </a:r>
            <a:r>
              <a:rPr lang="fr-FR" dirty="0" err="1" smtClean="0"/>
              <a:t>Board</a:t>
            </a:r>
            <a:r>
              <a:rPr lang="fr-FR" dirty="0" smtClean="0"/>
              <a:t> </a:t>
            </a:r>
            <a:r>
              <a:rPr lang="fr-FR" dirty="0" err="1" smtClean="0"/>
              <a:t>agreed</a:t>
            </a:r>
            <a:r>
              <a:rPr lang="fr-FR" dirty="0" smtClean="0"/>
              <a:t> to continue </a:t>
            </a:r>
            <a:r>
              <a:rPr lang="fr-FR" dirty="0" err="1" smtClean="0"/>
              <a:t>its</a:t>
            </a:r>
            <a:r>
              <a:rPr lang="fr-FR" dirty="0" smtClean="0"/>
              <a:t> ‘moral’ support to the Master </a:t>
            </a:r>
            <a:r>
              <a:rPr lang="fr-FR" dirty="0" err="1" smtClean="0"/>
              <a:t>organized</a:t>
            </a:r>
            <a:r>
              <a:rPr lang="fr-FR" dirty="0" smtClean="0"/>
              <a:t> by the </a:t>
            </a:r>
            <a:r>
              <a:rPr lang="fr-FR" dirty="0" err="1" smtClean="0"/>
              <a:t>University</a:t>
            </a:r>
            <a:r>
              <a:rPr lang="fr-FR" dirty="0" smtClean="0"/>
              <a:t> of </a:t>
            </a:r>
            <a:r>
              <a:rPr lang="fr-FR" dirty="0" err="1" smtClean="0"/>
              <a:t>Padova</a:t>
            </a:r>
            <a:r>
              <a:rPr lang="fr-FR" dirty="0" smtClean="0"/>
              <a:t>, and to </a:t>
            </a:r>
            <a:r>
              <a:rPr lang="fr-FR" dirty="0" err="1" smtClean="0"/>
              <a:t>authorize</a:t>
            </a:r>
            <a:r>
              <a:rPr lang="fr-FR" dirty="0" smtClean="0"/>
              <a:t> the TTC inscription on the poster.</a:t>
            </a:r>
            <a:endParaRPr lang="fr-FR" dirty="0"/>
          </a:p>
        </p:txBody>
      </p:sp>
    </p:spTree>
    <p:extLst>
      <p:ext uri="{BB962C8B-B14F-4D97-AF65-F5344CB8AC3E}">
        <p14:creationId xmlns:p14="http://schemas.microsoft.com/office/powerpoint/2010/main" val="315062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35696" y="-2660"/>
            <a:ext cx="4032448" cy="839372"/>
          </a:xfrm>
        </p:spPr>
        <p:txBody>
          <a:bodyPr>
            <a:noAutofit/>
          </a:bodyPr>
          <a:lstStyle/>
          <a:p>
            <a:r>
              <a:rPr lang="en-GB" sz="3600" dirty="0" smtClean="0"/>
              <a:t>ESS-AB in TTC</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11</a:t>
            </a:fld>
            <a:endParaRPr lang="fr-BE"/>
          </a:p>
        </p:txBody>
      </p:sp>
      <p:sp>
        <p:nvSpPr>
          <p:cNvPr id="3" name="ZoneTexte 2"/>
          <p:cNvSpPr txBox="1"/>
          <p:nvPr/>
        </p:nvSpPr>
        <p:spPr>
          <a:xfrm>
            <a:off x="179512" y="801335"/>
            <a:ext cx="6553397" cy="369333"/>
          </a:xfrm>
          <a:prstGeom prst="rect">
            <a:avLst/>
          </a:prstGeom>
          <a:noFill/>
        </p:spPr>
        <p:txBody>
          <a:bodyPr wrap="none" rtlCol="0">
            <a:spAutoFit/>
          </a:bodyPr>
          <a:lstStyle/>
          <a:p>
            <a:r>
              <a:rPr lang="en-US" dirty="0" smtClean="0"/>
              <a:t>Application for TTC membership </a:t>
            </a:r>
            <a:r>
              <a:rPr lang="en-US" dirty="0" smtClean="0"/>
              <a:t>was presented </a:t>
            </a:r>
            <a:r>
              <a:rPr lang="en-US" dirty="0" smtClean="0"/>
              <a:t>by W</a:t>
            </a:r>
            <a:r>
              <a:rPr lang="en-US" dirty="0" smtClean="0"/>
              <a:t>. Hees </a:t>
            </a:r>
            <a:r>
              <a:rPr lang="en-US" dirty="0" smtClean="0"/>
              <a:t>(</a:t>
            </a:r>
            <a:r>
              <a:rPr lang="en-US" dirty="0" smtClean="0"/>
              <a:t>ESS-AB</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5832648" cy="437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444208" y="1988840"/>
            <a:ext cx="2592288" cy="2308324"/>
          </a:xfrm>
          <a:prstGeom prst="rect">
            <a:avLst/>
          </a:prstGeom>
          <a:solidFill>
            <a:schemeClr val="tx2">
              <a:lumMod val="20000"/>
              <a:lumOff val="80000"/>
            </a:schemeClr>
          </a:solidFill>
        </p:spPr>
        <p:txBody>
          <a:bodyPr wrap="square" rtlCol="0">
            <a:spAutoFit/>
          </a:bodyPr>
          <a:lstStyle/>
          <a:p>
            <a:r>
              <a:rPr lang="en-US" dirty="0" smtClean="0"/>
              <a:t>Design very similar to SNS</a:t>
            </a:r>
          </a:p>
          <a:p>
            <a:r>
              <a:rPr lang="en-US" dirty="0" smtClean="0"/>
              <a:t>except long pulse only,</a:t>
            </a:r>
          </a:p>
          <a:p>
            <a:pPr marL="285750" indent="-285750">
              <a:buFont typeface="Wingdings" pitchFamily="2" charset="2"/>
              <a:buChar char="à"/>
            </a:pPr>
            <a:r>
              <a:rPr lang="en-US" dirty="0" smtClean="0"/>
              <a:t>no compressor ring.</a:t>
            </a:r>
          </a:p>
          <a:p>
            <a:pPr marL="285750" indent="-285750">
              <a:buFont typeface="Wingdings" pitchFamily="2" charset="2"/>
              <a:buChar char="à"/>
            </a:pPr>
            <a:endParaRPr lang="en-US" dirty="0" smtClean="0"/>
          </a:p>
          <a:p>
            <a:pPr marL="285750" indent="-285750">
              <a:buFont typeface="Wingdings" pitchFamily="2" charset="2"/>
              <a:buChar char="à"/>
            </a:pPr>
            <a:endParaRPr lang="en-US" dirty="0" smtClean="0"/>
          </a:p>
          <a:p>
            <a:r>
              <a:rPr lang="en-US" dirty="0" smtClean="0"/>
              <a:t>2.5 GeV SCRF </a:t>
            </a:r>
            <a:r>
              <a:rPr lang="en-US" dirty="0" err="1" smtClean="0"/>
              <a:t>Linac</a:t>
            </a:r>
            <a:r>
              <a:rPr lang="en-US" dirty="0" smtClean="0"/>
              <a:t> </a:t>
            </a:r>
          </a:p>
          <a:p>
            <a:r>
              <a:rPr lang="en-US" dirty="0" smtClean="0"/>
              <a:t>with a 50 MeV warm injector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35696" y="-2660"/>
            <a:ext cx="4032448" cy="839372"/>
          </a:xfrm>
        </p:spPr>
        <p:txBody>
          <a:bodyPr>
            <a:noAutofit/>
          </a:bodyPr>
          <a:lstStyle/>
          <a:p>
            <a:r>
              <a:rPr lang="en-GB" sz="3600" dirty="0" smtClean="0"/>
              <a:t>ESS-AB in TTC</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12</a:t>
            </a:fld>
            <a:endParaRPr lang="fr-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480" y="1052736"/>
            <a:ext cx="6120000" cy="45886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0557" y="1844824"/>
            <a:ext cx="2736304" cy="3693319"/>
          </a:xfrm>
          <a:prstGeom prst="rect">
            <a:avLst/>
          </a:prstGeom>
          <a:solidFill>
            <a:schemeClr val="tx2">
              <a:lumMod val="20000"/>
              <a:lumOff val="80000"/>
            </a:schemeClr>
          </a:solidFill>
        </p:spPr>
        <p:txBody>
          <a:bodyPr wrap="square" rtlCol="0">
            <a:spAutoFit/>
          </a:bodyPr>
          <a:lstStyle/>
          <a:p>
            <a:r>
              <a:rPr lang="en-US" b="1" dirty="0" smtClean="0"/>
              <a:t>A major Europe project,</a:t>
            </a:r>
          </a:p>
          <a:p>
            <a:endParaRPr lang="en-US" dirty="0" smtClean="0"/>
          </a:p>
          <a:p>
            <a:r>
              <a:rPr lang="en-US" dirty="0" smtClean="0"/>
              <a:t>supported by the strong </a:t>
            </a:r>
          </a:p>
          <a:p>
            <a:r>
              <a:rPr lang="en-US" dirty="0" smtClean="0"/>
              <a:t>SEK and DKK currencies…</a:t>
            </a:r>
          </a:p>
          <a:p>
            <a:endParaRPr lang="en-US" dirty="0" smtClean="0"/>
          </a:p>
          <a:p>
            <a:r>
              <a:rPr lang="en-US" dirty="0" smtClean="0"/>
              <a:t>Timescale fits with E-XFEL.</a:t>
            </a:r>
          </a:p>
          <a:p>
            <a:endParaRPr lang="en-US" dirty="0" smtClean="0"/>
          </a:p>
          <a:p>
            <a:endParaRPr lang="en-US" dirty="0" smtClean="0"/>
          </a:p>
          <a:p>
            <a:endParaRPr lang="en-US" dirty="0" smtClean="0"/>
          </a:p>
          <a:p>
            <a:endParaRPr lang="en-US" dirty="0" smtClean="0"/>
          </a:p>
          <a:p>
            <a:pPr algn="ctr"/>
            <a:r>
              <a:rPr lang="en-US" dirty="0" smtClean="0"/>
              <a:t>All TTC Partners,</a:t>
            </a:r>
          </a:p>
          <a:p>
            <a:pPr algn="ctr"/>
            <a:r>
              <a:rPr lang="en-US" dirty="0" err="1" smtClean="0"/>
              <a:t>Jlab</a:t>
            </a:r>
            <a:r>
              <a:rPr lang="en-US" dirty="0" smtClean="0"/>
              <a:t> and FNAL</a:t>
            </a:r>
          </a:p>
          <a:p>
            <a:pPr algn="ctr"/>
            <a:r>
              <a:rPr lang="en-US" dirty="0" smtClean="0"/>
              <a:t>also in the ‘loop’.</a:t>
            </a:r>
            <a:endParaRPr lang="en-US" dirty="0"/>
          </a:p>
        </p:txBody>
      </p:sp>
      <p:sp>
        <p:nvSpPr>
          <p:cNvPr id="8" name="Accolade ouvrante 7"/>
          <p:cNvSpPr/>
          <p:nvPr/>
        </p:nvSpPr>
        <p:spPr>
          <a:xfrm>
            <a:off x="2339752" y="4185161"/>
            <a:ext cx="215740" cy="118805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79127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35696" y="-2660"/>
            <a:ext cx="4032448" cy="839372"/>
          </a:xfrm>
        </p:spPr>
        <p:txBody>
          <a:bodyPr>
            <a:noAutofit/>
          </a:bodyPr>
          <a:lstStyle/>
          <a:p>
            <a:r>
              <a:rPr lang="en-GB" sz="3600" dirty="0" smtClean="0"/>
              <a:t>ESS-AB in TTC</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13</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228000" cy="4669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596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14</a:t>
            </a:fld>
            <a:endParaRPr lang="fr-BE"/>
          </a:p>
        </p:txBody>
      </p:sp>
      <p:sp>
        <p:nvSpPr>
          <p:cNvPr id="2" name="Titre 1"/>
          <p:cNvSpPr>
            <a:spLocks noGrp="1"/>
          </p:cNvSpPr>
          <p:nvPr>
            <p:ph type="title" idx="4294967295"/>
          </p:nvPr>
        </p:nvSpPr>
        <p:spPr>
          <a:xfrm>
            <a:off x="1763688" y="0"/>
            <a:ext cx="4032250" cy="839788"/>
          </a:xfrm>
        </p:spPr>
        <p:txBody>
          <a:bodyPr>
            <a:noAutofit/>
          </a:bodyPr>
          <a:lstStyle/>
          <a:p>
            <a:r>
              <a:rPr lang="en-GB" sz="3600" dirty="0" smtClean="0"/>
              <a:t>ESS-AB in TTC</a:t>
            </a:r>
            <a:endParaRPr lang="en-GB"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6228184" cy="4671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23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15</a:t>
            </a:fld>
            <a:endParaRPr lang="fr-BE"/>
          </a:p>
        </p:txBody>
      </p:sp>
      <p:sp>
        <p:nvSpPr>
          <p:cNvPr id="7" name="Triangle isocèle 6"/>
          <p:cNvSpPr/>
          <p:nvPr/>
        </p:nvSpPr>
        <p:spPr>
          <a:xfrm>
            <a:off x="2900544" y="1916832"/>
            <a:ext cx="3240360" cy="23762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398461" y="1393612"/>
            <a:ext cx="2244525" cy="523220"/>
          </a:xfrm>
          <a:prstGeom prst="rect">
            <a:avLst/>
          </a:prstGeom>
          <a:noFill/>
        </p:spPr>
        <p:txBody>
          <a:bodyPr wrap="none" rtlCol="0">
            <a:spAutoFit/>
          </a:bodyPr>
          <a:lstStyle/>
          <a:p>
            <a:r>
              <a:rPr lang="fr-FR" sz="2800" b="1" dirty="0" smtClean="0"/>
              <a:t>Performances</a:t>
            </a:r>
            <a:endParaRPr lang="fr-FR" sz="2800" b="1" dirty="0"/>
          </a:p>
        </p:txBody>
      </p:sp>
      <p:sp>
        <p:nvSpPr>
          <p:cNvPr id="9" name="ZoneTexte 8"/>
          <p:cNvSpPr txBox="1"/>
          <p:nvPr/>
        </p:nvSpPr>
        <p:spPr>
          <a:xfrm>
            <a:off x="1886805" y="4293096"/>
            <a:ext cx="2027478" cy="523220"/>
          </a:xfrm>
          <a:prstGeom prst="rect">
            <a:avLst/>
          </a:prstGeom>
          <a:noFill/>
        </p:spPr>
        <p:txBody>
          <a:bodyPr wrap="none" rtlCol="0">
            <a:spAutoFit/>
          </a:bodyPr>
          <a:lstStyle/>
          <a:p>
            <a:r>
              <a:rPr lang="fr-FR" sz="2800" b="1" dirty="0" smtClean="0"/>
              <a:t>Applications</a:t>
            </a:r>
            <a:endParaRPr lang="fr-FR" sz="2800" b="1" dirty="0"/>
          </a:p>
        </p:txBody>
      </p:sp>
      <p:sp>
        <p:nvSpPr>
          <p:cNvPr id="10" name="ZoneTexte 9"/>
          <p:cNvSpPr txBox="1"/>
          <p:nvPr/>
        </p:nvSpPr>
        <p:spPr>
          <a:xfrm>
            <a:off x="5263741" y="4293096"/>
            <a:ext cx="1754326" cy="523220"/>
          </a:xfrm>
          <a:prstGeom prst="rect">
            <a:avLst/>
          </a:prstGeom>
          <a:noFill/>
        </p:spPr>
        <p:txBody>
          <a:bodyPr wrap="none" rtlCol="0">
            <a:spAutoFit/>
          </a:bodyPr>
          <a:lstStyle/>
          <a:p>
            <a:r>
              <a:rPr lang="fr-FR" sz="2800" b="1" dirty="0" err="1" smtClean="0"/>
              <a:t>Economics</a:t>
            </a:r>
            <a:endParaRPr lang="fr-FR" sz="2800" b="1" dirty="0"/>
          </a:p>
        </p:txBody>
      </p:sp>
      <p:sp>
        <p:nvSpPr>
          <p:cNvPr id="11" name="Ellipse 10"/>
          <p:cNvSpPr/>
          <p:nvPr/>
        </p:nvSpPr>
        <p:spPr>
          <a:xfrm>
            <a:off x="2792544" y="4185096"/>
            <a:ext cx="216000" cy="21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032904" y="4185096"/>
            <a:ext cx="216000" cy="21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412724" y="1808832"/>
            <a:ext cx="216000" cy="21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263039" y="4816316"/>
            <a:ext cx="2515369" cy="523220"/>
          </a:xfrm>
          <a:prstGeom prst="rect">
            <a:avLst/>
          </a:prstGeom>
          <a:noFill/>
        </p:spPr>
        <p:txBody>
          <a:bodyPr wrap="none" rtlCol="0">
            <a:spAutoFit/>
          </a:bodyPr>
          <a:lstStyle/>
          <a:p>
            <a:r>
              <a:rPr lang="fr-FR" sz="2800" dirty="0" smtClean="0"/>
              <a:t>of SCRF </a:t>
            </a:r>
            <a:r>
              <a:rPr lang="fr-FR" sz="2800" dirty="0" err="1" smtClean="0"/>
              <a:t>systems</a:t>
            </a:r>
            <a:endParaRPr lang="fr-FR" sz="2800" dirty="0"/>
          </a:p>
        </p:txBody>
      </p:sp>
      <p:sp>
        <p:nvSpPr>
          <p:cNvPr id="3" name="ZoneTexte 2"/>
          <p:cNvSpPr txBox="1"/>
          <p:nvPr/>
        </p:nvSpPr>
        <p:spPr>
          <a:xfrm>
            <a:off x="4162291" y="3140968"/>
            <a:ext cx="716863" cy="400110"/>
          </a:xfrm>
          <a:prstGeom prst="rect">
            <a:avLst/>
          </a:prstGeom>
          <a:noFill/>
        </p:spPr>
        <p:txBody>
          <a:bodyPr wrap="none" rtlCol="0">
            <a:spAutoFit/>
          </a:bodyPr>
          <a:lstStyle/>
          <a:p>
            <a:r>
              <a:rPr lang="fr-FR" dirty="0" smtClean="0"/>
              <a:t>‘</a:t>
            </a:r>
            <a:r>
              <a:rPr lang="fr-FR" sz="2000" b="1" dirty="0" smtClean="0"/>
              <a:t>APE</a:t>
            </a:r>
            <a:r>
              <a:rPr lang="fr-FR" dirty="0" smtClean="0"/>
              <a:t>’</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66" y="3735104"/>
            <a:ext cx="1514373" cy="113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untitled.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313" y="1393612"/>
            <a:ext cx="1649822" cy="1099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itre 1"/>
          <p:cNvSpPr txBox="1">
            <a:spLocks/>
          </p:cNvSpPr>
          <p:nvPr/>
        </p:nvSpPr>
        <p:spPr>
          <a:xfrm>
            <a:off x="1763688" y="0"/>
            <a:ext cx="4032250" cy="8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smtClean="0"/>
              <a:t>ESS-AB in TTC</a:t>
            </a:r>
            <a:endParaRPr lang="en-GB" sz="3600" dirty="0"/>
          </a:p>
        </p:txBody>
      </p:sp>
      <p:sp>
        <p:nvSpPr>
          <p:cNvPr id="19" name="ZoneTexte 18"/>
          <p:cNvSpPr txBox="1"/>
          <p:nvPr/>
        </p:nvSpPr>
        <p:spPr>
          <a:xfrm>
            <a:off x="179512" y="764704"/>
            <a:ext cx="2637966" cy="369332"/>
          </a:xfrm>
          <a:prstGeom prst="rect">
            <a:avLst/>
          </a:prstGeom>
          <a:noFill/>
        </p:spPr>
        <p:txBody>
          <a:bodyPr wrap="none" rtlCol="0">
            <a:spAutoFit/>
          </a:bodyPr>
          <a:lstStyle/>
          <a:p>
            <a:r>
              <a:rPr lang="en-US" dirty="0" err="1" smtClean="0"/>
              <a:t>W.Hees</a:t>
            </a:r>
            <a:r>
              <a:rPr lang="en-US" dirty="0" smtClean="0"/>
              <a:t> was </a:t>
            </a:r>
            <a:r>
              <a:rPr lang="en-US" dirty="0" err="1" smtClean="0"/>
              <a:t>congratuled</a:t>
            </a:r>
            <a:r>
              <a:rPr lang="en-US" dirty="0" smtClean="0"/>
              <a:t>…</a:t>
            </a:r>
            <a:endParaRPr lang="en-US" i="1" dirty="0"/>
          </a:p>
        </p:txBody>
      </p:sp>
      <p:sp>
        <p:nvSpPr>
          <p:cNvPr id="20" name="ZoneTexte 19"/>
          <p:cNvSpPr txBox="1"/>
          <p:nvPr/>
        </p:nvSpPr>
        <p:spPr>
          <a:xfrm>
            <a:off x="192854" y="1134036"/>
            <a:ext cx="4429161" cy="369332"/>
          </a:xfrm>
          <a:prstGeom prst="rect">
            <a:avLst/>
          </a:prstGeom>
          <a:noFill/>
        </p:spPr>
        <p:txBody>
          <a:bodyPr wrap="none" rtlCol="0">
            <a:spAutoFit/>
          </a:bodyPr>
          <a:lstStyle/>
          <a:p>
            <a:r>
              <a:rPr lang="en-US" i="1" dirty="0" smtClean="0"/>
              <a:t>and </a:t>
            </a:r>
            <a:r>
              <a:rPr lang="en-US" i="1" dirty="0" smtClean="0"/>
              <a:t>invited to make an oath over the </a:t>
            </a:r>
            <a:r>
              <a:rPr lang="en-US" i="1" dirty="0" smtClean="0"/>
              <a:t>Triangle</a:t>
            </a:r>
            <a:endParaRPr lang="en-US" i="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45" y="3735105"/>
            <a:ext cx="1620060" cy="117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2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P spid="13" grpId="0" animBg="1"/>
      <p:bldP spid="14" grpId="0"/>
      <p:bldP spid="3"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56" y="3212976"/>
            <a:ext cx="3892815"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561"/>
          <a:stretch/>
        </p:blipFill>
        <p:spPr bwMode="auto">
          <a:xfrm>
            <a:off x="6087422" y="3212976"/>
            <a:ext cx="2742046" cy="23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idx="4294967295"/>
          </p:nvPr>
        </p:nvSpPr>
        <p:spPr>
          <a:xfrm>
            <a:off x="1835696" y="-2660"/>
            <a:ext cx="4032448" cy="839372"/>
          </a:xfrm>
        </p:spPr>
        <p:txBody>
          <a:bodyPr>
            <a:noAutofit/>
          </a:bodyPr>
          <a:lstStyle/>
          <a:p>
            <a:r>
              <a:rPr lang="en-GB" sz="3600" dirty="0" err="1" smtClean="0"/>
              <a:t>Cryonomics</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16</a:t>
            </a:fld>
            <a:endParaRPr lang="fr-BE"/>
          </a:p>
        </p:txBody>
      </p:sp>
      <p:sp>
        <p:nvSpPr>
          <p:cNvPr id="7" name="ZoneTexte 6"/>
          <p:cNvSpPr txBox="1"/>
          <p:nvPr/>
        </p:nvSpPr>
        <p:spPr>
          <a:xfrm>
            <a:off x="251520" y="692696"/>
            <a:ext cx="8712968" cy="2246769"/>
          </a:xfrm>
          <a:prstGeom prst="rect">
            <a:avLst/>
          </a:prstGeom>
          <a:noFill/>
        </p:spPr>
        <p:txBody>
          <a:bodyPr wrap="square" rtlCol="0">
            <a:spAutoFit/>
          </a:bodyPr>
          <a:lstStyle/>
          <a:p>
            <a:r>
              <a:rPr lang="en-US" sz="3200" dirty="0" smtClean="0">
                <a:solidFill>
                  <a:srgbClr val="FF0000"/>
                </a:solidFill>
              </a:rPr>
              <a:t>If</a:t>
            </a:r>
            <a:r>
              <a:rPr lang="en-US" dirty="0" smtClean="0"/>
              <a:t> I am allowed to extrapolate the 75% increase of Q</a:t>
            </a:r>
            <a:r>
              <a:rPr lang="en-US" baseline="-25000" dirty="0" smtClean="0"/>
              <a:t>0</a:t>
            </a:r>
            <a:r>
              <a:rPr lang="en-US" dirty="0" smtClean="0"/>
              <a:t> shown by E. </a:t>
            </a:r>
            <a:r>
              <a:rPr lang="en-US" dirty="0" err="1" smtClean="0"/>
              <a:t>Kako</a:t>
            </a:r>
            <a:r>
              <a:rPr lang="en-US" dirty="0" smtClean="0"/>
              <a:t> with a doubl</a:t>
            </a:r>
            <a:r>
              <a:rPr lang="en-US" dirty="0" smtClean="0"/>
              <a:t>e magnetic shielding, to ILC cavities with </a:t>
            </a:r>
            <a:r>
              <a:rPr lang="en-US" dirty="0" err="1" smtClean="0"/>
              <a:t>Eacc</a:t>
            </a:r>
            <a:r>
              <a:rPr lang="en-US" dirty="0" smtClean="0"/>
              <a:t> = 31.5 MV/m</a:t>
            </a:r>
          </a:p>
          <a:p>
            <a:endParaRPr lang="en-US" dirty="0"/>
          </a:p>
          <a:p>
            <a:r>
              <a:rPr lang="en-US" dirty="0"/>
              <a:t>a</a:t>
            </a:r>
            <a:r>
              <a:rPr lang="en-US" dirty="0" smtClean="0"/>
              <a:t>nd with the assumptions</a:t>
            </a:r>
            <a:r>
              <a:rPr lang="en-US" dirty="0" smtClean="0"/>
              <a:t>: 	</a:t>
            </a:r>
            <a:r>
              <a:rPr lang="en-US" dirty="0" smtClean="0"/>
              <a:t>grid power </a:t>
            </a:r>
            <a:r>
              <a:rPr lang="en-US" dirty="0" smtClean="0"/>
              <a:t>= 0,1 € /kWh@300 K</a:t>
            </a:r>
          </a:p>
          <a:p>
            <a:r>
              <a:rPr lang="en-US" dirty="0" smtClean="0"/>
              <a:t>		</a:t>
            </a:r>
            <a:r>
              <a:rPr lang="en-US" dirty="0" smtClean="0"/>
              <a:t>	</a:t>
            </a:r>
            <a:r>
              <a:rPr lang="en-US" dirty="0" err="1" smtClean="0"/>
              <a:t>CoP</a:t>
            </a:r>
            <a:r>
              <a:rPr lang="en-US" dirty="0" smtClean="0"/>
              <a:t>(2K</a:t>
            </a:r>
            <a:r>
              <a:rPr lang="en-US" dirty="0" smtClean="0"/>
              <a:t>)  = 700 W/W</a:t>
            </a:r>
          </a:p>
          <a:p>
            <a:r>
              <a:rPr lang="en-US" dirty="0" smtClean="0"/>
              <a:t>		</a:t>
            </a:r>
            <a:r>
              <a:rPr lang="en-US" dirty="0" smtClean="0"/>
              <a:t>	magnetic </a:t>
            </a:r>
            <a:r>
              <a:rPr lang="en-US" dirty="0" smtClean="0"/>
              <a:t>shield  = </a:t>
            </a:r>
            <a:r>
              <a:rPr lang="en-US" dirty="0" smtClean="0"/>
              <a:t>1500</a:t>
            </a:r>
            <a:r>
              <a:rPr lang="en-US" dirty="0" smtClean="0"/>
              <a:t>€ / cavity</a:t>
            </a:r>
          </a:p>
          <a:p>
            <a:pPr lvl="2"/>
            <a:r>
              <a:rPr lang="en-US" dirty="0" smtClean="0"/>
              <a:t>	</a:t>
            </a:r>
            <a:r>
              <a:rPr lang="en-US" dirty="0" smtClean="0"/>
              <a:t>	cryogenics </a:t>
            </a:r>
            <a:r>
              <a:rPr lang="en-US" dirty="0" smtClean="0"/>
              <a:t>= 1 M€/100 W@2K     		</a:t>
            </a:r>
            <a:endParaRPr lang="en-US" dirty="0"/>
          </a:p>
        </p:txBody>
      </p:sp>
      <p:sp>
        <p:nvSpPr>
          <p:cNvPr id="3" name="ZoneTexte 2"/>
          <p:cNvSpPr txBox="1"/>
          <p:nvPr/>
        </p:nvSpPr>
        <p:spPr>
          <a:xfrm>
            <a:off x="780549" y="5330147"/>
            <a:ext cx="1991251" cy="369332"/>
          </a:xfrm>
          <a:prstGeom prst="rect">
            <a:avLst/>
          </a:prstGeom>
          <a:solidFill>
            <a:schemeClr val="bg1"/>
          </a:solidFill>
          <a:ln>
            <a:solidFill>
              <a:schemeClr val="accent1"/>
            </a:solidFill>
          </a:ln>
        </p:spPr>
        <p:txBody>
          <a:bodyPr wrap="none" rtlCol="0">
            <a:spAutoFit/>
          </a:bodyPr>
          <a:lstStyle/>
          <a:p>
            <a:r>
              <a:rPr lang="en-US" dirty="0"/>
              <a:t>Q0 = </a:t>
            </a:r>
            <a:r>
              <a:rPr lang="en-US" dirty="0" smtClean="0"/>
              <a:t>8 10</a:t>
            </a:r>
            <a:r>
              <a:rPr lang="en-US" baseline="30000" dirty="0" smtClean="0"/>
              <a:t>10</a:t>
            </a:r>
            <a:r>
              <a:rPr lang="en-US" dirty="0" smtClean="0"/>
              <a:t> </a:t>
            </a:r>
            <a:r>
              <a:rPr lang="en-US" dirty="0"/>
              <a:t>(RDR ?)</a:t>
            </a:r>
          </a:p>
        </p:txBody>
      </p:sp>
      <p:sp>
        <p:nvSpPr>
          <p:cNvPr id="11" name="ZoneTexte 10"/>
          <p:cNvSpPr txBox="1"/>
          <p:nvPr/>
        </p:nvSpPr>
        <p:spPr>
          <a:xfrm>
            <a:off x="899592" y="3717032"/>
            <a:ext cx="301686" cy="369332"/>
          </a:xfrm>
          <a:prstGeom prst="rect">
            <a:avLst/>
          </a:prstGeom>
          <a:solidFill>
            <a:schemeClr val="bg1"/>
          </a:solidFill>
        </p:spPr>
        <p:txBody>
          <a:bodyPr wrap="none" rtlCol="0">
            <a:spAutoFit/>
          </a:bodyPr>
          <a:lstStyle/>
          <a:p>
            <a:r>
              <a:rPr lang="fr-FR" dirty="0" smtClean="0"/>
              <a:t>€</a:t>
            </a:r>
            <a:endParaRPr lang="fr-FR" dirty="0"/>
          </a:p>
        </p:txBody>
      </p:sp>
      <p:sp>
        <p:nvSpPr>
          <p:cNvPr id="12" name="ZoneTexte 11"/>
          <p:cNvSpPr txBox="1"/>
          <p:nvPr/>
        </p:nvSpPr>
        <p:spPr>
          <a:xfrm>
            <a:off x="888719" y="2835331"/>
            <a:ext cx="1868781" cy="369332"/>
          </a:xfrm>
          <a:prstGeom prst="rect">
            <a:avLst/>
          </a:prstGeom>
          <a:solidFill>
            <a:schemeClr val="bg1"/>
          </a:solidFill>
          <a:ln>
            <a:solidFill>
              <a:schemeClr val="accent1"/>
            </a:solidFill>
          </a:ln>
        </p:spPr>
        <p:txBody>
          <a:bodyPr wrap="none" rtlCol="0">
            <a:spAutoFit/>
          </a:bodyPr>
          <a:lstStyle/>
          <a:p>
            <a:r>
              <a:rPr lang="en-US" dirty="0" err="1" smtClean="0"/>
              <a:t>P</a:t>
            </a:r>
            <a:r>
              <a:rPr lang="en-US" baseline="-25000" dirty="0" err="1" smtClean="0"/>
              <a:t>dyn</a:t>
            </a:r>
            <a:r>
              <a:rPr lang="en-US" baseline="-25000" dirty="0" smtClean="0"/>
              <a:t>. </a:t>
            </a:r>
            <a:r>
              <a:rPr lang="en-US" dirty="0" smtClean="0"/>
              <a:t>= 9.6 kW@2K</a:t>
            </a:r>
            <a:endParaRPr lang="en-US" dirty="0"/>
          </a:p>
        </p:txBody>
      </p:sp>
      <p:cxnSp>
        <p:nvCxnSpPr>
          <p:cNvPr id="15" name="Connecteur droit avec flèche 14"/>
          <p:cNvCxnSpPr/>
          <p:nvPr/>
        </p:nvCxnSpPr>
        <p:spPr>
          <a:xfrm>
            <a:off x="4427984" y="4509120"/>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52909" y="2835331"/>
            <a:ext cx="1868781" cy="369332"/>
          </a:xfrm>
          <a:prstGeom prst="rect">
            <a:avLst/>
          </a:prstGeom>
          <a:solidFill>
            <a:schemeClr val="bg1"/>
          </a:solidFill>
          <a:ln>
            <a:solidFill>
              <a:schemeClr val="accent1"/>
            </a:solidFill>
          </a:ln>
        </p:spPr>
        <p:txBody>
          <a:bodyPr wrap="none" rtlCol="0">
            <a:spAutoFit/>
          </a:bodyPr>
          <a:lstStyle/>
          <a:p>
            <a:r>
              <a:rPr lang="en-US" dirty="0" err="1" smtClean="0"/>
              <a:t>P</a:t>
            </a:r>
            <a:r>
              <a:rPr lang="en-US" baseline="-25000" dirty="0" err="1" smtClean="0"/>
              <a:t>dyn</a:t>
            </a:r>
            <a:r>
              <a:rPr lang="en-US" baseline="-25000" dirty="0" smtClean="0"/>
              <a:t>. </a:t>
            </a:r>
            <a:r>
              <a:rPr lang="en-US" dirty="0" smtClean="0"/>
              <a:t>= 5.5 kW@2K</a:t>
            </a:r>
            <a:endParaRPr lang="en-US" dirty="0"/>
          </a:p>
        </p:txBody>
      </p:sp>
      <p:sp>
        <p:nvSpPr>
          <p:cNvPr id="17" name="ZoneTexte 16"/>
          <p:cNvSpPr txBox="1"/>
          <p:nvPr/>
        </p:nvSpPr>
        <p:spPr>
          <a:xfrm>
            <a:off x="6751360" y="5330147"/>
            <a:ext cx="1414170" cy="369332"/>
          </a:xfrm>
          <a:prstGeom prst="rect">
            <a:avLst/>
          </a:prstGeom>
          <a:solidFill>
            <a:schemeClr val="bg1"/>
          </a:solidFill>
          <a:ln>
            <a:solidFill>
              <a:schemeClr val="accent1"/>
            </a:solidFill>
          </a:ln>
        </p:spPr>
        <p:txBody>
          <a:bodyPr wrap="none" rtlCol="0">
            <a:spAutoFit/>
          </a:bodyPr>
          <a:lstStyle/>
          <a:p>
            <a:r>
              <a:rPr lang="en-US" dirty="0"/>
              <a:t>Q0 = </a:t>
            </a:r>
            <a:r>
              <a:rPr lang="en-US" dirty="0" smtClean="0"/>
              <a:t>1.4 10</a:t>
            </a:r>
            <a:r>
              <a:rPr lang="en-US" baseline="30000" dirty="0" smtClean="0"/>
              <a:t>10</a:t>
            </a:r>
            <a:endParaRPr lang="en-US" dirty="0"/>
          </a:p>
        </p:txBody>
      </p:sp>
      <p:sp>
        <p:nvSpPr>
          <p:cNvPr id="21" name="ZoneTexte 20"/>
          <p:cNvSpPr txBox="1"/>
          <p:nvPr/>
        </p:nvSpPr>
        <p:spPr>
          <a:xfrm>
            <a:off x="6948264" y="3717032"/>
            <a:ext cx="301686" cy="369332"/>
          </a:xfrm>
          <a:prstGeom prst="rect">
            <a:avLst/>
          </a:prstGeom>
          <a:solidFill>
            <a:schemeClr val="bg1"/>
          </a:solidFill>
        </p:spPr>
        <p:txBody>
          <a:bodyPr wrap="none" rtlCol="0">
            <a:spAutoFit/>
          </a:bodyPr>
          <a:lstStyle/>
          <a:p>
            <a:r>
              <a:rPr lang="fr-FR" dirty="0" smtClean="0"/>
              <a:t>€</a:t>
            </a:r>
            <a:endParaRPr lang="fr-FR" dirty="0"/>
          </a:p>
        </p:txBody>
      </p:sp>
    </p:spTree>
    <p:extLst>
      <p:ext uri="{BB962C8B-B14F-4D97-AF65-F5344CB8AC3E}">
        <p14:creationId xmlns:p14="http://schemas.microsoft.com/office/powerpoint/2010/main" val="101614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8" y="836712"/>
            <a:ext cx="8496944" cy="4968552"/>
          </a:xfrm>
        </p:spPr>
        <p:txBody>
          <a:bodyPr>
            <a:normAutofit/>
          </a:bodyPr>
          <a:lstStyle/>
          <a:p>
            <a:pPr marL="0" lvl="0" indent="0" algn="ctr">
              <a:buNone/>
            </a:pPr>
            <a:r>
              <a:rPr lang="en-GB" b="1" dirty="0"/>
              <a:t>TTC </a:t>
            </a:r>
            <a:r>
              <a:rPr lang="en-GB" b="1" dirty="0" smtClean="0"/>
              <a:t>Meeting: Close-up</a:t>
            </a:r>
          </a:p>
          <a:p>
            <a:pPr lvl="0"/>
            <a:endParaRPr lang="en-GB" dirty="0"/>
          </a:p>
          <a:p>
            <a:pPr lvl="0"/>
            <a:r>
              <a:rPr lang="en-GB" dirty="0" smtClean="0"/>
              <a:t>Next SCRF Conference in France in September 2013 (</a:t>
            </a:r>
            <a:r>
              <a:rPr lang="en-GB" dirty="0" err="1" smtClean="0"/>
              <a:t>tbc</a:t>
            </a:r>
            <a:r>
              <a:rPr lang="en-GB" dirty="0" smtClean="0"/>
              <a:t>), in about 21 months from now.</a:t>
            </a:r>
          </a:p>
          <a:p>
            <a:pPr lvl="0"/>
            <a:endParaRPr lang="en-GB" dirty="0"/>
          </a:p>
          <a:p>
            <a:r>
              <a:rPr lang="en-GB" dirty="0" smtClean="0"/>
              <a:t>CB voted for one TTC meeting in between, </a:t>
            </a:r>
            <a:r>
              <a:rPr lang="en-US" dirty="0" smtClean="0"/>
              <a:t>around</a:t>
            </a:r>
            <a:r>
              <a:rPr lang="fr-FR" dirty="0" smtClean="0"/>
              <a:t> </a:t>
            </a:r>
            <a:r>
              <a:rPr lang="fr-FR" dirty="0" err="1" smtClean="0"/>
              <a:t>October</a:t>
            </a:r>
            <a:r>
              <a:rPr lang="fr-FR" dirty="0" smtClean="0"/>
              <a:t> 2012 ± 3 </a:t>
            </a:r>
            <a:r>
              <a:rPr lang="fr-FR" dirty="0" err="1" smtClean="0"/>
              <a:t>months</a:t>
            </a:r>
            <a:endParaRPr lang="en-GB" dirty="0"/>
          </a:p>
          <a:p>
            <a:pPr marL="0" indent="0">
              <a:buNone/>
            </a:pPr>
            <a:r>
              <a:rPr lang="en-GB" dirty="0" smtClean="0"/>
              <a:t>	in North America.</a:t>
            </a:r>
            <a:endParaRPr lang="fr-FR" dirty="0"/>
          </a:p>
        </p:txBody>
      </p:sp>
      <p:sp>
        <p:nvSpPr>
          <p:cNvPr id="5" name="Espace réservé de la date 4"/>
          <p:cNvSpPr>
            <a:spLocks noGrp="1"/>
          </p:cNvSpPr>
          <p:nvPr>
            <p:ph type="dt" sz="half" idx="10"/>
          </p:nvPr>
        </p:nvSpPr>
        <p:spPr/>
        <p:txBody>
          <a:bodyPr/>
          <a:lstStyle/>
          <a:p>
            <a:r>
              <a:rPr lang="fr-FR" smtClean="0"/>
              <a:t>05/12/2011</a:t>
            </a:r>
            <a:endParaRPr lang="fr-BE"/>
          </a:p>
        </p:txBody>
      </p:sp>
      <p:sp>
        <p:nvSpPr>
          <p:cNvPr id="6" name="Espace réservé du pied de page 5"/>
          <p:cNvSpPr>
            <a:spLocks noGrp="1"/>
          </p:cNvSpPr>
          <p:nvPr>
            <p:ph type="ftr" sz="quarter" idx="11"/>
          </p:nvPr>
        </p:nvSpPr>
        <p:spPr/>
        <p:txBody>
          <a:bodyPr/>
          <a:lstStyle/>
          <a:p>
            <a:r>
              <a:rPr lang="fr-BE" smtClean="0"/>
              <a:t>O. Napoly, TTC Chair</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17</a:t>
            </a:fld>
            <a:endParaRPr lang="fr-BE"/>
          </a:p>
        </p:txBody>
      </p:sp>
    </p:spTree>
    <p:extLst>
      <p:ext uri="{BB962C8B-B14F-4D97-AF65-F5344CB8AC3E}">
        <p14:creationId xmlns:p14="http://schemas.microsoft.com/office/powerpoint/2010/main" val="3041399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91680" y="0"/>
            <a:ext cx="4320480" cy="836712"/>
          </a:xfrm>
        </p:spPr>
        <p:txBody>
          <a:bodyPr>
            <a:noAutofit/>
          </a:bodyPr>
          <a:lstStyle/>
          <a:p>
            <a:r>
              <a:rPr lang="en-GB" sz="3600" dirty="0" smtClean="0"/>
              <a:t>TTC </a:t>
            </a:r>
            <a:r>
              <a:rPr lang="en-GB" sz="3600" dirty="0" smtClean="0"/>
              <a:t>Meeting thanks...</a:t>
            </a:r>
            <a:endParaRPr lang="en-GB" sz="3600" dirty="0"/>
          </a:p>
        </p:txBody>
      </p:sp>
      <p:sp>
        <p:nvSpPr>
          <p:cNvPr id="3" name="Espace réservé du contenu 2"/>
          <p:cNvSpPr>
            <a:spLocks noGrp="1"/>
          </p:cNvSpPr>
          <p:nvPr>
            <p:ph idx="4294967295"/>
          </p:nvPr>
        </p:nvSpPr>
        <p:spPr>
          <a:xfrm>
            <a:off x="323528" y="836712"/>
            <a:ext cx="8496944" cy="4968552"/>
          </a:xfrm>
        </p:spPr>
        <p:txBody>
          <a:bodyPr>
            <a:normAutofit fontScale="85000" lnSpcReduction="20000"/>
          </a:bodyPr>
          <a:lstStyle/>
          <a:p>
            <a:pPr lvl="0"/>
            <a:r>
              <a:rPr lang="en-GB" b="1" dirty="0" smtClean="0"/>
              <a:t>Programme Committee</a:t>
            </a:r>
            <a:r>
              <a:rPr lang="en-GB" dirty="0" smtClean="0"/>
              <a:t>: </a:t>
            </a:r>
          </a:p>
          <a:p>
            <a:pPr marL="0" lvl="0" indent="0">
              <a:buNone/>
            </a:pPr>
            <a:r>
              <a:rPr lang="en-GB" dirty="0" smtClean="0"/>
              <a:t>	</a:t>
            </a:r>
            <a:r>
              <a:rPr lang="en-GB" dirty="0" smtClean="0"/>
              <a:t>particularly Wolf </a:t>
            </a:r>
            <a:r>
              <a:rPr lang="en-GB" dirty="0" smtClean="0"/>
              <a:t>Dietrich Möller</a:t>
            </a:r>
          </a:p>
          <a:p>
            <a:pPr marL="0" lvl="0" indent="0">
              <a:buNone/>
            </a:pPr>
            <a:endParaRPr lang="en-GB" dirty="0" smtClean="0"/>
          </a:p>
          <a:p>
            <a:pPr lvl="0"/>
            <a:r>
              <a:rPr lang="en-GB" b="1" dirty="0" smtClean="0"/>
              <a:t>WG1 conveners: </a:t>
            </a:r>
            <a:r>
              <a:rPr lang="en-GB" dirty="0" smtClean="0"/>
              <a:t>‘</a:t>
            </a:r>
            <a:r>
              <a:rPr lang="en-US" dirty="0" smtClean="0"/>
              <a:t>Cryomodule </a:t>
            </a:r>
            <a:r>
              <a:rPr lang="en-US" dirty="0"/>
              <a:t>Test Results and </a:t>
            </a:r>
            <a:r>
              <a:rPr lang="en-US" dirty="0" smtClean="0"/>
              <a:t>Analysis’</a:t>
            </a:r>
            <a:endParaRPr lang="en-GB" dirty="0" smtClean="0"/>
          </a:p>
          <a:p>
            <a:pPr lvl="0">
              <a:buNone/>
            </a:pPr>
            <a:r>
              <a:rPr lang="en-GB" dirty="0" smtClean="0"/>
              <a:t>	</a:t>
            </a:r>
            <a:r>
              <a:rPr lang="en-GB" dirty="0"/>
              <a:t>James Kirby, Guillaume Olry, Akira Yamamoto</a:t>
            </a:r>
          </a:p>
          <a:p>
            <a:pPr lvl="0">
              <a:buNone/>
            </a:pPr>
            <a:endParaRPr lang="en-GB" dirty="0" smtClean="0"/>
          </a:p>
          <a:p>
            <a:pPr lvl="0"/>
            <a:r>
              <a:rPr lang="en-GB" b="1" dirty="0" smtClean="0"/>
              <a:t>WG2 </a:t>
            </a:r>
            <a:r>
              <a:rPr lang="en-GB" b="1" dirty="0"/>
              <a:t>conveners: </a:t>
            </a:r>
            <a:r>
              <a:rPr lang="en-GB" dirty="0" smtClean="0"/>
              <a:t>‘</a:t>
            </a:r>
            <a:r>
              <a:rPr lang="en-US" dirty="0" smtClean="0"/>
              <a:t>Cavity </a:t>
            </a:r>
            <a:r>
              <a:rPr lang="en-US" dirty="0"/>
              <a:t>material, fabrication, treatment and testing: new concepts and new </a:t>
            </a:r>
            <a:r>
              <a:rPr lang="en-US" dirty="0" smtClean="0"/>
              <a:t>benefits’</a:t>
            </a:r>
            <a:endParaRPr lang="en-GB" dirty="0"/>
          </a:p>
          <a:p>
            <a:pPr lvl="0">
              <a:buNone/>
            </a:pPr>
            <a:r>
              <a:rPr lang="en-GB" dirty="0"/>
              <a:t>	</a:t>
            </a:r>
            <a:r>
              <a:rPr lang="en-GB" dirty="0" smtClean="0"/>
              <a:t>Claire Antoine, Camille Ginsburg, Tsuyoshi Tajima</a:t>
            </a:r>
          </a:p>
          <a:p>
            <a:pPr lvl="0">
              <a:buNone/>
            </a:pPr>
            <a:endParaRPr lang="en-GB" dirty="0"/>
          </a:p>
          <a:p>
            <a:pPr lvl="0"/>
            <a:r>
              <a:rPr lang="en-GB" b="1" dirty="0" smtClean="0"/>
              <a:t>WG3 </a:t>
            </a:r>
            <a:r>
              <a:rPr lang="en-GB" b="1" dirty="0"/>
              <a:t>conveners: </a:t>
            </a:r>
            <a:r>
              <a:rPr lang="en-GB" dirty="0" smtClean="0"/>
              <a:t>‘</a:t>
            </a:r>
            <a:r>
              <a:rPr lang="en-US" dirty="0" smtClean="0"/>
              <a:t>Cryogenics </a:t>
            </a:r>
            <a:r>
              <a:rPr lang="en-US" dirty="0"/>
              <a:t>and </a:t>
            </a:r>
            <a:r>
              <a:rPr lang="en-US" dirty="0" smtClean="0"/>
              <a:t>cryostats’</a:t>
            </a:r>
            <a:endParaRPr lang="en-GB" dirty="0"/>
          </a:p>
          <a:p>
            <a:pPr lvl="0">
              <a:buNone/>
            </a:pPr>
            <a:r>
              <a:rPr lang="en-GB" dirty="0"/>
              <a:t>	</a:t>
            </a:r>
            <a:r>
              <a:rPr lang="en-GB" dirty="0" smtClean="0"/>
              <a:t>Li </a:t>
            </a:r>
            <a:r>
              <a:rPr lang="en-GB" dirty="0" err="1" smtClean="0"/>
              <a:t>Qian</a:t>
            </a:r>
            <a:r>
              <a:rPr lang="en-GB" dirty="0" smtClean="0"/>
              <a:t> </a:t>
            </a:r>
            <a:r>
              <a:rPr lang="en-GB" dirty="0" smtClean="0"/>
              <a:t>Liu, Tom Peterson, Paolo Pierini</a:t>
            </a:r>
            <a:endParaRPr lang="fr-FR" dirty="0"/>
          </a:p>
        </p:txBody>
      </p:sp>
      <p:sp>
        <p:nvSpPr>
          <p:cNvPr id="5" name="Espace réservé de la date 4"/>
          <p:cNvSpPr>
            <a:spLocks noGrp="1"/>
          </p:cNvSpPr>
          <p:nvPr>
            <p:ph type="dt" sz="half" idx="10"/>
          </p:nvPr>
        </p:nvSpPr>
        <p:spPr/>
        <p:txBody>
          <a:bodyPr/>
          <a:lstStyle/>
          <a:p>
            <a:r>
              <a:rPr lang="fr-FR" smtClean="0"/>
              <a:t>05/12/2011</a:t>
            </a:r>
            <a:endParaRPr lang="fr-BE"/>
          </a:p>
        </p:txBody>
      </p:sp>
      <p:sp>
        <p:nvSpPr>
          <p:cNvPr id="6" name="Espace réservé du pied de page 5"/>
          <p:cNvSpPr>
            <a:spLocks noGrp="1"/>
          </p:cNvSpPr>
          <p:nvPr>
            <p:ph type="ftr" sz="quarter" idx="11"/>
          </p:nvPr>
        </p:nvSpPr>
        <p:spPr/>
        <p:txBody>
          <a:bodyPr/>
          <a:lstStyle/>
          <a:p>
            <a:r>
              <a:rPr lang="fr-BE" smtClean="0"/>
              <a:t>O. Napoly, TTC Chair</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18</a:t>
            </a:fld>
            <a:endParaRPr lang="fr-BE"/>
          </a:p>
        </p:txBody>
      </p:sp>
    </p:spTree>
    <p:extLst>
      <p:ext uri="{BB962C8B-B14F-4D97-AF65-F5344CB8AC3E}">
        <p14:creationId xmlns:p14="http://schemas.microsoft.com/office/powerpoint/2010/main" val="1894392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908720"/>
            <a:ext cx="8685437" cy="4832092"/>
          </a:xfrm>
          <a:prstGeom prst="rect">
            <a:avLst/>
          </a:prstGeom>
          <a:noFill/>
        </p:spPr>
        <p:txBody>
          <a:bodyPr wrap="square" rtlCol="0">
            <a:spAutoFit/>
          </a:bodyPr>
          <a:lstStyle/>
          <a:p>
            <a:r>
              <a:rPr lang="en-US" sz="2800" dirty="0" smtClean="0"/>
              <a:t>We have </a:t>
            </a:r>
            <a:r>
              <a:rPr lang="en-US" sz="2800" dirty="0" smtClean="0"/>
              <a:t>been beautifully </a:t>
            </a:r>
            <a:r>
              <a:rPr lang="en-US" sz="2800" dirty="0" smtClean="0"/>
              <a:t>hosted by</a:t>
            </a:r>
            <a:r>
              <a:rPr lang="en-US" sz="2800" dirty="0"/>
              <a:t> </a:t>
            </a:r>
            <a:r>
              <a:rPr lang="en-US" sz="2800" dirty="0" smtClean="0"/>
              <a:t>the </a:t>
            </a:r>
            <a:r>
              <a:rPr lang="en-US" sz="2800" b="1" dirty="0" smtClean="0"/>
              <a:t>Institute </a:t>
            </a:r>
            <a:r>
              <a:rPr lang="en-US" sz="2800" b="1" dirty="0"/>
              <a:t>of High Energy Physics</a:t>
            </a:r>
            <a:r>
              <a:rPr lang="en-US" sz="2800" dirty="0"/>
              <a:t>, Chinese Academy of Sciences (IHEP, CAS</a:t>
            </a:r>
            <a:r>
              <a:rPr lang="en-US" sz="2800" dirty="0" smtClean="0"/>
              <a:t>), the </a:t>
            </a:r>
            <a:r>
              <a:rPr lang="en-US" sz="2800" b="1" dirty="0" smtClean="0"/>
              <a:t>Peking </a:t>
            </a:r>
            <a:r>
              <a:rPr lang="en-US" sz="2800" b="1" dirty="0"/>
              <a:t>University</a:t>
            </a:r>
            <a:r>
              <a:rPr lang="en-US" sz="2800" dirty="0"/>
              <a:t> </a:t>
            </a:r>
            <a:r>
              <a:rPr lang="en-US" sz="2800" dirty="0" smtClean="0"/>
              <a:t>(PKU) and the </a:t>
            </a:r>
            <a:r>
              <a:rPr lang="en-US" sz="2800" b="1" dirty="0" smtClean="0"/>
              <a:t>Tsinghua University </a:t>
            </a:r>
            <a:r>
              <a:rPr lang="en-US" sz="2800" dirty="0" smtClean="0"/>
              <a:t>(THU).</a:t>
            </a:r>
            <a:r>
              <a:rPr lang="en-US" sz="2800" dirty="0"/>
              <a:t/>
            </a:r>
            <a:br>
              <a:rPr lang="en-US" sz="2800" dirty="0"/>
            </a:br>
            <a:r>
              <a:rPr lang="en-GB" sz="2800" b="1" dirty="0" smtClean="0"/>
              <a:t>Many thanks</a:t>
            </a:r>
            <a:r>
              <a:rPr lang="en-GB" sz="2800" dirty="0" smtClean="0"/>
              <a:t> to: </a:t>
            </a:r>
          </a:p>
          <a:p>
            <a:pPr lvl="1"/>
            <a:r>
              <a:rPr lang="en-US" sz="2800" dirty="0"/>
              <a:t>Prof. </a:t>
            </a:r>
            <a:r>
              <a:rPr lang="en-US" sz="2800" dirty="0" err="1"/>
              <a:t>Gao</a:t>
            </a:r>
            <a:r>
              <a:rPr lang="en-US" sz="2800" dirty="0"/>
              <a:t>, </a:t>
            </a:r>
            <a:r>
              <a:rPr lang="en-US" sz="2800" dirty="0" err="1"/>
              <a:t>Jie</a:t>
            </a:r>
            <a:r>
              <a:rPr lang="en-US" sz="2800" dirty="0"/>
              <a:t> (Chair</a:t>
            </a:r>
            <a:r>
              <a:rPr lang="en-US" sz="2800" dirty="0" smtClean="0"/>
              <a:t>), IHEP</a:t>
            </a:r>
            <a:r>
              <a:rPr lang="en-US" sz="2800" dirty="0"/>
              <a:t/>
            </a:r>
            <a:br>
              <a:rPr lang="en-US" sz="2800" dirty="0"/>
            </a:br>
            <a:r>
              <a:rPr lang="en-US" sz="2800" dirty="0"/>
              <a:t>Prof. Liu, </a:t>
            </a:r>
            <a:r>
              <a:rPr lang="en-US" sz="2800" dirty="0" err="1"/>
              <a:t>Kexin</a:t>
            </a:r>
            <a:r>
              <a:rPr lang="en-US" sz="2800" dirty="0"/>
              <a:t> (vice-Chair</a:t>
            </a:r>
            <a:r>
              <a:rPr lang="en-US" sz="2800" dirty="0" smtClean="0"/>
              <a:t>), PKU</a:t>
            </a:r>
            <a:r>
              <a:rPr lang="en-US" sz="2800" dirty="0"/>
              <a:t/>
            </a:r>
            <a:br>
              <a:rPr lang="en-US" sz="2800" dirty="0"/>
            </a:br>
            <a:r>
              <a:rPr lang="en-US" sz="2800" dirty="0"/>
              <a:t>Prof. Tang, </a:t>
            </a:r>
            <a:r>
              <a:rPr lang="en-US" sz="2800" dirty="0" err="1" smtClean="0"/>
              <a:t>Chuan</a:t>
            </a:r>
            <a:r>
              <a:rPr lang="en-US" sz="2800" dirty="0" smtClean="0"/>
              <a:t> Xiang </a:t>
            </a:r>
            <a:r>
              <a:rPr lang="en-US" sz="2800" dirty="0"/>
              <a:t>(vice-Chair</a:t>
            </a:r>
            <a:r>
              <a:rPr lang="en-US" sz="2800" dirty="0" smtClean="0"/>
              <a:t>)</a:t>
            </a:r>
            <a:r>
              <a:rPr lang="en-GB" sz="2800" b="1" dirty="0" smtClean="0"/>
              <a:t>, </a:t>
            </a:r>
            <a:r>
              <a:rPr lang="en-GB" sz="2800" dirty="0" smtClean="0"/>
              <a:t>THU</a:t>
            </a:r>
          </a:p>
          <a:p>
            <a:pPr lvl="1"/>
            <a:r>
              <a:rPr lang="en-GB" sz="2800" dirty="0" smtClean="0"/>
              <a:t> </a:t>
            </a:r>
            <a:r>
              <a:rPr lang="en-GB" sz="2800" dirty="0" smtClean="0"/>
              <a:t>Jiyuan </a:t>
            </a:r>
            <a:r>
              <a:rPr lang="en-GB" sz="2800" dirty="0" smtClean="0"/>
              <a:t>Zhai and, </a:t>
            </a:r>
            <a:r>
              <a:rPr lang="fr-FR" sz="2800" dirty="0" err="1" smtClean="0"/>
              <a:t>Yilin</a:t>
            </a:r>
            <a:r>
              <a:rPr lang="fr-FR" sz="2800" dirty="0" smtClean="0"/>
              <a:t> </a:t>
            </a:r>
            <a:r>
              <a:rPr lang="fr-FR" sz="2800" dirty="0" smtClean="0"/>
              <a:t>Liu, IHEP</a:t>
            </a:r>
            <a:endParaRPr lang="en-GB" sz="2800" b="1" dirty="0" smtClean="0"/>
          </a:p>
          <a:p>
            <a:r>
              <a:rPr lang="en-GB" sz="2800" dirty="0"/>
              <a:t>a</a:t>
            </a:r>
            <a:r>
              <a:rPr lang="en-GB" sz="2800" dirty="0" smtClean="0"/>
              <a:t>nd their staff, for </a:t>
            </a:r>
            <a:r>
              <a:rPr lang="en-GB" sz="2800" b="1" dirty="0" smtClean="0"/>
              <a:t>the perfect organisation</a:t>
            </a:r>
            <a:r>
              <a:rPr lang="en-GB" sz="2800" dirty="0" smtClean="0"/>
              <a:t>, and for ‘supporting’ </a:t>
            </a:r>
            <a:r>
              <a:rPr lang="en-GB" sz="2800" dirty="0" err="1" smtClean="0"/>
              <a:t>Webex</a:t>
            </a:r>
            <a:r>
              <a:rPr lang="en-GB" sz="2800" dirty="0"/>
              <a:t> </a:t>
            </a:r>
            <a:r>
              <a:rPr lang="en-GB" sz="2800" dirty="0" smtClean="0"/>
              <a:t>presentations.</a:t>
            </a:r>
            <a:endParaRPr lang="en-GB" sz="2800" dirty="0"/>
          </a:p>
        </p:txBody>
      </p:sp>
      <p:sp>
        <p:nvSpPr>
          <p:cNvPr id="2" name="Espace réservé de la date 1"/>
          <p:cNvSpPr>
            <a:spLocks noGrp="1"/>
          </p:cNvSpPr>
          <p:nvPr>
            <p:ph type="dt" sz="half" idx="10"/>
          </p:nvPr>
        </p:nvSpPr>
        <p:spPr/>
        <p:txBody>
          <a:bodyPr/>
          <a:lstStyle/>
          <a:p>
            <a:r>
              <a:rPr lang="fr-FR" smtClean="0"/>
              <a:t>05/12/2011</a:t>
            </a:r>
            <a:endParaRPr lang="fr-BE"/>
          </a:p>
        </p:txBody>
      </p:sp>
      <p:sp>
        <p:nvSpPr>
          <p:cNvPr id="3" name="Espace réservé du pied de page 2"/>
          <p:cNvSpPr>
            <a:spLocks noGrp="1"/>
          </p:cNvSpPr>
          <p:nvPr>
            <p:ph type="ftr" sz="quarter" idx="11"/>
          </p:nvPr>
        </p:nvSpPr>
        <p:spPr/>
        <p:txBody>
          <a:bodyPr/>
          <a:lstStyle/>
          <a:p>
            <a:r>
              <a:rPr lang="fr-BE" smtClean="0"/>
              <a:t>O. Napoly</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
        <p:nvSpPr>
          <p:cNvPr id="6" name="Titre 1"/>
          <p:cNvSpPr txBox="1">
            <a:spLocks/>
          </p:cNvSpPr>
          <p:nvPr/>
        </p:nvSpPr>
        <p:spPr>
          <a:xfrm>
            <a:off x="1691680" y="0"/>
            <a:ext cx="4176464"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TTC Meeting</a:t>
            </a:r>
            <a:endParaRPr lang="en-GB" sz="3600" dirty="0"/>
          </a:p>
        </p:txBody>
      </p:sp>
    </p:spTree>
    <p:extLst>
      <p:ext uri="{BB962C8B-B14F-4D97-AF65-F5344CB8AC3E}">
        <p14:creationId xmlns:p14="http://schemas.microsoft.com/office/powerpoint/2010/main" val="428643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19672" y="0"/>
            <a:ext cx="4320480" cy="908720"/>
          </a:xfrm>
        </p:spPr>
        <p:txBody>
          <a:bodyPr>
            <a:noAutofit/>
          </a:bodyPr>
          <a:lstStyle/>
          <a:p>
            <a:r>
              <a:rPr lang="en-GB" sz="3600" dirty="0" smtClean="0"/>
              <a:t>CB Meeting Agenda</a:t>
            </a:r>
            <a:endParaRPr lang="en-GB" sz="3600" dirty="0"/>
          </a:p>
        </p:txBody>
      </p:sp>
      <p:sp>
        <p:nvSpPr>
          <p:cNvPr id="3" name="Espace réservé du contenu 2"/>
          <p:cNvSpPr>
            <a:spLocks noGrp="1"/>
          </p:cNvSpPr>
          <p:nvPr>
            <p:ph idx="4294967295"/>
          </p:nvPr>
        </p:nvSpPr>
        <p:spPr>
          <a:xfrm>
            <a:off x="179512" y="980728"/>
            <a:ext cx="8856984" cy="4320480"/>
          </a:xfrm>
        </p:spPr>
        <p:txBody>
          <a:bodyPr>
            <a:noAutofit/>
          </a:bodyPr>
          <a:lstStyle/>
          <a:p>
            <a:pPr marL="514350" lvl="0" indent="-514350">
              <a:buFont typeface="+mj-lt"/>
              <a:buAutoNum type="arabicPeriod"/>
            </a:pPr>
            <a:r>
              <a:rPr lang="en-US" sz="2000" dirty="0"/>
              <a:t>Approval or addition to </a:t>
            </a:r>
            <a:r>
              <a:rPr lang="en-US" sz="2000" dirty="0" smtClean="0"/>
              <a:t>agenda					5’</a:t>
            </a:r>
            <a:endParaRPr lang="fr-FR" sz="2000" dirty="0"/>
          </a:p>
          <a:p>
            <a:pPr marL="514350" lvl="0" indent="-514350">
              <a:buFont typeface="+mj-lt"/>
              <a:buAutoNum type="arabicPeriod"/>
            </a:pPr>
            <a:r>
              <a:rPr lang="en-US" sz="2000" dirty="0">
                <a:solidFill>
                  <a:srgbClr val="0070C0"/>
                </a:solidFill>
              </a:rPr>
              <a:t>Approval of the minutes of the last meeting (sent on Sept. 11, 2011, re-sent on Nov. 8,2011</a:t>
            </a:r>
            <a:r>
              <a:rPr lang="en-US" sz="2000" dirty="0" smtClean="0">
                <a:solidFill>
                  <a:srgbClr val="0070C0"/>
                </a:solidFill>
              </a:rPr>
              <a:t>)	</a:t>
            </a:r>
            <a:r>
              <a:rPr lang="en-US" sz="2000" dirty="0" smtClean="0"/>
              <a:t>							5’</a:t>
            </a:r>
            <a:endParaRPr lang="fr-FR" sz="2000" dirty="0"/>
          </a:p>
          <a:p>
            <a:pPr marL="514350" lvl="0" indent="-514350">
              <a:buFont typeface="+mj-lt"/>
              <a:buAutoNum type="arabicPeriod"/>
            </a:pPr>
            <a:r>
              <a:rPr lang="en-US" sz="2000" dirty="0"/>
              <a:t>Summary of Chairman activities over past 9 </a:t>
            </a:r>
            <a:r>
              <a:rPr lang="en-US" sz="2000" dirty="0" smtClean="0"/>
              <a:t>months	 </a:t>
            </a:r>
            <a:r>
              <a:rPr lang="en-US" sz="2000" dirty="0"/>
              <a:t>	</a:t>
            </a:r>
            <a:r>
              <a:rPr lang="en-US" sz="2000" dirty="0" smtClean="0"/>
              <a:t>	15’</a:t>
            </a:r>
            <a:endParaRPr lang="fr-FR" sz="2000" dirty="0"/>
          </a:p>
          <a:p>
            <a:pPr marL="1028700" lvl="1" indent="-571500">
              <a:buFont typeface="+mj-lt"/>
              <a:buAutoNum type="romanLcPeriod"/>
            </a:pPr>
            <a:r>
              <a:rPr lang="en-US" sz="1800" dirty="0"/>
              <a:t>Update on </a:t>
            </a:r>
            <a:r>
              <a:rPr lang="en-US" sz="1800" dirty="0" err="1"/>
              <a:t>MoU</a:t>
            </a:r>
            <a:r>
              <a:rPr lang="en-US" sz="1800" dirty="0"/>
              <a:t> signatures and TTC Membership</a:t>
            </a:r>
            <a:endParaRPr lang="fr-FR" sz="1800" dirty="0"/>
          </a:p>
          <a:p>
            <a:pPr marL="1028700" lvl="1" indent="-571500">
              <a:buFont typeface="+mj-lt"/>
              <a:buAutoNum type="romanLcPeriod"/>
            </a:pPr>
            <a:r>
              <a:rPr lang="en-US" sz="1800" dirty="0" smtClean="0"/>
              <a:t>Comments/Approval </a:t>
            </a:r>
            <a:r>
              <a:rPr lang="en-US" sz="1800" dirty="0"/>
              <a:t>by CB of TB composition </a:t>
            </a:r>
            <a:endParaRPr lang="fr-FR" sz="1800" dirty="0"/>
          </a:p>
          <a:p>
            <a:pPr marL="514350" lvl="0" indent="-514350">
              <a:buFont typeface="+mj-lt"/>
              <a:buAutoNum type="arabicPeriod"/>
            </a:pPr>
            <a:r>
              <a:rPr lang="en-US" sz="2000" dirty="0">
                <a:solidFill>
                  <a:srgbClr val="0070C0"/>
                </a:solidFill>
              </a:rPr>
              <a:t>Amendment  to TTC </a:t>
            </a:r>
            <a:r>
              <a:rPr lang="en-US" sz="2000" dirty="0" err="1">
                <a:solidFill>
                  <a:srgbClr val="0070C0"/>
                </a:solidFill>
              </a:rPr>
              <a:t>MoU</a:t>
            </a:r>
            <a:r>
              <a:rPr lang="en-US" sz="2000" dirty="0">
                <a:solidFill>
                  <a:srgbClr val="0070C0"/>
                </a:solidFill>
              </a:rPr>
              <a:t> proposed by Brookhaven National Laboratory	10’</a:t>
            </a:r>
            <a:endParaRPr lang="fr-FR" sz="2000" dirty="0">
              <a:solidFill>
                <a:srgbClr val="0070C0"/>
              </a:solidFill>
            </a:endParaRPr>
          </a:p>
          <a:p>
            <a:pPr marL="514350" lvl="0" indent="-514350">
              <a:buFont typeface="+mj-lt"/>
              <a:buAutoNum type="arabicPeriod"/>
            </a:pPr>
            <a:r>
              <a:rPr lang="en-US" sz="2000" dirty="0"/>
              <a:t>TTC support to </a:t>
            </a:r>
            <a:r>
              <a:rPr lang="en-US" sz="2000" dirty="0" err="1"/>
              <a:t>Padova</a:t>
            </a:r>
            <a:r>
              <a:rPr lang="en-US" sz="2000" dirty="0"/>
              <a:t> University Master on surface treatments for industrial applications </a:t>
            </a:r>
            <a:r>
              <a:rPr lang="en-US" sz="2000" dirty="0" smtClean="0"/>
              <a:t>	</a:t>
            </a:r>
            <a:r>
              <a:rPr lang="en-US" sz="2000" dirty="0" smtClean="0">
                <a:solidFill>
                  <a:srgbClr val="FF0000"/>
                </a:solidFill>
              </a:rPr>
              <a:t>					</a:t>
            </a:r>
            <a:r>
              <a:rPr lang="en-US" sz="2000" dirty="0" smtClean="0"/>
              <a:t>           V. Palmieri, 10’</a:t>
            </a:r>
            <a:endParaRPr lang="fr-FR" sz="2000" dirty="0"/>
          </a:p>
          <a:p>
            <a:pPr marL="514350" indent="-514350">
              <a:buFont typeface="+mj-lt"/>
              <a:buAutoNum type="arabicPeriod"/>
            </a:pPr>
            <a:r>
              <a:rPr lang="en-US" sz="2000" dirty="0">
                <a:solidFill>
                  <a:srgbClr val="0070C0"/>
                </a:solidFill>
              </a:rPr>
              <a:t>Application of ESS-AB                          W. Hees, 20’ presentation + 10’ discussion</a:t>
            </a:r>
            <a:endParaRPr lang="fr-FR" sz="2000" dirty="0">
              <a:solidFill>
                <a:srgbClr val="0070C0"/>
              </a:solidFill>
            </a:endParaRPr>
          </a:p>
          <a:p>
            <a:pPr marL="514350" lvl="0" indent="-514350">
              <a:buFont typeface="+mj-lt"/>
              <a:buAutoNum type="arabicPeriod"/>
            </a:pPr>
            <a:r>
              <a:rPr lang="en-US" sz="2000" dirty="0"/>
              <a:t>Venue and date of next TTC Meeting					10’</a:t>
            </a:r>
            <a:endParaRPr lang="fr-FR" sz="2000" dirty="0"/>
          </a:p>
          <a:p>
            <a:pPr marL="514350" lvl="0" indent="-514350">
              <a:buFont typeface="+mj-lt"/>
              <a:buAutoNum type="arabicPeriod"/>
            </a:pPr>
            <a:r>
              <a:rPr lang="en-US" sz="2000" dirty="0" smtClean="0">
                <a:solidFill>
                  <a:srgbClr val="0070C0"/>
                </a:solidFill>
              </a:rPr>
              <a:t>Any other issues and/or matters	</a:t>
            </a:r>
            <a:r>
              <a:rPr lang="en-US" sz="2000" dirty="0">
                <a:solidFill>
                  <a:srgbClr val="0070C0"/>
                </a:solidFill>
              </a:rPr>
              <a:t>				5’</a:t>
            </a:r>
            <a:endParaRPr lang="fr-FR" sz="2000" dirty="0">
              <a:solidFill>
                <a:srgbClr val="0070C0"/>
              </a:solidFill>
            </a:endParaRPr>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dirty="0" smtClean="0"/>
              <a:t>O. Napoly, TTC Chair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a:t>
            </a:fld>
            <a:endParaRPr lang="fr-BE"/>
          </a:p>
        </p:txBody>
      </p:sp>
      <p:sp>
        <p:nvSpPr>
          <p:cNvPr id="7" name="ZoneTexte 6"/>
          <p:cNvSpPr txBox="1"/>
          <p:nvPr/>
        </p:nvSpPr>
        <p:spPr>
          <a:xfrm>
            <a:off x="6444208" y="5877272"/>
            <a:ext cx="2555508" cy="369332"/>
          </a:xfrm>
          <a:prstGeom prst="rect">
            <a:avLst/>
          </a:prstGeom>
          <a:noFill/>
        </p:spPr>
        <p:txBody>
          <a:bodyPr wrap="none" rtlCol="0">
            <a:spAutoFit/>
          </a:bodyPr>
          <a:lstStyle/>
          <a:p>
            <a:r>
              <a:rPr lang="fr-FR" dirty="0" smtClean="0"/>
              <a:t>Total		1h30’</a:t>
            </a:r>
            <a:endParaRPr lang="fr-FR" dirty="0"/>
          </a:p>
        </p:txBody>
      </p:sp>
    </p:spTree>
    <p:extLst>
      <p:ext uri="{BB962C8B-B14F-4D97-AF65-F5344CB8AC3E}">
        <p14:creationId xmlns:p14="http://schemas.microsoft.com/office/powerpoint/2010/main" val="217451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691680" y="0"/>
            <a:ext cx="4104456" cy="720725"/>
          </a:xfrm>
          <a:noFill/>
        </p:spPr>
        <p:txBody>
          <a:bodyPr lIns="90487" tIns="44450" rIns="90487" bIns="44450" anchor="b">
            <a:normAutofit/>
          </a:bodyPr>
          <a:lstStyle/>
          <a:p>
            <a:r>
              <a:rPr lang="en-US" altLang="ja-JP" sz="3600" dirty="0"/>
              <a:t>Participants</a:t>
            </a:r>
          </a:p>
        </p:txBody>
      </p:sp>
      <p:sp>
        <p:nvSpPr>
          <p:cNvPr id="33795" name="Text Box 3"/>
          <p:cNvSpPr txBox="1">
            <a:spLocks noChangeArrowheads="1"/>
          </p:cNvSpPr>
          <p:nvPr/>
        </p:nvSpPr>
        <p:spPr bwMode="auto">
          <a:xfrm>
            <a:off x="971600" y="908720"/>
            <a:ext cx="766948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457200" indent="-4572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b="1" dirty="0" smtClean="0">
                <a:latin typeface="Helvetica" pitchFamily="48" charset="0"/>
                <a:ea typeface="Osaka" pitchFamily="1" charset="-128"/>
              </a:rPr>
              <a:t>Olivier Napoly, CEA </a:t>
            </a:r>
            <a:r>
              <a:rPr lang="en-US" altLang="ja-JP" sz="1400" b="1" dirty="0">
                <a:latin typeface="Helvetica" pitchFamily="48" charset="0"/>
                <a:ea typeface="Osaka" pitchFamily="1" charset="-128"/>
              </a:rPr>
              <a:t>(chair</a:t>
            </a:r>
            <a:r>
              <a:rPr lang="en-US" altLang="ja-JP" sz="1400" b="1" dirty="0" smtClean="0">
                <a:latin typeface="Helvetica" pitchFamily="48" charset="0"/>
                <a:ea typeface="Osaka" pitchFamily="1" charset="-128"/>
              </a:rPr>
              <a:t>)</a:t>
            </a:r>
          </a:p>
          <a:p>
            <a:pPr eaLnBrk="1" hangingPunct="1"/>
            <a:r>
              <a:rPr lang="en-US" altLang="ja-JP" sz="1400" b="1" dirty="0" smtClean="0">
                <a:latin typeface="Helvetica" pitchFamily="48" charset="0"/>
                <a:ea typeface="Osaka" pitchFamily="1" charset="-128"/>
              </a:rPr>
              <a:t>Camille Ginsburg, FNAL, representing Mark Champion (co-chair)</a:t>
            </a:r>
          </a:p>
          <a:p>
            <a:pPr eaLnBrk="1" hangingPunct="1"/>
            <a:r>
              <a:rPr lang="en-US" altLang="ja-JP" sz="1400" b="1" dirty="0" smtClean="0">
                <a:latin typeface="Helvetica" pitchFamily="48" charset="0"/>
                <a:ea typeface="Osaka" pitchFamily="1" charset="-128"/>
              </a:rPr>
              <a:t>Chris Adolphsen, SLAC</a:t>
            </a:r>
          </a:p>
          <a:p>
            <a:pPr eaLnBrk="1" hangingPunct="1"/>
            <a:r>
              <a:rPr lang="en-US" altLang="ja-JP" sz="1400" b="1" dirty="0" smtClean="0">
                <a:latin typeface="Helvetica" pitchFamily="48" charset="0"/>
                <a:ea typeface="Osaka" pitchFamily="1" charset="-128"/>
              </a:rPr>
              <a:t>Sergio Calatroni, CERN</a:t>
            </a:r>
            <a:endParaRPr lang="en-US" altLang="ja-JP" sz="1400" b="1" dirty="0">
              <a:latin typeface="Helvetica" pitchFamily="48" charset="0"/>
              <a:ea typeface="Osaka" pitchFamily="1" charset="-128"/>
            </a:endParaRPr>
          </a:p>
          <a:p>
            <a:pPr eaLnBrk="1" hangingPunct="1"/>
            <a:r>
              <a:rPr lang="en-US" altLang="ja-JP" sz="1400" b="1" dirty="0" err="1">
                <a:latin typeface="Helvetica" pitchFamily="48" charset="0"/>
              </a:rPr>
              <a:t>Jie</a:t>
            </a:r>
            <a:r>
              <a:rPr lang="en-US" altLang="ja-JP" sz="1400" b="1" dirty="0">
                <a:latin typeface="Helvetica" pitchFamily="48" charset="0"/>
              </a:rPr>
              <a:t> </a:t>
            </a:r>
            <a:r>
              <a:rPr lang="en-US" altLang="ja-JP" sz="1400" b="1" dirty="0" err="1">
                <a:latin typeface="Helvetica" pitchFamily="48" charset="0"/>
              </a:rPr>
              <a:t>Gao</a:t>
            </a:r>
            <a:r>
              <a:rPr lang="en-US" altLang="ja-JP" sz="1400" b="1" dirty="0">
                <a:latin typeface="Helvetica" pitchFamily="48" charset="0"/>
              </a:rPr>
              <a:t>, IHEP</a:t>
            </a:r>
          </a:p>
          <a:p>
            <a:pPr eaLnBrk="1" hangingPunct="1"/>
            <a:r>
              <a:rPr lang="en-US" altLang="ja-JP" sz="1400" b="1" dirty="0" smtClean="0">
                <a:latin typeface="Helvetica" pitchFamily="48" charset="0"/>
                <a:ea typeface="Osaka" pitchFamily="1" charset="-128"/>
              </a:rPr>
              <a:t>James Kirby, FNAL</a:t>
            </a:r>
          </a:p>
          <a:p>
            <a:pPr eaLnBrk="1" hangingPunct="1"/>
            <a:r>
              <a:rPr lang="en-US" altLang="ja-JP" sz="1400" b="1" dirty="0" smtClean="0">
                <a:latin typeface="Helvetica" pitchFamily="48" charset="0"/>
                <a:ea typeface="Osaka" pitchFamily="1" charset="-128"/>
              </a:rPr>
              <a:t>Robert </a:t>
            </a:r>
            <a:r>
              <a:rPr lang="en-US" altLang="ja-JP" sz="1400" b="1" dirty="0" err="1" smtClean="0">
                <a:latin typeface="Helvetica" pitchFamily="48" charset="0"/>
                <a:ea typeface="Osaka" pitchFamily="1" charset="-128"/>
              </a:rPr>
              <a:t>Laxdal</a:t>
            </a:r>
            <a:r>
              <a:rPr lang="en-US" altLang="ja-JP" sz="1400" b="1" dirty="0" smtClean="0">
                <a:latin typeface="Helvetica" pitchFamily="48" charset="0"/>
                <a:ea typeface="Osaka" pitchFamily="1" charset="-128"/>
              </a:rPr>
              <a:t>, TRIUMF</a:t>
            </a:r>
            <a:endParaRPr lang="en-US" altLang="ja-JP" sz="1400" b="1" dirty="0">
              <a:latin typeface="Helvetica" pitchFamily="48" charset="0"/>
            </a:endParaRPr>
          </a:p>
          <a:p>
            <a:pPr eaLnBrk="1" hangingPunct="1"/>
            <a:r>
              <a:rPr lang="en-US" altLang="ja-JP" sz="1400" b="1" dirty="0" err="1" smtClean="0">
                <a:latin typeface="Helvetica" pitchFamily="48" charset="0"/>
              </a:rPr>
              <a:t>Wolgang</a:t>
            </a:r>
            <a:r>
              <a:rPr lang="en-US" altLang="ja-JP" sz="1400" b="1" dirty="0" smtClean="0">
                <a:latin typeface="Helvetica" pitchFamily="48" charset="0"/>
              </a:rPr>
              <a:t> Müller, TU Darmstadt, by </a:t>
            </a:r>
            <a:r>
              <a:rPr lang="en-US" altLang="ja-JP" sz="1400" b="1" dirty="0" err="1" smtClean="0">
                <a:latin typeface="Helvetica" pitchFamily="48" charset="0"/>
              </a:rPr>
              <a:t>Webex</a:t>
            </a:r>
            <a:endParaRPr lang="en-US" altLang="ja-JP" sz="1400" b="1" dirty="0" smtClean="0">
              <a:latin typeface="Helvetica" pitchFamily="48" charset="0"/>
            </a:endParaRPr>
          </a:p>
          <a:p>
            <a:pPr eaLnBrk="1" hangingPunct="1"/>
            <a:r>
              <a:rPr lang="en-US" altLang="ja-JP" sz="1400" b="1" dirty="0" smtClean="0">
                <a:latin typeface="Helvetica" pitchFamily="48" charset="0"/>
              </a:rPr>
              <a:t>Carlo </a:t>
            </a:r>
            <a:r>
              <a:rPr lang="en-US" altLang="ja-JP" sz="1400" b="1" dirty="0">
                <a:latin typeface="Helvetica" pitchFamily="48" charset="0"/>
              </a:rPr>
              <a:t>Pagani, INFN Milano</a:t>
            </a:r>
          </a:p>
          <a:p>
            <a:pPr eaLnBrk="1" hangingPunct="1"/>
            <a:r>
              <a:rPr lang="en-US" altLang="ja-JP" sz="1400" b="1" dirty="0" err="1" smtClean="0">
                <a:latin typeface="Helvetica" pitchFamily="48" charset="0"/>
              </a:rPr>
              <a:t>Vicenzo</a:t>
            </a:r>
            <a:r>
              <a:rPr lang="en-US" altLang="ja-JP" sz="1400" b="1" dirty="0" smtClean="0">
                <a:latin typeface="Helvetica" pitchFamily="48" charset="0"/>
              </a:rPr>
              <a:t> Palmieri, INFN </a:t>
            </a:r>
            <a:r>
              <a:rPr lang="en-US" altLang="ja-JP" sz="1400" b="1" dirty="0" err="1" smtClean="0">
                <a:latin typeface="Helvetica" pitchFamily="48" charset="0"/>
              </a:rPr>
              <a:t>Legnaro</a:t>
            </a:r>
            <a:endParaRPr lang="en-US" altLang="ja-JP" sz="1400" b="1" dirty="0" smtClean="0">
              <a:latin typeface="Helvetica" pitchFamily="48" charset="0"/>
            </a:endParaRPr>
          </a:p>
          <a:p>
            <a:pPr eaLnBrk="1" hangingPunct="1"/>
            <a:r>
              <a:rPr lang="en-US" altLang="ja-JP" sz="1400" b="1" dirty="0" smtClean="0">
                <a:latin typeface="Helvetica" pitchFamily="48" charset="0"/>
              </a:rPr>
              <a:t>Hans Weise, DESY and representing University </a:t>
            </a:r>
            <a:r>
              <a:rPr lang="en-US" altLang="ja-JP" sz="1400" b="1" dirty="0">
                <a:latin typeface="Helvetica" pitchFamily="48" charset="0"/>
              </a:rPr>
              <a:t>of </a:t>
            </a:r>
            <a:r>
              <a:rPr lang="en-US" altLang="ja-JP" sz="1400" b="1" dirty="0" smtClean="0">
                <a:latin typeface="Helvetica" pitchFamily="48" charset="0"/>
              </a:rPr>
              <a:t>Rostock</a:t>
            </a:r>
          </a:p>
          <a:p>
            <a:pPr eaLnBrk="1" hangingPunct="1"/>
            <a:r>
              <a:rPr lang="en-US" altLang="ja-JP" sz="1400" b="1" dirty="0" smtClean="0">
                <a:latin typeface="Helvetica" pitchFamily="48" charset="0"/>
                <a:ea typeface="Osaka" pitchFamily="1" charset="-128"/>
              </a:rPr>
              <a:t>Russell </a:t>
            </a:r>
            <a:r>
              <a:rPr lang="en-US" altLang="ja-JP" sz="1400" b="1" dirty="0" smtClean="0">
                <a:latin typeface="Helvetica" pitchFamily="48" charset="0"/>
                <a:ea typeface="Osaka" pitchFamily="1" charset="-128"/>
              </a:rPr>
              <a:t>Wells, LBNL</a:t>
            </a:r>
            <a:endParaRPr lang="en-US" altLang="ja-JP" sz="1400" b="1" dirty="0">
              <a:latin typeface="Helvetica" pitchFamily="48" charset="0"/>
              <a:ea typeface="Osaka" pitchFamily="1" charset="-128"/>
            </a:endParaRPr>
          </a:p>
          <a:p>
            <a:pPr eaLnBrk="1" hangingPunct="1"/>
            <a:r>
              <a:rPr lang="en-US" altLang="ja-JP" sz="1400" b="1" dirty="0" smtClean="0">
                <a:latin typeface="Helvetica" pitchFamily="48" charset="0"/>
                <a:ea typeface="Osaka" pitchFamily="1" charset="-128"/>
              </a:rPr>
              <a:t>Kaoru Yokoya KEK</a:t>
            </a:r>
          </a:p>
          <a:p>
            <a:pPr eaLnBrk="1" hangingPunct="1"/>
            <a:endParaRPr lang="en-US" altLang="ja-JP" sz="1400" b="1" dirty="0">
              <a:latin typeface="Helvetica" pitchFamily="48" charset="0"/>
              <a:ea typeface="Osaka" pitchFamily="1" charset="-128"/>
            </a:endParaRPr>
          </a:p>
          <a:p>
            <a:pPr eaLnBrk="1" hangingPunct="1"/>
            <a:r>
              <a:rPr lang="en-US" altLang="ja-JP" sz="1400" b="1" dirty="0" smtClean="0">
                <a:latin typeface="Helvetica" pitchFamily="48" charset="0"/>
                <a:ea typeface="Osaka" pitchFamily="1" charset="-128"/>
              </a:rPr>
              <a:t>Excused:</a:t>
            </a:r>
          </a:p>
          <a:p>
            <a:pPr eaLnBrk="1" hangingPunct="1"/>
            <a:r>
              <a:rPr lang="en-US" altLang="ja-JP" sz="1400" b="1" dirty="0" smtClean="0">
                <a:latin typeface="Helvetica" pitchFamily="48" charset="0"/>
                <a:ea typeface="Osaka" pitchFamily="1" charset="-128"/>
              </a:rPr>
              <a:t>Georg Hoffstaetter, Cornell University</a:t>
            </a:r>
            <a:endParaRPr lang="en-US" altLang="ja-JP" sz="1400" b="1" dirty="0">
              <a:latin typeface="Helvetica" pitchFamily="48" charset="0"/>
              <a:ea typeface="Osaka" pitchFamily="1" charset="-128"/>
            </a:endParaRPr>
          </a:p>
          <a:p>
            <a:pPr eaLnBrk="1" hangingPunct="1"/>
            <a:endParaRPr lang="en-US" altLang="ja-JP" sz="1400" b="1" dirty="0">
              <a:latin typeface="Helvetica" pitchFamily="48" charset="0"/>
            </a:endParaRPr>
          </a:p>
          <a:p>
            <a:pPr eaLnBrk="1" hangingPunct="1"/>
            <a:r>
              <a:rPr lang="en-US" altLang="ja-JP" sz="1400" b="1" dirty="0">
                <a:latin typeface="Helvetica" pitchFamily="48" charset="0"/>
              </a:rPr>
              <a:t>EC </a:t>
            </a:r>
            <a:r>
              <a:rPr lang="en-US" altLang="ja-JP" sz="1400" b="1" dirty="0" smtClean="0">
                <a:latin typeface="Helvetica" pitchFamily="48" charset="0"/>
              </a:rPr>
              <a:t>Member:</a:t>
            </a:r>
            <a:endParaRPr lang="en-US" altLang="ja-JP" sz="1400" b="1" dirty="0">
              <a:latin typeface="Helvetica" pitchFamily="48" charset="0"/>
            </a:endParaRPr>
          </a:p>
          <a:p>
            <a:pPr eaLnBrk="1" hangingPunct="1"/>
            <a:r>
              <a:rPr lang="en-US" altLang="ja-JP" sz="1400" b="1" dirty="0" smtClean="0">
                <a:latin typeface="Helvetica" pitchFamily="48" charset="0"/>
              </a:rPr>
              <a:t>Akira Yamamoto, </a:t>
            </a:r>
            <a:r>
              <a:rPr lang="en-US" altLang="ja-JP" sz="1400" b="1" dirty="0">
                <a:latin typeface="Helvetica" pitchFamily="48" charset="0"/>
              </a:rPr>
              <a:t>KEK</a:t>
            </a:r>
          </a:p>
          <a:p>
            <a:pPr eaLnBrk="1" hangingPunct="1"/>
            <a:endParaRPr lang="en-US" altLang="ja-JP" sz="1400" b="1" dirty="0">
              <a:latin typeface="Helvetica" pitchFamily="48" charset="0"/>
            </a:endParaRPr>
          </a:p>
          <a:p>
            <a:pPr eaLnBrk="1" hangingPunct="1"/>
            <a:r>
              <a:rPr lang="en-US" altLang="ja-JP" sz="1400" b="1" dirty="0">
                <a:latin typeface="Helvetica" pitchFamily="48" charset="0"/>
                <a:ea typeface="Osaka" pitchFamily="1" charset="-128"/>
              </a:rPr>
              <a:t>Support:</a:t>
            </a:r>
          </a:p>
          <a:p>
            <a:pPr eaLnBrk="1" hangingPunct="1"/>
            <a:r>
              <a:rPr lang="en-US" altLang="ja-JP" sz="1400" b="1" dirty="0"/>
              <a:t>Jiyuan Zhai, </a:t>
            </a:r>
            <a:r>
              <a:rPr lang="en-US" altLang="ja-JP" sz="1400" b="1" dirty="0" smtClean="0"/>
              <a:t>IHEP</a:t>
            </a:r>
            <a:endParaRPr lang="en-US" altLang="ja-JP" sz="1400" b="1" dirty="0"/>
          </a:p>
        </p:txBody>
      </p:sp>
    </p:spTree>
    <p:extLst>
      <p:ext uri="{BB962C8B-B14F-4D97-AF65-F5344CB8AC3E}">
        <p14:creationId xmlns:p14="http://schemas.microsoft.com/office/powerpoint/2010/main" val="20112981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64" b="5392"/>
          <a:stretch/>
        </p:blipFill>
        <p:spPr bwMode="auto">
          <a:xfrm>
            <a:off x="1313568" y="775325"/>
            <a:ext cx="7452000" cy="502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idx="4294967295"/>
          </p:nvPr>
        </p:nvSpPr>
        <p:spPr>
          <a:xfrm>
            <a:off x="1718586" y="0"/>
            <a:ext cx="4104456" cy="775325"/>
          </a:xfrm>
        </p:spPr>
        <p:txBody>
          <a:bodyPr>
            <a:noAutofit/>
          </a:bodyPr>
          <a:lstStyle/>
          <a:p>
            <a:r>
              <a:rPr lang="en-GB" sz="3600" dirty="0" smtClean="0"/>
              <a:t>TTC Members</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a:t>
            </a:fld>
            <a:endParaRPr lang="fr-BE"/>
          </a:p>
        </p:txBody>
      </p:sp>
      <p:sp>
        <p:nvSpPr>
          <p:cNvPr id="3" name="Rectangle 2"/>
          <p:cNvSpPr/>
          <p:nvPr/>
        </p:nvSpPr>
        <p:spPr>
          <a:xfrm>
            <a:off x="5986957" y="1125248"/>
            <a:ext cx="2138638" cy="287528"/>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986957" y="2445827"/>
            <a:ext cx="2138638" cy="240711"/>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339752" y="4202019"/>
            <a:ext cx="2138638" cy="143764"/>
          </a:xfrm>
          <a:prstGeom prst="rect">
            <a:avLst/>
          </a:prstGeom>
          <a:solidFill>
            <a:schemeClr val="accent5">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433362" y="3620337"/>
            <a:ext cx="2138638" cy="143764"/>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842" y="976484"/>
            <a:ext cx="1600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74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4" b="10295"/>
          <a:stretch/>
        </p:blipFill>
        <p:spPr bwMode="auto">
          <a:xfrm>
            <a:off x="1296942" y="809481"/>
            <a:ext cx="7452000" cy="483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idx="4294967295"/>
          </p:nvPr>
        </p:nvSpPr>
        <p:spPr>
          <a:xfrm>
            <a:off x="1691680" y="-13672"/>
            <a:ext cx="4131362" cy="679839"/>
          </a:xfrm>
        </p:spPr>
        <p:txBody>
          <a:bodyPr>
            <a:noAutofit/>
          </a:bodyPr>
          <a:lstStyle/>
          <a:p>
            <a:r>
              <a:rPr lang="en-GB" sz="3600" dirty="0" smtClean="0"/>
              <a:t>TTC Members</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5</a:t>
            </a:fld>
            <a:endParaRPr lang="fr-BE"/>
          </a:p>
        </p:txBody>
      </p:sp>
      <p:sp>
        <p:nvSpPr>
          <p:cNvPr id="11" name="Rectangle 10"/>
          <p:cNvSpPr/>
          <p:nvPr/>
        </p:nvSpPr>
        <p:spPr>
          <a:xfrm>
            <a:off x="2577378" y="2972013"/>
            <a:ext cx="2138638" cy="312971"/>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842" y="1093118"/>
            <a:ext cx="1600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577378" y="3933056"/>
            <a:ext cx="2138638" cy="312971"/>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228184" y="1340768"/>
            <a:ext cx="2138638" cy="312971"/>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70C0"/>
                </a:solidFill>
              </a:rPr>
              <a:t>7 New </a:t>
            </a:r>
            <a:r>
              <a:rPr lang="fr-FR" dirty="0" err="1" smtClean="0">
                <a:solidFill>
                  <a:srgbClr val="0070C0"/>
                </a:solidFill>
              </a:rPr>
              <a:t>MoU’s</a:t>
            </a:r>
            <a:r>
              <a:rPr lang="fr-FR" dirty="0" smtClean="0">
                <a:solidFill>
                  <a:srgbClr val="0070C0"/>
                </a:solidFill>
              </a:rPr>
              <a:t> </a:t>
            </a:r>
            <a:r>
              <a:rPr lang="fr-FR" dirty="0" err="1" smtClean="0">
                <a:solidFill>
                  <a:srgbClr val="0070C0"/>
                </a:solidFill>
              </a:rPr>
              <a:t>signed</a:t>
            </a:r>
            <a:endParaRPr lang="fr-FR" dirty="0">
              <a:solidFill>
                <a:srgbClr val="0070C0"/>
              </a:solidFill>
            </a:endParaRPr>
          </a:p>
        </p:txBody>
      </p:sp>
      <p:sp>
        <p:nvSpPr>
          <p:cNvPr id="7" name="ZoneTexte 6"/>
          <p:cNvSpPr txBox="1"/>
          <p:nvPr/>
        </p:nvSpPr>
        <p:spPr>
          <a:xfrm>
            <a:off x="5314160" y="4077072"/>
            <a:ext cx="3290288" cy="1200329"/>
          </a:xfrm>
          <a:prstGeom prst="rect">
            <a:avLst/>
          </a:prstGeom>
          <a:noFill/>
          <a:ln w="25400">
            <a:solidFill>
              <a:schemeClr val="accent1">
                <a:shade val="50000"/>
              </a:schemeClr>
            </a:solidFill>
          </a:ln>
        </p:spPr>
        <p:txBody>
          <a:bodyPr wrap="square" rtlCol="0">
            <a:spAutoFit/>
          </a:bodyPr>
          <a:lstStyle/>
          <a:p>
            <a:pPr algn="ctr"/>
            <a:r>
              <a:rPr lang="fr-FR" dirty="0" smtClean="0"/>
              <a:t>TTC </a:t>
            </a:r>
            <a:r>
              <a:rPr lang="fr-FR" dirty="0" err="1" smtClean="0"/>
              <a:t>membership</a:t>
            </a:r>
            <a:r>
              <a:rPr lang="fr-FR" dirty="0" smtClean="0"/>
              <a:t> </a:t>
            </a:r>
            <a:r>
              <a:rPr lang="fr-FR" dirty="0" err="1" smtClean="0"/>
              <a:t>consists</a:t>
            </a:r>
            <a:r>
              <a:rPr lang="fr-FR" dirty="0" smtClean="0"/>
              <a:t> of</a:t>
            </a:r>
          </a:p>
          <a:p>
            <a:pPr algn="ctr"/>
            <a:r>
              <a:rPr lang="fr-FR" dirty="0" smtClean="0"/>
              <a:t>53 Institutes</a:t>
            </a:r>
          </a:p>
          <a:p>
            <a:pPr algn="ctr"/>
            <a:r>
              <a:rPr lang="fr-FR" dirty="0" err="1"/>
              <a:t>f</a:t>
            </a:r>
            <a:r>
              <a:rPr lang="fr-FR" dirty="0" err="1" smtClean="0"/>
              <a:t>rom</a:t>
            </a:r>
            <a:r>
              <a:rPr lang="fr-FR" dirty="0" smtClean="0"/>
              <a:t> 12 countries </a:t>
            </a:r>
          </a:p>
          <a:p>
            <a:pPr algn="ctr"/>
            <a:r>
              <a:rPr lang="fr-FR" dirty="0"/>
              <a:t>a</a:t>
            </a:r>
            <a:r>
              <a:rPr lang="fr-FR" dirty="0" smtClean="0"/>
              <a:t>nd 2 International Organisations</a:t>
            </a:r>
            <a:endParaRPr lang="fr-FR" dirty="0"/>
          </a:p>
        </p:txBody>
      </p:sp>
    </p:spTree>
    <p:extLst>
      <p:ext uri="{BB962C8B-B14F-4D97-AF65-F5344CB8AC3E}">
        <p14:creationId xmlns:p14="http://schemas.microsoft.com/office/powerpoint/2010/main" val="659049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91680" y="-13672"/>
            <a:ext cx="4131362" cy="778376"/>
          </a:xfrm>
        </p:spPr>
        <p:txBody>
          <a:bodyPr>
            <a:noAutofit/>
          </a:bodyPr>
          <a:lstStyle/>
          <a:p>
            <a:r>
              <a:rPr lang="en-GB" sz="3600" dirty="0" smtClean="0"/>
              <a:t>BNL Amendments</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6</a:t>
            </a:fld>
            <a:endParaRPr lang="fr-BE"/>
          </a:p>
        </p:txBody>
      </p:sp>
      <p:sp>
        <p:nvSpPr>
          <p:cNvPr id="3" name="ZoneTexte 2"/>
          <p:cNvSpPr txBox="1"/>
          <p:nvPr/>
        </p:nvSpPr>
        <p:spPr>
          <a:xfrm>
            <a:off x="395536" y="764704"/>
            <a:ext cx="8424936" cy="5078313"/>
          </a:xfrm>
          <a:prstGeom prst="rect">
            <a:avLst/>
          </a:prstGeom>
          <a:noFill/>
        </p:spPr>
        <p:txBody>
          <a:bodyPr wrap="square" rtlCol="0">
            <a:spAutoFit/>
          </a:bodyPr>
          <a:lstStyle/>
          <a:p>
            <a:r>
              <a:rPr lang="en-US" dirty="0" smtClean="0"/>
              <a:t>The membership of Brookhaven National Laboratory was </a:t>
            </a:r>
            <a:r>
              <a:rPr lang="en-US" dirty="0"/>
              <a:t>approved unanimously at the TTC Collaboration Board meeting at </a:t>
            </a:r>
            <a:r>
              <a:rPr lang="en-US" dirty="0" err="1"/>
              <a:t>Frascati</a:t>
            </a:r>
            <a:r>
              <a:rPr lang="en-US" dirty="0"/>
              <a:t>, on December 6, </a:t>
            </a:r>
            <a:r>
              <a:rPr lang="en-US" dirty="0" smtClean="0"/>
              <a:t>2005.</a:t>
            </a:r>
            <a:endParaRPr lang="en-US" dirty="0"/>
          </a:p>
          <a:p>
            <a:r>
              <a:rPr lang="en-US" dirty="0" smtClean="0"/>
              <a:t>But no </a:t>
            </a:r>
            <a:r>
              <a:rPr lang="en-US" dirty="0" err="1" smtClean="0"/>
              <a:t>MoU</a:t>
            </a:r>
            <a:r>
              <a:rPr lang="en-US" dirty="0" smtClean="0"/>
              <a:t> was exchanged and signed since then.</a:t>
            </a:r>
          </a:p>
          <a:p>
            <a:endParaRPr lang="en-US" dirty="0"/>
          </a:p>
          <a:p>
            <a:r>
              <a:rPr lang="en-US" dirty="0" smtClean="0"/>
              <a:t>When Ilan Ben-Zvi was contacted in June 2011, the Chief Intellectual Property Counsel of Brookhaven </a:t>
            </a:r>
            <a:r>
              <a:rPr lang="en-US" dirty="0"/>
              <a:t>Science </a:t>
            </a:r>
            <a:r>
              <a:rPr lang="en-US" dirty="0" smtClean="0"/>
              <a:t>Associates (BSA) requested some amendments to the </a:t>
            </a:r>
            <a:r>
              <a:rPr lang="en-US" dirty="0" err="1" smtClean="0"/>
              <a:t>MoU</a:t>
            </a:r>
            <a:r>
              <a:rPr lang="en-US" dirty="0" smtClean="0"/>
              <a:t>, </a:t>
            </a:r>
            <a:r>
              <a:rPr lang="en-US" i="1" dirty="0" smtClean="0"/>
              <a:t>for instance</a:t>
            </a:r>
            <a:r>
              <a:rPr lang="en-US" dirty="0" smtClean="0"/>
              <a:t>:</a:t>
            </a:r>
          </a:p>
          <a:p>
            <a:endParaRPr lang="en-US" dirty="0" smtClean="0"/>
          </a:p>
          <a:p>
            <a:r>
              <a:rPr lang="en-US" b="1" dirty="0"/>
              <a:t>Article 5  </a:t>
            </a:r>
            <a:r>
              <a:rPr lang="fr-FR" b="1" dirty="0"/>
              <a:t>Collaboration </a:t>
            </a:r>
            <a:r>
              <a:rPr lang="fr-FR" b="1" dirty="0" err="1"/>
              <a:t>Membership</a:t>
            </a:r>
            <a:endParaRPr lang="fr-FR" dirty="0"/>
          </a:p>
          <a:p>
            <a:r>
              <a:rPr lang="en-US" dirty="0"/>
              <a:t> </a:t>
            </a:r>
            <a:r>
              <a:rPr lang="en-US" i="1" dirty="0" smtClean="0"/>
              <a:t>(</a:t>
            </a:r>
            <a:r>
              <a:rPr lang="en-US" i="1" dirty="0"/>
              <a:t>4) Research under the MOU by Member Institution, Brookhaven Science Associates, LLC (BSA), indicated below will be conducted under and subject to specific research or technology transfer agreements authorized under the BSA M&amp;O contract with the U.S. Department of Energy.</a:t>
            </a:r>
            <a:endParaRPr lang="fr-FR" i="1" dirty="0"/>
          </a:p>
          <a:p>
            <a:r>
              <a:rPr lang="en-US" dirty="0"/>
              <a:t> </a:t>
            </a:r>
            <a:endParaRPr lang="fr-FR" dirty="0"/>
          </a:p>
          <a:p>
            <a:r>
              <a:rPr lang="fr-FR" b="1" dirty="0"/>
              <a:t>Article 6 </a:t>
            </a:r>
            <a:r>
              <a:rPr lang="fr-FR" b="1" dirty="0" err="1"/>
              <a:t>Intellectual</a:t>
            </a:r>
            <a:r>
              <a:rPr lang="fr-FR" b="1" dirty="0"/>
              <a:t> </a:t>
            </a:r>
            <a:r>
              <a:rPr lang="fr-FR" b="1" dirty="0" err="1"/>
              <a:t>Property</a:t>
            </a:r>
            <a:endParaRPr lang="fr-FR" b="1" dirty="0"/>
          </a:p>
          <a:p>
            <a:r>
              <a:rPr lang="en-US" dirty="0" smtClean="0"/>
              <a:t>(</a:t>
            </a:r>
            <a:r>
              <a:rPr lang="en-US" dirty="0"/>
              <a:t>5) Joint Inventions belong to each of the Members whose personnel have made them, </a:t>
            </a:r>
            <a:r>
              <a:rPr lang="en-US" i="1" dirty="0"/>
              <a:t>and subject to U.S. Government rights for Joint Inventions generated by a BSA employee Member</a:t>
            </a:r>
            <a:r>
              <a:rPr lang="en-US" i="1" dirty="0" smtClean="0"/>
              <a:t>.</a:t>
            </a:r>
            <a:endParaRPr lang="fr-FR" dirty="0"/>
          </a:p>
        </p:txBody>
      </p:sp>
    </p:spTree>
    <p:extLst>
      <p:ext uri="{BB962C8B-B14F-4D97-AF65-F5344CB8AC3E}">
        <p14:creationId xmlns:p14="http://schemas.microsoft.com/office/powerpoint/2010/main" val="355452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91680" y="-13672"/>
            <a:ext cx="4183289" cy="922392"/>
          </a:xfrm>
        </p:spPr>
        <p:txBody>
          <a:bodyPr>
            <a:noAutofit/>
          </a:bodyPr>
          <a:lstStyle/>
          <a:p>
            <a:r>
              <a:rPr lang="en-GB" sz="3600" dirty="0" smtClean="0"/>
              <a:t>TTC IP</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a:p>
        </p:txBody>
      </p:sp>
      <p:sp>
        <p:nvSpPr>
          <p:cNvPr id="7" name="Rectangle 6"/>
          <p:cNvSpPr/>
          <p:nvPr/>
        </p:nvSpPr>
        <p:spPr>
          <a:xfrm>
            <a:off x="107504" y="967655"/>
            <a:ext cx="4680520" cy="4693593"/>
          </a:xfrm>
          <a:prstGeom prst="rect">
            <a:avLst/>
          </a:prstGeom>
        </p:spPr>
        <p:txBody>
          <a:bodyPr wrap="square">
            <a:spAutoFit/>
          </a:bodyPr>
          <a:lstStyle/>
          <a:p>
            <a:r>
              <a:rPr lang="fr-FR" sz="1400" b="1" dirty="0">
                <a:latin typeface="Arial"/>
              </a:rPr>
              <a:t>Article 6 </a:t>
            </a:r>
            <a:r>
              <a:rPr lang="fr-FR" sz="1400" b="1" dirty="0" err="1">
                <a:latin typeface="Arial"/>
              </a:rPr>
              <a:t>Intellectual</a:t>
            </a:r>
            <a:r>
              <a:rPr lang="fr-FR" sz="1400" b="1" dirty="0">
                <a:latin typeface="Arial"/>
              </a:rPr>
              <a:t> </a:t>
            </a:r>
            <a:r>
              <a:rPr lang="fr-FR" sz="1400" b="1" dirty="0" err="1">
                <a:latin typeface="Arial"/>
              </a:rPr>
              <a:t>Property</a:t>
            </a:r>
            <a:endParaRPr lang="fr-FR" sz="1400" b="1" dirty="0">
              <a:latin typeface="Arial"/>
            </a:endParaRPr>
          </a:p>
          <a:p>
            <a:r>
              <a:rPr lang="en-US" sz="1200" dirty="0">
                <a:latin typeface="Arial"/>
              </a:rPr>
              <a:t>(1) Subject to the provisions of laws applicable to Member</a:t>
            </a:r>
          </a:p>
          <a:p>
            <a:r>
              <a:rPr lang="en-US" sz="1200" dirty="0">
                <a:latin typeface="Arial"/>
              </a:rPr>
              <a:t>Institutions and subject to the agreement of eventually involved</a:t>
            </a:r>
          </a:p>
          <a:p>
            <a:r>
              <a:rPr lang="en-US" sz="1200" dirty="0">
                <a:latin typeface="Arial"/>
              </a:rPr>
              <a:t>third parties </a:t>
            </a:r>
            <a:r>
              <a:rPr lang="en-US" sz="1200" dirty="0">
                <a:solidFill>
                  <a:srgbClr val="FF0000"/>
                </a:solidFill>
                <a:latin typeface="Arial"/>
              </a:rPr>
              <a:t>the Members will make all efforts to make available</a:t>
            </a:r>
          </a:p>
          <a:p>
            <a:r>
              <a:rPr lang="en-US" sz="1200" dirty="0">
                <a:solidFill>
                  <a:srgbClr val="FF0000"/>
                </a:solidFill>
                <a:latin typeface="Arial"/>
              </a:rPr>
              <a:t>to each other free of charge, in writing or in any other</a:t>
            </a:r>
          </a:p>
          <a:p>
            <a:r>
              <a:rPr lang="en-US" sz="1200" dirty="0">
                <a:solidFill>
                  <a:srgbClr val="FF0000"/>
                </a:solidFill>
                <a:latin typeface="Arial"/>
              </a:rPr>
              <a:t>appropriate form, the knowledge in their possession relevant for</a:t>
            </a:r>
          </a:p>
          <a:p>
            <a:r>
              <a:rPr lang="en-US" sz="1200" dirty="0">
                <a:solidFill>
                  <a:srgbClr val="FF0000"/>
                </a:solidFill>
                <a:latin typeface="Arial"/>
              </a:rPr>
              <a:t>the purposes of the Collaboration</a:t>
            </a:r>
            <a:r>
              <a:rPr lang="en-US" sz="1200" dirty="0">
                <a:latin typeface="Arial"/>
              </a:rPr>
              <a:t>. They will not hold each other</a:t>
            </a:r>
          </a:p>
          <a:p>
            <a:r>
              <a:rPr lang="en-US" sz="1200" dirty="0">
                <a:latin typeface="Arial"/>
              </a:rPr>
              <a:t>liable for exactness or completeness of information, which they</a:t>
            </a:r>
          </a:p>
          <a:p>
            <a:r>
              <a:rPr lang="en-US" sz="1200" dirty="0">
                <a:latin typeface="Arial"/>
              </a:rPr>
              <a:t>will transmit according to their best knowledge.</a:t>
            </a:r>
          </a:p>
          <a:p>
            <a:r>
              <a:rPr lang="en-US" sz="1200" dirty="0">
                <a:latin typeface="Arial"/>
              </a:rPr>
              <a:t>(2) Each Member may use scientific or technical information</a:t>
            </a:r>
          </a:p>
          <a:p>
            <a:r>
              <a:rPr lang="en-US" sz="1200" dirty="0">
                <a:latin typeface="Arial"/>
              </a:rPr>
              <a:t>generated in the frame of the Collaboration for its own internal</a:t>
            </a:r>
          </a:p>
          <a:p>
            <a:r>
              <a:rPr lang="en-US" sz="1200" dirty="0">
                <a:latin typeface="Arial"/>
              </a:rPr>
              <a:t>research and development purposes, free of charge. Any</a:t>
            </a:r>
          </a:p>
          <a:p>
            <a:r>
              <a:rPr lang="en-US" sz="1200" dirty="0">
                <a:latin typeface="Arial"/>
              </a:rPr>
              <a:t>commercial use of any such information shall be the subject of</a:t>
            </a:r>
          </a:p>
          <a:p>
            <a:r>
              <a:rPr lang="en-US" sz="1200" dirty="0">
                <a:latin typeface="Arial"/>
              </a:rPr>
              <a:t>a separate agreement to be negotiated by the Members on a</a:t>
            </a:r>
          </a:p>
          <a:p>
            <a:r>
              <a:rPr lang="en-US" sz="1200" dirty="0">
                <a:latin typeface="Arial"/>
              </a:rPr>
              <a:t>case-by-case basis. Each of the Members may in </a:t>
            </a:r>
            <a:r>
              <a:rPr lang="en-US" sz="1200" dirty="0" smtClean="0">
                <a:latin typeface="Arial"/>
              </a:rPr>
              <a:t>principal</a:t>
            </a:r>
            <a:endParaRPr lang="fr-FR" sz="900" dirty="0">
              <a:latin typeface="Arial"/>
            </a:endParaRPr>
          </a:p>
          <a:p>
            <a:r>
              <a:rPr lang="en-US" sz="1200" dirty="0">
                <a:latin typeface="Arial"/>
              </a:rPr>
              <a:t>share information generated by work in the frame of this</a:t>
            </a:r>
          </a:p>
          <a:p>
            <a:r>
              <a:rPr lang="en-US" sz="1200" dirty="0">
                <a:latin typeface="Arial"/>
              </a:rPr>
              <a:t>Collaboration with other institutions, except for proprietary or</a:t>
            </a:r>
          </a:p>
          <a:p>
            <a:r>
              <a:rPr lang="fr-FR" sz="1200" dirty="0" err="1">
                <a:latin typeface="Arial"/>
              </a:rPr>
              <a:t>confidential</a:t>
            </a:r>
            <a:r>
              <a:rPr lang="fr-FR" sz="1200" dirty="0">
                <a:latin typeface="Arial"/>
              </a:rPr>
              <a:t> information.</a:t>
            </a:r>
          </a:p>
          <a:p>
            <a:r>
              <a:rPr lang="en-US" sz="1200" dirty="0">
                <a:latin typeface="Arial"/>
              </a:rPr>
              <a:t>(3) Knowledge, information, or material that is expressly</a:t>
            </a:r>
          </a:p>
          <a:p>
            <a:r>
              <a:rPr lang="en-US" sz="1200" dirty="0">
                <a:latin typeface="Arial"/>
              </a:rPr>
              <a:t>designated and marked as “Proprietary” or “Confidential” shall</a:t>
            </a:r>
          </a:p>
          <a:p>
            <a:r>
              <a:rPr lang="en-US" sz="1200" dirty="0">
                <a:latin typeface="Arial"/>
              </a:rPr>
              <a:t>not be disclosed to any party without the explicit consent of the</a:t>
            </a:r>
          </a:p>
          <a:p>
            <a:r>
              <a:rPr lang="en-US" sz="1200" dirty="0">
                <a:latin typeface="Arial"/>
              </a:rPr>
              <a:t>proprietor. Members shall use best efforts to prevent the</a:t>
            </a:r>
          </a:p>
          <a:p>
            <a:r>
              <a:rPr lang="en-US" sz="1200" dirty="0">
                <a:latin typeface="Arial"/>
              </a:rPr>
              <a:t>disclosure to unauthorized third parties of any such Proprietary</a:t>
            </a:r>
          </a:p>
          <a:p>
            <a:r>
              <a:rPr lang="fr-FR" sz="1200" dirty="0">
                <a:latin typeface="Arial"/>
              </a:rPr>
              <a:t>or </a:t>
            </a:r>
            <a:r>
              <a:rPr lang="fr-FR" sz="1200" dirty="0" err="1">
                <a:latin typeface="Arial"/>
              </a:rPr>
              <a:t>Confidential</a:t>
            </a:r>
            <a:r>
              <a:rPr lang="fr-FR" sz="1200" dirty="0">
                <a:latin typeface="Arial"/>
              </a:rPr>
              <a:t> information</a:t>
            </a:r>
            <a:r>
              <a:rPr lang="fr-FR" sz="1200" dirty="0" smtClean="0">
                <a:latin typeface="Arial"/>
              </a:rPr>
              <a:t>.</a:t>
            </a:r>
            <a:endParaRPr lang="fr-FR" sz="1200" dirty="0">
              <a:latin typeface="Arial"/>
            </a:endParaRPr>
          </a:p>
        </p:txBody>
      </p:sp>
      <p:sp>
        <p:nvSpPr>
          <p:cNvPr id="11" name="Rectangle 10"/>
          <p:cNvSpPr/>
          <p:nvPr/>
        </p:nvSpPr>
        <p:spPr>
          <a:xfrm>
            <a:off x="4572000" y="2708920"/>
            <a:ext cx="4608512" cy="2677656"/>
          </a:xfrm>
          <a:prstGeom prst="rect">
            <a:avLst/>
          </a:prstGeom>
        </p:spPr>
        <p:txBody>
          <a:bodyPr wrap="square">
            <a:spAutoFit/>
          </a:bodyPr>
          <a:lstStyle/>
          <a:p>
            <a:r>
              <a:rPr lang="en-US" sz="1200" dirty="0" smtClean="0">
                <a:latin typeface="Arial"/>
              </a:rPr>
              <a:t>(</a:t>
            </a:r>
            <a:r>
              <a:rPr lang="en-US" sz="1200" dirty="0">
                <a:latin typeface="Arial"/>
              </a:rPr>
              <a:t>4) </a:t>
            </a:r>
            <a:r>
              <a:rPr lang="en-US" sz="1200" dirty="0">
                <a:solidFill>
                  <a:srgbClr val="0070C0"/>
                </a:solidFill>
                <a:latin typeface="Arial"/>
              </a:rPr>
              <a:t>Inventions developed solely by personnel of one Member</a:t>
            </a:r>
          </a:p>
          <a:p>
            <a:r>
              <a:rPr lang="en-US" sz="1200" dirty="0">
                <a:solidFill>
                  <a:srgbClr val="0070C0"/>
                </a:solidFill>
                <a:latin typeface="Arial"/>
              </a:rPr>
              <a:t>belong exclusively to that Member</a:t>
            </a:r>
            <a:r>
              <a:rPr lang="en-US" sz="1200" dirty="0">
                <a:latin typeface="Arial"/>
              </a:rPr>
              <a:t>.</a:t>
            </a:r>
          </a:p>
          <a:p>
            <a:r>
              <a:rPr lang="en-US" sz="1200" dirty="0">
                <a:latin typeface="Arial"/>
              </a:rPr>
              <a:t>(5) Joint inventions belong to each of the Members whose</a:t>
            </a:r>
          </a:p>
          <a:p>
            <a:r>
              <a:rPr lang="en-US" sz="1200" dirty="0">
                <a:latin typeface="Arial"/>
              </a:rPr>
              <a:t>personnel have made them. Such Members shall (a) discuss</a:t>
            </a:r>
          </a:p>
          <a:p>
            <a:r>
              <a:rPr lang="en-US" sz="1200" dirty="0">
                <a:latin typeface="Arial"/>
              </a:rPr>
              <a:t>the circumstance of the Joint Invention; (b) prepare an invention</a:t>
            </a:r>
          </a:p>
          <a:p>
            <a:r>
              <a:rPr lang="en-US" sz="1200" dirty="0">
                <a:latin typeface="Arial"/>
              </a:rPr>
              <a:t>disclosure relating to the Joint Invention, if not already</a:t>
            </a:r>
          </a:p>
          <a:p>
            <a:r>
              <a:rPr lang="en-US" sz="1200" dirty="0">
                <a:latin typeface="Arial"/>
              </a:rPr>
              <a:t>accomplished; and (c) if each of such Members deem it</a:t>
            </a:r>
          </a:p>
          <a:p>
            <a:r>
              <a:rPr lang="en-US" sz="1200" dirty="0">
                <a:latin typeface="Arial"/>
              </a:rPr>
              <a:t>appropriate, prepare and file one or more patent applications</a:t>
            </a:r>
          </a:p>
          <a:p>
            <a:r>
              <a:rPr lang="en-US" sz="1200" dirty="0">
                <a:latin typeface="Arial"/>
              </a:rPr>
              <a:t>covering the Joint Invention. Such Members shall determine by</a:t>
            </a:r>
          </a:p>
          <a:p>
            <a:r>
              <a:rPr lang="en-US" sz="1200" dirty="0">
                <a:latin typeface="Arial"/>
              </a:rPr>
              <a:t>mutual agreement payment of costs for filing and maintaining</a:t>
            </a:r>
          </a:p>
          <a:p>
            <a:r>
              <a:rPr lang="fr-FR" sz="1200" dirty="0" err="1">
                <a:latin typeface="Arial"/>
              </a:rPr>
              <a:t>such</a:t>
            </a:r>
            <a:r>
              <a:rPr lang="fr-FR" sz="1200" dirty="0">
                <a:latin typeface="Arial"/>
              </a:rPr>
              <a:t> patent applications.</a:t>
            </a:r>
          </a:p>
          <a:p>
            <a:r>
              <a:rPr lang="en-US" sz="1200" dirty="0">
                <a:latin typeface="Arial"/>
              </a:rPr>
              <a:t>(6) The contributions of a Member having left the Collaboration </a:t>
            </a:r>
            <a:r>
              <a:rPr lang="en-US" sz="1200" dirty="0" smtClean="0">
                <a:latin typeface="Arial"/>
              </a:rPr>
              <a:t>will remain </a:t>
            </a:r>
            <a:r>
              <a:rPr lang="en-US" sz="1200" dirty="0">
                <a:latin typeface="Arial"/>
              </a:rPr>
              <a:t>at the disposal of the Collaboration until the relevant</a:t>
            </a:r>
          </a:p>
          <a:p>
            <a:r>
              <a:rPr lang="fr-FR" sz="1200" dirty="0" err="1">
                <a:latin typeface="Arial"/>
              </a:rPr>
              <a:t>technology</a:t>
            </a:r>
            <a:r>
              <a:rPr lang="fr-FR" sz="1200" dirty="0">
                <a:latin typeface="Arial"/>
              </a:rPr>
              <a:t> </a:t>
            </a:r>
            <a:r>
              <a:rPr lang="fr-FR" sz="1200" dirty="0" err="1">
                <a:latin typeface="Arial"/>
              </a:rPr>
              <a:t>project</a:t>
            </a:r>
            <a:r>
              <a:rPr lang="fr-FR" sz="1200" dirty="0">
                <a:latin typeface="Arial"/>
              </a:rPr>
              <a:t> </a:t>
            </a:r>
            <a:r>
              <a:rPr lang="fr-FR" sz="1200" dirty="0" err="1">
                <a:latin typeface="Arial"/>
              </a:rPr>
              <a:t>is</a:t>
            </a:r>
            <a:r>
              <a:rPr lang="fr-FR" sz="1200" dirty="0">
                <a:latin typeface="Arial"/>
              </a:rPr>
              <a:t> </a:t>
            </a:r>
            <a:r>
              <a:rPr lang="fr-FR" sz="1200" dirty="0" err="1">
                <a:latin typeface="Arial"/>
              </a:rPr>
              <a:t>terminated</a:t>
            </a:r>
            <a:r>
              <a:rPr lang="fr-FR" sz="1200" dirty="0">
                <a:latin typeface="Arial"/>
              </a:rPr>
              <a:t>.</a:t>
            </a:r>
            <a:endParaRPr lang="fr-FR" sz="1200" dirty="0"/>
          </a:p>
        </p:txBody>
      </p:sp>
      <p:sp>
        <p:nvSpPr>
          <p:cNvPr id="10" name="ZoneTexte 9"/>
          <p:cNvSpPr txBox="1"/>
          <p:nvPr/>
        </p:nvSpPr>
        <p:spPr>
          <a:xfrm>
            <a:off x="4759093" y="1196752"/>
            <a:ext cx="3960440" cy="1200329"/>
          </a:xfrm>
          <a:prstGeom prst="rect">
            <a:avLst/>
          </a:prstGeom>
          <a:solidFill>
            <a:schemeClr val="tx2">
              <a:lumMod val="20000"/>
              <a:lumOff val="80000"/>
            </a:schemeClr>
          </a:solidFill>
        </p:spPr>
        <p:txBody>
          <a:bodyPr wrap="square" rtlCol="0">
            <a:spAutoFit/>
          </a:bodyPr>
          <a:lstStyle/>
          <a:p>
            <a:r>
              <a:rPr lang="en-US" dirty="0" smtClean="0"/>
              <a:t>TTC Article 6 is very safe and protective for the </a:t>
            </a:r>
            <a:r>
              <a:rPr lang="en-US" dirty="0" smtClean="0"/>
              <a:t>TTC </a:t>
            </a:r>
            <a:r>
              <a:rPr lang="en-US" dirty="0" smtClean="0"/>
              <a:t>Members.</a:t>
            </a:r>
          </a:p>
          <a:p>
            <a:endParaRPr lang="en-US" dirty="0" smtClean="0"/>
          </a:p>
          <a:p>
            <a:r>
              <a:rPr lang="en-US" dirty="0" smtClean="0"/>
              <a:t>The CB agreed not to touch it.</a:t>
            </a:r>
            <a:endParaRPr lang="en-US" dirty="0"/>
          </a:p>
        </p:txBody>
      </p:sp>
    </p:spTree>
    <p:extLst>
      <p:ext uri="{BB962C8B-B14F-4D97-AF65-F5344CB8AC3E}">
        <p14:creationId xmlns:p14="http://schemas.microsoft.com/office/powerpoint/2010/main" val="214227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91680" y="-13672"/>
            <a:ext cx="4131362" cy="778376"/>
          </a:xfrm>
        </p:spPr>
        <p:txBody>
          <a:bodyPr>
            <a:noAutofit/>
          </a:bodyPr>
          <a:lstStyle/>
          <a:p>
            <a:r>
              <a:rPr lang="en-GB" sz="3600" dirty="0" smtClean="0"/>
              <a:t>BNL Amendments</a:t>
            </a:r>
            <a:endParaRPr lang="en-GB" sz="36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8</a:t>
            </a:fld>
            <a:endParaRPr lang="fr-BE"/>
          </a:p>
        </p:txBody>
      </p:sp>
      <p:sp>
        <p:nvSpPr>
          <p:cNvPr id="3" name="ZoneTexte 2"/>
          <p:cNvSpPr txBox="1"/>
          <p:nvPr/>
        </p:nvSpPr>
        <p:spPr>
          <a:xfrm>
            <a:off x="323528" y="1196752"/>
            <a:ext cx="8424936" cy="3693319"/>
          </a:xfrm>
          <a:prstGeom prst="rect">
            <a:avLst/>
          </a:prstGeom>
          <a:noFill/>
        </p:spPr>
        <p:txBody>
          <a:bodyPr wrap="square" rtlCol="0">
            <a:spAutoFit/>
          </a:bodyPr>
          <a:lstStyle/>
          <a:p>
            <a:r>
              <a:rPr lang="en-US" b="1" dirty="0" smtClean="0"/>
              <a:t>Decision from the CB</a:t>
            </a:r>
            <a:r>
              <a:rPr lang="en-US" dirty="0" smtClean="0"/>
              <a:t>:</a:t>
            </a:r>
          </a:p>
          <a:p>
            <a:endParaRPr lang="en-US" dirty="0" smtClean="0"/>
          </a:p>
          <a:p>
            <a:r>
              <a:rPr lang="en-US" dirty="0" smtClean="0"/>
              <a:t>The </a:t>
            </a:r>
            <a:r>
              <a:rPr lang="en-US" dirty="0"/>
              <a:t>CB does not want to change anything in the </a:t>
            </a:r>
            <a:r>
              <a:rPr lang="en-US" dirty="0" err="1" smtClean="0"/>
              <a:t>MoU</a:t>
            </a:r>
            <a:r>
              <a:rPr lang="en-US" dirty="0" smtClean="0"/>
              <a:t> </a:t>
            </a:r>
            <a:r>
              <a:rPr lang="en-US" dirty="0"/>
              <a:t>associated with intellectual property.  The free sharing of information is a key tenet of the collaboration</a:t>
            </a:r>
            <a:r>
              <a:rPr lang="en-US" dirty="0" smtClean="0"/>
              <a:t>.</a:t>
            </a:r>
          </a:p>
          <a:p>
            <a:endParaRPr lang="fr-FR" dirty="0"/>
          </a:p>
          <a:p>
            <a:r>
              <a:rPr lang="fr-FR" dirty="0"/>
              <a:t>The TTC Chair</a:t>
            </a:r>
            <a:r>
              <a:rPr lang="en-US" dirty="0"/>
              <a:t> will </a:t>
            </a:r>
            <a:r>
              <a:rPr lang="fr-FR" dirty="0"/>
              <a:t>contact</a:t>
            </a:r>
            <a:r>
              <a:rPr lang="en-US" dirty="0"/>
              <a:t> BNL again, to remind them that many US DOE lab</a:t>
            </a:r>
            <a:r>
              <a:rPr lang="fr-FR" dirty="0" err="1"/>
              <a:t>oratorie</a:t>
            </a:r>
            <a:r>
              <a:rPr lang="en-US" dirty="0"/>
              <a:t>s have signed the </a:t>
            </a:r>
            <a:r>
              <a:rPr lang="en-US" dirty="0" err="1" smtClean="0"/>
              <a:t>MoU</a:t>
            </a:r>
            <a:r>
              <a:rPr lang="en-US" dirty="0" smtClean="0"/>
              <a:t> </a:t>
            </a:r>
            <a:r>
              <a:rPr lang="en-US" dirty="0"/>
              <a:t>as is, and to inform them that it would be almost impossible to make such substantive changes to the </a:t>
            </a:r>
            <a:r>
              <a:rPr lang="en-US" dirty="0" err="1" smtClean="0"/>
              <a:t>MoU</a:t>
            </a:r>
            <a:r>
              <a:rPr lang="en-US" dirty="0"/>
              <a:t>.  Furthermore, all TTC members have a choice whether or not to share work with the collaboration, with sharing strongly encouraged. </a:t>
            </a:r>
            <a:endParaRPr lang="en-US" dirty="0" smtClean="0"/>
          </a:p>
          <a:p>
            <a:endParaRPr lang="en-US" dirty="0"/>
          </a:p>
          <a:p>
            <a:r>
              <a:rPr lang="en-US" dirty="0" smtClean="0"/>
              <a:t>Finally</a:t>
            </a:r>
            <a:r>
              <a:rPr lang="en-US" dirty="0"/>
              <a:t>, he will point out that a sentence about leaving the collaboration is already in the </a:t>
            </a:r>
            <a:r>
              <a:rPr lang="en-US" dirty="0" err="1" smtClean="0"/>
              <a:t>MoU</a:t>
            </a:r>
            <a:r>
              <a:rPr lang="en-US" dirty="0"/>
              <a:t>.</a:t>
            </a:r>
            <a:endParaRPr lang="fr-FR" dirty="0"/>
          </a:p>
        </p:txBody>
      </p:sp>
    </p:spTree>
    <p:extLst>
      <p:ext uri="{BB962C8B-B14F-4D97-AF65-F5344CB8AC3E}">
        <p14:creationId xmlns:p14="http://schemas.microsoft.com/office/powerpoint/2010/main" val="107701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91680" y="0"/>
            <a:ext cx="4176464" cy="836712"/>
          </a:xfrm>
        </p:spPr>
        <p:txBody>
          <a:bodyPr>
            <a:noAutofit/>
          </a:bodyPr>
          <a:lstStyle/>
          <a:p>
            <a:r>
              <a:rPr lang="en-GB" sz="3600" dirty="0" smtClean="0"/>
              <a:t>Technical Board (TB)</a:t>
            </a:r>
            <a:endParaRPr lang="en-GB" sz="3600" dirty="0"/>
          </a:p>
        </p:txBody>
      </p:sp>
      <p:sp>
        <p:nvSpPr>
          <p:cNvPr id="3" name="Espace réservé du contenu 2"/>
          <p:cNvSpPr>
            <a:spLocks noGrp="1"/>
          </p:cNvSpPr>
          <p:nvPr>
            <p:ph idx="4294967295"/>
          </p:nvPr>
        </p:nvSpPr>
        <p:spPr>
          <a:xfrm>
            <a:off x="323528" y="908720"/>
            <a:ext cx="8568952" cy="4896544"/>
          </a:xfrm>
        </p:spPr>
        <p:txBody>
          <a:bodyPr>
            <a:normAutofit/>
          </a:bodyPr>
          <a:lstStyle/>
          <a:p>
            <a:pPr marL="0" lvl="0" indent="0">
              <a:buNone/>
            </a:pPr>
            <a:r>
              <a:rPr lang="en-GB" sz="2400" dirty="0" smtClean="0"/>
              <a:t>The Technical Board membership was approved by the CB.</a:t>
            </a:r>
            <a:endParaRPr lang="fr-FR" sz="2400" dirty="0"/>
          </a:p>
        </p:txBody>
      </p:sp>
      <p:sp>
        <p:nvSpPr>
          <p:cNvPr id="4" name="Espace réservé de la date 3"/>
          <p:cNvSpPr>
            <a:spLocks noGrp="1"/>
          </p:cNvSpPr>
          <p:nvPr>
            <p:ph type="dt" sz="half" idx="10"/>
          </p:nvPr>
        </p:nvSpPr>
        <p:spPr/>
        <p:txBody>
          <a:bodyPr/>
          <a:lstStyle/>
          <a:p>
            <a:r>
              <a:rPr lang="fr-FR" smtClean="0"/>
              <a:t>05/12/2011</a:t>
            </a:r>
            <a:endParaRPr lang="fr-BE"/>
          </a:p>
        </p:txBody>
      </p:sp>
      <p:sp>
        <p:nvSpPr>
          <p:cNvPr id="5" name="Espace réservé du pied de page 4"/>
          <p:cNvSpPr>
            <a:spLocks noGrp="1"/>
          </p:cNvSpPr>
          <p:nvPr>
            <p:ph type="ftr" sz="quarter" idx="11"/>
          </p:nvPr>
        </p:nvSpPr>
        <p:spPr/>
        <p:txBody>
          <a:bodyPr/>
          <a:lstStyle/>
          <a:p>
            <a:r>
              <a:rPr lang="fr-BE" smtClean="0"/>
              <a:t>O. Napoly, TTC Chair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9</a:t>
            </a:fld>
            <a:endParaRPr lang="fr-BE"/>
          </a:p>
        </p:txBody>
      </p:sp>
      <p:graphicFrame>
        <p:nvGraphicFramePr>
          <p:cNvPr id="10" name="Tableau 9"/>
          <p:cNvGraphicFramePr>
            <a:graphicFrameLocks noGrp="1"/>
          </p:cNvGraphicFramePr>
          <p:nvPr>
            <p:extLst>
              <p:ext uri="{D42A27DB-BD31-4B8C-83A1-F6EECF244321}">
                <p14:modId xmlns:p14="http://schemas.microsoft.com/office/powerpoint/2010/main" val="14146647"/>
              </p:ext>
            </p:extLst>
          </p:nvPr>
        </p:nvGraphicFramePr>
        <p:xfrm>
          <a:off x="611560" y="1700808"/>
          <a:ext cx="3312368" cy="3528396"/>
        </p:xfrm>
        <a:graphic>
          <a:graphicData uri="http://schemas.openxmlformats.org/drawingml/2006/table">
            <a:tbl>
              <a:tblPr>
                <a:tableStyleId>{5C22544A-7EE6-4342-B048-85BDC9FD1C3A}</a:tableStyleId>
              </a:tblPr>
              <a:tblGrid>
                <a:gridCol w="828092"/>
                <a:gridCol w="828092"/>
                <a:gridCol w="828092"/>
                <a:gridCol w="828092"/>
              </a:tblGrid>
              <a:tr h="196022">
                <a:tc>
                  <a:txBody>
                    <a:bodyPr/>
                    <a:lstStyle/>
                    <a:p>
                      <a:pPr algn="l" fontAlgn="b"/>
                      <a:r>
                        <a:rPr lang="fr-FR" sz="1200" u="none" strike="noStrike" dirty="0">
                          <a:effectLst/>
                        </a:rPr>
                        <a:t>Chairman</a:t>
                      </a:r>
                      <a:endParaRPr lang="fr-FR" sz="1200" b="1" i="0" u="none" strike="noStrike" dirty="0">
                        <a:solidFill>
                          <a:srgbClr val="000000"/>
                        </a:solidFill>
                        <a:effectLst/>
                        <a:latin typeface="Times New Roman"/>
                      </a:endParaRPr>
                    </a:p>
                  </a:txBody>
                  <a:tcPr marL="9525" marR="9525" marT="9525" marB="0" anchor="b"/>
                </a:tc>
                <a:tc>
                  <a:txBody>
                    <a:bodyPr/>
                    <a:lstStyle/>
                    <a:p>
                      <a:pPr algn="l" fontAlgn="b"/>
                      <a:endParaRPr lang="fr-FR" sz="1200" b="1"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N. Toge (KEK)</a:t>
                      </a:r>
                      <a:endParaRPr lang="fr-FR" sz="1200" b="1"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3">
                  <a:txBody>
                    <a:bodyPr/>
                    <a:lstStyle/>
                    <a:p>
                      <a:pPr algn="l" fontAlgn="b"/>
                      <a:r>
                        <a:rPr lang="fr-FR" sz="1200" u="none" strike="noStrike">
                          <a:effectLst/>
                        </a:rPr>
                        <a:t>W.D. Moeller (DESY), co-chair</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hMerge="1">
                  <a:txBody>
                    <a:bodyPr/>
                    <a:lstStyle/>
                    <a:p>
                      <a:endParaRPr lang="fr-FR"/>
                    </a:p>
                  </a:txBody>
                  <a:tcPr/>
                </a:tc>
              </a:tr>
              <a:tr h="196022">
                <a:tc>
                  <a:txBody>
                    <a:bodyPr/>
                    <a:lstStyle/>
                    <a:p>
                      <a:pPr algn="l" fontAlgn="b"/>
                      <a:endParaRPr lang="fr-FR" sz="1200" b="1" i="0" u="none" strike="noStrike">
                        <a:solidFill>
                          <a:srgbClr val="000000"/>
                        </a:solidFill>
                        <a:effectLst/>
                        <a:latin typeface="Times New Roman"/>
                      </a:endParaRPr>
                    </a:p>
                  </a:txBody>
                  <a:tcPr marL="9525" marR="9525" marT="9525" marB="0" anchor="b"/>
                </a:tc>
                <a:tc>
                  <a:txBody>
                    <a:bodyPr/>
                    <a:lstStyle/>
                    <a:p>
                      <a:pPr algn="l" fontAlgn="b"/>
                      <a:endParaRPr lang="fr-FR" sz="1200" b="1" i="0" u="none" strike="noStrike" dirty="0">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gridSpan="2">
                  <a:txBody>
                    <a:bodyPr/>
                    <a:lstStyle/>
                    <a:p>
                      <a:pPr algn="l" fontAlgn="b"/>
                      <a:r>
                        <a:rPr lang="fr-FR" sz="1200" u="none" strike="noStrike">
                          <a:effectLst/>
                        </a:rPr>
                        <a:t>Cavity and couplers</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C. Antoine (CEA)</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S. Bousson (CNRS-Orsay)</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R.L. Geng (JLab)</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C. Ginsburg (FNAL)</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dirty="0"/>
                    </a:p>
                  </a:txBody>
                  <a:tcPr/>
                </a:tc>
                <a:tc>
                  <a:txBody>
                    <a:bodyPr/>
                    <a:lstStyle/>
                    <a:p>
                      <a:pPr algn="l" fontAlgn="b"/>
                      <a:endParaRPr lang="fr-FR" sz="1200" b="0" i="0" u="none" strike="noStrike" dirty="0">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E. Kako (KEK)</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R. Laxdal (TRIUMF)</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D. </a:t>
                      </a:r>
                      <a:r>
                        <a:rPr lang="fr-FR" sz="1200" u="none" strike="noStrike" dirty="0" err="1">
                          <a:effectLst/>
                        </a:rPr>
                        <a:t>Reschke</a:t>
                      </a:r>
                      <a:r>
                        <a:rPr lang="fr-FR" sz="1200" u="none" strike="noStrike" dirty="0">
                          <a:effectLst/>
                        </a:rPr>
                        <a:t> (DESY)</a:t>
                      </a:r>
                      <a:endParaRPr lang="fr-FR" sz="1200" b="1"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Ji Yuan ZHAI (IHEP)</a:t>
                      </a:r>
                      <a:endParaRPr lang="fr-FR" sz="1200" b="1"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Times New Roman"/>
                      </a:endParaRPr>
                    </a:p>
                  </a:txBody>
                  <a:tcPr marL="9525" marR="9525" marT="9525" marB="0" anchor="b"/>
                </a:tc>
                <a:tc>
                  <a:txBody>
                    <a:bodyPr/>
                    <a:lstStyle/>
                    <a:p>
                      <a:pPr algn="l" fontAlgn="b"/>
                      <a:endParaRPr lang="fr-FR" sz="1200" b="1" i="0" u="none" strike="noStrike" dirty="0">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gridSpan="2">
                  <a:txBody>
                    <a:bodyPr/>
                    <a:lstStyle/>
                    <a:p>
                      <a:pPr algn="l" fontAlgn="b"/>
                      <a:r>
                        <a:rPr lang="fr-FR" sz="1200" u="none" strike="noStrike">
                          <a:effectLst/>
                        </a:rPr>
                        <a:t>RF and Tuning</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O. Brunner (CERN)</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P. McIntosh (STFC)</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a:solidFill>
                          <a:srgbClr val="000000"/>
                        </a:solidFill>
                        <a:effectLst/>
                        <a:latin typeface="Calibri"/>
                      </a:endParaRPr>
                    </a:p>
                  </a:txBody>
                  <a:tcPr marL="9525" marR="9525" marT="9525" marB="0" anchor="b"/>
                </a:tc>
              </a:tr>
              <a:tr h="196022">
                <a:tc>
                  <a:txBody>
                    <a:bodyPr/>
                    <a:lstStyle/>
                    <a:p>
                      <a:pPr algn="l" fontAlgn="b"/>
                      <a:endParaRPr lang="fr-FR" sz="1200" b="1"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a:effectLst/>
                        </a:rPr>
                        <a:t>S. Noguchi (KEK)</a:t>
                      </a:r>
                      <a:endParaRPr lang="fr-FR" sz="1200" b="1" i="0" u="none" strike="noStrike">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200" b="0" i="0" u="none" strike="noStrike" dirty="0">
                        <a:solidFill>
                          <a:srgbClr val="000000"/>
                        </a:solidFill>
                        <a:effectLst/>
                        <a:latin typeface="Calibri"/>
                      </a:endParaRPr>
                    </a:p>
                  </a:txBody>
                  <a:tcPr marL="9525" marR="9525" marT="9525" marB="0" anchor="b"/>
                </a:tc>
              </a:tr>
            </a:tbl>
          </a:graphicData>
        </a:graphic>
      </p:graphicFrame>
      <p:sp>
        <p:nvSpPr>
          <p:cNvPr id="14" name="Text Box 1"/>
          <p:cNvSpPr txBox="1">
            <a:spLocks noChangeArrowheads="1"/>
          </p:cNvSpPr>
          <p:nvPr/>
        </p:nvSpPr>
        <p:spPr bwMode="auto">
          <a:xfrm>
            <a:off x="7812360" y="4509120"/>
            <a:ext cx="1223962" cy="720080"/>
          </a:xfrm>
          <a:prstGeom prst="rect">
            <a:avLst/>
          </a:prstGeom>
          <a:solidFill>
            <a:srgbClr val="FFFFFF"/>
          </a:solidFill>
          <a:ln w="9525">
            <a:solidFill>
              <a:srgbClr val="000000"/>
            </a:solidFill>
            <a:miter lim="800000"/>
            <a:headEnd/>
            <a:tailEnd/>
          </a:ln>
        </p:spPr>
        <p:txBody>
          <a:bodyPr wrap="square" lIns="91440" tIns="45720" rIns="91440" bIns="4572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fr-FR" sz="1400" b="1" i="0" u="none" strike="noStrike" baseline="0" dirty="0" err="1" smtClean="0">
                <a:solidFill>
                  <a:srgbClr val="000000"/>
                </a:solidFill>
                <a:cs typeface="Times New Roman"/>
              </a:rPr>
              <a:t>America</a:t>
            </a:r>
            <a:r>
              <a:rPr lang="fr-FR" sz="1400" b="1" i="0" u="none" strike="noStrike" baseline="0" dirty="0">
                <a:solidFill>
                  <a:srgbClr val="000000"/>
                </a:solidFill>
                <a:cs typeface="Times New Roman"/>
              </a:rPr>
              <a:t>: 8</a:t>
            </a:r>
          </a:p>
          <a:p>
            <a:pPr algn="l" rtl="0">
              <a:defRPr sz="1000"/>
            </a:pPr>
            <a:r>
              <a:rPr lang="fr-FR" sz="1400" b="1" i="0" u="none" strike="noStrike" baseline="0" dirty="0" err="1" smtClean="0">
                <a:solidFill>
                  <a:srgbClr val="000000"/>
                </a:solidFill>
                <a:cs typeface="Times New Roman"/>
              </a:rPr>
              <a:t>Asia</a:t>
            </a:r>
            <a:r>
              <a:rPr lang="fr-FR" sz="1400" b="1" i="0" u="none" strike="noStrike" baseline="0" dirty="0" smtClean="0">
                <a:solidFill>
                  <a:srgbClr val="000000"/>
                </a:solidFill>
                <a:cs typeface="Times New Roman"/>
              </a:rPr>
              <a:t> </a:t>
            </a:r>
            <a:r>
              <a:rPr lang="fr-FR" sz="1400" b="1" i="0" u="none" strike="noStrike" baseline="0" dirty="0">
                <a:solidFill>
                  <a:srgbClr val="000000"/>
                </a:solidFill>
                <a:cs typeface="Times New Roman"/>
              </a:rPr>
              <a:t>: </a:t>
            </a:r>
            <a:r>
              <a:rPr lang="fr-FR" sz="1400" b="1" dirty="0">
                <a:solidFill>
                  <a:srgbClr val="000000"/>
                </a:solidFill>
                <a:cs typeface="Times New Roman"/>
              </a:rPr>
              <a:t>7</a:t>
            </a:r>
            <a:endParaRPr lang="fr-FR" sz="1400" b="1" dirty="0" smtClean="0">
              <a:solidFill>
                <a:srgbClr val="000000"/>
              </a:solidFill>
              <a:cs typeface="Times New Roman"/>
            </a:endParaRPr>
          </a:p>
          <a:p>
            <a:pPr algn="l" rtl="0">
              <a:defRPr sz="1000"/>
            </a:pPr>
            <a:r>
              <a:rPr lang="fr-FR" sz="1400" b="1" dirty="0" smtClean="0">
                <a:solidFill>
                  <a:srgbClr val="000000"/>
                </a:solidFill>
                <a:cs typeface="Times New Roman"/>
              </a:rPr>
              <a:t>Europe</a:t>
            </a:r>
            <a:r>
              <a:rPr lang="fr-FR" sz="1400" b="1" dirty="0">
                <a:solidFill>
                  <a:srgbClr val="000000"/>
                </a:solidFill>
                <a:cs typeface="Times New Roman"/>
              </a:rPr>
              <a:t>: 10</a:t>
            </a:r>
          </a:p>
          <a:p>
            <a:pPr algn="l" rtl="0">
              <a:defRPr sz="1000"/>
            </a:pPr>
            <a:endParaRPr lang="fr-FR" sz="1200" b="0" i="0" u="none" strike="noStrike" baseline="0" dirty="0">
              <a:solidFill>
                <a:srgbClr val="000000"/>
              </a:solidFill>
              <a:latin typeface="+mn-lt"/>
              <a:cs typeface="Times New Roman"/>
            </a:endParaRPr>
          </a:p>
        </p:txBody>
      </p:sp>
      <p:graphicFrame>
        <p:nvGraphicFramePr>
          <p:cNvPr id="7" name="Tableau 6"/>
          <p:cNvGraphicFramePr>
            <a:graphicFrameLocks noGrp="1"/>
          </p:cNvGraphicFramePr>
          <p:nvPr>
            <p:extLst>
              <p:ext uri="{D42A27DB-BD31-4B8C-83A1-F6EECF244321}">
                <p14:modId xmlns:p14="http://schemas.microsoft.com/office/powerpoint/2010/main" val="3040480994"/>
              </p:ext>
            </p:extLst>
          </p:nvPr>
        </p:nvGraphicFramePr>
        <p:xfrm>
          <a:off x="4571998" y="1484784"/>
          <a:ext cx="3096345" cy="3897624"/>
        </p:xfrm>
        <a:graphic>
          <a:graphicData uri="http://schemas.openxmlformats.org/drawingml/2006/table">
            <a:tbl>
              <a:tblPr>
                <a:tableStyleId>{5C22544A-7EE6-4342-B048-85BDC9FD1C3A}</a:tableStyleId>
              </a:tblPr>
              <a:tblGrid>
                <a:gridCol w="1032115"/>
                <a:gridCol w="1032115"/>
                <a:gridCol w="1032115"/>
              </a:tblGrid>
              <a:tr h="229272">
                <a:tc gridSpan="2">
                  <a:txBody>
                    <a:bodyPr/>
                    <a:lstStyle/>
                    <a:p>
                      <a:pPr algn="l" fontAlgn="b"/>
                      <a:r>
                        <a:rPr lang="fr-FR" sz="1200" u="none" strike="noStrike" dirty="0">
                          <a:effectLst/>
                        </a:rPr>
                        <a:t>Cryomodule and </a:t>
                      </a:r>
                      <a:r>
                        <a:rPr lang="fr-FR" sz="1200" u="none" strike="noStrike" dirty="0" err="1">
                          <a:effectLst/>
                        </a:rPr>
                        <a:t>cryogenics</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100" b="0" i="0" u="none" strike="noStrike" dirty="0">
                        <a:solidFill>
                          <a:srgbClr val="000000"/>
                        </a:solidFill>
                        <a:effectLst/>
                        <a:latin typeface="Calibri"/>
                      </a:endParaRPr>
                    </a:p>
                  </a:txBody>
                  <a:tcPr marL="9525" marR="9525" marT="9525" marB="0" anchor="b"/>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H. Nakai (KEK)</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T. Peterson (FNAL)</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P. Pierini (INFN)</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Times New Roman"/>
                      </a:endParaRPr>
                    </a:p>
                  </a:txBody>
                  <a:tcPr marL="9525" marR="9525" marT="9525" marB="0" anchor="b"/>
                </a:tc>
                <a:tc>
                  <a:txBody>
                    <a:bodyPr/>
                    <a:lstStyle/>
                    <a:p>
                      <a:pPr algn="l" fontAlgn="b"/>
                      <a:endParaRPr lang="fr-FR" sz="1200" b="0" i="0" u="none" strike="noStrike">
                        <a:solidFill>
                          <a:srgbClr val="000000"/>
                        </a:solidFill>
                        <a:effectLst/>
                        <a:latin typeface="Calibri"/>
                      </a:endParaRPr>
                    </a:p>
                  </a:txBody>
                  <a:tcPr marL="9525" marR="9525" marT="9525" marB="0" anchor="b"/>
                </a:tc>
                <a:tc>
                  <a:txBody>
                    <a:bodyPr/>
                    <a:lstStyle/>
                    <a:p>
                      <a:pPr algn="l" fontAlgn="b"/>
                      <a:endParaRPr lang="fr-FR" sz="1100" b="0" i="0" u="none" strike="noStrike">
                        <a:solidFill>
                          <a:srgbClr val="000000"/>
                        </a:solidFill>
                        <a:effectLst/>
                        <a:latin typeface="Calibri"/>
                      </a:endParaRPr>
                    </a:p>
                  </a:txBody>
                  <a:tcPr marL="9525" marR="9525" marT="9525" marB="0" anchor="b"/>
                </a:tc>
              </a:tr>
              <a:tr h="229272">
                <a:tc gridSpan="2">
                  <a:txBody>
                    <a:bodyPr/>
                    <a:lstStyle/>
                    <a:p>
                      <a:pPr algn="l" fontAlgn="b"/>
                      <a:r>
                        <a:rPr lang="fr-FR" sz="1200" u="none" strike="noStrike" dirty="0" err="1">
                          <a:effectLst/>
                        </a:rPr>
                        <a:t>Integration</a:t>
                      </a:r>
                      <a:r>
                        <a:rPr lang="fr-FR" sz="1200" u="none" strike="noStrike" dirty="0">
                          <a:effectLst/>
                        </a:rPr>
                        <a:t> and </a:t>
                      </a:r>
                      <a:r>
                        <a:rPr lang="fr-FR" sz="1200" u="none" strike="noStrike" dirty="0" err="1">
                          <a:effectLst/>
                        </a:rPr>
                        <a:t>Operation</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H. Hayano (KEK)</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Sang-Ho Kim (SNS)</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M. Liepe (Cornell)</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dirty="0">
                        <a:solidFill>
                          <a:srgbClr val="000000"/>
                        </a:solidFill>
                        <a:effectLst/>
                        <a:latin typeface="Calibri"/>
                      </a:endParaRPr>
                    </a:p>
                  </a:txBody>
                  <a:tcPr marL="9525" marR="9525" marT="9525" marB="0" anchor="b"/>
                </a:tc>
                <a:tc gridSpan="2">
                  <a:txBody>
                    <a:bodyPr/>
                    <a:lstStyle/>
                    <a:p>
                      <a:pPr algn="l" fontAlgn="b"/>
                      <a:r>
                        <a:rPr lang="fr-FR" sz="1200" u="none" strike="noStrike">
                          <a:effectLst/>
                        </a:rPr>
                        <a:t>S. Schreiber (DESY)</a:t>
                      </a:r>
                      <a:endParaRPr lang="fr-FR" sz="1200" b="0" i="0" u="none" strike="noStrike">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a:solidFill>
                          <a:srgbClr val="000000"/>
                        </a:solidFill>
                        <a:effectLst/>
                        <a:latin typeface="Times New Roman"/>
                      </a:endParaRPr>
                    </a:p>
                  </a:txBody>
                  <a:tcPr marL="9525" marR="9525" marT="9525" marB="0" anchor="b"/>
                </a:tc>
                <a:tc>
                  <a:txBody>
                    <a:bodyPr/>
                    <a:lstStyle/>
                    <a:p>
                      <a:pPr algn="l" fontAlgn="b"/>
                      <a:endParaRPr lang="fr-FR" sz="1200" b="0" i="0" u="none" strike="noStrike" dirty="0">
                        <a:solidFill>
                          <a:srgbClr val="000000"/>
                        </a:solidFill>
                        <a:effectLst/>
                        <a:latin typeface="Calibri"/>
                      </a:endParaRPr>
                    </a:p>
                  </a:txBody>
                  <a:tcPr marL="9525" marR="9525" marT="9525" marB="0" anchor="b"/>
                </a:tc>
                <a:tc>
                  <a:txBody>
                    <a:bodyPr/>
                    <a:lstStyle/>
                    <a:p>
                      <a:pPr algn="l" fontAlgn="b"/>
                      <a:endParaRPr lang="fr-FR" sz="1100" b="0" i="0" u="none" strike="noStrike">
                        <a:solidFill>
                          <a:srgbClr val="000000"/>
                        </a:solidFill>
                        <a:effectLst/>
                        <a:latin typeface="Calibri"/>
                      </a:endParaRPr>
                    </a:p>
                  </a:txBody>
                  <a:tcPr marL="9525" marR="9525" marT="9525" marB="0" anchor="b"/>
                </a:tc>
              </a:tr>
              <a:tr h="229272">
                <a:tc gridSpan="2">
                  <a:txBody>
                    <a:bodyPr/>
                    <a:lstStyle/>
                    <a:p>
                      <a:pPr algn="l" fontAlgn="b"/>
                      <a:r>
                        <a:rPr lang="fr-FR" sz="1200" u="none" strike="noStrike" dirty="0">
                          <a:effectLst/>
                        </a:rPr>
                        <a:t>Honoris Causa</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tc>
              </a:tr>
              <a:tr h="229272">
                <a:tc>
                  <a:txBody>
                    <a:bodyPr/>
                    <a:lstStyle/>
                    <a:p>
                      <a:pPr algn="l" fontAlgn="b"/>
                      <a:endParaRPr lang="fr-FR" sz="1200" b="0"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J. Mammosser (</a:t>
                      </a:r>
                      <a:r>
                        <a:rPr lang="fr-FR" sz="1200" u="none" strike="noStrike" dirty="0" err="1">
                          <a:effectLst/>
                        </a:rPr>
                        <a:t>JLab</a:t>
                      </a:r>
                      <a:r>
                        <a:rPr lang="fr-FR" sz="1200" u="none" strike="noStrike" dirty="0">
                          <a:effectLst/>
                        </a:rPr>
                        <a:t>)</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C. Pagani (INFN)</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M. Ross (GDE)</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a:solidFill>
                          <a:srgbClr val="000000"/>
                        </a:solidFill>
                        <a:effectLst/>
                        <a:latin typeface="Calibri"/>
                      </a:endParaRPr>
                    </a:p>
                  </a:txBody>
                  <a:tcPr marL="9525" marR="9525" marT="9525" marB="0" anchor="b"/>
                </a:tc>
                <a:tc gridSpan="2">
                  <a:txBody>
                    <a:bodyPr/>
                    <a:lstStyle/>
                    <a:p>
                      <a:pPr algn="l" fontAlgn="b"/>
                      <a:r>
                        <a:rPr lang="fr-FR" sz="1200" u="none" strike="noStrike" dirty="0">
                          <a:effectLst/>
                        </a:rPr>
                        <a:t>H. Weise (DESY)</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r h="229272">
                <a:tc>
                  <a:txBody>
                    <a:bodyPr/>
                    <a:lstStyle/>
                    <a:p>
                      <a:pPr algn="l" fontAlgn="b"/>
                      <a:endParaRPr lang="fr-FR" sz="1200" b="0" i="0" u="none" strike="noStrike">
                        <a:solidFill>
                          <a:srgbClr val="000000"/>
                        </a:solidFill>
                        <a:effectLst/>
                        <a:latin typeface="Times New Roman"/>
                      </a:endParaRPr>
                    </a:p>
                  </a:txBody>
                  <a:tcPr marL="9525" marR="9525" marT="9525" marB="0" anchor="b"/>
                </a:tc>
                <a:tc gridSpan="2">
                  <a:txBody>
                    <a:bodyPr/>
                    <a:lstStyle/>
                    <a:p>
                      <a:pPr algn="l" fontAlgn="b"/>
                      <a:r>
                        <a:rPr lang="fr-FR" sz="1200" u="none" strike="noStrike" dirty="0">
                          <a:effectLst/>
                        </a:rPr>
                        <a:t>A. Yamamoto (KEK)</a:t>
                      </a:r>
                      <a:endParaRPr lang="fr-FR" sz="1200" b="0" i="0" u="none" strike="noStrike" dirty="0">
                        <a:solidFill>
                          <a:srgbClr val="000000"/>
                        </a:solidFill>
                        <a:effectLst/>
                        <a:latin typeface="Times New Roman"/>
                      </a:endParaRPr>
                    </a:p>
                  </a:txBody>
                  <a:tcPr marL="9525" marR="9525" marT="9525" marB="0" anchor="b"/>
                </a:tc>
                <a:tc hMerge="1">
                  <a:txBody>
                    <a:bodyPr/>
                    <a:lstStyle/>
                    <a:p>
                      <a:endParaRPr lang="fr-FR"/>
                    </a:p>
                  </a:txBody>
                  <a:tcPr/>
                </a:tc>
              </a:tr>
            </a:tbl>
          </a:graphicData>
        </a:graphic>
      </p:graphicFrame>
    </p:spTree>
    <p:extLst>
      <p:ext uri="{BB962C8B-B14F-4D97-AF65-F5344CB8AC3E}">
        <p14:creationId xmlns:p14="http://schemas.microsoft.com/office/powerpoint/2010/main" val="138854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522</TotalTime>
  <Words>1271</Words>
  <Application>Microsoft Office PowerPoint</Application>
  <PresentationFormat>Affichage à l'écran (4:3)</PresentationFormat>
  <Paragraphs>268</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CB Meeting Agenda</vt:lpstr>
      <vt:lpstr>Participants</vt:lpstr>
      <vt:lpstr>TTC Members</vt:lpstr>
      <vt:lpstr>TTC Members</vt:lpstr>
      <vt:lpstr>BNL Amendments</vt:lpstr>
      <vt:lpstr>TTC IP</vt:lpstr>
      <vt:lpstr>BNL Amendments</vt:lpstr>
      <vt:lpstr>Technical Board (TB)</vt:lpstr>
      <vt:lpstr>Master at Padova</vt:lpstr>
      <vt:lpstr>ESS-AB in TTC</vt:lpstr>
      <vt:lpstr>ESS-AB in TTC</vt:lpstr>
      <vt:lpstr>ESS-AB in TTC</vt:lpstr>
      <vt:lpstr>ESS-AB in TTC</vt:lpstr>
      <vt:lpstr>Présentation PowerPoint</vt:lpstr>
      <vt:lpstr>Cryonomics</vt:lpstr>
      <vt:lpstr>Présentation PowerPoint</vt:lpstr>
      <vt:lpstr>TTC Meeting thanks...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on095247</cp:lastModifiedBy>
  <cp:revision>54</cp:revision>
  <dcterms:modified xsi:type="dcterms:W3CDTF">2011-12-07T17:25:37Z</dcterms:modified>
</cp:coreProperties>
</file>