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56" r:id="rId2"/>
    <p:sldId id="257" r:id="rId3"/>
    <p:sldId id="264" r:id="rId4"/>
    <p:sldId id="258" r:id="rId5"/>
    <p:sldId id="267" r:id="rId6"/>
    <p:sldId id="262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2A3A4-3EA7-47D6-B8B2-41A0F72E597C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3AF4A-3B57-49FD-924B-F8543818A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0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2FF7-D91C-4684-B66A-938544DED51B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6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C287-6A43-4E4D-A545-E8AA8E8A027E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2C191-DFD1-4163-9422-46706B9211FE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6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2074"/>
          </a:xfrm>
        </p:spPr>
        <p:txBody>
          <a:bodyPr>
            <a:noAutofit/>
          </a:bodyPr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F4C6-E22C-4F61-BEDF-DBB22DB17413}" type="datetime1">
              <a:rPr lang="en-US" smtClean="0"/>
              <a:t>12/7/2011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5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A965-48C2-44AC-96F8-45DCA9F3CBC7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3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C99-FD71-4938-B7D8-044B12B13072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2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B579-316E-4B53-9ED1-F9704AF03E6F}" type="datetime1">
              <a:rPr lang="en-US" smtClean="0"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19BE-EB5F-4103-8CF3-72EA259A1F3E}" type="datetime1">
              <a:rPr lang="en-US" smtClean="0"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7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536B-C0E1-42F7-9F9A-5C6100F86B91}" type="datetime1">
              <a:rPr lang="en-US" smtClean="0"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E45B-6AE5-455A-AB34-FE83A4489501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1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DA51-9B1F-4925-9D63-4FF54D85B052}" type="datetime1">
              <a:rPr lang="en-US" smtClean="0"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6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0C2FD-EFD2-4377-87AF-B50E4B750E66}" type="datetime1">
              <a:rPr lang="en-US" smtClean="0"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A2BC3-4E94-4BD9-99EA-674DB7E16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Technical Board </a:t>
            </a:r>
            <a:r>
              <a:rPr lang="en-US" dirty="0"/>
              <a:t>R</a:t>
            </a:r>
            <a:r>
              <a:rPr lang="en-US" dirty="0" smtClean="0"/>
              <a:t>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TESLA Technology Collaboration Meeting,</a:t>
            </a:r>
          </a:p>
          <a:p>
            <a:pPr algn="l"/>
            <a:r>
              <a:rPr lang="en-US" sz="2400" dirty="0" smtClean="0"/>
              <a:t>Dec. 5 </a:t>
            </a:r>
            <a:r>
              <a:rPr lang="en-US" sz="2400" dirty="0"/>
              <a:t>– 8, </a:t>
            </a:r>
            <a:r>
              <a:rPr lang="en-US" sz="2400" dirty="0" smtClean="0"/>
              <a:t>2011, IHEP, Beijing, China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589240"/>
            <a:ext cx="1937652" cy="76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89240"/>
            <a:ext cx="1988662" cy="76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2" y="5589240"/>
            <a:ext cx="3390503" cy="76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TESLA Technology Collaboration Meeting, Dec. 5-8, 2011, Beijing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5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TTC NEW Technical board membership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2833"/>
            <a:ext cx="3034680" cy="4818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Chairman</a:t>
            </a:r>
          </a:p>
          <a:p>
            <a:pPr marL="0" indent="0">
              <a:buNone/>
            </a:pPr>
            <a:r>
              <a:rPr lang="en-US" sz="1600" dirty="0" smtClean="0"/>
              <a:t>N. </a:t>
            </a:r>
            <a:r>
              <a:rPr lang="en-US" sz="1600" dirty="0" err="1" smtClean="0"/>
              <a:t>Toge</a:t>
            </a:r>
            <a:r>
              <a:rPr lang="en-US" sz="1600" dirty="0" smtClean="0"/>
              <a:t> (KEK)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W.-D. Moeller </a:t>
            </a:r>
            <a:r>
              <a:rPr lang="en-US" sz="1600" dirty="0" smtClean="0"/>
              <a:t>(DESY), co-chair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Cavity and couplers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C. Antoine </a:t>
            </a:r>
            <a:r>
              <a:rPr lang="en-US" sz="1600" dirty="0" smtClean="0"/>
              <a:t>(CEA)</a:t>
            </a:r>
          </a:p>
          <a:p>
            <a:pPr marL="0" indent="0">
              <a:buNone/>
            </a:pPr>
            <a:r>
              <a:rPr lang="en-US" sz="1600" dirty="0" smtClean="0"/>
              <a:t>S. </a:t>
            </a:r>
            <a:r>
              <a:rPr lang="en-US" sz="1600" dirty="0" err="1" smtClean="0"/>
              <a:t>Bousson</a:t>
            </a:r>
            <a:r>
              <a:rPr lang="en-US" sz="1600" dirty="0" smtClean="0"/>
              <a:t> (CNRS-</a:t>
            </a:r>
            <a:r>
              <a:rPr lang="en-US" sz="1600" dirty="0" err="1" smtClean="0"/>
              <a:t>Orsay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R.L. </a:t>
            </a:r>
            <a:r>
              <a:rPr lang="en-US" sz="1600" dirty="0" err="1" smtClean="0">
                <a:solidFill>
                  <a:srgbClr val="C00000"/>
                </a:solidFill>
              </a:rPr>
              <a:t>Geng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JLab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C. Ginsburg </a:t>
            </a:r>
            <a:r>
              <a:rPr lang="en-US" sz="1600" dirty="0" smtClean="0"/>
              <a:t>(FNAL)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E. </a:t>
            </a:r>
            <a:r>
              <a:rPr lang="en-US" sz="1600" dirty="0" err="1" smtClean="0">
                <a:solidFill>
                  <a:srgbClr val="C00000"/>
                </a:solidFill>
              </a:rPr>
              <a:t>Kako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/>
              <a:t>(KEK)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R. </a:t>
            </a:r>
            <a:r>
              <a:rPr lang="en-US" sz="1600" dirty="0" err="1" smtClean="0">
                <a:solidFill>
                  <a:srgbClr val="C00000"/>
                </a:solidFill>
              </a:rPr>
              <a:t>Laxdal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/>
              <a:t>(TRIUMF)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D. Reschke </a:t>
            </a:r>
            <a:r>
              <a:rPr lang="en-US" sz="1600" dirty="0" smtClean="0"/>
              <a:t>(DESY)</a:t>
            </a:r>
          </a:p>
          <a:p>
            <a:pPr marL="0" indent="0">
              <a:buNone/>
            </a:pPr>
            <a:r>
              <a:rPr lang="en-US" sz="1600" dirty="0" err="1" smtClean="0">
                <a:solidFill>
                  <a:srgbClr val="C00000"/>
                </a:solidFill>
              </a:rPr>
              <a:t>Ji</a:t>
            </a:r>
            <a:r>
              <a:rPr lang="en-US" sz="1600" dirty="0" smtClean="0">
                <a:solidFill>
                  <a:srgbClr val="C00000"/>
                </a:solidFill>
              </a:rPr>
              <a:t> Yuan ZHAI </a:t>
            </a:r>
            <a:r>
              <a:rPr lang="en-US" sz="1600" dirty="0" smtClean="0"/>
              <a:t>(IHEP)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>
                <a:solidFill>
                  <a:srgbClr val="C00000"/>
                </a:solidFill>
              </a:rPr>
              <a:t>Red = registered at this meeting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19873" y="1916832"/>
            <a:ext cx="28083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RF and Tuning</a:t>
            </a:r>
          </a:p>
          <a:p>
            <a:r>
              <a:rPr lang="en-US" sz="1600" dirty="0" smtClean="0"/>
              <a:t>O. Brunner (CERN)</a:t>
            </a:r>
          </a:p>
          <a:p>
            <a:r>
              <a:rPr lang="en-US" sz="1600" dirty="0" smtClean="0"/>
              <a:t>P. McIntosh (STFC)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S. Noguchi </a:t>
            </a:r>
            <a:r>
              <a:rPr lang="en-US" sz="1600" dirty="0" smtClean="0"/>
              <a:t>(KEK)</a:t>
            </a:r>
          </a:p>
          <a:p>
            <a:endParaRPr lang="en-US" sz="1600" dirty="0"/>
          </a:p>
          <a:p>
            <a:r>
              <a:rPr lang="en-US" sz="1600" b="1" dirty="0" err="1"/>
              <a:t>Cryomodule</a:t>
            </a:r>
            <a:r>
              <a:rPr lang="en-US" sz="1600" b="1" dirty="0"/>
              <a:t> and </a:t>
            </a:r>
            <a:r>
              <a:rPr lang="en-US" sz="1600" b="1" dirty="0" smtClean="0"/>
              <a:t>cryogenics</a:t>
            </a:r>
          </a:p>
          <a:p>
            <a:r>
              <a:rPr lang="pl-PL" sz="1600" dirty="0" smtClean="0"/>
              <a:t>H</a:t>
            </a:r>
            <a:r>
              <a:rPr lang="pl-PL" sz="1600" dirty="0"/>
              <a:t>. Nakai (</a:t>
            </a:r>
            <a:r>
              <a:rPr lang="pl-PL" sz="1600" dirty="0" smtClean="0"/>
              <a:t>KEK)</a:t>
            </a:r>
            <a:endParaRPr lang="en-US" sz="1600" dirty="0" smtClean="0"/>
          </a:p>
          <a:p>
            <a:r>
              <a:rPr lang="it-IT" sz="1600" dirty="0" smtClean="0">
                <a:solidFill>
                  <a:srgbClr val="C00000"/>
                </a:solidFill>
              </a:rPr>
              <a:t>T</a:t>
            </a:r>
            <a:r>
              <a:rPr lang="it-IT" sz="1600" dirty="0">
                <a:solidFill>
                  <a:srgbClr val="C00000"/>
                </a:solidFill>
              </a:rPr>
              <a:t>. </a:t>
            </a:r>
            <a:r>
              <a:rPr lang="it-IT" sz="1600" dirty="0" err="1">
                <a:solidFill>
                  <a:srgbClr val="C00000"/>
                </a:solidFill>
              </a:rPr>
              <a:t>Peterson</a:t>
            </a:r>
            <a:r>
              <a:rPr lang="it-IT" sz="1600" dirty="0">
                <a:solidFill>
                  <a:srgbClr val="C00000"/>
                </a:solidFill>
              </a:rPr>
              <a:t> </a:t>
            </a:r>
            <a:r>
              <a:rPr lang="it-IT" sz="1600" dirty="0"/>
              <a:t>(</a:t>
            </a:r>
            <a:r>
              <a:rPr lang="it-IT" sz="1600" dirty="0" smtClean="0"/>
              <a:t>FNAL)</a:t>
            </a:r>
          </a:p>
          <a:p>
            <a:r>
              <a:rPr lang="it-IT" sz="1600" dirty="0" smtClean="0">
                <a:solidFill>
                  <a:srgbClr val="C00000"/>
                </a:solidFill>
              </a:rPr>
              <a:t>P</a:t>
            </a:r>
            <a:r>
              <a:rPr lang="it-IT" sz="1600" dirty="0">
                <a:solidFill>
                  <a:srgbClr val="C00000"/>
                </a:solidFill>
              </a:rPr>
              <a:t>. Pierini </a:t>
            </a:r>
            <a:r>
              <a:rPr lang="it-IT" sz="1600" dirty="0"/>
              <a:t>(INFN</a:t>
            </a:r>
            <a:r>
              <a:rPr lang="it-IT" sz="1600" dirty="0" smtClean="0"/>
              <a:t>)</a:t>
            </a:r>
          </a:p>
          <a:p>
            <a:endParaRPr lang="it-IT" sz="1600" dirty="0"/>
          </a:p>
          <a:p>
            <a:r>
              <a:rPr lang="it-IT" sz="1600" b="1" dirty="0"/>
              <a:t>Integration and </a:t>
            </a:r>
            <a:r>
              <a:rPr lang="it-IT" sz="1600" b="1" dirty="0" err="1" smtClean="0"/>
              <a:t>Operation</a:t>
            </a:r>
            <a:endParaRPr lang="it-IT" sz="1600" b="1" dirty="0" smtClean="0"/>
          </a:p>
          <a:p>
            <a:r>
              <a:rPr lang="it-IT" sz="1600" dirty="0" smtClean="0">
                <a:solidFill>
                  <a:srgbClr val="C00000"/>
                </a:solidFill>
              </a:rPr>
              <a:t>H</a:t>
            </a:r>
            <a:r>
              <a:rPr lang="it-IT" sz="1600" dirty="0">
                <a:solidFill>
                  <a:srgbClr val="C00000"/>
                </a:solidFill>
              </a:rPr>
              <a:t>. </a:t>
            </a:r>
            <a:r>
              <a:rPr lang="it-IT" sz="1600" dirty="0" err="1">
                <a:solidFill>
                  <a:srgbClr val="C00000"/>
                </a:solidFill>
              </a:rPr>
              <a:t>Hayano</a:t>
            </a:r>
            <a:r>
              <a:rPr lang="it-IT" sz="1600" dirty="0">
                <a:solidFill>
                  <a:srgbClr val="C00000"/>
                </a:solidFill>
              </a:rPr>
              <a:t> </a:t>
            </a:r>
            <a:r>
              <a:rPr lang="it-IT" sz="1600" dirty="0"/>
              <a:t>(</a:t>
            </a:r>
            <a:r>
              <a:rPr lang="it-IT" sz="1600" dirty="0" smtClean="0"/>
              <a:t>KEK)</a:t>
            </a:r>
          </a:p>
          <a:p>
            <a:r>
              <a:rPr lang="it-IT" sz="1600" dirty="0" err="1" smtClean="0"/>
              <a:t>Sang</a:t>
            </a:r>
            <a:r>
              <a:rPr lang="it-IT" sz="1600" dirty="0" smtClean="0"/>
              <a:t>-Ho </a:t>
            </a:r>
            <a:r>
              <a:rPr lang="it-IT" sz="1600" dirty="0" err="1"/>
              <a:t>Kim</a:t>
            </a:r>
            <a:r>
              <a:rPr lang="it-IT" sz="1600" dirty="0"/>
              <a:t> (</a:t>
            </a:r>
            <a:r>
              <a:rPr lang="it-IT" sz="1600" dirty="0" smtClean="0"/>
              <a:t>SNS)</a:t>
            </a:r>
          </a:p>
          <a:p>
            <a:r>
              <a:rPr lang="it-IT" sz="1600" dirty="0" smtClean="0"/>
              <a:t>M</a:t>
            </a:r>
            <a:r>
              <a:rPr lang="it-IT" sz="1600" dirty="0"/>
              <a:t>. </a:t>
            </a:r>
            <a:r>
              <a:rPr lang="it-IT" sz="1600" dirty="0" err="1"/>
              <a:t>Liepe</a:t>
            </a:r>
            <a:r>
              <a:rPr lang="it-IT" sz="1600" dirty="0"/>
              <a:t> (C</a:t>
            </a:r>
            <a:r>
              <a:rPr lang="de-DE" sz="1600" dirty="0" err="1" smtClean="0"/>
              <a:t>ornell</a:t>
            </a:r>
            <a:r>
              <a:rPr lang="de-DE" sz="1600" dirty="0" smtClean="0"/>
              <a:t>)</a:t>
            </a:r>
          </a:p>
          <a:p>
            <a:r>
              <a:rPr lang="de-DE" sz="1600" dirty="0" smtClean="0"/>
              <a:t>S</a:t>
            </a:r>
            <a:r>
              <a:rPr lang="de-DE" sz="1600" dirty="0"/>
              <a:t>. Schreiber (DESY)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516216" y="4337815"/>
            <a:ext cx="19189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/>
              <a:t>Honoris Causa</a:t>
            </a:r>
          </a:p>
          <a:p>
            <a:r>
              <a:rPr lang="es-ES" sz="1600" dirty="0" smtClean="0"/>
              <a:t>J. </a:t>
            </a:r>
            <a:r>
              <a:rPr lang="es-ES" sz="1600" dirty="0" err="1" smtClean="0"/>
              <a:t>Mammosser</a:t>
            </a:r>
            <a:r>
              <a:rPr lang="es-ES" sz="1600" dirty="0" smtClean="0"/>
              <a:t> (</a:t>
            </a:r>
            <a:r>
              <a:rPr lang="es-ES" sz="1600" dirty="0" err="1" smtClean="0"/>
              <a:t>JLab</a:t>
            </a:r>
            <a:r>
              <a:rPr lang="es-ES" sz="1600" dirty="0" smtClean="0"/>
              <a:t>)</a:t>
            </a:r>
          </a:p>
          <a:p>
            <a:r>
              <a:rPr lang="es-ES" sz="1600" dirty="0" smtClean="0">
                <a:solidFill>
                  <a:srgbClr val="C00000"/>
                </a:solidFill>
              </a:rPr>
              <a:t>C. </a:t>
            </a:r>
            <a:r>
              <a:rPr lang="es-ES" sz="1600" dirty="0" err="1" smtClean="0">
                <a:solidFill>
                  <a:srgbClr val="C00000"/>
                </a:solidFill>
              </a:rPr>
              <a:t>Pagani</a:t>
            </a:r>
            <a:r>
              <a:rPr lang="es-ES" sz="1600" dirty="0" smtClean="0">
                <a:solidFill>
                  <a:srgbClr val="C00000"/>
                </a:solidFill>
              </a:rPr>
              <a:t> </a:t>
            </a:r>
            <a:r>
              <a:rPr lang="es-ES" sz="1600" dirty="0" smtClean="0"/>
              <a:t>(INFN)</a:t>
            </a:r>
          </a:p>
          <a:p>
            <a:r>
              <a:rPr lang="es-ES" sz="1600" dirty="0" smtClean="0">
                <a:solidFill>
                  <a:srgbClr val="C00000"/>
                </a:solidFill>
              </a:rPr>
              <a:t>M. Ross </a:t>
            </a:r>
            <a:r>
              <a:rPr lang="es-ES" sz="1600" dirty="0" smtClean="0"/>
              <a:t>(GDE)</a:t>
            </a:r>
          </a:p>
          <a:p>
            <a:r>
              <a:rPr lang="es-ES" sz="1600" dirty="0" smtClean="0">
                <a:solidFill>
                  <a:srgbClr val="C00000"/>
                </a:solidFill>
              </a:rPr>
              <a:t>H. Weise</a:t>
            </a:r>
            <a:r>
              <a:rPr lang="es-ES" sz="1600" dirty="0" smtClean="0"/>
              <a:t> (DESY)</a:t>
            </a:r>
          </a:p>
          <a:p>
            <a:r>
              <a:rPr lang="es-ES" sz="1600" dirty="0" smtClean="0">
                <a:solidFill>
                  <a:srgbClr val="C00000"/>
                </a:solidFill>
              </a:rPr>
              <a:t>A. </a:t>
            </a:r>
            <a:r>
              <a:rPr lang="es-ES" sz="1600" dirty="0" err="1" smtClean="0">
                <a:solidFill>
                  <a:srgbClr val="C00000"/>
                </a:solidFill>
              </a:rPr>
              <a:t>Yamamoto</a:t>
            </a:r>
            <a:r>
              <a:rPr lang="es-ES" sz="1600" dirty="0" smtClean="0"/>
              <a:t> (KEK)</a:t>
            </a:r>
            <a:endParaRPr lang="es-E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94303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Nobu</a:t>
            </a:r>
            <a:r>
              <a:rPr lang="en-US" dirty="0" smtClean="0"/>
              <a:t> </a:t>
            </a:r>
            <a:r>
              <a:rPr lang="en-US" dirty="0" err="1" smtClean="0"/>
              <a:t>Toge</a:t>
            </a:r>
            <a:r>
              <a:rPr lang="en-US" dirty="0" smtClean="0"/>
              <a:t> and Olivier </a:t>
            </a:r>
            <a:r>
              <a:rPr lang="en-US" dirty="0" err="1" smtClean="0"/>
              <a:t>Napoly</a:t>
            </a:r>
            <a:r>
              <a:rPr lang="en-US" dirty="0" smtClean="0"/>
              <a:t> have formed a new TTC TB.</a:t>
            </a:r>
          </a:p>
          <a:p>
            <a:r>
              <a:rPr lang="en-US" dirty="0" smtClean="0"/>
              <a:t>The goal is to include more </a:t>
            </a:r>
            <a:r>
              <a:rPr lang="en-US" dirty="0" smtClean="0"/>
              <a:t>representatives from different institutions and </a:t>
            </a:r>
            <a:r>
              <a:rPr lang="en-US" dirty="0" smtClean="0"/>
              <a:t>projects.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3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of TTC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MoU</a:t>
            </a:r>
            <a:r>
              <a:rPr lang="en-US" dirty="0"/>
              <a:t> of TTC the Technical Board </a:t>
            </a:r>
            <a:r>
              <a:rPr lang="en-US" dirty="0" smtClean="0"/>
              <a:t>TB</a:t>
            </a:r>
            <a:r>
              <a:rPr lang="en-US" dirty="0" smtClean="0"/>
              <a:t>:</a:t>
            </a:r>
          </a:p>
          <a:p>
            <a:r>
              <a:rPr lang="en-US" dirty="0" smtClean="0"/>
              <a:t>shall </a:t>
            </a:r>
            <a:r>
              <a:rPr lang="en-US" dirty="0"/>
              <a:t>provide advice to the </a:t>
            </a:r>
            <a:r>
              <a:rPr lang="en-US" dirty="0" smtClean="0"/>
              <a:t>collaboration </a:t>
            </a:r>
            <a:r>
              <a:rPr lang="en-US" dirty="0"/>
              <a:t>on technical activities towards reaching the goals of the Collaboration Mission. </a:t>
            </a:r>
            <a:endParaRPr lang="en-US" dirty="0" smtClean="0"/>
          </a:p>
          <a:p>
            <a:r>
              <a:rPr lang="en-US" dirty="0" smtClean="0"/>
              <a:t>TB will:</a:t>
            </a:r>
            <a:endParaRPr lang="en-US" dirty="0"/>
          </a:p>
          <a:p>
            <a:pPr lvl="1"/>
            <a:r>
              <a:rPr lang="en-US" dirty="0"/>
              <a:t> compile information on the technology activities in different technical areas,</a:t>
            </a:r>
          </a:p>
          <a:p>
            <a:pPr lvl="1"/>
            <a:r>
              <a:rPr lang="en-US" dirty="0"/>
              <a:t> provide findings and recommendations to the CB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Involve the low beta community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7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up topics from the last TB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4006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Documentation of existing cavity preparation infrastructures</a:t>
            </a:r>
          </a:p>
          <a:p>
            <a:pPr lvl="1"/>
            <a:r>
              <a:rPr lang="en-US" sz="1800" dirty="0" smtClean="0"/>
              <a:t>Wolfgang Weingarten delivered within </a:t>
            </a:r>
            <a:r>
              <a:rPr lang="en-US" sz="1800" dirty="0" err="1" smtClean="0"/>
              <a:t>EuCARD</a:t>
            </a:r>
            <a:r>
              <a:rPr lang="en-US" sz="1800" dirty="0" smtClean="0"/>
              <a:t> a booklet for Europe: </a:t>
            </a:r>
            <a:r>
              <a:rPr lang="en-US" sz="1400" dirty="0" smtClean="0"/>
              <a:t>http</a:t>
            </a:r>
            <a:r>
              <a:rPr lang="en-US" sz="1400" dirty="0"/>
              <a:t>://eucard.web.cern.ch/EuCARD/activities/communication/booklets</a:t>
            </a:r>
            <a:r>
              <a:rPr lang="en-US" sz="1400" dirty="0" smtClean="0"/>
              <a:t>/</a:t>
            </a: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>
                <a:sym typeface="Wingdings" pitchFamily="2" charset="2"/>
              </a:rPr>
              <a:t></a:t>
            </a:r>
            <a:r>
              <a:rPr lang="en-US" sz="1800" dirty="0" err="1" smtClean="0"/>
              <a:t>Oliviers</a:t>
            </a:r>
            <a:r>
              <a:rPr lang="en-US" sz="1800" dirty="0" smtClean="0"/>
              <a:t> proposal: we ask every TB representative once a year for </a:t>
            </a:r>
            <a:r>
              <a:rPr lang="en-US" sz="1800" dirty="0" smtClean="0"/>
              <a:t>just a </a:t>
            </a:r>
            <a:r>
              <a:rPr lang="en-US" sz="1800" dirty="0" smtClean="0"/>
              <a:t>table </a:t>
            </a:r>
            <a:r>
              <a:rPr lang="en-US" sz="1800" dirty="0" smtClean="0"/>
              <a:t>with the main information.  This will be published at </a:t>
            </a:r>
            <a:r>
              <a:rPr lang="en-US" sz="1800" dirty="0" smtClean="0"/>
              <a:t>the TTC </a:t>
            </a:r>
            <a:r>
              <a:rPr lang="en-US" sz="1800" dirty="0" smtClean="0"/>
              <a:t>homepage.  </a:t>
            </a:r>
            <a:endParaRPr lang="en-US" sz="1800" dirty="0" smtClean="0"/>
          </a:p>
          <a:p>
            <a:r>
              <a:rPr lang="en-US" sz="2000" b="1" dirty="0" smtClean="0"/>
              <a:t>Pressure vessel certification</a:t>
            </a:r>
          </a:p>
          <a:p>
            <a:pPr lvl="1"/>
            <a:r>
              <a:rPr lang="en-US" sz="1800" dirty="0" smtClean="0"/>
              <a:t>No presentations at this meeting. </a:t>
            </a:r>
          </a:p>
          <a:p>
            <a:pPr lvl="1"/>
            <a:r>
              <a:rPr lang="en-US" sz="1800" dirty="0" smtClean="0"/>
              <a:t>Procedure for the XFEL cavities is </a:t>
            </a:r>
            <a:r>
              <a:rPr lang="en-US" sz="1800" dirty="0" smtClean="0"/>
              <a:t>almost fixed and </a:t>
            </a:r>
            <a:r>
              <a:rPr lang="en-US" sz="1800" dirty="0" err="1" smtClean="0"/>
              <a:t>realisation</a:t>
            </a:r>
            <a:r>
              <a:rPr lang="en-US" sz="1800" dirty="0" smtClean="0"/>
              <a:t> already started.</a:t>
            </a:r>
            <a:endParaRPr lang="en-US" sz="1800" dirty="0" smtClean="0"/>
          </a:p>
          <a:p>
            <a:pPr lvl="1"/>
            <a:r>
              <a:rPr lang="en-US" sz="1800" dirty="0" smtClean="0"/>
              <a:t>An international approach is not investigated and </a:t>
            </a:r>
            <a:r>
              <a:rPr lang="en-US" sz="1800" dirty="0" smtClean="0"/>
              <a:t>also not  visible now.</a:t>
            </a:r>
          </a:p>
          <a:p>
            <a:pPr lvl="1"/>
            <a:r>
              <a:rPr lang="en-US" sz="1800" dirty="0" smtClean="0"/>
              <a:t>Not </a:t>
            </a:r>
            <a:r>
              <a:rPr lang="en-US" sz="1800" dirty="0" smtClean="0"/>
              <a:t>a topic this meeting</a:t>
            </a:r>
          </a:p>
          <a:p>
            <a:pPr marL="457200" lvl="1" indent="0">
              <a:buNone/>
            </a:pPr>
            <a:r>
              <a:rPr lang="en-US" sz="1800" dirty="0" smtClean="0">
                <a:sym typeface="Wingdings" pitchFamily="2" charset="2"/>
              </a:rPr>
              <a:t>We </a:t>
            </a:r>
            <a:r>
              <a:rPr lang="en-US" sz="1800" dirty="0" smtClean="0">
                <a:sym typeface="Wingdings" pitchFamily="2" charset="2"/>
              </a:rPr>
              <a:t>propose: XFEL </a:t>
            </a:r>
            <a:r>
              <a:rPr lang="en-US" sz="1800" dirty="0" smtClean="0">
                <a:sym typeface="Wingdings" pitchFamily="2" charset="2"/>
              </a:rPr>
              <a:t>and KEK procedure presentation at </a:t>
            </a:r>
            <a:r>
              <a:rPr lang="en-US" sz="1800" dirty="0" smtClean="0">
                <a:sym typeface="Wingdings" pitchFamily="2" charset="2"/>
              </a:rPr>
              <a:t>the next </a:t>
            </a:r>
            <a:r>
              <a:rPr lang="en-US" sz="1800" dirty="0" smtClean="0">
                <a:sym typeface="Wingdings" pitchFamily="2" charset="2"/>
              </a:rPr>
              <a:t>meeting.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TESLA Technology Collaboration </a:t>
            </a:r>
            <a:r>
              <a:rPr lang="en-US" dirty="0" smtClean="0"/>
              <a:t>Report, </a:t>
            </a:r>
            <a:r>
              <a:rPr lang="en-US" dirty="0" smtClean="0"/>
              <a:t>Dec. 5-8, 2011, Beijing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b="1" dirty="0">
                <a:solidFill>
                  <a:prstClr val="black"/>
                </a:solidFill>
              </a:rPr>
              <a:t>Cavity field emission: calibration of the different test stands (vert. , hor.) at different institutes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Paper from D. </a:t>
            </a:r>
            <a:r>
              <a:rPr lang="en-US" sz="1800" dirty="0" err="1">
                <a:solidFill>
                  <a:prstClr val="black"/>
                </a:solidFill>
              </a:rPr>
              <a:t>Kostin</a:t>
            </a:r>
            <a:r>
              <a:rPr lang="en-US" sz="1800" dirty="0">
                <a:solidFill>
                  <a:prstClr val="black"/>
                </a:solidFill>
              </a:rPr>
              <a:t> at the SRF11 conference about the </a:t>
            </a:r>
            <a:r>
              <a:rPr lang="en-US" sz="1800" dirty="0" err="1">
                <a:solidFill>
                  <a:prstClr val="black"/>
                </a:solidFill>
              </a:rPr>
              <a:t>Desy</a:t>
            </a:r>
            <a:r>
              <a:rPr lang="en-US" sz="1800" dirty="0">
                <a:solidFill>
                  <a:prstClr val="black"/>
                </a:solidFill>
              </a:rPr>
              <a:t> test stands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First activities at </a:t>
            </a:r>
            <a:r>
              <a:rPr lang="en-US" sz="1800" dirty="0" err="1">
                <a:solidFill>
                  <a:prstClr val="black"/>
                </a:solidFill>
              </a:rPr>
              <a:t>Fermilab</a:t>
            </a:r>
            <a:r>
              <a:rPr lang="en-US" sz="1800" dirty="0">
                <a:solidFill>
                  <a:prstClr val="black"/>
                </a:solidFill>
              </a:rPr>
              <a:t> and </a:t>
            </a:r>
            <a:r>
              <a:rPr lang="en-US" sz="1800" dirty="0" err="1">
                <a:solidFill>
                  <a:prstClr val="black"/>
                </a:solidFill>
              </a:rPr>
              <a:t>Jlab</a:t>
            </a:r>
            <a:r>
              <a:rPr lang="en-US" sz="1800" dirty="0">
                <a:solidFill>
                  <a:prstClr val="black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prstClr val="black"/>
                </a:solidFill>
                <a:sym typeface="Wingdings" pitchFamily="2" charset="2"/>
              </a:rPr>
              <a:t>This is still very important! We propose presentations  from various Labs at the next TTC meeting.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</a:rPr>
              <a:t>Which data can TTC expect from the larger scale cavity/coupler/module production of e.g. XFEL? 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In a mass production the components are probably not qualified up to its limits, but only up to the needed performance – this is not R&amp;D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This is a loss of information for later projects and R&amp;D.</a:t>
            </a:r>
          </a:p>
          <a:p>
            <a:pPr lvl="1"/>
            <a:r>
              <a:rPr lang="en-US" sz="1800" dirty="0">
                <a:solidFill>
                  <a:prstClr val="black"/>
                </a:solidFill>
              </a:rPr>
              <a:t>Which additional systematic measurements could be included in the tests? (recording of processing events? one or more power rise?)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prstClr val="black"/>
                </a:solidFill>
                <a:sym typeface="Wingdings" pitchFamily="2" charset="2"/>
              </a:rPr>
              <a:t></a:t>
            </a:r>
            <a:r>
              <a:rPr lang="en-US" sz="1800" dirty="0">
                <a:solidFill>
                  <a:prstClr val="black"/>
                </a:solidFill>
              </a:rPr>
              <a:t>We propose to get information on the module test procedures from XFEL and </a:t>
            </a:r>
            <a:r>
              <a:rPr lang="en-US" sz="1800" dirty="0" err="1">
                <a:solidFill>
                  <a:prstClr val="black"/>
                </a:solidFill>
              </a:rPr>
              <a:t>Jlab</a:t>
            </a:r>
            <a:r>
              <a:rPr lang="en-US" sz="1800" dirty="0">
                <a:solidFill>
                  <a:prstClr val="black"/>
                </a:solidFill>
              </a:rPr>
              <a:t> next meeting (Sept.2012 first XFEL module tests).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2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topics from the last TB meetings,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b="1" dirty="0" smtClean="0">
                <a:solidFill>
                  <a:prstClr val="black"/>
                </a:solidFill>
              </a:rPr>
              <a:t>Cavity </a:t>
            </a:r>
            <a:r>
              <a:rPr lang="en-US" sz="2200" b="1" dirty="0">
                <a:solidFill>
                  <a:prstClr val="black"/>
                </a:solidFill>
              </a:rPr>
              <a:t>degradation is discussed this </a:t>
            </a:r>
            <a:r>
              <a:rPr lang="en-US" sz="2200" b="1" dirty="0" smtClean="0">
                <a:solidFill>
                  <a:prstClr val="black"/>
                </a:solidFill>
              </a:rPr>
              <a:t>meeting</a:t>
            </a:r>
          </a:p>
          <a:p>
            <a:pPr lvl="1"/>
            <a:r>
              <a:rPr lang="en-US" sz="1900" dirty="0" smtClean="0">
                <a:solidFill>
                  <a:prstClr val="black"/>
                </a:solidFill>
              </a:rPr>
              <a:t>After the module assembly</a:t>
            </a:r>
          </a:p>
          <a:p>
            <a:pPr lvl="1"/>
            <a:r>
              <a:rPr lang="en-US" sz="1900" dirty="0" smtClean="0">
                <a:solidFill>
                  <a:prstClr val="black"/>
                </a:solidFill>
              </a:rPr>
              <a:t>During the test, vert. and in module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prstClr val="black"/>
                </a:solidFill>
                <a:sym typeface="Wingdings" pitchFamily="2" charset="2"/>
              </a:rPr>
              <a:t>Because of the importance we propose to continue. The low beta experience would be very helpful.</a:t>
            </a:r>
            <a:endParaRPr lang="en-US" sz="1800" dirty="0">
              <a:solidFill>
                <a:prstClr val="black"/>
              </a:solidFill>
            </a:endParaRPr>
          </a:p>
          <a:p>
            <a:r>
              <a:rPr lang="en-US" sz="2200" b="1" dirty="0" smtClean="0"/>
              <a:t>Power coupler</a:t>
            </a:r>
          </a:p>
          <a:p>
            <a:pPr lvl="1"/>
            <a:r>
              <a:rPr lang="en-US" sz="1900" dirty="0" smtClean="0"/>
              <a:t>We had a session at this meeting</a:t>
            </a:r>
          </a:p>
          <a:p>
            <a:pPr lvl="1"/>
            <a:r>
              <a:rPr lang="en-US" sz="1900" dirty="0" smtClean="0"/>
              <a:t>Technology</a:t>
            </a:r>
          </a:p>
          <a:p>
            <a:pPr lvl="1"/>
            <a:r>
              <a:rPr lang="en-US" sz="1900" dirty="0"/>
              <a:t>O</a:t>
            </a:r>
            <a:r>
              <a:rPr lang="en-US" sz="1900" dirty="0" smtClean="0"/>
              <a:t>perating</a:t>
            </a:r>
          </a:p>
          <a:p>
            <a:pPr lvl="1"/>
            <a:r>
              <a:rPr lang="en-US" sz="1900" dirty="0" smtClean="0"/>
              <a:t>Cleaning </a:t>
            </a:r>
            <a:r>
              <a:rPr lang="en-US" sz="1900" dirty="0"/>
              <a:t>of </a:t>
            </a:r>
            <a:r>
              <a:rPr lang="en-US" sz="1900" dirty="0" smtClean="0"/>
              <a:t>power </a:t>
            </a:r>
            <a:r>
              <a:rPr lang="en-US" sz="1900" dirty="0" smtClean="0"/>
              <a:t>coupler</a:t>
            </a:r>
          </a:p>
          <a:p>
            <a:pPr marL="457200" lvl="1" indent="0">
              <a:buNone/>
            </a:pPr>
            <a:r>
              <a:rPr lang="en-US" sz="1900" dirty="0" smtClean="0">
                <a:sym typeface="Wingdings" pitchFamily="2" charset="2"/>
              </a:rPr>
              <a:t>Will be continued.</a:t>
            </a:r>
            <a:endParaRPr lang="en-US" sz="1900" dirty="0" smtClean="0">
              <a:sym typeface="Wingdings" pitchFamily="2" charset="2"/>
            </a:endParaRPr>
          </a:p>
          <a:p>
            <a:r>
              <a:rPr lang="en-US" sz="2200" b="1" dirty="0" smtClean="0">
                <a:sym typeface="Wingdings" pitchFamily="2" charset="2"/>
              </a:rPr>
              <a:t>High </a:t>
            </a:r>
            <a:r>
              <a:rPr lang="en-US" sz="2200" b="1" dirty="0">
                <a:sym typeface="Wingdings" pitchFamily="2" charset="2"/>
              </a:rPr>
              <a:t>Q discussion</a:t>
            </a:r>
          </a:p>
          <a:p>
            <a:pPr lvl="1"/>
            <a:r>
              <a:rPr lang="en-US" sz="1900" dirty="0">
                <a:sym typeface="Wingdings" pitchFamily="2" charset="2"/>
              </a:rPr>
              <a:t>CW operation – was addressed at this meeting</a:t>
            </a:r>
          </a:p>
          <a:p>
            <a:pPr lvl="1"/>
            <a:r>
              <a:rPr lang="en-US" sz="1900" dirty="0">
                <a:sym typeface="Wingdings" pitchFamily="2" charset="2"/>
              </a:rPr>
              <a:t>Low field high Q discussion should be continued.</a:t>
            </a:r>
          </a:p>
          <a:p>
            <a:pPr lvl="1"/>
            <a:r>
              <a:rPr lang="en-US" sz="1900" dirty="0">
                <a:sym typeface="Wingdings" pitchFamily="2" charset="2"/>
              </a:rPr>
              <a:t>Magnetic shielding and </a:t>
            </a:r>
            <a:r>
              <a:rPr lang="en-US" sz="1900" dirty="0" err="1">
                <a:sym typeface="Wingdings" pitchFamily="2" charset="2"/>
              </a:rPr>
              <a:t>microphonics</a:t>
            </a:r>
            <a:r>
              <a:rPr lang="en-US" sz="1900" dirty="0">
                <a:sym typeface="Wingdings" pitchFamily="2" charset="2"/>
              </a:rPr>
              <a:t> </a:t>
            </a:r>
            <a:endParaRPr lang="en-US" sz="1900" dirty="0" smtClean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sz="1900" dirty="0" smtClean="0">
                <a:sym typeface="Wingdings" pitchFamily="2" charset="2"/>
              </a:rPr>
              <a:t></a:t>
            </a:r>
            <a:r>
              <a:rPr lang="en-US" sz="1900" dirty="0">
                <a:sym typeface="Wingdings" pitchFamily="2" charset="2"/>
              </a:rPr>
              <a:t>should be continued.</a:t>
            </a:r>
          </a:p>
          <a:p>
            <a:pPr marL="457200" lvl="1" indent="0">
              <a:buNone/>
            </a:pPr>
            <a:endParaRPr lang="en-US" sz="1900" dirty="0">
              <a:sym typeface="Wingdings" pitchFamily="2" charset="2"/>
            </a:endParaRPr>
          </a:p>
          <a:p>
            <a:pPr marL="57150" indent="0">
              <a:buNone/>
            </a:pPr>
            <a:endParaRPr lang="en-US" sz="1900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3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depth </a:t>
            </a:r>
            <a:r>
              <a:rPr lang="en-US" dirty="0" smtClean="0"/>
              <a:t>discussion: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we saw how </a:t>
            </a:r>
            <a:r>
              <a:rPr lang="en-US" dirty="0" smtClean="0"/>
              <a:t>it </a:t>
            </a:r>
            <a:r>
              <a:rPr lang="en-US" dirty="0" smtClean="0"/>
              <a:t>works - </a:t>
            </a:r>
          </a:p>
          <a:p>
            <a:r>
              <a:rPr lang="en-US" dirty="0"/>
              <a:t>We </a:t>
            </a:r>
            <a:r>
              <a:rPr lang="en-US" dirty="0" smtClean="0"/>
              <a:t>recommend:</a:t>
            </a:r>
            <a:endParaRPr lang="en-US" dirty="0"/>
          </a:p>
          <a:p>
            <a:pPr lvl="1"/>
            <a:r>
              <a:rPr lang="en-US" dirty="0" smtClean="0"/>
              <a:t>Contact the new “Open Collaboration Meeting on Superconducting </a:t>
            </a:r>
            <a:r>
              <a:rPr lang="en-US" dirty="0" err="1" smtClean="0"/>
              <a:t>Linacs</a:t>
            </a:r>
            <a:r>
              <a:rPr lang="en-US" dirty="0" smtClean="0"/>
              <a:t> for High Power Proton Beams (SLHiPP-1)” and find out how we can work together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Avoid </a:t>
            </a:r>
            <a:r>
              <a:rPr lang="en-US" dirty="0"/>
              <a:t>project status or lab activity </a:t>
            </a:r>
            <a:r>
              <a:rPr lang="en-US" dirty="0" smtClean="0"/>
              <a:t>talks in favor of:</a:t>
            </a:r>
            <a:endParaRPr lang="en-US" dirty="0"/>
          </a:p>
          <a:p>
            <a:pPr lvl="1"/>
            <a:r>
              <a:rPr lang="en-US" dirty="0" smtClean="0"/>
              <a:t>More </a:t>
            </a:r>
            <a:r>
              <a:rPr lang="en-US" dirty="0"/>
              <a:t>time for discussion even when the schedule slips (we are a small workshop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Avoid </a:t>
            </a:r>
            <a:r>
              <a:rPr lang="en-US" dirty="0" err="1" smtClean="0"/>
              <a:t>webex</a:t>
            </a:r>
            <a:r>
              <a:rPr lang="en-US" dirty="0" smtClean="0"/>
              <a:t> talks (if possible)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8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We thank our hosts for the perfect organization and warm hospitality.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We wish everybody a good trip home and </a:t>
            </a:r>
            <a:r>
              <a:rPr lang="en-US" sz="2800" dirty="0" err="1" smtClean="0"/>
              <a:t>welook</a:t>
            </a:r>
            <a:r>
              <a:rPr lang="en-US" sz="2800" dirty="0" smtClean="0"/>
              <a:t> forward to see you next time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TESLA Technology Collaboration Meeting, Dec. 5-8, 2011, Beijing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18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853</Words>
  <Application>Microsoft Office PowerPoint</Application>
  <PresentationFormat>On-screen Show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Technical Board Report</vt:lpstr>
      <vt:lpstr>TTC NEW Technical board membership</vt:lpstr>
      <vt:lpstr>Charge of TTC TB</vt:lpstr>
      <vt:lpstr>Follow up topics from the last TB meetings</vt:lpstr>
      <vt:lpstr>PowerPoint Presentation</vt:lpstr>
      <vt:lpstr>Follow up topics from the last TB meetings, cont.</vt:lpstr>
      <vt:lpstr>General topics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Board Meeting</dc:title>
  <dc:creator>wmoeller</dc:creator>
  <cp:lastModifiedBy>wmoeller</cp:lastModifiedBy>
  <cp:revision>28</cp:revision>
  <dcterms:created xsi:type="dcterms:W3CDTF">2011-12-01T19:06:30Z</dcterms:created>
  <dcterms:modified xsi:type="dcterms:W3CDTF">2011-12-07T15:24:48Z</dcterms:modified>
</cp:coreProperties>
</file>