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4" r:id="rId2"/>
    <p:sldId id="275" r:id="rId3"/>
    <p:sldId id="277" r:id="rId4"/>
    <p:sldId id="258" r:id="rId5"/>
    <p:sldId id="271" r:id="rId6"/>
    <p:sldId id="272" r:id="rId7"/>
    <p:sldId id="273" r:id="rId8"/>
    <p:sldId id="278" r:id="rId9"/>
    <p:sldId id="268" r:id="rId10"/>
    <p:sldId id="269" r:id="rId11"/>
    <p:sldId id="270" r:id="rId12"/>
    <p:sldId id="257" r:id="rId13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  <a:srgbClr val="FF0000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ornell%20data%202\vep%20update%20cavity%20results%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ornell%20data%202\vep%20update%20cavity%20results%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ornell%20data%202\vep%20update%20cavity%20results%20.xlsx" TargetMode="External"/><Relationship Id="rId2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f97\Documents\TTC%20in%20Beijing\VEP+VT%20histo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783101264884"/>
          <c:y val="0.029606719160105"/>
          <c:w val="0.808069012559874"/>
          <c:h val="0.903588871391076"/>
        </c:manualLayout>
      </c:layout>
      <c:scatterChart>
        <c:scatterStyle val="lineMarker"/>
        <c:varyColors val="0"/>
        <c:ser>
          <c:idx val="3"/>
          <c:order val="0"/>
          <c:tx>
            <c:strRef>
              <c:f>single_CU!$Q$33</c:f>
              <c:strCache>
                <c:ptCount val="1"/>
                <c:pt idx="0">
                  <c:v>NR1-2, bulk-VEP+degas+micro-VEP+Bake, 1.8K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</c:marker>
          <c:xVal>
            <c:numRef>
              <c:f>single_CU!$H$28:$H$36</c:f>
              <c:numCache>
                <c:formatCode>0.0</c:formatCode>
                <c:ptCount val="9"/>
                <c:pt idx="0">
                  <c:v>49.55819125003265</c:v>
                </c:pt>
                <c:pt idx="1">
                  <c:v>56.244199969942</c:v>
                </c:pt>
                <c:pt idx="2">
                  <c:v>62.2157997661594</c:v>
                </c:pt>
                <c:pt idx="3">
                  <c:v>68.01390335271867</c:v>
                </c:pt>
                <c:pt idx="4">
                  <c:v>75.96342153944664</c:v>
                </c:pt>
                <c:pt idx="5">
                  <c:v>90.91862880616331</c:v>
                </c:pt>
                <c:pt idx="6">
                  <c:v>96.02077396540375</c:v>
                </c:pt>
                <c:pt idx="7">
                  <c:v>105.8633819355707</c:v>
                </c:pt>
                <c:pt idx="8">
                  <c:v>109.9514129335755</c:v>
                </c:pt>
              </c:numCache>
            </c:numRef>
          </c:xVal>
          <c:yVal>
            <c:numRef>
              <c:f>single_CU!$G$28:$G$36</c:f>
              <c:numCache>
                <c:formatCode>0.00E+00</c:formatCode>
                <c:ptCount val="9"/>
                <c:pt idx="0">
                  <c:v>1.74455187558522E10</c:v>
                </c:pt>
                <c:pt idx="1">
                  <c:v>1.71220656120001E10</c:v>
                </c:pt>
                <c:pt idx="2">
                  <c:v>1.69482014953541E10</c:v>
                </c:pt>
                <c:pt idx="3">
                  <c:v>1.66136253599272E10</c:v>
                </c:pt>
                <c:pt idx="4">
                  <c:v>1.64041266287479E10</c:v>
                </c:pt>
                <c:pt idx="5">
                  <c:v>1.46823198417617E10</c:v>
                </c:pt>
                <c:pt idx="6">
                  <c:v>1.34395398776812E10</c:v>
                </c:pt>
                <c:pt idx="7">
                  <c:v>1.24101156663043E10</c:v>
                </c:pt>
                <c:pt idx="8">
                  <c:v>1.11428322694716E10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single_CU!$Q$34</c:f>
              <c:strCache>
                <c:ptCount val="1"/>
                <c:pt idx="0">
                  <c:v>NR1-3, bulk-VEP+degas+micro-VEP+Bake, 1.4K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10"/>
            <c:spPr>
              <a:solidFill>
                <a:srgbClr val="FF0000"/>
              </a:solidFill>
            </c:spPr>
          </c:marker>
          <c:xVal>
            <c:numRef>
              <c:f>single_CU!$J$14:$J$22</c:f>
              <c:numCache>
                <c:formatCode>0.0</c:formatCode>
                <c:ptCount val="9"/>
                <c:pt idx="0">
                  <c:v>122.093</c:v>
                </c:pt>
                <c:pt idx="1">
                  <c:v>161.3105</c:v>
                </c:pt>
                <c:pt idx="2">
                  <c:v>85.94650000000008</c:v>
                </c:pt>
                <c:pt idx="3">
                  <c:v>55.65150000000001</c:v>
                </c:pt>
                <c:pt idx="4">
                  <c:v>45.069</c:v>
                </c:pt>
                <c:pt idx="5">
                  <c:v>28.09549999999998</c:v>
                </c:pt>
                <c:pt idx="6">
                  <c:v>17.596</c:v>
                </c:pt>
                <c:pt idx="7">
                  <c:v>11.122</c:v>
                </c:pt>
                <c:pt idx="8">
                  <c:v>160.3560000000002</c:v>
                </c:pt>
              </c:numCache>
            </c:numRef>
          </c:xVal>
          <c:yVal>
            <c:numRef>
              <c:f>single_CU!$G$14:$G$22</c:f>
              <c:numCache>
                <c:formatCode>0.00E+00</c:formatCode>
                <c:ptCount val="9"/>
                <c:pt idx="0">
                  <c:v>2.24E10</c:v>
                </c:pt>
                <c:pt idx="1">
                  <c:v>2.08E10</c:v>
                </c:pt>
                <c:pt idx="2">
                  <c:v>2.23E10</c:v>
                </c:pt>
                <c:pt idx="3">
                  <c:v>2.39E10</c:v>
                </c:pt>
                <c:pt idx="4">
                  <c:v>2.55E10</c:v>
                </c:pt>
                <c:pt idx="5">
                  <c:v>2.67E10</c:v>
                </c:pt>
                <c:pt idx="6">
                  <c:v>2.47E10</c:v>
                </c:pt>
                <c:pt idx="7">
                  <c:v>2.48E10</c:v>
                </c:pt>
                <c:pt idx="8">
                  <c:v>2.11E10</c:v>
                </c:pt>
              </c:numCache>
            </c:numRef>
          </c:yVal>
          <c:smooth val="0"/>
        </c:ser>
        <c:ser>
          <c:idx val="0"/>
          <c:order val="2"/>
          <c:tx>
            <c:strRef>
              <c:f>single_CU!$Q$35</c:f>
              <c:strCache>
                <c:ptCount val="1"/>
                <c:pt idx="0">
                  <c:v>AES1-002, bulk-VEP+degas+micro-VEP w/ circulation+Bake, 1.8K</c:v>
                </c:pt>
              </c:strCache>
            </c:strRef>
          </c:tx>
          <c:spPr>
            <a:ln w="28575">
              <a:noFill/>
            </a:ln>
          </c:spPr>
          <c:xVal>
            <c:numRef>
              <c:f>single_CU!$H$41:$H$54</c:f>
              <c:numCache>
                <c:formatCode>0.00</c:formatCode>
                <c:ptCount val="14"/>
                <c:pt idx="0">
                  <c:v>18.64365954943699</c:v>
                </c:pt>
                <c:pt idx="1">
                  <c:v>27.11228910426917</c:v>
                </c:pt>
                <c:pt idx="2">
                  <c:v>38.34256695823775</c:v>
                </c:pt>
                <c:pt idx="3">
                  <c:v>45.94256046026659</c:v>
                </c:pt>
                <c:pt idx="4">
                  <c:v>57.14751645237965</c:v>
                </c:pt>
                <c:pt idx="5">
                  <c:v>63.16972192660478</c:v>
                </c:pt>
                <c:pt idx="6">
                  <c:v>68.5126756313482</c:v>
                </c:pt>
                <c:pt idx="7">
                  <c:v>68.05130556413213</c:v>
                </c:pt>
                <c:pt idx="8">
                  <c:v>75.30330661073022</c:v>
                </c:pt>
                <c:pt idx="9">
                  <c:v>83.18784503348145</c:v>
                </c:pt>
                <c:pt idx="10">
                  <c:v>105.5042852008447</c:v>
                </c:pt>
                <c:pt idx="11">
                  <c:v>107.9639228582238</c:v>
                </c:pt>
                <c:pt idx="12">
                  <c:v>98.6103863088348</c:v>
                </c:pt>
                <c:pt idx="13">
                  <c:v>89.45294692908081</c:v>
                </c:pt>
              </c:numCache>
            </c:numRef>
          </c:xVal>
          <c:yVal>
            <c:numRef>
              <c:f>single_CU!$G$41:$G$54</c:f>
              <c:numCache>
                <c:formatCode>0.00E+00</c:formatCode>
                <c:ptCount val="14"/>
                <c:pt idx="0">
                  <c:v>2.84666424280449E10</c:v>
                </c:pt>
                <c:pt idx="1">
                  <c:v>3.05178883673616E10</c:v>
                </c:pt>
                <c:pt idx="2">
                  <c:v>2.97664479325601E10</c:v>
                </c:pt>
                <c:pt idx="3">
                  <c:v>2.83582616472955E10</c:v>
                </c:pt>
                <c:pt idx="4">
                  <c:v>2.64794448362782E10</c:v>
                </c:pt>
                <c:pt idx="5">
                  <c:v>2.58885236207005E10</c:v>
                </c:pt>
                <c:pt idx="6">
                  <c:v>2.50045978138085E10</c:v>
                </c:pt>
                <c:pt idx="7">
                  <c:v>2.48299891058569E10</c:v>
                </c:pt>
                <c:pt idx="8">
                  <c:v>2.30913321174921E10</c:v>
                </c:pt>
                <c:pt idx="9">
                  <c:v>2.247536816308E10</c:v>
                </c:pt>
                <c:pt idx="10">
                  <c:v>1.78667254278886E10</c:v>
                </c:pt>
                <c:pt idx="11">
                  <c:v>1.67586867739243E10</c:v>
                </c:pt>
                <c:pt idx="12">
                  <c:v>1.85888349125814E10</c:v>
                </c:pt>
                <c:pt idx="13">
                  <c:v>1.98664585238539E10</c:v>
                </c:pt>
              </c:numCache>
            </c:numRef>
          </c:yVal>
          <c:smooth val="0"/>
        </c:ser>
        <c:ser>
          <c:idx val="1"/>
          <c:order val="3"/>
          <c:tx>
            <c:strRef>
              <c:f>single_CU!$Q$36</c:f>
              <c:strCache>
                <c:ptCount val="1"/>
                <c:pt idx="0">
                  <c:v>AES1-006, bulk-VEP+degas+micro-VEP+Bake, 1.4K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single_CU!$N$28:$N$42</c:f>
              <c:numCache>
                <c:formatCode>0.0</c:formatCode>
                <c:ptCount val="15"/>
                <c:pt idx="0">
                  <c:v>65.42794315823272</c:v>
                </c:pt>
                <c:pt idx="1">
                  <c:v>89.98389987808146</c:v>
                </c:pt>
                <c:pt idx="2">
                  <c:v>109.833817246167</c:v>
                </c:pt>
                <c:pt idx="3">
                  <c:v>123.6678308254502</c:v>
                </c:pt>
                <c:pt idx="4">
                  <c:v>125.3895075995416</c:v>
                </c:pt>
                <c:pt idx="5">
                  <c:v>125.588832479127</c:v>
                </c:pt>
                <c:pt idx="6">
                  <c:v>126.3660230868223</c:v>
                </c:pt>
                <c:pt idx="7">
                  <c:v>126.637195122036</c:v>
                </c:pt>
                <c:pt idx="8">
                  <c:v>36.9168981207164</c:v>
                </c:pt>
                <c:pt idx="9">
                  <c:v>45.05147624944642</c:v>
                </c:pt>
                <c:pt idx="10">
                  <c:v>29.88855114502221</c:v>
                </c:pt>
                <c:pt idx="11">
                  <c:v>126.0715951753164</c:v>
                </c:pt>
                <c:pt idx="12">
                  <c:v>31.34737689988541</c:v>
                </c:pt>
                <c:pt idx="13">
                  <c:v>25.91873392240743</c:v>
                </c:pt>
                <c:pt idx="14">
                  <c:v>18.52125773231035</c:v>
                </c:pt>
              </c:numCache>
            </c:numRef>
          </c:xVal>
          <c:yVal>
            <c:numRef>
              <c:f>single_CU!$M$28:$M$42</c:f>
              <c:numCache>
                <c:formatCode>0.00E+00</c:formatCode>
                <c:ptCount val="15"/>
                <c:pt idx="0">
                  <c:v>8.75897756777813E10</c:v>
                </c:pt>
                <c:pt idx="1">
                  <c:v>7.48655683769434E10</c:v>
                </c:pt>
                <c:pt idx="2">
                  <c:v>3.69558241169074E10</c:v>
                </c:pt>
                <c:pt idx="3">
                  <c:v>1.78258352793084E10</c:v>
                </c:pt>
                <c:pt idx="4">
                  <c:v>1.3856528618018E10</c:v>
                </c:pt>
                <c:pt idx="5">
                  <c:v>1.3353697772561E10</c:v>
                </c:pt>
                <c:pt idx="6">
                  <c:v>1.36102983003553E10</c:v>
                </c:pt>
                <c:pt idx="7">
                  <c:v>1.37330610328882E10</c:v>
                </c:pt>
                <c:pt idx="8">
                  <c:v>8.22939956804614E10</c:v>
                </c:pt>
                <c:pt idx="9">
                  <c:v>9.03223572917973E10</c:v>
                </c:pt>
                <c:pt idx="10">
                  <c:v>5.71368949437298E10</c:v>
                </c:pt>
                <c:pt idx="11">
                  <c:v>1.44814046628903E10</c:v>
                </c:pt>
                <c:pt idx="12">
                  <c:v>7.25807307674269E10</c:v>
                </c:pt>
                <c:pt idx="13">
                  <c:v>7.73612035782533E10</c:v>
                </c:pt>
                <c:pt idx="14">
                  <c:v>8.45015224143841E10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single_CU!$Q$37</c:f>
              <c:strCache>
                <c:ptCount val="1"/>
                <c:pt idx="0">
                  <c:v>LR1-3(RE 60mm), CBP+bulk-VEP+degas+micro-VEP+Bake, 1.6K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7"/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single_CU!$N$5:$N$23</c:f>
              <c:numCache>
                <c:formatCode>0.0</c:formatCode>
                <c:ptCount val="19"/>
                <c:pt idx="0">
                  <c:v>8.582628609942434</c:v>
                </c:pt>
                <c:pt idx="1">
                  <c:v>11.18621309730304</c:v>
                </c:pt>
                <c:pt idx="2">
                  <c:v>14.45643558194866</c:v>
                </c:pt>
                <c:pt idx="3">
                  <c:v>17.65986326844112</c:v>
                </c:pt>
                <c:pt idx="4">
                  <c:v>21.46958508587348</c:v>
                </c:pt>
                <c:pt idx="5">
                  <c:v>25.84786454084471</c:v>
                </c:pt>
                <c:pt idx="6">
                  <c:v>31.7602268812959</c:v>
                </c:pt>
                <c:pt idx="7">
                  <c:v>42.5208245087899</c:v>
                </c:pt>
                <c:pt idx="8">
                  <c:v>53.09394520180136</c:v>
                </c:pt>
                <c:pt idx="9">
                  <c:v>61.60713067326747</c:v>
                </c:pt>
                <c:pt idx="10">
                  <c:v>72.39801038788735</c:v>
                </c:pt>
                <c:pt idx="11">
                  <c:v>83.80142338548762</c:v>
                </c:pt>
                <c:pt idx="12">
                  <c:v>92.95744594803778</c:v>
                </c:pt>
                <c:pt idx="13">
                  <c:v>0.0</c:v>
                </c:pt>
                <c:pt idx="14">
                  <c:v>123.5247555675551</c:v>
                </c:pt>
                <c:pt idx="15">
                  <c:v>128.2413207208592</c:v>
                </c:pt>
                <c:pt idx="16">
                  <c:v>142.2045081223177</c:v>
                </c:pt>
                <c:pt idx="17">
                  <c:v>0.0</c:v>
                </c:pt>
                <c:pt idx="18">
                  <c:v>147.8178159286473</c:v>
                </c:pt>
              </c:numCache>
            </c:numRef>
          </c:xVal>
          <c:yVal>
            <c:numRef>
              <c:f>single_CU!$M$5:$M$23</c:f>
              <c:numCache>
                <c:formatCode>0.00E+00</c:formatCode>
                <c:ptCount val="19"/>
                <c:pt idx="0">
                  <c:v>7.49259064712657E10</c:v>
                </c:pt>
                <c:pt idx="1">
                  <c:v>7.55970851223637E10</c:v>
                </c:pt>
                <c:pt idx="2">
                  <c:v>7.56655694391245E10</c:v>
                </c:pt>
                <c:pt idx="3">
                  <c:v>7.2936716321569E10</c:v>
                </c:pt>
                <c:pt idx="4">
                  <c:v>6.77149410100663E10</c:v>
                </c:pt>
                <c:pt idx="5">
                  <c:v>6.44605493004566E10</c:v>
                </c:pt>
                <c:pt idx="6">
                  <c:v>5.97958209015647E10</c:v>
                </c:pt>
                <c:pt idx="7">
                  <c:v>5.23397365179858E10</c:v>
                </c:pt>
                <c:pt idx="8">
                  <c:v>4.544195492127E10</c:v>
                </c:pt>
                <c:pt idx="9">
                  <c:v>4.01474813269732E10</c:v>
                </c:pt>
                <c:pt idx="10">
                  <c:v>3.39400158891161E10</c:v>
                </c:pt>
                <c:pt idx="11">
                  <c:v>2.94319419679631E10</c:v>
                </c:pt>
                <c:pt idx="12">
                  <c:v>2.39322315964749E10</c:v>
                </c:pt>
                <c:pt idx="14">
                  <c:v>1.32266668243863E10</c:v>
                </c:pt>
                <c:pt idx="15">
                  <c:v>8.25608435317919E9</c:v>
                </c:pt>
                <c:pt idx="16">
                  <c:v>5.15402324319482E9</c:v>
                </c:pt>
                <c:pt idx="18">
                  <c:v>3.31276095707995E9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8263352"/>
        <c:axId val="1868268840"/>
      </c:scatterChart>
      <c:valAx>
        <c:axId val="1868263352"/>
        <c:scaling>
          <c:orientation val="minMax"/>
          <c:max val="200.0"/>
        </c:scaling>
        <c:delete val="0"/>
        <c:axPos val="b"/>
        <c:majorGridlines/>
        <c:min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in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ja-JP" sz="1600"/>
            </a:pPr>
            <a:endParaRPr lang="en-US"/>
          </a:p>
        </c:txPr>
        <c:crossAx val="1868268840"/>
        <c:crosses val="autoZero"/>
        <c:crossBetween val="midCat"/>
        <c:majorUnit val="10.0"/>
      </c:valAx>
      <c:valAx>
        <c:axId val="1868268840"/>
        <c:scaling>
          <c:logBase val="10.0"/>
          <c:orientation val="minMax"/>
          <c:max val="1.0E11"/>
          <c:min val="1.0E9"/>
        </c:scaling>
        <c:delete val="0"/>
        <c:axPos val="l"/>
        <c:majorGridlines/>
        <c:minorGridlines/>
        <c:numFmt formatCode="0.00E+00" sourceLinked="1"/>
        <c:majorTickMark val="out"/>
        <c:minorTickMark val="none"/>
        <c:tickLblPos val="nextTo"/>
        <c:txPr>
          <a:bodyPr/>
          <a:lstStyle/>
          <a:p>
            <a:pPr>
              <a:defRPr lang="ja-JP" sz="1600"/>
            </a:pPr>
            <a:endParaRPr lang="en-US"/>
          </a:p>
        </c:txPr>
        <c:crossAx val="18682633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20773017779557"/>
          <c:y val="0.637561154855642"/>
          <c:w val="0.496633026015824"/>
          <c:h val="0.274211023622047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lang="ja-JP"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783101264884"/>
          <c:y val="0.029606719160105"/>
          <c:w val="0.808069012559873"/>
          <c:h val="0.903588871391076"/>
        </c:manualLayout>
      </c:layout>
      <c:scatterChart>
        <c:scatterStyle val="lineMarker"/>
        <c:varyColors val="0"/>
        <c:ser>
          <c:idx val="2"/>
          <c:order val="0"/>
          <c:tx>
            <c:strRef>
              <c:f>'9-cell_CU'!$M$39</c:f>
              <c:strCache>
                <c:ptCount val="1"/>
                <c:pt idx="0">
                  <c:v>A10_VEP140um+degas+VEP30um+Bake, 2K</c:v>
                </c:pt>
              </c:strCache>
            </c:strRef>
          </c:tx>
          <c:spPr>
            <a:ln w="28575">
              <a:noFill/>
            </a:ln>
          </c:spPr>
          <c:xVal>
            <c:numRef>
              <c:f>'9-cell_CU'!$H$8:$H$18</c:f>
              <c:numCache>
                <c:formatCode>0.0_ </c:formatCode>
                <c:ptCount val="11"/>
                <c:pt idx="0">
                  <c:v>15.55631139000401</c:v>
                </c:pt>
                <c:pt idx="1">
                  <c:v>21.72505095467779</c:v>
                </c:pt>
                <c:pt idx="2">
                  <c:v>31.00942971702703</c:v>
                </c:pt>
                <c:pt idx="3">
                  <c:v>42.41420479369111</c:v>
                </c:pt>
                <c:pt idx="4">
                  <c:v>56.26025602006711</c:v>
                </c:pt>
                <c:pt idx="5">
                  <c:v>66.68830019284086</c:v>
                </c:pt>
                <c:pt idx="6">
                  <c:v>79.05884361625239</c:v>
                </c:pt>
                <c:pt idx="7">
                  <c:v>87.31875857567009</c:v>
                </c:pt>
                <c:pt idx="8">
                  <c:v>95.36765131631797</c:v>
                </c:pt>
              </c:numCache>
            </c:numRef>
          </c:xVal>
          <c:yVal>
            <c:numRef>
              <c:f>'9-cell_CU'!$G$8:$G$18</c:f>
              <c:numCache>
                <c:formatCode>0.00E+00</c:formatCode>
                <c:ptCount val="11"/>
                <c:pt idx="0">
                  <c:v>2.61313476103217E10</c:v>
                </c:pt>
                <c:pt idx="1">
                  <c:v>2.56200211369141E10</c:v>
                </c:pt>
                <c:pt idx="2">
                  <c:v>2.53301349917008E10</c:v>
                </c:pt>
                <c:pt idx="3">
                  <c:v>2.3827569005923E10</c:v>
                </c:pt>
                <c:pt idx="4">
                  <c:v>2.06041616592119E10</c:v>
                </c:pt>
                <c:pt idx="5">
                  <c:v>1.90910739143406E10</c:v>
                </c:pt>
                <c:pt idx="6">
                  <c:v>1.73198159846832E10</c:v>
                </c:pt>
                <c:pt idx="7">
                  <c:v>1.59039093184615E10</c:v>
                </c:pt>
                <c:pt idx="8">
                  <c:v>1.47715903688281E10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'9-cell_CU'!$M$40</c:f>
              <c:strCache>
                <c:ptCount val="1"/>
                <c:pt idx="0">
                  <c:v>AES5_VEP140um+degas+VEP30um+Bake, 2K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</c:marker>
          <c:xVal>
            <c:numRef>
              <c:f>'9-cell_CU'!$L$8:$L$25</c:f>
              <c:numCache>
                <c:formatCode>0.0_ </c:formatCode>
                <c:ptCount val="18"/>
                <c:pt idx="0">
                  <c:v>10.58894409976718</c:v>
                </c:pt>
                <c:pt idx="1">
                  <c:v>11.73823110148102</c:v>
                </c:pt>
                <c:pt idx="2">
                  <c:v>13.39376440966712</c:v>
                </c:pt>
                <c:pt idx="3">
                  <c:v>15.11306866801826</c:v>
                </c:pt>
                <c:pt idx="4">
                  <c:v>19.1272553437439</c:v>
                </c:pt>
                <c:pt idx="5">
                  <c:v>23.46673427404467</c:v>
                </c:pt>
                <c:pt idx="6">
                  <c:v>29.49189341139223</c:v>
                </c:pt>
                <c:pt idx="7">
                  <c:v>35.74807460501439</c:v>
                </c:pt>
                <c:pt idx="8">
                  <c:v>43.9645523621599</c:v>
                </c:pt>
                <c:pt idx="9">
                  <c:v>48.6186231384676</c:v>
                </c:pt>
                <c:pt idx="10">
                  <c:v>54.08821579391096</c:v>
                </c:pt>
                <c:pt idx="11">
                  <c:v>58.62092345866449</c:v>
                </c:pt>
                <c:pt idx="12">
                  <c:v>63.46037814409894</c:v>
                </c:pt>
                <c:pt idx="13">
                  <c:v>70.09752038904395</c:v>
                </c:pt>
                <c:pt idx="14">
                  <c:v>77.37535518441284</c:v>
                </c:pt>
                <c:pt idx="15">
                  <c:v>90.79306046877627</c:v>
                </c:pt>
                <c:pt idx="16">
                  <c:v>98.5490984532632</c:v>
                </c:pt>
              </c:numCache>
            </c:numRef>
          </c:xVal>
          <c:yVal>
            <c:numRef>
              <c:f>'9-cell_CU'!$K$8:$K$25</c:f>
              <c:numCache>
                <c:formatCode>0.000E+00</c:formatCode>
                <c:ptCount val="18"/>
                <c:pt idx="0">
                  <c:v>1.41350932665185E10</c:v>
                </c:pt>
                <c:pt idx="1">
                  <c:v>1.44209727160688E10</c:v>
                </c:pt>
                <c:pt idx="2">
                  <c:v>1.43504915087818E10</c:v>
                </c:pt>
                <c:pt idx="3">
                  <c:v>1.44833021339166E10</c:v>
                </c:pt>
                <c:pt idx="4">
                  <c:v>1.42040118388832E10</c:v>
                </c:pt>
                <c:pt idx="5">
                  <c:v>1.40190039204169E10</c:v>
                </c:pt>
                <c:pt idx="6">
                  <c:v>1.36188413878579E10</c:v>
                </c:pt>
                <c:pt idx="7">
                  <c:v>1.28812430263722E10</c:v>
                </c:pt>
                <c:pt idx="8">
                  <c:v>1.18983189564256E10</c:v>
                </c:pt>
                <c:pt idx="9">
                  <c:v>1.15028899271179E10</c:v>
                </c:pt>
                <c:pt idx="10">
                  <c:v>1.08658405849592E10</c:v>
                </c:pt>
                <c:pt idx="11">
                  <c:v>1.03547153224355E10</c:v>
                </c:pt>
                <c:pt idx="12">
                  <c:v>9.89080285152177E9</c:v>
                </c:pt>
                <c:pt idx="13">
                  <c:v>9.49575147065758E9</c:v>
                </c:pt>
                <c:pt idx="14">
                  <c:v>9.12026527299612E9</c:v>
                </c:pt>
                <c:pt idx="15">
                  <c:v>8.44617800811267E9</c:v>
                </c:pt>
                <c:pt idx="16">
                  <c:v>8.00045368258179E9</c:v>
                </c:pt>
              </c:numCache>
            </c:numRef>
          </c:yVal>
          <c:smooth val="0"/>
        </c:ser>
        <c:ser>
          <c:idx val="0"/>
          <c:order val="2"/>
          <c:tx>
            <c:strRef>
              <c:f>'9-cell_CU'!$M$41</c:f>
              <c:strCache>
                <c:ptCount val="1"/>
                <c:pt idx="0">
                  <c:v>A9_tumbling+VEP140um+degas+okypolish+bake, 2K</c:v>
                </c:pt>
              </c:strCache>
            </c:strRef>
          </c:tx>
          <c:spPr>
            <a:ln w="28575">
              <a:noFill/>
            </a:ln>
          </c:spPr>
          <c:xVal>
            <c:numRef>
              <c:f>'9-cell_CU'!$D$8:$D$38</c:f>
              <c:numCache>
                <c:formatCode>0.0_ </c:formatCode>
                <c:ptCount val="31"/>
                <c:pt idx="0">
                  <c:v>14.22902662852954</c:v>
                </c:pt>
                <c:pt idx="1">
                  <c:v>11.03761374534712</c:v>
                </c:pt>
                <c:pt idx="2">
                  <c:v>12.56392086006186</c:v>
                </c:pt>
                <c:pt idx="3">
                  <c:v>15.60541031537993</c:v>
                </c:pt>
                <c:pt idx="4">
                  <c:v>17.89473173409318</c:v>
                </c:pt>
                <c:pt idx="5">
                  <c:v>19.98136679323309</c:v>
                </c:pt>
                <c:pt idx="6">
                  <c:v>22.51516801360472</c:v>
                </c:pt>
                <c:pt idx="7">
                  <c:v>25.64337551597382</c:v>
                </c:pt>
                <c:pt idx="8">
                  <c:v>28.48886794431684</c:v>
                </c:pt>
                <c:pt idx="9">
                  <c:v>31.38160792499933</c:v>
                </c:pt>
                <c:pt idx="10">
                  <c:v>35.5529131653787</c:v>
                </c:pt>
                <c:pt idx="11">
                  <c:v>39.50710367974283</c:v>
                </c:pt>
                <c:pt idx="12">
                  <c:v>43.71950056807511</c:v>
                </c:pt>
                <c:pt idx="13">
                  <c:v>47.17644291151528</c:v>
                </c:pt>
                <c:pt idx="14">
                  <c:v>52.53820032495728</c:v>
                </c:pt>
                <c:pt idx="15">
                  <c:v>57.79299375928633</c:v>
                </c:pt>
                <c:pt idx="16">
                  <c:v>63.17935561902046</c:v>
                </c:pt>
                <c:pt idx="17">
                  <c:v>70.71722204322274</c:v>
                </c:pt>
                <c:pt idx="18">
                  <c:v>77.15697494186597</c:v>
                </c:pt>
                <c:pt idx="19">
                  <c:v>83.40175550867543</c:v>
                </c:pt>
                <c:pt idx="20">
                  <c:v>91.41662679771377</c:v>
                </c:pt>
                <c:pt idx="21">
                  <c:v>99.6609888810261</c:v>
                </c:pt>
                <c:pt idx="22">
                  <c:v>106.6903628426597</c:v>
                </c:pt>
                <c:pt idx="23">
                  <c:v>112.9991540243091</c:v>
                </c:pt>
                <c:pt idx="24">
                  <c:v>120.4967107970732</c:v>
                </c:pt>
                <c:pt idx="25">
                  <c:v>128.1666969759033</c:v>
                </c:pt>
                <c:pt idx="26">
                  <c:v>134.8885828994293</c:v>
                </c:pt>
                <c:pt idx="27">
                  <c:v>141.6365018967744</c:v>
                </c:pt>
                <c:pt idx="28">
                  <c:v>147.81727509864</c:v>
                </c:pt>
                <c:pt idx="30">
                  <c:v>150.3575332537261</c:v>
                </c:pt>
              </c:numCache>
            </c:numRef>
          </c:xVal>
          <c:yVal>
            <c:numRef>
              <c:f>'9-cell_CU'!$C$8:$C$38</c:f>
              <c:numCache>
                <c:formatCode>0.00E+00</c:formatCode>
                <c:ptCount val="31"/>
                <c:pt idx="0">
                  <c:v>1.7164891497614E10</c:v>
                </c:pt>
                <c:pt idx="1">
                  <c:v>1.63245355342541E10</c:v>
                </c:pt>
                <c:pt idx="2">
                  <c:v>1.68446243269442E10</c:v>
                </c:pt>
                <c:pt idx="3">
                  <c:v>1.72062545736822E10</c:v>
                </c:pt>
                <c:pt idx="4">
                  <c:v>1.75120472738572E10</c:v>
                </c:pt>
                <c:pt idx="5">
                  <c:v>1.73537481129536E10</c:v>
                </c:pt>
                <c:pt idx="6">
                  <c:v>1.7550459704445E10</c:v>
                </c:pt>
                <c:pt idx="7">
                  <c:v>1.73669238811372E10</c:v>
                </c:pt>
                <c:pt idx="8">
                  <c:v>1.73208083033949E10</c:v>
                </c:pt>
                <c:pt idx="9">
                  <c:v>1.70636587947889E10</c:v>
                </c:pt>
                <c:pt idx="10">
                  <c:v>1.68350071081801E10</c:v>
                </c:pt>
                <c:pt idx="11">
                  <c:v>1.62580753654849E10</c:v>
                </c:pt>
                <c:pt idx="12">
                  <c:v>1.61561783040096E10</c:v>
                </c:pt>
                <c:pt idx="13">
                  <c:v>1.56659723481645E10</c:v>
                </c:pt>
                <c:pt idx="14">
                  <c:v>1.5705528346774E10</c:v>
                </c:pt>
                <c:pt idx="15">
                  <c:v>1.49147566239018E10</c:v>
                </c:pt>
                <c:pt idx="16">
                  <c:v>1.45789902238077E10</c:v>
                </c:pt>
                <c:pt idx="17">
                  <c:v>1.30879494363472E10</c:v>
                </c:pt>
                <c:pt idx="18">
                  <c:v>1.21769052493214E10</c:v>
                </c:pt>
                <c:pt idx="19">
                  <c:v>1.15679541772631E10</c:v>
                </c:pt>
                <c:pt idx="20">
                  <c:v>1.08122328368216E10</c:v>
                </c:pt>
                <c:pt idx="21">
                  <c:v>1.0234644237587E10</c:v>
                </c:pt>
                <c:pt idx="22">
                  <c:v>9.6669842333637E9</c:v>
                </c:pt>
                <c:pt idx="23">
                  <c:v>8.72308121888869E9</c:v>
                </c:pt>
                <c:pt idx="24">
                  <c:v>7.88984519806852E9</c:v>
                </c:pt>
                <c:pt idx="25">
                  <c:v>7.33102860704678E9</c:v>
                </c:pt>
                <c:pt idx="26">
                  <c:v>6.59144026705584E9</c:v>
                </c:pt>
                <c:pt idx="27">
                  <c:v>5.75498814045212E9</c:v>
                </c:pt>
                <c:pt idx="28">
                  <c:v>5.10197588586929E9</c:v>
                </c:pt>
                <c:pt idx="30">
                  <c:v>4.28651650764433E9</c:v>
                </c:pt>
              </c:numCache>
            </c:numRef>
          </c:yVal>
          <c:smooth val="0"/>
        </c:ser>
        <c:ser>
          <c:idx val="1"/>
          <c:order val="3"/>
          <c:tx>
            <c:strRef>
              <c:f>'9-cell_CU'!$M$42</c:f>
              <c:strCache>
                <c:ptCount val="1"/>
                <c:pt idx="0">
                  <c:v>A9_VEP30um+Bake, 2K</c:v>
                </c:pt>
              </c:strCache>
            </c:strRef>
          </c:tx>
          <c:spPr>
            <a:ln w="28575">
              <a:noFill/>
            </a:ln>
          </c:spPr>
          <c:xVal>
            <c:numRef>
              <c:f>'9-cell_CU'!$P$8:$P$31</c:f>
              <c:numCache>
                <c:formatCode>0.00_ </c:formatCode>
                <c:ptCount val="24"/>
                <c:pt idx="0">
                  <c:v>7.035402239601138</c:v>
                </c:pt>
                <c:pt idx="1">
                  <c:v>8.97302613485438</c:v>
                </c:pt>
                <c:pt idx="2">
                  <c:v>11.38253338266436</c:v>
                </c:pt>
                <c:pt idx="3">
                  <c:v>14.49736030680884</c:v>
                </c:pt>
                <c:pt idx="4">
                  <c:v>18.25740008790763</c:v>
                </c:pt>
                <c:pt idx="5">
                  <c:v>20.21337963314237</c:v>
                </c:pt>
                <c:pt idx="6">
                  <c:v>22.63543956813536</c:v>
                </c:pt>
                <c:pt idx="7">
                  <c:v>28.2350741549345</c:v>
                </c:pt>
                <c:pt idx="8">
                  <c:v>30.89505215365963</c:v>
                </c:pt>
                <c:pt idx="9">
                  <c:v>34.87698484887795</c:v>
                </c:pt>
                <c:pt idx="10">
                  <c:v>38.52467048023615</c:v>
                </c:pt>
                <c:pt idx="11">
                  <c:v>42.38273050562957</c:v>
                </c:pt>
                <c:pt idx="12">
                  <c:v>47.39569899767224</c:v>
                </c:pt>
                <c:pt idx="13">
                  <c:v>51.84882665241938</c:v>
                </c:pt>
                <c:pt idx="14">
                  <c:v>56.31692488544785</c:v>
                </c:pt>
                <c:pt idx="15">
                  <c:v>62.7608667444364</c:v>
                </c:pt>
                <c:pt idx="16">
                  <c:v>68.88726344288012</c:v>
                </c:pt>
                <c:pt idx="17">
                  <c:v>76.1708729257731</c:v>
                </c:pt>
                <c:pt idx="18">
                  <c:v>78.07984323071078</c:v>
                </c:pt>
                <c:pt idx="19">
                  <c:v>84.33132669619621</c:v>
                </c:pt>
                <c:pt idx="20">
                  <c:v>93.17275402705332</c:v>
                </c:pt>
                <c:pt idx="21">
                  <c:v>101.4119030763947</c:v>
                </c:pt>
                <c:pt idx="22">
                  <c:v>105.7033941244706</c:v>
                </c:pt>
                <c:pt idx="23">
                  <c:v>106.1057532233111</c:v>
                </c:pt>
              </c:numCache>
            </c:numRef>
          </c:xVal>
          <c:yVal>
            <c:numRef>
              <c:f>'9-cell_CU'!$O$8:$O$31</c:f>
              <c:numCache>
                <c:formatCode>0.000E+00</c:formatCode>
                <c:ptCount val="24"/>
                <c:pt idx="0">
                  <c:v>1.80145094085022E10</c:v>
                </c:pt>
                <c:pt idx="1">
                  <c:v>1.85882702660595E10</c:v>
                </c:pt>
                <c:pt idx="2">
                  <c:v>1.89874146245705E10</c:v>
                </c:pt>
                <c:pt idx="3">
                  <c:v>1.95687482514503E10</c:v>
                </c:pt>
                <c:pt idx="4">
                  <c:v>1.91170796109174E10</c:v>
                </c:pt>
                <c:pt idx="5">
                  <c:v>1.90430665361352E10</c:v>
                </c:pt>
                <c:pt idx="6">
                  <c:v>1.85008135675297E10</c:v>
                </c:pt>
                <c:pt idx="7">
                  <c:v>1.80580831861926E10</c:v>
                </c:pt>
                <c:pt idx="8">
                  <c:v>1.76899671385463E10</c:v>
                </c:pt>
                <c:pt idx="9">
                  <c:v>1.71921215144983E10</c:v>
                </c:pt>
                <c:pt idx="10">
                  <c:v>1.66088435358999E10</c:v>
                </c:pt>
                <c:pt idx="11">
                  <c:v>1.5985428585667E10</c:v>
                </c:pt>
                <c:pt idx="12">
                  <c:v>1.53262701564875E10</c:v>
                </c:pt>
                <c:pt idx="13">
                  <c:v>1.47541910519756E10</c:v>
                </c:pt>
                <c:pt idx="14">
                  <c:v>1.42864848972646E10</c:v>
                </c:pt>
                <c:pt idx="15">
                  <c:v>1.38164168925435E10</c:v>
                </c:pt>
                <c:pt idx="16">
                  <c:v>1.3168321065968E10</c:v>
                </c:pt>
                <c:pt idx="17">
                  <c:v>1.25588134557708E10</c:v>
                </c:pt>
                <c:pt idx="18">
                  <c:v>1.25423330343928E10</c:v>
                </c:pt>
                <c:pt idx="19">
                  <c:v>1.08842411816142E10</c:v>
                </c:pt>
                <c:pt idx="20">
                  <c:v>1.17414853243467E10</c:v>
                </c:pt>
                <c:pt idx="21">
                  <c:v>1.12984464946255E10</c:v>
                </c:pt>
                <c:pt idx="22">
                  <c:v>1.10180914576882E10</c:v>
                </c:pt>
                <c:pt idx="23">
                  <c:v>1.08998309512949E10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'9-cell_CU'!$M$43</c:f>
              <c:strCache>
                <c:ptCount val="1"/>
                <c:pt idx="0">
                  <c:v>Re-entrant(70mm)_tumbling+VEP140um+degas+VEP30um+Bake, 2K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7"/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'9-cell_CU'!$U$8:$U$26</c:f>
              <c:numCache>
                <c:formatCode>0.0_ </c:formatCode>
                <c:ptCount val="19"/>
                <c:pt idx="0">
                  <c:v>9.93254724131447</c:v>
                </c:pt>
                <c:pt idx="1">
                  <c:v>13.09637652625219</c:v>
                </c:pt>
                <c:pt idx="2">
                  <c:v>14.5764845810783</c:v>
                </c:pt>
                <c:pt idx="3">
                  <c:v>16.23799351901946</c:v>
                </c:pt>
                <c:pt idx="4">
                  <c:v>18.38233671644083</c:v>
                </c:pt>
                <c:pt idx="5">
                  <c:v>20.23828664315321</c:v>
                </c:pt>
                <c:pt idx="6">
                  <c:v>22.22759145835614</c:v>
                </c:pt>
                <c:pt idx="7">
                  <c:v>25.29785830394155</c:v>
                </c:pt>
                <c:pt idx="8">
                  <c:v>28.30648347512301</c:v>
                </c:pt>
                <c:pt idx="9">
                  <c:v>31.39381654944344</c:v>
                </c:pt>
                <c:pt idx="10">
                  <c:v>34.24100399947218</c:v>
                </c:pt>
                <c:pt idx="11">
                  <c:v>38.79738141898687</c:v>
                </c:pt>
                <c:pt idx="12">
                  <c:v>42.48232820880914</c:v>
                </c:pt>
                <c:pt idx="13">
                  <c:v>47.083929135433</c:v>
                </c:pt>
                <c:pt idx="14">
                  <c:v>52.92031399885446</c:v>
                </c:pt>
                <c:pt idx="15">
                  <c:v>62.78763309888688</c:v>
                </c:pt>
                <c:pt idx="16">
                  <c:v>77.0650995628456</c:v>
                </c:pt>
                <c:pt idx="17">
                  <c:v>89.08295162993967</c:v>
                </c:pt>
                <c:pt idx="18">
                  <c:v>97.32280408281146</c:v>
                </c:pt>
              </c:numCache>
            </c:numRef>
          </c:xVal>
          <c:yVal>
            <c:numRef>
              <c:f>'9-cell_CU'!$T$8:$T$26</c:f>
              <c:numCache>
                <c:formatCode>0.00E+00</c:formatCode>
                <c:ptCount val="19"/>
                <c:pt idx="0">
                  <c:v>1.61741500647575E10</c:v>
                </c:pt>
                <c:pt idx="1">
                  <c:v>1.58572888168872E10</c:v>
                </c:pt>
                <c:pt idx="2">
                  <c:v>1.58006923934655E10</c:v>
                </c:pt>
                <c:pt idx="3">
                  <c:v>1.56864705207417E10</c:v>
                </c:pt>
                <c:pt idx="4">
                  <c:v>1.53102695624547E10</c:v>
                </c:pt>
                <c:pt idx="5">
                  <c:v>1.51472609594147E10</c:v>
                </c:pt>
                <c:pt idx="6">
                  <c:v>1.48908669658777E10</c:v>
                </c:pt>
                <c:pt idx="7">
                  <c:v>1.47424414851206E10</c:v>
                </c:pt>
                <c:pt idx="8">
                  <c:v>1.44640855187155E10</c:v>
                </c:pt>
                <c:pt idx="9">
                  <c:v>1.41657518623203E10</c:v>
                </c:pt>
                <c:pt idx="10">
                  <c:v>1.38539229392401E10</c:v>
                </c:pt>
                <c:pt idx="11">
                  <c:v>1.35147559642809E10</c:v>
                </c:pt>
                <c:pt idx="12">
                  <c:v>1.30384207407052E10</c:v>
                </c:pt>
                <c:pt idx="13">
                  <c:v>1.27884837600539E10</c:v>
                </c:pt>
                <c:pt idx="14">
                  <c:v>1.22040372037259E10</c:v>
                </c:pt>
                <c:pt idx="15">
                  <c:v>1.16256860111456E10</c:v>
                </c:pt>
                <c:pt idx="16">
                  <c:v>1.10115250741544E10</c:v>
                </c:pt>
                <c:pt idx="17">
                  <c:v>9.96210339475266E9</c:v>
                </c:pt>
                <c:pt idx="18">
                  <c:v>9.39157620173854E9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8514872"/>
        <c:axId val="1867747544"/>
      </c:scatterChart>
      <c:valAx>
        <c:axId val="1818514872"/>
        <c:scaling>
          <c:orientation val="minMax"/>
          <c:max val="200.0"/>
        </c:scaling>
        <c:delete val="0"/>
        <c:axPos val="b"/>
        <c:majorGridlines/>
        <c:min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in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ja-JP" sz="1600"/>
            </a:pPr>
            <a:endParaRPr lang="en-US"/>
          </a:p>
        </c:txPr>
        <c:crossAx val="1867747544"/>
        <c:crosses val="autoZero"/>
        <c:crossBetween val="midCat"/>
        <c:majorUnit val="10.0"/>
      </c:valAx>
      <c:valAx>
        <c:axId val="1867747544"/>
        <c:scaling>
          <c:logBase val="10.0"/>
          <c:orientation val="minMax"/>
          <c:max val="1.0E11"/>
          <c:min val="1.0E9"/>
        </c:scaling>
        <c:delete val="0"/>
        <c:axPos val="l"/>
        <c:majorGridlines/>
        <c:minorGridlines/>
        <c:numFmt formatCode="0.00E+00" sourceLinked="1"/>
        <c:majorTickMark val="out"/>
        <c:minorTickMark val="none"/>
        <c:tickLblPos val="nextTo"/>
        <c:txPr>
          <a:bodyPr/>
          <a:lstStyle/>
          <a:p>
            <a:pPr>
              <a:defRPr lang="ja-JP" sz="1600"/>
            </a:pPr>
            <a:endParaRPr lang="en-US"/>
          </a:p>
        </c:txPr>
        <c:crossAx val="18185148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20773017779557"/>
          <c:y val="0.642894488188978"/>
          <c:w val="0.527089874749874"/>
          <c:h val="0.268877690288714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lang="ja-JP"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79725022689921"/>
          <c:y val="0.0300425609504479"/>
          <c:w val="0.838195776664281"/>
          <c:h val="0.890794455080684"/>
        </c:manualLayout>
      </c:layout>
      <c:scatterChart>
        <c:scatterStyle val="lineMarker"/>
        <c:varyColors val="0"/>
        <c:ser>
          <c:idx val="0"/>
          <c:order val="0"/>
          <c:tx>
            <c:v>TESLA single</c:v>
          </c:tx>
          <c:spPr>
            <a:ln w="28575">
              <a:noFill/>
            </a:ln>
          </c:spPr>
          <c:marker>
            <c:symbol val="triangle"/>
            <c:size val="11"/>
            <c:spPr>
              <a:solidFill>
                <a:srgbClr val="0000FF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Sheet3!$F$35</c:f>
              <c:numCache>
                <c:formatCode>0.0</c:formatCode>
                <c:ptCount val="1"/>
                <c:pt idx="0">
                  <c:v>38.64</c:v>
                </c:pt>
              </c:numCache>
            </c:numRef>
          </c:xVal>
          <c:yVal>
            <c:numRef>
              <c:f>Sheet3!$G$35</c:f>
              <c:numCache>
                <c:formatCode>0.00E+00</c:formatCode>
                <c:ptCount val="1"/>
                <c:pt idx="0">
                  <c:v>2.11E10</c:v>
                </c:pt>
              </c:numCache>
            </c:numRef>
          </c:yVal>
          <c:smooth val="0"/>
        </c:ser>
        <c:ser>
          <c:idx val="1"/>
          <c:order val="1"/>
          <c:tx>
            <c:v>TESLA 9cell</c:v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Sheet3!$H$35</c:f>
              <c:numCache>
                <c:formatCode>0.0</c:formatCode>
                <c:ptCount val="1"/>
                <c:pt idx="0">
                  <c:v>36.23073090451231</c:v>
                </c:pt>
              </c:numCache>
            </c:numRef>
          </c:xVal>
          <c:yVal>
            <c:numRef>
              <c:f>Sheet3!$I$35</c:f>
              <c:numCache>
                <c:formatCode>0.00E+00</c:formatCode>
                <c:ptCount val="1"/>
                <c:pt idx="0">
                  <c:v>4.28651650764433E9</c:v>
                </c:pt>
              </c:numCache>
            </c:numRef>
          </c:yVal>
          <c:smooth val="0"/>
        </c:ser>
        <c:ser>
          <c:idx val="2"/>
          <c:order val="2"/>
          <c:tx>
            <c:v>RE single</c:v>
          </c:tx>
          <c:spPr>
            <a:ln w="28575">
              <a:noFill/>
            </a:ln>
          </c:spPr>
          <c:marker>
            <c:symbol val="triangle"/>
            <c:size val="11"/>
            <c:spPr>
              <a:solidFill>
                <a:srgbClr val="FF0000"/>
              </a:solidFill>
            </c:spPr>
          </c:marker>
          <c:xVal>
            <c:numRef>
              <c:f>Sheet3!$F$37</c:f>
              <c:numCache>
                <c:formatCode>0.0</c:formatCode>
                <c:ptCount val="1"/>
                <c:pt idx="0">
                  <c:v>41.756445177584</c:v>
                </c:pt>
              </c:numCache>
            </c:numRef>
          </c:xVal>
          <c:yVal>
            <c:numRef>
              <c:f>Sheet3!$G$37</c:f>
              <c:numCache>
                <c:formatCode>0.00E+00</c:formatCode>
                <c:ptCount val="1"/>
                <c:pt idx="0">
                  <c:v>3.31276095707995E9</c:v>
                </c:pt>
              </c:numCache>
            </c:numRef>
          </c:yVal>
          <c:smooth val="0"/>
        </c:ser>
        <c:ser>
          <c:idx val="3"/>
          <c:order val="3"/>
          <c:tx>
            <c:v>RE 9-cell</c:v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Sheet3!$H$37</c:f>
              <c:numCache>
                <c:formatCode>0.0</c:formatCode>
                <c:ptCount val="1"/>
                <c:pt idx="0">
                  <c:v>27.49231753751732</c:v>
                </c:pt>
              </c:numCache>
            </c:numRef>
          </c:xVal>
          <c:yVal>
            <c:numRef>
              <c:f>Sheet3!$I$37</c:f>
              <c:numCache>
                <c:formatCode>0.00E+00</c:formatCode>
                <c:ptCount val="1"/>
                <c:pt idx="0">
                  <c:v>9.39157620173854E9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7788280"/>
        <c:axId val="1867793304"/>
      </c:scatterChart>
      <c:valAx>
        <c:axId val="1867788280"/>
        <c:scaling>
          <c:orientation val="minMax"/>
          <c:max val="50.0"/>
          <c:min val="20.0"/>
        </c:scaling>
        <c:delete val="0"/>
        <c:axPos val="b"/>
        <c:majorGridlines/>
        <c:minorGridlines>
          <c:spPr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</c:min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lang="ja-JP" sz="1800"/>
            </a:pPr>
            <a:endParaRPr lang="en-US"/>
          </a:p>
        </c:txPr>
        <c:crossAx val="1867793304"/>
        <c:crosses val="autoZero"/>
        <c:crossBetween val="midCat"/>
      </c:valAx>
      <c:valAx>
        <c:axId val="1867793304"/>
        <c:scaling>
          <c:logBase val="10.0"/>
          <c:orientation val="minMax"/>
          <c:min val="1.0E9"/>
        </c:scaling>
        <c:delete val="0"/>
        <c:axPos val="l"/>
        <c:majorGridlines/>
        <c:minorGridlines>
          <c:spPr>
            <a:ln>
              <a:solidFill>
                <a:srgbClr val="1F497D">
                  <a:lumMod val="40000"/>
                  <a:lumOff val="60000"/>
                </a:srgbClr>
              </a:solidFill>
            </a:ln>
          </c:spPr>
        </c:minorGridlines>
        <c:numFmt formatCode="0.00E+00" sourceLinked="1"/>
        <c:majorTickMark val="out"/>
        <c:minorTickMark val="none"/>
        <c:tickLblPos val="nextTo"/>
        <c:txPr>
          <a:bodyPr/>
          <a:lstStyle/>
          <a:p>
            <a:pPr>
              <a:defRPr lang="ja-JP" sz="1600"/>
            </a:pPr>
            <a:endParaRPr lang="en-US"/>
          </a:p>
        </c:txPr>
        <c:crossAx val="18677882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26172959197577"/>
          <c:y val="0.0626518451054151"/>
          <c:w val="0.227458840372226"/>
          <c:h val="0.215213692438354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lang="ja-JP"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93708239151495"/>
          <c:y val="0.025661186650956"/>
          <c:w val="0.856713281502273"/>
          <c:h val="0.885497471960898"/>
        </c:manualLayout>
      </c:layout>
      <c:scatterChart>
        <c:scatterStyle val="lineMarker"/>
        <c:varyColors val="0"/>
        <c:ser>
          <c:idx val="0"/>
          <c:order val="0"/>
          <c:tx>
            <c:strRef>
              <c:f>'VEP param'!$V$17</c:f>
              <c:strCache>
                <c:ptCount val="1"/>
                <c:pt idx="0">
                  <c:v>single cell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'VEP param'!$M$11:$M$14</c:f>
              <c:numCache>
                <c:formatCode>General</c:formatCode>
                <c:ptCount val="4"/>
                <c:pt idx="1">
                  <c:v>4.0</c:v>
                </c:pt>
                <c:pt idx="2">
                  <c:v>30.0</c:v>
                </c:pt>
                <c:pt idx="3">
                  <c:v>10.0</c:v>
                </c:pt>
              </c:numCache>
            </c:numRef>
          </c:xVal>
          <c:yVal>
            <c:numRef>
              <c:f>'VEP param'!$O$11:$O$14</c:f>
              <c:numCache>
                <c:formatCode>General</c:formatCode>
                <c:ptCount val="4"/>
                <c:pt idx="0">
                  <c:v>109.975</c:v>
                </c:pt>
                <c:pt idx="1">
                  <c:v>161.8500000000001</c:v>
                </c:pt>
                <c:pt idx="2">
                  <c:v>112.05</c:v>
                </c:pt>
                <c:pt idx="3">
                  <c:v>148.68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'VEP param'!$V$16</c:f>
              <c:strCache>
                <c:ptCount val="1"/>
                <c:pt idx="0">
                  <c:v>single cell*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8"/>
            <c:spPr>
              <a:solidFill>
                <a:srgbClr val="006600"/>
              </a:solidFill>
              <a:ln>
                <a:solidFill>
                  <a:srgbClr val="006600"/>
                </a:solidFill>
              </a:ln>
            </c:spPr>
          </c:marker>
          <c:xVal>
            <c:numRef>
              <c:f>'VEP param'!$M$15</c:f>
              <c:numCache>
                <c:formatCode>General</c:formatCode>
                <c:ptCount val="1"/>
                <c:pt idx="0">
                  <c:v>7.0</c:v>
                </c:pt>
              </c:numCache>
            </c:numRef>
          </c:xVal>
          <c:yVal>
            <c:numRef>
              <c:f>'VEP param'!$O$15</c:f>
              <c:numCache>
                <c:formatCode>General</c:formatCode>
                <c:ptCount val="1"/>
                <c:pt idx="0">
                  <c:v>124.5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'VEP param'!$V$18</c:f>
              <c:strCache>
                <c:ptCount val="1"/>
                <c:pt idx="0">
                  <c:v>9-cell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'VEP param'!$M$17:$M$20</c:f>
              <c:numCache>
                <c:formatCode>General</c:formatCode>
                <c:ptCount val="4"/>
                <c:pt idx="0">
                  <c:v>25.0</c:v>
                </c:pt>
                <c:pt idx="1">
                  <c:v>30.0</c:v>
                </c:pt>
                <c:pt idx="2">
                  <c:v>30.0</c:v>
                </c:pt>
                <c:pt idx="3">
                  <c:v>30.0</c:v>
                </c:pt>
              </c:numCache>
            </c:numRef>
          </c:xVal>
          <c:yVal>
            <c:numRef>
              <c:f>'VEP param'!$O$17:$O$20</c:f>
              <c:numCache>
                <c:formatCode>0</c:formatCode>
                <c:ptCount val="4"/>
                <c:pt idx="0">
                  <c:v>103.75</c:v>
                </c:pt>
                <c:pt idx="1">
                  <c:v>102.0240725765132</c:v>
                </c:pt>
                <c:pt idx="2">
                  <c:v>95.36765131631797</c:v>
                </c:pt>
                <c:pt idx="3">
                  <c:v>103.95</c:v>
                </c:pt>
              </c:numCache>
            </c:numRef>
          </c:yVal>
          <c:smooth val="0"/>
        </c:ser>
        <c:ser>
          <c:idx val="2"/>
          <c:order val="3"/>
          <c:tx>
            <c:strRef>
              <c:f>'VEP param'!$V$19</c:f>
              <c:strCache>
                <c:ptCount val="1"/>
                <c:pt idx="0">
                  <c:v>9-cell**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8"/>
            <c:spPr>
              <a:solidFill>
                <a:srgbClr val="00B0F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'VEP param'!$M$21</c:f>
              <c:numCache>
                <c:formatCode>General</c:formatCode>
                <c:ptCount val="1"/>
                <c:pt idx="0">
                  <c:v>0.1</c:v>
                </c:pt>
              </c:numCache>
            </c:numRef>
          </c:xVal>
          <c:yVal>
            <c:numRef>
              <c:f>'VEP param'!$O$21</c:f>
              <c:numCache>
                <c:formatCode>General</c:formatCode>
                <c:ptCount val="1"/>
                <c:pt idx="0">
                  <c:v>149.4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7877960"/>
        <c:axId val="1867882744"/>
      </c:scatterChart>
      <c:valAx>
        <c:axId val="18678779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 sz="1600"/>
            </a:pPr>
            <a:endParaRPr lang="en-US"/>
          </a:p>
        </c:txPr>
        <c:crossAx val="1867882744"/>
        <c:crosses val="autoZero"/>
        <c:crossBetween val="midCat"/>
      </c:valAx>
      <c:valAx>
        <c:axId val="1867882744"/>
        <c:scaling>
          <c:orientation val="minMax"/>
          <c:max val="2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 sz="1600"/>
            </a:pPr>
            <a:endParaRPr lang="en-US"/>
          </a:p>
        </c:txPr>
        <c:crossAx val="18678779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467122956503"/>
          <c:y val="0.0313414469854316"/>
          <c:w val="0.152597431630195"/>
          <c:h val="0.215473216971535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lang="ja-JP"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0.26168</cdr:x>
      <cdr:y>0.39488</cdr:y>
    </cdr:from>
    <cdr:to>
      <cdr:x>0.38182</cdr:x>
      <cdr:y>0.46789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93402" y="2057400"/>
          <a:ext cx="1006998" cy="38038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en-US" sz="1600" dirty="0"/>
            <a:t>RE 9-cell</a:t>
          </a:r>
        </a:p>
      </cdr:txBody>
    </cdr:sp>
  </cdr:relSizeAnchor>
  <cdr:relSizeAnchor xmlns:cdr="http://schemas.openxmlformats.org/drawingml/2006/chartDrawing">
    <cdr:from>
      <cdr:x>0.68182</cdr:x>
      <cdr:y>0.71664</cdr:y>
    </cdr:from>
    <cdr:to>
      <cdr:x>0.79091</cdr:x>
      <cdr:y>0.78976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715000" y="3733800"/>
          <a:ext cx="914400" cy="381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/>
            <a:t>RE single</a:t>
          </a:r>
        </a:p>
      </cdr:txBody>
    </cdr:sp>
  </cdr:relSizeAnchor>
  <cdr:relSizeAnchor xmlns:cdr="http://schemas.openxmlformats.org/drawingml/2006/chartDrawing">
    <cdr:from>
      <cdr:x>0.46364</cdr:x>
      <cdr:y>0.36563</cdr:y>
    </cdr:from>
    <cdr:to>
      <cdr:x>0.58198</cdr:x>
      <cdr:y>0.43385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886200" y="1905000"/>
          <a:ext cx="991968" cy="355434"/>
        </a:xfrm>
        <a:prstGeom xmlns:a="http://schemas.openxmlformats.org/drawingml/2006/main" prst="rect">
          <a:avLst/>
        </a:prstGeom>
        <a:solidFill xmlns:a="http://schemas.openxmlformats.org/drawingml/2006/main">
          <a:srgbClr val="0000FF"/>
        </a:solidFill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1"/>
              </a:solidFill>
            </a:rPr>
            <a:t>BCD target</a:t>
          </a:r>
        </a:p>
      </cdr:txBody>
    </cdr:sp>
  </cdr:relSizeAnchor>
  <cdr:relSizeAnchor xmlns:cdr="http://schemas.openxmlformats.org/drawingml/2006/chartDrawing">
    <cdr:from>
      <cdr:x>0.61818</cdr:x>
      <cdr:y>0.21938</cdr:y>
    </cdr:from>
    <cdr:to>
      <cdr:x>0.75455</cdr:x>
      <cdr:y>0.2925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181600" y="1143000"/>
          <a:ext cx="1143000" cy="381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/>
            <a:t>TESLA single</a:t>
          </a:r>
        </a:p>
      </cdr:txBody>
    </cdr:sp>
  </cdr:relSizeAnchor>
  <cdr:relSizeAnchor xmlns:cdr="http://schemas.openxmlformats.org/drawingml/2006/chartDrawing">
    <cdr:from>
      <cdr:x>0.63551</cdr:x>
      <cdr:y>0.36563</cdr:y>
    </cdr:from>
    <cdr:to>
      <cdr:x>0.75701</cdr:x>
      <cdr:y>0.43385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5181566" y="1905001"/>
          <a:ext cx="990633" cy="35543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1"/>
              </a:solidFill>
            </a:rPr>
            <a:t>ACD target</a:t>
          </a:r>
        </a:p>
      </cdr:txBody>
    </cdr:sp>
  </cdr:relSizeAnchor>
  <cdr:relSizeAnchor xmlns:cdr="http://schemas.openxmlformats.org/drawingml/2006/chartDrawing">
    <cdr:from>
      <cdr:x>0.40909</cdr:x>
      <cdr:y>0.59963</cdr:y>
    </cdr:from>
    <cdr:to>
      <cdr:x>0.55089</cdr:x>
      <cdr:y>0.67276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429000" y="3124200"/>
          <a:ext cx="1188575" cy="3809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600" dirty="0"/>
            <a:t>TESLA 9-cell</a:t>
          </a:r>
        </a:p>
      </cdr:txBody>
    </cdr:sp>
  </cdr:relSizeAnchor>
  <cdr:relSizeAnchor xmlns:cdr="http://schemas.openxmlformats.org/drawingml/2006/chartDrawing">
    <cdr:from>
      <cdr:x>0.53636</cdr:x>
      <cdr:y>0.02925</cdr:y>
    </cdr:from>
    <cdr:to>
      <cdr:x>0.92727</cdr:x>
      <cdr:y>0.10237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495800" y="152400"/>
          <a:ext cx="3276600" cy="38096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600" dirty="0" smtClean="0">
              <a:solidFill>
                <a:srgbClr val="006600"/>
              </a:solidFill>
            </a:rPr>
            <a:t>Plots show max. </a:t>
          </a:r>
          <a:r>
            <a:rPr lang="en-US" sz="1600" dirty="0" err="1" smtClean="0">
              <a:solidFill>
                <a:srgbClr val="006600"/>
              </a:solidFill>
            </a:rPr>
            <a:t>Eacc</a:t>
          </a:r>
          <a:r>
            <a:rPr lang="en-US" sz="1600" dirty="0" smtClean="0">
              <a:solidFill>
                <a:srgbClr val="006600"/>
              </a:solidFill>
            </a:rPr>
            <a:t> w/ Qo for each. </a:t>
          </a:r>
          <a:endParaRPr lang="en-US" sz="1600" dirty="0">
            <a:solidFill>
              <a:srgbClr val="0066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90712AEE-DC75-489A-968E-E4A08D1E6A0D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BFC2AA2B-21A5-44C8-B541-ABD5E8087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5E2DCD-B66A-49D6-BA5B-2DC55F60802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DC13F7-3A40-4202-918F-8034A78AB0B9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FE2A5F-D778-4A2F-B1E9-00C56B03F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676400" y="64886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TTC meeting </a:t>
            </a:r>
            <a:r>
              <a:rPr lang="en-US" dirty="0" smtClean="0"/>
              <a:t>6 </a:t>
            </a:r>
            <a:r>
              <a:rPr lang="en-US" dirty="0" smtClean="0"/>
              <a:t>Dec. 2011, Beijing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3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0" y="6492240"/>
            <a:ext cx="9144000" cy="0"/>
          </a:xfrm>
          <a:prstGeom prst="line">
            <a:avLst/>
          </a:prstGeom>
          <a:ln>
            <a:solidFill>
              <a:srgbClr val="B2202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7086600" y="64886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Cornell</a:t>
            </a:r>
            <a:r>
              <a:rPr lang="en-US" baseline="0" dirty="0" smtClean="0"/>
              <a:t> SRF group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1981200"/>
            <a:ext cx="5715000" cy="2057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Fumio Furuta,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Georg H. Hoffstaetter</a:t>
            </a:r>
          </a:p>
          <a:p>
            <a:pPr eaLnBrk="1" hangingPunct="1"/>
            <a:r>
              <a:rPr lang="en-US" sz="2400" dirty="0" smtClean="0">
                <a:solidFill>
                  <a:srgbClr val="FF0000"/>
                </a:solidFill>
              </a:rPr>
              <a:t>Cornell University</a:t>
            </a:r>
          </a:p>
          <a:p>
            <a:pPr eaLnBrk="1" hangingPunct="1"/>
            <a:r>
              <a:rPr lang="en-US" sz="2400" dirty="0" smtClean="0">
                <a:solidFill>
                  <a:srgbClr val="FF0000"/>
                </a:solidFill>
              </a:rPr>
              <a:t>Laboratory for Elementary-Particle Physics</a:t>
            </a:r>
          </a:p>
        </p:txBody>
      </p:sp>
      <p:pic>
        <p:nvPicPr>
          <p:cNvPr id="6" name="Picture 103" descr="figure1"/>
          <p:cNvPicPr>
            <a:picLocks noChangeAspect="1" noChangeArrowheads="1"/>
          </p:cNvPicPr>
          <p:nvPr/>
        </p:nvPicPr>
        <p:blipFill>
          <a:blip r:embed="rId3" cstate="print"/>
          <a:srcRect l="34375" r="15625"/>
          <a:stretch>
            <a:fillRect/>
          </a:stretch>
        </p:blipFill>
        <p:spPr bwMode="auto">
          <a:xfrm>
            <a:off x="7772400" y="1138735"/>
            <a:ext cx="1219200" cy="5033465"/>
          </a:xfrm>
          <a:prstGeom prst="rect">
            <a:avLst/>
          </a:prstGeom>
          <a:noFill/>
        </p:spPr>
      </p:pic>
      <p:pic>
        <p:nvPicPr>
          <p:cNvPr id="7" name="Picture 104" descr="P10100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990600"/>
            <a:ext cx="1752600" cy="2336800"/>
          </a:xfrm>
          <a:prstGeom prst="rect">
            <a:avLst/>
          </a:prstGeom>
          <a:noFill/>
        </p:spPr>
      </p:pic>
      <p:pic>
        <p:nvPicPr>
          <p:cNvPr id="8" name="Picture 106" descr="dscn7004"/>
          <p:cNvPicPr preferRelativeResize="0">
            <a:picLocks noChangeAspect="1" noChangeArrowheads="1"/>
          </p:cNvPicPr>
          <p:nvPr/>
        </p:nvPicPr>
        <p:blipFill>
          <a:blip r:embed="rId5" cstate="print"/>
          <a:srcRect l="10564"/>
          <a:stretch>
            <a:fillRect/>
          </a:stretch>
        </p:blipFill>
        <p:spPr bwMode="auto">
          <a:xfrm>
            <a:off x="304800" y="3429000"/>
            <a:ext cx="1930456" cy="2743200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362200" y="4343400"/>
            <a:ext cx="510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rgbClr val="B4002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66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9pPr>
          </a:lstStyle>
          <a:p>
            <a:pPr marL="342900" indent="-342900" algn="l" eaLnBrk="1" hangingPunct="1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Recent results of </a:t>
            </a:r>
            <a:r>
              <a:rPr lang="en-US" sz="2400" dirty="0" err="1" smtClean="0">
                <a:solidFill>
                  <a:srgbClr val="000000"/>
                </a:solidFill>
              </a:rPr>
              <a:t>VEP’ed</a:t>
            </a:r>
            <a:r>
              <a:rPr lang="en-US" sz="2400" dirty="0" smtClean="0">
                <a:solidFill>
                  <a:srgbClr val="000000"/>
                </a:solidFill>
              </a:rPr>
              <a:t> cavities.</a:t>
            </a:r>
          </a:p>
          <a:p>
            <a:pPr marL="342900" indent="-342900" algn="l" eaLnBrk="1" hangingPunct="1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Analysis on VEP removal.</a:t>
            </a:r>
          </a:p>
          <a:p>
            <a:pPr marL="342900" indent="-342900" algn="l" eaLnBrk="1" hangingPunct="1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Temperature oscillation asymmetry.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286000" y="762000"/>
            <a:ext cx="533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 smtClean="0">
                <a:solidFill>
                  <a:srgbClr val="000000"/>
                </a:solidFill>
              </a:rPr>
              <a:t>Updates</a:t>
            </a:r>
            <a:r>
              <a:rPr lang="ja-JP" altLang="en-US" sz="3600" dirty="0" smtClean="0">
                <a:solidFill>
                  <a:srgbClr val="000000"/>
                </a:solidFill>
              </a:rPr>
              <a:t> </a:t>
            </a:r>
            <a:r>
              <a:rPr lang="en-US" altLang="ja-JP" sz="3600" dirty="0" smtClean="0">
                <a:solidFill>
                  <a:srgbClr val="000000"/>
                </a:solidFill>
              </a:rPr>
              <a:t>of Vertical Electro Polishing at Cornell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8991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00200" y="0"/>
            <a:ext cx="7162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Temperature Oscillations Asymmetry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0"/>
            <a:ext cx="3568855" cy="267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85800"/>
            <a:ext cx="3810000" cy="285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505200"/>
            <a:ext cx="3810000" cy="285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838200"/>
            <a:ext cx="3390900" cy="254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28600" y="609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VEP of AES2-1 w/ acid circulation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162800" y="762000"/>
            <a:ext cx="1676400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Top half Cup</a:t>
            </a:r>
            <a:endParaRPr lang="en-US" sz="1600" b="1" dirty="0"/>
          </a:p>
        </p:txBody>
      </p:sp>
      <p:sp>
        <p:nvSpPr>
          <p:cNvPr id="13" name="Rectangle 12"/>
          <p:cNvSpPr/>
          <p:nvPr/>
        </p:nvSpPr>
        <p:spPr>
          <a:xfrm>
            <a:off x="2133600" y="1066800"/>
            <a:ext cx="228600" cy="1981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149404" y="3047065"/>
            <a:ext cx="9906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62200" y="3048000"/>
            <a:ext cx="11430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066800" y="3962400"/>
            <a:ext cx="2286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lbow Connector 22"/>
          <p:cNvCxnSpPr>
            <a:stCxn id="21" idx="2"/>
            <a:endCxn id="6" idx="1"/>
          </p:cNvCxnSpPr>
          <p:nvPr/>
        </p:nvCxnSpPr>
        <p:spPr>
          <a:xfrm rot="5400000" flipH="1" flipV="1">
            <a:off x="1076052" y="2219053"/>
            <a:ext cx="3677195" cy="3467100"/>
          </a:xfrm>
          <a:prstGeom prst="bentConnector4">
            <a:avLst>
              <a:gd name="adj1" fmla="val -10814"/>
              <a:gd name="adj2" fmla="val 8866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267200" y="4487181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315200" y="3429000"/>
            <a:ext cx="1676400" cy="33855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Bottom half Cup</a:t>
            </a:r>
            <a:endParaRPr lang="en-US" sz="1600" b="1" dirty="0"/>
          </a:p>
        </p:txBody>
      </p:sp>
      <p:sp>
        <p:nvSpPr>
          <p:cNvPr id="17" name="テキスト ボックス 12"/>
          <p:cNvSpPr txBox="1"/>
          <p:nvPr/>
        </p:nvSpPr>
        <p:spPr>
          <a:xfrm>
            <a:off x="3810000" y="609600"/>
            <a:ext cx="141404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sz="2000" b="1" dirty="0" smtClean="0"/>
              <a:t>Preliminary</a:t>
            </a:r>
            <a:endParaRPr kumimoji="1" lang="ja-JP" altLang="en-US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5715000" cy="533400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Interpretation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Frequency of top ≈ 2 * frequency of bottom </a:t>
            </a:r>
          </a:p>
          <a:p>
            <a:r>
              <a:rPr lang="en-US" dirty="0" smtClean="0"/>
              <a:t>No obvious correlation between temperature &amp; electrolyte motion</a:t>
            </a:r>
          </a:p>
          <a:p>
            <a:r>
              <a:rPr lang="en-US" dirty="0" smtClean="0"/>
              <a:t>Upper cup</a:t>
            </a:r>
          </a:p>
          <a:p>
            <a:pPr lvl="1"/>
            <a:r>
              <a:rPr lang="en-US" dirty="0" smtClean="0"/>
              <a:t>T increase correlated for Type 1 &amp; Type 2 current spike</a:t>
            </a:r>
          </a:p>
          <a:p>
            <a:r>
              <a:rPr lang="en-US" dirty="0" smtClean="0"/>
              <a:t>Lower Cup</a:t>
            </a:r>
          </a:p>
          <a:p>
            <a:pPr lvl="1"/>
            <a:r>
              <a:rPr lang="en-US" dirty="0" smtClean="0"/>
              <a:t>T increase correlated with Type 2 current spike</a:t>
            </a:r>
          </a:p>
          <a:p>
            <a:pPr lvl="1"/>
            <a:r>
              <a:rPr lang="en-US" dirty="0" smtClean="0"/>
              <a:t>T </a:t>
            </a:r>
            <a:r>
              <a:rPr lang="en-US" i="1" dirty="0" smtClean="0"/>
              <a:t>decrease</a:t>
            </a:r>
            <a:r>
              <a:rPr lang="en-US" dirty="0" smtClean="0"/>
              <a:t> correlated for Type 1 current spike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Meter stick for VEP development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Top and bottom oscillations must be identical</a:t>
            </a:r>
          </a:p>
          <a:p>
            <a:r>
              <a:rPr lang="en-US" dirty="0" smtClean="0"/>
              <a:t>Further analysis on temperature/current correlation 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7661393" cy="5601533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2400" u="sng" dirty="0" smtClean="0"/>
              <a:t>Recent results.</a:t>
            </a:r>
          </a:p>
          <a:p>
            <a:pPr marL="342900" indent="-342900"/>
            <a:r>
              <a:rPr lang="en-US" sz="2000" dirty="0" smtClean="0"/>
              <a:t>&gt;</a:t>
            </a:r>
            <a:r>
              <a:rPr lang="en-US" sz="2000" dirty="0" smtClean="0">
                <a:solidFill>
                  <a:srgbClr val="FF0000"/>
                </a:solidFill>
              </a:rPr>
              <a:t>TESLA single cell achieved 39MV/m with Qo of 2.1e10 by VEP.</a:t>
            </a:r>
          </a:p>
          <a:p>
            <a:pPr marL="342900" indent="-342900"/>
            <a:r>
              <a:rPr lang="en-US" sz="2000" dirty="0" smtClean="0"/>
              <a:t>&gt;</a:t>
            </a:r>
            <a:r>
              <a:rPr lang="en-US" sz="2000" dirty="0" smtClean="0">
                <a:solidFill>
                  <a:srgbClr val="0000CC"/>
                </a:solidFill>
              </a:rPr>
              <a:t>Feasibility of VEP + oxypolish was demonstrated with TESLA 9-cell. </a:t>
            </a:r>
          </a:p>
          <a:p>
            <a:pPr marL="342900" indent="-342900"/>
            <a:r>
              <a:rPr lang="en-US" sz="2000" dirty="0" smtClean="0">
                <a:solidFill>
                  <a:srgbClr val="0000CC"/>
                </a:solidFill>
              </a:rPr>
              <a:t>  36MV/m was achieved so far.   </a:t>
            </a:r>
          </a:p>
          <a:p>
            <a:pPr marL="342900" indent="-342900"/>
            <a:r>
              <a:rPr lang="en-US" sz="2000" dirty="0" smtClean="0">
                <a:solidFill>
                  <a:srgbClr val="006600"/>
                </a:solidFill>
              </a:rPr>
              <a:t>&gt;preliminary results show VEP removal dependence on gradient.</a:t>
            </a:r>
          </a:p>
          <a:p>
            <a:pPr marL="342900" indent="-342900"/>
            <a:r>
              <a:rPr lang="en-US" sz="2000" dirty="0" smtClean="0"/>
              <a:t>&gt;</a:t>
            </a:r>
            <a:r>
              <a:rPr lang="en-US" sz="2000" dirty="0" smtClean="0">
                <a:solidFill>
                  <a:srgbClr val="FF6600"/>
                </a:solidFill>
              </a:rPr>
              <a:t>Temperature oscillation asymmetry was found during single cell VEP. </a:t>
            </a:r>
          </a:p>
          <a:p>
            <a:pPr marL="342900" indent="-342900"/>
            <a:r>
              <a:rPr lang="en-US" sz="2000" dirty="0" smtClean="0"/>
              <a:t>We will check reproducibility of these processes.</a:t>
            </a:r>
          </a:p>
          <a:p>
            <a:pPr marL="342900" indent="-342900"/>
            <a:r>
              <a:rPr lang="en-US" sz="2000" dirty="0" smtClean="0"/>
              <a:t>These may have hint to high gradient Q-slope issue of VEP.</a:t>
            </a:r>
          </a:p>
          <a:p>
            <a:pPr marL="342900" indent="-342900"/>
            <a:endParaRPr lang="en-US" sz="1000" dirty="0" smtClean="0"/>
          </a:p>
          <a:p>
            <a:pPr marL="342900" indent="-342900"/>
            <a:r>
              <a:rPr lang="en-US" sz="2400" u="sng" dirty="0" smtClean="0"/>
              <a:t>Ongoing R&amp;Ds for VEP establishment. </a:t>
            </a:r>
          </a:p>
          <a:p>
            <a:pPr marL="342900" indent="-342900"/>
            <a:r>
              <a:rPr lang="en-US" sz="2000" dirty="0" smtClean="0">
                <a:solidFill>
                  <a:srgbClr val="FF0000"/>
                </a:solidFill>
              </a:rPr>
              <a:t>1)Demonstration of high gradient w/ high Qo.</a:t>
            </a:r>
          </a:p>
          <a:p>
            <a:pPr marL="342900" indent="-342900"/>
            <a:r>
              <a:rPr lang="en-US" sz="2000" dirty="0" smtClean="0"/>
              <a:t> step1. TESLA shape</a:t>
            </a:r>
            <a:r>
              <a:rPr lang="en-US" sz="2000" dirty="0" smtClean="0">
                <a:solidFill>
                  <a:srgbClr val="FF0000"/>
                </a:solidFill>
              </a:rPr>
              <a:t>(okay)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-&gt; Re-entrant shape.</a:t>
            </a:r>
          </a:p>
          <a:p>
            <a:pPr marL="342900" indent="-342900"/>
            <a:r>
              <a:rPr lang="en-US" sz="2000" dirty="0" smtClean="0"/>
              <a:t> step2. single cell -&gt; 9-cell.</a:t>
            </a:r>
          </a:p>
          <a:p>
            <a:pPr marL="342900" indent="-342900"/>
            <a:r>
              <a:rPr lang="en-US" sz="2000" dirty="0" smtClean="0">
                <a:solidFill>
                  <a:srgbClr val="0000CC"/>
                </a:solidFill>
              </a:rPr>
              <a:t>2) Demonstration of reproducibility and high yield.</a:t>
            </a:r>
          </a:p>
          <a:p>
            <a:pPr marL="342900" indent="-342900"/>
            <a:r>
              <a:rPr lang="en-US" sz="2000" dirty="0" smtClean="0">
                <a:solidFill>
                  <a:srgbClr val="006600"/>
                </a:solidFill>
              </a:rPr>
              <a:t>3) Optimization of parameters.</a:t>
            </a:r>
          </a:p>
          <a:p>
            <a:pPr marL="342900" indent="-342900"/>
            <a:r>
              <a:rPr lang="en-US" sz="2000" dirty="0" smtClean="0"/>
              <a:t> voltage, current, temp, removal, agitation,  etc.</a:t>
            </a:r>
          </a:p>
          <a:p>
            <a:pPr marL="342900" indent="-342900"/>
            <a:r>
              <a:rPr lang="en-US" sz="2000" dirty="0" smtClean="0">
                <a:solidFill>
                  <a:srgbClr val="FF6600"/>
                </a:solidFill>
              </a:rPr>
              <a:t>4) Understanding of VEP process. </a:t>
            </a:r>
          </a:p>
          <a:p>
            <a:pPr marL="342900" indent="-342900"/>
            <a:r>
              <a:rPr lang="en-US" sz="2000" dirty="0" smtClean="0"/>
              <a:t> Temp. oscillation asymmetry, circulation, etc. </a:t>
            </a:r>
            <a:endParaRPr lang="en-US" sz="2000" dirty="0"/>
          </a:p>
        </p:txBody>
      </p:sp>
      <p:sp>
        <p:nvSpPr>
          <p:cNvPr id="7" name="正方形/長方形 6"/>
          <p:cNvSpPr/>
          <p:nvPr/>
        </p:nvSpPr>
        <p:spPr>
          <a:xfrm>
            <a:off x="2667000" y="1"/>
            <a:ext cx="375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ja-JP" sz="3600" dirty="0" smtClean="0">
                <a:solidFill>
                  <a:schemeClr val="bg1"/>
                </a:solidFill>
              </a:rPr>
              <a:t>Summary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16"/>
          <p:cNvPicPr>
            <a:picLocks noChangeAspect="1" noChangeArrowheads="1"/>
          </p:cNvPicPr>
          <p:nvPr/>
        </p:nvPicPr>
        <p:blipFill>
          <a:blip r:embed="rId2" cstate="print"/>
          <a:srcRect t="11925" r="18803" b="894"/>
          <a:stretch>
            <a:fillRect/>
          </a:stretch>
        </p:blipFill>
        <p:spPr bwMode="auto">
          <a:xfrm>
            <a:off x="1738393" y="1774542"/>
            <a:ext cx="5653976" cy="411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3014420" y="4463107"/>
            <a:ext cx="1267632" cy="40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/>
              <a:t>0.5 to 1 Hz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17376" y="4174402"/>
            <a:ext cx="537275" cy="288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2819400" y="1676400"/>
            <a:ext cx="10054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Cavity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16200000" flipH="1">
            <a:off x="2485641" y="2067779"/>
            <a:ext cx="721762" cy="6044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1066800" y="5401398"/>
            <a:ext cx="20954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PVDF Impeller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671234" y="4463107"/>
            <a:ext cx="1007390" cy="101197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096359" y="1720410"/>
            <a:ext cx="1007390" cy="288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Al Electrode</a:t>
            </a:r>
          </a:p>
        </p:txBody>
      </p:sp>
      <p:sp>
        <p:nvSpPr>
          <p:cNvPr id="27" name="TextBox 18"/>
          <p:cNvSpPr txBox="1">
            <a:spLocks noChangeArrowheads="1"/>
          </p:cNvSpPr>
          <p:nvPr/>
        </p:nvSpPr>
        <p:spPr bwMode="auto">
          <a:xfrm>
            <a:off x="5804241" y="1143000"/>
            <a:ext cx="27872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Aluminum Electrode</a:t>
            </a:r>
          </a:p>
          <a:p>
            <a:pPr algn="ctr"/>
            <a:r>
              <a:rPr lang="en-US" sz="2400" dirty="0"/>
              <a:t>Does Not Rotate</a:t>
            </a:r>
          </a:p>
        </p:txBody>
      </p:sp>
      <p:cxnSp>
        <p:nvCxnSpPr>
          <p:cNvPr id="28" name="Straight Arrow Connector 27"/>
          <p:cNvCxnSpPr>
            <a:stCxn id="27" idx="1"/>
          </p:cNvCxnSpPr>
          <p:nvPr/>
        </p:nvCxnSpPr>
        <p:spPr>
          <a:xfrm flipH="1">
            <a:off x="5029201" y="1558499"/>
            <a:ext cx="775040" cy="4325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2"/>
          <p:cNvSpPr txBox="1">
            <a:spLocks noChangeArrowheads="1"/>
          </p:cNvSpPr>
          <p:nvPr/>
        </p:nvSpPr>
        <p:spPr bwMode="auto">
          <a:xfrm>
            <a:off x="5482476" y="5473574"/>
            <a:ext cx="30572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PVDF Electrode Cover</a:t>
            </a:r>
          </a:p>
          <a:p>
            <a:pPr algn="ctr"/>
            <a:r>
              <a:rPr lang="en-US" sz="2400" dirty="0"/>
              <a:t>It Rotates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10800000">
            <a:off x="5230678" y="5112693"/>
            <a:ext cx="470115" cy="43305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1"/>
          <p:cNvSpPr txBox="1">
            <a:spLocks noChangeArrowheads="1"/>
          </p:cNvSpPr>
          <p:nvPr/>
        </p:nvSpPr>
        <p:spPr bwMode="auto">
          <a:xfrm>
            <a:off x="0" y="6172200"/>
            <a:ext cx="5649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H. Padamsee &amp; A.C. Crawford, PAC07, WEPMS009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2360612" y="0"/>
            <a:ext cx="6402388" cy="5334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What is Vertical Electropolish?</a:t>
            </a:r>
          </a:p>
        </p:txBody>
      </p:sp>
      <p:pic>
        <p:nvPicPr>
          <p:cNvPr id="3" name="Picture 2" descr="Screen shot 2011-03-19 at 3.32.0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2692400" cy="3363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5792788" cy="5334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Why Vertical Electropolish?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4495800"/>
          </a:xfrm>
        </p:spPr>
        <p:txBody>
          <a:bodyPr/>
          <a:lstStyle/>
          <a:p>
            <a:pPr marL="457200" indent="-457200"/>
            <a:r>
              <a:rPr lang="en-US" sz="2800" dirty="0" smtClean="0">
                <a:solidFill>
                  <a:schemeClr val="tx1"/>
                </a:solidFill>
              </a:rPr>
              <a:t>Vertical Electropolishing has the Following Benefits:</a:t>
            </a:r>
          </a:p>
          <a:p>
            <a:pPr marL="857250" lvl="1" indent="-457200"/>
            <a:r>
              <a:rPr lang="en-US" dirty="0" smtClean="0">
                <a:solidFill>
                  <a:schemeClr val="tx1"/>
                </a:solidFill>
              </a:rPr>
              <a:t>Eliminates rotary acid seals</a:t>
            </a:r>
          </a:p>
          <a:p>
            <a:pPr marL="857250" lvl="1" indent="-457200"/>
            <a:r>
              <a:rPr lang="en-US" dirty="0" smtClean="0">
                <a:solidFill>
                  <a:schemeClr val="tx1"/>
                </a:solidFill>
              </a:rPr>
              <a:t>Eliminates sliding electrical contact</a:t>
            </a:r>
          </a:p>
          <a:p>
            <a:pPr marL="857250" lvl="1" indent="-457200"/>
            <a:r>
              <a:rPr lang="en-US" dirty="0" smtClean="0">
                <a:solidFill>
                  <a:schemeClr val="tx1"/>
                </a:solidFill>
              </a:rPr>
              <a:t>Eliminates the cavity vertical/horizontal position control fixtures</a:t>
            </a:r>
          </a:p>
          <a:p>
            <a:pPr marL="857250" lvl="1" indent="-457200"/>
            <a:r>
              <a:rPr lang="en-US" dirty="0" smtClean="0">
                <a:solidFill>
                  <a:schemeClr val="tx1"/>
                </a:solidFill>
              </a:rPr>
              <a:t>Simplifies the acid plumbing/containment</a:t>
            </a:r>
          </a:p>
          <a:p>
            <a:pPr marL="857250" lvl="1" indent="-457200"/>
            <a:r>
              <a:rPr lang="en-US" dirty="0" smtClean="0">
                <a:solidFill>
                  <a:schemeClr val="tx1"/>
                </a:solidFill>
              </a:rPr>
              <a:t>The outside of the cavity is actively cooled, providing better temperature control of the polishing reaction.</a:t>
            </a:r>
          </a:p>
          <a:p>
            <a:pPr marL="857250" lvl="1" indent="-457200"/>
            <a:r>
              <a:rPr lang="en-US" dirty="0" smtClean="0"/>
              <a:t>Lower capital equipment cost.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グラフ 1"/>
          <p:cNvGraphicFramePr/>
          <p:nvPr/>
        </p:nvGraphicFramePr>
        <p:xfrm>
          <a:off x="457200" y="685800"/>
          <a:ext cx="8229600" cy="521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4267200" y="5867400"/>
            <a:ext cx="152638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Hpk [mT]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4800" y="2438400"/>
            <a:ext cx="61587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Qo</a:t>
            </a:r>
            <a:endParaRPr kumimoji="1" lang="ja-JP" altLang="en-US" sz="2800" dirty="0"/>
          </a:p>
        </p:txBody>
      </p:sp>
      <p:sp>
        <p:nvSpPr>
          <p:cNvPr id="16" name="正方形/長方形 3"/>
          <p:cNvSpPr/>
          <p:nvPr/>
        </p:nvSpPr>
        <p:spPr>
          <a:xfrm>
            <a:off x="2590800" y="0"/>
            <a:ext cx="6403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</a:rPr>
              <a:t>Recent results of single cell + VEP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48400" y="5105400"/>
            <a:ext cx="137088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*NR, AES: TESLA shape</a:t>
            </a:r>
          </a:p>
          <a:p>
            <a:r>
              <a:rPr lang="en-US" sz="1000" dirty="0" smtClean="0"/>
              <a:t>*LR: re-entrant shape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3"/>
          <p:cNvSpPr/>
          <p:nvPr/>
        </p:nvSpPr>
        <p:spPr>
          <a:xfrm>
            <a:off x="2590800" y="0"/>
            <a:ext cx="5592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</a:rPr>
              <a:t>Recent results of 9-cell + VEP</a:t>
            </a:r>
          </a:p>
        </p:txBody>
      </p:sp>
      <p:graphicFrame>
        <p:nvGraphicFramePr>
          <p:cNvPr id="6" name="グラフ 1"/>
          <p:cNvGraphicFramePr/>
          <p:nvPr/>
        </p:nvGraphicFramePr>
        <p:xfrm>
          <a:off x="533400" y="762000"/>
          <a:ext cx="8305800" cy="521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テキスト ボックス 12"/>
          <p:cNvSpPr txBox="1"/>
          <p:nvPr/>
        </p:nvSpPr>
        <p:spPr>
          <a:xfrm>
            <a:off x="4267200" y="5943600"/>
            <a:ext cx="152638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Hpk [mT]</a:t>
            </a:r>
            <a:endParaRPr kumimoji="1" lang="ja-JP" altLang="en-US" sz="2800" dirty="0"/>
          </a:p>
        </p:txBody>
      </p:sp>
      <p:sp>
        <p:nvSpPr>
          <p:cNvPr id="8" name="テキスト ボックス 13"/>
          <p:cNvSpPr txBox="1"/>
          <p:nvPr/>
        </p:nvSpPr>
        <p:spPr>
          <a:xfrm>
            <a:off x="304800" y="2438400"/>
            <a:ext cx="61587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Qo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3"/>
          <p:cNvSpPr/>
          <p:nvPr/>
        </p:nvSpPr>
        <p:spPr>
          <a:xfrm>
            <a:off x="1219200" y="0"/>
            <a:ext cx="720690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</a:rPr>
              <a:t>Achievements of VEP for ILC requirements</a:t>
            </a:r>
          </a:p>
        </p:txBody>
      </p:sp>
      <p:grpSp>
        <p:nvGrpSpPr>
          <p:cNvPr id="28" name="グループ化 27"/>
          <p:cNvGrpSpPr/>
          <p:nvPr/>
        </p:nvGrpSpPr>
        <p:grpSpPr>
          <a:xfrm>
            <a:off x="381000" y="762000"/>
            <a:ext cx="8382000" cy="5562600"/>
            <a:chOff x="381000" y="762000"/>
            <a:chExt cx="8382000" cy="5562600"/>
          </a:xfrm>
        </p:grpSpPr>
        <p:grpSp>
          <p:nvGrpSpPr>
            <p:cNvPr id="25" name="Group 24"/>
            <p:cNvGrpSpPr/>
            <p:nvPr/>
          </p:nvGrpSpPr>
          <p:grpSpPr>
            <a:xfrm>
              <a:off x="381000" y="762000"/>
              <a:ext cx="8382000" cy="5210175"/>
              <a:chOff x="381000" y="1143000"/>
              <a:chExt cx="8153400" cy="5210175"/>
            </a:xfrm>
          </p:grpSpPr>
          <p:graphicFrame>
            <p:nvGraphicFramePr>
              <p:cNvPr id="14" name="Chart 13"/>
              <p:cNvGraphicFramePr/>
              <p:nvPr/>
            </p:nvGraphicFramePr>
            <p:xfrm>
              <a:off x="381000" y="1143000"/>
              <a:ext cx="8153400" cy="5210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16" name="Straight Connector 15"/>
              <p:cNvCxnSpPr/>
              <p:nvPr/>
            </p:nvCxnSpPr>
            <p:spPr>
              <a:xfrm flipH="1">
                <a:off x="1355920" y="3824670"/>
                <a:ext cx="3676909" cy="0"/>
              </a:xfrm>
              <a:prstGeom prst="line">
                <a:avLst/>
              </a:prstGeom>
              <a:ln w="28575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5011396" y="3828106"/>
                <a:ext cx="87782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Down Arrow 22"/>
              <p:cNvSpPr/>
              <p:nvPr/>
            </p:nvSpPr>
            <p:spPr>
              <a:xfrm>
                <a:off x="4918002" y="3429000"/>
                <a:ext cx="76200" cy="228600"/>
              </a:xfrm>
              <a:prstGeom prst="downArrow">
                <a:avLst/>
              </a:prstGeom>
              <a:solidFill>
                <a:srgbClr val="0000CC"/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テキスト ボックス 12"/>
            <p:cNvSpPr txBox="1"/>
            <p:nvPr/>
          </p:nvSpPr>
          <p:spPr>
            <a:xfrm>
              <a:off x="3962400" y="5801380"/>
              <a:ext cx="20516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err="1" smtClean="0"/>
                <a:t>Eacc</a:t>
              </a:r>
              <a:r>
                <a:rPr kumimoji="1" lang="en-US" altLang="ja-JP" sz="2800" dirty="0" smtClean="0"/>
                <a:t> [MV/m]</a:t>
              </a:r>
              <a:endParaRPr kumimoji="1" lang="ja-JP" altLang="en-US" sz="2800" dirty="0"/>
            </a:p>
          </p:txBody>
        </p:sp>
        <p:sp>
          <p:nvSpPr>
            <p:cNvPr id="27" name="テキスト ボックス 13"/>
            <p:cNvSpPr txBox="1"/>
            <p:nvPr/>
          </p:nvSpPr>
          <p:spPr>
            <a:xfrm>
              <a:off x="457200" y="2286000"/>
              <a:ext cx="61587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Qo</a:t>
              </a:r>
              <a:endParaRPr kumimoji="1" lang="ja-JP" altLang="en-US" sz="2800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5100680" y="3465316"/>
              <a:ext cx="0" cy="210312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050834" y="3459480"/>
              <a:ext cx="0" cy="21031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Down Arrow 22"/>
            <p:cNvSpPr/>
            <p:nvPr/>
          </p:nvSpPr>
          <p:spPr>
            <a:xfrm>
              <a:off x="6005856" y="3048000"/>
              <a:ext cx="76200" cy="2286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星 5 19"/>
            <p:cNvSpPr/>
            <p:nvPr/>
          </p:nvSpPr>
          <p:spPr>
            <a:xfrm>
              <a:off x="4980574" y="3338286"/>
              <a:ext cx="228600" cy="22860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星 5 20"/>
            <p:cNvSpPr/>
            <p:nvPr/>
          </p:nvSpPr>
          <p:spPr>
            <a:xfrm>
              <a:off x="5929086" y="3338286"/>
              <a:ext cx="228600" cy="22860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/>
        </p:nvGraphicFramePr>
        <p:xfrm>
          <a:off x="914400" y="1143000"/>
          <a:ext cx="7772399" cy="4876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09800" y="4267200"/>
            <a:ext cx="5486400" cy="12772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&gt;Single cells are NR1-3, AES1-002, AES1-006, Re-entrant(60mm).</a:t>
            </a:r>
          </a:p>
          <a:p>
            <a:r>
              <a:rPr lang="en-US" sz="1100" dirty="0" smtClean="0"/>
              <a:t>&gt;9-cells are A9, A10, AES5, Re-entrant(70mm).</a:t>
            </a:r>
          </a:p>
          <a:p>
            <a:endParaRPr lang="en-US" sz="1100" dirty="0" smtClean="0"/>
          </a:p>
          <a:p>
            <a:r>
              <a:rPr lang="en-US" sz="1100" dirty="0" smtClean="0"/>
              <a:t>&gt;Cavity treatment: Bulk VEP (140~300um) + hydrogen degas + </a:t>
            </a:r>
            <a:r>
              <a:rPr lang="en-US" sz="1100" u="sng" dirty="0" smtClean="0">
                <a:solidFill>
                  <a:srgbClr val="FF0000"/>
                </a:solidFill>
              </a:rPr>
              <a:t>micro VEP</a:t>
            </a:r>
            <a:r>
              <a:rPr lang="en-US" sz="1100" dirty="0" smtClean="0"/>
              <a:t> + 110CBake.</a:t>
            </a:r>
          </a:p>
          <a:p>
            <a:r>
              <a:rPr lang="en-US" sz="1100" dirty="0" smtClean="0"/>
              <a:t>&gt;Some cavities tumbled to remove defects.</a:t>
            </a:r>
          </a:p>
          <a:p>
            <a:r>
              <a:rPr lang="en-US" sz="1100" dirty="0" smtClean="0"/>
              <a:t>&gt;</a:t>
            </a:r>
            <a:r>
              <a:rPr lang="en-US" sz="1100" dirty="0" smtClean="0">
                <a:solidFill>
                  <a:srgbClr val="006600"/>
                </a:solidFill>
              </a:rPr>
              <a:t>*HNO</a:t>
            </a:r>
            <a:r>
              <a:rPr lang="en-US" sz="1100" baseline="-25000" dirty="0" smtClean="0">
                <a:solidFill>
                  <a:srgbClr val="006600"/>
                </a:solidFill>
              </a:rPr>
              <a:t>3</a:t>
            </a:r>
            <a:r>
              <a:rPr lang="en-US" sz="1100" dirty="0" smtClean="0">
                <a:solidFill>
                  <a:srgbClr val="006600"/>
                </a:solidFill>
              </a:rPr>
              <a:t> in electrolyte, 8ml/3.5L.</a:t>
            </a:r>
          </a:p>
          <a:p>
            <a:r>
              <a:rPr lang="en-US" sz="1100" dirty="0" smtClean="0"/>
              <a:t>&gt;</a:t>
            </a:r>
            <a:r>
              <a:rPr lang="en-US" sz="1100" dirty="0" smtClean="0">
                <a:solidFill>
                  <a:srgbClr val="0000CC"/>
                </a:solidFill>
              </a:rPr>
              <a:t>**EP after degas was replaced by 100nm oxypolish.</a:t>
            </a:r>
          </a:p>
        </p:txBody>
      </p:sp>
      <p:sp>
        <p:nvSpPr>
          <p:cNvPr id="6" name="テキスト ボックス 12"/>
          <p:cNvSpPr txBox="1"/>
          <p:nvPr/>
        </p:nvSpPr>
        <p:spPr>
          <a:xfrm rot="16200000">
            <a:off x="21825" y="2778398"/>
            <a:ext cx="13324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Hpk [mT]</a:t>
            </a:r>
            <a:endParaRPr kumimoji="1" lang="ja-JP" altLang="en-US" sz="2400" dirty="0"/>
          </a:p>
        </p:txBody>
      </p:sp>
      <p:sp>
        <p:nvSpPr>
          <p:cNvPr id="7" name="テキスト ボックス 12"/>
          <p:cNvSpPr txBox="1"/>
          <p:nvPr/>
        </p:nvSpPr>
        <p:spPr>
          <a:xfrm>
            <a:off x="3429000" y="5943600"/>
            <a:ext cx="271458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Micro VEP removal [um]</a:t>
            </a:r>
            <a:endParaRPr kumimoji="1" lang="ja-JP" altLang="en-US" sz="2000" dirty="0"/>
          </a:p>
        </p:txBody>
      </p:sp>
      <p:sp>
        <p:nvSpPr>
          <p:cNvPr id="9" name="正方形/長方形 3"/>
          <p:cNvSpPr/>
          <p:nvPr/>
        </p:nvSpPr>
        <p:spPr>
          <a:xfrm>
            <a:off x="2743200" y="0"/>
            <a:ext cx="4740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</a:rPr>
              <a:t>Analysis on VEP removal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600200" y="2133600"/>
            <a:ext cx="6096000" cy="13716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12"/>
          <p:cNvSpPr txBox="1"/>
          <p:nvPr/>
        </p:nvSpPr>
        <p:spPr>
          <a:xfrm>
            <a:off x="4114800" y="838200"/>
            <a:ext cx="141404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sz="2000" b="1" dirty="0" smtClean="0"/>
              <a:t>Preliminary</a:t>
            </a:r>
            <a:endParaRPr kumimoji="1" lang="ja-JP" altLang="en-US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amba\user\prc45\Pictures\Portfolio\DSCN0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5587146" cy="4191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6781800" cy="533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VEP system with Recirculation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2" descr="\\samba\user\prc45\Pictures\Portfolio\DSCN0568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410200" y="1524000"/>
            <a:ext cx="3480995" cy="44831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581400" y="6019800"/>
            <a:ext cx="2225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VEP 2.1: Recirculation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257305" y="990600"/>
            <a:ext cx="2886695" cy="5190009"/>
            <a:chOff x="6324600" y="1667991"/>
            <a:chExt cx="2886695" cy="519000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24600" y="1667991"/>
              <a:ext cx="2366513" cy="5190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7772400" y="1752600"/>
              <a:ext cx="11907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</a:rPr>
                <a:t>Top half cup</a:t>
              </a:r>
              <a:endParaRPr lang="en-US" sz="105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96200" y="5181600"/>
              <a:ext cx="15150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</a:rPr>
                <a:t>bottom half cup</a:t>
              </a:r>
              <a:endParaRPr lang="en-US" sz="105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6096000" cy="4572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Temp. monitoring setup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Resolution of thermocouples: 0.02°C</a:t>
            </a:r>
          </a:p>
          <a:p>
            <a:r>
              <a:rPr lang="en-US" sz="2800" dirty="0" smtClean="0"/>
              <a:t>Agitation: 0.85Hz</a:t>
            </a:r>
          </a:p>
          <a:p>
            <a:r>
              <a:rPr lang="en-US" sz="2800" dirty="0" smtClean="0"/>
              <a:t>Acid Recirculation(1Hz)</a:t>
            </a:r>
          </a:p>
          <a:p>
            <a:r>
              <a:rPr lang="en-US" sz="2800" dirty="0" smtClean="0"/>
              <a:t>Location of thermocouples -&gt;</a:t>
            </a:r>
          </a:p>
          <a:p>
            <a:r>
              <a:rPr lang="en-US" sz="2800" dirty="0" smtClean="0"/>
              <a:t>60 second window</a:t>
            </a:r>
          </a:p>
          <a:p>
            <a:r>
              <a:rPr lang="en-US" sz="2800" dirty="0" smtClean="0"/>
              <a:t>Sample rate of </a:t>
            </a:r>
          </a:p>
          <a:p>
            <a:pPr lvl="1"/>
            <a:r>
              <a:rPr lang="en-US" sz="2400" dirty="0" smtClean="0"/>
              <a:t>TC: 1.5 Hz</a:t>
            </a:r>
          </a:p>
          <a:p>
            <a:pPr lvl="1"/>
            <a:r>
              <a:rPr lang="en-US" sz="2400" dirty="0" smtClean="0"/>
              <a:t>Current: 5 Hz</a:t>
            </a:r>
          </a:p>
          <a:p>
            <a:endParaRPr lang="en-US" sz="2800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3581400" y="3810000"/>
            <a:ext cx="2819400" cy="2076861"/>
            <a:chOff x="3581400" y="4114800"/>
            <a:chExt cx="2819400" cy="2076861"/>
          </a:xfrm>
        </p:grpSpPr>
        <p:pic>
          <p:nvPicPr>
            <p:cNvPr id="5" name="Picture 2" descr="Z:\prc45\Pictures\VEP Procedure Pics\DSCN053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1400" y="4114800"/>
              <a:ext cx="2768724" cy="2076861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5257800" y="5410200"/>
              <a:ext cx="1143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Thermometers</a:t>
              </a:r>
              <a:endParaRPr lang="en-US" sz="12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5029200" y="5105400"/>
              <a:ext cx="381000" cy="304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>
              <a:off x="5029200" y="5791200"/>
              <a:ext cx="381000" cy="228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2925</TotalTime>
  <Words>630</Words>
  <Application>Microsoft Macintosh PowerPoint</Application>
  <PresentationFormat>On-screen Show (4:3)</PresentationFormat>
  <Paragraphs>105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What is Vertical Electropolish?</vt:lpstr>
      <vt:lpstr>Why Vertical Electropolish?</vt:lpstr>
      <vt:lpstr>PowerPoint Presentation</vt:lpstr>
      <vt:lpstr>PowerPoint Presentation</vt:lpstr>
      <vt:lpstr>PowerPoint Presentation</vt:lpstr>
      <vt:lpstr>PowerPoint Presentation</vt:lpstr>
      <vt:lpstr>VEP system with Recirculation</vt:lpstr>
      <vt:lpstr>Temp. monitoring setup</vt:lpstr>
      <vt:lpstr>PowerPoint Presentation</vt:lpstr>
      <vt:lpstr>Interpretation </vt:lpstr>
      <vt:lpstr>PowerPoint Presentation</vt:lpstr>
    </vt:vector>
  </TitlesOfParts>
  <Company>LEPP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fumio furuta</dc:creator>
  <cp:lastModifiedBy>Georg Hofstaetter</cp:lastModifiedBy>
  <cp:revision>196</cp:revision>
  <dcterms:created xsi:type="dcterms:W3CDTF">2011-11-28T22:34:23Z</dcterms:created>
  <dcterms:modified xsi:type="dcterms:W3CDTF">2011-12-05T02:53:59Z</dcterms:modified>
</cp:coreProperties>
</file>