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4"/>
  </p:notesMasterIdLst>
  <p:sldIdLst>
    <p:sldId id="257" r:id="rId2"/>
    <p:sldId id="256" r:id="rId3"/>
    <p:sldId id="268" r:id="rId4"/>
    <p:sldId id="264" r:id="rId5"/>
    <p:sldId id="265" r:id="rId6"/>
    <p:sldId id="266" r:id="rId7"/>
    <p:sldId id="267" r:id="rId8"/>
    <p:sldId id="261" r:id="rId9"/>
    <p:sldId id="263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1-11-24-25-BESSY\Reference-Test%23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1615631379411"/>
          <c:y val="9.8377191569402583E-2"/>
          <c:w val="0.87097626130067074"/>
          <c:h val="0.75099600432949987"/>
        </c:manualLayout>
      </c:layout>
      <c:scatterChart>
        <c:scatterStyle val="lineMarker"/>
        <c:varyColors val="0"/>
        <c:ser>
          <c:idx val="1"/>
          <c:order val="0"/>
          <c:tx>
            <c:v>2nd DESY 1.6-cell, November 2011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xVal>
            <c:numRef>
              <c:f>'test#1b'!$F$96:$F$176</c:f>
              <c:numCache>
                <c:formatCode>0.00</c:formatCode>
                <c:ptCount val="81"/>
                <c:pt idx="0">
                  <c:v>4.4288961037270971</c:v>
                </c:pt>
                <c:pt idx="1">
                  <c:v>3.874440249630501</c:v>
                </c:pt>
                <c:pt idx="2">
                  <c:v>5.7379774023814312</c:v>
                </c:pt>
                <c:pt idx="3">
                  <c:v>6.3825504717311246</c:v>
                </c:pt>
                <c:pt idx="4">
                  <c:v>7.4139720249510344</c:v>
                </c:pt>
                <c:pt idx="5">
                  <c:v>8.3016860721330623</c:v>
                </c:pt>
                <c:pt idx="6">
                  <c:v>9.4933412205374328</c:v>
                </c:pt>
                <c:pt idx="7">
                  <c:v>10.669594429990799</c:v>
                </c:pt>
                <c:pt idx="8">
                  <c:v>12.376675433222637</c:v>
                </c:pt>
                <c:pt idx="9">
                  <c:v>13.570310902337054</c:v>
                </c:pt>
                <c:pt idx="10">
                  <c:v>14.193399555723687</c:v>
                </c:pt>
                <c:pt idx="11">
                  <c:v>15.95200397040087</c:v>
                </c:pt>
                <c:pt idx="12">
                  <c:v>17.034700391630707</c:v>
                </c:pt>
                <c:pt idx="13">
                  <c:v>17.756487159596293</c:v>
                </c:pt>
                <c:pt idx="14">
                  <c:v>18.824337053896063</c:v>
                </c:pt>
                <c:pt idx="15">
                  <c:v>19.834779927905945</c:v>
                </c:pt>
                <c:pt idx="16">
                  <c:v>20.796185324675214</c:v>
                </c:pt>
                <c:pt idx="17">
                  <c:v>21.715067426282907</c:v>
                </c:pt>
                <c:pt idx="18">
                  <c:v>22.410630877458452</c:v>
                </c:pt>
                <c:pt idx="19">
                  <c:v>23.325724162095561</c:v>
                </c:pt>
                <c:pt idx="20">
                  <c:v>23.916342291269203</c:v>
                </c:pt>
                <c:pt idx="21">
                  <c:v>24.775884645227634</c:v>
                </c:pt>
                <c:pt idx="22">
                  <c:v>25.823599665362185</c:v>
                </c:pt>
                <c:pt idx="23">
                  <c:v>26.778385636730672</c:v>
                </c:pt>
                <c:pt idx="24">
                  <c:v>27.498086598511538</c:v>
                </c:pt>
                <c:pt idx="25">
                  <c:v>28.543633449228285</c:v>
                </c:pt>
                <c:pt idx="26">
                  <c:v>29.362773132416756</c:v>
                </c:pt>
                <c:pt idx="27">
                  <c:v>29.787317181009435</c:v>
                </c:pt>
                <c:pt idx="28">
                  <c:v>30.800466081496598</c:v>
                </c:pt>
                <c:pt idx="29">
                  <c:v>31.294742910513001</c:v>
                </c:pt>
                <c:pt idx="30">
                  <c:v>32.087140281858609</c:v>
                </c:pt>
                <c:pt idx="31">
                  <c:v>33.282281021697202</c:v>
                </c:pt>
                <c:pt idx="32">
                  <c:v>34.435967948451491</c:v>
                </c:pt>
                <c:pt idx="33">
                  <c:v>35.434318687033276</c:v>
                </c:pt>
                <c:pt idx="34">
                  <c:v>36.058760021184987</c:v>
                </c:pt>
                <c:pt idx="35">
                  <c:v>36.862289920324713</c:v>
                </c:pt>
                <c:pt idx="36">
                  <c:v>37.722712869783557</c:v>
                </c:pt>
                <c:pt idx="37">
                  <c:v>38.708377939471809</c:v>
                </c:pt>
                <c:pt idx="38">
                  <c:v>39.493328154263608</c:v>
                </c:pt>
                <c:pt idx="39">
                  <c:v>40.19361902733214</c:v>
                </c:pt>
                <c:pt idx="40">
                  <c:v>40.984163509828747</c:v>
                </c:pt>
                <c:pt idx="41">
                  <c:v>41.424319979686516</c:v>
                </c:pt>
                <c:pt idx="42">
                  <c:v>41.859848458379936</c:v>
                </c:pt>
                <c:pt idx="43">
                  <c:v>41.255584777408785</c:v>
                </c:pt>
                <c:pt idx="44">
                  <c:v>41.65940110484479</c:v>
                </c:pt>
                <c:pt idx="45">
                  <c:v>43.398000083199157</c:v>
                </c:pt>
                <c:pt idx="46">
                  <c:v>43.59045335581569</c:v>
                </c:pt>
                <c:pt idx="47">
                  <c:v>45.408802505968438</c:v>
                </c:pt>
                <c:pt idx="48">
                  <c:v>46.049468932124604</c:v>
                </c:pt>
                <c:pt idx="49">
                  <c:v>49.467233938662986</c:v>
                </c:pt>
                <c:pt idx="50">
                  <c:v>50.028104854735169</c:v>
                </c:pt>
                <c:pt idx="51">
                  <c:v>51.566099255571793</c:v>
                </c:pt>
                <c:pt idx="52">
                  <c:v>53.085818366163338</c:v>
                </c:pt>
                <c:pt idx="53">
                  <c:v>52.822363547065002</c:v>
                </c:pt>
                <c:pt idx="54">
                  <c:v>52.477894998934786</c:v>
                </c:pt>
                <c:pt idx="55">
                  <c:v>52.184645639512986</c:v>
                </c:pt>
                <c:pt idx="56">
                  <c:v>51.403515248388331</c:v>
                </c:pt>
                <c:pt idx="57">
                  <c:v>50.885238922186701</c:v>
                </c:pt>
                <c:pt idx="58">
                  <c:v>50.167342821898266</c:v>
                </c:pt>
                <c:pt idx="59">
                  <c:v>49.042371498347578</c:v>
                </c:pt>
                <c:pt idx="60">
                  <c:v>48.268196006615803</c:v>
                </c:pt>
                <c:pt idx="61">
                  <c:v>46.74107654961287</c:v>
                </c:pt>
                <c:pt idx="62">
                  <c:v>46.049468932124604</c:v>
                </c:pt>
                <c:pt idx="63">
                  <c:v>45.007629551521227</c:v>
                </c:pt>
                <c:pt idx="64">
                  <c:v>43.333659054365086</c:v>
                </c:pt>
                <c:pt idx="65">
                  <c:v>41.992948471396083</c:v>
                </c:pt>
                <c:pt idx="66">
                  <c:v>40.262978214430603</c:v>
                </c:pt>
                <c:pt idx="67">
                  <c:v>36.136056487209629</c:v>
                </c:pt>
                <c:pt idx="68">
                  <c:v>34.998553081756889</c:v>
                </c:pt>
                <c:pt idx="69">
                  <c:v>31.869006275912998</c:v>
                </c:pt>
                <c:pt idx="70">
                  <c:v>28.980179939058154</c:v>
                </c:pt>
                <c:pt idx="71">
                  <c:v>26.411181773532501</c:v>
                </c:pt>
                <c:pt idx="72">
                  <c:v>23.681862684982335</c:v>
                </c:pt>
                <c:pt idx="73">
                  <c:v>21.326109368185826</c:v>
                </c:pt>
                <c:pt idx="74">
                  <c:v>19.045374026014272</c:v>
                </c:pt>
                <c:pt idx="75">
                  <c:v>17.51919604253612</c:v>
                </c:pt>
                <c:pt idx="76">
                  <c:v>15.995672280871295</c:v>
                </c:pt>
                <c:pt idx="77">
                  <c:v>13.02475670077782</c:v>
                </c:pt>
                <c:pt idx="78">
                  <c:v>10.064011918332984</c:v>
                </c:pt>
                <c:pt idx="79">
                  <c:v>8.0975149972945442</c:v>
                </c:pt>
                <c:pt idx="80">
                  <c:v>6.2723081460373136</c:v>
                </c:pt>
              </c:numCache>
            </c:numRef>
          </c:xVal>
          <c:yVal>
            <c:numRef>
              <c:f>'test#1b'!$G$96:$G$176</c:f>
              <c:numCache>
                <c:formatCode>0.00E+00</c:formatCode>
                <c:ptCount val="81"/>
                <c:pt idx="0">
                  <c:v>21720741931.194038</c:v>
                </c:pt>
                <c:pt idx="1">
                  <c:v>21625148785.963142</c:v>
                </c:pt>
                <c:pt idx="2">
                  <c:v>23984459916.634708</c:v>
                </c:pt>
                <c:pt idx="3">
                  <c:v>25111578048.30743</c:v>
                </c:pt>
                <c:pt idx="4">
                  <c:v>26279155415.614594</c:v>
                </c:pt>
                <c:pt idx="5">
                  <c:v>27133551171.675026</c:v>
                </c:pt>
                <c:pt idx="6">
                  <c:v>27787249297.136398</c:v>
                </c:pt>
                <c:pt idx="7">
                  <c:v>28273077094.211658</c:v>
                </c:pt>
                <c:pt idx="8">
                  <c:v>28521354378.362701</c:v>
                </c:pt>
                <c:pt idx="9">
                  <c:v>28736627877.135624</c:v>
                </c:pt>
                <c:pt idx="10">
                  <c:v>28547232330.02211</c:v>
                </c:pt>
                <c:pt idx="11">
                  <c:v>28703465661.907524</c:v>
                </c:pt>
                <c:pt idx="12">
                  <c:v>28693295063.98925</c:v>
                </c:pt>
                <c:pt idx="13">
                  <c:v>28783494367.63879</c:v>
                </c:pt>
                <c:pt idx="14">
                  <c:v>28647255207.222839</c:v>
                </c:pt>
                <c:pt idx="15">
                  <c:v>28519844300.007092</c:v>
                </c:pt>
                <c:pt idx="16">
                  <c:v>28539912031.675739</c:v>
                </c:pt>
                <c:pt idx="17">
                  <c:v>28590202331.359673</c:v>
                </c:pt>
                <c:pt idx="18">
                  <c:v>28252275101.705723</c:v>
                </c:pt>
                <c:pt idx="19">
                  <c:v>28372717326.836227</c:v>
                </c:pt>
                <c:pt idx="20">
                  <c:v>28413311366.800079</c:v>
                </c:pt>
                <c:pt idx="21">
                  <c:v>28251346313.846405</c:v>
                </c:pt>
                <c:pt idx="22">
                  <c:v>28179773550.012585</c:v>
                </c:pt>
                <c:pt idx="23">
                  <c:v>28367159659.546318</c:v>
                </c:pt>
                <c:pt idx="24">
                  <c:v>27955938069.998421</c:v>
                </c:pt>
                <c:pt idx="25">
                  <c:v>28207566646.902641</c:v>
                </c:pt>
                <c:pt idx="26">
                  <c:v>28044692410.791</c:v>
                </c:pt>
                <c:pt idx="27">
                  <c:v>27864319151.111618</c:v>
                </c:pt>
                <c:pt idx="28">
                  <c:v>27873820697.692612</c:v>
                </c:pt>
                <c:pt idx="29">
                  <c:v>27818151687.009995</c:v>
                </c:pt>
                <c:pt idx="30">
                  <c:v>27582289681.746067</c:v>
                </c:pt>
                <c:pt idx="31">
                  <c:v>27613914970.33572</c:v>
                </c:pt>
                <c:pt idx="32">
                  <c:v>27318106748.219048</c:v>
                </c:pt>
                <c:pt idx="33">
                  <c:v>27167214918.845913</c:v>
                </c:pt>
                <c:pt idx="34">
                  <c:v>27033725631.365547</c:v>
                </c:pt>
                <c:pt idx="35">
                  <c:v>27080824198.68486</c:v>
                </c:pt>
                <c:pt idx="36">
                  <c:v>27037373455.641075</c:v>
                </c:pt>
                <c:pt idx="37">
                  <c:v>26737772586.296513</c:v>
                </c:pt>
                <c:pt idx="38">
                  <c:v>26707240638.6567</c:v>
                </c:pt>
                <c:pt idx="39">
                  <c:v>26374614145.648376</c:v>
                </c:pt>
                <c:pt idx="40">
                  <c:v>26412445992.730042</c:v>
                </c:pt>
                <c:pt idx="41">
                  <c:v>25590974695.791046</c:v>
                </c:pt>
                <c:pt idx="42">
                  <c:v>24631575680.749321</c:v>
                </c:pt>
                <c:pt idx="43">
                  <c:v>23198615372.774242</c:v>
                </c:pt>
                <c:pt idx="44">
                  <c:v>20187484043.449394</c:v>
                </c:pt>
                <c:pt idx="45">
                  <c:v>17713800495.524784</c:v>
                </c:pt>
                <c:pt idx="46">
                  <c:v>14990296832.128836</c:v>
                </c:pt>
                <c:pt idx="47">
                  <c:v>16256224208.074142</c:v>
                </c:pt>
                <c:pt idx="48">
                  <c:v>16952327052.984234</c:v>
                </c:pt>
                <c:pt idx="49">
                  <c:v>19174387326.665913</c:v>
                </c:pt>
                <c:pt idx="50">
                  <c:v>20033637956.480297</c:v>
                </c:pt>
                <c:pt idx="51">
                  <c:v>19729106310.320976</c:v>
                </c:pt>
                <c:pt idx="52">
                  <c:v>20087058591.363304</c:v>
                </c:pt>
                <c:pt idx="53">
                  <c:v>20272000919.490929</c:v>
                </c:pt>
                <c:pt idx="54">
                  <c:v>20655074545.014221</c:v>
                </c:pt>
                <c:pt idx="55">
                  <c:v>20909503524.868073</c:v>
                </c:pt>
                <c:pt idx="56">
                  <c:v>21859400064.014957</c:v>
                </c:pt>
                <c:pt idx="57">
                  <c:v>21790026098.356339</c:v>
                </c:pt>
                <c:pt idx="58">
                  <c:v>22451547541.042984</c:v>
                </c:pt>
                <c:pt idx="59">
                  <c:v>22775711816.309662</c:v>
                </c:pt>
                <c:pt idx="60">
                  <c:v>23005674227.75819</c:v>
                </c:pt>
                <c:pt idx="61">
                  <c:v>23794066766.055271</c:v>
                </c:pt>
                <c:pt idx="62">
                  <c:v>23936024348.216396</c:v>
                </c:pt>
                <c:pt idx="63">
                  <c:v>24216660527.175144</c:v>
                </c:pt>
                <c:pt idx="64">
                  <c:v>24617152473.453026</c:v>
                </c:pt>
                <c:pt idx="65">
                  <c:v>24959942885.114948</c:v>
                </c:pt>
                <c:pt idx="66">
                  <c:v>25249870248.027756</c:v>
                </c:pt>
                <c:pt idx="67">
                  <c:v>25912828524.266727</c:v>
                </c:pt>
                <c:pt idx="68">
                  <c:v>26193978757.159695</c:v>
                </c:pt>
                <c:pt idx="69">
                  <c:v>26648637149.289349</c:v>
                </c:pt>
                <c:pt idx="70">
                  <c:v>26632093675.071617</c:v>
                </c:pt>
                <c:pt idx="71">
                  <c:v>26641938736.443642</c:v>
                </c:pt>
                <c:pt idx="72">
                  <c:v>27501908329.291443</c:v>
                </c:pt>
                <c:pt idx="73">
                  <c:v>27819455310.997517</c:v>
                </c:pt>
                <c:pt idx="74">
                  <c:v>27706760818.350811</c:v>
                </c:pt>
                <c:pt idx="75">
                  <c:v>28017647097.230457</c:v>
                </c:pt>
                <c:pt idx="76">
                  <c:v>27975202497.271858</c:v>
                </c:pt>
                <c:pt idx="77">
                  <c:v>28377940353.050922</c:v>
                </c:pt>
                <c:pt idx="78">
                  <c:v>28451178854.97414</c:v>
                </c:pt>
                <c:pt idx="79">
                  <c:v>28546531245.087696</c:v>
                </c:pt>
                <c:pt idx="80">
                  <c:v>26731343376.131985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189504"/>
        <c:axId val="99201024"/>
      </c:scatterChart>
      <c:valAx>
        <c:axId val="99189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Epeak [MV/m]</a:t>
                </a:r>
              </a:p>
            </c:rich>
          </c:tx>
          <c:layout>
            <c:manualLayout>
              <c:xMode val="edge"/>
              <c:yMode val="edge"/>
              <c:x val="0.47694499854184891"/>
              <c:y val="0.9102773525889600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9201024"/>
        <c:crossesAt val="1000000000"/>
        <c:crossBetween val="midCat"/>
        <c:majorUnit val="10"/>
      </c:valAx>
      <c:valAx>
        <c:axId val="99201024"/>
        <c:scaling>
          <c:logBase val="10"/>
          <c:orientation val="minMax"/>
          <c:max val="100000000000"/>
          <c:min val="1000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Qo</a:t>
                </a:r>
              </a:p>
            </c:rich>
          </c:tx>
          <c:layout>
            <c:manualLayout>
              <c:xMode val="edge"/>
              <c:yMode val="edge"/>
              <c:x val="1.6296296296296295E-2"/>
              <c:y val="0.29783374199443524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9189504"/>
        <c:crosses val="autoZero"/>
        <c:crossBetween val="midCat"/>
      </c:valAx>
      <c:spPr>
        <a:noFill/>
        <a:ln w="25400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1680897284427143"/>
          <c:y val="7.4828852456319383E-3"/>
          <c:w val="0.5741728664856266"/>
          <c:h val="7.6410943297672312E-2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6B961-0A34-41F2-9E91-BDBBCE70B5A6}" type="datetimeFigureOut">
              <a:rPr lang="de-DE" smtClean="0"/>
              <a:t>06.12.2011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13F48-EFF5-469B-AB09-2478F96B3B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20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3F48-EFF5-469B-AB09-2478F96B3B2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98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771800" y="6473826"/>
            <a:ext cx="4392488" cy="3413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“SRF Pb/Nb photoinjector;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37" descr="Helmholtz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61672"/>
            <a:ext cx="790441" cy="32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429375"/>
            <a:ext cx="3857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00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129338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9888" y="6472238"/>
            <a:ext cx="935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29BD8-0EBA-44BC-953D-A61DC0C213FD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9550" y="358775"/>
            <a:ext cx="8715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9550" y="6426200"/>
            <a:ext cx="8715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3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03848" y="2852936"/>
            <a:ext cx="3168352" cy="7200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Jacek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Sekutowicz </a:t>
            </a:r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ctrTitle" idx="4294967295"/>
          </p:nvPr>
        </p:nvSpPr>
        <p:spPr>
          <a:xfrm>
            <a:off x="539552" y="908720"/>
            <a:ext cx="7920880" cy="12968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SRF </a:t>
            </a:r>
            <a:r>
              <a:rPr lang="en-US" sz="4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Pb</a:t>
            </a: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4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Nb</a:t>
            </a: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photoinjector</a:t>
            </a: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br>
              <a:rPr lang="en-US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recent results</a:t>
            </a:r>
            <a:endParaRPr lang="en-US" sz="4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520" y="5053012"/>
            <a:ext cx="8034511" cy="1760364"/>
            <a:chOff x="251520" y="5053012"/>
            <a:chExt cx="8034511" cy="1760364"/>
          </a:xfrm>
        </p:grpSpPr>
        <p:pic>
          <p:nvPicPr>
            <p:cNvPr id="7" name="Picture 19" descr="DESY-Logo-cyan-RGB_Hintergrund wei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053012"/>
              <a:ext cx="990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0" descr="Helmholtz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5103019"/>
              <a:ext cx="2201863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51520" y="6453336"/>
              <a:ext cx="180020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442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Jacek Sekutowicz, “SRF Pb/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photoinjector</a:t>
            </a:r>
            <a:r>
              <a:rPr lang="en-US" dirty="0" smtClean="0">
                <a:solidFill>
                  <a:srgbClr val="000000"/>
                </a:solidFill>
              </a:rPr>
              <a:t>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New coating setup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2366" y="-62582"/>
            <a:ext cx="5139305" cy="712879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3239852" y="4077073"/>
            <a:ext cx="0" cy="180972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50" y="1692901"/>
            <a:ext cx="2424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Arial" pitchFamily="34" charset="0"/>
              </a:rPr>
              <a:t>1.6-cell cavity</a:t>
            </a:r>
            <a:endParaRPr lang="de-DE" dirty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15616" y="1968388"/>
            <a:ext cx="792088" cy="52450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70700" y="5886801"/>
            <a:ext cx="183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Source </a:t>
            </a:r>
            <a:r>
              <a:rPr lang="en-US" dirty="0">
                <a:latin typeface="Calibri" pitchFamily="34" charset="0"/>
              </a:rPr>
              <a:t>of </a:t>
            </a:r>
            <a:r>
              <a:rPr lang="en-US" dirty="0" err="1">
                <a:latin typeface="Calibri" pitchFamily="34" charset="0"/>
              </a:rPr>
              <a:t>Pb</a:t>
            </a:r>
            <a:r>
              <a:rPr lang="en-US" dirty="0">
                <a:latin typeface="Calibri" pitchFamily="34" charset="0"/>
              </a:rPr>
              <a:t> ions </a:t>
            </a:r>
            <a:endParaRPr lang="de-DE" dirty="0"/>
          </a:p>
        </p:txBody>
      </p:sp>
      <p:sp>
        <p:nvSpPr>
          <p:cNvPr id="23" name="TextBox 22"/>
          <p:cNvSpPr txBox="1"/>
          <p:nvPr/>
        </p:nvSpPr>
        <p:spPr>
          <a:xfrm>
            <a:off x="331912" y="520279"/>
            <a:ext cx="856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New coating setup is placed inside the cavity, very close to the end-plate. The distance is as short as for the best performing samples.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“SRF Pb/Nb photoinjector;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New coating setup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6715" y="2060849"/>
            <a:ext cx="4608512" cy="3456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1" y="2407125"/>
            <a:ext cx="4156799" cy="2763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101" y="620688"/>
            <a:ext cx="844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Elements of the new setup  and the setup assembled  for commissioning.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Jacek Sekutowicz, “SRF Pb/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photoinjector</a:t>
            </a:r>
            <a:r>
              <a:rPr lang="en-US" dirty="0" smtClean="0">
                <a:solidFill>
                  <a:srgbClr val="000000"/>
                </a:solidFill>
              </a:rPr>
              <a:t>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New coating setup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17" y="457951"/>
            <a:ext cx="844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Commissioning of the setup began on November 28th.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0877" y="827283"/>
            <a:ext cx="6803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Example of the coating;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Arc parameters :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cathode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14.9 V,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baseline="-25000" dirty="0" err="1" smtClean="0">
                <a:latin typeface="Calibri" pitchFamily="34" charset="0"/>
                <a:cs typeface="Calibri" pitchFamily="34" charset="0"/>
              </a:rPr>
              <a:t>arc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5 A,  coating time t = 30 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970" y="3645024"/>
            <a:ext cx="8673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 first observation: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a.     Process is fast-&gt; current and voltage should be lower to avoid droplets.</a:t>
            </a:r>
          </a:p>
          <a:p>
            <a:pPr marL="457200" indent="-457200">
              <a:buAutoNum type="alphaLcPeriod" startAt="2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Heating of the mask is too strong -&gt;  pulsed deposition   </a:t>
            </a:r>
            <a:r>
              <a:rPr lang="en-US" dirty="0">
                <a:latin typeface="Calibri" pitchFamily="34" charset="0"/>
                <a:cs typeface="Calibri" pitchFamily="34" charset="0"/>
              </a:rPr>
              <a:t>3 x 10s with several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minutes break.</a:t>
            </a:r>
          </a:p>
          <a:p>
            <a:pPr marL="457200" indent="-457200">
              <a:lnSpc>
                <a:spcPct val="150000"/>
              </a:lnSpc>
              <a:buAutoNum type="alphaLcPeriod" startAt="2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will implement a disk-like filter to reduce  the amount of droplets.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Optimization of the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coating parameters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will take next 2 weeks. 		          Coating of the new cavity in December.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06617"/>
            <a:ext cx="2495952" cy="187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4" y="1489221"/>
            <a:ext cx="2613630" cy="195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9" b="4877"/>
          <a:stretch/>
        </p:blipFill>
        <p:spPr bwMode="auto">
          <a:xfrm>
            <a:off x="226717" y="1606617"/>
            <a:ext cx="2177603" cy="184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Acknowledgments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“SRF Pb/Nb photoinjector;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79511" y="425149"/>
            <a:ext cx="8640961" cy="59766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Collaboration since 2005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P.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Kneisel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(JLAB), G.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Ciovati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Jlab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),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Nietubyc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R.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Mirowski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J. 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Witkowski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(NCBJ),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T.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Rao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(BNL), J.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Smedley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(BNL),</a:t>
            </a:r>
          </a:p>
          <a:p>
            <a:pPr algn="l">
              <a:lnSpc>
                <a:spcPts val="2600"/>
              </a:lnSpc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C.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Engling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B. van der Horst, K.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Jensch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D.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Klinke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D.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Kostin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A.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Poerschmann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A. Schmidt, X. Singer, W. </a:t>
            </a:r>
            <a:r>
              <a:rPr lang="en-US" sz="1800" smtClean="0">
                <a:latin typeface="Calibri" pitchFamily="34" charset="0"/>
                <a:cs typeface="Calibri" pitchFamily="34" charset="0"/>
              </a:rPr>
              <a:t>Singer </a:t>
            </a:r>
            <a:r>
              <a:rPr lang="en-US" sz="1800">
                <a:latin typeface="Calibri" pitchFamily="34" charset="0"/>
                <a:cs typeface="Calibri" pitchFamily="34" charset="0"/>
              </a:rPr>
              <a:t>(DESY).</a:t>
            </a:r>
          </a:p>
          <a:p>
            <a:pPr algn="l">
              <a:lnSpc>
                <a:spcPct val="150000"/>
              </a:lnSpc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Test at HZB of 1.6-cell in </a:t>
            </a:r>
            <a:r>
              <a:rPr lang="de-DE" sz="2000" b="1" dirty="0" err="1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HoBiCaT</a:t>
            </a:r>
            <a:r>
              <a:rPr lang="de-DE" sz="2000" b="1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 2011 and coming test in 2012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Kamps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W. Anders, R.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Barday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D.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Böhlick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A.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Frahm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M.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Dirsat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F. Hoffmann,  A.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Jankowiak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S.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Klauke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J.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Knobloch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O.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Kugeler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P.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Kuske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J. Rudolph,  A.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Matveenko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A. Neumann, 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Quast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 M. Schenk, M. Schuster,  S. Schubert,  J.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Völker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(HZB), 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J.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Teichert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(FZD), 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V.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Volkov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(BINP), 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I. Will (MBI)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Outline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3568" y="1052736"/>
            <a:ext cx="6400800" cy="4248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dirty="0" err="1" smtClean="0"/>
              <a:t>Pb</a:t>
            </a:r>
            <a:r>
              <a:rPr lang="en-US" sz="2400" dirty="0" smtClean="0"/>
              <a:t>/</a:t>
            </a:r>
            <a:r>
              <a:rPr lang="en-US" sz="2400" dirty="0" err="1" smtClean="0"/>
              <a:t>Nb</a:t>
            </a:r>
            <a:r>
              <a:rPr lang="en-US" sz="2400" dirty="0" smtClean="0"/>
              <a:t> SRF injector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dirty="0" smtClean="0"/>
              <a:t>Parameters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dirty="0" smtClean="0"/>
              <a:t>What has been demonstrated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dirty="0" smtClean="0"/>
              <a:t>New cavity  and its baseline test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400" dirty="0" smtClean="0"/>
              <a:t>New coating setup</a:t>
            </a:r>
            <a:endParaRPr lang="de-DE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“SRF Pb/Nb photoinjector;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SRF Injector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44335" y="456941"/>
            <a:ext cx="88921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  <a:cs typeface="Arial" pitchFamily="34" charset="0"/>
              </a:rPr>
              <a:t>Our goal is  ~ 1 mA – class injector delivering high quality bunches (1 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nC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@ 1µrad) for the </a:t>
            </a:r>
            <a:r>
              <a:rPr lang="en-US" b="1" dirty="0" smtClean="0">
                <a:latin typeface="Calibri" pitchFamily="34" charset="0"/>
                <a:cs typeface="Arial" pitchFamily="34" charset="0"/>
              </a:rPr>
              <a:t>lp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and </a:t>
            </a:r>
            <a:r>
              <a:rPr lang="en-US" b="1" dirty="0" smtClean="0">
                <a:latin typeface="Calibri" pitchFamily="34" charset="0"/>
                <a:cs typeface="Arial" pitchFamily="34" charset="0"/>
              </a:rPr>
              <a:t>cw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operation of the XFEL facility.</a:t>
            </a:r>
          </a:p>
          <a:p>
            <a:pPr algn="just"/>
            <a:r>
              <a:rPr lang="en-US" dirty="0" smtClean="0">
                <a:latin typeface="Calibri" pitchFamily="34" charset="0"/>
                <a:cs typeface="Arial" pitchFamily="34" charset="0"/>
              </a:rPr>
              <a:t>It is all superconducting gun with superconducting </a:t>
            </a:r>
            <a:r>
              <a:rPr lang="en-US" b="1" dirty="0" smtClean="0">
                <a:latin typeface="Calibri" pitchFamily="34" charset="0"/>
                <a:cs typeface="Arial" pitchFamily="34" charset="0"/>
              </a:rPr>
              <a:t>Pb 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cathode.</a:t>
            </a:r>
            <a:endParaRPr lang="de-DE" dirty="0">
              <a:latin typeface="Calibri" pitchFamily="34" charset="0"/>
            </a:endParaRPr>
          </a:p>
        </p:txBody>
      </p:sp>
      <p:graphicFrame>
        <p:nvGraphicFramePr>
          <p:cNvPr id="10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56971"/>
              </p:ext>
            </p:extLst>
          </p:nvPr>
        </p:nvGraphicFramePr>
        <p:xfrm>
          <a:off x="1344160" y="4438731"/>
          <a:ext cx="5860275" cy="1828870"/>
        </p:xfrm>
        <a:graphic>
          <a:graphicData uri="http://schemas.openxmlformats.org/drawingml/2006/table">
            <a:tbl>
              <a:tblPr/>
              <a:tblGrid>
                <a:gridCol w="3372476"/>
                <a:gridCol w="1183324"/>
                <a:gridCol w="1304475"/>
              </a:tblGrid>
              <a:tr h="335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Parameter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Unit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Value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Spot radius 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[mm]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1.5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 Nominal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E</a:t>
                      </a:r>
                      <a:r>
                        <a:rPr kumimoji="0" lang="en-US" sz="1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cath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at cathode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[MV/m]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~50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QE at  213 nm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12" charset="-128"/>
                        <a:cs typeface="Calibri" pitchFamily="34" charset="0"/>
                      </a:endParaRP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-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1.4 E -3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QE at  260 nm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12" charset="-128"/>
                        <a:cs typeface="Calibri" pitchFamily="34" charset="0"/>
                      </a:endParaRP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-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3.5 E-4</a:t>
                      </a:r>
                    </a:p>
                  </a:txBody>
                  <a:tcPr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344160" y="1457343"/>
            <a:ext cx="6330697" cy="2716356"/>
            <a:chOff x="1325126" y="2038760"/>
            <a:chExt cx="6559242" cy="2902408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1325126" y="2038760"/>
              <a:ext cx="6559242" cy="2902408"/>
              <a:chOff x="901" y="1175"/>
              <a:chExt cx="3444" cy="1443"/>
            </a:xfrm>
          </p:grpSpPr>
          <p:grpSp>
            <p:nvGrpSpPr>
              <p:cNvPr id="16" name="Group 9"/>
              <p:cNvGrpSpPr>
                <a:grpSpLocks noChangeAspect="1"/>
              </p:cNvGrpSpPr>
              <p:nvPr/>
            </p:nvGrpSpPr>
            <p:grpSpPr bwMode="auto">
              <a:xfrm>
                <a:off x="2168" y="1441"/>
                <a:ext cx="1549" cy="878"/>
                <a:chOff x="2356" y="2855"/>
                <a:chExt cx="4465" cy="2593"/>
              </a:xfrm>
            </p:grpSpPr>
            <p:sp>
              <p:nvSpPr>
                <p:cNvPr id="32" name="AutoShap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356" y="2855"/>
                  <a:ext cx="4465" cy="259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3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356" y="3223"/>
                  <a:ext cx="1236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pic>
              <p:nvPicPr>
                <p:cNvPr id="34" name="Picture 12" descr="RF_Gun_full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1409" b="11241"/>
                <a:stretch>
                  <a:fillRect/>
                </a:stretch>
              </p:blipFill>
              <p:spPr bwMode="auto">
                <a:xfrm>
                  <a:off x="2356" y="2855"/>
                  <a:ext cx="4465" cy="259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35" name="Line 13"/>
                <p:cNvSpPr>
                  <a:spLocks noChangeShapeType="1"/>
                </p:cNvSpPr>
                <p:nvPr/>
              </p:nvSpPr>
              <p:spPr bwMode="auto">
                <a:xfrm>
                  <a:off x="2471" y="4107"/>
                  <a:ext cx="0" cy="12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pic>
            <p:nvPicPr>
              <p:cNvPr id="17" name="Picture 14" descr="RF_Gun1b_Black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40204"/>
                  </a:clrFrom>
                  <a:clrTo>
                    <a:srgbClr val="040204">
                      <a:alpha val="0"/>
                    </a:srgbClr>
                  </a:clrTo>
                </a:clrChange>
                <a:lum contras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" y="1598"/>
                <a:ext cx="885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V="1">
                <a:off x="1343" y="1342"/>
                <a:ext cx="199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flipV="1">
                <a:off x="1021" y="2440"/>
                <a:ext cx="22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V="1">
                <a:off x="1565" y="2167"/>
                <a:ext cx="0" cy="2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V="1">
                <a:off x="3314" y="2225"/>
                <a:ext cx="0" cy="2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3334" y="1342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1343" y="1342"/>
                <a:ext cx="0" cy="1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V="1">
                <a:off x="1021" y="2167"/>
                <a:ext cx="0" cy="2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rot="16200000" flipH="1">
                <a:off x="2028" y="1750"/>
                <a:ext cx="0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 flipH="1" flipV="1">
                <a:off x="1887" y="175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 flipH="1">
                <a:off x="2228" y="1823"/>
                <a:ext cx="1870" cy="6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1701" y="2454"/>
                <a:ext cx="947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/>
                <a:r>
                  <a:rPr lang="en-US"/>
                  <a:t>HOM couplers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1519" y="1175"/>
                <a:ext cx="165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dirty="0"/>
                  <a:t>Input Coupler</a:t>
                </a:r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/>
            </p:nvSpPr>
            <p:spPr bwMode="auto">
              <a:xfrm>
                <a:off x="3729" y="1616"/>
                <a:ext cx="616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dirty="0"/>
                  <a:t>Laser Light</a:t>
                </a:r>
              </a:p>
            </p:txBody>
          </p:sp>
          <p:sp>
            <p:nvSpPr>
              <p:cNvPr id="31" name="Text Box 28"/>
              <p:cNvSpPr txBox="1">
                <a:spLocks noChangeArrowheads="1"/>
              </p:cNvSpPr>
              <p:nvPr/>
            </p:nvSpPr>
            <p:spPr bwMode="auto">
              <a:xfrm>
                <a:off x="1571" y="1391"/>
                <a:ext cx="572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dirty="0"/>
                  <a:t>Emitting </a:t>
                </a:r>
              </a:p>
              <a:p>
                <a:pPr algn="ctr" eaLnBrk="0" hangingPunct="0"/>
                <a:r>
                  <a:rPr lang="en-US" dirty="0"/>
                  <a:t>Pb spot</a:t>
                </a:r>
              </a:p>
            </p:txBody>
          </p:sp>
        </p:grp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H="1">
              <a:off x="3852453" y="3478901"/>
              <a:ext cx="3561493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6711170" y="3512964"/>
              <a:ext cx="1173198" cy="52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/>
              <a:r>
                <a:rPr lang="en-US" dirty="0" smtClean="0"/>
                <a:t>Electron beam</a:t>
              </a:r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“SRF Pb/Nb photoinjector;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Parameters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6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118351"/>
              </p:ext>
            </p:extLst>
          </p:nvPr>
        </p:nvGraphicFramePr>
        <p:xfrm>
          <a:off x="395536" y="1196752"/>
          <a:ext cx="8424935" cy="4140803"/>
        </p:xfrm>
        <a:graphic>
          <a:graphicData uri="http://schemas.openxmlformats.org/drawingml/2006/table">
            <a:tbl>
              <a:tblPr/>
              <a:tblGrid>
                <a:gridCol w="3960440"/>
                <a:gridCol w="1440160"/>
                <a:gridCol w="1339347"/>
                <a:gridCol w="1684988"/>
              </a:tblGrid>
              <a:tr h="455801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Nominal Energy /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Eacc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112" charset="-128"/>
                        <a:cs typeface="Calibri" pitchFamily="34" charset="0"/>
                      </a:endParaRP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GeV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 / MV/m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17.5 / 23.5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7 / 7.5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801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Beam pulse length  lp  and cw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ms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100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cw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71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Repetition rate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Hz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-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87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# bunches/s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112" charset="-128"/>
                        <a:cs typeface="Calibri" pitchFamily="34" charset="0"/>
                      </a:endParaRP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25000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250 000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71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Bunch spacing  (an example)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ns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4000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4000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71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Bunch charge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nC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0.25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Beam current (an example)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mA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0.25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0.062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71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Laser pulse energy / power for 213 nm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µJ / W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4 / 0.1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 / 0.25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71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Laser pulse energy / power for 260 nm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µJ / W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14 / 0.35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3.5 / 0.88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“SRF Pb/Nb photoinjector;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What has been demonstrated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93" y="400110"/>
            <a:ext cx="870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Many parameters have been demonstrated or reached values were close to the spec, but not yet all together  in the cryogenic test of a 1.6-cell cavity.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05980"/>
              </p:ext>
            </p:extLst>
          </p:nvPr>
        </p:nvGraphicFramePr>
        <p:xfrm>
          <a:off x="187568" y="1082948"/>
          <a:ext cx="87695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864096"/>
                <a:gridCol w="720080"/>
                <a:gridCol w="1224136"/>
                <a:gridCol w="42330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Unit</a:t>
                      </a:r>
                      <a:endParaRPr lang="en-US" sz="1800" b="0" noProof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Spec 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Maximum Measured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Comment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lang="en-US" sz="1800" b="1" baseline="-250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peak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without </a:t>
                      </a:r>
                      <a:r>
                        <a:rPr lang="en-US" sz="18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Pb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MV/m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61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1.6-cell, DESY#1, August 2008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lang="en-US" sz="1800" b="1" baseline="-250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peak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with </a:t>
                      </a:r>
                      <a:r>
                        <a:rPr lang="en-US" sz="18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Pb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MV/m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50+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45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1.6-cell, DESY#1, December 2008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QE at 213 nm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en-US" sz="1800" b="1" baseline="300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endParaRPr lang="en-US" sz="1800" b="1" baseline="300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1.4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2.7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Pb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samples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deposited  with 10 cm long arc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QE at 260 nm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en-US" sz="1800" b="1" baseline="300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-4</a:t>
                      </a:r>
                      <a:endParaRPr lang="en-US" sz="1800" b="1" baseline="300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4.8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Pb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samples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deposited  with 10 cm long arc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“SRF Pb/Nb photoinjector;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11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36779"/>
              </p:ext>
            </p:extLst>
          </p:nvPr>
        </p:nvGraphicFramePr>
        <p:xfrm>
          <a:off x="3120211" y="4327294"/>
          <a:ext cx="5760640" cy="184560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87893"/>
                <a:gridCol w="3372747"/>
              </a:tblGrid>
              <a:tr h="3828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Cathode</a:t>
                      </a: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QE</a:t>
                      </a:r>
                      <a:r>
                        <a:rPr lang="de-DE" sz="1800" b="0" baseline="-250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max</a:t>
                      </a:r>
                      <a:endParaRPr lang="de-DE" sz="1800" b="0" baseline="-250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1*10</a:t>
                      </a:r>
                      <a:r>
                        <a:rPr lang="de-DE" sz="1800" b="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-4 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@258 </a:t>
                      </a:r>
                      <a:r>
                        <a:rPr lang="de-DE" sz="18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nm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(non uniform)</a:t>
                      </a:r>
                      <a:endParaRPr lang="de-DE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Electric peak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field</a:t>
                      </a:r>
                      <a:endParaRPr lang="de-DE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 MV/m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Electron energy</a:t>
                      </a:r>
                      <a:endParaRPr lang="de-DE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1.8 MeV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Bunch charge</a:t>
                      </a:r>
                      <a:endParaRPr lang="de-DE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pC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Normalized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emittance</a:t>
                      </a:r>
                      <a:endParaRPr lang="de-DE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mm  </a:t>
                      </a:r>
                      <a:r>
                        <a:rPr lang="de-DE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mrad</a:t>
                      </a:r>
                      <a:endParaRPr lang="de-DE" sz="1800" b="0" baseline="300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3962" y="3535414"/>
            <a:ext cx="595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Test results of the BESSY 1.6-cell cavity in </a:t>
            </a:r>
            <a:r>
              <a:rPr lang="de-DE" b="1" dirty="0" err="1" smtClean="0">
                <a:latin typeface="Calibri" pitchFamily="34" charset="0"/>
                <a:ea typeface="Times New Roman"/>
                <a:cs typeface="Calibri" pitchFamily="34" charset="0"/>
              </a:rPr>
              <a:t>HoBiCaT</a:t>
            </a:r>
            <a:r>
              <a:rPr lang="de-DE" b="1" dirty="0" smtClean="0">
                <a:latin typeface="Calibri" pitchFamily="34" charset="0"/>
                <a:ea typeface="Times New Roman"/>
                <a:cs typeface="Calibri" pitchFamily="34" charset="0"/>
              </a:rPr>
              <a:t> in 2011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904746"/>
            <a:ext cx="1829804" cy="246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541" y="3909718"/>
            <a:ext cx="17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de-DE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first</a:t>
            </a:r>
            <a:r>
              <a:rPr lang="de-DE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beam April 21st,  2011</a:t>
            </a:r>
            <a:endParaRPr lang="de-DE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New cavity and  baseline test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Jacek</a:t>
            </a:r>
            <a:r>
              <a:rPr lang="en-US" dirty="0" smtClean="0">
                <a:solidFill>
                  <a:srgbClr val="000000"/>
                </a:solidFill>
              </a:rPr>
              <a:t> Sekutowicz, “SRF Pb/Nb photoinjector; recent results”.  </a:t>
            </a:r>
            <a:r>
              <a:rPr lang="en-US" smtClean="0">
                <a:solidFill>
                  <a:srgbClr val="000000"/>
                </a:solidFill>
              </a:rPr>
              <a:t>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98685" y="400110"/>
            <a:ext cx="871296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he 2</a:t>
            </a:r>
            <a:r>
              <a:rPr lang="en-US" baseline="30000" dirty="0" smtClean="0">
                <a:latin typeface="Calibri" pitchFamily="34" charset="0"/>
              </a:rPr>
              <a:t>nd</a:t>
            </a:r>
            <a:r>
              <a:rPr lang="en-US" dirty="0" smtClean="0">
                <a:latin typeface="Calibri" pitchFamily="34" charset="0"/>
              </a:rPr>
              <a:t> cavity was constructed (D. </a:t>
            </a:r>
            <a:r>
              <a:rPr lang="en-US" dirty="0" err="1" smtClean="0">
                <a:latin typeface="Calibri" pitchFamily="34" charset="0"/>
              </a:rPr>
              <a:t>Klinke</a:t>
            </a:r>
            <a:r>
              <a:rPr lang="en-US" dirty="0" smtClean="0">
                <a:latin typeface="Calibri" pitchFamily="34" charset="0"/>
              </a:rPr>
              <a:t>) and built (P. </a:t>
            </a:r>
            <a:r>
              <a:rPr lang="en-US" dirty="0" err="1" smtClean="0">
                <a:latin typeface="Calibri" pitchFamily="34" charset="0"/>
              </a:rPr>
              <a:t>Kneisel</a:t>
            </a:r>
            <a:r>
              <a:rPr lang="en-US" dirty="0" smtClean="0">
                <a:latin typeface="Calibri" pitchFamily="34" charset="0"/>
              </a:rPr>
              <a:t>), to test the new coating setup and to learn more about the tuning and LLRF during operation. </a:t>
            </a: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Very stiff  end-plate made of large grain Nb </a:t>
            </a:r>
            <a:r>
              <a:rPr lang="en-US" dirty="0" smtClean="0">
                <a:latin typeface="Calibri" pitchFamily="34" charset="0"/>
              </a:rPr>
              <a:t>disc.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8" y="1320390"/>
            <a:ext cx="3519308" cy="2376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12646" r="18486" b="20962"/>
          <a:stretch/>
        </p:blipFill>
        <p:spPr>
          <a:xfrm flipH="1">
            <a:off x="4860032" y="1311716"/>
            <a:ext cx="3623063" cy="367634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1384896" y="980728"/>
            <a:ext cx="2490851" cy="14881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75747" y="980728"/>
            <a:ext cx="2064405" cy="29523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510394" y="4165668"/>
            <a:ext cx="541326" cy="142357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79187"/>
            <a:ext cx="2153296" cy="19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79512" y="436022"/>
            <a:ext cx="871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Baseline tests  (P. </a:t>
            </a:r>
            <a:r>
              <a:rPr lang="en-US" dirty="0" err="1" smtClean="0">
                <a:latin typeface="Calibri" pitchFamily="34" charset="0"/>
              </a:rPr>
              <a:t>Kneisel</a:t>
            </a:r>
            <a:r>
              <a:rPr lang="en-US" dirty="0" smtClean="0">
                <a:latin typeface="Calibri" pitchFamily="34" charset="0"/>
              </a:rPr>
              <a:t> and G. </a:t>
            </a:r>
            <a:r>
              <a:rPr lang="en-US" dirty="0" err="1" smtClean="0">
                <a:latin typeface="Calibri" pitchFamily="34" charset="0"/>
              </a:rPr>
              <a:t>Ciovati</a:t>
            </a:r>
            <a:r>
              <a:rPr lang="en-US" dirty="0" smtClean="0">
                <a:latin typeface="Calibri" pitchFamily="34" charset="0"/>
              </a:rPr>
              <a:t>)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87247"/>
              </p:ext>
            </p:extLst>
          </p:nvPr>
        </p:nvGraphicFramePr>
        <p:xfrm>
          <a:off x="1115617" y="805354"/>
          <a:ext cx="7091972" cy="499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“SRF Pb/Nb photoinjector;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New cavity and  baseline test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1270" y="5805264"/>
            <a:ext cx="871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Cavity was BCP treated, heat treated at 600 C, HPR,  but not baked at 120°C </a:t>
            </a:r>
          </a:p>
        </p:txBody>
      </p:sp>
    </p:spTree>
    <p:extLst>
      <p:ext uri="{BB962C8B-B14F-4D97-AF65-F5344CB8AC3E}">
        <p14:creationId xmlns:p14="http://schemas.microsoft.com/office/powerpoint/2010/main" val="12328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New coating setup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79512" y="436022"/>
            <a:ext cx="871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Old setup with long distance between the source of </a:t>
            </a:r>
            <a:r>
              <a:rPr lang="en-US" dirty="0" err="1" smtClean="0">
                <a:latin typeface="Calibri" pitchFamily="34" charset="0"/>
              </a:rPr>
              <a:t>Pb</a:t>
            </a:r>
            <a:r>
              <a:rPr lang="en-US" dirty="0" smtClean="0">
                <a:latin typeface="Calibri" pitchFamily="34" charset="0"/>
              </a:rPr>
              <a:t> ions and the end-plate.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“SRF Pb/Nb photoinjector; recent results”.  TTC,  December 2011,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7735" r="18600" b="1466"/>
          <a:stretch/>
        </p:blipFill>
        <p:spPr>
          <a:xfrm flipH="1">
            <a:off x="1907704" y="1563148"/>
            <a:ext cx="3978396" cy="373170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83519" y="5330063"/>
            <a:ext cx="3387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Arial" pitchFamily="34" charset="0"/>
              </a:rPr>
              <a:t>Lead deposition setup at NCNR in 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Swierk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/ Poland </a:t>
            </a:r>
            <a:endParaRPr lang="de-DE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46660" y="3846152"/>
            <a:ext cx="1794558" cy="87899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28181" y="859039"/>
            <a:ext cx="3315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Arial" pitchFamily="34" charset="0"/>
              </a:rPr>
              <a:t>1.6-cell cavity in helium vessel</a:t>
            </a:r>
            <a:endParaRPr lang="de-DE" dirty="0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14412" y="1141467"/>
            <a:ext cx="657604" cy="9072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13582" y="3461567"/>
            <a:ext cx="183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Source </a:t>
            </a:r>
            <a:r>
              <a:rPr lang="en-US" dirty="0">
                <a:latin typeface="Calibri" pitchFamily="34" charset="0"/>
              </a:rPr>
              <a:t>of </a:t>
            </a:r>
            <a:r>
              <a:rPr lang="en-US" dirty="0" err="1">
                <a:latin typeface="Calibri" pitchFamily="34" charset="0"/>
              </a:rPr>
              <a:t>Pb</a:t>
            </a:r>
            <a:r>
              <a:rPr lang="en-US" dirty="0">
                <a:latin typeface="Calibri" pitchFamily="34" charset="0"/>
              </a:rPr>
              <a:t> ions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8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</Words>
  <Application>Microsoft Office PowerPoint</Application>
  <PresentationFormat>On-screen Show (4:3)</PresentationFormat>
  <Paragraphs>187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1_Default Design</vt:lpstr>
      <vt:lpstr>SRF Pb/Nb photoinjector;  recent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sekuto</dc:creator>
  <cp:lastModifiedBy>Sekutowicz, Jacek</cp:lastModifiedBy>
  <cp:revision>122</cp:revision>
  <dcterms:created xsi:type="dcterms:W3CDTF">2011-11-16T10:01:06Z</dcterms:created>
  <dcterms:modified xsi:type="dcterms:W3CDTF">2011-12-06T01:54:59Z</dcterms:modified>
</cp:coreProperties>
</file>