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handoutMasterIdLst>
    <p:handoutMasterId r:id="rId37"/>
  </p:handoutMasterIdLst>
  <p:sldIdLst>
    <p:sldId id="256" r:id="rId2"/>
    <p:sldId id="281" r:id="rId3"/>
    <p:sldId id="275" r:id="rId4"/>
    <p:sldId id="286" r:id="rId5"/>
    <p:sldId id="302" r:id="rId6"/>
    <p:sldId id="299" r:id="rId7"/>
    <p:sldId id="301" r:id="rId8"/>
    <p:sldId id="304" r:id="rId9"/>
    <p:sldId id="305" r:id="rId10"/>
    <p:sldId id="288" r:id="rId11"/>
    <p:sldId id="284" r:id="rId12"/>
    <p:sldId id="287" r:id="rId13"/>
    <p:sldId id="290" r:id="rId14"/>
    <p:sldId id="292" r:id="rId15"/>
    <p:sldId id="294" r:id="rId16"/>
    <p:sldId id="289" r:id="rId17"/>
    <p:sldId id="295" r:id="rId18"/>
    <p:sldId id="325" r:id="rId19"/>
    <p:sldId id="326" r:id="rId20"/>
    <p:sldId id="329" r:id="rId21"/>
    <p:sldId id="330" r:id="rId22"/>
    <p:sldId id="331" r:id="rId23"/>
    <p:sldId id="365" r:id="rId24"/>
    <p:sldId id="336" r:id="rId25"/>
    <p:sldId id="337" r:id="rId26"/>
    <p:sldId id="339" r:id="rId27"/>
    <p:sldId id="340" r:id="rId28"/>
    <p:sldId id="342" r:id="rId29"/>
    <p:sldId id="341" r:id="rId30"/>
    <p:sldId id="366" r:id="rId31"/>
    <p:sldId id="364" r:id="rId32"/>
    <p:sldId id="367" r:id="rId33"/>
    <p:sldId id="368" r:id="rId34"/>
    <p:sldId id="333" r:id="rId35"/>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B4B98B0-60AC-42C2-AFA5-B58CD77FA1E5}" styleName="淡色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淡色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淡色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E171933-4619-4E11-9A3F-F7608DF75F80}" styleName="中間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78" autoAdjust="0"/>
    <p:restoredTop sz="94638" autoAdjust="0"/>
  </p:normalViewPr>
  <p:slideViewPr>
    <p:cSldViewPr snapToGrid="0" snapToObjects="1">
      <p:cViewPr>
        <p:scale>
          <a:sx n="100" d="100"/>
          <a:sy n="100" d="100"/>
        </p:scale>
        <p:origin x="-712" y="-344"/>
      </p:cViewPr>
      <p:guideLst>
        <p:guide orient="horz" pos="2160"/>
        <p:guide pos="2880"/>
      </p:guideLst>
    </p:cSldViewPr>
  </p:slideViewPr>
  <p:outlineViewPr>
    <p:cViewPr>
      <p:scale>
        <a:sx n="33" d="100"/>
        <a:sy n="33" d="100"/>
      </p:scale>
      <p:origin x="0" y="204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B6BB5C-F064-A447-825B-4F43CF237468}" type="datetimeFigureOut">
              <a:rPr kumimoji="1" lang="ja-JP" altLang="en-US" smtClean="0"/>
              <a:t>11/12/04</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1EB854-54DC-AF41-8395-C22A976958EF}" type="slidenum">
              <a:rPr kumimoji="1" lang="ja-JP" altLang="en-US" smtClean="0"/>
              <a:t>‹#›</a:t>
            </a:fld>
            <a:endParaRPr kumimoji="1" lang="ja-JP" altLang="en-US"/>
          </a:p>
        </p:txBody>
      </p:sp>
    </p:spTree>
    <p:extLst>
      <p:ext uri="{BB962C8B-B14F-4D97-AF65-F5344CB8AC3E}">
        <p14:creationId xmlns:p14="http://schemas.microsoft.com/office/powerpoint/2010/main" val="59136623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3D1A39-00DF-5740-A6F4-53F5A94C8C7C}" type="datetimeFigureOut">
              <a:rPr kumimoji="1" lang="ja-JP" altLang="en-US" smtClean="0"/>
              <a:t>11/12/04</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0E6340-846B-DC46-938D-542C981F126F}" type="slidenum">
              <a:rPr kumimoji="1" lang="ja-JP" altLang="en-US" smtClean="0"/>
              <a:t>‹#›</a:t>
            </a:fld>
            <a:endParaRPr kumimoji="1" lang="ja-JP" altLang="en-US"/>
          </a:p>
        </p:txBody>
      </p:sp>
    </p:spTree>
    <p:extLst>
      <p:ext uri="{BB962C8B-B14F-4D97-AF65-F5344CB8AC3E}">
        <p14:creationId xmlns:p14="http://schemas.microsoft.com/office/powerpoint/2010/main" val="37179488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9"/>
          <p:cNvSpPr>
            <a:spLocks noGrp="1" noChangeArrowheads="1"/>
          </p:cNvSpPr>
          <p:nvPr>
            <p:ph type="sldNum"/>
          </p:nvPr>
        </p:nvSpPr>
        <p:spPr>
          <a:ln/>
        </p:spPr>
        <p:txBody>
          <a:bodyPr/>
          <a:lstStyle/>
          <a:p>
            <a:fld id="{DF769B25-04B0-1D4D-9D2C-294EE50202DD}" type="slidenum">
              <a:rPr lang="en-US"/>
              <a:pPr/>
              <a:t>2</a:t>
            </a:fld>
            <a:endParaRPr lang="en-US"/>
          </a:p>
        </p:txBody>
      </p:sp>
      <p:sp>
        <p:nvSpPr>
          <p:cNvPr id="7987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9874" name="Text Box 2"/>
          <p:cNvSpPr txBox="1">
            <a:spLocks noGrp="1" noChangeArrowheads="1"/>
          </p:cNvSpPr>
          <p:nvPr>
            <p:ph type="body" idx="1"/>
          </p:nvPr>
        </p:nvSpPr>
        <p:spPr bwMode="auto">
          <a:xfrm>
            <a:off x="686360" y="4342535"/>
            <a:ext cx="5451662" cy="40784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9"/>
          <p:cNvSpPr>
            <a:spLocks noGrp="1" noChangeArrowheads="1"/>
          </p:cNvSpPr>
          <p:nvPr>
            <p:ph type="sldNum"/>
          </p:nvPr>
        </p:nvSpPr>
        <p:spPr>
          <a:ln/>
        </p:spPr>
        <p:txBody>
          <a:bodyPr/>
          <a:lstStyle/>
          <a:p>
            <a:fld id="{CD7D9D4D-621B-944B-8819-D073052BBDED}" type="slidenum">
              <a:rPr lang="en-US"/>
              <a:pPr/>
              <a:t>11</a:t>
            </a:fld>
            <a:endParaRPr lang="en-US"/>
          </a:p>
        </p:txBody>
      </p:sp>
      <p:sp>
        <p:nvSpPr>
          <p:cNvPr id="82945"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2946" name="Text Box 2"/>
          <p:cNvSpPr txBox="1">
            <a:spLocks noGrp="1" noChangeArrowheads="1"/>
          </p:cNvSpPr>
          <p:nvPr>
            <p:ph type="body" idx="1"/>
          </p:nvPr>
        </p:nvSpPr>
        <p:spPr bwMode="auto">
          <a:xfrm>
            <a:off x="686360" y="4342535"/>
            <a:ext cx="5451662" cy="40784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9"/>
          <p:cNvSpPr>
            <a:spLocks noGrp="1" noChangeArrowheads="1"/>
          </p:cNvSpPr>
          <p:nvPr>
            <p:ph type="sldNum"/>
          </p:nvPr>
        </p:nvSpPr>
        <p:spPr>
          <a:ln/>
        </p:spPr>
        <p:txBody>
          <a:bodyPr/>
          <a:lstStyle/>
          <a:p>
            <a:fld id="{C43EB80A-ED85-054A-B51B-B284FB15EECF}" type="slidenum">
              <a:rPr lang="en-US"/>
              <a:pPr/>
              <a:t>12</a:t>
            </a:fld>
            <a:endParaRPr lang="en-US"/>
          </a:p>
        </p:txBody>
      </p:sp>
      <p:sp>
        <p:nvSpPr>
          <p:cNvPr id="86017" name="Text Box 1"/>
          <p:cNvSpPr txBox="1">
            <a:spLocks noGrp="1" noRot="1" noChangeAspect="1" noChangeArrowheads="1"/>
          </p:cNvSpPr>
          <p:nvPr>
            <p:ph type="sldImg"/>
          </p:nvPr>
        </p:nvSpPr>
        <p:spPr bwMode="auto">
          <a:xfrm>
            <a:off x="1149350" y="693738"/>
            <a:ext cx="4522788" cy="33924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6018" name="Text Box 2"/>
          <p:cNvSpPr txBox="1">
            <a:spLocks noGrp="1" noChangeArrowheads="1"/>
          </p:cNvSpPr>
          <p:nvPr>
            <p:ph type="body" idx="1"/>
          </p:nvPr>
        </p:nvSpPr>
        <p:spPr bwMode="auto">
          <a:xfrm>
            <a:off x="686361" y="4342535"/>
            <a:ext cx="5450261" cy="40769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9"/>
          <p:cNvSpPr>
            <a:spLocks noGrp="1" noChangeArrowheads="1"/>
          </p:cNvSpPr>
          <p:nvPr>
            <p:ph type="sldNum"/>
          </p:nvPr>
        </p:nvSpPr>
        <p:spPr>
          <a:ln/>
        </p:spPr>
        <p:txBody>
          <a:bodyPr/>
          <a:lstStyle/>
          <a:p>
            <a:fld id="{92B61098-4DFB-DF43-98A7-200F92BC4F48}" type="slidenum">
              <a:rPr lang="en-US"/>
              <a:pPr/>
              <a:t>13</a:t>
            </a:fld>
            <a:endParaRPr lang="en-US"/>
          </a:p>
        </p:txBody>
      </p:sp>
      <p:sp>
        <p:nvSpPr>
          <p:cNvPr id="8908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9090" name="Text Box 2"/>
          <p:cNvSpPr txBox="1">
            <a:spLocks noGrp="1" noChangeArrowheads="1"/>
          </p:cNvSpPr>
          <p:nvPr>
            <p:ph type="body" idx="1"/>
          </p:nvPr>
        </p:nvSpPr>
        <p:spPr bwMode="auto">
          <a:xfrm>
            <a:off x="686360" y="4342535"/>
            <a:ext cx="5451662" cy="40784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9"/>
          <p:cNvSpPr>
            <a:spLocks noGrp="1" noChangeArrowheads="1"/>
          </p:cNvSpPr>
          <p:nvPr>
            <p:ph type="sldNum"/>
          </p:nvPr>
        </p:nvSpPr>
        <p:spPr>
          <a:ln/>
        </p:spPr>
        <p:txBody>
          <a:bodyPr/>
          <a:lstStyle/>
          <a:p>
            <a:fld id="{B7AFC492-1D1A-574B-8744-17FB7CFF3EB1}" type="slidenum">
              <a:rPr lang="en-US"/>
              <a:pPr/>
              <a:t>14</a:t>
            </a:fld>
            <a:endParaRPr lang="en-US"/>
          </a:p>
        </p:txBody>
      </p:sp>
      <p:sp>
        <p:nvSpPr>
          <p:cNvPr id="91137"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1138" name="Text Box 2"/>
          <p:cNvSpPr txBox="1">
            <a:spLocks noGrp="1" noChangeArrowheads="1"/>
          </p:cNvSpPr>
          <p:nvPr>
            <p:ph type="body" idx="1"/>
          </p:nvPr>
        </p:nvSpPr>
        <p:spPr bwMode="auto">
          <a:xfrm>
            <a:off x="686360" y="4342535"/>
            <a:ext cx="5451662" cy="40784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9"/>
          <p:cNvSpPr>
            <a:spLocks noGrp="1" noChangeArrowheads="1"/>
          </p:cNvSpPr>
          <p:nvPr>
            <p:ph type="sldNum"/>
          </p:nvPr>
        </p:nvSpPr>
        <p:spPr>
          <a:ln/>
        </p:spPr>
        <p:txBody>
          <a:bodyPr/>
          <a:lstStyle/>
          <a:p>
            <a:fld id="{037BB286-563A-4348-B742-5FFF791B4D32}" type="slidenum">
              <a:rPr lang="en-US"/>
              <a:pPr/>
              <a:t>15</a:t>
            </a:fld>
            <a:endParaRPr lang="en-US"/>
          </a:p>
        </p:txBody>
      </p:sp>
      <p:sp>
        <p:nvSpPr>
          <p:cNvPr id="93185" name="Text Box 1"/>
          <p:cNvSpPr txBox="1">
            <a:spLocks noGrp="1" noRot="1" noChangeAspect="1" noChangeArrowheads="1"/>
          </p:cNvSpPr>
          <p:nvPr>
            <p:ph type="sldImg"/>
          </p:nvPr>
        </p:nvSpPr>
        <p:spPr bwMode="auto">
          <a:xfrm>
            <a:off x="1149350" y="693738"/>
            <a:ext cx="4522788" cy="33924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3186" name="Text Box 2"/>
          <p:cNvSpPr txBox="1">
            <a:spLocks noGrp="1" noChangeArrowheads="1"/>
          </p:cNvSpPr>
          <p:nvPr>
            <p:ph type="body" idx="1"/>
          </p:nvPr>
        </p:nvSpPr>
        <p:spPr bwMode="auto">
          <a:xfrm>
            <a:off x="686361" y="4342535"/>
            <a:ext cx="5450261" cy="40769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9"/>
          <p:cNvSpPr>
            <a:spLocks noGrp="1" noChangeArrowheads="1"/>
          </p:cNvSpPr>
          <p:nvPr>
            <p:ph type="sldNum"/>
          </p:nvPr>
        </p:nvSpPr>
        <p:spPr>
          <a:ln/>
        </p:spPr>
        <p:txBody>
          <a:bodyPr/>
          <a:lstStyle/>
          <a:p>
            <a:fld id="{9ED03227-D8B1-8444-A46C-D0802DFC61A3}" type="slidenum">
              <a:rPr lang="en-US"/>
              <a:pPr/>
              <a:t>16</a:t>
            </a:fld>
            <a:endParaRPr lang="en-US"/>
          </a:p>
        </p:txBody>
      </p:sp>
      <p:sp>
        <p:nvSpPr>
          <p:cNvPr id="88065" name="Text Box 1"/>
          <p:cNvSpPr txBox="1">
            <a:spLocks noGrp="1" noRot="1" noChangeAspect="1" noChangeArrowheads="1"/>
          </p:cNvSpPr>
          <p:nvPr>
            <p:ph type="sldImg"/>
          </p:nvPr>
        </p:nvSpPr>
        <p:spPr bwMode="auto">
          <a:xfrm>
            <a:off x="1146175" y="693738"/>
            <a:ext cx="4549775" cy="34131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8066" name="Text Box 2"/>
          <p:cNvSpPr txBox="1">
            <a:spLocks noGrp="1" noChangeArrowheads="1"/>
          </p:cNvSpPr>
          <p:nvPr>
            <p:ph type="body" idx="1"/>
          </p:nvPr>
        </p:nvSpPr>
        <p:spPr bwMode="auto">
          <a:xfrm>
            <a:off x="686360" y="4342535"/>
            <a:ext cx="5451662" cy="40784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9"/>
          <p:cNvSpPr>
            <a:spLocks noGrp="1" noChangeArrowheads="1"/>
          </p:cNvSpPr>
          <p:nvPr>
            <p:ph type="sldNum"/>
          </p:nvPr>
        </p:nvSpPr>
        <p:spPr>
          <a:ln/>
        </p:spPr>
        <p:txBody>
          <a:bodyPr/>
          <a:lstStyle/>
          <a:p>
            <a:fld id="{B3A84AF7-3AF5-6C4A-81B2-134236D1F0D3}" type="slidenum">
              <a:rPr lang="en-US"/>
              <a:pPr/>
              <a:t>17</a:t>
            </a:fld>
            <a:endParaRPr lang="en-US"/>
          </a:p>
        </p:txBody>
      </p:sp>
      <p:sp>
        <p:nvSpPr>
          <p:cNvPr id="9420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4210" name="Text Box 2"/>
          <p:cNvSpPr txBox="1">
            <a:spLocks noGrp="1" noChangeArrowheads="1"/>
          </p:cNvSpPr>
          <p:nvPr>
            <p:ph type="body" idx="1"/>
          </p:nvPr>
        </p:nvSpPr>
        <p:spPr bwMode="auto">
          <a:xfrm>
            <a:off x="686360" y="4342535"/>
            <a:ext cx="5451662" cy="40784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9"/>
          <p:cNvSpPr>
            <a:spLocks noGrp="1" noChangeArrowheads="1"/>
          </p:cNvSpPr>
          <p:nvPr>
            <p:ph type="sldNum"/>
          </p:nvPr>
        </p:nvSpPr>
        <p:spPr>
          <a:ln/>
        </p:spPr>
        <p:txBody>
          <a:bodyPr/>
          <a:lstStyle/>
          <a:p>
            <a:fld id="{DF769B25-04B0-1D4D-9D2C-294EE50202DD}" type="slidenum">
              <a:rPr lang="en-US"/>
              <a:pPr/>
              <a:t>33</a:t>
            </a:fld>
            <a:endParaRPr lang="en-US"/>
          </a:p>
        </p:txBody>
      </p:sp>
      <p:sp>
        <p:nvSpPr>
          <p:cNvPr id="7987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9874" name="Text Box 2"/>
          <p:cNvSpPr txBox="1">
            <a:spLocks noGrp="1" noChangeArrowheads="1"/>
          </p:cNvSpPr>
          <p:nvPr>
            <p:ph type="body" idx="1"/>
          </p:nvPr>
        </p:nvSpPr>
        <p:spPr bwMode="auto">
          <a:xfrm>
            <a:off x="686360" y="4342535"/>
            <a:ext cx="5451662" cy="40784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9"/>
          <p:cNvSpPr>
            <a:spLocks noGrp="1" noChangeArrowheads="1"/>
          </p:cNvSpPr>
          <p:nvPr>
            <p:ph type="sldNum"/>
          </p:nvPr>
        </p:nvSpPr>
        <p:spPr>
          <a:ln/>
        </p:spPr>
        <p:txBody>
          <a:bodyPr/>
          <a:lstStyle/>
          <a:p>
            <a:fld id="{78BDCD76-AEBC-5C48-9C29-7E09DCD4F0E9}" type="slidenum">
              <a:rPr lang="en-US"/>
              <a:pPr/>
              <a:t>3</a:t>
            </a:fld>
            <a:endParaRPr lang="en-US"/>
          </a:p>
        </p:txBody>
      </p:sp>
      <p:sp>
        <p:nvSpPr>
          <p:cNvPr id="73729" name="Text Box 1"/>
          <p:cNvSpPr txBox="1">
            <a:spLocks noGrp="1" noRot="1" noChangeAspect="1" noChangeArrowheads="1"/>
          </p:cNvSpPr>
          <p:nvPr>
            <p:ph type="sldImg"/>
          </p:nvPr>
        </p:nvSpPr>
        <p:spPr bwMode="auto">
          <a:xfrm>
            <a:off x="1146175" y="693738"/>
            <a:ext cx="4549775" cy="34131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73730" name="Text Box 2"/>
          <p:cNvSpPr txBox="1">
            <a:spLocks noGrp="1" noChangeArrowheads="1"/>
          </p:cNvSpPr>
          <p:nvPr>
            <p:ph type="body" idx="1"/>
          </p:nvPr>
        </p:nvSpPr>
        <p:spPr bwMode="auto">
          <a:xfrm>
            <a:off x="686360" y="4342535"/>
            <a:ext cx="5451662" cy="40784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9"/>
          <p:cNvSpPr>
            <a:spLocks noGrp="1" noChangeArrowheads="1"/>
          </p:cNvSpPr>
          <p:nvPr>
            <p:ph type="sldNum"/>
          </p:nvPr>
        </p:nvSpPr>
        <p:spPr>
          <a:ln/>
        </p:spPr>
        <p:txBody>
          <a:bodyPr/>
          <a:lstStyle/>
          <a:p>
            <a:fld id="{D3393066-CD46-6C4D-85CF-3D821AEBE6B4}" type="slidenum">
              <a:rPr lang="en-US"/>
              <a:pPr/>
              <a:t>4</a:t>
            </a:fld>
            <a:endParaRPr lang="en-US"/>
          </a:p>
        </p:txBody>
      </p:sp>
      <p:sp>
        <p:nvSpPr>
          <p:cNvPr id="8499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4994" name="Text Box 2"/>
          <p:cNvSpPr txBox="1">
            <a:spLocks noGrp="1" noChangeArrowheads="1"/>
          </p:cNvSpPr>
          <p:nvPr>
            <p:ph type="body" idx="1"/>
          </p:nvPr>
        </p:nvSpPr>
        <p:spPr bwMode="auto">
          <a:xfrm>
            <a:off x="686360" y="4342535"/>
            <a:ext cx="5451662" cy="40784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9"/>
          <p:cNvSpPr>
            <a:spLocks noGrp="1" noChangeArrowheads="1"/>
          </p:cNvSpPr>
          <p:nvPr>
            <p:ph type="sldNum"/>
          </p:nvPr>
        </p:nvSpPr>
        <p:spPr>
          <a:ln/>
        </p:spPr>
        <p:txBody>
          <a:bodyPr/>
          <a:lstStyle/>
          <a:p>
            <a:fld id="{2866B61C-0ECB-6947-9766-7D635181CE0E}" type="slidenum">
              <a:rPr lang="en-US"/>
              <a:pPr/>
              <a:t>5</a:t>
            </a:fld>
            <a:endParaRPr lang="en-US"/>
          </a:p>
        </p:txBody>
      </p:sp>
      <p:sp>
        <p:nvSpPr>
          <p:cNvPr id="101377" name="Text Box 1"/>
          <p:cNvSpPr txBox="1">
            <a:spLocks noGrp="1" noRot="1" noChangeAspect="1" noChangeArrowheads="1"/>
          </p:cNvSpPr>
          <p:nvPr>
            <p:ph type="sldImg"/>
          </p:nvPr>
        </p:nvSpPr>
        <p:spPr bwMode="auto">
          <a:xfrm>
            <a:off x="1152525" y="693738"/>
            <a:ext cx="4510088" cy="33845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1378" name="Text Box 2"/>
          <p:cNvSpPr txBox="1">
            <a:spLocks noGrp="1" noChangeArrowheads="1"/>
          </p:cNvSpPr>
          <p:nvPr>
            <p:ph type="body" idx="1"/>
          </p:nvPr>
        </p:nvSpPr>
        <p:spPr bwMode="auto">
          <a:xfrm>
            <a:off x="686361" y="4342534"/>
            <a:ext cx="5443257" cy="4069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9"/>
          <p:cNvSpPr>
            <a:spLocks noGrp="1" noChangeArrowheads="1"/>
          </p:cNvSpPr>
          <p:nvPr>
            <p:ph type="sldNum"/>
          </p:nvPr>
        </p:nvSpPr>
        <p:spPr>
          <a:ln/>
        </p:spPr>
        <p:txBody>
          <a:bodyPr/>
          <a:lstStyle/>
          <a:p>
            <a:fld id="{03394B2D-2673-F546-A702-40535D67D2E5}" type="slidenum">
              <a:rPr lang="en-US"/>
              <a:pPr/>
              <a:t>6</a:t>
            </a:fld>
            <a:endParaRPr lang="en-US"/>
          </a:p>
        </p:txBody>
      </p:sp>
      <p:sp>
        <p:nvSpPr>
          <p:cNvPr id="98305" name="Text Box 1"/>
          <p:cNvSpPr txBox="1">
            <a:spLocks noGrp="1" noRot="1" noChangeAspect="1" noChangeArrowheads="1"/>
          </p:cNvSpPr>
          <p:nvPr>
            <p:ph type="sldImg"/>
          </p:nvPr>
        </p:nvSpPr>
        <p:spPr bwMode="auto">
          <a:xfrm>
            <a:off x="1152525" y="693738"/>
            <a:ext cx="4510088" cy="33845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98306" name="Text Box 2"/>
          <p:cNvSpPr txBox="1">
            <a:spLocks noGrp="1" noChangeArrowheads="1"/>
          </p:cNvSpPr>
          <p:nvPr>
            <p:ph type="body" idx="1"/>
          </p:nvPr>
        </p:nvSpPr>
        <p:spPr bwMode="auto">
          <a:xfrm>
            <a:off x="686361" y="4342534"/>
            <a:ext cx="5443257" cy="4069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9"/>
          <p:cNvSpPr>
            <a:spLocks noGrp="1" noChangeArrowheads="1"/>
          </p:cNvSpPr>
          <p:nvPr>
            <p:ph type="sldNum"/>
          </p:nvPr>
        </p:nvSpPr>
        <p:spPr>
          <a:ln/>
        </p:spPr>
        <p:txBody>
          <a:bodyPr/>
          <a:lstStyle/>
          <a:p>
            <a:fld id="{F286C8C4-AD20-DC4A-8C77-430C519C68E4}" type="slidenum">
              <a:rPr lang="en-US"/>
              <a:pPr/>
              <a:t>7</a:t>
            </a:fld>
            <a:endParaRPr lang="en-US"/>
          </a:p>
        </p:txBody>
      </p:sp>
      <p:sp>
        <p:nvSpPr>
          <p:cNvPr id="100353" name="Text Box 1"/>
          <p:cNvSpPr txBox="1">
            <a:spLocks noGrp="1" noRot="1" noChangeAspect="1" noChangeArrowheads="1"/>
          </p:cNvSpPr>
          <p:nvPr>
            <p:ph type="sldImg"/>
          </p:nvPr>
        </p:nvSpPr>
        <p:spPr bwMode="auto">
          <a:xfrm>
            <a:off x="1152525" y="693738"/>
            <a:ext cx="4510088" cy="33845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bwMode="auto">
          <a:xfrm>
            <a:off x="686361" y="4342534"/>
            <a:ext cx="5443257" cy="4069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9"/>
          <p:cNvSpPr>
            <a:spLocks noGrp="1" noChangeArrowheads="1"/>
          </p:cNvSpPr>
          <p:nvPr>
            <p:ph type="sldNum"/>
          </p:nvPr>
        </p:nvSpPr>
        <p:spPr>
          <a:ln/>
        </p:spPr>
        <p:txBody>
          <a:bodyPr/>
          <a:lstStyle/>
          <a:p>
            <a:fld id="{59B7E26F-D0F2-164E-93CD-DC1C7B341E99}" type="slidenum">
              <a:rPr lang="en-US"/>
              <a:pPr/>
              <a:t>8</a:t>
            </a:fld>
            <a:endParaRPr lang="en-US"/>
          </a:p>
        </p:txBody>
      </p:sp>
      <p:sp>
        <p:nvSpPr>
          <p:cNvPr id="103425" name="Text Box 1"/>
          <p:cNvSpPr txBox="1">
            <a:spLocks noGrp="1" noRot="1" noChangeAspect="1" noChangeArrowheads="1"/>
          </p:cNvSpPr>
          <p:nvPr>
            <p:ph type="sldImg"/>
          </p:nvPr>
        </p:nvSpPr>
        <p:spPr bwMode="auto">
          <a:xfrm>
            <a:off x="1152525" y="693738"/>
            <a:ext cx="4510088" cy="33845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3426" name="Text Box 2"/>
          <p:cNvSpPr txBox="1">
            <a:spLocks noGrp="1" noChangeArrowheads="1"/>
          </p:cNvSpPr>
          <p:nvPr>
            <p:ph type="body" idx="1"/>
          </p:nvPr>
        </p:nvSpPr>
        <p:spPr bwMode="auto">
          <a:xfrm>
            <a:off x="686361" y="4342534"/>
            <a:ext cx="5443257" cy="4069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9"/>
          <p:cNvSpPr>
            <a:spLocks noGrp="1" noChangeArrowheads="1"/>
          </p:cNvSpPr>
          <p:nvPr>
            <p:ph type="sldNum"/>
          </p:nvPr>
        </p:nvSpPr>
        <p:spPr>
          <a:ln/>
        </p:spPr>
        <p:txBody>
          <a:bodyPr/>
          <a:lstStyle/>
          <a:p>
            <a:fld id="{8E6BBF4D-126B-C94B-8F59-56E54F54DBA2}" type="slidenum">
              <a:rPr lang="en-US"/>
              <a:pPr/>
              <a:t>9</a:t>
            </a:fld>
            <a:endParaRPr lang="en-US"/>
          </a:p>
        </p:txBody>
      </p:sp>
      <p:sp>
        <p:nvSpPr>
          <p:cNvPr id="104449" name="Text Box 1"/>
          <p:cNvSpPr txBox="1">
            <a:spLocks noGrp="1" noRot="1" noChangeAspect="1" noChangeArrowheads="1"/>
          </p:cNvSpPr>
          <p:nvPr>
            <p:ph type="sldImg"/>
          </p:nvPr>
        </p:nvSpPr>
        <p:spPr bwMode="auto">
          <a:xfrm>
            <a:off x="1152525" y="693738"/>
            <a:ext cx="4510088" cy="33845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4450" name="Text Box 2"/>
          <p:cNvSpPr txBox="1">
            <a:spLocks noGrp="1" noChangeArrowheads="1"/>
          </p:cNvSpPr>
          <p:nvPr>
            <p:ph type="body" idx="1"/>
          </p:nvPr>
        </p:nvSpPr>
        <p:spPr bwMode="auto">
          <a:xfrm>
            <a:off x="686361" y="4342534"/>
            <a:ext cx="5443257" cy="406977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39"/>
          <p:cNvSpPr>
            <a:spLocks noGrp="1" noChangeArrowheads="1"/>
          </p:cNvSpPr>
          <p:nvPr>
            <p:ph type="sldNum"/>
          </p:nvPr>
        </p:nvSpPr>
        <p:spPr>
          <a:ln/>
        </p:spPr>
        <p:txBody>
          <a:bodyPr/>
          <a:lstStyle/>
          <a:p>
            <a:fld id="{777B5817-96EF-8A4D-8393-2936F5E91C02}" type="slidenum">
              <a:rPr lang="en-US"/>
              <a:pPr/>
              <a:t>10</a:t>
            </a:fld>
            <a:endParaRPr lang="en-US"/>
          </a:p>
        </p:txBody>
      </p:sp>
      <p:sp>
        <p:nvSpPr>
          <p:cNvPr id="87041"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87042" name="Text Box 2"/>
          <p:cNvSpPr txBox="1">
            <a:spLocks noGrp="1" noChangeArrowheads="1"/>
          </p:cNvSpPr>
          <p:nvPr>
            <p:ph type="body" idx="1"/>
          </p:nvPr>
        </p:nvSpPr>
        <p:spPr bwMode="auto">
          <a:xfrm>
            <a:off x="686360" y="4342535"/>
            <a:ext cx="5451662" cy="407843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8818EDD-7491-C048-99E4-EC317CE9BC22}" type="datetime1">
              <a:rPr lang="ja-JP" altLang="en-US" smtClean="0"/>
              <a:t>11/12/04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B4DE3B1-FFEA-E14B-B1F1-ED1FD2752AE4}" type="slidenum">
              <a:t>‹#›</a:t>
            </a:fld>
            <a:endParaRPr kumimoji="1" lang="ja-JP" altLang="en-US"/>
          </a:p>
        </p:txBody>
      </p:sp>
    </p:spTree>
    <p:extLst>
      <p:ext uri="{BB962C8B-B14F-4D97-AF65-F5344CB8AC3E}">
        <p14:creationId xmlns:p14="http://schemas.microsoft.com/office/powerpoint/2010/main" val="1186868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ACCDD43-8DFD-4B46-81A8-3477FD6D4212}" type="datetime1">
              <a:rPr lang="ja-JP" altLang="en-US" smtClean="0"/>
              <a:t>11/12/04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B4DE3B1-FFEA-E14B-B1F1-ED1FD2752AE4}" type="slidenum">
              <a:t>‹#›</a:t>
            </a:fld>
            <a:endParaRPr kumimoji="1" lang="ja-JP" altLang="en-US"/>
          </a:p>
        </p:txBody>
      </p:sp>
    </p:spTree>
    <p:extLst>
      <p:ext uri="{BB962C8B-B14F-4D97-AF65-F5344CB8AC3E}">
        <p14:creationId xmlns:p14="http://schemas.microsoft.com/office/powerpoint/2010/main" val="581892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BBEECB7-82EB-FB41-A68E-E0886D49FE77}" type="datetime1">
              <a:rPr lang="ja-JP" altLang="en-US" smtClean="0"/>
              <a:t>11/12/04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B4DE3B1-FFEA-E14B-B1F1-ED1FD2752AE4}" type="slidenum">
              <a:t>‹#›</a:t>
            </a:fld>
            <a:endParaRPr kumimoji="1" lang="ja-JP" altLang="en-US"/>
          </a:p>
        </p:txBody>
      </p:sp>
    </p:spTree>
    <p:extLst>
      <p:ext uri="{BB962C8B-B14F-4D97-AF65-F5344CB8AC3E}">
        <p14:creationId xmlns:p14="http://schemas.microsoft.com/office/powerpoint/2010/main" val="3665501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5D06781-0F4B-E04B-B76C-E2D781094EEA}" type="datetime1">
              <a:rPr lang="ja-JP" altLang="en-US" smtClean="0"/>
              <a:t>11/12/04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B4DE3B1-FFEA-E14B-B1F1-ED1FD2752AE4}" type="slidenum">
              <a:t>‹#›</a:t>
            </a:fld>
            <a:endParaRPr kumimoji="1" lang="ja-JP" altLang="en-US"/>
          </a:p>
        </p:txBody>
      </p:sp>
    </p:spTree>
    <p:extLst>
      <p:ext uri="{BB962C8B-B14F-4D97-AF65-F5344CB8AC3E}">
        <p14:creationId xmlns:p14="http://schemas.microsoft.com/office/powerpoint/2010/main" val="1043768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119007E4-7FC5-9D4E-89B4-15F1C6E4F227}" type="datetime1">
              <a:rPr lang="ja-JP" altLang="en-US" smtClean="0"/>
              <a:t>11/12/04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B4DE3B1-FFEA-E14B-B1F1-ED1FD2752AE4}" type="slidenum">
              <a:t>‹#›</a:t>
            </a:fld>
            <a:endParaRPr kumimoji="1" lang="ja-JP" altLang="en-US"/>
          </a:p>
        </p:txBody>
      </p:sp>
    </p:spTree>
    <p:extLst>
      <p:ext uri="{BB962C8B-B14F-4D97-AF65-F5344CB8AC3E}">
        <p14:creationId xmlns:p14="http://schemas.microsoft.com/office/powerpoint/2010/main" val="167449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A557790D-27DB-864C-8EBD-E78EDD6C3495}" type="datetime1">
              <a:rPr lang="ja-JP" altLang="en-US" smtClean="0"/>
              <a:t>11/12/04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B4DE3B1-FFEA-E14B-B1F1-ED1FD2752AE4}" type="slidenum">
              <a:t>‹#›</a:t>
            </a:fld>
            <a:endParaRPr kumimoji="1" lang="ja-JP" altLang="en-US"/>
          </a:p>
        </p:txBody>
      </p:sp>
    </p:spTree>
    <p:extLst>
      <p:ext uri="{BB962C8B-B14F-4D97-AF65-F5344CB8AC3E}">
        <p14:creationId xmlns:p14="http://schemas.microsoft.com/office/powerpoint/2010/main" val="555814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D29BDEB-1A56-0248-852C-DC2A01EDC109}" type="datetime1">
              <a:rPr lang="ja-JP" altLang="en-US" smtClean="0"/>
              <a:t>11/12/04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B4DE3B1-FFEA-E14B-B1F1-ED1FD2752AE4}" type="slidenum">
              <a:t>‹#›</a:t>
            </a:fld>
            <a:endParaRPr kumimoji="1" lang="ja-JP" altLang="en-US"/>
          </a:p>
        </p:txBody>
      </p:sp>
    </p:spTree>
    <p:extLst>
      <p:ext uri="{BB962C8B-B14F-4D97-AF65-F5344CB8AC3E}">
        <p14:creationId xmlns:p14="http://schemas.microsoft.com/office/powerpoint/2010/main" val="1455599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51631BA-A486-BE45-836C-23A817BC902C}" type="datetime1">
              <a:rPr lang="ja-JP" altLang="en-US" smtClean="0"/>
              <a:t>11/12/04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B4DE3B1-FFEA-E14B-B1F1-ED1FD2752AE4}" type="slidenum">
              <a:t>‹#›</a:t>
            </a:fld>
            <a:endParaRPr kumimoji="1" lang="ja-JP" altLang="en-US"/>
          </a:p>
        </p:txBody>
      </p:sp>
    </p:spTree>
    <p:extLst>
      <p:ext uri="{BB962C8B-B14F-4D97-AF65-F5344CB8AC3E}">
        <p14:creationId xmlns:p14="http://schemas.microsoft.com/office/powerpoint/2010/main" val="3539236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924BD41-1D0E-E349-A980-68D295A897A2}" type="datetime1">
              <a:rPr lang="ja-JP" altLang="en-US" smtClean="0"/>
              <a:t>11/12/04</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B4DE3B1-FFEA-E14B-B1F1-ED1FD2752AE4}" type="slidenum">
              <a:t>‹#›</a:t>
            </a:fld>
            <a:endParaRPr kumimoji="1" lang="ja-JP" altLang="en-US"/>
          </a:p>
        </p:txBody>
      </p:sp>
    </p:spTree>
    <p:extLst>
      <p:ext uri="{BB962C8B-B14F-4D97-AF65-F5344CB8AC3E}">
        <p14:creationId xmlns:p14="http://schemas.microsoft.com/office/powerpoint/2010/main" val="2096720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9DB75B9-16D8-8947-8BD3-461C5BDB6D12}" type="datetime1">
              <a:rPr lang="ja-JP" altLang="en-US" smtClean="0"/>
              <a:t>11/12/04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B4DE3B1-FFEA-E14B-B1F1-ED1FD2752AE4}" type="slidenum">
              <a:t>‹#›</a:t>
            </a:fld>
            <a:endParaRPr kumimoji="1" lang="ja-JP" altLang="en-US"/>
          </a:p>
        </p:txBody>
      </p:sp>
    </p:spTree>
    <p:extLst>
      <p:ext uri="{BB962C8B-B14F-4D97-AF65-F5344CB8AC3E}">
        <p14:creationId xmlns:p14="http://schemas.microsoft.com/office/powerpoint/2010/main" val="207913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95AB19B-37F2-304D-A5EB-0AB77EA41725}" type="datetime1">
              <a:rPr lang="ja-JP" altLang="en-US" smtClean="0"/>
              <a:t>11/12/04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B4DE3B1-FFEA-E14B-B1F1-ED1FD2752AE4}" type="slidenum">
              <a:t>‹#›</a:t>
            </a:fld>
            <a:endParaRPr kumimoji="1" lang="ja-JP" altLang="en-US"/>
          </a:p>
        </p:txBody>
      </p:sp>
    </p:spTree>
    <p:extLst>
      <p:ext uri="{BB962C8B-B14F-4D97-AF65-F5344CB8AC3E}">
        <p14:creationId xmlns:p14="http://schemas.microsoft.com/office/powerpoint/2010/main" val="29482024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85FF83-0D81-FE4F-8753-BB6CC07749BE}" type="datetime1">
              <a:rPr lang="ja-JP" altLang="en-US" smtClean="0"/>
              <a:t>11/12/04</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DE3B1-FFEA-E14B-B1F1-ED1FD2752AE4}" type="slidenum">
              <a:t>‹#›</a:t>
            </a:fld>
            <a:endParaRPr kumimoji="1" lang="ja-JP" altLang="en-US"/>
          </a:p>
        </p:txBody>
      </p:sp>
    </p:spTree>
    <p:extLst>
      <p:ext uri="{BB962C8B-B14F-4D97-AF65-F5344CB8AC3E}">
        <p14:creationId xmlns:p14="http://schemas.microsoft.com/office/powerpoint/2010/main" val="31334839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5" Type="http://schemas.openxmlformats.org/officeDocument/2006/relationships/image" Target="../media/image22.emf"/><Relationship Id="rId6" Type="http://schemas.openxmlformats.org/officeDocument/2006/relationships/image" Target="../media/image23.emf"/><Relationship Id="rId7" Type="http://schemas.openxmlformats.org/officeDocument/2006/relationships/image" Target="../media/image24.emf"/><Relationship Id="rId8" Type="http://schemas.openxmlformats.org/officeDocument/2006/relationships/image" Target="../media/image25.em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emf"/><Relationship Id="rId6" Type="http://schemas.openxmlformats.org/officeDocument/2006/relationships/image" Target="../media/image29.emf"/><Relationship Id="rId7" Type="http://schemas.openxmlformats.org/officeDocument/2006/relationships/image" Target="../media/image30.emf"/><Relationship Id="rId8" Type="http://schemas.openxmlformats.org/officeDocument/2006/relationships/image" Target="../media/image31.em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5" Type="http://schemas.openxmlformats.org/officeDocument/2006/relationships/image" Target="../media/image34.emf"/><Relationship Id="rId6" Type="http://schemas.openxmlformats.org/officeDocument/2006/relationships/image" Target="../media/image35.emf"/><Relationship Id="rId7" Type="http://schemas.openxmlformats.org/officeDocument/2006/relationships/image" Target="../media/image36.emf"/><Relationship Id="rId8" Type="http://schemas.openxmlformats.org/officeDocument/2006/relationships/image" Target="../media/image37.emf"/><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wmf"/><Relationship Id="rId3" Type="http://schemas.openxmlformats.org/officeDocument/2006/relationships/image" Target="../media/image4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jpeg"/><Relationship Id="rId3" Type="http://schemas.openxmlformats.org/officeDocument/2006/relationships/image" Target="../media/image56.jpe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 Id="rId3"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1" Type="http://schemas.openxmlformats.org/officeDocument/2006/relationships/slideLayout" Target="../slideLayouts/slideLayout7.xml"/><Relationship Id="rId2" Type="http://schemas.openxmlformats.org/officeDocument/2006/relationships/image" Target="../media/image6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55599" y="590997"/>
            <a:ext cx="8600505" cy="927345"/>
          </a:xfrm>
        </p:spPr>
        <p:txBody>
          <a:bodyPr>
            <a:normAutofit/>
          </a:bodyPr>
          <a:lstStyle/>
          <a:p>
            <a:r>
              <a:rPr lang="en-US" altLang="ja-JP" sz="3200" b="1" dirty="0">
                <a:latin typeface="Helvetica"/>
                <a:cs typeface="Helvetica"/>
              </a:rPr>
              <a:t>S</a:t>
            </a:r>
            <a:r>
              <a:rPr lang="en-US" altLang="ja-JP" sz="3200" b="1" dirty="0" smtClean="0">
                <a:latin typeface="Helvetica"/>
                <a:cs typeface="Helvetica"/>
              </a:rPr>
              <a:t>urface Treatment Studies in KEK </a:t>
            </a:r>
            <a:endParaRPr kumimoji="1" lang="ja-JP" altLang="en-US" sz="3200" dirty="0"/>
          </a:p>
        </p:txBody>
      </p:sp>
      <p:sp>
        <p:nvSpPr>
          <p:cNvPr id="3" name="サブタイトル 2"/>
          <p:cNvSpPr>
            <a:spLocks noGrp="1"/>
          </p:cNvSpPr>
          <p:nvPr>
            <p:ph type="subTitle" idx="1"/>
          </p:nvPr>
        </p:nvSpPr>
        <p:spPr>
          <a:xfrm>
            <a:off x="756697" y="5019492"/>
            <a:ext cx="7982321" cy="1419408"/>
          </a:xfrm>
        </p:spPr>
        <p:txBody>
          <a:bodyPr>
            <a:normAutofit fontScale="92500" lnSpcReduction="10000"/>
          </a:bodyPr>
          <a:lstStyle/>
          <a:p>
            <a:pPr latinLnBrk="1"/>
            <a:r>
              <a:rPr lang="en-US" altLang="ja-JP" sz="1900" b="1" dirty="0" smtClean="0">
                <a:solidFill>
                  <a:srgbClr val="000090"/>
                </a:solidFill>
                <a:latin typeface="Helvetica"/>
                <a:cs typeface="Helvetica"/>
              </a:rPr>
              <a:t>S. Kato, M. Nishiwaki, T. Noguchi, T. Saeki, M. Sawabe, H. </a:t>
            </a:r>
            <a:r>
              <a:rPr lang="en-US" altLang="ja-JP" sz="1900" b="1" dirty="0" err="1" smtClean="0">
                <a:solidFill>
                  <a:srgbClr val="000090"/>
                </a:solidFill>
                <a:latin typeface="Helvetica"/>
                <a:cs typeface="Helvetica"/>
              </a:rPr>
              <a:t>Monjushiro</a:t>
            </a:r>
            <a:r>
              <a:rPr lang="en-US" altLang="ja-JP" sz="1900" b="1" dirty="0" smtClean="0">
                <a:solidFill>
                  <a:srgbClr val="000090"/>
                </a:solidFill>
                <a:latin typeface="Helvetica"/>
                <a:cs typeface="Helvetica"/>
              </a:rPr>
              <a:t>,</a:t>
            </a:r>
          </a:p>
          <a:p>
            <a:pPr latinLnBrk="1"/>
            <a:r>
              <a:rPr lang="en-US" altLang="ja-JP" sz="1900" b="1" dirty="0" smtClean="0">
                <a:solidFill>
                  <a:srgbClr val="000090"/>
                </a:solidFill>
                <a:latin typeface="Helvetica"/>
                <a:cs typeface="Helvetica"/>
              </a:rPr>
              <a:t> </a:t>
            </a:r>
            <a:r>
              <a:rPr lang="en-US" altLang="ja-JP" sz="1900" b="1" dirty="0" smtClean="0">
                <a:solidFill>
                  <a:srgbClr val="000090"/>
                </a:solidFill>
                <a:latin typeface="Helvetica"/>
                <a:cs typeface="Helvetica"/>
              </a:rPr>
              <a:t>M. Sato, K. Ueno, </a:t>
            </a:r>
            <a:r>
              <a:rPr lang="en-US" altLang="ja-JP" sz="1900" b="1" u="sng" dirty="0" smtClean="0">
                <a:solidFill>
                  <a:srgbClr val="000090"/>
                </a:solidFill>
                <a:latin typeface="Helvetica"/>
                <a:cs typeface="Helvetica"/>
              </a:rPr>
              <a:t>H</a:t>
            </a:r>
            <a:r>
              <a:rPr lang="en-US" altLang="ja-JP" sz="1900" b="1" u="sng" dirty="0">
                <a:solidFill>
                  <a:srgbClr val="000090"/>
                </a:solidFill>
                <a:latin typeface="Helvetica"/>
                <a:cs typeface="Helvetica"/>
              </a:rPr>
              <a:t>. Hayano</a:t>
            </a:r>
            <a:endParaRPr lang="ja-JP" altLang="ja-JP" sz="1900" b="1" u="sng" dirty="0">
              <a:solidFill>
                <a:srgbClr val="000090"/>
              </a:solidFill>
              <a:latin typeface="Helvetica"/>
              <a:cs typeface="Helvetica"/>
            </a:endParaRPr>
          </a:p>
          <a:p>
            <a:pPr latinLnBrk="1"/>
            <a:r>
              <a:rPr lang="en-US" altLang="ja-JP" sz="1400" b="1" dirty="0">
                <a:latin typeface="Helvetica"/>
                <a:cs typeface="Helvetica"/>
              </a:rPr>
              <a:t>KEK, Tsukuba, Ibaraki, </a:t>
            </a:r>
            <a:r>
              <a:rPr lang="en-US" altLang="ja-JP" sz="1400" b="1" dirty="0" smtClean="0">
                <a:latin typeface="Helvetica"/>
                <a:cs typeface="Helvetica"/>
              </a:rPr>
              <a:t>Japan</a:t>
            </a:r>
          </a:p>
          <a:p>
            <a:pPr latinLnBrk="1"/>
            <a:endParaRPr lang="en-US" altLang="ja-JP" sz="1400" b="1" dirty="0" smtClean="0">
              <a:latin typeface="Helvetica"/>
              <a:cs typeface="Helvetica"/>
            </a:endParaRPr>
          </a:p>
          <a:p>
            <a:pPr>
              <a:lnSpc>
                <a:spcPct val="80000"/>
              </a:lnSpc>
              <a:spcBef>
                <a:spcPct val="0"/>
              </a:spcBef>
            </a:pPr>
            <a:r>
              <a:rPr lang="en-US" altLang="ja-JP" sz="1900" b="1" dirty="0">
                <a:solidFill>
                  <a:srgbClr val="000090"/>
                </a:solidFill>
                <a:cs typeface="ＭＳ Ｐゴシック" pitchFamily="29" charset="-128"/>
              </a:rPr>
              <a:t>P.V. </a:t>
            </a:r>
            <a:r>
              <a:rPr lang="en-US" altLang="ja-JP" sz="1900" b="1" dirty="0" err="1">
                <a:solidFill>
                  <a:srgbClr val="000090"/>
                </a:solidFill>
                <a:cs typeface="ＭＳ Ｐゴシック" pitchFamily="29" charset="-128"/>
              </a:rPr>
              <a:t>Tyagi, </a:t>
            </a:r>
            <a:r>
              <a:rPr lang="en-US" altLang="ja-JP" sz="1900" b="1" dirty="0">
                <a:solidFill>
                  <a:srgbClr val="000090"/>
                </a:solidFill>
                <a:cs typeface="ＭＳ Ｐゴシック" pitchFamily="29" charset="-128"/>
              </a:rPr>
              <a:t>V. </a:t>
            </a:r>
            <a:r>
              <a:rPr lang="en-US" altLang="ja-JP" sz="1900" b="1" dirty="0" err="1">
                <a:solidFill>
                  <a:srgbClr val="000090"/>
                </a:solidFill>
                <a:cs typeface="ＭＳ Ｐゴシック" pitchFamily="29" charset="-128"/>
              </a:rPr>
              <a:t>Chouhan</a:t>
            </a:r>
            <a:endParaRPr lang="en-US" altLang="ja-JP" sz="1900" b="1" dirty="0">
              <a:solidFill>
                <a:srgbClr val="000090"/>
              </a:solidFill>
              <a:cs typeface="ＭＳ Ｐゴシック" pitchFamily="29" charset="-128"/>
            </a:endParaRPr>
          </a:p>
          <a:p>
            <a:pPr>
              <a:lnSpc>
                <a:spcPct val="80000"/>
              </a:lnSpc>
              <a:spcBef>
                <a:spcPct val="0"/>
              </a:spcBef>
            </a:pPr>
            <a:r>
              <a:rPr lang="en-US" altLang="ja-JP" sz="1400" b="1" dirty="0">
                <a:solidFill>
                  <a:srgbClr val="000090"/>
                </a:solidFill>
                <a:cs typeface="ＭＳ Ｐゴシック" pitchFamily="29" charset="-128"/>
              </a:rPr>
              <a:t> </a:t>
            </a:r>
            <a:r>
              <a:rPr lang="en-US" altLang="ja-JP" sz="1400" b="1" dirty="0" smtClean="0">
                <a:latin typeface="Helvetica"/>
                <a:cs typeface="Helvetica"/>
              </a:rPr>
              <a:t>GAUS, </a:t>
            </a:r>
            <a:r>
              <a:rPr lang="en-US" altLang="ja-JP" sz="1400" b="1" dirty="0">
                <a:latin typeface="Helvetica"/>
                <a:cs typeface="Helvetica"/>
              </a:rPr>
              <a:t>Tsukuba, Ibaraki, Japan</a:t>
            </a:r>
            <a:endParaRPr lang="ja-JP" altLang="ja-JP" sz="1400" b="1" dirty="0">
              <a:latin typeface="Helvetica"/>
              <a:cs typeface="Helvetica"/>
            </a:endParaRPr>
          </a:p>
        </p:txBody>
      </p:sp>
      <p:sp>
        <p:nvSpPr>
          <p:cNvPr id="4" name="テキスト ボックス 3"/>
          <p:cNvSpPr txBox="1"/>
          <p:nvPr/>
        </p:nvSpPr>
        <p:spPr>
          <a:xfrm>
            <a:off x="6732418" y="117319"/>
            <a:ext cx="2223686" cy="276999"/>
          </a:xfrm>
          <a:prstGeom prst="rect">
            <a:avLst/>
          </a:prstGeom>
          <a:noFill/>
        </p:spPr>
        <p:txBody>
          <a:bodyPr wrap="none" rtlCol="0">
            <a:spAutoFit/>
          </a:bodyPr>
          <a:lstStyle/>
          <a:p>
            <a:r>
              <a:rPr kumimoji="1" lang="en-US" altLang="ja-JP" sz="1200" dirty="0" smtClean="0"/>
              <a:t>TTC </a:t>
            </a:r>
            <a:r>
              <a:rPr kumimoji="1" lang="en-US" altLang="ja-JP" sz="1200" dirty="0" err="1" smtClean="0"/>
              <a:t>meeting@Beijing</a:t>
            </a:r>
            <a:r>
              <a:rPr kumimoji="1" lang="en-US" altLang="ja-JP" sz="1200" dirty="0" smtClean="0"/>
              <a:t> 12052011</a:t>
            </a:r>
            <a:endParaRPr kumimoji="1" lang="ja-JP" altLang="en-US" sz="1200" dirty="0"/>
          </a:p>
        </p:txBody>
      </p:sp>
      <p:pic>
        <p:nvPicPr>
          <p:cNvPr id="6" name=" 5" descr="KEK-EP_illastration.jpg"/>
          <p:cNvPicPr>
            <a:picLocks noChangeAspect="1"/>
          </p:cNvPicPr>
          <p:nvPr/>
        </p:nvPicPr>
        <p:blipFill>
          <a:blip r:embed="rId2"/>
          <a:stretch>
            <a:fillRect/>
          </a:stretch>
        </p:blipFill>
        <p:spPr>
          <a:xfrm>
            <a:off x="2541418" y="1632642"/>
            <a:ext cx="4291182" cy="3091277"/>
          </a:xfrm>
          <a:prstGeom prst="rect">
            <a:avLst/>
          </a:prstGeom>
        </p:spPr>
      </p:pic>
      <p:sp>
        <p:nvSpPr>
          <p:cNvPr id="7" name="スライド番号プレースホルダー 6"/>
          <p:cNvSpPr>
            <a:spLocks noGrp="1"/>
          </p:cNvSpPr>
          <p:nvPr>
            <p:ph type="sldNum" sz="quarter" idx="12"/>
          </p:nvPr>
        </p:nvSpPr>
        <p:spPr/>
        <p:txBody>
          <a:bodyPr/>
          <a:lstStyle/>
          <a:p>
            <a:fld id="{1B4DE3B1-FFEA-E14B-B1F1-ED1FD2752AE4}" type="slidenum">
              <a:rPr lang="en-US" altLang="ja-JP" smtClean="0"/>
              <a:t>1</a:t>
            </a:fld>
            <a:endParaRPr kumimoji="1" lang="ja-JP" altLang="en-US"/>
          </a:p>
        </p:txBody>
      </p:sp>
    </p:spTree>
    <p:extLst>
      <p:ext uri="{BB962C8B-B14F-4D97-AF65-F5344CB8AC3E}">
        <p14:creationId xmlns:p14="http://schemas.microsoft.com/office/powerpoint/2010/main" val="23223464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idx="12"/>
          </p:nvPr>
        </p:nvSpPr>
        <p:spPr/>
        <p:txBody>
          <a:bodyPr/>
          <a:lstStyle/>
          <a:p>
            <a:fld id="{833CD4B7-231B-014A-B70C-A7A88F386C66}" type="slidenum">
              <a:rPr lang="en-US"/>
              <a:pPr/>
              <a:t>10</a:t>
            </a:fld>
            <a:endParaRPr lang="en-US"/>
          </a:p>
        </p:txBody>
      </p:sp>
      <p:sp>
        <p:nvSpPr>
          <p:cNvPr id="23553" name="Text Box 1"/>
          <p:cNvSpPr txBox="1">
            <a:spLocks noChangeArrowheads="1"/>
          </p:cNvSpPr>
          <p:nvPr/>
        </p:nvSpPr>
        <p:spPr bwMode="auto">
          <a:xfrm>
            <a:off x="2162462" y="1836861"/>
            <a:ext cx="327034" cy="650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54" tIns="41477" rIns="82954" bIns="41477" anchor="ctr"/>
          <a:lstStyle/>
          <a:p>
            <a:endParaRPr lang="ja-JP" altLang="en-US"/>
          </a:p>
        </p:txBody>
      </p:sp>
      <p:sp>
        <p:nvSpPr>
          <p:cNvPr id="23554" name="AutoShape 2"/>
          <p:cNvSpPr>
            <a:spLocks noChangeArrowheads="1"/>
          </p:cNvSpPr>
          <p:nvPr/>
        </p:nvSpPr>
        <p:spPr bwMode="auto">
          <a:xfrm>
            <a:off x="2061615" y="3082070"/>
            <a:ext cx="5366535" cy="677130"/>
          </a:xfrm>
          <a:prstGeom prst="roundRect">
            <a:avLst>
              <a:gd name="adj" fmla="val 468"/>
            </a:avLst>
          </a:prstGeom>
          <a:solidFill>
            <a:srgbClr val="E6FF00"/>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732" tIns="67278" rIns="93732" bIns="52908"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sz="2800" b="1" dirty="0" smtClean="0"/>
              <a:t>Cavity </a:t>
            </a:r>
            <a:r>
              <a:rPr lang="en-US" sz="2800" b="1" dirty="0"/>
              <a:t>EP Experiments </a:t>
            </a:r>
          </a:p>
        </p:txBody>
      </p:sp>
      <p:sp>
        <p:nvSpPr>
          <p:cNvPr id="5" name="テキスト ボックス 4"/>
          <p:cNvSpPr txBox="1"/>
          <p:nvPr/>
        </p:nvSpPr>
        <p:spPr>
          <a:xfrm>
            <a:off x="8291762" y="6581001"/>
            <a:ext cx="790075" cy="276999"/>
          </a:xfrm>
          <a:prstGeom prst="rect">
            <a:avLst/>
          </a:prstGeom>
          <a:noFill/>
        </p:spPr>
        <p:txBody>
          <a:bodyPr wrap="none" rtlCol="0">
            <a:spAutoFit/>
          </a:bodyPr>
          <a:lstStyle/>
          <a:p>
            <a:r>
              <a:rPr lang="en-US" altLang="ja-JP" sz="1200" dirty="0" smtClean="0"/>
              <a:t>P.V</a:t>
            </a:r>
            <a:r>
              <a:rPr kumimoji="1" lang="en-US" altLang="ja-JP" sz="1200" dirty="0" smtClean="0"/>
              <a:t>. </a:t>
            </a:r>
            <a:r>
              <a:rPr lang="en-US" altLang="ja-JP" sz="1200" dirty="0" err="1" smtClean="0"/>
              <a:t>Tyagi</a:t>
            </a:r>
            <a:endParaRPr kumimoji="1" lang="ja-JP" altLang="en-US" sz="1200" dirty="0"/>
          </a:p>
        </p:txBody>
      </p:sp>
    </p:spTree>
    <p:extLst>
      <p:ext uri="{BB962C8B-B14F-4D97-AF65-F5344CB8AC3E}">
        <p14:creationId xmlns:p14="http://schemas.microsoft.com/office/powerpoint/2010/main" val="403425855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スライド番号プレースホルダー 3"/>
          <p:cNvSpPr>
            <a:spLocks noGrp="1"/>
          </p:cNvSpPr>
          <p:nvPr>
            <p:ph type="sldNum" idx="12"/>
          </p:nvPr>
        </p:nvSpPr>
        <p:spPr/>
        <p:txBody>
          <a:bodyPr/>
          <a:lstStyle/>
          <a:p>
            <a:fld id="{466A7BE6-6966-284C-858A-08B16869A44F}" type="slidenum">
              <a:rPr lang="en-US"/>
              <a:pPr/>
              <a:t>11</a:t>
            </a:fld>
            <a:endParaRPr lang="en-US"/>
          </a:p>
        </p:txBody>
      </p:sp>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916" y="1494250"/>
            <a:ext cx="2810441" cy="23320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58" name="Text Box 2"/>
          <p:cNvSpPr txBox="1">
            <a:spLocks noChangeArrowheads="1"/>
          </p:cNvSpPr>
          <p:nvPr/>
        </p:nvSpPr>
        <p:spPr bwMode="auto">
          <a:xfrm>
            <a:off x="414916" y="3038883"/>
            <a:ext cx="2456361" cy="5470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54" tIns="41477" rIns="82954" bIns="41477" anchor="ctr"/>
          <a:lstStyle/>
          <a:p>
            <a:endParaRPr lang="ja-JP" altLang="en-US"/>
          </a:p>
        </p:txBody>
      </p:sp>
      <p:sp>
        <p:nvSpPr>
          <p:cNvPr id="19460" name="Text Box 4"/>
          <p:cNvSpPr txBox="1">
            <a:spLocks noChangeArrowheads="1"/>
          </p:cNvSpPr>
          <p:nvPr/>
        </p:nvSpPr>
        <p:spPr bwMode="auto">
          <a:xfrm>
            <a:off x="151814" y="4450608"/>
            <a:ext cx="3645486" cy="16232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5519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lgn="just">
              <a:buSzPct val="45000"/>
              <a:buFont typeface="Wingdings" charset="0"/>
              <a:buChar char=""/>
            </a:pPr>
            <a:r>
              <a:rPr lang="en-US" sz="1400" dirty="0">
                <a:solidFill>
                  <a:srgbClr val="0000FF"/>
                </a:solidFill>
              </a:rPr>
              <a:t> Six disc type Nb samples are </a:t>
            </a:r>
            <a:endParaRPr lang="en-US" sz="1400" dirty="0" smtClean="0">
              <a:solidFill>
                <a:srgbClr val="0000FF"/>
              </a:solidFill>
            </a:endParaRPr>
          </a:p>
          <a:p>
            <a:pPr algn="just">
              <a:buSzPct val="45000"/>
            </a:pPr>
            <a:r>
              <a:rPr lang="en-US" sz="1400" dirty="0">
                <a:solidFill>
                  <a:srgbClr val="0000FF"/>
                </a:solidFill>
              </a:rPr>
              <a:t> </a:t>
            </a:r>
            <a:r>
              <a:rPr lang="en-US" sz="1400" dirty="0" smtClean="0">
                <a:solidFill>
                  <a:srgbClr val="0000FF"/>
                </a:solidFill>
              </a:rPr>
              <a:t>     </a:t>
            </a:r>
            <a:r>
              <a:rPr lang="en-US" sz="1400" dirty="0" smtClean="0">
                <a:solidFill>
                  <a:srgbClr val="0000FF"/>
                </a:solidFill>
              </a:rPr>
              <a:t>required </a:t>
            </a:r>
            <a:r>
              <a:rPr lang="en-US" sz="1400" dirty="0">
                <a:solidFill>
                  <a:srgbClr val="0000FF"/>
                </a:solidFill>
              </a:rPr>
              <a:t>for an experiment. </a:t>
            </a:r>
            <a:endParaRPr lang="en-US" sz="1400" dirty="0">
              <a:solidFill>
                <a:srgbClr val="0000FF"/>
              </a:solidFill>
              <a:cs typeface="Arial" charset="0"/>
            </a:endParaRPr>
          </a:p>
          <a:p>
            <a:pPr algn="just">
              <a:buSzPct val="45000"/>
              <a:buFont typeface="Wingdings" charset="0"/>
              <a:buChar char=""/>
            </a:pPr>
            <a:r>
              <a:rPr lang="en-US" sz="1400" dirty="0">
                <a:solidFill>
                  <a:srgbClr val="0000FF"/>
                </a:solidFill>
                <a:cs typeface="Arial" charset="0"/>
              </a:rPr>
              <a:t> A real single cell Nb cavity was </a:t>
            </a:r>
            <a:endParaRPr lang="en-US" sz="1400" dirty="0" smtClean="0">
              <a:solidFill>
                <a:srgbClr val="0000FF"/>
              </a:solidFill>
              <a:cs typeface="Arial" charset="0"/>
            </a:endParaRPr>
          </a:p>
          <a:p>
            <a:pPr algn="just">
              <a:buSzPct val="45000"/>
            </a:pPr>
            <a:r>
              <a:rPr lang="en-US" sz="1400" dirty="0" smtClean="0">
                <a:solidFill>
                  <a:srgbClr val="0000FF"/>
                </a:solidFill>
                <a:cs typeface="Arial" charset="0"/>
              </a:rPr>
              <a:t>      drilled </a:t>
            </a:r>
            <a:r>
              <a:rPr lang="en-US" sz="1400" dirty="0">
                <a:solidFill>
                  <a:srgbClr val="0000FF"/>
                </a:solidFill>
                <a:cs typeface="Arial" charset="0"/>
              </a:rPr>
              <a:t>with six holes</a:t>
            </a:r>
            <a:r>
              <a:rPr lang="en-US" sz="1400" dirty="0" smtClean="0">
                <a:solidFill>
                  <a:srgbClr val="0000FF"/>
                </a:solidFill>
                <a:cs typeface="Arial" charset="0"/>
              </a:rPr>
              <a:t>.</a:t>
            </a:r>
            <a:endParaRPr lang="en-US" sz="1400" dirty="0">
              <a:solidFill>
                <a:srgbClr val="0000FF"/>
              </a:solidFill>
              <a:cs typeface="Arial" charset="0"/>
            </a:endParaRPr>
          </a:p>
          <a:p>
            <a:pPr algn="just">
              <a:buSzPct val="45000"/>
              <a:buFont typeface="Wingdings" charset="0"/>
              <a:buChar char=""/>
            </a:pPr>
            <a:r>
              <a:rPr lang="en-US" sz="1400" dirty="0">
                <a:solidFill>
                  <a:srgbClr val="0000FF"/>
                </a:solidFill>
                <a:cs typeface="Arial" charset="0"/>
              </a:rPr>
              <a:t> Samples were mounted at </a:t>
            </a:r>
            <a:endParaRPr lang="en-US" sz="1400" dirty="0" smtClean="0">
              <a:solidFill>
                <a:srgbClr val="0000FF"/>
              </a:solidFill>
              <a:cs typeface="Arial" charset="0"/>
            </a:endParaRPr>
          </a:p>
          <a:p>
            <a:pPr algn="just">
              <a:buSzPct val="45000"/>
            </a:pPr>
            <a:r>
              <a:rPr lang="en-US" sz="1400" dirty="0">
                <a:solidFill>
                  <a:srgbClr val="0000FF"/>
                </a:solidFill>
                <a:cs typeface="Arial" charset="0"/>
              </a:rPr>
              <a:t> </a:t>
            </a:r>
            <a:r>
              <a:rPr lang="en-US" sz="1400" dirty="0" smtClean="0">
                <a:solidFill>
                  <a:srgbClr val="0000FF"/>
                </a:solidFill>
                <a:cs typeface="Arial" charset="0"/>
              </a:rPr>
              <a:t>     </a:t>
            </a:r>
            <a:r>
              <a:rPr lang="en-US" sz="1400" dirty="0" smtClean="0">
                <a:solidFill>
                  <a:srgbClr val="0000FF"/>
                </a:solidFill>
                <a:cs typeface="Arial" charset="0"/>
              </a:rPr>
              <a:t>cavity holes</a:t>
            </a:r>
            <a:r>
              <a:rPr lang="en-US" sz="1400" dirty="0">
                <a:solidFill>
                  <a:srgbClr val="0000FF"/>
                </a:solidFill>
                <a:cs typeface="Arial" charset="0"/>
              </a:rPr>
              <a:t> </a:t>
            </a:r>
            <a:r>
              <a:rPr lang="en-US" sz="1400" dirty="0" smtClean="0">
                <a:solidFill>
                  <a:srgbClr val="0000FF"/>
                </a:solidFill>
                <a:cs typeface="Arial" charset="0"/>
              </a:rPr>
              <a:t>with holding jig.</a:t>
            </a:r>
            <a:endParaRPr lang="en-US" sz="1400" dirty="0">
              <a:solidFill>
                <a:srgbClr val="0000FF"/>
              </a:solidFill>
              <a:cs typeface="Arial" charset="0"/>
            </a:endParaRPr>
          </a:p>
        </p:txBody>
      </p:sp>
      <p:sp>
        <p:nvSpPr>
          <p:cNvPr id="19461" name="AutoShape 5"/>
          <p:cNvSpPr>
            <a:spLocks noChangeArrowheads="1"/>
          </p:cNvSpPr>
          <p:nvPr/>
        </p:nvSpPr>
        <p:spPr bwMode="auto">
          <a:xfrm>
            <a:off x="1002714" y="800388"/>
            <a:ext cx="2074580" cy="454897"/>
          </a:xfrm>
          <a:prstGeom prst="roundRect">
            <a:avLst>
              <a:gd name="adj" fmla="val 630"/>
            </a:avLst>
          </a:prstGeom>
          <a:solidFill>
            <a:srgbClr val="E6E6FF"/>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sz="1300" b="1">
                <a:solidFill>
                  <a:srgbClr val="000000"/>
                </a:solidFill>
              </a:rPr>
              <a:t>  Disc Type Nb Sample</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sz="1300">
                <a:solidFill>
                  <a:srgbClr val="000000"/>
                </a:solidFill>
              </a:rPr>
              <a:t> </a:t>
            </a:r>
            <a:r>
              <a:rPr lang="en-US" sz="1300">
                <a:solidFill>
                  <a:srgbClr val="000000"/>
                </a:solidFill>
                <a:cs typeface="Arial" charset="0"/>
              </a:rPr>
              <a:t>Φ = 8 mm, t  = 2.8 mm</a:t>
            </a:r>
          </a:p>
        </p:txBody>
      </p:sp>
      <p:sp>
        <p:nvSpPr>
          <p:cNvPr id="19462" name="AutoShape 6"/>
          <p:cNvSpPr>
            <a:spLocks noChangeArrowheads="1"/>
          </p:cNvSpPr>
          <p:nvPr/>
        </p:nvSpPr>
        <p:spPr bwMode="auto">
          <a:xfrm>
            <a:off x="4303313" y="793190"/>
            <a:ext cx="4039668" cy="339733"/>
          </a:xfrm>
          <a:prstGeom prst="roundRect">
            <a:avLst>
              <a:gd name="adj" fmla="val 630"/>
            </a:avLst>
          </a:prstGeom>
          <a:solidFill>
            <a:srgbClr val="E6E6FF"/>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sz="1300" b="1">
                <a:solidFill>
                  <a:srgbClr val="000000"/>
                </a:solidFill>
                <a:cs typeface="Times New Roman" charset="0"/>
              </a:rPr>
              <a:t>Nb SRF Cavity Drilled With Three Pairs of Holes</a:t>
            </a:r>
          </a:p>
        </p:txBody>
      </p:sp>
      <p:grpSp>
        <p:nvGrpSpPr>
          <p:cNvPr id="19463" name="Group 7"/>
          <p:cNvGrpSpPr>
            <a:grpSpLocks/>
          </p:cNvGrpSpPr>
          <p:nvPr/>
        </p:nvGrpSpPr>
        <p:grpSpPr bwMode="auto">
          <a:xfrm>
            <a:off x="4286025" y="1253845"/>
            <a:ext cx="4137635" cy="3097904"/>
            <a:chOff x="2975" y="920"/>
            <a:chExt cx="2872" cy="2152"/>
          </a:xfrm>
        </p:grpSpPr>
        <p:pic>
          <p:nvPicPr>
            <p:cNvPr id="1946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5" y="920"/>
              <a:ext cx="2872" cy="21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5" name="Line 9"/>
            <p:cNvSpPr>
              <a:spLocks noChangeShapeType="1"/>
            </p:cNvSpPr>
            <p:nvPr/>
          </p:nvSpPr>
          <p:spPr bwMode="auto">
            <a:xfrm flipH="1">
              <a:off x="3565" y="1262"/>
              <a:ext cx="37" cy="878"/>
            </a:xfrm>
            <a:prstGeom prst="line">
              <a:avLst/>
            </a:prstGeom>
            <a:noFill/>
            <a:ln w="2736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ja-JP" altLang="en-US"/>
            </a:p>
          </p:txBody>
        </p:sp>
        <p:sp>
          <p:nvSpPr>
            <p:cNvPr id="19466" name="Line 10"/>
            <p:cNvSpPr>
              <a:spLocks noChangeShapeType="1"/>
            </p:cNvSpPr>
            <p:nvPr/>
          </p:nvSpPr>
          <p:spPr bwMode="auto">
            <a:xfrm flipH="1">
              <a:off x="4658" y="1209"/>
              <a:ext cx="344" cy="355"/>
            </a:xfrm>
            <a:prstGeom prst="line">
              <a:avLst/>
            </a:prstGeom>
            <a:noFill/>
            <a:ln w="27360">
              <a:solidFill>
                <a:srgbClr val="FF0000"/>
              </a:solidFill>
              <a:bevel/>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ja-JP" altLang="en-US"/>
            </a:p>
          </p:txBody>
        </p:sp>
        <p:sp>
          <p:nvSpPr>
            <p:cNvPr id="19467" name="Line 11"/>
            <p:cNvSpPr>
              <a:spLocks noChangeShapeType="1"/>
            </p:cNvSpPr>
            <p:nvPr/>
          </p:nvSpPr>
          <p:spPr bwMode="auto">
            <a:xfrm flipH="1" flipV="1">
              <a:off x="4998" y="2213"/>
              <a:ext cx="44" cy="659"/>
            </a:xfrm>
            <a:prstGeom prst="line">
              <a:avLst/>
            </a:prstGeom>
            <a:noFill/>
            <a:ln w="27360">
              <a:solidFill>
                <a:srgbClr val="FF0000"/>
              </a:solidFill>
              <a:bevel/>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ja-JP" altLang="en-US"/>
            </a:p>
          </p:txBody>
        </p:sp>
        <p:sp>
          <p:nvSpPr>
            <p:cNvPr id="19468" name="AutoShape 12"/>
            <p:cNvSpPr>
              <a:spLocks noChangeArrowheads="1"/>
            </p:cNvSpPr>
            <p:nvPr/>
          </p:nvSpPr>
          <p:spPr bwMode="auto">
            <a:xfrm>
              <a:off x="4836" y="960"/>
              <a:ext cx="484" cy="280"/>
            </a:xfrm>
            <a:prstGeom prst="roundRect">
              <a:avLst>
                <a:gd name="adj" fmla="val 347"/>
              </a:avLst>
            </a:prstGeom>
            <a:solidFill>
              <a:srgbClr val="FFFF99"/>
            </a:solidFill>
            <a:ln w="27360">
              <a:solidFill>
                <a:srgbClr val="4700B8"/>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3680" tIns="58680" rIns="103680" bIns="58680"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sz="1300" b="1">
                  <a:solidFill>
                    <a:srgbClr val="000000"/>
                  </a:solidFill>
                </a:rPr>
                <a:t>Iris hole</a:t>
              </a:r>
            </a:p>
          </p:txBody>
        </p:sp>
        <p:sp>
          <p:nvSpPr>
            <p:cNvPr id="19469" name="AutoShape 13"/>
            <p:cNvSpPr>
              <a:spLocks noChangeArrowheads="1"/>
            </p:cNvSpPr>
            <p:nvPr/>
          </p:nvSpPr>
          <p:spPr bwMode="auto">
            <a:xfrm>
              <a:off x="3235" y="1052"/>
              <a:ext cx="706" cy="280"/>
            </a:xfrm>
            <a:prstGeom prst="roundRect">
              <a:avLst>
                <a:gd name="adj" fmla="val 347"/>
              </a:avLst>
            </a:prstGeom>
            <a:solidFill>
              <a:srgbClr val="FFFF99"/>
            </a:solidFill>
            <a:ln w="27360">
              <a:solidFill>
                <a:srgbClr val="4700B8"/>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3680" tIns="58680" rIns="103680" bIns="58680"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sz="1300" b="1">
                  <a:solidFill>
                    <a:srgbClr val="000000"/>
                  </a:solidFill>
                </a:rPr>
                <a:t>Equator hole</a:t>
              </a:r>
            </a:p>
          </p:txBody>
        </p:sp>
        <p:sp>
          <p:nvSpPr>
            <p:cNvPr id="19470" name="AutoShape 14"/>
            <p:cNvSpPr>
              <a:spLocks noChangeArrowheads="1"/>
            </p:cNvSpPr>
            <p:nvPr/>
          </p:nvSpPr>
          <p:spPr bwMode="auto">
            <a:xfrm>
              <a:off x="4653" y="2707"/>
              <a:ext cx="751" cy="280"/>
            </a:xfrm>
            <a:prstGeom prst="roundRect">
              <a:avLst>
                <a:gd name="adj" fmla="val 347"/>
              </a:avLst>
            </a:prstGeom>
            <a:solidFill>
              <a:srgbClr val="FFFF99"/>
            </a:solidFill>
            <a:ln w="27360">
              <a:solidFill>
                <a:srgbClr val="4700B8"/>
              </a:solidFill>
              <a:bevel/>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03680" tIns="58680" rIns="103680" bIns="58680"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sz="1300" b="1">
                  <a:solidFill>
                    <a:srgbClr val="000000"/>
                  </a:solidFill>
                </a:rPr>
                <a:t>Beam pipe hole</a:t>
              </a:r>
            </a:p>
          </p:txBody>
        </p:sp>
      </p:grpSp>
      <p:sp>
        <p:nvSpPr>
          <p:cNvPr id="19471" name="AutoShape 15"/>
          <p:cNvSpPr>
            <a:spLocks noChangeArrowheads="1"/>
          </p:cNvSpPr>
          <p:nvPr/>
        </p:nvSpPr>
        <p:spPr bwMode="auto">
          <a:xfrm>
            <a:off x="1493986" y="207295"/>
            <a:ext cx="6274163" cy="397315"/>
          </a:xfrm>
          <a:prstGeom prst="roundRect">
            <a:avLst>
              <a:gd name="adj" fmla="val 630"/>
            </a:avLst>
          </a:prstGeom>
          <a:solidFill>
            <a:srgbClr val="FFFFCC"/>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sz="2000" b="1">
                <a:solidFill>
                  <a:srgbClr val="993366"/>
                </a:solidFill>
              </a:rPr>
              <a:t>Cavity Electropolishing Experimental Details</a:t>
            </a:r>
          </a:p>
        </p:txBody>
      </p:sp>
      <p:sp>
        <p:nvSpPr>
          <p:cNvPr id="19472" name="Line 16"/>
          <p:cNvSpPr>
            <a:spLocks noChangeShapeType="1"/>
          </p:cNvSpPr>
          <p:nvPr/>
        </p:nvSpPr>
        <p:spPr bwMode="auto">
          <a:xfrm>
            <a:off x="1387376" y="3414606"/>
            <a:ext cx="1876524" cy="0"/>
          </a:xfrm>
          <a:prstGeom prst="line">
            <a:avLst/>
          </a:prstGeom>
          <a:noFill/>
          <a:ln w="936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54" tIns="41477" rIns="82954" bIns="41477"/>
          <a:lstStyle/>
          <a:p>
            <a:endParaRPr lang="ja-JP" altLang="en-US"/>
          </a:p>
        </p:txBody>
      </p:sp>
      <p:sp>
        <p:nvSpPr>
          <p:cNvPr id="19473" name="Text Box 17"/>
          <p:cNvSpPr txBox="1">
            <a:spLocks noChangeArrowheads="1"/>
          </p:cNvSpPr>
          <p:nvPr/>
        </p:nvSpPr>
        <p:spPr bwMode="auto">
          <a:xfrm>
            <a:off x="1807379" y="3442676"/>
            <a:ext cx="1063898" cy="286469"/>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300" dirty="0" err="1">
                <a:cs typeface="Arial" charset="0"/>
              </a:rPr>
              <a:t>Φ</a:t>
            </a:r>
            <a:r>
              <a:rPr lang="en-US" sz="1300" dirty="0">
                <a:cs typeface="Arial" charset="0"/>
              </a:rPr>
              <a:t> = </a:t>
            </a:r>
            <a:r>
              <a:rPr lang="en-US" dirty="0"/>
              <a:t>8 mm</a:t>
            </a:r>
          </a:p>
        </p:txBody>
      </p:sp>
      <p:sp>
        <p:nvSpPr>
          <p:cNvPr id="20" name="テキスト ボックス 19"/>
          <p:cNvSpPr txBox="1"/>
          <p:nvPr/>
        </p:nvSpPr>
        <p:spPr>
          <a:xfrm>
            <a:off x="8291762" y="6581001"/>
            <a:ext cx="790075" cy="276999"/>
          </a:xfrm>
          <a:prstGeom prst="rect">
            <a:avLst/>
          </a:prstGeom>
          <a:noFill/>
        </p:spPr>
        <p:txBody>
          <a:bodyPr wrap="none" rtlCol="0">
            <a:spAutoFit/>
          </a:bodyPr>
          <a:lstStyle/>
          <a:p>
            <a:r>
              <a:rPr lang="en-US" altLang="ja-JP" sz="1200" dirty="0" smtClean="0"/>
              <a:t>P.V</a:t>
            </a:r>
            <a:r>
              <a:rPr kumimoji="1" lang="en-US" altLang="ja-JP" sz="1200" dirty="0" smtClean="0"/>
              <a:t>. </a:t>
            </a:r>
            <a:r>
              <a:rPr lang="en-US" altLang="ja-JP" sz="1200" dirty="0" err="1" smtClean="0"/>
              <a:t>Tyagi</a:t>
            </a:r>
            <a:endParaRPr kumimoji="1" lang="ja-JP" altLang="en-US" sz="1200" dirty="0"/>
          </a:p>
        </p:txBody>
      </p:sp>
      <p:pic>
        <p:nvPicPr>
          <p:cNvPr id="21"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7848" y="4425368"/>
            <a:ext cx="3379537" cy="23467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2" name="Picture 4"/>
          <p:cNvPicPr>
            <a:picLocks noChangeAspect="1" noChangeArrowheads="1"/>
          </p:cNvPicPr>
          <p:nvPr/>
        </p:nvPicPr>
        <p:blipFill>
          <a:blip r:embed="rId6">
            <a:extLst>
              <a:ext uri="{28A0092B-C50C-407E-A947-70E740481C1C}">
                <a14:useLocalDpi xmlns:a14="http://schemas.microsoft.com/office/drawing/2010/main" val="0"/>
              </a:ext>
            </a:extLst>
          </a:blip>
          <a:srcRect l="15045"/>
          <a:stretch>
            <a:fillRect/>
          </a:stretch>
        </p:blipFill>
        <p:spPr bwMode="auto">
          <a:xfrm>
            <a:off x="2971800" y="4455279"/>
            <a:ext cx="2656268" cy="2295910"/>
          </a:xfrm>
          <a:prstGeom prst="rect">
            <a:avLst/>
          </a:prstGeom>
          <a:noFill/>
          <a:ln>
            <a:noFill/>
          </a:ln>
          <a:effectLst/>
          <a:extLst>
            <a:ext uri="{909E8E84-426E-40dd-AFC4-6F175D3DCCD1}">
              <a14:hiddenFill xmlns:a14="http://schemas.microsoft.com/office/drawing/2010/main">
                <a:blipFill dpi="0" rotWithShape="0">
                  <a:blip/>
                  <a:srcRect l="1504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59667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スライド番号プレースホルダー 3"/>
          <p:cNvSpPr>
            <a:spLocks noGrp="1"/>
          </p:cNvSpPr>
          <p:nvPr>
            <p:ph type="sldNum" idx="12"/>
          </p:nvPr>
        </p:nvSpPr>
        <p:spPr/>
        <p:txBody>
          <a:bodyPr/>
          <a:lstStyle/>
          <a:p>
            <a:fld id="{0810143B-2714-E843-B2CD-21BAA3AA51F9}" type="slidenum">
              <a:rPr lang="en-US"/>
              <a:pPr/>
              <a:t>12</a:t>
            </a:fld>
            <a:endParaRPr lang="en-US"/>
          </a:p>
        </p:txBody>
      </p:sp>
      <p:graphicFrame>
        <p:nvGraphicFramePr>
          <p:cNvPr id="22529" name="Group 1"/>
          <p:cNvGraphicFramePr>
            <a:graphicFrameLocks noGrp="1"/>
          </p:cNvGraphicFramePr>
          <p:nvPr>
            <p:extLst>
              <p:ext uri="{D42A27DB-BD31-4B8C-83A1-F6EECF244321}">
                <p14:modId xmlns:p14="http://schemas.microsoft.com/office/powerpoint/2010/main" val="1310376441"/>
              </p:ext>
            </p:extLst>
          </p:nvPr>
        </p:nvGraphicFramePr>
        <p:xfrm>
          <a:off x="139699" y="1677090"/>
          <a:ext cx="8788400" cy="3313357"/>
        </p:xfrm>
        <a:graphic>
          <a:graphicData uri="http://schemas.openxmlformats.org/drawingml/2006/table">
            <a:tbl>
              <a:tblPr/>
              <a:tblGrid>
                <a:gridCol w="1346201"/>
                <a:gridCol w="2387600"/>
                <a:gridCol w="1587500"/>
                <a:gridCol w="1257300"/>
                <a:gridCol w="1181100"/>
                <a:gridCol w="1028699"/>
              </a:tblGrid>
              <a:tr h="714865">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a:ln>
                            <a:noFill/>
                          </a:ln>
                          <a:solidFill>
                            <a:srgbClr val="000000"/>
                          </a:solidFill>
                          <a:effectLst/>
                          <a:latin typeface="Arial" charset="0"/>
                          <a:ea typeface="MS PGothic" charset="0"/>
                          <a:cs typeface="MS Gothic" charset="0"/>
                        </a:rPr>
                        <a:t>Experiments</a:t>
                      </a:r>
                    </a:p>
                  </a:txBody>
                  <a:tcPr marL="32671" marR="32671" marT="81873"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a:ln>
                            <a:noFill/>
                          </a:ln>
                          <a:solidFill>
                            <a:srgbClr val="000000"/>
                          </a:solidFill>
                          <a:effectLst/>
                          <a:latin typeface="Arial" charset="0"/>
                          <a:ea typeface="MS PGothic" charset="0"/>
                          <a:cs typeface="MS Gothic" charset="0"/>
                        </a:rPr>
                        <a:t>Purpose</a:t>
                      </a:r>
                    </a:p>
                  </a:txBody>
                  <a:tcPr marL="32671" marR="32671" marT="81873"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a:ln>
                            <a:noFill/>
                          </a:ln>
                          <a:solidFill>
                            <a:srgbClr val="000000"/>
                          </a:solidFill>
                          <a:effectLst/>
                          <a:latin typeface="Arial" charset="0"/>
                          <a:ea typeface="MS PGothic" charset="0"/>
                          <a:cs typeface="MS Gothic" charset="0"/>
                        </a:rPr>
                        <a:t>Average Current </a:t>
                      </a:r>
                    </a:p>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a:ln>
                            <a:noFill/>
                          </a:ln>
                          <a:solidFill>
                            <a:srgbClr val="000000"/>
                          </a:solidFill>
                          <a:effectLst/>
                          <a:latin typeface="Arial" charset="0"/>
                          <a:ea typeface="MS PGothic" charset="0"/>
                          <a:cs typeface="MS Gothic" charset="0"/>
                        </a:rPr>
                        <a:t>Density (mA/cm</a:t>
                      </a:r>
                      <a:r>
                        <a:rPr kumimoji="0" lang="en-US" sz="1500" b="1" i="0" u="none" strike="noStrike" cap="none" normalizeH="0" baseline="41000">
                          <a:ln>
                            <a:noFill/>
                          </a:ln>
                          <a:solidFill>
                            <a:srgbClr val="000000"/>
                          </a:solidFill>
                          <a:effectLst/>
                          <a:latin typeface="Arial" charset="0"/>
                          <a:ea typeface="MS PGothic" charset="0"/>
                          <a:cs typeface="MS Gothic" charset="0"/>
                        </a:rPr>
                        <a:t>2</a:t>
                      </a:r>
                      <a:r>
                        <a:rPr kumimoji="0" lang="en-US" sz="1500" b="1" i="0" u="none" strike="noStrike" cap="none" normalizeH="0" baseline="0">
                          <a:ln>
                            <a:noFill/>
                          </a:ln>
                          <a:solidFill>
                            <a:srgbClr val="000000"/>
                          </a:solidFill>
                          <a:effectLst/>
                          <a:latin typeface="Arial" charset="0"/>
                          <a:ea typeface="MS PGothic" charset="0"/>
                          <a:cs typeface="MS Gothic" charset="0"/>
                        </a:rPr>
                        <a:t>)</a:t>
                      </a:r>
                    </a:p>
                  </a:txBody>
                  <a:tcPr marL="32671" marR="32671" marT="81873"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a:ln>
                            <a:noFill/>
                          </a:ln>
                          <a:solidFill>
                            <a:srgbClr val="000000"/>
                          </a:solidFill>
                          <a:effectLst/>
                          <a:latin typeface="Arial" charset="0"/>
                          <a:ea typeface="MS PGothic" charset="0"/>
                          <a:cs typeface="MS Gothic" charset="0"/>
                        </a:rPr>
                        <a:t>EP Acid Temperature (</a:t>
                      </a:r>
                      <a:r>
                        <a:rPr kumimoji="0" lang="en-US" sz="1500" b="1" i="0" u="none" strike="noStrike" cap="none" normalizeH="0" baseline="33000">
                          <a:ln>
                            <a:noFill/>
                          </a:ln>
                          <a:solidFill>
                            <a:srgbClr val="000000"/>
                          </a:solidFill>
                          <a:effectLst/>
                          <a:latin typeface="Arial" charset="0"/>
                          <a:ea typeface="MS PGothic" charset="0"/>
                          <a:cs typeface="MS Gothic" charset="0"/>
                        </a:rPr>
                        <a:t>0</a:t>
                      </a:r>
                      <a:r>
                        <a:rPr kumimoji="0" lang="en-US" sz="1500" b="1" i="0" u="none" strike="noStrike" cap="none" normalizeH="0" baseline="0">
                          <a:ln>
                            <a:noFill/>
                          </a:ln>
                          <a:solidFill>
                            <a:srgbClr val="000000"/>
                          </a:solidFill>
                          <a:effectLst/>
                          <a:latin typeface="Arial" charset="0"/>
                          <a:ea typeface="MS PGothic" charset="0"/>
                          <a:cs typeface="MS Gothic" charset="0"/>
                        </a:rPr>
                        <a:t>C)</a:t>
                      </a:r>
                    </a:p>
                  </a:txBody>
                  <a:tcPr marL="32671" marR="32671" marT="81873"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a:ln>
                            <a:noFill/>
                          </a:ln>
                          <a:solidFill>
                            <a:srgbClr val="000000"/>
                          </a:solidFill>
                          <a:effectLst/>
                          <a:latin typeface="Arial" charset="0"/>
                          <a:ea typeface="MS PGothic" charset="0"/>
                          <a:cs typeface="MS Gothic" charset="0"/>
                        </a:rPr>
                        <a:t>Nb Conc. in EP acid </a:t>
                      </a:r>
                    </a:p>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a:ln>
                            <a:noFill/>
                          </a:ln>
                          <a:solidFill>
                            <a:srgbClr val="000000"/>
                          </a:solidFill>
                          <a:effectLst/>
                          <a:latin typeface="Arial" charset="0"/>
                          <a:ea typeface="MS PGothic" charset="0"/>
                          <a:cs typeface="MS Gothic" charset="0"/>
                        </a:rPr>
                        <a:t>(g/l)</a:t>
                      </a:r>
                    </a:p>
                  </a:txBody>
                  <a:tcPr marL="32671" marR="32671" marT="81873"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a:ln>
                            <a:noFill/>
                          </a:ln>
                          <a:solidFill>
                            <a:srgbClr val="000000"/>
                          </a:solidFill>
                          <a:effectLst/>
                          <a:latin typeface="Arial" charset="0"/>
                          <a:ea typeface="MS PGothic" charset="0"/>
                          <a:cs typeface="MS Gothic" charset="0"/>
                        </a:rPr>
                        <a:t>Removal Depth </a:t>
                      </a:r>
                    </a:p>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a:ln>
                            <a:noFill/>
                          </a:ln>
                          <a:solidFill>
                            <a:srgbClr val="000000"/>
                          </a:solidFill>
                          <a:effectLst/>
                          <a:latin typeface="Arial" charset="0"/>
                          <a:ea typeface="MS PGothic" charset="0"/>
                          <a:cs typeface="MS Gothic" charset="0"/>
                        </a:rPr>
                        <a:t>(μm)</a:t>
                      </a:r>
                    </a:p>
                  </a:txBody>
                  <a:tcPr marL="32671" marR="32671" marT="81873"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778401">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dirty="0">
                          <a:ln>
                            <a:noFill/>
                          </a:ln>
                          <a:solidFill>
                            <a:srgbClr val="000000"/>
                          </a:solidFill>
                          <a:effectLst/>
                          <a:latin typeface="Arial" charset="0"/>
                          <a:ea typeface="MS PGothic" charset="0"/>
                          <a:cs typeface="MS Gothic" charset="0"/>
                        </a:rPr>
                        <a:t>Cavity EP 1 </a:t>
                      </a:r>
                    </a:p>
                  </a:txBody>
                  <a:tcPr marL="32671" marR="32671" marT="81873"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dirty="0">
                          <a:ln>
                            <a:noFill/>
                          </a:ln>
                          <a:solidFill>
                            <a:srgbClr val="000000"/>
                          </a:solidFill>
                          <a:effectLst/>
                          <a:latin typeface="Arial" charset="0"/>
                          <a:ea typeface="MS PGothic" charset="0"/>
                          <a:cs typeface="MS Gothic" charset="0"/>
                        </a:rPr>
                        <a:t>To see the effect of fresh EP acid on EP </a:t>
                      </a:r>
                      <a:r>
                        <a:rPr kumimoji="0" lang="en-US" sz="1500" b="1" i="0" u="none" strike="noStrike" cap="none" normalizeH="0" baseline="0" dirty="0" smtClean="0">
                          <a:ln>
                            <a:noFill/>
                          </a:ln>
                          <a:solidFill>
                            <a:srgbClr val="000000"/>
                          </a:solidFill>
                          <a:effectLst/>
                          <a:latin typeface="Arial" charset="0"/>
                          <a:ea typeface="MS PGothic" charset="0"/>
                          <a:cs typeface="MS Gothic" charset="0"/>
                        </a:rPr>
                        <a:t>performance</a:t>
                      </a:r>
                      <a:endParaRPr kumimoji="0" lang="en-US" sz="1500" b="1" i="0" u="none" strike="noStrike" cap="none" normalizeH="0" baseline="0" dirty="0">
                        <a:ln>
                          <a:noFill/>
                        </a:ln>
                        <a:solidFill>
                          <a:srgbClr val="000000"/>
                        </a:solidFill>
                        <a:effectLst/>
                        <a:latin typeface="Arial" charset="0"/>
                        <a:ea typeface="MS PGothic" charset="0"/>
                        <a:cs typeface="MS Gothic" charset="0"/>
                      </a:endParaRPr>
                    </a:p>
                  </a:txBody>
                  <a:tcPr marL="32671" marR="32671" marT="81873" marB="32645"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a:ln>
                            <a:noFill/>
                          </a:ln>
                          <a:solidFill>
                            <a:srgbClr val="000000"/>
                          </a:solidFill>
                          <a:effectLst/>
                          <a:latin typeface="Arial" charset="0"/>
                          <a:ea typeface="MS PGothic" charset="0"/>
                          <a:cs typeface="MS Gothic" charset="0"/>
                        </a:rPr>
                        <a:t>48</a:t>
                      </a:r>
                    </a:p>
                  </a:txBody>
                  <a:tcPr marL="32671" marR="32671" marT="81873"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a:ln>
                            <a:noFill/>
                          </a:ln>
                          <a:solidFill>
                            <a:srgbClr val="000000"/>
                          </a:solidFill>
                          <a:effectLst/>
                          <a:latin typeface="Arial" charset="0"/>
                          <a:ea typeface="MS PGothic" charset="0"/>
                          <a:cs typeface="MS Gothic" charset="0"/>
                        </a:rPr>
                        <a:t>25</a:t>
                      </a:r>
                    </a:p>
                  </a:txBody>
                  <a:tcPr marL="32671" marR="32671" marT="81873"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000000"/>
                          </a:solidFill>
                          <a:effectLst/>
                          <a:latin typeface="Arial" charset="0"/>
                          <a:ea typeface="MS PGothic" charset="0"/>
                          <a:cs typeface="MS Gothic" charset="0"/>
                        </a:rPr>
                        <a:t>0</a:t>
                      </a:r>
                    </a:p>
                  </a:txBody>
                  <a:tcPr marL="32671" marR="32671" marT="81873"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000000"/>
                          </a:solidFill>
                          <a:effectLst/>
                          <a:latin typeface="Arial" charset="0"/>
                          <a:ea typeface="MS PGothic" charset="0"/>
                          <a:cs typeface="MS Gothic" charset="0"/>
                        </a:rPr>
                        <a:t>20</a:t>
                      </a:r>
                    </a:p>
                  </a:txBody>
                  <a:tcPr marL="32671" marR="32671" marT="81873"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732899">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a:ln>
                            <a:noFill/>
                          </a:ln>
                          <a:solidFill>
                            <a:srgbClr val="000000"/>
                          </a:solidFill>
                          <a:effectLst/>
                          <a:latin typeface="Arial" charset="0"/>
                          <a:ea typeface="MS PGothic" charset="0"/>
                          <a:cs typeface="MS Gothic" charset="0"/>
                        </a:rPr>
                        <a:t>Cavity EP 2</a:t>
                      </a:r>
                    </a:p>
                  </a:txBody>
                  <a:tcPr marL="32671" marR="32671" marT="81873"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dirty="0">
                          <a:ln>
                            <a:noFill/>
                          </a:ln>
                          <a:solidFill>
                            <a:srgbClr val="000000"/>
                          </a:solidFill>
                          <a:effectLst/>
                          <a:latin typeface="Arial" charset="0"/>
                          <a:ea typeface="MS PGothic" charset="0"/>
                          <a:cs typeface="MS Gothic" charset="0"/>
                        </a:rPr>
                        <a:t>To see the effect of aged EP acid over the fresh EP acid on EP </a:t>
                      </a:r>
                      <a:r>
                        <a:rPr kumimoji="0" lang="en-US" sz="1500" b="1" i="0" u="none" strike="noStrike" cap="none" normalizeH="0" baseline="0" dirty="0" smtClean="0">
                          <a:ln>
                            <a:noFill/>
                          </a:ln>
                          <a:solidFill>
                            <a:srgbClr val="000000"/>
                          </a:solidFill>
                          <a:effectLst/>
                          <a:latin typeface="Arial" charset="0"/>
                          <a:ea typeface="MS PGothic" charset="0"/>
                          <a:cs typeface="MS Gothic" charset="0"/>
                        </a:rPr>
                        <a:t>performance</a:t>
                      </a:r>
                      <a:endParaRPr kumimoji="0" lang="en-US" sz="1500" b="1" i="0" u="none" strike="noStrike" cap="none" normalizeH="0" baseline="0" dirty="0">
                        <a:ln>
                          <a:noFill/>
                        </a:ln>
                        <a:solidFill>
                          <a:srgbClr val="000000"/>
                        </a:solidFill>
                        <a:effectLst/>
                        <a:latin typeface="Arial" charset="0"/>
                        <a:ea typeface="MS PGothic" charset="0"/>
                        <a:cs typeface="MS Gothic" charset="0"/>
                      </a:endParaRPr>
                    </a:p>
                  </a:txBody>
                  <a:tcPr marL="32671" marR="32671" marT="81873" marB="32645"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a:ln>
                            <a:noFill/>
                          </a:ln>
                          <a:solidFill>
                            <a:srgbClr val="000000"/>
                          </a:solidFill>
                          <a:effectLst/>
                          <a:latin typeface="Arial" charset="0"/>
                          <a:ea typeface="MS PGothic" charset="0"/>
                          <a:cs typeface="MS Gothic" charset="0"/>
                        </a:rPr>
                        <a:t>48</a:t>
                      </a:r>
                    </a:p>
                  </a:txBody>
                  <a:tcPr marL="32671" marR="32671" marT="81873"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a:ln>
                            <a:noFill/>
                          </a:ln>
                          <a:solidFill>
                            <a:srgbClr val="000000"/>
                          </a:solidFill>
                          <a:effectLst/>
                          <a:latin typeface="Arial" charset="0"/>
                          <a:ea typeface="MS PGothic" charset="0"/>
                          <a:cs typeface="MS Gothic" charset="0"/>
                        </a:rPr>
                        <a:t>25</a:t>
                      </a:r>
                    </a:p>
                  </a:txBody>
                  <a:tcPr marL="32671" marR="32671" marT="81873"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a:ln>
                            <a:noFill/>
                          </a:ln>
                          <a:solidFill>
                            <a:srgbClr val="FF0000"/>
                          </a:solidFill>
                          <a:effectLst/>
                          <a:latin typeface="Arial" charset="0"/>
                          <a:ea typeface="MS PGothic" charset="0"/>
                          <a:cs typeface="MS Gothic" charset="0"/>
                        </a:rPr>
                        <a:t>7.9</a:t>
                      </a:r>
                    </a:p>
                  </a:txBody>
                  <a:tcPr marL="32671" marR="32671" marT="81873"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000000"/>
                          </a:solidFill>
                          <a:effectLst/>
                          <a:latin typeface="Arial" charset="0"/>
                          <a:ea typeface="MS PGothic" charset="0"/>
                          <a:cs typeface="MS Gothic" charset="0"/>
                        </a:rPr>
                        <a:t>50</a:t>
                      </a:r>
                    </a:p>
                  </a:txBody>
                  <a:tcPr marL="32671" marR="32671" marT="81873"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838200">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a:ln>
                            <a:noFill/>
                          </a:ln>
                          <a:solidFill>
                            <a:srgbClr val="000000"/>
                          </a:solidFill>
                          <a:effectLst/>
                          <a:latin typeface="Arial" charset="0"/>
                          <a:ea typeface="MS PGothic" charset="0"/>
                          <a:cs typeface="MS Gothic" charset="0"/>
                        </a:rPr>
                        <a:t>Cavity EP 3</a:t>
                      </a:r>
                    </a:p>
                  </a:txBody>
                  <a:tcPr marL="32671" marR="32671" marT="81873"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dirty="0">
                          <a:ln>
                            <a:noFill/>
                          </a:ln>
                          <a:solidFill>
                            <a:srgbClr val="000000"/>
                          </a:solidFill>
                          <a:effectLst/>
                          <a:latin typeface="Arial" charset="0"/>
                          <a:ea typeface="MS PGothic" charset="0"/>
                          <a:cs typeface="MS Gothic" charset="0"/>
                        </a:rPr>
                        <a:t>To see the effect of low current density </a:t>
                      </a:r>
                      <a:r>
                        <a:rPr kumimoji="0" lang="en-US" sz="1500" b="1" i="0" u="none" strike="noStrike" cap="none" normalizeH="0" baseline="0" dirty="0" smtClean="0">
                          <a:ln>
                            <a:noFill/>
                          </a:ln>
                          <a:solidFill>
                            <a:srgbClr val="000000"/>
                          </a:solidFill>
                          <a:effectLst/>
                          <a:latin typeface="Arial" charset="0"/>
                          <a:ea typeface="MS PGothic" charset="0"/>
                          <a:cs typeface="MS Gothic" charset="0"/>
                        </a:rPr>
                        <a:t>with </a:t>
                      </a:r>
                      <a:r>
                        <a:rPr kumimoji="0" lang="en-US" sz="1500" b="1" i="0" u="none" strike="noStrike" cap="none" normalizeH="0" baseline="0" dirty="0">
                          <a:ln>
                            <a:noFill/>
                          </a:ln>
                          <a:solidFill>
                            <a:srgbClr val="000000"/>
                          </a:solidFill>
                          <a:effectLst/>
                          <a:latin typeface="Arial" charset="0"/>
                          <a:ea typeface="MS PGothic" charset="0"/>
                          <a:cs typeface="MS Gothic" charset="0"/>
                        </a:rPr>
                        <a:t>aged EP acid on EP </a:t>
                      </a:r>
                      <a:r>
                        <a:rPr kumimoji="0" lang="en-US" sz="1500" b="1" i="0" u="none" strike="noStrike" cap="none" normalizeH="0" baseline="0" dirty="0" smtClean="0">
                          <a:ln>
                            <a:noFill/>
                          </a:ln>
                          <a:solidFill>
                            <a:srgbClr val="000000"/>
                          </a:solidFill>
                          <a:effectLst/>
                          <a:latin typeface="Arial" charset="0"/>
                          <a:ea typeface="MS PGothic" charset="0"/>
                          <a:cs typeface="MS Gothic" charset="0"/>
                        </a:rPr>
                        <a:t>performance</a:t>
                      </a:r>
                      <a:endParaRPr kumimoji="0" lang="en-US" sz="1500" b="1" i="0" u="none" strike="noStrike" cap="none" normalizeH="0" baseline="0" dirty="0">
                        <a:ln>
                          <a:noFill/>
                        </a:ln>
                        <a:solidFill>
                          <a:srgbClr val="000000"/>
                        </a:solidFill>
                        <a:effectLst/>
                        <a:latin typeface="Arial" charset="0"/>
                        <a:ea typeface="MS PGothic" charset="0"/>
                        <a:cs typeface="MS Gothic" charset="0"/>
                      </a:endParaRPr>
                    </a:p>
                  </a:txBody>
                  <a:tcPr marL="32671" marR="32671" marT="81873" marB="32645"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a:ln>
                            <a:noFill/>
                          </a:ln>
                          <a:solidFill>
                            <a:srgbClr val="FF0000"/>
                          </a:solidFill>
                          <a:effectLst/>
                          <a:latin typeface="Arial" charset="0"/>
                          <a:ea typeface="MS PGothic" charset="0"/>
                          <a:cs typeface="MS Gothic" charset="0"/>
                        </a:rPr>
                        <a:t>30</a:t>
                      </a:r>
                    </a:p>
                  </a:txBody>
                  <a:tcPr marL="32671" marR="32671" marT="81873"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a:ln>
                            <a:noFill/>
                          </a:ln>
                          <a:solidFill>
                            <a:srgbClr val="000000"/>
                          </a:solidFill>
                          <a:effectLst/>
                          <a:latin typeface="Arial" charset="0"/>
                          <a:ea typeface="MS PGothic" charset="0"/>
                          <a:cs typeface="MS Gothic" charset="0"/>
                        </a:rPr>
                        <a:t>25</a:t>
                      </a:r>
                    </a:p>
                  </a:txBody>
                  <a:tcPr marL="32671" marR="32671" marT="81873"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a:ln>
                            <a:noFill/>
                          </a:ln>
                          <a:solidFill>
                            <a:srgbClr val="FF0000"/>
                          </a:solidFill>
                          <a:effectLst/>
                          <a:latin typeface="Arial" charset="0"/>
                          <a:ea typeface="MS PGothic" charset="0"/>
                          <a:cs typeface="MS Gothic" charset="0"/>
                        </a:rPr>
                        <a:t>6</a:t>
                      </a:r>
                    </a:p>
                  </a:txBody>
                  <a:tcPr marL="32671" marR="32671" marT="81873"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a:ln>
                            <a:noFill/>
                          </a:ln>
                          <a:solidFill>
                            <a:srgbClr val="000000"/>
                          </a:solidFill>
                          <a:effectLst/>
                          <a:latin typeface="Arial" charset="0"/>
                          <a:ea typeface="MS PGothic" charset="0"/>
                          <a:cs typeface="MS Gothic" charset="0"/>
                        </a:rPr>
                        <a:t>20</a:t>
                      </a:r>
                    </a:p>
                  </a:txBody>
                  <a:tcPr marL="32671" marR="32671" marT="81873"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テキスト ボックス 4"/>
          <p:cNvSpPr txBox="1"/>
          <p:nvPr/>
        </p:nvSpPr>
        <p:spPr>
          <a:xfrm>
            <a:off x="8291762" y="6581001"/>
            <a:ext cx="790075" cy="276999"/>
          </a:xfrm>
          <a:prstGeom prst="rect">
            <a:avLst/>
          </a:prstGeom>
          <a:noFill/>
        </p:spPr>
        <p:txBody>
          <a:bodyPr wrap="none" rtlCol="0">
            <a:spAutoFit/>
          </a:bodyPr>
          <a:lstStyle/>
          <a:p>
            <a:r>
              <a:rPr lang="en-US" altLang="ja-JP" sz="1200" dirty="0" smtClean="0"/>
              <a:t>P.V</a:t>
            </a:r>
            <a:r>
              <a:rPr kumimoji="1" lang="en-US" altLang="ja-JP" sz="1200" dirty="0" smtClean="0"/>
              <a:t>. </a:t>
            </a:r>
            <a:r>
              <a:rPr lang="en-US" altLang="ja-JP" sz="1200" dirty="0" err="1" smtClean="0"/>
              <a:t>Tyagi</a:t>
            </a:r>
            <a:endParaRPr kumimoji="1" lang="ja-JP" altLang="en-US" sz="1200" dirty="0"/>
          </a:p>
        </p:txBody>
      </p:sp>
      <p:sp>
        <p:nvSpPr>
          <p:cNvPr id="6" name="AutoShape 17"/>
          <p:cNvSpPr>
            <a:spLocks noChangeArrowheads="1"/>
          </p:cNvSpPr>
          <p:nvPr/>
        </p:nvSpPr>
        <p:spPr bwMode="auto">
          <a:xfrm>
            <a:off x="2009750" y="518845"/>
            <a:ext cx="5601366" cy="397315"/>
          </a:xfrm>
          <a:prstGeom prst="roundRect">
            <a:avLst>
              <a:gd name="adj" fmla="val 630"/>
            </a:avLst>
          </a:prstGeom>
          <a:solidFill>
            <a:srgbClr val="FFFFCC"/>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sz="2000" b="1" dirty="0" err="1" smtClean="0">
                <a:solidFill>
                  <a:srgbClr val="993366"/>
                </a:solidFill>
              </a:rPr>
              <a:t>Condition</a:t>
            </a:r>
            <a:r>
              <a:rPr lang="de-DE" sz="2000" b="1" dirty="0" smtClean="0">
                <a:solidFill>
                  <a:srgbClr val="993366"/>
                </a:solidFill>
              </a:rPr>
              <a:t> </a:t>
            </a:r>
            <a:r>
              <a:rPr lang="de-DE" sz="2000" b="1" dirty="0" err="1" smtClean="0">
                <a:solidFill>
                  <a:srgbClr val="993366"/>
                </a:solidFill>
              </a:rPr>
              <a:t>of</a:t>
            </a:r>
            <a:r>
              <a:rPr lang="de-DE" sz="2000" b="1" dirty="0" smtClean="0">
                <a:solidFill>
                  <a:srgbClr val="993366"/>
                </a:solidFill>
              </a:rPr>
              <a:t> </a:t>
            </a:r>
            <a:r>
              <a:rPr lang="de-DE" sz="2000" b="1" dirty="0" err="1" smtClean="0">
                <a:solidFill>
                  <a:srgbClr val="993366"/>
                </a:solidFill>
              </a:rPr>
              <a:t>Cavity</a:t>
            </a:r>
            <a:r>
              <a:rPr lang="de-DE" sz="2000" b="1" dirty="0" smtClean="0">
                <a:solidFill>
                  <a:srgbClr val="993366"/>
                </a:solidFill>
              </a:rPr>
              <a:t> EP </a:t>
            </a:r>
            <a:r>
              <a:rPr lang="de-DE" sz="2000" b="1" dirty="0" err="1" smtClean="0">
                <a:solidFill>
                  <a:srgbClr val="993366"/>
                </a:solidFill>
              </a:rPr>
              <a:t>experiments</a:t>
            </a:r>
            <a:endParaRPr lang="de-DE" sz="2000" b="1" dirty="0">
              <a:solidFill>
                <a:srgbClr val="993366"/>
              </a:solidFill>
            </a:endParaRPr>
          </a:p>
        </p:txBody>
      </p:sp>
    </p:spTree>
    <p:extLst>
      <p:ext uri="{BB962C8B-B14F-4D97-AF65-F5344CB8AC3E}">
        <p14:creationId xmlns:p14="http://schemas.microsoft.com/office/powerpoint/2010/main" val="160177030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スライド番号プレースホルダー 3"/>
          <p:cNvSpPr>
            <a:spLocks noGrp="1"/>
          </p:cNvSpPr>
          <p:nvPr>
            <p:ph type="sldNum" idx="12"/>
          </p:nvPr>
        </p:nvSpPr>
        <p:spPr/>
        <p:txBody>
          <a:bodyPr/>
          <a:lstStyle/>
          <a:p>
            <a:fld id="{01198B6C-A0ED-6648-BEE7-CC97C85F4288}" type="slidenum">
              <a:rPr lang="en-US"/>
              <a:pPr/>
              <a:t>13</a:t>
            </a:fld>
            <a:endParaRPr lang="en-US"/>
          </a:p>
        </p:txBody>
      </p:sp>
      <p:pic>
        <p:nvPicPr>
          <p:cNvPr id="25601" name="Picture 1"/>
          <p:cNvPicPr>
            <a:picLocks noChangeAspect="1" noChangeArrowheads="1"/>
          </p:cNvPicPr>
          <p:nvPr/>
        </p:nvPicPr>
        <p:blipFill>
          <a:blip r:embed="rId3">
            <a:extLst>
              <a:ext uri="{28A0092B-C50C-407E-A947-70E740481C1C}">
                <a14:useLocalDpi xmlns:a14="http://schemas.microsoft.com/office/drawing/2010/main" val="0"/>
              </a:ext>
            </a:extLst>
          </a:blip>
          <a:srcRect t="5049" r="5034"/>
          <a:stretch>
            <a:fillRect/>
          </a:stretch>
        </p:blipFill>
        <p:spPr bwMode="auto">
          <a:xfrm>
            <a:off x="14407" y="4167488"/>
            <a:ext cx="3045599" cy="2653084"/>
          </a:xfrm>
          <a:prstGeom prst="rect">
            <a:avLst/>
          </a:prstGeom>
          <a:noFill/>
          <a:ln>
            <a:noFill/>
          </a:ln>
          <a:effectLst/>
          <a:extLst>
            <a:ext uri="{909E8E84-426E-40dd-AFC4-6F175D3DCCD1}">
              <a14:hiddenFill xmlns:a14="http://schemas.microsoft.com/office/drawing/2010/main">
                <a:blipFill dpi="0" rotWithShape="0">
                  <a:blip/>
                  <a:srcRect t="5049" r="503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6876" y="4055203"/>
            <a:ext cx="3021107" cy="26948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03" name="Picture 3"/>
          <p:cNvPicPr>
            <a:picLocks noChangeAspect="1" noChangeArrowheads="1"/>
          </p:cNvPicPr>
          <p:nvPr/>
        </p:nvPicPr>
        <p:blipFill>
          <a:blip r:embed="rId5">
            <a:extLst>
              <a:ext uri="{28A0092B-C50C-407E-A947-70E740481C1C}">
                <a14:useLocalDpi xmlns:a14="http://schemas.microsoft.com/office/drawing/2010/main" val="0"/>
              </a:ext>
            </a:extLst>
          </a:blip>
          <a:srcRect l="5034" t="5049" r="5034" b="2885"/>
          <a:stretch>
            <a:fillRect/>
          </a:stretch>
        </p:blipFill>
        <p:spPr bwMode="auto">
          <a:xfrm>
            <a:off x="3120514" y="4163169"/>
            <a:ext cx="2904412" cy="2595503"/>
          </a:xfrm>
          <a:prstGeom prst="rect">
            <a:avLst/>
          </a:prstGeom>
          <a:noFill/>
          <a:ln>
            <a:noFill/>
          </a:ln>
          <a:effectLst/>
          <a:extLst>
            <a:ext uri="{909E8E84-426E-40dd-AFC4-6F175D3DCCD1}">
              <a14:hiddenFill xmlns:a14="http://schemas.microsoft.com/office/drawing/2010/main">
                <a:blipFill dpi="0" rotWithShape="0">
                  <a:blip/>
                  <a:srcRect l="5034" t="5049" r="5034" b="288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04" name="Picture 4"/>
          <p:cNvPicPr>
            <a:picLocks noChangeAspect="1" noChangeArrowheads="1"/>
          </p:cNvPicPr>
          <p:nvPr/>
        </p:nvPicPr>
        <p:blipFill>
          <a:blip r:embed="rId6">
            <a:extLst>
              <a:ext uri="{28A0092B-C50C-407E-A947-70E740481C1C}">
                <a14:useLocalDpi xmlns:a14="http://schemas.microsoft.com/office/drawing/2010/main" val="0"/>
              </a:ext>
            </a:extLst>
          </a:blip>
          <a:srcRect l="5064" t="14944" r="10130" b="3018"/>
          <a:stretch>
            <a:fillRect/>
          </a:stretch>
        </p:blipFill>
        <p:spPr bwMode="auto">
          <a:xfrm>
            <a:off x="5960096" y="991848"/>
            <a:ext cx="2921700" cy="2496174"/>
          </a:xfrm>
          <a:prstGeom prst="rect">
            <a:avLst/>
          </a:prstGeom>
          <a:noFill/>
          <a:ln>
            <a:noFill/>
          </a:ln>
          <a:effectLst/>
          <a:extLst>
            <a:ext uri="{909E8E84-426E-40dd-AFC4-6F175D3DCCD1}">
              <a14:hiddenFill xmlns:a14="http://schemas.microsoft.com/office/drawing/2010/main">
                <a:blipFill dpi="0" rotWithShape="0">
                  <a:blip/>
                  <a:srcRect l="5064" t="14944" r="10130" b="301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05" name="Picture 5"/>
          <p:cNvPicPr>
            <a:picLocks noChangeAspect="1" noChangeArrowheads="1"/>
          </p:cNvPicPr>
          <p:nvPr/>
        </p:nvPicPr>
        <p:blipFill>
          <a:blip r:embed="rId7">
            <a:extLst>
              <a:ext uri="{28A0092B-C50C-407E-A947-70E740481C1C}">
                <a14:useLocalDpi xmlns:a14="http://schemas.microsoft.com/office/drawing/2010/main" val="0"/>
              </a:ext>
            </a:extLst>
          </a:blip>
          <a:srcRect l="5064" t="14944" r="10130" b="3018"/>
          <a:stretch>
            <a:fillRect/>
          </a:stretch>
        </p:blipFill>
        <p:spPr bwMode="auto">
          <a:xfrm>
            <a:off x="119577" y="996167"/>
            <a:ext cx="2921700" cy="2496174"/>
          </a:xfrm>
          <a:prstGeom prst="rect">
            <a:avLst/>
          </a:prstGeom>
          <a:noFill/>
          <a:ln>
            <a:noFill/>
          </a:ln>
          <a:effectLst/>
          <a:extLst>
            <a:ext uri="{909E8E84-426E-40dd-AFC4-6F175D3DCCD1}">
              <a14:hiddenFill xmlns:a14="http://schemas.microsoft.com/office/drawing/2010/main">
                <a:blipFill dpi="0" rotWithShape="0">
                  <a:blip/>
                  <a:srcRect l="5064" t="14944" r="10130" b="301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5606" name="Picture 6"/>
          <p:cNvPicPr>
            <a:picLocks noChangeAspect="1" noChangeArrowheads="1"/>
          </p:cNvPicPr>
          <p:nvPr/>
        </p:nvPicPr>
        <p:blipFill>
          <a:blip r:embed="rId8">
            <a:extLst>
              <a:ext uri="{28A0092B-C50C-407E-A947-70E740481C1C}">
                <a14:useLocalDpi xmlns:a14="http://schemas.microsoft.com/office/drawing/2010/main" val="0"/>
              </a:ext>
            </a:extLst>
          </a:blip>
          <a:srcRect l="5064" t="14944" r="10130" b="3018"/>
          <a:stretch>
            <a:fillRect/>
          </a:stretch>
        </p:blipFill>
        <p:spPr bwMode="auto">
          <a:xfrm>
            <a:off x="3026870" y="996167"/>
            <a:ext cx="2921700" cy="2496174"/>
          </a:xfrm>
          <a:prstGeom prst="rect">
            <a:avLst/>
          </a:prstGeom>
          <a:noFill/>
          <a:ln>
            <a:noFill/>
          </a:ln>
          <a:effectLst/>
          <a:extLst>
            <a:ext uri="{909E8E84-426E-40dd-AFC4-6F175D3DCCD1}">
              <a14:hiddenFill xmlns:a14="http://schemas.microsoft.com/office/drawing/2010/main">
                <a:blipFill dpi="0" rotWithShape="0">
                  <a:blip/>
                  <a:srcRect l="5064" t="14944" r="10130" b="301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5607" name="Text Box 7"/>
          <p:cNvSpPr txBox="1">
            <a:spLocks noChangeArrowheads="1"/>
          </p:cNvSpPr>
          <p:nvPr/>
        </p:nvSpPr>
        <p:spPr bwMode="auto">
          <a:xfrm>
            <a:off x="665594" y="1166033"/>
            <a:ext cx="351526" cy="328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67605"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lnSpc>
                <a:spcPct val="87000"/>
              </a:lnSpc>
              <a:buClrTx/>
              <a:buFontTx/>
              <a:buNone/>
            </a:pPr>
            <a:r>
              <a:rPr lang="de-DE"/>
              <a:t>O</a:t>
            </a:r>
          </a:p>
        </p:txBody>
      </p:sp>
      <p:sp>
        <p:nvSpPr>
          <p:cNvPr id="25608" name="AutoShape 8"/>
          <p:cNvSpPr>
            <a:spLocks noChangeArrowheads="1"/>
          </p:cNvSpPr>
          <p:nvPr/>
        </p:nvSpPr>
        <p:spPr bwMode="auto">
          <a:xfrm>
            <a:off x="329916" y="3698196"/>
            <a:ext cx="2696954" cy="339733"/>
          </a:xfrm>
          <a:prstGeom prst="roundRect">
            <a:avLst>
              <a:gd name="adj" fmla="val 630"/>
            </a:avLst>
          </a:prstGeom>
          <a:solidFill>
            <a:srgbClr val="E6E6FF"/>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sz="1600" b="1" dirty="0" err="1">
                <a:solidFill>
                  <a:srgbClr val="000000"/>
                </a:solidFill>
              </a:rPr>
              <a:t>Depth</a:t>
            </a:r>
            <a:r>
              <a:rPr lang="de-DE" sz="1600" b="1" dirty="0">
                <a:solidFill>
                  <a:srgbClr val="000000"/>
                </a:solidFill>
              </a:rPr>
              <a:t> </a:t>
            </a:r>
            <a:r>
              <a:rPr lang="de-DE" sz="1600" b="1" dirty="0" err="1">
                <a:solidFill>
                  <a:srgbClr val="000000"/>
                </a:solidFill>
              </a:rPr>
              <a:t>Profiles</a:t>
            </a:r>
            <a:r>
              <a:rPr lang="de-DE" sz="1600" b="1" dirty="0">
                <a:solidFill>
                  <a:srgbClr val="000000"/>
                </a:solidFill>
              </a:rPr>
              <a:t> </a:t>
            </a:r>
            <a:r>
              <a:rPr lang="de-DE" sz="1600" b="1" dirty="0" err="1">
                <a:solidFill>
                  <a:srgbClr val="000000"/>
                </a:solidFill>
              </a:rPr>
              <a:t>of</a:t>
            </a:r>
            <a:r>
              <a:rPr lang="de-DE" sz="1600" b="1" dirty="0">
                <a:solidFill>
                  <a:srgbClr val="000000"/>
                </a:solidFill>
              </a:rPr>
              <a:t> </a:t>
            </a:r>
            <a:r>
              <a:rPr lang="de-DE" sz="1600" b="1" dirty="0" err="1">
                <a:solidFill>
                  <a:srgbClr val="000000"/>
                </a:solidFill>
              </a:rPr>
              <a:t>the</a:t>
            </a:r>
            <a:r>
              <a:rPr lang="de-DE" sz="1600" b="1" dirty="0">
                <a:solidFill>
                  <a:srgbClr val="000000"/>
                </a:solidFill>
              </a:rPr>
              <a:t> Samples</a:t>
            </a:r>
          </a:p>
        </p:txBody>
      </p:sp>
      <p:sp>
        <p:nvSpPr>
          <p:cNvPr id="25609" name="Text Box 9"/>
          <p:cNvSpPr txBox="1">
            <a:spLocks noChangeArrowheads="1"/>
          </p:cNvSpPr>
          <p:nvPr/>
        </p:nvSpPr>
        <p:spPr bwMode="auto">
          <a:xfrm>
            <a:off x="3572888" y="1216417"/>
            <a:ext cx="214662" cy="3095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50295"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de-DE"/>
              <a:t>S</a:t>
            </a:r>
          </a:p>
        </p:txBody>
      </p:sp>
      <p:sp>
        <p:nvSpPr>
          <p:cNvPr id="25610" name="Text Box 10"/>
          <p:cNvSpPr txBox="1">
            <a:spLocks noChangeArrowheads="1"/>
          </p:cNvSpPr>
          <p:nvPr/>
        </p:nvSpPr>
        <p:spPr bwMode="auto">
          <a:xfrm>
            <a:off x="7184674" y="5316246"/>
            <a:ext cx="1037290"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900" b="1">
                <a:cs typeface="Times New Roman" charset="0"/>
              </a:rPr>
              <a:t>Beam Pipe Sample</a:t>
            </a:r>
          </a:p>
        </p:txBody>
      </p:sp>
      <p:sp>
        <p:nvSpPr>
          <p:cNvPr id="25611" name="Text Box 11"/>
          <p:cNvSpPr txBox="1">
            <a:spLocks noChangeArrowheads="1"/>
          </p:cNvSpPr>
          <p:nvPr/>
        </p:nvSpPr>
        <p:spPr bwMode="auto">
          <a:xfrm>
            <a:off x="4356618" y="5288895"/>
            <a:ext cx="788053" cy="192899"/>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900" b="1">
                <a:cs typeface="Times New Roman" charset="0"/>
              </a:rPr>
              <a:t>Iris Sample</a:t>
            </a:r>
          </a:p>
        </p:txBody>
      </p:sp>
      <p:sp>
        <p:nvSpPr>
          <p:cNvPr id="25612" name="Text Box 12"/>
          <p:cNvSpPr txBox="1">
            <a:spLocks noChangeArrowheads="1"/>
          </p:cNvSpPr>
          <p:nvPr/>
        </p:nvSpPr>
        <p:spPr bwMode="auto">
          <a:xfrm>
            <a:off x="1287968" y="5149258"/>
            <a:ext cx="1037290" cy="20729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900" b="1">
                <a:cs typeface="Times New Roman" charset="0"/>
              </a:rPr>
              <a:t>Equator Sample</a:t>
            </a:r>
          </a:p>
        </p:txBody>
      </p:sp>
      <p:sp>
        <p:nvSpPr>
          <p:cNvPr id="25613" name="Text Box 13"/>
          <p:cNvSpPr txBox="1">
            <a:spLocks noChangeArrowheads="1"/>
          </p:cNvSpPr>
          <p:nvPr/>
        </p:nvSpPr>
        <p:spPr bwMode="auto">
          <a:xfrm>
            <a:off x="733307" y="4409332"/>
            <a:ext cx="1548731" cy="12524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900" b="1">
                <a:cs typeface="Times New Roman" charset="0"/>
              </a:rPr>
              <a:t>Oxide layer FWHM : 1.5 nm</a:t>
            </a:r>
          </a:p>
        </p:txBody>
      </p:sp>
      <p:sp>
        <p:nvSpPr>
          <p:cNvPr id="25614" name="Text Box 14"/>
          <p:cNvSpPr txBox="1">
            <a:spLocks noChangeArrowheads="1"/>
          </p:cNvSpPr>
          <p:nvPr/>
        </p:nvSpPr>
        <p:spPr bwMode="auto">
          <a:xfrm>
            <a:off x="3642041" y="4435244"/>
            <a:ext cx="1577546" cy="12524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900" b="1">
                <a:cs typeface="Times New Roman" charset="0"/>
              </a:rPr>
              <a:t>Oxide layer FWHM : 1.8 nm</a:t>
            </a:r>
          </a:p>
        </p:txBody>
      </p:sp>
      <p:sp>
        <p:nvSpPr>
          <p:cNvPr id="25615" name="Text Box 15"/>
          <p:cNvSpPr txBox="1">
            <a:spLocks noChangeArrowheads="1"/>
          </p:cNvSpPr>
          <p:nvPr/>
        </p:nvSpPr>
        <p:spPr bwMode="auto">
          <a:xfrm>
            <a:off x="6614166" y="4420848"/>
            <a:ext cx="1432036" cy="12524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900" b="1">
                <a:cs typeface="Times New Roman" charset="0"/>
              </a:rPr>
              <a:t>Oxide layer FWHM : 2 nm</a:t>
            </a:r>
          </a:p>
        </p:txBody>
      </p:sp>
      <p:sp>
        <p:nvSpPr>
          <p:cNvPr id="25616" name="Text Box 16"/>
          <p:cNvSpPr txBox="1">
            <a:spLocks noChangeArrowheads="1"/>
          </p:cNvSpPr>
          <p:nvPr/>
        </p:nvSpPr>
        <p:spPr bwMode="auto">
          <a:xfrm>
            <a:off x="6436961" y="1202022"/>
            <a:ext cx="363052" cy="3008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50295"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de-DE"/>
              <a:t>C</a:t>
            </a:r>
          </a:p>
        </p:txBody>
      </p:sp>
      <p:sp>
        <p:nvSpPr>
          <p:cNvPr id="25617" name="AutoShape 17"/>
          <p:cNvSpPr>
            <a:spLocks noChangeArrowheads="1"/>
          </p:cNvSpPr>
          <p:nvPr/>
        </p:nvSpPr>
        <p:spPr bwMode="auto">
          <a:xfrm>
            <a:off x="2009750" y="112285"/>
            <a:ext cx="5601366" cy="397315"/>
          </a:xfrm>
          <a:prstGeom prst="roundRect">
            <a:avLst>
              <a:gd name="adj" fmla="val 630"/>
            </a:avLst>
          </a:prstGeom>
          <a:solidFill>
            <a:srgbClr val="FFFFCC"/>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sz="2000" b="1" dirty="0" err="1">
                <a:solidFill>
                  <a:srgbClr val="993366"/>
                </a:solidFill>
              </a:rPr>
              <a:t>Cavity</a:t>
            </a:r>
            <a:r>
              <a:rPr lang="de-DE" sz="2000" b="1" dirty="0">
                <a:solidFill>
                  <a:srgbClr val="993366"/>
                </a:solidFill>
              </a:rPr>
              <a:t> EP 1 Experiment </a:t>
            </a:r>
            <a:r>
              <a:rPr lang="de-DE" sz="2000" b="1" dirty="0" err="1">
                <a:solidFill>
                  <a:srgbClr val="993366"/>
                </a:solidFill>
              </a:rPr>
              <a:t>With</a:t>
            </a:r>
            <a:r>
              <a:rPr lang="de-DE" sz="2000" b="1" dirty="0">
                <a:solidFill>
                  <a:srgbClr val="993366"/>
                </a:solidFill>
              </a:rPr>
              <a:t> </a:t>
            </a:r>
            <a:r>
              <a:rPr lang="de-DE" sz="2000" b="1" dirty="0" err="1">
                <a:solidFill>
                  <a:srgbClr val="993366"/>
                </a:solidFill>
              </a:rPr>
              <a:t>Fresh</a:t>
            </a:r>
            <a:r>
              <a:rPr lang="de-DE" sz="2000" b="1" dirty="0">
                <a:solidFill>
                  <a:srgbClr val="993366"/>
                </a:solidFill>
              </a:rPr>
              <a:t> EP </a:t>
            </a:r>
            <a:r>
              <a:rPr lang="de-DE" sz="2000" b="1" dirty="0" err="1">
                <a:solidFill>
                  <a:srgbClr val="993366"/>
                </a:solidFill>
              </a:rPr>
              <a:t>Acid</a:t>
            </a:r>
            <a:endParaRPr lang="de-DE" sz="2000" b="1" dirty="0">
              <a:solidFill>
                <a:srgbClr val="993366"/>
              </a:solidFill>
            </a:endParaRPr>
          </a:p>
        </p:txBody>
      </p:sp>
      <p:sp>
        <p:nvSpPr>
          <p:cNvPr id="25618" name="AutoShape 18"/>
          <p:cNvSpPr>
            <a:spLocks noChangeArrowheads="1"/>
          </p:cNvSpPr>
          <p:nvPr/>
        </p:nvSpPr>
        <p:spPr bwMode="auto">
          <a:xfrm>
            <a:off x="259322" y="621884"/>
            <a:ext cx="6293877" cy="339733"/>
          </a:xfrm>
          <a:prstGeom prst="roundRect">
            <a:avLst>
              <a:gd name="adj" fmla="val 630"/>
            </a:avLst>
          </a:prstGeom>
          <a:solidFill>
            <a:srgbClr val="E6E6FF"/>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sz="1600" b="1" dirty="0" err="1">
                <a:solidFill>
                  <a:srgbClr val="000000"/>
                </a:solidFill>
                <a:cs typeface="Arial Unicode MS" charset="0"/>
              </a:rPr>
              <a:t>Comparison</a:t>
            </a:r>
            <a:r>
              <a:rPr lang="de-DE" sz="1600" b="1" dirty="0">
                <a:solidFill>
                  <a:srgbClr val="000000"/>
                </a:solidFill>
                <a:cs typeface="Arial Unicode MS" charset="0"/>
              </a:rPr>
              <a:t> </a:t>
            </a:r>
            <a:r>
              <a:rPr lang="de-DE" sz="1600" b="1" dirty="0" err="1">
                <a:solidFill>
                  <a:srgbClr val="000000"/>
                </a:solidFill>
                <a:cs typeface="Arial Unicode MS" charset="0"/>
              </a:rPr>
              <a:t>of</a:t>
            </a:r>
            <a:r>
              <a:rPr lang="de-DE" sz="1600" b="1" dirty="0">
                <a:solidFill>
                  <a:srgbClr val="000000"/>
                </a:solidFill>
                <a:cs typeface="Arial Unicode MS" charset="0"/>
              </a:rPr>
              <a:t> XPS </a:t>
            </a:r>
            <a:r>
              <a:rPr lang="de-DE" sz="1600" b="1" dirty="0" err="1">
                <a:solidFill>
                  <a:srgbClr val="000000"/>
                </a:solidFill>
                <a:cs typeface="Arial Unicode MS" charset="0"/>
              </a:rPr>
              <a:t>Spectra</a:t>
            </a:r>
            <a:r>
              <a:rPr lang="de-DE" sz="1600" b="1" dirty="0">
                <a:solidFill>
                  <a:srgbClr val="000000"/>
                </a:solidFill>
                <a:cs typeface="Arial Unicode MS" charset="0"/>
              </a:rPr>
              <a:t> </a:t>
            </a:r>
            <a:r>
              <a:rPr lang="de-DE" sz="1600" b="1" dirty="0" err="1">
                <a:solidFill>
                  <a:srgbClr val="000000"/>
                </a:solidFill>
                <a:cs typeface="Arial Unicode MS" charset="0"/>
              </a:rPr>
              <a:t>a</a:t>
            </a:r>
            <a:r>
              <a:rPr lang="de-DE" sz="1600" b="1" dirty="0" err="1" smtClean="0">
                <a:solidFill>
                  <a:srgbClr val="000000"/>
                </a:solidFill>
                <a:cs typeface="Arial Unicode MS" charset="0"/>
              </a:rPr>
              <a:t>mong</a:t>
            </a:r>
            <a:r>
              <a:rPr lang="de-DE" sz="1600" b="1" dirty="0" smtClean="0">
                <a:solidFill>
                  <a:srgbClr val="000000"/>
                </a:solidFill>
                <a:cs typeface="Arial Unicode MS" charset="0"/>
              </a:rPr>
              <a:t> </a:t>
            </a:r>
            <a:r>
              <a:rPr lang="de-DE" sz="1600" b="1" dirty="0" err="1">
                <a:solidFill>
                  <a:srgbClr val="000000"/>
                </a:solidFill>
                <a:cs typeface="Arial Unicode MS" charset="0"/>
              </a:rPr>
              <a:t>Equator</a:t>
            </a:r>
            <a:r>
              <a:rPr lang="de-DE" sz="1600" b="1" dirty="0">
                <a:solidFill>
                  <a:srgbClr val="000000"/>
                </a:solidFill>
                <a:cs typeface="Arial Unicode MS" charset="0"/>
              </a:rPr>
              <a:t>, Iris </a:t>
            </a:r>
            <a:r>
              <a:rPr lang="de-DE" sz="1600" b="1" dirty="0" err="1">
                <a:solidFill>
                  <a:srgbClr val="000000"/>
                </a:solidFill>
                <a:cs typeface="Arial Unicode MS" charset="0"/>
              </a:rPr>
              <a:t>and</a:t>
            </a:r>
            <a:r>
              <a:rPr lang="de-DE" sz="1600" b="1" dirty="0">
                <a:solidFill>
                  <a:srgbClr val="000000"/>
                </a:solidFill>
                <a:cs typeface="Arial Unicode MS" charset="0"/>
              </a:rPr>
              <a:t> Beam Pipe Samples </a:t>
            </a:r>
          </a:p>
        </p:txBody>
      </p:sp>
      <p:sp>
        <p:nvSpPr>
          <p:cNvPr id="25619" name="Text Box 19"/>
          <p:cNvSpPr txBox="1">
            <a:spLocks noChangeArrowheads="1"/>
          </p:cNvSpPr>
          <p:nvPr/>
        </p:nvSpPr>
        <p:spPr bwMode="auto">
          <a:xfrm>
            <a:off x="4162127" y="6591685"/>
            <a:ext cx="1037290" cy="210174"/>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900" b="1"/>
              <a:t>Depth [nm]</a:t>
            </a:r>
          </a:p>
        </p:txBody>
      </p:sp>
      <p:sp>
        <p:nvSpPr>
          <p:cNvPr id="25620" name="Text Box 20"/>
          <p:cNvSpPr txBox="1">
            <a:spLocks noChangeArrowheads="1"/>
          </p:cNvSpPr>
          <p:nvPr/>
        </p:nvSpPr>
        <p:spPr bwMode="auto">
          <a:xfrm>
            <a:off x="7266793" y="6558574"/>
            <a:ext cx="1037290"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Depth [nm]</a:t>
            </a:r>
          </a:p>
        </p:txBody>
      </p:sp>
      <p:sp>
        <p:nvSpPr>
          <p:cNvPr id="25621" name="Text Box 21"/>
          <p:cNvSpPr txBox="1">
            <a:spLocks noChangeArrowheads="1"/>
          </p:cNvSpPr>
          <p:nvPr/>
        </p:nvSpPr>
        <p:spPr bwMode="auto">
          <a:xfrm rot="16200000">
            <a:off x="5133962" y="5167879"/>
            <a:ext cx="2072947" cy="23627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Atomic Compositions [%]</a:t>
            </a:r>
          </a:p>
        </p:txBody>
      </p:sp>
      <p:sp>
        <p:nvSpPr>
          <p:cNvPr id="25622" name="Text Box 22"/>
          <p:cNvSpPr txBox="1">
            <a:spLocks noChangeArrowheads="1"/>
          </p:cNvSpPr>
          <p:nvPr/>
        </p:nvSpPr>
        <p:spPr bwMode="auto">
          <a:xfrm>
            <a:off x="4261533" y="6591684"/>
            <a:ext cx="1037290"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Depth [nm]</a:t>
            </a:r>
          </a:p>
        </p:txBody>
      </p:sp>
      <p:sp>
        <p:nvSpPr>
          <p:cNvPr id="25623" name="Text Box 23"/>
          <p:cNvSpPr txBox="1">
            <a:spLocks noChangeArrowheads="1"/>
          </p:cNvSpPr>
          <p:nvPr/>
        </p:nvSpPr>
        <p:spPr bwMode="auto">
          <a:xfrm>
            <a:off x="1352800" y="6591684"/>
            <a:ext cx="1037290"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Depth [nm]</a:t>
            </a:r>
          </a:p>
        </p:txBody>
      </p:sp>
      <p:sp>
        <p:nvSpPr>
          <p:cNvPr id="25624" name="Text Box 24"/>
          <p:cNvSpPr txBox="1">
            <a:spLocks noChangeArrowheads="1"/>
          </p:cNvSpPr>
          <p:nvPr/>
        </p:nvSpPr>
        <p:spPr bwMode="auto">
          <a:xfrm rot="16200000">
            <a:off x="2128702" y="5167879"/>
            <a:ext cx="2072947" cy="23627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Atomic Compositions [%]</a:t>
            </a:r>
          </a:p>
        </p:txBody>
      </p:sp>
      <p:sp>
        <p:nvSpPr>
          <p:cNvPr id="25625" name="Text Box 25"/>
          <p:cNvSpPr txBox="1">
            <a:spLocks noChangeArrowheads="1"/>
          </p:cNvSpPr>
          <p:nvPr/>
        </p:nvSpPr>
        <p:spPr bwMode="auto">
          <a:xfrm rot="16200000">
            <a:off x="-876558" y="5167879"/>
            <a:ext cx="2072947" cy="23627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Atomic Compositions [%]</a:t>
            </a:r>
          </a:p>
        </p:txBody>
      </p:sp>
      <p:sp>
        <p:nvSpPr>
          <p:cNvPr id="25626" name="Text Box 26"/>
          <p:cNvSpPr txBox="1">
            <a:spLocks noChangeArrowheads="1"/>
          </p:cNvSpPr>
          <p:nvPr/>
        </p:nvSpPr>
        <p:spPr bwMode="auto">
          <a:xfrm rot="16200000">
            <a:off x="-500785" y="2100206"/>
            <a:ext cx="1451063" cy="23627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Intensity [CPS]</a:t>
            </a:r>
          </a:p>
        </p:txBody>
      </p:sp>
      <p:sp>
        <p:nvSpPr>
          <p:cNvPr id="25627" name="Text Box 27"/>
          <p:cNvSpPr txBox="1">
            <a:spLocks noChangeArrowheads="1"/>
          </p:cNvSpPr>
          <p:nvPr/>
        </p:nvSpPr>
        <p:spPr bwMode="auto">
          <a:xfrm rot="16200000">
            <a:off x="2416593" y="2100206"/>
            <a:ext cx="1451063" cy="23627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Intensity [CPS]</a:t>
            </a:r>
          </a:p>
        </p:txBody>
      </p:sp>
      <p:sp>
        <p:nvSpPr>
          <p:cNvPr id="25628" name="Text Box 28"/>
          <p:cNvSpPr txBox="1">
            <a:spLocks noChangeArrowheads="1"/>
          </p:cNvSpPr>
          <p:nvPr/>
        </p:nvSpPr>
        <p:spPr bwMode="auto">
          <a:xfrm rot="16200000">
            <a:off x="5323887" y="2067096"/>
            <a:ext cx="1451063" cy="23627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Intensity [CPS]</a:t>
            </a:r>
          </a:p>
        </p:txBody>
      </p:sp>
      <p:sp>
        <p:nvSpPr>
          <p:cNvPr id="25629" name="Text Box 29"/>
          <p:cNvSpPr txBox="1">
            <a:spLocks noChangeArrowheads="1"/>
          </p:cNvSpPr>
          <p:nvPr/>
        </p:nvSpPr>
        <p:spPr bwMode="auto">
          <a:xfrm>
            <a:off x="3866787" y="3329672"/>
            <a:ext cx="1659664"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Binding Energy [eV]</a:t>
            </a:r>
          </a:p>
        </p:txBody>
      </p:sp>
      <p:sp>
        <p:nvSpPr>
          <p:cNvPr id="25630" name="Text Box 30"/>
          <p:cNvSpPr txBox="1">
            <a:spLocks noChangeArrowheads="1"/>
          </p:cNvSpPr>
          <p:nvPr/>
        </p:nvSpPr>
        <p:spPr bwMode="auto">
          <a:xfrm>
            <a:off x="6807216" y="3298002"/>
            <a:ext cx="1659664"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Binding Energy [eV]</a:t>
            </a:r>
          </a:p>
        </p:txBody>
      </p:sp>
      <p:sp>
        <p:nvSpPr>
          <p:cNvPr id="25631" name="Text Box 31"/>
          <p:cNvSpPr txBox="1">
            <a:spLocks noChangeArrowheads="1"/>
          </p:cNvSpPr>
          <p:nvPr/>
        </p:nvSpPr>
        <p:spPr bwMode="auto">
          <a:xfrm>
            <a:off x="991188" y="3331111"/>
            <a:ext cx="1659664"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Binding Energy [eV]</a:t>
            </a:r>
          </a:p>
        </p:txBody>
      </p:sp>
      <p:sp>
        <p:nvSpPr>
          <p:cNvPr id="25632" name="AutoShape 32"/>
          <p:cNvSpPr>
            <a:spLocks noChangeArrowheads="1"/>
          </p:cNvSpPr>
          <p:nvPr/>
        </p:nvSpPr>
        <p:spPr bwMode="auto">
          <a:xfrm>
            <a:off x="635341" y="1141561"/>
            <a:ext cx="2282038" cy="2031200"/>
          </a:xfrm>
          <a:prstGeom prst="roundRect">
            <a:avLst>
              <a:gd name="adj" fmla="val 69"/>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54" tIns="41477" rIns="82954" bIns="41477" anchor="ctr"/>
          <a:lstStyle/>
          <a:p>
            <a:endParaRPr lang="ja-JP" altLang="en-US"/>
          </a:p>
        </p:txBody>
      </p:sp>
      <p:sp>
        <p:nvSpPr>
          <p:cNvPr id="25633" name="AutoShape 33"/>
          <p:cNvSpPr>
            <a:spLocks noChangeArrowheads="1"/>
          </p:cNvSpPr>
          <p:nvPr/>
        </p:nvSpPr>
        <p:spPr bwMode="auto">
          <a:xfrm>
            <a:off x="3544074" y="1143000"/>
            <a:ext cx="2282038" cy="2031201"/>
          </a:xfrm>
          <a:prstGeom prst="roundRect">
            <a:avLst>
              <a:gd name="adj" fmla="val 69"/>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54" tIns="41477" rIns="82954" bIns="41477" anchor="ctr"/>
          <a:lstStyle/>
          <a:p>
            <a:endParaRPr lang="ja-JP" altLang="en-US"/>
          </a:p>
        </p:txBody>
      </p:sp>
      <p:sp>
        <p:nvSpPr>
          <p:cNvPr id="25634" name="AutoShape 34"/>
          <p:cNvSpPr>
            <a:spLocks noChangeArrowheads="1"/>
          </p:cNvSpPr>
          <p:nvPr/>
        </p:nvSpPr>
        <p:spPr bwMode="auto">
          <a:xfrm>
            <a:off x="6484504" y="1130044"/>
            <a:ext cx="2282038" cy="2031200"/>
          </a:xfrm>
          <a:prstGeom prst="roundRect">
            <a:avLst>
              <a:gd name="adj" fmla="val 69"/>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54" tIns="41477" rIns="82954" bIns="41477" anchor="ctr"/>
          <a:lstStyle/>
          <a:p>
            <a:endParaRPr lang="ja-JP" altLang="en-US"/>
          </a:p>
        </p:txBody>
      </p:sp>
      <p:sp>
        <p:nvSpPr>
          <p:cNvPr id="37" name="テキスト ボックス 36"/>
          <p:cNvSpPr txBox="1"/>
          <p:nvPr/>
        </p:nvSpPr>
        <p:spPr>
          <a:xfrm>
            <a:off x="8291762" y="6581001"/>
            <a:ext cx="790075" cy="276999"/>
          </a:xfrm>
          <a:prstGeom prst="rect">
            <a:avLst/>
          </a:prstGeom>
          <a:noFill/>
        </p:spPr>
        <p:txBody>
          <a:bodyPr wrap="none" rtlCol="0">
            <a:spAutoFit/>
          </a:bodyPr>
          <a:lstStyle/>
          <a:p>
            <a:r>
              <a:rPr lang="en-US" altLang="ja-JP" sz="1200" dirty="0" smtClean="0"/>
              <a:t>P.V</a:t>
            </a:r>
            <a:r>
              <a:rPr kumimoji="1" lang="en-US" altLang="ja-JP" sz="1200" dirty="0" smtClean="0"/>
              <a:t>. </a:t>
            </a:r>
            <a:r>
              <a:rPr lang="en-US" altLang="ja-JP" sz="1200" dirty="0" err="1" smtClean="0"/>
              <a:t>Tyagi</a:t>
            </a:r>
            <a:endParaRPr kumimoji="1" lang="ja-JP" altLang="en-US" sz="1200" dirty="0"/>
          </a:p>
        </p:txBody>
      </p:sp>
    </p:spTree>
    <p:extLst>
      <p:ext uri="{BB962C8B-B14F-4D97-AF65-F5344CB8AC3E}">
        <p14:creationId xmlns:p14="http://schemas.microsoft.com/office/powerpoint/2010/main" val="236946251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スライド番号プレースホルダー 3"/>
          <p:cNvSpPr>
            <a:spLocks noGrp="1"/>
          </p:cNvSpPr>
          <p:nvPr>
            <p:ph type="sldNum" idx="12"/>
          </p:nvPr>
        </p:nvSpPr>
        <p:spPr/>
        <p:txBody>
          <a:bodyPr/>
          <a:lstStyle/>
          <a:p>
            <a:fld id="{56379BD0-6186-D945-AE42-3AEC2E371764}" type="slidenum">
              <a:rPr lang="en-US"/>
              <a:pPr/>
              <a:t>14</a:t>
            </a:fld>
            <a:endParaRPr lang="en-US"/>
          </a:p>
        </p:txBody>
      </p:sp>
      <p:pic>
        <p:nvPicPr>
          <p:cNvPr id="27649" name="Picture 1"/>
          <p:cNvPicPr>
            <a:picLocks noChangeAspect="1" noChangeArrowheads="1"/>
          </p:cNvPicPr>
          <p:nvPr/>
        </p:nvPicPr>
        <p:blipFill>
          <a:blip r:embed="rId3">
            <a:extLst>
              <a:ext uri="{28A0092B-C50C-407E-A947-70E740481C1C}">
                <a14:useLocalDpi xmlns:a14="http://schemas.microsoft.com/office/drawing/2010/main" val="0"/>
              </a:ext>
            </a:extLst>
          </a:blip>
          <a:srcRect l="10130" t="15201" r="10130" b="2666"/>
          <a:stretch>
            <a:fillRect/>
          </a:stretch>
        </p:blipFill>
        <p:spPr bwMode="auto">
          <a:xfrm>
            <a:off x="6004757" y="3698196"/>
            <a:ext cx="2771869" cy="2637249"/>
          </a:xfrm>
          <a:prstGeom prst="rect">
            <a:avLst/>
          </a:prstGeom>
          <a:noFill/>
          <a:ln>
            <a:noFill/>
          </a:ln>
          <a:effectLst/>
          <a:extLst>
            <a:ext uri="{909E8E84-426E-40dd-AFC4-6F175D3DCCD1}">
              <a14:hiddenFill xmlns:a14="http://schemas.microsoft.com/office/drawing/2010/main">
                <a:blipFill dpi="0" rotWithShape="0">
                  <a:blip/>
                  <a:srcRect l="10130" t="15201" r="10130" b="266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l="10130" t="13200" r="10130" b="2666"/>
          <a:stretch>
            <a:fillRect/>
          </a:stretch>
        </p:blipFill>
        <p:spPr bwMode="auto">
          <a:xfrm>
            <a:off x="3145006" y="3616141"/>
            <a:ext cx="2838141" cy="2686194"/>
          </a:xfrm>
          <a:prstGeom prst="rect">
            <a:avLst/>
          </a:prstGeom>
          <a:noFill/>
          <a:ln>
            <a:noFill/>
          </a:ln>
          <a:effectLst/>
          <a:extLst>
            <a:ext uri="{909E8E84-426E-40dd-AFC4-6F175D3DCCD1}">
              <a14:hiddenFill xmlns:a14="http://schemas.microsoft.com/office/drawing/2010/main">
                <a:blipFill dpi="0" rotWithShape="0">
                  <a:blip/>
                  <a:srcRect l="10130" t="13200" r="10130" b="266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7651" name="Picture 3"/>
          <p:cNvPicPr>
            <a:picLocks noChangeAspect="1" noChangeArrowheads="1"/>
          </p:cNvPicPr>
          <p:nvPr/>
        </p:nvPicPr>
        <p:blipFill>
          <a:blip r:embed="rId5">
            <a:extLst>
              <a:ext uri="{28A0092B-C50C-407E-A947-70E740481C1C}">
                <a14:useLocalDpi xmlns:a14="http://schemas.microsoft.com/office/drawing/2010/main" val="0"/>
              </a:ext>
            </a:extLst>
          </a:blip>
          <a:srcRect l="10069" t="14285" r="10069" b="2885"/>
          <a:stretch>
            <a:fillRect/>
          </a:stretch>
        </p:blipFill>
        <p:spPr bwMode="auto">
          <a:xfrm>
            <a:off x="154154" y="3676602"/>
            <a:ext cx="2913056" cy="2637249"/>
          </a:xfrm>
          <a:prstGeom prst="rect">
            <a:avLst/>
          </a:prstGeom>
          <a:noFill/>
          <a:ln>
            <a:noFill/>
          </a:ln>
          <a:effectLst/>
          <a:extLst>
            <a:ext uri="{909E8E84-426E-40dd-AFC4-6F175D3DCCD1}">
              <a14:hiddenFill xmlns:a14="http://schemas.microsoft.com/office/drawing/2010/main">
                <a:blipFill dpi="0" rotWithShape="0">
                  <a:blip/>
                  <a:srcRect l="10069" t="14285" r="10069" b="288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7652" name="Picture 4"/>
          <p:cNvPicPr>
            <a:picLocks noChangeAspect="1" noChangeArrowheads="1"/>
          </p:cNvPicPr>
          <p:nvPr/>
        </p:nvPicPr>
        <p:blipFill>
          <a:blip r:embed="rId6">
            <a:extLst>
              <a:ext uri="{28A0092B-C50C-407E-A947-70E740481C1C}">
                <a14:useLocalDpi xmlns:a14="http://schemas.microsoft.com/office/drawing/2010/main" val="0"/>
              </a:ext>
            </a:extLst>
          </a:blip>
          <a:srcRect l="5064" t="14944" r="10130" b="3018"/>
          <a:stretch>
            <a:fillRect/>
          </a:stretch>
        </p:blipFill>
        <p:spPr bwMode="auto">
          <a:xfrm>
            <a:off x="5830435" y="863729"/>
            <a:ext cx="2904412" cy="2478899"/>
          </a:xfrm>
          <a:prstGeom prst="rect">
            <a:avLst/>
          </a:prstGeom>
          <a:noFill/>
          <a:ln>
            <a:noFill/>
          </a:ln>
          <a:effectLst/>
          <a:extLst>
            <a:ext uri="{909E8E84-426E-40dd-AFC4-6F175D3DCCD1}">
              <a14:hiddenFill xmlns:a14="http://schemas.microsoft.com/office/drawing/2010/main">
                <a:blipFill dpi="0" rotWithShape="0">
                  <a:blip/>
                  <a:srcRect l="5064" t="14944" r="10130" b="301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7653" name="Picture 5"/>
          <p:cNvPicPr>
            <a:picLocks noChangeAspect="1" noChangeArrowheads="1"/>
          </p:cNvPicPr>
          <p:nvPr/>
        </p:nvPicPr>
        <p:blipFill>
          <a:blip r:embed="rId7">
            <a:extLst>
              <a:ext uri="{28A0092B-C50C-407E-A947-70E740481C1C}">
                <a14:useLocalDpi xmlns:a14="http://schemas.microsoft.com/office/drawing/2010/main" val="0"/>
              </a:ext>
            </a:extLst>
          </a:blip>
          <a:srcRect l="5064" t="14944" r="10130" b="3018"/>
          <a:stretch>
            <a:fillRect/>
          </a:stretch>
        </p:blipFill>
        <p:spPr bwMode="auto">
          <a:xfrm>
            <a:off x="33136" y="829179"/>
            <a:ext cx="2921700" cy="2496174"/>
          </a:xfrm>
          <a:prstGeom prst="rect">
            <a:avLst/>
          </a:prstGeom>
          <a:noFill/>
          <a:ln>
            <a:noFill/>
          </a:ln>
          <a:effectLst/>
          <a:extLst>
            <a:ext uri="{909E8E84-426E-40dd-AFC4-6F175D3DCCD1}">
              <a14:hiddenFill xmlns:a14="http://schemas.microsoft.com/office/drawing/2010/main">
                <a:blipFill dpi="0" rotWithShape="0">
                  <a:blip/>
                  <a:srcRect l="5064" t="14944" r="10130" b="301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7654" name="Picture 6"/>
          <p:cNvPicPr>
            <a:picLocks noChangeAspect="1" noChangeArrowheads="1"/>
          </p:cNvPicPr>
          <p:nvPr/>
        </p:nvPicPr>
        <p:blipFill>
          <a:blip r:embed="rId8">
            <a:extLst>
              <a:ext uri="{28A0092B-C50C-407E-A947-70E740481C1C}">
                <a14:useLocalDpi xmlns:a14="http://schemas.microsoft.com/office/drawing/2010/main" val="0"/>
              </a:ext>
            </a:extLst>
          </a:blip>
          <a:srcRect l="5064" t="14944" r="10130" b="3018"/>
          <a:stretch>
            <a:fillRect/>
          </a:stretch>
        </p:blipFill>
        <p:spPr bwMode="auto">
          <a:xfrm>
            <a:off x="2915938" y="821982"/>
            <a:ext cx="2921700" cy="2496174"/>
          </a:xfrm>
          <a:prstGeom prst="rect">
            <a:avLst/>
          </a:prstGeom>
          <a:noFill/>
          <a:ln>
            <a:noFill/>
          </a:ln>
          <a:effectLst/>
          <a:extLst>
            <a:ext uri="{909E8E84-426E-40dd-AFC4-6F175D3DCCD1}">
              <a14:hiddenFill xmlns:a14="http://schemas.microsoft.com/office/drawing/2010/main">
                <a:blipFill dpi="0" rotWithShape="0">
                  <a:blip/>
                  <a:srcRect l="5064" t="14944" r="10130" b="301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7655" name="Text Box 7"/>
          <p:cNvSpPr txBox="1">
            <a:spLocks noChangeArrowheads="1"/>
          </p:cNvSpPr>
          <p:nvPr/>
        </p:nvSpPr>
        <p:spPr bwMode="auto">
          <a:xfrm>
            <a:off x="534493" y="1112770"/>
            <a:ext cx="351526" cy="328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67605"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lnSpc>
                <a:spcPct val="87000"/>
              </a:lnSpc>
              <a:buClrTx/>
              <a:buFontTx/>
              <a:buNone/>
            </a:pPr>
            <a:r>
              <a:rPr lang="de-DE"/>
              <a:t>O</a:t>
            </a:r>
          </a:p>
        </p:txBody>
      </p:sp>
      <p:sp>
        <p:nvSpPr>
          <p:cNvPr id="27656" name="Text Box 8"/>
          <p:cNvSpPr txBox="1">
            <a:spLocks noChangeArrowheads="1"/>
          </p:cNvSpPr>
          <p:nvPr/>
        </p:nvSpPr>
        <p:spPr bwMode="auto">
          <a:xfrm>
            <a:off x="3506616" y="1128605"/>
            <a:ext cx="214662" cy="3095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50295"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de-DE"/>
              <a:t>S</a:t>
            </a:r>
          </a:p>
        </p:txBody>
      </p:sp>
      <p:sp>
        <p:nvSpPr>
          <p:cNvPr id="27657" name="Text Box 9"/>
          <p:cNvSpPr txBox="1">
            <a:spLocks noChangeArrowheads="1"/>
          </p:cNvSpPr>
          <p:nvPr/>
        </p:nvSpPr>
        <p:spPr bwMode="auto">
          <a:xfrm>
            <a:off x="6445605" y="1119968"/>
            <a:ext cx="257882" cy="3095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50295"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de-DE"/>
              <a:t>F</a:t>
            </a:r>
          </a:p>
        </p:txBody>
      </p:sp>
      <p:sp>
        <p:nvSpPr>
          <p:cNvPr id="27658" name="Text Box 10"/>
          <p:cNvSpPr txBox="1">
            <a:spLocks noChangeArrowheads="1"/>
          </p:cNvSpPr>
          <p:nvPr/>
        </p:nvSpPr>
        <p:spPr bwMode="auto">
          <a:xfrm>
            <a:off x="1322545" y="4857030"/>
            <a:ext cx="894663" cy="20729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900" b="1">
                <a:cs typeface="Times New Roman" charset="0"/>
              </a:rPr>
              <a:t>Equator Sample</a:t>
            </a:r>
          </a:p>
        </p:txBody>
      </p:sp>
      <p:sp>
        <p:nvSpPr>
          <p:cNvPr id="27659" name="Text Box 11"/>
          <p:cNvSpPr txBox="1">
            <a:spLocks noChangeArrowheads="1"/>
          </p:cNvSpPr>
          <p:nvPr/>
        </p:nvSpPr>
        <p:spPr bwMode="auto">
          <a:xfrm>
            <a:off x="4355178" y="4864229"/>
            <a:ext cx="753475" cy="192899"/>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900" b="1">
                <a:cs typeface="Times New Roman" charset="0"/>
              </a:rPr>
              <a:t>Iris Sample</a:t>
            </a:r>
          </a:p>
        </p:txBody>
      </p:sp>
      <p:sp>
        <p:nvSpPr>
          <p:cNvPr id="27660" name="Text Box 12"/>
          <p:cNvSpPr txBox="1">
            <a:spLocks noChangeArrowheads="1"/>
          </p:cNvSpPr>
          <p:nvPr/>
        </p:nvSpPr>
        <p:spPr bwMode="auto">
          <a:xfrm>
            <a:off x="6977216" y="4918931"/>
            <a:ext cx="1037290" cy="165547"/>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900" b="1">
                <a:cs typeface="Times New Roman" charset="0"/>
              </a:rPr>
              <a:t>Beam Pipe Sample</a:t>
            </a:r>
          </a:p>
        </p:txBody>
      </p:sp>
      <p:sp>
        <p:nvSpPr>
          <p:cNvPr id="27661" name="Text Box 13"/>
          <p:cNvSpPr txBox="1">
            <a:spLocks noChangeArrowheads="1"/>
          </p:cNvSpPr>
          <p:nvPr/>
        </p:nvSpPr>
        <p:spPr bwMode="auto">
          <a:xfrm>
            <a:off x="700171" y="3988984"/>
            <a:ext cx="1658224" cy="12524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900" b="1">
                <a:cs typeface="Times New Roman" charset="0"/>
              </a:rPr>
              <a:t>Oxide layer FWHM : 1.5 nm</a:t>
            </a:r>
          </a:p>
        </p:txBody>
      </p:sp>
      <p:sp>
        <p:nvSpPr>
          <p:cNvPr id="27662" name="Text Box 14"/>
          <p:cNvSpPr txBox="1">
            <a:spLocks noChangeArrowheads="1"/>
          </p:cNvSpPr>
          <p:nvPr/>
        </p:nvSpPr>
        <p:spPr bwMode="auto">
          <a:xfrm>
            <a:off x="3706872" y="3952995"/>
            <a:ext cx="1610681" cy="125241"/>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900" b="1">
                <a:cs typeface="Times New Roman" charset="0"/>
              </a:rPr>
              <a:t>Oxide layer FWHM : 2.5 nm</a:t>
            </a:r>
          </a:p>
        </p:txBody>
      </p:sp>
      <p:sp>
        <p:nvSpPr>
          <p:cNvPr id="27663" name="Text Box 15"/>
          <p:cNvSpPr txBox="1">
            <a:spLocks noChangeArrowheads="1"/>
          </p:cNvSpPr>
          <p:nvPr/>
        </p:nvSpPr>
        <p:spPr bwMode="auto">
          <a:xfrm>
            <a:off x="6516198" y="3952995"/>
            <a:ext cx="1704325" cy="125241"/>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900" b="1">
                <a:cs typeface="Times New Roman" charset="0"/>
              </a:rPr>
              <a:t>Oxide layer FWHM : 1.9 nm</a:t>
            </a:r>
          </a:p>
        </p:txBody>
      </p:sp>
      <p:sp>
        <p:nvSpPr>
          <p:cNvPr id="27664" name="Text Box 16"/>
          <p:cNvSpPr txBox="1">
            <a:spLocks noChangeArrowheads="1"/>
          </p:cNvSpPr>
          <p:nvPr/>
        </p:nvSpPr>
        <p:spPr bwMode="auto">
          <a:xfrm>
            <a:off x="381781" y="6329687"/>
            <a:ext cx="7916539" cy="558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5519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lgn="just">
              <a:buSzPct val="65000"/>
              <a:buFont typeface="Wingdings" charset="0"/>
              <a:buChar char=""/>
            </a:pPr>
            <a:r>
              <a:rPr lang="en-US">
                <a:solidFill>
                  <a:srgbClr val="0000FF"/>
                </a:solidFill>
                <a:cs typeface="Arial Unicode MS" charset="0"/>
              </a:rPr>
              <a:t>Equator and beam pipe samples: sulfur and fluorine up to 1 nm.</a:t>
            </a:r>
          </a:p>
          <a:p>
            <a:pPr algn="just">
              <a:buSzPct val="65000"/>
              <a:buFont typeface="Wingdings" charset="0"/>
              <a:buChar char=""/>
            </a:pPr>
            <a:r>
              <a:rPr lang="en-US">
                <a:solidFill>
                  <a:srgbClr val="0000FF"/>
                </a:solidFill>
                <a:cs typeface="Arial Unicode MS" charset="0"/>
              </a:rPr>
              <a:t>Iris sample: sulfur and fluorine up to 2 nm.</a:t>
            </a:r>
          </a:p>
        </p:txBody>
      </p:sp>
      <p:sp>
        <p:nvSpPr>
          <p:cNvPr id="27665" name="AutoShape 17"/>
          <p:cNvSpPr>
            <a:spLocks noChangeArrowheads="1"/>
          </p:cNvSpPr>
          <p:nvPr/>
        </p:nvSpPr>
        <p:spPr bwMode="auto">
          <a:xfrm>
            <a:off x="2093309" y="69098"/>
            <a:ext cx="5496196" cy="397315"/>
          </a:xfrm>
          <a:prstGeom prst="roundRect">
            <a:avLst>
              <a:gd name="adj" fmla="val 630"/>
            </a:avLst>
          </a:prstGeom>
          <a:solidFill>
            <a:srgbClr val="FFFFCC"/>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sz="2000" b="1">
                <a:solidFill>
                  <a:srgbClr val="993366"/>
                </a:solidFill>
              </a:rPr>
              <a:t>Cavity EP 2 Experiment With Aged EP Acid</a:t>
            </a:r>
          </a:p>
        </p:txBody>
      </p:sp>
      <p:sp>
        <p:nvSpPr>
          <p:cNvPr id="27666" name="AutoShape 18"/>
          <p:cNvSpPr>
            <a:spLocks noChangeArrowheads="1"/>
          </p:cNvSpPr>
          <p:nvPr/>
        </p:nvSpPr>
        <p:spPr bwMode="auto">
          <a:xfrm>
            <a:off x="259323" y="513918"/>
            <a:ext cx="6040774" cy="357008"/>
          </a:xfrm>
          <a:prstGeom prst="roundRect">
            <a:avLst>
              <a:gd name="adj" fmla="val 630"/>
            </a:avLst>
          </a:prstGeom>
          <a:solidFill>
            <a:srgbClr val="E6E6FF"/>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sz="1300" b="1">
                <a:solidFill>
                  <a:srgbClr val="000000"/>
                </a:solidFill>
                <a:cs typeface="Arial Unicode MS" charset="0"/>
              </a:rPr>
              <a:t>Comparison of XPS Spectra Among Equator, Iris and Beam Pipe Samples </a:t>
            </a:r>
          </a:p>
        </p:txBody>
      </p:sp>
      <p:sp>
        <p:nvSpPr>
          <p:cNvPr id="27667" name="Text Box 19"/>
          <p:cNvSpPr txBox="1">
            <a:spLocks noChangeArrowheads="1"/>
          </p:cNvSpPr>
          <p:nvPr/>
        </p:nvSpPr>
        <p:spPr bwMode="auto">
          <a:xfrm rot="16200000">
            <a:off x="5002859" y="4841102"/>
            <a:ext cx="2072947" cy="23627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Atomic Compositions [%]</a:t>
            </a:r>
          </a:p>
        </p:txBody>
      </p:sp>
      <p:sp>
        <p:nvSpPr>
          <p:cNvPr id="27668" name="Text Box 20"/>
          <p:cNvSpPr txBox="1">
            <a:spLocks noChangeArrowheads="1"/>
          </p:cNvSpPr>
          <p:nvPr/>
        </p:nvSpPr>
        <p:spPr bwMode="auto">
          <a:xfrm rot="16200000">
            <a:off x="2128702" y="4807992"/>
            <a:ext cx="2072947" cy="23627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Atomic Compositions [%]</a:t>
            </a:r>
          </a:p>
        </p:txBody>
      </p:sp>
      <p:sp>
        <p:nvSpPr>
          <p:cNvPr id="27669" name="Text Box 21"/>
          <p:cNvSpPr txBox="1">
            <a:spLocks noChangeArrowheads="1"/>
          </p:cNvSpPr>
          <p:nvPr/>
        </p:nvSpPr>
        <p:spPr bwMode="auto">
          <a:xfrm rot="16200000">
            <a:off x="-778591" y="4841102"/>
            <a:ext cx="2072947" cy="23627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Atomic Compositions [%]</a:t>
            </a:r>
          </a:p>
        </p:txBody>
      </p:sp>
      <p:sp>
        <p:nvSpPr>
          <p:cNvPr id="27670" name="Text Box 22"/>
          <p:cNvSpPr txBox="1">
            <a:spLocks noChangeArrowheads="1"/>
          </p:cNvSpPr>
          <p:nvPr/>
        </p:nvSpPr>
        <p:spPr bwMode="auto">
          <a:xfrm>
            <a:off x="7037725" y="6133908"/>
            <a:ext cx="1037290"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Depth [nm]</a:t>
            </a:r>
          </a:p>
        </p:txBody>
      </p:sp>
      <p:sp>
        <p:nvSpPr>
          <p:cNvPr id="27671" name="Text Box 23"/>
          <p:cNvSpPr txBox="1">
            <a:spLocks noChangeArrowheads="1"/>
          </p:cNvSpPr>
          <p:nvPr/>
        </p:nvSpPr>
        <p:spPr bwMode="auto">
          <a:xfrm>
            <a:off x="4130432" y="6102238"/>
            <a:ext cx="1037290"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Depth [nm]</a:t>
            </a:r>
          </a:p>
        </p:txBody>
      </p:sp>
      <p:sp>
        <p:nvSpPr>
          <p:cNvPr id="27672" name="Text Box 24"/>
          <p:cNvSpPr txBox="1">
            <a:spLocks noChangeArrowheads="1"/>
          </p:cNvSpPr>
          <p:nvPr/>
        </p:nvSpPr>
        <p:spPr bwMode="auto">
          <a:xfrm>
            <a:off x="1223138" y="6133908"/>
            <a:ext cx="1037290"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Depth [nm]</a:t>
            </a:r>
          </a:p>
        </p:txBody>
      </p:sp>
      <p:sp>
        <p:nvSpPr>
          <p:cNvPr id="27673" name="Text Box 25"/>
          <p:cNvSpPr txBox="1">
            <a:spLocks noChangeArrowheads="1"/>
          </p:cNvSpPr>
          <p:nvPr/>
        </p:nvSpPr>
        <p:spPr bwMode="auto">
          <a:xfrm rot="16200000">
            <a:off x="-556971" y="2067096"/>
            <a:ext cx="1451063" cy="23627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Intensity [CPS]</a:t>
            </a:r>
          </a:p>
        </p:txBody>
      </p:sp>
      <p:sp>
        <p:nvSpPr>
          <p:cNvPr id="27674" name="Text Box 26"/>
          <p:cNvSpPr txBox="1">
            <a:spLocks noChangeArrowheads="1"/>
          </p:cNvSpPr>
          <p:nvPr/>
        </p:nvSpPr>
        <p:spPr bwMode="auto">
          <a:xfrm rot="16200000">
            <a:off x="2351762" y="1969207"/>
            <a:ext cx="1451063" cy="23627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Intensity [CPS]</a:t>
            </a:r>
          </a:p>
        </p:txBody>
      </p:sp>
      <p:sp>
        <p:nvSpPr>
          <p:cNvPr id="27675" name="Text Box 27"/>
          <p:cNvSpPr txBox="1">
            <a:spLocks noChangeArrowheads="1"/>
          </p:cNvSpPr>
          <p:nvPr/>
        </p:nvSpPr>
        <p:spPr bwMode="auto">
          <a:xfrm rot="16200000">
            <a:off x="5259056" y="1970647"/>
            <a:ext cx="1451063" cy="23627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Intensity [CPS]</a:t>
            </a:r>
          </a:p>
        </p:txBody>
      </p:sp>
      <p:sp>
        <p:nvSpPr>
          <p:cNvPr id="27676" name="Text Box 28"/>
          <p:cNvSpPr txBox="1">
            <a:spLocks noChangeArrowheads="1"/>
          </p:cNvSpPr>
          <p:nvPr/>
        </p:nvSpPr>
        <p:spPr bwMode="auto">
          <a:xfrm>
            <a:off x="3875431" y="3167002"/>
            <a:ext cx="1659664"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Binding Energy [eV]</a:t>
            </a:r>
          </a:p>
        </p:txBody>
      </p:sp>
      <p:sp>
        <p:nvSpPr>
          <p:cNvPr id="27677" name="Text Box 29"/>
          <p:cNvSpPr txBox="1">
            <a:spLocks noChangeArrowheads="1"/>
          </p:cNvSpPr>
          <p:nvPr/>
        </p:nvSpPr>
        <p:spPr bwMode="auto">
          <a:xfrm>
            <a:off x="6586792" y="3177080"/>
            <a:ext cx="1659664"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Binding Energy [eV]</a:t>
            </a:r>
          </a:p>
        </p:txBody>
      </p:sp>
      <p:sp>
        <p:nvSpPr>
          <p:cNvPr id="27678" name="Text Box 30"/>
          <p:cNvSpPr txBox="1">
            <a:spLocks noChangeArrowheads="1"/>
          </p:cNvSpPr>
          <p:nvPr/>
        </p:nvSpPr>
        <p:spPr bwMode="auto">
          <a:xfrm>
            <a:off x="935002" y="3135332"/>
            <a:ext cx="1659664"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Binding Energy [eV]</a:t>
            </a:r>
          </a:p>
        </p:txBody>
      </p:sp>
      <p:sp>
        <p:nvSpPr>
          <p:cNvPr id="27679" name="AutoShape 31"/>
          <p:cNvSpPr>
            <a:spLocks noChangeArrowheads="1"/>
          </p:cNvSpPr>
          <p:nvPr/>
        </p:nvSpPr>
        <p:spPr bwMode="auto">
          <a:xfrm>
            <a:off x="329916" y="3427561"/>
            <a:ext cx="2696954" cy="339733"/>
          </a:xfrm>
          <a:prstGeom prst="roundRect">
            <a:avLst>
              <a:gd name="adj" fmla="val 630"/>
            </a:avLst>
          </a:prstGeom>
          <a:solidFill>
            <a:srgbClr val="E6E6FF"/>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sz="1300" b="1">
                <a:solidFill>
                  <a:srgbClr val="000000"/>
                </a:solidFill>
              </a:rPr>
              <a:t>Depth Profiles of the Samples</a:t>
            </a:r>
          </a:p>
        </p:txBody>
      </p:sp>
      <p:sp>
        <p:nvSpPr>
          <p:cNvPr id="27680" name="AutoShape 32"/>
          <p:cNvSpPr>
            <a:spLocks noChangeArrowheads="1"/>
          </p:cNvSpPr>
          <p:nvPr/>
        </p:nvSpPr>
        <p:spPr bwMode="auto">
          <a:xfrm>
            <a:off x="551781" y="971694"/>
            <a:ext cx="2282038" cy="2031200"/>
          </a:xfrm>
          <a:prstGeom prst="roundRect">
            <a:avLst>
              <a:gd name="adj" fmla="val 69"/>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54" tIns="41477" rIns="82954" bIns="41477" anchor="ctr"/>
          <a:lstStyle/>
          <a:p>
            <a:endParaRPr lang="ja-JP" altLang="en-US"/>
          </a:p>
        </p:txBody>
      </p:sp>
      <p:sp>
        <p:nvSpPr>
          <p:cNvPr id="27681" name="AutoShape 33"/>
          <p:cNvSpPr>
            <a:spLocks noChangeArrowheads="1"/>
          </p:cNvSpPr>
          <p:nvPr/>
        </p:nvSpPr>
        <p:spPr bwMode="auto">
          <a:xfrm>
            <a:off x="3427380" y="971695"/>
            <a:ext cx="2282038" cy="2024003"/>
          </a:xfrm>
          <a:prstGeom prst="roundRect">
            <a:avLst>
              <a:gd name="adj" fmla="val 69"/>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54" tIns="41477" rIns="82954" bIns="41477" anchor="ctr"/>
          <a:lstStyle/>
          <a:p>
            <a:endParaRPr lang="ja-JP" altLang="en-US"/>
          </a:p>
        </p:txBody>
      </p:sp>
      <p:sp>
        <p:nvSpPr>
          <p:cNvPr id="27682" name="AutoShape 34"/>
          <p:cNvSpPr>
            <a:spLocks noChangeArrowheads="1"/>
          </p:cNvSpPr>
          <p:nvPr/>
        </p:nvSpPr>
        <p:spPr bwMode="auto">
          <a:xfrm>
            <a:off x="6334673" y="1004804"/>
            <a:ext cx="2282038" cy="2015365"/>
          </a:xfrm>
          <a:prstGeom prst="roundRect">
            <a:avLst>
              <a:gd name="adj" fmla="val 69"/>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54" tIns="41477" rIns="82954" bIns="41477" anchor="ctr"/>
          <a:lstStyle/>
          <a:p>
            <a:endParaRPr lang="ja-JP" altLang="en-US"/>
          </a:p>
        </p:txBody>
      </p:sp>
      <p:sp>
        <p:nvSpPr>
          <p:cNvPr id="37" name="テキスト ボックス 36"/>
          <p:cNvSpPr txBox="1"/>
          <p:nvPr/>
        </p:nvSpPr>
        <p:spPr>
          <a:xfrm>
            <a:off x="8291762" y="6581001"/>
            <a:ext cx="790075" cy="276999"/>
          </a:xfrm>
          <a:prstGeom prst="rect">
            <a:avLst/>
          </a:prstGeom>
          <a:noFill/>
        </p:spPr>
        <p:txBody>
          <a:bodyPr wrap="none" rtlCol="0">
            <a:spAutoFit/>
          </a:bodyPr>
          <a:lstStyle/>
          <a:p>
            <a:r>
              <a:rPr lang="en-US" altLang="ja-JP" sz="1200" dirty="0" smtClean="0"/>
              <a:t>P.V</a:t>
            </a:r>
            <a:r>
              <a:rPr kumimoji="1" lang="en-US" altLang="ja-JP" sz="1200" dirty="0" smtClean="0"/>
              <a:t>. </a:t>
            </a:r>
            <a:r>
              <a:rPr lang="en-US" altLang="ja-JP" sz="1200" dirty="0" err="1" smtClean="0"/>
              <a:t>Tyagi</a:t>
            </a:r>
            <a:endParaRPr kumimoji="1" lang="ja-JP" altLang="en-US" sz="1200" dirty="0"/>
          </a:p>
        </p:txBody>
      </p:sp>
    </p:spTree>
    <p:extLst>
      <p:ext uri="{BB962C8B-B14F-4D97-AF65-F5344CB8AC3E}">
        <p14:creationId xmlns:p14="http://schemas.microsoft.com/office/powerpoint/2010/main" val="322054102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スライド番号プレースホルダー 3"/>
          <p:cNvSpPr>
            <a:spLocks noGrp="1"/>
          </p:cNvSpPr>
          <p:nvPr>
            <p:ph type="sldNum" idx="12"/>
          </p:nvPr>
        </p:nvSpPr>
        <p:spPr/>
        <p:txBody>
          <a:bodyPr/>
          <a:lstStyle/>
          <a:p>
            <a:fld id="{22EE0DEA-685D-0D48-B314-EF2FE2E7C563}" type="slidenum">
              <a:rPr lang="en-US"/>
              <a:pPr/>
              <a:t>15</a:t>
            </a:fld>
            <a:endParaRPr lang="en-US"/>
          </a:p>
        </p:txBody>
      </p:sp>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l="10130" t="14944" r="10130" b="3018"/>
          <a:stretch>
            <a:fillRect/>
          </a:stretch>
        </p:blipFill>
        <p:spPr bwMode="auto">
          <a:xfrm>
            <a:off x="3113311" y="3610383"/>
            <a:ext cx="2904412" cy="2637249"/>
          </a:xfrm>
          <a:prstGeom prst="rect">
            <a:avLst/>
          </a:prstGeom>
          <a:noFill/>
          <a:ln>
            <a:noFill/>
          </a:ln>
          <a:effectLst/>
          <a:extLst>
            <a:ext uri="{909E8E84-426E-40dd-AFC4-6F175D3DCCD1}">
              <a14:hiddenFill xmlns:a14="http://schemas.microsoft.com/office/drawing/2010/main">
                <a:blipFill dpi="0" rotWithShape="0">
                  <a:blip/>
                  <a:srcRect l="10130" t="14944" r="10130" b="301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l="10130" t="14944" r="10130" b="3018"/>
          <a:stretch>
            <a:fillRect/>
          </a:stretch>
        </p:blipFill>
        <p:spPr bwMode="auto">
          <a:xfrm>
            <a:off x="6053740" y="3610383"/>
            <a:ext cx="2904412" cy="2637249"/>
          </a:xfrm>
          <a:prstGeom prst="rect">
            <a:avLst/>
          </a:prstGeom>
          <a:noFill/>
          <a:ln>
            <a:noFill/>
          </a:ln>
          <a:effectLst/>
          <a:extLst>
            <a:ext uri="{909E8E84-426E-40dd-AFC4-6F175D3DCCD1}">
              <a14:hiddenFill xmlns:a14="http://schemas.microsoft.com/office/drawing/2010/main">
                <a:blipFill dpi="0" rotWithShape="0">
                  <a:blip/>
                  <a:srcRect l="10130" t="14944" r="10130" b="301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699" name="Picture 3"/>
          <p:cNvPicPr>
            <a:picLocks noChangeAspect="1" noChangeArrowheads="1"/>
          </p:cNvPicPr>
          <p:nvPr/>
        </p:nvPicPr>
        <p:blipFill>
          <a:blip r:embed="rId5">
            <a:extLst>
              <a:ext uri="{28A0092B-C50C-407E-A947-70E740481C1C}">
                <a14:useLocalDpi xmlns:a14="http://schemas.microsoft.com/office/drawing/2010/main" val="0"/>
              </a:ext>
            </a:extLst>
          </a:blip>
          <a:srcRect l="10130" t="14944" r="10130" b="3018"/>
          <a:stretch>
            <a:fillRect/>
          </a:stretch>
        </p:blipFill>
        <p:spPr bwMode="auto">
          <a:xfrm>
            <a:off x="172882" y="3610383"/>
            <a:ext cx="2904412" cy="2637249"/>
          </a:xfrm>
          <a:prstGeom prst="rect">
            <a:avLst/>
          </a:prstGeom>
          <a:noFill/>
          <a:ln>
            <a:noFill/>
          </a:ln>
          <a:effectLst/>
          <a:extLst>
            <a:ext uri="{909E8E84-426E-40dd-AFC4-6F175D3DCCD1}">
              <a14:hiddenFill xmlns:a14="http://schemas.microsoft.com/office/drawing/2010/main">
                <a:blipFill dpi="0" rotWithShape="0">
                  <a:blip/>
                  <a:srcRect l="10130" t="14944" r="10130" b="301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0" name="Picture 4"/>
          <p:cNvPicPr>
            <a:picLocks noChangeAspect="1" noChangeArrowheads="1"/>
          </p:cNvPicPr>
          <p:nvPr/>
        </p:nvPicPr>
        <p:blipFill>
          <a:blip r:embed="rId6">
            <a:extLst>
              <a:ext uri="{28A0092B-C50C-407E-A947-70E740481C1C}">
                <a14:useLocalDpi xmlns:a14="http://schemas.microsoft.com/office/drawing/2010/main" val="0"/>
              </a:ext>
            </a:extLst>
          </a:blip>
          <a:srcRect l="5064" t="14944" r="10130" b="3018"/>
          <a:stretch>
            <a:fillRect/>
          </a:stretch>
        </p:blipFill>
        <p:spPr bwMode="auto">
          <a:xfrm>
            <a:off x="5938485" y="813345"/>
            <a:ext cx="2904412" cy="2478899"/>
          </a:xfrm>
          <a:prstGeom prst="rect">
            <a:avLst/>
          </a:prstGeom>
          <a:noFill/>
          <a:ln>
            <a:noFill/>
          </a:ln>
          <a:effectLst/>
          <a:extLst>
            <a:ext uri="{909E8E84-426E-40dd-AFC4-6F175D3DCCD1}">
              <a14:hiddenFill xmlns:a14="http://schemas.microsoft.com/office/drawing/2010/main">
                <a:blipFill dpi="0" rotWithShape="0">
                  <a:blip/>
                  <a:srcRect l="5064" t="14944" r="10130" b="301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1" name="Picture 5"/>
          <p:cNvPicPr>
            <a:picLocks noChangeAspect="1" noChangeArrowheads="1"/>
          </p:cNvPicPr>
          <p:nvPr/>
        </p:nvPicPr>
        <p:blipFill>
          <a:blip r:embed="rId7">
            <a:extLst>
              <a:ext uri="{28A0092B-C50C-407E-A947-70E740481C1C}">
                <a14:useLocalDpi xmlns:a14="http://schemas.microsoft.com/office/drawing/2010/main" val="0"/>
              </a:ext>
            </a:extLst>
          </a:blip>
          <a:srcRect l="5064" t="14944" r="10130" b="3018"/>
          <a:stretch>
            <a:fillRect/>
          </a:stretch>
        </p:blipFill>
        <p:spPr bwMode="auto">
          <a:xfrm>
            <a:off x="0" y="804708"/>
            <a:ext cx="2904412" cy="2478899"/>
          </a:xfrm>
          <a:prstGeom prst="rect">
            <a:avLst/>
          </a:prstGeom>
          <a:noFill/>
          <a:ln>
            <a:noFill/>
          </a:ln>
          <a:effectLst/>
          <a:extLst>
            <a:ext uri="{909E8E84-426E-40dd-AFC4-6F175D3DCCD1}">
              <a14:hiddenFill xmlns:a14="http://schemas.microsoft.com/office/drawing/2010/main">
                <a:blipFill dpi="0" rotWithShape="0">
                  <a:blip/>
                  <a:srcRect l="5064" t="14944" r="10130" b="301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9702" name="Picture 6"/>
          <p:cNvPicPr>
            <a:picLocks noChangeAspect="1" noChangeArrowheads="1"/>
          </p:cNvPicPr>
          <p:nvPr/>
        </p:nvPicPr>
        <p:blipFill>
          <a:blip r:embed="rId8">
            <a:extLst>
              <a:ext uri="{28A0092B-C50C-407E-A947-70E740481C1C}">
                <a14:useLocalDpi xmlns:a14="http://schemas.microsoft.com/office/drawing/2010/main" val="0"/>
              </a:ext>
            </a:extLst>
          </a:blip>
          <a:srcRect l="5064" t="14944" r="10130" b="3018"/>
          <a:stretch>
            <a:fillRect/>
          </a:stretch>
        </p:blipFill>
        <p:spPr bwMode="auto">
          <a:xfrm>
            <a:off x="2927463" y="819103"/>
            <a:ext cx="2921700" cy="2496174"/>
          </a:xfrm>
          <a:prstGeom prst="rect">
            <a:avLst/>
          </a:prstGeom>
          <a:noFill/>
          <a:ln>
            <a:noFill/>
          </a:ln>
          <a:effectLst/>
          <a:extLst>
            <a:ext uri="{909E8E84-426E-40dd-AFC4-6F175D3DCCD1}">
              <a14:hiddenFill xmlns:a14="http://schemas.microsoft.com/office/drawing/2010/main">
                <a:blipFill dpi="0" rotWithShape="0">
                  <a:blip/>
                  <a:srcRect l="5064" t="14944" r="10130" b="301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9703" name="Text Box 7"/>
          <p:cNvSpPr txBox="1">
            <a:spLocks noChangeArrowheads="1"/>
          </p:cNvSpPr>
          <p:nvPr/>
        </p:nvSpPr>
        <p:spPr bwMode="auto">
          <a:xfrm>
            <a:off x="645425" y="3927084"/>
            <a:ext cx="1648139" cy="125241"/>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900" b="1">
                <a:cs typeface="Times New Roman" charset="0"/>
              </a:rPr>
              <a:t>Oxide layer FWHM : 1.5 nm</a:t>
            </a:r>
          </a:p>
        </p:txBody>
      </p:sp>
      <p:sp>
        <p:nvSpPr>
          <p:cNvPr id="29704" name="Text Box 8"/>
          <p:cNvSpPr txBox="1">
            <a:spLocks noChangeArrowheads="1"/>
          </p:cNvSpPr>
          <p:nvPr/>
        </p:nvSpPr>
        <p:spPr bwMode="auto">
          <a:xfrm>
            <a:off x="1191443" y="4792251"/>
            <a:ext cx="1037290" cy="207295"/>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900" b="1">
                <a:cs typeface="Times New Roman" charset="0"/>
              </a:rPr>
              <a:t>Equator Sample</a:t>
            </a:r>
          </a:p>
        </p:txBody>
      </p:sp>
      <p:sp>
        <p:nvSpPr>
          <p:cNvPr id="29705" name="Text Box 9"/>
          <p:cNvSpPr txBox="1">
            <a:spLocks noChangeArrowheads="1"/>
          </p:cNvSpPr>
          <p:nvPr/>
        </p:nvSpPr>
        <p:spPr bwMode="auto">
          <a:xfrm>
            <a:off x="4486280" y="4832559"/>
            <a:ext cx="788053" cy="192899"/>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900" b="1">
                <a:cs typeface="Times New Roman" charset="0"/>
              </a:rPr>
              <a:t>Iris Sample</a:t>
            </a:r>
          </a:p>
        </p:txBody>
      </p:sp>
      <p:sp>
        <p:nvSpPr>
          <p:cNvPr id="29706" name="Text Box 10"/>
          <p:cNvSpPr txBox="1">
            <a:spLocks noChangeArrowheads="1"/>
          </p:cNvSpPr>
          <p:nvPr/>
        </p:nvSpPr>
        <p:spPr bwMode="auto">
          <a:xfrm>
            <a:off x="7348912" y="4779295"/>
            <a:ext cx="610849"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900" b="1">
                <a:cs typeface="Times New Roman" charset="0"/>
              </a:rPr>
              <a:t>Beam Pipe</a:t>
            </a:r>
          </a:p>
          <a:p>
            <a:pPr>
              <a:buClrTx/>
              <a:buFontTx/>
              <a:buNone/>
            </a:pPr>
            <a:r>
              <a:rPr lang="en-US" sz="900" b="1">
                <a:cs typeface="Times New Roman" charset="0"/>
              </a:rPr>
              <a:t>Sample</a:t>
            </a:r>
          </a:p>
        </p:txBody>
      </p:sp>
      <p:sp>
        <p:nvSpPr>
          <p:cNvPr id="29707" name="Text Box 11"/>
          <p:cNvSpPr txBox="1">
            <a:spLocks noChangeArrowheads="1"/>
          </p:cNvSpPr>
          <p:nvPr/>
        </p:nvSpPr>
        <p:spPr bwMode="auto">
          <a:xfrm>
            <a:off x="3577211" y="3954435"/>
            <a:ext cx="1609240" cy="12524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900" b="1">
                <a:cs typeface="Times New Roman" charset="0"/>
              </a:rPr>
              <a:t>Oxide layer FWHM : 1.8 nm</a:t>
            </a:r>
          </a:p>
        </p:txBody>
      </p:sp>
      <p:sp>
        <p:nvSpPr>
          <p:cNvPr id="29708" name="Text Box 12"/>
          <p:cNvSpPr txBox="1">
            <a:spLocks noChangeArrowheads="1"/>
          </p:cNvSpPr>
          <p:nvPr/>
        </p:nvSpPr>
        <p:spPr bwMode="auto">
          <a:xfrm>
            <a:off x="6484504" y="3921325"/>
            <a:ext cx="1704325" cy="125241"/>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900" b="1">
                <a:cs typeface="Times New Roman" charset="0"/>
              </a:rPr>
              <a:t>Oxide layer FWHM : 1.8 nm</a:t>
            </a:r>
          </a:p>
        </p:txBody>
      </p:sp>
      <p:sp>
        <p:nvSpPr>
          <p:cNvPr id="29709" name="Text Box 13"/>
          <p:cNvSpPr txBox="1">
            <a:spLocks noChangeArrowheads="1"/>
          </p:cNvSpPr>
          <p:nvPr/>
        </p:nvSpPr>
        <p:spPr bwMode="auto">
          <a:xfrm>
            <a:off x="534493" y="1046551"/>
            <a:ext cx="351526" cy="328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67605"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lnSpc>
                <a:spcPct val="87000"/>
              </a:lnSpc>
              <a:buClrTx/>
              <a:buFontTx/>
              <a:buNone/>
            </a:pPr>
            <a:r>
              <a:rPr lang="de-DE"/>
              <a:t>O</a:t>
            </a:r>
          </a:p>
        </p:txBody>
      </p:sp>
      <p:sp>
        <p:nvSpPr>
          <p:cNvPr id="29710" name="Text Box 14"/>
          <p:cNvSpPr txBox="1">
            <a:spLocks noChangeArrowheads="1"/>
          </p:cNvSpPr>
          <p:nvPr/>
        </p:nvSpPr>
        <p:spPr bwMode="auto">
          <a:xfrm>
            <a:off x="3538311" y="1063825"/>
            <a:ext cx="214662" cy="3095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50295"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de-DE"/>
              <a:t>S</a:t>
            </a:r>
          </a:p>
        </p:txBody>
      </p:sp>
      <p:sp>
        <p:nvSpPr>
          <p:cNvPr id="29711" name="Text Box 15"/>
          <p:cNvSpPr txBox="1">
            <a:spLocks noChangeArrowheads="1"/>
          </p:cNvSpPr>
          <p:nvPr/>
        </p:nvSpPr>
        <p:spPr bwMode="auto">
          <a:xfrm>
            <a:off x="6543572" y="1053749"/>
            <a:ext cx="257882" cy="3095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50295"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de-DE"/>
              <a:t>F</a:t>
            </a:r>
          </a:p>
        </p:txBody>
      </p:sp>
      <p:sp>
        <p:nvSpPr>
          <p:cNvPr id="29712" name="Text Box 16"/>
          <p:cNvSpPr txBox="1">
            <a:spLocks noChangeArrowheads="1"/>
          </p:cNvSpPr>
          <p:nvPr/>
        </p:nvSpPr>
        <p:spPr bwMode="auto">
          <a:xfrm>
            <a:off x="208899" y="6270665"/>
            <a:ext cx="8090862" cy="5254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5519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lgn="just">
              <a:buClr>
                <a:srgbClr val="333333"/>
              </a:buClr>
              <a:buSzPct val="60000"/>
              <a:buFont typeface="Wingdings" charset="0"/>
              <a:buChar char=""/>
            </a:pPr>
            <a:r>
              <a:rPr lang="en-US">
                <a:solidFill>
                  <a:srgbClr val="0000FF"/>
                </a:solidFill>
                <a:cs typeface="Arial Unicode MS" charset="0"/>
              </a:rPr>
              <a:t> The FWHM of oxide layer was similar to cavity EP 1 and 2 experiments but in case      of cavity EP 3 experiment, 20 % of oxide layer was found at 5 nm depth also.</a:t>
            </a:r>
          </a:p>
        </p:txBody>
      </p:sp>
      <p:sp>
        <p:nvSpPr>
          <p:cNvPr id="29713" name="AutoShape 17"/>
          <p:cNvSpPr>
            <a:spLocks noChangeArrowheads="1"/>
          </p:cNvSpPr>
          <p:nvPr/>
        </p:nvSpPr>
        <p:spPr bwMode="auto">
          <a:xfrm>
            <a:off x="546019" y="48945"/>
            <a:ext cx="8122557" cy="397315"/>
          </a:xfrm>
          <a:prstGeom prst="roundRect">
            <a:avLst>
              <a:gd name="adj" fmla="val 630"/>
            </a:avLst>
          </a:prstGeom>
          <a:solidFill>
            <a:srgbClr val="FFFFCC"/>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sz="2000" b="1">
                <a:solidFill>
                  <a:srgbClr val="993366"/>
                </a:solidFill>
              </a:rPr>
              <a:t>Cavity EP 3 Experiment With Low Current Density (Aged EP Acid)</a:t>
            </a:r>
          </a:p>
        </p:txBody>
      </p:sp>
      <p:sp>
        <p:nvSpPr>
          <p:cNvPr id="29714" name="AutoShape 18"/>
          <p:cNvSpPr>
            <a:spLocks noChangeArrowheads="1"/>
          </p:cNvSpPr>
          <p:nvPr/>
        </p:nvSpPr>
        <p:spPr bwMode="auto">
          <a:xfrm>
            <a:off x="259323" y="528314"/>
            <a:ext cx="6040774" cy="339733"/>
          </a:xfrm>
          <a:prstGeom prst="roundRect">
            <a:avLst>
              <a:gd name="adj" fmla="val 630"/>
            </a:avLst>
          </a:prstGeom>
          <a:solidFill>
            <a:srgbClr val="E6E6FF"/>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sz="1300" b="1">
                <a:solidFill>
                  <a:srgbClr val="000000"/>
                </a:solidFill>
                <a:cs typeface="Arial Unicode MS" charset="0"/>
              </a:rPr>
              <a:t>Comparison of XPS Spectra Among Equator, Iris and Beam Pipe Samples </a:t>
            </a:r>
          </a:p>
        </p:txBody>
      </p:sp>
      <p:sp>
        <p:nvSpPr>
          <p:cNvPr id="29715" name="Text Box 19"/>
          <p:cNvSpPr txBox="1">
            <a:spLocks noChangeArrowheads="1"/>
          </p:cNvSpPr>
          <p:nvPr/>
        </p:nvSpPr>
        <p:spPr bwMode="auto">
          <a:xfrm rot="16200000">
            <a:off x="5069131" y="4807992"/>
            <a:ext cx="2072947" cy="23627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Atomic Compositions [%]</a:t>
            </a:r>
          </a:p>
        </p:txBody>
      </p:sp>
      <p:sp>
        <p:nvSpPr>
          <p:cNvPr id="29716" name="Text Box 20"/>
          <p:cNvSpPr txBox="1">
            <a:spLocks noChangeArrowheads="1"/>
          </p:cNvSpPr>
          <p:nvPr/>
        </p:nvSpPr>
        <p:spPr bwMode="auto">
          <a:xfrm rot="16200000">
            <a:off x="2161837" y="4807992"/>
            <a:ext cx="2072947" cy="23627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Atomic Compositions [%]</a:t>
            </a:r>
          </a:p>
        </p:txBody>
      </p:sp>
      <p:sp>
        <p:nvSpPr>
          <p:cNvPr id="29717" name="Text Box 21"/>
          <p:cNvSpPr txBox="1">
            <a:spLocks noChangeArrowheads="1"/>
          </p:cNvSpPr>
          <p:nvPr/>
        </p:nvSpPr>
        <p:spPr bwMode="auto">
          <a:xfrm rot="16200000">
            <a:off x="-778591" y="4776322"/>
            <a:ext cx="2072947" cy="23627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Atomic Compositions [%]</a:t>
            </a:r>
          </a:p>
        </p:txBody>
      </p:sp>
      <p:sp>
        <p:nvSpPr>
          <p:cNvPr id="29718" name="Text Box 22"/>
          <p:cNvSpPr txBox="1">
            <a:spLocks noChangeArrowheads="1"/>
          </p:cNvSpPr>
          <p:nvPr/>
        </p:nvSpPr>
        <p:spPr bwMode="auto">
          <a:xfrm>
            <a:off x="4154923" y="6077766"/>
            <a:ext cx="1037290"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Depth [nm]</a:t>
            </a:r>
          </a:p>
        </p:txBody>
      </p:sp>
      <p:sp>
        <p:nvSpPr>
          <p:cNvPr id="29719" name="Text Box 23"/>
          <p:cNvSpPr txBox="1">
            <a:spLocks noChangeArrowheads="1"/>
          </p:cNvSpPr>
          <p:nvPr/>
        </p:nvSpPr>
        <p:spPr bwMode="auto">
          <a:xfrm>
            <a:off x="1158307" y="6054733"/>
            <a:ext cx="1037290"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Depth [nm]</a:t>
            </a:r>
          </a:p>
        </p:txBody>
      </p:sp>
      <p:sp>
        <p:nvSpPr>
          <p:cNvPr id="29720" name="Text Box 24"/>
          <p:cNvSpPr txBox="1">
            <a:spLocks noChangeArrowheads="1"/>
          </p:cNvSpPr>
          <p:nvPr/>
        </p:nvSpPr>
        <p:spPr bwMode="auto">
          <a:xfrm>
            <a:off x="7103996" y="6069128"/>
            <a:ext cx="1037290"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Depth [nm]</a:t>
            </a:r>
          </a:p>
        </p:txBody>
      </p:sp>
      <p:sp>
        <p:nvSpPr>
          <p:cNvPr id="29721" name="Text Box 25"/>
          <p:cNvSpPr txBox="1">
            <a:spLocks noChangeArrowheads="1"/>
          </p:cNvSpPr>
          <p:nvPr/>
        </p:nvSpPr>
        <p:spPr bwMode="auto">
          <a:xfrm rot="16200000">
            <a:off x="2351762" y="1872757"/>
            <a:ext cx="1451063" cy="23627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Intensity [CPS]</a:t>
            </a:r>
          </a:p>
        </p:txBody>
      </p:sp>
      <p:sp>
        <p:nvSpPr>
          <p:cNvPr id="29722" name="Text Box 26"/>
          <p:cNvSpPr txBox="1">
            <a:spLocks noChangeArrowheads="1"/>
          </p:cNvSpPr>
          <p:nvPr/>
        </p:nvSpPr>
        <p:spPr bwMode="auto">
          <a:xfrm rot="16200000">
            <a:off x="-592989" y="1872757"/>
            <a:ext cx="1451063" cy="23627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Intensity [CPS]</a:t>
            </a:r>
          </a:p>
        </p:txBody>
      </p:sp>
      <p:sp>
        <p:nvSpPr>
          <p:cNvPr id="29723" name="Text Box 27"/>
          <p:cNvSpPr txBox="1">
            <a:spLocks noChangeArrowheads="1"/>
          </p:cNvSpPr>
          <p:nvPr/>
        </p:nvSpPr>
        <p:spPr bwMode="auto">
          <a:xfrm rot="16200000">
            <a:off x="5357022" y="1872757"/>
            <a:ext cx="1451063" cy="23627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Intensity [CPS]</a:t>
            </a:r>
          </a:p>
        </p:txBody>
      </p:sp>
      <p:sp>
        <p:nvSpPr>
          <p:cNvPr id="29724" name="Text Box 28"/>
          <p:cNvSpPr txBox="1">
            <a:spLocks noChangeArrowheads="1"/>
          </p:cNvSpPr>
          <p:nvPr/>
        </p:nvSpPr>
        <p:spPr bwMode="auto">
          <a:xfrm>
            <a:off x="837036" y="3110860"/>
            <a:ext cx="1659664"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Binding Energy [eV]</a:t>
            </a:r>
          </a:p>
        </p:txBody>
      </p:sp>
      <p:sp>
        <p:nvSpPr>
          <p:cNvPr id="29725" name="Text Box 29"/>
          <p:cNvSpPr txBox="1">
            <a:spLocks noChangeArrowheads="1"/>
          </p:cNvSpPr>
          <p:nvPr/>
        </p:nvSpPr>
        <p:spPr bwMode="auto">
          <a:xfrm>
            <a:off x="3688142" y="3120937"/>
            <a:ext cx="1659664"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Binding Energy [eV]</a:t>
            </a:r>
          </a:p>
        </p:txBody>
      </p:sp>
      <p:sp>
        <p:nvSpPr>
          <p:cNvPr id="29726" name="Text Box 30"/>
          <p:cNvSpPr txBox="1">
            <a:spLocks noChangeArrowheads="1"/>
          </p:cNvSpPr>
          <p:nvPr/>
        </p:nvSpPr>
        <p:spPr bwMode="auto">
          <a:xfrm>
            <a:off x="6787047" y="3110860"/>
            <a:ext cx="1659664"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Binding Energy [eV]</a:t>
            </a:r>
          </a:p>
        </p:txBody>
      </p:sp>
      <p:sp>
        <p:nvSpPr>
          <p:cNvPr id="29727" name="AutoShape 31"/>
          <p:cNvSpPr>
            <a:spLocks noChangeArrowheads="1"/>
          </p:cNvSpPr>
          <p:nvPr/>
        </p:nvSpPr>
        <p:spPr bwMode="auto">
          <a:xfrm>
            <a:off x="265085" y="3357023"/>
            <a:ext cx="2696954" cy="339733"/>
          </a:xfrm>
          <a:prstGeom prst="roundRect">
            <a:avLst>
              <a:gd name="adj" fmla="val 630"/>
            </a:avLst>
          </a:prstGeom>
          <a:solidFill>
            <a:srgbClr val="E6E6FF"/>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sz="1300" b="1">
                <a:solidFill>
                  <a:srgbClr val="000000"/>
                </a:solidFill>
              </a:rPr>
              <a:t>Depth Profiles of the Samples</a:t>
            </a:r>
          </a:p>
        </p:txBody>
      </p:sp>
      <p:sp>
        <p:nvSpPr>
          <p:cNvPr id="29728" name="AutoShape 32"/>
          <p:cNvSpPr>
            <a:spLocks noChangeArrowheads="1"/>
          </p:cNvSpPr>
          <p:nvPr/>
        </p:nvSpPr>
        <p:spPr bwMode="auto">
          <a:xfrm>
            <a:off x="518645" y="952980"/>
            <a:ext cx="2264750" cy="2015365"/>
          </a:xfrm>
          <a:prstGeom prst="roundRect">
            <a:avLst>
              <a:gd name="adj" fmla="val 69"/>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54" tIns="41477" rIns="82954" bIns="41477" anchor="ctr"/>
          <a:lstStyle/>
          <a:p>
            <a:endParaRPr lang="ja-JP" altLang="en-US"/>
          </a:p>
        </p:txBody>
      </p:sp>
      <p:sp>
        <p:nvSpPr>
          <p:cNvPr id="29729" name="AutoShape 33"/>
          <p:cNvSpPr>
            <a:spLocks noChangeArrowheads="1"/>
          </p:cNvSpPr>
          <p:nvPr/>
        </p:nvSpPr>
        <p:spPr bwMode="auto">
          <a:xfrm>
            <a:off x="3446108" y="964496"/>
            <a:ext cx="2282038" cy="2015365"/>
          </a:xfrm>
          <a:prstGeom prst="roundRect">
            <a:avLst>
              <a:gd name="adj" fmla="val 69"/>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54" tIns="41477" rIns="82954" bIns="41477" anchor="ctr"/>
          <a:lstStyle/>
          <a:p>
            <a:endParaRPr lang="ja-JP" altLang="en-US"/>
          </a:p>
        </p:txBody>
      </p:sp>
      <p:sp>
        <p:nvSpPr>
          <p:cNvPr id="29730" name="AutoShape 34"/>
          <p:cNvSpPr>
            <a:spLocks noChangeArrowheads="1"/>
          </p:cNvSpPr>
          <p:nvPr/>
        </p:nvSpPr>
        <p:spPr bwMode="auto">
          <a:xfrm>
            <a:off x="6447046" y="964496"/>
            <a:ext cx="2282038" cy="2015365"/>
          </a:xfrm>
          <a:prstGeom prst="roundRect">
            <a:avLst>
              <a:gd name="adj" fmla="val 69"/>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54" tIns="41477" rIns="82954" bIns="41477" anchor="ctr"/>
          <a:lstStyle/>
          <a:p>
            <a:endParaRPr lang="ja-JP" altLang="en-US"/>
          </a:p>
        </p:txBody>
      </p:sp>
      <p:sp>
        <p:nvSpPr>
          <p:cNvPr id="37" name="テキスト ボックス 36"/>
          <p:cNvSpPr txBox="1"/>
          <p:nvPr/>
        </p:nvSpPr>
        <p:spPr>
          <a:xfrm>
            <a:off x="8291762" y="6581001"/>
            <a:ext cx="790075" cy="276999"/>
          </a:xfrm>
          <a:prstGeom prst="rect">
            <a:avLst/>
          </a:prstGeom>
          <a:noFill/>
        </p:spPr>
        <p:txBody>
          <a:bodyPr wrap="none" rtlCol="0">
            <a:spAutoFit/>
          </a:bodyPr>
          <a:lstStyle/>
          <a:p>
            <a:r>
              <a:rPr lang="en-US" altLang="ja-JP" sz="1200" dirty="0" smtClean="0"/>
              <a:t>P.V</a:t>
            </a:r>
            <a:r>
              <a:rPr kumimoji="1" lang="en-US" altLang="ja-JP" sz="1200" dirty="0" smtClean="0"/>
              <a:t>. </a:t>
            </a:r>
            <a:r>
              <a:rPr lang="en-US" altLang="ja-JP" sz="1200" dirty="0" err="1" smtClean="0"/>
              <a:t>Tyagi</a:t>
            </a:r>
            <a:endParaRPr kumimoji="1" lang="ja-JP" altLang="en-US" sz="1200" dirty="0"/>
          </a:p>
        </p:txBody>
      </p:sp>
    </p:spTree>
    <p:extLst>
      <p:ext uri="{BB962C8B-B14F-4D97-AF65-F5344CB8AC3E}">
        <p14:creationId xmlns:p14="http://schemas.microsoft.com/office/powerpoint/2010/main" val="21755115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AutoShape 4"/>
          <p:cNvSpPr>
            <a:spLocks noChangeArrowheads="1"/>
          </p:cNvSpPr>
          <p:nvPr/>
        </p:nvSpPr>
        <p:spPr bwMode="auto">
          <a:xfrm>
            <a:off x="130149" y="390917"/>
            <a:ext cx="1487519" cy="1577583"/>
          </a:xfrm>
          <a:prstGeom prst="roundRect">
            <a:avLst>
              <a:gd name="adj" fmla="val 630"/>
            </a:avLst>
          </a:prstGeom>
          <a:solidFill>
            <a:srgbClr val="FFFFCC"/>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b="1" dirty="0" err="1">
                <a:solidFill>
                  <a:srgbClr val="993366"/>
                </a:solidFill>
              </a:rPr>
              <a:t>Cavity</a:t>
            </a:r>
            <a:r>
              <a:rPr lang="de-DE" b="1" dirty="0">
                <a:solidFill>
                  <a:srgbClr val="993366"/>
                </a:solidFill>
              </a:rPr>
              <a:t> EP 1 Experiment </a:t>
            </a:r>
            <a:r>
              <a:rPr lang="de-DE" b="1" dirty="0" err="1">
                <a:solidFill>
                  <a:srgbClr val="993366"/>
                </a:solidFill>
              </a:rPr>
              <a:t>With</a:t>
            </a:r>
            <a:r>
              <a:rPr lang="de-DE" b="1" dirty="0">
                <a:solidFill>
                  <a:srgbClr val="993366"/>
                </a:solidFill>
              </a:rPr>
              <a:t> </a:t>
            </a:r>
            <a:r>
              <a:rPr lang="de-DE" b="1" dirty="0" err="1">
                <a:solidFill>
                  <a:srgbClr val="993366"/>
                </a:solidFill>
              </a:rPr>
              <a:t>Fresh</a:t>
            </a:r>
            <a:r>
              <a:rPr lang="de-DE" b="1" dirty="0">
                <a:solidFill>
                  <a:srgbClr val="993366"/>
                </a:solidFill>
              </a:rPr>
              <a:t> EP </a:t>
            </a:r>
            <a:r>
              <a:rPr lang="de-DE" b="1" dirty="0" err="1">
                <a:solidFill>
                  <a:srgbClr val="993366"/>
                </a:solidFill>
              </a:rPr>
              <a:t>Acid</a:t>
            </a:r>
            <a:endParaRPr lang="de-DE" b="1" dirty="0">
              <a:solidFill>
                <a:srgbClr val="993366"/>
              </a:solidFill>
            </a:endParaRPr>
          </a:p>
        </p:txBody>
      </p:sp>
      <p:graphicFrame>
        <p:nvGraphicFramePr>
          <p:cNvPr id="24581" name="Group 5"/>
          <p:cNvGraphicFramePr>
            <a:graphicFrameLocks noGrp="1"/>
          </p:cNvGraphicFramePr>
          <p:nvPr>
            <p:extLst>
              <p:ext uri="{D42A27DB-BD31-4B8C-83A1-F6EECF244321}">
                <p14:modId xmlns:p14="http://schemas.microsoft.com/office/powerpoint/2010/main" val="2185697320"/>
              </p:ext>
            </p:extLst>
          </p:nvPr>
        </p:nvGraphicFramePr>
        <p:xfrm>
          <a:off x="1739900" y="144878"/>
          <a:ext cx="7341937" cy="2166522"/>
        </p:xfrm>
        <a:graphic>
          <a:graphicData uri="http://schemas.openxmlformats.org/drawingml/2006/table">
            <a:tbl>
              <a:tblPr/>
              <a:tblGrid>
                <a:gridCol w="939552"/>
                <a:gridCol w="2176868"/>
                <a:gridCol w="1802292"/>
                <a:gridCol w="2423225"/>
              </a:tblGrid>
              <a:tr h="518237">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Elements</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Equator sample surface </a:t>
                      </a:r>
                    </a:p>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(atomic %)</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Iris sample surface</a:t>
                      </a:r>
                    </a:p>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(atomic %)</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Beam pipe sample surface </a:t>
                      </a:r>
                    </a:p>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(atomic %)</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329657">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MS Gothic" charset="0"/>
                        </a:rPr>
                        <a:t>Nb</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19</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18</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16</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329657">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MS Gothic" charset="0"/>
                        </a:rPr>
                        <a:t>C</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MS Gothic" charset="0"/>
                        </a:rPr>
                        <a:t>37</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40</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34</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329657">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O</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MS Gothic" charset="0"/>
                        </a:rPr>
                        <a:t>44</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MS Gothic" charset="0"/>
                        </a:rPr>
                        <a:t>43</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50</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329657">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FF0000"/>
                          </a:solidFill>
                          <a:effectLst/>
                          <a:latin typeface="Arial" charset="0"/>
                          <a:ea typeface="MS PGothic" charset="0"/>
                          <a:cs typeface="MS Gothic" charset="0"/>
                        </a:rPr>
                        <a:t>F</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FF0000"/>
                          </a:solidFill>
                          <a:effectLst/>
                          <a:latin typeface="Arial" charset="0"/>
                          <a:ea typeface="MS PGothic" charset="0"/>
                          <a:cs typeface="MS Gothic" charset="0"/>
                        </a:rPr>
                        <a:t>&lt;0.4</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FF0000"/>
                          </a:solidFill>
                          <a:effectLst/>
                          <a:latin typeface="Arial" charset="0"/>
                          <a:ea typeface="MS PGothic" charset="0"/>
                          <a:cs typeface="MS Gothic" charset="0"/>
                        </a:rPr>
                        <a:t>&lt;0.4</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FF0000"/>
                          </a:solidFill>
                          <a:effectLst/>
                          <a:latin typeface="Arial" charset="0"/>
                          <a:ea typeface="MS PGothic" charset="0"/>
                          <a:cs typeface="MS Gothic" charset="0"/>
                        </a:rPr>
                        <a:t>&lt;0.4</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329657">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FF0000"/>
                          </a:solidFill>
                          <a:effectLst/>
                          <a:latin typeface="Arial" charset="0"/>
                          <a:ea typeface="MS PGothic" charset="0"/>
                          <a:cs typeface="MS Gothic" charset="0"/>
                        </a:rPr>
                        <a:t>S</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FF0000"/>
                          </a:solidFill>
                          <a:effectLst/>
                          <a:latin typeface="Arial" charset="0"/>
                          <a:ea typeface="MS PGothic" charset="0"/>
                          <a:cs typeface="MS Gothic" charset="0"/>
                        </a:rPr>
                        <a:t>&lt;0.5</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FF0000"/>
                          </a:solidFill>
                          <a:effectLst/>
                          <a:latin typeface="Arial" charset="0"/>
                          <a:ea typeface="MS PGothic" charset="0"/>
                          <a:cs typeface="MS Gothic" charset="0"/>
                        </a:rPr>
                        <a:t>&lt;0.5</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FF0000"/>
                          </a:solidFill>
                          <a:effectLst/>
                          <a:latin typeface="Arial" charset="0"/>
                          <a:ea typeface="MS PGothic" charset="0"/>
                          <a:cs typeface="MS Gothic" charset="0"/>
                        </a:rPr>
                        <a:t>&lt;0.5</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3" name="テキスト ボックス 22"/>
          <p:cNvSpPr txBox="1"/>
          <p:nvPr/>
        </p:nvSpPr>
        <p:spPr>
          <a:xfrm>
            <a:off x="8291762" y="6581001"/>
            <a:ext cx="790075" cy="276999"/>
          </a:xfrm>
          <a:prstGeom prst="rect">
            <a:avLst/>
          </a:prstGeom>
          <a:noFill/>
        </p:spPr>
        <p:txBody>
          <a:bodyPr wrap="none" rtlCol="0">
            <a:spAutoFit/>
          </a:bodyPr>
          <a:lstStyle/>
          <a:p>
            <a:r>
              <a:rPr lang="en-US" altLang="ja-JP" sz="1200" dirty="0" smtClean="0"/>
              <a:t>P.V</a:t>
            </a:r>
            <a:r>
              <a:rPr kumimoji="1" lang="en-US" altLang="ja-JP" sz="1200" dirty="0" smtClean="0"/>
              <a:t>. </a:t>
            </a:r>
            <a:r>
              <a:rPr lang="en-US" altLang="ja-JP" sz="1200" dirty="0" err="1" smtClean="0"/>
              <a:t>Tyagi</a:t>
            </a:r>
            <a:endParaRPr kumimoji="1" lang="ja-JP" altLang="en-US" sz="1200" dirty="0"/>
          </a:p>
        </p:txBody>
      </p:sp>
      <p:graphicFrame>
        <p:nvGraphicFramePr>
          <p:cNvPr id="7" name="Group 6"/>
          <p:cNvGraphicFramePr>
            <a:graphicFrameLocks noGrp="1"/>
          </p:cNvGraphicFramePr>
          <p:nvPr>
            <p:extLst>
              <p:ext uri="{D42A27DB-BD31-4B8C-83A1-F6EECF244321}">
                <p14:modId xmlns:p14="http://schemas.microsoft.com/office/powerpoint/2010/main" val="2882806403"/>
              </p:ext>
            </p:extLst>
          </p:nvPr>
        </p:nvGraphicFramePr>
        <p:xfrm>
          <a:off x="1739901" y="2498350"/>
          <a:ext cx="7341935" cy="2182528"/>
        </p:xfrm>
        <a:graphic>
          <a:graphicData uri="http://schemas.openxmlformats.org/drawingml/2006/table">
            <a:tbl>
              <a:tblPr/>
              <a:tblGrid>
                <a:gridCol w="1019655"/>
                <a:gridCol w="2148629"/>
                <a:gridCol w="1823836"/>
                <a:gridCol w="2349815"/>
              </a:tblGrid>
              <a:tr h="462095">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MS Gothic" charset="0"/>
                        </a:rPr>
                        <a:t>Elements</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Equator sample surface (atomic %)</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Iris sample surface</a:t>
                      </a:r>
                    </a:p>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(atomic %) </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Beam pipe sample surface (atomic %)</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279995">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MS Gothic" charset="0"/>
                        </a:rPr>
                        <a:t>Nb</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MS Gothic" charset="0"/>
                        </a:rPr>
                        <a:t>16</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10</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20</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279995">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MS Gothic" charset="0"/>
                        </a:rPr>
                        <a:t>C</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MS Gothic" charset="0"/>
                        </a:rPr>
                        <a:t>18</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16</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27</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279995">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N</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MS Gothic" charset="0"/>
                        </a:rPr>
                        <a:t>2</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6</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0</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279995">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O</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MS Gothic" charset="0"/>
                        </a:rPr>
                        <a:t>58</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MS Gothic" charset="0"/>
                        </a:rPr>
                        <a:t>59</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Gothic" charset="0"/>
                        </a:rPr>
                        <a:t>49</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279995">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FF0000"/>
                          </a:solidFill>
                          <a:effectLst/>
                          <a:latin typeface="Arial" charset="0"/>
                          <a:ea typeface="MS PGothic" charset="0"/>
                          <a:cs typeface="MS Gothic" charset="0"/>
                        </a:rPr>
                        <a:t>F</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FF0000"/>
                          </a:solidFill>
                          <a:effectLst/>
                          <a:latin typeface="Arial" charset="0"/>
                          <a:ea typeface="MS PGothic" charset="0"/>
                          <a:cs typeface="MS Gothic" charset="0"/>
                        </a:rPr>
                        <a:t>3</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FF0000"/>
                          </a:solidFill>
                          <a:effectLst/>
                          <a:latin typeface="Arial" charset="0"/>
                          <a:ea typeface="MS PGothic" charset="0"/>
                          <a:cs typeface="MS Gothic" charset="0"/>
                        </a:rPr>
                        <a:t>3</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FF0000"/>
                          </a:solidFill>
                          <a:effectLst/>
                          <a:latin typeface="Arial" charset="0"/>
                          <a:ea typeface="MS PGothic" charset="0"/>
                          <a:cs typeface="MS Gothic" charset="0"/>
                        </a:rPr>
                        <a:t>4</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279995">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FF0000"/>
                          </a:solidFill>
                          <a:effectLst/>
                          <a:latin typeface="Arial" charset="0"/>
                          <a:ea typeface="MS PGothic" charset="0"/>
                          <a:cs typeface="MS Gothic" charset="0"/>
                        </a:rPr>
                        <a:t>S</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FF0000"/>
                          </a:solidFill>
                          <a:effectLst/>
                          <a:latin typeface="Arial" charset="0"/>
                          <a:ea typeface="MS PGothic" charset="0"/>
                          <a:cs typeface="MS Gothic" charset="0"/>
                        </a:rPr>
                        <a:t>4</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FF0000"/>
                          </a:solidFill>
                          <a:effectLst/>
                          <a:latin typeface="Arial" charset="0"/>
                          <a:ea typeface="MS PGothic" charset="0"/>
                          <a:cs typeface="MS Gothic" charset="0"/>
                        </a:rPr>
                        <a:t>7</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FF0000"/>
                          </a:solidFill>
                          <a:effectLst/>
                          <a:latin typeface="Arial" charset="0"/>
                          <a:ea typeface="MS PGothic" charset="0"/>
                          <a:cs typeface="MS Gothic" charset="0"/>
                        </a:rPr>
                        <a:t>2</a:t>
                      </a:r>
                    </a:p>
                  </a:txBody>
                  <a:tcPr marL="32671" marR="32671" marT="67004"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 name="AutoShape 5"/>
          <p:cNvSpPr>
            <a:spLocks noChangeArrowheads="1"/>
          </p:cNvSpPr>
          <p:nvPr/>
        </p:nvSpPr>
        <p:spPr bwMode="auto">
          <a:xfrm>
            <a:off x="130150" y="2632547"/>
            <a:ext cx="1487519" cy="1850553"/>
          </a:xfrm>
          <a:prstGeom prst="roundRect">
            <a:avLst>
              <a:gd name="adj" fmla="val 630"/>
            </a:avLst>
          </a:prstGeom>
          <a:solidFill>
            <a:srgbClr val="FFFFCC"/>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b="1" dirty="0" err="1">
                <a:solidFill>
                  <a:srgbClr val="993366"/>
                </a:solidFill>
              </a:rPr>
              <a:t>Cavity</a:t>
            </a:r>
            <a:r>
              <a:rPr lang="de-DE" b="1" dirty="0">
                <a:solidFill>
                  <a:srgbClr val="993366"/>
                </a:solidFill>
              </a:rPr>
              <a:t> EP 2 Experiment </a:t>
            </a:r>
            <a:r>
              <a:rPr lang="de-DE" b="1" dirty="0" err="1">
                <a:solidFill>
                  <a:srgbClr val="993366"/>
                </a:solidFill>
              </a:rPr>
              <a:t>With</a:t>
            </a:r>
            <a:r>
              <a:rPr lang="de-DE" b="1" dirty="0">
                <a:solidFill>
                  <a:srgbClr val="993366"/>
                </a:solidFill>
              </a:rPr>
              <a:t> </a:t>
            </a:r>
            <a:r>
              <a:rPr lang="de-DE" b="1" dirty="0" err="1">
                <a:solidFill>
                  <a:srgbClr val="993366"/>
                </a:solidFill>
              </a:rPr>
              <a:t>Aged</a:t>
            </a:r>
            <a:r>
              <a:rPr lang="de-DE" b="1" dirty="0">
                <a:solidFill>
                  <a:srgbClr val="993366"/>
                </a:solidFill>
              </a:rPr>
              <a:t> EP </a:t>
            </a:r>
            <a:r>
              <a:rPr lang="de-DE" b="1" dirty="0" err="1">
                <a:solidFill>
                  <a:srgbClr val="993366"/>
                </a:solidFill>
              </a:rPr>
              <a:t>Acid</a:t>
            </a:r>
            <a:endParaRPr lang="de-DE" b="1" dirty="0">
              <a:solidFill>
                <a:srgbClr val="993366"/>
              </a:solidFill>
            </a:endParaRPr>
          </a:p>
        </p:txBody>
      </p:sp>
      <p:graphicFrame>
        <p:nvGraphicFramePr>
          <p:cNvPr id="9" name="Group 5"/>
          <p:cNvGraphicFramePr>
            <a:graphicFrameLocks noGrp="1"/>
          </p:cNvGraphicFramePr>
          <p:nvPr>
            <p:extLst>
              <p:ext uri="{D42A27DB-BD31-4B8C-83A1-F6EECF244321}">
                <p14:modId xmlns:p14="http://schemas.microsoft.com/office/powerpoint/2010/main" val="3679492292"/>
              </p:ext>
            </p:extLst>
          </p:nvPr>
        </p:nvGraphicFramePr>
        <p:xfrm>
          <a:off x="1739900" y="4927569"/>
          <a:ext cx="7341935" cy="1930431"/>
        </p:xfrm>
        <a:graphic>
          <a:graphicData uri="http://schemas.openxmlformats.org/drawingml/2006/table">
            <a:tbl>
              <a:tblPr/>
              <a:tblGrid>
                <a:gridCol w="1044213"/>
                <a:gridCol w="2141520"/>
                <a:gridCol w="1772802"/>
                <a:gridCol w="2383400"/>
              </a:tblGrid>
              <a:tr h="505281">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Arial Unicode MS" charset="0"/>
                        </a:rPr>
                        <a:t>Elements</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Arial Unicode MS" charset="0"/>
                        </a:rPr>
                        <a:t>Equator sample surface (atomic %)</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Arial Unicode MS" charset="0"/>
                        </a:rPr>
                        <a:t>Iris sample surface</a:t>
                      </a:r>
                    </a:p>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Arial Unicode MS" charset="0"/>
                        </a:rPr>
                        <a:t>(atomic %) </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Arial Unicode MS" charset="0"/>
                        </a:rPr>
                        <a:t>Beam pipe sample surface (atomic %)</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285030">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Arial Unicode MS" charset="0"/>
                        </a:rPr>
                        <a:t>Nb</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Arial Unicode MS" charset="0"/>
                        </a:rPr>
                        <a:t>18</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Arial Unicode MS" charset="0"/>
                        </a:rPr>
                        <a:t>17</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Arial Unicode MS" charset="0"/>
                        </a:rPr>
                        <a:t>16</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285030">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Arial Unicode MS" charset="0"/>
                        </a:rPr>
                        <a:t>C</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Arial Unicode MS" charset="0"/>
                        </a:rPr>
                        <a:t>35</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Arial Unicode MS" charset="0"/>
                        </a:rPr>
                        <a:t>29</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Arial Unicode MS" charset="0"/>
                        </a:rPr>
                        <a:t>33</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285030">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Arial Unicode MS" charset="0"/>
                        </a:rPr>
                        <a:t>O</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Arial Unicode MS" charset="0"/>
                        </a:rPr>
                        <a:t>45</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Arial Unicode MS" charset="0"/>
                        </a:rPr>
                        <a:t>54</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Arial Unicode MS" charset="0"/>
                        </a:rPr>
                        <a:t>51</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285030">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FF0000"/>
                          </a:solidFill>
                          <a:effectLst/>
                          <a:latin typeface="Arial" charset="0"/>
                          <a:ea typeface="MS PGothic" charset="0"/>
                          <a:cs typeface="Arial Unicode MS" charset="0"/>
                        </a:rPr>
                        <a:t>F</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FF0000"/>
                          </a:solidFill>
                          <a:effectLst/>
                          <a:latin typeface="Arial" charset="0"/>
                          <a:ea typeface="MS PGothic" charset="0"/>
                          <a:cs typeface="Arial Unicode MS" charset="0"/>
                        </a:rPr>
                        <a:t>0.9</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FF0000"/>
                          </a:solidFill>
                          <a:effectLst/>
                          <a:latin typeface="Arial" charset="0"/>
                          <a:ea typeface="MS PGothic" charset="0"/>
                          <a:cs typeface="Arial Unicode MS" charset="0"/>
                        </a:rPr>
                        <a:t>0.2</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FF0000"/>
                          </a:solidFill>
                          <a:effectLst/>
                          <a:latin typeface="Arial" charset="0"/>
                          <a:ea typeface="MS PGothic" charset="0"/>
                          <a:cs typeface="Arial Unicode MS" charset="0"/>
                        </a:rPr>
                        <a:t>0.4</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285030">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FF0000"/>
                          </a:solidFill>
                          <a:effectLst/>
                          <a:latin typeface="Arial" charset="0"/>
                          <a:ea typeface="MS PGothic" charset="0"/>
                          <a:cs typeface="Arial Unicode MS" charset="0"/>
                        </a:rPr>
                        <a:t>S</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FF0000"/>
                          </a:solidFill>
                          <a:effectLst/>
                          <a:latin typeface="Arial" charset="0"/>
                          <a:ea typeface="MS PGothic" charset="0"/>
                          <a:cs typeface="Arial Unicode MS" charset="0"/>
                        </a:rPr>
                        <a:t>0.5</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FF0000"/>
                          </a:solidFill>
                          <a:effectLst/>
                          <a:latin typeface="Arial" charset="0"/>
                          <a:ea typeface="MS PGothic" charset="0"/>
                          <a:cs typeface="Arial Unicode MS" charset="0"/>
                        </a:rPr>
                        <a:t>&lt; 0.1</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FF0000"/>
                          </a:solidFill>
                          <a:effectLst/>
                          <a:latin typeface="Arial" charset="0"/>
                          <a:ea typeface="MS PGothic" charset="0"/>
                          <a:cs typeface="Arial Unicode MS" charset="0"/>
                        </a:rPr>
                        <a:t>0.2</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 name="AutoShape 4"/>
          <p:cNvSpPr>
            <a:spLocks noChangeArrowheads="1"/>
          </p:cNvSpPr>
          <p:nvPr/>
        </p:nvSpPr>
        <p:spPr bwMode="auto">
          <a:xfrm>
            <a:off x="130147" y="4751655"/>
            <a:ext cx="1487523" cy="2088223"/>
          </a:xfrm>
          <a:prstGeom prst="roundRect">
            <a:avLst>
              <a:gd name="adj" fmla="val 630"/>
            </a:avLst>
          </a:prstGeom>
          <a:solidFill>
            <a:srgbClr val="FFFFCC"/>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b="1" dirty="0" err="1">
                <a:solidFill>
                  <a:srgbClr val="993366"/>
                </a:solidFill>
              </a:rPr>
              <a:t>Cavity</a:t>
            </a:r>
            <a:r>
              <a:rPr lang="de-DE" b="1" dirty="0">
                <a:solidFill>
                  <a:srgbClr val="993366"/>
                </a:solidFill>
              </a:rPr>
              <a:t> EP 3 Experiment </a:t>
            </a:r>
            <a:r>
              <a:rPr lang="de-DE" b="1" dirty="0" err="1">
                <a:solidFill>
                  <a:srgbClr val="993366"/>
                </a:solidFill>
              </a:rPr>
              <a:t>With</a:t>
            </a:r>
            <a:r>
              <a:rPr lang="de-DE" b="1" dirty="0">
                <a:solidFill>
                  <a:srgbClr val="993366"/>
                </a:solidFill>
              </a:rPr>
              <a:t> Low </a:t>
            </a:r>
            <a:r>
              <a:rPr lang="de-DE" b="1" dirty="0" err="1">
                <a:solidFill>
                  <a:srgbClr val="993366"/>
                </a:solidFill>
              </a:rPr>
              <a:t>Current</a:t>
            </a:r>
            <a:r>
              <a:rPr lang="de-DE" b="1" dirty="0">
                <a:solidFill>
                  <a:srgbClr val="993366"/>
                </a:solidFill>
              </a:rPr>
              <a:t> </a:t>
            </a:r>
            <a:r>
              <a:rPr lang="de-DE" b="1" dirty="0" err="1">
                <a:solidFill>
                  <a:srgbClr val="993366"/>
                </a:solidFill>
              </a:rPr>
              <a:t>Density</a:t>
            </a:r>
            <a:r>
              <a:rPr lang="de-DE" b="1" dirty="0">
                <a:solidFill>
                  <a:srgbClr val="993366"/>
                </a:solidFill>
              </a:rPr>
              <a:t> (</a:t>
            </a:r>
            <a:r>
              <a:rPr lang="de-DE" b="1" dirty="0" err="1">
                <a:solidFill>
                  <a:srgbClr val="993366"/>
                </a:solidFill>
              </a:rPr>
              <a:t>Aged</a:t>
            </a:r>
            <a:r>
              <a:rPr lang="de-DE" b="1" dirty="0">
                <a:solidFill>
                  <a:srgbClr val="993366"/>
                </a:solidFill>
              </a:rPr>
              <a:t> EP </a:t>
            </a:r>
            <a:r>
              <a:rPr lang="de-DE" b="1" dirty="0" err="1">
                <a:solidFill>
                  <a:srgbClr val="993366"/>
                </a:solidFill>
              </a:rPr>
              <a:t>Acid</a:t>
            </a:r>
            <a:r>
              <a:rPr lang="de-DE" b="1" dirty="0">
                <a:solidFill>
                  <a:srgbClr val="993366"/>
                </a:solidFill>
              </a:rPr>
              <a:t>)</a:t>
            </a:r>
          </a:p>
        </p:txBody>
      </p:sp>
      <p:sp>
        <p:nvSpPr>
          <p:cNvPr id="2" name="スライド番号プレースホルダー 1"/>
          <p:cNvSpPr>
            <a:spLocks noGrp="1"/>
          </p:cNvSpPr>
          <p:nvPr>
            <p:ph type="sldNum" sz="quarter" idx="12"/>
          </p:nvPr>
        </p:nvSpPr>
        <p:spPr/>
        <p:txBody>
          <a:bodyPr/>
          <a:lstStyle/>
          <a:p>
            <a:fld id="{1B4DE3B1-FFEA-E14B-B1F1-ED1FD2752AE4}" type="slidenum">
              <a:rPr lang="en-US" altLang="ja-JP" smtClean="0"/>
              <a:t>16</a:t>
            </a:fld>
            <a:endParaRPr kumimoji="1" lang="ja-JP" altLang="en-US"/>
          </a:p>
        </p:txBody>
      </p:sp>
    </p:spTree>
    <p:extLst>
      <p:ext uri="{BB962C8B-B14F-4D97-AF65-F5344CB8AC3E}">
        <p14:creationId xmlns:p14="http://schemas.microsoft.com/office/powerpoint/2010/main" val="29283217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3"/>
          <p:cNvSpPr>
            <a:spLocks noGrp="1"/>
          </p:cNvSpPr>
          <p:nvPr>
            <p:ph type="sldNum" idx="12"/>
          </p:nvPr>
        </p:nvSpPr>
        <p:spPr/>
        <p:txBody>
          <a:bodyPr/>
          <a:lstStyle/>
          <a:p>
            <a:fld id="{1EB74893-3029-CA49-84CD-9C80B774CE42}" type="slidenum">
              <a:rPr lang="en-US"/>
              <a:pPr/>
              <a:t>17</a:t>
            </a:fld>
            <a:endParaRPr lang="en-US"/>
          </a:p>
        </p:txBody>
      </p:sp>
      <p:pic>
        <p:nvPicPr>
          <p:cNvPr id="307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018" y="1751929"/>
            <a:ext cx="3618990" cy="28949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2" name="AutoShape 2"/>
          <p:cNvSpPr>
            <a:spLocks noChangeArrowheads="1"/>
          </p:cNvSpPr>
          <p:nvPr/>
        </p:nvSpPr>
        <p:spPr bwMode="auto">
          <a:xfrm>
            <a:off x="423561" y="1314306"/>
            <a:ext cx="3933058" cy="339733"/>
          </a:xfrm>
          <a:prstGeom prst="roundRect">
            <a:avLst>
              <a:gd name="adj" fmla="val 630"/>
            </a:avLst>
          </a:prstGeom>
          <a:solidFill>
            <a:srgbClr val="E6E6FF"/>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sz="1300" b="1" dirty="0" err="1">
                <a:solidFill>
                  <a:srgbClr val="000000"/>
                </a:solidFill>
              </a:rPr>
              <a:t>EPed</a:t>
            </a:r>
            <a:r>
              <a:rPr lang="de-DE" sz="1300" b="1" dirty="0">
                <a:solidFill>
                  <a:srgbClr val="000000"/>
                </a:solidFill>
              </a:rPr>
              <a:t> in </a:t>
            </a:r>
            <a:r>
              <a:rPr lang="de-DE" sz="1300" b="1" dirty="0" err="1">
                <a:solidFill>
                  <a:srgbClr val="000000"/>
                </a:solidFill>
              </a:rPr>
              <a:t>Cavity</a:t>
            </a:r>
            <a:r>
              <a:rPr lang="de-DE" sz="1300" b="1" dirty="0">
                <a:solidFill>
                  <a:srgbClr val="000000"/>
                </a:solidFill>
              </a:rPr>
              <a:t> </a:t>
            </a:r>
            <a:r>
              <a:rPr lang="de-DE" sz="1300" b="1" dirty="0">
                <a:solidFill>
                  <a:srgbClr val="660066"/>
                </a:solidFill>
              </a:rPr>
              <a:t>EP 1</a:t>
            </a:r>
            <a:r>
              <a:rPr lang="de-DE" sz="1300" b="1" dirty="0">
                <a:solidFill>
                  <a:srgbClr val="000000"/>
                </a:solidFill>
              </a:rPr>
              <a:t> Experiment (</a:t>
            </a:r>
            <a:r>
              <a:rPr lang="de-DE" sz="1300" b="1" dirty="0" err="1">
                <a:solidFill>
                  <a:srgbClr val="000000"/>
                </a:solidFill>
              </a:rPr>
              <a:t>Fresh</a:t>
            </a:r>
            <a:r>
              <a:rPr lang="de-DE" sz="1300" b="1" dirty="0">
                <a:solidFill>
                  <a:srgbClr val="000000"/>
                </a:solidFill>
              </a:rPr>
              <a:t> EP </a:t>
            </a:r>
            <a:r>
              <a:rPr lang="de-DE" sz="1300" b="1" dirty="0" err="1">
                <a:solidFill>
                  <a:srgbClr val="000000"/>
                </a:solidFill>
              </a:rPr>
              <a:t>Acid</a:t>
            </a:r>
            <a:r>
              <a:rPr lang="de-DE" sz="1300" b="1" dirty="0">
                <a:solidFill>
                  <a:srgbClr val="000000"/>
                </a:solidFill>
              </a:rPr>
              <a:t>)</a:t>
            </a:r>
          </a:p>
        </p:txBody>
      </p:sp>
      <p:sp>
        <p:nvSpPr>
          <p:cNvPr id="30723" name="Text Box 3"/>
          <p:cNvSpPr txBox="1">
            <a:spLocks noChangeArrowheads="1"/>
          </p:cNvSpPr>
          <p:nvPr/>
        </p:nvSpPr>
        <p:spPr bwMode="auto">
          <a:xfrm>
            <a:off x="414916" y="4911733"/>
            <a:ext cx="8298320" cy="17216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5519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lgn="just">
              <a:buSzPct val="45000"/>
              <a:buFont typeface="Wingdings" charset="0"/>
              <a:buChar char=""/>
            </a:pPr>
            <a:r>
              <a:rPr lang="en-US" sz="1800" dirty="0">
                <a:solidFill>
                  <a:srgbClr val="0000FF"/>
                </a:solidFill>
                <a:cs typeface="Times New Roman" charset="0"/>
              </a:rPr>
              <a:t> Surfaces were covered with many particles</a:t>
            </a:r>
            <a:r>
              <a:rPr lang="en-US" sz="1800" dirty="0" smtClean="0">
                <a:solidFill>
                  <a:srgbClr val="0000FF"/>
                </a:solidFill>
                <a:cs typeface="Times New Roman" charset="0"/>
              </a:rPr>
              <a:t>.</a:t>
            </a:r>
            <a:endParaRPr lang="en-US" sz="1800" dirty="0">
              <a:solidFill>
                <a:srgbClr val="0000FF"/>
              </a:solidFill>
              <a:cs typeface="Times New Roman" charset="0"/>
            </a:endParaRPr>
          </a:p>
          <a:p>
            <a:pPr algn="just">
              <a:buSzPct val="45000"/>
              <a:buFont typeface="Wingdings" charset="0"/>
              <a:buChar char=""/>
            </a:pPr>
            <a:r>
              <a:rPr lang="en-US" sz="1800" dirty="0">
                <a:solidFill>
                  <a:srgbClr val="0000FF"/>
                </a:solidFill>
                <a:cs typeface="Times New Roman" charset="0"/>
              </a:rPr>
              <a:t> Particles size was several sub-micrometers to few micrometers</a:t>
            </a:r>
            <a:r>
              <a:rPr lang="en-US" sz="1800" dirty="0" smtClean="0">
                <a:solidFill>
                  <a:srgbClr val="0000FF"/>
                </a:solidFill>
                <a:cs typeface="Times New Roman" charset="0"/>
              </a:rPr>
              <a:t>.</a:t>
            </a:r>
            <a:endParaRPr lang="en-US" sz="1800" dirty="0">
              <a:solidFill>
                <a:srgbClr val="0000FF"/>
              </a:solidFill>
              <a:cs typeface="Times New Roman" charset="0"/>
            </a:endParaRPr>
          </a:p>
          <a:p>
            <a:pPr algn="just">
              <a:buSzPct val="45000"/>
              <a:buFont typeface="Wingdings" charset="0"/>
              <a:buChar char=""/>
            </a:pPr>
            <a:r>
              <a:rPr lang="en-US" sz="1800" dirty="0">
                <a:solidFill>
                  <a:srgbClr val="0000FF"/>
                </a:solidFill>
                <a:cs typeface="Times New Roman" charset="0"/>
              </a:rPr>
              <a:t> A high density of particles was observed on the surfaces treated with aged EP   acid.</a:t>
            </a:r>
          </a:p>
        </p:txBody>
      </p:sp>
      <p:sp>
        <p:nvSpPr>
          <p:cNvPr id="30724" name="AutoShape 4"/>
          <p:cNvSpPr>
            <a:spLocks noChangeArrowheads="1"/>
          </p:cNvSpPr>
          <p:nvPr/>
        </p:nvSpPr>
        <p:spPr bwMode="auto">
          <a:xfrm>
            <a:off x="3559923" y="293667"/>
            <a:ext cx="2456360" cy="397315"/>
          </a:xfrm>
          <a:prstGeom prst="roundRect">
            <a:avLst>
              <a:gd name="adj" fmla="val 491"/>
            </a:avLst>
          </a:prstGeom>
          <a:solidFill>
            <a:srgbClr val="FFFFCC"/>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sz="2000" b="1">
                <a:solidFill>
                  <a:srgbClr val="993366"/>
                </a:solidFill>
              </a:rPr>
              <a:t>SEM Observations</a:t>
            </a:r>
          </a:p>
        </p:txBody>
      </p:sp>
      <p:pic>
        <p:nvPicPr>
          <p:cNvPr id="30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4755" y="1743291"/>
            <a:ext cx="3627634" cy="28949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26" name="AutoShape 6"/>
          <p:cNvSpPr>
            <a:spLocks noChangeArrowheads="1"/>
          </p:cNvSpPr>
          <p:nvPr/>
        </p:nvSpPr>
        <p:spPr bwMode="auto">
          <a:xfrm>
            <a:off x="4834924" y="1314306"/>
            <a:ext cx="3878312" cy="339733"/>
          </a:xfrm>
          <a:prstGeom prst="roundRect">
            <a:avLst>
              <a:gd name="adj" fmla="val 630"/>
            </a:avLst>
          </a:prstGeom>
          <a:solidFill>
            <a:srgbClr val="E6E6FF"/>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sz="1300" b="1" dirty="0" err="1">
                <a:solidFill>
                  <a:srgbClr val="000000"/>
                </a:solidFill>
              </a:rPr>
              <a:t>EPed</a:t>
            </a:r>
            <a:r>
              <a:rPr lang="de-DE" sz="1300" b="1" dirty="0">
                <a:solidFill>
                  <a:srgbClr val="000000"/>
                </a:solidFill>
              </a:rPr>
              <a:t> in </a:t>
            </a:r>
            <a:r>
              <a:rPr lang="de-DE" sz="1300" b="1" dirty="0" err="1">
                <a:solidFill>
                  <a:srgbClr val="000000"/>
                </a:solidFill>
              </a:rPr>
              <a:t>Cavity</a:t>
            </a:r>
            <a:r>
              <a:rPr lang="de-DE" sz="1300" b="1" dirty="0">
                <a:solidFill>
                  <a:srgbClr val="000000"/>
                </a:solidFill>
              </a:rPr>
              <a:t> </a:t>
            </a:r>
            <a:r>
              <a:rPr lang="de-DE" sz="1300" b="1" dirty="0">
                <a:solidFill>
                  <a:srgbClr val="660066"/>
                </a:solidFill>
              </a:rPr>
              <a:t>EP 2</a:t>
            </a:r>
            <a:r>
              <a:rPr lang="de-DE" sz="1300" b="1" dirty="0">
                <a:solidFill>
                  <a:srgbClr val="000000"/>
                </a:solidFill>
              </a:rPr>
              <a:t> Experiment (</a:t>
            </a:r>
            <a:r>
              <a:rPr lang="de-DE" sz="1300" b="1" dirty="0" err="1">
                <a:solidFill>
                  <a:srgbClr val="000000"/>
                </a:solidFill>
              </a:rPr>
              <a:t>Aged</a:t>
            </a:r>
            <a:r>
              <a:rPr lang="de-DE" sz="1300" b="1" dirty="0">
                <a:solidFill>
                  <a:srgbClr val="000000"/>
                </a:solidFill>
              </a:rPr>
              <a:t> EP </a:t>
            </a:r>
            <a:r>
              <a:rPr lang="de-DE" sz="1300" b="1" dirty="0" err="1">
                <a:solidFill>
                  <a:srgbClr val="000000"/>
                </a:solidFill>
              </a:rPr>
              <a:t>Acid</a:t>
            </a:r>
            <a:r>
              <a:rPr lang="de-DE" sz="1300" b="1" dirty="0">
                <a:solidFill>
                  <a:srgbClr val="000000"/>
                </a:solidFill>
              </a:rPr>
              <a:t>)</a:t>
            </a:r>
          </a:p>
        </p:txBody>
      </p:sp>
      <p:sp>
        <p:nvSpPr>
          <p:cNvPr id="30727" name="AutoShape 7"/>
          <p:cNvSpPr>
            <a:spLocks noChangeArrowheads="1"/>
          </p:cNvSpPr>
          <p:nvPr/>
        </p:nvSpPr>
        <p:spPr bwMode="auto">
          <a:xfrm>
            <a:off x="321273" y="816224"/>
            <a:ext cx="3620430" cy="348370"/>
          </a:xfrm>
          <a:prstGeom prst="roundRect">
            <a:avLst>
              <a:gd name="adj" fmla="val 491"/>
            </a:avLst>
          </a:prstGeom>
          <a:solidFill>
            <a:srgbClr val="CCFFFF"/>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sz="1600" b="1">
                <a:solidFill>
                  <a:srgbClr val="008000"/>
                </a:solidFill>
                <a:cs typeface="MathematicalPi-Three" charset="0"/>
              </a:rPr>
              <a:t>SEM Images of Beam Pipe Sample</a:t>
            </a:r>
          </a:p>
        </p:txBody>
      </p:sp>
      <p:sp>
        <p:nvSpPr>
          <p:cNvPr id="10" name="テキスト ボックス 9"/>
          <p:cNvSpPr txBox="1"/>
          <p:nvPr/>
        </p:nvSpPr>
        <p:spPr>
          <a:xfrm>
            <a:off x="8291762" y="6581001"/>
            <a:ext cx="790075" cy="276999"/>
          </a:xfrm>
          <a:prstGeom prst="rect">
            <a:avLst/>
          </a:prstGeom>
          <a:noFill/>
        </p:spPr>
        <p:txBody>
          <a:bodyPr wrap="none" rtlCol="0">
            <a:spAutoFit/>
          </a:bodyPr>
          <a:lstStyle/>
          <a:p>
            <a:r>
              <a:rPr lang="en-US" altLang="ja-JP" sz="1200" dirty="0" smtClean="0"/>
              <a:t>P.V</a:t>
            </a:r>
            <a:r>
              <a:rPr kumimoji="1" lang="en-US" altLang="ja-JP" sz="1200" dirty="0" smtClean="0"/>
              <a:t>. </a:t>
            </a:r>
            <a:r>
              <a:rPr lang="en-US" altLang="ja-JP" sz="1200" dirty="0" err="1" smtClean="0"/>
              <a:t>Tyagi</a:t>
            </a:r>
            <a:endParaRPr kumimoji="1" lang="ja-JP" altLang="en-US" sz="1200" dirty="0"/>
          </a:p>
        </p:txBody>
      </p:sp>
    </p:spTree>
    <p:extLst>
      <p:ext uri="{BB962C8B-B14F-4D97-AF65-F5344CB8AC3E}">
        <p14:creationId xmlns:p14="http://schemas.microsoft.com/office/powerpoint/2010/main" val="274429334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8528627" y="6581001"/>
            <a:ext cx="615373" cy="276999"/>
          </a:xfrm>
          <a:prstGeom prst="rect">
            <a:avLst/>
          </a:prstGeom>
          <a:noFill/>
        </p:spPr>
        <p:txBody>
          <a:bodyPr wrap="none" rtlCol="0">
            <a:spAutoFit/>
          </a:bodyPr>
          <a:lstStyle/>
          <a:p>
            <a:r>
              <a:rPr kumimoji="1" lang="en-US" altLang="ja-JP" sz="1200" dirty="0" smtClean="0"/>
              <a:t>S. Kato</a:t>
            </a:r>
            <a:endParaRPr kumimoji="1" lang="ja-JP" altLang="en-US" sz="1200" dirty="0"/>
          </a:p>
        </p:txBody>
      </p:sp>
      <p:sp>
        <p:nvSpPr>
          <p:cNvPr id="6" name="AutoShape 2"/>
          <p:cNvSpPr>
            <a:spLocks noChangeArrowheads="1"/>
          </p:cNvSpPr>
          <p:nvPr/>
        </p:nvSpPr>
        <p:spPr bwMode="auto">
          <a:xfrm>
            <a:off x="1219201" y="3018570"/>
            <a:ext cx="6515100" cy="677130"/>
          </a:xfrm>
          <a:prstGeom prst="roundRect">
            <a:avLst>
              <a:gd name="adj" fmla="val 468"/>
            </a:avLst>
          </a:prstGeom>
          <a:solidFill>
            <a:srgbClr val="E6FF00"/>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732" tIns="67278" rIns="93732" bIns="52908" anchor="ctr" anchorCtr="1"/>
          <a:lstStyle/>
          <a:p>
            <a:r>
              <a:rPr lang="en-US" altLang="ja-JP" sz="2000" b="1" dirty="0">
                <a:solidFill>
                  <a:srgbClr val="000000"/>
                </a:solidFill>
                <a:latin typeface="Helvetica"/>
                <a:cs typeface="Helvetica"/>
              </a:rPr>
              <a:t>FES (Field Emitter Scanning microscope) study</a:t>
            </a:r>
            <a:endParaRPr lang="ja-JP" altLang="en-US" sz="2000" b="1" dirty="0">
              <a:solidFill>
                <a:srgbClr val="000000"/>
              </a:solidFill>
              <a:latin typeface="Helvetica"/>
              <a:cs typeface="Helvetica"/>
            </a:endParaRPr>
          </a:p>
        </p:txBody>
      </p:sp>
      <p:sp>
        <p:nvSpPr>
          <p:cNvPr id="7" name="スライド番号プレースホルダー 6"/>
          <p:cNvSpPr>
            <a:spLocks noGrp="1"/>
          </p:cNvSpPr>
          <p:nvPr>
            <p:ph type="sldNum" sz="quarter" idx="12"/>
          </p:nvPr>
        </p:nvSpPr>
        <p:spPr/>
        <p:txBody>
          <a:bodyPr/>
          <a:lstStyle/>
          <a:p>
            <a:fld id="{1B4DE3B1-FFEA-E14B-B1F1-ED1FD2752AE4}" type="slidenum">
              <a:rPr lang="en-US" altLang="ja-JP" smtClean="0"/>
              <a:t>18</a:t>
            </a:fld>
            <a:endParaRPr kumimoji="1" lang="ja-JP" altLang="en-US"/>
          </a:p>
        </p:txBody>
      </p:sp>
    </p:spTree>
    <p:extLst>
      <p:ext uri="{BB962C8B-B14F-4D97-AF65-F5344CB8AC3E}">
        <p14:creationId xmlns:p14="http://schemas.microsoft.com/office/powerpoint/2010/main" val="80263165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6"/>
          <p:cNvSpPr txBox="1">
            <a:spLocks noChangeArrowheads="1"/>
          </p:cNvSpPr>
          <p:nvPr/>
        </p:nvSpPr>
        <p:spPr bwMode="auto">
          <a:xfrm>
            <a:off x="429168" y="153094"/>
            <a:ext cx="5148219" cy="461665"/>
          </a:xfrm>
          <a:prstGeom prst="rect">
            <a:avLst/>
          </a:prstGeom>
          <a:noFill/>
          <a:ln w="9525">
            <a:noFill/>
            <a:miter lim="800000"/>
            <a:headEnd/>
            <a:tailEnd/>
          </a:ln>
        </p:spPr>
        <p:txBody>
          <a:bodyPr wrap="square">
            <a:prstTxWarp prst="textNoShape">
              <a:avLst/>
            </a:prstTxWarp>
            <a:spAutoFit/>
          </a:bodyPr>
          <a:lstStyle/>
          <a:p>
            <a:pPr defTabSz="4284663"/>
            <a:r>
              <a:rPr lang="en-US" altLang="ja-JP" sz="2400" b="1" i="1" dirty="0" smtClean="0">
                <a:solidFill>
                  <a:srgbClr val="000000"/>
                </a:solidFill>
              </a:rPr>
              <a:t>Combined System of FES and SEM-EDX</a:t>
            </a:r>
          </a:p>
        </p:txBody>
      </p:sp>
      <p:grpSp>
        <p:nvGrpSpPr>
          <p:cNvPr id="20" name="図形グループ 19"/>
          <p:cNvGrpSpPr>
            <a:grpSpLocks noChangeAspect="1"/>
          </p:cNvGrpSpPr>
          <p:nvPr/>
        </p:nvGrpSpPr>
        <p:grpSpPr>
          <a:xfrm>
            <a:off x="413687" y="879145"/>
            <a:ext cx="4754658" cy="3973513"/>
            <a:chOff x="228616" y="199610"/>
            <a:chExt cx="7384617" cy="6228338"/>
          </a:xfrm>
        </p:grpSpPr>
        <p:pic>
          <p:nvPicPr>
            <p:cNvPr id="21" name="図 20" descr="ピクチャ 48-2.jpg"/>
            <p:cNvPicPr>
              <a:picLocks noChangeAspect="1"/>
            </p:cNvPicPr>
            <p:nvPr/>
          </p:nvPicPr>
          <p:blipFill>
            <a:blip r:embed="rId2"/>
            <a:stretch>
              <a:fillRect/>
            </a:stretch>
          </p:blipFill>
          <p:spPr>
            <a:xfrm>
              <a:off x="228616" y="199610"/>
              <a:ext cx="7384617" cy="6228338"/>
            </a:xfrm>
            <a:prstGeom prst="rect">
              <a:avLst/>
            </a:prstGeom>
            <a:scene3d>
              <a:camera prst="orthographicFront">
                <a:rot lat="0" lon="10800000" rev="0"/>
              </a:camera>
              <a:lightRig rig="threePt" dir="t"/>
            </a:scene3d>
          </p:spPr>
        </p:pic>
        <p:sp>
          <p:nvSpPr>
            <p:cNvPr id="22" name="テキスト ボックス 21"/>
            <p:cNvSpPr txBox="1"/>
            <p:nvPr/>
          </p:nvSpPr>
          <p:spPr>
            <a:xfrm>
              <a:off x="5511909" y="5264394"/>
              <a:ext cx="1467882" cy="216401"/>
            </a:xfrm>
            <a:prstGeom prst="rect">
              <a:avLst/>
            </a:prstGeom>
            <a:noFill/>
          </p:spPr>
          <p:txBody>
            <a:bodyPr wrap="square" rtlCol="0">
              <a:spAutoFit/>
            </a:bodyPr>
            <a:lstStyle/>
            <a:p>
              <a:r>
                <a:rPr lang="en-US" altLang="ja-JP" sz="1000" dirty="0" smtClean="0">
                  <a:latin typeface="Arial"/>
                  <a:cs typeface="Arial"/>
                </a:rPr>
                <a:t>5 Axis Stage</a:t>
              </a:r>
              <a:endParaRPr kumimoji="1" lang="ja-JP" altLang="en-US" sz="1000" dirty="0">
                <a:latin typeface="Arial"/>
                <a:cs typeface="Arial"/>
              </a:endParaRPr>
            </a:p>
          </p:txBody>
        </p:sp>
        <p:sp>
          <p:nvSpPr>
            <p:cNvPr id="23" name="正方形/長方形 22"/>
            <p:cNvSpPr/>
            <p:nvPr/>
          </p:nvSpPr>
          <p:spPr>
            <a:xfrm>
              <a:off x="2444222" y="5003678"/>
              <a:ext cx="1806373" cy="216401"/>
            </a:xfrm>
            <a:prstGeom prst="rect">
              <a:avLst/>
            </a:prstGeom>
          </p:spPr>
          <p:txBody>
            <a:bodyPr wrap="square">
              <a:spAutoFit/>
            </a:bodyPr>
            <a:lstStyle/>
            <a:p>
              <a:r>
                <a:rPr lang="en-US" altLang="ja-JP" sz="1000" dirty="0" smtClean="0">
                  <a:solidFill>
                    <a:srgbClr val="0000FF"/>
                  </a:solidFill>
                  <a:latin typeface="Arial"/>
                  <a:cs typeface="Arial"/>
                </a:rPr>
                <a:t>NEG Modules</a:t>
              </a:r>
              <a:endParaRPr lang="ja-JP" altLang="en-US" sz="1000" dirty="0">
                <a:solidFill>
                  <a:srgbClr val="0000FF"/>
                </a:solidFill>
                <a:latin typeface="Arial"/>
                <a:cs typeface="Arial"/>
              </a:endParaRPr>
            </a:p>
          </p:txBody>
        </p:sp>
        <p:sp>
          <p:nvSpPr>
            <p:cNvPr id="24" name="正方形/長方形 23"/>
            <p:cNvSpPr/>
            <p:nvPr/>
          </p:nvSpPr>
          <p:spPr>
            <a:xfrm>
              <a:off x="1736326" y="5769689"/>
              <a:ext cx="1839971" cy="216401"/>
            </a:xfrm>
            <a:prstGeom prst="rect">
              <a:avLst/>
            </a:prstGeom>
          </p:spPr>
          <p:txBody>
            <a:bodyPr wrap="square">
              <a:spAutoFit/>
            </a:bodyPr>
            <a:lstStyle/>
            <a:p>
              <a:pPr algn="ctr"/>
              <a:r>
                <a:rPr lang="en-US" altLang="ja-JP" sz="1000" dirty="0" smtClean="0">
                  <a:latin typeface="Arial"/>
                  <a:cs typeface="Arial"/>
                </a:rPr>
                <a:t>200 mm</a:t>
              </a:r>
            </a:p>
          </p:txBody>
        </p:sp>
        <p:sp>
          <p:nvSpPr>
            <p:cNvPr id="25" name="テキスト ボックス 24"/>
            <p:cNvSpPr txBox="1"/>
            <p:nvPr/>
          </p:nvSpPr>
          <p:spPr>
            <a:xfrm>
              <a:off x="2269544" y="689003"/>
              <a:ext cx="1492503" cy="351652"/>
            </a:xfrm>
            <a:prstGeom prst="rect">
              <a:avLst/>
            </a:prstGeom>
            <a:noFill/>
          </p:spPr>
          <p:txBody>
            <a:bodyPr wrap="square" rtlCol="0">
              <a:spAutoFit/>
            </a:bodyPr>
            <a:lstStyle/>
            <a:p>
              <a:pPr algn="ctr"/>
              <a:r>
                <a:rPr kumimoji="1" lang="ja-JP" altLang="en-US" sz="1000" dirty="0" smtClean="0">
                  <a:solidFill>
                    <a:srgbClr val="0000FF"/>
                  </a:solidFill>
                  <a:latin typeface="Arial"/>
                  <a:cs typeface="Arial"/>
                </a:rPr>
                <a:t>　</a:t>
              </a:r>
              <a:r>
                <a:rPr kumimoji="1" lang="en-US" altLang="ja-JP" sz="1000" dirty="0" smtClean="0">
                  <a:solidFill>
                    <a:srgbClr val="0000FF"/>
                  </a:solidFill>
                  <a:latin typeface="Arial"/>
                  <a:cs typeface="Arial"/>
                </a:rPr>
                <a:t>SEM Object </a:t>
              </a:r>
            </a:p>
            <a:p>
              <a:pPr algn="ctr"/>
              <a:r>
                <a:rPr kumimoji="1" lang="en-US" altLang="ja-JP" sz="1000" dirty="0" smtClean="0">
                  <a:solidFill>
                    <a:srgbClr val="0000FF"/>
                  </a:solidFill>
                  <a:latin typeface="Arial"/>
                  <a:cs typeface="Arial"/>
                </a:rPr>
                <a:t>Lens</a:t>
              </a:r>
              <a:endParaRPr kumimoji="1" lang="ja-JP" altLang="en-US" sz="1000" dirty="0">
                <a:solidFill>
                  <a:srgbClr val="0000FF"/>
                </a:solidFill>
                <a:latin typeface="Arial"/>
                <a:cs typeface="Arial"/>
              </a:endParaRPr>
            </a:p>
          </p:txBody>
        </p:sp>
        <p:sp>
          <p:nvSpPr>
            <p:cNvPr id="26" name="テキスト ボックス 25"/>
            <p:cNvSpPr txBox="1"/>
            <p:nvPr/>
          </p:nvSpPr>
          <p:spPr>
            <a:xfrm>
              <a:off x="435164" y="4092601"/>
              <a:ext cx="1250331" cy="351652"/>
            </a:xfrm>
            <a:prstGeom prst="rect">
              <a:avLst/>
            </a:prstGeom>
            <a:noFill/>
          </p:spPr>
          <p:txBody>
            <a:bodyPr wrap="square" rtlCol="0">
              <a:spAutoFit/>
            </a:bodyPr>
            <a:lstStyle/>
            <a:p>
              <a:r>
                <a:rPr lang="en-US" altLang="ja-JP" sz="1000" dirty="0" smtClean="0">
                  <a:solidFill>
                    <a:srgbClr val="00D900"/>
                  </a:solidFill>
                  <a:latin typeface="Arial"/>
                  <a:cs typeface="Arial"/>
                </a:rPr>
                <a:t>5 </a:t>
              </a:r>
              <a:r>
                <a:rPr lang="en-US" altLang="ja-JP" sz="1000" dirty="0" err="1" smtClean="0">
                  <a:solidFill>
                    <a:srgbClr val="00D900"/>
                  </a:solidFill>
                  <a:latin typeface="Arial"/>
                  <a:cs typeface="Arial"/>
                </a:rPr>
                <a:t>x</a:t>
              </a:r>
              <a:r>
                <a:rPr lang="en-US" altLang="ja-JP" sz="1000" dirty="0" smtClean="0">
                  <a:solidFill>
                    <a:srgbClr val="00D900"/>
                  </a:solidFill>
                  <a:latin typeface="Arial"/>
                  <a:cs typeface="Arial"/>
                </a:rPr>
                <a:t> </a:t>
              </a:r>
            </a:p>
            <a:p>
              <a:r>
                <a:rPr lang="ja-JP" altLang="en-US" sz="1000" dirty="0" smtClean="0">
                  <a:solidFill>
                    <a:srgbClr val="00D900"/>
                  </a:solidFill>
                  <a:latin typeface="Arial"/>
                  <a:cs typeface="Arial"/>
                </a:rPr>
                <a:t>　</a:t>
              </a:r>
              <a:r>
                <a:rPr lang="en-US" altLang="ja-JP" sz="1000" dirty="0" smtClean="0">
                  <a:solidFill>
                    <a:srgbClr val="00D900"/>
                  </a:solidFill>
                  <a:latin typeface="Arial"/>
                  <a:cs typeface="Arial"/>
                </a:rPr>
                <a:t>Actuators</a:t>
              </a:r>
              <a:endParaRPr kumimoji="1" lang="ja-JP" altLang="en-US" sz="1000" dirty="0">
                <a:solidFill>
                  <a:srgbClr val="00D900"/>
                </a:solidFill>
                <a:latin typeface="Arial"/>
                <a:cs typeface="Arial"/>
              </a:endParaRPr>
            </a:p>
          </p:txBody>
        </p:sp>
        <p:sp>
          <p:nvSpPr>
            <p:cNvPr id="27" name="テキスト ボックス 26"/>
            <p:cNvSpPr txBox="1"/>
            <p:nvPr/>
          </p:nvSpPr>
          <p:spPr>
            <a:xfrm>
              <a:off x="375899" y="2833429"/>
              <a:ext cx="1432785" cy="216401"/>
            </a:xfrm>
            <a:prstGeom prst="rect">
              <a:avLst/>
            </a:prstGeom>
            <a:noFill/>
          </p:spPr>
          <p:txBody>
            <a:bodyPr wrap="square" rtlCol="0">
              <a:spAutoFit/>
            </a:bodyPr>
            <a:lstStyle/>
            <a:p>
              <a:r>
                <a:rPr lang="en-US" altLang="ja-JP" sz="1000" dirty="0" smtClean="0">
                  <a:solidFill>
                    <a:srgbClr val="DF0000"/>
                  </a:solidFill>
                  <a:latin typeface="Arial"/>
                  <a:cs typeface="Arial"/>
                </a:rPr>
                <a:t>FES Support</a:t>
              </a:r>
              <a:endParaRPr kumimoji="1" lang="ja-JP" altLang="en-US" sz="1000" dirty="0">
                <a:solidFill>
                  <a:srgbClr val="DF0000"/>
                </a:solidFill>
                <a:latin typeface="Arial"/>
                <a:cs typeface="Arial"/>
              </a:endParaRPr>
            </a:p>
          </p:txBody>
        </p:sp>
        <p:sp>
          <p:nvSpPr>
            <p:cNvPr id="28" name="テキスト ボックス 27"/>
            <p:cNvSpPr txBox="1"/>
            <p:nvPr/>
          </p:nvSpPr>
          <p:spPr>
            <a:xfrm>
              <a:off x="657340" y="1765420"/>
              <a:ext cx="967332" cy="351652"/>
            </a:xfrm>
            <a:prstGeom prst="rect">
              <a:avLst/>
            </a:prstGeom>
            <a:noFill/>
          </p:spPr>
          <p:txBody>
            <a:bodyPr wrap="square" rtlCol="0">
              <a:spAutoFit/>
            </a:bodyPr>
            <a:lstStyle/>
            <a:p>
              <a:r>
                <a:rPr lang="en-US" altLang="ja-JP" sz="1000" dirty="0" smtClean="0">
                  <a:solidFill>
                    <a:srgbClr val="DF0000"/>
                  </a:solidFill>
                  <a:latin typeface="Arial"/>
                  <a:cs typeface="Arial"/>
                </a:rPr>
                <a:t>Sample</a:t>
              </a:r>
            </a:p>
            <a:p>
              <a:r>
                <a:rPr lang="en-US" altLang="ja-JP" sz="1000" dirty="0" smtClean="0">
                  <a:solidFill>
                    <a:srgbClr val="DF0000"/>
                  </a:solidFill>
                  <a:latin typeface="Arial"/>
                  <a:cs typeface="Arial"/>
                </a:rPr>
                <a:t>Holder</a:t>
              </a:r>
              <a:endParaRPr kumimoji="1" lang="ja-JP" altLang="en-US" sz="1000" dirty="0">
                <a:solidFill>
                  <a:srgbClr val="DF0000"/>
                </a:solidFill>
                <a:latin typeface="Arial"/>
                <a:cs typeface="Arial"/>
              </a:endParaRPr>
            </a:p>
          </p:txBody>
        </p:sp>
        <p:sp>
          <p:nvSpPr>
            <p:cNvPr id="29" name="テキスト ボックス 28"/>
            <p:cNvSpPr txBox="1"/>
            <p:nvPr/>
          </p:nvSpPr>
          <p:spPr>
            <a:xfrm>
              <a:off x="996922" y="1209822"/>
              <a:ext cx="1172692" cy="216401"/>
            </a:xfrm>
            <a:prstGeom prst="rect">
              <a:avLst/>
            </a:prstGeom>
            <a:noFill/>
          </p:spPr>
          <p:txBody>
            <a:bodyPr wrap="square" rtlCol="0">
              <a:spAutoFit/>
            </a:bodyPr>
            <a:lstStyle/>
            <a:p>
              <a:r>
                <a:rPr lang="en-US" altLang="ja-JP" sz="1000" dirty="0" smtClean="0">
                  <a:solidFill>
                    <a:srgbClr val="DF0000"/>
                  </a:solidFill>
                  <a:latin typeface="Arial"/>
                  <a:cs typeface="Arial"/>
                </a:rPr>
                <a:t>Probe Tip</a:t>
              </a:r>
              <a:endParaRPr kumimoji="1" lang="ja-JP" altLang="en-US" sz="1000" dirty="0">
                <a:solidFill>
                  <a:srgbClr val="DF0000"/>
                </a:solidFill>
                <a:latin typeface="Arial"/>
                <a:cs typeface="Arial"/>
              </a:endParaRPr>
            </a:p>
          </p:txBody>
        </p:sp>
        <p:cxnSp>
          <p:nvCxnSpPr>
            <p:cNvPr id="30" name="直線コネクタ 29"/>
            <p:cNvCxnSpPr/>
            <p:nvPr/>
          </p:nvCxnSpPr>
          <p:spPr>
            <a:xfrm rot="10800000">
              <a:off x="1591734" y="2091268"/>
              <a:ext cx="1066800" cy="2"/>
            </a:xfrm>
            <a:prstGeom prst="line">
              <a:avLst/>
            </a:prstGeom>
            <a:ln w="12700" cmpd="sng">
              <a:solidFill>
                <a:schemeClr val="tx1"/>
              </a:solidFill>
              <a:headEnd type="stealth" w="med" len="lg"/>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rot="10800000">
              <a:off x="1625600" y="1557867"/>
              <a:ext cx="1473204" cy="457200"/>
            </a:xfrm>
            <a:prstGeom prst="line">
              <a:avLst/>
            </a:prstGeom>
            <a:ln w="12700" cmpd="sng">
              <a:solidFill>
                <a:schemeClr val="tx1"/>
              </a:solidFill>
              <a:headEnd type="stealth" w="med" len="lg"/>
            </a:ln>
            <a:effectLst/>
          </p:spPr>
          <p:style>
            <a:lnRef idx="2">
              <a:schemeClr val="accent1"/>
            </a:lnRef>
            <a:fillRef idx="0">
              <a:schemeClr val="accent1"/>
            </a:fillRef>
            <a:effectRef idx="1">
              <a:schemeClr val="accent1"/>
            </a:effectRef>
            <a:fontRef idx="minor">
              <a:schemeClr val="tx1"/>
            </a:fontRef>
          </p:style>
        </p:cxnSp>
      </p:grpSp>
      <p:pic>
        <p:nvPicPr>
          <p:cNvPr id="32" name="図 31" descr="Table.jpg"/>
          <p:cNvPicPr>
            <a:picLocks noChangeAspect="1"/>
          </p:cNvPicPr>
          <p:nvPr/>
        </p:nvPicPr>
        <p:blipFill>
          <a:blip r:embed="rId3"/>
          <a:stretch>
            <a:fillRect/>
          </a:stretch>
        </p:blipFill>
        <p:spPr>
          <a:xfrm>
            <a:off x="413687" y="5066425"/>
            <a:ext cx="2736681" cy="1488809"/>
          </a:xfrm>
          <a:prstGeom prst="rect">
            <a:avLst/>
          </a:prstGeom>
          <a:solidFill>
            <a:srgbClr val="57BBBB"/>
          </a:solidFill>
        </p:spPr>
      </p:pic>
      <p:sp>
        <p:nvSpPr>
          <p:cNvPr id="34" name="テキスト ボックス 33"/>
          <p:cNvSpPr txBox="1"/>
          <p:nvPr/>
        </p:nvSpPr>
        <p:spPr>
          <a:xfrm>
            <a:off x="419347" y="536561"/>
            <a:ext cx="4863853" cy="307777"/>
          </a:xfrm>
          <a:prstGeom prst="rect">
            <a:avLst/>
          </a:prstGeom>
          <a:noFill/>
        </p:spPr>
        <p:txBody>
          <a:bodyPr wrap="square" rtlCol="0">
            <a:spAutoFit/>
          </a:bodyPr>
          <a:lstStyle/>
          <a:p>
            <a:pPr algn="just"/>
            <a:r>
              <a:rPr lang="en-US" altLang="ja-JP" sz="1400" b="1" dirty="0" smtClean="0">
                <a:solidFill>
                  <a:srgbClr val="009999"/>
                </a:solidFill>
              </a:rPr>
              <a:t>Cross sectional schematic view of the SEM stage and FES.</a:t>
            </a:r>
            <a:endParaRPr kumimoji="1" lang="ja-JP" altLang="en-US" sz="1400" b="1" dirty="0">
              <a:solidFill>
                <a:srgbClr val="009999"/>
              </a:solidFill>
            </a:endParaRPr>
          </a:p>
        </p:txBody>
      </p:sp>
      <p:pic>
        <p:nvPicPr>
          <p:cNvPr id="35" name="図 2" descr="KEK_tool_3.tif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07217" y="130251"/>
            <a:ext cx="2640012"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p:nvSpPr>
        <p:spPr>
          <a:xfrm>
            <a:off x="8528627" y="6581001"/>
            <a:ext cx="615373" cy="276999"/>
          </a:xfrm>
          <a:prstGeom prst="rect">
            <a:avLst/>
          </a:prstGeom>
          <a:noFill/>
        </p:spPr>
        <p:txBody>
          <a:bodyPr wrap="none" rtlCol="0">
            <a:spAutoFit/>
          </a:bodyPr>
          <a:lstStyle/>
          <a:p>
            <a:r>
              <a:rPr kumimoji="1" lang="en-US" altLang="ja-JP" sz="1200" dirty="0" smtClean="0"/>
              <a:t>S. Kato</a:t>
            </a:r>
            <a:endParaRPr kumimoji="1" lang="ja-JP" altLang="en-US" sz="1200" dirty="0"/>
          </a:p>
        </p:txBody>
      </p:sp>
      <p:sp>
        <p:nvSpPr>
          <p:cNvPr id="3" name="スライド番号プレースホルダー 2"/>
          <p:cNvSpPr>
            <a:spLocks noGrp="1"/>
          </p:cNvSpPr>
          <p:nvPr>
            <p:ph type="sldNum" sz="quarter" idx="12"/>
          </p:nvPr>
        </p:nvSpPr>
        <p:spPr/>
        <p:txBody>
          <a:bodyPr/>
          <a:lstStyle/>
          <a:p>
            <a:fld id="{1B4DE3B1-FFEA-E14B-B1F1-ED1FD2752AE4}" type="slidenum">
              <a:rPr lang="en-US" altLang="ja-JP" smtClean="0"/>
              <a:t>19</a:t>
            </a:fld>
            <a:endParaRPr kumimoji="1" lang="ja-JP" altLang="en-US"/>
          </a:p>
        </p:txBody>
      </p:sp>
      <p:pic>
        <p:nvPicPr>
          <p:cNvPr id="4" name="図 3" descr="FES_view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3318" y="3362768"/>
            <a:ext cx="5387798" cy="3495231"/>
          </a:xfrm>
          <a:prstGeom prst="rect">
            <a:avLst/>
          </a:prstGeom>
        </p:spPr>
      </p:pic>
    </p:spTree>
    <p:extLst>
      <p:ext uri="{BB962C8B-B14F-4D97-AF65-F5344CB8AC3E}">
        <p14:creationId xmlns:p14="http://schemas.microsoft.com/office/powerpoint/2010/main" val="42311501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idx="12"/>
          </p:nvPr>
        </p:nvSpPr>
        <p:spPr/>
        <p:txBody>
          <a:bodyPr/>
          <a:lstStyle/>
          <a:p>
            <a:fld id="{083BA0D1-70F1-8E49-AC88-83009A4E095E}" type="slidenum">
              <a:rPr lang="en-US"/>
              <a:pPr/>
              <a:t>2</a:t>
            </a:fld>
            <a:endParaRPr lang="en-US"/>
          </a:p>
        </p:txBody>
      </p:sp>
      <p:sp>
        <p:nvSpPr>
          <p:cNvPr id="16386" name="Text Box 2"/>
          <p:cNvSpPr txBox="1">
            <a:spLocks noChangeArrowheads="1"/>
          </p:cNvSpPr>
          <p:nvPr/>
        </p:nvSpPr>
        <p:spPr bwMode="auto">
          <a:xfrm>
            <a:off x="362364" y="1798745"/>
            <a:ext cx="8659930" cy="45576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5519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9pPr>
          </a:lstStyle>
          <a:p>
            <a:pPr algn="just">
              <a:lnSpc>
                <a:spcPct val="100000"/>
              </a:lnSpc>
              <a:buSzPct val="45000"/>
            </a:pPr>
            <a:endParaRPr lang="en-US" sz="2000" dirty="0">
              <a:solidFill>
                <a:srgbClr val="000090"/>
              </a:solidFill>
            </a:endParaRPr>
          </a:p>
          <a:p>
            <a:pPr algn="just">
              <a:buSzPct val="45000"/>
            </a:pPr>
            <a:r>
              <a:rPr lang="en-US" sz="2000" b="1" dirty="0" smtClean="0">
                <a:solidFill>
                  <a:schemeClr val="tx1"/>
                </a:solidFill>
              </a:rPr>
              <a:t>(1) </a:t>
            </a:r>
            <a:r>
              <a:rPr lang="en-US" altLang="ja-JP" sz="2000" b="1" dirty="0">
                <a:solidFill>
                  <a:schemeClr val="tx1"/>
                </a:solidFill>
              </a:rPr>
              <a:t>Surface contaminations on Lab-EP sample coupon.</a:t>
            </a:r>
          </a:p>
          <a:p>
            <a:pPr algn="just">
              <a:lnSpc>
                <a:spcPct val="100000"/>
              </a:lnSpc>
              <a:buSzPct val="45000"/>
            </a:pPr>
            <a:endParaRPr lang="en-US" sz="2000" b="1" dirty="0">
              <a:solidFill>
                <a:schemeClr val="tx1"/>
              </a:solidFill>
            </a:endParaRPr>
          </a:p>
          <a:p>
            <a:pPr algn="just">
              <a:buSzPct val="45000"/>
            </a:pPr>
            <a:r>
              <a:rPr lang="en-US" sz="2000" b="1" dirty="0" smtClean="0">
                <a:solidFill>
                  <a:schemeClr val="tx1"/>
                </a:solidFill>
              </a:rPr>
              <a:t>(2) </a:t>
            </a:r>
            <a:r>
              <a:rPr lang="en-US" altLang="ja-JP" sz="2000" b="1" dirty="0">
                <a:solidFill>
                  <a:schemeClr val="tx1"/>
                </a:solidFill>
              </a:rPr>
              <a:t>Surface contaminations on sample coupon in single cell cavity</a:t>
            </a:r>
            <a:r>
              <a:rPr lang="en-US" altLang="ja-JP" sz="2000" b="1" dirty="0" smtClean="0">
                <a:solidFill>
                  <a:schemeClr val="tx1"/>
                </a:solidFill>
              </a:rPr>
              <a:t>.</a:t>
            </a:r>
            <a:endParaRPr lang="en-US" altLang="ja-JP" sz="2000" b="1" dirty="0">
              <a:solidFill>
                <a:schemeClr val="tx1"/>
              </a:solidFill>
            </a:endParaRPr>
          </a:p>
          <a:p>
            <a:pPr algn="just">
              <a:lnSpc>
                <a:spcPct val="100000"/>
              </a:lnSpc>
              <a:buSzPct val="45000"/>
            </a:pPr>
            <a:endParaRPr lang="en-US" sz="2000" b="1" dirty="0">
              <a:solidFill>
                <a:schemeClr val="tx1"/>
              </a:solidFill>
            </a:endParaRPr>
          </a:p>
          <a:p>
            <a:pPr algn="just">
              <a:lnSpc>
                <a:spcPct val="100000"/>
              </a:lnSpc>
              <a:buClrTx/>
              <a:buSzPct val="45000"/>
              <a:buFontTx/>
              <a:buNone/>
            </a:pPr>
            <a:r>
              <a:rPr lang="en-US" sz="2000" b="1" dirty="0" smtClean="0">
                <a:solidFill>
                  <a:schemeClr val="tx1"/>
                </a:solidFill>
              </a:rPr>
              <a:t>(3) Field Emitter Scanning microscope (FES) development.</a:t>
            </a:r>
          </a:p>
          <a:p>
            <a:pPr algn="just">
              <a:lnSpc>
                <a:spcPct val="100000"/>
              </a:lnSpc>
              <a:buClrTx/>
              <a:buSzPct val="45000"/>
              <a:buFontTx/>
              <a:buNone/>
            </a:pPr>
            <a:endParaRPr lang="en-US" sz="2000" b="1" dirty="0">
              <a:solidFill>
                <a:schemeClr val="tx1"/>
              </a:solidFill>
            </a:endParaRPr>
          </a:p>
          <a:p>
            <a:pPr algn="just">
              <a:buSzPct val="45000"/>
            </a:pPr>
            <a:r>
              <a:rPr lang="en-US" sz="2000" b="1" dirty="0" smtClean="0">
                <a:solidFill>
                  <a:schemeClr val="tx1"/>
                </a:solidFill>
              </a:rPr>
              <a:t>(4) </a:t>
            </a:r>
            <a:r>
              <a:rPr lang="is-IS" altLang="ja-JP" sz="2000" b="1" dirty="0">
                <a:latin typeface="Helvetica"/>
                <a:cs typeface="Helvetica"/>
              </a:rPr>
              <a:t>Formation of Sulfur in EP solutions</a:t>
            </a:r>
          </a:p>
          <a:p>
            <a:pPr algn="just">
              <a:lnSpc>
                <a:spcPct val="100000"/>
              </a:lnSpc>
              <a:buClrTx/>
              <a:buSzPct val="45000"/>
              <a:buFontTx/>
              <a:buNone/>
            </a:pPr>
            <a:endParaRPr lang="en-US" sz="2000" b="1" dirty="0" smtClean="0">
              <a:solidFill>
                <a:schemeClr val="tx1"/>
              </a:solidFill>
            </a:endParaRPr>
          </a:p>
          <a:p>
            <a:pPr algn="just">
              <a:buSzPct val="45000"/>
            </a:pPr>
            <a:r>
              <a:rPr lang="en-US" sz="2000" b="1" dirty="0" smtClean="0">
                <a:solidFill>
                  <a:schemeClr val="tx1"/>
                </a:solidFill>
              </a:rPr>
              <a:t>(5) </a:t>
            </a:r>
            <a:r>
              <a:rPr lang="is-IS" altLang="ja-JP" sz="2000" b="1" dirty="0">
                <a:latin typeface="Helvetica"/>
                <a:cs typeface="Helvetica"/>
              </a:rPr>
              <a:t>Capturing of Sulfur in Cavity EP process</a:t>
            </a:r>
          </a:p>
          <a:p>
            <a:pPr algn="just">
              <a:lnSpc>
                <a:spcPct val="100000"/>
              </a:lnSpc>
              <a:buClrTx/>
              <a:buSzPct val="45000"/>
              <a:buFontTx/>
              <a:buNone/>
            </a:pPr>
            <a:endParaRPr lang="en-US" sz="2000" b="1" dirty="0">
              <a:solidFill>
                <a:schemeClr val="tx1"/>
              </a:solidFill>
            </a:endParaRPr>
          </a:p>
        </p:txBody>
      </p:sp>
      <p:sp>
        <p:nvSpPr>
          <p:cNvPr id="16387" name="AutoShape 3"/>
          <p:cNvSpPr>
            <a:spLocks noChangeArrowheads="1"/>
          </p:cNvSpPr>
          <p:nvPr/>
        </p:nvSpPr>
        <p:spPr bwMode="auto">
          <a:xfrm>
            <a:off x="187065" y="566334"/>
            <a:ext cx="8659930" cy="569132"/>
          </a:xfrm>
          <a:prstGeom prst="roundRect">
            <a:avLst>
              <a:gd name="adj" fmla="val 440"/>
            </a:avLst>
          </a:prstGeom>
          <a:noFill/>
          <a:ln w="27360">
            <a:noFill/>
            <a:round/>
            <a:headEnd/>
            <a:tailEnd/>
          </a:ln>
          <a:effectLst/>
          <a:extLst/>
        </p:spPr>
        <p:txBody>
          <a:bodyPr lIns="94058" tIns="67605" rIns="94058" bIns="53234"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altLang="ja-JP" sz="2800" dirty="0">
                <a:solidFill>
                  <a:srgbClr val="000090"/>
                </a:solidFill>
              </a:rPr>
              <a:t> </a:t>
            </a:r>
            <a:r>
              <a:rPr lang="en-US" altLang="ja-JP" sz="2800" b="1" dirty="0"/>
              <a:t>Studies on </a:t>
            </a:r>
            <a:r>
              <a:rPr lang="en-US" altLang="ja-JP" sz="2800" b="1" dirty="0" smtClean="0"/>
              <a:t>Nb surface </a:t>
            </a:r>
            <a:r>
              <a:rPr lang="en-US" altLang="ja-JP" sz="2800" b="1" dirty="0"/>
              <a:t>contaminations </a:t>
            </a:r>
            <a:r>
              <a:rPr lang="en-US" altLang="ja-JP" sz="2800" b="1" dirty="0" smtClean="0"/>
              <a:t>in </a:t>
            </a:r>
            <a:r>
              <a:rPr lang="en-US" altLang="ja-JP" sz="2800" b="1" dirty="0"/>
              <a:t>EP </a:t>
            </a:r>
            <a:r>
              <a:rPr lang="en-US" altLang="ja-JP" sz="2800" b="1" dirty="0" smtClean="0"/>
              <a:t>process</a:t>
            </a:r>
            <a:endParaRPr lang="en-US" sz="2800" b="1" dirty="0">
              <a:solidFill>
                <a:srgbClr val="000000"/>
              </a:solidFill>
            </a:endParaRPr>
          </a:p>
        </p:txBody>
      </p:sp>
      <p:cxnSp>
        <p:nvCxnSpPr>
          <p:cNvPr id="4" name="直線コネクタ 3"/>
          <p:cNvCxnSpPr/>
          <p:nvPr/>
        </p:nvCxnSpPr>
        <p:spPr>
          <a:xfrm>
            <a:off x="673100" y="1135466"/>
            <a:ext cx="77089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387553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0" y="1651000"/>
            <a:ext cx="9144000" cy="3531765"/>
          </a:xfrm>
          <a:prstGeom prst="rect">
            <a:avLst/>
          </a:prstGeom>
        </p:spPr>
      </p:pic>
      <p:sp>
        <p:nvSpPr>
          <p:cNvPr id="6" name="テキスト ボックス 5"/>
          <p:cNvSpPr txBox="1"/>
          <p:nvPr/>
        </p:nvSpPr>
        <p:spPr>
          <a:xfrm>
            <a:off x="482600" y="355411"/>
            <a:ext cx="8293100" cy="923330"/>
          </a:xfrm>
          <a:prstGeom prst="rect">
            <a:avLst/>
          </a:prstGeom>
          <a:noFill/>
        </p:spPr>
        <p:txBody>
          <a:bodyPr wrap="square" rtlCol="0">
            <a:spAutoFit/>
          </a:bodyPr>
          <a:lstStyle>
            <a:defPPr>
              <a:defRPr lang="ja-JP"/>
            </a:defPPr>
            <a:lvl1pPr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1pPr>
            <a:lvl2pPr marL="4572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2pPr>
            <a:lvl3pPr marL="9144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3pPr>
            <a:lvl4pPr marL="13716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4pPr>
            <a:lvl5pPr marL="18288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5pPr>
            <a:lvl6pPr marL="22860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6pPr>
            <a:lvl7pPr marL="27432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7pPr>
            <a:lvl8pPr marL="32004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8pPr>
            <a:lvl9pPr marL="36576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9pPr>
          </a:lstStyle>
          <a:p>
            <a:pPr algn="just"/>
            <a:r>
              <a:rPr lang="en-US" altLang="ja-JP" sz="1800" b="1" dirty="0" smtClean="0">
                <a:solidFill>
                  <a:srgbClr val="009999"/>
                </a:solidFill>
                <a:latin typeface="Helvetica"/>
                <a:cs typeface="Helvetica"/>
              </a:rPr>
              <a:t>SEM image of petals on Nb surface EPed with a high current density(50mA/cm</a:t>
            </a:r>
            <a:r>
              <a:rPr lang="en-US" altLang="ja-JP" sz="1800" b="1" baseline="30000" dirty="0" smtClean="0">
                <a:solidFill>
                  <a:srgbClr val="009999"/>
                </a:solidFill>
                <a:latin typeface="Helvetica"/>
                <a:cs typeface="Helvetica"/>
              </a:rPr>
              <a:t>2</a:t>
            </a:r>
            <a:r>
              <a:rPr lang="en-US" altLang="ja-JP" sz="1800" b="1" dirty="0" smtClean="0">
                <a:solidFill>
                  <a:srgbClr val="009999"/>
                </a:solidFill>
                <a:latin typeface="Helvetica"/>
                <a:cs typeface="Helvetica"/>
              </a:rPr>
              <a:t>) and an aged acid(7.6g/l) (left). SEM image showing one petal, the scanning tip and the scanned area of 100x100 μm</a:t>
            </a:r>
            <a:r>
              <a:rPr lang="en-US" altLang="ja-JP" sz="1800" b="1" baseline="30000" dirty="0" smtClean="0">
                <a:solidFill>
                  <a:srgbClr val="009999"/>
                </a:solidFill>
                <a:latin typeface="Helvetica"/>
                <a:cs typeface="Helvetica"/>
              </a:rPr>
              <a:t>2</a:t>
            </a:r>
            <a:r>
              <a:rPr lang="en-US" altLang="ja-JP" sz="1800" b="1" dirty="0" smtClean="0">
                <a:solidFill>
                  <a:srgbClr val="009999"/>
                </a:solidFill>
                <a:latin typeface="Helvetica"/>
                <a:cs typeface="Helvetica"/>
              </a:rPr>
              <a:t> with 4 lines. (right).</a:t>
            </a:r>
            <a:endParaRPr kumimoji="1" lang="ja-JP" altLang="en-US" sz="1800" b="1" dirty="0">
              <a:solidFill>
                <a:srgbClr val="009999"/>
              </a:solidFill>
              <a:latin typeface="Helvetica"/>
              <a:cs typeface="Helvetica"/>
            </a:endParaRPr>
          </a:p>
        </p:txBody>
      </p:sp>
      <p:sp>
        <p:nvSpPr>
          <p:cNvPr id="7" name="テキスト ボックス 6"/>
          <p:cNvSpPr txBox="1"/>
          <p:nvPr/>
        </p:nvSpPr>
        <p:spPr>
          <a:xfrm>
            <a:off x="1320800" y="5427008"/>
            <a:ext cx="7073900" cy="1077218"/>
          </a:xfrm>
          <a:prstGeom prst="rect">
            <a:avLst/>
          </a:prstGeom>
          <a:noFill/>
        </p:spPr>
        <p:txBody>
          <a:bodyPr wrap="square" rtlCol="0">
            <a:spAutoFit/>
          </a:bodyPr>
          <a:lstStyle>
            <a:defPPr>
              <a:defRPr lang="ja-JP"/>
            </a:defPPr>
            <a:lvl1pPr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1pPr>
            <a:lvl2pPr marL="4572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2pPr>
            <a:lvl3pPr marL="9144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3pPr>
            <a:lvl4pPr marL="13716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4pPr>
            <a:lvl5pPr marL="18288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5pPr>
            <a:lvl6pPr marL="22860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6pPr>
            <a:lvl7pPr marL="27432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7pPr>
            <a:lvl8pPr marL="32004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8pPr>
            <a:lvl9pPr marL="36576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9pPr>
          </a:lstStyle>
          <a:p>
            <a:pPr algn="just"/>
            <a:r>
              <a:rPr lang="en-GB" altLang="ja-JP" sz="1600" dirty="0" smtClean="0"/>
              <a:t>T</a:t>
            </a:r>
            <a:r>
              <a:rPr lang="en-US" altLang="ja-JP" sz="1600" dirty="0" smtClean="0"/>
              <a:t>he EP generated a large quantity of sulfate particles which were confirmed with XPS(X-ray Photoelectron Spectroscopy) and SEM-EDX techniques. These sulfate petals seem to be grown product as a result of surface segregation of sulfate. </a:t>
            </a:r>
            <a:endParaRPr kumimoji="1" lang="ja-JP" altLang="en-US" sz="1600" dirty="0"/>
          </a:p>
        </p:txBody>
      </p:sp>
      <p:sp>
        <p:nvSpPr>
          <p:cNvPr id="5" name="テキスト ボックス 4"/>
          <p:cNvSpPr txBox="1"/>
          <p:nvPr/>
        </p:nvSpPr>
        <p:spPr>
          <a:xfrm>
            <a:off x="8528627" y="6581001"/>
            <a:ext cx="615373" cy="276999"/>
          </a:xfrm>
          <a:prstGeom prst="rect">
            <a:avLst/>
          </a:prstGeom>
          <a:noFill/>
        </p:spPr>
        <p:txBody>
          <a:bodyPr wrap="none" rtlCol="0">
            <a:spAutoFit/>
          </a:bodyPr>
          <a:lstStyle/>
          <a:p>
            <a:r>
              <a:rPr kumimoji="1" lang="en-US" altLang="ja-JP" sz="1200" dirty="0" smtClean="0"/>
              <a:t>S. Kato</a:t>
            </a:r>
            <a:endParaRPr kumimoji="1" lang="ja-JP" altLang="en-US" sz="1200" dirty="0"/>
          </a:p>
        </p:txBody>
      </p:sp>
      <p:sp>
        <p:nvSpPr>
          <p:cNvPr id="2" name="スライド番号プレースホルダー 1"/>
          <p:cNvSpPr>
            <a:spLocks noGrp="1"/>
          </p:cNvSpPr>
          <p:nvPr>
            <p:ph type="sldNum" sz="quarter" idx="12"/>
          </p:nvPr>
        </p:nvSpPr>
        <p:spPr/>
        <p:txBody>
          <a:bodyPr/>
          <a:lstStyle/>
          <a:p>
            <a:fld id="{1B4DE3B1-FFEA-E14B-B1F1-ED1FD2752AE4}" type="slidenum">
              <a:rPr lang="en-US" altLang="ja-JP" smtClean="0"/>
              <a:t>20</a:t>
            </a:fld>
            <a:endParaRPr kumimoji="1" lang="ja-JP" altLang="en-US"/>
          </a:p>
        </p:txBody>
      </p:sp>
    </p:spTree>
    <p:extLst>
      <p:ext uri="{BB962C8B-B14F-4D97-AF65-F5344CB8AC3E}">
        <p14:creationId xmlns:p14="http://schemas.microsoft.com/office/powerpoint/2010/main" val="70307637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611022" y="1205815"/>
            <a:ext cx="4418678" cy="3454975"/>
          </a:xfrm>
          <a:prstGeom prst="rect">
            <a:avLst/>
          </a:prstGeom>
        </p:spPr>
      </p:pic>
      <p:sp>
        <p:nvSpPr>
          <p:cNvPr id="3" name="テキスト ボックス 2"/>
          <p:cNvSpPr txBox="1"/>
          <p:nvPr/>
        </p:nvSpPr>
        <p:spPr>
          <a:xfrm>
            <a:off x="177800" y="405537"/>
            <a:ext cx="8851900" cy="646331"/>
          </a:xfrm>
          <a:prstGeom prst="rect">
            <a:avLst/>
          </a:prstGeom>
          <a:noFill/>
        </p:spPr>
        <p:txBody>
          <a:bodyPr wrap="square" rtlCol="0">
            <a:spAutoFit/>
          </a:bodyPr>
          <a:lstStyle>
            <a:defPPr>
              <a:defRPr lang="ja-JP"/>
            </a:defPPr>
            <a:lvl1pPr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1pPr>
            <a:lvl2pPr marL="4572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2pPr>
            <a:lvl3pPr marL="9144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3pPr>
            <a:lvl4pPr marL="13716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4pPr>
            <a:lvl5pPr marL="18288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5pPr>
            <a:lvl6pPr marL="22860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6pPr>
            <a:lvl7pPr marL="27432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7pPr>
            <a:lvl8pPr marL="32004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8pPr>
            <a:lvl9pPr marL="36576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9pPr>
          </a:lstStyle>
          <a:p>
            <a:pPr algn="just"/>
            <a:r>
              <a:rPr lang="en-US" altLang="ja-JP" sz="1800" b="1" dirty="0" smtClean="0">
                <a:solidFill>
                  <a:srgbClr val="009999"/>
                </a:solidFill>
                <a:latin typeface="Helvetica"/>
                <a:cs typeface="Helvetica"/>
              </a:rPr>
              <a:t>FES emission current </a:t>
            </a:r>
            <a:r>
              <a:rPr lang="en-US" altLang="ja-JP" sz="1800" b="1" dirty="0" smtClean="0">
                <a:solidFill>
                  <a:srgbClr val="009999"/>
                </a:solidFill>
                <a:latin typeface="Helvetica"/>
                <a:cs typeface="Helvetica"/>
              </a:rPr>
              <a:t>mapping. </a:t>
            </a:r>
            <a:r>
              <a:rPr lang="en-US" altLang="ja-JP" sz="1800" b="1" dirty="0" smtClean="0">
                <a:solidFill>
                  <a:srgbClr val="009999"/>
                </a:solidFill>
                <a:latin typeface="Helvetica"/>
                <a:cs typeface="Helvetica"/>
              </a:rPr>
              <a:t>The units for the vertical axis and for the X, Y axes are ampere and μm, respectively.</a:t>
            </a:r>
            <a:endParaRPr kumimoji="1" lang="ja-JP" altLang="en-US" sz="1800" b="1" dirty="0">
              <a:solidFill>
                <a:srgbClr val="009999"/>
              </a:solidFill>
              <a:latin typeface="Helvetica"/>
              <a:cs typeface="Helvetica"/>
            </a:endParaRPr>
          </a:p>
        </p:txBody>
      </p:sp>
      <p:sp>
        <p:nvSpPr>
          <p:cNvPr id="4" name="テキスト ボックス 3"/>
          <p:cNvSpPr txBox="1"/>
          <p:nvPr/>
        </p:nvSpPr>
        <p:spPr>
          <a:xfrm>
            <a:off x="177800" y="5503783"/>
            <a:ext cx="8712200" cy="1077218"/>
          </a:xfrm>
          <a:prstGeom prst="rect">
            <a:avLst/>
          </a:prstGeom>
          <a:noFill/>
        </p:spPr>
        <p:txBody>
          <a:bodyPr wrap="square" rtlCol="0">
            <a:spAutoFit/>
          </a:bodyPr>
          <a:lstStyle>
            <a:defPPr>
              <a:defRPr lang="ja-JP"/>
            </a:defPPr>
            <a:lvl1pPr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1pPr>
            <a:lvl2pPr marL="4572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2pPr>
            <a:lvl3pPr marL="9144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3pPr>
            <a:lvl4pPr marL="13716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4pPr>
            <a:lvl5pPr marL="18288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5pPr>
            <a:lvl6pPr marL="22860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6pPr>
            <a:lvl7pPr marL="27432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7pPr>
            <a:lvl8pPr marL="32004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8pPr>
            <a:lvl9pPr marL="36576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9pPr>
          </a:lstStyle>
          <a:p>
            <a:pPr algn="just"/>
            <a:r>
              <a:rPr lang="en-US" altLang="ja-JP" sz="1600" dirty="0" smtClean="0"/>
              <a:t>There were some small current peaks in a range of 1-10pA and unfortunately the scanning did not reveal the petal itself on the FES image. However the small peaks might be interestingly corresponding to both the rooted sulfate part at the petal feet that would be (</a:t>
            </a:r>
            <a:r>
              <a:rPr lang="en-US" altLang="ja-JP" sz="1600" dirty="0" err="1" smtClean="0"/>
              <a:t>semi)conductive</a:t>
            </a:r>
            <a:r>
              <a:rPr lang="en-US" altLang="ja-JP" sz="1600" dirty="0" smtClean="0"/>
              <a:t> and the small conductive sulfate with a size of 10-100 nm. </a:t>
            </a:r>
            <a:endParaRPr kumimoji="1" lang="ja-JP" altLang="en-US" sz="1600" dirty="0"/>
          </a:p>
        </p:txBody>
      </p:sp>
      <p:sp>
        <p:nvSpPr>
          <p:cNvPr id="5" name="テキスト ボックス 4"/>
          <p:cNvSpPr txBox="1"/>
          <p:nvPr/>
        </p:nvSpPr>
        <p:spPr>
          <a:xfrm>
            <a:off x="4127500" y="4687560"/>
            <a:ext cx="2705100" cy="646331"/>
          </a:xfrm>
          <a:prstGeom prst="rect">
            <a:avLst/>
          </a:prstGeom>
          <a:noFill/>
        </p:spPr>
        <p:txBody>
          <a:bodyPr wrap="square" rtlCol="0">
            <a:spAutoFit/>
          </a:bodyPr>
          <a:lstStyle/>
          <a:p>
            <a:r>
              <a:rPr kumimoji="1" lang="en-US" altLang="ja-JP" dirty="0" smtClean="0"/>
              <a:t>3.5kV </a:t>
            </a:r>
            <a:r>
              <a:rPr kumimoji="1" lang="en-US" altLang="ja-JP" dirty="0" smtClean="0"/>
              <a:t>for </a:t>
            </a:r>
            <a:r>
              <a:rPr kumimoji="1" lang="en-US" altLang="ja-JP" dirty="0" smtClean="0"/>
              <a:t>20um distance</a:t>
            </a:r>
          </a:p>
          <a:p>
            <a:r>
              <a:rPr lang="en-US" altLang="ja-JP" dirty="0" smtClean="0"/>
              <a:t>( </a:t>
            </a:r>
            <a:r>
              <a:rPr lang="en-US" altLang="ja-JP" dirty="0"/>
              <a:t>~</a:t>
            </a:r>
            <a:r>
              <a:rPr lang="en-US" altLang="ja-JP" dirty="0" smtClean="0"/>
              <a:t> 17.5 </a:t>
            </a:r>
            <a:r>
              <a:rPr lang="en-US" altLang="ja-JP" dirty="0" smtClean="0"/>
              <a:t>MV/m </a:t>
            </a:r>
            <a:r>
              <a:rPr lang="en-US" altLang="ja-JP" dirty="0" smtClean="0"/>
              <a:t>)</a:t>
            </a:r>
            <a:endParaRPr kumimoji="1" lang="en-US" altLang="ja-JP" dirty="0"/>
          </a:p>
        </p:txBody>
      </p:sp>
      <p:sp>
        <p:nvSpPr>
          <p:cNvPr id="6" name="テキスト ボックス 5"/>
          <p:cNvSpPr txBox="1"/>
          <p:nvPr/>
        </p:nvSpPr>
        <p:spPr>
          <a:xfrm>
            <a:off x="8528627" y="6581001"/>
            <a:ext cx="615373" cy="276999"/>
          </a:xfrm>
          <a:prstGeom prst="rect">
            <a:avLst/>
          </a:prstGeom>
          <a:noFill/>
        </p:spPr>
        <p:txBody>
          <a:bodyPr wrap="none" rtlCol="0">
            <a:spAutoFit/>
          </a:bodyPr>
          <a:lstStyle/>
          <a:p>
            <a:r>
              <a:rPr kumimoji="1" lang="en-US" altLang="ja-JP" sz="1200" dirty="0" smtClean="0"/>
              <a:t>S. Kato</a:t>
            </a:r>
            <a:endParaRPr kumimoji="1" lang="ja-JP" altLang="en-US" sz="1200" dirty="0"/>
          </a:p>
        </p:txBody>
      </p:sp>
      <p:sp>
        <p:nvSpPr>
          <p:cNvPr id="7" name="スライド番号プレースホルダー 6"/>
          <p:cNvSpPr>
            <a:spLocks noGrp="1"/>
          </p:cNvSpPr>
          <p:nvPr>
            <p:ph type="sldNum" sz="quarter" idx="12"/>
          </p:nvPr>
        </p:nvSpPr>
        <p:spPr/>
        <p:txBody>
          <a:bodyPr/>
          <a:lstStyle/>
          <a:p>
            <a:fld id="{1B4DE3B1-FFEA-E14B-B1F1-ED1FD2752AE4}" type="slidenum">
              <a:rPr lang="en-US" altLang="ja-JP" smtClean="0"/>
              <a:t>21</a:t>
            </a:fld>
            <a:endParaRPr kumimoji="1" lang="ja-JP" altLang="en-US"/>
          </a:p>
        </p:txBody>
      </p:sp>
      <p:pic>
        <p:nvPicPr>
          <p:cNvPr id="8" name="図 7" descr="Screen Shot（2010-10-19 12.38.46 PM）.jpg"/>
          <p:cNvPicPr>
            <a:picLocks noChangeAspect="1"/>
          </p:cNvPicPr>
          <p:nvPr/>
        </p:nvPicPr>
        <p:blipFill>
          <a:blip r:embed="rId3"/>
          <a:stretch>
            <a:fillRect/>
          </a:stretch>
        </p:blipFill>
        <p:spPr>
          <a:xfrm>
            <a:off x="0" y="1205815"/>
            <a:ext cx="4611022" cy="3011944"/>
          </a:xfrm>
          <a:prstGeom prst="rect">
            <a:avLst/>
          </a:prstGeom>
        </p:spPr>
      </p:pic>
      <p:sp>
        <p:nvSpPr>
          <p:cNvPr id="9" name="正方形/長方形 8"/>
          <p:cNvSpPr/>
          <p:nvPr/>
        </p:nvSpPr>
        <p:spPr>
          <a:xfrm>
            <a:off x="7205751" y="4687560"/>
            <a:ext cx="1823949" cy="646331"/>
          </a:xfrm>
          <a:prstGeom prst="rect">
            <a:avLst/>
          </a:prstGeom>
        </p:spPr>
        <p:txBody>
          <a:bodyPr wrap="square">
            <a:spAutoFit/>
          </a:bodyPr>
          <a:lstStyle/>
          <a:p>
            <a:r>
              <a:rPr lang="en-US" altLang="ja-JP" dirty="0"/>
              <a:t>2um step scan</a:t>
            </a:r>
          </a:p>
          <a:p>
            <a:r>
              <a:rPr lang="en-US" altLang="ja-JP" dirty="0"/>
              <a:t>for 100 x 100 um</a:t>
            </a:r>
            <a:endParaRPr lang="ja-JP" altLang="en-US" dirty="0"/>
          </a:p>
        </p:txBody>
      </p:sp>
    </p:spTree>
    <p:extLst>
      <p:ext uri="{BB962C8B-B14F-4D97-AF65-F5344CB8AC3E}">
        <p14:creationId xmlns:p14="http://schemas.microsoft.com/office/powerpoint/2010/main" val="141521076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0" y="1651000"/>
            <a:ext cx="9144000" cy="3533100"/>
          </a:xfrm>
          <a:prstGeom prst="rect">
            <a:avLst/>
          </a:prstGeom>
        </p:spPr>
      </p:pic>
      <p:sp>
        <p:nvSpPr>
          <p:cNvPr id="3" name="Text Box 207"/>
          <p:cNvSpPr txBox="1">
            <a:spLocks noChangeArrowheads="1"/>
          </p:cNvSpPr>
          <p:nvPr/>
        </p:nvSpPr>
        <p:spPr bwMode="auto">
          <a:xfrm>
            <a:off x="1397000" y="5388739"/>
            <a:ext cx="6858000" cy="1077218"/>
          </a:xfrm>
          <a:prstGeom prst="rect">
            <a:avLst/>
          </a:prstGeom>
          <a:noFill/>
          <a:ln w="9525">
            <a:noFill/>
            <a:miter lim="800000"/>
            <a:headEnd/>
            <a:tailEnd/>
          </a:ln>
        </p:spPr>
        <p:txBody>
          <a:bodyPr wrap="square">
            <a:prstTxWarp prst="textNoShape">
              <a:avLst/>
            </a:prstTxWarp>
            <a:spAutoFit/>
          </a:bodyPr>
          <a:lstStyle>
            <a:defPPr>
              <a:defRPr lang="ja-JP"/>
            </a:defPPr>
            <a:lvl1pPr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1pPr>
            <a:lvl2pPr marL="4572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2pPr>
            <a:lvl3pPr marL="9144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3pPr>
            <a:lvl4pPr marL="13716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4pPr>
            <a:lvl5pPr marL="18288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5pPr>
            <a:lvl6pPr marL="22860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6pPr>
            <a:lvl7pPr marL="27432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7pPr>
            <a:lvl8pPr marL="32004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8pPr>
            <a:lvl9pPr marL="36576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9pPr>
          </a:lstStyle>
          <a:p>
            <a:pPr algn="just"/>
            <a:r>
              <a:rPr lang="en-US" altLang="ja-JP" sz="1600" dirty="0" smtClean="0">
                <a:solidFill>
                  <a:srgbClr val="000000"/>
                </a:solidFill>
                <a:ea typeface="ＭＳ 明朝" pitchFamily="29" charset="-128"/>
                <a:cs typeface="ＭＳ 明朝" pitchFamily="29" charset="-128"/>
              </a:rPr>
              <a:t>After the FES mapping, it was observed that </a:t>
            </a:r>
            <a:r>
              <a:rPr lang="en-US" altLang="ja-JP" sz="1600" dirty="0" smtClean="0">
                <a:solidFill>
                  <a:srgbClr val="FF0000"/>
                </a:solidFill>
                <a:ea typeface="ＭＳ 明朝" pitchFamily="29" charset="-128"/>
                <a:cs typeface="ＭＳ 明朝" pitchFamily="29" charset="-128"/>
              </a:rPr>
              <a:t>strong blast of the petal occurred during the scanning and the main part of this insulating emitter disappeared</a:t>
            </a:r>
            <a:r>
              <a:rPr lang="en-US" altLang="ja-JP" sz="1600" dirty="0" smtClean="0">
                <a:solidFill>
                  <a:srgbClr val="000000"/>
                </a:solidFill>
                <a:ea typeface="ＭＳ 明朝" pitchFamily="29" charset="-128"/>
                <a:cs typeface="ＭＳ 明朝" pitchFamily="29" charset="-128"/>
              </a:rPr>
              <a:t>. There remained some roots of the blasted petal in the Nb sub-surface, the  fragments and the round melted particles.</a:t>
            </a:r>
            <a:endParaRPr lang="ja-JP" altLang="en-US" sz="1600" dirty="0">
              <a:ea typeface="ＭＳ 明朝" pitchFamily="29" charset="-128"/>
              <a:cs typeface="ＭＳ 明朝" pitchFamily="29" charset="-128"/>
            </a:endParaRPr>
          </a:p>
        </p:txBody>
      </p:sp>
      <p:sp>
        <p:nvSpPr>
          <p:cNvPr id="4" name="テキスト ボックス 3"/>
          <p:cNvSpPr txBox="1"/>
          <p:nvPr/>
        </p:nvSpPr>
        <p:spPr>
          <a:xfrm>
            <a:off x="165100" y="781735"/>
            <a:ext cx="8610600" cy="461665"/>
          </a:xfrm>
          <a:prstGeom prst="rect">
            <a:avLst/>
          </a:prstGeom>
          <a:noFill/>
        </p:spPr>
        <p:txBody>
          <a:bodyPr wrap="square" rtlCol="0">
            <a:spAutoFit/>
          </a:bodyPr>
          <a:lstStyle>
            <a:defPPr>
              <a:defRPr lang="ja-JP"/>
            </a:defPPr>
            <a:lvl1pPr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1pPr>
            <a:lvl2pPr marL="4572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2pPr>
            <a:lvl3pPr marL="9144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3pPr>
            <a:lvl4pPr marL="13716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4pPr>
            <a:lvl5pPr marL="1828800" algn="l" rtl="0" fontAlgn="base">
              <a:spcBef>
                <a:spcPct val="0"/>
              </a:spcBef>
              <a:spcAft>
                <a:spcPct val="0"/>
              </a:spcAft>
              <a:defRPr kumimoji="1" sz="2400" kern="1200">
                <a:solidFill>
                  <a:schemeClr val="tx1"/>
                </a:solidFill>
                <a:latin typeface="Arial" pitchFamily="29" charset="0"/>
                <a:ea typeface="ＭＳ Ｐゴシック" pitchFamily="29" charset="-128"/>
                <a:cs typeface="ＭＳ Ｐゴシック" pitchFamily="29" charset="-128"/>
              </a:defRPr>
            </a:lvl5pPr>
            <a:lvl6pPr marL="22860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6pPr>
            <a:lvl7pPr marL="27432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7pPr>
            <a:lvl8pPr marL="32004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8pPr>
            <a:lvl9pPr marL="3657600" algn="l" defTabSz="457200" rtl="0" eaLnBrk="1" latinLnBrk="0" hangingPunct="1">
              <a:defRPr kumimoji="1" sz="2400" kern="1200">
                <a:solidFill>
                  <a:schemeClr val="tx1"/>
                </a:solidFill>
                <a:latin typeface="Arial" pitchFamily="29" charset="0"/>
                <a:ea typeface="ＭＳ Ｐゴシック" pitchFamily="29" charset="-128"/>
                <a:cs typeface="ＭＳ Ｐゴシック" pitchFamily="29" charset="-128"/>
              </a:defRPr>
            </a:lvl9pPr>
          </a:lstStyle>
          <a:p>
            <a:pPr algn="ctr"/>
            <a:r>
              <a:rPr lang="en-US" altLang="ja-JP" b="1" dirty="0" smtClean="0">
                <a:solidFill>
                  <a:srgbClr val="009999"/>
                </a:solidFill>
                <a:latin typeface="Helvetica"/>
                <a:cs typeface="Helvetica"/>
              </a:rPr>
              <a:t>SEM image after the FES mapping. </a:t>
            </a:r>
            <a:endParaRPr kumimoji="1" lang="ja-JP" altLang="en-US" b="1" dirty="0">
              <a:solidFill>
                <a:srgbClr val="009999"/>
              </a:solidFill>
              <a:latin typeface="Helvetica"/>
              <a:cs typeface="Helvetica"/>
            </a:endParaRPr>
          </a:p>
        </p:txBody>
      </p:sp>
      <p:sp>
        <p:nvSpPr>
          <p:cNvPr id="5" name="テキスト ボックス 4"/>
          <p:cNvSpPr txBox="1"/>
          <p:nvPr/>
        </p:nvSpPr>
        <p:spPr>
          <a:xfrm>
            <a:off x="8528627" y="6581001"/>
            <a:ext cx="615373" cy="276999"/>
          </a:xfrm>
          <a:prstGeom prst="rect">
            <a:avLst/>
          </a:prstGeom>
          <a:noFill/>
        </p:spPr>
        <p:txBody>
          <a:bodyPr wrap="none" rtlCol="0">
            <a:spAutoFit/>
          </a:bodyPr>
          <a:lstStyle/>
          <a:p>
            <a:r>
              <a:rPr kumimoji="1" lang="en-US" altLang="ja-JP" sz="1200" dirty="0" smtClean="0"/>
              <a:t>S. Kato</a:t>
            </a:r>
            <a:endParaRPr kumimoji="1" lang="ja-JP" altLang="en-US" sz="1200" dirty="0"/>
          </a:p>
        </p:txBody>
      </p:sp>
      <p:sp>
        <p:nvSpPr>
          <p:cNvPr id="6" name="スライド番号プレースホルダー 5"/>
          <p:cNvSpPr>
            <a:spLocks noGrp="1"/>
          </p:cNvSpPr>
          <p:nvPr>
            <p:ph type="sldNum" sz="quarter" idx="12"/>
          </p:nvPr>
        </p:nvSpPr>
        <p:spPr/>
        <p:txBody>
          <a:bodyPr/>
          <a:lstStyle/>
          <a:p>
            <a:fld id="{1B4DE3B1-FFEA-E14B-B1F1-ED1FD2752AE4}" type="slidenum">
              <a:rPr lang="en-US" altLang="ja-JP" smtClean="0"/>
              <a:t>22</a:t>
            </a:fld>
            <a:endParaRPr kumimoji="1" lang="ja-JP" altLang="en-US"/>
          </a:p>
        </p:txBody>
      </p:sp>
    </p:spTree>
    <p:extLst>
      <p:ext uri="{BB962C8B-B14F-4D97-AF65-F5344CB8AC3E}">
        <p14:creationId xmlns:p14="http://schemas.microsoft.com/office/powerpoint/2010/main" val="18787357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1219201" y="3018570"/>
            <a:ext cx="6515100" cy="677130"/>
          </a:xfrm>
          <a:prstGeom prst="roundRect">
            <a:avLst>
              <a:gd name="adj" fmla="val 468"/>
            </a:avLst>
          </a:prstGeom>
          <a:solidFill>
            <a:srgbClr val="E6FF00"/>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732" tIns="67278" rIns="93732" bIns="52908" anchor="ctr" anchorCtr="1"/>
          <a:lstStyle/>
          <a:p>
            <a:r>
              <a:rPr lang="is-IS" altLang="ja-JP" sz="2000" b="1" dirty="0">
                <a:solidFill>
                  <a:srgbClr val="000000"/>
                </a:solidFill>
                <a:latin typeface="Helvetica"/>
                <a:cs typeface="Helvetica"/>
              </a:rPr>
              <a:t>Formation of Sulfur in EP solutions</a:t>
            </a:r>
          </a:p>
        </p:txBody>
      </p:sp>
      <p:sp>
        <p:nvSpPr>
          <p:cNvPr id="3" name="テキスト ボックス 2"/>
          <p:cNvSpPr txBox="1"/>
          <p:nvPr/>
        </p:nvSpPr>
        <p:spPr>
          <a:xfrm>
            <a:off x="7946484" y="6581001"/>
            <a:ext cx="1172116" cy="276999"/>
          </a:xfrm>
          <a:prstGeom prst="rect">
            <a:avLst/>
          </a:prstGeom>
          <a:noFill/>
        </p:spPr>
        <p:txBody>
          <a:bodyPr wrap="none" rtlCol="0">
            <a:spAutoFit/>
          </a:bodyPr>
          <a:lstStyle/>
          <a:p>
            <a:r>
              <a:rPr lang="en-US" altLang="ja-JP" sz="1200" dirty="0"/>
              <a:t>H</a:t>
            </a:r>
            <a:r>
              <a:rPr kumimoji="1" lang="en-US" altLang="ja-JP" sz="1200" dirty="0" smtClean="0"/>
              <a:t>. </a:t>
            </a:r>
            <a:r>
              <a:rPr lang="en-US" altLang="ja-JP" sz="1200" dirty="0" err="1" smtClean="0"/>
              <a:t>Monzyushiro</a:t>
            </a:r>
            <a:endParaRPr kumimoji="1" lang="ja-JP" altLang="en-US" sz="1200" dirty="0"/>
          </a:p>
        </p:txBody>
      </p:sp>
      <p:sp>
        <p:nvSpPr>
          <p:cNvPr id="4" name="スライド番号プレースホルダー 3"/>
          <p:cNvSpPr>
            <a:spLocks noGrp="1"/>
          </p:cNvSpPr>
          <p:nvPr>
            <p:ph type="sldNum" sz="quarter" idx="12"/>
          </p:nvPr>
        </p:nvSpPr>
        <p:spPr/>
        <p:txBody>
          <a:bodyPr/>
          <a:lstStyle/>
          <a:p>
            <a:fld id="{1B4DE3B1-FFEA-E14B-B1F1-ED1FD2752AE4}" type="slidenum">
              <a:rPr lang="en-US" altLang="ja-JP" smtClean="0"/>
              <a:t>23</a:t>
            </a:fld>
            <a:endParaRPr kumimoji="1" lang="ja-JP" altLang="en-US"/>
          </a:p>
        </p:txBody>
      </p:sp>
    </p:spTree>
    <p:extLst>
      <p:ext uri="{BB962C8B-B14F-4D97-AF65-F5344CB8AC3E}">
        <p14:creationId xmlns:p14="http://schemas.microsoft.com/office/powerpoint/2010/main" val="128399559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09600"/>
            <a:ext cx="443071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Line 3"/>
          <p:cNvSpPr>
            <a:spLocks noChangeShapeType="1"/>
          </p:cNvSpPr>
          <p:nvPr/>
        </p:nvSpPr>
        <p:spPr bwMode="auto">
          <a:xfrm>
            <a:off x="952500" y="3276600"/>
            <a:ext cx="0" cy="3810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0" name="Line 5"/>
          <p:cNvSpPr>
            <a:spLocks noChangeShapeType="1"/>
          </p:cNvSpPr>
          <p:nvPr/>
        </p:nvSpPr>
        <p:spPr bwMode="auto">
          <a:xfrm>
            <a:off x="1885950" y="3057525"/>
            <a:ext cx="0" cy="3810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1" name="Line 6"/>
          <p:cNvSpPr>
            <a:spLocks noChangeShapeType="1"/>
          </p:cNvSpPr>
          <p:nvPr/>
        </p:nvSpPr>
        <p:spPr bwMode="auto">
          <a:xfrm>
            <a:off x="1438275" y="3048000"/>
            <a:ext cx="0" cy="381000"/>
          </a:xfrm>
          <a:prstGeom prst="line">
            <a:avLst/>
          </a:prstGeom>
          <a:noFill/>
          <a:ln w="952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2" name="Line 7"/>
          <p:cNvSpPr>
            <a:spLocks noChangeShapeType="1"/>
          </p:cNvSpPr>
          <p:nvPr/>
        </p:nvSpPr>
        <p:spPr bwMode="auto">
          <a:xfrm flipH="1">
            <a:off x="4495800" y="50292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3" name="Text Box 8"/>
          <p:cNvSpPr txBox="1">
            <a:spLocks noChangeArrowheads="1"/>
          </p:cNvSpPr>
          <p:nvPr/>
        </p:nvSpPr>
        <p:spPr bwMode="auto">
          <a:xfrm>
            <a:off x="4876800" y="4876800"/>
            <a:ext cx="36152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a:solidFill>
                  <a:schemeClr val="tx1"/>
                </a:solidFill>
                <a:latin typeface="Arial" charset="0"/>
                <a:ea typeface="ＭＳ Ｐゴシック" charset="0"/>
              </a:defRPr>
            </a:lvl9pPr>
          </a:lstStyle>
          <a:p>
            <a:pPr algn="l" eaLnBrk="1" hangingPunct="1"/>
            <a:r>
              <a:rPr lang="en-US" altLang="ja-JP" dirty="0">
                <a:latin typeface="Tahoma" charset="0"/>
              </a:rPr>
              <a:t>only </a:t>
            </a:r>
            <a:r>
              <a:rPr lang="en-US" altLang="ja-JP" dirty="0">
                <a:solidFill>
                  <a:srgbClr val="FF0000"/>
                </a:solidFill>
                <a:latin typeface="Tahoma" charset="0"/>
              </a:rPr>
              <a:t>NbF</a:t>
            </a:r>
            <a:r>
              <a:rPr lang="en-US" altLang="ja-JP" baseline="-25000" dirty="0">
                <a:solidFill>
                  <a:srgbClr val="FF0000"/>
                </a:solidFill>
                <a:latin typeface="Tahoma" charset="0"/>
              </a:rPr>
              <a:t>6</a:t>
            </a:r>
            <a:r>
              <a:rPr lang="en-US" altLang="ja-JP" baseline="30000" dirty="0">
                <a:solidFill>
                  <a:srgbClr val="FF0000"/>
                </a:solidFill>
                <a:latin typeface="Tahoma" charset="0"/>
              </a:rPr>
              <a:t>-</a:t>
            </a:r>
            <a:r>
              <a:rPr lang="en-US" altLang="ja-JP" baseline="30000" dirty="0">
                <a:latin typeface="Tahoma" charset="0"/>
              </a:rPr>
              <a:t> </a:t>
            </a:r>
            <a:r>
              <a:rPr lang="en-US" altLang="ja-JP" dirty="0">
                <a:latin typeface="Tahoma" charset="0"/>
              </a:rPr>
              <a:t>is </a:t>
            </a:r>
            <a:r>
              <a:rPr lang="en-US" altLang="ja-JP" dirty="0" smtClean="0">
                <a:latin typeface="Tahoma" charset="0"/>
              </a:rPr>
              <a:t>observed in HF + Nb</a:t>
            </a:r>
            <a:endParaRPr lang="en-US" altLang="ja-JP" dirty="0">
              <a:latin typeface="Tahoma" charset="0"/>
            </a:endParaRPr>
          </a:p>
        </p:txBody>
      </p:sp>
      <p:sp>
        <p:nvSpPr>
          <p:cNvPr id="4104" name="Text Box 9"/>
          <p:cNvSpPr txBox="1">
            <a:spLocks noChangeArrowheads="1"/>
          </p:cNvSpPr>
          <p:nvPr/>
        </p:nvSpPr>
        <p:spPr bwMode="auto">
          <a:xfrm>
            <a:off x="4776248" y="2590800"/>
            <a:ext cx="4367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a:solidFill>
                  <a:schemeClr val="tx1"/>
                </a:solidFill>
                <a:latin typeface="Arial" charset="0"/>
                <a:ea typeface="ＭＳ Ｐゴシック" charset="0"/>
              </a:defRPr>
            </a:lvl9pPr>
          </a:lstStyle>
          <a:p>
            <a:pPr algn="l" eaLnBrk="1" hangingPunct="1"/>
            <a:r>
              <a:rPr lang="en-US" altLang="ja-JP" dirty="0">
                <a:solidFill>
                  <a:srgbClr val="FF0000"/>
                </a:solidFill>
                <a:latin typeface="Tahoma" charset="0"/>
              </a:rPr>
              <a:t>NbF</a:t>
            </a:r>
            <a:r>
              <a:rPr lang="en-US" altLang="ja-JP" baseline="-25000" dirty="0">
                <a:solidFill>
                  <a:srgbClr val="FF0000"/>
                </a:solidFill>
                <a:latin typeface="Tahoma" charset="0"/>
              </a:rPr>
              <a:t>6</a:t>
            </a:r>
            <a:r>
              <a:rPr lang="en-US" altLang="ja-JP" baseline="30000" dirty="0">
                <a:solidFill>
                  <a:srgbClr val="FF0000"/>
                </a:solidFill>
                <a:latin typeface="Tahoma" charset="0"/>
              </a:rPr>
              <a:t>-</a:t>
            </a:r>
            <a:r>
              <a:rPr lang="en-US" altLang="ja-JP" dirty="0">
                <a:latin typeface="Tahoma" charset="0"/>
              </a:rPr>
              <a:t> and </a:t>
            </a:r>
            <a:r>
              <a:rPr lang="en-US" altLang="ja-JP" dirty="0">
                <a:solidFill>
                  <a:schemeClr val="hlink"/>
                </a:solidFill>
                <a:latin typeface="Tahoma" charset="0"/>
              </a:rPr>
              <a:t>Sulfur </a:t>
            </a:r>
            <a:r>
              <a:rPr lang="en-US" altLang="ja-JP" dirty="0">
                <a:latin typeface="Tahoma" charset="0"/>
              </a:rPr>
              <a:t>are </a:t>
            </a:r>
            <a:r>
              <a:rPr lang="en-US" altLang="ja-JP" dirty="0" smtClean="0">
                <a:latin typeface="Tahoma" charset="0"/>
              </a:rPr>
              <a:t>detected in EP + Nb</a:t>
            </a:r>
            <a:endParaRPr lang="en-US" altLang="ja-JP" baseline="-25000" dirty="0">
              <a:solidFill>
                <a:schemeClr val="hlink"/>
              </a:solidFill>
              <a:latin typeface="Tahoma" charset="0"/>
            </a:endParaRPr>
          </a:p>
        </p:txBody>
      </p:sp>
      <p:sp>
        <p:nvSpPr>
          <p:cNvPr id="4105" name="Line 10"/>
          <p:cNvSpPr>
            <a:spLocks noChangeShapeType="1"/>
          </p:cNvSpPr>
          <p:nvPr/>
        </p:nvSpPr>
        <p:spPr bwMode="auto">
          <a:xfrm flipH="1">
            <a:off x="4495800" y="28194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6" name="Text Box 11"/>
          <p:cNvSpPr txBox="1">
            <a:spLocks noChangeArrowheads="1"/>
          </p:cNvSpPr>
          <p:nvPr/>
        </p:nvSpPr>
        <p:spPr bwMode="auto">
          <a:xfrm>
            <a:off x="664909" y="152400"/>
            <a:ext cx="82157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2400" b="1" dirty="0">
                <a:latin typeface="Helvetica"/>
                <a:ea typeface="HG丸ｺﾞｼｯｸM-PRO" charset="0"/>
                <a:cs typeface="Helvetica"/>
              </a:rPr>
              <a:t>Dissolution of Nb Metal </a:t>
            </a:r>
            <a:r>
              <a:rPr lang="en-US" altLang="ja-JP" sz="2400" b="1" dirty="0" smtClean="0">
                <a:latin typeface="Helvetica"/>
                <a:ea typeface="HG丸ｺﾞｼｯｸM-PRO" charset="0"/>
                <a:cs typeface="Helvetica"/>
              </a:rPr>
              <a:t>powder </a:t>
            </a:r>
            <a:r>
              <a:rPr lang="en-US" altLang="ja-JP" sz="2400" b="1" dirty="0" smtClean="0">
                <a:latin typeface="Helvetica"/>
                <a:ea typeface="HG丸ｺﾞｼｯｸM-PRO" charset="0"/>
                <a:cs typeface="Helvetica"/>
              </a:rPr>
              <a:t>in </a:t>
            </a:r>
            <a:r>
              <a:rPr lang="en-US" altLang="ja-JP" sz="2400" b="1" dirty="0">
                <a:latin typeface="Helvetica"/>
                <a:ea typeface="HG丸ｺﾞｼｯｸM-PRO" charset="0"/>
                <a:cs typeface="Helvetica"/>
              </a:rPr>
              <a:t>EP and HF solutions </a:t>
            </a:r>
            <a:endParaRPr lang="ja-JP" altLang="en-US" sz="2400" b="1" dirty="0">
              <a:latin typeface="Helvetica"/>
              <a:ea typeface="HG丸ｺﾞｼｯｸM-PRO" charset="0"/>
              <a:cs typeface="Helvetica"/>
            </a:endParaRPr>
          </a:p>
        </p:txBody>
      </p:sp>
      <p:pic>
        <p:nvPicPr>
          <p:cNvPr id="4107" name="Picture 12" descr="D:\EP-Pic\DSC_01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960132"/>
            <a:ext cx="228600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1B4DE3B1-FFEA-E14B-B1F1-ED1FD2752AE4}" type="slidenum">
              <a:rPr lang="en-US" altLang="ja-JP" smtClean="0"/>
              <a:t>24</a:t>
            </a:fld>
            <a:endParaRPr kumimoji="1" lang="ja-JP" altLang="en-US"/>
          </a:p>
        </p:txBody>
      </p:sp>
      <p:sp>
        <p:nvSpPr>
          <p:cNvPr id="14" name="テキスト ボックス 13"/>
          <p:cNvSpPr txBox="1"/>
          <p:nvPr/>
        </p:nvSpPr>
        <p:spPr>
          <a:xfrm>
            <a:off x="7946484" y="6581001"/>
            <a:ext cx="1076587" cy="276999"/>
          </a:xfrm>
          <a:prstGeom prst="rect">
            <a:avLst/>
          </a:prstGeom>
          <a:noFill/>
        </p:spPr>
        <p:txBody>
          <a:bodyPr wrap="none" rtlCol="0">
            <a:spAutoFit/>
          </a:bodyPr>
          <a:lstStyle/>
          <a:p>
            <a:r>
              <a:rPr lang="en-US" altLang="ja-JP" sz="1200" dirty="0"/>
              <a:t>H</a:t>
            </a:r>
            <a:r>
              <a:rPr kumimoji="1" lang="en-US" altLang="ja-JP" sz="1200" dirty="0" smtClean="0"/>
              <a:t>. </a:t>
            </a:r>
            <a:r>
              <a:rPr lang="en-US" altLang="ja-JP" sz="1200" dirty="0" err="1" smtClean="0"/>
              <a:t>Monjushiro</a:t>
            </a:r>
            <a:endParaRPr kumimoji="1" lang="ja-JP" altLang="en-US" sz="1200" dirty="0"/>
          </a:p>
        </p:txBody>
      </p:sp>
      <p:sp>
        <p:nvSpPr>
          <p:cNvPr id="3" name="テキスト ボックス 2"/>
          <p:cNvSpPr txBox="1"/>
          <p:nvPr/>
        </p:nvSpPr>
        <p:spPr>
          <a:xfrm>
            <a:off x="2648329" y="748268"/>
            <a:ext cx="2127919" cy="369332"/>
          </a:xfrm>
          <a:prstGeom prst="rect">
            <a:avLst/>
          </a:prstGeom>
          <a:noFill/>
        </p:spPr>
        <p:txBody>
          <a:bodyPr wrap="none" rtlCol="0">
            <a:spAutoFit/>
          </a:bodyPr>
          <a:lstStyle/>
          <a:p>
            <a:r>
              <a:rPr kumimoji="1" lang="en-US" altLang="ja-JP" dirty="0" smtClean="0"/>
              <a:t>Raman spectroscopy</a:t>
            </a:r>
            <a:endParaRPr kumimoji="1" lang="ja-JP" altLang="en-US" dirty="0"/>
          </a:p>
        </p:txBody>
      </p:sp>
    </p:spTree>
    <p:extLst>
      <p:ext uri="{BB962C8B-B14F-4D97-AF65-F5344CB8AC3E}">
        <p14:creationId xmlns:p14="http://schemas.microsoft.com/office/powerpoint/2010/main" val="104194408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テキスト ボックス 1"/>
          <p:cNvSpPr txBox="1">
            <a:spLocks noChangeArrowheads="1"/>
          </p:cNvSpPr>
          <p:nvPr/>
        </p:nvSpPr>
        <p:spPr bwMode="auto">
          <a:xfrm>
            <a:off x="84697" y="463550"/>
            <a:ext cx="90539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2400" b="1" dirty="0">
                <a:latin typeface="Helvetica"/>
                <a:cs typeface="Helvetica"/>
              </a:rPr>
              <a:t>Observation of Shapes of Sulfur micro-particles </a:t>
            </a:r>
          </a:p>
          <a:p>
            <a:pPr eaLnBrk="1" hangingPunct="1"/>
            <a:r>
              <a:rPr lang="en-US" altLang="ja-JP" sz="2400" b="1" dirty="0">
                <a:latin typeface="Helvetica"/>
                <a:cs typeface="Helvetica"/>
              </a:rPr>
              <a:t>during Nb dissolution in EP solution by Electron Microscope </a:t>
            </a:r>
            <a:endParaRPr lang="ja-JP" altLang="en-US" sz="2400" b="1" dirty="0">
              <a:latin typeface="Helvetica"/>
              <a:cs typeface="Helvetica"/>
            </a:endParaRPr>
          </a:p>
        </p:txBody>
      </p:sp>
      <p:grpSp>
        <p:nvGrpSpPr>
          <p:cNvPr id="5123" name="グループ化 4"/>
          <p:cNvGrpSpPr>
            <a:grpSpLocks/>
          </p:cNvGrpSpPr>
          <p:nvPr/>
        </p:nvGrpSpPr>
        <p:grpSpPr bwMode="auto">
          <a:xfrm>
            <a:off x="684213" y="2997200"/>
            <a:ext cx="719137" cy="1655763"/>
            <a:chOff x="1331640" y="2132856"/>
            <a:chExt cx="720080" cy="1656184"/>
          </a:xfrm>
        </p:grpSpPr>
        <p:sp>
          <p:nvSpPr>
            <p:cNvPr id="3" name="正方形/長方形 2"/>
            <p:cNvSpPr/>
            <p:nvPr/>
          </p:nvSpPr>
          <p:spPr>
            <a:xfrm>
              <a:off x="1331640" y="2420267"/>
              <a:ext cx="720080" cy="1368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4" name="正方形/長方形 3"/>
            <p:cNvSpPr/>
            <p:nvPr/>
          </p:nvSpPr>
          <p:spPr>
            <a:xfrm>
              <a:off x="1331640" y="2132856"/>
              <a:ext cx="720080" cy="10083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cxnSp>
        <p:nvCxnSpPr>
          <p:cNvPr id="7" name="直線矢印コネクタ 6"/>
          <p:cNvCxnSpPr/>
          <p:nvPr/>
        </p:nvCxnSpPr>
        <p:spPr>
          <a:xfrm flipH="1">
            <a:off x="1042988" y="2565400"/>
            <a:ext cx="433387" cy="792163"/>
          </a:xfrm>
          <a:prstGeom prst="straightConnector1">
            <a:avLst/>
          </a:prstGeom>
          <a:ln w="5715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125" name="テキスト ボックス 7"/>
          <p:cNvSpPr txBox="1">
            <a:spLocks noChangeArrowheads="1"/>
          </p:cNvSpPr>
          <p:nvPr/>
        </p:nvSpPr>
        <p:spPr bwMode="auto">
          <a:xfrm>
            <a:off x="1547813" y="2205038"/>
            <a:ext cx="13001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a:t>Nb powder</a:t>
            </a:r>
          </a:p>
          <a:p>
            <a:pPr eaLnBrk="1" hangingPunct="1"/>
            <a:r>
              <a:rPr lang="en-US" altLang="ja-JP"/>
              <a:t>50 mg</a:t>
            </a:r>
            <a:endParaRPr lang="ja-JP" altLang="en-US"/>
          </a:p>
        </p:txBody>
      </p:sp>
      <p:cxnSp>
        <p:nvCxnSpPr>
          <p:cNvPr id="10" name="直線矢印コネクタ 9"/>
          <p:cNvCxnSpPr/>
          <p:nvPr/>
        </p:nvCxnSpPr>
        <p:spPr>
          <a:xfrm flipH="1" flipV="1">
            <a:off x="1403350" y="4365625"/>
            <a:ext cx="576263" cy="7143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127" name="テキスト ボックス 10"/>
          <p:cNvSpPr txBox="1">
            <a:spLocks noChangeArrowheads="1"/>
          </p:cNvSpPr>
          <p:nvPr/>
        </p:nvSpPr>
        <p:spPr bwMode="auto">
          <a:xfrm>
            <a:off x="1692275" y="4508500"/>
            <a:ext cx="13462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a:t>EP solution</a:t>
            </a:r>
          </a:p>
          <a:p>
            <a:pPr eaLnBrk="1" hangingPunct="1"/>
            <a:r>
              <a:rPr lang="en-US" altLang="ja-JP"/>
              <a:t>5.0 mL</a:t>
            </a:r>
            <a:endParaRPr lang="ja-JP" altLang="en-US"/>
          </a:p>
        </p:txBody>
      </p:sp>
      <p:sp>
        <p:nvSpPr>
          <p:cNvPr id="12" name="右矢印 11"/>
          <p:cNvSpPr/>
          <p:nvPr/>
        </p:nvSpPr>
        <p:spPr>
          <a:xfrm>
            <a:off x="1835150" y="3500438"/>
            <a:ext cx="1152525" cy="57626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5129" name="グループ化 12"/>
          <p:cNvGrpSpPr>
            <a:grpSpLocks/>
          </p:cNvGrpSpPr>
          <p:nvPr/>
        </p:nvGrpSpPr>
        <p:grpSpPr bwMode="auto">
          <a:xfrm>
            <a:off x="3348038" y="2997200"/>
            <a:ext cx="719137" cy="1655763"/>
            <a:chOff x="1331640" y="2132856"/>
            <a:chExt cx="720080" cy="1656184"/>
          </a:xfrm>
        </p:grpSpPr>
        <p:sp>
          <p:nvSpPr>
            <p:cNvPr id="14" name="正方形/長方形 13"/>
            <p:cNvSpPr/>
            <p:nvPr/>
          </p:nvSpPr>
          <p:spPr>
            <a:xfrm>
              <a:off x="1331640" y="2420267"/>
              <a:ext cx="720080" cy="1368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15" name="正方形/長方形 14"/>
            <p:cNvSpPr/>
            <p:nvPr/>
          </p:nvSpPr>
          <p:spPr>
            <a:xfrm>
              <a:off x="1331640" y="2132856"/>
              <a:ext cx="720080" cy="10083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sp>
        <p:nvSpPr>
          <p:cNvPr id="16" name="右矢印 15"/>
          <p:cNvSpPr/>
          <p:nvPr/>
        </p:nvSpPr>
        <p:spPr>
          <a:xfrm>
            <a:off x="4067175" y="2276475"/>
            <a:ext cx="1152525" cy="57626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5131" name="グループ化 21"/>
          <p:cNvGrpSpPr>
            <a:grpSpLocks/>
          </p:cNvGrpSpPr>
          <p:nvPr/>
        </p:nvGrpSpPr>
        <p:grpSpPr bwMode="auto">
          <a:xfrm>
            <a:off x="3779838" y="2420938"/>
            <a:ext cx="71437" cy="1728787"/>
            <a:chOff x="4932040" y="1196752"/>
            <a:chExt cx="72008" cy="1728192"/>
          </a:xfrm>
        </p:grpSpPr>
        <p:sp>
          <p:nvSpPr>
            <p:cNvPr id="20" name="台形 19"/>
            <p:cNvSpPr/>
            <p:nvPr/>
          </p:nvSpPr>
          <p:spPr>
            <a:xfrm flipV="1">
              <a:off x="4932040" y="2420293"/>
              <a:ext cx="72008" cy="504651"/>
            </a:xfrm>
            <a:prstGeom prst="trapezoi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1" name="正方形/長方形 20"/>
            <p:cNvSpPr/>
            <p:nvPr/>
          </p:nvSpPr>
          <p:spPr>
            <a:xfrm>
              <a:off x="4932040" y="1196752"/>
              <a:ext cx="72008" cy="12235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sp>
        <p:nvSpPr>
          <p:cNvPr id="5132" name="テキスト ボックス 22"/>
          <p:cNvSpPr txBox="1">
            <a:spLocks noChangeArrowheads="1"/>
          </p:cNvSpPr>
          <p:nvPr/>
        </p:nvSpPr>
        <p:spPr bwMode="auto">
          <a:xfrm>
            <a:off x="2124075" y="3141663"/>
            <a:ext cx="735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a:t>40 </a:t>
            </a:r>
            <a:r>
              <a:rPr lang="ja-JP" altLang="en-US"/>
              <a:t>℃</a:t>
            </a:r>
          </a:p>
        </p:txBody>
      </p:sp>
      <p:sp>
        <p:nvSpPr>
          <p:cNvPr id="5133" name="テキスト ボックス 23"/>
          <p:cNvSpPr txBox="1">
            <a:spLocks noChangeArrowheads="1"/>
          </p:cNvSpPr>
          <p:nvPr/>
        </p:nvSpPr>
        <p:spPr bwMode="auto">
          <a:xfrm>
            <a:off x="4140200" y="1844675"/>
            <a:ext cx="212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a:t>Filtration</a:t>
            </a:r>
            <a:r>
              <a:rPr lang="ja-JP" altLang="en-US"/>
              <a:t> </a:t>
            </a:r>
            <a:r>
              <a:rPr lang="en-US" altLang="ja-JP"/>
              <a:t>(0.45</a:t>
            </a:r>
            <a:r>
              <a:rPr lang="en-US" altLang="ja-JP">
                <a:latin typeface="Symbol" charset="0"/>
              </a:rPr>
              <a:t>m</a:t>
            </a:r>
            <a:r>
              <a:rPr lang="en-US" altLang="ja-JP"/>
              <a:t>m)</a:t>
            </a:r>
            <a:endParaRPr lang="ja-JP" altLang="en-US"/>
          </a:p>
        </p:txBody>
      </p:sp>
      <p:grpSp>
        <p:nvGrpSpPr>
          <p:cNvPr id="5134" name="グループ化 64"/>
          <p:cNvGrpSpPr>
            <a:grpSpLocks/>
          </p:cNvGrpSpPr>
          <p:nvPr/>
        </p:nvGrpSpPr>
        <p:grpSpPr bwMode="auto">
          <a:xfrm>
            <a:off x="5435600" y="2205038"/>
            <a:ext cx="792163" cy="792162"/>
            <a:chOff x="5940152" y="1916832"/>
            <a:chExt cx="792088" cy="792088"/>
          </a:xfrm>
        </p:grpSpPr>
        <p:sp>
          <p:nvSpPr>
            <p:cNvPr id="25" name="円/楕円 24"/>
            <p:cNvSpPr/>
            <p:nvPr/>
          </p:nvSpPr>
          <p:spPr>
            <a:xfrm>
              <a:off x="5940152" y="1916832"/>
              <a:ext cx="792088" cy="79208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6" name="円/楕円 25"/>
            <p:cNvSpPr/>
            <p:nvPr/>
          </p:nvSpPr>
          <p:spPr>
            <a:xfrm>
              <a:off x="6444929" y="2348592"/>
              <a:ext cx="44446" cy="46033"/>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7" name="円/楕円 26"/>
            <p:cNvSpPr/>
            <p:nvPr/>
          </p:nvSpPr>
          <p:spPr>
            <a:xfrm>
              <a:off x="6300481" y="2204142"/>
              <a:ext cx="46033" cy="46034"/>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8" name="円/楕円 27"/>
            <p:cNvSpPr/>
            <p:nvPr/>
          </p:nvSpPr>
          <p:spPr>
            <a:xfrm>
              <a:off x="6300481" y="2348592"/>
              <a:ext cx="46033" cy="46033"/>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29" name="円/楕円 28"/>
            <p:cNvSpPr/>
            <p:nvPr/>
          </p:nvSpPr>
          <p:spPr>
            <a:xfrm>
              <a:off x="6156032" y="2277160"/>
              <a:ext cx="46034" cy="46034"/>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30" name="円/楕円 29"/>
            <p:cNvSpPr/>
            <p:nvPr/>
          </p:nvSpPr>
          <p:spPr>
            <a:xfrm>
              <a:off x="6516360" y="2204142"/>
              <a:ext cx="46033" cy="46034"/>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31" name="円/楕円 30"/>
            <p:cNvSpPr/>
            <p:nvPr/>
          </p:nvSpPr>
          <p:spPr>
            <a:xfrm>
              <a:off x="6371911" y="2061281"/>
              <a:ext cx="46034" cy="46034"/>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32" name="円/楕円 31"/>
            <p:cNvSpPr/>
            <p:nvPr/>
          </p:nvSpPr>
          <p:spPr>
            <a:xfrm>
              <a:off x="6156032" y="2132712"/>
              <a:ext cx="46034" cy="46033"/>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33" name="円/楕円 32"/>
            <p:cNvSpPr/>
            <p:nvPr/>
          </p:nvSpPr>
          <p:spPr>
            <a:xfrm>
              <a:off x="6156032" y="2493040"/>
              <a:ext cx="46034" cy="46034"/>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34" name="円/楕円 33"/>
            <p:cNvSpPr/>
            <p:nvPr/>
          </p:nvSpPr>
          <p:spPr>
            <a:xfrm>
              <a:off x="6371911" y="2564471"/>
              <a:ext cx="46034" cy="46033"/>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35" name="円/楕円 34"/>
            <p:cNvSpPr/>
            <p:nvPr/>
          </p:nvSpPr>
          <p:spPr>
            <a:xfrm>
              <a:off x="6587791" y="2421610"/>
              <a:ext cx="46034" cy="4444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37" name="円/楕円 36"/>
            <p:cNvSpPr/>
            <p:nvPr/>
          </p:nvSpPr>
          <p:spPr>
            <a:xfrm>
              <a:off x="6444929" y="2277160"/>
              <a:ext cx="44446" cy="460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38" name="円/楕円 37"/>
            <p:cNvSpPr/>
            <p:nvPr/>
          </p:nvSpPr>
          <p:spPr>
            <a:xfrm>
              <a:off x="6300481" y="2421610"/>
              <a:ext cx="46033" cy="4444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39" name="円/楕円 38"/>
            <p:cNvSpPr/>
            <p:nvPr/>
          </p:nvSpPr>
          <p:spPr>
            <a:xfrm>
              <a:off x="6227463" y="2277160"/>
              <a:ext cx="46033" cy="460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40" name="円/楕円 39"/>
            <p:cNvSpPr/>
            <p:nvPr/>
          </p:nvSpPr>
          <p:spPr>
            <a:xfrm>
              <a:off x="6227463" y="2564471"/>
              <a:ext cx="46033" cy="46033"/>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41" name="円/楕円 40"/>
            <p:cNvSpPr/>
            <p:nvPr/>
          </p:nvSpPr>
          <p:spPr>
            <a:xfrm>
              <a:off x="6084601" y="2348592"/>
              <a:ext cx="46033" cy="46033"/>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42" name="円/楕円 41"/>
            <p:cNvSpPr/>
            <p:nvPr/>
          </p:nvSpPr>
          <p:spPr>
            <a:xfrm>
              <a:off x="6227463" y="2061281"/>
              <a:ext cx="46033" cy="460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43" name="円/楕円 42"/>
            <p:cNvSpPr/>
            <p:nvPr/>
          </p:nvSpPr>
          <p:spPr>
            <a:xfrm>
              <a:off x="6587791" y="2277160"/>
              <a:ext cx="46034" cy="4603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sp>
        <p:nvSpPr>
          <p:cNvPr id="44" name="右矢印 43"/>
          <p:cNvSpPr/>
          <p:nvPr/>
        </p:nvSpPr>
        <p:spPr>
          <a:xfrm rot="5400000">
            <a:off x="5291931" y="3501232"/>
            <a:ext cx="1152525" cy="57626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5136" name="グループ化 63"/>
          <p:cNvGrpSpPr>
            <a:grpSpLocks/>
          </p:cNvGrpSpPr>
          <p:nvPr/>
        </p:nvGrpSpPr>
        <p:grpSpPr bwMode="auto">
          <a:xfrm>
            <a:off x="5400675" y="4581525"/>
            <a:ext cx="935038" cy="647700"/>
            <a:chOff x="5940152" y="4293096"/>
            <a:chExt cx="936104" cy="648072"/>
          </a:xfrm>
        </p:grpSpPr>
        <p:sp>
          <p:nvSpPr>
            <p:cNvPr id="45" name="角丸四角形 44"/>
            <p:cNvSpPr/>
            <p:nvPr/>
          </p:nvSpPr>
          <p:spPr>
            <a:xfrm>
              <a:off x="5940152" y="4293096"/>
              <a:ext cx="936104" cy="648072"/>
            </a:xfrm>
            <a:prstGeom prst="round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47" name="円/楕円 46"/>
            <p:cNvSpPr/>
            <p:nvPr/>
          </p:nvSpPr>
          <p:spPr>
            <a:xfrm>
              <a:off x="6515482" y="4653666"/>
              <a:ext cx="46090" cy="44476"/>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48" name="円/楕円 47"/>
            <p:cNvSpPr/>
            <p:nvPr/>
          </p:nvSpPr>
          <p:spPr>
            <a:xfrm>
              <a:off x="6372444" y="4509120"/>
              <a:ext cx="46090" cy="46064"/>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49" name="円/楕円 48"/>
            <p:cNvSpPr/>
            <p:nvPr/>
          </p:nvSpPr>
          <p:spPr>
            <a:xfrm>
              <a:off x="6372444" y="4653666"/>
              <a:ext cx="46090" cy="44476"/>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50" name="円/楕円 49"/>
            <p:cNvSpPr/>
            <p:nvPr/>
          </p:nvSpPr>
          <p:spPr>
            <a:xfrm>
              <a:off x="6227818" y="4580599"/>
              <a:ext cx="46089" cy="46063"/>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51" name="円/楕円 50"/>
            <p:cNvSpPr/>
            <p:nvPr/>
          </p:nvSpPr>
          <p:spPr>
            <a:xfrm>
              <a:off x="6588590" y="4509120"/>
              <a:ext cx="46090" cy="46064"/>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52" name="円/楕円 51"/>
            <p:cNvSpPr/>
            <p:nvPr/>
          </p:nvSpPr>
          <p:spPr>
            <a:xfrm>
              <a:off x="6443964" y="4364575"/>
              <a:ext cx="46089" cy="46063"/>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53" name="円/楕円 52"/>
            <p:cNvSpPr/>
            <p:nvPr/>
          </p:nvSpPr>
          <p:spPr>
            <a:xfrm>
              <a:off x="6227818" y="4437642"/>
              <a:ext cx="46089" cy="44476"/>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54" name="円/楕円 53"/>
            <p:cNvSpPr/>
            <p:nvPr/>
          </p:nvSpPr>
          <p:spPr>
            <a:xfrm>
              <a:off x="6227818" y="4796623"/>
              <a:ext cx="46089" cy="46063"/>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55" name="円/楕円 54"/>
            <p:cNvSpPr/>
            <p:nvPr/>
          </p:nvSpPr>
          <p:spPr>
            <a:xfrm>
              <a:off x="6443964" y="4869690"/>
              <a:ext cx="46089" cy="44476"/>
            </a:xfrm>
            <a:prstGeom prst="ellips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56" name="円/楕円 55"/>
            <p:cNvSpPr/>
            <p:nvPr/>
          </p:nvSpPr>
          <p:spPr>
            <a:xfrm>
              <a:off x="6660110" y="4725144"/>
              <a:ext cx="46089" cy="4606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57" name="円/楕円 56"/>
            <p:cNvSpPr/>
            <p:nvPr/>
          </p:nvSpPr>
          <p:spPr>
            <a:xfrm>
              <a:off x="6515482" y="4580599"/>
              <a:ext cx="46090" cy="46063"/>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58" name="円/楕円 57"/>
            <p:cNvSpPr/>
            <p:nvPr/>
          </p:nvSpPr>
          <p:spPr>
            <a:xfrm>
              <a:off x="6372444" y="4725144"/>
              <a:ext cx="46090" cy="46064"/>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59" name="円/楕円 58"/>
            <p:cNvSpPr/>
            <p:nvPr/>
          </p:nvSpPr>
          <p:spPr>
            <a:xfrm>
              <a:off x="6300926" y="4580599"/>
              <a:ext cx="44501" cy="46063"/>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60" name="円/楕円 59"/>
            <p:cNvSpPr/>
            <p:nvPr/>
          </p:nvSpPr>
          <p:spPr>
            <a:xfrm>
              <a:off x="6300926" y="4869690"/>
              <a:ext cx="44501" cy="4447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61" name="円/楕円 60"/>
            <p:cNvSpPr/>
            <p:nvPr/>
          </p:nvSpPr>
          <p:spPr>
            <a:xfrm>
              <a:off x="6156298" y="4653666"/>
              <a:ext cx="46090" cy="44476"/>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62" name="円/楕円 61"/>
            <p:cNvSpPr/>
            <p:nvPr/>
          </p:nvSpPr>
          <p:spPr>
            <a:xfrm>
              <a:off x="6300926" y="4364575"/>
              <a:ext cx="44501" cy="46063"/>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63" name="円/楕円 62"/>
            <p:cNvSpPr/>
            <p:nvPr/>
          </p:nvSpPr>
          <p:spPr>
            <a:xfrm>
              <a:off x="6660110" y="4580599"/>
              <a:ext cx="46089" cy="46063"/>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sp>
        <p:nvSpPr>
          <p:cNvPr id="5137" name="テキスト ボックス 65"/>
          <p:cNvSpPr txBox="1">
            <a:spLocks noChangeArrowheads="1"/>
          </p:cNvSpPr>
          <p:nvPr/>
        </p:nvSpPr>
        <p:spPr bwMode="auto">
          <a:xfrm>
            <a:off x="4611688" y="5445125"/>
            <a:ext cx="256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a:t>Carbon  Adhesive Tape</a:t>
            </a:r>
            <a:endParaRPr lang="ja-JP" altLang="en-US"/>
          </a:p>
        </p:txBody>
      </p:sp>
      <p:sp>
        <p:nvSpPr>
          <p:cNvPr id="67" name="右矢印 66"/>
          <p:cNvSpPr/>
          <p:nvPr/>
        </p:nvSpPr>
        <p:spPr>
          <a:xfrm>
            <a:off x="6516688" y="4652963"/>
            <a:ext cx="1150937" cy="57626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sp>
        <p:nvSpPr>
          <p:cNvPr id="5139" name="テキスト ボックス 67"/>
          <p:cNvSpPr txBox="1">
            <a:spLocks noChangeArrowheads="1"/>
          </p:cNvSpPr>
          <p:nvPr/>
        </p:nvSpPr>
        <p:spPr bwMode="auto">
          <a:xfrm>
            <a:off x="6516688" y="4221163"/>
            <a:ext cx="2338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a:t>Electron Microscope </a:t>
            </a:r>
            <a:endParaRPr lang="ja-JP" altLang="en-US"/>
          </a:p>
        </p:txBody>
      </p:sp>
      <p:sp>
        <p:nvSpPr>
          <p:cNvPr id="2" name="スライド番号プレースホルダー 1"/>
          <p:cNvSpPr>
            <a:spLocks noGrp="1"/>
          </p:cNvSpPr>
          <p:nvPr>
            <p:ph type="sldNum" sz="quarter" idx="12"/>
          </p:nvPr>
        </p:nvSpPr>
        <p:spPr/>
        <p:txBody>
          <a:bodyPr/>
          <a:lstStyle/>
          <a:p>
            <a:fld id="{1B4DE3B1-FFEA-E14B-B1F1-ED1FD2752AE4}" type="slidenum">
              <a:rPr lang="en-US" altLang="ja-JP" smtClean="0"/>
              <a:t>25</a:t>
            </a:fld>
            <a:endParaRPr kumimoji="1" lang="ja-JP" altLang="en-US"/>
          </a:p>
        </p:txBody>
      </p:sp>
      <p:sp>
        <p:nvSpPr>
          <p:cNvPr id="65" name="テキスト ボックス 64"/>
          <p:cNvSpPr txBox="1"/>
          <p:nvPr/>
        </p:nvSpPr>
        <p:spPr>
          <a:xfrm>
            <a:off x="7946484" y="6581001"/>
            <a:ext cx="1076587" cy="276999"/>
          </a:xfrm>
          <a:prstGeom prst="rect">
            <a:avLst/>
          </a:prstGeom>
          <a:noFill/>
        </p:spPr>
        <p:txBody>
          <a:bodyPr wrap="none" rtlCol="0">
            <a:spAutoFit/>
          </a:bodyPr>
          <a:lstStyle/>
          <a:p>
            <a:r>
              <a:rPr lang="en-US" altLang="ja-JP" sz="1200" dirty="0"/>
              <a:t>H</a:t>
            </a:r>
            <a:r>
              <a:rPr kumimoji="1" lang="en-US" altLang="ja-JP" sz="1200" dirty="0" smtClean="0"/>
              <a:t>. </a:t>
            </a:r>
            <a:r>
              <a:rPr lang="en-US" altLang="ja-JP" sz="1200" dirty="0" err="1" smtClean="0"/>
              <a:t>Monjushiro</a:t>
            </a:r>
            <a:endParaRPr kumimoji="1" lang="ja-JP" altLang="en-US" sz="1200" dirty="0"/>
          </a:p>
        </p:txBody>
      </p:sp>
    </p:spTree>
    <p:extLst>
      <p:ext uri="{BB962C8B-B14F-4D97-AF65-F5344CB8AC3E}">
        <p14:creationId xmlns:p14="http://schemas.microsoft.com/office/powerpoint/2010/main" val="139422337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Hideaki\Desktop\Nb-EP\Nb-EP-40C-5hr-18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4514"/>
            <a:ext cx="2903537" cy="23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テキスト ボックス 2"/>
          <p:cNvSpPr txBox="1">
            <a:spLocks noChangeArrowheads="1"/>
          </p:cNvSpPr>
          <p:nvPr/>
        </p:nvSpPr>
        <p:spPr bwMode="auto">
          <a:xfrm>
            <a:off x="119062" y="1262463"/>
            <a:ext cx="10856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600" dirty="0">
                <a:solidFill>
                  <a:srgbClr val="FFFF00"/>
                </a:solidFill>
              </a:rPr>
              <a:t>40</a:t>
            </a:r>
            <a:r>
              <a:rPr lang="ja-JP" altLang="en-US" sz="1600" dirty="0">
                <a:solidFill>
                  <a:srgbClr val="FFFF00"/>
                </a:solidFill>
              </a:rPr>
              <a:t>℃</a:t>
            </a:r>
            <a:r>
              <a:rPr lang="en-US" altLang="ja-JP" sz="1600" dirty="0">
                <a:solidFill>
                  <a:srgbClr val="FFFF00"/>
                </a:solidFill>
              </a:rPr>
              <a:t>,</a:t>
            </a:r>
            <a:r>
              <a:rPr lang="ja-JP" altLang="en-US" sz="1600" dirty="0">
                <a:solidFill>
                  <a:srgbClr val="FFFF00"/>
                </a:solidFill>
              </a:rPr>
              <a:t> </a:t>
            </a:r>
            <a:r>
              <a:rPr lang="en-US" altLang="ja-JP" sz="1600" dirty="0">
                <a:solidFill>
                  <a:srgbClr val="FFFF00"/>
                </a:solidFill>
              </a:rPr>
              <a:t>5 </a:t>
            </a:r>
            <a:r>
              <a:rPr lang="en-US" altLang="ja-JP" sz="1600" dirty="0" err="1">
                <a:solidFill>
                  <a:srgbClr val="FFFF00"/>
                </a:solidFill>
              </a:rPr>
              <a:t>hr</a:t>
            </a:r>
            <a:endParaRPr lang="ja-JP" altLang="en-US" sz="1600" dirty="0">
              <a:solidFill>
                <a:srgbClr val="FFFF00"/>
              </a:solidFill>
            </a:endParaRPr>
          </a:p>
        </p:txBody>
      </p:sp>
      <p:pic>
        <p:nvPicPr>
          <p:cNvPr id="4" name="Picture 2" descr="C:\Users\Hideaki\Desktop\Nb-EP\Nb-EP-40C-23hr-18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9900" y="1154514"/>
            <a:ext cx="2903537" cy="23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2"/>
          <p:cNvSpPr txBox="1">
            <a:spLocks noChangeArrowheads="1"/>
          </p:cNvSpPr>
          <p:nvPr/>
        </p:nvSpPr>
        <p:spPr bwMode="auto">
          <a:xfrm>
            <a:off x="3128962" y="1310089"/>
            <a:ext cx="11997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600">
                <a:solidFill>
                  <a:srgbClr val="FFFF00"/>
                </a:solidFill>
              </a:rPr>
              <a:t>40</a:t>
            </a:r>
            <a:r>
              <a:rPr lang="ja-JP" altLang="en-US" sz="1600">
                <a:solidFill>
                  <a:srgbClr val="FFFF00"/>
                </a:solidFill>
              </a:rPr>
              <a:t>℃</a:t>
            </a:r>
            <a:r>
              <a:rPr lang="en-US" altLang="ja-JP" sz="1600">
                <a:solidFill>
                  <a:srgbClr val="FFFF00"/>
                </a:solidFill>
              </a:rPr>
              <a:t>,</a:t>
            </a:r>
            <a:r>
              <a:rPr lang="ja-JP" altLang="en-US" sz="1600">
                <a:solidFill>
                  <a:srgbClr val="FFFF00"/>
                </a:solidFill>
              </a:rPr>
              <a:t> </a:t>
            </a:r>
            <a:r>
              <a:rPr lang="en-US" altLang="ja-JP" sz="1600">
                <a:solidFill>
                  <a:srgbClr val="FFFF00"/>
                </a:solidFill>
              </a:rPr>
              <a:t>23 hr</a:t>
            </a:r>
            <a:endParaRPr lang="ja-JP" altLang="en-US" sz="1600">
              <a:solidFill>
                <a:srgbClr val="FFFF00"/>
              </a:solidFill>
            </a:endParaRPr>
          </a:p>
        </p:txBody>
      </p:sp>
      <p:pic>
        <p:nvPicPr>
          <p:cNvPr id="6" name="Picture 2" descr="C:\Users\Hideaki\Desktop\Nb-EP\Nb-EP-40C-45hr-18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1154514"/>
            <a:ext cx="2903537" cy="23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2"/>
          <p:cNvSpPr txBox="1">
            <a:spLocks noChangeArrowheads="1"/>
          </p:cNvSpPr>
          <p:nvPr/>
        </p:nvSpPr>
        <p:spPr bwMode="auto">
          <a:xfrm>
            <a:off x="6191250" y="1262463"/>
            <a:ext cx="11997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600" dirty="0">
                <a:solidFill>
                  <a:srgbClr val="FFFF00"/>
                </a:solidFill>
              </a:rPr>
              <a:t>40</a:t>
            </a:r>
            <a:r>
              <a:rPr lang="ja-JP" altLang="en-US" sz="1600" dirty="0">
                <a:solidFill>
                  <a:srgbClr val="FFFF00"/>
                </a:solidFill>
              </a:rPr>
              <a:t>℃</a:t>
            </a:r>
            <a:r>
              <a:rPr lang="en-US" altLang="ja-JP" sz="1600" dirty="0">
                <a:solidFill>
                  <a:srgbClr val="FFFF00"/>
                </a:solidFill>
              </a:rPr>
              <a:t>,</a:t>
            </a:r>
            <a:r>
              <a:rPr lang="ja-JP" altLang="en-US" sz="1600" dirty="0">
                <a:solidFill>
                  <a:srgbClr val="FFFF00"/>
                </a:solidFill>
              </a:rPr>
              <a:t> </a:t>
            </a:r>
            <a:r>
              <a:rPr lang="en-US" altLang="ja-JP" sz="1600" dirty="0">
                <a:solidFill>
                  <a:srgbClr val="FFFF00"/>
                </a:solidFill>
              </a:rPr>
              <a:t>45 </a:t>
            </a:r>
            <a:r>
              <a:rPr lang="en-US" altLang="ja-JP" sz="1600" dirty="0" err="1">
                <a:solidFill>
                  <a:srgbClr val="FFFF00"/>
                </a:solidFill>
              </a:rPr>
              <a:t>hr</a:t>
            </a:r>
            <a:endParaRPr lang="ja-JP" altLang="en-US" sz="1600" dirty="0">
              <a:solidFill>
                <a:srgbClr val="FFFF00"/>
              </a:solidFill>
            </a:endParaRPr>
          </a:p>
        </p:txBody>
      </p:sp>
      <p:pic>
        <p:nvPicPr>
          <p:cNvPr id="9" name="Picture 2" descr="C:\Users\Hideaki\Desktop\Nb-EP\Nb-EP-40C-70hr-1800-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50132"/>
            <a:ext cx="2903537" cy="23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1"/>
          <p:cNvSpPr txBox="1">
            <a:spLocks noChangeArrowheads="1"/>
          </p:cNvSpPr>
          <p:nvPr/>
        </p:nvSpPr>
        <p:spPr bwMode="auto">
          <a:xfrm>
            <a:off x="133350" y="4305706"/>
            <a:ext cx="119976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600" dirty="0">
                <a:solidFill>
                  <a:srgbClr val="FFFF00"/>
                </a:solidFill>
              </a:rPr>
              <a:t>40</a:t>
            </a:r>
            <a:r>
              <a:rPr lang="ja-JP" altLang="en-US" sz="1600" dirty="0">
                <a:solidFill>
                  <a:srgbClr val="FFFF00"/>
                </a:solidFill>
              </a:rPr>
              <a:t>℃</a:t>
            </a:r>
            <a:r>
              <a:rPr lang="en-US" altLang="ja-JP" sz="1600" dirty="0">
                <a:solidFill>
                  <a:srgbClr val="FFFF00"/>
                </a:solidFill>
              </a:rPr>
              <a:t>,</a:t>
            </a:r>
            <a:r>
              <a:rPr lang="ja-JP" altLang="en-US" sz="1600" dirty="0">
                <a:solidFill>
                  <a:srgbClr val="FFFF00"/>
                </a:solidFill>
              </a:rPr>
              <a:t> </a:t>
            </a:r>
            <a:r>
              <a:rPr lang="en-US" altLang="ja-JP" sz="1600" dirty="0">
                <a:solidFill>
                  <a:srgbClr val="FFFF00"/>
                </a:solidFill>
              </a:rPr>
              <a:t>70 </a:t>
            </a:r>
            <a:r>
              <a:rPr lang="en-US" altLang="ja-JP" sz="1600" dirty="0" err="1">
                <a:solidFill>
                  <a:srgbClr val="FFFF00"/>
                </a:solidFill>
              </a:rPr>
              <a:t>hr</a:t>
            </a:r>
            <a:endParaRPr lang="ja-JP" altLang="en-US" sz="1600" dirty="0">
              <a:solidFill>
                <a:srgbClr val="FFFF00"/>
              </a:solidFill>
            </a:endParaRPr>
          </a:p>
        </p:txBody>
      </p:sp>
      <p:pic>
        <p:nvPicPr>
          <p:cNvPr id="11" name="Picture 2" descr="C:\Users\Hideaki\Desktop\Nb-EP\Nb-EP-40C-105hr-18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4150132"/>
            <a:ext cx="2903537" cy="235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テキスト ボックス 1"/>
          <p:cNvSpPr txBox="1">
            <a:spLocks noChangeArrowheads="1"/>
          </p:cNvSpPr>
          <p:nvPr/>
        </p:nvSpPr>
        <p:spPr bwMode="auto">
          <a:xfrm>
            <a:off x="3238500" y="4276721"/>
            <a:ext cx="131388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600" dirty="0">
                <a:solidFill>
                  <a:srgbClr val="FFFF00"/>
                </a:solidFill>
              </a:rPr>
              <a:t>40</a:t>
            </a:r>
            <a:r>
              <a:rPr lang="ja-JP" altLang="en-US" sz="1600" dirty="0">
                <a:solidFill>
                  <a:srgbClr val="FFFF00"/>
                </a:solidFill>
              </a:rPr>
              <a:t>℃</a:t>
            </a:r>
            <a:r>
              <a:rPr lang="en-US" altLang="ja-JP" sz="1600" dirty="0">
                <a:solidFill>
                  <a:srgbClr val="FFFF00"/>
                </a:solidFill>
              </a:rPr>
              <a:t>,</a:t>
            </a:r>
            <a:r>
              <a:rPr lang="ja-JP" altLang="en-US" sz="1600" dirty="0">
                <a:solidFill>
                  <a:srgbClr val="FFFF00"/>
                </a:solidFill>
              </a:rPr>
              <a:t> </a:t>
            </a:r>
            <a:r>
              <a:rPr lang="en-US" altLang="ja-JP" sz="1600" dirty="0">
                <a:solidFill>
                  <a:srgbClr val="FFFF00"/>
                </a:solidFill>
              </a:rPr>
              <a:t>105 </a:t>
            </a:r>
            <a:r>
              <a:rPr lang="en-US" altLang="ja-JP" sz="1600" dirty="0" err="1">
                <a:solidFill>
                  <a:srgbClr val="FFFF00"/>
                </a:solidFill>
              </a:rPr>
              <a:t>hr</a:t>
            </a:r>
            <a:endParaRPr lang="ja-JP" altLang="en-US" sz="1600" dirty="0">
              <a:solidFill>
                <a:srgbClr val="FFFF00"/>
              </a:solidFill>
            </a:endParaRPr>
          </a:p>
        </p:txBody>
      </p:sp>
      <p:sp>
        <p:nvSpPr>
          <p:cNvPr id="2" name="テキスト ボックス 1"/>
          <p:cNvSpPr txBox="1"/>
          <p:nvPr/>
        </p:nvSpPr>
        <p:spPr>
          <a:xfrm>
            <a:off x="2222500" y="389235"/>
            <a:ext cx="4887726" cy="461665"/>
          </a:xfrm>
          <a:prstGeom prst="rect">
            <a:avLst/>
          </a:prstGeom>
          <a:noFill/>
        </p:spPr>
        <p:txBody>
          <a:bodyPr wrap="none" rtlCol="0">
            <a:spAutoFit/>
          </a:bodyPr>
          <a:lstStyle/>
          <a:p>
            <a:r>
              <a:rPr lang="en-US" altLang="ja-JP" sz="2400" b="1" dirty="0"/>
              <a:t>Nb </a:t>
            </a:r>
            <a:r>
              <a:rPr lang="en-US" altLang="ja-JP" sz="2400" b="1" dirty="0" smtClean="0"/>
              <a:t>powder dissolution </a:t>
            </a:r>
            <a:r>
              <a:rPr lang="en-US" altLang="ja-JP" sz="2400" b="1" dirty="0"/>
              <a:t>in EP solution </a:t>
            </a:r>
            <a:endParaRPr kumimoji="1" lang="ja-JP" altLang="en-US" sz="2400" b="1" dirty="0"/>
          </a:p>
        </p:txBody>
      </p:sp>
      <p:sp>
        <p:nvSpPr>
          <p:cNvPr id="3" name="スライド番号プレースホルダー 2"/>
          <p:cNvSpPr>
            <a:spLocks noGrp="1"/>
          </p:cNvSpPr>
          <p:nvPr>
            <p:ph type="sldNum" sz="quarter" idx="12"/>
          </p:nvPr>
        </p:nvSpPr>
        <p:spPr/>
        <p:txBody>
          <a:bodyPr/>
          <a:lstStyle/>
          <a:p>
            <a:fld id="{1B4DE3B1-FFEA-E14B-B1F1-ED1FD2752AE4}" type="slidenum">
              <a:rPr lang="en-US" altLang="ja-JP" smtClean="0"/>
              <a:t>26</a:t>
            </a:fld>
            <a:endParaRPr kumimoji="1" lang="ja-JP" altLang="en-US"/>
          </a:p>
        </p:txBody>
      </p:sp>
      <p:sp>
        <p:nvSpPr>
          <p:cNvPr id="15" name="テキスト ボックス 14"/>
          <p:cNvSpPr txBox="1"/>
          <p:nvPr/>
        </p:nvSpPr>
        <p:spPr>
          <a:xfrm>
            <a:off x="7946484" y="6581001"/>
            <a:ext cx="1076587" cy="276999"/>
          </a:xfrm>
          <a:prstGeom prst="rect">
            <a:avLst/>
          </a:prstGeom>
          <a:noFill/>
        </p:spPr>
        <p:txBody>
          <a:bodyPr wrap="none" rtlCol="0">
            <a:spAutoFit/>
          </a:bodyPr>
          <a:lstStyle/>
          <a:p>
            <a:r>
              <a:rPr lang="en-US" altLang="ja-JP" sz="1200" dirty="0"/>
              <a:t>H</a:t>
            </a:r>
            <a:r>
              <a:rPr kumimoji="1" lang="en-US" altLang="ja-JP" sz="1200" dirty="0" smtClean="0"/>
              <a:t>. </a:t>
            </a:r>
            <a:r>
              <a:rPr lang="en-US" altLang="ja-JP" sz="1200" dirty="0" err="1" smtClean="0"/>
              <a:t>Monjushiro</a:t>
            </a:r>
            <a:endParaRPr kumimoji="1" lang="ja-JP" altLang="en-US" sz="1200" dirty="0"/>
          </a:p>
        </p:txBody>
      </p:sp>
      <p:sp>
        <p:nvSpPr>
          <p:cNvPr id="12" name="テキスト ボックス 11"/>
          <p:cNvSpPr txBox="1"/>
          <p:nvPr/>
        </p:nvSpPr>
        <p:spPr>
          <a:xfrm>
            <a:off x="253618" y="1601017"/>
            <a:ext cx="1231752" cy="369332"/>
          </a:xfrm>
          <a:prstGeom prst="rect">
            <a:avLst/>
          </a:prstGeom>
          <a:noFill/>
        </p:spPr>
        <p:txBody>
          <a:bodyPr wrap="none" rtlCol="0">
            <a:spAutoFit/>
          </a:bodyPr>
          <a:lstStyle/>
          <a:p>
            <a:r>
              <a:rPr kumimoji="1" lang="en-US" altLang="ja-JP" dirty="0" smtClean="0">
                <a:solidFill>
                  <a:schemeClr val="bg1"/>
                </a:solidFill>
              </a:rPr>
              <a:t>Nb powder</a:t>
            </a:r>
            <a:endParaRPr kumimoji="1" lang="ja-JP" altLang="en-US" dirty="0">
              <a:solidFill>
                <a:schemeClr val="bg1"/>
              </a:solidFill>
            </a:endParaRPr>
          </a:p>
        </p:txBody>
      </p:sp>
      <p:cxnSp>
        <p:nvCxnSpPr>
          <p:cNvPr id="16" name="直線矢印コネクタ 15"/>
          <p:cNvCxnSpPr/>
          <p:nvPr/>
        </p:nvCxnSpPr>
        <p:spPr>
          <a:xfrm flipV="1">
            <a:off x="1333118" y="1485900"/>
            <a:ext cx="495682" cy="259834"/>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3238500" y="2519330"/>
            <a:ext cx="737176" cy="369332"/>
          </a:xfrm>
          <a:prstGeom prst="rect">
            <a:avLst/>
          </a:prstGeom>
          <a:noFill/>
        </p:spPr>
        <p:txBody>
          <a:bodyPr wrap="none" rtlCol="0">
            <a:spAutoFit/>
          </a:bodyPr>
          <a:lstStyle/>
          <a:p>
            <a:r>
              <a:rPr kumimoji="1" lang="en-US" altLang="ja-JP" dirty="0" smtClean="0">
                <a:solidFill>
                  <a:schemeClr val="bg1"/>
                </a:solidFill>
              </a:rPr>
              <a:t>Sulfur</a:t>
            </a:r>
            <a:endParaRPr kumimoji="1" lang="ja-JP" altLang="en-US" dirty="0">
              <a:solidFill>
                <a:schemeClr val="bg1"/>
              </a:solidFill>
            </a:endParaRPr>
          </a:p>
        </p:txBody>
      </p:sp>
      <p:cxnSp>
        <p:nvCxnSpPr>
          <p:cNvPr id="20" name="直線矢印コネクタ 19"/>
          <p:cNvCxnSpPr/>
          <p:nvPr/>
        </p:nvCxnSpPr>
        <p:spPr>
          <a:xfrm flipV="1">
            <a:off x="3607088" y="1854200"/>
            <a:ext cx="317212" cy="66513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1" name="直線矢印コネクタ 20"/>
          <p:cNvCxnSpPr>
            <a:stCxn id="19" idx="0"/>
          </p:cNvCxnSpPr>
          <p:nvPr/>
        </p:nvCxnSpPr>
        <p:spPr>
          <a:xfrm flipV="1">
            <a:off x="3607088" y="1970349"/>
            <a:ext cx="721642" cy="548981"/>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8" name="右矢印 17"/>
          <p:cNvSpPr/>
          <p:nvPr/>
        </p:nvSpPr>
        <p:spPr>
          <a:xfrm>
            <a:off x="2784475" y="1970349"/>
            <a:ext cx="436562" cy="5489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右矢印 26"/>
          <p:cNvSpPr/>
          <p:nvPr/>
        </p:nvSpPr>
        <p:spPr>
          <a:xfrm>
            <a:off x="5839619" y="1970349"/>
            <a:ext cx="436562" cy="5489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右矢印 27"/>
          <p:cNvSpPr/>
          <p:nvPr/>
        </p:nvSpPr>
        <p:spPr>
          <a:xfrm>
            <a:off x="0" y="5031049"/>
            <a:ext cx="436562" cy="5489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右矢印 28"/>
          <p:cNvSpPr/>
          <p:nvPr/>
        </p:nvSpPr>
        <p:spPr>
          <a:xfrm>
            <a:off x="2784475" y="5031049"/>
            <a:ext cx="436562" cy="5489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右矢印 29"/>
          <p:cNvSpPr/>
          <p:nvPr/>
        </p:nvSpPr>
        <p:spPr>
          <a:xfrm>
            <a:off x="8743156" y="1970349"/>
            <a:ext cx="436562" cy="5489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6504780" y="4305706"/>
            <a:ext cx="2182020" cy="369332"/>
          </a:xfrm>
          <a:prstGeom prst="rect">
            <a:avLst/>
          </a:prstGeom>
          <a:noFill/>
        </p:spPr>
        <p:txBody>
          <a:bodyPr wrap="none" rtlCol="0">
            <a:spAutoFit/>
          </a:bodyPr>
          <a:lstStyle/>
          <a:p>
            <a:r>
              <a:rPr kumimoji="1" lang="en-US" altLang="ja-JP" dirty="0" smtClean="0"/>
              <a:t>Octahedron + Sphere</a:t>
            </a:r>
            <a:endParaRPr kumimoji="1" lang="ja-JP" altLang="en-US" dirty="0"/>
          </a:p>
        </p:txBody>
      </p:sp>
      <p:cxnSp>
        <p:nvCxnSpPr>
          <p:cNvPr id="31" name="直線矢印コネクタ 30"/>
          <p:cNvCxnSpPr/>
          <p:nvPr/>
        </p:nvCxnSpPr>
        <p:spPr>
          <a:xfrm>
            <a:off x="7607300" y="4675038"/>
            <a:ext cx="0" cy="6716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テキスト ボックス 33"/>
          <p:cNvSpPr txBox="1"/>
          <p:nvPr/>
        </p:nvSpPr>
        <p:spPr>
          <a:xfrm>
            <a:off x="6657180" y="5395365"/>
            <a:ext cx="1851438" cy="369332"/>
          </a:xfrm>
          <a:prstGeom prst="rect">
            <a:avLst/>
          </a:prstGeom>
          <a:noFill/>
        </p:spPr>
        <p:txBody>
          <a:bodyPr wrap="none" rtlCol="0">
            <a:spAutoFit/>
          </a:bodyPr>
          <a:lstStyle/>
          <a:p>
            <a:r>
              <a:rPr kumimoji="1" lang="en-US" altLang="ja-JP" dirty="0" smtClean="0"/>
              <a:t>Growth of Sphere</a:t>
            </a:r>
            <a:endParaRPr kumimoji="1" lang="ja-JP" altLang="en-US" dirty="0"/>
          </a:p>
        </p:txBody>
      </p:sp>
    </p:spTree>
    <p:extLst>
      <p:ext uri="{BB962C8B-B14F-4D97-AF65-F5344CB8AC3E}">
        <p14:creationId xmlns:p14="http://schemas.microsoft.com/office/powerpoint/2010/main" val="116364116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1219201" y="3018570"/>
            <a:ext cx="6515100" cy="677130"/>
          </a:xfrm>
          <a:prstGeom prst="roundRect">
            <a:avLst>
              <a:gd name="adj" fmla="val 468"/>
            </a:avLst>
          </a:prstGeom>
          <a:solidFill>
            <a:srgbClr val="E6FF00"/>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732" tIns="67278" rIns="93732" bIns="52908" anchor="ctr" anchorCtr="1"/>
          <a:lstStyle/>
          <a:p>
            <a:r>
              <a:rPr lang="is-IS" altLang="ja-JP" sz="2000" b="1" dirty="0" smtClean="0">
                <a:solidFill>
                  <a:srgbClr val="000000"/>
                </a:solidFill>
                <a:latin typeface="Helvetica"/>
                <a:cs typeface="Helvetica"/>
              </a:rPr>
              <a:t>Capturing </a:t>
            </a:r>
            <a:r>
              <a:rPr lang="is-IS" altLang="ja-JP" sz="2000" b="1" dirty="0">
                <a:solidFill>
                  <a:srgbClr val="000000"/>
                </a:solidFill>
                <a:latin typeface="Helvetica"/>
                <a:cs typeface="Helvetica"/>
              </a:rPr>
              <a:t>of Sulfur in </a:t>
            </a:r>
            <a:r>
              <a:rPr lang="is-IS" altLang="ja-JP" sz="2000" b="1" dirty="0" smtClean="0">
                <a:solidFill>
                  <a:srgbClr val="000000"/>
                </a:solidFill>
                <a:latin typeface="Helvetica"/>
                <a:cs typeface="Helvetica"/>
              </a:rPr>
              <a:t>Cavity EP process</a:t>
            </a:r>
            <a:endParaRPr lang="is-IS" altLang="ja-JP" sz="2000" b="1" dirty="0">
              <a:solidFill>
                <a:srgbClr val="000000"/>
              </a:solidFill>
              <a:latin typeface="Helvetica"/>
              <a:cs typeface="Helvetica"/>
            </a:endParaRPr>
          </a:p>
        </p:txBody>
      </p:sp>
      <p:sp>
        <p:nvSpPr>
          <p:cNvPr id="3" name="テキスト ボックス 2"/>
          <p:cNvSpPr txBox="1"/>
          <p:nvPr/>
        </p:nvSpPr>
        <p:spPr>
          <a:xfrm>
            <a:off x="8266837" y="6581001"/>
            <a:ext cx="877163" cy="276999"/>
          </a:xfrm>
          <a:prstGeom prst="rect">
            <a:avLst/>
          </a:prstGeom>
          <a:noFill/>
        </p:spPr>
        <p:txBody>
          <a:bodyPr wrap="none" rtlCol="0">
            <a:spAutoFit/>
          </a:bodyPr>
          <a:lstStyle/>
          <a:p>
            <a:r>
              <a:rPr lang="en-US" altLang="ja-JP" sz="1200" dirty="0" smtClean="0"/>
              <a:t>M</a:t>
            </a:r>
            <a:r>
              <a:rPr kumimoji="1" lang="en-US" altLang="ja-JP" sz="1200" dirty="0" smtClean="0"/>
              <a:t>. </a:t>
            </a:r>
            <a:r>
              <a:rPr lang="en-US" altLang="ja-JP" sz="1200" dirty="0" smtClean="0"/>
              <a:t>Sawabe</a:t>
            </a:r>
            <a:endParaRPr kumimoji="1" lang="ja-JP" altLang="en-US" sz="1200" dirty="0"/>
          </a:p>
        </p:txBody>
      </p:sp>
      <p:sp>
        <p:nvSpPr>
          <p:cNvPr id="4" name="スライド番号プレースホルダー 3"/>
          <p:cNvSpPr>
            <a:spLocks noGrp="1"/>
          </p:cNvSpPr>
          <p:nvPr>
            <p:ph type="sldNum" sz="quarter" idx="12"/>
          </p:nvPr>
        </p:nvSpPr>
        <p:spPr/>
        <p:txBody>
          <a:bodyPr/>
          <a:lstStyle/>
          <a:p>
            <a:fld id="{1B4DE3B1-FFEA-E14B-B1F1-ED1FD2752AE4}" type="slidenum">
              <a:rPr lang="en-US" altLang="ja-JP" smtClean="0"/>
              <a:t>27</a:t>
            </a:fld>
            <a:endParaRPr kumimoji="1" lang="ja-JP" altLang="en-US"/>
          </a:p>
        </p:txBody>
      </p:sp>
    </p:spTree>
    <p:extLst>
      <p:ext uri="{BB962C8B-B14F-4D97-AF65-F5344CB8AC3E}">
        <p14:creationId xmlns:p14="http://schemas.microsoft.com/office/powerpoint/2010/main" val="327709030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111006 SEM\111005 MHI9cell#15\DSCN0286Small.jpg"/>
          <p:cNvPicPr>
            <a:picLocks noChangeAspect="1" noChangeArrowheads="1"/>
          </p:cNvPicPr>
          <p:nvPr/>
        </p:nvPicPr>
        <p:blipFill>
          <a:blip r:embed="rId2" cstate="print"/>
          <a:srcRect/>
          <a:stretch>
            <a:fillRect/>
          </a:stretch>
        </p:blipFill>
        <p:spPr bwMode="auto">
          <a:xfrm>
            <a:off x="467544" y="1988840"/>
            <a:ext cx="4032448" cy="3024336"/>
          </a:xfrm>
          <a:prstGeom prst="rect">
            <a:avLst/>
          </a:prstGeom>
          <a:noFill/>
        </p:spPr>
      </p:pic>
      <p:pic>
        <p:nvPicPr>
          <p:cNvPr id="5" name="Picture 3" descr="F:\111006 SEM\111005 MHI9cell#15\DSCN0288Small.jpg"/>
          <p:cNvPicPr>
            <a:picLocks noChangeAspect="1" noChangeArrowheads="1"/>
          </p:cNvPicPr>
          <p:nvPr/>
        </p:nvPicPr>
        <p:blipFill>
          <a:blip r:embed="rId3" cstate="print"/>
          <a:srcRect/>
          <a:stretch>
            <a:fillRect/>
          </a:stretch>
        </p:blipFill>
        <p:spPr bwMode="auto">
          <a:xfrm>
            <a:off x="4572000" y="1988840"/>
            <a:ext cx="4104456" cy="3039286"/>
          </a:xfrm>
          <a:prstGeom prst="rect">
            <a:avLst/>
          </a:prstGeom>
          <a:noFill/>
        </p:spPr>
      </p:pic>
      <p:sp>
        <p:nvSpPr>
          <p:cNvPr id="6" name="テキスト ボックス 5"/>
          <p:cNvSpPr txBox="1"/>
          <p:nvPr/>
        </p:nvSpPr>
        <p:spPr>
          <a:xfrm>
            <a:off x="1115616" y="5013176"/>
            <a:ext cx="2736304" cy="369332"/>
          </a:xfrm>
          <a:prstGeom prst="rect">
            <a:avLst/>
          </a:prstGeom>
          <a:noFill/>
        </p:spPr>
        <p:txBody>
          <a:bodyPr wrap="square" rtlCol="0">
            <a:spAutoFit/>
          </a:bodyPr>
          <a:lstStyle/>
          <a:p>
            <a:r>
              <a:rPr kumimoji="1" lang="en-US" altLang="ja-JP" b="1" dirty="0" smtClean="0"/>
              <a:t>Sampling at cathode bag </a:t>
            </a:r>
            <a:endParaRPr kumimoji="1" lang="ja-JP" altLang="en-US" b="1" dirty="0"/>
          </a:p>
        </p:txBody>
      </p:sp>
      <p:sp>
        <p:nvSpPr>
          <p:cNvPr id="7" name="テキスト ボックス 6"/>
          <p:cNvSpPr txBox="1"/>
          <p:nvPr/>
        </p:nvSpPr>
        <p:spPr>
          <a:xfrm>
            <a:off x="395536" y="980480"/>
            <a:ext cx="8280920" cy="646331"/>
          </a:xfrm>
          <a:prstGeom prst="rect">
            <a:avLst/>
          </a:prstGeom>
          <a:noFill/>
        </p:spPr>
        <p:txBody>
          <a:bodyPr wrap="square" rtlCol="0">
            <a:spAutoFit/>
          </a:bodyPr>
          <a:lstStyle/>
          <a:p>
            <a:r>
              <a:rPr kumimoji="1" lang="en-US" altLang="ja-JP" b="1" dirty="0" smtClean="0"/>
              <a:t>By using carbon adhesive tape, surface contamination of cathode-bag and PTFE flange were sampled and viewed by SEM.</a:t>
            </a:r>
            <a:endParaRPr kumimoji="1" lang="ja-JP" altLang="en-US" b="1" dirty="0"/>
          </a:p>
        </p:txBody>
      </p:sp>
      <p:sp>
        <p:nvSpPr>
          <p:cNvPr id="8" name="テキスト ボックス 7"/>
          <p:cNvSpPr txBox="1"/>
          <p:nvPr/>
        </p:nvSpPr>
        <p:spPr>
          <a:xfrm>
            <a:off x="5292080" y="5013176"/>
            <a:ext cx="2880320" cy="369332"/>
          </a:xfrm>
          <a:prstGeom prst="rect">
            <a:avLst/>
          </a:prstGeom>
          <a:noFill/>
        </p:spPr>
        <p:txBody>
          <a:bodyPr wrap="square" rtlCol="0">
            <a:spAutoFit/>
          </a:bodyPr>
          <a:lstStyle/>
          <a:p>
            <a:r>
              <a:rPr kumimoji="1" lang="en-US" altLang="ja-JP" b="1" dirty="0" smtClean="0"/>
              <a:t>Sampling at </a:t>
            </a:r>
            <a:r>
              <a:rPr lang="en-US" altLang="ja-JP" b="1" dirty="0" smtClean="0"/>
              <a:t>PTFE flange</a:t>
            </a:r>
            <a:endParaRPr kumimoji="1" lang="ja-JP" altLang="en-US" b="1" dirty="0"/>
          </a:p>
        </p:txBody>
      </p:sp>
      <p:sp>
        <p:nvSpPr>
          <p:cNvPr id="10" name="角丸四角形吹き出し 9"/>
          <p:cNvSpPr/>
          <p:nvPr/>
        </p:nvSpPr>
        <p:spPr>
          <a:xfrm>
            <a:off x="6444208" y="3068960"/>
            <a:ext cx="1440160" cy="288032"/>
          </a:xfrm>
          <a:prstGeom prst="wedgeRoundRectCallout">
            <a:avLst>
              <a:gd name="adj1" fmla="val -51239"/>
              <a:gd name="adj2" fmla="val 138513"/>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solidFill>
                  <a:schemeClr val="tx1"/>
                </a:solidFill>
              </a:rPr>
              <a:t>Carbon tape</a:t>
            </a:r>
            <a:endParaRPr kumimoji="1" lang="ja-JP" altLang="en-US" sz="1400" b="1" dirty="0">
              <a:solidFill>
                <a:schemeClr val="tx1"/>
              </a:solidFill>
            </a:endParaRPr>
          </a:p>
        </p:txBody>
      </p:sp>
      <p:sp>
        <p:nvSpPr>
          <p:cNvPr id="11" name="角丸四角形吹き出し 10"/>
          <p:cNvSpPr/>
          <p:nvPr/>
        </p:nvSpPr>
        <p:spPr>
          <a:xfrm>
            <a:off x="1187624" y="2564904"/>
            <a:ext cx="1440160" cy="288032"/>
          </a:xfrm>
          <a:prstGeom prst="wedgeRoundRectCallout">
            <a:avLst>
              <a:gd name="adj1" fmla="val 52496"/>
              <a:gd name="adj2" fmla="val 201112"/>
              <a:gd name="adj3"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smtClean="0">
                <a:solidFill>
                  <a:schemeClr val="tx1"/>
                </a:solidFill>
              </a:rPr>
              <a:t>Carbon tape</a:t>
            </a:r>
            <a:endParaRPr kumimoji="1" lang="ja-JP" altLang="en-US" sz="1400" b="1" dirty="0">
              <a:solidFill>
                <a:schemeClr val="tx1"/>
              </a:solidFill>
            </a:endParaRPr>
          </a:p>
        </p:txBody>
      </p:sp>
      <p:sp>
        <p:nvSpPr>
          <p:cNvPr id="12" name="テキスト ボックス 11"/>
          <p:cNvSpPr txBox="1"/>
          <p:nvPr/>
        </p:nvSpPr>
        <p:spPr>
          <a:xfrm>
            <a:off x="8266837" y="6581001"/>
            <a:ext cx="877163" cy="276999"/>
          </a:xfrm>
          <a:prstGeom prst="rect">
            <a:avLst/>
          </a:prstGeom>
          <a:noFill/>
        </p:spPr>
        <p:txBody>
          <a:bodyPr wrap="none" rtlCol="0">
            <a:spAutoFit/>
          </a:bodyPr>
          <a:lstStyle/>
          <a:p>
            <a:r>
              <a:rPr lang="en-US" altLang="ja-JP" sz="1200" dirty="0" smtClean="0"/>
              <a:t>M</a:t>
            </a:r>
            <a:r>
              <a:rPr kumimoji="1" lang="en-US" altLang="ja-JP" sz="1200" dirty="0" smtClean="0"/>
              <a:t>. </a:t>
            </a:r>
            <a:r>
              <a:rPr lang="en-US" altLang="ja-JP" sz="1200" dirty="0" smtClean="0"/>
              <a:t>Sawabe</a:t>
            </a:r>
            <a:endParaRPr kumimoji="1" lang="ja-JP" altLang="en-US" sz="1200" dirty="0"/>
          </a:p>
        </p:txBody>
      </p:sp>
      <p:sp>
        <p:nvSpPr>
          <p:cNvPr id="2" name="スライド番号プレースホルダー 1"/>
          <p:cNvSpPr>
            <a:spLocks noGrp="1"/>
          </p:cNvSpPr>
          <p:nvPr>
            <p:ph type="sldNum" sz="quarter" idx="12"/>
          </p:nvPr>
        </p:nvSpPr>
        <p:spPr/>
        <p:txBody>
          <a:bodyPr/>
          <a:lstStyle/>
          <a:p>
            <a:fld id="{1B4DE3B1-FFEA-E14B-B1F1-ED1FD2752AE4}" type="slidenum">
              <a:rPr lang="en-US" altLang="ja-JP" smtClean="0"/>
              <a:t>28</a:t>
            </a:fld>
            <a:endParaRPr kumimoji="1" lang="ja-JP" altLang="en-US"/>
          </a:p>
        </p:txBody>
      </p:sp>
      <p:sp>
        <p:nvSpPr>
          <p:cNvPr id="13" name="テキスト ボックス 12"/>
          <p:cNvSpPr txBox="1"/>
          <p:nvPr/>
        </p:nvSpPr>
        <p:spPr>
          <a:xfrm>
            <a:off x="1785269" y="341015"/>
            <a:ext cx="5573461" cy="461665"/>
          </a:xfrm>
          <a:prstGeom prst="rect">
            <a:avLst/>
          </a:prstGeom>
          <a:noFill/>
        </p:spPr>
        <p:txBody>
          <a:bodyPr wrap="none" rtlCol="0">
            <a:spAutoFit/>
          </a:bodyPr>
          <a:lstStyle/>
          <a:p>
            <a:r>
              <a:rPr lang="en-US" altLang="ja-JP" sz="2400" b="1" dirty="0" smtClean="0"/>
              <a:t>Capturing residuals after cavity EP process</a:t>
            </a:r>
            <a:endParaRPr kumimoji="1" lang="ja-JP" altLang="en-US" sz="2400" b="1" dirty="0"/>
          </a:p>
        </p:txBody>
      </p:sp>
    </p:spTree>
    <p:extLst>
      <p:ext uri="{BB962C8B-B14F-4D97-AF65-F5344CB8AC3E}">
        <p14:creationId xmlns:p14="http://schemas.microsoft.com/office/powerpoint/2010/main" val="18456040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971600" y="389855"/>
            <a:ext cx="7220148" cy="461665"/>
          </a:xfrm>
          <a:prstGeom prst="rect">
            <a:avLst/>
          </a:prstGeom>
          <a:noFill/>
        </p:spPr>
        <p:txBody>
          <a:bodyPr wrap="square" rtlCol="0">
            <a:spAutoFit/>
          </a:bodyPr>
          <a:lstStyle/>
          <a:p>
            <a:r>
              <a:rPr lang="en-US" altLang="ja-JP" sz="2400" b="1" dirty="0" smtClean="0"/>
              <a:t>Sulfur shapes found in cathode-bag and PTFE flanges</a:t>
            </a:r>
            <a:endParaRPr kumimoji="1" lang="ja-JP" altLang="en-US" sz="2400" b="1" dirty="0"/>
          </a:p>
        </p:txBody>
      </p:sp>
      <p:pic>
        <p:nvPicPr>
          <p:cNvPr id="6146" name="Picture 2" descr="F:\111006 SEM\111012 ERL9cell#3\Cathod Bagg\111012ERL9cell#3 Cath B 1800-3.jpg"/>
          <p:cNvPicPr>
            <a:picLocks noChangeAspect="1" noChangeArrowheads="1"/>
          </p:cNvPicPr>
          <p:nvPr/>
        </p:nvPicPr>
        <p:blipFill>
          <a:blip r:embed="rId2" cstate="print"/>
          <a:srcRect/>
          <a:stretch>
            <a:fillRect/>
          </a:stretch>
        </p:blipFill>
        <p:spPr bwMode="auto">
          <a:xfrm>
            <a:off x="971600" y="1196752"/>
            <a:ext cx="3190775" cy="2592288"/>
          </a:xfrm>
          <a:prstGeom prst="rect">
            <a:avLst/>
          </a:prstGeom>
          <a:noFill/>
        </p:spPr>
      </p:pic>
      <p:pic>
        <p:nvPicPr>
          <p:cNvPr id="6148" name="Picture 4" descr="F:\111006 SEM\111012 ERL9cell#3\PTFE Flange\111012ERL9cell#3 PTFE Flange 1800-6.jpg"/>
          <p:cNvPicPr>
            <a:picLocks noChangeAspect="1" noChangeArrowheads="1"/>
          </p:cNvPicPr>
          <p:nvPr/>
        </p:nvPicPr>
        <p:blipFill>
          <a:blip r:embed="rId3" cstate="print"/>
          <a:srcRect/>
          <a:stretch>
            <a:fillRect/>
          </a:stretch>
        </p:blipFill>
        <p:spPr bwMode="auto">
          <a:xfrm>
            <a:off x="4852138" y="1196752"/>
            <a:ext cx="3279409" cy="2664296"/>
          </a:xfrm>
          <a:prstGeom prst="rect">
            <a:avLst/>
          </a:prstGeom>
          <a:noFill/>
        </p:spPr>
      </p:pic>
      <p:pic>
        <p:nvPicPr>
          <p:cNvPr id="6149" name="Picture 5" descr="F:\111006 SEM\111012 ERL9cell#3\PTFE Flange\111012ERL9cell#3 PTFE Flange 1800-7.jpg"/>
          <p:cNvPicPr>
            <a:picLocks noChangeAspect="1" noChangeArrowheads="1"/>
          </p:cNvPicPr>
          <p:nvPr/>
        </p:nvPicPr>
        <p:blipFill>
          <a:blip r:embed="rId4" cstate="print"/>
          <a:srcRect/>
          <a:stretch>
            <a:fillRect/>
          </a:stretch>
        </p:blipFill>
        <p:spPr bwMode="auto">
          <a:xfrm>
            <a:off x="971600" y="4077072"/>
            <a:ext cx="3190776" cy="2592288"/>
          </a:xfrm>
          <a:prstGeom prst="rect">
            <a:avLst/>
          </a:prstGeom>
          <a:noFill/>
        </p:spPr>
      </p:pic>
      <p:pic>
        <p:nvPicPr>
          <p:cNvPr id="6151" name="Picture 7" descr="F:\111006 SEM\111005 MHI9cell#15\Cathod bag 10.jpg"/>
          <p:cNvPicPr>
            <a:picLocks noChangeAspect="1" noChangeArrowheads="1"/>
          </p:cNvPicPr>
          <p:nvPr/>
        </p:nvPicPr>
        <p:blipFill>
          <a:blip r:embed="rId5" cstate="print"/>
          <a:srcRect/>
          <a:stretch>
            <a:fillRect/>
          </a:stretch>
        </p:blipFill>
        <p:spPr bwMode="auto">
          <a:xfrm>
            <a:off x="4860032" y="4077072"/>
            <a:ext cx="3168352" cy="2574070"/>
          </a:xfrm>
          <a:prstGeom prst="rect">
            <a:avLst/>
          </a:prstGeom>
          <a:noFill/>
        </p:spPr>
      </p:pic>
      <p:sp>
        <p:nvSpPr>
          <p:cNvPr id="11" name="角丸四角形 10"/>
          <p:cNvSpPr/>
          <p:nvPr/>
        </p:nvSpPr>
        <p:spPr>
          <a:xfrm>
            <a:off x="251520" y="1052736"/>
            <a:ext cx="1323280" cy="458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schemeClr val="tx1"/>
                </a:solidFill>
              </a:rPr>
              <a:t>Crystals</a:t>
            </a:r>
          </a:p>
          <a:p>
            <a:pPr algn="ctr"/>
            <a:r>
              <a:rPr kumimoji="1" lang="en-US" altLang="ja-JP" sz="1400" b="1" dirty="0" smtClean="0">
                <a:solidFill>
                  <a:schemeClr val="tx1"/>
                </a:solidFill>
              </a:rPr>
              <a:t>(Octahedro</a:t>
            </a:r>
            <a:r>
              <a:rPr lang="en-US" altLang="ja-JP" sz="1400" b="1" dirty="0" smtClean="0">
                <a:solidFill>
                  <a:schemeClr val="tx1"/>
                </a:solidFill>
              </a:rPr>
              <a:t>n)</a:t>
            </a:r>
          </a:p>
        </p:txBody>
      </p:sp>
      <p:sp>
        <p:nvSpPr>
          <p:cNvPr id="12" name="角丸四角形 11"/>
          <p:cNvSpPr/>
          <p:nvPr/>
        </p:nvSpPr>
        <p:spPr>
          <a:xfrm>
            <a:off x="7452320" y="980728"/>
            <a:ext cx="1152128" cy="36004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schemeClr val="tx1"/>
                </a:solidFill>
              </a:rPr>
              <a:t>powder</a:t>
            </a:r>
            <a:endParaRPr kumimoji="1" lang="ja-JP" altLang="en-US" sz="1400" b="1" dirty="0">
              <a:solidFill>
                <a:schemeClr val="tx1"/>
              </a:solidFill>
            </a:endParaRPr>
          </a:p>
        </p:txBody>
      </p:sp>
      <p:sp>
        <p:nvSpPr>
          <p:cNvPr id="13" name="角丸四角形 12"/>
          <p:cNvSpPr/>
          <p:nvPr/>
        </p:nvSpPr>
        <p:spPr>
          <a:xfrm>
            <a:off x="323528" y="3933056"/>
            <a:ext cx="1152128" cy="36004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schemeClr val="tx1"/>
                </a:solidFill>
              </a:rPr>
              <a:t>plate</a:t>
            </a:r>
            <a:endParaRPr kumimoji="1" lang="ja-JP" altLang="en-US" sz="1400" b="1" dirty="0">
              <a:solidFill>
                <a:schemeClr val="tx1"/>
              </a:solidFill>
            </a:endParaRPr>
          </a:p>
        </p:txBody>
      </p:sp>
      <p:sp>
        <p:nvSpPr>
          <p:cNvPr id="14" name="角丸四角形 13"/>
          <p:cNvSpPr/>
          <p:nvPr/>
        </p:nvSpPr>
        <p:spPr>
          <a:xfrm>
            <a:off x="7452320" y="3933056"/>
            <a:ext cx="1080120" cy="36004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smtClean="0">
                <a:solidFill>
                  <a:schemeClr val="tx1"/>
                </a:solidFill>
              </a:rPr>
              <a:t>strings</a:t>
            </a:r>
            <a:endParaRPr kumimoji="1" lang="ja-JP" altLang="en-US" sz="1400" b="1" dirty="0">
              <a:solidFill>
                <a:schemeClr val="tx1"/>
              </a:solidFill>
            </a:endParaRPr>
          </a:p>
        </p:txBody>
      </p:sp>
      <p:sp>
        <p:nvSpPr>
          <p:cNvPr id="15" name="テキスト ボックス 14"/>
          <p:cNvSpPr txBox="1"/>
          <p:nvPr/>
        </p:nvSpPr>
        <p:spPr>
          <a:xfrm>
            <a:off x="8266837" y="6581001"/>
            <a:ext cx="877163" cy="276999"/>
          </a:xfrm>
          <a:prstGeom prst="rect">
            <a:avLst/>
          </a:prstGeom>
          <a:noFill/>
        </p:spPr>
        <p:txBody>
          <a:bodyPr wrap="none" rtlCol="0">
            <a:spAutoFit/>
          </a:bodyPr>
          <a:lstStyle/>
          <a:p>
            <a:r>
              <a:rPr lang="en-US" altLang="ja-JP" sz="1200" dirty="0" smtClean="0"/>
              <a:t>M</a:t>
            </a:r>
            <a:r>
              <a:rPr kumimoji="1" lang="en-US" altLang="ja-JP" sz="1200" dirty="0" smtClean="0"/>
              <a:t>. </a:t>
            </a:r>
            <a:r>
              <a:rPr lang="en-US" altLang="ja-JP" sz="1200" dirty="0" smtClean="0"/>
              <a:t>Sawabe</a:t>
            </a:r>
            <a:endParaRPr kumimoji="1" lang="ja-JP" altLang="en-US" sz="1200" dirty="0"/>
          </a:p>
        </p:txBody>
      </p:sp>
      <p:sp>
        <p:nvSpPr>
          <p:cNvPr id="2" name="スライド番号プレースホルダー 1"/>
          <p:cNvSpPr>
            <a:spLocks noGrp="1"/>
          </p:cNvSpPr>
          <p:nvPr>
            <p:ph type="sldNum" sz="quarter" idx="12"/>
          </p:nvPr>
        </p:nvSpPr>
        <p:spPr/>
        <p:txBody>
          <a:bodyPr/>
          <a:lstStyle/>
          <a:p>
            <a:fld id="{1B4DE3B1-FFEA-E14B-B1F1-ED1FD2752AE4}" type="slidenum">
              <a:rPr lang="en-US" altLang="ja-JP" smtClean="0"/>
              <a:t>29</a:t>
            </a:fld>
            <a:endParaRPr kumimoji="1" lang="ja-JP" altLang="en-US"/>
          </a:p>
        </p:txBody>
      </p:sp>
    </p:spTree>
    <p:extLst>
      <p:ext uri="{BB962C8B-B14F-4D97-AF65-F5344CB8AC3E}">
        <p14:creationId xmlns:p14="http://schemas.microsoft.com/office/powerpoint/2010/main" val="329080850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3"/>
          <p:cNvSpPr>
            <a:spLocks noGrp="1"/>
          </p:cNvSpPr>
          <p:nvPr>
            <p:ph type="sldNum" idx="12"/>
          </p:nvPr>
        </p:nvSpPr>
        <p:spPr/>
        <p:txBody>
          <a:bodyPr/>
          <a:lstStyle/>
          <a:p>
            <a:fld id="{8356DF2E-3164-C14A-9319-4DCEB52B5311}" type="slidenum">
              <a:rPr lang="en-US"/>
              <a:pPr/>
              <a:t>3</a:t>
            </a:fld>
            <a:endParaRPr lang="en-US"/>
          </a:p>
        </p:txBody>
      </p:sp>
      <p:sp>
        <p:nvSpPr>
          <p:cNvPr id="10241" name="AutoShape 1"/>
          <p:cNvSpPr>
            <a:spLocks noChangeArrowheads="1"/>
          </p:cNvSpPr>
          <p:nvPr/>
        </p:nvSpPr>
        <p:spPr bwMode="auto">
          <a:xfrm>
            <a:off x="1481020" y="358448"/>
            <a:ext cx="6181961" cy="431864"/>
          </a:xfrm>
          <a:prstGeom prst="roundRect">
            <a:avLst>
              <a:gd name="adj" fmla="val 440"/>
            </a:avLst>
          </a:prstGeom>
          <a:solidFill>
            <a:schemeClr val="bg2"/>
          </a:solidFill>
          <a:ln w="27360">
            <a:solidFill>
              <a:srgbClr val="4700B8"/>
            </a:solidFill>
            <a:round/>
            <a:headEnd/>
            <a:tailEnd/>
          </a:ln>
          <a:effectLst/>
          <a:extLst/>
        </p:spPr>
        <p:txBody>
          <a:bodyPr lIns="94058" tIns="67605" rIns="94058" bIns="53234"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sz="2400" b="1" dirty="0" err="1" smtClean="0">
                <a:solidFill>
                  <a:srgbClr val="660066"/>
                </a:solidFill>
              </a:rPr>
              <a:t>Surface</a:t>
            </a:r>
            <a:r>
              <a:rPr lang="de-DE" sz="2400" b="1" dirty="0" smtClean="0">
                <a:solidFill>
                  <a:srgbClr val="660066"/>
                </a:solidFill>
              </a:rPr>
              <a:t> </a:t>
            </a:r>
            <a:r>
              <a:rPr lang="de-DE" sz="2400" b="1" dirty="0">
                <a:solidFill>
                  <a:srgbClr val="660066"/>
                </a:solidFill>
              </a:rPr>
              <a:t>Analysis System</a:t>
            </a:r>
          </a:p>
        </p:txBody>
      </p:sp>
      <p:sp>
        <p:nvSpPr>
          <p:cNvPr id="10242" name="Text Box 2"/>
          <p:cNvSpPr txBox="1">
            <a:spLocks noChangeArrowheads="1"/>
          </p:cNvSpPr>
          <p:nvPr/>
        </p:nvSpPr>
        <p:spPr bwMode="auto">
          <a:xfrm>
            <a:off x="240595" y="4824523"/>
            <a:ext cx="8255705" cy="17564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lgn="just">
              <a:lnSpc>
                <a:spcPct val="100000"/>
              </a:lnSpc>
              <a:buSzPct val="45000"/>
              <a:buFont typeface="Wingdings" charset="0"/>
              <a:buChar char=""/>
            </a:pPr>
            <a:r>
              <a:rPr lang="en-US" sz="1800" dirty="0">
                <a:solidFill>
                  <a:srgbClr val="0000FF"/>
                </a:solidFill>
                <a:cs typeface="ArialMT" charset="0"/>
              </a:rPr>
              <a:t> Analysis chamber consists: electron energy analyzer, ion mass spectrometer,      x-ray source, electron gun, ion gun, extractor gauge, residual gas analyzer.</a:t>
            </a:r>
          </a:p>
          <a:p>
            <a:pPr algn="just">
              <a:lnSpc>
                <a:spcPct val="100000"/>
              </a:lnSpc>
              <a:buClrTx/>
              <a:buSzPct val="45000"/>
              <a:buFontTx/>
              <a:buNone/>
            </a:pPr>
            <a:r>
              <a:rPr lang="en-US" sz="1800" dirty="0" smtClean="0">
                <a:solidFill>
                  <a:srgbClr val="0000FF"/>
                </a:solidFill>
                <a:cs typeface="ArialMT" charset="0"/>
              </a:rPr>
              <a:t>(XPS, SIMS)</a:t>
            </a:r>
          </a:p>
          <a:p>
            <a:pPr algn="just">
              <a:lnSpc>
                <a:spcPct val="100000"/>
              </a:lnSpc>
              <a:buClrTx/>
              <a:buSzPct val="45000"/>
              <a:buFontTx/>
              <a:buNone/>
            </a:pPr>
            <a:endParaRPr lang="en-US" sz="1800" dirty="0">
              <a:solidFill>
                <a:srgbClr val="0000FF"/>
              </a:solidFill>
              <a:cs typeface="ArialMT" charset="0"/>
            </a:endParaRPr>
          </a:p>
          <a:p>
            <a:pPr algn="just">
              <a:lnSpc>
                <a:spcPct val="100000"/>
              </a:lnSpc>
              <a:buSzPct val="45000"/>
              <a:buFont typeface="Wingdings" charset="0"/>
              <a:buChar char=""/>
            </a:pPr>
            <a:r>
              <a:rPr lang="en-US" sz="1800" dirty="0">
                <a:solidFill>
                  <a:srgbClr val="0000FF"/>
                </a:solidFill>
                <a:cs typeface="ArialMT" charset="0"/>
              </a:rPr>
              <a:t> Base pressures; analysis chamber: 10</a:t>
            </a:r>
            <a:r>
              <a:rPr lang="en-US" sz="1800" baseline="33000" dirty="0">
                <a:solidFill>
                  <a:srgbClr val="0000FF"/>
                </a:solidFill>
                <a:cs typeface="ArialMT" charset="0"/>
              </a:rPr>
              <a:t>-9 </a:t>
            </a:r>
            <a:r>
              <a:rPr lang="en-US" sz="1800" dirty="0">
                <a:solidFill>
                  <a:srgbClr val="0000FF"/>
                </a:solidFill>
                <a:cs typeface="ArialMT" charset="0"/>
              </a:rPr>
              <a:t>Pa, </a:t>
            </a:r>
            <a:r>
              <a:rPr lang="en-GB" sz="1800" dirty="0">
                <a:solidFill>
                  <a:srgbClr val="0000FF"/>
                </a:solidFill>
                <a:ea typeface="ＭＳ 明朝" charset="0"/>
                <a:cs typeface="ＭＳ 明朝" charset="0"/>
              </a:rPr>
              <a:t>LL1: 10</a:t>
            </a:r>
            <a:r>
              <a:rPr lang="en-GB" sz="1800" baseline="33000" dirty="0">
                <a:solidFill>
                  <a:srgbClr val="0000FF"/>
                </a:solidFill>
                <a:ea typeface="ＭＳ 明朝" charset="0"/>
                <a:cs typeface="ＭＳ 明朝" charset="0"/>
              </a:rPr>
              <a:t>-7 </a:t>
            </a:r>
            <a:r>
              <a:rPr lang="en-US" sz="1800" dirty="0">
                <a:solidFill>
                  <a:srgbClr val="0000FF"/>
                </a:solidFill>
                <a:cs typeface="ArialMT" charset="0"/>
              </a:rPr>
              <a:t>Pa</a:t>
            </a:r>
            <a:r>
              <a:rPr lang="en-GB" sz="1800" dirty="0">
                <a:solidFill>
                  <a:srgbClr val="0000FF"/>
                </a:solidFill>
                <a:ea typeface="ＭＳ 明朝" charset="0"/>
                <a:cs typeface="ＭＳ 明朝" charset="0"/>
              </a:rPr>
              <a:t>, LL2: 10</a:t>
            </a:r>
            <a:r>
              <a:rPr lang="en-GB" sz="1800" baseline="33000" dirty="0">
                <a:solidFill>
                  <a:srgbClr val="0000FF"/>
                </a:solidFill>
                <a:ea typeface="ＭＳ 明朝" charset="0"/>
                <a:cs typeface="ＭＳ 明朝" charset="0"/>
              </a:rPr>
              <a:t>-8 </a:t>
            </a:r>
            <a:r>
              <a:rPr lang="en-US" sz="1800" dirty="0">
                <a:solidFill>
                  <a:srgbClr val="0000FF"/>
                </a:solidFill>
                <a:cs typeface="ArialMT" charset="0"/>
              </a:rPr>
              <a:t>Pa</a:t>
            </a:r>
            <a:r>
              <a:rPr lang="en-GB" sz="1800" dirty="0">
                <a:solidFill>
                  <a:srgbClr val="0000FF"/>
                </a:solidFill>
                <a:ea typeface="ＭＳ 明朝" charset="0"/>
                <a:cs typeface="ＭＳ 明朝" charset="0"/>
              </a:rPr>
              <a:t>, </a:t>
            </a:r>
            <a:endParaRPr lang="en-GB" sz="1800" dirty="0" smtClean="0">
              <a:solidFill>
                <a:srgbClr val="0000FF"/>
              </a:solidFill>
              <a:ea typeface="ＭＳ 明朝" charset="0"/>
              <a:cs typeface="ＭＳ 明朝" charset="0"/>
            </a:endParaRPr>
          </a:p>
          <a:p>
            <a:pPr algn="just">
              <a:lnSpc>
                <a:spcPct val="100000"/>
              </a:lnSpc>
              <a:buSzPct val="45000"/>
            </a:pPr>
            <a:r>
              <a:rPr lang="en-GB" sz="1800" dirty="0">
                <a:solidFill>
                  <a:srgbClr val="0000FF"/>
                </a:solidFill>
                <a:ea typeface="ＭＳ 明朝" charset="0"/>
                <a:cs typeface="ＭＳ 明朝" charset="0"/>
              </a:rPr>
              <a:t> </a:t>
            </a:r>
            <a:r>
              <a:rPr lang="en-GB" sz="1800" dirty="0" smtClean="0">
                <a:solidFill>
                  <a:srgbClr val="0000FF"/>
                </a:solidFill>
                <a:ea typeface="ＭＳ 明朝" charset="0"/>
                <a:cs typeface="ＭＳ 明朝" charset="0"/>
              </a:rPr>
              <a:t> </a:t>
            </a:r>
            <a:r>
              <a:rPr lang="en-GB" sz="1800" dirty="0" smtClean="0">
                <a:solidFill>
                  <a:srgbClr val="0000FF"/>
                </a:solidFill>
                <a:ea typeface="ＭＳ 明朝" charset="0"/>
                <a:cs typeface="ＭＳ 明朝" charset="0"/>
              </a:rPr>
              <a:t>LL3</a:t>
            </a:r>
            <a:r>
              <a:rPr lang="en-GB" sz="1800" dirty="0">
                <a:solidFill>
                  <a:srgbClr val="0000FF"/>
                </a:solidFill>
                <a:ea typeface="ＭＳ 明朝" charset="0"/>
                <a:cs typeface="ＭＳ 明朝" charset="0"/>
              </a:rPr>
              <a:t>: 10</a:t>
            </a:r>
            <a:r>
              <a:rPr lang="en-GB" sz="1800" baseline="33000" dirty="0">
                <a:solidFill>
                  <a:srgbClr val="0000FF"/>
                </a:solidFill>
                <a:ea typeface="ＭＳ 明朝" charset="0"/>
                <a:cs typeface="ＭＳ 明朝" charset="0"/>
              </a:rPr>
              <a:t>-7</a:t>
            </a:r>
            <a:r>
              <a:rPr lang="en-GB" sz="1800" dirty="0">
                <a:solidFill>
                  <a:srgbClr val="0000FF"/>
                </a:solidFill>
                <a:ea typeface="ＭＳ 明朝" charset="0"/>
                <a:cs typeface="ＭＳ 明朝" charset="0"/>
              </a:rPr>
              <a:t> </a:t>
            </a:r>
            <a:r>
              <a:rPr lang="en-US" sz="1800" dirty="0" smtClean="0">
                <a:solidFill>
                  <a:srgbClr val="0000FF"/>
                </a:solidFill>
                <a:cs typeface="ArialMT" charset="0"/>
              </a:rPr>
              <a:t>Pa</a:t>
            </a:r>
            <a:r>
              <a:rPr lang="en-US" sz="1800" dirty="0">
                <a:solidFill>
                  <a:srgbClr val="0000FF"/>
                </a:solidFill>
                <a:cs typeface="ArialMT" charset="0"/>
              </a:rPr>
              <a:t>, sample storage chamber: 10</a:t>
            </a:r>
            <a:r>
              <a:rPr lang="en-US" sz="1800" baseline="33000" dirty="0">
                <a:solidFill>
                  <a:srgbClr val="0000FF"/>
                </a:solidFill>
                <a:cs typeface="ArialMT" charset="0"/>
              </a:rPr>
              <a:t>-8 </a:t>
            </a:r>
            <a:r>
              <a:rPr lang="en-US" sz="1800" dirty="0">
                <a:solidFill>
                  <a:srgbClr val="0000FF"/>
                </a:solidFill>
                <a:cs typeface="ArialMT" charset="0"/>
              </a:rPr>
              <a:t>Pa</a:t>
            </a:r>
            <a:r>
              <a:rPr lang="en-GB" sz="1800" dirty="0">
                <a:solidFill>
                  <a:srgbClr val="0000FF"/>
                </a:solidFill>
                <a:ea typeface="ＭＳ 明朝" charset="0"/>
                <a:cs typeface="ＭＳ 明朝" charset="0"/>
              </a:rPr>
              <a:t>.</a:t>
            </a:r>
          </a:p>
          <a:p>
            <a:pPr algn="just">
              <a:lnSpc>
                <a:spcPct val="100000"/>
              </a:lnSpc>
              <a:buClrTx/>
              <a:buFontTx/>
              <a:buNone/>
            </a:pPr>
            <a:endParaRPr lang="en-GB" sz="1800" dirty="0">
              <a:solidFill>
                <a:srgbClr val="0000FF"/>
              </a:solidFill>
              <a:ea typeface="ＭＳ 明朝" charset="0"/>
              <a:cs typeface="ＭＳ 明朝" charset="0"/>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839" y="1059506"/>
            <a:ext cx="4546788" cy="34160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57" y="1360372"/>
            <a:ext cx="4447380" cy="28603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 name="テキスト ボックス 6"/>
          <p:cNvSpPr txBox="1"/>
          <p:nvPr/>
        </p:nvSpPr>
        <p:spPr>
          <a:xfrm>
            <a:off x="8291762" y="6581001"/>
            <a:ext cx="790075" cy="276999"/>
          </a:xfrm>
          <a:prstGeom prst="rect">
            <a:avLst/>
          </a:prstGeom>
          <a:noFill/>
        </p:spPr>
        <p:txBody>
          <a:bodyPr wrap="none" rtlCol="0">
            <a:spAutoFit/>
          </a:bodyPr>
          <a:lstStyle/>
          <a:p>
            <a:r>
              <a:rPr lang="en-US" altLang="ja-JP" sz="1200" dirty="0" smtClean="0"/>
              <a:t>P.V</a:t>
            </a:r>
            <a:r>
              <a:rPr kumimoji="1" lang="en-US" altLang="ja-JP" sz="1200" dirty="0" smtClean="0"/>
              <a:t>. </a:t>
            </a:r>
            <a:r>
              <a:rPr lang="en-US" altLang="ja-JP" sz="1200" dirty="0" err="1" smtClean="0"/>
              <a:t>Tyagi</a:t>
            </a:r>
            <a:endParaRPr kumimoji="1" lang="ja-JP" altLang="en-US" sz="1200" dirty="0"/>
          </a:p>
        </p:txBody>
      </p:sp>
    </p:spTree>
    <p:extLst>
      <p:ext uri="{BB962C8B-B14F-4D97-AF65-F5344CB8AC3E}">
        <p14:creationId xmlns:p14="http://schemas.microsoft.com/office/powerpoint/2010/main" val="38025836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F:\111006 SEM\111019MHI9cell#16\ﾘﾝｽ前Sampling Small.jpg"/>
          <p:cNvPicPr>
            <a:picLocks noChangeAspect="1" noChangeArrowheads="1"/>
          </p:cNvPicPr>
          <p:nvPr/>
        </p:nvPicPr>
        <p:blipFill>
          <a:blip r:embed="rId2" cstate="print"/>
          <a:srcRect/>
          <a:stretch>
            <a:fillRect/>
          </a:stretch>
        </p:blipFill>
        <p:spPr bwMode="auto">
          <a:xfrm>
            <a:off x="336509" y="1905372"/>
            <a:ext cx="3936437" cy="2952328"/>
          </a:xfrm>
          <a:prstGeom prst="rect">
            <a:avLst/>
          </a:prstGeom>
          <a:noFill/>
        </p:spPr>
      </p:pic>
      <p:pic>
        <p:nvPicPr>
          <p:cNvPr id="29699" name="Picture 3" descr="F:\111006 SEM\111019MHI9cell#16\ﾘﾝｽ後Sampling Small.jpg"/>
          <p:cNvPicPr>
            <a:picLocks noChangeAspect="1" noChangeArrowheads="1"/>
          </p:cNvPicPr>
          <p:nvPr/>
        </p:nvPicPr>
        <p:blipFill>
          <a:blip r:embed="rId3" cstate="print"/>
          <a:srcRect/>
          <a:stretch>
            <a:fillRect/>
          </a:stretch>
        </p:blipFill>
        <p:spPr bwMode="auto">
          <a:xfrm>
            <a:off x="4584981" y="1905372"/>
            <a:ext cx="3936437" cy="2952328"/>
          </a:xfrm>
          <a:prstGeom prst="rect">
            <a:avLst/>
          </a:prstGeom>
          <a:noFill/>
        </p:spPr>
      </p:pic>
      <p:sp>
        <p:nvSpPr>
          <p:cNvPr id="7" name="テキスト ボックス 6"/>
          <p:cNvSpPr txBox="1"/>
          <p:nvPr/>
        </p:nvSpPr>
        <p:spPr>
          <a:xfrm>
            <a:off x="709001" y="4855532"/>
            <a:ext cx="3109664" cy="369332"/>
          </a:xfrm>
          <a:prstGeom prst="rect">
            <a:avLst/>
          </a:prstGeom>
          <a:noFill/>
        </p:spPr>
        <p:txBody>
          <a:bodyPr wrap="square" rtlCol="0">
            <a:spAutoFit/>
          </a:bodyPr>
          <a:lstStyle/>
          <a:p>
            <a:r>
              <a:rPr kumimoji="1" lang="en-US" altLang="ja-JP" b="1" dirty="0" smtClean="0">
                <a:solidFill>
                  <a:srgbClr val="FF0000"/>
                </a:solidFill>
              </a:rPr>
              <a:t>Before FM</a:t>
            </a:r>
            <a:r>
              <a:rPr kumimoji="1" lang="en-US" altLang="ja-JP" b="1" dirty="0" smtClean="0">
                <a:solidFill>
                  <a:srgbClr val="FF0000"/>
                </a:solidFill>
              </a:rPr>
              <a:t>-20 </a:t>
            </a:r>
            <a:r>
              <a:rPr kumimoji="1" lang="en-US" altLang="ja-JP" b="1" dirty="0" smtClean="0">
                <a:solidFill>
                  <a:srgbClr val="FF0000"/>
                </a:solidFill>
              </a:rPr>
              <a:t>Ultrasonic rinse </a:t>
            </a:r>
            <a:endParaRPr kumimoji="1" lang="ja-JP" altLang="en-US" b="1" dirty="0">
              <a:solidFill>
                <a:srgbClr val="FF0000"/>
              </a:solidFill>
            </a:endParaRPr>
          </a:p>
        </p:txBody>
      </p:sp>
      <p:sp>
        <p:nvSpPr>
          <p:cNvPr id="8" name="テキスト ボックス 7"/>
          <p:cNvSpPr txBox="1"/>
          <p:nvPr/>
        </p:nvSpPr>
        <p:spPr>
          <a:xfrm>
            <a:off x="4974366" y="4857700"/>
            <a:ext cx="3547052" cy="369332"/>
          </a:xfrm>
          <a:prstGeom prst="rect">
            <a:avLst/>
          </a:prstGeom>
          <a:noFill/>
        </p:spPr>
        <p:txBody>
          <a:bodyPr wrap="square" rtlCol="0">
            <a:spAutoFit/>
          </a:bodyPr>
          <a:lstStyle/>
          <a:p>
            <a:r>
              <a:rPr kumimoji="1" lang="en-US" altLang="ja-JP" b="1" dirty="0" smtClean="0">
                <a:solidFill>
                  <a:srgbClr val="0070C0"/>
                </a:solidFill>
              </a:rPr>
              <a:t>After FM</a:t>
            </a:r>
            <a:r>
              <a:rPr kumimoji="1" lang="en-US" altLang="ja-JP" b="1" dirty="0" smtClean="0">
                <a:solidFill>
                  <a:srgbClr val="0070C0"/>
                </a:solidFill>
              </a:rPr>
              <a:t>-20 </a:t>
            </a:r>
            <a:r>
              <a:rPr kumimoji="1" lang="en-US" altLang="ja-JP" b="1" dirty="0" smtClean="0">
                <a:solidFill>
                  <a:srgbClr val="0070C0"/>
                </a:solidFill>
              </a:rPr>
              <a:t>Ultrasonic rinse</a:t>
            </a:r>
            <a:endParaRPr kumimoji="1" lang="ja-JP" altLang="en-US" b="1" dirty="0">
              <a:solidFill>
                <a:srgbClr val="0070C0"/>
              </a:solidFill>
            </a:endParaRPr>
          </a:p>
        </p:txBody>
      </p:sp>
      <p:sp>
        <p:nvSpPr>
          <p:cNvPr id="9" name="テキスト ボックス 8"/>
          <p:cNvSpPr txBox="1"/>
          <p:nvPr/>
        </p:nvSpPr>
        <p:spPr>
          <a:xfrm>
            <a:off x="8266837" y="6581001"/>
            <a:ext cx="877163" cy="276999"/>
          </a:xfrm>
          <a:prstGeom prst="rect">
            <a:avLst/>
          </a:prstGeom>
          <a:noFill/>
        </p:spPr>
        <p:txBody>
          <a:bodyPr wrap="none" rtlCol="0">
            <a:spAutoFit/>
          </a:bodyPr>
          <a:lstStyle/>
          <a:p>
            <a:r>
              <a:rPr lang="en-US" altLang="ja-JP" sz="1200" dirty="0" smtClean="0"/>
              <a:t>M</a:t>
            </a:r>
            <a:r>
              <a:rPr kumimoji="1" lang="en-US" altLang="ja-JP" sz="1200" dirty="0" smtClean="0"/>
              <a:t>. </a:t>
            </a:r>
            <a:r>
              <a:rPr lang="en-US" altLang="ja-JP" sz="1200" dirty="0" smtClean="0"/>
              <a:t>Sawabe</a:t>
            </a:r>
            <a:endParaRPr kumimoji="1" lang="ja-JP" altLang="en-US" sz="1200" dirty="0"/>
          </a:p>
        </p:txBody>
      </p:sp>
      <p:sp>
        <p:nvSpPr>
          <p:cNvPr id="2" name="スライド番号プレースホルダー 1"/>
          <p:cNvSpPr>
            <a:spLocks noGrp="1"/>
          </p:cNvSpPr>
          <p:nvPr>
            <p:ph type="sldNum" sz="quarter" idx="12"/>
          </p:nvPr>
        </p:nvSpPr>
        <p:spPr/>
        <p:txBody>
          <a:bodyPr/>
          <a:lstStyle/>
          <a:p>
            <a:fld id="{1B4DE3B1-FFEA-E14B-B1F1-ED1FD2752AE4}" type="slidenum">
              <a:rPr lang="en-US" altLang="ja-JP" smtClean="0"/>
              <a:t>30</a:t>
            </a:fld>
            <a:endParaRPr kumimoji="1" lang="ja-JP" altLang="en-US"/>
          </a:p>
        </p:txBody>
      </p:sp>
      <p:sp>
        <p:nvSpPr>
          <p:cNvPr id="11" name="テキスト ボックス 10"/>
          <p:cNvSpPr txBox="1"/>
          <p:nvPr/>
        </p:nvSpPr>
        <p:spPr>
          <a:xfrm>
            <a:off x="536312" y="341015"/>
            <a:ext cx="8150488" cy="461665"/>
          </a:xfrm>
          <a:prstGeom prst="rect">
            <a:avLst/>
          </a:prstGeom>
          <a:noFill/>
        </p:spPr>
        <p:txBody>
          <a:bodyPr wrap="none" rtlCol="0">
            <a:spAutoFit/>
          </a:bodyPr>
          <a:lstStyle/>
          <a:p>
            <a:r>
              <a:rPr lang="en-US" altLang="ja-JP" sz="2400" b="1" dirty="0" smtClean="0"/>
              <a:t>Capturing residuals on cavity beam pipe after cavity EP process</a:t>
            </a:r>
            <a:endParaRPr kumimoji="1" lang="ja-JP" altLang="en-US" sz="2400" b="1" dirty="0"/>
          </a:p>
        </p:txBody>
      </p:sp>
      <p:sp>
        <p:nvSpPr>
          <p:cNvPr id="3" name="テキスト ボックス 2"/>
          <p:cNvSpPr txBox="1"/>
          <p:nvPr/>
        </p:nvSpPr>
        <p:spPr>
          <a:xfrm>
            <a:off x="2838349" y="971034"/>
            <a:ext cx="4366137" cy="369332"/>
          </a:xfrm>
          <a:prstGeom prst="rect">
            <a:avLst/>
          </a:prstGeom>
          <a:noFill/>
        </p:spPr>
        <p:txBody>
          <a:bodyPr wrap="none" rtlCol="0">
            <a:spAutoFit/>
          </a:bodyPr>
          <a:lstStyle/>
          <a:p>
            <a:r>
              <a:rPr kumimoji="1" lang="en-US" altLang="ja-JP" dirty="0" smtClean="0"/>
              <a:t>During MHI-015 9-cell cavity bulk-EP process</a:t>
            </a:r>
            <a:endParaRPr kumimoji="1" lang="ja-JP" altLang="en-US" dirty="0"/>
          </a:p>
        </p:txBody>
      </p:sp>
      <p:sp>
        <p:nvSpPr>
          <p:cNvPr id="12" name="テキスト ボックス 11"/>
          <p:cNvSpPr txBox="1"/>
          <p:nvPr/>
        </p:nvSpPr>
        <p:spPr>
          <a:xfrm>
            <a:off x="2508149" y="6171684"/>
            <a:ext cx="3817684" cy="369332"/>
          </a:xfrm>
          <a:prstGeom prst="rect">
            <a:avLst/>
          </a:prstGeom>
          <a:noFill/>
        </p:spPr>
        <p:txBody>
          <a:bodyPr wrap="none" rtlCol="0">
            <a:spAutoFit/>
          </a:bodyPr>
          <a:lstStyle/>
          <a:p>
            <a:r>
              <a:rPr kumimoji="1" lang="en-US" altLang="ja-JP" dirty="0" smtClean="0"/>
              <a:t>FM-20 : degreaser which is used at STF</a:t>
            </a:r>
            <a:endParaRPr kumimoji="1" lang="ja-JP" altLang="en-US" dirty="0"/>
          </a:p>
        </p:txBody>
      </p:sp>
    </p:spTree>
    <p:extLst>
      <p:ext uri="{BB962C8B-B14F-4D97-AF65-F5344CB8AC3E}">
        <p14:creationId xmlns:p14="http://schemas.microsoft.com/office/powerpoint/2010/main" val="112877159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11006 SEM\111019MHI9cell#16\FM20 Rinse 前\Rinse前11-60.jpg"/>
          <p:cNvPicPr>
            <a:picLocks noChangeAspect="1" noChangeArrowheads="1"/>
          </p:cNvPicPr>
          <p:nvPr/>
        </p:nvPicPr>
        <p:blipFill>
          <a:blip r:embed="rId2" cstate="print"/>
          <a:srcRect/>
          <a:stretch>
            <a:fillRect/>
          </a:stretch>
        </p:blipFill>
        <p:spPr bwMode="auto">
          <a:xfrm>
            <a:off x="395536" y="891456"/>
            <a:ext cx="3494199" cy="2839037"/>
          </a:xfrm>
          <a:prstGeom prst="rect">
            <a:avLst/>
          </a:prstGeom>
          <a:noFill/>
        </p:spPr>
      </p:pic>
      <p:sp>
        <p:nvSpPr>
          <p:cNvPr id="3" name="テキスト ボックス 2"/>
          <p:cNvSpPr txBox="1"/>
          <p:nvPr/>
        </p:nvSpPr>
        <p:spPr>
          <a:xfrm>
            <a:off x="103436" y="245125"/>
            <a:ext cx="4239964" cy="369332"/>
          </a:xfrm>
          <a:prstGeom prst="rect">
            <a:avLst/>
          </a:prstGeom>
          <a:noFill/>
        </p:spPr>
        <p:txBody>
          <a:bodyPr wrap="square" rtlCol="0">
            <a:spAutoFit/>
          </a:bodyPr>
          <a:lstStyle/>
          <a:p>
            <a:r>
              <a:rPr lang="en-US" altLang="ja-JP" b="1" dirty="0" smtClean="0">
                <a:solidFill>
                  <a:srgbClr val="FF0000"/>
                </a:solidFill>
              </a:rPr>
              <a:t>MHI-</a:t>
            </a:r>
            <a:r>
              <a:rPr lang="en-US" altLang="ja-JP" b="1" dirty="0" smtClean="0">
                <a:solidFill>
                  <a:srgbClr val="FF0000"/>
                </a:solidFill>
              </a:rPr>
              <a:t>0</a:t>
            </a:r>
            <a:r>
              <a:rPr kumimoji="1" lang="en-US" altLang="ja-JP" b="1" dirty="0" smtClean="0">
                <a:solidFill>
                  <a:srgbClr val="FF0000"/>
                </a:solidFill>
              </a:rPr>
              <a:t>15: Before FM</a:t>
            </a:r>
            <a:r>
              <a:rPr kumimoji="1" lang="en-US" altLang="ja-JP" b="1" dirty="0" smtClean="0">
                <a:solidFill>
                  <a:srgbClr val="FF0000"/>
                </a:solidFill>
              </a:rPr>
              <a:t>-20 Ultrasonic </a:t>
            </a:r>
            <a:r>
              <a:rPr kumimoji="1" lang="en-US" altLang="ja-JP" b="1" dirty="0" smtClean="0">
                <a:solidFill>
                  <a:srgbClr val="FF0000"/>
                </a:solidFill>
              </a:rPr>
              <a:t>rinse</a:t>
            </a:r>
            <a:endParaRPr kumimoji="1" lang="ja-JP" altLang="en-US" b="1" dirty="0">
              <a:solidFill>
                <a:srgbClr val="FF0000"/>
              </a:solidFill>
            </a:endParaRPr>
          </a:p>
        </p:txBody>
      </p:sp>
      <p:pic>
        <p:nvPicPr>
          <p:cNvPr id="5" name="Picture 2" descr="F:\111006 SEM\111019MHI9cell#16\FM20Rinse後\Rinse後8-60.jpg"/>
          <p:cNvPicPr>
            <a:picLocks noChangeAspect="1" noChangeArrowheads="1"/>
          </p:cNvPicPr>
          <p:nvPr/>
        </p:nvPicPr>
        <p:blipFill>
          <a:blip r:embed="rId3" cstate="print"/>
          <a:srcRect/>
          <a:stretch>
            <a:fillRect/>
          </a:stretch>
        </p:blipFill>
        <p:spPr bwMode="auto">
          <a:xfrm>
            <a:off x="5056655" y="891456"/>
            <a:ext cx="3494200" cy="2839037"/>
          </a:xfrm>
          <a:prstGeom prst="rect">
            <a:avLst/>
          </a:prstGeom>
          <a:noFill/>
        </p:spPr>
      </p:pic>
      <p:sp>
        <p:nvSpPr>
          <p:cNvPr id="6" name="テキスト ボックス 5"/>
          <p:cNvSpPr txBox="1"/>
          <p:nvPr/>
        </p:nvSpPr>
        <p:spPr>
          <a:xfrm>
            <a:off x="4851400" y="245125"/>
            <a:ext cx="3975319" cy="369332"/>
          </a:xfrm>
          <a:prstGeom prst="rect">
            <a:avLst/>
          </a:prstGeom>
          <a:noFill/>
        </p:spPr>
        <p:txBody>
          <a:bodyPr wrap="square" rtlCol="0">
            <a:spAutoFit/>
          </a:bodyPr>
          <a:lstStyle/>
          <a:p>
            <a:r>
              <a:rPr lang="en-US" altLang="ja-JP" b="1" dirty="0" smtClean="0">
                <a:solidFill>
                  <a:srgbClr val="0070C0"/>
                </a:solidFill>
              </a:rPr>
              <a:t>MHI-</a:t>
            </a:r>
            <a:r>
              <a:rPr lang="en-US" altLang="ja-JP" b="1" dirty="0" smtClean="0">
                <a:solidFill>
                  <a:srgbClr val="0070C0"/>
                </a:solidFill>
              </a:rPr>
              <a:t>0</a:t>
            </a:r>
            <a:r>
              <a:rPr kumimoji="1" lang="en-US" altLang="ja-JP" b="1" dirty="0" smtClean="0">
                <a:solidFill>
                  <a:srgbClr val="0070C0"/>
                </a:solidFill>
              </a:rPr>
              <a:t>15: After </a:t>
            </a:r>
            <a:r>
              <a:rPr kumimoji="1" lang="en-US" altLang="ja-JP" b="1" dirty="0" smtClean="0">
                <a:solidFill>
                  <a:srgbClr val="0070C0"/>
                </a:solidFill>
              </a:rPr>
              <a:t>FM-20 Ultrasonic </a:t>
            </a:r>
            <a:r>
              <a:rPr kumimoji="1" lang="en-US" altLang="ja-JP" b="1" dirty="0" smtClean="0">
                <a:solidFill>
                  <a:srgbClr val="0070C0"/>
                </a:solidFill>
              </a:rPr>
              <a:t>rinse</a:t>
            </a:r>
            <a:endParaRPr kumimoji="1" lang="ja-JP" altLang="en-US" b="1" dirty="0">
              <a:solidFill>
                <a:srgbClr val="0070C0"/>
              </a:solidFill>
            </a:endParaRPr>
          </a:p>
        </p:txBody>
      </p:sp>
      <p:sp>
        <p:nvSpPr>
          <p:cNvPr id="7" name="テキスト ボックス 6"/>
          <p:cNvSpPr txBox="1"/>
          <p:nvPr/>
        </p:nvSpPr>
        <p:spPr>
          <a:xfrm>
            <a:off x="4851400" y="629846"/>
            <a:ext cx="4152899" cy="307777"/>
          </a:xfrm>
          <a:prstGeom prst="rect">
            <a:avLst/>
          </a:prstGeom>
          <a:noFill/>
        </p:spPr>
        <p:txBody>
          <a:bodyPr wrap="square" rtlCol="0">
            <a:spAutoFit/>
          </a:bodyPr>
          <a:lstStyle/>
          <a:p>
            <a:r>
              <a:rPr kumimoji="1" lang="en-US" altLang="ja-JP" sz="1400" b="1" dirty="0" smtClean="0">
                <a:solidFill>
                  <a:srgbClr val="000000"/>
                </a:solidFill>
              </a:rPr>
              <a:t>Sulfur were almost removed, but a few still there</a:t>
            </a:r>
            <a:endParaRPr kumimoji="1" lang="ja-JP" altLang="en-US" sz="1400" b="1" dirty="0">
              <a:solidFill>
                <a:srgbClr val="000000"/>
              </a:solidFill>
            </a:endParaRPr>
          </a:p>
        </p:txBody>
      </p:sp>
      <p:pic>
        <p:nvPicPr>
          <p:cNvPr id="9" name="Picture 2" descr="F:\111006 SEM\111019MHI9cell#16\FM20Rinse後\Rinse後1-60.jpg"/>
          <p:cNvPicPr>
            <a:picLocks noChangeAspect="1" noChangeArrowheads="1"/>
          </p:cNvPicPr>
          <p:nvPr/>
        </p:nvPicPr>
        <p:blipFill>
          <a:blip r:embed="rId4" cstate="print"/>
          <a:srcRect/>
          <a:stretch>
            <a:fillRect/>
          </a:stretch>
        </p:blipFill>
        <p:spPr bwMode="auto">
          <a:xfrm>
            <a:off x="5067171" y="3932843"/>
            <a:ext cx="3483684" cy="2830493"/>
          </a:xfrm>
          <a:prstGeom prst="rect">
            <a:avLst/>
          </a:prstGeom>
          <a:noFill/>
        </p:spPr>
      </p:pic>
      <p:pic>
        <p:nvPicPr>
          <p:cNvPr id="10" name="Picture 2" descr="F:\111006 SEM\111019MHI9cell#16\FM20 Rinse 前\Rinse前12-60.jpg"/>
          <p:cNvPicPr>
            <a:picLocks noChangeAspect="1" noChangeArrowheads="1"/>
          </p:cNvPicPr>
          <p:nvPr/>
        </p:nvPicPr>
        <p:blipFill>
          <a:blip r:embed="rId5" cstate="print"/>
          <a:srcRect/>
          <a:stretch>
            <a:fillRect/>
          </a:stretch>
        </p:blipFill>
        <p:spPr bwMode="auto">
          <a:xfrm>
            <a:off x="395537" y="3920649"/>
            <a:ext cx="3498692" cy="2842687"/>
          </a:xfrm>
          <a:prstGeom prst="rect">
            <a:avLst/>
          </a:prstGeom>
          <a:noFill/>
        </p:spPr>
      </p:pic>
      <p:sp>
        <p:nvSpPr>
          <p:cNvPr id="11" name="テキスト ボックス 10"/>
          <p:cNvSpPr txBox="1"/>
          <p:nvPr/>
        </p:nvSpPr>
        <p:spPr>
          <a:xfrm>
            <a:off x="8266837" y="6581001"/>
            <a:ext cx="877163" cy="276999"/>
          </a:xfrm>
          <a:prstGeom prst="rect">
            <a:avLst/>
          </a:prstGeom>
          <a:noFill/>
        </p:spPr>
        <p:txBody>
          <a:bodyPr wrap="none" rtlCol="0">
            <a:spAutoFit/>
          </a:bodyPr>
          <a:lstStyle/>
          <a:p>
            <a:r>
              <a:rPr lang="en-US" altLang="ja-JP" sz="1200" dirty="0" smtClean="0"/>
              <a:t>M</a:t>
            </a:r>
            <a:r>
              <a:rPr kumimoji="1" lang="en-US" altLang="ja-JP" sz="1200" dirty="0" smtClean="0"/>
              <a:t>. </a:t>
            </a:r>
            <a:r>
              <a:rPr lang="en-US" altLang="ja-JP" sz="1200" dirty="0" smtClean="0"/>
              <a:t>Sawabe</a:t>
            </a:r>
            <a:endParaRPr kumimoji="1" lang="ja-JP" altLang="en-US" sz="1200" dirty="0"/>
          </a:p>
        </p:txBody>
      </p:sp>
      <p:sp>
        <p:nvSpPr>
          <p:cNvPr id="12" name="スライド番号プレースホルダー 11"/>
          <p:cNvSpPr>
            <a:spLocks noGrp="1"/>
          </p:cNvSpPr>
          <p:nvPr>
            <p:ph type="sldNum" sz="quarter" idx="12"/>
          </p:nvPr>
        </p:nvSpPr>
        <p:spPr/>
        <p:txBody>
          <a:bodyPr/>
          <a:lstStyle/>
          <a:p>
            <a:fld id="{1B4DE3B1-FFEA-E14B-B1F1-ED1FD2752AE4}" type="slidenum">
              <a:rPr lang="en-US" altLang="ja-JP" smtClean="0"/>
              <a:t>31</a:t>
            </a:fld>
            <a:endParaRPr kumimoji="1" lang="ja-JP" altLang="en-US"/>
          </a:p>
        </p:txBody>
      </p:sp>
      <p:sp>
        <p:nvSpPr>
          <p:cNvPr id="13" name="テキスト ボックス 12"/>
          <p:cNvSpPr txBox="1"/>
          <p:nvPr/>
        </p:nvSpPr>
        <p:spPr>
          <a:xfrm>
            <a:off x="685581" y="629846"/>
            <a:ext cx="2451320" cy="307777"/>
          </a:xfrm>
          <a:prstGeom prst="rect">
            <a:avLst/>
          </a:prstGeom>
          <a:noFill/>
        </p:spPr>
        <p:txBody>
          <a:bodyPr wrap="square" rtlCol="0">
            <a:spAutoFit/>
          </a:bodyPr>
          <a:lstStyle/>
          <a:p>
            <a:r>
              <a:rPr kumimoji="1" lang="en-US" altLang="ja-JP" sz="1400" b="1" dirty="0" smtClean="0"/>
              <a:t>Sulfur rings were observed</a:t>
            </a:r>
            <a:endParaRPr kumimoji="1" lang="ja-JP" altLang="en-US" sz="1400" b="1" dirty="0"/>
          </a:p>
        </p:txBody>
      </p:sp>
    </p:spTree>
    <p:extLst>
      <p:ext uri="{BB962C8B-B14F-4D97-AF65-F5344CB8AC3E}">
        <p14:creationId xmlns:p14="http://schemas.microsoft.com/office/powerpoint/2010/main" val="23739033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111006 SEM\111019MHI9cell#16\FM20 Rinse 前\Rinse前2-300.jpg"/>
          <p:cNvPicPr>
            <a:picLocks noChangeAspect="1" noChangeArrowheads="1"/>
          </p:cNvPicPr>
          <p:nvPr/>
        </p:nvPicPr>
        <p:blipFill>
          <a:blip r:embed="rId2" cstate="print"/>
          <a:srcRect/>
          <a:stretch>
            <a:fillRect/>
          </a:stretch>
        </p:blipFill>
        <p:spPr bwMode="auto">
          <a:xfrm>
            <a:off x="341201" y="834800"/>
            <a:ext cx="3489846" cy="2835500"/>
          </a:xfrm>
          <a:prstGeom prst="rect">
            <a:avLst/>
          </a:prstGeom>
          <a:noFill/>
        </p:spPr>
      </p:pic>
      <p:pic>
        <p:nvPicPr>
          <p:cNvPr id="3" name="Picture 2" descr="F:\111006 SEM\111019MHI9cell#16\FM20 Rinse 前\Rinse前13-300.jpg"/>
          <p:cNvPicPr>
            <a:picLocks noChangeAspect="1" noChangeArrowheads="1"/>
          </p:cNvPicPr>
          <p:nvPr/>
        </p:nvPicPr>
        <p:blipFill>
          <a:blip r:embed="rId3" cstate="print"/>
          <a:srcRect/>
          <a:stretch>
            <a:fillRect/>
          </a:stretch>
        </p:blipFill>
        <p:spPr bwMode="auto">
          <a:xfrm>
            <a:off x="341200" y="3884500"/>
            <a:ext cx="3489847" cy="2835501"/>
          </a:xfrm>
          <a:prstGeom prst="rect">
            <a:avLst/>
          </a:prstGeom>
          <a:noFill/>
        </p:spPr>
      </p:pic>
      <p:pic>
        <p:nvPicPr>
          <p:cNvPr id="4" name="Picture 2" descr="F:\111006 SEM\111019MHI9cell#16\FM20Rinse後\Rinse後1-1800.jpg"/>
          <p:cNvPicPr>
            <a:picLocks noChangeAspect="1" noChangeArrowheads="1"/>
          </p:cNvPicPr>
          <p:nvPr/>
        </p:nvPicPr>
        <p:blipFill>
          <a:blip r:embed="rId4" cstate="print"/>
          <a:srcRect/>
          <a:stretch>
            <a:fillRect/>
          </a:stretch>
        </p:blipFill>
        <p:spPr bwMode="auto">
          <a:xfrm>
            <a:off x="5063586" y="847500"/>
            <a:ext cx="3489846" cy="2835500"/>
          </a:xfrm>
          <a:prstGeom prst="rect">
            <a:avLst/>
          </a:prstGeom>
          <a:noFill/>
        </p:spPr>
      </p:pic>
      <p:pic>
        <p:nvPicPr>
          <p:cNvPr id="5" name="Picture 2" descr="F:\111006 SEM\111019MHI9cell#16\FM20Rinse後\Rinse後4-1800.jpg"/>
          <p:cNvPicPr>
            <a:picLocks noChangeAspect="1" noChangeArrowheads="1"/>
          </p:cNvPicPr>
          <p:nvPr/>
        </p:nvPicPr>
        <p:blipFill>
          <a:blip r:embed="rId5" cstate="print"/>
          <a:srcRect/>
          <a:stretch>
            <a:fillRect/>
          </a:stretch>
        </p:blipFill>
        <p:spPr bwMode="auto">
          <a:xfrm>
            <a:off x="5063585" y="3897200"/>
            <a:ext cx="3489847" cy="2835501"/>
          </a:xfrm>
          <a:prstGeom prst="rect">
            <a:avLst/>
          </a:prstGeom>
          <a:noFill/>
        </p:spPr>
      </p:pic>
      <p:sp>
        <p:nvSpPr>
          <p:cNvPr id="8" name="テキスト ボックス 7"/>
          <p:cNvSpPr txBox="1"/>
          <p:nvPr/>
        </p:nvSpPr>
        <p:spPr>
          <a:xfrm>
            <a:off x="8266837" y="6581001"/>
            <a:ext cx="877163" cy="276999"/>
          </a:xfrm>
          <a:prstGeom prst="rect">
            <a:avLst/>
          </a:prstGeom>
          <a:noFill/>
        </p:spPr>
        <p:txBody>
          <a:bodyPr wrap="none" rtlCol="0">
            <a:spAutoFit/>
          </a:bodyPr>
          <a:lstStyle/>
          <a:p>
            <a:r>
              <a:rPr lang="en-US" altLang="ja-JP" sz="1200" dirty="0" smtClean="0"/>
              <a:t>M</a:t>
            </a:r>
            <a:r>
              <a:rPr kumimoji="1" lang="en-US" altLang="ja-JP" sz="1200" dirty="0" smtClean="0"/>
              <a:t>. </a:t>
            </a:r>
            <a:r>
              <a:rPr lang="en-US" altLang="ja-JP" sz="1200" dirty="0" smtClean="0"/>
              <a:t>Sawabe</a:t>
            </a:r>
            <a:endParaRPr kumimoji="1" lang="ja-JP" altLang="en-US" sz="1200" dirty="0"/>
          </a:p>
        </p:txBody>
      </p:sp>
      <p:sp>
        <p:nvSpPr>
          <p:cNvPr id="9" name="スライド番号プレースホルダー 8"/>
          <p:cNvSpPr>
            <a:spLocks noGrp="1"/>
          </p:cNvSpPr>
          <p:nvPr>
            <p:ph type="sldNum" sz="quarter" idx="12"/>
          </p:nvPr>
        </p:nvSpPr>
        <p:spPr/>
        <p:txBody>
          <a:bodyPr/>
          <a:lstStyle/>
          <a:p>
            <a:fld id="{1B4DE3B1-FFEA-E14B-B1F1-ED1FD2752AE4}" type="slidenum">
              <a:rPr lang="en-US" altLang="ja-JP" smtClean="0"/>
              <a:t>32</a:t>
            </a:fld>
            <a:endParaRPr kumimoji="1" lang="ja-JP" altLang="en-US"/>
          </a:p>
        </p:txBody>
      </p:sp>
      <p:sp>
        <p:nvSpPr>
          <p:cNvPr id="10" name="テキスト ボックス 9"/>
          <p:cNvSpPr txBox="1"/>
          <p:nvPr/>
        </p:nvSpPr>
        <p:spPr>
          <a:xfrm>
            <a:off x="103436" y="60459"/>
            <a:ext cx="4239964" cy="369332"/>
          </a:xfrm>
          <a:prstGeom prst="rect">
            <a:avLst/>
          </a:prstGeom>
          <a:noFill/>
        </p:spPr>
        <p:txBody>
          <a:bodyPr wrap="square" rtlCol="0">
            <a:spAutoFit/>
          </a:bodyPr>
          <a:lstStyle/>
          <a:p>
            <a:r>
              <a:rPr lang="en-US" altLang="ja-JP" b="1" dirty="0" smtClean="0">
                <a:solidFill>
                  <a:srgbClr val="FF0000"/>
                </a:solidFill>
              </a:rPr>
              <a:t>MHI-</a:t>
            </a:r>
            <a:r>
              <a:rPr lang="en-US" altLang="ja-JP" b="1" dirty="0" smtClean="0">
                <a:solidFill>
                  <a:srgbClr val="FF0000"/>
                </a:solidFill>
              </a:rPr>
              <a:t>0</a:t>
            </a:r>
            <a:r>
              <a:rPr kumimoji="1" lang="en-US" altLang="ja-JP" b="1" dirty="0" smtClean="0">
                <a:solidFill>
                  <a:srgbClr val="FF0000"/>
                </a:solidFill>
              </a:rPr>
              <a:t>15: Before FM</a:t>
            </a:r>
            <a:r>
              <a:rPr kumimoji="1" lang="en-US" altLang="ja-JP" b="1" dirty="0" smtClean="0">
                <a:solidFill>
                  <a:srgbClr val="FF0000"/>
                </a:solidFill>
              </a:rPr>
              <a:t>-20 Ultrasonic </a:t>
            </a:r>
            <a:r>
              <a:rPr kumimoji="1" lang="en-US" altLang="ja-JP" b="1" dirty="0" smtClean="0">
                <a:solidFill>
                  <a:srgbClr val="FF0000"/>
                </a:solidFill>
              </a:rPr>
              <a:t>rinse</a:t>
            </a:r>
            <a:endParaRPr kumimoji="1" lang="ja-JP" altLang="en-US" b="1" dirty="0">
              <a:solidFill>
                <a:srgbClr val="FF0000"/>
              </a:solidFill>
            </a:endParaRPr>
          </a:p>
        </p:txBody>
      </p:sp>
      <p:sp>
        <p:nvSpPr>
          <p:cNvPr id="11" name="テキスト ボックス 10"/>
          <p:cNvSpPr txBox="1"/>
          <p:nvPr/>
        </p:nvSpPr>
        <p:spPr>
          <a:xfrm>
            <a:off x="4851400" y="60459"/>
            <a:ext cx="3975319" cy="369332"/>
          </a:xfrm>
          <a:prstGeom prst="rect">
            <a:avLst/>
          </a:prstGeom>
          <a:noFill/>
        </p:spPr>
        <p:txBody>
          <a:bodyPr wrap="square" rtlCol="0">
            <a:spAutoFit/>
          </a:bodyPr>
          <a:lstStyle/>
          <a:p>
            <a:r>
              <a:rPr lang="en-US" altLang="ja-JP" b="1" dirty="0" smtClean="0">
                <a:solidFill>
                  <a:srgbClr val="0070C0"/>
                </a:solidFill>
              </a:rPr>
              <a:t>MHI-</a:t>
            </a:r>
            <a:r>
              <a:rPr lang="en-US" altLang="ja-JP" b="1" dirty="0" smtClean="0">
                <a:solidFill>
                  <a:srgbClr val="0070C0"/>
                </a:solidFill>
              </a:rPr>
              <a:t>0</a:t>
            </a:r>
            <a:r>
              <a:rPr kumimoji="1" lang="en-US" altLang="ja-JP" b="1" dirty="0" smtClean="0">
                <a:solidFill>
                  <a:srgbClr val="0070C0"/>
                </a:solidFill>
              </a:rPr>
              <a:t>15: After </a:t>
            </a:r>
            <a:r>
              <a:rPr kumimoji="1" lang="en-US" altLang="ja-JP" b="1" dirty="0" smtClean="0">
                <a:solidFill>
                  <a:srgbClr val="0070C0"/>
                </a:solidFill>
              </a:rPr>
              <a:t>FM-20 Ultrasonic </a:t>
            </a:r>
            <a:r>
              <a:rPr kumimoji="1" lang="en-US" altLang="ja-JP" b="1" dirty="0" smtClean="0">
                <a:solidFill>
                  <a:srgbClr val="0070C0"/>
                </a:solidFill>
              </a:rPr>
              <a:t>rinse</a:t>
            </a:r>
            <a:endParaRPr kumimoji="1" lang="ja-JP" altLang="en-US" b="1" dirty="0">
              <a:solidFill>
                <a:srgbClr val="0070C0"/>
              </a:solidFill>
            </a:endParaRPr>
          </a:p>
        </p:txBody>
      </p:sp>
      <p:sp>
        <p:nvSpPr>
          <p:cNvPr id="12" name="テキスト ボックス 11"/>
          <p:cNvSpPr txBox="1"/>
          <p:nvPr/>
        </p:nvSpPr>
        <p:spPr>
          <a:xfrm>
            <a:off x="5346699" y="445180"/>
            <a:ext cx="3204155" cy="307777"/>
          </a:xfrm>
          <a:prstGeom prst="rect">
            <a:avLst/>
          </a:prstGeom>
          <a:noFill/>
        </p:spPr>
        <p:txBody>
          <a:bodyPr wrap="square" rtlCol="0">
            <a:spAutoFit/>
          </a:bodyPr>
          <a:lstStyle/>
          <a:p>
            <a:r>
              <a:rPr kumimoji="1" lang="en-US" altLang="ja-JP" sz="1400" b="1" dirty="0" smtClean="0">
                <a:solidFill>
                  <a:srgbClr val="000000"/>
                </a:solidFill>
              </a:rPr>
              <a:t>Sulfur were crystal form, and string form</a:t>
            </a:r>
            <a:endParaRPr kumimoji="1" lang="ja-JP" altLang="en-US" sz="1400" b="1" dirty="0">
              <a:solidFill>
                <a:srgbClr val="000000"/>
              </a:solidFill>
            </a:endParaRPr>
          </a:p>
        </p:txBody>
      </p:sp>
      <p:sp>
        <p:nvSpPr>
          <p:cNvPr id="13" name="テキスト ボックス 12"/>
          <p:cNvSpPr txBox="1"/>
          <p:nvPr/>
        </p:nvSpPr>
        <p:spPr>
          <a:xfrm>
            <a:off x="685581" y="445180"/>
            <a:ext cx="2451320" cy="307777"/>
          </a:xfrm>
          <a:prstGeom prst="rect">
            <a:avLst/>
          </a:prstGeom>
          <a:noFill/>
        </p:spPr>
        <p:txBody>
          <a:bodyPr wrap="square" rtlCol="0">
            <a:spAutoFit/>
          </a:bodyPr>
          <a:lstStyle/>
          <a:p>
            <a:r>
              <a:rPr kumimoji="1" lang="en-US" altLang="ja-JP" sz="1400" b="1" dirty="0" smtClean="0"/>
              <a:t>Sulfur rings were observed</a:t>
            </a:r>
            <a:endParaRPr kumimoji="1" lang="ja-JP" altLang="en-US" sz="1400" b="1" dirty="0"/>
          </a:p>
        </p:txBody>
      </p:sp>
    </p:spTree>
    <p:extLst>
      <p:ext uri="{BB962C8B-B14F-4D97-AF65-F5344CB8AC3E}">
        <p14:creationId xmlns:p14="http://schemas.microsoft.com/office/powerpoint/2010/main" val="41299075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idx="12"/>
          </p:nvPr>
        </p:nvSpPr>
        <p:spPr/>
        <p:txBody>
          <a:bodyPr/>
          <a:lstStyle/>
          <a:p>
            <a:fld id="{083BA0D1-70F1-8E49-AC88-83009A4E095E}" type="slidenum">
              <a:rPr lang="en-US"/>
              <a:pPr/>
              <a:t>33</a:t>
            </a:fld>
            <a:endParaRPr lang="en-US"/>
          </a:p>
        </p:txBody>
      </p:sp>
      <p:sp>
        <p:nvSpPr>
          <p:cNvPr id="16386" name="Text Box 2"/>
          <p:cNvSpPr txBox="1">
            <a:spLocks noChangeArrowheads="1"/>
          </p:cNvSpPr>
          <p:nvPr/>
        </p:nvSpPr>
        <p:spPr bwMode="auto">
          <a:xfrm>
            <a:off x="362364" y="1057490"/>
            <a:ext cx="8659930" cy="49640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5519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9pPr>
          </a:lstStyle>
          <a:p>
            <a:pPr algn="just">
              <a:buSzPct val="45000"/>
            </a:pPr>
            <a:r>
              <a:rPr lang="en-US" sz="2000" b="1" dirty="0" smtClean="0">
                <a:solidFill>
                  <a:schemeClr val="tx1"/>
                </a:solidFill>
              </a:rPr>
              <a:t>(</a:t>
            </a:r>
            <a:r>
              <a:rPr lang="en-US" sz="2000" b="1" dirty="0" smtClean="0">
                <a:solidFill>
                  <a:schemeClr val="tx1"/>
                </a:solidFill>
              </a:rPr>
              <a:t>1) </a:t>
            </a:r>
            <a:r>
              <a:rPr lang="en-US" altLang="ja-JP" sz="2000" b="1" dirty="0">
                <a:solidFill>
                  <a:schemeClr val="tx1"/>
                </a:solidFill>
              </a:rPr>
              <a:t>Surface contaminations on Lab-EP sample coupon.</a:t>
            </a:r>
          </a:p>
          <a:p>
            <a:pPr algn="just">
              <a:lnSpc>
                <a:spcPct val="100000"/>
              </a:lnSpc>
              <a:buSzPct val="45000"/>
            </a:pPr>
            <a:r>
              <a:rPr lang="en-US" sz="2000" b="1" dirty="0" smtClean="0">
                <a:solidFill>
                  <a:schemeClr val="tx1"/>
                </a:solidFill>
              </a:rPr>
              <a:t>        </a:t>
            </a:r>
            <a:r>
              <a:rPr lang="en-US" b="1" dirty="0" smtClean="0">
                <a:solidFill>
                  <a:srgbClr val="0000FF"/>
                </a:solidFill>
              </a:rPr>
              <a:t>High current density EP produce much sulfur in Nb surface.</a:t>
            </a:r>
          </a:p>
          <a:p>
            <a:pPr algn="just">
              <a:lnSpc>
                <a:spcPct val="100000"/>
              </a:lnSpc>
              <a:buSzPct val="45000"/>
            </a:pPr>
            <a:endParaRPr lang="en-US" sz="2000" b="1" dirty="0">
              <a:solidFill>
                <a:schemeClr val="tx1"/>
              </a:solidFill>
            </a:endParaRPr>
          </a:p>
          <a:p>
            <a:pPr algn="just">
              <a:buSzPct val="45000"/>
            </a:pPr>
            <a:r>
              <a:rPr lang="en-US" sz="2000" b="1" dirty="0" smtClean="0">
                <a:solidFill>
                  <a:schemeClr val="tx1"/>
                </a:solidFill>
              </a:rPr>
              <a:t>(2) </a:t>
            </a:r>
            <a:r>
              <a:rPr lang="en-US" altLang="ja-JP" sz="2000" b="1" dirty="0">
                <a:solidFill>
                  <a:schemeClr val="tx1"/>
                </a:solidFill>
              </a:rPr>
              <a:t>Surface contaminations on sample coupon in single cell cavity</a:t>
            </a:r>
            <a:r>
              <a:rPr lang="en-US" altLang="ja-JP" sz="2000" b="1" dirty="0" smtClean="0">
                <a:solidFill>
                  <a:schemeClr val="tx1"/>
                </a:solidFill>
              </a:rPr>
              <a:t>.</a:t>
            </a:r>
            <a:endParaRPr lang="en-US" altLang="ja-JP" sz="2000" b="1" dirty="0">
              <a:solidFill>
                <a:schemeClr val="tx1"/>
              </a:solidFill>
            </a:endParaRPr>
          </a:p>
          <a:p>
            <a:pPr algn="just">
              <a:lnSpc>
                <a:spcPct val="100000"/>
              </a:lnSpc>
              <a:buSzPct val="45000"/>
            </a:pPr>
            <a:r>
              <a:rPr lang="en-US" altLang="ja-JP" b="1" dirty="0">
                <a:solidFill>
                  <a:schemeClr val="tx1"/>
                </a:solidFill>
              </a:rPr>
              <a:t> </a:t>
            </a:r>
            <a:r>
              <a:rPr lang="en-US" altLang="ja-JP" b="1" dirty="0" smtClean="0">
                <a:solidFill>
                  <a:schemeClr val="tx1"/>
                </a:solidFill>
              </a:rPr>
              <a:t>         </a:t>
            </a:r>
            <a:r>
              <a:rPr lang="en-US" altLang="ja-JP" b="1" dirty="0" smtClean="0">
                <a:solidFill>
                  <a:srgbClr val="0000FF"/>
                </a:solidFill>
              </a:rPr>
              <a:t>Aged EP acid EP </a:t>
            </a:r>
            <a:r>
              <a:rPr lang="en-US" altLang="ja-JP" b="1" dirty="0">
                <a:solidFill>
                  <a:srgbClr val="0000FF"/>
                </a:solidFill>
              </a:rPr>
              <a:t>produce much sulfur </a:t>
            </a:r>
            <a:r>
              <a:rPr lang="en-US" altLang="ja-JP" b="1" dirty="0" smtClean="0">
                <a:solidFill>
                  <a:srgbClr val="0000FF"/>
                </a:solidFill>
              </a:rPr>
              <a:t>and fluorine in </a:t>
            </a:r>
            <a:r>
              <a:rPr lang="en-US" altLang="ja-JP" b="1" dirty="0">
                <a:solidFill>
                  <a:srgbClr val="0000FF"/>
                </a:solidFill>
              </a:rPr>
              <a:t>Nb surface.</a:t>
            </a:r>
            <a:endParaRPr lang="en-US" b="1" dirty="0" smtClean="0">
              <a:solidFill>
                <a:schemeClr val="tx1"/>
              </a:solidFill>
            </a:endParaRPr>
          </a:p>
          <a:p>
            <a:pPr algn="just">
              <a:lnSpc>
                <a:spcPct val="100000"/>
              </a:lnSpc>
              <a:buSzPct val="45000"/>
            </a:pPr>
            <a:r>
              <a:rPr lang="en-US" altLang="ja-JP" sz="2000" b="1" dirty="0" smtClean="0">
                <a:solidFill>
                  <a:schemeClr val="tx1"/>
                </a:solidFill>
              </a:rPr>
              <a:t> </a:t>
            </a:r>
            <a:r>
              <a:rPr lang="en-US" altLang="ja-JP" b="1" dirty="0" smtClean="0">
                <a:solidFill>
                  <a:schemeClr val="tx1"/>
                </a:solidFill>
              </a:rPr>
              <a:t>         </a:t>
            </a:r>
            <a:r>
              <a:rPr lang="en-US" altLang="ja-JP" b="1" dirty="0" smtClean="0">
                <a:solidFill>
                  <a:srgbClr val="0000FF"/>
                </a:solidFill>
              </a:rPr>
              <a:t>Aged </a:t>
            </a:r>
            <a:r>
              <a:rPr lang="en-US" altLang="ja-JP" b="1" dirty="0">
                <a:solidFill>
                  <a:srgbClr val="0000FF"/>
                </a:solidFill>
              </a:rPr>
              <a:t>EP acid </a:t>
            </a:r>
            <a:r>
              <a:rPr lang="en-US" altLang="ja-JP" b="1" dirty="0" smtClean="0">
                <a:solidFill>
                  <a:srgbClr val="0000FF"/>
                </a:solidFill>
              </a:rPr>
              <a:t>but low current density EP </a:t>
            </a:r>
            <a:r>
              <a:rPr lang="en-US" altLang="ja-JP" b="1" dirty="0">
                <a:solidFill>
                  <a:srgbClr val="0000FF"/>
                </a:solidFill>
              </a:rPr>
              <a:t>produce </a:t>
            </a:r>
            <a:r>
              <a:rPr lang="en-US" altLang="ja-JP" b="1" dirty="0" smtClean="0">
                <a:solidFill>
                  <a:srgbClr val="0000FF"/>
                </a:solidFill>
              </a:rPr>
              <a:t>less sulfur.</a:t>
            </a:r>
          </a:p>
          <a:p>
            <a:pPr algn="just">
              <a:lnSpc>
                <a:spcPct val="100000"/>
              </a:lnSpc>
              <a:buSzPct val="45000"/>
            </a:pPr>
            <a:endParaRPr lang="en-US" b="1" dirty="0">
              <a:solidFill>
                <a:schemeClr val="tx1"/>
              </a:solidFill>
            </a:endParaRPr>
          </a:p>
          <a:p>
            <a:pPr algn="just">
              <a:lnSpc>
                <a:spcPct val="100000"/>
              </a:lnSpc>
              <a:buClrTx/>
              <a:buSzPct val="45000"/>
              <a:buFontTx/>
              <a:buNone/>
            </a:pPr>
            <a:r>
              <a:rPr lang="en-US" sz="2000" b="1" dirty="0" smtClean="0">
                <a:solidFill>
                  <a:schemeClr val="tx1"/>
                </a:solidFill>
              </a:rPr>
              <a:t>(3) Field Emitter Scanning microscope (FES) development.</a:t>
            </a:r>
          </a:p>
          <a:p>
            <a:pPr algn="just">
              <a:lnSpc>
                <a:spcPct val="100000"/>
              </a:lnSpc>
              <a:buClrTx/>
              <a:buSzPct val="45000"/>
              <a:buFontTx/>
              <a:buNone/>
            </a:pPr>
            <a:r>
              <a:rPr lang="en-US" altLang="ja-JP" b="1" dirty="0">
                <a:solidFill>
                  <a:schemeClr val="tx1"/>
                </a:solidFill>
              </a:rPr>
              <a:t> </a:t>
            </a:r>
            <a:r>
              <a:rPr lang="en-US" altLang="ja-JP" b="1" dirty="0" smtClean="0">
                <a:solidFill>
                  <a:schemeClr val="tx1"/>
                </a:solidFill>
              </a:rPr>
              <a:t>         </a:t>
            </a:r>
            <a:r>
              <a:rPr lang="en-US" altLang="ja-JP" b="1" dirty="0" smtClean="0">
                <a:solidFill>
                  <a:srgbClr val="0000FF"/>
                </a:solidFill>
              </a:rPr>
              <a:t>FES is still under development for emitter study on Nb surface.</a:t>
            </a:r>
            <a:endParaRPr lang="en-US" b="1" dirty="0" smtClean="0">
              <a:solidFill>
                <a:schemeClr val="tx1"/>
              </a:solidFill>
            </a:endParaRPr>
          </a:p>
          <a:p>
            <a:pPr algn="just">
              <a:lnSpc>
                <a:spcPct val="100000"/>
              </a:lnSpc>
              <a:buClrTx/>
              <a:buSzPct val="45000"/>
              <a:buFontTx/>
              <a:buNone/>
            </a:pPr>
            <a:endParaRPr lang="en-US" sz="2000" b="1" dirty="0">
              <a:solidFill>
                <a:schemeClr val="tx1"/>
              </a:solidFill>
            </a:endParaRPr>
          </a:p>
          <a:p>
            <a:pPr algn="just">
              <a:buSzPct val="45000"/>
            </a:pPr>
            <a:r>
              <a:rPr lang="en-US" sz="2000" b="1" dirty="0" smtClean="0">
                <a:solidFill>
                  <a:schemeClr val="tx1"/>
                </a:solidFill>
              </a:rPr>
              <a:t>(4) </a:t>
            </a:r>
            <a:r>
              <a:rPr lang="is-IS" altLang="ja-JP" sz="2000" b="1" dirty="0">
                <a:latin typeface="Helvetica"/>
                <a:cs typeface="Helvetica"/>
              </a:rPr>
              <a:t>Formation of Sulfur in EP solutions</a:t>
            </a:r>
          </a:p>
          <a:p>
            <a:pPr algn="just">
              <a:lnSpc>
                <a:spcPct val="100000"/>
              </a:lnSpc>
              <a:buClrTx/>
              <a:buSzPct val="45000"/>
              <a:buFontTx/>
              <a:buNone/>
            </a:pPr>
            <a:r>
              <a:rPr lang="en-US" altLang="ja-JP" b="1" dirty="0" smtClean="0">
                <a:solidFill>
                  <a:schemeClr val="tx1"/>
                </a:solidFill>
              </a:rPr>
              <a:t>         </a:t>
            </a:r>
            <a:r>
              <a:rPr lang="en-US" altLang="ja-JP" b="1" dirty="0" smtClean="0">
                <a:solidFill>
                  <a:srgbClr val="0000FF"/>
                </a:solidFill>
              </a:rPr>
              <a:t>growth of sulfur and its shape change are observed.</a:t>
            </a:r>
            <a:endParaRPr lang="en-US" b="1" dirty="0" smtClean="0">
              <a:solidFill>
                <a:schemeClr val="tx1"/>
              </a:solidFill>
            </a:endParaRPr>
          </a:p>
          <a:p>
            <a:pPr algn="just">
              <a:lnSpc>
                <a:spcPct val="100000"/>
              </a:lnSpc>
              <a:buClrTx/>
              <a:buSzPct val="45000"/>
              <a:buFontTx/>
              <a:buNone/>
            </a:pPr>
            <a:endParaRPr lang="en-US" b="1" dirty="0" smtClean="0">
              <a:solidFill>
                <a:schemeClr val="tx1"/>
              </a:solidFill>
            </a:endParaRPr>
          </a:p>
          <a:p>
            <a:pPr algn="just">
              <a:buSzPct val="45000"/>
            </a:pPr>
            <a:r>
              <a:rPr lang="en-US" sz="2000" b="1" dirty="0" smtClean="0">
                <a:solidFill>
                  <a:schemeClr val="tx1"/>
                </a:solidFill>
              </a:rPr>
              <a:t>(5) </a:t>
            </a:r>
            <a:r>
              <a:rPr lang="is-IS" altLang="ja-JP" sz="2000" b="1" dirty="0">
                <a:latin typeface="Helvetica"/>
                <a:cs typeface="Helvetica"/>
              </a:rPr>
              <a:t>Capturing of Sulfur in Cavity EP process</a:t>
            </a:r>
          </a:p>
          <a:p>
            <a:pPr algn="just">
              <a:lnSpc>
                <a:spcPct val="100000"/>
              </a:lnSpc>
              <a:buClrTx/>
              <a:buSzPct val="45000"/>
              <a:buFontTx/>
              <a:buNone/>
            </a:pPr>
            <a:r>
              <a:rPr lang="en-US" altLang="ja-JP" b="1" dirty="0" smtClean="0">
                <a:solidFill>
                  <a:srgbClr val="0000FF"/>
                </a:solidFill>
              </a:rPr>
              <a:t>         sulfur removal by ultrasonic rinse using degreaser is confirmed, but not perfect.</a:t>
            </a:r>
            <a:endParaRPr lang="en-US" b="1" dirty="0" smtClean="0">
              <a:solidFill>
                <a:schemeClr val="tx1"/>
              </a:solidFill>
            </a:endParaRPr>
          </a:p>
          <a:p>
            <a:pPr algn="just">
              <a:lnSpc>
                <a:spcPct val="100000"/>
              </a:lnSpc>
              <a:buClrTx/>
              <a:buSzPct val="45000"/>
              <a:buFontTx/>
              <a:buNone/>
            </a:pPr>
            <a:endParaRPr lang="en-US" sz="2000" b="1" dirty="0">
              <a:solidFill>
                <a:schemeClr val="tx1"/>
              </a:solidFill>
            </a:endParaRPr>
          </a:p>
        </p:txBody>
      </p:sp>
      <p:sp>
        <p:nvSpPr>
          <p:cNvPr id="16387" name="AutoShape 3"/>
          <p:cNvSpPr>
            <a:spLocks noChangeArrowheads="1"/>
          </p:cNvSpPr>
          <p:nvPr/>
        </p:nvSpPr>
        <p:spPr bwMode="auto">
          <a:xfrm>
            <a:off x="187065" y="281768"/>
            <a:ext cx="8659930" cy="569132"/>
          </a:xfrm>
          <a:prstGeom prst="roundRect">
            <a:avLst>
              <a:gd name="adj" fmla="val 440"/>
            </a:avLst>
          </a:prstGeom>
          <a:noFill/>
          <a:ln w="27360">
            <a:noFill/>
            <a:round/>
            <a:headEnd/>
            <a:tailEnd/>
          </a:ln>
          <a:effectLst/>
          <a:extLst/>
        </p:spPr>
        <p:txBody>
          <a:bodyPr lIns="94058" tIns="67605" rIns="94058" bIns="53234"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altLang="ja-JP" sz="2800" dirty="0">
                <a:solidFill>
                  <a:srgbClr val="000090"/>
                </a:solidFill>
              </a:rPr>
              <a:t> </a:t>
            </a:r>
            <a:r>
              <a:rPr lang="en-US" altLang="ja-JP" sz="2800" b="1" dirty="0" smtClean="0"/>
              <a:t>Summary</a:t>
            </a:r>
            <a:endParaRPr lang="en-US" sz="2800" b="1" dirty="0">
              <a:solidFill>
                <a:srgbClr val="000000"/>
              </a:solidFill>
            </a:endParaRPr>
          </a:p>
        </p:txBody>
      </p:sp>
      <p:cxnSp>
        <p:nvCxnSpPr>
          <p:cNvPr id="4" name="直線コネクタ 3"/>
          <p:cNvCxnSpPr/>
          <p:nvPr/>
        </p:nvCxnSpPr>
        <p:spPr>
          <a:xfrm>
            <a:off x="3670300" y="850900"/>
            <a:ext cx="17653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87562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442200" y="6311900"/>
            <a:ext cx="1333080" cy="369332"/>
          </a:xfrm>
          <a:prstGeom prst="rect">
            <a:avLst/>
          </a:prstGeom>
          <a:noFill/>
        </p:spPr>
        <p:txBody>
          <a:bodyPr wrap="none" rtlCol="0">
            <a:spAutoFit/>
          </a:bodyPr>
          <a:lstStyle/>
          <a:p>
            <a:r>
              <a:rPr kumimoji="1" lang="en-US" altLang="ja-JP"/>
              <a:t>END of Slide</a:t>
            </a:r>
            <a:endParaRPr kumimoji="1" lang="ja-JP" altLang="en-US"/>
          </a:p>
        </p:txBody>
      </p:sp>
      <p:sp>
        <p:nvSpPr>
          <p:cNvPr id="3" name="スライド番号プレースホルダー 2"/>
          <p:cNvSpPr>
            <a:spLocks noGrp="1"/>
          </p:cNvSpPr>
          <p:nvPr>
            <p:ph type="sldNum" sz="quarter" idx="12"/>
          </p:nvPr>
        </p:nvSpPr>
        <p:spPr/>
        <p:txBody>
          <a:bodyPr/>
          <a:lstStyle/>
          <a:p>
            <a:fld id="{1B4DE3B1-FFEA-E14B-B1F1-ED1FD2752AE4}" type="slidenum">
              <a:rPr lang="en-US" altLang="ja-JP" smtClean="0"/>
              <a:t>34</a:t>
            </a:fld>
            <a:endParaRPr kumimoji="1" lang="ja-JP" altLang="en-US"/>
          </a:p>
        </p:txBody>
      </p:sp>
    </p:spTree>
    <p:extLst>
      <p:ext uri="{BB962C8B-B14F-4D97-AF65-F5344CB8AC3E}">
        <p14:creationId xmlns:p14="http://schemas.microsoft.com/office/powerpoint/2010/main" val="32548284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スライド番号プレースホルダー 3"/>
          <p:cNvSpPr>
            <a:spLocks noGrp="1"/>
          </p:cNvSpPr>
          <p:nvPr>
            <p:ph type="sldNum" idx="12"/>
          </p:nvPr>
        </p:nvSpPr>
        <p:spPr/>
        <p:txBody>
          <a:bodyPr/>
          <a:lstStyle/>
          <a:p>
            <a:fld id="{7FE3B4D3-D0DA-494D-AE46-C11E02A58583}" type="slidenum">
              <a:rPr lang="en-US"/>
              <a:pPr/>
              <a:t>4</a:t>
            </a:fld>
            <a:endParaRPr lang="en-US"/>
          </a:p>
        </p:txBody>
      </p:sp>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652" y="1243768"/>
            <a:ext cx="4559048" cy="34216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l="7751" t="6593" r="10040" b="8113"/>
          <a:stretch>
            <a:fillRect/>
          </a:stretch>
        </p:blipFill>
        <p:spPr bwMode="auto">
          <a:xfrm>
            <a:off x="580796" y="1243768"/>
            <a:ext cx="3682223" cy="3421686"/>
          </a:xfrm>
          <a:prstGeom prst="rect">
            <a:avLst/>
          </a:prstGeom>
          <a:noFill/>
          <a:ln>
            <a:noFill/>
          </a:ln>
          <a:effectLst/>
          <a:extLst>
            <a:ext uri="{909E8E84-426E-40dd-AFC4-6F175D3DCCD1}">
              <a14:hiddenFill xmlns:a14="http://schemas.microsoft.com/office/drawing/2010/main">
                <a:blipFill dpi="0" rotWithShape="0">
                  <a:blip/>
                  <a:srcRect l="7751" t="6593" r="10040" b="811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07" name="Text Box 3"/>
          <p:cNvSpPr txBox="1">
            <a:spLocks noChangeArrowheads="1"/>
          </p:cNvSpPr>
          <p:nvPr/>
        </p:nvSpPr>
        <p:spPr bwMode="auto">
          <a:xfrm>
            <a:off x="862969" y="3352704"/>
            <a:ext cx="2444834" cy="5527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54" tIns="41477" rIns="82954" bIns="41477" anchor="ctr"/>
          <a:lstStyle/>
          <a:p>
            <a:endParaRPr lang="ja-JP" altLang="en-US"/>
          </a:p>
        </p:txBody>
      </p:sp>
      <p:sp>
        <p:nvSpPr>
          <p:cNvPr id="21508" name="Text Box 4"/>
          <p:cNvSpPr txBox="1">
            <a:spLocks noChangeArrowheads="1"/>
          </p:cNvSpPr>
          <p:nvPr/>
        </p:nvSpPr>
        <p:spPr bwMode="auto">
          <a:xfrm>
            <a:off x="414916" y="4798601"/>
            <a:ext cx="8298320" cy="15577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5519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lgn="just">
              <a:buSzPct val="45000"/>
              <a:buFont typeface="Wingdings" charset="0"/>
              <a:buChar char=""/>
            </a:pPr>
            <a:r>
              <a:rPr lang="en-US" sz="1800" dirty="0" smtClean="0">
                <a:solidFill>
                  <a:srgbClr val="0000FF"/>
                </a:solidFill>
                <a:cs typeface="Arial Unicode MS" charset="0"/>
              </a:rPr>
              <a:t>Transferring </a:t>
            </a:r>
            <a:r>
              <a:rPr lang="en-US" sz="1800" dirty="0">
                <a:solidFill>
                  <a:srgbClr val="0000FF"/>
                </a:solidFill>
                <a:cs typeface="Arial Unicode MS" charset="0"/>
              </a:rPr>
              <a:t>samples to multi holder </a:t>
            </a:r>
            <a:r>
              <a:rPr lang="en-US" sz="1800" dirty="0" smtClean="0">
                <a:solidFill>
                  <a:srgbClr val="0000FF"/>
                </a:solidFill>
                <a:cs typeface="Arial Unicode MS" charset="0"/>
              </a:rPr>
              <a:t>carousel, then put into vacuum suitcase.</a:t>
            </a:r>
            <a:endParaRPr lang="en-US" sz="1800" dirty="0">
              <a:solidFill>
                <a:srgbClr val="0000FF"/>
              </a:solidFill>
            </a:endParaRPr>
          </a:p>
          <a:p>
            <a:pPr algn="just">
              <a:buSzPct val="45000"/>
              <a:buFont typeface="Wingdings" charset="0"/>
              <a:buChar char=""/>
            </a:pPr>
            <a:r>
              <a:rPr lang="en-US" sz="1800" dirty="0" smtClean="0">
                <a:solidFill>
                  <a:srgbClr val="0000FF"/>
                </a:solidFill>
              </a:rPr>
              <a:t>Vacuum </a:t>
            </a:r>
            <a:r>
              <a:rPr lang="en-US" sz="1800" dirty="0">
                <a:solidFill>
                  <a:srgbClr val="0000FF"/>
                </a:solidFill>
              </a:rPr>
              <a:t>suitcase consists: one battery operated ion pump and one linear           motion drive</a:t>
            </a:r>
            <a:r>
              <a:rPr lang="en-US" sz="1800" dirty="0" smtClean="0">
                <a:solidFill>
                  <a:srgbClr val="0000FF"/>
                </a:solidFill>
              </a:rPr>
              <a:t>.</a:t>
            </a:r>
            <a:endParaRPr lang="en-US" sz="1800" dirty="0">
              <a:solidFill>
                <a:srgbClr val="0000FF"/>
              </a:solidFill>
            </a:endParaRPr>
          </a:p>
          <a:p>
            <a:pPr algn="just">
              <a:buSzPct val="45000"/>
              <a:buFont typeface="Wingdings" charset="0"/>
              <a:buChar char=""/>
            </a:pPr>
            <a:r>
              <a:rPr lang="en-US" sz="1800" dirty="0">
                <a:solidFill>
                  <a:srgbClr val="0000FF"/>
                </a:solidFill>
              </a:rPr>
              <a:t> The base pressure in suitcase: 10</a:t>
            </a:r>
            <a:r>
              <a:rPr lang="en-US" sz="1800" baseline="33000" dirty="0">
                <a:solidFill>
                  <a:srgbClr val="0000FF"/>
                </a:solidFill>
              </a:rPr>
              <a:t>-7 </a:t>
            </a:r>
            <a:r>
              <a:rPr lang="en-US" sz="1800" dirty="0">
                <a:solidFill>
                  <a:srgbClr val="0000FF"/>
                </a:solidFill>
              </a:rPr>
              <a:t>Pa</a:t>
            </a:r>
            <a:r>
              <a:rPr lang="en-US" sz="1800" dirty="0" smtClean="0">
                <a:solidFill>
                  <a:srgbClr val="0000FF"/>
                </a:solidFill>
              </a:rPr>
              <a:t>.</a:t>
            </a:r>
          </a:p>
          <a:p>
            <a:pPr algn="just">
              <a:buSzPct val="45000"/>
              <a:buFont typeface="Wingdings" charset="0"/>
              <a:buChar char=""/>
            </a:pPr>
            <a:r>
              <a:rPr lang="en-US" sz="1800" dirty="0" smtClean="0">
                <a:solidFill>
                  <a:srgbClr val="0000FF"/>
                </a:solidFill>
              </a:rPr>
              <a:t>Sample carousel is transfer</a:t>
            </a:r>
            <a:r>
              <a:rPr lang="en-US" altLang="ja-JP" sz="1800" dirty="0" smtClean="0">
                <a:solidFill>
                  <a:srgbClr val="0000FF"/>
                </a:solidFill>
              </a:rPr>
              <a:t>r</a:t>
            </a:r>
            <a:r>
              <a:rPr lang="en-US" sz="1800" dirty="0" smtClean="0">
                <a:solidFill>
                  <a:srgbClr val="0000FF"/>
                </a:solidFill>
              </a:rPr>
              <a:t>ed to</a:t>
            </a:r>
            <a:r>
              <a:rPr lang="en-US" sz="1800" dirty="0">
                <a:solidFill>
                  <a:srgbClr val="0000FF"/>
                </a:solidFill>
              </a:rPr>
              <a:t> </a:t>
            </a:r>
            <a:r>
              <a:rPr lang="en-US" sz="1800" dirty="0" smtClean="0">
                <a:solidFill>
                  <a:srgbClr val="0000FF"/>
                </a:solidFill>
              </a:rPr>
              <a:t>XPS chamber by load-lock system.</a:t>
            </a:r>
          </a:p>
        </p:txBody>
      </p:sp>
      <p:sp>
        <p:nvSpPr>
          <p:cNvPr id="21509" name="Line 5"/>
          <p:cNvSpPr>
            <a:spLocks noChangeShapeType="1"/>
          </p:cNvSpPr>
          <p:nvPr/>
        </p:nvSpPr>
        <p:spPr bwMode="auto">
          <a:xfrm flipV="1">
            <a:off x="3145006" y="2108199"/>
            <a:ext cx="2798594" cy="638455"/>
          </a:xfrm>
          <a:prstGeom prst="line">
            <a:avLst/>
          </a:prstGeom>
          <a:noFill/>
          <a:ln w="2736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54" tIns="41477" rIns="82954" bIns="41477"/>
          <a:lstStyle/>
          <a:p>
            <a:endParaRPr lang="ja-JP" altLang="en-US"/>
          </a:p>
        </p:txBody>
      </p:sp>
      <p:sp>
        <p:nvSpPr>
          <p:cNvPr id="21510" name="AutoShape 6"/>
          <p:cNvSpPr>
            <a:spLocks noChangeArrowheads="1"/>
          </p:cNvSpPr>
          <p:nvPr/>
        </p:nvSpPr>
        <p:spPr bwMode="auto">
          <a:xfrm>
            <a:off x="937884" y="364205"/>
            <a:ext cx="7269674" cy="397315"/>
          </a:xfrm>
          <a:prstGeom prst="roundRect">
            <a:avLst>
              <a:gd name="adj" fmla="val 630"/>
            </a:avLst>
          </a:prstGeom>
          <a:solidFill>
            <a:srgbClr val="EEECE1"/>
          </a:solidFill>
          <a:ln w="27360">
            <a:solidFill>
              <a:srgbClr val="4700B8"/>
            </a:solidFill>
            <a:round/>
            <a:headEnd/>
            <a:tailEnd/>
          </a:ln>
          <a:effectLs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sz="2000" b="1" dirty="0">
                <a:solidFill>
                  <a:srgbClr val="660066"/>
                </a:solidFill>
              </a:rPr>
              <a:t>Samples </a:t>
            </a:r>
            <a:r>
              <a:rPr lang="de-DE" sz="2000" b="1" dirty="0" smtClean="0">
                <a:solidFill>
                  <a:srgbClr val="660066"/>
                </a:solidFill>
              </a:rPr>
              <a:t>Transportation </a:t>
            </a:r>
            <a:r>
              <a:rPr lang="de-DE" sz="2000" b="1" dirty="0" err="1" smtClean="0">
                <a:solidFill>
                  <a:srgbClr val="660066"/>
                </a:solidFill>
              </a:rPr>
              <a:t>with</a:t>
            </a:r>
            <a:r>
              <a:rPr lang="de-DE" sz="2000" b="1" dirty="0" smtClean="0">
                <a:solidFill>
                  <a:srgbClr val="660066"/>
                </a:solidFill>
              </a:rPr>
              <a:t> clean </a:t>
            </a:r>
            <a:r>
              <a:rPr lang="de-DE" sz="2000" b="1" dirty="0" err="1" smtClean="0">
                <a:solidFill>
                  <a:srgbClr val="660066"/>
                </a:solidFill>
              </a:rPr>
              <a:t>condition</a:t>
            </a:r>
            <a:endParaRPr lang="de-DE" sz="2000" b="1" dirty="0">
              <a:solidFill>
                <a:srgbClr val="660066"/>
              </a:solidFill>
            </a:endParaRPr>
          </a:p>
        </p:txBody>
      </p:sp>
      <p:sp>
        <p:nvSpPr>
          <p:cNvPr id="21511" name="AutoShape 7"/>
          <p:cNvSpPr>
            <a:spLocks noChangeArrowheads="1"/>
          </p:cNvSpPr>
          <p:nvPr/>
        </p:nvSpPr>
        <p:spPr bwMode="auto">
          <a:xfrm>
            <a:off x="5058560" y="1299269"/>
            <a:ext cx="3475840" cy="339733"/>
          </a:xfrm>
          <a:prstGeom prst="roundRect">
            <a:avLst>
              <a:gd name="adj" fmla="val 630"/>
            </a:avLst>
          </a:prstGeom>
          <a:noFill/>
          <a:ln w="27360">
            <a:noFill/>
            <a:round/>
            <a:headEnd/>
            <a:tailEnd/>
          </a:ln>
          <a:effectLs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b="1">
                <a:solidFill>
                  <a:srgbClr val="FFFF00"/>
                </a:solidFill>
                <a:cs typeface="Times New Roman" charset="0"/>
              </a:rPr>
              <a:t> Vacuum Suitcase With Carousel</a:t>
            </a:r>
          </a:p>
        </p:txBody>
      </p:sp>
      <p:sp>
        <p:nvSpPr>
          <p:cNvPr id="21512" name="AutoShape 8"/>
          <p:cNvSpPr>
            <a:spLocks noChangeArrowheads="1"/>
          </p:cNvSpPr>
          <p:nvPr/>
        </p:nvSpPr>
        <p:spPr bwMode="auto">
          <a:xfrm>
            <a:off x="937884" y="1273518"/>
            <a:ext cx="3011816" cy="421788"/>
          </a:xfrm>
          <a:prstGeom prst="roundRect">
            <a:avLst>
              <a:gd name="adj" fmla="val 630"/>
            </a:avLst>
          </a:prstGeom>
          <a:noFill/>
          <a:ln w="27360">
            <a:noFill/>
            <a:round/>
            <a:headEnd/>
            <a:tailEnd/>
          </a:ln>
          <a:effectLs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b="1" dirty="0">
                <a:solidFill>
                  <a:srgbClr val="FFFF00"/>
                </a:solidFill>
                <a:cs typeface="Times New Roman" charset="0"/>
              </a:rPr>
              <a:t>Multi </a:t>
            </a:r>
            <a:r>
              <a:rPr lang="en-US" b="1" dirty="0" smtClean="0">
                <a:solidFill>
                  <a:srgbClr val="FFFF00"/>
                </a:solidFill>
                <a:cs typeface="Times New Roman" charset="0"/>
              </a:rPr>
              <a:t>Sample holder Carousel</a:t>
            </a:r>
            <a:endParaRPr lang="en-US" b="1" dirty="0">
              <a:solidFill>
                <a:srgbClr val="FFFF00"/>
              </a:solidFill>
              <a:cs typeface="Times New Roman" charset="0"/>
            </a:endParaRPr>
          </a:p>
        </p:txBody>
      </p:sp>
      <p:sp>
        <p:nvSpPr>
          <p:cNvPr id="11" name="テキスト ボックス 10"/>
          <p:cNvSpPr txBox="1"/>
          <p:nvPr/>
        </p:nvSpPr>
        <p:spPr>
          <a:xfrm>
            <a:off x="8291762" y="6581001"/>
            <a:ext cx="790075" cy="276999"/>
          </a:xfrm>
          <a:prstGeom prst="rect">
            <a:avLst/>
          </a:prstGeom>
          <a:noFill/>
        </p:spPr>
        <p:txBody>
          <a:bodyPr wrap="none" rtlCol="0">
            <a:spAutoFit/>
          </a:bodyPr>
          <a:lstStyle/>
          <a:p>
            <a:r>
              <a:rPr lang="en-US" altLang="ja-JP" sz="1200" dirty="0" smtClean="0"/>
              <a:t>P.V</a:t>
            </a:r>
            <a:r>
              <a:rPr kumimoji="1" lang="en-US" altLang="ja-JP" sz="1200" dirty="0" smtClean="0"/>
              <a:t>. </a:t>
            </a:r>
            <a:r>
              <a:rPr lang="en-US" altLang="ja-JP" sz="1200" dirty="0" err="1" smtClean="0"/>
              <a:t>Tyagi</a:t>
            </a:r>
            <a:endParaRPr kumimoji="1" lang="ja-JP" altLang="en-US" sz="1200" dirty="0"/>
          </a:p>
        </p:txBody>
      </p:sp>
    </p:spTree>
    <p:extLst>
      <p:ext uri="{BB962C8B-B14F-4D97-AF65-F5344CB8AC3E}">
        <p14:creationId xmlns:p14="http://schemas.microsoft.com/office/powerpoint/2010/main" val="400478877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3"/>
          <p:cNvSpPr>
            <a:spLocks noGrp="1"/>
          </p:cNvSpPr>
          <p:nvPr>
            <p:ph type="sldNum" idx="12"/>
          </p:nvPr>
        </p:nvSpPr>
        <p:spPr/>
        <p:txBody>
          <a:bodyPr/>
          <a:lstStyle/>
          <a:p>
            <a:fld id="{E20F9A73-9396-3346-86E9-FE827EC773CE}" type="slidenum">
              <a:rPr lang="en-US"/>
              <a:pPr/>
              <a:t>5</a:t>
            </a:fld>
            <a:endParaRPr lang="en-US"/>
          </a:p>
        </p:txBody>
      </p:sp>
      <p:sp>
        <p:nvSpPr>
          <p:cNvPr id="37889" name="AutoShape 1"/>
          <p:cNvSpPr>
            <a:spLocks noChangeArrowheads="1"/>
          </p:cNvSpPr>
          <p:nvPr/>
        </p:nvSpPr>
        <p:spPr bwMode="auto">
          <a:xfrm>
            <a:off x="1600201" y="2853180"/>
            <a:ext cx="6163628" cy="626619"/>
          </a:xfrm>
          <a:prstGeom prst="roundRect">
            <a:avLst>
              <a:gd name="adj" fmla="val 468"/>
            </a:avLst>
          </a:prstGeom>
          <a:solidFill>
            <a:srgbClr val="E6FF00"/>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3732" tIns="67278" rIns="93732" bIns="52908"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sz="2800" b="1" dirty="0" smtClean="0">
                <a:solidFill>
                  <a:srgbClr val="000000"/>
                </a:solidFill>
              </a:rPr>
              <a:t>Laboratory </a:t>
            </a:r>
            <a:r>
              <a:rPr lang="en-US" sz="2800" b="1" dirty="0">
                <a:solidFill>
                  <a:srgbClr val="000000"/>
                </a:solidFill>
              </a:rPr>
              <a:t>EP Experiments </a:t>
            </a:r>
          </a:p>
        </p:txBody>
      </p:sp>
      <p:sp>
        <p:nvSpPr>
          <p:cNvPr id="4" name="テキスト ボックス 3"/>
          <p:cNvSpPr txBox="1"/>
          <p:nvPr/>
        </p:nvSpPr>
        <p:spPr>
          <a:xfrm>
            <a:off x="8291762" y="6581001"/>
            <a:ext cx="790075" cy="276999"/>
          </a:xfrm>
          <a:prstGeom prst="rect">
            <a:avLst/>
          </a:prstGeom>
          <a:noFill/>
        </p:spPr>
        <p:txBody>
          <a:bodyPr wrap="none" rtlCol="0">
            <a:spAutoFit/>
          </a:bodyPr>
          <a:lstStyle/>
          <a:p>
            <a:r>
              <a:rPr lang="en-US" altLang="ja-JP" sz="1200" dirty="0" smtClean="0"/>
              <a:t>P.V</a:t>
            </a:r>
            <a:r>
              <a:rPr kumimoji="1" lang="en-US" altLang="ja-JP" sz="1200" dirty="0" smtClean="0"/>
              <a:t>. </a:t>
            </a:r>
            <a:r>
              <a:rPr lang="en-US" altLang="ja-JP" sz="1200" dirty="0" err="1" smtClean="0"/>
              <a:t>Tyagi</a:t>
            </a:r>
            <a:endParaRPr kumimoji="1" lang="ja-JP" altLang="en-US" sz="1200" dirty="0"/>
          </a:p>
        </p:txBody>
      </p:sp>
    </p:spTree>
    <p:extLst>
      <p:ext uri="{BB962C8B-B14F-4D97-AF65-F5344CB8AC3E}">
        <p14:creationId xmlns:p14="http://schemas.microsoft.com/office/powerpoint/2010/main" val="80664695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スライド番号プレースホルダー 3"/>
          <p:cNvSpPr>
            <a:spLocks noGrp="1"/>
          </p:cNvSpPr>
          <p:nvPr>
            <p:ph type="sldNum" idx="12"/>
          </p:nvPr>
        </p:nvSpPr>
        <p:spPr/>
        <p:txBody>
          <a:bodyPr/>
          <a:lstStyle/>
          <a:p>
            <a:fld id="{AC75CBBF-F3A7-A14C-8DDD-071056EF767A}" type="slidenum">
              <a:rPr lang="en-US"/>
              <a:pPr/>
              <a:t>6</a:t>
            </a:fld>
            <a:endParaRPr lang="en-US"/>
          </a:p>
        </p:txBody>
      </p:sp>
      <p:sp>
        <p:nvSpPr>
          <p:cNvPr id="34817" name="AutoShape 1"/>
          <p:cNvSpPr>
            <a:spLocks noChangeArrowheads="1"/>
          </p:cNvSpPr>
          <p:nvPr/>
        </p:nvSpPr>
        <p:spPr bwMode="auto">
          <a:xfrm>
            <a:off x="4804670" y="531193"/>
            <a:ext cx="3620879" cy="397315"/>
          </a:xfrm>
          <a:prstGeom prst="roundRect">
            <a:avLst>
              <a:gd name="adj" fmla="val 630"/>
            </a:avLst>
          </a:prstGeom>
          <a:solidFill>
            <a:srgbClr val="FFFFCC"/>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sz="2000" b="1" dirty="0" smtClean="0">
                <a:solidFill>
                  <a:srgbClr val="993366"/>
                </a:solidFill>
              </a:rPr>
              <a:t>Laboratory Electropolishing</a:t>
            </a:r>
            <a:endParaRPr lang="de-DE" sz="2000" b="1" dirty="0">
              <a:solidFill>
                <a:srgbClr val="993366"/>
              </a:solidFill>
            </a:endParaRP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l="10031" t="4999" r="15045" b="14999"/>
          <a:stretch>
            <a:fillRect/>
          </a:stretch>
        </p:blipFill>
        <p:spPr bwMode="auto">
          <a:xfrm>
            <a:off x="562737" y="198785"/>
            <a:ext cx="3303308" cy="2647743"/>
          </a:xfrm>
          <a:prstGeom prst="rect">
            <a:avLst/>
          </a:prstGeom>
          <a:noFill/>
          <a:ln>
            <a:noFill/>
          </a:ln>
          <a:effectLst/>
          <a:extLst>
            <a:ext uri="{909E8E84-426E-40dd-AFC4-6F175D3DCCD1}">
              <a14:hiddenFill xmlns:a14="http://schemas.microsoft.com/office/drawing/2010/main">
                <a:blipFill dpi="0" rotWithShape="0">
                  <a:blip/>
                  <a:srcRect l="10031" t="4999" r="15045" b="1499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48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1443" y="1788731"/>
            <a:ext cx="4943513" cy="3701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4820" name="Text Box 4"/>
          <p:cNvSpPr txBox="1">
            <a:spLocks noChangeArrowheads="1"/>
          </p:cNvSpPr>
          <p:nvPr/>
        </p:nvSpPr>
        <p:spPr bwMode="auto">
          <a:xfrm>
            <a:off x="1178797" y="5938705"/>
            <a:ext cx="6796803" cy="8352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5519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410700" algn="l"/>
              </a:tabLst>
              <a:defRPr sz="1600">
                <a:solidFill>
                  <a:srgbClr val="000000"/>
                </a:solidFill>
                <a:latin typeface="Arial" charset="0"/>
                <a:ea typeface="MS PGothic" charset="0"/>
                <a:cs typeface="MS PGothic" charset="0"/>
              </a:defRPr>
            </a:lvl9pPr>
          </a:lstStyle>
          <a:p>
            <a:pPr algn="just">
              <a:buSzPct val="45000"/>
              <a:buFont typeface="Wingdings" charset="0"/>
              <a:buChar char=""/>
            </a:pPr>
            <a:r>
              <a:rPr lang="en-US" sz="1200" dirty="0">
                <a:solidFill>
                  <a:srgbClr val="0000FF"/>
                </a:solidFill>
              </a:rPr>
              <a:t> Assembled Nb plate was </a:t>
            </a:r>
            <a:r>
              <a:rPr lang="en-US" sz="1200" dirty="0" err="1">
                <a:solidFill>
                  <a:srgbClr val="0000FF"/>
                </a:solidFill>
              </a:rPr>
              <a:t>electropolished</a:t>
            </a:r>
            <a:r>
              <a:rPr lang="en-US" sz="1200" dirty="0">
                <a:solidFill>
                  <a:srgbClr val="0000FF"/>
                </a:solidFill>
              </a:rPr>
              <a:t> at Lab-EP </a:t>
            </a:r>
            <a:r>
              <a:rPr lang="en-US" sz="1200" dirty="0" smtClean="0">
                <a:solidFill>
                  <a:srgbClr val="0000FF"/>
                </a:solidFill>
              </a:rPr>
              <a:t>facility.</a:t>
            </a:r>
            <a:endParaRPr lang="en-US" sz="1200" dirty="0">
              <a:solidFill>
                <a:srgbClr val="0000FF"/>
              </a:solidFill>
            </a:endParaRPr>
          </a:p>
          <a:p>
            <a:pPr algn="just">
              <a:buSzPct val="45000"/>
              <a:buFont typeface="Wingdings" charset="0"/>
              <a:buChar char=""/>
            </a:pPr>
            <a:r>
              <a:rPr lang="en-US" sz="1200" dirty="0">
                <a:solidFill>
                  <a:srgbClr val="0000FF"/>
                </a:solidFill>
              </a:rPr>
              <a:t> Lab-EP experiments were conducted with different current density</a:t>
            </a:r>
            <a:r>
              <a:rPr lang="en-US" sz="1200" dirty="0" smtClean="0">
                <a:solidFill>
                  <a:srgbClr val="0000FF"/>
                </a:solidFill>
              </a:rPr>
              <a:t>.</a:t>
            </a:r>
            <a:endParaRPr lang="en-US" sz="1200" dirty="0">
              <a:solidFill>
                <a:srgbClr val="0000FF"/>
              </a:solidFill>
            </a:endParaRPr>
          </a:p>
          <a:p>
            <a:pPr algn="just">
              <a:buSzPct val="45000"/>
              <a:buFont typeface="Wingdings" charset="0"/>
              <a:buChar char=""/>
            </a:pPr>
            <a:r>
              <a:rPr lang="en-US" sz="1200" dirty="0">
                <a:solidFill>
                  <a:srgbClr val="0000FF"/>
                </a:solidFill>
              </a:rPr>
              <a:t> The plate was twisted up to 180</a:t>
            </a:r>
            <a:r>
              <a:rPr lang="en-US" sz="1200" baseline="33000" dirty="0">
                <a:solidFill>
                  <a:srgbClr val="0000FF"/>
                </a:solidFill>
              </a:rPr>
              <a:t>0 </a:t>
            </a:r>
            <a:r>
              <a:rPr lang="en-US" sz="1200" dirty="0">
                <a:solidFill>
                  <a:srgbClr val="0000FF"/>
                </a:solidFill>
              </a:rPr>
              <a:t>during the EP in order to agitate the process</a:t>
            </a:r>
            <a:r>
              <a:rPr lang="en-US" sz="1200" dirty="0" smtClean="0">
                <a:solidFill>
                  <a:srgbClr val="0000FF"/>
                </a:solidFill>
              </a:rPr>
              <a:t>.</a:t>
            </a:r>
            <a:endParaRPr lang="en-US" sz="1200" dirty="0">
              <a:solidFill>
                <a:srgbClr val="0000FF"/>
              </a:solidFill>
            </a:endParaRPr>
          </a:p>
          <a:p>
            <a:pPr algn="just">
              <a:buSzPct val="45000"/>
              <a:buFont typeface="Wingdings" charset="0"/>
              <a:buChar char=""/>
            </a:pPr>
            <a:r>
              <a:rPr lang="en-US" sz="1200" dirty="0">
                <a:solidFill>
                  <a:srgbClr val="0000FF"/>
                </a:solidFill>
              </a:rPr>
              <a:t> The twisting speed was 5-6 rpm.</a:t>
            </a:r>
          </a:p>
          <a:p>
            <a:pPr algn="just">
              <a:buClrTx/>
              <a:buSzPct val="45000"/>
              <a:buFontTx/>
              <a:buNone/>
            </a:pPr>
            <a:endParaRPr lang="en-US" sz="1200" dirty="0">
              <a:solidFill>
                <a:srgbClr val="0000FF"/>
              </a:solidFill>
            </a:endParaRPr>
          </a:p>
        </p:txBody>
      </p:sp>
      <p:sp>
        <p:nvSpPr>
          <p:cNvPr id="9" name="テキスト ボックス 8"/>
          <p:cNvSpPr txBox="1"/>
          <p:nvPr/>
        </p:nvSpPr>
        <p:spPr>
          <a:xfrm>
            <a:off x="8291762" y="6581001"/>
            <a:ext cx="790075" cy="276999"/>
          </a:xfrm>
          <a:prstGeom prst="rect">
            <a:avLst/>
          </a:prstGeom>
          <a:noFill/>
        </p:spPr>
        <p:txBody>
          <a:bodyPr wrap="none" rtlCol="0">
            <a:spAutoFit/>
          </a:bodyPr>
          <a:lstStyle/>
          <a:p>
            <a:r>
              <a:rPr lang="en-US" altLang="ja-JP" sz="1200" dirty="0" smtClean="0"/>
              <a:t>P.V</a:t>
            </a:r>
            <a:r>
              <a:rPr kumimoji="1" lang="en-US" altLang="ja-JP" sz="1200" dirty="0" smtClean="0"/>
              <a:t>. </a:t>
            </a:r>
            <a:r>
              <a:rPr lang="en-US" altLang="ja-JP" sz="1200" dirty="0" err="1" smtClean="0"/>
              <a:t>Tyagi</a:t>
            </a:r>
            <a:endParaRPr kumimoji="1" lang="ja-JP" altLang="en-US" sz="1200" dirty="0"/>
          </a:p>
        </p:txBody>
      </p:sp>
      <p:sp>
        <p:nvSpPr>
          <p:cNvPr id="2" name="テキスト ボックス 1"/>
          <p:cNvSpPr txBox="1"/>
          <p:nvPr/>
        </p:nvSpPr>
        <p:spPr>
          <a:xfrm>
            <a:off x="4298115" y="1848574"/>
            <a:ext cx="4788490" cy="584776"/>
          </a:xfrm>
          <a:prstGeom prst="rect">
            <a:avLst/>
          </a:prstGeom>
          <a:noFill/>
        </p:spPr>
        <p:txBody>
          <a:bodyPr wrap="none" rtlCol="0">
            <a:spAutoFit/>
          </a:bodyPr>
          <a:lstStyle/>
          <a:p>
            <a:r>
              <a:rPr lang="en-US" altLang="ja-JP" sz="1600" b="1" dirty="0">
                <a:solidFill>
                  <a:srgbClr val="FFFF00"/>
                </a:solidFill>
                <a:cs typeface="Times New Roman" charset="0"/>
              </a:rPr>
              <a:t>Closer View of Nb </a:t>
            </a:r>
            <a:r>
              <a:rPr lang="en-US" altLang="ja-JP" sz="1600" b="1" dirty="0" smtClean="0">
                <a:solidFill>
                  <a:srgbClr val="FFFF00"/>
                </a:solidFill>
                <a:cs typeface="Times New Roman" charset="0"/>
              </a:rPr>
              <a:t>Plate in Laboratory Electropolishing</a:t>
            </a:r>
            <a:endParaRPr lang="en-US" altLang="ja-JP" sz="1600" b="1" dirty="0">
              <a:solidFill>
                <a:srgbClr val="FFFF00"/>
              </a:solidFill>
              <a:cs typeface="Times New Roman" charset="0"/>
            </a:endParaRPr>
          </a:p>
          <a:p>
            <a:endParaRPr kumimoji="1" lang="ja-JP" altLang="en-US" sz="1600" dirty="0">
              <a:solidFill>
                <a:srgbClr val="FFFF00"/>
              </a:solidFill>
            </a:endParaRPr>
          </a:p>
        </p:txBody>
      </p:sp>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l="20061" t="14999" r="20061" b="9999"/>
          <a:stretch>
            <a:fillRect/>
          </a:stretch>
        </p:blipFill>
        <p:spPr bwMode="auto">
          <a:xfrm>
            <a:off x="562737" y="2906095"/>
            <a:ext cx="3303308" cy="3070061"/>
          </a:xfrm>
          <a:prstGeom prst="rect">
            <a:avLst/>
          </a:prstGeom>
          <a:noFill/>
          <a:ln>
            <a:noFill/>
          </a:ln>
          <a:effectLst/>
          <a:extLst>
            <a:ext uri="{909E8E84-426E-40dd-AFC4-6F175D3DCCD1}">
              <a14:hiddenFill xmlns:a14="http://schemas.microsoft.com/office/drawing/2010/main">
                <a:blipFill dpi="0" rotWithShape="0">
                  <a:blip/>
                  <a:srcRect l="20061" t="14999" r="20061" b="9999"/>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 name="テキスト ボックス 2"/>
          <p:cNvSpPr txBox="1"/>
          <p:nvPr/>
        </p:nvSpPr>
        <p:spPr>
          <a:xfrm>
            <a:off x="787528" y="2993381"/>
            <a:ext cx="2800767" cy="646331"/>
          </a:xfrm>
          <a:prstGeom prst="rect">
            <a:avLst/>
          </a:prstGeom>
          <a:noFill/>
        </p:spPr>
        <p:txBody>
          <a:bodyPr wrap="none" rtlCol="0">
            <a:spAutoFit/>
          </a:bodyPr>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altLang="ja-JP" sz="1200" b="1" dirty="0">
                <a:solidFill>
                  <a:srgbClr val="FFFF00"/>
                </a:solidFill>
              </a:rPr>
              <a:t>Nb Base Plate (10</a:t>
            </a:r>
            <a:r>
              <a:rPr lang="en-US" altLang="ja-JP" sz="1200" b="1" dirty="0">
                <a:solidFill>
                  <a:srgbClr val="FFFF00"/>
                </a:solidFill>
                <a:cs typeface="Times New Roman" charset="0"/>
              </a:rPr>
              <a:t>0x100x2.8 mm</a:t>
            </a:r>
            <a:r>
              <a:rPr lang="en-US" altLang="ja-JP" sz="1200" b="1" baseline="33000" dirty="0">
                <a:solidFill>
                  <a:srgbClr val="FFFF00"/>
                </a:solidFill>
                <a:cs typeface="Times New Roman" charset="0"/>
              </a:rPr>
              <a:t>3</a:t>
            </a:r>
            <a:r>
              <a:rPr lang="en-US" altLang="ja-JP" sz="1200" b="1" dirty="0">
                <a:solidFill>
                  <a:srgbClr val="FFFF00"/>
                </a:solidFill>
              </a:rPr>
              <a:t>)</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altLang="ja-JP" sz="1200" b="1" dirty="0" smtClean="0">
                <a:solidFill>
                  <a:srgbClr val="FFFF00"/>
                </a:solidFill>
              </a:rPr>
              <a:t>Attached </a:t>
            </a:r>
            <a:r>
              <a:rPr lang="en-US" altLang="ja-JP" sz="1200" b="1" dirty="0">
                <a:solidFill>
                  <a:srgbClr val="FFFF00"/>
                </a:solidFill>
              </a:rPr>
              <a:t>With </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en-US" altLang="ja-JP" sz="1200" b="1" dirty="0">
                <a:solidFill>
                  <a:srgbClr val="FFFF00"/>
                </a:solidFill>
              </a:rPr>
              <a:t>Nb Rectangular Sample </a:t>
            </a:r>
            <a:r>
              <a:rPr lang="en-US" altLang="ja-JP" sz="1200" b="1" dirty="0">
                <a:solidFill>
                  <a:srgbClr val="FFFF00"/>
                </a:solidFill>
                <a:cs typeface="Times New Roman" charset="0"/>
              </a:rPr>
              <a:t>(20x14x2.8 mm</a:t>
            </a:r>
            <a:r>
              <a:rPr lang="en-US" altLang="ja-JP" sz="1200" b="1" baseline="33000" dirty="0">
                <a:solidFill>
                  <a:srgbClr val="FFFF00"/>
                </a:solidFill>
                <a:cs typeface="Times New Roman" charset="0"/>
              </a:rPr>
              <a:t>3</a:t>
            </a:r>
            <a:r>
              <a:rPr lang="en-US" altLang="ja-JP" sz="1200" b="1" dirty="0" smtClean="0">
                <a:solidFill>
                  <a:srgbClr val="FFFF00"/>
                </a:solidFill>
                <a:cs typeface="Times New Roman" charset="0"/>
              </a:rPr>
              <a:t>)</a:t>
            </a:r>
            <a:endParaRPr lang="en-US" altLang="ja-JP" sz="1200" b="1" dirty="0">
              <a:solidFill>
                <a:srgbClr val="FFFF00"/>
              </a:solidFill>
            </a:endParaRPr>
          </a:p>
        </p:txBody>
      </p:sp>
      <p:sp>
        <p:nvSpPr>
          <p:cNvPr id="4" name="テキスト ボックス 3"/>
          <p:cNvSpPr txBox="1"/>
          <p:nvPr/>
        </p:nvSpPr>
        <p:spPr>
          <a:xfrm>
            <a:off x="787528" y="198785"/>
            <a:ext cx="2817836" cy="523220"/>
          </a:xfrm>
          <a:prstGeom prst="rect">
            <a:avLst/>
          </a:prstGeom>
          <a:noFill/>
        </p:spPr>
        <p:txBody>
          <a:bodyPr wrap="none" rtlCol="0">
            <a:spAutoFit/>
          </a:bodyPr>
          <a:lstStyle/>
          <a:p>
            <a:r>
              <a:rPr lang="en-US" altLang="ja-JP" sz="1400" b="1" dirty="0">
                <a:solidFill>
                  <a:srgbClr val="FFFF00"/>
                </a:solidFill>
                <a:cs typeface="Times New Roman" charset="0"/>
              </a:rPr>
              <a:t>Laboratory Electropolishing System</a:t>
            </a:r>
          </a:p>
          <a:p>
            <a:endParaRPr kumimoji="1" lang="ja-JP" altLang="en-US" sz="1400" dirty="0">
              <a:solidFill>
                <a:srgbClr val="FFFF00"/>
              </a:solidFill>
            </a:endParaRPr>
          </a:p>
        </p:txBody>
      </p:sp>
    </p:spTree>
    <p:extLst>
      <p:ext uri="{BB962C8B-B14F-4D97-AF65-F5344CB8AC3E}">
        <p14:creationId xmlns:p14="http://schemas.microsoft.com/office/powerpoint/2010/main" val="258150621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スライド番号プレースホルダー 3"/>
          <p:cNvSpPr>
            <a:spLocks noGrp="1"/>
          </p:cNvSpPr>
          <p:nvPr>
            <p:ph type="sldNum" idx="12"/>
          </p:nvPr>
        </p:nvSpPr>
        <p:spPr/>
        <p:txBody>
          <a:bodyPr/>
          <a:lstStyle/>
          <a:p>
            <a:fld id="{1F50FFE6-EC12-6445-AAF3-28B0EA99F805}" type="slidenum">
              <a:rPr lang="en-US"/>
              <a:pPr/>
              <a:t>7</a:t>
            </a:fld>
            <a:endParaRPr lang="en-US"/>
          </a:p>
        </p:txBody>
      </p:sp>
      <p:graphicFrame>
        <p:nvGraphicFramePr>
          <p:cNvPr id="36866" name="Group 2"/>
          <p:cNvGraphicFramePr>
            <a:graphicFrameLocks noGrp="1"/>
          </p:cNvGraphicFramePr>
          <p:nvPr>
            <p:extLst>
              <p:ext uri="{D42A27DB-BD31-4B8C-83A1-F6EECF244321}">
                <p14:modId xmlns:p14="http://schemas.microsoft.com/office/powerpoint/2010/main" val="1204090510"/>
              </p:ext>
            </p:extLst>
          </p:nvPr>
        </p:nvGraphicFramePr>
        <p:xfrm>
          <a:off x="637718" y="839448"/>
          <a:ext cx="8049082" cy="3075104"/>
        </p:xfrm>
        <a:graphic>
          <a:graphicData uri="http://schemas.openxmlformats.org/drawingml/2006/table">
            <a:tbl>
              <a:tblPr/>
              <a:tblGrid>
                <a:gridCol w="1305382"/>
                <a:gridCol w="1968500"/>
                <a:gridCol w="1358900"/>
                <a:gridCol w="1231900"/>
                <a:gridCol w="1168721"/>
                <a:gridCol w="1015679"/>
              </a:tblGrid>
              <a:tr h="745351">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a:ln>
                            <a:noFill/>
                          </a:ln>
                          <a:solidFill>
                            <a:srgbClr val="000000"/>
                          </a:solidFill>
                          <a:effectLst/>
                          <a:latin typeface="Arial" charset="0"/>
                          <a:ea typeface="MS PGothic" charset="0"/>
                          <a:cs typeface="MS Gothic" charset="0"/>
                        </a:rPr>
                        <a:t>Experiments</a:t>
                      </a:r>
                    </a:p>
                  </a:txBody>
                  <a:tcPr marL="32671" marR="32671" marT="69142"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a:ln>
                            <a:noFill/>
                          </a:ln>
                          <a:solidFill>
                            <a:srgbClr val="000000"/>
                          </a:solidFill>
                          <a:effectLst/>
                          <a:latin typeface="Arial" charset="0"/>
                          <a:ea typeface="MS PGothic" charset="0"/>
                          <a:cs typeface="MS Gothic" charset="0"/>
                        </a:rPr>
                        <a:t>Purpose</a:t>
                      </a:r>
                    </a:p>
                  </a:txBody>
                  <a:tcPr marL="32671" marR="32671" marT="69142"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a:ln>
                            <a:noFill/>
                          </a:ln>
                          <a:solidFill>
                            <a:srgbClr val="000000"/>
                          </a:solidFill>
                          <a:effectLst/>
                          <a:latin typeface="Arial" charset="0"/>
                          <a:ea typeface="MS PGothic" charset="0"/>
                          <a:cs typeface="MS Gothic" charset="0"/>
                        </a:rPr>
                        <a:t>Average Current </a:t>
                      </a:r>
                    </a:p>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a:ln>
                            <a:noFill/>
                          </a:ln>
                          <a:solidFill>
                            <a:srgbClr val="000000"/>
                          </a:solidFill>
                          <a:effectLst/>
                          <a:latin typeface="Arial" charset="0"/>
                          <a:ea typeface="MS PGothic" charset="0"/>
                          <a:cs typeface="MS Gothic" charset="0"/>
                        </a:rPr>
                        <a:t>Density (mA/cm</a:t>
                      </a:r>
                      <a:r>
                        <a:rPr kumimoji="0" lang="en-US" sz="1500" b="1" i="0" u="none" strike="noStrike" cap="none" normalizeH="0" baseline="41000">
                          <a:ln>
                            <a:noFill/>
                          </a:ln>
                          <a:solidFill>
                            <a:srgbClr val="000000"/>
                          </a:solidFill>
                          <a:effectLst/>
                          <a:latin typeface="Arial" charset="0"/>
                          <a:ea typeface="MS PGothic" charset="0"/>
                          <a:cs typeface="MS Gothic" charset="0"/>
                        </a:rPr>
                        <a:t>2</a:t>
                      </a:r>
                      <a:r>
                        <a:rPr kumimoji="0" lang="en-US" sz="1500" b="1" i="0" u="none" strike="noStrike" cap="none" normalizeH="0" baseline="0">
                          <a:ln>
                            <a:noFill/>
                          </a:ln>
                          <a:solidFill>
                            <a:srgbClr val="000000"/>
                          </a:solidFill>
                          <a:effectLst/>
                          <a:latin typeface="Arial" charset="0"/>
                          <a:ea typeface="MS PGothic" charset="0"/>
                          <a:cs typeface="MS Gothic" charset="0"/>
                        </a:rPr>
                        <a:t>)</a:t>
                      </a:r>
                    </a:p>
                  </a:txBody>
                  <a:tcPr marL="32671" marR="32671" marT="69142"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a:ln>
                            <a:noFill/>
                          </a:ln>
                          <a:solidFill>
                            <a:srgbClr val="000000"/>
                          </a:solidFill>
                          <a:effectLst/>
                          <a:latin typeface="Arial" charset="0"/>
                          <a:ea typeface="MS PGothic" charset="0"/>
                          <a:cs typeface="MS Gothic" charset="0"/>
                        </a:rPr>
                        <a:t>EP Acid Temperature (</a:t>
                      </a:r>
                      <a:r>
                        <a:rPr kumimoji="0" lang="en-US" sz="1500" b="1" i="0" u="none" strike="noStrike" cap="none" normalizeH="0" baseline="33000">
                          <a:ln>
                            <a:noFill/>
                          </a:ln>
                          <a:solidFill>
                            <a:srgbClr val="000000"/>
                          </a:solidFill>
                          <a:effectLst/>
                          <a:latin typeface="Arial" charset="0"/>
                          <a:ea typeface="MS PGothic" charset="0"/>
                          <a:cs typeface="MS Gothic" charset="0"/>
                        </a:rPr>
                        <a:t>0</a:t>
                      </a:r>
                      <a:r>
                        <a:rPr kumimoji="0" lang="en-US" sz="1500" b="1" i="0" u="none" strike="noStrike" cap="none" normalizeH="0" baseline="0">
                          <a:ln>
                            <a:noFill/>
                          </a:ln>
                          <a:solidFill>
                            <a:srgbClr val="000000"/>
                          </a:solidFill>
                          <a:effectLst/>
                          <a:latin typeface="Arial" charset="0"/>
                          <a:ea typeface="MS PGothic" charset="0"/>
                          <a:cs typeface="MS Gothic" charset="0"/>
                        </a:rPr>
                        <a:t>C)</a:t>
                      </a:r>
                    </a:p>
                  </a:txBody>
                  <a:tcPr marL="32671" marR="32671" marT="69142"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a:ln>
                            <a:noFill/>
                          </a:ln>
                          <a:solidFill>
                            <a:srgbClr val="000000"/>
                          </a:solidFill>
                          <a:effectLst/>
                          <a:latin typeface="Arial" charset="0"/>
                          <a:ea typeface="MS PGothic" charset="0"/>
                          <a:cs typeface="MS Gothic" charset="0"/>
                        </a:rPr>
                        <a:t>Nb Conc. in EP acid </a:t>
                      </a:r>
                    </a:p>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a:ln>
                            <a:noFill/>
                          </a:ln>
                          <a:solidFill>
                            <a:srgbClr val="000000"/>
                          </a:solidFill>
                          <a:effectLst/>
                          <a:latin typeface="Arial" charset="0"/>
                          <a:ea typeface="MS PGothic" charset="0"/>
                          <a:cs typeface="MS Gothic" charset="0"/>
                        </a:rPr>
                        <a:t>(g/l)</a:t>
                      </a:r>
                    </a:p>
                  </a:txBody>
                  <a:tcPr marL="32671" marR="32671" marT="69142"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a:ln>
                            <a:noFill/>
                          </a:ln>
                          <a:solidFill>
                            <a:srgbClr val="000000"/>
                          </a:solidFill>
                          <a:effectLst/>
                          <a:latin typeface="Arial" charset="0"/>
                          <a:ea typeface="MS PGothic" charset="0"/>
                          <a:cs typeface="MS Gothic" charset="0"/>
                        </a:rPr>
                        <a:t>Removal Depth </a:t>
                      </a:r>
                    </a:p>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a:ln>
                            <a:noFill/>
                          </a:ln>
                          <a:solidFill>
                            <a:srgbClr val="000000"/>
                          </a:solidFill>
                          <a:effectLst/>
                          <a:latin typeface="Arial" charset="0"/>
                          <a:ea typeface="MS PGothic" charset="0"/>
                          <a:cs typeface="MS Gothic" charset="0"/>
                        </a:rPr>
                        <a:t>(μm)</a:t>
                      </a:r>
                    </a:p>
                  </a:txBody>
                  <a:tcPr marL="32671" marR="32671" marT="69142"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1093551">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dirty="0">
                          <a:ln>
                            <a:noFill/>
                          </a:ln>
                          <a:solidFill>
                            <a:srgbClr val="000000"/>
                          </a:solidFill>
                          <a:effectLst/>
                          <a:latin typeface="Arial" charset="0"/>
                          <a:ea typeface="MS PGothic" charset="0"/>
                          <a:cs typeface="MS Gothic" charset="0"/>
                        </a:rPr>
                        <a:t>Lab EP 1 </a:t>
                      </a:r>
                    </a:p>
                  </a:txBody>
                  <a:tcPr marL="32671" marR="32671" marT="69142"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dirty="0">
                          <a:ln>
                            <a:noFill/>
                          </a:ln>
                          <a:solidFill>
                            <a:srgbClr val="000000"/>
                          </a:solidFill>
                          <a:effectLst/>
                          <a:latin typeface="Arial" charset="0"/>
                          <a:ea typeface="MS PGothic" charset="0"/>
                          <a:cs typeface="MS Gothic" charset="0"/>
                        </a:rPr>
                        <a:t>To see the effect of low current density   with aged EP acid on EP performance at laboratory </a:t>
                      </a:r>
                      <a:r>
                        <a:rPr kumimoji="0" lang="en-US" sz="1500" b="1" i="0" u="none" strike="noStrike" cap="none" normalizeH="0" baseline="0" dirty="0" err="1">
                          <a:ln>
                            <a:noFill/>
                          </a:ln>
                          <a:solidFill>
                            <a:srgbClr val="000000"/>
                          </a:solidFill>
                          <a:effectLst/>
                          <a:latin typeface="Arial" charset="0"/>
                          <a:ea typeface="MS PGothic" charset="0"/>
                          <a:cs typeface="MS Gothic" charset="0"/>
                        </a:rPr>
                        <a:t>lavel</a:t>
                      </a:r>
                      <a:endParaRPr kumimoji="0" lang="en-US" sz="1500" b="1" i="0" u="none" strike="noStrike" cap="none" normalizeH="0" baseline="0" dirty="0">
                        <a:ln>
                          <a:noFill/>
                        </a:ln>
                        <a:solidFill>
                          <a:srgbClr val="000000"/>
                        </a:solidFill>
                        <a:effectLst/>
                        <a:latin typeface="Arial" charset="0"/>
                        <a:ea typeface="MS PGothic" charset="0"/>
                        <a:cs typeface="MS Gothic" charset="0"/>
                      </a:endParaRPr>
                    </a:p>
                  </a:txBody>
                  <a:tcPr marL="32671" marR="32671" marT="69142" marB="32645"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a:ln>
                            <a:noFill/>
                          </a:ln>
                          <a:solidFill>
                            <a:srgbClr val="FF0000"/>
                          </a:solidFill>
                          <a:effectLst/>
                          <a:latin typeface="Arial" charset="0"/>
                          <a:ea typeface="MS PGothic" charset="0"/>
                          <a:cs typeface="MS Gothic" charset="0"/>
                        </a:rPr>
                        <a:t>33</a:t>
                      </a:r>
                    </a:p>
                  </a:txBody>
                  <a:tcPr marL="32671" marR="32671" marT="69142"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a:ln>
                            <a:noFill/>
                          </a:ln>
                          <a:solidFill>
                            <a:srgbClr val="000000"/>
                          </a:solidFill>
                          <a:effectLst/>
                          <a:latin typeface="Arial" charset="0"/>
                          <a:ea typeface="MS PGothic" charset="0"/>
                          <a:cs typeface="MS Gothic" charset="0"/>
                        </a:rPr>
                        <a:t>27</a:t>
                      </a:r>
                    </a:p>
                  </a:txBody>
                  <a:tcPr marL="32671" marR="32671" marT="69142"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000000"/>
                          </a:solidFill>
                          <a:effectLst/>
                          <a:latin typeface="Arial" charset="0"/>
                          <a:ea typeface="MS PGothic" charset="0"/>
                          <a:cs typeface="MS Gothic" charset="0"/>
                        </a:rPr>
                        <a:t>7.3</a:t>
                      </a:r>
                    </a:p>
                  </a:txBody>
                  <a:tcPr marL="32671" marR="32671" marT="69142"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a:ln>
                            <a:noFill/>
                          </a:ln>
                          <a:solidFill>
                            <a:srgbClr val="000000"/>
                          </a:solidFill>
                          <a:effectLst/>
                          <a:latin typeface="Arial" charset="0"/>
                          <a:ea typeface="MS PGothic" charset="0"/>
                          <a:cs typeface="MS Gothic" charset="0"/>
                        </a:rPr>
                        <a:t>20</a:t>
                      </a:r>
                    </a:p>
                  </a:txBody>
                  <a:tcPr marL="32671" marR="32671" marT="69142"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1093551">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a:ln>
                            <a:noFill/>
                          </a:ln>
                          <a:solidFill>
                            <a:srgbClr val="000000"/>
                          </a:solidFill>
                          <a:effectLst/>
                          <a:latin typeface="Arial" charset="0"/>
                          <a:ea typeface="MS PGothic" charset="0"/>
                          <a:cs typeface="MS Gothic" charset="0"/>
                        </a:rPr>
                        <a:t>Lab EP 2</a:t>
                      </a:r>
                    </a:p>
                  </a:txBody>
                  <a:tcPr marL="32671" marR="32671" marT="69142"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500" b="1" i="0" u="none" strike="noStrike" cap="none" normalizeH="0" baseline="0" dirty="0">
                          <a:ln>
                            <a:noFill/>
                          </a:ln>
                          <a:solidFill>
                            <a:srgbClr val="000000"/>
                          </a:solidFill>
                          <a:effectLst/>
                          <a:latin typeface="Arial" charset="0"/>
                          <a:ea typeface="MS PGothic" charset="0"/>
                          <a:cs typeface="MS Gothic" charset="0"/>
                        </a:rPr>
                        <a:t>To see the effect of high current density   with aged EP acid on EP performance at laboratory level</a:t>
                      </a:r>
                    </a:p>
                  </a:txBody>
                  <a:tcPr marL="32671" marR="32671" marT="69142" marB="32645"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a:ln>
                            <a:noFill/>
                          </a:ln>
                          <a:solidFill>
                            <a:srgbClr val="FF0000"/>
                          </a:solidFill>
                          <a:effectLst/>
                          <a:latin typeface="Arial" charset="0"/>
                          <a:ea typeface="MS PGothic" charset="0"/>
                          <a:cs typeface="MS Gothic" charset="0"/>
                        </a:rPr>
                        <a:t>50</a:t>
                      </a:r>
                    </a:p>
                  </a:txBody>
                  <a:tcPr marL="32671" marR="32671" marT="69142"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a:ln>
                            <a:noFill/>
                          </a:ln>
                          <a:solidFill>
                            <a:srgbClr val="000000"/>
                          </a:solidFill>
                          <a:effectLst/>
                          <a:latin typeface="Arial" charset="0"/>
                          <a:ea typeface="MS PGothic" charset="0"/>
                          <a:cs typeface="MS Gothic" charset="0"/>
                        </a:rPr>
                        <a:t>30</a:t>
                      </a:r>
                    </a:p>
                  </a:txBody>
                  <a:tcPr marL="32671" marR="32671" marT="69142"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a:ln>
                            <a:noFill/>
                          </a:ln>
                          <a:solidFill>
                            <a:srgbClr val="000000"/>
                          </a:solidFill>
                          <a:effectLst/>
                          <a:latin typeface="Arial" charset="0"/>
                          <a:ea typeface="MS PGothic" charset="0"/>
                          <a:cs typeface="MS Gothic" charset="0"/>
                        </a:rPr>
                        <a:t>7.6</a:t>
                      </a:r>
                    </a:p>
                  </a:txBody>
                  <a:tcPr marL="32671" marR="32671" marT="69142"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2000" b="1" i="0" u="none" strike="noStrike" cap="none" normalizeH="0" baseline="0" dirty="0">
                          <a:ln>
                            <a:noFill/>
                          </a:ln>
                          <a:solidFill>
                            <a:srgbClr val="000000"/>
                          </a:solidFill>
                          <a:effectLst/>
                          <a:latin typeface="Arial" charset="0"/>
                          <a:ea typeface="MS PGothic" charset="0"/>
                          <a:cs typeface="MS Gothic" charset="0"/>
                        </a:rPr>
                        <a:t>20</a:t>
                      </a:r>
                    </a:p>
                  </a:txBody>
                  <a:tcPr marL="32671" marR="32671" marT="69142" marB="32645"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テキスト ボックス 4"/>
          <p:cNvSpPr txBox="1"/>
          <p:nvPr/>
        </p:nvSpPr>
        <p:spPr>
          <a:xfrm>
            <a:off x="8291762" y="6581001"/>
            <a:ext cx="790075" cy="276999"/>
          </a:xfrm>
          <a:prstGeom prst="rect">
            <a:avLst/>
          </a:prstGeom>
          <a:noFill/>
        </p:spPr>
        <p:txBody>
          <a:bodyPr wrap="none" rtlCol="0">
            <a:spAutoFit/>
          </a:bodyPr>
          <a:lstStyle/>
          <a:p>
            <a:r>
              <a:rPr lang="en-US" altLang="ja-JP" sz="1200" dirty="0" smtClean="0"/>
              <a:t>P.V</a:t>
            </a:r>
            <a:r>
              <a:rPr kumimoji="1" lang="en-US" altLang="ja-JP" sz="1200" dirty="0" smtClean="0"/>
              <a:t>. </a:t>
            </a:r>
            <a:r>
              <a:rPr lang="en-US" altLang="ja-JP" sz="1200" dirty="0" err="1" smtClean="0"/>
              <a:t>Tyagi</a:t>
            </a:r>
            <a:endParaRPr kumimoji="1" lang="ja-JP" altLang="en-US" sz="1200" dirty="0"/>
          </a:p>
        </p:txBody>
      </p:sp>
      <p:graphicFrame>
        <p:nvGraphicFramePr>
          <p:cNvPr id="6" name="Group 1"/>
          <p:cNvGraphicFramePr>
            <a:graphicFrameLocks noGrp="1"/>
          </p:cNvGraphicFramePr>
          <p:nvPr>
            <p:extLst>
              <p:ext uri="{D42A27DB-BD31-4B8C-83A1-F6EECF244321}">
                <p14:modId xmlns:p14="http://schemas.microsoft.com/office/powerpoint/2010/main" val="4012494418"/>
              </p:ext>
            </p:extLst>
          </p:nvPr>
        </p:nvGraphicFramePr>
        <p:xfrm>
          <a:off x="1452142" y="4122071"/>
          <a:ext cx="6395181" cy="2560954"/>
        </p:xfrm>
        <a:graphic>
          <a:graphicData uri="http://schemas.openxmlformats.org/drawingml/2006/table">
            <a:tbl>
              <a:tblPr/>
              <a:tblGrid>
                <a:gridCol w="1347036"/>
                <a:gridCol w="2597548"/>
                <a:gridCol w="2450597"/>
              </a:tblGrid>
              <a:tr h="1020639">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a:ln>
                            <a:noFill/>
                          </a:ln>
                          <a:solidFill>
                            <a:srgbClr val="000000"/>
                          </a:solidFill>
                          <a:effectLst/>
                          <a:latin typeface="Arial" charset="0"/>
                          <a:ea typeface="MS PGothic" charset="0"/>
                          <a:cs typeface="MS PGothic" charset="0"/>
                        </a:rPr>
                        <a:t>Elements</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660066"/>
                          </a:solidFill>
                          <a:effectLst/>
                          <a:latin typeface="Arial" charset="0"/>
                          <a:ea typeface="MS PGothic" charset="0"/>
                          <a:cs typeface="MS PGothic" charset="0"/>
                        </a:rPr>
                        <a:t>Lab EP 1 </a:t>
                      </a:r>
                      <a:r>
                        <a:rPr kumimoji="0" lang="en-US" sz="1400" b="1" i="0" u="none" strike="noStrike" cap="none" normalizeH="0" baseline="0" dirty="0">
                          <a:ln>
                            <a:noFill/>
                          </a:ln>
                          <a:solidFill>
                            <a:srgbClr val="000000"/>
                          </a:solidFill>
                          <a:effectLst/>
                          <a:latin typeface="Arial" charset="0"/>
                          <a:ea typeface="MS PGothic" charset="0"/>
                          <a:cs typeface="MS PGothic" charset="0"/>
                        </a:rPr>
                        <a:t>Experiment</a:t>
                      </a:r>
                    </a:p>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MS PGothic" charset="0"/>
                        </a:rPr>
                        <a:t> </a:t>
                      </a:r>
                      <a:r>
                        <a:rPr kumimoji="0" lang="en-US" sz="1400" b="1" i="0" u="none" strike="noStrike" cap="none" normalizeH="0" baseline="0" dirty="0" smtClean="0">
                          <a:ln>
                            <a:noFill/>
                          </a:ln>
                          <a:solidFill>
                            <a:srgbClr val="000000"/>
                          </a:solidFill>
                          <a:effectLst/>
                          <a:latin typeface="Arial" charset="0"/>
                          <a:ea typeface="MS PGothic" charset="0"/>
                          <a:cs typeface="MS PGothic" charset="0"/>
                        </a:rPr>
                        <a:t>with </a:t>
                      </a:r>
                      <a:r>
                        <a:rPr kumimoji="0" lang="en-US" sz="1400" b="1" i="0" u="none" strike="noStrike" cap="none" normalizeH="0" baseline="0" dirty="0">
                          <a:ln>
                            <a:noFill/>
                          </a:ln>
                          <a:solidFill>
                            <a:srgbClr val="000000"/>
                          </a:solidFill>
                          <a:effectLst/>
                          <a:latin typeface="Arial" charset="0"/>
                          <a:ea typeface="MS PGothic" charset="0"/>
                          <a:cs typeface="MS PGothic" charset="0"/>
                        </a:rPr>
                        <a:t>Low Current Density </a:t>
                      </a:r>
                    </a:p>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MS PGothic" charset="0"/>
                        </a:rPr>
                        <a:t>(atomic %)</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660066"/>
                          </a:solidFill>
                          <a:effectLst/>
                          <a:latin typeface="Arial" charset="0"/>
                          <a:ea typeface="MS PGothic" charset="0"/>
                          <a:cs typeface="MS PGothic" charset="0"/>
                        </a:rPr>
                        <a:t>Lab EP 2 </a:t>
                      </a:r>
                      <a:r>
                        <a:rPr kumimoji="0" lang="en-US" sz="1400" b="1" i="0" u="none" strike="noStrike" cap="none" normalizeH="0" baseline="0" dirty="0">
                          <a:ln>
                            <a:noFill/>
                          </a:ln>
                          <a:solidFill>
                            <a:srgbClr val="000000"/>
                          </a:solidFill>
                          <a:effectLst/>
                          <a:latin typeface="Arial" charset="0"/>
                          <a:ea typeface="MS PGothic" charset="0"/>
                          <a:cs typeface="MS PGothic" charset="0"/>
                        </a:rPr>
                        <a:t>Experiment </a:t>
                      </a:r>
                      <a:r>
                        <a:rPr kumimoji="0" lang="en-US" sz="1400" b="1" i="0" u="none" strike="noStrike" cap="none" normalizeH="0" baseline="0" dirty="0" smtClean="0">
                          <a:ln>
                            <a:noFill/>
                          </a:ln>
                          <a:solidFill>
                            <a:srgbClr val="000000"/>
                          </a:solidFill>
                          <a:effectLst/>
                          <a:latin typeface="Arial" charset="0"/>
                          <a:ea typeface="MS PGothic" charset="0"/>
                          <a:cs typeface="MS PGothic" charset="0"/>
                        </a:rPr>
                        <a:t>with </a:t>
                      </a:r>
                      <a:r>
                        <a:rPr kumimoji="0" lang="en-US" sz="1400" b="1" i="0" u="none" strike="noStrike" cap="none" normalizeH="0" baseline="0" dirty="0">
                          <a:ln>
                            <a:noFill/>
                          </a:ln>
                          <a:solidFill>
                            <a:srgbClr val="000000"/>
                          </a:solidFill>
                          <a:effectLst/>
                          <a:latin typeface="Arial" charset="0"/>
                          <a:ea typeface="MS PGothic" charset="0"/>
                          <a:cs typeface="MS PGothic" charset="0"/>
                        </a:rPr>
                        <a:t>High Current Density</a:t>
                      </a:r>
                    </a:p>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400" b="1" i="0" u="none" strike="noStrike" cap="none" normalizeH="0" baseline="0" dirty="0">
                          <a:ln>
                            <a:noFill/>
                          </a:ln>
                          <a:solidFill>
                            <a:srgbClr val="000000"/>
                          </a:solidFill>
                          <a:effectLst/>
                          <a:latin typeface="Arial" charset="0"/>
                          <a:ea typeface="MS PGothic" charset="0"/>
                          <a:cs typeface="MS PGothic" charset="0"/>
                        </a:rPr>
                        <a:t>(atomic %)</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308063">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a:ln>
                            <a:noFill/>
                          </a:ln>
                          <a:solidFill>
                            <a:srgbClr val="000000"/>
                          </a:solidFill>
                          <a:effectLst/>
                          <a:latin typeface="Arial" charset="0"/>
                          <a:ea typeface="MS PGothic" charset="0"/>
                          <a:cs typeface="MS PGothic" charset="0"/>
                        </a:rPr>
                        <a:t>Nb</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a:ln>
                            <a:noFill/>
                          </a:ln>
                          <a:solidFill>
                            <a:srgbClr val="000000"/>
                          </a:solidFill>
                          <a:effectLst/>
                          <a:latin typeface="Arial" charset="0"/>
                          <a:ea typeface="MS PGothic" charset="0"/>
                          <a:cs typeface="MS PGothic" charset="0"/>
                        </a:rPr>
                        <a:t>16.5</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a:ln>
                            <a:noFill/>
                          </a:ln>
                          <a:solidFill>
                            <a:srgbClr val="000000"/>
                          </a:solidFill>
                          <a:effectLst/>
                          <a:latin typeface="Arial" charset="0"/>
                          <a:ea typeface="MS PGothic" charset="0"/>
                          <a:cs typeface="MS PGothic" charset="0"/>
                        </a:rPr>
                        <a:t>5.1</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308063">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a:ln>
                            <a:noFill/>
                          </a:ln>
                          <a:solidFill>
                            <a:srgbClr val="000000"/>
                          </a:solidFill>
                          <a:effectLst/>
                          <a:latin typeface="Arial" charset="0"/>
                          <a:ea typeface="MS PGothic" charset="0"/>
                          <a:cs typeface="MS PGothic" charset="0"/>
                        </a:rPr>
                        <a:t>C</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a:ln>
                            <a:noFill/>
                          </a:ln>
                          <a:solidFill>
                            <a:srgbClr val="000000"/>
                          </a:solidFill>
                          <a:effectLst/>
                          <a:latin typeface="Arial" charset="0"/>
                          <a:ea typeface="MS PGothic" charset="0"/>
                          <a:cs typeface="MS PGothic" charset="0"/>
                        </a:rPr>
                        <a:t>29.7</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a:ln>
                            <a:noFill/>
                          </a:ln>
                          <a:solidFill>
                            <a:srgbClr val="000000"/>
                          </a:solidFill>
                          <a:effectLst/>
                          <a:latin typeface="Arial" charset="0"/>
                          <a:ea typeface="MS PGothic" charset="0"/>
                          <a:cs typeface="MS PGothic" charset="0"/>
                        </a:rPr>
                        <a:t>25</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308063">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a:ln>
                            <a:noFill/>
                          </a:ln>
                          <a:solidFill>
                            <a:srgbClr val="000000"/>
                          </a:solidFill>
                          <a:effectLst/>
                          <a:latin typeface="Arial" charset="0"/>
                          <a:ea typeface="MS PGothic" charset="0"/>
                          <a:cs typeface="MS PGothic" charset="0"/>
                        </a:rPr>
                        <a:t>O</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a:ln>
                            <a:noFill/>
                          </a:ln>
                          <a:solidFill>
                            <a:srgbClr val="000000"/>
                          </a:solidFill>
                          <a:effectLst/>
                          <a:latin typeface="Arial" charset="0"/>
                          <a:ea typeface="MS PGothic" charset="0"/>
                          <a:cs typeface="MS PGothic" charset="0"/>
                        </a:rPr>
                        <a:t>53.7</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a:ln>
                            <a:noFill/>
                          </a:ln>
                          <a:solidFill>
                            <a:srgbClr val="000000"/>
                          </a:solidFill>
                          <a:effectLst/>
                          <a:latin typeface="Arial" charset="0"/>
                          <a:ea typeface="MS PGothic" charset="0"/>
                          <a:cs typeface="MS PGothic" charset="0"/>
                        </a:rPr>
                        <a:t>60</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308063">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a:ln>
                            <a:noFill/>
                          </a:ln>
                          <a:solidFill>
                            <a:srgbClr val="FF0000"/>
                          </a:solidFill>
                          <a:effectLst/>
                          <a:latin typeface="Arial" charset="0"/>
                          <a:ea typeface="MS PGothic" charset="0"/>
                          <a:cs typeface="MS PGothic" charset="0"/>
                        </a:rPr>
                        <a:t>F</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a:ln>
                            <a:noFill/>
                          </a:ln>
                          <a:solidFill>
                            <a:srgbClr val="FF0000"/>
                          </a:solidFill>
                          <a:effectLst/>
                          <a:latin typeface="Arial" charset="0"/>
                          <a:ea typeface="MS PGothic" charset="0"/>
                          <a:cs typeface="MS PGothic" charset="0"/>
                        </a:rPr>
                        <a:t>&lt;0.1</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a:ln>
                            <a:noFill/>
                          </a:ln>
                          <a:solidFill>
                            <a:srgbClr val="FF0000"/>
                          </a:solidFill>
                          <a:effectLst/>
                          <a:latin typeface="Arial" charset="0"/>
                          <a:ea typeface="MS PGothic" charset="0"/>
                          <a:cs typeface="MS PGothic" charset="0"/>
                        </a:rPr>
                        <a:t>&lt;0.1</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r h="308063">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a:ln>
                            <a:noFill/>
                          </a:ln>
                          <a:solidFill>
                            <a:srgbClr val="FF0000"/>
                          </a:solidFill>
                          <a:effectLst/>
                          <a:latin typeface="Arial" charset="0"/>
                          <a:ea typeface="MS PGothic" charset="0"/>
                          <a:cs typeface="MS PGothic" charset="0"/>
                        </a:rPr>
                        <a:t>S</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a:ln>
                            <a:noFill/>
                          </a:ln>
                          <a:solidFill>
                            <a:srgbClr val="FF0000"/>
                          </a:solidFill>
                          <a:effectLst/>
                          <a:latin typeface="Arial" charset="0"/>
                          <a:ea typeface="MS PGothic" charset="0"/>
                          <a:cs typeface="MS PGothic" charset="0"/>
                        </a:rPr>
                        <a:t>0.3</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0">
                        <a:lnSpc>
                          <a:spcPct val="87000"/>
                        </a:lnSpc>
                        <a:spcBef>
                          <a:spcPct val="0"/>
                        </a:spcBef>
                        <a:spcAft>
                          <a:spcPct val="0"/>
                        </a:spcAft>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US" sz="1600" b="1" i="0" u="none" strike="noStrike" cap="none" normalizeH="0" baseline="0" dirty="0">
                          <a:ln>
                            <a:noFill/>
                          </a:ln>
                          <a:solidFill>
                            <a:srgbClr val="FF0000"/>
                          </a:solidFill>
                          <a:effectLst/>
                          <a:latin typeface="Arial" charset="0"/>
                          <a:ea typeface="MS PGothic" charset="0"/>
                          <a:cs typeface="MS PGothic" charset="0"/>
                        </a:rPr>
                        <a:t>10.3</a:t>
                      </a:r>
                    </a:p>
                  </a:txBody>
                  <a:tcPr marL="0" marR="0" marT="34359" marB="0" anchor="ctr" horzOverflow="overflow">
                    <a:lnL w="7200" cap="flat" cmpd="sng" algn="ctr">
                      <a:solidFill>
                        <a:srgbClr val="000000"/>
                      </a:solidFill>
                      <a:prstDash val="solid"/>
                      <a:round/>
                      <a:headEnd type="none" w="med" len="med"/>
                      <a:tailEnd type="none" w="med" len="med"/>
                    </a:lnL>
                    <a:lnR w="7200" cap="flat" cmpd="sng" algn="ctr">
                      <a:solidFill>
                        <a:srgbClr val="000000"/>
                      </a:solidFill>
                      <a:prstDash val="solid"/>
                      <a:round/>
                      <a:headEnd type="none" w="med" len="med"/>
                      <a:tailEnd type="none" w="med" len="med"/>
                    </a:lnR>
                    <a:lnT w="7200" cap="flat" cmpd="sng" algn="ctr">
                      <a:solidFill>
                        <a:srgbClr val="000000"/>
                      </a:solidFill>
                      <a:prstDash val="solid"/>
                      <a:round/>
                      <a:headEnd type="none" w="med" len="med"/>
                      <a:tailEnd type="none" w="med" len="med"/>
                    </a:lnT>
                    <a:lnB w="72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 name="テキスト ボックス 1"/>
          <p:cNvSpPr txBox="1"/>
          <p:nvPr/>
        </p:nvSpPr>
        <p:spPr>
          <a:xfrm>
            <a:off x="25582" y="4831665"/>
            <a:ext cx="1380531" cy="646331"/>
          </a:xfrm>
          <a:prstGeom prst="rect">
            <a:avLst/>
          </a:prstGeom>
          <a:noFill/>
        </p:spPr>
        <p:txBody>
          <a:bodyPr wrap="none" rtlCol="0">
            <a:spAutoFit/>
          </a:bodyPr>
          <a:lstStyle/>
          <a:p>
            <a:r>
              <a:rPr kumimoji="1" lang="en-US" altLang="ja-JP" b="1" dirty="0" smtClean="0"/>
              <a:t>XPS Analysis </a:t>
            </a:r>
          </a:p>
          <a:p>
            <a:r>
              <a:rPr kumimoji="1" lang="en-US" altLang="ja-JP" b="1" dirty="0" smtClean="0"/>
              <a:t>Results</a:t>
            </a:r>
            <a:endParaRPr kumimoji="1" lang="ja-JP" altLang="en-US" b="1" dirty="0"/>
          </a:p>
        </p:txBody>
      </p:sp>
      <p:sp>
        <p:nvSpPr>
          <p:cNvPr id="8" name="AutoShape 65"/>
          <p:cNvSpPr>
            <a:spLocks noChangeArrowheads="1"/>
          </p:cNvSpPr>
          <p:nvPr/>
        </p:nvSpPr>
        <p:spPr bwMode="auto">
          <a:xfrm>
            <a:off x="1819037" y="228631"/>
            <a:ext cx="5585063" cy="423323"/>
          </a:xfrm>
          <a:prstGeom prst="roundRect">
            <a:avLst>
              <a:gd name="adj" fmla="val 630"/>
            </a:avLst>
          </a:prstGeom>
          <a:solidFill>
            <a:srgbClr val="FFFFCC"/>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sz="2000" b="1" dirty="0" smtClean="0">
                <a:solidFill>
                  <a:srgbClr val="993366"/>
                </a:solidFill>
              </a:rPr>
              <a:t>Parameters </a:t>
            </a:r>
            <a:r>
              <a:rPr lang="de-DE" sz="2000" b="1" dirty="0" err="1" smtClean="0">
                <a:solidFill>
                  <a:srgbClr val="993366"/>
                </a:solidFill>
              </a:rPr>
              <a:t>of</a:t>
            </a:r>
            <a:r>
              <a:rPr lang="de-DE" sz="2000" b="1" dirty="0" smtClean="0">
                <a:solidFill>
                  <a:srgbClr val="993366"/>
                </a:solidFill>
              </a:rPr>
              <a:t> Laboratory EP </a:t>
            </a:r>
            <a:r>
              <a:rPr lang="de-DE" sz="2000" b="1" dirty="0" err="1" smtClean="0">
                <a:solidFill>
                  <a:srgbClr val="993366"/>
                </a:solidFill>
              </a:rPr>
              <a:t>experiments</a:t>
            </a:r>
            <a:endParaRPr lang="de-DE" sz="2000" b="1" dirty="0">
              <a:solidFill>
                <a:srgbClr val="993366"/>
              </a:solidFill>
            </a:endParaRPr>
          </a:p>
        </p:txBody>
      </p:sp>
    </p:spTree>
    <p:extLst>
      <p:ext uri="{BB962C8B-B14F-4D97-AF65-F5344CB8AC3E}">
        <p14:creationId xmlns:p14="http://schemas.microsoft.com/office/powerpoint/2010/main" val="32758910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スライド番号プレースホルダー 3"/>
          <p:cNvSpPr>
            <a:spLocks noGrp="1"/>
          </p:cNvSpPr>
          <p:nvPr>
            <p:ph type="sldNum" idx="12"/>
          </p:nvPr>
        </p:nvSpPr>
        <p:spPr/>
        <p:txBody>
          <a:bodyPr/>
          <a:lstStyle/>
          <a:p>
            <a:fld id="{242B70D0-FF1B-2B44-BE53-95EB1CAE0D36}" type="slidenum">
              <a:rPr lang="en-US"/>
              <a:pPr/>
              <a:t>8</a:t>
            </a:fld>
            <a:endParaRPr lang="en-US"/>
          </a:p>
        </p:txBody>
      </p:sp>
      <p:pic>
        <p:nvPicPr>
          <p:cNvPr id="39937" name="Picture 1"/>
          <p:cNvPicPr>
            <a:picLocks noChangeAspect="1" noChangeArrowheads="1"/>
          </p:cNvPicPr>
          <p:nvPr/>
        </p:nvPicPr>
        <p:blipFill>
          <a:blip r:embed="rId3">
            <a:extLst>
              <a:ext uri="{28A0092B-C50C-407E-A947-70E740481C1C}">
                <a14:useLocalDpi xmlns:a14="http://schemas.microsoft.com/office/drawing/2010/main" val="0"/>
              </a:ext>
            </a:extLst>
          </a:blip>
          <a:srcRect l="5064" t="14944" r="10130" b="3018"/>
          <a:stretch>
            <a:fillRect/>
          </a:stretch>
        </p:blipFill>
        <p:spPr bwMode="auto">
          <a:xfrm>
            <a:off x="-72034" y="1825345"/>
            <a:ext cx="3169497" cy="2702029"/>
          </a:xfrm>
          <a:prstGeom prst="rect">
            <a:avLst/>
          </a:prstGeom>
          <a:noFill/>
          <a:ln>
            <a:noFill/>
          </a:ln>
          <a:effectLst/>
          <a:extLst>
            <a:ext uri="{909E8E84-426E-40dd-AFC4-6F175D3DCCD1}">
              <a14:hiddenFill xmlns:a14="http://schemas.microsoft.com/office/drawing/2010/main">
                <a:blipFill dpi="0" rotWithShape="0">
                  <a:blip/>
                  <a:srcRect l="5064" t="14944" r="10130" b="301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38" name="Picture 2"/>
          <p:cNvPicPr>
            <a:picLocks noChangeAspect="1" noChangeArrowheads="1"/>
          </p:cNvPicPr>
          <p:nvPr/>
        </p:nvPicPr>
        <p:blipFill>
          <a:blip r:embed="rId4">
            <a:extLst>
              <a:ext uri="{28A0092B-C50C-407E-A947-70E740481C1C}">
                <a14:useLocalDpi xmlns:a14="http://schemas.microsoft.com/office/drawing/2010/main" val="0"/>
              </a:ext>
            </a:extLst>
          </a:blip>
          <a:srcRect l="5064" t="14944" r="10130" b="3018"/>
          <a:stretch>
            <a:fillRect/>
          </a:stretch>
        </p:blipFill>
        <p:spPr bwMode="auto">
          <a:xfrm>
            <a:off x="2963481" y="1832544"/>
            <a:ext cx="3186785" cy="2719303"/>
          </a:xfrm>
          <a:prstGeom prst="rect">
            <a:avLst/>
          </a:prstGeom>
          <a:noFill/>
          <a:ln>
            <a:noFill/>
          </a:ln>
          <a:effectLst/>
          <a:extLst>
            <a:ext uri="{909E8E84-426E-40dd-AFC4-6F175D3DCCD1}">
              <a14:hiddenFill xmlns:a14="http://schemas.microsoft.com/office/drawing/2010/main">
                <a:blipFill dpi="0" rotWithShape="0">
                  <a:blip/>
                  <a:srcRect l="5064" t="14944" r="10130" b="301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9939" name="Picture 3"/>
          <p:cNvPicPr>
            <a:picLocks noChangeAspect="1" noChangeArrowheads="1"/>
          </p:cNvPicPr>
          <p:nvPr/>
        </p:nvPicPr>
        <p:blipFill>
          <a:blip r:embed="rId5">
            <a:extLst>
              <a:ext uri="{28A0092B-C50C-407E-A947-70E740481C1C}">
                <a14:useLocalDpi xmlns:a14="http://schemas.microsoft.com/office/drawing/2010/main" val="0"/>
              </a:ext>
            </a:extLst>
          </a:blip>
          <a:srcRect l="5064" t="14944" r="10130" b="3018"/>
          <a:stretch>
            <a:fillRect/>
          </a:stretch>
        </p:blipFill>
        <p:spPr bwMode="auto">
          <a:xfrm>
            <a:off x="6023486" y="1845499"/>
            <a:ext cx="3169497" cy="2702029"/>
          </a:xfrm>
          <a:prstGeom prst="rect">
            <a:avLst/>
          </a:prstGeom>
          <a:noFill/>
          <a:ln>
            <a:noFill/>
          </a:ln>
          <a:effectLst/>
          <a:extLst>
            <a:ext uri="{909E8E84-426E-40dd-AFC4-6F175D3DCCD1}">
              <a14:hiddenFill xmlns:a14="http://schemas.microsoft.com/office/drawing/2010/main">
                <a:blipFill dpi="0" rotWithShape="0">
                  <a:blip/>
                  <a:srcRect l="5064" t="14944" r="10130" b="301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9941" name="AutoShape 5"/>
          <p:cNvSpPr>
            <a:spLocks noChangeArrowheads="1"/>
          </p:cNvSpPr>
          <p:nvPr/>
        </p:nvSpPr>
        <p:spPr bwMode="auto">
          <a:xfrm>
            <a:off x="243476" y="1268241"/>
            <a:ext cx="8561964" cy="420859"/>
          </a:xfrm>
          <a:prstGeom prst="roundRect">
            <a:avLst>
              <a:gd name="adj" fmla="val 630"/>
            </a:avLst>
          </a:prstGeom>
          <a:solidFill>
            <a:srgbClr val="E6E6FF"/>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b="1">
                <a:solidFill>
                  <a:srgbClr val="000000"/>
                </a:solidFill>
              </a:rPr>
              <a:t>Comparison of XPS Spectra of the Samples Treated in LabEP 1 and LabEP 2 Experiments</a:t>
            </a:r>
          </a:p>
        </p:txBody>
      </p:sp>
      <p:sp>
        <p:nvSpPr>
          <p:cNvPr id="39942" name="Text Box 6"/>
          <p:cNvSpPr txBox="1">
            <a:spLocks noChangeArrowheads="1"/>
          </p:cNvSpPr>
          <p:nvPr/>
        </p:nvSpPr>
        <p:spPr bwMode="auto">
          <a:xfrm>
            <a:off x="414916" y="4767778"/>
            <a:ext cx="8390524" cy="12437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5519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lgn="just">
              <a:buSzPct val="45000"/>
              <a:buFont typeface="Wingdings" charset="0"/>
              <a:buChar char=""/>
            </a:pPr>
            <a:r>
              <a:rPr lang="en-US" sz="1800">
                <a:solidFill>
                  <a:srgbClr val="0000FF"/>
                </a:solidFill>
                <a:cs typeface="Arial Unicode MS" charset="0"/>
              </a:rPr>
              <a:t> A Peak shift in sulfur as well as oxygen spectrum was again found in case of       sample treated with high current density.</a:t>
            </a:r>
          </a:p>
          <a:p>
            <a:pPr algn="just">
              <a:buClrTx/>
              <a:buSzPct val="45000"/>
              <a:buFontTx/>
              <a:buNone/>
            </a:pPr>
            <a:endParaRPr lang="en-US" sz="1800">
              <a:solidFill>
                <a:srgbClr val="0000FF"/>
              </a:solidFill>
              <a:cs typeface="Arial Unicode MS" charset="0"/>
            </a:endParaRPr>
          </a:p>
          <a:p>
            <a:pPr algn="just">
              <a:buSzPct val="45000"/>
              <a:buFont typeface="Wingdings" charset="0"/>
              <a:buChar char=""/>
            </a:pPr>
            <a:r>
              <a:rPr lang="en-US" sz="1800">
                <a:solidFill>
                  <a:srgbClr val="0000FF"/>
                </a:solidFill>
                <a:cs typeface="Arial Unicode MS" charset="0"/>
              </a:rPr>
              <a:t> The chemical state of sulfur was confirmed as a mixture of SO</a:t>
            </a:r>
            <a:r>
              <a:rPr lang="en-US" sz="1800" baseline="-33000">
                <a:solidFill>
                  <a:srgbClr val="0000FF"/>
                </a:solidFill>
                <a:cs typeface="Arial Unicode MS" charset="0"/>
              </a:rPr>
              <a:t>4</a:t>
            </a:r>
            <a:r>
              <a:rPr lang="en-US" sz="1800" b="1" baseline="33000">
                <a:solidFill>
                  <a:srgbClr val="0000FF"/>
                </a:solidFill>
                <a:cs typeface="Arial Unicode MS" charset="0"/>
              </a:rPr>
              <a:t>--</a:t>
            </a:r>
            <a:r>
              <a:rPr lang="en-US" sz="1800">
                <a:solidFill>
                  <a:srgbClr val="0000FF"/>
                </a:solidFill>
                <a:cs typeface="Arial Unicode MS" charset="0"/>
              </a:rPr>
              <a:t> and SO</a:t>
            </a:r>
            <a:r>
              <a:rPr lang="en-US" sz="1800" baseline="-33000">
                <a:solidFill>
                  <a:srgbClr val="0000FF"/>
                </a:solidFill>
                <a:cs typeface="Arial Unicode MS" charset="0"/>
              </a:rPr>
              <a:t>3</a:t>
            </a:r>
            <a:r>
              <a:rPr lang="en-US" sz="1800" b="1" baseline="33000">
                <a:solidFill>
                  <a:srgbClr val="0000FF"/>
                </a:solidFill>
                <a:cs typeface="Arial Unicode MS" charset="0"/>
              </a:rPr>
              <a:t>--</a:t>
            </a:r>
            <a:r>
              <a:rPr lang="en-US" sz="1800" baseline="33000">
                <a:solidFill>
                  <a:srgbClr val="0000FF"/>
                </a:solidFill>
                <a:cs typeface="Arial Unicode MS" charset="0"/>
              </a:rPr>
              <a:t>                   </a:t>
            </a:r>
            <a:r>
              <a:rPr lang="en-US" sz="1800">
                <a:solidFill>
                  <a:srgbClr val="0000FF"/>
                </a:solidFill>
                <a:cs typeface="Arial Unicode MS" charset="0"/>
              </a:rPr>
              <a:t>once again in the same manner as cavity EP 2 experiment.</a:t>
            </a:r>
          </a:p>
          <a:p>
            <a:pPr algn="just">
              <a:buClrTx/>
              <a:buSzPct val="45000"/>
              <a:buFontTx/>
              <a:buNone/>
            </a:pPr>
            <a:r>
              <a:rPr lang="en-US" sz="1800">
                <a:solidFill>
                  <a:srgbClr val="0000FF"/>
                </a:solidFill>
                <a:cs typeface="Arial Unicode MS" charset="0"/>
              </a:rPr>
              <a:t> </a:t>
            </a:r>
          </a:p>
        </p:txBody>
      </p:sp>
      <p:sp>
        <p:nvSpPr>
          <p:cNvPr id="39943" name="Text Box 7"/>
          <p:cNvSpPr txBox="1">
            <a:spLocks noChangeArrowheads="1"/>
          </p:cNvSpPr>
          <p:nvPr/>
        </p:nvSpPr>
        <p:spPr bwMode="auto">
          <a:xfrm>
            <a:off x="502798" y="2419878"/>
            <a:ext cx="351526" cy="328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67605"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lnSpc>
                <a:spcPct val="87000"/>
              </a:lnSpc>
              <a:buClrTx/>
              <a:buFontTx/>
              <a:buNone/>
            </a:pPr>
            <a:r>
              <a:rPr lang="de-DE"/>
              <a:t>O</a:t>
            </a:r>
          </a:p>
        </p:txBody>
      </p:sp>
      <p:sp>
        <p:nvSpPr>
          <p:cNvPr id="39944" name="Text Box 8"/>
          <p:cNvSpPr txBox="1">
            <a:spLocks noChangeArrowheads="1"/>
          </p:cNvSpPr>
          <p:nvPr/>
        </p:nvSpPr>
        <p:spPr bwMode="auto">
          <a:xfrm>
            <a:off x="3574329" y="2386768"/>
            <a:ext cx="351526" cy="328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67605"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lnSpc>
                <a:spcPct val="87000"/>
              </a:lnSpc>
              <a:buClrTx/>
              <a:buFontTx/>
              <a:buNone/>
            </a:pPr>
            <a:r>
              <a:rPr lang="de-DE"/>
              <a:t>S</a:t>
            </a:r>
          </a:p>
        </p:txBody>
      </p:sp>
      <p:sp>
        <p:nvSpPr>
          <p:cNvPr id="39945" name="Text Box 9"/>
          <p:cNvSpPr txBox="1">
            <a:spLocks noChangeArrowheads="1"/>
          </p:cNvSpPr>
          <p:nvPr/>
        </p:nvSpPr>
        <p:spPr bwMode="auto">
          <a:xfrm>
            <a:off x="6583910" y="2419878"/>
            <a:ext cx="351526" cy="3282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67605"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lnSpc>
                <a:spcPct val="87000"/>
              </a:lnSpc>
              <a:buClrTx/>
              <a:buFontTx/>
              <a:buNone/>
            </a:pPr>
            <a:r>
              <a:rPr lang="de-DE"/>
              <a:t>F</a:t>
            </a:r>
          </a:p>
        </p:txBody>
      </p:sp>
      <p:sp>
        <p:nvSpPr>
          <p:cNvPr id="39946" name="Text Box 10"/>
          <p:cNvSpPr txBox="1">
            <a:spLocks noChangeArrowheads="1"/>
          </p:cNvSpPr>
          <p:nvPr/>
        </p:nvSpPr>
        <p:spPr bwMode="auto">
          <a:xfrm rot="16200000">
            <a:off x="2383457" y="2982647"/>
            <a:ext cx="1451063" cy="23627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Intensity [CPS]</a:t>
            </a:r>
          </a:p>
        </p:txBody>
      </p:sp>
      <p:sp>
        <p:nvSpPr>
          <p:cNvPr id="39947" name="Text Box 11"/>
          <p:cNvSpPr txBox="1">
            <a:spLocks noChangeArrowheads="1"/>
          </p:cNvSpPr>
          <p:nvPr/>
        </p:nvSpPr>
        <p:spPr bwMode="auto">
          <a:xfrm rot="16200000">
            <a:off x="5488124" y="2917868"/>
            <a:ext cx="1451063" cy="23627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Intensity [CPS]</a:t>
            </a:r>
          </a:p>
        </p:txBody>
      </p:sp>
      <p:sp>
        <p:nvSpPr>
          <p:cNvPr id="39948" name="Text Box 12"/>
          <p:cNvSpPr txBox="1">
            <a:spLocks noChangeArrowheads="1"/>
          </p:cNvSpPr>
          <p:nvPr/>
        </p:nvSpPr>
        <p:spPr bwMode="auto">
          <a:xfrm rot="16200000">
            <a:off x="-636209" y="2972571"/>
            <a:ext cx="1451063" cy="236272"/>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Intensity [CPS]</a:t>
            </a:r>
          </a:p>
        </p:txBody>
      </p:sp>
      <p:sp>
        <p:nvSpPr>
          <p:cNvPr id="39949" name="Text Box 13"/>
          <p:cNvSpPr txBox="1">
            <a:spLocks noChangeArrowheads="1"/>
          </p:cNvSpPr>
          <p:nvPr/>
        </p:nvSpPr>
        <p:spPr bwMode="auto">
          <a:xfrm>
            <a:off x="4006533" y="4351750"/>
            <a:ext cx="1659664"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Binding Energy [eV]</a:t>
            </a:r>
          </a:p>
        </p:txBody>
      </p:sp>
      <p:sp>
        <p:nvSpPr>
          <p:cNvPr id="39950" name="Text Box 14"/>
          <p:cNvSpPr txBox="1">
            <a:spLocks noChangeArrowheads="1"/>
          </p:cNvSpPr>
          <p:nvPr/>
        </p:nvSpPr>
        <p:spPr bwMode="auto">
          <a:xfrm>
            <a:off x="7011793" y="4351750"/>
            <a:ext cx="1659664"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Binding Energy [eV]</a:t>
            </a:r>
          </a:p>
        </p:txBody>
      </p:sp>
      <p:sp>
        <p:nvSpPr>
          <p:cNvPr id="39951" name="Text Box 15"/>
          <p:cNvSpPr txBox="1">
            <a:spLocks noChangeArrowheads="1"/>
          </p:cNvSpPr>
          <p:nvPr/>
        </p:nvSpPr>
        <p:spPr bwMode="auto">
          <a:xfrm>
            <a:off x="968137" y="4351750"/>
            <a:ext cx="1659664" cy="23608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1100" b="1"/>
              <a:t>Binding Energy [eV]</a:t>
            </a:r>
          </a:p>
        </p:txBody>
      </p:sp>
      <p:sp>
        <p:nvSpPr>
          <p:cNvPr id="39952" name="AutoShape 16"/>
          <p:cNvSpPr>
            <a:spLocks noChangeArrowheads="1"/>
          </p:cNvSpPr>
          <p:nvPr/>
        </p:nvSpPr>
        <p:spPr bwMode="auto">
          <a:xfrm>
            <a:off x="478306" y="1983696"/>
            <a:ext cx="2480852" cy="2196748"/>
          </a:xfrm>
          <a:prstGeom prst="roundRect">
            <a:avLst>
              <a:gd name="adj" fmla="val 65"/>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54" tIns="41477" rIns="82954" bIns="41477" anchor="ctr"/>
          <a:lstStyle/>
          <a:p>
            <a:endParaRPr lang="ja-JP" altLang="en-US"/>
          </a:p>
        </p:txBody>
      </p:sp>
      <p:sp>
        <p:nvSpPr>
          <p:cNvPr id="39953" name="AutoShape 17"/>
          <p:cNvSpPr>
            <a:spLocks noChangeArrowheads="1"/>
          </p:cNvSpPr>
          <p:nvPr/>
        </p:nvSpPr>
        <p:spPr bwMode="auto">
          <a:xfrm>
            <a:off x="3516702" y="1998091"/>
            <a:ext cx="2498140" cy="2196748"/>
          </a:xfrm>
          <a:prstGeom prst="roundRect">
            <a:avLst>
              <a:gd name="adj" fmla="val 65"/>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54" tIns="41477" rIns="82954" bIns="41477" anchor="ctr"/>
          <a:lstStyle/>
          <a:p>
            <a:endParaRPr lang="ja-JP" altLang="en-US"/>
          </a:p>
        </p:txBody>
      </p:sp>
      <p:sp>
        <p:nvSpPr>
          <p:cNvPr id="39954" name="AutoShape 18"/>
          <p:cNvSpPr>
            <a:spLocks noChangeArrowheads="1"/>
          </p:cNvSpPr>
          <p:nvPr/>
        </p:nvSpPr>
        <p:spPr bwMode="auto">
          <a:xfrm>
            <a:off x="6569504" y="1998091"/>
            <a:ext cx="2498140" cy="2196748"/>
          </a:xfrm>
          <a:prstGeom prst="roundRect">
            <a:avLst>
              <a:gd name="adj" fmla="val 65"/>
            </a:avLst>
          </a:prstGeom>
          <a:noFill/>
          <a:ln w="9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54" tIns="41477" rIns="82954" bIns="41477" anchor="ctr"/>
          <a:lstStyle/>
          <a:p>
            <a:endParaRPr lang="ja-JP" altLang="en-US"/>
          </a:p>
        </p:txBody>
      </p:sp>
      <p:sp>
        <p:nvSpPr>
          <p:cNvPr id="21" name="テキスト ボックス 20"/>
          <p:cNvSpPr txBox="1"/>
          <p:nvPr/>
        </p:nvSpPr>
        <p:spPr>
          <a:xfrm>
            <a:off x="8291762" y="6581001"/>
            <a:ext cx="790075" cy="276999"/>
          </a:xfrm>
          <a:prstGeom prst="rect">
            <a:avLst/>
          </a:prstGeom>
          <a:noFill/>
        </p:spPr>
        <p:txBody>
          <a:bodyPr wrap="none" rtlCol="0">
            <a:spAutoFit/>
          </a:bodyPr>
          <a:lstStyle/>
          <a:p>
            <a:r>
              <a:rPr lang="en-US" altLang="ja-JP" sz="1200" dirty="0" smtClean="0"/>
              <a:t>P.V</a:t>
            </a:r>
            <a:r>
              <a:rPr kumimoji="1" lang="en-US" altLang="ja-JP" sz="1200" dirty="0" smtClean="0"/>
              <a:t>. </a:t>
            </a:r>
            <a:r>
              <a:rPr lang="en-US" altLang="ja-JP" sz="1200" dirty="0" err="1" smtClean="0"/>
              <a:t>Tyagi</a:t>
            </a:r>
            <a:endParaRPr kumimoji="1" lang="ja-JP" altLang="en-US" sz="1200" dirty="0"/>
          </a:p>
        </p:txBody>
      </p:sp>
      <p:sp>
        <p:nvSpPr>
          <p:cNvPr id="22" name="AutoShape 65"/>
          <p:cNvSpPr>
            <a:spLocks noChangeArrowheads="1"/>
          </p:cNvSpPr>
          <p:nvPr/>
        </p:nvSpPr>
        <p:spPr bwMode="auto">
          <a:xfrm>
            <a:off x="968137" y="254288"/>
            <a:ext cx="7468488" cy="829179"/>
          </a:xfrm>
          <a:prstGeom prst="roundRect">
            <a:avLst>
              <a:gd name="adj" fmla="val 630"/>
            </a:avLst>
          </a:prstGeom>
          <a:solidFill>
            <a:srgbClr val="FFFFCC"/>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sz="2000" b="1" dirty="0" smtClean="0">
                <a:solidFill>
                  <a:srgbClr val="993366"/>
                </a:solidFill>
              </a:rPr>
              <a:t>XPS </a:t>
            </a:r>
            <a:r>
              <a:rPr lang="de-DE" sz="2000" b="1" dirty="0" err="1" smtClean="0">
                <a:solidFill>
                  <a:srgbClr val="993366"/>
                </a:solidFill>
              </a:rPr>
              <a:t>analysis</a:t>
            </a:r>
            <a:r>
              <a:rPr lang="de-DE" sz="2000" b="1" dirty="0" smtClean="0">
                <a:solidFill>
                  <a:srgbClr val="993366"/>
                </a:solidFill>
              </a:rPr>
              <a:t> on Lab </a:t>
            </a:r>
            <a:r>
              <a:rPr lang="de-DE" sz="2000" b="1" dirty="0">
                <a:solidFill>
                  <a:srgbClr val="993366"/>
                </a:solidFill>
              </a:rPr>
              <a:t>EP 1 (</a:t>
            </a:r>
            <a:r>
              <a:rPr lang="de-DE" sz="2000" b="1" dirty="0" err="1">
                <a:solidFill>
                  <a:srgbClr val="993366"/>
                </a:solidFill>
              </a:rPr>
              <a:t>With</a:t>
            </a:r>
            <a:r>
              <a:rPr lang="de-DE" sz="2000" b="1" dirty="0">
                <a:solidFill>
                  <a:srgbClr val="993366"/>
                </a:solidFill>
              </a:rPr>
              <a:t> Low </a:t>
            </a:r>
            <a:r>
              <a:rPr lang="de-DE" sz="2000" b="1" dirty="0" err="1">
                <a:solidFill>
                  <a:srgbClr val="993366"/>
                </a:solidFill>
              </a:rPr>
              <a:t>Current</a:t>
            </a:r>
            <a:r>
              <a:rPr lang="de-DE" sz="2000" b="1" dirty="0">
                <a:solidFill>
                  <a:srgbClr val="993366"/>
                </a:solidFill>
              </a:rPr>
              <a:t> </a:t>
            </a:r>
            <a:r>
              <a:rPr lang="de-DE" sz="2000" b="1" dirty="0" err="1">
                <a:solidFill>
                  <a:srgbClr val="993366"/>
                </a:solidFill>
              </a:rPr>
              <a:t>Density</a:t>
            </a:r>
            <a:r>
              <a:rPr lang="de-DE" sz="2000" b="1" dirty="0" smtClean="0">
                <a:solidFill>
                  <a:srgbClr val="993366"/>
                </a:solidFill>
              </a:rPr>
              <a:t>)</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sz="2000" b="1" dirty="0" smtClean="0">
                <a:solidFill>
                  <a:srgbClr val="993366"/>
                </a:solidFill>
              </a:rPr>
              <a:t>                     </a:t>
            </a:r>
            <a:r>
              <a:rPr lang="de-DE" sz="2000" b="1" dirty="0" err="1" smtClean="0">
                <a:solidFill>
                  <a:srgbClr val="993366"/>
                </a:solidFill>
              </a:rPr>
              <a:t>and</a:t>
            </a:r>
            <a:r>
              <a:rPr lang="de-DE" sz="2000" b="1" dirty="0" smtClean="0">
                <a:solidFill>
                  <a:srgbClr val="993366"/>
                </a:solidFill>
              </a:rPr>
              <a:t> Lab </a:t>
            </a:r>
            <a:r>
              <a:rPr lang="de-DE" sz="2000" b="1" dirty="0">
                <a:solidFill>
                  <a:srgbClr val="993366"/>
                </a:solidFill>
              </a:rPr>
              <a:t>EP 2 (</a:t>
            </a:r>
            <a:r>
              <a:rPr lang="de-DE" sz="2000" b="1" dirty="0" err="1">
                <a:solidFill>
                  <a:srgbClr val="993366"/>
                </a:solidFill>
              </a:rPr>
              <a:t>With</a:t>
            </a:r>
            <a:r>
              <a:rPr lang="de-DE" sz="2000" b="1" dirty="0">
                <a:solidFill>
                  <a:srgbClr val="993366"/>
                </a:solidFill>
              </a:rPr>
              <a:t> High </a:t>
            </a:r>
            <a:r>
              <a:rPr lang="de-DE" sz="2000" b="1" dirty="0" err="1">
                <a:solidFill>
                  <a:srgbClr val="993366"/>
                </a:solidFill>
              </a:rPr>
              <a:t>Current</a:t>
            </a:r>
            <a:r>
              <a:rPr lang="de-DE" sz="2000" b="1" dirty="0">
                <a:solidFill>
                  <a:srgbClr val="993366"/>
                </a:solidFill>
              </a:rPr>
              <a:t> </a:t>
            </a:r>
            <a:r>
              <a:rPr lang="de-DE" sz="2000" b="1" dirty="0" err="1">
                <a:solidFill>
                  <a:srgbClr val="993366"/>
                </a:solidFill>
              </a:rPr>
              <a:t>Density</a:t>
            </a:r>
            <a:r>
              <a:rPr lang="de-DE" sz="2000" b="1" dirty="0" smtClean="0">
                <a:solidFill>
                  <a:srgbClr val="993366"/>
                </a:solidFill>
              </a:rPr>
              <a:t>)</a:t>
            </a:r>
            <a:endParaRPr lang="de-DE" sz="2000" b="1" dirty="0">
              <a:solidFill>
                <a:srgbClr val="993366"/>
              </a:solidFill>
            </a:endParaRPr>
          </a:p>
        </p:txBody>
      </p:sp>
    </p:spTree>
    <p:extLst>
      <p:ext uri="{BB962C8B-B14F-4D97-AF65-F5344CB8AC3E}">
        <p14:creationId xmlns:p14="http://schemas.microsoft.com/office/powerpoint/2010/main" val="348359253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スライド番号プレースホルダー 3"/>
          <p:cNvSpPr>
            <a:spLocks noGrp="1"/>
          </p:cNvSpPr>
          <p:nvPr>
            <p:ph type="sldNum" idx="12"/>
          </p:nvPr>
        </p:nvSpPr>
        <p:spPr/>
        <p:txBody>
          <a:bodyPr/>
          <a:lstStyle/>
          <a:p>
            <a:fld id="{7A6FA79D-FEF2-BC47-AEF1-F45DEB961477}" type="slidenum">
              <a:rPr lang="en-US"/>
              <a:pPr/>
              <a:t>9</a:t>
            </a:fld>
            <a:endParaRPr lang="en-US"/>
          </a:p>
        </p:txBody>
      </p:sp>
      <p:pic>
        <p:nvPicPr>
          <p:cNvPr id="409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771" y="3878138"/>
            <a:ext cx="4870941" cy="29194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6195" y="1083979"/>
            <a:ext cx="4870941" cy="29194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63" name="AutoShape 3"/>
          <p:cNvSpPr>
            <a:spLocks noChangeArrowheads="1"/>
          </p:cNvSpPr>
          <p:nvPr/>
        </p:nvSpPr>
        <p:spPr bwMode="auto">
          <a:xfrm>
            <a:off x="1348477" y="56143"/>
            <a:ext cx="6215096" cy="706817"/>
          </a:xfrm>
          <a:prstGeom prst="roundRect">
            <a:avLst>
              <a:gd name="adj" fmla="val 630"/>
            </a:avLst>
          </a:prstGeom>
          <a:solidFill>
            <a:srgbClr val="FFFFCC"/>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sz="2000" b="1">
                <a:solidFill>
                  <a:srgbClr val="993366"/>
                </a:solidFill>
              </a:rPr>
              <a:t>SEM and EDX Observation of Sample Surfae</a:t>
            </a:r>
          </a:p>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sz="2000" b="1">
                <a:solidFill>
                  <a:srgbClr val="993366"/>
                </a:solidFill>
              </a:rPr>
              <a:t>Eped in Lab EP 2 (With High Current Density)</a:t>
            </a:r>
          </a:p>
        </p:txBody>
      </p:sp>
      <p:pic>
        <p:nvPicPr>
          <p:cNvPr id="409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187" y="1252406"/>
            <a:ext cx="2904412" cy="23219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1786" y="1255284"/>
            <a:ext cx="2074580" cy="1658358"/>
          </a:xfrm>
          <a:prstGeom prst="rect">
            <a:avLst/>
          </a:prstGeom>
          <a:noFill/>
          <a:ln w="9360">
            <a:solidFill>
              <a:srgbClr val="FFFFFF"/>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66" name="AutoShape 6"/>
          <p:cNvSpPr>
            <a:spLocks noChangeArrowheads="1"/>
          </p:cNvSpPr>
          <p:nvPr/>
        </p:nvSpPr>
        <p:spPr bwMode="auto">
          <a:xfrm>
            <a:off x="446611" y="823421"/>
            <a:ext cx="2995175" cy="339733"/>
          </a:xfrm>
          <a:prstGeom prst="roundRect">
            <a:avLst>
              <a:gd name="adj" fmla="val 630"/>
            </a:avLst>
          </a:prstGeom>
          <a:solidFill>
            <a:srgbClr val="E6E6FF"/>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b="1">
                <a:solidFill>
                  <a:srgbClr val="000000"/>
                </a:solidFill>
              </a:rPr>
              <a:t>SEM Image of Sample Surface</a:t>
            </a:r>
          </a:p>
        </p:txBody>
      </p:sp>
      <p:sp>
        <p:nvSpPr>
          <p:cNvPr id="40967" name="AutoShape 7"/>
          <p:cNvSpPr>
            <a:spLocks noChangeArrowheads="1"/>
          </p:cNvSpPr>
          <p:nvPr/>
        </p:nvSpPr>
        <p:spPr bwMode="auto">
          <a:xfrm>
            <a:off x="5154755" y="823421"/>
            <a:ext cx="3469439" cy="339733"/>
          </a:xfrm>
          <a:prstGeom prst="roundRect">
            <a:avLst>
              <a:gd name="adj" fmla="val 630"/>
            </a:avLst>
          </a:prstGeom>
          <a:solidFill>
            <a:srgbClr val="E6E6FF"/>
          </a:solidFill>
          <a:ln w="27360">
            <a:solidFill>
              <a:srgbClr val="4700B8"/>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9813" tIns="60093" rIns="89813" bIns="48989" anchor="ctr" anchorCtr="1"/>
          <a:lstStyle/>
          <a:p>
            <a:pPr>
              <a:tabLst>
                <a:tab pos="0" algn="l"/>
                <a:tab pos="414772" algn="l"/>
                <a:tab pos="829544" algn="l"/>
                <a:tab pos="1244316" algn="l"/>
                <a:tab pos="1659087" algn="l"/>
                <a:tab pos="2073859" algn="l"/>
                <a:tab pos="2488631" algn="l"/>
                <a:tab pos="2903403" algn="l"/>
                <a:tab pos="3318175" algn="l"/>
                <a:tab pos="3732947" algn="l"/>
                <a:tab pos="4147718" algn="l"/>
                <a:tab pos="4562490" algn="l"/>
                <a:tab pos="4977262" algn="l"/>
                <a:tab pos="5392034" algn="l"/>
                <a:tab pos="5806806" algn="l"/>
                <a:tab pos="6221578" algn="l"/>
                <a:tab pos="6636349" algn="l"/>
                <a:tab pos="7051121" algn="l"/>
                <a:tab pos="7465893" algn="l"/>
                <a:tab pos="7880665" algn="l"/>
                <a:tab pos="8295437" algn="l"/>
              </a:tabLst>
            </a:pPr>
            <a:r>
              <a:rPr lang="de-DE" b="1">
                <a:solidFill>
                  <a:srgbClr val="000000"/>
                </a:solidFill>
              </a:rPr>
              <a:t>EDX Spectrum of Sample Surface</a:t>
            </a:r>
          </a:p>
        </p:txBody>
      </p:sp>
      <p:sp>
        <p:nvSpPr>
          <p:cNvPr id="40968" name="Text Box 8"/>
          <p:cNvSpPr txBox="1">
            <a:spLocks noChangeArrowheads="1"/>
          </p:cNvSpPr>
          <p:nvPr/>
        </p:nvSpPr>
        <p:spPr bwMode="auto">
          <a:xfrm>
            <a:off x="142628" y="3994743"/>
            <a:ext cx="4149160" cy="2409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5519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lgn="just">
              <a:buSzPct val="45000"/>
              <a:buFont typeface="Wingdings" charset="0"/>
              <a:buChar char=""/>
            </a:pPr>
            <a:r>
              <a:rPr lang="en-US" sz="1800">
                <a:solidFill>
                  <a:srgbClr val="0000FF"/>
                </a:solidFill>
                <a:cs typeface="Arial Unicode MS" charset="0"/>
              </a:rPr>
              <a:t> SEM observations showed that             the surface was covered with many      particles.</a:t>
            </a:r>
          </a:p>
          <a:p>
            <a:pPr algn="just">
              <a:buClrTx/>
              <a:buSzPct val="45000"/>
              <a:buFontTx/>
              <a:buNone/>
            </a:pPr>
            <a:endParaRPr lang="en-US" sz="1800">
              <a:solidFill>
                <a:srgbClr val="0000FF"/>
              </a:solidFill>
              <a:cs typeface="Arial Unicode MS" charset="0"/>
            </a:endParaRPr>
          </a:p>
          <a:p>
            <a:pPr algn="just">
              <a:buSzPct val="45000"/>
              <a:buFont typeface="Wingdings" charset="0"/>
              <a:buChar char=""/>
            </a:pPr>
            <a:r>
              <a:rPr lang="en-US" sz="1800">
                <a:solidFill>
                  <a:srgbClr val="0000FF"/>
                </a:solidFill>
                <a:cs typeface="Arial Unicode MS" charset="0"/>
              </a:rPr>
              <a:t> EDX analysis confirmed that these       particles are sulfur particles.</a:t>
            </a:r>
          </a:p>
          <a:p>
            <a:pPr algn="just">
              <a:buSzPct val="45000"/>
              <a:buFont typeface="Wingdings" charset="0"/>
              <a:buNone/>
            </a:pPr>
            <a:endParaRPr lang="en-US" sz="1800">
              <a:solidFill>
                <a:srgbClr val="0000FF"/>
              </a:solidFill>
              <a:cs typeface="Arial Unicode MS" charset="0"/>
            </a:endParaRPr>
          </a:p>
          <a:p>
            <a:pPr algn="just">
              <a:buSzPct val="45000"/>
              <a:buFont typeface="Wingdings" charset="0"/>
              <a:buChar char=""/>
            </a:pPr>
            <a:r>
              <a:rPr lang="en-US" sz="1800">
                <a:solidFill>
                  <a:srgbClr val="0000FF"/>
                </a:solidFill>
                <a:cs typeface="Arial Unicode MS" charset="0"/>
              </a:rPr>
              <a:t> In addition, a large amount of oxygen   was found in particles.</a:t>
            </a:r>
          </a:p>
        </p:txBody>
      </p:sp>
      <p:sp>
        <p:nvSpPr>
          <p:cNvPr id="40969" name="Line 9"/>
          <p:cNvSpPr>
            <a:spLocks noChangeShapeType="1"/>
          </p:cNvSpPr>
          <p:nvPr/>
        </p:nvSpPr>
        <p:spPr bwMode="auto">
          <a:xfrm>
            <a:off x="2904412" y="2072947"/>
            <a:ext cx="1244748" cy="1440"/>
          </a:xfrm>
          <a:prstGeom prst="line">
            <a:avLst/>
          </a:prstGeom>
          <a:noFill/>
          <a:ln w="1836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54" tIns="41477" rIns="82954" bIns="41477"/>
          <a:lstStyle/>
          <a:p>
            <a:endParaRPr lang="ja-JP" altLang="en-US"/>
          </a:p>
        </p:txBody>
      </p:sp>
      <p:sp>
        <p:nvSpPr>
          <p:cNvPr id="40970" name="Line 10"/>
          <p:cNvSpPr>
            <a:spLocks noChangeShapeType="1"/>
          </p:cNvSpPr>
          <p:nvPr/>
        </p:nvSpPr>
        <p:spPr bwMode="auto">
          <a:xfrm>
            <a:off x="4602975" y="2045596"/>
            <a:ext cx="1620765" cy="27351"/>
          </a:xfrm>
          <a:prstGeom prst="line">
            <a:avLst/>
          </a:prstGeom>
          <a:noFill/>
          <a:ln w="1836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54" tIns="41477" rIns="82954" bIns="41477"/>
          <a:lstStyle/>
          <a:p>
            <a:endParaRPr lang="ja-JP" altLang="en-US"/>
          </a:p>
        </p:txBody>
      </p:sp>
      <p:sp>
        <p:nvSpPr>
          <p:cNvPr id="40971" name="Line 11"/>
          <p:cNvSpPr>
            <a:spLocks noChangeShapeType="1"/>
          </p:cNvSpPr>
          <p:nvPr/>
        </p:nvSpPr>
        <p:spPr bwMode="auto">
          <a:xfrm>
            <a:off x="5059670" y="2599821"/>
            <a:ext cx="1602037" cy="2180914"/>
          </a:xfrm>
          <a:prstGeom prst="line">
            <a:avLst/>
          </a:prstGeom>
          <a:noFill/>
          <a:ln w="1836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54" tIns="41477" rIns="82954" bIns="41477"/>
          <a:lstStyle/>
          <a:p>
            <a:endParaRPr lang="ja-JP" altLang="en-US"/>
          </a:p>
        </p:txBody>
      </p:sp>
      <p:sp>
        <p:nvSpPr>
          <p:cNvPr id="40972" name="Line 12"/>
          <p:cNvSpPr>
            <a:spLocks noChangeShapeType="1"/>
          </p:cNvSpPr>
          <p:nvPr/>
        </p:nvSpPr>
        <p:spPr bwMode="auto">
          <a:xfrm>
            <a:off x="422120" y="3312398"/>
            <a:ext cx="838476" cy="1439"/>
          </a:xfrm>
          <a:prstGeom prst="line">
            <a:avLst/>
          </a:prstGeom>
          <a:noFill/>
          <a:ln w="936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54" tIns="41477" rIns="82954" bIns="41477"/>
          <a:lstStyle/>
          <a:p>
            <a:endParaRPr lang="ja-JP" altLang="en-US"/>
          </a:p>
        </p:txBody>
      </p:sp>
      <p:sp>
        <p:nvSpPr>
          <p:cNvPr id="40973" name="Text Box 13"/>
          <p:cNvSpPr txBox="1">
            <a:spLocks noChangeArrowheads="1"/>
          </p:cNvSpPr>
          <p:nvPr/>
        </p:nvSpPr>
        <p:spPr bwMode="auto">
          <a:xfrm>
            <a:off x="589239" y="3285046"/>
            <a:ext cx="622374" cy="210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900">
                <a:solidFill>
                  <a:srgbClr val="FFFFFF"/>
                </a:solidFill>
              </a:rPr>
              <a:t>1 mm</a:t>
            </a:r>
          </a:p>
        </p:txBody>
      </p:sp>
      <p:sp>
        <p:nvSpPr>
          <p:cNvPr id="40974" name="Line 14"/>
          <p:cNvSpPr>
            <a:spLocks noChangeShapeType="1"/>
          </p:cNvSpPr>
          <p:nvPr/>
        </p:nvSpPr>
        <p:spPr bwMode="auto">
          <a:xfrm>
            <a:off x="3502295" y="2661723"/>
            <a:ext cx="829832" cy="1439"/>
          </a:xfrm>
          <a:prstGeom prst="line">
            <a:avLst/>
          </a:prstGeom>
          <a:noFill/>
          <a:ln w="936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2954" tIns="41477" rIns="82954" bIns="41477"/>
          <a:lstStyle/>
          <a:p>
            <a:endParaRPr lang="ja-JP" altLang="en-US"/>
          </a:p>
        </p:txBody>
      </p:sp>
      <p:sp>
        <p:nvSpPr>
          <p:cNvPr id="40975" name="Text Box 15"/>
          <p:cNvSpPr txBox="1">
            <a:spLocks noChangeArrowheads="1"/>
          </p:cNvSpPr>
          <p:nvPr/>
        </p:nvSpPr>
        <p:spPr bwMode="auto">
          <a:xfrm>
            <a:off x="3595939" y="2631492"/>
            <a:ext cx="622374" cy="210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81648" tIns="40824" rIns="81648" bIns="40824"/>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5pPr>
            <a:lvl6pPr marL="25146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6pPr>
            <a:lvl7pPr marL="29718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7pPr>
            <a:lvl8pPr marL="34290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8pPr>
            <a:lvl9pPr marL="3886200" indent="-228600" algn="ctr"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a:solidFill>
                  <a:srgbClr val="000000"/>
                </a:solidFill>
                <a:latin typeface="Arial" charset="0"/>
                <a:ea typeface="MS PGothic" charset="0"/>
                <a:cs typeface="MS PGothic" charset="0"/>
              </a:defRPr>
            </a:lvl9pPr>
          </a:lstStyle>
          <a:p>
            <a:pPr>
              <a:buClrTx/>
              <a:buFontTx/>
              <a:buNone/>
            </a:pPr>
            <a:r>
              <a:rPr lang="en-US" sz="900">
                <a:solidFill>
                  <a:srgbClr val="FFFFFF"/>
                </a:solidFill>
              </a:rPr>
              <a:t>10 </a:t>
            </a:r>
            <a:r>
              <a:rPr lang="en-US" sz="900">
                <a:solidFill>
                  <a:srgbClr val="FFFFFF"/>
                </a:solidFill>
                <a:cs typeface="Arial" charset="0"/>
              </a:rPr>
              <a:t>µ</a:t>
            </a:r>
            <a:r>
              <a:rPr lang="en-US" sz="900">
                <a:solidFill>
                  <a:srgbClr val="FFFFFF"/>
                </a:solidFill>
              </a:rPr>
              <a:t>m</a:t>
            </a:r>
          </a:p>
        </p:txBody>
      </p:sp>
      <p:sp>
        <p:nvSpPr>
          <p:cNvPr id="40976" name="AutoShape 16"/>
          <p:cNvSpPr>
            <a:spLocks noChangeArrowheads="1"/>
          </p:cNvSpPr>
          <p:nvPr/>
        </p:nvSpPr>
        <p:spPr bwMode="auto">
          <a:xfrm>
            <a:off x="4947297" y="2497614"/>
            <a:ext cx="207458" cy="207295"/>
          </a:xfrm>
          <a:prstGeom prst="roundRect">
            <a:avLst>
              <a:gd name="adj" fmla="val 694"/>
            </a:avLst>
          </a:prstGeom>
          <a:noFill/>
          <a:ln w="936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54" tIns="41477" rIns="82954" bIns="41477" anchor="ctr"/>
          <a:lstStyle/>
          <a:p>
            <a:endParaRPr lang="ja-JP" altLang="en-US"/>
          </a:p>
        </p:txBody>
      </p:sp>
      <p:sp>
        <p:nvSpPr>
          <p:cNvPr id="40977" name="AutoShape 17"/>
          <p:cNvSpPr>
            <a:spLocks noChangeArrowheads="1"/>
          </p:cNvSpPr>
          <p:nvPr/>
        </p:nvSpPr>
        <p:spPr bwMode="auto">
          <a:xfrm>
            <a:off x="4489161" y="1941949"/>
            <a:ext cx="207458" cy="207295"/>
          </a:xfrm>
          <a:prstGeom prst="roundRect">
            <a:avLst>
              <a:gd name="adj" fmla="val 694"/>
            </a:avLst>
          </a:prstGeom>
          <a:noFill/>
          <a:ln w="936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54" tIns="41477" rIns="82954" bIns="41477" anchor="ctr"/>
          <a:lstStyle/>
          <a:p>
            <a:endParaRPr lang="ja-JP" altLang="en-US"/>
          </a:p>
        </p:txBody>
      </p:sp>
      <p:sp>
        <p:nvSpPr>
          <p:cNvPr id="20" name="テキスト ボックス 19"/>
          <p:cNvSpPr txBox="1"/>
          <p:nvPr/>
        </p:nvSpPr>
        <p:spPr>
          <a:xfrm>
            <a:off x="8291762" y="6581001"/>
            <a:ext cx="790075" cy="276999"/>
          </a:xfrm>
          <a:prstGeom prst="rect">
            <a:avLst/>
          </a:prstGeom>
          <a:noFill/>
        </p:spPr>
        <p:txBody>
          <a:bodyPr wrap="none" rtlCol="0">
            <a:spAutoFit/>
          </a:bodyPr>
          <a:lstStyle/>
          <a:p>
            <a:r>
              <a:rPr lang="en-US" altLang="ja-JP" sz="1200" dirty="0" smtClean="0"/>
              <a:t>P.V</a:t>
            </a:r>
            <a:r>
              <a:rPr kumimoji="1" lang="en-US" altLang="ja-JP" sz="1200" dirty="0" smtClean="0"/>
              <a:t>. </a:t>
            </a:r>
            <a:r>
              <a:rPr lang="en-US" altLang="ja-JP" sz="1200" dirty="0" err="1" smtClean="0"/>
              <a:t>Tyagi</a:t>
            </a:r>
            <a:endParaRPr kumimoji="1" lang="ja-JP" altLang="en-US" sz="1200" dirty="0"/>
          </a:p>
        </p:txBody>
      </p:sp>
    </p:spTree>
    <p:extLst>
      <p:ext uri="{BB962C8B-B14F-4D97-AF65-F5344CB8AC3E}">
        <p14:creationId xmlns:p14="http://schemas.microsoft.com/office/powerpoint/2010/main" val="28358184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2663</TotalTime>
  <Words>2379</Words>
  <Application>Microsoft Macintosh PowerPoint</Application>
  <PresentationFormat>画面に合わせる (4:3)</PresentationFormat>
  <Paragraphs>499</Paragraphs>
  <Slides>34</Slides>
  <Notes>17</Notes>
  <HiddenSlides>0</HiddenSlides>
  <MMClips>0</MMClips>
  <ScaleCrop>false</ScaleCrop>
  <HeadingPairs>
    <vt:vector size="4" baseType="variant">
      <vt:variant>
        <vt:lpstr>テーマ</vt:lpstr>
      </vt:variant>
      <vt:variant>
        <vt:i4>1</vt:i4>
      </vt:variant>
      <vt:variant>
        <vt:lpstr>スライド タイトル</vt:lpstr>
      </vt:variant>
      <vt:variant>
        <vt:i4>34</vt:i4>
      </vt:variant>
    </vt:vector>
  </HeadingPairs>
  <TitlesOfParts>
    <vt:vector size="35" baseType="lpstr">
      <vt:lpstr>ホワイト</vt:lpstr>
      <vt:lpstr>Surface Treatment Studies in KEK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KEK ATF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Re-entrant BPM R&amp;D  for ILC Main Linac</dc:title>
  <dc:creator>早野 仁司</dc:creator>
  <cp:lastModifiedBy>早野 仁司</cp:lastModifiedBy>
  <cp:revision>79</cp:revision>
  <dcterms:created xsi:type="dcterms:W3CDTF">2011-09-19T05:03:13Z</dcterms:created>
  <dcterms:modified xsi:type="dcterms:W3CDTF">2011-12-04T03:25:53Z</dcterms:modified>
</cp:coreProperties>
</file>