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78" r:id="rId4"/>
    <p:sldId id="279" r:id="rId5"/>
    <p:sldId id="281" r:id="rId6"/>
    <p:sldId id="285" r:id="rId7"/>
    <p:sldId id="284" r:id="rId8"/>
    <p:sldId id="266" r:id="rId9"/>
    <p:sldId id="265" r:id="rId10"/>
    <p:sldId id="283" r:id="rId11"/>
    <p:sldId id="259" r:id="rId12"/>
    <p:sldId id="286" r:id="rId13"/>
    <p:sldId id="287" r:id="rId14"/>
    <p:sldId id="289" r:id="rId15"/>
    <p:sldId id="28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82"/>
            <p14:sldId id="278"/>
            <p14:sldId id="279"/>
            <p14:sldId id="281"/>
            <p14:sldId id="285"/>
            <p14:sldId id="284"/>
            <p14:sldId id="266"/>
            <p14:sldId id="265"/>
            <p14:sldId id="283"/>
            <p14:sldId id="259"/>
            <p14:sldId id="286"/>
            <p14:sldId id="287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31" d="100"/>
          <a:sy n="31" d="100"/>
        </p:scale>
        <p:origin x="44" y="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42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2024/5/16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284" y="811413"/>
            <a:ext cx="10515600" cy="5389990"/>
          </a:xfrm>
        </p:spPr>
        <p:txBody>
          <a:bodyPr/>
          <a:lstStyle>
            <a:lvl1pPr marL="342900" indent="-288000" algn="l">
              <a:spcBef>
                <a:spcPts val="2000"/>
              </a:spcBef>
              <a:buFont typeface="Arial" panose="020B0604020202020204" pitchFamily="34" charset="0"/>
              <a:buChar char="•"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70000">
              <a:buFont typeface="Wingdings" panose="05000000000000000000" pitchFamily="2" charset="2"/>
              <a:buChar char="p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</a:p>
          <a:p>
            <a:pPr lvl="3"/>
            <a:r>
              <a:rPr lang="en-US" altLang="zh-CN" dirty="0"/>
              <a:t>Fourth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2024/5/16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ECAL Digitization Overview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2023/05/17	</a:t>
            </a:r>
          </a:p>
          <a:p>
            <a:r>
              <a:rPr lang="en-US" altLang="zh-CN" dirty="0"/>
              <a:t>				Jiaxuan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D5CFA-B481-F670-3ACB-FA58A959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Crosstalk model : comparison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1F2C40-47C0-D381-9441-F809CA20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26A4F9-3F98-6008-5376-C88D4F08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9"/>
          <a:stretch/>
        </p:blipFill>
        <p:spPr>
          <a:xfrm>
            <a:off x="100617" y="745098"/>
            <a:ext cx="4237905" cy="28060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9B8D8E-77E9-B6BD-1C0D-DB949053B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8"/>
          <a:stretch/>
        </p:blipFill>
        <p:spPr>
          <a:xfrm>
            <a:off x="183185" y="3807244"/>
            <a:ext cx="4155338" cy="24557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BC6BECF-268C-A073-76F0-E9B4985D3458}"/>
              </a:ext>
            </a:extLst>
          </p:cNvPr>
          <p:cNvSpPr txBox="1"/>
          <p:nvPr/>
        </p:nvSpPr>
        <p:spPr>
          <a:xfrm>
            <a:off x="845383" y="1269950"/>
            <a:ext cx="144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15um SiPM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7F9C45-6A34-15BB-EB0E-5AEC2005EB07}"/>
              </a:ext>
            </a:extLst>
          </p:cNvPr>
          <p:cNvSpPr txBox="1"/>
          <p:nvPr/>
        </p:nvSpPr>
        <p:spPr>
          <a:xfrm>
            <a:off x="845383" y="4143604"/>
            <a:ext cx="144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15um SiPM</a:t>
            </a:r>
            <a:endParaRPr lang="zh-CN" altLang="en-US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F069253-AEEF-501E-0FA2-04DB7D891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884" y="732572"/>
            <a:ext cx="4148716" cy="28759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F0A61F2-F55F-F668-D325-02514F127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884" y="3758662"/>
            <a:ext cx="4343163" cy="25976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F45BCC3-EEBC-C448-27F7-B7F8D7EAE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921" y="1207706"/>
            <a:ext cx="1493649" cy="49381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DE34641-12DF-9D98-DA90-C00FE1418A02}"/>
              </a:ext>
            </a:extLst>
          </p:cNvPr>
          <p:cNvSpPr txBox="1"/>
          <p:nvPr/>
        </p:nvSpPr>
        <p:spPr>
          <a:xfrm>
            <a:off x="5686985" y="4143604"/>
            <a:ext cx="144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10um SiPM</a:t>
            </a:r>
            <a:endParaRPr lang="zh-CN" altLang="en-US" b="1" dirty="0"/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1516F5AF-653F-D81B-0786-25622F3F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8324" y="2299801"/>
            <a:ext cx="3320491" cy="2502656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Formula match SiPM saturation very well</a:t>
            </a:r>
          </a:p>
          <a:p>
            <a:r>
              <a:rPr lang="en-US" altLang="zh-CN" sz="1800" dirty="0"/>
              <a:t>Crosstalk would increase the </a:t>
            </a:r>
            <a:r>
              <a:rPr lang="en-US" altLang="zh-CN" sz="1800" dirty="0" err="1"/>
              <a:t>n_fired</a:t>
            </a:r>
            <a:endParaRPr lang="en-US" altLang="zh-CN" sz="1800" dirty="0"/>
          </a:p>
          <a:p>
            <a:r>
              <a:rPr lang="en-US" altLang="zh-CN" sz="1800" dirty="0"/>
              <a:t>The discrepancy between with/without crosstalk model will decrease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83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BD450-B01E-5041-4EAE-3C09750F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Digitization: crosstalk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462576-06D8-2CAF-971C-3775B3E7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CABC74-BB0C-8350-C9AD-8BE225FF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33" y="877018"/>
            <a:ext cx="3655098" cy="25495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A9B570F-7AEF-A4C5-E16D-8F04FC2EA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67" y="877018"/>
            <a:ext cx="3738617" cy="25307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9DC8C10-9908-8604-B8B7-B3E54176C547}"/>
              </a:ext>
            </a:extLst>
          </p:cNvPr>
          <p:cNvSpPr txBox="1"/>
          <p:nvPr/>
        </p:nvSpPr>
        <p:spPr>
          <a:xfrm>
            <a:off x="7045070" y="2456288"/>
            <a:ext cx="1441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Saturation</a:t>
            </a:r>
            <a:endParaRPr lang="zh-CN" altLang="en-US" sz="1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78B9A9-AE71-168D-4FBC-6D5212AA4336}"/>
              </a:ext>
            </a:extLst>
          </p:cNvPr>
          <p:cNvSpPr txBox="1"/>
          <p:nvPr/>
        </p:nvSpPr>
        <p:spPr>
          <a:xfrm>
            <a:off x="3169075" y="2456288"/>
            <a:ext cx="1441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Saturation</a:t>
            </a:r>
            <a:endParaRPr lang="zh-CN" altLang="en-US" sz="16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ACD1F7E-958E-41C9-F156-B6202F26E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169" y="3677327"/>
            <a:ext cx="3970431" cy="270403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9519048-17D6-49AC-BEB4-81BE7C965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070" y="5216661"/>
            <a:ext cx="1195462" cy="6460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7CA66E-0671-8A3C-53E6-4C905A580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74" y="3666157"/>
            <a:ext cx="3846215" cy="267930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5B7F7CA-4E72-DB8F-C1B5-6504241A0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001" y="5216661"/>
            <a:ext cx="1195462" cy="646058"/>
          </a:xfrm>
          <a:prstGeom prst="rect">
            <a:avLst/>
          </a:prstGeom>
        </p:spPr>
      </p:pic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09F3C6E9-759E-BEA8-0099-098CE665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384" y="2299801"/>
            <a:ext cx="3481283" cy="2502656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Energy mean value increases by 8%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9427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7773D-4BAA-8269-A704-8EE35736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: ADC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0939E0-AE2D-D88E-A02A-9273589B0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ADC &amp;&amp; gaussian smear</a:t>
                </a:r>
              </a:p>
              <a:p>
                <a:pPr lvl="1"/>
                <a:r>
                  <a:rPr lang="en-US" altLang="zh-CN" dirty="0"/>
                  <a:t>ADC Mean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altLang="zh-CN" dirty="0"/>
                  <a:t> * SiPM Gain</a:t>
                </a:r>
              </a:p>
              <a:p>
                <a:pPr lvl="1"/>
                <a:r>
                  <a:rPr lang="en-US" altLang="zh-CN" dirty="0"/>
                  <a:t>ADC Sigma = 3 * sqrt(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altLang="zh-CN" dirty="0"/>
                  <a:t>)?</a:t>
                </a:r>
              </a:p>
              <a:p>
                <a:r>
                  <a:rPr lang="en-US" altLang="zh-CN" dirty="0"/>
                  <a:t>High-low gain mode ADC</a:t>
                </a:r>
              </a:p>
              <a:p>
                <a:r>
                  <a:rPr lang="en-US" altLang="zh-CN" dirty="0"/>
                  <a:t>Pedestal fluctuation</a:t>
                </a:r>
              </a:p>
              <a:p>
                <a:r>
                  <a:rPr lang="en-US" altLang="zh-CN" dirty="0"/>
                  <a:t>High-low gain saturation</a:t>
                </a:r>
              </a:p>
              <a:p>
                <a:pPr lvl="1"/>
                <a:r>
                  <a:rPr lang="en-US" altLang="zh-CN" dirty="0"/>
                  <a:t>High gain saturation: high adc &gt; switch point , let high adc =4000</a:t>
                </a:r>
              </a:p>
              <a:p>
                <a:pPr lvl="1"/>
                <a:r>
                  <a:rPr lang="en-US" altLang="zh-CN" dirty="0"/>
                  <a:t>Low gain saturation : low adc &gt; 3000, let low adc = 3000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0939E0-AE2D-D88E-A02A-9273589B0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4E32F-38BD-662D-BD8F-C6C09386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721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7773D-4BAA-8269-A704-8EE35736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: ADC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0939E0-AE2D-D88E-A02A-9273589B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417" y="4802123"/>
            <a:ext cx="3708370" cy="1350970"/>
          </a:xfrm>
        </p:spPr>
        <p:txBody>
          <a:bodyPr>
            <a:normAutofit/>
          </a:bodyPr>
          <a:lstStyle/>
          <a:p>
            <a:pPr marL="54900" indent="0">
              <a:buNone/>
            </a:pPr>
            <a:r>
              <a:rPr lang="en-US" altLang="zh-CN" dirty="0"/>
              <a:t>The spectrum of hit energy becomes lower and width due to  ADC smear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4E32F-38BD-662D-BD8F-C6C09386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A83013-9AC4-7E69-195E-EB771D539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548" y="1500176"/>
            <a:ext cx="3987130" cy="295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BD9A0A-E347-159F-AF43-57B9F6BC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986" y="801189"/>
            <a:ext cx="3970431" cy="27040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0668A9-0456-8E4A-CE0E-99110AAA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87" y="2340523"/>
            <a:ext cx="1195462" cy="6460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A0F743-09C0-B17B-67A9-C7F57C43E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1" y="790019"/>
            <a:ext cx="3846215" cy="26793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662078-3438-317B-C319-3961C6C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18" y="2340523"/>
            <a:ext cx="1195462" cy="6460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F80DE7B-7582-51B9-72AB-39E38DD8C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9" y="3451154"/>
            <a:ext cx="3919061" cy="27019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BDC64F0-9D4B-7E63-6675-746531DE6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021" y="3589176"/>
            <a:ext cx="3973746" cy="27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8270E-8B4E-4462-F7ED-18A46ADB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&amp;&amp; prospect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A108A-8D8C-312E-84EC-DB99A4EC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Digitization process finished and verified</a:t>
            </a:r>
          </a:p>
          <a:p>
            <a:r>
              <a:rPr lang="en-US" altLang="zh-CN" dirty="0"/>
              <a:t>Energy mean value could be explained by the digitization,</a:t>
            </a:r>
            <a:r>
              <a:rPr lang="zh-CN" altLang="en-US" dirty="0"/>
              <a:t> </a:t>
            </a:r>
            <a:r>
              <a:rPr lang="en-US" altLang="zh-CN" dirty="0"/>
              <a:t>energy sigma still unknown</a:t>
            </a:r>
          </a:p>
          <a:p>
            <a:r>
              <a:rPr lang="en-US" altLang="zh-CN" dirty="0" err="1"/>
              <a:t>HitNo</a:t>
            </a:r>
            <a:r>
              <a:rPr lang="en-US" altLang="zh-CN" dirty="0"/>
              <a:t> mean value is still large than data</a:t>
            </a:r>
          </a:p>
          <a:p>
            <a:endParaRPr lang="en-US" altLang="zh-CN" dirty="0"/>
          </a:p>
          <a:p>
            <a:r>
              <a:rPr lang="en-US" altLang="zh-CN" dirty="0"/>
              <a:t>Muon MC Digitization check </a:t>
            </a:r>
          </a:p>
          <a:p>
            <a:pPr lvl="1"/>
            <a:r>
              <a:rPr lang="en-US" altLang="zh-CN" dirty="0"/>
              <a:t>Reconstruct MIP spectrum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F5750C-E7FF-4F92-D66B-036DEBAB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C0023B-1378-83D4-CD29-0E3F4088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39" y="3629117"/>
            <a:ext cx="7563274" cy="28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15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816A041-65DD-EEBB-ECCB-3E77691EC6F6}"/>
                  </a:ext>
                </a:extLst>
              </p:cNvPr>
              <p:cNvSpPr/>
              <p:nvPr/>
            </p:nvSpPr>
            <p:spPr>
              <a:xfrm>
                <a:off x="1740446" y="2386877"/>
                <a:ext cx="1335881" cy="50006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𝑇𝑟𝑢𝑡h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816A041-65DD-EEBB-ECCB-3E77691EC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46" y="2386877"/>
                <a:ext cx="1335881" cy="500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B0FD1DB-571B-F9C0-7B13-EE961422860D}"/>
                  </a:ext>
                </a:extLst>
              </p:cNvPr>
              <p:cNvSpPr/>
              <p:nvPr/>
            </p:nvSpPr>
            <p:spPr>
              <a:xfrm>
                <a:off x="3650208" y="2386877"/>
                <a:ext cx="1335881" cy="50006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𝑝h𝑜𝑡𝑜𝑛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B0FD1DB-571B-F9C0-7B13-EE9614228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08" y="2386877"/>
                <a:ext cx="1335881" cy="5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53525A7-0D0A-954C-7EDB-A6716D291C1C}"/>
                  </a:ext>
                </a:extLst>
              </p:cNvPr>
              <p:cNvSpPr/>
              <p:nvPr/>
            </p:nvSpPr>
            <p:spPr>
              <a:xfrm>
                <a:off x="5559970" y="2386876"/>
                <a:ext cx="1335881" cy="50006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𝑓𝑖𝑟𝑒𝑑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53525A7-0D0A-954C-7EDB-A6716D291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70" y="2386876"/>
                <a:ext cx="1335881" cy="5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A895DCB5-C50D-BF1B-2A20-191553D82638}"/>
              </a:ext>
            </a:extLst>
          </p:cNvPr>
          <p:cNvSpPr/>
          <p:nvPr/>
        </p:nvSpPr>
        <p:spPr>
          <a:xfrm>
            <a:off x="7469732" y="2386875"/>
            <a:ext cx="1335881" cy="500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F21E8B9-828A-019C-5932-02A0BCCC9E85}"/>
              </a:ext>
            </a:extLst>
          </p:cNvPr>
          <p:cNvSpPr/>
          <p:nvPr/>
        </p:nvSpPr>
        <p:spPr>
          <a:xfrm>
            <a:off x="3145383" y="2544037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CA1ECB17-4957-7826-4971-5045BCDF9DB8}"/>
              </a:ext>
            </a:extLst>
          </p:cNvPr>
          <p:cNvSpPr/>
          <p:nvPr/>
        </p:nvSpPr>
        <p:spPr>
          <a:xfrm>
            <a:off x="5055145" y="2544037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F65B8DE6-D3BC-12FB-1FCF-636D1C34B65D}"/>
              </a:ext>
            </a:extLst>
          </p:cNvPr>
          <p:cNvSpPr/>
          <p:nvPr/>
        </p:nvSpPr>
        <p:spPr>
          <a:xfrm>
            <a:off x="6964907" y="2531011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5C34CC7-7466-730C-2F49-1C514660C47A}"/>
              </a:ext>
            </a:extLst>
          </p:cNvPr>
          <p:cNvSpPr/>
          <p:nvPr/>
        </p:nvSpPr>
        <p:spPr>
          <a:xfrm rot="5400000">
            <a:off x="3120724" y="2230924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C04F55E-048B-3A83-3F5F-FF9CEE08C096}"/>
              </a:ext>
            </a:extLst>
          </p:cNvPr>
          <p:cNvSpPr/>
          <p:nvPr/>
        </p:nvSpPr>
        <p:spPr>
          <a:xfrm rot="5400000">
            <a:off x="5030486" y="2220259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BD7CC1A1-4C96-AFEA-7726-06C74CD41A63}"/>
              </a:ext>
            </a:extLst>
          </p:cNvPr>
          <p:cNvSpPr/>
          <p:nvPr/>
        </p:nvSpPr>
        <p:spPr>
          <a:xfrm rot="5400000">
            <a:off x="6959639" y="2215537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C0A3A18E-735C-5E59-9A56-9F77A77523CB}"/>
              </a:ext>
            </a:extLst>
          </p:cNvPr>
          <p:cNvSpPr/>
          <p:nvPr/>
        </p:nvSpPr>
        <p:spPr>
          <a:xfrm>
            <a:off x="2384756" y="1207975"/>
            <a:ext cx="1847160" cy="95217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Photon  produce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6F8052AA-CAB7-8480-3D62-C8318C70B4CF}"/>
              </a:ext>
            </a:extLst>
          </p:cNvPr>
          <p:cNvSpPr/>
          <p:nvPr/>
        </p:nvSpPr>
        <p:spPr>
          <a:xfrm>
            <a:off x="4374453" y="1214284"/>
            <a:ext cx="1786616" cy="95217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4FB5F0C5-FF0F-7D1B-AAE2-90F17E92317A}"/>
              </a:ext>
            </a:extLst>
          </p:cNvPr>
          <p:cNvSpPr/>
          <p:nvPr/>
        </p:nvSpPr>
        <p:spPr>
          <a:xfrm>
            <a:off x="6284215" y="1198373"/>
            <a:ext cx="1786616" cy="95217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</a:p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Convert</a:t>
            </a:r>
          </a:p>
        </p:txBody>
      </p:sp>
    </p:spTree>
    <p:extLst>
      <p:ext uri="{BB962C8B-B14F-4D97-AF65-F5344CB8AC3E}">
        <p14:creationId xmlns:p14="http://schemas.microsoft.com/office/powerpoint/2010/main" val="23352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A0073C1D-1254-D17A-846C-24889B6C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32" y="751791"/>
            <a:ext cx="10515600" cy="5691871"/>
          </a:xfrm>
        </p:spPr>
        <p:txBody>
          <a:bodyPr>
            <a:normAutofit/>
          </a:bodyPr>
          <a:lstStyle/>
          <a:p>
            <a:r>
              <a:rPr lang="en-US" altLang="zh-CN" dirty="0"/>
              <a:t>Flow chart</a:t>
            </a:r>
            <a:endParaRPr lang="en-US" altLang="zh-CN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File : 40GeV e-</a:t>
            </a:r>
          </a:p>
          <a:p>
            <a:pPr lvl="1"/>
            <a:r>
              <a:rPr lang="en-US" altLang="zh-CN" dirty="0"/>
              <a:t>Test beam data</a:t>
            </a:r>
          </a:p>
          <a:p>
            <a:pPr lvl="1"/>
            <a:r>
              <a:rPr lang="en-US" altLang="zh-CN" dirty="0"/>
              <a:t>MC 40GeV e-</a:t>
            </a:r>
          </a:p>
          <a:p>
            <a:pPr lvl="2"/>
            <a:r>
              <a:rPr lang="en-US" altLang="zh-CN" dirty="0"/>
              <a:t>Beam size : selected from energy gravity center distribution</a:t>
            </a:r>
          </a:p>
          <a:p>
            <a:pPr lvl="2"/>
            <a:r>
              <a:rPr lang="en-US" altLang="zh-CN" dirty="0"/>
              <a:t>Mixed with 2.5% pion </a:t>
            </a:r>
          </a:p>
          <a:p>
            <a:r>
              <a:rPr lang="en-US" altLang="zh-CN" dirty="0"/>
              <a:t>Digitization format </a:t>
            </a:r>
          </a:p>
          <a:p>
            <a:pPr lvl="1"/>
            <a:r>
              <a:rPr lang="en-US" altLang="zh-CN" dirty="0"/>
              <a:t>Same with test beam data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6174FC-BDA2-CA5D-E51E-2E115401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" t="6675" r="5275" b="-274"/>
          <a:stretch/>
        </p:blipFill>
        <p:spPr>
          <a:xfrm>
            <a:off x="4433624" y="751791"/>
            <a:ext cx="6628978" cy="15622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59CD87-812A-C590-EB03-DADBC5AD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7" y="3778583"/>
            <a:ext cx="3990621" cy="27611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1BC2FC-2908-52B4-A59A-BE9F814A3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71" y="2601669"/>
            <a:ext cx="4488095" cy="40539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FD0055F-F679-B10B-5C55-8BCF58C0B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270" y="4628653"/>
            <a:ext cx="2743201" cy="203952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9D6ADD-5ED4-1885-E839-A8084B06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514" y="2697778"/>
            <a:ext cx="2622957" cy="19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26000-EEA2-6E1A-110B-765C9CD9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Photon produce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5E5848-8BA9-103F-F852-D8713BECD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732" y="751791"/>
                <a:ext cx="10515600" cy="569187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Photon production</a:t>
                </a:r>
              </a:p>
              <a:p>
                <a:pPr lvl="1"/>
                <a:r>
                  <a:rPr lang="en-US" altLang="zh-CN" dirty="0"/>
                  <a:t>Photon number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𝑀𝐼𝑃</m:t>
                        </m:r>
                      </m:sub>
                    </m:sSub>
                  </m:oMath>
                </a14:m>
                <a:r>
                  <a:rPr lang="en-US" altLang="zh-CN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𝑇𝑟𝑢𝑡h</m:t>
                        </m:r>
                      </m:sub>
                    </m:sSub>
                  </m:oMath>
                </a14:m>
                <a:r>
                  <a:rPr lang="en-US" altLang="zh-CN" sz="1600" dirty="0"/>
                  <a:t> / 0.305 MeV</a:t>
                </a:r>
              </a:p>
              <a:p>
                <a:pPr lvl="2"/>
                <a:r>
                  <a:rPr lang="en-US" altLang="zh-CN" sz="1600" dirty="0"/>
                  <a:t>p.e.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𝑀𝐼𝑃</m:t>
                        </m:r>
                      </m:sub>
                    </m:sSub>
                  </m:oMath>
                </a14:m>
                <a:r>
                  <a:rPr lang="en-US" altLang="zh-CN" sz="1600" dirty="0"/>
                  <a:t> / light yield(p.e./MIP) </a:t>
                </a:r>
              </a:p>
              <a:p>
                <a:pPr lvl="3"/>
                <a:r>
                  <a:rPr lang="en-US" altLang="zh-CN" sz="1500" dirty="0"/>
                  <a:t>SiPM gain (ADC/p.e.) </a:t>
                </a:r>
              </a:p>
              <a:p>
                <a:pPr lvl="3"/>
                <a:r>
                  <a:rPr lang="en-US" altLang="zh-CN" sz="1500" dirty="0"/>
                  <a:t>MIP MPV (ADC/MIP)</a:t>
                </a:r>
              </a:p>
              <a:p>
                <a:pPr lvl="2"/>
                <a:r>
                  <a:rPr lang="en-US" altLang="zh-CN" sz="1600" dirty="0"/>
                  <a:t>photon = p.e./PDE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Poisson smear</a:t>
                </a:r>
              </a:p>
              <a:p>
                <a:pPr lvl="1"/>
                <a:r>
                  <a:rPr lang="en-US" altLang="zh-CN" dirty="0"/>
                  <a:t>Non-uniformity of light output(~0.042)</a:t>
                </a:r>
              </a:p>
              <a:p>
                <a:r>
                  <a:rPr lang="en-US" altLang="zh-CN" dirty="0"/>
                  <a:t>SiPM</a:t>
                </a:r>
              </a:p>
              <a:p>
                <a:r>
                  <a:rPr lang="en-US" altLang="zh-CN" dirty="0"/>
                  <a:t>ADC conversion</a:t>
                </a:r>
              </a:p>
              <a:p>
                <a:pPr lvl="1"/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914400" lvl="2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5E5848-8BA9-103F-F852-D8713BECD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732" y="751791"/>
                <a:ext cx="10515600" cy="5691871"/>
              </a:xfrm>
              <a:blipFill>
                <a:blip r:embed="rId2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6AD532-597C-2B66-CB53-9486603F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E4E528A-42B7-9A07-3440-A81A24D3894A}"/>
              </a:ext>
            </a:extLst>
          </p:cNvPr>
          <p:cNvGrpSpPr/>
          <p:nvPr/>
        </p:nvGrpSpPr>
        <p:grpSpPr>
          <a:xfrm>
            <a:off x="5339201" y="1804077"/>
            <a:ext cx="6542798" cy="2127743"/>
            <a:chOff x="4718926" y="1124628"/>
            <a:chExt cx="6989595" cy="23043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65D83D9-B057-69AC-52AC-A64FB1381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926" y="1124628"/>
              <a:ext cx="6989595" cy="2304372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D523330-4904-F8F2-8C60-D6A49DF25627}"/>
                </a:ext>
              </a:extLst>
            </p:cNvPr>
            <p:cNvSpPr txBox="1"/>
            <p:nvPr/>
          </p:nvSpPr>
          <p:spPr>
            <a:xfrm>
              <a:off x="4718926" y="1685925"/>
              <a:ext cx="6903955" cy="1785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17142A-68F2-A93E-6F67-3CFC2AAC41F7}"/>
                  </a:ext>
                </a:extLst>
              </p:cNvPr>
              <p:cNvSpPr txBox="1"/>
              <p:nvPr/>
            </p:nvSpPr>
            <p:spPr>
              <a:xfrm>
                <a:off x="5453750" y="833087"/>
                <a:ext cx="5495582" cy="636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𝑀𝐼𝑃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𝑀𝑃𝑉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0.305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𝑆𝑖𝑃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𝐺𝑎𝑖𝑛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𝑃𝐷𝐸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17142A-68F2-A93E-6F67-3CFC2AAC4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750" y="833087"/>
                <a:ext cx="5495582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85C8062-2F14-946F-50B0-045742F029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596"/>
          <a:stretch/>
        </p:blipFill>
        <p:spPr>
          <a:xfrm>
            <a:off x="4933686" y="4311526"/>
            <a:ext cx="6128916" cy="24711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A517A6-2E96-4F9C-31AE-0E4584A25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659" y="4340377"/>
            <a:ext cx="2940757" cy="238109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4D8B8F7-C95C-D5EC-AA60-585A8CEB4EF8}"/>
              </a:ext>
            </a:extLst>
          </p:cNvPr>
          <p:cNvSpPr txBox="1"/>
          <p:nvPr/>
        </p:nvSpPr>
        <p:spPr>
          <a:xfrm>
            <a:off x="10872926" y="4890217"/>
            <a:ext cx="9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yazhou</a:t>
            </a:r>
            <a:endParaRPr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2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84F92-4E55-703C-233B-3BDA7EC7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: photon produce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B86957-172D-EF50-67DD-A7D21028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2" y="5756494"/>
            <a:ext cx="9641704" cy="719345"/>
          </a:xfrm>
        </p:spPr>
        <p:txBody>
          <a:bodyPr/>
          <a:lstStyle/>
          <a:p>
            <a:pPr marL="54900" indent="0">
              <a:buNone/>
            </a:pPr>
            <a:r>
              <a:rPr lang="en-US" altLang="zh-CN" dirty="0"/>
              <a:t>The physics process during photon produce hardly affect the energy and </a:t>
            </a:r>
            <a:r>
              <a:rPr lang="en-US" altLang="zh-CN" dirty="0" err="1"/>
              <a:t>hitNo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2CB3C7-4702-8BFB-AC8D-6B1C4733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74530D3-DD95-A186-E0F2-BE95B425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1" y="2001185"/>
            <a:ext cx="5095440" cy="356680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80C5327-5955-56CB-620C-DDA5F10F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50" y="2033661"/>
            <a:ext cx="4949169" cy="3501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8EEE64BF-C8CC-F615-F1A2-E63E6B8B7B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45" y="741833"/>
                <a:ext cx="9641704" cy="2518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88000" algn="l" defTabSz="9144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00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p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华光小标宋_CNKI" panose="02000500000000000000" pitchFamily="2" charset="-122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500" kern="1200">
                    <a:solidFill>
                      <a:schemeClr val="tx1"/>
                    </a:solidFill>
                    <a:latin typeface="Arial" panose="020B0604020202020204" pitchFamily="34" charset="0"/>
                    <a:ea typeface="华光小标宋_CNKI" panose="02000500000000000000" pitchFamily="2" charset="-122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华光小标宋_CNKI" panose="02000500000000000000" pitchFamily="2" charset="-122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华光小标宋_CNKI" panose="02000500000000000000" pitchFamily="2" charset="-122"/>
                    <a:ea typeface="华光小标宋_CNKI" panose="02000500000000000000" pitchFamily="2" charset="-122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zh-CN" dirty="0"/>
                  <a:t>10K 40GeV electron events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zh-CN" dirty="0"/>
                  <a:t>Event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&gt;50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hitNo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≥100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zh-CN" dirty="0"/>
                  <a:t>Hit cut : dead channel cut,  0.8 MIP cut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8EEE64BF-C8CC-F615-F1A2-E63E6B8B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45" y="741833"/>
                <a:ext cx="9641704" cy="2518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27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3DAEA39-9F2D-975D-5A47-8108E666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15" y="1145675"/>
            <a:ext cx="5943169" cy="45666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03C215D-5FEB-FBAD-3C09-FD18D5C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SiPM pixel saturation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2F079C-FD34-4FE8-12CC-32E013A3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85" y="811413"/>
            <a:ext cx="6521510" cy="3278335"/>
          </a:xfrm>
        </p:spPr>
        <p:txBody>
          <a:bodyPr>
            <a:normAutofit/>
          </a:bodyPr>
          <a:lstStyle/>
          <a:p>
            <a:r>
              <a:rPr lang="en-US" altLang="zh-CN" dirty="0"/>
              <a:t>Hamamatsu SiPM S12571-010P, S12571-015P</a:t>
            </a:r>
          </a:p>
          <a:p>
            <a:pPr lvl="1"/>
            <a:r>
              <a:rPr lang="en-US" altLang="zh-CN" dirty="0"/>
              <a:t>10000, 4489 pixels respectively</a:t>
            </a:r>
          </a:p>
          <a:p>
            <a:pPr lvl="1"/>
            <a:r>
              <a:rPr lang="en-US" altLang="zh-CN" dirty="0"/>
              <a:t>~ 8 , 22 p.e./MIP</a:t>
            </a:r>
          </a:p>
          <a:p>
            <a:r>
              <a:rPr lang="en-US" altLang="zh-CN" dirty="0"/>
              <a:t>SiPM saturation model</a:t>
            </a:r>
          </a:p>
          <a:p>
            <a:pPr lvl="1"/>
            <a:r>
              <a:rPr lang="en-US" altLang="zh-CN" dirty="0"/>
              <a:t>100*100 </a:t>
            </a:r>
            <a:r>
              <a:rPr lang="zh-CN" altLang="en-US" dirty="0"/>
              <a:t>，</a:t>
            </a:r>
            <a:r>
              <a:rPr lang="en-US" altLang="zh-CN" dirty="0"/>
              <a:t>67*67 pixel placement</a:t>
            </a:r>
          </a:p>
          <a:p>
            <a:pPr lvl="1"/>
            <a:r>
              <a:rPr lang="en-US" altLang="zh-CN" dirty="0"/>
              <a:t>Uniform sampling a pixel from pixel array</a:t>
            </a:r>
          </a:p>
          <a:p>
            <a:pPr lvl="1"/>
            <a:r>
              <a:rPr lang="en-US" altLang="zh-CN" dirty="0"/>
              <a:t>Binomial sampling for PDE</a:t>
            </a:r>
          </a:p>
          <a:p>
            <a:pPr lvl="1"/>
            <a:r>
              <a:rPr lang="en-US" altLang="zh-CN" dirty="0"/>
              <a:t>IF NOT avalanche, then let it avalanche </a:t>
            </a:r>
          </a:p>
          <a:p>
            <a:pPr lvl="1"/>
            <a:r>
              <a:rPr lang="en-US" altLang="zh-CN" dirty="0"/>
              <a:t>Get total fired pixel number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C22295-5840-7248-4448-958F4E2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937AB92-60FF-AE2A-64C7-76F89C9B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6" y="3735066"/>
            <a:ext cx="3943054" cy="2803846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C401CAC2-4E97-D552-BACB-9D1D0CD87390}"/>
              </a:ext>
            </a:extLst>
          </p:cNvPr>
          <p:cNvSpPr txBox="1">
            <a:spLocks/>
          </p:cNvSpPr>
          <p:nvPr/>
        </p:nvSpPr>
        <p:spPr>
          <a:xfrm>
            <a:off x="4904224" y="5962023"/>
            <a:ext cx="6449576" cy="31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880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800" lvl="1" indent="0">
              <a:buNone/>
            </a:pPr>
            <a:r>
              <a:rPr lang="en-US" altLang="zh-CN" dirty="0"/>
              <a:t>Formula matches the SiPM saturation model very well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1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C215D-5FEB-FBAD-3C09-FD18D5C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: SiPM pixel saturation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C22295-5840-7248-4448-958F4E2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8BFFE90-0EE5-AF9A-0779-717464D6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801189"/>
            <a:ext cx="10852754" cy="5743660"/>
          </a:xfrm>
        </p:spPr>
        <p:txBody>
          <a:bodyPr/>
          <a:lstStyle/>
          <a:p>
            <a:r>
              <a:rPr lang="en-US" altLang="zh-CN" dirty="0"/>
              <a:t>Total deposited energy decrease after introducing saturation effect</a:t>
            </a:r>
          </a:p>
          <a:p>
            <a:r>
              <a:rPr lang="en-US" altLang="zh-CN" dirty="0" err="1"/>
              <a:t>HitNo</a:t>
            </a:r>
            <a:r>
              <a:rPr lang="en-US" altLang="zh-CN" dirty="0"/>
              <a:t> also decreases slightly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59CBDD2-69BE-F3FE-354C-260B51BA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2" y="1919521"/>
            <a:ext cx="5417755" cy="37790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B12D8F-04CA-7330-8F73-50A0143E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8752"/>
            <a:ext cx="5308116" cy="35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85818E29-5066-474A-0F25-D8393D80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Get digitization file with SiPM saturation</a:t>
            </a:r>
          </a:p>
          <a:p>
            <a:r>
              <a:rPr lang="en-US" altLang="zh-CN" dirty="0"/>
              <a:t>Calibrate the digitization file and get hit energy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3C215D-5FEB-FBAD-3C09-FD18D5C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: SiPM pixel saturation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C22295-5840-7248-4448-958F4E2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95FC3F-66F7-CCAD-6EF0-6BCF6E25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28" y="1798838"/>
            <a:ext cx="4878971" cy="34903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83A3FC-454F-C81C-4D88-2D1D43D0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43" y="1862268"/>
            <a:ext cx="4792357" cy="34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9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8E54-9318-FA89-2B44-A1A0AC68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SiPM Crosstalk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DB7B0-86B8-D598-AE73-56CFEBE1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Hamamatsu SiPM S12571-010P, S12571-015P</a:t>
            </a:r>
          </a:p>
          <a:p>
            <a:pPr lvl="1"/>
            <a:r>
              <a:rPr lang="en-US" altLang="zh-CN" dirty="0"/>
              <a:t>Optical crosstalk may not</a:t>
            </a:r>
            <a:r>
              <a:rPr lang="zh-CN" altLang="en-US" dirty="0"/>
              <a:t> </a:t>
            </a:r>
            <a:r>
              <a:rPr lang="en-US" altLang="zh-CN" dirty="0"/>
              <a:t>be ignored</a:t>
            </a:r>
          </a:p>
          <a:p>
            <a:pPr lvl="1"/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P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CT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= (N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2p.e.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+ N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3p.e.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+ N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4p.e.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+ ...)/(N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1p.e.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+ N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2p.e.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+ N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3p.e.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 + ...)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Crosstalk Model</a:t>
            </a:r>
          </a:p>
          <a:p>
            <a:pPr lvl="1"/>
            <a:r>
              <a:rPr lang="en-US" altLang="zh-CN" dirty="0"/>
              <a:t>100*100 </a:t>
            </a:r>
            <a:r>
              <a:rPr lang="zh-CN" altLang="en-US" dirty="0"/>
              <a:t>，</a:t>
            </a:r>
            <a:r>
              <a:rPr lang="en-US" altLang="zh-CN" dirty="0"/>
              <a:t>67*67 pixel placement</a:t>
            </a:r>
          </a:p>
          <a:p>
            <a:pPr lvl="1"/>
            <a:r>
              <a:rPr lang="en-US" altLang="zh-CN" dirty="0"/>
              <a:t>Uniform sampling a neighboring pixel from eight directions</a:t>
            </a:r>
          </a:p>
          <a:p>
            <a:pPr lvl="1"/>
            <a:r>
              <a:rPr lang="en-US" altLang="zh-CN" dirty="0"/>
              <a:t>Set </a:t>
            </a:r>
            <a:r>
              <a:rPr lang="pt-BR" altLang="zh-CN" b="0" i="0" dirty="0">
                <a:effectLst/>
                <a:highlight>
                  <a:srgbClr val="FFFFFF"/>
                </a:highlight>
                <a:latin typeface="HelveticaNeueLTStd-Roman"/>
              </a:rPr>
              <a:t>P</a:t>
            </a:r>
            <a:r>
              <a:rPr lang="pt-BR" altLang="zh-CN" b="0" i="0" baseline="-25000" dirty="0">
                <a:effectLst/>
                <a:highlight>
                  <a:srgbClr val="FFFFFF"/>
                </a:highlight>
                <a:latin typeface="HelveticaNeueLTStd-Roman"/>
              </a:rPr>
              <a:t>CT</a:t>
            </a:r>
            <a:r>
              <a:rPr lang="en-US" altLang="zh-CN" dirty="0"/>
              <a:t> as probability of optical crosstalk occurs in 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neighboring pixel 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7E8F1B-AAE2-D09B-832B-9CE9818E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0F2C23-3093-4909-08BB-1394B77E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09" y="3446559"/>
            <a:ext cx="3257291" cy="292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B39607-FD17-60B6-8130-3C47E7351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0" t="5619" r="12023"/>
          <a:stretch/>
        </p:blipFill>
        <p:spPr>
          <a:xfrm>
            <a:off x="314284" y="3143080"/>
            <a:ext cx="3267117" cy="35343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943192-C397-4521-2E36-A572BE989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689" y="1207582"/>
            <a:ext cx="4241021" cy="48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5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1FDB49C5-355E-5BFF-AD2D-B35EC728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6" y="3985307"/>
            <a:ext cx="4544880" cy="207150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31BD450-B01E-5041-4EAE-3C09750F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Crosstalk model : Scan crosstalk probability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5EDFF2D-09E4-D0D1-4878-8FDB65C47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77" y="3981729"/>
            <a:ext cx="4499151" cy="207150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399D6D-98D6-DA47-7EB8-8D9D647F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03" y="797612"/>
            <a:ext cx="4376125" cy="306649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D932028-B1B0-11A3-2B9B-8BF39A426B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05"/>
          <a:stretch/>
        </p:blipFill>
        <p:spPr>
          <a:xfrm>
            <a:off x="381126" y="801189"/>
            <a:ext cx="4186496" cy="306649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FB2A641-E810-CB40-B50F-254C2AE6B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708" y="991047"/>
            <a:ext cx="1460318" cy="48279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E3065BE-9183-845B-1D95-B197446C2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708" y="4153295"/>
            <a:ext cx="1460318" cy="482799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C2E0E935-26D0-22C4-FDA9-1A710016B106}"/>
              </a:ext>
            </a:extLst>
          </p:cNvPr>
          <p:cNvSpPr txBox="1"/>
          <p:nvPr/>
        </p:nvSpPr>
        <p:spPr>
          <a:xfrm>
            <a:off x="6090671" y="4222872"/>
            <a:ext cx="140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10um SiPM</a:t>
            </a:r>
            <a:endParaRPr lang="zh-CN" altLang="en-US" b="1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E9DA954-A602-D561-B764-FACCF53D3FD7}"/>
              </a:ext>
            </a:extLst>
          </p:cNvPr>
          <p:cNvSpPr txBox="1"/>
          <p:nvPr/>
        </p:nvSpPr>
        <p:spPr>
          <a:xfrm>
            <a:off x="6096000" y="1047780"/>
            <a:ext cx="140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10um SiPM</a:t>
            </a:r>
            <a:endParaRPr lang="zh-CN" altLang="en-US" b="1" dirty="0"/>
          </a:p>
        </p:txBody>
      </p:sp>
      <p:sp>
        <p:nvSpPr>
          <p:cNvPr id="46" name="灯片编号占位符 3">
            <a:extLst>
              <a:ext uri="{FF2B5EF4-FFF2-40B4-BE49-F238E27FC236}">
                <a16:creationId xmlns:a16="http://schemas.microsoft.com/office/drawing/2014/main" id="{F3A42724-DA90-E5AC-95EC-4EE107F4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089D9186-5ED8-E6E8-096F-9CEFDE1E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257" y="1697126"/>
            <a:ext cx="2743200" cy="4176980"/>
          </a:xfrm>
        </p:spPr>
        <p:txBody>
          <a:bodyPr>
            <a:normAutofit/>
          </a:bodyPr>
          <a:lstStyle/>
          <a:p>
            <a:r>
              <a:rPr lang="en-US" altLang="zh-CN" sz="1800" dirty="0" err="1"/>
              <a:t>P_ct</a:t>
            </a:r>
            <a:r>
              <a:rPr lang="en-US" altLang="zh-CN" sz="1800" dirty="0"/>
              <a:t> : probability of crosstalk between adjacent pixels</a:t>
            </a:r>
          </a:p>
          <a:p>
            <a:r>
              <a:rPr lang="en-US" altLang="zh-CN" sz="1800" dirty="0" err="1"/>
              <a:t>P_tot</a:t>
            </a:r>
            <a:r>
              <a:rPr lang="en-US" altLang="zh-CN" sz="1800" dirty="0"/>
              <a:t> : probability of crosstalk calculated by  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P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CT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= (N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2p.e.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+ N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3p.e.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+ N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4p.e.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+ ...)/(N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1p.e.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+ N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2p.e.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+ N</a:t>
            </a:r>
            <a:r>
              <a:rPr lang="pt-BR" altLang="zh-CN" sz="1400" b="0" i="0" baseline="-25000" dirty="0">
                <a:effectLst/>
                <a:highlight>
                  <a:srgbClr val="FFFFFF"/>
                </a:highlight>
              </a:rPr>
              <a:t>3p.e.</a:t>
            </a:r>
            <a:r>
              <a:rPr lang="pt-BR" altLang="zh-CN" sz="1400" b="0" i="0" dirty="0">
                <a:effectLst/>
                <a:highlight>
                  <a:srgbClr val="FFFFFF"/>
                </a:highlight>
              </a:rPr>
              <a:t> + ...)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r>
              <a:rPr lang="en-US" altLang="zh-CN" sz="1800" dirty="0" err="1"/>
              <a:t>P_tot</a:t>
            </a:r>
            <a:r>
              <a:rPr lang="en-US" altLang="zh-CN" sz="1800" dirty="0"/>
              <a:t> is slightly less than </a:t>
            </a:r>
            <a:r>
              <a:rPr lang="en-US" altLang="zh-CN" sz="1800" dirty="0" err="1"/>
              <a:t>P_ct</a:t>
            </a:r>
            <a:r>
              <a:rPr lang="en-US" altLang="zh-CN" sz="1800" dirty="0"/>
              <a:t> </a:t>
            </a:r>
          </a:p>
          <a:p>
            <a:pPr lvl="1"/>
            <a:r>
              <a:rPr lang="en-US" altLang="zh-CN" sz="1400" dirty="0"/>
              <a:t>15um ~2.2%</a:t>
            </a:r>
          </a:p>
          <a:p>
            <a:pPr lvl="1"/>
            <a:r>
              <a:rPr lang="en-US" altLang="zh-CN" sz="1400" dirty="0"/>
              <a:t>10um ~1.5%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9346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.potx" id="{DECBD410-4C95-4EEE-9FA3-8976EA494DC9}" vid="{AE4C4D58-F0B0-4239-98DA-6FE13789C84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8597</TotalTime>
  <Words>597</Words>
  <Application>Microsoft Office PowerPoint</Application>
  <PresentationFormat>宽屏</PresentationFormat>
  <Paragraphs>122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HelveticaNeueLTStd-Roman</vt:lpstr>
      <vt:lpstr>等线</vt:lpstr>
      <vt:lpstr>华光小标宋_CNKI</vt:lpstr>
      <vt:lpstr>Arial</vt:lpstr>
      <vt:lpstr>Cambria Math</vt:lpstr>
      <vt:lpstr>Wingdings</vt:lpstr>
      <vt:lpstr>Office 主题​​</vt:lpstr>
      <vt:lpstr>ECAL Digitization Overview</vt:lpstr>
      <vt:lpstr>Digitization</vt:lpstr>
      <vt:lpstr>Photon produce</vt:lpstr>
      <vt:lpstr>Digitization : photon produce</vt:lpstr>
      <vt:lpstr>SiPM pixel saturation</vt:lpstr>
      <vt:lpstr>Digitization : SiPM pixel saturation</vt:lpstr>
      <vt:lpstr>Digitization : SiPM pixel saturation</vt:lpstr>
      <vt:lpstr>SiPM Crosstalk</vt:lpstr>
      <vt:lpstr>Crosstalk model : Scan crosstalk probability</vt:lpstr>
      <vt:lpstr>Crosstalk model : comparison</vt:lpstr>
      <vt:lpstr>Digitization: crosstalk model</vt:lpstr>
      <vt:lpstr>Digitization : ADC</vt:lpstr>
      <vt:lpstr>Digitization : ADC</vt:lpstr>
      <vt:lpstr>Summary &amp;&amp; prospect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 MPV 2 MC Absorber Density</dc:title>
  <dc:creator>jiaxuan wang</dc:creator>
  <cp:lastModifiedBy>jiaxuan wang</cp:lastModifiedBy>
  <cp:revision>20</cp:revision>
  <dcterms:created xsi:type="dcterms:W3CDTF">2024-05-09T11:05:26Z</dcterms:created>
  <dcterms:modified xsi:type="dcterms:W3CDTF">2024-05-17T01:59:13Z</dcterms:modified>
</cp:coreProperties>
</file>