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jpeg" ContentType="image/jpeg"/>
  <Default Extension="JPG" ContentType="image/.jp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59" r:id="rId3"/>
    <p:sldMasterId id="2147483670" r:id="rId4"/>
    <p:sldMasterId id="2147483681" r:id="rId5"/>
    <p:sldMasterId id="2147483692" r:id="rId6"/>
    <p:sldMasterId id="2147483703" r:id="rId7"/>
    <p:sldMasterId id="2147483714" r:id="rId8"/>
  </p:sldMasterIdLst>
  <p:notesMasterIdLst>
    <p:notesMasterId r:id="rId10"/>
  </p:notesMasterIdLst>
  <p:handoutMasterIdLst>
    <p:handoutMasterId r:id="rId37"/>
  </p:handoutMasterIdLst>
  <p:sldIdLst>
    <p:sldId id="256" r:id="rId9"/>
    <p:sldId id="297" r:id="rId11"/>
    <p:sldId id="264" r:id="rId12"/>
    <p:sldId id="328" r:id="rId13"/>
    <p:sldId id="304" r:id="rId14"/>
    <p:sldId id="305" r:id="rId15"/>
    <p:sldId id="266" r:id="rId16"/>
    <p:sldId id="267" r:id="rId17"/>
    <p:sldId id="269" r:id="rId18"/>
    <p:sldId id="270" r:id="rId19"/>
    <p:sldId id="306" r:id="rId20"/>
    <p:sldId id="299" r:id="rId21"/>
    <p:sldId id="301" r:id="rId22"/>
    <p:sldId id="307" r:id="rId23"/>
    <p:sldId id="298" r:id="rId24"/>
    <p:sldId id="282" r:id="rId25"/>
    <p:sldId id="268" r:id="rId26"/>
    <p:sldId id="276" r:id="rId27"/>
    <p:sldId id="263" r:id="rId28"/>
    <p:sldId id="302" r:id="rId29"/>
    <p:sldId id="271" r:id="rId30"/>
    <p:sldId id="295" r:id="rId31"/>
    <p:sldId id="279" r:id="rId32"/>
    <p:sldId id="296" r:id="rId33"/>
    <p:sldId id="294" r:id="rId34"/>
    <p:sldId id="274" r:id="rId35"/>
    <p:sldId id="280" r:id="rId36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2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4B26C0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02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1" Type="http://schemas.openxmlformats.org/officeDocument/2006/relationships/tags" Target="tags/tag459.xml"/><Relationship Id="rId40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27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43.xml"/><Relationship Id="rId8" Type="http://schemas.openxmlformats.org/officeDocument/2006/relationships/tags" Target="../tags/tag142.xml"/><Relationship Id="rId7" Type="http://schemas.openxmlformats.org/officeDocument/2006/relationships/tags" Target="../tags/tag141.xml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7" Type="http://schemas.openxmlformats.org/officeDocument/2006/relationships/tags" Target="../tags/tag156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7" Type="http://schemas.openxmlformats.org/officeDocument/2006/relationships/tags" Target="../tags/tag176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tags" Target="../tags/tag173.xml"/><Relationship Id="rId3" Type="http://schemas.openxmlformats.org/officeDocument/2006/relationships/tags" Target="../tags/tag172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6" Type="http://schemas.openxmlformats.org/officeDocument/2006/relationships/tags" Target="../tags/tag181.xml"/><Relationship Id="rId5" Type="http://schemas.openxmlformats.org/officeDocument/2006/relationships/tags" Target="../tags/tag180.xml"/><Relationship Id="rId4" Type="http://schemas.openxmlformats.org/officeDocument/2006/relationships/tags" Target="../tags/tag179.xml"/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4" Type="http://schemas.openxmlformats.org/officeDocument/2006/relationships/tags" Target="../tags/tag184.xml"/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7" Type="http://schemas.openxmlformats.org/officeDocument/2006/relationships/tags" Target="../tags/tag192.xml"/><Relationship Id="rId6" Type="http://schemas.openxmlformats.org/officeDocument/2006/relationships/tags" Target="../tags/tag191.xml"/><Relationship Id="rId5" Type="http://schemas.openxmlformats.org/officeDocument/2006/relationships/tags" Target="../tags/tag190.xml"/><Relationship Id="rId4" Type="http://schemas.openxmlformats.org/officeDocument/2006/relationships/tags" Target="../tags/tag189.xml"/><Relationship Id="rId3" Type="http://schemas.openxmlformats.org/officeDocument/2006/relationships/tags" Target="../tags/tag188.xml"/><Relationship Id="rId2" Type="http://schemas.openxmlformats.org/officeDocument/2006/relationships/tags" Target="../tags/tag187.xml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200.xml"/><Relationship Id="rId8" Type="http://schemas.openxmlformats.org/officeDocument/2006/relationships/tags" Target="../tags/tag199.xml"/><Relationship Id="rId7" Type="http://schemas.openxmlformats.org/officeDocument/2006/relationships/tags" Target="../tags/tag198.xml"/><Relationship Id="rId6" Type="http://schemas.openxmlformats.org/officeDocument/2006/relationships/tags" Target="../tags/tag197.xml"/><Relationship Id="rId5" Type="http://schemas.openxmlformats.org/officeDocument/2006/relationships/tags" Target="../tags/tag196.xml"/><Relationship Id="rId4" Type="http://schemas.openxmlformats.org/officeDocument/2006/relationships/tags" Target="../tags/tag195.xml"/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5" Type="http://schemas.openxmlformats.org/officeDocument/2006/relationships/tags" Target="../tags/tag204.xml"/><Relationship Id="rId4" Type="http://schemas.openxmlformats.org/officeDocument/2006/relationships/tags" Target="../tags/tag203.xml"/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4" Type="http://schemas.openxmlformats.org/officeDocument/2006/relationships/tags" Target="../tags/tag207.xml"/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7" Type="http://schemas.openxmlformats.org/officeDocument/2006/relationships/tags" Target="../tags/tag213.xml"/><Relationship Id="rId6" Type="http://schemas.openxmlformats.org/officeDocument/2006/relationships/tags" Target="../tags/tag212.xml"/><Relationship Id="rId5" Type="http://schemas.openxmlformats.org/officeDocument/2006/relationships/tags" Target="../tags/tag211.xml"/><Relationship Id="rId4" Type="http://schemas.openxmlformats.org/officeDocument/2006/relationships/tags" Target="../tags/tag210.xml"/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6" Type="http://schemas.openxmlformats.org/officeDocument/2006/relationships/tags" Target="../tags/tag218.xml"/><Relationship Id="rId5" Type="http://schemas.openxmlformats.org/officeDocument/2006/relationships/tags" Target="../tags/tag217.xml"/><Relationship Id="rId4" Type="http://schemas.openxmlformats.org/officeDocument/2006/relationships/tags" Target="../tags/tag216.xml"/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5" Type="http://schemas.openxmlformats.org/officeDocument/2006/relationships/tags" Target="../tags/tag222.xml"/><Relationship Id="rId4" Type="http://schemas.openxmlformats.org/officeDocument/2006/relationships/tags" Target="../tags/tag221.xml"/><Relationship Id="rId3" Type="http://schemas.openxmlformats.org/officeDocument/2006/relationships/tags" Target="../tags/tag220.xml"/><Relationship Id="rId2" Type="http://schemas.openxmlformats.org/officeDocument/2006/relationships/tags" Target="../tags/tag219.xml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7" Type="http://schemas.openxmlformats.org/officeDocument/2006/relationships/tags" Target="../tags/tag233.xml"/><Relationship Id="rId6" Type="http://schemas.openxmlformats.org/officeDocument/2006/relationships/tags" Target="../tags/tag232.xml"/><Relationship Id="rId5" Type="http://schemas.openxmlformats.org/officeDocument/2006/relationships/tags" Target="../tags/tag231.xml"/><Relationship Id="rId4" Type="http://schemas.openxmlformats.org/officeDocument/2006/relationships/tags" Target="../tags/tag230.xml"/><Relationship Id="rId3" Type="http://schemas.openxmlformats.org/officeDocument/2006/relationships/tags" Target="../tags/tag229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6" Type="http://schemas.openxmlformats.org/officeDocument/2006/relationships/tags" Target="../tags/tag238.xml"/><Relationship Id="rId5" Type="http://schemas.openxmlformats.org/officeDocument/2006/relationships/tags" Target="../tags/tag237.xml"/><Relationship Id="rId4" Type="http://schemas.openxmlformats.org/officeDocument/2006/relationships/tags" Target="../tags/tag236.xml"/><Relationship Id="rId3" Type="http://schemas.openxmlformats.org/officeDocument/2006/relationships/tags" Target="../tags/tag235.xml"/><Relationship Id="rId2" Type="http://schemas.openxmlformats.org/officeDocument/2006/relationships/tags" Target="../tags/tag234.xml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6" Type="http://schemas.openxmlformats.org/officeDocument/2006/relationships/tags" Target="../tags/tag243.xml"/><Relationship Id="rId5" Type="http://schemas.openxmlformats.org/officeDocument/2006/relationships/tags" Target="../tags/tag242.xml"/><Relationship Id="rId4" Type="http://schemas.openxmlformats.org/officeDocument/2006/relationships/tags" Target="../tags/tag241.xml"/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7" Type="http://schemas.openxmlformats.org/officeDocument/2006/relationships/tags" Target="../tags/tag249.xml"/><Relationship Id="rId6" Type="http://schemas.openxmlformats.org/officeDocument/2006/relationships/tags" Target="../tags/tag248.xml"/><Relationship Id="rId5" Type="http://schemas.openxmlformats.org/officeDocument/2006/relationships/tags" Target="../tags/tag247.xml"/><Relationship Id="rId4" Type="http://schemas.openxmlformats.org/officeDocument/2006/relationships/tags" Target="../tags/tag246.xml"/><Relationship Id="rId3" Type="http://schemas.openxmlformats.org/officeDocument/2006/relationships/tags" Target="../tags/tag245.xml"/><Relationship Id="rId2" Type="http://schemas.openxmlformats.org/officeDocument/2006/relationships/tags" Target="../tags/tag244.xml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257.xml"/><Relationship Id="rId8" Type="http://schemas.openxmlformats.org/officeDocument/2006/relationships/tags" Target="../tags/tag256.xml"/><Relationship Id="rId7" Type="http://schemas.openxmlformats.org/officeDocument/2006/relationships/tags" Target="../tags/tag255.xml"/><Relationship Id="rId6" Type="http://schemas.openxmlformats.org/officeDocument/2006/relationships/tags" Target="../tags/tag254.xml"/><Relationship Id="rId5" Type="http://schemas.openxmlformats.org/officeDocument/2006/relationships/tags" Target="../tags/tag253.xml"/><Relationship Id="rId4" Type="http://schemas.openxmlformats.org/officeDocument/2006/relationships/tags" Target="../tags/tag252.xml"/><Relationship Id="rId3" Type="http://schemas.openxmlformats.org/officeDocument/2006/relationships/tags" Target="../tags/tag251.xml"/><Relationship Id="rId2" Type="http://schemas.openxmlformats.org/officeDocument/2006/relationships/tags" Target="../tags/tag250.xml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5" Type="http://schemas.openxmlformats.org/officeDocument/2006/relationships/tags" Target="../tags/tag261.xml"/><Relationship Id="rId4" Type="http://schemas.openxmlformats.org/officeDocument/2006/relationships/tags" Target="../tags/tag260.xml"/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4" Type="http://schemas.openxmlformats.org/officeDocument/2006/relationships/tags" Target="../tags/tag264.xml"/><Relationship Id="rId3" Type="http://schemas.openxmlformats.org/officeDocument/2006/relationships/tags" Target="../tags/tag263.xml"/><Relationship Id="rId2" Type="http://schemas.openxmlformats.org/officeDocument/2006/relationships/tags" Target="../tags/tag262.xml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7" Type="http://schemas.openxmlformats.org/officeDocument/2006/relationships/tags" Target="../tags/tag270.xml"/><Relationship Id="rId6" Type="http://schemas.openxmlformats.org/officeDocument/2006/relationships/tags" Target="../tags/tag269.xml"/><Relationship Id="rId5" Type="http://schemas.openxmlformats.org/officeDocument/2006/relationships/tags" Target="../tags/tag268.xml"/><Relationship Id="rId4" Type="http://schemas.openxmlformats.org/officeDocument/2006/relationships/tags" Target="../tags/tag267.xml"/><Relationship Id="rId3" Type="http://schemas.openxmlformats.org/officeDocument/2006/relationships/tags" Target="../tags/tag266.xml"/><Relationship Id="rId2" Type="http://schemas.openxmlformats.org/officeDocument/2006/relationships/tags" Target="../tags/tag265.xml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6" Type="http://schemas.openxmlformats.org/officeDocument/2006/relationships/tags" Target="../tags/tag275.xml"/><Relationship Id="rId5" Type="http://schemas.openxmlformats.org/officeDocument/2006/relationships/tags" Target="../tags/tag274.xml"/><Relationship Id="rId4" Type="http://schemas.openxmlformats.org/officeDocument/2006/relationships/tags" Target="../tags/tag273.xml"/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5" Type="http://schemas.openxmlformats.org/officeDocument/2006/relationships/tags" Target="../tags/tag279.xml"/><Relationship Id="rId4" Type="http://schemas.openxmlformats.org/officeDocument/2006/relationships/tags" Target="../tags/tag278.xml"/><Relationship Id="rId3" Type="http://schemas.openxmlformats.org/officeDocument/2006/relationships/tags" Target="../tags/tag277.xml"/><Relationship Id="rId2" Type="http://schemas.openxmlformats.org/officeDocument/2006/relationships/tags" Target="../tags/tag276.xml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7" Type="http://schemas.openxmlformats.org/officeDocument/2006/relationships/tags" Target="../tags/tag290.xml"/><Relationship Id="rId6" Type="http://schemas.openxmlformats.org/officeDocument/2006/relationships/tags" Target="../tags/tag289.xml"/><Relationship Id="rId5" Type="http://schemas.openxmlformats.org/officeDocument/2006/relationships/tags" Target="../tags/tag288.xml"/><Relationship Id="rId4" Type="http://schemas.openxmlformats.org/officeDocument/2006/relationships/tags" Target="../tags/tag287.xml"/><Relationship Id="rId3" Type="http://schemas.openxmlformats.org/officeDocument/2006/relationships/tags" Target="../tags/tag286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6" Type="http://schemas.openxmlformats.org/officeDocument/2006/relationships/tags" Target="../tags/tag295.xml"/><Relationship Id="rId5" Type="http://schemas.openxmlformats.org/officeDocument/2006/relationships/tags" Target="../tags/tag294.xml"/><Relationship Id="rId4" Type="http://schemas.openxmlformats.org/officeDocument/2006/relationships/tags" Target="../tags/tag293.xml"/><Relationship Id="rId3" Type="http://schemas.openxmlformats.org/officeDocument/2006/relationships/tags" Target="../tags/tag292.xml"/><Relationship Id="rId2" Type="http://schemas.openxmlformats.org/officeDocument/2006/relationships/tags" Target="../tags/tag291.xml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6" Type="http://schemas.openxmlformats.org/officeDocument/2006/relationships/tags" Target="../tags/tag300.xml"/><Relationship Id="rId5" Type="http://schemas.openxmlformats.org/officeDocument/2006/relationships/tags" Target="../tags/tag299.xml"/><Relationship Id="rId4" Type="http://schemas.openxmlformats.org/officeDocument/2006/relationships/tags" Target="../tags/tag298.xml"/><Relationship Id="rId3" Type="http://schemas.openxmlformats.org/officeDocument/2006/relationships/tags" Target="../tags/tag297.xml"/><Relationship Id="rId2" Type="http://schemas.openxmlformats.org/officeDocument/2006/relationships/tags" Target="../tags/tag296.xml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7" Type="http://schemas.openxmlformats.org/officeDocument/2006/relationships/tags" Target="../tags/tag306.xml"/><Relationship Id="rId6" Type="http://schemas.openxmlformats.org/officeDocument/2006/relationships/tags" Target="../tags/tag305.xml"/><Relationship Id="rId5" Type="http://schemas.openxmlformats.org/officeDocument/2006/relationships/tags" Target="../tags/tag304.xml"/><Relationship Id="rId4" Type="http://schemas.openxmlformats.org/officeDocument/2006/relationships/tags" Target="../tags/tag303.xml"/><Relationship Id="rId3" Type="http://schemas.openxmlformats.org/officeDocument/2006/relationships/tags" Target="../tags/tag302.xml"/><Relationship Id="rId2" Type="http://schemas.openxmlformats.org/officeDocument/2006/relationships/tags" Target="../tags/tag301.xml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9" Type="http://schemas.openxmlformats.org/officeDocument/2006/relationships/tags" Target="../tags/tag314.xml"/><Relationship Id="rId8" Type="http://schemas.openxmlformats.org/officeDocument/2006/relationships/tags" Target="../tags/tag313.xml"/><Relationship Id="rId7" Type="http://schemas.openxmlformats.org/officeDocument/2006/relationships/tags" Target="../tags/tag312.xml"/><Relationship Id="rId6" Type="http://schemas.openxmlformats.org/officeDocument/2006/relationships/tags" Target="../tags/tag311.xml"/><Relationship Id="rId5" Type="http://schemas.openxmlformats.org/officeDocument/2006/relationships/tags" Target="../tags/tag310.xml"/><Relationship Id="rId4" Type="http://schemas.openxmlformats.org/officeDocument/2006/relationships/tags" Target="../tags/tag309.xml"/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5" Type="http://schemas.openxmlformats.org/officeDocument/2006/relationships/tags" Target="../tags/tag318.xml"/><Relationship Id="rId4" Type="http://schemas.openxmlformats.org/officeDocument/2006/relationships/tags" Target="../tags/tag317.xml"/><Relationship Id="rId3" Type="http://schemas.openxmlformats.org/officeDocument/2006/relationships/tags" Target="../tags/tag316.xml"/><Relationship Id="rId2" Type="http://schemas.openxmlformats.org/officeDocument/2006/relationships/tags" Target="../tags/tag315.xml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4" Type="http://schemas.openxmlformats.org/officeDocument/2006/relationships/tags" Target="../tags/tag321.xml"/><Relationship Id="rId3" Type="http://schemas.openxmlformats.org/officeDocument/2006/relationships/tags" Target="../tags/tag320.xml"/><Relationship Id="rId2" Type="http://schemas.openxmlformats.org/officeDocument/2006/relationships/tags" Target="../tags/tag319.xml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7" Type="http://schemas.openxmlformats.org/officeDocument/2006/relationships/tags" Target="../tags/tag327.xml"/><Relationship Id="rId6" Type="http://schemas.openxmlformats.org/officeDocument/2006/relationships/tags" Target="../tags/tag326.xml"/><Relationship Id="rId5" Type="http://schemas.openxmlformats.org/officeDocument/2006/relationships/tags" Target="../tags/tag325.xml"/><Relationship Id="rId4" Type="http://schemas.openxmlformats.org/officeDocument/2006/relationships/tags" Target="../tags/tag324.xml"/><Relationship Id="rId3" Type="http://schemas.openxmlformats.org/officeDocument/2006/relationships/tags" Target="../tags/tag323.xml"/><Relationship Id="rId2" Type="http://schemas.openxmlformats.org/officeDocument/2006/relationships/tags" Target="../tags/tag322.xml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6" Type="http://schemas.openxmlformats.org/officeDocument/2006/relationships/tags" Target="../tags/tag332.xml"/><Relationship Id="rId5" Type="http://schemas.openxmlformats.org/officeDocument/2006/relationships/tags" Target="../tags/tag331.xml"/><Relationship Id="rId4" Type="http://schemas.openxmlformats.org/officeDocument/2006/relationships/tags" Target="../tags/tag330.xml"/><Relationship Id="rId3" Type="http://schemas.openxmlformats.org/officeDocument/2006/relationships/tags" Target="../tags/tag329.xml"/><Relationship Id="rId2" Type="http://schemas.openxmlformats.org/officeDocument/2006/relationships/tags" Target="../tags/tag328.xml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5" Type="http://schemas.openxmlformats.org/officeDocument/2006/relationships/tags" Target="../tags/tag336.xml"/><Relationship Id="rId4" Type="http://schemas.openxmlformats.org/officeDocument/2006/relationships/tags" Target="../tags/tag335.xml"/><Relationship Id="rId3" Type="http://schemas.openxmlformats.org/officeDocument/2006/relationships/tags" Target="../tags/tag334.xml"/><Relationship Id="rId2" Type="http://schemas.openxmlformats.org/officeDocument/2006/relationships/tags" Target="../tags/tag333.xml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7" Type="http://schemas.openxmlformats.org/officeDocument/2006/relationships/tags" Target="../tags/tag347.xml"/><Relationship Id="rId6" Type="http://schemas.openxmlformats.org/officeDocument/2006/relationships/tags" Target="../tags/tag346.xml"/><Relationship Id="rId5" Type="http://schemas.openxmlformats.org/officeDocument/2006/relationships/tags" Target="../tags/tag345.xml"/><Relationship Id="rId4" Type="http://schemas.openxmlformats.org/officeDocument/2006/relationships/tags" Target="../tags/tag344.xml"/><Relationship Id="rId3" Type="http://schemas.openxmlformats.org/officeDocument/2006/relationships/tags" Target="../tags/tag343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6" Type="http://schemas.openxmlformats.org/officeDocument/2006/relationships/tags" Target="../tags/tag352.xml"/><Relationship Id="rId5" Type="http://schemas.openxmlformats.org/officeDocument/2006/relationships/tags" Target="../tags/tag351.xml"/><Relationship Id="rId4" Type="http://schemas.openxmlformats.org/officeDocument/2006/relationships/tags" Target="../tags/tag350.xml"/><Relationship Id="rId3" Type="http://schemas.openxmlformats.org/officeDocument/2006/relationships/tags" Target="../tags/tag349.xml"/><Relationship Id="rId2" Type="http://schemas.openxmlformats.org/officeDocument/2006/relationships/tags" Target="../tags/tag348.xml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6" Type="http://schemas.openxmlformats.org/officeDocument/2006/relationships/tags" Target="../tags/tag357.xml"/><Relationship Id="rId5" Type="http://schemas.openxmlformats.org/officeDocument/2006/relationships/tags" Target="../tags/tag356.xml"/><Relationship Id="rId4" Type="http://schemas.openxmlformats.org/officeDocument/2006/relationships/tags" Target="../tags/tag355.xml"/><Relationship Id="rId3" Type="http://schemas.openxmlformats.org/officeDocument/2006/relationships/tags" Target="../tags/tag354.xml"/><Relationship Id="rId2" Type="http://schemas.openxmlformats.org/officeDocument/2006/relationships/tags" Target="../tags/tag353.xml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7" Type="http://schemas.openxmlformats.org/officeDocument/2006/relationships/tags" Target="../tags/tag363.xml"/><Relationship Id="rId6" Type="http://schemas.openxmlformats.org/officeDocument/2006/relationships/tags" Target="../tags/tag362.xml"/><Relationship Id="rId5" Type="http://schemas.openxmlformats.org/officeDocument/2006/relationships/tags" Target="../tags/tag361.xml"/><Relationship Id="rId4" Type="http://schemas.openxmlformats.org/officeDocument/2006/relationships/tags" Target="../tags/tag360.xml"/><Relationship Id="rId3" Type="http://schemas.openxmlformats.org/officeDocument/2006/relationships/tags" Target="../tags/tag359.xml"/><Relationship Id="rId2" Type="http://schemas.openxmlformats.org/officeDocument/2006/relationships/tags" Target="../tags/tag358.xml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9" Type="http://schemas.openxmlformats.org/officeDocument/2006/relationships/tags" Target="../tags/tag371.xml"/><Relationship Id="rId8" Type="http://schemas.openxmlformats.org/officeDocument/2006/relationships/tags" Target="../tags/tag370.xml"/><Relationship Id="rId7" Type="http://schemas.openxmlformats.org/officeDocument/2006/relationships/tags" Target="../tags/tag369.xml"/><Relationship Id="rId6" Type="http://schemas.openxmlformats.org/officeDocument/2006/relationships/tags" Target="../tags/tag368.xml"/><Relationship Id="rId5" Type="http://schemas.openxmlformats.org/officeDocument/2006/relationships/tags" Target="../tags/tag367.xml"/><Relationship Id="rId4" Type="http://schemas.openxmlformats.org/officeDocument/2006/relationships/tags" Target="../tags/tag366.xml"/><Relationship Id="rId3" Type="http://schemas.openxmlformats.org/officeDocument/2006/relationships/tags" Target="../tags/tag365.xml"/><Relationship Id="rId2" Type="http://schemas.openxmlformats.org/officeDocument/2006/relationships/tags" Target="../tags/tag364.xml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5" Type="http://schemas.openxmlformats.org/officeDocument/2006/relationships/tags" Target="../tags/tag375.xml"/><Relationship Id="rId4" Type="http://schemas.openxmlformats.org/officeDocument/2006/relationships/tags" Target="../tags/tag374.xml"/><Relationship Id="rId3" Type="http://schemas.openxmlformats.org/officeDocument/2006/relationships/tags" Target="../tags/tag373.xml"/><Relationship Id="rId2" Type="http://schemas.openxmlformats.org/officeDocument/2006/relationships/tags" Target="../tags/tag372.xml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4" Type="http://schemas.openxmlformats.org/officeDocument/2006/relationships/tags" Target="../tags/tag378.xml"/><Relationship Id="rId3" Type="http://schemas.openxmlformats.org/officeDocument/2006/relationships/tags" Target="../tags/tag377.xml"/><Relationship Id="rId2" Type="http://schemas.openxmlformats.org/officeDocument/2006/relationships/tags" Target="../tags/tag376.xml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7" Type="http://schemas.openxmlformats.org/officeDocument/2006/relationships/tags" Target="../tags/tag384.xml"/><Relationship Id="rId6" Type="http://schemas.openxmlformats.org/officeDocument/2006/relationships/tags" Target="../tags/tag383.xml"/><Relationship Id="rId5" Type="http://schemas.openxmlformats.org/officeDocument/2006/relationships/tags" Target="../tags/tag382.xml"/><Relationship Id="rId4" Type="http://schemas.openxmlformats.org/officeDocument/2006/relationships/tags" Target="../tags/tag381.xml"/><Relationship Id="rId3" Type="http://schemas.openxmlformats.org/officeDocument/2006/relationships/tags" Target="../tags/tag380.xml"/><Relationship Id="rId2" Type="http://schemas.openxmlformats.org/officeDocument/2006/relationships/tags" Target="../tags/tag379.xml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6" Type="http://schemas.openxmlformats.org/officeDocument/2006/relationships/tags" Target="../tags/tag389.xml"/><Relationship Id="rId5" Type="http://schemas.openxmlformats.org/officeDocument/2006/relationships/tags" Target="../tags/tag388.xml"/><Relationship Id="rId4" Type="http://schemas.openxmlformats.org/officeDocument/2006/relationships/tags" Target="../tags/tag387.xml"/><Relationship Id="rId3" Type="http://schemas.openxmlformats.org/officeDocument/2006/relationships/tags" Target="../tags/tag386.xml"/><Relationship Id="rId2" Type="http://schemas.openxmlformats.org/officeDocument/2006/relationships/tags" Target="../tags/tag385.xml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5" Type="http://schemas.openxmlformats.org/officeDocument/2006/relationships/tags" Target="../tags/tag393.xml"/><Relationship Id="rId4" Type="http://schemas.openxmlformats.org/officeDocument/2006/relationships/tags" Target="../tags/tag392.xml"/><Relationship Id="rId3" Type="http://schemas.openxmlformats.org/officeDocument/2006/relationships/tags" Target="../tags/tag391.xml"/><Relationship Id="rId2" Type="http://schemas.openxmlformats.org/officeDocument/2006/relationships/tags" Target="../tags/tag390.xml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diaohb</a:t>
            </a:r>
            <a:endParaRPr lang="en-US" altLang="zh-CN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330" y="1026795"/>
            <a:ext cx="10972800" cy="522986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800" y="3429635"/>
            <a:ext cx="3909695" cy="26835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diaohb</a:t>
            </a:r>
            <a:endParaRPr lang="en-US" altLang="zh-CN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08400" y="18676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en-US" altLang="zh-CN" smtClean="0"/>
              <a:t>test</a:t>
            </a:r>
            <a:endParaRPr lang="en-US" altLang="zh-CN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330" y="1172210"/>
            <a:ext cx="10968990" cy="507746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08400" y="18676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en-US" altLang="zh-CN" smtClean="0"/>
              <a:t>test</a:t>
            </a:r>
            <a:endParaRPr lang="en-US" altLang="zh-CN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330" y="1172210"/>
            <a:ext cx="10968990" cy="507746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330" y="1026795"/>
            <a:ext cx="10972800" cy="522986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800" y="3429635"/>
            <a:ext cx="3909695" cy="26835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diaohb</a:t>
            </a:r>
            <a:endParaRPr lang="en-US" altLang="zh-CN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08400" y="18676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en-US" altLang="zh-CN" smtClean="0"/>
              <a:t>test</a:t>
            </a:r>
            <a:endParaRPr lang="en-US" altLang="zh-CN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330" y="1172210"/>
            <a:ext cx="10968990" cy="507746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330" y="1026795"/>
            <a:ext cx="10972800" cy="522986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800" y="3429635"/>
            <a:ext cx="3909695" cy="26835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diaohb</a:t>
            </a:r>
            <a:endParaRPr lang="en-US" altLang="zh-CN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08400" y="18676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en-US" altLang="zh-CN" smtClean="0"/>
              <a:t>test</a:t>
            </a:r>
            <a:endParaRPr lang="en-US" altLang="zh-CN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330" y="1172210"/>
            <a:ext cx="10968990" cy="507746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330" y="1026795"/>
            <a:ext cx="10972800" cy="522986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800" y="3429635"/>
            <a:ext cx="3909695" cy="26835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diaohb</a:t>
            </a:r>
            <a:endParaRPr lang="en-US" altLang="zh-CN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08400" y="18676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en-US" altLang="zh-CN" smtClean="0"/>
              <a:t>test</a:t>
            </a:r>
            <a:endParaRPr lang="en-US" altLang="zh-CN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330" y="1172210"/>
            <a:ext cx="10968990" cy="507746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330" y="1026795"/>
            <a:ext cx="10972800" cy="522986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800" y="3429635"/>
            <a:ext cx="3909695" cy="26835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diaohb</a:t>
            </a:r>
            <a:endParaRPr lang="en-US" altLang="zh-CN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08400" y="18676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en-US" altLang="zh-CN" smtClean="0"/>
              <a:t>test</a:t>
            </a:r>
            <a:endParaRPr lang="en-US" altLang="zh-CN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330" y="1172210"/>
            <a:ext cx="10968990" cy="507746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330" y="1026795"/>
            <a:ext cx="10972800" cy="522986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800" y="3429635"/>
            <a:ext cx="3909695" cy="26835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diaohb</a:t>
            </a:r>
            <a:endParaRPr lang="en-US" altLang="zh-CN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08400" y="18676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en-US" altLang="zh-CN" smtClean="0"/>
              <a:t>test</a:t>
            </a:r>
            <a:endParaRPr lang="en-US" altLang="zh-CN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330" y="1172210"/>
            <a:ext cx="10968990" cy="507746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330" y="1026795"/>
            <a:ext cx="10972800" cy="522986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57.xml"/><Relationship Id="rId17" Type="http://schemas.openxmlformats.org/officeDocument/2006/relationships/image" Target="../media/image2.svg"/><Relationship Id="rId16" Type="http://schemas.openxmlformats.org/officeDocument/2006/relationships/image" Target="../media/image1.png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9" Type="http://schemas.openxmlformats.org/officeDocument/2006/relationships/theme" Target="../theme/theme2.xml"/><Relationship Id="rId18" Type="http://schemas.openxmlformats.org/officeDocument/2006/relationships/tags" Target="../tags/tag114.xml"/><Relationship Id="rId17" Type="http://schemas.openxmlformats.org/officeDocument/2006/relationships/image" Target="../media/image2.svg"/><Relationship Id="rId16" Type="http://schemas.openxmlformats.org/officeDocument/2006/relationships/image" Target="../media/image1.png"/><Relationship Id="rId15" Type="http://schemas.openxmlformats.org/officeDocument/2006/relationships/tags" Target="../tags/tag113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9" Type="http://schemas.openxmlformats.org/officeDocument/2006/relationships/theme" Target="../theme/theme3.xml"/><Relationship Id="rId18" Type="http://schemas.openxmlformats.org/officeDocument/2006/relationships/tags" Target="../tags/tag171.xml"/><Relationship Id="rId17" Type="http://schemas.openxmlformats.org/officeDocument/2006/relationships/image" Target="../media/image2.svg"/><Relationship Id="rId16" Type="http://schemas.openxmlformats.org/officeDocument/2006/relationships/image" Target="../media/image1.png"/><Relationship Id="rId15" Type="http://schemas.openxmlformats.org/officeDocument/2006/relationships/tags" Target="../tags/tag170.xml"/><Relationship Id="rId14" Type="http://schemas.openxmlformats.org/officeDocument/2006/relationships/tags" Target="../tags/tag169.xml"/><Relationship Id="rId13" Type="http://schemas.openxmlformats.org/officeDocument/2006/relationships/tags" Target="../tags/tag168.xml"/><Relationship Id="rId12" Type="http://schemas.openxmlformats.org/officeDocument/2006/relationships/tags" Target="../tags/tag167.xml"/><Relationship Id="rId11" Type="http://schemas.openxmlformats.org/officeDocument/2006/relationships/tags" Target="../tags/tag166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9.xml"/><Relationship Id="rId8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9" Type="http://schemas.openxmlformats.org/officeDocument/2006/relationships/theme" Target="../theme/theme4.xml"/><Relationship Id="rId18" Type="http://schemas.openxmlformats.org/officeDocument/2006/relationships/tags" Target="../tags/tag228.xml"/><Relationship Id="rId17" Type="http://schemas.openxmlformats.org/officeDocument/2006/relationships/image" Target="../media/image2.svg"/><Relationship Id="rId16" Type="http://schemas.openxmlformats.org/officeDocument/2006/relationships/image" Target="../media/image1.png"/><Relationship Id="rId15" Type="http://schemas.openxmlformats.org/officeDocument/2006/relationships/tags" Target="../tags/tag227.xml"/><Relationship Id="rId14" Type="http://schemas.openxmlformats.org/officeDocument/2006/relationships/tags" Target="../tags/tag226.xml"/><Relationship Id="rId13" Type="http://schemas.openxmlformats.org/officeDocument/2006/relationships/tags" Target="../tags/tag225.xml"/><Relationship Id="rId12" Type="http://schemas.openxmlformats.org/officeDocument/2006/relationships/tags" Target="../tags/tag224.xml"/><Relationship Id="rId11" Type="http://schemas.openxmlformats.org/officeDocument/2006/relationships/tags" Target="../tags/tag223.xml"/><Relationship Id="rId1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9.xml"/><Relationship Id="rId8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9" Type="http://schemas.openxmlformats.org/officeDocument/2006/relationships/theme" Target="../theme/theme5.xml"/><Relationship Id="rId18" Type="http://schemas.openxmlformats.org/officeDocument/2006/relationships/tags" Target="../tags/tag285.xml"/><Relationship Id="rId17" Type="http://schemas.openxmlformats.org/officeDocument/2006/relationships/image" Target="../media/image2.svg"/><Relationship Id="rId16" Type="http://schemas.openxmlformats.org/officeDocument/2006/relationships/image" Target="../media/image1.png"/><Relationship Id="rId15" Type="http://schemas.openxmlformats.org/officeDocument/2006/relationships/tags" Target="../tags/tag284.xml"/><Relationship Id="rId14" Type="http://schemas.openxmlformats.org/officeDocument/2006/relationships/tags" Target="../tags/tag283.xml"/><Relationship Id="rId13" Type="http://schemas.openxmlformats.org/officeDocument/2006/relationships/tags" Target="../tags/tag282.xml"/><Relationship Id="rId12" Type="http://schemas.openxmlformats.org/officeDocument/2006/relationships/tags" Target="../tags/tag281.xml"/><Relationship Id="rId11" Type="http://schemas.openxmlformats.org/officeDocument/2006/relationships/tags" Target="../tags/tag280.xml"/><Relationship Id="rId1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9.xml"/><Relationship Id="rId8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9" Type="http://schemas.openxmlformats.org/officeDocument/2006/relationships/theme" Target="../theme/theme6.xml"/><Relationship Id="rId18" Type="http://schemas.openxmlformats.org/officeDocument/2006/relationships/tags" Target="../tags/tag342.xml"/><Relationship Id="rId17" Type="http://schemas.openxmlformats.org/officeDocument/2006/relationships/image" Target="../media/image2.svg"/><Relationship Id="rId16" Type="http://schemas.openxmlformats.org/officeDocument/2006/relationships/image" Target="../media/image1.png"/><Relationship Id="rId15" Type="http://schemas.openxmlformats.org/officeDocument/2006/relationships/tags" Target="../tags/tag341.xml"/><Relationship Id="rId14" Type="http://schemas.openxmlformats.org/officeDocument/2006/relationships/tags" Target="../tags/tag340.xml"/><Relationship Id="rId13" Type="http://schemas.openxmlformats.org/officeDocument/2006/relationships/tags" Target="../tags/tag339.xml"/><Relationship Id="rId12" Type="http://schemas.openxmlformats.org/officeDocument/2006/relationships/tags" Target="../tags/tag338.xml"/><Relationship Id="rId11" Type="http://schemas.openxmlformats.org/officeDocument/2006/relationships/tags" Target="../tags/tag337.xml"/><Relationship Id="rId1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9" Type="http://schemas.openxmlformats.org/officeDocument/2006/relationships/theme" Target="../theme/theme7.xml"/><Relationship Id="rId18" Type="http://schemas.openxmlformats.org/officeDocument/2006/relationships/tags" Target="../tags/tag399.xml"/><Relationship Id="rId17" Type="http://schemas.openxmlformats.org/officeDocument/2006/relationships/image" Target="../media/image2.svg"/><Relationship Id="rId16" Type="http://schemas.openxmlformats.org/officeDocument/2006/relationships/image" Target="../media/image1.png"/><Relationship Id="rId15" Type="http://schemas.openxmlformats.org/officeDocument/2006/relationships/tags" Target="../tags/tag398.xml"/><Relationship Id="rId14" Type="http://schemas.openxmlformats.org/officeDocument/2006/relationships/tags" Target="../tags/tag397.xml"/><Relationship Id="rId13" Type="http://schemas.openxmlformats.org/officeDocument/2006/relationships/tags" Target="../tags/tag396.xml"/><Relationship Id="rId12" Type="http://schemas.openxmlformats.org/officeDocument/2006/relationships/tags" Target="../tags/tag395.xml"/><Relationship Id="rId11" Type="http://schemas.openxmlformats.org/officeDocument/2006/relationships/tags" Target="../tags/tag394.xml"/><Relationship Id="rId1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7450" y="161360"/>
            <a:ext cx="10969200" cy="705600"/>
          </a:xfrm>
          <a:prstGeom prst="rect">
            <a:avLst/>
          </a:prstGeom>
          <a:effectLst>
            <a:outerShdw dir="5400000" sx="1000" sy="1000" algn="ctr" rotWithShape="0">
              <a:srgbClr val="000000">
                <a:alpha val="100000"/>
              </a:srgbClr>
            </a:outerShdw>
          </a:effectLst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330" y="1139825"/>
            <a:ext cx="10968990" cy="510984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en-US" altLang="zh-CN" dirty="0"/>
              <a:t>test</a:t>
            </a:r>
            <a:endParaRPr lang="zh-CN" altLang="en-US" dirty="0"/>
          </a:p>
          <a:p>
            <a:pPr lvl="1"/>
            <a:r>
              <a:rPr lang="en-US" altLang="zh-CN" dirty="0"/>
              <a:t>test</a:t>
            </a:r>
            <a:endParaRPr lang="zh-CN" altLang="en-US" dirty="0"/>
          </a:p>
          <a:p>
            <a:pPr lvl="2"/>
            <a:r>
              <a:rPr lang="en-US" altLang="zh-CN" dirty="0"/>
              <a:t>test</a:t>
            </a:r>
            <a:endParaRPr lang="zh-CN" altLang="en-US" dirty="0"/>
          </a:p>
          <a:p>
            <a:pPr lvl="3"/>
            <a:r>
              <a:rPr lang="en-US" altLang="zh-CN" dirty="0"/>
              <a:t>test</a:t>
            </a:r>
            <a:endParaRPr lang="zh-CN" altLang="en-US" dirty="0"/>
          </a:p>
          <a:p>
            <a:pPr lvl="4"/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251320" y="642362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097495" y="6423620"/>
            <a:ext cx="395986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9203530" y="6423620"/>
            <a:ext cx="2699385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logo"/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80095" y="105410"/>
            <a:ext cx="3201035" cy="61277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640080" y="874395"/>
            <a:ext cx="10934065" cy="9525"/>
          </a:xfrm>
          <a:prstGeom prst="line">
            <a:avLst/>
          </a:prstGeom>
          <a:ln>
            <a:solidFill>
              <a:schemeClr val="accent1"/>
            </a:solidFill>
          </a:ln>
          <a:effectLst>
            <a:outerShdw dir="5400000" sx="1000" sy="1000" algn="ctr" rotWithShape="0">
              <a:schemeClr val="accent1">
                <a:lumMod val="40000"/>
                <a:lumOff val="60000"/>
                <a:alpha val="100000"/>
              </a:schemeClr>
            </a:out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Wingdings" panose="05000000000000000000" charset="0"/>
        <a:buChar char="Ø"/>
        <a:defRPr sz="24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tabLst>
          <a:tab pos="1609725" algn="l"/>
          <a:tab pos="1609725" algn="l"/>
          <a:tab pos="1609725" algn="l"/>
          <a:tab pos="1609725" algn="l"/>
        </a:tabLst>
        <a:defRPr sz="20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defRPr sz="18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7450" y="161360"/>
            <a:ext cx="10969200" cy="705600"/>
          </a:xfrm>
          <a:prstGeom prst="rect">
            <a:avLst/>
          </a:prstGeom>
          <a:effectLst>
            <a:outerShdw dir="5400000" sx="1000" sy="1000" algn="ctr" rotWithShape="0">
              <a:srgbClr val="000000">
                <a:alpha val="100000"/>
              </a:srgbClr>
            </a:outerShdw>
          </a:effectLst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330" y="1139825"/>
            <a:ext cx="10968990" cy="510984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en-US" altLang="zh-CN" dirty="0"/>
              <a:t>test</a:t>
            </a:r>
            <a:endParaRPr lang="zh-CN" altLang="en-US" dirty="0"/>
          </a:p>
          <a:p>
            <a:pPr lvl="1"/>
            <a:r>
              <a:rPr lang="en-US" altLang="zh-CN" dirty="0"/>
              <a:t>test</a:t>
            </a:r>
            <a:endParaRPr lang="zh-CN" altLang="en-US" dirty="0"/>
          </a:p>
          <a:p>
            <a:pPr lvl="2"/>
            <a:r>
              <a:rPr lang="en-US" altLang="zh-CN" dirty="0"/>
              <a:t>test</a:t>
            </a:r>
            <a:endParaRPr lang="zh-CN" altLang="en-US" dirty="0"/>
          </a:p>
          <a:p>
            <a:pPr lvl="3"/>
            <a:r>
              <a:rPr lang="en-US" altLang="zh-CN" dirty="0"/>
              <a:t>test</a:t>
            </a:r>
            <a:endParaRPr lang="zh-CN" altLang="en-US" dirty="0"/>
          </a:p>
          <a:p>
            <a:pPr lvl="4"/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251320" y="642362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097495" y="6423620"/>
            <a:ext cx="395986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9203530" y="6423620"/>
            <a:ext cx="2699385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logo"/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80095" y="105410"/>
            <a:ext cx="3201035" cy="61277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640080" y="874395"/>
            <a:ext cx="10934065" cy="9525"/>
          </a:xfrm>
          <a:prstGeom prst="line">
            <a:avLst/>
          </a:prstGeom>
          <a:ln>
            <a:solidFill>
              <a:schemeClr val="accent1"/>
            </a:solidFill>
          </a:ln>
          <a:effectLst>
            <a:outerShdw dir="5400000" sx="1000" sy="1000" algn="ctr" rotWithShape="0">
              <a:schemeClr val="accent1">
                <a:lumMod val="40000"/>
                <a:lumOff val="60000"/>
                <a:alpha val="100000"/>
              </a:schemeClr>
            </a:out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Wingdings" panose="05000000000000000000" charset="0"/>
        <a:buChar char="Ø"/>
        <a:defRPr sz="20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lt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tabLst>
          <a:tab pos="1609725" algn="l"/>
          <a:tab pos="1609725" algn="l"/>
          <a:tab pos="1609725" algn="l"/>
          <a:tab pos="1609725" algn="l"/>
        </a:tabLst>
        <a:defRPr sz="20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lt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defRPr sz="20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lt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20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lt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20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l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7450" y="161360"/>
            <a:ext cx="10969200" cy="705600"/>
          </a:xfrm>
          <a:prstGeom prst="rect">
            <a:avLst/>
          </a:prstGeom>
          <a:effectLst>
            <a:outerShdw dir="5400000" sx="1000" sy="1000" algn="ctr" rotWithShape="0">
              <a:srgbClr val="000000">
                <a:alpha val="100000"/>
              </a:srgbClr>
            </a:outerShdw>
          </a:effectLst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330" y="1139825"/>
            <a:ext cx="10968990" cy="510984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en-US" altLang="zh-CN" dirty="0"/>
              <a:t>test</a:t>
            </a:r>
            <a:endParaRPr lang="zh-CN" altLang="en-US" dirty="0"/>
          </a:p>
          <a:p>
            <a:pPr lvl="1"/>
            <a:r>
              <a:rPr lang="en-US" altLang="zh-CN" dirty="0"/>
              <a:t>test</a:t>
            </a:r>
            <a:endParaRPr lang="zh-CN" altLang="en-US" dirty="0"/>
          </a:p>
          <a:p>
            <a:pPr lvl="2"/>
            <a:r>
              <a:rPr lang="en-US" altLang="zh-CN" dirty="0"/>
              <a:t>test</a:t>
            </a:r>
            <a:endParaRPr lang="zh-CN" altLang="en-US" dirty="0"/>
          </a:p>
          <a:p>
            <a:pPr lvl="3"/>
            <a:r>
              <a:rPr lang="en-US" altLang="zh-CN" dirty="0"/>
              <a:t>test</a:t>
            </a:r>
            <a:endParaRPr lang="zh-CN" altLang="en-US" dirty="0"/>
          </a:p>
          <a:p>
            <a:pPr lvl="4"/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251320" y="642362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097495" y="6423620"/>
            <a:ext cx="395986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9203530" y="6423620"/>
            <a:ext cx="2699385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logo"/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80095" y="105410"/>
            <a:ext cx="3201035" cy="61277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640080" y="874395"/>
            <a:ext cx="10934065" cy="9525"/>
          </a:xfrm>
          <a:prstGeom prst="line">
            <a:avLst/>
          </a:prstGeom>
          <a:ln>
            <a:solidFill>
              <a:schemeClr val="accent1"/>
            </a:solidFill>
          </a:ln>
          <a:effectLst>
            <a:outerShdw dir="5400000" sx="1000" sy="1000" algn="ctr" rotWithShape="0">
              <a:schemeClr val="accent1">
                <a:lumMod val="40000"/>
                <a:lumOff val="60000"/>
                <a:alpha val="100000"/>
              </a:schemeClr>
            </a:out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</p:sldLayoutIdLst>
  <p:hf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Wingdings" panose="05000000000000000000" charset="0"/>
        <a:buChar char="Ø"/>
        <a:defRPr sz="20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lt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tabLst>
          <a:tab pos="1609725" algn="l"/>
          <a:tab pos="1609725" algn="l"/>
          <a:tab pos="1609725" algn="l"/>
          <a:tab pos="1609725" algn="l"/>
        </a:tabLst>
        <a:defRPr sz="20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lt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defRPr sz="20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lt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20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lt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20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l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7450" y="161360"/>
            <a:ext cx="10969200" cy="705600"/>
          </a:xfrm>
          <a:prstGeom prst="rect">
            <a:avLst/>
          </a:prstGeom>
          <a:effectLst>
            <a:outerShdw dir="5400000" sx="1000" sy="1000" algn="ctr" rotWithShape="0">
              <a:srgbClr val="000000">
                <a:alpha val="100000"/>
              </a:srgbClr>
            </a:outerShdw>
          </a:effectLst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330" y="1139825"/>
            <a:ext cx="10968990" cy="510984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en-US" altLang="zh-CN" dirty="0"/>
              <a:t>test</a:t>
            </a:r>
            <a:endParaRPr lang="zh-CN" altLang="en-US" dirty="0"/>
          </a:p>
          <a:p>
            <a:pPr lvl="1"/>
            <a:r>
              <a:rPr lang="en-US" altLang="zh-CN" dirty="0"/>
              <a:t>test</a:t>
            </a:r>
            <a:endParaRPr lang="zh-CN" altLang="en-US" dirty="0"/>
          </a:p>
          <a:p>
            <a:pPr lvl="2"/>
            <a:r>
              <a:rPr lang="en-US" altLang="zh-CN" dirty="0"/>
              <a:t>test</a:t>
            </a:r>
            <a:endParaRPr lang="zh-CN" altLang="en-US" dirty="0"/>
          </a:p>
          <a:p>
            <a:pPr lvl="3"/>
            <a:r>
              <a:rPr lang="en-US" altLang="zh-CN" dirty="0"/>
              <a:t>test</a:t>
            </a:r>
            <a:endParaRPr lang="zh-CN" altLang="en-US" dirty="0"/>
          </a:p>
          <a:p>
            <a:pPr lvl="4"/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251320" y="642362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097495" y="6423620"/>
            <a:ext cx="395986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9203530" y="6423620"/>
            <a:ext cx="2699385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logo"/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80095" y="105410"/>
            <a:ext cx="3201035" cy="61277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640080" y="874395"/>
            <a:ext cx="10934065" cy="9525"/>
          </a:xfrm>
          <a:prstGeom prst="line">
            <a:avLst/>
          </a:prstGeom>
          <a:ln>
            <a:solidFill>
              <a:schemeClr val="accent1"/>
            </a:solidFill>
          </a:ln>
          <a:effectLst>
            <a:outerShdw dir="5400000" sx="1000" sy="1000" algn="ctr" rotWithShape="0">
              <a:schemeClr val="accent1">
                <a:lumMod val="40000"/>
                <a:lumOff val="60000"/>
                <a:alpha val="100000"/>
              </a:schemeClr>
            </a:out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</p:sldLayoutIdLst>
  <p:hf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Wingdings" panose="05000000000000000000" charset="0"/>
        <a:buChar char="Ø"/>
        <a:defRPr sz="20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lt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tabLst>
          <a:tab pos="1609725" algn="l"/>
          <a:tab pos="1609725" algn="l"/>
          <a:tab pos="1609725" algn="l"/>
          <a:tab pos="1609725" algn="l"/>
        </a:tabLst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lt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lt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lt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l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7450" y="161360"/>
            <a:ext cx="10969200" cy="705600"/>
          </a:xfrm>
          <a:prstGeom prst="rect">
            <a:avLst/>
          </a:prstGeom>
          <a:effectLst>
            <a:outerShdw dir="5400000" sx="1000" sy="1000" algn="ctr" rotWithShape="0">
              <a:srgbClr val="000000">
                <a:alpha val="100000"/>
              </a:srgbClr>
            </a:outerShdw>
          </a:effectLst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330" y="1139825"/>
            <a:ext cx="10968990" cy="510984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en-US" altLang="zh-CN" dirty="0"/>
              <a:t>test</a:t>
            </a:r>
            <a:endParaRPr lang="zh-CN" altLang="en-US" dirty="0"/>
          </a:p>
          <a:p>
            <a:pPr lvl="1"/>
            <a:r>
              <a:rPr lang="en-US" altLang="zh-CN" dirty="0"/>
              <a:t>test</a:t>
            </a:r>
            <a:endParaRPr lang="zh-CN" altLang="en-US" dirty="0"/>
          </a:p>
          <a:p>
            <a:pPr lvl="2"/>
            <a:r>
              <a:rPr lang="en-US" altLang="zh-CN" dirty="0"/>
              <a:t>test</a:t>
            </a:r>
            <a:endParaRPr lang="zh-CN" altLang="en-US" dirty="0"/>
          </a:p>
          <a:p>
            <a:pPr lvl="3"/>
            <a:r>
              <a:rPr lang="en-US" altLang="zh-CN" dirty="0"/>
              <a:t>test</a:t>
            </a:r>
            <a:endParaRPr lang="zh-CN" altLang="en-US" dirty="0"/>
          </a:p>
          <a:p>
            <a:pPr lvl="4"/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251320" y="642362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097495" y="6423620"/>
            <a:ext cx="395986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9203530" y="6423620"/>
            <a:ext cx="2699385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logo"/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80095" y="105410"/>
            <a:ext cx="3201035" cy="61277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640080" y="874395"/>
            <a:ext cx="10934065" cy="9525"/>
          </a:xfrm>
          <a:prstGeom prst="line">
            <a:avLst/>
          </a:prstGeom>
          <a:ln>
            <a:solidFill>
              <a:schemeClr val="accent1"/>
            </a:solidFill>
          </a:ln>
          <a:effectLst>
            <a:outerShdw dir="5400000" sx="1000" sy="1000" algn="ctr" rotWithShape="0">
              <a:schemeClr val="accent1">
                <a:lumMod val="40000"/>
                <a:lumOff val="60000"/>
                <a:alpha val="100000"/>
              </a:schemeClr>
            </a:out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</p:sldLayoutIdLst>
  <p:hf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Wingdings" panose="05000000000000000000" charset="0"/>
        <a:buChar char="Ø"/>
        <a:defRPr sz="24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tabLst>
          <a:tab pos="1609725" algn="l"/>
          <a:tab pos="1609725" algn="l"/>
          <a:tab pos="1609725" algn="l"/>
          <a:tab pos="1609725" algn="l"/>
        </a:tabLst>
        <a:defRPr sz="20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defRPr sz="18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7450" y="161360"/>
            <a:ext cx="10969200" cy="705600"/>
          </a:xfrm>
          <a:prstGeom prst="rect">
            <a:avLst/>
          </a:prstGeom>
          <a:effectLst>
            <a:outerShdw dir="5400000" sx="1000" sy="1000" algn="ctr" rotWithShape="0">
              <a:srgbClr val="000000">
                <a:alpha val="100000"/>
              </a:srgbClr>
            </a:outerShdw>
          </a:effectLst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330" y="1139825"/>
            <a:ext cx="10968990" cy="510984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en-US" altLang="zh-CN" dirty="0"/>
              <a:t>test</a:t>
            </a:r>
            <a:endParaRPr lang="zh-CN" altLang="en-US" dirty="0"/>
          </a:p>
          <a:p>
            <a:pPr lvl="1"/>
            <a:r>
              <a:rPr lang="en-US" altLang="zh-CN" dirty="0"/>
              <a:t>test</a:t>
            </a:r>
            <a:endParaRPr lang="zh-CN" altLang="en-US" dirty="0"/>
          </a:p>
          <a:p>
            <a:pPr lvl="2"/>
            <a:r>
              <a:rPr lang="en-US" altLang="zh-CN" dirty="0"/>
              <a:t>test</a:t>
            </a:r>
            <a:endParaRPr lang="zh-CN" altLang="en-US" dirty="0"/>
          </a:p>
          <a:p>
            <a:pPr lvl="3"/>
            <a:r>
              <a:rPr lang="en-US" altLang="zh-CN" dirty="0"/>
              <a:t>test</a:t>
            </a:r>
            <a:endParaRPr lang="zh-CN" altLang="en-US" dirty="0"/>
          </a:p>
          <a:p>
            <a:pPr lvl="4"/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251320" y="642362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097495" y="6423620"/>
            <a:ext cx="395986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9203530" y="6423620"/>
            <a:ext cx="2699385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logo"/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80095" y="105410"/>
            <a:ext cx="3201035" cy="61277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640080" y="874395"/>
            <a:ext cx="10934065" cy="9525"/>
          </a:xfrm>
          <a:prstGeom prst="line">
            <a:avLst/>
          </a:prstGeom>
          <a:ln>
            <a:solidFill>
              <a:schemeClr val="accent1"/>
            </a:solidFill>
          </a:ln>
          <a:effectLst>
            <a:outerShdw dir="5400000" sx="1000" sy="1000" algn="ctr" rotWithShape="0">
              <a:schemeClr val="accent1">
                <a:lumMod val="40000"/>
                <a:lumOff val="60000"/>
                <a:alpha val="100000"/>
              </a:schemeClr>
            </a:out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</p:sldLayoutIdLst>
  <p:hf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Wingdings" panose="05000000000000000000" charset="0"/>
        <a:buChar char="Ø"/>
        <a:defRPr sz="24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tabLst>
          <a:tab pos="1609725" algn="l"/>
          <a:tab pos="1609725" algn="l"/>
          <a:tab pos="1609725" algn="l"/>
          <a:tab pos="1609725" algn="l"/>
        </a:tabLst>
        <a:defRPr sz="20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defRPr sz="18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7450" y="161360"/>
            <a:ext cx="10969200" cy="705600"/>
          </a:xfrm>
          <a:prstGeom prst="rect">
            <a:avLst/>
          </a:prstGeom>
          <a:effectLst>
            <a:outerShdw dir="5400000" sx="1000" sy="1000" algn="ctr" rotWithShape="0">
              <a:srgbClr val="000000">
                <a:alpha val="100000"/>
              </a:srgbClr>
            </a:outerShdw>
          </a:effectLst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330" y="1139825"/>
            <a:ext cx="10968990" cy="510984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en-US" altLang="zh-CN" dirty="0"/>
              <a:t>test</a:t>
            </a:r>
            <a:endParaRPr lang="zh-CN" altLang="en-US" dirty="0"/>
          </a:p>
          <a:p>
            <a:pPr lvl="1"/>
            <a:r>
              <a:rPr lang="en-US" altLang="zh-CN" dirty="0"/>
              <a:t>test</a:t>
            </a:r>
            <a:endParaRPr lang="zh-CN" altLang="en-US" dirty="0"/>
          </a:p>
          <a:p>
            <a:pPr lvl="2"/>
            <a:r>
              <a:rPr lang="en-US" altLang="zh-CN" dirty="0"/>
              <a:t>test</a:t>
            </a:r>
            <a:endParaRPr lang="zh-CN" altLang="en-US" dirty="0"/>
          </a:p>
          <a:p>
            <a:pPr lvl="3"/>
            <a:r>
              <a:rPr lang="en-US" altLang="zh-CN" dirty="0"/>
              <a:t>test</a:t>
            </a:r>
            <a:endParaRPr lang="zh-CN" altLang="en-US" dirty="0"/>
          </a:p>
          <a:p>
            <a:pPr lvl="4"/>
            <a:r>
              <a:rPr lang="en-US" altLang="zh-CN" dirty="0"/>
              <a:t>test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251320" y="642362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097495" y="6423620"/>
            <a:ext cx="395986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9203530" y="6423620"/>
            <a:ext cx="2699385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logo"/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80095" y="105410"/>
            <a:ext cx="3201035" cy="61277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640080" y="874395"/>
            <a:ext cx="10934065" cy="9525"/>
          </a:xfrm>
          <a:prstGeom prst="line">
            <a:avLst/>
          </a:prstGeom>
          <a:ln>
            <a:solidFill>
              <a:schemeClr val="accent1"/>
            </a:solidFill>
          </a:ln>
          <a:effectLst>
            <a:outerShdw dir="5400000" sx="1000" sy="1000" algn="ctr" rotWithShape="0">
              <a:schemeClr val="accent1">
                <a:lumMod val="40000"/>
                <a:lumOff val="60000"/>
                <a:alpha val="100000"/>
              </a:schemeClr>
            </a:out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</p:sldLayoutIdLst>
  <p:hf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Wingdings" panose="05000000000000000000" charset="0"/>
        <a:buChar char="Ø"/>
        <a:defRPr sz="24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tabLst>
          <a:tab pos="1609725" algn="l"/>
          <a:tab pos="1609725" algn="l"/>
          <a:tab pos="1609725" algn="l"/>
          <a:tab pos="1609725" algn="l"/>
        </a:tabLst>
        <a:defRPr sz="20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Wingdings" panose="05000000000000000000" charset="0"/>
        <a:buChar char="Ø"/>
        <a:defRPr sz="18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Ø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l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402.xml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jpeg"/><Relationship Id="rId2" Type="http://schemas.openxmlformats.org/officeDocument/2006/relationships/tags" Target="../tags/tag401.xml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400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15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416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17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2.xml"/><Relationship Id="rId4" Type="http://schemas.openxmlformats.org/officeDocument/2006/relationships/tags" Target="../tags/tag419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tags" Target="../tags/tag4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420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2.xml"/><Relationship Id="rId4" Type="http://schemas.openxmlformats.org/officeDocument/2006/relationships/tags" Target="../tags/tag421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22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24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429.xml"/><Relationship Id="rId8" Type="http://schemas.openxmlformats.org/officeDocument/2006/relationships/image" Target="../media/image45.png"/><Relationship Id="rId7" Type="http://schemas.openxmlformats.org/officeDocument/2006/relationships/tags" Target="../tags/tag428.xml"/><Relationship Id="rId6" Type="http://schemas.openxmlformats.org/officeDocument/2006/relationships/image" Target="../media/image44.png"/><Relationship Id="rId5" Type="http://schemas.openxmlformats.org/officeDocument/2006/relationships/tags" Target="../tags/tag427.xml"/><Relationship Id="rId4" Type="http://schemas.openxmlformats.org/officeDocument/2006/relationships/tags" Target="../tags/tag426.xml"/><Relationship Id="rId3" Type="http://schemas.openxmlformats.org/officeDocument/2006/relationships/image" Target="../media/image43.png"/><Relationship Id="rId24" Type="http://schemas.openxmlformats.org/officeDocument/2006/relationships/slideLayout" Target="../slideLayouts/slideLayout2.xml"/><Relationship Id="rId23" Type="http://schemas.openxmlformats.org/officeDocument/2006/relationships/tags" Target="../tags/tag439.xml"/><Relationship Id="rId22" Type="http://schemas.openxmlformats.org/officeDocument/2006/relationships/tags" Target="../tags/tag438.xml"/><Relationship Id="rId21" Type="http://schemas.openxmlformats.org/officeDocument/2006/relationships/tags" Target="../tags/tag437.xml"/><Relationship Id="rId20" Type="http://schemas.openxmlformats.org/officeDocument/2006/relationships/tags" Target="../tags/tag436.xml"/><Relationship Id="rId2" Type="http://schemas.openxmlformats.org/officeDocument/2006/relationships/tags" Target="../tags/tag425.xml"/><Relationship Id="rId19" Type="http://schemas.openxmlformats.org/officeDocument/2006/relationships/tags" Target="../tags/tag435.xml"/><Relationship Id="rId18" Type="http://schemas.openxmlformats.org/officeDocument/2006/relationships/tags" Target="../tags/tag434.xml"/><Relationship Id="rId17" Type="http://schemas.openxmlformats.org/officeDocument/2006/relationships/image" Target="../media/image49.png"/><Relationship Id="rId16" Type="http://schemas.openxmlformats.org/officeDocument/2006/relationships/tags" Target="../tags/tag433.xml"/><Relationship Id="rId15" Type="http://schemas.openxmlformats.org/officeDocument/2006/relationships/tags" Target="../tags/tag432.xml"/><Relationship Id="rId14" Type="http://schemas.openxmlformats.org/officeDocument/2006/relationships/image" Target="../media/image48.png"/><Relationship Id="rId13" Type="http://schemas.openxmlformats.org/officeDocument/2006/relationships/tags" Target="../tags/tag431.xml"/><Relationship Id="rId12" Type="http://schemas.openxmlformats.org/officeDocument/2006/relationships/image" Target="../media/image47.png"/><Relationship Id="rId11" Type="http://schemas.openxmlformats.org/officeDocument/2006/relationships/tags" Target="../tags/tag430.xml"/><Relationship Id="rId10" Type="http://schemas.openxmlformats.org/officeDocument/2006/relationships/image" Target="../media/image46.png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40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tags" Target="../tags/tag404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403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440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448.xml"/><Relationship Id="rId8" Type="http://schemas.openxmlformats.org/officeDocument/2006/relationships/image" Target="../media/image55.png"/><Relationship Id="rId7" Type="http://schemas.openxmlformats.org/officeDocument/2006/relationships/tags" Target="../tags/tag447.xml"/><Relationship Id="rId6" Type="http://schemas.openxmlformats.org/officeDocument/2006/relationships/tags" Target="../tags/tag446.xml"/><Relationship Id="rId5" Type="http://schemas.openxmlformats.org/officeDocument/2006/relationships/tags" Target="../tags/tag445.xml"/><Relationship Id="rId4" Type="http://schemas.openxmlformats.org/officeDocument/2006/relationships/tags" Target="../tags/tag444.xml"/><Relationship Id="rId3" Type="http://schemas.openxmlformats.org/officeDocument/2006/relationships/tags" Target="../tags/tag443.xml"/><Relationship Id="rId2" Type="http://schemas.openxmlformats.org/officeDocument/2006/relationships/tags" Target="../tags/tag442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441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.vml"/><Relationship Id="rId8" Type="http://schemas.openxmlformats.org/officeDocument/2006/relationships/slideLayout" Target="../slideLayouts/slideLayout12.xml"/><Relationship Id="rId7" Type="http://schemas.openxmlformats.org/officeDocument/2006/relationships/tags" Target="../tags/tag44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wmf"/><Relationship Id="rId3" Type="http://schemas.openxmlformats.org/officeDocument/2006/relationships/oleObject" Target="../embeddings/oleObject1.bin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45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35.png"/><Relationship Id="rId2" Type="http://schemas.openxmlformats.org/officeDocument/2006/relationships/tags" Target="../tags/tag450.xml"/><Relationship Id="rId1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2.vml"/><Relationship Id="rId8" Type="http://schemas.openxmlformats.org/officeDocument/2006/relationships/slideLayout" Target="../slideLayouts/slideLayout22.xml"/><Relationship Id="rId7" Type="http://schemas.openxmlformats.org/officeDocument/2006/relationships/tags" Target="../tags/tag454.xml"/><Relationship Id="rId6" Type="http://schemas.openxmlformats.org/officeDocument/2006/relationships/image" Target="../media/image30.png"/><Relationship Id="rId5" Type="http://schemas.openxmlformats.org/officeDocument/2006/relationships/image" Target="../media/image56.wmf"/><Relationship Id="rId4" Type="http://schemas.openxmlformats.org/officeDocument/2006/relationships/oleObject" Target="../embeddings/oleObject2.bin"/><Relationship Id="rId3" Type="http://schemas.openxmlformats.org/officeDocument/2006/relationships/image" Target="../media/image63.png"/><Relationship Id="rId2" Type="http://schemas.openxmlformats.org/officeDocument/2006/relationships/tags" Target="../tags/tag453.xml"/><Relationship Id="rId1" Type="http://schemas.openxmlformats.org/officeDocument/2006/relationships/tags" Target="../tags/tag452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55.xml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6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58.xml"/><Relationship Id="rId3" Type="http://schemas.openxmlformats.org/officeDocument/2006/relationships/slide" Target="slide26.xml"/><Relationship Id="rId2" Type="http://schemas.openxmlformats.org/officeDocument/2006/relationships/image" Target="../media/image66.png"/><Relationship Id="rId1" Type="http://schemas.openxmlformats.org/officeDocument/2006/relationships/tags" Target="../tags/tag457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07.xml"/><Relationship Id="rId4" Type="http://schemas.openxmlformats.org/officeDocument/2006/relationships/image" Target="../media/image16.jpe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406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09.xml"/><Relationship Id="rId4" Type="http://schemas.openxmlformats.org/officeDocument/2006/relationships/image" Target="../media/image19.emf"/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tags" Target="../tags/tag40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2.xml"/><Relationship Id="rId1" Type="http://schemas.openxmlformats.org/officeDocument/2006/relationships/tags" Target="../tags/tag411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1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13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14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325120" y="911860"/>
            <a:ext cx="11473180" cy="2027555"/>
          </a:xfrm>
        </p:spPr>
        <p:txBody>
          <a:bodyPr>
            <a:normAutofit/>
          </a:bodyPr>
          <a:p>
            <a:r>
              <a:rPr lang="en-US" sz="5400" spc="-10" dirty="0">
                <a:latin typeface="+mj-lt"/>
                <a:cs typeface="+mj-lt"/>
                <a:sym typeface="+mn-ea"/>
              </a:rPr>
              <a:t>Beam Tests of </a:t>
            </a:r>
            <a:r>
              <a:rPr lang="en-US" sz="5400" spc="-10" dirty="0">
                <a:latin typeface="+mj-lt"/>
                <a:cs typeface="+mj-lt"/>
                <a:sym typeface="+mn-ea"/>
              </a:rPr>
              <a:t>                             </a:t>
            </a:r>
            <a:r>
              <a:rPr lang="en-US" sz="5400" spc="-10" dirty="0">
                <a:latin typeface="+mj-lt"/>
                <a:cs typeface="+mj-lt"/>
                <a:sym typeface="+mn-ea"/>
              </a:rPr>
              <a:t>the CEPC AHCAL Prototype</a:t>
            </a:r>
            <a:endParaRPr lang="en-US" sz="5400" spc="-10" dirty="0">
              <a:latin typeface="+mj-lt"/>
              <a:cs typeface="+mj-lt"/>
              <a:sym typeface="+mn-ea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128600"/>
            <a:ext cx="9799200" cy="1472400"/>
          </a:xfrm>
        </p:spPr>
        <p:txBody>
          <a:bodyPr>
            <a:normAutofit fontScale="90000" lnSpcReduction="10000"/>
          </a:bodyPr>
          <a:p>
            <a:r>
              <a:rPr dirty="0"/>
              <a:t>Hongbin</a:t>
            </a:r>
            <a:r>
              <a:rPr lang="en-US" altLang="zh-CN"/>
              <a:t> Diao</a:t>
            </a:r>
            <a:endParaRPr lang="en-US" altLang="zh-CN"/>
          </a:p>
          <a:p>
            <a:pPr algn="ctr" eaLnBrk="1" hangingPunct="1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buFontTx/>
              <a:buNone/>
            </a:pPr>
            <a:r>
              <a:rPr lang="en-US" altLang="zh-CN" dirty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State Key Laboratory of Particle Detection and Electronics</a:t>
            </a:r>
            <a:endParaRPr lang="en-US" altLang="zh-CN" b="0" i="0" dirty="0">
              <a:solidFill>
                <a:srgbClr val="00000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 eaLnBrk="1" hangingPunct="1">
              <a:lnSpc>
                <a:spcPct val="130000"/>
              </a:lnSpc>
              <a:spcBef>
                <a:spcPct val="10000"/>
              </a:spcBef>
              <a:spcAft>
                <a:spcPct val="10000"/>
              </a:spcAft>
              <a:buFontTx/>
              <a:buNone/>
            </a:pPr>
            <a:r>
              <a:rPr lang="en-US" altLang="zh-CN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+mn-ea"/>
              </a:rPr>
              <a:t>University of Science and Technology of China</a:t>
            </a:r>
            <a:endParaRPr dirty="0"/>
          </a:p>
        </p:txBody>
      </p:sp>
      <p:pic>
        <p:nvPicPr>
          <p:cNvPr id="5" name="Picture 4" descr="中国科学院高能物理研究所关于印发《高能所“标识”“标准字”的使用规定》的通知----中国科学院高能物理研究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575" y="5475117"/>
            <a:ext cx="3086293" cy="121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上海交通大学- 维基百科，自由的百科全书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467" y="5322561"/>
            <a:ext cx="1430872" cy="143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6688" y="5163036"/>
            <a:ext cx="1302652" cy="16334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6924" y="5206735"/>
            <a:ext cx="1842388" cy="1546192"/>
          </a:xfrm>
          <a:prstGeom prst="rect">
            <a:avLst/>
          </a:prstGeom>
        </p:spPr>
      </p:pic>
      <p:pic>
        <p:nvPicPr>
          <p:cNvPr id="14344" name="TextBox 2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9" y="4644265"/>
            <a:ext cx="6032501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025" y="5277023"/>
            <a:ext cx="1430872" cy="1476539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ym typeface="+mn-ea"/>
              </a:rPr>
              <a:t>SPE </a:t>
            </a:r>
            <a:r>
              <a:rPr lang="en-US" altLang="zh-CN"/>
              <a:t>Calibration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330" y="1172210"/>
            <a:ext cx="7051040" cy="5159375"/>
          </a:xfrm>
        </p:spPr>
        <p:txBody>
          <a:bodyPr>
            <a:normAutofit fontScale="90000"/>
          </a:bodyPr>
          <a:p>
            <a:pPr>
              <a:lnSpc>
                <a:spcPct val="140000"/>
              </a:lnSpc>
            </a:pPr>
            <a:r>
              <a:rPr lang="en-US" altLang="zh-CN">
                <a:sym typeface="+mn-ea"/>
              </a:rPr>
              <a:t>SiPM is a photon-counting device using multiple APD pixels operating in Geiger mode</a:t>
            </a:r>
            <a:endParaRPr lang="en-US" altLang="zh-CN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>
                <a:sym typeface="+mn-ea"/>
              </a:rPr>
              <a:t>Its reponse is not linear strictly</a:t>
            </a:r>
            <a:endParaRPr lang="en-US" altLang="zh-CN"/>
          </a:p>
          <a:p>
            <a:pPr>
              <a:lnSpc>
                <a:spcPct val="140000"/>
              </a:lnSpc>
            </a:pPr>
            <a:endParaRPr lang="en-US" altLang="zh-CN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>
                <a:sym typeface="+mn-ea"/>
              </a:rPr>
              <a:t>to correct this effectiv</a:t>
            </a:r>
            <a:r>
              <a:rPr lang="en-US" altLang="zh-CN">
                <a:sym typeface="+mn-ea"/>
              </a:rPr>
              <a:t>e, single photoelectron (SPE) calibration is </a:t>
            </a:r>
            <a:r>
              <a:rPr lang="en-US" altLang="zh-CN">
                <a:sym typeface="+mn-ea"/>
              </a:rPr>
              <a:t>necessary</a:t>
            </a:r>
            <a:r>
              <a:rPr lang="en-US" altLang="zh-CN">
                <a:sym typeface="+mn-ea"/>
              </a:rPr>
              <a:t> </a:t>
            </a:r>
            <a:endParaRPr lang="en-US" altLang="zh-CN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>
                <a:sym typeface="+mn-ea"/>
              </a:rPr>
              <a:t>muon</a:t>
            </a:r>
            <a:r>
              <a:rPr lang="zh-CN" altLang="en-US">
                <a:sym typeface="+mn-ea"/>
              </a:rPr>
              <a:t> data</a:t>
            </a:r>
            <a:r>
              <a:rPr lang="en-US" altLang="zh-CN">
                <a:sym typeface="+mn-ea"/>
              </a:rPr>
              <a:t>(MIP)</a:t>
            </a:r>
            <a:r>
              <a:rPr lang="zh-CN" altLang="en-US">
                <a:sym typeface="+mn-ea"/>
              </a:rPr>
              <a:t> are fitted with multi-gaussian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to calculate </a:t>
            </a:r>
            <a:r>
              <a:rPr lang="en-US" altLang="zh-CN">
                <a:sym typeface="+mn-ea"/>
              </a:rPr>
              <a:t>SiPM </a:t>
            </a:r>
            <a:r>
              <a:rPr lang="zh-CN" altLang="en-US">
                <a:sym typeface="+mn-ea"/>
              </a:rPr>
              <a:t>gain for each channel</a:t>
            </a:r>
            <a:endParaRPr lang="en-US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59370" y="946785"/>
            <a:ext cx="3508375" cy="26689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370" y="3642360"/>
            <a:ext cx="3352165" cy="27546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010" y="2818130"/>
            <a:ext cx="5550535" cy="66802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114155" y="970915"/>
            <a:ext cx="942975" cy="202565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Outline</a:t>
            </a:r>
            <a:endParaRPr lang="en-US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1504950" y="2265680"/>
            <a:ext cx="2315210" cy="3448050"/>
          </a:xfrm>
          <a:prstGeom prst="roundRect">
            <a:avLst/>
          </a:prstGeom>
          <a:solidFill>
            <a:schemeClr val="bg1">
              <a:lumMod val="95000"/>
              <a:alpha val="20000"/>
            </a:schemeClr>
          </a:solidFill>
          <a:ln>
            <a:solidFill>
              <a:schemeClr val="tx1">
                <a:lumMod val="75000"/>
                <a:lumOff val="25000"/>
                <a:alpha val="2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>
                  <a:alpha val="20000"/>
                </a:schemeClr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96695" y="1217930"/>
            <a:ext cx="23152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tx1">
                    <a:alpha val="20000"/>
                  </a:schemeClr>
                </a:solidFill>
              </a:rPr>
              <a:t>Parameters Calibration</a:t>
            </a:r>
            <a:endParaRPr lang="en-US" altLang="zh-CN" sz="2400" b="1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29435" y="2571115"/>
            <a:ext cx="1747520" cy="368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chemeClr val="tx1">
                    <a:alpha val="20000"/>
                  </a:schemeClr>
                </a:solidFill>
              </a:rPr>
              <a:t>Pedestal</a:t>
            </a:r>
            <a:endParaRPr lang="en-US" altLang="zh-CN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829435" y="3307715"/>
            <a:ext cx="1747520" cy="368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chemeClr val="tx1">
                    <a:alpha val="20000"/>
                  </a:schemeClr>
                </a:solidFill>
              </a:rPr>
              <a:t>High-low ratio</a:t>
            </a:r>
            <a:endParaRPr lang="en-US" altLang="zh-CN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29435" y="4044315"/>
            <a:ext cx="1747520" cy="368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chemeClr val="tx1">
                    <a:alpha val="20000"/>
                  </a:schemeClr>
                </a:solidFill>
              </a:rPr>
              <a:t>MIP</a:t>
            </a:r>
            <a:endParaRPr lang="en-US" altLang="zh-CN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829435" y="4780915"/>
            <a:ext cx="1747520" cy="64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chemeClr val="tx1">
                    <a:alpha val="20000"/>
                  </a:schemeClr>
                </a:solidFill>
              </a:rPr>
              <a:t>Single PhotoElectron</a:t>
            </a:r>
            <a:endParaRPr lang="en-US" altLang="zh-CN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5046980" y="2265680"/>
            <a:ext cx="2315210" cy="34480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5371465" y="2475865"/>
            <a:ext cx="1747520" cy="64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/>
              <a:t>Non-uniform of Scintillator</a:t>
            </a:r>
            <a:endParaRPr lang="en-US" altLang="zh-CN"/>
          </a:p>
        </p:txBody>
      </p:sp>
      <p:sp>
        <p:nvSpPr>
          <p:cNvPr id="18" name="文本框 17"/>
          <p:cNvSpPr txBox="1"/>
          <p:nvPr/>
        </p:nvSpPr>
        <p:spPr>
          <a:xfrm>
            <a:off x="5371465" y="4089400"/>
            <a:ext cx="1747520" cy="368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/>
              <a:t>SiPM response</a:t>
            </a:r>
            <a:endParaRPr lang="en-US" altLang="zh-CN"/>
          </a:p>
        </p:txBody>
      </p:sp>
      <p:sp>
        <p:nvSpPr>
          <p:cNvPr id="19" name="文本框 18"/>
          <p:cNvSpPr txBox="1"/>
          <p:nvPr/>
        </p:nvSpPr>
        <p:spPr>
          <a:xfrm>
            <a:off x="5371465" y="3261360"/>
            <a:ext cx="1747520" cy="64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/>
              <a:t>Photon Flucturation</a:t>
            </a:r>
            <a:endParaRPr lang="en-US" altLang="zh-CN"/>
          </a:p>
        </p:txBody>
      </p:sp>
      <p:sp>
        <p:nvSpPr>
          <p:cNvPr id="20" name="文本框 19"/>
          <p:cNvSpPr txBox="1"/>
          <p:nvPr/>
        </p:nvSpPr>
        <p:spPr>
          <a:xfrm>
            <a:off x="5371465" y="4780915"/>
            <a:ext cx="1747520" cy="64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/>
              <a:t>Electronic Flucturation</a:t>
            </a:r>
            <a:endParaRPr lang="en-US" altLang="zh-CN"/>
          </a:p>
        </p:txBody>
      </p:sp>
      <p:sp>
        <p:nvSpPr>
          <p:cNvPr id="21" name="圆角矩形 20"/>
          <p:cNvSpPr/>
          <p:nvPr/>
        </p:nvSpPr>
        <p:spPr>
          <a:xfrm>
            <a:off x="8589010" y="2265680"/>
            <a:ext cx="2315210" cy="3448050"/>
          </a:xfrm>
          <a:prstGeom prst="roundRect">
            <a:avLst/>
          </a:prstGeom>
          <a:solidFill>
            <a:schemeClr val="bg1">
              <a:lumMod val="95000"/>
              <a:alpha val="20000"/>
            </a:schemeClr>
          </a:solidFill>
          <a:ln>
            <a:solidFill>
              <a:schemeClr val="tx1">
                <a:lumMod val="75000"/>
                <a:lumOff val="25000"/>
                <a:alpha val="2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>
                  <a:alpha val="20000"/>
                </a:schemeClr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913495" y="2910840"/>
            <a:ext cx="1747520" cy="64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chemeClr val="tx1">
                    <a:alpha val="20000"/>
                  </a:schemeClr>
                </a:solidFill>
              </a:rPr>
              <a:t>Event Selection</a:t>
            </a:r>
            <a:endParaRPr lang="en-US" altLang="zh-CN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913495" y="4333240"/>
            <a:ext cx="1743710" cy="64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>
                <a:solidFill>
                  <a:schemeClr val="tx1">
                    <a:alpha val="20000"/>
                  </a:schemeClr>
                </a:solidFill>
                <a:sym typeface="+mn-ea"/>
              </a:rPr>
              <a:t>Energy Reconstruction</a:t>
            </a:r>
            <a:endParaRPr lang="en-US" altLang="zh-CN">
              <a:solidFill>
                <a:schemeClr val="tx1">
                  <a:alpha val="20000"/>
                </a:schemeClr>
              </a:solidFill>
              <a:sym typeface="+mn-ea"/>
            </a:endParaRPr>
          </a:p>
        </p:txBody>
      </p:sp>
      <p:sp>
        <p:nvSpPr>
          <p:cNvPr id="27" name="右箭头 26"/>
          <p:cNvSpPr/>
          <p:nvPr/>
        </p:nvSpPr>
        <p:spPr>
          <a:xfrm>
            <a:off x="4027170" y="3810000"/>
            <a:ext cx="843280" cy="356870"/>
          </a:xfrm>
          <a:prstGeom prst="rightArrow">
            <a:avLst/>
          </a:prstGeom>
          <a:solidFill>
            <a:schemeClr val="bg1">
              <a:lumMod val="65000"/>
              <a:alpha val="20000"/>
            </a:schemeClr>
          </a:solidFill>
          <a:ln>
            <a:solidFill>
              <a:schemeClr val="tx1">
                <a:lumMod val="85000"/>
                <a:lumOff val="15000"/>
                <a:alpha val="2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右箭头 27"/>
          <p:cNvSpPr/>
          <p:nvPr/>
        </p:nvSpPr>
        <p:spPr>
          <a:xfrm>
            <a:off x="7553960" y="3810000"/>
            <a:ext cx="843280" cy="356870"/>
          </a:xfrm>
          <a:prstGeom prst="rightArrow">
            <a:avLst/>
          </a:prstGeom>
          <a:solidFill>
            <a:schemeClr val="bg1">
              <a:lumMod val="65000"/>
              <a:alpha val="20000"/>
            </a:schemeClr>
          </a:solidFill>
          <a:ln>
            <a:solidFill>
              <a:schemeClr val="tx1">
                <a:lumMod val="85000"/>
                <a:lumOff val="15000"/>
                <a:alpha val="2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右箭头 29"/>
          <p:cNvSpPr/>
          <p:nvPr/>
        </p:nvSpPr>
        <p:spPr>
          <a:xfrm>
            <a:off x="9512935" y="3810000"/>
            <a:ext cx="429260" cy="279400"/>
          </a:xfrm>
          <a:prstGeom prst="rightArrow">
            <a:avLst/>
          </a:prstGeom>
          <a:solidFill>
            <a:schemeClr val="bg1">
              <a:lumMod val="65000"/>
              <a:alpha val="20000"/>
            </a:schemeClr>
          </a:solidFill>
          <a:ln>
            <a:solidFill>
              <a:schemeClr val="tx1">
                <a:lumMod val="85000"/>
                <a:lumOff val="15000"/>
                <a:alpha val="20000"/>
              </a:schemeClr>
            </a:solidFill>
          </a:ln>
          <a:effectLst>
            <a:softEdge rad="12700"/>
          </a:effectLst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>
                  <a:alpha val="20000"/>
                </a:schemeClr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080000" y="1217930"/>
            <a:ext cx="2315210" cy="829945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 sz="2400" b="1"/>
              <a:t>Simulation &amp; Digitization</a:t>
            </a:r>
            <a:endParaRPr lang="en-US" altLang="zh-CN" sz="2400" b="1"/>
          </a:p>
        </p:txBody>
      </p:sp>
      <p:sp>
        <p:nvSpPr>
          <p:cNvPr id="32" name="文本框 31"/>
          <p:cNvSpPr txBox="1"/>
          <p:nvPr/>
        </p:nvSpPr>
        <p:spPr>
          <a:xfrm>
            <a:off x="8523605" y="1217930"/>
            <a:ext cx="2454910" cy="829945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tx1">
                    <a:alpha val="20000"/>
                  </a:schemeClr>
                </a:solidFill>
              </a:rPr>
              <a:t>Energy Reconstruction</a:t>
            </a:r>
            <a:endParaRPr lang="en-US" altLang="zh-CN" sz="2400" b="1">
              <a:solidFill>
                <a:schemeClr val="tx1">
                  <a:alpha val="20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Digitization I</a:t>
            </a:r>
            <a:endParaRPr lang="en-US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58" name="图片 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48450" y="3379470"/>
            <a:ext cx="3830955" cy="2947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3299460"/>
            <a:ext cx="3786505" cy="3215005"/>
          </a:xfrm>
          <a:prstGeom prst="rect">
            <a:avLst/>
          </a:prstGeom>
        </p:spPr>
      </p:pic>
      <p:sp>
        <p:nvSpPr>
          <p:cNvPr id="7" name="右箭头 6"/>
          <p:cNvSpPr/>
          <p:nvPr/>
        </p:nvSpPr>
        <p:spPr>
          <a:xfrm>
            <a:off x="5431790" y="4730750"/>
            <a:ext cx="923925" cy="352425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内容占位符 2"/>
          <p:cNvSpPr>
            <a:spLocks noGrp="1"/>
          </p:cNvSpPr>
          <p:nvPr/>
        </p:nvSpPr>
        <p:spPr>
          <a:xfrm>
            <a:off x="608330" y="1172210"/>
            <a:ext cx="8921115" cy="216979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charset="0"/>
              <a:buChar char="Ø"/>
              <a:defRPr sz="24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lt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charset="0"/>
              <a:buChar char="Ø"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lt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charset="0"/>
              <a:buChar char="Ø"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lt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Ø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lt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Ø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l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ym typeface="+mn-ea"/>
              </a:rPr>
              <a:t>Scintillator</a:t>
            </a:r>
            <a:endParaRPr lang="en-US" altLang="zh-CN" b="1">
              <a:sym typeface="+mn-ea"/>
            </a:endParaRPr>
          </a:p>
          <a:p>
            <a:pPr lvl="1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altLang="zh-CN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charset="0"/>
                <a:sym typeface="Symbol" panose="05050102010706020507" pitchFamily="2" charset="2"/>
              </a:rPr>
              <a:t>energy to photon (poisson sampling)</a:t>
            </a:r>
            <a:endParaRPr lang="en-US" altLang="zh-CN" dirty="0">
              <a:solidFill>
                <a:srgbClr val="000000"/>
              </a:solidFill>
              <a:ea typeface="MS Mincho" panose="02020609040205080304" pitchFamily="49" charset="-128"/>
              <a:cs typeface="Times New Roman" panose="02020603050405020304" charset="0"/>
              <a:sym typeface="Symbol" panose="05050102010706020507" pitchFamily="2" charset="2"/>
            </a:endParaRPr>
          </a:p>
          <a:p>
            <a:pPr lvl="1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altLang="zh-CN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charset="0"/>
                <a:sym typeface="Symbol" panose="05050102010706020507" pitchFamily="2" charset="2"/>
              </a:rPr>
              <a:t>4.8% gaussian smear from non-uniformity of scintillator</a:t>
            </a:r>
            <a:endParaRPr lang="en-US" altLang="zh-CN" dirty="0">
              <a:solidFill>
                <a:srgbClr val="000000"/>
              </a:solidFill>
              <a:ea typeface="MS Mincho" panose="02020609040205080304" pitchFamily="49" charset="-128"/>
              <a:cs typeface="Times New Roman" panose="02020603050405020304" charset="0"/>
              <a:sym typeface="Symbol" panose="05050102010706020507" pitchFamily="2" charset="2"/>
            </a:endParaRPr>
          </a:p>
          <a:p>
            <a:pPr lvl="1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altLang="zh-CN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charset="0"/>
                <a:sym typeface="Symbol" panose="05050102010706020507" pitchFamily="2" charset="2"/>
              </a:rPr>
              <a:t>photon electron conversion (binomial sampling)</a:t>
            </a:r>
            <a:endParaRPr lang="en-US" altLang="zh-CN" dirty="0">
              <a:solidFill>
                <a:srgbClr val="000000"/>
              </a:solidFill>
              <a:ea typeface="MS Mincho" panose="02020609040205080304" pitchFamily="49" charset="-128"/>
              <a:cs typeface="Times New Roman" panose="02020603050405020304" charset="0"/>
              <a:sym typeface="+mn-ea"/>
            </a:endParaRPr>
          </a:p>
          <a:p>
            <a:endParaRPr lang="en-US" altLang="zh-CN" sz="2000"/>
          </a:p>
        </p:txBody>
      </p:sp>
      <p:grpSp>
        <p:nvGrpSpPr>
          <p:cNvPr id="3" name="组合 2"/>
          <p:cNvGrpSpPr/>
          <p:nvPr/>
        </p:nvGrpSpPr>
        <p:grpSpPr>
          <a:xfrm>
            <a:off x="8373745" y="1539875"/>
            <a:ext cx="2961640" cy="625475"/>
            <a:chOff x="12292" y="2425"/>
            <a:chExt cx="4664" cy="985"/>
          </a:xfrm>
        </p:grpSpPr>
        <p:sp>
          <p:nvSpPr>
            <p:cNvPr id="10" name="矩形 9"/>
            <p:cNvSpPr/>
            <p:nvPr/>
          </p:nvSpPr>
          <p:spPr>
            <a:xfrm>
              <a:off x="12292" y="2425"/>
              <a:ext cx="4665" cy="7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14275" y="3158"/>
              <a:ext cx="698" cy="253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cxnSp>
        <p:nvCxnSpPr>
          <p:cNvPr id="9" name="直接箭头连接符 8"/>
          <p:cNvCxnSpPr/>
          <p:nvPr/>
        </p:nvCxnSpPr>
        <p:spPr>
          <a:xfrm>
            <a:off x="8723630" y="1198245"/>
            <a:ext cx="543560" cy="13385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" name="任意多边形 21"/>
          <p:cNvSpPr/>
          <p:nvPr/>
        </p:nvSpPr>
        <p:spPr>
          <a:xfrm>
            <a:off x="8950960" y="1701800"/>
            <a:ext cx="391795" cy="83820"/>
          </a:xfrm>
          <a:custGeom>
            <a:avLst/>
            <a:gdLst>
              <a:gd name="connisteX0" fmla="*/ 0 w 666750"/>
              <a:gd name="connsiteY0" fmla="*/ 29971 h 157272"/>
              <a:gd name="connisteX1" fmla="*/ 64135 w 666750"/>
              <a:gd name="connsiteY1" fmla="*/ 126 h 157272"/>
              <a:gd name="connisteX2" fmla="*/ 128270 w 666750"/>
              <a:gd name="connsiteY2" fmla="*/ 24891 h 157272"/>
              <a:gd name="connisteX3" fmla="*/ 167640 w 666750"/>
              <a:gd name="connsiteY3" fmla="*/ 89026 h 157272"/>
              <a:gd name="connisteX4" fmla="*/ 231775 w 666750"/>
              <a:gd name="connsiteY4" fmla="*/ 128396 h 157272"/>
              <a:gd name="connisteX5" fmla="*/ 300990 w 666750"/>
              <a:gd name="connsiteY5" fmla="*/ 99186 h 157272"/>
              <a:gd name="connisteX6" fmla="*/ 370205 w 666750"/>
              <a:gd name="connsiteY6" fmla="*/ 59181 h 157272"/>
              <a:gd name="connisteX7" fmla="*/ 434340 w 666750"/>
              <a:gd name="connsiteY7" fmla="*/ 29971 h 157272"/>
              <a:gd name="connisteX8" fmla="*/ 474345 w 666750"/>
              <a:gd name="connsiteY8" fmla="*/ 94106 h 157272"/>
              <a:gd name="connisteX9" fmla="*/ 538480 w 666750"/>
              <a:gd name="connsiteY9" fmla="*/ 153161 h 157272"/>
              <a:gd name="connisteX10" fmla="*/ 602615 w 666750"/>
              <a:gd name="connsiteY10" fmla="*/ 143636 h 157272"/>
              <a:gd name="connisteX11" fmla="*/ 666750 w 666750"/>
              <a:gd name="connsiteY11" fmla="*/ 108711 h 1572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</a:cxnLst>
            <a:rect l="l" t="t" r="r" b="b"/>
            <a:pathLst>
              <a:path w="666750" h="157272">
                <a:moveTo>
                  <a:pt x="0" y="29972"/>
                </a:moveTo>
                <a:cubicBezTo>
                  <a:pt x="11430" y="23622"/>
                  <a:pt x="38735" y="1397"/>
                  <a:pt x="64135" y="127"/>
                </a:cubicBezTo>
                <a:cubicBezTo>
                  <a:pt x="89535" y="-1143"/>
                  <a:pt x="107315" y="7112"/>
                  <a:pt x="128270" y="24892"/>
                </a:cubicBezTo>
                <a:cubicBezTo>
                  <a:pt x="149225" y="42672"/>
                  <a:pt x="146685" y="68072"/>
                  <a:pt x="167640" y="89027"/>
                </a:cubicBezTo>
                <a:cubicBezTo>
                  <a:pt x="188595" y="109982"/>
                  <a:pt x="205105" y="126492"/>
                  <a:pt x="231775" y="128397"/>
                </a:cubicBezTo>
                <a:cubicBezTo>
                  <a:pt x="258445" y="130302"/>
                  <a:pt x="273050" y="113157"/>
                  <a:pt x="300990" y="99187"/>
                </a:cubicBezTo>
                <a:cubicBezTo>
                  <a:pt x="328930" y="85217"/>
                  <a:pt x="343535" y="73152"/>
                  <a:pt x="370205" y="59182"/>
                </a:cubicBezTo>
                <a:cubicBezTo>
                  <a:pt x="396875" y="45212"/>
                  <a:pt x="413385" y="22987"/>
                  <a:pt x="434340" y="29972"/>
                </a:cubicBezTo>
                <a:cubicBezTo>
                  <a:pt x="455295" y="36957"/>
                  <a:pt x="453390" y="69342"/>
                  <a:pt x="474345" y="94107"/>
                </a:cubicBezTo>
                <a:cubicBezTo>
                  <a:pt x="495300" y="118872"/>
                  <a:pt x="513080" y="143002"/>
                  <a:pt x="538480" y="153162"/>
                </a:cubicBezTo>
                <a:cubicBezTo>
                  <a:pt x="563880" y="163322"/>
                  <a:pt x="577215" y="152527"/>
                  <a:pt x="602615" y="143637"/>
                </a:cubicBezTo>
                <a:cubicBezTo>
                  <a:pt x="628015" y="134747"/>
                  <a:pt x="655320" y="115697"/>
                  <a:pt x="666750" y="10871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任意多边形 23"/>
          <p:cNvSpPr/>
          <p:nvPr/>
        </p:nvSpPr>
        <p:spPr>
          <a:xfrm>
            <a:off x="8510270" y="1661795"/>
            <a:ext cx="391795" cy="83820"/>
          </a:xfrm>
          <a:custGeom>
            <a:avLst/>
            <a:gdLst>
              <a:gd name="connisteX0" fmla="*/ 0 w 666750"/>
              <a:gd name="connsiteY0" fmla="*/ 29971 h 157272"/>
              <a:gd name="connisteX1" fmla="*/ 64135 w 666750"/>
              <a:gd name="connsiteY1" fmla="*/ 126 h 157272"/>
              <a:gd name="connisteX2" fmla="*/ 128270 w 666750"/>
              <a:gd name="connsiteY2" fmla="*/ 24891 h 157272"/>
              <a:gd name="connisteX3" fmla="*/ 167640 w 666750"/>
              <a:gd name="connsiteY3" fmla="*/ 89026 h 157272"/>
              <a:gd name="connisteX4" fmla="*/ 231775 w 666750"/>
              <a:gd name="connsiteY4" fmla="*/ 128396 h 157272"/>
              <a:gd name="connisteX5" fmla="*/ 300990 w 666750"/>
              <a:gd name="connsiteY5" fmla="*/ 99186 h 157272"/>
              <a:gd name="connisteX6" fmla="*/ 370205 w 666750"/>
              <a:gd name="connsiteY6" fmla="*/ 59181 h 157272"/>
              <a:gd name="connisteX7" fmla="*/ 434340 w 666750"/>
              <a:gd name="connsiteY7" fmla="*/ 29971 h 157272"/>
              <a:gd name="connisteX8" fmla="*/ 474345 w 666750"/>
              <a:gd name="connsiteY8" fmla="*/ 94106 h 157272"/>
              <a:gd name="connisteX9" fmla="*/ 538480 w 666750"/>
              <a:gd name="connsiteY9" fmla="*/ 153161 h 157272"/>
              <a:gd name="connisteX10" fmla="*/ 602615 w 666750"/>
              <a:gd name="connsiteY10" fmla="*/ 143636 h 157272"/>
              <a:gd name="connisteX11" fmla="*/ 666750 w 666750"/>
              <a:gd name="connsiteY11" fmla="*/ 108711 h 1572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</a:cxnLst>
            <a:rect l="l" t="t" r="r" b="b"/>
            <a:pathLst>
              <a:path w="666750" h="157272">
                <a:moveTo>
                  <a:pt x="0" y="29972"/>
                </a:moveTo>
                <a:cubicBezTo>
                  <a:pt x="11430" y="23622"/>
                  <a:pt x="38735" y="1397"/>
                  <a:pt x="64135" y="127"/>
                </a:cubicBezTo>
                <a:cubicBezTo>
                  <a:pt x="89535" y="-1143"/>
                  <a:pt x="107315" y="7112"/>
                  <a:pt x="128270" y="24892"/>
                </a:cubicBezTo>
                <a:cubicBezTo>
                  <a:pt x="149225" y="42672"/>
                  <a:pt x="146685" y="68072"/>
                  <a:pt x="167640" y="89027"/>
                </a:cubicBezTo>
                <a:cubicBezTo>
                  <a:pt x="188595" y="109982"/>
                  <a:pt x="205105" y="126492"/>
                  <a:pt x="231775" y="128397"/>
                </a:cubicBezTo>
                <a:cubicBezTo>
                  <a:pt x="258445" y="130302"/>
                  <a:pt x="273050" y="113157"/>
                  <a:pt x="300990" y="99187"/>
                </a:cubicBezTo>
                <a:cubicBezTo>
                  <a:pt x="328930" y="85217"/>
                  <a:pt x="343535" y="73152"/>
                  <a:pt x="370205" y="59182"/>
                </a:cubicBezTo>
                <a:cubicBezTo>
                  <a:pt x="396875" y="45212"/>
                  <a:pt x="413385" y="22987"/>
                  <a:pt x="434340" y="29972"/>
                </a:cubicBezTo>
                <a:cubicBezTo>
                  <a:pt x="455295" y="36957"/>
                  <a:pt x="453390" y="69342"/>
                  <a:pt x="474345" y="94107"/>
                </a:cubicBezTo>
                <a:cubicBezTo>
                  <a:pt x="495300" y="118872"/>
                  <a:pt x="513080" y="143002"/>
                  <a:pt x="538480" y="153162"/>
                </a:cubicBezTo>
                <a:cubicBezTo>
                  <a:pt x="563880" y="163322"/>
                  <a:pt x="577215" y="152527"/>
                  <a:pt x="602615" y="143637"/>
                </a:cubicBezTo>
                <a:cubicBezTo>
                  <a:pt x="628015" y="134747"/>
                  <a:pt x="655320" y="115697"/>
                  <a:pt x="666750" y="108712"/>
                </a:cubicBezTo>
              </a:path>
            </a:pathLst>
          </a:custGeom>
          <a:noFill/>
          <a:ln>
            <a:solidFill>
              <a:schemeClr val="tx1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9845040" y="2230120"/>
            <a:ext cx="12941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SiPM</a:t>
            </a:r>
            <a:endParaRPr lang="en-US" altLang="zh-CN" sz="1400"/>
          </a:p>
        </p:txBody>
      </p:sp>
      <p:sp>
        <p:nvSpPr>
          <p:cNvPr id="27" name="文本框 26"/>
          <p:cNvSpPr txBox="1"/>
          <p:nvPr/>
        </p:nvSpPr>
        <p:spPr>
          <a:xfrm>
            <a:off x="10114280" y="1172210"/>
            <a:ext cx="14630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1400"/>
              <a:t>scintillator</a:t>
            </a:r>
            <a:endParaRPr lang="en-US" altLang="zh-CN" sz="1400"/>
          </a:p>
        </p:txBody>
      </p:sp>
      <p:sp>
        <p:nvSpPr>
          <p:cNvPr id="8" name="任意多边形 7"/>
          <p:cNvSpPr/>
          <p:nvPr/>
        </p:nvSpPr>
        <p:spPr>
          <a:xfrm>
            <a:off x="10357485" y="1786255"/>
            <a:ext cx="391795" cy="83820"/>
          </a:xfrm>
          <a:custGeom>
            <a:avLst/>
            <a:gdLst>
              <a:gd name="connisteX0" fmla="*/ 0 w 666750"/>
              <a:gd name="connsiteY0" fmla="*/ 29971 h 157272"/>
              <a:gd name="connisteX1" fmla="*/ 64135 w 666750"/>
              <a:gd name="connsiteY1" fmla="*/ 126 h 157272"/>
              <a:gd name="connisteX2" fmla="*/ 128270 w 666750"/>
              <a:gd name="connsiteY2" fmla="*/ 24891 h 157272"/>
              <a:gd name="connisteX3" fmla="*/ 167640 w 666750"/>
              <a:gd name="connsiteY3" fmla="*/ 89026 h 157272"/>
              <a:gd name="connisteX4" fmla="*/ 231775 w 666750"/>
              <a:gd name="connsiteY4" fmla="*/ 128396 h 157272"/>
              <a:gd name="connisteX5" fmla="*/ 300990 w 666750"/>
              <a:gd name="connsiteY5" fmla="*/ 99186 h 157272"/>
              <a:gd name="connisteX6" fmla="*/ 370205 w 666750"/>
              <a:gd name="connsiteY6" fmla="*/ 59181 h 157272"/>
              <a:gd name="connisteX7" fmla="*/ 434340 w 666750"/>
              <a:gd name="connsiteY7" fmla="*/ 29971 h 157272"/>
              <a:gd name="connisteX8" fmla="*/ 474345 w 666750"/>
              <a:gd name="connsiteY8" fmla="*/ 94106 h 157272"/>
              <a:gd name="connisteX9" fmla="*/ 538480 w 666750"/>
              <a:gd name="connsiteY9" fmla="*/ 153161 h 157272"/>
              <a:gd name="connisteX10" fmla="*/ 602615 w 666750"/>
              <a:gd name="connsiteY10" fmla="*/ 143636 h 157272"/>
              <a:gd name="connisteX11" fmla="*/ 666750 w 666750"/>
              <a:gd name="connsiteY11" fmla="*/ 108711 h 1572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</a:cxnLst>
            <a:rect l="l" t="t" r="r" b="b"/>
            <a:pathLst>
              <a:path w="666750" h="157272">
                <a:moveTo>
                  <a:pt x="0" y="29972"/>
                </a:moveTo>
                <a:cubicBezTo>
                  <a:pt x="11430" y="23622"/>
                  <a:pt x="38735" y="1397"/>
                  <a:pt x="64135" y="127"/>
                </a:cubicBezTo>
                <a:cubicBezTo>
                  <a:pt x="89535" y="-1143"/>
                  <a:pt x="107315" y="7112"/>
                  <a:pt x="128270" y="24892"/>
                </a:cubicBezTo>
                <a:cubicBezTo>
                  <a:pt x="149225" y="42672"/>
                  <a:pt x="146685" y="68072"/>
                  <a:pt x="167640" y="89027"/>
                </a:cubicBezTo>
                <a:cubicBezTo>
                  <a:pt x="188595" y="109982"/>
                  <a:pt x="205105" y="126492"/>
                  <a:pt x="231775" y="128397"/>
                </a:cubicBezTo>
                <a:cubicBezTo>
                  <a:pt x="258445" y="130302"/>
                  <a:pt x="273050" y="113157"/>
                  <a:pt x="300990" y="99187"/>
                </a:cubicBezTo>
                <a:cubicBezTo>
                  <a:pt x="328930" y="85217"/>
                  <a:pt x="343535" y="73152"/>
                  <a:pt x="370205" y="59182"/>
                </a:cubicBezTo>
                <a:cubicBezTo>
                  <a:pt x="396875" y="45212"/>
                  <a:pt x="413385" y="22987"/>
                  <a:pt x="434340" y="29972"/>
                </a:cubicBezTo>
                <a:cubicBezTo>
                  <a:pt x="455295" y="36957"/>
                  <a:pt x="453390" y="69342"/>
                  <a:pt x="474345" y="94107"/>
                </a:cubicBezTo>
                <a:cubicBezTo>
                  <a:pt x="495300" y="118872"/>
                  <a:pt x="513080" y="143002"/>
                  <a:pt x="538480" y="153162"/>
                </a:cubicBezTo>
                <a:cubicBezTo>
                  <a:pt x="563880" y="163322"/>
                  <a:pt x="577215" y="152527"/>
                  <a:pt x="602615" y="143637"/>
                </a:cubicBezTo>
                <a:cubicBezTo>
                  <a:pt x="628015" y="134747"/>
                  <a:pt x="655320" y="115697"/>
                  <a:pt x="666750" y="108712"/>
                </a:cubicBezTo>
              </a:path>
            </a:pathLst>
          </a:custGeom>
          <a:noFill/>
          <a:ln>
            <a:solidFill>
              <a:schemeClr val="tx1"/>
            </a:solidFill>
          </a:ln>
          <a:scene3d>
            <a:camera prst="orthographicFront">
              <a:rot lat="0" lon="0" rev="7800000"/>
            </a:camera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/>
        </p:nvSpPr>
        <p:spPr>
          <a:xfrm>
            <a:off x="9799955" y="1758950"/>
            <a:ext cx="391795" cy="132715"/>
          </a:xfrm>
          <a:custGeom>
            <a:avLst/>
            <a:gdLst>
              <a:gd name="connisteX0" fmla="*/ 0 w 666750"/>
              <a:gd name="connsiteY0" fmla="*/ 29971 h 157272"/>
              <a:gd name="connisteX1" fmla="*/ 64135 w 666750"/>
              <a:gd name="connsiteY1" fmla="*/ 126 h 157272"/>
              <a:gd name="connisteX2" fmla="*/ 128270 w 666750"/>
              <a:gd name="connsiteY2" fmla="*/ 24891 h 157272"/>
              <a:gd name="connisteX3" fmla="*/ 167640 w 666750"/>
              <a:gd name="connsiteY3" fmla="*/ 89026 h 157272"/>
              <a:gd name="connisteX4" fmla="*/ 231775 w 666750"/>
              <a:gd name="connsiteY4" fmla="*/ 128396 h 157272"/>
              <a:gd name="connisteX5" fmla="*/ 300990 w 666750"/>
              <a:gd name="connsiteY5" fmla="*/ 99186 h 157272"/>
              <a:gd name="connisteX6" fmla="*/ 370205 w 666750"/>
              <a:gd name="connsiteY6" fmla="*/ 59181 h 157272"/>
              <a:gd name="connisteX7" fmla="*/ 434340 w 666750"/>
              <a:gd name="connsiteY7" fmla="*/ 29971 h 157272"/>
              <a:gd name="connisteX8" fmla="*/ 474345 w 666750"/>
              <a:gd name="connsiteY8" fmla="*/ 94106 h 157272"/>
              <a:gd name="connisteX9" fmla="*/ 538480 w 666750"/>
              <a:gd name="connsiteY9" fmla="*/ 153161 h 157272"/>
              <a:gd name="connisteX10" fmla="*/ 602615 w 666750"/>
              <a:gd name="connsiteY10" fmla="*/ 143636 h 157272"/>
              <a:gd name="connisteX11" fmla="*/ 666750 w 666750"/>
              <a:gd name="connsiteY11" fmla="*/ 108711 h 15727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</a:cxnLst>
            <a:rect l="l" t="t" r="r" b="b"/>
            <a:pathLst>
              <a:path w="666750" h="157272">
                <a:moveTo>
                  <a:pt x="0" y="29972"/>
                </a:moveTo>
                <a:cubicBezTo>
                  <a:pt x="11430" y="23622"/>
                  <a:pt x="38735" y="1397"/>
                  <a:pt x="64135" y="127"/>
                </a:cubicBezTo>
                <a:cubicBezTo>
                  <a:pt x="89535" y="-1143"/>
                  <a:pt x="107315" y="7112"/>
                  <a:pt x="128270" y="24892"/>
                </a:cubicBezTo>
                <a:cubicBezTo>
                  <a:pt x="149225" y="42672"/>
                  <a:pt x="146685" y="68072"/>
                  <a:pt x="167640" y="89027"/>
                </a:cubicBezTo>
                <a:cubicBezTo>
                  <a:pt x="188595" y="109982"/>
                  <a:pt x="205105" y="126492"/>
                  <a:pt x="231775" y="128397"/>
                </a:cubicBezTo>
                <a:cubicBezTo>
                  <a:pt x="258445" y="130302"/>
                  <a:pt x="273050" y="113157"/>
                  <a:pt x="300990" y="99187"/>
                </a:cubicBezTo>
                <a:cubicBezTo>
                  <a:pt x="328930" y="85217"/>
                  <a:pt x="343535" y="73152"/>
                  <a:pt x="370205" y="59182"/>
                </a:cubicBezTo>
                <a:cubicBezTo>
                  <a:pt x="396875" y="45212"/>
                  <a:pt x="413385" y="22987"/>
                  <a:pt x="434340" y="29972"/>
                </a:cubicBezTo>
                <a:cubicBezTo>
                  <a:pt x="455295" y="36957"/>
                  <a:pt x="453390" y="69342"/>
                  <a:pt x="474345" y="94107"/>
                </a:cubicBezTo>
                <a:cubicBezTo>
                  <a:pt x="495300" y="118872"/>
                  <a:pt x="513080" y="143002"/>
                  <a:pt x="538480" y="153162"/>
                </a:cubicBezTo>
                <a:cubicBezTo>
                  <a:pt x="563880" y="163322"/>
                  <a:pt x="577215" y="152527"/>
                  <a:pt x="602615" y="143637"/>
                </a:cubicBezTo>
                <a:cubicBezTo>
                  <a:pt x="628015" y="134747"/>
                  <a:pt x="655320" y="115697"/>
                  <a:pt x="666750" y="108712"/>
                </a:cubicBezTo>
              </a:path>
            </a:pathLst>
          </a:custGeom>
          <a:noFill/>
          <a:ln>
            <a:solidFill>
              <a:schemeClr val="tx1"/>
            </a:solidFill>
          </a:ln>
          <a:scene3d>
            <a:camera prst="orthographicFront">
              <a:rot lat="0" lon="0" rev="4200000"/>
            </a:camera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104900" y="3244850"/>
            <a:ext cx="3973195" cy="36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light yield uniformity in one scintillator </a:t>
            </a:r>
            <a:endParaRPr lang="en-US" altLang="zh-CN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5" uiExpand="1" build="p"/>
      <p:bldP spid="6" grpId="1"/>
      <p:bldP spid="14" grpId="0" bldLvl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ym typeface="+mn-ea"/>
              </a:rPr>
              <a:t>Digitization II</a:t>
            </a:r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SiPM Model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334125" y="1252220"/>
            <a:ext cx="4561840" cy="4519295"/>
          </a:xfrm>
          <a:prstGeom prst="rect">
            <a:avLst/>
          </a:prstGeom>
        </p:spPr>
      </p:pic>
      <p:sp>
        <p:nvSpPr>
          <p:cNvPr id="13" name="内容占位符 2"/>
          <p:cNvSpPr>
            <a:spLocks noGrp="1"/>
          </p:cNvSpPr>
          <p:nvPr/>
        </p:nvSpPr>
        <p:spPr>
          <a:xfrm>
            <a:off x="608330" y="1172210"/>
            <a:ext cx="5424170" cy="1958340"/>
          </a:xfrm>
          <a:prstGeom prst="rect">
            <a:avLst/>
          </a:prstGeom>
        </p:spPr>
        <p:txBody>
          <a:bodyPr vert="horz" lIns="90000" tIns="46800" rIns="90000" bIns="46800" rtlCol="0">
            <a:normAutofit lnSpcReduction="10000"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charset="0"/>
              <a:buChar char="Ø"/>
              <a:defRPr sz="20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lt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charset="0"/>
              <a:buChar char="Ø"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lt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charset="0"/>
              <a:buChar char="Ø"/>
              <a:defRPr sz="20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lt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Ø"/>
              <a:defRPr sz="20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lt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Ø"/>
              <a:defRPr sz="20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l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CN" sz="2400" b="1">
                <a:solidFill>
                  <a:schemeClr val="tx1"/>
                </a:solidFill>
              </a:rPr>
              <a:t>SiPM response</a:t>
            </a:r>
            <a:endParaRPr lang="en-US" altLang="zh-CN" sz="2400" b="1">
              <a:solidFill>
                <a:schemeClr val="tx1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zh-CN" sz="2000">
                <a:solidFill>
                  <a:schemeClr val="tx1"/>
                </a:solidFill>
              </a:rPr>
              <a:t>SiPM saturation and flacturation</a:t>
            </a:r>
            <a:endParaRPr lang="en-US" altLang="zh-CN" sz="2000">
              <a:solidFill>
                <a:schemeClr val="tx1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zh-CN">
                <a:solidFill>
                  <a:schemeClr val="tx1"/>
                </a:solidFill>
                <a:sym typeface="+mn-ea"/>
              </a:rPr>
              <a:t>SiPM gain smear</a:t>
            </a:r>
            <a:endParaRPr lang="en-US" altLang="zh-CN">
              <a:solidFill>
                <a:schemeClr val="tx1"/>
              </a:solidFill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altLang="zh-CN" sz="2400">
                <a:solidFill>
                  <a:schemeClr val="tx1"/>
                </a:solidFill>
                <a:sym typeface="+mn-ea"/>
              </a:rPr>
              <a:t>fired pixels to data format ADC</a:t>
            </a:r>
            <a:endParaRPr lang="en-US" altLang="zh-CN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zh-CN">
              <a:solidFill>
                <a:schemeClr val="tx1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189990" y="3208020"/>
            <a:ext cx="4617720" cy="3394710"/>
            <a:chOff x="5824" y="5851"/>
            <a:chExt cx="5813" cy="442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24" y="5851"/>
              <a:ext cx="5813" cy="442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9824" y="7041"/>
              <a:ext cx="1748" cy="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200">
                  <a:solidFill>
                    <a:srgbClr val="FF0000"/>
                  </a:solidFill>
                </a:rPr>
                <a:t>data</a:t>
              </a:r>
              <a:endParaRPr lang="en-US" altLang="zh-CN" sz="1200">
                <a:solidFill>
                  <a:srgbClr val="FF0000"/>
                </a:solidFill>
              </a:endParaRPr>
            </a:p>
            <a:p>
              <a:r>
                <a:rPr lang="en-US" altLang="zh-CN" sz="1200"/>
                <a:t>MC digi</a:t>
              </a:r>
              <a:endParaRPr lang="en-US" altLang="zh-CN" sz="1200"/>
            </a:p>
          </p:txBody>
        </p:sp>
        <p:cxnSp>
          <p:nvCxnSpPr>
            <p:cNvPr id="10" name="直接连接符 9"/>
            <p:cNvCxnSpPr/>
            <p:nvPr/>
          </p:nvCxnSpPr>
          <p:spPr>
            <a:xfrm flipV="1">
              <a:off x="9582" y="7251"/>
              <a:ext cx="272" cy="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9582" y="7451"/>
              <a:ext cx="272" cy="8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5" name="矩形 14"/>
          <p:cNvSpPr/>
          <p:nvPr/>
        </p:nvSpPr>
        <p:spPr>
          <a:xfrm>
            <a:off x="6391910" y="1217295"/>
            <a:ext cx="632460" cy="306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0895965" y="5198745"/>
            <a:ext cx="632460" cy="306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0198735" y="5582920"/>
            <a:ext cx="632460" cy="306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Outline</a:t>
            </a:r>
            <a:endParaRPr lang="en-US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1504950" y="2265680"/>
            <a:ext cx="2315210" cy="3448050"/>
          </a:xfrm>
          <a:prstGeom prst="roundRect">
            <a:avLst/>
          </a:prstGeom>
          <a:solidFill>
            <a:schemeClr val="bg1">
              <a:lumMod val="95000"/>
              <a:alpha val="20000"/>
            </a:schemeClr>
          </a:solidFill>
          <a:ln>
            <a:solidFill>
              <a:schemeClr val="tx1">
                <a:lumMod val="75000"/>
                <a:lumOff val="25000"/>
                <a:alpha val="2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>
                  <a:alpha val="20000"/>
                </a:schemeClr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96695" y="1217930"/>
            <a:ext cx="23152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tx1">
                    <a:alpha val="20000"/>
                  </a:schemeClr>
                </a:solidFill>
              </a:rPr>
              <a:t>Parameters Calibration</a:t>
            </a:r>
            <a:endParaRPr lang="en-US" altLang="zh-CN" sz="2400" b="1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29435" y="2571115"/>
            <a:ext cx="1747520" cy="368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chemeClr val="tx1">
                    <a:alpha val="20000"/>
                  </a:schemeClr>
                </a:solidFill>
              </a:rPr>
              <a:t>Pedestal</a:t>
            </a:r>
            <a:endParaRPr lang="en-US" altLang="zh-CN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829435" y="3307715"/>
            <a:ext cx="1747520" cy="368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chemeClr val="tx1">
                    <a:alpha val="20000"/>
                  </a:schemeClr>
                </a:solidFill>
              </a:rPr>
              <a:t>High-low ratio</a:t>
            </a:r>
            <a:endParaRPr lang="en-US" altLang="zh-CN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29435" y="4044315"/>
            <a:ext cx="1747520" cy="368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chemeClr val="tx1">
                    <a:alpha val="20000"/>
                  </a:schemeClr>
                </a:solidFill>
              </a:rPr>
              <a:t>MIP</a:t>
            </a:r>
            <a:endParaRPr lang="en-US" altLang="zh-CN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829435" y="4780915"/>
            <a:ext cx="1747520" cy="64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chemeClr val="tx1">
                    <a:alpha val="20000"/>
                  </a:schemeClr>
                </a:solidFill>
              </a:rPr>
              <a:t>Single PhotoElectron</a:t>
            </a:r>
            <a:endParaRPr lang="en-US" altLang="zh-CN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5046980" y="2265680"/>
            <a:ext cx="2315210" cy="3448050"/>
          </a:xfrm>
          <a:prstGeom prst="roundRect">
            <a:avLst/>
          </a:prstGeom>
          <a:solidFill>
            <a:schemeClr val="bg1">
              <a:lumMod val="95000"/>
              <a:alpha val="20000"/>
            </a:schemeClr>
          </a:solidFill>
          <a:ln>
            <a:solidFill>
              <a:schemeClr val="tx1">
                <a:lumMod val="75000"/>
                <a:lumOff val="25000"/>
                <a:alpha val="2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>
                  <a:alpha val="20000"/>
                </a:schemeClr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371465" y="2475865"/>
            <a:ext cx="1747520" cy="64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chemeClr val="tx1">
                    <a:alpha val="20000"/>
                  </a:schemeClr>
                </a:solidFill>
              </a:rPr>
              <a:t>Non-uniform of Scintillator</a:t>
            </a:r>
            <a:endParaRPr lang="en-US" altLang="zh-CN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371465" y="4089400"/>
            <a:ext cx="1747520" cy="368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chemeClr val="tx1">
                    <a:alpha val="20000"/>
                  </a:schemeClr>
                </a:solidFill>
              </a:rPr>
              <a:t>SiPM response</a:t>
            </a:r>
            <a:endParaRPr lang="en-US" altLang="zh-CN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371465" y="3261360"/>
            <a:ext cx="1747520" cy="64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chemeClr val="tx1">
                    <a:alpha val="20000"/>
                  </a:schemeClr>
                </a:solidFill>
              </a:rPr>
              <a:t>Photon Flucturation</a:t>
            </a:r>
            <a:endParaRPr lang="en-US" altLang="zh-CN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371465" y="4780915"/>
            <a:ext cx="1747520" cy="64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chemeClr val="tx1">
                    <a:alpha val="20000"/>
                  </a:schemeClr>
                </a:solidFill>
              </a:rPr>
              <a:t>Electronic Flucturation</a:t>
            </a:r>
            <a:endParaRPr lang="en-US" altLang="zh-CN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8589010" y="2265680"/>
            <a:ext cx="2315210" cy="34480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8913495" y="2910840"/>
            <a:ext cx="1747520" cy="64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/>
              <a:t>Event Selection</a:t>
            </a:r>
            <a:endParaRPr lang="en-US" altLang="zh-CN"/>
          </a:p>
        </p:txBody>
      </p:sp>
      <p:sp>
        <p:nvSpPr>
          <p:cNvPr id="26" name="文本框 25"/>
          <p:cNvSpPr txBox="1"/>
          <p:nvPr/>
        </p:nvSpPr>
        <p:spPr>
          <a:xfrm>
            <a:off x="8913495" y="4333240"/>
            <a:ext cx="1743710" cy="64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>
                <a:sym typeface="+mn-ea"/>
              </a:rPr>
              <a:t>Energy Reconstruction</a:t>
            </a:r>
            <a:endParaRPr lang="en-US" altLang="zh-CN"/>
          </a:p>
        </p:txBody>
      </p:sp>
      <p:sp>
        <p:nvSpPr>
          <p:cNvPr id="27" name="右箭头 26"/>
          <p:cNvSpPr/>
          <p:nvPr/>
        </p:nvSpPr>
        <p:spPr>
          <a:xfrm>
            <a:off x="4027170" y="3810000"/>
            <a:ext cx="843280" cy="356870"/>
          </a:xfrm>
          <a:prstGeom prst="rightArrow">
            <a:avLst/>
          </a:prstGeom>
          <a:solidFill>
            <a:schemeClr val="bg1">
              <a:lumMod val="65000"/>
              <a:alpha val="20000"/>
            </a:schemeClr>
          </a:solidFill>
          <a:ln>
            <a:solidFill>
              <a:schemeClr val="tx1">
                <a:lumMod val="85000"/>
                <a:lumOff val="15000"/>
                <a:alpha val="2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>
                  <a:alpha val="20000"/>
                </a:schemeClr>
              </a:solidFill>
            </a:endParaRPr>
          </a:p>
        </p:txBody>
      </p:sp>
      <p:sp>
        <p:nvSpPr>
          <p:cNvPr id="28" name="右箭头 27"/>
          <p:cNvSpPr/>
          <p:nvPr/>
        </p:nvSpPr>
        <p:spPr>
          <a:xfrm>
            <a:off x="7553960" y="3810000"/>
            <a:ext cx="843280" cy="356870"/>
          </a:xfrm>
          <a:prstGeom prst="rightArrow">
            <a:avLst/>
          </a:prstGeom>
          <a:solidFill>
            <a:schemeClr val="bg1">
              <a:lumMod val="65000"/>
              <a:alpha val="20000"/>
            </a:schemeClr>
          </a:solidFill>
          <a:ln>
            <a:solidFill>
              <a:schemeClr val="tx1">
                <a:lumMod val="85000"/>
                <a:lumOff val="15000"/>
                <a:alpha val="2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>
                  <a:alpha val="20000"/>
                </a:schemeClr>
              </a:solidFill>
            </a:endParaRPr>
          </a:p>
        </p:txBody>
      </p:sp>
      <p:sp>
        <p:nvSpPr>
          <p:cNvPr id="30" name="右箭头 29"/>
          <p:cNvSpPr/>
          <p:nvPr/>
        </p:nvSpPr>
        <p:spPr>
          <a:xfrm>
            <a:off x="9512935" y="3810000"/>
            <a:ext cx="429260" cy="2794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softEdge rad="12700"/>
          </a:effectLst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5080000" y="1217930"/>
            <a:ext cx="2315210" cy="829945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tx1">
                    <a:alpha val="20000"/>
                  </a:schemeClr>
                </a:solidFill>
              </a:rPr>
              <a:t>Simulation &amp; Digitization</a:t>
            </a:r>
            <a:endParaRPr lang="en-US" altLang="zh-CN" sz="2400" b="1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523605" y="1217930"/>
            <a:ext cx="2454910" cy="829945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 sz="2400" b="1"/>
              <a:t>Energy Reconstruction</a:t>
            </a:r>
            <a:endParaRPr lang="en-US" altLang="zh-CN" sz="2400" b="1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ym typeface="+mn-ea"/>
              </a:rPr>
              <a:t>Energy Reconstruction</a:t>
            </a:r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zh-CN" sz="2400">
                <a:solidFill>
                  <a:schemeClr val="tx1"/>
                </a:solidFill>
              </a:rPr>
              <a:t>Focus on electron response mainly</a:t>
            </a:r>
            <a:endParaRPr lang="en-US" altLang="zh-CN" sz="2400">
              <a:solidFill>
                <a:schemeClr val="tx1"/>
              </a:solidFill>
            </a:endParaRPr>
          </a:p>
          <a:p>
            <a:r>
              <a:rPr lang="en-US" altLang="zh-CN" sz="2400">
                <a:solidFill>
                  <a:schemeClr val="tx1"/>
                </a:solidFill>
              </a:rPr>
              <a:t>Beamtest data need to be selected to improve purity</a:t>
            </a:r>
            <a:endParaRPr lang="en-US" altLang="zh-CN" sz="2400">
              <a:solidFill>
                <a:schemeClr val="tx1"/>
              </a:solidFill>
            </a:endParaRPr>
          </a:p>
          <a:p>
            <a:pPr lvl="1"/>
            <a:r>
              <a:rPr lang="en-US" altLang="zh-CN" sz="2400">
                <a:solidFill>
                  <a:schemeClr val="tx1"/>
                </a:solidFill>
              </a:rPr>
              <a:t>hit number</a:t>
            </a:r>
            <a:endParaRPr lang="en-US" altLang="zh-CN" sz="2400">
              <a:solidFill>
                <a:schemeClr val="tx1"/>
              </a:solidFill>
            </a:endParaRPr>
          </a:p>
          <a:p>
            <a:pPr lvl="1"/>
            <a:r>
              <a:rPr lang="en-US" altLang="zh-CN" sz="2400">
                <a:solidFill>
                  <a:schemeClr val="tx1"/>
                </a:solidFill>
              </a:rPr>
              <a:t>shower start position</a:t>
            </a:r>
            <a:endParaRPr lang="en-US" altLang="zh-CN" sz="2400">
              <a:solidFill>
                <a:schemeClr val="tx1"/>
              </a:solidFill>
            </a:endParaRPr>
          </a:p>
          <a:p>
            <a:pPr lvl="1"/>
            <a:r>
              <a:rPr lang="en-US" altLang="zh-CN" sz="2400">
                <a:solidFill>
                  <a:schemeClr val="tx1"/>
                </a:solidFill>
              </a:rPr>
              <a:t>...</a:t>
            </a:r>
            <a:endParaRPr lang="en-US" altLang="zh-CN" sz="2400">
              <a:solidFill>
                <a:schemeClr val="tx1"/>
              </a:solidFill>
            </a:endParaRPr>
          </a:p>
          <a:p>
            <a:pPr lvl="1"/>
            <a:endParaRPr lang="en-US" altLang="zh-CN" sz="2400">
              <a:solidFill>
                <a:schemeClr val="tx1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46091" name="图片 2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62730"/>
            <a:ext cx="3993515" cy="218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1"/>
          <p:cNvGrpSpPr/>
          <p:nvPr/>
        </p:nvGrpSpPr>
        <p:grpSpPr>
          <a:xfrm>
            <a:off x="5004435" y="3631565"/>
            <a:ext cx="3036570" cy="2371725"/>
            <a:chOff x="10325" y="3980"/>
            <a:chExt cx="6544" cy="508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25" y="3980"/>
              <a:ext cx="6544" cy="5086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4851" y="5053"/>
              <a:ext cx="1340" cy="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e-</a:t>
              </a:r>
              <a:endParaRPr lang="en-US" altLang="zh-CN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1626" y="5236"/>
              <a:ext cx="1945" cy="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muon</a:t>
              </a:r>
              <a:endParaRPr lang="en-US" altLang="zh-CN"/>
            </a:p>
          </p:txBody>
        </p:sp>
        <p:cxnSp>
          <p:nvCxnSpPr>
            <p:cNvPr id="9" name="直接箭头连接符 8"/>
            <p:cNvCxnSpPr>
              <a:endCxn id="7" idx="1"/>
            </p:cNvCxnSpPr>
            <p:nvPr/>
          </p:nvCxnSpPr>
          <p:spPr>
            <a:xfrm>
              <a:off x="13945" y="5187"/>
              <a:ext cx="905" cy="261"/>
            </a:xfrm>
            <a:prstGeom prst="straightConnector1">
              <a:avLst/>
            </a:prstGeom>
            <a:ln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" name="直接箭头连接符 9"/>
            <p:cNvCxnSpPr/>
            <p:nvPr/>
          </p:nvCxnSpPr>
          <p:spPr>
            <a:xfrm flipV="1">
              <a:off x="11715" y="5737"/>
              <a:ext cx="381" cy="514"/>
            </a:xfrm>
            <a:prstGeom prst="straightConnector1">
              <a:avLst/>
            </a:prstGeom>
            <a:ln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4" name="文本框 13"/>
          <p:cNvSpPr txBox="1"/>
          <p:nvPr/>
        </p:nvSpPr>
        <p:spPr>
          <a:xfrm>
            <a:off x="5956935" y="2967990"/>
            <a:ext cx="5193030" cy="36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tx1"/>
                </a:solidFill>
                <a:highlight>
                  <a:srgbClr val="FFFF00"/>
                </a:highlight>
              </a:rPr>
              <a:t>energy deposite in sensitive volume of 20GeV e-</a:t>
            </a:r>
            <a:endParaRPr lang="en-US" altLang="zh-CN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710" y="3604895"/>
            <a:ext cx="3280410" cy="2398395"/>
          </a:xfrm>
          <a:prstGeom prst="rect">
            <a:avLst/>
          </a:prstGeom>
        </p:spPr>
      </p:pic>
      <p:sp>
        <p:nvSpPr>
          <p:cNvPr id="13" name="右箭头 12"/>
          <p:cNvSpPr/>
          <p:nvPr/>
        </p:nvSpPr>
        <p:spPr>
          <a:xfrm>
            <a:off x="7984490" y="4619625"/>
            <a:ext cx="438150" cy="228600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z="3200"/>
              <a:t>Energy Linearity and Resolution</a:t>
            </a:r>
            <a:endParaRPr lang="en-US" altLang="zh-CN" sz="320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1" name="内容占位符 2"/>
          <p:cNvSpPr>
            <a:spLocks noGrp="1"/>
          </p:cNvSpPr>
          <p:nvPr/>
        </p:nvSpPr>
        <p:spPr>
          <a:xfrm>
            <a:off x="608330" y="1172210"/>
            <a:ext cx="10968990" cy="507746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charset="0"/>
              <a:buChar char="Ø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charset="0"/>
              <a:buChar char="Ø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charset="0"/>
              <a:buChar char="Ø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Ø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Ø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>
                <a:solidFill>
                  <a:schemeClr val="tx1"/>
                </a:solidFill>
                <a:latin typeface="+mn-lt"/>
                <a:cs typeface="+mn-lt"/>
              </a:rPr>
              <a:t>preliminary results show, at low energy level, the energy linearity and resolution is well </a:t>
            </a:r>
            <a:endParaRPr lang="en-US" altLang="zh-CN" sz="2400">
              <a:solidFill>
                <a:schemeClr val="tx1"/>
              </a:solidFill>
              <a:latin typeface="+mn-lt"/>
              <a:cs typeface="+mn-lt"/>
            </a:endParaRPr>
          </a:p>
        </p:txBody>
      </p:sp>
      <p:pic>
        <p:nvPicPr>
          <p:cNvPr id="7" name="内容占位符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35125" y="2384425"/>
            <a:ext cx="4186555" cy="33635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080" y="2423160"/>
            <a:ext cx="4197350" cy="34385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37635" y="4636770"/>
            <a:ext cx="1308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preliminary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03565" y="4152900"/>
            <a:ext cx="1308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preliminary</a:t>
            </a:r>
            <a:endParaRPr lang="en-US" altLang="zh-CN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Summary and Plan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330" y="1172210"/>
            <a:ext cx="10968990" cy="5041900"/>
          </a:xfrm>
        </p:spPr>
        <p:txBody>
          <a:bodyPr>
            <a:normAutofit lnSpcReduction="20000"/>
          </a:bodyPr>
          <a:p>
            <a:r>
              <a:rPr lang="en-US" altLang="zh-CN"/>
              <a:t>Summary:</a:t>
            </a:r>
            <a:endParaRPr lang="en-US" altLang="zh-CN"/>
          </a:p>
          <a:p>
            <a:pPr lvl="1"/>
            <a:r>
              <a:rPr lang="en-US" altLang="zh-CN" sz="2000"/>
              <a:t>based on the beam tests of AHCAL prototype</a:t>
            </a:r>
            <a:endParaRPr lang="en-US" altLang="zh-CN" sz="2000"/>
          </a:p>
          <a:p>
            <a:pPr lvl="1"/>
            <a:r>
              <a:rPr lang="en-US" altLang="zh-CN" sz="2000"/>
              <a:t>carry out full-process analysis on high energy particle </a:t>
            </a:r>
            <a:endParaRPr lang="en-US" altLang="zh-CN" sz="2000"/>
          </a:p>
          <a:p>
            <a:pPr lvl="2"/>
            <a:r>
              <a:rPr lang="en-US" altLang="zh-CN"/>
              <a:t>calibrate basic parameters</a:t>
            </a:r>
            <a:endParaRPr lang="en-US" altLang="zh-CN"/>
          </a:p>
          <a:p>
            <a:pPr lvl="2"/>
            <a:r>
              <a:rPr lang="en-US" altLang="zh-CN"/>
              <a:t>reconstruct energy of electron</a:t>
            </a:r>
            <a:endParaRPr lang="en-US" altLang="zh-CN"/>
          </a:p>
          <a:p>
            <a:pPr lvl="2"/>
            <a:r>
              <a:rPr lang="en-US" altLang="zh-CN"/>
              <a:t>optimize MC simulation and digitization</a:t>
            </a:r>
            <a:endParaRPr lang="en-US" altLang="zh-CN"/>
          </a:p>
          <a:p>
            <a:pPr lvl="1"/>
            <a:r>
              <a:rPr lang="en-US" altLang="zh-CN"/>
              <a:t>preliminary results show, at low energy level, the aggrement between beamtest and </a:t>
            </a:r>
            <a:r>
              <a:rPr lang="en-US" altLang="zh-CN">
                <a:sym typeface="+mn-ea"/>
              </a:rPr>
              <a:t>MC is well</a:t>
            </a:r>
            <a:endParaRPr lang="en-US" altLang="zh-CN">
              <a:sym typeface="+mn-ea"/>
            </a:endParaRPr>
          </a:p>
          <a:p>
            <a:pPr marL="228600" lvl="0" indent="-228600">
              <a:buFont typeface="Wingdings" panose="05000000000000000000" charset="0"/>
              <a:buChar char="Ø"/>
            </a:pPr>
            <a:r>
              <a:rPr lang="en-US" altLang="zh-CN">
                <a:solidFill>
                  <a:schemeClr val="tx1"/>
                </a:solidFill>
              </a:rPr>
              <a:t>Plan:</a:t>
            </a:r>
            <a:endParaRPr lang="en-US" altLang="zh-CN">
              <a:solidFill>
                <a:schemeClr val="tx1"/>
              </a:solidFill>
            </a:endParaRPr>
          </a:p>
          <a:p>
            <a:pPr marL="685800" lvl="1" indent="-228600">
              <a:buFont typeface="Wingdings" panose="05000000000000000000" charset="0"/>
              <a:buChar char="Ø"/>
            </a:pPr>
            <a:r>
              <a:rPr lang="en-US" altLang="zh-CN">
                <a:solidFill>
                  <a:schemeClr val="tx1"/>
                </a:solidFill>
              </a:rPr>
              <a:t>high energy electron and pion analysis</a:t>
            </a:r>
            <a:endParaRPr lang="en-US" altLang="zh-CN">
              <a:solidFill>
                <a:schemeClr val="tx1"/>
              </a:solidFill>
            </a:endParaRPr>
          </a:p>
          <a:p>
            <a:pPr marL="685800" lvl="1" indent="-228600">
              <a:buFont typeface="Wingdings" panose="05000000000000000000" charset="0"/>
              <a:buChar char="Ø"/>
            </a:pPr>
            <a:r>
              <a:rPr lang="en-US" altLang="zh-CN">
                <a:solidFill>
                  <a:schemeClr val="tx1"/>
                </a:solidFill>
              </a:rPr>
              <a:t>using the high granularity, carry out research on particle identification and PFA method, lay the foundation for the deep study of CEPC</a:t>
            </a:r>
            <a:endParaRPr lang="en-US" altLang="zh-CN">
              <a:solidFill>
                <a:schemeClr val="tx1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686925" y="6092190"/>
            <a:ext cx="1831975" cy="6108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highlight>
                  <a:srgbClr val="FFFF00"/>
                </a:highlight>
              </a:rPr>
              <a:t>Thanks!</a:t>
            </a:r>
            <a:endParaRPr lang="en-US" altLang="zh-CN" sz="2800">
              <a:highlight>
                <a:srgbClr val="FFFF00"/>
              </a:highlight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990800" y="3045760"/>
            <a:ext cx="7768800" cy="766800"/>
          </a:xfrm>
        </p:spPr>
        <p:txBody>
          <a:bodyPr>
            <a:normAutofit fontScale="90000"/>
          </a:bodyPr>
          <a:p>
            <a:pPr algn="ctr"/>
            <a:r>
              <a:rPr lang="en-US" altLang="zh-CN" sz="8000"/>
              <a:t>Backup</a:t>
            </a:r>
            <a:endParaRPr lang="en-US" altLang="zh-CN" sz="8000"/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Motivation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zh-CN" sz="2000"/>
              <a:t>PFA make use of the optimal detector subsystem to determine the energy/momentum of each particle in a jet.</a:t>
            </a:r>
            <a:endParaRPr lang="en-US" altLang="zh-CN" sz="200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02245" y="2752090"/>
            <a:ext cx="3478530" cy="2872740"/>
          </a:xfrm>
          <a:prstGeom prst="rect">
            <a:avLst/>
          </a:prstGeom>
        </p:spPr>
      </p:pic>
      <p:sp>
        <p:nvSpPr>
          <p:cNvPr id="10" name="object 6"/>
          <p:cNvSpPr/>
          <p:nvPr>
            <p:custDataLst>
              <p:tags r:id="rId2"/>
            </p:custDataLst>
          </p:nvPr>
        </p:nvSpPr>
        <p:spPr>
          <a:xfrm>
            <a:off x="1484122" y="5021821"/>
            <a:ext cx="3128010" cy="7018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12" name="object 7"/>
          <p:cNvSpPr txBox="1"/>
          <p:nvPr>
            <p:custDataLst>
              <p:tags r:id="rId4"/>
            </p:custDataLst>
          </p:nvPr>
        </p:nvSpPr>
        <p:spPr>
          <a:xfrm>
            <a:off x="2278252" y="5163058"/>
            <a:ext cx="15417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等线" panose="02010600030101010101" charset="-122"/>
                <a:cs typeface="等线" panose="02010600030101010101" charset="-122"/>
              </a:rPr>
              <a:t>photons</a:t>
            </a:r>
            <a:r>
              <a:rPr sz="1800" spc="-85" dirty="0">
                <a:latin typeface="等线" panose="02010600030101010101" charset="-122"/>
                <a:cs typeface="等线" panose="02010600030101010101" charset="-122"/>
              </a:rPr>
              <a:t> </a:t>
            </a:r>
            <a:r>
              <a:rPr sz="1800" dirty="0">
                <a:latin typeface="等线" panose="02010600030101010101" charset="-122"/>
                <a:cs typeface="等线" panose="02010600030101010101" charset="-122"/>
              </a:rPr>
              <a:t>(~30%)</a:t>
            </a:r>
            <a:endParaRPr sz="1800">
              <a:latin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16" name="object 8"/>
          <p:cNvSpPr/>
          <p:nvPr>
            <p:custDataLst>
              <p:tags r:id="rId5"/>
            </p:custDataLst>
          </p:nvPr>
        </p:nvSpPr>
        <p:spPr>
          <a:xfrm>
            <a:off x="1484122" y="5648172"/>
            <a:ext cx="3128010" cy="7003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1" name="object 9"/>
          <p:cNvSpPr txBox="1"/>
          <p:nvPr>
            <p:custDataLst>
              <p:tags r:id="rId7"/>
            </p:custDataLst>
          </p:nvPr>
        </p:nvSpPr>
        <p:spPr>
          <a:xfrm>
            <a:off x="1988667" y="5788152"/>
            <a:ext cx="2120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等线" panose="02010600030101010101" charset="-122"/>
                <a:cs typeface="等线" panose="02010600030101010101" charset="-122"/>
              </a:rPr>
              <a:t>neutral</a:t>
            </a:r>
            <a:r>
              <a:rPr sz="1800" spc="-100" dirty="0">
                <a:latin typeface="等线" panose="02010600030101010101" charset="-122"/>
                <a:cs typeface="等线" panose="02010600030101010101" charset="-122"/>
              </a:rPr>
              <a:t> </a:t>
            </a:r>
            <a:r>
              <a:rPr sz="1800" dirty="0">
                <a:latin typeface="等线" panose="02010600030101010101" charset="-122"/>
                <a:cs typeface="等线" panose="02010600030101010101" charset="-122"/>
              </a:rPr>
              <a:t>hadron(~10%)</a:t>
            </a:r>
            <a:endParaRPr sz="1800">
              <a:latin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22" name="object 13"/>
          <p:cNvSpPr/>
          <p:nvPr/>
        </p:nvSpPr>
        <p:spPr>
          <a:xfrm>
            <a:off x="4635753" y="4602733"/>
            <a:ext cx="438912" cy="1996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3" name="object 14"/>
          <p:cNvSpPr/>
          <p:nvPr>
            <p:custDataLst>
              <p:tags r:id="rId9"/>
            </p:custDataLst>
          </p:nvPr>
        </p:nvSpPr>
        <p:spPr>
          <a:xfrm>
            <a:off x="4650994" y="5242814"/>
            <a:ext cx="438911" cy="2011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4" name="object 15"/>
          <p:cNvSpPr/>
          <p:nvPr>
            <p:custDataLst>
              <p:tags r:id="rId11"/>
            </p:custDataLst>
          </p:nvPr>
        </p:nvSpPr>
        <p:spPr>
          <a:xfrm>
            <a:off x="4631182" y="5861558"/>
            <a:ext cx="437388" cy="1996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5" name="object 17"/>
          <p:cNvSpPr/>
          <p:nvPr>
            <p:custDataLst>
              <p:tags r:id="rId13"/>
            </p:custDataLst>
          </p:nvPr>
        </p:nvSpPr>
        <p:spPr>
          <a:xfrm>
            <a:off x="5085334" y="5006581"/>
            <a:ext cx="1253502" cy="7018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6" name="object 18"/>
          <p:cNvSpPr txBox="1"/>
          <p:nvPr>
            <p:custDataLst>
              <p:tags r:id="rId15"/>
            </p:custDataLst>
          </p:nvPr>
        </p:nvSpPr>
        <p:spPr>
          <a:xfrm>
            <a:off x="5447284" y="5147183"/>
            <a:ext cx="533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等线" panose="02010600030101010101" charset="-122"/>
                <a:cs typeface="等线" panose="02010600030101010101" charset="-122"/>
              </a:rPr>
              <a:t>E</a:t>
            </a:r>
            <a:r>
              <a:rPr sz="1800" spc="-5" dirty="0">
                <a:latin typeface="等线" panose="02010600030101010101" charset="-122"/>
                <a:cs typeface="等线" panose="02010600030101010101" charset="-122"/>
              </a:rPr>
              <a:t>CAL</a:t>
            </a:r>
            <a:endParaRPr sz="1800">
              <a:latin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27" name="object 19"/>
          <p:cNvSpPr/>
          <p:nvPr>
            <p:custDataLst>
              <p:tags r:id="rId16"/>
            </p:custDataLst>
          </p:nvPr>
        </p:nvSpPr>
        <p:spPr>
          <a:xfrm>
            <a:off x="5085334" y="5640578"/>
            <a:ext cx="1253502" cy="70180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28" name="object 20"/>
          <p:cNvSpPr txBox="1"/>
          <p:nvPr>
            <p:custDataLst>
              <p:tags r:id="rId18"/>
            </p:custDataLst>
          </p:nvPr>
        </p:nvSpPr>
        <p:spPr>
          <a:xfrm>
            <a:off x="5424423" y="5781802"/>
            <a:ext cx="577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等线" panose="02010600030101010101" charset="-122"/>
                <a:cs typeface="等线" panose="02010600030101010101" charset="-122"/>
              </a:rPr>
              <a:t>HCAL</a:t>
            </a:r>
            <a:endParaRPr sz="1800">
              <a:latin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29" name="object 6"/>
          <p:cNvSpPr/>
          <p:nvPr>
            <p:custDataLst>
              <p:tags r:id="rId19"/>
            </p:custDataLst>
          </p:nvPr>
        </p:nvSpPr>
        <p:spPr>
          <a:xfrm>
            <a:off x="1484122" y="4351896"/>
            <a:ext cx="3128010" cy="7018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0" name="object 7"/>
          <p:cNvSpPr txBox="1"/>
          <p:nvPr>
            <p:custDataLst>
              <p:tags r:id="rId20"/>
            </p:custDataLst>
          </p:nvPr>
        </p:nvSpPr>
        <p:spPr>
          <a:xfrm>
            <a:off x="1798955" y="4493260"/>
            <a:ext cx="259905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等线" panose="02010600030101010101" charset="-122"/>
                <a:cs typeface="等线" panose="02010600030101010101" charset="-122"/>
                <a:sym typeface="+mn-ea"/>
              </a:rPr>
              <a:t>charged particles</a:t>
            </a:r>
            <a:r>
              <a:rPr spc="-10" dirty="0">
                <a:latin typeface="等线" panose="02010600030101010101" charset="-122"/>
                <a:cs typeface="等线" panose="02010600030101010101" charset="-122"/>
                <a:sym typeface="+mn-ea"/>
              </a:rPr>
              <a:t> </a:t>
            </a:r>
            <a:r>
              <a:rPr dirty="0">
                <a:latin typeface="等线" panose="02010600030101010101" charset="-122"/>
                <a:cs typeface="等线" panose="02010600030101010101" charset="-122"/>
                <a:sym typeface="+mn-ea"/>
              </a:rPr>
              <a:t>(~60%)</a:t>
            </a:r>
            <a:endParaRPr sz="1800">
              <a:latin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31" name="object 17"/>
          <p:cNvSpPr/>
          <p:nvPr>
            <p:custDataLst>
              <p:tags r:id="rId21"/>
            </p:custDataLst>
          </p:nvPr>
        </p:nvSpPr>
        <p:spPr>
          <a:xfrm>
            <a:off x="5068824" y="4344276"/>
            <a:ext cx="1253502" cy="7018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32" name="object 18"/>
          <p:cNvSpPr txBox="1"/>
          <p:nvPr>
            <p:custDataLst>
              <p:tags r:id="rId22"/>
            </p:custDataLst>
          </p:nvPr>
        </p:nvSpPr>
        <p:spPr>
          <a:xfrm>
            <a:off x="5338445" y="4493260"/>
            <a:ext cx="750570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spc="-10" dirty="0">
                <a:latin typeface="等线" panose="02010600030101010101" charset="-122"/>
                <a:cs typeface="等线" panose="02010600030101010101" charset="-122"/>
              </a:rPr>
              <a:t>Tracker</a:t>
            </a:r>
            <a:endParaRPr lang="en-US" sz="1800">
              <a:latin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33" name="下箭头 32"/>
          <p:cNvSpPr/>
          <p:nvPr/>
        </p:nvSpPr>
        <p:spPr>
          <a:xfrm>
            <a:off x="3900170" y="2187575"/>
            <a:ext cx="208915" cy="45847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829945" y="2752090"/>
            <a:ext cx="6329680" cy="3683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lang="en-US" altLang="zh-CN">
                <a:sym typeface="+mn-ea"/>
              </a:rPr>
              <a:t>distinguish among energy deposits of individual particles</a:t>
            </a:r>
            <a:endParaRPr lang="en-US" altLang="zh-CN"/>
          </a:p>
        </p:txBody>
      </p:sp>
      <p:sp>
        <p:nvSpPr>
          <p:cNvPr id="35" name="文本框 34"/>
          <p:cNvSpPr txBox="1"/>
          <p:nvPr/>
        </p:nvSpPr>
        <p:spPr>
          <a:xfrm>
            <a:off x="4170045" y="2187575"/>
            <a:ext cx="9201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require</a:t>
            </a:r>
            <a:endParaRPr lang="en-US" altLang="zh-CN"/>
          </a:p>
        </p:txBody>
      </p:sp>
      <p:sp>
        <p:nvSpPr>
          <p:cNvPr id="36" name="下箭头 35"/>
          <p:cNvSpPr/>
          <p:nvPr/>
        </p:nvSpPr>
        <p:spPr>
          <a:xfrm>
            <a:off x="3890645" y="3269615"/>
            <a:ext cx="208915" cy="45847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1619885" y="3815080"/>
            <a:ext cx="4749800" cy="3683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lang="en-US" altLang="zh-CN">
                <a:sym typeface="+mn-ea"/>
              </a:rPr>
              <a:t>High, three-dimensional spatial granularity</a:t>
            </a:r>
            <a:endParaRPr lang="en-US" altLang="zh-CN"/>
          </a:p>
        </p:txBody>
      </p:sp>
      <p:sp>
        <p:nvSpPr>
          <p:cNvPr id="38" name="文本框 37"/>
          <p:cNvSpPr txBox="1"/>
          <p:nvPr/>
        </p:nvSpPr>
        <p:spPr>
          <a:xfrm>
            <a:off x="4148455" y="3286125"/>
            <a:ext cx="9201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require</a:t>
            </a:r>
            <a:endParaRPr lang="en-US" altLang="zh-CN"/>
          </a:p>
        </p:txBody>
      </p:sp>
    </p:spTree>
    <p:custDataLst>
      <p:tags r:id="rId23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7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465" y="1530350"/>
            <a:ext cx="4363720" cy="206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Motivation</a:t>
            </a:r>
            <a:endParaRPr lang="en-US" altLang="zh-C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608330" y="1172210"/>
                <a:ext cx="8921115" cy="3291840"/>
              </a:xfrm>
            </p:spPr>
            <p:txBody>
              <a:bodyPr/>
              <a:p>
                <a:r>
                  <a:rPr lang="en-US" altLang="zh-CN" b="1">
                    <a:sym typeface="+mn-ea"/>
                  </a:rPr>
                  <a:t>Circular Electron Positron Collider (CEPC)</a:t>
                </a:r>
                <a:endParaRPr lang="en-US" altLang="zh-CN" b="1">
                  <a:sym typeface="+mn-ea"/>
                </a:endParaRPr>
              </a:p>
              <a:p>
                <a:pPr lvl="1">
                  <a:lnSpc>
                    <a:spcPct val="120000"/>
                  </a:lnSpc>
                  <a:buFont typeface="Wingdings" panose="05000000000000000000" charset="0"/>
                  <a:buChar char="Ø"/>
                </a:pPr>
                <a:r>
                  <a:rPr lang="en-US" altLang="zh-CN" dirty="0">
                    <a:solidFill>
                      <a:srgbClr val="000000"/>
                    </a:solidFill>
                    <a:ea typeface="MS Mincho" panose="02020609040205080304" pitchFamily="49" charset="-128"/>
                    <a:cs typeface="Times New Roman" panose="02020603050405020304" charset="0"/>
                    <a:sym typeface="+mn-ea"/>
                  </a:rPr>
                  <a:t>E</a:t>
                </a:r>
                <a:r>
                  <a:rPr lang="en-US" altLang="zh-CN" baseline="-25000" dirty="0">
                    <a:solidFill>
                      <a:srgbClr val="000000"/>
                    </a:solidFill>
                    <a:ea typeface="MS Mincho" panose="02020609040205080304" pitchFamily="49" charset="-128"/>
                    <a:cs typeface="Times New Roman" panose="02020603050405020304" charset="0"/>
                    <a:sym typeface="+mn-ea"/>
                  </a:rPr>
                  <a:t>cm </a:t>
                </a:r>
                <a:r>
                  <a:rPr lang="en-US" altLang="zh-CN" dirty="0">
                    <a:solidFill>
                      <a:srgbClr val="000000"/>
                    </a:solidFill>
                    <a:ea typeface="MS Mincho" panose="02020609040205080304" pitchFamily="49" charset="-128"/>
                    <a:cs typeface="Times New Roman" panose="02020603050405020304" charset="0"/>
                    <a:sym typeface="Symbol" panose="05050102010706020507" pitchFamily="2" charset="2"/>
                  </a:rPr>
                  <a:t> 240 GeV (higgs mode)</a:t>
                </a:r>
                <a:endParaRPr lang="en-US" altLang="zh-CN" dirty="0">
                  <a:solidFill>
                    <a:srgbClr val="000000"/>
                  </a:solidFill>
                  <a:ea typeface="MS Mincho" panose="02020609040205080304" pitchFamily="49" charset="-128"/>
                  <a:cs typeface="Times New Roman" panose="02020603050405020304" charset="0"/>
                  <a:sym typeface="+mn-ea"/>
                </a:endParaRPr>
              </a:p>
              <a:p>
                <a:pPr lvl="1">
                  <a:lnSpc>
                    <a:spcPct val="120000"/>
                  </a:lnSpc>
                  <a:buFont typeface="Wingdings" panose="05000000000000000000" charset="0"/>
                  <a:buChar char="Ø"/>
                </a:pPr>
                <a:r>
                  <a:rPr lang="en-US" altLang="zh-CN" dirty="0">
                    <a:solidFill>
                      <a:srgbClr val="000000"/>
                    </a:solidFill>
                    <a:ea typeface="MS Mincho" panose="02020609040205080304" pitchFamily="49" charset="-128"/>
                    <a:cs typeface="Times New Roman" panose="02020603050405020304" charset="0"/>
                    <a:sym typeface="+mn-ea"/>
                  </a:rPr>
                  <a:t>luminosity ~ 8.3</a:t>
                </a:r>
                <a:r>
                  <a:rPr lang="en-US" altLang="zh-CN" dirty="0">
                    <a:solidFill>
                      <a:srgbClr val="000000"/>
                    </a:solidFill>
                    <a:ea typeface="MS Mincho" panose="02020609040205080304" pitchFamily="49" charset="-128"/>
                    <a:cs typeface="Times New Roman" panose="02020603050405020304" charset="0"/>
                    <a:sym typeface="Symbol" panose="05050102010706020507" pitchFamily="2" charset="2"/>
                  </a:rPr>
                  <a:t></a:t>
                </a:r>
                <a:r>
                  <a:rPr lang="en-US" altLang="zh-CN" dirty="0">
                    <a:solidFill>
                      <a:srgbClr val="000000"/>
                    </a:solidFill>
                    <a:ea typeface="MS Mincho" panose="02020609040205080304" pitchFamily="49" charset="-128"/>
                    <a:cs typeface="Times New Roman" panose="02020603050405020304" charset="0"/>
                    <a:sym typeface="+mn-ea"/>
                  </a:rPr>
                  <a:t>10</a:t>
                </a:r>
                <a:r>
                  <a:rPr lang="en-US" altLang="zh-CN" baseline="30000" dirty="0">
                    <a:solidFill>
                      <a:srgbClr val="000000"/>
                    </a:solidFill>
                    <a:ea typeface="MS Mincho" panose="02020609040205080304" pitchFamily="49" charset="-128"/>
                    <a:cs typeface="Times New Roman" panose="02020603050405020304" charset="0"/>
                    <a:sym typeface="+mn-ea"/>
                  </a:rPr>
                  <a:t>34</a:t>
                </a:r>
                <a:r>
                  <a:rPr lang="en-US" altLang="zh-CN" dirty="0">
                    <a:solidFill>
                      <a:srgbClr val="000000"/>
                    </a:solidFill>
                    <a:ea typeface="MS Mincho" panose="02020609040205080304" pitchFamily="49" charset="-128"/>
                    <a:cs typeface="Times New Roman" panose="02020603050405020304" charset="0"/>
                    <a:sym typeface="+mn-ea"/>
                  </a:rPr>
                  <a:t> cm</a:t>
                </a:r>
                <a:r>
                  <a:rPr lang="en-US" altLang="zh-CN" baseline="30000" dirty="0">
                    <a:solidFill>
                      <a:srgbClr val="000000"/>
                    </a:solidFill>
                    <a:ea typeface="MS Mincho" panose="02020609040205080304" pitchFamily="49" charset="-128"/>
                    <a:cs typeface="Times New Roman" panose="02020603050405020304" charset="0"/>
                    <a:sym typeface="+mn-ea"/>
                  </a:rPr>
                  <a:t>-2</a:t>
                </a:r>
                <a:r>
                  <a:rPr lang="en-US" altLang="zh-CN" dirty="0">
                    <a:solidFill>
                      <a:srgbClr val="000000"/>
                    </a:solidFill>
                    <a:ea typeface="MS Mincho" panose="02020609040205080304" pitchFamily="49" charset="-128"/>
                    <a:cs typeface="Times New Roman" panose="02020603050405020304" charset="0"/>
                    <a:sym typeface="+mn-ea"/>
                  </a:rPr>
                  <a:t>s</a:t>
                </a:r>
                <a:r>
                  <a:rPr lang="en-US" altLang="zh-CN" baseline="30000" dirty="0">
                    <a:solidFill>
                      <a:srgbClr val="000000"/>
                    </a:solidFill>
                    <a:ea typeface="MS Mincho" panose="02020609040205080304" pitchFamily="49" charset="-128"/>
                    <a:cs typeface="Times New Roman" panose="02020603050405020304" charset="0"/>
                    <a:sym typeface="+mn-ea"/>
                  </a:rPr>
                  <a:t>-1</a:t>
                </a:r>
                <a:r>
                  <a:rPr lang="en-US" altLang="zh-CN" dirty="0">
                    <a:solidFill>
                      <a:srgbClr val="000000"/>
                    </a:solidFill>
                    <a:ea typeface="MS Mincho" panose="02020609040205080304" pitchFamily="49" charset="-128"/>
                    <a:cs typeface="Times New Roman" panose="02020603050405020304" charset="0"/>
                    <a:sym typeface="Symbol" panose="05050102010706020507" pitchFamily="2" charset="2"/>
                  </a:rPr>
                  <a:t> (higgs mode)</a:t>
                </a:r>
                <a:endParaRPr lang="en-US" altLang="zh-CN">
                  <a:sym typeface="+mn-ea"/>
                </a:endParaRPr>
              </a:p>
              <a:p>
                <a:pPr lvl="1">
                  <a:lnSpc>
                    <a:spcPct val="120000"/>
                  </a:lnSpc>
                  <a:buFont typeface="Wingdings" panose="05000000000000000000" charset="0"/>
                  <a:buChar char="Ø"/>
                </a:pPr>
                <a:r>
                  <a:rPr lang="en-US" altLang="zh-CN">
                    <a:sym typeface="+mn-ea"/>
                  </a:rPr>
                  <a:t>challenges: </a:t>
                </a:r>
                <a:r>
                  <a:rPr lang="en-US" altLang="zh-CN">
                    <a:solidFill>
                      <a:srgbClr val="FF0000"/>
                    </a:solidFill>
                    <a:sym typeface="+mn-ea"/>
                  </a:rPr>
                  <a:t>jet energy resolution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</m:ctrlPr>
                      </m:fPr>
                      <m:num>
                        <m:r>
                          <a:rPr lang="en-US" altLang="zh-CN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  <a:sym typeface="+mn-ea"/>
                          </a:rPr>
                          <m:t>30</m:t>
                        </m:r>
                        <m:r>
                          <a:rPr lang="en-US" altLang="zh-CN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  <a:sym typeface="+mn-ea"/>
                          </a:rPr>
                          <m:t>%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CN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  <a:sym typeface="+mn-ea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  <a:sym typeface="+mn-ea"/>
                              </a:rPr>
                              <m:t>𝐸</m:t>
                            </m:r>
                            <m:r>
                              <a:rPr lang="en-US" altLang="zh-CN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  <a:sym typeface="+mn-ea"/>
                              </a:rPr>
                              <m:t>[</m:t>
                            </m:r>
                            <m:r>
                              <a:rPr lang="en-US" altLang="zh-CN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  <a:sym typeface="+mn-ea"/>
                              </a:rPr>
                              <m:t>𝐺𝑒𝑉</m:t>
                            </m:r>
                            <m:r>
                              <a:rPr lang="en-US" altLang="zh-CN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  <a:sym typeface="+mn-ea"/>
                              </a:rPr>
                              <m:t>]</m:t>
                            </m:r>
                          </m:e>
                        </m:rad>
                      </m:den>
                    </m:f>
                  </m:oMath>
                </a14:m>
                <a:endParaRPr lang="en-US" altLang="zh-CN"/>
              </a:p>
              <a:p>
                <a:endParaRPr lang="en-US" altLang="zh-CN" sz="2000"/>
              </a:p>
            </p:txBody>
          </p:sp>
        </mc:Choice>
        <mc:Fallback>
          <p:sp>
            <p:nvSpPr>
              <p:cNvPr id="3" name="内容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8330" y="1172210"/>
                <a:ext cx="8921115" cy="3291840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内容占位符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893175" y="4167505"/>
            <a:ext cx="2854325" cy="18491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46760" y="3821430"/>
            <a:ext cx="5363845" cy="17576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p>
            <a:pPr marL="342900" indent="-34290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altLang="zh-CN" sz="2400" b="1" spc="150">
                <a:solidFill>
                  <a:schemeClr val="tx1"/>
                </a:solidFill>
                <a:uFillTx/>
                <a:cs typeface="+mn-lt"/>
              </a:rPr>
              <a:t>Particle Flow </a:t>
            </a:r>
            <a:r>
              <a:rPr lang="en-US" altLang="zh-CN" sz="2400" b="1" spc="150">
                <a:solidFill>
                  <a:schemeClr val="tx1"/>
                </a:solidFill>
                <a:uFillTx/>
                <a:cs typeface="+mn-lt"/>
                <a:sym typeface="+mn-ea"/>
              </a:rPr>
              <a:t>Algorithm (PFA)</a:t>
            </a:r>
            <a:endParaRPr lang="en-US" altLang="zh-CN" sz="2000" b="1" spc="150">
              <a:solidFill>
                <a:schemeClr val="tx1"/>
              </a:solidFill>
              <a:uFillTx/>
              <a:cs typeface="+mn-lt"/>
              <a:sym typeface="+mn-ea"/>
            </a:endParaRPr>
          </a:p>
          <a:p>
            <a:pPr marL="800100" lvl="1" indent="-342900">
              <a:lnSpc>
                <a:spcPct val="120000"/>
              </a:lnSpc>
              <a:spcBef>
                <a:spcPts val="300"/>
              </a:spcBef>
              <a:buFont typeface="Wingdings" panose="05000000000000000000" charset="0"/>
              <a:buChar char="Ø"/>
              <a:defRPr/>
            </a:pPr>
            <a:r>
              <a:rPr lang="en-US" altLang="zh-CN" sz="2000" spc="150">
                <a:solidFill>
                  <a:schemeClr val="tx1"/>
                </a:solidFill>
                <a:uFillTx/>
                <a:cs typeface="+mn-lt"/>
                <a:sym typeface="+mn-ea"/>
              </a:rPr>
              <a:t>High granularity</a:t>
            </a:r>
            <a:endParaRPr lang="en-US" altLang="zh-CN" sz="2000" spc="150">
              <a:solidFill>
                <a:schemeClr val="tx1"/>
              </a:solidFill>
              <a:uFillTx/>
              <a:cs typeface="+mn-lt"/>
            </a:endParaRPr>
          </a:p>
          <a:p>
            <a:pPr marL="800100" lvl="1" indent="-342900">
              <a:lnSpc>
                <a:spcPct val="120000"/>
              </a:lnSpc>
              <a:spcBef>
                <a:spcPts val="300"/>
              </a:spcBef>
              <a:buFont typeface="Wingdings" panose="05000000000000000000" charset="0"/>
              <a:buChar char="Ø"/>
              <a:defRPr/>
            </a:pPr>
            <a:r>
              <a:rPr lang="en-US" altLang="zh-CN" sz="2000" spc="150">
                <a:solidFill>
                  <a:schemeClr val="tx1"/>
                </a:solidFill>
                <a:uFillTx/>
                <a:cs typeface="+mn-lt"/>
                <a:sym typeface="+mn-ea"/>
              </a:rPr>
              <a:t>Good track finding</a:t>
            </a:r>
            <a:endParaRPr lang="en-US" altLang="zh-CN" sz="2000" spc="150">
              <a:solidFill>
                <a:schemeClr val="tx1"/>
              </a:solidFill>
              <a:uFillTx/>
              <a:cs typeface="+mn-lt"/>
            </a:endParaRPr>
          </a:p>
          <a:p>
            <a:pPr marL="800100" lvl="1" indent="-342900">
              <a:lnSpc>
                <a:spcPct val="120000"/>
              </a:lnSpc>
              <a:spcBef>
                <a:spcPts val="300"/>
              </a:spcBef>
              <a:buFont typeface="Wingdings" panose="05000000000000000000" charset="0"/>
              <a:buChar char="Ø"/>
              <a:defRPr/>
            </a:pPr>
            <a:r>
              <a:rPr lang="en-US" altLang="zh-CN" sz="2000" spc="150">
                <a:solidFill>
                  <a:schemeClr val="tx1"/>
                </a:solidFill>
                <a:uFillTx/>
                <a:cs typeface="+mn-lt"/>
                <a:sym typeface="+mn-ea"/>
              </a:rPr>
              <a:t>Good energy resolution</a:t>
            </a:r>
            <a:endParaRPr lang="en-US" altLang="zh-CN" sz="2000" b="1" spc="150">
              <a:solidFill>
                <a:schemeClr val="tx1"/>
              </a:solidFill>
              <a:uFillTx/>
              <a:cs typeface="+mn-lt"/>
              <a:sym typeface="+mn-ea"/>
            </a:endParaRPr>
          </a:p>
        </p:txBody>
      </p:sp>
      <p:pic>
        <p:nvPicPr>
          <p:cNvPr id="7" name="图片 6" descr="fbd7d3831cb4a5ab2475a2e2ff0149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9500" y="3782060"/>
            <a:ext cx="2684780" cy="239712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Calibration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0" y="1232535"/>
            <a:ext cx="3070860" cy="240093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810" y="1232535"/>
            <a:ext cx="3070860" cy="240093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480" y="1232535"/>
            <a:ext cx="3070860" cy="24009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775" y="3711575"/>
            <a:ext cx="2828290" cy="23342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8965" y="3836670"/>
            <a:ext cx="2997835" cy="2312035"/>
          </a:xfrm>
          <a:prstGeom prst="rect">
            <a:avLst/>
          </a:prstGeom>
        </p:spPr>
      </p:pic>
      <p:sp>
        <p:nvSpPr>
          <p:cNvPr id="7" name="内容占位符 2"/>
          <p:cNvSpPr>
            <a:spLocks noGrp="1"/>
          </p:cNvSpPr>
          <p:nvPr/>
        </p:nvSpPr>
        <p:spPr>
          <a:xfrm>
            <a:off x="608330" y="1172210"/>
            <a:ext cx="3070860" cy="240093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charset="0"/>
              <a:buChar char="Ø"/>
              <a:defRPr sz="24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lt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charset="0"/>
              <a:buChar char="Ø"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lt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charset="0"/>
              <a:buChar char="Ø"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lt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Ø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lt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Ø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l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150" y="3633470"/>
            <a:ext cx="3070860" cy="24790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5480" y="3606800"/>
            <a:ext cx="3251200" cy="254190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Simulation Based on Geant4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zh-CN"/>
              <a:t>code is based on baohua(ihep colleague)</a:t>
            </a:r>
            <a:endParaRPr lang="en-US" altLang="zh-CN"/>
          </a:p>
          <a:p>
            <a:r>
              <a:rPr lang="en-US" altLang="zh-CN"/>
              <a:t>incident particles: electron, pion, muon</a:t>
            </a:r>
            <a:endParaRPr lang="en-US" altLang="zh-CN"/>
          </a:p>
          <a:p>
            <a:r>
              <a:rPr lang="en-US" altLang="zh-CN"/>
              <a:t>particle flow size: 20mm</a:t>
            </a:r>
            <a:endParaRPr lang="en-US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793355" y="4479290"/>
            <a:ext cx="2865755" cy="18605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793355" y="4664710"/>
            <a:ext cx="2865755" cy="11366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793355" y="4773930"/>
            <a:ext cx="2865600" cy="889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793355" y="5139055"/>
            <a:ext cx="2865755" cy="80200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373370" y="4422775"/>
            <a:ext cx="22777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Scintillator: polystyrene: 3 mm</a:t>
            </a:r>
            <a:endParaRPr lang="en-US" altLang="zh-CN" sz="1200"/>
          </a:p>
        </p:txBody>
      </p:sp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7019925" y="4773930"/>
            <a:ext cx="44513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Cu</a:t>
            </a:r>
            <a:endParaRPr lang="en-US" altLang="zh-CN" sz="1200"/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10725150" y="4574540"/>
            <a:ext cx="8712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PCB: FR4</a:t>
            </a:r>
            <a:endParaRPr lang="en-US" altLang="zh-CN" sz="1200"/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10725150" y="4863465"/>
            <a:ext cx="8712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gap: air</a:t>
            </a:r>
            <a:endParaRPr lang="en-US" altLang="zh-CN" sz="1200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5860415" y="5445125"/>
            <a:ext cx="17907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Absorber: steel: 18 mm</a:t>
            </a:r>
            <a:endParaRPr lang="en-US" altLang="zh-CN" sz="1200"/>
          </a:p>
        </p:txBody>
      </p:sp>
      <p:sp>
        <p:nvSpPr>
          <p:cNvPr id="15" name="矩形 14"/>
          <p:cNvSpPr/>
          <p:nvPr/>
        </p:nvSpPr>
        <p:spPr>
          <a:xfrm>
            <a:off x="7792720" y="2762250"/>
            <a:ext cx="2865755" cy="4337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7793355" y="4312285"/>
            <a:ext cx="2865755" cy="16700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10006965" y="3993515"/>
            <a:ext cx="17907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Absorber: steel: 2 mm</a:t>
            </a:r>
            <a:endParaRPr lang="en-US" altLang="zh-CN" sz="1200"/>
          </a:p>
        </p:txBody>
      </p:sp>
      <p:sp>
        <p:nvSpPr>
          <p:cNvPr id="18" name="文本框 17"/>
          <p:cNvSpPr txBox="1"/>
          <p:nvPr>
            <p:custDataLst>
              <p:tags r:id="rId6"/>
            </p:custDataLst>
          </p:nvPr>
        </p:nvSpPr>
        <p:spPr>
          <a:xfrm>
            <a:off x="6518910" y="3549015"/>
            <a:ext cx="13055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gap: air, 1.5m</a:t>
            </a:r>
            <a:endParaRPr lang="en-US" altLang="zh-CN" sz="1200"/>
          </a:p>
        </p:txBody>
      </p:sp>
      <p:sp>
        <p:nvSpPr>
          <p:cNvPr id="19" name="文本框 18"/>
          <p:cNvSpPr txBox="1"/>
          <p:nvPr/>
        </p:nvSpPr>
        <p:spPr>
          <a:xfrm>
            <a:off x="9098915" y="2341880"/>
            <a:ext cx="258064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front trigger detector: polystyrene</a:t>
            </a:r>
            <a:endParaRPr lang="en-US" altLang="zh-CN" sz="1200"/>
          </a:p>
        </p:txBody>
      </p:sp>
      <p:sp>
        <p:nvSpPr>
          <p:cNvPr id="20" name="椭圆 19"/>
          <p:cNvSpPr/>
          <p:nvPr/>
        </p:nvSpPr>
        <p:spPr>
          <a:xfrm>
            <a:off x="9130030" y="6175375"/>
            <a:ext cx="75565" cy="7556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9131300" y="6313805"/>
            <a:ext cx="75565" cy="7556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9136380" y="6452235"/>
            <a:ext cx="75565" cy="7556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3" name="直接箭头连接符 22"/>
          <p:cNvCxnSpPr/>
          <p:nvPr/>
        </p:nvCxnSpPr>
        <p:spPr>
          <a:xfrm>
            <a:off x="9232900" y="1080135"/>
            <a:ext cx="4445" cy="8559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9313545" y="1283970"/>
            <a:ext cx="20231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incident particle</a:t>
            </a:r>
            <a:endParaRPr lang="en-US" altLang="zh-CN" sz="1200"/>
          </a:p>
        </p:txBody>
      </p:sp>
      <p:sp>
        <p:nvSpPr>
          <p:cNvPr id="25" name="文本框 24"/>
          <p:cNvSpPr txBox="1"/>
          <p:nvPr/>
        </p:nvSpPr>
        <p:spPr>
          <a:xfrm>
            <a:off x="7792720" y="1651635"/>
            <a:ext cx="14617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</a:rPr>
              <a:t>geometry construct</a:t>
            </a:r>
            <a:endParaRPr lang="en-US" altLang="zh-CN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30" name="图片 2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197735" y="3726180"/>
            <a:ext cx="1692910" cy="177736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8" name="图片 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7715" y="4355465"/>
            <a:ext cx="3011170" cy="23164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450" y="1287145"/>
            <a:ext cx="3786505" cy="3215005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330" y="1172210"/>
            <a:ext cx="7039610" cy="3287395"/>
          </a:xfrm>
        </p:spPr>
        <p:txBody>
          <a:bodyPr/>
          <a:p>
            <a:pPr marL="342900" indent="-342900">
              <a:lnSpc>
                <a:spcPct val="120000"/>
              </a:lnSpc>
              <a:buAutoNum type="arabicPeriod"/>
            </a:pPr>
            <a:r>
              <a:rPr lang="en-US" altLang="zh-CN" sz="2000">
                <a:sym typeface="+mn-ea"/>
              </a:rPr>
              <a:t>4.8%(1.836/38.37) gassian smear caused by non-uniformity of light yield </a:t>
            </a:r>
            <a:endParaRPr lang="en-US" altLang="zh-CN" sz="2000"/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en-US" altLang="zh-CN" sz="2000"/>
              <a:t>energy to photon (poisson distribution)</a:t>
            </a:r>
            <a:endParaRPr lang="en-US" altLang="zh-CN" sz="2000"/>
          </a:p>
          <a:p>
            <a:pPr marL="342900" indent="-342900">
              <a:lnSpc>
                <a:spcPct val="120000"/>
              </a:lnSpc>
              <a:buAutoNum type="arabicPeriod"/>
            </a:pPr>
            <a:endParaRPr lang="en-US" altLang="zh-CN" sz="2000"/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en-US" altLang="zh-CN" sz="2000"/>
              <a:t>photon to photoelectron (binomial distribution)</a:t>
            </a:r>
            <a:endParaRPr lang="en-US" altLang="zh-CN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l">
              <a:buClrTx/>
              <a:buSzTx/>
              <a:buFontTx/>
            </a:pPr>
            <a:r>
              <a:rPr lang="en-US" altLang="zh-CN"/>
              <a:t>Digitization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graphicFrame>
        <p:nvGraphicFramePr>
          <p:cNvPr id="5" name="对象 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038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3" imgW="114300" imgH="215900" progId="Equation.KSEE3">
                  <p:embed/>
                </p:oleObj>
              </mc:Choice>
              <mc:Fallback>
                <p:oleObj name="" r:id="rId3" imgW="1143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38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接箭头连接符 12"/>
          <p:cNvCxnSpPr/>
          <p:nvPr/>
        </p:nvCxnSpPr>
        <p:spPr>
          <a:xfrm>
            <a:off x="9015730" y="4202430"/>
            <a:ext cx="390525" cy="9378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8684260" y="4231005"/>
            <a:ext cx="6242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fill</a:t>
            </a:r>
            <a:endParaRPr lang="en-US" altLang="zh-CN"/>
          </a:p>
        </p:txBody>
      </p:sp>
      <p:sp>
        <p:nvSpPr>
          <p:cNvPr id="47" name="文本框 46"/>
          <p:cNvSpPr txBox="1"/>
          <p:nvPr/>
        </p:nvSpPr>
        <p:spPr>
          <a:xfrm>
            <a:off x="1001395" y="5161915"/>
            <a:ext cx="1596390" cy="368300"/>
          </a:xfrm>
          <a:prstGeom prst="rect">
            <a:avLst/>
          </a:prstGeom>
          <a:gradFill>
            <a:gsLst>
              <a:gs pos="100000">
                <a:srgbClr val="F9F8CA"/>
              </a:gs>
              <a:gs pos="6000">
                <a:srgbClr val="4EAADD"/>
              </a:gs>
            </a:gsLst>
            <a:lin ang="18900000" scaled="1"/>
          </a:gradFill>
          <a:ln w="28575" cmpd="sng">
            <a:solidFill>
              <a:schemeClr val="accent1"/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en-US" altLang="zh-CN"/>
              <a:t>True energy</a:t>
            </a:r>
            <a:endParaRPr lang="en-US" altLang="zh-CN"/>
          </a:p>
        </p:txBody>
      </p:sp>
      <p:sp>
        <p:nvSpPr>
          <p:cNvPr id="48" name="文本框 47"/>
          <p:cNvSpPr txBox="1"/>
          <p:nvPr/>
        </p:nvSpPr>
        <p:spPr>
          <a:xfrm>
            <a:off x="3384550" y="5161915"/>
            <a:ext cx="1250315" cy="368300"/>
          </a:xfrm>
          <a:prstGeom prst="rect">
            <a:avLst/>
          </a:prstGeom>
          <a:gradFill>
            <a:gsLst>
              <a:gs pos="100000">
                <a:srgbClr val="F9F8CA"/>
              </a:gs>
              <a:gs pos="6000">
                <a:srgbClr val="4EAADD"/>
              </a:gs>
            </a:gsLst>
            <a:lin ang="18900000" scaled="1"/>
          </a:gradFill>
          <a:ln w="28575" cmpd="sng">
            <a:solidFill>
              <a:schemeClr val="accent1"/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en-US" altLang="zh-CN"/>
              <a:t>photon</a:t>
            </a:r>
            <a:endParaRPr lang="en-US" altLang="zh-CN"/>
          </a:p>
        </p:txBody>
      </p:sp>
      <p:sp>
        <p:nvSpPr>
          <p:cNvPr id="49" name="文本框 48"/>
          <p:cNvSpPr txBox="1"/>
          <p:nvPr/>
        </p:nvSpPr>
        <p:spPr>
          <a:xfrm>
            <a:off x="5421630" y="5161915"/>
            <a:ext cx="1568450" cy="368300"/>
          </a:xfrm>
          <a:prstGeom prst="rect">
            <a:avLst/>
          </a:prstGeom>
          <a:gradFill>
            <a:gsLst>
              <a:gs pos="100000">
                <a:srgbClr val="F9F8CA"/>
              </a:gs>
              <a:gs pos="6000">
                <a:srgbClr val="4EAADD"/>
              </a:gs>
            </a:gsLst>
            <a:lin ang="18900000" scaled="1"/>
          </a:gradFill>
          <a:ln w="28575" cmpd="sng">
            <a:solidFill>
              <a:schemeClr val="accent1"/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en-US" altLang="zh-CN"/>
              <a:t>photoelectron</a:t>
            </a:r>
            <a:endParaRPr lang="en-US" altLang="zh-CN"/>
          </a:p>
        </p:txBody>
      </p:sp>
      <p:sp>
        <p:nvSpPr>
          <p:cNvPr id="50" name="任意多边形 49"/>
          <p:cNvSpPr/>
          <p:nvPr/>
        </p:nvSpPr>
        <p:spPr>
          <a:xfrm>
            <a:off x="2613660" y="5276215"/>
            <a:ext cx="754380" cy="149860"/>
          </a:xfrm>
          <a:custGeom>
            <a:avLst/>
            <a:gdLst>
              <a:gd name="connsiteX0" fmla="*/ 0 w 1188"/>
              <a:gd name="connsiteY0" fmla="*/ 80 h 236"/>
              <a:gd name="connsiteX1" fmla="*/ 1076 w 1188"/>
              <a:gd name="connsiteY1" fmla="*/ 84 h 236"/>
              <a:gd name="connsiteX2" fmla="*/ 1044 w 1188"/>
              <a:gd name="connsiteY2" fmla="*/ 0 h 236"/>
              <a:gd name="connsiteX3" fmla="*/ 1188 w 1188"/>
              <a:gd name="connsiteY3" fmla="*/ 110 h 236"/>
              <a:gd name="connsiteX4" fmla="*/ 1061 w 1188"/>
              <a:gd name="connsiteY4" fmla="*/ 236 h 236"/>
              <a:gd name="connsiteX5" fmla="*/ 1083 w 1188"/>
              <a:gd name="connsiteY5" fmla="*/ 148 h 236"/>
              <a:gd name="connsiteX6" fmla="*/ 1008 w 1188"/>
              <a:gd name="connsiteY6" fmla="*/ 150 h 236"/>
              <a:gd name="connsiteX7" fmla="*/ 0 w 1188"/>
              <a:gd name="connsiteY7" fmla="*/ 139 h 236"/>
              <a:gd name="connsiteX8" fmla="*/ 0 w 1188"/>
              <a:gd name="connsiteY8" fmla="*/ 80 h 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" h="236">
                <a:moveTo>
                  <a:pt x="0" y="80"/>
                </a:moveTo>
                <a:lnTo>
                  <a:pt x="1076" y="84"/>
                </a:lnTo>
                <a:lnTo>
                  <a:pt x="1044" y="0"/>
                </a:lnTo>
                <a:lnTo>
                  <a:pt x="1188" y="110"/>
                </a:lnTo>
                <a:lnTo>
                  <a:pt x="1061" y="236"/>
                </a:lnTo>
                <a:lnTo>
                  <a:pt x="1083" y="148"/>
                </a:lnTo>
                <a:lnTo>
                  <a:pt x="1008" y="150"/>
                </a:lnTo>
                <a:lnTo>
                  <a:pt x="0" y="139"/>
                </a:lnTo>
                <a:lnTo>
                  <a:pt x="0" y="80"/>
                </a:lnTo>
                <a:close/>
              </a:path>
            </a:pathLst>
          </a:custGeom>
          <a:ln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1" name="任意多边形 50"/>
          <p:cNvSpPr/>
          <p:nvPr/>
        </p:nvSpPr>
        <p:spPr>
          <a:xfrm>
            <a:off x="4651375" y="5276215"/>
            <a:ext cx="758825" cy="149860"/>
          </a:xfrm>
          <a:custGeom>
            <a:avLst/>
            <a:gdLst>
              <a:gd name="connsiteX0" fmla="*/ 0 w 1188"/>
              <a:gd name="connsiteY0" fmla="*/ 80 h 236"/>
              <a:gd name="connsiteX1" fmla="*/ 1076 w 1188"/>
              <a:gd name="connsiteY1" fmla="*/ 84 h 236"/>
              <a:gd name="connsiteX2" fmla="*/ 1044 w 1188"/>
              <a:gd name="connsiteY2" fmla="*/ 0 h 236"/>
              <a:gd name="connsiteX3" fmla="*/ 1188 w 1188"/>
              <a:gd name="connsiteY3" fmla="*/ 110 h 236"/>
              <a:gd name="connsiteX4" fmla="*/ 1061 w 1188"/>
              <a:gd name="connsiteY4" fmla="*/ 236 h 236"/>
              <a:gd name="connsiteX5" fmla="*/ 1083 w 1188"/>
              <a:gd name="connsiteY5" fmla="*/ 148 h 236"/>
              <a:gd name="connsiteX6" fmla="*/ 1008 w 1188"/>
              <a:gd name="connsiteY6" fmla="*/ 150 h 236"/>
              <a:gd name="connsiteX7" fmla="*/ 0 w 1188"/>
              <a:gd name="connsiteY7" fmla="*/ 139 h 236"/>
              <a:gd name="connsiteX8" fmla="*/ 0 w 1188"/>
              <a:gd name="connsiteY8" fmla="*/ 80 h 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" h="236">
                <a:moveTo>
                  <a:pt x="0" y="80"/>
                </a:moveTo>
                <a:lnTo>
                  <a:pt x="1076" y="84"/>
                </a:lnTo>
                <a:lnTo>
                  <a:pt x="1044" y="0"/>
                </a:lnTo>
                <a:lnTo>
                  <a:pt x="1188" y="110"/>
                </a:lnTo>
                <a:lnTo>
                  <a:pt x="1061" y="236"/>
                </a:lnTo>
                <a:lnTo>
                  <a:pt x="1083" y="148"/>
                </a:lnTo>
                <a:lnTo>
                  <a:pt x="1008" y="150"/>
                </a:lnTo>
                <a:lnTo>
                  <a:pt x="0" y="139"/>
                </a:lnTo>
                <a:lnTo>
                  <a:pt x="0" y="80"/>
                </a:lnTo>
                <a:close/>
              </a:path>
            </a:pathLst>
          </a:custGeom>
          <a:ln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52" name="直接箭头连接符 51"/>
          <p:cNvCxnSpPr>
            <a:endCxn id="47" idx="2"/>
          </p:cNvCxnSpPr>
          <p:nvPr/>
        </p:nvCxnSpPr>
        <p:spPr>
          <a:xfrm flipV="1">
            <a:off x="1795145" y="5530215"/>
            <a:ext cx="4445" cy="3562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3" name="文本框 52"/>
          <p:cNvSpPr txBox="1"/>
          <p:nvPr/>
        </p:nvSpPr>
        <p:spPr>
          <a:xfrm>
            <a:off x="775970" y="5857875"/>
            <a:ext cx="2037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light yield smear</a:t>
            </a:r>
            <a:endParaRPr lang="en-US" altLang="zh-CN"/>
          </a:p>
        </p:txBody>
      </p:sp>
      <p:cxnSp>
        <p:nvCxnSpPr>
          <p:cNvPr id="54" name="直接箭头连接符 53"/>
          <p:cNvCxnSpPr>
            <a:stCxn id="55" idx="2"/>
          </p:cNvCxnSpPr>
          <p:nvPr/>
        </p:nvCxnSpPr>
        <p:spPr>
          <a:xfrm>
            <a:off x="2971165" y="5021580"/>
            <a:ext cx="0" cy="2889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5" name="文本框 54"/>
          <p:cNvSpPr txBox="1"/>
          <p:nvPr/>
        </p:nvSpPr>
        <p:spPr>
          <a:xfrm>
            <a:off x="1799590" y="4653280"/>
            <a:ext cx="23431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poisson sampling</a:t>
            </a:r>
            <a:endParaRPr lang="en-US" altLang="zh-CN"/>
          </a:p>
        </p:txBody>
      </p:sp>
      <p:cxnSp>
        <p:nvCxnSpPr>
          <p:cNvPr id="56" name="直接箭头连接符 55"/>
          <p:cNvCxnSpPr/>
          <p:nvPr/>
        </p:nvCxnSpPr>
        <p:spPr>
          <a:xfrm flipV="1">
            <a:off x="5026025" y="5374640"/>
            <a:ext cx="4445" cy="3562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7" name="文本框 56"/>
          <p:cNvSpPr txBox="1"/>
          <p:nvPr/>
        </p:nvSpPr>
        <p:spPr>
          <a:xfrm>
            <a:off x="4043680" y="5767070"/>
            <a:ext cx="2037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binomial sampling</a:t>
            </a:r>
            <a:endParaRPr lang="en-US" altLang="zh-CN"/>
          </a:p>
        </p:txBody>
      </p:sp>
      <p:pic>
        <p:nvPicPr>
          <p:cNvPr id="59" name="图片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0525" y="2428875"/>
            <a:ext cx="3441065" cy="687070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2470" y="3591560"/>
            <a:ext cx="2729865" cy="43942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5" uiExpand="1" build="p"/>
      <p:bldP spid="3" grpId="1"/>
      <p:bldP spid="53" grpId="0"/>
      <p:bldP spid="48" grpId="0" bldLvl="0" animBg="1"/>
      <p:bldP spid="50" grpId="0" bldLvl="0" animBg="1"/>
      <p:bldP spid="55" grpId="0"/>
      <p:bldP spid="51" grpId="0" bldLvl="0" animBg="1"/>
      <p:bldP spid="49" grpId="0" bldLvl="0" animBg="1"/>
      <p:bldP spid="5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ym typeface="+mn-ea"/>
              </a:rPr>
              <a:t>Digitization SiPM Model</a:t>
            </a:r>
            <a:endParaRPr lang="en-US" altLang="zh-CN"/>
          </a:p>
        </p:txBody>
      </p:sp>
      <p:pic>
        <p:nvPicPr>
          <p:cNvPr id="9" name="内容占位符 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46810" y="4039870"/>
            <a:ext cx="2872105" cy="2204085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SiPM Model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197090" y="1228090"/>
            <a:ext cx="3931920" cy="38950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510" y="4039870"/>
            <a:ext cx="2769235" cy="2203450"/>
          </a:xfrm>
          <a:prstGeom prst="rect">
            <a:avLst/>
          </a:prstGeom>
        </p:spPr>
      </p:pic>
      <p:sp>
        <p:nvSpPr>
          <p:cNvPr id="13" name="内容占位符 2"/>
          <p:cNvSpPr>
            <a:spLocks noGrp="1"/>
          </p:cNvSpPr>
          <p:nvPr/>
        </p:nvSpPr>
        <p:spPr>
          <a:xfrm>
            <a:off x="608330" y="1172210"/>
            <a:ext cx="7039610" cy="328739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charset="0"/>
              <a:buChar char="Ø"/>
              <a:defRPr sz="20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lt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charset="0"/>
              <a:buChar char="Ø"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lt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charset="0"/>
              <a:buChar char="Ø"/>
              <a:defRPr sz="20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lt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Ø"/>
              <a:defRPr sz="20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lt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Ø"/>
              <a:defRPr sz="20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l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en-US" altLang="zh-CN"/>
              <a:t>SiPM reponse is not linear strictly</a:t>
            </a:r>
            <a:endParaRPr lang="en-US" altLang="zh-CN"/>
          </a:p>
          <a:p>
            <a:pPr>
              <a:lnSpc>
                <a:spcPct val="140000"/>
              </a:lnSpc>
            </a:pPr>
            <a:r>
              <a:rPr lang="en-US" altLang="zh-CN"/>
              <a:t>4. SiPM response</a:t>
            </a:r>
            <a:endParaRPr lang="en-US" altLang="zh-CN"/>
          </a:p>
          <a:p>
            <a:pPr lvl="1">
              <a:lnSpc>
                <a:spcPct val="140000"/>
              </a:lnSpc>
            </a:pPr>
            <a:r>
              <a:rPr lang="en-US" altLang="zh-CN">
                <a:sym typeface="+mn-ea"/>
              </a:rPr>
              <a:t>gaussian smear with sigma</a:t>
            </a:r>
            <a:endParaRPr lang="en-US" altLang="zh-CN"/>
          </a:p>
          <a:p>
            <a:pPr lvl="1"/>
            <a:endParaRPr lang="en-US" altLang="zh-CN"/>
          </a:p>
          <a:p>
            <a:pPr marL="0" indent="0">
              <a:buNone/>
            </a:pPr>
            <a:endParaRPr lang="en-US" altLang="zh-CN"/>
          </a:p>
        </p:txBody>
      </p:sp>
      <p:pic>
        <p:nvPicPr>
          <p:cNvPr id="14" name="内容占位符 5"/>
          <p:cNvPicPr>
            <a:picLocks noChangeAspect="1"/>
          </p:cNvPicPr>
          <p:nvPr/>
        </p:nvPicPr>
        <p:blipFill>
          <a:blip r:embed="rId5"/>
          <a:srcRect t="-9799" r="48331"/>
          <a:stretch>
            <a:fillRect/>
          </a:stretch>
        </p:blipFill>
        <p:spPr>
          <a:xfrm>
            <a:off x="3407410" y="1485265"/>
            <a:ext cx="2776220" cy="79438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1375" y="2783205"/>
            <a:ext cx="2364105" cy="71247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/>
      </p:par>
    </p:tnLst>
    <p:bldLst>
      <p:bldP spid="1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  <p:custDataLst>
                  <p:tags r:id="rId1"/>
                </p:custDataLst>
              </p:nvPr>
            </p:nvSpPr>
            <p:spPr>
              <a:xfrm>
                <a:off x="608330" y="1172210"/>
                <a:ext cx="6877685" cy="3096260"/>
              </a:xfrm>
            </p:spPr>
            <p:txBody>
              <a:bodyPr>
                <a:normAutofit lnSpcReduction="10000"/>
              </a:bodyPr>
              <a:p>
                <a:pPr marL="0" indent="0">
                  <a:lnSpc>
                    <a:spcPct val="160000"/>
                  </a:lnSpc>
                  <a:buNone/>
                </a:pPr>
                <a:r>
                  <a:rPr lang="en-US" altLang="zh-CN" sz="1800"/>
                  <a:t>5.</a:t>
                </a:r>
                <a:r>
                  <a:rPr lang="en-US" altLang="zh-CN" sz="2000"/>
                  <a:t> phoelectron to ADC (times SPE)</a:t>
                </a:r>
                <a:endParaRPr lang="en-US" altLang="zh-CN" sz="2000"/>
              </a:p>
              <a:p>
                <a:pPr marL="0" indent="0">
                  <a:lnSpc>
                    <a:spcPct val="160000"/>
                  </a:lnSpc>
                  <a:buNone/>
                </a:pPr>
                <a:r>
                  <a:rPr lang="en-US" altLang="zh-CN" sz="2000"/>
                  <a:t>6. gaussian smear (sigma of SPE peak </a:t>
                </a:r>
                <a14:m>
                  <m:oMath xmlns:m="http://schemas.openxmlformats.org/officeDocument/2006/math">
                    <m:r>
                      <a:rPr lang="en-US" altLang="zh-CN" sz="2000">
                        <a:latin typeface="Cambria Math" panose="02040503050406030204" charset="0"/>
                      </a:rPr>
                      <m:t>3</m:t>
                    </m:r>
                    <m:rad>
                      <m:radPr>
                        <m:degHide m:val="on"/>
                        <m:ctrlPr>
                          <a:rPr lang="en-US" altLang="zh-CN" sz="2000"/>
                        </m:ctrlPr>
                      </m:radPr>
                      <m:deg/>
                      <m:e>
                        <m:r>
                          <a:rPr lang="en-US" altLang="zh-CN" sz="2000">
                            <a:latin typeface="Cambria Math" panose="02040503050406030204" charset="0"/>
                          </a:rPr>
                          <m:t>𝑛</m:t>
                        </m:r>
                      </m:e>
                    </m:rad>
                  </m:oMath>
                </a14:m>
                <a:r>
                  <a:rPr lang="en-US" altLang="zh-CN" sz="2000"/>
                  <a:t>)</a:t>
                </a:r>
                <a:endParaRPr lang="en-US" altLang="zh-CN" sz="2000"/>
              </a:p>
              <a:p>
                <a:pPr marL="0" indent="0">
                  <a:lnSpc>
                    <a:spcPct val="160000"/>
                  </a:lnSpc>
                  <a:buNone/>
                </a:pPr>
                <a:r>
                  <a:rPr lang="en-US" altLang="zh-CN" sz="2000"/>
                  <a:t>7. ADC to highgain and lowgain using high-lowgain</a:t>
                </a:r>
                <a:endParaRPr lang="en-US" altLang="zh-CN" sz="2000"/>
              </a:p>
              <a:p>
                <a:pPr marL="0" lvl="0" indent="0" algn="l" fontAlgn="t">
                  <a:lnSpc>
                    <a:spcPct val="160000"/>
                  </a:lnSpc>
                  <a:buNone/>
                </a:pPr>
                <a:r>
                  <a:rPr lang="en-US" altLang="zh-CN" sz="2000"/>
                  <a:t>    ratio and pedestal (include pedestal fluctuation)</a:t>
                </a:r>
                <a:endParaRPr lang="en-US" altLang="zh-CN"/>
              </a:p>
            </p:txBody>
          </p:sp>
        </mc:Choice>
        <mc:Fallback>
          <p:sp>
            <p:nvSpPr>
              <p:cNvPr id="3" name="内容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  <p:custDataLst>
                  <p:tags r:id="rId2"/>
                </p:custDataLst>
              </p:nvPr>
            </p:nvSpPr>
            <p:spPr>
              <a:xfrm>
                <a:off x="608330" y="1172210"/>
                <a:ext cx="6877685" cy="3096260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l">
              <a:buClrTx/>
              <a:buSzTx/>
              <a:buFontTx/>
            </a:pPr>
            <a:r>
              <a:rPr lang="en-US" altLang="zh-CN"/>
              <a:t>Digitization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graphicFrame>
        <p:nvGraphicFramePr>
          <p:cNvPr id="5" name="对象 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038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4" imgW="114300" imgH="215900" progId="Equation.KSEE3">
                  <p:embed/>
                </p:oleObj>
              </mc:Choice>
              <mc:Fallback>
                <p:oleObj name="" r:id="rId4" imgW="1143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38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1001395" y="5161915"/>
            <a:ext cx="1596390" cy="368300"/>
          </a:xfrm>
          <a:prstGeom prst="rect">
            <a:avLst/>
          </a:prstGeom>
          <a:gradFill>
            <a:gsLst>
              <a:gs pos="100000">
                <a:srgbClr val="F9F8CA"/>
              </a:gs>
              <a:gs pos="6000">
                <a:srgbClr val="4EAADD"/>
              </a:gs>
            </a:gsLst>
            <a:lin ang="18900000" scaled="1"/>
          </a:gradFill>
          <a:ln w="28575" cmpd="sng">
            <a:solidFill>
              <a:schemeClr val="accent1"/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en-US" altLang="zh-CN"/>
              <a:t>True energy</a:t>
            </a:r>
            <a:endParaRPr lang="en-US" altLang="zh-CN"/>
          </a:p>
        </p:txBody>
      </p:sp>
      <p:sp>
        <p:nvSpPr>
          <p:cNvPr id="15" name="文本框 14"/>
          <p:cNvSpPr txBox="1"/>
          <p:nvPr/>
        </p:nvSpPr>
        <p:spPr>
          <a:xfrm>
            <a:off x="3384550" y="5161915"/>
            <a:ext cx="1250315" cy="368300"/>
          </a:xfrm>
          <a:prstGeom prst="rect">
            <a:avLst/>
          </a:prstGeom>
          <a:gradFill>
            <a:gsLst>
              <a:gs pos="100000">
                <a:srgbClr val="F9F8CA"/>
              </a:gs>
              <a:gs pos="6000">
                <a:srgbClr val="4EAADD"/>
              </a:gs>
            </a:gsLst>
            <a:lin ang="18900000" scaled="1"/>
          </a:gradFill>
          <a:ln w="28575" cmpd="sng">
            <a:solidFill>
              <a:schemeClr val="accent1"/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en-US" altLang="zh-CN"/>
              <a:t>photon</a:t>
            </a:r>
            <a:endParaRPr lang="en-US" altLang="zh-CN"/>
          </a:p>
        </p:txBody>
      </p:sp>
      <p:sp>
        <p:nvSpPr>
          <p:cNvPr id="16" name="文本框 15"/>
          <p:cNvSpPr txBox="1"/>
          <p:nvPr/>
        </p:nvSpPr>
        <p:spPr>
          <a:xfrm>
            <a:off x="5421630" y="5161915"/>
            <a:ext cx="1568450" cy="368300"/>
          </a:xfrm>
          <a:prstGeom prst="rect">
            <a:avLst/>
          </a:prstGeom>
          <a:gradFill>
            <a:gsLst>
              <a:gs pos="100000">
                <a:srgbClr val="F9F8CA"/>
              </a:gs>
              <a:gs pos="6000">
                <a:srgbClr val="4EAADD"/>
              </a:gs>
            </a:gsLst>
            <a:lin ang="18900000" scaled="1"/>
          </a:gradFill>
          <a:ln w="28575" cmpd="sng">
            <a:solidFill>
              <a:schemeClr val="accent1"/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en-US" altLang="zh-CN"/>
              <a:t>photoelectron</a:t>
            </a:r>
            <a:endParaRPr lang="en-US" altLang="zh-CN"/>
          </a:p>
        </p:txBody>
      </p:sp>
      <p:sp>
        <p:nvSpPr>
          <p:cNvPr id="17" name="文本框 16"/>
          <p:cNvSpPr txBox="1"/>
          <p:nvPr/>
        </p:nvSpPr>
        <p:spPr>
          <a:xfrm>
            <a:off x="7776845" y="5161915"/>
            <a:ext cx="1193800" cy="368300"/>
          </a:xfrm>
          <a:prstGeom prst="rect">
            <a:avLst/>
          </a:prstGeom>
          <a:gradFill>
            <a:gsLst>
              <a:gs pos="100000">
                <a:srgbClr val="F9F8CA"/>
              </a:gs>
              <a:gs pos="6000">
                <a:srgbClr val="4EAADD"/>
              </a:gs>
            </a:gsLst>
            <a:lin ang="18900000" scaled="1"/>
          </a:gradFill>
          <a:ln w="28575" cmpd="sng">
            <a:solidFill>
              <a:schemeClr val="accent1"/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en-US" altLang="zh-CN"/>
              <a:t>ADC</a:t>
            </a:r>
            <a:endParaRPr lang="en-US" altLang="zh-CN"/>
          </a:p>
        </p:txBody>
      </p:sp>
      <p:sp>
        <p:nvSpPr>
          <p:cNvPr id="20" name="文本框 19"/>
          <p:cNvSpPr txBox="1"/>
          <p:nvPr/>
        </p:nvSpPr>
        <p:spPr>
          <a:xfrm>
            <a:off x="9757410" y="5161915"/>
            <a:ext cx="1687195" cy="368300"/>
          </a:xfrm>
          <a:prstGeom prst="rect">
            <a:avLst/>
          </a:prstGeom>
          <a:gradFill>
            <a:gsLst>
              <a:gs pos="100000">
                <a:srgbClr val="F9F8CA"/>
              </a:gs>
              <a:gs pos="6000">
                <a:srgbClr val="4EAADD"/>
              </a:gs>
            </a:gsLst>
            <a:lin ang="18900000" scaled="1"/>
          </a:gradFill>
          <a:ln w="28575" cmpd="sng">
            <a:solidFill>
              <a:schemeClr val="accent1"/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en-US" altLang="zh-CN"/>
              <a:t>high/lowgain</a:t>
            </a:r>
            <a:endParaRPr lang="en-US" altLang="zh-CN"/>
          </a:p>
        </p:txBody>
      </p:sp>
      <p:sp>
        <p:nvSpPr>
          <p:cNvPr id="23" name="任意多边形 22"/>
          <p:cNvSpPr/>
          <p:nvPr/>
        </p:nvSpPr>
        <p:spPr>
          <a:xfrm>
            <a:off x="2613660" y="5276215"/>
            <a:ext cx="754380" cy="149860"/>
          </a:xfrm>
          <a:custGeom>
            <a:avLst/>
            <a:gdLst>
              <a:gd name="connsiteX0" fmla="*/ 0 w 1188"/>
              <a:gd name="connsiteY0" fmla="*/ 80 h 236"/>
              <a:gd name="connsiteX1" fmla="*/ 1076 w 1188"/>
              <a:gd name="connsiteY1" fmla="*/ 84 h 236"/>
              <a:gd name="connsiteX2" fmla="*/ 1044 w 1188"/>
              <a:gd name="connsiteY2" fmla="*/ 0 h 236"/>
              <a:gd name="connsiteX3" fmla="*/ 1188 w 1188"/>
              <a:gd name="connsiteY3" fmla="*/ 110 h 236"/>
              <a:gd name="connsiteX4" fmla="*/ 1061 w 1188"/>
              <a:gd name="connsiteY4" fmla="*/ 236 h 236"/>
              <a:gd name="connsiteX5" fmla="*/ 1083 w 1188"/>
              <a:gd name="connsiteY5" fmla="*/ 148 h 236"/>
              <a:gd name="connsiteX6" fmla="*/ 1008 w 1188"/>
              <a:gd name="connsiteY6" fmla="*/ 150 h 236"/>
              <a:gd name="connsiteX7" fmla="*/ 0 w 1188"/>
              <a:gd name="connsiteY7" fmla="*/ 139 h 236"/>
              <a:gd name="connsiteX8" fmla="*/ 0 w 1188"/>
              <a:gd name="connsiteY8" fmla="*/ 80 h 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" h="236">
                <a:moveTo>
                  <a:pt x="0" y="80"/>
                </a:moveTo>
                <a:lnTo>
                  <a:pt x="1076" y="84"/>
                </a:lnTo>
                <a:lnTo>
                  <a:pt x="1044" y="0"/>
                </a:lnTo>
                <a:lnTo>
                  <a:pt x="1188" y="110"/>
                </a:lnTo>
                <a:lnTo>
                  <a:pt x="1061" y="236"/>
                </a:lnTo>
                <a:lnTo>
                  <a:pt x="1083" y="148"/>
                </a:lnTo>
                <a:lnTo>
                  <a:pt x="1008" y="150"/>
                </a:lnTo>
                <a:lnTo>
                  <a:pt x="0" y="139"/>
                </a:lnTo>
                <a:lnTo>
                  <a:pt x="0" y="80"/>
                </a:lnTo>
                <a:close/>
              </a:path>
            </a:pathLst>
          </a:custGeom>
          <a:ln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任意多边形 23"/>
          <p:cNvSpPr/>
          <p:nvPr/>
        </p:nvSpPr>
        <p:spPr>
          <a:xfrm>
            <a:off x="4651375" y="5276215"/>
            <a:ext cx="758825" cy="149860"/>
          </a:xfrm>
          <a:custGeom>
            <a:avLst/>
            <a:gdLst>
              <a:gd name="connsiteX0" fmla="*/ 0 w 1188"/>
              <a:gd name="connsiteY0" fmla="*/ 80 h 236"/>
              <a:gd name="connsiteX1" fmla="*/ 1076 w 1188"/>
              <a:gd name="connsiteY1" fmla="*/ 84 h 236"/>
              <a:gd name="connsiteX2" fmla="*/ 1044 w 1188"/>
              <a:gd name="connsiteY2" fmla="*/ 0 h 236"/>
              <a:gd name="connsiteX3" fmla="*/ 1188 w 1188"/>
              <a:gd name="connsiteY3" fmla="*/ 110 h 236"/>
              <a:gd name="connsiteX4" fmla="*/ 1061 w 1188"/>
              <a:gd name="connsiteY4" fmla="*/ 236 h 236"/>
              <a:gd name="connsiteX5" fmla="*/ 1083 w 1188"/>
              <a:gd name="connsiteY5" fmla="*/ 148 h 236"/>
              <a:gd name="connsiteX6" fmla="*/ 1008 w 1188"/>
              <a:gd name="connsiteY6" fmla="*/ 150 h 236"/>
              <a:gd name="connsiteX7" fmla="*/ 0 w 1188"/>
              <a:gd name="connsiteY7" fmla="*/ 139 h 236"/>
              <a:gd name="connsiteX8" fmla="*/ 0 w 1188"/>
              <a:gd name="connsiteY8" fmla="*/ 80 h 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" h="236">
                <a:moveTo>
                  <a:pt x="0" y="80"/>
                </a:moveTo>
                <a:lnTo>
                  <a:pt x="1076" y="84"/>
                </a:lnTo>
                <a:lnTo>
                  <a:pt x="1044" y="0"/>
                </a:lnTo>
                <a:lnTo>
                  <a:pt x="1188" y="110"/>
                </a:lnTo>
                <a:lnTo>
                  <a:pt x="1061" y="236"/>
                </a:lnTo>
                <a:lnTo>
                  <a:pt x="1083" y="148"/>
                </a:lnTo>
                <a:lnTo>
                  <a:pt x="1008" y="150"/>
                </a:lnTo>
                <a:lnTo>
                  <a:pt x="0" y="139"/>
                </a:lnTo>
                <a:lnTo>
                  <a:pt x="0" y="80"/>
                </a:lnTo>
                <a:close/>
              </a:path>
            </a:pathLst>
          </a:custGeom>
          <a:ln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任意多边形 24"/>
          <p:cNvSpPr/>
          <p:nvPr/>
        </p:nvSpPr>
        <p:spPr>
          <a:xfrm>
            <a:off x="7004050" y="5276215"/>
            <a:ext cx="758825" cy="149860"/>
          </a:xfrm>
          <a:custGeom>
            <a:avLst/>
            <a:gdLst>
              <a:gd name="connsiteX0" fmla="*/ 0 w 1188"/>
              <a:gd name="connsiteY0" fmla="*/ 80 h 236"/>
              <a:gd name="connsiteX1" fmla="*/ 1076 w 1188"/>
              <a:gd name="connsiteY1" fmla="*/ 84 h 236"/>
              <a:gd name="connsiteX2" fmla="*/ 1044 w 1188"/>
              <a:gd name="connsiteY2" fmla="*/ 0 h 236"/>
              <a:gd name="connsiteX3" fmla="*/ 1188 w 1188"/>
              <a:gd name="connsiteY3" fmla="*/ 110 h 236"/>
              <a:gd name="connsiteX4" fmla="*/ 1061 w 1188"/>
              <a:gd name="connsiteY4" fmla="*/ 236 h 236"/>
              <a:gd name="connsiteX5" fmla="*/ 1083 w 1188"/>
              <a:gd name="connsiteY5" fmla="*/ 148 h 236"/>
              <a:gd name="connsiteX6" fmla="*/ 1008 w 1188"/>
              <a:gd name="connsiteY6" fmla="*/ 150 h 236"/>
              <a:gd name="connsiteX7" fmla="*/ 0 w 1188"/>
              <a:gd name="connsiteY7" fmla="*/ 139 h 236"/>
              <a:gd name="connsiteX8" fmla="*/ 0 w 1188"/>
              <a:gd name="connsiteY8" fmla="*/ 80 h 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" h="236">
                <a:moveTo>
                  <a:pt x="0" y="80"/>
                </a:moveTo>
                <a:lnTo>
                  <a:pt x="1076" y="84"/>
                </a:lnTo>
                <a:lnTo>
                  <a:pt x="1044" y="0"/>
                </a:lnTo>
                <a:lnTo>
                  <a:pt x="1188" y="110"/>
                </a:lnTo>
                <a:lnTo>
                  <a:pt x="1061" y="236"/>
                </a:lnTo>
                <a:lnTo>
                  <a:pt x="1083" y="148"/>
                </a:lnTo>
                <a:lnTo>
                  <a:pt x="1008" y="150"/>
                </a:lnTo>
                <a:lnTo>
                  <a:pt x="0" y="139"/>
                </a:lnTo>
                <a:lnTo>
                  <a:pt x="0" y="80"/>
                </a:lnTo>
                <a:close/>
              </a:path>
            </a:pathLst>
          </a:custGeom>
          <a:ln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任意多边形 25"/>
          <p:cNvSpPr/>
          <p:nvPr/>
        </p:nvSpPr>
        <p:spPr>
          <a:xfrm>
            <a:off x="8997950" y="5276215"/>
            <a:ext cx="758825" cy="149860"/>
          </a:xfrm>
          <a:custGeom>
            <a:avLst/>
            <a:gdLst>
              <a:gd name="connsiteX0" fmla="*/ 0 w 1188"/>
              <a:gd name="connsiteY0" fmla="*/ 80 h 236"/>
              <a:gd name="connsiteX1" fmla="*/ 1076 w 1188"/>
              <a:gd name="connsiteY1" fmla="*/ 84 h 236"/>
              <a:gd name="connsiteX2" fmla="*/ 1044 w 1188"/>
              <a:gd name="connsiteY2" fmla="*/ 0 h 236"/>
              <a:gd name="connsiteX3" fmla="*/ 1188 w 1188"/>
              <a:gd name="connsiteY3" fmla="*/ 110 h 236"/>
              <a:gd name="connsiteX4" fmla="*/ 1061 w 1188"/>
              <a:gd name="connsiteY4" fmla="*/ 236 h 236"/>
              <a:gd name="connsiteX5" fmla="*/ 1083 w 1188"/>
              <a:gd name="connsiteY5" fmla="*/ 148 h 236"/>
              <a:gd name="connsiteX6" fmla="*/ 1008 w 1188"/>
              <a:gd name="connsiteY6" fmla="*/ 150 h 236"/>
              <a:gd name="connsiteX7" fmla="*/ 0 w 1188"/>
              <a:gd name="connsiteY7" fmla="*/ 139 h 236"/>
              <a:gd name="connsiteX8" fmla="*/ 0 w 1188"/>
              <a:gd name="connsiteY8" fmla="*/ 80 h 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" h="236">
                <a:moveTo>
                  <a:pt x="0" y="80"/>
                </a:moveTo>
                <a:lnTo>
                  <a:pt x="1076" y="84"/>
                </a:lnTo>
                <a:lnTo>
                  <a:pt x="1044" y="0"/>
                </a:lnTo>
                <a:lnTo>
                  <a:pt x="1188" y="110"/>
                </a:lnTo>
                <a:lnTo>
                  <a:pt x="1061" y="236"/>
                </a:lnTo>
                <a:lnTo>
                  <a:pt x="1083" y="148"/>
                </a:lnTo>
                <a:lnTo>
                  <a:pt x="1008" y="150"/>
                </a:lnTo>
                <a:lnTo>
                  <a:pt x="0" y="139"/>
                </a:lnTo>
                <a:lnTo>
                  <a:pt x="0" y="80"/>
                </a:lnTo>
                <a:close/>
              </a:path>
            </a:pathLst>
          </a:custGeom>
          <a:ln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8" name="直接箭头连接符 27"/>
          <p:cNvCxnSpPr>
            <a:endCxn id="14" idx="2"/>
          </p:cNvCxnSpPr>
          <p:nvPr/>
        </p:nvCxnSpPr>
        <p:spPr>
          <a:xfrm flipV="1">
            <a:off x="1795145" y="5530215"/>
            <a:ext cx="4445" cy="3562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775970" y="5857875"/>
            <a:ext cx="2037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light output smear</a:t>
            </a:r>
            <a:endParaRPr lang="en-US" altLang="zh-CN"/>
          </a:p>
        </p:txBody>
      </p:sp>
      <p:cxnSp>
        <p:nvCxnSpPr>
          <p:cNvPr id="30" name="直接箭头连接符 29"/>
          <p:cNvCxnSpPr>
            <a:stCxn id="31" idx="2"/>
          </p:cNvCxnSpPr>
          <p:nvPr/>
        </p:nvCxnSpPr>
        <p:spPr>
          <a:xfrm>
            <a:off x="2971165" y="5021580"/>
            <a:ext cx="0" cy="2889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1799590" y="4653280"/>
            <a:ext cx="23431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poisson sampling</a:t>
            </a:r>
            <a:endParaRPr lang="en-US" altLang="zh-CN"/>
          </a:p>
        </p:txBody>
      </p:sp>
      <p:cxnSp>
        <p:nvCxnSpPr>
          <p:cNvPr id="33" name="直接箭头连接符 32"/>
          <p:cNvCxnSpPr/>
          <p:nvPr/>
        </p:nvCxnSpPr>
        <p:spPr>
          <a:xfrm flipV="1">
            <a:off x="5026025" y="5374640"/>
            <a:ext cx="4445" cy="3562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4043680" y="5767070"/>
            <a:ext cx="2037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binomial sampling</a:t>
            </a:r>
            <a:endParaRPr lang="en-US" altLang="zh-CN"/>
          </a:p>
        </p:txBody>
      </p:sp>
      <p:sp>
        <p:nvSpPr>
          <p:cNvPr id="35" name="文本框 34"/>
          <p:cNvSpPr txBox="1"/>
          <p:nvPr/>
        </p:nvSpPr>
        <p:spPr>
          <a:xfrm>
            <a:off x="6139180" y="4653280"/>
            <a:ext cx="2540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SiPM reponse model</a:t>
            </a:r>
            <a:endParaRPr lang="en-US" altLang="zh-CN"/>
          </a:p>
        </p:txBody>
      </p:sp>
      <p:cxnSp>
        <p:nvCxnSpPr>
          <p:cNvPr id="36" name="直接箭头连接符 35"/>
          <p:cNvCxnSpPr/>
          <p:nvPr/>
        </p:nvCxnSpPr>
        <p:spPr>
          <a:xfrm>
            <a:off x="7383780" y="5021580"/>
            <a:ext cx="0" cy="2889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>
            <a:off x="10675620" y="4844415"/>
            <a:ext cx="0" cy="2889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 flipV="1">
            <a:off x="8371840" y="5530215"/>
            <a:ext cx="4445" cy="3562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7383780" y="5945505"/>
            <a:ext cx="2037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SPE smear</a:t>
            </a:r>
            <a:endParaRPr lang="en-US" altLang="zh-CN"/>
          </a:p>
        </p:txBody>
      </p:sp>
      <p:sp>
        <p:nvSpPr>
          <p:cNvPr id="40" name="文本框 39"/>
          <p:cNvSpPr txBox="1"/>
          <p:nvPr/>
        </p:nvSpPr>
        <p:spPr>
          <a:xfrm>
            <a:off x="9330690" y="4476115"/>
            <a:ext cx="2540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</a:rPr>
              <a:t>beamtest format</a:t>
            </a:r>
            <a:endParaRPr lang="en-US" altLang="zh-CN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7290" y="1060450"/>
            <a:ext cx="3508375" cy="266890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5" uiExpand="1" build="p"/>
      <p:bldP spid="3" grpId="1"/>
      <p:bldP spid="29" grpId="0"/>
      <p:bldP spid="15" grpId="0" bldLvl="0" animBg="1"/>
      <p:bldP spid="23" grpId="0" bldLvl="0" animBg="1"/>
      <p:bldP spid="31" grpId="0"/>
      <p:bldP spid="24" grpId="0" bldLvl="0" animBg="1"/>
      <p:bldP spid="16" grpId="0" bldLvl="0" animBg="1"/>
      <p:bldP spid="34" grpId="0"/>
      <p:bldP spid="35" grpId="0"/>
      <p:bldP spid="17" grpId="0" bldLvl="0" animBg="1"/>
      <p:bldP spid="25" grpId="0" bldLvl="0" animBg="1"/>
      <p:bldP spid="26" grpId="0" bldLvl="0" animBg="1"/>
      <p:bldP spid="20" grpId="0" bldLvl="0" animBg="1"/>
      <p:bldP spid="40" grpId="0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SPE and mean of SiPM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4035" y="2219325"/>
            <a:ext cx="4051300" cy="33877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640" y="2587625"/>
            <a:ext cx="3745865" cy="29127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Event Select Criterion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330" y="1172210"/>
            <a:ext cx="10878185" cy="5077460"/>
          </a:xfrm>
        </p:spPr>
        <p:txBody>
          <a:bodyPr>
            <a:normAutofit fontScale="80000"/>
          </a:bodyPr>
          <a:p>
            <a:pPr>
              <a:lnSpc>
                <a:spcPct val="170000"/>
              </a:lnSpc>
              <a:spcAft>
                <a:spcPts val="0"/>
              </a:spcAft>
            </a:pPr>
            <a:r>
              <a:rPr lang="en-US" altLang="zh-CN">
                <a:sym typeface="+mn-ea"/>
              </a:rPr>
              <a:t>set threshold as 0.5 MIP</a:t>
            </a:r>
            <a:endParaRPr lang="en-US" altLang="zh-CN">
              <a:sym typeface="+mn-ea"/>
            </a:endParaRPr>
          </a:p>
          <a:p>
            <a:pPr>
              <a:lnSpc>
                <a:spcPct val="170000"/>
              </a:lnSpc>
              <a:spcAft>
                <a:spcPts val="0"/>
              </a:spcAft>
            </a:pPr>
            <a:r>
              <a:rPr lang="en-US" altLang="zh-CN">
                <a:sym typeface="+mn-ea"/>
              </a:rPr>
              <a:t>hit number &gt; f(beam energy)</a:t>
            </a:r>
            <a:endParaRPr lang="en-US" altLang="zh-CN">
              <a:sym typeface="+mn-ea"/>
            </a:endParaRPr>
          </a:p>
          <a:p>
            <a:pPr>
              <a:lnSpc>
                <a:spcPct val="170000"/>
              </a:lnSpc>
              <a:spcAft>
                <a:spcPts val="0"/>
              </a:spcAft>
            </a:pPr>
            <a:r>
              <a:rPr lang="en-US" altLang="zh-CN" sz="2400">
                <a:sym typeface="+mn-ea"/>
              </a:rPr>
              <a:t>shower start (the first layer that have &gt;=5 hit) &lt; 5</a:t>
            </a:r>
            <a:endParaRPr lang="en-US" altLang="zh-CN" sz="2400">
              <a:sym typeface="+mn-ea"/>
            </a:endParaRPr>
          </a:p>
          <a:p>
            <a:pPr marL="0" lvl="1">
              <a:lnSpc>
                <a:spcPct val="170000"/>
              </a:lnSpc>
              <a:spcAft>
                <a:spcPts val="0"/>
              </a:spcAft>
            </a:pPr>
            <a:r>
              <a:rPr lang="en-US" altLang="zh-CN" sz="2400">
                <a:sym typeface="+mn-ea"/>
              </a:rPr>
              <a:t>the energy ratio of the last 5 layer &lt; 5% to remove MIP</a:t>
            </a:r>
            <a:endParaRPr lang="en-US" altLang="zh-CN" sz="2400">
              <a:sym typeface="+mn-ea"/>
            </a:endParaRPr>
          </a:p>
          <a:p>
            <a:pPr marL="0" lvl="1">
              <a:lnSpc>
                <a:spcPct val="170000"/>
              </a:lnSpc>
              <a:spcAft>
                <a:spcPts val="0"/>
              </a:spcAft>
            </a:pPr>
            <a:r>
              <a:rPr lang="en-US" altLang="zh-CN" sz="2400">
                <a:sym typeface="+mn-ea"/>
              </a:rPr>
              <a:t>find energy center of each layer and let the max distence of them &lt; 200mm</a:t>
            </a:r>
            <a:endParaRPr lang="en-US" altLang="zh-CN" sz="2400">
              <a:sym typeface="+mn-ea"/>
            </a:endParaRPr>
          </a:p>
          <a:p>
            <a:pPr marL="0" lvl="1">
              <a:lnSpc>
                <a:spcPct val="170000"/>
              </a:lnSpc>
              <a:spcAft>
                <a:spcPts val="0"/>
              </a:spcAft>
            </a:pPr>
            <a:r>
              <a:rPr lang="en-US" altLang="zh-CN" sz="2400">
                <a:sym typeface="+mn-ea"/>
              </a:rPr>
              <a:t>energy center of the first 30 layers are in the central chip, that is in                             (120,120)mm</a:t>
            </a:r>
            <a:endParaRPr lang="en-US" altLang="zh-CN" sz="2400">
              <a:sym typeface="+mn-ea"/>
            </a:endParaRPr>
          </a:p>
          <a:p>
            <a:pPr marL="0" lvl="1">
              <a:lnSpc>
                <a:spcPct val="170000"/>
              </a:lnSpc>
              <a:spcAft>
                <a:spcPts val="0"/>
              </a:spcAft>
            </a:pPr>
            <a:r>
              <a:rPr lang="en-US" altLang="zh-CN" sz="2400">
                <a:sym typeface="+mn-ea"/>
              </a:rPr>
              <a:t>energy center of layer4 to layer6 are in (15,25)mm</a:t>
            </a:r>
            <a:endParaRPr lang="en-US" altLang="zh-CN" sz="2400">
              <a:sym typeface="+mn-ea"/>
            </a:endParaRPr>
          </a:p>
          <a:p>
            <a:pPr marL="0" lvl="1">
              <a:lnSpc>
                <a:spcPct val="170000"/>
              </a:lnSpc>
              <a:spcAft>
                <a:spcPts val="0"/>
              </a:spcAft>
            </a:pPr>
            <a:r>
              <a:rPr lang="en-US" altLang="zh-CN" sz="2400">
                <a:sym typeface="+mn-ea"/>
              </a:rPr>
              <a:t>calculate energy in 5×5 cells around energy center in the first 30 layers</a:t>
            </a:r>
            <a:endParaRPr lang="en-US" altLang="zh-CN" sz="240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5" uiExpand="1" build="p"/>
      <p:bldP spid="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Hitno and Hit layer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 descr="74672596d07603c4b4b0ed8ba3cde3d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49020" y="1697990"/>
            <a:ext cx="10173970" cy="38963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67180" y="5514340"/>
            <a:ext cx="4658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1"/>
            <a:r>
              <a:rPr lang="en-US" altLang="zh-CN">
                <a:sym typeface="+mn-ea"/>
                <a:hlinkClick r:id="rId3" action="ppaction://hlinksldjump"/>
              </a:rPr>
              <a:t>f(x)=372.285*(1-exp(0.0064584*x))</a:t>
            </a:r>
            <a:endParaRPr lang="en-US" altLang="zh-CN"/>
          </a:p>
        </p:txBody>
      </p:sp>
    </p:spTree>
    <p:custDataLst>
      <p:tags r:id="rId4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3" name="表格 12"/>
          <p:cNvGraphicFramePr/>
          <p:nvPr>
            <p:custDataLst>
              <p:tags r:id="rId1"/>
            </p:custDataLst>
          </p:nvPr>
        </p:nvGraphicFramePr>
        <p:xfrm>
          <a:off x="881380" y="2324735"/>
          <a:ext cx="4255135" cy="3144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165"/>
                <a:gridCol w="2172970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2037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/>
                        <a:t>Total layers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/>
                        <a:t>40</a:t>
                      </a:r>
                      <a:endParaRPr lang="en-US" altLang="zh-CN"/>
                    </a:p>
                  </a:txBody>
                  <a:tcPr/>
                </a:tc>
              </a:tr>
              <a:tr h="42037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/>
                        <a:t>Sensitive area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/>
                        <a:t>72cm*72cm</a:t>
                      </a:r>
                      <a:endParaRPr lang="en-US" altLang="zh-CN"/>
                    </a:p>
                  </a:txBody>
                  <a:tcPr/>
                </a:tc>
              </a:tr>
              <a:tr h="42037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800" dirty="0">
                          <a:sym typeface="+mn-ea"/>
                        </a:rPr>
                        <a:t>Granularity</a:t>
                      </a:r>
                      <a:endParaRPr lang="en-US" altLang="zh-CN" i="1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/>
                        <a:t>4cm*4cm*0.3cm</a:t>
                      </a:r>
                      <a:endParaRPr lang="en-US" altLang="zh-CN"/>
                    </a:p>
                  </a:txBody>
                  <a:tcPr/>
                </a:tc>
              </a:tr>
              <a:tr h="42037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/>
                        <a:t>Total channels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/>
                        <a:t>12960</a:t>
                      </a:r>
                      <a:endParaRPr lang="en-US" altLang="zh-CN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>
                          <a:sym typeface="+mn-ea"/>
                        </a:rPr>
                        <a:t>NIL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>
                          <a:sym typeface="+mn-ea"/>
                        </a:rPr>
                        <a:t>4.6</a:t>
                      </a:r>
                      <a:endParaRPr lang="zh-C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>
                          <a:sym typeface="+mn-ea"/>
                        </a:rPr>
                        <a:t>Energy Resolution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dirty="0">
                          <a:sym typeface="+mn-ea"/>
                        </a:rPr>
                        <a:t>&lt;60%@ 1 GeV</a:t>
                      </a:r>
                      <a:endParaRPr lang="zh-CN" alt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Weight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5.0T</a:t>
                      </a:r>
                      <a:endParaRPr lang="en-US" altLang="zh-CN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AHCAL Prototype</a:t>
            </a:r>
            <a:endParaRPr lang="en-US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8515985" y="4001135"/>
            <a:ext cx="3061335" cy="2269490"/>
            <a:chOff x="10181" y="1405"/>
            <a:chExt cx="4267" cy="3511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2"/>
            <a:srcRect l="481" t="1410" r="43333" b="10618"/>
            <a:stretch>
              <a:fillRect/>
            </a:stretch>
          </p:blipFill>
          <p:spPr>
            <a:xfrm>
              <a:off x="10181" y="1405"/>
              <a:ext cx="4267" cy="3511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12662" y="4003"/>
              <a:ext cx="1786" cy="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AHCAL</a:t>
              </a:r>
              <a:endParaRPr lang="en-US" altLang="zh-CN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398385" y="966470"/>
            <a:ext cx="3858260" cy="2751455"/>
            <a:chOff x="11462" y="1405"/>
            <a:chExt cx="6076" cy="4706"/>
          </a:xfrm>
        </p:grpSpPr>
        <p:cxnSp>
          <p:nvCxnSpPr>
            <p:cNvPr id="21" name="直接箭头连接符 20"/>
            <p:cNvCxnSpPr/>
            <p:nvPr/>
          </p:nvCxnSpPr>
          <p:spPr>
            <a:xfrm>
              <a:off x="14062" y="5515"/>
              <a:ext cx="0" cy="225"/>
            </a:xfrm>
            <a:prstGeom prst="straightConnector1">
              <a:avLst/>
            </a:prstGeom>
            <a:ln w="19050">
              <a:solidFill>
                <a:srgbClr val="4B26C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/>
          </p:nvGrpSpPr>
          <p:grpSpPr>
            <a:xfrm>
              <a:off x="11462" y="1405"/>
              <a:ext cx="6076" cy="4707"/>
              <a:chOff x="11462" y="1405"/>
              <a:chExt cx="6076" cy="4707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462" y="1405"/>
                <a:ext cx="6076" cy="3850"/>
              </a:xfrm>
              <a:prstGeom prst="rect">
                <a:avLst/>
              </a:prstGeom>
            </p:spPr>
          </p:pic>
          <p:cxnSp>
            <p:nvCxnSpPr>
              <p:cNvPr id="19" name="直接连接符 18"/>
              <p:cNvCxnSpPr/>
              <p:nvPr/>
            </p:nvCxnSpPr>
            <p:spPr>
              <a:xfrm flipH="1">
                <a:off x="14902" y="5268"/>
                <a:ext cx="8" cy="240"/>
              </a:xfrm>
              <a:prstGeom prst="line">
                <a:avLst/>
              </a:prstGeom>
              <a:ln w="19050">
                <a:solidFill>
                  <a:srgbClr val="4B26C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flipV="1">
                <a:off x="14063" y="5485"/>
                <a:ext cx="1754" cy="23"/>
              </a:xfrm>
              <a:prstGeom prst="line">
                <a:avLst/>
              </a:prstGeom>
              <a:ln w="19050">
                <a:solidFill>
                  <a:srgbClr val="4B26C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2" name="直接箭头连接符 21"/>
              <p:cNvCxnSpPr/>
              <p:nvPr/>
            </p:nvCxnSpPr>
            <p:spPr>
              <a:xfrm>
                <a:off x="15810" y="5485"/>
                <a:ext cx="7" cy="217"/>
              </a:xfrm>
              <a:prstGeom prst="straightConnector1">
                <a:avLst/>
              </a:prstGeom>
              <a:ln w="19050">
                <a:solidFill>
                  <a:srgbClr val="4B26C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23" name="文本框 22"/>
              <p:cNvSpPr txBox="1"/>
              <p:nvPr/>
            </p:nvSpPr>
            <p:spPr>
              <a:xfrm>
                <a:off x="13383" y="5738"/>
                <a:ext cx="1283" cy="374"/>
              </a:xfrm>
              <a:prstGeom prst="rect">
                <a:avLst/>
              </a:prstGeom>
              <a:noFill/>
              <a:ln w="22225">
                <a:solidFill>
                  <a:srgbClr val="FF0000"/>
                </a:solidFill>
              </a:ln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en-US" altLang="zh-CN" sz="1200"/>
                  <a:t>Plastic</a:t>
                </a:r>
                <a:endParaRPr lang="en-US" altLang="zh-CN" sz="1200"/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5389" y="5738"/>
                <a:ext cx="933" cy="37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en-US" altLang="zh-CN" sz="1200"/>
                  <a:t>Glass</a:t>
                </a:r>
                <a:endParaRPr lang="en-US" altLang="zh-CN" sz="1200"/>
              </a:p>
            </p:txBody>
          </p:sp>
        </p:grpSp>
      </p:grpSp>
      <p:sp>
        <p:nvSpPr>
          <p:cNvPr id="11" name="内容占位符 2"/>
          <p:cNvSpPr>
            <a:spLocks noGrp="1"/>
          </p:cNvSpPr>
          <p:nvPr/>
        </p:nvSpPr>
        <p:spPr>
          <a:xfrm>
            <a:off x="608330" y="1069975"/>
            <a:ext cx="7301230" cy="3291840"/>
          </a:xfrm>
          <a:prstGeom prst="rect">
            <a:avLst/>
          </a:prstGeom>
        </p:spPr>
        <p:txBody>
          <a:bodyPr vert="horz" lIns="90000" tIns="46800" rIns="90000" bIns="46800" rtlCol="0">
            <a:normAutofit lnSpcReduction="10000"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charset="0"/>
              <a:buChar char="Ø"/>
              <a:defRPr sz="24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lt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charset="0"/>
              <a:buChar char="Ø"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lt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charset="0"/>
              <a:buChar char="Ø"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lt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Ø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lt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Ø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+mn-lt"/>
                <a:ea typeface="+mn-ea"/>
                <a:cs typeface="+mn-l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an Analogue readout Hadronic Calorimeter                           prototype has been developed</a:t>
            </a:r>
            <a:endParaRPr lang="en-US" altLang="zh-CN"/>
          </a:p>
        </p:txBody>
      </p:sp>
      <p:pic>
        <p:nvPicPr>
          <p:cNvPr id="3" name="图片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8" y="4000876"/>
            <a:ext cx="2934118" cy="217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5"/>
    </p:custData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Beam Tests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lnSpc>
                <a:spcPct val="100000"/>
              </a:lnSpc>
            </a:pPr>
            <a:r>
              <a:rPr lang="en-US" altLang="zh-CN" sz="2400">
                <a:sym typeface="+mn-ea"/>
              </a:rPr>
              <a:t>3 beam tests have been done at CERN </a:t>
            </a:r>
            <a:endParaRPr lang="en-US" altLang="zh-CN" sz="2400">
              <a:sym typeface="+mn-ea"/>
            </a:endParaRPr>
          </a:p>
          <a:p>
            <a:pPr lvl="1">
              <a:lnSpc>
                <a:spcPct val="100000"/>
              </a:lnSpc>
            </a:pPr>
            <a:r>
              <a:rPr lang="en-US" altLang="zh-CN" sz="2400">
                <a:sym typeface="+mn-ea"/>
              </a:rPr>
              <a:t>muon position scan(100GeV/c)</a:t>
            </a:r>
            <a:endParaRPr lang="en-US" altLang="zh-CN" sz="2400">
              <a:sym typeface="+mn-ea"/>
            </a:endParaRPr>
          </a:p>
          <a:p>
            <a:pPr lvl="1">
              <a:lnSpc>
                <a:spcPct val="100000"/>
              </a:lnSpc>
            </a:pPr>
            <a:r>
              <a:rPr lang="en-US" altLang="zh-CN" sz="2400">
                <a:sym typeface="+mn-ea"/>
              </a:rPr>
              <a:t>pion (1-120GeV/c) </a:t>
            </a:r>
            <a:endParaRPr lang="en-US" altLang="zh-CN" sz="2400">
              <a:sym typeface="+mn-ea"/>
            </a:endParaRPr>
          </a:p>
          <a:p>
            <a:pPr lvl="1">
              <a:lnSpc>
                <a:spcPct val="100000"/>
              </a:lnSpc>
            </a:pPr>
            <a:r>
              <a:rPr lang="en-US" altLang="zh-CN" sz="2400">
                <a:sym typeface="+mn-ea"/>
              </a:rPr>
              <a:t>electron (1-120GeV/c)</a:t>
            </a:r>
            <a:endParaRPr lang="en-US" altLang="zh-CN" sz="240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7080250" y="3895725"/>
            <a:ext cx="3464560" cy="2454910"/>
            <a:chOff x="2384" y="6036"/>
            <a:chExt cx="4470" cy="3350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2384" y="6036"/>
              <a:ext cx="4470" cy="335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3353" y="6327"/>
              <a:ext cx="3345" cy="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600" b="1" baseline="0" dirty="0">
                  <a:solidFill>
                    <a:srgbClr val="FF0000"/>
                  </a:solidFill>
                </a:rPr>
                <a:t>2023 SPS H2</a:t>
              </a:r>
              <a:endParaRPr lang="zh-CN" altLang="en-US" sz="1600" b="1" baseline="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885" y="1249045"/>
            <a:ext cx="3463925" cy="259842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981315" y="1569085"/>
            <a:ext cx="21240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 b="1" baseline="0" dirty="0">
                <a:solidFill>
                  <a:srgbClr val="FF0000"/>
                </a:solidFill>
              </a:rPr>
              <a:t>2022 SPS H8</a:t>
            </a:r>
            <a:endParaRPr lang="zh-CN" altLang="en-US" sz="1600" b="1" baseline="0" dirty="0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825" y="3822700"/>
            <a:ext cx="4314190" cy="24269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832225" y="3926840"/>
            <a:ext cx="21240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 b="1" baseline="0" dirty="0">
                <a:solidFill>
                  <a:srgbClr val="FF0000"/>
                </a:solidFill>
              </a:rPr>
              <a:t>2023 PS T9</a:t>
            </a:r>
            <a:endParaRPr lang="zh-CN" altLang="en-US" sz="1600" b="1" baseline="0" dirty="0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Outline</a:t>
            </a:r>
            <a:endParaRPr lang="en-US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1504950" y="2265680"/>
            <a:ext cx="2315210" cy="34480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496695" y="1217930"/>
            <a:ext cx="23152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/>
              <a:t>Parameters Calibration</a:t>
            </a:r>
            <a:endParaRPr lang="en-US" altLang="zh-CN" sz="2400" b="1"/>
          </a:p>
        </p:txBody>
      </p:sp>
      <p:sp>
        <p:nvSpPr>
          <p:cNvPr id="9" name="文本框 8"/>
          <p:cNvSpPr txBox="1"/>
          <p:nvPr/>
        </p:nvSpPr>
        <p:spPr>
          <a:xfrm>
            <a:off x="1829435" y="2571115"/>
            <a:ext cx="1747520" cy="368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 anchor="ctr" anchorCtr="0">
            <a:spAutoFit/>
          </a:bodyPr>
          <a:p>
            <a:pPr algn="ctr"/>
            <a:r>
              <a:rPr lang="en-US" altLang="zh-CN"/>
              <a:t>Pedestal</a:t>
            </a:r>
            <a:endParaRPr lang="en-US" altLang="zh-CN"/>
          </a:p>
        </p:txBody>
      </p:sp>
      <p:sp>
        <p:nvSpPr>
          <p:cNvPr id="10" name="文本框 9"/>
          <p:cNvSpPr txBox="1"/>
          <p:nvPr/>
        </p:nvSpPr>
        <p:spPr>
          <a:xfrm>
            <a:off x="1829435" y="3307715"/>
            <a:ext cx="1747520" cy="368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 anchor="ctr" anchorCtr="0">
            <a:spAutoFit/>
          </a:bodyPr>
          <a:p>
            <a:pPr algn="ctr"/>
            <a:r>
              <a:rPr lang="en-US" altLang="zh-CN"/>
              <a:t>High-low ratio</a:t>
            </a:r>
            <a:endParaRPr lang="en-US" altLang="zh-CN"/>
          </a:p>
        </p:txBody>
      </p:sp>
      <p:sp>
        <p:nvSpPr>
          <p:cNvPr id="11" name="文本框 10"/>
          <p:cNvSpPr txBox="1"/>
          <p:nvPr/>
        </p:nvSpPr>
        <p:spPr>
          <a:xfrm>
            <a:off x="1829435" y="4044315"/>
            <a:ext cx="1747520" cy="368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 anchor="ctr" anchorCtr="0">
            <a:spAutoFit/>
          </a:bodyPr>
          <a:p>
            <a:pPr algn="ctr"/>
            <a:r>
              <a:rPr lang="en-US" altLang="zh-CN"/>
              <a:t>MIP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1829435" y="4780915"/>
            <a:ext cx="1747520" cy="64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/>
              <a:t>Single PhotoElectron</a:t>
            </a:r>
            <a:endParaRPr lang="en-US" altLang="zh-CN"/>
          </a:p>
        </p:txBody>
      </p:sp>
      <p:sp>
        <p:nvSpPr>
          <p:cNvPr id="15" name="圆角矩形 14"/>
          <p:cNvSpPr/>
          <p:nvPr/>
        </p:nvSpPr>
        <p:spPr>
          <a:xfrm>
            <a:off x="5046980" y="2265680"/>
            <a:ext cx="2315210" cy="34480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5371465" y="2475865"/>
            <a:ext cx="1747520" cy="64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 anchor="ctr" anchorCtr="0">
            <a:spAutoFit/>
          </a:bodyPr>
          <a:p>
            <a:pPr algn="ctr"/>
            <a:r>
              <a:rPr lang="en-US" altLang="zh-CN"/>
              <a:t>Non-uniform of Scintillator</a:t>
            </a:r>
            <a:endParaRPr lang="en-US" altLang="zh-CN"/>
          </a:p>
        </p:txBody>
      </p:sp>
      <p:sp>
        <p:nvSpPr>
          <p:cNvPr id="18" name="文本框 17"/>
          <p:cNvSpPr txBox="1"/>
          <p:nvPr/>
        </p:nvSpPr>
        <p:spPr>
          <a:xfrm>
            <a:off x="5371465" y="4089400"/>
            <a:ext cx="1747520" cy="368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/>
              <a:t>SiPM response</a:t>
            </a:r>
            <a:endParaRPr lang="en-US" altLang="zh-CN"/>
          </a:p>
        </p:txBody>
      </p:sp>
      <p:sp>
        <p:nvSpPr>
          <p:cNvPr id="19" name="文本框 18"/>
          <p:cNvSpPr txBox="1"/>
          <p:nvPr/>
        </p:nvSpPr>
        <p:spPr>
          <a:xfrm>
            <a:off x="5371465" y="3261360"/>
            <a:ext cx="1747520" cy="64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/>
              <a:t>Photon Flucturation</a:t>
            </a:r>
            <a:endParaRPr lang="en-US" altLang="zh-CN"/>
          </a:p>
        </p:txBody>
      </p:sp>
      <p:sp>
        <p:nvSpPr>
          <p:cNvPr id="20" name="文本框 19"/>
          <p:cNvSpPr txBox="1"/>
          <p:nvPr/>
        </p:nvSpPr>
        <p:spPr>
          <a:xfrm>
            <a:off x="5371465" y="4780915"/>
            <a:ext cx="1747520" cy="64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/>
              <a:t>Electronic Flucturation</a:t>
            </a:r>
            <a:endParaRPr lang="en-US" altLang="zh-CN"/>
          </a:p>
        </p:txBody>
      </p:sp>
      <p:sp>
        <p:nvSpPr>
          <p:cNvPr id="21" name="圆角矩形 20"/>
          <p:cNvSpPr/>
          <p:nvPr/>
        </p:nvSpPr>
        <p:spPr>
          <a:xfrm>
            <a:off x="8589010" y="2265680"/>
            <a:ext cx="2315210" cy="34480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8913495" y="2910840"/>
            <a:ext cx="1747520" cy="64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/>
              <a:t>Event Selection</a:t>
            </a:r>
            <a:endParaRPr lang="en-US" altLang="zh-CN"/>
          </a:p>
        </p:txBody>
      </p:sp>
      <p:sp>
        <p:nvSpPr>
          <p:cNvPr id="26" name="文本框 25"/>
          <p:cNvSpPr txBox="1"/>
          <p:nvPr/>
        </p:nvSpPr>
        <p:spPr>
          <a:xfrm>
            <a:off x="8913495" y="4333240"/>
            <a:ext cx="1743710" cy="64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>
                <a:sym typeface="+mn-ea"/>
              </a:rPr>
              <a:t>Energy Reconstruction</a:t>
            </a:r>
            <a:endParaRPr lang="en-US" altLang="zh-CN"/>
          </a:p>
        </p:txBody>
      </p:sp>
      <p:sp>
        <p:nvSpPr>
          <p:cNvPr id="27" name="右箭头 26"/>
          <p:cNvSpPr/>
          <p:nvPr/>
        </p:nvSpPr>
        <p:spPr>
          <a:xfrm>
            <a:off x="4027170" y="3810000"/>
            <a:ext cx="843280" cy="35687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右箭头 27"/>
          <p:cNvSpPr/>
          <p:nvPr/>
        </p:nvSpPr>
        <p:spPr>
          <a:xfrm>
            <a:off x="7553960" y="3810000"/>
            <a:ext cx="843280" cy="35687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右箭头 29"/>
          <p:cNvSpPr/>
          <p:nvPr/>
        </p:nvSpPr>
        <p:spPr>
          <a:xfrm>
            <a:off x="9512935" y="3810000"/>
            <a:ext cx="429260" cy="2794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5080000" y="1217930"/>
            <a:ext cx="23152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/>
              <a:t>Simulation &amp; Digitization</a:t>
            </a:r>
            <a:endParaRPr lang="en-US" altLang="zh-CN" sz="2400" b="1"/>
          </a:p>
        </p:txBody>
      </p:sp>
      <p:sp>
        <p:nvSpPr>
          <p:cNvPr id="32" name="文本框 31"/>
          <p:cNvSpPr txBox="1"/>
          <p:nvPr/>
        </p:nvSpPr>
        <p:spPr>
          <a:xfrm>
            <a:off x="8523605" y="1217930"/>
            <a:ext cx="24549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/>
              <a:t>Energy Reconstruction</a:t>
            </a:r>
            <a:endParaRPr lang="en-US" altLang="zh-CN" sz="2400" b="1"/>
          </a:p>
        </p:txBody>
      </p:sp>
    </p:spTree>
    <p:custDataLst>
      <p:tags r:id="rId1"/>
    </p:custData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Outline</a:t>
            </a:r>
            <a:endParaRPr lang="en-US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1504950" y="2265680"/>
            <a:ext cx="2315210" cy="34480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496695" y="1217930"/>
            <a:ext cx="23152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/>
              <a:t>Parameters Calibration</a:t>
            </a:r>
            <a:endParaRPr lang="en-US" altLang="zh-CN" sz="2400" b="1"/>
          </a:p>
        </p:txBody>
      </p:sp>
      <p:sp>
        <p:nvSpPr>
          <p:cNvPr id="9" name="文本框 8"/>
          <p:cNvSpPr txBox="1"/>
          <p:nvPr/>
        </p:nvSpPr>
        <p:spPr>
          <a:xfrm>
            <a:off x="1829435" y="2571115"/>
            <a:ext cx="1747520" cy="368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/>
              <a:t>Pedestal</a:t>
            </a:r>
            <a:endParaRPr lang="en-US" altLang="zh-CN"/>
          </a:p>
        </p:txBody>
      </p:sp>
      <p:sp>
        <p:nvSpPr>
          <p:cNvPr id="10" name="文本框 9"/>
          <p:cNvSpPr txBox="1"/>
          <p:nvPr/>
        </p:nvSpPr>
        <p:spPr>
          <a:xfrm>
            <a:off x="1829435" y="3307715"/>
            <a:ext cx="1747520" cy="368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/>
              <a:t>High-low ratio</a:t>
            </a:r>
            <a:endParaRPr lang="en-US" altLang="zh-CN"/>
          </a:p>
        </p:txBody>
      </p:sp>
      <p:sp>
        <p:nvSpPr>
          <p:cNvPr id="11" name="文本框 10"/>
          <p:cNvSpPr txBox="1"/>
          <p:nvPr/>
        </p:nvSpPr>
        <p:spPr>
          <a:xfrm>
            <a:off x="1829435" y="4044315"/>
            <a:ext cx="1747520" cy="368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/>
              <a:t>MIP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1829435" y="4780915"/>
            <a:ext cx="1747520" cy="64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/>
              <a:t>Single PhotoElectron</a:t>
            </a:r>
            <a:endParaRPr lang="en-US" altLang="zh-CN"/>
          </a:p>
        </p:txBody>
      </p:sp>
      <p:sp>
        <p:nvSpPr>
          <p:cNvPr id="15" name="圆角矩形 14"/>
          <p:cNvSpPr/>
          <p:nvPr/>
        </p:nvSpPr>
        <p:spPr>
          <a:xfrm>
            <a:off x="5046980" y="2265680"/>
            <a:ext cx="2315210" cy="3448050"/>
          </a:xfrm>
          <a:prstGeom prst="roundRect">
            <a:avLst/>
          </a:prstGeom>
          <a:solidFill>
            <a:schemeClr val="bg1">
              <a:lumMod val="95000"/>
              <a:alpha val="20000"/>
            </a:schemeClr>
          </a:solidFill>
          <a:ln>
            <a:solidFill>
              <a:schemeClr val="accent1">
                <a:alpha val="2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>
                  <a:alpha val="20000"/>
                </a:schemeClr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371465" y="2475865"/>
            <a:ext cx="1747520" cy="64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alpha val="20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chemeClr val="tx1">
                    <a:alpha val="20000"/>
                  </a:schemeClr>
                </a:solidFill>
              </a:rPr>
              <a:t>Non-uniform of Scintillator</a:t>
            </a:r>
            <a:endParaRPr lang="en-US" altLang="zh-CN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371465" y="4089400"/>
            <a:ext cx="1747520" cy="368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alpha val="20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chemeClr val="tx1">
                    <a:alpha val="20000"/>
                  </a:schemeClr>
                </a:solidFill>
              </a:rPr>
              <a:t>SiPM response</a:t>
            </a:r>
            <a:endParaRPr lang="en-US" altLang="zh-CN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371465" y="3261360"/>
            <a:ext cx="1747520" cy="64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alpha val="20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chemeClr val="tx1">
                    <a:alpha val="20000"/>
                  </a:schemeClr>
                </a:solidFill>
              </a:rPr>
              <a:t>Photon Flucturation</a:t>
            </a:r>
            <a:endParaRPr lang="en-US" altLang="zh-CN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371465" y="4780915"/>
            <a:ext cx="1747520" cy="64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alpha val="20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chemeClr val="tx1">
                    <a:alpha val="20000"/>
                  </a:schemeClr>
                </a:solidFill>
              </a:rPr>
              <a:t>Electronic Flucturation</a:t>
            </a:r>
            <a:endParaRPr lang="en-US" altLang="zh-CN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8589010" y="2265680"/>
            <a:ext cx="2315210" cy="3448050"/>
          </a:xfrm>
          <a:prstGeom prst="roundRect">
            <a:avLst/>
          </a:prstGeom>
          <a:solidFill>
            <a:schemeClr val="bg1">
              <a:lumMod val="95000"/>
              <a:alpha val="20000"/>
            </a:schemeClr>
          </a:solidFill>
          <a:ln>
            <a:solidFill>
              <a:schemeClr val="accent1">
                <a:alpha val="2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>
                  <a:alpha val="20000"/>
                </a:schemeClr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913495" y="2910840"/>
            <a:ext cx="1747520" cy="64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alpha val="20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chemeClr val="tx1">
                    <a:alpha val="20000"/>
                  </a:schemeClr>
                </a:solidFill>
              </a:rPr>
              <a:t>Event Selection</a:t>
            </a:r>
            <a:endParaRPr lang="en-US" altLang="zh-CN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913495" y="4333240"/>
            <a:ext cx="1743710" cy="645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alpha val="20000"/>
              </a:schemeClr>
            </a:solidFill>
          </a:ln>
          <a:effectLst>
            <a:outerShdw blurRad="63500" sx="104000" sy="104000" algn="ctr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en-US" altLang="zh-CN">
                <a:solidFill>
                  <a:schemeClr val="tx1">
                    <a:alpha val="20000"/>
                  </a:schemeClr>
                </a:solidFill>
                <a:sym typeface="+mn-ea"/>
              </a:rPr>
              <a:t>Energy Reconstruction</a:t>
            </a:r>
            <a:endParaRPr lang="en-US" altLang="zh-CN">
              <a:solidFill>
                <a:schemeClr val="tx1">
                  <a:alpha val="20000"/>
                </a:schemeClr>
              </a:solidFill>
              <a:sym typeface="+mn-ea"/>
            </a:endParaRPr>
          </a:p>
        </p:txBody>
      </p:sp>
      <p:sp>
        <p:nvSpPr>
          <p:cNvPr id="27" name="右箭头 26"/>
          <p:cNvSpPr/>
          <p:nvPr/>
        </p:nvSpPr>
        <p:spPr>
          <a:xfrm>
            <a:off x="4027170" y="3810000"/>
            <a:ext cx="843280" cy="356870"/>
          </a:xfrm>
          <a:prstGeom prst="rightArrow">
            <a:avLst/>
          </a:prstGeom>
          <a:solidFill>
            <a:schemeClr val="bg1">
              <a:lumMod val="65000"/>
              <a:alpha val="20000"/>
            </a:schemeClr>
          </a:solidFill>
          <a:ln>
            <a:solidFill>
              <a:schemeClr val="accent1">
                <a:alpha val="2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>
                  <a:alpha val="20000"/>
                </a:schemeClr>
              </a:solidFill>
            </a:endParaRPr>
          </a:p>
        </p:txBody>
      </p:sp>
      <p:sp>
        <p:nvSpPr>
          <p:cNvPr id="28" name="右箭头 27"/>
          <p:cNvSpPr/>
          <p:nvPr/>
        </p:nvSpPr>
        <p:spPr>
          <a:xfrm>
            <a:off x="7553960" y="3810000"/>
            <a:ext cx="843280" cy="356870"/>
          </a:xfrm>
          <a:prstGeom prst="rightArrow">
            <a:avLst/>
          </a:prstGeom>
          <a:solidFill>
            <a:schemeClr val="bg1">
              <a:lumMod val="65000"/>
              <a:alpha val="20000"/>
            </a:schemeClr>
          </a:solidFill>
          <a:ln>
            <a:solidFill>
              <a:schemeClr val="accent1">
                <a:alpha val="2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>
                  <a:alpha val="20000"/>
                </a:schemeClr>
              </a:solidFill>
            </a:endParaRPr>
          </a:p>
        </p:txBody>
      </p:sp>
      <p:sp>
        <p:nvSpPr>
          <p:cNvPr id="30" name="右箭头 29"/>
          <p:cNvSpPr/>
          <p:nvPr/>
        </p:nvSpPr>
        <p:spPr>
          <a:xfrm>
            <a:off x="9512935" y="3810000"/>
            <a:ext cx="429260" cy="279400"/>
          </a:xfrm>
          <a:prstGeom prst="rightArrow">
            <a:avLst/>
          </a:prstGeom>
          <a:solidFill>
            <a:schemeClr val="bg1">
              <a:lumMod val="65000"/>
              <a:alpha val="20000"/>
            </a:schemeClr>
          </a:solidFill>
          <a:ln>
            <a:solidFill>
              <a:schemeClr val="accent1">
                <a:alpha val="20000"/>
              </a:schemeClr>
            </a:solidFill>
          </a:ln>
          <a:effectLst>
            <a:softEdge rad="12700"/>
          </a:effectLst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>
                  <a:alpha val="20000"/>
                </a:schemeClr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080000" y="1217930"/>
            <a:ext cx="2315210" cy="829945"/>
          </a:xfrm>
          <a:prstGeom prst="rect">
            <a:avLst/>
          </a:prstGeom>
          <a:noFill/>
          <a:ln>
            <a:solidFill>
              <a:schemeClr val="accent1">
                <a:alpha val="20000"/>
              </a:schemeClr>
            </a:solidFill>
          </a:ln>
          <a:effectLst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tx1">
                    <a:alpha val="20000"/>
                  </a:schemeClr>
                </a:solidFill>
              </a:rPr>
              <a:t>Simulation &amp; Digitization</a:t>
            </a:r>
            <a:endParaRPr lang="en-US" altLang="zh-CN" sz="2400" b="1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523605" y="1217930"/>
            <a:ext cx="2454910" cy="829945"/>
          </a:xfrm>
          <a:prstGeom prst="rect">
            <a:avLst/>
          </a:prstGeom>
          <a:noFill/>
          <a:ln>
            <a:solidFill>
              <a:schemeClr val="accent1">
                <a:alpha val="20000"/>
              </a:schemeClr>
            </a:solidFill>
          </a:ln>
          <a:effectLst>
            <a:softEdge rad="12700"/>
          </a:effectLst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tx1">
                    <a:alpha val="20000"/>
                  </a:schemeClr>
                </a:solidFill>
              </a:rPr>
              <a:t>Energy Reconstruction</a:t>
            </a:r>
            <a:endParaRPr lang="en-US" altLang="zh-CN" sz="2400" b="1">
              <a:solidFill>
                <a:schemeClr val="tx1">
                  <a:alpha val="20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Pedestal Calibration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330" y="1172210"/>
            <a:ext cx="11062335" cy="2763520"/>
          </a:xfrm>
        </p:spPr>
        <p:txBody>
          <a:bodyPr>
            <a:normAutofit lnSpcReduction="10000"/>
          </a:bodyPr>
          <a:p>
            <a:pPr>
              <a:lnSpc>
                <a:spcPct val="135000"/>
              </a:lnSpc>
            </a:pPr>
            <a:r>
              <a:rPr lang="en-US" altLang="zh-CN">
                <a:sym typeface="+mn-ea"/>
              </a:rPr>
              <a:t>the mean of electronic offset is pedestal, its width is noise level</a:t>
            </a:r>
            <a:endParaRPr lang="en-US" altLang="zh-CN">
              <a:sym typeface="+mn-ea"/>
            </a:endParaRPr>
          </a:p>
          <a:p>
            <a:pPr>
              <a:lnSpc>
                <a:spcPct val="135000"/>
              </a:lnSpc>
            </a:pPr>
            <a:r>
              <a:rPr lang="en-US" altLang="zh-CN">
                <a:sym typeface="+mn-ea"/>
              </a:rPr>
              <a:t>normally(HitTag=0), pedestal have multiple peaks due to crosstalk</a:t>
            </a:r>
            <a:endParaRPr lang="en-US" altLang="zh-CN">
              <a:sym typeface="+mn-ea"/>
            </a:endParaRPr>
          </a:p>
          <a:p>
            <a:pPr>
              <a:lnSpc>
                <a:spcPct val="135000"/>
              </a:lnSpc>
            </a:pPr>
            <a:r>
              <a:rPr lang="en-US" altLang="zh-CN">
                <a:sym typeface="+mn-ea"/>
              </a:rPr>
              <a:t>use force-trigger-mode now to prevent this problem</a:t>
            </a:r>
            <a:endParaRPr lang="en-US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050" y="3640455"/>
            <a:ext cx="3347085" cy="2692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475" y="3682365"/>
            <a:ext cx="3249295" cy="26142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640" y="3655695"/>
            <a:ext cx="3557270" cy="2640965"/>
          </a:xfrm>
          <a:prstGeom prst="rect">
            <a:avLst/>
          </a:prstGeom>
        </p:spPr>
      </p:pic>
      <p:sp>
        <p:nvSpPr>
          <p:cNvPr id="15" name="右箭头 14"/>
          <p:cNvSpPr/>
          <p:nvPr/>
        </p:nvSpPr>
        <p:spPr>
          <a:xfrm>
            <a:off x="3711575" y="4813300"/>
            <a:ext cx="715010" cy="271780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477645" y="4283075"/>
            <a:ext cx="10420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hittag=0 mode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65420" y="4163060"/>
            <a:ext cx="10420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force trigger mode</a:t>
            </a:r>
            <a:endParaRPr lang="en-US" altLang="zh-CN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/>
      <p:bldP spid="15" grpId="0" animBg="1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8c3d42fc37596bb7590f6155164908f"/>
          <p:cNvPicPr>
            <a:picLocks noChangeAspect="1"/>
          </p:cNvPicPr>
          <p:nvPr/>
        </p:nvPicPr>
        <p:blipFill>
          <a:blip r:embed="rId1"/>
          <a:srcRect r="1425" b="9305"/>
          <a:stretch>
            <a:fillRect/>
          </a:stretch>
        </p:blipFill>
        <p:spPr>
          <a:xfrm>
            <a:off x="8068945" y="1497965"/>
            <a:ext cx="3381375" cy="203517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90" y="3705860"/>
            <a:ext cx="3730625" cy="2728595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330" y="1172210"/>
            <a:ext cx="7851775" cy="2618105"/>
          </a:xfrm>
        </p:spPr>
        <p:txBody>
          <a:bodyPr>
            <a:normAutofit fontScale="90000"/>
          </a:bodyPr>
          <a:p>
            <a:r>
              <a:rPr lang="en-US" altLang="zh-CN">
                <a:sym typeface="+mn-ea"/>
              </a:rPr>
              <a:t>SPIROC2E chip has two gain modes to cover wider dynamic range</a:t>
            </a:r>
            <a:endParaRPr lang="en-US" altLang="zh-CN">
              <a:sym typeface="+mn-ea"/>
            </a:endParaRPr>
          </a:p>
          <a:p>
            <a:r>
              <a:rPr lang="en-US" altLang="zh-CN">
                <a:sym typeface="+mn-ea"/>
              </a:rPr>
              <a:t>using beam test data, calibrate high-lowgain ratio</a:t>
            </a:r>
            <a:endParaRPr lang="en-US" altLang="zh-CN">
              <a:sym typeface="+mn-ea"/>
            </a:endParaRPr>
          </a:p>
          <a:p>
            <a:r>
              <a:rPr lang="en-US" altLang="zh-CN">
                <a:sym typeface="+mn-ea"/>
              </a:rPr>
              <a:t>set fit range as (200,</a:t>
            </a:r>
            <a:r>
              <a:rPr lang="en-US" altLang="zh-CN">
                <a:sym typeface="+mn-ea"/>
              </a:rPr>
              <a:t>max highgain-500</a:t>
            </a:r>
            <a:r>
              <a:rPr lang="en-US" altLang="zh-CN">
                <a:sym typeface="+mn-ea"/>
              </a:rPr>
              <a:t>) </a:t>
            </a:r>
            <a:endParaRPr lang="en-US" altLang="zh-CN"/>
          </a:p>
          <a:p>
            <a:endParaRPr lang="en-US" altLang="zh-CN"/>
          </a:p>
          <a:p>
            <a:pPr marL="0" indent="0">
              <a:buNone/>
            </a:pPr>
            <a:endParaRPr lang="en-US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3514090" y="4083650"/>
            <a:ext cx="0" cy="1854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3170555" y="4083650"/>
            <a:ext cx="0" cy="1854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642110" y="4083650"/>
            <a:ext cx="0" cy="1854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2025015" y="4704080"/>
            <a:ext cx="8667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400"/>
              <a:t>fit range</a:t>
            </a:r>
            <a:endParaRPr lang="en-US" altLang="zh-CN" sz="1400"/>
          </a:p>
        </p:txBody>
      </p:sp>
      <p:cxnSp>
        <p:nvCxnSpPr>
          <p:cNvPr id="13" name="直接箭头连接符 12"/>
          <p:cNvCxnSpPr/>
          <p:nvPr/>
        </p:nvCxnSpPr>
        <p:spPr>
          <a:xfrm flipH="1" flipV="1">
            <a:off x="1642110" y="4856480"/>
            <a:ext cx="382905" cy="1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2861310" y="4853305"/>
            <a:ext cx="346075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452880" y="3819525"/>
            <a:ext cx="5645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200</a:t>
            </a:r>
            <a:endParaRPr lang="en-US" altLang="zh-CN"/>
          </a:p>
        </p:txBody>
      </p:sp>
      <p:sp>
        <p:nvSpPr>
          <p:cNvPr id="16" name="文本框 15"/>
          <p:cNvSpPr txBox="1"/>
          <p:nvPr/>
        </p:nvSpPr>
        <p:spPr>
          <a:xfrm>
            <a:off x="2618740" y="3864610"/>
            <a:ext cx="11049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max-500</a:t>
            </a:r>
            <a:endParaRPr lang="en-US" altLang="zh-CN" sz="140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035" y="3705860"/>
            <a:ext cx="3465195" cy="2612390"/>
          </a:xfrm>
          <a:prstGeom prst="rect">
            <a:avLst/>
          </a:prstGeom>
        </p:spPr>
      </p:pic>
      <p:sp>
        <p:nvSpPr>
          <p:cNvPr id="24" name="标题 23"/>
          <p:cNvSpPr/>
          <p:nvPr>
            <p:ph type="title"/>
          </p:nvPr>
        </p:nvSpPr>
        <p:spPr/>
        <p:txBody>
          <a:bodyPr/>
          <a:p>
            <a:r>
              <a:rPr lang="en-US" altLang="zh-CN"/>
              <a:t>High-Lowgain Calibration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3759835"/>
            <a:ext cx="3423285" cy="25584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96820" y="5538470"/>
            <a:ext cx="5695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pi-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09055" y="5392420"/>
            <a:ext cx="5695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e-</a:t>
            </a:r>
            <a:endParaRPr lang="en-US" altLang="zh-CN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build="p"/>
      <p:bldP spid="12" grpId="0"/>
      <p:bldP spid="15" grpId="0"/>
      <p:bldP spid="16" grpId="0"/>
      <p:bldP spid="6" grpId="0"/>
      <p:bldP spid="6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eaa61ff02c09df5b32315d93ace90d6"/>
          <p:cNvPicPr>
            <a:picLocks noChangeAspect="1"/>
          </p:cNvPicPr>
          <p:nvPr/>
        </p:nvPicPr>
        <p:blipFill>
          <a:blip r:embed="rId1"/>
          <a:srcRect l="23071" t="38139" r="17765" b="22900"/>
          <a:stretch>
            <a:fillRect/>
          </a:stretch>
        </p:blipFill>
        <p:spPr>
          <a:xfrm>
            <a:off x="910590" y="3644900"/>
            <a:ext cx="3281045" cy="22364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510" y="3286125"/>
            <a:ext cx="3808730" cy="29540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>
                <a:sym typeface="+mn-ea"/>
              </a:rPr>
              <a:t>MIP </a:t>
            </a:r>
            <a:r>
              <a:rPr lang="en-US" altLang="zh-CN"/>
              <a:t>Calibration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330" y="1172210"/>
            <a:ext cx="10858500" cy="2472690"/>
          </a:xfrm>
        </p:spPr>
        <p:txBody>
          <a:bodyPr>
            <a:normAutofit lnSpcReduction="20000"/>
          </a:bodyPr>
          <a:p>
            <a:pPr>
              <a:lnSpc>
                <a:spcPct val="140000"/>
              </a:lnSpc>
            </a:pPr>
            <a:r>
              <a:rPr lang="en-US" altLang="zh-CN">
                <a:sym typeface="+mn-ea"/>
              </a:rPr>
              <a:t>MIP is the key to reconstruct energy</a:t>
            </a:r>
            <a:endParaRPr lang="en-US" altLang="zh-CN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>
                <a:sym typeface="+mn-ea"/>
              </a:rPr>
              <a:t>MPV value is obtained by fitting 100GeV/c muon</a:t>
            </a:r>
            <a:endParaRPr lang="en-US" altLang="zh-CN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>
                <a:sym typeface="+mn-ea"/>
              </a:rPr>
              <a:t>need temperature correct</a:t>
            </a:r>
            <a:endParaRPr lang="en-US" altLang="zh-CN">
              <a:sym typeface="+mn-ea"/>
            </a:endParaRPr>
          </a:p>
          <a:p>
            <a:pPr>
              <a:lnSpc>
                <a:spcPct val="140000"/>
              </a:lnSpc>
            </a:pPr>
            <a:endParaRPr lang="en-US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240" y="3428365"/>
            <a:ext cx="3649980" cy="27578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466205" y="4235450"/>
            <a:ext cx="9804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MIP</a:t>
            </a:r>
            <a:endParaRPr lang="en-US" altLang="zh-CN" sz="1400"/>
          </a:p>
        </p:txBody>
      </p:sp>
      <p:sp>
        <p:nvSpPr>
          <p:cNvPr id="8" name="文本框 7"/>
          <p:cNvSpPr txBox="1"/>
          <p:nvPr/>
        </p:nvSpPr>
        <p:spPr>
          <a:xfrm>
            <a:off x="5483225" y="3827145"/>
            <a:ext cx="6953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noise</a:t>
            </a:r>
            <a:endParaRPr lang="en-US" altLang="zh-CN" sz="1400"/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6073775" y="4394200"/>
            <a:ext cx="392430" cy="99695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>
            <a:endCxn id="8" idx="1"/>
          </p:cNvCxnSpPr>
          <p:nvPr/>
        </p:nvCxnSpPr>
        <p:spPr>
          <a:xfrm>
            <a:off x="5137150" y="3826510"/>
            <a:ext cx="346075" cy="154305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1562100" y="3885565"/>
            <a:ext cx="9804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highlight>
                  <a:srgbClr val="FFFF00"/>
                </a:highlight>
              </a:rPr>
              <a:t>MIP event</a:t>
            </a:r>
            <a:endParaRPr lang="en-US" altLang="zh-CN" sz="1400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/>
      <p:bldP spid="8" grpId="0"/>
      <p:bldP spid="7" grpId="0"/>
      <p:bldP spid="11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4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40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40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03.xml><?xml version="1.0" encoding="utf-8"?>
<p:tagLst xmlns:p="http://schemas.openxmlformats.org/presentationml/2006/main">
  <p:tag name="KSO_WM_UNIT_PLACING_PICTURE_USER_VIEWPORT" val="{&quot;height&quot;:3735,&quot;width&quot;:7890}"/>
</p:tagLst>
</file>

<file path=ppt/tags/tag404.xml><?xml version="1.0" encoding="utf-8"?>
<p:tagLst xmlns:p="http://schemas.openxmlformats.org/presentationml/2006/main">
  <p:tag name="KSO_WM_UNIT_PLACING_PICTURE_USER_VIEWPORT" val="{&quot;height&quot;:3509,&quot;width&quot;:5420}"/>
</p:tagLst>
</file>

<file path=ppt/tags/tag4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06.xml><?xml version="1.0" encoding="utf-8"?>
<p:tagLst xmlns:p="http://schemas.openxmlformats.org/presentationml/2006/main">
  <p:tag name="TABLE_ENDDRAG_ORIGIN_RECT" val="351*204"/>
  <p:tag name="TABLE_ENDDRAG_RECT" val="125*87*351*204"/>
</p:tagLst>
</file>

<file path=ppt/tags/tag4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08.xml><?xml version="1.0" encoding="utf-8"?>
<p:tagLst xmlns:p="http://schemas.openxmlformats.org/presentationml/2006/main">
  <p:tag name="KSO_WM_UNIT_PLACING_PICTURE_USER_VIEWPORT" val="{&quot;height&quot;:3790,&quot;width&quot;:5057}"/>
</p:tagLst>
</file>

<file path=ppt/tags/tag4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TIMING" val="|2.151|11.53|15.657|4.468"/>
</p:tagLst>
</file>

<file path=ppt/tags/tag4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TIMING" val="|3.118|5.154|8.996"/>
</p:tagLst>
</file>

<file path=ppt/tags/tag4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TIMING" val="|2.789|4.37|7.935|5.68"/>
</p:tagLst>
</file>

<file path=ppt/tags/tag4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TIMING" val="|3.436|4.925|5.65|7.388"/>
</p:tagLst>
</file>

<file path=ppt/tags/tag4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TIMING" val="|6.279|3.687|10.553"/>
</p:tagLst>
</file>

<file path=ppt/tags/tag418.xml><?xml version="1.0" encoding="utf-8"?>
<p:tagLst xmlns:p="http://schemas.openxmlformats.org/presentationml/2006/main">
  <p:tag name="KSO_WM_UNIT_PLACING_PICTURE_USER_VIEWPORT" val="{&quot;height&quot;:6773,&quot;width&quot;:6837}"/>
</p:tagLst>
</file>

<file path=ppt/tags/tag4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TIMING" val="|2.805|15.39|7.873|6.215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TIMING" val="|8.696"/>
</p:tagLst>
</file>

<file path=ppt/tags/tag4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TIMING" val="|46.52"/>
</p:tagLst>
</file>

<file path=ppt/tags/tag4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25.xml><?xml version="1.0" encoding="utf-8"?>
<p:tagLst xmlns:p="http://schemas.openxmlformats.org/presentationml/2006/main">
  <p:tag name="KSO_WM_DIAGRAM_VIRTUALLY_FRAME" val="{&quot;height&quot;:105.66094488188978,&quot;left&quot;:54.36,&quot;top&quot;:246.71897637795274,&quot;width&quot;:382.26094488188977}"/>
</p:tagLst>
</file>

<file path=ppt/tags/tag426.xml><?xml version="1.0" encoding="utf-8"?>
<p:tagLst xmlns:p="http://schemas.openxmlformats.org/presentationml/2006/main">
  <p:tag name="KSO_WM_DIAGRAM_VIRTUALLY_FRAME" val="{&quot;height&quot;:105.66094488188978,&quot;left&quot;:54.36,&quot;top&quot;:246.71897637795274,&quot;width&quot;:382.26094488188977}"/>
</p:tagLst>
</file>

<file path=ppt/tags/tag427.xml><?xml version="1.0" encoding="utf-8"?>
<p:tagLst xmlns:p="http://schemas.openxmlformats.org/presentationml/2006/main">
  <p:tag name="KSO_WM_DIAGRAM_VIRTUALLY_FRAME" val="{&quot;height&quot;:105.66094488188978,&quot;left&quot;:54.36,&quot;top&quot;:246.71897637795274,&quot;width&quot;:382.26094488188977}"/>
</p:tagLst>
</file>

<file path=ppt/tags/tag428.xml><?xml version="1.0" encoding="utf-8"?>
<p:tagLst xmlns:p="http://schemas.openxmlformats.org/presentationml/2006/main">
  <p:tag name="KSO_WM_DIAGRAM_VIRTUALLY_FRAME" val="{&quot;height&quot;:105.66094488188978,&quot;left&quot;:54.36,&quot;top&quot;:246.71897637795274,&quot;width&quot;:382.26094488188977}"/>
</p:tagLst>
</file>

<file path=ppt/tags/tag429.xml><?xml version="1.0" encoding="utf-8"?>
<p:tagLst xmlns:p="http://schemas.openxmlformats.org/presentationml/2006/main">
  <p:tag name="KSO_WM_DIAGRAM_VIRTUALLY_FRAME" val="{&quot;height&quot;:105.66094488188978,&quot;left&quot;:54.36,&quot;top&quot;:246.71897637795274,&quot;width&quot;:382.26094488188977}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DIAGRAM_VIRTUALLY_FRAME" val="{&quot;height&quot;:105.66094488188978,&quot;left&quot;:54.36,&quot;top&quot;:246.71897637795274,&quot;width&quot;:382.26094488188977}"/>
</p:tagLst>
</file>

<file path=ppt/tags/tag431.xml><?xml version="1.0" encoding="utf-8"?>
<p:tagLst xmlns:p="http://schemas.openxmlformats.org/presentationml/2006/main">
  <p:tag name="KSO_WM_DIAGRAM_VIRTUALLY_FRAME" val="{&quot;height&quot;:105.66094488188978,&quot;left&quot;:54.36,&quot;top&quot;:246.71897637795274,&quot;width&quot;:382.26094488188977}"/>
</p:tagLst>
</file>

<file path=ppt/tags/tag432.xml><?xml version="1.0" encoding="utf-8"?>
<p:tagLst xmlns:p="http://schemas.openxmlformats.org/presentationml/2006/main">
  <p:tag name="KSO_WM_DIAGRAM_VIRTUALLY_FRAME" val="{&quot;height&quot;:105.66094488188978,&quot;left&quot;:54.36,&quot;top&quot;:246.71897637795274,&quot;width&quot;:382.26094488188977}"/>
</p:tagLst>
</file>

<file path=ppt/tags/tag433.xml><?xml version="1.0" encoding="utf-8"?>
<p:tagLst xmlns:p="http://schemas.openxmlformats.org/presentationml/2006/main">
  <p:tag name="KSO_WM_DIAGRAM_VIRTUALLY_FRAME" val="{&quot;height&quot;:105.66094488188978,&quot;left&quot;:54.36,&quot;top&quot;:246.71897637795274,&quot;width&quot;:382.26094488188977}"/>
</p:tagLst>
</file>

<file path=ppt/tags/tag434.xml><?xml version="1.0" encoding="utf-8"?>
<p:tagLst xmlns:p="http://schemas.openxmlformats.org/presentationml/2006/main">
  <p:tag name="KSO_WM_DIAGRAM_VIRTUALLY_FRAME" val="{&quot;height&quot;:105.66094488188978,&quot;left&quot;:54.36,&quot;top&quot;:246.71897637795274,&quot;width&quot;:382.26094488188977}"/>
</p:tagLst>
</file>

<file path=ppt/tags/tag435.xml><?xml version="1.0" encoding="utf-8"?>
<p:tagLst xmlns:p="http://schemas.openxmlformats.org/presentationml/2006/main">
  <p:tag name="KSO_WM_DIAGRAM_VIRTUALLY_FRAME" val="{&quot;height&quot;:105.66094488188978,&quot;left&quot;:54.36,&quot;top&quot;:246.71897637795274,&quot;width&quot;:382.26094488188977}"/>
</p:tagLst>
</file>

<file path=ppt/tags/tag436.xml><?xml version="1.0" encoding="utf-8"?>
<p:tagLst xmlns:p="http://schemas.openxmlformats.org/presentationml/2006/main">
  <p:tag name="KSO_WM_DIAGRAM_VIRTUALLY_FRAME" val="{&quot;height&quot;:105.66094488188978,&quot;left&quot;:54.36,&quot;top&quot;:246.71897637795274,&quot;width&quot;:382.26094488188977}"/>
</p:tagLst>
</file>

<file path=ppt/tags/tag437.xml><?xml version="1.0" encoding="utf-8"?>
<p:tagLst xmlns:p="http://schemas.openxmlformats.org/presentationml/2006/main">
  <p:tag name="KSO_WM_DIAGRAM_VIRTUALLY_FRAME" val="{&quot;height&quot;:105.66094488188978,&quot;left&quot;:54.36,&quot;top&quot;:246.71897637795274,&quot;width&quot;:382.26094488188977}"/>
</p:tagLst>
</file>

<file path=ppt/tags/tag438.xml><?xml version="1.0" encoding="utf-8"?>
<p:tagLst xmlns:p="http://schemas.openxmlformats.org/presentationml/2006/main">
  <p:tag name="KSO_WM_DIAGRAM_VIRTUALLY_FRAME" val="{&quot;height&quot;:105.66094488188978,&quot;left&quot;:54.36,&quot;top&quot;:246.71897637795274,&quot;width&quot;:382.26094488188977}"/>
</p:tagLst>
</file>

<file path=ppt/tags/tag4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41.xml><?xml version="1.0" encoding="utf-8"?>
<p:tagLst xmlns:p="http://schemas.openxmlformats.org/presentationml/2006/main">
  <p:tag name="KSO_WM_BEAUTIFY_FLAG" val=""/>
</p:tagLst>
</file>

<file path=ppt/tags/tag442.xml><?xml version="1.0" encoding="utf-8"?>
<p:tagLst xmlns:p="http://schemas.openxmlformats.org/presentationml/2006/main">
  <p:tag name="KSO_WM_BEAUTIFY_FLAG" val=""/>
</p:tagLst>
</file>

<file path=ppt/tags/tag443.xml><?xml version="1.0" encoding="utf-8"?>
<p:tagLst xmlns:p="http://schemas.openxmlformats.org/presentationml/2006/main">
  <p:tag name="KSO_WM_BEAUTIFY_FLAG" val=""/>
</p:tagLst>
</file>

<file path=ppt/tags/tag444.xml><?xml version="1.0" encoding="utf-8"?>
<p:tagLst xmlns:p="http://schemas.openxmlformats.org/presentationml/2006/main">
  <p:tag name="KSO_WM_BEAUTIFY_FLAG" val=""/>
</p:tagLst>
</file>

<file path=ppt/tags/tag445.xml><?xml version="1.0" encoding="utf-8"?>
<p:tagLst xmlns:p="http://schemas.openxmlformats.org/presentationml/2006/main">
  <p:tag name="KSO_WM_BEAUTIFY_FLAG" val=""/>
</p:tagLst>
</file>

<file path=ppt/tags/tag446.xml><?xml version="1.0" encoding="utf-8"?>
<p:tagLst xmlns:p="http://schemas.openxmlformats.org/presentationml/2006/main">
  <p:tag name="KSO_WM_BEAUTIFY_FLAG" val=""/>
</p:tagLst>
</file>

<file path=ppt/tags/tag447.xml><?xml version="1.0" encoding="utf-8"?>
<p:tagLst xmlns:p="http://schemas.openxmlformats.org/presentationml/2006/main">
  <p:tag name="KSO_WM_BEAUTIFY_FLAG" val=""/>
</p:tagLst>
</file>

<file path=ppt/tags/tag4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UNIT_PLACING_PICTURE_USER_VIEWPORT" val="{&quot;height&quot;:6773,&quot;width&quot;:6837}"/>
</p:tagLst>
</file>

<file path=ppt/tags/tag4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52.xml><?xml version="1.0" encoding="utf-8"?>
<p:tagLst xmlns:p="http://schemas.openxmlformats.org/presentationml/2006/main">
  <p:tag name="KSO_WM_UNIT_PLACING_PICTURE_USER_VIEWPORT" val="{&quot;height&quot;:4876,&quot;width&quot;:10831}"/>
</p:tagLst>
</file>

<file path=ppt/tags/tag453.xml><?xml version="1.0" encoding="utf-8"?>
<p:tagLst xmlns:p="http://schemas.openxmlformats.org/presentationml/2006/main">
  <p:tag name="KSO_WM_UNIT_PLACING_PICTURE_USER_VIEWPORT" val="{&quot;height&quot;:4876,&quot;width&quot;:10831}"/>
</p:tagLst>
</file>

<file path=ppt/tags/tag4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57.xml><?xml version="1.0" encoding="utf-8"?>
<p:tagLst xmlns:p="http://schemas.openxmlformats.org/presentationml/2006/main">
  <p:tag name="KSO_WM_BEAUTIFY_FLAG" val=""/>
</p:tagLst>
</file>

<file path=ppt/tags/tag4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9.xml><?xml version="1.0" encoding="utf-8"?>
<p:tagLst xmlns:p="http://schemas.openxmlformats.org/presentationml/2006/main">
  <p:tag name="commondata" val="eyJoZGlkIjoiODg0NzE5MjA4ZDZmZThhMWE4MmViMjc5ZjJkMzJlOGYifQ=="/>
  <p:tag name="resource_record_key" val="{&quot;13&quot;:[4364974]}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5743</Words>
  <Application>WPS 演示</Application>
  <PresentationFormat>宽屏</PresentationFormat>
  <Paragraphs>525</Paragraphs>
  <Slides>27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7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52" baseType="lpstr">
      <vt:lpstr>Arial</vt:lpstr>
      <vt:lpstr>宋体</vt:lpstr>
      <vt:lpstr>Wingdings</vt:lpstr>
      <vt:lpstr>Wingdings</vt:lpstr>
      <vt:lpstr>Microsoft YaHei UI</vt:lpstr>
      <vt:lpstr>MS Mincho</vt:lpstr>
      <vt:lpstr>Yu Gothic UI</vt:lpstr>
      <vt:lpstr>Times New Roman</vt:lpstr>
      <vt:lpstr>Symbol</vt:lpstr>
      <vt:lpstr>Cambria Math</vt:lpstr>
      <vt:lpstr>MS Mincho</vt:lpstr>
      <vt:lpstr>微软雅黑</vt:lpstr>
      <vt:lpstr>Arial Unicode MS</vt:lpstr>
      <vt:lpstr>Calibri</vt:lpstr>
      <vt:lpstr>等线</vt:lpstr>
      <vt:lpstr>Segoe Print</vt:lpstr>
      <vt:lpstr>WPS</vt:lpstr>
      <vt:lpstr>1_WPS</vt:lpstr>
      <vt:lpstr>2_WPS</vt:lpstr>
      <vt:lpstr>3_WPS</vt:lpstr>
      <vt:lpstr>4_WPS</vt:lpstr>
      <vt:lpstr>5_WPS</vt:lpstr>
      <vt:lpstr>6_WPS</vt:lpstr>
      <vt:lpstr>Equation.KSEE3</vt:lpstr>
      <vt:lpstr>Equation.KSEE3</vt:lpstr>
      <vt:lpstr>Beam Tests of                             CEPC AHCAL Prototype</vt:lpstr>
      <vt:lpstr>Motivation</vt:lpstr>
      <vt:lpstr>AHCAL Prototype</vt:lpstr>
      <vt:lpstr>Beam Tests</vt:lpstr>
      <vt:lpstr>Outline</vt:lpstr>
      <vt:lpstr>Outline</vt:lpstr>
      <vt:lpstr>Pedestal Calibration</vt:lpstr>
      <vt:lpstr>High-Lowgain Calibration</vt:lpstr>
      <vt:lpstr>MIP Calibration</vt:lpstr>
      <vt:lpstr>SPE Calibration</vt:lpstr>
      <vt:lpstr>Outline</vt:lpstr>
      <vt:lpstr>Digitization I</vt:lpstr>
      <vt:lpstr>Digitization II</vt:lpstr>
      <vt:lpstr>Work Outline</vt:lpstr>
      <vt:lpstr>Event Selection </vt:lpstr>
      <vt:lpstr>Energy Linearity and Resolution</vt:lpstr>
      <vt:lpstr>Summary and Plan</vt:lpstr>
      <vt:lpstr>Backup</vt:lpstr>
      <vt:lpstr>Motivation</vt:lpstr>
      <vt:lpstr>Calibration</vt:lpstr>
      <vt:lpstr>Simulation Based on Geant4</vt:lpstr>
      <vt:lpstr>Digitization</vt:lpstr>
      <vt:lpstr>Digitization SiPM Model</vt:lpstr>
      <vt:lpstr>Digitization</vt:lpstr>
      <vt:lpstr>SPE and mean of SiPM</vt:lpstr>
      <vt:lpstr>Event Select Criterion</vt:lpstr>
      <vt:lpstr>Hitno and Hit layer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。。</cp:lastModifiedBy>
  <cp:revision>716</cp:revision>
  <dcterms:created xsi:type="dcterms:W3CDTF">2019-06-19T02:08:00Z</dcterms:created>
  <dcterms:modified xsi:type="dcterms:W3CDTF">2024-05-17T01:47:04Z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2052-12.1.0.16729</vt:lpwstr>
  </property>
  <property fmtid="{D5CDD505-2E9C-101B-9397-08002B2CF9AE}" pid="3" name="ICV">
    <vt:lpwstr>BBCFD37F71EB4174A370520B483E8676_11</vt:lpwstr>
  </property>
</Properties>
</file>