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7" r:id="rId3"/>
    <p:sldId id="294" r:id="rId4"/>
    <p:sldId id="295" r:id="rId5"/>
    <p:sldId id="259" r:id="rId6"/>
    <p:sldId id="270" r:id="rId7"/>
    <p:sldId id="271" r:id="rId8"/>
    <p:sldId id="272" r:id="rId9"/>
    <p:sldId id="273" r:id="rId10"/>
    <p:sldId id="275" r:id="rId11"/>
    <p:sldId id="274" r:id="rId12"/>
    <p:sldId id="287" r:id="rId13"/>
    <p:sldId id="282" r:id="rId14"/>
    <p:sldId id="276" r:id="rId15"/>
    <p:sldId id="283" r:id="rId16"/>
    <p:sldId id="280" r:id="rId17"/>
    <p:sldId id="268" r:id="rId18"/>
    <p:sldId id="284" r:id="rId19"/>
    <p:sldId id="288" r:id="rId20"/>
    <p:sldId id="285" r:id="rId21"/>
    <p:sldId id="277" r:id="rId22"/>
    <p:sldId id="290" r:id="rId23"/>
    <p:sldId id="279" r:id="rId24"/>
    <p:sldId id="278"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57" d="100"/>
          <a:sy n="157" d="100"/>
        </p:scale>
        <p:origin x="324" y="96"/>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5" Type="http://schemas.openxmlformats.org/officeDocument/2006/relationships/image" Target="../media/image71.wmf"/><Relationship Id="rId4" Type="http://schemas.openxmlformats.org/officeDocument/2006/relationships/image" Target="../media/image7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5" Type="http://schemas.openxmlformats.org/officeDocument/2006/relationships/image" Target="../media/image82.wmf"/><Relationship Id="rId4" Type="http://schemas.openxmlformats.org/officeDocument/2006/relationships/image" Target="../media/image8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 Id="rId9"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5" Type="http://schemas.openxmlformats.org/officeDocument/2006/relationships/image" Target="../media/image58.wmf"/><Relationship Id="rId4"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989C8C-1DC1-4E66-B225-B9733220815E}" type="datetimeFigureOut">
              <a:rPr lang="zh-CN" altLang="en-US" smtClean="0"/>
              <a:t>2024/8/25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DA0A6-3C1C-4F08-B354-683662A6E692}" type="slidenum">
              <a:rPr lang="zh-CN" altLang="en-US" smtClean="0"/>
              <a:t>‹#›</a:t>
            </a:fld>
            <a:endParaRPr lang="zh-CN" altLang="en-US"/>
          </a:p>
        </p:txBody>
      </p:sp>
    </p:spTree>
    <p:extLst>
      <p:ext uri="{BB962C8B-B14F-4D97-AF65-F5344CB8AC3E}">
        <p14:creationId xmlns:p14="http://schemas.microsoft.com/office/powerpoint/2010/main" val="1525920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C7BB2A-C80F-4ABD-99A3-91A6042E8FA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B4F0EDA-7D31-46AC-B072-720B27F3D6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542FFF-80AF-4559-A671-D939B4D420F4}"/>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id="{81D5B085-9828-4B7A-B30A-C4814B5E31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9C0C88-80F0-45E4-BB6B-FA6AA037A82A}"/>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150967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C3BE4-7A1D-4B09-B957-ECE63DFCAA5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7DBF1A5-A2DE-4703-A6BE-B7A14A195FF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1868CC-FA8B-4D33-953F-89A49971222E}"/>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id="{7956377F-16BD-4BB4-9BF0-09817930E6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5ABCB9-BFE2-4445-907F-E8BEEFCB3680}"/>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268622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C94A6D-0FC4-4AF6-AF24-4DD3EBC82F7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69B5951-AE60-4784-96CB-056D1943E93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8E8FDA6-2AF9-4A74-8A09-5AE0EC0FB75B}"/>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id="{AF5D536B-7E45-434C-986D-7AE07ED0ED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9F2C99-D9F3-4233-8F20-895D04978FCC}"/>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247854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08247-29B6-4BA1-AD68-0488C290022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EFAB56E-9AEF-4C59-9412-EC70F0D23FE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D11DD4A-0C32-46CC-A09D-DECB7B54AC6A}"/>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id="{7B1513B2-1655-4EA8-A826-D4548FCAC0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52B25-2DD2-4624-8BA7-DAF6BEC00187}"/>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86730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36214-7227-415D-B5F2-D42373A855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DFFA175-3999-4A77-8BBC-CA4AF983BC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FA6BC19-801C-42BC-ACC9-ED0726AD4A88}"/>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id="{7DD89369-2B0A-48C6-9405-EB3F0A19D0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6502D-D4C7-42F8-BAF1-4A7ADF2D691F}"/>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1487170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D3FE55-444C-4E55-AD88-C46BC7E887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89A5F1-8811-4DA4-BCBB-A92D614B05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BCDD676-774A-443D-B2E7-6F92B227C9E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4CEE31-2810-419E-81A8-ADFE1D59139B}"/>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6" name="页脚占位符 5">
            <a:extLst>
              <a:ext uri="{FF2B5EF4-FFF2-40B4-BE49-F238E27FC236}">
                <a16:creationId xmlns:a16="http://schemas.microsoft.com/office/drawing/2014/main" id="{A2E210B7-B10A-4F07-BC14-7EBDA3B9D0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051519A-B960-48D5-81F5-857FC718F028}"/>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2946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A04BB-C24A-464E-9F21-23F00DA0D5F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C93D92-0E0C-4125-8072-C7BF843BD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4106FA9-8312-421C-A49B-B00EE38BB83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80D545E-A0E5-4B00-A341-A15F992BB6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934B7D0-DA7B-4545-922C-7055CCF24A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AF125D-DFB3-4808-A218-EFD95DA0BA13}"/>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8" name="页脚占位符 7">
            <a:extLst>
              <a:ext uri="{FF2B5EF4-FFF2-40B4-BE49-F238E27FC236}">
                <a16:creationId xmlns:a16="http://schemas.microsoft.com/office/drawing/2014/main" id="{7563D930-6057-4F1D-855F-C135E13E232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72F5DCB-1079-4E43-9BB3-40FE539130DC}"/>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3081683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38500-4A93-4CBB-A76B-123E6633A96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B2D11BD-31C1-4261-8CF8-19E5A9678CD1}"/>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4" name="页脚占位符 3">
            <a:extLst>
              <a:ext uri="{FF2B5EF4-FFF2-40B4-BE49-F238E27FC236}">
                <a16:creationId xmlns:a16="http://schemas.microsoft.com/office/drawing/2014/main" id="{246E971F-031B-4477-A0C4-3F732F80848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24FE82-1112-48F4-A8EC-18AE0AD0EDFB}"/>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153879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FD07A8A-6FAB-45B2-A6CC-DEB6074C1119}"/>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3" name="页脚占位符 2">
            <a:extLst>
              <a:ext uri="{FF2B5EF4-FFF2-40B4-BE49-F238E27FC236}">
                <a16:creationId xmlns:a16="http://schemas.microsoft.com/office/drawing/2014/main" id="{A7C68441-416C-453E-8188-E636EA213CA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F415C1C-9A9B-44E5-A122-575275802245}"/>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335983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9E2FFA-21D0-418C-90E8-08E81F5A19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7072365-47C3-40D6-AFE6-09902C00DB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BDB2683-7FFC-483E-8CB3-15D705DE0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3D0A92-0A09-42E4-BBE2-061EA1B3B4AB}"/>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6" name="页脚占位符 5">
            <a:extLst>
              <a:ext uri="{FF2B5EF4-FFF2-40B4-BE49-F238E27FC236}">
                <a16:creationId xmlns:a16="http://schemas.microsoft.com/office/drawing/2014/main" id="{08186643-7375-42DF-AA3C-FBD9B4F3C2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284986A-0FC9-404F-B6B9-4B3AE011477C}"/>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281394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AB47C-C957-4764-A4C8-DCB63DE231F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C7C4AB1-9500-4EF1-B63E-2672AAA602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A7FC2F-4097-405C-8A61-6A791D205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B4926BB-5375-4543-943A-B3005FF70B38}"/>
              </a:ext>
            </a:extLst>
          </p:cNvPr>
          <p:cNvSpPr>
            <a:spLocks noGrp="1"/>
          </p:cNvSpPr>
          <p:nvPr>
            <p:ph type="dt" sz="half" idx="10"/>
          </p:nvPr>
        </p:nvSpPr>
        <p:spPr/>
        <p:txBody>
          <a:bodyPr/>
          <a:lstStyle/>
          <a:p>
            <a:fld id="{951BC674-E877-4091-9FC8-C4B50B89203F}" type="datetimeFigureOut">
              <a:rPr lang="zh-CN" altLang="en-US" smtClean="0"/>
              <a:t>2024/8/25</a:t>
            </a:fld>
            <a:endParaRPr lang="zh-CN" altLang="en-US"/>
          </a:p>
        </p:txBody>
      </p:sp>
      <p:sp>
        <p:nvSpPr>
          <p:cNvPr id="6" name="页脚占位符 5">
            <a:extLst>
              <a:ext uri="{FF2B5EF4-FFF2-40B4-BE49-F238E27FC236}">
                <a16:creationId xmlns:a16="http://schemas.microsoft.com/office/drawing/2014/main" id="{AFF8AB56-04F3-458F-9AE3-A1FB85B2A16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246F84D-B7FD-41B7-B334-F1FC33D1DCBC}"/>
              </a:ext>
            </a:extLst>
          </p:cNvPr>
          <p:cNvSpPr>
            <a:spLocks noGrp="1"/>
          </p:cNvSpPr>
          <p:nvPr>
            <p:ph type="sldNum" sz="quarter" idx="12"/>
          </p:nvPr>
        </p:nvSpPr>
        <p:spPr/>
        <p:txBody>
          <a:body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226566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FA8612-C24D-425F-811F-45A6E9209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506BB69-17EE-4EE6-A4DD-5F87AFDBDA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F549CDC-DF19-4C62-838B-79964C5AE5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BC674-E877-4091-9FC8-C4B50B89203F}"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id="{954A2854-D785-4E97-9C82-FF7833EC9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C83AC1-3744-4AB3-8C2F-8D2F36FDF6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83920-490A-4CF7-AC6B-EB46814F96F1}" type="slidenum">
              <a:rPr lang="zh-CN" altLang="en-US" smtClean="0"/>
              <a:t>‹#›</a:t>
            </a:fld>
            <a:endParaRPr lang="zh-CN" altLang="en-US"/>
          </a:p>
        </p:txBody>
      </p:sp>
    </p:spTree>
    <p:extLst>
      <p:ext uri="{BB962C8B-B14F-4D97-AF65-F5344CB8AC3E}">
        <p14:creationId xmlns:p14="http://schemas.microsoft.com/office/powerpoint/2010/main" val="648335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5.wmf"/><Relationship Id="rId5" Type="http://schemas.openxmlformats.org/officeDocument/2006/relationships/oleObject" Target="../embeddings/oleObject34.bin"/><Relationship Id="rId4" Type="http://schemas.openxmlformats.org/officeDocument/2006/relationships/image" Target="../media/image44.wmf"/></Relationships>
</file>

<file path=ppt/slides/_rels/slide11.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41.bin"/><Relationship Id="rId3" Type="http://schemas.openxmlformats.org/officeDocument/2006/relationships/oleObject" Target="../embeddings/oleObject36.bin"/><Relationship Id="rId7" Type="http://schemas.openxmlformats.org/officeDocument/2006/relationships/oleObject" Target="../embeddings/oleObject38.bin"/><Relationship Id="rId12"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8.wmf"/><Relationship Id="rId11" Type="http://schemas.openxmlformats.org/officeDocument/2006/relationships/oleObject" Target="../embeddings/oleObject40.bin"/><Relationship Id="rId5" Type="http://schemas.openxmlformats.org/officeDocument/2006/relationships/oleObject" Target="../embeddings/oleObject37.bin"/><Relationship Id="rId10" Type="http://schemas.openxmlformats.org/officeDocument/2006/relationships/image" Target="../media/image50.wmf"/><Relationship Id="rId4" Type="http://schemas.openxmlformats.org/officeDocument/2006/relationships/image" Target="../media/image47.wmf"/><Relationship Id="rId9" Type="http://schemas.openxmlformats.org/officeDocument/2006/relationships/oleObject" Target="../embeddings/oleObject39.bin"/><Relationship Id="rId14" Type="http://schemas.openxmlformats.org/officeDocument/2006/relationships/image" Target="../media/image52.wmf"/></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57.wmf"/><Relationship Id="rId3" Type="http://schemas.openxmlformats.org/officeDocument/2006/relationships/image" Target="../media/image59.png"/><Relationship Id="rId7" Type="http://schemas.openxmlformats.org/officeDocument/2006/relationships/image" Target="../media/image54.wmf"/><Relationship Id="rId12" Type="http://schemas.openxmlformats.org/officeDocument/2006/relationships/oleObject" Target="../embeddings/oleObject45.bin"/><Relationship Id="rId2" Type="http://schemas.openxmlformats.org/officeDocument/2006/relationships/slideLayout" Target="../slideLayouts/slideLayout2.xml"/><Relationship Id="rId16" Type="http://schemas.openxmlformats.org/officeDocument/2006/relationships/image" Target="../media/image58.wmf"/><Relationship Id="rId1" Type="http://schemas.openxmlformats.org/officeDocument/2006/relationships/vmlDrawing" Target="../drawings/vmlDrawing9.vml"/><Relationship Id="rId6" Type="http://schemas.openxmlformats.org/officeDocument/2006/relationships/oleObject" Target="../embeddings/oleObject42.bin"/><Relationship Id="rId11" Type="http://schemas.openxmlformats.org/officeDocument/2006/relationships/image" Target="../media/image56.wmf"/><Relationship Id="rId5" Type="http://schemas.openxmlformats.org/officeDocument/2006/relationships/image" Target="../media/image61.png"/><Relationship Id="rId15" Type="http://schemas.openxmlformats.org/officeDocument/2006/relationships/oleObject" Target="../embeddings/oleObject46.bin"/><Relationship Id="rId10" Type="http://schemas.openxmlformats.org/officeDocument/2006/relationships/oleObject" Target="../embeddings/oleObject44.bin"/><Relationship Id="rId4" Type="http://schemas.openxmlformats.org/officeDocument/2006/relationships/image" Target="../media/image60.png"/><Relationship Id="rId9" Type="http://schemas.openxmlformats.org/officeDocument/2006/relationships/image" Target="../media/image55.wmf"/><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71.wmf"/><Relationship Id="rId3" Type="http://schemas.openxmlformats.org/officeDocument/2006/relationships/image" Target="../media/image72.png"/><Relationship Id="rId7" Type="http://schemas.openxmlformats.org/officeDocument/2006/relationships/image" Target="../media/image68.wmf"/><Relationship Id="rId12"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48.bin"/><Relationship Id="rId11" Type="http://schemas.openxmlformats.org/officeDocument/2006/relationships/image" Target="../media/image70.wmf"/><Relationship Id="rId5" Type="http://schemas.openxmlformats.org/officeDocument/2006/relationships/image" Target="../media/image67.wmf"/><Relationship Id="rId10" Type="http://schemas.openxmlformats.org/officeDocument/2006/relationships/oleObject" Target="../embeddings/oleObject50.bin"/><Relationship Id="rId4" Type="http://schemas.openxmlformats.org/officeDocument/2006/relationships/oleObject" Target="../embeddings/oleObject47.bin"/><Relationship Id="rId9" Type="http://schemas.openxmlformats.org/officeDocument/2006/relationships/image" Target="../media/image69.wmf"/></Relationships>
</file>

<file path=ppt/slides/_rels/slide18.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76.png"/><Relationship Id="rId7"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3.wmf"/><Relationship Id="rId5" Type="http://schemas.openxmlformats.org/officeDocument/2006/relationships/oleObject" Target="../embeddings/oleObject52.bin"/><Relationship Id="rId10" Type="http://schemas.openxmlformats.org/officeDocument/2006/relationships/image" Target="../media/image75.wmf"/><Relationship Id="rId4" Type="http://schemas.openxmlformats.org/officeDocument/2006/relationships/image" Target="../media/image77.png"/><Relationship Id="rId9" Type="http://schemas.openxmlformats.org/officeDocument/2006/relationships/oleObject" Target="../embeddings/oleObject54.bin"/></Relationships>
</file>

<file path=ppt/slides/_rels/slide19.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image" Target="../media/image82.wmf"/><Relationship Id="rId3" Type="http://schemas.openxmlformats.org/officeDocument/2006/relationships/oleObject" Target="../embeddings/oleObject55.bin"/><Relationship Id="rId7" Type="http://schemas.openxmlformats.org/officeDocument/2006/relationships/oleObject" Target="../embeddings/oleObject57.bin"/><Relationship Id="rId12"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79.wmf"/><Relationship Id="rId11" Type="http://schemas.openxmlformats.org/officeDocument/2006/relationships/image" Target="../media/image81.wmf"/><Relationship Id="rId5" Type="http://schemas.openxmlformats.org/officeDocument/2006/relationships/oleObject" Target="../embeddings/oleObject56.bin"/><Relationship Id="rId10" Type="http://schemas.openxmlformats.org/officeDocument/2006/relationships/oleObject" Target="../embeddings/oleObject58.bin"/><Relationship Id="rId4" Type="http://schemas.openxmlformats.org/officeDocument/2006/relationships/image" Target="../media/image78.wmf"/><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84.wmf"/><Relationship Id="rId4" Type="http://schemas.openxmlformats.org/officeDocument/2006/relationships/oleObject" Target="../embeddings/oleObject60.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0.em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10" Type="http://schemas.openxmlformats.org/officeDocument/2006/relationships/image" Target="../media/image9.wmf"/><Relationship Id="rId4" Type="http://schemas.openxmlformats.org/officeDocument/2006/relationships/image" Target="../media/image11.png"/><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9.bin"/><Relationship Id="rId18" Type="http://schemas.openxmlformats.org/officeDocument/2006/relationships/image" Target="../media/image21.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18.wmf"/><Relationship Id="rId17" Type="http://schemas.openxmlformats.org/officeDocument/2006/relationships/oleObject" Target="../embeddings/oleObject11.bin"/><Relationship Id="rId2" Type="http://schemas.openxmlformats.org/officeDocument/2006/relationships/slideLayout" Target="../slideLayouts/slideLayout2.xml"/><Relationship Id="rId16" Type="http://schemas.openxmlformats.org/officeDocument/2006/relationships/image" Target="../media/image20.wmf"/><Relationship Id="rId20" Type="http://schemas.openxmlformats.org/officeDocument/2006/relationships/image" Target="../media/image22.wmf"/><Relationship Id="rId1" Type="http://schemas.openxmlformats.org/officeDocument/2006/relationships/vmlDrawing" Target="../drawings/vmlDrawing2.vml"/><Relationship Id="rId6" Type="http://schemas.openxmlformats.org/officeDocument/2006/relationships/image" Target="../media/image1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17.wmf"/><Relationship Id="rId19" Type="http://schemas.openxmlformats.org/officeDocument/2006/relationships/oleObject" Target="../embeddings/oleObject12.bin"/><Relationship Id="rId4" Type="http://schemas.openxmlformats.org/officeDocument/2006/relationships/image" Target="../media/image14.wmf"/><Relationship Id="rId9" Type="http://schemas.openxmlformats.org/officeDocument/2006/relationships/oleObject" Target="../embeddings/oleObject7.bin"/><Relationship Id="rId14" Type="http://schemas.openxmlformats.org/officeDocument/2006/relationships/image" Target="../media/image19.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4.wmf"/><Relationship Id="rId5" Type="http://schemas.openxmlformats.org/officeDocument/2006/relationships/oleObject" Target="../embeddings/oleObject14.bin"/><Relationship Id="rId4" Type="http://schemas.openxmlformats.org/officeDocument/2006/relationships/image" Target="../media/image23.wmf"/></Relationships>
</file>

<file path=ppt/slides/_rels/slide7.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20.bin"/><Relationship Id="rId3" Type="http://schemas.openxmlformats.org/officeDocument/2006/relationships/oleObject" Target="../embeddings/oleObject15.bin"/><Relationship Id="rId7" Type="http://schemas.openxmlformats.org/officeDocument/2006/relationships/oleObject" Target="../embeddings/oleObject17.bin"/><Relationship Id="rId12"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6.w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image" Target="../media/image31.png"/><Relationship Id="rId10" Type="http://schemas.openxmlformats.org/officeDocument/2006/relationships/image" Target="../media/image28.wmf"/><Relationship Id="rId4" Type="http://schemas.openxmlformats.org/officeDocument/2006/relationships/image" Target="../media/image25.wmf"/><Relationship Id="rId9" Type="http://schemas.openxmlformats.org/officeDocument/2006/relationships/oleObject" Target="../embeddings/oleObject18.bin"/><Relationship Id="rId14" Type="http://schemas.openxmlformats.org/officeDocument/2006/relationships/image" Target="../media/image30.wmf"/></Relationships>
</file>

<file path=ppt/slides/_rels/slide8.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26.bin"/><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3.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24.bin"/><Relationship Id="rId14" Type="http://schemas.openxmlformats.org/officeDocument/2006/relationships/image" Target="../media/image37.wmf"/></Relationships>
</file>

<file path=ppt/slides/_rels/slide9.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32.bin"/><Relationship Id="rId3" Type="http://schemas.openxmlformats.org/officeDocument/2006/relationships/oleObject" Target="../embeddings/oleObject27.bin"/><Relationship Id="rId7" Type="http://schemas.openxmlformats.org/officeDocument/2006/relationships/oleObject" Target="../embeddings/oleObject29.bin"/><Relationship Id="rId12"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9.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30.bin"/><Relationship Id="rId14" Type="http://schemas.openxmlformats.org/officeDocument/2006/relationships/image" Target="../media/image4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DF32C-FD18-4EE7-9022-F8314A7A4DDC}"/>
              </a:ext>
            </a:extLst>
          </p:cNvPr>
          <p:cNvSpPr>
            <a:spLocks noGrp="1"/>
          </p:cNvSpPr>
          <p:nvPr>
            <p:ph type="ctrTitle"/>
          </p:nvPr>
        </p:nvSpPr>
        <p:spPr/>
        <p:txBody>
          <a:bodyPr>
            <a:normAutofit fontScale="90000"/>
          </a:bodyPr>
          <a:lstStyle/>
          <a:p>
            <a:r>
              <a:rPr lang="zh-CN" altLang="en-US" dirty="0">
                <a:latin typeface="黑体" panose="02010609060101010101" pitchFamily="49" charset="-122"/>
                <a:ea typeface="黑体" panose="02010609060101010101" pitchFamily="49" charset="-122"/>
              </a:rPr>
              <a:t>基于超导谐振腔</a:t>
            </a:r>
            <a:br>
              <a:rPr lang="en-US" altLang="zh-CN" dirty="0">
                <a:latin typeface="黑体" panose="02010609060101010101" pitchFamily="49" charset="-122"/>
                <a:ea typeface="黑体" panose="02010609060101010101" pitchFamily="49" charset="-122"/>
              </a:rPr>
            </a:br>
            <a:r>
              <a:rPr lang="zh-CN" altLang="en-US" dirty="0">
                <a:latin typeface="黑体" panose="02010609060101010101" pitchFamily="49" charset="-122"/>
                <a:ea typeface="黑体" panose="02010609060101010101" pitchFamily="49" charset="-122"/>
              </a:rPr>
              <a:t>超轻暗光子暗物质</a:t>
            </a:r>
            <a:r>
              <a:rPr lang="en-US" altLang="zh-CN" dirty="0">
                <a:latin typeface="黑体" panose="02010609060101010101" pitchFamily="49" charset="-122"/>
                <a:ea typeface="黑体" panose="02010609060101010101" pitchFamily="49" charset="-122"/>
              </a:rPr>
              <a:t>(DPDM)</a:t>
            </a:r>
            <a:r>
              <a:rPr lang="zh-CN" altLang="en-US" dirty="0">
                <a:latin typeface="黑体" panose="02010609060101010101" pitchFamily="49" charset="-122"/>
                <a:ea typeface="黑体" panose="02010609060101010101" pitchFamily="49" charset="-122"/>
              </a:rPr>
              <a:t>探测</a:t>
            </a:r>
          </a:p>
        </p:txBody>
      </p:sp>
      <p:sp>
        <p:nvSpPr>
          <p:cNvPr id="3" name="副标题 2">
            <a:extLst>
              <a:ext uri="{FF2B5EF4-FFF2-40B4-BE49-F238E27FC236}">
                <a16:creationId xmlns:a16="http://schemas.microsoft.com/office/drawing/2014/main" id="{53EA6B57-B69A-46E8-8056-BD45D6264E52}"/>
              </a:ext>
            </a:extLst>
          </p:cNvPr>
          <p:cNvSpPr>
            <a:spLocks noGrp="1"/>
          </p:cNvSpPr>
          <p:nvPr>
            <p:ph type="subTitle" idx="1"/>
          </p:nvPr>
        </p:nvSpPr>
        <p:spPr>
          <a:xfrm>
            <a:off x="1528046" y="4357561"/>
            <a:ext cx="9144000" cy="2154499"/>
          </a:xfrm>
        </p:spPr>
        <p:txBody>
          <a:bodyPr>
            <a:normAutofit/>
          </a:bodyPr>
          <a:lstStyle/>
          <a:p>
            <a:r>
              <a:rPr lang="en-US" altLang="zh-CN" b="0" i="0" dirty="0">
                <a:solidFill>
                  <a:srgbClr val="C00000"/>
                </a:solidFill>
                <a:effectLst/>
                <a:latin typeface="微软雅黑" panose="020B0503020204020204" pitchFamily="34" charset="-122"/>
                <a:ea typeface="微软雅黑" panose="020B0503020204020204" pitchFamily="34" charset="-122"/>
              </a:rPr>
              <a:t>SHANHE Collaboration</a:t>
            </a:r>
          </a:p>
          <a:p>
            <a:r>
              <a:rPr lang="en-US" altLang="zh-CN" b="0" i="0" dirty="0">
                <a:solidFill>
                  <a:srgbClr val="000000"/>
                </a:solidFill>
                <a:effectLst/>
                <a:latin typeface="微软雅黑" panose="020B0503020204020204" pitchFamily="34" charset="-122"/>
                <a:ea typeface="微软雅黑" panose="020B0503020204020204" pitchFamily="34" charset="-122"/>
              </a:rPr>
              <a:t>(</a:t>
            </a:r>
            <a:r>
              <a:rPr lang="en-US" altLang="zh-CN" b="0" i="0" u="sng" dirty="0">
                <a:solidFill>
                  <a:srgbClr val="C00000"/>
                </a:solidFill>
                <a:effectLst/>
                <a:latin typeface="微软雅黑" panose="020B0503020204020204" pitchFamily="34" charset="-122"/>
                <a:ea typeface="微软雅黑" panose="020B0503020204020204" pitchFamily="34" charset="-122"/>
              </a:rPr>
              <a:t>S</a:t>
            </a:r>
            <a:r>
              <a:rPr lang="en-US" altLang="zh-CN" b="0" i="0" dirty="0">
                <a:solidFill>
                  <a:srgbClr val="000000"/>
                </a:solidFill>
                <a:effectLst/>
                <a:latin typeface="微软雅黑" panose="020B0503020204020204" pitchFamily="34" charset="-122"/>
                <a:ea typeface="微软雅黑" panose="020B0503020204020204" pitchFamily="34" charset="-122"/>
              </a:rPr>
              <a:t>uperconducting cavity as </a:t>
            </a:r>
            <a:r>
              <a:rPr lang="en-US" altLang="zh-CN" b="0" i="0" u="sng" dirty="0">
                <a:solidFill>
                  <a:srgbClr val="C00000"/>
                </a:solidFill>
                <a:effectLst/>
                <a:latin typeface="微软雅黑" panose="020B0503020204020204" pitchFamily="34" charset="-122"/>
                <a:ea typeface="微软雅黑" panose="020B0503020204020204" pitchFamily="34" charset="-122"/>
              </a:rPr>
              <a:t>H</a:t>
            </a:r>
            <a:r>
              <a:rPr lang="en-US" altLang="zh-CN" b="0" i="0" dirty="0">
                <a:solidFill>
                  <a:srgbClr val="000000"/>
                </a:solidFill>
                <a:effectLst/>
                <a:latin typeface="微软雅黑" panose="020B0503020204020204" pitchFamily="34" charset="-122"/>
                <a:ea typeface="微软雅黑" panose="020B0503020204020204" pitchFamily="34" charset="-122"/>
              </a:rPr>
              <a:t>igh-frequency gravitational wave, </a:t>
            </a:r>
            <a:r>
              <a:rPr lang="en-US" altLang="zh-CN" b="0" i="0" u="sng" dirty="0">
                <a:solidFill>
                  <a:srgbClr val="C00000"/>
                </a:solidFill>
                <a:effectLst/>
                <a:latin typeface="微软雅黑" panose="020B0503020204020204" pitchFamily="34" charset="-122"/>
                <a:ea typeface="微软雅黑" panose="020B0503020204020204" pitchFamily="34" charset="-122"/>
              </a:rPr>
              <a:t>A</a:t>
            </a:r>
            <a:r>
              <a:rPr lang="en-US" altLang="zh-CN" b="0" i="0" dirty="0">
                <a:solidFill>
                  <a:srgbClr val="000000"/>
                </a:solidFill>
                <a:effectLst/>
                <a:latin typeface="微软雅黑" panose="020B0503020204020204" pitchFamily="34" charset="-122"/>
                <a:ea typeface="微软雅黑" panose="020B0503020204020204" pitchFamily="34" charset="-122"/>
              </a:rPr>
              <a:t>xion, and other </a:t>
            </a:r>
            <a:r>
              <a:rPr lang="en-US" altLang="zh-CN" b="0" i="0" u="sng" dirty="0">
                <a:solidFill>
                  <a:srgbClr val="C00000"/>
                </a:solidFill>
                <a:effectLst/>
                <a:latin typeface="微软雅黑" panose="020B0503020204020204" pitchFamily="34" charset="-122"/>
                <a:ea typeface="微软雅黑" panose="020B0503020204020204" pitchFamily="34" charset="-122"/>
              </a:rPr>
              <a:t>N</a:t>
            </a:r>
            <a:r>
              <a:rPr lang="en-US" altLang="zh-CN" b="0" i="0" dirty="0">
                <a:solidFill>
                  <a:srgbClr val="000000"/>
                </a:solidFill>
                <a:effectLst/>
                <a:latin typeface="微软雅黑" panose="020B0503020204020204" pitchFamily="34" charset="-122"/>
                <a:ea typeface="微软雅黑" panose="020B0503020204020204" pitchFamily="34" charset="-122"/>
              </a:rPr>
              <a:t>ew </a:t>
            </a:r>
            <a:r>
              <a:rPr lang="en-US" altLang="zh-CN" b="0" i="0" u="sng" dirty="0">
                <a:solidFill>
                  <a:srgbClr val="C00000"/>
                </a:solidFill>
                <a:effectLst/>
                <a:latin typeface="微软雅黑" panose="020B0503020204020204" pitchFamily="34" charset="-122"/>
                <a:ea typeface="微软雅黑" panose="020B0503020204020204" pitchFamily="34" charset="-122"/>
              </a:rPr>
              <a:t>H</a:t>
            </a:r>
            <a:r>
              <a:rPr lang="en-US" altLang="zh-CN" b="0" i="0" dirty="0">
                <a:solidFill>
                  <a:srgbClr val="000000"/>
                </a:solidFill>
                <a:effectLst/>
                <a:latin typeface="微软雅黑" panose="020B0503020204020204" pitchFamily="34" charset="-122"/>
                <a:ea typeface="微软雅黑" panose="020B0503020204020204" pitchFamily="34" charset="-122"/>
              </a:rPr>
              <a:t>idden particle </a:t>
            </a:r>
            <a:r>
              <a:rPr lang="en-US" altLang="zh-CN" b="0" i="0" u="sng" dirty="0">
                <a:solidFill>
                  <a:srgbClr val="C00000"/>
                </a:solidFill>
                <a:effectLst/>
                <a:latin typeface="微软雅黑" panose="020B0503020204020204" pitchFamily="34" charset="-122"/>
                <a:ea typeface="微软雅黑" panose="020B0503020204020204" pitchFamily="34" charset="-122"/>
              </a:rPr>
              <a:t>E</a:t>
            </a:r>
            <a:r>
              <a:rPr lang="en-US" altLang="zh-CN" b="0" i="0" dirty="0">
                <a:solidFill>
                  <a:srgbClr val="000000"/>
                </a:solidFill>
                <a:effectLst/>
                <a:latin typeface="微软雅黑" panose="020B0503020204020204" pitchFamily="34" charset="-122"/>
                <a:ea typeface="微软雅黑" panose="020B0503020204020204" pitchFamily="34" charset="-122"/>
              </a:rPr>
              <a:t>xplorer)</a:t>
            </a:r>
          </a:p>
          <a:p>
            <a:r>
              <a:rPr lang="zh-CN" altLang="en-US" b="1" dirty="0"/>
              <a:t>报告人：汤振兴</a:t>
            </a:r>
            <a:endParaRPr lang="en-US" altLang="zh-CN" b="1" dirty="0"/>
          </a:p>
          <a:p>
            <a:r>
              <a:rPr lang="en-US" altLang="zh-CN" b="1" dirty="0"/>
              <a:t>2024/08/28</a:t>
            </a:r>
            <a:endParaRPr lang="zh-CN" altLang="en-US" b="1" dirty="0"/>
          </a:p>
        </p:txBody>
      </p:sp>
    </p:spTree>
    <p:extLst>
      <p:ext uri="{BB962C8B-B14F-4D97-AF65-F5344CB8AC3E}">
        <p14:creationId xmlns:p14="http://schemas.microsoft.com/office/powerpoint/2010/main" val="255323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dirty="0">
                <a:latin typeface="黑体" panose="02010609060101010101" pitchFamily="49" charset="-122"/>
                <a:ea typeface="黑体" panose="02010609060101010101" pitchFamily="49" charset="-122"/>
              </a:rPr>
              <a:t>三 探测原理</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zh-CN" altLang="en-US" sz="2600" dirty="0">
                <a:solidFill>
                  <a:prstClr val="black"/>
                </a:solidFill>
                <a:latin typeface="微软雅黑" panose="020B0503020204020204" pitchFamily="34" charset="-122"/>
                <a:ea typeface="微软雅黑" panose="020B0503020204020204" pitchFamily="34" charset="-122"/>
              </a:rPr>
              <a:t>噪声</a:t>
            </a: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功率</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对于工作温度为</a:t>
            </a:r>
            <a:r>
              <a:rPr lang="en-US" altLang="zh-CN" sz="1600" dirty="0">
                <a:latin typeface="微软雅黑" panose="020B0503020204020204" pitchFamily="34" charset="-122"/>
                <a:ea typeface="微软雅黑" panose="020B0503020204020204" pitchFamily="34" charset="-122"/>
              </a:rPr>
              <a:t>T</a:t>
            </a:r>
            <a:r>
              <a:rPr lang="zh-CN" altLang="en-US" sz="1600" dirty="0">
                <a:latin typeface="微软雅黑" panose="020B0503020204020204" pitchFamily="34" charset="-122"/>
                <a:ea typeface="微软雅黑" panose="020B0503020204020204" pitchFamily="34" charset="-122"/>
              </a:rPr>
              <a:t>的谐振腔，其热噪声激发模式的耗散方程为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热噪声的两点关联函数为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热噪声与暗光子信号同时由输出端口接收，其功率为</a:t>
            </a:r>
            <a:endParaRPr lang="en-US" altLang="zh-CN" sz="1600" dirty="0">
              <a:latin typeface="微软雅黑" panose="020B0503020204020204" pitchFamily="34" charset="-122"/>
              <a:ea typeface="微软雅黑" panose="020B0503020204020204" pitchFamily="34" charset="-122"/>
            </a:endParaRPr>
          </a:p>
        </p:txBody>
      </p:sp>
      <p:graphicFrame>
        <p:nvGraphicFramePr>
          <p:cNvPr id="4" name="对象 3">
            <a:extLst>
              <a:ext uri="{FF2B5EF4-FFF2-40B4-BE49-F238E27FC236}">
                <a16:creationId xmlns:a16="http://schemas.microsoft.com/office/drawing/2014/main" id="{E1A64DB8-31BB-4969-8B6E-AF326E8EC389}"/>
              </a:ext>
            </a:extLst>
          </p:cNvPr>
          <p:cNvGraphicFramePr>
            <a:graphicFrameLocks noChangeAspect="1"/>
          </p:cNvGraphicFramePr>
          <p:nvPr>
            <p:extLst>
              <p:ext uri="{D42A27DB-BD31-4B8C-83A1-F6EECF244321}">
                <p14:modId xmlns:p14="http://schemas.microsoft.com/office/powerpoint/2010/main" val="393365236"/>
              </p:ext>
            </p:extLst>
          </p:nvPr>
        </p:nvGraphicFramePr>
        <p:xfrm>
          <a:off x="2441575" y="2711450"/>
          <a:ext cx="6958013" cy="865188"/>
        </p:xfrm>
        <a:graphic>
          <a:graphicData uri="http://schemas.openxmlformats.org/presentationml/2006/ole">
            <mc:AlternateContent xmlns:mc="http://schemas.openxmlformats.org/markup-compatibility/2006">
              <mc:Choice xmlns:v="urn:schemas-microsoft-com:vml" Requires="v">
                <p:oleObj spid="_x0000_s17758" name="Equation" r:id="rId3" imgW="3886200" imgH="482400" progId="Equation.DSMT4">
                  <p:embed/>
                </p:oleObj>
              </mc:Choice>
              <mc:Fallback>
                <p:oleObj name="Equation" r:id="rId3" imgW="3886200" imgH="482400" progId="Equation.DSMT4">
                  <p:embed/>
                  <p:pic>
                    <p:nvPicPr>
                      <p:cNvPr id="0" name=""/>
                      <p:cNvPicPr/>
                      <p:nvPr/>
                    </p:nvPicPr>
                    <p:blipFill>
                      <a:blip r:embed="rId4"/>
                      <a:stretch>
                        <a:fillRect/>
                      </a:stretch>
                    </p:blipFill>
                    <p:spPr>
                      <a:xfrm>
                        <a:off x="2441575" y="2711450"/>
                        <a:ext cx="6958013" cy="865188"/>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0C20D7B1-BCB0-4F08-96D3-FEB962D562FC}"/>
              </a:ext>
            </a:extLst>
          </p:cNvPr>
          <p:cNvGraphicFramePr>
            <a:graphicFrameLocks noChangeAspect="1"/>
          </p:cNvGraphicFramePr>
          <p:nvPr>
            <p:extLst>
              <p:ext uri="{D42A27DB-BD31-4B8C-83A1-F6EECF244321}">
                <p14:modId xmlns:p14="http://schemas.microsoft.com/office/powerpoint/2010/main" val="1340881309"/>
              </p:ext>
            </p:extLst>
          </p:nvPr>
        </p:nvGraphicFramePr>
        <p:xfrm>
          <a:off x="4765032" y="5318189"/>
          <a:ext cx="2312470" cy="756000"/>
        </p:xfrm>
        <a:graphic>
          <a:graphicData uri="http://schemas.openxmlformats.org/presentationml/2006/ole">
            <mc:AlternateContent xmlns:mc="http://schemas.openxmlformats.org/markup-compatibility/2006">
              <mc:Choice xmlns:v="urn:schemas-microsoft-com:vml" Requires="v">
                <p:oleObj spid="_x0000_s17759" name="Equation" r:id="rId5" imgW="1320480" imgH="431640" progId="Equation.DSMT4">
                  <p:embed/>
                </p:oleObj>
              </mc:Choice>
              <mc:Fallback>
                <p:oleObj name="Equation" r:id="rId5" imgW="1320480" imgH="431640" progId="Equation.DSMT4">
                  <p:embed/>
                  <p:pic>
                    <p:nvPicPr>
                      <p:cNvPr id="0" name=""/>
                      <p:cNvPicPr/>
                      <p:nvPr/>
                    </p:nvPicPr>
                    <p:blipFill>
                      <a:blip r:embed="rId6"/>
                      <a:stretch>
                        <a:fillRect/>
                      </a:stretch>
                    </p:blipFill>
                    <p:spPr>
                      <a:xfrm>
                        <a:off x="4765032" y="5318189"/>
                        <a:ext cx="2312470" cy="75600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90C7172A-CEB5-41BB-8ADB-048D2FAD862A}"/>
              </a:ext>
            </a:extLst>
          </p:cNvPr>
          <p:cNvGraphicFramePr>
            <a:graphicFrameLocks noChangeAspect="1"/>
          </p:cNvGraphicFramePr>
          <p:nvPr>
            <p:extLst>
              <p:ext uri="{D42A27DB-BD31-4B8C-83A1-F6EECF244321}">
                <p14:modId xmlns:p14="http://schemas.microsoft.com/office/powerpoint/2010/main" val="4065759823"/>
              </p:ext>
            </p:extLst>
          </p:nvPr>
        </p:nvGraphicFramePr>
        <p:xfrm>
          <a:off x="4134358" y="4146144"/>
          <a:ext cx="3573818" cy="504000"/>
        </p:xfrm>
        <a:graphic>
          <a:graphicData uri="http://schemas.openxmlformats.org/presentationml/2006/ole">
            <mc:AlternateContent xmlns:mc="http://schemas.openxmlformats.org/markup-compatibility/2006">
              <mc:Choice xmlns:v="urn:schemas-microsoft-com:vml" Requires="v">
                <p:oleObj spid="_x0000_s17760" name="Equation" r:id="rId7" imgW="1981080" imgH="279360" progId="Equation.DSMT4">
                  <p:embed/>
                </p:oleObj>
              </mc:Choice>
              <mc:Fallback>
                <p:oleObj name="Equation" r:id="rId7" imgW="1981080" imgH="279360" progId="Equation.DSMT4">
                  <p:embed/>
                  <p:pic>
                    <p:nvPicPr>
                      <p:cNvPr id="0" name=""/>
                      <p:cNvPicPr/>
                      <p:nvPr/>
                    </p:nvPicPr>
                    <p:blipFill>
                      <a:blip r:embed="rId8"/>
                      <a:stretch>
                        <a:fillRect/>
                      </a:stretch>
                    </p:blipFill>
                    <p:spPr>
                      <a:xfrm>
                        <a:off x="4134358" y="4146144"/>
                        <a:ext cx="3573818" cy="504000"/>
                      </a:xfrm>
                      <a:prstGeom prst="rect">
                        <a:avLst/>
                      </a:prstGeom>
                    </p:spPr>
                  </p:pic>
                </p:oleObj>
              </mc:Fallback>
            </mc:AlternateContent>
          </a:graphicData>
        </a:graphic>
      </p:graphicFrame>
    </p:spTree>
    <p:extLst>
      <p:ext uri="{BB962C8B-B14F-4D97-AF65-F5344CB8AC3E}">
        <p14:creationId xmlns:p14="http://schemas.microsoft.com/office/powerpoint/2010/main" val="2008706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三 探测原理</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信噪比</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放大器噪声功率为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总噪声功率为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可求出，动力学混合参数</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其中，                  ，可知</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由于超导谐振腔品质因数</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rPr>
              <a:t>Q</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约</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600" baseline="30000" dirty="0">
                <a:latin typeface="Times New Roman" panose="02020603050405020304" pitchFamily="18" charset="0"/>
                <a:ea typeface="微软雅黑" panose="020B0503020204020204" pitchFamily="34" charset="-122"/>
                <a:cs typeface="Times New Roman" panose="02020603050405020304" pitchFamily="18" charset="0"/>
              </a:rPr>
              <a:t>10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，因此非常适合用于</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DADM</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探测。</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p:txBody>
      </p:sp>
      <p:graphicFrame>
        <p:nvGraphicFramePr>
          <p:cNvPr id="12" name="对象 11">
            <a:extLst>
              <a:ext uri="{FF2B5EF4-FFF2-40B4-BE49-F238E27FC236}">
                <a16:creationId xmlns:a16="http://schemas.microsoft.com/office/drawing/2014/main" id="{B21F00A4-8D90-4130-A400-17231E6DAC1B}"/>
              </a:ext>
            </a:extLst>
          </p:cNvPr>
          <p:cNvGraphicFramePr>
            <a:graphicFrameLocks noChangeAspect="1"/>
          </p:cNvGraphicFramePr>
          <p:nvPr>
            <p:extLst>
              <p:ext uri="{D42A27DB-BD31-4B8C-83A1-F6EECF244321}">
                <p14:modId xmlns:p14="http://schemas.microsoft.com/office/powerpoint/2010/main" val="2668997464"/>
              </p:ext>
            </p:extLst>
          </p:nvPr>
        </p:nvGraphicFramePr>
        <p:xfrm>
          <a:off x="3012435" y="2577327"/>
          <a:ext cx="1417263" cy="396000"/>
        </p:xfrm>
        <a:graphic>
          <a:graphicData uri="http://schemas.openxmlformats.org/presentationml/2006/ole">
            <mc:AlternateContent xmlns:mc="http://schemas.openxmlformats.org/markup-compatibility/2006">
              <mc:Choice xmlns:v="urn:schemas-microsoft-com:vml" Requires="v">
                <p:oleObj spid="_x0000_s19129" name="Equation" r:id="rId3" imgW="863280" imgH="241200" progId="Equation.DSMT4">
                  <p:embed/>
                </p:oleObj>
              </mc:Choice>
              <mc:Fallback>
                <p:oleObj name="Equation" r:id="rId3" imgW="863280" imgH="241200" progId="Equation.DSMT4">
                  <p:embed/>
                  <p:pic>
                    <p:nvPicPr>
                      <p:cNvPr id="0" name=""/>
                      <p:cNvPicPr/>
                      <p:nvPr/>
                    </p:nvPicPr>
                    <p:blipFill>
                      <a:blip r:embed="rId4"/>
                      <a:stretch>
                        <a:fillRect/>
                      </a:stretch>
                    </p:blipFill>
                    <p:spPr>
                      <a:xfrm>
                        <a:off x="3012435" y="2577327"/>
                        <a:ext cx="1417263" cy="396000"/>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C7266F9A-D213-4FC9-A21C-5F62BE2BA89A}"/>
              </a:ext>
            </a:extLst>
          </p:cNvPr>
          <p:cNvGraphicFramePr>
            <a:graphicFrameLocks noChangeAspect="1"/>
          </p:cNvGraphicFramePr>
          <p:nvPr>
            <p:extLst>
              <p:ext uri="{D42A27DB-BD31-4B8C-83A1-F6EECF244321}">
                <p14:modId xmlns:p14="http://schemas.microsoft.com/office/powerpoint/2010/main" val="3476545616"/>
              </p:ext>
            </p:extLst>
          </p:nvPr>
        </p:nvGraphicFramePr>
        <p:xfrm>
          <a:off x="3405762" y="2190829"/>
          <a:ext cx="1604842" cy="396000"/>
        </p:xfrm>
        <a:graphic>
          <a:graphicData uri="http://schemas.openxmlformats.org/presentationml/2006/ole">
            <mc:AlternateContent xmlns:mc="http://schemas.openxmlformats.org/markup-compatibility/2006">
              <mc:Choice xmlns:v="urn:schemas-microsoft-com:vml" Requires="v">
                <p:oleObj spid="_x0000_s19130" name="Equation" r:id="rId5" imgW="977760" imgH="241200" progId="Equation.DSMT4">
                  <p:embed/>
                </p:oleObj>
              </mc:Choice>
              <mc:Fallback>
                <p:oleObj name="Equation" r:id="rId5" imgW="977760" imgH="241200" progId="Equation.DSMT4">
                  <p:embed/>
                  <p:pic>
                    <p:nvPicPr>
                      <p:cNvPr id="0" name=""/>
                      <p:cNvPicPr/>
                      <p:nvPr/>
                    </p:nvPicPr>
                    <p:blipFill>
                      <a:blip r:embed="rId6"/>
                      <a:stretch>
                        <a:fillRect/>
                      </a:stretch>
                    </p:blipFill>
                    <p:spPr>
                      <a:xfrm>
                        <a:off x="3405762" y="2190829"/>
                        <a:ext cx="1604842" cy="396000"/>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4F9B6F96-7130-41AC-B9B3-CC62ACD5818C}"/>
              </a:ext>
            </a:extLst>
          </p:cNvPr>
          <p:cNvGraphicFramePr>
            <a:graphicFrameLocks noChangeAspect="1"/>
          </p:cNvGraphicFramePr>
          <p:nvPr>
            <p:extLst>
              <p:ext uri="{D42A27DB-BD31-4B8C-83A1-F6EECF244321}">
                <p14:modId xmlns:p14="http://schemas.microsoft.com/office/powerpoint/2010/main" val="3227041431"/>
              </p:ext>
            </p:extLst>
          </p:nvPr>
        </p:nvGraphicFramePr>
        <p:xfrm>
          <a:off x="7490062" y="2718887"/>
          <a:ext cx="1973332" cy="756000"/>
        </p:xfrm>
        <a:graphic>
          <a:graphicData uri="http://schemas.openxmlformats.org/presentationml/2006/ole">
            <mc:AlternateContent xmlns:mc="http://schemas.openxmlformats.org/markup-compatibility/2006">
              <mc:Choice xmlns:v="urn:schemas-microsoft-com:vml" Requires="v">
                <p:oleObj spid="_x0000_s19131" name="Equation" r:id="rId7" imgW="1193760" imgH="457200" progId="Equation.DSMT4">
                  <p:embed/>
                </p:oleObj>
              </mc:Choice>
              <mc:Fallback>
                <p:oleObj name="Equation" r:id="rId7" imgW="1193760" imgH="457200" progId="Equation.DSMT4">
                  <p:embed/>
                  <p:pic>
                    <p:nvPicPr>
                      <p:cNvPr id="0" name=""/>
                      <p:cNvPicPr/>
                      <p:nvPr/>
                    </p:nvPicPr>
                    <p:blipFill>
                      <a:blip r:embed="rId8"/>
                      <a:stretch>
                        <a:fillRect/>
                      </a:stretch>
                    </p:blipFill>
                    <p:spPr>
                      <a:xfrm>
                        <a:off x="7490062" y="2718887"/>
                        <a:ext cx="1973332" cy="756000"/>
                      </a:xfrm>
                      <a:prstGeom prst="rect">
                        <a:avLst/>
                      </a:prstGeom>
                    </p:spPr>
                  </p:pic>
                </p:oleObj>
              </mc:Fallback>
            </mc:AlternateContent>
          </a:graphicData>
        </a:graphic>
      </p:graphicFrame>
      <p:graphicFrame>
        <p:nvGraphicFramePr>
          <p:cNvPr id="17" name="对象 16">
            <a:extLst>
              <a:ext uri="{FF2B5EF4-FFF2-40B4-BE49-F238E27FC236}">
                <a16:creationId xmlns:a16="http://schemas.microsoft.com/office/drawing/2014/main" id="{977ABB9C-2B94-4D71-A8ED-2913ADD19FE8}"/>
              </a:ext>
            </a:extLst>
          </p:cNvPr>
          <p:cNvGraphicFramePr>
            <a:graphicFrameLocks noChangeAspect="1"/>
          </p:cNvGraphicFramePr>
          <p:nvPr>
            <p:extLst>
              <p:ext uri="{D42A27DB-BD31-4B8C-83A1-F6EECF244321}">
                <p14:modId xmlns:p14="http://schemas.microsoft.com/office/powerpoint/2010/main" val="1310977161"/>
              </p:ext>
            </p:extLst>
          </p:nvPr>
        </p:nvGraphicFramePr>
        <p:xfrm>
          <a:off x="3960616" y="3433917"/>
          <a:ext cx="7138987" cy="900113"/>
        </p:xfrm>
        <a:graphic>
          <a:graphicData uri="http://schemas.openxmlformats.org/presentationml/2006/ole">
            <mc:AlternateContent xmlns:mc="http://schemas.openxmlformats.org/markup-compatibility/2006">
              <mc:Choice xmlns:v="urn:schemas-microsoft-com:vml" Requires="v">
                <p:oleObj spid="_x0000_s19132" name="Equation" r:id="rId9" imgW="4533840" imgH="571320" progId="Equation.DSMT4">
                  <p:embed/>
                </p:oleObj>
              </mc:Choice>
              <mc:Fallback>
                <p:oleObj name="Equation" r:id="rId9" imgW="4533840" imgH="571320" progId="Equation.DSMT4">
                  <p:embed/>
                  <p:pic>
                    <p:nvPicPr>
                      <p:cNvPr id="0" name=""/>
                      <p:cNvPicPr/>
                      <p:nvPr/>
                    </p:nvPicPr>
                    <p:blipFill>
                      <a:blip r:embed="rId10"/>
                      <a:stretch>
                        <a:fillRect/>
                      </a:stretch>
                    </p:blipFill>
                    <p:spPr>
                      <a:xfrm>
                        <a:off x="3960616" y="3433917"/>
                        <a:ext cx="7138987" cy="900113"/>
                      </a:xfrm>
                      <a:prstGeom prst="rect">
                        <a:avLst/>
                      </a:prstGeom>
                    </p:spPr>
                  </p:pic>
                </p:oleObj>
              </mc:Fallback>
            </mc:AlternateContent>
          </a:graphicData>
        </a:graphic>
      </p:graphicFrame>
      <p:graphicFrame>
        <p:nvGraphicFramePr>
          <p:cNvPr id="20" name="对象 19">
            <a:extLst>
              <a:ext uri="{FF2B5EF4-FFF2-40B4-BE49-F238E27FC236}">
                <a16:creationId xmlns:a16="http://schemas.microsoft.com/office/drawing/2014/main" id="{67C83BE3-7A24-4D9F-9C64-1B3CE4E7CDB6}"/>
              </a:ext>
            </a:extLst>
          </p:cNvPr>
          <p:cNvGraphicFramePr>
            <a:graphicFrameLocks noChangeAspect="1"/>
          </p:cNvGraphicFramePr>
          <p:nvPr>
            <p:extLst>
              <p:ext uri="{D42A27DB-BD31-4B8C-83A1-F6EECF244321}">
                <p14:modId xmlns:p14="http://schemas.microsoft.com/office/powerpoint/2010/main" val="78395263"/>
              </p:ext>
            </p:extLst>
          </p:nvPr>
        </p:nvGraphicFramePr>
        <p:xfrm>
          <a:off x="2170260" y="4281255"/>
          <a:ext cx="1101177" cy="720000"/>
        </p:xfrm>
        <a:graphic>
          <a:graphicData uri="http://schemas.openxmlformats.org/presentationml/2006/ole">
            <mc:AlternateContent xmlns:mc="http://schemas.openxmlformats.org/markup-compatibility/2006">
              <mc:Choice xmlns:v="urn:schemas-microsoft-com:vml" Requires="v">
                <p:oleObj spid="_x0000_s19133" name="Equation" r:id="rId11" imgW="660240" imgH="431640" progId="Equation.DSMT4">
                  <p:embed/>
                </p:oleObj>
              </mc:Choice>
              <mc:Fallback>
                <p:oleObj name="Equation" r:id="rId11" imgW="660240" imgH="431640" progId="Equation.DSMT4">
                  <p:embed/>
                  <p:pic>
                    <p:nvPicPr>
                      <p:cNvPr id="0" name=""/>
                      <p:cNvPicPr/>
                      <p:nvPr/>
                    </p:nvPicPr>
                    <p:blipFill>
                      <a:blip r:embed="rId12"/>
                      <a:stretch>
                        <a:fillRect/>
                      </a:stretch>
                    </p:blipFill>
                    <p:spPr>
                      <a:xfrm>
                        <a:off x="2170260" y="4281255"/>
                        <a:ext cx="1101177" cy="720000"/>
                      </a:xfrm>
                      <a:prstGeom prst="rect">
                        <a:avLst/>
                      </a:prstGeom>
                    </p:spPr>
                  </p:pic>
                </p:oleObj>
              </mc:Fallback>
            </mc:AlternateContent>
          </a:graphicData>
        </a:graphic>
      </p:graphicFrame>
      <p:graphicFrame>
        <p:nvGraphicFramePr>
          <p:cNvPr id="21" name="对象 20">
            <a:extLst>
              <a:ext uri="{FF2B5EF4-FFF2-40B4-BE49-F238E27FC236}">
                <a16:creationId xmlns:a16="http://schemas.microsoft.com/office/drawing/2014/main" id="{1AB38197-C844-4A52-B7F3-B51273FCEAD5}"/>
              </a:ext>
            </a:extLst>
          </p:cNvPr>
          <p:cNvGraphicFramePr>
            <a:graphicFrameLocks noChangeAspect="1"/>
          </p:cNvGraphicFramePr>
          <p:nvPr>
            <p:extLst>
              <p:ext uri="{D42A27DB-BD31-4B8C-83A1-F6EECF244321}">
                <p14:modId xmlns:p14="http://schemas.microsoft.com/office/powerpoint/2010/main" val="2275455092"/>
              </p:ext>
            </p:extLst>
          </p:nvPr>
        </p:nvGraphicFramePr>
        <p:xfrm>
          <a:off x="5529263" y="4533900"/>
          <a:ext cx="1131887" cy="466725"/>
        </p:xfrm>
        <a:graphic>
          <a:graphicData uri="http://schemas.openxmlformats.org/presentationml/2006/ole">
            <mc:AlternateContent xmlns:mc="http://schemas.openxmlformats.org/markup-compatibility/2006">
              <mc:Choice xmlns:v="urn:schemas-microsoft-com:vml" Requires="v">
                <p:oleObj spid="_x0000_s19134" name="Equation" r:id="rId13" imgW="583920" imgH="241200" progId="Equation.DSMT4">
                  <p:embed/>
                </p:oleObj>
              </mc:Choice>
              <mc:Fallback>
                <p:oleObj name="Equation" r:id="rId13" imgW="583920" imgH="241200" progId="Equation.DSMT4">
                  <p:embed/>
                  <p:pic>
                    <p:nvPicPr>
                      <p:cNvPr id="0" name=""/>
                      <p:cNvPicPr/>
                      <p:nvPr/>
                    </p:nvPicPr>
                    <p:blipFill>
                      <a:blip r:embed="rId14"/>
                      <a:stretch>
                        <a:fillRect/>
                      </a:stretch>
                    </p:blipFill>
                    <p:spPr>
                      <a:xfrm>
                        <a:off x="5529263" y="4533900"/>
                        <a:ext cx="1131887" cy="466725"/>
                      </a:xfrm>
                      <a:prstGeom prst="rect">
                        <a:avLst/>
                      </a:prstGeom>
                      <a:ln w="38100">
                        <a:solidFill>
                          <a:srgbClr val="C00000"/>
                        </a:solidFill>
                      </a:ln>
                    </p:spPr>
                  </p:pic>
                </p:oleObj>
              </mc:Fallback>
            </mc:AlternateContent>
          </a:graphicData>
        </a:graphic>
      </p:graphicFrame>
      <p:sp>
        <p:nvSpPr>
          <p:cNvPr id="23" name="文本框 22">
            <a:extLst>
              <a:ext uri="{FF2B5EF4-FFF2-40B4-BE49-F238E27FC236}">
                <a16:creationId xmlns:a16="http://schemas.microsoft.com/office/drawing/2014/main" id="{4FF38E29-A413-4A4F-8C95-06B2345DA178}"/>
              </a:ext>
            </a:extLst>
          </p:cNvPr>
          <p:cNvSpPr txBox="1"/>
          <p:nvPr/>
        </p:nvSpPr>
        <p:spPr>
          <a:xfrm>
            <a:off x="6100414" y="2152455"/>
            <a:ext cx="5088838" cy="685893"/>
          </a:xfrm>
          <a:prstGeom prst="rect">
            <a:avLst/>
          </a:prstGeom>
          <a:noFill/>
        </p:spPr>
        <p:txBody>
          <a:bodyPr wrap="square">
            <a:spAutoFit/>
          </a:bodyPr>
          <a:lstStyle/>
          <a:p>
            <a:pPr lvl="1" indent="-230400">
              <a:lnSpc>
                <a:spcPts val="2400"/>
              </a:lnSpc>
              <a:buFont typeface="Wingdings" panose="05000000000000000000" pitchFamily="2" charset="2"/>
              <a:buChar char="Ø"/>
            </a:pP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信噪比</a:t>
            </a:r>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endParaRPr>
          </a:p>
          <a:p>
            <a:pPr lvl="2" indent="-230400">
              <a:lnSpc>
                <a:spcPts val="2400"/>
              </a:lnSpc>
              <a:buFont typeface="Wingdings" panose="05000000000000000000" pitchFamily="2" charset="2"/>
              <a:buChar char="Ø"/>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卡方分布，</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90%</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置信区间，要求</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SNR=1.64</a:t>
            </a:r>
          </a:p>
        </p:txBody>
      </p:sp>
      <p:sp>
        <p:nvSpPr>
          <p:cNvPr id="25" name="文本框 24">
            <a:extLst>
              <a:ext uri="{FF2B5EF4-FFF2-40B4-BE49-F238E27FC236}">
                <a16:creationId xmlns:a16="http://schemas.microsoft.com/office/drawing/2014/main" id="{63EDF430-2CE6-469C-90AA-BDDC17993834}"/>
              </a:ext>
            </a:extLst>
          </p:cNvPr>
          <p:cNvSpPr txBox="1"/>
          <p:nvPr/>
        </p:nvSpPr>
        <p:spPr>
          <a:xfrm>
            <a:off x="3728528" y="6229525"/>
            <a:ext cx="4744834" cy="307777"/>
          </a:xfrm>
          <a:prstGeom prst="rect">
            <a:avLst/>
          </a:prstGeom>
          <a:noFill/>
        </p:spPr>
        <p:txBody>
          <a:bodyPr wrap="square">
            <a:spAutoFit/>
          </a:bodyPr>
          <a:lstStyle>
            <a:defPPr>
              <a:defRPr lang="zh-CN"/>
            </a:defPPr>
            <a:lvl1pPr>
              <a:defRPr sz="1000">
                <a:latin typeface="Times New Roman" panose="02020603050405020304" pitchFamily="18" charset="0"/>
                <a:cs typeface="Times New Roman" panose="02020603050405020304" pitchFamily="18" charset="0"/>
              </a:defRPr>
            </a:lvl1pPr>
          </a:lstStyle>
          <a:p>
            <a:r>
              <a:rPr lang="en-US" altLang="zh-CN" sz="1400" dirty="0"/>
              <a:t>https://journals.aps.org/prd/pdf/10.1103/PhysRevD.90.075017</a:t>
            </a:r>
            <a:endParaRPr lang="zh-CN" altLang="en-US" sz="1400" dirty="0"/>
          </a:p>
        </p:txBody>
      </p:sp>
    </p:spTree>
    <p:extLst>
      <p:ext uri="{BB962C8B-B14F-4D97-AF65-F5344CB8AC3E}">
        <p14:creationId xmlns:p14="http://schemas.microsoft.com/office/powerpoint/2010/main" val="10696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三 探测原理</a:t>
            </a:r>
          </a:p>
        </p:txBody>
      </p:sp>
      <p:sp>
        <p:nvSpPr>
          <p:cNvPr id="3" name="内容占位符 2"/>
          <p:cNvSpPr>
            <a:spLocks noGrp="1"/>
          </p:cNvSpPr>
          <p:nvPr>
            <p:ph idx="1"/>
          </p:nvPr>
        </p:nvSpPr>
        <p:spPr>
          <a:xfrm>
            <a:off x="838200" y="1825625"/>
            <a:ext cx="5449312" cy="4351338"/>
          </a:xfrm>
        </p:spPr>
        <p:txBody>
          <a:bodyPr>
            <a:normAutofit/>
          </a:bodyPr>
          <a:lstStyle/>
          <a:p>
            <a:pPr>
              <a:lnSpc>
                <a:spcPts val="2400"/>
              </a:lnSpc>
              <a:buFont typeface="Wingdings" panose="05000000000000000000" pitchFamily="2" charset="2"/>
              <a:buChar char="Ø"/>
            </a:pPr>
            <a:r>
              <a:rPr lang="zh-CN" altLang="en-US" sz="2600" dirty="0">
                <a:solidFill>
                  <a:prstClr val="black"/>
                </a:solidFill>
                <a:latin typeface="微软雅黑" panose="020B0503020204020204" pitchFamily="34" charset="-122"/>
                <a:ea typeface="微软雅黑" panose="020B0503020204020204" pitchFamily="34" charset="-122"/>
              </a:rPr>
              <a:t>基于超导谐振腔搜寻轴子或暗光子</a:t>
            </a: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假设轴子或暗光子为暗物质，轴子场或暗光子</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等效为源</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与电磁场相互作用，把</a:t>
            </a:r>
            <a:r>
              <a:rPr lang="zh-CN" altLang="en-US" sz="1600" b="1" dirty="0">
                <a:solidFill>
                  <a:srgbClr val="C00000"/>
                </a:solidFill>
                <a:latin typeface="微软雅黑" panose="020B0503020204020204" pitchFamily="34" charset="-122"/>
                <a:ea typeface="微软雅黑" panose="020B0503020204020204" pitchFamily="34" charset="-122"/>
              </a:rPr>
              <a:t>轴子或暗光子信号转化为电磁信号</a:t>
            </a:r>
            <a:r>
              <a:rPr lang="zh-CN" altLang="en-US" sz="1600" dirty="0">
                <a:latin typeface="微软雅黑" panose="020B0503020204020204" pitchFamily="34" charset="-122"/>
                <a:ea typeface="微软雅黑" panose="020B0503020204020204" pitchFamily="34" charset="-122"/>
              </a:rPr>
              <a:t>，其工作频率与超导谐振腔工作频率形成共振，利用超导腔天线引出信号；</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在低温环境中，采用低噪声放大器将引出引号进行预放大后，通过射频电路传输至常温下进行测量。</a:t>
            </a:r>
          </a:p>
        </p:txBody>
      </p:sp>
      <p:pic>
        <p:nvPicPr>
          <p:cNvPr id="12" name="图片 11">
            <a:extLst>
              <a:ext uri="{FF2B5EF4-FFF2-40B4-BE49-F238E27FC236}">
                <a16:creationId xmlns:a16="http://schemas.microsoft.com/office/drawing/2014/main" id="{A065115B-743B-49F6-9309-4F955D135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4507" y="1743519"/>
            <a:ext cx="4440191" cy="4091151"/>
          </a:xfrm>
          <a:prstGeom prst="rect">
            <a:avLst/>
          </a:prstGeom>
        </p:spPr>
      </p:pic>
    </p:spTree>
    <p:extLst>
      <p:ext uri="{BB962C8B-B14F-4D97-AF65-F5344CB8AC3E}">
        <p14:creationId xmlns:p14="http://schemas.microsoft.com/office/powerpoint/2010/main" val="116725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四 实验方案</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zh-CN" altLang="en-US" sz="2600" dirty="0">
                <a:solidFill>
                  <a:prstClr val="black"/>
                </a:solidFill>
                <a:latin typeface="微软雅黑" panose="020B0503020204020204" pitchFamily="34" charset="-122"/>
                <a:ea typeface="微软雅黑" panose="020B0503020204020204" pitchFamily="34" charset="-122"/>
              </a:rPr>
              <a:t>暗光子暗物质</a:t>
            </a:r>
            <a:r>
              <a:rPr lang="en-US" altLang="zh-CN" sz="2600" dirty="0">
                <a:solidFill>
                  <a:prstClr val="black"/>
                </a:solidFill>
                <a:latin typeface="微软雅黑" panose="020B0503020204020204" pitchFamily="34" charset="-122"/>
                <a:ea typeface="微软雅黑" panose="020B0503020204020204" pitchFamily="34" charset="-122"/>
              </a:rPr>
              <a:t>(DPDM)</a:t>
            </a:r>
            <a:r>
              <a:rPr lang="zh-CN" altLang="en-US" sz="2600" dirty="0">
                <a:solidFill>
                  <a:prstClr val="black"/>
                </a:solidFill>
                <a:latin typeface="微软雅黑" panose="020B0503020204020204" pitchFamily="34" charset="-122"/>
                <a:ea typeface="微软雅黑" panose="020B0503020204020204" pitchFamily="34" charset="-122"/>
              </a:rPr>
              <a:t>探测</a:t>
            </a: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电路原理</a:t>
            </a: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井内：</a:t>
            </a:r>
            <a:r>
              <a:rPr lang="en-US" altLang="zh-CN" sz="1600" dirty="0">
                <a:latin typeface="微软雅黑" panose="020B0503020204020204" pitchFamily="34" charset="-122"/>
                <a:ea typeface="微软雅黑" panose="020B0503020204020204" pitchFamily="34" charset="-122"/>
              </a:rPr>
              <a:t>1.3 GHz</a:t>
            </a:r>
            <a:r>
              <a:rPr lang="zh-CN" altLang="en-US" sz="1600" dirty="0">
                <a:latin typeface="微软雅黑" panose="020B0503020204020204" pitchFamily="34" charset="-122"/>
                <a:ea typeface="微软雅黑" panose="020B0503020204020204" pitchFamily="34" charset="-122"/>
              </a:rPr>
              <a:t>超导腔、隔离器、低温低噪放大器、常温放大器、</a:t>
            </a:r>
            <a:r>
              <a:rPr lang="en-US" altLang="zh-CN" sz="1600" dirty="0">
                <a:latin typeface="微软雅黑" panose="020B0503020204020204" pitchFamily="34" charset="-122"/>
                <a:ea typeface="微软雅黑" panose="020B0503020204020204" pitchFamily="34" charset="-122"/>
              </a:rPr>
              <a:t>RF</a:t>
            </a:r>
            <a:r>
              <a:rPr lang="zh-CN" altLang="en-US" sz="1600" dirty="0">
                <a:latin typeface="微软雅黑" panose="020B0503020204020204" pitchFamily="34" charset="-122"/>
                <a:ea typeface="微软雅黑" panose="020B0503020204020204" pitchFamily="34" charset="-122"/>
              </a:rPr>
              <a:t>开关、真空室、温度探头、超导线</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井外：井盖法兰、频谱分析仪、网络分析仪、噪声源、直流电源、</a:t>
            </a:r>
            <a:r>
              <a:rPr lang="en-US" altLang="zh-CN" sz="1600" dirty="0">
                <a:latin typeface="微软雅黑" panose="020B0503020204020204" pitchFamily="34" charset="-122"/>
                <a:ea typeface="微软雅黑" panose="020B0503020204020204" pitchFamily="34" charset="-122"/>
              </a:rPr>
              <a:t>RF</a:t>
            </a:r>
            <a:r>
              <a:rPr lang="zh-CN" altLang="en-US" sz="1600" dirty="0">
                <a:latin typeface="微软雅黑" panose="020B0503020204020204" pitchFamily="34" charset="-122"/>
                <a:ea typeface="微软雅黑" panose="020B0503020204020204" pitchFamily="34" charset="-122"/>
              </a:rPr>
              <a:t>同轴电缆、电源线</a:t>
            </a:r>
          </a:p>
          <a:p>
            <a:pPr marL="457200" lvl="1" indent="0">
              <a:lnSpc>
                <a:spcPts val="2400"/>
              </a:lnSpc>
              <a:buNone/>
            </a:pPr>
            <a:endParaRPr lang="en-US" altLang="zh-CN" sz="1600" dirty="0">
              <a:latin typeface="微软雅黑" panose="020B0503020204020204" pitchFamily="34" charset="-122"/>
              <a:ea typeface="微软雅黑" panose="020B0503020204020204" pitchFamily="34" charset="-122"/>
            </a:endParaRPr>
          </a:p>
        </p:txBody>
      </p:sp>
      <p:grpSp>
        <p:nvGrpSpPr>
          <p:cNvPr id="155" name="组合 154">
            <a:extLst>
              <a:ext uri="{FF2B5EF4-FFF2-40B4-BE49-F238E27FC236}">
                <a16:creationId xmlns:a16="http://schemas.microsoft.com/office/drawing/2014/main" id="{04AF9FED-BF76-4998-A521-D878034961FB}"/>
              </a:ext>
            </a:extLst>
          </p:cNvPr>
          <p:cNvGrpSpPr/>
          <p:nvPr/>
        </p:nvGrpSpPr>
        <p:grpSpPr>
          <a:xfrm>
            <a:off x="1888879" y="2453088"/>
            <a:ext cx="8416898" cy="2336814"/>
            <a:chOff x="1888879" y="2453088"/>
            <a:chExt cx="8416898" cy="2336814"/>
          </a:xfrm>
        </p:grpSpPr>
        <p:sp>
          <p:nvSpPr>
            <p:cNvPr id="8" name="矩形 7">
              <a:extLst>
                <a:ext uri="{FF2B5EF4-FFF2-40B4-BE49-F238E27FC236}">
                  <a16:creationId xmlns:a16="http://schemas.microsoft.com/office/drawing/2014/main" id="{B4C6944A-456E-4187-9852-54AA71C8BE21}"/>
                </a:ext>
              </a:extLst>
            </p:cNvPr>
            <p:cNvSpPr/>
            <p:nvPr/>
          </p:nvSpPr>
          <p:spPr>
            <a:xfrm>
              <a:off x="6088437" y="2453827"/>
              <a:ext cx="1349090" cy="2329543"/>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F99C59FF-21D6-4999-B463-CCFB63310406}"/>
                </a:ext>
              </a:extLst>
            </p:cNvPr>
            <p:cNvSpPr/>
            <p:nvPr/>
          </p:nvSpPr>
          <p:spPr>
            <a:xfrm>
              <a:off x="1888879" y="2460359"/>
              <a:ext cx="4209807" cy="2329543"/>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组合 9">
              <a:extLst>
                <a:ext uri="{FF2B5EF4-FFF2-40B4-BE49-F238E27FC236}">
                  <a16:creationId xmlns:a16="http://schemas.microsoft.com/office/drawing/2014/main" id="{E5DB916A-3AD0-4810-951E-331F8CA68FF0}"/>
                </a:ext>
              </a:extLst>
            </p:cNvPr>
            <p:cNvGrpSpPr/>
            <p:nvPr/>
          </p:nvGrpSpPr>
          <p:grpSpPr>
            <a:xfrm>
              <a:off x="1888879" y="2460359"/>
              <a:ext cx="8416898" cy="2316480"/>
              <a:chOff x="426719" y="4391938"/>
              <a:chExt cx="8416898" cy="2316480"/>
            </a:xfrm>
          </p:grpSpPr>
          <p:sp>
            <p:nvSpPr>
              <p:cNvPr id="20" name="矩形 19">
                <a:extLst>
                  <a:ext uri="{FF2B5EF4-FFF2-40B4-BE49-F238E27FC236}">
                    <a16:creationId xmlns:a16="http://schemas.microsoft.com/office/drawing/2014/main" id="{CE2CE83A-C8D4-403A-9BE8-6C9A8414319F}"/>
                  </a:ext>
                </a:extLst>
              </p:cNvPr>
              <p:cNvSpPr/>
              <p:nvPr/>
            </p:nvSpPr>
            <p:spPr>
              <a:xfrm>
                <a:off x="426719" y="4391938"/>
                <a:ext cx="8416898" cy="23164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7920B3F1-B2FA-4166-99E4-66D88E8ABD5D}"/>
                  </a:ext>
                </a:extLst>
              </p:cNvPr>
              <p:cNvSpPr/>
              <p:nvPr/>
            </p:nvSpPr>
            <p:spPr>
              <a:xfrm>
                <a:off x="662173" y="5319397"/>
                <a:ext cx="545881" cy="4310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tx1"/>
                    </a:solidFill>
                    <a:latin typeface="Times New Roman" panose="02020603050405020304" pitchFamily="18" charset="0"/>
                    <a:cs typeface="Times New Roman" panose="02020603050405020304" pitchFamily="18" charset="0"/>
                  </a:rPr>
                  <a:t>SRF </a:t>
                </a:r>
              </a:p>
              <a:p>
                <a:pPr algn="ctr"/>
                <a:r>
                  <a:rPr lang="en-US" altLang="zh-CN" sz="1000" b="1" dirty="0">
                    <a:solidFill>
                      <a:schemeClr val="tx1"/>
                    </a:solidFill>
                    <a:latin typeface="Times New Roman" panose="02020603050405020304" pitchFamily="18" charset="0"/>
                    <a:cs typeface="Times New Roman" panose="02020603050405020304" pitchFamily="18" charset="0"/>
                  </a:rPr>
                  <a:t>Cavity</a:t>
                </a:r>
                <a:endParaRPr lang="zh-CN" altLang="en-US" sz="1000" b="1" dirty="0">
                  <a:solidFill>
                    <a:schemeClr val="tx1"/>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FDC0F15E-D995-4434-9F33-163DAF56284A}"/>
                  </a:ext>
                </a:extLst>
              </p:cNvPr>
              <p:cNvSpPr/>
              <p:nvPr/>
            </p:nvSpPr>
            <p:spPr>
              <a:xfrm>
                <a:off x="7996308" y="6183978"/>
                <a:ext cx="553267" cy="493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latin typeface="Times New Roman" panose="02020603050405020304" pitchFamily="18" charset="0"/>
                    <a:cs typeface="Times New Roman" panose="02020603050405020304" pitchFamily="18" charset="0"/>
                  </a:rPr>
                  <a:t>DC Power</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grpSp>
            <p:nvGrpSpPr>
              <p:cNvPr id="23" name="组合 22">
                <a:extLst>
                  <a:ext uri="{FF2B5EF4-FFF2-40B4-BE49-F238E27FC236}">
                    <a16:creationId xmlns:a16="http://schemas.microsoft.com/office/drawing/2014/main" id="{AB198202-E3EF-4EE3-A07F-31EEF507B727}"/>
                  </a:ext>
                </a:extLst>
              </p:cNvPr>
              <p:cNvGrpSpPr/>
              <p:nvPr/>
            </p:nvGrpSpPr>
            <p:grpSpPr>
              <a:xfrm rot="5400000">
                <a:off x="7788320" y="6340279"/>
                <a:ext cx="350519" cy="213765"/>
                <a:chOff x="10763797" y="2938150"/>
                <a:chExt cx="350519" cy="220389"/>
              </a:xfrm>
            </p:grpSpPr>
            <p:grpSp>
              <p:nvGrpSpPr>
                <p:cNvPr id="139" name="组合 138">
                  <a:extLst>
                    <a:ext uri="{FF2B5EF4-FFF2-40B4-BE49-F238E27FC236}">
                      <a16:creationId xmlns:a16="http://schemas.microsoft.com/office/drawing/2014/main" id="{3E9D2760-C17A-453D-9DF1-EB68BEAA279D}"/>
                    </a:ext>
                  </a:extLst>
                </p:cNvPr>
                <p:cNvGrpSpPr>
                  <a:grpSpLocks noChangeAspect="1"/>
                </p:cNvGrpSpPr>
                <p:nvPr/>
              </p:nvGrpSpPr>
              <p:grpSpPr>
                <a:xfrm>
                  <a:off x="10763797" y="2938150"/>
                  <a:ext cx="45719" cy="220389"/>
                  <a:chOff x="9461863" y="866503"/>
                  <a:chExt cx="169817" cy="818606"/>
                </a:xfrm>
              </p:grpSpPr>
              <p:cxnSp>
                <p:nvCxnSpPr>
                  <p:cNvPr id="146" name="直接连接符 145">
                    <a:extLst>
                      <a:ext uri="{FF2B5EF4-FFF2-40B4-BE49-F238E27FC236}">
                        <a16:creationId xmlns:a16="http://schemas.microsoft.com/office/drawing/2014/main" id="{3C4A524C-91A1-4533-A511-209EBF27FEE4}"/>
                      </a:ext>
                    </a:extLst>
                  </p:cNvPr>
                  <p:cNvCxnSpPr>
                    <a:cxnSpLocks/>
                    <a:stCxn id="147" idx="4"/>
                  </p:cNvCxnSpPr>
                  <p:nvPr/>
                </p:nvCxnSpPr>
                <p:spPr>
                  <a:xfrm flipH="1">
                    <a:off x="9546771" y="1036320"/>
                    <a:ext cx="1" cy="64878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47" name="椭圆 146">
                    <a:extLst>
                      <a:ext uri="{FF2B5EF4-FFF2-40B4-BE49-F238E27FC236}">
                        <a16:creationId xmlns:a16="http://schemas.microsoft.com/office/drawing/2014/main" id="{47062C54-620C-47AD-8E99-71664AEF5A69}"/>
                      </a:ext>
                    </a:extLst>
                  </p:cNvPr>
                  <p:cNvSpPr/>
                  <p:nvPr/>
                </p:nvSpPr>
                <p:spPr>
                  <a:xfrm>
                    <a:off x="9461863" y="866503"/>
                    <a:ext cx="169817" cy="1698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 name="组合 139">
                  <a:extLst>
                    <a:ext uri="{FF2B5EF4-FFF2-40B4-BE49-F238E27FC236}">
                      <a16:creationId xmlns:a16="http://schemas.microsoft.com/office/drawing/2014/main" id="{6F6D83A2-2FFE-4834-9EDA-3B5ADCF70797}"/>
                    </a:ext>
                  </a:extLst>
                </p:cNvPr>
                <p:cNvGrpSpPr>
                  <a:grpSpLocks noChangeAspect="1"/>
                </p:cNvGrpSpPr>
                <p:nvPr/>
              </p:nvGrpSpPr>
              <p:grpSpPr>
                <a:xfrm>
                  <a:off x="10916197" y="2938150"/>
                  <a:ext cx="45719" cy="220389"/>
                  <a:chOff x="9461863" y="866503"/>
                  <a:chExt cx="169817" cy="818606"/>
                </a:xfrm>
              </p:grpSpPr>
              <p:cxnSp>
                <p:nvCxnSpPr>
                  <p:cNvPr id="144" name="直接连接符 143">
                    <a:extLst>
                      <a:ext uri="{FF2B5EF4-FFF2-40B4-BE49-F238E27FC236}">
                        <a16:creationId xmlns:a16="http://schemas.microsoft.com/office/drawing/2014/main" id="{FB547318-3A69-4835-9BB0-AF336ADCC7C8}"/>
                      </a:ext>
                    </a:extLst>
                  </p:cNvPr>
                  <p:cNvCxnSpPr>
                    <a:cxnSpLocks/>
                    <a:stCxn id="145" idx="4"/>
                  </p:cNvCxnSpPr>
                  <p:nvPr/>
                </p:nvCxnSpPr>
                <p:spPr>
                  <a:xfrm flipH="1">
                    <a:off x="9546771" y="1036320"/>
                    <a:ext cx="1" cy="64878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45" name="椭圆 144">
                    <a:extLst>
                      <a:ext uri="{FF2B5EF4-FFF2-40B4-BE49-F238E27FC236}">
                        <a16:creationId xmlns:a16="http://schemas.microsoft.com/office/drawing/2014/main" id="{3CE0B4F1-76A8-4642-BF3B-B934327D1BE9}"/>
                      </a:ext>
                    </a:extLst>
                  </p:cNvPr>
                  <p:cNvSpPr/>
                  <p:nvPr/>
                </p:nvSpPr>
                <p:spPr>
                  <a:xfrm>
                    <a:off x="9461863" y="866503"/>
                    <a:ext cx="169817" cy="1698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a:extLst>
                    <a:ext uri="{FF2B5EF4-FFF2-40B4-BE49-F238E27FC236}">
                      <a16:creationId xmlns:a16="http://schemas.microsoft.com/office/drawing/2014/main" id="{5D9366D4-E868-4D34-9ABC-294DB0DACACB}"/>
                    </a:ext>
                  </a:extLst>
                </p:cNvPr>
                <p:cNvGrpSpPr>
                  <a:grpSpLocks noChangeAspect="1"/>
                </p:cNvGrpSpPr>
                <p:nvPr/>
              </p:nvGrpSpPr>
              <p:grpSpPr>
                <a:xfrm>
                  <a:off x="11068597" y="2938150"/>
                  <a:ext cx="45719" cy="220389"/>
                  <a:chOff x="9461863" y="866503"/>
                  <a:chExt cx="169817" cy="818606"/>
                </a:xfrm>
              </p:grpSpPr>
              <p:cxnSp>
                <p:nvCxnSpPr>
                  <p:cNvPr id="142" name="直接连接符 141">
                    <a:extLst>
                      <a:ext uri="{FF2B5EF4-FFF2-40B4-BE49-F238E27FC236}">
                        <a16:creationId xmlns:a16="http://schemas.microsoft.com/office/drawing/2014/main" id="{26FF2315-A92C-49FD-B805-BE4762441BCF}"/>
                      </a:ext>
                    </a:extLst>
                  </p:cNvPr>
                  <p:cNvCxnSpPr>
                    <a:cxnSpLocks/>
                    <a:stCxn id="143" idx="4"/>
                  </p:cNvCxnSpPr>
                  <p:nvPr/>
                </p:nvCxnSpPr>
                <p:spPr>
                  <a:xfrm flipH="1">
                    <a:off x="9546771" y="1036320"/>
                    <a:ext cx="1" cy="64878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43" name="椭圆 142">
                    <a:extLst>
                      <a:ext uri="{FF2B5EF4-FFF2-40B4-BE49-F238E27FC236}">
                        <a16:creationId xmlns:a16="http://schemas.microsoft.com/office/drawing/2014/main" id="{A8BF0DF6-24F4-4B2B-873E-27F5F7B7DFA3}"/>
                      </a:ext>
                    </a:extLst>
                  </p:cNvPr>
                  <p:cNvSpPr/>
                  <p:nvPr/>
                </p:nvSpPr>
                <p:spPr>
                  <a:xfrm>
                    <a:off x="9461863" y="866503"/>
                    <a:ext cx="169817" cy="1698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4" name="矩形 23">
                <a:extLst>
                  <a:ext uri="{FF2B5EF4-FFF2-40B4-BE49-F238E27FC236}">
                    <a16:creationId xmlns:a16="http://schemas.microsoft.com/office/drawing/2014/main" id="{6B7F1739-527D-4D40-99B0-8B09645F799D}"/>
                  </a:ext>
                </a:extLst>
              </p:cNvPr>
              <p:cNvSpPr/>
              <p:nvPr/>
            </p:nvSpPr>
            <p:spPr>
              <a:xfrm>
                <a:off x="1626170" y="5356409"/>
                <a:ext cx="468798" cy="3570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99420ECA-7078-44F6-B849-03037CBE9CC7}"/>
                  </a:ext>
                </a:extLst>
              </p:cNvPr>
              <p:cNvGrpSpPr>
                <a:grpSpLocks noChangeAspect="1"/>
              </p:cNvGrpSpPr>
              <p:nvPr/>
            </p:nvGrpSpPr>
            <p:grpSpPr>
              <a:xfrm rot="5400000">
                <a:off x="1447694" y="5272437"/>
                <a:ext cx="45719" cy="524997"/>
                <a:chOff x="9461863" y="866503"/>
                <a:chExt cx="169817" cy="2010462"/>
              </a:xfrm>
            </p:grpSpPr>
            <p:cxnSp>
              <p:nvCxnSpPr>
                <p:cNvPr id="137" name="直接连接符 136">
                  <a:extLst>
                    <a:ext uri="{FF2B5EF4-FFF2-40B4-BE49-F238E27FC236}">
                      <a16:creationId xmlns:a16="http://schemas.microsoft.com/office/drawing/2014/main" id="{D82672EC-B253-45E4-96EA-04047A389D1D}"/>
                    </a:ext>
                  </a:extLst>
                </p:cNvPr>
                <p:cNvCxnSpPr>
                  <a:cxnSpLocks/>
                  <a:stCxn id="138" idx="4"/>
                  <a:endCxn id="21" idx="3"/>
                </p:cNvCxnSpPr>
                <p:nvPr/>
              </p:nvCxnSpPr>
              <p:spPr>
                <a:xfrm rot="16200000" flipH="1" flipV="1">
                  <a:off x="8626448" y="1956638"/>
                  <a:ext cx="1840646" cy="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8" name="椭圆 137">
                  <a:extLst>
                    <a:ext uri="{FF2B5EF4-FFF2-40B4-BE49-F238E27FC236}">
                      <a16:creationId xmlns:a16="http://schemas.microsoft.com/office/drawing/2014/main" id="{F882BBC3-A33F-4E89-A227-5C05A0730553}"/>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a:extLst>
                  <a:ext uri="{FF2B5EF4-FFF2-40B4-BE49-F238E27FC236}">
                    <a16:creationId xmlns:a16="http://schemas.microsoft.com/office/drawing/2014/main" id="{AB66FB67-6F0A-4A8A-9160-75C081EFF4E0}"/>
                  </a:ext>
                </a:extLst>
              </p:cNvPr>
              <p:cNvGrpSpPr>
                <a:grpSpLocks noChangeAspect="1"/>
              </p:cNvGrpSpPr>
              <p:nvPr/>
            </p:nvGrpSpPr>
            <p:grpSpPr>
              <a:xfrm rot="16200000">
                <a:off x="2162671" y="5422305"/>
                <a:ext cx="45719" cy="442967"/>
                <a:chOff x="9461863" y="866503"/>
                <a:chExt cx="169817" cy="1696326"/>
              </a:xfrm>
            </p:grpSpPr>
            <p:cxnSp>
              <p:nvCxnSpPr>
                <p:cNvPr id="135" name="直接连接符 134">
                  <a:extLst>
                    <a:ext uri="{FF2B5EF4-FFF2-40B4-BE49-F238E27FC236}">
                      <a16:creationId xmlns:a16="http://schemas.microsoft.com/office/drawing/2014/main" id="{F3C0C919-5116-4707-9799-AB673A50D94F}"/>
                    </a:ext>
                  </a:extLst>
                </p:cNvPr>
                <p:cNvCxnSpPr>
                  <a:cxnSpLocks/>
                  <a:stCxn id="136" idx="4"/>
                </p:cNvCxnSpPr>
                <p:nvPr/>
              </p:nvCxnSpPr>
              <p:spPr>
                <a:xfrm rot="5400000">
                  <a:off x="8783519" y="1799575"/>
                  <a:ext cx="152650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36" name="椭圆 135">
                  <a:extLst>
                    <a:ext uri="{FF2B5EF4-FFF2-40B4-BE49-F238E27FC236}">
                      <a16:creationId xmlns:a16="http://schemas.microsoft.com/office/drawing/2014/main" id="{CF8D8EDC-A46A-4812-8E1A-023E5400ED48}"/>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4727336F-0020-4978-9507-033FC88DCC3E}"/>
                  </a:ext>
                </a:extLst>
              </p:cNvPr>
              <p:cNvGrpSpPr>
                <a:grpSpLocks noChangeAspect="1"/>
              </p:cNvGrpSpPr>
              <p:nvPr/>
            </p:nvGrpSpPr>
            <p:grpSpPr>
              <a:xfrm rot="16200000">
                <a:off x="2048070" y="5342053"/>
                <a:ext cx="45719" cy="213765"/>
                <a:chOff x="9461863" y="866503"/>
                <a:chExt cx="169817" cy="818606"/>
              </a:xfrm>
            </p:grpSpPr>
            <p:cxnSp>
              <p:nvCxnSpPr>
                <p:cNvPr id="133" name="直接连接符 132">
                  <a:extLst>
                    <a:ext uri="{FF2B5EF4-FFF2-40B4-BE49-F238E27FC236}">
                      <a16:creationId xmlns:a16="http://schemas.microsoft.com/office/drawing/2014/main" id="{B6B0F7AD-1B91-4758-A706-89CD6A611F90}"/>
                    </a:ext>
                  </a:extLst>
                </p:cNvPr>
                <p:cNvCxnSpPr>
                  <a:cxnSpLocks/>
                  <a:stCxn id="134" idx="4"/>
                </p:cNvCxnSpPr>
                <p:nvPr/>
              </p:nvCxnSpPr>
              <p:spPr>
                <a:xfrm flipH="1">
                  <a:off x="9546771" y="1036320"/>
                  <a:ext cx="1" cy="64878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34" name="椭圆 133">
                  <a:extLst>
                    <a:ext uri="{FF2B5EF4-FFF2-40B4-BE49-F238E27FC236}">
                      <a16:creationId xmlns:a16="http://schemas.microsoft.com/office/drawing/2014/main" id="{9F878A26-222D-4263-9CEA-14C47F45BE17}"/>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47E23462-9C26-4266-B41E-E47B9AA19260}"/>
                  </a:ext>
                </a:extLst>
              </p:cNvPr>
              <p:cNvGrpSpPr/>
              <p:nvPr/>
            </p:nvGrpSpPr>
            <p:grpSpPr>
              <a:xfrm>
                <a:off x="3187293" y="5327016"/>
                <a:ext cx="401224" cy="413657"/>
                <a:chOff x="6248406" y="1805936"/>
                <a:chExt cx="413657" cy="413657"/>
              </a:xfrm>
            </p:grpSpPr>
            <p:sp>
              <p:nvSpPr>
                <p:cNvPr id="131" name="椭圆 130">
                  <a:extLst>
                    <a:ext uri="{FF2B5EF4-FFF2-40B4-BE49-F238E27FC236}">
                      <a16:creationId xmlns:a16="http://schemas.microsoft.com/office/drawing/2014/main" id="{5381CB57-13F2-4557-8429-D8F9AB97BB74}"/>
                    </a:ext>
                  </a:extLst>
                </p:cNvPr>
                <p:cNvSpPr/>
                <p:nvPr/>
              </p:nvSpPr>
              <p:spPr>
                <a:xfrm>
                  <a:off x="6248406" y="1805936"/>
                  <a:ext cx="413657" cy="4136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弧形 131">
                  <a:extLst>
                    <a:ext uri="{FF2B5EF4-FFF2-40B4-BE49-F238E27FC236}">
                      <a16:creationId xmlns:a16="http://schemas.microsoft.com/office/drawing/2014/main" id="{5CA8EAC6-4E52-45D5-9969-944AF68A83E9}"/>
                    </a:ext>
                  </a:extLst>
                </p:cNvPr>
                <p:cNvSpPr>
                  <a:spLocks noChangeAspect="1"/>
                </p:cNvSpPr>
                <p:nvPr/>
              </p:nvSpPr>
              <p:spPr>
                <a:xfrm rot="10066674">
                  <a:off x="6365234" y="1922764"/>
                  <a:ext cx="180000" cy="180000"/>
                </a:xfrm>
                <a:prstGeom prst="arc">
                  <a:avLst>
                    <a:gd name="adj1" fmla="val 16200000"/>
                    <a:gd name="adj2" fmla="val 1072621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9" name="等腰三角形 28">
                <a:extLst>
                  <a:ext uri="{FF2B5EF4-FFF2-40B4-BE49-F238E27FC236}">
                    <a16:creationId xmlns:a16="http://schemas.microsoft.com/office/drawing/2014/main" id="{70EA3448-8A46-4658-BD26-E4099C4FCA0B}"/>
                  </a:ext>
                </a:extLst>
              </p:cNvPr>
              <p:cNvSpPr/>
              <p:nvPr/>
            </p:nvSpPr>
            <p:spPr>
              <a:xfrm rot="5400000">
                <a:off x="3803637" y="5309313"/>
                <a:ext cx="457200" cy="449067"/>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等腰三角形 29">
                <a:extLst>
                  <a:ext uri="{FF2B5EF4-FFF2-40B4-BE49-F238E27FC236}">
                    <a16:creationId xmlns:a16="http://schemas.microsoft.com/office/drawing/2014/main" id="{30D7C6B5-E5C1-4AEB-A3EF-6F84D145AE47}"/>
                  </a:ext>
                </a:extLst>
              </p:cNvPr>
              <p:cNvSpPr/>
              <p:nvPr/>
            </p:nvSpPr>
            <p:spPr>
              <a:xfrm rot="5400000">
                <a:off x="5261284" y="5309313"/>
                <a:ext cx="457200" cy="449067"/>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7330449C-9EE9-462C-8F3A-1872D2E81A19}"/>
                  </a:ext>
                </a:extLst>
              </p:cNvPr>
              <p:cNvSpPr>
                <a:spLocks noChangeAspect="1"/>
              </p:cNvSpPr>
              <p:nvPr/>
            </p:nvSpPr>
            <p:spPr>
              <a:xfrm>
                <a:off x="5127375" y="5963022"/>
                <a:ext cx="174590" cy="1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a:extLst>
                  <a:ext uri="{FF2B5EF4-FFF2-40B4-BE49-F238E27FC236}">
                    <a16:creationId xmlns:a16="http://schemas.microsoft.com/office/drawing/2014/main" id="{56D3F0EE-717B-45ED-BAC1-9C09496D5AF6}"/>
                  </a:ext>
                </a:extLst>
              </p:cNvPr>
              <p:cNvCxnSpPr>
                <a:cxnSpLocks/>
                <a:endCxn id="134" idx="0"/>
              </p:cNvCxnSpPr>
              <p:nvPr/>
            </p:nvCxnSpPr>
            <p:spPr>
              <a:xfrm flipV="1">
                <a:off x="1733052" y="5448935"/>
                <a:ext cx="230995" cy="6585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319B5148-2305-4426-B9ED-411344C5FB09}"/>
                  </a:ext>
                </a:extLst>
              </p:cNvPr>
              <p:cNvGrpSpPr/>
              <p:nvPr/>
            </p:nvGrpSpPr>
            <p:grpSpPr>
              <a:xfrm flipH="1">
                <a:off x="2402790" y="5356409"/>
                <a:ext cx="767609" cy="357051"/>
                <a:chOff x="4183883" y="1965960"/>
                <a:chExt cx="791389" cy="357051"/>
              </a:xfrm>
            </p:grpSpPr>
            <p:sp>
              <p:nvSpPr>
                <p:cNvPr id="120" name="矩形 119">
                  <a:extLst>
                    <a:ext uri="{FF2B5EF4-FFF2-40B4-BE49-F238E27FC236}">
                      <a16:creationId xmlns:a16="http://schemas.microsoft.com/office/drawing/2014/main" id="{81498F2B-3A58-4213-8F1D-F00EFB38C48B}"/>
                    </a:ext>
                  </a:extLst>
                </p:cNvPr>
                <p:cNvSpPr/>
                <p:nvPr/>
              </p:nvSpPr>
              <p:spPr>
                <a:xfrm>
                  <a:off x="4406536" y="1965960"/>
                  <a:ext cx="483325" cy="3570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1" name="组合 120">
                  <a:extLst>
                    <a:ext uri="{FF2B5EF4-FFF2-40B4-BE49-F238E27FC236}">
                      <a16:creationId xmlns:a16="http://schemas.microsoft.com/office/drawing/2014/main" id="{1FB90346-E3CC-443E-8767-A34051DC47E0}"/>
                    </a:ext>
                  </a:extLst>
                </p:cNvPr>
                <p:cNvGrpSpPr>
                  <a:grpSpLocks noChangeAspect="1"/>
                </p:cNvGrpSpPr>
                <p:nvPr/>
              </p:nvGrpSpPr>
              <p:grpSpPr>
                <a:xfrm rot="5400000">
                  <a:off x="4327446" y="1978156"/>
                  <a:ext cx="45719" cy="332845"/>
                  <a:chOff x="9461863" y="866503"/>
                  <a:chExt cx="169817" cy="1236322"/>
                </a:xfrm>
              </p:grpSpPr>
              <p:cxnSp>
                <p:nvCxnSpPr>
                  <p:cNvPr id="129" name="直接连接符 128">
                    <a:extLst>
                      <a:ext uri="{FF2B5EF4-FFF2-40B4-BE49-F238E27FC236}">
                        <a16:creationId xmlns:a16="http://schemas.microsoft.com/office/drawing/2014/main" id="{D3604DCE-949E-4CC4-B3F9-3551B9F21ACE}"/>
                      </a:ext>
                    </a:extLst>
                  </p:cNvPr>
                  <p:cNvCxnSpPr>
                    <a:cxnSpLocks/>
                    <a:stCxn id="130" idx="4"/>
                    <a:endCxn id="131" idx="2"/>
                  </p:cNvCxnSpPr>
                  <p:nvPr/>
                </p:nvCxnSpPr>
                <p:spPr>
                  <a:xfrm rot="16200000" flipH="1" flipV="1">
                    <a:off x="9011324" y="1567376"/>
                    <a:ext cx="1066504" cy="4394"/>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30" name="椭圆 129">
                    <a:extLst>
                      <a:ext uri="{FF2B5EF4-FFF2-40B4-BE49-F238E27FC236}">
                        <a16:creationId xmlns:a16="http://schemas.microsoft.com/office/drawing/2014/main" id="{2E6C0144-083C-4DB5-9A17-548C2859781F}"/>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a:extLst>
                    <a:ext uri="{FF2B5EF4-FFF2-40B4-BE49-F238E27FC236}">
                      <a16:creationId xmlns:a16="http://schemas.microsoft.com/office/drawing/2014/main" id="{AD66FF02-066C-4AC0-8CF3-89BFA073DE6B}"/>
                    </a:ext>
                  </a:extLst>
                </p:cNvPr>
                <p:cNvGrpSpPr>
                  <a:grpSpLocks noChangeAspect="1"/>
                </p:cNvGrpSpPr>
                <p:nvPr/>
              </p:nvGrpSpPr>
              <p:grpSpPr>
                <a:xfrm rot="16200000">
                  <a:off x="4842218" y="2143145"/>
                  <a:ext cx="45719" cy="220389"/>
                  <a:chOff x="9461863" y="866503"/>
                  <a:chExt cx="169817" cy="818606"/>
                </a:xfrm>
              </p:grpSpPr>
              <p:cxnSp>
                <p:nvCxnSpPr>
                  <p:cNvPr id="127" name="直接连接符 126">
                    <a:extLst>
                      <a:ext uri="{FF2B5EF4-FFF2-40B4-BE49-F238E27FC236}">
                        <a16:creationId xmlns:a16="http://schemas.microsoft.com/office/drawing/2014/main" id="{C7DCCF86-43FF-462C-B102-C06FD18BA92E}"/>
                      </a:ext>
                    </a:extLst>
                  </p:cNvPr>
                  <p:cNvCxnSpPr>
                    <a:cxnSpLocks/>
                    <a:stCxn id="128" idx="4"/>
                  </p:cNvCxnSpPr>
                  <p:nvPr/>
                </p:nvCxnSpPr>
                <p:spPr>
                  <a:xfrm flipH="1">
                    <a:off x="9546771" y="1036320"/>
                    <a:ext cx="1" cy="64878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28" name="椭圆 127">
                    <a:extLst>
                      <a:ext uri="{FF2B5EF4-FFF2-40B4-BE49-F238E27FC236}">
                        <a16:creationId xmlns:a16="http://schemas.microsoft.com/office/drawing/2014/main" id="{6D4A2950-4BD8-4541-B1B9-AD9346A12E70}"/>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 name="组合 122">
                  <a:extLst>
                    <a:ext uri="{FF2B5EF4-FFF2-40B4-BE49-F238E27FC236}">
                      <a16:creationId xmlns:a16="http://schemas.microsoft.com/office/drawing/2014/main" id="{00237EF7-4715-4B3B-8E5D-F0EA83740BED}"/>
                    </a:ext>
                  </a:extLst>
                </p:cNvPr>
                <p:cNvGrpSpPr>
                  <a:grpSpLocks noChangeAspect="1"/>
                </p:cNvGrpSpPr>
                <p:nvPr/>
              </p:nvGrpSpPr>
              <p:grpSpPr>
                <a:xfrm rot="16200000">
                  <a:off x="4842218" y="1948292"/>
                  <a:ext cx="45719" cy="220389"/>
                  <a:chOff x="9461863" y="866503"/>
                  <a:chExt cx="169817" cy="818606"/>
                </a:xfrm>
              </p:grpSpPr>
              <p:cxnSp>
                <p:nvCxnSpPr>
                  <p:cNvPr id="125" name="直接连接符 124">
                    <a:extLst>
                      <a:ext uri="{FF2B5EF4-FFF2-40B4-BE49-F238E27FC236}">
                        <a16:creationId xmlns:a16="http://schemas.microsoft.com/office/drawing/2014/main" id="{43C2DFF8-E330-4C7C-8A82-1D7CBC69A9BA}"/>
                      </a:ext>
                    </a:extLst>
                  </p:cNvPr>
                  <p:cNvCxnSpPr>
                    <a:cxnSpLocks/>
                    <a:stCxn id="126" idx="4"/>
                  </p:cNvCxnSpPr>
                  <p:nvPr/>
                </p:nvCxnSpPr>
                <p:spPr>
                  <a:xfrm flipH="1">
                    <a:off x="9546771" y="1036320"/>
                    <a:ext cx="1" cy="64878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26" name="椭圆 125">
                    <a:extLst>
                      <a:ext uri="{FF2B5EF4-FFF2-40B4-BE49-F238E27FC236}">
                        <a16:creationId xmlns:a16="http://schemas.microsoft.com/office/drawing/2014/main" id="{704EC1BC-EA3B-4CD0-93D8-9CC3FE580380}"/>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4" name="直接连接符 123">
                  <a:extLst>
                    <a:ext uri="{FF2B5EF4-FFF2-40B4-BE49-F238E27FC236}">
                      <a16:creationId xmlns:a16="http://schemas.microsoft.com/office/drawing/2014/main" id="{EA763F45-5220-4ABC-ABBE-205D13B036BB}"/>
                    </a:ext>
                  </a:extLst>
                </p:cNvPr>
                <p:cNvCxnSpPr>
                  <a:cxnSpLocks/>
                  <a:endCxn id="126" idx="0"/>
                </p:cNvCxnSpPr>
                <p:nvPr/>
              </p:nvCxnSpPr>
              <p:spPr>
                <a:xfrm flipV="1">
                  <a:off x="4516730" y="2058486"/>
                  <a:ext cx="238153" cy="6585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4" name="组合 33">
                <a:extLst>
                  <a:ext uri="{FF2B5EF4-FFF2-40B4-BE49-F238E27FC236}">
                    <a16:creationId xmlns:a16="http://schemas.microsoft.com/office/drawing/2014/main" id="{686FE5F3-3165-420F-88EC-C586B84C709F}"/>
                  </a:ext>
                </a:extLst>
              </p:cNvPr>
              <p:cNvGrpSpPr/>
              <p:nvPr/>
            </p:nvGrpSpPr>
            <p:grpSpPr>
              <a:xfrm flipH="1">
                <a:off x="2173098" y="4821100"/>
                <a:ext cx="2344237" cy="357051"/>
                <a:chOff x="2799559" y="1965960"/>
                <a:chExt cx="2416879" cy="357051"/>
              </a:xfrm>
            </p:grpSpPr>
            <p:sp>
              <p:nvSpPr>
                <p:cNvPr id="109" name="矩形 108">
                  <a:extLst>
                    <a:ext uri="{FF2B5EF4-FFF2-40B4-BE49-F238E27FC236}">
                      <a16:creationId xmlns:a16="http://schemas.microsoft.com/office/drawing/2014/main" id="{3E373F95-C554-4F19-B347-94A6B0FE347D}"/>
                    </a:ext>
                  </a:extLst>
                </p:cNvPr>
                <p:cNvSpPr/>
                <p:nvPr/>
              </p:nvSpPr>
              <p:spPr>
                <a:xfrm>
                  <a:off x="4406536" y="1965960"/>
                  <a:ext cx="483325" cy="3570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0" name="组合 109">
                  <a:extLst>
                    <a:ext uri="{FF2B5EF4-FFF2-40B4-BE49-F238E27FC236}">
                      <a16:creationId xmlns:a16="http://schemas.microsoft.com/office/drawing/2014/main" id="{105E2961-3475-4C26-BB15-554787DF293F}"/>
                    </a:ext>
                  </a:extLst>
                </p:cNvPr>
                <p:cNvGrpSpPr>
                  <a:grpSpLocks noChangeAspect="1"/>
                </p:cNvGrpSpPr>
                <p:nvPr/>
              </p:nvGrpSpPr>
              <p:grpSpPr>
                <a:xfrm rot="5400000">
                  <a:off x="3635285" y="1285901"/>
                  <a:ext cx="45719" cy="1717171"/>
                  <a:chOff x="9461863" y="866503"/>
                  <a:chExt cx="169817" cy="6378204"/>
                </a:xfrm>
              </p:grpSpPr>
              <p:cxnSp>
                <p:nvCxnSpPr>
                  <p:cNvPr id="118" name="直接连接符 117">
                    <a:extLst>
                      <a:ext uri="{FF2B5EF4-FFF2-40B4-BE49-F238E27FC236}">
                        <a16:creationId xmlns:a16="http://schemas.microsoft.com/office/drawing/2014/main" id="{5D9227E0-BB53-477D-81D1-5E70D3B8CEBB}"/>
                      </a:ext>
                    </a:extLst>
                  </p:cNvPr>
                  <p:cNvCxnSpPr>
                    <a:cxnSpLocks/>
                  </p:cNvCxnSpPr>
                  <p:nvPr/>
                </p:nvCxnSpPr>
                <p:spPr>
                  <a:xfrm rot="16200000" flipH="1">
                    <a:off x="6475390" y="4140513"/>
                    <a:ext cx="6208388"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19" name="椭圆 118">
                    <a:extLst>
                      <a:ext uri="{FF2B5EF4-FFF2-40B4-BE49-F238E27FC236}">
                        <a16:creationId xmlns:a16="http://schemas.microsoft.com/office/drawing/2014/main" id="{0F024D36-D2A1-4188-A236-836728BD2629}"/>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a:extLst>
                    <a:ext uri="{FF2B5EF4-FFF2-40B4-BE49-F238E27FC236}">
                      <a16:creationId xmlns:a16="http://schemas.microsoft.com/office/drawing/2014/main" id="{9E78DA7E-AF1A-4FD4-90E8-C7980293B4BD}"/>
                    </a:ext>
                  </a:extLst>
                </p:cNvPr>
                <p:cNvGrpSpPr>
                  <a:grpSpLocks noChangeAspect="1"/>
                </p:cNvGrpSpPr>
                <p:nvPr/>
              </p:nvGrpSpPr>
              <p:grpSpPr>
                <a:xfrm rot="16200000">
                  <a:off x="4842218" y="2143145"/>
                  <a:ext cx="45719" cy="220389"/>
                  <a:chOff x="9461863" y="866503"/>
                  <a:chExt cx="169817" cy="818606"/>
                </a:xfrm>
              </p:grpSpPr>
              <p:cxnSp>
                <p:nvCxnSpPr>
                  <p:cNvPr id="116" name="直接连接符 115">
                    <a:extLst>
                      <a:ext uri="{FF2B5EF4-FFF2-40B4-BE49-F238E27FC236}">
                        <a16:creationId xmlns:a16="http://schemas.microsoft.com/office/drawing/2014/main" id="{4785E343-441D-4A47-A1F8-D72E94FE9DB5}"/>
                      </a:ext>
                    </a:extLst>
                  </p:cNvPr>
                  <p:cNvCxnSpPr>
                    <a:cxnSpLocks/>
                    <a:stCxn id="117" idx="4"/>
                  </p:cNvCxnSpPr>
                  <p:nvPr/>
                </p:nvCxnSpPr>
                <p:spPr>
                  <a:xfrm flipH="1">
                    <a:off x="9546771" y="1036320"/>
                    <a:ext cx="1" cy="64878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17" name="椭圆 116">
                    <a:extLst>
                      <a:ext uri="{FF2B5EF4-FFF2-40B4-BE49-F238E27FC236}">
                        <a16:creationId xmlns:a16="http://schemas.microsoft.com/office/drawing/2014/main" id="{2E4FCC60-3F43-4E52-BB25-BC4783189B04}"/>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a:extLst>
                    <a:ext uri="{FF2B5EF4-FFF2-40B4-BE49-F238E27FC236}">
                      <a16:creationId xmlns:a16="http://schemas.microsoft.com/office/drawing/2014/main" id="{1249BD1C-FC8E-462C-9DE8-27391105C7CC}"/>
                    </a:ext>
                  </a:extLst>
                </p:cNvPr>
                <p:cNvGrpSpPr>
                  <a:grpSpLocks noChangeAspect="1"/>
                </p:cNvGrpSpPr>
                <p:nvPr/>
              </p:nvGrpSpPr>
              <p:grpSpPr>
                <a:xfrm rot="16200000">
                  <a:off x="4962801" y="1827710"/>
                  <a:ext cx="45719" cy="461554"/>
                  <a:chOff x="9461863" y="866503"/>
                  <a:chExt cx="169817" cy="1714381"/>
                </a:xfrm>
              </p:grpSpPr>
              <p:cxnSp>
                <p:nvCxnSpPr>
                  <p:cNvPr id="114" name="直接连接符 113">
                    <a:extLst>
                      <a:ext uri="{FF2B5EF4-FFF2-40B4-BE49-F238E27FC236}">
                        <a16:creationId xmlns:a16="http://schemas.microsoft.com/office/drawing/2014/main" id="{F5039A5A-C73F-4E55-B0D4-86DA167A9A13}"/>
                      </a:ext>
                    </a:extLst>
                  </p:cNvPr>
                  <p:cNvCxnSpPr>
                    <a:cxnSpLocks/>
                    <a:stCxn id="115" idx="4"/>
                  </p:cNvCxnSpPr>
                  <p:nvPr/>
                </p:nvCxnSpPr>
                <p:spPr>
                  <a:xfrm rot="5400000">
                    <a:off x="8774491" y="1808602"/>
                    <a:ext cx="1544565"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15" name="椭圆 114">
                    <a:extLst>
                      <a:ext uri="{FF2B5EF4-FFF2-40B4-BE49-F238E27FC236}">
                        <a16:creationId xmlns:a16="http://schemas.microsoft.com/office/drawing/2014/main" id="{820D4191-A31B-4042-8183-9D99E6A60A20}"/>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3" name="直接连接符 112">
                  <a:extLst>
                    <a:ext uri="{FF2B5EF4-FFF2-40B4-BE49-F238E27FC236}">
                      <a16:creationId xmlns:a16="http://schemas.microsoft.com/office/drawing/2014/main" id="{5A8088F8-356D-4390-8A6B-04AB3623829F}"/>
                    </a:ext>
                  </a:extLst>
                </p:cNvPr>
                <p:cNvCxnSpPr>
                  <a:cxnSpLocks/>
                  <a:endCxn id="115" idx="0"/>
                </p:cNvCxnSpPr>
                <p:nvPr/>
              </p:nvCxnSpPr>
              <p:spPr>
                <a:xfrm flipV="1">
                  <a:off x="4516730" y="2058486"/>
                  <a:ext cx="238153" cy="6585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5" name="直接连接符 34">
                <a:extLst>
                  <a:ext uri="{FF2B5EF4-FFF2-40B4-BE49-F238E27FC236}">
                    <a16:creationId xmlns:a16="http://schemas.microsoft.com/office/drawing/2014/main" id="{41615F32-6920-4B60-98F8-3CB064E908EC}"/>
                  </a:ext>
                </a:extLst>
              </p:cNvPr>
              <p:cNvCxnSpPr/>
              <p:nvPr/>
            </p:nvCxnSpPr>
            <p:spPr>
              <a:xfrm flipV="1">
                <a:off x="2407014" y="5108479"/>
                <a:ext cx="0" cy="34011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A8DA1FF-ED57-4C25-B670-4681D7706E56}"/>
                  </a:ext>
                </a:extLst>
              </p:cNvPr>
              <p:cNvCxnSpPr/>
              <p:nvPr/>
            </p:nvCxnSpPr>
            <p:spPr>
              <a:xfrm flipV="1">
                <a:off x="2177322" y="4913626"/>
                <a:ext cx="0" cy="53497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703EC456-AC17-4C2A-BCE8-4072C0AFE78E}"/>
                  </a:ext>
                </a:extLst>
              </p:cNvPr>
              <p:cNvCxnSpPr>
                <a:cxnSpLocks/>
                <a:stCxn id="131" idx="6"/>
                <a:endCxn id="29" idx="3"/>
              </p:cNvCxnSpPr>
              <p:nvPr/>
            </p:nvCxnSpPr>
            <p:spPr>
              <a:xfrm>
                <a:off x="3588517" y="5533845"/>
                <a:ext cx="219187" cy="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8" name="组合 37">
                <a:extLst>
                  <a:ext uri="{FF2B5EF4-FFF2-40B4-BE49-F238E27FC236}">
                    <a16:creationId xmlns:a16="http://schemas.microsoft.com/office/drawing/2014/main" id="{F00163C7-0E36-43CD-B840-2003B0C34069}"/>
                  </a:ext>
                </a:extLst>
              </p:cNvPr>
              <p:cNvGrpSpPr/>
              <p:nvPr/>
            </p:nvGrpSpPr>
            <p:grpSpPr>
              <a:xfrm flipH="1">
                <a:off x="1448380" y="5874497"/>
                <a:ext cx="3068955" cy="357051"/>
                <a:chOff x="2799559" y="1965960"/>
                <a:chExt cx="3164054" cy="357051"/>
              </a:xfrm>
            </p:grpSpPr>
            <p:sp>
              <p:nvSpPr>
                <p:cNvPr id="98" name="矩形 97">
                  <a:extLst>
                    <a:ext uri="{FF2B5EF4-FFF2-40B4-BE49-F238E27FC236}">
                      <a16:creationId xmlns:a16="http://schemas.microsoft.com/office/drawing/2014/main" id="{C6C752F2-3551-4E41-9E0E-E137FDE1DA9E}"/>
                    </a:ext>
                  </a:extLst>
                </p:cNvPr>
                <p:cNvSpPr/>
                <p:nvPr/>
              </p:nvSpPr>
              <p:spPr>
                <a:xfrm>
                  <a:off x="4406536" y="1965960"/>
                  <a:ext cx="483325" cy="3570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9" name="组合 98">
                  <a:extLst>
                    <a:ext uri="{FF2B5EF4-FFF2-40B4-BE49-F238E27FC236}">
                      <a16:creationId xmlns:a16="http://schemas.microsoft.com/office/drawing/2014/main" id="{F4BDA742-F1C7-4B44-9194-84B39C21B8BD}"/>
                    </a:ext>
                  </a:extLst>
                </p:cNvPr>
                <p:cNvGrpSpPr>
                  <a:grpSpLocks noChangeAspect="1"/>
                </p:cNvGrpSpPr>
                <p:nvPr/>
              </p:nvGrpSpPr>
              <p:grpSpPr>
                <a:xfrm rot="5400000">
                  <a:off x="3635284" y="1285902"/>
                  <a:ext cx="45719" cy="1717170"/>
                  <a:chOff x="9461863" y="866503"/>
                  <a:chExt cx="169817" cy="6378200"/>
                </a:xfrm>
              </p:grpSpPr>
              <p:cxnSp>
                <p:nvCxnSpPr>
                  <p:cNvPr id="107" name="直接连接符 106">
                    <a:extLst>
                      <a:ext uri="{FF2B5EF4-FFF2-40B4-BE49-F238E27FC236}">
                        <a16:creationId xmlns:a16="http://schemas.microsoft.com/office/drawing/2014/main" id="{F4A2C06A-730D-4A33-9AF6-A2E7A826C0D4}"/>
                      </a:ext>
                    </a:extLst>
                  </p:cNvPr>
                  <p:cNvCxnSpPr>
                    <a:cxnSpLocks/>
                    <a:stCxn id="108" idx="4"/>
                  </p:cNvCxnSpPr>
                  <p:nvPr/>
                </p:nvCxnSpPr>
                <p:spPr>
                  <a:xfrm rot="16200000" flipH="1">
                    <a:off x="6442582" y="4140512"/>
                    <a:ext cx="620838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08" name="椭圆 107">
                    <a:extLst>
                      <a:ext uri="{FF2B5EF4-FFF2-40B4-BE49-F238E27FC236}">
                        <a16:creationId xmlns:a16="http://schemas.microsoft.com/office/drawing/2014/main" id="{DB6ECDD9-9CF4-48E5-B611-0812B2CC7CB8}"/>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a:extLst>
                    <a:ext uri="{FF2B5EF4-FFF2-40B4-BE49-F238E27FC236}">
                      <a16:creationId xmlns:a16="http://schemas.microsoft.com/office/drawing/2014/main" id="{3CC5A042-AEE3-4FC4-B539-72E9808C59D3}"/>
                    </a:ext>
                  </a:extLst>
                </p:cNvPr>
                <p:cNvGrpSpPr>
                  <a:grpSpLocks noChangeAspect="1"/>
                </p:cNvGrpSpPr>
                <p:nvPr/>
              </p:nvGrpSpPr>
              <p:grpSpPr>
                <a:xfrm rot="16200000">
                  <a:off x="5336388" y="1648975"/>
                  <a:ext cx="45719" cy="1208730"/>
                  <a:chOff x="9461863" y="866503"/>
                  <a:chExt cx="169817" cy="4489669"/>
                </a:xfrm>
              </p:grpSpPr>
              <p:cxnSp>
                <p:nvCxnSpPr>
                  <p:cNvPr id="105" name="直接连接符 104">
                    <a:extLst>
                      <a:ext uri="{FF2B5EF4-FFF2-40B4-BE49-F238E27FC236}">
                        <a16:creationId xmlns:a16="http://schemas.microsoft.com/office/drawing/2014/main" id="{713CC5D7-F425-45E2-AFCB-88BEBC5501BA}"/>
                      </a:ext>
                    </a:extLst>
                  </p:cNvPr>
                  <p:cNvCxnSpPr>
                    <a:cxnSpLocks/>
                    <a:stCxn id="106" idx="4"/>
                  </p:cNvCxnSpPr>
                  <p:nvPr/>
                </p:nvCxnSpPr>
                <p:spPr>
                  <a:xfrm rot="5400000">
                    <a:off x="7386848" y="3196246"/>
                    <a:ext cx="4319852"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06" name="椭圆 105">
                    <a:extLst>
                      <a:ext uri="{FF2B5EF4-FFF2-40B4-BE49-F238E27FC236}">
                        <a16:creationId xmlns:a16="http://schemas.microsoft.com/office/drawing/2014/main" id="{BDA7538B-9CF0-4C88-A861-B758B2698DF8}"/>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a:extLst>
                    <a:ext uri="{FF2B5EF4-FFF2-40B4-BE49-F238E27FC236}">
                      <a16:creationId xmlns:a16="http://schemas.microsoft.com/office/drawing/2014/main" id="{2A2DA7EB-B2D3-4D60-846A-7BC9B6CECDE9}"/>
                    </a:ext>
                  </a:extLst>
                </p:cNvPr>
                <p:cNvGrpSpPr>
                  <a:grpSpLocks noChangeAspect="1"/>
                </p:cNvGrpSpPr>
                <p:nvPr/>
              </p:nvGrpSpPr>
              <p:grpSpPr>
                <a:xfrm rot="16200000">
                  <a:off x="4842218" y="1948292"/>
                  <a:ext cx="45719" cy="220389"/>
                  <a:chOff x="9461863" y="866503"/>
                  <a:chExt cx="169817" cy="818606"/>
                </a:xfrm>
              </p:grpSpPr>
              <p:cxnSp>
                <p:nvCxnSpPr>
                  <p:cNvPr id="103" name="直接连接符 102">
                    <a:extLst>
                      <a:ext uri="{FF2B5EF4-FFF2-40B4-BE49-F238E27FC236}">
                        <a16:creationId xmlns:a16="http://schemas.microsoft.com/office/drawing/2014/main" id="{807E1DB8-14CD-4825-8E15-E93C431F7EC2}"/>
                      </a:ext>
                    </a:extLst>
                  </p:cNvPr>
                  <p:cNvCxnSpPr>
                    <a:cxnSpLocks/>
                    <a:stCxn id="104" idx="4"/>
                  </p:cNvCxnSpPr>
                  <p:nvPr/>
                </p:nvCxnSpPr>
                <p:spPr>
                  <a:xfrm flipH="1">
                    <a:off x="9546771" y="1036320"/>
                    <a:ext cx="1" cy="64878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04" name="椭圆 103">
                    <a:extLst>
                      <a:ext uri="{FF2B5EF4-FFF2-40B4-BE49-F238E27FC236}">
                        <a16:creationId xmlns:a16="http://schemas.microsoft.com/office/drawing/2014/main" id="{791C90DA-8AF1-4363-8586-30A4FD3EE6FF}"/>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2" name="直接连接符 101">
                  <a:extLst>
                    <a:ext uri="{FF2B5EF4-FFF2-40B4-BE49-F238E27FC236}">
                      <a16:creationId xmlns:a16="http://schemas.microsoft.com/office/drawing/2014/main" id="{E5D5974B-7A16-4848-8080-0D204BBD32AE}"/>
                    </a:ext>
                  </a:extLst>
                </p:cNvPr>
                <p:cNvCxnSpPr>
                  <a:cxnSpLocks/>
                  <a:endCxn id="104" idx="0"/>
                </p:cNvCxnSpPr>
                <p:nvPr/>
              </p:nvCxnSpPr>
              <p:spPr>
                <a:xfrm flipV="1">
                  <a:off x="4516730" y="2058486"/>
                  <a:ext cx="238153" cy="6585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39" name="肘形连接符 55">
                <a:extLst>
                  <a:ext uri="{FF2B5EF4-FFF2-40B4-BE49-F238E27FC236}">
                    <a16:creationId xmlns:a16="http://schemas.microsoft.com/office/drawing/2014/main" id="{6BE3EA15-FF92-4D23-813B-DE34055426FB}"/>
                  </a:ext>
                </a:extLst>
              </p:cNvPr>
              <p:cNvCxnSpPr>
                <a:cxnSpLocks/>
                <a:stCxn id="21" idx="1"/>
              </p:cNvCxnSpPr>
              <p:nvPr/>
            </p:nvCxnSpPr>
            <p:spPr>
              <a:xfrm rot="10800000" flipH="1" flipV="1">
                <a:off x="662173" y="5534934"/>
                <a:ext cx="808376" cy="626942"/>
              </a:xfrm>
              <a:prstGeom prst="bentConnector3">
                <a:avLst>
                  <a:gd name="adj1" fmla="val -15413"/>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F5E7C5A8-7D2C-4996-A712-BC7C50AC06FE}"/>
                  </a:ext>
                </a:extLst>
              </p:cNvPr>
              <p:cNvCxnSpPr>
                <a:cxnSpLocks/>
                <a:stCxn id="29" idx="0"/>
              </p:cNvCxnSpPr>
              <p:nvPr/>
            </p:nvCxnSpPr>
            <p:spPr>
              <a:xfrm>
                <a:off x="4256770" y="5533846"/>
                <a:ext cx="26243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6310CB0-080A-4661-9813-2C1564B53C9D}"/>
                  </a:ext>
                </a:extLst>
              </p:cNvPr>
              <p:cNvCxnSpPr>
                <a:cxnSpLocks/>
                <a:stCxn id="30" idx="0"/>
                <a:endCxn id="54" idx="2"/>
              </p:cNvCxnSpPr>
              <p:nvPr/>
            </p:nvCxnSpPr>
            <p:spPr>
              <a:xfrm>
                <a:off x="5714418" y="5533846"/>
                <a:ext cx="223828" cy="351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7EBC5B98-F009-4664-A98D-237E73DFEFCD}"/>
                  </a:ext>
                </a:extLst>
              </p:cNvPr>
              <p:cNvCxnSpPr>
                <a:cxnSpLocks/>
                <a:endCxn id="30" idx="3"/>
              </p:cNvCxnSpPr>
              <p:nvPr/>
            </p:nvCxnSpPr>
            <p:spPr>
              <a:xfrm>
                <a:off x="4519209" y="5533843"/>
                <a:ext cx="746142" cy="3"/>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9E24E61C-F376-4FDF-A02E-1EBBBB20CEF3}"/>
                  </a:ext>
                </a:extLst>
              </p:cNvPr>
              <p:cNvCxnSpPr/>
              <p:nvPr/>
            </p:nvCxnSpPr>
            <p:spPr>
              <a:xfrm>
                <a:off x="4517335" y="6056670"/>
                <a:ext cx="61003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634FFCEC-E0FA-414F-8B07-DB2290A27414}"/>
                  </a:ext>
                </a:extLst>
              </p:cNvPr>
              <p:cNvCxnSpPr>
                <a:cxnSpLocks/>
                <a:endCxn id="56" idx="2"/>
              </p:cNvCxnSpPr>
              <p:nvPr/>
            </p:nvCxnSpPr>
            <p:spPr>
              <a:xfrm>
                <a:off x="4390887" y="5008951"/>
                <a:ext cx="154735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4171567F-7F11-40CD-B13A-78921ADBD889}"/>
                  </a:ext>
                </a:extLst>
              </p:cNvPr>
              <p:cNvCxnSpPr/>
              <p:nvPr/>
            </p:nvCxnSpPr>
            <p:spPr>
              <a:xfrm>
                <a:off x="5994237" y="5002235"/>
                <a:ext cx="351715"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4146D0C3-845C-4D44-B3F2-5B59AC501531}"/>
                  </a:ext>
                </a:extLst>
              </p:cNvPr>
              <p:cNvCxnSpPr/>
              <p:nvPr/>
            </p:nvCxnSpPr>
            <p:spPr>
              <a:xfrm>
                <a:off x="5988955" y="5534413"/>
                <a:ext cx="672026"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8BC929A0-511B-44DA-B6FD-DC1EB8149A83}"/>
                  </a:ext>
                </a:extLst>
              </p:cNvPr>
              <p:cNvSpPr/>
              <p:nvPr/>
            </p:nvSpPr>
            <p:spPr>
              <a:xfrm>
                <a:off x="6156769" y="4446089"/>
                <a:ext cx="683135" cy="449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solidFill>
                      <a:schemeClr val="tx1"/>
                    </a:solidFill>
                    <a:latin typeface="Times New Roman" panose="02020603050405020304" pitchFamily="18" charset="0"/>
                    <a:cs typeface="Times New Roman" panose="02020603050405020304" pitchFamily="18" charset="0"/>
                  </a:rPr>
                  <a:t>Vector Network Analyzer</a:t>
                </a:r>
                <a:endParaRPr lang="zh-CN" altLang="en-US" sz="800" dirty="0">
                  <a:solidFill>
                    <a:schemeClr val="tx1"/>
                  </a:solidFill>
                  <a:latin typeface="Times New Roman" panose="02020603050405020304" pitchFamily="18" charset="0"/>
                  <a:cs typeface="Times New Roman" panose="02020603050405020304" pitchFamily="18" charset="0"/>
                </a:endParaRPr>
              </a:p>
            </p:txBody>
          </p:sp>
          <p:grpSp>
            <p:nvGrpSpPr>
              <p:cNvPr id="48" name="组合 47">
                <a:extLst>
                  <a:ext uri="{FF2B5EF4-FFF2-40B4-BE49-F238E27FC236}">
                    <a16:creationId xmlns:a16="http://schemas.microsoft.com/office/drawing/2014/main" id="{0AFA968C-4846-4DF5-964E-D790E6E9B4C7}"/>
                  </a:ext>
                </a:extLst>
              </p:cNvPr>
              <p:cNvGrpSpPr>
                <a:grpSpLocks noChangeAspect="1"/>
              </p:cNvGrpSpPr>
              <p:nvPr/>
            </p:nvGrpSpPr>
            <p:grpSpPr>
              <a:xfrm>
                <a:off x="6323780" y="4849432"/>
                <a:ext cx="44345" cy="155674"/>
                <a:chOff x="9461863" y="866503"/>
                <a:chExt cx="169817" cy="578230"/>
              </a:xfrm>
            </p:grpSpPr>
            <p:cxnSp>
              <p:nvCxnSpPr>
                <p:cNvPr id="96" name="直接连接符 95">
                  <a:extLst>
                    <a:ext uri="{FF2B5EF4-FFF2-40B4-BE49-F238E27FC236}">
                      <a16:creationId xmlns:a16="http://schemas.microsoft.com/office/drawing/2014/main" id="{90FABD0A-0815-47B4-A588-4DFD9C92574A}"/>
                    </a:ext>
                  </a:extLst>
                </p:cNvPr>
                <p:cNvCxnSpPr>
                  <a:cxnSpLocks/>
                  <a:stCxn id="97" idx="4"/>
                </p:cNvCxnSpPr>
                <p:nvPr/>
              </p:nvCxnSpPr>
              <p:spPr>
                <a:xfrm>
                  <a:off x="9546773" y="1036320"/>
                  <a:ext cx="0" cy="408413"/>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97" name="椭圆 96">
                  <a:extLst>
                    <a:ext uri="{FF2B5EF4-FFF2-40B4-BE49-F238E27FC236}">
                      <a16:creationId xmlns:a16="http://schemas.microsoft.com/office/drawing/2014/main" id="{10A135E3-C286-4598-B22A-DBEBEA2AF735}"/>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a:extLst>
                  <a:ext uri="{FF2B5EF4-FFF2-40B4-BE49-F238E27FC236}">
                    <a16:creationId xmlns:a16="http://schemas.microsoft.com/office/drawing/2014/main" id="{8F8B01AE-FAD5-465F-9BEA-97AB098DEB19}"/>
                  </a:ext>
                </a:extLst>
              </p:cNvPr>
              <p:cNvGrpSpPr>
                <a:grpSpLocks noChangeAspect="1"/>
              </p:cNvGrpSpPr>
              <p:nvPr/>
            </p:nvGrpSpPr>
            <p:grpSpPr>
              <a:xfrm>
                <a:off x="6622391" y="4849432"/>
                <a:ext cx="44345" cy="177929"/>
                <a:chOff x="9461863" y="866503"/>
                <a:chExt cx="169817" cy="660894"/>
              </a:xfrm>
            </p:grpSpPr>
            <p:cxnSp>
              <p:nvCxnSpPr>
                <p:cNvPr id="94" name="直接连接符 93">
                  <a:extLst>
                    <a:ext uri="{FF2B5EF4-FFF2-40B4-BE49-F238E27FC236}">
                      <a16:creationId xmlns:a16="http://schemas.microsoft.com/office/drawing/2014/main" id="{B5719305-5257-49BD-A3E0-847381DD052C}"/>
                    </a:ext>
                  </a:extLst>
                </p:cNvPr>
                <p:cNvCxnSpPr>
                  <a:cxnSpLocks/>
                  <a:stCxn id="95" idx="4"/>
                </p:cNvCxnSpPr>
                <p:nvPr/>
              </p:nvCxnSpPr>
              <p:spPr>
                <a:xfrm>
                  <a:off x="9546773" y="1036320"/>
                  <a:ext cx="0" cy="491077"/>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95" name="椭圆 94">
                  <a:extLst>
                    <a:ext uri="{FF2B5EF4-FFF2-40B4-BE49-F238E27FC236}">
                      <a16:creationId xmlns:a16="http://schemas.microsoft.com/office/drawing/2014/main" id="{91E82FA8-F5E8-4A62-B834-DD950496BE22}"/>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a:extLst>
                  <a:ext uri="{FF2B5EF4-FFF2-40B4-BE49-F238E27FC236}">
                    <a16:creationId xmlns:a16="http://schemas.microsoft.com/office/drawing/2014/main" id="{03BD5E6D-ADA9-4966-A923-F65E2B20D959}"/>
                  </a:ext>
                </a:extLst>
              </p:cNvPr>
              <p:cNvGrpSpPr/>
              <p:nvPr/>
            </p:nvGrpSpPr>
            <p:grpSpPr>
              <a:xfrm>
                <a:off x="7687277" y="5465230"/>
                <a:ext cx="824860" cy="357051"/>
                <a:chOff x="10044009" y="1814477"/>
                <a:chExt cx="850420" cy="357051"/>
              </a:xfrm>
            </p:grpSpPr>
            <p:sp>
              <p:nvSpPr>
                <p:cNvPr id="90" name="矩形 89">
                  <a:extLst>
                    <a:ext uri="{FF2B5EF4-FFF2-40B4-BE49-F238E27FC236}">
                      <a16:creationId xmlns:a16="http://schemas.microsoft.com/office/drawing/2014/main" id="{899014D3-CC6D-4D4A-804D-261A963E7349}"/>
                    </a:ext>
                  </a:extLst>
                </p:cNvPr>
                <p:cNvSpPr/>
                <p:nvPr/>
              </p:nvSpPr>
              <p:spPr>
                <a:xfrm>
                  <a:off x="10190125" y="1814477"/>
                  <a:ext cx="704304" cy="3570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latin typeface="Times New Roman" panose="02020603050405020304" pitchFamily="18" charset="0"/>
                      <a:cs typeface="Times New Roman" panose="02020603050405020304" pitchFamily="18" charset="0"/>
                    </a:rPr>
                    <a:t>Spectrum Analyzer</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grpSp>
              <p:nvGrpSpPr>
                <p:cNvPr id="91" name="组合 90">
                  <a:extLst>
                    <a:ext uri="{FF2B5EF4-FFF2-40B4-BE49-F238E27FC236}">
                      <a16:creationId xmlns:a16="http://schemas.microsoft.com/office/drawing/2014/main" id="{BEFAFEA7-CFDB-45BD-8231-B97DB32CD664}"/>
                    </a:ext>
                  </a:extLst>
                </p:cNvPr>
                <p:cNvGrpSpPr>
                  <a:grpSpLocks noChangeAspect="1"/>
                </p:cNvGrpSpPr>
                <p:nvPr/>
              </p:nvGrpSpPr>
              <p:grpSpPr>
                <a:xfrm rot="5400000">
                  <a:off x="10131344" y="1882808"/>
                  <a:ext cx="45719" cy="220389"/>
                  <a:chOff x="9461863" y="866503"/>
                  <a:chExt cx="169817" cy="818606"/>
                </a:xfrm>
              </p:grpSpPr>
              <p:cxnSp>
                <p:nvCxnSpPr>
                  <p:cNvPr id="92" name="直接连接符 91">
                    <a:extLst>
                      <a:ext uri="{FF2B5EF4-FFF2-40B4-BE49-F238E27FC236}">
                        <a16:creationId xmlns:a16="http://schemas.microsoft.com/office/drawing/2014/main" id="{1A9220C5-9545-42E5-8F75-7B28848CCD6C}"/>
                      </a:ext>
                    </a:extLst>
                  </p:cNvPr>
                  <p:cNvCxnSpPr>
                    <a:cxnSpLocks/>
                    <a:stCxn id="93" idx="4"/>
                  </p:cNvCxnSpPr>
                  <p:nvPr/>
                </p:nvCxnSpPr>
                <p:spPr>
                  <a:xfrm flipH="1">
                    <a:off x="9546771" y="1036320"/>
                    <a:ext cx="1" cy="64878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93" name="椭圆 92">
                    <a:extLst>
                      <a:ext uri="{FF2B5EF4-FFF2-40B4-BE49-F238E27FC236}">
                        <a16:creationId xmlns:a16="http://schemas.microsoft.com/office/drawing/2014/main" id="{7645E4EE-3812-44CD-85F3-EE9C0EF03F97}"/>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51" name="直接箭头连接符 50">
                <a:extLst>
                  <a:ext uri="{FF2B5EF4-FFF2-40B4-BE49-F238E27FC236}">
                    <a16:creationId xmlns:a16="http://schemas.microsoft.com/office/drawing/2014/main" id="{C4960B93-8B39-4486-AF2A-284592F109F8}"/>
                  </a:ext>
                </a:extLst>
              </p:cNvPr>
              <p:cNvCxnSpPr/>
              <p:nvPr/>
            </p:nvCxnSpPr>
            <p:spPr>
              <a:xfrm flipV="1">
                <a:off x="5072476" y="5874497"/>
                <a:ext cx="310824" cy="3204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3D455F16-052A-4697-B166-F23ABCE56959}"/>
                  </a:ext>
                </a:extLst>
              </p:cNvPr>
              <p:cNvCxnSpPr>
                <a:cxnSpLocks/>
                <a:stCxn id="31" idx="6"/>
                <a:endCxn id="55" idx="2"/>
              </p:cNvCxnSpPr>
              <p:nvPr/>
            </p:nvCxnSpPr>
            <p:spPr>
              <a:xfrm>
                <a:off x="5301964" y="6053022"/>
                <a:ext cx="640504" cy="787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ADA520B1-1A3E-433E-9835-0871033C22B8}"/>
                  </a:ext>
                </a:extLst>
              </p:cNvPr>
              <p:cNvCxnSpPr>
                <a:cxnSpLocks/>
              </p:cNvCxnSpPr>
              <p:nvPr/>
            </p:nvCxnSpPr>
            <p:spPr>
              <a:xfrm>
                <a:off x="5982179" y="6056119"/>
                <a:ext cx="92425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4" name="椭圆 53">
                <a:extLst>
                  <a:ext uri="{FF2B5EF4-FFF2-40B4-BE49-F238E27FC236}">
                    <a16:creationId xmlns:a16="http://schemas.microsoft.com/office/drawing/2014/main" id="{2C38E0E7-E95A-43EF-93B7-16392651AF27}"/>
                  </a:ext>
                </a:extLst>
              </p:cNvPr>
              <p:cNvSpPr>
                <a:spLocks noChangeAspect="1"/>
              </p:cNvSpPr>
              <p:nvPr/>
            </p:nvSpPr>
            <p:spPr>
              <a:xfrm>
                <a:off x="5938246" y="5483364"/>
                <a:ext cx="102334"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DBF972D0-3B0A-4F30-8FE2-1F2D2AF4801E}"/>
                  </a:ext>
                </a:extLst>
              </p:cNvPr>
              <p:cNvSpPr>
                <a:spLocks noChangeAspect="1"/>
              </p:cNvSpPr>
              <p:nvPr/>
            </p:nvSpPr>
            <p:spPr>
              <a:xfrm>
                <a:off x="5942469" y="6006894"/>
                <a:ext cx="102334"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66B17B9F-C064-4DE6-B78D-33B34D6B9AAF}"/>
                  </a:ext>
                </a:extLst>
              </p:cNvPr>
              <p:cNvSpPr>
                <a:spLocks noChangeAspect="1"/>
              </p:cNvSpPr>
              <p:nvPr/>
            </p:nvSpPr>
            <p:spPr>
              <a:xfrm>
                <a:off x="5938246" y="4954951"/>
                <a:ext cx="102334"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a:extLst>
                  <a:ext uri="{FF2B5EF4-FFF2-40B4-BE49-F238E27FC236}">
                    <a16:creationId xmlns:a16="http://schemas.microsoft.com/office/drawing/2014/main" id="{FCE9097E-8206-4A8D-942F-E64E8B3A41EC}"/>
                  </a:ext>
                </a:extLst>
              </p:cNvPr>
              <p:cNvGrpSpPr/>
              <p:nvPr/>
            </p:nvGrpSpPr>
            <p:grpSpPr>
              <a:xfrm>
                <a:off x="6644565" y="5022484"/>
                <a:ext cx="931903" cy="1204433"/>
                <a:chOff x="2538529" y="2144485"/>
                <a:chExt cx="960780" cy="1204433"/>
              </a:xfrm>
            </p:grpSpPr>
            <p:sp>
              <p:nvSpPr>
                <p:cNvPr id="79" name="矩形 78">
                  <a:extLst>
                    <a:ext uri="{FF2B5EF4-FFF2-40B4-BE49-F238E27FC236}">
                      <a16:creationId xmlns:a16="http://schemas.microsoft.com/office/drawing/2014/main" id="{D33C16FA-A91F-44FC-9CDE-64FC8566EA19}"/>
                    </a:ext>
                  </a:extLst>
                </p:cNvPr>
                <p:cNvSpPr/>
                <p:nvPr/>
              </p:nvSpPr>
              <p:spPr>
                <a:xfrm>
                  <a:off x="2814919" y="2991867"/>
                  <a:ext cx="570410" cy="3570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latin typeface="Times New Roman" panose="02020603050405020304" pitchFamily="18" charset="0"/>
                      <a:cs typeface="Times New Roman" panose="02020603050405020304" pitchFamily="18" charset="0"/>
                    </a:rPr>
                    <a:t>Noise Source</a:t>
                  </a:r>
                </a:p>
              </p:txBody>
            </p:sp>
            <p:cxnSp>
              <p:nvCxnSpPr>
                <p:cNvPr id="88" name="直接连接符 87">
                  <a:extLst>
                    <a:ext uri="{FF2B5EF4-FFF2-40B4-BE49-F238E27FC236}">
                      <a16:creationId xmlns:a16="http://schemas.microsoft.com/office/drawing/2014/main" id="{3EC2DD8D-3878-41BE-8902-39296D29E9E8}"/>
                    </a:ext>
                  </a:extLst>
                </p:cNvPr>
                <p:cNvCxnSpPr>
                  <a:cxnSpLocks/>
                </p:cNvCxnSpPr>
                <p:nvPr/>
              </p:nvCxnSpPr>
              <p:spPr>
                <a:xfrm flipH="1">
                  <a:off x="2538529" y="2144485"/>
                  <a:ext cx="96078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8" name="组合 57">
                <a:extLst>
                  <a:ext uri="{FF2B5EF4-FFF2-40B4-BE49-F238E27FC236}">
                    <a16:creationId xmlns:a16="http://schemas.microsoft.com/office/drawing/2014/main" id="{D1DC1BC2-8FC9-4A56-9559-10E630486649}"/>
                  </a:ext>
                </a:extLst>
              </p:cNvPr>
              <p:cNvGrpSpPr/>
              <p:nvPr/>
            </p:nvGrpSpPr>
            <p:grpSpPr>
              <a:xfrm>
                <a:off x="6644563" y="5356069"/>
                <a:ext cx="1042714" cy="357051"/>
                <a:chOff x="2538527" y="1965960"/>
                <a:chExt cx="1075025" cy="357051"/>
              </a:xfrm>
            </p:grpSpPr>
            <p:sp>
              <p:nvSpPr>
                <p:cNvPr id="68" name="矩形 67">
                  <a:extLst>
                    <a:ext uri="{FF2B5EF4-FFF2-40B4-BE49-F238E27FC236}">
                      <a16:creationId xmlns:a16="http://schemas.microsoft.com/office/drawing/2014/main" id="{CC1ABAA2-7E80-4F88-BA03-885B65C76707}"/>
                    </a:ext>
                  </a:extLst>
                </p:cNvPr>
                <p:cNvSpPr/>
                <p:nvPr/>
              </p:nvSpPr>
              <p:spPr>
                <a:xfrm>
                  <a:off x="2808511" y="1965960"/>
                  <a:ext cx="570410" cy="3570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a:extLst>
                    <a:ext uri="{FF2B5EF4-FFF2-40B4-BE49-F238E27FC236}">
                      <a16:creationId xmlns:a16="http://schemas.microsoft.com/office/drawing/2014/main" id="{0B91CEE7-1B73-4451-8D46-F03F6A0E9B86}"/>
                    </a:ext>
                  </a:extLst>
                </p:cNvPr>
                <p:cNvGrpSpPr>
                  <a:grpSpLocks noChangeAspect="1"/>
                </p:cNvGrpSpPr>
                <p:nvPr/>
              </p:nvGrpSpPr>
              <p:grpSpPr>
                <a:xfrm rot="5400000">
                  <a:off x="2705757" y="1954396"/>
                  <a:ext cx="45719" cy="380179"/>
                  <a:chOff x="9461863" y="866503"/>
                  <a:chExt cx="169817" cy="1412125"/>
                </a:xfrm>
              </p:grpSpPr>
              <p:cxnSp>
                <p:nvCxnSpPr>
                  <p:cNvPr id="77" name="直接连接符 76">
                    <a:extLst>
                      <a:ext uri="{FF2B5EF4-FFF2-40B4-BE49-F238E27FC236}">
                        <a16:creationId xmlns:a16="http://schemas.microsoft.com/office/drawing/2014/main" id="{0E1A7BD8-5D55-47D7-828B-225175AA0787}"/>
                      </a:ext>
                    </a:extLst>
                  </p:cNvPr>
                  <p:cNvCxnSpPr>
                    <a:cxnSpLocks/>
                    <a:stCxn id="78" idx="4"/>
                  </p:cNvCxnSpPr>
                  <p:nvPr/>
                </p:nvCxnSpPr>
                <p:spPr>
                  <a:xfrm rot="16200000" flipH="1">
                    <a:off x="8925619" y="1657474"/>
                    <a:ext cx="1242308"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椭圆 77">
                    <a:extLst>
                      <a:ext uri="{FF2B5EF4-FFF2-40B4-BE49-F238E27FC236}">
                        <a16:creationId xmlns:a16="http://schemas.microsoft.com/office/drawing/2014/main" id="{8E21D0A2-A486-4221-A681-50ED8BF7B397}"/>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a:extLst>
                    <a:ext uri="{FF2B5EF4-FFF2-40B4-BE49-F238E27FC236}">
                      <a16:creationId xmlns:a16="http://schemas.microsoft.com/office/drawing/2014/main" id="{FCDCE623-FB57-4B27-BB60-B05B410D17B7}"/>
                    </a:ext>
                  </a:extLst>
                </p:cNvPr>
                <p:cNvGrpSpPr>
                  <a:grpSpLocks noChangeAspect="1"/>
                </p:cNvGrpSpPr>
                <p:nvPr/>
              </p:nvGrpSpPr>
              <p:grpSpPr>
                <a:xfrm rot="16200000">
                  <a:off x="3362346" y="2024993"/>
                  <a:ext cx="45719" cy="456693"/>
                  <a:chOff x="9461863" y="866503"/>
                  <a:chExt cx="169817" cy="1696326"/>
                </a:xfrm>
              </p:grpSpPr>
              <p:cxnSp>
                <p:nvCxnSpPr>
                  <p:cNvPr id="75" name="直接连接符 74">
                    <a:extLst>
                      <a:ext uri="{FF2B5EF4-FFF2-40B4-BE49-F238E27FC236}">
                        <a16:creationId xmlns:a16="http://schemas.microsoft.com/office/drawing/2014/main" id="{D24F237E-D9AB-4B41-9187-14060E9AB485}"/>
                      </a:ext>
                    </a:extLst>
                  </p:cNvPr>
                  <p:cNvCxnSpPr>
                    <a:cxnSpLocks/>
                    <a:stCxn id="76" idx="4"/>
                  </p:cNvCxnSpPr>
                  <p:nvPr/>
                </p:nvCxnSpPr>
                <p:spPr>
                  <a:xfrm rot="5400000">
                    <a:off x="8783519" y="1799575"/>
                    <a:ext cx="152650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76" name="椭圆 75">
                    <a:extLst>
                      <a:ext uri="{FF2B5EF4-FFF2-40B4-BE49-F238E27FC236}">
                        <a16:creationId xmlns:a16="http://schemas.microsoft.com/office/drawing/2014/main" id="{CFE7D5A3-22AD-4F39-9D89-A794F22B040C}"/>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a:extLst>
                    <a:ext uri="{FF2B5EF4-FFF2-40B4-BE49-F238E27FC236}">
                      <a16:creationId xmlns:a16="http://schemas.microsoft.com/office/drawing/2014/main" id="{8AE4E016-A6AE-4724-A9DB-FA1AFE7D4BFD}"/>
                    </a:ext>
                  </a:extLst>
                </p:cNvPr>
                <p:cNvGrpSpPr>
                  <a:grpSpLocks noChangeAspect="1"/>
                </p:cNvGrpSpPr>
                <p:nvPr/>
              </p:nvGrpSpPr>
              <p:grpSpPr>
                <a:xfrm rot="16200000">
                  <a:off x="3305225" y="1887261"/>
                  <a:ext cx="45719" cy="342451"/>
                  <a:chOff x="9461863" y="866503"/>
                  <a:chExt cx="169817" cy="1271989"/>
                </a:xfrm>
              </p:grpSpPr>
              <p:cxnSp>
                <p:nvCxnSpPr>
                  <p:cNvPr id="73" name="直接连接符 72">
                    <a:extLst>
                      <a:ext uri="{FF2B5EF4-FFF2-40B4-BE49-F238E27FC236}">
                        <a16:creationId xmlns:a16="http://schemas.microsoft.com/office/drawing/2014/main" id="{032D133A-7368-4966-AB68-CFB1C1308EE3}"/>
                      </a:ext>
                    </a:extLst>
                  </p:cNvPr>
                  <p:cNvCxnSpPr>
                    <a:cxnSpLocks/>
                    <a:stCxn id="74" idx="4"/>
                  </p:cNvCxnSpPr>
                  <p:nvPr/>
                </p:nvCxnSpPr>
                <p:spPr>
                  <a:xfrm rot="5400000">
                    <a:off x="8995687" y="1587406"/>
                    <a:ext cx="1102172"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74" name="椭圆 73">
                    <a:extLst>
                      <a:ext uri="{FF2B5EF4-FFF2-40B4-BE49-F238E27FC236}">
                        <a16:creationId xmlns:a16="http://schemas.microsoft.com/office/drawing/2014/main" id="{CEE29073-1781-44FF-BDED-C0B4B2C1CDCD}"/>
                      </a:ext>
                    </a:extLst>
                  </p:cNvPr>
                  <p:cNvSpPr/>
                  <p:nvPr/>
                </p:nvSpPr>
                <p:spPr>
                  <a:xfrm>
                    <a:off x="9461863" y="866503"/>
                    <a:ext cx="169817" cy="16981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2" name="直接连接符 71">
                  <a:extLst>
                    <a:ext uri="{FF2B5EF4-FFF2-40B4-BE49-F238E27FC236}">
                      <a16:creationId xmlns:a16="http://schemas.microsoft.com/office/drawing/2014/main" id="{BB902BAE-C841-4CD8-BD11-491837C4DB4B}"/>
                    </a:ext>
                  </a:extLst>
                </p:cNvPr>
                <p:cNvCxnSpPr>
                  <a:cxnSpLocks/>
                  <a:endCxn id="74" idx="0"/>
                </p:cNvCxnSpPr>
                <p:nvPr/>
              </p:nvCxnSpPr>
              <p:spPr>
                <a:xfrm flipV="1">
                  <a:off x="2918706" y="2058486"/>
                  <a:ext cx="238153" cy="65858"/>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59" name="直接连接符 58">
                <a:extLst>
                  <a:ext uri="{FF2B5EF4-FFF2-40B4-BE49-F238E27FC236}">
                    <a16:creationId xmlns:a16="http://schemas.microsoft.com/office/drawing/2014/main" id="{7BB0BF46-DEBA-43A4-BF15-651324A18EE6}"/>
                  </a:ext>
                </a:extLst>
              </p:cNvPr>
              <p:cNvCxnSpPr>
                <a:cxnSpLocks/>
              </p:cNvCxnSpPr>
              <p:nvPr/>
            </p:nvCxnSpPr>
            <p:spPr>
              <a:xfrm flipV="1">
                <a:off x="7576468" y="5022484"/>
                <a:ext cx="0" cy="430467"/>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1" name="椭圆 60">
                <a:extLst>
                  <a:ext uri="{FF2B5EF4-FFF2-40B4-BE49-F238E27FC236}">
                    <a16:creationId xmlns:a16="http://schemas.microsoft.com/office/drawing/2014/main" id="{C4161416-6086-416B-BC63-6DDB551DC836}"/>
                  </a:ext>
                </a:extLst>
              </p:cNvPr>
              <p:cNvSpPr>
                <a:spLocks noChangeAspect="1"/>
              </p:cNvSpPr>
              <p:nvPr/>
            </p:nvSpPr>
            <p:spPr>
              <a:xfrm>
                <a:off x="5899741" y="6206240"/>
                <a:ext cx="170557" cy="18000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a:extLst>
                  <a:ext uri="{FF2B5EF4-FFF2-40B4-BE49-F238E27FC236}">
                    <a16:creationId xmlns:a16="http://schemas.microsoft.com/office/drawing/2014/main" id="{DFAF4425-1983-4CB5-B8B5-BCA2D4316499}"/>
                  </a:ext>
                </a:extLst>
              </p:cNvPr>
              <p:cNvCxnSpPr>
                <a:cxnSpLocks/>
                <a:stCxn id="61" idx="6"/>
              </p:cNvCxnSpPr>
              <p:nvPr/>
            </p:nvCxnSpPr>
            <p:spPr>
              <a:xfrm flipV="1">
                <a:off x="6070298" y="6294411"/>
                <a:ext cx="1926010" cy="182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50DE14FF-C46E-49E6-9D13-A26F8806EB89}"/>
                  </a:ext>
                </a:extLst>
              </p:cNvPr>
              <p:cNvCxnSpPr>
                <a:cxnSpLocks/>
                <a:endCxn id="61" idx="2"/>
              </p:cNvCxnSpPr>
              <p:nvPr/>
            </p:nvCxnSpPr>
            <p:spPr>
              <a:xfrm>
                <a:off x="4256770" y="6296240"/>
                <a:ext cx="1642971"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FC60EF6F-0959-4764-BAD0-3DE5FE7FD8B1}"/>
                  </a:ext>
                </a:extLst>
              </p:cNvPr>
              <p:cNvCxnSpPr>
                <a:cxnSpLocks/>
              </p:cNvCxnSpPr>
              <p:nvPr/>
            </p:nvCxnSpPr>
            <p:spPr>
              <a:xfrm>
                <a:off x="4023055" y="6296240"/>
                <a:ext cx="411581"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3DC7E82F-5FF1-4A0E-9DFC-866EEE8009A4}"/>
                  </a:ext>
                </a:extLst>
              </p:cNvPr>
              <p:cNvCxnSpPr>
                <a:cxnSpLocks/>
                <a:endCxn id="29" idx="5"/>
              </p:cNvCxnSpPr>
              <p:nvPr/>
            </p:nvCxnSpPr>
            <p:spPr>
              <a:xfrm flipV="1">
                <a:off x="4031521" y="5648147"/>
                <a:ext cx="716" cy="62574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C649FF0E-5E31-4A1E-A0D6-47FABD2511CD}"/>
                  </a:ext>
                </a:extLst>
              </p:cNvPr>
              <p:cNvCxnSpPr/>
              <p:nvPr/>
            </p:nvCxnSpPr>
            <p:spPr>
              <a:xfrm>
                <a:off x="3009899" y="6294411"/>
                <a:ext cx="101206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3E68CC26-0F28-4035-90C5-F7CB4665148E}"/>
                  </a:ext>
                </a:extLst>
              </p:cNvPr>
              <p:cNvCxnSpPr/>
              <p:nvPr/>
            </p:nvCxnSpPr>
            <p:spPr>
              <a:xfrm flipV="1">
                <a:off x="5481584" y="5659981"/>
                <a:ext cx="0" cy="62568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矩形 10">
              <a:extLst>
                <a:ext uri="{FF2B5EF4-FFF2-40B4-BE49-F238E27FC236}">
                  <a16:creationId xmlns:a16="http://schemas.microsoft.com/office/drawing/2014/main" id="{B398AD2D-76D9-4BC4-A6C7-B446A2572ED3}"/>
                </a:ext>
              </a:extLst>
            </p:cNvPr>
            <p:cNvSpPr/>
            <p:nvPr/>
          </p:nvSpPr>
          <p:spPr>
            <a:xfrm>
              <a:off x="7849112" y="4359376"/>
              <a:ext cx="415498" cy="369332"/>
            </a:xfrm>
            <a:prstGeom prst="rect">
              <a:avLst/>
            </a:prstGeom>
          </p:spPr>
          <p:txBody>
            <a:bodyPr wrap="none">
              <a:spAutoFit/>
            </a:bodyPr>
            <a:lstStyle/>
            <a:p>
              <a:r>
                <a:rPr lang="en-US" altLang="zh-CN"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17</a:t>
              </a:r>
              <a:endParaRPr lang="zh-CN" altLang="en-US" dirty="0">
                <a:solidFill>
                  <a:srgbClr val="C00000"/>
                </a:solidFill>
              </a:endParaRPr>
            </a:p>
          </p:txBody>
        </p:sp>
        <p:sp>
          <p:nvSpPr>
            <p:cNvPr id="12" name="矩形 11">
              <a:extLst>
                <a:ext uri="{FF2B5EF4-FFF2-40B4-BE49-F238E27FC236}">
                  <a16:creationId xmlns:a16="http://schemas.microsoft.com/office/drawing/2014/main" id="{1254F4C9-F6FA-4827-8577-652E93E123BD}"/>
                </a:ext>
              </a:extLst>
            </p:cNvPr>
            <p:cNvSpPr/>
            <p:nvPr/>
          </p:nvSpPr>
          <p:spPr>
            <a:xfrm>
              <a:off x="4690243" y="4064014"/>
              <a:ext cx="300082" cy="369332"/>
            </a:xfrm>
            <a:prstGeom prst="rect">
              <a:avLst/>
            </a:prstGeom>
          </p:spPr>
          <p:txBody>
            <a:bodyPr wrap="none">
              <a:spAutoFit/>
            </a:bodyPr>
            <a:lstStyle/>
            <a:p>
              <a:r>
                <a:rPr lang="en-US" altLang="zh-CN"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9</a:t>
              </a:r>
              <a:endParaRPr lang="zh-CN" altLang="en-US" dirty="0">
                <a:solidFill>
                  <a:srgbClr val="C00000"/>
                </a:solidFill>
              </a:endParaRPr>
            </a:p>
          </p:txBody>
        </p:sp>
        <p:sp>
          <p:nvSpPr>
            <p:cNvPr id="13" name="矩形 12">
              <a:extLst>
                <a:ext uri="{FF2B5EF4-FFF2-40B4-BE49-F238E27FC236}">
                  <a16:creationId xmlns:a16="http://schemas.microsoft.com/office/drawing/2014/main" id="{EC94641A-D051-492D-88BA-E893A7F9ED36}"/>
                </a:ext>
              </a:extLst>
            </p:cNvPr>
            <p:cNvSpPr/>
            <p:nvPr/>
          </p:nvSpPr>
          <p:spPr>
            <a:xfrm>
              <a:off x="5487891" y="3748901"/>
              <a:ext cx="300082" cy="369332"/>
            </a:xfrm>
            <a:prstGeom prst="rect">
              <a:avLst/>
            </a:prstGeom>
          </p:spPr>
          <p:txBody>
            <a:bodyPr wrap="none">
              <a:spAutoFit/>
            </a:bodyPr>
            <a:lstStyle/>
            <a:p>
              <a:r>
                <a:rPr lang="en-US" altLang="zh-CN"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5</a:t>
              </a:r>
              <a:endParaRPr lang="zh-CN" altLang="en-US" dirty="0">
                <a:solidFill>
                  <a:srgbClr val="C00000"/>
                </a:solidFill>
              </a:endParaRPr>
            </a:p>
          </p:txBody>
        </p:sp>
        <p:sp>
          <p:nvSpPr>
            <p:cNvPr id="14" name="矩形 13">
              <a:extLst>
                <a:ext uri="{FF2B5EF4-FFF2-40B4-BE49-F238E27FC236}">
                  <a16:creationId xmlns:a16="http://schemas.microsoft.com/office/drawing/2014/main" id="{88ABD795-7100-4F16-86CC-65045CB43F26}"/>
                </a:ext>
              </a:extLst>
            </p:cNvPr>
            <p:cNvSpPr/>
            <p:nvPr/>
          </p:nvSpPr>
          <p:spPr>
            <a:xfrm>
              <a:off x="6951337" y="3749272"/>
              <a:ext cx="300082" cy="369332"/>
            </a:xfrm>
            <a:prstGeom prst="rect">
              <a:avLst/>
            </a:prstGeom>
          </p:spPr>
          <p:txBody>
            <a:bodyPr wrap="none">
              <a:spAutoFit/>
            </a:bodyPr>
            <a:lstStyle/>
            <a:p>
              <a:r>
                <a:rPr lang="en-US" altLang="zh-CN"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3</a:t>
              </a:r>
              <a:endParaRPr lang="zh-CN" altLang="en-US" dirty="0">
                <a:solidFill>
                  <a:srgbClr val="C00000"/>
                </a:solidFill>
              </a:endParaRPr>
            </a:p>
          </p:txBody>
        </p:sp>
        <p:cxnSp>
          <p:nvCxnSpPr>
            <p:cNvPr id="15" name="直接连接符 14">
              <a:extLst>
                <a:ext uri="{FF2B5EF4-FFF2-40B4-BE49-F238E27FC236}">
                  <a16:creationId xmlns:a16="http://schemas.microsoft.com/office/drawing/2014/main" id="{119C2AD1-9382-4AF6-83D5-9F0C160752A4}"/>
                </a:ext>
              </a:extLst>
            </p:cNvPr>
            <p:cNvCxnSpPr/>
            <p:nvPr/>
          </p:nvCxnSpPr>
          <p:spPr>
            <a:xfrm>
              <a:off x="6096003" y="2460359"/>
              <a:ext cx="0" cy="23164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D56AA61A-059B-4479-9072-F21421C9BE23}"/>
                </a:ext>
              </a:extLst>
            </p:cNvPr>
            <p:cNvSpPr txBox="1"/>
            <p:nvPr/>
          </p:nvSpPr>
          <p:spPr>
            <a:xfrm>
              <a:off x="1898854" y="2478097"/>
              <a:ext cx="1947969"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Liquid Helium 2 K</a:t>
              </a:r>
              <a:endParaRPr lang="zh-CN" altLang="en-US"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2FFCC584-0973-46C1-BDDD-CDCBD49EF1D8}"/>
                </a:ext>
              </a:extLst>
            </p:cNvPr>
            <p:cNvSpPr txBox="1"/>
            <p:nvPr/>
          </p:nvSpPr>
          <p:spPr>
            <a:xfrm>
              <a:off x="6105554" y="2474024"/>
              <a:ext cx="639919"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50 K</a:t>
              </a:r>
              <a:endParaRPr lang="zh-CN" altLang="en-US"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60571086-EF41-4ADC-860B-65E993CC4015}"/>
                </a:ext>
              </a:extLst>
            </p:cNvPr>
            <p:cNvSpPr txBox="1"/>
            <p:nvPr/>
          </p:nvSpPr>
          <p:spPr>
            <a:xfrm>
              <a:off x="8547958" y="2474024"/>
              <a:ext cx="755335"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300 K</a:t>
              </a:r>
              <a:endParaRPr lang="zh-CN" altLang="en-US" dirty="0">
                <a:latin typeface="Times New Roman" panose="02020603050405020304" pitchFamily="18" charset="0"/>
                <a:cs typeface="Times New Roman" panose="02020603050405020304" pitchFamily="18" charset="0"/>
              </a:endParaRPr>
            </a:p>
          </p:txBody>
        </p:sp>
        <p:cxnSp>
          <p:nvCxnSpPr>
            <p:cNvPr id="19" name="直接连接符 18">
              <a:extLst>
                <a:ext uri="{FF2B5EF4-FFF2-40B4-BE49-F238E27FC236}">
                  <a16:creationId xmlns:a16="http://schemas.microsoft.com/office/drawing/2014/main" id="{812228DE-7F03-4678-B32D-61C45B66CD51}"/>
                </a:ext>
              </a:extLst>
            </p:cNvPr>
            <p:cNvCxnSpPr/>
            <p:nvPr/>
          </p:nvCxnSpPr>
          <p:spPr>
            <a:xfrm>
              <a:off x="7451114" y="2453088"/>
              <a:ext cx="0" cy="23164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041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1502A0C-F992-4C98-B72D-C56020354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052" y="4325594"/>
            <a:ext cx="3376541" cy="2532406"/>
          </a:xfrm>
          <a:prstGeom prst="rect">
            <a:avLst/>
          </a:prstGeom>
        </p:spPr>
      </p:pic>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四 实验方案</a:t>
            </a:r>
          </a:p>
        </p:txBody>
      </p:sp>
      <p:sp>
        <p:nvSpPr>
          <p:cNvPr id="3" name="内容占位符 2"/>
          <p:cNvSpPr>
            <a:spLocks noGrp="1"/>
          </p:cNvSpPr>
          <p:nvPr>
            <p:ph idx="1"/>
          </p:nvPr>
        </p:nvSpPr>
        <p:spPr>
          <a:xfrm>
            <a:off x="838200" y="1825625"/>
            <a:ext cx="5449312" cy="4351338"/>
          </a:xfrm>
        </p:spPr>
        <p:txBody>
          <a:bodyPr>
            <a:normAutofit/>
          </a:bodyPr>
          <a:lstStyle/>
          <a:p>
            <a:pPr>
              <a:lnSpc>
                <a:spcPts val="2400"/>
              </a:lnSpc>
              <a:buFont typeface="Wingdings" panose="05000000000000000000" pitchFamily="2" charset="2"/>
              <a:buChar char="Ø"/>
            </a:pPr>
            <a:r>
              <a:rPr lang="zh-CN" altLang="en-US"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超导谐振腔</a:t>
            </a: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超导加速器中</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TESLA</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型单</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CELL</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腔</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工作模式为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TM</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rPr>
              <a:t>010</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最大工作频率为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1.2991643795 GHz</a:t>
            </a: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负载品质因数为</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天线耦合系数为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0.634±0.014</a:t>
            </a: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工作条件为液氦</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工作温度为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2K</a:t>
            </a:r>
          </a:p>
          <a:p>
            <a:pPr lvl="1">
              <a:lnSpc>
                <a:spcPts val="2400"/>
              </a:lnSpc>
              <a:buFont typeface="Wingdings" panose="05000000000000000000" pitchFamily="2" charset="2"/>
              <a:buChar char="Ø"/>
            </a:pPr>
            <a:endParaRPr lang="zh-CN" altLang="en-US" sz="1600" dirty="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DF1D7E1D-6381-493E-8418-F04F224D4BF9}"/>
              </a:ext>
            </a:extLst>
          </p:cNvPr>
          <p:cNvPicPr>
            <a:picLocks noChangeAspect="1"/>
          </p:cNvPicPr>
          <p:nvPr/>
        </p:nvPicPr>
        <p:blipFill>
          <a:blip r:embed="rId4"/>
          <a:stretch>
            <a:fillRect/>
          </a:stretch>
        </p:blipFill>
        <p:spPr>
          <a:xfrm>
            <a:off x="1726481" y="4950509"/>
            <a:ext cx="2713742" cy="1448390"/>
          </a:xfrm>
          <a:prstGeom prst="rect">
            <a:avLst/>
          </a:prstGeom>
        </p:spPr>
      </p:pic>
      <p:pic>
        <p:nvPicPr>
          <p:cNvPr id="16" name="图片 15">
            <a:extLst>
              <a:ext uri="{FF2B5EF4-FFF2-40B4-BE49-F238E27FC236}">
                <a16:creationId xmlns:a16="http://schemas.microsoft.com/office/drawing/2014/main" id="{4523EB2C-B8EC-4E35-A37D-EDAE46D7457F}"/>
              </a:ext>
            </a:extLst>
          </p:cNvPr>
          <p:cNvPicPr>
            <a:picLocks noChangeAspect="1"/>
          </p:cNvPicPr>
          <p:nvPr/>
        </p:nvPicPr>
        <p:blipFill>
          <a:blip r:embed="rId5"/>
          <a:stretch>
            <a:fillRect/>
          </a:stretch>
        </p:blipFill>
        <p:spPr>
          <a:xfrm>
            <a:off x="8263673" y="1264949"/>
            <a:ext cx="2880000" cy="2107587"/>
          </a:xfrm>
          <a:prstGeom prst="rect">
            <a:avLst/>
          </a:prstGeom>
        </p:spPr>
      </p:pic>
      <p:graphicFrame>
        <p:nvGraphicFramePr>
          <p:cNvPr id="17" name="对象 16">
            <a:extLst>
              <a:ext uri="{FF2B5EF4-FFF2-40B4-BE49-F238E27FC236}">
                <a16:creationId xmlns:a16="http://schemas.microsoft.com/office/drawing/2014/main" id="{3DA05942-A276-4190-8569-960927251090}"/>
              </a:ext>
            </a:extLst>
          </p:cNvPr>
          <p:cNvGraphicFramePr>
            <a:graphicFrameLocks noChangeAspect="1"/>
          </p:cNvGraphicFramePr>
          <p:nvPr>
            <p:extLst>
              <p:ext uri="{D42A27DB-BD31-4B8C-83A1-F6EECF244321}">
                <p14:modId xmlns:p14="http://schemas.microsoft.com/office/powerpoint/2010/main" val="400094668"/>
              </p:ext>
            </p:extLst>
          </p:nvPr>
        </p:nvGraphicFramePr>
        <p:xfrm>
          <a:off x="6559262" y="3935743"/>
          <a:ext cx="1139884" cy="553658"/>
        </p:xfrm>
        <a:graphic>
          <a:graphicData uri="http://schemas.openxmlformats.org/presentationml/2006/ole">
            <mc:AlternateContent xmlns:mc="http://schemas.openxmlformats.org/markup-compatibility/2006">
              <mc:Choice xmlns:v="urn:schemas-microsoft-com:vml" Requires="v">
                <p:oleObj spid="_x0000_s22768" name="Equation" r:id="rId6" imgW="888840" imgH="431640" progId="Equation.DSMT4">
                  <p:embed/>
                </p:oleObj>
              </mc:Choice>
              <mc:Fallback>
                <p:oleObj name="Equation" r:id="rId6" imgW="888840" imgH="431640" progId="Equation.DSMT4">
                  <p:embed/>
                  <p:pic>
                    <p:nvPicPr>
                      <p:cNvPr id="0" name=""/>
                      <p:cNvPicPr/>
                      <p:nvPr/>
                    </p:nvPicPr>
                    <p:blipFill>
                      <a:blip r:embed="rId7"/>
                      <a:stretch>
                        <a:fillRect/>
                      </a:stretch>
                    </p:blipFill>
                    <p:spPr>
                      <a:xfrm>
                        <a:off x="6559262" y="3935743"/>
                        <a:ext cx="1139884" cy="553658"/>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218DE090-2552-49B9-9B1D-87674C42D190}"/>
              </a:ext>
            </a:extLst>
          </p:cNvPr>
          <p:cNvGraphicFramePr>
            <a:graphicFrameLocks noChangeAspect="1"/>
          </p:cNvGraphicFramePr>
          <p:nvPr>
            <p:extLst>
              <p:ext uri="{D42A27DB-BD31-4B8C-83A1-F6EECF244321}">
                <p14:modId xmlns:p14="http://schemas.microsoft.com/office/powerpoint/2010/main" val="1025866687"/>
              </p:ext>
            </p:extLst>
          </p:nvPr>
        </p:nvGraphicFramePr>
        <p:xfrm>
          <a:off x="7921540" y="4014572"/>
          <a:ext cx="1885714" cy="396000"/>
        </p:xfrm>
        <a:graphic>
          <a:graphicData uri="http://schemas.openxmlformats.org/presentationml/2006/ole">
            <mc:AlternateContent xmlns:mc="http://schemas.openxmlformats.org/markup-compatibility/2006">
              <mc:Choice xmlns:v="urn:schemas-microsoft-com:vml" Requires="v">
                <p:oleObj spid="_x0000_s22769" name="Equation" r:id="rId8" imgW="1269720" imgH="266400" progId="Equation.DSMT4">
                  <p:embed/>
                </p:oleObj>
              </mc:Choice>
              <mc:Fallback>
                <p:oleObj name="Equation" r:id="rId8" imgW="1269720" imgH="266400" progId="Equation.DSMT4">
                  <p:embed/>
                  <p:pic>
                    <p:nvPicPr>
                      <p:cNvPr id="0" name=""/>
                      <p:cNvPicPr/>
                      <p:nvPr/>
                    </p:nvPicPr>
                    <p:blipFill>
                      <a:blip r:embed="rId9"/>
                      <a:stretch>
                        <a:fillRect/>
                      </a:stretch>
                    </p:blipFill>
                    <p:spPr>
                      <a:xfrm>
                        <a:off x="7921540" y="4014572"/>
                        <a:ext cx="1885714" cy="396000"/>
                      </a:xfrm>
                      <a:prstGeom prst="rect">
                        <a:avLst/>
                      </a:prstGeom>
                    </p:spPr>
                  </p:pic>
                </p:oleObj>
              </mc:Fallback>
            </mc:AlternateContent>
          </a:graphicData>
        </a:graphic>
      </p:graphicFrame>
      <p:graphicFrame>
        <p:nvGraphicFramePr>
          <p:cNvPr id="19" name="对象 18">
            <a:extLst>
              <a:ext uri="{FF2B5EF4-FFF2-40B4-BE49-F238E27FC236}">
                <a16:creationId xmlns:a16="http://schemas.microsoft.com/office/drawing/2014/main" id="{6F8C2A4F-8505-4917-A88B-672F05E4AA87}"/>
              </a:ext>
            </a:extLst>
          </p:cNvPr>
          <p:cNvGraphicFramePr>
            <a:graphicFrameLocks noChangeAspect="1"/>
          </p:cNvGraphicFramePr>
          <p:nvPr>
            <p:extLst>
              <p:ext uri="{D42A27DB-BD31-4B8C-83A1-F6EECF244321}">
                <p14:modId xmlns:p14="http://schemas.microsoft.com/office/powerpoint/2010/main" val="2480408949"/>
              </p:ext>
            </p:extLst>
          </p:nvPr>
        </p:nvGraphicFramePr>
        <p:xfrm>
          <a:off x="10029649" y="4032572"/>
          <a:ext cx="1180000" cy="360000"/>
        </p:xfrm>
        <a:graphic>
          <a:graphicData uri="http://schemas.openxmlformats.org/presentationml/2006/ole">
            <mc:AlternateContent xmlns:mc="http://schemas.openxmlformats.org/markup-compatibility/2006">
              <mc:Choice xmlns:v="urn:schemas-microsoft-com:vml" Requires="v">
                <p:oleObj spid="_x0000_s22770" name="Equation" r:id="rId10" imgW="749160" imgH="228600" progId="Equation.DSMT4">
                  <p:embed/>
                </p:oleObj>
              </mc:Choice>
              <mc:Fallback>
                <p:oleObj name="Equation" r:id="rId10" imgW="749160" imgH="228600" progId="Equation.DSMT4">
                  <p:embed/>
                  <p:pic>
                    <p:nvPicPr>
                      <p:cNvPr id="0" name=""/>
                      <p:cNvPicPr/>
                      <p:nvPr/>
                    </p:nvPicPr>
                    <p:blipFill>
                      <a:blip r:embed="rId11"/>
                      <a:stretch>
                        <a:fillRect/>
                      </a:stretch>
                    </p:blipFill>
                    <p:spPr>
                      <a:xfrm>
                        <a:off x="10029649" y="4032572"/>
                        <a:ext cx="1180000" cy="360000"/>
                      </a:xfrm>
                      <a:prstGeom prst="rect">
                        <a:avLst/>
                      </a:prstGeom>
                    </p:spPr>
                  </p:pic>
                </p:oleObj>
              </mc:Fallback>
            </mc:AlternateContent>
          </a:graphicData>
        </a:graphic>
      </p:graphicFrame>
      <p:graphicFrame>
        <p:nvGraphicFramePr>
          <p:cNvPr id="20" name="对象 19">
            <a:extLst>
              <a:ext uri="{FF2B5EF4-FFF2-40B4-BE49-F238E27FC236}">
                <a16:creationId xmlns:a16="http://schemas.microsoft.com/office/drawing/2014/main" id="{6293380A-D80E-4F10-860A-32FB7AF078FF}"/>
              </a:ext>
            </a:extLst>
          </p:cNvPr>
          <p:cNvGraphicFramePr>
            <a:graphicFrameLocks noChangeAspect="1"/>
          </p:cNvGraphicFramePr>
          <p:nvPr>
            <p:extLst>
              <p:ext uri="{D42A27DB-BD31-4B8C-83A1-F6EECF244321}">
                <p14:modId xmlns:p14="http://schemas.microsoft.com/office/powerpoint/2010/main" val="2304121653"/>
              </p:ext>
            </p:extLst>
          </p:nvPr>
        </p:nvGraphicFramePr>
        <p:xfrm>
          <a:off x="6550832" y="5479762"/>
          <a:ext cx="1050353" cy="576000"/>
        </p:xfrm>
        <a:graphic>
          <a:graphicData uri="http://schemas.openxmlformats.org/presentationml/2006/ole">
            <mc:AlternateContent xmlns:mc="http://schemas.openxmlformats.org/markup-compatibility/2006">
              <mc:Choice xmlns:v="urn:schemas-microsoft-com:vml" Requires="v">
                <p:oleObj spid="_x0000_s22771" name="Equation" r:id="rId12" imgW="787320" imgH="431640" progId="Equation.DSMT4">
                  <p:embed/>
                </p:oleObj>
              </mc:Choice>
              <mc:Fallback>
                <p:oleObj name="Equation" r:id="rId12" imgW="787320" imgH="431640" progId="Equation.DSMT4">
                  <p:embed/>
                  <p:pic>
                    <p:nvPicPr>
                      <p:cNvPr id="0" name=""/>
                      <p:cNvPicPr/>
                      <p:nvPr/>
                    </p:nvPicPr>
                    <p:blipFill>
                      <a:blip r:embed="rId13"/>
                      <a:stretch>
                        <a:fillRect/>
                      </a:stretch>
                    </p:blipFill>
                    <p:spPr>
                      <a:xfrm>
                        <a:off x="6550832" y="5479762"/>
                        <a:ext cx="1050353" cy="576000"/>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30A4B99D-4CC5-4567-ADCF-443A62D11A53}"/>
              </a:ext>
            </a:extLst>
          </p:cNvPr>
          <p:cNvSpPr txBox="1"/>
          <p:nvPr/>
        </p:nvSpPr>
        <p:spPr>
          <a:xfrm>
            <a:off x="6187373" y="1702403"/>
            <a:ext cx="1916800" cy="553998"/>
          </a:xfrm>
          <a:prstGeom prst="rect">
            <a:avLst/>
          </a:prstGeom>
          <a:noFill/>
        </p:spPr>
        <p:txBody>
          <a:bodyPr wrap="square">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工作频率测量</a:t>
            </a:r>
            <a:endParaRPr lang="en-US" altLang="zh-CN" sz="1600"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噪声源法</a:t>
            </a:r>
            <a:endParaRPr lang="zh-CN" altLang="en-US" sz="1400" dirty="0"/>
          </a:p>
        </p:txBody>
      </p:sp>
      <p:sp>
        <p:nvSpPr>
          <p:cNvPr id="23" name="文本框 22">
            <a:extLst>
              <a:ext uri="{FF2B5EF4-FFF2-40B4-BE49-F238E27FC236}">
                <a16:creationId xmlns:a16="http://schemas.microsoft.com/office/drawing/2014/main" id="{5CC145F2-41AF-43F4-990C-E160AD961202}"/>
              </a:ext>
            </a:extLst>
          </p:cNvPr>
          <p:cNvSpPr txBox="1"/>
          <p:nvPr/>
        </p:nvSpPr>
        <p:spPr>
          <a:xfrm>
            <a:off x="6199005" y="3274759"/>
            <a:ext cx="1916800" cy="553998"/>
          </a:xfrm>
          <a:prstGeom prst="rect">
            <a:avLst/>
          </a:prstGeom>
          <a:noFill/>
        </p:spPr>
        <p:txBody>
          <a:bodyPr wrap="square">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品质因数测量</a:t>
            </a:r>
            <a:endParaRPr lang="en-US" altLang="zh-CN" sz="1600" dirty="0">
              <a:latin typeface="微软雅黑" panose="020B0503020204020204" pitchFamily="34" charset="-122"/>
              <a:ea typeface="微软雅黑" panose="020B0503020204020204" pitchFamily="34" charset="-122"/>
            </a:endParaRPr>
          </a:p>
          <a:p>
            <a:pPr marL="742950" lvl="1" indent="-285750">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衰减法</a:t>
            </a:r>
            <a:endParaRPr lang="zh-CN" altLang="en-US" sz="1400" dirty="0"/>
          </a:p>
        </p:txBody>
      </p:sp>
      <p:sp>
        <p:nvSpPr>
          <p:cNvPr id="24" name="文本框 23">
            <a:extLst>
              <a:ext uri="{FF2B5EF4-FFF2-40B4-BE49-F238E27FC236}">
                <a16:creationId xmlns:a16="http://schemas.microsoft.com/office/drawing/2014/main" id="{A8D6BDE4-41A9-4324-B646-FF8232B8D9B2}"/>
              </a:ext>
            </a:extLst>
          </p:cNvPr>
          <p:cNvSpPr txBox="1"/>
          <p:nvPr/>
        </p:nvSpPr>
        <p:spPr>
          <a:xfrm>
            <a:off x="6187373" y="4730394"/>
            <a:ext cx="1916800"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耦合系数测量</a:t>
            </a:r>
            <a:endParaRPr lang="zh-CN" altLang="en-US" sz="1600" dirty="0"/>
          </a:p>
        </p:txBody>
      </p:sp>
      <p:pic>
        <p:nvPicPr>
          <p:cNvPr id="26" name="图片 25">
            <a:extLst>
              <a:ext uri="{FF2B5EF4-FFF2-40B4-BE49-F238E27FC236}">
                <a16:creationId xmlns:a16="http://schemas.microsoft.com/office/drawing/2014/main" id="{6F40EE4A-EA20-45B7-AD08-B8A938DA91D5}"/>
              </a:ext>
            </a:extLst>
          </p:cNvPr>
          <p:cNvPicPr>
            <a:picLocks noChangeAspect="1"/>
          </p:cNvPicPr>
          <p:nvPr/>
        </p:nvPicPr>
        <p:blipFill rotWithShape="1">
          <a:blip r:embed="rId14"/>
          <a:srcRect l="2160" b="16118"/>
          <a:stretch/>
        </p:blipFill>
        <p:spPr>
          <a:xfrm>
            <a:off x="8367254" y="4601492"/>
            <a:ext cx="2880000" cy="2083587"/>
          </a:xfrm>
          <a:prstGeom prst="rect">
            <a:avLst/>
          </a:prstGeom>
        </p:spPr>
      </p:pic>
      <p:graphicFrame>
        <p:nvGraphicFramePr>
          <p:cNvPr id="8" name="对象 7">
            <a:extLst>
              <a:ext uri="{FF2B5EF4-FFF2-40B4-BE49-F238E27FC236}">
                <a16:creationId xmlns:a16="http://schemas.microsoft.com/office/drawing/2014/main" id="{519C1332-AF97-4A40-8B16-928DA559E163}"/>
              </a:ext>
            </a:extLst>
          </p:cNvPr>
          <p:cNvGraphicFramePr>
            <a:graphicFrameLocks noChangeAspect="1"/>
          </p:cNvGraphicFramePr>
          <p:nvPr>
            <p:extLst>
              <p:ext uri="{D42A27DB-BD31-4B8C-83A1-F6EECF244321}">
                <p14:modId xmlns:p14="http://schemas.microsoft.com/office/powerpoint/2010/main" val="3053707267"/>
              </p:ext>
            </p:extLst>
          </p:nvPr>
        </p:nvGraphicFramePr>
        <p:xfrm>
          <a:off x="3073899" y="3372536"/>
          <a:ext cx="2732647" cy="288000"/>
        </p:xfrm>
        <a:graphic>
          <a:graphicData uri="http://schemas.openxmlformats.org/presentationml/2006/ole">
            <mc:AlternateContent xmlns:mc="http://schemas.openxmlformats.org/markup-compatibility/2006">
              <mc:Choice xmlns:v="urn:schemas-microsoft-com:vml" Requires="v">
                <p:oleObj spid="_x0000_s22772" name="Equation" r:id="rId15" imgW="2412720" imgH="253800" progId="Equation.DSMT4">
                  <p:embed/>
                </p:oleObj>
              </mc:Choice>
              <mc:Fallback>
                <p:oleObj name="Equation" r:id="rId15" imgW="2412720" imgH="253800" progId="Equation.DSMT4">
                  <p:embed/>
                  <p:pic>
                    <p:nvPicPr>
                      <p:cNvPr id="0" name=""/>
                      <p:cNvPicPr/>
                      <p:nvPr/>
                    </p:nvPicPr>
                    <p:blipFill>
                      <a:blip r:embed="rId16"/>
                      <a:stretch>
                        <a:fillRect/>
                      </a:stretch>
                    </p:blipFill>
                    <p:spPr>
                      <a:xfrm>
                        <a:off x="3073899" y="3372536"/>
                        <a:ext cx="2732647" cy="288000"/>
                      </a:xfrm>
                      <a:prstGeom prst="rect">
                        <a:avLst/>
                      </a:prstGeom>
                    </p:spPr>
                  </p:pic>
                </p:oleObj>
              </mc:Fallback>
            </mc:AlternateContent>
          </a:graphicData>
        </a:graphic>
      </p:graphicFrame>
    </p:spTree>
    <p:extLst>
      <p:ext uri="{BB962C8B-B14F-4D97-AF65-F5344CB8AC3E}">
        <p14:creationId xmlns:p14="http://schemas.microsoft.com/office/powerpoint/2010/main" val="1167462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四 实验方案</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zh-CN" altLang="en-US" sz="2600" dirty="0">
                <a:solidFill>
                  <a:prstClr val="black"/>
                </a:solidFill>
                <a:latin typeface="微软雅黑" panose="020B0503020204020204" pitchFamily="34" charset="-122"/>
                <a:ea typeface="微软雅黑" panose="020B0503020204020204" pitchFamily="34" charset="-122"/>
              </a:rPr>
              <a:t>调谐装置</a:t>
            </a:r>
            <a:endPar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在液氦</a:t>
            </a:r>
            <a:r>
              <a:rPr lang="en-US" altLang="zh-CN" sz="1600" dirty="0">
                <a:latin typeface="微软雅黑" panose="020B0503020204020204" pitchFamily="34" charset="-122"/>
                <a:ea typeface="微软雅黑" panose="020B0503020204020204" pitchFamily="34" charset="-122"/>
              </a:rPr>
              <a:t>2K</a:t>
            </a:r>
            <a:r>
              <a:rPr lang="zh-CN" altLang="en-US" sz="1600" dirty="0">
                <a:latin typeface="微软雅黑" panose="020B0503020204020204" pitchFamily="34" charset="-122"/>
                <a:ea typeface="微软雅黑" panose="020B0503020204020204" pitchFamily="34" charset="-122"/>
              </a:rPr>
              <a:t>低温环境下，利用低温电机，通过传动装置，以机械挤压方式，对超导谐振腔</a:t>
            </a:r>
            <a:r>
              <a:rPr lang="en-US" altLang="zh-CN" sz="1600" dirty="0">
                <a:latin typeface="微软雅黑" panose="020B0503020204020204" pitchFamily="34" charset="-122"/>
                <a:ea typeface="微软雅黑" panose="020B0503020204020204" pitchFamily="34" charset="-122"/>
              </a:rPr>
              <a:t>TM</a:t>
            </a:r>
            <a:r>
              <a:rPr lang="en-US" altLang="zh-CN" sz="1600" baseline="-25000" dirty="0">
                <a:latin typeface="微软雅黑" panose="020B0503020204020204" pitchFamily="34" charset="-122"/>
                <a:ea typeface="微软雅黑" panose="020B0503020204020204" pitchFamily="34" charset="-122"/>
              </a:rPr>
              <a:t>010</a:t>
            </a:r>
            <a:r>
              <a:rPr lang="zh-CN" altLang="en-US" sz="1600" dirty="0">
                <a:latin typeface="微软雅黑" panose="020B0503020204020204" pitchFamily="34" charset="-122"/>
                <a:ea typeface="微软雅黑" panose="020B0503020204020204" pitchFamily="34" charset="-122"/>
              </a:rPr>
              <a:t>模式，最大工作频率为</a:t>
            </a:r>
            <a:r>
              <a:rPr lang="en-US" altLang="zh-CN" sz="1600" dirty="0">
                <a:latin typeface="微软雅黑" panose="020B0503020204020204" pitchFamily="34" charset="-122"/>
                <a:ea typeface="微软雅黑" panose="020B0503020204020204" pitchFamily="34" charset="-122"/>
              </a:rPr>
              <a:t>1.2991643795GHz</a:t>
            </a:r>
            <a:r>
              <a:rPr lang="zh-CN" altLang="en-US" sz="1600" dirty="0">
                <a:latin typeface="微软雅黑" panose="020B0503020204020204" pitchFamily="34" charset="-122"/>
                <a:ea typeface="微软雅黑" panose="020B0503020204020204" pitchFamily="34" charset="-122"/>
              </a:rPr>
              <a:t>，以步长</a:t>
            </a:r>
            <a:r>
              <a:rPr lang="en-US" altLang="zh-CN" sz="1600" dirty="0">
                <a:latin typeface="微软雅黑" panose="020B0503020204020204" pitchFamily="34" charset="-122"/>
                <a:ea typeface="微软雅黑" panose="020B0503020204020204" pitchFamily="34" charset="-122"/>
              </a:rPr>
              <a:t>1.3kHz</a:t>
            </a:r>
            <a:r>
              <a:rPr lang="zh-CN" altLang="en-US" sz="1600" dirty="0">
                <a:latin typeface="微软雅黑" panose="020B0503020204020204" pitchFamily="34" charset="-122"/>
                <a:ea typeface="微软雅黑" panose="020B0503020204020204" pitchFamily="34" charset="-122"/>
              </a:rPr>
              <a:t>，实现带宽为</a:t>
            </a:r>
            <a:r>
              <a:rPr lang="en-US" altLang="zh-CN" sz="1600" dirty="0">
                <a:latin typeface="微软雅黑" panose="020B0503020204020204" pitchFamily="34" charset="-122"/>
                <a:ea typeface="微软雅黑" panose="020B0503020204020204" pitchFamily="34" charset="-122"/>
              </a:rPr>
              <a:t>1.37 MHz</a:t>
            </a:r>
            <a:r>
              <a:rPr lang="zh-CN" altLang="en-US" sz="1600" dirty="0">
                <a:latin typeface="微软雅黑" panose="020B0503020204020204" pitchFamily="34" charset="-122"/>
                <a:ea typeface="微软雅黑" panose="020B0503020204020204" pitchFamily="34" charset="-122"/>
              </a:rPr>
              <a:t>调谐</a:t>
            </a:r>
            <a:endParaRPr lang="en-US" altLang="zh-CN" sz="16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63F40B40-31C5-4C5D-A4D8-CBCA0802A024}"/>
              </a:ext>
            </a:extLst>
          </p:cNvPr>
          <p:cNvPicPr>
            <a:picLocks noChangeAspect="1"/>
          </p:cNvPicPr>
          <p:nvPr/>
        </p:nvPicPr>
        <p:blipFill>
          <a:blip r:embed="rId2"/>
          <a:stretch>
            <a:fillRect/>
          </a:stretch>
        </p:blipFill>
        <p:spPr>
          <a:xfrm>
            <a:off x="1198951" y="3026421"/>
            <a:ext cx="9800821" cy="3533482"/>
          </a:xfrm>
          <a:prstGeom prst="rect">
            <a:avLst/>
          </a:prstGeom>
        </p:spPr>
      </p:pic>
    </p:spTree>
    <p:extLst>
      <p:ext uri="{BB962C8B-B14F-4D97-AF65-F5344CB8AC3E}">
        <p14:creationId xmlns:p14="http://schemas.microsoft.com/office/powerpoint/2010/main" val="1795021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四 实验方案</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kumimoji="0" lang="en-US" altLang="zh-CN"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RF</a:t>
            </a: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电路标定</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超导腔参数标定：工作频率、引出信号天线的耦合系数、腔体负载品质因数、腔体体积</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读取信号</a:t>
            </a:r>
            <a:r>
              <a:rPr lang="en-US" altLang="zh-CN" sz="1600" dirty="0">
                <a:latin typeface="微软雅黑" panose="020B0503020204020204" pitchFamily="34" charset="-122"/>
                <a:ea typeface="微软雅黑" panose="020B0503020204020204" pitchFamily="34" charset="-122"/>
              </a:rPr>
              <a:t>RF</a:t>
            </a:r>
            <a:r>
              <a:rPr lang="zh-CN" altLang="en-US" sz="1600" dirty="0">
                <a:latin typeface="微软雅黑" panose="020B0503020204020204" pitchFamily="34" charset="-122"/>
                <a:ea typeface="微软雅黑" panose="020B0503020204020204" pitchFamily="34" charset="-122"/>
              </a:rPr>
              <a:t>电路标定：</a:t>
            </a:r>
            <a:r>
              <a:rPr lang="en-US" altLang="zh-CN" sz="1600" dirty="0">
                <a:latin typeface="微软雅黑" panose="020B0503020204020204" pitchFamily="34" charset="-122"/>
                <a:ea typeface="微软雅黑" panose="020B0503020204020204" pitchFamily="34" charset="-122"/>
              </a:rPr>
              <a:t>HEMT</a:t>
            </a:r>
            <a:r>
              <a:rPr lang="zh-CN" altLang="en-US" sz="1600" dirty="0">
                <a:latin typeface="微软雅黑" panose="020B0503020204020204" pitchFamily="34" charset="-122"/>
                <a:ea typeface="微软雅黑" panose="020B0503020204020204" pitchFamily="34" charset="-122"/>
              </a:rPr>
              <a:t>和常温放大器增益；</a:t>
            </a:r>
            <a:r>
              <a:rPr lang="en-US" altLang="zh-CN" sz="1600" dirty="0">
                <a:latin typeface="微软雅黑" panose="020B0503020204020204" pitchFamily="34" charset="-122"/>
                <a:ea typeface="微软雅黑" panose="020B0503020204020204" pitchFamily="34" charset="-122"/>
              </a:rPr>
              <a:t>RF</a:t>
            </a:r>
            <a:r>
              <a:rPr lang="zh-CN" altLang="en-US" sz="1600" dirty="0">
                <a:latin typeface="微软雅黑" panose="020B0503020204020204" pitchFamily="34" charset="-122"/>
                <a:ea typeface="微软雅黑" panose="020B0503020204020204" pitchFamily="34" charset="-122"/>
              </a:rPr>
              <a:t>电缆、隔离器以及</a:t>
            </a:r>
            <a:r>
              <a:rPr lang="en-US" altLang="zh-CN" sz="1600" dirty="0">
                <a:latin typeface="微软雅黑" panose="020B0503020204020204" pitchFamily="34" charset="-122"/>
                <a:ea typeface="微软雅黑" panose="020B0503020204020204" pitchFamily="34" charset="-122"/>
              </a:rPr>
              <a:t>RF</a:t>
            </a:r>
            <a:r>
              <a:rPr lang="zh-CN" altLang="en-US" sz="1600" dirty="0">
                <a:latin typeface="微软雅黑" panose="020B0503020204020204" pitchFamily="34" charset="-122"/>
                <a:ea typeface="微软雅黑" panose="020B0503020204020204" pitchFamily="34" charset="-122"/>
              </a:rPr>
              <a:t>开关插入损耗</a:t>
            </a:r>
            <a:endParaRPr lang="en-US" altLang="zh-CN" sz="160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9491A519-718C-46B1-99CC-EF5D14B47182}"/>
              </a:ext>
            </a:extLst>
          </p:cNvPr>
          <p:cNvSpPr txBox="1"/>
          <p:nvPr/>
        </p:nvSpPr>
        <p:spPr>
          <a:xfrm>
            <a:off x="4015408" y="6123543"/>
            <a:ext cx="4354077"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信号测量</a:t>
            </a:r>
            <a:r>
              <a:rPr lang="en-US" altLang="zh-CN" dirty="0">
                <a:latin typeface="微软雅黑" panose="020B0503020204020204" pitchFamily="34" charset="-122"/>
                <a:ea typeface="微软雅黑" panose="020B0503020204020204" pitchFamily="34" charset="-122"/>
              </a:rPr>
              <a:t>RF</a:t>
            </a:r>
            <a:r>
              <a:rPr lang="zh-CN" altLang="en-US" dirty="0">
                <a:latin typeface="微软雅黑" panose="020B0503020204020204" pitchFamily="34" charset="-122"/>
                <a:ea typeface="微软雅黑" panose="020B0503020204020204" pitchFamily="34" charset="-122"/>
              </a:rPr>
              <a:t>电路总增益为</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57.30±0.14 dB</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4" name="组合 13">
            <a:extLst>
              <a:ext uri="{FF2B5EF4-FFF2-40B4-BE49-F238E27FC236}">
                <a16:creationId xmlns:a16="http://schemas.microsoft.com/office/drawing/2014/main" id="{9F92A570-E005-4DE7-8C22-9E77D6561A5E}"/>
              </a:ext>
            </a:extLst>
          </p:cNvPr>
          <p:cNvGrpSpPr/>
          <p:nvPr/>
        </p:nvGrpSpPr>
        <p:grpSpPr>
          <a:xfrm>
            <a:off x="236138" y="3336944"/>
            <a:ext cx="2744355" cy="2880000"/>
            <a:chOff x="2005847" y="3149727"/>
            <a:chExt cx="2744355" cy="2880000"/>
          </a:xfrm>
        </p:grpSpPr>
        <p:pic>
          <p:nvPicPr>
            <p:cNvPr id="8" name="图片 7">
              <a:extLst>
                <a:ext uri="{FF2B5EF4-FFF2-40B4-BE49-F238E27FC236}">
                  <a16:creationId xmlns:a16="http://schemas.microsoft.com/office/drawing/2014/main" id="{2B8B1C09-FE71-4FE2-8E38-4C1D321B09F3}"/>
                </a:ext>
              </a:extLst>
            </p:cNvPr>
            <p:cNvPicPr>
              <a:picLocks noChangeAspect="1"/>
            </p:cNvPicPr>
            <p:nvPr/>
          </p:nvPicPr>
          <p:blipFill>
            <a:blip r:embed="rId2"/>
            <a:stretch>
              <a:fillRect/>
            </a:stretch>
          </p:blipFill>
          <p:spPr>
            <a:xfrm>
              <a:off x="2005847" y="3149727"/>
              <a:ext cx="2744355" cy="2880000"/>
            </a:xfrm>
            <a:prstGeom prst="rect">
              <a:avLst/>
            </a:prstGeom>
          </p:spPr>
        </p:pic>
        <p:sp>
          <p:nvSpPr>
            <p:cNvPr id="10" name="矩形 9">
              <a:extLst>
                <a:ext uri="{FF2B5EF4-FFF2-40B4-BE49-F238E27FC236}">
                  <a16:creationId xmlns:a16="http://schemas.microsoft.com/office/drawing/2014/main" id="{7C83A6D5-3B6A-4CB8-AB62-210EEF7E5371}"/>
                </a:ext>
              </a:extLst>
            </p:cNvPr>
            <p:cNvSpPr/>
            <p:nvPr/>
          </p:nvSpPr>
          <p:spPr>
            <a:xfrm>
              <a:off x="3775204" y="3686997"/>
              <a:ext cx="424070" cy="1855143"/>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F78E902C-E1E4-40B9-A696-8FF4CC9C6944}"/>
              </a:ext>
            </a:extLst>
          </p:cNvPr>
          <p:cNvGrpSpPr/>
          <p:nvPr/>
        </p:nvGrpSpPr>
        <p:grpSpPr>
          <a:xfrm>
            <a:off x="3200825" y="3522022"/>
            <a:ext cx="5041412" cy="2339757"/>
            <a:chOff x="6098633" y="3430636"/>
            <a:chExt cx="5041412" cy="2339757"/>
          </a:xfrm>
        </p:grpSpPr>
        <p:pic>
          <p:nvPicPr>
            <p:cNvPr id="11" name="图片 10">
              <a:extLst>
                <a:ext uri="{FF2B5EF4-FFF2-40B4-BE49-F238E27FC236}">
                  <a16:creationId xmlns:a16="http://schemas.microsoft.com/office/drawing/2014/main" id="{FFC766E2-269D-4CF3-AFE2-92B53622B591}"/>
                </a:ext>
              </a:extLst>
            </p:cNvPr>
            <p:cNvPicPr>
              <a:picLocks noChangeAspect="1"/>
            </p:cNvPicPr>
            <p:nvPr/>
          </p:nvPicPr>
          <p:blipFill>
            <a:blip r:embed="rId3"/>
            <a:stretch>
              <a:fillRect/>
            </a:stretch>
          </p:blipFill>
          <p:spPr>
            <a:xfrm>
              <a:off x="6100045" y="3430636"/>
              <a:ext cx="5040000" cy="2339757"/>
            </a:xfrm>
            <a:prstGeom prst="rect">
              <a:avLst/>
            </a:prstGeom>
          </p:spPr>
        </p:pic>
        <p:sp>
          <p:nvSpPr>
            <p:cNvPr id="13" name="文本框 12">
              <a:extLst>
                <a:ext uri="{FF2B5EF4-FFF2-40B4-BE49-F238E27FC236}">
                  <a16:creationId xmlns:a16="http://schemas.microsoft.com/office/drawing/2014/main" id="{8459858C-A078-48C8-A437-20C250E6DEE9}"/>
                </a:ext>
              </a:extLst>
            </p:cNvPr>
            <p:cNvSpPr txBox="1"/>
            <p:nvPr/>
          </p:nvSpPr>
          <p:spPr>
            <a:xfrm>
              <a:off x="6098633" y="3431781"/>
              <a:ext cx="2139801" cy="307777"/>
            </a:xfrm>
            <a:prstGeom prst="rect">
              <a:avLst/>
            </a:prstGeom>
            <a:noFill/>
          </p:spPr>
          <p:txBody>
            <a:bodyPr wrap="square">
              <a:spAutoFit/>
            </a:bodyPr>
            <a:lstStyle/>
            <a:p>
              <a:r>
                <a:rPr lang="en-US" altLang="zh-CN" sz="1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HEMT</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400" b="0" i="0" u="none" strike="noStrike" baseline="0" dirty="0">
                  <a:latin typeface="Times New Roman" panose="02020603050405020304" pitchFamily="18" charset="0"/>
                  <a:cs typeface="Times New Roman" panose="02020603050405020304" pitchFamily="18" charset="0"/>
                </a:rPr>
                <a:t>LNF-LNC0.6 2A)</a:t>
              </a:r>
              <a:endParaRPr lang="zh-CN" altLang="en-US" sz="1400" dirty="0">
                <a:latin typeface="Times New Roman" panose="02020603050405020304" pitchFamily="18" charset="0"/>
                <a:cs typeface="Times New Roman" panose="02020603050405020304" pitchFamily="18" charset="0"/>
              </a:endParaRPr>
            </a:p>
          </p:txBody>
        </p:sp>
      </p:grpSp>
      <p:pic>
        <p:nvPicPr>
          <p:cNvPr id="17" name="图片 16">
            <a:extLst>
              <a:ext uri="{FF2B5EF4-FFF2-40B4-BE49-F238E27FC236}">
                <a16:creationId xmlns:a16="http://schemas.microsoft.com/office/drawing/2014/main" id="{DA3FFA0A-27EB-4312-904E-8BFD8031BEF4}"/>
              </a:ext>
            </a:extLst>
          </p:cNvPr>
          <p:cNvPicPr>
            <a:picLocks noChangeAspect="1"/>
          </p:cNvPicPr>
          <p:nvPr/>
        </p:nvPicPr>
        <p:blipFill>
          <a:blip r:embed="rId4"/>
          <a:stretch>
            <a:fillRect/>
          </a:stretch>
        </p:blipFill>
        <p:spPr>
          <a:xfrm>
            <a:off x="8462570" y="3550185"/>
            <a:ext cx="3568581" cy="2098353"/>
          </a:xfrm>
          <a:prstGeom prst="rect">
            <a:avLst/>
          </a:prstGeom>
        </p:spPr>
      </p:pic>
    </p:spTree>
    <p:extLst>
      <p:ext uri="{BB962C8B-B14F-4D97-AF65-F5344CB8AC3E}">
        <p14:creationId xmlns:p14="http://schemas.microsoft.com/office/powerpoint/2010/main" val="1091566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ts val="2400"/>
              </a:lnSpc>
            </a:pPr>
            <a:r>
              <a:rPr lang="zh-CN" altLang="en-US" sz="4400" dirty="0">
                <a:latin typeface="微软雅黑" panose="020B0503020204020204" pitchFamily="34" charset="-122"/>
                <a:ea typeface="微软雅黑" panose="020B0503020204020204" pitchFamily="34" charset="-122"/>
              </a:rPr>
              <a:t>五 </a:t>
            </a:r>
            <a:r>
              <a:rPr lang="zh-CN" altLang="en-US" dirty="0">
                <a:latin typeface="微软雅黑" panose="020B0503020204020204" pitchFamily="34" charset="-122"/>
                <a:ea typeface="微软雅黑" panose="020B0503020204020204" pitchFamily="34" charset="-122"/>
              </a:rPr>
              <a:t>实验</a:t>
            </a:r>
            <a:r>
              <a:rPr lang="zh-CN" altLang="en-US" sz="4400" dirty="0">
                <a:latin typeface="微软雅黑" panose="020B0503020204020204" pitchFamily="34" charset="-122"/>
                <a:ea typeface="微软雅黑" panose="020B0503020204020204" pitchFamily="34" charset="-122"/>
              </a:rPr>
              <a:t>分析</a:t>
            </a:r>
            <a:endParaRPr lang="en-US" altLang="zh-CN" sz="4400"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频率稳定性分析</a:t>
            </a:r>
            <a:endParaRPr lang="en-US" altLang="zh-CN" sz="2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b="1" dirty="0">
                <a:solidFill>
                  <a:srgbClr val="C00000"/>
                </a:solidFill>
                <a:latin typeface="微软雅黑" panose="020B0503020204020204" pitchFamily="34" charset="-122"/>
                <a:ea typeface="微软雅黑" panose="020B0503020204020204" pitchFamily="34" charset="-122"/>
              </a:rPr>
              <a:t>频率漂移</a:t>
            </a:r>
            <a:r>
              <a:rPr lang="zh-CN" altLang="en-US" sz="1500" dirty="0">
                <a:latin typeface="微软雅黑" panose="020B0503020204020204" pitchFamily="34" charset="-122"/>
                <a:ea typeface="微软雅黑" panose="020B0503020204020204" pitchFamily="34" charset="-122"/>
              </a:rPr>
              <a:t>：由于超导谐振腔机械挤压形变，每次挤压后弹性恢复，导致频率随时间漂移，在</a:t>
            </a:r>
            <a:r>
              <a:rPr lang="en-US" altLang="zh-CN" sz="1500" dirty="0">
                <a:latin typeface="微软雅黑" panose="020B0503020204020204" pitchFamily="34" charset="-122"/>
                <a:ea typeface="微软雅黑" panose="020B0503020204020204" pitchFamily="34" charset="-122"/>
              </a:rPr>
              <a:t>100s</a:t>
            </a:r>
            <a:r>
              <a:rPr lang="zh-CN" altLang="en-US" sz="1500" dirty="0">
                <a:latin typeface="微软雅黑" panose="020B0503020204020204" pitchFamily="34" charset="-122"/>
                <a:ea typeface="微软雅黑" panose="020B0503020204020204" pitchFamily="34" charset="-122"/>
              </a:rPr>
              <a:t>采样时间范围内，多次测量发现，频率漂移最大值为</a:t>
            </a:r>
            <a:r>
              <a:rPr lang="en-US" altLang="zh-CN" sz="1500" dirty="0">
                <a:latin typeface="微软雅黑" panose="020B0503020204020204" pitchFamily="34" charset="-122"/>
                <a:ea typeface="微软雅黑" panose="020B0503020204020204" pitchFamily="34" charset="-122"/>
              </a:rPr>
              <a:t>1.5Hz</a:t>
            </a:r>
          </a:p>
          <a:p>
            <a:pPr lvl="1">
              <a:lnSpc>
                <a:spcPts val="2400"/>
              </a:lnSpc>
              <a:buFont typeface="Wingdings" panose="05000000000000000000" pitchFamily="2" charset="2"/>
              <a:buChar char="Ø"/>
            </a:pPr>
            <a:r>
              <a:rPr lang="zh-CN" altLang="en-US" sz="1500" b="1" dirty="0">
                <a:solidFill>
                  <a:srgbClr val="C00000"/>
                </a:solidFill>
                <a:latin typeface="微软雅黑" panose="020B0503020204020204" pitchFamily="34" charset="-122"/>
                <a:ea typeface="微软雅黑" panose="020B0503020204020204" pitchFamily="34" charset="-122"/>
              </a:rPr>
              <a:t>麦克风效应</a:t>
            </a:r>
            <a:r>
              <a:rPr lang="zh-CN" altLang="en-US" sz="1500" dirty="0">
                <a:latin typeface="微软雅黑" panose="020B0503020204020204" pitchFamily="34" charset="-122"/>
                <a:ea typeface="微软雅黑" panose="020B0503020204020204" pitchFamily="34" charset="-122"/>
              </a:rPr>
              <a:t>：超导谐振腔吸收周围环境机械波能量，导致腔壁受迫振荡，使得谐振频率产生周期性的波动，从而引发强中电磁场幅相的周期性震荡。</a:t>
            </a:r>
            <a:r>
              <a:rPr lang="en-US" altLang="zh-CN" sz="1500" dirty="0">
                <a:latin typeface="微软雅黑" panose="020B0503020204020204" pitchFamily="34" charset="-122"/>
                <a:ea typeface="微软雅黑" panose="020B0503020204020204" pitchFamily="34" charset="-122"/>
              </a:rPr>
              <a:t>100s</a:t>
            </a:r>
            <a:r>
              <a:rPr lang="zh-CN" altLang="en-US" sz="1500" dirty="0">
                <a:latin typeface="微软雅黑" panose="020B0503020204020204" pitchFamily="34" charset="-122"/>
                <a:ea typeface="微软雅黑" panose="020B0503020204020204" pitchFamily="34" charset="-122"/>
              </a:rPr>
              <a:t>间隔测量麦克风效应，其符合高斯分布，均方根值为</a:t>
            </a:r>
            <a:r>
              <a:rPr lang="en-US" altLang="zh-CN" sz="1500" dirty="0">
                <a:latin typeface="微软雅黑" panose="020B0503020204020204" pitchFamily="34" charset="-122"/>
                <a:ea typeface="微软雅黑" panose="020B0503020204020204" pitchFamily="34" charset="-122"/>
              </a:rPr>
              <a:t>4.1Hz</a:t>
            </a: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0821AB91-75B6-4658-AC64-C1CF724672AD}"/>
              </a:ext>
            </a:extLst>
          </p:cNvPr>
          <p:cNvPicPr>
            <a:picLocks noChangeAspect="1"/>
          </p:cNvPicPr>
          <p:nvPr/>
        </p:nvPicPr>
        <p:blipFill>
          <a:blip r:embed="rId3"/>
          <a:stretch>
            <a:fillRect/>
          </a:stretch>
        </p:blipFill>
        <p:spPr>
          <a:xfrm>
            <a:off x="1023524" y="4071716"/>
            <a:ext cx="7175172" cy="2520000"/>
          </a:xfrm>
          <a:prstGeom prst="rect">
            <a:avLst/>
          </a:prstGeom>
        </p:spPr>
      </p:pic>
      <p:graphicFrame>
        <p:nvGraphicFramePr>
          <p:cNvPr id="5" name="对象 4">
            <a:extLst>
              <a:ext uri="{FF2B5EF4-FFF2-40B4-BE49-F238E27FC236}">
                <a16:creationId xmlns:a16="http://schemas.microsoft.com/office/drawing/2014/main" id="{F4ADA627-2C73-4CE8-B62E-EBE7EE7F2A7A}"/>
              </a:ext>
            </a:extLst>
          </p:cNvPr>
          <p:cNvGraphicFramePr>
            <a:graphicFrameLocks noChangeAspect="1"/>
          </p:cNvGraphicFramePr>
          <p:nvPr>
            <p:extLst>
              <p:ext uri="{D42A27DB-BD31-4B8C-83A1-F6EECF244321}">
                <p14:modId xmlns:p14="http://schemas.microsoft.com/office/powerpoint/2010/main" val="3388210884"/>
              </p:ext>
            </p:extLst>
          </p:nvPr>
        </p:nvGraphicFramePr>
        <p:xfrm>
          <a:off x="5925038" y="3711716"/>
          <a:ext cx="1580000" cy="360000"/>
        </p:xfrm>
        <a:graphic>
          <a:graphicData uri="http://schemas.openxmlformats.org/presentationml/2006/ole">
            <mc:AlternateContent xmlns:mc="http://schemas.openxmlformats.org/markup-compatibility/2006">
              <mc:Choice xmlns:v="urn:schemas-microsoft-com:vml" Requires="v">
                <p:oleObj spid="_x0000_s13125" name="Equation" r:id="rId4" imgW="1002960" imgH="228600" progId="Equation.DSMT4">
                  <p:embed/>
                </p:oleObj>
              </mc:Choice>
              <mc:Fallback>
                <p:oleObj name="Equation" r:id="rId4" imgW="1002960" imgH="228600" progId="Equation.DSMT4">
                  <p:embed/>
                  <p:pic>
                    <p:nvPicPr>
                      <p:cNvPr id="0" name=""/>
                      <p:cNvPicPr/>
                      <p:nvPr/>
                    </p:nvPicPr>
                    <p:blipFill>
                      <a:blip r:embed="rId5"/>
                      <a:stretch>
                        <a:fillRect/>
                      </a:stretch>
                    </p:blipFill>
                    <p:spPr>
                      <a:xfrm>
                        <a:off x="5925038" y="3711716"/>
                        <a:ext cx="1580000" cy="36000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947F47C7-D056-4D0B-8654-E2D9986770EB}"/>
              </a:ext>
            </a:extLst>
          </p:cNvPr>
          <p:cNvGraphicFramePr>
            <a:graphicFrameLocks noChangeAspect="1"/>
          </p:cNvGraphicFramePr>
          <p:nvPr>
            <p:extLst>
              <p:ext uri="{D42A27DB-BD31-4B8C-83A1-F6EECF244321}">
                <p14:modId xmlns:p14="http://schemas.microsoft.com/office/powerpoint/2010/main" val="1507527920"/>
              </p:ext>
            </p:extLst>
          </p:nvPr>
        </p:nvGraphicFramePr>
        <p:xfrm>
          <a:off x="8345137" y="4071716"/>
          <a:ext cx="2597538" cy="504000"/>
        </p:xfrm>
        <a:graphic>
          <a:graphicData uri="http://schemas.openxmlformats.org/presentationml/2006/ole">
            <mc:AlternateContent xmlns:mc="http://schemas.openxmlformats.org/markup-compatibility/2006">
              <mc:Choice xmlns:v="urn:schemas-microsoft-com:vml" Requires="v">
                <p:oleObj spid="_x0000_s13126" name="Equation" r:id="rId6" imgW="1701720" imgH="330120" progId="Equation.DSMT4">
                  <p:embed/>
                </p:oleObj>
              </mc:Choice>
              <mc:Fallback>
                <p:oleObj name="Equation" r:id="rId6" imgW="1701720" imgH="330120" progId="Equation.DSMT4">
                  <p:embed/>
                  <p:pic>
                    <p:nvPicPr>
                      <p:cNvPr id="0" name=""/>
                      <p:cNvPicPr/>
                      <p:nvPr/>
                    </p:nvPicPr>
                    <p:blipFill>
                      <a:blip r:embed="rId7"/>
                      <a:stretch>
                        <a:fillRect/>
                      </a:stretch>
                    </p:blipFill>
                    <p:spPr>
                      <a:xfrm>
                        <a:off x="8345137" y="4071716"/>
                        <a:ext cx="2597538" cy="504000"/>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1DA81D21-5BF4-4453-B902-E4CA242BDBB9}"/>
              </a:ext>
            </a:extLst>
          </p:cNvPr>
          <p:cNvGraphicFramePr>
            <a:graphicFrameLocks noChangeAspect="1"/>
          </p:cNvGraphicFramePr>
          <p:nvPr>
            <p:extLst>
              <p:ext uri="{D42A27DB-BD31-4B8C-83A1-F6EECF244321}">
                <p14:modId xmlns:p14="http://schemas.microsoft.com/office/powerpoint/2010/main" val="1250876197"/>
              </p:ext>
            </p:extLst>
          </p:nvPr>
        </p:nvGraphicFramePr>
        <p:xfrm>
          <a:off x="8345137" y="4677646"/>
          <a:ext cx="1697143" cy="396000"/>
        </p:xfrm>
        <a:graphic>
          <a:graphicData uri="http://schemas.openxmlformats.org/presentationml/2006/ole">
            <mc:AlternateContent xmlns:mc="http://schemas.openxmlformats.org/markup-compatibility/2006">
              <mc:Choice xmlns:v="urn:schemas-microsoft-com:vml" Requires="v">
                <p:oleObj spid="_x0000_s13127" name="Equation" r:id="rId8" imgW="1143000" imgH="266400" progId="Equation.DSMT4">
                  <p:embed/>
                </p:oleObj>
              </mc:Choice>
              <mc:Fallback>
                <p:oleObj name="Equation" r:id="rId8" imgW="1143000" imgH="266400" progId="Equation.DSMT4">
                  <p:embed/>
                  <p:pic>
                    <p:nvPicPr>
                      <p:cNvPr id="0" name=""/>
                      <p:cNvPicPr/>
                      <p:nvPr/>
                    </p:nvPicPr>
                    <p:blipFill>
                      <a:blip r:embed="rId9"/>
                      <a:stretch>
                        <a:fillRect/>
                      </a:stretch>
                    </p:blipFill>
                    <p:spPr>
                      <a:xfrm>
                        <a:off x="8345137" y="4677646"/>
                        <a:ext cx="1697143" cy="396000"/>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2958E4EA-C449-4C52-A8ED-4F239F639DCD}"/>
              </a:ext>
            </a:extLst>
          </p:cNvPr>
          <p:cNvGraphicFramePr>
            <a:graphicFrameLocks noChangeAspect="1"/>
          </p:cNvGraphicFramePr>
          <p:nvPr>
            <p:extLst>
              <p:ext uri="{D42A27DB-BD31-4B8C-83A1-F6EECF244321}">
                <p14:modId xmlns:p14="http://schemas.microsoft.com/office/powerpoint/2010/main" val="3937746361"/>
              </p:ext>
            </p:extLst>
          </p:nvPr>
        </p:nvGraphicFramePr>
        <p:xfrm>
          <a:off x="8345137" y="5175576"/>
          <a:ext cx="2521895" cy="396000"/>
        </p:xfrm>
        <a:graphic>
          <a:graphicData uri="http://schemas.openxmlformats.org/presentationml/2006/ole">
            <mc:AlternateContent xmlns:mc="http://schemas.openxmlformats.org/markup-compatibility/2006">
              <mc:Choice xmlns:v="urn:schemas-microsoft-com:vml" Requires="v">
                <p:oleObj spid="_x0000_s13128" name="Equation" r:id="rId10" imgW="1536480" imgH="241200" progId="Equation.DSMT4">
                  <p:embed/>
                </p:oleObj>
              </mc:Choice>
              <mc:Fallback>
                <p:oleObj name="Equation" r:id="rId10" imgW="1536480" imgH="241200" progId="Equation.DSMT4">
                  <p:embed/>
                  <p:pic>
                    <p:nvPicPr>
                      <p:cNvPr id="0" name=""/>
                      <p:cNvPicPr/>
                      <p:nvPr/>
                    </p:nvPicPr>
                    <p:blipFill>
                      <a:blip r:embed="rId11"/>
                      <a:stretch>
                        <a:fillRect/>
                      </a:stretch>
                    </p:blipFill>
                    <p:spPr>
                      <a:xfrm>
                        <a:off x="8345137" y="5175576"/>
                        <a:ext cx="2521895" cy="396000"/>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97D39908-FB9B-4ABA-80B8-43C822162818}"/>
              </a:ext>
            </a:extLst>
          </p:cNvPr>
          <p:cNvGraphicFramePr>
            <a:graphicFrameLocks noChangeAspect="1"/>
          </p:cNvGraphicFramePr>
          <p:nvPr>
            <p:extLst>
              <p:ext uri="{D42A27DB-BD31-4B8C-83A1-F6EECF244321}">
                <p14:modId xmlns:p14="http://schemas.microsoft.com/office/powerpoint/2010/main" val="2492962591"/>
              </p:ext>
            </p:extLst>
          </p:nvPr>
        </p:nvGraphicFramePr>
        <p:xfrm>
          <a:off x="8345137" y="5673506"/>
          <a:ext cx="1188000" cy="396000"/>
        </p:xfrm>
        <a:graphic>
          <a:graphicData uri="http://schemas.openxmlformats.org/presentationml/2006/ole">
            <mc:AlternateContent xmlns:mc="http://schemas.openxmlformats.org/markup-compatibility/2006">
              <mc:Choice xmlns:v="urn:schemas-microsoft-com:vml" Requires="v">
                <p:oleObj spid="_x0000_s13129" name="Equation" r:id="rId12" imgW="685800" imgH="228600" progId="Equation.DSMT4">
                  <p:embed/>
                </p:oleObj>
              </mc:Choice>
              <mc:Fallback>
                <p:oleObj name="Equation" r:id="rId12" imgW="685800" imgH="228600" progId="Equation.DSMT4">
                  <p:embed/>
                  <p:pic>
                    <p:nvPicPr>
                      <p:cNvPr id="0" name=""/>
                      <p:cNvPicPr/>
                      <p:nvPr/>
                    </p:nvPicPr>
                    <p:blipFill>
                      <a:blip r:embed="rId13"/>
                      <a:stretch>
                        <a:fillRect/>
                      </a:stretch>
                    </p:blipFill>
                    <p:spPr>
                      <a:xfrm>
                        <a:off x="8345137" y="5673506"/>
                        <a:ext cx="1188000" cy="396000"/>
                      </a:xfrm>
                      <a:prstGeom prst="rect">
                        <a:avLst/>
                      </a:prstGeom>
                    </p:spPr>
                  </p:pic>
                </p:oleObj>
              </mc:Fallback>
            </mc:AlternateContent>
          </a:graphicData>
        </a:graphic>
      </p:graphicFrame>
    </p:spTree>
    <p:extLst>
      <p:ext uri="{BB962C8B-B14F-4D97-AF65-F5344CB8AC3E}">
        <p14:creationId xmlns:p14="http://schemas.microsoft.com/office/powerpoint/2010/main" val="1040239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五 实验分析</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en-US" altLang="zh-CN" sz="2600" dirty="0">
                <a:solidFill>
                  <a:prstClr val="black"/>
                </a:solidFill>
                <a:latin typeface="微软雅黑" panose="020B0503020204020204" pitchFamily="34" charset="-122"/>
                <a:ea typeface="微软雅黑" panose="020B0503020204020204" pitchFamily="34" charset="-122"/>
              </a:rPr>
              <a:t>DPDM</a:t>
            </a: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信号功率扫描测量</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每次扫描进行频率定标后，关闭噪声源，</a:t>
            </a:r>
            <a:r>
              <a:rPr lang="en-US" altLang="zh-CN" sz="1600" dirty="0">
                <a:latin typeface="微软雅黑" panose="020B0503020204020204" pitchFamily="34" charset="-122"/>
                <a:ea typeface="微软雅黑" panose="020B0503020204020204" pitchFamily="34" charset="-122"/>
              </a:rPr>
              <a:t>RF</a:t>
            </a:r>
            <a:r>
              <a:rPr lang="zh-CN" altLang="en-US" sz="1600" dirty="0">
                <a:latin typeface="微软雅黑" panose="020B0503020204020204" pitchFamily="34" charset="-122"/>
                <a:ea typeface="微软雅黑" panose="020B0503020204020204" pitchFamily="34" charset="-122"/>
              </a:rPr>
              <a:t>电路切换至</a:t>
            </a:r>
            <a:r>
              <a:rPr lang="en-US" altLang="zh-CN" sz="1600" dirty="0">
                <a:latin typeface="微软雅黑" panose="020B0503020204020204" pitchFamily="34" charset="-122"/>
                <a:ea typeface="微软雅黑" panose="020B0503020204020204" pitchFamily="34" charset="-122"/>
              </a:rPr>
              <a:t>-30dB</a:t>
            </a:r>
            <a:r>
              <a:rPr lang="zh-CN" altLang="en-US" sz="1600" dirty="0">
                <a:latin typeface="微软雅黑" panose="020B0503020204020204" pitchFamily="34" charset="-122"/>
                <a:ea typeface="微软雅黑" panose="020B0503020204020204" pitchFamily="34" charset="-122"/>
              </a:rPr>
              <a:t>衰减器防止外部室温热噪声进入低温</a:t>
            </a:r>
            <a:r>
              <a:rPr lang="en-US" altLang="zh-CN" sz="1600" dirty="0">
                <a:latin typeface="微软雅黑" panose="020B0503020204020204" pitchFamily="34" charset="-122"/>
                <a:ea typeface="微软雅黑" panose="020B0503020204020204" pitchFamily="34" charset="-122"/>
              </a:rPr>
              <a:t>2K</a:t>
            </a:r>
            <a:r>
              <a:rPr lang="zh-CN" altLang="en-US" sz="1600" dirty="0">
                <a:latin typeface="微软雅黑" panose="020B0503020204020204" pitchFamily="34" charset="-122"/>
                <a:ea typeface="微软雅黑" panose="020B0503020204020204" pitchFamily="34" charset="-122"/>
              </a:rPr>
              <a:t>超导谐振腔，使用频谱分析仪测量超导谐振腔腔体和放大器时域信号。采集时间为</a:t>
            </a:r>
            <a:r>
              <a:rPr lang="en-US" altLang="zh-CN" sz="1600" dirty="0">
                <a:latin typeface="微软雅黑" panose="020B0503020204020204" pitchFamily="34" charset="-122"/>
                <a:ea typeface="微软雅黑" panose="020B0503020204020204" pitchFamily="34" charset="-122"/>
              </a:rPr>
              <a:t>100s</a:t>
            </a:r>
            <a:r>
              <a:rPr lang="zh-CN" altLang="en-US" sz="1600" dirty="0">
                <a:latin typeface="微软雅黑" panose="020B0503020204020204" pitchFamily="34" charset="-122"/>
                <a:ea typeface="微软雅黑" panose="020B0503020204020204" pitchFamily="34" charset="-122"/>
              </a:rPr>
              <a:t>，调频步长约为</a:t>
            </a:r>
            <a:r>
              <a:rPr lang="en-US" altLang="zh-CN" sz="1600" dirty="0">
                <a:latin typeface="微软雅黑" panose="020B0503020204020204" pitchFamily="34" charset="-122"/>
                <a:ea typeface="微软雅黑" panose="020B0503020204020204" pitchFamily="34" charset="-122"/>
              </a:rPr>
              <a:t>1.3kHz</a:t>
            </a:r>
            <a:r>
              <a:rPr lang="zh-CN" altLang="en-US" sz="1600" dirty="0">
                <a:latin typeface="微软雅黑" panose="020B0503020204020204" pitchFamily="34" charset="-122"/>
                <a:ea typeface="微软雅黑" panose="020B0503020204020204" pitchFamily="34" charset="-122"/>
              </a:rPr>
              <a:t>，总是扫描探测</a:t>
            </a:r>
            <a:r>
              <a:rPr lang="en-US" altLang="zh-CN" sz="1600" dirty="0">
                <a:latin typeface="微软雅黑" panose="020B0503020204020204" pitchFamily="34" charset="-122"/>
                <a:ea typeface="微软雅黑" panose="020B0503020204020204" pitchFamily="34" charset="-122"/>
              </a:rPr>
              <a:t>1150</a:t>
            </a:r>
            <a:r>
              <a:rPr lang="zh-CN" altLang="en-US" sz="1600" dirty="0">
                <a:latin typeface="微软雅黑" panose="020B0503020204020204" pitchFamily="34" charset="-122"/>
                <a:ea typeface="微软雅黑" panose="020B0503020204020204" pitchFamily="34" charset="-122"/>
              </a:rPr>
              <a:t>次，扫描带宽约为</a:t>
            </a:r>
            <a:r>
              <a:rPr lang="en-US" altLang="zh-CN" sz="1600" dirty="0">
                <a:latin typeface="微软雅黑" panose="020B0503020204020204" pitchFamily="34" charset="-122"/>
                <a:ea typeface="微软雅黑" panose="020B0503020204020204" pitchFamily="34" charset="-122"/>
              </a:rPr>
              <a:t>1.37MHz</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在扫描过程中，多次进行</a:t>
            </a:r>
            <a:r>
              <a:rPr lang="en-US" altLang="zh-CN" sz="1600" dirty="0">
                <a:latin typeface="微软雅黑" panose="020B0503020204020204" pitchFamily="34" charset="-122"/>
                <a:ea typeface="微软雅黑" panose="020B0503020204020204" pitchFamily="34" charset="-122"/>
              </a:rPr>
              <a:t>RF</a:t>
            </a:r>
            <a:r>
              <a:rPr lang="zh-CN" altLang="en-US" sz="1600" dirty="0">
                <a:latin typeface="微软雅黑" panose="020B0503020204020204" pitchFamily="34" charset="-122"/>
                <a:ea typeface="微软雅黑" panose="020B0503020204020204" pitchFamily="34" charset="-122"/>
              </a:rPr>
              <a:t>电路总增益</a:t>
            </a:r>
            <a:r>
              <a:rPr lang="en-US" altLang="zh-CN" sz="1600" i="1" dirty="0" err="1">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1600" baseline="-25000" dirty="0" err="1">
                <a:latin typeface="Times New Roman" panose="02020603050405020304" pitchFamily="18" charset="0"/>
                <a:ea typeface="微软雅黑" panose="020B0503020204020204" pitchFamily="34" charset="-122"/>
                <a:cs typeface="Times New Roman" panose="02020603050405020304" pitchFamily="18" charset="0"/>
              </a:rPr>
              <a:t>net</a:t>
            </a:r>
            <a:r>
              <a:rPr lang="zh-CN" altLang="en-US" sz="1600" dirty="0">
                <a:latin typeface="微软雅黑" panose="020B0503020204020204" pitchFamily="34" charset="-122"/>
                <a:ea typeface="微软雅黑" panose="020B0503020204020204" pitchFamily="34" charset="-122"/>
              </a:rPr>
              <a:t>、腔体负载品质因数</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rPr>
              <a:t>Q</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rPr>
              <a:t>L</a:t>
            </a:r>
            <a:r>
              <a:rPr lang="zh-CN" altLang="en-US" sz="1600" dirty="0">
                <a:latin typeface="微软雅黑" panose="020B0503020204020204" pitchFamily="34" charset="-122"/>
                <a:ea typeface="微软雅黑" panose="020B0503020204020204" pitchFamily="34" charset="-122"/>
              </a:rPr>
              <a:t>以及天线耦合系数</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rPr>
              <a:t>β</a:t>
            </a:r>
            <a:r>
              <a:rPr lang="zh-CN" altLang="en-US" sz="1600" dirty="0">
                <a:latin typeface="微软雅黑" panose="020B0503020204020204" pitchFamily="34" charset="-122"/>
                <a:ea typeface="微软雅黑" panose="020B0503020204020204" pitchFamily="34" charset="-122"/>
              </a:rPr>
              <a:t>校准，并计算不确定度</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7977A53E-268D-49C5-BBA3-60E5EF4D0A8C}"/>
              </a:ext>
            </a:extLst>
          </p:cNvPr>
          <p:cNvPicPr>
            <a:picLocks noChangeAspect="1"/>
          </p:cNvPicPr>
          <p:nvPr/>
        </p:nvPicPr>
        <p:blipFill>
          <a:blip r:embed="rId3"/>
          <a:stretch>
            <a:fillRect/>
          </a:stretch>
        </p:blipFill>
        <p:spPr>
          <a:xfrm>
            <a:off x="278302" y="3903156"/>
            <a:ext cx="5260194" cy="1800000"/>
          </a:xfrm>
          <a:prstGeom prst="rect">
            <a:avLst/>
          </a:prstGeom>
        </p:spPr>
      </p:pic>
      <p:pic>
        <p:nvPicPr>
          <p:cNvPr id="8" name="图片 7">
            <a:extLst>
              <a:ext uri="{FF2B5EF4-FFF2-40B4-BE49-F238E27FC236}">
                <a16:creationId xmlns:a16="http://schemas.microsoft.com/office/drawing/2014/main" id="{CBC62986-0511-4F50-A1E7-F58F3FD7B2BD}"/>
              </a:ext>
            </a:extLst>
          </p:cNvPr>
          <p:cNvPicPr>
            <a:picLocks noChangeAspect="1"/>
          </p:cNvPicPr>
          <p:nvPr/>
        </p:nvPicPr>
        <p:blipFill>
          <a:blip r:embed="rId4"/>
          <a:stretch>
            <a:fillRect/>
          </a:stretch>
        </p:blipFill>
        <p:spPr>
          <a:xfrm>
            <a:off x="8684027" y="3903156"/>
            <a:ext cx="3210448" cy="1800000"/>
          </a:xfrm>
          <a:prstGeom prst="rect">
            <a:avLst/>
          </a:prstGeom>
        </p:spPr>
      </p:pic>
      <p:graphicFrame>
        <p:nvGraphicFramePr>
          <p:cNvPr id="9" name="对象 8">
            <a:extLst>
              <a:ext uri="{FF2B5EF4-FFF2-40B4-BE49-F238E27FC236}">
                <a16:creationId xmlns:a16="http://schemas.microsoft.com/office/drawing/2014/main" id="{46AC0094-6F0F-443E-B231-9B43994E24BF}"/>
              </a:ext>
            </a:extLst>
          </p:cNvPr>
          <p:cNvGraphicFramePr>
            <a:graphicFrameLocks noChangeAspect="1"/>
          </p:cNvGraphicFramePr>
          <p:nvPr>
            <p:extLst>
              <p:ext uri="{D42A27DB-BD31-4B8C-83A1-F6EECF244321}">
                <p14:modId xmlns:p14="http://schemas.microsoft.com/office/powerpoint/2010/main" val="3083755376"/>
              </p:ext>
            </p:extLst>
          </p:nvPr>
        </p:nvGraphicFramePr>
        <p:xfrm>
          <a:off x="5867018" y="3723156"/>
          <a:ext cx="2488487" cy="2160000"/>
        </p:xfrm>
        <a:graphic>
          <a:graphicData uri="http://schemas.openxmlformats.org/presentationml/2006/ole">
            <mc:AlternateContent xmlns:mc="http://schemas.openxmlformats.org/markup-compatibility/2006">
              <mc:Choice xmlns:v="urn:schemas-microsoft-com:vml" Requires="v">
                <p:oleObj spid="_x0000_s11527" name="Equation" r:id="rId5" imgW="1930320" imgH="1676160" progId="Equation.DSMT4">
                  <p:embed/>
                </p:oleObj>
              </mc:Choice>
              <mc:Fallback>
                <p:oleObj name="Equation" r:id="rId5" imgW="1930320" imgH="1676160" progId="Equation.DSMT4">
                  <p:embed/>
                  <p:pic>
                    <p:nvPicPr>
                      <p:cNvPr id="0" name=""/>
                      <p:cNvPicPr/>
                      <p:nvPr/>
                    </p:nvPicPr>
                    <p:blipFill>
                      <a:blip r:embed="rId6"/>
                      <a:stretch>
                        <a:fillRect/>
                      </a:stretch>
                    </p:blipFill>
                    <p:spPr>
                      <a:xfrm>
                        <a:off x="5867018" y="3723156"/>
                        <a:ext cx="2488487" cy="2160000"/>
                      </a:xfrm>
                      <a:prstGeom prst="rect">
                        <a:avLst/>
                      </a:prstGeom>
                    </p:spPr>
                  </p:pic>
                </p:oleObj>
              </mc:Fallback>
            </mc:AlternateContent>
          </a:graphicData>
        </a:graphic>
      </p:graphicFrame>
      <p:graphicFrame>
        <p:nvGraphicFramePr>
          <p:cNvPr id="4" name="对象 3">
            <a:extLst>
              <a:ext uri="{FF2B5EF4-FFF2-40B4-BE49-F238E27FC236}">
                <a16:creationId xmlns:a16="http://schemas.microsoft.com/office/drawing/2014/main" id="{FCE61E85-9C03-443F-ACDF-5DE05F62DF38}"/>
              </a:ext>
            </a:extLst>
          </p:cNvPr>
          <p:cNvGraphicFramePr>
            <a:graphicFrameLocks noChangeAspect="1"/>
          </p:cNvGraphicFramePr>
          <p:nvPr>
            <p:extLst>
              <p:ext uri="{D42A27DB-BD31-4B8C-83A1-F6EECF244321}">
                <p14:modId xmlns:p14="http://schemas.microsoft.com/office/powerpoint/2010/main" val="3644957382"/>
              </p:ext>
            </p:extLst>
          </p:nvPr>
        </p:nvGraphicFramePr>
        <p:xfrm>
          <a:off x="1113610" y="5838093"/>
          <a:ext cx="571500" cy="279400"/>
        </p:xfrm>
        <a:graphic>
          <a:graphicData uri="http://schemas.openxmlformats.org/presentationml/2006/ole">
            <mc:AlternateContent xmlns:mc="http://schemas.openxmlformats.org/markup-compatibility/2006">
              <mc:Choice xmlns:v="urn:schemas-microsoft-com:vml" Requires="v">
                <p:oleObj spid="_x0000_s11528" name="Equation" r:id="rId7" imgW="571320" imgH="279360" progId="Equation.DSMT4">
                  <p:embed/>
                </p:oleObj>
              </mc:Choice>
              <mc:Fallback>
                <p:oleObj name="Equation" r:id="rId7" imgW="571320" imgH="279360" progId="Equation.DSMT4">
                  <p:embed/>
                  <p:pic>
                    <p:nvPicPr>
                      <p:cNvPr id="0" name=""/>
                      <p:cNvPicPr/>
                      <p:nvPr/>
                    </p:nvPicPr>
                    <p:blipFill>
                      <a:blip r:embed="rId8"/>
                      <a:stretch>
                        <a:fillRect/>
                      </a:stretch>
                    </p:blipFill>
                    <p:spPr>
                      <a:xfrm>
                        <a:off x="1113610" y="5838093"/>
                        <a:ext cx="571500" cy="279400"/>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973CA50C-B5A6-48F7-ADC5-48B75767527D}"/>
              </a:ext>
            </a:extLst>
          </p:cNvPr>
          <p:cNvGraphicFramePr>
            <a:graphicFrameLocks noChangeAspect="1"/>
          </p:cNvGraphicFramePr>
          <p:nvPr>
            <p:extLst>
              <p:ext uri="{D42A27DB-BD31-4B8C-83A1-F6EECF244321}">
                <p14:modId xmlns:p14="http://schemas.microsoft.com/office/powerpoint/2010/main" val="1581638412"/>
              </p:ext>
            </p:extLst>
          </p:nvPr>
        </p:nvGraphicFramePr>
        <p:xfrm>
          <a:off x="3586819" y="5800359"/>
          <a:ext cx="1333500" cy="279400"/>
        </p:xfrm>
        <a:graphic>
          <a:graphicData uri="http://schemas.openxmlformats.org/presentationml/2006/ole">
            <mc:AlternateContent xmlns:mc="http://schemas.openxmlformats.org/markup-compatibility/2006">
              <mc:Choice xmlns:v="urn:schemas-microsoft-com:vml" Requires="v">
                <p:oleObj spid="_x0000_s11529" name="Equation" r:id="rId9" imgW="1333440" imgH="279360" progId="Equation.DSMT4">
                  <p:embed/>
                </p:oleObj>
              </mc:Choice>
              <mc:Fallback>
                <p:oleObj name="Equation" r:id="rId9" imgW="1333440" imgH="279360" progId="Equation.DSMT4">
                  <p:embed/>
                  <p:pic>
                    <p:nvPicPr>
                      <p:cNvPr id="0" name=""/>
                      <p:cNvPicPr/>
                      <p:nvPr/>
                    </p:nvPicPr>
                    <p:blipFill>
                      <a:blip r:embed="rId10"/>
                      <a:stretch>
                        <a:fillRect/>
                      </a:stretch>
                    </p:blipFill>
                    <p:spPr>
                      <a:xfrm>
                        <a:off x="3586819" y="5800359"/>
                        <a:ext cx="1333500" cy="279400"/>
                      </a:xfrm>
                      <a:prstGeom prst="rect">
                        <a:avLst/>
                      </a:prstGeom>
                    </p:spPr>
                  </p:pic>
                </p:oleObj>
              </mc:Fallback>
            </mc:AlternateContent>
          </a:graphicData>
        </a:graphic>
      </p:graphicFrame>
    </p:spTree>
    <p:extLst>
      <p:ext uri="{BB962C8B-B14F-4D97-AF65-F5344CB8AC3E}">
        <p14:creationId xmlns:p14="http://schemas.microsoft.com/office/powerpoint/2010/main" val="6413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a:extLst>
              <a:ext uri="{FF2B5EF4-FFF2-40B4-BE49-F238E27FC236}">
                <a16:creationId xmlns:a16="http://schemas.microsoft.com/office/drawing/2014/main" id="{DEFA6997-95C2-4AFD-A4CE-D53BABEA23CC}"/>
              </a:ext>
            </a:extLst>
          </p:cNvPr>
          <p:cNvSpPr txBox="1">
            <a:spLocks/>
          </p:cNvSpPr>
          <p:nvPr/>
        </p:nvSpPr>
        <p:spPr>
          <a:xfrm>
            <a:off x="6100721"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概率函数为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理论上，概率函数式不同谐振频率</a:t>
            </a:r>
            <a:r>
              <a:rPr lang="en-US" altLang="zh-CN" sz="1600" dirty="0">
                <a:latin typeface="微软雅黑" panose="020B0503020204020204" pitchFamily="34" charset="-122"/>
                <a:ea typeface="微软雅黑" panose="020B0503020204020204" pitchFamily="34" charset="-122"/>
              </a:rPr>
              <a:t>bins</a:t>
            </a:r>
            <a:r>
              <a:rPr lang="zh-CN" altLang="en-US" sz="1600" dirty="0">
                <a:latin typeface="微软雅黑" panose="020B0503020204020204" pitchFamily="34" charset="-122"/>
                <a:ea typeface="微软雅黑" panose="020B0503020204020204" pitchFamily="34" charset="-122"/>
              </a:rPr>
              <a:t>的乘积，实际上由于每次扫描间隔</a:t>
            </a:r>
            <a:r>
              <a:rPr lang="en-US" altLang="zh-CN" sz="1600" dirty="0">
                <a:latin typeface="微软雅黑" panose="020B0503020204020204" pitchFamily="34" charset="-122"/>
                <a:ea typeface="微软雅黑" panose="020B0503020204020204" pitchFamily="34" charset="-122"/>
              </a:rPr>
              <a:t>1.3kHz</a:t>
            </a:r>
            <a:r>
              <a:rPr lang="zh-CN" altLang="en-US" sz="1600" dirty="0">
                <a:latin typeface="微软雅黑" panose="020B0503020204020204" pitchFamily="34" charset="-122"/>
                <a:ea typeface="微软雅黑" panose="020B0503020204020204" pitchFamily="34" charset="-122"/>
              </a:rPr>
              <a:t>，仅考虑</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个临近的</a:t>
            </a:r>
            <a:r>
              <a:rPr lang="en-US" altLang="zh-CN" sz="1600" dirty="0">
                <a:latin typeface="微软雅黑" panose="020B0503020204020204" pitchFamily="34" charset="-122"/>
                <a:ea typeface="微软雅黑" panose="020B0503020204020204" pitchFamily="34" charset="-122"/>
              </a:rPr>
              <a:t>bins</a:t>
            </a:r>
            <a:r>
              <a:rPr lang="zh-CN" altLang="en-US" sz="1600" dirty="0">
                <a:latin typeface="微软雅黑" panose="020B0503020204020204" pitchFamily="34" charset="-122"/>
                <a:ea typeface="微软雅黑" panose="020B0503020204020204" pitchFamily="34" charset="-122"/>
              </a:rPr>
              <a:t>的乘积</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对给定质量的</a:t>
            </a:r>
            <a:r>
              <a:rPr lang="en-US" altLang="zh-CN" sz="1600" dirty="0">
                <a:latin typeface="微软雅黑" panose="020B0503020204020204" pitchFamily="34" charset="-122"/>
                <a:ea typeface="微软雅黑" panose="020B0503020204020204" pitchFamily="34" charset="-122"/>
              </a:rPr>
              <a:t>DPDM</a:t>
            </a:r>
            <a:r>
              <a:rPr lang="zh-CN" altLang="en-US" sz="1600" dirty="0">
                <a:latin typeface="微软雅黑" panose="020B0503020204020204" pitchFamily="34" charset="-122"/>
                <a:ea typeface="微软雅黑" panose="020B0503020204020204" pitchFamily="34" charset="-122"/>
              </a:rPr>
              <a:t>，其动力学混合系数上限</a:t>
            </a:r>
            <a:r>
              <a:rPr lang="en-US" altLang="zh-CN" sz="1600" dirty="0">
                <a:latin typeface="微软雅黑" panose="020B0503020204020204" pitchFamily="34" charset="-122"/>
                <a:ea typeface="微软雅黑" panose="020B0503020204020204" pitchFamily="34" charset="-122"/>
              </a:rPr>
              <a:t>90%</a:t>
            </a:r>
            <a:r>
              <a:rPr lang="zh-CN" altLang="en-US" sz="1600" dirty="0">
                <a:latin typeface="微软雅黑" panose="020B0503020204020204" pitchFamily="34" charset="-122"/>
                <a:ea typeface="微软雅黑" panose="020B0503020204020204" pitchFamily="34" charset="-122"/>
              </a:rPr>
              <a:t>，反解下述方程即可得到</a:t>
            </a:r>
            <a:endParaRPr lang="en-US" altLang="zh-CN" sz="16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五 实验分析</a:t>
            </a:r>
          </a:p>
        </p:txBody>
      </p:sp>
      <p:sp>
        <p:nvSpPr>
          <p:cNvPr id="3" name="内容占位符 2"/>
          <p:cNvSpPr>
            <a:spLocks noGrp="1"/>
          </p:cNvSpPr>
          <p:nvPr>
            <p:ph idx="1"/>
          </p:nvPr>
        </p:nvSpPr>
        <p:spPr>
          <a:xfrm>
            <a:off x="838200" y="1825625"/>
            <a:ext cx="5257800" cy="4351338"/>
          </a:xfrm>
        </p:spPr>
        <p:txBody>
          <a:bodyPr>
            <a:normAutofit/>
          </a:bodyPr>
          <a:lstStyle/>
          <a:p>
            <a:pPr>
              <a:lnSpc>
                <a:spcPts val="2400"/>
              </a:lnSpc>
              <a:buFont typeface="Wingdings" panose="05000000000000000000" pitchFamily="2" charset="2"/>
              <a:buChar char="Ø"/>
            </a:pPr>
            <a:r>
              <a:rPr lang="en-US" altLang="zh-CN" sz="2600" dirty="0">
                <a:solidFill>
                  <a:prstClr val="black"/>
                </a:solidFill>
                <a:latin typeface="微软雅黑" panose="020B0503020204020204" pitchFamily="34" charset="-122"/>
                <a:ea typeface="微软雅黑" panose="020B0503020204020204" pitchFamily="34" charset="-122"/>
              </a:rPr>
              <a:t>DPDM</a:t>
            </a: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信号分析</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考虑噪声功率及校准参数不确定性对暗光子信号估计的偏差，引入无量纲信号</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无量纲信号方差为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p:txBody>
      </p:sp>
      <p:graphicFrame>
        <p:nvGraphicFramePr>
          <p:cNvPr id="9" name="对象 8">
            <a:extLst>
              <a:ext uri="{FF2B5EF4-FFF2-40B4-BE49-F238E27FC236}">
                <a16:creationId xmlns:a16="http://schemas.microsoft.com/office/drawing/2014/main" id="{46AC0094-6F0F-443E-B231-9B43994E24BF}"/>
              </a:ext>
            </a:extLst>
          </p:cNvPr>
          <p:cNvGraphicFramePr>
            <a:graphicFrameLocks noChangeAspect="1"/>
          </p:cNvGraphicFramePr>
          <p:nvPr>
            <p:extLst>
              <p:ext uri="{D42A27DB-BD31-4B8C-83A1-F6EECF244321}">
                <p14:modId xmlns:p14="http://schemas.microsoft.com/office/powerpoint/2010/main" val="2969963044"/>
              </p:ext>
            </p:extLst>
          </p:nvPr>
        </p:nvGraphicFramePr>
        <p:xfrm>
          <a:off x="2019300" y="2952750"/>
          <a:ext cx="3484563" cy="654050"/>
        </p:xfrm>
        <a:graphic>
          <a:graphicData uri="http://schemas.openxmlformats.org/presentationml/2006/ole">
            <mc:AlternateContent xmlns:mc="http://schemas.openxmlformats.org/markup-compatibility/2006">
              <mc:Choice xmlns:v="urn:schemas-microsoft-com:vml" Requires="v">
                <p:oleObj spid="_x0000_s15081" name="Equation" r:id="rId3" imgW="2705040" imgH="507960" progId="Equation.DSMT4">
                  <p:embed/>
                </p:oleObj>
              </mc:Choice>
              <mc:Fallback>
                <p:oleObj name="Equation" r:id="rId3" imgW="2705040" imgH="507960" progId="Equation.DSMT4">
                  <p:embed/>
                  <p:pic>
                    <p:nvPicPr>
                      <p:cNvPr id="9" name="对象 8">
                        <a:extLst>
                          <a:ext uri="{FF2B5EF4-FFF2-40B4-BE49-F238E27FC236}">
                            <a16:creationId xmlns:a16="http://schemas.microsoft.com/office/drawing/2014/main" id="{46AC0094-6F0F-443E-B231-9B43994E24BF}"/>
                          </a:ext>
                        </a:extLst>
                      </p:cNvPr>
                      <p:cNvPicPr/>
                      <p:nvPr/>
                    </p:nvPicPr>
                    <p:blipFill>
                      <a:blip r:embed="rId4"/>
                      <a:stretch>
                        <a:fillRect/>
                      </a:stretch>
                    </p:blipFill>
                    <p:spPr>
                      <a:xfrm>
                        <a:off x="2019300" y="2952750"/>
                        <a:ext cx="3484563" cy="654050"/>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9632A421-B1AF-49E5-9851-92D333812652}"/>
              </a:ext>
            </a:extLst>
          </p:cNvPr>
          <p:cNvGraphicFramePr>
            <a:graphicFrameLocks noChangeAspect="1"/>
          </p:cNvGraphicFramePr>
          <p:nvPr>
            <p:extLst>
              <p:ext uri="{D42A27DB-BD31-4B8C-83A1-F6EECF244321}">
                <p14:modId xmlns:p14="http://schemas.microsoft.com/office/powerpoint/2010/main" val="2872503136"/>
              </p:ext>
            </p:extLst>
          </p:nvPr>
        </p:nvGraphicFramePr>
        <p:xfrm>
          <a:off x="1643063" y="4001294"/>
          <a:ext cx="4240212" cy="2224088"/>
        </p:xfrm>
        <a:graphic>
          <a:graphicData uri="http://schemas.openxmlformats.org/presentationml/2006/ole">
            <mc:AlternateContent xmlns:mc="http://schemas.openxmlformats.org/markup-compatibility/2006">
              <mc:Choice xmlns:v="urn:schemas-microsoft-com:vml" Requires="v">
                <p:oleObj spid="_x0000_s15082" name="Equation" r:id="rId5" imgW="3288960" imgH="1726920" progId="Equation.DSMT4">
                  <p:embed/>
                </p:oleObj>
              </mc:Choice>
              <mc:Fallback>
                <p:oleObj name="Equation" r:id="rId5" imgW="3288960" imgH="1726920" progId="Equation.DSMT4">
                  <p:embed/>
                  <p:pic>
                    <p:nvPicPr>
                      <p:cNvPr id="9" name="对象 8">
                        <a:extLst>
                          <a:ext uri="{FF2B5EF4-FFF2-40B4-BE49-F238E27FC236}">
                            <a16:creationId xmlns:a16="http://schemas.microsoft.com/office/drawing/2014/main" id="{46AC0094-6F0F-443E-B231-9B43994E24BF}"/>
                          </a:ext>
                        </a:extLst>
                      </p:cNvPr>
                      <p:cNvPicPr/>
                      <p:nvPr/>
                    </p:nvPicPr>
                    <p:blipFill>
                      <a:blip r:embed="rId6"/>
                      <a:stretch>
                        <a:fillRect/>
                      </a:stretch>
                    </p:blipFill>
                    <p:spPr>
                      <a:xfrm>
                        <a:off x="1643063" y="4001294"/>
                        <a:ext cx="4240212" cy="2224088"/>
                      </a:xfrm>
                      <a:prstGeom prst="rect">
                        <a:avLst/>
                      </a:prstGeom>
                    </p:spPr>
                  </p:pic>
                </p:oleObj>
              </mc:Fallback>
            </mc:AlternateContent>
          </a:graphicData>
        </a:graphic>
      </p:graphicFrame>
      <p:graphicFrame>
        <p:nvGraphicFramePr>
          <p:cNvPr id="4" name="对象 3">
            <a:extLst>
              <a:ext uri="{FF2B5EF4-FFF2-40B4-BE49-F238E27FC236}">
                <a16:creationId xmlns:a16="http://schemas.microsoft.com/office/drawing/2014/main" id="{598987B5-4445-473B-BDEC-FE18888C12D4}"/>
              </a:ext>
            </a:extLst>
          </p:cNvPr>
          <p:cNvGraphicFramePr>
            <a:graphicFrameLocks noChangeAspect="1"/>
          </p:cNvGraphicFramePr>
          <p:nvPr>
            <p:extLst>
              <p:ext uri="{D42A27DB-BD31-4B8C-83A1-F6EECF244321}">
                <p14:modId xmlns:p14="http://schemas.microsoft.com/office/powerpoint/2010/main" val="659719194"/>
              </p:ext>
            </p:extLst>
          </p:nvPr>
        </p:nvGraphicFramePr>
        <p:xfrm>
          <a:off x="4225223" y="5044359"/>
          <a:ext cx="927100" cy="228600"/>
        </p:xfrm>
        <a:graphic>
          <a:graphicData uri="http://schemas.openxmlformats.org/presentationml/2006/ole">
            <mc:AlternateContent xmlns:mc="http://schemas.openxmlformats.org/markup-compatibility/2006">
              <mc:Choice xmlns:v="urn:schemas-microsoft-com:vml" Requires="v">
                <p:oleObj spid="_x0000_s15083" name="Equation" r:id="rId7" imgW="927000" imgH="228600" progId="Equation.DSMT4">
                  <p:embed/>
                </p:oleObj>
              </mc:Choice>
              <mc:Fallback>
                <p:oleObj name="Equation" r:id="rId7" imgW="927000" imgH="228600" progId="Equation.DSMT4">
                  <p:embed/>
                  <p:pic>
                    <p:nvPicPr>
                      <p:cNvPr id="0" name=""/>
                      <p:cNvPicPr/>
                      <p:nvPr/>
                    </p:nvPicPr>
                    <p:blipFill>
                      <a:blip r:embed="rId8"/>
                      <a:stretch>
                        <a:fillRect/>
                      </a:stretch>
                    </p:blipFill>
                    <p:spPr>
                      <a:xfrm>
                        <a:off x="4225223" y="5044359"/>
                        <a:ext cx="927100" cy="228600"/>
                      </a:xfrm>
                      <a:prstGeom prst="rect">
                        <a:avLst/>
                      </a:prstGeom>
                    </p:spPr>
                  </p:pic>
                </p:oleObj>
              </mc:Fallback>
            </mc:AlternateContent>
          </a:graphicData>
        </a:graphic>
      </p:graphicFrame>
      <p:pic>
        <p:nvPicPr>
          <p:cNvPr id="10" name="图片 9">
            <a:extLst>
              <a:ext uri="{FF2B5EF4-FFF2-40B4-BE49-F238E27FC236}">
                <a16:creationId xmlns:a16="http://schemas.microsoft.com/office/drawing/2014/main" id="{29BA47A0-BD61-4827-AAC5-0481227EE7EF}"/>
              </a:ext>
            </a:extLst>
          </p:cNvPr>
          <p:cNvPicPr>
            <a:picLocks noChangeAspect="1"/>
          </p:cNvPicPr>
          <p:nvPr/>
        </p:nvPicPr>
        <p:blipFill>
          <a:blip r:embed="rId9"/>
          <a:stretch>
            <a:fillRect/>
          </a:stretch>
        </p:blipFill>
        <p:spPr>
          <a:xfrm>
            <a:off x="6763825" y="1645936"/>
            <a:ext cx="3656801" cy="743252"/>
          </a:xfrm>
          <a:prstGeom prst="rect">
            <a:avLst/>
          </a:prstGeom>
        </p:spPr>
      </p:pic>
      <p:graphicFrame>
        <p:nvGraphicFramePr>
          <p:cNvPr id="11" name="对象 10">
            <a:extLst>
              <a:ext uri="{FF2B5EF4-FFF2-40B4-BE49-F238E27FC236}">
                <a16:creationId xmlns:a16="http://schemas.microsoft.com/office/drawing/2014/main" id="{C438C4DA-0893-424E-B2B2-EBA779AFDAF6}"/>
              </a:ext>
            </a:extLst>
          </p:cNvPr>
          <p:cNvGraphicFramePr>
            <a:graphicFrameLocks noChangeAspect="1"/>
          </p:cNvGraphicFramePr>
          <p:nvPr>
            <p:extLst>
              <p:ext uri="{D42A27DB-BD31-4B8C-83A1-F6EECF244321}">
                <p14:modId xmlns:p14="http://schemas.microsoft.com/office/powerpoint/2010/main" val="4188056180"/>
              </p:ext>
            </p:extLst>
          </p:nvPr>
        </p:nvGraphicFramePr>
        <p:xfrm>
          <a:off x="7070725" y="2952750"/>
          <a:ext cx="3962400" cy="755650"/>
        </p:xfrm>
        <a:graphic>
          <a:graphicData uri="http://schemas.openxmlformats.org/presentationml/2006/ole">
            <mc:AlternateContent xmlns:mc="http://schemas.openxmlformats.org/markup-compatibility/2006">
              <mc:Choice xmlns:v="urn:schemas-microsoft-com:vml" Requires="v">
                <p:oleObj spid="_x0000_s15084" name="Equation" r:id="rId10" imgW="3327120" imgH="634680" progId="Equation.DSMT4">
                  <p:embed/>
                </p:oleObj>
              </mc:Choice>
              <mc:Fallback>
                <p:oleObj name="Equation" r:id="rId10" imgW="3327120" imgH="634680" progId="Equation.DSMT4">
                  <p:embed/>
                  <p:pic>
                    <p:nvPicPr>
                      <p:cNvPr id="0" name=""/>
                      <p:cNvPicPr/>
                      <p:nvPr/>
                    </p:nvPicPr>
                    <p:blipFill>
                      <a:blip r:embed="rId11"/>
                      <a:stretch>
                        <a:fillRect/>
                      </a:stretch>
                    </p:blipFill>
                    <p:spPr>
                      <a:xfrm>
                        <a:off x="7070725" y="2952750"/>
                        <a:ext cx="3962400" cy="755650"/>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62436537-E605-41BA-9BE2-BDFACF0310BC}"/>
              </a:ext>
            </a:extLst>
          </p:cNvPr>
          <p:cNvGraphicFramePr>
            <a:graphicFrameLocks noChangeAspect="1"/>
          </p:cNvGraphicFramePr>
          <p:nvPr>
            <p:extLst>
              <p:ext uri="{D42A27DB-BD31-4B8C-83A1-F6EECF244321}">
                <p14:modId xmlns:p14="http://schemas.microsoft.com/office/powerpoint/2010/main" val="2313464277"/>
              </p:ext>
            </p:extLst>
          </p:nvPr>
        </p:nvGraphicFramePr>
        <p:xfrm>
          <a:off x="7839075" y="5448300"/>
          <a:ext cx="2425700" cy="863600"/>
        </p:xfrm>
        <a:graphic>
          <a:graphicData uri="http://schemas.openxmlformats.org/presentationml/2006/ole">
            <mc:AlternateContent xmlns:mc="http://schemas.openxmlformats.org/markup-compatibility/2006">
              <mc:Choice xmlns:v="urn:schemas-microsoft-com:vml" Requires="v">
                <p:oleObj spid="_x0000_s15085" name="Equation" r:id="rId12" imgW="1854000" imgH="660240" progId="Equation.DSMT4">
                  <p:embed/>
                </p:oleObj>
              </mc:Choice>
              <mc:Fallback>
                <p:oleObj name="Equation" r:id="rId12" imgW="1854000" imgH="660240" progId="Equation.DSMT4">
                  <p:embed/>
                  <p:pic>
                    <p:nvPicPr>
                      <p:cNvPr id="0" name=""/>
                      <p:cNvPicPr/>
                      <p:nvPr/>
                    </p:nvPicPr>
                    <p:blipFill>
                      <a:blip r:embed="rId13"/>
                      <a:stretch>
                        <a:fillRect/>
                      </a:stretch>
                    </p:blipFill>
                    <p:spPr>
                      <a:xfrm>
                        <a:off x="7839075" y="5448300"/>
                        <a:ext cx="2425700" cy="863600"/>
                      </a:xfrm>
                      <a:prstGeom prst="rect">
                        <a:avLst/>
                      </a:prstGeom>
                    </p:spPr>
                  </p:pic>
                </p:oleObj>
              </mc:Fallback>
            </mc:AlternateContent>
          </a:graphicData>
        </a:graphic>
      </p:graphicFrame>
    </p:spTree>
    <p:extLst>
      <p:ext uri="{BB962C8B-B14F-4D97-AF65-F5344CB8AC3E}">
        <p14:creationId xmlns:p14="http://schemas.microsoft.com/office/powerpoint/2010/main" val="79850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ts val="2400"/>
              </a:lnSpc>
            </a:pPr>
            <a:r>
              <a:rPr lang="zh-CN" altLang="en-US" sz="4400" dirty="0">
                <a:latin typeface="黑体" panose="02010609060101010101" pitchFamily="49" charset="-122"/>
                <a:ea typeface="黑体" panose="02010609060101010101" pitchFamily="49" charset="-122"/>
              </a:rPr>
              <a:t>一 物理背景</a:t>
            </a:r>
            <a:endParaRPr lang="en-US" altLang="zh-CN" sz="44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暗物质证据</a:t>
            </a:r>
            <a:endParaRPr lang="en-US" altLang="zh-CN" sz="2600" dirty="0">
              <a:latin typeface="微软雅黑" panose="020B0503020204020204" pitchFamily="34" charset="-122"/>
              <a:ea typeface="微软雅黑" panose="020B0503020204020204" pitchFamily="34" charset="-122"/>
            </a:endParaRPr>
          </a:p>
        </p:txBody>
      </p:sp>
      <p:sp>
        <p:nvSpPr>
          <p:cNvPr id="6" name="AutoShape 2" descr="A galaxy gravitationally distorts light from distant galaxy">
            <a:extLst>
              <a:ext uri="{FF2B5EF4-FFF2-40B4-BE49-F238E27FC236}">
                <a16:creationId xmlns:a16="http://schemas.microsoft.com/office/drawing/2014/main" id="{89DCE0B6-1257-4B1B-A494-07CF959DF983}"/>
              </a:ext>
            </a:extLst>
          </p:cNvPr>
          <p:cNvSpPr>
            <a:spLocks noChangeAspect="1" noChangeArrowheads="1"/>
          </p:cNvSpPr>
          <p:nvPr/>
        </p:nvSpPr>
        <p:spPr bwMode="auto">
          <a:xfrm>
            <a:off x="701953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图片 6">
            <a:extLst>
              <a:ext uri="{FF2B5EF4-FFF2-40B4-BE49-F238E27FC236}">
                <a16:creationId xmlns:a16="http://schemas.microsoft.com/office/drawing/2014/main" id="{A1B7F75C-50D6-45FA-B20B-5C5751CC619B}"/>
              </a:ext>
            </a:extLst>
          </p:cNvPr>
          <p:cNvPicPr>
            <a:picLocks noChangeAspect="1"/>
          </p:cNvPicPr>
          <p:nvPr/>
        </p:nvPicPr>
        <p:blipFill rotWithShape="1">
          <a:blip r:embed="rId2"/>
          <a:srcRect l="4075" t="15" r="26695" b="-15"/>
          <a:stretch/>
        </p:blipFill>
        <p:spPr>
          <a:xfrm>
            <a:off x="1302661" y="2282893"/>
            <a:ext cx="2520000" cy="1819999"/>
          </a:xfrm>
          <a:prstGeom prst="rect">
            <a:avLst/>
          </a:prstGeom>
        </p:spPr>
      </p:pic>
      <p:sp>
        <p:nvSpPr>
          <p:cNvPr id="16" name="文本框 15">
            <a:extLst>
              <a:ext uri="{FF2B5EF4-FFF2-40B4-BE49-F238E27FC236}">
                <a16:creationId xmlns:a16="http://schemas.microsoft.com/office/drawing/2014/main" id="{23739270-0B80-499D-8F6E-55FB6BC4CF6D}"/>
              </a:ext>
            </a:extLst>
          </p:cNvPr>
          <p:cNvSpPr txBox="1"/>
          <p:nvPr/>
        </p:nvSpPr>
        <p:spPr>
          <a:xfrm>
            <a:off x="4804335" y="4108173"/>
            <a:ext cx="2520000" cy="169277"/>
          </a:xfrm>
          <a:prstGeom prst="rect">
            <a:avLst/>
          </a:prstGeom>
          <a:noFill/>
        </p:spPr>
        <p:txBody>
          <a:bodyPr wrap="square">
            <a:spAutoFit/>
          </a:bodyPr>
          <a:lstStyle/>
          <a:p>
            <a:r>
              <a:rPr lang="en-US" altLang="zh-CN" sz="500" dirty="0"/>
              <a:t>https://chandra.harvard.edu/press/06_releases/press_082106.html</a:t>
            </a:r>
            <a:endParaRPr lang="zh-CN" altLang="en-US" sz="500" dirty="0"/>
          </a:p>
        </p:txBody>
      </p:sp>
      <p:sp>
        <p:nvSpPr>
          <p:cNvPr id="17" name="文本框 16">
            <a:extLst>
              <a:ext uri="{FF2B5EF4-FFF2-40B4-BE49-F238E27FC236}">
                <a16:creationId xmlns:a16="http://schemas.microsoft.com/office/drawing/2014/main" id="{0D6CBA41-CC55-420E-B5FB-65AF5371B9A8}"/>
              </a:ext>
            </a:extLst>
          </p:cNvPr>
          <p:cNvSpPr txBox="1"/>
          <p:nvPr/>
        </p:nvSpPr>
        <p:spPr>
          <a:xfrm>
            <a:off x="1302661" y="4108173"/>
            <a:ext cx="2520000" cy="169277"/>
          </a:xfrm>
          <a:prstGeom prst="rect">
            <a:avLst/>
          </a:prstGeom>
          <a:noFill/>
        </p:spPr>
        <p:txBody>
          <a:bodyPr wrap="square">
            <a:spAutoFit/>
          </a:bodyPr>
          <a:lstStyle/>
          <a:p>
            <a:r>
              <a:rPr lang="en-US" altLang="zh-CN" sz="500" dirty="0"/>
              <a:t>https://hubblesite.org/contents/articles/gravitational-lensing</a:t>
            </a:r>
            <a:endParaRPr lang="zh-CN" altLang="en-US" sz="500" dirty="0"/>
          </a:p>
        </p:txBody>
      </p:sp>
      <p:pic>
        <p:nvPicPr>
          <p:cNvPr id="11" name="图片 10">
            <a:extLst>
              <a:ext uri="{FF2B5EF4-FFF2-40B4-BE49-F238E27FC236}">
                <a16:creationId xmlns:a16="http://schemas.microsoft.com/office/drawing/2014/main" id="{F8D0D273-DBC1-4A96-B5CE-37C88134E413}"/>
              </a:ext>
            </a:extLst>
          </p:cNvPr>
          <p:cNvPicPr>
            <a:picLocks noChangeAspect="1"/>
          </p:cNvPicPr>
          <p:nvPr/>
        </p:nvPicPr>
        <p:blipFill>
          <a:blip r:embed="rId3"/>
          <a:stretch>
            <a:fillRect/>
          </a:stretch>
        </p:blipFill>
        <p:spPr>
          <a:xfrm>
            <a:off x="1302661" y="4680679"/>
            <a:ext cx="2520000" cy="1294202"/>
          </a:xfrm>
          <a:prstGeom prst="rect">
            <a:avLst/>
          </a:prstGeom>
        </p:spPr>
      </p:pic>
      <p:pic>
        <p:nvPicPr>
          <p:cNvPr id="18" name="图片 17">
            <a:extLst>
              <a:ext uri="{FF2B5EF4-FFF2-40B4-BE49-F238E27FC236}">
                <a16:creationId xmlns:a16="http://schemas.microsoft.com/office/drawing/2014/main" id="{97D3D403-5C6E-4110-B94A-397B1F19A0A4}"/>
              </a:ext>
            </a:extLst>
          </p:cNvPr>
          <p:cNvPicPr>
            <a:picLocks noChangeAspect="1"/>
          </p:cNvPicPr>
          <p:nvPr/>
        </p:nvPicPr>
        <p:blipFill>
          <a:blip r:embed="rId4"/>
          <a:stretch>
            <a:fillRect/>
          </a:stretch>
        </p:blipFill>
        <p:spPr>
          <a:xfrm>
            <a:off x="4804335" y="2282894"/>
            <a:ext cx="2520000" cy="1819999"/>
          </a:xfrm>
          <a:prstGeom prst="rect">
            <a:avLst/>
          </a:prstGeom>
        </p:spPr>
      </p:pic>
      <p:sp>
        <p:nvSpPr>
          <p:cNvPr id="21" name="文本框 20">
            <a:extLst>
              <a:ext uri="{FF2B5EF4-FFF2-40B4-BE49-F238E27FC236}">
                <a16:creationId xmlns:a16="http://schemas.microsoft.com/office/drawing/2014/main" id="{EBE9722D-4EF5-4D65-B7D7-C579D9014176}"/>
              </a:ext>
            </a:extLst>
          </p:cNvPr>
          <p:cNvSpPr txBox="1"/>
          <p:nvPr/>
        </p:nvSpPr>
        <p:spPr>
          <a:xfrm>
            <a:off x="1302661" y="5982310"/>
            <a:ext cx="2520000" cy="246221"/>
          </a:xfrm>
          <a:prstGeom prst="rect">
            <a:avLst/>
          </a:prstGeom>
          <a:noFill/>
        </p:spPr>
        <p:txBody>
          <a:bodyPr wrap="square">
            <a:spAutoFit/>
          </a:bodyPr>
          <a:lstStyle/>
          <a:p>
            <a:r>
              <a:rPr lang="en-US" altLang="zh-CN" sz="500" dirty="0"/>
              <a:t>https://astronomyforchange.org/darkmatter-and-darkenergy-explained-well-not-really/rotation_curve_of_spiral_galaxy_messier_33_triangulum/</a:t>
            </a:r>
            <a:endParaRPr lang="zh-CN" altLang="en-US" sz="500" dirty="0"/>
          </a:p>
        </p:txBody>
      </p:sp>
      <p:pic>
        <p:nvPicPr>
          <p:cNvPr id="20" name="图片 19">
            <a:extLst>
              <a:ext uri="{FF2B5EF4-FFF2-40B4-BE49-F238E27FC236}">
                <a16:creationId xmlns:a16="http://schemas.microsoft.com/office/drawing/2014/main" id="{6B46F744-6CB8-4373-AA7E-71BEC6F925A9}"/>
              </a:ext>
            </a:extLst>
          </p:cNvPr>
          <p:cNvPicPr>
            <a:picLocks noChangeAspect="1"/>
          </p:cNvPicPr>
          <p:nvPr/>
        </p:nvPicPr>
        <p:blipFill rotWithShape="1">
          <a:blip r:embed="rId5"/>
          <a:srcRect l="1728" t="13639" r="1996" b="12648"/>
          <a:stretch/>
        </p:blipFill>
        <p:spPr>
          <a:xfrm>
            <a:off x="4804335" y="4680679"/>
            <a:ext cx="2520000" cy="1294202"/>
          </a:xfrm>
          <a:prstGeom prst="rect">
            <a:avLst/>
          </a:prstGeom>
        </p:spPr>
      </p:pic>
      <p:sp>
        <p:nvSpPr>
          <p:cNvPr id="24" name="文本框 23">
            <a:extLst>
              <a:ext uri="{FF2B5EF4-FFF2-40B4-BE49-F238E27FC236}">
                <a16:creationId xmlns:a16="http://schemas.microsoft.com/office/drawing/2014/main" id="{4AB146B5-EE49-42CB-B79B-FE1B0ED378BC}"/>
              </a:ext>
            </a:extLst>
          </p:cNvPr>
          <p:cNvSpPr txBox="1"/>
          <p:nvPr/>
        </p:nvSpPr>
        <p:spPr>
          <a:xfrm>
            <a:off x="4804335" y="5982310"/>
            <a:ext cx="2520000" cy="169277"/>
          </a:xfrm>
          <a:prstGeom prst="rect">
            <a:avLst/>
          </a:prstGeom>
          <a:noFill/>
        </p:spPr>
        <p:txBody>
          <a:bodyPr wrap="square">
            <a:spAutoFit/>
          </a:bodyPr>
          <a:lstStyle/>
          <a:p>
            <a:r>
              <a:rPr lang="zh-CN" altLang="en-US" sz="500" dirty="0"/>
              <a:t>https://www.cfa.harvard.edu/research/topic/cosmic-microwave-background</a:t>
            </a:r>
          </a:p>
        </p:txBody>
      </p:sp>
      <p:sp>
        <p:nvSpPr>
          <p:cNvPr id="26" name="文本框 25">
            <a:extLst>
              <a:ext uri="{FF2B5EF4-FFF2-40B4-BE49-F238E27FC236}">
                <a16:creationId xmlns:a16="http://schemas.microsoft.com/office/drawing/2014/main" id="{D50BD3AC-17EC-478C-9B9F-D4D4CCA0A6F4}"/>
              </a:ext>
            </a:extLst>
          </p:cNvPr>
          <p:cNvSpPr txBox="1"/>
          <p:nvPr/>
        </p:nvSpPr>
        <p:spPr>
          <a:xfrm>
            <a:off x="1302661" y="4237829"/>
            <a:ext cx="2520000" cy="369332"/>
          </a:xfrm>
          <a:prstGeom prst="rect">
            <a:avLst/>
          </a:prstGeom>
          <a:noFill/>
        </p:spPr>
        <p:txBody>
          <a:bodyPr wrap="square">
            <a:spAutoFit/>
          </a:bodyPr>
          <a:lstStyle/>
          <a:p>
            <a:r>
              <a:rPr lang="en-US" altLang="zh-CN" dirty="0"/>
              <a:t>Gravitational Lensing</a:t>
            </a:r>
            <a:endParaRPr lang="zh-CN" altLang="en-US" dirty="0"/>
          </a:p>
        </p:txBody>
      </p:sp>
      <p:sp>
        <p:nvSpPr>
          <p:cNvPr id="28" name="文本框 27">
            <a:extLst>
              <a:ext uri="{FF2B5EF4-FFF2-40B4-BE49-F238E27FC236}">
                <a16:creationId xmlns:a16="http://schemas.microsoft.com/office/drawing/2014/main" id="{DB432C37-1FAB-4256-B148-31397C7C85E3}"/>
              </a:ext>
            </a:extLst>
          </p:cNvPr>
          <p:cNvSpPr txBox="1"/>
          <p:nvPr/>
        </p:nvSpPr>
        <p:spPr>
          <a:xfrm>
            <a:off x="4804335" y="4237829"/>
            <a:ext cx="2520000" cy="369332"/>
          </a:xfrm>
          <a:prstGeom prst="rect">
            <a:avLst/>
          </a:prstGeom>
          <a:noFill/>
        </p:spPr>
        <p:txBody>
          <a:bodyPr wrap="square">
            <a:spAutoFit/>
          </a:bodyPr>
          <a:lstStyle/>
          <a:p>
            <a:r>
              <a:rPr lang="en-US" altLang="zh-CN" dirty="0"/>
              <a:t>The Bullet Cluster</a:t>
            </a:r>
            <a:endParaRPr lang="zh-CN" altLang="en-US" dirty="0"/>
          </a:p>
        </p:txBody>
      </p:sp>
      <p:sp>
        <p:nvSpPr>
          <p:cNvPr id="30" name="文本框 29">
            <a:extLst>
              <a:ext uri="{FF2B5EF4-FFF2-40B4-BE49-F238E27FC236}">
                <a16:creationId xmlns:a16="http://schemas.microsoft.com/office/drawing/2014/main" id="{B32B4D30-CE25-4923-8D42-4DF6F61371CE}"/>
              </a:ext>
            </a:extLst>
          </p:cNvPr>
          <p:cNvSpPr txBox="1"/>
          <p:nvPr/>
        </p:nvSpPr>
        <p:spPr>
          <a:xfrm>
            <a:off x="1302661" y="6159016"/>
            <a:ext cx="2520000" cy="369332"/>
          </a:xfrm>
          <a:prstGeom prst="rect">
            <a:avLst/>
          </a:prstGeom>
          <a:noFill/>
        </p:spPr>
        <p:txBody>
          <a:bodyPr wrap="square">
            <a:spAutoFit/>
          </a:bodyPr>
          <a:lstStyle/>
          <a:p>
            <a:r>
              <a:rPr lang="en-US" altLang="zh-CN" dirty="0"/>
              <a:t>Rotation Curve</a:t>
            </a:r>
            <a:endParaRPr lang="zh-CN" altLang="en-US" dirty="0"/>
          </a:p>
        </p:txBody>
      </p:sp>
      <p:sp>
        <p:nvSpPr>
          <p:cNvPr id="32" name="文本框 31">
            <a:extLst>
              <a:ext uri="{FF2B5EF4-FFF2-40B4-BE49-F238E27FC236}">
                <a16:creationId xmlns:a16="http://schemas.microsoft.com/office/drawing/2014/main" id="{5C3AE435-1A86-4421-88B7-517215B15F68}"/>
              </a:ext>
            </a:extLst>
          </p:cNvPr>
          <p:cNvSpPr txBox="1"/>
          <p:nvPr/>
        </p:nvSpPr>
        <p:spPr>
          <a:xfrm>
            <a:off x="4804335" y="6057423"/>
            <a:ext cx="2520000" cy="646331"/>
          </a:xfrm>
          <a:prstGeom prst="rect">
            <a:avLst/>
          </a:prstGeom>
          <a:noFill/>
        </p:spPr>
        <p:txBody>
          <a:bodyPr wrap="square">
            <a:spAutoFit/>
          </a:bodyPr>
          <a:lstStyle/>
          <a:p>
            <a:r>
              <a:rPr lang="en-US" altLang="zh-CN" dirty="0"/>
              <a:t>Cosmic Microwave</a:t>
            </a:r>
          </a:p>
          <a:p>
            <a:r>
              <a:rPr lang="en-US" altLang="zh-CN" dirty="0"/>
              <a:t>Background</a:t>
            </a:r>
            <a:endParaRPr lang="zh-CN" altLang="en-US" dirty="0"/>
          </a:p>
        </p:txBody>
      </p:sp>
      <p:pic>
        <p:nvPicPr>
          <p:cNvPr id="31" name="图片 30">
            <a:extLst>
              <a:ext uri="{FF2B5EF4-FFF2-40B4-BE49-F238E27FC236}">
                <a16:creationId xmlns:a16="http://schemas.microsoft.com/office/drawing/2014/main" id="{B3D4C613-666A-421E-813B-625C5772287E}"/>
              </a:ext>
            </a:extLst>
          </p:cNvPr>
          <p:cNvPicPr>
            <a:picLocks noChangeAspect="1"/>
          </p:cNvPicPr>
          <p:nvPr/>
        </p:nvPicPr>
        <p:blipFill>
          <a:blip r:embed="rId6"/>
          <a:stretch>
            <a:fillRect/>
          </a:stretch>
        </p:blipFill>
        <p:spPr>
          <a:xfrm>
            <a:off x="8196767" y="1791296"/>
            <a:ext cx="3025436" cy="2452513"/>
          </a:xfrm>
          <a:prstGeom prst="rect">
            <a:avLst/>
          </a:prstGeom>
        </p:spPr>
      </p:pic>
      <p:sp>
        <p:nvSpPr>
          <p:cNvPr id="35" name="文本框 34">
            <a:extLst>
              <a:ext uri="{FF2B5EF4-FFF2-40B4-BE49-F238E27FC236}">
                <a16:creationId xmlns:a16="http://schemas.microsoft.com/office/drawing/2014/main" id="{0E46AFE8-4274-45C5-BAFA-72FFE4CB26E4}"/>
              </a:ext>
            </a:extLst>
          </p:cNvPr>
          <p:cNvSpPr txBox="1"/>
          <p:nvPr/>
        </p:nvSpPr>
        <p:spPr>
          <a:xfrm>
            <a:off x="8196767" y="4248226"/>
            <a:ext cx="2520000" cy="169277"/>
          </a:xfrm>
          <a:prstGeom prst="rect">
            <a:avLst/>
          </a:prstGeom>
          <a:noFill/>
        </p:spPr>
        <p:txBody>
          <a:bodyPr wrap="square">
            <a:spAutoFit/>
          </a:bodyPr>
          <a:lstStyle/>
          <a:p>
            <a:r>
              <a:rPr lang="en-US" altLang="zh-CN" sz="500" dirty="0"/>
              <a:t>https://www.ligo.org/science/Publication-O3DarkPhotons/index.php</a:t>
            </a:r>
            <a:endParaRPr lang="zh-CN" altLang="en-US" sz="500" dirty="0"/>
          </a:p>
        </p:txBody>
      </p:sp>
      <p:pic>
        <p:nvPicPr>
          <p:cNvPr id="34" name="图片 33">
            <a:extLst>
              <a:ext uri="{FF2B5EF4-FFF2-40B4-BE49-F238E27FC236}">
                <a16:creationId xmlns:a16="http://schemas.microsoft.com/office/drawing/2014/main" id="{93681139-133E-420B-821B-5121266218A8}"/>
              </a:ext>
            </a:extLst>
          </p:cNvPr>
          <p:cNvPicPr>
            <a:picLocks noChangeAspect="1"/>
          </p:cNvPicPr>
          <p:nvPr/>
        </p:nvPicPr>
        <p:blipFill>
          <a:blip r:embed="rId7"/>
          <a:stretch>
            <a:fillRect/>
          </a:stretch>
        </p:blipFill>
        <p:spPr>
          <a:xfrm>
            <a:off x="8196767" y="4680679"/>
            <a:ext cx="3025436" cy="1701808"/>
          </a:xfrm>
          <a:prstGeom prst="rect">
            <a:avLst/>
          </a:prstGeom>
        </p:spPr>
      </p:pic>
      <p:sp>
        <p:nvSpPr>
          <p:cNvPr id="38" name="文本框 37">
            <a:extLst>
              <a:ext uri="{FF2B5EF4-FFF2-40B4-BE49-F238E27FC236}">
                <a16:creationId xmlns:a16="http://schemas.microsoft.com/office/drawing/2014/main" id="{9D070684-D9B5-4B76-BC0B-3ACC55BA71A1}"/>
              </a:ext>
            </a:extLst>
          </p:cNvPr>
          <p:cNvSpPr txBox="1"/>
          <p:nvPr/>
        </p:nvSpPr>
        <p:spPr>
          <a:xfrm>
            <a:off x="8196766" y="6382864"/>
            <a:ext cx="3025435" cy="246221"/>
          </a:xfrm>
          <a:prstGeom prst="rect">
            <a:avLst/>
          </a:prstGeom>
          <a:noFill/>
        </p:spPr>
        <p:txBody>
          <a:bodyPr wrap="square">
            <a:spAutoFit/>
          </a:bodyPr>
          <a:lstStyle/>
          <a:p>
            <a:r>
              <a:rPr lang="en-US" altLang="zh-CN" sz="500" dirty="0"/>
              <a:t>https://www.symmetrymagazine.org/article/december-2013/four-things-you-might-not-know-about-dark-matter</a:t>
            </a:r>
            <a:endParaRPr lang="zh-CN" altLang="en-US" sz="500" dirty="0"/>
          </a:p>
        </p:txBody>
      </p:sp>
    </p:spTree>
    <p:extLst>
      <p:ext uri="{BB962C8B-B14F-4D97-AF65-F5344CB8AC3E}">
        <p14:creationId xmlns:p14="http://schemas.microsoft.com/office/powerpoint/2010/main" val="133282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ts val="2400"/>
              </a:lnSpc>
            </a:pPr>
            <a:r>
              <a:rPr lang="zh-CN" altLang="en-US" sz="4400" dirty="0">
                <a:latin typeface="微软雅黑" panose="020B0503020204020204" pitchFamily="34" charset="-122"/>
                <a:ea typeface="微软雅黑" panose="020B0503020204020204" pitchFamily="34" charset="-122"/>
              </a:rPr>
              <a:t>五 </a:t>
            </a:r>
            <a:r>
              <a:rPr lang="zh-CN" altLang="en-US" dirty="0">
                <a:latin typeface="微软雅黑" panose="020B0503020204020204" pitchFamily="34" charset="-122"/>
                <a:ea typeface="微软雅黑" panose="020B0503020204020204" pitchFamily="34" charset="-122"/>
              </a:rPr>
              <a:t>实验</a:t>
            </a:r>
            <a:r>
              <a:rPr lang="zh-CN" altLang="en-US" sz="4400" dirty="0">
                <a:latin typeface="微软雅黑" panose="020B0503020204020204" pitchFamily="34" charset="-122"/>
                <a:ea typeface="微软雅黑" panose="020B0503020204020204" pitchFamily="34" charset="-122"/>
              </a:rPr>
              <a:t>分析</a:t>
            </a:r>
            <a:endParaRPr lang="en-US" altLang="zh-CN" sz="4400"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参数空间分析</a:t>
            </a:r>
            <a:endParaRPr lang="en-US" altLang="zh-CN" sz="2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在</a:t>
            </a:r>
            <a:r>
              <a:rPr lang="zh-CN" altLang="en-US" sz="1500" b="1" dirty="0">
                <a:solidFill>
                  <a:srgbClr val="C00000"/>
                </a:solidFill>
                <a:latin typeface="微软雅黑" panose="020B0503020204020204" pitchFamily="34" charset="-122"/>
                <a:ea typeface="微软雅黑" panose="020B0503020204020204" pitchFamily="34" charset="-122"/>
              </a:rPr>
              <a:t>世界上首次实现</a:t>
            </a:r>
            <a:r>
              <a:rPr lang="zh-CN" altLang="en-US" sz="1500" dirty="0">
                <a:latin typeface="微软雅黑" panose="020B0503020204020204" pitchFamily="34" charset="-122"/>
                <a:ea typeface="微软雅黑" panose="020B0503020204020204" pitchFamily="34" charset="-122"/>
              </a:rPr>
              <a:t>对超导谐振腔进行机械挤压调节共振频率的暗光子扫描搜寻，现有的结果已覆盖在</a:t>
            </a:r>
            <a:r>
              <a:rPr lang="en-US" altLang="zh-CN" sz="1500" dirty="0">
                <a:latin typeface="微软雅黑" panose="020B0503020204020204" pitchFamily="34" charset="-122"/>
                <a:ea typeface="微软雅黑" panose="020B0503020204020204" pitchFamily="34" charset="-122"/>
              </a:rPr>
              <a:t>1.3 GHz</a:t>
            </a:r>
            <a:r>
              <a:rPr lang="zh-CN" altLang="en-US" sz="1500" dirty="0">
                <a:latin typeface="微软雅黑" panose="020B0503020204020204" pitchFamily="34" charset="-122"/>
                <a:ea typeface="微软雅黑" panose="020B0503020204020204" pitchFamily="34" charset="-122"/>
              </a:rPr>
              <a:t>共振频率共</a:t>
            </a:r>
            <a:r>
              <a:rPr lang="en-US" altLang="zh-CN" sz="1500" dirty="0">
                <a:latin typeface="微软雅黑" panose="020B0503020204020204" pitchFamily="34" charset="-122"/>
                <a:ea typeface="微软雅黑" panose="020B0503020204020204" pitchFamily="34" charset="-122"/>
              </a:rPr>
              <a:t>1.37 MHz</a:t>
            </a:r>
            <a:r>
              <a:rPr lang="zh-CN" altLang="en-US" sz="1500" dirty="0">
                <a:latin typeface="微软雅黑" panose="020B0503020204020204" pitchFamily="34" charset="-122"/>
                <a:ea typeface="微软雅黑" panose="020B0503020204020204" pitchFamily="34" charset="-122"/>
              </a:rPr>
              <a:t>的频率范围，并在大部分排除区间比过去最高限制高出</a:t>
            </a:r>
            <a:r>
              <a:rPr lang="en-US" altLang="zh-CN" sz="1500" dirty="0">
                <a:latin typeface="微软雅黑" panose="020B0503020204020204" pitchFamily="34" charset="-122"/>
                <a:ea typeface="微软雅黑" panose="020B0503020204020204" pitchFamily="34" charset="-122"/>
              </a:rPr>
              <a:t>4</a:t>
            </a:r>
            <a:r>
              <a:rPr lang="zh-CN" altLang="en-US" sz="1500" dirty="0">
                <a:latin typeface="微软雅黑" panose="020B0503020204020204" pitchFamily="34" charset="-122"/>
                <a:ea typeface="微软雅黑" panose="020B0503020204020204" pitchFamily="34" charset="-122"/>
              </a:rPr>
              <a:t>个数量级，                     。</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该成果已在</a:t>
            </a:r>
            <a:r>
              <a:rPr lang="en-US" altLang="zh-CN" sz="1500" b="1" dirty="0">
                <a:solidFill>
                  <a:srgbClr val="C00000"/>
                </a:solidFill>
                <a:latin typeface="微软雅黑" panose="020B0503020204020204" pitchFamily="34" charset="-122"/>
                <a:ea typeface="微软雅黑" panose="020B0503020204020204" pitchFamily="34" charset="-122"/>
              </a:rPr>
              <a:t>Physics Review Letter</a:t>
            </a:r>
            <a:r>
              <a:rPr lang="zh-CN" altLang="en-US" sz="1500" dirty="0">
                <a:latin typeface="微软雅黑" panose="020B0503020204020204" pitchFamily="34" charset="-122"/>
                <a:ea typeface="微软雅黑" panose="020B0503020204020204" pitchFamily="34" charset="-122"/>
              </a:rPr>
              <a:t>发表。</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B77B9421-76FC-4FE5-8372-B3B28C4D41D0}"/>
              </a:ext>
            </a:extLst>
          </p:cNvPr>
          <p:cNvPicPr>
            <a:picLocks noChangeAspect="1"/>
          </p:cNvPicPr>
          <p:nvPr/>
        </p:nvPicPr>
        <p:blipFill rotWithShape="1">
          <a:blip r:embed="rId3"/>
          <a:srcRect b="24475"/>
          <a:stretch/>
        </p:blipFill>
        <p:spPr>
          <a:xfrm>
            <a:off x="2099938" y="3252875"/>
            <a:ext cx="3018140" cy="3240000"/>
          </a:xfrm>
          <a:prstGeom prst="rect">
            <a:avLst/>
          </a:prstGeom>
        </p:spPr>
      </p:pic>
      <p:sp>
        <p:nvSpPr>
          <p:cNvPr id="17" name="文本框 16">
            <a:extLst>
              <a:ext uri="{FF2B5EF4-FFF2-40B4-BE49-F238E27FC236}">
                <a16:creationId xmlns:a16="http://schemas.microsoft.com/office/drawing/2014/main" id="{AB4036AA-BE08-4D60-9D4A-0EEC1E64AA6A}"/>
              </a:ext>
            </a:extLst>
          </p:cNvPr>
          <p:cNvSpPr txBox="1"/>
          <p:nvPr/>
        </p:nvSpPr>
        <p:spPr>
          <a:xfrm>
            <a:off x="7004867" y="3596492"/>
            <a:ext cx="4048403" cy="1907830"/>
          </a:xfrm>
          <a:prstGeom prst="rect">
            <a:avLst/>
          </a:prstGeom>
          <a:noFill/>
        </p:spPr>
        <p:txBody>
          <a:bodyPr wrap="square">
            <a:spAutoFit/>
          </a:bodyPr>
          <a:lstStyle/>
          <a:p>
            <a:pPr marL="285750" indent="-285750">
              <a:lnSpc>
                <a:spcPts val="2400"/>
              </a:lnSpc>
              <a:buFont typeface="Wingdings" panose="05000000000000000000" pitchFamily="2" charset="2"/>
              <a:buChar char="Ø"/>
            </a:pPr>
            <a:r>
              <a:rPr lang="zh-CN" altLang="en-US" sz="1500" b="1" dirty="0">
                <a:solidFill>
                  <a:srgbClr val="FF0000"/>
                </a:solidFill>
                <a:latin typeface="微软雅黑" panose="020B0503020204020204" pitchFamily="34" charset="-122"/>
                <a:ea typeface="微软雅黑" panose="020B0503020204020204" pitchFamily="34" charset="-122"/>
              </a:rPr>
              <a:t>红色</a:t>
            </a:r>
            <a:r>
              <a:rPr lang="zh-CN" altLang="en-US" sz="1500" dirty="0">
                <a:latin typeface="微软雅黑" panose="020B0503020204020204" pitchFamily="34" charset="-122"/>
                <a:ea typeface="微软雅黑" panose="020B0503020204020204" pitchFamily="34" charset="-122"/>
              </a:rPr>
              <a:t>区域为团队利用超导谐振腔对暗光子暗物质调频搜寻所给出的参数空间的限制</a:t>
            </a:r>
            <a:endParaRPr lang="en-US" altLang="zh-CN" sz="1500" dirty="0">
              <a:latin typeface="微软雅黑" panose="020B0503020204020204" pitchFamily="34" charset="-122"/>
              <a:ea typeface="微软雅黑" panose="020B0503020204020204" pitchFamily="34" charset="-122"/>
            </a:endParaRPr>
          </a:p>
          <a:p>
            <a:pPr marL="285750" indent="-285750">
              <a:lnSpc>
                <a:spcPts val="2400"/>
              </a:lnSpc>
              <a:buFont typeface="Wingdings" panose="05000000000000000000" pitchFamily="2" charset="2"/>
              <a:buChar char="Ø"/>
            </a:pPr>
            <a:r>
              <a:rPr lang="zh-CN" altLang="en-US" sz="1500" b="1" dirty="0">
                <a:solidFill>
                  <a:srgbClr val="0000E6"/>
                </a:solidFill>
                <a:latin typeface="微软雅黑" panose="020B0503020204020204" pitchFamily="34" charset="-122"/>
                <a:ea typeface="微软雅黑" panose="020B0503020204020204" pitchFamily="34" charset="-122"/>
              </a:rPr>
              <a:t>蓝色</a:t>
            </a:r>
            <a:r>
              <a:rPr lang="zh-CN" altLang="en-US" sz="1500" dirty="0">
                <a:latin typeface="微软雅黑" panose="020B0503020204020204" pitchFamily="34" charset="-122"/>
                <a:ea typeface="微软雅黑" panose="020B0503020204020204" pitchFamily="34" charset="-122"/>
              </a:rPr>
              <a:t>与</a:t>
            </a:r>
            <a:r>
              <a:rPr lang="zh-CN" altLang="en-US" sz="1500" b="1" dirty="0">
                <a:solidFill>
                  <a:srgbClr val="808080"/>
                </a:solidFill>
                <a:latin typeface="微软雅黑" panose="020B0503020204020204" pitchFamily="34" charset="-122"/>
                <a:ea typeface="微软雅黑" panose="020B0503020204020204" pitchFamily="34" charset="-122"/>
              </a:rPr>
              <a:t>灰色</a:t>
            </a:r>
            <a:r>
              <a:rPr lang="zh-CN" altLang="en-US" sz="1500" dirty="0">
                <a:latin typeface="微软雅黑" panose="020B0503020204020204" pitchFamily="34" charset="-122"/>
                <a:ea typeface="微软雅黑" panose="020B0503020204020204" pitchFamily="34" charset="-122"/>
              </a:rPr>
              <a:t>区域分别为</a:t>
            </a:r>
            <a:r>
              <a:rPr lang="en-US" altLang="zh-CN" sz="1500" dirty="0">
                <a:latin typeface="微软雅黑" panose="020B0503020204020204" pitchFamily="34" charset="-122"/>
                <a:ea typeface="微软雅黑" panose="020B0503020204020204" pitchFamily="34" charset="-122"/>
              </a:rPr>
              <a:t>Planck</a:t>
            </a:r>
            <a:r>
              <a:rPr lang="zh-CN" altLang="en-US" sz="1500" dirty="0">
                <a:latin typeface="微软雅黑" panose="020B0503020204020204" pitchFamily="34" charset="-122"/>
                <a:ea typeface="微软雅黑" panose="020B0503020204020204" pitchFamily="34" charset="-122"/>
              </a:rPr>
              <a:t>卫星与</a:t>
            </a:r>
            <a:r>
              <a:rPr lang="en-US" altLang="zh-CN" sz="1500" dirty="0">
                <a:latin typeface="微软雅黑" panose="020B0503020204020204" pitchFamily="34" charset="-122"/>
                <a:ea typeface="微软雅黑" panose="020B0503020204020204" pitchFamily="34" charset="-122"/>
              </a:rPr>
              <a:t>FAST</a:t>
            </a:r>
            <a:r>
              <a:rPr lang="zh-CN" altLang="en-US" sz="1500" dirty="0">
                <a:latin typeface="微软雅黑" panose="020B0503020204020204" pitchFamily="34" charset="-122"/>
                <a:ea typeface="微软雅黑" panose="020B0503020204020204" pitchFamily="34" charset="-122"/>
              </a:rPr>
              <a:t>望远镜已有的限制结果</a:t>
            </a:r>
            <a:endParaRPr lang="en-US" altLang="zh-CN" sz="1500" dirty="0">
              <a:latin typeface="微软雅黑" panose="020B0503020204020204" pitchFamily="34" charset="-122"/>
              <a:ea typeface="微软雅黑" panose="020B0503020204020204" pitchFamily="34" charset="-122"/>
            </a:endParaRPr>
          </a:p>
          <a:p>
            <a:pPr marL="285750" indent="-285750">
              <a:lnSpc>
                <a:spcPts val="2400"/>
              </a:lnSpc>
              <a:buFont typeface="Wingdings" panose="05000000000000000000" pitchFamily="2" charset="2"/>
              <a:buChar char="Ø"/>
            </a:pPr>
            <a:r>
              <a:rPr lang="zh-CN" altLang="en-US" sz="1500" b="1" dirty="0">
                <a:highlight>
                  <a:srgbClr val="FFFF00"/>
                </a:highlight>
                <a:latin typeface="微软雅黑" panose="020B0503020204020204" pitchFamily="34" charset="-122"/>
                <a:ea typeface="微软雅黑" panose="020B0503020204020204" pitchFamily="34" charset="-122"/>
              </a:rPr>
              <a:t>黄色单线</a:t>
            </a:r>
            <a:r>
              <a:rPr lang="zh-CN" altLang="en-US" sz="1500" dirty="0">
                <a:latin typeface="微软雅黑" panose="020B0503020204020204" pitchFamily="34" charset="-122"/>
                <a:ea typeface="微软雅黑" panose="020B0503020204020204" pitchFamily="34" charset="-122"/>
              </a:rPr>
              <a:t>为美国费米实验室的非调频实验所给出的限制</a:t>
            </a:r>
          </a:p>
        </p:txBody>
      </p:sp>
      <p:sp>
        <p:nvSpPr>
          <p:cNvPr id="8" name="文本框 7">
            <a:extLst>
              <a:ext uri="{FF2B5EF4-FFF2-40B4-BE49-F238E27FC236}">
                <a16:creationId xmlns:a16="http://schemas.microsoft.com/office/drawing/2014/main" id="{66871E15-1F77-4D21-BBA1-FEA3F0B7C154}"/>
              </a:ext>
            </a:extLst>
          </p:cNvPr>
          <p:cNvSpPr txBox="1"/>
          <p:nvPr/>
        </p:nvSpPr>
        <p:spPr>
          <a:xfrm>
            <a:off x="3635769" y="6492875"/>
            <a:ext cx="4929652"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https://journals.aps.org/prl/pdf/10.1103/PhysRevLett.133.021005</a:t>
            </a:r>
            <a:endParaRPr lang="zh-CN" altLang="en-US" sz="1400" dirty="0">
              <a:latin typeface="Times New Roman" panose="02020603050405020304" pitchFamily="18" charset="0"/>
              <a:cs typeface="Times New Roman" panose="02020603050405020304" pitchFamily="18" charset="0"/>
            </a:endParaRPr>
          </a:p>
        </p:txBody>
      </p:sp>
      <p:graphicFrame>
        <p:nvGraphicFramePr>
          <p:cNvPr id="4" name="对象 3">
            <a:extLst>
              <a:ext uri="{FF2B5EF4-FFF2-40B4-BE49-F238E27FC236}">
                <a16:creationId xmlns:a16="http://schemas.microsoft.com/office/drawing/2014/main" id="{1D646424-9C79-482E-90F4-FA096F6B37D6}"/>
              </a:ext>
            </a:extLst>
          </p:cNvPr>
          <p:cNvGraphicFramePr>
            <a:graphicFrameLocks noChangeAspect="1"/>
          </p:cNvGraphicFramePr>
          <p:nvPr>
            <p:extLst>
              <p:ext uri="{D42A27DB-BD31-4B8C-83A1-F6EECF244321}">
                <p14:modId xmlns:p14="http://schemas.microsoft.com/office/powerpoint/2010/main" val="3846572698"/>
              </p:ext>
            </p:extLst>
          </p:nvPr>
        </p:nvGraphicFramePr>
        <p:xfrm>
          <a:off x="8601021" y="2530535"/>
          <a:ext cx="1319625" cy="306000"/>
        </p:xfrm>
        <a:graphic>
          <a:graphicData uri="http://schemas.openxmlformats.org/presentationml/2006/ole">
            <mc:AlternateContent xmlns:mc="http://schemas.openxmlformats.org/markup-compatibility/2006">
              <mc:Choice xmlns:v="urn:schemas-microsoft-com:vml" Requires="v">
                <p:oleObj spid="_x0000_s16550" name="Equation" r:id="rId4" imgW="876240" imgH="203040" progId="Equation.DSMT4">
                  <p:embed/>
                </p:oleObj>
              </mc:Choice>
              <mc:Fallback>
                <p:oleObj name="Equation" r:id="rId4" imgW="876240" imgH="203040" progId="Equation.DSMT4">
                  <p:embed/>
                  <p:pic>
                    <p:nvPicPr>
                      <p:cNvPr id="0" name=""/>
                      <p:cNvPicPr/>
                      <p:nvPr/>
                    </p:nvPicPr>
                    <p:blipFill>
                      <a:blip r:embed="rId5"/>
                      <a:stretch>
                        <a:fillRect/>
                      </a:stretch>
                    </p:blipFill>
                    <p:spPr>
                      <a:xfrm>
                        <a:off x="8601021" y="2530535"/>
                        <a:ext cx="1319625" cy="306000"/>
                      </a:xfrm>
                      <a:prstGeom prst="rect">
                        <a:avLst/>
                      </a:prstGeom>
                    </p:spPr>
                  </p:pic>
                </p:oleObj>
              </mc:Fallback>
            </mc:AlternateContent>
          </a:graphicData>
        </a:graphic>
      </p:graphicFrame>
    </p:spTree>
    <p:extLst>
      <p:ext uri="{BB962C8B-B14F-4D97-AF65-F5344CB8AC3E}">
        <p14:creationId xmlns:p14="http://schemas.microsoft.com/office/powerpoint/2010/main" val="3819682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六 总结</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spcBef>
                <a:spcPts val="1200"/>
              </a:spcBef>
              <a:spcAft>
                <a:spcPts val="1200"/>
              </a:spcAft>
              <a:buFont typeface="Wingdings" panose="05000000000000000000" pitchFamily="2" charset="2"/>
              <a:buChar char="Ø"/>
            </a:pPr>
            <a:r>
              <a:rPr lang="zh-CN" altLang="en-US" sz="2600" dirty="0">
                <a:latin typeface="Times New Roman" panose="02020603050405020304" pitchFamily="18" charset="0"/>
                <a:ea typeface="微软雅黑" panose="020B0503020204020204" pitchFamily="34" charset="-122"/>
                <a:cs typeface="Times New Roman" panose="02020603050405020304" pitchFamily="18" charset="0"/>
              </a:rPr>
              <a:t>基于超导谐振腔搜寻</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DPDM</a:t>
            </a:r>
          </a:p>
          <a:p>
            <a:pPr lvl="1">
              <a:lnSpc>
                <a:spcPts val="2400"/>
              </a:lnSpc>
              <a:buFont typeface="Wingdings" panose="05000000000000000000" pitchFamily="2" charset="2"/>
              <a:buChar char="Ø"/>
            </a:pP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从理论假设分析，暗光子暗物质是电流源，通过麦克斯韦方程组，求解得到</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DPDM</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的信号功率以及噪声功率；论证具有超高品质因数的超导谐振腔搜寻</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DPDM</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的优势</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基于上述理论假设，设计实验方案，基于</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TESLA</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型超导谐振腔，在低温液氦</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2K</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环境下，利用</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HEMT</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探测信号功率</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在低温环境下，通过机械挤压，实现谐振腔频率调谐带宽</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1.37MHz</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，国际上首次实现超导谐振腔调谐探测</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DPDM</a:t>
            </a:r>
          </a:p>
          <a:p>
            <a:pPr lvl="1">
              <a:lnSpc>
                <a:spcPts val="2400"/>
              </a:lnSpc>
              <a:buFont typeface="Wingdings" panose="05000000000000000000" pitchFamily="2" charset="2"/>
              <a:buChar char="Ø"/>
            </a:pP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考虑超导谐振腔，挤压以及周围环境对其影响，分析腔体频率不稳定性，在信号采集时间内，频率漂移不超过</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1.5Hz</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和麦克风效应最大为</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4.1Hz</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，计算出∆</a:t>
            </a:r>
            <a:r>
              <a:rPr lang="en-US" altLang="zh-CN" sz="1500" i="1" dirty="0">
                <a:latin typeface="Times New Roman" panose="02020603050405020304" pitchFamily="18" charset="0"/>
                <a:ea typeface="微软雅黑" panose="020B0503020204020204" pitchFamily="34" charset="-122"/>
                <a:cs typeface="Times New Roman" panose="02020603050405020304" pitchFamily="18" charset="0"/>
              </a:rPr>
              <a:t>f </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11.5Hz</a:t>
            </a:r>
          </a:p>
          <a:p>
            <a:pPr lvl="1">
              <a:lnSpc>
                <a:spcPts val="2400"/>
              </a:lnSpc>
              <a:buFont typeface="Wingdings" panose="05000000000000000000" pitchFamily="2" charset="2"/>
              <a:buChar char="Ø"/>
            </a:pP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实现频率扫描探测</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1150</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组信号功率，引入无量纲信号功率，通过数理统计分析，在扫描带宽范围内，</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90%</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置信区间，动力学混合参数限制在</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2.2×10</a:t>
            </a:r>
            <a:r>
              <a:rPr lang="en-US" altLang="zh-CN" sz="1500" baseline="30000" dirty="0">
                <a:latin typeface="Times New Roman" panose="02020603050405020304" pitchFamily="18" charset="0"/>
                <a:ea typeface="微软雅黑" panose="020B0503020204020204" pitchFamily="34" charset="-122"/>
                <a:cs typeface="Times New Roman" panose="02020603050405020304" pitchFamily="18" charset="0"/>
              </a:rPr>
              <a:t>-16</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，超过目前天文学观测</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个数量级</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20820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七 展望</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spcBef>
                <a:spcPts val="1200"/>
              </a:spcBef>
              <a:spcAft>
                <a:spcPts val="1200"/>
              </a:spcAft>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基于超导谐振腔搜寻</a:t>
            </a:r>
            <a:r>
              <a:rPr lang="en-US" altLang="zh-CN" sz="2600" dirty="0">
                <a:latin typeface="微软雅黑" panose="020B0503020204020204" pitchFamily="34" charset="-122"/>
                <a:ea typeface="微软雅黑" panose="020B0503020204020204" pitchFamily="34" charset="-122"/>
              </a:rPr>
              <a:t>DPDM</a:t>
            </a: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搜寻超轻暗光子暗物质的不同参数空间</a:t>
            </a:r>
            <a:endParaRPr lang="en-US" altLang="zh-CN" sz="15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一是质量参数空间，如</a:t>
            </a:r>
            <a:r>
              <a:rPr lang="en-US" altLang="zh-CN" sz="1100" dirty="0">
                <a:latin typeface="微软雅黑" panose="020B0503020204020204" pitchFamily="34" charset="-122"/>
                <a:ea typeface="微软雅黑" panose="020B0503020204020204" pitchFamily="34" charset="-122"/>
              </a:rPr>
              <a:t>650MHz</a:t>
            </a:r>
            <a:r>
              <a:rPr lang="zh-CN" altLang="en-US" sz="1100" dirty="0">
                <a:latin typeface="微软雅黑" panose="020B0503020204020204" pitchFamily="34" charset="-122"/>
                <a:ea typeface="微软雅黑" panose="020B0503020204020204" pitchFamily="34" charset="-122"/>
              </a:rPr>
              <a:t>超导谐振腔</a:t>
            </a:r>
            <a:endParaRPr lang="en-US" altLang="zh-CN" sz="11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二是耦合限制参数空间，如优化提高至</a:t>
            </a:r>
            <a:r>
              <a:rPr lang="en-US" altLang="zh-CN" sz="1100" dirty="0">
                <a:latin typeface="微软雅黑" panose="020B0503020204020204" pitchFamily="34" charset="-122"/>
                <a:ea typeface="微软雅黑" panose="020B0503020204020204" pitchFamily="34" charset="-122"/>
              </a:rPr>
              <a:t>10</a:t>
            </a:r>
            <a:r>
              <a:rPr lang="en-US" altLang="zh-CN" sz="1100" baseline="30000" dirty="0">
                <a:latin typeface="微软雅黑" panose="020B0503020204020204" pitchFamily="34" charset="-122"/>
                <a:ea typeface="微软雅黑" panose="020B0503020204020204" pitchFamily="34" charset="-122"/>
              </a:rPr>
              <a:t>-17</a:t>
            </a:r>
            <a:endParaRPr lang="en-US" altLang="zh-CN" sz="11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500" dirty="0">
              <a:latin typeface="微软雅黑" panose="020B0503020204020204" pitchFamily="34" charset="-122"/>
              <a:ea typeface="微软雅黑" panose="020B0503020204020204" pitchFamily="34" charset="-122"/>
            </a:endParaRPr>
          </a:p>
          <a:p>
            <a:pPr>
              <a:lnSpc>
                <a:spcPts val="2400"/>
              </a:lnSpc>
              <a:spcBef>
                <a:spcPts val="1200"/>
              </a:spcBef>
              <a:spcAft>
                <a:spcPts val="1200"/>
              </a:spcAft>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基于超导谐振腔搜寻</a:t>
            </a:r>
            <a:r>
              <a:rPr lang="en-US" altLang="zh-CN" sz="2600" dirty="0">
                <a:latin typeface="微软雅黑" panose="020B0503020204020204" pitchFamily="34" charset="-122"/>
                <a:ea typeface="微软雅黑" panose="020B0503020204020204" pitchFamily="34" charset="-122"/>
              </a:rPr>
              <a:t>AXION</a:t>
            </a: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搜寻超轻</a:t>
            </a:r>
            <a:r>
              <a:rPr lang="en-US" altLang="zh-CN" sz="1500" dirty="0">
                <a:latin typeface="微软雅黑" panose="020B0503020204020204" pitchFamily="34" charset="-122"/>
                <a:ea typeface="微软雅黑" panose="020B0503020204020204" pitchFamily="34" charset="-122"/>
              </a:rPr>
              <a:t>AXION</a:t>
            </a:r>
            <a:r>
              <a:rPr lang="zh-CN" altLang="en-US" sz="1500" dirty="0">
                <a:latin typeface="微软雅黑" panose="020B0503020204020204" pitchFamily="34" charset="-122"/>
                <a:ea typeface="微软雅黑" panose="020B0503020204020204" pitchFamily="34" charset="-122"/>
              </a:rPr>
              <a:t>暗物质的不同参数空间</a:t>
            </a:r>
            <a:endParaRPr lang="en-US" altLang="zh-CN" sz="15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利用现有</a:t>
            </a:r>
            <a:r>
              <a:rPr lang="en-US" altLang="zh-CN" sz="1100" dirty="0">
                <a:latin typeface="微软雅黑" panose="020B0503020204020204" pitchFamily="34" charset="-122"/>
                <a:ea typeface="微软雅黑" panose="020B0503020204020204" pitchFamily="34" charset="-122"/>
              </a:rPr>
              <a:t>TESLA</a:t>
            </a:r>
            <a:r>
              <a:rPr lang="zh-CN" altLang="en-US" sz="1100" dirty="0">
                <a:latin typeface="微软雅黑" panose="020B0503020204020204" pitchFamily="34" charset="-122"/>
                <a:ea typeface="微软雅黑" panose="020B0503020204020204" pitchFamily="34" charset="-122"/>
              </a:rPr>
              <a:t>型</a:t>
            </a:r>
            <a:r>
              <a:rPr lang="en-US" altLang="zh-CN" sz="1100" dirty="0">
                <a:latin typeface="微软雅黑" panose="020B0503020204020204" pitchFamily="34" charset="-122"/>
                <a:ea typeface="微软雅黑" panose="020B0503020204020204" pitchFamily="34" charset="-122"/>
              </a:rPr>
              <a:t>1.3 GHz</a:t>
            </a:r>
            <a:r>
              <a:rPr lang="zh-CN" altLang="en-US" sz="1100" dirty="0">
                <a:latin typeface="微软雅黑" panose="020B0503020204020204" pitchFamily="34" charset="-122"/>
                <a:ea typeface="微软雅黑" panose="020B0503020204020204" pitchFamily="34" charset="-122"/>
              </a:rPr>
              <a:t>单</a:t>
            </a:r>
            <a:r>
              <a:rPr lang="en-US" altLang="zh-CN" sz="1100" dirty="0">
                <a:latin typeface="微软雅黑" panose="020B0503020204020204" pitchFamily="34" charset="-122"/>
                <a:ea typeface="微软雅黑" panose="020B0503020204020204" pitchFamily="34" charset="-122"/>
              </a:rPr>
              <a:t>CELL</a:t>
            </a:r>
            <a:r>
              <a:rPr lang="zh-CN" altLang="en-US" sz="1100" dirty="0">
                <a:latin typeface="微软雅黑" panose="020B0503020204020204" pitchFamily="34" charset="-122"/>
                <a:ea typeface="微软雅黑" panose="020B0503020204020204" pitchFamily="34" charset="-122"/>
              </a:rPr>
              <a:t>超导加速腔，基于模式跃迁原理，搜寻</a:t>
            </a:r>
            <a:r>
              <a:rPr lang="en-US" altLang="zh-CN" sz="1100" dirty="0">
                <a:latin typeface="微软雅黑" panose="020B0503020204020204" pitchFamily="34" charset="-122"/>
                <a:ea typeface="微软雅黑" panose="020B0503020204020204" pitchFamily="34" charset="-122"/>
              </a:rPr>
              <a:t>AXION</a:t>
            </a:r>
            <a:r>
              <a:rPr lang="zh-CN" altLang="en-US" sz="1100" dirty="0">
                <a:latin typeface="微软雅黑" panose="020B0503020204020204" pitchFamily="34" charset="-122"/>
                <a:ea typeface="微软雅黑" panose="020B0503020204020204" pitchFamily="34" charset="-122"/>
              </a:rPr>
              <a:t>能量对应</a:t>
            </a:r>
            <a:r>
              <a:rPr lang="en-US" altLang="zh-CN" sz="1100" dirty="0">
                <a:latin typeface="微软雅黑" panose="020B0503020204020204" pitchFamily="34" charset="-122"/>
                <a:ea typeface="微软雅黑" panose="020B0503020204020204" pitchFamily="34" charset="-122"/>
              </a:rPr>
              <a:t>200MHz</a:t>
            </a:r>
            <a:r>
              <a:rPr lang="zh-CN" altLang="en-US" sz="1100" dirty="0">
                <a:latin typeface="微软雅黑" panose="020B0503020204020204" pitchFamily="34" charset="-122"/>
                <a:ea typeface="微软雅黑" panose="020B0503020204020204" pitchFamily="34" charset="-122"/>
              </a:rPr>
              <a:t>的参数空间</a:t>
            </a:r>
            <a:endParaRPr lang="en-US" altLang="zh-CN" sz="11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设计新型超导腔，基于模式跃迁原理，搜寻</a:t>
            </a:r>
            <a:r>
              <a:rPr lang="en-US" altLang="zh-CN" sz="1100" dirty="0">
                <a:latin typeface="微软雅黑" panose="020B0503020204020204" pitchFamily="34" charset="-122"/>
                <a:ea typeface="微软雅黑" panose="020B0503020204020204" pitchFamily="34" charset="-122"/>
              </a:rPr>
              <a:t>AXION</a:t>
            </a:r>
            <a:r>
              <a:rPr lang="zh-CN" altLang="en-US" sz="1100" dirty="0">
                <a:latin typeface="微软雅黑" panose="020B0503020204020204" pitchFamily="34" charset="-122"/>
                <a:ea typeface="微软雅黑" panose="020B0503020204020204" pitchFamily="34" charset="-122"/>
              </a:rPr>
              <a:t>能量对应</a:t>
            </a:r>
            <a:r>
              <a:rPr lang="en-US" altLang="zh-CN" sz="1100" dirty="0">
                <a:latin typeface="微软雅黑" panose="020B0503020204020204" pitchFamily="34" charset="-122"/>
                <a:ea typeface="微软雅黑" panose="020B0503020204020204" pitchFamily="34" charset="-122"/>
              </a:rPr>
              <a:t>0.01~1MHz</a:t>
            </a:r>
            <a:r>
              <a:rPr lang="zh-CN" altLang="en-US" sz="1100" dirty="0">
                <a:latin typeface="微软雅黑" panose="020B0503020204020204" pitchFamily="34" charset="-122"/>
                <a:ea typeface="微软雅黑" panose="020B0503020204020204" pitchFamily="34" charset="-122"/>
              </a:rPr>
              <a:t>的参数空间</a:t>
            </a:r>
            <a:endParaRPr lang="en-US" altLang="zh-CN" sz="1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3506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八 致谢</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spcBef>
                <a:spcPts val="1200"/>
              </a:spcBef>
              <a:spcAft>
                <a:spcPts val="1200"/>
              </a:spcAft>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合作单位</a:t>
            </a:r>
            <a:endParaRPr lang="en-US" altLang="zh-CN" sz="2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北京大学物理学院重离子所射频超导加速器实验室</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中国科学院高能物理研究所</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中国科学院大学亚太理论物理中心</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尼尔斯玻尔研究所</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中国科学院理论物理研究所</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北京量子信息科学研究院</a:t>
            </a:r>
            <a:endParaRPr lang="en-US" altLang="zh-CN" sz="150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E38FA5AC-BCEF-4529-AEA8-B8979CF89B67}"/>
              </a:ext>
            </a:extLst>
          </p:cNvPr>
          <p:cNvSpPr txBox="1"/>
          <p:nvPr/>
        </p:nvSpPr>
        <p:spPr>
          <a:xfrm>
            <a:off x="6096000" y="1825625"/>
            <a:ext cx="6096000" cy="2382319"/>
          </a:xfrm>
          <a:prstGeom prst="rect">
            <a:avLst/>
          </a:prstGeom>
          <a:noFill/>
        </p:spPr>
        <p:txBody>
          <a:bodyPr wrap="square">
            <a:spAutoFit/>
          </a:bodyPr>
          <a:lstStyle/>
          <a:p>
            <a:pPr>
              <a:lnSpc>
                <a:spcPts val="2400"/>
              </a:lnSpc>
              <a:spcBef>
                <a:spcPts val="1200"/>
              </a:spcBef>
              <a:spcAft>
                <a:spcPts val="1200"/>
              </a:spcAft>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资助单位</a:t>
            </a:r>
            <a:endParaRPr lang="en-US" altLang="zh-CN" sz="2600" dirty="0">
              <a:latin typeface="微软雅黑" panose="020B0503020204020204" pitchFamily="34" charset="-122"/>
              <a:ea typeface="微软雅黑" panose="020B0503020204020204" pitchFamily="34" charset="-122"/>
            </a:endParaRPr>
          </a:p>
          <a:p>
            <a:pPr marL="685800" lvl="1" indent="-228600">
              <a:lnSpc>
                <a:spcPts val="2400"/>
              </a:lnSpc>
              <a:spcBef>
                <a:spcPts val="500"/>
              </a:spcBef>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科技部</a:t>
            </a:r>
            <a:endParaRPr lang="en-US" altLang="zh-CN" sz="1500" dirty="0">
              <a:latin typeface="微软雅黑" panose="020B0503020204020204" pitchFamily="34" charset="-122"/>
              <a:ea typeface="微软雅黑" panose="020B0503020204020204" pitchFamily="34" charset="-122"/>
            </a:endParaRPr>
          </a:p>
          <a:p>
            <a:pPr marL="685800" lvl="1" indent="-228600">
              <a:lnSpc>
                <a:spcPts val="2400"/>
              </a:lnSpc>
              <a:spcBef>
                <a:spcPts val="500"/>
              </a:spcBef>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国家自然科学基金</a:t>
            </a:r>
            <a:endParaRPr lang="en-US" altLang="zh-CN" sz="1500" dirty="0">
              <a:latin typeface="微软雅黑" panose="020B0503020204020204" pitchFamily="34" charset="-122"/>
              <a:ea typeface="微软雅黑" panose="020B0503020204020204" pitchFamily="34" charset="-122"/>
            </a:endParaRPr>
          </a:p>
          <a:p>
            <a:pPr marL="685800" lvl="1" indent="-228600">
              <a:lnSpc>
                <a:spcPts val="2400"/>
              </a:lnSpc>
              <a:spcBef>
                <a:spcPts val="500"/>
              </a:spcBef>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北京大学启动基金</a:t>
            </a:r>
            <a:endParaRPr lang="en-US" altLang="zh-CN" sz="1500" dirty="0">
              <a:latin typeface="微软雅黑" panose="020B0503020204020204" pitchFamily="34" charset="-122"/>
              <a:ea typeface="微软雅黑" panose="020B0503020204020204" pitchFamily="34" charset="-122"/>
            </a:endParaRPr>
          </a:p>
          <a:p>
            <a:pPr marL="685800" lvl="1" indent="-228600">
              <a:lnSpc>
                <a:spcPts val="2400"/>
              </a:lnSpc>
              <a:spcBef>
                <a:spcPts val="500"/>
              </a:spcBef>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北京大学核物理与核技术国家重点实验室</a:t>
            </a:r>
            <a:endParaRPr lang="en-US" altLang="zh-CN" sz="1500" dirty="0">
              <a:latin typeface="微软雅黑" panose="020B0503020204020204" pitchFamily="34" charset="-122"/>
              <a:ea typeface="微软雅黑" panose="020B0503020204020204" pitchFamily="34" charset="-122"/>
            </a:endParaRPr>
          </a:p>
          <a:p>
            <a:pPr marL="685800" lvl="1" indent="-228600">
              <a:lnSpc>
                <a:spcPts val="2400"/>
              </a:lnSpc>
              <a:spcBef>
                <a:spcPts val="500"/>
              </a:spcBef>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北京大学高能中心</a:t>
            </a:r>
            <a:endParaRPr lang="en-US" altLang="zh-CN" sz="15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2196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FE6470-C75F-40AC-8A92-9710B061AE4E}"/>
              </a:ext>
            </a:extLst>
          </p:cNvPr>
          <p:cNvSpPr>
            <a:spLocks noGrp="1"/>
          </p:cNvSpPr>
          <p:nvPr>
            <p:ph type="ctrTitle"/>
          </p:nvPr>
        </p:nvSpPr>
        <p:spPr>
          <a:xfrm>
            <a:off x="1524000" y="2235553"/>
            <a:ext cx="9144000" cy="2387600"/>
          </a:xfrm>
        </p:spPr>
        <p:txBody>
          <a:bodyPr>
            <a:normAutofit/>
          </a:bodyPr>
          <a:lstStyle/>
          <a:p>
            <a:r>
              <a:rPr lang="zh-CN" altLang="en-US" sz="16600" b="1" dirty="0">
                <a:latin typeface="黑体" panose="02010609060101010101" pitchFamily="49" charset="-122"/>
                <a:ea typeface="黑体" panose="02010609060101010101" pitchFamily="49" charset="-122"/>
              </a:rPr>
              <a:t>谢谢</a:t>
            </a:r>
          </a:p>
        </p:txBody>
      </p:sp>
    </p:spTree>
    <p:extLst>
      <p:ext uri="{BB962C8B-B14F-4D97-AF65-F5344CB8AC3E}">
        <p14:creationId xmlns:p14="http://schemas.microsoft.com/office/powerpoint/2010/main" val="152807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ts val="2400"/>
              </a:lnSpc>
            </a:pPr>
            <a:r>
              <a:rPr lang="zh-CN" altLang="en-US" sz="4400" dirty="0">
                <a:latin typeface="黑体" panose="02010609060101010101" pitchFamily="49" charset="-122"/>
                <a:ea typeface="黑体" panose="02010609060101010101" pitchFamily="49" charset="-122"/>
              </a:rPr>
              <a:t>一 物理背景</a:t>
            </a:r>
            <a:endParaRPr lang="en-US" altLang="zh-CN" sz="44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搜寻暗物质候选粒子和解决强</a:t>
            </a:r>
            <a:r>
              <a:rPr lang="en-US" altLang="zh-CN" sz="2600" dirty="0">
                <a:latin typeface="微软雅黑" panose="020B0503020204020204" pitchFamily="34" charset="-122"/>
                <a:ea typeface="微软雅黑" panose="020B0503020204020204" pitchFamily="34" charset="-122"/>
              </a:rPr>
              <a:t>CP</a:t>
            </a:r>
            <a:r>
              <a:rPr lang="zh-CN" altLang="en-US" sz="2600" dirty="0">
                <a:latin typeface="微软雅黑" panose="020B0503020204020204" pitchFamily="34" charset="-122"/>
                <a:ea typeface="微软雅黑" panose="020B0503020204020204" pitchFamily="34" charset="-122"/>
              </a:rPr>
              <a:t>问题</a:t>
            </a:r>
            <a:r>
              <a:rPr lang="en-US" altLang="zh-CN" sz="2600" dirty="0">
                <a:latin typeface="微软雅黑" panose="020B0503020204020204" pitchFamily="34" charset="-122"/>
                <a:ea typeface="微软雅黑" panose="020B0503020204020204" pitchFamily="34" charset="-122"/>
              </a:rPr>
              <a:t>—</a:t>
            </a:r>
            <a:r>
              <a:rPr lang="zh-CN" altLang="en-US" sz="2600" dirty="0">
                <a:latin typeface="微软雅黑" panose="020B0503020204020204" pitchFamily="34" charset="-122"/>
                <a:ea typeface="微软雅黑" panose="020B0503020204020204" pitchFamily="34" charset="-122"/>
              </a:rPr>
              <a:t>暗光子 </a:t>
            </a:r>
            <a:r>
              <a:rPr lang="en-US" altLang="zh-CN" sz="2600" dirty="0">
                <a:latin typeface="微软雅黑" panose="020B0503020204020204" pitchFamily="34" charset="-122"/>
                <a:ea typeface="微软雅黑" panose="020B0503020204020204" pitchFamily="34" charset="-122"/>
              </a:rPr>
              <a:t>(</a:t>
            </a:r>
            <a:r>
              <a:rPr lang="zh-CN" altLang="en-US" sz="2600" dirty="0">
                <a:latin typeface="微软雅黑" panose="020B0503020204020204" pitchFamily="34" charset="-122"/>
                <a:ea typeface="微软雅黑" panose="020B0503020204020204" pitchFamily="34" charset="-122"/>
              </a:rPr>
              <a:t>轴子</a:t>
            </a:r>
            <a:r>
              <a:rPr lang="en-US" altLang="zh-CN" sz="2600" dirty="0">
                <a:latin typeface="微软雅黑" panose="020B0503020204020204" pitchFamily="34" charset="-122"/>
                <a:ea typeface="微软雅黑" panose="020B0503020204020204" pitchFamily="34" charset="-122"/>
              </a:rPr>
              <a:t>)</a:t>
            </a: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目前热门的</a:t>
            </a:r>
            <a:r>
              <a:rPr lang="zh-CN" altLang="en-US" sz="1500" b="1" dirty="0">
                <a:solidFill>
                  <a:srgbClr val="C00000"/>
                </a:solidFill>
                <a:latin typeface="微软雅黑" panose="020B0503020204020204" pitchFamily="34" charset="-122"/>
                <a:ea typeface="微软雅黑" panose="020B0503020204020204" pitchFamily="34" charset="-122"/>
              </a:rPr>
              <a:t>暗物质候选粒子</a:t>
            </a:r>
            <a:r>
              <a:rPr lang="zh-CN" altLang="en-US" sz="1500" dirty="0">
                <a:latin typeface="微软雅黑" panose="020B0503020204020204" pitchFamily="34" charset="-122"/>
                <a:ea typeface="微软雅黑" panose="020B0503020204020204" pitchFamily="34" charset="-122"/>
              </a:rPr>
              <a:t>分为两类</a:t>
            </a:r>
            <a:r>
              <a:rPr lang="en-US" altLang="zh-CN" sz="15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目前</a:t>
            </a:r>
            <a:r>
              <a:rPr lang="zh-CN" altLang="en-US" sz="1600" b="1" dirty="0">
                <a:solidFill>
                  <a:srgbClr val="C00000"/>
                </a:solidFill>
                <a:latin typeface="微软雅黑" panose="020B0503020204020204" pitchFamily="34" charset="-122"/>
                <a:ea typeface="微软雅黑" panose="020B0503020204020204" pitchFamily="34" charset="-122"/>
              </a:rPr>
              <a:t>均未发现</a:t>
            </a:r>
            <a:r>
              <a:rPr lang="zh-CN" altLang="en-US" sz="1600" dirty="0">
                <a:latin typeface="微软雅黑" panose="020B0503020204020204" pitchFamily="34" charset="-122"/>
                <a:ea typeface="微软雅黑" panose="020B0503020204020204" pitchFamily="34" charset="-122"/>
              </a:rPr>
              <a:t>存在的证据</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a:t>
            </a:r>
            <a:endParaRPr lang="en-US" altLang="zh-CN" sz="15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一类是弱相互作用重粒子</a:t>
            </a:r>
            <a:r>
              <a:rPr lang="en-US" altLang="zh-CN" sz="1100" dirty="0">
                <a:latin typeface="微软雅黑" panose="020B0503020204020204" pitchFamily="34" charset="-122"/>
                <a:ea typeface="微软雅黑" panose="020B0503020204020204" pitchFamily="34" charset="-122"/>
              </a:rPr>
              <a:t>(WIMPs)</a:t>
            </a:r>
            <a:r>
              <a:rPr lang="zh-CN" altLang="en-US" sz="1100" dirty="0">
                <a:latin typeface="微软雅黑" panose="020B0503020204020204" pitchFamily="34" charset="-122"/>
                <a:ea typeface="微软雅黑" panose="020B0503020204020204" pitchFamily="34" charset="-122"/>
              </a:rPr>
              <a:t>，搜寻路径：上天</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外层空间间接探测</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、入地</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深地实验直接探测</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、人造</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大型对撞机</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一类是弱相互作用亚</a:t>
            </a:r>
            <a:r>
              <a:rPr lang="en-US" altLang="zh-CN" sz="1100" dirty="0">
                <a:latin typeface="微软雅黑" panose="020B0503020204020204" pitchFamily="34" charset="-122"/>
                <a:ea typeface="微软雅黑" panose="020B0503020204020204" pitchFamily="34" charset="-122"/>
              </a:rPr>
              <a:t>eV</a:t>
            </a:r>
            <a:r>
              <a:rPr lang="zh-CN" altLang="en-US" sz="1100" dirty="0">
                <a:latin typeface="微软雅黑" panose="020B0503020204020204" pitchFamily="34" charset="-122"/>
                <a:ea typeface="微软雅黑" panose="020B0503020204020204" pitchFamily="34" charset="-122"/>
              </a:rPr>
              <a:t>粒子</a:t>
            </a:r>
            <a:r>
              <a:rPr lang="en-US" altLang="zh-CN" sz="1100" dirty="0">
                <a:latin typeface="微软雅黑" panose="020B0503020204020204" pitchFamily="34" charset="-122"/>
                <a:ea typeface="微软雅黑" panose="020B0503020204020204" pitchFamily="34" charset="-122"/>
              </a:rPr>
              <a:t>(WISPs)</a:t>
            </a:r>
            <a:r>
              <a:rPr lang="zh-CN" altLang="en-US" sz="1100" dirty="0">
                <a:latin typeface="微软雅黑" panose="020B0503020204020204" pitchFamily="34" charset="-122"/>
                <a:ea typeface="微软雅黑" panose="020B0503020204020204" pitchFamily="34" charset="-122"/>
              </a:rPr>
              <a:t>，即超轻玻色子，如轴子、类轴子以及</a:t>
            </a:r>
            <a:r>
              <a:rPr lang="zh-CN" altLang="en-US" sz="1100" b="1" dirty="0">
                <a:solidFill>
                  <a:srgbClr val="C00000"/>
                </a:solidFill>
                <a:latin typeface="微软雅黑" panose="020B0503020204020204" pitchFamily="34" charset="-122"/>
                <a:ea typeface="微软雅黑" panose="020B0503020204020204" pitchFamily="34" charset="-122"/>
              </a:rPr>
              <a:t>暗光子</a:t>
            </a:r>
            <a:r>
              <a:rPr lang="zh-CN" altLang="en-US" sz="1100" dirty="0">
                <a:latin typeface="微软雅黑" panose="020B0503020204020204" pitchFamily="34" charset="-122"/>
                <a:ea typeface="微软雅黑" panose="020B0503020204020204" pitchFamily="34" charset="-122"/>
              </a:rPr>
              <a:t>，搜寻路径：</a:t>
            </a:r>
            <a:r>
              <a:rPr lang="en-US" altLang="zh-CN" sz="1100" dirty="0" err="1">
                <a:latin typeface="微软雅黑" panose="020B0503020204020204" pitchFamily="34" charset="-122"/>
                <a:ea typeface="微软雅黑" panose="020B0503020204020204" pitchFamily="34" charset="-122"/>
              </a:rPr>
              <a:t>Haolscope</a:t>
            </a:r>
            <a:r>
              <a:rPr lang="zh-CN" altLang="en-US" sz="1100" dirty="0">
                <a:latin typeface="微软雅黑" panose="020B0503020204020204" pitchFamily="34" charset="-122"/>
                <a:ea typeface="微软雅黑" panose="020B0503020204020204" pitchFamily="34" charset="-122"/>
              </a:rPr>
              <a:t>、</a:t>
            </a:r>
            <a:r>
              <a:rPr lang="en-US" altLang="zh-CN" sz="1100" dirty="0" err="1">
                <a:latin typeface="微软雅黑" panose="020B0503020204020204" pitchFamily="34" charset="-122"/>
                <a:ea typeface="微软雅黑" panose="020B0503020204020204" pitchFamily="34" charset="-122"/>
              </a:rPr>
              <a:t>Heliscope</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LSW</a:t>
            </a:r>
            <a:r>
              <a:rPr lang="zh-CN" altLang="en-US" sz="1100" dirty="0">
                <a:latin typeface="微软雅黑" panose="020B0503020204020204" pitchFamily="34" charset="-122"/>
                <a:ea typeface="微软雅黑" panose="020B0503020204020204" pitchFamily="34" charset="-122"/>
              </a:rPr>
              <a:t>等。</a:t>
            </a:r>
            <a:r>
              <a:rPr lang="zh-CN" altLang="en-US" sz="1000" dirty="0">
                <a:latin typeface="微软雅黑" panose="020B0503020204020204" pitchFamily="34" charset="-122"/>
                <a:ea typeface="微软雅黑" panose="020B0503020204020204" pitchFamily="34" charset="-122"/>
              </a:rPr>
              <a:t> </a:t>
            </a:r>
            <a:endParaRPr lang="en-US" altLang="zh-CN" sz="11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en-US" altLang="zh-CN" sz="1500" b="1" dirty="0">
                <a:solidFill>
                  <a:srgbClr val="C00000"/>
                </a:solidFill>
                <a:latin typeface="微软雅黑" panose="020B0503020204020204" pitchFamily="34" charset="-122"/>
                <a:ea typeface="微软雅黑" panose="020B0503020204020204" pitchFamily="34" charset="-122"/>
              </a:rPr>
              <a:t>QCD</a:t>
            </a:r>
            <a:r>
              <a:rPr lang="zh-CN" altLang="en-US" sz="1500" b="1" dirty="0">
                <a:solidFill>
                  <a:srgbClr val="C00000"/>
                </a:solidFill>
                <a:latin typeface="微软雅黑" panose="020B0503020204020204" pitchFamily="34" charset="-122"/>
                <a:ea typeface="微软雅黑" panose="020B0503020204020204" pitchFamily="34" charset="-122"/>
              </a:rPr>
              <a:t>轴子</a:t>
            </a:r>
            <a:r>
              <a:rPr lang="zh-CN" altLang="en-US" sz="1500" dirty="0">
                <a:latin typeface="微软雅黑" panose="020B0503020204020204" pitchFamily="34" charset="-122"/>
                <a:ea typeface="微软雅黑" panose="020B0503020204020204" pitchFamily="34" charset="-122"/>
              </a:rPr>
              <a:t>最早被提出来解决强</a:t>
            </a:r>
            <a:r>
              <a:rPr lang="en-US" altLang="zh-CN" sz="1500" dirty="0">
                <a:latin typeface="微软雅黑" panose="020B0503020204020204" pitchFamily="34" charset="-122"/>
                <a:ea typeface="微软雅黑" panose="020B0503020204020204" pitchFamily="34" charset="-122"/>
              </a:rPr>
              <a:t>CP</a:t>
            </a:r>
            <a:r>
              <a:rPr lang="zh-CN" altLang="en-US" sz="1500" dirty="0">
                <a:latin typeface="微软雅黑" panose="020B0503020204020204" pitchFamily="34" charset="-122"/>
                <a:ea typeface="微软雅黑" panose="020B0503020204020204" pitchFamily="34" charset="-122"/>
              </a:rPr>
              <a:t>问题，后来发现它还广泛的存在于弦论与高维空间理论中，但是在实验中</a:t>
            </a:r>
            <a:r>
              <a:rPr lang="zh-CN" altLang="en-US" sz="1500" b="1" dirty="0">
                <a:solidFill>
                  <a:srgbClr val="C00000"/>
                </a:solidFill>
                <a:latin typeface="微软雅黑" panose="020B0503020204020204" pitchFamily="34" charset="-122"/>
                <a:ea typeface="微软雅黑" panose="020B0503020204020204" pitchFamily="34" charset="-122"/>
              </a:rPr>
              <a:t>尚未发现</a:t>
            </a:r>
            <a:endParaRPr lang="en-US" altLang="zh-CN" sz="1500" b="1" dirty="0">
              <a:solidFill>
                <a:srgbClr val="C00000"/>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7ABC7569-980F-43C6-8C24-5C74A6923191}"/>
              </a:ext>
            </a:extLst>
          </p:cNvPr>
          <p:cNvPicPr>
            <a:picLocks noChangeAspect="1"/>
          </p:cNvPicPr>
          <p:nvPr/>
        </p:nvPicPr>
        <p:blipFill rotWithShape="1">
          <a:blip r:embed="rId3"/>
          <a:srcRect l="2045" t="4885" r="5658" b="6838"/>
          <a:stretch/>
        </p:blipFill>
        <p:spPr>
          <a:xfrm>
            <a:off x="6870136" y="4984196"/>
            <a:ext cx="3750660" cy="1658868"/>
          </a:xfrm>
          <a:prstGeom prst="rect">
            <a:avLst/>
          </a:prstGeom>
        </p:spPr>
      </p:pic>
      <p:pic>
        <p:nvPicPr>
          <p:cNvPr id="11" name="图片 10">
            <a:extLst>
              <a:ext uri="{FF2B5EF4-FFF2-40B4-BE49-F238E27FC236}">
                <a16:creationId xmlns:a16="http://schemas.microsoft.com/office/drawing/2014/main" id="{63C1E3B3-209E-41B7-A104-0BA0A806DC5F}"/>
              </a:ext>
            </a:extLst>
          </p:cNvPr>
          <p:cNvPicPr>
            <a:picLocks noChangeAspect="1"/>
          </p:cNvPicPr>
          <p:nvPr/>
        </p:nvPicPr>
        <p:blipFill>
          <a:blip r:embed="rId4"/>
          <a:stretch>
            <a:fillRect/>
          </a:stretch>
        </p:blipFill>
        <p:spPr>
          <a:xfrm>
            <a:off x="1263681" y="4812776"/>
            <a:ext cx="4323869" cy="1830288"/>
          </a:xfrm>
          <a:prstGeom prst="rect">
            <a:avLst/>
          </a:prstGeom>
        </p:spPr>
      </p:pic>
      <p:grpSp>
        <p:nvGrpSpPr>
          <p:cNvPr id="22" name="组合 21">
            <a:extLst>
              <a:ext uri="{FF2B5EF4-FFF2-40B4-BE49-F238E27FC236}">
                <a16:creationId xmlns:a16="http://schemas.microsoft.com/office/drawing/2014/main" id="{55866035-7640-4A2F-8E40-4D4BD6734582}"/>
              </a:ext>
            </a:extLst>
          </p:cNvPr>
          <p:cNvGrpSpPr/>
          <p:nvPr/>
        </p:nvGrpSpPr>
        <p:grpSpPr>
          <a:xfrm>
            <a:off x="2670021" y="3584950"/>
            <a:ext cx="6913670" cy="1470638"/>
            <a:chOff x="2670021" y="3507334"/>
            <a:chExt cx="6913670" cy="1470638"/>
          </a:xfrm>
        </p:grpSpPr>
        <p:graphicFrame>
          <p:nvGraphicFramePr>
            <p:cNvPr id="4" name="对象 3">
              <a:extLst>
                <a:ext uri="{FF2B5EF4-FFF2-40B4-BE49-F238E27FC236}">
                  <a16:creationId xmlns:a16="http://schemas.microsoft.com/office/drawing/2014/main" id="{343F2BB8-CE03-4CA7-9C12-624BF4810CA5}"/>
                </a:ext>
              </a:extLst>
            </p:cNvPr>
            <p:cNvGraphicFramePr>
              <a:graphicFrameLocks noChangeAspect="1"/>
            </p:cNvGraphicFramePr>
            <p:nvPr>
              <p:extLst>
                <p:ext uri="{D42A27DB-BD31-4B8C-83A1-F6EECF244321}">
                  <p14:modId xmlns:p14="http://schemas.microsoft.com/office/powerpoint/2010/main" val="759642430"/>
                </p:ext>
              </p:extLst>
            </p:nvPr>
          </p:nvGraphicFramePr>
          <p:xfrm>
            <a:off x="2670021" y="3917042"/>
            <a:ext cx="3342857" cy="468000"/>
          </p:xfrm>
          <a:graphic>
            <a:graphicData uri="http://schemas.openxmlformats.org/presentationml/2006/ole">
              <mc:AlternateContent xmlns:mc="http://schemas.openxmlformats.org/markup-compatibility/2006">
                <mc:Choice xmlns:v="urn:schemas-microsoft-com:vml" Requires="v">
                  <p:oleObj spid="_x0000_s21658" name="Equation" r:id="rId5" imgW="1904760" imgH="266400" progId="Equation.DSMT4">
                    <p:embed/>
                  </p:oleObj>
                </mc:Choice>
                <mc:Fallback>
                  <p:oleObj name="Equation" r:id="rId5" imgW="1904760" imgH="266400" progId="Equation.DSMT4">
                    <p:embed/>
                    <p:pic>
                      <p:nvPicPr>
                        <p:cNvPr id="0" name=""/>
                        <p:cNvPicPr/>
                        <p:nvPr/>
                      </p:nvPicPr>
                      <p:blipFill>
                        <a:blip r:embed="rId6"/>
                        <a:stretch>
                          <a:fillRect/>
                        </a:stretch>
                      </p:blipFill>
                      <p:spPr>
                        <a:xfrm>
                          <a:off x="2670021" y="3917042"/>
                          <a:ext cx="3342857" cy="468000"/>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1617FD44-DBAE-4C6F-97A1-2C6619CD5A52}"/>
                </a:ext>
              </a:extLst>
            </p:cNvPr>
            <p:cNvGraphicFramePr>
              <a:graphicFrameLocks noChangeAspect="1"/>
            </p:cNvGraphicFramePr>
            <p:nvPr>
              <p:extLst>
                <p:ext uri="{D42A27DB-BD31-4B8C-83A1-F6EECF244321}">
                  <p14:modId xmlns:p14="http://schemas.microsoft.com/office/powerpoint/2010/main" val="2845215393"/>
                </p:ext>
              </p:extLst>
            </p:nvPr>
          </p:nvGraphicFramePr>
          <p:xfrm>
            <a:off x="7086191" y="3507334"/>
            <a:ext cx="2497500" cy="540000"/>
          </p:xfrm>
          <a:graphic>
            <a:graphicData uri="http://schemas.openxmlformats.org/presentationml/2006/ole">
              <mc:AlternateContent xmlns:mc="http://schemas.openxmlformats.org/markup-compatibility/2006">
                <mc:Choice xmlns:v="urn:schemas-microsoft-com:vml" Requires="v">
                  <p:oleObj spid="_x0000_s21659" name="Equation" r:id="rId7" imgW="1409400" imgH="304560" progId="Equation.DSMT4">
                    <p:embed/>
                  </p:oleObj>
                </mc:Choice>
                <mc:Fallback>
                  <p:oleObj name="Equation" r:id="rId7" imgW="1409400" imgH="304560" progId="Equation.DSMT4">
                    <p:embed/>
                    <p:pic>
                      <p:nvPicPr>
                        <p:cNvPr id="0" name=""/>
                        <p:cNvPicPr/>
                        <p:nvPr/>
                      </p:nvPicPr>
                      <p:blipFill>
                        <a:blip r:embed="rId8"/>
                        <a:stretch>
                          <a:fillRect/>
                        </a:stretch>
                      </p:blipFill>
                      <p:spPr>
                        <a:xfrm>
                          <a:off x="7086191" y="3507334"/>
                          <a:ext cx="2497500" cy="540000"/>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9EDEEAB2-525A-4387-AF35-66EFA2C258D8}"/>
                </a:ext>
              </a:extLst>
            </p:cNvPr>
            <p:cNvGraphicFramePr>
              <a:graphicFrameLocks noChangeAspect="1"/>
            </p:cNvGraphicFramePr>
            <p:nvPr>
              <p:extLst>
                <p:ext uri="{D42A27DB-BD31-4B8C-83A1-F6EECF244321}">
                  <p14:modId xmlns:p14="http://schemas.microsoft.com/office/powerpoint/2010/main" val="230134376"/>
                </p:ext>
              </p:extLst>
            </p:nvPr>
          </p:nvGraphicFramePr>
          <p:xfrm>
            <a:off x="7086191" y="4437972"/>
            <a:ext cx="2185714" cy="540000"/>
          </p:xfrm>
          <a:graphic>
            <a:graphicData uri="http://schemas.openxmlformats.org/presentationml/2006/ole">
              <mc:AlternateContent xmlns:mc="http://schemas.openxmlformats.org/markup-compatibility/2006">
                <mc:Choice xmlns:v="urn:schemas-microsoft-com:vml" Requires="v">
                  <p:oleObj spid="_x0000_s21660" name="Equation" r:id="rId9" imgW="1079280" imgH="266400" progId="Equation.DSMT4">
                    <p:embed/>
                  </p:oleObj>
                </mc:Choice>
                <mc:Fallback>
                  <p:oleObj name="Equation" r:id="rId9" imgW="1079280" imgH="266400" progId="Equation.DSMT4">
                    <p:embed/>
                    <p:pic>
                      <p:nvPicPr>
                        <p:cNvPr id="5" name="对象 4">
                          <a:extLst>
                            <a:ext uri="{FF2B5EF4-FFF2-40B4-BE49-F238E27FC236}">
                              <a16:creationId xmlns:a16="http://schemas.microsoft.com/office/drawing/2014/main" id="{1617FD44-DBAE-4C6F-97A1-2C6619CD5A52}"/>
                            </a:ext>
                          </a:extLst>
                        </p:cNvPr>
                        <p:cNvPicPr/>
                        <p:nvPr/>
                      </p:nvPicPr>
                      <p:blipFill>
                        <a:blip r:embed="rId10"/>
                        <a:stretch>
                          <a:fillRect/>
                        </a:stretch>
                      </p:blipFill>
                      <p:spPr>
                        <a:xfrm>
                          <a:off x="7086191" y="4437972"/>
                          <a:ext cx="2185714" cy="540000"/>
                        </a:xfrm>
                        <a:prstGeom prst="rect">
                          <a:avLst/>
                        </a:prstGeom>
                      </p:spPr>
                    </p:pic>
                  </p:oleObj>
                </mc:Fallback>
              </mc:AlternateContent>
            </a:graphicData>
          </a:graphic>
        </p:graphicFrame>
        <p:sp>
          <p:nvSpPr>
            <p:cNvPr id="8" name="文本框 7">
              <a:extLst>
                <a:ext uri="{FF2B5EF4-FFF2-40B4-BE49-F238E27FC236}">
                  <a16:creationId xmlns:a16="http://schemas.microsoft.com/office/drawing/2014/main" id="{EEFF5BA4-0343-4A35-9C65-4787C682CEA1}"/>
                </a:ext>
              </a:extLst>
            </p:cNvPr>
            <p:cNvSpPr txBox="1"/>
            <p:nvPr/>
          </p:nvSpPr>
          <p:spPr>
            <a:xfrm>
              <a:off x="6018516" y="3574959"/>
              <a:ext cx="646331" cy="369332"/>
            </a:xfrm>
            <a:prstGeom prst="rect">
              <a:avLst/>
            </a:prstGeom>
            <a:noFill/>
          </p:spPr>
          <p:txBody>
            <a:bodyPr wrap="none" rtlCol="0">
              <a:spAutoFit/>
            </a:bodyPr>
            <a:lstStyle/>
            <a:p>
              <a:r>
                <a:rPr lang="zh-CN" altLang="en-US" dirty="0">
                  <a:solidFill>
                    <a:srgbClr val="FF0000"/>
                  </a:solidFill>
                  <a:latin typeface="黑体" panose="02010609060101010101" pitchFamily="49" charset="-122"/>
                  <a:ea typeface="黑体" panose="02010609060101010101" pitchFamily="49" charset="-122"/>
                </a:rPr>
                <a:t>轴子</a:t>
              </a:r>
            </a:p>
          </p:txBody>
        </p:sp>
        <p:sp>
          <p:nvSpPr>
            <p:cNvPr id="9" name="文本框 8">
              <a:extLst>
                <a:ext uri="{FF2B5EF4-FFF2-40B4-BE49-F238E27FC236}">
                  <a16:creationId xmlns:a16="http://schemas.microsoft.com/office/drawing/2014/main" id="{8FF2A941-1621-4E24-B5E2-5DA4F718D7A4}"/>
                </a:ext>
              </a:extLst>
            </p:cNvPr>
            <p:cNvSpPr txBox="1"/>
            <p:nvPr/>
          </p:nvSpPr>
          <p:spPr>
            <a:xfrm>
              <a:off x="6018516" y="4486008"/>
              <a:ext cx="877163" cy="369332"/>
            </a:xfrm>
            <a:prstGeom prst="rect">
              <a:avLst/>
            </a:prstGeom>
            <a:noFill/>
          </p:spPr>
          <p:txBody>
            <a:bodyPr wrap="none" rtlCol="0">
              <a:spAutoFit/>
            </a:bodyPr>
            <a:lstStyle/>
            <a:p>
              <a:r>
                <a:rPr lang="zh-CN" altLang="en-US" dirty="0">
                  <a:solidFill>
                    <a:srgbClr val="FF00FF"/>
                  </a:solidFill>
                  <a:latin typeface="黑体" panose="02010609060101010101" pitchFamily="49" charset="-122"/>
                  <a:ea typeface="黑体" panose="02010609060101010101" pitchFamily="49" charset="-122"/>
                </a:rPr>
                <a:t>暗光子</a:t>
              </a:r>
            </a:p>
          </p:txBody>
        </p:sp>
        <p:cxnSp>
          <p:nvCxnSpPr>
            <p:cNvPr id="18" name="直接箭头连接符 17">
              <a:extLst>
                <a:ext uri="{FF2B5EF4-FFF2-40B4-BE49-F238E27FC236}">
                  <a16:creationId xmlns:a16="http://schemas.microsoft.com/office/drawing/2014/main" id="{5F9E410A-22BC-4EF8-BDBF-5601EE2C2478}"/>
                </a:ext>
              </a:extLst>
            </p:cNvPr>
            <p:cNvCxnSpPr/>
            <p:nvPr/>
          </p:nvCxnSpPr>
          <p:spPr>
            <a:xfrm flipV="1">
              <a:off x="6062925" y="3777334"/>
              <a:ext cx="909924" cy="3737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BFD37EC9-74BD-4AF4-9B83-123BFA598043}"/>
                </a:ext>
              </a:extLst>
            </p:cNvPr>
            <p:cNvCxnSpPr/>
            <p:nvPr/>
          </p:nvCxnSpPr>
          <p:spPr>
            <a:xfrm>
              <a:off x="6062925" y="4151042"/>
              <a:ext cx="909924" cy="511545"/>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9620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nSpc>
                <a:spcPts val="2400"/>
              </a:lnSpc>
            </a:pPr>
            <a:r>
              <a:rPr lang="zh-CN" altLang="en-US" sz="4400" dirty="0">
                <a:latin typeface="黑体" panose="02010609060101010101" pitchFamily="49" charset="-122"/>
                <a:ea typeface="黑体" panose="02010609060101010101" pitchFamily="49" charset="-122"/>
              </a:rPr>
              <a:t>一 物理背景</a:t>
            </a:r>
            <a:endParaRPr lang="en-US" altLang="zh-CN" sz="4400"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搜寻暗物质候选粒子和解决强</a:t>
            </a:r>
            <a:r>
              <a:rPr lang="en-US" altLang="zh-CN" sz="2600" dirty="0">
                <a:latin typeface="微软雅黑" panose="020B0503020204020204" pitchFamily="34" charset="-122"/>
                <a:ea typeface="微软雅黑" panose="020B0503020204020204" pitchFamily="34" charset="-122"/>
              </a:rPr>
              <a:t>CP</a:t>
            </a:r>
            <a:r>
              <a:rPr lang="zh-CN" altLang="en-US" sz="2600" dirty="0">
                <a:latin typeface="微软雅黑" panose="020B0503020204020204" pitchFamily="34" charset="-122"/>
                <a:ea typeface="微软雅黑" panose="020B0503020204020204" pitchFamily="34" charset="-122"/>
              </a:rPr>
              <a:t>问题</a:t>
            </a:r>
            <a:r>
              <a:rPr lang="en-US" altLang="zh-CN" sz="2600" dirty="0">
                <a:latin typeface="微软雅黑" panose="020B0503020204020204" pitchFamily="34" charset="-122"/>
                <a:ea typeface="微软雅黑" panose="020B0503020204020204" pitchFamily="34" charset="-122"/>
              </a:rPr>
              <a:t>—</a:t>
            </a:r>
            <a:r>
              <a:rPr lang="zh-CN" altLang="en-US" sz="2600" dirty="0">
                <a:latin typeface="微软雅黑" panose="020B0503020204020204" pitchFamily="34" charset="-122"/>
                <a:ea typeface="微软雅黑" panose="020B0503020204020204" pitchFamily="34" charset="-122"/>
              </a:rPr>
              <a:t>暗光子 </a:t>
            </a:r>
            <a:r>
              <a:rPr lang="en-US" altLang="zh-CN" sz="2600" dirty="0">
                <a:latin typeface="微软雅黑" panose="020B0503020204020204" pitchFamily="34" charset="-122"/>
                <a:ea typeface="微软雅黑" panose="020B0503020204020204" pitchFamily="34" charset="-122"/>
              </a:rPr>
              <a:t>(</a:t>
            </a:r>
            <a:r>
              <a:rPr lang="zh-CN" altLang="en-US" sz="2600" dirty="0">
                <a:latin typeface="微软雅黑" panose="020B0503020204020204" pitchFamily="34" charset="-122"/>
                <a:ea typeface="微软雅黑" panose="020B0503020204020204" pitchFamily="34" charset="-122"/>
              </a:rPr>
              <a:t>轴子</a:t>
            </a:r>
            <a:r>
              <a:rPr lang="en-US" altLang="zh-CN" sz="2600" dirty="0">
                <a:latin typeface="微软雅黑" panose="020B0503020204020204" pitchFamily="34" charset="-122"/>
                <a:ea typeface="微软雅黑" panose="020B0503020204020204" pitchFamily="34" charset="-122"/>
              </a:rPr>
              <a:t>)</a:t>
            </a: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轴子搜寻方案：谐振腔法、</a:t>
            </a:r>
            <a:r>
              <a:rPr lang="en-US" altLang="zh-CN" sz="1500" dirty="0">
                <a:latin typeface="微软雅黑" panose="020B0503020204020204" pitchFamily="34" charset="-122"/>
                <a:ea typeface="微软雅黑" panose="020B0503020204020204" pitchFamily="34" charset="-122"/>
              </a:rPr>
              <a:t>LC</a:t>
            </a:r>
            <a:r>
              <a:rPr lang="zh-CN" altLang="en-US" sz="1500" dirty="0">
                <a:latin typeface="微软雅黑" panose="020B0503020204020204" pitchFamily="34" charset="-122"/>
                <a:ea typeface="微软雅黑" panose="020B0503020204020204" pitchFamily="34" charset="-122"/>
              </a:rPr>
              <a:t>电路法、核磁共振法等</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en-US" altLang="zh-CN" sz="1500" dirty="0">
                <a:solidFill>
                  <a:srgbClr val="C00000"/>
                </a:solidFill>
                <a:latin typeface="微软雅黑" panose="020B0503020204020204" pitchFamily="34" charset="-122"/>
                <a:ea typeface="微软雅黑" panose="020B0503020204020204" pitchFamily="34" charset="-122"/>
              </a:rPr>
              <a:t>DPDM</a:t>
            </a:r>
            <a:r>
              <a:rPr lang="zh-CN" altLang="en-US" sz="1500" dirty="0">
                <a:latin typeface="微软雅黑" panose="020B0503020204020204" pitchFamily="34" charset="-122"/>
                <a:ea typeface="微软雅黑" panose="020B0503020204020204" pitchFamily="34" charset="-122"/>
              </a:rPr>
              <a:t>搜寻方案：碟形天线、地磁场、原子光谱学、射电望远镜和原子磁强计</a:t>
            </a:r>
            <a:endParaRPr lang="en-US" altLang="zh-CN" sz="15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随着国际上各种搜寻方案的实验结果逐渐排除不同质量范围及电磁耦合限制参数空间。搜寻暗物质候选者的参数范围逐渐缩小并向</a:t>
            </a:r>
            <a:r>
              <a:rPr lang="zh-CN" altLang="en-US" sz="1500" b="1" dirty="0">
                <a:solidFill>
                  <a:srgbClr val="C00000"/>
                </a:solidFill>
                <a:latin typeface="微软雅黑" panose="020B0503020204020204" pitchFamily="34" charset="-122"/>
                <a:ea typeface="微软雅黑" panose="020B0503020204020204" pitchFamily="34" charset="-122"/>
              </a:rPr>
              <a:t>超轻质量</a:t>
            </a:r>
            <a:r>
              <a:rPr lang="zh-CN" altLang="en-US" sz="1500" dirty="0">
                <a:latin typeface="微软雅黑" panose="020B0503020204020204" pitchFamily="34" charset="-122"/>
                <a:ea typeface="微软雅黑" panose="020B0503020204020204" pitchFamily="34" charset="-122"/>
              </a:rPr>
              <a:t>和</a:t>
            </a:r>
            <a:r>
              <a:rPr lang="zh-CN" altLang="en-US" sz="1500" b="1" dirty="0">
                <a:solidFill>
                  <a:srgbClr val="C00000"/>
                </a:solidFill>
                <a:latin typeface="微软雅黑" panose="020B0503020204020204" pitchFamily="34" charset="-122"/>
                <a:ea typeface="微软雅黑" panose="020B0503020204020204" pitchFamily="34" charset="-122"/>
              </a:rPr>
              <a:t>超强电磁耦合限制</a:t>
            </a:r>
            <a:r>
              <a:rPr lang="zh-CN" altLang="en-US" sz="1500" dirty="0">
                <a:latin typeface="微软雅黑" panose="020B0503020204020204" pitchFamily="34" charset="-122"/>
                <a:ea typeface="微软雅黑" panose="020B0503020204020204" pitchFamily="34" charset="-122"/>
              </a:rPr>
              <a:t>的参数空间推进已经成为当今国际上新兴的前沿研究领域</a:t>
            </a:r>
          </a:p>
        </p:txBody>
      </p:sp>
      <p:grpSp>
        <p:nvGrpSpPr>
          <p:cNvPr id="8" name="组合 7">
            <a:extLst>
              <a:ext uri="{FF2B5EF4-FFF2-40B4-BE49-F238E27FC236}">
                <a16:creationId xmlns:a16="http://schemas.microsoft.com/office/drawing/2014/main" id="{0A6E4CA0-60DC-4AE8-9A40-8C7750AEC69F}"/>
              </a:ext>
            </a:extLst>
          </p:cNvPr>
          <p:cNvGrpSpPr/>
          <p:nvPr/>
        </p:nvGrpSpPr>
        <p:grpSpPr>
          <a:xfrm>
            <a:off x="1128736" y="3887218"/>
            <a:ext cx="9645300" cy="2880000"/>
            <a:chOff x="832772" y="3165800"/>
            <a:chExt cx="9645300" cy="2880000"/>
          </a:xfrm>
        </p:grpSpPr>
        <p:grpSp>
          <p:nvGrpSpPr>
            <p:cNvPr id="5" name="组合 4">
              <a:extLst>
                <a:ext uri="{FF2B5EF4-FFF2-40B4-BE49-F238E27FC236}">
                  <a16:creationId xmlns:a16="http://schemas.microsoft.com/office/drawing/2014/main" id="{5F49BA39-ECE8-4406-B065-89335F0A8EBD}"/>
                </a:ext>
              </a:extLst>
            </p:cNvPr>
            <p:cNvGrpSpPr/>
            <p:nvPr/>
          </p:nvGrpSpPr>
          <p:grpSpPr>
            <a:xfrm>
              <a:off x="832772" y="3165800"/>
              <a:ext cx="4427855" cy="2880000"/>
              <a:chOff x="832772" y="3165800"/>
              <a:chExt cx="4427855" cy="2880000"/>
            </a:xfrm>
          </p:grpSpPr>
          <p:pic>
            <p:nvPicPr>
              <p:cNvPr id="9" name="图片 8">
                <a:extLst>
                  <a:ext uri="{FF2B5EF4-FFF2-40B4-BE49-F238E27FC236}">
                    <a16:creationId xmlns:a16="http://schemas.microsoft.com/office/drawing/2014/main" id="{E32C19A5-FC05-4109-AA5F-CC225AB300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772" y="3165800"/>
                <a:ext cx="4427855" cy="2880000"/>
              </a:xfrm>
              <a:prstGeom prst="rect">
                <a:avLst/>
              </a:prstGeom>
              <a:noFill/>
              <a:ln>
                <a:noFill/>
              </a:ln>
            </p:spPr>
          </p:pic>
          <p:sp>
            <p:nvSpPr>
              <p:cNvPr id="4" name="文本框 3">
                <a:extLst>
                  <a:ext uri="{FF2B5EF4-FFF2-40B4-BE49-F238E27FC236}">
                    <a16:creationId xmlns:a16="http://schemas.microsoft.com/office/drawing/2014/main" id="{3CAEAC95-6F1E-417D-9CCC-F560215BE8B5}"/>
                  </a:ext>
                </a:extLst>
              </p:cNvPr>
              <p:cNvSpPr txBox="1"/>
              <p:nvPr/>
            </p:nvSpPr>
            <p:spPr>
              <a:xfrm>
                <a:off x="3000275" y="5188332"/>
                <a:ext cx="646331" cy="369332"/>
              </a:xfrm>
              <a:prstGeom prst="rect">
                <a:avLst/>
              </a:prstGeom>
              <a:noFill/>
            </p:spPr>
            <p:txBody>
              <a:bodyPr wrap="none" rtlCol="0">
                <a:spAutoFit/>
              </a:bodyPr>
              <a:lstStyle/>
              <a:p>
                <a:r>
                  <a:rPr lang="zh-CN" altLang="en-US" dirty="0">
                    <a:solidFill>
                      <a:srgbClr val="FF0000"/>
                    </a:solidFill>
                    <a:highlight>
                      <a:srgbClr val="FFFF00"/>
                    </a:highlight>
                  </a:rPr>
                  <a:t>轴子</a:t>
                </a:r>
              </a:p>
            </p:txBody>
          </p:sp>
        </p:grpSp>
        <p:grpSp>
          <p:nvGrpSpPr>
            <p:cNvPr id="6" name="组合 5">
              <a:extLst>
                <a:ext uri="{FF2B5EF4-FFF2-40B4-BE49-F238E27FC236}">
                  <a16:creationId xmlns:a16="http://schemas.microsoft.com/office/drawing/2014/main" id="{C3380EAC-33C0-41BE-834B-AD23A450E577}"/>
                </a:ext>
              </a:extLst>
            </p:cNvPr>
            <p:cNvGrpSpPr/>
            <p:nvPr/>
          </p:nvGrpSpPr>
          <p:grpSpPr>
            <a:xfrm>
              <a:off x="6476072" y="3165800"/>
              <a:ext cx="4002000" cy="2880000"/>
              <a:chOff x="6476072" y="3165800"/>
              <a:chExt cx="4002000" cy="2880000"/>
            </a:xfrm>
          </p:grpSpPr>
          <p:pic>
            <p:nvPicPr>
              <p:cNvPr id="7" name="Picture 2">
                <a:extLst>
                  <a:ext uri="{FF2B5EF4-FFF2-40B4-BE49-F238E27FC236}">
                    <a16:creationId xmlns:a16="http://schemas.microsoft.com/office/drawing/2014/main" id="{D72514FA-ABA3-4BD7-A252-D6B5E5AE4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072" y="3165800"/>
                <a:ext cx="4002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D03563D1-E961-41FF-A6E6-0C708B1A15CE}"/>
                  </a:ext>
                </a:extLst>
              </p:cNvPr>
              <p:cNvSpPr txBox="1"/>
              <p:nvPr/>
            </p:nvSpPr>
            <p:spPr>
              <a:xfrm>
                <a:off x="8381381" y="5245756"/>
                <a:ext cx="877163" cy="369332"/>
              </a:xfrm>
              <a:prstGeom prst="rect">
                <a:avLst/>
              </a:prstGeom>
              <a:noFill/>
            </p:spPr>
            <p:txBody>
              <a:bodyPr wrap="none" rtlCol="0">
                <a:spAutoFit/>
              </a:bodyPr>
              <a:lstStyle/>
              <a:p>
                <a:r>
                  <a:rPr lang="zh-CN" altLang="en-US" dirty="0">
                    <a:solidFill>
                      <a:srgbClr val="FF0000"/>
                    </a:solidFill>
                    <a:highlight>
                      <a:srgbClr val="FFFF00"/>
                    </a:highlight>
                  </a:rPr>
                  <a:t>暗光子</a:t>
                </a:r>
              </a:p>
            </p:txBody>
          </p:sp>
        </p:grpSp>
      </p:grpSp>
    </p:spTree>
    <p:extLst>
      <p:ext uri="{BB962C8B-B14F-4D97-AF65-F5344CB8AC3E}">
        <p14:creationId xmlns:p14="http://schemas.microsoft.com/office/powerpoint/2010/main" val="700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二 理论假设</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暗光子与标准模型光子相互作用</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暗光子是额外的</a:t>
            </a:r>
            <a:r>
              <a:rPr lang="en-US" altLang="zh-CN" sz="1600" dirty="0">
                <a:latin typeface="微软雅黑" panose="020B0503020204020204" pitchFamily="34" charset="-122"/>
                <a:ea typeface="微软雅黑" panose="020B0503020204020204" pitchFamily="34" charset="-122"/>
              </a:rPr>
              <a:t>U(1)</a:t>
            </a:r>
            <a:r>
              <a:rPr lang="zh-CN" altLang="en-US" sz="1600" dirty="0">
                <a:latin typeface="微软雅黑" panose="020B0503020204020204" pitchFamily="34" charset="-122"/>
                <a:ea typeface="微软雅黑" panose="020B0503020204020204" pitchFamily="34" charset="-122"/>
              </a:rPr>
              <a:t>对称性相关的矢量规范玻色子，是标准模型最简单的可能扩展之一</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暗光子通过小的动力学混合与标准模型光子相互作用，拉格朗日量描述为</a:t>
            </a:r>
            <a:endParaRPr lang="en-US" altLang="zh-CN" sz="1600" dirty="0">
              <a:latin typeface="微软雅黑" panose="020B0503020204020204" pitchFamily="34" charset="-122"/>
              <a:ea typeface="微软雅黑" panose="020B0503020204020204" pitchFamily="34" charset="-122"/>
            </a:endParaRPr>
          </a:p>
          <a:p>
            <a:pPr marL="457200" lvl="1" indent="0">
              <a:lnSpc>
                <a:spcPts val="2400"/>
              </a:lnSpc>
              <a:buNone/>
            </a:pPr>
            <a:endParaRPr lang="en-US" altLang="zh-CN" sz="12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endParaRPr lang="en-US" altLang="zh-CN" sz="8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第一项是电磁场作用项，                                                  是电磁场张量；</a:t>
            </a:r>
            <a:endParaRPr lang="en-US" altLang="zh-CN" sz="12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第二项是暗光子场作用项，                                                  是暗光子场张量；</a:t>
            </a:r>
            <a:endParaRPr lang="en-US" altLang="zh-CN" sz="1200" dirty="0">
              <a:latin typeface="微软雅黑" panose="020B0503020204020204" pitchFamily="34" charset="-122"/>
              <a:ea typeface="微软雅黑" panose="020B0503020204020204" pitchFamily="34" charset="-122"/>
            </a:endParaRPr>
          </a:p>
          <a:p>
            <a:pPr lvl="2">
              <a:lnSpc>
                <a:spcPts val="2400"/>
              </a:lnSpc>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第三项是动力学混合项，    是电磁耦合强度参数；第四项与暗光子质量和暗光子规范场相关，        是暗光子质量。</a:t>
            </a:r>
            <a:endParaRPr lang="en-US" altLang="zh-CN" sz="12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暗光子频率与暗光子能量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相关，其为</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，对于非相对论情况，其为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欧拉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拉格朗日方程</a:t>
            </a:r>
            <a:endParaRPr lang="en-US" altLang="zh-CN" sz="1600" dirty="0">
              <a:latin typeface="微软雅黑" panose="020B0503020204020204" pitchFamily="34" charset="-122"/>
              <a:ea typeface="微软雅黑" panose="020B0503020204020204" pitchFamily="34" charset="-122"/>
            </a:endParaRPr>
          </a:p>
        </p:txBody>
      </p:sp>
      <p:graphicFrame>
        <p:nvGraphicFramePr>
          <p:cNvPr id="4" name="对象 3">
            <a:extLst>
              <a:ext uri="{FF2B5EF4-FFF2-40B4-BE49-F238E27FC236}">
                <a16:creationId xmlns:a16="http://schemas.microsoft.com/office/drawing/2014/main" id="{987E9C9E-D9A8-4331-B20F-31071A1B6596}"/>
              </a:ext>
            </a:extLst>
          </p:cNvPr>
          <p:cNvGraphicFramePr>
            <a:graphicFrameLocks noChangeAspect="1"/>
          </p:cNvGraphicFramePr>
          <p:nvPr>
            <p:extLst>
              <p:ext uri="{D42A27DB-BD31-4B8C-83A1-F6EECF244321}">
                <p14:modId xmlns:p14="http://schemas.microsoft.com/office/powerpoint/2010/main" val="893259921"/>
              </p:ext>
            </p:extLst>
          </p:nvPr>
        </p:nvGraphicFramePr>
        <p:xfrm>
          <a:off x="3240088" y="2944813"/>
          <a:ext cx="5711825" cy="719137"/>
        </p:xfrm>
        <a:graphic>
          <a:graphicData uri="http://schemas.openxmlformats.org/presentationml/2006/ole">
            <mc:AlternateContent xmlns:mc="http://schemas.openxmlformats.org/markup-compatibility/2006">
              <mc:Choice xmlns:v="urn:schemas-microsoft-com:vml" Requires="v">
                <p:oleObj spid="_x0000_s23994" name="Equation" r:id="rId3" imgW="3124080" imgH="393480" progId="Equation.DSMT4">
                  <p:embed/>
                </p:oleObj>
              </mc:Choice>
              <mc:Fallback>
                <p:oleObj name="Equation" r:id="rId3" imgW="3124080" imgH="393480" progId="Equation.DSMT4">
                  <p:embed/>
                  <p:pic>
                    <p:nvPicPr>
                      <p:cNvPr id="0" name=""/>
                      <p:cNvPicPr/>
                      <p:nvPr/>
                    </p:nvPicPr>
                    <p:blipFill>
                      <a:blip r:embed="rId4"/>
                      <a:stretch>
                        <a:fillRect/>
                      </a:stretch>
                    </p:blipFill>
                    <p:spPr>
                      <a:xfrm>
                        <a:off x="3240088" y="2944813"/>
                        <a:ext cx="5711825" cy="719137"/>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CC8D2D9D-EC91-4C9E-88BF-9BE898397EE6}"/>
              </a:ext>
            </a:extLst>
          </p:cNvPr>
          <p:cNvGraphicFramePr>
            <a:graphicFrameLocks noChangeAspect="1"/>
          </p:cNvGraphicFramePr>
          <p:nvPr>
            <p:extLst>
              <p:ext uri="{D42A27DB-BD31-4B8C-83A1-F6EECF244321}">
                <p14:modId xmlns:p14="http://schemas.microsoft.com/office/powerpoint/2010/main" val="3157526027"/>
              </p:ext>
            </p:extLst>
          </p:nvPr>
        </p:nvGraphicFramePr>
        <p:xfrm>
          <a:off x="3770681" y="3674853"/>
          <a:ext cx="2160000" cy="432000"/>
        </p:xfrm>
        <a:graphic>
          <a:graphicData uri="http://schemas.openxmlformats.org/presentationml/2006/ole">
            <mc:AlternateContent xmlns:mc="http://schemas.openxmlformats.org/markup-compatibility/2006">
              <mc:Choice xmlns:v="urn:schemas-microsoft-com:vml" Requires="v">
                <p:oleObj spid="_x0000_s23995" name="Equation" r:id="rId5" imgW="1206360" imgH="241200" progId="Equation.DSMT4">
                  <p:embed/>
                </p:oleObj>
              </mc:Choice>
              <mc:Fallback>
                <p:oleObj name="Equation" r:id="rId5" imgW="1206360" imgH="241200" progId="Equation.DSMT4">
                  <p:embed/>
                  <p:pic>
                    <p:nvPicPr>
                      <p:cNvPr id="0" name=""/>
                      <p:cNvPicPr/>
                      <p:nvPr/>
                    </p:nvPicPr>
                    <p:blipFill>
                      <a:blip r:embed="rId6"/>
                      <a:stretch>
                        <a:fillRect/>
                      </a:stretch>
                    </p:blipFill>
                    <p:spPr>
                      <a:xfrm>
                        <a:off x="3770681" y="3674853"/>
                        <a:ext cx="2160000" cy="43200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00C76081-0551-465A-91EE-FFEBAB593AFD}"/>
              </a:ext>
            </a:extLst>
          </p:cNvPr>
          <p:cNvGraphicFramePr>
            <a:graphicFrameLocks noChangeAspect="1"/>
          </p:cNvGraphicFramePr>
          <p:nvPr>
            <p:extLst>
              <p:ext uri="{D42A27DB-BD31-4B8C-83A1-F6EECF244321}">
                <p14:modId xmlns:p14="http://schemas.microsoft.com/office/powerpoint/2010/main" val="599395386"/>
              </p:ext>
            </p:extLst>
          </p:nvPr>
        </p:nvGraphicFramePr>
        <p:xfrm>
          <a:off x="3869335" y="4050546"/>
          <a:ext cx="2250947" cy="432000"/>
        </p:xfrm>
        <a:graphic>
          <a:graphicData uri="http://schemas.openxmlformats.org/presentationml/2006/ole">
            <mc:AlternateContent xmlns:mc="http://schemas.openxmlformats.org/markup-compatibility/2006">
              <mc:Choice xmlns:v="urn:schemas-microsoft-com:vml" Requires="v">
                <p:oleObj spid="_x0000_s23996" name="Equation" r:id="rId7" imgW="1257120" imgH="241200" progId="Equation.DSMT4">
                  <p:embed/>
                </p:oleObj>
              </mc:Choice>
              <mc:Fallback>
                <p:oleObj name="Equation" r:id="rId7" imgW="1257120" imgH="241200" progId="Equation.DSMT4">
                  <p:embed/>
                  <p:pic>
                    <p:nvPicPr>
                      <p:cNvPr id="0" name=""/>
                      <p:cNvPicPr/>
                      <p:nvPr/>
                    </p:nvPicPr>
                    <p:blipFill>
                      <a:blip r:embed="rId8"/>
                      <a:stretch>
                        <a:fillRect/>
                      </a:stretch>
                    </p:blipFill>
                    <p:spPr>
                      <a:xfrm>
                        <a:off x="3869335" y="4050546"/>
                        <a:ext cx="2250947" cy="432000"/>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84AA4EBD-DB39-42DD-AB80-158856762EF9}"/>
              </a:ext>
            </a:extLst>
          </p:cNvPr>
          <p:cNvGraphicFramePr>
            <a:graphicFrameLocks noChangeAspect="1"/>
          </p:cNvGraphicFramePr>
          <p:nvPr>
            <p:extLst>
              <p:ext uri="{D42A27DB-BD31-4B8C-83A1-F6EECF244321}">
                <p14:modId xmlns:p14="http://schemas.microsoft.com/office/powerpoint/2010/main" val="1678189043"/>
              </p:ext>
            </p:extLst>
          </p:nvPr>
        </p:nvGraphicFramePr>
        <p:xfrm>
          <a:off x="4784725" y="5176838"/>
          <a:ext cx="2622550" cy="1663700"/>
        </p:xfrm>
        <a:graphic>
          <a:graphicData uri="http://schemas.openxmlformats.org/presentationml/2006/ole">
            <mc:AlternateContent xmlns:mc="http://schemas.openxmlformats.org/markup-compatibility/2006">
              <mc:Choice xmlns:v="urn:schemas-microsoft-com:vml" Requires="v">
                <p:oleObj spid="_x0000_s23997" name="Equation" r:id="rId9" imgW="1562040" imgH="990360" progId="Equation.DSMT4">
                  <p:embed/>
                </p:oleObj>
              </mc:Choice>
              <mc:Fallback>
                <p:oleObj name="Equation" r:id="rId9" imgW="1562040" imgH="990360" progId="Equation.DSMT4">
                  <p:embed/>
                  <p:pic>
                    <p:nvPicPr>
                      <p:cNvPr id="0" name=""/>
                      <p:cNvPicPr/>
                      <p:nvPr/>
                    </p:nvPicPr>
                    <p:blipFill>
                      <a:blip r:embed="rId10"/>
                      <a:stretch>
                        <a:fillRect/>
                      </a:stretch>
                    </p:blipFill>
                    <p:spPr>
                      <a:xfrm>
                        <a:off x="4784725" y="5176838"/>
                        <a:ext cx="2622550" cy="1663700"/>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B8D20DCB-2C25-4667-B0CB-9E5FAE90F6C4}"/>
              </a:ext>
            </a:extLst>
          </p:cNvPr>
          <p:cNvGraphicFramePr>
            <a:graphicFrameLocks noChangeAspect="1"/>
          </p:cNvGraphicFramePr>
          <p:nvPr>
            <p:extLst>
              <p:ext uri="{D42A27DB-BD31-4B8C-83A1-F6EECF244321}">
                <p14:modId xmlns:p14="http://schemas.microsoft.com/office/powerpoint/2010/main" val="2238661413"/>
              </p:ext>
            </p:extLst>
          </p:nvPr>
        </p:nvGraphicFramePr>
        <p:xfrm>
          <a:off x="3722088" y="4498138"/>
          <a:ext cx="229090" cy="252000"/>
        </p:xfrm>
        <a:graphic>
          <a:graphicData uri="http://schemas.openxmlformats.org/presentationml/2006/ole">
            <mc:AlternateContent xmlns:mc="http://schemas.openxmlformats.org/markup-compatibility/2006">
              <mc:Choice xmlns:v="urn:schemas-microsoft-com:vml" Requires="v">
                <p:oleObj spid="_x0000_s23998" name="Equation" r:id="rId11" imgW="126720" imgH="139680" progId="Equation.DSMT4">
                  <p:embed/>
                </p:oleObj>
              </mc:Choice>
              <mc:Fallback>
                <p:oleObj name="Equation" r:id="rId11" imgW="126720" imgH="139680" progId="Equation.DSMT4">
                  <p:embed/>
                  <p:pic>
                    <p:nvPicPr>
                      <p:cNvPr id="0" name=""/>
                      <p:cNvPicPr/>
                      <p:nvPr/>
                    </p:nvPicPr>
                    <p:blipFill>
                      <a:blip r:embed="rId12"/>
                      <a:stretch>
                        <a:fillRect/>
                      </a:stretch>
                    </p:blipFill>
                    <p:spPr>
                      <a:xfrm>
                        <a:off x="3722088" y="4498138"/>
                        <a:ext cx="229090" cy="252000"/>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2A9B9F51-8248-40BB-93EF-E072BA67558F}"/>
              </a:ext>
            </a:extLst>
          </p:cNvPr>
          <p:cNvGraphicFramePr>
            <a:graphicFrameLocks noChangeAspect="1"/>
          </p:cNvGraphicFramePr>
          <p:nvPr>
            <p:extLst>
              <p:ext uri="{D42A27DB-BD31-4B8C-83A1-F6EECF244321}">
                <p14:modId xmlns:p14="http://schemas.microsoft.com/office/powerpoint/2010/main" val="2244541088"/>
              </p:ext>
            </p:extLst>
          </p:nvPr>
        </p:nvGraphicFramePr>
        <p:xfrm>
          <a:off x="8343790" y="4418599"/>
          <a:ext cx="380000" cy="360000"/>
        </p:xfrm>
        <a:graphic>
          <a:graphicData uri="http://schemas.openxmlformats.org/presentationml/2006/ole">
            <mc:AlternateContent xmlns:mc="http://schemas.openxmlformats.org/markup-compatibility/2006">
              <mc:Choice xmlns:v="urn:schemas-microsoft-com:vml" Requires="v">
                <p:oleObj spid="_x0000_s23999" name="Equation" r:id="rId13" imgW="241200" imgH="228600" progId="Equation.DSMT4">
                  <p:embed/>
                </p:oleObj>
              </mc:Choice>
              <mc:Fallback>
                <p:oleObj name="Equation" r:id="rId13" imgW="241200" imgH="228600" progId="Equation.DSMT4">
                  <p:embed/>
                  <p:pic>
                    <p:nvPicPr>
                      <p:cNvPr id="0" name=""/>
                      <p:cNvPicPr/>
                      <p:nvPr/>
                    </p:nvPicPr>
                    <p:blipFill>
                      <a:blip r:embed="rId14"/>
                      <a:stretch>
                        <a:fillRect/>
                      </a:stretch>
                    </p:blipFill>
                    <p:spPr>
                      <a:xfrm>
                        <a:off x="8343790" y="4418599"/>
                        <a:ext cx="380000" cy="360000"/>
                      </a:xfrm>
                      <a:prstGeom prst="rect">
                        <a:avLst/>
                      </a:prstGeom>
                    </p:spPr>
                  </p:pic>
                </p:oleObj>
              </mc:Fallback>
            </mc:AlternateContent>
          </a:graphicData>
        </a:graphic>
      </p:graphicFrame>
      <p:graphicFrame>
        <p:nvGraphicFramePr>
          <p:cNvPr id="21" name="对象 20">
            <a:extLst>
              <a:ext uri="{FF2B5EF4-FFF2-40B4-BE49-F238E27FC236}">
                <a16:creationId xmlns:a16="http://schemas.microsoft.com/office/drawing/2014/main" id="{01CEB255-C120-4418-B4E4-15CDD516AA41}"/>
              </a:ext>
            </a:extLst>
          </p:cNvPr>
          <p:cNvGraphicFramePr>
            <a:graphicFrameLocks noChangeAspect="1"/>
          </p:cNvGraphicFramePr>
          <p:nvPr>
            <p:extLst>
              <p:ext uri="{D42A27DB-BD31-4B8C-83A1-F6EECF244321}">
                <p14:modId xmlns:p14="http://schemas.microsoft.com/office/powerpoint/2010/main" val="2335648319"/>
              </p:ext>
            </p:extLst>
          </p:nvPr>
        </p:nvGraphicFramePr>
        <p:xfrm>
          <a:off x="8442634" y="4760913"/>
          <a:ext cx="2159000" cy="439737"/>
        </p:xfrm>
        <a:graphic>
          <a:graphicData uri="http://schemas.openxmlformats.org/presentationml/2006/ole">
            <mc:AlternateContent xmlns:mc="http://schemas.openxmlformats.org/markup-compatibility/2006">
              <mc:Choice xmlns:v="urn:schemas-microsoft-com:vml" Requires="v">
                <p:oleObj spid="_x0000_s24000" name="Equation" r:id="rId15" imgW="1371600" imgH="279360" progId="Equation.DSMT4">
                  <p:embed/>
                </p:oleObj>
              </mc:Choice>
              <mc:Fallback>
                <p:oleObj name="Equation" r:id="rId15" imgW="1371600" imgH="279360" progId="Equation.DSMT4">
                  <p:embed/>
                  <p:pic>
                    <p:nvPicPr>
                      <p:cNvPr id="10" name="对象 9">
                        <a:extLst>
                          <a:ext uri="{FF2B5EF4-FFF2-40B4-BE49-F238E27FC236}">
                            <a16:creationId xmlns:a16="http://schemas.microsoft.com/office/drawing/2014/main" id="{2A9B9F51-8248-40BB-93EF-E072BA67558F}"/>
                          </a:ext>
                        </a:extLst>
                      </p:cNvPr>
                      <p:cNvPicPr/>
                      <p:nvPr/>
                    </p:nvPicPr>
                    <p:blipFill>
                      <a:blip r:embed="rId16"/>
                      <a:stretch>
                        <a:fillRect/>
                      </a:stretch>
                    </p:blipFill>
                    <p:spPr>
                      <a:xfrm>
                        <a:off x="8442634" y="4760913"/>
                        <a:ext cx="2159000" cy="439737"/>
                      </a:xfrm>
                      <a:prstGeom prst="rect">
                        <a:avLst/>
                      </a:prstGeom>
                    </p:spPr>
                  </p:pic>
                </p:oleObj>
              </mc:Fallback>
            </mc:AlternateContent>
          </a:graphicData>
        </a:graphic>
      </p:graphicFrame>
      <p:graphicFrame>
        <p:nvGraphicFramePr>
          <p:cNvPr id="22" name="对象 21">
            <a:extLst>
              <a:ext uri="{FF2B5EF4-FFF2-40B4-BE49-F238E27FC236}">
                <a16:creationId xmlns:a16="http://schemas.microsoft.com/office/drawing/2014/main" id="{5E6A615E-B6E5-4853-8159-14DB4E73C2AA}"/>
              </a:ext>
            </a:extLst>
          </p:cNvPr>
          <p:cNvGraphicFramePr>
            <a:graphicFrameLocks noChangeAspect="1"/>
          </p:cNvGraphicFramePr>
          <p:nvPr>
            <p:extLst>
              <p:ext uri="{D42A27DB-BD31-4B8C-83A1-F6EECF244321}">
                <p14:modId xmlns:p14="http://schemas.microsoft.com/office/powerpoint/2010/main" val="1092047573"/>
              </p:ext>
            </p:extLst>
          </p:nvPr>
        </p:nvGraphicFramePr>
        <p:xfrm>
          <a:off x="5236403" y="4801145"/>
          <a:ext cx="758825" cy="360362"/>
        </p:xfrm>
        <a:graphic>
          <a:graphicData uri="http://schemas.openxmlformats.org/presentationml/2006/ole">
            <mc:AlternateContent xmlns:mc="http://schemas.openxmlformats.org/markup-compatibility/2006">
              <mc:Choice xmlns:v="urn:schemas-microsoft-com:vml" Requires="v">
                <p:oleObj spid="_x0000_s24001" name="Equation" r:id="rId17" imgW="482400" imgH="228600" progId="Equation.DSMT4">
                  <p:embed/>
                </p:oleObj>
              </mc:Choice>
              <mc:Fallback>
                <p:oleObj name="Equation" r:id="rId17" imgW="482400" imgH="228600" progId="Equation.DSMT4">
                  <p:embed/>
                  <p:pic>
                    <p:nvPicPr>
                      <p:cNvPr id="21" name="对象 20">
                        <a:extLst>
                          <a:ext uri="{FF2B5EF4-FFF2-40B4-BE49-F238E27FC236}">
                            <a16:creationId xmlns:a16="http://schemas.microsoft.com/office/drawing/2014/main" id="{01CEB255-C120-4418-B4E4-15CDD516AA41}"/>
                          </a:ext>
                        </a:extLst>
                      </p:cNvPr>
                      <p:cNvPicPr/>
                      <p:nvPr/>
                    </p:nvPicPr>
                    <p:blipFill>
                      <a:blip r:embed="rId18"/>
                      <a:stretch>
                        <a:fillRect/>
                      </a:stretch>
                    </p:blipFill>
                    <p:spPr>
                      <a:xfrm>
                        <a:off x="5236403" y="4801145"/>
                        <a:ext cx="758825" cy="360362"/>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0587D8F9-6B54-4436-B1E1-A38D126E28CE}"/>
              </a:ext>
            </a:extLst>
          </p:cNvPr>
          <p:cNvGraphicFramePr>
            <a:graphicFrameLocks noChangeAspect="1"/>
          </p:cNvGraphicFramePr>
          <p:nvPr>
            <p:extLst>
              <p:ext uri="{D42A27DB-BD31-4B8C-83A1-F6EECF244321}">
                <p14:modId xmlns:p14="http://schemas.microsoft.com/office/powerpoint/2010/main" val="179494013"/>
              </p:ext>
            </p:extLst>
          </p:nvPr>
        </p:nvGraphicFramePr>
        <p:xfrm>
          <a:off x="3871671" y="4811295"/>
          <a:ext cx="358775" cy="360363"/>
        </p:xfrm>
        <a:graphic>
          <a:graphicData uri="http://schemas.openxmlformats.org/presentationml/2006/ole">
            <mc:AlternateContent xmlns:mc="http://schemas.openxmlformats.org/markup-compatibility/2006">
              <mc:Choice xmlns:v="urn:schemas-microsoft-com:vml" Requires="v">
                <p:oleObj spid="_x0000_s24002" name="Equation" r:id="rId19" imgW="228600" imgH="228600" progId="Equation.DSMT4">
                  <p:embed/>
                </p:oleObj>
              </mc:Choice>
              <mc:Fallback>
                <p:oleObj name="Equation" r:id="rId19" imgW="228600" imgH="228600" progId="Equation.DSMT4">
                  <p:embed/>
                  <p:pic>
                    <p:nvPicPr>
                      <p:cNvPr id="22" name="对象 21">
                        <a:extLst>
                          <a:ext uri="{FF2B5EF4-FFF2-40B4-BE49-F238E27FC236}">
                            <a16:creationId xmlns:a16="http://schemas.microsoft.com/office/drawing/2014/main" id="{5E6A615E-B6E5-4853-8159-14DB4E73C2AA}"/>
                          </a:ext>
                        </a:extLst>
                      </p:cNvPr>
                      <p:cNvPicPr/>
                      <p:nvPr/>
                    </p:nvPicPr>
                    <p:blipFill>
                      <a:blip r:embed="rId20"/>
                      <a:stretch>
                        <a:fillRect/>
                      </a:stretch>
                    </p:blipFill>
                    <p:spPr>
                      <a:xfrm>
                        <a:off x="3871671" y="4811295"/>
                        <a:ext cx="358775" cy="360363"/>
                      </a:xfrm>
                      <a:prstGeom prst="rect">
                        <a:avLst/>
                      </a:prstGeom>
                    </p:spPr>
                  </p:pic>
                </p:oleObj>
              </mc:Fallback>
            </mc:AlternateContent>
          </a:graphicData>
        </a:graphic>
      </p:graphicFrame>
    </p:spTree>
    <p:extLst>
      <p:ext uri="{BB962C8B-B14F-4D97-AF65-F5344CB8AC3E}">
        <p14:creationId xmlns:p14="http://schemas.microsoft.com/office/powerpoint/2010/main" val="2534231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二 理论假设</a:t>
            </a:r>
          </a:p>
        </p:txBody>
      </p:sp>
      <p:sp>
        <p:nvSpPr>
          <p:cNvPr id="3" name="内容占位符 2"/>
          <p:cNvSpPr>
            <a:spLocks noGrp="1"/>
          </p:cNvSpPr>
          <p:nvPr>
            <p:ph idx="1"/>
          </p:nvPr>
        </p:nvSpPr>
        <p:spPr>
          <a:xfrm>
            <a:off x="838200" y="1825625"/>
            <a:ext cx="10515600" cy="4351338"/>
          </a:xfrm>
        </p:spPr>
        <p:txBody>
          <a:bodyPr>
            <a:normAutofit/>
          </a:bodyPr>
          <a:lstStyle/>
          <a:p>
            <a:pPr>
              <a:lnSpc>
                <a:spcPts val="2400"/>
              </a:lnSpc>
              <a:buFont typeface="Wingdings" panose="05000000000000000000" pitchFamily="2" charset="2"/>
              <a:buChar char="Ø"/>
            </a:pP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暗光子与经典电磁场的相互作用</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将拉格朗日量电磁能形式，带入上述欧拉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拉格朗日方程，即可将电磁运动的四维张量形式改写为电场强度和磁感应强度的三维形式，假设实验的空间尺度远小于暗光子的相干尺度，可得</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暗光子场作为修正麦克斯韦方程组磁场旋度项增加的等效“源”项，暗光子场与电磁场相互转换，为其利用</a:t>
            </a:r>
            <a:r>
              <a:rPr lang="zh-CN" altLang="en-US" sz="1600" dirty="0">
                <a:solidFill>
                  <a:srgbClr val="C00000"/>
                </a:solidFill>
                <a:latin typeface="微软雅黑" panose="020B0503020204020204" pitchFamily="34" charset="-122"/>
                <a:ea typeface="微软雅黑" panose="020B0503020204020204" pitchFamily="34" charset="-122"/>
              </a:rPr>
              <a:t>电磁谐振腔</a:t>
            </a:r>
            <a:r>
              <a:rPr lang="zh-CN" altLang="en-US" sz="1600" dirty="0">
                <a:latin typeface="微软雅黑" panose="020B0503020204020204" pitchFamily="34" charset="-122"/>
                <a:ea typeface="微软雅黑" panose="020B0503020204020204" pitchFamily="34" charset="-122"/>
              </a:rPr>
              <a:t>测量暗光子提供理论基础。</a:t>
            </a:r>
            <a:endParaRPr lang="en-US" altLang="zh-CN" sz="1600"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600EE3EA-9EC8-4B7E-9794-E620DF3FBCA7}"/>
              </a:ext>
            </a:extLst>
          </p:cNvPr>
          <p:cNvSpPr txBox="1"/>
          <p:nvPr/>
        </p:nvSpPr>
        <p:spPr>
          <a:xfrm>
            <a:off x="5416618" y="3716707"/>
            <a:ext cx="1364143" cy="378117"/>
          </a:xfrm>
          <a:prstGeom prst="rect">
            <a:avLst/>
          </a:prstGeom>
          <a:noFill/>
        </p:spPr>
        <p:txBody>
          <a:bodyPr wrap="square">
            <a:spAutoFit/>
          </a:bodyPr>
          <a:lstStyle/>
          <a:p>
            <a:pPr marL="0" lvl="1">
              <a:lnSpc>
                <a:spcPts val="2400"/>
              </a:lnSpc>
            </a:pPr>
            <a:r>
              <a:rPr lang="zh-CN" altLang="en-US" sz="1800" dirty="0">
                <a:latin typeface="微软雅黑" panose="020B0503020204020204" pitchFamily="34" charset="-122"/>
                <a:ea typeface="微软雅黑" panose="020B0503020204020204" pitchFamily="34" charset="-122"/>
              </a:rPr>
              <a:t>整理后可得</a:t>
            </a:r>
            <a:endParaRPr lang="en-US" altLang="zh-CN" sz="1800" dirty="0">
              <a:latin typeface="微软雅黑" panose="020B0503020204020204" pitchFamily="34" charset="-122"/>
              <a:ea typeface="微软雅黑" panose="020B0503020204020204" pitchFamily="34" charset="-122"/>
            </a:endParaRPr>
          </a:p>
        </p:txBody>
      </p:sp>
      <p:sp>
        <p:nvSpPr>
          <p:cNvPr id="10" name="箭头: 右 9">
            <a:extLst>
              <a:ext uri="{FF2B5EF4-FFF2-40B4-BE49-F238E27FC236}">
                <a16:creationId xmlns:a16="http://schemas.microsoft.com/office/drawing/2014/main" id="{11ECEAC6-7A20-48AE-AEB4-A09C3C71ACB4}"/>
              </a:ext>
            </a:extLst>
          </p:cNvPr>
          <p:cNvSpPr/>
          <p:nvPr/>
        </p:nvSpPr>
        <p:spPr>
          <a:xfrm>
            <a:off x="5330872" y="4038981"/>
            <a:ext cx="1535634" cy="235364"/>
          </a:xfrm>
          <a:prstGeom prst="rightArrow">
            <a:avLst/>
          </a:prstGeom>
          <a:no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aphicFrame>
        <p:nvGraphicFramePr>
          <p:cNvPr id="4" name="对象 3">
            <a:extLst>
              <a:ext uri="{FF2B5EF4-FFF2-40B4-BE49-F238E27FC236}">
                <a16:creationId xmlns:a16="http://schemas.microsoft.com/office/drawing/2014/main" id="{A0EFA9FF-756E-4E68-8648-E175BECE568C}"/>
              </a:ext>
            </a:extLst>
          </p:cNvPr>
          <p:cNvGraphicFramePr>
            <a:graphicFrameLocks noChangeAspect="1"/>
          </p:cNvGraphicFramePr>
          <p:nvPr>
            <p:extLst>
              <p:ext uri="{D42A27DB-BD31-4B8C-83A1-F6EECF244321}">
                <p14:modId xmlns:p14="http://schemas.microsoft.com/office/powerpoint/2010/main" val="2354848161"/>
              </p:ext>
            </p:extLst>
          </p:nvPr>
        </p:nvGraphicFramePr>
        <p:xfrm>
          <a:off x="2517775" y="3076575"/>
          <a:ext cx="2141538" cy="2160588"/>
        </p:xfrm>
        <a:graphic>
          <a:graphicData uri="http://schemas.openxmlformats.org/presentationml/2006/ole">
            <mc:AlternateContent xmlns:mc="http://schemas.openxmlformats.org/markup-compatibility/2006">
              <mc:Choice xmlns:v="urn:schemas-microsoft-com:vml" Requires="v">
                <p:oleObj spid="_x0000_s9732" name="Equation" r:id="rId3" imgW="1358640" imgH="1371600" progId="Equation.DSMT4">
                  <p:embed/>
                </p:oleObj>
              </mc:Choice>
              <mc:Fallback>
                <p:oleObj name="Equation" r:id="rId3" imgW="1358640" imgH="1371600" progId="Equation.DSMT4">
                  <p:embed/>
                  <p:pic>
                    <p:nvPicPr>
                      <p:cNvPr id="0" name=""/>
                      <p:cNvPicPr/>
                      <p:nvPr/>
                    </p:nvPicPr>
                    <p:blipFill>
                      <a:blip r:embed="rId4"/>
                      <a:stretch>
                        <a:fillRect/>
                      </a:stretch>
                    </p:blipFill>
                    <p:spPr>
                      <a:xfrm>
                        <a:off x="2517775" y="3076575"/>
                        <a:ext cx="2141538" cy="2160588"/>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A44EC7E5-A530-4B37-96B4-5C73D0C59657}"/>
              </a:ext>
            </a:extLst>
          </p:cNvPr>
          <p:cNvGraphicFramePr>
            <a:graphicFrameLocks noChangeAspect="1"/>
          </p:cNvGraphicFramePr>
          <p:nvPr>
            <p:extLst>
              <p:ext uri="{D42A27DB-BD31-4B8C-83A1-F6EECF244321}">
                <p14:modId xmlns:p14="http://schemas.microsoft.com/office/powerpoint/2010/main" val="1794434025"/>
              </p:ext>
            </p:extLst>
          </p:nvPr>
        </p:nvGraphicFramePr>
        <p:xfrm>
          <a:off x="7510463" y="3797300"/>
          <a:ext cx="2398712" cy="719138"/>
        </p:xfrm>
        <a:graphic>
          <a:graphicData uri="http://schemas.openxmlformats.org/presentationml/2006/ole">
            <mc:AlternateContent xmlns:mc="http://schemas.openxmlformats.org/markup-compatibility/2006">
              <mc:Choice xmlns:v="urn:schemas-microsoft-com:vml" Requires="v">
                <p:oleObj spid="_x0000_s9733" name="Equation" r:id="rId5" imgW="1396800" imgH="419040" progId="Equation.DSMT4">
                  <p:embed/>
                </p:oleObj>
              </mc:Choice>
              <mc:Fallback>
                <p:oleObj name="Equation" r:id="rId5" imgW="1396800" imgH="419040" progId="Equation.DSMT4">
                  <p:embed/>
                  <p:pic>
                    <p:nvPicPr>
                      <p:cNvPr id="0" name=""/>
                      <p:cNvPicPr/>
                      <p:nvPr/>
                    </p:nvPicPr>
                    <p:blipFill>
                      <a:blip r:embed="rId6"/>
                      <a:stretch>
                        <a:fillRect/>
                      </a:stretch>
                    </p:blipFill>
                    <p:spPr>
                      <a:xfrm>
                        <a:off x="7510463" y="3797300"/>
                        <a:ext cx="2398712" cy="719138"/>
                      </a:xfrm>
                      <a:prstGeom prst="rect">
                        <a:avLst/>
                      </a:prstGeom>
                    </p:spPr>
                  </p:pic>
                </p:oleObj>
              </mc:Fallback>
            </mc:AlternateContent>
          </a:graphicData>
        </a:graphic>
      </p:graphicFrame>
    </p:spTree>
    <p:extLst>
      <p:ext uri="{BB962C8B-B14F-4D97-AF65-F5344CB8AC3E}">
        <p14:creationId xmlns:p14="http://schemas.microsoft.com/office/powerpoint/2010/main" val="3396296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二 理论假设</a:t>
            </a:r>
          </a:p>
        </p:txBody>
      </p:sp>
      <p:sp>
        <p:nvSpPr>
          <p:cNvPr id="3" name="内容占位符 2"/>
          <p:cNvSpPr>
            <a:spLocks noGrp="1"/>
          </p:cNvSpPr>
          <p:nvPr>
            <p:ph idx="1"/>
          </p:nvPr>
        </p:nvSpPr>
        <p:spPr>
          <a:xfrm>
            <a:off x="838200" y="1825625"/>
            <a:ext cx="5257800" cy="4351338"/>
          </a:xfrm>
        </p:spPr>
        <p:txBody>
          <a:bodyPr>
            <a:normAutofit/>
          </a:bodyPr>
          <a:lstStyle/>
          <a:p>
            <a:pPr>
              <a:lnSpc>
                <a:spcPts val="2400"/>
              </a:lnSpc>
              <a:buFont typeface="Wingdings" panose="05000000000000000000" pitchFamily="2" charset="2"/>
              <a:buChar char="Ø"/>
            </a:pP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暗物质频谱分布</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假设暗光子集中在星系引力势阱中，在实验室区域中暗光子</a:t>
            </a:r>
            <a:r>
              <a:rPr lang="zh-CN" altLang="en-US" sz="1600" dirty="0">
                <a:solidFill>
                  <a:srgbClr val="C00000"/>
                </a:solidFill>
                <a:latin typeface="微软雅黑" panose="020B0503020204020204" pitchFamily="34" charset="-122"/>
                <a:ea typeface="微软雅黑" panose="020B0503020204020204" pitchFamily="34" charset="-122"/>
              </a:rPr>
              <a:t>近似满足麦克斯韦</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玻尔兹曼分布</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在标准</a:t>
            </a:r>
            <a:r>
              <a:rPr lang="en-US" altLang="zh-CN" sz="1600" dirty="0">
                <a:latin typeface="微软雅黑" panose="020B0503020204020204" pitchFamily="34" charset="-122"/>
                <a:ea typeface="微软雅黑" panose="020B0503020204020204" pitchFamily="34" charset="-122"/>
              </a:rPr>
              <a:t>Halo</a:t>
            </a:r>
            <a:r>
              <a:rPr lang="zh-CN" altLang="en-US" sz="1600" dirty="0">
                <a:latin typeface="微软雅黑" panose="020B0503020204020204" pitchFamily="34" charset="-122"/>
                <a:ea typeface="微软雅黑" panose="020B0503020204020204" pitchFamily="34" charset="-122"/>
              </a:rPr>
              <a:t>模型假设下，在局域近似，将参考系从银河系转为地球参考系</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其中                        是以光速表示的位力速度，                     是银河系中地球速度</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DM</a:t>
            </a:r>
            <a:r>
              <a:rPr lang="zh-CN" altLang="en-US" sz="1600" dirty="0">
                <a:latin typeface="微软雅黑" panose="020B0503020204020204" pitchFamily="34" charset="-122"/>
                <a:ea typeface="微软雅黑" panose="020B0503020204020204" pitchFamily="34" charset="-122"/>
              </a:rPr>
              <a:t>归一化频谱，其静止质量为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p:txBody>
      </p:sp>
      <p:graphicFrame>
        <p:nvGraphicFramePr>
          <p:cNvPr id="4" name="对象 3">
            <a:extLst>
              <a:ext uri="{FF2B5EF4-FFF2-40B4-BE49-F238E27FC236}">
                <a16:creationId xmlns:a16="http://schemas.microsoft.com/office/drawing/2014/main" id="{536E2DB1-7A82-4905-8C0E-3CC7B41F50F0}"/>
              </a:ext>
            </a:extLst>
          </p:cNvPr>
          <p:cNvGraphicFramePr>
            <a:graphicFrameLocks noChangeAspect="1"/>
          </p:cNvGraphicFramePr>
          <p:nvPr>
            <p:extLst>
              <p:ext uri="{D42A27DB-BD31-4B8C-83A1-F6EECF244321}">
                <p14:modId xmlns:p14="http://schemas.microsoft.com/office/powerpoint/2010/main" val="3261819956"/>
              </p:ext>
            </p:extLst>
          </p:nvPr>
        </p:nvGraphicFramePr>
        <p:xfrm>
          <a:off x="2876448" y="5363858"/>
          <a:ext cx="6369050" cy="1012825"/>
        </p:xfrm>
        <a:graphic>
          <a:graphicData uri="http://schemas.openxmlformats.org/presentationml/2006/ole">
            <mc:AlternateContent xmlns:mc="http://schemas.openxmlformats.org/markup-compatibility/2006">
              <mc:Choice xmlns:v="urn:schemas-microsoft-com:vml" Requires="v">
                <p:oleObj spid="_x0000_s16327" name="Equation" r:id="rId3" imgW="3593880" imgH="571320" progId="Equation.DSMT4">
                  <p:embed/>
                </p:oleObj>
              </mc:Choice>
              <mc:Fallback>
                <p:oleObj name="Equation" r:id="rId3" imgW="3593880" imgH="571320" progId="Equation.DSMT4">
                  <p:embed/>
                  <p:pic>
                    <p:nvPicPr>
                      <p:cNvPr id="0" name=""/>
                      <p:cNvPicPr/>
                      <p:nvPr/>
                    </p:nvPicPr>
                    <p:blipFill>
                      <a:blip r:embed="rId4"/>
                      <a:stretch>
                        <a:fillRect/>
                      </a:stretch>
                    </p:blipFill>
                    <p:spPr>
                      <a:xfrm>
                        <a:off x="2876448" y="5363858"/>
                        <a:ext cx="6369050" cy="1012825"/>
                      </a:xfrm>
                      <a:prstGeom prst="rect">
                        <a:avLst/>
                      </a:prstGeom>
                      <a:ln>
                        <a:solidFill>
                          <a:srgbClr val="C00000"/>
                        </a:solidFill>
                      </a:ln>
                    </p:spPr>
                  </p:pic>
                </p:oleObj>
              </mc:Fallback>
            </mc:AlternateContent>
          </a:graphicData>
        </a:graphic>
      </p:graphicFrame>
      <p:graphicFrame>
        <p:nvGraphicFramePr>
          <p:cNvPr id="10" name="对象 9">
            <a:extLst>
              <a:ext uri="{FF2B5EF4-FFF2-40B4-BE49-F238E27FC236}">
                <a16:creationId xmlns:a16="http://schemas.microsoft.com/office/drawing/2014/main" id="{676BF4D5-50E2-472F-87A4-82B57975E55C}"/>
              </a:ext>
            </a:extLst>
          </p:cNvPr>
          <p:cNvGraphicFramePr>
            <a:graphicFrameLocks noChangeAspect="1"/>
          </p:cNvGraphicFramePr>
          <p:nvPr>
            <p:extLst>
              <p:ext uri="{D42A27DB-BD31-4B8C-83A1-F6EECF244321}">
                <p14:modId xmlns:p14="http://schemas.microsoft.com/office/powerpoint/2010/main" val="3632918599"/>
              </p:ext>
            </p:extLst>
          </p:nvPr>
        </p:nvGraphicFramePr>
        <p:xfrm>
          <a:off x="2291332" y="3301360"/>
          <a:ext cx="3096000" cy="1080000"/>
        </p:xfrm>
        <a:graphic>
          <a:graphicData uri="http://schemas.openxmlformats.org/presentationml/2006/ole">
            <mc:AlternateContent xmlns:mc="http://schemas.openxmlformats.org/markup-compatibility/2006">
              <mc:Choice xmlns:v="urn:schemas-microsoft-com:vml" Requires="v">
                <p:oleObj spid="_x0000_s16328" name="Equation" r:id="rId5" imgW="1638000" imgH="571320" progId="Equation.DSMT4">
                  <p:embed/>
                </p:oleObj>
              </mc:Choice>
              <mc:Fallback>
                <p:oleObj name="Equation" r:id="rId5" imgW="1638000" imgH="571320" progId="Equation.DSMT4">
                  <p:embed/>
                  <p:pic>
                    <p:nvPicPr>
                      <p:cNvPr id="0" name=""/>
                      <p:cNvPicPr/>
                      <p:nvPr/>
                    </p:nvPicPr>
                    <p:blipFill>
                      <a:blip r:embed="rId6"/>
                      <a:stretch>
                        <a:fillRect/>
                      </a:stretch>
                    </p:blipFill>
                    <p:spPr>
                      <a:xfrm>
                        <a:off x="2291332" y="3301360"/>
                        <a:ext cx="3096000" cy="1080000"/>
                      </a:xfrm>
                      <a:prstGeom prst="rect">
                        <a:avLst/>
                      </a:prstGeom>
                    </p:spPr>
                  </p:pic>
                </p:oleObj>
              </mc:Fallback>
            </mc:AlternateContent>
          </a:graphicData>
        </a:graphic>
      </p:graphicFrame>
      <p:graphicFrame>
        <p:nvGraphicFramePr>
          <p:cNvPr id="24" name="对象 23">
            <a:extLst>
              <a:ext uri="{FF2B5EF4-FFF2-40B4-BE49-F238E27FC236}">
                <a16:creationId xmlns:a16="http://schemas.microsoft.com/office/drawing/2014/main" id="{789839BB-E99C-43DF-A77B-B21355880CFD}"/>
              </a:ext>
            </a:extLst>
          </p:cNvPr>
          <p:cNvGraphicFramePr>
            <a:graphicFrameLocks noChangeAspect="1"/>
          </p:cNvGraphicFramePr>
          <p:nvPr>
            <p:extLst>
              <p:ext uri="{D42A27DB-BD31-4B8C-83A1-F6EECF244321}">
                <p14:modId xmlns:p14="http://schemas.microsoft.com/office/powerpoint/2010/main" val="2094183990"/>
              </p:ext>
            </p:extLst>
          </p:nvPr>
        </p:nvGraphicFramePr>
        <p:xfrm>
          <a:off x="4425322" y="5007155"/>
          <a:ext cx="1375028" cy="363978"/>
        </p:xfrm>
        <a:graphic>
          <a:graphicData uri="http://schemas.openxmlformats.org/presentationml/2006/ole">
            <mc:AlternateContent xmlns:mc="http://schemas.openxmlformats.org/markup-compatibility/2006">
              <mc:Choice xmlns:v="urn:schemas-microsoft-com:vml" Requires="v">
                <p:oleObj spid="_x0000_s16329" name="Equation" r:id="rId7" imgW="863280" imgH="228600" progId="Equation.DSMT4">
                  <p:embed/>
                </p:oleObj>
              </mc:Choice>
              <mc:Fallback>
                <p:oleObj name="Equation" r:id="rId7" imgW="863280" imgH="228600" progId="Equation.DSMT4">
                  <p:embed/>
                  <p:pic>
                    <p:nvPicPr>
                      <p:cNvPr id="0" name=""/>
                      <p:cNvPicPr/>
                      <p:nvPr/>
                    </p:nvPicPr>
                    <p:blipFill>
                      <a:blip r:embed="rId8"/>
                      <a:stretch>
                        <a:fillRect/>
                      </a:stretch>
                    </p:blipFill>
                    <p:spPr>
                      <a:xfrm>
                        <a:off x="4425322" y="5007155"/>
                        <a:ext cx="1375028" cy="363978"/>
                      </a:xfrm>
                      <a:prstGeom prst="rect">
                        <a:avLst/>
                      </a:prstGeom>
                    </p:spPr>
                  </p:pic>
                </p:oleObj>
              </mc:Fallback>
            </mc:AlternateContent>
          </a:graphicData>
        </a:graphic>
      </p:graphicFrame>
      <p:graphicFrame>
        <p:nvGraphicFramePr>
          <p:cNvPr id="25" name="对象 24">
            <a:extLst>
              <a:ext uri="{FF2B5EF4-FFF2-40B4-BE49-F238E27FC236}">
                <a16:creationId xmlns:a16="http://schemas.microsoft.com/office/drawing/2014/main" id="{0BE549E5-3014-4AB0-B7CD-26219B8DE064}"/>
              </a:ext>
            </a:extLst>
          </p:cNvPr>
          <p:cNvGraphicFramePr>
            <a:graphicFrameLocks noChangeAspect="1"/>
          </p:cNvGraphicFramePr>
          <p:nvPr>
            <p:extLst>
              <p:ext uri="{D42A27DB-BD31-4B8C-83A1-F6EECF244321}">
                <p14:modId xmlns:p14="http://schemas.microsoft.com/office/powerpoint/2010/main" val="2985067253"/>
              </p:ext>
            </p:extLst>
          </p:nvPr>
        </p:nvGraphicFramePr>
        <p:xfrm>
          <a:off x="9644063" y="5654675"/>
          <a:ext cx="1552575" cy="431800"/>
        </p:xfrm>
        <a:graphic>
          <a:graphicData uri="http://schemas.openxmlformats.org/presentationml/2006/ole">
            <mc:AlternateContent xmlns:mc="http://schemas.openxmlformats.org/markup-compatibility/2006">
              <mc:Choice xmlns:v="urn:schemas-microsoft-com:vml" Requires="v">
                <p:oleObj spid="_x0000_s16330" name="Equation" r:id="rId9" imgW="1002960" imgH="279360" progId="Equation.DSMT4">
                  <p:embed/>
                </p:oleObj>
              </mc:Choice>
              <mc:Fallback>
                <p:oleObj name="Equation" r:id="rId9" imgW="1002960" imgH="279360" progId="Equation.DSMT4">
                  <p:embed/>
                  <p:pic>
                    <p:nvPicPr>
                      <p:cNvPr id="0" name=""/>
                      <p:cNvPicPr/>
                      <p:nvPr/>
                    </p:nvPicPr>
                    <p:blipFill>
                      <a:blip r:embed="rId10"/>
                      <a:stretch>
                        <a:fillRect/>
                      </a:stretch>
                    </p:blipFill>
                    <p:spPr>
                      <a:xfrm>
                        <a:off x="9644063" y="5654675"/>
                        <a:ext cx="1552575" cy="431800"/>
                      </a:xfrm>
                      <a:prstGeom prst="rect">
                        <a:avLst/>
                      </a:prstGeom>
                    </p:spPr>
                  </p:pic>
                </p:oleObj>
              </mc:Fallback>
            </mc:AlternateContent>
          </a:graphicData>
        </a:graphic>
      </p:graphicFrame>
      <p:graphicFrame>
        <p:nvGraphicFramePr>
          <p:cNvPr id="22" name="对象 21">
            <a:extLst>
              <a:ext uri="{FF2B5EF4-FFF2-40B4-BE49-F238E27FC236}">
                <a16:creationId xmlns:a16="http://schemas.microsoft.com/office/drawing/2014/main" id="{C329A7C8-E78B-4D7A-B0FE-55FF5C1154AD}"/>
              </a:ext>
            </a:extLst>
          </p:cNvPr>
          <p:cNvGraphicFramePr>
            <a:graphicFrameLocks noChangeAspect="1"/>
          </p:cNvGraphicFramePr>
          <p:nvPr>
            <p:extLst>
              <p:ext uri="{D42A27DB-BD31-4B8C-83A1-F6EECF244321}">
                <p14:modId xmlns:p14="http://schemas.microsoft.com/office/powerpoint/2010/main" val="400056242"/>
              </p:ext>
            </p:extLst>
          </p:nvPr>
        </p:nvGraphicFramePr>
        <p:xfrm>
          <a:off x="2094768" y="4324384"/>
          <a:ext cx="1326315" cy="360000"/>
        </p:xfrm>
        <a:graphic>
          <a:graphicData uri="http://schemas.openxmlformats.org/presentationml/2006/ole">
            <mc:AlternateContent xmlns:mc="http://schemas.openxmlformats.org/markup-compatibility/2006">
              <mc:Choice xmlns:v="urn:schemas-microsoft-com:vml" Requires="v">
                <p:oleObj spid="_x0000_s16331" name="Equation" r:id="rId11" imgW="888840" imgH="241200" progId="Equation.DSMT4">
                  <p:embed/>
                </p:oleObj>
              </mc:Choice>
              <mc:Fallback>
                <p:oleObj name="Equation" r:id="rId11" imgW="888840" imgH="241200" progId="Equation.DSMT4">
                  <p:embed/>
                  <p:pic>
                    <p:nvPicPr>
                      <p:cNvPr id="11" name="对象 10">
                        <a:extLst>
                          <a:ext uri="{FF2B5EF4-FFF2-40B4-BE49-F238E27FC236}">
                            <a16:creationId xmlns:a16="http://schemas.microsoft.com/office/drawing/2014/main" id="{460128E9-FFA9-4223-B456-33EFC69BC443}"/>
                          </a:ext>
                        </a:extLst>
                      </p:cNvPr>
                      <p:cNvPicPr/>
                      <p:nvPr/>
                    </p:nvPicPr>
                    <p:blipFill>
                      <a:blip r:embed="rId12"/>
                      <a:stretch>
                        <a:fillRect/>
                      </a:stretch>
                    </p:blipFill>
                    <p:spPr>
                      <a:xfrm>
                        <a:off x="2094768" y="4324384"/>
                        <a:ext cx="1326315" cy="360000"/>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A467DB9E-81C9-4CED-AE45-C0FCA36DCC5D}"/>
              </a:ext>
            </a:extLst>
          </p:cNvPr>
          <p:cNvGraphicFramePr>
            <a:graphicFrameLocks noChangeAspect="1"/>
          </p:cNvGraphicFramePr>
          <p:nvPr>
            <p:extLst>
              <p:ext uri="{D42A27DB-BD31-4B8C-83A1-F6EECF244321}">
                <p14:modId xmlns:p14="http://schemas.microsoft.com/office/powerpoint/2010/main" val="3090439490"/>
              </p:ext>
            </p:extLst>
          </p:nvPr>
        </p:nvGraphicFramePr>
        <p:xfrm>
          <a:off x="3484770" y="4618182"/>
          <a:ext cx="1279095" cy="396000"/>
        </p:xfrm>
        <a:graphic>
          <a:graphicData uri="http://schemas.openxmlformats.org/presentationml/2006/ole">
            <mc:AlternateContent xmlns:mc="http://schemas.openxmlformats.org/markup-compatibility/2006">
              <mc:Choice xmlns:v="urn:schemas-microsoft-com:vml" Requires="v">
                <p:oleObj spid="_x0000_s16332" name="Equation" r:id="rId13" imgW="901440" imgH="279360" progId="Equation.DSMT4">
                  <p:embed/>
                </p:oleObj>
              </mc:Choice>
              <mc:Fallback>
                <p:oleObj name="Equation" r:id="rId13" imgW="901440" imgH="279360" progId="Equation.DSMT4">
                  <p:embed/>
                  <p:pic>
                    <p:nvPicPr>
                      <p:cNvPr id="12" name="对象 11">
                        <a:extLst>
                          <a:ext uri="{FF2B5EF4-FFF2-40B4-BE49-F238E27FC236}">
                            <a16:creationId xmlns:a16="http://schemas.microsoft.com/office/drawing/2014/main" id="{0E03FF2A-E1A2-4189-A4B6-37D051AE50FD}"/>
                          </a:ext>
                        </a:extLst>
                      </p:cNvPr>
                      <p:cNvPicPr/>
                      <p:nvPr/>
                    </p:nvPicPr>
                    <p:blipFill>
                      <a:blip r:embed="rId14"/>
                      <a:stretch>
                        <a:fillRect/>
                      </a:stretch>
                    </p:blipFill>
                    <p:spPr>
                      <a:xfrm>
                        <a:off x="3484770" y="4618182"/>
                        <a:ext cx="1279095" cy="396000"/>
                      </a:xfrm>
                      <a:prstGeom prst="rect">
                        <a:avLst/>
                      </a:prstGeom>
                    </p:spPr>
                  </p:pic>
                </p:oleObj>
              </mc:Fallback>
            </mc:AlternateContent>
          </a:graphicData>
        </a:graphic>
      </p:graphicFrame>
      <p:pic>
        <p:nvPicPr>
          <p:cNvPr id="18" name="图片 17">
            <a:extLst>
              <a:ext uri="{FF2B5EF4-FFF2-40B4-BE49-F238E27FC236}">
                <a16:creationId xmlns:a16="http://schemas.microsoft.com/office/drawing/2014/main" id="{CD84BEB2-D443-4258-A3A5-4DC245535B36}"/>
              </a:ext>
            </a:extLst>
          </p:cNvPr>
          <p:cNvPicPr>
            <a:picLocks noChangeAspect="1"/>
          </p:cNvPicPr>
          <p:nvPr/>
        </p:nvPicPr>
        <p:blipFill>
          <a:blip r:embed="rId15"/>
          <a:stretch>
            <a:fillRect/>
          </a:stretch>
        </p:blipFill>
        <p:spPr>
          <a:xfrm>
            <a:off x="6496403" y="1501360"/>
            <a:ext cx="4679123" cy="3600000"/>
          </a:xfrm>
          <a:prstGeom prst="rect">
            <a:avLst/>
          </a:prstGeom>
        </p:spPr>
      </p:pic>
    </p:spTree>
    <p:extLst>
      <p:ext uri="{BB962C8B-B14F-4D97-AF65-F5344CB8AC3E}">
        <p14:creationId xmlns:p14="http://schemas.microsoft.com/office/powerpoint/2010/main" val="189280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内容占位符 2">
            <a:extLst>
              <a:ext uri="{FF2B5EF4-FFF2-40B4-BE49-F238E27FC236}">
                <a16:creationId xmlns:a16="http://schemas.microsoft.com/office/drawing/2014/main" id="{D56B6CDA-0BCB-4F91-8A0D-E4B048A1AA22}"/>
              </a:ext>
            </a:extLst>
          </p:cNvPr>
          <p:cNvSpPr txBox="1">
            <a:spLocks/>
          </p:cNvSpPr>
          <p:nvPr/>
        </p:nvSpPr>
        <p:spPr>
          <a:xfrm>
            <a:off x="6225209" y="20669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其满足本征方程</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引入耗散项，场方程为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对应频率为</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rPr>
              <a:t>f</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1600" dirty="0">
                <a:latin typeface="微软雅黑" panose="020B0503020204020204" pitchFamily="34" charset="-122"/>
                <a:ea typeface="微软雅黑" panose="020B0503020204020204" pitchFamily="34" charset="-122"/>
              </a:rPr>
              <a:t>模式时，耗散场方程为</a:t>
            </a:r>
            <a:endParaRPr lang="en-US" altLang="zh-CN" sz="16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三 探测原理</a:t>
            </a:r>
          </a:p>
        </p:txBody>
      </p:sp>
      <p:sp>
        <p:nvSpPr>
          <p:cNvPr id="3" name="内容占位符 2"/>
          <p:cNvSpPr>
            <a:spLocks noGrp="1"/>
          </p:cNvSpPr>
          <p:nvPr>
            <p:ph idx="1"/>
          </p:nvPr>
        </p:nvSpPr>
        <p:spPr>
          <a:xfrm>
            <a:off x="838200" y="1825625"/>
            <a:ext cx="5257800" cy="4351338"/>
          </a:xfrm>
        </p:spPr>
        <p:txBody>
          <a:bodyPr>
            <a:normAutofit/>
          </a:bodyPr>
          <a:lstStyle/>
          <a:p>
            <a:pPr>
              <a:lnSpc>
                <a:spcPts val="2400"/>
              </a:lnSpc>
              <a:buFont typeface="Wingdings" panose="05000000000000000000" pitchFamily="2" charset="2"/>
              <a:buChar char="Ø"/>
            </a:pP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暗光子信号功率</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暗光子等效电流</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当谐振腔工作频率</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rPr>
              <a:t>f</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1600" dirty="0">
                <a:latin typeface="微软雅黑" panose="020B0503020204020204" pitchFamily="34" charset="-122"/>
                <a:ea typeface="微软雅黑" panose="020B0503020204020204" pitchFamily="34" charset="-122"/>
              </a:rPr>
              <a:t>在暗光子频率带宽范围内，激发谐振腔相对应的工作模式</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非相对论下暗光子修正的电磁场波动方程</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谐振腔中，电场正交本征模为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p:txBody>
      </p:sp>
      <p:graphicFrame>
        <p:nvGraphicFramePr>
          <p:cNvPr id="4" name="对象 3">
            <a:extLst>
              <a:ext uri="{FF2B5EF4-FFF2-40B4-BE49-F238E27FC236}">
                <a16:creationId xmlns:a16="http://schemas.microsoft.com/office/drawing/2014/main" id="{6BFDC299-3626-4ED6-88BC-E9333ECC8CC8}"/>
              </a:ext>
            </a:extLst>
          </p:cNvPr>
          <p:cNvGraphicFramePr>
            <a:graphicFrameLocks noChangeAspect="1"/>
          </p:cNvGraphicFramePr>
          <p:nvPr>
            <p:extLst>
              <p:ext uri="{D42A27DB-BD31-4B8C-83A1-F6EECF244321}">
                <p14:modId xmlns:p14="http://schemas.microsoft.com/office/powerpoint/2010/main" val="1519175588"/>
              </p:ext>
            </p:extLst>
          </p:nvPr>
        </p:nvGraphicFramePr>
        <p:xfrm>
          <a:off x="2809875" y="2528888"/>
          <a:ext cx="1403350" cy="431800"/>
        </p:xfrm>
        <a:graphic>
          <a:graphicData uri="http://schemas.openxmlformats.org/presentationml/2006/ole">
            <mc:AlternateContent xmlns:mc="http://schemas.openxmlformats.org/markup-compatibility/2006">
              <mc:Choice xmlns:v="urn:schemas-microsoft-com:vml" Requires="v">
                <p:oleObj spid="_x0000_s14288" name="Equation" r:id="rId3" imgW="825480" imgH="253800" progId="Equation.DSMT4">
                  <p:embed/>
                </p:oleObj>
              </mc:Choice>
              <mc:Fallback>
                <p:oleObj name="Equation" r:id="rId3" imgW="825480" imgH="253800" progId="Equation.DSMT4">
                  <p:embed/>
                  <p:pic>
                    <p:nvPicPr>
                      <p:cNvPr id="0" name=""/>
                      <p:cNvPicPr/>
                      <p:nvPr/>
                    </p:nvPicPr>
                    <p:blipFill>
                      <a:blip r:embed="rId4"/>
                      <a:stretch>
                        <a:fillRect/>
                      </a:stretch>
                    </p:blipFill>
                    <p:spPr>
                      <a:xfrm>
                        <a:off x="2809875" y="2528888"/>
                        <a:ext cx="1403350" cy="43180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E1CB2D74-084F-4249-83C7-D1B80D283313}"/>
              </a:ext>
            </a:extLst>
          </p:cNvPr>
          <p:cNvGraphicFramePr>
            <a:graphicFrameLocks noChangeAspect="1"/>
          </p:cNvGraphicFramePr>
          <p:nvPr>
            <p:extLst>
              <p:ext uri="{D42A27DB-BD31-4B8C-83A1-F6EECF244321}">
                <p14:modId xmlns:p14="http://schemas.microsoft.com/office/powerpoint/2010/main" val="1820041392"/>
              </p:ext>
            </p:extLst>
          </p:nvPr>
        </p:nvGraphicFramePr>
        <p:xfrm>
          <a:off x="1708150" y="3927475"/>
          <a:ext cx="3606800" cy="792163"/>
        </p:xfrm>
        <a:graphic>
          <a:graphicData uri="http://schemas.openxmlformats.org/presentationml/2006/ole">
            <mc:AlternateContent xmlns:mc="http://schemas.openxmlformats.org/markup-compatibility/2006">
              <mc:Choice xmlns:v="urn:schemas-microsoft-com:vml" Requires="v">
                <p:oleObj spid="_x0000_s14289" name="Equation" r:id="rId5" imgW="2197080" imgH="482400" progId="Equation.DSMT4">
                  <p:embed/>
                </p:oleObj>
              </mc:Choice>
              <mc:Fallback>
                <p:oleObj name="Equation" r:id="rId5" imgW="2197080" imgH="482400" progId="Equation.DSMT4">
                  <p:embed/>
                  <p:pic>
                    <p:nvPicPr>
                      <p:cNvPr id="0" name=""/>
                      <p:cNvPicPr/>
                      <p:nvPr/>
                    </p:nvPicPr>
                    <p:blipFill>
                      <a:blip r:embed="rId6"/>
                      <a:stretch>
                        <a:fillRect/>
                      </a:stretch>
                    </p:blipFill>
                    <p:spPr>
                      <a:xfrm>
                        <a:off x="1708150" y="3927475"/>
                        <a:ext cx="3606800" cy="792163"/>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CFA8BF5A-49CA-437F-A80B-4B0D217FEA36}"/>
              </a:ext>
            </a:extLst>
          </p:cNvPr>
          <p:cNvGraphicFramePr>
            <a:graphicFrameLocks noChangeAspect="1"/>
          </p:cNvGraphicFramePr>
          <p:nvPr>
            <p:extLst>
              <p:ext uri="{D42A27DB-BD31-4B8C-83A1-F6EECF244321}">
                <p14:modId xmlns:p14="http://schemas.microsoft.com/office/powerpoint/2010/main" val="2999267337"/>
              </p:ext>
            </p:extLst>
          </p:nvPr>
        </p:nvGraphicFramePr>
        <p:xfrm>
          <a:off x="7906819" y="2412184"/>
          <a:ext cx="1989137" cy="468313"/>
        </p:xfrm>
        <a:graphic>
          <a:graphicData uri="http://schemas.openxmlformats.org/presentationml/2006/ole">
            <mc:AlternateContent xmlns:mc="http://schemas.openxmlformats.org/markup-compatibility/2006">
              <mc:Choice xmlns:v="urn:schemas-microsoft-com:vml" Requires="v">
                <p:oleObj spid="_x0000_s14290" name="Equation" r:id="rId7" imgW="1079280" imgH="253800" progId="Equation.DSMT4">
                  <p:embed/>
                </p:oleObj>
              </mc:Choice>
              <mc:Fallback>
                <p:oleObj name="Equation" r:id="rId7" imgW="1079280" imgH="253800" progId="Equation.DSMT4">
                  <p:embed/>
                  <p:pic>
                    <p:nvPicPr>
                      <p:cNvPr id="0" name=""/>
                      <p:cNvPicPr/>
                      <p:nvPr/>
                    </p:nvPicPr>
                    <p:blipFill>
                      <a:blip r:embed="rId8"/>
                      <a:stretch>
                        <a:fillRect/>
                      </a:stretch>
                    </p:blipFill>
                    <p:spPr>
                      <a:xfrm>
                        <a:off x="7906819" y="2412184"/>
                        <a:ext cx="1989137" cy="468313"/>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311FD14D-6AC9-4741-9677-A484AA7B5F52}"/>
              </a:ext>
            </a:extLst>
          </p:cNvPr>
          <p:cNvGraphicFramePr>
            <a:graphicFrameLocks noChangeAspect="1"/>
          </p:cNvGraphicFramePr>
          <p:nvPr>
            <p:extLst>
              <p:ext uri="{D42A27DB-BD31-4B8C-83A1-F6EECF244321}">
                <p14:modId xmlns:p14="http://schemas.microsoft.com/office/powerpoint/2010/main" val="3363366633"/>
              </p:ext>
            </p:extLst>
          </p:nvPr>
        </p:nvGraphicFramePr>
        <p:xfrm>
          <a:off x="6599238" y="3240088"/>
          <a:ext cx="4602162" cy="863600"/>
        </p:xfrm>
        <a:graphic>
          <a:graphicData uri="http://schemas.openxmlformats.org/presentationml/2006/ole">
            <mc:AlternateContent xmlns:mc="http://schemas.openxmlformats.org/markup-compatibility/2006">
              <mc:Choice xmlns:v="urn:schemas-microsoft-com:vml" Requires="v">
                <p:oleObj spid="_x0000_s14291" name="Equation" r:id="rId9" imgW="2705040" imgH="507960" progId="Equation.DSMT4">
                  <p:embed/>
                </p:oleObj>
              </mc:Choice>
              <mc:Fallback>
                <p:oleObj name="Equation" r:id="rId9" imgW="2705040" imgH="507960" progId="Equation.DSMT4">
                  <p:embed/>
                  <p:pic>
                    <p:nvPicPr>
                      <p:cNvPr id="0" name=""/>
                      <p:cNvPicPr/>
                      <p:nvPr/>
                    </p:nvPicPr>
                    <p:blipFill>
                      <a:blip r:embed="rId10"/>
                      <a:stretch>
                        <a:fillRect/>
                      </a:stretch>
                    </p:blipFill>
                    <p:spPr>
                      <a:xfrm>
                        <a:off x="6599238" y="3240088"/>
                        <a:ext cx="4602162" cy="863600"/>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F4A09EF1-E333-4586-8DEA-19BF44FDD8F0}"/>
              </a:ext>
            </a:extLst>
          </p:cNvPr>
          <p:cNvGraphicFramePr>
            <a:graphicFrameLocks noChangeAspect="1"/>
          </p:cNvGraphicFramePr>
          <p:nvPr>
            <p:extLst>
              <p:ext uri="{D42A27DB-BD31-4B8C-83A1-F6EECF244321}">
                <p14:modId xmlns:p14="http://schemas.microsoft.com/office/powerpoint/2010/main" val="1603651674"/>
              </p:ext>
            </p:extLst>
          </p:nvPr>
        </p:nvGraphicFramePr>
        <p:xfrm>
          <a:off x="6361113" y="4852988"/>
          <a:ext cx="5078412" cy="828675"/>
        </p:xfrm>
        <a:graphic>
          <a:graphicData uri="http://schemas.openxmlformats.org/presentationml/2006/ole">
            <mc:AlternateContent xmlns:mc="http://schemas.openxmlformats.org/markup-compatibility/2006">
              <mc:Choice xmlns:v="urn:schemas-microsoft-com:vml" Requires="v">
                <p:oleObj spid="_x0000_s14292" name="Equation" r:id="rId11" imgW="2958840" imgH="482400" progId="Equation.DSMT4">
                  <p:embed/>
                </p:oleObj>
              </mc:Choice>
              <mc:Fallback>
                <p:oleObj name="Equation" r:id="rId11" imgW="2958840" imgH="482400" progId="Equation.DSMT4">
                  <p:embed/>
                  <p:pic>
                    <p:nvPicPr>
                      <p:cNvPr id="0" name=""/>
                      <p:cNvPicPr/>
                      <p:nvPr/>
                    </p:nvPicPr>
                    <p:blipFill>
                      <a:blip r:embed="rId12"/>
                      <a:stretch>
                        <a:fillRect/>
                      </a:stretch>
                    </p:blipFill>
                    <p:spPr>
                      <a:xfrm>
                        <a:off x="6361113" y="4852988"/>
                        <a:ext cx="5078412" cy="828675"/>
                      </a:xfrm>
                      <a:prstGeom prst="rect">
                        <a:avLst/>
                      </a:prstGeom>
                    </p:spPr>
                  </p:pic>
                </p:oleObj>
              </mc:Fallback>
            </mc:AlternateContent>
          </a:graphicData>
        </a:graphic>
      </p:graphicFrame>
      <p:graphicFrame>
        <p:nvGraphicFramePr>
          <p:cNvPr id="17" name="对象 16">
            <a:extLst>
              <a:ext uri="{FF2B5EF4-FFF2-40B4-BE49-F238E27FC236}">
                <a16:creationId xmlns:a16="http://schemas.microsoft.com/office/drawing/2014/main" id="{6657BBAE-6CB1-4522-91BD-858807571CF8}"/>
              </a:ext>
            </a:extLst>
          </p:cNvPr>
          <p:cNvGraphicFramePr>
            <a:graphicFrameLocks noChangeAspect="1"/>
          </p:cNvGraphicFramePr>
          <p:nvPr>
            <p:extLst>
              <p:ext uri="{D42A27DB-BD31-4B8C-83A1-F6EECF244321}">
                <p14:modId xmlns:p14="http://schemas.microsoft.com/office/powerpoint/2010/main" val="3603580666"/>
              </p:ext>
            </p:extLst>
          </p:nvPr>
        </p:nvGraphicFramePr>
        <p:xfrm>
          <a:off x="2441908" y="5142173"/>
          <a:ext cx="2139428" cy="576000"/>
        </p:xfrm>
        <a:graphic>
          <a:graphicData uri="http://schemas.openxmlformats.org/presentationml/2006/ole">
            <mc:AlternateContent xmlns:mc="http://schemas.openxmlformats.org/markup-compatibility/2006">
              <mc:Choice xmlns:v="urn:schemas-microsoft-com:vml" Requires="v">
                <p:oleObj spid="_x0000_s14293" name="Equation" r:id="rId13" imgW="1320480" imgH="355320" progId="Equation.DSMT4">
                  <p:embed/>
                </p:oleObj>
              </mc:Choice>
              <mc:Fallback>
                <p:oleObj name="Equation" r:id="rId13" imgW="1320480" imgH="355320" progId="Equation.DSMT4">
                  <p:embed/>
                  <p:pic>
                    <p:nvPicPr>
                      <p:cNvPr id="8" name="对象 7">
                        <a:extLst>
                          <a:ext uri="{FF2B5EF4-FFF2-40B4-BE49-F238E27FC236}">
                            <a16:creationId xmlns:a16="http://schemas.microsoft.com/office/drawing/2014/main" id="{175B346F-1A09-4715-85F3-40A0E409F991}"/>
                          </a:ext>
                        </a:extLst>
                      </p:cNvPr>
                      <p:cNvPicPr/>
                      <p:nvPr/>
                    </p:nvPicPr>
                    <p:blipFill>
                      <a:blip r:embed="rId14"/>
                      <a:stretch>
                        <a:fillRect/>
                      </a:stretch>
                    </p:blipFill>
                    <p:spPr>
                      <a:xfrm>
                        <a:off x="2441908" y="5142173"/>
                        <a:ext cx="2139428" cy="576000"/>
                      </a:xfrm>
                      <a:prstGeom prst="rect">
                        <a:avLst/>
                      </a:prstGeom>
                    </p:spPr>
                  </p:pic>
                </p:oleObj>
              </mc:Fallback>
            </mc:AlternateContent>
          </a:graphicData>
        </a:graphic>
      </p:graphicFrame>
    </p:spTree>
    <p:extLst>
      <p:ext uri="{BB962C8B-B14F-4D97-AF65-F5344CB8AC3E}">
        <p14:creationId xmlns:p14="http://schemas.microsoft.com/office/powerpoint/2010/main" val="202631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三 探测原理</a:t>
            </a:r>
          </a:p>
        </p:txBody>
      </p:sp>
      <p:sp>
        <p:nvSpPr>
          <p:cNvPr id="3" name="内容占位符 2"/>
          <p:cNvSpPr>
            <a:spLocks noGrp="1"/>
          </p:cNvSpPr>
          <p:nvPr>
            <p:ph idx="1"/>
          </p:nvPr>
        </p:nvSpPr>
        <p:spPr>
          <a:xfrm>
            <a:off x="838200" y="1825625"/>
            <a:ext cx="5257800" cy="4351338"/>
          </a:xfrm>
        </p:spPr>
        <p:txBody>
          <a:bodyPr>
            <a:normAutofit/>
          </a:bodyPr>
          <a:lstStyle/>
          <a:p>
            <a:pPr>
              <a:lnSpc>
                <a:spcPts val="2400"/>
              </a:lnSpc>
              <a:buFont typeface="Wingdings" panose="05000000000000000000" pitchFamily="2" charset="2"/>
              <a:buChar char="Ø"/>
            </a:pPr>
            <a:r>
              <a:rPr lang="zh-CN" altLang="en-US" sz="2600" dirty="0">
                <a:solidFill>
                  <a:prstClr val="black"/>
                </a:solidFill>
                <a:latin typeface="微软雅黑" panose="020B0503020204020204" pitchFamily="34" charset="-122"/>
                <a:ea typeface="微软雅黑" panose="020B0503020204020204" pitchFamily="34" charset="-122"/>
              </a:rPr>
              <a:t>暗光子信号</a:t>
            </a:r>
            <a:r>
              <a:rPr kumimoji="0" lang="zh-CN" altLang="en-US" sz="2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功率</a:t>
            </a: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在洛伦兹规范条件下，由诺特定理和暗光子动力学混合的拉格朗日量，其时间分量方程为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通过傅里叶变换将上式转为频域形式，即暗光子场的两点关联函数为</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暗光子信号能量为谐振腔中对应模式储存的能量</a:t>
            </a:r>
            <a:endParaRPr lang="en-US" altLang="zh-CN" sz="1600" dirty="0">
              <a:latin typeface="微软雅黑" panose="020B0503020204020204" pitchFamily="34" charset="-122"/>
              <a:ea typeface="微软雅黑" panose="020B0503020204020204" pitchFamily="34" charset="-122"/>
            </a:endParaRPr>
          </a:p>
          <a:p>
            <a:pPr lvl="1">
              <a:lnSpc>
                <a:spcPts val="2400"/>
              </a:lnSpc>
              <a:buFont typeface="Wingdings" panose="05000000000000000000" pitchFamily="2" charset="2"/>
              <a:buChar char="Ø"/>
            </a:pPr>
            <a:endParaRPr lang="en-US" altLang="zh-CN" sz="1600" dirty="0">
              <a:latin typeface="微软雅黑" panose="020B0503020204020204" pitchFamily="34" charset="-122"/>
              <a:ea typeface="微软雅黑" panose="020B0503020204020204" pitchFamily="34" charset="-122"/>
            </a:endParaRPr>
          </a:p>
        </p:txBody>
      </p:sp>
      <p:graphicFrame>
        <p:nvGraphicFramePr>
          <p:cNvPr id="5" name="对象 4">
            <a:extLst>
              <a:ext uri="{FF2B5EF4-FFF2-40B4-BE49-F238E27FC236}">
                <a16:creationId xmlns:a16="http://schemas.microsoft.com/office/drawing/2014/main" id="{E02B427D-7AF9-4B76-BFA0-94F1D49680FC}"/>
              </a:ext>
            </a:extLst>
          </p:cNvPr>
          <p:cNvGraphicFramePr>
            <a:graphicFrameLocks noChangeAspect="1"/>
          </p:cNvGraphicFramePr>
          <p:nvPr>
            <p:extLst>
              <p:ext uri="{D42A27DB-BD31-4B8C-83A1-F6EECF244321}">
                <p14:modId xmlns:p14="http://schemas.microsoft.com/office/powerpoint/2010/main" val="2966368762"/>
              </p:ext>
            </p:extLst>
          </p:nvPr>
        </p:nvGraphicFramePr>
        <p:xfrm>
          <a:off x="1801040" y="5407574"/>
          <a:ext cx="3779838" cy="1223962"/>
        </p:xfrm>
        <a:graphic>
          <a:graphicData uri="http://schemas.openxmlformats.org/presentationml/2006/ole">
            <mc:AlternateContent xmlns:mc="http://schemas.openxmlformats.org/markup-compatibility/2006">
              <mc:Choice xmlns:v="urn:schemas-microsoft-com:vml" Requires="v">
                <p:oleObj spid="_x0000_s19937" name="Equation" r:id="rId3" imgW="2273040" imgH="736560" progId="Equation.DSMT4">
                  <p:embed/>
                </p:oleObj>
              </mc:Choice>
              <mc:Fallback>
                <p:oleObj name="Equation" r:id="rId3" imgW="2273040" imgH="736560" progId="Equation.DSMT4">
                  <p:embed/>
                  <p:pic>
                    <p:nvPicPr>
                      <p:cNvPr id="0" name=""/>
                      <p:cNvPicPr/>
                      <p:nvPr/>
                    </p:nvPicPr>
                    <p:blipFill>
                      <a:blip r:embed="rId4"/>
                      <a:stretch>
                        <a:fillRect/>
                      </a:stretch>
                    </p:blipFill>
                    <p:spPr>
                      <a:xfrm>
                        <a:off x="1801040" y="5407574"/>
                        <a:ext cx="3779838" cy="1223962"/>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EBE77BC3-91B9-43CF-906E-B5B8F0FF446A}"/>
              </a:ext>
            </a:extLst>
          </p:cNvPr>
          <p:cNvGraphicFramePr>
            <a:graphicFrameLocks noChangeAspect="1"/>
          </p:cNvGraphicFramePr>
          <p:nvPr>
            <p:extLst>
              <p:ext uri="{D42A27DB-BD31-4B8C-83A1-F6EECF244321}">
                <p14:modId xmlns:p14="http://schemas.microsoft.com/office/powerpoint/2010/main" val="1925549906"/>
              </p:ext>
            </p:extLst>
          </p:nvPr>
        </p:nvGraphicFramePr>
        <p:xfrm>
          <a:off x="1641475" y="3840922"/>
          <a:ext cx="4179888" cy="719137"/>
        </p:xfrm>
        <a:graphic>
          <a:graphicData uri="http://schemas.openxmlformats.org/presentationml/2006/ole">
            <mc:AlternateContent xmlns:mc="http://schemas.openxmlformats.org/markup-compatibility/2006">
              <mc:Choice xmlns:v="urn:schemas-microsoft-com:vml" Requires="v">
                <p:oleObj spid="_x0000_s19938" name="Equation" r:id="rId5" imgW="2654280" imgH="457200" progId="Equation.DSMT4">
                  <p:embed/>
                </p:oleObj>
              </mc:Choice>
              <mc:Fallback>
                <p:oleObj name="Equation" r:id="rId5" imgW="2654280" imgH="457200" progId="Equation.DSMT4">
                  <p:embed/>
                  <p:pic>
                    <p:nvPicPr>
                      <p:cNvPr id="0" name=""/>
                      <p:cNvPicPr/>
                      <p:nvPr/>
                    </p:nvPicPr>
                    <p:blipFill>
                      <a:blip r:embed="rId6"/>
                      <a:stretch>
                        <a:fillRect/>
                      </a:stretch>
                    </p:blipFill>
                    <p:spPr>
                      <a:xfrm>
                        <a:off x="1641475" y="3840922"/>
                        <a:ext cx="4179888" cy="719137"/>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9AD7B620-CE53-4FC2-B7CF-670CA1645938}"/>
              </a:ext>
            </a:extLst>
          </p:cNvPr>
          <p:cNvGraphicFramePr>
            <a:graphicFrameLocks noChangeAspect="1"/>
          </p:cNvGraphicFramePr>
          <p:nvPr>
            <p:extLst>
              <p:ext uri="{D42A27DB-BD31-4B8C-83A1-F6EECF244321}">
                <p14:modId xmlns:p14="http://schemas.microsoft.com/office/powerpoint/2010/main" val="718763772"/>
              </p:ext>
            </p:extLst>
          </p:nvPr>
        </p:nvGraphicFramePr>
        <p:xfrm>
          <a:off x="2814638" y="2833688"/>
          <a:ext cx="1833562" cy="468312"/>
        </p:xfrm>
        <a:graphic>
          <a:graphicData uri="http://schemas.openxmlformats.org/presentationml/2006/ole">
            <mc:AlternateContent xmlns:mc="http://schemas.openxmlformats.org/markup-compatibility/2006">
              <mc:Choice xmlns:v="urn:schemas-microsoft-com:vml" Requires="v">
                <p:oleObj spid="_x0000_s19939" name="Equation" r:id="rId7" imgW="1193760" imgH="304560" progId="Equation.DSMT4">
                  <p:embed/>
                </p:oleObj>
              </mc:Choice>
              <mc:Fallback>
                <p:oleObj name="Equation" r:id="rId7" imgW="1193760" imgH="304560" progId="Equation.DSMT4">
                  <p:embed/>
                  <p:pic>
                    <p:nvPicPr>
                      <p:cNvPr id="0" name=""/>
                      <p:cNvPicPr/>
                      <p:nvPr/>
                    </p:nvPicPr>
                    <p:blipFill>
                      <a:blip r:embed="rId8"/>
                      <a:stretch>
                        <a:fillRect/>
                      </a:stretch>
                    </p:blipFill>
                    <p:spPr>
                      <a:xfrm>
                        <a:off x="2814638" y="2833688"/>
                        <a:ext cx="1833562" cy="468312"/>
                      </a:xfrm>
                      <a:prstGeom prst="rect">
                        <a:avLst/>
                      </a:prstGeom>
                    </p:spPr>
                  </p:pic>
                </p:oleObj>
              </mc:Fallback>
            </mc:AlternateContent>
          </a:graphicData>
        </a:graphic>
      </p:graphicFrame>
      <p:sp>
        <p:nvSpPr>
          <p:cNvPr id="14" name="内容占位符 2">
            <a:extLst>
              <a:ext uri="{FF2B5EF4-FFF2-40B4-BE49-F238E27FC236}">
                <a16:creationId xmlns:a16="http://schemas.microsoft.com/office/drawing/2014/main" id="{76930932-D98C-47A6-B5E2-06C737263C4C}"/>
              </a:ext>
            </a:extLst>
          </p:cNvPr>
          <p:cNvSpPr txBox="1">
            <a:spLocks/>
          </p:cNvSpPr>
          <p:nvPr/>
        </p:nvSpPr>
        <p:spPr>
          <a:xfrm>
            <a:off x="6096000" y="2197857"/>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由谐振腔外部品质因数定义，可得信号功率为</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其中</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rPr>
              <a:t>C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是形状因子，刻画腔体模式和</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DPDM</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波函数沿特定轴的重合度，选取腔体模式的重要。   </a:t>
            </a: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实验腔选取</a:t>
            </a: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TM</a:t>
            </a:r>
            <a:r>
              <a:rPr lang="en-US" altLang="zh-CN" sz="1600" b="1" baseline="-25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010</a:t>
            </a: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模，其对应形状因子为</a:t>
            </a: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0.53</a:t>
            </a: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rPr>
              <a:t>V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是腔体体积</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lvl="1">
              <a:lnSpc>
                <a:spcPts val="2400"/>
              </a:lnSpc>
              <a:buFont typeface="Wingdings" panose="05000000000000000000" pitchFamily="2" charset="2"/>
              <a:buChar char="Ø"/>
            </a:pPr>
            <a:r>
              <a:rPr lang="en-US" altLang="zh-CN" sz="1600" i="1" dirty="0" err="1">
                <a:latin typeface="Times New Roman" panose="02020603050405020304" pitchFamily="18" charset="0"/>
                <a:ea typeface="微软雅黑" panose="020B0503020204020204" pitchFamily="34" charset="-122"/>
                <a:cs typeface="Times New Roman" panose="02020603050405020304" pitchFamily="18" charset="0"/>
              </a:rPr>
              <a:t>ρ</a:t>
            </a:r>
            <a:r>
              <a:rPr lang="en-US" altLang="zh-CN" sz="1600" baseline="-25000" dirty="0" err="1">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是局域暗物质能量密度，约为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0.45GeV/cm</a:t>
            </a:r>
            <a:r>
              <a:rPr lang="en-US" altLang="zh-CN" sz="1600" baseline="30000" dirty="0">
                <a:latin typeface="Times New Roman" panose="02020603050405020304" pitchFamily="18" charset="0"/>
                <a:ea typeface="微软雅黑" panose="020B0503020204020204" pitchFamily="34" charset="-122"/>
                <a:cs typeface="Times New Roman" panose="02020603050405020304" pitchFamily="18" charset="0"/>
              </a:rPr>
              <a:t>3</a:t>
            </a:r>
          </a:p>
          <a:p>
            <a:pPr lvl="1">
              <a:lnSpc>
                <a:spcPts val="2400"/>
              </a:lnSpc>
              <a:buFont typeface="Wingdings" panose="05000000000000000000" pitchFamily="2" charset="2"/>
              <a:buChar char="Ø"/>
            </a:pP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rPr>
              <a:t>β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是天线耦合系数</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6" name="对象 5">
            <a:extLst>
              <a:ext uri="{FF2B5EF4-FFF2-40B4-BE49-F238E27FC236}">
                <a16:creationId xmlns:a16="http://schemas.microsoft.com/office/drawing/2014/main" id="{0D11603B-DA28-4622-996D-C07E7BB7E6A9}"/>
              </a:ext>
            </a:extLst>
          </p:cNvPr>
          <p:cNvGraphicFramePr>
            <a:graphicFrameLocks noChangeAspect="1"/>
          </p:cNvGraphicFramePr>
          <p:nvPr>
            <p:extLst>
              <p:ext uri="{D42A27DB-BD31-4B8C-83A1-F6EECF244321}">
                <p14:modId xmlns:p14="http://schemas.microsoft.com/office/powerpoint/2010/main" val="1212321638"/>
              </p:ext>
            </p:extLst>
          </p:nvPr>
        </p:nvGraphicFramePr>
        <p:xfrm>
          <a:off x="6746875" y="2771775"/>
          <a:ext cx="4406900" cy="685800"/>
        </p:xfrm>
        <a:graphic>
          <a:graphicData uri="http://schemas.openxmlformats.org/presentationml/2006/ole">
            <mc:AlternateContent xmlns:mc="http://schemas.openxmlformats.org/markup-compatibility/2006">
              <mc:Choice xmlns:v="urn:schemas-microsoft-com:vml" Requires="v">
                <p:oleObj spid="_x0000_s19940" name="Equation" r:id="rId9" imgW="3022560" imgH="469800" progId="Equation.DSMT4">
                  <p:embed/>
                </p:oleObj>
              </mc:Choice>
              <mc:Fallback>
                <p:oleObj name="Equation" r:id="rId9" imgW="3022560" imgH="469800" progId="Equation.DSMT4">
                  <p:embed/>
                  <p:pic>
                    <p:nvPicPr>
                      <p:cNvPr id="0" name=""/>
                      <p:cNvPicPr/>
                      <p:nvPr/>
                    </p:nvPicPr>
                    <p:blipFill>
                      <a:blip r:embed="rId10"/>
                      <a:stretch>
                        <a:fillRect/>
                      </a:stretch>
                    </p:blipFill>
                    <p:spPr>
                      <a:xfrm>
                        <a:off x="6746875" y="2771775"/>
                        <a:ext cx="4406900" cy="685800"/>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C34E6AA0-7161-4611-8BA9-578539B4B2D0}"/>
              </a:ext>
            </a:extLst>
          </p:cNvPr>
          <p:cNvGraphicFramePr>
            <a:graphicFrameLocks noChangeAspect="1"/>
          </p:cNvGraphicFramePr>
          <p:nvPr>
            <p:extLst>
              <p:ext uri="{D42A27DB-BD31-4B8C-83A1-F6EECF244321}">
                <p14:modId xmlns:p14="http://schemas.microsoft.com/office/powerpoint/2010/main" val="1598304526"/>
              </p:ext>
            </p:extLst>
          </p:nvPr>
        </p:nvGraphicFramePr>
        <p:xfrm>
          <a:off x="1699586" y="4556013"/>
          <a:ext cx="2111763" cy="354647"/>
        </p:xfrm>
        <a:graphic>
          <a:graphicData uri="http://schemas.openxmlformats.org/presentationml/2006/ole">
            <mc:AlternateContent xmlns:mc="http://schemas.openxmlformats.org/markup-compatibility/2006">
              <mc:Choice xmlns:v="urn:schemas-microsoft-com:vml" Requires="v">
                <p:oleObj spid="_x0000_s19941" name="Equation" r:id="rId11" imgW="1663560" imgH="279360" progId="Equation.DSMT4">
                  <p:embed/>
                </p:oleObj>
              </mc:Choice>
              <mc:Fallback>
                <p:oleObj name="Equation" r:id="rId11" imgW="1663560" imgH="279360" progId="Equation.DSMT4">
                  <p:embed/>
                  <p:pic>
                    <p:nvPicPr>
                      <p:cNvPr id="0" name=""/>
                      <p:cNvPicPr/>
                      <p:nvPr/>
                    </p:nvPicPr>
                    <p:blipFill>
                      <a:blip r:embed="rId12"/>
                      <a:stretch>
                        <a:fillRect/>
                      </a:stretch>
                    </p:blipFill>
                    <p:spPr>
                      <a:xfrm>
                        <a:off x="1699586" y="4556013"/>
                        <a:ext cx="2111763" cy="354647"/>
                      </a:xfrm>
                      <a:prstGeom prst="rect">
                        <a:avLst/>
                      </a:prstGeom>
                    </p:spPr>
                  </p:pic>
                </p:oleObj>
              </mc:Fallback>
            </mc:AlternateContent>
          </a:graphicData>
        </a:graphic>
      </p:graphicFrame>
      <p:graphicFrame>
        <p:nvGraphicFramePr>
          <p:cNvPr id="4" name="对象 3">
            <a:extLst>
              <a:ext uri="{FF2B5EF4-FFF2-40B4-BE49-F238E27FC236}">
                <a16:creationId xmlns:a16="http://schemas.microsoft.com/office/drawing/2014/main" id="{86DB53C2-512C-44C1-9BF0-09B42C26C384}"/>
              </a:ext>
            </a:extLst>
          </p:cNvPr>
          <p:cNvGraphicFramePr>
            <a:graphicFrameLocks noChangeAspect="1"/>
          </p:cNvGraphicFramePr>
          <p:nvPr>
            <p:extLst>
              <p:ext uri="{D42A27DB-BD31-4B8C-83A1-F6EECF244321}">
                <p14:modId xmlns:p14="http://schemas.microsoft.com/office/powerpoint/2010/main" val="4088876665"/>
              </p:ext>
            </p:extLst>
          </p:nvPr>
        </p:nvGraphicFramePr>
        <p:xfrm>
          <a:off x="8197809" y="3644072"/>
          <a:ext cx="1505033" cy="576000"/>
        </p:xfrm>
        <a:graphic>
          <a:graphicData uri="http://schemas.openxmlformats.org/presentationml/2006/ole">
            <mc:AlternateContent xmlns:mc="http://schemas.openxmlformats.org/markup-compatibility/2006">
              <mc:Choice xmlns:v="urn:schemas-microsoft-com:vml" Requires="v">
                <p:oleObj spid="_x0000_s19942" name="Equation" r:id="rId13" imgW="1028520" imgH="393480" progId="Equation.DSMT4">
                  <p:embed/>
                </p:oleObj>
              </mc:Choice>
              <mc:Fallback>
                <p:oleObj name="Equation" r:id="rId13" imgW="1028520" imgH="393480" progId="Equation.DSMT4">
                  <p:embed/>
                  <p:pic>
                    <p:nvPicPr>
                      <p:cNvPr id="0" name=""/>
                      <p:cNvPicPr/>
                      <p:nvPr/>
                    </p:nvPicPr>
                    <p:blipFill>
                      <a:blip r:embed="rId14"/>
                      <a:stretch>
                        <a:fillRect/>
                      </a:stretch>
                    </p:blipFill>
                    <p:spPr>
                      <a:xfrm>
                        <a:off x="8197809" y="3644072"/>
                        <a:ext cx="1505033" cy="576000"/>
                      </a:xfrm>
                      <a:prstGeom prst="rect">
                        <a:avLst/>
                      </a:prstGeom>
                    </p:spPr>
                  </p:pic>
                </p:oleObj>
              </mc:Fallback>
            </mc:AlternateContent>
          </a:graphicData>
        </a:graphic>
      </p:graphicFrame>
    </p:spTree>
    <p:extLst>
      <p:ext uri="{BB962C8B-B14F-4D97-AF65-F5344CB8AC3E}">
        <p14:creationId xmlns:p14="http://schemas.microsoft.com/office/powerpoint/2010/main" val="151499909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6282</TotalTime>
  <Words>2037</Words>
  <Application>Microsoft Office PowerPoint</Application>
  <PresentationFormat>宽屏</PresentationFormat>
  <Paragraphs>245</Paragraphs>
  <Slides>24</Slides>
  <Notes>0</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33" baseType="lpstr">
      <vt:lpstr>等线</vt:lpstr>
      <vt:lpstr>等线 Light</vt:lpstr>
      <vt:lpstr>黑体</vt:lpstr>
      <vt:lpstr>微软雅黑</vt:lpstr>
      <vt:lpstr>Arial</vt:lpstr>
      <vt:lpstr>Times New Roman</vt:lpstr>
      <vt:lpstr>Wingdings</vt:lpstr>
      <vt:lpstr>Office 主题​​</vt:lpstr>
      <vt:lpstr>Equation</vt:lpstr>
      <vt:lpstr>基于超导谐振腔 超轻暗光子暗物质(DPDM)探测</vt:lpstr>
      <vt:lpstr>一 物理背景</vt:lpstr>
      <vt:lpstr>一 物理背景</vt:lpstr>
      <vt:lpstr>一 物理背景</vt:lpstr>
      <vt:lpstr>二 理论假设</vt:lpstr>
      <vt:lpstr>二 理论假设</vt:lpstr>
      <vt:lpstr>二 理论假设</vt:lpstr>
      <vt:lpstr>三 探测原理</vt:lpstr>
      <vt:lpstr>三 探测原理</vt:lpstr>
      <vt:lpstr>三 探测原理</vt:lpstr>
      <vt:lpstr>三 探测原理</vt:lpstr>
      <vt:lpstr>三 探测原理</vt:lpstr>
      <vt:lpstr>四 实验方案</vt:lpstr>
      <vt:lpstr>四 实验方案</vt:lpstr>
      <vt:lpstr>四 实验方案</vt:lpstr>
      <vt:lpstr>四 实验方案</vt:lpstr>
      <vt:lpstr>五 实验分析</vt:lpstr>
      <vt:lpstr>五 实验分析</vt:lpstr>
      <vt:lpstr>五 实验分析</vt:lpstr>
      <vt:lpstr>五 实验分析</vt:lpstr>
      <vt:lpstr>六 总结</vt:lpstr>
      <vt:lpstr>七 展望</vt:lpstr>
      <vt:lpstr>八 致谢</vt:lpstr>
      <vt:lpstr>谢谢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基于超导谐振腔超轻暗物质暗光子探测</dc:title>
  <dc:creator>tangzhx</dc:creator>
  <cp:lastModifiedBy>tangzhx</cp:lastModifiedBy>
  <cp:revision>356</cp:revision>
  <dcterms:created xsi:type="dcterms:W3CDTF">2024-08-19T02:04:22Z</dcterms:created>
  <dcterms:modified xsi:type="dcterms:W3CDTF">2024-08-25T01:56:01Z</dcterms:modified>
</cp:coreProperties>
</file>