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1.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2.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69" r:id="rId2"/>
    <p:sldId id="1138" r:id="rId3"/>
    <p:sldId id="1097" r:id="rId4"/>
    <p:sldId id="4427" r:id="rId5"/>
    <p:sldId id="1090" r:id="rId6"/>
    <p:sldId id="1131" r:id="rId7"/>
    <p:sldId id="1132" r:id="rId8"/>
    <p:sldId id="1130" r:id="rId9"/>
    <p:sldId id="1136" r:id="rId10"/>
    <p:sldId id="1169" r:id="rId11"/>
    <p:sldId id="1137" r:id="rId12"/>
    <p:sldId id="4341" r:id="rId13"/>
    <p:sldId id="4343" r:id="rId14"/>
    <p:sldId id="260" r:id="rId15"/>
    <p:sldId id="4422" r:id="rId16"/>
    <p:sldId id="4355" r:id="rId17"/>
    <p:sldId id="1684" r:id="rId18"/>
    <p:sldId id="1666" r:id="rId19"/>
    <p:sldId id="1683" r:id="rId20"/>
    <p:sldId id="4401" r:id="rId21"/>
    <p:sldId id="4404" r:id="rId22"/>
    <p:sldId id="4419" r:id="rId23"/>
    <p:sldId id="4406" r:id="rId24"/>
    <p:sldId id="4416" r:id="rId25"/>
    <p:sldId id="4420" r:id="rId26"/>
    <p:sldId id="1193" r:id="rId27"/>
    <p:sldId id="1194" r:id="rId28"/>
    <p:sldId id="2201" r:id="rId29"/>
    <p:sldId id="4358" r:id="rId30"/>
    <p:sldId id="4359" r:id="rId31"/>
    <p:sldId id="2195" r:id="rId32"/>
    <p:sldId id="4426" r:id="rId33"/>
    <p:sldId id="1183" r:id="rId34"/>
    <p:sldId id="4423" r:id="rId35"/>
    <p:sldId id="1197" r:id="rId36"/>
    <p:sldId id="2200" r:id="rId37"/>
    <p:sldId id="1174" r:id="rId38"/>
    <p:sldId id="314" r:id="rId39"/>
    <p:sldId id="425" r:id="rId40"/>
    <p:sldId id="1006" r:id="rId41"/>
    <p:sldId id="2178" r:id="rId42"/>
    <p:sldId id="1369" r:id="rId43"/>
    <p:sldId id="1093" r:id="rId44"/>
    <p:sldId id="4342" r:id="rId45"/>
    <p:sldId id="1685" r:id="rId46"/>
    <p:sldId id="1679" r:id="rId47"/>
    <p:sldId id="4408" r:id="rId48"/>
    <p:sldId id="4399" r:id="rId49"/>
    <p:sldId id="4400" r:id="rId50"/>
    <p:sldId id="4356" r:id="rId51"/>
    <p:sldId id="4344" r:id="rId52"/>
    <p:sldId id="4345" r:id="rId53"/>
    <p:sldId id="4347" r:id="rId54"/>
    <p:sldId id="4349" r:id="rId55"/>
    <p:sldId id="4350" r:id="rId56"/>
    <p:sldId id="4351" r:id="rId57"/>
    <p:sldId id="4352" r:id="rId58"/>
    <p:sldId id="4353" r:id="rId59"/>
    <p:sldId id="4354" r:id="rId60"/>
    <p:sldId id="2184" r:id="rId6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33"/>
    <p:restoredTop sz="79491"/>
  </p:normalViewPr>
  <p:slideViewPr>
    <p:cSldViewPr snapToGrid="0">
      <p:cViewPr>
        <p:scale>
          <a:sx n="94" d="100"/>
          <a:sy n="94" d="100"/>
        </p:scale>
        <p:origin x="936" y="80"/>
      </p:cViewPr>
      <p:guideLst/>
    </p:cSldViewPr>
  </p:slideViewPr>
  <p:notesTextViewPr>
    <p:cViewPr>
      <p:scale>
        <a:sx n="95" d="100"/>
        <a:sy n="9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C8D061-D23C-40D1-945D-DA13E296C693}" type="doc">
      <dgm:prSet loTypeId="urn:microsoft.com/office/officeart/2005/8/layout/equation2" loCatId="relationship" qsTypeId="urn:microsoft.com/office/officeart/2005/8/quickstyle/simple1" qsCatId="simple" csTypeId="urn:microsoft.com/office/officeart/2005/8/colors/colorful5" csCatId="colorful" phldr="1"/>
      <dgm:spPr/>
    </dgm:pt>
    <dgm:pt modelId="{1F8D464B-DB46-49E3-8138-E8E70AC6F29C}">
      <dgm:prSet phldrT="[文本]" custT="1"/>
      <dgm:spPr/>
      <dgm:t>
        <a:bodyPr/>
        <a:lstStyle/>
        <a:p>
          <a:pPr>
            <a:lnSpc>
              <a:spcPct val="90000"/>
            </a:lnSpc>
            <a:spcAft>
              <a:spcPts val="0"/>
            </a:spcAft>
          </a:pPr>
          <a:r>
            <a:rPr lang="en-US" altLang="zh-CN" sz="2200" b="1" dirty="0">
              <a:latin typeface="Calibri" panose="020F0502020204030204" pitchFamily="34" charset="0"/>
              <a:cs typeface="Calibri" panose="020F0502020204030204" pitchFamily="34" charset="0"/>
            </a:rPr>
            <a:t>CDEX-50</a:t>
          </a:r>
        </a:p>
        <a:p>
          <a:pPr>
            <a:lnSpc>
              <a:spcPct val="90000"/>
            </a:lnSpc>
            <a:spcAft>
              <a:spcPts val="0"/>
            </a:spcAft>
          </a:pPr>
          <a:r>
            <a:rPr lang="en-US" altLang="zh-CN" sz="2200" b="1" dirty="0">
              <a:latin typeface="Calibri" panose="020F0502020204030204" pitchFamily="34" charset="0"/>
              <a:cs typeface="Calibri" panose="020F0502020204030204" pitchFamily="34" charset="0"/>
            </a:rPr>
            <a:t>(DM)</a:t>
          </a:r>
          <a:endParaRPr lang="zh-CN" altLang="en-US" sz="2200" b="1" dirty="0">
            <a:latin typeface="Calibri" panose="020F0502020204030204" pitchFamily="34" charset="0"/>
            <a:cs typeface="Calibri" panose="020F0502020204030204" pitchFamily="34" charset="0"/>
          </a:endParaRPr>
        </a:p>
      </dgm:t>
    </dgm:pt>
    <dgm:pt modelId="{4F76F1B2-B5D3-4695-B69F-2444EF14B2D2}" type="parTrans" cxnId="{14C579CC-7976-4A93-818D-2DAE66848FF8}">
      <dgm:prSet/>
      <dgm:spPr/>
      <dgm:t>
        <a:bodyPr/>
        <a:lstStyle/>
        <a:p>
          <a:endParaRPr lang="zh-CN" altLang="en-US"/>
        </a:p>
      </dgm:t>
    </dgm:pt>
    <dgm:pt modelId="{8B5E35FD-03EE-4AB8-86CC-E604CF5C1D2A}" type="sibTrans" cxnId="{14C579CC-7976-4A93-818D-2DAE66848FF8}">
      <dgm:prSet/>
      <dgm:spPr/>
      <dgm:t>
        <a:bodyPr/>
        <a:lstStyle/>
        <a:p>
          <a:endParaRPr lang="zh-CN" altLang="en-US"/>
        </a:p>
      </dgm:t>
    </dgm:pt>
    <dgm:pt modelId="{06553584-A7DB-4F0C-ACE9-CB05E34A29A2}">
      <dgm:prSet phldrT="[文本]" custT="1"/>
      <dgm:spPr>
        <a:solidFill>
          <a:srgbClr val="0033CC"/>
        </a:solidFill>
      </dgm:spPr>
      <dgm:t>
        <a:bodyPr/>
        <a:lstStyle/>
        <a:p>
          <a:pPr>
            <a:lnSpc>
              <a:spcPct val="90000"/>
            </a:lnSpc>
            <a:spcAft>
              <a:spcPts val="0"/>
            </a:spcAft>
          </a:pPr>
          <a:r>
            <a:rPr lang="en-US" altLang="zh-CN" sz="2400" b="1" dirty="0">
              <a:latin typeface="Calibri" panose="020F0502020204030204" pitchFamily="34" charset="0"/>
              <a:cs typeface="Calibri" panose="020F0502020204030204" pitchFamily="34" charset="0"/>
            </a:rPr>
            <a:t>CDEX-300ν</a:t>
          </a:r>
        </a:p>
        <a:p>
          <a:pPr>
            <a:lnSpc>
              <a:spcPct val="90000"/>
            </a:lnSpc>
            <a:spcAft>
              <a:spcPts val="0"/>
            </a:spcAft>
          </a:pPr>
          <a:r>
            <a:rPr lang="en-US" altLang="zh-CN" sz="2400" b="1" dirty="0">
              <a:latin typeface="Calibri" panose="020F0502020204030204" pitchFamily="34" charset="0"/>
              <a:cs typeface="Calibri" panose="020F0502020204030204" pitchFamily="34" charset="0"/>
            </a:rPr>
            <a:t>(0νββ)</a:t>
          </a:r>
          <a:endParaRPr lang="zh-CN" altLang="en-US" sz="2400" b="1" dirty="0">
            <a:latin typeface="Calibri" panose="020F0502020204030204" pitchFamily="34" charset="0"/>
            <a:cs typeface="Calibri" panose="020F0502020204030204" pitchFamily="34" charset="0"/>
          </a:endParaRPr>
        </a:p>
      </dgm:t>
    </dgm:pt>
    <dgm:pt modelId="{A8D163B1-0B3E-455D-8BEB-8832F9176CB8}" type="parTrans" cxnId="{9E0508B9-130F-4FAA-9897-64A1A786ECB2}">
      <dgm:prSet/>
      <dgm:spPr/>
      <dgm:t>
        <a:bodyPr/>
        <a:lstStyle/>
        <a:p>
          <a:endParaRPr lang="zh-CN" altLang="en-US"/>
        </a:p>
      </dgm:t>
    </dgm:pt>
    <dgm:pt modelId="{51D25DBE-71A5-4DFA-8D8E-574A5504C97E}" type="sibTrans" cxnId="{9E0508B9-130F-4FAA-9897-64A1A786ECB2}">
      <dgm:prSet/>
      <dgm:spPr/>
      <dgm:t>
        <a:bodyPr/>
        <a:lstStyle/>
        <a:p>
          <a:endParaRPr lang="zh-CN" altLang="en-US"/>
        </a:p>
      </dgm:t>
    </dgm:pt>
    <dgm:pt modelId="{DBEB6AE6-AB7C-4C56-955A-4FA83FA10DFC}">
      <dgm:prSet phldrT="[文本]" custT="1"/>
      <dgm:spPr/>
      <dgm:t>
        <a:bodyPr/>
        <a:lstStyle/>
        <a:p>
          <a:r>
            <a:rPr lang="en-US" altLang="zh-CN" sz="2400" b="1" dirty="0">
              <a:latin typeface="Calibri" panose="020F0502020204030204" pitchFamily="34" charset="0"/>
              <a:cs typeface="Calibri" panose="020F0502020204030204" pitchFamily="34" charset="0"/>
            </a:rPr>
            <a:t>CDEX-1000</a:t>
          </a:r>
          <a:endParaRPr lang="zh-CN" altLang="en-US" sz="2400" b="1" dirty="0">
            <a:latin typeface="Calibri" panose="020F0502020204030204" pitchFamily="34" charset="0"/>
            <a:cs typeface="Calibri" panose="020F0502020204030204" pitchFamily="34" charset="0"/>
          </a:endParaRPr>
        </a:p>
      </dgm:t>
    </dgm:pt>
    <dgm:pt modelId="{3B43646D-AC3A-48F5-8EAE-B11883CD5F52}" type="sibTrans" cxnId="{A8A280D1-13E0-40CF-8B7E-A8D2247E68EC}">
      <dgm:prSet/>
      <dgm:spPr/>
      <dgm:t>
        <a:bodyPr/>
        <a:lstStyle/>
        <a:p>
          <a:endParaRPr lang="zh-CN" altLang="en-US"/>
        </a:p>
      </dgm:t>
    </dgm:pt>
    <dgm:pt modelId="{E48E8B4E-209D-412A-9333-C7FC9F9D5748}" type="parTrans" cxnId="{A8A280D1-13E0-40CF-8B7E-A8D2247E68EC}">
      <dgm:prSet/>
      <dgm:spPr/>
      <dgm:t>
        <a:bodyPr/>
        <a:lstStyle/>
        <a:p>
          <a:endParaRPr lang="zh-CN" altLang="en-US"/>
        </a:p>
      </dgm:t>
    </dgm:pt>
    <dgm:pt modelId="{C0BA24BB-F9B4-4F90-B5DC-B3F3A7896D46}" type="pres">
      <dgm:prSet presAssocID="{64C8D061-D23C-40D1-945D-DA13E296C693}" presName="Name0" presStyleCnt="0">
        <dgm:presLayoutVars>
          <dgm:dir/>
          <dgm:resizeHandles val="exact"/>
        </dgm:presLayoutVars>
      </dgm:prSet>
      <dgm:spPr/>
    </dgm:pt>
    <dgm:pt modelId="{FE836735-DB0F-4A61-989D-D5D9F86B5ED3}" type="pres">
      <dgm:prSet presAssocID="{64C8D061-D23C-40D1-945D-DA13E296C693}" presName="vNodes" presStyleCnt="0"/>
      <dgm:spPr/>
    </dgm:pt>
    <dgm:pt modelId="{3038F915-EF2A-443E-AB50-CFEC87CD70D7}" type="pres">
      <dgm:prSet presAssocID="{1F8D464B-DB46-49E3-8138-E8E70AC6F29C}" presName="node" presStyleLbl="node1" presStyleIdx="0" presStyleCnt="3" custScaleX="349895" custScaleY="140179" custLinFactY="-10926" custLinFactNeighborX="-76" custLinFactNeighborY="-100000">
        <dgm:presLayoutVars>
          <dgm:bulletEnabled val="1"/>
        </dgm:presLayoutVars>
      </dgm:prSet>
      <dgm:spPr/>
    </dgm:pt>
    <dgm:pt modelId="{8F54F967-B92B-4ABE-9B7C-7CC7D0C65CCE}" type="pres">
      <dgm:prSet presAssocID="{8B5E35FD-03EE-4AB8-86CC-E604CF5C1D2A}" presName="spacerT" presStyleCnt="0"/>
      <dgm:spPr/>
    </dgm:pt>
    <dgm:pt modelId="{07BC7278-CF43-4634-B3FF-272FAFDE2E59}" type="pres">
      <dgm:prSet presAssocID="{8B5E35FD-03EE-4AB8-86CC-E604CF5C1D2A}" presName="sibTrans" presStyleLbl="sibTrans2D1" presStyleIdx="0" presStyleCnt="2"/>
      <dgm:spPr/>
    </dgm:pt>
    <dgm:pt modelId="{B1CCF54D-7DF5-4E96-B6A9-DCF674A056EF}" type="pres">
      <dgm:prSet presAssocID="{8B5E35FD-03EE-4AB8-86CC-E604CF5C1D2A}" presName="spacerB" presStyleCnt="0"/>
      <dgm:spPr/>
    </dgm:pt>
    <dgm:pt modelId="{2B8E020F-2A8E-4CED-BA88-4AFDD8A697BA}" type="pres">
      <dgm:prSet presAssocID="{06553584-A7DB-4F0C-ACE9-CB05E34A29A2}" presName="node" presStyleLbl="node1" presStyleIdx="1" presStyleCnt="3" custScaleX="347846" custScaleY="137665">
        <dgm:presLayoutVars>
          <dgm:bulletEnabled val="1"/>
        </dgm:presLayoutVars>
      </dgm:prSet>
      <dgm:spPr/>
    </dgm:pt>
    <dgm:pt modelId="{51F2BF8C-8D35-4592-9CB3-5BD8B68E8E5E}" type="pres">
      <dgm:prSet presAssocID="{64C8D061-D23C-40D1-945D-DA13E296C693}" presName="sibTransLast" presStyleLbl="sibTrans2D1" presStyleIdx="1" presStyleCnt="2" custAng="21475623" custScaleX="368785" custScaleY="181336" custLinFactX="-8541" custLinFactNeighborX="-100000" custLinFactNeighborY="7007"/>
      <dgm:spPr/>
    </dgm:pt>
    <dgm:pt modelId="{37457E6B-D03A-4467-B4EC-A83365DBDCB0}" type="pres">
      <dgm:prSet presAssocID="{64C8D061-D23C-40D1-945D-DA13E296C693}" presName="connectorText" presStyleLbl="sibTrans2D1" presStyleIdx="1" presStyleCnt="2"/>
      <dgm:spPr/>
    </dgm:pt>
    <dgm:pt modelId="{3E361CF3-6DB2-4887-AADC-7977528C8B25}" type="pres">
      <dgm:prSet presAssocID="{64C8D061-D23C-40D1-945D-DA13E296C693}" presName="lastNode" presStyleLbl="node1" presStyleIdx="2" presStyleCnt="3" custScaleX="181907" custScaleY="82883" custLinFactX="-5521" custLinFactNeighborX="-100000" custLinFactNeighborY="2718">
        <dgm:presLayoutVars>
          <dgm:bulletEnabled val="1"/>
        </dgm:presLayoutVars>
      </dgm:prSet>
      <dgm:spPr/>
    </dgm:pt>
  </dgm:ptLst>
  <dgm:cxnLst>
    <dgm:cxn modelId="{546D5B13-BE90-4D87-9409-7901ED7F9139}" type="presOf" srcId="{06553584-A7DB-4F0C-ACE9-CB05E34A29A2}" destId="{2B8E020F-2A8E-4CED-BA88-4AFDD8A697BA}" srcOrd="0" destOrd="0" presId="urn:microsoft.com/office/officeart/2005/8/layout/equation2"/>
    <dgm:cxn modelId="{00693D5F-BA3D-4186-B854-C9A9BC26A24E}" type="presOf" srcId="{51D25DBE-71A5-4DFA-8D8E-574A5504C97E}" destId="{37457E6B-D03A-4467-B4EC-A83365DBDCB0}" srcOrd="1" destOrd="0" presId="urn:microsoft.com/office/officeart/2005/8/layout/equation2"/>
    <dgm:cxn modelId="{C0F21A66-C01B-4A0F-9D47-CAA1AD0BE93A}" type="presOf" srcId="{DBEB6AE6-AB7C-4C56-955A-4FA83FA10DFC}" destId="{3E361CF3-6DB2-4887-AADC-7977528C8B25}" srcOrd="0" destOrd="0" presId="urn:microsoft.com/office/officeart/2005/8/layout/equation2"/>
    <dgm:cxn modelId="{CFC5A297-E8E1-4277-9693-7B00017805E8}" type="presOf" srcId="{1F8D464B-DB46-49E3-8138-E8E70AC6F29C}" destId="{3038F915-EF2A-443E-AB50-CFEC87CD70D7}" srcOrd="0" destOrd="0" presId="urn:microsoft.com/office/officeart/2005/8/layout/equation2"/>
    <dgm:cxn modelId="{54505CB3-DB73-425D-AD59-60D4C7C59A43}" type="presOf" srcId="{8B5E35FD-03EE-4AB8-86CC-E604CF5C1D2A}" destId="{07BC7278-CF43-4634-B3FF-272FAFDE2E59}" srcOrd="0" destOrd="0" presId="urn:microsoft.com/office/officeart/2005/8/layout/equation2"/>
    <dgm:cxn modelId="{9E0508B9-130F-4FAA-9897-64A1A786ECB2}" srcId="{64C8D061-D23C-40D1-945D-DA13E296C693}" destId="{06553584-A7DB-4F0C-ACE9-CB05E34A29A2}" srcOrd="1" destOrd="0" parTransId="{A8D163B1-0B3E-455D-8BEB-8832F9176CB8}" sibTransId="{51D25DBE-71A5-4DFA-8D8E-574A5504C97E}"/>
    <dgm:cxn modelId="{14C579CC-7976-4A93-818D-2DAE66848FF8}" srcId="{64C8D061-D23C-40D1-945D-DA13E296C693}" destId="{1F8D464B-DB46-49E3-8138-E8E70AC6F29C}" srcOrd="0" destOrd="0" parTransId="{4F76F1B2-B5D3-4695-B69F-2444EF14B2D2}" sibTransId="{8B5E35FD-03EE-4AB8-86CC-E604CF5C1D2A}"/>
    <dgm:cxn modelId="{A8A280D1-13E0-40CF-8B7E-A8D2247E68EC}" srcId="{64C8D061-D23C-40D1-945D-DA13E296C693}" destId="{DBEB6AE6-AB7C-4C56-955A-4FA83FA10DFC}" srcOrd="2" destOrd="0" parTransId="{E48E8B4E-209D-412A-9333-C7FC9F9D5748}" sibTransId="{3B43646D-AC3A-48F5-8EAE-B11883CD5F52}"/>
    <dgm:cxn modelId="{15AE7BE2-14FC-4CBB-AA02-988B2B850013}" type="presOf" srcId="{64C8D061-D23C-40D1-945D-DA13E296C693}" destId="{C0BA24BB-F9B4-4F90-B5DC-B3F3A7896D46}" srcOrd="0" destOrd="0" presId="urn:microsoft.com/office/officeart/2005/8/layout/equation2"/>
    <dgm:cxn modelId="{9B0680F5-5F3F-430B-A58F-C23581B5FCE8}" type="presOf" srcId="{51D25DBE-71A5-4DFA-8D8E-574A5504C97E}" destId="{51F2BF8C-8D35-4592-9CB3-5BD8B68E8E5E}" srcOrd="0" destOrd="0" presId="urn:microsoft.com/office/officeart/2005/8/layout/equation2"/>
    <dgm:cxn modelId="{69EA0C4C-AF9D-48AB-84A9-013A62422EFB}" type="presParOf" srcId="{C0BA24BB-F9B4-4F90-B5DC-B3F3A7896D46}" destId="{FE836735-DB0F-4A61-989D-D5D9F86B5ED3}" srcOrd="0" destOrd="0" presId="urn:microsoft.com/office/officeart/2005/8/layout/equation2"/>
    <dgm:cxn modelId="{EDB64183-53A8-4DE5-B42F-5F0B885E35BA}" type="presParOf" srcId="{FE836735-DB0F-4A61-989D-D5D9F86B5ED3}" destId="{3038F915-EF2A-443E-AB50-CFEC87CD70D7}" srcOrd="0" destOrd="0" presId="urn:microsoft.com/office/officeart/2005/8/layout/equation2"/>
    <dgm:cxn modelId="{3611598B-D65F-401A-835A-C23B1E4E7222}" type="presParOf" srcId="{FE836735-DB0F-4A61-989D-D5D9F86B5ED3}" destId="{8F54F967-B92B-4ABE-9B7C-7CC7D0C65CCE}" srcOrd="1" destOrd="0" presId="urn:microsoft.com/office/officeart/2005/8/layout/equation2"/>
    <dgm:cxn modelId="{DD408621-484F-42D6-9887-26FF5C8452BB}" type="presParOf" srcId="{FE836735-DB0F-4A61-989D-D5D9F86B5ED3}" destId="{07BC7278-CF43-4634-B3FF-272FAFDE2E59}" srcOrd="2" destOrd="0" presId="urn:microsoft.com/office/officeart/2005/8/layout/equation2"/>
    <dgm:cxn modelId="{68F8AC1A-5305-4F0B-B5DB-40B43B6C22C8}" type="presParOf" srcId="{FE836735-DB0F-4A61-989D-D5D9F86B5ED3}" destId="{B1CCF54D-7DF5-4E96-B6A9-DCF674A056EF}" srcOrd="3" destOrd="0" presId="urn:microsoft.com/office/officeart/2005/8/layout/equation2"/>
    <dgm:cxn modelId="{B993689A-806E-4A8D-AF8F-18E3FF0171D7}" type="presParOf" srcId="{FE836735-DB0F-4A61-989D-D5D9F86B5ED3}" destId="{2B8E020F-2A8E-4CED-BA88-4AFDD8A697BA}" srcOrd="4" destOrd="0" presId="urn:microsoft.com/office/officeart/2005/8/layout/equation2"/>
    <dgm:cxn modelId="{DCDFA2A7-01A7-4B27-991E-BE30B6E6FEE4}" type="presParOf" srcId="{C0BA24BB-F9B4-4F90-B5DC-B3F3A7896D46}" destId="{51F2BF8C-8D35-4592-9CB3-5BD8B68E8E5E}" srcOrd="1" destOrd="0" presId="urn:microsoft.com/office/officeart/2005/8/layout/equation2"/>
    <dgm:cxn modelId="{97567E0E-9ED6-4B76-88D5-CAF48347505A}" type="presParOf" srcId="{51F2BF8C-8D35-4592-9CB3-5BD8B68E8E5E}" destId="{37457E6B-D03A-4467-B4EC-A83365DBDCB0}" srcOrd="0" destOrd="0" presId="urn:microsoft.com/office/officeart/2005/8/layout/equation2"/>
    <dgm:cxn modelId="{597BFA9C-C333-4010-9431-70C025345712}" type="presParOf" srcId="{C0BA24BB-F9B4-4F90-B5DC-B3F3A7896D46}" destId="{3E361CF3-6DB2-4887-AADC-7977528C8B25}" srcOrd="2"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C8D061-D23C-40D1-945D-DA13E296C693}" type="doc">
      <dgm:prSet loTypeId="urn:microsoft.com/office/officeart/2005/8/layout/equation2" loCatId="relationship" qsTypeId="urn:microsoft.com/office/officeart/2005/8/quickstyle/simple1" qsCatId="simple" csTypeId="urn:microsoft.com/office/officeart/2005/8/colors/colorful1" csCatId="colorful" phldr="1"/>
      <dgm:spPr/>
    </dgm:pt>
    <dgm:pt modelId="{06553584-A7DB-4F0C-ACE9-CB05E34A29A2}">
      <dgm:prSet phldrT="[文本]" custT="1"/>
      <dgm:spPr/>
      <dgm:t>
        <a:bodyPr/>
        <a:lstStyle/>
        <a:p>
          <a:r>
            <a:rPr lang="en-US" altLang="zh-CN" sz="2400" b="1" dirty="0">
              <a:latin typeface="Calibri" panose="020F0502020204030204" pitchFamily="34" charset="0"/>
              <a:cs typeface="Calibri" panose="020F0502020204030204" pitchFamily="34" charset="0"/>
            </a:rPr>
            <a:t>CDEX-1</a:t>
          </a:r>
          <a:endParaRPr lang="zh-CN" altLang="en-US" sz="2400" b="1" dirty="0">
            <a:latin typeface="Calibri" panose="020F0502020204030204" pitchFamily="34" charset="0"/>
            <a:cs typeface="Calibri" panose="020F0502020204030204" pitchFamily="34" charset="0"/>
          </a:endParaRPr>
        </a:p>
      </dgm:t>
    </dgm:pt>
    <dgm:pt modelId="{A8D163B1-0B3E-455D-8BEB-8832F9176CB8}" type="parTrans" cxnId="{9E0508B9-130F-4FAA-9897-64A1A786ECB2}">
      <dgm:prSet/>
      <dgm:spPr/>
      <dgm:t>
        <a:bodyPr/>
        <a:lstStyle/>
        <a:p>
          <a:endParaRPr lang="zh-CN" altLang="en-US"/>
        </a:p>
      </dgm:t>
    </dgm:pt>
    <dgm:pt modelId="{51D25DBE-71A5-4DFA-8D8E-574A5504C97E}" type="sibTrans" cxnId="{9E0508B9-130F-4FAA-9897-64A1A786ECB2}">
      <dgm:prSet/>
      <dgm:spPr/>
      <dgm:t>
        <a:bodyPr/>
        <a:lstStyle/>
        <a:p>
          <a:endParaRPr lang="zh-CN" altLang="en-US"/>
        </a:p>
      </dgm:t>
    </dgm:pt>
    <dgm:pt modelId="{DBEB6AE6-AB7C-4C56-955A-4FA83FA10DFC}">
      <dgm:prSet phldrT="[文本]" custT="1"/>
      <dgm:spPr/>
      <dgm:t>
        <a:bodyPr/>
        <a:lstStyle/>
        <a:p>
          <a:r>
            <a:rPr lang="en-US" altLang="zh-CN" sz="2400" b="1" dirty="0">
              <a:latin typeface="Calibri" panose="020F0502020204030204" pitchFamily="34" charset="0"/>
              <a:cs typeface="Calibri" panose="020F0502020204030204" pitchFamily="34" charset="0"/>
            </a:rPr>
            <a:t>CDEX-10</a:t>
          </a:r>
          <a:endParaRPr lang="zh-CN" altLang="en-US" sz="2400" b="1" dirty="0">
            <a:latin typeface="Calibri" panose="020F0502020204030204" pitchFamily="34" charset="0"/>
            <a:cs typeface="Calibri" panose="020F0502020204030204" pitchFamily="34" charset="0"/>
          </a:endParaRPr>
        </a:p>
      </dgm:t>
    </dgm:pt>
    <dgm:pt modelId="{E48E8B4E-209D-412A-9333-C7FC9F9D5748}" type="parTrans" cxnId="{A8A280D1-13E0-40CF-8B7E-A8D2247E68EC}">
      <dgm:prSet/>
      <dgm:spPr/>
      <dgm:t>
        <a:bodyPr/>
        <a:lstStyle/>
        <a:p>
          <a:endParaRPr lang="zh-CN" altLang="en-US"/>
        </a:p>
      </dgm:t>
    </dgm:pt>
    <dgm:pt modelId="{3B43646D-AC3A-48F5-8EAE-B11883CD5F52}" type="sibTrans" cxnId="{A8A280D1-13E0-40CF-8B7E-A8D2247E68EC}">
      <dgm:prSet/>
      <dgm:spPr/>
      <dgm:t>
        <a:bodyPr/>
        <a:lstStyle/>
        <a:p>
          <a:endParaRPr lang="zh-CN" altLang="en-US"/>
        </a:p>
      </dgm:t>
    </dgm:pt>
    <dgm:pt modelId="{C0BA24BB-F9B4-4F90-B5DC-B3F3A7896D46}" type="pres">
      <dgm:prSet presAssocID="{64C8D061-D23C-40D1-945D-DA13E296C693}" presName="Name0" presStyleCnt="0">
        <dgm:presLayoutVars>
          <dgm:dir/>
          <dgm:resizeHandles val="exact"/>
        </dgm:presLayoutVars>
      </dgm:prSet>
      <dgm:spPr/>
    </dgm:pt>
    <dgm:pt modelId="{FE836735-DB0F-4A61-989D-D5D9F86B5ED3}" type="pres">
      <dgm:prSet presAssocID="{64C8D061-D23C-40D1-945D-DA13E296C693}" presName="vNodes" presStyleCnt="0"/>
      <dgm:spPr/>
    </dgm:pt>
    <dgm:pt modelId="{2B8E020F-2A8E-4CED-BA88-4AFDD8A697BA}" type="pres">
      <dgm:prSet presAssocID="{06553584-A7DB-4F0C-ACE9-CB05E34A29A2}" presName="node" presStyleLbl="node1" presStyleIdx="0" presStyleCnt="2" custScaleX="133158" custScaleY="57456" custLinFactNeighborX="23380" custLinFactNeighborY="-1683">
        <dgm:presLayoutVars>
          <dgm:bulletEnabled val="1"/>
        </dgm:presLayoutVars>
      </dgm:prSet>
      <dgm:spPr/>
    </dgm:pt>
    <dgm:pt modelId="{51F2BF8C-8D35-4592-9CB3-5BD8B68E8E5E}" type="pres">
      <dgm:prSet presAssocID="{64C8D061-D23C-40D1-945D-DA13E296C693}" presName="sibTransLast" presStyleLbl="sibTrans2D1" presStyleIdx="0" presStyleCnt="1" custAng="21540000" custScaleX="169005" custScaleY="86485" custLinFactNeighborX="8412"/>
      <dgm:spPr/>
    </dgm:pt>
    <dgm:pt modelId="{37457E6B-D03A-4467-B4EC-A83365DBDCB0}" type="pres">
      <dgm:prSet presAssocID="{64C8D061-D23C-40D1-945D-DA13E296C693}" presName="connectorText" presStyleLbl="sibTrans2D1" presStyleIdx="0" presStyleCnt="1"/>
      <dgm:spPr/>
    </dgm:pt>
    <dgm:pt modelId="{3E361CF3-6DB2-4887-AADC-7977528C8B25}" type="pres">
      <dgm:prSet presAssocID="{64C8D061-D23C-40D1-945D-DA13E296C693}" presName="lastNode" presStyleLbl="node1" presStyleIdx="1" presStyleCnt="2" custScaleX="141799" custScaleY="57002" custLinFactNeighborX="3248">
        <dgm:presLayoutVars>
          <dgm:bulletEnabled val="1"/>
        </dgm:presLayoutVars>
      </dgm:prSet>
      <dgm:spPr/>
    </dgm:pt>
  </dgm:ptLst>
  <dgm:cxnLst>
    <dgm:cxn modelId="{546D5B13-BE90-4D87-9409-7901ED7F9139}" type="presOf" srcId="{06553584-A7DB-4F0C-ACE9-CB05E34A29A2}" destId="{2B8E020F-2A8E-4CED-BA88-4AFDD8A697BA}" srcOrd="0" destOrd="0" presId="urn:microsoft.com/office/officeart/2005/8/layout/equation2"/>
    <dgm:cxn modelId="{00693D5F-BA3D-4186-B854-C9A9BC26A24E}" type="presOf" srcId="{51D25DBE-71A5-4DFA-8D8E-574A5504C97E}" destId="{37457E6B-D03A-4467-B4EC-A83365DBDCB0}" srcOrd="1" destOrd="0" presId="urn:microsoft.com/office/officeart/2005/8/layout/equation2"/>
    <dgm:cxn modelId="{C0F21A66-C01B-4A0F-9D47-CAA1AD0BE93A}" type="presOf" srcId="{DBEB6AE6-AB7C-4C56-955A-4FA83FA10DFC}" destId="{3E361CF3-6DB2-4887-AADC-7977528C8B25}" srcOrd="0" destOrd="0" presId="urn:microsoft.com/office/officeart/2005/8/layout/equation2"/>
    <dgm:cxn modelId="{9E0508B9-130F-4FAA-9897-64A1A786ECB2}" srcId="{64C8D061-D23C-40D1-945D-DA13E296C693}" destId="{06553584-A7DB-4F0C-ACE9-CB05E34A29A2}" srcOrd="0" destOrd="0" parTransId="{A8D163B1-0B3E-455D-8BEB-8832F9176CB8}" sibTransId="{51D25DBE-71A5-4DFA-8D8E-574A5504C97E}"/>
    <dgm:cxn modelId="{A8A280D1-13E0-40CF-8B7E-A8D2247E68EC}" srcId="{64C8D061-D23C-40D1-945D-DA13E296C693}" destId="{DBEB6AE6-AB7C-4C56-955A-4FA83FA10DFC}" srcOrd="1" destOrd="0" parTransId="{E48E8B4E-209D-412A-9333-C7FC9F9D5748}" sibTransId="{3B43646D-AC3A-48F5-8EAE-B11883CD5F52}"/>
    <dgm:cxn modelId="{15AE7BE2-14FC-4CBB-AA02-988B2B850013}" type="presOf" srcId="{64C8D061-D23C-40D1-945D-DA13E296C693}" destId="{C0BA24BB-F9B4-4F90-B5DC-B3F3A7896D46}" srcOrd="0" destOrd="0" presId="urn:microsoft.com/office/officeart/2005/8/layout/equation2"/>
    <dgm:cxn modelId="{9B0680F5-5F3F-430B-A58F-C23581B5FCE8}" type="presOf" srcId="{51D25DBE-71A5-4DFA-8D8E-574A5504C97E}" destId="{51F2BF8C-8D35-4592-9CB3-5BD8B68E8E5E}" srcOrd="0" destOrd="0" presId="urn:microsoft.com/office/officeart/2005/8/layout/equation2"/>
    <dgm:cxn modelId="{69EA0C4C-AF9D-48AB-84A9-013A62422EFB}" type="presParOf" srcId="{C0BA24BB-F9B4-4F90-B5DC-B3F3A7896D46}" destId="{FE836735-DB0F-4A61-989D-D5D9F86B5ED3}" srcOrd="0" destOrd="0" presId="urn:microsoft.com/office/officeart/2005/8/layout/equation2"/>
    <dgm:cxn modelId="{B993689A-806E-4A8D-AF8F-18E3FF0171D7}" type="presParOf" srcId="{FE836735-DB0F-4A61-989D-D5D9F86B5ED3}" destId="{2B8E020F-2A8E-4CED-BA88-4AFDD8A697BA}" srcOrd="0" destOrd="0" presId="urn:microsoft.com/office/officeart/2005/8/layout/equation2"/>
    <dgm:cxn modelId="{DCDFA2A7-01A7-4B27-991E-BE30B6E6FEE4}" type="presParOf" srcId="{C0BA24BB-F9B4-4F90-B5DC-B3F3A7896D46}" destId="{51F2BF8C-8D35-4592-9CB3-5BD8B68E8E5E}" srcOrd="1" destOrd="0" presId="urn:microsoft.com/office/officeart/2005/8/layout/equation2"/>
    <dgm:cxn modelId="{97567E0E-9ED6-4B76-88D5-CAF48347505A}" type="presParOf" srcId="{51F2BF8C-8D35-4592-9CB3-5BD8B68E8E5E}" destId="{37457E6B-D03A-4467-B4EC-A83365DBDCB0}" srcOrd="0" destOrd="0" presId="urn:microsoft.com/office/officeart/2005/8/layout/equation2"/>
    <dgm:cxn modelId="{597BFA9C-C333-4010-9431-70C025345712}" type="presParOf" srcId="{C0BA24BB-F9B4-4F90-B5DC-B3F3A7896D46}" destId="{3E361CF3-6DB2-4887-AADC-7977528C8B25}" srcOrd="2" destOrd="0" presId="urn:microsoft.com/office/officeart/2005/8/layout/equation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8F915-EF2A-443E-AB50-CFEC87CD70D7}">
      <dsp:nvSpPr>
        <dsp:cNvPr id="0" name=""/>
        <dsp:cNvSpPr/>
      </dsp:nvSpPr>
      <dsp:spPr>
        <a:xfrm>
          <a:off x="1254" y="237220"/>
          <a:ext cx="2041395" cy="81784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ts val="0"/>
            </a:spcAft>
            <a:buNone/>
          </a:pPr>
          <a:r>
            <a:rPr lang="en-US" altLang="zh-CN" sz="2200" b="1" kern="1200" dirty="0">
              <a:latin typeface="Calibri" panose="020F0502020204030204" pitchFamily="34" charset="0"/>
              <a:cs typeface="Calibri" panose="020F0502020204030204" pitchFamily="34" charset="0"/>
            </a:rPr>
            <a:t>CDEX-50</a:t>
          </a:r>
        </a:p>
        <a:p>
          <a:pPr marL="0" lvl="0" indent="0" algn="ctr" defTabSz="977900">
            <a:lnSpc>
              <a:spcPct val="90000"/>
            </a:lnSpc>
            <a:spcBef>
              <a:spcPct val="0"/>
            </a:spcBef>
            <a:spcAft>
              <a:spcPts val="0"/>
            </a:spcAft>
            <a:buNone/>
          </a:pPr>
          <a:r>
            <a:rPr lang="en-US" altLang="zh-CN" sz="2200" b="1" kern="1200" dirty="0">
              <a:latin typeface="Calibri" panose="020F0502020204030204" pitchFamily="34" charset="0"/>
              <a:cs typeface="Calibri" panose="020F0502020204030204" pitchFamily="34" charset="0"/>
            </a:rPr>
            <a:t>(DM)</a:t>
          </a:r>
          <a:endParaRPr lang="zh-CN" altLang="en-US" sz="2200" b="1" kern="1200" dirty="0">
            <a:latin typeface="Calibri" panose="020F0502020204030204" pitchFamily="34" charset="0"/>
            <a:cs typeface="Calibri" panose="020F0502020204030204" pitchFamily="34" charset="0"/>
          </a:endParaRPr>
        </a:p>
      </dsp:txBody>
      <dsp:txXfrm>
        <a:off x="300209" y="356991"/>
        <a:ext cx="1443485" cy="578305"/>
      </dsp:txXfrm>
    </dsp:sp>
    <dsp:sp modelId="{07BC7278-CF43-4634-B3FF-272FAFDE2E59}">
      <dsp:nvSpPr>
        <dsp:cNvPr id="0" name=""/>
        <dsp:cNvSpPr/>
      </dsp:nvSpPr>
      <dsp:spPr>
        <a:xfrm>
          <a:off x="853200" y="1213563"/>
          <a:ext cx="338389" cy="338389"/>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898053" y="1342963"/>
        <a:ext cx="248683" cy="79589"/>
      </dsp:txXfrm>
    </dsp:sp>
    <dsp:sp modelId="{2B8E020F-2A8E-4CED-BA88-4AFDD8A697BA}">
      <dsp:nvSpPr>
        <dsp:cNvPr id="0" name=""/>
        <dsp:cNvSpPr/>
      </dsp:nvSpPr>
      <dsp:spPr>
        <a:xfrm>
          <a:off x="7675" y="1599327"/>
          <a:ext cx="2029440" cy="803180"/>
        </a:xfrm>
        <a:prstGeom prst="ellipse">
          <a:avLst/>
        </a:prstGeom>
        <a:solidFill>
          <a:srgbClr val="0033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ts val="0"/>
            </a:spcAft>
            <a:buNone/>
          </a:pPr>
          <a:r>
            <a:rPr lang="en-US" altLang="zh-CN" sz="2400" b="1" kern="1200" dirty="0">
              <a:latin typeface="Calibri" panose="020F0502020204030204" pitchFamily="34" charset="0"/>
              <a:cs typeface="Calibri" panose="020F0502020204030204" pitchFamily="34" charset="0"/>
            </a:rPr>
            <a:t>CDEX-300ν</a:t>
          </a:r>
        </a:p>
        <a:p>
          <a:pPr marL="0" lvl="0" indent="0" algn="ctr" defTabSz="1066800">
            <a:lnSpc>
              <a:spcPct val="90000"/>
            </a:lnSpc>
            <a:spcBef>
              <a:spcPct val="0"/>
            </a:spcBef>
            <a:spcAft>
              <a:spcPts val="0"/>
            </a:spcAft>
            <a:buNone/>
          </a:pPr>
          <a:r>
            <a:rPr lang="en-US" altLang="zh-CN" sz="2400" b="1" kern="1200" dirty="0">
              <a:latin typeface="Calibri" panose="020F0502020204030204" pitchFamily="34" charset="0"/>
              <a:cs typeface="Calibri" panose="020F0502020204030204" pitchFamily="34" charset="0"/>
            </a:rPr>
            <a:t>(0νββ)</a:t>
          </a:r>
          <a:endParaRPr lang="zh-CN" altLang="en-US" sz="2400" b="1" kern="1200" dirty="0">
            <a:latin typeface="Calibri" panose="020F0502020204030204" pitchFamily="34" charset="0"/>
            <a:cs typeface="Calibri" panose="020F0502020204030204" pitchFamily="34" charset="0"/>
          </a:endParaRPr>
        </a:p>
      </dsp:txBody>
      <dsp:txXfrm>
        <a:off x="304880" y="1716950"/>
        <a:ext cx="1435030" cy="567934"/>
      </dsp:txXfrm>
    </dsp:sp>
    <dsp:sp modelId="{51F2BF8C-8D35-4592-9CB3-5BD8B68E8E5E}">
      <dsp:nvSpPr>
        <dsp:cNvPr id="0" name=""/>
        <dsp:cNvSpPr/>
      </dsp:nvSpPr>
      <dsp:spPr>
        <a:xfrm rot="7547">
          <a:off x="1840203" y="1181332"/>
          <a:ext cx="381234" cy="393564"/>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1840203" y="1259919"/>
        <a:ext cx="266864" cy="236138"/>
      </dsp:txXfrm>
    </dsp:sp>
    <dsp:sp modelId="{3E361CF3-6DB2-4887-AADC-7977528C8B25}">
      <dsp:nvSpPr>
        <dsp:cNvPr id="0" name=""/>
        <dsp:cNvSpPr/>
      </dsp:nvSpPr>
      <dsp:spPr>
        <a:xfrm>
          <a:off x="2233807" y="923574"/>
          <a:ext cx="2122603" cy="967129"/>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latin typeface="Calibri" panose="020F0502020204030204" pitchFamily="34" charset="0"/>
              <a:cs typeface="Calibri" panose="020F0502020204030204" pitchFamily="34" charset="0"/>
            </a:rPr>
            <a:t>CDEX-1000</a:t>
          </a:r>
          <a:endParaRPr lang="zh-CN" altLang="en-US" sz="2400" b="1" kern="1200" dirty="0">
            <a:latin typeface="Calibri" panose="020F0502020204030204" pitchFamily="34" charset="0"/>
            <a:cs typeface="Calibri" panose="020F0502020204030204" pitchFamily="34" charset="0"/>
          </a:endParaRPr>
        </a:p>
      </dsp:txBody>
      <dsp:txXfrm>
        <a:off x="2544655" y="1065207"/>
        <a:ext cx="1500907" cy="6838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E020F-2A8E-4CED-BA88-4AFDD8A697BA}">
      <dsp:nvSpPr>
        <dsp:cNvPr id="0" name=""/>
        <dsp:cNvSpPr/>
      </dsp:nvSpPr>
      <dsp:spPr>
        <a:xfrm>
          <a:off x="287419" y="557649"/>
          <a:ext cx="1628908" cy="70285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latin typeface="Calibri" panose="020F0502020204030204" pitchFamily="34" charset="0"/>
              <a:cs typeface="Calibri" panose="020F0502020204030204" pitchFamily="34" charset="0"/>
            </a:rPr>
            <a:t>CDEX-1</a:t>
          </a:r>
          <a:endParaRPr lang="zh-CN" altLang="en-US" sz="2400" b="1" kern="1200" dirty="0">
            <a:latin typeface="Calibri" panose="020F0502020204030204" pitchFamily="34" charset="0"/>
            <a:cs typeface="Calibri" panose="020F0502020204030204" pitchFamily="34" charset="0"/>
          </a:endParaRPr>
        </a:p>
      </dsp:txBody>
      <dsp:txXfrm>
        <a:off x="525967" y="660579"/>
        <a:ext cx="1151812" cy="496993"/>
      </dsp:txXfrm>
    </dsp:sp>
    <dsp:sp modelId="{51F2BF8C-8D35-4592-9CB3-5BD8B68E8E5E}">
      <dsp:nvSpPr>
        <dsp:cNvPr id="0" name=""/>
        <dsp:cNvSpPr/>
      </dsp:nvSpPr>
      <dsp:spPr>
        <a:xfrm rot="21573209">
          <a:off x="1966371" y="722399"/>
          <a:ext cx="402950" cy="39356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1966373" y="801571"/>
        <a:ext cx="284881" cy="236138"/>
      </dsp:txXfrm>
    </dsp:sp>
    <dsp:sp modelId="{3E361CF3-6DB2-4887-AADC-7977528C8B25}">
      <dsp:nvSpPr>
        <dsp:cNvPr id="0" name=""/>
        <dsp:cNvSpPr/>
      </dsp:nvSpPr>
      <dsp:spPr>
        <a:xfrm>
          <a:off x="2365711" y="581014"/>
          <a:ext cx="1734613" cy="69729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altLang="zh-CN" sz="2400" b="1" kern="1200" dirty="0">
              <a:latin typeface="Calibri" panose="020F0502020204030204" pitchFamily="34" charset="0"/>
              <a:cs typeface="Calibri" panose="020F0502020204030204" pitchFamily="34" charset="0"/>
            </a:rPr>
            <a:t>CDEX-10</a:t>
          </a:r>
          <a:endParaRPr lang="zh-CN" altLang="en-US" sz="2400" b="1" kern="1200" dirty="0">
            <a:latin typeface="Calibri" panose="020F0502020204030204" pitchFamily="34" charset="0"/>
            <a:cs typeface="Calibri" panose="020F0502020204030204" pitchFamily="34" charset="0"/>
          </a:endParaRPr>
        </a:p>
      </dsp:txBody>
      <dsp:txXfrm>
        <a:off x="2619739" y="683131"/>
        <a:ext cx="1226557" cy="49306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6:27:04.779"/>
    </inkml:context>
    <inkml:brush xml:id="br0">
      <inkml:brushProperty name="width" value="0.1" units="cm"/>
      <inkml:brushProperty name="height" value="0.1" units="cm"/>
      <inkml:brushProperty name="color" value="#E71224"/>
    </inkml:brush>
  </inkml:definitions>
  <inkml:trace contextRef="#ctx0" brushRef="#br0">2037 419 24575,'-65'-19'0,"21"1"0,-4-4 0,-20-7 0,-5-4 0,-8-4 0,0-1 0,10 5 0,3 2 0,6 3 0,3 1 0,12 5 0,2 3 0,-28-11 0,7 8 0,11 14 0,7 5 0,-8 3 0,-13 0 0,-12 0 0,-14 6 0,43 0 0,-2 2 0,-5 3 0,-2 2 0,-1 2 0,1 0 0,2 1 0,3-1 0,-34 14 0,29-2 0,25-2 0,17 3 0,10 0 0,6 4 0,3 3 0,0 0 0,3 0 0,3-1 0,3-1 0,4-2 0,2 1 0,0-1 0,1-4 0,2 1 0,2 3 0,12 12 0,15 18 0,-15-20 0,3 3 0,6 6 0,3 1 0,4 4 0,1 0 0,1-1 0,1-2 0,-1-4 0,-1-4 0,-4-5 0,0-5 0,35 18 0,-6-16 0,-5-15 0,1-11 0,5-7 0,8-3 0,11 0 0,-41 0 0,0 0 0,47 0 0,-9-3 0,-8-8 0,-13-8 0,-3-9 0,-10-8 0,-4-2 0,1-8 0,6-6 0,2-4 0,-4-2 0,-4 1 0,-9 3 0,-8 3 0,-12 8 0,-10 8 0,-9 7 0,-5 4 0,-1 0 0,0 0 0,-6 0 0,-3 0 0,-7-3 0,-8-8 0,-3-7 0,-5-5 0,0 2 0,3 7 0,5 11 0,5 8 0,4 8 0,0 6 0,0 2 0,2 3 0,6 0 0,3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CB1C29-CC68-EC48-A847-BEDCCB2DCB5E}" type="datetimeFigureOut">
              <a:rPr kumimoji="1" lang="zh-CN" altLang="en-US" smtClean="0"/>
              <a:t>2024/8/26</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0A4BA-4272-6048-8403-A8AB914BA10A}" type="slidenum">
              <a:rPr kumimoji="1" lang="zh-CN" altLang="en-US" smtClean="0"/>
              <a:t>‹#›</a:t>
            </a:fld>
            <a:endParaRPr kumimoji="1" lang="zh-CN" altLang="en-US"/>
          </a:p>
        </p:txBody>
      </p:sp>
    </p:spTree>
    <p:extLst>
      <p:ext uri="{BB962C8B-B14F-4D97-AF65-F5344CB8AC3E}">
        <p14:creationId xmlns:p14="http://schemas.microsoft.com/office/powerpoint/2010/main" val="1675113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cmd://Speak/_us_/atmospheric"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755C30E2-0AF4-40CC-AEE5-00C35CEB4D7C}" type="slidenum">
              <a:rPr lang="en-US" smtClean="0"/>
              <a:t>1</a:t>
            </a:fld>
            <a:endParaRPr lang="en-US"/>
          </a:p>
        </p:txBody>
      </p:sp>
    </p:spTree>
    <p:extLst>
      <p:ext uri="{BB962C8B-B14F-4D97-AF65-F5344CB8AC3E}">
        <p14:creationId xmlns:p14="http://schemas.microsoft.com/office/powerpoint/2010/main" val="964743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755C30E2-0AF4-40CC-AEE5-00C35CEB4D7C}" type="slidenum">
              <a:rPr lang="en-US" smtClean="0"/>
              <a:t>10</a:t>
            </a:fld>
            <a:endParaRPr lang="en-US"/>
          </a:p>
        </p:txBody>
      </p:sp>
    </p:spTree>
    <p:extLst>
      <p:ext uri="{BB962C8B-B14F-4D97-AF65-F5344CB8AC3E}">
        <p14:creationId xmlns:p14="http://schemas.microsoft.com/office/powerpoint/2010/main" val="3669025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[30s]</a:t>
            </a:r>
            <a:r>
              <a:rPr lang="zh-CN" altLang="en-US" dirty="0"/>
              <a:t> </a:t>
            </a:r>
            <a:r>
              <a:rPr lang="en-US" altLang="zh-CN" dirty="0"/>
              <a:t>To</a:t>
            </a:r>
            <a:r>
              <a:rPr lang="zh-CN" altLang="en-US" dirty="0"/>
              <a:t> </a:t>
            </a:r>
            <a:r>
              <a:rPr lang="en-US" altLang="zh-CN" dirty="0"/>
              <a:t>get</a:t>
            </a:r>
            <a:r>
              <a:rPr lang="zh-CN" altLang="en-US" dirty="0"/>
              <a:t> </a:t>
            </a:r>
            <a:r>
              <a:rPr lang="en-US" altLang="zh-CN" dirty="0"/>
              <a:t>rid</a:t>
            </a:r>
            <a:r>
              <a:rPr lang="zh-CN" altLang="en-US" dirty="0"/>
              <a:t> </a:t>
            </a:r>
            <a:r>
              <a:rPr lang="en-US" altLang="zh-CN" dirty="0"/>
              <a:t>of the cosmic ray background,</a:t>
            </a:r>
            <a:r>
              <a:rPr lang="zh-CN" altLang="en-US" dirty="0"/>
              <a:t> </a:t>
            </a:r>
            <a:r>
              <a:rPr lang="en-US" altLang="zh-CN" dirty="0"/>
              <a:t>rare</a:t>
            </a:r>
            <a:r>
              <a:rPr lang="zh-CN" altLang="en-US" dirty="0"/>
              <a:t> </a:t>
            </a:r>
            <a:r>
              <a:rPr lang="en-US" altLang="zh-CN" dirty="0"/>
              <a:t>event</a:t>
            </a:r>
            <a:r>
              <a:rPr lang="zh-CN" altLang="en-US" dirty="0"/>
              <a:t> </a:t>
            </a:r>
            <a:r>
              <a:rPr lang="en-US" altLang="zh-CN" dirty="0"/>
              <a:t>search</a:t>
            </a:r>
            <a:r>
              <a:rPr lang="zh-CN" altLang="en-US" dirty="0"/>
              <a:t> </a:t>
            </a:r>
            <a:r>
              <a:rPr lang="en-US" altLang="zh-CN" dirty="0"/>
              <a:t>experiments</a:t>
            </a:r>
            <a:r>
              <a:rPr lang="zh-CN" altLang="en-US" dirty="0"/>
              <a:t> </a:t>
            </a:r>
            <a:r>
              <a:rPr lang="en-US" altLang="zh-CN" dirty="0"/>
              <a:t>are</a:t>
            </a:r>
            <a:r>
              <a:rPr lang="zh-CN" altLang="en-US" dirty="0"/>
              <a:t> </a:t>
            </a:r>
            <a:r>
              <a:rPr lang="en-US" altLang="zh-CN" dirty="0"/>
              <a:t>conducted</a:t>
            </a:r>
            <a:r>
              <a:rPr lang="zh-CN" altLang="en-US" dirty="0"/>
              <a:t> </a:t>
            </a:r>
            <a:r>
              <a:rPr lang="en-US" altLang="zh-CN" dirty="0"/>
              <a:t>in</a:t>
            </a:r>
            <a:r>
              <a:rPr lang="zh-CN" altLang="en-US" dirty="0"/>
              <a:t> </a:t>
            </a:r>
            <a:r>
              <a:rPr lang="en-US" altLang="zh-CN" dirty="0"/>
              <a:t>underground</a:t>
            </a:r>
            <a:r>
              <a:rPr lang="zh-CN" altLang="en-US" dirty="0"/>
              <a:t> </a:t>
            </a:r>
            <a:r>
              <a:rPr lang="en-US" altLang="zh-CN" dirty="0"/>
              <a:t>labs.</a:t>
            </a:r>
            <a:r>
              <a:rPr lang="zh-CN" altLang="en-US" dirty="0"/>
              <a:t> </a:t>
            </a:r>
            <a:r>
              <a:rPr lang="en-US" dirty="0"/>
              <a:t>This slide </a:t>
            </a:r>
            <a:r>
              <a:rPr lang="en-US" altLang="zh-CN" dirty="0"/>
              <a:t>shows</a:t>
            </a:r>
            <a:r>
              <a:rPr lang="en-US" dirty="0"/>
              <a:t> the deep underground labs all over the world</a:t>
            </a:r>
            <a:r>
              <a:rPr lang="en-US" altLang="zh-CN" dirty="0"/>
              <a:t>,</a:t>
            </a:r>
            <a:r>
              <a:rPr lang="zh-CN" altLang="en-US" dirty="0"/>
              <a:t> </a:t>
            </a:r>
            <a:r>
              <a:rPr lang="en-US" altLang="zh-CN" dirty="0"/>
              <a:t>including</a:t>
            </a:r>
            <a:r>
              <a:rPr lang="zh-CN" altLang="en-US" dirty="0"/>
              <a:t> </a:t>
            </a:r>
            <a:r>
              <a:rPr lang="en-US" altLang="zh-CN" dirty="0"/>
              <a:t>the</a:t>
            </a:r>
            <a:r>
              <a:rPr lang="zh-CN" altLang="en-US" dirty="0"/>
              <a:t> </a:t>
            </a:r>
            <a:r>
              <a:rPr lang="en-US" altLang="zh-CN" dirty="0"/>
              <a:t>Center</a:t>
            </a:r>
            <a:r>
              <a:rPr lang="zh-CN" altLang="en-US" dirty="0"/>
              <a:t> </a:t>
            </a:r>
            <a:r>
              <a:rPr lang="en-US" altLang="zh-CN" dirty="0"/>
              <a:t>for</a:t>
            </a:r>
            <a:r>
              <a:rPr lang="zh-CN" altLang="en-US" dirty="0"/>
              <a:t> </a:t>
            </a:r>
            <a:r>
              <a:rPr lang="en-US" altLang="zh-CN" dirty="0"/>
              <a:t>Underground</a:t>
            </a:r>
            <a:r>
              <a:rPr lang="zh-CN" altLang="en-US" dirty="0"/>
              <a:t> </a:t>
            </a:r>
            <a:r>
              <a:rPr lang="en-US" altLang="zh-CN" dirty="0"/>
              <a:t>Physics</a:t>
            </a:r>
            <a:r>
              <a:rPr lang="zh-CN" altLang="en-US" dirty="0"/>
              <a:t> </a:t>
            </a:r>
            <a:r>
              <a:rPr lang="en-US" altLang="zh-CN" dirty="0"/>
              <a:t>here</a:t>
            </a:r>
            <a:r>
              <a:rPr lang="zh-CN" altLang="en-US" dirty="0"/>
              <a:t> </a:t>
            </a:r>
            <a:r>
              <a:rPr lang="en-US" altLang="zh-CN" dirty="0"/>
              <a:t>in</a:t>
            </a:r>
            <a:r>
              <a:rPr lang="zh-CN" altLang="en-US" dirty="0"/>
              <a:t> </a:t>
            </a:r>
            <a:r>
              <a:rPr lang="en-US" altLang="zh-CN" dirty="0"/>
              <a:t>Korea</a:t>
            </a:r>
            <a:r>
              <a:rPr lang="en-US" dirty="0"/>
              <a:t>. </a:t>
            </a:r>
            <a:r>
              <a:rPr lang="en-US" altLang="zh-CN" dirty="0"/>
              <a:t>[Click]</a:t>
            </a:r>
            <a:r>
              <a:rPr lang="zh-CN" altLang="en-US" dirty="0"/>
              <a:t> </a:t>
            </a:r>
            <a:r>
              <a:rPr lang="en-US" altLang="zh-CN" dirty="0"/>
              <a:t>You</a:t>
            </a:r>
            <a:r>
              <a:rPr lang="zh-CN" altLang="en-US" dirty="0"/>
              <a:t> </a:t>
            </a:r>
            <a:r>
              <a:rPr lang="en-US" altLang="zh-CN" dirty="0"/>
              <a:t>can</a:t>
            </a:r>
            <a:r>
              <a:rPr lang="zh-CN" altLang="en-US" dirty="0"/>
              <a:t> </a:t>
            </a:r>
            <a:r>
              <a:rPr lang="en-US" altLang="zh-CN" dirty="0"/>
              <a:t>also</a:t>
            </a:r>
            <a:r>
              <a:rPr lang="zh-CN" altLang="en-US" dirty="0"/>
              <a:t> </a:t>
            </a:r>
            <a:r>
              <a:rPr lang="en-US" altLang="zh-CN" dirty="0"/>
              <a:t>find</a:t>
            </a:r>
            <a:r>
              <a:rPr lang="zh-CN" altLang="en-US" dirty="0"/>
              <a:t> </a:t>
            </a:r>
            <a:r>
              <a:rPr lang="en-US" dirty="0"/>
              <a:t>The China Jinping Underground Lab or CJPL</a:t>
            </a:r>
            <a:r>
              <a:rPr lang="en-US" altLang="zh-CN" dirty="0"/>
              <a:t>.</a:t>
            </a:r>
            <a:endParaRPr lang="en-US" dirty="0"/>
          </a:p>
        </p:txBody>
      </p:sp>
      <p:sp>
        <p:nvSpPr>
          <p:cNvPr id="4" name="灯片编号占位符 3"/>
          <p:cNvSpPr>
            <a:spLocks noGrp="1"/>
          </p:cNvSpPr>
          <p:nvPr>
            <p:ph type="sldNum" sz="quarter" idx="5"/>
          </p:nvPr>
        </p:nvSpPr>
        <p:spPr/>
        <p:txBody>
          <a:bodyPr/>
          <a:lstStyle/>
          <a:p>
            <a:fld id="{04D32D6D-8A39-41FB-99F0-F8F5D166A521}" type="slidenum">
              <a:rPr lang="en-US" smtClean="0"/>
              <a:t>11</a:t>
            </a:fld>
            <a:endParaRPr lang="en-US"/>
          </a:p>
        </p:txBody>
      </p:sp>
    </p:spTree>
    <p:extLst>
      <p:ext uri="{BB962C8B-B14F-4D97-AF65-F5344CB8AC3E}">
        <p14:creationId xmlns:p14="http://schemas.microsoft.com/office/powerpoint/2010/main" val="568413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[45s]</a:t>
            </a:r>
            <a:r>
              <a:rPr lang="zh-CN" altLang="en-US" dirty="0"/>
              <a:t> </a:t>
            </a:r>
            <a:r>
              <a:rPr lang="en-US" altLang="zh-CN" dirty="0"/>
              <a:t>The</a:t>
            </a:r>
            <a:r>
              <a:rPr lang="zh-CN" altLang="en-US" dirty="0"/>
              <a:t> </a:t>
            </a:r>
            <a:r>
              <a:rPr lang="en-US" altLang="zh-CN" dirty="0"/>
              <a:t>CJPL</a:t>
            </a:r>
            <a:r>
              <a:rPr lang="zh-CN" altLang="en-US" dirty="0"/>
              <a:t> </a:t>
            </a:r>
            <a:r>
              <a:rPr lang="en-US" altLang="zh-CN" dirty="0"/>
              <a:t>is</a:t>
            </a:r>
            <a:r>
              <a:rPr lang="zh-CN" altLang="en-US" dirty="0"/>
              <a:t> </a:t>
            </a:r>
            <a:r>
              <a:rPr lang="en-US" altLang="zh-CN" dirty="0"/>
              <a:t>located in the</a:t>
            </a:r>
            <a:r>
              <a:rPr lang="zh-CN" altLang="en-US" dirty="0"/>
              <a:t> </a:t>
            </a:r>
            <a:r>
              <a:rPr lang="en-US" altLang="zh-CN" dirty="0"/>
              <a:t>Jinping Mountain of Sichuan province. With an overburden of roughly 2400 m, it has an extremely low </a:t>
            </a:r>
            <a:r>
              <a:rPr lang="en-US" altLang="zh-CN" b="0" i="0" dirty="0">
                <a:solidFill>
                  <a:srgbClr val="495559"/>
                </a:solidFill>
                <a:effectLst/>
                <a:latin typeface="Open Sans" panose="020B0606030504020204" pitchFamily="34" charset="0"/>
              </a:rPr>
              <a:t>cosmic-ray muon flux and muon-induced background rate</a:t>
            </a:r>
            <a:r>
              <a:rPr lang="en-US" altLang="zh-CN" dirty="0"/>
              <a:t>. CJPL is one of the</a:t>
            </a:r>
            <a:r>
              <a:rPr lang="zh-CN" altLang="en-US" dirty="0"/>
              <a:t> </a:t>
            </a:r>
            <a:r>
              <a:rPr lang="en-US" altLang="zh-CN" dirty="0"/>
              <a:t>most ideal sites for low background experiments.</a:t>
            </a:r>
            <a:r>
              <a:rPr lang="zh-CN" altLang="en-US" dirty="0"/>
              <a:t> </a:t>
            </a:r>
            <a:r>
              <a:rPr lang="en-US" altLang="zh-CN" sz="1200" kern="1200" dirty="0">
                <a:solidFill>
                  <a:schemeClr val="tx1"/>
                </a:solidFill>
                <a:effectLst/>
                <a:latin typeface="+mn-lt"/>
                <a:ea typeface="+mn-ea"/>
                <a:cs typeface="+mn-cs"/>
              </a:rPr>
              <a:t>In 2015, the second phase of CJPL started construction, and in 2019, the PandaX-4T detector moved to the B2 hall of CJPL-II.</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12</a:t>
            </a:fld>
            <a:endParaRPr lang="zh-CN" altLang="en-US"/>
          </a:p>
        </p:txBody>
      </p:sp>
    </p:spTree>
    <p:extLst>
      <p:ext uri="{BB962C8B-B14F-4D97-AF65-F5344CB8AC3E}">
        <p14:creationId xmlns:p14="http://schemas.microsoft.com/office/powerpoint/2010/main" val="3369164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[1min10s]</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PandaX</a:t>
            </a:r>
            <a:r>
              <a:rPr lang="en-US" altLang="zh-CN" sz="1200" kern="1200" dirty="0">
                <a:solidFill>
                  <a:schemeClr val="tx1"/>
                </a:solidFill>
                <a:effectLst/>
                <a:latin typeface="+mn-lt"/>
                <a:ea typeface="+mn-ea"/>
                <a:cs typeface="+mn-cs"/>
              </a:rPr>
              <a:t> 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short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 </a:t>
            </a:r>
            <a:r>
              <a:rPr lang="en-US" altLang="zh-CN" sz="1200" b="1" dirty="0">
                <a:solidFill>
                  <a:srgbClr val="FF0066"/>
                </a:solidFill>
                <a:latin typeface="Arial" panose="020B0604020202020204" pitchFamily="34" charset="0"/>
                <a:ea typeface="SimSun" panose="02010600030101010101" pitchFamily="2" charset="-122"/>
                <a:cs typeface="Arial" panose="020B0604020202020204" pitchFamily="34" charset="0"/>
              </a:rPr>
              <a:t>P</a:t>
            </a:r>
            <a:r>
              <a:rPr lang="en-US" altLang="zh-CN" sz="1200" b="1" dirty="0">
                <a:latin typeface="Arial" panose="020B0604020202020204" pitchFamily="34" charset="0"/>
                <a:ea typeface="SimSun" panose="02010600030101010101" pitchFamily="2" charset="-122"/>
                <a:cs typeface="Arial" panose="020B0604020202020204" pitchFamily="34" charset="0"/>
              </a:rPr>
              <a:t>article </a:t>
            </a:r>
            <a:r>
              <a:rPr lang="en-US" altLang="zh-CN" sz="1200" b="1" dirty="0">
                <a:solidFill>
                  <a:srgbClr val="FF0066"/>
                </a:solidFill>
                <a:latin typeface="Arial" panose="020B0604020202020204" pitchFamily="34" charset="0"/>
                <a:ea typeface="SimSun" panose="02010600030101010101" pitchFamily="2" charset="-122"/>
                <a:cs typeface="Arial" panose="020B0604020202020204" pitchFamily="34" charset="0"/>
              </a:rPr>
              <a:t>and</a:t>
            </a:r>
            <a:r>
              <a:rPr lang="en-US" altLang="zh-CN" sz="1200" b="1" dirty="0">
                <a:latin typeface="Arial" panose="020B0604020202020204" pitchFamily="34" charset="0"/>
                <a:ea typeface="SimSun" panose="02010600030101010101" pitchFamily="2" charset="-122"/>
                <a:cs typeface="Arial" panose="020B0604020202020204" pitchFamily="34" charset="0"/>
              </a:rPr>
              <a:t> </a:t>
            </a:r>
            <a:r>
              <a:rPr lang="en-US" altLang="zh-CN" sz="1200" b="1" dirty="0">
                <a:solidFill>
                  <a:srgbClr val="FF0066"/>
                </a:solidFill>
                <a:latin typeface="Arial" panose="020B0604020202020204" pitchFamily="34" charset="0"/>
                <a:ea typeface="SimSun" panose="02010600030101010101" pitchFamily="2" charset="-122"/>
                <a:cs typeface="Arial" panose="020B0604020202020204" pitchFamily="34" charset="0"/>
              </a:rPr>
              <a:t>A</a:t>
            </a:r>
            <a:r>
              <a:rPr lang="en-US" altLang="zh-CN" sz="1200" b="1" dirty="0">
                <a:latin typeface="Arial" panose="020B0604020202020204" pitchFamily="34" charset="0"/>
                <a:ea typeface="SimSun" panose="02010600030101010101" pitchFamily="2" charset="-122"/>
                <a:cs typeface="Arial" panose="020B0604020202020204" pitchFamily="34" charset="0"/>
              </a:rPr>
              <a:t>strophysical </a:t>
            </a:r>
            <a:r>
              <a:rPr lang="en-US" altLang="zh-CN" sz="1200" b="1" dirty="0">
                <a:solidFill>
                  <a:srgbClr val="FF0066"/>
                </a:solidFill>
                <a:latin typeface="Arial" panose="020B0604020202020204" pitchFamily="34" charset="0"/>
                <a:ea typeface="SimSun" panose="02010600030101010101" pitchFamily="2" charset="-122"/>
                <a:cs typeface="Arial" panose="020B0604020202020204" pitchFamily="34" charset="0"/>
              </a:rPr>
              <a:t>X</a:t>
            </a:r>
            <a:r>
              <a:rPr lang="en-US" altLang="zh-CN" sz="1200" b="1" dirty="0">
                <a:latin typeface="Arial" panose="020B0604020202020204" pitchFamily="34" charset="0"/>
                <a:ea typeface="SimSun" panose="02010600030101010101" pitchFamily="2" charset="-122"/>
                <a:cs typeface="Arial" panose="020B0604020202020204" pitchFamily="34" charset="0"/>
              </a:rPr>
              <a:t>enon Experiments,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here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you</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roadmap. It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started in 2009</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 was built to search dark matter particles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explore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neutrino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physics.  We started from </a:t>
            </a:r>
            <a:r>
              <a:rPr lang="en-US" altLang="zh-CN" sz="1200" kern="1200" dirty="0" err="1">
                <a:solidFill>
                  <a:schemeClr val="tx1"/>
                </a:solidFill>
                <a:effectLst/>
                <a:latin typeface="+mn-lt"/>
                <a:ea typeface="+mn-ea"/>
                <a:cs typeface="+mn-cs"/>
              </a:rPr>
              <a:t>PandaX</a:t>
            </a:r>
            <a:r>
              <a:rPr lang="en-US" altLang="zh-CN" sz="1200" kern="1200" dirty="0">
                <a:solidFill>
                  <a:schemeClr val="tx1"/>
                </a:solidFill>
                <a:effectLst/>
                <a:latin typeface="+mn-lt"/>
                <a:ea typeface="+mn-ea"/>
                <a:cs typeface="+mn-cs"/>
              </a:rPr>
              <a:t>-I with 120kg liquid xenon in 2014. And </a:t>
            </a:r>
            <a:r>
              <a:rPr lang="en-US" altLang="zh-CN" sz="1200" kern="1200" dirty="0" err="1">
                <a:solidFill>
                  <a:schemeClr val="tx1"/>
                </a:solidFill>
                <a:effectLst/>
                <a:latin typeface="+mn-lt"/>
                <a:ea typeface="+mn-ea"/>
                <a:cs typeface="+mn-cs"/>
              </a:rPr>
              <a:t>PandaX</a:t>
            </a:r>
            <a:r>
              <a:rPr lang="en-US" altLang="zh-CN" sz="1200" kern="1200" dirty="0">
                <a:solidFill>
                  <a:schemeClr val="tx1"/>
                </a:solidFill>
                <a:effectLst/>
                <a:latin typeface="+mn-lt"/>
                <a:ea typeface="+mn-ea"/>
                <a:cs typeface="+mn-cs"/>
              </a:rPr>
              <a:t>-II, using 580kg liquid xenon, started in 2016. Now, 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come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third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phase, PandaX-4T, with 3.7-tonne liquid xenon in the sensitive volume. We have finished our commissioning run and science Run1</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taking, and the data analysis is ongoing. For the next-generation liquid xenon experiment, </a:t>
            </a:r>
            <a:r>
              <a:rPr lang="en-US" altLang="zh-CN" sz="1200" kern="1200" dirty="0" err="1">
                <a:solidFill>
                  <a:schemeClr val="tx1"/>
                </a:solidFill>
                <a:effectLst/>
                <a:latin typeface="+mn-lt"/>
                <a:ea typeface="+mn-ea"/>
                <a:cs typeface="+mn-cs"/>
              </a:rPr>
              <a:t>PandaX-xT</a:t>
            </a:r>
            <a:r>
              <a:rPr lang="en-US" altLang="zh-CN" sz="1200" kern="1200" dirty="0">
                <a:solidFill>
                  <a:schemeClr val="tx1"/>
                </a:solidFill>
                <a:effectLst/>
                <a:latin typeface="+mn-lt"/>
                <a:ea typeface="+mn-ea"/>
                <a:cs typeface="+mn-cs"/>
              </a:rPr>
              <a:t>, which contains dozens of </a:t>
            </a:r>
            <a:r>
              <a:rPr lang="en-US" altLang="zh-CN" sz="1200" kern="1200" dirty="0" err="1">
                <a:solidFill>
                  <a:schemeClr val="tx1"/>
                </a:solidFill>
                <a:effectLst/>
                <a:latin typeface="+mn-lt"/>
                <a:ea typeface="+mn-ea"/>
                <a:cs typeface="+mn-cs"/>
              </a:rPr>
              <a:t>tonnes</a:t>
            </a:r>
            <a:r>
              <a:rPr lang="en-US" altLang="zh-CN" sz="1200" kern="1200" dirty="0">
                <a:solidFill>
                  <a:schemeClr val="tx1"/>
                </a:solidFill>
                <a:effectLst/>
                <a:latin typeface="+mn-lt"/>
                <a:ea typeface="+mn-ea"/>
                <a:cs typeface="+mn-cs"/>
              </a:rPr>
              <a:t> of liquid xenon, is already on our schedule.</a:t>
            </a:r>
            <a:r>
              <a:rPr lang="zh-CN" altLang="en-US" sz="1200" strike="noStrike" kern="1200" dirty="0">
                <a:solidFill>
                  <a:schemeClr val="tx1"/>
                </a:solidFill>
                <a:effectLst/>
                <a:latin typeface="+mn-lt"/>
                <a:ea typeface="+mn-ea"/>
                <a:cs typeface="+mn-cs"/>
              </a:rPr>
              <a:t> </a:t>
            </a:r>
            <a:r>
              <a:rPr lang="en-US" altLang="zh-CN" sz="1200" strike="noStrike" kern="1200" dirty="0">
                <a:solidFill>
                  <a:schemeClr val="tx1"/>
                </a:solidFill>
                <a:effectLst/>
                <a:latin typeface="+mn-lt"/>
                <a:ea typeface="+mn-ea"/>
                <a:cs typeface="+mn-cs"/>
              </a:rPr>
              <a:t>We</a:t>
            </a:r>
            <a:r>
              <a:rPr lang="zh-CN" altLang="en-US" sz="1200" strike="noStrike" kern="1200" dirty="0">
                <a:solidFill>
                  <a:schemeClr val="tx1"/>
                </a:solidFill>
                <a:effectLst/>
                <a:latin typeface="+mn-lt"/>
                <a:ea typeface="+mn-ea"/>
                <a:cs typeface="+mn-cs"/>
              </a:rPr>
              <a:t> </a:t>
            </a:r>
            <a:r>
              <a:rPr lang="en-US" altLang="zh-CN" sz="1200" strike="noStrike" kern="1200" dirty="0">
                <a:solidFill>
                  <a:schemeClr val="tx1"/>
                </a:solidFill>
                <a:effectLst/>
                <a:latin typeface="+mn-lt"/>
                <a:ea typeface="+mn-ea"/>
                <a:cs typeface="+mn-cs"/>
              </a:rPr>
              <a:t>will</a:t>
            </a:r>
            <a:r>
              <a:rPr lang="zh-CN" altLang="en-US" sz="1200" strike="noStrike" kern="1200" dirty="0">
                <a:solidFill>
                  <a:schemeClr val="tx1"/>
                </a:solidFill>
                <a:effectLst/>
                <a:latin typeface="+mn-lt"/>
                <a:ea typeface="+mn-ea"/>
                <a:cs typeface="+mn-cs"/>
              </a:rPr>
              <a:t> </a:t>
            </a:r>
            <a:r>
              <a:rPr lang="en-US" altLang="zh-CN" sz="1200" strike="noStrike" kern="1200" dirty="0">
                <a:solidFill>
                  <a:schemeClr val="tx1"/>
                </a:solidFill>
                <a:effectLst/>
                <a:latin typeface="+mn-lt"/>
                <a:ea typeface="+mn-ea"/>
                <a:cs typeface="+mn-cs"/>
              </a:rPr>
              <a:t>upgrade</a:t>
            </a:r>
            <a:r>
              <a:rPr lang="zh-CN" altLang="en-US" sz="1200" strike="noStrike" kern="1200" dirty="0">
                <a:solidFill>
                  <a:schemeClr val="tx1"/>
                </a:solidFill>
                <a:effectLst/>
                <a:latin typeface="+mn-lt"/>
                <a:ea typeface="+mn-ea"/>
                <a:cs typeface="+mn-cs"/>
              </a:rPr>
              <a:t> </a:t>
            </a:r>
            <a:r>
              <a:rPr lang="en-US" altLang="zh-CN" sz="1200" strike="noStrike" kern="1200" dirty="0">
                <a:solidFill>
                  <a:schemeClr val="tx1"/>
                </a:solidFill>
                <a:effectLst/>
                <a:latin typeface="+mn-lt"/>
                <a:ea typeface="+mn-ea"/>
                <a:cs typeface="+mn-cs"/>
              </a:rPr>
              <a:t>step</a:t>
            </a:r>
            <a:r>
              <a:rPr lang="zh-CN" altLang="en-US" sz="1200" strike="noStrike" kern="1200" dirty="0">
                <a:solidFill>
                  <a:schemeClr val="tx1"/>
                </a:solidFill>
                <a:effectLst/>
                <a:latin typeface="+mn-lt"/>
                <a:ea typeface="+mn-ea"/>
                <a:cs typeface="+mn-cs"/>
              </a:rPr>
              <a:t> </a:t>
            </a:r>
            <a:r>
              <a:rPr lang="en-US" altLang="zh-CN" sz="1200" strike="noStrike" kern="1200" dirty="0">
                <a:solidFill>
                  <a:schemeClr val="tx1"/>
                </a:solidFill>
                <a:effectLst/>
                <a:latin typeface="+mn-lt"/>
                <a:ea typeface="+mn-ea"/>
                <a:cs typeface="+mn-cs"/>
              </a:rPr>
              <a:t>by</a:t>
            </a:r>
            <a:r>
              <a:rPr lang="zh-CN" altLang="en-US" sz="1200" strike="noStrike" kern="1200" dirty="0">
                <a:solidFill>
                  <a:schemeClr val="tx1"/>
                </a:solidFill>
                <a:effectLst/>
                <a:latin typeface="+mn-lt"/>
                <a:ea typeface="+mn-ea"/>
                <a:cs typeface="+mn-cs"/>
              </a:rPr>
              <a:t> </a:t>
            </a:r>
            <a:r>
              <a:rPr lang="en-US" altLang="zh-CN" sz="1200" strike="noStrike" kern="1200" dirty="0">
                <a:solidFill>
                  <a:schemeClr val="tx1"/>
                </a:solidFill>
                <a:effectLst/>
                <a:latin typeface="+mn-lt"/>
                <a:ea typeface="+mn-ea"/>
                <a:cs typeface="+mn-cs"/>
              </a:rPr>
              <a:t>step</a:t>
            </a:r>
            <a:r>
              <a:rPr lang="zh-CN" altLang="en-US" sz="1200" strike="noStrike" kern="1200" dirty="0">
                <a:solidFill>
                  <a:schemeClr val="tx1"/>
                </a:solidFill>
                <a:effectLst/>
                <a:latin typeface="+mn-lt"/>
                <a:ea typeface="+mn-ea"/>
                <a:cs typeface="+mn-cs"/>
              </a:rPr>
              <a:t> </a:t>
            </a:r>
            <a:r>
              <a:rPr lang="en-US" altLang="zh-CN" sz="1200" strike="noStrike" kern="1200" dirty="0">
                <a:solidFill>
                  <a:schemeClr val="tx1"/>
                </a:solidFill>
                <a:effectLst/>
                <a:latin typeface="+mn-lt"/>
                <a:ea typeface="+mn-ea"/>
                <a:cs typeface="+mn-cs"/>
              </a:rPr>
              <a:t>and</a:t>
            </a:r>
            <a:r>
              <a:rPr lang="zh-CN" altLang="en-US" sz="1200" strike="noStrike" kern="1200" dirty="0">
                <a:solidFill>
                  <a:schemeClr val="tx1"/>
                </a:solidFill>
                <a:effectLst/>
                <a:latin typeface="+mn-lt"/>
                <a:ea typeface="+mn-ea"/>
                <a:cs typeface="+mn-cs"/>
              </a:rPr>
              <a:t> </a:t>
            </a:r>
            <a:r>
              <a:rPr lang="en-US" altLang="zh-CN" sz="1200" strike="noStrike" kern="1200" dirty="0">
                <a:solidFill>
                  <a:schemeClr val="tx1"/>
                </a:solidFill>
                <a:effectLst/>
                <a:latin typeface="+mn-lt"/>
                <a:ea typeface="+mn-ea"/>
                <a:cs typeface="+mn-cs"/>
              </a:rPr>
              <a:t>finally</a:t>
            </a:r>
            <a:r>
              <a:rPr lang="zh-CN" altLang="en-US" sz="1200" strike="noStrike" kern="1200" dirty="0">
                <a:solidFill>
                  <a:schemeClr val="tx1"/>
                </a:solidFill>
                <a:effectLst/>
                <a:latin typeface="+mn-lt"/>
                <a:ea typeface="+mn-ea"/>
                <a:cs typeface="+mn-cs"/>
              </a:rPr>
              <a:t> </a:t>
            </a:r>
            <a:r>
              <a:rPr lang="en-US" altLang="zh-CN" sz="1200" strike="noStrike" kern="1200" dirty="0">
                <a:solidFill>
                  <a:schemeClr val="tx1"/>
                </a:solidFill>
                <a:effectLst/>
                <a:latin typeface="+mn-lt"/>
                <a:ea typeface="+mn-ea"/>
                <a:cs typeface="+mn-cs"/>
              </a:rPr>
              <a:t>reach</a:t>
            </a:r>
            <a:r>
              <a:rPr lang="zh-CN" altLang="en-US" sz="1200" strike="noStrike" kern="1200" dirty="0">
                <a:solidFill>
                  <a:schemeClr val="tx1"/>
                </a:solidFill>
                <a:effectLst/>
                <a:latin typeface="+mn-lt"/>
                <a:ea typeface="+mn-ea"/>
                <a:cs typeface="+mn-cs"/>
              </a:rPr>
              <a:t> </a:t>
            </a:r>
            <a:r>
              <a:rPr lang="en-US" altLang="zh-CN" sz="1200" strike="noStrike" kern="1200" dirty="0">
                <a:solidFill>
                  <a:schemeClr val="tx1"/>
                </a:solidFill>
                <a:effectLst/>
                <a:latin typeface="+mn-lt"/>
                <a:ea typeface="+mn-ea"/>
                <a:cs typeface="+mn-cs"/>
              </a:rPr>
              <a:t>the</a:t>
            </a:r>
            <a:r>
              <a:rPr lang="zh-CN" altLang="en-US" sz="1200" strike="noStrike" kern="1200" dirty="0">
                <a:solidFill>
                  <a:schemeClr val="tx1"/>
                </a:solidFill>
                <a:effectLst/>
                <a:latin typeface="+mn-lt"/>
                <a:ea typeface="+mn-ea"/>
                <a:cs typeface="+mn-cs"/>
              </a:rPr>
              <a:t> </a:t>
            </a:r>
            <a:r>
              <a:rPr lang="en-US" altLang="zh-CN" sz="1200" strike="noStrike" kern="1200" dirty="0">
                <a:solidFill>
                  <a:schemeClr val="tx1"/>
                </a:solidFill>
                <a:effectLst/>
                <a:latin typeface="+mn-lt"/>
                <a:ea typeface="+mn-ea"/>
                <a:cs typeface="+mn-cs"/>
              </a:rPr>
              <a:t>sensitivity</a:t>
            </a:r>
            <a:r>
              <a:rPr lang="zh-CN" altLang="en-US" sz="1200" strike="noStrike" kern="1200" dirty="0">
                <a:solidFill>
                  <a:schemeClr val="tx1"/>
                </a:solidFill>
                <a:effectLst/>
                <a:latin typeface="+mn-lt"/>
                <a:ea typeface="+mn-ea"/>
                <a:cs typeface="+mn-cs"/>
              </a:rPr>
              <a:t> </a:t>
            </a:r>
            <a:r>
              <a:rPr lang="en-US" altLang="zh-CN" sz="1200" strike="noStrike" kern="1200" dirty="0">
                <a:solidFill>
                  <a:schemeClr val="tx1"/>
                </a:solidFill>
                <a:effectLst/>
                <a:latin typeface="+mn-lt"/>
                <a:ea typeface="+mn-ea"/>
                <a:cs typeface="+mn-cs"/>
              </a:rPr>
              <a:t>all</a:t>
            </a:r>
            <a:r>
              <a:rPr lang="zh-CN" altLang="en-US" sz="1200" strike="noStrike" kern="1200" dirty="0">
                <a:solidFill>
                  <a:schemeClr val="tx1"/>
                </a:solidFill>
                <a:effectLst/>
                <a:latin typeface="+mn-lt"/>
                <a:ea typeface="+mn-ea"/>
                <a:cs typeface="+mn-cs"/>
              </a:rPr>
              <a:t> </a:t>
            </a:r>
            <a:r>
              <a:rPr lang="en-US" altLang="zh-CN" sz="1200" strike="noStrike" kern="1200" dirty="0">
                <a:solidFill>
                  <a:schemeClr val="tx1"/>
                </a:solidFill>
                <a:effectLst/>
                <a:latin typeface="+mn-lt"/>
                <a:ea typeface="+mn-ea"/>
                <a:cs typeface="+mn-cs"/>
              </a:rPr>
              <a:t>along</a:t>
            </a:r>
            <a:r>
              <a:rPr lang="zh-CN" altLang="en-US" sz="1200" strike="noStrike" kern="1200" dirty="0">
                <a:solidFill>
                  <a:schemeClr val="tx1"/>
                </a:solidFill>
                <a:effectLst/>
                <a:latin typeface="+mn-lt"/>
                <a:ea typeface="+mn-ea"/>
                <a:cs typeface="+mn-cs"/>
              </a:rPr>
              <a:t> </a:t>
            </a:r>
            <a:r>
              <a:rPr lang="en-US" altLang="zh-CN" sz="1200" strike="noStrike" kern="1200" dirty="0">
                <a:solidFill>
                  <a:schemeClr val="tx1"/>
                </a:solidFill>
                <a:effectLst/>
                <a:latin typeface="+mn-lt"/>
                <a:ea typeface="+mn-ea"/>
                <a:cs typeface="+mn-cs"/>
              </a:rPr>
              <a:t>to</a:t>
            </a:r>
            <a:r>
              <a:rPr lang="zh-CN" altLang="en-US" sz="1200" strike="noStrike" kern="1200" dirty="0">
                <a:solidFill>
                  <a:schemeClr val="tx1"/>
                </a:solidFill>
                <a:effectLst/>
                <a:latin typeface="+mn-lt"/>
                <a:ea typeface="+mn-ea"/>
                <a:cs typeface="+mn-cs"/>
              </a:rPr>
              <a:t> </a:t>
            </a:r>
            <a:r>
              <a:rPr lang="en-US" altLang="zh-CN" sz="1200" strike="noStrike" kern="1200" dirty="0">
                <a:solidFill>
                  <a:schemeClr val="tx1"/>
                </a:solidFill>
                <a:effectLst/>
                <a:latin typeface="+mn-lt"/>
                <a:ea typeface="+mn-ea"/>
                <a:cs typeface="+mn-cs"/>
              </a:rPr>
              <a:t>the</a:t>
            </a:r>
            <a:r>
              <a:rPr lang="zh-CN" altLang="en-US" sz="1200" strike="noStrike" kern="1200" dirty="0">
                <a:solidFill>
                  <a:schemeClr val="tx1"/>
                </a:solidFill>
                <a:effectLst/>
                <a:latin typeface="+mn-lt"/>
                <a:ea typeface="+mn-ea"/>
                <a:cs typeface="+mn-cs"/>
              </a:rPr>
              <a:t> </a:t>
            </a:r>
            <a:r>
              <a:rPr lang="en-US" altLang="zh-CN" sz="1200" strike="noStrike" kern="1200" dirty="0">
                <a:solidFill>
                  <a:schemeClr val="tx1"/>
                </a:solidFill>
                <a:effectLst/>
                <a:latin typeface="+mn-lt"/>
                <a:ea typeface="+mn-ea"/>
                <a:cs typeface="+mn-cs"/>
              </a:rPr>
              <a:t>final</a:t>
            </a:r>
            <a:r>
              <a:rPr lang="zh-CN" altLang="en-US" sz="1200" strike="noStrike" kern="1200" dirty="0">
                <a:solidFill>
                  <a:schemeClr val="tx1"/>
                </a:solidFill>
                <a:effectLst/>
                <a:latin typeface="+mn-lt"/>
                <a:ea typeface="+mn-ea"/>
                <a:cs typeface="+mn-cs"/>
              </a:rPr>
              <a:t> </a:t>
            </a:r>
            <a:r>
              <a:rPr lang="en-US" altLang="zh-CN" sz="1200" strike="noStrike" kern="1200" dirty="0">
                <a:solidFill>
                  <a:schemeClr val="tx1"/>
                </a:solidFill>
                <a:effectLst/>
                <a:latin typeface="+mn-lt"/>
                <a:ea typeface="+mn-ea"/>
                <a:cs typeface="+mn-cs"/>
              </a:rPr>
              <a:t>neutrino</a:t>
            </a:r>
            <a:r>
              <a:rPr lang="zh-CN" altLang="en-US" sz="1200" strike="noStrike" kern="1200" dirty="0">
                <a:solidFill>
                  <a:schemeClr val="tx1"/>
                </a:solidFill>
                <a:effectLst/>
                <a:latin typeface="+mn-lt"/>
                <a:ea typeface="+mn-ea"/>
                <a:cs typeface="+mn-cs"/>
              </a:rPr>
              <a:t> </a:t>
            </a:r>
            <a:r>
              <a:rPr lang="en-US" altLang="zh-CN" sz="1200" strike="noStrike" kern="1200" dirty="0">
                <a:solidFill>
                  <a:schemeClr val="tx1"/>
                </a:solidFill>
                <a:effectLst/>
                <a:latin typeface="+mn-lt"/>
                <a:ea typeface="+mn-ea"/>
                <a:cs typeface="+mn-cs"/>
              </a:rPr>
              <a:t>floor.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PandaX</a:t>
            </a:r>
            <a:r>
              <a:rPr lang="zh-CN" altLang="en-US" dirty="0"/>
              <a:t>团队成立于</a:t>
            </a:r>
            <a:r>
              <a:rPr lang="en-US" altLang="zh-CN" dirty="0"/>
              <a:t>2009</a:t>
            </a:r>
            <a:r>
              <a:rPr lang="zh-CN" altLang="en-US" dirty="0"/>
              <a:t>年，经过十余年的探索和发展，目前已经到了第三代探测器，也就是</a:t>
            </a:r>
            <a:r>
              <a:rPr lang="en-US" altLang="zh-CN" dirty="0"/>
              <a:t>PandaX-4T</a:t>
            </a:r>
            <a:r>
              <a:rPr lang="zh-CN" altLang="en-US" dirty="0"/>
              <a:t>，灵敏体积内包含</a:t>
            </a:r>
            <a:r>
              <a:rPr lang="en-US" altLang="zh-CN" dirty="0"/>
              <a:t>3.7</a:t>
            </a:r>
            <a:r>
              <a:rPr lang="zh-CN" altLang="en-US" dirty="0"/>
              <a:t>吨的液氙。</a:t>
            </a:r>
            <a:r>
              <a:rPr lang="en-US" altLang="zh-CN" dirty="0"/>
              <a:t>4T</a:t>
            </a:r>
            <a:r>
              <a:rPr lang="zh-CN" altLang="en-US" dirty="0"/>
              <a:t>探测器也是国际暗物质直接探测领域，第一个成功运行的多吨级</a:t>
            </a:r>
            <a:r>
              <a:rPr lang="en-US" altLang="zh-CN" dirty="0"/>
              <a:t>Xe</a:t>
            </a:r>
            <a:r>
              <a:rPr lang="zh-CN" altLang="en-US" dirty="0"/>
              <a:t>探测器。随着灵敏体积的不断增加，放射性的本底水平也控制得越来越低，这些都是我们提高探测灵敏度所作的努力。</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trike="noStrike"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13</a:t>
            </a:fld>
            <a:endParaRPr lang="zh-CN" altLang="en-US"/>
          </a:p>
        </p:txBody>
      </p:sp>
    </p:spTree>
    <p:extLst>
      <p:ext uri="{BB962C8B-B14F-4D97-AF65-F5344CB8AC3E}">
        <p14:creationId xmlns:p14="http://schemas.microsoft.com/office/powerpoint/2010/main" val="674526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9425" y="1279525"/>
            <a:ext cx="6140450" cy="3454400"/>
          </a:xfrm>
        </p:spPr>
      </p:sp>
      <p:sp>
        <p:nvSpPr>
          <p:cNvPr id="3" name="备注占位符 2"/>
          <p:cNvSpPr>
            <a:spLocks noGrp="1"/>
          </p:cNvSpPr>
          <p:nvPr>
            <p:ph type="body" idx="1"/>
          </p:nvPr>
        </p:nvSpPr>
        <p:spPr/>
        <p:txBody>
          <a:bodyPr/>
          <a:lstStyle/>
          <a:p>
            <a:pPr algn="just"/>
            <a:endParaRPr lang="en-US" altLang="zh-CN" baseline="0" dirty="0"/>
          </a:p>
        </p:txBody>
      </p:sp>
      <p:sp>
        <p:nvSpPr>
          <p:cNvPr id="4" name="灯片编号占位符 3"/>
          <p:cNvSpPr>
            <a:spLocks noGrp="1"/>
          </p:cNvSpPr>
          <p:nvPr>
            <p:ph type="sldNum" sz="quarter" idx="10"/>
          </p:nvPr>
        </p:nvSpPr>
        <p:spPr/>
        <p:txBody>
          <a:bodyPr/>
          <a:lstStyle/>
          <a:p>
            <a:fld id="{DB94BE62-0BEA-4DA3-A63F-8332A219A34B}" type="slidenum">
              <a:rPr lang="zh-CN" altLang="en-US" smtClean="0"/>
              <a:t>14</a:t>
            </a:fld>
            <a:endParaRPr lang="zh-CN" altLang="en-US"/>
          </a:p>
        </p:txBody>
      </p:sp>
    </p:spTree>
    <p:extLst>
      <p:ext uri="{BB962C8B-B14F-4D97-AF65-F5344CB8AC3E}">
        <p14:creationId xmlns:p14="http://schemas.microsoft.com/office/powerpoint/2010/main" val="3125009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key technology we used is the so-called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dual-phase liquid xenon time projection chamber. Xenon is a heavy noble gas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element with a nucleon number of about 130. It could significantly enhance the dark matter signals compared to other light elements. Besides, its liquefication temperature is about minus 100 centigrade degrees which could be easily achieved. Xenon has a high light and charge yield. When a dark matter particle comes into the detector, it will release the scintillation light and the ionization electrons. The light will be collected by the top and bottom PMT arrays called S1. The electrons will drift to the liquid-gas surface, and then be extracted by the extraction field,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get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amplified, and release another light signal, called S2. The nuclear recoil event and the electron recoil events can be distinguished by the S2 over S1 ratio. For the conventional WIMP signals, it performs like a nuclear recoil. According to the S2 distribution of the top PMT arrays, together with the time difference between S2 and S1, we could establish the 3D position of an event and reject the external background.</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15</a:t>
            </a:fld>
            <a:endParaRPr lang="zh-CN" altLang="en-US"/>
          </a:p>
        </p:txBody>
      </p:sp>
    </p:spTree>
    <p:extLst>
      <p:ext uri="{BB962C8B-B14F-4D97-AF65-F5344CB8AC3E}">
        <p14:creationId xmlns:p14="http://schemas.microsoft.com/office/powerpoint/2010/main" val="605617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Finally, with 0.63 </a:t>
            </a:r>
            <a:r>
              <a:rPr lang="en-US" altLang="zh-CN" sz="1200" kern="1200" dirty="0" err="1">
                <a:solidFill>
                  <a:schemeClr val="tx1"/>
                </a:solidFill>
                <a:effectLst/>
                <a:latin typeface="+mn-lt"/>
                <a:ea typeface="+mn-ea"/>
                <a:cs typeface="+mn-cs"/>
              </a:rPr>
              <a:t>tonne</a:t>
            </a:r>
            <a:r>
              <a:rPr lang="en-US" altLang="zh-CN" sz="1200" kern="1200" dirty="0">
                <a:solidFill>
                  <a:schemeClr val="tx1"/>
                </a:solidFill>
                <a:effectLst/>
                <a:latin typeface="+mn-lt"/>
                <a:ea typeface="+mn-ea"/>
                <a:cs typeface="+mn-cs"/>
              </a:rPr>
              <a:t> year exposure, over 1000 candidates are identified in our region of interest and 6 of them is observed below the NR median curve compare to the expected background is 9.8. Therefore, no event excess above our background level. Here is our final exclusion parameter space for the spin independent WIMP-nucleon scattering. The sensitivity is improved from </a:t>
            </a:r>
            <a:r>
              <a:rPr lang="en-US" altLang="zh-CN" sz="1200" kern="1200" dirty="0" err="1">
                <a:solidFill>
                  <a:schemeClr val="tx1"/>
                </a:solidFill>
                <a:effectLst/>
                <a:latin typeface="+mn-lt"/>
                <a:ea typeface="+mn-ea"/>
                <a:cs typeface="+mn-cs"/>
              </a:rPr>
              <a:t>PandaX</a:t>
            </a:r>
            <a:r>
              <a:rPr lang="en-US" altLang="zh-CN" sz="1200" kern="1200" dirty="0">
                <a:solidFill>
                  <a:schemeClr val="tx1"/>
                </a:solidFill>
                <a:effectLst/>
                <a:latin typeface="+mn-lt"/>
                <a:ea typeface="+mn-ea"/>
                <a:cs typeface="+mn-cs"/>
              </a:rPr>
              <a:t>-II by about 3 times.</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16</a:t>
            </a:fld>
            <a:endParaRPr lang="zh-CN" altLang="en-US"/>
          </a:p>
        </p:txBody>
      </p:sp>
    </p:spTree>
    <p:extLst>
      <p:ext uri="{BB962C8B-B14F-4D97-AF65-F5344CB8AC3E}">
        <p14:creationId xmlns:p14="http://schemas.microsoft.com/office/powerpoint/2010/main" val="4261667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接下来我就对</a:t>
            </a:r>
            <a:r>
              <a:rPr kumimoji="1" lang="en-US" altLang="zh-CN" dirty="0"/>
              <a:t>PandaX-4T</a:t>
            </a:r>
            <a:r>
              <a:rPr kumimoji="1" lang="zh-CN" altLang="en-US" dirty="0"/>
              <a:t>实验在最近一年所取得的暗物质探测结果给大家做一个简要汇报。我们知道暗物质的“暗”是来源于，在天文学观测上，通过电磁相互作用的手段都不能观测到它，但截至目前人类的探索，暗物质究竟有多“暗”？这个问题其实是可以给出一个定量的限制的。</a:t>
            </a:r>
          </a:p>
        </p:txBody>
      </p:sp>
      <p:sp>
        <p:nvSpPr>
          <p:cNvPr id="4" name="灯片编号占位符 3"/>
          <p:cNvSpPr>
            <a:spLocks noGrp="1"/>
          </p:cNvSpPr>
          <p:nvPr>
            <p:ph type="sldNum" sz="quarter" idx="5"/>
          </p:nvPr>
        </p:nvSpPr>
        <p:spPr/>
        <p:txBody>
          <a:bodyPr/>
          <a:lstStyle/>
          <a:p>
            <a:fld id="{2100A4BA-4272-6048-8403-A8AB914BA10A}" type="slidenum">
              <a:rPr kumimoji="1" lang="zh-CN" altLang="en-US" smtClean="0"/>
              <a:t>17</a:t>
            </a:fld>
            <a:endParaRPr kumimoji="1" lang="zh-CN" altLang="en-US"/>
          </a:p>
        </p:txBody>
      </p:sp>
    </p:spTree>
    <p:extLst>
      <p:ext uri="{BB962C8B-B14F-4D97-AF65-F5344CB8AC3E}">
        <p14:creationId xmlns:p14="http://schemas.microsoft.com/office/powerpoint/2010/main" val="630242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Next, I’d like to tell you about our efforts on constraining the luminance of dark matter, or more intuitively, how dark is dark matter. By saying the luminance, I am talking about the possible residual weak electromagnetic properties or the possible coupling with photons. We have known much about the gravitational interaction for DM, as for EM interaction, we usually assume it is neutral. Here we try to give it a explicit constraint.</a:t>
            </a:r>
          </a:p>
          <a:p>
            <a:r>
              <a:rPr lang="en-US" altLang="zh-CN" dirty="0"/>
              <a:t>We studied those possible EM properties systematically</a:t>
            </a:r>
            <a:r>
              <a:rPr lang="zh-CN" altLang="en-US" dirty="0"/>
              <a:t> </a:t>
            </a:r>
            <a:r>
              <a:rPr lang="en-US" altLang="zh-CN" dirty="0"/>
              <a:t>based</a:t>
            </a:r>
            <a:r>
              <a:rPr lang="zh-CN" altLang="en-US" dirty="0"/>
              <a:t> </a:t>
            </a:r>
            <a:r>
              <a:rPr lang="en-US" altLang="zh-CN" dirty="0"/>
              <a:t>on</a:t>
            </a:r>
            <a:r>
              <a:rPr lang="zh-CN" altLang="en-US" dirty="0"/>
              <a:t> </a:t>
            </a:r>
            <a:r>
              <a:rPr lang="en-US" altLang="zh-CN" dirty="0"/>
              <a:t>the</a:t>
            </a:r>
            <a:r>
              <a:rPr lang="zh-CN" altLang="en-US" dirty="0"/>
              <a:t> </a:t>
            </a:r>
            <a:r>
              <a:rPr lang="en-US" altLang="zh-CN" dirty="0"/>
              <a:t>EFT</a:t>
            </a:r>
            <a:r>
              <a:rPr lang="zh-CN" altLang="en-US" dirty="0"/>
              <a:t> </a:t>
            </a:r>
            <a:r>
              <a:rPr lang="en-US" altLang="zh-CN" dirty="0"/>
              <a:t>approach, including the </a:t>
            </a:r>
            <a:r>
              <a:rPr lang="en-US" altLang="zh-CN" dirty="0" err="1"/>
              <a:t>millicharge</a:t>
            </a:r>
            <a:r>
              <a:rPr lang="en-US" altLang="zh-CN" dirty="0"/>
              <a:t>, the magnetic and electric dipole, the charge radius, and the anapole, each corresponding to a term in </a:t>
            </a:r>
            <a:r>
              <a:rPr lang="en-US" altLang="zh-CN" sz="1200" kern="1200" dirty="0">
                <a:solidFill>
                  <a:schemeClr val="tx1"/>
                </a:solidFill>
                <a:latin typeface="+mn-lt"/>
                <a:ea typeface="+mn-ea"/>
                <a:cs typeface="+mn-cs"/>
              </a:rPr>
              <a:t>the</a:t>
            </a:r>
            <a:r>
              <a:rPr lang="en-US" altLang="zh-CN" dirty="0"/>
              <a:t> full </a:t>
            </a:r>
            <a:r>
              <a:rPr lang="en-US" altLang="zh-CN" dirty="0" err="1"/>
              <a:t>Lagrangian</a:t>
            </a:r>
            <a:r>
              <a:rPr lang="en-US" altLang="zh-CN" dirty="0"/>
              <a:t>, from the tree-level to higher-order loop level.</a:t>
            </a:r>
          </a:p>
          <a:p>
            <a:r>
              <a:rPr lang="zh-CN" altLang="en-US" dirty="0"/>
              <a:t>在这项研究中，我们通过考虑暗物质粒子与光子的相互作用，借助有效场论的方式对暗物质粒子的可能残留的电磁性质进行分析。这些电磁性质，对应于</a:t>
            </a:r>
            <a:r>
              <a:rPr lang="en-US" altLang="zh-CN" dirty="0"/>
              <a:t>EFT</a:t>
            </a:r>
            <a:r>
              <a:rPr lang="zh-CN" altLang="en-US" dirty="0"/>
              <a:t>拉氏量里面的各项，包括微弱电荷，磁偶极，电偶极，电荷半径，以及零级矩。</a:t>
            </a:r>
            <a:endParaRPr lang="en-US" altLang="zh-CN"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18</a:t>
            </a:fld>
            <a:endParaRPr lang="zh-CN" altLang="en-US"/>
          </a:p>
        </p:txBody>
      </p:sp>
    </p:spTree>
    <p:extLst>
      <p:ext uri="{BB962C8B-B14F-4D97-AF65-F5344CB8AC3E}">
        <p14:creationId xmlns:p14="http://schemas.microsoft.com/office/powerpoint/2010/main" val="2393025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based on the likelihood fit to the PandaX-4T data, we obtain the first experimental constraint on DM charge radius. We know that neutrino has the smallest charge radius limit among fundamental particles. And our constraint on DM charge radius is 4 orders of magnitude smaller the neutrino. And we also get an up to 3-10 times improvements for other EM properties, compared with previous measurements from PICO and DEAP. These results have been published in Nature this year.</a:t>
            </a:r>
          </a:p>
          <a:p>
            <a:r>
              <a:rPr lang="en-US" altLang="zh-CN" dirty="0"/>
              <a:t>The conclusion is that DM is significantly darker than previously anticipated</a:t>
            </a:r>
          </a:p>
          <a:p>
            <a:r>
              <a:rPr lang="zh-CN" altLang="en-US" dirty="0"/>
              <a:t>我们首次给出了暗物质的电荷半径的实验限制，并且这个限制在</a:t>
            </a:r>
            <a:r>
              <a:rPr lang="en-US" altLang="zh-CN" dirty="0"/>
              <a:t>40GeV</a:t>
            </a:r>
            <a:r>
              <a:rPr lang="zh-CN" altLang="en-US" dirty="0"/>
              <a:t>暗物质质量区间比中微子还要小</a:t>
            </a:r>
            <a:r>
              <a:rPr lang="en-US" altLang="zh-CN" dirty="0"/>
              <a:t>4</a:t>
            </a:r>
            <a:r>
              <a:rPr lang="zh-CN" altLang="en-US" dirty="0"/>
              <a:t>个数量级。而对于其余几个电磁性质我们的结果也都比之前的实验提升了</a:t>
            </a:r>
            <a:r>
              <a:rPr lang="en-US" altLang="zh-CN" dirty="0"/>
              <a:t>3</a:t>
            </a:r>
            <a:r>
              <a:rPr lang="zh-CN" altLang="en-US" dirty="0"/>
              <a:t>到</a:t>
            </a:r>
            <a:r>
              <a:rPr lang="en-US" altLang="zh-CN" dirty="0"/>
              <a:t>10</a:t>
            </a:r>
            <a:r>
              <a:rPr lang="zh-CN" altLang="en-US" dirty="0"/>
              <a:t>倍，这项工作今年发表在了</a:t>
            </a:r>
            <a:r>
              <a:rPr lang="en-US" altLang="zh-CN" dirty="0"/>
              <a:t>Nature</a:t>
            </a:r>
            <a:r>
              <a:rPr lang="zh-CN" altLang="en-US" dirty="0"/>
              <a:t>上。</a:t>
            </a:r>
          </a:p>
        </p:txBody>
      </p:sp>
      <p:sp>
        <p:nvSpPr>
          <p:cNvPr id="4" name="灯片编号占位符 3"/>
          <p:cNvSpPr>
            <a:spLocks noGrp="1"/>
          </p:cNvSpPr>
          <p:nvPr>
            <p:ph type="sldNum" sz="quarter" idx="5"/>
          </p:nvPr>
        </p:nvSpPr>
        <p:spPr/>
        <p:txBody>
          <a:bodyPr/>
          <a:lstStyle/>
          <a:p>
            <a:fld id="{3225EFF1-57CA-4960-8F57-A0E566A848B6}" type="slidenum">
              <a:rPr lang="zh-CN" altLang="en-US" smtClean="0"/>
              <a:t>19</a:t>
            </a:fld>
            <a:endParaRPr lang="zh-CN" altLang="en-US"/>
          </a:p>
        </p:txBody>
      </p:sp>
    </p:spTree>
    <p:extLst>
      <p:ext uri="{BB962C8B-B14F-4D97-AF65-F5344CB8AC3E}">
        <p14:creationId xmlns:p14="http://schemas.microsoft.com/office/powerpoint/2010/main" val="366203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[36s]</a:t>
            </a:r>
            <a:r>
              <a:rPr lang="zh-CN" altLang="en-US" dirty="0"/>
              <a:t> </a:t>
            </a:r>
            <a:r>
              <a:rPr lang="en-US" altLang="zh-CN" dirty="0"/>
              <a:t>We’ve already learned from astrophysical and cosmological observations that Dark Matter is the dominant contribution of matter in our Universe.</a:t>
            </a:r>
            <a:r>
              <a:rPr lang="zh-CN" altLang="en-US" dirty="0"/>
              <a:t> </a:t>
            </a:r>
            <a:r>
              <a:rPr lang="en-US" altLang="zh-CN" dirty="0"/>
              <a:t>In</a:t>
            </a:r>
            <a:r>
              <a:rPr lang="zh-CN" altLang="en-US" dirty="0"/>
              <a:t> </a:t>
            </a:r>
            <a:r>
              <a:rPr lang="en-US" altLang="zh-CN" dirty="0"/>
              <a:t>the</a:t>
            </a:r>
            <a:r>
              <a:rPr lang="zh-CN" altLang="en-US" dirty="0"/>
              <a:t> </a:t>
            </a:r>
            <a:r>
              <a:rPr lang="en-US" altLang="zh-CN" dirty="0"/>
              <a:t>so-called</a:t>
            </a:r>
            <a:r>
              <a:rPr lang="zh-CN" altLang="en-US" dirty="0"/>
              <a:t> </a:t>
            </a:r>
            <a:r>
              <a:rPr lang="en-US" altLang="zh-CN" dirty="0"/>
              <a:t>direct</a:t>
            </a:r>
            <a:r>
              <a:rPr lang="zh-CN" altLang="en-US" dirty="0"/>
              <a:t> </a:t>
            </a:r>
            <a:r>
              <a:rPr lang="en-US" altLang="zh-CN" dirty="0"/>
              <a:t>detection</a:t>
            </a:r>
            <a:r>
              <a:rPr lang="zh-CN" altLang="en-US" dirty="0"/>
              <a:t> </a:t>
            </a:r>
            <a:r>
              <a:rPr lang="en-US" altLang="zh-CN" dirty="0"/>
              <a:t>strategy, we measure the signals of the recoil nucleus</a:t>
            </a:r>
            <a:r>
              <a:rPr lang="zh-CN" altLang="en-US" dirty="0"/>
              <a:t> </a:t>
            </a:r>
            <a:r>
              <a:rPr lang="en-US" altLang="zh-CN" dirty="0"/>
              <a:t>following</a:t>
            </a:r>
            <a:r>
              <a:rPr lang="zh-CN" altLang="en-US" dirty="0"/>
              <a:t> </a:t>
            </a:r>
            <a:r>
              <a:rPr lang="en-US" altLang="zh-CN" dirty="0"/>
              <a:t>their</a:t>
            </a:r>
            <a:r>
              <a:rPr lang="zh-CN" altLang="en-US" dirty="0"/>
              <a:t> </a:t>
            </a:r>
            <a:r>
              <a:rPr lang="en-US" altLang="zh-CN" dirty="0"/>
              <a:t>scattering</a:t>
            </a:r>
            <a:r>
              <a:rPr lang="zh-CN" altLang="en-US" dirty="0"/>
              <a:t> </a:t>
            </a:r>
            <a:r>
              <a:rPr lang="en-US" altLang="zh-CN" dirty="0"/>
              <a:t>with</a:t>
            </a:r>
            <a:r>
              <a:rPr lang="zh-CN" altLang="en-US" dirty="0"/>
              <a:t> </a:t>
            </a:r>
            <a:r>
              <a:rPr lang="en-US" altLang="zh-CN" dirty="0"/>
              <a:t>WIMPs. The recoil energy can</a:t>
            </a:r>
            <a:r>
              <a:rPr lang="zh-CN" altLang="en-US" dirty="0"/>
              <a:t> </a:t>
            </a:r>
            <a:r>
              <a:rPr lang="en-US" altLang="zh-CN" dirty="0"/>
              <a:t>be deposited in three channels: light, ionization, and heat. Therefore, various detection techniques are used in earthbound experiments.</a:t>
            </a:r>
          </a:p>
          <a:p>
            <a:endParaRPr lang="en-US" dirty="0"/>
          </a:p>
        </p:txBody>
      </p:sp>
      <p:sp>
        <p:nvSpPr>
          <p:cNvPr id="4" name="灯片编号占位符 3"/>
          <p:cNvSpPr>
            <a:spLocks noGrp="1"/>
          </p:cNvSpPr>
          <p:nvPr>
            <p:ph type="sldNum" sz="quarter" idx="5"/>
          </p:nvPr>
        </p:nvSpPr>
        <p:spPr/>
        <p:txBody>
          <a:bodyPr/>
          <a:lstStyle/>
          <a:p>
            <a:fld id="{755C30E2-0AF4-40CC-AEE5-00C35CEB4D7C}" type="slidenum">
              <a:rPr lang="en-US" smtClean="0"/>
              <a:t>2</a:t>
            </a:fld>
            <a:endParaRPr lang="en-US"/>
          </a:p>
        </p:txBody>
      </p:sp>
    </p:spTree>
    <p:extLst>
      <p:ext uri="{BB962C8B-B14F-4D97-AF65-F5344CB8AC3E}">
        <p14:creationId xmlns:p14="http://schemas.microsoft.com/office/powerpoint/2010/main" val="2047498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liquid xenon detectors are designed to be most sensitive to 10GeV to 100GeV dark matter, while sub-GeV dark matter generally produce very weak signals that cannot surpass the detection threshold. However, there are several novel approaches to </a:t>
            </a:r>
            <a:br>
              <a:rPr lang="en-US" altLang="zh-CN" dirty="0"/>
            </a:br>
            <a:r>
              <a:rPr lang="zh-CN" altLang="en-US" dirty="0"/>
              <a:t>除此之外，我们试图充分发掘实验数据，通过多种新颖的手段来开展对</a:t>
            </a:r>
            <a:r>
              <a:rPr lang="en-US" altLang="zh-CN" dirty="0"/>
              <a:t>sub-GeV</a:t>
            </a:r>
            <a:r>
              <a:rPr lang="zh-CN" altLang="en-US" dirty="0"/>
              <a:t>的暗物质信号的寻找。这些方式包括了通过研究更小的电离信号来直接降低探测阈值，借助</a:t>
            </a:r>
            <a:r>
              <a:rPr lang="en-US" altLang="zh-CN" dirty="0"/>
              <a:t>Migdal</a:t>
            </a:r>
            <a:r>
              <a:rPr lang="zh-CN" altLang="en-US" dirty="0"/>
              <a:t>效应，以及考虑全新的相互作用形式，包括暗物质</a:t>
            </a:r>
            <a:r>
              <a:rPr lang="en-US" altLang="zh-CN" dirty="0"/>
              <a:t>-</a:t>
            </a:r>
            <a:r>
              <a:rPr lang="zh-CN" altLang="en-US" dirty="0"/>
              <a:t>中微子的转换机制和暗物质的加速机制。下面我将逐一展开介绍。</a:t>
            </a:r>
          </a:p>
        </p:txBody>
      </p:sp>
      <p:sp>
        <p:nvSpPr>
          <p:cNvPr id="4" name="灯片编号占位符 3"/>
          <p:cNvSpPr>
            <a:spLocks noGrp="1"/>
          </p:cNvSpPr>
          <p:nvPr>
            <p:ph type="sldNum" sz="quarter" idx="5"/>
          </p:nvPr>
        </p:nvSpPr>
        <p:spPr/>
        <p:txBody>
          <a:bodyPr/>
          <a:lstStyle/>
          <a:p>
            <a:fld id="{FCEC7DBE-A1D0-2A43-B0D7-068FFE748A7D}" type="slidenum">
              <a:rPr kumimoji="1" lang="zh-CN" altLang="en-US" smtClean="0"/>
              <a:t>20</a:t>
            </a:fld>
            <a:endParaRPr kumimoji="1" lang="zh-CN" altLang="en-US"/>
          </a:p>
        </p:txBody>
      </p:sp>
    </p:spTree>
    <p:extLst>
      <p:ext uri="{BB962C8B-B14F-4D97-AF65-F5344CB8AC3E}">
        <p14:creationId xmlns:p14="http://schemas.microsoft.com/office/powerpoint/2010/main" val="2494582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First we can lower the threshold manually by look into the ionization-only signal. To achieve this, we focus on a very low signal range of 60 to 200 PE for ionization charge, which corresponds to an energy threshold down to 100 electro-</a:t>
            </a:r>
            <a:r>
              <a:rPr lang="en-US" altLang="zh-CN" dirty="0" err="1"/>
              <a:t>Voltz</a:t>
            </a:r>
            <a:r>
              <a:rPr lang="en-US" altLang="zh-CN"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开始我提到了，对于传统的</a:t>
            </a:r>
            <a:r>
              <a:rPr lang="en-US" altLang="zh-CN" dirty="0"/>
              <a:t>GeV</a:t>
            </a:r>
            <a:r>
              <a:rPr lang="zh-CN" altLang="en-US" dirty="0"/>
              <a:t> </a:t>
            </a:r>
            <a:r>
              <a:rPr lang="en-US" altLang="zh-CN" dirty="0"/>
              <a:t>WIMP-like</a:t>
            </a:r>
            <a:r>
              <a:rPr lang="zh-CN" altLang="en-US" dirty="0"/>
              <a:t>暗物质我们是研究配对的闪烁光信号和电离信号所重建的事例。为了进一步降低探测能量阈值，我们只研究较小的电离信号，能量阈值从</a:t>
            </a:r>
            <a:r>
              <a:rPr lang="en-US" altLang="zh-CN" dirty="0"/>
              <a:t>1keV</a:t>
            </a:r>
            <a:r>
              <a:rPr lang="zh-CN" altLang="en-US" dirty="0"/>
              <a:t>降到了</a:t>
            </a:r>
            <a:r>
              <a:rPr lang="en-US" altLang="zh-CN" dirty="0"/>
              <a:t>0.1</a:t>
            </a:r>
            <a:r>
              <a:rPr lang="zh-CN" altLang="en-US" dirty="0"/>
              <a:t>个</a:t>
            </a:r>
            <a:r>
              <a:rPr lang="en-US" altLang="zh-CN" dirty="0"/>
              <a:t>keV</a:t>
            </a:r>
            <a:r>
              <a:rPr lang="zh-CN" altLang="en-US" dirty="0"/>
              <a:t>。当然这需要我们重新研究筛选条件、效率以及本底构成。特别是极低能附近的本底模型，在已有的包括</a:t>
            </a:r>
            <a:r>
              <a:rPr lang="en-US" altLang="zh-CN" dirty="0"/>
              <a:t>PandaX-II</a:t>
            </a:r>
            <a:r>
              <a:rPr lang="zh-CN" altLang="en-US" dirty="0"/>
              <a:t>和</a:t>
            </a:r>
            <a:r>
              <a:rPr lang="en-US" altLang="zh-CN" dirty="0"/>
              <a:t>XENON1T</a:t>
            </a:r>
            <a:r>
              <a:rPr lang="zh-CN" altLang="en-US" dirty="0"/>
              <a:t>的发表结果中都没有一个</a:t>
            </a:r>
            <a:r>
              <a:rPr lang="en-US" altLang="zh-CN" dirty="0"/>
              <a:t>full</a:t>
            </a:r>
            <a:r>
              <a:rPr lang="zh-CN" altLang="en-US" dirty="0"/>
              <a:t> </a:t>
            </a:r>
            <a:r>
              <a:rPr lang="en-US" altLang="zh-CN" dirty="0"/>
              <a:t>picture</a:t>
            </a:r>
            <a:r>
              <a:rPr lang="zh-CN" altLang="en-US" dirty="0"/>
              <a:t>，因此只能给出很保守的结果。</a:t>
            </a:r>
          </a:p>
        </p:txBody>
      </p:sp>
      <p:sp>
        <p:nvSpPr>
          <p:cNvPr id="4" name="灯片编号占位符 3"/>
          <p:cNvSpPr>
            <a:spLocks noGrp="1"/>
          </p:cNvSpPr>
          <p:nvPr>
            <p:ph type="sldNum" sz="quarter" idx="5"/>
          </p:nvPr>
        </p:nvSpPr>
        <p:spPr/>
        <p:txBody>
          <a:bodyPr/>
          <a:lstStyle/>
          <a:p>
            <a:fld id="{FCEC7DBE-A1D0-2A43-B0D7-068FFE748A7D}" type="slidenum">
              <a:rPr kumimoji="1" lang="zh-CN" altLang="en-US" smtClean="0"/>
              <a:t>21</a:t>
            </a:fld>
            <a:endParaRPr kumimoji="1" lang="zh-CN" altLang="en-US"/>
          </a:p>
        </p:txBody>
      </p:sp>
    </p:spTree>
    <p:extLst>
      <p:ext uri="{BB962C8B-B14F-4D97-AF65-F5344CB8AC3E}">
        <p14:creationId xmlns:p14="http://schemas.microsoft.com/office/powerpoint/2010/main" val="1299828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For the first time, we study the background components in detail and identify the micro-discharging and cathode activity from the control region.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PandaX-4T</a:t>
            </a:r>
            <a:r>
              <a:rPr lang="zh-CN" altLang="en-US" dirty="0"/>
              <a:t>实验中，我们首次构建了完整的极低能区本底模型，特别是发现了电极微打火形成的本底贡献。并且通过常规的基于变量分布的事例筛选以及</a:t>
            </a:r>
            <a:r>
              <a:rPr lang="en-US" altLang="zh-CN" dirty="0"/>
              <a:t>BDT</a:t>
            </a:r>
            <a:r>
              <a:rPr lang="zh-CN" altLang="en-US" dirty="0"/>
              <a:t>的机器学习算法，我们对</a:t>
            </a:r>
            <a:r>
              <a:rPr lang="en-US" altLang="zh-CN" dirty="0"/>
              <a:t>PandaX-4T</a:t>
            </a:r>
            <a:r>
              <a:rPr lang="zh-CN" altLang="en-US" dirty="0"/>
              <a:t> </a:t>
            </a:r>
            <a:r>
              <a:rPr lang="en-US" altLang="zh-CN" dirty="0"/>
              <a:t>0.5</a:t>
            </a:r>
            <a:r>
              <a:rPr lang="zh-CN" altLang="en-US" dirty="0"/>
              <a:t>吨年的数据进行了盲分析，最终在数据中发现</a:t>
            </a:r>
            <a:r>
              <a:rPr lang="en-US" altLang="zh-CN" dirty="0"/>
              <a:t>105</a:t>
            </a:r>
            <a:r>
              <a:rPr lang="zh-CN" altLang="en-US" dirty="0"/>
              <a:t>个事例，与预期本底没有显著超出。</a:t>
            </a:r>
          </a:p>
          <a:p>
            <a:endParaRPr lang="zh-CN" altLang="en-US" dirty="0"/>
          </a:p>
        </p:txBody>
      </p:sp>
      <p:sp>
        <p:nvSpPr>
          <p:cNvPr id="4" name="灯片编号占位符 3"/>
          <p:cNvSpPr>
            <a:spLocks noGrp="1"/>
          </p:cNvSpPr>
          <p:nvPr>
            <p:ph type="sldNum" sz="quarter" idx="5"/>
          </p:nvPr>
        </p:nvSpPr>
        <p:spPr/>
        <p:txBody>
          <a:bodyPr/>
          <a:lstStyle/>
          <a:p>
            <a:fld id="{FCEC7DBE-A1D0-2A43-B0D7-068FFE748A7D}" type="slidenum">
              <a:rPr kumimoji="1" lang="zh-CN" altLang="en-US" smtClean="0"/>
              <a:t>22</a:t>
            </a:fld>
            <a:endParaRPr kumimoji="1" lang="zh-CN" altLang="en-US"/>
          </a:p>
        </p:txBody>
      </p:sp>
    </p:spTree>
    <p:extLst>
      <p:ext uri="{BB962C8B-B14F-4D97-AF65-F5344CB8AC3E}">
        <p14:creationId xmlns:p14="http://schemas.microsoft.com/office/powerpoint/2010/main" val="2639928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By taking all the background components into account, we derive the most stringent constraints for the DM-electron interaction down to the 10^-41 centimeter square level,</a:t>
            </a:r>
            <a:r>
              <a:rPr lang="zh-CN" altLang="en-US" dirty="0"/>
              <a:t> </a:t>
            </a:r>
            <a:r>
              <a:rPr lang="en-US" altLang="zh-CN" dirty="0"/>
              <a:t>under</a:t>
            </a:r>
            <a:r>
              <a:rPr lang="zh-CN" altLang="en-US" dirty="0"/>
              <a:t> </a:t>
            </a:r>
            <a:r>
              <a:rPr lang="en-US" altLang="zh-CN" dirty="0"/>
              <a:t>blind</a:t>
            </a:r>
            <a:r>
              <a:rPr lang="zh-CN" altLang="en-US" dirty="0"/>
              <a:t> </a:t>
            </a:r>
            <a:r>
              <a:rPr lang="en-US" altLang="zh-CN" dirty="0"/>
              <a:t>analysis</a:t>
            </a:r>
            <a:r>
              <a:rPr lang="zh-CN" altLang="en-US" dirty="0"/>
              <a:t> </a:t>
            </a:r>
            <a:r>
              <a:rPr lang="en-US" altLang="zh-CN" dirty="0"/>
              <a:t>of</a:t>
            </a:r>
            <a:r>
              <a:rPr lang="zh-CN" altLang="en-US" dirty="0"/>
              <a:t> </a:t>
            </a:r>
            <a:r>
              <a:rPr lang="en-US" altLang="zh-CN" dirty="0"/>
              <a:t>0.55</a:t>
            </a:r>
            <a:r>
              <a:rPr lang="zh-CN" altLang="en-US" dirty="0"/>
              <a:t> </a:t>
            </a:r>
            <a:r>
              <a:rPr lang="en-US" altLang="zh-CN" dirty="0" err="1"/>
              <a:t>tonne</a:t>
            </a:r>
            <a:r>
              <a:rPr lang="en-US" altLang="zh-CN" dirty="0"/>
              <a:t>-year</a:t>
            </a:r>
            <a:r>
              <a:rPr lang="zh-CN" altLang="en-US" dirty="0"/>
              <a:t> </a:t>
            </a:r>
            <a:r>
              <a:rPr lang="en-US" altLang="zh-CN" dirty="0"/>
              <a:t>exposure.</a:t>
            </a:r>
            <a:endParaRPr lang="zh-CN" altLang="en-US" dirty="0"/>
          </a:p>
          <a:p>
            <a:r>
              <a:rPr lang="zh-CN" altLang="en-US" dirty="0"/>
              <a:t>因此我们得到了对于</a:t>
            </a:r>
            <a:r>
              <a:rPr lang="en-US" altLang="zh-CN" dirty="0"/>
              <a:t>heavy</a:t>
            </a:r>
            <a:r>
              <a:rPr lang="zh-CN" altLang="en-US" dirty="0"/>
              <a:t> </a:t>
            </a:r>
            <a:r>
              <a:rPr lang="en-US" altLang="zh-CN" dirty="0"/>
              <a:t>mediator</a:t>
            </a:r>
            <a:r>
              <a:rPr lang="zh-CN" altLang="en-US" dirty="0"/>
              <a:t>暗物质与电子的最强作用截面限制，达到</a:t>
            </a:r>
            <a:r>
              <a:rPr lang="en-US" altLang="zh-CN" dirty="0"/>
              <a:t>10e-41cm2</a:t>
            </a:r>
            <a:r>
              <a:rPr lang="zh-CN" altLang="en-US" dirty="0"/>
              <a:t>。</a:t>
            </a:r>
          </a:p>
        </p:txBody>
      </p:sp>
      <p:sp>
        <p:nvSpPr>
          <p:cNvPr id="4" name="灯片编号占位符 3"/>
          <p:cNvSpPr>
            <a:spLocks noGrp="1"/>
          </p:cNvSpPr>
          <p:nvPr>
            <p:ph type="sldNum" sz="quarter" idx="5"/>
          </p:nvPr>
        </p:nvSpPr>
        <p:spPr/>
        <p:txBody>
          <a:bodyPr/>
          <a:lstStyle/>
          <a:p>
            <a:fld id="{FCEC7DBE-A1D0-2A43-B0D7-068FFE748A7D}" type="slidenum">
              <a:rPr kumimoji="1" lang="zh-CN" altLang="en-US" smtClean="0"/>
              <a:t>23</a:t>
            </a:fld>
            <a:endParaRPr kumimoji="1" lang="zh-CN" altLang="en-US"/>
          </a:p>
        </p:txBody>
      </p:sp>
    </p:spTree>
    <p:extLst>
      <p:ext uri="{BB962C8B-B14F-4D97-AF65-F5344CB8AC3E}">
        <p14:creationId xmlns:p14="http://schemas.microsoft.com/office/powerpoint/2010/main" val="2960995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a:t>
            </a:r>
            <a:r>
              <a:rPr lang="en-US" altLang="zh-CN" dirty="0"/>
              <a:t>The second approach to search for sub-GeV dark matter is utilizing the Migdal effect. Here we consider the physics scenario in which a vector or scalar force mediator ϕ coherently mediates the interaction between the DM and nucleon, and the mediator mass is comparable to or even smaller than the momentum transfer in nuclear recoils.</a:t>
            </a:r>
            <a:endParaRPr lang="zh-CN" altLang="en-US" dirty="0"/>
          </a:p>
          <a:p>
            <a:r>
              <a:rPr lang="en-US" altLang="zh-CN" dirty="0"/>
              <a:t>A special case is dark photon, Dark photons can provide possible explanations of anomalies, including muon g-2 and so-called small-scale problems in galactic astronomy</a:t>
            </a:r>
          </a:p>
          <a:p>
            <a:endParaRPr lang="en-US" altLang="zh-CN" dirty="0"/>
          </a:p>
          <a:p>
            <a:r>
              <a:rPr lang="en-US" altLang="zh-CN" dirty="0"/>
              <a:t>When a DM particle scatters with a xenon atom, the nucleus undergoes an abrupt momentum change with respect to the orbital electrons, resulting in the excitation or ionization of the atomic electrons due to the lack of transient movement of the electron cloud. This effect leads to the possible generation of ER signals in the keV range that accompany the primary NR. Therefore, even if the NR energy deposition is below the detection threshold, the ER energy deposition due to the Migdal effect can still be detected, providing a way to probe low-mass DM particles that are otherwise not detectable in PandaX.</a:t>
            </a:r>
            <a:br>
              <a:rPr lang="en-US" altLang="zh-CN" dirty="0"/>
            </a:br>
            <a:r>
              <a:rPr lang="zh-CN" altLang="en-US" dirty="0"/>
              <a:t>对于</a:t>
            </a:r>
            <a:r>
              <a:rPr lang="en-US" altLang="zh-CN" dirty="0"/>
              <a:t>light</a:t>
            </a:r>
            <a:r>
              <a:rPr lang="zh-CN" altLang="en-US" dirty="0"/>
              <a:t> </a:t>
            </a:r>
            <a:r>
              <a:rPr lang="en-US" altLang="zh-CN" dirty="0"/>
              <a:t>mediator,</a:t>
            </a:r>
            <a:r>
              <a:rPr lang="zh-CN" altLang="en-US" dirty="0"/>
              <a:t>我们后续也展开了针对性的研究，这时动量转移在微分能谱中的贡献将有所体现。</a:t>
            </a:r>
            <a:r>
              <a:rPr lang="en-US" altLang="zh-CN" dirty="0"/>
              <a:t>Light</a:t>
            </a:r>
            <a:r>
              <a:rPr lang="zh-CN" altLang="en-US" dirty="0"/>
              <a:t> </a:t>
            </a:r>
            <a:r>
              <a:rPr lang="en-US" altLang="zh-CN" dirty="0"/>
              <a:t>mediator</a:t>
            </a:r>
            <a:r>
              <a:rPr lang="zh-CN" altLang="en-US" dirty="0"/>
              <a:t>的一个特殊例子就是</a:t>
            </a:r>
            <a:r>
              <a:rPr lang="en-US" altLang="zh-CN" dirty="0"/>
              <a:t>dark</a:t>
            </a:r>
            <a:r>
              <a:rPr lang="zh-CN" altLang="en-US" dirty="0"/>
              <a:t> </a:t>
            </a:r>
            <a:r>
              <a:rPr lang="en-US" altLang="zh-CN" dirty="0"/>
              <a:t>photon</a:t>
            </a:r>
            <a:r>
              <a:rPr lang="zh-CN" altLang="en-US" dirty="0"/>
              <a:t>，</a:t>
            </a:r>
            <a:r>
              <a:rPr lang="en-US" altLang="zh-CN" dirty="0"/>
              <a:t>dark</a:t>
            </a:r>
            <a:r>
              <a:rPr lang="zh-CN" altLang="en-US" dirty="0"/>
              <a:t> </a:t>
            </a:r>
            <a:r>
              <a:rPr lang="en-US" altLang="zh-CN" dirty="0"/>
              <a:t>photon</a:t>
            </a:r>
            <a:r>
              <a:rPr lang="zh-CN" altLang="en-US" dirty="0"/>
              <a:t>对一些现有的观测</a:t>
            </a:r>
            <a:r>
              <a:rPr lang="en-US" altLang="zh-CN" dirty="0" err="1"/>
              <a:t>anormaly</a:t>
            </a:r>
            <a:r>
              <a:rPr lang="zh-CN" altLang="en-US" dirty="0"/>
              <a:t>，比如</a:t>
            </a:r>
            <a:r>
              <a:rPr lang="en-US" altLang="zh-CN" dirty="0"/>
              <a:t>muon</a:t>
            </a:r>
            <a:r>
              <a:rPr lang="zh-CN" altLang="en-US" dirty="0"/>
              <a:t> </a:t>
            </a:r>
            <a:r>
              <a:rPr lang="en-US" altLang="zh-CN" dirty="0"/>
              <a:t>g-2</a:t>
            </a:r>
            <a:r>
              <a:rPr lang="zh-CN" altLang="en-US" dirty="0"/>
              <a:t>可以提供解释。此外，我们也考虑了</a:t>
            </a:r>
            <a:r>
              <a:rPr lang="en-US" altLang="zh-CN" dirty="0" err="1"/>
              <a:t>Midgdal</a:t>
            </a:r>
            <a:r>
              <a:rPr lang="zh-CN" altLang="en-US" dirty="0"/>
              <a:t>效应的影响，在这个过程中，不同于单纯原子核被反冲，整个</a:t>
            </a:r>
            <a:r>
              <a:rPr lang="en-US" altLang="zh-CN" dirty="0"/>
              <a:t>Xe</a:t>
            </a:r>
            <a:r>
              <a:rPr lang="zh-CN" altLang="en-US" dirty="0"/>
              <a:t>原子产生移动，核外电子有几率被激发和电离，从而产生</a:t>
            </a:r>
            <a:r>
              <a:rPr lang="en-US" altLang="zh-CN" dirty="0"/>
              <a:t>keV</a:t>
            </a:r>
            <a:r>
              <a:rPr lang="zh-CN" altLang="en-US" dirty="0"/>
              <a:t>的电子反冲信号。</a:t>
            </a:r>
          </a:p>
        </p:txBody>
      </p:sp>
      <p:sp>
        <p:nvSpPr>
          <p:cNvPr id="4" name="灯片编号占位符 3"/>
          <p:cNvSpPr>
            <a:spLocks noGrp="1"/>
          </p:cNvSpPr>
          <p:nvPr>
            <p:ph type="sldNum" sz="quarter" idx="5"/>
          </p:nvPr>
        </p:nvSpPr>
        <p:spPr/>
        <p:txBody>
          <a:bodyPr/>
          <a:lstStyle/>
          <a:p>
            <a:fld id="{FCEC7DBE-A1D0-2A43-B0D7-068FFE748A7D}" type="slidenum">
              <a:rPr kumimoji="1" lang="zh-CN" altLang="en-US" smtClean="0"/>
              <a:t>24</a:t>
            </a:fld>
            <a:endParaRPr kumimoji="1" lang="zh-CN" altLang="en-US"/>
          </a:p>
        </p:txBody>
      </p:sp>
    </p:spTree>
    <p:extLst>
      <p:ext uri="{BB962C8B-B14F-4D97-AF65-F5344CB8AC3E}">
        <p14:creationId xmlns:p14="http://schemas.microsoft.com/office/powerpoint/2010/main" val="3912622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With the ionization-signal-only data and utilizing the Migdal effect, we set the most stringent limits on the cross section for dark matter masses ranging from 30 MeV to 2 GeV. </a:t>
            </a:r>
            <a:r>
              <a:rPr kumimoji="0" lang="en-US" altLang="zh-CN"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Our results indicate a significant improvement in sensitivity over previous experiments, enhancing the potential for low-mass DM detection</a:t>
            </a:r>
            <a:endParaRPr lang="en-US" altLang="zh-CN" dirty="0"/>
          </a:p>
          <a:p>
            <a:endParaRPr lang="en-US" altLang="zh-CN" dirty="0"/>
          </a:p>
          <a:p>
            <a:r>
              <a:rPr lang="en-US" altLang="zh-CN" dirty="0"/>
              <a:t>Under the assumption that the dark mediator is a dark photon that decays into scalar dark matter pairs in the early Universe, our results provide a direct test of dark-photon-mediated DM as the thermal relic, and rule out the scalar DM model in the mass range between 30 MeV and 1 GeV.</a:t>
            </a:r>
          </a:p>
          <a:p>
            <a:r>
              <a:rPr lang="zh-CN" altLang="en-US" dirty="0"/>
              <a:t>最终，我们对于</a:t>
            </a:r>
            <a:r>
              <a:rPr lang="en-US" altLang="zh-CN" dirty="0"/>
              <a:t>30MeV</a:t>
            </a:r>
            <a:r>
              <a:rPr lang="zh-CN" altLang="en-US" dirty="0"/>
              <a:t>到</a:t>
            </a:r>
            <a:r>
              <a:rPr lang="en-US" altLang="zh-CN" dirty="0"/>
              <a:t>2GeV</a:t>
            </a:r>
            <a:r>
              <a:rPr lang="zh-CN" altLang="en-US" dirty="0"/>
              <a:t>的暗物质与氙核相互作用给出了最灵敏的限制，并且针对</a:t>
            </a:r>
            <a:r>
              <a:rPr lang="en-US" altLang="zh-CN" dirty="0"/>
              <a:t>dark</a:t>
            </a:r>
            <a:r>
              <a:rPr lang="zh-CN" altLang="en-US" dirty="0"/>
              <a:t> </a:t>
            </a:r>
            <a:r>
              <a:rPr lang="en-US" altLang="zh-CN" dirty="0"/>
              <a:t>photon</a:t>
            </a:r>
            <a:r>
              <a:rPr lang="zh-CN" altLang="en-US" dirty="0"/>
              <a:t>作为</a:t>
            </a:r>
            <a:r>
              <a:rPr lang="en-US" altLang="zh-CN" dirty="0"/>
              <a:t>dark</a:t>
            </a:r>
            <a:r>
              <a:rPr lang="zh-CN" altLang="en-US" dirty="0"/>
              <a:t> </a:t>
            </a:r>
            <a:r>
              <a:rPr lang="en-US" altLang="zh-CN" dirty="0"/>
              <a:t>mediator</a:t>
            </a:r>
            <a:r>
              <a:rPr lang="zh-CN" altLang="en-US" dirty="0"/>
              <a:t>的情况，我们的结果排除了</a:t>
            </a:r>
            <a:r>
              <a:rPr lang="en-US" altLang="zh-CN" dirty="0"/>
              <a:t>thermal</a:t>
            </a:r>
            <a:r>
              <a:rPr lang="zh-CN" altLang="en-US" dirty="0"/>
              <a:t> </a:t>
            </a:r>
            <a:r>
              <a:rPr lang="en-US" altLang="zh-CN" dirty="0"/>
              <a:t>relic</a:t>
            </a:r>
            <a:r>
              <a:rPr lang="zh-CN" altLang="en-US" dirty="0"/>
              <a:t> </a:t>
            </a:r>
            <a:r>
              <a:rPr lang="en-US" altLang="zh-CN" dirty="0"/>
              <a:t>DM</a:t>
            </a:r>
            <a:r>
              <a:rPr lang="zh-CN" altLang="en-US" dirty="0"/>
              <a:t> </a:t>
            </a:r>
            <a:r>
              <a:rPr lang="en-US" altLang="zh-CN" dirty="0"/>
              <a:t>model</a:t>
            </a:r>
            <a:r>
              <a:rPr lang="zh-CN" altLang="en-US" dirty="0"/>
              <a:t>的很大一片参数空间。我们的实验也和未来像</a:t>
            </a:r>
            <a:r>
              <a:rPr lang="en-US" altLang="zh-CN" dirty="0" err="1"/>
              <a:t>DarkSHINE</a:t>
            </a:r>
            <a:r>
              <a:rPr lang="zh-CN" altLang="en-US" dirty="0"/>
              <a:t>这样的实验形成完美互补。</a:t>
            </a:r>
          </a:p>
        </p:txBody>
      </p:sp>
      <p:sp>
        <p:nvSpPr>
          <p:cNvPr id="4" name="灯片编号占位符 3"/>
          <p:cNvSpPr>
            <a:spLocks noGrp="1"/>
          </p:cNvSpPr>
          <p:nvPr>
            <p:ph type="sldNum" sz="quarter" idx="5"/>
          </p:nvPr>
        </p:nvSpPr>
        <p:spPr/>
        <p:txBody>
          <a:bodyPr/>
          <a:lstStyle/>
          <a:p>
            <a:fld id="{FCEC7DBE-A1D0-2A43-B0D7-068FFE748A7D}" type="slidenum">
              <a:rPr kumimoji="1" lang="zh-CN" altLang="en-US" smtClean="0"/>
              <a:t>25</a:t>
            </a:fld>
            <a:endParaRPr kumimoji="1" lang="zh-CN" altLang="en-US"/>
          </a:p>
        </p:txBody>
      </p:sp>
    </p:spTree>
    <p:extLst>
      <p:ext uri="{BB962C8B-B14F-4D97-AF65-F5344CB8AC3E}">
        <p14:creationId xmlns:p14="http://schemas.microsoft.com/office/powerpoint/2010/main" val="2658421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spcBef>
                <a:spcPts val="600"/>
              </a:spcBef>
              <a:spcAft>
                <a:spcPts val="600"/>
              </a:spcAft>
              <a:buFont typeface="Arial" panose="020B0604020202020204" pitchFamily="34" charset="0"/>
              <a:buNone/>
            </a:pPr>
            <a:r>
              <a:rPr lang="en-US" altLang="zh-CN" dirty="0"/>
              <a:t>Besides the search of standard WIMP, we also studied many</a:t>
            </a:r>
            <a:r>
              <a:rPr lang="en-US" altLang="zh-CN" baseline="0" dirty="0"/>
              <a:t> kinds of</a:t>
            </a:r>
            <a:r>
              <a:rPr lang="en-US" altLang="zh-CN" dirty="0"/>
              <a:t> exotic [</a:t>
            </a:r>
            <a:r>
              <a:rPr lang="en-US" altLang="zh-CN" dirty="0" err="1"/>
              <a:t>igzotik</a:t>
            </a:r>
            <a:r>
              <a:rPr lang="en-US" altLang="zh-CN" dirty="0"/>
              <a:t>] dark matter models. In this talk,</a:t>
            </a:r>
            <a:r>
              <a:rPr lang="en-US" altLang="zh-CN" baseline="0" dirty="0"/>
              <a:t> I will mention the dark matter-neutrino conversion as one example. In this </a:t>
            </a:r>
            <a:r>
              <a:rPr lang="en-US" altLang="zh-CN" dirty="0"/>
              <a:t>exotic process, Dark matter particle</a:t>
            </a:r>
            <a:r>
              <a:rPr lang="en-US" altLang="zh-CN" baseline="0" dirty="0"/>
              <a:t> is</a:t>
            </a:r>
            <a:r>
              <a:rPr lang="en-US" altLang="zh-CN" dirty="0"/>
              <a:t> absorbed entirely, with an out-going neutrino. Similar to WIMP scattering process, it will induce detectable nuclear recoil (NR) and electronic recoil (ER) signals, respectively. It will generate </a:t>
            </a:r>
            <a:r>
              <a:rPr lang="en-US" altLang="zh-CN" sz="1200" b="1" dirty="0"/>
              <a:t>characteristic mono-energetic signal, which is quite different from our known backgrounds.</a:t>
            </a:r>
            <a:br>
              <a:rPr lang="en-US" altLang="zh-CN" sz="1200" b="1" dirty="0"/>
            </a:br>
            <a:r>
              <a:rPr lang="en-US" altLang="zh-CN" sz="1200" b="1" dirty="0"/>
              <a:t>NR</a:t>
            </a:r>
            <a:r>
              <a:rPr lang="zh-CN" altLang="en-US" sz="1200" b="1" dirty="0"/>
              <a:t>但能峰，</a:t>
            </a:r>
            <a:r>
              <a:rPr lang="en-US" altLang="zh-CN" sz="1200" b="1" dirty="0"/>
              <a:t>NR</a:t>
            </a:r>
            <a:r>
              <a:rPr lang="zh-CN" altLang="en-US" sz="1200" b="1" dirty="0"/>
              <a:t> </a:t>
            </a:r>
            <a:r>
              <a:rPr lang="en-US" altLang="zh-CN" sz="1200" b="1" dirty="0"/>
              <a:t>signal</a:t>
            </a:r>
            <a:r>
              <a:rPr lang="zh-CN" altLang="en-US" sz="1200" b="1" dirty="0"/>
              <a:t> </a:t>
            </a:r>
            <a:r>
              <a:rPr lang="en-US" altLang="zh-CN" sz="1200" b="1" dirty="0"/>
              <a:t>model</a:t>
            </a:r>
          </a:p>
          <a:p>
            <a:pPr marL="0" indent="0">
              <a:spcBef>
                <a:spcPts val="600"/>
              </a:spcBef>
              <a:spcAft>
                <a:spcPts val="600"/>
              </a:spcAft>
              <a:buFont typeface="Arial" panose="020B0604020202020204" pitchFamily="34" charset="0"/>
              <a:buNone/>
            </a:pPr>
            <a:r>
              <a:rPr lang="zh-CN" altLang="en-US" sz="1200" b="1" dirty="0"/>
              <a:t>与散射过程不同，轻质量的暗物质还可能被氙核或核外电子完全吸收，并释放一个中微子。对于给定质量的</a:t>
            </a:r>
            <a:r>
              <a:rPr lang="en-US" altLang="zh-CN" sz="1200" b="1" dirty="0"/>
              <a:t>DM,</a:t>
            </a:r>
            <a:r>
              <a:rPr lang="zh-CN" altLang="en-US" sz="1200" b="1" dirty="0"/>
              <a:t>这会在反冲能谱上产生一个特征的单能峰信号。暗物质被氙核吸收的质量尺度达到几十个</a:t>
            </a:r>
            <a:r>
              <a:rPr lang="en-US" altLang="zh-CN" sz="1200" b="1" dirty="0"/>
              <a:t>MeV,</a:t>
            </a:r>
            <a:r>
              <a:rPr lang="zh-CN" altLang="en-US" sz="1200" b="1" dirty="0"/>
              <a:t>而对于被电子吸收的情况，甚至达到了几十</a:t>
            </a:r>
            <a:r>
              <a:rPr lang="en-US" altLang="zh-CN" sz="1200" b="1" dirty="0"/>
              <a:t>keV</a:t>
            </a:r>
            <a:r>
              <a:rPr lang="zh-CN" altLang="en-US" sz="1200" b="1" dirty="0"/>
              <a:t>的范围。此外与氙核的相互作用，我们是国际上首个对单能的核反冲信号开展搜寻，这对于我们所构建的核反冲的信号响应模型提出了更高的要求。</a:t>
            </a:r>
            <a:endParaRPr lang="en-US" altLang="zh-CN" dirty="0"/>
          </a:p>
        </p:txBody>
      </p:sp>
      <p:sp>
        <p:nvSpPr>
          <p:cNvPr id="4" name="灯片编号占位符 3"/>
          <p:cNvSpPr>
            <a:spLocks noGrp="1"/>
          </p:cNvSpPr>
          <p:nvPr>
            <p:ph type="sldNum" sz="quarter" idx="5"/>
          </p:nvPr>
        </p:nvSpPr>
        <p:spPr/>
        <p:txBody>
          <a:bodyPr/>
          <a:lstStyle/>
          <a:p>
            <a:fld id="{A8F0FD13-B8C8-5448-BE7E-871A23C45800}" type="slidenum">
              <a:rPr kumimoji="1" lang="zh-CN" altLang="en-US" smtClean="0"/>
              <a:t>26</a:t>
            </a:fld>
            <a:endParaRPr kumimoji="1" lang="zh-CN" altLang="en-US"/>
          </a:p>
        </p:txBody>
      </p:sp>
    </p:spTree>
    <p:extLst>
      <p:ext uri="{BB962C8B-B14F-4D97-AF65-F5344CB8AC3E}">
        <p14:creationId xmlns:p14="http://schemas.microsoft.com/office/powerpoint/2010/main" val="2155733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lvl="0">
                  <a:buSzPct val="60000"/>
                  <a:buFont typeface="Wingdings" panose="05000000000000000000" pitchFamily="2" charset="2"/>
                  <a:buNone/>
                </a:pPr>
                <a:r>
                  <a:rPr lang="en-US" altLang="zh-CN" sz="1200" dirty="0"/>
                  <a:t>We didn’t observe</a:t>
                </a:r>
                <a:r>
                  <a:rPr lang="en-US" altLang="zh-CN" sz="1200" baseline="0" dirty="0"/>
                  <a:t> an excess either for the nuclear recoil events or the electronic recoils. And Our result is much more sensitive than the collider search and consistent with the astrophysical observations. </a:t>
                </a:r>
              </a:p>
              <a:p>
                <a:pPr lvl="0">
                  <a:buSzPct val="60000"/>
                  <a:buFont typeface="Wingdings" panose="05000000000000000000" pitchFamily="2" charset="2"/>
                  <a:buNone/>
                </a:pPr>
                <a:br>
                  <a:rPr lang="en-US" altLang="zh-CN" sz="1200" dirty="0"/>
                </a:br>
                <a:r>
                  <a:rPr lang="en-US" altLang="zh-CN" sz="1200" dirty="0"/>
                  <a:t>(level of fine-tuning of UV model to satisfy CMB); </a:t>
                </a:r>
                <a:r>
                  <a:rPr kumimoji="1" lang="en-US" altLang="zh-CN" sz="1200" dirty="0"/>
                  <a:t>Existing constraints from relic density (overproduction e</a:t>
                </a:r>
                <a14:m>
                  <m:oMath xmlns:m="http://schemas.openxmlformats.org/officeDocument/2006/math">
                    <m:r>
                      <a:rPr kumimoji="1" lang="zh-CN" altLang="en-US" sz="1200" i="1">
                        <a:latin typeface="Cambria Math" panose="02040503050406030204" pitchFamily="18" charset="0"/>
                      </a:rPr>
                      <m:t>𝜈</m:t>
                    </m:r>
                    <m:r>
                      <a:rPr kumimoji="1" lang="zh-CN" altLang="en-US" sz="1200" i="1">
                        <a:latin typeface="Cambria Math" panose="02040503050406030204" pitchFamily="18" charset="0"/>
                      </a:rPr>
                      <m:t>→</m:t>
                    </m:r>
                    <m:r>
                      <a:rPr kumimoji="1" lang="zh-CN" altLang="en-US" sz="1200" i="1">
                        <a:latin typeface="Cambria Math" panose="02040503050406030204" pitchFamily="18" charset="0"/>
                      </a:rPr>
                      <m:t>𝜒</m:t>
                    </m:r>
                  </m:oMath>
                </a14:m>
                <a:r>
                  <a:rPr kumimoji="1" lang="en-US" altLang="zh-CN" sz="1200" dirty="0"/>
                  <a:t>e, ee</a:t>
                </a:r>
                <a14:m>
                  <m:oMath xmlns:m="http://schemas.openxmlformats.org/officeDocument/2006/math">
                    <m:r>
                      <a:rPr kumimoji="1" lang="zh-CN" altLang="en-US" sz="1200" i="1">
                        <a:latin typeface="Cambria Math" panose="02040503050406030204" pitchFamily="18" charset="0"/>
                      </a:rPr>
                      <m:t>→</m:t>
                    </m:r>
                    <m:r>
                      <a:rPr kumimoji="1" lang="zh-CN" altLang="en-US" sz="1200" i="1">
                        <a:latin typeface="Cambria Math" panose="02040503050406030204" pitchFamily="18" charset="0"/>
                      </a:rPr>
                      <m:t>𝜒𝜈</m:t>
                    </m:r>
                  </m:oMath>
                </a14:m>
                <a:r>
                  <a:rPr kumimoji="1" lang="en-US" altLang="zh-CN" sz="1200" dirty="0"/>
                  <a:t>) </a:t>
                </a:r>
                <a:r>
                  <a:rPr kumimoji="1" lang="zh-CN" altLang="en-US" sz="1200" dirty="0"/>
                  <a:t>，</a:t>
                </a:r>
                <a:r>
                  <a:rPr kumimoji="1" lang="en-US" altLang="zh-CN" sz="1200" dirty="0"/>
                  <a:t>cosmological observation of Universe expansion (</a:t>
                </a:r>
                <a14:m>
                  <m:oMath xmlns:m="http://schemas.openxmlformats.org/officeDocument/2006/math">
                    <m:r>
                      <a:rPr kumimoji="1" lang="zh-CN" altLang="en-US" sz="1200" i="1">
                        <a:latin typeface="Cambria Math" panose="02040503050406030204" pitchFamily="18" charset="0"/>
                      </a:rPr>
                      <m:t>𝜒</m:t>
                    </m:r>
                    <m:r>
                      <a:rPr kumimoji="1" lang="zh-CN" altLang="en-US" sz="1200" i="1">
                        <a:latin typeface="Cambria Math" panose="02040503050406030204" pitchFamily="18" charset="0"/>
                      </a:rPr>
                      <m:t>→3</m:t>
                    </m:r>
                    <m:r>
                      <a:rPr kumimoji="1" lang="zh-CN" altLang="en-US" sz="1200" b="0" i="1" smtClean="0">
                        <a:latin typeface="Cambria Math" panose="02040503050406030204" pitchFamily="18" charset="0"/>
                      </a:rPr>
                      <m:t>𝜈</m:t>
                    </m:r>
                    <m:r>
                      <a:rPr kumimoji="1" lang="en-US" altLang="zh-CN" sz="1200" b="0" i="1" smtClean="0">
                        <a:latin typeface="Cambria Math" panose="02040503050406030204" pitchFamily="18" charset="0"/>
                      </a:rPr>
                      <m:t>)</m:t>
                    </m:r>
                  </m:oMath>
                </a14:m>
                <a:r>
                  <a:rPr kumimoji="1" lang="en-US" altLang="zh-CN" sz="1200" dirty="0"/>
                  <a:t> and X-ray satellites (</a:t>
                </a:r>
                <a14:m>
                  <m:oMath xmlns:m="http://schemas.openxmlformats.org/officeDocument/2006/math">
                    <m:r>
                      <a:rPr kumimoji="1" lang="zh-CN" altLang="en-US" sz="1200" i="1">
                        <a:latin typeface="Cambria Math" panose="02040503050406030204" pitchFamily="18" charset="0"/>
                      </a:rPr>
                      <m:t>𝜒</m:t>
                    </m:r>
                    <m:r>
                      <a:rPr kumimoji="1" lang="zh-CN" altLang="en-US" sz="1200" i="1">
                        <a:latin typeface="Cambria Math" panose="02040503050406030204" pitchFamily="18" charset="0"/>
                      </a:rPr>
                      <m:t>→</m:t>
                    </m:r>
                    <m:r>
                      <a:rPr kumimoji="1" lang="zh-CN" altLang="en-US" sz="1200" i="1">
                        <a:latin typeface="Cambria Math" panose="02040503050406030204" pitchFamily="18" charset="0"/>
                      </a:rPr>
                      <m:t>𝛾𝛾𝜈</m:t>
                    </m:r>
                    <m:r>
                      <a:rPr kumimoji="1" lang="zh-CN" altLang="en-US" sz="1200" i="1">
                        <a:latin typeface="Cambria Math" panose="02040503050406030204" pitchFamily="18" charset="0"/>
                      </a:rPr>
                      <m:t>）</m:t>
                    </m:r>
                    <m:r>
                      <a:rPr kumimoji="1" lang="en-US" altLang="zh-CN" sz="1200" i="1">
                        <a:latin typeface="Cambria Math" panose="02040503050406030204" pitchFamily="18" charset="0"/>
                      </a:rPr>
                      <m:t> </m:t>
                    </m:r>
                  </m:oMath>
                </a14:m>
                <a:endParaRPr lang="en-US" altLang="zh-CN" sz="1200" dirty="0"/>
              </a:p>
              <a:p>
                <a:pPr lvl="0">
                  <a:buSzPct val="60000"/>
                  <a:buFont typeface="Wingdings" panose="05000000000000000000" pitchFamily="2" charset="2"/>
                  <a:buNone/>
                </a:pPr>
                <a:r>
                  <a:rPr lang="zh-CN" altLang="en-US" sz="1200" dirty="0"/>
                  <a:t>最终，针对与氙核的</a:t>
                </a:r>
                <a:r>
                  <a:rPr lang="en-US" altLang="zh-CN" sz="1200" dirty="0"/>
                  <a:t>x-v</a:t>
                </a:r>
                <a:r>
                  <a:rPr lang="zh-CN" altLang="en-US" sz="1200" dirty="0"/>
                  <a:t>转化过程给出了比对撞机探测好</a:t>
                </a:r>
                <a:r>
                  <a:rPr lang="en-US" altLang="zh-CN" sz="1200" dirty="0"/>
                  <a:t>6</a:t>
                </a:r>
                <a:r>
                  <a:rPr lang="zh-CN" altLang="en-US" sz="1200" dirty="0"/>
                  <a:t>个数量级的排除限制，而与电子的</a:t>
                </a:r>
                <a:r>
                  <a:rPr lang="en-US" altLang="zh-CN" sz="1200" dirty="0"/>
                  <a:t>x-v</a:t>
                </a:r>
                <a:r>
                  <a:rPr lang="zh-CN" altLang="en-US" sz="1200" dirty="0"/>
                  <a:t>转化则是和之前</a:t>
                </a:r>
                <a:r>
                  <a:rPr lang="en-US" altLang="zh-CN" sz="1200" dirty="0"/>
                  <a:t>XENON1T</a:t>
                </a:r>
                <a:r>
                  <a:rPr lang="zh-CN" altLang="en-US" sz="1200" dirty="0"/>
                  <a:t>的低能超出形成一定的</a:t>
                </a:r>
                <a:r>
                  <a:rPr lang="en-US" altLang="zh-CN" sz="1200" dirty="0"/>
                  <a:t>tension</a:t>
                </a:r>
                <a:r>
                  <a:rPr lang="zh-CN" altLang="en-US" sz="1200" dirty="0"/>
                  <a:t>，在低质量范围比天文学的观测给出更好的限制。</a:t>
                </a:r>
                <a:endParaRPr lang="en-US" altLang="zh-CN" sz="1200" dirty="0"/>
              </a:p>
              <a:p>
                <a:pPr lvl="0">
                  <a:buSzPct val="60000"/>
                  <a:buFont typeface="Wingdings" panose="05000000000000000000" pitchFamily="2" charset="2"/>
                  <a:buNone/>
                </a:pPr>
                <a:endParaRPr lang="en-US" altLang="zh-CN" sz="1200" dirty="0"/>
              </a:p>
              <a:p>
                <a:pPr lvl="0">
                  <a:buSzPct val="60000"/>
                  <a:buFont typeface="Wingdings" panose="05000000000000000000" pitchFamily="2" charset="2"/>
                  <a:buNone/>
                </a:pPr>
                <a:r>
                  <a:rPr lang="en-US" altLang="zh-CN" sz="1200" dirty="0"/>
                  <a:t>(level of fine-tuning of UV model to satisfy CMB); </a:t>
                </a:r>
                <a:r>
                  <a:rPr kumimoji="1" lang="en-US" altLang="zh-CN" sz="1200" dirty="0"/>
                  <a:t>Existing constraints from relic density (overproduction e</a:t>
                </a:r>
                <a14:m>
                  <m:oMath xmlns:m="http://schemas.openxmlformats.org/officeDocument/2006/math">
                    <m:r>
                      <a:rPr kumimoji="1" lang="zh-CN" altLang="en-US" sz="1200" i="1">
                        <a:latin typeface="Cambria Math" panose="02040503050406030204" pitchFamily="18" charset="0"/>
                      </a:rPr>
                      <m:t>𝜈</m:t>
                    </m:r>
                    <m:r>
                      <a:rPr kumimoji="1" lang="zh-CN" altLang="en-US" sz="1200" i="1">
                        <a:latin typeface="Cambria Math" panose="02040503050406030204" pitchFamily="18" charset="0"/>
                      </a:rPr>
                      <m:t>→</m:t>
                    </m:r>
                    <m:r>
                      <a:rPr kumimoji="1" lang="zh-CN" altLang="en-US" sz="1200" i="1">
                        <a:latin typeface="Cambria Math" panose="02040503050406030204" pitchFamily="18" charset="0"/>
                      </a:rPr>
                      <m:t>𝜒</m:t>
                    </m:r>
                  </m:oMath>
                </a14:m>
                <a:r>
                  <a:rPr kumimoji="1" lang="en-US" altLang="zh-CN" sz="1200" dirty="0"/>
                  <a:t>e, ee</a:t>
                </a:r>
                <a14:m>
                  <m:oMath xmlns:m="http://schemas.openxmlformats.org/officeDocument/2006/math">
                    <m:r>
                      <a:rPr kumimoji="1" lang="zh-CN" altLang="en-US" sz="1200" i="1">
                        <a:latin typeface="Cambria Math" panose="02040503050406030204" pitchFamily="18" charset="0"/>
                      </a:rPr>
                      <m:t>→</m:t>
                    </m:r>
                    <m:r>
                      <a:rPr kumimoji="1" lang="zh-CN" altLang="en-US" sz="1200" i="1">
                        <a:latin typeface="Cambria Math" panose="02040503050406030204" pitchFamily="18" charset="0"/>
                      </a:rPr>
                      <m:t>𝜒𝜈</m:t>
                    </m:r>
                  </m:oMath>
                </a14:m>
                <a:r>
                  <a:rPr kumimoji="1" lang="en-US" altLang="zh-CN" sz="1200" dirty="0"/>
                  <a:t>) </a:t>
                </a:r>
                <a:r>
                  <a:rPr kumimoji="1" lang="zh-CN" altLang="en-US" sz="1200" dirty="0"/>
                  <a:t>，</a:t>
                </a:r>
                <a:r>
                  <a:rPr kumimoji="1" lang="en-US" altLang="zh-CN" sz="1200" dirty="0"/>
                  <a:t>cosmological observation of Universe expansion (</a:t>
                </a:r>
                <a14:m>
                  <m:oMath xmlns:m="http://schemas.openxmlformats.org/officeDocument/2006/math">
                    <m:r>
                      <a:rPr kumimoji="1" lang="zh-CN" altLang="en-US" sz="1200" i="1">
                        <a:latin typeface="Cambria Math" panose="02040503050406030204" pitchFamily="18" charset="0"/>
                      </a:rPr>
                      <m:t>𝜒</m:t>
                    </m:r>
                    <m:r>
                      <a:rPr kumimoji="1" lang="zh-CN" altLang="en-US" sz="1200" i="1">
                        <a:latin typeface="Cambria Math" panose="02040503050406030204" pitchFamily="18" charset="0"/>
                      </a:rPr>
                      <m:t>→3</m:t>
                    </m:r>
                    <m:r>
                      <a:rPr kumimoji="1" lang="zh-CN" altLang="en-US" sz="1200" b="0" i="1" smtClean="0">
                        <a:latin typeface="Cambria Math" panose="02040503050406030204" pitchFamily="18" charset="0"/>
                      </a:rPr>
                      <m:t>𝜈</m:t>
                    </m:r>
                    <m:r>
                      <a:rPr kumimoji="1" lang="en-US" altLang="zh-CN" sz="1200" b="0" i="1" smtClean="0">
                        <a:latin typeface="Cambria Math" panose="02040503050406030204" pitchFamily="18" charset="0"/>
                      </a:rPr>
                      <m:t>)</m:t>
                    </m:r>
                  </m:oMath>
                </a14:m>
                <a:r>
                  <a:rPr kumimoji="1" lang="en-US" altLang="zh-CN" sz="1200" dirty="0"/>
                  <a:t> and X-ray satellites (</a:t>
                </a:r>
                <a14:m>
                  <m:oMath xmlns:m="http://schemas.openxmlformats.org/officeDocument/2006/math">
                    <m:r>
                      <a:rPr kumimoji="1" lang="zh-CN" altLang="en-US" sz="1200" i="1">
                        <a:latin typeface="Cambria Math" panose="02040503050406030204" pitchFamily="18" charset="0"/>
                      </a:rPr>
                      <m:t>𝜒</m:t>
                    </m:r>
                    <m:r>
                      <a:rPr kumimoji="1" lang="zh-CN" altLang="en-US" sz="1200" i="1">
                        <a:latin typeface="Cambria Math" panose="02040503050406030204" pitchFamily="18" charset="0"/>
                      </a:rPr>
                      <m:t>→</m:t>
                    </m:r>
                    <m:r>
                      <a:rPr kumimoji="1" lang="zh-CN" altLang="en-US" sz="1200" i="1">
                        <a:latin typeface="Cambria Math" panose="02040503050406030204" pitchFamily="18" charset="0"/>
                      </a:rPr>
                      <m:t>𝛾𝛾𝜈</m:t>
                    </m:r>
                    <m:r>
                      <a:rPr kumimoji="1" lang="zh-CN" altLang="en-US" sz="1200" i="1">
                        <a:latin typeface="Cambria Math" panose="02040503050406030204" pitchFamily="18" charset="0"/>
                      </a:rPr>
                      <m:t>）</m:t>
                    </m:r>
                    <m:r>
                      <a:rPr kumimoji="1" lang="en-US" altLang="zh-CN" sz="1200" i="1">
                        <a:latin typeface="Cambria Math" panose="02040503050406030204" pitchFamily="18" charset="0"/>
                      </a:rPr>
                      <m:t> </m:t>
                    </m:r>
                  </m:oMath>
                </a14:m>
                <a:endParaRPr lang="zh-CN" altLang="en-US" sz="1200" dirty="0"/>
              </a:p>
            </p:txBody>
          </p:sp>
        </mc:Choice>
        <mc:Fallback xmlns="">
          <p:sp>
            <p:nvSpPr>
              <p:cNvPr id="3" name="备注占位符 2"/>
              <p:cNvSpPr>
                <a:spLocks noGrp="1"/>
              </p:cNvSpPr>
              <p:nvPr>
                <p:ph type="body" idx="1"/>
              </p:nvPr>
            </p:nvSpPr>
            <p:spPr/>
            <p:txBody>
              <a:bodyPr/>
              <a:lstStyle/>
              <a:p>
                <a:pPr lvl="1">
                  <a:buSzPct val="60000"/>
                  <a:buFont typeface="Wingdings" panose="05000000000000000000" pitchFamily="2" charset="2"/>
                  <a:buNone/>
                </a:pPr>
                <a:r>
                  <a:rPr lang="en-US" altLang="zh-CN" sz="1200" dirty="0"/>
                  <a:t>(level of fine-tuning of UV model to satisfy CMB); </a:t>
                </a:r>
                <a:r>
                  <a:rPr kumimoji="1" lang="en-US" altLang="zh-CN" sz="1200" dirty="0"/>
                  <a:t>Existing constraints from relic density (overproduction e</a:t>
                </a:r>
                <a:r>
                  <a:rPr kumimoji="1" lang="zh-CN" altLang="en-US" sz="1200" i="0">
                    <a:latin typeface="Cambria Math" panose="02040503050406030204" pitchFamily="18" charset="0"/>
                  </a:rPr>
                  <a:t>𝜈→𝜒</a:t>
                </a:r>
                <a:r>
                  <a:rPr kumimoji="1" lang="en-US" altLang="zh-CN" sz="1200" dirty="0"/>
                  <a:t>e, ee</a:t>
                </a:r>
                <a:r>
                  <a:rPr kumimoji="1" lang="zh-CN" altLang="en-US" sz="1200" i="0">
                    <a:latin typeface="Cambria Math" panose="02040503050406030204" pitchFamily="18" charset="0"/>
                  </a:rPr>
                  <a:t>→𝜒𝜈</a:t>
                </a:r>
                <a:r>
                  <a:rPr kumimoji="1" lang="en-US" altLang="zh-CN" sz="1200" dirty="0"/>
                  <a:t>) </a:t>
                </a:r>
                <a:r>
                  <a:rPr kumimoji="1" lang="zh-CN" altLang="en-US" sz="1200" dirty="0"/>
                  <a:t>，</a:t>
                </a:r>
                <a:r>
                  <a:rPr kumimoji="1" lang="en-US" altLang="zh-CN" sz="1200" dirty="0"/>
                  <a:t>cosmological observation of Universe expansion (</a:t>
                </a:r>
                <a:r>
                  <a:rPr kumimoji="1" lang="zh-CN" altLang="en-US" sz="1200" i="0">
                    <a:latin typeface="Cambria Math" panose="02040503050406030204" pitchFamily="18" charset="0"/>
                  </a:rPr>
                  <a:t>𝜒→3</a:t>
                </a:r>
                <a:r>
                  <a:rPr kumimoji="1" lang="zh-CN" altLang="en-US" sz="1200" b="0" i="0">
                    <a:latin typeface="Cambria Math" panose="02040503050406030204" pitchFamily="18" charset="0"/>
                  </a:rPr>
                  <a:t>𝜈</a:t>
                </a:r>
                <a:r>
                  <a:rPr kumimoji="1" lang="en-US" altLang="zh-CN" sz="1200" b="0" i="0">
                    <a:latin typeface="Cambria Math" panose="02040503050406030204" pitchFamily="18" charset="0"/>
                  </a:rPr>
                  <a:t>)</a:t>
                </a:r>
                <a:r>
                  <a:rPr kumimoji="1" lang="en-US" altLang="zh-CN" sz="1200" dirty="0"/>
                  <a:t> and X-ray satellites (</a:t>
                </a:r>
                <a:r>
                  <a:rPr kumimoji="1" lang="zh-CN" altLang="en-US" sz="1200" i="0">
                    <a:latin typeface="Cambria Math" panose="02040503050406030204" pitchFamily="18" charset="0"/>
                  </a:rPr>
                  <a:t>𝜒→𝛾𝛾𝜈）</a:t>
                </a:r>
                <a:r>
                  <a:rPr kumimoji="1" lang="en-US" altLang="zh-CN" sz="1200" i="0">
                    <a:latin typeface="Cambria Math" panose="02040503050406030204" pitchFamily="18" charset="0"/>
                  </a:rPr>
                  <a:t> </a:t>
                </a:r>
                <a:endParaRPr lang="zh-CN" altLang="en-US" sz="1200" dirty="0"/>
              </a:p>
            </p:txBody>
          </p:sp>
        </mc:Fallback>
      </mc:AlternateContent>
      <p:sp>
        <p:nvSpPr>
          <p:cNvPr id="4" name="灯片编号占位符 3"/>
          <p:cNvSpPr>
            <a:spLocks noGrp="1"/>
          </p:cNvSpPr>
          <p:nvPr>
            <p:ph type="sldNum" sz="quarter" idx="5"/>
          </p:nvPr>
        </p:nvSpPr>
        <p:spPr/>
        <p:txBody>
          <a:bodyPr/>
          <a:lstStyle/>
          <a:p>
            <a:fld id="{A8F0FD13-B8C8-5448-BE7E-871A23C45800}" type="slidenum">
              <a:rPr kumimoji="1" lang="zh-CN" altLang="en-US" smtClean="0"/>
              <a:t>27</a:t>
            </a:fld>
            <a:endParaRPr kumimoji="1" lang="zh-CN" altLang="en-US"/>
          </a:p>
        </p:txBody>
      </p:sp>
    </p:spTree>
    <p:extLst>
      <p:ext uri="{BB962C8B-B14F-4D97-AF65-F5344CB8AC3E}">
        <p14:creationId xmlns:p14="http://schemas.microsoft.com/office/powerpoint/2010/main" val="2896530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94BE62-0BEA-4DA3-A63F-8332A219A34B}" type="slidenum">
              <a:rPr lang="zh-CN" altLang="en-US" smtClean="0"/>
              <a:t>28</a:t>
            </a:fld>
            <a:endParaRPr lang="zh-CN" altLang="en-US"/>
          </a:p>
        </p:txBody>
      </p:sp>
    </p:spTree>
    <p:extLst>
      <p:ext uri="{BB962C8B-B14F-4D97-AF65-F5344CB8AC3E}">
        <p14:creationId xmlns:p14="http://schemas.microsoft.com/office/powerpoint/2010/main" val="3190662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Light DM</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can</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have</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large</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kinetic</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energy</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via a boosting mechanism, to overcome the</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detector threshold. When the cosmic ray inelastically dumps into the atmosphere, it can generate energetic mesons. </a:t>
            </a:r>
          </a:p>
          <a:p>
            <a:pPr algn="just"/>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These mesons will further decay to light-boosted DMs under proper theoretical assumptions. </a:t>
            </a:r>
          </a:p>
          <a:p>
            <a:pPr algn="just"/>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The benchmark model we choose is the up-</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philic</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 scalar mediator model. The</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scalar</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mediator</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only couples to up quark, to get rid of the flavor change problem. </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In this work, We only consider eta meson, because there are no dedicated measurements on eta decay to pion plus invisible. </a:t>
            </a:r>
          </a:p>
          <a:p>
            <a:pPr algn="just"/>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Since</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the kinetic energy of DM is large, the quasi-elastic process during earth attenuation should be considered. </a:t>
            </a:r>
          </a:p>
          <a:p>
            <a:pPr algn="just"/>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It happens when the DM is energetic enough to scatter directly with a single nucleon. </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From</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the reached flux spectrum, we</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can</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find</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that</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the quasi-elastic process impacts a lot. </a:t>
            </a:r>
            <a:r>
              <a:rPr lang="en-US" altLang="zh-CN" sz="1200" strike="sngStrike" kern="100" dirty="0">
                <a:effectLst/>
                <a:latin typeface="等线" panose="02010600030101010101" pitchFamily="2" charset="-122"/>
                <a:ea typeface="等线" panose="02010600030101010101" pitchFamily="2" charset="-122"/>
                <a:cs typeface="Times New Roman" panose="02020603050405020304" pitchFamily="18" charset="0"/>
              </a:rPr>
              <a:t>It shifts the reached flux to an even lower region, and will surely suppress the upper boundary of detector sensitivity to a weaker level.</a:t>
            </a:r>
          </a:p>
          <a:p>
            <a:pPr algn="just"/>
            <a:r>
              <a:rPr lang="zh-CN" altLang="en-US" sz="1200" strike="noStrike" kern="100" dirty="0">
                <a:effectLst/>
                <a:latin typeface="等线" panose="02010600030101010101" pitchFamily="2" charset="-122"/>
                <a:ea typeface="等线" panose="02010600030101010101" pitchFamily="2" charset="-122"/>
                <a:cs typeface="Times New Roman" panose="02020603050405020304" pitchFamily="18" charset="0"/>
              </a:rPr>
              <a:t>最后是关于一种新的暗物质加速机制的研究。宇宙线与地球大气作用可以产生大量的</a:t>
            </a:r>
            <a:r>
              <a:rPr lang="en-US" altLang="zh-CN" sz="1200" strike="noStrike" kern="100" dirty="0">
                <a:effectLst/>
                <a:latin typeface="等线" panose="02010600030101010101" pitchFamily="2" charset="-122"/>
                <a:ea typeface="等线" panose="02010600030101010101" pitchFamily="2" charset="-122"/>
                <a:cs typeface="Times New Roman" panose="02020603050405020304" pitchFamily="18" charset="0"/>
              </a:rPr>
              <a:t>eta</a:t>
            </a:r>
            <a:r>
              <a:rPr lang="zh-CN" altLang="en-US" sz="1200" strike="noStrike" kern="100" dirty="0">
                <a:effectLst/>
                <a:latin typeface="等线" panose="02010600030101010101" pitchFamily="2" charset="-122"/>
                <a:ea typeface="等线" panose="02010600030101010101" pitchFamily="2" charset="-122"/>
                <a:cs typeface="Times New Roman" panose="02020603050405020304" pitchFamily="18" charset="0"/>
              </a:rPr>
              <a:t>介子，</a:t>
            </a:r>
            <a:r>
              <a:rPr lang="en-US" altLang="zh-CN" sz="1200" strike="noStrike" kern="100" dirty="0">
                <a:effectLst/>
                <a:latin typeface="等线" panose="02010600030101010101" pitchFamily="2" charset="-122"/>
                <a:ea typeface="等线" panose="02010600030101010101" pitchFamily="2" charset="-122"/>
                <a:cs typeface="Times New Roman" panose="02020603050405020304" pitchFamily="18" charset="0"/>
              </a:rPr>
              <a:t>eta</a:t>
            </a:r>
            <a:r>
              <a:rPr lang="zh-CN" altLang="en-US" sz="1200" strike="noStrike" kern="100" dirty="0">
                <a:effectLst/>
                <a:latin typeface="等线" panose="02010600030101010101" pitchFamily="2" charset="-122"/>
                <a:ea typeface="等线" panose="02010600030101010101" pitchFamily="2" charset="-122"/>
                <a:cs typeface="Times New Roman" panose="02020603050405020304" pitchFamily="18" charset="0"/>
              </a:rPr>
              <a:t>介子可以</a:t>
            </a:r>
            <a:r>
              <a:rPr lang="en-US" altLang="zh-CN" sz="1200" strike="noStrike" kern="100" dirty="0">
                <a:effectLst/>
                <a:latin typeface="等线" panose="02010600030101010101" pitchFamily="2" charset="-122"/>
                <a:ea typeface="等线" panose="02010600030101010101" pitchFamily="2" charset="-122"/>
                <a:cs typeface="Times New Roman" panose="02020603050405020304" pitchFamily="18" charset="0"/>
              </a:rPr>
              <a:t>decay</a:t>
            </a:r>
            <a:r>
              <a:rPr lang="zh-CN" altLang="en-US" sz="1200" strike="noStrike" kern="100" dirty="0">
                <a:effectLst/>
                <a:latin typeface="等线" panose="02010600030101010101" pitchFamily="2" charset="-122"/>
                <a:ea typeface="等线" panose="02010600030101010101" pitchFamily="2" charset="-122"/>
                <a:cs typeface="Times New Roman" panose="02020603050405020304" pitchFamily="18" charset="0"/>
              </a:rPr>
              <a:t>成</a:t>
            </a:r>
            <a:r>
              <a:rPr lang="en-US" altLang="zh-CN" sz="1200" strike="noStrike" kern="100" dirty="0">
                <a:effectLst/>
                <a:latin typeface="等线" panose="02010600030101010101" pitchFamily="2" charset="-122"/>
                <a:ea typeface="等线" panose="02010600030101010101" pitchFamily="2" charset="-122"/>
                <a:cs typeface="Times New Roman" panose="02020603050405020304" pitchFamily="18" charset="0"/>
              </a:rPr>
              <a:t>pi0</a:t>
            </a:r>
            <a:r>
              <a:rPr lang="zh-CN" altLang="en-US" sz="1200" strike="noStrike" kern="100" dirty="0">
                <a:effectLst/>
                <a:latin typeface="等线" panose="02010600030101010101" pitchFamily="2" charset="-122"/>
                <a:ea typeface="等线" panose="02010600030101010101" pitchFamily="2" charset="-122"/>
                <a:cs typeface="Times New Roman" panose="02020603050405020304" pitchFamily="18" charset="0"/>
              </a:rPr>
              <a:t>和一个</a:t>
            </a:r>
            <a:r>
              <a:rPr lang="en-US" altLang="zh-CN" sz="1200" strike="noStrike" kern="100" dirty="0">
                <a:effectLst/>
                <a:latin typeface="等线" panose="02010600030101010101" pitchFamily="2" charset="-122"/>
                <a:ea typeface="等线" panose="02010600030101010101" pitchFamily="2" charset="-122"/>
                <a:cs typeface="Times New Roman" panose="02020603050405020304" pitchFamily="18" charset="0"/>
              </a:rPr>
              <a:t>scalar</a:t>
            </a:r>
            <a:r>
              <a:rPr lang="zh-CN" altLang="en-US" sz="1200" strike="noStrike"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strike="noStrike" kern="100" dirty="0">
                <a:effectLst/>
                <a:latin typeface="等线" panose="02010600030101010101" pitchFamily="2" charset="-122"/>
                <a:ea typeface="等线" panose="02010600030101010101" pitchFamily="2" charset="-122"/>
                <a:cs typeface="Times New Roman" panose="02020603050405020304" pitchFamily="18" charset="0"/>
              </a:rPr>
              <a:t>mediator,</a:t>
            </a:r>
            <a:r>
              <a:rPr lang="zh-CN" altLang="en-US" sz="1200" strike="noStrike"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strike="noStrike" kern="100" dirty="0">
                <a:effectLst/>
                <a:latin typeface="等线" panose="02010600030101010101" pitchFamily="2" charset="-122"/>
                <a:ea typeface="等线" panose="02010600030101010101" pitchFamily="2" charset="-122"/>
                <a:cs typeface="Times New Roman" panose="02020603050405020304" pitchFamily="18" charset="0"/>
              </a:rPr>
              <a:t>S.</a:t>
            </a:r>
            <a:r>
              <a:rPr lang="zh-CN" altLang="en-US" sz="1200" strike="noStrike" kern="100" dirty="0">
                <a:effectLst/>
                <a:latin typeface="等线" panose="02010600030101010101" pitchFamily="2" charset="-122"/>
                <a:ea typeface="等线" panose="02010600030101010101" pitchFamily="2" charset="-122"/>
                <a:cs typeface="Times New Roman" panose="02020603050405020304" pitchFamily="18" charset="0"/>
              </a:rPr>
              <a:t> 这个</a:t>
            </a:r>
            <a:r>
              <a:rPr lang="en-US" altLang="zh-CN" sz="1200" strike="noStrike" kern="100" dirty="0">
                <a:effectLst/>
                <a:latin typeface="等线" panose="02010600030101010101" pitchFamily="2" charset="-122"/>
                <a:ea typeface="等线" panose="02010600030101010101" pitchFamily="2" charset="-122"/>
                <a:cs typeface="Times New Roman" panose="02020603050405020304" pitchFamily="18" charset="0"/>
              </a:rPr>
              <a:t>scalar</a:t>
            </a:r>
            <a:r>
              <a:rPr lang="zh-CN" altLang="en-US" sz="1200" strike="noStrike"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strike="noStrike" kern="100" dirty="0">
                <a:effectLst/>
                <a:latin typeface="等线" panose="02010600030101010101" pitchFamily="2" charset="-122"/>
                <a:ea typeface="等线" panose="02010600030101010101" pitchFamily="2" charset="-122"/>
                <a:cs typeface="Times New Roman" panose="02020603050405020304" pitchFamily="18" charset="0"/>
              </a:rPr>
              <a:t>mediator</a:t>
            </a:r>
            <a:r>
              <a:rPr lang="zh-CN" altLang="en-US" sz="1200" strike="noStrike" kern="100" dirty="0">
                <a:effectLst/>
                <a:latin typeface="等线" panose="02010600030101010101" pitchFamily="2" charset="-122"/>
                <a:ea typeface="等线" panose="02010600030101010101" pitchFamily="2" charset="-122"/>
                <a:cs typeface="Times New Roman" panose="02020603050405020304" pitchFamily="18" charset="0"/>
              </a:rPr>
              <a:t>进一步</a:t>
            </a:r>
            <a:r>
              <a:rPr lang="en-US" altLang="zh-CN" sz="1200" strike="noStrike" kern="100" dirty="0">
                <a:effectLst/>
                <a:latin typeface="等线" panose="02010600030101010101" pitchFamily="2" charset="-122"/>
                <a:ea typeface="等线" panose="02010600030101010101" pitchFamily="2" charset="-122"/>
                <a:cs typeface="Times New Roman" panose="02020603050405020304" pitchFamily="18" charset="0"/>
              </a:rPr>
              <a:t>decay</a:t>
            </a:r>
            <a:r>
              <a:rPr lang="zh-CN" altLang="en-US" sz="1200" strike="noStrike" kern="100" dirty="0">
                <a:effectLst/>
                <a:latin typeface="等线" panose="02010600030101010101" pitchFamily="2" charset="-122"/>
                <a:ea typeface="等线" panose="02010600030101010101" pitchFamily="2" charset="-122"/>
                <a:cs typeface="Times New Roman" panose="02020603050405020304" pitchFamily="18" charset="0"/>
              </a:rPr>
              <a:t>成</a:t>
            </a:r>
            <a:r>
              <a:rPr lang="el-GR" altLang="zh-CN" sz="1200" strike="noStrike" kern="100" dirty="0" err="1">
                <a:effectLst/>
                <a:latin typeface="等线" panose="02010600030101010101" pitchFamily="2" charset="-122"/>
                <a:ea typeface="等线" panose="02010600030101010101" pitchFamily="2" charset="-122"/>
                <a:cs typeface="Times New Roman" panose="02020603050405020304" pitchFamily="18" charset="0"/>
              </a:rPr>
              <a:t>χχ</a:t>
            </a:r>
            <a:r>
              <a:rPr lang="el-GR" altLang="zh-CN" sz="1200" strike="noStrike"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200" strike="noStrike" kern="100" dirty="0">
                <a:effectLst/>
                <a:latin typeface="等线" panose="02010600030101010101" pitchFamily="2" charset="-122"/>
                <a:ea typeface="等线" panose="02010600030101010101" pitchFamily="2" charset="-122"/>
                <a:cs typeface="Times New Roman" panose="02020603050405020304" pitchFamily="18" charset="0"/>
              </a:rPr>
              <a:t>bar</a:t>
            </a:r>
            <a:r>
              <a:rPr lang="zh-CN" altLang="en-US" sz="1200" strike="noStrike" kern="100" dirty="0">
                <a:effectLst/>
                <a:latin typeface="等线" panose="02010600030101010101" pitchFamily="2" charset="-122"/>
                <a:ea typeface="等线" panose="02010600030101010101" pitchFamily="2" charset="-122"/>
                <a:cs typeface="Times New Roman" panose="02020603050405020304" pitchFamily="18" charset="0"/>
              </a:rPr>
              <a:t>，这时的</a:t>
            </a:r>
            <a:r>
              <a:rPr lang="el-GR" altLang="zh-CN" sz="1200" strike="noStrike" kern="100" dirty="0">
                <a:effectLst/>
                <a:latin typeface="等线" panose="02010600030101010101" pitchFamily="2" charset="-122"/>
                <a:ea typeface="等线" panose="02010600030101010101" pitchFamily="2" charset="-122"/>
                <a:cs typeface="Times New Roman" panose="02020603050405020304" pitchFamily="18" charset="0"/>
              </a:rPr>
              <a:t>χ</a:t>
            </a:r>
            <a:r>
              <a:rPr lang="zh-CN" altLang="el-GR" sz="1200" strike="noStrike" kern="100" dirty="0">
                <a:effectLst/>
                <a:latin typeface="等线" panose="02010600030101010101" pitchFamily="2" charset="-122"/>
                <a:ea typeface="等线" panose="02010600030101010101" pitchFamily="2" charset="-122"/>
                <a:cs typeface="Times New Roman" panose="02020603050405020304" pitchFamily="18" charset="0"/>
              </a:rPr>
              <a:t>和</a:t>
            </a:r>
            <a:r>
              <a:rPr lang="el-GR" altLang="zh-CN" sz="1200" strike="noStrike" kern="100" dirty="0">
                <a:effectLst/>
                <a:latin typeface="等线" panose="02010600030101010101" pitchFamily="2" charset="-122"/>
                <a:ea typeface="等线" panose="02010600030101010101" pitchFamily="2" charset="-122"/>
                <a:cs typeface="Times New Roman" panose="02020603050405020304" pitchFamily="18" charset="0"/>
              </a:rPr>
              <a:t>χ-</a:t>
            </a:r>
            <a:r>
              <a:rPr lang="en-US" altLang="zh-CN" sz="1200" strike="noStrike" kern="100" dirty="0">
                <a:effectLst/>
                <a:latin typeface="等线" panose="02010600030101010101" pitchFamily="2" charset="-122"/>
                <a:ea typeface="等线" panose="02010600030101010101" pitchFamily="2" charset="-122"/>
                <a:cs typeface="Times New Roman" panose="02020603050405020304" pitchFamily="18" charset="0"/>
              </a:rPr>
              <a:t>bar</a:t>
            </a:r>
            <a:r>
              <a:rPr lang="zh-CN" altLang="en-US" sz="1200" strike="noStrike" kern="100" dirty="0">
                <a:effectLst/>
                <a:latin typeface="等线" panose="02010600030101010101" pitchFamily="2" charset="-122"/>
                <a:ea typeface="等线" panose="02010600030101010101" pitchFamily="2" charset="-122"/>
                <a:cs typeface="Times New Roman" panose="02020603050405020304" pitchFamily="18" charset="0"/>
              </a:rPr>
              <a:t>具有很高的动能，从而可以有足够能量沉积在氙探测器中。在这个过程中，有两个事情需要指出。一方面，暗物质具有很高的动能，如果相互作用较强，会被地球岩石全部散射掉无法进入探测器中。另一方面，对于暗物质动能较大的区间，准弹过程变得主导不可忽略。这篇文章的模型是基于南师大武雷老师研究组的理论工作合作完成的。</a:t>
            </a:r>
            <a:endParaRPr lang="zh-CN" altLang="zh-CN" sz="1200" strike="noStrike"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29</a:t>
            </a:fld>
            <a:endParaRPr lang="zh-CN" altLang="en-US"/>
          </a:p>
        </p:txBody>
      </p:sp>
    </p:spTree>
    <p:extLst>
      <p:ext uri="{BB962C8B-B14F-4D97-AF65-F5344CB8AC3E}">
        <p14:creationId xmlns:p14="http://schemas.microsoft.com/office/powerpoint/2010/main" val="4091405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[36s]</a:t>
            </a:r>
            <a:r>
              <a:rPr lang="zh-CN" altLang="en-US" dirty="0"/>
              <a:t> </a:t>
            </a:r>
            <a:r>
              <a:rPr lang="en-US" altLang="zh-CN" dirty="0"/>
              <a:t>We’ve already learned from astrophysical and cosmological observations that Dark Matter is the dominant contribution of matter in our Universe.</a:t>
            </a:r>
            <a:r>
              <a:rPr lang="zh-CN" altLang="en-US" dirty="0"/>
              <a:t> </a:t>
            </a:r>
            <a:r>
              <a:rPr lang="en-US" altLang="zh-CN" dirty="0"/>
              <a:t>In</a:t>
            </a:r>
            <a:r>
              <a:rPr lang="zh-CN" altLang="en-US" dirty="0"/>
              <a:t> </a:t>
            </a:r>
            <a:r>
              <a:rPr lang="en-US" altLang="zh-CN" dirty="0"/>
              <a:t>the</a:t>
            </a:r>
            <a:r>
              <a:rPr lang="zh-CN" altLang="en-US" dirty="0"/>
              <a:t> </a:t>
            </a:r>
            <a:r>
              <a:rPr lang="en-US" altLang="zh-CN" dirty="0"/>
              <a:t>so-called</a:t>
            </a:r>
            <a:r>
              <a:rPr lang="zh-CN" altLang="en-US" dirty="0"/>
              <a:t> </a:t>
            </a:r>
            <a:r>
              <a:rPr lang="en-US" altLang="zh-CN" dirty="0"/>
              <a:t>direct</a:t>
            </a:r>
            <a:r>
              <a:rPr lang="zh-CN" altLang="en-US" dirty="0"/>
              <a:t> </a:t>
            </a:r>
            <a:r>
              <a:rPr lang="en-US" altLang="zh-CN" dirty="0"/>
              <a:t>detection</a:t>
            </a:r>
            <a:r>
              <a:rPr lang="zh-CN" altLang="en-US" dirty="0"/>
              <a:t> </a:t>
            </a:r>
            <a:r>
              <a:rPr lang="en-US" altLang="zh-CN" dirty="0"/>
              <a:t>strategy, we measure the signals of the recoil nucleus</a:t>
            </a:r>
            <a:r>
              <a:rPr lang="zh-CN" altLang="en-US" dirty="0"/>
              <a:t> </a:t>
            </a:r>
            <a:r>
              <a:rPr lang="en-US" altLang="zh-CN" dirty="0"/>
              <a:t>following</a:t>
            </a:r>
            <a:r>
              <a:rPr lang="zh-CN" altLang="en-US" dirty="0"/>
              <a:t> </a:t>
            </a:r>
            <a:r>
              <a:rPr lang="en-US" altLang="zh-CN" dirty="0"/>
              <a:t>their</a:t>
            </a:r>
            <a:r>
              <a:rPr lang="zh-CN" altLang="en-US" dirty="0"/>
              <a:t> </a:t>
            </a:r>
            <a:r>
              <a:rPr lang="en-US" altLang="zh-CN" dirty="0"/>
              <a:t>scattering</a:t>
            </a:r>
            <a:r>
              <a:rPr lang="zh-CN" altLang="en-US" dirty="0"/>
              <a:t> </a:t>
            </a:r>
            <a:r>
              <a:rPr lang="en-US" altLang="zh-CN" dirty="0"/>
              <a:t>with</a:t>
            </a:r>
            <a:r>
              <a:rPr lang="zh-CN" altLang="en-US" dirty="0"/>
              <a:t> </a:t>
            </a:r>
            <a:r>
              <a:rPr lang="en-US" altLang="zh-CN" dirty="0"/>
              <a:t>WIMPs. The recoil energy can</a:t>
            </a:r>
            <a:r>
              <a:rPr lang="zh-CN" altLang="en-US" dirty="0"/>
              <a:t> </a:t>
            </a:r>
            <a:r>
              <a:rPr lang="en-US" altLang="zh-CN" dirty="0"/>
              <a:t>be deposited in three channels: light, ionization, and heat. Therefore, various detection techniques are used in earthbound experiments.</a:t>
            </a:r>
          </a:p>
          <a:p>
            <a:endParaRPr lang="en-US" dirty="0"/>
          </a:p>
        </p:txBody>
      </p:sp>
      <p:sp>
        <p:nvSpPr>
          <p:cNvPr id="4" name="灯片编号占位符 3"/>
          <p:cNvSpPr>
            <a:spLocks noGrp="1"/>
          </p:cNvSpPr>
          <p:nvPr>
            <p:ph type="sldNum" sz="quarter" idx="5"/>
          </p:nvPr>
        </p:nvSpPr>
        <p:spPr/>
        <p:txBody>
          <a:bodyPr/>
          <a:lstStyle/>
          <a:p>
            <a:fld id="{755C30E2-0AF4-40CC-AEE5-00C35CEB4D7C}" type="slidenum">
              <a:rPr lang="en-US" smtClean="0"/>
              <a:t>3</a:t>
            </a:fld>
            <a:endParaRPr lang="en-US"/>
          </a:p>
        </p:txBody>
      </p:sp>
    </p:spTree>
    <p:extLst>
      <p:ext uri="{BB962C8B-B14F-4D97-AF65-F5344CB8AC3E}">
        <p14:creationId xmlns:p14="http://schemas.microsoft.com/office/powerpoint/2010/main" val="1823706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We</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then set a limit on DM-nucleon interaction with a scalar mediator. The upper region is where DM is shielded by the earth.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We also set limits to the model parameters. This result can be directly tested by other kinds of experiments like beam dump </a:t>
            </a:r>
            <a:r>
              <a:rPr lang="en-US" altLang="zh-CN" sz="1200" kern="100" dirty="0" err="1">
                <a:effectLst/>
                <a:latin typeface="等线" panose="02010600030101010101" pitchFamily="2" charset="-122"/>
                <a:ea typeface="等线" panose="02010600030101010101" pitchFamily="2" charset="-122"/>
                <a:cs typeface="Times New Roman" panose="02020603050405020304" pitchFamily="18" charset="0"/>
              </a:rPr>
              <a:t>MinibooNE</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 and the meson precision measurement experiment.</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加速暗物质打开了探索</a:t>
            </a:r>
            <a:r>
              <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rPr>
              <a:t>scalar-mediated</a:t>
            </a: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的全新窗口。</a:t>
            </a:r>
            <a:endPar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实验结果也可以被其他实验进行检验。</a:t>
            </a:r>
            <a:endParaRPr lang="en-US"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3225EFF1-57CA-4960-8F57-A0E566A848B6}" type="slidenum">
              <a:rPr lang="zh-CN" altLang="en-US" smtClean="0"/>
              <a:t>30</a:t>
            </a:fld>
            <a:endParaRPr lang="zh-CN" altLang="en-US"/>
          </a:p>
        </p:txBody>
      </p:sp>
    </p:spTree>
    <p:extLst>
      <p:ext uri="{BB962C8B-B14F-4D97-AF65-F5344CB8AC3E}">
        <p14:creationId xmlns:p14="http://schemas.microsoft.com/office/powerpoint/2010/main" val="390480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94BE62-0BEA-4DA3-A63F-8332A219A34B}" type="slidenum">
              <a:rPr lang="zh-CN" altLang="en-US" smtClean="0"/>
              <a:t>31</a:t>
            </a:fld>
            <a:endParaRPr lang="zh-CN" altLang="en-US"/>
          </a:p>
        </p:txBody>
      </p:sp>
    </p:spTree>
    <p:extLst>
      <p:ext uri="{BB962C8B-B14F-4D97-AF65-F5344CB8AC3E}">
        <p14:creationId xmlns:p14="http://schemas.microsoft.com/office/powerpoint/2010/main" val="480773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liquid xenon detectors are designed to be most sensitive to 10GeV to 100GeV dark matter, while sub-GeV dark matter generally produce very weak signals that cannot surpass the detection threshold. However, there are several novel approaches to </a:t>
            </a:r>
            <a:br>
              <a:rPr lang="en-US" altLang="zh-CN" dirty="0"/>
            </a:br>
            <a:r>
              <a:rPr lang="zh-CN" altLang="en-US" dirty="0"/>
              <a:t>除此之外，我们试图充分发掘实验数据，通过多种新颖的手段来开展对</a:t>
            </a:r>
            <a:r>
              <a:rPr lang="en-US" altLang="zh-CN" dirty="0"/>
              <a:t>sub-GeV</a:t>
            </a:r>
            <a:r>
              <a:rPr lang="zh-CN" altLang="en-US" dirty="0"/>
              <a:t>的暗物质信号的寻找。这些方式包括了通过研究更小的电离信号来直接降低探测阈值，借助</a:t>
            </a:r>
            <a:r>
              <a:rPr lang="en-US" altLang="zh-CN" dirty="0"/>
              <a:t>Migdal</a:t>
            </a:r>
            <a:r>
              <a:rPr lang="zh-CN" altLang="en-US" dirty="0"/>
              <a:t>效应，以及考虑全新的相互作用形式，包括暗物质</a:t>
            </a:r>
            <a:r>
              <a:rPr lang="en-US" altLang="zh-CN" dirty="0"/>
              <a:t>-</a:t>
            </a:r>
            <a:r>
              <a:rPr lang="zh-CN" altLang="en-US" dirty="0"/>
              <a:t>中微子的转换机制和暗物质的加速机制。下面我将逐一展开介绍。</a:t>
            </a:r>
          </a:p>
        </p:txBody>
      </p:sp>
      <p:sp>
        <p:nvSpPr>
          <p:cNvPr id="4" name="灯片编号占位符 3"/>
          <p:cNvSpPr>
            <a:spLocks noGrp="1"/>
          </p:cNvSpPr>
          <p:nvPr>
            <p:ph type="sldNum" sz="quarter" idx="5"/>
          </p:nvPr>
        </p:nvSpPr>
        <p:spPr/>
        <p:txBody>
          <a:bodyPr/>
          <a:lstStyle/>
          <a:p>
            <a:fld id="{FCEC7DBE-A1D0-2A43-B0D7-068FFE748A7D}" type="slidenum">
              <a:rPr kumimoji="1" lang="zh-CN" altLang="en-US" smtClean="0"/>
              <a:t>32</a:t>
            </a:fld>
            <a:endParaRPr kumimoji="1" lang="zh-CN" altLang="en-US"/>
          </a:p>
        </p:txBody>
      </p:sp>
    </p:spTree>
    <p:extLst>
      <p:ext uri="{BB962C8B-B14F-4D97-AF65-F5344CB8AC3E}">
        <p14:creationId xmlns:p14="http://schemas.microsoft.com/office/powerpoint/2010/main" val="4181651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As the sensitivity improves, we are approaching the solar neutrino floor, that the boron-8 analysis is first applied. To enhance the sensitivity on B8, we need to lower the selection threshold, both for S1 and S2. While the major challenge is the accidental background, often called AC, meaning the non-physical S1 and S2 which are randomly paired. We perform blind analysis with 0.48 </a:t>
            </a:r>
            <a:r>
              <a:rPr lang="en-US" altLang="zh-CN" sz="1200" kern="1200" dirty="0" err="1">
                <a:solidFill>
                  <a:schemeClr val="tx1"/>
                </a:solidFill>
                <a:effectLst/>
                <a:latin typeface="+mn-lt"/>
                <a:ea typeface="+mn-ea"/>
                <a:cs typeface="+mn-cs"/>
              </a:rPr>
              <a:t>tonne</a:t>
            </a:r>
            <a:r>
              <a:rPr lang="en-US" altLang="zh-CN" sz="1200" kern="1200" dirty="0">
                <a:solidFill>
                  <a:schemeClr val="tx1"/>
                </a:solidFill>
                <a:effectLst/>
                <a:latin typeface="+mn-lt"/>
                <a:ea typeface="+mn-ea"/>
                <a:cs typeface="+mn-cs"/>
              </a:rPr>
              <a:t>-year data, excluding those with a higher noise rate due to micro-discharge.</a:t>
            </a:r>
            <a:endParaRPr lang="zh-CN" altLang="en-US" dirty="0"/>
          </a:p>
        </p:txBody>
      </p:sp>
      <p:sp>
        <p:nvSpPr>
          <p:cNvPr id="4" name="灯片编号占位符 3"/>
          <p:cNvSpPr>
            <a:spLocks noGrp="1"/>
          </p:cNvSpPr>
          <p:nvPr>
            <p:ph type="sldNum" sz="quarter" idx="5"/>
          </p:nvPr>
        </p:nvSpPr>
        <p:spPr/>
        <p:txBody>
          <a:bodyPr/>
          <a:lstStyle/>
          <a:p>
            <a:fld id="{A8F0FD13-B8C8-5448-BE7E-871A23C45800}" type="slidenum">
              <a:rPr kumimoji="1" lang="zh-CN" altLang="en-US" smtClean="0"/>
              <a:t>33</a:t>
            </a:fld>
            <a:endParaRPr kumimoji="1" lang="zh-CN" altLang="en-US"/>
          </a:p>
        </p:txBody>
      </p:sp>
    </p:spTree>
    <p:extLst>
      <p:ext uri="{BB962C8B-B14F-4D97-AF65-F5344CB8AC3E}">
        <p14:creationId xmlns:p14="http://schemas.microsoft.com/office/powerpoint/2010/main" val="1088612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To suppress the AC background, we use a multi-variate machine learning algorithm</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called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boosted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decision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tree</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BDT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short.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event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observed. Thus, finally, 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obtain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 leading constraint on boron-8 neutrino flux</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through CE</a:t>
            </a:r>
            <a:r>
              <a:rPr lang="el-GR" altLang="zh-CN" sz="1200" kern="1200" dirty="0">
                <a:solidFill>
                  <a:schemeClr val="tx1"/>
                </a:solidFill>
                <a:effectLst/>
                <a:latin typeface="+mn-lt"/>
                <a:ea typeface="+mn-ea"/>
                <a:cs typeface="+mn-cs"/>
              </a:rPr>
              <a:t>v</a:t>
            </a:r>
            <a:r>
              <a:rPr lang="en-US" altLang="zh-CN" sz="1200" kern="1200" dirty="0">
                <a:solidFill>
                  <a:schemeClr val="tx1"/>
                </a:solidFill>
                <a:effectLst/>
                <a:latin typeface="+mn-lt"/>
                <a:ea typeface="+mn-ea"/>
                <a:cs typeface="+mn-cs"/>
              </a:rPr>
              <a:t>NS. And if </a:t>
            </a:r>
            <a:r>
              <a:rPr kumimoji="1" lang="en-US" altLang="zh-CN" sz="1200" kern="1200" dirty="0">
                <a:solidFill>
                  <a:schemeClr val="tx1"/>
                </a:solidFill>
                <a:effectLst/>
                <a:latin typeface="+mn-lt"/>
                <a:ea typeface="+mn-ea"/>
                <a:cs typeface="+mn-cs"/>
              </a:rPr>
              <a:t>a</a:t>
            </a:r>
            <a:r>
              <a:rPr kumimoji="1" lang="en-US" altLang="zh-CN" sz="1200" dirty="0"/>
              <a:t>ssuming a nominal </a:t>
            </a:r>
            <a:r>
              <a:rPr kumimoji="1" lang="en-US" altLang="zh-CN" sz="1200" baseline="30000" dirty="0"/>
              <a:t>8</a:t>
            </a:r>
            <a:r>
              <a:rPr kumimoji="1" lang="en-US" altLang="zh-CN" sz="1200" dirty="0"/>
              <a:t>B background, we also set the strongest constraints on light WIMP of 3 -10 GeV mass.</a:t>
            </a:r>
            <a:endParaRPr kumimoji="1" lang="zh-CN" altLang="en-US" sz="1200" dirty="0"/>
          </a:p>
          <a:p>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34</a:t>
            </a:fld>
            <a:endParaRPr lang="zh-CN" altLang="en-US"/>
          </a:p>
        </p:txBody>
      </p:sp>
    </p:spTree>
    <p:extLst>
      <p:ext uri="{BB962C8B-B14F-4D97-AF65-F5344CB8AC3E}">
        <p14:creationId xmlns:p14="http://schemas.microsoft.com/office/powerpoint/2010/main" val="7471492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Besides the dark matter search, some neutrino physics can also be studied with the same data. For example, the first analysis of the two-neutrino double beta decay half-life measurement of Xenon-136 is finished with the natural xenon, that the energy region is up to 2.8 MeV. Our result is consistent with Xe136-enriched experiments, such as EXO and KAMLAND-ZEN. And it’s a major step forward for the NLDBD search with the liquid xenon TPC, which could answer the question whether the neutrino is its own anti-particle or not.</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35</a:t>
            </a:fld>
            <a:endParaRPr lang="zh-CN" altLang="en-US"/>
          </a:p>
        </p:txBody>
      </p:sp>
    </p:spTree>
    <p:extLst>
      <p:ext uri="{BB962C8B-B14F-4D97-AF65-F5344CB8AC3E}">
        <p14:creationId xmlns:p14="http://schemas.microsoft.com/office/powerpoint/2010/main" val="1356075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DB94BE62-0BEA-4DA3-A63F-8332A219A34B}" type="slidenum">
              <a:rPr lang="zh-CN" altLang="en-US" smtClean="0"/>
              <a:t>36</a:t>
            </a:fld>
            <a:endParaRPr lang="zh-CN" altLang="en-US"/>
          </a:p>
        </p:txBody>
      </p:sp>
    </p:spTree>
    <p:extLst>
      <p:ext uri="{BB962C8B-B14F-4D97-AF65-F5344CB8AC3E}">
        <p14:creationId xmlns:p14="http://schemas.microsoft.com/office/powerpoint/2010/main" val="2004475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And some information after our commissioning run: as mentioned above, tritium background is identified in the commissioning data, So we perform a dedicated offline xenon distillation. After refilling the xenon back to the detector, we collected our first physics run data (called Run1), and the data is under blind analysis. Now, the CJPL-II is under construction, and we use this time window to upgrade our detector.</a:t>
            </a:r>
            <a:endParaRPr lang="zh-CN" altLang="en-US" dirty="0"/>
          </a:p>
        </p:txBody>
      </p:sp>
      <p:sp>
        <p:nvSpPr>
          <p:cNvPr id="4" name="灯片编号占位符 3"/>
          <p:cNvSpPr>
            <a:spLocks noGrp="1"/>
          </p:cNvSpPr>
          <p:nvPr>
            <p:ph type="sldNum" sz="quarter" idx="5"/>
          </p:nvPr>
        </p:nvSpPr>
        <p:spPr/>
        <p:txBody>
          <a:bodyPr/>
          <a:lstStyle/>
          <a:p>
            <a:fld id="{A8F0FD13-B8C8-5448-BE7E-871A23C45800}" type="slidenum">
              <a:rPr kumimoji="1" lang="zh-CN" altLang="en-US" smtClean="0"/>
              <a:t>37</a:t>
            </a:fld>
            <a:endParaRPr kumimoji="1" lang="zh-CN" altLang="en-US"/>
          </a:p>
        </p:txBody>
      </p:sp>
    </p:spTree>
    <p:extLst>
      <p:ext uri="{BB962C8B-B14F-4D97-AF65-F5344CB8AC3E}">
        <p14:creationId xmlns:p14="http://schemas.microsoft.com/office/powerpoint/2010/main" val="36384432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a:t>
            </a:r>
            <a:r>
              <a:rPr lang="zh-CN" altLang="en-US" dirty="0"/>
              <a:t> </a:t>
            </a:r>
            <a:r>
              <a:rPr lang="en-US" altLang="zh-CN" dirty="0"/>
              <a:t>also</a:t>
            </a:r>
            <a:r>
              <a:rPr lang="zh-CN" altLang="en-US" dirty="0"/>
              <a:t> </a:t>
            </a:r>
            <a:r>
              <a:rPr lang="en-US" altLang="zh-CN" dirty="0"/>
              <a:t>included</a:t>
            </a:r>
            <a:r>
              <a:rPr lang="zh-CN" altLang="en-US" dirty="0"/>
              <a:t> </a:t>
            </a:r>
            <a:r>
              <a:rPr lang="en-US" altLang="zh-CN" dirty="0"/>
              <a:t>one</a:t>
            </a:r>
            <a:r>
              <a:rPr lang="zh-CN" altLang="en-US" dirty="0"/>
              <a:t> </a:t>
            </a:r>
            <a:r>
              <a:rPr lang="en-US" altLang="zh-CN" dirty="0"/>
              <a:t>slide</a:t>
            </a:r>
            <a:r>
              <a:rPr lang="zh-CN" altLang="en-US" dirty="0"/>
              <a:t> </a:t>
            </a:r>
            <a:r>
              <a:rPr lang="en-US" altLang="zh-CN" dirty="0"/>
              <a:t>showing the future plan of </a:t>
            </a:r>
            <a:r>
              <a:rPr lang="en-US" altLang="zh-CN" dirty="0" err="1"/>
              <a:t>PandaX</a:t>
            </a:r>
            <a:r>
              <a:rPr lang="en-US" altLang="zh-CN" dirty="0"/>
              <a:t>, we are aiming to build up the </a:t>
            </a:r>
            <a:r>
              <a:rPr lang="zh-CN" altLang="en-US" sz="1200" kern="1200" dirty="0">
                <a:solidFill>
                  <a:schemeClr val="tx1"/>
                </a:solidFill>
                <a:latin typeface="+mn-lt"/>
                <a:ea typeface="+mn-ea"/>
                <a:cs typeface="+mn-cs"/>
              </a:rPr>
              <a:t>“</a:t>
            </a:r>
            <a:r>
              <a:rPr lang="en-US" altLang="zh-CN" sz="1200" kern="1200" dirty="0">
                <a:solidFill>
                  <a:schemeClr val="tx1"/>
                </a:solidFill>
                <a:latin typeface="+mn-lt"/>
                <a:ea typeface="+mn-ea"/>
                <a:cs typeface="+mn-cs"/>
              </a:rPr>
              <a:t>Ultimate</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liquid xenon experiment, referred to as the </a:t>
            </a:r>
            <a:r>
              <a:rPr lang="en-US" altLang="zh-CN" sz="1200" kern="1200" dirty="0" err="1">
                <a:solidFill>
                  <a:schemeClr val="tx1"/>
                </a:solidFill>
                <a:latin typeface="+mn-lt"/>
                <a:ea typeface="+mn-ea"/>
                <a:cs typeface="+mn-cs"/>
              </a:rPr>
              <a:t>PandaX-xT</a:t>
            </a:r>
            <a:r>
              <a:rPr lang="en-US" altLang="zh-CN" sz="1200" kern="1200" dirty="0">
                <a:solidFill>
                  <a:schemeClr val="tx1"/>
                </a:solidFill>
                <a:latin typeface="+mn-lt"/>
                <a:ea typeface="+mn-ea"/>
                <a:cs typeface="+mn-cs"/>
              </a:rPr>
              <a:t>. It’s</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an</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idea for using at least 30 </a:t>
            </a:r>
            <a:r>
              <a:rPr lang="en-US" altLang="zh-CN" sz="1200" kern="1200" dirty="0" err="1">
                <a:solidFill>
                  <a:schemeClr val="tx1"/>
                </a:solidFill>
                <a:latin typeface="+mn-lt"/>
                <a:ea typeface="+mn-ea"/>
                <a:cs typeface="+mn-cs"/>
              </a:rPr>
              <a:t>tonne</a:t>
            </a:r>
            <a:r>
              <a:rPr lang="en-US" altLang="zh-CN" sz="1200" kern="1200" dirty="0">
                <a:solidFill>
                  <a:schemeClr val="tx1"/>
                </a:solidFill>
                <a:latin typeface="+mn-lt"/>
                <a:ea typeface="+mn-ea"/>
                <a:cs typeface="+mn-cs"/>
              </a:rPr>
              <a:t> of liquid xenon in the sensitive volume in a future TPC, and to perform decisive tests on WIMP and the nature of neutrinos.</a:t>
            </a:r>
          </a:p>
          <a:p>
            <a:endParaRPr lang="zh-CN" altLang="en-US" sz="12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3225EFF1-57CA-4960-8F57-A0E566A848B6}" type="slidenum">
              <a:rPr lang="zh-CN" altLang="en-US" smtClean="0"/>
              <a:t>38</a:t>
            </a:fld>
            <a:endParaRPr lang="zh-CN" altLang="en-US"/>
          </a:p>
        </p:txBody>
      </p:sp>
    </p:spTree>
    <p:extLst>
      <p:ext uri="{BB962C8B-B14F-4D97-AF65-F5344CB8AC3E}">
        <p14:creationId xmlns:p14="http://schemas.microsoft.com/office/powerpoint/2010/main" val="3176006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94BE62-0BEA-4DA3-A63F-8332A219A34B}" type="slidenum">
              <a:rPr lang="zh-CN" altLang="en-US" smtClean="0"/>
              <a:t>39</a:t>
            </a:fld>
            <a:endParaRPr lang="zh-CN" altLang="en-US"/>
          </a:p>
        </p:txBody>
      </p:sp>
    </p:spTree>
    <p:extLst>
      <p:ext uri="{BB962C8B-B14F-4D97-AF65-F5344CB8AC3E}">
        <p14:creationId xmlns:p14="http://schemas.microsoft.com/office/powerpoint/2010/main" val="1037175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755C30E2-0AF4-40CC-AEE5-00C35CEB4D7C}" type="slidenum">
              <a:rPr lang="en-US" smtClean="0"/>
              <a:t>4</a:t>
            </a:fld>
            <a:endParaRPr lang="en-US"/>
          </a:p>
        </p:txBody>
      </p:sp>
    </p:spTree>
    <p:extLst>
      <p:ext uri="{BB962C8B-B14F-4D97-AF65-F5344CB8AC3E}">
        <p14:creationId xmlns:p14="http://schemas.microsoft.com/office/powerpoint/2010/main" val="25740283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rgbClr val="000000"/>
              </a:solidFill>
              <a:effectLst/>
              <a:latin typeface="Calibri" panose="020F0502020204030204" pitchFamily="34"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DB94BE62-0BEA-4DA3-A63F-8332A219A34B}" type="slidenum">
              <a:rPr lang="zh-CN" altLang="en-US" smtClean="0"/>
              <a:t>40</a:t>
            </a:fld>
            <a:endParaRPr lang="zh-CN" altLang="en-US"/>
          </a:p>
        </p:txBody>
      </p:sp>
    </p:spTree>
    <p:extLst>
      <p:ext uri="{BB962C8B-B14F-4D97-AF65-F5344CB8AC3E}">
        <p14:creationId xmlns:p14="http://schemas.microsoft.com/office/powerpoint/2010/main" val="37788031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DB94BE62-0BEA-4DA3-A63F-8332A219A34B}" type="slidenum">
              <a:rPr lang="zh-CN" altLang="en-US" smtClean="0"/>
              <a:t>41</a:t>
            </a:fld>
            <a:endParaRPr lang="zh-CN" altLang="en-US"/>
          </a:p>
        </p:txBody>
      </p:sp>
    </p:spTree>
    <p:extLst>
      <p:ext uri="{BB962C8B-B14F-4D97-AF65-F5344CB8AC3E}">
        <p14:creationId xmlns:p14="http://schemas.microsoft.com/office/powerpoint/2010/main" val="3554494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Here are some take-home messages. </a:t>
            </a:r>
            <a:r>
              <a:rPr lang="en-US" altLang="zh-CN" sz="1200" kern="1200" dirty="0">
                <a:solidFill>
                  <a:schemeClr val="tx1"/>
                </a:solidFill>
                <a:latin typeface="+mn-lt"/>
                <a:ea typeface="+mn-ea"/>
                <a:cs typeface="+mn-cs"/>
              </a:rPr>
              <a:t>PandaX-4T is one of the new generation multi-</a:t>
            </a:r>
            <a:r>
              <a:rPr lang="en-US" altLang="zh-CN" sz="1200" kern="1200" dirty="0" err="1">
                <a:solidFill>
                  <a:schemeClr val="tx1"/>
                </a:solidFill>
                <a:latin typeface="+mn-lt"/>
                <a:ea typeface="+mn-ea"/>
                <a:cs typeface="+mn-cs"/>
              </a:rPr>
              <a:t>tonne</a:t>
            </a:r>
            <a:r>
              <a:rPr lang="en-US" altLang="zh-CN" sz="1200" kern="1200" dirty="0">
                <a:solidFill>
                  <a:schemeClr val="tx1"/>
                </a:solidFill>
                <a:latin typeface="+mn-lt"/>
                <a:ea typeface="+mn-ea"/>
                <a:cs typeface="+mn-cs"/>
              </a:rPr>
              <a:t> xenon experiments. And we have been doing intense searches for various types of physics, not only DMs, but also neutrinos. More exciting results are expected from the PandaX group, and as usual, we highly welcome new collaborators! That’s all for my talk today,</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thank you for listening</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and</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I’d</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be</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happy</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to</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take</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3225EFF1-57CA-4960-8F57-A0E566A848B6}" type="slidenum">
              <a:rPr lang="zh-CN" altLang="en-US" smtClean="0"/>
              <a:t>42</a:t>
            </a:fld>
            <a:endParaRPr lang="zh-CN" altLang="en-US"/>
          </a:p>
        </p:txBody>
      </p:sp>
    </p:spTree>
    <p:extLst>
      <p:ext uri="{BB962C8B-B14F-4D97-AF65-F5344CB8AC3E}">
        <p14:creationId xmlns:p14="http://schemas.microsoft.com/office/powerpoint/2010/main" val="33913613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划水，</a:t>
            </a:r>
            <a:r>
              <a:rPr lang="en-US" altLang="zh-CN" sz="1200" kern="1200" dirty="0">
                <a:solidFill>
                  <a:schemeClr val="tx1"/>
                </a:solidFill>
                <a:effectLst/>
                <a:latin typeface="+mn-lt"/>
                <a:ea typeface="+mn-ea"/>
                <a:cs typeface="+mn-cs"/>
              </a:rPr>
              <a:t>but</a:t>
            </a:r>
            <a:r>
              <a:rPr lang="zh-CN" altLang="en-US" sz="1200" kern="1200" dirty="0">
                <a:solidFill>
                  <a:schemeClr val="tx1"/>
                </a:solidFill>
                <a:effectLst/>
                <a:latin typeface="+mn-lt"/>
                <a:ea typeface="+mn-ea"/>
                <a:cs typeface="+mn-cs"/>
              </a:rPr>
              <a:t>强调最大的优势，对于外行</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We use the same detection technology as LZ, that is the dual phase xenon TPC. Thus I won’t talk much about the detection principle.</a:t>
            </a:r>
          </a:p>
          <a:p>
            <a:r>
              <a:rPr lang="en-US" altLang="zh-CN" sz="1200" kern="1200" dirty="0">
                <a:solidFill>
                  <a:schemeClr val="tx1"/>
                </a:solidFill>
                <a:effectLst/>
                <a:latin typeface="+mn-lt"/>
                <a:ea typeface="+mn-ea"/>
                <a:cs typeface="+mn-cs"/>
              </a:rPr>
              <a:t>Here I want to emphasize the advantage of dual phase xenon TPC. With massive xenon target, we have larger prob. to detect DM particles. And it also has good discrimination power for dark matter and gamma bkg. The 3D position can also be reconstructed accurately.</a:t>
            </a:r>
          </a:p>
          <a:p>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key technology we used is the so-called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dual-phase liquid xenon time projection chamber. Xenon is a heavy noble gas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element with a nucleon number of about 130. It could significantly enhance the dark matter signals compared to other light elements. Besides, its liquefication temperature is about minus 100 centigrade degrees which could be easily achieved. Xenon has a high light and charge yield. When a dark matter particle comes into the detector, it will release the scintillation light and the ionization electrons. The light will be collected by the top and bottom PMT arrays called S1. The electrons will drift to the liquid-gas surface, and then be extracted by the extraction field,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get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amplified, and release another light signal, called S2. The nuclear recoil event and the electron recoil events can be distinguished by the S2 over S1 ratio. For the conventional WIMP signals, it performs like a nuclear recoil. According to the S2 distribution of the top PMT arrays, together with the time difference between S2 and S1, we could establish the 3D position of an event and reject the external background.)</a:t>
            </a:r>
          </a:p>
          <a:p>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44</a:t>
            </a:fld>
            <a:endParaRPr lang="zh-CN" altLang="en-US"/>
          </a:p>
        </p:txBody>
      </p:sp>
    </p:spTree>
    <p:extLst>
      <p:ext uri="{BB962C8B-B14F-4D97-AF65-F5344CB8AC3E}">
        <p14:creationId xmlns:p14="http://schemas.microsoft.com/office/powerpoint/2010/main" val="6056175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Those properties can match to non-relativistic effective field theory and further link to the nuclear recoil signatures. The typical shape of the charge radius recoil spectrum, the light blue curve here, is similar to that of the commonly assumed SI scattering. Owing to the massless photon propagator, the recoil spectra for the dark matter magnetic and electric dipole moments both have a 1/E dependence, leading to a rate enhancement at small recoil energy. As for dark matter with </a:t>
            </a:r>
            <a:r>
              <a:rPr lang="en-US" altLang="zh-CN" dirty="0" err="1"/>
              <a:t>millicharge</a:t>
            </a:r>
            <a:r>
              <a:rPr lang="en-US" altLang="zh-CN" dirty="0"/>
              <a:t>, the 1/E2 dependence of the cross-section yields a unique sharp feature at very low E.</a:t>
            </a:r>
          </a:p>
          <a:p>
            <a:r>
              <a:rPr lang="en-US" altLang="zh-CN" dirty="0"/>
              <a:t>The right plot shows how these signals distribute in the two-dimensional parameter space, overlaid with the data points from PandaX-4T</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45</a:t>
            </a:fld>
            <a:endParaRPr lang="zh-CN" altLang="en-US"/>
          </a:p>
        </p:txBody>
      </p:sp>
    </p:spTree>
    <p:extLst>
      <p:ext uri="{BB962C8B-B14F-4D97-AF65-F5344CB8AC3E}">
        <p14:creationId xmlns:p14="http://schemas.microsoft.com/office/powerpoint/2010/main" val="34851812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a:t>
            </a:r>
            <a:r>
              <a:rPr lang="zh-CN" altLang="en-US" dirty="0"/>
              <a:t> </a:t>
            </a:r>
            <a:r>
              <a:rPr lang="en-US" altLang="zh-CN" dirty="0"/>
              <a:t>also</a:t>
            </a:r>
            <a:r>
              <a:rPr lang="zh-CN" altLang="en-US" dirty="0"/>
              <a:t> </a:t>
            </a:r>
            <a:r>
              <a:rPr lang="en-US" altLang="zh-CN" dirty="0"/>
              <a:t>included</a:t>
            </a:r>
            <a:r>
              <a:rPr lang="zh-CN" altLang="en-US" dirty="0"/>
              <a:t> </a:t>
            </a:r>
            <a:r>
              <a:rPr lang="en-US" altLang="zh-CN" dirty="0"/>
              <a:t>one</a:t>
            </a:r>
            <a:r>
              <a:rPr lang="zh-CN" altLang="en-US" dirty="0"/>
              <a:t> </a:t>
            </a:r>
            <a:r>
              <a:rPr lang="en-US" altLang="zh-CN" dirty="0"/>
              <a:t>slide</a:t>
            </a:r>
            <a:r>
              <a:rPr lang="zh-CN" altLang="en-US" dirty="0"/>
              <a:t> </a:t>
            </a:r>
            <a:r>
              <a:rPr lang="en-US" altLang="zh-CN" dirty="0"/>
              <a:t>showing the future plan of PandaX, we are aiming to build up the </a:t>
            </a:r>
            <a:r>
              <a:rPr lang="zh-CN" altLang="en-US" sz="1200" kern="1200" dirty="0">
                <a:solidFill>
                  <a:schemeClr val="tx1"/>
                </a:solidFill>
                <a:latin typeface="+mn-lt"/>
                <a:ea typeface="+mn-ea"/>
                <a:cs typeface="+mn-cs"/>
              </a:rPr>
              <a:t>“</a:t>
            </a:r>
            <a:r>
              <a:rPr lang="en-US" altLang="zh-CN" sz="1200" kern="1200" dirty="0">
                <a:solidFill>
                  <a:schemeClr val="tx1"/>
                </a:solidFill>
                <a:latin typeface="+mn-lt"/>
                <a:ea typeface="+mn-ea"/>
                <a:cs typeface="+mn-cs"/>
              </a:rPr>
              <a:t>Ultimate</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liquid xenon experiment, referred to as the </a:t>
            </a:r>
            <a:r>
              <a:rPr lang="en-US" altLang="zh-CN" sz="1200" kern="1200" dirty="0" err="1">
                <a:solidFill>
                  <a:schemeClr val="tx1"/>
                </a:solidFill>
                <a:latin typeface="+mn-lt"/>
                <a:ea typeface="+mn-ea"/>
                <a:cs typeface="+mn-cs"/>
              </a:rPr>
              <a:t>PandaX-xT</a:t>
            </a:r>
            <a:r>
              <a:rPr lang="en-US" altLang="zh-CN" sz="1200" kern="1200" dirty="0">
                <a:solidFill>
                  <a:schemeClr val="tx1"/>
                </a:solidFill>
                <a:latin typeface="+mn-lt"/>
                <a:ea typeface="+mn-ea"/>
                <a:cs typeface="+mn-cs"/>
              </a:rPr>
              <a:t>. It’s</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an</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idea for using at least 30 </a:t>
            </a:r>
            <a:r>
              <a:rPr lang="en-US" altLang="zh-CN" sz="1200" kern="1200" dirty="0" err="1">
                <a:solidFill>
                  <a:schemeClr val="tx1"/>
                </a:solidFill>
                <a:latin typeface="+mn-lt"/>
                <a:ea typeface="+mn-ea"/>
                <a:cs typeface="+mn-cs"/>
              </a:rPr>
              <a:t>tonne</a:t>
            </a:r>
            <a:r>
              <a:rPr lang="en-US" altLang="zh-CN" sz="1200" kern="1200" dirty="0">
                <a:solidFill>
                  <a:schemeClr val="tx1"/>
                </a:solidFill>
                <a:latin typeface="+mn-lt"/>
                <a:ea typeface="+mn-ea"/>
                <a:cs typeface="+mn-cs"/>
              </a:rPr>
              <a:t> of liquid xenon in the sensitive volume in a future TPC, and to perform decisive tests on WIMP</a:t>
            </a:r>
            <a:endParaRPr lang="zh-CN" altLang="en-US" dirty="0"/>
          </a:p>
        </p:txBody>
      </p:sp>
      <p:sp>
        <p:nvSpPr>
          <p:cNvPr id="4" name="灯片编号占位符 3"/>
          <p:cNvSpPr>
            <a:spLocks noGrp="1"/>
          </p:cNvSpPr>
          <p:nvPr>
            <p:ph type="sldNum" sz="quarter" idx="5"/>
          </p:nvPr>
        </p:nvSpPr>
        <p:spPr/>
        <p:txBody>
          <a:bodyPr/>
          <a:lstStyle/>
          <a:p>
            <a:fld id="{FCEC7DBE-A1D0-2A43-B0D7-068FFE748A7D}" type="slidenum">
              <a:rPr kumimoji="1" lang="zh-CN" altLang="en-US" smtClean="0"/>
              <a:t>47</a:t>
            </a:fld>
            <a:endParaRPr kumimoji="1" lang="zh-CN" altLang="en-US"/>
          </a:p>
        </p:txBody>
      </p:sp>
    </p:spTree>
    <p:extLst>
      <p:ext uri="{BB962C8B-B14F-4D97-AF65-F5344CB8AC3E}">
        <p14:creationId xmlns:p14="http://schemas.microsoft.com/office/powerpoint/2010/main" val="29521031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 is our research on neutrino floor. The neutron floor is generated by the coherent …. scattering, or the so-called </a:t>
            </a:r>
            <a:r>
              <a:rPr lang="en-US" altLang="zh-CN" dirty="0" err="1"/>
              <a:t>CEvNS</a:t>
            </a:r>
            <a:r>
              <a:rPr lang="en-US" altLang="zh-CN" dirty="0"/>
              <a:t> from solar neutrinos and atmospheric </a:t>
            </a:r>
            <a:r>
              <a:rPr lang="en-US" altLang="zh-CN" b="0" i="0" u="none" strike="noStrike" dirty="0">
                <a:solidFill>
                  <a:srgbClr val="808080"/>
                </a:solidFill>
                <a:effectLst/>
                <a:latin typeface="Helvetica" panose="020B0604020202020204" pitchFamily="34" charset="0"/>
                <a:hlinkClick r:id="rId3"/>
              </a:rPr>
              <a:t>/ˌ</a:t>
            </a:r>
            <a:r>
              <a:rPr lang="en-US" altLang="zh-CN" b="0" i="0" u="none" strike="noStrike" dirty="0" err="1">
                <a:solidFill>
                  <a:srgbClr val="808080"/>
                </a:solidFill>
                <a:effectLst/>
                <a:latin typeface="Helvetica" panose="020B0604020202020204" pitchFamily="34" charset="0"/>
                <a:hlinkClick r:id="rId3"/>
              </a:rPr>
              <a:t>ætməsˈferɪk</a:t>
            </a:r>
            <a:r>
              <a:rPr lang="en-US" altLang="zh-CN" b="0" i="0" u="none" strike="noStrike" dirty="0">
                <a:solidFill>
                  <a:srgbClr val="808080"/>
                </a:solidFill>
                <a:effectLst/>
                <a:latin typeface="Helvetica" panose="020B0604020202020204" pitchFamily="34" charset="0"/>
                <a:hlinkClick r:id="rId3"/>
              </a:rPr>
              <a:t>/</a:t>
            </a:r>
            <a:r>
              <a:rPr lang="en-US" altLang="zh-CN" b="0" i="0" u="none" strike="noStrike" dirty="0">
                <a:solidFill>
                  <a:srgbClr val="808080"/>
                </a:solidFill>
                <a:effectLst/>
                <a:latin typeface="Helvetica" panose="020B0604020202020204" pitchFamily="34" charset="0"/>
              </a:rPr>
              <a:t> neutrinos.</a:t>
            </a:r>
          </a:p>
          <a:p>
            <a:r>
              <a:rPr lang="en-US" altLang="zh-CN" dirty="0"/>
              <a:t>PandaX-4T has touched the solar neutrino floor.</a:t>
            </a:r>
            <a:endParaRPr lang="zh-CN" altLang="en-US" dirty="0"/>
          </a:p>
        </p:txBody>
      </p:sp>
      <p:sp>
        <p:nvSpPr>
          <p:cNvPr id="4" name="灯片编号占位符 3"/>
          <p:cNvSpPr>
            <a:spLocks noGrp="1"/>
          </p:cNvSpPr>
          <p:nvPr>
            <p:ph type="sldNum" sz="quarter" idx="5"/>
          </p:nvPr>
        </p:nvSpPr>
        <p:spPr/>
        <p:txBody>
          <a:bodyPr/>
          <a:lstStyle/>
          <a:p>
            <a:fld id="{FCEC7DBE-A1D0-2A43-B0D7-068FFE748A7D}" type="slidenum">
              <a:rPr kumimoji="1" lang="zh-CN" altLang="en-US" smtClean="0"/>
              <a:t>48</a:t>
            </a:fld>
            <a:endParaRPr kumimoji="1" lang="zh-CN" altLang="en-US"/>
          </a:p>
        </p:txBody>
      </p:sp>
    </p:spTree>
    <p:extLst>
      <p:ext uri="{BB962C8B-B14F-4D97-AF65-F5344CB8AC3E}">
        <p14:creationId xmlns:p14="http://schemas.microsoft.com/office/powerpoint/2010/main" val="8730766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other words, PandaX-4T has the potential to detect the B8 neutrino via </a:t>
            </a:r>
            <a:r>
              <a:rPr lang="en-US" altLang="zh-CN" dirty="0" err="1"/>
              <a:t>CEvNS</a:t>
            </a:r>
            <a:r>
              <a:rPr lang="en-US" altLang="zh-CN" dirty="0"/>
              <a:t> reaction, by lowering the selection threshold of the scintillation signals S1 from 2 PE to 0.3 PE.</a:t>
            </a:r>
          </a:p>
          <a:p>
            <a:r>
              <a:rPr lang="en-US" altLang="zh-CN" dirty="0"/>
              <a:t>In this case, accidental paired background, or the AC, is the major background. We optimize the signal selection cuts with waveform simulation.</a:t>
            </a:r>
          </a:p>
          <a:p>
            <a:r>
              <a:rPr lang="en-US" altLang="zh-CN" dirty="0"/>
              <a:t>The final efficiency, shown as the red curve here, is improved compared to the previous WIMP analysis, shown as the dashed magenta curve.</a:t>
            </a:r>
          </a:p>
          <a:p>
            <a:r>
              <a:rPr lang="en-US" altLang="zh-CN" dirty="0"/>
              <a:t>We</a:t>
            </a:r>
            <a:r>
              <a:rPr lang="zh-CN" altLang="en-US" dirty="0"/>
              <a:t> </a:t>
            </a:r>
            <a:r>
              <a:rPr lang="en-US" altLang="zh-CN" dirty="0"/>
              <a:t>also study the accidental paired </a:t>
            </a:r>
            <a:r>
              <a:rPr lang="en-US" altLang="zh-CN" dirty="0" err="1"/>
              <a:t>bkg</a:t>
            </a:r>
            <a:r>
              <a:rPr lang="en-US" altLang="zh-CN" dirty="0"/>
              <a:t>, or the AC </a:t>
            </a:r>
            <a:r>
              <a:rPr lang="en-US" altLang="zh-CN" dirty="0" err="1"/>
              <a:t>bkg</a:t>
            </a:r>
            <a:r>
              <a:rPr lang="en-US" altLang="zh-CN" dirty="0"/>
              <a:t> carefully and make a good modeling. The right figure shows the S1 spectra comparison between BK prediction and PandaX-4T data, also overlaid the B8 CEVENS with 50 times multiplication. We can see that our prediction is roughly consistent with the data points.</a:t>
            </a:r>
          </a:p>
          <a:p>
            <a:endParaRPr lang="en-US" altLang="zh-CN" dirty="0"/>
          </a:p>
          <a:p>
            <a:r>
              <a:rPr lang="en-US" altLang="zh-CN" dirty="0"/>
              <a:t>MOTIVATION: </a:t>
            </a:r>
            <a:r>
              <a:rPr lang="zh-CN" altLang="en-US" dirty="0"/>
              <a:t>给外行，沉积能量低，</a:t>
            </a:r>
            <a:endParaRPr lang="en-US" altLang="zh-CN" dirty="0"/>
          </a:p>
        </p:txBody>
      </p:sp>
      <p:sp>
        <p:nvSpPr>
          <p:cNvPr id="4" name="灯片编号占位符 3"/>
          <p:cNvSpPr>
            <a:spLocks noGrp="1"/>
          </p:cNvSpPr>
          <p:nvPr>
            <p:ph type="sldNum" sz="quarter" idx="5"/>
          </p:nvPr>
        </p:nvSpPr>
        <p:spPr/>
        <p:txBody>
          <a:bodyPr/>
          <a:lstStyle/>
          <a:p>
            <a:fld id="{FCEC7DBE-A1D0-2A43-B0D7-068FFE748A7D}" type="slidenum">
              <a:rPr kumimoji="1" lang="zh-CN" altLang="en-US" smtClean="0"/>
              <a:t>49</a:t>
            </a:fld>
            <a:endParaRPr kumimoji="1" lang="zh-CN" altLang="en-US"/>
          </a:p>
        </p:txBody>
      </p:sp>
    </p:spTree>
    <p:extLst>
      <p:ext uri="{BB962C8B-B14F-4D97-AF65-F5344CB8AC3E}">
        <p14:creationId xmlns:p14="http://schemas.microsoft.com/office/powerpoint/2010/main" val="10888734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To suppress the AC background, we use a multi-variate machine learning algorithm</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called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boosted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decision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tree</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BDT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With the BDT cut applied, after unblinding only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event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observed, which is downward </a:t>
            </a:r>
            <a:r>
              <a:rPr lang="en-US" altLang="zh-CN" sz="1200" kern="1200" dirty="0" err="1">
                <a:solidFill>
                  <a:schemeClr val="tx1"/>
                </a:solidFill>
                <a:effectLst/>
                <a:latin typeface="+mn-lt"/>
                <a:ea typeface="+mn-ea"/>
                <a:cs typeface="+mn-cs"/>
              </a:rPr>
              <a:t>fluc</a:t>
            </a:r>
            <a:r>
              <a:rPr lang="en-US" altLang="zh-CN" sz="1200" kern="1200" dirty="0">
                <a:solidFill>
                  <a:schemeClr val="tx1"/>
                </a:solidFill>
                <a:effectLst/>
                <a:latin typeface="+mn-lt"/>
                <a:ea typeface="+mn-ea"/>
                <a:cs typeface="+mn-cs"/>
              </a:rPr>
              <a:t> compared to the our prediction. Thus, finally, 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obtain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 leading constraint on boron-8 neutrino flux</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through CE</a:t>
            </a:r>
            <a:r>
              <a:rPr lang="el-GR" altLang="zh-CN" sz="1200" kern="1200" dirty="0">
                <a:solidFill>
                  <a:schemeClr val="tx1"/>
                </a:solidFill>
                <a:effectLst/>
                <a:latin typeface="+mn-lt"/>
                <a:ea typeface="+mn-ea"/>
                <a:cs typeface="+mn-cs"/>
              </a:rPr>
              <a:t>v</a:t>
            </a:r>
            <a:r>
              <a:rPr lang="en-US" altLang="zh-CN" sz="1200" kern="1200" dirty="0">
                <a:solidFill>
                  <a:schemeClr val="tx1"/>
                </a:solidFill>
                <a:effectLst/>
                <a:latin typeface="+mn-lt"/>
                <a:ea typeface="+mn-ea"/>
                <a:cs typeface="+mn-cs"/>
              </a:rPr>
              <a:t>NS, which is also consistent with std solar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And the behavior of B8 neutrino is similar to that of 6 GeV WIMP particles, so if </a:t>
            </a:r>
            <a:r>
              <a:rPr kumimoji="1" lang="en-US" altLang="zh-CN" sz="1200" kern="1200" dirty="0">
                <a:solidFill>
                  <a:schemeClr val="tx1"/>
                </a:solidFill>
                <a:effectLst/>
                <a:latin typeface="+mn-lt"/>
                <a:ea typeface="+mn-ea"/>
                <a:cs typeface="+mn-cs"/>
              </a:rPr>
              <a:t>a</a:t>
            </a:r>
            <a:r>
              <a:rPr kumimoji="1" lang="en-US" altLang="zh-CN" sz="1200" dirty="0"/>
              <a:t>ssuming a nominal </a:t>
            </a:r>
            <a:r>
              <a:rPr kumimoji="1" lang="en-US" altLang="zh-CN" sz="1200" baseline="30000" dirty="0"/>
              <a:t>8</a:t>
            </a:r>
            <a:r>
              <a:rPr kumimoji="1" lang="en-US" altLang="zh-CN" sz="1200" dirty="0"/>
              <a:t>B background as std solar model, we also set the strongest constraints on light WIMP of 3 -10 GeV mass.</a:t>
            </a:r>
            <a:endParaRPr kumimoji="1" lang="zh-CN" altLang="en-US" sz="1200" dirty="0"/>
          </a:p>
          <a:p>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50</a:t>
            </a:fld>
            <a:endParaRPr lang="zh-CN" altLang="en-US"/>
          </a:p>
        </p:txBody>
      </p:sp>
    </p:spTree>
    <p:extLst>
      <p:ext uri="{BB962C8B-B14F-4D97-AF65-F5344CB8AC3E}">
        <p14:creationId xmlns:p14="http://schemas.microsoft.com/office/powerpoint/2010/main" val="63230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Here is our PandaX-4T global layout at CJPL-II. The central part is a hyper-pure water tank for the background shielding and the 4T TPC locates inside it. On the top of the water tank is our clean room, with our electronics and DAQ system, the cryogenics and the circulation system inside. And out of the clean room, the left is the xenon distillation system and the right is the xenon gas storage system.</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51</a:t>
            </a:fld>
            <a:endParaRPr lang="zh-CN" altLang="en-US"/>
          </a:p>
        </p:txBody>
      </p:sp>
    </p:spTree>
    <p:extLst>
      <p:ext uri="{BB962C8B-B14F-4D97-AF65-F5344CB8AC3E}">
        <p14:creationId xmlns:p14="http://schemas.microsoft.com/office/powerpoint/2010/main" val="4116128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755C30E2-0AF4-40CC-AEE5-00C35CEB4D7C}" type="slidenum">
              <a:rPr lang="en-US" smtClean="0"/>
              <a:t>5</a:t>
            </a:fld>
            <a:endParaRPr lang="en-US"/>
          </a:p>
        </p:txBody>
      </p:sp>
    </p:spTree>
    <p:extLst>
      <p:ext uri="{BB962C8B-B14F-4D97-AF65-F5344CB8AC3E}">
        <p14:creationId xmlns:p14="http://schemas.microsoft.com/office/powerpoint/2010/main" val="25740283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I</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will start with the xenon handling system. In the left figure, you can see our cryogenics system and the purification system. As I mentioned, the liquid xenon needs a cryogenic environment and keeps the liquid level and gas pressure stable. We use commercial cryocoolers to apply the cooling power of more than 500</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Walts</a:t>
            </a:r>
            <a:r>
              <a:rPr lang="en-US" altLang="zh-CN" sz="1200" kern="1200" dirty="0">
                <a:solidFill>
                  <a:schemeClr val="tx1"/>
                </a:solidFill>
                <a:effectLst/>
                <a:latin typeface="+mn-lt"/>
                <a:ea typeface="+mn-ea"/>
                <a:cs typeface="+mn-cs"/>
              </a:rPr>
              <a:t>. During the running, the pressure and the temperature are stable within 0.5% and 0.1Kelvin. </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52</a:t>
            </a:fld>
            <a:endParaRPr lang="zh-CN" altLang="en-US"/>
          </a:p>
        </p:txBody>
      </p:sp>
    </p:spTree>
    <p:extLst>
      <p:ext uri="{BB962C8B-B14F-4D97-AF65-F5344CB8AC3E}">
        <p14:creationId xmlns:p14="http://schemas.microsoft.com/office/powerpoint/2010/main" val="8685692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For other noble gas contamination, like the main intrinsic background Krypton and Radon, the distillation method is applied,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based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their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different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boiling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point. Here is our distillation tower which is about 10-meter high. This is our structured packing inside the tower. By the M-T diagram, the krypton removal ability gives a reduction factor of 10^6 with 10kg/h. And this is the first tower for both the krypton and radon removal. Two different operation processes could be achieved by reversing the operation mode. Besides the krypton and radon, the distillation system might be helpful for tritium removal, which plays an important background in the PandaX-4T commissioning. </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53</a:t>
            </a:fld>
            <a:endParaRPr lang="zh-CN" altLang="en-US"/>
          </a:p>
        </p:txBody>
      </p:sp>
    </p:spTree>
    <p:extLst>
      <p:ext uri="{BB962C8B-B14F-4D97-AF65-F5344CB8AC3E}">
        <p14:creationId xmlns:p14="http://schemas.microsoft.com/office/powerpoint/2010/main" val="27164428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Back to the detector itself. Left are some pictures of the TPC, and the right figure shows the electric field we used, including the drift field and the extraction field.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[Click] The liquid-gas surface is between the Gate and Anode. During the commissioning run, the Gate and Cathode voltages are stable.</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54</a:t>
            </a:fld>
            <a:endParaRPr lang="zh-CN" altLang="en-US"/>
          </a:p>
        </p:txBody>
      </p:sp>
    </p:spTree>
    <p:extLst>
      <p:ext uri="{BB962C8B-B14F-4D97-AF65-F5344CB8AC3E}">
        <p14:creationId xmlns:p14="http://schemas.microsoft.com/office/powerpoint/2010/main" val="10118118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S1 and S2 are collected by the PMT arrays, they are the eyes of the detector. In PandaX-4T, 3-inch PMTs are used with an average gain of 5.5 times 10^6. We did LED calibrations every week to calibrate the PMT gain and monitor the stability. </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55</a:t>
            </a:fld>
            <a:endParaRPr lang="zh-CN" altLang="en-US"/>
          </a:p>
        </p:txBody>
      </p:sp>
    </p:spTree>
    <p:extLst>
      <p:ext uri="{BB962C8B-B14F-4D97-AF65-F5344CB8AC3E}">
        <p14:creationId xmlns:p14="http://schemas.microsoft.com/office/powerpoint/2010/main" val="35062850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After the lights are collected by the photo sensors, those data will be digitized by the V1725 from CERN and stored on our server. The self-trigger mode is applied during PandaX-4T running. The waveforms will be stored, and we require the read-out pulses above 20 ADC,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which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roughly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one-third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photoelectron.</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56</a:t>
            </a:fld>
            <a:endParaRPr lang="zh-CN" altLang="en-US"/>
          </a:p>
        </p:txBody>
      </p:sp>
    </p:spTree>
    <p:extLst>
      <p:ext uri="{BB962C8B-B14F-4D97-AF65-F5344CB8AC3E}">
        <p14:creationId xmlns:p14="http://schemas.microsoft.com/office/powerpoint/2010/main" val="40629747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Next, about the calibration system. To know about the signal response in the PandaX-4T detector, both electron recoil and nuclear recoil events need to be calibrated. For the electron recoil calibration, the injected Kr-83-meta and Rn-220 are applied by the gaseous source injection panel just coupled to the purification system. As for the nuclear recoil calibration, the Am-Be source and the Deuteron-Deuteron neutron are used. There are three parallel calibration tubes just outside the inner vessel, and you can see the DD generator tube pointing to the center of the TPC.</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3225EFF1-57CA-4960-8F57-A0E566A848B6}" type="slidenum">
              <a:rPr lang="zh-CN" altLang="en-US" smtClean="0"/>
              <a:t>57</a:t>
            </a:fld>
            <a:endParaRPr lang="zh-CN" altLang="en-US"/>
          </a:p>
        </p:txBody>
      </p:sp>
    </p:spTree>
    <p:extLst>
      <p:ext uri="{BB962C8B-B14F-4D97-AF65-F5344CB8AC3E}">
        <p14:creationId xmlns:p14="http://schemas.microsoft.com/office/powerpoint/2010/main" val="42363808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This is our events distribution in the calibration data. The ER and NR band are separated with only 0.4% ER events leak below the NR median curve. On the right is our efficiency curve for WIMP search, which is about 78% at 40 keV.</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58</a:t>
            </a:fld>
            <a:endParaRPr lang="zh-CN" altLang="en-US"/>
          </a:p>
        </p:txBody>
      </p:sp>
    </p:spTree>
    <p:extLst>
      <p:ext uri="{BB962C8B-B14F-4D97-AF65-F5344CB8AC3E}">
        <p14:creationId xmlns:p14="http://schemas.microsoft.com/office/powerpoint/2010/main" val="42162478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We all know that background is another key issue for the dark matter search. We did a very careful background analysis and I will quickly show the result in our commissioning run. The left figure shows the background budget. You can see the ER background, including the material, Kr, Rn and tritium, is dominated in our selection region. And the background per unit target is improved from the </a:t>
            </a:r>
            <a:r>
              <a:rPr lang="en-US" altLang="zh-CN" sz="1200" kern="1200" dirty="0" err="1">
                <a:solidFill>
                  <a:schemeClr val="tx1"/>
                </a:solidFill>
                <a:effectLst/>
                <a:latin typeface="+mn-lt"/>
                <a:ea typeface="+mn-ea"/>
                <a:cs typeface="+mn-cs"/>
              </a:rPr>
              <a:t>PandaX</a:t>
            </a:r>
            <a:r>
              <a:rPr lang="en-US" altLang="zh-CN" sz="1200" kern="1200" dirty="0">
                <a:solidFill>
                  <a:schemeClr val="tx1"/>
                </a:solidFill>
                <a:effectLst/>
                <a:latin typeface="+mn-lt"/>
                <a:ea typeface="+mn-ea"/>
                <a:cs typeface="+mn-cs"/>
              </a:rPr>
              <a:t>-II by 4 times.</a:t>
            </a:r>
            <a:endParaRPr lang="zh-CN" altLang="en-US" dirty="0"/>
          </a:p>
        </p:txBody>
      </p:sp>
      <p:sp>
        <p:nvSpPr>
          <p:cNvPr id="4" name="灯片编号占位符 3"/>
          <p:cNvSpPr>
            <a:spLocks noGrp="1"/>
          </p:cNvSpPr>
          <p:nvPr>
            <p:ph type="sldNum" sz="quarter" idx="5"/>
          </p:nvPr>
        </p:nvSpPr>
        <p:spPr/>
        <p:txBody>
          <a:bodyPr/>
          <a:lstStyle/>
          <a:p>
            <a:fld id="{3225EFF1-57CA-4960-8F57-A0E566A848B6}" type="slidenum">
              <a:rPr lang="zh-CN" altLang="en-US" smtClean="0"/>
              <a:t>59</a:t>
            </a:fld>
            <a:endParaRPr lang="zh-CN" altLang="en-US"/>
          </a:p>
        </p:txBody>
      </p:sp>
    </p:spTree>
    <p:extLst>
      <p:ext uri="{BB962C8B-B14F-4D97-AF65-F5344CB8AC3E}">
        <p14:creationId xmlns:p14="http://schemas.microsoft.com/office/powerpoint/2010/main" val="40810107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DB94BE62-0BEA-4DA3-A63F-8332A219A34B}" type="slidenum">
              <a:rPr lang="zh-CN" altLang="en-US" smtClean="0"/>
              <a:t>60</a:t>
            </a:fld>
            <a:endParaRPr lang="zh-CN" altLang="en-US"/>
          </a:p>
        </p:txBody>
      </p:sp>
    </p:spTree>
    <p:extLst>
      <p:ext uri="{BB962C8B-B14F-4D97-AF65-F5344CB8AC3E}">
        <p14:creationId xmlns:p14="http://schemas.microsoft.com/office/powerpoint/2010/main" val="3644515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755C30E2-0AF4-40CC-AEE5-00C35CEB4D7C}" type="slidenum">
              <a:rPr lang="en-US" smtClean="0"/>
              <a:t>6</a:t>
            </a:fld>
            <a:endParaRPr lang="en-US"/>
          </a:p>
        </p:txBody>
      </p:sp>
    </p:spTree>
    <p:extLst>
      <p:ext uri="{BB962C8B-B14F-4D97-AF65-F5344CB8AC3E}">
        <p14:creationId xmlns:p14="http://schemas.microsoft.com/office/powerpoint/2010/main" val="2637775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755C30E2-0AF4-40CC-AEE5-00C35CEB4D7C}" type="slidenum">
              <a:rPr lang="en-US" smtClean="0"/>
              <a:t>7</a:t>
            </a:fld>
            <a:endParaRPr lang="en-US"/>
          </a:p>
        </p:txBody>
      </p:sp>
    </p:spTree>
    <p:extLst>
      <p:ext uri="{BB962C8B-B14F-4D97-AF65-F5344CB8AC3E}">
        <p14:creationId xmlns:p14="http://schemas.microsoft.com/office/powerpoint/2010/main" val="2479756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dark matter particle physics properties, such as mass, coupling and interaction cross section, with baryonic matter: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灯片编号占位符 3"/>
          <p:cNvSpPr>
            <a:spLocks noGrp="1"/>
          </p:cNvSpPr>
          <p:nvPr>
            <p:ph type="sldNum" sz="quarter" idx="5"/>
          </p:nvPr>
        </p:nvSpPr>
        <p:spPr/>
        <p:txBody>
          <a:bodyPr/>
          <a:lstStyle/>
          <a:p>
            <a:fld id="{755C30E2-0AF4-40CC-AEE5-00C35CEB4D7C}" type="slidenum">
              <a:rPr lang="en-US" smtClean="0"/>
              <a:t>8</a:t>
            </a:fld>
            <a:endParaRPr lang="en-US"/>
          </a:p>
        </p:txBody>
      </p:sp>
    </p:spTree>
    <p:extLst>
      <p:ext uri="{BB962C8B-B14F-4D97-AF65-F5344CB8AC3E}">
        <p14:creationId xmlns:p14="http://schemas.microsoft.com/office/powerpoint/2010/main" val="729910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755C30E2-0AF4-40CC-AEE5-00C35CEB4D7C}" type="slidenum">
              <a:rPr lang="en-US" smtClean="0"/>
              <a:t>9</a:t>
            </a:fld>
            <a:endParaRPr lang="en-US"/>
          </a:p>
        </p:txBody>
      </p:sp>
    </p:spTree>
    <p:extLst>
      <p:ext uri="{BB962C8B-B14F-4D97-AF65-F5344CB8AC3E}">
        <p14:creationId xmlns:p14="http://schemas.microsoft.com/office/powerpoint/2010/main" val="3457988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71DB1E-2721-DAD5-5C90-B711A4E69DF4}"/>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21A9D6D5-0CF3-306E-4EA7-5DF66C357C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A2BCA2F2-78C6-EDEB-D25A-F83DF939C701}"/>
              </a:ext>
            </a:extLst>
          </p:cNvPr>
          <p:cNvSpPr>
            <a:spLocks noGrp="1"/>
          </p:cNvSpPr>
          <p:nvPr>
            <p:ph type="dt" sz="half" idx="10"/>
          </p:nvPr>
        </p:nvSpPr>
        <p:spPr/>
        <p:txBody>
          <a:bodyPr/>
          <a:lstStyle/>
          <a:p>
            <a:r>
              <a:rPr kumimoji="1" lang="en-US" altLang="zh-CN"/>
              <a:t>2024/8/27</a:t>
            </a:r>
            <a:endParaRPr kumimoji="1" lang="zh-CN" altLang="en-US"/>
          </a:p>
        </p:txBody>
      </p:sp>
      <p:sp>
        <p:nvSpPr>
          <p:cNvPr id="5" name="页脚占位符 4">
            <a:extLst>
              <a:ext uri="{FF2B5EF4-FFF2-40B4-BE49-F238E27FC236}">
                <a16:creationId xmlns:a16="http://schemas.microsoft.com/office/drawing/2014/main" id="{32476C92-B5BB-1778-E787-410C450F5AEB}"/>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6" name="灯片编号占位符 5">
            <a:extLst>
              <a:ext uri="{FF2B5EF4-FFF2-40B4-BE49-F238E27FC236}">
                <a16:creationId xmlns:a16="http://schemas.microsoft.com/office/drawing/2014/main" id="{C6509E9F-E1CB-2992-03E2-2C356E06DD64}"/>
              </a:ext>
            </a:extLst>
          </p:cNvPr>
          <p:cNvSpPr>
            <a:spLocks noGrp="1"/>
          </p:cNvSpPr>
          <p:nvPr>
            <p:ph type="sldNum" sz="quarter" idx="12"/>
          </p:nvPr>
        </p:nvSpPr>
        <p:spPr/>
        <p:txBody>
          <a:bodyPr/>
          <a:lstStyle/>
          <a:p>
            <a:fld id="{EA8FC1F4-E171-B14F-B67F-F2AEC64D649E}" type="slidenum">
              <a:rPr kumimoji="1" lang="zh-CN" altLang="en-US" smtClean="0"/>
              <a:t>‹#›</a:t>
            </a:fld>
            <a:endParaRPr kumimoji="1" lang="zh-CN" altLang="en-US"/>
          </a:p>
        </p:txBody>
      </p:sp>
    </p:spTree>
    <p:extLst>
      <p:ext uri="{BB962C8B-B14F-4D97-AF65-F5344CB8AC3E}">
        <p14:creationId xmlns:p14="http://schemas.microsoft.com/office/powerpoint/2010/main" val="2646951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7DCC30-6E6C-5C79-FB60-51C9F85B22D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0F8D1E9-4836-8F5A-3532-E041DC25AA15}"/>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C3A1AFFB-DC66-77E5-F093-7D245178A9C7}"/>
              </a:ext>
            </a:extLst>
          </p:cNvPr>
          <p:cNvSpPr>
            <a:spLocks noGrp="1"/>
          </p:cNvSpPr>
          <p:nvPr>
            <p:ph type="dt" sz="half" idx="10"/>
          </p:nvPr>
        </p:nvSpPr>
        <p:spPr/>
        <p:txBody>
          <a:bodyPr/>
          <a:lstStyle/>
          <a:p>
            <a:r>
              <a:rPr kumimoji="1" lang="en-US" altLang="zh-CN"/>
              <a:t>2024/8/27</a:t>
            </a:r>
            <a:endParaRPr kumimoji="1" lang="zh-CN" altLang="en-US"/>
          </a:p>
        </p:txBody>
      </p:sp>
      <p:sp>
        <p:nvSpPr>
          <p:cNvPr id="5" name="页脚占位符 4">
            <a:extLst>
              <a:ext uri="{FF2B5EF4-FFF2-40B4-BE49-F238E27FC236}">
                <a16:creationId xmlns:a16="http://schemas.microsoft.com/office/drawing/2014/main" id="{338E6E23-DF69-6BC9-AF42-3D60CBBB0B26}"/>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6" name="灯片编号占位符 5">
            <a:extLst>
              <a:ext uri="{FF2B5EF4-FFF2-40B4-BE49-F238E27FC236}">
                <a16:creationId xmlns:a16="http://schemas.microsoft.com/office/drawing/2014/main" id="{F6DDD927-837C-FE8F-9046-AEF8A228D076}"/>
              </a:ext>
            </a:extLst>
          </p:cNvPr>
          <p:cNvSpPr>
            <a:spLocks noGrp="1"/>
          </p:cNvSpPr>
          <p:nvPr>
            <p:ph type="sldNum" sz="quarter" idx="12"/>
          </p:nvPr>
        </p:nvSpPr>
        <p:spPr/>
        <p:txBody>
          <a:bodyPr/>
          <a:lstStyle/>
          <a:p>
            <a:fld id="{EA8FC1F4-E171-B14F-B67F-F2AEC64D649E}" type="slidenum">
              <a:rPr kumimoji="1" lang="zh-CN" altLang="en-US" smtClean="0"/>
              <a:t>‹#›</a:t>
            </a:fld>
            <a:endParaRPr kumimoji="1" lang="zh-CN" altLang="en-US"/>
          </a:p>
        </p:txBody>
      </p:sp>
    </p:spTree>
    <p:extLst>
      <p:ext uri="{BB962C8B-B14F-4D97-AF65-F5344CB8AC3E}">
        <p14:creationId xmlns:p14="http://schemas.microsoft.com/office/powerpoint/2010/main" val="3283190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0119B75-F75E-8DB7-D0B4-917A9FAF5152}"/>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7FD30C99-0124-8E40-C8B9-74A3D3D732EA}"/>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CEB0BAF0-903F-C1E0-D882-3647D439A0DF}"/>
              </a:ext>
            </a:extLst>
          </p:cNvPr>
          <p:cNvSpPr>
            <a:spLocks noGrp="1"/>
          </p:cNvSpPr>
          <p:nvPr>
            <p:ph type="dt" sz="half" idx="10"/>
          </p:nvPr>
        </p:nvSpPr>
        <p:spPr/>
        <p:txBody>
          <a:bodyPr/>
          <a:lstStyle/>
          <a:p>
            <a:r>
              <a:rPr kumimoji="1" lang="en-US" altLang="zh-CN"/>
              <a:t>2024/8/27</a:t>
            </a:r>
            <a:endParaRPr kumimoji="1" lang="zh-CN" altLang="en-US"/>
          </a:p>
        </p:txBody>
      </p:sp>
      <p:sp>
        <p:nvSpPr>
          <p:cNvPr id="5" name="页脚占位符 4">
            <a:extLst>
              <a:ext uri="{FF2B5EF4-FFF2-40B4-BE49-F238E27FC236}">
                <a16:creationId xmlns:a16="http://schemas.microsoft.com/office/drawing/2014/main" id="{9E12E7F6-7CD9-DBA9-A47C-525EA345CE0A}"/>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6" name="灯片编号占位符 5">
            <a:extLst>
              <a:ext uri="{FF2B5EF4-FFF2-40B4-BE49-F238E27FC236}">
                <a16:creationId xmlns:a16="http://schemas.microsoft.com/office/drawing/2014/main" id="{DAA1AB82-16B3-C1C9-62B5-168C51876CA8}"/>
              </a:ext>
            </a:extLst>
          </p:cNvPr>
          <p:cNvSpPr>
            <a:spLocks noGrp="1"/>
          </p:cNvSpPr>
          <p:nvPr>
            <p:ph type="sldNum" sz="quarter" idx="12"/>
          </p:nvPr>
        </p:nvSpPr>
        <p:spPr/>
        <p:txBody>
          <a:bodyPr/>
          <a:lstStyle/>
          <a:p>
            <a:fld id="{EA8FC1F4-E171-B14F-B67F-F2AEC64D649E}" type="slidenum">
              <a:rPr kumimoji="1" lang="zh-CN" altLang="en-US" smtClean="0"/>
              <a:t>‹#›</a:t>
            </a:fld>
            <a:endParaRPr kumimoji="1" lang="zh-CN" altLang="en-US"/>
          </a:p>
        </p:txBody>
      </p:sp>
    </p:spTree>
    <p:extLst>
      <p:ext uri="{BB962C8B-B14F-4D97-AF65-F5344CB8AC3E}">
        <p14:creationId xmlns:p14="http://schemas.microsoft.com/office/powerpoint/2010/main" val="292188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3CFED2-223E-0AE6-1AB8-4C573998D8A8}"/>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37C6B326-1934-E957-05ED-62607D548EAF}"/>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D80AAF7-5FB7-C40F-FC23-043FC85EB1E9}"/>
              </a:ext>
            </a:extLst>
          </p:cNvPr>
          <p:cNvSpPr>
            <a:spLocks noGrp="1"/>
          </p:cNvSpPr>
          <p:nvPr>
            <p:ph type="dt" sz="half" idx="10"/>
          </p:nvPr>
        </p:nvSpPr>
        <p:spPr/>
        <p:txBody>
          <a:bodyPr/>
          <a:lstStyle/>
          <a:p>
            <a:r>
              <a:rPr kumimoji="1" lang="en-US" altLang="zh-CN"/>
              <a:t>2024/8/27</a:t>
            </a:r>
            <a:endParaRPr kumimoji="1" lang="zh-CN" altLang="en-US"/>
          </a:p>
        </p:txBody>
      </p:sp>
      <p:sp>
        <p:nvSpPr>
          <p:cNvPr id="5" name="页脚占位符 4">
            <a:extLst>
              <a:ext uri="{FF2B5EF4-FFF2-40B4-BE49-F238E27FC236}">
                <a16:creationId xmlns:a16="http://schemas.microsoft.com/office/drawing/2014/main" id="{0788A7E9-2488-691E-A1DF-0A6430FEC14C}"/>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6" name="灯片编号占位符 5">
            <a:extLst>
              <a:ext uri="{FF2B5EF4-FFF2-40B4-BE49-F238E27FC236}">
                <a16:creationId xmlns:a16="http://schemas.microsoft.com/office/drawing/2014/main" id="{B96B5566-BEA9-8C71-7ABE-9A8FAA91907A}"/>
              </a:ext>
            </a:extLst>
          </p:cNvPr>
          <p:cNvSpPr>
            <a:spLocks noGrp="1"/>
          </p:cNvSpPr>
          <p:nvPr>
            <p:ph type="sldNum" sz="quarter" idx="12"/>
          </p:nvPr>
        </p:nvSpPr>
        <p:spPr/>
        <p:txBody>
          <a:bodyPr/>
          <a:lstStyle/>
          <a:p>
            <a:fld id="{EA8FC1F4-E171-B14F-B67F-F2AEC64D649E}" type="slidenum">
              <a:rPr kumimoji="1" lang="zh-CN" altLang="en-US" smtClean="0"/>
              <a:t>‹#›</a:t>
            </a:fld>
            <a:endParaRPr kumimoji="1" lang="zh-CN" altLang="en-US"/>
          </a:p>
        </p:txBody>
      </p:sp>
    </p:spTree>
    <p:extLst>
      <p:ext uri="{BB962C8B-B14F-4D97-AF65-F5344CB8AC3E}">
        <p14:creationId xmlns:p14="http://schemas.microsoft.com/office/powerpoint/2010/main" val="832338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1C90AD-573B-3DE6-86E5-1FF1EF20DF1A}"/>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0B65B23E-93A2-7933-648B-336292D445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9035CD39-EE1F-120C-0B91-478A7BC27CE9}"/>
              </a:ext>
            </a:extLst>
          </p:cNvPr>
          <p:cNvSpPr>
            <a:spLocks noGrp="1"/>
          </p:cNvSpPr>
          <p:nvPr>
            <p:ph type="dt" sz="half" idx="10"/>
          </p:nvPr>
        </p:nvSpPr>
        <p:spPr/>
        <p:txBody>
          <a:bodyPr/>
          <a:lstStyle/>
          <a:p>
            <a:r>
              <a:rPr kumimoji="1" lang="en-US" altLang="zh-CN"/>
              <a:t>2024/8/27</a:t>
            </a:r>
            <a:endParaRPr kumimoji="1" lang="zh-CN" altLang="en-US"/>
          </a:p>
        </p:txBody>
      </p:sp>
      <p:sp>
        <p:nvSpPr>
          <p:cNvPr id="5" name="页脚占位符 4">
            <a:extLst>
              <a:ext uri="{FF2B5EF4-FFF2-40B4-BE49-F238E27FC236}">
                <a16:creationId xmlns:a16="http://schemas.microsoft.com/office/drawing/2014/main" id="{9EA77A04-21D8-33C8-D181-540D5AFCA8AC}"/>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6" name="灯片编号占位符 5">
            <a:extLst>
              <a:ext uri="{FF2B5EF4-FFF2-40B4-BE49-F238E27FC236}">
                <a16:creationId xmlns:a16="http://schemas.microsoft.com/office/drawing/2014/main" id="{301BA5C7-5A21-F067-EF3C-7C99357B924C}"/>
              </a:ext>
            </a:extLst>
          </p:cNvPr>
          <p:cNvSpPr>
            <a:spLocks noGrp="1"/>
          </p:cNvSpPr>
          <p:nvPr>
            <p:ph type="sldNum" sz="quarter" idx="12"/>
          </p:nvPr>
        </p:nvSpPr>
        <p:spPr/>
        <p:txBody>
          <a:bodyPr/>
          <a:lstStyle/>
          <a:p>
            <a:fld id="{EA8FC1F4-E171-B14F-B67F-F2AEC64D649E}" type="slidenum">
              <a:rPr kumimoji="1" lang="zh-CN" altLang="en-US" smtClean="0"/>
              <a:t>‹#›</a:t>
            </a:fld>
            <a:endParaRPr kumimoji="1" lang="zh-CN" altLang="en-US"/>
          </a:p>
        </p:txBody>
      </p:sp>
    </p:spTree>
    <p:extLst>
      <p:ext uri="{BB962C8B-B14F-4D97-AF65-F5344CB8AC3E}">
        <p14:creationId xmlns:p14="http://schemas.microsoft.com/office/powerpoint/2010/main" val="1231113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C393AB-35FB-C489-766E-C8A0024408F5}"/>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E37DEBEF-A6A2-C26F-D042-89965030D6D0}"/>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3C75C058-5941-58C5-C36A-B02A0545616C}"/>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AEA5E15A-D196-649C-4F3B-181EE6F0519B}"/>
              </a:ext>
            </a:extLst>
          </p:cNvPr>
          <p:cNvSpPr>
            <a:spLocks noGrp="1"/>
          </p:cNvSpPr>
          <p:nvPr>
            <p:ph type="dt" sz="half" idx="10"/>
          </p:nvPr>
        </p:nvSpPr>
        <p:spPr/>
        <p:txBody>
          <a:bodyPr/>
          <a:lstStyle/>
          <a:p>
            <a:r>
              <a:rPr kumimoji="1" lang="en-US" altLang="zh-CN"/>
              <a:t>2024/8/27</a:t>
            </a:r>
            <a:endParaRPr kumimoji="1" lang="zh-CN" altLang="en-US"/>
          </a:p>
        </p:txBody>
      </p:sp>
      <p:sp>
        <p:nvSpPr>
          <p:cNvPr id="6" name="页脚占位符 5">
            <a:extLst>
              <a:ext uri="{FF2B5EF4-FFF2-40B4-BE49-F238E27FC236}">
                <a16:creationId xmlns:a16="http://schemas.microsoft.com/office/drawing/2014/main" id="{9B569445-E04D-41C2-0CD3-0B550B913749}"/>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7" name="灯片编号占位符 6">
            <a:extLst>
              <a:ext uri="{FF2B5EF4-FFF2-40B4-BE49-F238E27FC236}">
                <a16:creationId xmlns:a16="http://schemas.microsoft.com/office/drawing/2014/main" id="{C0073777-507F-21B9-E7FD-FDEC06C4E81E}"/>
              </a:ext>
            </a:extLst>
          </p:cNvPr>
          <p:cNvSpPr>
            <a:spLocks noGrp="1"/>
          </p:cNvSpPr>
          <p:nvPr>
            <p:ph type="sldNum" sz="quarter" idx="12"/>
          </p:nvPr>
        </p:nvSpPr>
        <p:spPr/>
        <p:txBody>
          <a:bodyPr/>
          <a:lstStyle/>
          <a:p>
            <a:fld id="{EA8FC1F4-E171-B14F-B67F-F2AEC64D649E}" type="slidenum">
              <a:rPr kumimoji="1" lang="zh-CN" altLang="en-US" smtClean="0"/>
              <a:t>‹#›</a:t>
            </a:fld>
            <a:endParaRPr kumimoji="1" lang="zh-CN" altLang="en-US"/>
          </a:p>
        </p:txBody>
      </p:sp>
    </p:spTree>
    <p:extLst>
      <p:ext uri="{BB962C8B-B14F-4D97-AF65-F5344CB8AC3E}">
        <p14:creationId xmlns:p14="http://schemas.microsoft.com/office/powerpoint/2010/main" val="3733452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1D726C-E0FB-45C1-7B5C-AA92F7B53B8C}"/>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9274D7C-5C69-CF39-D774-7A4ED07462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CE90512A-6DD5-9242-ACCF-C95B4B771445}"/>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8C395B98-C5F5-9F42-7936-2E3533FBAE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7873FB4E-EBDC-7BE9-4064-3154E2FEA8F8}"/>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55AE5E1A-2E7D-0D8C-99BF-68C3F05C6C65}"/>
              </a:ext>
            </a:extLst>
          </p:cNvPr>
          <p:cNvSpPr>
            <a:spLocks noGrp="1"/>
          </p:cNvSpPr>
          <p:nvPr>
            <p:ph type="dt" sz="half" idx="10"/>
          </p:nvPr>
        </p:nvSpPr>
        <p:spPr/>
        <p:txBody>
          <a:bodyPr/>
          <a:lstStyle/>
          <a:p>
            <a:r>
              <a:rPr kumimoji="1" lang="en-US" altLang="zh-CN"/>
              <a:t>2024/8/27</a:t>
            </a:r>
            <a:endParaRPr kumimoji="1" lang="zh-CN" altLang="en-US"/>
          </a:p>
        </p:txBody>
      </p:sp>
      <p:sp>
        <p:nvSpPr>
          <p:cNvPr id="8" name="页脚占位符 7">
            <a:extLst>
              <a:ext uri="{FF2B5EF4-FFF2-40B4-BE49-F238E27FC236}">
                <a16:creationId xmlns:a16="http://schemas.microsoft.com/office/drawing/2014/main" id="{78F23CF3-5CC9-77F8-8C4A-3D51FBB19CDF}"/>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9" name="灯片编号占位符 8">
            <a:extLst>
              <a:ext uri="{FF2B5EF4-FFF2-40B4-BE49-F238E27FC236}">
                <a16:creationId xmlns:a16="http://schemas.microsoft.com/office/drawing/2014/main" id="{344CE6BF-EFB9-1F24-53B9-DF3352E83BAC}"/>
              </a:ext>
            </a:extLst>
          </p:cNvPr>
          <p:cNvSpPr>
            <a:spLocks noGrp="1"/>
          </p:cNvSpPr>
          <p:nvPr>
            <p:ph type="sldNum" sz="quarter" idx="12"/>
          </p:nvPr>
        </p:nvSpPr>
        <p:spPr/>
        <p:txBody>
          <a:bodyPr/>
          <a:lstStyle/>
          <a:p>
            <a:fld id="{EA8FC1F4-E171-B14F-B67F-F2AEC64D649E}" type="slidenum">
              <a:rPr kumimoji="1" lang="zh-CN" altLang="en-US" smtClean="0"/>
              <a:t>‹#›</a:t>
            </a:fld>
            <a:endParaRPr kumimoji="1" lang="zh-CN" altLang="en-US"/>
          </a:p>
        </p:txBody>
      </p:sp>
    </p:spTree>
    <p:extLst>
      <p:ext uri="{BB962C8B-B14F-4D97-AF65-F5344CB8AC3E}">
        <p14:creationId xmlns:p14="http://schemas.microsoft.com/office/powerpoint/2010/main" val="1903362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485A4-DF8C-BE69-8809-9A4DC4BEB0A8}"/>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3F677636-7999-2DEB-3145-33ED60617C19}"/>
              </a:ext>
            </a:extLst>
          </p:cNvPr>
          <p:cNvSpPr>
            <a:spLocks noGrp="1"/>
          </p:cNvSpPr>
          <p:nvPr>
            <p:ph type="dt" sz="half" idx="10"/>
          </p:nvPr>
        </p:nvSpPr>
        <p:spPr/>
        <p:txBody>
          <a:bodyPr/>
          <a:lstStyle/>
          <a:p>
            <a:r>
              <a:rPr kumimoji="1" lang="en-US" altLang="zh-CN"/>
              <a:t>2024/8/27</a:t>
            </a:r>
            <a:endParaRPr kumimoji="1" lang="zh-CN" altLang="en-US"/>
          </a:p>
        </p:txBody>
      </p:sp>
      <p:sp>
        <p:nvSpPr>
          <p:cNvPr id="4" name="页脚占位符 3">
            <a:extLst>
              <a:ext uri="{FF2B5EF4-FFF2-40B4-BE49-F238E27FC236}">
                <a16:creationId xmlns:a16="http://schemas.microsoft.com/office/drawing/2014/main" id="{CD6F8231-FE8F-1062-7565-54EA541E60FE}"/>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5" name="灯片编号占位符 4">
            <a:extLst>
              <a:ext uri="{FF2B5EF4-FFF2-40B4-BE49-F238E27FC236}">
                <a16:creationId xmlns:a16="http://schemas.microsoft.com/office/drawing/2014/main" id="{03EACE92-B0F9-8D7D-CCB8-F3E893832BE6}"/>
              </a:ext>
            </a:extLst>
          </p:cNvPr>
          <p:cNvSpPr>
            <a:spLocks noGrp="1"/>
          </p:cNvSpPr>
          <p:nvPr>
            <p:ph type="sldNum" sz="quarter" idx="12"/>
          </p:nvPr>
        </p:nvSpPr>
        <p:spPr/>
        <p:txBody>
          <a:bodyPr/>
          <a:lstStyle/>
          <a:p>
            <a:fld id="{EA8FC1F4-E171-B14F-B67F-F2AEC64D649E}" type="slidenum">
              <a:rPr kumimoji="1" lang="zh-CN" altLang="en-US" smtClean="0"/>
              <a:t>‹#›</a:t>
            </a:fld>
            <a:endParaRPr kumimoji="1" lang="zh-CN" altLang="en-US"/>
          </a:p>
        </p:txBody>
      </p:sp>
    </p:spTree>
    <p:extLst>
      <p:ext uri="{BB962C8B-B14F-4D97-AF65-F5344CB8AC3E}">
        <p14:creationId xmlns:p14="http://schemas.microsoft.com/office/powerpoint/2010/main" val="4135287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063D5F-E969-E4D9-E240-05D64AF1235B}"/>
              </a:ext>
            </a:extLst>
          </p:cNvPr>
          <p:cNvSpPr>
            <a:spLocks noGrp="1"/>
          </p:cNvSpPr>
          <p:nvPr>
            <p:ph type="dt" sz="half" idx="10"/>
          </p:nvPr>
        </p:nvSpPr>
        <p:spPr/>
        <p:txBody>
          <a:bodyPr/>
          <a:lstStyle/>
          <a:p>
            <a:r>
              <a:rPr kumimoji="1" lang="en-US" altLang="zh-CN"/>
              <a:t>2024/8/27</a:t>
            </a:r>
            <a:endParaRPr kumimoji="1" lang="zh-CN" altLang="en-US"/>
          </a:p>
        </p:txBody>
      </p:sp>
      <p:sp>
        <p:nvSpPr>
          <p:cNvPr id="3" name="页脚占位符 2">
            <a:extLst>
              <a:ext uri="{FF2B5EF4-FFF2-40B4-BE49-F238E27FC236}">
                <a16:creationId xmlns:a16="http://schemas.microsoft.com/office/drawing/2014/main" id="{683539FE-74EF-2868-DADA-42017457BE1C}"/>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4" name="灯片编号占位符 3">
            <a:extLst>
              <a:ext uri="{FF2B5EF4-FFF2-40B4-BE49-F238E27FC236}">
                <a16:creationId xmlns:a16="http://schemas.microsoft.com/office/drawing/2014/main" id="{C8BBC4C9-6C8F-2F49-AE56-6AD9DCD5A486}"/>
              </a:ext>
            </a:extLst>
          </p:cNvPr>
          <p:cNvSpPr>
            <a:spLocks noGrp="1"/>
          </p:cNvSpPr>
          <p:nvPr>
            <p:ph type="sldNum" sz="quarter" idx="12"/>
          </p:nvPr>
        </p:nvSpPr>
        <p:spPr/>
        <p:txBody>
          <a:bodyPr/>
          <a:lstStyle/>
          <a:p>
            <a:fld id="{EA8FC1F4-E171-B14F-B67F-F2AEC64D649E}" type="slidenum">
              <a:rPr kumimoji="1" lang="zh-CN" altLang="en-US" smtClean="0"/>
              <a:t>‹#›</a:t>
            </a:fld>
            <a:endParaRPr kumimoji="1" lang="zh-CN" altLang="en-US"/>
          </a:p>
        </p:txBody>
      </p:sp>
    </p:spTree>
    <p:extLst>
      <p:ext uri="{BB962C8B-B14F-4D97-AF65-F5344CB8AC3E}">
        <p14:creationId xmlns:p14="http://schemas.microsoft.com/office/powerpoint/2010/main" val="4292838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D62C54-9E01-188A-8901-E45235C02A0C}"/>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E0B48305-1A31-CDC3-069E-93BD99F19A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1F8C6BE-C789-7318-BEED-F039F1FC61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73B33CC3-8B2F-C1CE-3E2D-A3D0F6AB6F86}"/>
              </a:ext>
            </a:extLst>
          </p:cNvPr>
          <p:cNvSpPr>
            <a:spLocks noGrp="1"/>
          </p:cNvSpPr>
          <p:nvPr>
            <p:ph type="dt" sz="half" idx="10"/>
          </p:nvPr>
        </p:nvSpPr>
        <p:spPr/>
        <p:txBody>
          <a:bodyPr/>
          <a:lstStyle/>
          <a:p>
            <a:r>
              <a:rPr kumimoji="1" lang="en-US" altLang="zh-CN"/>
              <a:t>2024/8/27</a:t>
            </a:r>
            <a:endParaRPr kumimoji="1" lang="zh-CN" altLang="en-US"/>
          </a:p>
        </p:txBody>
      </p:sp>
      <p:sp>
        <p:nvSpPr>
          <p:cNvPr id="6" name="页脚占位符 5">
            <a:extLst>
              <a:ext uri="{FF2B5EF4-FFF2-40B4-BE49-F238E27FC236}">
                <a16:creationId xmlns:a16="http://schemas.microsoft.com/office/drawing/2014/main" id="{E85E30B6-29C9-0894-FBB0-2F8E9A02436B}"/>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7" name="灯片编号占位符 6">
            <a:extLst>
              <a:ext uri="{FF2B5EF4-FFF2-40B4-BE49-F238E27FC236}">
                <a16:creationId xmlns:a16="http://schemas.microsoft.com/office/drawing/2014/main" id="{870267E6-98F0-3FD3-A909-8633A50B0B37}"/>
              </a:ext>
            </a:extLst>
          </p:cNvPr>
          <p:cNvSpPr>
            <a:spLocks noGrp="1"/>
          </p:cNvSpPr>
          <p:nvPr>
            <p:ph type="sldNum" sz="quarter" idx="12"/>
          </p:nvPr>
        </p:nvSpPr>
        <p:spPr/>
        <p:txBody>
          <a:bodyPr/>
          <a:lstStyle/>
          <a:p>
            <a:fld id="{EA8FC1F4-E171-B14F-B67F-F2AEC64D649E}" type="slidenum">
              <a:rPr kumimoji="1" lang="zh-CN" altLang="en-US" smtClean="0"/>
              <a:t>‹#›</a:t>
            </a:fld>
            <a:endParaRPr kumimoji="1" lang="zh-CN" altLang="en-US"/>
          </a:p>
        </p:txBody>
      </p:sp>
    </p:spTree>
    <p:extLst>
      <p:ext uri="{BB962C8B-B14F-4D97-AF65-F5344CB8AC3E}">
        <p14:creationId xmlns:p14="http://schemas.microsoft.com/office/powerpoint/2010/main" val="498377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5DD3BE-3167-F81C-4870-5546F35976A0}"/>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253B51D9-7C09-2884-1ADF-CEEF62EDDD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FE6CBCA6-5DF4-AE64-E606-E357F49450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0C84B175-0FD9-5609-8762-1DF02915FC0F}"/>
              </a:ext>
            </a:extLst>
          </p:cNvPr>
          <p:cNvSpPr>
            <a:spLocks noGrp="1"/>
          </p:cNvSpPr>
          <p:nvPr>
            <p:ph type="dt" sz="half" idx="10"/>
          </p:nvPr>
        </p:nvSpPr>
        <p:spPr/>
        <p:txBody>
          <a:bodyPr/>
          <a:lstStyle/>
          <a:p>
            <a:r>
              <a:rPr kumimoji="1" lang="en-US" altLang="zh-CN"/>
              <a:t>2024/8/27</a:t>
            </a:r>
            <a:endParaRPr kumimoji="1" lang="zh-CN" altLang="en-US"/>
          </a:p>
        </p:txBody>
      </p:sp>
      <p:sp>
        <p:nvSpPr>
          <p:cNvPr id="6" name="页脚占位符 5">
            <a:extLst>
              <a:ext uri="{FF2B5EF4-FFF2-40B4-BE49-F238E27FC236}">
                <a16:creationId xmlns:a16="http://schemas.microsoft.com/office/drawing/2014/main" id="{0C5B70E2-7548-3B60-2884-742BF3607826}"/>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7" name="灯片编号占位符 6">
            <a:extLst>
              <a:ext uri="{FF2B5EF4-FFF2-40B4-BE49-F238E27FC236}">
                <a16:creationId xmlns:a16="http://schemas.microsoft.com/office/drawing/2014/main" id="{C58DAAB5-3261-617D-B00B-A423C4B6D59E}"/>
              </a:ext>
            </a:extLst>
          </p:cNvPr>
          <p:cNvSpPr>
            <a:spLocks noGrp="1"/>
          </p:cNvSpPr>
          <p:nvPr>
            <p:ph type="sldNum" sz="quarter" idx="12"/>
          </p:nvPr>
        </p:nvSpPr>
        <p:spPr/>
        <p:txBody>
          <a:bodyPr/>
          <a:lstStyle/>
          <a:p>
            <a:fld id="{EA8FC1F4-E171-B14F-B67F-F2AEC64D649E}" type="slidenum">
              <a:rPr kumimoji="1" lang="zh-CN" altLang="en-US" smtClean="0"/>
              <a:t>‹#›</a:t>
            </a:fld>
            <a:endParaRPr kumimoji="1" lang="zh-CN" altLang="en-US"/>
          </a:p>
        </p:txBody>
      </p:sp>
    </p:spTree>
    <p:extLst>
      <p:ext uri="{BB962C8B-B14F-4D97-AF65-F5344CB8AC3E}">
        <p14:creationId xmlns:p14="http://schemas.microsoft.com/office/powerpoint/2010/main" val="1252107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90599A0-8AE5-9744-1EC3-37536CCF4E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213E1AAC-05CF-8626-4165-55069A3016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CA2C69C-A82B-CB01-E1D1-DCF26AD807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zh-CN"/>
              <a:t>2024/8/27</a:t>
            </a:r>
            <a:endParaRPr kumimoji="1" lang="zh-CN" altLang="en-US"/>
          </a:p>
        </p:txBody>
      </p:sp>
      <p:sp>
        <p:nvSpPr>
          <p:cNvPr id="5" name="页脚占位符 4">
            <a:extLst>
              <a:ext uri="{FF2B5EF4-FFF2-40B4-BE49-F238E27FC236}">
                <a16:creationId xmlns:a16="http://schemas.microsoft.com/office/drawing/2014/main" id="{4FD5760E-E2AA-D583-F605-408EFB352D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zh-CN" altLang="en-US"/>
              <a:t>孟月，</a:t>
            </a:r>
            <a:r>
              <a:rPr kumimoji="1" lang="en-US" altLang="zh-CN"/>
              <a:t>NPG workshop</a:t>
            </a:r>
            <a:endParaRPr kumimoji="1" lang="zh-CN" altLang="en-US"/>
          </a:p>
        </p:txBody>
      </p:sp>
      <p:sp>
        <p:nvSpPr>
          <p:cNvPr id="6" name="灯片编号占位符 5">
            <a:extLst>
              <a:ext uri="{FF2B5EF4-FFF2-40B4-BE49-F238E27FC236}">
                <a16:creationId xmlns:a16="http://schemas.microsoft.com/office/drawing/2014/main" id="{08582035-4750-71AE-BA3D-D2441DF72D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8FC1F4-E171-B14F-B67F-F2AEC64D649E}" type="slidenum">
              <a:rPr kumimoji="1" lang="zh-CN" altLang="en-US" smtClean="0"/>
              <a:t>‹#›</a:t>
            </a:fld>
            <a:endParaRPr kumimoji="1" lang="zh-CN" altLang="en-US"/>
          </a:p>
        </p:txBody>
      </p:sp>
    </p:spTree>
    <p:extLst>
      <p:ext uri="{BB962C8B-B14F-4D97-AF65-F5344CB8AC3E}">
        <p14:creationId xmlns:p14="http://schemas.microsoft.com/office/powerpoint/2010/main" val="2340667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43.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image" Target="../media/image47.png"/><Relationship Id="rId2" Type="http://schemas.openxmlformats.org/officeDocument/2006/relationships/notesSlide" Target="../notesSlides/notesSlide14.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45.png"/><Relationship Id="rId10" Type="http://schemas.openxmlformats.org/officeDocument/2006/relationships/diagramData" Target="../diagrams/data2.xml"/><Relationship Id="rId4" Type="http://schemas.openxmlformats.org/officeDocument/2006/relationships/image" Target="../media/image44.png"/><Relationship Id="rId9" Type="http://schemas.microsoft.com/office/2007/relationships/diagramDrawing" Target="../diagrams/drawing1.xml"/><Relationship Id="rId14"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8.png"/><Relationship Id="rId5" Type="http://schemas.openxmlformats.org/officeDocument/2006/relationships/image" Target="../media/image500.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2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80.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96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50.png"/><Relationship Id="rId5" Type="http://schemas.openxmlformats.org/officeDocument/2006/relationships/image" Target="../media/image940.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360.png"/><Relationship Id="rId7"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31.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43.png"/><Relationship Id="rId7"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customXml" Target="../ink/ink1.xml"/></Relationships>
</file>

<file path=ppt/slides/_rels/slide3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image" Target="../media/image69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90.pn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220.png"/></Relationships>
</file>

<file path=ppt/slides/_rels/slide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5.png"/><Relationship Id="rId4" Type="http://schemas.openxmlformats.org/officeDocument/2006/relationships/image" Target="../media/image114.png"/></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19.jpeg"/></Relationships>
</file>

<file path=ppt/slides/_rels/slide45.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png"/></Relationships>
</file>

<file path=ppt/slides/_rels/slide49.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jpeg"/></Relationships>
</file>

<file path=ppt/slides/_rels/slide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35.png"/></Relationships>
</file>

<file path=ppt/slides/_rels/slide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40.jpg"/><Relationship Id="rId5" Type="http://schemas.openxmlformats.org/officeDocument/2006/relationships/image" Target="../media/image139.jpeg"/><Relationship Id="rId4" Type="http://schemas.openxmlformats.org/officeDocument/2006/relationships/image" Target="../media/image138.png"/></Relationships>
</file>

<file path=ppt/slides/_rels/slide5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4.png"/></Relationships>
</file>

<file path=ppt/slides/_rels/slide5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5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jpeg"/><Relationship Id="rId4" Type="http://schemas.openxmlformats.org/officeDocument/2006/relationships/image" Target="../media/image150.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7"/>
          <p:cNvSpPr/>
          <p:nvPr/>
        </p:nvSpPr>
        <p:spPr>
          <a:xfrm>
            <a:off x="1015622" y="1147863"/>
            <a:ext cx="10515600" cy="2060570"/>
          </a:xfrm>
          <a:prstGeom prst="roundRect">
            <a:avLst/>
          </a:prstGeom>
          <a:noFill/>
          <a:ln>
            <a:noFill/>
          </a:ln>
          <a:effectLst>
            <a:outerShdw blurRad="139700" dist="139700" dir="3180000" sx="101000" sy="101000" algn="ctr" rotWithShape="0">
              <a:srgbClr val="000000">
                <a:alpha val="43137"/>
              </a:srgbClr>
            </a:outerShdw>
            <a:reflection stA="45000" endPos="7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342000" tIns="190800" rIns="342000" bIns="190800" rtlCol="0" anchor="ctr"/>
          <a:lstStyle/>
          <a:p>
            <a:pPr algn="ctr">
              <a:spcAft>
                <a:spcPts val="300"/>
              </a:spcAft>
            </a:pPr>
            <a:r>
              <a:rPr lang="en-US" altLang="zh-CN" sz="5400" b="1" dirty="0">
                <a:solidFill>
                  <a:srgbClr val="E9445D"/>
                </a:solidFill>
              </a:rPr>
              <a:t>Dark</a:t>
            </a:r>
            <a:r>
              <a:rPr lang="zh-CN" altLang="en-US" sz="5400" b="1" dirty="0">
                <a:solidFill>
                  <a:srgbClr val="E9445D"/>
                </a:solidFill>
              </a:rPr>
              <a:t> </a:t>
            </a:r>
            <a:r>
              <a:rPr lang="en-US" altLang="zh-CN" sz="5400" b="1" dirty="0">
                <a:solidFill>
                  <a:srgbClr val="E9445D"/>
                </a:solidFill>
              </a:rPr>
              <a:t>Matter</a:t>
            </a:r>
            <a:r>
              <a:rPr lang="zh-CN" altLang="en-US" sz="5400" b="1" dirty="0">
                <a:solidFill>
                  <a:srgbClr val="E9445D"/>
                </a:solidFill>
              </a:rPr>
              <a:t> </a:t>
            </a:r>
            <a:r>
              <a:rPr lang="en-US" altLang="zh-CN" sz="5400" b="1" dirty="0">
                <a:solidFill>
                  <a:srgbClr val="E9445D"/>
                </a:solidFill>
              </a:rPr>
              <a:t>Direct</a:t>
            </a:r>
            <a:r>
              <a:rPr lang="zh-CN" altLang="en-US" sz="5400" b="1" dirty="0">
                <a:solidFill>
                  <a:srgbClr val="E9445D"/>
                </a:solidFill>
              </a:rPr>
              <a:t> </a:t>
            </a:r>
            <a:r>
              <a:rPr lang="en-US" altLang="zh-CN" sz="5400" b="1" dirty="0">
                <a:solidFill>
                  <a:srgbClr val="E9445D"/>
                </a:solidFill>
              </a:rPr>
              <a:t>Search</a:t>
            </a:r>
            <a:endParaRPr lang="zh-CN" altLang="en-US" sz="5400" b="1" dirty="0">
              <a:solidFill>
                <a:srgbClr val="E9445D"/>
              </a:solidFill>
            </a:endParaRPr>
          </a:p>
        </p:txBody>
      </p:sp>
      <p:sp>
        <p:nvSpPr>
          <p:cNvPr id="4" name="Text Placeholder 2"/>
          <p:cNvSpPr>
            <a:spLocks noGrp="1"/>
          </p:cNvSpPr>
          <p:nvPr>
            <p:ph type="subTitle" idx="1"/>
          </p:nvPr>
        </p:nvSpPr>
        <p:spPr>
          <a:xfrm>
            <a:off x="2978045" y="3562341"/>
            <a:ext cx="6235909" cy="1497973"/>
          </a:xfrm>
        </p:spPr>
        <p:txBody>
          <a:bodyPr vert="horz" lIns="91440" tIns="45720" rIns="91440" bIns="45720" rtlCol="0" anchor="t">
            <a:noAutofit/>
          </a:bodyPr>
          <a:lstStyle/>
          <a:p>
            <a:pPr>
              <a:lnSpc>
                <a:spcPct val="100000"/>
              </a:lnSpc>
            </a:pPr>
            <a:r>
              <a:rPr lang="en-US" sz="2800" dirty="0" err="1">
                <a:latin typeface="Microsoft YaHei" panose="020B0503020204020204" pitchFamily="34" charset="-122"/>
                <a:ea typeface="Microsoft YaHei" panose="020B0503020204020204" pitchFamily="34" charset="-122"/>
                <a:cs typeface="Arial" panose="020B0604020202020204" pitchFamily="34" charset="0"/>
              </a:rPr>
              <a:t>孟月</a:t>
            </a:r>
            <a:endParaRPr lang="en-US" sz="2800" dirty="0">
              <a:latin typeface="Microsoft YaHei" panose="020B0503020204020204" pitchFamily="34" charset="-122"/>
              <a:ea typeface="Microsoft YaHei" panose="020B0503020204020204" pitchFamily="34" charset="-122"/>
              <a:cs typeface="Arial" panose="020B0604020202020204" pitchFamily="34" charset="0"/>
            </a:endParaRPr>
          </a:p>
          <a:p>
            <a:pPr>
              <a:lnSpc>
                <a:spcPct val="100000"/>
              </a:lnSpc>
            </a:pPr>
            <a:r>
              <a:rPr lang="en-US" sz="2800" dirty="0" err="1">
                <a:latin typeface="Microsoft YaHei" panose="020B0503020204020204" pitchFamily="34" charset="-122"/>
                <a:ea typeface="Microsoft YaHei" panose="020B0503020204020204" pitchFamily="34" charset="-122"/>
                <a:cs typeface="Arial" panose="020B0604020202020204" pitchFamily="34" charset="0"/>
              </a:rPr>
              <a:t>上海交通大学</a:t>
            </a:r>
            <a:endParaRPr lang="en-US" sz="2800"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3" name="图片 2"/>
          <p:cNvPicPr>
            <a:picLocks noChangeAspect="1"/>
          </p:cNvPicPr>
          <p:nvPr/>
        </p:nvPicPr>
        <p:blipFill>
          <a:blip r:embed="rId3"/>
          <a:stretch>
            <a:fillRect/>
          </a:stretch>
        </p:blipFill>
        <p:spPr>
          <a:xfrm>
            <a:off x="6505057" y="5004771"/>
            <a:ext cx="3905195" cy="1336624"/>
          </a:xfrm>
          <a:prstGeom prst="rect">
            <a:avLst/>
          </a:prstGeom>
        </p:spPr>
      </p:pic>
      <p:pic>
        <p:nvPicPr>
          <p:cNvPr id="9" name="图片 8"/>
          <p:cNvPicPr>
            <a:picLocks noChangeAspect="1"/>
          </p:cNvPicPr>
          <p:nvPr/>
        </p:nvPicPr>
        <p:blipFill>
          <a:blip r:embed="rId4"/>
          <a:stretch>
            <a:fillRect/>
          </a:stretch>
        </p:blipFill>
        <p:spPr>
          <a:xfrm>
            <a:off x="279608" y="3071698"/>
            <a:ext cx="2329270" cy="3272341"/>
          </a:xfrm>
          <a:prstGeom prst="rect">
            <a:avLst/>
          </a:prstGeom>
        </p:spPr>
      </p:pic>
      <p:sp>
        <p:nvSpPr>
          <p:cNvPr id="6" name="页脚占位符 5">
            <a:extLst>
              <a:ext uri="{FF2B5EF4-FFF2-40B4-BE49-F238E27FC236}">
                <a16:creationId xmlns:a16="http://schemas.microsoft.com/office/drawing/2014/main" id="{751F07F4-0F0B-0579-E352-348B699DFDBC}"/>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dirty="0"/>
          </a:p>
        </p:txBody>
      </p:sp>
      <p:sp>
        <p:nvSpPr>
          <p:cNvPr id="11" name="日期占位符 10">
            <a:extLst>
              <a:ext uri="{FF2B5EF4-FFF2-40B4-BE49-F238E27FC236}">
                <a16:creationId xmlns:a16="http://schemas.microsoft.com/office/drawing/2014/main" id="{13DAFDC4-AD8E-0C67-9027-05E8E806454B}"/>
              </a:ext>
            </a:extLst>
          </p:cNvPr>
          <p:cNvSpPr>
            <a:spLocks noGrp="1"/>
          </p:cNvSpPr>
          <p:nvPr>
            <p:ph type="dt" sz="half" idx="10"/>
          </p:nvPr>
        </p:nvSpPr>
        <p:spPr/>
        <p:txBody>
          <a:bodyPr/>
          <a:lstStyle/>
          <a:p>
            <a:r>
              <a:rPr kumimoji="1" lang="en-US" altLang="zh-CN"/>
              <a:t>2024/8/27</a:t>
            </a:r>
            <a:endParaRPr kumimoji="1" lang="zh-CN" altLang="en-US" dirty="0"/>
          </a:p>
        </p:txBody>
      </p:sp>
      <p:sp>
        <p:nvSpPr>
          <p:cNvPr id="13" name="灯片编号占位符 12">
            <a:extLst>
              <a:ext uri="{FF2B5EF4-FFF2-40B4-BE49-F238E27FC236}">
                <a16:creationId xmlns:a16="http://schemas.microsoft.com/office/drawing/2014/main" id="{41DF7278-7D50-DC4F-0CF7-2D344B4BA10C}"/>
              </a:ext>
            </a:extLst>
          </p:cNvPr>
          <p:cNvSpPr>
            <a:spLocks noGrp="1"/>
          </p:cNvSpPr>
          <p:nvPr>
            <p:ph type="sldNum" sz="quarter" idx="12"/>
          </p:nvPr>
        </p:nvSpPr>
        <p:spPr/>
        <p:txBody>
          <a:bodyPr/>
          <a:lstStyle/>
          <a:p>
            <a:fld id="{E2802475-2F4D-CA45-AACE-A7EAB8ED1EE7}" type="slidenum">
              <a:rPr kumimoji="1" lang="zh-CN" altLang="en-US" smtClean="0"/>
              <a:t>1</a:t>
            </a:fld>
            <a:endParaRPr kumimoji="1" lang="zh-CN" altLang="en-US"/>
          </a:p>
        </p:txBody>
      </p:sp>
      <p:pic>
        <p:nvPicPr>
          <p:cNvPr id="2" name="Picture 11">
            <a:extLst>
              <a:ext uri="{FF2B5EF4-FFF2-40B4-BE49-F238E27FC236}">
                <a16:creationId xmlns:a16="http://schemas.microsoft.com/office/drawing/2014/main" id="{8847D3A4-21F8-ED86-8CA7-0A83FF6BBB4C}"/>
              </a:ext>
            </a:extLst>
          </p:cNvPr>
          <p:cNvPicPr/>
          <p:nvPr/>
        </p:nvPicPr>
        <p:blipFill>
          <a:blip r:embed="rId5"/>
          <a:stretch>
            <a:fillRect/>
          </a:stretch>
        </p:blipFill>
        <p:spPr>
          <a:xfrm>
            <a:off x="10410253" y="4765964"/>
            <a:ext cx="1609674" cy="15903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dirty="0"/>
              <a:t>Dark matter detection technologies</a:t>
            </a:r>
          </a:p>
        </p:txBody>
      </p:sp>
      <p:sp>
        <p:nvSpPr>
          <p:cNvPr id="6" name="Slide Number Placeholder 5"/>
          <p:cNvSpPr>
            <a:spLocks noGrp="1"/>
          </p:cNvSpPr>
          <p:nvPr>
            <p:ph type="sldNum" sz="quarter" idx="12"/>
          </p:nvPr>
        </p:nvSpPr>
        <p:spPr>
          <a:xfrm>
            <a:off x="8610600" y="6356350"/>
            <a:ext cx="2743200" cy="365125"/>
          </a:xfrm>
        </p:spPr>
        <p:txBody>
          <a:bodyPr/>
          <a:lstStyle/>
          <a:p>
            <a:fld id="{3A135ACA-40A3-4A6E-9BEF-2F870BAFCA3C}" type="slidenum">
              <a:rPr lang="zh-CN" altLang="en-US" smtClean="0"/>
              <a:t>10</a:t>
            </a:fld>
            <a:endParaRPr lang="zh-CN" altLang="en-US"/>
          </a:p>
        </p:txBody>
      </p:sp>
      <p:sp>
        <p:nvSpPr>
          <p:cNvPr id="7" name="Date Placeholder 3"/>
          <p:cNvSpPr>
            <a:spLocks noGrp="1"/>
          </p:cNvSpPr>
          <p:nvPr>
            <p:ph type="dt" sz="half" idx="10"/>
          </p:nvPr>
        </p:nvSpPr>
        <p:spPr>
          <a:xfrm>
            <a:off x="838200" y="6356350"/>
            <a:ext cx="2743200" cy="365125"/>
          </a:xfrm>
        </p:spPr>
        <p:txBody>
          <a:bodyPr/>
          <a:lstStyle/>
          <a:p>
            <a:r>
              <a:rPr lang="en-US" altLang="zh-CN"/>
              <a:t>10/27/21</a:t>
            </a:r>
            <a:endParaRPr lang="zh-CN" altLang="en-US" dirty="0"/>
          </a:p>
        </p:txBody>
      </p:sp>
      <p:sp>
        <p:nvSpPr>
          <p:cNvPr id="8" name="Footer Placeholder 4"/>
          <p:cNvSpPr>
            <a:spLocks noGrp="1"/>
          </p:cNvSpPr>
          <p:nvPr>
            <p:ph type="ftr" sz="quarter" idx="11"/>
          </p:nvPr>
        </p:nvSpPr>
        <p:spPr>
          <a:xfrm>
            <a:off x="4038600" y="6356350"/>
            <a:ext cx="4114800" cy="365125"/>
          </a:xfrm>
        </p:spPr>
        <p:txBody>
          <a:bodyPr/>
          <a:lstStyle/>
          <a:p>
            <a:r>
              <a:rPr lang="en-US" altLang="zh-CN"/>
              <a:t>TeVPa 2021 -- Yue Meng</a:t>
            </a:r>
            <a:endParaRPr lang="zh-CN" altLang="en-US" dirty="0"/>
          </a:p>
        </p:txBody>
      </p:sp>
      <p:sp>
        <p:nvSpPr>
          <p:cNvPr id="9" name="椭圆 3">
            <a:extLst>
              <a:ext uri="{FF2B5EF4-FFF2-40B4-BE49-F238E27FC236}">
                <a16:creationId xmlns:a16="http://schemas.microsoft.com/office/drawing/2014/main" id="{917E86EE-CF0D-7145-B839-F4B12AA09DF2}"/>
              </a:ext>
            </a:extLst>
          </p:cNvPr>
          <p:cNvSpPr/>
          <p:nvPr/>
        </p:nvSpPr>
        <p:spPr>
          <a:xfrm>
            <a:off x="3446210" y="3074868"/>
            <a:ext cx="3616349" cy="3616349"/>
          </a:xfrm>
          <a:prstGeom prst="ellipse">
            <a:avLst/>
          </a:prstGeom>
          <a:solidFill>
            <a:srgbClr val="30E845">
              <a:alpha val="4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sp>
        <p:nvSpPr>
          <p:cNvPr id="10" name="椭圆 4">
            <a:extLst>
              <a:ext uri="{FF2B5EF4-FFF2-40B4-BE49-F238E27FC236}">
                <a16:creationId xmlns:a16="http://schemas.microsoft.com/office/drawing/2014/main" id="{BEE22806-EC31-1C47-93C9-9AC92642773E}"/>
              </a:ext>
            </a:extLst>
          </p:cNvPr>
          <p:cNvSpPr/>
          <p:nvPr/>
        </p:nvSpPr>
        <p:spPr>
          <a:xfrm>
            <a:off x="5254385" y="3074868"/>
            <a:ext cx="3616349" cy="3616349"/>
          </a:xfrm>
          <a:prstGeom prst="ellipse">
            <a:avLst/>
          </a:prstGeom>
          <a:solidFill>
            <a:schemeClr val="accent4">
              <a:alpha val="5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sp>
        <p:nvSpPr>
          <p:cNvPr id="11" name="椭圆 2">
            <a:extLst>
              <a:ext uri="{FF2B5EF4-FFF2-40B4-BE49-F238E27FC236}">
                <a16:creationId xmlns:a16="http://schemas.microsoft.com/office/drawing/2014/main" id="{C020D747-DA20-CC46-AE09-EA2A379FD7BE}"/>
              </a:ext>
            </a:extLst>
          </p:cNvPr>
          <p:cNvSpPr/>
          <p:nvPr/>
        </p:nvSpPr>
        <p:spPr>
          <a:xfrm>
            <a:off x="4350297" y="1266693"/>
            <a:ext cx="3616349" cy="3616349"/>
          </a:xfrm>
          <a:prstGeom prst="ellipse">
            <a:avLst/>
          </a:prstGeom>
          <a:solidFill>
            <a:srgbClr val="5B9BD5">
              <a:alpha val="4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sp>
        <p:nvSpPr>
          <p:cNvPr id="12" name="文本框 8">
            <a:extLst>
              <a:ext uri="{FF2B5EF4-FFF2-40B4-BE49-F238E27FC236}">
                <a16:creationId xmlns:a16="http://schemas.microsoft.com/office/drawing/2014/main" id="{0000E82C-EE5C-EB49-83C9-98DCE88FD045}"/>
              </a:ext>
            </a:extLst>
          </p:cNvPr>
          <p:cNvSpPr txBox="1"/>
          <p:nvPr/>
        </p:nvSpPr>
        <p:spPr>
          <a:xfrm>
            <a:off x="4864149" y="2369032"/>
            <a:ext cx="2463702" cy="523220"/>
          </a:xfrm>
          <a:prstGeom prst="rect">
            <a:avLst/>
          </a:prstGeom>
          <a:noFill/>
        </p:spPr>
        <p:txBody>
          <a:bodyPr wrap="square" rtlCol="0">
            <a:spAutoFit/>
          </a:bodyPr>
          <a:lstStyle/>
          <a:p>
            <a:pPr algn="ctr"/>
            <a:r>
              <a:rPr lang="en-US" altLang="zh-CN" sz="1400" dirty="0">
                <a:latin typeface="Calibri" panose="020F0502020204030204" pitchFamily="34" charset="0"/>
                <a:cs typeface="Calibri" panose="020F0502020204030204" pitchFamily="34" charset="0"/>
              </a:rPr>
              <a:t>Germanium/Silicon detectors,</a:t>
            </a:r>
          </a:p>
          <a:p>
            <a:pPr algn="ctr"/>
            <a:r>
              <a:rPr lang="en-US" altLang="zh-CN" sz="1400" dirty="0">
                <a:latin typeface="Calibri" panose="020F0502020204030204" pitchFamily="34" charset="0"/>
                <a:cs typeface="Calibri" panose="020F0502020204030204" pitchFamily="34" charset="0"/>
              </a:rPr>
              <a:t>Directional detectors</a:t>
            </a:r>
            <a:endParaRPr lang="zh-CN" altLang="en-US" sz="1400" dirty="0">
              <a:latin typeface="Calibri" panose="020F0502020204030204" pitchFamily="34" charset="0"/>
              <a:cs typeface="Calibri" panose="020F0502020204030204" pitchFamily="34" charset="0"/>
            </a:endParaRPr>
          </a:p>
        </p:txBody>
      </p:sp>
      <p:sp>
        <p:nvSpPr>
          <p:cNvPr id="13" name="文本框 10">
            <a:extLst>
              <a:ext uri="{FF2B5EF4-FFF2-40B4-BE49-F238E27FC236}">
                <a16:creationId xmlns:a16="http://schemas.microsoft.com/office/drawing/2014/main" id="{C3307147-1912-5040-AFAC-4F1D62C14D47}"/>
              </a:ext>
            </a:extLst>
          </p:cNvPr>
          <p:cNvSpPr txBox="1"/>
          <p:nvPr/>
        </p:nvSpPr>
        <p:spPr>
          <a:xfrm>
            <a:off x="7889038" y="3180931"/>
            <a:ext cx="1678405" cy="523220"/>
          </a:xfrm>
          <a:prstGeom prst="leftArrowCallout">
            <a:avLst>
              <a:gd name="adj1" fmla="val 50000"/>
              <a:gd name="adj2" fmla="val 49253"/>
              <a:gd name="adj3" fmla="val 61379"/>
              <a:gd name="adj4" fmla="val 64977"/>
            </a:avLst>
          </a:prstGeom>
          <a:solidFill>
            <a:srgbClr val="ADBDAA"/>
          </a:solidFill>
          <a:ln w="28575">
            <a:solidFill>
              <a:schemeClr val="bg1"/>
            </a:solidFill>
          </a:ln>
        </p:spPr>
        <p:txBody>
          <a:bodyPr wrap="square" rtlCol="0">
            <a:spAutoFit/>
          </a:bodyPr>
          <a:lstStyle/>
          <a:p>
            <a:r>
              <a:rPr lang="en-US" altLang="zh-CN" sz="1400" dirty="0">
                <a:latin typeface="Calibri" panose="020F0502020204030204" pitchFamily="34" charset="0"/>
                <a:cs typeface="Calibri" panose="020F0502020204030204" pitchFamily="34" charset="0"/>
              </a:rPr>
              <a:t>CDMS, </a:t>
            </a:r>
            <a:r>
              <a:rPr lang="en-US" altLang="zh-CN" sz="1400" b="0" i="0" dirty="0">
                <a:solidFill>
                  <a:srgbClr val="2E2E2E"/>
                </a:solidFill>
                <a:effectLst/>
                <a:latin typeface="NexusSerif"/>
              </a:rPr>
              <a:t>EDELWEISS</a:t>
            </a:r>
            <a:endParaRPr lang="en-US" altLang="zh-CN" sz="1400" dirty="0">
              <a:latin typeface="Calibri" panose="020F0502020204030204" pitchFamily="34" charset="0"/>
              <a:cs typeface="Calibri" panose="020F0502020204030204" pitchFamily="34" charset="0"/>
            </a:endParaRPr>
          </a:p>
        </p:txBody>
      </p:sp>
      <p:sp>
        <p:nvSpPr>
          <p:cNvPr id="14" name="文本框 11">
            <a:extLst>
              <a:ext uri="{FF2B5EF4-FFF2-40B4-BE49-F238E27FC236}">
                <a16:creationId xmlns:a16="http://schemas.microsoft.com/office/drawing/2014/main" id="{D5C1DCF0-C306-6A42-947C-4156AB3EE910}"/>
              </a:ext>
            </a:extLst>
          </p:cNvPr>
          <p:cNvSpPr txBox="1"/>
          <p:nvPr/>
        </p:nvSpPr>
        <p:spPr>
          <a:xfrm>
            <a:off x="5647496" y="4991750"/>
            <a:ext cx="1070670" cy="738664"/>
          </a:xfrm>
          <a:prstGeom prst="rect">
            <a:avLst/>
          </a:prstGeom>
          <a:noFill/>
        </p:spPr>
        <p:txBody>
          <a:bodyPr wrap="square" rtlCol="0">
            <a:spAutoFit/>
          </a:bodyPr>
          <a:lstStyle/>
          <a:p>
            <a:r>
              <a:rPr lang="en-US" altLang="zh-CN" sz="1400" dirty="0">
                <a:latin typeface="Calibri" panose="020F0502020204030204" pitchFamily="34" charset="0"/>
                <a:cs typeface="Calibri" panose="020F0502020204030204" pitchFamily="34" charset="0"/>
              </a:rPr>
              <a:t>Scintillating cryogenic bolometers</a:t>
            </a:r>
          </a:p>
        </p:txBody>
      </p:sp>
      <p:sp>
        <p:nvSpPr>
          <p:cNvPr id="15" name="文本框 12">
            <a:extLst>
              <a:ext uri="{FF2B5EF4-FFF2-40B4-BE49-F238E27FC236}">
                <a16:creationId xmlns:a16="http://schemas.microsoft.com/office/drawing/2014/main" id="{6E26416D-3218-B647-A0C9-B14E218CF5D4}"/>
              </a:ext>
            </a:extLst>
          </p:cNvPr>
          <p:cNvSpPr txBox="1"/>
          <p:nvPr/>
        </p:nvSpPr>
        <p:spPr>
          <a:xfrm>
            <a:off x="1733762" y="5389482"/>
            <a:ext cx="2196220" cy="738664"/>
          </a:xfrm>
          <a:prstGeom prst="rightArrowCallout">
            <a:avLst>
              <a:gd name="adj1" fmla="val 25000"/>
              <a:gd name="adj2" fmla="val 25000"/>
              <a:gd name="adj3" fmla="val 25000"/>
              <a:gd name="adj4" fmla="val 81488"/>
            </a:avLst>
          </a:prstGeom>
          <a:solidFill>
            <a:srgbClr val="98F4A2"/>
          </a:solidFill>
          <a:ln w="28575">
            <a:solidFill>
              <a:schemeClr val="bg1"/>
            </a:solidFill>
          </a:ln>
        </p:spPr>
        <p:txBody>
          <a:bodyPr wrap="square" rtlCol="0">
            <a:spAutoFit/>
          </a:bodyPr>
          <a:lstStyle/>
          <a:p>
            <a:r>
              <a:rPr lang="en-US" altLang="zh-CN" sz="1400" dirty="0">
                <a:latin typeface="Calibri" panose="020F0502020204030204" pitchFamily="34" charset="0"/>
                <a:cs typeface="Calibri" panose="020F0502020204030204" pitchFamily="34" charset="0"/>
              </a:rPr>
              <a:t>DAMA/LIBRA, KIMS, DEAP, XMASS, CLEAN,</a:t>
            </a:r>
            <a:r>
              <a:rPr lang="zh-CN" altLang="en-US" sz="1400" dirty="0">
                <a:latin typeface="Calibri" panose="020F0502020204030204" pitchFamily="34" charset="0"/>
                <a:cs typeface="Calibri" panose="020F0502020204030204" pitchFamily="34" charset="0"/>
              </a:rPr>
              <a:t> </a:t>
            </a:r>
            <a:r>
              <a:rPr lang="en-US" altLang="zh-CN" sz="1400" dirty="0">
                <a:latin typeface="Calibri" panose="020F0502020204030204" pitchFamily="34" charset="0"/>
                <a:cs typeface="Calibri" panose="020F0502020204030204" pitchFamily="34" charset="0"/>
              </a:rPr>
              <a:t>COSINE</a:t>
            </a:r>
          </a:p>
        </p:txBody>
      </p:sp>
      <p:sp>
        <p:nvSpPr>
          <p:cNvPr id="16" name="文本框 14">
            <a:extLst>
              <a:ext uri="{FF2B5EF4-FFF2-40B4-BE49-F238E27FC236}">
                <a16:creationId xmlns:a16="http://schemas.microsoft.com/office/drawing/2014/main" id="{14EF9FBC-9AF0-2E40-978B-95192542D5FB}"/>
              </a:ext>
            </a:extLst>
          </p:cNvPr>
          <p:cNvSpPr txBox="1"/>
          <p:nvPr/>
        </p:nvSpPr>
        <p:spPr>
          <a:xfrm>
            <a:off x="5122226" y="2000861"/>
            <a:ext cx="1888067" cy="400110"/>
          </a:xfrm>
          <a:prstGeom prst="rect">
            <a:avLst/>
          </a:prstGeom>
          <a:noFill/>
        </p:spPr>
        <p:txBody>
          <a:bodyPr wrap="square" rtlCol="0">
            <a:spAutoFit/>
          </a:bodyPr>
          <a:lstStyle/>
          <a:p>
            <a:pPr algn="ctr"/>
            <a:r>
              <a:rPr lang="en-US" altLang="zh-CN" sz="2000" b="1" dirty="0">
                <a:solidFill>
                  <a:schemeClr val="bg1"/>
                </a:solidFill>
                <a:latin typeface="Calibri" panose="020F0502020204030204" pitchFamily="34" charset="0"/>
                <a:cs typeface="Calibri" panose="020F0502020204030204" pitchFamily="34" charset="0"/>
              </a:rPr>
              <a:t>Ionization</a:t>
            </a:r>
            <a:endParaRPr lang="zh-CN" altLang="en-US" sz="2000" b="1" dirty="0">
              <a:solidFill>
                <a:schemeClr val="bg1"/>
              </a:solidFill>
              <a:latin typeface="Calibri" panose="020F0502020204030204" pitchFamily="34" charset="0"/>
              <a:cs typeface="Calibri" panose="020F0502020204030204" pitchFamily="34" charset="0"/>
            </a:endParaRPr>
          </a:p>
        </p:txBody>
      </p:sp>
      <p:sp>
        <p:nvSpPr>
          <p:cNvPr id="17" name="文本框 15">
            <a:extLst>
              <a:ext uri="{FF2B5EF4-FFF2-40B4-BE49-F238E27FC236}">
                <a16:creationId xmlns:a16="http://schemas.microsoft.com/office/drawing/2014/main" id="{B973F879-3A56-CF43-91D5-5044E1A36028}"/>
              </a:ext>
            </a:extLst>
          </p:cNvPr>
          <p:cNvSpPr txBox="1"/>
          <p:nvPr/>
        </p:nvSpPr>
        <p:spPr>
          <a:xfrm>
            <a:off x="3366317" y="4407051"/>
            <a:ext cx="1888067" cy="400110"/>
          </a:xfrm>
          <a:prstGeom prst="rect">
            <a:avLst/>
          </a:prstGeom>
          <a:noFill/>
        </p:spPr>
        <p:txBody>
          <a:bodyPr wrap="square" rtlCol="0">
            <a:spAutoFit/>
          </a:bodyPr>
          <a:lstStyle/>
          <a:p>
            <a:pPr algn="ctr"/>
            <a:r>
              <a:rPr lang="en-US" altLang="zh-CN" sz="2000" b="1" dirty="0">
                <a:solidFill>
                  <a:schemeClr val="bg1"/>
                </a:solidFill>
                <a:latin typeface="Calibri" panose="020F0502020204030204" pitchFamily="34" charset="0"/>
                <a:cs typeface="Calibri" panose="020F0502020204030204" pitchFamily="34" charset="0"/>
              </a:rPr>
              <a:t>Light</a:t>
            </a:r>
            <a:endParaRPr lang="zh-CN" altLang="en-US" sz="2000" b="1" dirty="0">
              <a:solidFill>
                <a:schemeClr val="bg1"/>
              </a:solidFill>
              <a:latin typeface="Calibri" panose="020F0502020204030204" pitchFamily="34" charset="0"/>
              <a:cs typeface="Calibri" panose="020F0502020204030204" pitchFamily="34" charset="0"/>
            </a:endParaRPr>
          </a:p>
        </p:txBody>
      </p:sp>
      <p:sp>
        <p:nvSpPr>
          <p:cNvPr id="18" name="文本框 16">
            <a:extLst>
              <a:ext uri="{FF2B5EF4-FFF2-40B4-BE49-F238E27FC236}">
                <a16:creationId xmlns:a16="http://schemas.microsoft.com/office/drawing/2014/main" id="{0930B9D1-8E88-B145-A361-7C8947B3F646}"/>
              </a:ext>
            </a:extLst>
          </p:cNvPr>
          <p:cNvSpPr txBox="1"/>
          <p:nvPr/>
        </p:nvSpPr>
        <p:spPr>
          <a:xfrm>
            <a:off x="6922939" y="4407051"/>
            <a:ext cx="1888067" cy="400110"/>
          </a:xfrm>
          <a:prstGeom prst="rect">
            <a:avLst/>
          </a:prstGeom>
          <a:noFill/>
        </p:spPr>
        <p:txBody>
          <a:bodyPr wrap="square" rtlCol="0">
            <a:spAutoFit/>
          </a:bodyPr>
          <a:lstStyle/>
          <a:p>
            <a:pPr algn="ctr"/>
            <a:r>
              <a:rPr lang="en-US" altLang="zh-CN" sz="2000" b="1" dirty="0">
                <a:solidFill>
                  <a:schemeClr val="bg1"/>
                </a:solidFill>
                <a:latin typeface="Calibri" panose="020F0502020204030204" pitchFamily="34" charset="0"/>
                <a:cs typeface="Calibri" panose="020F0502020204030204" pitchFamily="34" charset="0"/>
              </a:rPr>
              <a:t>Heat</a:t>
            </a:r>
            <a:endParaRPr lang="zh-CN" altLang="en-US" sz="2000" b="1" dirty="0">
              <a:solidFill>
                <a:schemeClr val="bg1"/>
              </a:solidFill>
              <a:latin typeface="Calibri" panose="020F0502020204030204" pitchFamily="34" charset="0"/>
              <a:cs typeface="Calibri" panose="020F0502020204030204" pitchFamily="34" charset="0"/>
            </a:endParaRPr>
          </a:p>
        </p:txBody>
      </p:sp>
      <p:sp>
        <p:nvSpPr>
          <p:cNvPr id="19" name="椭圆 17">
            <a:extLst>
              <a:ext uri="{FF2B5EF4-FFF2-40B4-BE49-F238E27FC236}">
                <a16:creationId xmlns:a16="http://schemas.microsoft.com/office/drawing/2014/main" id="{32EA8B0B-31EE-6047-B139-023D37086A6A}"/>
              </a:ext>
            </a:extLst>
          </p:cNvPr>
          <p:cNvSpPr/>
          <p:nvPr/>
        </p:nvSpPr>
        <p:spPr>
          <a:xfrm>
            <a:off x="5908745" y="3929515"/>
            <a:ext cx="626533" cy="626533"/>
          </a:xfrm>
          <a:prstGeom prst="ellipse">
            <a:avLst/>
          </a:prstGeom>
          <a:gradFill flip="none" rotWithShape="1">
            <a:gsLst>
              <a:gs pos="0">
                <a:schemeClr val="accent1">
                  <a:lumMod val="5000"/>
                  <a:lumOff val="95000"/>
                </a:schemeClr>
              </a:gs>
              <a:gs pos="40000">
                <a:schemeClr val="accent2">
                  <a:lumMod val="60000"/>
                  <a:lumOff val="40000"/>
                </a:schemeClr>
              </a:gs>
              <a:gs pos="70000">
                <a:schemeClr val="accent2">
                  <a:lumMod val="66000"/>
                </a:schemeClr>
              </a:gs>
              <a:gs pos="100000">
                <a:srgbClr val="C0000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p>
        </p:txBody>
      </p:sp>
      <p:sp>
        <p:nvSpPr>
          <p:cNvPr id="20" name="文本框 18">
            <a:extLst>
              <a:ext uri="{FF2B5EF4-FFF2-40B4-BE49-F238E27FC236}">
                <a16:creationId xmlns:a16="http://schemas.microsoft.com/office/drawing/2014/main" id="{F17114D2-404A-9A49-A374-E945832D4842}"/>
              </a:ext>
            </a:extLst>
          </p:cNvPr>
          <p:cNvSpPr txBox="1"/>
          <p:nvPr/>
        </p:nvSpPr>
        <p:spPr>
          <a:xfrm>
            <a:off x="3065049" y="1788158"/>
            <a:ext cx="899284" cy="369332"/>
          </a:xfrm>
          <a:prstGeom prst="rect">
            <a:avLst/>
          </a:prstGeom>
          <a:noFill/>
        </p:spPr>
        <p:txBody>
          <a:bodyPr wrap="square" rtlCol="0">
            <a:spAutoFit/>
          </a:bodyPr>
          <a:lstStyle/>
          <a:p>
            <a:r>
              <a:rPr lang="en-US" altLang="zh-CN" b="1" dirty="0">
                <a:solidFill>
                  <a:srgbClr val="C00000"/>
                </a:solidFill>
              </a:rPr>
              <a:t>WIMP</a:t>
            </a:r>
            <a:endParaRPr lang="zh-CN" altLang="en-US" b="1" dirty="0">
              <a:solidFill>
                <a:srgbClr val="C00000"/>
              </a:solidFill>
            </a:endParaRPr>
          </a:p>
        </p:txBody>
      </p:sp>
      <p:cxnSp>
        <p:nvCxnSpPr>
          <p:cNvPr id="21" name="直接箭头连接符 20">
            <a:extLst>
              <a:ext uri="{FF2B5EF4-FFF2-40B4-BE49-F238E27FC236}">
                <a16:creationId xmlns:a16="http://schemas.microsoft.com/office/drawing/2014/main" id="{88970520-81ED-AC4C-84FF-A12133436351}"/>
              </a:ext>
            </a:extLst>
          </p:cNvPr>
          <p:cNvCxnSpPr>
            <a:cxnSpLocks/>
            <a:stCxn id="20" idx="3"/>
            <a:endCxn id="19" idx="1"/>
          </p:cNvCxnSpPr>
          <p:nvPr/>
        </p:nvCxnSpPr>
        <p:spPr>
          <a:xfrm>
            <a:off x="3964333" y="1972824"/>
            <a:ext cx="2036166" cy="204844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22" name="文本框 9">
            <a:extLst>
              <a:ext uri="{FF2B5EF4-FFF2-40B4-BE49-F238E27FC236}">
                <a16:creationId xmlns:a16="http://schemas.microsoft.com/office/drawing/2014/main" id="{A4E2A083-FAD1-5E4C-9170-CF82010857EC}"/>
              </a:ext>
            </a:extLst>
          </p:cNvPr>
          <p:cNvSpPr txBox="1"/>
          <p:nvPr/>
        </p:nvSpPr>
        <p:spPr>
          <a:xfrm>
            <a:off x="2564486" y="2967275"/>
            <a:ext cx="1832785" cy="738664"/>
          </a:xfrm>
          <a:prstGeom prst="rightArrowCallout">
            <a:avLst>
              <a:gd name="adj1" fmla="val 25000"/>
              <a:gd name="adj2" fmla="val 25000"/>
              <a:gd name="adj3" fmla="val 25000"/>
              <a:gd name="adj4" fmla="val 80059"/>
            </a:avLst>
          </a:prstGeom>
          <a:solidFill>
            <a:srgbClr val="79C7BB"/>
          </a:solidFill>
          <a:ln w="28575">
            <a:solidFill>
              <a:schemeClr val="bg1"/>
            </a:solidFill>
          </a:ln>
        </p:spPr>
        <p:txBody>
          <a:bodyPr wrap="square" rtlCol="0">
            <a:spAutoFit/>
          </a:bodyPr>
          <a:lstStyle/>
          <a:p>
            <a:r>
              <a:rPr lang="en-US" altLang="zh-CN" sz="1400" b="1" dirty="0" err="1">
                <a:latin typeface="Calibri" panose="020F0502020204030204" pitchFamily="34" charset="0"/>
                <a:cs typeface="Calibri" panose="020F0502020204030204" pitchFamily="34" charset="0"/>
              </a:rPr>
              <a:t>PandaX</a:t>
            </a:r>
            <a:r>
              <a:rPr lang="en-US" altLang="zh-CN" sz="1400" b="1" dirty="0">
                <a:latin typeface="Calibri" panose="020F0502020204030204" pitchFamily="34" charset="0"/>
                <a:cs typeface="Calibri" panose="020F0502020204030204" pitchFamily="34" charset="0"/>
              </a:rPr>
              <a:t>, </a:t>
            </a:r>
            <a:r>
              <a:rPr lang="en-US" altLang="zh-CN" sz="1400" dirty="0">
                <a:latin typeface="Calibri" panose="020F0502020204030204" pitchFamily="34" charset="0"/>
                <a:cs typeface="Calibri" panose="020F0502020204030204" pitchFamily="34" charset="0"/>
              </a:rPr>
              <a:t>LZ, XENON, </a:t>
            </a:r>
            <a:r>
              <a:rPr lang="en-US" altLang="zh-CN" sz="1400" dirty="0" err="1">
                <a:latin typeface="Calibri" panose="020F0502020204030204" pitchFamily="34" charset="0"/>
                <a:cs typeface="Calibri" panose="020F0502020204030204" pitchFamily="34" charset="0"/>
              </a:rPr>
              <a:t>ArDM</a:t>
            </a:r>
            <a:r>
              <a:rPr lang="en-US" altLang="zh-CN" sz="1400" dirty="0">
                <a:latin typeface="Calibri" panose="020F0502020204030204" pitchFamily="34" charset="0"/>
                <a:cs typeface="Calibri" panose="020F0502020204030204" pitchFamily="34" charset="0"/>
              </a:rPr>
              <a:t>,</a:t>
            </a:r>
          </a:p>
          <a:p>
            <a:r>
              <a:rPr lang="en-US" altLang="zh-CN" sz="1400" dirty="0">
                <a:latin typeface="Calibri" panose="020F0502020204030204" pitchFamily="34" charset="0"/>
                <a:cs typeface="Calibri" panose="020F0502020204030204" pitchFamily="34" charset="0"/>
              </a:rPr>
              <a:t>Darkside</a:t>
            </a:r>
            <a:endParaRPr lang="zh-CN" altLang="en-US" sz="1400" dirty="0">
              <a:latin typeface="Calibri" panose="020F0502020204030204" pitchFamily="34" charset="0"/>
              <a:cs typeface="Calibri" panose="020F0502020204030204" pitchFamily="34" charset="0"/>
            </a:endParaRPr>
          </a:p>
        </p:txBody>
      </p:sp>
      <p:cxnSp>
        <p:nvCxnSpPr>
          <p:cNvPr id="23" name="直接箭头连接符 23">
            <a:extLst>
              <a:ext uri="{FF2B5EF4-FFF2-40B4-BE49-F238E27FC236}">
                <a16:creationId xmlns:a16="http://schemas.microsoft.com/office/drawing/2014/main" id="{A546DAC0-6A97-274F-A053-E7858660EC13}"/>
              </a:ext>
            </a:extLst>
          </p:cNvPr>
          <p:cNvCxnSpPr>
            <a:cxnSpLocks/>
            <a:stCxn id="19" idx="5"/>
          </p:cNvCxnSpPr>
          <p:nvPr/>
        </p:nvCxnSpPr>
        <p:spPr>
          <a:xfrm>
            <a:off x="6443524" y="4464294"/>
            <a:ext cx="2651036" cy="1761442"/>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24" name="文本框 13">
            <a:extLst>
              <a:ext uri="{FF2B5EF4-FFF2-40B4-BE49-F238E27FC236}">
                <a16:creationId xmlns:a16="http://schemas.microsoft.com/office/drawing/2014/main" id="{E11FBEA8-9DF3-1D46-BD1D-CC33884C0B38}"/>
              </a:ext>
            </a:extLst>
          </p:cNvPr>
          <p:cNvSpPr txBox="1"/>
          <p:nvPr/>
        </p:nvSpPr>
        <p:spPr>
          <a:xfrm>
            <a:off x="8593199" y="5296883"/>
            <a:ext cx="1736096" cy="523220"/>
          </a:xfrm>
          <a:prstGeom prst="leftArrowCallout">
            <a:avLst>
              <a:gd name="adj1" fmla="val 28567"/>
              <a:gd name="adj2" fmla="val 25000"/>
              <a:gd name="adj3" fmla="val 41050"/>
              <a:gd name="adj4" fmla="val 75982"/>
            </a:avLst>
          </a:prstGeom>
          <a:solidFill>
            <a:srgbClr val="FFDF7F"/>
          </a:solidFill>
          <a:ln w="28575">
            <a:solidFill>
              <a:schemeClr val="bg1"/>
            </a:solidFill>
          </a:ln>
        </p:spPr>
        <p:txBody>
          <a:bodyPr wrap="square" rtlCol="0">
            <a:spAutoFit/>
          </a:bodyPr>
          <a:lstStyle/>
          <a:p>
            <a:r>
              <a:rPr lang="en-US" altLang="zh-CN" sz="1400" dirty="0">
                <a:latin typeface="Calibri" panose="020F0502020204030204" pitchFamily="34" charset="0"/>
                <a:cs typeface="Calibri" panose="020F0502020204030204" pitchFamily="34" charset="0"/>
              </a:rPr>
              <a:t>PICO, Picasso, Simple, </a:t>
            </a:r>
            <a:r>
              <a:rPr lang="en-US" altLang="zh-CN" sz="1400" dirty="0" err="1">
                <a:latin typeface="Calibri" panose="020F0502020204030204" pitchFamily="34" charset="0"/>
                <a:cs typeface="Calibri" panose="020F0502020204030204" pitchFamily="34" charset="0"/>
              </a:rPr>
              <a:t>Coupp</a:t>
            </a:r>
            <a:endParaRPr lang="en-US" altLang="zh-CN" sz="1400" dirty="0">
              <a:latin typeface="Calibri" panose="020F0502020204030204" pitchFamily="34" charset="0"/>
              <a:cs typeface="Calibri" panose="020F0502020204030204" pitchFamily="34" charset="0"/>
            </a:endParaRPr>
          </a:p>
        </p:txBody>
      </p:sp>
      <p:pic>
        <p:nvPicPr>
          <p:cNvPr id="25" name="图片 46">
            <a:extLst>
              <a:ext uri="{FF2B5EF4-FFF2-40B4-BE49-F238E27FC236}">
                <a16:creationId xmlns:a16="http://schemas.microsoft.com/office/drawing/2014/main" id="{9FF0E755-B83F-4B42-B4C7-0DFD4FCC6571}"/>
              </a:ext>
            </a:extLst>
          </p:cNvPr>
          <p:cNvPicPr>
            <a:picLocks noChangeAspect="1"/>
          </p:cNvPicPr>
          <p:nvPr/>
        </p:nvPicPr>
        <p:blipFill>
          <a:blip r:embed="rId3"/>
          <a:stretch>
            <a:fillRect/>
          </a:stretch>
        </p:blipFill>
        <p:spPr>
          <a:xfrm rot="6387720">
            <a:off x="5284410" y="4166680"/>
            <a:ext cx="445047" cy="573074"/>
          </a:xfrm>
          <a:prstGeom prst="rect">
            <a:avLst/>
          </a:prstGeom>
        </p:spPr>
      </p:pic>
      <p:pic>
        <p:nvPicPr>
          <p:cNvPr id="26" name="图片 47">
            <a:extLst>
              <a:ext uri="{FF2B5EF4-FFF2-40B4-BE49-F238E27FC236}">
                <a16:creationId xmlns:a16="http://schemas.microsoft.com/office/drawing/2014/main" id="{8F89A653-C8F6-454D-AF4C-27210695FEB0}"/>
              </a:ext>
            </a:extLst>
          </p:cNvPr>
          <p:cNvPicPr>
            <a:picLocks noChangeAspect="1"/>
          </p:cNvPicPr>
          <p:nvPr/>
        </p:nvPicPr>
        <p:blipFill>
          <a:blip r:embed="rId4"/>
          <a:stretch>
            <a:fillRect/>
          </a:stretch>
        </p:blipFill>
        <p:spPr>
          <a:xfrm rot="19030346">
            <a:off x="6761048" y="4029070"/>
            <a:ext cx="445047" cy="573074"/>
          </a:xfrm>
          <a:prstGeom prst="rect">
            <a:avLst/>
          </a:prstGeom>
        </p:spPr>
      </p:pic>
      <p:pic>
        <p:nvPicPr>
          <p:cNvPr id="27" name="图片 49">
            <a:extLst>
              <a:ext uri="{FF2B5EF4-FFF2-40B4-BE49-F238E27FC236}">
                <a16:creationId xmlns:a16="http://schemas.microsoft.com/office/drawing/2014/main" id="{9974AC0E-CA48-B749-875E-0031753BCE7F}"/>
              </a:ext>
            </a:extLst>
          </p:cNvPr>
          <p:cNvPicPr>
            <a:picLocks noChangeAspect="1"/>
          </p:cNvPicPr>
          <p:nvPr/>
        </p:nvPicPr>
        <p:blipFill>
          <a:blip r:embed="rId5"/>
          <a:stretch>
            <a:fillRect/>
          </a:stretch>
        </p:blipFill>
        <p:spPr>
          <a:xfrm rot="12931861">
            <a:off x="5968898" y="3157800"/>
            <a:ext cx="445047" cy="573074"/>
          </a:xfrm>
          <a:prstGeom prst="rect">
            <a:avLst/>
          </a:prstGeom>
        </p:spPr>
      </p:pic>
      <p:sp>
        <p:nvSpPr>
          <p:cNvPr id="28" name="文本框 50">
            <a:extLst>
              <a:ext uri="{FF2B5EF4-FFF2-40B4-BE49-F238E27FC236}">
                <a16:creationId xmlns:a16="http://schemas.microsoft.com/office/drawing/2014/main" id="{8A0D0A86-96AB-B344-9ABD-58CE04DBE4B5}"/>
              </a:ext>
            </a:extLst>
          </p:cNvPr>
          <p:cNvSpPr txBox="1"/>
          <p:nvPr/>
        </p:nvSpPr>
        <p:spPr>
          <a:xfrm>
            <a:off x="5589321" y="4062297"/>
            <a:ext cx="1273890" cy="338554"/>
          </a:xfrm>
          <a:prstGeom prst="rect">
            <a:avLst/>
          </a:prstGeom>
          <a:noFill/>
        </p:spPr>
        <p:txBody>
          <a:bodyPr wrap="square" rtlCol="0">
            <a:spAutoFit/>
          </a:bodyPr>
          <a:lstStyle/>
          <a:p>
            <a:pPr algn="ctr"/>
            <a:r>
              <a:rPr lang="en-US" altLang="zh-CN" sz="1600" b="1" dirty="0">
                <a:solidFill>
                  <a:schemeClr val="bg1"/>
                </a:solidFill>
              </a:rPr>
              <a:t>Target</a:t>
            </a:r>
            <a:endParaRPr lang="zh-CN" altLang="en-US" sz="1600" b="1" dirty="0">
              <a:solidFill>
                <a:schemeClr val="bg1"/>
              </a:solidFill>
            </a:endParaRPr>
          </a:p>
        </p:txBody>
      </p:sp>
      <p:sp>
        <p:nvSpPr>
          <p:cNvPr id="29" name="文本框 24">
            <a:extLst>
              <a:ext uri="{FF2B5EF4-FFF2-40B4-BE49-F238E27FC236}">
                <a16:creationId xmlns:a16="http://schemas.microsoft.com/office/drawing/2014/main" id="{D1ED3C8B-7ECD-E64B-99EB-ED8E36E2BE2E}"/>
              </a:ext>
            </a:extLst>
          </p:cNvPr>
          <p:cNvSpPr txBox="1"/>
          <p:nvPr/>
        </p:nvSpPr>
        <p:spPr>
          <a:xfrm>
            <a:off x="4557675" y="3174376"/>
            <a:ext cx="1412088" cy="954107"/>
          </a:xfrm>
          <a:prstGeom prst="rect">
            <a:avLst/>
          </a:prstGeom>
          <a:noFill/>
        </p:spPr>
        <p:txBody>
          <a:bodyPr wrap="square" rtlCol="0">
            <a:spAutoFit/>
          </a:bodyPr>
          <a:lstStyle/>
          <a:p>
            <a:r>
              <a:rPr lang="en-US" altLang="zh-CN" sz="1400" dirty="0">
                <a:latin typeface="Calibri" panose="020F0502020204030204" pitchFamily="34" charset="0"/>
                <a:cs typeface="Calibri" panose="020F0502020204030204" pitchFamily="34" charset="0"/>
              </a:rPr>
              <a:t>Liquid noble-gas dual-phase time projection chambers</a:t>
            </a:r>
            <a:endParaRPr lang="zh-CN" altLang="en-US" sz="1400" dirty="0">
              <a:latin typeface="Calibri" panose="020F0502020204030204" pitchFamily="34" charset="0"/>
              <a:cs typeface="Calibri" panose="020F0502020204030204" pitchFamily="34" charset="0"/>
            </a:endParaRPr>
          </a:p>
        </p:txBody>
      </p:sp>
      <p:sp>
        <p:nvSpPr>
          <p:cNvPr id="30" name="文本框 25">
            <a:extLst>
              <a:ext uri="{FF2B5EF4-FFF2-40B4-BE49-F238E27FC236}">
                <a16:creationId xmlns:a16="http://schemas.microsoft.com/office/drawing/2014/main" id="{AD03E179-2D80-864C-B1F3-C3FBE9B26A93}"/>
              </a:ext>
            </a:extLst>
          </p:cNvPr>
          <p:cNvSpPr txBox="1"/>
          <p:nvPr/>
        </p:nvSpPr>
        <p:spPr>
          <a:xfrm>
            <a:off x="3541936" y="4736557"/>
            <a:ext cx="1797750" cy="738664"/>
          </a:xfrm>
          <a:prstGeom prst="rect">
            <a:avLst/>
          </a:prstGeom>
          <a:noFill/>
        </p:spPr>
        <p:txBody>
          <a:bodyPr wrap="square" rtlCol="0">
            <a:spAutoFit/>
          </a:bodyPr>
          <a:lstStyle/>
          <a:p>
            <a:r>
              <a:rPr lang="en-US" altLang="zh-CN" sz="1400" dirty="0">
                <a:latin typeface="Calibri" panose="020F0502020204030204" pitchFamily="34" charset="0"/>
                <a:cs typeface="Calibri" panose="020F0502020204030204" pitchFamily="34" charset="0"/>
              </a:rPr>
              <a:t>Liquid noble-gas detectors,</a:t>
            </a:r>
          </a:p>
          <a:p>
            <a:r>
              <a:rPr lang="en-US" altLang="zh-CN" sz="1400" dirty="0">
                <a:latin typeface="Calibri" panose="020F0502020204030204" pitchFamily="34" charset="0"/>
                <a:cs typeface="Calibri" panose="020F0502020204030204" pitchFamily="34" charset="0"/>
              </a:rPr>
              <a:t>Scintillator crystals</a:t>
            </a:r>
          </a:p>
        </p:txBody>
      </p:sp>
      <p:sp>
        <p:nvSpPr>
          <p:cNvPr id="31" name="文本框 26">
            <a:extLst>
              <a:ext uri="{FF2B5EF4-FFF2-40B4-BE49-F238E27FC236}">
                <a16:creationId xmlns:a16="http://schemas.microsoft.com/office/drawing/2014/main" id="{073FF565-FE71-9340-982F-E0CD537BA1B8}"/>
              </a:ext>
            </a:extLst>
          </p:cNvPr>
          <p:cNvSpPr txBox="1"/>
          <p:nvPr/>
        </p:nvSpPr>
        <p:spPr>
          <a:xfrm>
            <a:off x="5330611" y="6243637"/>
            <a:ext cx="1646407" cy="614363"/>
          </a:xfrm>
          <a:prstGeom prst="upArrowCallout">
            <a:avLst>
              <a:gd name="adj1" fmla="val 25000"/>
              <a:gd name="adj2" fmla="val 30937"/>
              <a:gd name="adj3" fmla="val 25000"/>
              <a:gd name="adj4" fmla="val 49810"/>
            </a:avLst>
          </a:prstGeom>
          <a:solidFill>
            <a:srgbClr val="CCDA51"/>
          </a:solidFill>
          <a:ln w="28575">
            <a:solidFill>
              <a:schemeClr val="bg1"/>
            </a:solidFill>
          </a:ln>
        </p:spPr>
        <p:txBody>
          <a:bodyPr wrap="square" rtlCol="0">
            <a:spAutoFit/>
          </a:bodyPr>
          <a:lstStyle/>
          <a:p>
            <a:pPr algn="ctr"/>
            <a:r>
              <a:rPr lang="en-US" altLang="zh-CN" sz="1400" dirty="0">
                <a:latin typeface="Calibri" panose="020F0502020204030204" pitchFamily="34" charset="0"/>
                <a:cs typeface="Calibri" panose="020F0502020204030204" pitchFamily="34" charset="0"/>
              </a:rPr>
              <a:t>CRESST II</a:t>
            </a:r>
          </a:p>
        </p:txBody>
      </p:sp>
      <p:sp>
        <p:nvSpPr>
          <p:cNvPr id="32" name="文本框 27">
            <a:extLst>
              <a:ext uri="{FF2B5EF4-FFF2-40B4-BE49-F238E27FC236}">
                <a16:creationId xmlns:a16="http://schemas.microsoft.com/office/drawing/2014/main" id="{75BDE77A-5C51-B94B-A6ED-2A578618C91E}"/>
              </a:ext>
            </a:extLst>
          </p:cNvPr>
          <p:cNvSpPr txBox="1"/>
          <p:nvPr/>
        </p:nvSpPr>
        <p:spPr>
          <a:xfrm>
            <a:off x="7052476" y="4814478"/>
            <a:ext cx="1888067" cy="523220"/>
          </a:xfrm>
          <a:prstGeom prst="rect">
            <a:avLst/>
          </a:prstGeom>
          <a:noFill/>
        </p:spPr>
        <p:txBody>
          <a:bodyPr wrap="square" rtlCol="0">
            <a:spAutoFit/>
          </a:bodyPr>
          <a:lstStyle/>
          <a:p>
            <a:r>
              <a:rPr lang="en-US" altLang="zh-CN" sz="1400" dirty="0">
                <a:latin typeface="Calibri" panose="020F0502020204030204" pitchFamily="34" charset="0"/>
                <a:cs typeface="Calibri" panose="020F0502020204030204" pitchFamily="34" charset="0"/>
              </a:rPr>
              <a:t>Superheated liquids, Cryogenic bolometers</a:t>
            </a:r>
          </a:p>
        </p:txBody>
      </p:sp>
      <p:sp>
        <p:nvSpPr>
          <p:cNvPr id="33" name="文本框 28">
            <a:extLst>
              <a:ext uri="{FF2B5EF4-FFF2-40B4-BE49-F238E27FC236}">
                <a16:creationId xmlns:a16="http://schemas.microsoft.com/office/drawing/2014/main" id="{C5950A1D-8FFE-0348-8168-F1093007DC97}"/>
              </a:ext>
            </a:extLst>
          </p:cNvPr>
          <p:cNvSpPr txBox="1"/>
          <p:nvPr/>
        </p:nvSpPr>
        <p:spPr>
          <a:xfrm>
            <a:off x="6598248" y="3119376"/>
            <a:ext cx="1415372" cy="738664"/>
          </a:xfrm>
          <a:prstGeom prst="rect">
            <a:avLst/>
          </a:prstGeom>
          <a:noFill/>
        </p:spPr>
        <p:txBody>
          <a:bodyPr wrap="square" rtlCol="0">
            <a:spAutoFit/>
          </a:bodyPr>
          <a:lstStyle/>
          <a:p>
            <a:r>
              <a:rPr lang="en-US" altLang="zh-CN" sz="1400" dirty="0">
                <a:latin typeface="Calibri" panose="020F0502020204030204" pitchFamily="34" charset="0"/>
                <a:cs typeface="Calibri" panose="020F0502020204030204" pitchFamily="34" charset="0"/>
              </a:rPr>
              <a:t>Cryogenic bolometers with charge readout</a:t>
            </a:r>
          </a:p>
        </p:txBody>
      </p:sp>
      <p:sp>
        <p:nvSpPr>
          <p:cNvPr id="34" name="文本框 29">
            <a:extLst>
              <a:ext uri="{FF2B5EF4-FFF2-40B4-BE49-F238E27FC236}">
                <a16:creationId xmlns:a16="http://schemas.microsoft.com/office/drawing/2014/main" id="{D92BA7C6-A9DC-0F45-80D0-BBB50DBA6825}"/>
              </a:ext>
            </a:extLst>
          </p:cNvPr>
          <p:cNvSpPr txBox="1"/>
          <p:nvPr/>
        </p:nvSpPr>
        <p:spPr>
          <a:xfrm>
            <a:off x="4921963" y="1022873"/>
            <a:ext cx="2463702" cy="1170920"/>
          </a:xfrm>
          <a:prstGeom prst="downArrowCallout">
            <a:avLst>
              <a:gd name="adj1" fmla="val 13733"/>
              <a:gd name="adj2" fmla="val 14139"/>
              <a:gd name="adj3" fmla="val 35929"/>
              <a:gd name="adj4" fmla="val 44423"/>
            </a:avLst>
          </a:prstGeom>
          <a:solidFill>
            <a:srgbClr val="ADCDEA"/>
          </a:solidFill>
          <a:ln w="28575">
            <a:solidFill>
              <a:schemeClr val="bg1"/>
            </a:solidFill>
          </a:ln>
        </p:spPr>
        <p:txBody>
          <a:bodyPr wrap="square" rtlCol="0">
            <a:spAutoFit/>
          </a:bodyPr>
          <a:lstStyle/>
          <a:p>
            <a:pPr algn="ctr"/>
            <a:r>
              <a:rPr lang="en-US" altLang="zh-CN" sz="1400" b="1" dirty="0">
                <a:latin typeface="Calibri" panose="020F0502020204030204" pitchFamily="34" charset="0"/>
                <a:cs typeface="Calibri" panose="020F0502020204030204" pitchFamily="34" charset="0"/>
              </a:rPr>
              <a:t>CDEX</a:t>
            </a:r>
            <a:r>
              <a:rPr lang="en-US" altLang="zh-CN" sz="1400" dirty="0">
                <a:latin typeface="Calibri" panose="020F0502020204030204" pitchFamily="34" charset="0"/>
                <a:cs typeface="Calibri" panose="020F0502020204030204" pitchFamily="34" charset="0"/>
              </a:rPr>
              <a:t>,</a:t>
            </a:r>
            <a:r>
              <a:rPr lang="zh-CN" altLang="en-US" sz="1400" dirty="0">
                <a:latin typeface="Calibri" panose="020F0502020204030204" pitchFamily="34" charset="0"/>
                <a:cs typeface="Calibri" panose="020F0502020204030204" pitchFamily="34" charset="0"/>
              </a:rPr>
              <a:t> </a:t>
            </a:r>
            <a:r>
              <a:rPr lang="en-US" altLang="zh-CN" sz="1400" dirty="0" err="1">
                <a:latin typeface="Calibri" panose="020F0502020204030204" pitchFamily="34" charset="0"/>
                <a:cs typeface="Calibri" panose="020F0502020204030204" pitchFamily="34" charset="0"/>
              </a:rPr>
              <a:t>CoGent</a:t>
            </a:r>
            <a:r>
              <a:rPr lang="en-US" altLang="zh-CN" sz="1400" dirty="0">
                <a:latin typeface="Calibri" panose="020F0502020204030204" pitchFamily="34" charset="0"/>
                <a:cs typeface="Calibri" panose="020F0502020204030204" pitchFamily="34" charset="0"/>
              </a:rPr>
              <a:t>, DMTPC, DRIFT,MIMAC</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6793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9439AFDF-FAB8-43B3-874F-F41E24D7189B}"/>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Underground</a:t>
            </a:r>
            <a:r>
              <a:rPr lang="zh-CN" altLang="en-US" dirty="0"/>
              <a:t> </a:t>
            </a:r>
            <a:r>
              <a:rPr lang="en-US" altLang="zh-CN" dirty="0"/>
              <a:t>Laboratories</a:t>
            </a:r>
            <a:r>
              <a:rPr lang="zh-CN" altLang="en-US" dirty="0"/>
              <a:t> </a:t>
            </a:r>
            <a:r>
              <a:rPr lang="en-US" altLang="zh-CN" dirty="0"/>
              <a:t>and</a:t>
            </a:r>
            <a:r>
              <a:rPr lang="zh-CN" altLang="en-US" dirty="0"/>
              <a:t> </a:t>
            </a:r>
            <a:r>
              <a:rPr lang="en-US" altLang="zh-CN" dirty="0"/>
              <a:t>DM</a:t>
            </a:r>
            <a:r>
              <a:rPr lang="zh-CN" altLang="en-US" dirty="0"/>
              <a:t> </a:t>
            </a:r>
            <a:r>
              <a:rPr lang="en-US" altLang="zh-CN" dirty="0"/>
              <a:t>Experiments</a:t>
            </a:r>
            <a:r>
              <a:rPr lang="zh-CN" altLang="en-US" dirty="0"/>
              <a:t> </a:t>
            </a:r>
          </a:p>
        </p:txBody>
      </p:sp>
      <p:pic>
        <p:nvPicPr>
          <p:cNvPr id="6" name="Picture 1">
            <a:extLst>
              <a:ext uri="{FF2B5EF4-FFF2-40B4-BE49-F238E27FC236}">
                <a16:creationId xmlns:a16="http://schemas.microsoft.com/office/drawing/2014/main" id="{AE66FA45-05E9-42D8-BC6E-F3A83744EEFC}"/>
              </a:ext>
            </a:extLst>
          </p:cNvPr>
          <p:cNvPicPr>
            <a:picLocks noChangeAspect="1"/>
          </p:cNvPicPr>
          <p:nvPr/>
        </p:nvPicPr>
        <p:blipFill>
          <a:blip r:embed="rId3"/>
          <a:stretch>
            <a:fillRect/>
          </a:stretch>
        </p:blipFill>
        <p:spPr>
          <a:xfrm>
            <a:off x="616067" y="996280"/>
            <a:ext cx="10744592" cy="5443200"/>
          </a:xfrm>
          <a:prstGeom prst="rect">
            <a:avLst/>
          </a:prstGeom>
        </p:spPr>
      </p:pic>
      <p:sp>
        <p:nvSpPr>
          <p:cNvPr id="7" name="Rectangle 2">
            <a:extLst>
              <a:ext uri="{FF2B5EF4-FFF2-40B4-BE49-F238E27FC236}">
                <a16:creationId xmlns:a16="http://schemas.microsoft.com/office/drawing/2014/main" id="{75360581-3D0B-4052-8FB7-02702DD804B2}"/>
              </a:ext>
            </a:extLst>
          </p:cNvPr>
          <p:cNvSpPr/>
          <p:nvPr/>
        </p:nvSpPr>
        <p:spPr>
          <a:xfrm>
            <a:off x="9002562" y="1063147"/>
            <a:ext cx="3046869" cy="523220"/>
          </a:xfrm>
          <a:prstGeom prst="rect">
            <a:avLst/>
          </a:prstGeom>
        </p:spPr>
        <p:txBody>
          <a:bodyPr wrap="square">
            <a:spAutoFit/>
          </a:bodyPr>
          <a:lstStyle/>
          <a:p>
            <a:r>
              <a:rPr lang="en-US" sz="1400" dirty="0">
                <a:solidFill>
                  <a:srgbClr val="26354F"/>
                </a:solidFill>
                <a:latin typeface="Calibri" panose="020F0502020204030204" pitchFamily="34" charset="0"/>
              </a:rPr>
              <a:t>Under</a:t>
            </a:r>
            <a:r>
              <a:rPr lang="en-US" altLang="zh-CN" sz="1400" dirty="0">
                <a:solidFill>
                  <a:srgbClr val="26354F"/>
                </a:solidFill>
                <a:latin typeface="Calibri" panose="020F0502020204030204" pitchFamily="34" charset="0"/>
              </a:rPr>
              <a:t>ground</a:t>
            </a:r>
            <a:r>
              <a:rPr lang="zh-CN" altLang="en-US" sz="1400" dirty="0">
                <a:solidFill>
                  <a:srgbClr val="26354F"/>
                </a:solidFill>
                <a:latin typeface="Calibri" panose="020F0502020204030204" pitchFamily="34" charset="0"/>
              </a:rPr>
              <a:t> </a:t>
            </a:r>
            <a:r>
              <a:rPr lang="en-US" altLang="zh-CN" sz="1400" dirty="0">
                <a:solidFill>
                  <a:srgbClr val="26354F"/>
                </a:solidFill>
                <a:latin typeface="Calibri" panose="020F0502020204030204" pitchFamily="34" charset="0"/>
              </a:rPr>
              <a:t>lab</a:t>
            </a:r>
            <a:r>
              <a:rPr lang="zh-CN" altLang="en-US" sz="1400" dirty="0">
                <a:solidFill>
                  <a:srgbClr val="26354F"/>
                </a:solidFill>
                <a:latin typeface="Calibri" panose="020F0502020204030204" pitchFamily="34" charset="0"/>
              </a:rPr>
              <a:t> </a:t>
            </a:r>
            <a:r>
              <a:rPr lang="en-US" altLang="zh-CN" sz="1400" dirty="0">
                <a:solidFill>
                  <a:srgbClr val="26354F"/>
                </a:solidFill>
                <a:latin typeface="Calibri" panose="020F0502020204030204" pitchFamily="34" charset="0"/>
              </a:rPr>
              <a:t>map</a:t>
            </a:r>
            <a:r>
              <a:rPr lang="zh-CN" altLang="en-US" sz="1400" dirty="0">
                <a:solidFill>
                  <a:srgbClr val="26354F"/>
                </a:solidFill>
                <a:latin typeface="Calibri" panose="020F0502020204030204" pitchFamily="34" charset="0"/>
              </a:rPr>
              <a:t> </a:t>
            </a:r>
            <a:r>
              <a:rPr lang="en-US" altLang="zh-CN" sz="1400" dirty="0">
                <a:solidFill>
                  <a:srgbClr val="26354F"/>
                </a:solidFill>
                <a:latin typeface="Calibri" panose="020F0502020204030204" pitchFamily="34" charset="0"/>
              </a:rPr>
              <a:t>f</a:t>
            </a:r>
            <a:r>
              <a:rPr lang="en-US" sz="1400" dirty="0">
                <a:solidFill>
                  <a:srgbClr val="26354F"/>
                </a:solidFill>
                <a:latin typeface="Calibri" panose="020F0502020204030204" pitchFamily="34" charset="0"/>
              </a:rPr>
              <a:t>rom</a:t>
            </a:r>
            <a:r>
              <a:rPr lang="zh-CN" altLang="en-US" sz="1400" dirty="0">
                <a:solidFill>
                  <a:srgbClr val="26354F"/>
                </a:solidFill>
                <a:latin typeface="Calibri" panose="020F0502020204030204" pitchFamily="34" charset="0"/>
              </a:rPr>
              <a:t> </a:t>
            </a:r>
            <a:r>
              <a:rPr lang="en-US" sz="1400" dirty="0">
                <a:solidFill>
                  <a:srgbClr val="26354F"/>
                </a:solidFill>
                <a:latin typeface="Calibri" panose="020F0502020204030204" pitchFamily="34" charset="0"/>
              </a:rPr>
              <a:t>Ezio </a:t>
            </a:r>
            <a:r>
              <a:rPr lang="en-US" sz="1400" dirty="0" err="1">
                <a:solidFill>
                  <a:srgbClr val="26354F"/>
                </a:solidFill>
                <a:latin typeface="Calibri" panose="020F0502020204030204" pitchFamily="34" charset="0"/>
              </a:rPr>
              <a:t>Previtali</a:t>
            </a:r>
            <a:r>
              <a:rPr lang="en-US" altLang="zh-CN" sz="1400" dirty="0" err="1">
                <a:solidFill>
                  <a:srgbClr val="26354F"/>
                </a:solidFill>
                <a:latin typeface="Calibri" panose="020F0502020204030204" pitchFamily="34" charset="0"/>
              </a:rPr>
              <a:t>’s</a:t>
            </a:r>
            <a:r>
              <a:rPr lang="zh-CN" altLang="en-US" sz="1400" dirty="0">
                <a:solidFill>
                  <a:srgbClr val="26354F"/>
                </a:solidFill>
                <a:latin typeface="Calibri" panose="020F0502020204030204" pitchFamily="34" charset="0"/>
              </a:rPr>
              <a:t> </a:t>
            </a:r>
            <a:r>
              <a:rPr lang="en-US" altLang="zh-CN" sz="1400" dirty="0">
                <a:solidFill>
                  <a:srgbClr val="26354F"/>
                </a:solidFill>
                <a:latin typeface="Calibri" panose="020F0502020204030204" pitchFamily="34" charset="0"/>
              </a:rPr>
              <a:t>talk</a:t>
            </a:r>
            <a:r>
              <a:rPr lang="zh-CN" altLang="en-US" sz="1400" dirty="0">
                <a:solidFill>
                  <a:srgbClr val="26354F"/>
                </a:solidFill>
                <a:latin typeface="Calibri" panose="020F0502020204030204" pitchFamily="34" charset="0"/>
              </a:rPr>
              <a:t> </a:t>
            </a:r>
            <a:r>
              <a:rPr lang="en-US" altLang="zh-CN" sz="1400" dirty="0">
                <a:solidFill>
                  <a:srgbClr val="26354F"/>
                </a:solidFill>
                <a:latin typeface="Calibri" panose="020F0502020204030204" pitchFamily="34" charset="0"/>
              </a:rPr>
              <a:t>in</a:t>
            </a:r>
            <a:r>
              <a:rPr lang="zh-CN" altLang="en-US" sz="1400" dirty="0">
                <a:solidFill>
                  <a:srgbClr val="26354F"/>
                </a:solidFill>
                <a:latin typeface="Calibri" panose="020F0502020204030204" pitchFamily="34" charset="0"/>
              </a:rPr>
              <a:t> </a:t>
            </a:r>
            <a:r>
              <a:rPr lang="en-US" altLang="zh-CN" sz="1400" dirty="0">
                <a:solidFill>
                  <a:srgbClr val="26354F"/>
                </a:solidFill>
                <a:latin typeface="Calibri" panose="020F0502020204030204" pitchFamily="34" charset="0"/>
              </a:rPr>
              <a:t>TAUP2021</a:t>
            </a:r>
            <a:endParaRPr lang="en-US" sz="1400" dirty="0">
              <a:effectLst/>
            </a:endParaRPr>
          </a:p>
        </p:txBody>
      </p:sp>
      <p:sp>
        <p:nvSpPr>
          <p:cNvPr id="8" name="矩形 7">
            <a:extLst>
              <a:ext uri="{FF2B5EF4-FFF2-40B4-BE49-F238E27FC236}">
                <a16:creationId xmlns:a16="http://schemas.microsoft.com/office/drawing/2014/main" id="{B0D88B89-97B5-4F57-B6B0-A47A3086A1C3}"/>
              </a:ext>
            </a:extLst>
          </p:cNvPr>
          <p:cNvSpPr/>
          <p:nvPr/>
        </p:nvSpPr>
        <p:spPr>
          <a:xfrm>
            <a:off x="7868450" y="4794837"/>
            <a:ext cx="991241" cy="499462"/>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FF0000"/>
                </a:solidFill>
              </a:rPr>
              <a:t>PANDAX</a:t>
            </a:r>
            <a:endParaRPr lang="zh-CN" altLang="en-US" sz="1400" b="1" dirty="0">
              <a:solidFill>
                <a:srgbClr val="FF0000"/>
              </a:solidFill>
            </a:endParaRPr>
          </a:p>
          <a:p>
            <a:pPr algn="ctr"/>
            <a:r>
              <a:rPr lang="en-US" altLang="zh-CN" sz="1400" b="1" dirty="0">
                <a:solidFill>
                  <a:srgbClr val="FF0000"/>
                </a:solidFill>
              </a:rPr>
              <a:t>CDEX</a:t>
            </a:r>
          </a:p>
        </p:txBody>
      </p:sp>
      <p:sp>
        <p:nvSpPr>
          <p:cNvPr id="9" name="矩形 8">
            <a:extLst>
              <a:ext uri="{FF2B5EF4-FFF2-40B4-BE49-F238E27FC236}">
                <a16:creationId xmlns:a16="http://schemas.microsoft.com/office/drawing/2014/main" id="{6ACDA234-0228-4DA4-8AAC-F299B045BA31}"/>
              </a:ext>
            </a:extLst>
          </p:cNvPr>
          <p:cNvSpPr/>
          <p:nvPr/>
        </p:nvSpPr>
        <p:spPr>
          <a:xfrm>
            <a:off x="11003202" y="2159013"/>
            <a:ext cx="820497" cy="44172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rPr>
              <a:t>COSINE </a:t>
            </a:r>
          </a:p>
          <a:p>
            <a:pPr algn="ctr"/>
            <a:r>
              <a:rPr lang="en-US" altLang="zh-CN" sz="1400" b="1" dirty="0">
                <a:solidFill>
                  <a:srgbClr val="FF0000"/>
                </a:solidFill>
              </a:rPr>
              <a:t>KIMS</a:t>
            </a:r>
            <a:endParaRPr lang="zh-CN" altLang="en-US" sz="1400" b="1" dirty="0">
              <a:solidFill>
                <a:srgbClr val="FF0000"/>
              </a:solidFill>
            </a:endParaRPr>
          </a:p>
        </p:txBody>
      </p:sp>
      <p:sp>
        <p:nvSpPr>
          <p:cNvPr id="10" name="矩形 9">
            <a:extLst>
              <a:ext uri="{FF2B5EF4-FFF2-40B4-BE49-F238E27FC236}">
                <a16:creationId xmlns:a16="http://schemas.microsoft.com/office/drawing/2014/main" id="{8D2F1978-4162-4F55-851E-3325A8F85001}"/>
              </a:ext>
            </a:extLst>
          </p:cNvPr>
          <p:cNvSpPr/>
          <p:nvPr/>
        </p:nvSpPr>
        <p:spPr>
          <a:xfrm>
            <a:off x="11215475" y="2775075"/>
            <a:ext cx="833956" cy="23667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FF0000"/>
                </a:solidFill>
              </a:rPr>
              <a:t>XMASS</a:t>
            </a:r>
            <a:endParaRPr lang="zh-CN" altLang="en-US" sz="1400" b="1" dirty="0">
              <a:solidFill>
                <a:srgbClr val="FF0000"/>
              </a:solidFill>
            </a:endParaRPr>
          </a:p>
        </p:txBody>
      </p:sp>
      <p:sp>
        <p:nvSpPr>
          <p:cNvPr id="11" name="矩形 10">
            <a:extLst>
              <a:ext uri="{FF2B5EF4-FFF2-40B4-BE49-F238E27FC236}">
                <a16:creationId xmlns:a16="http://schemas.microsoft.com/office/drawing/2014/main" id="{95501D01-08F4-4EA5-80BC-33E0CC4347D4}"/>
              </a:ext>
            </a:extLst>
          </p:cNvPr>
          <p:cNvSpPr/>
          <p:nvPr/>
        </p:nvSpPr>
        <p:spPr>
          <a:xfrm>
            <a:off x="3857384" y="1069992"/>
            <a:ext cx="1345774" cy="60924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FF0000"/>
                </a:solidFill>
              </a:rPr>
              <a:t>DEAP/CLEAN</a:t>
            </a:r>
          </a:p>
          <a:p>
            <a:pPr algn="ctr"/>
            <a:r>
              <a:rPr lang="en-US" altLang="zh-CN" sz="1400" b="1" dirty="0">
                <a:solidFill>
                  <a:srgbClr val="FF0000"/>
                </a:solidFill>
              </a:rPr>
              <a:t>PICASSO</a:t>
            </a:r>
          </a:p>
          <a:p>
            <a:pPr algn="ctr"/>
            <a:r>
              <a:rPr lang="en-US" altLang="zh-CN" sz="1400" b="1" dirty="0">
                <a:solidFill>
                  <a:srgbClr val="FF0000"/>
                </a:solidFill>
              </a:rPr>
              <a:t>PICO</a:t>
            </a:r>
            <a:endParaRPr lang="zh-CN" altLang="en-US" sz="1400" b="1" dirty="0">
              <a:solidFill>
                <a:srgbClr val="FF0000"/>
              </a:solidFill>
            </a:endParaRPr>
          </a:p>
        </p:txBody>
      </p:sp>
      <p:sp>
        <p:nvSpPr>
          <p:cNvPr id="12" name="矩形 11">
            <a:extLst>
              <a:ext uri="{FF2B5EF4-FFF2-40B4-BE49-F238E27FC236}">
                <a16:creationId xmlns:a16="http://schemas.microsoft.com/office/drawing/2014/main" id="{4CCCA638-F555-4A98-BD34-C0A64EAD47A3}"/>
              </a:ext>
            </a:extLst>
          </p:cNvPr>
          <p:cNvSpPr/>
          <p:nvPr/>
        </p:nvSpPr>
        <p:spPr>
          <a:xfrm>
            <a:off x="776087" y="1071205"/>
            <a:ext cx="949784" cy="526352"/>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FF0000"/>
                </a:solidFill>
              </a:rPr>
              <a:t>CDMS</a:t>
            </a:r>
          </a:p>
          <a:p>
            <a:pPr algn="ctr"/>
            <a:r>
              <a:rPr lang="en-US" altLang="zh-CN" sz="1400" b="1" dirty="0" err="1">
                <a:solidFill>
                  <a:srgbClr val="FF0000"/>
                </a:solidFill>
              </a:rPr>
              <a:t>CoGeNT</a:t>
            </a:r>
            <a:endParaRPr lang="zh-CN" altLang="en-US" sz="1400" b="1" dirty="0">
              <a:solidFill>
                <a:srgbClr val="FF0000"/>
              </a:solidFill>
            </a:endParaRPr>
          </a:p>
        </p:txBody>
      </p:sp>
      <p:sp>
        <p:nvSpPr>
          <p:cNvPr id="13" name="矩形 12">
            <a:extLst>
              <a:ext uri="{FF2B5EF4-FFF2-40B4-BE49-F238E27FC236}">
                <a16:creationId xmlns:a16="http://schemas.microsoft.com/office/drawing/2014/main" id="{EADD351A-B794-468A-958F-1C6249EACBAB}"/>
              </a:ext>
            </a:extLst>
          </p:cNvPr>
          <p:cNvSpPr/>
          <p:nvPr/>
        </p:nvSpPr>
        <p:spPr>
          <a:xfrm>
            <a:off x="928487" y="2890725"/>
            <a:ext cx="949784" cy="23667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FF0000"/>
                </a:solidFill>
              </a:rPr>
              <a:t>LZ</a:t>
            </a:r>
            <a:endParaRPr lang="zh-CN" altLang="en-US" sz="1400" b="1" dirty="0">
              <a:solidFill>
                <a:srgbClr val="FF0000"/>
              </a:solidFill>
            </a:endParaRPr>
          </a:p>
        </p:txBody>
      </p:sp>
      <p:sp>
        <p:nvSpPr>
          <p:cNvPr id="14" name="矩形 13">
            <a:extLst>
              <a:ext uri="{FF2B5EF4-FFF2-40B4-BE49-F238E27FC236}">
                <a16:creationId xmlns:a16="http://schemas.microsoft.com/office/drawing/2014/main" id="{418415F5-5639-426D-B164-6091D6FD7473}"/>
              </a:ext>
            </a:extLst>
          </p:cNvPr>
          <p:cNvSpPr/>
          <p:nvPr/>
        </p:nvSpPr>
        <p:spPr>
          <a:xfrm>
            <a:off x="4262075" y="1717284"/>
            <a:ext cx="871511" cy="44172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FF0000"/>
                </a:solidFill>
              </a:rPr>
              <a:t>ZEPLIN</a:t>
            </a:r>
          </a:p>
          <a:p>
            <a:pPr algn="ctr"/>
            <a:r>
              <a:rPr lang="en-US" altLang="zh-CN" sz="1400" b="1" dirty="0">
                <a:solidFill>
                  <a:srgbClr val="FF0000"/>
                </a:solidFill>
              </a:rPr>
              <a:t>DRIFT</a:t>
            </a:r>
            <a:endParaRPr lang="zh-CN" altLang="en-US" sz="1400" b="1" dirty="0">
              <a:solidFill>
                <a:srgbClr val="FF0000"/>
              </a:solidFill>
            </a:endParaRPr>
          </a:p>
        </p:txBody>
      </p:sp>
      <p:sp>
        <p:nvSpPr>
          <p:cNvPr id="15" name="矩形 14">
            <a:extLst>
              <a:ext uri="{FF2B5EF4-FFF2-40B4-BE49-F238E27FC236}">
                <a16:creationId xmlns:a16="http://schemas.microsoft.com/office/drawing/2014/main" id="{BFE8DF70-7582-4D21-ABE4-CAEE604A9950}"/>
              </a:ext>
            </a:extLst>
          </p:cNvPr>
          <p:cNvSpPr/>
          <p:nvPr/>
        </p:nvSpPr>
        <p:spPr>
          <a:xfrm>
            <a:off x="3961224" y="3530036"/>
            <a:ext cx="1345774" cy="88936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FF0000"/>
                </a:solidFill>
              </a:rPr>
              <a:t>CRESST</a:t>
            </a:r>
          </a:p>
          <a:p>
            <a:pPr algn="ctr"/>
            <a:r>
              <a:rPr lang="en-US" altLang="zh-CN" sz="1400" b="1" dirty="0">
                <a:solidFill>
                  <a:srgbClr val="FF0000"/>
                </a:solidFill>
              </a:rPr>
              <a:t>DAMA/LIBRA</a:t>
            </a:r>
          </a:p>
          <a:p>
            <a:pPr algn="ctr"/>
            <a:r>
              <a:rPr lang="en-US" altLang="zh-CN" sz="1400" b="1" dirty="0" err="1">
                <a:solidFill>
                  <a:srgbClr val="FF0000"/>
                </a:solidFill>
              </a:rPr>
              <a:t>XENONnT</a:t>
            </a:r>
            <a:endParaRPr lang="en-US" altLang="zh-CN" sz="1400" b="1" dirty="0">
              <a:solidFill>
                <a:srgbClr val="FF0000"/>
              </a:solidFill>
            </a:endParaRPr>
          </a:p>
          <a:p>
            <a:pPr algn="ctr"/>
            <a:r>
              <a:rPr lang="en-US" altLang="zh-CN" sz="1400" b="1" dirty="0">
                <a:solidFill>
                  <a:srgbClr val="FF0000"/>
                </a:solidFill>
              </a:rPr>
              <a:t>DARKSIDE</a:t>
            </a:r>
          </a:p>
        </p:txBody>
      </p:sp>
      <p:sp>
        <p:nvSpPr>
          <p:cNvPr id="16" name="矩形 15">
            <a:extLst>
              <a:ext uri="{FF2B5EF4-FFF2-40B4-BE49-F238E27FC236}">
                <a16:creationId xmlns:a16="http://schemas.microsoft.com/office/drawing/2014/main" id="{37EABA5A-C0DB-4AC1-89F9-5532E2AEEE97}"/>
              </a:ext>
            </a:extLst>
          </p:cNvPr>
          <p:cNvSpPr/>
          <p:nvPr/>
        </p:nvSpPr>
        <p:spPr>
          <a:xfrm>
            <a:off x="5724605" y="1934054"/>
            <a:ext cx="1125645" cy="60924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FF0000"/>
                </a:solidFill>
              </a:rPr>
              <a:t>EDELWEISS</a:t>
            </a:r>
          </a:p>
          <a:p>
            <a:pPr algn="ctr"/>
            <a:r>
              <a:rPr lang="en-US" altLang="zh-CN" sz="1400" b="1" dirty="0">
                <a:solidFill>
                  <a:srgbClr val="FF0000"/>
                </a:solidFill>
              </a:rPr>
              <a:t>MIMAC</a:t>
            </a:r>
          </a:p>
          <a:p>
            <a:pPr algn="ctr"/>
            <a:r>
              <a:rPr lang="en-US" altLang="zh-CN" sz="1400" b="1" dirty="0" err="1">
                <a:solidFill>
                  <a:srgbClr val="FF0000"/>
                </a:solidFill>
              </a:rPr>
              <a:t>ArDM</a:t>
            </a:r>
            <a:endParaRPr lang="en-US" altLang="zh-CN" sz="1400" b="1" dirty="0">
              <a:solidFill>
                <a:srgbClr val="FF0000"/>
              </a:solidFill>
            </a:endParaRPr>
          </a:p>
        </p:txBody>
      </p:sp>
      <p:sp>
        <p:nvSpPr>
          <p:cNvPr id="17" name="星形: 五角 16">
            <a:extLst>
              <a:ext uri="{FF2B5EF4-FFF2-40B4-BE49-F238E27FC236}">
                <a16:creationId xmlns:a16="http://schemas.microsoft.com/office/drawing/2014/main" id="{70BC041C-F84C-4C9B-B0C8-AB4C9E7A0A7E}"/>
              </a:ext>
            </a:extLst>
          </p:cNvPr>
          <p:cNvSpPr/>
          <p:nvPr/>
        </p:nvSpPr>
        <p:spPr>
          <a:xfrm>
            <a:off x="7226228" y="4794837"/>
            <a:ext cx="584781" cy="49946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图片 18">
            <a:extLst>
              <a:ext uri="{FF2B5EF4-FFF2-40B4-BE49-F238E27FC236}">
                <a16:creationId xmlns:a16="http://schemas.microsoft.com/office/drawing/2014/main" id="{2BA6E0D5-FB24-4000-A58C-D8872D8D756F}"/>
              </a:ext>
            </a:extLst>
          </p:cNvPr>
          <p:cNvPicPr>
            <a:picLocks noChangeAspect="1"/>
          </p:cNvPicPr>
          <p:nvPr/>
        </p:nvPicPr>
        <p:blipFill>
          <a:blip r:embed="rId4"/>
          <a:stretch>
            <a:fillRect/>
          </a:stretch>
        </p:blipFill>
        <p:spPr>
          <a:xfrm>
            <a:off x="9002562" y="3290526"/>
            <a:ext cx="3046869" cy="1819868"/>
          </a:xfrm>
          <a:prstGeom prst="rect">
            <a:avLst/>
          </a:prstGeom>
        </p:spPr>
      </p:pic>
      <p:sp>
        <p:nvSpPr>
          <p:cNvPr id="18" name="日期占位符 3">
            <a:extLst>
              <a:ext uri="{FF2B5EF4-FFF2-40B4-BE49-F238E27FC236}">
                <a16:creationId xmlns:a16="http://schemas.microsoft.com/office/drawing/2014/main" id="{6F9EB133-F0A2-F340-C90A-ED2A046406AC}"/>
              </a:ext>
            </a:extLst>
          </p:cNvPr>
          <p:cNvSpPr>
            <a:spLocks noGrp="1"/>
          </p:cNvSpPr>
          <p:nvPr>
            <p:ph type="dt" sz="half" idx="10"/>
          </p:nvPr>
        </p:nvSpPr>
        <p:spPr>
          <a:xfrm>
            <a:off x="838200" y="6356350"/>
            <a:ext cx="2743200" cy="365125"/>
          </a:xfrm>
        </p:spPr>
        <p:txBody>
          <a:bodyPr/>
          <a:lstStyle/>
          <a:p>
            <a:r>
              <a:rPr kumimoji="1" lang="en-US" altLang="zh-CN"/>
              <a:t>2024/8/27</a:t>
            </a:r>
            <a:endParaRPr kumimoji="1" lang="zh-CN" altLang="en-US"/>
          </a:p>
        </p:txBody>
      </p:sp>
      <p:sp>
        <p:nvSpPr>
          <p:cNvPr id="20" name="页脚占位符 2">
            <a:extLst>
              <a:ext uri="{FF2B5EF4-FFF2-40B4-BE49-F238E27FC236}">
                <a16:creationId xmlns:a16="http://schemas.microsoft.com/office/drawing/2014/main" id="{9202A462-D0C0-9E97-FA9D-146D27C52661}"/>
              </a:ext>
            </a:extLst>
          </p:cNvPr>
          <p:cNvSpPr>
            <a:spLocks noGrp="1"/>
          </p:cNvSpPr>
          <p:nvPr>
            <p:ph type="ftr" sz="quarter" idx="11"/>
          </p:nvPr>
        </p:nvSpPr>
        <p:spPr>
          <a:xfrm>
            <a:off x="4038600" y="6356350"/>
            <a:ext cx="4114800" cy="365125"/>
          </a:xfrm>
        </p:spPr>
        <p:txBody>
          <a:bodyPr/>
          <a:lstStyle/>
          <a:p>
            <a:r>
              <a:rPr lang="zh-CN" altLang="en-US"/>
              <a:t>孟月，</a:t>
            </a:r>
            <a:r>
              <a:rPr lang="en-US" altLang="zh-CN"/>
              <a:t>NPG workshop</a:t>
            </a:r>
            <a:endParaRPr lang="zh-CN" altLang="en-US" dirty="0"/>
          </a:p>
        </p:txBody>
      </p:sp>
      <p:sp>
        <p:nvSpPr>
          <p:cNvPr id="21" name="灯片编号占位符 20">
            <a:extLst>
              <a:ext uri="{FF2B5EF4-FFF2-40B4-BE49-F238E27FC236}">
                <a16:creationId xmlns:a16="http://schemas.microsoft.com/office/drawing/2014/main" id="{B52A1CED-535F-0AF3-5F32-D23EB4732BE5}"/>
              </a:ext>
            </a:extLst>
          </p:cNvPr>
          <p:cNvSpPr>
            <a:spLocks noGrp="1"/>
          </p:cNvSpPr>
          <p:nvPr>
            <p:ph type="sldNum" sz="quarter" idx="12"/>
          </p:nvPr>
        </p:nvSpPr>
        <p:spPr/>
        <p:txBody>
          <a:bodyPr/>
          <a:lstStyle/>
          <a:p>
            <a:fld id="{E2802475-2F4D-CA45-AACE-A7EAB8ED1EE7}" type="slidenum">
              <a:rPr kumimoji="1" lang="zh-CN" altLang="en-US" smtClean="0"/>
              <a:t>11</a:t>
            </a:fld>
            <a:endParaRPr kumimoji="1" lang="zh-CN" altLang="en-US"/>
          </a:p>
        </p:txBody>
      </p:sp>
    </p:spTree>
    <p:extLst>
      <p:ext uri="{BB962C8B-B14F-4D97-AF65-F5344CB8AC3E}">
        <p14:creationId xmlns:p14="http://schemas.microsoft.com/office/powerpoint/2010/main" val="46828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86A0E58-9ADB-4E6D-8095-BCB0F68C6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639" y="3814194"/>
            <a:ext cx="4407950" cy="2710032"/>
          </a:xfrm>
          <a:prstGeom prst="rect">
            <a:avLst/>
          </a:prstGeom>
        </p:spPr>
      </p:pic>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r>
              <a:rPr lang="en-US" altLang="zh-CN"/>
              <a:t>2024/8/27</a:t>
            </a:r>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zh-CN" altLang="en-US"/>
              <a:t>孟月，</a:t>
            </a:r>
            <a:r>
              <a:rPr lang="en-US" altLang="zh-CN"/>
              <a:t>NPG workshop</a:t>
            </a:r>
            <a:endParaRPr lang="zh-CN" altLang="en-US"/>
          </a:p>
        </p:txBody>
      </p:sp>
      <p:pic>
        <p:nvPicPr>
          <p:cNvPr id="5" name="图片 5">
            <a:extLst>
              <a:ext uri="{FF2B5EF4-FFF2-40B4-BE49-F238E27FC236}">
                <a16:creationId xmlns:a16="http://schemas.microsoft.com/office/drawing/2014/main" id="{604D94C0-D8F1-46DE-813D-E84355B9B6ED}"/>
              </a:ext>
            </a:extLst>
          </p:cNvPr>
          <p:cNvPicPr>
            <a:picLocks noChangeAspect="1"/>
          </p:cNvPicPr>
          <p:nvPr/>
        </p:nvPicPr>
        <p:blipFill rotWithShape="1">
          <a:blip r:embed="rId4"/>
          <a:srcRect t="2513"/>
          <a:stretch>
            <a:fillRect/>
          </a:stretch>
        </p:blipFill>
        <p:spPr>
          <a:xfrm>
            <a:off x="3949639" y="1108120"/>
            <a:ext cx="4360849" cy="2586996"/>
          </a:xfrm>
          <a:prstGeom prst="rect">
            <a:avLst/>
          </a:prstGeom>
        </p:spPr>
      </p:pic>
      <p:pic>
        <p:nvPicPr>
          <p:cNvPr id="6" name="图片 8">
            <a:extLst>
              <a:ext uri="{FF2B5EF4-FFF2-40B4-BE49-F238E27FC236}">
                <a16:creationId xmlns:a16="http://schemas.microsoft.com/office/drawing/2014/main" id="{8347FCCC-D5FF-412A-B4E0-665F6A50E517}"/>
              </a:ext>
            </a:extLst>
          </p:cNvPr>
          <p:cNvPicPr>
            <a:picLocks noChangeAspect="1"/>
          </p:cNvPicPr>
          <p:nvPr/>
        </p:nvPicPr>
        <p:blipFill rotWithShape="1">
          <a:blip r:embed="rId5"/>
          <a:srcRect r="14604"/>
          <a:stretch>
            <a:fillRect/>
          </a:stretch>
        </p:blipFill>
        <p:spPr>
          <a:xfrm>
            <a:off x="591749" y="1108119"/>
            <a:ext cx="3079177" cy="2586996"/>
          </a:xfrm>
          <a:prstGeom prst="rect">
            <a:avLst/>
          </a:prstGeom>
        </p:spPr>
      </p:pic>
      <p:pic>
        <p:nvPicPr>
          <p:cNvPr id="8" name="Picture 5">
            <a:extLst>
              <a:ext uri="{FF2B5EF4-FFF2-40B4-BE49-F238E27FC236}">
                <a16:creationId xmlns:a16="http://schemas.microsoft.com/office/drawing/2014/main" id="{CA97D8F5-E58F-4673-8136-DD6B1289CA95}"/>
              </a:ext>
            </a:extLst>
          </p:cNvPr>
          <p:cNvPicPr>
            <a:picLocks noChangeAspect="1"/>
          </p:cNvPicPr>
          <p:nvPr/>
        </p:nvPicPr>
        <p:blipFill rotWithShape="1">
          <a:blip r:embed="rId6"/>
          <a:srcRect t="18681" b="8932"/>
          <a:stretch>
            <a:fillRect/>
          </a:stretch>
        </p:blipFill>
        <p:spPr>
          <a:xfrm>
            <a:off x="558165" y="3814194"/>
            <a:ext cx="3112761" cy="2674236"/>
          </a:xfrm>
          <a:prstGeom prst="rect">
            <a:avLst/>
          </a:prstGeom>
        </p:spPr>
      </p:pic>
      <p:sp>
        <p:nvSpPr>
          <p:cNvPr id="9" name="Content Placeholder 4">
            <a:extLst>
              <a:ext uri="{FF2B5EF4-FFF2-40B4-BE49-F238E27FC236}">
                <a16:creationId xmlns:a16="http://schemas.microsoft.com/office/drawing/2014/main" id="{63EB8691-0182-4E36-A3B1-F273953478DD}"/>
              </a:ext>
            </a:extLst>
          </p:cNvPr>
          <p:cNvSpPr txBox="1">
            <a:spLocks/>
          </p:cNvSpPr>
          <p:nvPr/>
        </p:nvSpPr>
        <p:spPr bwMode="auto">
          <a:xfrm>
            <a:off x="7987967" y="1598467"/>
            <a:ext cx="4360849" cy="289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0" lvl="1" indent="-285750">
              <a:spcBef>
                <a:spcPts val="600"/>
              </a:spcBef>
              <a:spcAft>
                <a:spcPts val="600"/>
              </a:spcAft>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Ideal</a:t>
            </a:r>
            <a:r>
              <a:rPr lang="zh-CN" altLang="en-US" sz="2000" b="1"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site</a:t>
            </a:r>
          </a:p>
          <a:p>
            <a:pPr marL="1200150" lvl="2" indent="-285750">
              <a:spcBef>
                <a:spcPts val="600"/>
              </a:spcBef>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Deepest (6800 </a:t>
            </a:r>
            <a:r>
              <a:rPr lang="en-US" altLang="zh-CN" sz="2000" dirty="0" err="1">
                <a:latin typeface="Arial" panose="020B0604020202020204" pitchFamily="34" charset="0"/>
                <a:cs typeface="Arial" panose="020B0604020202020204" pitchFamily="34" charset="0"/>
              </a:rPr>
              <a:t>m.w.e</a:t>
            </a:r>
            <a:r>
              <a:rPr lang="en-US" altLang="zh-CN" sz="2000" dirty="0">
                <a:latin typeface="Arial" panose="020B0604020202020204" pitchFamily="34" charset="0"/>
                <a:cs typeface="Arial" panose="020B0604020202020204" pitchFamily="34" charset="0"/>
              </a:rPr>
              <a:t> )</a:t>
            </a:r>
          </a:p>
          <a:p>
            <a:pPr marL="1200150" lvl="2" indent="-285750">
              <a:spcBef>
                <a:spcPts val="600"/>
              </a:spcBef>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Muon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rate: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1 count/week/m</a:t>
            </a:r>
            <a:r>
              <a:rPr lang="en-US" altLang="zh-CN" sz="2000" baseline="30000" dirty="0">
                <a:latin typeface="Arial" panose="020B0604020202020204" pitchFamily="34" charset="0"/>
                <a:cs typeface="Arial" panose="020B0604020202020204" pitchFamily="34" charset="0"/>
              </a:rPr>
              <a:t>2</a:t>
            </a:r>
            <a:endParaRPr lang="en-US" altLang="zh-CN" sz="2000" dirty="0">
              <a:latin typeface="Arial" panose="020B0604020202020204" pitchFamily="34" charset="0"/>
              <a:cs typeface="Arial" panose="020B0604020202020204" pitchFamily="34" charset="0"/>
            </a:endParaRPr>
          </a:p>
          <a:p>
            <a:pPr marL="1200150" lvl="2" indent="-285750">
              <a:spcBef>
                <a:spcPts val="600"/>
              </a:spcBef>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Horizontal access</a:t>
            </a:r>
          </a:p>
          <a:p>
            <a:pPr marL="742950" lvl="1" indent="-285750">
              <a:spcBef>
                <a:spcPts val="600"/>
              </a:spcBef>
              <a:spcAft>
                <a:spcPts val="600"/>
              </a:spcAft>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From CJPL-I to CJPL-II</a:t>
            </a:r>
          </a:p>
          <a:p>
            <a:pPr marL="1200150" lvl="2" indent="-285750">
              <a:spcBef>
                <a:spcPts val="600"/>
              </a:spcBef>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In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2015,</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CJPL-II</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start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construction</a:t>
            </a:r>
          </a:p>
          <a:p>
            <a:pPr marL="1200150" lvl="2" indent="-285750">
              <a:spcBef>
                <a:spcPts val="600"/>
              </a:spcBef>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In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2019,</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PandaX-4T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and</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CDEX</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moved</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to</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the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B2</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hall</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of</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CJPL-II</a:t>
            </a:r>
          </a:p>
          <a:p>
            <a:pPr marL="742950" lvl="1"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p:txBody>
      </p:sp>
      <p:sp>
        <p:nvSpPr>
          <p:cNvPr id="10" name="标题 1">
            <a:extLst>
              <a:ext uri="{FF2B5EF4-FFF2-40B4-BE49-F238E27FC236}">
                <a16:creationId xmlns:a16="http://schemas.microsoft.com/office/drawing/2014/main" id="{3B6A5591-55AA-42AD-8C89-D7419AF32E73}"/>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en-GB" dirty="0"/>
              <a:t>China Jin</a:t>
            </a:r>
            <a:r>
              <a:rPr lang="en-US" altLang="zh-CN" dirty="0"/>
              <a:t>p</a:t>
            </a:r>
            <a:r>
              <a:rPr lang="en-US" altLang="en-GB" dirty="0"/>
              <a:t>ing Underground Laboratory – CJPL</a:t>
            </a:r>
          </a:p>
        </p:txBody>
      </p:sp>
      <p:sp>
        <p:nvSpPr>
          <p:cNvPr id="11" name="灯片编号占位符 10">
            <a:extLst>
              <a:ext uri="{FF2B5EF4-FFF2-40B4-BE49-F238E27FC236}">
                <a16:creationId xmlns:a16="http://schemas.microsoft.com/office/drawing/2014/main" id="{82856BEF-F145-6E0B-052D-3B6A901B6BD4}"/>
              </a:ext>
            </a:extLst>
          </p:cNvPr>
          <p:cNvSpPr>
            <a:spLocks noGrp="1"/>
          </p:cNvSpPr>
          <p:nvPr>
            <p:ph type="sldNum" sz="quarter" idx="12"/>
          </p:nvPr>
        </p:nvSpPr>
        <p:spPr/>
        <p:txBody>
          <a:bodyPr/>
          <a:lstStyle/>
          <a:p>
            <a:fld id="{E2802475-2F4D-CA45-AACE-A7EAB8ED1EE7}" type="slidenum">
              <a:rPr kumimoji="1" lang="zh-CN" altLang="en-US" smtClean="0"/>
              <a:t>12</a:t>
            </a:fld>
            <a:endParaRPr kumimoji="1" lang="zh-CN" altLang="en-US"/>
          </a:p>
        </p:txBody>
      </p:sp>
    </p:spTree>
    <p:extLst>
      <p:ext uri="{BB962C8B-B14F-4D97-AF65-F5344CB8AC3E}">
        <p14:creationId xmlns:p14="http://schemas.microsoft.com/office/powerpoint/2010/main" val="4120155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r>
              <a:rPr lang="en-US" altLang="zh-CN"/>
              <a:t>2024/8/27</a:t>
            </a:r>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zh-CN" altLang="en-US"/>
              <a:t>孟月，</a:t>
            </a:r>
            <a:r>
              <a:rPr lang="en-US" altLang="zh-CN"/>
              <a:t>NPG workshop</a:t>
            </a:r>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err="1"/>
              <a:t>PandaX</a:t>
            </a:r>
            <a:r>
              <a:rPr lang="en-US" altLang="zh-CN" dirty="0"/>
              <a:t> Roadmap</a:t>
            </a:r>
            <a:endParaRPr lang="zh-CN" altLang="en-US" dirty="0"/>
          </a:p>
        </p:txBody>
      </p:sp>
      <p:sp>
        <p:nvSpPr>
          <p:cNvPr id="6" name="Content Placeholder 6">
            <a:extLst>
              <a:ext uri="{FF2B5EF4-FFF2-40B4-BE49-F238E27FC236}">
                <a16:creationId xmlns:a16="http://schemas.microsoft.com/office/drawing/2014/main" id="{54D9E4A6-E3EC-404E-A6CD-AC02C1A95F19}"/>
              </a:ext>
            </a:extLst>
          </p:cNvPr>
          <p:cNvSpPr txBox="1"/>
          <p:nvPr/>
        </p:nvSpPr>
        <p:spPr bwMode="auto">
          <a:xfrm>
            <a:off x="3526847" y="1110970"/>
            <a:ext cx="7041982"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en-US" altLang="zh-CN" sz="2400" b="1" dirty="0">
                <a:solidFill>
                  <a:srgbClr val="FF0066"/>
                </a:solidFill>
                <a:latin typeface="Arial" panose="020B0604020202020204" pitchFamily="34" charset="0"/>
                <a:ea typeface="SimSun" panose="02010600030101010101" pitchFamily="2" charset="-122"/>
                <a:cs typeface="Arial" panose="020B0604020202020204" pitchFamily="34" charset="0"/>
              </a:rPr>
              <a:t>P</a:t>
            </a:r>
            <a:r>
              <a:rPr lang="en-US" altLang="zh-CN" sz="2400" b="1" dirty="0">
                <a:latin typeface="Arial" panose="020B0604020202020204" pitchFamily="34" charset="0"/>
                <a:ea typeface="SimSun" panose="02010600030101010101" pitchFamily="2" charset="-122"/>
                <a:cs typeface="Arial" panose="020B0604020202020204" pitchFamily="34" charset="0"/>
              </a:rPr>
              <a:t>article </a:t>
            </a:r>
            <a:r>
              <a:rPr lang="en-US" altLang="zh-CN" sz="2400" b="1" dirty="0">
                <a:solidFill>
                  <a:srgbClr val="FF0066"/>
                </a:solidFill>
                <a:latin typeface="Arial" panose="020B0604020202020204" pitchFamily="34" charset="0"/>
                <a:ea typeface="SimSun" panose="02010600030101010101" pitchFamily="2" charset="-122"/>
                <a:cs typeface="Arial" panose="020B0604020202020204" pitchFamily="34" charset="0"/>
              </a:rPr>
              <a:t>and</a:t>
            </a:r>
            <a:r>
              <a:rPr lang="en-US" altLang="zh-CN" sz="2400" b="1" dirty="0">
                <a:latin typeface="Arial" panose="020B0604020202020204" pitchFamily="34" charset="0"/>
                <a:ea typeface="SimSun" panose="02010600030101010101" pitchFamily="2" charset="-122"/>
                <a:cs typeface="Arial" panose="020B0604020202020204" pitchFamily="34" charset="0"/>
              </a:rPr>
              <a:t> </a:t>
            </a:r>
            <a:r>
              <a:rPr lang="en-US" altLang="zh-CN" sz="2400" b="1" dirty="0">
                <a:solidFill>
                  <a:srgbClr val="FF0066"/>
                </a:solidFill>
                <a:latin typeface="Arial" panose="020B0604020202020204" pitchFamily="34" charset="0"/>
                <a:ea typeface="SimSun" panose="02010600030101010101" pitchFamily="2" charset="-122"/>
                <a:cs typeface="Arial" panose="020B0604020202020204" pitchFamily="34" charset="0"/>
              </a:rPr>
              <a:t>A</a:t>
            </a:r>
            <a:r>
              <a:rPr lang="en-US" altLang="zh-CN" sz="2400" b="1" dirty="0">
                <a:latin typeface="Arial" panose="020B0604020202020204" pitchFamily="34" charset="0"/>
                <a:ea typeface="SimSun" panose="02010600030101010101" pitchFamily="2" charset="-122"/>
                <a:cs typeface="Arial" panose="020B0604020202020204" pitchFamily="34" charset="0"/>
              </a:rPr>
              <a:t>strophysical </a:t>
            </a:r>
            <a:r>
              <a:rPr lang="en-US" altLang="zh-CN" sz="2400" b="1" dirty="0">
                <a:solidFill>
                  <a:srgbClr val="FF0066"/>
                </a:solidFill>
                <a:latin typeface="Arial" panose="020B0604020202020204" pitchFamily="34" charset="0"/>
                <a:ea typeface="SimSun" panose="02010600030101010101" pitchFamily="2" charset="-122"/>
                <a:cs typeface="Arial" panose="020B0604020202020204" pitchFamily="34" charset="0"/>
              </a:rPr>
              <a:t>X</a:t>
            </a:r>
            <a:r>
              <a:rPr lang="en-US" altLang="zh-CN" sz="2400" b="1" dirty="0">
                <a:latin typeface="Arial" panose="020B0604020202020204" pitchFamily="34" charset="0"/>
                <a:ea typeface="SimSun" panose="02010600030101010101" pitchFamily="2" charset="-122"/>
                <a:cs typeface="Arial" panose="020B0604020202020204" pitchFamily="34" charset="0"/>
              </a:rPr>
              <a:t>enon Experiments</a:t>
            </a:r>
          </a:p>
          <a:p>
            <a:pPr eaLnBrk="1" hangingPunct="1">
              <a:buFont typeface="Arial" panose="020B0604020202020204" pitchFamily="34" charset="0"/>
              <a:buNone/>
            </a:pPr>
            <a:endParaRPr lang="zh-CN" altLang="en-US" dirty="0">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6AEA9B57-3E5F-4D00-835D-7F00733CEB28}"/>
              </a:ext>
            </a:extLst>
          </p:cNvPr>
          <p:cNvPicPr>
            <a:picLocks noChangeAspect="1"/>
          </p:cNvPicPr>
          <p:nvPr/>
        </p:nvPicPr>
        <p:blipFill>
          <a:blip r:embed="rId3" cstate="hqprint"/>
          <a:stretch>
            <a:fillRect/>
          </a:stretch>
        </p:blipFill>
        <p:spPr>
          <a:xfrm>
            <a:off x="1478212" y="1026150"/>
            <a:ext cx="1934825" cy="601091"/>
          </a:xfrm>
          <a:prstGeom prst="rect">
            <a:avLst/>
          </a:prstGeom>
        </p:spPr>
      </p:pic>
      <p:pic>
        <p:nvPicPr>
          <p:cNvPr id="8" name="图片 7">
            <a:extLst>
              <a:ext uri="{FF2B5EF4-FFF2-40B4-BE49-F238E27FC236}">
                <a16:creationId xmlns:a16="http://schemas.microsoft.com/office/drawing/2014/main" id="{969B364A-6BE5-4050-B502-229260F5354C}"/>
              </a:ext>
            </a:extLst>
          </p:cNvPr>
          <p:cNvPicPr>
            <a:picLocks noChangeAspect="1"/>
          </p:cNvPicPr>
          <p:nvPr/>
        </p:nvPicPr>
        <p:blipFill>
          <a:blip r:embed="rId4"/>
          <a:stretch>
            <a:fillRect/>
          </a:stretch>
        </p:blipFill>
        <p:spPr>
          <a:xfrm>
            <a:off x="10225909" y="2960760"/>
            <a:ext cx="1756035" cy="1855019"/>
          </a:xfrm>
          <a:prstGeom prst="rect">
            <a:avLst/>
          </a:prstGeom>
        </p:spPr>
      </p:pic>
      <p:sp>
        <p:nvSpPr>
          <p:cNvPr id="9" name="TextBox 9">
            <a:extLst>
              <a:ext uri="{FF2B5EF4-FFF2-40B4-BE49-F238E27FC236}">
                <a16:creationId xmlns:a16="http://schemas.microsoft.com/office/drawing/2014/main" id="{3F75CF97-8445-4BAF-9BA5-90F2A3685984}"/>
              </a:ext>
            </a:extLst>
          </p:cNvPr>
          <p:cNvSpPr txBox="1">
            <a:spLocks noChangeArrowheads="1"/>
          </p:cNvSpPr>
          <p:nvPr/>
        </p:nvSpPr>
        <p:spPr bwMode="auto">
          <a:xfrm>
            <a:off x="1751302" y="5772891"/>
            <a:ext cx="23585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None/>
            </a:pPr>
            <a:r>
              <a:rPr lang="en-US" altLang="zh-CN" sz="1800" b="1" dirty="0">
                <a:ea typeface="SimHei" panose="02010609060101010101" pitchFamily="49" charset="-122"/>
                <a:cs typeface="Arial" panose="020B0604020202020204" pitchFamily="34" charset="0"/>
              </a:rPr>
              <a:t>PandaX-I, </a:t>
            </a:r>
            <a:r>
              <a:rPr lang="zh-CN" altLang="en-US" sz="1800" b="1" dirty="0">
                <a:ea typeface="SimHei" panose="02010609060101010101" pitchFamily="49" charset="-122"/>
                <a:cs typeface="Arial" panose="020B0604020202020204" pitchFamily="34" charset="0"/>
              </a:rPr>
              <a:t>120 kg</a:t>
            </a:r>
            <a:endParaRPr lang="zh-CN" sz="1800" b="1" dirty="0">
              <a:ea typeface="DengXian" panose="02010600030101010101" charset="-122"/>
              <a:cs typeface="Arial" panose="020B0604020202020204" pitchFamily="34" charset="0"/>
            </a:endParaRPr>
          </a:p>
          <a:p>
            <a:pPr algn="ctr">
              <a:spcBef>
                <a:spcPct val="0"/>
              </a:spcBef>
              <a:buNone/>
            </a:pPr>
            <a:r>
              <a:rPr lang="zh-CN" altLang="en-US" sz="1800" b="1" dirty="0">
                <a:ea typeface="SimHei" panose="02010609060101010101" pitchFamily="49" charset="-122"/>
                <a:cs typeface="Arial" panose="020B0604020202020204" pitchFamily="34" charset="0"/>
              </a:rPr>
              <a:t>operation</a:t>
            </a:r>
          </a:p>
        </p:txBody>
      </p:sp>
      <p:sp>
        <p:nvSpPr>
          <p:cNvPr id="11" name="TextBox 10">
            <a:extLst>
              <a:ext uri="{FF2B5EF4-FFF2-40B4-BE49-F238E27FC236}">
                <a16:creationId xmlns:a16="http://schemas.microsoft.com/office/drawing/2014/main" id="{BF4E1D8A-6BAE-42D6-B972-E417684EC36A}"/>
              </a:ext>
            </a:extLst>
          </p:cNvPr>
          <p:cNvSpPr txBox="1">
            <a:spLocks noChangeArrowheads="1"/>
          </p:cNvSpPr>
          <p:nvPr/>
        </p:nvSpPr>
        <p:spPr bwMode="auto">
          <a:xfrm>
            <a:off x="3068627" y="1649519"/>
            <a:ext cx="22961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None/>
            </a:pPr>
            <a:r>
              <a:rPr lang="en-US" altLang="zh-CN" sz="1800" b="1" dirty="0">
                <a:ea typeface="SimHei" panose="02010609060101010101" pitchFamily="49" charset="-122"/>
                <a:cs typeface="Arial" panose="020B0604020202020204" pitchFamily="34" charset="0"/>
              </a:rPr>
              <a:t>PandaX-II, 580</a:t>
            </a:r>
            <a:r>
              <a:rPr lang="zh-CN" altLang="en-US" sz="1800" b="1" dirty="0">
                <a:ea typeface="SimHei" panose="02010609060101010101" pitchFamily="49" charset="-122"/>
                <a:cs typeface="Arial" panose="020B0604020202020204" pitchFamily="34" charset="0"/>
              </a:rPr>
              <a:t> kg </a:t>
            </a:r>
            <a:r>
              <a:rPr lang="en-US" altLang="zh-CN" sz="1800" b="1" dirty="0">
                <a:ea typeface="SimHei" panose="02010609060101010101" pitchFamily="49" charset="-122"/>
                <a:cs typeface="Arial" panose="020B0604020202020204" pitchFamily="34" charset="0"/>
              </a:rPr>
              <a:t>operation</a:t>
            </a:r>
          </a:p>
        </p:txBody>
      </p:sp>
      <p:sp>
        <p:nvSpPr>
          <p:cNvPr id="12" name="Rectangle 22">
            <a:extLst>
              <a:ext uri="{FF2B5EF4-FFF2-40B4-BE49-F238E27FC236}">
                <a16:creationId xmlns:a16="http://schemas.microsoft.com/office/drawing/2014/main" id="{63C08D26-671A-4FFF-8079-52227975D397}"/>
              </a:ext>
            </a:extLst>
          </p:cNvPr>
          <p:cNvSpPr>
            <a:spLocks noChangeArrowheads="1"/>
          </p:cNvSpPr>
          <p:nvPr/>
        </p:nvSpPr>
        <p:spPr bwMode="auto">
          <a:xfrm>
            <a:off x="303622" y="1797370"/>
            <a:ext cx="2914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None/>
            </a:pPr>
            <a:r>
              <a:rPr lang="en-US" altLang="zh-CN" sz="1800" b="1" dirty="0">
                <a:ea typeface="SimHei" panose="02010609060101010101" pitchFamily="49" charset="-122"/>
                <a:cs typeface="Arial" panose="020B0604020202020204" pitchFamily="34" charset="0"/>
              </a:rPr>
              <a:t>Collaboration</a:t>
            </a:r>
            <a:r>
              <a:rPr lang="zh-CN" altLang="en-US" sz="1800" b="1" dirty="0">
                <a:ea typeface="SimHei" panose="02010609060101010101" pitchFamily="49" charset="-122"/>
                <a:cs typeface="Arial" panose="020B0604020202020204" pitchFamily="34" charset="0"/>
              </a:rPr>
              <a:t> </a:t>
            </a:r>
            <a:r>
              <a:rPr lang="en-US" altLang="zh-CN" sz="1800" b="1" dirty="0">
                <a:ea typeface="SimHei" panose="02010609060101010101" pitchFamily="49" charset="-122"/>
                <a:cs typeface="Arial" panose="020B0604020202020204" pitchFamily="34" charset="0"/>
              </a:rPr>
              <a:t>formed</a:t>
            </a:r>
          </a:p>
        </p:txBody>
      </p:sp>
      <p:grpSp>
        <p:nvGrpSpPr>
          <p:cNvPr id="13" name="Group 78">
            <a:extLst>
              <a:ext uri="{FF2B5EF4-FFF2-40B4-BE49-F238E27FC236}">
                <a16:creationId xmlns:a16="http://schemas.microsoft.com/office/drawing/2014/main" id="{CE12C199-C51E-4ACB-8E83-223C099F08D8}"/>
              </a:ext>
            </a:extLst>
          </p:cNvPr>
          <p:cNvGrpSpPr/>
          <p:nvPr/>
        </p:nvGrpSpPr>
        <p:grpSpPr bwMode="auto">
          <a:xfrm>
            <a:off x="880539" y="2301695"/>
            <a:ext cx="963723" cy="2112630"/>
            <a:chOff x="413105" y="1869743"/>
            <a:chExt cx="962610" cy="2265867"/>
          </a:xfrm>
        </p:grpSpPr>
        <p:sp>
          <p:nvSpPr>
            <p:cNvPr id="14" name="Oval 23">
              <a:extLst>
                <a:ext uri="{FF2B5EF4-FFF2-40B4-BE49-F238E27FC236}">
                  <a16:creationId xmlns:a16="http://schemas.microsoft.com/office/drawing/2014/main" id="{BB8D1286-32AC-4FBC-BE42-1EF6F050E29C}"/>
                </a:ext>
              </a:extLst>
            </p:cNvPr>
            <p:cNvSpPr/>
            <p:nvPr/>
          </p:nvSpPr>
          <p:spPr>
            <a:xfrm>
              <a:off x="910964" y="3581330"/>
              <a:ext cx="152223" cy="1524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en-US" altLang="zh-CN">
                <a:ea typeface="SimHei" panose="02010609060101010101" pitchFamily="49" charset="-122"/>
                <a:cs typeface="Arial" panose="020B0604020202020204" pitchFamily="34" charset="0"/>
              </a:endParaRPr>
            </a:p>
          </p:txBody>
        </p:sp>
        <p:sp>
          <p:nvSpPr>
            <p:cNvPr id="15" name="Rectangle 31">
              <a:extLst>
                <a:ext uri="{FF2B5EF4-FFF2-40B4-BE49-F238E27FC236}">
                  <a16:creationId xmlns:a16="http://schemas.microsoft.com/office/drawing/2014/main" id="{6D6F67F7-3755-4DF6-AF64-F42B5B03ADD8}"/>
                </a:ext>
              </a:extLst>
            </p:cNvPr>
            <p:cNvSpPr>
              <a:spLocks noChangeArrowheads="1"/>
            </p:cNvSpPr>
            <p:nvPr/>
          </p:nvSpPr>
          <p:spPr bwMode="auto">
            <a:xfrm>
              <a:off x="413105" y="3706479"/>
              <a:ext cx="962610" cy="42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r>
                <a:rPr lang="en-US" altLang="zh-CN" sz="2000" dirty="0">
                  <a:ea typeface="SimHei" panose="02010609060101010101" pitchFamily="49" charset="-122"/>
                  <a:cs typeface="Arial" panose="020B0604020202020204" pitchFamily="34" charset="0"/>
                </a:rPr>
                <a:t>2009.3</a:t>
              </a:r>
            </a:p>
          </p:txBody>
        </p:sp>
        <p:cxnSp>
          <p:nvCxnSpPr>
            <p:cNvPr id="16" name="Straight Connector 50">
              <a:extLst>
                <a:ext uri="{FF2B5EF4-FFF2-40B4-BE49-F238E27FC236}">
                  <a16:creationId xmlns:a16="http://schemas.microsoft.com/office/drawing/2014/main" id="{C18DD3EF-DCC2-4418-BD35-4275A7DCEA48}"/>
                </a:ext>
              </a:extLst>
            </p:cNvPr>
            <p:cNvCxnSpPr/>
            <p:nvPr/>
          </p:nvCxnSpPr>
          <p:spPr>
            <a:xfrm rot="16200000" flipH="1">
              <a:off x="93175" y="2760471"/>
              <a:ext cx="1787799" cy="6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80">
            <a:extLst>
              <a:ext uri="{FF2B5EF4-FFF2-40B4-BE49-F238E27FC236}">
                <a16:creationId xmlns:a16="http://schemas.microsoft.com/office/drawing/2014/main" id="{EC61C5C1-FC12-4FD1-8B04-F30E1F80DEDE}"/>
              </a:ext>
            </a:extLst>
          </p:cNvPr>
          <p:cNvGrpSpPr/>
          <p:nvPr/>
        </p:nvGrpSpPr>
        <p:grpSpPr bwMode="auto">
          <a:xfrm>
            <a:off x="2243515" y="3573044"/>
            <a:ext cx="1374094" cy="2125720"/>
            <a:chOff x="4836005" y="3243362"/>
            <a:chExt cx="1374093" cy="2279573"/>
          </a:xfrm>
        </p:grpSpPr>
        <p:sp>
          <p:nvSpPr>
            <p:cNvPr id="18" name="Rectangle 34">
              <a:extLst>
                <a:ext uri="{FF2B5EF4-FFF2-40B4-BE49-F238E27FC236}">
                  <a16:creationId xmlns:a16="http://schemas.microsoft.com/office/drawing/2014/main" id="{2DD80011-6AF7-4283-B167-0454050F7EC6}"/>
                </a:ext>
              </a:extLst>
            </p:cNvPr>
            <p:cNvSpPr>
              <a:spLocks noChangeArrowheads="1"/>
            </p:cNvSpPr>
            <p:nvPr/>
          </p:nvSpPr>
          <p:spPr bwMode="auto">
            <a:xfrm>
              <a:off x="4836005" y="3243362"/>
              <a:ext cx="1374093" cy="42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r>
                <a:rPr lang="en-US" altLang="zh-CN" sz="2000">
                  <a:ea typeface="SimHei" panose="02010609060101010101" pitchFamily="49" charset="-122"/>
                  <a:cs typeface="Arial" panose="020B0604020202020204" pitchFamily="34" charset="0"/>
                </a:rPr>
                <a:t>2014.5-10</a:t>
              </a:r>
            </a:p>
          </p:txBody>
        </p:sp>
        <p:sp>
          <p:nvSpPr>
            <p:cNvPr id="19" name="Oval 26">
              <a:extLst>
                <a:ext uri="{FF2B5EF4-FFF2-40B4-BE49-F238E27FC236}">
                  <a16:creationId xmlns:a16="http://schemas.microsoft.com/office/drawing/2014/main" id="{3639E858-1DCD-4450-A0A8-8697677DCD6C}"/>
                </a:ext>
              </a:extLst>
            </p:cNvPr>
            <p:cNvSpPr/>
            <p:nvPr/>
          </p:nvSpPr>
          <p:spPr>
            <a:xfrm>
              <a:off x="5387069" y="3581403"/>
              <a:ext cx="152400" cy="1524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en-US" altLang="zh-CN" dirty="0">
                <a:ea typeface="SimHei" panose="02010609060101010101" pitchFamily="49" charset="-122"/>
                <a:cs typeface="Arial" panose="020B0604020202020204" pitchFamily="34" charset="0"/>
              </a:endParaRPr>
            </a:p>
          </p:txBody>
        </p:sp>
        <p:cxnSp>
          <p:nvCxnSpPr>
            <p:cNvPr id="20" name="Straight Connector 76">
              <a:extLst>
                <a:ext uri="{FF2B5EF4-FFF2-40B4-BE49-F238E27FC236}">
                  <a16:creationId xmlns:a16="http://schemas.microsoft.com/office/drawing/2014/main" id="{EE4D757C-BE80-4B77-AAD0-8BB6EDF35F16}"/>
                </a:ext>
              </a:extLst>
            </p:cNvPr>
            <p:cNvCxnSpPr/>
            <p:nvPr/>
          </p:nvCxnSpPr>
          <p:spPr>
            <a:xfrm rot="16200000" flipH="1">
              <a:off x="4561559" y="4618052"/>
              <a:ext cx="1805005" cy="4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82">
            <a:extLst>
              <a:ext uri="{FF2B5EF4-FFF2-40B4-BE49-F238E27FC236}">
                <a16:creationId xmlns:a16="http://schemas.microsoft.com/office/drawing/2014/main" id="{F04C918E-E934-437C-B41A-BBD77A32DE1B}"/>
              </a:ext>
            </a:extLst>
          </p:cNvPr>
          <p:cNvGrpSpPr/>
          <p:nvPr/>
        </p:nvGrpSpPr>
        <p:grpSpPr bwMode="auto">
          <a:xfrm>
            <a:off x="3399696" y="2259590"/>
            <a:ext cx="1886578" cy="2157506"/>
            <a:chOff x="7047105" y="1823660"/>
            <a:chExt cx="1886578" cy="2314740"/>
          </a:xfrm>
        </p:grpSpPr>
        <p:sp>
          <p:nvSpPr>
            <p:cNvPr id="22" name="Rectangle 35">
              <a:extLst>
                <a:ext uri="{FF2B5EF4-FFF2-40B4-BE49-F238E27FC236}">
                  <a16:creationId xmlns:a16="http://schemas.microsoft.com/office/drawing/2014/main" id="{117E4E10-DA3D-49C7-B279-CAA7A024FB39}"/>
                </a:ext>
              </a:extLst>
            </p:cNvPr>
            <p:cNvSpPr>
              <a:spLocks noChangeArrowheads="1"/>
            </p:cNvSpPr>
            <p:nvPr/>
          </p:nvSpPr>
          <p:spPr bwMode="auto">
            <a:xfrm>
              <a:off x="7047105" y="3709131"/>
              <a:ext cx="1886578" cy="42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r>
                <a:rPr lang="en-US" altLang="zh-CN" sz="2000" dirty="0">
                  <a:ea typeface="SimHei" panose="02010609060101010101" pitchFamily="49" charset="-122"/>
                  <a:cs typeface="Arial" panose="020B0604020202020204" pitchFamily="34" charset="0"/>
                </a:rPr>
                <a:t>2016.7-2019.7</a:t>
              </a:r>
            </a:p>
          </p:txBody>
        </p:sp>
        <p:sp>
          <p:nvSpPr>
            <p:cNvPr id="23" name="Oval 95">
              <a:extLst>
                <a:ext uri="{FF2B5EF4-FFF2-40B4-BE49-F238E27FC236}">
                  <a16:creationId xmlns:a16="http://schemas.microsoft.com/office/drawing/2014/main" id="{7DB4EFC3-4CE8-4A74-B92B-4D072FD3D3E1}"/>
                </a:ext>
              </a:extLst>
            </p:cNvPr>
            <p:cNvSpPr/>
            <p:nvPr/>
          </p:nvSpPr>
          <p:spPr>
            <a:xfrm>
              <a:off x="7847013" y="3580982"/>
              <a:ext cx="150812" cy="1524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en-US" altLang="zh-CN">
                <a:ea typeface="SimHei" panose="02010609060101010101" pitchFamily="49" charset="-122"/>
                <a:cs typeface="Arial" panose="020B0604020202020204" pitchFamily="34" charset="0"/>
              </a:endParaRPr>
            </a:p>
          </p:txBody>
        </p:sp>
        <p:cxnSp>
          <p:nvCxnSpPr>
            <p:cNvPr id="24" name="Straight Connector 75">
              <a:extLst>
                <a:ext uri="{FF2B5EF4-FFF2-40B4-BE49-F238E27FC236}">
                  <a16:creationId xmlns:a16="http://schemas.microsoft.com/office/drawing/2014/main" id="{F21AEFE7-8193-49D5-A99D-E85495E41E6F}"/>
                </a:ext>
              </a:extLst>
            </p:cNvPr>
            <p:cNvCxnSpPr/>
            <p:nvPr/>
          </p:nvCxnSpPr>
          <p:spPr>
            <a:xfrm rot="16200000" flipH="1">
              <a:off x="7018681" y="2723409"/>
              <a:ext cx="1804260" cy="4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椭圆 24">
            <a:extLst>
              <a:ext uri="{FF2B5EF4-FFF2-40B4-BE49-F238E27FC236}">
                <a16:creationId xmlns:a16="http://schemas.microsoft.com/office/drawing/2014/main" id="{62C4AD05-C07D-4E05-847B-172C59D7C34C}"/>
              </a:ext>
            </a:extLst>
          </p:cNvPr>
          <p:cNvSpPr/>
          <p:nvPr/>
        </p:nvSpPr>
        <p:spPr bwMode="auto">
          <a:xfrm>
            <a:off x="1413899" y="2242487"/>
            <a:ext cx="82550" cy="769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zh-CN" altLang="en-US">
              <a:solidFill>
                <a:srgbClr val="FFFFFF"/>
              </a:solidFill>
              <a:ea typeface="SimHei" panose="02010609060101010101" pitchFamily="49" charset="-122"/>
              <a:cs typeface="Arial" panose="020B0604020202020204" pitchFamily="34" charset="0"/>
            </a:endParaRPr>
          </a:p>
        </p:txBody>
      </p:sp>
      <p:sp>
        <p:nvSpPr>
          <p:cNvPr id="26" name="椭圆 25">
            <a:extLst>
              <a:ext uri="{FF2B5EF4-FFF2-40B4-BE49-F238E27FC236}">
                <a16:creationId xmlns:a16="http://schemas.microsoft.com/office/drawing/2014/main" id="{82E07E2B-0331-43CA-BAB8-A4E626F90748}"/>
              </a:ext>
            </a:extLst>
          </p:cNvPr>
          <p:cNvSpPr/>
          <p:nvPr/>
        </p:nvSpPr>
        <p:spPr bwMode="auto">
          <a:xfrm>
            <a:off x="4234525" y="2242487"/>
            <a:ext cx="80962" cy="769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zh-CN" altLang="en-US">
              <a:solidFill>
                <a:srgbClr val="FFFFFF"/>
              </a:solidFill>
              <a:ea typeface="SimHei" panose="02010609060101010101" pitchFamily="49" charset="-122"/>
              <a:cs typeface="Arial" panose="020B0604020202020204" pitchFamily="34" charset="0"/>
            </a:endParaRPr>
          </a:p>
        </p:txBody>
      </p:sp>
      <p:sp>
        <p:nvSpPr>
          <p:cNvPr id="27" name="椭圆 26">
            <a:extLst>
              <a:ext uri="{FF2B5EF4-FFF2-40B4-BE49-F238E27FC236}">
                <a16:creationId xmlns:a16="http://schemas.microsoft.com/office/drawing/2014/main" id="{94E6B24F-3C04-4B77-8F75-29CC11FA80DB}"/>
              </a:ext>
            </a:extLst>
          </p:cNvPr>
          <p:cNvSpPr/>
          <p:nvPr/>
        </p:nvSpPr>
        <p:spPr bwMode="auto">
          <a:xfrm>
            <a:off x="2838847" y="5685651"/>
            <a:ext cx="82550" cy="754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zh-CN" altLang="en-US">
              <a:solidFill>
                <a:srgbClr val="FFFFFF"/>
              </a:solidFill>
              <a:ea typeface="SimHei" panose="02010609060101010101" pitchFamily="49" charset="-122"/>
              <a:cs typeface="Arial" panose="020B0604020202020204" pitchFamily="34" charset="0"/>
            </a:endParaRPr>
          </a:p>
        </p:txBody>
      </p:sp>
      <p:grpSp>
        <p:nvGrpSpPr>
          <p:cNvPr id="28" name="组合 27">
            <a:extLst>
              <a:ext uri="{FF2B5EF4-FFF2-40B4-BE49-F238E27FC236}">
                <a16:creationId xmlns:a16="http://schemas.microsoft.com/office/drawing/2014/main" id="{825290F2-6768-4DE6-84A0-A059BFBE5460}"/>
              </a:ext>
            </a:extLst>
          </p:cNvPr>
          <p:cNvGrpSpPr/>
          <p:nvPr/>
        </p:nvGrpSpPr>
        <p:grpSpPr>
          <a:xfrm>
            <a:off x="585501" y="2413972"/>
            <a:ext cx="1745693" cy="1260000"/>
            <a:chOff x="440387" y="2719012"/>
            <a:chExt cx="1662669" cy="1082763"/>
          </a:xfrm>
        </p:grpSpPr>
        <p:pic>
          <p:nvPicPr>
            <p:cNvPr id="29" name="Picture 2">
              <a:extLst>
                <a:ext uri="{FF2B5EF4-FFF2-40B4-BE49-F238E27FC236}">
                  <a16:creationId xmlns:a16="http://schemas.microsoft.com/office/drawing/2014/main" id="{0B1140A0-141F-4D71-9472-E7336F1431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387" y="2719012"/>
              <a:ext cx="1662669" cy="10827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图片 29">
              <a:extLst>
                <a:ext uri="{FF2B5EF4-FFF2-40B4-BE49-F238E27FC236}">
                  <a16:creationId xmlns:a16="http://schemas.microsoft.com/office/drawing/2014/main" id="{5C3D8FBC-B020-40B6-BAD2-26ED8704B94B}"/>
                </a:ext>
              </a:extLst>
            </p:cNvPr>
            <p:cNvPicPr>
              <a:picLocks noChangeAspect="1"/>
            </p:cNvPicPr>
            <p:nvPr/>
          </p:nvPicPr>
          <p:blipFill>
            <a:blip r:embed="rId6"/>
            <a:stretch>
              <a:fillRect/>
            </a:stretch>
          </p:blipFill>
          <p:spPr>
            <a:xfrm>
              <a:off x="1106105" y="2732093"/>
              <a:ext cx="976678" cy="294605"/>
            </a:xfrm>
            <a:prstGeom prst="rect">
              <a:avLst/>
            </a:prstGeom>
            <a:ln>
              <a:solidFill>
                <a:schemeClr val="bg1"/>
              </a:solidFill>
            </a:ln>
          </p:spPr>
        </p:pic>
      </p:grpSp>
      <p:pic>
        <p:nvPicPr>
          <p:cNvPr id="31" name="图片 30">
            <a:extLst>
              <a:ext uri="{FF2B5EF4-FFF2-40B4-BE49-F238E27FC236}">
                <a16:creationId xmlns:a16="http://schemas.microsoft.com/office/drawing/2014/main" id="{1BAFAB13-3B40-4562-A1BB-CE39400BC25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6012" y="4459525"/>
            <a:ext cx="1470338" cy="11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4">
            <a:extLst>
              <a:ext uri="{FF2B5EF4-FFF2-40B4-BE49-F238E27FC236}">
                <a16:creationId xmlns:a16="http://schemas.microsoft.com/office/drawing/2014/main" id="{2D7C1851-2FFE-4697-80ED-90261865890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63465" y="2423213"/>
            <a:ext cx="1041252"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80">
            <a:extLst>
              <a:ext uri="{FF2B5EF4-FFF2-40B4-BE49-F238E27FC236}">
                <a16:creationId xmlns:a16="http://schemas.microsoft.com/office/drawing/2014/main" id="{E2686758-5122-4D87-849E-DB35539E2135}"/>
              </a:ext>
            </a:extLst>
          </p:cNvPr>
          <p:cNvGrpSpPr/>
          <p:nvPr/>
        </p:nvGrpSpPr>
        <p:grpSpPr bwMode="auto">
          <a:xfrm>
            <a:off x="5239507" y="3573044"/>
            <a:ext cx="898003" cy="2125720"/>
            <a:chOff x="4889170" y="3243362"/>
            <a:chExt cx="898002" cy="2279573"/>
          </a:xfrm>
        </p:grpSpPr>
        <p:sp>
          <p:nvSpPr>
            <p:cNvPr id="34" name="Rectangle 34">
              <a:extLst>
                <a:ext uri="{FF2B5EF4-FFF2-40B4-BE49-F238E27FC236}">
                  <a16:creationId xmlns:a16="http://schemas.microsoft.com/office/drawing/2014/main" id="{9F778A1B-154C-4335-8D0D-4BD332095D85}"/>
                </a:ext>
              </a:extLst>
            </p:cNvPr>
            <p:cNvSpPr>
              <a:spLocks noChangeArrowheads="1"/>
            </p:cNvSpPr>
            <p:nvPr/>
          </p:nvSpPr>
          <p:spPr bwMode="auto">
            <a:xfrm>
              <a:off x="4889170" y="3243362"/>
              <a:ext cx="898002" cy="42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r>
                <a:rPr lang="en-US" altLang="zh-CN" sz="2000" dirty="0">
                  <a:ea typeface="SimHei" panose="02010609060101010101" pitchFamily="49" charset="-122"/>
                  <a:cs typeface="Arial" panose="020B0604020202020204" pitchFamily="34" charset="0"/>
                </a:rPr>
                <a:t>2019.8</a:t>
              </a:r>
            </a:p>
          </p:txBody>
        </p:sp>
        <p:sp>
          <p:nvSpPr>
            <p:cNvPr id="35" name="Oval 26">
              <a:extLst>
                <a:ext uri="{FF2B5EF4-FFF2-40B4-BE49-F238E27FC236}">
                  <a16:creationId xmlns:a16="http://schemas.microsoft.com/office/drawing/2014/main" id="{37AE8773-EB2B-4AAC-8279-3F94F5D51674}"/>
                </a:ext>
              </a:extLst>
            </p:cNvPr>
            <p:cNvSpPr/>
            <p:nvPr/>
          </p:nvSpPr>
          <p:spPr>
            <a:xfrm>
              <a:off x="5387069" y="3581403"/>
              <a:ext cx="152400" cy="1524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en-US" altLang="zh-CN" dirty="0">
                <a:ea typeface="SimHei" panose="02010609060101010101" pitchFamily="49" charset="-122"/>
                <a:cs typeface="Arial" panose="020B0604020202020204" pitchFamily="34" charset="0"/>
              </a:endParaRPr>
            </a:p>
          </p:txBody>
        </p:sp>
        <p:cxnSp>
          <p:nvCxnSpPr>
            <p:cNvPr id="36" name="Straight Connector 76">
              <a:extLst>
                <a:ext uri="{FF2B5EF4-FFF2-40B4-BE49-F238E27FC236}">
                  <a16:creationId xmlns:a16="http://schemas.microsoft.com/office/drawing/2014/main" id="{B674BB7A-98B3-4EEB-B344-CC5C45BFEAC8}"/>
                </a:ext>
              </a:extLst>
            </p:cNvPr>
            <p:cNvCxnSpPr/>
            <p:nvPr/>
          </p:nvCxnSpPr>
          <p:spPr>
            <a:xfrm rot="16200000" flipH="1">
              <a:off x="4561559" y="4618052"/>
              <a:ext cx="1805005" cy="4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椭圆 36">
            <a:extLst>
              <a:ext uri="{FF2B5EF4-FFF2-40B4-BE49-F238E27FC236}">
                <a16:creationId xmlns:a16="http://schemas.microsoft.com/office/drawing/2014/main" id="{2F604AB9-2A2D-4790-A166-D8E4F8A28EA8}"/>
              </a:ext>
            </a:extLst>
          </p:cNvPr>
          <p:cNvSpPr/>
          <p:nvPr/>
        </p:nvSpPr>
        <p:spPr bwMode="auto">
          <a:xfrm>
            <a:off x="5791597" y="5704701"/>
            <a:ext cx="82550" cy="754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zh-CN" altLang="en-US">
              <a:solidFill>
                <a:srgbClr val="FFFFFF"/>
              </a:solidFill>
              <a:ea typeface="SimHei" panose="02010609060101010101" pitchFamily="49" charset="-122"/>
              <a:cs typeface="Arial" panose="020B0604020202020204" pitchFamily="34" charset="0"/>
            </a:endParaRPr>
          </a:p>
        </p:txBody>
      </p:sp>
      <p:sp>
        <p:nvSpPr>
          <p:cNvPr id="38" name="TextBox 9">
            <a:extLst>
              <a:ext uri="{FF2B5EF4-FFF2-40B4-BE49-F238E27FC236}">
                <a16:creationId xmlns:a16="http://schemas.microsoft.com/office/drawing/2014/main" id="{B390694A-A0E8-40C2-9C0D-087B81477531}"/>
              </a:ext>
            </a:extLst>
          </p:cNvPr>
          <p:cNvSpPr txBox="1">
            <a:spLocks noChangeArrowheads="1"/>
          </p:cNvSpPr>
          <p:nvPr/>
        </p:nvSpPr>
        <p:spPr bwMode="auto">
          <a:xfrm>
            <a:off x="4355436" y="5774642"/>
            <a:ext cx="27828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None/>
            </a:pPr>
            <a:r>
              <a:rPr lang="en-US" altLang="zh-CN" sz="1800" b="1" dirty="0">
                <a:ea typeface="SimHei" panose="02010609060101010101" pitchFamily="49" charset="-122"/>
                <a:cs typeface="Arial" panose="020B0604020202020204" pitchFamily="34" charset="0"/>
              </a:rPr>
              <a:t>PandaX-4T moved to CJPL-II</a:t>
            </a:r>
          </a:p>
        </p:txBody>
      </p:sp>
      <p:cxnSp>
        <p:nvCxnSpPr>
          <p:cNvPr id="39" name="Straight Arrow Connector 3">
            <a:extLst>
              <a:ext uri="{FF2B5EF4-FFF2-40B4-BE49-F238E27FC236}">
                <a16:creationId xmlns:a16="http://schemas.microsoft.com/office/drawing/2014/main" id="{DEF6BBE8-5334-4B7D-8836-5E28B29F7DF8}"/>
              </a:ext>
            </a:extLst>
          </p:cNvPr>
          <p:cNvCxnSpPr>
            <a:cxnSpLocks/>
          </p:cNvCxnSpPr>
          <p:nvPr/>
        </p:nvCxnSpPr>
        <p:spPr>
          <a:xfrm>
            <a:off x="424615" y="3967114"/>
            <a:ext cx="9556922" cy="59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椭圆 39">
            <a:extLst>
              <a:ext uri="{FF2B5EF4-FFF2-40B4-BE49-F238E27FC236}">
                <a16:creationId xmlns:a16="http://schemas.microsoft.com/office/drawing/2014/main" id="{97324714-71ED-418A-B8E5-4135E55D7DBA}"/>
              </a:ext>
            </a:extLst>
          </p:cNvPr>
          <p:cNvSpPr/>
          <p:nvPr/>
        </p:nvSpPr>
        <p:spPr bwMode="auto">
          <a:xfrm>
            <a:off x="6930934" y="2244179"/>
            <a:ext cx="80962" cy="769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zh-CN" altLang="en-US">
              <a:solidFill>
                <a:srgbClr val="FFFFFF"/>
              </a:solidFill>
              <a:ea typeface="SimHei" panose="02010609060101010101" pitchFamily="49" charset="-122"/>
              <a:cs typeface="Arial" panose="020B0604020202020204" pitchFamily="34" charset="0"/>
            </a:endParaRPr>
          </a:p>
        </p:txBody>
      </p:sp>
      <p:grpSp>
        <p:nvGrpSpPr>
          <p:cNvPr id="41" name="Group 78">
            <a:extLst>
              <a:ext uri="{FF2B5EF4-FFF2-40B4-BE49-F238E27FC236}">
                <a16:creationId xmlns:a16="http://schemas.microsoft.com/office/drawing/2014/main" id="{D223574F-E282-4389-A1C5-455D50487A9A}"/>
              </a:ext>
            </a:extLst>
          </p:cNvPr>
          <p:cNvGrpSpPr/>
          <p:nvPr/>
        </p:nvGrpSpPr>
        <p:grpSpPr bwMode="auto">
          <a:xfrm>
            <a:off x="6007514" y="2295580"/>
            <a:ext cx="1906291" cy="2111792"/>
            <a:chOff x="18999" y="1869743"/>
            <a:chExt cx="1904086" cy="2264968"/>
          </a:xfrm>
        </p:grpSpPr>
        <p:sp>
          <p:nvSpPr>
            <p:cNvPr id="42" name="Oval 23">
              <a:extLst>
                <a:ext uri="{FF2B5EF4-FFF2-40B4-BE49-F238E27FC236}">
                  <a16:creationId xmlns:a16="http://schemas.microsoft.com/office/drawing/2014/main" id="{C24021E4-7C68-4572-B8D5-F5C794F800DB}"/>
                </a:ext>
              </a:extLst>
            </p:cNvPr>
            <p:cNvSpPr/>
            <p:nvPr/>
          </p:nvSpPr>
          <p:spPr>
            <a:xfrm>
              <a:off x="910964" y="3581330"/>
              <a:ext cx="152223" cy="1524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en-US" altLang="zh-CN">
                <a:ea typeface="SimHei" panose="02010609060101010101" pitchFamily="49" charset="-122"/>
                <a:cs typeface="Arial" panose="020B0604020202020204" pitchFamily="34" charset="0"/>
              </a:endParaRPr>
            </a:p>
          </p:txBody>
        </p:sp>
        <p:sp>
          <p:nvSpPr>
            <p:cNvPr id="43" name="Rectangle 31">
              <a:extLst>
                <a:ext uri="{FF2B5EF4-FFF2-40B4-BE49-F238E27FC236}">
                  <a16:creationId xmlns:a16="http://schemas.microsoft.com/office/drawing/2014/main" id="{4E1FD38F-7F1F-41A2-99E4-EB8EB523632D}"/>
                </a:ext>
              </a:extLst>
            </p:cNvPr>
            <p:cNvSpPr>
              <a:spLocks noChangeArrowheads="1"/>
            </p:cNvSpPr>
            <p:nvPr/>
          </p:nvSpPr>
          <p:spPr bwMode="auto">
            <a:xfrm>
              <a:off x="18999" y="3705580"/>
              <a:ext cx="1904086" cy="42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r>
                <a:rPr lang="en-US" altLang="zh-CN" sz="2000" dirty="0">
                  <a:ea typeface="SimHei" panose="02010609060101010101" pitchFamily="49" charset="-122"/>
                  <a:cs typeface="Arial" panose="020B0604020202020204" pitchFamily="34" charset="0"/>
                </a:rPr>
                <a:t>2020.11-2021.5</a:t>
              </a:r>
            </a:p>
          </p:txBody>
        </p:sp>
        <p:cxnSp>
          <p:nvCxnSpPr>
            <p:cNvPr id="44" name="Straight Connector 50">
              <a:extLst>
                <a:ext uri="{FF2B5EF4-FFF2-40B4-BE49-F238E27FC236}">
                  <a16:creationId xmlns:a16="http://schemas.microsoft.com/office/drawing/2014/main" id="{B153B31B-E1C2-4313-B654-F0B507DB840E}"/>
                </a:ext>
              </a:extLst>
            </p:cNvPr>
            <p:cNvCxnSpPr/>
            <p:nvPr/>
          </p:nvCxnSpPr>
          <p:spPr>
            <a:xfrm rot="16200000" flipH="1">
              <a:off x="93175" y="2760471"/>
              <a:ext cx="1787799" cy="6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5" name="Picture 10">
            <a:extLst>
              <a:ext uri="{FF2B5EF4-FFF2-40B4-BE49-F238E27FC236}">
                <a16:creationId xmlns:a16="http://schemas.microsoft.com/office/drawing/2014/main" id="{DAC9B17E-B3CC-4506-A364-4D16D272C31F}"/>
              </a:ext>
            </a:extLst>
          </p:cNvPr>
          <p:cNvPicPr>
            <a:picLocks noChangeAspect="1" noChangeArrowheads="1"/>
          </p:cNvPicPr>
          <p:nvPr/>
        </p:nvPicPr>
        <p:blipFill rotWithShape="1">
          <a:blip r:embed="rId9" cstate="screen"/>
          <a:srcRect l="1830" t="-308" r="5117" b="308"/>
          <a:stretch/>
        </p:blipFill>
        <p:spPr bwMode="auto">
          <a:xfrm>
            <a:off x="6189773" y="2454935"/>
            <a:ext cx="1563283" cy="1260000"/>
          </a:xfrm>
          <a:prstGeom prst="rect">
            <a:avLst/>
          </a:prstGeom>
          <a:noFill/>
          <a:extLst>
            <a:ext uri="{909E8E84-426E-40DD-AFC4-6F175D3DCCD1}">
              <a14:hiddenFill xmlns:a14="http://schemas.microsoft.com/office/drawing/2010/main">
                <a:solidFill>
                  <a:srgbClr val="FFFFFF"/>
                </a:solidFill>
              </a14:hiddenFill>
            </a:ext>
          </a:extLst>
        </p:spPr>
      </p:pic>
      <p:sp>
        <p:nvSpPr>
          <p:cNvPr id="46" name="文本框 45">
            <a:extLst>
              <a:ext uri="{FF2B5EF4-FFF2-40B4-BE49-F238E27FC236}">
                <a16:creationId xmlns:a16="http://schemas.microsoft.com/office/drawing/2014/main" id="{201729D5-7748-40D4-9152-493524C15E34}"/>
              </a:ext>
            </a:extLst>
          </p:cNvPr>
          <p:cNvSpPr txBox="1"/>
          <p:nvPr/>
        </p:nvSpPr>
        <p:spPr>
          <a:xfrm>
            <a:off x="5661287" y="1654093"/>
            <a:ext cx="2627404" cy="646331"/>
          </a:xfrm>
          <a:prstGeom prst="rect">
            <a:avLst/>
          </a:prstGeom>
          <a:noFill/>
        </p:spPr>
        <p:txBody>
          <a:bodyPr wrap="square">
            <a:spAutoFit/>
          </a:bodyPr>
          <a:lstStyle/>
          <a:p>
            <a:pPr algn="ctr">
              <a:spcBef>
                <a:spcPct val="0"/>
              </a:spcBef>
              <a:buNone/>
            </a:pPr>
            <a:r>
              <a:rPr lang="en-US" altLang="zh-CN" sz="1800" b="1" dirty="0">
                <a:ea typeface="SimHei" panose="02010609060101010101" pitchFamily="49" charset="-122"/>
                <a:cs typeface="Arial" panose="020B0604020202020204" pitchFamily="34" charset="0"/>
              </a:rPr>
              <a:t>PandaX-4T</a:t>
            </a:r>
          </a:p>
          <a:p>
            <a:pPr algn="ctr">
              <a:spcBef>
                <a:spcPct val="0"/>
              </a:spcBef>
              <a:buNone/>
            </a:pPr>
            <a:r>
              <a:rPr lang="en-US" altLang="zh-CN" sz="1800" b="1" dirty="0">
                <a:ea typeface="SimHei" panose="02010609060101010101" pitchFamily="49" charset="-122"/>
                <a:cs typeface="Arial" panose="020B0604020202020204" pitchFamily="34" charset="0"/>
              </a:rPr>
              <a:t>Commissioning</a:t>
            </a:r>
            <a:r>
              <a:rPr lang="zh-CN" altLang="en-US" sz="1800" b="1" dirty="0">
                <a:ea typeface="SimHei" panose="02010609060101010101" pitchFamily="49" charset="-122"/>
                <a:cs typeface="Arial" panose="020B0604020202020204" pitchFamily="34" charset="0"/>
              </a:rPr>
              <a:t> </a:t>
            </a:r>
            <a:r>
              <a:rPr lang="en-US" altLang="zh-CN" sz="1800" b="1" dirty="0">
                <a:ea typeface="SimHei" panose="02010609060101010101" pitchFamily="49" charset="-122"/>
                <a:cs typeface="Arial" panose="020B0604020202020204" pitchFamily="34" charset="0"/>
              </a:rPr>
              <a:t>(Run0)</a:t>
            </a:r>
            <a:endParaRPr lang="en-US" altLang="zh-CN" sz="1800" b="1" dirty="0">
              <a:cs typeface="Arial" panose="020B0604020202020204" pitchFamily="34" charset="0"/>
            </a:endParaRPr>
          </a:p>
        </p:txBody>
      </p:sp>
      <p:sp>
        <p:nvSpPr>
          <p:cNvPr id="47" name="文本框 46">
            <a:extLst>
              <a:ext uri="{FF2B5EF4-FFF2-40B4-BE49-F238E27FC236}">
                <a16:creationId xmlns:a16="http://schemas.microsoft.com/office/drawing/2014/main" id="{BE265FD5-18A5-455B-BAF1-6362F6A0A144}"/>
              </a:ext>
            </a:extLst>
          </p:cNvPr>
          <p:cNvSpPr txBox="1"/>
          <p:nvPr/>
        </p:nvSpPr>
        <p:spPr>
          <a:xfrm>
            <a:off x="8925321" y="3236736"/>
            <a:ext cx="1125128" cy="369332"/>
          </a:xfrm>
          <a:prstGeom prst="rect">
            <a:avLst/>
          </a:prstGeom>
          <a:noFill/>
        </p:spPr>
        <p:txBody>
          <a:bodyPr wrap="square">
            <a:spAutoFit/>
          </a:bodyPr>
          <a:lstStyle/>
          <a:p>
            <a:pPr>
              <a:spcBef>
                <a:spcPct val="0"/>
              </a:spcBef>
              <a:buNone/>
            </a:pPr>
            <a:r>
              <a:rPr lang="en-US" altLang="zh-CN" sz="1800" b="1" dirty="0">
                <a:ea typeface="SimHei" panose="02010609060101010101" pitchFamily="49" charset="-122"/>
                <a:cs typeface="Arial" panose="020B0604020202020204" pitchFamily="34" charset="0"/>
              </a:rPr>
              <a:t>Ongoing</a:t>
            </a:r>
            <a:endParaRPr lang="en-US" altLang="zh-CN" sz="1800" b="1" dirty="0">
              <a:cs typeface="Arial" panose="020B0604020202020204" pitchFamily="34" charset="0"/>
            </a:endParaRPr>
          </a:p>
        </p:txBody>
      </p:sp>
      <p:grpSp>
        <p:nvGrpSpPr>
          <p:cNvPr id="48" name="Group 80">
            <a:extLst>
              <a:ext uri="{FF2B5EF4-FFF2-40B4-BE49-F238E27FC236}">
                <a16:creationId xmlns:a16="http://schemas.microsoft.com/office/drawing/2014/main" id="{F09DF680-2D67-43BE-BDC9-DD82306AD5F6}"/>
              </a:ext>
            </a:extLst>
          </p:cNvPr>
          <p:cNvGrpSpPr/>
          <p:nvPr/>
        </p:nvGrpSpPr>
        <p:grpSpPr bwMode="auto">
          <a:xfrm>
            <a:off x="7727892" y="3573045"/>
            <a:ext cx="1027845" cy="2125720"/>
            <a:chOff x="4889170" y="3243362"/>
            <a:chExt cx="1027844" cy="2279573"/>
          </a:xfrm>
        </p:grpSpPr>
        <p:sp>
          <p:nvSpPr>
            <p:cNvPr id="49" name="Rectangle 34">
              <a:extLst>
                <a:ext uri="{FF2B5EF4-FFF2-40B4-BE49-F238E27FC236}">
                  <a16:creationId xmlns:a16="http://schemas.microsoft.com/office/drawing/2014/main" id="{383B3003-E688-4F5B-BF18-E6203FF7FD51}"/>
                </a:ext>
              </a:extLst>
            </p:cNvPr>
            <p:cNvSpPr>
              <a:spLocks noChangeArrowheads="1"/>
            </p:cNvSpPr>
            <p:nvPr/>
          </p:nvSpPr>
          <p:spPr bwMode="auto">
            <a:xfrm>
              <a:off x="4889170" y="3243362"/>
              <a:ext cx="1027844" cy="42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spcBef>
                  <a:spcPct val="0"/>
                </a:spcBef>
                <a:buFontTx/>
                <a:buNone/>
              </a:pPr>
              <a:r>
                <a:rPr lang="en-US" altLang="zh-CN" sz="2000" dirty="0">
                  <a:ea typeface="SimHei" panose="02010609060101010101" pitchFamily="49" charset="-122"/>
                  <a:cs typeface="Arial" panose="020B0604020202020204" pitchFamily="34" charset="0"/>
                </a:rPr>
                <a:t>2021.11</a:t>
              </a:r>
            </a:p>
          </p:txBody>
        </p:sp>
        <p:sp>
          <p:nvSpPr>
            <p:cNvPr id="50" name="Oval 26">
              <a:extLst>
                <a:ext uri="{FF2B5EF4-FFF2-40B4-BE49-F238E27FC236}">
                  <a16:creationId xmlns:a16="http://schemas.microsoft.com/office/drawing/2014/main" id="{B4A913B7-43FF-4E7B-8ABA-51003954753E}"/>
                </a:ext>
              </a:extLst>
            </p:cNvPr>
            <p:cNvSpPr/>
            <p:nvPr/>
          </p:nvSpPr>
          <p:spPr>
            <a:xfrm>
              <a:off x="5387069" y="3581403"/>
              <a:ext cx="152400" cy="1524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en-US" altLang="zh-CN" dirty="0">
                <a:ea typeface="SimHei" panose="02010609060101010101" pitchFamily="49" charset="-122"/>
                <a:cs typeface="Arial" panose="020B0604020202020204" pitchFamily="34" charset="0"/>
              </a:endParaRPr>
            </a:p>
          </p:txBody>
        </p:sp>
        <p:cxnSp>
          <p:nvCxnSpPr>
            <p:cNvPr id="51" name="Straight Connector 76">
              <a:extLst>
                <a:ext uri="{FF2B5EF4-FFF2-40B4-BE49-F238E27FC236}">
                  <a16:creationId xmlns:a16="http://schemas.microsoft.com/office/drawing/2014/main" id="{F7F720A8-9011-44FE-942E-F2619AAA6CF0}"/>
                </a:ext>
              </a:extLst>
            </p:cNvPr>
            <p:cNvCxnSpPr/>
            <p:nvPr/>
          </p:nvCxnSpPr>
          <p:spPr>
            <a:xfrm rot="16200000" flipH="1">
              <a:off x="4561559" y="4618052"/>
              <a:ext cx="1805005" cy="4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椭圆 51">
            <a:extLst>
              <a:ext uri="{FF2B5EF4-FFF2-40B4-BE49-F238E27FC236}">
                <a16:creationId xmlns:a16="http://schemas.microsoft.com/office/drawing/2014/main" id="{8BBB3279-85E4-42B0-9A47-135F578B8A3B}"/>
              </a:ext>
            </a:extLst>
          </p:cNvPr>
          <p:cNvSpPr/>
          <p:nvPr/>
        </p:nvSpPr>
        <p:spPr bwMode="auto">
          <a:xfrm>
            <a:off x="8279983" y="5704702"/>
            <a:ext cx="82550" cy="754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defRPr/>
            </a:pPr>
            <a:endParaRPr lang="zh-CN" altLang="en-US">
              <a:solidFill>
                <a:srgbClr val="FFFFFF"/>
              </a:solidFill>
              <a:ea typeface="SimHei" panose="02010609060101010101" pitchFamily="49" charset="-122"/>
              <a:cs typeface="Arial" panose="020B0604020202020204" pitchFamily="34" charset="0"/>
            </a:endParaRPr>
          </a:p>
        </p:txBody>
      </p:sp>
      <p:sp>
        <p:nvSpPr>
          <p:cNvPr id="53" name="文本框 52">
            <a:extLst>
              <a:ext uri="{FF2B5EF4-FFF2-40B4-BE49-F238E27FC236}">
                <a16:creationId xmlns:a16="http://schemas.microsoft.com/office/drawing/2014/main" id="{69FE9DF5-F1A8-42E5-9F09-ED82D481980D}"/>
              </a:ext>
            </a:extLst>
          </p:cNvPr>
          <p:cNvSpPr txBox="1"/>
          <p:nvPr/>
        </p:nvSpPr>
        <p:spPr>
          <a:xfrm>
            <a:off x="7333833" y="5763704"/>
            <a:ext cx="2057400" cy="369332"/>
          </a:xfrm>
          <a:prstGeom prst="rect">
            <a:avLst/>
          </a:prstGeom>
          <a:noFill/>
        </p:spPr>
        <p:txBody>
          <a:bodyPr wrap="square">
            <a:spAutoFit/>
          </a:bodyPr>
          <a:lstStyle/>
          <a:p>
            <a:pPr>
              <a:spcBef>
                <a:spcPct val="0"/>
              </a:spcBef>
              <a:buNone/>
            </a:pPr>
            <a:r>
              <a:rPr lang="en-US" altLang="zh-CN" sz="1800" b="1" dirty="0">
                <a:ea typeface="SimHei" panose="02010609060101010101" pitchFamily="49" charset="-122"/>
                <a:cs typeface="Arial" panose="020B0604020202020204" pitchFamily="34" charset="0"/>
              </a:rPr>
              <a:t>PandaX-4T Run1</a:t>
            </a:r>
          </a:p>
        </p:txBody>
      </p:sp>
      <p:sp>
        <p:nvSpPr>
          <p:cNvPr id="54" name="文本框 53">
            <a:extLst>
              <a:ext uri="{FF2B5EF4-FFF2-40B4-BE49-F238E27FC236}">
                <a16:creationId xmlns:a16="http://schemas.microsoft.com/office/drawing/2014/main" id="{EA7D0545-E893-4707-8BD9-65E0D139F768}"/>
              </a:ext>
            </a:extLst>
          </p:cNvPr>
          <p:cNvSpPr txBox="1"/>
          <p:nvPr/>
        </p:nvSpPr>
        <p:spPr>
          <a:xfrm>
            <a:off x="10415276" y="4999791"/>
            <a:ext cx="1377300" cy="369332"/>
          </a:xfrm>
          <a:prstGeom prst="rect">
            <a:avLst/>
          </a:prstGeom>
          <a:noFill/>
        </p:spPr>
        <p:txBody>
          <a:bodyPr wrap="none" rtlCol="0">
            <a:spAutoFit/>
          </a:bodyPr>
          <a:lstStyle/>
          <a:p>
            <a:r>
              <a:rPr lang="en-US" altLang="zh-CN" b="1" dirty="0">
                <a:latin typeface="+mj-lt"/>
                <a:cs typeface="Arial" panose="020B0604020202020204" pitchFamily="34" charset="0"/>
              </a:rPr>
              <a:t>PandaX-</a:t>
            </a:r>
            <a:r>
              <a:rPr lang="en-US" altLang="zh-CN" b="1" dirty="0" err="1">
                <a:latin typeface="+mj-lt"/>
                <a:cs typeface="Arial" panose="020B0604020202020204" pitchFamily="34" charset="0"/>
              </a:rPr>
              <a:t>xT</a:t>
            </a:r>
            <a:endParaRPr lang="zh-CN" altLang="en-US" b="1" dirty="0">
              <a:latin typeface="+mj-lt"/>
              <a:cs typeface="Arial" panose="020B0604020202020204" pitchFamily="34" charset="0"/>
            </a:endParaRPr>
          </a:p>
        </p:txBody>
      </p:sp>
      <p:pic>
        <p:nvPicPr>
          <p:cNvPr id="55" name="图片 54">
            <a:extLst>
              <a:ext uri="{FF2B5EF4-FFF2-40B4-BE49-F238E27FC236}">
                <a16:creationId xmlns:a16="http://schemas.microsoft.com/office/drawing/2014/main" id="{3CCE2C6B-F58D-437C-8BDF-4B5A2269222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276341" y="4464657"/>
            <a:ext cx="2048124" cy="1152000"/>
          </a:xfrm>
          <a:prstGeom prst="rect">
            <a:avLst/>
          </a:prstGeom>
          <a:noFill/>
          <a:ln w="76200">
            <a:noFill/>
          </a:ln>
        </p:spPr>
      </p:pic>
      <p:pic>
        <p:nvPicPr>
          <p:cNvPr id="56" name="Picture 9">
            <a:extLst>
              <a:ext uri="{FF2B5EF4-FFF2-40B4-BE49-F238E27FC236}">
                <a16:creationId xmlns:a16="http://schemas.microsoft.com/office/drawing/2014/main" id="{A60F33F8-8B59-4264-A761-8E96B831C3C4}"/>
              </a:ext>
            </a:extLst>
          </p:cNvPr>
          <p:cNvPicPr>
            <a:picLocks noChangeAspect="1"/>
          </p:cNvPicPr>
          <p:nvPr/>
        </p:nvPicPr>
        <p:blipFill rotWithShape="1">
          <a:blip r:embed="rId11"/>
          <a:srcRect t="20603"/>
          <a:stretch/>
        </p:blipFill>
        <p:spPr>
          <a:xfrm>
            <a:off x="4697161" y="4464657"/>
            <a:ext cx="2185778" cy="1152000"/>
          </a:xfrm>
          <a:prstGeom prst="rect">
            <a:avLst/>
          </a:prstGeom>
        </p:spPr>
      </p:pic>
      <p:sp>
        <p:nvSpPr>
          <p:cNvPr id="5" name="灯片编号占位符 4">
            <a:extLst>
              <a:ext uri="{FF2B5EF4-FFF2-40B4-BE49-F238E27FC236}">
                <a16:creationId xmlns:a16="http://schemas.microsoft.com/office/drawing/2014/main" id="{2EF772F0-9C32-54FF-0BCC-57BCEB320E4C}"/>
              </a:ext>
            </a:extLst>
          </p:cNvPr>
          <p:cNvSpPr>
            <a:spLocks noGrp="1"/>
          </p:cNvSpPr>
          <p:nvPr>
            <p:ph type="sldNum" sz="quarter" idx="12"/>
          </p:nvPr>
        </p:nvSpPr>
        <p:spPr/>
        <p:txBody>
          <a:bodyPr/>
          <a:lstStyle/>
          <a:p>
            <a:fld id="{E2802475-2F4D-CA45-AACE-A7EAB8ED1EE7}" type="slidenum">
              <a:rPr kumimoji="1" lang="zh-CN" altLang="en-US" smtClean="0"/>
              <a:t>13</a:t>
            </a:fld>
            <a:endParaRPr kumimoji="1" lang="zh-CN" altLang="en-US"/>
          </a:p>
        </p:txBody>
      </p:sp>
    </p:spTree>
    <p:extLst>
      <p:ext uri="{BB962C8B-B14F-4D97-AF65-F5344CB8AC3E}">
        <p14:creationId xmlns:p14="http://schemas.microsoft.com/office/powerpoint/2010/main" val="3784008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9925" y="1184958"/>
            <a:ext cx="11623263" cy="2021700"/>
          </a:xfrm>
        </p:spPr>
        <p:txBody>
          <a:bodyPr>
            <a:noAutofit/>
          </a:bodyPr>
          <a:lstStyle/>
          <a:p>
            <a:pPr indent="-237600">
              <a:lnSpc>
                <a:spcPct val="100000"/>
              </a:lnSpc>
              <a:spcBef>
                <a:spcPts val="400"/>
              </a:spcBef>
            </a:pPr>
            <a:r>
              <a:rPr lang="en-US" altLang="zh-CN" b="1" dirty="0">
                <a:latin typeface="Calibri" panose="020F0502020204030204" pitchFamily="34" charset="0"/>
                <a:cs typeface="Calibri" panose="020F0502020204030204" pitchFamily="34" charset="0"/>
              </a:rPr>
              <a:t>CDEX-1 (2009-2016): </a:t>
            </a:r>
            <a:r>
              <a:rPr lang="en-US" altLang="zh-CN" dirty="0">
                <a:latin typeface="Calibri" panose="020F0502020204030204" pitchFamily="34" charset="0"/>
                <a:cs typeface="Calibri" panose="020F0502020204030204" pitchFamily="34" charset="0"/>
              </a:rPr>
              <a:t>Development of </a:t>
            </a:r>
            <a:r>
              <a:rPr lang="en-US" altLang="zh-CN" dirty="0">
                <a:solidFill>
                  <a:srgbClr val="C00000"/>
                </a:solidFill>
                <a:latin typeface="Calibri" panose="020F0502020204030204" pitchFamily="34" charset="0"/>
                <a:cs typeface="Calibri" panose="020F0502020204030204" pitchFamily="34" charset="0"/>
              </a:rPr>
              <a:t>PPC Ge detector</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bkg</a:t>
            </a:r>
            <a:r>
              <a:rPr lang="en-US" altLang="zh-CN" dirty="0">
                <a:latin typeface="Calibri" panose="020F0502020204030204" pitchFamily="34" charset="0"/>
                <a:cs typeface="Calibri" panose="020F0502020204030204" pitchFamily="34" charset="0"/>
              </a:rPr>
              <a:t> understanding</a:t>
            </a:r>
          </a:p>
          <a:p>
            <a:pPr indent="-237600">
              <a:lnSpc>
                <a:spcPct val="100000"/>
              </a:lnSpc>
              <a:spcBef>
                <a:spcPts val="400"/>
              </a:spcBef>
            </a:pPr>
            <a:r>
              <a:rPr lang="en-US" altLang="zh-CN" b="1" dirty="0">
                <a:latin typeface="Calibri" panose="020F0502020204030204" pitchFamily="34" charset="0"/>
                <a:cs typeface="Calibri" panose="020F0502020204030204" pitchFamily="34" charset="0"/>
              </a:rPr>
              <a:t>CDEX-10 (2016-2022): </a:t>
            </a:r>
            <a:r>
              <a:rPr lang="en-US" altLang="zh-CN" dirty="0">
                <a:latin typeface="Calibri" panose="020F0502020204030204" pitchFamily="34" charset="0"/>
                <a:cs typeface="Calibri" panose="020F0502020204030204" pitchFamily="34" charset="0"/>
              </a:rPr>
              <a:t>Performances of </a:t>
            </a:r>
            <a:r>
              <a:rPr lang="en-US" altLang="zh-CN" dirty="0">
                <a:solidFill>
                  <a:srgbClr val="C00000"/>
                </a:solidFill>
                <a:latin typeface="Calibri" panose="020F0502020204030204" pitchFamily="34" charset="0"/>
                <a:cs typeface="Calibri" panose="020F0502020204030204" pitchFamily="34" charset="0"/>
              </a:rPr>
              <a:t>Ge array detector immersed in LN</a:t>
            </a:r>
            <a:r>
              <a:rPr lang="en-US" altLang="zh-CN" baseline="-25000" dirty="0">
                <a:solidFill>
                  <a:srgbClr val="C00000"/>
                </a:solidFill>
                <a:latin typeface="Calibri" panose="020F0502020204030204" pitchFamily="34" charset="0"/>
                <a:cs typeface="Calibri" panose="020F0502020204030204" pitchFamily="34" charset="0"/>
              </a:rPr>
              <a:t>2</a:t>
            </a:r>
            <a:endParaRPr lang="en-US" altLang="zh-CN" dirty="0">
              <a:solidFill>
                <a:srgbClr val="C00000"/>
              </a:solidFill>
              <a:latin typeface="Calibri" panose="020F0502020204030204" pitchFamily="34" charset="0"/>
              <a:cs typeface="Calibri" panose="020F0502020204030204" pitchFamily="34" charset="0"/>
            </a:endParaRPr>
          </a:p>
          <a:p>
            <a:pPr indent="-237600">
              <a:lnSpc>
                <a:spcPct val="100000"/>
              </a:lnSpc>
              <a:spcBef>
                <a:spcPts val="400"/>
              </a:spcBef>
            </a:pPr>
            <a:r>
              <a:rPr lang="en-US" altLang="zh-CN" b="1" dirty="0">
                <a:latin typeface="Calibri" panose="020F0502020204030204" pitchFamily="34" charset="0"/>
                <a:cs typeface="Calibri" panose="020F0502020204030204" pitchFamily="34" charset="0"/>
              </a:rPr>
              <a:t>CDEX-50 (2021-202X): </a:t>
            </a:r>
            <a:r>
              <a:rPr lang="en-US" altLang="zh-CN" dirty="0">
                <a:solidFill>
                  <a:srgbClr val="C00000"/>
                </a:solidFill>
                <a:latin typeface="Calibri" panose="020F0502020204030204" pitchFamily="34" charset="0"/>
                <a:cs typeface="Calibri" panose="020F0502020204030204" pitchFamily="34" charset="0"/>
              </a:rPr>
              <a:t>50kg Ge </a:t>
            </a:r>
            <a:r>
              <a:rPr lang="en-US" altLang="zh-CN" dirty="0">
                <a:latin typeface="Calibri" panose="020F0502020204030204" pitchFamily="34" charset="0"/>
                <a:cs typeface="Calibri" panose="020F0502020204030204" pitchFamily="34" charset="0"/>
              </a:rPr>
              <a:t>detector arrays for </a:t>
            </a:r>
            <a:r>
              <a:rPr lang="en-US" altLang="zh-CN" dirty="0">
                <a:solidFill>
                  <a:srgbClr val="C00000"/>
                </a:solidFill>
                <a:latin typeface="Calibri" panose="020F0502020204030204" pitchFamily="34" charset="0"/>
                <a:cs typeface="Calibri" panose="020F0502020204030204" pitchFamily="34" charset="0"/>
              </a:rPr>
              <a:t>DM searches</a:t>
            </a:r>
          </a:p>
          <a:p>
            <a:pPr indent="-237600">
              <a:lnSpc>
                <a:spcPct val="100000"/>
              </a:lnSpc>
              <a:spcBef>
                <a:spcPts val="400"/>
              </a:spcBef>
            </a:pPr>
            <a:r>
              <a:rPr lang="en-US" altLang="zh-CN" b="1" dirty="0">
                <a:latin typeface="Calibri" panose="020F0502020204030204" pitchFamily="34" charset="0"/>
                <a:cs typeface="Calibri" panose="020F0502020204030204" pitchFamily="34" charset="0"/>
              </a:rPr>
              <a:t>CDEX-300ν (2021-202X): </a:t>
            </a:r>
            <a:r>
              <a:rPr lang="en-US" altLang="zh-CN" dirty="0">
                <a:solidFill>
                  <a:srgbClr val="C00000"/>
                </a:solidFill>
                <a:latin typeface="Calibri" panose="020F0502020204030204" pitchFamily="34" charset="0"/>
                <a:cs typeface="Calibri" panose="020F0502020204030204" pitchFamily="34" charset="0"/>
              </a:rPr>
              <a:t>300kg enriched Ge </a:t>
            </a:r>
            <a:r>
              <a:rPr lang="en-US" altLang="zh-CN" dirty="0">
                <a:latin typeface="Calibri" panose="020F0502020204030204" pitchFamily="34" charset="0"/>
                <a:cs typeface="Calibri" panose="020F0502020204030204" pitchFamily="34" charset="0"/>
              </a:rPr>
              <a:t>detector arrays for </a:t>
            </a:r>
            <a:r>
              <a:rPr lang="en-US" altLang="zh-CN" dirty="0">
                <a:solidFill>
                  <a:srgbClr val="C00000"/>
                </a:solidFill>
                <a:latin typeface="Calibri" panose="020F0502020204030204" pitchFamily="34" charset="0"/>
                <a:cs typeface="Calibri" panose="020F0502020204030204" pitchFamily="34" charset="0"/>
              </a:rPr>
              <a:t>0</a:t>
            </a:r>
            <a:r>
              <a:rPr lang="el-GR" altLang="zh-CN" dirty="0">
                <a:solidFill>
                  <a:srgbClr val="C00000"/>
                </a:solidFill>
                <a:latin typeface="Calibri" panose="020F0502020204030204" pitchFamily="34" charset="0"/>
                <a:cs typeface="Calibri" panose="020F0502020204030204" pitchFamily="34" charset="0"/>
              </a:rPr>
              <a:t>νββ</a:t>
            </a:r>
            <a:r>
              <a:rPr lang="en-US" altLang="zh-CN" dirty="0">
                <a:solidFill>
                  <a:srgbClr val="C00000"/>
                </a:solidFill>
                <a:latin typeface="Calibri" panose="020F0502020204030204" pitchFamily="34" charset="0"/>
                <a:cs typeface="Calibri" panose="020F0502020204030204" pitchFamily="34" charset="0"/>
              </a:rPr>
              <a:t> Exp.</a:t>
            </a:r>
            <a:endParaRPr lang="zh-CN" altLang="en-US" dirty="0">
              <a:solidFill>
                <a:srgbClr val="C00000"/>
              </a:solidFill>
              <a:latin typeface="Calibri" panose="020F0502020204030204" pitchFamily="34" charset="0"/>
              <a:cs typeface="Calibri" panose="020F0502020204030204" pitchFamily="34" charset="0"/>
            </a:endParaRPr>
          </a:p>
        </p:txBody>
      </p:sp>
      <p:sp>
        <p:nvSpPr>
          <p:cNvPr id="4" name="灯片编号占位符 3"/>
          <p:cNvSpPr>
            <a:spLocks noGrp="1"/>
          </p:cNvSpPr>
          <p:nvPr>
            <p:ph type="sldNum" sz="quarter" idx="12"/>
          </p:nvPr>
        </p:nvSpPr>
        <p:spPr/>
        <p:txBody>
          <a:bodyPr/>
          <a:lstStyle/>
          <a:p>
            <a:fld id="{30B40A86-DCB0-4F28-AE5A-31B4CFAE2DDC}" type="slidenum">
              <a:rPr lang="zh-CN" altLang="en-US" smtClean="0"/>
              <a:t>14</a:t>
            </a:fld>
            <a:endParaRPr lang="zh-CN" altLang="en-US"/>
          </a:p>
        </p:txBody>
      </p:sp>
      <p:pic>
        <p:nvPicPr>
          <p:cNvPr id="16" name="图片 52">
            <a:extLst>
              <a:ext uri="{FF2B5EF4-FFF2-40B4-BE49-F238E27FC236}">
                <a16:creationId xmlns:a16="http://schemas.microsoft.com/office/drawing/2014/main" id="{DDAC60EC-413D-4257-8DE8-1E64B86A3FE0}"/>
              </a:ext>
            </a:extLst>
          </p:cNvPr>
          <p:cNvPicPr>
            <a:picLocks noChangeAspect="1"/>
          </p:cNvPicPr>
          <p:nvPr/>
        </p:nvPicPr>
        <p:blipFill>
          <a:blip r:embed="rId3"/>
          <a:stretch>
            <a:fillRect/>
          </a:stretch>
        </p:blipFill>
        <p:spPr>
          <a:xfrm>
            <a:off x="11159021" y="182310"/>
            <a:ext cx="844087" cy="782752"/>
          </a:xfrm>
          <a:prstGeom prst="rect">
            <a:avLst/>
          </a:prstGeom>
        </p:spPr>
      </p:pic>
      <p:grpSp>
        <p:nvGrpSpPr>
          <p:cNvPr id="13" name="组合 12">
            <a:extLst>
              <a:ext uri="{FF2B5EF4-FFF2-40B4-BE49-F238E27FC236}">
                <a16:creationId xmlns:a16="http://schemas.microsoft.com/office/drawing/2014/main" id="{9FEE1E40-644C-4DC5-9BE4-76FDD2C9777F}"/>
              </a:ext>
            </a:extLst>
          </p:cNvPr>
          <p:cNvGrpSpPr>
            <a:grpSpLocks noChangeAspect="1"/>
          </p:cNvGrpSpPr>
          <p:nvPr/>
        </p:nvGrpSpPr>
        <p:grpSpPr>
          <a:xfrm>
            <a:off x="2182934" y="2854545"/>
            <a:ext cx="9072467" cy="3962195"/>
            <a:chOff x="1787305" y="2854545"/>
            <a:chExt cx="9072467" cy="3962195"/>
          </a:xfrm>
        </p:grpSpPr>
        <p:pic>
          <p:nvPicPr>
            <p:cNvPr id="25" name="图片 25">
              <a:extLst>
                <a:ext uri="{FF2B5EF4-FFF2-40B4-BE49-F238E27FC236}">
                  <a16:creationId xmlns:a16="http://schemas.microsoft.com/office/drawing/2014/main" id="{31C94A62-1351-4071-8932-C8E9877B70FE}"/>
                </a:ext>
              </a:extLst>
            </p:cNvPr>
            <p:cNvPicPr>
              <a:picLocks noChangeAspect="1"/>
            </p:cNvPicPr>
            <p:nvPr/>
          </p:nvPicPr>
          <p:blipFill rotWithShape="1">
            <a:blip r:embed="rId4"/>
            <a:srcRect l="5229" t="916" r="8977" b="38293"/>
            <a:stretch/>
          </p:blipFill>
          <p:spPr>
            <a:xfrm>
              <a:off x="6189240" y="5265721"/>
              <a:ext cx="2546133" cy="1457562"/>
            </a:xfrm>
            <a:prstGeom prst="rect">
              <a:avLst/>
            </a:prstGeom>
          </p:spPr>
        </p:pic>
        <p:grpSp>
          <p:nvGrpSpPr>
            <p:cNvPr id="6" name="Group 5">
              <a:extLst>
                <a:ext uri="{FF2B5EF4-FFF2-40B4-BE49-F238E27FC236}">
                  <a16:creationId xmlns:a16="http://schemas.microsoft.com/office/drawing/2014/main" id="{56C9DE64-FD6B-4C67-9F11-A9AF017D499E}"/>
                </a:ext>
              </a:extLst>
            </p:cNvPr>
            <p:cNvGrpSpPr/>
            <p:nvPr/>
          </p:nvGrpSpPr>
          <p:grpSpPr>
            <a:xfrm>
              <a:off x="1787305" y="2854545"/>
              <a:ext cx="9072467" cy="2750849"/>
              <a:chOff x="1325207" y="3077369"/>
              <a:chExt cx="9128650" cy="2750849"/>
            </a:xfrm>
          </p:grpSpPr>
          <p:graphicFrame>
            <p:nvGraphicFramePr>
              <p:cNvPr id="7" name="图示 6">
                <a:extLst>
                  <a:ext uri="{FF2B5EF4-FFF2-40B4-BE49-F238E27FC236}">
                    <a16:creationId xmlns:a16="http://schemas.microsoft.com/office/drawing/2014/main" id="{1F7A0F77-814D-4C04-B349-F3E283E959EB}"/>
                  </a:ext>
                </a:extLst>
              </p:cNvPr>
              <p:cNvGraphicFramePr/>
              <p:nvPr/>
            </p:nvGraphicFramePr>
            <p:xfrm>
              <a:off x="5908429" y="3077369"/>
              <a:ext cx="4545428" cy="27508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图示 55">
                <a:extLst>
                  <a:ext uri="{FF2B5EF4-FFF2-40B4-BE49-F238E27FC236}">
                    <a16:creationId xmlns:a16="http://schemas.microsoft.com/office/drawing/2014/main" id="{355A0067-E5D7-4394-ADBF-AA3EC4234097}"/>
                  </a:ext>
                </a:extLst>
              </p:cNvPr>
              <p:cNvGraphicFramePr/>
              <p:nvPr/>
            </p:nvGraphicFramePr>
            <p:xfrm>
              <a:off x="1325207" y="3427840"/>
              <a:ext cx="4125717" cy="18593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9" name="文本框 19">
                <a:extLst>
                  <a:ext uri="{FF2B5EF4-FFF2-40B4-BE49-F238E27FC236}">
                    <a16:creationId xmlns:a16="http://schemas.microsoft.com/office/drawing/2014/main" id="{0DC81749-439F-410F-83B5-4B34E67596A3}"/>
                  </a:ext>
                </a:extLst>
              </p:cNvPr>
              <p:cNvSpPr txBox="1"/>
              <p:nvPr/>
            </p:nvSpPr>
            <p:spPr>
              <a:xfrm>
                <a:off x="5452500" y="3414633"/>
                <a:ext cx="464385" cy="1862048"/>
              </a:xfrm>
              <a:prstGeom prst="rect">
                <a:avLst/>
              </a:prstGeom>
              <a:solidFill>
                <a:schemeClr val="bg1"/>
              </a:solidFill>
              <a:ln>
                <a:noFill/>
              </a:ln>
            </p:spPr>
            <p:txBody>
              <a:bodyPr wrap="square" rtlCol="0">
                <a:spAutoFit/>
              </a:bodyPr>
              <a:lstStyle/>
              <a:p>
                <a:r>
                  <a:rPr lang="en-US" altLang="zh-CN" sz="11500" dirty="0"/>
                  <a:t>{</a:t>
                </a:r>
                <a:endParaRPr lang="zh-CN" altLang="en-US" sz="11500" dirty="0"/>
              </a:p>
            </p:txBody>
          </p:sp>
          <p:sp>
            <p:nvSpPr>
              <p:cNvPr id="10" name="文本框 21">
                <a:extLst>
                  <a:ext uri="{FF2B5EF4-FFF2-40B4-BE49-F238E27FC236}">
                    <a16:creationId xmlns:a16="http://schemas.microsoft.com/office/drawing/2014/main" id="{2638BEF0-CD27-4F1B-AD00-C61E4FEAADE8}"/>
                  </a:ext>
                </a:extLst>
              </p:cNvPr>
              <p:cNvSpPr txBox="1"/>
              <p:nvPr/>
            </p:nvSpPr>
            <p:spPr>
              <a:xfrm>
                <a:off x="1789682" y="4750614"/>
                <a:ext cx="1310022" cy="400110"/>
              </a:xfrm>
              <a:prstGeom prst="rect">
                <a:avLst/>
              </a:prstGeom>
              <a:noFill/>
            </p:spPr>
            <p:txBody>
              <a:bodyPr wrap="none" rtlCol="0">
                <a:spAutoFit/>
              </a:bodyPr>
              <a:lstStyle/>
              <a:p>
                <a:r>
                  <a:rPr lang="en-US" altLang="zh-CN" sz="2000" b="1" dirty="0">
                    <a:latin typeface="Calibri" panose="020F0502020204030204" pitchFamily="34" charset="0"/>
                    <a:ea typeface="黑体" panose="02010609060101010101" pitchFamily="49" charset="-122"/>
                    <a:cs typeface="Calibri" panose="020F0502020204030204" pitchFamily="34" charset="0"/>
                  </a:rPr>
                  <a:t>2009-2016</a:t>
                </a:r>
                <a:endParaRPr lang="zh-CN" altLang="en-US" sz="2000" b="1" dirty="0">
                  <a:latin typeface="Calibri" panose="020F0502020204030204" pitchFamily="34" charset="0"/>
                  <a:ea typeface="黑体" panose="02010609060101010101" pitchFamily="49" charset="-122"/>
                  <a:cs typeface="Calibri" panose="020F0502020204030204" pitchFamily="34" charset="0"/>
                </a:endParaRPr>
              </a:p>
            </p:txBody>
          </p:sp>
          <p:sp>
            <p:nvSpPr>
              <p:cNvPr id="11" name="文本框 56">
                <a:extLst>
                  <a:ext uri="{FF2B5EF4-FFF2-40B4-BE49-F238E27FC236}">
                    <a16:creationId xmlns:a16="http://schemas.microsoft.com/office/drawing/2014/main" id="{272BE00E-AF0B-46D3-A77A-4133305ABA94}"/>
                  </a:ext>
                </a:extLst>
              </p:cNvPr>
              <p:cNvSpPr txBox="1"/>
              <p:nvPr/>
            </p:nvSpPr>
            <p:spPr>
              <a:xfrm>
                <a:off x="3856615" y="4750614"/>
                <a:ext cx="1301959" cy="400110"/>
              </a:xfrm>
              <a:prstGeom prst="rect">
                <a:avLst/>
              </a:prstGeom>
              <a:noFill/>
            </p:spPr>
            <p:txBody>
              <a:bodyPr wrap="none" rtlCol="0">
                <a:spAutoFit/>
              </a:bodyPr>
              <a:lstStyle/>
              <a:p>
                <a:r>
                  <a:rPr lang="en-US" altLang="zh-CN" sz="2000" b="1" dirty="0">
                    <a:latin typeface="Calibri" panose="020F0502020204030204" pitchFamily="34" charset="0"/>
                    <a:ea typeface="黑体" panose="02010609060101010101" pitchFamily="49" charset="-122"/>
                    <a:cs typeface="Calibri" panose="020F0502020204030204" pitchFamily="34" charset="0"/>
                  </a:rPr>
                  <a:t>2016-2022</a:t>
                </a:r>
                <a:endParaRPr lang="zh-CN" altLang="en-US" sz="2000" b="1" dirty="0">
                  <a:latin typeface="Calibri" panose="020F0502020204030204" pitchFamily="34" charset="0"/>
                  <a:ea typeface="黑体" panose="02010609060101010101" pitchFamily="49" charset="-122"/>
                  <a:cs typeface="Calibri" panose="020F0502020204030204" pitchFamily="34" charset="0"/>
                </a:endParaRPr>
              </a:p>
            </p:txBody>
          </p:sp>
        </p:grpSp>
        <p:pic>
          <p:nvPicPr>
            <p:cNvPr id="23" name="Picture 13">
              <a:extLst>
                <a:ext uri="{FF2B5EF4-FFF2-40B4-BE49-F238E27FC236}">
                  <a16:creationId xmlns:a16="http://schemas.microsoft.com/office/drawing/2014/main" id="{245EAE38-6AA9-4551-B6AF-12FBA0BEE613}"/>
                </a:ext>
              </a:extLst>
            </p:cNvPr>
            <p:cNvPicPr>
              <a:picLocks noChangeAspect="1"/>
            </p:cNvPicPr>
            <p:nvPr/>
          </p:nvPicPr>
          <p:blipFill rotWithShape="1">
            <a:blip r:embed="rId15"/>
            <a:srcRect l="38893" t="3547" r="29937" b="2803"/>
            <a:stretch/>
          </p:blipFill>
          <p:spPr>
            <a:xfrm>
              <a:off x="2043563" y="5226716"/>
              <a:ext cx="1907572" cy="1590024"/>
            </a:xfrm>
            <a:prstGeom prst="rect">
              <a:avLst/>
            </a:prstGeom>
          </p:spPr>
        </p:pic>
        <p:pic>
          <p:nvPicPr>
            <p:cNvPr id="24" name="Picture 13">
              <a:extLst>
                <a:ext uri="{FF2B5EF4-FFF2-40B4-BE49-F238E27FC236}">
                  <a16:creationId xmlns:a16="http://schemas.microsoft.com/office/drawing/2014/main" id="{3B8B91C2-08E2-4F52-8916-AB28D506EBE0}"/>
                </a:ext>
              </a:extLst>
            </p:cNvPr>
            <p:cNvPicPr>
              <a:picLocks noChangeAspect="1"/>
            </p:cNvPicPr>
            <p:nvPr/>
          </p:nvPicPr>
          <p:blipFill rotWithShape="1">
            <a:blip r:embed="rId15"/>
            <a:srcRect l="72503"/>
            <a:stretch/>
          </p:blipFill>
          <p:spPr>
            <a:xfrm>
              <a:off x="4321214" y="5236356"/>
              <a:ext cx="1566416" cy="1580382"/>
            </a:xfrm>
            <a:prstGeom prst="rect">
              <a:avLst/>
            </a:prstGeom>
          </p:spPr>
        </p:pic>
      </p:grpSp>
      <p:pic>
        <p:nvPicPr>
          <p:cNvPr id="12" name="图片 11">
            <a:extLst>
              <a:ext uri="{FF2B5EF4-FFF2-40B4-BE49-F238E27FC236}">
                <a16:creationId xmlns:a16="http://schemas.microsoft.com/office/drawing/2014/main" id="{86FA3051-B27E-4C16-8AE8-2C47115C825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8955" y="3450248"/>
            <a:ext cx="1940252" cy="1939657"/>
          </a:xfrm>
          <a:prstGeom prst="rect">
            <a:avLst/>
          </a:prstGeom>
        </p:spPr>
      </p:pic>
      <p:pic>
        <p:nvPicPr>
          <p:cNvPr id="15" name="Picture 14">
            <a:extLst>
              <a:ext uri="{FF2B5EF4-FFF2-40B4-BE49-F238E27FC236}">
                <a16:creationId xmlns:a16="http://schemas.microsoft.com/office/drawing/2014/main" id="{E8E3030C-1329-B71C-0D7B-0943BF7E6DFB}"/>
              </a:ext>
            </a:extLst>
          </p:cNvPr>
          <p:cNvPicPr>
            <a:picLocks noChangeAspect="1"/>
          </p:cNvPicPr>
          <p:nvPr/>
        </p:nvPicPr>
        <p:blipFill>
          <a:blip r:embed="rId17"/>
          <a:stretch>
            <a:fillRect/>
          </a:stretch>
        </p:blipFill>
        <p:spPr>
          <a:xfrm>
            <a:off x="0" y="-15506"/>
            <a:ext cx="12209929" cy="1076601"/>
          </a:xfrm>
          <a:prstGeom prst="rect">
            <a:avLst/>
          </a:prstGeom>
        </p:spPr>
      </p:pic>
      <p:sp>
        <p:nvSpPr>
          <p:cNvPr id="17" name="Date Placeholder 16">
            <a:extLst>
              <a:ext uri="{FF2B5EF4-FFF2-40B4-BE49-F238E27FC236}">
                <a16:creationId xmlns:a16="http://schemas.microsoft.com/office/drawing/2014/main" id="{D067277C-FECA-C3E9-64EF-8E55E4500891}"/>
              </a:ext>
            </a:extLst>
          </p:cNvPr>
          <p:cNvSpPr>
            <a:spLocks noGrp="1"/>
          </p:cNvSpPr>
          <p:nvPr>
            <p:ph type="dt" sz="half" idx="10"/>
          </p:nvPr>
        </p:nvSpPr>
        <p:spPr/>
        <p:txBody>
          <a:bodyPr/>
          <a:lstStyle/>
          <a:p>
            <a:r>
              <a:rPr kumimoji="1" lang="en-US" altLang="zh-CN"/>
              <a:t>2024/8/27</a:t>
            </a:r>
            <a:endParaRPr kumimoji="1" lang="zh-CN" altLang="en-US"/>
          </a:p>
        </p:txBody>
      </p:sp>
      <p:sp>
        <p:nvSpPr>
          <p:cNvPr id="18" name="Footer Placeholder 17">
            <a:extLst>
              <a:ext uri="{FF2B5EF4-FFF2-40B4-BE49-F238E27FC236}">
                <a16:creationId xmlns:a16="http://schemas.microsoft.com/office/drawing/2014/main" id="{EC567082-A2B7-728F-0C73-8A5A8E055BC0}"/>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2" name="TextBox 1">
            <a:extLst>
              <a:ext uri="{FF2B5EF4-FFF2-40B4-BE49-F238E27FC236}">
                <a16:creationId xmlns:a16="http://schemas.microsoft.com/office/drawing/2014/main" id="{15B59B4F-D459-322C-5C5A-3923D7230A4F}"/>
              </a:ext>
            </a:extLst>
          </p:cNvPr>
          <p:cNvSpPr txBox="1"/>
          <p:nvPr/>
        </p:nvSpPr>
        <p:spPr>
          <a:xfrm>
            <a:off x="0" y="66143"/>
            <a:ext cx="2468946" cy="461665"/>
          </a:xfrm>
          <a:prstGeom prst="rect">
            <a:avLst/>
          </a:prstGeom>
          <a:noFill/>
        </p:spPr>
        <p:txBody>
          <a:bodyPr wrap="none" rtlCol="0">
            <a:spAutoFit/>
          </a:bodyPr>
          <a:lstStyle/>
          <a:p>
            <a:r>
              <a:rPr lang="en-US" sz="2400" b="1" dirty="0"/>
              <a:t>From</a:t>
            </a:r>
            <a:r>
              <a:rPr lang="zh-CN" altLang="en-US" sz="2400" b="1" dirty="0"/>
              <a:t> </a:t>
            </a:r>
            <a:r>
              <a:rPr lang="en-US" altLang="zh-CN" sz="2400" b="1" dirty="0" err="1"/>
              <a:t>Litao</a:t>
            </a:r>
            <a:r>
              <a:rPr lang="zh-CN" altLang="en-US" sz="2400" b="1" dirty="0"/>
              <a:t> </a:t>
            </a:r>
            <a:r>
              <a:rPr lang="en-US" altLang="zh-CN" sz="2400" b="1" dirty="0"/>
              <a:t>Yang</a:t>
            </a:r>
            <a:endParaRPr lang="en-US" sz="2400" b="1" dirty="0"/>
          </a:p>
        </p:txBody>
      </p:sp>
    </p:spTree>
    <p:extLst>
      <p:ext uri="{BB962C8B-B14F-4D97-AF65-F5344CB8AC3E}">
        <p14:creationId xmlns:p14="http://schemas.microsoft.com/office/powerpoint/2010/main" val="1242877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r>
              <a:rPr lang="en-US" altLang="zh-CN"/>
              <a:t>2024/8/27</a:t>
            </a:r>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zh-CN" altLang="en-US"/>
              <a:t>孟月，</a:t>
            </a:r>
            <a:r>
              <a:rPr lang="en-US" altLang="zh-CN"/>
              <a:t>NPG workshop</a:t>
            </a:r>
            <a:endParaRPr lang="zh-CN" altLang="en-US"/>
          </a:p>
        </p:txBody>
      </p:sp>
      <p:pic>
        <p:nvPicPr>
          <p:cNvPr id="5" name="图片 4">
            <a:extLst>
              <a:ext uri="{FF2B5EF4-FFF2-40B4-BE49-F238E27FC236}">
                <a16:creationId xmlns:a16="http://schemas.microsoft.com/office/drawing/2014/main" id="{E4EB2AB1-B4C7-444C-A078-1B2AB0621EB9}"/>
              </a:ext>
            </a:extLst>
          </p:cNvPr>
          <p:cNvPicPr>
            <a:picLocks noChangeAspect="1"/>
          </p:cNvPicPr>
          <p:nvPr/>
        </p:nvPicPr>
        <p:blipFill>
          <a:blip r:embed="rId3"/>
          <a:stretch>
            <a:fillRect/>
          </a:stretch>
        </p:blipFill>
        <p:spPr>
          <a:xfrm>
            <a:off x="854769" y="1288558"/>
            <a:ext cx="3871917" cy="4895564"/>
          </a:xfrm>
          <a:prstGeom prst="rect">
            <a:avLst/>
          </a:prstGeom>
        </p:spPr>
      </p:pic>
      <p:pic>
        <p:nvPicPr>
          <p:cNvPr id="6" name="图片 5">
            <a:extLst>
              <a:ext uri="{FF2B5EF4-FFF2-40B4-BE49-F238E27FC236}">
                <a16:creationId xmlns:a16="http://schemas.microsoft.com/office/drawing/2014/main" id="{CDF7E1E2-1B13-4D6C-9ABF-DF86F9CBE6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42" y="1084519"/>
            <a:ext cx="1112845" cy="1112845"/>
          </a:xfrm>
          <a:prstGeom prst="rect">
            <a:avLst/>
          </a:prstGeom>
        </p:spPr>
      </p:pic>
      <p:pic>
        <p:nvPicPr>
          <p:cNvPr id="7" name="Picture 5">
            <a:extLst>
              <a:ext uri="{FF2B5EF4-FFF2-40B4-BE49-F238E27FC236}">
                <a16:creationId xmlns:a16="http://schemas.microsoft.com/office/drawing/2014/main" id="{291BF7FF-BC64-4ABE-BFAD-F667AA78BB20}"/>
              </a:ext>
            </a:extLst>
          </p:cNvPr>
          <p:cNvPicPr>
            <a:picLocks noChangeAspect="1"/>
          </p:cNvPicPr>
          <p:nvPr/>
        </p:nvPicPr>
        <p:blipFill rotWithShape="1">
          <a:blip r:embed="rId5">
            <a:extLst>
              <a:ext uri="{28A0092B-C50C-407E-A947-70E740481C1C}">
                <a14:useLocalDpi xmlns:a14="http://schemas.microsoft.com/office/drawing/2010/main" val="0"/>
              </a:ext>
            </a:extLst>
          </a:blip>
          <a:srcRect b="43997"/>
          <a:stretch/>
        </p:blipFill>
        <p:spPr bwMode="auto">
          <a:xfrm>
            <a:off x="5426916" y="3012394"/>
            <a:ext cx="4751280" cy="241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CBD3DCBF-2B5F-4AA7-A136-C8CCBA2DDF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183" r="77568" b="29642"/>
          <a:stretch/>
        </p:blipFill>
        <p:spPr bwMode="auto">
          <a:xfrm>
            <a:off x="10310816" y="2988976"/>
            <a:ext cx="1509654" cy="241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a:extLst>
              <a:ext uri="{FF2B5EF4-FFF2-40B4-BE49-F238E27FC236}">
                <a16:creationId xmlns:a16="http://schemas.microsoft.com/office/drawing/2014/main" id="{C70EC545-B65B-4B9D-816B-17F899C1F64E}"/>
              </a:ext>
            </a:extLst>
          </p:cNvPr>
          <p:cNvSpPr txBox="1"/>
          <p:nvPr/>
        </p:nvSpPr>
        <p:spPr>
          <a:xfrm>
            <a:off x="5304438" y="1322563"/>
            <a:ext cx="6347235" cy="4708981"/>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Purity liquid xenon target,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enhanced</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DM</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signals,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achievable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liquefication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temperature, high light &amp; charge yield</a:t>
            </a: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Good ER/NR discrimination by S2/S1 ratio</a:t>
            </a: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endParaRPr lang="en-US" altLang="zh-CN" sz="2000" dirty="0">
              <a:latin typeface="Arial" panose="020B0604020202020204" pitchFamily="34" charset="0"/>
              <a:cs typeface="Arial" panose="020B0604020202020204" pitchFamily="34" charset="0"/>
            </a:endParaRPr>
          </a:p>
          <a:p>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3D reconstruction rejects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external</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background</a:t>
            </a:r>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Dual Phase Liquid Xenon TPC</a:t>
            </a:r>
            <a:endParaRPr lang="zh-CN" altLang="en-US" dirty="0"/>
          </a:p>
        </p:txBody>
      </p:sp>
      <p:sp>
        <p:nvSpPr>
          <p:cNvPr id="11" name="灯片编号占位符 10">
            <a:extLst>
              <a:ext uri="{FF2B5EF4-FFF2-40B4-BE49-F238E27FC236}">
                <a16:creationId xmlns:a16="http://schemas.microsoft.com/office/drawing/2014/main" id="{FD049B87-C6B7-025F-7EB4-10FB889D9E83}"/>
              </a:ext>
            </a:extLst>
          </p:cNvPr>
          <p:cNvSpPr>
            <a:spLocks noGrp="1"/>
          </p:cNvSpPr>
          <p:nvPr>
            <p:ph type="sldNum" sz="quarter" idx="12"/>
          </p:nvPr>
        </p:nvSpPr>
        <p:spPr/>
        <p:txBody>
          <a:bodyPr/>
          <a:lstStyle/>
          <a:p>
            <a:fld id="{E2802475-2F4D-CA45-AACE-A7EAB8ED1EE7}" type="slidenum">
              <a:rPr kumimoji="1" lang="zh-CN" altLang="en-US" smtClean="0"/>
              <a:t>15</a:t>
            </a:fld>
            <a:endParaRPr kumimoji="1" lang="zh-CN" altLang="en-US"/>
          </a:p>
        </p:txBody>
      </p:sp>
    </p:spTree>
    <p:extLst>
      <p:ext uri="{BB962C8B-B14F-4D97-AF65-F5344CB8AC3E}">
        <p14:creationId xmlns:p14="http://schemas.microsoft.com/office/powerpoint/2010/main" val="4198303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r>
              <a:rPr lang="en-US" altLang="zh-CN"/>
              <a:t>2024/8/27</a:t>
            </a:r>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zh-CN" altLang="en-US"/>
              <a:t>孟月，</a:t>
            </a:r>
            <a:r>
              <a:rPr lang="en-US" altLang="zh-CN"/>
              <a:t>NPG workshop</a:t>
            </a:r>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PandaX-4T First Result – WIMPs</a:t>
            </a:r>
            <a:r>
              <a:rPr lang="zh-CN" altLang="en-US" dirty="0"/>
              <a:t> </a:t>
            </a:r>
            <a:r>
              <a:rPr lang="en-US" altLang="zh-CN" dirty="0"/>
              <a:t>(SI</a:t>
            </a:r>
            <a:r>
              <a:rPr lang="zh-CN" altLang="en-US" dirty="0"/>
              <a:t> </a:t>
            </a:r>
            <a:r>
              <a:rPr lang="en-US" altLang="zh-CN" dirty="0"/>
              <a:t>&amp;</a:t>
            </a:r>
            <a:r>
              <a:rPr lang="zh-CN" altLang="en-US" dirty="0"/>
              <a:t> </a:t>
            </a:r>
            <a:r>
              <a:rPr lang="en-US" altLang="zh-CN" dirty="0"/>
              <a:t>SD)</a:t>
            </a:r>
            <a:endParaRPr lang="zh-CN" altLang="en-US" dirty="0"/>
          </a:p>
        </p:txBody>
      </p:sp>
      <p:pic>
        <p:nvPicPr>
          <p:cNvPr id="6" name="图片 5">
            <a:extLst>
              <a:ext uri="{FF2B5EF4-FFF2-40B4-BE49-F238E27FC236}">
                <a16:creationId xmlns:a16="http://schemas.microsoft.com/office/drawing/2014/main" id="{A2921B50-DDD2-4A8F-9AC5-ED3A65B24513}"/>
              </a:ext>
            </a:extLst>
          </p:cNvPr>
          <p:cNvPicPr>
            <a:picLocks noChangeAspect="1"/>
          </p:cNvPicPr>
          <p:nvPr/>
        </p:nvPicPr>
        <p:blipFill>
          <a:blip r:embed="rId3"/>
          <a:stretch>
            <a:fillRect/>
          </a:stretch>
        </p:blipFill>
        <p:spPr>
          <a:xfrm>
            <a:off x="779740" y="1089650"/>
            <a:ext cx="3876080" cy="3079442"/>
          </a:xfrm>
          <a:prstGeom prst="rect">
            <a:avLst/>
          </a:prstGeom>
        </p:spPr>
      </p:pic>
      <p:pic>
        <p:nvPicPr>
          <p:cNvPr id="7" name="图片 6">
            <a:extLst>
              <a:ext uri="{FF2B5EF4-FFF2-40B4-BE49-F238E27FC236}">
                <a16:creationId xmlns:a16="http://schemas.microsoft.com/office/drawing/2014/main" id="{EEBCFFE1-453D-4C41-A712-91A72B92857D}"/>
              </a:ext>
            </a:extLst>
          </p:cNvPr>
          <p:cNvPicPr>
            <a:picLocks noChangeAspect="1"/>
          </p:cNvPicPr>
          <p:nvPr/>
        </p:nvPicPr>
        <p:blipFill>
          <a:blip r:embed="rId4"/>
          <a:stretch>
            <a:fillRect/>
          </a:stretch>
        </p:blipFill>
        <p:spPr>
          <a:xfrm>
            <a:off x="6393360" y="1064801"/>
            <a:ext cx="3588840" cy="2696533"/>
          </a:xfrm>
          <a:prstGeom prst="rect">
            <a:avLst/>
          </a:prstGeom>
        </p:spPr>
      </p:pic>
      <p:sp>
        <p:nvSpPr>
          <p:cNvPr id="8" name="文本框 7">
            <a:extLst>
              <a:ext uri="{FF2B5EF4-FFF2-40B4-BE49-F238E27FC236}">
                <a16:creationId xmlns:a16="http://schemas.microsoft.com/office/drawing/2014/main" id="{BB6021D3-F678-4DEA-8C47-DB7394828F21}"/>
              </a:ext>
            </a:extLst>
          </p:cNvPr>
          <p:cNvSpPr txBox="1"/>
          <p:nvPr/>
        </p:nvSpPr>
        <p:spPr>
          <a:xfrm>
            <a:off x="266141" y="4169092"/>
            <a:ext cx="4903278" cy="190821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zh-CN" altLang="en-US" dirty="0">
                <a:solidFill>
                  <a:srgbClr val="0070C0"/>
                </a:solidFill>
                <a:latin typeface="Arial" panose="020B0604020202020204" pitchFamily="34" charset="0"/>
                <a:ea typeface="DengXian" panose="02010600030101010101" charset="-122"/>
                <a:cs typeface="Arial" panose="020B0604020202020204" pitchFamily="34" charset="0"/>
              </a:rPr>
              <a:t>1058</a:t>
            </a:r>
            <a:r>
              <a:rPr lang="zh-CN" altLang="en-US" dirty="0">
                <a:latin typeface="Arial" panose="020B0604020202020204" pitchFamily="34" charset="0"/>
                <a:ea typeface="DengXian" panose="02010600030101010101" charset="-122"/>
                <a:cs typeface="Arial" panose="020B0604020202020204" pitchFamily="34" charset="0"/>
              </a:rPr>
              <a:t> candidates </a:t>
            </a:r>
            <a:r>
              <a:rPr lang="en-US" altLang="zh-CN" dirty="0">
                <a:latin typeface="Arial" panose="020B0604020202020204" pitchFamily="34" charset="0"/>
                <a:ea typeface="DengXian" panose="02010600030101010101" charset="-122"/>
                <a:cs typeface="Arial" panose="020B0604020202020204" pitchFamily="34" charset="0"/>
              </a:rPr>
              <a:t>(expected 1054±39), </a:t>
            </a:r>
            <a:r>
              <a:rPr lang="zh-CN" altLang="en-US" dirty="0">
                <a:solidFill>
                  <a:srgbClr val="0070C0"/>
                </a:solidFill>
                <a:latin typeface="Arial" panose="020B0604020202020204" pitchFamily="34" charset="0"/>
                <a:ea typeface="DengXian" panose="02010600030101010101" charset="-122"/>
                <a:cs typeface="Arial" panose="020B0604020202020204" pitchFamily="34" charset="0"/>
              </a:rPr>
              <a:t>6</a:t>
            </a:r>
            <a:r>
              <a:rPr lang="zh-CN" altLang="en-US" dirty="0">
                <a:latin typeface="Arial" panose="020B0604020202020204" pitchFamily="34" charset="0"/>
                <a:ea typeface="DengXian" panose="02010600030101010101" charset="-122"/>
                <a:cs typeface="Arial" panose="020B0604020202020204" pitchFamily="34" charset="0"/>
              </a:rPr>
              <a:t> below NR median </a:t>
            </a:r>
            <a:r>
              <a:rPr lang="en-US" altLang="zh-CN" dirty="0">
                <a:latin typeface="Arial" panose="020B0604020202020204" pitchFamily="34" charset="0"/>
                <a:ea typeface="DengXian" panose="02010600030101010101" charset="-122"/>
                <a:cs typeface="Arial" panose="020B0604020202020204" pitchFamily="34" charset="0"/>
              </a:rPr>
              <a:t>curve</a:t>
            </a:r>
            <a:r>
              <a:rPr lang="zh-CN" altLang="en-US" dirty="0">
                <a:latin typeface="Arial" panose="020B0604020202020204" pitchFamily="34" charset="0"/>
                <a:ea typeface="DengXian" panose="02010600030101010101" charset="-122"/>
                <a:cs typeface="Arial" panose="020B0604020202020204" pitchFamily="34" charset="0"/>
              </a:rPr>
              <a:t> </a:t>
            </a:r>
            <a:r>
              <a:rPr lang="en-US" altLang="zh-CN" dirty="0">
                <a:latin typeface="Arial" panose="020B0604020202020204" pitchFamily="34" charset="0"/>
                <a:ea typeface="DengXian" panose="02010600030101010101" charset="-122"/>
                <a:cs typeface="Arial" panose="020B0604020202020204" pitchFamily="34" charset="0"/>
              </a:rPr>
              <a:t>(expected 9.8±0.6)</a:t>
            </a:r>
            <a:endParaRPr lang="en-US" altLang="zh-CN" sz="900" dirty="0">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sym typeface="Symbol" panose="05050102010706020507" pitchFamily="18" charset="2"/>
              </a:rPr>
              <a:t>Sensitivity improved from PandaX-II final analysis by</a:t>
            </a:r>
            <a:r>
              <a:rPr lang="zh-CN" altLang="en-US" dirty="0">
                <a:latin typeface="Arial" panose="020B0604020202020204" pitchFamily="34" charset="0"/>
                <a:cs typeface="Arial" panose="020B0604020202020204" pitchFamily="34" charset="0"/>
                <a:sym typeface="Symbol" panose="05050102010706020507" pitchFamily="18" charset="2"/>
              </a:rPr>
              <a:t> </a:t>
            </a:r>
            <a:r>
              <a:rPr lang="en-US" altLang="zh-CN" dirty="0">
                <a:solidFill>
                  <a:srgbClr val="0070C0"/>
                </a:solidFill>
                <a:latin typeface="Arial" panose="020B0604020202020204" pitchFamily="34" charset="0"/>
                <a:cs typeface="Arial" panose="020B0604020202020204" pitchFamily="34" charset="0"/>
                <a:sym typeface="Symbol" panose="05050102010706020507" pitchFamily="18" charset="2"/>
              </a:rPr>
              <a:t>2.9</a:t>
            </a:r>
            <a:r>
              <a:rPr lang="en-US" altLang="zh-CN" dirty="0">
                <a:latin typeface="Arial" panose="020B0604020202020204" pitchFamily="34" charset="0"/>
                <a:cs typeface="Arial" panose="020B0604020202020204" pitchFamily="34" charset="0"/>
                <a:sym typeface="Symbol" panose="05050102010706020507" pitchFamily="18" charset="2"/>
              </a:rPr>
              <a:t> times (30 GeV/c</a:t>
            </a:r>
            <a:r>
              <a:rPr lang="en-US" altLang="zh-CN" baseline="30000" dirty="0">
                <a:latin typeface="Arial" panose="020B0604020202020204" pitchFamily="34" charset="0"/>
                <a:cs typeface="Arial" panose="020B0604020202020204" pitchFamily="34" charset="0"/>
                <a:sym typeface="Symbol" panose="05050102010706020507" pitchFamily="18" charset="2"/>
              </a:rPr>
              <a:t>2</a:t>
            </a:r>
            <a:r>
              <a:rPr lang="en-US" altLang="zh-CN" dirty="0">
                <a:latin typeface="Arial" panose="020B0604020202020204" pitchFamily="34" charset="0"/>
                <a:cs typeface="Arial" panose="020B0604020202020204" pitchFamily="34" charset="0"/>
                <a:sym typeface="Symbol" panose="05050102010706020507" pitchFamily="18" charset="2"/>
              </a:rPr>
              <a:t>)</a:t>
            </a:r>
          </a:p>
          <a:p>
            <a:pPr marL="285750" indent="-285750">
              <a:spcBef>
                <a:spcPts val="600"/>
              </a:spcBef>
              <a:buFont typeface="Arial" panose="020B0604020202020204" pitchFamily="34" charset="0"/>
              <a:buChar char="•"/>
            </a:pPr>
            <a:r>
              <a:rPr lang="en" altLang="zh-CN" dirty="0">
                <a:latin typeface="Arial" panose="020B0604020202020204" pitchFamily="34" charset="0"/>
                <a:cs typeface="Arial" panose="020B0604020202020204" pitchFamily="34" charset="0"/>
              </a:rPr>
              <a:t>Scattering cross-section could be connected to the spin of </a:t>
            </a:r>
            <a:r>
              <a:rPr lang="en-US" altLang="zh-CN" dirty="0">
                <a:latin typeface="Arial" panose="020B0604020202020204" pitchFamily="34" charset="0"/>
                <a:cs typeface="Arial" panose="020B0604020202020204" pitchFamily="34" charset="0"/>
              </a:rPr>
              <a:t>the </a:t>
            </a:r>
            <a:r>
              <a:rPr lang="en" altLang="zh-CN" dirty="0">
                <a:latin typeface="Arial" panose="020B0604020202020204" pitchFamily="34" charset="0"/>
                <a:cs typeface="Arial" panose="020B0604020202020204" pitchFamily="34" charset="0"/>
              </a:rPr>
              <a:t>nucleus</a:t>
            </a:r>
            <a:endParaRPr lang="en-US" altLang="zh-CN" dirty="0">
              <a:latin typeface="Arial" panose="020B0604020202020204" pitchFamily="34" charset="0"/>
              <a:cs typeface="Arial" panose="020B0604020202020204" pitchFamily="34" charset="0"/>
              <a:sym typeface="Symbol" panose="05050102010706020507" pitchFamily="18" charset="2"/>
            </a:endParaRPr>
          </a:p>
        </p:txBody>
      </p:sp>
      <p:sp>
        <p:nvSpPr>
          <p:cNvPr id="9" name="文本框 8">
            <a:extLst>
              <a:ext uri="{FF2B5EF4-FFF2-40B4-BE49-F238E27FC236}">
                <a16:creationId xmlns:a16="http://schemas.microsoft.com/office/drawing/2014/main" id="{A58619BC-32DC-4121-9A5A-241864EA0DA5}"/>
              </a:ext>
            </a:extLst>
          </p:cNvPr>
          <p:cNvSpPr txBox="1"/>
          <p:nvPr/>
        </p:nvSpPr>
        <p:spPr>
          <a:xfrm>
            <a:off x="9982200" y="1192808"/>
            <a:ext cx="2166229" cy="584775"/>
          </a:xfrm>
          <a:prstGeom prst="rect">
            <a:avLst/>
          </a:prstGeom>
          <a:noFill/>
        </p:spPr>
        <p:txBody>
          <a:bodyPr wrap="square">
            <a:spAutoFit/>
          </a:bodyPr>
          <a:lstStyle>
            <a:defPPr>
              <a:defRPr lang="zh-CN"/>
            </a:defPPr>
            <a:lvl1pPr>
              <a:defRPr sz="1600" b="1">
                <a:solidFill>
                  <a:srgbClr val="FF0000"/>
                </a:solidFill>
                <a:latin typeface="Times New Roman" panose="02020603050405020304" pitchFamily="18" charset="0"/>
                <a:cs typeface="Times New Roman" panose="02020603050405020304" pitchFamily="18" charset="0"/>
              </a:defRPr>
            </a:lvl1pPr>
          </a:lstStyle>
          <a:p>
            <a:r>
              <a:rPr kumimoji="1" lang="en-US" altLang="zh-CN" dirty="0">
                <a:solidFill>
                  <a:srgbClr val="0432FF"/>
                </a:solidFill>
                <a:latin typeface="Arial" panose="020B0604020202020204" pitchFamily="34" charset="0"/>
                <a:cs typeface="Arial" panose="020B0604020202020204" pitchFamily="34" charset="0"/>
              </a:rPr>
              <a:t>Y. Meng et al. PRL 127, 261802 (2021)</a:t>
            </a:r>
          </a:p>
        </p:txBody>
      </p:sp>
      <p:sp>
        <p:nvSpPr>
          <p:cNvPr id="11" name="文本框 10">
            <a:extLst>
              <a:ext uri="{FF2B5EF4-FFF2-40B4-BE49-F238E27FC236}">
                <a16:creationId xmlns:a16="http://schemas.microsoft.com/office/drawing/2014/main" id="{0BC38665-6370-4405-B0C5-273C083AED04}"/>
              </a:ext>
            </a:extLst>
          </p:cNvPr>
          <p:cNvSpPr txBox="1"/>
          <p:nvPr/>
        </p:nvSpPr>
        <p:spPr>
          <a:xfrm>
            <a:off x="2602935" y="1445151"/>
            <a:ext cx="1689886" cy="338554"/>
          </a:xfrm>
          <a:prstGeom prst="rect">
            <a:avLst/>
          </a:prstGeom>
          <a:noFill/>
        </p:spPr>
        <p:txBody>
          <a:bodyPr wrap="none" rtlCol="0">
            <a:spAutoFit/>
          </a:bodyPr>
          <a:lstStyle/>
          <a:p>
            <a:r>
              <a:rPr lang="en-US" altLang="zh-CN" sz="1600" b="1" dirty="0">
                <a:solidFill>
                  <a:srgbClr val="FF0000"/>
                </a:solidFill>
                <a:latin typeface="Arial" panose="020B0604020202020204" pitchFamily="34" charset="0"/>
                <a:cs typeface="Arial" panose="020B0604020202020204" pitchFamily="34" charset="0"/>
              </a:rPr>
              <a:t>0.63 </a:t>
            </a:r>
            <a:r>
              <a:rPr lang="en-US" altLang="zh-CN" sz="1600" b="1" dirty="0" err="1">
                <a:solidFill>
                  <a:srgbClr val="FF0000"/>
                </a:solidFill>
                <a:latin typeface="Arial" panose="020B0604020202020204" pitchFamily="34" charset="0"/>
                <a:cs typeface="Arial" panose="020B0604020202020204" pitchFamily="34" charset="0"/>
              </a:rPr>
              <a:t>tonne·year</a:t>
            </a:r>
            <a:endParaRPr lang="zh-CN" altLang="en-US" sz="1600" b="1" dirty="0">
              <a:solidFill>
                <a:srgbClr val="FF0000"/>
              </a:solidFill>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58827F5A-7583-E067-6A60-D614A7273F4A}"/>
              </a:ext>
            </a:extLst>
          </p:cNvPr>
          <p:cNvPicPr>
            <a:picLocks noChangeAspect="1"/>
          </p:cNvPicPr>
          <p:nvPr/>
        </p:nvPicPr>
        <p:blipFill>
          <a:blip r:embed="rId5"/>
          <a:stretch>
            <a:fillRect/>
          </a:stretch>
        </p:blipFill>
        <p:spPr>
          <a:xfrm>
            <a:off x="5273040" y="3810317"/>
            <a:ext cx="3588840" cy="2640361"/>
          </a:xfrm>
          <a:prstGeom prst="rect">
            <a:avLst/>
          </a:prstGeom>
        </p:spPr>
      </p:pic>
      <p:pic>
        <p:nvPicPr>
          <p:cNvPr id="13" name="图片 12">
            <a:extLst>
              <a:ext uri="{FF2B5EF4-FFF2-40B4-BE49-F238E27FC236}">
                <a16:creationId xmlns:a16="http://schemas.microsoft.com/office/drawing/2014/main" id="{3EA844F2-3AAB-6DB5-90F7-92FBBFD871EE}"/>
              </a:ext>
            </a:extLst>
          </p:cNvPr>
          <p:cNvPicPr>
            <a:picLocks noChangeAspect="1"/>
          </p:cNvPicPr>
          <p:nvPr/>
        </p:nvPicPr>
        <p:blipFill>
          <a:blip r:embed="rId6"/>
          <a:stretch>
            <a:fillRect/>
          </a:stretch>
        </p:blipFill>
        <p:spPr>
          <a:xfrm>
            <a:off x="8696660" y="3871144"/>
            <a:ext cx="3493751" cy="2573710"/>
          </a:xfrm>
          <a:prstGeom prst="rect">
            <a:avLst/>
          </a:prstGeom>
        </p:spPr>
      </p:pic>
      <p:sp>
        <p:nvSpPr>
          <p:cNvPr id="14" name="文本框 13">
            <a:extLst>
              <a:ext uri="{FF2B5EF4-FFF2-40B4-BE49-F238E27FC236}">
                <a16:creationId xmlns:a16="http://schemas.microsoft.com/office/drawing/2014/main" id="{08C02740-4864-20BF-D680-3E8C6025EB37}"/>
              </a:ext>
            </a:extLst>
          </p:cNvPr>
          <p:cNvSpPr txBox="1"/>
          <p:nvPr/>
        </p:nvSpPr>
        <p:spPr>
          <a:xfrm>
            <a:off x="10119271" y="3280545"/>
            <a:ext cx="2166229" cy="584775"/>
          </a:xfrm>
          <a:prstGeom prst="rect">
            <a:avLst/>
          </a:prstGeom>
          <a:noFill/>
        </p:spPr>
        <p:txBody>
          <a:bodyPr wrap="square">
            <a:spAutoFit/>
          </a:bodyPr>
          <a:lstStyle>
            <a:defPPr>
              <a:defRPr lang="zh-CN"/>
            </a:defPPr>
            <a:lvl1pPr>
              <a:defRPr sz="1600" b="1">
                <a:solidFill>
                  <a:srgbClr val="FF0000"/>
                </a:solidFill>
                <a:latin typeface="Times New Roman" panose="02020603050405020304" pitchFamily="18" charset="0"/>
                <a:cs typeface="Times New Roman" panose="02020603050405020304" pitchFamily="18" charset="0"/>
              </a:defRPr>
            </a:lvl1pPr>
          </a:lstStyle>
          <a:p>
            <a:r>
              <a:rPr kumimoji="1" lang="en-US" altLang="zh-CN" dirty="0">
                <a:solidFill>
                  <a:srgbClr val="0432FF"/>
                </a:solidFill>
                <a:latin typeface="Arial" panose="020B0604020202020204" pitchFamily="34" charset="0"/>
                <a:cs typeface="Arial" panose="020B0604020202020204" pitchFamily="34" charset="0"/>
              </a:rPr>
              <a:t>Z. Huang et al. PLB 834, 137487 (2022)</a:t>
            </a:r>
          </a:p>
        </p:txBody>
      </p:sp>
      <p:sp>
        <p:nvSpPr>
          <p:cNvPr id="15" name="灯片编号占位符 14">
            <a:extLst>
              <a:ext uri="{FF2B5EF4-FFF2-40B4-BE49-F238E27FC236}">
                <a16:creationId xmlns:a16="http://schemas.microsoft.com/office/drawing/2014/main" id="{01FFB1A0-6C89-24C1-E79C-039DC63D66C2}"/>
              </a:ext>
            </a:extLst>
          </p:cNvPr>
          <p:cNvSpPr>
            <a:spLocks noGrp="1"/>
          </p:cNvSpPr>
          <p:nvPr>
            <p:ph type="sldNum" sz="quarter" idx="12"/>
          </p:nvPr>
        </p:nvSpPr>
        <p:spPr/>
        <p:txBody>
          <a:bodyPr/>
          <a:lstStyle/>
          <a:p>
            <a:fld id="{E2802475-2F4D-CA45-AACE-A7EAB8ED1EE7}" type="slidenum">
              <a:rPr kumimoji="1" lang="zh-CN" altLang="en-US" smtClean="0"/>
              <a:t>16</a:t>
            </a:fld>
            <a:endParaRPr kumimoji="1" lang="zh-CN" altLang="en-US"/>
          </a:p>
        </p:txBody>
      </p:sp>
    </p:spTree>
    <p:extLst>
      <p:ext uri="{BB962C8B-B14F-4D97-AF65-F5344CB8AC3E}">
        <p14:creationId xmlns:p14="http://schemas.microsoft.com/office/powerpoint/2010/main" val="3688263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AB410D-2CC5-59FE-50D5-7D92440F40C3}"/>
              </a:ext>
            </a:extLst>
          </p:cNvPr>
          <p:cNvSpPr>
            <a:spLocks noGrp="1"/>
          </p:cNvSpPr>
          <p:nvPr>
            <p:ph type="title"/>
          </p:nvPr>
        </p:nvSpPr>
        <p:spPr/>
        <p:txBody>
          <a:bodyPr/>
          <a:lstStyle/>
          <a:p>
            <a:r>
              <a:rPr kumimoji="1" lang="en-US" altLang="zh-CN" dirty="0"/>
              <a:t>How dark is dark matter?</a:t>
            </a:r>
            <a:endParaRPr kumimoji="1" lang="zh-CN" altLang="en-US" dirty="0"/>
          </a:p>
        </p:txBody>
      </p:sp>
      <p:sp>
        <p:nvSpPr>
          <p:cNvPr id="6" name="灯片编号占位符 5">
            <a:extLst>
              <a:ext uri="{FF2B5EF4-FFF2-40B4-BE49-F238E27FC236}">
                <a16:creationId xmlns:a16="http://schemas.microsoft.com/office/drawing/2014/main" id="{3574D23A-7779-4725-2753-15E25A8BA430}"/>
              </a:ext>
            </a:extLst>
          </p:cNvPr>
          <p:cNvSpPr>
            <a:spLocks noGrp="1"/>
          </p:cNvSpPr>
          <p:nvPr>
            <p:ph type="sldNum" sz="quarter" idx="12"/>
          </p:nvPr>
        </p:nvSpPr>
        <p:spPr/>
        <p:txBody>
          <a:bodyPr/>
          <a:lstStyle/>
          <a:p>
            <a:fld id="{84072D8A-FB09-466A-9836-EB94B95C4033}" type="slidenum">
              <a:rPr lang="zh-CN" altLang="en-US" smtClean="0"/>
              <a:t>17</a:t>
            </a:fld>
            <a:endParaRPr lang="zh-CN" altLang="en-US"/>
          </a:p>
        </p:txBody>
      </p:sp>
      <p:sp>
        <p:nvSpPr>
          <p:cNvPr id="4" name="内容占位符 3">
            <a:extLst>
              <a:ext uri="{FF2B5EF4-FFF2-40B4-BE49-F238E27FC236}">
                <a16:creationId xmlns:a16="http://schemas.microsoft.com/office/drawing/2014/main" id="{421D4270-C161-3696-A56C-7F60BA647A8E}"/>
              </a:ext>
            </a:extLst>
          </p:cNvPr>
          <p:cNvSpPr>
            <a:spLocks noGrp="1"/>
          </p:cNvSpPr>
          <p:nvPr>
            <p:ph sz="half" idx="1"/>
          </p:nvPr>
        </p:nvSpPr>
        <p:spPr>
          <a:noFill/>
        </p:spPr>
        <p:txBody>
          <a:bodyPr/>
          <a:lstStyle/>
          <a:p>
            <a:r>
              <a:rPr kumimoji="1" lang="en-US" altLang="zh-CN" dirty="0"/>
              <a:t> </a:t>
            </a:r>
            <a:endParaRPr kumimoji="1" lang="zh-CN" altLang="en-US" dirty="0"/>
          </a:p>
        </p:txBody>
      </p:sp>
      <p:pic>
        <p:nvPicPr>
          <p:cNvPr id="3074" name="Picture 2" descr="Dark Matter Exists and it Makes Up 90% of All Matter in the Universe ...">
            <a:extLst>
              <a:ext uri="{FF2B5EF4-FFF2-40B4-BE49-F238E27FC236}">
                <a16:creationId xmlns:a16="http://schemas.microsoft.com/office/drawing/2014/main" id="{508AD452-F1BD-CE3F-EC1A-B9A283774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标题 1">
            <a:extLst>
              <a:ext uri="{FF2B5EF4-FFF2-40B4-BE49-F238E27FC236}">
                <a16:creationId xmlns:a16="http://schemas.microsoft.com/office/drawing/2014/main" id="{4BDE4F2F-7447-ABDF-B4E8-48FAFA0584B2}"/>
              </a:ext>
            </a:extLst>
          </p:cNvPr>
          <p:cNvSpPr txBox="1">
            <a:spLocks/>
          </p:cNvSpPr>
          <p:nvPr/>
        </p:nvSpPr>
        <p:spPr>
          <a:xfrm>
            <a:off x="360000" y="237177"/>
            <a:ext cx="11196582" cy="676384"/>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3600" b="1" i="0" kern="1200">
                <a:solidFill>
                  <a:schemeClr val="bg1"/>
                </a:solidFill>
                <a:latin typeface="Arial" panose="020B0604020202020204" pitchFamily="34" charset="0"/>
                <a:ea typeface="Microsoft YaHei" panose="020B0503020204020204" pitchFamily="34" charset="-122"/>
                <a:cs typeface="Arial" panose="020B0604020202020204" pitchFamily="34" charset="0"/>
              </a:defRPr>
            </a:lvl1pPr>
          </a:lstStyle>
          <a:p>
            <a:r>
              <a:rPr kumimoji="1" lang="en-US" altLang="zh-CN" sz="4000" dirty="0">
                <a:solidFill>
                  <a:srgbClr val="FFD306"/>
                </a:solidFill>
                <a:latin typeface="Helvetica Neue" panose="02000503000000020004" pitchFamily="2" charset="0"/>
                <a:ea typeface="Helvetica Neue" panose="02000503000000020004" pitchFamily="2" charset="0"/>
                <a:cs typeface="Helvetica Neue" panose="02000503000000020004" pitchFamily="2" charset="0"/>
              </a:rPr>
              <a:t>How dark is dark matter?</a:t>
            </a:r>
            <a:endParaRPr kumimoji="1" lang="zh-CN" altLang="en-US" sz="4000" dirty="0">
              <a:solidFill>
                <a:srgbClr val="FFD306"/>
              </a:solidFill>
              <a:latin typeface="Helvetica Neue" panose="02000503000000020004" pitchFamily="2" charset="0"/>
              <a:cs typeface="Helvetica Neue" panose="02000503000000020004" pitchFamily="2" charset="0"/>
            </a:endParaRPr>
          </a:p>
        </p:txBody>
      </p:sp>
      <p:sp>
        <p:nvSpPr>
          <p:cNvPr id="9" name="文本框 8">
            <a:extLst>
              <a:ext uri="{FF2B5EF4-FFF2-40B4-BE49-F238E27FC236}">
                <a16:creationId xmlns:a16="http://schemas.microsoft.com/office/drawing/2014/main" id="{F34DE5C5-335C-B40E-5DBF-CDD3BC020737}"/>
              </a:ext>
            </a:extLst>
          </p:cNvPr>
          <p:cNvSpPr txBox="1"/>
          <p:nvPr/>
        </p:nvSpPr>
        <p:spPr>
          <a:xfrm>
            <a:off x="9381105" y="6451184"/>
            <a:ext cx="3268095" cy="338554"/>
          </a:xfrm>
          <a:prstGeom prst="rect">
            <a:avLst/>
          </a:prstGeom>
          <a:noFill/>
        </p:spPr>
        <p:txBody>
          <a:bodyPr wrap="square">
            <a:spAutoFit/>
          </a:bodyPr>
          <a:lstStyle/>
          <a:p>
            <a:r>
              <a:rPr lang="en-US" altLang="zh-CN" sz="1600" b="0" i="0" u="none" strike="noStrike" dirty="0">
                <a:solidFill>
                  <a:schemeClr val="bg1">
                    <a:lumMod val="50000"/>
                  </a:schemeClr>
                </a:solidFill>
                <a:effectLst/>
                <a:latin typeface="Arial" panose="020B0604020202020204" pitchFamily="34" charset="0"/>
                <a:cs typeface="Arial" panose="020B0604020202020204" pitchFamily="34" charset="0"/>
              </a:rPr>
              <a:t>Image Credit: Public Domain</a:t>
            </a:r>
            <a:endParaRPr lang="zh-CN" altLang="en-US" sz="1600" dirty="0">
              <a:solidFill>
                <a:schemeClr val="bg1">
                  <a:lumMod val="50000"/>
                </a:schemeClr>
              </a:solidFill>
              <a:latin typeface="Arial" panose="020B0604020202020204" pitchFamily="34" charset="0"/>
              <a:cs typeface="Arial" panose="020B0604020202020204" pitchFamily="34" charset="0"/>
            </a:endParaRPr>
          </a:p>
        </p:txBody>
      </p:sp>
      <p:sp>
        <p:nvSpPr>
          <p:cNvPr id="3" name="日期占位符 2">
            <a:extLst>
              <a:ext uri="{FF2B5EF4-FFF2-40B4-BE49-F238E27FC236}">
                <a16:creationId xmlns:a16="http://schemas.microsoft.com/office/drawing/2014/main" id="{46E2AC45-B838-0482-5CC6-97EF3BDDD6E7}"/>
              </a:ext>
            </a:extLst>
          </p:cNvPr>
          <p:cNvSpPr>
            <a:spLocks noGrp="1"/>
          </p:cNvSpPr>
          <p:nvPr>
            <p:ph type="dt" sz="half" idx="10"/>
          </p:nvPr>
        </p:nvSpPr>
        <p:spPr/>
        <p:txBody>
          <a:bodyPr/>
          <a:lstStyle/>
          <a:p>
            <a:r>
              <a:rPr kumimoji="1" lang="en-US" altLang="zh-CN"/>
              <a:t>2024/8/27</a:t>
            </a:r>
            <a:endParaRPr kumimoji="1" lang="zh-CN" altLang="en-US"/>
          </a:p>
        </p:txBody>
      </p:sp>
      <p:sp>
        <p:nvSpPr>
          <p:cNvPr id="5" name="页脚占位符 4">
            <a:extLst>
              <a:ext uri="{FF2B5EF4-FFF2-40B4-BE49-F238E27FC236}">
                <a16:creationId xmlns:a16="http://schemas.microsoft.com/office/drawing/2014/main" id="{9C972D9D-114B-9851-3A0E-FBFAED41B27D}"/>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Tree>
    <p:extLst>
      <p:ext uri="{BB962C8B-B14F-4D97-AF65-F5344CB8AC3E}">
        <p14:creationId xmlns:p14="http://schemas.microsoft.com/office/powerpoint/2010/main" val="3680327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a:extLst>
              <a:ext uri="{FF2B5EF4-FFF2-40B4-BE49-F238E27FC236}">
                <a16:creationId xmlns:a16="http://schemas.microsoft.com/office/drawing/2014/main" id="{9138E262-2D3C-314B-1F1D-40BCDD300543}"/>
              </a:ext>
            </a:extLst>
          </p:cNvPr>
          <p:cNvSpPr>
            <a:spLocks noGrp="1"/>
          </p:cNvSpPr>
          <p:nvPr>
            <p:ph sz="half" idx="1"/>
          </p:nvPr>
        </p:nvSpPr>
        <p:spPr>
          <a:xfrm>
            <a:off x="838200" y="1462114"/>
            <a:ext cx="10515600" cy="4714849"/>
          </a:xfrm>
        </p:spPr>
        <p:txBody>
          <a:bodyPr/>
          <a:lstStyle/>
          <a:p>
            <a:r>
              <a:rPr kumimoji="1" lang="en-US" altLang="zh-CN" dirty="0"/>
              <a:t>Possible</a:t>
            </a:r>
            <a:r>
              <a:rPr kumimoji="1" lang="zh-CN" altLang="en-US" dirty="0"/>
              <a:t> </a:t>
            </a:r>
            <a:r>
              <a:rPr kumimoji="1" lang="en-US" altLang="zh-CN" dirty="0"/>
              <a:t>residual weak EM properties</a:t>
            </a:r>
          </a:p>
          <a:p>
            <a:r>
              <a:rPr kumimoji="1" lang="en-US" altLang="zh-CN" dirty="0"/>
              <a:t>Coupling with photons</a:t>
            </a:r>
            <a:r>
              <a:rPr kumimoji="1" lang="zh-CN" altLang="en-US" dirty="0"/>
              <a:t> </a:t>
            </a:r>
          </a:p>
        </p:txBody>
      </p:sp>
      <p:grpSp>
        <p:nvGrpSpPr>
          <p:cNvPr id="6" name="组合 5">
            <a:extLst>
              <a:ext uri="{FF2B5EF4-FFF2-40B4-BE49-F238E27FC236}">
                <a16:creationId xmlns:a16="http://schemas.microsoft.com/office/drawing/2014/main" id="{7FA23969-8BE5-D2AC-8FB7-846B6933A810}"/>
              </a:ext>
            </a:extLst>
          </p:cNvPr>
          <p:cNvGrpSpPr/>
          <p:nvPr/>
        </p:nvGrpSpPr>
        <p:grpSpPr>
          <a:xfrm>
            <a:off x="7766342" y="1114651"/>
            <a:ext cx="3003258" cy="1480054"/>
            <a:chOff x="8381709" y="1563688"/>
            <a:chExt cx="3003258" cy="1442907"/>
          </a:xfrm>
        </p:grpSpPr>
        <p:sp>
          <p:nvSpPr>
            <p:cNvPr id="12" name="矩形 11">
              <a:extLst>
                <a:ext uri="{FF2B5EF4-FFF2-40B4-BE49-F238E27FC236}">
                  <a16:creationId xmlns:a16="http://schemas.microsoft.com/office/drawing/2014/main" id="{27DEBFD0-548A-32DD-9423-7F3E665E3DE2}"/>
                </a:ext>
              </a:extLst>
            </p:cNvPr>
            <p:cNvSpPr/>
            <p:nvPr/>
          </p:nvSpPr>
          <p:spPr>
            <a:xfrm>
              <a:off x="8381709" y="1563688"/>
              <a:ext cx="3003258" cy="144290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椭圆 12">
              <a:extLst>
                <a:ext uri="{FF2B5EF4-FFF2-40B4-BE49-F238E27FC236}">
                  <a16:creationId xmlns:a16="http://schemas.microsoft.com/office/drawing/2014/main" id="{570403D0-1747-190B-E7CB-7B9747621AB5}"/>
                </a:ext>
              </a:extLst>
            </p:cNvPr>
            <p:cNvSpPr/>
            <p:nvPr/>
          </p:nvSpPr>
          <p:spPr>
            <a:xfrm>
              <a:off x="8757116" y="2108973"/>
              <a:ext cx="396380" cy="39428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图片 13">
              <a:extLst>
                <a:ext uri="{FF2B5EF4-FFF2-40B4-BE49-F238E27FC236}">
                  <a16:creationId xmlns:a16="http://schemas.microsoft.com/office/drawing/2014/main" id="{9976862F-08BF-458F-2E33-B03F068CD22E}"/>
                </a:ext>
              </a:extLst>
            </p:cNvPr>
            <p:cNvPicPr>
              <a:picLocks noChangeAspect="1"/>
            </p:cNvPicPr>
            <p:nvPr/>
          </p:nvPicPr>
          <p:blipFill>
            <a:blip r:embed="rId4"/>
            <a:stretch>
              <a:fillRect/>
            </a:stretch>
          </p:blipFill>
          <p:spPr>
            <a:xfrm>
              <a:off x="9153496" y="2140431"/>
              <a:ext cx="1526097" cy="333375"/>
            </a:xfrm>
            <a:prstGeom prst="rect">
              <a:avLst/>
            </a:prstGeom>
            <a:noFill/>
          </p:spPr>
        </p:pic>
      </p:grpSp>
      <p:sp>
        <p:nvSpPr>
          <p:cNvPr id="18" name="文本框 17">
            <a:extLst>
              <a:ext uri="{FF2B5EF4-FFF2-40B4-BE49-F238E27FC236}">
                <a16:creationId xmlns:a16="http://schemas.microsoft.com/office/drawing/2014/main" id="{50322C18-92BB-3B32-68F0-0A25B3AA8CA0}"/>
              </a:ext>
            </a:extLst>
          </p:cNvPr>
          <p:cNvSpPr txBox="1"/>
          <p:nvPr/>
        </p:nvSpPr>
        <p:spPr>
          <a:xfrm>
            <a:off x="1118607" y="3895115"/>
            <a:ext cx="1527613" cy="369332"/>
          </a:xfrm>
          <a:prstGeom prst="rect">
            <a:avLst/>
          </a:prstGeom>
          <a:noFill/>
        </p:spPr>
        <p:txBody>
          <a:bodyPr wrap="square" rtlCol="0">
            <a:spAutoFit/>
          </a:bodyPr>
          <a:lstStyle/>
          <a:p>
            <a:r>
              <a:rPr lang="en-US" altLang="zh-CN" b="1" dirty="0" err="1">
                <a:solidFill>
                  <a:srgbClr val="0070C0"/>
                </a:solidFill>
                <a:latin typeface="Arial" panose="020B0604020202020204" pitchFamily="34" charset="0"/>
                <a:cs typeface="Arial" panose="020B0604020202020204" pitchFamily="34" charset="0"/>
              </a:rPr>
              <a:t>millicharge</a:t>
            </a:r>
            <a:endParaRPr lang="zh-CN" altLang="en-US" b="1" dirty="0">
              <a:solidFill>
                <a:srgbClr val="0070C0"/>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631909D3-68EE-AA8C-CCA6-AD3C4792D171}"/>
              </a:ext>
            </a:extLst>
          </p:cNvPr>
          <p:cNvSpPr txBox="1"/>
          <p:nvPr/>
        </p:nvSpPr>
        <p:spPr>
          <a:xfrm>
            <a:off x="1266087" y="5591097"/>
            <a:ext cx="1288473" cy="369332"/>
          </a:xfrm>
          <a:prstGeom prst="rect">
            <a:avLst/>
          </a:prstGeom>
          <a:noFill/>
        </p:spPr>
        <p:txBody>
          <a:bodyPr wrap="square" rtlCol="0">
            <a:spAutoFit/>
          </a:bodyPr>
          <a:lstStyle/>
          <a:p>
            <a:r>
              <a:rPr kumimoji="1" lang="en-US" altLang="zh-CN" b="1" dirty="0">
                <a:latin typeface="Arial" panose="020B0604020202020204" pitchFamily="34" charset="0"/>
                <a:cs typeface="Arial" panose="020B0604020202020204" pitchFamily="34" charset="0"/>
              </a:rPr>
              <a:t>tree-level</a:t>
            </a:r>
            <a:endParaRPr kumimoji="1" lang="zh-CN" altLang="en-US" b="1" dirty="0">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899AE0EA-802D-7022-2D8F-389D4C738E21}"/>
              </a:ext>
            </a:extLst>
          </p:cNvPr>
          <p:cNvSpPr txBox="1"/>
          <p:nvPr/>
        </p:nvSpPr>
        <p:spPr>
          <a:xfrm>
            <a:off x="5910071" y="5591097"/>
            <a:ext cx="2892890" cy="369332"/>
          </a:xfrm>
          <a:prstGeom prst="rect">
            <a:avLst/>
          </a:prstGeom>
          <a:noFill/>
        </p:spPr>
        <p:txBody>
          <a:bodyPr wrap="square" rtlCol="0">
            <a:spAutoFit/>
          </a:bodyPr>
          <a:lstStyle/>
          <a:p>
            <a:r>
              <a:rPr kumimoji="1" lang="en-US" altLang="zh-CN" b="1" dirty="0">
                <a:latin typeface="Arial" panose="020B0604020202020204" pitchFamily="34" charset="0"/>
                <a:cs typeface="Arial" panose="020B0604020202020204" pitchFamily="34" charset="0"/>
              </a:rPr>
              <a:t>higher-order loop-level </a:t>
            </a:r>
            <a:endParaRPr kumimoji="1" lang="zh-CN" alt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031DCB3D-4AB8-2EC0-94CA-239D14B285D8}"/>
                  </a:ext>
                </a:extLst>
              </p:cNvPr>
              <p:cNvSpPr txBox="1"/>
              <p:nvPr/>
            </p:nvSpPr>
            <p:spPr>
              <a:xfrm>
                <a:off x="384314" y="3044355"/>
                <a:ext cx="11423372" cy="8047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ea typeface="Cambria Math" panose="02040503050406030204" pitchFamily="18" charset="0"/>
                          <a:cs typeface="Arial" panose="020B0604020202020204" pitchFamily="34" charset="0"/>
                        </a:rPr>
                        <m:t>ℒ</m:t>
                      </m:r>
                      <m:r>
                        <a:rPr lang="en-US" altLang="zh-CN" sz="2400" b="0" i="1" smtClean="0">
                          <a:latin typeface="Cambria Math" panose="02040503050406030204" pitchFamily="18" charset="0"/>
                          <a:cs typeface="Arial" panose="020B0604020202020204" pitchFamily="34" charset="0"/>
                        </a:rPr>
                        <m:t>=</m:t>
                      </m:r>
                      <m:r>
                        <a:rPr lang="en-US" altLang="zh-CN" sz="2400" b="0" i="1" smtClean="0">
                          <a:latin typeface="Cambria Math" panose="02040503050406030204" pitchFamily="18" charset="0"/>
                          <a:cs typeface="Arial" panose="020B0604020202020204" pitchFamily="34" charset="0"/>
                        </a:rPr>
                        <m:t>𝑄𝑒</m:t>
                      </m:r>
                      <m:acc>
                        <m:accPr>
                          <m:chr m:val="̅"/>
                          <m:ctrlPr>
                            <a:rPr lang="en-US" altLang="zh-CN" sz="2400" b="0" i="1" smtClean="0">
                              <a:latin typeface="Cambria Math" panose="02040503050406030204" pitchFamily="18" charset="0"/>
                              <a:cs typeface="Arial" panose="020B0604020202020204" pitchFamily="34" charset="0"/>
                            </a:rPr>
                          </m:ctrlPr>
                        </m:accPr>
                        <m:e>
                          <m:r>
                            <a:rPr lang="en-US" altLang="zh-CN" sz="2400" b="0" i="1" smtClean="0">
                              <a:latin typeface="Cambria Math" panose="02040503050406030204" pitchFamily="18" charset="0"/>
                              <a:cs typeface="Arial" panose="020B0604020202020204" pitchFamily="34" charset="0"/>
                            </a:rPr>
                            <m:t>𝜒</m:t>
                          </m:r>
                        </m:e>
                      </m:acc>
                      <m:sSup>
                        <m:sSupPr>
                          <m:ctrlPr>
                            <a:rPr lang="en-US" altLang="zh-CN" sz="2400" b="0" i="1" smtClean="0">
                              <a:latin typeface="Cambria Math" panose="02040503050406030204" pitchFamily="18" charset="0"/>
                              <a:cs typeface="Arial" panose="020B0604020202020204" pitchFamily="34" charset="0"/>
                            </a:rPr>
                          </m:ctrlPr>
                        </m:sSupPr>
                        <m:e>
                          <m:r>
                            <a:rPr lang="en-US" altLang="zh-CN" sz="2400" b="0" i="1" smtClean="0">
                              <a:latin typeface="Cambria Math" panose="02040503050406030204" pitchFamily="18" charset="0"/>
                              <a:cs typeface="Arial" panose="020B0604020202020204" pitchFamily="34" charset="0"/>
                            </a:rPr>
                            <m:t>𝛾</m:t>
                          </m:r>
                        </m:e>
                        <m:sup>
                          <m:r>
                            <a:rPr lang="en-US" altLang="zh-CN" sz="2400" b="0" i="1" smtClean="0">
                              <a:latin typeface="Cambria Math" panose="02040503050406030204" pitchFamily="18" charset="0"/>
                              <a:cs typeface="Arial" panose="020B0604020202020204" pitchFamily="34" charset="0"/>
                            </a:rPr>
                            <m:t>𝜇</m:t>
                          </m:r>
                        </m:sup>
                      </m:sSup>
                      <m:r>
                        <a:rPr lang="en-US" altLang="zh-CN" sz="2400" b="0" i="1" smtClean="0">
                          <a:latin typeface="Cambria Math" panose="02040503050406030204" pitchFamily="18" charset="0"/>
                          <a:cs typeface="Arial" panose="020B0604020202020204" pitchFamily="34" charset="0"/>
                        </a:rPr>
                        <m:t>𝜒</m:t>
                      </m:r>
                      <m:sSub>
                        <m:sSubPr>
                          <m:ctrlPr>
                            <a:rPr lang="en-US" altLang="zh-CN" sz="2400" b="0" i="1" smtClean="0">
                              <a:latin typeface="Cambria Math" panose="02040503050406030204" pitchFamily="18" charset="0"/>
                              <a:cs typeface="Arial" panose="020B0604020202020204" pitchFamily="34" charset="0"/>
                            </a:rPr>
                          </m:ctrlPr>
                        </m:sSubPr>
                        <m:e>
                          <m:r>
                            <a:rPr lang="en-US" altLang="zh-CN" sz="2400" b="0" i="1" smtClean="0">
                              <a:latin typeface="Cambria Math" panose="02040503050406030204" pitchFamily="18" charset="0"/>
                              <a:cs typeface="Arial" panose="020B0604020202020204" pitchFamily="34" charset="0"/>
                            </a:rPr>
                            <m:t>𝐴</m:t>
                          </m:r>
                        </m:e>
                        <m:sub>
                          <m:r>
                            <a:rPr lang="en-US" altLang="zh-CN" sz="2400" b="0" i="1" smtClean="0">
                              <a:latin typeface="Cambria Math" panose="02040503050406030204" pitchFamily="18" charset="0"/>
                              <a:cs typeface="Arial" panose="020B0604020202020204" pitchFamily="34" charset="0"/>
                            </a:rPr>
                            <m:t>𝜇</m:t>
                          </m:r>
                        </m:sub>
                      </m:sSub>
                      <m:r>
                        <a:rPr lang="en-US" altLang="zh-CN" sz="2400" b="0" i="1" smtClean="0">
                          <a:latin typeface="Cambria Math" panose="02040503050406030204" pitchFamily="18" charset="0"/>
                          <a:cs typeface="Arial" panose="020B0604020202020204" pitchFamily="34" charset="0"/>
                        </a:rPr>
                        <m:t>+</m:t>
                      </m:r>
                      <m:f>
                        <m:fPr>
                          <m:ctrlPr>
                            <a:rPr lang="en-US" altLang="zh-CN" sz="2400" i="1">
                              <a:latin typeface="Cambria Math" panose="02040503050406030204" pitchFamily="18" charset="0"/>
                              <a:cs typeface="Arial" panose="020B0604020202020204" pitchFamily="34" charset="0"/>
                            </a:rPr>
                          </m:ctrlPr>
                        </m:fPr>
                        <m:num>
                          <m:sSub>
                            <m:sSubPr>
                              <m:ctrlPr>
                                <a:rPr lang="en-US" altLang="zh-CN" sz="2400" i="1">
                                  <a:latin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cs typeface="Arial" panose="020B0604020202020204" pitchFamily="34" charset="0"/>
                                </a:rPr>
                                <m:t>𝜇</m:t>
                              </m:r>
                            </m:e>
                            <m:sub>
                              <m:r>
                                <a:rPr lang="en-US" altLang="zh-CN" sz="2400" i="1">
                                  <a:latin typeface="Cambria Math" panose="02040503050406030204" pitchFamily="18" charset="0"/>
                                  <a:cs typeface="Arial" panose="020B0604020202020204" pitchFamily="34" charset="0"/>
                                </a:rPr>
                                <m:t>𝜒</m:t>
                              </m:r>
                            </m:sub>
                          </m:sSub>
                        </m:num>
                        <m:den>
                          <m:r>
                            <a:rPr lang="en-US" altLang="zh-CN" sz="2400" i="1">
                              <a:latin typeface="Cambria Math" panose="02040503050406030204" pitchFamily="18" charset="0"/>
                              <a:cs typeface="Arial" panose="020B0604020202020204" pitchFamily="34" charset="0"/>
                            </a:rPr>
                            <m:t>2</m:t>
                          </m:r>
                        </m:den>
                      </m:f>
                      <m:acc>
                        <m:accPr>
                          <m:chr m:val="̅"/>
                          <m:ctrlPr>
                            <a:rPr lang="en-US" altLang="zh-CN" sz="2400" i="1">
                              <a:latin typeface="Cambria Math" panose="02040503050406030204" pitchFamily="18" charset="0"/>
                              <a:cs typeface="Arial" panose="020B0604020202020204" pitchFamily="34" charset="0"/>
                            </a:rPr>
                          </m:ctrlPr>
                        </m:accPr>
                        <m:e>
                          <m:r>
                            <a:rPr lang="en-US" altLang="zh-CN" sz="2400" i="1">
                              <a:latin typeface="Cambria Math" panose="02040503050406030204" pitchFamily="18" charset="0"/>
                              <a:cs typeface="Arial" panose="020B0604020202020204" pitchFamily="34" charset="0"/>
                            </a:rPr>
                            <m:t>𝜒</m:t>
                          </m:r>
                        </m:e>
                      </m:acc>
                      <m:sSup>
                        <m:sSupPr>
                          <m:ctrlPr>
                            <a:rPr lang="en-US" altLang="zh-CN" sz="2400" i="1">
                              <a:latin typeface="Cambria Math" panose="02040503050406030204" pitchFamily="18" charset="0"/>
                              <a:cs typeface="Arial" panose="020B0604020202020204" pitchFamily="34" charset="0"/>
                            </a:rPr>
                          </m:ctrlPr>
                        </m:sSupPr>
                        <m:e>
                          <m:r>
                            <a:rPr lang="en-US" altLang="zh-CN" sz="2400" i="1">
                              <a:latin typeface="Cambria Math" panose="02040503050406030204" pitchFamily="18" charset="0"/>
                              <a:cs typeface="Arial" panose="020B0604020202020204" pitchFamily="34" charset="0"/>
                            </a:rPr>
                            <m:t>𝜎</m:t>
                          </m:r>
                        </m:e>
                        <m:sup>
                          <m:r>
                            <a:rPr lang="en-US" altLang="zh-CN" sz="2400" i="1">
                              <a:latin typeface="Cambria Math" panose="02040503050406030204" pitchFamily="18" charset="0"/>
                              <a:cs typeface="Arial" panose="020B0604020202020204" pitchFamily="34" charset="0"/>
                            </a:rPr>
                            <m:t>𝜇𝜈</m:t>
                          </m:r>
                        </m:sup>
                      </m:sSup>
                      <m:r>
                        <a:rPr lang="en-US" altLang="zh-CN" sz="2400" i="1">
                          <a:latin typeface="Cambria Math" panose="02040503050406030204" pitchFamily="18" charset="0"/>
                          <a:cs typeface="Arial" panose="020B0604020202020204" pitchFamily="34" charset="0"/>
                        </a:rPr>
                        <m:t>𝜒</m:t>
                      </m:r>
                      <m:sSub>
                        <m:sSubPr>
                          <m:ctrlPr>
                            <a:rPr lang="en-US" altLang="zh-CN" sz="2400" i="1">
                              <a:latin typeface="Cambria Math" panose="02040503050406030204" pitchFamily="18" charset="0"/>
                              <a:ea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ea typeface="Cambria Math" panose="02040503050406030204" pitchFamily="18" charset="0"/>
                              <a:cs typeface="Arial" panose="020B0604020202020204" pitchFamily="34" charset="0"/>
                            </a:rPr>
                            <m:t>𝐹</m:t>
                          </m:r>
                        </m:e>
                        <m:sub>
                          <m:r>
                            <a:rPr lang="en-US" altLang="zh-CN" sz="2400" i="1">
                              <a:latin typeface="Cambria Math" panose="02040503050406030204" pitchFamily="18" charset="0"/>
                              <a:ea typeface="Cambria Math" panose="02040503050406030204" pitchFamily="18" charset="0"/>
                              <a:cs typeface="Arial" panose="020B0604020202020204" pitchFamily="34" charset="0"/>
                            </a:rPr>
                            <m:t>𝜇𝜈</m:t>
                          </m:r>
                        </m:sub>
                      </m:sSub>
                      <m:r>
                        <a:rPr lang="en-US" altLang="zh-CN" sz="2400" b="0" i="1" smtClean="0">
                          <a:latin typeface="Cambria Math" panose="02040503050406030204" pitchFamily="18" charset="0"/>
                          <a:ea typeface="Cambria Math" panose="02040503050406030204" pitchFamily="18" charset="0"/>
                          <a:cs typeface="Arial" panose="020B0604020202020204" pitchFamily="34" charset="0"/>
                        </a:rPr>
                        <m:t>+</m:t>
                      </m:r>
                      <m:r>
                        <a:rPr lang="en-US" altLang="zh-CN" sz="2400" i="1">
                          <a:latin typeface="Cambria Math" panose="02040503050406030204" pitchFamily="18" charset="0"/>
                          <a:cs typeface="Arial" panose="020B0604020202020204" pitchFamily="34" charset="0"/>
                        </a:rPr>
                        <m:t>𝑖</m:t>
                      </m:r>
                      <m:f>
                        <m:fPr>
                          <m:ctrlPr>
                            <a:rPr lang="en-US" altLang="zh-CN" sz="2400" i="1">
                              <a:latin typeface="Cambria Math" panose="02040503050406030204" pitchFamily="18" charset="0"/>
                              <a:cs typeface="Arial" panose="020B0604020202020204" pitchFamily="34" charset="0"/>
                            </a:rPr>
                          </m:ctrlPr>
                        </m:fPr>
                        <m:num>
                          <m:sSub>
                            <m:sSubPr>
                              <m:ctrlPr>
                                <a:rPr lang="en-US" altLang="zh-CN" sz="2400" i="1">
                                  <a:latin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cs typeface="Arial" panose="020B0604020202020204" pitchFamily="34" charset="0"/>
                                </a:rPr>
                                <m:t>𝑑</m:t>
                              </m:r>
                            </m:e>
                            <m:sub>
                              <m:r>
                                <a:rPr lang="en-US" altLang="zh-CN" sz="2400" i="1">
                                  <a:latin typeface="Cambria Math" panose="02040503050406030204" pitchFamily="18" charset="0"/>
                                  <a:cs typeface="Arial" panose="020B0604020202020204" pitchFamily="34" charset="0"/>
                                </a:rPr>
                                <m:t>𝜒</m:t>
                              </m:r>
                            </m:sub>
                          </m:sSub>
                        </m:num>
                        <m:den>
                          <m:r>
                            <a:rPr lang="en-US" altLang="zh-CN" sz="2400" i="1">
                              <a:latin typeface="Cambria Math" panose="02040503050406030204" pitchFamily="18" charset="0"/>
                              <a:cs typeface="Arial" panose="020B0604020202020204" pitchFamily="34" charset="0"/>
                            </a:rPr>
                            <m:t>2</m:t>
                          </m:r>
                        </m:den>
                      </m:f>
                      <m:acc>
                        <m:accPr>
                          <m:chr m:val="̅"/>
                          <m:ctrlPr>
                            <a:rPr lang="en-US" altLang="zh-CN" sz="2400" i="1">
                              <a:latin typeface="Cambria Math" panose="02040503050406030204" pitchFamily="18" charset="0"/>
                              <a:cs typeface="Arial" panose="020B0604020202020204" pitchFamily="34" charset="0"/>
                            </a:rPr>
                          </m:ctrlPr>
                        </m:accPr>
                        <m:e>
                          <m:r>
                            <a:rPr lang="en-US" altLang="zh-CN" sz="2400" i="1">
                              <a:latin typeface="Cambria Math" panose="02040503050406030204" pitchFamily="18" charset="0"/>
                              <a:cs typeface="Arial" panose="020B0604020202020204" pitchFamily="34" charset="0"/>
                            </a:rPr>
                            <m:t>𝜒</m:t>
                          </m:r>
                        </m:e>
                      </m:acc>
                      <m:sSup>
                        <m:sSupPr>
                          <m:ctrlPr>
                            <a:rPr lang="en-US" altLang="zh-CN" sz="2400" i="1">
                              <a:latin typeface="Cambria Math" panose="02040503050406030204" pitchFamily="18" charset="0"/>
                              <a:cs typeface="Arial" panose="020B0604020202020204" pitchFamily="34" charset="0"/>
                            </a:rPr>
                          </m:ctrlPr>
                        </m:sSupPr>
                        <m:e>
                          <m:r>
                            <a:rPr lang="en-US" altLang="zh-CN" sz="2400" i="1">
                              <a:latin typeface="Cambria Math" panose="02040503050406030204" pitchFamily="18" charset="0"/>
                              <a:cs typeface="Arial" panose="020B0604020202020204" pitchFamily="34" charset="0"/>
                            </a:rPr>
                            <m:t>𝜎</m:t>
                          </m:r>
                        </m:e>
                        <m:sup>
                          <m:r>
                            <a:rPr lang="en-US" altLang="zh-CN" sz="2400" i="1">
                              <a:latin typeface="Cambria Math" panose="02040503050406030204" pitchFamily="18" charset="0"/>
                              <a:cs typeface="Arial" panose="020B0604020202020204" pitchFamily="34" charset="0"/>
                            </a:rPr>
                            <m:t>𝜇𝜈</m:t>
                          </m:r>
                        </m:sup>
                      </m:sSup>
                      <m:sSup>
                        <m:sSupPr>
                          <m:ctrlPr>
                            <a:rPr lang="en-US" altLang="zh-CN" sz="2400" i="1">
                              <a:latin typeface="Cambria Math" panose="02040503050406030204" pitchFamily="18" charset="0"/>
                              <a:cs typeface="Arial" panose="020B0604020202020204" pitchFamily="34" charset="0"/>
                            </a:rPr>
                          </m:ctrlPr>
                        </m:sSupPr>
                        <m:e>
                          <m:r>
                            <a:rPr lang="en-US" altLang="zh-CN" sz="2400" i="1">
                              <a:latin typeface="Cambria Math" panose="02040503050406030204" pitchFamily="18" charset="0"/>
                              <a:cs typeface="Arial" panose="020B0604020202020204" pitchFamily="34" charset="0"/>
                            </a:rPr>
                            <m:t>𝛾</m:t>
                          </m:r>
                        </m:e>
                        <m:sup>
                          <m:r>
                            <a:rPr lang="en-US" altLang="zh-CN" sz="2400" i="1">
                              <a:latin typeface="Cambria Math" panose="02040503050406030204" pitchFamily="18" charset="0"/>
                              <a:cs typeface="Arial" panose="020B0604020202020204" pitchFamily="34" charset="0"/>
                            </a:rPr>
                            <m:t>5</m:t>
                          </m:r>
                        </m:sup>
                      </m:sSup>
                      <m:r>
                        <a:rPr lang="en-US" altLang="zh-CN" sz="2400" i="1">
                          <a:latin typeface="Cambria Math" panose="02040503050406030204" pitchFamily="18" charset="0"/>
                          <a:cs typeface="Arial" panose="020B0604020202020204" pitchFamily="34" charset="0"/>
                        </a:rPr>
                        <m:t>𝜒</m:t>
                      </m:r>
                      <m:sSub>
                        <m:sSubPr>
                          <m:ctrlPr>
                            <a:rPr lang="en-US" altLang="zh-CN" sz="2400" i="1">
                              <a:latin typeface="Cambria Math" panose="02040503050406030204" pitchFamily="18" charset="0"/>
                              <a:ea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ea typeface="Cambria Math" panose="02040503050406030204" pitchFamily="18" charset="0"/>
                              <a:cs typeface="Arial" panose="020B0604020202020204" pitchFamily="34" charset="0"/>
                            </a:rPr>
                            <m:t>𝐹</m:t>
                          </m:r>
                        </m:e>
                        <m:sub>
                          <m:r>
                            <a:rPr lang="en-US" altLang="zh-CN" sz="2400" i="1">
                              <a:latin typeface="Cambria Math" panose="02040503050406030204" pitchFamily="18" charset="0"/>
                              <a:ea typeface="Cambria Math" panose="02040503050406030204" pitchFamily="18" charset="0"/>
                              <a:cs typeface="Arial" panose="020B0604020202020204" pitchFamily="34" charset="0"/>
                            </a:rPr>
                            <m:t>𝜇𝜈</m:t>
                          </m:r>
                        </m:sub>
                      </m:sSub>
                      <m:r>
                        <a:rPr lang="en-US" altLang="zh-CN" sz="2400"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altLang="zh-CN" sz="2400" i="1">
                              <a:latin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cs typeface="Arial" panose="020B0604020202020204" pitchFamily="34" charset="0"/>
                            </a:rPr>
                            <m:t>𝑏</m:t>
                          </m:r>
                        </m:e>
                        <m:sub>
                          <m:r>
                            <a:rPr lang="en-US" altLang="zh-CN" sz="2400" i="1">
                              <a:latin typeface="Cambria Math" panose="02040503050406030204" pitchFamily="18" charset="0"/>
                              <a:cs typeface="Arial" panose="020B0604020202020204" pitchFamily="34" charset="0"/>
                            </a:rPr>
                            <m:t>𝜒</m:t>
                          </m:r>
                        </m:sub>
                      </m:sSub>
                      <m:acc>
                        <m:accPr>
                          <m:chr m:val="̅"/>
                          <m:ctrlPr>
                            <a:rPr lang="en-US" altLang="zh-CN" sz="2400" i="1">
                              <a:latin typeface="Cambria Math" panose="02040503050406030204" pitchFamily="18" charset="0"/>
                              <a:cs typeface="Arial" panose="020B0604020202020204" pitchFamily="34" charset="0"/>
                            </a:rPr>
                          </m:ctrlPr>
                        </m:accPr>
                        <m:e>
                          <m:r>
                            <a:rPr lang="en-US" altLang="zh-CN" sz="2400" i="1">
                              <a:latin typeface="Cambria Math" panose="02040503050406030204" pitchFamily="18" charset="0"/>
                              <a:cs typeface="Arial" panose="020B0604020202020204" pitchFamily="34" charset="0"/>
                            </a:rPr>
                            <m:t>𝜒</m:t>
                          </m:r>
                        </m:e>
                      </m:acc>
                      <m:sSup>
                        <m:sSupPr>
                          <m:ctrlPr>
                            <a:rPr lang="en-US" altLang="zh-CN" sz="2400" i="1">
                              <a:latin typeface="Cambria Math" panose="02040503050406030204" pitchFamily="18" charset="0"/>
                              <a:cs typeface="Arial" panose="020B0604020202020204" pitchFamily="34" charset="0"/>
                            </a:rPr>
                          </m:ctrlPr>
                        </m:sSupPr>
                        <m:e>
                          <m:r>
                            <a:rPr lang="en-US" altLang="zh-CN" sz="2400" i="1">
                              <a:latin typeface="Cambria Math" panose="02040503050406030204" pitchFamily="18" charset="0"/>
                              <a:cs typeface="Arial" panose="020B0604020202020204" pitchFamily="34" charset="0"/>
                            </a:rPr>
                            <m:t>𝛾</m:t>
                          </m:r>
                        </m:e>
                        <m:sup>
                          <m:r>
                            <a:rPr lang="en-US" altLang="zh-CN" sz="2400" i="1">
                              <a:latin typeface="Cambria Math" panose="02040503050406030204" pitchFamily="18" charset="0"/>
                              <a:cs typeface="Arial" panose="020B0604020202020204" pitchFamily="34" charset="0"/>
                            </a:rPr>
                            <m:t>𝜇</m:t>
                          </m:r>
                        </m:sup>
                      </m:sSup>
                      <m:r>
                        <a:rPr lang="en-US" altLang="zh-CN" sz="2400" i="1">
                          <a:latin typeface="Cambria Math" panose="02040503050406030204" pitchFamily="18" charset="0"/>
                          <a:cs typeface="Arial" panose="020B0604020202020204" pitchFamily="34" charset="0"/>
                        </a:rPr>
                        <m:t>𝜒</m:t>
                      </m:r>
                      <m:sSup>
                        <m:sSupPr>
                          <m:ctrlPr>
                            <a:rPr lang="en-US" altLang="zh-CN" sz="2400" i="1">
                              <a:latin typeface="Cambria Math" panose="02040503050406030204" pitchFamily="18" charset="0"/>
                              <a:ea typeface="Cambria Math" panose="02040503050406030204" pitchFamily="18" charset="0"/>
                              <a:cs typeface="Arial" panose="020B0604020202020204" pitchFamily="34" charset="0"/>
                            </a:rPr>
                          </m:ctrlPr>
                        </m:sSupPr>
                        <m:e>
                          <m:r>
                            <a:rPr lang="en-US" altLang="zh-CN" sz="2400" i="1">
                              <a:latin typeface="Cambria Math" panose="02040503050406030204" pitchFamily="18" charset="0"/>
                              <a:ea typeface="Cambria Math" panose="02040503050406030204" pitchFamily="18" charset="0"/>
                              <a:cs typeface="Arial" panose="020B0604020202020204" pitchFamily="34" charset="0"/>
                            </a:rPr>
                            <m:t>𝜕</m:t>
                          </m:r>
                        </m:e>
                        <m:sup>
                          <m:r>
                            <a:rPr lang="en-US" altLang="zh-CN" sz="2400" i="1">
                              <a:latin typeface="Cambria Math" panose="02040503050406030204" pitchFamily="18" charset="0"/>
                              <a:ea typeface="Cambria Math" panose="02040503050406030204" pitchFamily="18" charset="0"/>
                              <a:cs typeface="Arial" panose="020B0604020202020204" pitchFamily="34" charset="0"/>
                            </a:rPr>
                            <m:t>𝜈</m:t>
                          </m:r>
                        </m:sup>
                      </m:sSup>
                      <m:sSub>
                        <m:sSubPr>
                          <m:ctrlPr>
                            <a:rPr lang="en-US" altLang="zh-CN" sz="2400" i="1">
                              <a:latin typeface="Cambria Math" panose="02040503050406030204" pitchFamily="18" charset="0"/>
                              <a:ea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ea typeface="Cambria Math" panose="02040503050406030204" pitchFamily="18" charset="0"/>
                              <a:cs typeface="Arial" panose="020B0604020202020204" pitchFamily="34" charset="0"/>
                            </a:rPr>
                            <m:t>𝐹</m:t>
                          </m:r>
                        </m:e>
                        <m:sub>
                          <m:r>
                            <a:rPr lang="en-US" altLang="zh-CN" sz="2400" i="1">
                              <a:latin typeface="Cambria Math" panose="02040503050406030204" pitchFamily="18" charset="0"/>
                              <a:ea typeface="Cambria Math" panose="02040503050406030204" pitchFamily="18" charset="0"/>
                              <a:cs typeface="Arial" panose="020B0604020202020204" pitchFamily="34" charset="0"/>
                            </a:rPr>
                            <m:t>𝜇𝜈</m:t>
                          </m:r>
                        </m:sub>
                      </m:sSub>
                      <m:r>
                        <a:rPr lang="en-US" altLang="zh-CN" sz="2400"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en-US" altLang="zh-CN" sz="2400" i="1">
                              <a:latin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cs typeface="Arial" panose="020B0604020202020204" pitchFamily="34" charset="0"/>
                            </a:rPr>
                            <m:t>𝑎</m:t>
                          </m:r>
                        </m:e>
                        <m:sub>
                          <m:r>
                            <a:rPr lang="en-US" altLang="zh-CN" sz="2400" i="1">
                              <a:latin typeface="Cambria Math" panose="02040503050406030204" pitchFamily="18" charset="0"/>
                              <a:cs typeface="Arial" panose="020B0604020202020204" pitchFamily="34" charset="0"/>
                            </a:rPr>
                            <m:t>𝜒</m:t>
                          </m:r>
                        </m:sub>
                      </m:sSub>
                      <m:acc>
                        <m:accPr>
                          <m:chr m:val="̅"/>
                          <m:ctrlPr>
                            <a:rPr lang="en-US" altLang="zh-CN" sz="2400" i="1">
                              <a:latin typeface="Cambria Math" panose="02040503050406030204" pitchFamily="18" charset="0"/>
                              <a:cs typeface="Arial" panose="020B0604020202020204" pitchFamily="34" charset="0"/>
                            </a:rPr>
                          </m:ctrlPr>
                        </m:accPr>
                        <m:e>
                          <m:r>
                            <a:rPr lang="en-US" altLang="zh-CN" sz="2400" i="1">
                              <a:latin typeface="Cambria Math" panose="02040503050406030204" pitchFamily="18" charset="0"/>
                              <a:cs typeface="Arial" panose="020B0604020202020204" pitchFamily="34" charset="0"/>
                            </a:rPr>
                            <m:t>𝜒</m:t>
                          </m:r>
                        </m:e>
                      </m:acc>
                      <m:sSup>
                        <m:sSupPr>
                          <m:ctrlPr>
                            <a:rPr lang="en-US" altLang="zh-CN" sz="2400" i="1">
                              <a:latin typeface="Cambria Math" panose="02040503050406030204" pitchFamily="18" charset="0"/>
                              <a:cs typeface="Arial" panose="020B0604020202020204" pitchFamily="34" charset="0"/>
                            </a:rPr>
                          </m:ctrlPr>
                        </m:sSupPr>
                        <m:e>
                          <m:r>
                            <a:rPr lang="en-US" altLang="zh-CN" sz="2400" i="1">
                              <a:latin typeface="Cambria Math" panose="02040503050406030204" pitchFamily="18" charset="0"/>
                              <a:cs typeface="Arial" panose="020B0604020202020204" pitchFamily="34" charset="0"/>
                            </a:rPr>
                            <m:t>𝛾</m:t>
                          </m:r>
                        </m:e>
                        <m:sup>
                          <m:r>
                            <a:rPr lang="en-US" altLang="zh-CN" sz="2400" i="1">
                              <a:latin typeface="Cambria Math" panose="02040503050406030204" pitchFamily="18" charset="0"/>
                              <a:cs typeface="Arial" panose="020B0604020202020204" pitchFamily="34" charset="0"/>
                            </a:rPr>
                            <m:t>𝜇</m:t>
                          </m:r>
                        </m:sup>
                      </m:sSup>
                      <m:sSup>
                        <m:sSupPr>
                          <m:ctrlPr>
                            <a:rPr lang="en-US" altLang="zh-CN" sz="2400" i="1">
                              <a:latin typeface="Cambria Math" panose="02040503050406030204" pitchFamily="18" charset="0"/>
                              <a:cs typeface="Arial" panose="020B0604020202020204" pitchFamily="34" charset="0"/>
                            </a:rPr>
                          </m:ctrlPr>
                        </m:sSupPr>
                        <m:e>
                          <m:r>
                            <a:rPr lang="en-US" altLang="zh-CN" sz="2400" i="1">
                              <a:latin typeface="Cambria Math" panose="02040503050406030204" pitchFamily="18" charset="0"/>
                              <a:cs typeface="Arial" panose="020B0604020202020204" pitchFamily="34" charset="0"/>
                            </a:rPr>
                            <m:t>𝛾</m:t>
                          </m:r>
                        </m:e>
                        <m:sup>
                          <m:r>
                            <a:rPr lang="en-US" altLang="zh-CN" sz="2400" i="1">
                              <a:latin typeface="Cambria Math" panose="02040503050406030204" pitchFamily="18" charset="0"/>
                              <a:cs typeface="Arial" panose="020B0604020202020204" pitchFamily="34" charset="0"/>
                            </a:rPr>
                            <m:t>5</m:t>
                          </m:r>
                        </m:sup>
                      </m:sSup>
                      <m:r>
                        <a:rPr lang="en-US" altLang="zh-CN" sz="2400" i="1">
                          <a:latin typeface="Cambria Math" panose="02040503050406030204" pitchFamily="18" charset="0"/>
                          <a:cs typeface="Arial" panose="020B0604020202020204" pitchFamily="34" charset="0"/>
                        </a:rPr>
                        <m:t>𝜒</m:t>
                      </m:r>
                      <m:sSup>
                        <m:sSupPr>
                          <m:ctrlPr>
                            <a:rPr lang="en-US" altLang="zh-CN" sz="2400" i="1">
                              <a:latin typeface="Cambria Math" panose="02040503050406030204" pitchFamily="18" charset="0"/>
                              <a:ea typeface="Cambria Math" panose="02040503050406030204" pitchFamily="18" charset="0"/>
                              <a:cs typeface="Arial" panose="020B0604020202020204" pitchFamily="34" charset="0"/>
                            </a:rPr>
                          </m:ctrlPr>
                        </m:sSupPr>
                        <m:e>
                          <m:r>
                            <a:rPr lang="en-US" altLang="zh-CN" sz="2400" i="1">
                              <a:latin typeface="Cambria Math" panose="02040503050406030204" pitchFamily="18" charset="0"/>
                              <a:ea typeface="Cambria Math" panose="02040503050406030204" pitchFamily="18" charset="0"/>
                              <a:cs typeface="Arial" panose="020B0604020202020204" pitchFamily="34" charset="0"/>
                            </a:rPr>
                            <m:t>𝜕</m:t>
                          </m:r>
                        </m:e>
                        <m:sup>
                          <m:r>
                            <a:rPr lang="en-US" altLang="zh-CN" sz="2400" i="1">
                              <a:latin typeface="Cambria Math" panose="02040503050406030204" pitchFamily="18" charset="0"/>
                              <a:ea typeface="Cambria Math" panose="02040503050406030204" pitchFamily="18" charset="0"/>
                              <a:cs typeface="Arial" panose="020B0604020202020204" pitchFamily="34" charset="0"/>
                            </a:rPr>
                            <m:t>𝜈</m:t>
                          </m:r>
                        </m:sup>
                      </m:sSup>
                      <m:sSub>
                        <m:sSubPr>
                          <m:ctrlPr>
                            <a:rPr lang="en-US" altLang="zh-CN" sz="2400" i="1">
                              <a:latin typeface="Cambria Math" panose="02040503050406030204" pitchFamily="18" charset="0"/>
                              <a:ea typeface="Cambria Math" panose="02040503050406030204" pitchFamily="18" charset="0"/>
                              <a:cs typeface="Arial" panose="020B0604020202020204" pitchFamily="34" charset="0"/>
                            </a:rPr>
                          </m:ctrlPr>
                        </m:sSubPr>
                        <m:e>
                          <m:r>
                            <a:rPr lang="en-US" altLang="zh-CN" sz="2400" i="1">
                              <a:latin typeface="Cambria Math" panose="02040503050406030204" pitchFamily="18" charset="0"/>
                              <a:ea typeface="Cambria Math" panose="02040503050406030204" pitchFamily="18" charset="0"/>
                              <a:cs typeface="Arial" panose="020B0604020202020204" pitchFamily="34" charset="0"/>
                            </a:rPr>
                            <m:t>𝐹</m:t>
                          </m:r>
                        </m:e>
                        <m:sub>
                          <m:r>
                            <a:rPr lang="en-US" altLang="zh-CN" sz="2400" i="1">
                              <a:latin typeface="Cambria Math" panose="02040503050406030204" pitchFamily="18" charset="0"/>
                              <a:ea typeface="Cambria Math" panose="02040503050406030204" pitchFamily="18" charset="0"/>
                              <a:cs typeface="Arial" panose="020B0604020202020204" pitchFamily="34" charset="0"/>
                            </a:rPr>
                            <m:t>𝜇𝜈</m:t>
                          </m:r>
                        </m:sub>
                      </m:sSub>
                    </m:oMath>
                  </m:oMathPara>
                </a14:m>
                <a:endParaRPr lang="en-US" altLang="zh-CN" sz="2400" dirty="0">
                  <a:latin typeface="Arial" panose="020B0604020202020204" pitchFamily="34" charset="0"/>
                  <a:cs typeface="Arial" panose="020B0604020202020204" pitchFamily="34" charset="0"/>
                </a:endParaRPr>
              </a:p>
            </p:txBody>
          </p:sp>
        </mc:Choice>
        <mc:Fallback xmlns="">
          <p:sp>
            <p:nvSpPr>
              <p:cNvPr id="23" name="文本框 22">
                <a:extLst>
                  <a:ext uri="{FF2B5EF4-FFF2-40B4-BE49-F238E27FC236}">
                    <a16:creationId xmlns:a16="http://schemas.microsoft.com/office/drawing/2014/main" id="{031DCB3D-4AB8-2EC0-94CA-239D14B285D8}"/>
                  </a:ext>
                </a:extLst>
              </p:cNvPr>
              <p:cNvSpPr txBox="1">
                <a:spLocks noRot="1" noChangeAspect="1" noMove="1" noResize="1" noEditPoints="1" noAdjustHandles="1" noChangeArrowheads="1" noChangeShapeType="1" noTextEdit="1"/>
              </p:cNvSpPr>
              <p:nvPr/>
            </p:nvSpPr>
            <p:spPr>
              <a:xfrm>
                <a:off x="384314" y="3044355"/>
                <a:ext cx="11423372" cy="804772"/>
              </a:xfrm>
              <a:prstGeom prst="rect">
                <a:avLst/>
              </a:prstGeom>
              <a:blipFill>
                <a:blip r:embed="rId5"/>
                <a:stretch>
                  <a:fillRect/>
                </a:stretch>
              </a:blipFill>
            </p:spPr>
            <p:txBody>
              <a:bodyPr/>
              <a:lstStyle/>
              <a:p>
                <a:r>
                  <a:rPr lang="zh-CN" altLang="en-US">
                    <a:noFill/>
                  </a:rPr>
                  <a:t> </a:t>
                </a:r>
              </a:p>
            </p:txBody>
          </p:sp>
        </mc:Fallback>
      </mc:AlternateContent>
      <p:sp>
        <p:nvSpPr>
          <p:cNvPr id="24" name="矩形 23">
            <a:extLst>
              <a:ext uri="{FF2B5EF4-FFF2-40B4-BE49-F238E27FC236}">
                <a16:creationId xmlns:a16="http://schemas.microsoft.com/office/drawing/2014/main" id="{05374A73-28C2-155A-A560-ACF83EB3E92E}"/>
              </a:ext>
            </a:extLst>
          </p:cNvPr>
          <p:cNvSpPr/>
          <p:nvPr/>
        </p:nvSpPr>
        <p:spPr>
          <a:xfrm>
            <a:off x="1077042" y="2901414"/>
            <a:ext cx="1527613" cy="2494472"/>
          </a:xfrm>
          <a:prstGeom prst="rect">
            <a:avLst/>
          </a:prstGeom>
          <a:noFill/>
          <a:ln w="38100">
            <a:solidFill>
              <a:srgbClr val="33CD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5" name="矩形 24">
            <a:extLst>
              <a:ext uri="{FF2B5EF4-FFF2-40B4-BE49-F238E27FC236}">
                <a16:creationId xmlns:a16="http://schemas.microsoft.com/office/drawing/2014/main" id="{C808EFE9-D84C-4F0A-BC0C-B4951F2F5BA6}"/>
              </a:ext>
            </a:extLst>
          </p:cNvPr>
          <p:cNvSpPr/>
          <p:nvPr/>
        </p:nvSpPr>
        <p:spPr>
          <a:xfrm>
            <a:off x="2864278" y="2901414"/>
            <a:ext cx="8815104" cy="2494472"/>
          </a:xfrm>
          <a:prstGeom prst="rect">
            <a:avLst/>
          </a:prstGeom>
          <a:noFill/>
          <a:ln w="38100">
            <a:solidFill>
              <a:srgbClr val="33CD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8" name="文本框 27">
            <a:extLst>
              <a:ext uri="{FF2B5EF4-FFF2-40B4-BE49-F238E27FC236}">
                <a16:creationId xmlns:a16="http://schemas.microsoft.com/office/drawing/2014/main" id="{738BC9E8-EE26-B81F-0B68-C3CC5347D594}"/>
              </a:ext>
            </a:extLst>
          </p:cNvPr>
          <p:cNvSpPr txBox="1"/>
          <p:nvPr/>
        </p:nvSpPr>
        <p:spPr>
          <a:xfrm>
            <a:off x="2864278" y="3886609"/>
            <a:ext cx="8683480" cy="369332"/>
          </a:xfrm>
          <a:prstGeom prst="rect">
            <a:avLst/>
          </a:prstGeom>
          <a:noFill/>
        </p:spPr>
        <p:txBody>
          <a:bodyPr wrap="square" rtlCol="0">
            <a:spAutoFit/>
          </a:bodyPr>
          <a:lstStyle/>
          <a:p>
            <a:r>
              <a:rPr lang="en-US" altLang="zh-CN" b="1" dirty="0">
                <a:solidFill>
                  <a:srgbClr val="0070C0"/>
                </a:solidFill>
                <a:latin typeface="Arial" panose="020B0604020202020204" pitchFamily="34" charset="0"/>
                <a:cs typeface="Arial" panose="020B0604020202020204" pitchFamily="34" charset="0"/>
              </a:rPr>
              <a:t>magnetic dipole        electric dipole             charge radius               anapole</a:t>
            </a:r>
            <a:r>
              <a:rPr lang="zh-CN" altLang="en-US" b="1" dirty="0">
                <a:solidFill>
                  <a:srgbClr val="0070C0"/>
                </a:solidFill>
                <a:latin typeface="Arial" panose="020B0604020202020204" pitchFamily="34" charset="0"/>
                <a:cs typeface="Arial" panose="020B0604020202020204" pitchFamily="34" charset="0"/>
              </a:rPr>
              <a:t>     </a:t>
            </a:r>
          </a:p>
        </p:txBody>
      </p:sp>
      <p:sp>
        <p:nvSpPr>
          <p:cNvPr id="20" name="日期占位符 1">
            <a:extLst>
              <a:ext uri="{FF2B5EF4-FFF2-40B4-BE49-F238E27FC236}">
                <a16:creationId xmlns:a16="http://schemas.microsoft.com/office/drawing/2014/main" id="{84251F56-1413-4CA3-AE8A-A2BEBB8EBB27}"/>
              </a:ext>
            </a:extLst>
          </p:cNvPr>
          <p:cNvSpPr>
            <a:spLocks noGrp="1"/>
          </p:cNvSpPr>
          <p:nvPr>
            <p:ph type="dt" sz="half" idx="10"/>
          </p:nvPr>
        </p:nvSpPr>
        <p:spPr>
          <a:xfrm>
            <a:off x="838200" y="6356350"/>
            <a:ext cx="2743200" cy="365125"/>
          </a:xfrm>
        </p:spPr>
        <p:txBody>
          <a:bodyPr/>
          <a:lstStyle/>
          <a:p>
            <a:r>
              <a:rPr lang="en-US" altLang="zh-CN"/>
              <a:t>2024/8/27</a:t>
            </a:r>
            <a:endParaRPr lang="zh-CN" altLang="en-US"/>
          </a:p>
        </p:txBody>
      </p:sp>
      <p:sp>
        <p:nvSpPr>
          <p:cNvPr id="26" name="页脚占位符 2">
            <a:extLst>
              <a:ext uri="{FF2B5EF4-FFF2-40B4-BE49-F238E27FC236}">
                <a16:creationId xmlns:a16="http://schemas.microsoft.com/office/drawing/2014/main" id="{2E2DC6A8-3347-4F56-937B-D47E768D1243}"/>
              </a:ext>
            </a:extLst>
          </p:cNvPr>
          <p:cNvSpPr>
            <a:spLocks noGrp="1"/>
          </p:cNvSpPr>
          <p:nvPr>
            <p:ph type="ftr" sz="quarter" idx="11"/>
          </p:nvPr>
        </p:nvSpPr>
        <p:spPr>
          <a:xfrm>
            <a:off x="4038600" y="6356350"/>
            <a:ext cx="4114800" cy="365125"/>
          </a:xfrm>
        </p:spPr>
        <p:txBody>
          <a:bodyPr/>
          <a:lstStyle/>
          <a:p>
            <a:r>
              <a:rPr lang="zh-CN" altLang="en-US"/>
              <a:t>孟月，</a:t>
            </a:r>
            <a:r>
              <a:rPr lang="en-US" altLang="zh-CN"/>
              <a:t>NPG workshop</a:t>
            </a:r>
            <a:endParaRPr lang="zh-CN" altLang="en-US"/>
          </a:p>
        </p:txBody>
      </p:sp>
      <p:sp>
        <p:nvSpPr>
          <p:cNvPr id="2" name="灯片编号占位符 1">
            <a:extLst>
              <a:ext uri="{FF2B5EF4-FFF2-40B4-BE49-F238E27FC236}">
                <a16:creationId xmlns:a16="http://schemas.microsoft.com/office/drawing/2014/main" id="{5E7DA700-383E-1A84-4EC5-94D77F84EE9A}"/>
              </a:ext>
            </a:extLst>
          </p:cNvPr>
          <p:cNvSpPr>
            <a:spLocks noGrp="1"/>
          </p:cNvSpPr>
          <p:nvPr>
            <p:ph type="sldNum" sz="quarter" idx="12"/>
          </p:nvPr>
        </p:nvSpPr>
        <p:spPr/>
        <p:txBody>
          <a:bodyPr/>
          <a:lstStyle/>
          <a:p>
            <a:fld id="{E2802475-2F4D-CA45-AACE-A7EAB8ED1EE7}" type="slidenum">
              <a:rPr kumimoji="1" lang="zh-CN" altLang="en-US" smtClean="0"/>
              <a:t>18</a:t>
            </a:fld>
            <a:endParaRPr kumimoji="1" lang="zh-CN" altLang="en-US"/>
          </a:p>
        </p:txBody>
      </p:sp>
      <p:pic>
        <p:nvPicPr>
          <p:cNvPr id="3" name="Picture 13">
            <a:extLst>
              <a:ext uri="{FF2B5EF4-FFF2-40B4-BE49-F238E27FC236}">
                <a16:creationId xmlns:a16="http://schemas.microsoft.com/office/drawing/2014/main" id="{3235788B-F60C-C0AF-9C50-35D6257B6243}"/>
              </a:ext>
            </a:extLst>
          </p:cNvPr>
          <p:cNvPicPr>
            <a:picLocks noChangeAspect="1"/>
          </p:cNvPicPr>
          <p:nvPr/>
        </p:nvPicPr>
        <p:blipFill rotWithShape="1">
          <a:blip r:embed="rId6"/>
          <a:srcRect l="3247" t="10533" r="82975" b="36848"/>
          <a:stretch/>
        </p:blipFill>
        <p:spPr>
          <a:xfrm>
            <a:off x="1266087" y="4271167"/>
            <a:ext cx="1066561" cy="975695"/>
          </a:xfrm>
          <a:prstGeom prst="rect">
            <a:avLst/>
          </a:prstGeom>
        </p:spPr>
      </p:pic>
      <p:pic>
        <p:nvPicPr>
          <p:cNvPr id="10" name="Picture 13">
            <a:extLst>
              <a:ext uri="{FF2B5EF4-FFF2-40B4-BE49-F238E27FC236}">
                <a16:creationId xmlns:a16="http://schemas.microsoft.com/office/drawing/2014/main" id="{CA4E1DEE-58A6-4442-C7F9-15DD794EBB63}"/>
              </a:ext>
            </a:extLst>
          </p:cNvPr>
          <p:cNvPicPr>
            <a:picLocks noChangeAspect="1"/>
          </p:cNvPicPr>
          <p:nvPr/>
        </p:nvPicPr>
        <p:blipFill rotWithShape="1">
          <a:blip r:embed="rId6"/>
          <a:srcRect l="22477" t="10533" r="62125" b="36848"/>
          <a:stretch/>
        </p:blipFill>
        <p:spPr>
          <a:xfrm>
            <a:off x="7711446" y="4272953"/>
            <a:ext cx="1191987" cy="975695"/>
          </a:xfrm>
          <a:prstGeom prst="rect">
            <a:avLst/>
          </a:prstGeom>
        </p:spPr>
      </p:pic>
      <p:pic>
        <p:nvPicPr>
          <p:cNvPr id="11" name="Picture 13">
            <a:extLst>
              <a:ext uri="{FF2B5EF4-FFF2-40B4-BE49-F238E27FC236}">
                <a16:creationId xmlns:a16="http://schemas.microsoft.com/office/drawing/2014/main" id="{654E8374-A70D-3A91-10B2-ECBB5062756E}"/>
              </a:ext>
            </a:extLst>
          </p:cNvPr>
          <p:cNvPicPr>
            <a:picLocks noChangeAspect="1"/>
          </p:cNvPicPr>
          <p:nvPr/>
        </p:nvPicPr>
        <p:blipFill rotWithShape="1">
          <a:blip r:embed="rId6"/>
          <a:srcRect l="41770" t="10533" r="42885" b="36848"/>
          <a:stretch/>
        </p:blipFill>
        <p:spPr>
          <a:xfrm>
            <a:off x="5346221" y="4317537"/>
            <a:ext cx="1187878" cy="975695"/>
          </a:xfrm>
          <a:prstGeom prst="rect">
            <a:avLst/>
          </a:prstGeom>
        </p:spPr>
      </p:pic>
      <p:pic>
        <p:nvPicPr>
          <p:cNvPr id="15" name="Picture 13">
            <a:extLst>
              <a:ext uri="{FF2B5EF4-FFF2-40B4-BE49-F238E27FC236}">
                <a16:creationId xmlns:a16="http://schemas.microsoft.com/office/drawing/2014/main" id="{790A149F-852B-4DDF-CD66-32C50859E22F}"/>
              </a:ext>
            </a:extLst>
          </p:cNvPr>
          <p:cNvPicPr>
            <a:picLocks noChangeAspect="1"/>
          </p:cNvPicPr>
          <p:nvPr/>
        </p:nvPicPr>
        <p:blipFill rotWithShape="1">
          <a:blip r:embed="rId6"/>
          <a:srcRect l="64164" t="10533" r="22591" b="36848"/>
          <a:stretch/>
        </p:blipFill>
        <p:spPr>
          <a:xfrm>
            <a:off x="3318483" y="4316230"/>
            <a:ext cx="1025238" cy="975695"/>
          </a:xfrm>
          <a:prstGeom prst="rect">
            <a:avLst/>
          </a:prstGeom>
        </p:spPr>
      </p:pic>
      <p:pic>
        <p:nvPicPr>
          <p:cNvPr id="16" name="Picture 13">
            <a:extLst>
              <a:ext uri="{FF2B5EF4-FFF2-40B4-BE49-F238E27FC236}">
                <a16:creationId xmlns:a16="http://schemas.microsoft.com/office/drawing/2014/main" id="{317F4D77-A71E-A673-77A7-D6BF3320631A}"/>
              </a:ext>
            </a:extLst>
          </p:cNvPr>
          <p:cNvPicPr>
            <a:picLocks noChangeAspect="1"/>
          </p:cNvPicPr>
          <p:nvPr/>
        </p:nvPicPr>
        <p:blipFill rotWithShape="1">
          <a:blip r:embed="rId6"/>
          <a:srcRect l="81883" t="10533" r="2552" b="36848"/>
          <a:stretch/>
        </p:blipFill>
        <p:spPr>
          <a:xfrm>
            <a:off x="9895324" y="4311203"/>
            <a:ext cx="1204911" cy="975695"/>
          </a:xfrm>
          <a:prstGeom prst="rect">
            <a:avLst/>
          </a:prstGeom>
        </p:spPr>
      </p:pic>
      <p:sp>
        <p:nvSpPr>
          <p:cNvPr id="5" name="标题 1">
            <a:extLst>
              <a:ext uri="{FF2B5EF4-FFF2-40B4-BE49-F238E27FC236}">
                <a16:creationId xmlns:a16="http://schemas.microsoft.com/office/drawing/2014/main" id="{5EF63FE7-BB2F-8CD5-7F1A-145A2B46EF35}"/>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Luminance of Dark Matter</a:t>
            </a:r>
          </a:p>
        </p:txBody>
      </p:sp>
      <p:sp>
        <p:nvSpPr>
          <p:cNvPr id="7" name="文本框 6">
            <a:extLst>
              <a:ext uri="{FF2B5EF4-FFF2-40B4-BE49-F238E27FC236}">
                <a16:creationId xmlns:a16="http://schemas.microsoft.com/office/drawing/2014/main" id="{3E7AC52D-35D8-1BFC-82E0-E84C98BD27BE}"/>
              </a:ext>
            </a:extLst>
          </p:cNvPr>
          <p:cNvSpPr txBox="1"/>
          <p:nvPr/>
        </p:nvSpPr>
        <p:spPr>
          <a:xfrm>
            <a:off x="232063" y="5591097"/>
            <a:ext cx="561109" cy="369332"/>
          </a:xfrm>
          <a:prstGeom prst="rect">
            <a:avLst/>
          </a:prstGeom>
          <a:noFill/>
        </p:spPr>
        <p:txBody>
          <a:bodyPr wrap="square" rtlCol="0">
            <a:spAutoFit/>
          </a:bodyPr>
          <a:lstStyle/>
          <a:p>
            <a:r>
              <a:rPr kumimoji="1" lang="en-US" altLang="zh-CN" b="1" dirty="0"/>
              <a:t>EFT</a:t>
            </a:r>
            <a:endParaRPr kumimoji="1" lang="zh-CN" altLang="en-US" b="1" dirty="0"/>
          </a:p>
        </p:txBody>
      </p:sp>
    </p:spTree>
    <p:custDataLst>
      <p:tags r:id="rId1"/>
    </p:custDataLst>
    <p:extLst>
      <p:ext uri="{BB962C8B-B14F-4D97-AF65-F5344CB8AC3E}">
        <p14:creationId xmlns:p14="http://schemas.microsoft.com/office/powerpoint/2010/main" val="67684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2" grpId="1"/>
      <p:bldP spid="23" grpId="0" animBg="1"/>
      <p:bldP spid="24" grpId="0" animBg="1"/>
      <p:bldP spid="25" grpId="0" animBg="1"/>
      <p:bldP spid="28" grpId="0"/>
      <p:bldP spid="2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a:extLst>
              <a:ext uri="{FF2B5EF4-FFF2-40B4-BE49-F238E27FC236}">
                <a16:creationId xmlns:a16="http://schemas.microsoft.com/office/drawing/2014/main" id="{77599848-ADF9-8B6C-D869-3182F3941368}"/>
              </a:ext>
            </a:extLst>
          </p:cNvPr>
          <p:cNvSpPr>
            <a:spLocks noGrp="1"/>
          </p:cNvSpPr>
          <p:nvPr>
            <p:ph sz="half" idx="1"/>
          </p:nvPr>
        </p:nvSpPr>
        <p:spPr>
          <a:xfrm>
            <a:off x="567159" y="1250065"/>
            <a:ext cx="10786641" cy="4926897"/>
          </a:xfrm>
        </p:spPr>
        <p:txBody>
          <a:bodyPr/>
          <a:lstStyle/>
          <a:p>
            <a:r>
              <a:rPr kumimoji="1" lang="en-US" altLang="zh-CN" b="1" dirty="0"/>
              <a:t>First experimental constraints on DM charge radius</a:t>
            </a:r>
          </a:p>
          <a:p>
            <a:pPr lvl="1"/>
            <a:r>
              <a:rPr kumimoji="1" lang="en-US" altLang="zh-CN" dirty="0"/>
              <a:t>4 orders of magnitude smaller than neutrino</a:t>
            </a:r>
          </a:p>
          <a:p>
            <a:r>
              <a:rPr kumimoji="1" lang="en-US" altLang="zh-CN" b="1" dirty="0"/>
              <a:t>Other EM properties</a:t>
            </a:r>
          </a:p>
          <a:p>
            <a:pPr lvl="1"/>
            <a:r>
              <a:rPr kumimoji="1" lang="en-US" altLang="zh-CN" dirty="0"/>
              <a:t>Up to 3 – 10 times improvement </a:t>
            </a:r>
            <a:endParaRPr kumimoji="1" lang="zh-CN" altLang="en-US" dirty="0"/>
          </a:p>
        </p:txBody>
      </p:sp>
      <p:pic>
        <p:nvPicPr>
          <p:cNvPr id="5" name="图片 4">
            <a:extLst>
              <a:ext uri="{FF2B5EF4-FFF2-40B4-BE49-F238E27FC236}">
                <a16:creationId xmlns:a16="http://schemas.microsoft.com/office/drawing/2014/main" id="{04A7C63D-E048-39FB-0558-6CB731680186}"/>
              </a:ext>
            </a:extLst>
          </p:cNvPr>
          <p:cNvPicPr>
            <a:picLocks noChangeAspect="1"/>
          </p:cNvPicPr>
          <p:nvPr/>
        </p:nvPicPr>
        <p:blipFill>
          <a:blip r:embed="rId3"/>
          <a:stretch>
            <a:fillRect/>
          </a:stretch>
        </p:blipFill>
        <p:spPr>
          <a:xfrm>
            <a:off x="6280239" y="2247703"/>
            <a:ext cx="5719604" cy="4236248"/>
          </a:xfrm>
          <a:prstGeom prst="rect">
            <a:avLst/>
          </a:prstGeom>
        </p:spPr>
      </p:pic>
      <p:pic>
        <p:nvPicPr>
          <p:cNvPr id="7" name="图片 6">
            <a:extLst>
              <a:ext uri="{FF2B5EF4-FFF2-40B4-BE49-F238E27FC236}">
                <a16:creationId xmlns:a16="http://schemas.microsoft.com/office/drawing/2014/main" id="{87509BE1-9901-BF20-890C-341DAE211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157" y="3573909"/>
            <a:ext cx="6154562" cy="2603053"/>
          </a:xfrm>
          <a:prstGeom prst="rect">
            <a:avLst/>
          </a:prstGeom>
          <a:solidFill>
            <a:schemeClr val="bg1"/>
          </a:solidFill>
        </p:spPr>
      </p:pic>
      <p:sp>
        <p:nvSpPr>
          <p:cNvPr id="10" name="日期占位符 1">
            <a:extLst>
              <a:ext uri="{FF2B5EF4-FFF2-40B4-BE49-F238E27FC236}">
                <a16:creationId xmlns:a16="http://schemas.microsoft.com/office/drawing/2014/main" id="{E350427B-8EE2-415E-BDB7-6FD425A9D73B}"/>
              </a:ext>
            </a:extLst>
          </p:cNvPr>
          <p:cNvSpPr>
            <a:spLocks noGrp="1"/>
          </p:cNvSpPr>
          <p:nvPr>
            <p:ph type="dt" sz="half" idx="10"/>
          </p:nvPr>
        </p:nvSpPr>
        <p:spPr>
          <a:xfrm>
            <a:off x="838200" y="6356350"/>
            <a:ext cx="2743200" cy="365125"/>
          </a:xfrm>
        </p:spPr>
        <p:txBody>
          <a:bodyPr/>
          <a:lstStyle/>
          <a:p>
            <a:r>
              <a:rPr lang="en-US" altLang="zh-CN"/>
              <a:t>2024/8/27</a:t>
            </a:r>
            <a:endParaRPr lang="zh-CN" altLang="en-US"/>
          </a:p>
        </p:txBody>
      </p:sp>
      <p:sp>
        <p:nvSpPr>
          <p:cNvPr id="11" name="页脚占位符 2">
            <a:extLst>
              <a:ext uri="{FF2B5EF4-FFF2-40B4-BE49-F238E27FC236}">
                <a16:creationId xmlns:a16="http://schemas.microsoft.com/office/drawing/2014/main" id="{F3FE1B63-5EAD-4518-8C92-F228CA02EC2F}"/>
              </a:ext>
            </a:extLst>
          </p:cNvPr>
          <p:cNvSpPr>
            <a:spLocks noGrp="1"/>
          </p:cNvSpPr>
          <p:nvPr>
            <p:ph type="ftr" sz="quarter" idx="11"/>
          </p:nvPr>
        </p:nvSpPr>
        <p:spPr>
          <a:xfrm>
            <a:off x="4038600" y="6356350"/>
            <a:ext cx="4114800" cy="365125"/>
          </a:xfrm>
        </p:spPr>
        <p:txBody>
          <a:bodyPr/>
          <a:lstStyle/>
          <a:p>
            <a:r>
              <a:rPr lang="zh-CN" altLang="en-US"/>
              <a:t>孟月，</a:t>
            </a:r>
            <a:r>
              <a:rPr lang="en-US" altLang="zh-CN"/>
              <a:t>NPG workshop</a:t>
            </a:r>
            <a:endParaRPr lang="zh-CN" altLang="en-US"/>
          </a:p>
        </p:txBody>
      </p:sp>
      <p:sp>
        <p:nvSpPr>
          <p:cNvPr id="2" name="灯片编号占位符 1">
            <a:extLst>
              <a:ext uri="{FF2B5EF4-FFF2-40B4-BE49-F238E27FC236}">
                <a16:creationId xmlns:a16="http://schemas.microsoft.com/office/drawing/2014/main" id="{98CAEFBC-0AA6-096E-1FE3-1CB2134030AF}"/>
              </a:ext>
            </a:extLst>
          </p:cNvPr>
          <p:cNvSpPr>
            <a:spLocks noGrp="1"/>
          </p:cNvSpPr>
          <p:nvPr>
            <p:ph type="sldNum" sz="quarter" idx="12"/>
          </p:nvPr>
        </p:nvSpPr>
        <p:spPr/>
        <p:txBody>
          <a:bodyPr/>
          <a:lstStyle/>
          <a:p>
            <a:fld id="{E2802475-2F4D-CA45-AACE-A7EAB8ED1EE7}" type="slidenum">
              <a:rPr kumimoji="1" lang="zh-CN" altLang="en-US" smtClean="0"/>
              <a:t>19</a:t>
            </a:fld>
            <a:endParaRPr kumimoji="1" lang="zh-CN" altLang="en-US"/>
          </a:p>
        </p:txBody>
      </p:sp>
      <p:sp>
        <p:nvSpPr>
          <p:cNvPr id="3" name="标题 1">
            <a:extLst>
              <a:ext uri="{FF2B5EF4-FFF2-40B4-BE49-F238E27FC236}">
                <a16:creationId xmlns:a16="http://schemas.microsoft.com/office/drawing/2014/main" id="{33BA41DD-AA31-E163-815F-83A3A95CD75B}"/>
              </a:ext>
            </a:extLst>
          </p:cNvPr>
          <p:cNvSpPr txBox="1">
            <a:spLocks/>
          </p:cNvSpPr>
          <p:nvPr/>
        </p:nvSpPr>
        <p:spPr>
          <a:xfrm>
            <a:off x="219918" y="84776"/>
            <a:ext cx="11667281" cy="874464"/>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Dark Matter is Much </a:t>
            </a:r>
            <a:r>
              <a:rPr kumimoji="1" lang="en-US" altLang="zh-CN" sz="4400" dirty="0">
                <a:solidFill>
                  <a:srgbClr val="E9445D"/>
                </a:solidFill>
              </a:rPr>
              <a:t>D</a:t>
            </a:r>
            <a:r>
              <a:rPr kumimoji="1" lang="en-US" altLang="zh-CN" sz="4400" b="1" i="0" u="none" strike="noStrike" kern="1200" cap="none" spc="0" normalizeH="0" baseline="0" noProof="0" dirty="0" err="1">
                <a:ln>
                  <a:noFill/>
                </a:ln>
                <a:solidFill>
                  <a:srgbClr val="E9445D"/>
                </a:solidFill>
                <a:effectLst/>
                <a:uLnTx/>
                <a:uFillTx/>
                <a:latin typeface="Helvetica Neue" panose="02000503000000020004" pitchFamily="2" charset="0"/>
                <a:ea typeface="Microsoft YaHei" panose="020B0503020204020204" pitchFamily="34" charset="-122"/>
              </a:rPr>
              <a:t>arker</a:t>
            </a: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 Than </a:t>
            </a:r>
            <a:r>
              <a:rPr kumimoji="1" lang="en-US" altLang="zh-CN" sz="4400" dirty="0">
                <a:solidFill>
                  <a:srgbClr val="E9445D"/>
                </a:solidFill>
              </a:rPr>
              <a:t>A</a:t>
            </a:r>
            <a:r>
              <a:rPr kumimoji="1" lang="en-US" altLang="zh-CN" sz="4400" b="1" i="0" u="none" strike="noStrike" kern="1200" cap="none" spc="0" normalizeH="0" baseline="0" noProof="0" dirty="0" err="1">
                <a:ln>
                  <a:noFill/>
                </a:ln>
                <a:solidFill>
                  <a:srgbClr val="E9445D"/>
                </a:solidFill>
                <a:effectLst/>
                <a:uLnTx/>
                <a:uFillTx/>
                <a:latin typeface="Helvetica Neue" panose="02000503000000020004" pitchFamily="2" charset="0"/>
                <a:ea typeface="Microsoft YaHei" panose="020B0503020204020204" pitchFamily="34" charset="-122"/>
              </a:rPr>
              <a:t>nticipated</a:t>
            </a:r>
            <a:endPar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endParaRPr>
          </a:p>
        </p:txBody>
      </p:sp>
      <p:sp>
        <p:nvSpPr>
          <p:cNvPr id="6" name="文本框 5">
            <a:extLst>
              <a:ext uri="{FF2B5EF4-FFF2-40B4-BE49-F238E27FC236}">
                <a16:creationId xmlns:a16="http://schemas.microsoft.com/office/drawing/2014/main" id="{BB8A1AC7-A6E7-ABD7-9569-6721343DECDC}"/>
              </a:ext>
            </a:extLst>
          </p:cNvPr>
          <p:cNvSpPr txBox="1"/>
          <p:nvPr/>
        </p:nvSpPr>
        <p:spPr>
          <a:xfrm>
            <a:off x="1703681" y="5895614"/>
            <a:ext cx="5495405" cy="400110"/>
          </a:xfrm>
          <a:prstGeom prst="rect">
            <a:avLst/>
          </a:prstGeom>
          <a:solidFill>
            <a:sysClr val="window" lastClr="FFFFFF">
              <a:lumMod val="95000"/>
            </a:sys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2000" kern="0" dirty="0">
                <a:solidFill>
                  <a:prstClr val="black"/>
                </a:solidFill>
                <a:latin typeface="Arial" panose="020B0604020202020204" pitchFamily="34" charset="0"/>
                <a:cs typeface="Arial" panose="020B0604020202020204" pitchFamily="34" charset="0"/>
              </a:rPr>
              <a:t>X.</a:t>
            </a:r>
            <a:r>
              <a:rPr kumimoji="1" lang="zh-CN" altLang="en-US" sz="2000" kern="0" dirty="0">
                <a:solidFill>
                  <a:prstClr val="black"/>
                </a:solidFill>
                <a:latin typeface="Arial" panose="020B0604020202020204" pitchFamily="34" charset="0"/>
                <a:cs typeface="Arial" panose="020B0604020202020204" pitchFamily="34" charset="0"/>
              </a:rPr>
              <a:t> </a:t>
            </a:r>
            <a:r>
              <a:rPr kumimoji="1" lang="en-US" altLang="zh-CN" sz="2000" kern="0" dirty="0">
                <a:solidFill>
                  <a:prstClr val="black"/>
                </a:solidFill>
                <a:latin typeface="Arial" panose="020B0604020202020204" pitchFamily="34" charset="0"/>
                <a:cs typeface="Arial" panose="020B0604020202020204" pitchFamily="34" charset="0"/>
              </a:rPr>
              <a:t>Ning et al.</a:t>
            </a:r>
            <a:r>
              <a:rPr kumimoji="1" lang="en-US" altLang="zh-CN" sz="2000" b="1" kern="0" dirty="0">
                <a:solidFill>
                  <a:prstClr val="black"/>
                </a:solidFill>
                <a:latin typeface="Arial" panose="020B0604020202020204" pitchFamily="34" charset="0"/>
                <a:cs typeface="Arial" panose="020B0604020202020204" pitchFamily="34" charset="0"/>
              </a:rPr>
              <a:t> </a:t>
            </a:r>
            <a:r>
              <a:rPr kumimoji="1" lang="fr-FR" altLang="zh-CN"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Nature </a:t>
            </a:r>
            <a:r>
              <a:rPr kumimoji="1" lang="fr-FR" altLang="zh-CN" sz="20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618 (2023) 7963, 47-50</a:t>
            </a:r>
            <a:endParaRPr kumimoji="1" lang="en-US" altLang="zh-CN" sz="20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6671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dirty="0"/>
              <a:t>Dark matter</a:t>
            </a:r>
            <a:endParaRPr lang="zh-CN" altLang="en-US" dirty="0"/>
          </a:p>
        </p:txBody>
      </p:sp>
      <p:sp>
        <p:nvSpPr>
          <p:cNvPr id="6" name="Slide Number Placeholder 5"/>
          <p:cNvSpPr>
            <a:spLocks noGrp="1"/>
          </p:cNvSpPr>
          <p:nvPr>
            <p:ph type="sldNum" sz="quarter" idx="12"/>
          </p:nvPr>
        </p:nvSpPr>
        <p:spPr>
          <a:xfrm>
            <a:off x="8610600" y="6356350"/>
            <a:ext cx="2743200" cy="365125"/>
          </a:xfrm>
        </p:spPr>
        <p:txBody>
          <a:bodyPr/>
          <a:lstStyle/>
          <a:p>
            <a:fld id="{3A135ACA-40A3-4A6E-9BEF-2F870BAFCA3C}" type="slidenum">
              <a:rPr lang="zh-CN" altLang="en-US" smtClean="0"/>
              <a:t>2</a:t>
            </a:fld>
            <a:endParaRPr lang="zh-CN" altLang="en-US"/>
          </a:p>
        </p:txBody>
      </p:sp>
      <p:sp>
        <p:nvSpPr>
          <p:cNvPr id="7" name="Date Placeholder 3"/>
          <p:cNvSpPr>
            <a:spLocks noGrp="1"/>
          </p:cNvSpPr>
          <p:nvPr>
            <p:ph type="dt" sz="half" idx="10"/>
          </p:nvPr>
        </p:nvSpPr>
        <p:spPr>
          <a:xfrm>
            <a:off x="838200" y="6356350"/>
            <a:ext cx="2743200" cy="365125"/>
          </a:xfrm>
        </p:spPr>
        <p:txBody>
          <a:bodyPr/>
          <a:lstStyle/>
          <a:p>
            <a:r>
              <a:rPr lang="en-US" altLang="zh-CN"/>
              <a:t>2024/8/27</a:t>
            </a:r>
            <a:endParaRPr lang="zh-CN" altLang="en-US" dirty="0"/>
          </a:p>
        </p:txBody>
      </p:sp>
      <p:sp>
        <p:nvSpPr>
          <p:cNvPr id="8" name="Footer Placeholder 4"/>
          <p:cNvSpPr>
            <a:spLocks noGrp="1"/>
          </p:cNvSpPr>
          <p:nvPr>
            <p:ph type="ftr" sz="quarter" idx="11"/>
          </p:nvPr>
        </p:nvSpPr>
        <p:spPr>
          <a:xfrm>
            <a:off x="4038600" y="6356350"/>
            <a:ext cx="4114800" cy="365125"/>
          </a:xfrm>
        </p:spPr>
        <p:txBody>
          <a:bodyPr/>
          <a:lstStyle/>
          <a:p>
            <a:r>
              <a:rPr lang="zh-CN" altLang="en-US"/>
              <a:t>孟月，</a:t>
            </a:r>
            <a:r>
              <a:rPr lang="en-US" altLang="zh-CN"/>
              <a:t>NPG workshop</a:t>
            </a:r>
            <a:endParaRPr lang="zh-CN" altLang="en-US" dirty="0"/>
          </a:p>
        </p:txBody>
      </p:sp>
      <p:pic>
        <p:nvPicPr>
          <p:cNvPr id="14" name="Picture 13">
            <a:extLst>
              <a:ext uri="{FF2B5EF4-FFF2-40B4-BE49-F238E27FC236}">
                <a16:creationId xmlns:a16="http://schemas.microsoft.com/office/drawing/2014/main" id="{7AE7B693-757D-3947-81BD-0577F2189CB5}"/>
              </a:ext>
            </a:extLst>
          </p:cNvPr>
          <p:cNvPicPr>
            <a:picLocks noChangeAspect="1"/>
          </p:cNvPicPr>
          <p:nvPr/>
        </p:nvPicPr>
        <p:blipFill>
          <a:blip r:embed="rId3"/>
          <a:stretch>
            <a:fillRect/>
          </a:stretch>
        </p:blipFill>
        <p:spPr>
          <a:xfrm>
            <a:off x="562686" y="1915836"/>
            <a:ext cx="5279514" cy="3461883"/>
          </a:xfrm>
          <a:prstGeom prst="rect">
            <a:avLst/>
          </a:prstGeom>
        </p:spPr>
      </p:pic>
      <p:sp>
        <p:nvSpPr>
          <p:cNvPr id="16" name="TextBox 15">
            <a:extLst>
              <a:ext uri="{FF2B5EF4-FFF2-40B4-BE49-F238E27FC236}">
                <a16:creationId xmlns:a16="http://schemas.microsoft.com/office/drawing/2014/main" id="{48FBA8BF-6987-7146-9E38-8EE1DCB155DA}"/>
              </a:ext>
            </a:extLst>
          </p:cNvPr>
          <p:cNvSpPr txBox="1"/>
          <p:nvPr/>
        </p:nvSpPr>
        <p:spPr>
          <a:xfrm>
            <a:off x="4584324" y="5050976"/>
            <a:ext cx="1511676" cy="307777"/>
          </a:xfrm>
          <a:prstGeom prst="rect">
            <a:avLst/>
          </a:prstGeom>
          <a:noFill/>
        </p:spPr>
        <p:txBody>
          <a:bodyPr wrap="square" rtlCol="0">
            <a:spAutoFit/>
          </a:bodyPr>
          <a:lstStyle/>
          <a:p>
            <a:r>
              <a:rPr lang="en-US" altLang="zh-Hans" sz="1400" dirty="0">
                <a:solidFill>
                  <a:schemeClr val="bg1"/>
                </a:solidFill>
              </a:rPr>
              <a:t>From</a:t>
            </a:r>
            <a:r>
              <a:rPr lang="zh-Hans" altLang="en-US" sz="1400" dirty="0">
                <a:solidFill>
                  <a:schemeClr val="bg1"/>
                </a:solidFill>
              </a:rPr>
              <a:t> </a:t>
            </a:r>
            <a:r>
              <a:rPr lang="en-US" altLang="zh-Hans" sz="1400" dirty="0">
                <a:solidFill>
                  <a:schemeClr val="bg1"/>
                </a:solidFill>
              </a:rPr>
              <a:t>Wikipedia</a:t>
            </a:r>
            <a:endParaRPr lang="en-US" sz="1400" dirty="0">
              <a:solidFill>
                <a:schemeClr val="bg1"/>
              </a:solidFill>
            </a:endParaRPr>
          </a:p>
        </p:txBody>
      </p:sp>
      <p:sp>
        <p:nvSpPr>
          <p:cNvPr id="17" name="TextBox 16">
            <a:extLst>
              <a:ext uri="{FF2B5EF4-FFF2-40B4-BE49-F238E27FC236}">
                <a16:creationId xmlns:a16="http://schemas.microsoft.com/office/drawing/2014/main" id="{66239D1F-C76F-3142-B310-78E9C83FBC8F}"/>
              </a:ext>
            </a:extLst>
          </p:cNvPr>
          <p:cNvSpPr txBox="1"/>
          <p:nvPr/>
        </p:nvSpPr>
        <p:spPr>
          <a:xfrm>
            <a:off x="1004067" y="1480281"/>
            <a:ext cx="3993835" cy="369332"/>
          </a:xfrm>
          <a:prstGeom prst="rect">
            <a:avLst/>
          </a:prstGeom>
          <a:noFill/>
        </p:spPr>
        <p:txBody>
          <a:bodyPr wrap="square" rtlCol="0">
            <a:spAutoFit/>
          </a:bodyPr>
          <a:lstStyle/>
          <a:p>
            <a:r>
              <a:rPr lang="en-US" dirty="0">
                <a:cs typeface="Calibri" panose="020F0502020204030204" pitchFamily="34" charset="0"/>
              </a:rPr>
              <a:t>Rotation curve of spiral galaxy M33</a:t>
            </a:r>
          </a:p>
        </p:txBody>
      </p:sp>
      <p:sp>
        <p:nvSpPr>
          <p:cNvPr id="11" name="TextBox 10">
            <a:extLst>
              <a:ext uri="{FF2B5EF4-FFF2-40B4-BE49-F238E27FC236}">
                <a16:creationId xmlns:a16="http://schemas.microsoft.com/office/drawing/2014/main" id="{390B0913-788B-B140-B0AC-E489B2558BE3}"/>
              </a:ext>
            </a:extLst>
          </p:cNvPr>
          <p:cNvSpPr txBox="1"/>
          <p:nvPr/>
        </p:nvSpPr>
        <p:spPr>
          <a:xfrm>
            <a:off x="1004067" y="5443942"/>
            <a:ext cx="4396750" cy="646331"/>
          </a:xfrm>
          <a:prstGeom prst="rect">
            <a:avLst/>
          </a:prstGeom>
          <a:noFill/>
        </p:spPr>
        <p:txBody>
          <a:bodyPr wrap="square" rtlCol="0">
            <a:spAutoFit/>
          </a:bodyPr>
          <a:lstStyle/>
          <a:p>
            <a:pPr algn="just"/>
            <a:r>
              <a:rPr lang="en-US" dirty="0">
                <a:cs typeface="Calibri" panose="020F0502020204030204" pitchFamily="34" charset="0"/>
              </a:rPr>
              <a:t>Gravitational evidences suggest dark matter is the dominant form of matter in Universe!</a:t>
            </a:r>
          </a:p>
        </p:txBody>
      </p:sp>
      <p:pic>
        <p:nvPicPr>
          <p:cNvPr id="2" name="Picture 1">
            <a:extLst>
              <a:ext uri="{FF2B5EF4-FFF2-40B4-BE49-F238E27FC236}">
                <a16:creationId xmlns:a16="http://schemas.microsoft.com/office/drawing/2014/main" id="{1D8C622B-1063-A34F-917C-6306C8A922E4}"/>
              </a:ext>
            </a:extLst>
          </p:cNvPr>
          <p:cNvPicPr>
            <a:picLocks noChangeAspect="1"/>
          </p:cNvPicPr>
          <p:nvPr/>
        </p:nvPicPr>
        <p:blipFill rotWithShape="1">
          <a:blip r:embed="rId4"/>
          <a:srcRect t="2650" b="8242"/>
          <a:stretch/>
        </p:blipFill>
        <p:spPr>
          <a:xfrm>
            <a:off x="6096000" y="1081622"/>
            <a:ext cx="5279514" cy="3446756"/>
          </a:xfrm>
          <a:prstGeom prst="rect">
            <a:avLst/>
          </a:prstGeom>
        </p:spPr>
      </p:pic>
      <p:sp>
        <p:nvSpPr>
          <p:cNvPr id="3" name="TextBox 2">
            <a:extLst>
              <a:ext uri="{FF2B5EF4-FFF2-40B4-BE49-F238E27FC236}">
                <a16:creationId xmlns:a16="http://schemas.microsoft.com/office/drawing/2014/main" id="{926DBD15-E96E-A64F-A336-F3B179210ECF}"/>
              </a:ext>
            </a:extLst>
          </p:cNvPr>
          <p:cNvSpPr txBox="1"/>
          <p:nvPr/>
        </p:nvSpPr>
        <p:spPr>
          <a:xfrm>
            <a:off x="6096000" y="1120781"/>
            <a:ext cx="5686268" cy="923330"/>
          </a:xfrm>
          <a:prstGeom prst="rect">
            <a:avLst/>
          </a:prstGeom>
          <a:noFill/>
        </p:spPr>
        <p:txBody>
          <a:bodyPr wrap="square" rtlCol="0">
            <a:spAutoFit/>
          </a:bodyPr>
          <a:lstStyle/>
          <a:p>
            <a:r>
              <a:rPr lang="en-US" altLang="zh-CN" dirty="0">
                <a:solidFill>
                  <a:schemeClr val="bg1"/>
                </a:solidFill>
                <a:cs typeface="Calibri" panose="020F0502020204030204" pitchFamily="34" charset="0"/>
              </a:rPr>
              <a:t>The solar system is cycling the center of galaxy with on average 220 km/s speed</a:t>
            </a:r>
          </a:p>
          <a:p>
            <a:endParaRPr lang="en-US" dirty="0">
              <a:solidFill>
                <a:schemeClr val="bg1"/>
              </a:solidFill>
            </a:endParaRPr>
          </a:p>
        </p:txBody>
      </p:sp>
      <p:sp>
        <p:nvSpPr>
          <p:cNvPr id="15" name="Rectangle 14">
            <a:extLst>
              <a:ext uri="{FF2B5EF4-FFF2-40B4-BE49-F238E27FC236}">
                <a16:creationId xmlns:a16="http://schemas.microsoft.com/office/drawing/2014/main" id="{22B0C08F-EAFD-0248-9D4C-083E151D10A9}"/>
              </a:ext>
            </a:extLst>
          </p:cNvPr>
          <p:cNvSpPr/>
          <p:nvPr/>
        </p:nvSpPr>
        <p:spPr>
          <a:xfrm>
            <a:off x="9655700" y="4220601"/>
            <a:ext cx="2821751" cy="461665"/>
          </a:xfrm>
          <a:prstGeom prst="rect">
            <a:avLst/>
          </a:prstGeom>
        </p:spPr>
        <p:txBody>
          <a:bodyPr wrap="square">
            <a:spAutoFit/>
          </a:bodyPr>
          <a:lstStyle/>
          <a:p>
            <a:r>
              <a:rPr lang="en-US" altLang="zh-CN" sz="1200" dirty="0">
                <a:solidFill>
                  <a:schemeClr val="bg1"/>
                </a:solidFill>
                <a:latin typeface="Arial" panose="020B0604020202020204" pitchFamily="34" charset="0"/>
                <a:cs typeface="Arial" panose="020B0604020202020204" pitchFamily="34" charset="0"/>
              </a:rPr>
              <a:t>From</a:t>
            </a:r>
            <a:r>
              <a:rPr lang="zh-CN" altLang="en-US" sz="1200" dirty="0">
                <a:solidFill>
                  <a:schemeClr val="bg1"/>
                </a:solidFill>
                <a:latin typeface="Arial" panose="020B0604020202020204" pitchFamily="34" charset="0"/>
                <a:cs typeface="Arial" panose="020B0604020202020204" pitchFamily="34" charset="0"/>
              </a:rPr>
              <a:t> </a:t>
            </a:r>
            <a:r>
              <a:rPr lang="en-US" sz="1200" dirty="0">
                <a:solidFill>
                  <a:schemeClr val="bg1"/>
                </a:solidFill>
                <a:latin typeface="Arial" panose="020B0604020202020204" pitchFamily="34" charset="0"/>
                <a:cs typeface="Arial" panose="020B0604020202020204" pitchFamily="34" charset="0"/>
              </a:rPr>
              <a:t>Marc Schumann </a:t>
            </a:r>
          </a:p>
          <a:p>
            <a:endParaRPr lang="en-US" altLang="zh-CN" sz="12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C67B803-6F64-C849-BCB9-9F2BEC18A4B2}"/>
              </a:ext>
            </a:extLst>
          </p:cNvPr>
          <p:cNvPicPr>
            <a:picLocks noChangeAspect="1"/>
          </p:cNvPicPr>
          <p:nvPr/>
        </p:nvPicPr>
        <p:blipFill rotWithShape="1">
          <a:blip r:embed="rId5"/>
          <a:srcRect l="1018"/>
          <a:stretch/>
        </p:blipFill>
        <p:spPr>
          <a:xfrm>
            <a:off x="6096000" y="4505585"/>
            <a:ext cx="5279513" cy="1708987"/>
          </a:xfrm>
          <a:prstGeom prst="rect">
            <a:avLst/>
          </a:prstGeom>
        </p:spPr>
      </p:pic>
    </p:spTree>
    <p:extLst>
      <p:ext uri="{BB962C8B-B14F-4D97-AF65-F5344CB8AC3E}">
        <p14:creationId xmlns:p14="http://schemas.microsoft.com/office/powerpoint/2010/main" val="2730187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1DED3987-51CF-7EFB-8D47-955298615E80}"/>
              </a:ext>
            </a:extLst>
          </p:cNvPr>
          <p:cNvPicPr>
            <a:picLocks noChangeAspect="1"/>
          </p:cNvPicPr>
          <p:nvPr/>
        </p:nvPicPr>
        <p:blipFill>
          <a:blip r:embed="rId3"/>
          <a:stretch>
            <a:fillRect/>
          </a:stretch>
        </p:blipFill>
        <p:spPr>
          <a:xfrm>
            <a:off x="5446409" y="1869419"/>
            <a:ext cx="6328382" cy="4279524"/>
          </a:xfrm>
          <a:prstGeom prst="rect">
            <a:avLst/>
          </a:prstGeom>
        </p:spPr>
      </p:pic>
      <p:sp>
        <p:nvSpPr>
          <p:cNvPr id="4" name="日期占位符 3">
            <a:extLst>
              <a:ext uri="{FF2B5EF4-FFF2-40B4-BE49-F238E27FC236}">
                <a16:creationId xmlns:a16="http://schemas.microsoft.com/office/drawing/2014/main" id="{A380E4D3-E61B-F6A2-8188-6A6558580305}"/>
              </a:ext>
            </a:extLst>
          </p:cNvPr>
          <p:cNvSpPr>
            <a:spLocks noGrp="1"/>
          </p:cNvSpPr>
          <p:nvPr>
            <p:ph type="dt" sz="half" idx="10"/>
          </p:nvPr>
        </p:nvSpPr>
        <p:spPr/>
        <p:txBody>
          <a:bodyPr/>
          <a:lstStyle/>
          <a:p>
            <a:r>
              <a:rPr kumimoji="1" lang="en-US" altLang="zh-CN"/>
              <a:t>2024/8/27</a:t>
            </a:r>
            <a:endParaRPr kumimoji="1" lang="zh-CN" altLang="en-US"/>
          </a:p>
        </p:txBody>
      </p:sp>
      <p:sp>
        <p:nvSpPr>
          <p:cNvPr id="5" name="页脚占位符 4">
            <a:extLst>
              <a:ext uri="{FF2B5EF4-FFF2-40B4-BE49-F238E27FC236}">
                <a16:creationId xmlns:a16="http://schemas.microsoft.com/office/drawing/2014/main" id="{46E0CFBD-DBD0-620C-CFDB-DC54538EB543}"/>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6" name="灯片编号占位符 5">
            <a:extLst>
              <a:ext uri="{FF2B5EF4-FFF2-40B4-BE49-F238E27FC236}">
                <a16:creationId xmlns:a16="http://schemas.microsoft.com/office/drawing/2014/main" id="{13505EEC-748A-65AC-A887-CAC36689F367}"/>
              </a:ext>
            </a:extLst>
          </p:cNvPr>
          <p:cNvSpPr>
            <a:spLocks noGrp="1"/>
          </p:cNvSpPr>
          <p:nvPr>
            <p:ph type="sldNum" sz="quarter" idx="12"/>
          </p:nvPr>
        </p:nvSpPr>
        <p:spPr/>
        <p:txBody>
          <a:bodyPr/>
          <a:lstStyle/>
          <a:p>
            <a:fld id="{E2802475-2F4D-CA45-AACE-A7EAB8ED1EE7}" type="slidenum">
              <a:rPr kumimoji="1" lang="zh-CN" altLang="en-US" smtClean="0"/>
              <a:t>20</a:t>
            </a:fld>
            <a:endParaRPr kumimoji="1" lang="zh-CN" altLang="en-US"/>
          </a:p>
        </p:txBody>
      </p:sp>
      <p:sp>
        <p:nvSpPr>
          <p:cNvPr id="12" name="内容占位符 3">
            <a:extLst>
              <a:ext uri="{FF2B5EF4-FFF2-40B4-BE49-F238E27FC236}">
                <a16:creationId xmlns:a16="http://schemas.microsoft.com/office/drawing/2014/main" id="{16F85161-062C-2DEA-F927-29E5A13349CB}"/>
              </a:ext>
            </a:extLst>
          </p:cNvPr>
          <p:cNvSpPr txBox="1">
            <a:spLocks/>
          </p:cNvSpPr>
          <p:nvPr/>
        </p:nvSpPr>
        <p:spPr>
          <a:xfrm>
            <a:off x="384314" y="1166647"/>
            <a:ext cx="11423372" cy="5317303"/>
          </a:xfrm>
          <a:prstGeom prst="rect">
            <a:avLst/>
          </a:prstGeom>
        </p:spPr>
        <p:txBody>
          <a:bodyPr vert="horz" lIns="91440" tIns="45720" rIns="91440" bIns="45720" rtlCol="0">
            <a:normAutofit/>
          </a:bodyPr>
          <a:lstStyle>
            <a:lvl1pPr marL="342900" indent="-342900" algn="l" defTabSz="457200" rtl="0" eaLnBrk="1" latinLnBrk="0" hangingPunct="1">
              <a:spcBef>
                <a:spcPts val="600"/>
              </a:spcBef>
              <a:spcAft>
                <a:spcPts val="600"/>
              </a:spcAft>
              <a:buFont typeface="Arial"/>
              <a:buChar char="•"/>
              <a:defRPr sz="2800" b="1"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1pPr>
            <a:lvl2pPr marL="742950" indent="-285750" algn="l" defTabSz="457200" rtl="0" eaLnBrk="1" latinLnBrk="0" hangingPunct="1">
              <a:spcBef>
                <a:spcPts val="600"/>
              </a:spcBef>
              <a:spcAft>
                <a:spcPts val="600"/>
              </a:spcAft>
              <a:buFont typeface="Arial"/>
              <a:buChar char="–"/>
              <a:defRPr sz="24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2pPr>
            <a:lvl3pPr marL="1143000" indent="-228600" algn="l" defTabSz="457200" rtl="0" eaLnBrk="1" latinLnBrk="0" hangingPunct="1">
              <a:spcBef>
                <a:spcPts val="600"/>
              </a:spcBef>
              <a:spcAft>
                <a:spcPts val="600"/>
              </a:spcAft>
              <a:buFont typeface="Wingdings" pitchFamily="2" charset="2"/>
              <a:buChar char="Ø"/>
              <a:defRPr sz="20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3pPr>
            <a:lvl4pPr marL="1600200" indent="-228600" algn="l" defTabSz="457200" rtl="0" eaLnBrk="1" latinLnBrk="0" hangingPunct="1">
              <a:spcBef>
                <a:spcPts val="600"/>
              </a:spcBef>
              <a:spcAft>
                <a:spcPts val="600"/>
              </a:spcAft>
              <a:buFont typeface="Wingdings" pitchFamily="2" charset="2"/>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4pPr>
            <a:lvl5pPr marL="2057400" indent="-228600" algn="l" defTabSz="457200" rtl="0" eaLnBrk="1" latinLnBrk="0" hangingPunct="1">
              <a:spcBef>
                <a:spcPts val="600"/>
              </a:spcBef>
              <a:spcAft>
                <a:spcPts val="600"/>
              </a:spcAft>
              <a:buFont typeface="Arial"/>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8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Generally very weak signals from sub-GeV DM</a:t>
            </a:r>
          </a:p>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8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Several novel approaches</a:t>
            </a:r>
          </a:p>
          <a:p>
            <a:pPr marL="742950" marR="0" lvl="1" indent="-28575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lower threshold</a:t>
            </a:r>
            <a:r>
              <a:rPr kumimoji="1" lang="el-GR"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 (</a:t>
            </a:r>
            <a:r>
              <a:rPr kumimoji="1" lang="en-US" altLang="zh-CN" dirty="0">
                <a:solidFill>
                  <a:sysClr val="windowText" lastClr="000000"/>
                </a:solidFill>
              </a:rPr>
              <a:t>S2-only</a:t>
            </a:r>
            <a:r>
              <a:rPr kumimoji="1" lang="el-GR"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a:t>
            </a:r>
            <a:endParaRPr kumimoji="1"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endParaRPr>
          </a:p>
          <a:p>
            <a:pPr marL="742950" marR="0" lvl="1" indent="-28575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Migdal effect</a:t>
            </a:r>
          </a:p>
          <a:p>
            <a:pPr marL="742950" marR="0" lvl="1" indent="-28575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mass-energy conversion</a:t>
            </a:r>
            <a:r>
              <a:rPr kumimoji="1" lang="zh-CN" altLang="en-US"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 </a:t>
            </a:r>
            <a:r>
              <a:rPr kumimoji="1"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a:t>
            </a:r>
            <a:r>
              <a:rPr kumimoji="1" lang="el-GR" altLang="zh-CN" sz="2400" b="0" i="1"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χ-ν</a:t>
            </a:r>
            <a:r>
              <a:rPr kumimoji="1"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a:t>
            </a:r>
          </a:p>
          <a:p>
            <a:pPr marL="742950" marR="0" lvl="1" indent="-28575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dirty="0"/>
              <a:t>Boosted</a:t>
            </a:r>
            <a:r>
              <a:rPr kumimoji="1" lang="zh-CN" altLang="en-US" dirty="0"/>
              <a:t> </a:t>
            </a:r>
            <a:r>
              <a:rPr kumimoji="1" lang="en-US" altLang="zh-CN" dirty="0"/>
              <a:t>mechanism</a:t>
            </a:r>
            <a:endParaRPr kumimoji="1" lang="zh-CN" altLang="en-US" sz="2400" b="0" i="0" u="none" strike="noStrike" kern="1200" cap="none" spc="0" normalizeH="0" baseline="0" noProof="0" dirty="0">
              <a:ln>
                <a:noFill/>
              </a:ln>
              <a:effectLst/>
              <a:uLnTx/>
              <a:uFillTx/>
              <a:latin typeface="Helvetica Neue" panose="02000503000000020004" pitchFamily="2" charset="0"/>
              <a:ea typeface="Microsoft YaHei" panose="020B0503020204020204" pitchFamily="34" charset="-122"/>
            </a:endParaRPr>
          </a:p>
        </p:txBody>
      </p:sp>
      <p:sp>
        <p:nvSpPr>
          <p:cNvPr id="15" name="左箭头 6">
            <a:extLst>
              <a:ext uri="{FF2B5EF4-FFF2-40B4-BE49-F238E27FC236}">
                <a16:creationId xmlns:a16="http://schemas.microsoft.com/office/drawing/2014/main" id="{F83CE9E4-09AA-4C80-5AB3-3D338AC9A2E3}"/>
              </a:ext>
            </a:extLst>
          </p:cNvPr>
          <p:cNvSpPr/>
          <p:nvPr/>
        </p:nvSpPr>
        <p:spPr>
          <a:xfrm>
            <a:off x="6745785" y="2885619"/>
            <a:ext cx="2023374" cy="1658318"/>
          </a:xfrm>
          <a:prstGeom prst="leftArrow">
            <a:avLst/>
          </a:prstGeom>
          <a:noFill/>
          <a:ln w="76200" cap="flat" cmpd="sng" algn="ctr">
            <a:solidFill>
              <a:srgbClr val="4E67C8">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2" name="标题 1">
            <a:extLst>
              <a:ext uri="{FF2B5EF4-FFF2-40B4-BE49-F238E27FC236}">
                <a16:creationId xmlns:a16="http://schemas.microsoft.com/office/drawing/2014/main" id="{317D771A-B48B-AF86-4F2B-25E32977FCB1}"/>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Towards sub-GeV Dark </a:t>
            </a:r>
            <a:r>
              <a:rPr kumimoji="1" lang="en-US" altLang="zh-CN" sz="4400" dirty="0">
                <a:solidFill>
                  <a:srgbClr val="E9445D"/>
                </a:solidFill>
              </a:rPr>
              <a:t>M</a:t>
            </a: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atter</a:t>
            </a:r>
          </a:p>
        </p:txBody>
      </p:sp>
    </p:spTree>
    <p:extLst>
      <p:ext uri="{BB962C8B-B14F-4D97-AF65-F5344CB8AC3E}">
        <p14:creationId xmlns:p14="http://schemas.microsoft.com/office/powerpoint/2010/main" val="868689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BD84854-2767-7A64-3AA6-C8EE19905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0918" y="1731273"/>
            <a:ext cx="4467458" cy="3742374"/>
          </a:xfrm>
          <a:prstGeom prst="rect">
            <a:avLst/>
          </a:prstGeom>
        </p:spPr>
      </p:pic>
      <p:pic>
        <p:nvPicPr>
          <p:cNvPr id="13" name="图片 12">
            <a:extLst>
              <a:ext uri="{FF2B5EF4-FFF2-40B4-BE49-F238E27FC236}">
                <a16:creationId xmlns:a16="http://schemas.microsoft.com/office/drawing/2014/main" id="{CAEB971E-CDDB-B08B-52F3-C8ECF53D0763}"/>
              </a:ext>
            </a:extLst>
          </p:cNvPr>
          <p:cNvPicPr>
            <a:picLocks noChangeAspect="1"/>
          </p:cNvPicPr>
          <p:nvPr/>
        </p:nvPicPr>
        <p:blipFill rotWithShape="1">
          <a:blip r:embed="rId4"/>
          <a:srcRect b="-2022"/>
          <a:stretch/>
        </p:blipFill>
        <p:spPr>
          <a:xfrm>
            <a:off x="81030" y="3800828"/>
            <a:ext cx="3801579" cy="2520000"/>
          </a:xfrm>
          <a:prstGeom prst="rect">
            <a:avLst/>
          </a:prstGeom>
          <a:solidFill>
            <a:schemeClr val="bg1"/>
          </a:solidFill>
        </p:spPr>
      </p:pic>
      <p:pic>
        <p:nvPicPr>
          <p:cNvPr id="10" name="图片 9">
            <a:extLst>
              <a:ext uri="{FF2B5EF4-FFF2-40B4-BE49-F238E27FC236}">
                <a16:creationId xmlns:a16="http://schemas.microsoft.com/office/drawing/2014/main" id="{B5D59F46-6386-FF0C-C0D6-24BCBA3A7DA5}"/>
              </a:ext>
            </a:extLst>
          </p:cNvPr>
          <p:cNvPicPr>
            <a:picLocks noChangeAspect="1"/>
          </p:cNvPicPr>
          <p:nvPr/>
        </p:nvPicPr>
        <p:blipFill>
          <a:blip r:embed="rId5"/>
          <a:stretch>
            <a:fillRect/>
          </a:stretch>
        </p:blipFill>
        <p:spPr>
          <a:xfrm>
            <a:off x="3815014" y="3794751"/>
            <a:ext cx="3759512" cy="2520000"/>
          </a:xfrm>
          <a:prstGeom prst="rect">
            <a:avLst/>
          </a:prstGeom>
        </p:spPr>
      </p:pic>
      <p:sp>
        <p:nvSpPr>
          <p:cNvPr id="2" name="日期占位符 1">
            <a:extLst>
              <a:ext uri="{FF2B5EF4-FFF2-40B4-BE49-F238E27FC236}">
                <a16:creationId xmlns:a16="http://schemas.microsoft.com/office/drawing/2014/main" id="{9F10C211-1D71-3E55-9071-F64B1533CBE8}"/>
              </a:ext>
            </a:extLst>
          </p:cNvPr>
          <p:cNvSpPr>
            <a:spLocks noGrp="1"/>
          </p:cNvSpPr>
          <p:nvPr>
            <p:ph type="dt" sz="half" idx="10"/>
          </p:nvPr>
        </p:nvSpPr>
        <p:spPr/>
        <p:txBody>
          <a:bodyPr/>
          <a:lstStyle/>
          <a:p>
            <a:r>
              <a:rPr kumimoji="1" lang="en-US" altLang="zh-CN"/>
              <a:t>2024/8/27</a:t>
            </a:r>
            <a:endParaRPr kumimoji="1" lang="zh-CN" altLang="en-US"/>
          </a:p>
        </p:txBody>
      </p:sp>
      <p:sp>
        <p:nvSpPr>
          <p:cNvPr id="3" name="页脚占位符 2">
            <a:extLst>
              <a:ext uri="{FF2B5EF4-FFF2-40B4-BE49-F238E27FC236}">
                <a16:creationId xmlns:a16="http://schemas.microsoft.com/office/drawing/2014/main" id="{D71F6749-8C2C-227C-5329-A2B100E33B33}"/>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4" name="灯片编号占位符 3">
            <a:extLst>
              <a:ext uri="{FF2B5EF4-FFF2-40B4-BE49-F238E27FC236}">
                <a16:creationId xmlns:a16="http://schemas.microsoft.com/office/drawing/2014/main" id="{4FD685EC-7861-5E81-382A-A1B41CF19BD7}"/>
              </a:ext>
            </a:extLst>
          </p:cNvPr>
          <p:cNvSpPr>
            <a:spLocks noGrp="1"/>
          </p:cNvSpPr>
          <p:nvPr>
            <p:ph type="sldNum" sz="quarter" idx="12"/>
          </p:nvPr>
        </p:nvSpPr>
        <p:spPr/>
        <p:txBody>
          <a:bodyPr/>
          <a:lstStyle/>
          <a:p>
            <a:fld id="{E2802475-2F4D-CA45-AACE-A7EAB8ED1EE7}" type="slidenum">
              <a:rPr kumimoji="1" lang="zh-CN" altLang="en-US" smtClean="0"/>
              <a:t>21</a:t>
            </a:fld>
            <a:endParaRPr kumimoji="1" lang="zh-CN" altLang="en-US"/>
          </a:p>
        </p:txBody>
      </p:sp>
      <p:sp>
        <p:nvSpPr>
          <p:cNvPr id="7" name="内容占位符 3">
            <a:extLst>
              <a:ext uri="{FF2B5EF4-FFF2-40B4-BE49-F238E27FC236}">
                <a16:creationId xmlns:a16="http://schemas.microsoft.com/office/drawing/2014/main" id="{BFC7CFFB-FA9E-AF19-4D8C-1946B6B59DF2}"/>
              </a:ext>
            </a:extLst>
          </p:cNvPr>
          <p:cNvSpPr txBox="1">
            <a:spLocks/>
          </p:cNvSpPr>
          <p:nvPr/>
        </p:nvSpPr>
        <p:spPr>
          <a:xfrm>
            <a:off x="100531" y="856809"/>
            <a:ext cx="8181915" cy="5459192"/>
          </a:xfrm>
          <a:prstGeom prst="rect">
            <a:avLst/>
          </a:prstGeom>
        </p:spPr>
        <p:txBody>
          <a:bodyPr vert="horz" lIns="91440" tIns="45720" rIns="91440" bIns="45720" rtlCol="0">
            <a:normAutofit/>
          </a:bodyPr>
          <a:lstStyle>
            <a:lvl1pPr marL="342900" indent="-342900" algn="l" defTabSz="457200" rtl="0" eaLnBrk="1" latinLnBrk="0" hangingPunct="1">
              <a:spcBef>
                <a:spcPts val="600"/>
              </a:spcBef>
              <a:spcAft>
                <a:spcPts val="600"/>
              </a:spcAft>
              <a:buFont typeface="Arial"/>
              <a:buChar char="•"/>
              <a:defRPr sz="2800" b="1"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1pPr>
            <a:lvl2pPr marL="742950" indent="-285750" algn="l" defTabSz="457200" rtl="0" eaLnBrk="1" latinLnBrk="0" hangingPunct="1">
              <a:spcBef>
                <a:spcPts val="600"/>
              </a:spcBef>
              <a:spcAft>
                <a:spcPts val="600"/>
              </a:spcAft>
              <a:buFont typeface="Arial"/>
              <a:buChar char="–"/>
              <a:defRPr sz="24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2pPr>
            <a:lvl3pPr marL="1143000" indent="-228600" algn="l" defTabSz="457200" rtl="0" eaLnBrk="1" latinLnBrk="0" hangingPunct="1">
              <a:spcBef>
                <a:spcPts val="600"/>
              </a:spcBef>
              <a:spcAft>
                <a:spcPts val="600"/>
              </a:spcAft>
              <a:buFont typeface="Wingdings" pitchFamily="2" charset="2"/>
              <a:buChar char="Ø"/>
              <a:defRPr sz="20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3pPr>
            <a:lvl4pPr marL="1600200" indent="-228600" algn="l" defTabSz="457200" rtl="0" eaLnBrk="1" latinLnBrk="0" hangingPunct="1">
              <a:spcBef>
                <a:spcPts val="600"/>
              </a:spcBef>
              <a:spcAft>
                <a:spcPts val="600"/>
              </a:spcAft>
              <a:buFont typeface="Wingdings" pitchFamily="2" charset="2"/>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4pPr>
            <a:lvl5pPr marL="2057400" indent="-228600" algn="l" defTabSz="457200" rtl="0" eaLnBrk="1" latinLnBrk="0" hangingPunct="1">
              <a:spcBef>
                <a:spcPts val="600"/>
              </a:spcBef>
              <a:spcAft>
                <a:spcPts val="600"/>
              </a:spcAft>
              <a:buFont typeface="Arial"/>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4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Ionization-only: no scintillation signal requirement</a:t>
            </a:r>
          </a:p>
          <a:p>
            <a:pPr marL="742950" marR="0" lvl="1" indent="-28575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0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ROI S2 [60, 200]PE: threshold down to </a:t>
            </a:r>
            <a:r>
              <a:rPr kumimoji="1" lang="en-US" altLang="zh-CN" sz="20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~100 eV </a:t>
            </a:r>
            <a:r>
              <a:rPr kumimoji="1" lang="en-US" altLang="zh-CN" sz="20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(from ~1 keV)</a:t>
            </a:r>
          </a:p>
          <a:p>
            <a:pPr marL="742950" marR="0" lvl="1" indent="-28575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0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Tight quality cuts on the ionization signal</a:t>
            </a:r>
          </a:p>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400" b="1" i="0" u="none" strike="noStrike" kern="1200" cap="none" spc="0" normalizeH="0" baseline="0" noProof="0" dirty="0">
                <a:ln>
                  <a:noFill/>
                </a:ln>
                <a:solidFill>
                  <a:prstClr val="black"/>
                </a:solidFill>
                <a:effectLst/>
                <a:uLnTx/>
                <a:uFillTx/>
                <a:latin typeface="Helvetica Neue" panose="02000503000000020004" pitchFamily="2" charset="0"/>
                <a:ea typeface="Microsoft YaHei" panose="020B0503020204020204" pitchFamily="34" charset="-122"/>
              </a:rPr>
              <a:t>Key challenge: background components</a:t>
            </a:r>
          </a:p>
          <a:p>
            <a:pPr marL="742950" marR="0" lvl="1" indent="-28575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000" b="0" i="0" u="none" strike="noStrike" kern="1200" cap="none" spc="0" normalizeH="0" baseline="0" noProof="0" dirty="0">
                <a:ln>
                  <a:noFill/>
                </a:ln>
                <a:solidFill>
                  <a:prstClr val="black"/>
                </a:solidFill>
                <a:effectLst/>
                <a:uLnTx/>
                <a:uFillTx/>
                <a:latin typeface="Helvetica Neue" panose="02000503000000020004" pitchFamily="2" charset="0"/>
                <a:ea typeface="Microsoft YaHei" panose="020B0503020204020204" pitchFamily="34" charset="-122"/>
              </a:rPr>
              <a:t>No full picture in previous xenon-based experiments</a:t>
            </a:r>
          </a:p>
          <a:p>
            <a:pPr marL="742950" marR="0" lvl="1" indent="-28575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000" b="0" i="0" u="none" strike="noStrike" kern="1200" cap="none" spc="0" normalizeH="0" baseline="0" noProof="0" dirty="0">
                <a:ln>
                  <a:noFill/>
                </a:ln>
                <a:solidFill>
                  <a:prstClr val="black"/>
                </a:solidFill>
                <a:effectLst/>
                <a:uLnTx/>
                <a:uFillTx/>
                <a:latin typeface="Helvetica Neue" panose="02000503000000020004" pitchFamily="2" charset="0"/>
                <a:ea typeface="Microsoft YaHei" panose="020B0503020204020204" pitchFamily="34" charset="-122"/>
              </a:rPr>
              <a:t>Conservative results only </a:t>
            </a:r>
          </a:p>
          <a:p>
            <a:pPr marL="57150" indent="0">
              <a:buNone/>
            </a:pPr>
            <a:endParaRPr kumimoji="1" lang="en-US" altLang="zh-CN"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endParaRPr>
          </a:p>
        </p:txBody>
      </p:sp>
      <p:sp>
        <p:nvSpPr>
          <p:cNvPr id="12" name="文本框 11">
            <a:extLst>
              <a:ext uri="{FF2B5EF4-FFF2-40B4-BE49-F238E27FC236}">
                <a16:creationId xmlns:a16="http://schemas.microsoft.com/office/drawing/2014/main" id="{5F30730B-A07C-51D3-92B7-985B820206B0}"/>
              </a:ext>
            </a:extLst>
          </p:cNvPr>
          <p:cNvSpPr txBox="1"/>
          <p:nvPr/>
        </p:nvSpPr>
        <p:spPr>
          <a:xfrm>
            <a:off x="5676540" y="5101543"/>
            <a:ext cx="24241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XENON1T</a:t>
            </a:r>
            <a:endParaRPr kumimoji="1" lang="zh-CN" altLang="en-US" sz="200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p:txBody>
      </p:sp>
      <p:sp>
        <p:nvSpPr>
          <p:cNvPr id="14" name="文本框 13">
            <a:extLst>
              <a:ext uri="{FF2B5EF4-FFF2-40B4-BE49-F238E27FC236}">
                <a16:creationId xmlns:a16="http://schemas.microsoft.com/office/drawing/2014/main" id="{A39DD7DA-E13E-C679-9C93-68AB94EBE503}"/>
              </a:ext>
            </a:extLst>
          </p:cNvPr>
          <p:cNvSpPr txBox="1"/>
          <p:nvPr/>
        </p:nvSpPr>
        <p:spPr>
          <a:xfrm>
            <a:off x="1823621" y="5121575"/>
            <a:ext cx="24241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PandaX</a:t>
            </a:r>
            <a:r>
              <a:rPr kumimoji="1" lang="en-US" altLang="zh-CN" sz="200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-II</a:t>
            </a:r>
            <a:endParaRPr kumimoji="1" lang="zh-CN" altLang="en-US" sz="200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p:txBody>
      </p:sp>
      <p:sp>
        <p:nvSpPr>
          <p:cNvPr id="6" name="标题 1">
            <a:extLst>
              <a:ext uri="{FF2B5EF4-FFF2-40B4-BE49-F238E27FC236}">
                <a16:creationId xmlns:a16="http://schemas.microsoft.com/office/drawing/2014/main" id="{1A26B91A-0719-282E-0F67-16386ECA8335}"/>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Ionization-only for Lower Threshold</a:t>
            </a:r>
          </a:p>
        </p:txBody>
      </p:sp>
    </p:spTree>
    <p:extLst>
      <p:ext uri="{BB962C8B-B14F-4D97-AF65-F5344CB8AC3E}">
        <p14:creationId xmlns:p14="http://schemas.microsoft.com/office/powerpoint/2010/main" val="3633748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C248FE9A-8E5F-3287-BEC0-B3270AFF6587}"/>
              </a:ext>
            </a:extLst>
          </p:cNvPr>
          <p:cNvSpPr>
            <a:spLocks noGrp="1"/>
          </p:cNvSpPr>
          <p:nvPr>
            <p:ph type="sldNum" sz="quarter" idx="12"/>
          </p:nvPr>
        </p:nvSpPr>
        <p:spPr/>
        <p:txBody>
          <a:bodyPr/>
          <a:lstStyle/>
          <a:p>
            <a:fld id="{E2802475-2F4D-CA45-AACE-A7EAB8ED1EE7}" type="slidenum">
              <a:rPr kumimoji="1" lang="zh-CN" altLang="en-US" smtClean="0"/>
              <a:t>22</a:t>
            </a:fld>
            <a:endParaRPr kumimoji="1" lang="zh-CN" altLang="en-US"/>
          </a:p>
        </p:txBody>
      </p:sp>
      <p:sp>
        <p:nvSpPr>
          <p:cNvPr id="8" name="内容占位符 3">
            <a:extLst>
              <a:ext uri="{FF2B5EF4-FFF2-40B4-BE49-F238E27FC236}">
                <a16:creationId xmlns:a16="http://schemas.microsoft.com/office/drawing/2014/main" id="{796BCB60-F849-CA8A-EA34-E27EB3866F52}"/>
              </a:ext>
            </a:extLst>
          </p:cNvPr>
          <p:cNvSpPr txBox="1">
            <a:spLocks/>
          </p:cNvSpPr>
          <p:nvPr/>
        </p:nvSpPr>
        <p:spPr>
          <a:xfrm>
            <a:off x="374266" y="1005947"/>
            <a:ext cx="7046633" cy="5598580"/>
          </a:xfrm>
          <a:prstGeom prst="rect">
            <a:avLst/>
          </a:prstGeom>
        </p:spPr>
        <p:txBody>
          <a:bodyPr vert="horz" lIns="91440" tIns="45720" rIns="91440" bIns="45720" rtlCol="0">
            <a:normAutofit/>
          </a:bodyPr>
          <a:lstStyle>
            <a:lvl1pPr marL="342900" indent="-342900" algn="l" defTabSz="457200" rtl="0" eaLnBrk="1" latinLnBrk="0" hangingPunct="1">
              <a:spcBef>
                <a:spcPts val="600"/>
              </a:spcBef>
              <a:spcAft>
                <a:spcPts val="600"/>
              </a:spcAft>
              <a:buFont typeface="Arial"/>
              <a:buChar char="•"/>
              <a:defRPr sz="2800" b="1"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1pPr>
            <a:lvl2pPr marL="742950" indent="-285750" algn="l" defTabSz="457200" rtl="0" eaLnBrk="1" latinLnBrk="0" hangingPunct="1">
              <a:spcBef>
                <a:spcPts val="600"/>
              </a:spcBef>
              <a:spcAft>
                <a:spcPts val="600"/>
              </a:spcAft>
              <a:buFont typeface="Arial"/>
              <a:buChar char="–"/>
              <a:defRPr sz="24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2pPr>
            <a:lvl3pPr marL="1143000" indent="-228600" algn="l" defTabSz="457200" rtl="0" eaLnBrk="1" latinLnBrk="0" hangingPunct="1">
              <a:spcBef>
                <a:spcPts val="600"/>
              </a:spcBef>
              <a:spcAft>
                <a:spcPts val="600"/>
              </a:spcAft>
              <a:buFont typeface="Wingdings" pitchFamily="2" charset="2"/>
              <a:buChar char="Ø"/>
              <a:defRPr sz="20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3pPr>
            <a:lvl4pPr marL="1600200" indent="-228600" algn="l" defTabSz="457200" rtl="0" eaLnBrk="1" latinLnBrk="0" hangingPunct="1">
              <a:spcBef>
                <a:spcPts val="600"/>
              </a:spcBef>
              <a:spcAft>
                <a:spcPts val="600"/>
              </a:spcAft>
              <a:buFont typeface="Wingdings" pitchFamily="2" charset="2"/>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4pPr>
            <a:lvl5pPr marL="2057400" indent="-228600" algn="l" defTabSz="457200" rtl="0" eaLnBrk="1" latinLnBrk="0" hangingPunct="1">
              <a:spcBef>
                <a:spcPts val="600"/>
              </a:spcBef>
              <a:spcAft>
                <a:spcPts val="600"/>
              </a:spcAft>
              <a:buFont typeface="Arial"/>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8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First complete understanding of all the main background</a:t>
            </a:r>
          </a:p>
          <a:p>
            <a:pPr marL="742950" marR="0" lvl="1" indent="-28575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Micro-discharging (MD)</a:t>
            </a:r>
          </a:p>
          <a:p>
            <a:pPr marL="1143000" marR="0" lvl="2" indent="-228600" algn="l" defTabSz="457200" rtl="0" eaLnBrk="1" fontAlgn="auto" latinLnBrk="0" hangingPunct="1">
              <a:lnSpc>
                <a:spcPct val="100000"/>
              </a:lnSpc>
              <a:spcBef>
                <a:spcPts val="600"/>
              </a:spcBef>
              <a:spcAft>
                <a:spcPts val="600"/>
              </a:spcAft>
              <a:buClrTx/>
              <a:buSzTx/>
              <a:buFont typeface="Wingdings" pitchFamily="2" charset="2"/>
              <a:buChar char="Ø"/>
              <a:tabLst/>
              <a:defRPr/>
            </a:pPr>
            <a:r>
              <a:rPr kumimoji="1" lang="en-US" altLang="zh-CN" sz="20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Small charge, strong run-condition dependence</a:t>
            </a:r>
          </a:p>
          <a:p>
            <a:pPr marL="742950" marR="0" lvl="1" indent="-28575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Cathode</a:t>
            </a:r>
            <a:r>
              <a:rPr kumimoji="1" lang="zh-CN" altLang="en-US"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 </a:t>
            </a:r>
            <a:r>
              <a:rPr kumimoji="1"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activity</a:t>
            </a:r>
          </a:p>
          <a:p>
            <a:pPr marL="1143000" marR="0" lvl="2" indent="-228600" algn="l" defTabSz="457200" rtl="0" eaLnBrk="1" fontAlgn="auto" latinLnBrk="0" hangingPunct="1">
              <a:lnSpc>
                <a:spcPct val="100000"/>
              </a:lnSpc>
              <a:spcBef>
                <a:spcPts val="600"/>
              </a:spcBef>
              <a:spcAft>
                <a:spcPts val="600"/>
              </a:spcAft>
              <a:buClrTx/>
              <a:buSzTx/>
              <a:buFont typeface="Wingdings" pitchFamily="2" charset="2"/>
              <a:buChar char="Ø"/>
              <a:tabLst/>
              <a:defRPr/>
            </a:pPr>
            <a:r>
              <a:rPr kumimoji="1" lang="en-US" altLang="zh-CN" sz="20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Large charge, large</a:t>
            </a:r>
            <a:r>
              <a:rPr kumimoji="1" lang="zh-CN" altLang="en-US" sz="20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 </a:t>
            </a:r>
            <a:r>
              <a:rPr kumimoji="1" lang="en-US" altLang="zh-CN" sz="20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pulse-shape width</a:t>
            </a:r>
          </a:p>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8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Blind analysis of 0.55 </a:t>
            </a:r>
            <a:r>
              <a:rPr kumimoji="1" lang="en-US" altLang="zh-CN" sz="2800" b="1" i="0" u="none" strike="noStrike" kern="1200" cap="none" spc="0" normalizeH="0" baseline="0" noProof="0" dirty="0" err="1">
                <a:ln>
                  <a:noFill/>
                </a:ln>
                <a:solidFill>
                  <a:sysClr val="windowText" lastClr="000000"/>
                </a:solidFill>
                <a:effectLst/>
                <a:uLnTx/>
                <a:uFillTx/>
                <a:latin typeface="Helvetica Neue" panose="02000503000000020004" pitchFamily="2" charset="0"/>
                <a:ea typeface="Microsoft YaHei" panose="020B0503020204020204" pitchFamily="34" charset="-122"/>
              </a:rPr>
              <a:t>tonne</a:t>
            </a:r>
            <a:r>
              <a:rPr kumimoji="1" lang="en-US" altLang="zh-CN" sz="28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-year exposure</a:t>
            </a:r>
          </a:p>
          <a:p>
            <a:pPr marL="742950" marR="0" lvl="1" indent="-28575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105 events</a:t>
            </a:r>
          </a:p>
          <a:p>
            <a:pPr marL="742950" marR="0" lvl="1" indent="-28575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Best-fit background: 95.8 </a:t>
            </a:r>
            <a:r>
              <a:rPr kumimoji="0" lang="en-US" altLang="zh-CN" sz="2000" b="0" i="0" u="none" strike="noStrike" kern="1200" cap="none" spc="0" normalizeH="0" baseline="0" noProof="0" dirty="0">
                <a:ln>
                  <a:noFill/>
                </a:ln>
                <a:solidFill>
                  <a:sysClr val="windowText" lastClr="000000"/>
                </a:solidFill>
                <a:effectLst/>
                <a:uLnTx/>
                <a:uFillTx/>
                <a:latin typeface="Arial" panose="020B0604020202020204" pitchFamily="34" charset="0"/>
                <a:ea typeface="SimHei" panose="02010609060101010101" pitchFamily="49" charset="-122"/>
                <a:cs typeface="Arial" panose="020B0604020202020204" pitchFamily="34" charset="0"/>
              </a:rPr>
              <a:t>±</a:t>
            </a:r>
            <a:r>
              <a:rPr kumimoji="0" lang="en-US" altLang="zh-CN" sz="1600" b="0" i="0" u="none" strike="noStrike" kern="1200" cap="none" spc="0" normalizeH="0" baseline="0" noProof="0" dirty="0">
                <a:ln>
                  <a:noFill/>
                </a:ln>
                <a:solidFill>
                  <a:sysClr val="windowText" lastClr="000000"/>
                </a:solidFill>
                <a:effectLst/>
                <a:uLnTx/>
                <a:uFillTx/>
                <a:latin typeface="Arial" panose="020B0604020202020204" pitchFamily="34" charset="0"/>
                <a:ea typeface="SimHei" panose="02010609060101010101" pitchFamily="49" charset="-122"/>
                <a:cs typeface="Arial" panose="020B0604020202020204" pitchFamily="34" charset="0"/>
              </a:rPr>
              <a:t> </a:t>
            </a:r>
            <a:r>
              <a:rPr kumimoji="0" lang="en-US" altLang="zh-CN" sz="2400" b="0" i="0" u="none" strike="noStrike" kern="1200" cap="none" spc="0" normalizeH="0" baseline="0" noProof="0" dirty="0">
                <a:ln>
                  <a:noFill/>
                </a:ln>
                <a:solidFill>
                  <a:sysClr val="windowText" lastClr="000000"/>
                </a:solidFill>
                <a:effectLst/>
                <a:uLnTx/>
                <a:uFillTx/>
                <a:latin typeface="Arial" panose="020B0604020202020204" pitchFamily="34" charset="0"/>
                <a:ea typeface="SimHei" panose="02010609060101010101" pitchFamily="49" charset="-122"/>
                <a:cs typeface="Arial" panose="020B0604020202020204" pitchFamily="34" charset="0"/>
              </a:rPr>
              <a:t>11.3</a:t>
            </a:r>
            <a:r>
              <a:rPr kumimoji="1" lang="zh-CN" alt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SimHei" panose="02010609060101010101" pitchFamily="49" charset="-122"/>
                <a:cs typeface="Arial" panose="020B0604020202020204" pitchFamily="34" charset="0"/>
              </a:rPr>
              <a:t> </a:t>
            </a:r>
            <a:r>
              <a:rPr kumimoji="1" lang="en-US" altLang="zh-CN" sz="2400" b="0" i="0" u="none" strike="noStrike" kern="1200" cap="none" spc="0" normalizeH="0" baseline="0" noProof="0" dirty="0">
                <a:ln>
                  <a:noFill/>
                </a:ln>
                <a:solidFill>
                  <a:sysClr val="windowText" lastClr="000000"/>
                </a:solidFill>
                <a:effectLst/>
                <a:uLnTx/>
                <a:uFillTx/>
                <a:latin typeface="Arial" panose="020B0604020202020204" pitchFamily="34" charset="0"/>
                <a:ea typeface="SimHei" panose="02010609060101010101" pitchFamily="49" charset="-122"/>
                <a:cs typeface="Arial" panose="020B0604020202020204" pitchFamily="34" charset="0"/>
              </a:rPr>
              <a:t>events</a:t>
            </a:r>
            <a:endParaRPr kumimoji="1"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endParaRPr>
          </a:p>
          <a:p>
            <a:pPr marL="1143000" marR="0" lvl="2" indent="-228600" algn="l" defTabSz="457200" rtl="0" eaLnBrk="1" fontAlgn="auto" latinLnBrk="0" hangingPunct="1">
              <a:lnSpc>
                <a:spcPct val="100000"/>
              </a:lnSpc>
              <a:spcBef>
                <a:spcPts val="600"/>
              </a:spcBef>
              <a:spcAft>
                <a:spcPts val="600"/>
              </a:spcAft>
              <a:buClrTx/>
              <a:buSzTx/>
              <a:buFont typeface="Wingdings" pitchFamily="2" charset="2"/>
              <a:buChar char="Ø"/>
              <a:tabLst/>
              <a:defRPr/>
            </a:pPr>
            <a:endParaRPr kumimoji="1" lang="en-US" altLang="zh-CN" sz="20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endParaRPr>
          </a:p>
        </p:txBody>
      </p:sp>
      <p:pic>
        <p:nvPicPr>
          <p:cNvPr id="9" name="图片 8">
            <a:extLst>
              <a:ext uri="{FF2B5EF4-FFF2-40B4-BE49-F238E27FC236}">
                <a16:creationId xmlns:a16="http://schemas.microsoft.com/office/drawing/2014/main" id="{845E3AE6-FD49-B5A7-18AB-275C22395C88}"/>
              </a:ext>
            </a:extLst>
          </p:cNvPr>
          <p:cNvPicPr>
            <a:picLocks noChangeAspect="1"/>
          </p:cNvPicPr>
          <p:nvPr/>
        </p:nvPicPr>
        <p:blipFill>
          <a:blip r:embed="rId3"/>
          <a:stretch>
            <a:fillRect/>
          </a:stretch>
        </p:blipFill>
        <p:spPr>
          <a:xfrm>
            <a:off x="7602262" y="1607631"/>
            <a:ext cx="4429105" cy="3883890"/>
          </a:xfrm>
          <a:prstGeom prst="rect">
            <a:avLst/>
          </a:prstGeom>
        </p:spPr>
      </p:pic>
      <p:sp>
        <p:nvSpPr>
          <p:cNvPr id="6" name="标题 1">
            <a:extLst>
              <a:ext uri="{FF2B5EF4-FFF2-40B4-BE49-F238E27FC236}">
                <a16:creationId xmlns:a16="http://schemas.microsoft.com/office/drawing/2014/main" id="{08ACC228-833B-051B-44CA-33BE046BFD1E}"/>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Ionization-only Data of PandaX-4T</a:t>
            </a:r>
          </a:p>
        </p:txBody>
      </p:sp>
      <p:cxnSp>
        <p:nvCxnSpPr>
          <p:cNvPr id="5" name="直线箭头连接符 13">
            <a:extLst>
              <a:ext uri="{FF2B5EF4-FFF2-40B4-BE49-F238E27FC236}">
                <a16:creationId xmlns:a16="http://schemas.microsoft.com/office/drawing/2014/main" id="{C80CDB6E-CC2E-4324-27BF-1AA0E945FB8B}"/>
              </a:ext>
            </a:extLst>
          </p:cNvPr>
          <p:cNvCxnSpPr>
            <a:cxnSpLocks/>
          </p:cNvCxnSpPr>
          <p:nvPr/>
        </p:nvCxnSpPr>
        <p:spPr>
          <a:xfrm>
            <a:off x="4460033" y="2305662"/>
            <a:ext cx="3693367" cy="1059579"/>
          </a:xfrm>
          <a:prstGeom prst="straightConnector1">
            <a:avLst/>
          </a:prstGeom>
          <a:ln>
            <a:solidFill>
              <a:srgbClr val="0B3AB5"/>
            </a:solidFill>
            <a:tailEnd type="triangle"/>
          </a:ln>
        </p:spPr>
        <p:style>
          <a:lnRef idx="2">
            <a:schemeClr val="accent1"/>
          </a:lnRef>
          <a:fillRef idx="0">
            <a:schemeClr val="accent1"/>
          </a:fillRef>
          <a:effectRef idx="1">
            <a:schemeClr val="accent1"/>
          </a:effectRef>
          <a:fontRef idx="minor">
            <a:schemeClr val="tx1"/>
          </a:fontRef>
        </p:style>
      </p:cxnSp>
      <p:cxnSp>
        <p:nvCxnSpPr>
          <p:cNvPr id="7" name="直线箭头连接符 15">
            <a:extLst>
              <a:ext uri="{FF2B5EF4-FFF2-40B4-BE49-F238E27FC236}">
                <a16:creationId xmlns:a16="http://schemas.microsoft.com/office/drawing/2014/main" id="{3CA5770B-CE5C-31E7-ADEB-04E532A2C9FD}"/>
              </a:ext>
            </a:extLst>
          </p:cNvPr>
          <p:cNvCxnSpPr>
            <a:cxnSpLocks/>
          </p:cNvCxnSpPr>
          <p:nvPr/>
        </p:nvCxnSpPr>
        <p:spPr>
          <a:xfrm>
            <a:off x="3506755" y="3268726"/>
            <a:ext cx="4646645" cy="1259731"/>
          </a:xfrm>
          <a:prstGeom prst="straightConnector1">
            <a:avLst/>
          </a:prstGeom>
          <a:ln>
            <a:solidFill>
              <a:srgbClr val="0B3AB5"/>
            </a:solidFill>
            <a:tailEnd type="triangle"/>
          </a:ln>
        </p:spPr>
        <p:style>
          <a:lnRef idx="2">
            <a:schemeClr val="accent1"/>
          </a:lnRef>
          <a:fillRef idx="0">
            <a:schemeClr val="accent1"/>
          </a:fillRef>
          <a:effectRef idx="1">
            <a:schemeClr val="accent1"/>
          </a:effectRef>
          <a:fontRef idx="minor">
            <a:schemeClr val="tx1"/>
          </a:fontRef>
        </p:style>
      </p:cxnSp>
      <p:sp>
        <p:nvSpPr>
          <p:cNvPr id="10" name="日期占位符 1">
            <a:extLst>
              <a:ext uri="{FF2B5EF4-FFF2-40B4-BE49-F238E27FC236}">
                <a16:creationId xmlns:a16="http://schemas.microsoft.com/office/drawing/2014/main" id="{CC3898DE-AD40-F4B8-CFE9-F47066DF9AB1}"/>
              </a:ext>
            </a:extLst>
          </p:cNvPr>
          <p:cNvSpPr>
            <a:spLocks noGrp="1"/>
          </p:cNvSpPr>
          <p:nvPr>
            <p:ph type="dt" sz="half" idx="10"/>
          </p:nvPr>
        </p:nvSpPr>
        <p:spPr>
          <a:xfrm>
            <a:off x="838200" y="6356350"/>
            <a:ext cx="2743200" cy="365125"/>
          </a:xfrm>
        </p:spPr>
        <p:txBody>
          <a:bodyPr/>
          <a:lstStyle/>
          <a:p>
            <a:r>
              <a:rPr kumimoji="1" lang="en-US" altLang="zh-CN"/>
              <a:t>2024/8/27</a:t>
            </a:r>
            <a:endParaRPr kumimoji="1" lang="zh-CN" altLang="en-US"/>
          </a:p>
        </p:txBody>
      </p:sp>
      <p:sp>
        <p:nvSpPr>
          <p:cNvPr id="11" name="页脚占位符 2">
            <a:extLst>
              <a:ext uri="{FF2B5EF4-FFF2-40B4-BE49-F238E27FC236}">
                <a16:creationId xmlns:a16="http://schemas.microsoft.com/office/drawing/2014/main" id="{8B9A9AA1-01C2-C53F-6BFA-79E31454AB97}"/>
              </a:ext>
            </a:extLst>
          </p:cNvPr>
          <p:cNvSpPr>
            <a:spLocks noGrp="1"/>
          </p:cNvSpPr>
          <p:nvPr>
            <p:ph type="ftr" sz="quarter" idx="11"/>
          </p:nvPr>
        </p:nvSpPr>
        <p:spPr>
          <a:xfrm>
            <a:off x="4038600" y="6356350"/>
            <a:ext cx="4114800" cy="365125"/>
          </a:xfrm>
        </p:spPr>
        <p:txBody>
          <a:bodyPr/>
          <a:lstStyle/>
          <a:p>
            <a:r>
              <a:rPr kumimoji="1" lang="zh-CN" altLang="en-US"/>
              <a:t>孟月，</a:t>
            </a:r>
            <a:r>
              <a:rPr kumimoji="1" lang="en-US" altLang="zh-CN"/>
              <a:t>NPG workshop</a:t>
            </a:r>
            <a:endParaRPr kumimoji="1" lang="zh-CN" altLang="en-US"/>
          </a:p>
        </p:txBody>
      </p:sp>
    </p:spTree>
    <p:extLst>
      <p:ext uri="{BB962C8B-B14F-4D97-AF65-F5344CB8AC3E}">
        <p14:creationId xmlns:p14="http://schemas.microsoft.com/office/powerpoint/2010/main" val="3772540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24EEE48-17E1-8362-8818-467E86170988}"/>
              </a:ext>
            </a:extLst>
          </p:cNvPr>
          <p:cNvSpPr>
            <a:spLocks noGrp="1"/>
          </p:cNvSpPr>
          <p:nvPr>
            <p:ph type="sldNum" sz="quarter" idx="12"/>
          </p:nvPr>
        </p:nvSpPr>
        <p:spPr/>
        <p:txBody>
          <a:bodyPr/>
          <a:lstStyle/>
          <a:p>
            <a:fld id="{E2802475-2F4D-CA45-AACE-A7EAB8ED1EE7}" type="slidenum">
              <a:rPr kumimoji="1" lang="zh-CN" altLang="en-US" smtClean="0"/>
              <a:t>23</a:t>
            </a:fld>
            <a:endParaRPr kumimoji="1" lang="zh-CN" altLang="en-US"/>
          </a:p>
        </p:txBody>
      </p:sp>
      <mc:AlternateContent xmlns:mc="http://schemas.openxmlformats.org/markup-compatibility/2006" xmlns:a14="http://schemas.microsoft.com/office/drawing/2010/main">
        <mc:Choice Requires="a14">
          <p:sp>
            <p:nvSpPr>
              <p:cNvPr id="9" name="内容占位符 3">
                <a:extLst>
                  <a:ext uri="{FF2B5EF4-FFF2-40B4-BE49-F238E27FC236}">
                    <a16:creationId xmlns:a16="http://schemas.microsoft.com/office/drawing/2014/main" id="{BD6C23E4-1838-9F4B-517A-892C3636B0C4}"/>
                  </a:ext>
                </a:extLst>
              </p:cNvPr>
              <p:cNvSpPr txBox="1">
                <a:spLocks/>
              </p:cNvSpPr>
              <p:nvPr/>
            </p:nvSpPr>
            <p:spPr>
              <a:xfrm>
                <a:off x="384314" y="1050691"/>
                <a:ext cx="11423372" cy="5433260"/>
              </a:xfrm>
              <a:prstGeom prst="rect">
                <a:avLst/>
              </a:prstGeom>
            </p:spPr>
            <p:txBody>
              <a:bodyPr vert="horz" lIns="91440" tIns="45720" rIns="91440" bIns="45720" rtlCol="0">
                <a:normAutofit/>
              </a:bodyPr>
              <a:lstStyle>
                <a:lvl1pPr marL="342900" indent="-342900" algn="l" defTabSz="457200" rtl="0" eaLnBrk="1" latinLnBrk="0" hangingPunct="1">
                  <a:spcBef>
                    <a:spcPts val="600"/>
                  </a:spcBef>
                  <a:spcAft>
                    <a:spcPts val="600"/>
                  </a:spcAft>
                  <a:buFont typeface="Arial"/>
                  <a:buChar char="•"/>
                  <a:defRPr sz="2800" b="1"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1pPr>
                <a:lvl2pPr marL="742950" indent="-285750" algn="l" defTabSz="457200" rtl="0" eaLnBrk="1" latinLnBrk="0" hangingPunct="1">
                  <a:spcBef>
                    <a:spcPts val="600"/>
                  </a:spcBef>
                  <a:spcAft>
                    <a:spcPts val="600"/>
                  </a:spcAft>
                  <a:buFont typeface="Arial"/>
                  <a:buChar char="–"/>
                  <a:defRPr sz="24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2pPr>
                <a:lvl3pPr marL="1143000" indent="-228600" algn="l" defTabSz="457200" rtl="0" eaLnBrk="1" latinLnBrk="0" hangingPunct="1">
                  <a:spcBef>
                    <a:spcPts val="600"/>
                  </a:spcBef>
                  <a:spcAft>
                    <a:spcPts val="600"/>
                  </a:spcAft>
                  <a:buFont typeface="Wingdings" pitchFamily="2" charset="2"/>
                  <a:buChar char="Ø"/>
                  <a:defRPr sz="20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3pPr>
                <a:lvl4pPr marL="1600200" indent="-228600" algn="l" defTabSz="457200" rtl="0" eaLnBrk="1" latinLnBrk="0" hangingPunct="1">
                  <a:spcBef>
                    <a:spcPts val="600"/>
                  </a:spcBef>
                  <a:spcAft>
                    <a:spcPts val="600"/>
                  </a:spcAft>
                  <a:buFont typeface="Wingdings" pitchFamily="2" charset="2"/>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4pPr>
                <a:lvl5pPr marL="2057400" indent="-228600" algn="l" defTabSz="457200" rtl="0" eaLnBrk="1" latinLnBrk="0" hangingPunct="1">
                  <a:spcBef>
                    <a:spcPts val="600"/>
                  </a:spcBef>
                  <a:spcAft>
                    <a:spcPts val="600"/>
                  </a:spcAft>
                  <a:buFont typeface="Arial"/>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8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Most stringent constraints are derived</a:t>
                </a:r>
              </a:p>
              <a:p>
                <a:pPr marL="742950" marR="0" lvl="1" indent="-28575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DM-electron interaction with heavy mediator, </a:t>
                </a:r>
                <a14:m>
                  <m:oMath xmlns:m="http://schemas.openxmlformats.org/officeDocument/2006/math">
                    <m:r>
                      <a:rPr kumimoji="1" lang="en-US" altLang="zh-CN" sz="2400" b="0" i="1" u="none" strike="noStrike" kern="1200" cap="none" spc="0" normalizeH="0" baseline="0" noProof="0" smtClean="0">
                        <a:ln>
                          <a:noFill/>
                        </a:ln>
                        <a:solidFill>
                          <a:sysClr val="windowText" lastClr="000000"/>
                        </a:solidFill>
                        <a:effectLst/>
                        <a:uLnTx/>
                        <a:uFillTx/>
                        <a:latin typeface="Cambria Math" panose="02040503050406030204" pitchFamily="18" charset="0"/>
                      </a:rPr>
                      <m:t>2×</m:t>
                    </m:r>
                    <m:sSup>
                      <m:sSupPr>
                        <m:ctrlPr>
                          <a:rPr kumimoji="1" lang="en-US" altLang="zh-CN" sz="2400" b="0" i="1" u="none" strike="noStrike" kern="1200" cap="none" spc="0" normalizeH="0" baseline="0" noProof="0" smtClean="0">
                            <a:ln>
                              <a:noFill/>
                            </a:ln>
                            <a:solidFill>
                              <a:sysClr val="windowText" lastClr="000000"/>
                            </a:solidFill>
                            <a:effectLst/>
                            <a:uLnTx/>
                            <a:uFillTx/>
                            <a:latin typeface="Cambria Math" panose="02040503050406030204" pitchFamily="18" charset="0"/>
                          </a:rPr>
                        </m:ctrlPr>
                      </m:sSupPr>
                      <m:e>
                        <m:r>
                          <a:rPr kumimoji="1" lang="en-US" altLang="zh-CN" sz="2400" b="0" i="1" u="none" strike="noStrike" kern="1200" cap="none" spc="0" normalizeH="0" baseline="0" noProof="0" smtClean="0">
                            <a:ln>
                              <a:noFill/>
                            </a:ln>
                            <a:solidFill>
                              <a:sysClr val="windowText" lastClr="000000"/>
                            </a:solidFill>
                            <a:effectLst/>
                            <a:uLnTx/>
                            <a:uFillTx/>
                            <a:latin typeface="Cambria Math" panose="02040503050406030204" pitchFamily="18" charset="0"/>
                          </a:rPr>
                          <m:t>10</m:t>
                        </m:r>
                      </m:e>
                      <m:sup>
                        <m:r>
                          <a:rPr kumimoji="1" lang="en-US" altLang="zh-CN" sz="2400" b="0" i="1" u="none" strike="noStrike" kern="1200" cap="none" spc="0" normalizeH="0" baseline="0" noProof="0" smtClean="0">
                            <a:ln>
                              <a:noFill/>
                            </a:ln>
                            <a:solidFill>
                              <a:sysClr val="windowText" lastClr="000000"/>
                            </a:solidFill>
                            <a:effectLst/>
                            <a:uLnTx/>
                            <a:uFillTx/>
                            <a:latin typeface="Cambria Math" panose="02040503050406030204" pitchFamily="18" charset="0"/>
                          </a:rPr>
                          <m:t>−41</m:t>
                        </m:r>
                      </m:sup>
                    </m:sSup>
                    <m:r>
                      <a:rPr kumimoji="1" lang="en-US" altLang="zh-CN" sz="2400" b="0" i="1" u="none" strike="noStrike" kern="1200" cap="none" spc="0" normalizeH="0" baseline="0" noProof="0" smtClean="0">
                        <a:ln>
                          <a:noFill/>
                        </a:ln>
                        <a:solidFill>
                          <a:sysClr val="windowText" lastClr="000000"/>
                        </a:solidFill>
                        <a:effectLst/>
                        <a:uLnTx/>
                        <a:uFillTx/>
                        <a:latin typeface="Cambria Math" panose="02040503050406030204" pitchFamily="18" charset="0"/>
                      </a:rPr>
                      <m:t> </m:t>
                    </m:r>
                  </m:oMath>
                </a14:m>
                <a:r>
                  <a:rPr kumimoji="1"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cm</a:t>
                </a:r>
                <a:r>
                  <a:rPr kumimoji="1" lang="en-US" altLang="zh-CN" sz="2400" b="0" i="0" u="none" strike="noStrike" kern="1200" cap="none" spc="0" normalizeH="0" baseline="3000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2</a:t>
                </a:r>
              </a:p>
            </p:txBody>
          </p:sp>
        </mc:Choice>
        <mc:Fallback xmlns="">
          <p:sp>
            <p:nvSpPr>
              <p:cNvPr id="9" name="内容占位符 3">
                <a:extLst>
                  <a:ext uri="{FF2B5EF4-FFF2-40B4-BE49-F238E27FC236}">
                    <a16:creationId xmlns:a16="http://schemas.microsoft.com/office/drawing/2014/main" id="{BD6C23E4-1838-9F4B-517A-892C3636B0C4}"/>
                  </a:ext>
                </a:extLst>
              </p:cNvPr>
              <p:cNvSpPr txBox="1">
                <a:spLocks noRot="1" noChangeAspect="1" noMove="1" noResize="1" noEditPoints="1" noAdjustHandles="1" noChangeArrowheads="1" noChangeShapeType="1" noTextEdit="1"/>
              </p:cNvSpPr>
              <p:nvPr/>
            </p:nvSpPr>
            <p:spPr>
              <a:xfrm>
                <a:off x="384314" y="1050691"/>
                <a:ext cx="11423372" cy="5433260"/>
              </a:xfrm>
              <a:prstGeom prst="rect">
                <a:avLst/>
              </a:prstGeom>
              <a:blipFill>
                <a:blip r:embed="rId3"/>
                <a:stretch>
                  <a:fillRect l="-961" t="-1121"/>
                </a:stretch>
              </a:blipFill>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52EA9A4C-984F-7C28-9C4A-0EB50B960517}"/>
              </a:ext>
            </a:extLst>
          </p:cNvPr>
          <p:cNvSpPr txBox="1"/>
          <p:nvPr/>
        </p:nvSpPr>
        <p:spPr>
          <a:xfrm>
            <a:off x="2502483" y="5864789"/>
            <a:ext cx="6956828" cy="400110"/>
          </a:xfrm>
          <a:prstGeom prst="rect">
            <a:avLst/>
          </a:prstGeom>
          <a:solidFill>
            <a:sysClr val="window" lastClr="FFFFFF">
              <a:lumMod val="95000"/>
            </a:sys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CN"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a:t>
            </a:r>
            <a:r>
              <a:rPr kumimoji="1" lang="zh-CN" alt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1" lang="en-US" altLang="zh-CN"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Li</a:t>
            </a:r>
            <a:r>
              <a:rPr kumimoji="1" lang="zh-CN" alt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1" lang="en-US" altLang="zh-CN"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et</a:t>
            </a:r>
            <a:r>
              <a:rPr kumimoji="1" lang="zh-CN" alt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1" lang="en-US" altLang="zh-CN"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a:t>
            </a:r>
            <a:r>
              <a:rPr kumimoji="1" lang="zh-CN" alt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1" lang="en-US" altLang="zh-CN"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PRL </a:t>
            </a:r>
            <a:r>
              <a:rPr kumimoji="1" lang="en-US" altLang="zh-CN"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130, 261001 (2023), </a:t>
            </a:r>
            <a:r>
              <a:rPr kumimoji="1" lang="en-US" altLang="zh-CN"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Editors’ Suggestion</a:t>
            </a:r>
          </a:p>
        </p:txBody>
      </p:sp>
      <p:pic>
        <p:nvPicPr>
          <p:cNvPr id="11" name="图片 10">
            <a:extLst>
              <a:ext uri="{FF2B5EF4-FFF2-40B4-BE49-F238E27FC236}">
                <a16:creationId xmlns:a16="http://schemas.microsoft.com/office/drawing/2014/main" id="{2737735E-350A-267B-951F-C1157E8C76E2}"/>
              </a:ext>
            </a:extLst>
          </p:cNvPr>
          <p:cNvPicPr>
            <a:picLocks noChangeAspect="1"/>
          </p:cNvPicPr>
          <p:nvPr/>
        </p:nvPicPr>
        <p:blipFill>
          <a:blip r:embed="rId4"/>
          <a:stretch>
            <a:fillRect/>
          </a:stretch>
        </p:blipFill>
        <p:spPr>
          <a:xfrm>
            <a:off x="1224528" y="2061568"/>
            <a:ext cx="9512738" cy="3757495"/>
          </a:xfrm>
          <a:prstGeom prst="rect">
            <a:avLst/>
          </a:prstGeom>
        </p:spPr>
      </p:pic>
      <p:sp>
        <p:nvSpPr>
          <p:cNvPr id="6" name="标题 1">
            <a:extLst>
              <a:ext uri="{FF2B5EF4-FFF2-40B4-BE49-F238E27FC236}">
                <a16:creationId xmlns:a16="http://schemas.microsoft.com/office/drawing/2014/main" id="{940F2B75-E172-BBDE-5B62-30C47D2E022C}"/>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Constraints on DM-e</a:t>
            </a:r>
            <a:r>
              <a:rPr kumimoji="1" lang="en-US" altLang="zh-CN" sz="4400" b="1" i="0" u="none" strike="noStrike" kern="1200" cap="none" spc="0" normalizeH="0" baseline="30000" noProof="0" dirty="0">
                <a:ln>
                  <a:noFill/>
                </a:ln>
                <a:solidFill>
                  <a:srgbClr val="E9445D"/>
                </a:solidFill>
                <a:effectLst/>
                <a:uLnTx/>
                <a:uFillTx/>
                <a:latin typeface="Helvetica Neue" panose="02000503000000020004" pitchFamily="2" charset="0"/>
                <a:ea typeface="Microsoft YaHei" panose="020B0503020204020204" pitchFamily="34" charset="-122"/>
              </a:rPr>
              <a:t>-</a:t>
            </a: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 Scattering</a:t>
            </a:r>
          </a:p>
        </p:txBody>
      </p:sp>
      <p:sp>
        <p:nvSpPr>
          <p:cNvPr id="5" name="日期占位符 1">
            <a:extLst>
              <a:ext uri="{FF2B5EF4-FFF2-40B4-BE49-F238E27FC236}">
                <a16:creationId xmlns:a16="http://schemas.microsoft.com/office/drawing/2014/main" id="{2AF4F4B3-FFF2-A80D-A3E2-1D475FF6929C}"/>
              </a:ext>
            </a:extLst>
          </p:cNvPr>
          <p:cNvSpPr>
            <a:spLocks noGrp="1"/>
          </p:cNvSpPr>
          <p:nvPr>
            <p:ph type="dt" sz="half" idx="10"/>
          </p:nvPr>
        </p:nvSpPr>
        <p:spPr>
          <a:xfrm>
            <a:off x="838200" y="6356350"/>
            <a:ext cx="2743200" cy="365125"/>
          </a:xfrm>
        </p:spPr>
        <p:txBody>
          <a:bodyPr/>
          <a:lstStyle/>
          <a:p>
            <a:r>
              <a:rPr kumimoji="1" lang="en-US" altLang="zh-CN"/>
              <a:t>2024/8/27</a:t>
            </a:r>
            <a:endParaRPr kumimoji="1" lang="zh-CN" altLang="en-US"/>
          </a:p>
        </p:txBody>
      </p:sp>
      <p:sp>
        <p:nvSpPr>
          <p:cNvPr id="7" name="页脚占位符 2">
            <a:extLst>
              <a:ext uri="{FF2B5EF4-FFF2-40B4-BE49-F238E27FC236}">
                <a16:creationId xmlns:a16="http://schemas.microsoft.com/office/drawing/2014/main" id="{C66A8C6F-D55C-6EE3-1257-35DD0B7C5754}"/>
              </a:ext>
            </a:extLst>
          </p:cNvPr>
          <p:cNvSpPr>
            <a:spLocks noGrp="1"/>
          </p:cNvSpPr>
          <p:nvPr>
            <p:ph type="ftr" sz="quarter" idx="11"/>
          </p:nvPr>
        </p:nvSpPr>
        <p:spPr>
          <a:xfrm>
            <a:off x="4038600" y="6356350"/>
            <a:ext cx="4114800" cy="365125"/>
          </a:xfrm>
        </p:spPr>
        <p:txBody>
          <a:bodyPr/>
          <a:lstStyle/>
          <a:p>
            <a:r>
              <a:rPr kumimoji="1" lang="zh-CN" altLang="en-US"/>
              <a:t>孟月，</a:t>
            </a:r>
            <a:r>
              <a:rPr kumimoji="1" lang="en-US" altLang="zh-CN"/>
              <a:t>NPG workshop</a:t>
            </a:r>
            <a:endParaRPr kumimoji="1" lang="zh-CN" altLang="en-US"/>
          </a:p>
        </p:txBody>
      </p:sp>
    </p:spTree>
    <p:extLst>
      <p:ext uri="{BB962C8B-B14F-4D97-AF65-F5344CB8AC3E}">
        <p14:creationId xmlns:p14="http://schemas.microsoft.com/office/powerpoint/2010/main" val="1263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内容占位符 4">
            <a:extLst>
              <a:ext uri="{FF2B5EF4-FFF2-40B4-BE49-F238E27FC236}">
                <a16:creationId xmlns:a16="http://schemas.microsoft.com/office/drawing/2014/main" id="{F432B44A-8E8C-400B-E7B9-DCC35E969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281" y="3903550"/>
            <a:ext cx="9054046" cy="2520000"/>
          </a:xfrm>
          <a:prstGeom prst="rect">
            <a:avLst/>
          </a:prstGeom>
        </p:spPr>
      </p:pic>
      <p:sp>
        <p:nvSpPr>
          <p:cNvPr id="2" name="日期占位符 1">
            <a:extLst>
              <a:ext uri="{FF2B5EF4-FFF2-40B4-BE49-F238E27FC236}">
                <a16:creationId xmlns:a16="http://schemas.microsoft.com/office/drawing/2014/main" id="{4ECB8983-05DF-A620-348A-01F3502657CD}"/>
              </a:ext>
            </a:extLst>
          </p:cNvPr>
          <p:cNvSpPr>
            <a:spLocks noGrp="1"/>
          </p:cNvSpPr>
          <p:nvPr>
            <p:ph type="dt" sz="half" idx="10"/>
          </p:nvPr>
        </p:nvSpPr>
        <p:spPr/>
        <p:txBody>
          <a:bodyPr/>
          <a:lstStyle/>
          <a:p>
            <a:r>
              <a:rPr kumimoji="1" lang="en-US" altLang="zh-CN"/>
              <a:t>2024/8/27</a:t>
            </a:r>
            <a:endParaRPr kumimoji="1" lang="zh-CN" altLang="en-US"/>
          </a:p>
        </p:txBody>
      </p:sp>
      <p:sp>
        <p:nvSpPr>
          <p:cNvPr id="3" name="页脚占位符 2">
            <a:extLst>
              <a:ext uri="{FF2B5EF4-FFF2-40B4-BE49-F238E27FC236}">
                <a16:creationId xmlns:a16="http://schemas.microsoft.com/office/drawing/2014/main" id="{6C026849-7753-8415-8A39-6FF7D57B653A}"/>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4" name="灯片编号占位符 3">
            <a:extLst>
              <a:ext uri="{FF2B5EF4-FFF2-40B4-BE49-F238E27FC236}">
                <a16:creationId xmlns:a16="http://schemas.microsoft.com/office/drawing/2014/main" id="{BCC0BC9A-9217-9836-E7E1-2F183C9B48BF}"/>
              </a:ext>
            </a:extLst>
          </p:cNvPr>
          <p:cNvSpPr>
            <a:spLocks noGrp="1"/>
          </p:cNvSpPr>
          <p:nvPr>
            <p:ph type="sldNum" sz="quarter" idx="12"/>
          </p:nvPr>
        </p:nvSpPr>
        <p:spPr/>
        <p:txBody>
          <a:bodyPr/>
          <a:lstStyle/>
          <a:p>
            <a:fld id="{E2802475-2F4D-CA45-AACE-A7EAB8ED1EE7}" type="slidenum">
              <a:rPr kumimoji="1" lang="zh-CN" altLang="en-US" smtClean="0"/>
              <a:t>24</a:t>
            </a:fld>
            <a:endParaRPr kumimoji="1" lang="zh-CN" altLang="en-US"/>
          </a:p>
        </p:txBody>
      </p:sp>
      <p:sp>
        <p:nvSpPr>
          <p:cNvPr id="5" name="标题 1">
            <a:extLst>
              <a:ext uri="{FF2B5EF4-FFF2-40B4-BE49-F238E27FC236}">
                <a16:creationId xmlns:a16="http://schemas.microsoft.com/office/drawing/2014/main" id="{FA0B1A2F-236B-2D75-117D-77FC0B1783CD}"/>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Dark Mediator Model and Migdal Effect</a:t>
            </a:r>
          </a:p>
        </p:txBody>
      </p:sp>
      <p:grpSp>
        <p:nvGrpSpPr>
          <p:cNvPr id="9" name="组合 8">
            <a:extLst>
              <a:ext uri="{FF2B5EF4-FFF2-40B4-BE49-F238E27FC236}">
                <a16:creationId xmlns:a16="http://schemas.microsoft.com/office/drawing/2014/main" id="{ECFD88F9-A1AA-6B35-CA8C-2D923C6BEEB2}"/>
              </a:ext>
            </a:extLst>
          </p:cNvPr>
          <p:cNvGrpSpPr/>
          <p:nvPr/>
        </p:nvGrpSpPr>
        <p:grpSpPr>
          <a:xfrm>
            <a:off x="310664" y="1804440"/>
            <a:ext cx="7955278" cy="1366909"/>
            <a:chOff x="1545748" y="1386600"/>
            <a:chExt cx="7955278" cy="1366909"/>
          </a:xfrm>
        </p:grpSpPr>
        <p:pic>
          <p:nvPicPr>
            <p:cNvPr id="6" name="图片 5">
              <a:extLst>
                <a:ext uri="{FF2B5EF4-FFF2-40B4-BE49-F238E27FC236}">
                  <a16:creationId xmlns:a16="http://schemas.microsoft.com/office/drawing/2014/main" id="{65FCEE59-DC05-E0BE-01F0-42F63977E810}"/>
                </a:ext>
              </a:extLst>
            </p:cNvPr>
            <p:cNvPicPr>
              <a:picLocks noChangeAspect="1"/>
            </p:cNvPicPr>
            <p:nvPr/>
          </p:nvPicPr>
          <p:blipFill>
            <a:blip r:embed="rId4"/>
            <a:stretch>
              <a:fillRect/>
            </a:stretch>
          </p:blipFill>
          <p:spPr>
            <a:xfrm>
              <a:off x="1545748" y="1386600"/>
              <a:ext cx="7955278" cy="1366909"/>
            </a:xfrm>
            <a:prstGeom prst="rect">
              <a:avLst/>
            </a:prstGeom>
          </p:spPr>
        </p:pic>
        <p:sp>
          <p:nvSpPr>
            <p:cNvPr id="7" name="矩形 6">
              <a:extLst>
                <a:ext uri="{FF2B5EF4-FFF2-40B4-BE49-F238E27FC236}">
                  <a16:creationId xmlns:a16="http://schemas.microsoft.com/office/drawing/2014/main" id="{D98819C9-26E9-E8CB-297A-D6A15178836A}"/>
                </a:ext>
              </a:extLst>
            </p:cNvPr>
            <p:cNvSpPr/>
            <p:nvPr/>
          </p:nvSpPr>
          <p:spPr>
            <a:xfrm>
              <a:off x="3926058" y="1432148"/>
              <a:ext cx="1428465" cy="1198205"/>
            </a:xfrm>
            <a:prstGeom prst="rect">
              <a:avLst/>
            </a:prstGeom>
            <a:noFill/>
            <a:ln w="12700" cap="flat" cmpd="sng" algn="ctr">
              <a:solidFill>
                <a:schemeClr val="accent4"/>
              </a:solidFill>
              <a:prstDash val="dash"/>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pic>
        <p:nvPicPr>
          <p:cNvPr id="8" name="内容占位符 42">
            <a:extLst>
              <a:ext uri="{FF2B5EF4-FFF2-40B4-BE49-F238E27FC236}">
                <a16:creationId xmlns:a16="http://schemas.microsoft.com/office/drawing/2014/main" id="{3D60210D-09D8-19FD-908E-609E2BC13E33}"/>
              </a:ext>
            </a:extLst>
          </p:cNvPr>
          <p:cNvPicPr>
            <a:picLocks noChangeAspect="1"/>
          </p:cNvPicPr>
          <p:nvPr/>
        </p:nvPicPr>
        <p:blipFill>
          <a:blip r:embed="rId5"/>
          <a:stretch>
            <a:fillRect/>
          </a:stretch>
        </p:blipFill>
        <p:spPr>
          <a:xfrm>
            <a:off x="8010491" y="1531518"/>
            <a:ext cx="3870845" cy="1912753"/>
          </a:xfrm>
          <a:prstGeom prst="rect">
            <a:avLst/>
          </a:prstGeom>
        </p:spPr>
      </p:pic>
      <p:sp>
        <p:nvSpPr>
          <p:cNvPr id="10" name="内容占位符 3">
            <a:extLst>
              <a:ext uri="{FF2B5EF4-FFF2-40B4-BE49-F238E27FC236}">
                <a16:creationId xmlns:a16="http://schemas.microsoft.com/office/drawing/2014/main" id="{6B5C1C56-25DB-0B2C-189B-96740004B4DF}"/>
              </a:ext>
            </a:extLst>
          </p:cNvPr>
          <p:cNvSpPr txBox="1">
            <a:spLocks/>
          </p:cNvSpPr>
          <p:nvPr/>
        </p:nvSpPr>
        <p:spPr>
          <a:xfrm>
            <a:off x="100531" y="1024759"/>
            <a:ext cx="9519987" cy="702073"/>
          </a:xfrm>
          <a:prstGeom prst="rect">
            <a:avLst/>
          </a:prstGeom>
        </p:spPr>
        <p:txBody>
          <a:bodyPr vert="horz" lIns="91440" tIns="45720" rIns="91440" bIns="45720" rtlCol="0">
            <a:normAutofit/>
          </a:bodyPr>
          <a:lstStyle>
            <a:lvl1pPr marL="342900" indent="-342900" algn="l" defTabSz="457200" rtl="0" eaLnBrk="1" latinLnBrk="0" hangingPunct="1">
              <a:spcBef>
                <a:spcPts val="600"/>
              </a:spcBef>
              <a:spcAft>
                <a:spcPts val="600"/>
              </a:spcAft>
              <a:buFont typeface="Arial"/>
              <a:buChar char="•"/>
              <a:defRPr sz="2800" b="1"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1pPr>
            <a:lvl2pPr marL="742950" indent="-285750" algn="l" defTabSz="457200" rtl="0" eaLnBrk="1" latinLnBrk="0" hangingPunct="1">
              <a:spcBef>
                <a:spcPts val="600"/>
              </a:spcBef>
              <a:spcAft>
                <a:spcPts val="600"/>
              </a:spcAft>
              <a:buFont typeface="Arial"/>
              <a:buChar char="–"/>
              <a:defRPr sz="24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2pPr>
            <a:lvl3pPr marL="1143000" indent="-228600" algn="l" defTabSz="457200" rtl="0" eaLnBrk="1" latinLnBrk="0" hangingPunct="1">
              <a:spcBef>
                <a:spcPts val="600"/>
              </a:spcBef>
              <a:spcAft>
                <a:spcPts val="600"/>
              </a:spcAft>
              <a:buFont typeface="Wingdings" pitchFamily="2" charset="2"/>
              <a:buChar char="Ø"/>
              <a:defRPr sz="20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3pPr>
            <a:lvl4pPr marL="1600200" indent="-228600" algn="l" defTabSz="457200" rtl="0" eaLnBrk="1" latinLnBrk="0" hangingPunct="1">
              <a:spcBef>
                <a:spcPts val="600"/>
              </a:spcBef>
              <a:spcAft>
                <a:spcPts val="600"/>
              </a:spcAft>
              <a:buFont typeface="Wingdings" pitchFamily="2" charset="2"/>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4pPr>
            <a:lvl5pPr marL="2057400" indent="-228600" algn="l" defTabSz="457200" rtl="0" eaLnBrk="1" latinLnBrk="0" hangingPunct="1">
              <a:spcBef>
                <a:spcPts val="600"/>
              </a:spcBef>
              <a:spcAft>
                <a:spcPts val="600"/>
              </a:spcAft>
              <a:buFont typeface="Arial"/>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4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DM-nucleon interaction with a dark mediator / dark photon</a:t>
            </a:r>
            <a:endParaRPr kumimoji="1" lang="en-US" altLang="zh-CN"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endParaRPr>
          </a:p>
        </p:txBody>
      </p:sp>
      <p:sp>
        <p:nvSpPr>
          <p:cNvPr id="12" name="内容占位符 3">
            <a:extLst>
              <a:ext uri="{FF2B5EF4-FFF2-40B4-BE49-F238E27FC236}">
                <a16:creationId xmlns:a16="http://schemas.microsoft.com/office/drawing/2014/main" id="{FC196A12-FB4F-531A-ED5C-B6810E2D0FAB}"/>
              </a:ext>
            </a:extLst>
          </p:cNvPr>
          <p:cNvSpPr txBox="1">
            <a:spLocks/>
          </p:cNvSpPr>
          <p:nvPr/>
        </p:nvSpPr>
        <p:spPr>
          <a:xfrm>
            <a:off x="219919" y="3444271"/>
            <a:ext cx="8181915" cy="92245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600"/>
              </a:spcBef>
              <a:spcAft>
                <a:spcPts val="600"/>
              </a:spcAft>
              <a:buFont typeface="Arial"/>
              <a:buChar char="•"/>
              <a:defRPr sz="2800" b="1"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1pPr>
            <a:lvl2pPr marL="742950" indent="-285750" algn="l" defTabSz="457200" rtl="0" eaLnBrk="1" latinLnBrk="0" hangingPunct="1">
              <a:spcBef>
                <a:spcPts val="600"/>
              </a:spcBef>
              <a:spcAft>
                <a:spcPts val="600"/>
              </a:spcAft>
              <a:buFont typeface="Arial"/>
              <a:buChar char="–"/>
              <a:defRPr sz="24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2pPr>
            <a:lvl3pPr marL="1143000" indent="-228600" algn="l" defTabSz="457200" rtl="0" eaLnBrk="1" latinLnBrk="0" hangingPunct="1">
              <a:spcBef>
                <a:spcPts val="600"/>
              </a:spcBef>
              <a:spcAft>
                <a:spcPts val="600"/>
              </a:spcAft>
              <a:buFont typeface="Wingdings" pitchFamily="2" charset="2"/>
              <a:buChar char="Ø"/>
              <a:defRPr sz="20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3pPr>
            <a:lvl4pPr marL="1600200" indent="-228600" algn="l" defTabSz="457200" rtl="0" eaLnBrk="1" latinLnBrk="0" hangingPunct="1">
              <a:spcBef>
                <a:spcPts val="600"/>
              </a:spcBef>
              <a:spcAft>
                <a:spcPts val="600"/>
              </a:spcAft>
              <a:buFont typeface="Wingdings" pitchFamily="2" charset="2"/>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4pPr>
            <a:lvl5pPr marL="2057400" indent="-228600" algn="l" defTabSz="457200" rtl="0" eaLnBrk="1" latinLnBrk="0" hangingPunct="1">
              <a:spcBef>
                <a:spcPts val="600"/>
              </a:spcBef>
              <a:spcAft>
                <a:spcPts val="600"/>
              </a:spcAft>
              <a:buFont typeface="Arial"/>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4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NR-induced ER signals by the Migdal effect</a:t>
            </a:r>
          </a:p>
          <a:p>
            <a:pPr lvl="1" indent="-342900">
              <a:buFont typeface="Arial"/>
              <a:buChar char="•"/>
              <a:defRPr/>
            </a:pPr>
            <a:r>
              <a:rPr kumimoji="1" lang="en-US" altLang="zh-CN" dirty="0">
                <a:solidFill>
                  <a:sysClr val="windowText" lastClr="000000"/>
                </a:solidFill>
              </a:rPr>
              <a:t>Probe low-mass DM via ER energy deposition</a:t>
            </a:r>
            <a:endParaRPr kumimoji="1" lang="en-US" altLang="zh-CN"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endParaRPr>
          </a:p>
        </p:txBody>
      </p:sp>
      <p:sp>
        <p:nvSpPr>
          <p:cNvPr id="14" name="文本框 13">
            <a:extLst>
              <a:ext uri="{FF2B5EF4-FFF2-40B4-BE49-F238E27FC236}">
                <a16:creationId xmlns:a16="http://schemas.microsoft.com/office/drawing/2014/main" id="{A3612C13-7818-2F28-8A9E-FC10334430A7}"/>
              </a:ext>
            </a:extLst>
          </p:cNvPr>
          <p:cNvSpPr txBox="1"/>
          <p:nvPr/>
        </p:nvSpPr>
        <p:spPr>
          <a:xfrm>
            <a:off x="9036847" y="1531518"/>
            <a:ext cx="1714079" cy="307777"/>
          </a:xfrm>
          <a:prstGeom prst="rect">
            <a:avLst/>
          </a:prstGeom>
          <a:noFill/>
        </p:spPr>
        <p:txBody>
          <a:bodyPr wrap="square">
            <a:spAutoFit/>
          </a:bodyPr>
          <a:lstStyle/>
          <a:p>
            <a:r>
              <a:rPr lang="en-US" altLang="zh-CN" sz="1400" dirty="0">
                <a:solidFill>
                  <a:srgbClr val="00B050"/>
                </a:solidFill>
              </a:rPr>
              <a:t>vector or scalar </a:t>
            </a:r>
            <a:endParaRPr lang="zh-CN" altLang="en-US" sz="1400" dirty="0">
              <a:solidFill>
                <a:srgbClr val="00B050"/>
              </a:solidFill>
            </a:endParaRPr>
          </a:p>
        </p:txBody>
      </p:sp>
    </p:spTree>
    <p:extLst>
      <p:ext uri="{BB962C8B-B14F-4D97-AF65-F5344CB8AC3E}">
        <p14:creationId xmlns:p14="http://schemas.microsoft.com/office/powerpoint/2010/main" val="2737993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7D12AF5-22F4-F908-8A2B-83846C7141B8}"/>
              </a:ext>
            </a:extLst>
          </p:cNvPr>
          <p:cNvSpPr>
            <a:spLocks noGrp="1"/>
          </p:cNvSpPr>
          <p:nvPr>
            <p:ph type="dt" sz="half" idx="10"/>
          </p:nvPr>
        </p:nvSpPr>
        <p:spPr>
          <a:xfrm>
            <a:off x="838200" y="6372679"/>
            <a:ext cx="2743200" cy="365125"/>
          </a:xfrm>
        </p:spPr>
        <p:txBody>
          <a:bodyPr/>
          <a:lstStyle/>
          <a:p>
            <a:r>
              <a:rPr kumimoji="1" lang="en-US" altLang="zh-CN"/>
              <a:t>2024/8/27</a:t>
            </a:r>
            <a:endParaRPr kumimoji="1" lang="zh-CN" altLang="en-US"/>
          </a:p>
        </p:txBody>
      </p:sp>
      <p:sp>
        <p:nvSpPr>
          <p:cNvPr id="3" name="页脚占位符 2">
            <a:extLst>
              <a:ext uri="{FF2B5EF4-FFF2-40B4-BE49-F238E27FC236}">
                <a16:creationId xmlns:a16="http://schemas.microsoft.com/office/drawing/2014/main" id="{9E69914E-CBD7-3B9F-F301-29ECE3CD31B8}"/>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4" name="灯片编号占位符 3">
            <a:extLst>
              <a:ext uri="{FF2B5EF4-FFF2-40B4-BE49-F238E27FC236}">
                <a16:creationId xmlns:a16="http://schemas.microsoft.com/office/drawing/2014/main" id="{5253DEE0-5147-539C-AE2E-6A90E1259394}"/>
              </a:ext>
            </a:extLst>
          </p:cNvPr>
          <p:cNvSpPr>
            <a:spLocks noGrp="1"/>
          </p:cNvSpPr>
          <p:nvPr>
            <p:ph type="sldNum" sz="quarter" idx="12"/>
          </p:nvPr>
        </p:nvSpPr>
        <p:spPr/>
        <p:txBody>
          <a:bodyPr/>
          <a:lstStyle/>
          <a:p>
            <a:fld id="{E2802475-2F4D-CA45-AACE-A7EAB8ED1EE7}" type="slidenum">
              <a:rPr kumimoji="1" lang="zh-CN" altLang="en-US" smtClean="0"/>
              <a:t>25</a:t>
            </a:fld>
            <a:endParaRPr kumimoji="1" lang="zh-CN" altLang="en-US"/>
          </a:p>
        </p:txBody>
      </p:sp>
      <p:sp>
        <p:nvSpPr>
          <p:cNvPr id="5" name="标题 1">
            <a:extLst>
              <a:ext uri="{FF2B5EF4-FFF2-40B4-BE49-F238E27FC236}">
                <a16:creationId xmlns:a16="http://schemas.microsoft.com/office/drawing/2014/main" id="{D68120BC-CD63-4769-8ED5-778E831B3E9B}"/>
              </a:ext>
            </a:extLst>
          </p:cNvPr>
          <p:cNvSpPr txBox="1">
            <a:spLocks/>
          </p:cNvSpPr>
          <p:nvPr/>
        </p:nvSpPr>
        <p:spPr>
          <a:xfrm>
            <a:off x="219918" y="84776"/>
            <a:ext cx="11587767" cy="874464"/>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0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Search for DM-n Interactions with a Dark Mediator</a:t>
            </a:r>
          </a:p>
        </p:txBody>
      </p:sp>
      <p:sp>
        <p:nvSpPr>
          <p:cNvPr id="7" name="内容占位符 3">
            <a:extLst>
              <a:ext uri="{FF2B5EF4-FFF2-40B4-BE49-F238E27FC236}">
                <a16:creationId xmlns:a16="http://schemas.microsoft.com/office/drawing/2014/main" id="{23E60778-3C0F-F73B-8594-30042C5CA407}"/>
              </a:ext>
            </a:extLst>
          </p:cNvPr>
          <p:cNvSpPr txBox="1">
            <a:spLocks/>
          </p:cNvSpPr>
          <p:nvPr/>
        </p:nvSpPr>
        <p:spPr>
          <a:xfrm>
            <a:off x="384314" y="855406"/>
            <a:ext cx="11423372" cy="5628545"/>
          </a:xfrm>
          <a:prstGeom prst="rect">
            <a:avLst/>
          </a:prstGeom>
        </p:spPr>
        <p:txBody>
          <a:bodyPr vert="horz" lIns="91440" tIns="45720" rIns="91440" bIns="45720" rtlCol="0">
            <a:normAutofit/>
          </a:bodyPr>
          <a:lstStyle>
            <a:lvl1pPr marL="342900" indent="-342900" algn="l" defTabSz="457200" rtl="0" eaLnBrk="1" latinLnBrk="0" hangingPunct="1">
              <a:spcBef>
                <a:spcPts val="600"/>
              </a:spcBef>
              <a:spcAft>
                <a:spcPts val="600"/>
              </a:spcAft>
              <a:buFont typeface="Arial"/>
              <a:buChar char="•"/>
              <a:defRPr sz="2800" b="1"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1pPr>
            <a:lvl2pPr marL="742950" indent="-285750" algn="l" defTabSz="457200" rtl="0" eaLnBrk="1" latinLnBrk="0" hangingPunct="1">
              <a:spcBef>
                <a:spcPts val="600"/>
              </a:spcBef>
              <a:spcAft>
                <a:spcPts val="600"/>
              </a:spcAft>
              <a:buFont typeface="Arial"/>
              <a:buChar char="–"/>
              <a:defRPr sz="24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2pPr>
            <a:lvl3pPr marL="1143000" indent="-228600" algn="l" defTabSz="457200" rtl="0" eaLnBrk="1" latinLnBrk="0" hangingPunct="1">
              <a:spcBef>
                <a:spcPts val="600"/>
              </a:spcBef>
              <a:spcAft>
                <a:spcPts val="600"/>
              </a:spcAft>
              <a:buFont typeface="Wingdings" pitchFamily="2" charset="2"/>
              <a:buChar char="Ø"/>
              <a:defRPr sz="20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3pPr>
            <a:lvl4pPr marL="1600200" indent="-228600" algn="l" defTabSz="457200" rtl="0" eaLnBrk="1" latinLnBrk="0" hangingPunct="1">
              <a:spcBef>
                <a:spcPts val="600"/>
              </a:spcBef>
              <a:spcAft>
                <a:spcPts val="600"/>
              </a:spcAft>
              <a:buFont typeface="Wingdings" pitchFamily="2" charset="2"/>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4pPr>
            <a:lvl5pPr marL="2057400" indent="-228600" algn="l" defTabSz="457200" rtl="0" eaLnBrk="1" latinLnBrk="0" hangingPunct="1">
              <a:spcBef>
                <a:spcPts val="600"/>
              </a:spcBef>
              <a:spcAft>
                <a:spcPts val="600"/>
              </a:spcAft>
              <a:buFont typeface="Arial"/>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8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With ionization-only data, set most stringent constraints </a:t>
            </a:r>
          </a:p>
          <a:p>
            <a:pPr marL="742950" marR="0" lvl="1" indent="-285750" algn="l" defTabSz="457200" rtl="0" eaLnBrk="1" fontAlgn="auto" latinLnBrk="0" hangingPunct="1">
              <a:lnSpc>
                <a:spcPct val="100000"/>
              </a:lnSpc>
              <a:spcBef>
                <a:spcPts val="600"/>
              </a:spcBef>
              <a:spcAft>
                <a:spcPts val="0"/>
              </a:spcAft>
              <a:buClrTx/>
              <a:buSzTx/>
              <a:buFont typeface="Arial"/>
              <a:buChar char="–"/>
              <a:tabLst/>
              <a:defRPr/>
            </a:pPr>
            <a:r>
              <a:rPr kumimoji="1" lang="en-US" altLang="zh-CN" sz="2200" dirty="0">
                <a:solidFill>
                  <a:sysClr val="windowText" lastClr="000000"/>
                </a:solidFill>
              </a:rPr>
              <a:t>DM-nucleon interaction with dark mediator, for DM mass [30 MeV, 2 GeV]</a:t>
            </a:r>
          </a:p>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8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Assume dark mediator is a dark photon </a:t>
            </a:r>
          </a:p>
          <a:p>
            <a:pPr marL="742950" marR="0" lvl="1" indent="-285750" algn="l" defTabSz="457200" rtl="0" eaLnBrk="1" fontAlgn="auto" latinLnBrk="0" hangingPunct="1">
              <a:lnSpc>
                <a:spcPct val="100000"/>
              </a:lnSpc>
              <a:spcBef>
                <a:spcPts val="600"/>
              </a:spcBef>
              <a:spcAft>
                <a:spcPts val="0"/>
              </a:spcAft>
              <a:buClrTx/>
              <a:buSzTx/>
              <a:buFont typeface="Arial"/>
              <a:buChar char="–"/>
              <a:tabLst/>
              <a:defRPr/>
            </a:pPr>
            <a:r>
              <a:rPr kumimoji="1" lang="en-US" altLang="zh-CN" sz="2200" dirty="0">
                <a:solidFill>
                  <a:sysClr val="windowText" lastClr="000000"/>
                </a:solidFill>
              </a:rPr>
              <a:t>R</a:t>
            </a:r>
            <a:r>
              <a:rPr kumimoji="1" lang="en-US" altLang="zh-CN" sz="22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ule out significant parameter space of such thermal relic dark-matter model</a:t>
            </a:r>
          </a:p>
          <a:p>
            <a:pPr lvl="1">
              <a:spcAft>
                <a:spcPts val="0"/>
              </a:spcAft>
              <a:defRPr/>
            </a:pPr>
            <a:r>
              <a:rPr kumimoji="1" lang="en-US" altLang="zh-CN" sz="2200" dirty="0">
                <a:solidFill>
                  <a:sysClr val="windowText" lastClr="000000"/>
                </a:solidFill>
              </a:rPr>
              <a:t>Complementary</a:t>
            </a:r>
            <a:r>
              <a:rPr kumimoji="1" lang="zh-CN" altLang="en-US" sz="2200" dirty="0">
                <a:solidFill>
                  <a:sysClr val="windowText" lastClr="000000"/>
                </a:solidFill>
              </a:rPr>
              <a:t> </a:t>
            </a:r>
            <a:r>
              <a:rPr kumimoji="1" lang="en-US" altLang="zh-CN" sz="2200" dirty="0">
                <a:solidFill>
                  <a:sysClr val="windowText" lastClr="000000"/>
                </a:solidFill>
              </a:rPr>
              <a:t>with</a:t>
            </a:r>
            <a:r>
              <a:rPr kumimoji="1" lang="zh-CN" altLang="en-US" sz="2200" dirty="0">
                <a:solidFill>
                  <a:sysClr val="windowText" lastClr="000000"/>
                </a:solidFill>
              </a:rPr>
              <a:t> </a:t>
            </a:r>
            <a:r>
              <a:rPr kumimoji="1" lang="en-US" altLang="zh-CN" sz="2200" dirty="0">
                <a:solidFill>
                  <a:sysClr val="windowText" lastClr="000000"/>
                </a:solidFill>
              </a:rPr>
              <a:t>future</a:t>
            </a:r>
            <a:r>
              <a:rPr kumimoji="1" lang="zh-CN" altLang="en-US" sz="2200" dirty="0">
                <a:solidFill>
                  <a:sysClr val="windowText" lastClr="000000"/>
                </a:solidFill>
              </a:rPr>
              <a:t> </a:t>
            </a:r>
            <a:r>
              <a:rPr kumimoji="1" lang="en-US" altLang="zh-CN" sz="2200" dirty="0">
                <a:solidFill>
                  <a:sysClr val="windowText" lastClr="000000"/>
                </a:solidFill>
              </a:rPr>
              <a:t>experiment</a:t>
            </a:r>
            <a:r>
              <a:rPr kumimoji="1" lang="zh-CN" altLang="en-US" sz="2200" dirty="0">
                <a:solidFill>
                  <a:sysClr val="windowText" lastClr="000000"/>
                </a:solidFill>
              </a:rPr>
              <a:t> </a:t>
            </a:r>
            <a:r>
              <a:rPr kumimoji="1" lang="en-US" altLang="zh-CN" sz="2200" dirty="0">
                <a:solidFill>
                  <a:sysClr val="windowText" lastClr="000000"/>
                </a:solidFill>
              </a:rPr>
              <a:t>(like</a:t>
            </a:r>
            <a:r>
              <a:rPr kumimoji="1" lang="zh-CN" altLang="en-US" sz="2200" dirty="0">
                <a:solidFill>
                  <a:sysClr val="windowText" lastClr="000000"/>
                </a:solidFill>
              </a:rPr>
              <a:t> </a:t>
            </a:r>
            <a:r>
              <a:rPr kumimoji="1" lang="en-US" altLang="zh-CN" sz="2200" dirty="0" err="1">
                <a:solidFill>
                  <a:sysClr val="windowText" lastClr="000000"/>
                </a:solidFill>
              </a:rPr>
              <a:t>DarkSHINE</a:t>
            </a:r>
            <a:r>
              <a:rPr kumimoji="1" lang="en-US" altLang="zh-CN" sz="2200" dirty="0">
                <a:solidFill>
                  <a:sysClr val="windowText" lastClr="000000"/>
                </a:solidFill>
              </a:rPr>
              <a:t>)</a:t>
            </a:r>
            <a:endParaRPr kumimoji="1" lang="en-US" altLang="zh-CN" sz="2200" b="0" i="0" u="none" strike="noStrike" kern="1200" cap="none" spc="0" normalizeH="0" baseline="30000" noProof="0" dirty="0">
              <a:ln>
                <a:noFill/>
              </a:ln>
              <a:solidFill>
                <a:sysClr val="windowText" lastClr="000000"/>
              </a:solidFill>
              <a:effectLst/>
              <a:uLnTx/>
              <a:uFillTx/>
              <a:latin typeface="Helvetica Neue" panose="02000503000000020004" pitchFamily="2" charset="0"/>
              <a:ea typeface="Microsoft YaHei" panose="020B0503020204020204" pitchFamily="34" charset="-122"/>
            </a:endParaRPr>
          </a:p>
          <a:p>
            <a:pPr marL="57150" indent="0">
              <a:buNone/>
              <a:defRPr/>
            </a:pPr>
            <a:endParaRPr kumimoji="1" lang="en-US" altLang="zh-CN"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endParaRPr>
          </a:p>
        </p:txBody>
      </p:sp>
      <p:pic>
        <p:nvPicPr>
          <p:cNvPr id="11" name="图片 10">
            <a:extLst>
              <a:ext uri="{FF2B5EF4-FFF2-40B4-BE49-F238E27FC236}">
                <a16:creationId xmlns:a16="http://schemas.microsoft.com/office/drawing/2014/main" id="{8C78026D-5F9C-5F98-6DB1-858B9C993A07}"/>
              </a:ext>
            </a:extLst>
          </p:cNvPr>
          <p:cNvPicPr>
            <a:picLocks noChangeAspect="1"/>
          </p:cNvPicPr>
          <p:nvPr/>
        </p:nvPicPr>
        <p:blipFill>
          <a:blip r:embed="rId3"/>
          <a:stretch>
            <a:fillRect/>
          </a:stretch>
        </p:blipFill>
        <p:spPr>
          <a:xfrm>
            <a:off x="8257272" y="3312459"/>
            <a:ext cx="3724555" cy="3060000"/>
          </a:xfrm>
          <a:prstGeom prst="rect">
            <a:avLst/>
          </a:prstGeom>
        </p:spPr>
      </p:pic>
      <p:sp>
        <p:nvSpPr>
          <p:cNvPr id="10" name="文本框 9">
            <a:extLst>
              <a:ext uri="{FF2B5EF4-FFF2-40B4-BE49-F238E27FC236}">
                <a16:creationId xmlns:a16="http://schemas.microsoft.com/office/drawing/2014/main" id="{41BB1D13-A4F4-71DE-3B35-14B8765DC6E3}"/>
              </a:ext>
            </a:extLst>
          </p:cNvPr>
          <p:cNvSpPr txBox="1"/>
          <p:nvPr/>
        </p:nvSpPr>
        <p:spPr>
          <a:xfrm>
            <a:off x="3711413" y="6410089"/>
            <a:ext cx="4769174" cy="400110"/>
          </a:xfrm>
          <a:prstGeom prst="rect">
            <a:avLst/>
          </a:prstGeom>
          <a:solidFill>
            <a:sysClr val="window" lastClr="FFFFFF">
              <a:lumMod val="95000"/>
            </a:sys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20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a:t>
            </a:r>
            <a:r>
              <a:rPr kumimoji="1" lang="zh-CN" altLang="en-US" sz="20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1" lang="en-US" altLang="zh-CN" sz="20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Huang</a:t>
            </a:r>
            <a:r>
              <a:rPr kumimoji="1" lang="zh-CN" altLang="en-US" sz="20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1" lang="en-US" altLang="zh-CN" sz="20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et</a:t>
            </a:r>
            <a:r>
              <a:rPr kumimoji="1" lang="zh-CN" altLang="en-US" sz="20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1" lang="en-US" altLang="zh-CN" sz="20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a:t>
            </a:r>
            <a:r>
              <a:rPr kumimoji="1" lang="zh-CN" altLang="en-US" sz="20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1" lang="en-US" altLang="zh-CN"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PRL </a:t>
            </a:r>
            <a:r>
              <a:rPr kumimoji="1" lang="en-US" altLang="zh-CN"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131, 191002 (2023)</a:t>
            </a:r>
            <a:endParaRPr kumimoji="1" lang="en-US" altLang="zh-CN"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2" name="图片 11">
            <a:extLst>
              <a:ext uri="{FF2B5EF4-FFF2-40B4-BE49-F238E27FC236}">
                <a16:creationId xmlns:a16="http://schemas.microsoft.com/office/drawing/2014/main" id="{F8ADAFD6-3543-F7CE-17D3-F497D9F3395D}"/>
              </a:ext>
            </a:extLst>
          </p:cNvPr>
          <p:cNvPicPr>
            <a:picLocks noChangeAspect="1"/>
          </p:cNvPicPr>
          <p:nvPr/>
        </p:nvPicPr>
        <p:blipFill>
          <a:blip r:embed="rId4"/>
          <a:stretch>
            <a:fillRect/>
          </a:stretch>
        </p:blipFill>
        <p:spPr>
          <a:xfrm>
            <a:off x="381000" y="3250093"/>
            <a:ext cx="7772400" cy="3079387"/>
          </a:xfrm>
          <a:prstGeom prst="rect">
            <a:avLst/>
          </a:prstGeom>
        </p:spPr>
      </p:pic>
    </p:spTree>
    <p:extLst>
      <p:ext uri="{BB962C8B-B14F-4D97-AF65-F5344CB8AC3E}">
        <p14:creationId xmlns:p14="http://schemas.microsoft.com/office/powerpoint/2010/main" val="4140506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AEF4123F-BAE3-4223-90C8-3E16F4FD1B6F}"/>
              </a:ext>
            </a:extLst>
          </p:cNvPr>
          <p:cNvGrpSpPr/>
          <p:nvPr/>
        </p:nvGrpSpPr>
        <p:grpSpPr>
          <a:xfrm>
            <a:off x="5539941" y="2639959"/>
            <a:ext cx="5270358" cy="3931181"/>
            <a:chOff x="7183573" y="3244333"/>
            <a:chExt cx="4633120" cy="3422179"/>
          </a:xfrm>
        </p:grpSpPr>
        <p:pic>
          <p:nvPicPr>
            <p:cNvPr id="11" name="图片 10">
              <a:extLst>
                <a:ext uri="{FF2B5EF4-FFF2-40B4-BE49-F238E27FC236}">
                  <a16:creationId xmlns:a16="http://schemas.microsoft.com/office/drawing/2014/main" id="{282E0B29-BAE1-4690-AF0E-B25E81E040CD}"/>
                </a:ext>
              </a:extLst>
            </p:cNvPr>
            <p:cNvPicPr>
              <a:picLocks noChangeAspect="1"/>
            </p:cNvPicPr>
            <p:nvPr/>
          </p:nvPicPr>
          <p:blipFill rotWithShape="1">
            <a:blip r:embed="rId3"/>
            <a:srcRect l="3513" t="1279" r="1996" b="-201"/>
            <a:stretch/>
          </p:blipFill>
          <p:spPr>
            <a:xfrm>
              <a:off x="7183573" y="3244333"/>
              <a:ext cx="4633120" cy="3422179"/>
            </a:xfrm>
            <a:prstGeom prst="rect">
              <a:avLst/>
            </a:prstGeom>
          </p:spPr>
        </p:pic>
        <p:sp>
          <p:nvSpPr>
            <p:cNvPr id="12" name="文本框 11">
              <a:extLst>
                <a:ext uri="{FF2B5EF4-FFF2-40B4-BE49-F238E27FC236}">
                  <a16:creationId xmlns:a16="http://schemas.microsoft.com/office/drawing/2014/main" id="{72D0DE3A-13BC-41F8-9720-618CC5CE29A5}"/>
                </a:ext>
              </a:extLst>
            </p:cNvPr>
            <p:cNvSpPr txBox="1"/>
            <p:nvPr/>
          </p:nvSpPr>
          <p:spPr>
            <a:xfrm>
              <a:off x="7972066" y="3429000"/>
              <a:ext cx="2429233" cy="369332"/>
            </a:xfrm>
            <a:prstGeom prst="rect">
              <a:avLst/>
            </a:prstGeom>
            <a:noFill/>
          </p:spPr>
          <p:txBody>
            <a:bodyPr wrap="square" rtlCol="0">
              <a:spAutoFit/>
            </a:bodyPr>
            <a:lstStyle/>
            <a:p>
              <a:r>
                <a:rPr kumimoji="1" lang="en-US" altLang="zh-CN" dirty="0"/>
                <a:t>40 MeV/c</a:t>
              </a:r>
              <a:r>
                <a:rPr kumimoji="1" lang="en-US" altLang="zh-CN" baseline="30000" dirty="0"/>
                <a:t>2</a:t>
              </a:r>
              <a:r>
                <a:rPr kumimoji="1" lang="en-US" altLang="zh-CN" dirty="0"/>
                <a:t> DM-nucleus</a:t>
              </a:r>
              <a:endParaRPr kumimoji="1" lang="zh-CN" altLang="en-US" dirty="0"/>
            </a:p>
          </p:txBody>
        </p:sp>
      </p:grpSp>
      <p:sp>
        <p:nvSpPr>
          <p:cNvPr id="16" name="文本框 15">
            <a:extLst>
              <a:ext uri="{FF2B5EF4-FFF2-40B4-BE49-F238E27FC236}">
                <a16:creationId xmlns:a16="http://schemas.microsoft.com/office/drawing/2014/main" id="{16368E5C-E854-472E-9840-81A47D382CED}"/>
              </a:ext>
            </a:extLst>
          </p:cNvPr>
          <p:cNvSpPr txBox="1"/>
          <p:nvPr/>
        </p:nvSpPr>
        <p:spPr>
          <a:xfrm>
            <a:off x="1116232" y="5860561"/>
            <a:ext cx="3653712" cy="338554"/>
          </a:xfrm>
          <a:prstGeom prst="rect">
            <a:avLst/>
          </a:prstGeom>
          <a:noFill/>
        </p:spPr>
        <p:txBody>
          <a:bodyPr wrap="square" rtlCol="0">
            <a:spAutoFit/>
          </a:bodyPr>
          <a:lstStyle/>
          <a:p>
            <a:r>
              <a:rPr lang="en-US" altLang="zh-CN" sz="1600" dirty="0">
                <a:solidFill>
                  <a:srgbClr val="FF0000"/>
                </a:solidFill>
                <a:latin typeface="Arial" panose="020B0604020202020204" pitchFamily="34" charset="0"/>
              </a:rPr>
              <a:t>J. </a:t>
            </a:r>
            <a:r>
              <a:rPr lang="en-US" altLang="zh-CN" sz="1600" dirty="0" err="1">
                <a:solidFill>
                  <a:srgbClr val="FF0000"/>
                </a:solidFill>
                <a:latin typeface="Arial" panose="020B0604020202020204" pitchFamily="34" charset="0"/>
              </a:rPr>
              <a:t>Dror</a:t>
            </a:r>
            <a:r>
              <a:rPr lang="en-US" altLang="zh-CN" sz="1600" dirty="0">
                <a:solidFill>
                  <a:srgbClr val="FF0000"/>
                </a:solidFill>
                <a:latin typeface="Arial" panose="020B0604020202020204" pitchFamily="34" charset="0"/>
              </a:rPr>
              <a:t> et al, PRL 124, 181301 (2020)</a:t>
            </a:r>
            <a:endParaRPr lang="zh-CN" altLang="en-US" sz="1600" dirty="0">
              <a:solidFill>
                <a:srgbClr val="FF0000"/>
              </a:solidFill>
              <a:latin typeface="Arial" panose="020B0604020202020204" pitchFamily="34" charset="0"/>
            </a:endParaRPr>
          </a:p>
        </p:txBody>
      </p:sp>
      <p:grpSp>
        <p:nvGrpSpPr>
          <p:cNvPr id="14" name="组合 13">
            <a:extLst>
              <a:ext uri="{FF2B5EF4-FFF2-40B4-BE49-F238E27FC236}">
                <a16:creationId xmlns:a16="http://schemas.microsoft.com/office/drawing/2014/main" id="{AC427640-B857-4424-B569-7C99FE396F80}"/>
              </a:ext>
            </a:extLst>
          </p:cNvPr>
          <p:cNvGrpSpPr/>
          <p:nvPr/>
        </p:nvGrpSpPr>
        <p:grpSpPr>
          <a:xfrm>
            <a:off x="935213" y="2699660"/>
            <a:ext cx="3704150" cy="2974702"/>
            <a:chOff x="1422400" y="3435179"/>
            <a:chExt cx="3704150" cy="2974702"/>
          </a:xfrm>
        </p:grpSpPr>
        <p:pic>
          <p:nvPicPr>
            <p:cNvPr id="13" name="图片 12">
              <a:extLst>
                <a:ext uri="{FF2B5EF4-FFF2-40B4-BE49-F238E27FC236}">
                  <a16:creationId xmlns:a16="http://schemas.microsoft.com/office/drawing/2014/main" id="{6D029FEF-4731-4B5D-AD67-674781B48CC0}"/>
                </a:ext>
              </a:extLst>
            </p:cNvPr>
            <p:cNvPicPr>
              <a:picLocks noChangeAspect="1"/>
            </p:cNvPicPr>
            <p:nvPr/>
          </p:nvPicPr>
          <p:blipFill>
            <a:blip r:embed="rId4"/>
            <a:stretch>
              <a:fillRect/>
            </a:stretch>
          </p:blipFill>
          <p:spPr>
            <a:xfrm>
              <a:off x="1422400" y="3435179"/>
              <a:ext cx="3704150" cy="2974702"/>
            </a:xfrm>
            <a:prstGeom prst="rect">
              <a:avLst/>
            </a:prstGeom>
          </p:spPr>
        </p:pic>
        <p:cxnSp>
          <p:nvCxnSpPr>
            <p:cNvPr id="6" name="直接连接符 5">
              <a:extLst>
                <a:ext uri="{FF2B5EF4-FFF2-40B4-BE49-F238E27FC236}">
                  <a16:creationId xmlns:a16="http://schemas.microsoft.com/office/drawing/2014/main" id="{B65BF1E7-AC23-4FA3-B258-17EFB42BA537}"/>
                </a:ext>
              </a:extLst>
            </p:cNvPr>
            <p:cNvCxnSpPr>
              <a:cxnSpLocks/>
            </p:cNvCxnSpPr>
            <p:nvPr/>
          </p:nvCxnSpPr>
          <p:spPr>
            <a:xfrm>
              <a:off x="2176139" y="3980070"/>
              <a:ext cx="628904" cy="1099930"/>
            </a:xfrm>
            <a:prstGeom prst="line">
              <a:avLst/>
            </a:prstGeom>
            <a:ln>
              <a:solidFill>
                <a:srgbClr val="C33123"/>
              </a:solidFill>
              <a:prstDash val="sysDash"/>
            </a:ln>
          </p:spPr>
          <p:style>
            <a:lnRef idx="2">
              <a:schemeClr val="accent1"/>
            </a:lnRef>
            <a:fillRef idx="0">
              <a:schemeClr val="accent1"/>
            </a:fillRef>
            <a:effectRef idx="1">
              <a:schemeClr val="accent1"/>
            </a:effectRef>
            <a:fontRef idx="minor">
              <a:schemeClr val="tx1"/>
            </a:fontRef>
          </p:style>
        </p:cxnSp>
        <p:cxnSp>
          <p:nvCxnSpPr>
            <p:cNvPr id="18" name="直接连接符 17">
              <a:extLst>
                <a:ext uri="{FF2B5EF4-FFF2-40B4-BE49-F238E27FC236}">
                  <a16:creationId xmlns:a16="http://schemas.microsoft.com/office/drawing/2014/main" id="{E0E67B5F-FFB2-4581-8C1D-7E3BD4C1C542}"/>
                </a:ext>
              </a:extLst>
            </p:cNvPr>
            <p:cNvCxnSpPr>
              <a:cxnSpLocks/>
            </p:cNvCxnSpPr>
            <p:nvPr/>
          </p:nvCxnSpPr>
          <p:spPr>
            <a:xfrm flipH="1" flipV="1">
              <a:off x="3274475" y="5372998"/>
              <a:ext cx="1166047" cy="197926"/>
            </a:xfrm>
            <a:prstGeom prst="line">
              <a:avLst/>
            </a:prstGeom>
            <a:ln>
              <a:solidFill>
                <a:srgbClr val="C00000"/>
              </a:solidFill>
              <a:prstDash val="sysDash"/>
            </a:ln>
          </p:spPr>
          <p:style>
            <a:lnRef idx="2">
              <a:schemeClr val="accent1"/>
            </a:lnRef>
            <a:fillRef idx="0">
              <a:schemeClr val="accent1"/>
            </a:fillRef>
            <a:effectRef idx="1">
              <a:schemeClr val="accent1"/>
            </a:effectRef>
            <a:fontRef idx="minor">
              <a:schemeClr val="tx1"/>
            </a:fontRef>
          </p:style>
        </p:cxnSp>
      </p:grpSp>
      <p:sp>
        <p:nvSpPr>
          <p:cNvPr id="23" name="文本框 22">
            <a:extLst>
              <a:ext uri="{FF2B5EF4-FFF2-40B4-BE49-F238E27FC236}">
                <a16:creationId xmlns:a16="http://schemas.microsoft.com/office/drawing/2014/main" id="{7C14322D-C590-4623-8C59-0AF9A3C4DE51}"/>
              </a:ext>
            </a:extLst>
          </p:cNvPr>
          <p:cNvSpPr txBox="1"/>
          <p:nvPr/>
        </p:nvSpPr>
        <p:spPr>
          <a:xfrm>
            <a:off x="3800889" y="4466073"/>
            <a:ext cx="304892" cy="369332"/>
          </a:xfrm>
          <a:prstGeom prst="rect">
            <a:avLst/>
          </a:prstGeom>
          <a:noFill/>
        </p:spPr>
        <p:txBody>
          <a:bodyPr wrap="none" rtlCol="0">
            <a:spAutoFit/>
          </a:bodyPr>
          <a:lstStyle/>
          <a:p>
            <a:r>
              <a:rPr lang="en-US" altLang="zh-CN" dirty="0">
                <a:latin typeface="Symbol" panose="05050102010706020507" pitchFamily="18" charset="2"/>
              </a:rPr>
              <a:t>n</a:t>
            </a:r>
            <a:endParaRPr lang="zh-CN" altLang="en-US" dirty="0">
              <a:latin typeface="Symbol" panose="05050102010706020507" pitchFamily="18" charset="2"/>
            </a:endParaRP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E44AB3B6-698B-48B8-90CA-37A051E0F480}"/>
                  </a:ext>
                </a:extLst>
              </p:cNvPr>
              <p:cNvSpPr txBox="1"/>
              <p:nvPr/>
            </p:nvSpPr>
            <p:spPr>
              <a:xfrm>
                <a:off x="366559" y="1152279"/>
                <a:ext cx="4008302" cy="11491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i="1" smtClean="0">
                              <a:latin typeface="Cambria Math" panose="02040503050406030204" pitchFamily="18" charset="0"/>
                            </a:rPr>
                          </m:ctrlPr>
                        </m:sSubPr>
                        <m:e>
                          <m:r>
                            <a:rPr lang="en-US" altLang="zh-CN" sz="3200" b="0" i="1" smtClean="0">
                              <a:latin typeface="Cambria Math" panose="02040503050406030204" pitchFamily="18" charset="0"/>
                            </a:rPr>
                            <m:t>𝐸</m:t>
                          </m:r>
                        </m:e>
                        <m:sub>
                          <m:r>
                            <a:rPr lang="en-US" altLang="zh-CN" sz="3200" b="0" i="1" smtClean="0">
                              <a:latin typeface="Cambria Math" panose="02040503050406030204" pitchFamily="18" charset="0"/>
                            </a:rPr>
                            <m:t>𝑅</m:t>
                          </m:r>
                        </m:sub>
                      </m:sSub>
                      <m:r>
                        <a:rPr lang="en-US" altLang="zh-CN" sz="3200" b="0" i="1" smtClean="0">
                          <a:latin typeface="Cambria Math" panose="02040503050406030204" pitchFamily="18" charset="0"/>
                        </a:rPr>
                        <m:t>=</m:t>
                      </m:r>
                      <m:f>
                        <m:fPr>
                          <m:ctrlPr>
                            <a:rPr lang="en-US" altLang="zh-CN" sz="3200" b="0" i="1" smtClean="0">
                              <a:latin typeface="Cambria Math" panose="02040503050406030204" pitchFamily="18" charset="0"/>
                            </a:rPr>
                          </m:ctrlPr>
                        </m:fPr>
                        <m:num>
                          <m:sSubSup>
                            <m:sSubSupPr>
                              <m:ctrlPr>
                                <a:rPr lang="en-US" altLang="zh-CN" sz="3200" b="0" i="1" smtClean="0">
                                  <a:latin typeface="Cambria Math" panose="02040503050406030204" pitchFamily="18" charset="0"/>
                                </a:rPr>
                              </m:ctrlPr>
                            </m:sSubSupPr>
                            <m:e>
                              <m:r>
                                <a:rPr lang="en-US" altLang="zh-CN" sz="3200" b="0" i="1" smtClean="0">
                                  <a:latin typeface="Cambria Math" panose="02040503050406030204" pitchFamily="18" charset="0"/>
                                </a:rPr>
                                <m:t>𝑚</m:t>
                              </m:r>
                            </m:e>
                            <m:sub>
                              <m:r>
                                <a:rPr lang="zh-CN" altLang="en-US" sz="3200" b="0" i="1" smtClean="0">
                                  <a:latin typeface="Cambria Math" panose="02040503050406030204" pitchFamily="18" charset="0"/>
                                </a:rPr>
                                <m:t>𝜒</m:t>
                              </m:r>
                            </m:sub>
                            <m:sup>
                              <m:r>
                                <a:rPr lang="en-US" altLang="zh-CN" sz="3200" b="0" i="1" smtClean="0">
                                  <a:latin typeface="Cambria Math" panose="02040503050406030204" pitchFamily="18" charset="0"/>
                                </a:rPr>
                                <m:t>2</m:t>
                              </m:r>
                            </m:sup>
                          </m:sSubSup>
                        </m:num>
                        <m:den>
                          <m:r>
                            <a:rPr lang="en-US" altLang="zh-CN" sz="3200" b="0" i="1" smtClean="0">
                              <a:latin typeface="Cambria Math" panose="02040503050406030204" pitchFamily="18" charset="0"/>
                            </a:rPr>
                            <m:t>2(</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𝑚</m:t>
                              </m:r>
                            </m:e>
                            <m:sub>
                              <m:r>
                                <a:rPr lang="en-US" altLang="zh-CN" sz="3200" b="0" i="1" smtClean="0">
                                  <a:latin typeface="Cambria Math" panose="02040503050406030204" pitchFamily="18" charset="0"/>
                                </a:rPr>
                                <m:t>𝑇</m:t>
                              </m:r>
                            </m:sub>
                          </m:sSub>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𝑚</m:t>
                              </m:r>
                            </m:e>
                            <m:sub>
                              <m:r>
                                <a:rPr lang="zh-CN" altLang="en-US" sz="3200" b="0" i="1" smtClean="0">
                                  <a:latin typeface="Cambria Math" panose="02040503050406030204" pitchFamily="18" charset="0"/>
                                </a:rPr>
                                <m:t>𝜒</m:t>
                              </m:r>
                            </m:sub>
                          </m:sSub>
                          <m:r>
                            <a:rPr lang="en-US" altLang="zh-CN" sz="3200" b="0" i="1" smtClean="0">
                              <a:latin typeface="Cambria Math" panose="02040503050406030204" pitchFamily="18" charset="0"/>
                            </a:rPr>
                            <m:t>)</m:t>
                          </m:r>
                        </m:den>
                      </m:f>
                      <m:r>
                        <a:rPr lang="en-US" altLang="zh-CN" sz="3200" b="0" i="0" smtClean="0">
                          <a:latin typeface="Cambria Math" panose="02040503050406030204" pitchFamily="18" charset="0"/>
                        </a:rPr>
                        <m:t> </m:t>
                      </m:r>
                    </m:oMath>
                  </m:oMathPara>
                </a14:m>
                <a:endParaRPr lang="zh-CN" altLang="en-US" sz="3200" dirty="0"/>
              </a:p>
            </p:txBody>
          </p:sp>
        </mc:Choice>
        <mc:Fallback xmlns="">
          <p:sp>
            <p:nvSpPr>
              <p:cNvPr id="9" name="文本框 8">
                <a:extLst>
                  <a:ext uri="{FF2B5EF4-FFF2-40B4-BE49-F238E27FC236}">
                    <a16:creationId xmlns:a16="http://schemas.microsoft.com/office/drawing/2014/main" id="{E44AB3B6-698B-48B8-90CA-37A051E0F480}"/>
                  </a:ext>
                </a:extLst>
              </p:cNvPr>
              <p:cNvSpPr txBox="1">
                <a:spLocks noRot="1" noChangeAspect="1" noMove="1" noResize="1" noEditPoints="1" noAdjustHandles="1" noChangeArrowheads="1" noChangeShapeType="1" noTextEdit="1"/>
              </p:cNvSpPr>
              <p:nvPr/>
            </p:nvSpPr>
            <p:spPr>
              <a:xfrm>
                <a:off x="366559" y="1152279"/>
                <a:ext cx="4008302" cy="1149161"/>
              </a:xfrm>
              <a:prstGeom prst="rect">
                <a:avLst/>
              </a:prstGeom>
              <a:blipFill>
                <a:blip r:embed="rId5"/>
                <a:stretch>
                  <a:fillRect/>
                </a:stretch>
              </a:blipFill>
            </p:spPr>
            <p:txBody>
              <a:bodyPr/>
              <a:lstStyle/>
              <a:p>
                <a:r>
                  <a:rPr lang="zh-CN" altLang="en-US">
                    <a:noFill/>
                  </a:rPr>
                  <a:t> </a:t>
                </a:r>
              </a:p>
            </p:txBody>
          </p:sp>
        </mc:Fallback>
      </mc:AlternateContent>
      <p:sp>
        <p:nvSpPr>
          <p:cNvPr id="21" name="文本框 20">
            <a:extLst>
              <a:ext uri="{FF2B5EF4-FFF2-40B4-BE49-F238E27FC236}">
                <a16:creationId xmlns:a16="http://schemas.microsoft.com/office/drawing/2014/main" id="{D6B849BC-6934-403F-9291-13692D809598}"/>
              </a:ext>
            </a:extLst>
          </p:cNvPr>
          <p:cNvSpPr txBox="1"/>
          <p:nvPr/>
        </p:nvSpPr>
        <p:spPr>
          <a:xfrm>
            <a:off x="4704738" y="918619"/>
            <a:ext cx="6431545" cy="1200329"/>
          </a:xfrm>
          <a:prstGeom prst="rect">
            <a:avLst/>
          </a:prstGeom>
          <a:noFill/>
        </p:spPr>
        <p:txBody>
          <a:bodyPr wrap="square" rtlCol="0">
            <a:spAutoFit/>
          </a:bodyPr>
          <a:lstStyle/>
          <a:p>
            <a:pPr marL="342900" indent="-342900">
              <a:buFont typeface="Arial" panose="020B0604020202020204" pitchFamily="34" charset="0"/>
              <a:buChar char="•"/>
            </a:pPr>
            <a:r>
              <a:rPr lang="en-US" altLang="zh-CN" sz="2400" b="1" dirty="0">
                <a:latin typeface="Helvetica Neue" panose="02000503000000020004" pitchFamily="2" charset="0"/>
                <a:ea typeface="Helvetica Neue" panose="02000503000000020004" pitchFamily="2" charset="0"/>
                <a:cs typeface="Helvetica Neue" panose="02000503000000020004" pitchFamily="2" charset="0"/>
              </a:rPr>
              <a:t>Characteristic mono-energetic signal:</a:t>
            </a:r>
            <a:endParaRPr lang="en-US" altLang="zh-CN" sz="2400" dirty="0">
              <a:latin typeface="Helvetica Neue" panose="02000503000000020004" pitchFamily="2" charset="0"/>
              <a:ea typeface="Helvetica Neue" panose="02000503000000020004" pitchFamily="2" charset="0"/>
              <a:cs typeface="Helvetica Neue" panose="02000503000000020004" pitchFamily="2" charset="0"/>
            </a:endParaRPr>
          </a:p>
          <a:p>
            <a:pPr marL="342900" indent="-342900">
              <a:buAutoNum type="alphaLcParenBoth"/>
            </a:pPr>
            <a:r>
              <a:rPr lang="zh-CN" altLang="en-US" sz="2400" dirty="0">
                <a:latin typeface="黑体" panose="02010609060101010101" pitchFamily="49" charset="-122"/>
                <a:ea typeface="黑体" panose="02010609060101010101" pitchFamily="49" charset="-122"/>
              </a:rPr>
              <a:t> </a:t>
            </a:r>
            <a:r>
              <a:rPr lang="en-US" altLang="zh-CN" sz="2000" dirty="0" err="1">
                <a:latin typeface="Arial" panose="020B0604020202020204" pitchFamily="34" charset="0"/>
                <a:ea typeface="DengXian" panose="02010600030101010101" charset="-122"/>
                <a:cs typeface="Arial" panose="020B0604020202020204" pitchFamily="34" charset="0"/>
              </a:rPr>
              <a:t>Xe</a:t>
            </a:r>
            <a:r>
              <a:rPr lang="en-US" altLang="zh-CN" sz="2000" dirty="0">
                <a:latin typeface="Arial" panose="020B0604020202020204" pitchFamily="34" charset="0"/>
                <a:ea typeface="DengXian" panose="02010600030101010101" charset="-122"/>
                <a:cs typeface="Arial" panose="020B0604020202020204" pitchFamily="34" charset="0"/>
              </a:rPr>
              <a:t>-nucleus targets,</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m</a:t>
            </a:r>
            <a:r>
              <a:rPr lang="en-US" altLang="zh-CN" sz="2000" baseline="-25000" dirty="0">
                <a:latin typeface="Arial" panose="020B0604020202020204" pitchFamily="34" charset="0"/>
                <a:ea typeface="DengXian" panose="02010600030101010101" charset="-122"/>
                <a:cs typeface="Arial" panose="020B0604020202020204" pitchFamily="34" charset="0"/>
              </a:rPr>
              <a:t>x </a:t>
            </a:r>
            <a:r>
              <a:rPr lang="en-US" altLang="zh-CN" sz="2000" dirty="0">
                <a:latin typeface="Arial" panose="020B0604020202020204" pitchFamily="34" charset="0"/>
                <a:ea typeface="DengXian" panose="02010600030101010101" charset="-122"/>
                <a:cs typeface="Arial" panose="020B0604020202020204" pitchFamily="34" charset="0"/>
              </a:rPr>
              <a:t>= 40 MeV,</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E</a:t>
            </a:r>
            <a:r>
              <a:rPr lang="en-US" altLang="zh-CN" sz="2000" baseline="-25000" dirty="0">
                <a:latin typeface="Arial" panose="020B0604020202020204" pitchFamily="34" charset="0"/>
                <a:ea typeface="DengXian" panose="02010600030101010101" charset="-122"/>
                <a:cs typeface="Arial" panose="020B0604020202020204" pitchFamily="34" charset="0"/>
              </a:rPr>
              <a:t>R </a:t>
            </a:r>
            <a:r>
              <a:rPr lang="en-US" altLang="zh-CN" sz="2000" dirty="0">
                <a:latin typeface="Arial" panose="020B0604020202020204" pitchFamily="34" charset="0"/>
                <a:ea typeface="DengXian" panose="02010600030101010101" charset="-122"/>
                <a:cs typeface="Arial" panose="020B0604020202020204" pitchFamily="34" charset="0"/>
              </a:rPr>
              <a:t>~ 6.5 keV</a:t>
            </a:r>
          </a:p>
          <a:p>
            <a:pPr marL="342900" indent="-342900">
              <a:buAutoNum type="alphaLcParenBoth"/>
            </a:pPr>
            <a:r>
              <a:rPr lang="en-US" altLang="zh-CN" sz="2400" dirty="0">
                <a:latin typeface="黑体" panose="02010609060101010101" pitchFamily="49" charset="-122"/>
                <a:ea typeface="黑体" panose="02010609060101010101" pitchFamily="49" charset="-122"/>
              </a:rPr>
              <a:t> </a:t>
            </a:r>
            <a:r>
              <a:rPr lang="en-US" altLang="zh-CN" sz="2000" dirty="0">
                <a:latin typeface="Arial" panose="020B0604020202020204" pitchFamily="34" charset="0"/>
                <a:ea typeface="DengXian" panose="02010600030101010101" charset="-122"/>
                <a:cs typeface="Arial" panose="020B0604020202020204" pitchFamily="34" charset="0"/>
              </a:rPr>
              <a:t>Electrons targets, m</a:t>
            </a:r>
            <a:r>
              <a:rPr lang="en-US" altLang="zh-CN" sz="2000" baseline="-25000" dirty="0">
                <a:latin typeface="Arial" panose="020B0604020202020204" pitchFamily="34" charset="0"/>
                <a:ea typeface="DengXian" panose="02010600030101010101" charset="-122"/>
                <a:cs typeface="Arial" panose="020B0604020202020204" pitchFamily="34" charset="0"/>
              </a:rPr>
              <a:t>x </a:t>
            </a:r>
            <a:r>
              <a:rPr lang="en-US" altLang="zh-CN" sz="2000" dirty="0">
                <a:latin typeface="Arial" panose="020B0604020202020204" pitchFamily="34" charset="0"/>
                <a:ea typeface="DengXian" panose="02010600030101010101" charset="-122"/>
                <a:cs typeface="Arial" panose="020B0604020202020204" pitchFamily="34" charset="0"/>
              </a:rPr>
              <a:t>= 40 keV,</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E</a:t>
            </a:r>
            <a:r>
              <a:rPr lang="en-US" altLang="zh-CN" sz="2000" baseline="-25000" dirty="0">
                <a:latin typeface="Arial" panose="020B0604020202020204" pitchFamily="34" charset="0"/>
                <a:ea typeface="DengXian" panose="02010600030101010101" charset="-122"/>
                <a:cs typeface="Arial" panose="020B0604020202020204" pitchFamily="34" charset="0"/>
              </a:rPr>
              <a:t>R </a:t>
            </a:r>
            <a:r>
              <a:rPr lang="en-US" altLang="zh-CN" sz="2000" dirty="0">
                <a:latin typeface="Arial" panose="020B0604020202020204" pitchFamily="34" charset="0"/>
                <a:ea typeface="DengXian" panose="02010600030101010101" charset="-122"/>
                <a:cs typeface="Arial" panose="020B0604020202020204" pitchFamily="34" charset="0"/>
              </a:rPr>
              <a:t>~ 1.5 keV</a:t>
            </a:r>
          </a:p>
        </p:txBody>
      </p:sp>
      <p:sp>
        <p:nvSpPr>
          <p:cNvPr id="2" name="灯片编号占位符 1">
            <a:extLst>
              <a:ext uri="{FF2B5EF4-FFF2-40B4-BE49-F238E27FC236}">
                <a16:creationId xmlns:a16="http://schemas.microsoft.com/office/drawing/2014/main" id="{B5E7A2F8-6759-9527-5961-517F07C8A587}"/>
              </a:ext>
            </a:extLst>
          </p:cNvPr>
          <p:cNvSpPr>
            <a:spLocks noGrp="1"/>
          </p:cNvSpPr>
          <p:nvPr>
            <p:ph type="sldNum" sz="quarter" idx="12"/>
          </p:nvPr>
        </p:nvSpPr>
        <p:spPr/>
        <p:txBody>
          <a:bodyPr/>
          <a:lstStyle/>
          <a:p>
            <a:fld id="{E2802475-2F4D-CA45-AACE-A7EAB8ED1EE7}" type="slidenum">
              <a:rPr kumimoji="1" lang="zh-CN" altLang="en-US" smtClean="0"/>
              <a:t>26</a:t>
            </a:fld>
            <a:endParaRPr kumimoji="1" lang="zh-CN" altLang="en-US"/>
          </a:p>
        </p:txBody>
      </p:sp>
      <p:sp>
        <p:nvSpPr>
          <p:cNvPr id="3" name="标题 1">
            <a:extLst>
              <a:ext uri="{FF2B5EF4-FFF2-40B4-BE49-F238E27FC236}">
                <a16:creationId xmlns:a16="http://schemas.microsoft.com/office/drawing/2014/main" id="{B2A50DE8-457E-61B3-0D32-09C7B084E369}"/>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Exotic Search Channel: DM-</a:t>
            </a:r>
            <a:r>
              <a:rPr kumimoji="1" lang="zh-CN" altLang="en-US"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𝜐 </a:t>
            </a: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Conversion</a:t>
            </a:r>
          </a:p>
        </p:txBody>
      </p:sp>
      <p:sp>
        <p:nvSpPr>
          <p:cNvPr id="7" name="日期占位符 1">
            <a:extLst>
              <a:ext uri="{FF2B5EF4-FFF2-40B4-BE49-F238E27FC236}">
                <a16:creationId xmlns:a16="http://schemas.microsoft.com/office/drawing/2014/main" id="{D65C750D-4910-2A98-D21F-885D3C9AF945}"/>
              </a:ext>
            </a:extLst>
          </p:cNvPr>
          <p:cNvSpPr>
            <a:spLocks noGrp="1"/>
          </p:cNvSpPr>
          <p:nvPr>
            <p:ph type="dt" sz="half" idx="10"/>
          </p:nvPr>
        </p:nvSpPr>
        <p:spPr>
          <a:xfrm>
            <a:off x="838200" y="6356350"/>
            <a:ext cx="2743200" cy="365125"/>
          </a:xfrm>
        </p:spPr>
        <p:txBody>
          <a:bodyPr/>
          <a:lstStyle/>
          <a:p>
            <a:r>
              <a:rPr kumimoji="1" lang="en-US" altLang="zh-CN"/>
              <a:t>2024/8/27</a:t>
            </a:r>
            <a:endParaRPr kumimoji="1" lang="zh-CN" altLang="en-US"/>
          </a:p>
        </p:txBody>
      </p:sp>
      <p:sp>
        <p:nvSpPr>
          <p:cNvPr id="8" name="页脚占位符 2">
            <a:extLst>
              <a:ext uri="{FF2B5EF4-FFF2-40B4-BE49-F238E27FC236}">
                <a16:creationId xmlns:a16="http://schemas.microsoft.com/office/drawing/2014/main" id="{2FBDF39A-92F5-41A4-58C1-8F3C3629E78E}"/>
              </a:ext>
            </a:extLst>
          </p:cNvPr>
          <p:cNvSpPr>
            <a:spLocks noGrp="1"/>
          </p:cNvSpPr>
          <p:nvPr>
            <p:ph type="ftr" sz="quarter" idx="11"/>
          </p:nvPr>
        </p:nvSpPr>
        <p:spPr>
          <a:xfrm>
            <a:off x="4038600" y="6356350"/>
            <a:ext cx="4114800" cy="365125"/>
          </a:xfrm>
        </p:spPr>
        <p:txBody>
          <a:bodyPr/>
          <a:lstStyle/>
          <a:p>
            <a:r>
              <a:rPr kumimoji="1" lang="zh-CN" altLang="en-US"/>
              <a:t>孟月，</a:t>
            </a:r>
            <a:r>
              <a:rPr kumimoji="1" lang="en-US" altLang="zh-CN"/>
              <a:t>NPG workshop</a:t>
            </a:r>
            <a:endParaRPr kumimoji="1" lang="zh-CN" altLang="en-US"/>
          </a:p>
        </p:txBody>
      </p:sp>
      <p:sp>
        <p:nvSpPr>
          <p:cNvPr id="15" name="文本框 14">
            <a:extLst>
              <a:ext uri="{FF2B5EF4-FFF2-40B4-BE49-F238E27FC236}">
                <a16:creationId xmlns:a16="http://schemas.microsoft.com/office/drawing/2014/main" id="{9423BBF8-9981-456F-96E1-BB156403A9AB}"/>
              </a:ext>
            </a:extLst>
          </p:cNvPr>
          <p:cNvSpPr txBox="1"/>
          <p:nvPr/>
        </p:nvSpPr>
        <p:spPr>
          <a:xfrm>
            <a:off x="4704738" y="2129601"/>
            <a:ext cx="7359444" cy="461665"/>
          </a:xfrm>
          <a:prstGeom prst="rect">
            <a:avLst/>
          </a:prstGeom>
          <a:noFill/>
        </p:spPr>
        <p:txBody>
          <a:bodyPr wrap="square" rtlCol="0">
            <a:spAutoFit/>
          </a:bodyPr>
          <a:lstStyle/>
          <a:p>
            <a:pPr marL="342900" indent="-342900">
              <a:buFont typeface="Arial" panose="020B0604020202020204" pitchFamily="34" charset="0"/>
              <a:buChar char="•"/>
            </a:pPr>
            <a:r>
              <a:rPr lang="en-US" altLang="zh-CN" sz="2400" b="1" dirty="0">
                <a:latin typeface="Helvetica Neue" panose="02000503000000020004" pitchFamily="2" charset="0"/>
                <a:ea typeface="Helvetica Neue" panose="02000503000000020004" pitchFamily="2" charset="0"/>
                <a:cs typeface="Helvetica Neue" panose="02000503000000020004" pitchFamily="2" charset="0"/>
              </a:rPr>
              <a:t>Challenge:</a:t>
            </a:r>
            <a:r>
              <a:rPr lang="zh-CN" altLang="en-US" sz="2400" b="1" dirty="0">
                <a:latin typeface="Helvetica Neue" panose="02000503000000020004" pitchFamily="2" charset="0"/>
                <a:cs typeface="Helvetica Neue" panose="02000503000000020004" pitchFamily="2" charset="0"/>
              </a:rPr>
              <a:t> </a:t>
            </a:r>
            <a:r>
              <a:rPr lang="en-US" altLang="zh-CN" sz="2400" b="1" dirty="0">
                <a:latin typeface="Helvetica Neue" panose="02000503000000020004" pitchFamily="2" charset="0"/>
                <a:ea typeface="Helvetica Neue" panose="02000503000000020004" pitchFamily="2" charset="0"/>
                <a:cs typeface="Helvetica Neue" panose="02000503000000020004" pitchFamily="2" charset="0"/>
              </a:rPr>
              <a:t>accurate</a:t>
            </a:r>
            <a:r>
              <a:rPr lang="zh-CN" altLang="en-US" sz="2400" b="1" dirty="0">
                <a:latin typeface="Helvetica Neue" panose="02000503000000020004" pitchFamily="2" charset="0"/>
                <a:cs typeface="Helvetica Neue" panose="02000503000000020004" pitchFamily="2" charset="0"/>
              </a:rPr>
              <a:t> </a:t>
            </a:r>
            <a:r>
              <a:rPr lang="en-US" altLang="zh-CN" sz="2400" b="1" dirty="0">
                <a:latin typeface="Helvetica Neue" panose="02000503000000020004" pitchFamily="2" charset="0"/>
                <a:ea typeface="Helvetica Neue" panose="02000503000000020004" pitchFamily="2" charset="0"/>
                <a:cs typeface="Helvetica Neue" panose="02000503000000020004" pitchFamily="2" charset="0"/>
              </a:rPr>
              <a:t>NR</a:t>
            </a:r>
            <a:r>
              <a:rPr lang="zh-CN" altLang="en-US" sz="2400" b="1" dirty="0">
                <a:latin typeface="Helvetica Neue" panose="02000503000000020004" pitchFamily="2" charset="0"/>
                <a:cs typeface="Helvetica Neue" panose="02000503000000020004" pitchFamily="2" charset="0"/>
              </a:rPr>
              <a:t> </a:t>
            </a:r>
            <a:r>
              <a:rPr lang="en-US" altLang="zh-CN" sz="2400" b="1" dirty="0">
                <a:latin typeface="Helvetica Neue" panose="02000503000000020004" pitchFamily="2" charset="0"/>
                <a:ea typeface="Helvetica Neue" panose="02000503000000020004" pitchFamily="2" charset="0"/>
                <a:cs typeface="Helvetica Neue" panose="02000503000000020004" pitchFamily="2" charset="0"/>
              </a:rPr>
              <a:t>signal</a:t>
            </a:r>
            <a:r>
              <a:rPr lang="zh-CN" altLang="en-US" sz="2400" b="1" dirty="0">
                <a:latin typeface="Helvetica Neue" panose="02000503000000020004" pitchFamily="2" charset="0"/>
                <a:cs typeface="Helvetica Neue" panose="02000503000000020004" pitchFamily="2" charset="0"/>
              </a:rPr>
              <a:t> </a:t>
            </a:r>
            <a:r>
              <a:rPr lang="en-US" altLang="zh-CN" sz="2400" b="1" dirty="0">
                <a:latin typeface="Helvetica Neue" panose="02000503000000020004" pitchFamily="2" charset="0"/>
                <a:ea typeface="Helvetica Neue" panose="02000503000000020004" pitchFamily="2" charset="0"/>
                <a:cs typeface="Helvetica Neue" panose="02000503000000020004" pitchFamily="2" charset="0"/>
              </a:rPr>
              <a:t>response</a:t>
            </a:r>
            <a:r>
              <a:rPr lang="zh-CN" altLang="en-US" sz="2400" b="1" dirty="0">
                <a:latin typeface="Helvetica Neue" panose="02000503000000020004" pitchFamily="2" charset="0"/>
                <a:cs typeface="Helvetica Neue" panose="02000503000000020004" pitchFamily="2" charset="0"/>
              </a:rPr>
              <a:t> </a:t>
            </a:r>
            <a:r>
              <a:rPr lang="en-US" altLang="zh-CN" sz="2400" b="1" dirty="0">
                <a:latin typeface="Helvetica Neue" panose="02000503000000020004" pitchFamily="2" charset="0"/>
                <a:ea typeface="Helvetica Neue" panose="02000503000000020004" pitchFamily="2" charset="0"/>
                <a:cs typeface="Helvetica Neue" panose="02000503000000020004" pitchFamily="2" charset="0"/>
              </a:rPr>
              <a:t>model!</a:t>
            </a:r>
            <a:r>
              <a:rPr lang="zh-CN" altLang="en-US" sz="2400" b="1" dirty="0">
                <a:latin typeface="Helvetica Neue" panose="02000503000000020004" pitchFamily="2" charset="0"/>
                <a:cs typeface="Helvetica Neue" panose="02000503000000020004" pitchFamily="2" charset="0"/>
              </a:rPr>
              <a:t> </a:t>
            </a:r>
          </a:p>
        </p:txBody>
      </p:sp>
    </p:spTree>
    <p:extLst>
      <p:ext uri="{BB962C8B-B14F-4D97-AF65-F5344CB8AC3E}">
        <p14:creationId xmlns:p14="http://schemas.microsoft.com/office/powerpoint/2010/main" val="2630915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3">
            <a:extLst>
              <a:ext uri="{FF2B5EF4-FFF2-40B4-BE49-F238E27FC236}">
                <a16:creationId xmlns:a16="http://schemas.microsoft.com/office/drawing/2014/main" id="{52830C05-3289-453A-96E2-A82FA1DA598C}"/>
              </a:ext>
            </a:extLst>
          </p:cNvPr>
          <p:cNvSpPr>
            <a:spLocks noGrp="1"/>
          </p:cNvSpPr>
          <p:nvPr>
            <p:ph sz="half" idx="1"/>
          </p:nvPr>
        </p:nvSpPr>
        <p:spPr>
          <a:xfrm>
            <a:off x="221381" y="817323"/>
            <a:ext cx="7035800" cy="4740201"/>
          </a:xfrm>
        </p:spPr>
        <p:txBody>
          <a:bodyPr>
            <a:normAutofit/>
          </a:bodyPr>
          <a:lstStyle/>
          <a:p>
            <a:pPr marL="457200" lvl="1" indent="0">
              <a:buSzPct val="60000"/>
              <a:buNone/>
            </a:pPr>
            <a:endParaRPr kumimoji="1" lang="en-US" altLang="zh-CN" sz="2800" dirty="0"/>
          </a:p>
          <a:p>
            <a:pPr lvl="1"/>
            <a:endParaRPr kumimoji="1" lang="zh-CN" altLang="en-US" dirty="0"/>
          </a:p>
        </p:txBody>
      </p:sp>
      <p:grpSp>
        <p:nvGrpSpPr>
          <p:cNvPr id="3" name="组合 2">
            <a:extLst>
              <a:ext uri="{FF2B5EF4-FFF2-40B4-BE49-F238E27FC236}">
                <a16:creationId xmlns:a16="http://schemas.microsoft.com/office/drawing/2014/main" id="{43EFA214-4B4E-4A3B-8B0F-2C5B781C8D9F}"/>
              </a:ext>
            </a:extLst>
          </p:cNvPr>
          <p:cNvGrpSpPr/>
          <p:nvPr/>
        </p:nvGrpSpPr>
        <p:grpSpPr>
          <a:xfrm>
            <a:off x="0" y="1532908"/>
            <a:ext cx="5905063" cy="4251093"/>
            <a:chOff x="7358093" y="946087"/>
            <a:chExt cx="4359862" cy="2857669"/>
          </a:xfrm>
        </p:grpSpPr>
        <p:pic>
          <p:nvPicPr>
            <p:cNvPr id="15" name="图片 14">
              <a:extLst>
                <a:ext uri="{FF2B5EF4-FFF2-40B4-BE49-F238E27FC236}">
                  <a16:creationId xmlns:a16="http://schemas.microsoft.com/office/drawing/2014/main" id="{C205A04F-FD6F-4B2F-B01F-68F76EF629B0}"/>
                </a:ext>
              </a:extLst>
            </p:cNvPr>
            <p:cNvPicPr>
              <a:picLocks noChangeAspect="1"/>
            </p:cNvPicPr>
            <p:nvPr/>
          </p:nvPicPr>
          <p:blipFill rotWithShape="1">
            <a:blip r:embed="rId3"/>
            <a:srcRect b="46853"/>
            <a:stretch/>
          </p:blipFill>
          <p:spPr>
            <a:xfrm>
              <a:off x="7358093" y="946087"/>
              <a:ext cx="4359773" cy="2764522"/>
            </a:xfrm>
            <a:prstGeom prst="rect">
              <a:avLst/>
            </a:prstGeom>
          </p:spPr>
        </p:pic>
        <p:pic>
          <p:nvPicPr>
            <p:cNvPr id="12" name="图片 11">
              <a:extLst>
                <a:ext uri="{FF2B5EF4-FFF2-40B4-BE49-F238E27FC236}">
                  <a16:creationId xmlns:a16="http://schemas.microsoft.com/office/drawing/2014/main" id="{8EBA5674-E092-4728-BE73-72546246A35C}"/>
                </a:ext>
              </a:extLst>
            </p:cNvPr>
            <p:cNvPicPr>
              <a:picLocks noChangeAspect="1"/>
            </p:cNvPicPr>
            <p:nvPr/>
          </p:nvPicPr>
          <p:blipFill rotWithShape="1">
            <a:blip r:embed="rId3"/>
            <a:srcRect t="91782"/>
            <a:stretch/>
          </p:blipFill>
          <p:spPr>
            <a:xfrm>
              <a:off x="7358182" y="3376285"/>
              <a:ext cx="4359773" cy="427471"/>
            </a:xfrm>
            <a:prstGeom prst="rect">
              <a:avLst/>
            </a:prstGeom>
          </p:spPr>
        </p:pic>
      </p:grpSp>
      <p:pic>
        <p:nvPicPr>
          <p:cNvPr id="14" name="图片 13">
            <a:extLst>
              <a:ext uri="{FF2B5EF4-FFF2-40B4-BE49-F238E27FC236}">
                <a16:creationId xmlns:a16="http://schemas.microsoft.com/office/drawing/2014/main" id="{854EDA8A-5243-4CEE-84EF-C1E5193C79EF}"/>
              </a:ext>
            </a:extLst>
          </p:cNvPr>
          <p:cNvPicPr>
            <a:picLocks noChangeAspect="1"/>
          </p:cNvPicPr>
          <p:nvPr/>
        </p:nvPicPr>
        <p:blipFill rotWithShape="1">
          <a:blip r:embed="rId4"/>
          <a:srcRect t="45584"/>
          <a:stretch/>
        </p:blipFill>
        <p:spPr>
          <a:xfrm>
            <a:off x="5905063" y="1669301"/>
            <a:ext cx="5910275" cy="4120379"/>
          </a:xfrm>
          <a:prstGeom prst="rect">
            <a:avLst/>
          </a:prstGeom>
        </p:spPr>
      </p:pic>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18580B0D-D44A-4ADA-8CB9-E2F8E79E05FB}"/>
                  </a:ext>
                </a:extLst>
              </p:cNvPr>
              <p:cNvSpPr txBox="1"/>
              <p:nvPr/>
            </p:nvSpPr>
            <p:spPr>
              <a:xfrm>
                <a:off x="1685650" y="1072841"/>
                <a:ext cx="2533642" cy="430887"/>
              </a:xfrm>
              <a:prstGeom prst="rect">
                <a:avLst/>
              </a:prstGeom>
              <a:noFill/>
            </p:spPr>
            <p:txBody>
              <a:bodyPr wrap="none" lIns="0" tIns="0" rIns="0" bIns="0" rtlCol="0">
                <a:spAutoFit/>
              </a:bodyPr>
              <a:lstStyle/>
              <a:p>
                <a14:m>
                  <m:oMath xmlns:m="http://schemas.openxmlformats.org/officeDocument/2006/math">
                    <m:r>
                      <a:rPr lang="zh-CN" altLang="en-US" sz="2800" i="1" smtClean="0">
                        <a:latin typeface="Cambria Math" panose="02040503050406030204" pitchFamily="18" charset="0"/>
                      </a:rPr>
                      <m:t>𝜒</m:t>
                    </m:r>
                    <m:r>
                      <a:rPr lang="en-US" altLang="zh-CN" sz="2800" b="0" i="1" smtClean="0">
                        <a:latin typeface="Cambria Math" panose="02040503050406030204" pitchFamily="18" charset="0"/>
                      </a:rPr>
                      <m:t>+ </m:t>
                    </m:r>
                  </m:oMath>
                </a14:m>
                <a:r>
                  <a:rPr lang="en-US" altLang="zh-CN" sz="2800" dirty="0">
                    <a:latin typeface="Cambria Math" panose="02040503050406030204" pitchFamily="18" charset="0"/>
                  </a:rPr>
                  <a:t>Xe</a:t>
                </a:r>
                <a:r>
                  <a:rPr lang="en-US" altLang="zh-CN" sz="2800" dirty="0"/>
                  <a:t> </a:t>
                </a:r>
                <a14:m>
                  <m:oMath xmlns:m="http://schemas.openxmlformats.org/officeDocument/2006/math">
                    <m:r>
                      <a:rPr lang="en-US" altLang="zh-CN" sz="2800">
                        <a:latin typeface="Cambria Math" panose="02040503050406030204" pitchFamily="18" charset="0"/>
                      </a:rPr>
                      <m:t>→</m:t>
                    </m:r>
                    <m:r>
                      <a:rPr lang="zh-CN" altLang="en-US" sz="2800">
                        <a:latin typeface="Cambria Math" panose="02040503050406030204" pitchFamily="18" charset="0"/>
                      </a:rPr>
                      <m:t>𝜐</m:t>
                    </m:r>
                    <m:r>
                      <a:rPr lang="en-US" altLang="zh-CN" sz="2800">
                        <a:latin typeface="Cambria Math" panose="02040503050406030204" pitchFamily="18" charset="0"/>
                      </a:rPr>
                      <m:t>+</m:t>
                    </m:r>
                    <m:r>
                      <m:rPr>
                        <m:nor/>
                      </m:rPr>
                      <a:rPr lang="en-US" altLang="zh-CN" sz="2800" dirty="0">
                        <a:latin typeface="Cambria Math" panose="02040503050406030204" pitchFamily="18" charset="0"/>
                      </a:rPr>
                      <m:t>Xe</m:t>
                    </m:r>
                  </m:oMath>
                </a14:m>
                <a:endParaRPr lang="zh-CN" altLang="en-US" sz="2800" dirty="0">
                  <a:latin typeface="Cambria Math" panose="02040503050406030204" pitchFamily="18" charset="0"/>
                </a:endParaRPr>
              </a:p>
            </p:txBody>
          </p:sp>
        </mc:Choice>
        <mc:Fallback xmlns="">
          <p:sp>
            <p:nvSpPr>
              <p:cNvPr id="13" name="文本框 12">
                <a:extLst>
                  <a:ext uri="{FF2B5EF4-FFF2-40B4-BE49-F238E27FC236}">
                    <a16:creationId xmlns:a16="http://schemas.microsoft.com/office/drawing/2014/main" id="{18580B0D-D44A-4ADA-8CB9-E2F8E79E05FB}"/>
                  </a:ext>
                </a:extLst>
              </p:cNvPr>
              <p:cNvSpPr txBox="1">
                <a:spLocks noRot="1" noChangeAspect="1" noMove="1" noResize="1" noEditPoints="1" noAdjustHandles="1" noChangeArrowheads="1" noChangeShapeType="1" noTextEdit="1"/>
              </p:cNvSpPr>
              <p:nvPr/>
            </p:nvSpPr>
            <p:spPr>
              <a:xfrm>
                <a:off x="1685650" y="1072841"/>
                <a:ext cx="2533642" cy="430887"/>
              </a:xfrm>
              <a:prstGeom prst="rect">
                <a:avLst/>
              </a:prstGeom>
              <a:blipFill>
                <a:blip r:embed="rId5"/>
                <a:stretch>
                  <a:fillRect l="-4478" t="-25714" r="-2488" b="-4571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3AE05F76-0BB9-48D2-9D20-912EDD87055F}"/>
                  </a:ext>
                </a:extLst>
              </p:cNvPr>
              <p:cNvSpPr txBox="1"/>
              <p:nvPr/>
            </p:nvSpPr>
            <p:spPr>
              <a:xfrm>
                <a:off x="8153400" y="1067121"/>
                <a:ext cx="2097113" cy="430887"/>
              </a:xfrm>
              <a:prstGeom prst="rect">
                <a:avLst/>
              </a:prstGeom>
              <a:noFill/>
            </p:spPr>
            <p:txBody>
              <a:bodyPr wrap="none" lIns="0" tIns="0" rIns="0" bIns="0" rtlCol="0">
                <a:spAutoFit/>
              </a:bodyPr>
              <a:lstStyle/>
              <a:p>
                <a14:m>
                  <m:oMath xmlns:m="http://schemas.openxmlformats.org/officeDocument/2006/math">
                    <m:r>
                      <a:rPr lang="zh-CN" altLang="en-US" sz="2800" i="1" smtClean="0">
                        <a:latin typeface="Cambria Math" panose="02040503050406030204" pitchFamily="18" charset="0"/>
                      </a:rPr>
                      <m:t>𝜒</m:t>
                    </m:r>
                    <m:r>
                      <a:rPr lang="en-US" altLang="zh-CN" sz="2800" b="0" i="1" smtClean="0">
                        <a:latin typeface="Cambria Math" panose="02040503050406030204" pitchFamily="18" charset="0"/>
                      </a:rPr>
                      <m:t>+</m:t>
                    </m:r>
                    <m:r>
                      <m:rPr>
                        <m:sty m:val="p"/>
                      </m:rPr>
                      <a:rPr lang="en-US" altLang="zh-CN" sz="2800" b="0" i="0" smtClean="0">
                        <a:latin typeface="Cambria Math" panose="02040503050406030204" pitchFamily="18" charset="0"/>
                      </a:rPr>
                      <m:t>e</m:t>
                    </m:r>
                  </m:oMath>
                </a14:m>
                <a:r>
                  <a:rPr lang="en-US" altLang="zh-CN" sz="2800" dirty="0"/>
                  <a:t> </a:t>
                </a:r>
                <a14:m>
                  <m:oMath xmlns:m="http://schemas.openxmlformats.org/officeDocument/2006/math">
                    <m:r>
                      <a:rPr lang="en-US" altLang="zh-CN" sz="2800" i="1" smtClean="0">
                        <a:latin typeface="Cambria Math" panose="02040503050406030204" pitchFamily="18" charset="0"/>
                        <a:ea typeface="Cambria Math" panose="02040503050406030204" pitchFamily="18" charset="0"/>
                      </a:rPr>
                      <m:t>→</m:t>
                    </m:r>
                    <m:r>
                      <a:rPr lang="zh-CN" altLang="en-US" sz="2800" i="1" smtClean="0">
                        <a:latin typeface="Cambria Math" panose="02040503050406030204" pitchFamily="18" charset="0"/>
                        <a:ea typeface="Cambria Math" panose="02040503050406030204" pitchFamily="18" charset="0"/>
                      </a:rPr>
                      <m:t>𝜐</m:t>
                    </m:r>
                    <m:r>
                      <a:rPr lang="en-US" altLang="zh-CN" sz="2800" b="0" i="1" smtClean="0">
                        <a:latin typeface="Cambria Math" panose="02040503050406030204" pitchFamily="18" charset="0"/>
                        <a:ea typeface="Cambria Math" panose="02040503050406030204" pitchFamily="18" charset="0"/>
                      </a:rPr>
                      <m:t>+</m:t>
                    </m:r>
                    <m:r>
                      <m:rPr>
                        <m:nor/>
                      </m:rPr>
                      <a:rPr lang="en-US" altLang="zh-CN" sz="2800" b="0" i="0" smtClean="0">
                        <a:latin typeface="Cambria Math" panose="02040503050406030204" pitchFamily="18" charset="0"/>
                        <a:ea typeface="Cambria Math" panose="02040503050406030204" pitchFamily="18" charset="0"/>
                      </a:rPr>
                      <m:t>e</m:t>
                    </m:r>
                  </m:oMath>
                </a14:m>
                <a:endParaRPr lang="zh-CN" altLang="en-US" sz="2800" dirty="0"/>
              </a:p>
            </p:txBody>
          </p:sp>
        </mc:Choice>
        <mc:Fallback xmlns="">
          <p:sp>
            <p:nvSpPr>
              <p:cNvPr id="22" name="文本框 21">
                <a:extLst>
                  <a:ext uri="{FF2B5EF4-FFF2-40B4-BE49-F238E27FC236}">
                    <a16:creationId xmlns:a16="http://schemas.microsoft.com/office/drawing/2014/main" id="{3AE05F76-0BB9-48D2-9D20-912EDD87055F}"/>
                  </a:ext>
                </a:extLst>
              </p:cNvPr>
              <p:cNvSpPr txBox="1">
                <a:spLocks noRot="1" noChangeAspect="1" noMove="1" noResize="1" noEditPoints="1" noAdjustHandles="1" noChangeArrowheads="1" noChangeShapeType="1" noTextEdit="1"/>
              </p:cNvSpPr>
              <p:nvPr/>
            </p:nvSpPr>
            <p:spPr>
              <a:xfrm>
                <a:off x="8153400" y="1067121"/>
                <a:ext cx="2097113" cy="430887"/>
              </a:xfrm>
              <a:prstGeom prst="rect">
                <a:avLst/>
              </a:prstGeom>
              <a:blipFill>
                <a:blip r:embed="rId6"/>
                <a:stretch>
                  <a:fillRect l="-6024" r="-3012" b="-1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1FACDBD2-F948-4E66-9717-D65FD1E9C0FE}"/>
                  </a:ext>
                </a:extLst>
              </p:cNvPr>
              <p:cNvSpPr/>
              <p:nvPr/>
            </p:nvSpPr>
            <p:spPr>
              <a:xfrm rot="21089696">
                <a:off x="9521926" y="2829508"/>
                <a:ext cx="1483098" cy="307777"/>
              </a:xfrm>
              <a:prstGeom prst="rect">
                <a:avLst/>
              </a:prstGeom>
            </p:spPr>
            <p:txBody>
              <a:bodyPr wrap="none">
                <a:spAutoFit/>
              </a:bodyPr>
              <a:lstStyle/>
              <a:p>
                <a:r>
                  <a:rPr kumimoji="1" lang="en-US" altLang="zh-CN" sz="1400" dirty="0"/>
                  <a:t>e</a:t>
                </a:r>
                <a14:m>
                  <m:oMath xmlns:m="http://schemas.openxmlformats.org/officeDocument/2006/math">
                    <m:r>
                      <a:rPr kumimoji="1" lang="zh-CN" altLang="en-US" sz="1400" i="1">
                        <a:latin typeface="Cambria Math" panose="02040503050406030204" pitchFamily="18" charset="0"/>
                      </a:rPr>
                      <m:t>𝜈</m:t>
                    </m:r>
                    <m:r>
                      <a:rPr kumimoji="1" lang="zh-CN" altLang="en-US" sz="1400" i="1">
                        <a:latin typeface="Cambria Math" panose="02040503050406030204" pitchFamily="18" charset="0"/>
                      </a:rPr>
                      <m:t>→</m:t>
                    </m:r>
                    <m:r>
                      <a:rPr kumimoji="1" lang="zh-CN" altLang="en-US" sz="1400" i="1">
                        <a:latin typeface="Cambria Math" panose="02040503050406030204" pitchFamily="18" charset="0"/>
                      </a:rPr>
                      <m:t>𝜒</m:t>
                    </m:r>
                  </m:oMath>
                </a14:m>
                <a:r>
                  <a:rPr kumimoji="1" lang="en-US" altLang="zh-CN" sz="1400" dirty="0"/>
                  <a:t>e, ee</a:t>
                </a:r>
                <a14:m>
                  <m:oMath xmlns:m="http://schemas.openxmlformats.org/officeDocument/2006/math">
                    <m:r>
                      <a:rPr kumimoji="1" lang="zh-CN" altLang="en-US" sz="1400" i="1">
                        <a:latin typeface="Cambria Math" panose="02040503050406030204" pitchFamily="18" charset="0"/>
                      </a:rPr>
                      <m:t>→</m:t>
                    </m:r>
                    <m:r>
                      <a:rPr kumimoji="1" lang="zh-CN" altLang="en-US" sz="1400" i="1">
                        <a:latin typeface="Cambria Math" panose="02040503050406030204" pitchFamily="18" charset="0"/>
                      </a:rPr>
                      <m:t>𝜒𝜈</m:t>
                    </m:r>
                  </m:oMath>
                </a14:m>
                <a:endParaRPr lang="zh-CN" altLang="en-US" sz="1400" dirty="0"/>
              </a:p>
            </p:txBody>
          </p:sp>
        </mc:Choice>
        <mc:Fallback xmlns="">
          <p:sp>
            <p:nvSpPr>
              <p:cNvPr id="11" name="矩形 10">
                <a:extLst>
                  <a:ext uri="{FF2B5EF4-FFF2-40B4-BE49-F238E27FC236}">
                    <a16:creationId xmlns:a16="http://schemas.microsoft.com/office/drawing/2014/main" id="{1FACDBD2-F948-4E66-9717-D65FD1E9C0FE}"/>
                  </a:ext>
                </a:extLst>
              </p:cNvPr>
              <p:cNvSpPr>
                <a:spLocks noRot="1" noChangeAspect="1" noMove="1" noResize="1" noEditPoints="1" noAdjustHandles="1" noChangeArrowheads="1" noChangeShapeType="1" noTextEdit="1"/>
              </p:cNvSpPr>
              <p:nvPr/>
            </p:nvSpPr>
            <p:spPr>
              <a:xfrm rot="21089696">
                <a:off x="9521926" y="2829508"/>
                <a:ext cx="1483098" cy="307777"/>
              </a:xfrm>
              <a:prstGeom prst="rect">
                <a:avLst/>
              </a:prstGeom>
              <a:blipFill>
                <a:blip r:embed="rId7"/>
                <a:stretch>
                  <a:fillRect l="-1667" b="-11905"/>
                </a:stretch>
              </a:blipFill>
            </p:spPr>
            <p:txBody>
              <a:bodyPr/>
              <a:lstStyle/>
              <a:p>
                <a:r>
                  <a:rPr lang="zh-CN" altLang="en-US">
                    <a:noFill/>
                  </a:rPr>
                  <a:t> </a:t>
                </a:r>
              </a:p>
            </p:txBody>
          </p:sp>
        </mc:Fallback>
      </mc:AlternateContent>
      <p:sp>
        <p:nvSpPr>
          <p:cNvPr id="2" name="灯片编号占位符 1">
            <a:extLst>
              <a:ext uri="{FF2B5EF4-FFF2-40B4-BE49-F238E27FC236}">
                <a16:creationId xmlns:a16="http://schemas.microsoft.com/office/drawing/2014/main" id="{1BBD506E-4D6C-FD49-D2AB-16B17C8759A1}"/>
              </a:ext>
            </a:extLst>
          </p:cNvPr>
          <p:cNvSpPr>
            <a:spLocks noGrp="1"/>
          </p:cNvSpPr>
          <p:nvPr>
            <p:ph type="sldNum" sz="quarter" idx="12"/>
          </p:nvPr>
        </p:nvSpPr>
        <p:spPr/>
        <p:txBody>
          <a:bodyPr/>
          <a:lstStyle/>
          <a:p>
            <a:fld id="{E2802475-2F4D-CA45-AACE-A7EAB8ED1EE7}" type="slidenum">
              <a:rPr kumimoji="1" lang="zh-CN" altLang="en-US" smtClean="0"/>
              <a:t>27</a:t>
            </a:fld>
            <a:endParaRPr kumimoji="1" lang="zh-CN" altLang="en-US"/>
          </a:p>
        </p:txBody>
      </p:sp>
      <p:sp>
        <p:nvSpPr>
          <p:cNvPr id="4" name="标题 1">
            <a:extLst>
              <a:ext uri="{FF2B5EF4-FFF2-40B4-BE49-F238E27FC236}">
                <a16:creationId xmlns:a16="http://schemas.microsoft.com/office/drawing/2014/main" id="{D158E9E1-921E-C51F-CFDA-595F9BE4C4FC}"/>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Mono-energetic Signal Search Results</a:t>
            </a:r>
          </a:p>
        </p:txBody>
      </p:sp>
      <p:sp>
        <p:nvSpPr>
          <p:cNvPr id="7" name="文本框 6">
            <a:extLst>
              <a:ext uri="{FF2B5EF4-FFF2-40B4-BE49-F238E27FC236}">
                <a16:creationId xmlns:a16="http://schemas.microsoft.com/office/drawing/2014/main" id="{008ED9CB-A7D4-0AFB-DB21-7062B5D8310B}"/>
              </a:ext>
            </a:extLst>
          </p:cNvPr>
          <p:cNvSpPr txBox="1"/>
          <p:nvPr/>
        </p:nvSpPr>
        <p:spPr>
          <a:xfrm>
            <a:off x="816753" y="5742339"/>
            <a:ext cx="4694529" cy="646331"/>
          </a:xfrm>
          <a:prstGeom prst="rect">
            <a:avLst/>
          </a:prstGeom>
          <a:solidFill>
            <a:sysClr val="window" lastClr="FFFFFF">
              <a:lumMod val="95000"/>
            </a:sys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 Gu et al. </a:t>
            </a:r>
            <a:r>
              <a:rPr kumimoji="1" lang="en-US" altLang="zh-CN"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PRL</a:t>
            </a:r>
            <a:r>
              <a:rPr kumimoji="1" lang="en-US" altLang="zh-CN"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129, 161803 (2022), </a:t>
            </a:r>
            <a:r>
              <a:rPr kumimoji="1" lang="en-US" altLang="zh-CN"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Editors’ Suggestion</a:t>
            </a:r>
          </a:p>
        </p:txBody>
      </p:sp>
      <p:sp>
        <p:nvSpPr>
          <p:cNvPr id="10" name="文本框 9">
            <a:extLst>
              <a:ext uri="{FF2B5EF4-FFF2-40B4-BE49-F238E27FC236}">
                <a16:creationId xmlns:a16="http://schemas.microsoft.com/office/drawing/2014/main" id="{82A86947-5427-08D1-225F-4E477155E2BF}"/>
              </a:ext>
            </a:extLst>
          </p:cNvPr>
          <p:cNvSpPr txBox="1"/>
          <p:nvPr/>
        </p:nvSpPr>
        <p:spPr>
          <a:xfrm>
            <a:off x="6775782" y="5742338"/>
            <a:ext cx="4694529" cy="646331"/>
          </a:xfrm>
          <a:prstGeom prst="rect">
            <a:avLst/>
          </a:prstGeom>
          <a:solidFill>
            <a:sysClr val="window" lastClr="FFFFFF">
              <a:lumMod val="95000"/>
            </a:sys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Zhang et al. </a:t>
            </a:r>
            <a:r>
              <a:rPr kumimoji="1" lang="en-US" altLang="zh-CN"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PRL</a:t>
            </a:r>
            <a:r>
              <a:rPr kumimoji="1" lang="en-US" altLang="zh-CN"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129, 161804 (2022) , </a:t>
            </a:r>
            <a:r>
              <a:rPr kumimoji="1" lang="en-US" altLang="zh-CN"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Editors’ Suggestion</a:t>
            </a:r>
          </a:p>
        </p:txBody>
      </p:sp>
      <p:sp>
        <p:nvSpPr>
          <p:cNvPr id="5" name="日期占位符 1">
            <a:extLst>
              <a:ext uri="{FF2B5EF4-FFF2-40B4-BE49-F238E27FC236}">
                <a16:creationId xmlns:a16="http://schemas.microsoft.com/office/drawing/2014/main" id="{EE9ACBD1-19A1-531C-4F19-4E1D759D3A67}"/>
              </a:ext>
            </a:extLst>
          </p:cNvPr>
          <p:cNvSpPr>
            <a:spLocks noGrp="1"/>
          </p:cNvSpPr>
          <p:nvPr>
            <p:ph type="dt" sz="half" idx="10"/>
          </p:nvPr>
        </p:nvSpPr>
        <p:spPr>
          <a:xfrm>
            <a:off x="838200" y="6356350"/>
            <a:ext cx="2743200" cy="365125"/>
          </a:xfrm>
        </p:spPr>
        <p:txBody>
          <a:bodyPr/>
          <a:lstStyle/>
          <a:p>
            <a:r>
              <a:rPr kumimoji="1" lang="en-US" altLang="zh-CN"/>
              <a:t>2024/8/27</a:t>
            </a:r>
            <a:endParaRPr kumimoji="1" lang="zh-CN" altLang="en-US"/>
          </a:p>
        </p:txBody>
      </p:sp>
      <p:sp>
        <p:nvSpPr>
          <p:cNvPr id="8" name="页脚占位符 2">
            <a:extLst>
              <a:ext uri="{FF2B5EF4-FFF2-40B4-BE49-F238E27FC236}">
                <a16:creationId xmlns:a16="http://schemas.microsoft.com/office/drawing/2014/main" id="{4F53EF95-6210-9F3F-4504-260C03C2C39D}"/>
              </a:ext>
            </a:extLst>
          </p:cNvPr>
          <p:cNvSpPr>
            <a:spLocks noGrp="1"/>
          </p:cNvSpPr>
          <p:nvPr>
            <p:ph type="ftr" sz="quarter" idx="11"/>
          </p:nvPr>
        </p:nvSpPr>
        <p:spPr>
          <a:xfrm>
            <a:off x="4038600" y="6356350"/>
            <a:ext cx="4114800" cy="365125"/>
          </a:xfrm>
        </p:spPr>
        <p:txBody>
          <a:bodyPr/>
          <a:lstStyle/>
          <a:p>
            <a:r>
              <a:rPr kumimoji="1" lang="zh-CN" altLang="en-US"/>
              <a:t>孟月，</a:t>
            </a:r>
            <a:r>
              <a:rPr kumimoji="1" lang="en-US" altLang="zh-CN"/>
              <a:t>NPG workshop</a:t>
            </a:r>
            <a:endParaRPr kumimoji="1" lang="zh-CN" altLang="en-US"/>
          </a:p>
        </p:txBody>
      </p:sp>
    </p:spTree>
    <p:extLst>
      <p:ext uri="{BB962C8B-B14F-4D97-AF65-F5344CB8AC3E}">
        <p14:creationId xmlns:p14="http://schemas.microsoft.com/office/powerpoint/2010/main" val="1015527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ABE2B0F8-7144-4040-A6D0-AB47D37F7F37}"/>
              </a:ext>
            </a:extLst>
          </p:cNvPr>
          <p:cNvGrpSpPr>
            <a:grpSpLocks noChangeAspect="1"/>
          </p:cNvGrpSpPr>
          <p:nvPr/>
        </p:nvGrpSpPr>
        <p:grpSpPr>
          <a:xfrm>
            <a:off x="7900243" y="3667357"/>
            <a:ext cx="4004701" cy="2927356"/>
            <a:chOff x="6287943" y="2753100"/>
            <a:chExt cx="5763525" cy="3600000"/>
          </a:xfrm>
        </p:grpSpPr>
        <p:pic>
          <p:nvPicPr>
            <p:cNvPr id="12" name="图片 11">
              <a:extLst>
                <a:ext uri="{FF2B5EF4-FFF2-40B4-BE49-F238E27FC236}">
                  <a16:creationId xmlns:a16="http://schemas.microsoft.com/office/drawing/2014/main" id="{9D8C8A99-16B5-4BDF-B99F-6037F327A5AD}"/>
                </a:ext>
              </a:extLst>
            </p:cNvPr>
            <p:cNvPicPr>
              <a:picLocks noChangeAspect="1"/>
            </p:cNvPicPr>
            <p:nvPr/>
          </p:nvPicPr>
          <p:blipFill rotWithShape="1">
            <a:blip r:embed="rId3"/>
            <a:srcRect t="835"/>
            <a:stretch/>
          </p:blipFill>
          <p:spPr>
            <a:xfrm>
              <a:off x="6287943" y="2753100"/>
              <a:ext cx="5763525" cy="3600000"/>
            </a:xfrm>
            <a:prstGeom prst="rect">
              <a:avLst/>
            </a:prstGeom>
          </p:spPr>
        </p:pic>
        <p:sp>
          <p:nvSpPr>
            <p:cNvPr id="13" name="文本框 12">
              <a:extLst>
                <a:ext uri="{FF2B5EF4-FFF2-40B4-BE49-F238E27FC236}">
                  <a16:creationId xmlns:a16="http://schemas.microsoft.com/office/drawing/2014/main" id="{718A1D46-CBE9-4D11-BB43-6394FA61E332}"/>
                </a:ext>
              </a:extLst>
            </p:cNvPr>
            <p:cNvSpPr txBox="1"/>
            <p:nvPr/>
          </p:nvSpPr>
          <p:spPr>
            <a:xfrm>
              <a:off x="7430729" y="2848586"/>
              <a:ext cx="3539610" cy="429955"/>
            </a:xfrm>
            <a:prstGeom prst="rect">
              <a:avLst/>
            </a:prstGeom>
            <a:noFill/>
          </p:spPr>
          <p:txBody>
            <a:bodyPr wrap="square">
              <a:spAutoFit/>
            </a:bodyPr>
            <a:lstStyle/>
            <a:p>
              <a:r>
                <a:rPr kumimoji="1" lang="en-US" altLang="zh-CN" sz="1600" b="1" i="1" dirty="0">
                  <a:latin typeface="Helvetica" pitchFamily="2" charset="0"/>
                  <a:ea typeface="SimSun" panose="02010600030101010101" pitchFamily="2" charset="-122"/>
                  <a:cs typeface="Calibri" panose="020F0502020204030204" pitchFamily="34" charset="0"/>
                </a:rPr>
                <a:t>axis-vector operators</a:t>
              </a:r>
              <a:endParaRPr lang="zh-CN" altLang="en-US" sz="1600" b="1" i="1" dirty="0"/>
            </a:p>
          </p:txBody>
        </p:sp>
      </p:grpSp>
      <p:sp>
        <p:nvSpPr>
          <p:cNvPr id="2" name="Title 1"/>
          <p:cNvSpPr>
            <a:spLocks noGrp="1"/>
          </p:cNvSpPr>
          <p:nvPr>
            <p:ph type="title"/>
          </p:nvPr>
        </p:nvSpPr>
        <p:spPr>
          <a:xfrm>
            <a:off x="0" y="241287"/>
            <a:ext cx="12192000" cy="623816"/>
          </a:xfrm>
        </p:spPr>
        <p:txBody>
          <a:bodyPr>
            <a:noAutofit/>
          </a:bodyPr>
          <a:lstStyle/>
          <a:p>
            <a:r>
              <a:rPr lang="en-US" altLang="zh-CN" sz="4400" b="1" dirty="0">
                <a:latin typeface="Calibri" panose="020F0502020204030204" pitchFamily="34" charset="0"/>
                <a:cs typeface="Calibri" panose="020F0502020204030204" pitchFamily="34" charset="0"/>
              </a:rPr>
              <a:t>CDEX Fermionic Dark Matter Search</a:t>
            </a:r>
            <a:endParaRPr lang="en-US" sz="44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30B40A86-DCB0-4F28-AE5A-31B4CFAE2DDC}" type="slidenum">
              <a:rPr lang="zh-CN" altLang="en-US" smtClean="0"/>
              <a:t>28</a:t>
            </a:fld>
            <a:endParaRPr lang="zh-CN" altLang="en-US"/>
          </a:p>
        </p:txBody>
      </p:sp>
      <p:pic>
        <p:nvPicPr>
          <p:cNvPr id="16" name="图片 52">
            <a:extLst>
              <a:ext uri="{FF2B5EF4-FFF2-40B4-BE49-F238E27FC236}">
                <a16:creationId xmlns:a16="http://schemas.microsoft.com/office/drawing/2014/main" id="{05057E99-25FF-48C9-89DB-DEFA687517B9}"/>
              </a:ext>
            </a:extLst>
          </p:cNvPr>
          <p:cNvPicPr>
            <a:picLocks noChangeAspect="1"/>
          </p:cNvPicPr>
          <p:nvPr/>
        </p:nvPicPr>
        <p:blipFill>
          <a:blip r:embed="rId4"/>
          <a:stretch>
            <a:fillRect/>
          </a:stretch>
        </p:blipFill>
        <p:spPr>
          <a:xfrm>
            <a:off x="11159021" y="182310"/>
            <a:ext cx="844087" cy="782752"/>
          </a:xfrm>
          <a:prstGeom prst="rect">
            <a:avLst/>
          </a:prstGeom>
        </p:spPr>
      </p:pic>
      <p:sp>
        <p:nvSpPr>
          <p:cNvPr id="17" name="文本框 16">
            <a:extLst>
              <a:ext uri="{FF2B5EF4-FFF2-40B4-BE49-F238E27FC236}">
                <a16:creationId xmlns:a16="http://schemas.microsoft.com/office/drawing/2014/main" id="{E22FC6D7-2E0E-4004-9F0F-BD14AA073D3F}"/>
              </a:ext>
            </a:extLst>
          </p:cNvPr>
          <p:cNvSpPr txBox="1"/>
          <p:nvPr/>
        </p:nvSpPr>
        <p:spPr>
          <a:xfrm>
            <a:off x="238352" y="1156303"/>
            <a:ext cx="11953648" cy="2062103"/>
          </a:xfrm>
          <a:prstGeom prst="rect">
            <a:avLst/>
          </a:prstGeom>
          <a:noFill/>
        </p:spPr>
        <p:txBody>
          <a:bodyPr wrap="square" rtlCol="0">
            <a:spAutoFit/>
          </a:bodyPr>
          <a:lstStyle/>
          <a:p>
            <a:pPr>
              <a:spcAft>
                <a:spcPts val="600"/>
              </a:spcAft>
              <a:buClr>
                <a:srgbClr val="660776"/>
              </a:buClr>
            </a:pPr>
            <a:r>
              <a:rPr kumimoji="1" lang="en-US" altLang="zh-CN" sz="2000" dirty="0">
                <a:latin typeface="Helvetica" pitchFamily="2" charset="0"/>
                <a:ea typeface="SimSun" panose="02010600030101010101" pitchFamily="2" charset="-122"/>
                <a:cs typeface="Calibri" panose="020F0502020204030204" pitchFamily="34" charset="0"/>
              </a:rPr>
              <a:t>If DM particles are </a:t>
            </a:r>
            <a:r>
              <a:rPr kumimoji="1" lang="en-US" altLang="zh-CN" sz="2000" b="1" i="1" dirty="0">
                <a:solidFill>
                  <a:srgbClr val="2D2D92"/>
                </a:solidFill>
                <a:latin typeface="Helvetica" pitchFamily="2" charset="0"/>
                <a:ea typeface="SimSun" panose="02010600030101010101" pitchFamily="2" charset="-122"/>
                <a:cs typeface="Calibri" panose="020F0502020204030204" pitchFamily="34" charset="0"/>
              </a:rPr>
              <a:t>Fermion</a:t>
            </a:r>
            <a:r>
              <a:rPr kumimoji="1" lang="en-US" altLang="zh-CN" sz="2000" dirty="0">
                <a:latin typeface="Helvetica" pitchFamily="2" charset="0"/>
                <a:ea typeface="SimSun" panose="02010600030101010101" pitchFamily="2" charset="-122"/>
                <a:cs typeface="Calibri" panose="020F0502020204030204" pitchFamily="34" charset="0"/>
              </a:rPr>
              <a:t>,</a:t>
            </a:r>
            <a:r>
              <a:rPr kumimoji="1" lang="zh-CN" altLang="en-US" sz="2000" dirty="0">
                <a:latin typeface="Helvetica" pitchFamily="2" charset="0"/>
                <a:ea typeface="SimSun" panose="02010600030101010101" pitchFamily="2" charset="-122"/>
                <a:cs typeface="Calibri" panose="020F0502020204030204" pitchFamily="34" charset="0"/>
              </a:rPr>
              <a:t> </a:t>
            </a:r>
            <a:r>
              <a:rPr kumimoji="1" lang="en-US" altLang="zh-CN" sz="2000" dirty="0">
                <a:latin typeface="Helvetica" pitchFamily="2" charset="0"/>
                <a:ea typeface="SimSun" panose="02010600030101010101" pitchFamily="2" charset="-122"/>
                <a:cs typeface="Calibri" panose="020F0502020204030204" pitchFamily="34" charset="0"/>
              </a:rPr>
              <a:t>they can induce </a:t>
            </a:r>
            <a:r>
              <a:rPr kumimoji="1" lang="en-US" altLang="zh-CN" sz="2000" b="1" i="1" u="sng" dirty="0">
                <a:solidFill>
                  <a:srgbClr val="C00000"/>
                </a:solidFill>
                <a:latin typeface="Helvetica" pitchFamily="2" charset="0"/>
                <a:ea typeface="SimSun" panose="02010600030101010101" pitchFamily="2" charset="-122"/>
                <a:cs typeface="Calibri" panose="020F0502020204030204" pitchFamily="34" charset="0"/>
              </a:rPr>
              <a:t>neutral current absorption </a:t>
            </a:r>
            <a:r>
              <a:rPr kumimoji="1" lang="en-US" altLang="zh-CN" sz="2000" dirty="0">
                <a:latin typeface="Helvetica" pitchFamily="2" charset="0"/>
                <a:ea typeface="SimSun" panose="02010600030101010101" pitchFamily="2" charset="-122"/>
                <a:cs typeface="Calibri" panose="020F0502020204030204" pitchFamily="34" charset="0"/>
              </a:rPr>
              <a:t>with </a:t>
            </a:r>
            <a:r>
              <a:rPr kumimoji="1" lang="en-US" altLang="zh-CN" sz="2000" b="1" i="1" dirty="0">
                <a:solidFill>
                  <a:srgbClr val="C00000"/>
                </a:solidFill>
                <a:latin typeface="Helvetica" pitchFamily="2" charset="0"/>
                <a:ea typeface="SimSun" panose="02010600030101010101" pitchFamily="2" charset="-122"/>
                <a:cs typeface="Calibri" panose="020F0502020204030204" pitchFamily="34" charset="0"/>
              </a:rPr>
              <a:t>nucleus</a:t>
            </a:r>
            <a:r>
              <a:rPr kumimoji="1" lang="en-US" altLang="zh-CN" sz="2000" dirty="0">
                <a:latin typeface="Helvetica" pitchFamily="2" charset="0"/>
                <a:ea typeface="SimSun" panose="02010600030101010101" pitchFamily="2" charset="-122"/>
                <a:cs typeface="Calibri" panose="020F0502020204030204" pitchFamily="34" charset="0"/>
              </a:rPr>
              <a:t> or </a:t>
            </a:r>
            <a:r>
              <a:rPr kumimoji="1" lang="en-US" altLang="zh-CN" sz="2000" b="1" i="1" dirty="0">
                <a:solidFill>
                  <a:srgbClr val="C00000"/>
                </a:solidFill>
                <a:latin typeface="Helvetica" pitchFamily="2" charset="0"/>
                <a:ea typeface="SimSun" panose="02010600030101010101" pitchFamily="2" charset="-122"/>
                <a:cs typeface="Calibri" panose="020F0502020204030204" pitchFamily="34" charset="0"/>
              </a:rPr>
              <a:t>electron</a:t>
            </a:r>
            <a:r>
              <a:rPr kumimoji="1" lang="en-US" altLang="zh-CN" sz="2000" dirty="0">
                <a:latin typeface="Helvetica" pitchFamily="2" charset="0"/>
                <a:ea typeface="SimSun" panose="02010600030101010101" pitchFamily="2" charset="-122"/>
                <a:cs typeface="Calibri" panose="020F0502020204030204" pitchFamily="34" charset="0"/>
              </a:rPr>
              <a:t> </a:t>
            </a:r>
            <a:endParaRPr kumimoji="1" lang="en-US" altLang="zh-CN" sz="2400" b="1" dirty="0">
              <a:latin typeface="Helvetica" pitchFamily="2" charset="0"/>
              <a:ea typeface="Source Han Sans HC" panose="020B0500000000000000" pitchFamily="34" charset="-128"/>
              <a:cs typeface="Calibri" panose="020F0502020204030204" pitchFamily="34" charset="0"/>
            </a:endParaRPr>
          </a:p>
          <a:p>
            <a:pPr marL="342900" indent="-342900">
              <a:spcAft>
                <a:spcPts val="600"/>
              </a:spcAft>
              <a:buClr>
                <a:srgbClr val="660776"/>
              </a:buClr>
              <a:buFont typeface="Arial" panose="020B0604020202020204" pitchFamily="34" charset="0"/>
              <a:buChar char="•"/>
            </a:pPr>
            <a:r>
              <a:rPr kumimoji="1" lang="en-US" altLang="zh-CN" sz="2400" b="1" dirty="0">
                <a:latin typeface="Helvetica" pitchFamily="2" charset="0"/>
                <a:ea typeface="Source Han Sans HC" panose="020B0500000000000000" pitchFamily="34" charset="-128"/>
                <a:cs typeface="Calibri" panose="020F0502020204030204" pitchFamily="34" charset="0"/>
              </a:rPr>
              <a:t>Limits on Nucleus Absorption Cross-Section (</a:t>
            </a:r>
            <a:r>
              <a:rPr kumimoji="1" lang="el-GR" altLang="zh-CN" sz="2400" b="1" dirty="0">
                <a:latin typeface="Helvetica" pitchFamily="2" charset="0"/>
                <a:ea typeface="Source Han Sans HC" panose="020B0500000000000000" pitchFamily="34" charset="-128"/>
                <a:cs typeface="Calibri" panose="020F0502020204030204" pitchFamily="34" charset="0"/>
              </a:rPr>
              <a:t>σ</a:t>
            </a:r>
            <a:r>
              <a:rPr kumimoji="1" lang="en-US" altLang="zh-CN" sz="2400" b="1" baseline="-25000" dirty="0">
                <a:latin typeface="Helvetica" pitchFamily="2" charset="0"/>
                <a:ea typeface="Source Han Sans HC" panose="020B0500000000000000" pitchFamily="34" charset="-128"/>
                <a:cs typeface="Calibri" panose="020F0502020204030204" pitchFamily="34" charset="0"/>
              </a:rPr>
              <a:t>NC</a:t>
            </a:r>
            <a:r>
              <a:rPr kumimoji="1" lang="en-US" altLang="zh-CN" sz="2400" b="1" dirty="0">
                <a:latin typeface="Helvetica" pitchFamily="2" charset="0"/>
                <a:ea typeface="Source Han Sans HC" panose="020B0500000000000000" pitchFamily="34" charset="-128"/>
                <a:cs typeface="Calibri" panose="020F0502020204030204" pitchFamily="34" charset="0"/>
              </a:rPr>
              <a:t>):</a:t>
            </a:r>
            <a:endParaRPr kumimoji="1" lang="en-US" altLang="zh-CN" sz="2000" b="1" i="1" dirty="0">
              <a:latin typeface="Helvetica" pitchFamily="2" charset="0"/>
              <a:ea typeface="SimSun" panose="02010600030101010101" pitchFamily="2" charset="-122"/>
              <a:cs typeface="Calibri" panose="020F0502020204030204" pitchFamily="34" charset="0"/>
            </a:endParaRPr>
          </a:p>
          <a:p>
            <a:pPr lvl="1">
              <a:spcAft>
                <a:spcPts val="600"/>
              </a:spcAft>
            </a:pPr>
            <a:r>
              <a:rPr kumimoji="1" lang="en-US" altLang="zh-CN" sz="2000" dirty="0">
                <a:latin typeface="Helvetica" pitchFamily="2" charset="0"/>
                <a:ea typeface="SimSun" panose="02010600030101010101" pitchFamily="2" charset="-122"/>
                <a:cs typeface="Calibri" panose="020F0502020204030204" pitchFamily="34" charset="0"/>
              </a:rPr>
              <a:t>CDEX achieves the </a:t>
            </a:r>
            <a:r>
              <a:rPr kumimoji="1" lang="en-US" altLang="zh-CN" sz="2000" b="1" dirty="0">
                <a:solidFill>
                  <a:srgbClr val="C00000"/>
                </a:solidFill>
                <a:latin typeface="Helvetica" pitchFamily="2" charset="0"/>
                <a:ea typeface="SimSun" panose="02010600030101010101" pitchFamily="2" charset="-122"/>
                <a:cs typeface="Calibri" panose="020F0502020204030204" pitchFamily="34" charset="0"/>
              </a:rPr>
              <a:t>lowest DM mass reach (10 MeV)</a:t>
            </a:r>
            <a:r>
              <a:rPr kumimoji="1" lang="en-US" altLang="zh-CN" sz="2000" dirty="0">
                <a:latin typeface="Helvetica" pitchFamily="2" charset="0"/>
                <a:ea typeface="SimSun" panose="02010600030101010101" pitchFamily="2" charset="-122"/>
                <a:cs typeface="Calibri" panose="020F0502020204030204" pitchFamily="34" charset="0"/>
              </a:rPr>
              <a:t> among direct detection experiments to date</a:t>
            </a:r>
          </a:p>
          <a:p>
            <a:pPr marL="342900" indent="-342900">
              <a:spcAft>
                <a:spcPts val="600"/>
              </a:spcAft>
              <a:buClr>
                <a:srgbClr val="660776"/>
              </a:buClr>
              <a:buFont typeface="Arial" panose="020B0604020202020204" pitchFamily="34" charset="0"/>
              <a:buChar char="•"/>
            </a:pPr>
            <a:r>
              <a:rPr kumimoji="1" lang="en-US" altLang="zh-CN" sz="2400" b="1" dirty="0">
                <a:latin typeface="Helvetica" pitchFamily="2" charset="0"/>
                <a:ea typeface="Source Han Sans HC" panose="020B0500000000000000" pitchFamily="34" charset="-128"/>
                <a:cs typeface="Calibri" panose="020F0502020204030204" pitchFamily="34" charset="0"/>
              </a:rPr>
              <a:t>Limits on Electron Absorption Cross-Section (</a:t>
            </a:r>
            <a:r>
              <a:rPr kumimoji="1" lang="el-GR" altLang="zh-CN" sz="2400" b="1" i="1" dirty="0">
                <a:latin typeface="Helvetica" pitchFamily="2" charset="0"/>
                <a:ea typeface="Source Han Sans HC" panose="020B0500000000000000" pitchFamily="34" charset="-128"/>
                <a:cs typeface="Calibri" panose="020F0502020204030204" pitchFamily="34" charset="0"/>
              </a:rPr>
              <a:t>σ</a:t>
            </a:r>
            <a:r>
              <a:rPr kumimoji="1" lang="en-US" altLang="zh-CN" sz="2400" b="1" i="1" baseline="-25000" dirty="0" err="1">
                <a:latin typeface="Helvetica" pitchFamily="2" charset="0"/>
                <a:ea typeface="Source Han Sans HC" panose="020B0500000000000000" pitchFamily="34" charset="-128"/>
                <a:cs typeface="Calibri" panose="020F0502020204030204" pitchFamily="34" charset="0"/>
              </a:rPr>
              <a:t>e</a:t>
            </a:r>
            <a:r>
              <a:rPr kumimoji="1" lang="en-US" altLang="zh-CN" sz="2400" b="1" i="1" dirty="0" err="1">
                <a:latin typeface="Helvetica" pitchFamily="2" charset="0"/>
                <a:ea typeface="Source Han Sans HC" panose="020B0500000000000000" pitchFamily="34" charset="-128"/>
                <a:cs typeface="Calibri" panose="020F0502020204030204" pitchFamily="34" charset="0"/>
              </a:rPr>
              <a:t>v</a:t>
            </a:r>
            <a:r>
              <a:rPr kumimoji="1" lang="en-US" altLang="zh-CN" sz="2400" b="1" baseline="-25000" dirty="0">
                <a:latin typeface="Helvetica" pitchFamily="2" charset="0"/>
                <a:ea typeface="Source Han Sans HC" panose="020B0500000000000000" pitchFamily="34" charset="-128"/>
                <a:cs typeface="Calibri" panose="020F0502020204030204" pitchFamily="34" charset="0"/>
              </a:rPr>
              <a:t>𝜒</a:t>
            </a:r>
            <a:r>
              <a:rPr kumimoji="1" lang="en-US" altLang="zh-CN" sz="2400" b="1" dirty="0">
                <a:latin typeface="Helvetica" pitchFamily="2" charset="0"/>
                <a:ea typeface="Source Han Sans HC" panose="020B0500000000000000" pitchFamily="34" charset="-128"/>
                <a:cs typeface="Calibri" panose="020F0502020204030204" pitchFamily="34" charset="0"/>
              </a:rPr>
              <a:t>):</a:t>
            </a:r>
            <a:endParaRPr kumimoji="1" lang="en-US" altLang="zh-CN" sz="2000" b="1" i="1" dirty="0">
              <a:latin typeface="Helvetica" pitchFamily="2" charset="0"/>
              <a:ea typeface="SimSun" panose="02010600030101010101" pitchFamily="2" charset="-122"/>
              <a:cs typeface="Calibri" panose="020F0502020204030204" pitchFamily="34" charset="0"/>
            </a:endParaRPr>
          </a:p>
          <a:p>
            <a:pPr lvl="1">
              <a:spcAft>
                <a:spcPts val="600"/>
              </a:spcAft>
            </a:pPr>
            <a:r>
              <a:rPr kumimoji="1" lang="en-US" altLang="zh-CN" sz="2000" dirty="0">
                <a:latin typeface="Helvetica" pitchFamily="2" charset="0"/>
                <a:ea typeface="SimSun" panose="02010600030101010101" pitchFamily="2" charset="-122"/>
                <a:cs typeface="Calibri" panose="020F0502020204030204" pitchFamily="34" charset="0"/>
              </a:rPr>
              <a:t>For vector and axis-vector operators: </a:t>
            </a:r>
            <a:r>
              <a:rPr kumimoji="1" lang="en-US" altLang="zh-CN" sz="2000" b="1" i="1" dirty="0">
                <a:solidFill>
                  <a:srgbClr val="C00000"/>
                </a:solidFill>
                <a:latin typeface="Helvetica" pitchFamily="2" charset="0"/>
                <a:ea typeface="SimSun" panose="02010600030101010101" pitchFamily="2" charset="-122"/>
                <a:cs typeface="Calibri" panose="020F0502020204030204" pitchFamily="34" charset="0"/>
              </a:rPr>
              <a:t>New Experiment results for m</a:t>
            </a:r>
            <a:r>
              <a:rPr kumimoji="1" lang="en-US" altLang="zh-CN" sz="2000" b="1" baseline="-25000" dirty="0">
                <a:solidFill>
                  <a:srgbClr val="C00000"/>
                </a:solidFill>
                <a:latin typeface="Helvetica" pitchFamily="2" charset="0"/>
                <a:ea typeface="SimSun" panose="02010600030101010101" pitchFamily="2" charset="-122"/>
                <a:cs typeface="Calibri" panose="020F0502020204030204" pitchFamily="34" charset="0"/>
              </a:rPr>
              <a:t>𝜒 </a:t>
            </a:r>
            <a:r>
              <a:rPr kumimoji="1" lang="en-US" altLang="zh-CN" sz="2000" b="1" i="1" dirty="0">
                <a:solidFill>
                  <a:srgbClr val="C00000"/>
                </a:solidFill>
                <a:latin typeface="Helvetica" pitchFamily="2" charset="0"/>
                <a:ea typeface="SimSun" panose="02010600030101010101" pitchFamily="2" charset="-122"/>
                <a:cs typeface="Calibri" panose="020F0502020204030204" pitchFamily="34" charset="0"/>
              </a:rPr>
              <a:t>= 0.1~10 keV</a:t>
            </a:r>
          </a:p>
        </p:txBody>
      </p:sp>
      <p:pic>
        <p:nvPicPr>
          <p:cNvPr id="18" name="图片 17">
            <a:extLst>
              <a:ext uri="{FF2B5EF4-FFF2-40B4-BE49-F238E27FC236}">
                <a16:creationId xmlns:a16="http://schemas.microsoft.com/office/drawing/2014/main" id="{970B3819-0921-43E9-9C75-3A401DF6172B}"/>
              </a:ext>
            </a:extLst>
          </p:cNvPr>
          <p:cNvPicPr>
            <a:picLocks noChangeAspect="1"/>
          </p:cNvPicPr>
          <p:nvPr/>
        </p:nvPicPr>
        <p:blipFill>
          <a:blip r:embed="rId5"/>
          <a:stretch>
            <a:fillRect/>
          </a:stretch>
        </p:blipFill>
        <p:spPr>
          <a:xfrm>
            <a:off x="3455693" y="3569684"/>
            <a:ext cx="4126097" cy="2969191"/>
          </a:xfrm>
          <a:prstGeom prst="rect">
            <a:avLst/>
          </a:prstGeom>
        </p:spPr>
      </p:pic>
      <p:sp>
        <p:nvSpPr>
          <p:cNvPr id="33" name="文本框 32">
            <a:extLst>
              <a:ext uri="{FF2B5EF4-FFF2-40B4-BE49-F238E27FC236}">
                <a16:creationId xmlns:a16="http://schemas.microsoft.com/office/drawing/2014/main" id="{6598C1C9-5067-4CD9-9DDB-A3E8F57AF22B}"/>
              </a:ext>
            </a:extLst>
          </p:cNvPr>
          <p:cNvSpPr txBox="1"/>
          <p:nvPr/>
        </p:nvSpPr>
        <p:spPr>
          <a:xfrm>
            <a:off x="4633674" y="3221646"/>
            <a:ext cx="2612281" cy="437043"/>
          </a:xfrm>
          <a:prstGeom prst="rect">
            <a:avLst/>
          </a:prstGeom>
          <a:noFill/>
        </p:spPr>
        <p:txBody>
          <a:bodyPr wrap="square">
            <a:spAutoFit/>
          </a:bodyPr>
          <a:lstStyle/>
          <a:p>
            <a:pPr algn="ctr">
              <a:lnSpc>
                <a:spcPct val="120000"/>
              </a:lnSpc>
              <a:spcAft>
                <a:spcPts val="600"/>
              </a:spcAft>
            </a:pPr>
            <a:r>
              <a:rPr kumimoji="1" lang="en-US" altLang="zh-CN" sz="2000" b="1" i="1" dirty="0">
                <a:solidFill>
                  <a:srgbClr val="2D2D92"/>
                </a:solidFill>
                <a:latin typeface="Calibri" panose="020F0502020204030204" pitchFamily="34" charset="0"/>
                <a:ea typeface="SimSun" panose="02010600030101010101" pitchFamily="2" charset="-122"/>
                <a:cs typeface="Calibri" panose="020F0502020204030204" pitchFamily="34" charset="0"/>
              </a:rPr>
              <a:t>PRL 129, 221802 (2022)</a:t>
            </a:r>
          </a:p>
        </p:txBody>
      </p:sp>
      <p:sp>
        <p:nvSpPr>
          <p:cNvPr id="14" name="文本框 13">
            <a:extLst>
              <a:ext uri="{FF2B5EF4-FFF2-40B4-BE49-F238E27FC236}">
                <a16:creationId xmlns:a16="http://schemas.microsoft.com/office/drawing/2014/main" id="{4F9CEAE3-F814-4616-B73E-7E493963FFBB}"/>
              </a:ext>
            </a:extLst>
          </p:cNvPr>
          <p:cNvSpPr txBox="1"/>
          <p:nvPr/>
        </p:nvSpPr>
        <p:spPr>
          <a:xfrm>
            <a:off x="8626158" y="3240112"/>
            <a:ext cx="2595712" cy="400110"/>
          </a:xfrm>
          <a:prstGeom prst="rect">
            <a:avLst/>
          </a:prstGeom>
          <a:noFill/>
        </p:spPr>
        <p:txBody>
          <a:bodyPr wrap="square">
            <a:spAutoFit/>
          </a:bodyPr>
          <a:lstStyle/>
          <a:p>
            <a:pPr algn="r"/>
            <a:r>
              <a:rPr kumimoji="1" lang="en-US" altLang="zh-CN" sz="2000" b="1" i="1" dirty="0">
                <a:solidFill>
                  <a:srgbClr val="2D2D92"/>
                </a:solidFill>
                <a:latin typeface="Calibri" panose="020F0502020204030204" pitchFamily="34" charset="0"/>
                <a:ea typeface="SimSun" panose="02010600030101010101" pitchFamily="2" charset="-122"/>
                <a:cs typeface="Calibri" panose="020F0502020204030204" pitchFamily="34" charset="0"/>
              </a:rPr>
              <a:t>arXiv:2404.09793</a:t>
            </a:r>
          </a:p>
        </p:txBody>
      </p:sp>
      <p:pic>
        <p:nvPicPr>
          <p:cNvPr id="15" name="图形 14">
            <a:extLst>
              <a:ext uri="{FF2B5EF4-FFF2-40B4-BE49-F238E27FC236}">
                <a16:creationId xmlns:a16="http://schemas.microsoft.com/office/drawing/2014/main" id="{D4E7BB0A-9574-42A4-9CFD-3CB33111EB4A}"/>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61898"/>
          <a:stretch/>
        </p:blipFill>
        <p:spPr>
          <a:xfrm>
            <a:off x="439913" y="3433179"/>
            <a:ext cx="2813558" cy="3041186"/>
          </a:xfrm>
          <a:prstGeom prst="rect">
            <a:avLst/>
          </a:prstGeom>
        </p:spPr>
      </p:pic>
      <p:pic>
        <p:nvPicPr>
          <p:cNvPr id="3" name="Picture 2">
            <a:extLst>
              <a:ext uri="{FF2B5EF4-FFF2-40B4-BE49-F238E27FC236}">
                <a16:creationId xmlns:a16="http://schemas.microsoft.com/office/drawing/2014/main" id="{0283B706-24D6-6EA3-3E0A-32605D02E597}"/>
              </a:ext>
            </a:extLst>
          </p:cNvPr>
          <p:cNvPicPr>
            <a:picLocks noChangeAspect="1"/>
          </p:cNvPicPr>
          <p:nvPr/>
        </p:nvPicPr>
        <p:blipFill>
          <a:blip r:embed="rId8"/>
          <a:stretch>
            <a:fillRect/>
          </a:stretch>
        </p:blipFill>
        <p:spPr>
          <a:xfrm>
            <a:off x="0" y="-5403"/>
            <a:ext cx="12192000" cy="1165970"/>
          </a:xfrm>
          <a:prstGeom prst="rect">
            <a:avLst/>
          </a:prstGeom>
        </p:spPr>
      </p:pic>
      <p:sp>
        <p:nvSpPr>
          <p:cNvPr id="5" name="Date Placeholder 4">
            <a:extLst>
              <a:ext uri="{FF2B5EF4-FFF2-40B4-BE49-F238E27FC236}">
                <a16:creationId xmlns:a16="http://schemas.microsoft.com/office/drawing/2014/main" id="{5CFC5691-4E61-2AF1-1FCB-FA376A8532D2}"/>
              </a:ext>
            </a:extLst>
          </p:cNvPr>
          <p:cNvSpPr>
            <a:spLocks noGrp="1"/>
          </p:cNvSpPr>
          <p:nvPr>
            <p:ph type="dt" sz="half" idx="10"/>
          </p:nvPr>
        </p:nvSpPr>
        <p:spPr/>
        <p:txBody>
          <a:bodyPr/>
          <a:lstStyle/>
          <a:p>
            <a:r>
              <a:rPr kumimoji="1" lang="en-US" altLang="zh-CN"/>
              <a:t>2024/8/27</a:t>
            </a:r>
            <a:endParaRPr kumimoji="1" lang="zh-CN" altLang="en-US"/>
          </a:p>
        </p:txBody>
      </p:sp>
      <p:sp>
        <p:nvSpPr>
          <p:cNvPr id="6" name="Footer Placeholder 5">
            <a:extLst>
              <a:ext uri="{FF2B5EF4-FFF2-40B4-BE49-F238E27FC236}">
                <a16:creationId xmlns:a16="http://schemas.microsoft.com/office/drawing/2014/main" id="{1A30646A-4240-EDD9-43E4-5E7C132CFA79}"/>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7" name="TextBox 6">
            <a:extLst>
              <a:ext uri="{FF2B5EF4-FFF2-40B4-BE49-F238E27FC236}">
                <a16:creationId xmlns:a16="http://schemas.microsoft.com/office/drawing/2014/main" id="{152F86D0-9CCB-10A0-2A58-F934032D2BD4}"/>
              </a:ext>
            </a:extLst>
          </p:cNvPr>
          <p:cNvSpPr txBox="1"/>
          <p:nvPr/>
        </p:nvSpPr>
        <p:spPr>
          <a:xfrm>
            <a:off x="0" y="-54177"/>
            <a:ext cx="2468946" cy="461665"/>
          </a:xfrm>
          <a:prstGeom prst="rect">
            <a:avLst/>
          </a:prstGeom>
          <a:noFill/>
        </p:spPr>
        <p:txBody>
          <a:bodyPr wrap="none" rtlCol="0">
            <a:spAutoFit/>
          </a:bodyPr>
          <a:lstStyle/>
          <a:p>
            <a:r>
              <a:rPr lang="en-US" sz="2400" b="1" dirty="0"/>
              <a:t>From</a:t>
            </a:r>
            <a:r>
              <a:rPr lang="zh-CN" altLang="en-US" sz="2400" b="1" dirty="0"/>
              <a:t> </a:t>
            </a:r>
            <a:r>
              <a:rPr lang="en-US" altLang="zh-CN" sz="2400" b="1" dirty="0" err="1"/>
              <a:t>Litao</a:t>
            </a:r>
            <a:r>
              <a:rPr lang="zh-CN" altLang="en-US" sz="2400" b="1" dirty="0"/>
              <a:t> </a:t>
            </a:r>
            <a:r>
              <a:rPr lang="en-US" altLang="zh-CN" sz="2400" b="1" dirty="0"/>
              <a:t>Yang</a:t>
            </a:r>
            <a:endParaRPr lang="en-US" sz="2400" b="1" dirty="0"/>
          </a:p>
        </p:txBody>
      </p:sp>
    </p:spTree>
    <p:extLst>
      <p:ext uri="{BB962C8B-B14F-4D97-AF65-F5344CB8AC3E}">
        <p14:creationId xmlns:p14="http://schemas.microsoft.com/office/powerpoint/2010/main" val="132087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日期占位符 1">
            <a:extLst>
              <a:ext uri="{FF2B5EF4-FFF2-40B4-BE49-F238E27FC236}">
                <a16:creationId xmlns:a16="http://schemas.microsoft.com/office/drawing/2014/main" id="{821F3A15-6700-4227-B9EF-D212EE8468C5}"/>
              </a:ext>
            </a:extLst>
          </p:cNvPr>
          <p:cNvSpPr>
            <a:spLocks noGrp="1"/>
          </p:cNvSpPr>
          <p:nvPr>
            <p:ph type="dt" sz="half" idx="10"/>
          </p:nvPr>
        </p:nvSpPr>
        <p:spPr>
          <a:xfrm>
            <a:off x="838200" y="6356350"/>
            <a:ext cx="2743200" cy="365125"/>
          </a:xfrm>
        </p:spPr>
        <p:txBody>
          <a:bodyPr/>
          <a:lstStyle/>
          <a:p>
            <a:r>
              <a:rPr kumimoji="1" lang="en-US" altLang="zh-CN"/>
              <a:t>2024/8/27</a:t>
            </a:r>
            <a:endParaRPr kumimoji="1" lang="zh-CN" altLang="en-US" dirty="0"/>
          </a:p>
        </p:txBody>
      </p:sp>
      <p:sp>
        <p:nvSpPr>
          <p:cNvPr id="12" name="页脚占位符 2">
            <a:extLst>
              <a:ext uri="{FF2B5EF4-FFF2-40B4-BE49-F238E27FC236}">
                <a16:creationId xmlns:a16="http://schemas.microsoft.com/office/drawing/2014/main" id="{8E46747C-1BB3-4D15-9F51-B6743117D3D5}"/>
              </a:ext>
            </a:extLst>
          </p:cNvPr>
          <p:cNvSpPr>
            <a:spLocks noGrp="1"/>
          </p:cNvSpPr>
          <p:nvPr>
            <p:ph type="ftr" sz="quarter" idx="11"/>
          </p:nvPr>
        </p:nvSpPr>
        <p:spPr>
          <a:xfrm>
            <a:off x="4038600" y="6356350"/>
            <a:ext cx="4114800" cy="365125"/>
          </a:xfrm>
        </p:spPr>
        <p:txBody>
          <a:bodyPr/>
          <a:lstStyle/>
          <a:p>
            <a:r>
              <a:rPr lang="zh-CN" altLang="en-US"/>
              <a:t>孟月，</a:t>
            </a:r>
            <a:r>
              <a:rPr lang="en-US" altLang="zh-CN"/>
              <a:t>NPG workshop</a:t>
            </a:r>
            <a:endParaRPr lang="zh-CN" altLang="en-US" dirty="0"/>
          </a:p>
        </p:txBody>
      </p:sp>
      <p:sp>
        <p:nvSpPr>
          <p:cNvPr id="7" name="文本框 6">
            <a:extLst>
              <a:ext uri="{FF2B5EF4-FFF2-40B4-BE49-F238E27FC236}">
                <a16:creationId xmlns:a16="http://schemas.microsoft.com/office/drawing/2014/main" id="{24817E3B-5B1C-BBFF-F288-A606AF649FAC}"/>
              </a:ext>
            </a:extLst>
          </p:cNvPr>
          <p:cNvSpPr txBox="1"/>
          <p:nvPr/>
        </p:nvSpPr>
        <p:spPr>
          <a:xfrm>
            <a:off x="391324" y="1133714"/>
            <a:ext cx="7501029" cy="383181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sz="2000" b="1" dirty="0">
                <a:latin typeface="Helvetica Neue" panose="02000503000000020004" pitchFamily="2" charset="0"/>
                <a:ea typeface="Helvetica Neue" panose="02000503000000020004" pitchFamily="2" charset="0"/>
                <a:cs typeface="Helvetica Neue" panose="02000503000000020004" pitchFamily="2" charset="0"/>
              </a:rPr>
              <a:t>Large kinetic energy to overcome threshold</a:t>
            </a:r>
          </a:p>
          <a:p>
            <a:pPr marL="285750" indent="-285750">
              <a:lnSpc>
                <a:spcPct val="150000"/>
              </a:lnSpc>
              <a:buFont typeface="Arial" panose="020B0604020202020204" pitchFamily="34" charset="0"/>
              <a:buChar char="•"/>
            </a:pPr>
            <a:r>
              <a:rPr lang="en-US" altLang="zh-CN" sz="2000" b="1" dirty="0">
                <a:latin typeface="Helvetica Neue" panose="02000503000000020004" pitchFamily="2" charset="0"/>
                <a:ea typeface="Helvetica Neue" panose="02000503000000020004" pitchFamily="2" charset="0"/>
                <a:cs typeface="Helvetica Neue" panose="02000503000000020004" pitchFamily="2" charset="0"/>
              </a:rPr>
              <a:t>Boosted mechanism</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Mesons from cosmic-ray dump in atmosphere may decay into light boosted-DM</a:t>
            </a:r>
          </a:p>
          <a:p>
            <a:pPr marL="285750" indent="-285750">
              <a:lnSpc>
                <a:spcPct val="150000"/>
              </a:lnSpc>
              <a:buFont typeface="Arial" panose="020B0604020202020204" pitchFamily="34" charset="0"/>
              <a:buChar char="•"/>
            </a:pPr>
            <a:r>
              <a:rPr lang="en-US" altLang="zh-CN" sz="2000" b="1" dirty="0">
                <a:latin typeface="Helvetica Neue" panose="02000503000000020004" pitchFamily="2" charset="0"/>
                <a:ea typeface="Helvetica Neue" panose="02000503000000020004" pitchFamily="2" charset="0"/>
                <a:cs typeface="Helvetica Neue" panose="02000503000000020004" pitchFamily="2" charset="0"/>
              </a:rPr>
              <a:t>Benchmark model</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Up-</a:t>
            </a:r>
            <a:r>
              <a:rPr lang="en-US" altLang="zh-CN" dirty="0" err="1">
                <a:latin typeface="Arial" panose="020B0604020202020204" pitchFamily="34" charset="0"/>
                <a:cs typeface="Arial" panose="020B0604020202020204" pitchFamily="34" charset="0"/>
              </a:rPr>
              <a:t>philic</a:t>
            </a:r>
            <a:r>
              <a:rPr lang="en-US" altLang="zh-CN" dirty="0">
                <a:latin typeface="Arial" panose="020B0604020202020204" pitchFamily="34" charset="0"/>
                <a:cs typeface="Arial" panose="020B0604020202020204" pitchFamily="34" charset="0"/>
              </a:rPr>
              <a:t> scalar mediator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(no</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flavor</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change)</a:t>
            </a:r>
            <a:r>
              <a:rPr lang="zh-CN" altLang="en-US" dirty="0">
                <a:latin typeface="Arial" panose="020B0604020202020204" pitchFamily="34" charset="0"/>
                <a:cs typeface="Arial" panose="020B0604020202020204" pitchFamily="34" charset="0"/>
              </a:rPr>
              <a:t> </a:t>
            </a:r>
            <a:endParaRPr lang="en-US" altLang="zh-CN"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DM is generated via</a:t>
            </a:r>
          </a:p>
          <a:p>
            <a:pPr marL="742950" lvl="1" indent="-285750">
              <a:lnSpc>
                <a:spcPct val="150000"/>
              </a:lnSpc>
              <a:buFont typeface="Arial" panose="020B0604020202020204" pitchFamily="34" charset="0"/>
              <a:buChar char="−"/>
            </a:pPr>
            <a:endParaRPr lang="en-US" altLang="zh-C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AB497B41-8628-B7FD-733A-D69D9E08772B}"/>
                  </a:ext>
                </a:extLst>
              </p:cNvPr>
              <p:cNvSpPr txBox="1"/>
              <p:nvPr/>
            </p:nvSpPr>
            <p:spPr>
              <a:xfrm>
                <a:off x="375637" y="4310658"/>
                <a:ext cx="7008542" cy="137056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sz="2000" b="1" dirty="0">
                    <a:latin typeface="Helvetica Neue" panose="02000503000000020004" pitchFamily="2" charset="0"/>
                    <a:ea typeface="Helvetica Neue" panose="02000503000000020004" pitchFamily="2" charset="0"/>
                    <a:cs typeface="Helvetica Neue" panose="02000503000000020004" pitchFamily="2" charset="0"/>
                  </a:rPr>
                  <a:t>A dedicated MC attenuation simulation</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For </a:t>
                </a:r>
                <a14:m>
                  <m:oMath xmlns:m="http://schemas.openxmlformats.org/officeDocument/2006/math">
                    <m:sSub>
                      <m:sSubPr>
                        <m:ctrlPr>
                          <a:rPr lang="en-US" altLang="zh-CN" i="1" smtClean="0">
                            <a:latin typeface="Cambria Math" panose="02040503050406030204" pitchFamily="18" charset="0"/>
                            <a:cs typeface="Arial" panose="020B0604020202020204" pitchFamily="34" charset="0"/>
                          </a:rPr>
                        </m:ctrlPr>
                      </m:sSubPr>
                      <m:e>
                        <m:r>
                          <a:rPr lang="en-US" altLang="zh-CN" b="0" i="1" smtClean="0">
                            <a:latin typeface="Cambria Math" panose="02040503050406030204" pitchFamily="18" charset="0"/>
                            <a:cs typeface="Arial" panose="020B0604020202020204" pitchFamily="34" charset="0"/>
                          </a:rPr>
                          <m:t>𝑇</m:t>
                        </m:r>
                      </m:e>
                      <m:sub>
                        <m:r>
                          <a:rPr lang="zh-CN" altLang="en-US" i="1" smtClean="0">
                            <a:latin typeface="Cambria Math" panose="02040503050406030204" pitchFamily="18" charset="0"/>
                            <a:cs typeface="Arial" panose="020B0604020202020204" pitchFamily="34" charset="0"/>
                          </a:rPr>
                          <m:t>𝜒</m:t>
                        </m:r>
                      </m:sub>
                    </m:sSub>
                  </m:oMath>
                </a14:m>
                <a:r>
                  <a:rPr lang="en-US" altLang="zh-CN" dirty="0">
                    <a:latin typeface="Arial" panose="020B0604020202020204" pitchFamily="34" charset="0"/>
                    <a:cs typeface="Arial" panose="020B0604020202020204" pitchFamily="34" charset="0"/>
                  </a:rPr>
                  <a:t>&gt; 0.2 GeV, QE becomes significant </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Elastic &amp; </a:t>
                </a:r>
                <a:r>
                  <a:rPr lang="en-US" altLang="zh-CN" b="1" dirty="0">
                    <a:latin typeface="Arial" panose="020B0604020202020204" pitchFamily="34" charset="0"/>
                    <a:cs typeface="Arial" panose="020B0604020202020204" pitchFamily="34" charset="0"/>
                  </a:rPr>
                  <a:t>Quasi-elastic</a:t>
                </a:r>
                <a:r>
                  <a:rPr lang="en-US" altLang="zh-CN" dirty="0">
                    <a:latin typeface="Arial" panose="020B0604020202020204" pitchFamily="34" charset="0"/>
                    <a:cs typeface="Arial" panose="020B0604020202020204" pitchFamily="34" charset="0"/>
                  </a:rPr>
                  <a:t> process is included.</a:t>
                </a:r>
              </a:p>
            </p:txBody>
          </p:sp>
        </mc:Choice>
        <mc:Fallback xmlns="">
          <p:sp>
            <p:nvSpPr>
              <p:cNvPr id="13" name="文本框 12">
                <a:extLst>
                  <a:ext uri="{FF2B5EF4-FFF2-40B4-BE49-F238E27FC236}">
                    <a16:creationId xmlns:a16="http://schemas.microsoft.com/office/drawing/2014/main" id="{AB497B41-8628-B7FD-733A-D69D9E08772B}"/>
                  </a:ext>
                </a:extLst>
              </p:cNvPr>
              <p:cNvSpPr txBox="1">
                <a:spLocks noRot="1" noChangeAspect="1" noMove="1" noResize="1" noEditPoints="1" noAdjustHandles="1" noChangeArrowheads="1" noChangeShapeType="1" noTextEdit="1"/>
              </p:cNvSpPr>
              <p:nvPr/>
            </p:nvSpPr>
            <p:spPr>
              <a:xfrm>
                <a:off x="375637" y="4310658"/>
                <a:ext cx="7008542" cy="1370568"/>
              </a:xfrm>
              <a:prstGeom prst="rect">
                <a:avLst/>
              </a:prstGeom>
              <a:blipFill>
                <a:blip r:embed="rId3"/>
                <a:stretch>
                  <a:fillRect l="-723" b="-6422"/>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780929D5-EF62-A504-409B-D1A69BC9C725}"/>
              </a:ext>
            </a:extLst>
          </p:cNvPr>
          <p:cNvPicPr>
            <a:picLocks noChangeAspect="1"/>
          </p:cNvPicPr>
          <p:nvPr/>
        </p:nvPicPr>
        <p:blipFill>
          <a:blip r:embed="rId4"/>
          <a:stretch>
            <a:fillRect/>
          </a:stretch>
        </p:blipFill>
        <p:spPr>
          <a:xfrm>
            <a:off x="3694771" y="2990789"/>
            <a:ext cx="3277057" cy="438211"/>
          </a:xfrm>
          <a:prstGeom prst="rect">
            <a:avLst/>
          </a:prstGeom>
        </p:spPr>
      </p:pic>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16D05B04-7273-BCD4-7097-BD78E0E1D78B}"/>
                  </a:ext>
                </a:extLst>
              </p:cNvPr>
              <p:cNvSpPr txBox="1"/>
              <p:nvPr/>
            </p:nvSpPr>
            <p:spPr>
              <a:xfrm>
                <a:off x="3274850" y="3838125"/>
                <a:ext cx="205845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𝜂</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𝜋</m:t>
                          </m:r>
                        </m:e>
                        <m:sup>
                          <m:r>
                            <a:rPr lang="en-US" altLang="zh-CN" b="0" i="1" smtClean="0">
                              <a:latin typeface="Cambria Math" panose="02040503050406030204" pitchFamily="18" charset="0"/>
                            </a:rPr>
                            <m:t>0</m:t>
                          </m:r>
                        </m:sup>
                      </m:sSup>
                      <m:r>
                        <a:rPr lang="en-US" altLang="zh-CN" b="0" i="1" smtClean="0">
                          <a:latin typeface="Cambria Math" panose="02040503050406030204" pitchFamily="18" charset="0"/>
                        </a:rPr>
                        <m:t>𝑆</m:t>
                      </m:r>
                      <m:r>
                        <a:rPr lang="en-US" altLang="zh-CN" b="0" i="1" smtClean="0">
                          <a:latin typeface="Cambria Math" panose="02040503050406030204" pitchFamily="18" charset="0"/>
                        </a:rPr>
                        <m:t>→</m:t>
                      </m:r>
                      <m:sSup>
                        <m:sSupPr>
                          <m:ctrlPr>
                            <a:rPr lang="en-US" altLang="zh-CN" i="1">
                              <a:latin typeface="Cambria Math" panose="02040503050406030204" pitchFamily="18" charset="0"/>
                            </a:rPr>
                          </m:ctrlPr>
                        </m:sSupPr>
                        <m:e>
                          <m:r>
                            <a:rPr lang="zh-CN" altLang="en-US" i="1">
                              <a:latin typeface="Cambria Math" panose="02040503050406030204" pitchFamily="18" charset="0"/>
                            </a:rPr>
                            <m:t>𝜋</m:t>
                          </m:r>
                        </m:e>
                        <m:sup>
                          <m:r>
                            <a:rPr lang="en-US" altLang="zh-CN" i="1">
                              <a:latin typeface="Cambria Math" panose="02040503050406030204" pitchFamily="18" charset="0"/>
                            </a:rPr>
                            <m:t>0</m:t>
                          </m:r>
                        </m:sup>
                      </m:sSup>
                      <m:r>
                        <a:rPr lang="zh-CN" altLang="en-US" b="0" i="1" smtClean="0">
                          <a:latin typeface="Cambria Math" panose="02040503050406030204" pitchFamily="18" charset="0"/>
                        </a:rPr>
                        <m:t>𝜒</m:t>
                      </m:r>
                      <m:acc>
                        <m:accPr>
                          <m:chr m:val="̅"/>
                          <m:ctrlPr>
                            <a:rPr lang="zh-CN" altLang="en-US" b="0" i="1" smtClean="0">
                              <a:latin typeface="Cambria Math" panose="02040503050406030204" pitchFamily="18" charset="0"/>
                            </a:rPr>
                          </m:ctrlPr>
                        </m:accPr>
                        <m:e>
                          <m:r>
                            <a:rPr lang="zh-CN" altLang="en-US" b="0" i="1" smtClean="0">
                              <a:latin typeface="Cambria Math" panose="02040503050406030204" pitchFamily="18" charset="0"/>
                            </a:rPr>
                            <m:t>𝜒</m:t>
                          </m:r>
                        </m:e>
                      </m:acc>
                    </m:oMath>
                  </m:oMathPara>
                </a14:m>
                <a:endParaRPr lang="zh-CN" altLang="en-US" dirty="0"/>
              </a:p>
            </p:txBody>
          </p:sp>
        </mc:Choice>
        <mc:Fallback xmlns="">
          <p:sp>
            <p:nvSpPr>
              <p:cNvPr id="15" name="文本框 14">
                <a:extLst>
                  <a:ext uri="{FF2B5EF4-FFF2-40B4-BE49-F238E27FC236}">
                    <a16:creationId xmlns:a16="http://schemas.microsoft.com/office/drawing/2014/main" id="{16D05B04-7273-BCD4-7097-BD78E0E1D78B}"/>
                  </a:ext>
                </a:extLst>
              </p:cNvPr>
              <p:cNvSpPr txBox="1">
                <a:spLocks noRot="1" noChangeAspect="1" noMove="1" noResize="1" noEditPoints="1" noAdjustHandles="1" noChangeArrowheads="1" noChangeShapeType="1" noTextEdit="1"/>
              </p:cNvSpPr>
              <p:nvPr/>
            </p:nvSpPr>
            <p:spPr>
              <a:xfrm>
                <a:off x="3274850" y="3838125"/>
                <a:ext cx="2058450" cy="369332"/>
              </a:xfrm>
              <a:prstGeom prst="rect">
                <a:avLst/>
              </a:prstGeom>
              <a:blipFill>
                <a:blip r:embed="rId5"/>
                <a:stretch>
                  <a:fillRect b="-6667"/>
                </a:stretch>
              </a:blipFill>
            </p:spPr>
            <p:txBody>
              <a:bodyPr/>
              <a:lstStyle/>
              <a:p>
                <a:r>
                  <a:rPr lang="zh-CN" altLang="en-US">
                    <a:noFill/>
                  </a:rPr>
                  <a:t> </a:t>
                </a:r>
              </a:p>
            </p:txBody>
          </p:sp>
        </mc:Fallback>
      </mc:AlternateContent>
      <p:pic>
        <p:nvPicPr>
          <p:cNvPr id="17" name="图片 16">
            <a:extLst>
              <a:ext uri="{FF2B5EF4-FFF2-40B4-BE49-F238E27FC236}">
                <a16:creationId xmlns:a16="http://schemas.microsoft.com/office/drawing/2014/main" id="{03BD7DC0-2C9B-8CF1-CCCF-B9C359890B5A}"/>
              </a:ext>
            </a:extLst>
          </p:cNvPr>
          <p:cNvPicPr>
            <a:picLocks noChangeAspect="1"/>
          </p:cNvPicPr>
          <p:nvPr/>
        </p:nvPicPr>
        <p:blipFill>
          <a:blip r:embed="rId6"/>
          <a:stretch>
            <a:fillRect/>
          </a:stretch>
        </p:blipFill>
        <p:spPr>
          <a:xfrm>
            <a:off x="8742401" y="3682589"/>
            <a:ext cx="3449599" cy="2477106"/>
          </a:xfrm>
          <a:prstGeom prst="rect">
            <a:avLst/>
          </a:prstGeom>
        </p:spPr>
      </p:pic>
      <p:sp>
        <p:nvSpPr>
          <p:cNvPr id="18" name="文本框 17">
            <a:extLst>
              <a:ext uri="{FF2B5EF4-FFF2-40B4-BE49-F238E27FC236}">
                <a16:creationId xmlns:a16="http://schemas.microsoft.com/office/drawing/2014/main" id="{DC9DE3A4-A757-9557-9EA5-1321543C4433}"/>
              </a:ext>
            </a:extLst>
          </p:cNvPr>
          <p:cNvSpPr txBox="1"/>
          <p:nvPr/>
        </p:nvSpPr>
        <p:spPr>
          <a:xfrm>
            <a:off x="934698" y="5801682"/>
            <a:ext cx="5115132" cy="338554"/>
          </a:xfrm>
          <a:prstGeom prst="rect">
            <a:avLst/>
          </a:prstGeom>
          <a:noFill/>
        </p:spPr>
        <p:txBody>
          <a:bodyPr wrap="square">
            <a:spAutoFit/>
          </a:bodyPr>
          <a:lstStyle/>
          <a:p>
            <a:r>
              <a:rPr lang="es-ES" altLang="zh-CN" sz="1600" dirty="0">
                <a:solidFill>
                  <a:srgbClr val="EE291A"/>
                </a:solidFill>
                <a:latin typeface="Arial" panose="020B0604020202020204" pitchFamily="34" charset="0"/>
                <a:cs typeface="Arial" panose="020B0604020202020204" pitchFamily="34" charset="0"/>
              </a:rPr>
              <a:t>L. Su, L. Wu, NZ, B. Zhu</a:t>
            </a:r>
            <a:r>
              <a:rPr lang="en-US" altLang="zh-CN" sz="1600" dirty="0">
                <a:solidFill>
                  <a:srgbClr val="EE291A"/>
                </a:solidFill>
                <a:latin typeface="Arial" panose="020B0604020202020204" pitchFamily="34" charset="0"/>
                <a:cs typeface="Arial" panose="020B0604020202020204" pitchFamily="34" charset="0"/>
              </a:rPr>
              <a:t>,</a:t>
            </a:r>
            <a:r>
              <a:rPr lang="es-ES" altLang="zh-CN" sz="1600" dirty="0">
                <a:solidFill>
                  <a:srgbClr val="EE291A"/>
                </a:solidFill>
                <a:latin typeface="Arial" panose="020B0604020202020204" pitchFamily="34" charset="0"/>
                <a:cs typeface="Arial" panose="020B0604020202020204" pitchFamily="34" charset="0"/>
              </a:rPr>
              <a:t> </a:t>
            </a:r>
            <a:r>
              <a:rPr lang="en" altLang="zh-CN" sz="1600" dirty="0">
                <a:solidFill>
                  <a:srgbClr val="EE291A"/>
                </a:solidFill>
                <a:latin typeface="Arial" panose="020B0604020202020204" pitchFamily="34" charset="0"/>
                <a:cs typeface="Arial" panose="020B0604020202020204" pitchFamily="34" charset="0"/>
              </a:rPr>
              <a:t>Phys. Rev. D 108, 035004 </a:t>
            </a:r>
          </a:p>
        </p:txBody>
      </p:sp>
      <p:pic>
        <p:nvPicPr>
          <p:cNvPr id="19" name="图片 18">
            <a:extLst>
              <a:ext uri="{FF2B5EF4-FFF2-40B4-BE49-F238E27FC236}">
                <a16:creationId xmlns:a16="http://schemas.microsoft.com/office/drawing/2014/main" id="{3F1C7A14-FDF9-87DA-BCE0-2DE89CBB9A07}"/>
              </a:ext>
            </a:extLst>
          </p:cNvPr>
          <p:cNvPicPr>
            <a:picLocks noChangeAspect="1"/>
          </p:cNvPicPr>
          <p:nvPr/>
        </p:nvPicPr>
        <p:blipFill>
          <a:blip r:embed="rId7"/>
          <a:stretch>
            <a:fillRect/>
          </a:stretch>
        </p:blipFill>
        <p:spPr>
          <a:xfrm>
            <a:off x="5813777" y="4393031"/>
            <a:ext cx="2860964" cy="1222385"/>
          </a:xfrm>
          <a:prstGeom prst="rect">
            <a:avLst/>
          </a:prstGeom>
        </p:spPr>
      </p:pic>
      <p:grpSp>
        <p:nvGrpSpPr>
          <p:cNvPr id="20" name="组合 19">
            <a:extLst>
              <a:ext uri="{FF2B5EF4-FFF2-40B4-BE49-F238E27FC236}">
                <a16:creationId xmlns:a16="http://schemas.microsoft.com/office/drawing/2014/main" id="{8DC68685-925B-2499-3EE0-8B1260F00E80}"/>
              </a:ext>
            </a:extLst>
          </p:cNvPr>
          <p:cNvGrpSpPr/>
          <p:nvPr/>
        </p:nvGrpSpPr>
        <p:grpSpPr>
          <a:xfrm>
            <a:off x="8153400" y="1224763"/>
            <a:ext cx="3814761" cy="2226597"/>
            <a:chOff x="889000" y="901333"/>
            <a:chExt cx="10058399" cy="5565244"/>
          </a:xfrm>
        </p:grpSpPr>
        <p:pic>
          <p:nvPicPr>
            <p:cNvPr id="21" name="Picture 2">
              <a:extLst>
                <a:ext uri="{FF2B5EF4-FFF2-40B4-BE49-F238E27FC236}">
                  <a16:creationId xmlns:a16="http://schemas.microsoft.com/office/drawing/2014/main" id="{C8436F99-23D2-D925-097E-B1864832A3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866" y="901333"/>
              <a:ext cx="10024533" cy="5455017"/>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21">
              <a:extLst>
                <a:ext uri="{FF2B5EF4-FFF2-40B4-BE49-F238E27FC236}">
                  <a16:creationId xmlns:a16="http://schemas.microsoft.com/office/drawing/2014/main" id="{76D64ED3-D52D-2E2F-4B4E-0D5818C1B050}"/>
                </a:ext>
              </a:extLst>
            </p:cNvPr>
            <p:cNvSpPr txBox="1"/>
            <p:nvPr/>
          </p:nvSpPr>
          <p:spPr>
            <a:xfrm>
              <a:off x="889000" y="5812699"/>
              <a:ext cx="8996614" cy="653878"/>
            </a:xfrm>
            <a:prstGeom prst="rect">
              <a:avLst/>
            </a:prstGeom>
            <a:noFill/>
          </p:spPr>
          <p:txBody>
            <a:bodyPr wrap="square">
              <a:spAutoFit/>
            </a:bodyPr>
            <a:lstStyle/>
            <a:p>
              <a:r>
                <a:rPr lang="zh-CN" altLang="en-US" sz="1100" dirty="0">
                  <a:solidFill>
                    <a:schemeClr val="bg1"/>
                  </a:solidFill>
                  <a:latin typeface="Arial" panose="020B0604020202020204" pitchFamily="34" charset="0"/>
                  <a:cs typeface="Arial" panose="020B0604020202020204" pitchFamily="34" charset="0"/>
                </a:rPr>
                <a:t>https://www.sohu.com/a/569454456_120946554</a:t>
              </a:r>
            </a:p>
          </p:txBody>
        </p:sp>
      </p:grpSp>
      <p:sp>
        <p:nvSpPr>
          <p:cNvPr id="23" name="灯片编号占位符 22">
            <a:extLst>
              <a:ext uri="{FF2B5EF4-FFF2-40B4-BE49-F238E27FC236}">
                <a16:creationId xmlns:a16="http://schemas.microsoft.com/office/drawing/2014/main" id="{7D37A5BD-B180-116D-3D9C-874E0B4D4E2F}"/>
              </a:ext>
            </a:extLst>
          </p:cNvPr>
          <p:cNvSpPr>
            <a:spLocks noGrp="1"/>
          </p:cNvSpPr>
          <p:nvPr>
            <p:ph type="sldNum" sz="quarter" idx="12"/>
          </p:nvPr>
        </p:nvSpPr>
        <p:spPr/>
        <p:txBody>
          <a:bodyPr/>
          <a:lstStyle/>
          <a:p>
            <a:fld id="{E2802475-2F4D-CA45-AACE-A7EAB8ED1EE7}" type="slidenum">
              <a:rPr kumimoji="1" lang="zh-CN" altLang="en-US" smtClean="0"/>
              <a:t>29</a:t>
            </a:fld>
            <a:endParaRPr kumimoji="1" lang="zh-CN" altLang="en-US"/>
          </a:p>
        </p:txBody>
      </p:sp>
      <p:sp>
        <p:nvSpPr>
          <p:cNvPr id="2" name="文本框 1">
            <a:extLst>
              <a:ext uri="{FF2B5EF4-FFF2-40B4-BE49-F238E27FC236}">
                <a16:creationId xmlns:a16="http://schemas.microsoft.com/office/drawing/2014/main" id="{980AFB27-FEFE-F055-7B40-37C915C8B86A}"/>
              </a:ext>
            </a:extLst>
          </p:cNvPr>
          <p:cNvSpPr txBox="1"/>
          <p:nvPr/>
        </p:nvSpPr>
        <p:spPr>
          <a:xfrm>
            <a:off x="10473625" y="5213599"/>
            <a:ext cx="1786035" cy="369332"/>
          </a:xfrm>
          <a:prstGeom prst="rect">
            <a:avLst/>
          </a:prstGeom>
          <a:noFill/>
        </p:spPr>
        <p:txBody>
          <a:bodyPr wrap="square" rtlCol="0">
            <a:spAutoFit/>
          </a:bodyPr>
          <a:lstStyle/>
          <a:p>
            <a:r>
              <a:rPr kumimoji="1" lang="en-US" altLang="zh-CN" dirty="0"/>
              <a:t>reached</a:t>
            </a:r>
            <a:r>
              <a:rPr kumimoji="1" lang="zh-CN" altLang="en-US" dirty="0"/>
              <a:t> </a:t>
            </a:r>
            <a:r>
              <a:rPr kumimoji="1" lang="en-US" altLang="zh-CN" dirty="0"/>
              <a:t>flux</a:t>
            </a:r>
            <a:endParaRPr kumimoji="1" lang="zh-CN" altLang="en-US" dirty="0"/>
          </a:p>
        </p:txBody>
      </p:sp>
      <p:sp>
        <p:nvSpPr>
          <p:cNvPr id="4" name="文本框 3">
            <a:extLst>
              <a:ext uri="{FF2B5EF4-FFF2-40B4-BE49-F238E27FC236}">
                <a16:creationId xmlns:a16="http://schemas.microsoft.com/office/drawing/2014/main" id="{4316424E-6AAB-A9B0-3047-6B98A9C94E96}"/>
              </a:ext>
            </a:extLst>
          </p:cNvPr>
          <p:cNvSpPr txBox="1"/>
          <p:nvPr/>
        </p:nvSpPr>
        <p:spPr>
          <a:xfrm>
            <a:off x="5997846" y="4028124"/>
            <a:ext cx="1065864" cy="369332"/>
          </a:xfrm>
          <a:prstGeom prst="rect">
            <a:avLst/>
          </a:prstGeom>
          <a:noFill/>
        </p:spPr>
        <p:txBody>
          <a:bodyPr wrap="square">
            <a:spAutoFit/>
          </a:bodyPr>
          <a:lstStyle/>
          <a:p>
            <a:r>
              <a:rPr lang="en-US" altLang="zh-CN" b="1" dirty="0">
                <a:latin typeface="Arial" panose="020B0604020202020204" pitchFamily="34" charset="0"/>
                <a:cs typeface="Arial" panose="020B0604020202020204" pitchFamily="34" charset="0"/>
              </a:rPr>
              <a:t>Elastic</a:t>
            </a:r>
            <a:endParaRPr lang="zh-CN" altLang="en-US" b="1" dirty="0"/>
          </a:p>
        </p:txBody>
      </p:sp>
      <p:sp>
        <p:nvSpPr>
          <p:cNvPr id="6" name="文本框 5">
            <a:extLst>
              <a:ext uri="{FF2B5EF4-FFF2-40B4-BE49-F238E27FC236}">
                <a16:creationId xmlns:a16="http://schemas.microsoft.com/office/drawing/2014/main" id="{8A756F70-CF5C-12DB-D39F-49E69C1C0DCB}"/>
              </a:ext>
            </a:extLst>
          </p:cNvPr>
          <p:cNvSpPr txBox="1"/>
          <p:nvPr/>
        </p:nvSpPr>
        <p:spPr>
          <a:xfrm>
            <a:off x="7061916" y="4028124"/>
            <a:ext cx="1656184" cy="369332"/>
          </a:xfrm>
          <a:prstGeom prst="rect">
            <a:avLst/>
          </a:prstGeom>
          <a:noFill/>
        </p:spPr>
        <p:txBody>
          <a:bodyPr wrap="square">
            <a:spAutoFit/>
          </a:bodyPr>
          <a:lstStyle/>
          <a:p>
            <a:r>
              <a:rPr lang="en-US" altLang="zh-CN" b="1" dirty="0">
                <a:latin typeface="Arial" panose="020B0604020202020204" pitchFamily="34" charset="0"/>
                <a:cs typeface="Arial" panose="020B0604020202020204" pitchFamily="34" charset="0"/>
              </a:rPr>
              <a:t>Quasi-elastic</a:t>
            </a:r>
            <a:r>
              <a:rPr lang="en-US" altLang="zh-CN" dirty="0">
                <a:latin typeface="Arial" panose="020B0604020202020204" pitchFamily="34" charset="0"/>
                <a:cs typeface="Arial" panose="020B0604020202020204" pitchFamily="34" charset="0"/>
              </a:rPr>
              <a:t> </a:t>
            </a:r>
            <a:endParaRPr lang="zh-CN" altLang="en-US" dirty="0"/>
          </a:p>
        </p:txBody>
      </p:sp>
      <p:sp>
        <p:nvSpPr>
          <p:cNvPr id="3" name="标题 1">
            <a:extLst>
              <a:ext uri="{FF2B5EF4-FFF2-40B4-BE49-F238E27FC236}">
                <a16:creationId xmlns:a16="http://schemas.microsoft.com/office/drawing/2014/main" id="{2C98CEFA-2B54-269A-62C2-425C2E470E5A}"/>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Boosted</a:t>
            </a:r>
            <a:r>
              <a:rPr kumimoji="1" lang="zh-CN" altLang="en-US"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 </a:t>
            </a: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DM</a:t>
            </a:r>
            <a:r>
              <a:rPr kumimoji="1" lang="zh-CN" altLang="en-US"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 </a:t>
            </a: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from</a:t>
            </a:r>
            <a:r>
              <a:rPr kumimoji="1" lang="zh-CN" altLang="en-US"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 </a:t>
            </a:r>
            <a:r>
              <a:rPr kumimoji="1" lang="en-US" altLang="zh-CN" sz="4400" dirty="0">
                <a:solidFill>
                  <a:srgbClr val="E9445D"/>
                </a:solidFill>
              </a:rPr>
              <a:t>Atmosphere</a:t>
            </a:r>
            <a:endPar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endParaRPr>
          </a:p>
        </p:txBody>
      </p:sp>
    </p:spTree>
    <p:extLst>
      <p:ext uri="{BB962C8B-B14F-4D97-AF65-F5344CB8AC3E}">
        <p14:creationId xmlns:p14="http://schemas.microsoft.com/office/powerpoint/2010/main" val="861865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dirty="0"/>
              <a:t>Dark matter </a:t>
            </a:r>
            <a:r>
              <a:rPr lang="en-US" altLang="zh-CN" dirty="0"/>
              <a:t>detection</a:t>
            </a:r>
            <a:endParaRPr lang="zh-CN" altLang="en-US" dirty="0"/>
          </a:p>
        </p:txBody>
      </p:sp>
      <p:sp>
        <p:nvSpPr>
          <p:cNvPr id="6" name="Slide Number Placeholder 5"/>
          <p:cNvSpPr>
            <a:spLocks noGrp="1"/>
          </p:cNvSpPr>
          <p:nvPr>
            <p:ph type="sldNum" sz="quarter" idx="12"/>
          </p:nvPr>
        </p:nvSpPr>
        <p:spPr>
          <a:xfrm>
            <a:off x="8610600" y="6356350"/>
            <a:ext cx="2743200" cy="365125"/>
          </a:xfrm>
        </p:spPr>
        <p:txBody>
          <a:bodyPr/>
          <a:lstStyle/>
          <a:p>
            <a:fld id="{3A135ACA-40A3-4A6E-9BEF-2F870BAFCA3C}" type="slidenum">
              <a:rPr lang="zh-CN" altLang="en-US" smtClean="0"/>
              <a:t>3</a:t>
            </a:fld>
            <a:endParaRPr lang="zh-CN" altLang="en-US"/>
          </a:p>
        </p:txBody>
      </p:sp>
      <p:sp>
        <p:nvSpPr>
          <p:cNvPr id="7" name="Date Placeholder 3"/>
          <p:cNvSpPr>
            <a:spLocks noGrp="1"/>
          </p:cNvSpPr>
          <p:nvPr>
            <p:ph type="dt" sz="half" idx="10"/>
          </p:nvPr>
        </p:nvSpPr>
        <p:spPr>
          <a:xfrm>
            <a:off x="838200" y="6356350"/>
            <a:ext cx="2743200" cy="365125"/>
          </a:xfrm>
        </p:spPr>
        <p:txBody>
          <a:bodyPr/>
          <a:lstStyle/>
          <a:p>
            <a:r>
              <a:rPr lang="en-US" altLang="zh-CN"/>
              <a:t>2024/8/27</a:t>
            </a:r>
            <a:endParaRPr lang="zh-CN" altLang="en-US" dirty="0"/>
          </a:p>
        </p:txBody>
      </p:sp>
      <p:sp>
        <p:nvSpPr>
          <p:cNvPr id="8" name="Footer Placeholder 4"/>
          <p:cNvSpPr>
            <a:spLocks noGrp="1"/>
          </p:cNvSpPr>
          <p:nvPr>
            <p:ph type="ftr" sz="quarter" idx="11"/>
          </p:nvPr>
        </p:nvSpPr>
        <p:spPr>
          <a:xfrm>
            <a:off x="4038600" y="6356350"/>
            <a:ext cx="4114800" cy="365125"/>
          </a:xfrm>
        </p:spPr>
        <p:txBody>
          <a:bodyPr/>
          <a:lstStyle/>
          <a:p>
            <a:r>
              <a:rPr lang="zh-CN" altLang="en-US"/>
              <a:t>孟月，</a:t>
            </a:r>
            <a:r>
              <a:rPr lang="en-US" altLang="zh-CN"/>
              <a:t>NPG workshop</a:t>
            </a:r>
            <a:endParaRPr lang="zh-CN" altLang="en-US" dirty="0"/>
          </a:p>
        </p:txBody>
      </p:sp>
      <p:sp>
        <p:nvSpPr>
          <p:cNvPr id="16" name="TextBox 15">
            <a:extLst>
              <a:ext uri="{FF2B5EF4-FFF2-40B4-BE49-F238E27FC236}">
                <a16:creationId xmlns:a16="http://schemas.microsoft.com/office/drawing/2014/main" id="{48FBA8BF-6987-7146-9E38-8EE1DCB155DA}"/>
              </a:ext>
            </a:extLst>
          </p:cNvPr>
          <p:cNvSpPr txBox="1"/>
          <p:nvPr/>
        </p:nvSpPr>
        <p:spPr>
          <a:xfrm>
            <a:off x="4927879" y="5212019"/>
            <a:ext cx="1511676" cy="307777"/>
          </a:xfrm>
          <a:prstGeom prst="rect">
            <a:avLst/>
          </a:prstGeom>
          <a:noFill/>
        </p:spPr>
        <p:txBody>
          <a:bodyPr wrap="square" rtlCol="0">
            <a:spAutoFit/>
          </a:bodyPr>
          <a:lstStyle/>
          <a:p>
            <a:r>
              <a:rPr lang="en-US" altLang="zh-Hans" sz="1400" dirty="0">
                <a:solidFill>
                  <a:schemeClr val="bg1"/>
                </a:solidFill>
              </a:rPr>
              <a:t>From</a:t>
            </a:r>
            <a:r>
              <a:rPr lang="zh-Hans" altLang="en-US" sz="1400" dirty="0">
                <a:solidFill>
                  <a:schemeClr val="bg1"/>
                </a:solidFill>
              </a:rPr>
              <a:t> </a:t>
            </a:r>
            <a:r>
              <a:rPr lang="en-US" altLang="zh-Hans" sz="1400" dirty="0">
                <a:solidFill>
                  <a:schemeClr val="bg1"/>
                </a:solidFill>
              </a:rPr>
              <a:t>Wikipedia</a:t>
            </a:r>
            <a:endParaRPr lang="en-US" sz="1400" dirty="0">
              <a:solidFill>
                <a:schemeClr val="bg1"/>
              </a:solidFill>
            </a:endParaRPr>
          </a:p>
        </p:txBody>
      </p:sp>
      <p:pic>
        <p:nvPicPr>
          <p:cNvPr id="12" name="Picture 11">
            <a:extLst>
              <a:ext uri="{FF2B5EF4-FFF2-40B4-BE49-F238E27FC236}">
                <a16:creationId xmlns:a16="http://schemas.microsoft.com/office/drawing/2014/main" id="{178341B4-2F81-5745-91CD-D8EC53DDF1F7}"/>
              </a:ext>
            </a:extLst>
          </p:cNvPr>
          <p:cNvPicPr>
            <a:picLocks noChangeAspect="1"/>
          </p:cNvPicPr>
          <p:nvPr/>
        </p:nvPicPr>
        <p:blipFill rotWithShape="1">
          <a:blip r:embed="rId3"/>
          <a:srcRect l="71151" b="62895"/>
          <a:stretch/>
        </p:blipFill>
        <p:spPr>
          <a:xfrm>
            <a:off x="9558440" y="1834989"/>
            <a:ext cx="2320544" cy="1594011"/>
          </a:xfrm>
          <a:prstGeom prst="rect">
            <a:avLst/>
          </a:prstGeom>
        </p:spPr>
      </p:pic>
      <p:pic>
        <p:nvPicPr>
          <p:cNvPr id="15" name="Picture 14">
            <a:extLst>
              <a:ext uri="{FF2B5EF4-FFF2-40B4-BE49-F238E27FC236}">
                <a16:creationId xmlns:a16="http://schemas.microsoft.com/office/drawing/2014/main" id="{76F24556-DF28-B94B-AB65-C25B04A0CB3F}"/>
              </a:ext>
            </a:extLst>
          </p:cNvPr>
          <p:cNvPicPr>
            <a:picLocks noChangeAspect="1"/>
          </p:cNvPicPr>
          <p:nvPr/>
        </p:nvPicPr>
        <p:blipFill rotWithShape="1">
          <a:blip r:embed="rId3"/>
          <a:srcRect r="41174"/>
          <a:stretch/>
        </p:blipFill>
        <p:spPr>
          <a:xfrm>
            <a:off x="4140289" y="1498826"/>
            <a:ext cx="5257800" cy="4773489"/>
          </a:xfrm>
          <a:prstGeom prst="rect">
            <a:avLst/>
          </a:prstGeom>
        </p:spPr>
      </p:pic>
      <p:pic>
        <p:nvPicPr>
          <p:cNvPr id="13" name="图片 88">
            <a:extLst>
              <a:ext uri="{FF2B5EF4-FFF2-40B4-BE49-F238E27FC236}">
                <a16:creationId xmlns:a16="http://schemas.microsoft.com/office/drawing/2014/main" id="{8C9B32BC-9932-FE40-A009-ADB4EA0ACCA3}"/>
              </a:ext>
            </a:extLst>
          </p:cNvPr>
          <p:cNvPicPr>
            <a:picLocks noChangeAspect="1"/>
          </p:cNvPicPr>
          <p:nvPr/>
        </p:nvPicPr>
        <p:blipFill>
          <a:blip r:embed="rId4"/>
          <a:stretch>
            <a:fillRect/>
          </a:stretch>
        </p:blipFill>
        <p:spPr>
          <a:xfrm>
            <a:off x="313016" y="2521755"/>
            <a:ext cx="3268384" cy="2690264"/>
          </a:xfrm>
          <a:prstGeom prst="rect">
            <a:avLst/>
          </a:prstGeom>
        </p:spPr>
      </p:pic>
      <p:pic>
        <p:nvPicPr>
          <p:cNvPr id="18" name="图片 24">
            <a:extLst>
              <a:ext uri="{FF2B5EF4-FFF2-40B4-BE49-F238E27FC236}">
                <a16:creationId xmlns:a16="http://schemas.microsoft.com/office/drawing/2014/main" id="{EC56D856-24FB-9748-83F1-43A0AACEF64C}"/>
              </a:ext>
            </a:extLst>
          </p:cNvPr>
          <p:cNvPicPr>
            <a:picLocks noChangeAspect="1"/>
          </p:cNvPicPr>
          <p:nvPr/>
        </p:nvPicPr>
        <p:blipFill>
          <a:blip r:embed="rId5"/>
          <a:stretch>
            <a:fillRect/>
          </a:stretch>
        </p:blipFill>
        <p:spPr>
          <a:xfrm>
            <a:off x="4269228" y="1909040"/>
            <a:ext cx="2006065" cy="2006065"/>
          </a:xfrm>
          <a:prstGeom prst="rect">
            <a:avLst/>
          </a:prstGeom>
        </p:spPr>
      </p:pic>
      <p:pic>
        <p:nvPicPr>
          <p:cNvPr id="2" name="Picture 1">
            <a:extLst>
              <a:ext uri="{FF2B5EF4-FFF2-40B4-BE49-F238E27FC236}">
                <a16:creationId xmlns:a16="http://schemas.microsoft.com/office/drawing/2014/main" id="{E6761B5B-B2E1-5DBA-961A-E6A51C16CF2F}"/>
              </a:ext>
            </a:extLst>
          </p:cNvPr>
          <p:cNvPicPr>
            <a:picLocks noChangeAspect="1"/>
          </p:cNvPicPr>
          <p:nvPr/>
        </p:nvPicPr>
        <p:blipFill rotWithShape="1">
          <a:blip r:embed="rId6"/>
          <a:srcRect l="69219" t="40630" r="-636" b="17036"/>
          <a:stretch/>
        </p:blipFill>
        <p:spPr>
          <a:xfrm>
            <a:off x="9340233" y="1834989"/>
            <a:ext cx="2636002" cy="1840073"/>
          </a:xfrm>
          <a:prstGeom prst="rect">
            <a:avLst/>
          </a:prstGeom>
        </p:spPr>
      </p:pic>
      <p:pic>
        <p:nvPicPr>
          <p:cNvPr id="3" name="Picture 2">
            <a:extLst>
              <a:ext uri="{FF2B5EF4-FFF2-40B4-BE49-F238E27FC236}">
                <a16:creationId xmlns:a16="http://schemas.microsoft.com/office/drawing/2014/main" id="{6760D15F-DA57-6C98-3F00-37C2222C16F0}"/>
              </a:ext>
            </a:extLst>
          </p:cNvPr>
          <p:cNvPicPr>
            <a:picLocks noChangeAspect="1"/>
          </p:cNvPicPr>
          <p:nvPr/>
        </p:nvPicPr>
        <p:blipFill>
          <a:blip r:embed="rId7"/>
          <a:stretch>
            <a:fillRect/>
          </a:stretch>
        </p:blipFill>
        <p:spPr>
          <a:xfrm>
            <a:off x="9888152" y="1423827"/>
            <a:ext cx="1219200" cy="330200"/>
          </a:xfrm>
          <a:prstGeom prst="rect">
            <a:avLst/>
          </a:prstGeom>
        </p:spPr>
      </p:pic>
    </p:spTree>
    <p:extLst>
      <p:ext uri="{BB962C8B-B14F-4D97-AF65-F5344CB8AC3E}">
        <p14:creationId xmlns:p14="http://schemas.microsoft.com/office/powerpoint/2010/main" val="268100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日期占位符 1">
            <a:extLst>
              <a:ext uri="{FF2B5EF4-FFF2-40B4-BE49-F238E27FC236}">
                <a16:creationId xmlns:a16="http://schemas.microsoft.com/office/drawing/2014/main" id="{821F3A15-6700-4227-B9EF-D212EE8468C5}"/>
              </a:ext>
            </a:extLst>
          </p:cNvPr>
          <p:cNvSpPr>
            <a:spLocks noGrp="1"/>
          </p:cNvSpPr>
          <p:nvPr>
            <p:ph type="dt" sz="half" idx="10"/>
          </p:nvPr>
        </p:nvSpPr>
        <p:spPr>
          <a:xfrm>
            <a:off x="838200" y="6356350"/>
            <a:ext cx="2743200" cy="365125"/>
          </a:xfrm>
        </p:spPr>
        <p:txBody>
          <a:bodyPr/>
          <a:lstStyle/>
          <a:p>
            <a:r>
              <a:rPr kumimoji="1" lang="en-US" altLang="zh-CN"/>
              <a:t>2024/8/27</a:t>
            </a:r>
            <a:endParaRPr kumimoji="1" lang="zh-CN" altLang="en-US" dirty="0"/>
          </a:p>
        </p:txBody>
      </p:sp>
      <p:sp>
        <p:nvSpPr>
          <p:cNvPr id="12" name="页脚占位符 2">
            <a:extLst>
              <a:ext uri="{FF2B5EF4-FFF2-40B4-BE49-F238E27FC236}">
                <a16:creationId xmlns:a16="http://schemas.microsoft.com/office/drawing/2014/main" id="{8E46747C-1BB3-4D15-9F51-B6743117D3D5}"/>
              </a:ext>
            </a:extLst>
          </p:cNvPr>
          <p:cNvSpPr>
            <a:spLocks noGrp="1"/>
          </p:cNvSpPr>
          <p:nvPr>
            <p:ph type="ftr" sz="quarter" idx="11"/>
          </p:nvPr>
        </p:nvSpPr>
        <p:spPr>
          <a:xfrm>
            <a:off x="4038600" y="6356350"/>
            <a:ext cx="4114800" cy="365125"/>
          </a:xfrm>
        </p:spPr>
        <p:txBody>
          <a:bodyPr/>
          <a:lstStyle/>
          <a:p>
            <a:r>
              <a:rPr lang="zh-CN" altLang="en-US"/>
              <a:t>孟月，</a:t>
            </a:r>
            <a:r>
              <a:rPr lang="en-US" altLang="zh-CN"/>
              <a:t>NPG workshop</a:t>
            </a:r>
            <a:endParaRPr lang="zh-CN" altLang="en-US" dirty="0"/>
          </a:p>
        </p:txBody>
      </p:sp>
      <p:pic>
        <p:nvPicPr>
          <p:cNvPr id="2" name="图片 1">
            <a:extLst>
              <a:ext uri="{FF2B5EF4-FFF2-40B4-BE49-F238E27FC236}">
                <a16:creationId xmlns:a16="http://schemas.microsoft.com/office/drawing/2014/main" id="{25D99A2A-64D6-0925-F597-A997A25017AB}"/>
              </a:ext>
            </a:extLst>
          </p:cNvPr>
          <p:cNvPicPr>
            <a:picLocks noChangeAspect="1"/>
          </p:cNvPicPr>
          <p:nvPr/>
        </p:nvPicPr>
        <p:blipFill>
          <a:blip r:embed="rId3"/>
          <a:stretch>
            <a:fillRect/>
          </a:stretch>
        </p:blipFill>
        <p:spPr>
          <a:xfrm>
            <a:off x="817445" y="2447206"/>
            <a:ext cx="5023420" cy="3632815"/>
          </a:xfrm>
          <a:prstGeom prst="rect">
            <a:avLst/>
          </a:prstGeom>
        </p:spPr>
      </p:pic>
      <p:sp>
        <p:nvSpPr>
          <p:cNvPr id="4" name="文本框 3">
            <a:extLst>
              <a:ext uri="{FF2B5EF4-FFF2-40B4-BE49-F238E27FC236}">
                <a16:creationId xmlns:a16="http://schemas.microsoft.com/office/drawing/2014/main" id="{C0382B76-6262-52F3-4C86-AC577E0B0BCA}"/>
              </a:ext>
            </a:extLst>
          </p:cNvPr>
          <p:cNvSpPr txBox="1"/>
          <p:nvPr/>
        </p:nvSpPr>
        <p:spPr>
          <a:xfrm>
            <a:off x="678972" y="1111755"/>
            <a:ext cx="11031247" cy="1354217"/>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US" altLang="zh-CN" sz="2400" b="1" dirty="0">
                <a:latin typeface="Helvetica Neue" panose="02000503000000020004" pitchFamily="2" charset="0"/>
                <a:ea typeface="Helvetica Neue" panose="02000503000000020004" pitchFamily="2" charset="0"/>
                <a:cs typeface="Helvetica Neue" panose="02000503000000020004" pitchFamily="2" charset="0"/>
              </a:rPr>
              <a:t>Cosmic-ray beam dump gives a unique window to search this scalar-mediated DM-nucleon interaction</a:t>
            </a:r>
          </a:p>
          <a:p>
            <a:pPr marL="285750" indent="-285750">
              <a:spcBef>
                <a:spcPts val="600"/>
              </a:spcBef>
              <a:spcAft>
                <a:spcPts val="600"/>
              </a:spcAft>
              <a:buFont typeface="Arial" panose="020B0604020202020204" pitchFamily="34" charset="0"/>
              <a:buChar char="•"/>
            </a:pPr>
            <a:r>
              <a:rPr lang="en-US" altLang="zh-CN" sz="2400" b="1" dirty="0">
                <a:latin typeface="Helvetica Neue" panose="02000503000000020004" pitchFamily="2" charset="0"/>
                <a:ea typeface="Helvetica Neue" panose="02000503000000020004" pitchFamily="2" charset="0"/>
                <a:cs typeface="Helvetica Neue" panose="02000503000000020004" pitchFamily="2" charset="0"/>
              </a:rPr>
              <a:t>Same model could be searched in other</a:t>
            </a:r>
            <a:r>
              <a:rPr lang="zh-CN" altLang="en-US" sz="2400" b="1"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2400" b="1" dirty="0">
                <a:latin typeface="Helvetica Neue" panose="02000503000000020004" pitchFamily="2" charset="0"/>
                <a:ea typeface="Helvetica Neue" panose="02000503000000020004" pitchFamily="2" charset="0"/>
                <a:cs typeface="Helvetica Neue" panose="02000503000000020004" pitchFamily="2" charset="0"/>
              </a:rPr>
              <a:t>experiments</a:t>
            </a:r>
            <a:endParaRPr lang="zh-CN" altLang="en-US" sz="2400" b="1" dirty="0">
              <a:latin typeface="Helvetica Neue" panose="02000503000000020004" pitchFamily="2" charset="0"/>
              <a:cs typeface="Helvetica Neue" panose="02000503000000020004" pitchFamily="2" charset="0"/>
            </a:endParaRPr>
          </a:p>
        </p:txBody>
      </p:sp>
      <p:pic>
        <p:nvPicPr>
          <p:cNvPr id="5" name="图片 4">
            <a:extLst>
              <a:ext uri="{FF2B5EF4-FFF2-40B4-BE49-F238E27FC236}">
                <a16:creationId xmlns:a16="http://schemas.microsoft.com/office/drawing/2014/main" id="{81EFE293-3198-DDBE-4602-A196B87760F9}"/>
              </a:ext>
            </a:extLst>
          </p:cNvPr>
          <p:cNvPicPr>
            <a:picLocks noChangeAspect="1"/>
          </p:cNvPicPr>
          <p:nvPr/>
        </p:nvPicPr>
        <p:blipFill>
          <a:blip r:embed="rId4"/>
          <a:stretch>
            <a:fillRect/>
          </a:stretch>
        </p:blipFill>
        <p:spPr>
          <a:xfrm>
            <a:off x="6383409" y="2422924"/>
            <a:ext cx="5095245" cy="3686272"/>
          </a:xfrm>
          <a:prstGeom prst="rect">
            <a:avLst/>
          </a:prstGeom>
        </p:spPr>
      </p:pic>
      <p:sp>
        <p:nvSpPr>
          <p:cNvPr id="9" name="灯片编号占位符 8">
            <a:extLst>
              <a:ext uri="{FF2B5EF4-FFF2-40B4-BE49-F238E27FC236}">
                <a16:creationId xmlns:a16="http://schemas.microsoft.com/office/drawing/2014/main" id="{CD8245E1-0087-6306-FD59-A7BA74F0AE0F}"/>
              </a:ext>
            </a:extLst>
          </p:cNvPr>
          <p:cNvSpPr>
            <a:spLocks noGrp="1"/>
          </p:cNvSpPr>
          <p:nvPr>
            <p:ph type="sldNum" sz="quarter" idx="12"/>
          </p:nvPr>
        </p:nvSpPr>
        <p:spPr/>
        <p:txBody>
          <a:bodyPr/>
          <a:lstStyle/>
          <a:p>
            <a:fld id="{E2802475-2F4D-CA45-AACE-A7EAB8ED1EE7}" type="slidenum">
              <a:rPr kumimoji="1" lang="zh-CN" altLang="en-US" smtClean="0"/>
              <a:t>30</a:t>
            </a:fld>
            <a:endParaRPr kumimoji="1" lang="zh-CN" altLang="en-US"/>
          </a:p>
        </p:txBody>
      </p:sp>
      <p:sp>
        <p:nvSpPr>
          <p:cNvPr id="3" name="文本框 2">
            <a:extLst>
              <a:ext uri="{FF2B5EF4-FFF2-40B4-BE49-F238E27FC236}">
                <a16:creationId xmlns:a16="http://schemas.microsoft.com/office/drawing/2014/main" id="{F0679939-18DB-3DC4-4325-3EFDDF6C79EC}"/>
              </a:ext>
            </a:extLst>
          </p:cNvPr>
          <p:cNvSpPr txBox="1"/>
          <p:nvPr/>
        </p:nvSpPr>
        <p:spPr>
          <a:xfrm>
            <a:off x="3916071" y="6036562"/>
            <a:ext cx="4694529" cy="369332"/>
          </a:xfrm>
          <a:prstGeom prst="rect">
            <a:avLst/>
          </a:prstGeom>
          <a:solidFill>
            <a:sysClr val="window" lastClr="FFFFFF">
              <a:lumMod val="95000"/>
            </a:sysClr>
          </a:solidFill>
        </p:spPr>
        <p:txBody>
          <a:bodyPr wrap="square">
            <a:spAutoFit/>
          </a:bodyPr>
          <a:lstStyle/>
          <a:p>
            <a:pPr algn="ctr">
              <a:defRPr/>
            </a:pPr>
            <a:r>
              <a:rPr kumimoji="1" lang="en-US" altLang="zh-CN" kern="0" dirty="0">
                <a:solidFill>
                  <a:prstClr val="black"/>
                </a:solidFill>
                <a:latin typeface="Arial" panose="020B0604020202020204" pitchFamily="34" charset="0"/>
                <a:cs typeface="Arial" panose="020B0604020202020204" pitchFamily="34" charset="0"/>
              </a:rPr>
              <a:t>X.</a:t>
            </a:r>
            <a:r>
              <a:rPr kumimoji="1" lang="zh-CN" altLang="en-US" kern="0" dirty="0">
                <a:solidFill>
                  <a:prstClr val="black"/>
                </a:solidFill>
                <a:latin typeface="Arial" panose="020B0604020202020204" pitchFamily="34" charset="0"/>
                <a:cs typeface="Arial" panose="020B0604020202020204" pitchFamily="34" charset="0"/>
              </a:rPr>
              <a:t> </a:t>
            </a:r>
            <a:r>
              <a:rPr kumimoji="1" lang="en-US" altLang="zh-CN" kern="0" dirty="0">
                <a:solidFill>
                  <a:prstClr val="black"/>
                </a:solidFill>
                <a:latin typeface="Arial" panose="020B0604020202020204" pitchFamily="34" charset="0"/>
                <a:cs typeface="Arial" panose="020B0604020202020204" pitchFamily="34" charset="0"/>
              </a:rPr>
              <a:t>Ning et al.</a:t>
            </a:r>
            <a:r>
              <a:rPr kumimoji="1" lang="en-US" altLang="zh-CN" b="1" kern="0" dirty="0">
                <a:solidFill>
                  <a:prstClr val="black"/>
                </a:solidFill>
                <a:latin typeface="Arial" panose="020B0604020202020204" pitchFamily="34" charset="0"/>
                <a:cs typeface="Arial" panose="020B0604020202020204" pitchFamily="34" charset="0"/>
              </a:rPr>
              <a:t> PRL </a:t>
            </a:r>
            <a:r>
              <a:rPr kumimoji="1" lang="en-US" altLang="zh-CN" kern="0" dirty="0">
                <a:solidFill>
                  <a:prstClr val="black"/>
                </a:solidFill>
                <a:latin typeface="Arial" panose="020B0604020202020204" pitchFamily="34" charset="0"/>
                <a:cs typeface="Arial" panose="020B0604020202020204" pitchFamily="34" charset="0"/>
              </a:rPr>
              <a:t>131, 041001 (2023)</a:t>
            </a:r>
          </a:p>
        </p:txBody>
      </p:sp>
      <p:sp>
        <p:nvSpPr>
          <p:cNvPr id="7" name="标题 1">
            <a:extLst>
              <a:ext uri="{FF2B5EF4-FFF2-40B4-BE49-F238E27FC236}">
                <a16:creationId xmlns:a16="http://schemas.microsoft.com/office/drawing/2014/main" id="{60AF8877-DBCD-5392-0C0F-FB090426B36F}"/>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Constraints</a:t>
            </a:r>
            <a:r>
              <a:rPr kumimoji="1" lang="zh-CN" altLang="en-US"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 </a:t>
            </a: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o</a:t>
            </a:r>
            <a:r>
              <a:rPr kumimoji="1" lang="en-US" altLang="zh-CN" sz="4400" dirty="0">
                <a:solidFill>
                  <a:srgbClr val="E9445D"/>
                </a:solidFill>
              </a:rPr>
              <a:t>n</a:t>
            </a:r>
            <a:r>
              <a:rPr kumimoji="1" lang="zh-CN" altLang="en-US" sz="4400" dirty="0">
                <a:solidFill>
                  <a:srgbClr val="E9445D"/>
                </a:solidFill>
              </a:rPr>
              <a:t> </a:t>
            </a:r>
            <a:r>
              <a:rPr kumimoji="1" lang="en-US" altLang="zh-CN" sz="4400" dirty="0">
                <a:solidFill>
                  <a:srgbClr val="E9445D"/>
                </a:solidFill>
              </a:rPr>
              <a:t>boosted</a:t>
            </a:r>
            <a:r>
              <a:rPr kumimoji="1" lang="zh-CN" altLang="en-US" sz="4400" dirty="0">
                <a:solidFill>
                  <a:srgbClr val="E9445D"/>
                </a:solidFill>
              </a:rPr>
              <a:t> </a:t>
            </a:r>
            <a:r>
              <a:rPr kumimoji="1" lang="en-US" altLang="zh-CN" sz="4400" dirty="0">
                <a:solidFill>
                  <a:srgbClr val="E9445D"/>
                </a:solidFill>
              </a:rPr>
              <a:t>DM</a:t>
            </a:r>
            <a:endPar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endParaRPr>
          </a:p>
        </p:txBody>
      </p:sp>
    </p:spTree>
    <p:extLst>
      <p:ext uri="{BB962C8B-B14F-4D97-AF65-F5344CB8AC3E}">
        <p14:creationId xmlns:p14="http://schemas.microsoft.com/office/powerpoint/2010/main" val="2474851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1287"/>
            <a:ext cx="12192000" cy="623816"/>
          </a:xfrm>
        </p:spPr>
        <p:txBody>
          <a:bodyPr>
            <a:noAutofit/>
          </a:bodyPr>
          <a:lstStyle/>
          <a:p>
            <a:r>
              <a:rPr lang="en-US" sz="4400" b="1" dirty="0">
                <a:latin typeface="Calibri" panose="020F0502020204030204" pitchFamily="34" charset="0"/>
                <a:cs typeface="Calibri" panose="020F0502020204030204" pitchFamily="34" charset="0"/>
              </a:rPr>
              <a:t>B</a:t>
            </a:r>
            <a:r>
              <a:rPr lang="en-US" altLang="zh-CN" sz="4400" b="1" dirty="0">
                <a:latin typeface="Calibri" panose="020F0502020204030204" pitchFamily="34" charset="0"/>
                <a:cs typeface="Calibri" panose="020F0502020204030204" pitchFamily="34" charset="0"/>
              </a:rPr>
              <a:t>oosted</a:t>
            </a:r>
            <a:r>
              <a:rPr lang="en-US" sz="4400" b="1" dirty="0">
                <a:latin typeface="Calibri" panose="020F0502020204030204" pitchFamily="34" charset="0"/>
                <a:cs typeface="Calibri" panose="020F0502020204030204" pitchFamily="34" charset="0"/>
              </a:rPr>
              <a:t> DM-electron: SRDM</a:t>
            </a:r>
          </a:p>
        </p:txBody>
      </p:sp>
      <p:sp>
        <p:nvSpPr>
          <p:cNvPr id="4" name="Slide Number Placeholder 3"/>
          <p:cNvSpPr>
            <a:spLocks noGrp="1"/>
          </p:cNvSpPr>
          <p:nvPr>
            <p:ph type="sldNum" sz="quarter" idx="12"/>
          </p:nvPr>
        </p:nvSpPr>
        <p:spPr>
          <a:xfrm>
            <a:off x="9017385" y="6407029"/>
            <a:ext cx="2743200" cy="365125"/>
          </a:xfrm>
        </p:spPr>
        <p:txBody>
          <a:bodyPr/>
          <a:lstStyle/>
          <a:p>
            <a:fld id="{30B40A86-DCB0-4F28-AE5A-31B4CFAE2DDC}" type="slidenum">
              <a:rPr lang="zh-CN" altLang="en-US" smtClean="0"/>
              <a:t>31</a:t>
            </a:fld>
            <a:endParaRPr lang="zh-CN" altLang="en-US"/>
          </a:p>
        </p:txBody>
      </p:sp>
      <p:pic>
        <p:nvPicPr>
          <p:cNvPr id="16" name="图片 52">
            <a:extLst>
              <a:ext uri="{FF2B5EF4-FFF2-40B4-BE49-F238E27FC236}">
                <a16:creationId xmlns:a16="http://schemas.microsoft.com/office/drawing/2014/main" id="{05057E99-25FF-48C9-89DB-DEFA687517B9}"/>
              </a:ext>
            </a:extLst>
          </p:cNvPr>
          <p:cNvPicPr>
            <a:picLocks noChangeAspect="1"/>
          </p:cNvPicPr>
          <p:nvPr/>
        </p:nvPicPr>
        <p:blipFill>
          <a:blip r:embed="rId3"/>
          <a:stretch>
            <a:fillRect/>
          </a:stretch>
        </p:blipFill>
        <p:spPr>
          <a:xfrm>
            <a:off x="11159021" y="182310"/>
            <a:ext cx="844087" cy="782752"/>
          </a:xfrm>
          <a:prstGeom prst="rect">
            <a:avLst/>
          </a:prstGeom>
        </p:spPr>
      </p:pic>
      <p:sp>
        <p:nvSpPr>
          <p:cNvPr id="32" name="矩形 31">
            <a:extLst>
              <a:ext uri="{FF2B5EF4-FFF2-40B4-BE49-F238E27FC236}">
                <a16:creationId xmlns:a16="http://schemas.microsoft.com/office/drawing/2014/main" id="{AA769168-5F76-4F67-8E29-AF6AB5F0AB8F}"/>
              </a:ext>
            </a:extLst>
          </p:cNvPr>
          <p:cNvSpPr/>
          <p:nvPr/>
        </p:nvSpPr>
        <p:spPr>
          <a:xfrm>
            <a:off x="2397875" y="3934235"/>
            <a:ext cx="272288" cy="152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a:extLst>
              <a:ext uri="{FF2B5EF4-FFF2-40B4-BE49-F238E27FC236}">
                <a16:creationId xmlns:a16="http://schemas.microsoft.com/office/drawing/2014/main" id="{5BDF123C-F480-4597-B2DC-6E49C50A5C91}"/>
              </a:ext>
            </a:extLst>
          </p:cNvPr>
          <p:cNvGrpSpPr/>
          <p:nvPr/>
        </p:nvGrpSpPr>
        <p:grpSpPr>
          <a:xfrm>
            <a:off x="585018" y="3787896"/>
            <a:ext cx="3382442" cy="3001761"/>
            <a:chOff x="585018" y="3714223"/>
            <a:chExt cx="3382442" cy="3001761"/>
          </a:xfrm>
        </p:grpSpPr>
        <p:pic>
          <p:nvPicPr>
            <p:cNvPr id="48" name="图片 47">
              <a:extLst>
                <a:ext uri="{FF2B5EF4-FFF2-40B4-BE49-F238E27FC236}">
                  <a16:creationId xmlns:a16="http://schemas.microsoft.com/office/drawing/2014/main" id="{B15DC3F9-B5A7-49C6-9BF4-06CC3A09FEC4}"/>
                </a:ext>
              </a:extLst>
            </p:cNvPr>
            <p:cNvPicPr>
              <a:picLocks noChangeAspect="1"/>
            </p:cNvPicPr>
            <p:nvPr/>
          </p:nvPicPr>
          <p:blipFill>
            <a:blip r:embed="rId4"/>
            <a:stretch>
              <a:fillRect/>
            </a:stretch>
          </p:blipFill>
          <p:spPr>
            <a:xfrm>
              <a:off x="585018" y="3714223"/>
              <a:ext cx="3382442" cy="2366019"/>
            </a:xfrm>
            <a:prstGeom prst="rect">
              <a:avLst/>
            </a:prstGeom>
          </p:spPr>
        </p:pic>
        <p:sp>
          <p:nvSpPr>
            <p:cNvPr id="49" name="矩形 48">
              <a:extLst>
                <a:ext uri="{FF2B5EF4-FFF2-40B4-BE49-F238E27FC236}">
                  <a16:creationId xmlns:a16="http://schemas.microsoft.com/office/drawing/2014/main" id="{03E0B74B-3386-4093-BE38-71EC402EBDC5}"/>
                </a:ext>
              </a:extLst>
            </p:cNvPr>
            <p:cNvSpPr/>
            <p:nvPr/>
          </p:nvSpPr>
          <p:spPr>
            <a:xfrm>
              <a:off x="689162" y="6008098"/>
              <a:ext cx="3229347" cy="707886"/>
            </a:xfrm>
            <a:prstGeom prst="rect">
              <a:avLst/>
            </a:prstGeom>
          </p:spPr>
          <p:txBody>
            <a:bodyPr wrap="square">
              <a:spAutoFit/>
            </a:bodyPr>
            <a:lstStyle/>
            <a:p>
              <a:pPr algn="ctr"/>
              <a:r>
                <a:rPr lang="en-US" altLang="zh-CN" sz="2000" b="1" dirty="0">
                  <a:latin typeface="Calibri" panose="020F0502020204030204" pitchFamily="34" charset="0"/>
                  <a:ea typeface="黑体" panose="02010609060101010101" pitchFamily="49" charset="-122"/>
                  <a:cs typeface="Calibri" panose="020F0502020204030204" pitchFamily="34" charset="0"/>
                </a:rPr>
                <a:t>Solar Reflected Dark Matter </a:t>
              </a:r>
              <a:br>
                <a:rPr lang="en-US" altLang="zh-CN" sz="2000" b="1" dirty="0">
                  <a:latin typeface="Calibri" panose="020F0502020204030204" pitchFamily="34" charset="0"/>
                  <a:ea typeface="黑体" panose="02010609060101010101" pitchFamily="49" charset="-122"/>
                  <a:cs typeface="Calibri" panose="020F0502020204030204" pitchFamily="34" charset="0"/>
                </a:rPr>
              </a:br>
              <a:r>
                <a:rPr lang="en-US" altLang="zh-CN" sz="2000" b="1" dirty="0">
                  <a:latin typeface="Calibri" panose="020F0502020204030204" pitchFamily="34" charset="0"/>
                  <a:ea typeface="黑体" panose="02010609060101010101" pitchFamily="49" charset="-122"/>
                  <a:cs typeface="Calibri" panose="020F0502020204030204" pitchFamily="34" charset="0"/>
                </a:rPr>
                <a:t> velocity distribution</a:t>
              </a:r>
              <a:endParaRPr lang="zh-CN" altLang="en-US" sz="2000" b="1" dirty="0">
                <a:latin typeface="Calibri" panose="020F0502020204030204" pitchFamily="34" charset="0"/>
                <a:ea typeface="黑体" panose="02010609060101010101" pitchFamily="49" charset="-122"/>
                <a:cs typeface="Calibri" panose="020F0502020204030204" pitchFamily="34" charset="0"/>
              </a:endParaRPr>
            </a:p>
          </p:txBody>
        </p:sp>
      </p:grpSp>
      <p:pic>
        <p:nvPicPr>
          <p:cNvPr id="9" name="图片 8">
            <a:extLst>
              <a:ext uri="{FF2B5EF4-FFF2-40B4-BE49-F238E27FC236}">
                <a16:creationId xmlns:a16="http://schemas.microsoft.com/office/drawing/2014/main" id="{0C11F487-4D60-4169-B719-704780E9A541}"/>
              </a:ext>
            </a:extLst>
          </p:cNvPr>
          <p:cNvPicPr>
            <a:picLocks noChangeAspect="1"/>
          </p:cNvPicPr>
          <p:nvPr/>
        </p:nvPicPr>
        <p:blipFill>
          <a:blip r:embed="rId5"/>
          <a:stretch>
            <a:fillRect/>
          </a:stretch>
        </p:blipFill>
        <p:spPr>
          <a:xfrm>
            <a:off x="8316273" y="1223142"/>
            <a:ext cx="3444312" cy="2373422"/>
          </a:xfrm>
          <a:prstGeom prst="rect">
            <a:avLst/>
          </a:prstGeom>
        </p:spPr>
      </p:pic>
      <p:grpSp>
        <p:nvGrpSpPr>
          <p:cNvPr id="20" name="组合 19">
            <a:extLst>
              <a:ext uri="{FF2B5EF4-FFF2-40B4-BE49-F238E27FC236}">
                <a16:creationId xmlns:a16="http://schemas.microsoft.com/office/drawing/2014/main" id="{D04AF9C7-D458-48B6-B146-57C4D35006DA}"/>
              </a:ext>
            </a:extLst>
          </p:cNvPr>
          <p:cNvGrpSpPr/>
          <p:nvPr/>
        </p:nvGrpSpPr>
        <p:grpSpPr>
          <a:xfrm>
            <a:off x="8316273" y="3849112"/>
            <a:ext cx="3494444" cy="2718384"/>
            <a:chOff x="8368277" y="3775439"/>
            <a:chExt cx="3494444" cy="2718384"/>
          </a:xfrm>
        </p:grpSpPr>
        <p:pic>
          <p:nvPicPr>
            <p:cNvPr id="11" name="图片 10">
              <a:extLst>
                <a:ext uri="{FF2B5EF4-FFF2-40B4-BE49-F238E27FC236}">
                  <a16:creationId xmlns:a16="http://schemas.microsoft.com/office/drawing/2014/main" id="{B35E79E4-6758-46C6-8366-589ADCA8FDAE}"/>
                </a:ext>
              </a:extLst>
            </p:cNvPr>
            <p:cNvPicPr>
              <a:picLocks noChangeAspect="1"/>
            </p:cNvPicPr>
            <p:nvPr/>
          </p:nvPicPr>
          <p:blipFill>
            <a:blip r:embed="rId6"/>
            <a:stretch>
              <a:fillRect/>
            </a:stretch>
          </p:blipFill>
          <p:spPr>
            <a:xfrm>
              <a:off x="8368277" y="3775439"/>
              <a:ext cx="3444312" cy="2373421"/>
            </a:xfrm>
            <a:prstGeom prst="rect">
              <a:avLst/>
            </a:prstGeom>
          </p:spPr>
        </p:pic>
        <p:sp>
          <p:nvSpPr>
            <p:cNvPr id="55" name="矩形 54">
              <a:extLst>
                <a:ext uri="{FF2B5EF4-FFF2-40B4-BE49-F238E27FC236}">
                  <a16:creationId xmlns:a16="http://schemas.microsoft.com/office/drawing/2014/main" id="{2197AADC-AFCD-4ADC-8EE4-8C3ED5704C96}"/>
                </a:ext>
              </a:extLst>
            </p:cNvPr>
            <p:cNvSpPr/>
            <p:nvPr/>
          </p:nvSpPr>
          <p:spPr>
            <a:xfrm>
              <a:off x="8418409" y="6093713"/>
              <a:ext cx="3444312" cy="400110"/>
            </a:xfrm>
            <a:prstGeom prst="rect">
              <a:avLst/>
            </a:prstGeom>
          </p:spPr>
          <p:txBody>
            <a:bodyPr wrap="square">
              <a:spAutoFit/>
            </a:bodyPr>
            <a:lstStyle/>
            <a:p>
              <a:pPr algn="ctr"/>
              <a:r>
                <a:rPr lang="en-US" altLang="zh-CN" sz="2000" b="1" dirty="0">
                  <a:latin typeface="Calibri" panose="020F0502020204030204" pitchFamily="34" charset="0"/>
                  <a:ea typeface="黑体" panose="02010609060101010101" pitchFamily="49" charset="-122"/>
                  <a:cs typeface="Calibri" panose="020F0502020204030204" pitchFamily="34" charset="0"/>
                </a:rPr>
                <a:t>CDEX-10 SRDM results</a:t>
              </a:r>
              <a:endParaRPr lang="zh-CN" altLang="en-US" sz="2000" b="1" dirty="0">
                <a:latin typeface="Calibri" panose="020F0502020204030204" pitchFamily="34" charset="0"/>
                <a:ea typeface="黑体" panose="02010609060101010101" pitchFamily="49" charset="-122"/>
                <a:cs typeface="Calibri" panose="020F0502020204030204" pitchFamily="34" charset="0"/>
              </a:endParaRPr>
            </a:p>
          </p:txBody>
        </p:sp>
      </p:grpSp>
      <p:sp>
        <p:nvSpPr>
          <p:cNvPr id="56" name="TextBox 3">
            <a:extLst>
              <a:ext uri="{FF2B5EF4-FFF2-40B4-BE49-F238E27FC236}">
                <a16:creationId xmlns:a16="http://schemas.microsoft.com/office/drawing/2014/main" id="{628BD194-1B71-4366-9AEE-7C4D88E9C67E}"/>
              </a:ext>
            </a:extLst>
          </p:cNvPr>
          <p:cNvSpPr txBox="1">
            <a:spLocks noChangeArrowheads="1"/>
          </p:cNvSpPr>
          <p:nvPr/>
        </p:nvSpPr>
        <p:spPr bwMode="auto">
          <a:xfrm>
            <a:off x="4815113" y="6092690"/>
            <a:ext cx="2771914" cy="46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algn="ctr">
              <a:lnSpc>
                <a:spcPct val="130000"/>
              </a:lnSpc>
              <a:spcBef>
                <a:spcPct val="0"/>
              </a:spcBef>
              <a:buNone/>
            </a:pPr>
            <a:r>
              <a:rPr lang="en-US" altLang="zh-CN" sz="2000" b="1" i="1" dirty="0">
                <a:solidFill>
                  <a:srgbClr val="C00000"/>
                </a:solidFill>
                <a:latin typeface="Calibri" panose="020F0502020204030204" pitchFamily="34" charset="0"/>
                <a:ea typeface="黑体" panose="02010609060101010101" pitchFamily="49" charset="-122"/>
                <a:cs typeface="Calibri" panose="020F0502020204030204" pitchFamily="34" charset="0"/>
              </a:rPr>
              <a:t>PRL </a:t>
            </a:r>
            <a:r>
              <a:rPr lang="en-US" altLang="zh-CN" sz="2000" dirty="0">
                <a:solidFill>
                  <a:srgbClr val="C00000"/>
                </a:solidFill>
                <a:latin typeface="Calibri" panose="020F0502020204030204" pitchFamily="34" charset="0"/>
                <a:ea typeface="黑体" panose="02010609060101010101" pitchFamily="49" charset="-122"/>
                <a:cs typeface="Calibri" panose="020F0502020204030204" pitchFamily="34" charset="0"/>
              </a:rPr>
              <a:t>132, 171001 (2024)</a:t>
            </a:r>
            <a:r>
              <a:rPr lang="zh-CN" altLang="en-US" sz="2000" dirty="0">
                <a:solidFill>
                  <a:srgbClr val="C00000"/>
                </a:solidFill>
                <a:latin typeface="Calibri" panose="020F0502020204030204" pitchFamily="34" charset="0"/>
                <a:ea typeface="黑体" panose="02010609060101010101" pitchFamily="49" charset="-122"/>
                <a:cs typeface="Calibri" panose="020F0502020204030204" pitchFamily="34" charset="0"/>
              </a:rPr>
              <a:t>  </a:t>
            </a:r>
          </a:p>
        </p:txBody>
      </p:sp>
      <p:pic>
        <p:nvPicPr>
          <p:cNvPr id="5" name="图片 4">
            <a:extLst>
              <a:ext uri="{FF2B5EF4-FFF2-40B4-BE49-F238E27FC236}">
                <a16:creationId xmlns:a16="http://schemas.microsoft.com/office/drawing/2014/main" id="{C51736D5-63A2-4B84-B2C5-5525A4400C74}"/>
              </a:ext>
            </a:extLst>
          </p:cNvPr>
          <p:cNvPicPr>
            <a:picLocks noChangeAspect="1"/>
          </p:cNvPicPr>
          <p:nvPr/>
        </p:nvPicPr>
        <p:blipFill>
          <a:blip r:embed="rId7"/>
          <a:stretch>
            <a:fillRect/>
          </a:stretch>
        </p:blipFill>
        <p:spPr>
          <a:xfrm>
            <a:off x="4326930" y="1139940"/>
            <a:ext cx="3444312" cy="2507351"/>
          </a:xfrm>
          <a:prstGeom prst="rect">
            <a:avLst/>
          </a:prstGeom>
        </p:spPr>
      </p:pic>
      <p:pic>
        <p:nvPicPr>
          <p:cNvPr id="7" name="图片 6">
            <a:extLst>
              <a:ext uri="{FF2B5EF4-FFF2-40B4-BE49-F238E27FC236}">
                <a16:creationId xmlns:a16="http://schemas.microsoft.com/office/drawing/2014/main" id="{59C9529B-CD6D-44FF-91F2-D8C001050D89}"/>
              </a:ext>
            </a:extLst>
          </p:cNvPr>
          <p:cNvPicPr>
            <a:picLocks noChangeAspect="1"/>
          </p:cNvPicPr>
          <p:nvPr/>
        </p:nvPicPr>
        <p:blipFill>
          <a:blip r:embed="rId8"/>
          <a:stretch>
            <a:fillRect/>
          </a:stretch>
        </p:blipFill>
        <p:spPr>
          <a:xfrm>
            <a:off x="1069895" y="1139940"/>
            <a:ext cx="2467883" cy="2497474"/>
          </a:xfrm>
          <a:prstGeom prst="rect">
            <a:avLst/>
          </a:prstGeom>
        </p:spPr>
      </p:pic>
      <p:pic>
        <p:nvPicPr>
          <p:cNvPr id="10" name="图片 9">
            <a:extLst>
              <a:ext uri="{FF2B5EF4-FFF2-40B4-BE49-F238E27FC236}">
                <a16:creationId xmlns:a16="http://schemas.microsoft.com/office/drawing/2014/main" id="{E2D5ADB2-0F21-4906-9F13-08E3FD9F7783}"/>
              </a:ext>
            </a:extLst>
          </p:cNvPr>
          <p:cNvPicPr>
            <a:picLocks noChangeAspect="1"/>
          </p:cNvPicPr>
          <p:nvPr/>
        </p:nvPicPr>
        <p:blipFill>
          <a:blip r:embed="rId9"/>
          <a:stretch>
            <a:fillRect/>
          </a:stretch>
        </p:blipFill>
        <p:spPr>
          <a:xfrm>
            <a:off x="4277787" y="3787897"/>
            <a:ext cx="3493455" cy="2406050"/>
          </a:xfrm>
          <a:prstGeom prst="rect">
            <a:avLst/>
          </a:prstGeom>
        </p:spPr>
      </p:pic>
      <p:pic>
        <p:nvPicPr>
          <p:cNvPr id="3" name="Picture 2">
            <a:extLst>
              <a:ext uri="{FF2B5EF4-FFF2-40B4-BE49-F238E27FC236}">
                <a16:creationId xmlns:a16="http://schemas.microsoft.com/office/drawing/2014/main" id="{303D6C38-0592-4F77-917F-1DFFE2079A1E}"/>
              </a:ext>
            </a:extLst>
          </p:cNvPr>
          <p:cNvPicPr>
            <a:picLocks noChangeAspect="1"/>
          </p:cNvPicPr>
          <p:nvPr/>
        </p:nvPicPr>
        <p:blipFill>
          <a:blip r:embed="rId10"/>
          <a:stretch>
            <a:fillRect/>
          </a:stretch>
        </p:blipFill>
        <p:spPr>
          <a:xfrm>
            <a:off x="-1158" y="-13140"/>
            <a:ext cx="12193158" cy="1166081"/>
          </a:xfrm>
          <a:prstGeom prst="rect">
            <a:avLst/>
          </a:prstGeom>
        </p:spPr>
      </p:pic>
      <p:sp>
        <p:nvSpPr>
          <p:cNvPr id="6" name="Date Placeholder 5">
            <a:extLst>
              <a:ext uri="{FF2B5EF4-FFF2-40B4-BE49-F238E27FC236}">
                <a16:creationId xmlns:a16="http://schemas.microsoft.com/office/drawing/2014/main" id="{EF9E6FFD-0134-14B4-4B68-977E9AEA02CE}"/>
              </a:ext>
            </a:extLst>
          </p:cNvPr>
          <p:cNvSpPr>
            <a:spLocks noGrp="1"/>
          </p:cNvSpPr>
          <p:nvPr>
            <p:ph type="dt" sz="half" idx="10"/>
          </p:nvPr>
        </p:nvSpPr>
        <p:spPr>
          <a:xfrm>
            <a:off x="162268" y="6483214"/>
            <a:ext cx="2743200" cy="365125"/>
          </a:xfrm>
        </p:spPr>
        <p:txBody>
          <a:bodyPr/>
          <a:lstStyle/>
          <a:p>
            <a:r>
              <a:rPr kumimoji="1" lang="en-US" altLang="zh-CN" dirty="0"/>
              <a:t>2024/8/27</a:t>
            </a:r>
            <a:endParaRPr kumimoji="1" lang="zh-CN" altLang="en-US" dirty="0"/>
          </a:p>
        </p:txBody>
      </p:sp>
      <p:sp>
        <p:nvSpPr>
          <p:cNvPr id="8" name="Footer Placeholder 7">
            <a:extLst>
              <a:ext uri="{FF2B5EF4-FFF2-40B4-BE49-F238E27FC236}">
                <a16:creationId xmlns:a16="http://schemas.microsoft.com/office/drawing/2014/main" id="{BDB495A5-1492-CBE3-7362-323E0FE1B177}"/>
              </a:ext>
            </a:extLst>
          </p:cNvPr>
          <p:cNvSpPr>
            <a:spLocks noGrp="1"/>
          </p:cNvSpPr>
          <p:nvPr>
            <p:ph type="ftr" sz="quarter" idx="11"/>
          </p:nvPr>
        </p:nvSpPr>
        <p:spPr>
          <a:xfrm>
            <a:off x="4059991" y="6538912"/>
            <a:ext cx="4114800" cy="365125"/>
          </a:xfrm>
        </p:spPr>
        <p:txBody>
          <a:bodyPr/>
          <a:lstStyle/>
          <a:p>
            <a:r>
              <a:rPr kumimoji="1" lang="zh-CN" altLang="en-US" dirty="0"/>
              <a:t>孟月，</a:t>
            </a:r>
            <a:r>
              <a:rPr kumimoji="1" lang="en-US" altLang="zh-CN" dirty="0"/>
              <a:t>NPG workshop</a:t>
            </a:r>
            <a:endParaRPr kumimoji="1" lang="zh-CN" altLang="en-US" dirty="0"/>
          </a:p>
        </p:txBody>
      </p:sp>
      <p:sp>
        <p:nvSpPr>
          <p:cNvPr id="12" name="TextBox 11">
            <a:extLst>
              <a:ext uri="{FF2B5EF4-FFF2-40B4-BE49-F238E27FC236}">
                <a16:creationId xmlns:a16="http://schemas.microsoft.com/office/drawing/2014/main" id="{59220B7B-B007-A20B-D96C-7C8DE6A09083}"/>
              </a:ext>
            </a:extLst>
          </p:cNvPr>
          <p:cNvSpPr txBox="1"/>
          <p:nvPr/>
        </p:nvSpPr>
        <p:spPr>
          <a:xfrm>
            <a:off x="0" y="66143"/>
            <a:ext cx="2468946" cy="461665"/>
          </a:xfrm>
          <a:prstGeom prst="rect">
            <a:avLst/>
          </a:prstGeom>
          <a:noFill/>
        </p:spPr>
        <p:txBody>
          <a:bodyPr wrap="none" rtlCol="0">
            <a:spAutoFit/>
          </a:bodyPr>
          <a:lstStyle/>
          <a:p>
            <a:r>
              <a:rPr lang="en-US" sz="2400" b="1" dirty="0"/>
              <a:t>From</a:t>
            </a:r>
            <a:r>
              <a:rPr lang="zh-CN" altLang="en-US" sz="2400" b="1" dirty="0"/>
              <a:t> </a:t>
            </a:r>
            <a:r>
              <a:rPr lang="en-US" altLang="zh-CN" sz="2400" b="1" dirty="0" err="1"/>
              <a:t>Litao</a:t>
            </a:r>
            <a:r>
              <a:rPr lang="zh-CN" altLang="en-US" sz="2400" b="1" dirty="0"/>
              <a:t> </a:t>
            </a:r>
            <a:r>
              <a:rPr lang="en-US" altLang="zh-CN" sz="2400" b="1" dirty="0"/>
              <a:t>Yang</a:t>
            </a:r>
            <a:endParaRPr lang="en-US" sz="2400" b="1" dirty="0"/>
          </a:p>
        </p:txBody>
      </p:sp>
    </p:spTree>
    <p:extLst>
      <p:ext uri="{BB962C8B-B14F-4D97-AF65-F5344CB8AC3E}">
        <p14:creationId xmlns:p14="http://schemas.microsoft.com/office/powerpoint/2010/main" val="1764804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1DED3987-51CF-7EFB-8D47-955298615E80}"/>
              </a:ext>
            </a:extLst>
          </p:cNvPr>
          <p:cNvPicPr>
            <a:picLocks noChangeAspect="1"/>
          </p:cNvPicPr>
          <p:nvPr/>
        </p:nvPicPr>
        <p:blipFill>
          <a:blip r:embed="rId3"/>
          <a:stretch>
            <a:fillRect/>
          </a:stretch>
        </p:blipFill>
        <p:spPr>
          <a:xfrm>
            <a:off x="5446409" y="1869419"/>
            <a:ext cx="6328382" cy="4279524"/>
          </a:xfrm>
          <a:prstGeom prst="rect">
            <a:avLst/>
          </a:prstGeom>
        </p:spPr>
      </p:pic>
      <p:sp>
        <p:nvSpPr>
          <p:cNvPr id="4" name="日期占位符 3">
            <a:extLst>
              <a:ext uri="{FF2B5EF4-FFF2-40B4-BE49-F238E27FC236}">
                <a16:creationId xmlns:a16="http://schemas.microsoft.com/office/drawing/2014/main" id="{A380E4D3-E61B-F6A2-8188-6A6558580305}"/>
              </a:ext>
            </a:extLst>
          </p:cNvPr>
          <p:cNvSpPr>
            <a:spLocks noGrp="1"/>
          </p:cNvSpPr>
          <p:nvPr>
            <p:ph type="dt" sz="half" idx="10"/>
          </p:nvPr>
        </p:nvSpPr>
        <p:spPr/>
        <p:txBody>
          <a:bodyPr/>
          <a:lstStyle/>
          <a:p>
            <a:r>
              <a:rPr kumimoji="1" lang="en-US" altLang="zh-CN"/>
              <a:t>2024/8/27</a:t>
            </a:r>
            <a:endParaRPr kumimoji="1" lang="zh-CN" altLang="en-US"/>
          </a:p>
        </p:txBody>
      </p:sp>
      <p:sp>
        <p:nvSpPr>
          <p:cNvPr id="5" name="页脚占位符 4">
            <a:extLst>
              <a:ext uri="{FF2B5EF4-FFF2-40B4-BE49-F238E27FC236}">
                <a16:creationId xmlns:a16="http://schemas.microsoft.com/office/drawing/2014/main" id="{46E0CFBD-DBD0-620C-CFDB-DC54538EB543}"/>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6" name="灯片编号占位符 5">
            <a:extLst>
              <a:ext uri="{FF2B5EF4-FFF2-40B4-BE49-F238E27FC236}">
                <a16:creationId xmlns:a16="http://schemas.microsoft.com/office/drawing/2014/main" id="{13505EEC-748A-65AC-A887-CAC36689F367}"/>
              </a:ext>
            </a:extLst>
          </p:cNvPr>
          <p:cNvSpPr>
            <a:spLocks noGrp="1"/>
          </p:cNvSpPr>
          <p:nvPr>
            <p:ph type="sldNum" sz="quarter" idx="12"/>
          </p:nvPr>
        </p:nvSpPr>
        <p:spPr/>
        <p:txBody>
          <a:bodyPr/>
          <a:lstStyle/>
          <a:p>
            <a:fld id="{E2802475-2F4D-CA45-AACE-A7EAB8ED1EE7}" type="slidenum">
              <a:rPr kumimoji="1" lang="zh-CN" altLang="en-US" smtClean="0"/>
              <a:t>32</a:t>
            </a:fld>
            <a:endParaRPr kumimoji="1" lang="zh-CN" altLang="en-US"/>
          </a:p>
        </p:txBody>
      </p:sp>
      <p:sp>
        <p:nvSpPr>
          <p:cNvPr id="12" name="内容占位符 3">
            <a:extLst>
              <a:ext uri="{FF2B5EF4-FFF2-40B4-BE49-F238E27FC236}">
                <a16:creationId xmlns:a16="http://schemas.microsoft.com/office/drawing/2014/main" id="{16F85161-062C-2DEA-F927-29E5A13349CB}"/>
              </a:ext>
            </a:extLst>
          </p:cNvPr>
          <p:cNvSpPr txBox="1">
            <a:spLocks/>
          </p:cNvSpPr>
          <p:nvPr/>
        </p:nvSpPr>
        <p:spPr>
          <a:xfrm>
            <a:off x="384314" y="1166647"/>
            <a:ext cx="11423372" cy="5317303"/>
          </a:xfrm>
          <a:prstGeom prst="rect">
            <a:avLst/>
          </a:prstGeom>
        </p:spPr>
        <p:txBody>
          <a:bodyPr vert="horz" lIns="91440" tIns="45720" rIns="91440" bIns="45720" rtlCol="0">
            <a:normAutofit/>
          </a:bodyPr>
          <a:lstStyle>
            <a:lvl1pPr marL="342900" indent="-342900" algn="l" defTabSz="457200" rtl="0" eaLnBrk="1" latinLnBrk="0" hangingPunct="1">
              <a:spcBef>
                <a:spcPts val="600"/>
              </a:spcBef>
              <a:spcAft>
                <a:spcPts val="600"/>
              </a:spcAft>
              <a:buFont typeface="Arial"/>
              <a:buChar char="•"/>
              <a:defRPr sz="2800" b="1"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1pPr>
            <a:lvl2pPr marL="742950" indent="-285750" algn="l" defTabSz="457200" rtl="0" eaLnBrk="1" latinLnBrk="0" hangingPunct="1">
              <a:spcBef>
                <a:spcPts val="600"/>
              </a:spcBef>
              <a:spcAft>
                <a:spcPts val="600"/>
              </a:spcAft>
              <a:buFont typeface="Arial"/>
              <a:buChar char="–"/>
              <a:defRPr sz="24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2pPr>
            <a:lvl3pPr marL="1143000" indent="-228600" algn="l" defTabSz="457200" rtl="0" eaLnBrk="1" latinLnBrk="0" hangingPunct="1">
              <a:spcBef>
                <a:spcPts val="600"/>
              </a:spcBef>
              <a:spcAft>
                <a:spcPts val="600"/>
              </a:spcAft>
              <a:buFont typeface="Wingdings" pitchFamily="2" charset="2"/>
              <a:buChar char="Ø"/>
              <a:defRPr sz="20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3pPr>
            <a:lvl4pPr marL="1600200" indent="-228600" algn="l" defTabSz="457200" rtl="0" eaLnBrk="1" latinLnBrk="0" hangingPunct="1">
              <a:spcBef>
                <a:spcPts val="600"/>
              </a:spcBef>
              <a:spcAft>
                <a:spcPts val="600"/>
              </a:spcAft>
              <a:buFont typeface="Wingdings" pitchFamily="2" charset="2"/>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4pPr>
            <a:lvl5pPr marL="2057400" indent="-228600" algn="l" defTabSz="457200" rtl="0" eaLnBrk="1" latinLnBrk="0" hangingPunct="1">
              <a:spcBef>
                <a:spcPts val="600"/>
              </a:spcBef>
              <a:spcAft>
                <a:spcPts val="600"/>
              </a:spcAft>
              <a:buFont typeface="Arial"/>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defRPr/>
            </a:pPr>
            <a:r>
              <a:rPr kumimoji="1" lang="en-US" altLang="zh-CN" dirty="0">
                <a:solidFill>
                  <a:sysClr val="windowText" lastClr="000000"/>
                </a:solidFill>
              </a:rPr>
              <a:t>Solar</a:t>
            </a:r>
            <a:r>
              <a:rPr kumimoji="1" lang="zh-CN" altLang="en-US" dirty="0">
                <a:solidFill>
                  <a:sysClr val="windowText" lastClr="000000"/>
                </a:solidFill>
              </a:rPr>
              <a:t> </a:t>
            </a:r>
            <a:r>
              <a:rPr kumimoji="1" lang="en-US" altLang="zh-CN" dirty="0">
                <a:solidFill>
                  <a:sysClr val="windowText" lastClr="000000"/>
                </a:solidFill>
              </a:rPr>
              <a:t>B-8</a:t>
            </a:r>
            <a:r>
              <a:rPr kumimoji="1" lang="zh-CN" altLang="en-US" dirty="0">
                <a:solidFill>
                  <a:sysClr val="windowText" lastClr="000000"/>
                </a:solidFill>
              </a:rPr>
              <a:t> </a:t>
            </a:r>
            <a:r>
              <a:rPr kumimoji="1" lang="en-US" altLang="zh-CN" dirty="0">
                <a:solidFill>
                  <a:sysClr val="windowText" lastClr="000000"/>
                </a:solidFill>
              </a:rPr>
              <a:t>neutrino</a:t>
            </a:r>
            <a:r>
              <a:rPr kumimoji="1" lang="zh-CN" altLang="en-US" dirty="0">
                <a:solidFill>
                  <a:sysClr val="windowText" lastClr="000000"/>
                </a:solidFill>
              </a:rPr>
              <a:t> </a:t>
            </a:r>
            <a:r>
              <a:rPr kumimoji="1" lang="en-US" altLang="zh-CN" dirty="0">
                <a:solidFill>
                  <a:sysClr val="windowText" lastClr="000000"/>
                </a:solidFill>
              </a:rPr>
              <a:t>flux</a:t>
            </a:r>
            <a:r>
              <a:rPr kumimoji="1" lang="zh-CN" altLang="en-US" dirty="0">
                <a:solidFill>
                  <a:sysClr val="windowText" lastClr="000000"/>
                </a:solidFill>
              </a:rPr>
              <a:t> </a:t>
            </a:r>
            <a:r>
              <a:rPr kumimoji="1" lang="en-US" altLang="zh-CN" dirty="0">
                <a:solidFill>
                  <a:sysClr val="windowText" lastClr="000000"/>
                </a:solidFill>
              </a:rPr>
              <a:t>measurement</a:t>
            </a:r>
          </a:p>
          <a:p>
            <a:pPr>
              <a:defRPr/>
            </a:pPr>
            <a:r>
              <a:rPr kumimoji="1" lang="en-US" altLang="zh-CN" dirty="0">
                <a:solidFill>
                  <a:sysClr val="windowText" lastClr="000000"/>
                </a:solidFill>
              </a:rPr>
              <a:t>Xe-136</a:t>
            </a:r>
            <a:r>
              <a:rPr kumimoji="1" lang="zh-CN" altLang="en-US" dirty="0">
                <a:solidFill>
                  <a:sysClr val="windowText" lastClr="000000"/>
                </a:solidFill>
              </a:rPr>
              <a:t> </a:t>
            </a:r>
            <a:r>
              <a:rPr kumimoji="1" lang="en-US" altLang="zh-CN" dirty="0">
                <a:solidFill>
                  <a:sysClr val="windowText" lastClr="000000"/>
                </a:solidFill>
              </a:rPr>
              <a:t>2vDBD</a:t>
            </a:r>
            <a:endParaRPr kumimoji="1" lang="zh-CN" altLang="en-US" dirty="0">
              <a:solidFill>
                <a:sysClr val="windowText" lastClr="000000"/>
              </a:solidFill>
            </a:endParaRPr>
          </a:p>
        </p:txBody>
      </p:sp>
      <p:sp>
        <p:nvSpPr>
          <p:cNvPr id="2" name="标题 1">
            <a:extLst>
              <a:ext uri="{FF2B5EF4-FFF2-40B4-BE49-F238E27FC236}">
                <a16:creationId xmlns:a16="http://schemas.microsoft.com/office/drawing/2014/main" id="{317D771A-B48B-AF86-4F2B-25E32977FCB1}"/>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Towards neutrino</a:t>
            </a:r>
            <a:r>
              <a:rPr kumimoji="1" lang="zh-CN" altLang="en-US"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 </a:t>
            </a:r>
            <a:endPar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713DD228-3F37-2E0A-C555-61662473EBD7}"/>
                  </a:ext>
                </a:extLst>
              </p14:cNvPr>
              <p14:cNvContentPartPr/>
              <p14:nvPr/>
            </p14:nvContentPartPr>
            <p14:xfrm>
              <a:off x="7920026" y="4370246"/>
              <a:ext cx="835920" cy="511200"/>
            </p14:xfrm>
          </p:contentPart>
        </mc:Choice>
        <mc:Fallback xmlns="">
          <p:pic>
            <p:nvPicPr>
              <p:cNvPr id="3" name="Ink 2">
                <a:extLst>
                  <a:ext uri="{FF2B5EF4-FFF2-40B4-BE49-F238E27FC236}">
                    <a16:creationId xmlns:a16="http://schemas.microsoft.com/office/drawing/2014/main" id="{713DD228-3F37-2E0A-C555-61662473EBD7}"/>
                  </a:ext>
                </a:extLst>
              </p:cNvPr>
              <p:cNvPicPr/>
              <p:nvPr/>
            </p:nvPicPr>
            <p:blipFill>
              <a:blip r:embed="rId5"/>
              <a:stretch>
                <a:fillRect/>
              </a:stretch>
            </p:blipFill>
            <p:spPr>
              <a:xfrm>
                <a:off x="7902026" y="4352246"/>
                <a:ext cx="871560" cy="546840"/>
              </a:xfrm>
              <a:prstGeom prst="rect">
                <a:avLst/>
              </a:prstGeom>
            </p:spPr>
          </p:pic>
        </mc:Fallback>
      </mc:AlternateContent>
    </p:spTree>
    <p:extLst>
      <p:ext uri="{BB962C8B-B14F-4D97-AF65-F5344CB8AC3E}">
        <p14:creationId xmlns:p14="http://schemas.microsoft.com/office/powerpoint/2010/main" val="388154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3DD1D76F-B956-45DE-ADD4-4F635403D808}"/>
              </a:ext>
            </a:extLst>
          </p:cNvPr>
          <p:cNvSpPr>
            <a:spLocks noGrp="1"/>
          </p:cNvSpPr>
          <p:nvPr>
            <p:ph type="dt" sz="half" idx="10"/>
          </p:nvPr>
        </p:nvSpPr>
        <p:spPr/>
        <p:txBody>
          <a:bodyPr/>
          <a:lstStyle/>
          <a:p>
            <a:r>
              <a:rPr kumimoji="1" lang="en-US" altLang="zh-CN"/>
              <a:t>2024/8/27</a:t>
            </a:r>
            <a:endParaRPr kumimoji="1" lang="zh-CN" altLang="en-US"/>
          </a:p>
        </p:txBody>
      </p:sp>
      <p:sp>
        <p:nvSpPr>
          <p:cNvPr id="6" name="内容占位符 3">
            <a:extLst>
              <a:ext uri="{FF2B5EF4-FFF2-40B4-BE49-F238E27FC236}">
                <a16:creationId xmlns:a16="http://schemas.microsoft.com/office/drawing/2014/main" id="{832D233F-473A-4BF8-AB0B-880827E3E303}"/>
              </a:ext>
            </a:extLst>
          </p:cNvPr>
          <p:cNvSpPr>
            <a:spLocks noGrp="1"/>
          </p:cNvSpPr>
          <p:nvPr>
            <p:ph sz="half" idx="1"/>
          </p:nvPr>
        </p:nvSpPr>
        <p:spPr>
          <a:xfrm>
            <a:off x="350520" y="1416204"/>
            <a:ext cx="7301564" cy="5315643"/>
          </a:xfrm>
        </p:spPr>
        <p:txBody>
          <a:bodyPr/>
          <a:lstStyle/>
          <a:p>
            <a:r>
              <a:rPr lang="en-US" altLang="zh-CN" dirty="0"/>
              <a:t>To enhance sensitivity on </a:t>
            </a:r>
            <a:r>
              <a:rPr lang="en-US" altLang="zh-CN" baseline="30000" dirty="0">
                <a:solidFill>
                  <a:srgbClr val="0070C0"/>
                </a:solidFill>
              </a:rPr>
              <a:t>8</a:t>
            </a:r>
            <a:r>
              <a:rPr lang="en-US" altLang="zh-CN" dirty="0">
                <a:solidFill>
                  <a:srgbClr val="0070C0"/>
                </a:solidFill>
              </a:rPr>
              <a:t>B (like a 6 GeV WIMP)</a:t>
            </a:r>
            <a:r>
              <a:rPr lang="en-US" altLang="zh-CN" dirty="0"/>
              <a:t>, need to lower </a:t>
            </a:r>
            <a:r>
              <a:rPr lang="el-GR" altLang="zh-CN" dirty="0"/>
              <a:t>the </a:t>
            </a:r>
            <a:r>
              <a:rPr lang="en-US" altLang="zh-CN" dirty="0"/>
              <a:t>selection </a:t>
            </a:r>
            <a:r>
              <a:rPr lang="en-US" altLang="zh-CN" dirty="0">
                <a:solidFill>
                  <a:srgbClr val="002060"/>
                </a:solidFill>
              </a:rPr>
              <a:t>threshold (S1↓, S2 ↓)</a:t>
            </a:r>
          </a:p>
          <a:p>
            <a:endParaRPr lang="en-US" altLang="zh-CN" dirty="0">
              <a:solidFill>
                <a:srgbClr val="002060"/>
              </a:solidFill>
            </a:endParaRPr>
          </a:p>
          <a:p>
            <a:r>
              <a:rPr lang="en-US" altLang="zh-CN" dirty="0">
                <a:ea typeface="Helvetica Neue" panose="02000503000000020004" pitchFamily="2" charset="0"/>
              </a:rPr>
              <a:t>Major challenge:  </a:t>
            </a:r>
            <a:r>
              <a:rPr lang="en-US" altLang="zh-CN" dirty="0">
                <a:solidFill>
                  <a:srgbClr val="0070C0"/>
                </a:solidFill>
                <a:ea typeface="Helvetica Neue" panose="02000503000000020004" pitchFamily="2" charset="0"/>
              </a:rPr>
              <a:t>Accidental background </a:t>
            </a:r>
            <a:r>
              <a:rPr lang="en-US" altLang="zh-CN" dirty="0">
                <a:ea typeface="Helvetica Neue" panose="02000503000000020004" pitchFamily="2" charset="0"/>
              </a:rPr>
              <a:t>(AC, non-physical S1 and S2 randomly paired)</a:t>
            </a:r>
          </a:p>
          <a:p>
            <a:endParaRPr lang="en-US" altLang="zh-CN" dirty="0">
              <a:ea typeface="Helvetica Neue" panose="02000503000000020004" pitchFamily="2" charset="0"/>
            </a:endParaRPr>
          </a:p>
          <a:p>
            <a:r>
              <a:rPr lang="en-US" altLang="zh-CN" dirty="0">
                <a:solidFill>
                  <a:srgbClr val="0070C0"/>
                </a:solidFill>
              </a:rPr>
              <a:t>Blind analysis</a:t>
            </a:r>
            <a:r>
              <a:rPr lang="en-US" altLang="zh-CN" dirty="0"/>
              <a:t>: 0.48 ton-year data, excluding data with an</a:t>
            </a:r>
            <a:r>
              <a:rPr lang="el-GR" altLang="zh-CN" dirty="0"/>
              <a:t> </a:t>
            </a:r>
            <a:r>
              <a:rPr lang="en-US" altLang="zh-CN" dirty="0"/>
              <a:t>increase in noise rate (micro-discharge)</a:t>
            </a:r>
          </a:p>
          <a:p>
            <a:pPr marL="457200" lvl="1" indent="0">
              <a:buNone/>
            </a:pPr>
            <a:endParaRPr kumimoji="1" lang="zh-CN" altLang="en-US" dirty="0"/>
          </a:p>
        </p:txBody>
      </p:sp>
      <p:pic>
        <p:nvPicPr>
          <p:cNvPr id="7" name="图片 6">
            <a:extLst>
              <a:ext uri="{FF2B5EF4-FFF2-40B4-BE49-F238E27FC236}">
                <a16:creationId xmlns:a16="http://schemas.microsoft.com/office/drawing/2014/main" id="{20DD9A8D-97AE-4B26-9509-6C798FB8D029}"/>
              </a:ext>
            </a:extLst>
          </p:cNvPr>
          <p:cNvPicPr>
            <a:picLocks noChangeAspect="1"/>
          </p:cNvPicPr>
          <p:nvPr/>
        </p:nvPicPr>
        <p:blipFill>
          <a:blip r:embed="rId3"/>
          <a:srcRect/>
          <a:stretch/>
        </p:blipFill>
        <p:spPr>
          <a:xfrm>
            <a:off x="7800975" y="3762515"/>
            <a:ext cx="4336024" cy="2840322"/>
          </a:xfrm>
          <a:prstGeom prst="rect">
            <a:avLst/>
          </a:prstGeom>
        </p:spPr>
      </p:pic>
      <p:sp>
        <p:nvSpPr>
          <p:cNvPr id="3" name="文本框 2">
            <a:extLst>
              <a:ext uri="{FF2B5EF4-FFF2-40B4-BE49-F238E27FC236}">
                <a16:creationId xmlns:a16="http://schemas.microsoft.com/office/drawing/2014/main" id="{930006A6-0931-4B6C-955C-61ABEDF44F6C}"/>
              </a:ext>
            </a:extLst>
          </p:cNvPr>
          <p:cNvSpPr txBox="1"/>
          <p:nvPr/>
        </p:nvSpPr>
        <p:spPr>
          <a:xfrm rot="3530876">
            <a:off x="9948718" y="5278093"/>
            <a:ext cx="914033" cy="430887"/>
          </a:xfrm>
          <a:prstGeom prst="rect">
            <a:avLst/>
          </a:prstGeom>
          <a:noFill/>
        </p:spPr>
        <p:txBody>
          <a:bodyPr wrap="none" rtlCol="0">
            <a:spAutoFit/>
          </a:bodyPr>
          <a:lstStyle/>
          <a:p>
            <a:r>
              <a:rPr lang="en-US" altLang="zh-CN" sz="1100" dirty="0"/>
              <a:t>Similar as </a:t>
            </a:r>
          </a:p>
          <a:p>
            <a:r>
              <a:rPr lang="en-US" altLang="zh-CN" sz="1100" dirty="0"/>
              <a:t>6 GeV WIMP</a:t>
            </a:r>
            <a:endParaRPr lang="zh-CN" altLang="en-US" sz="1100" dirty="0"/>
          </a:p>
        </p:txBody>
      </p:sp>
      <p:pic>
        <p:nvPicPr>
          <p:cNvPr id="9" name="图片 8">
            <a:extLst>
              <a:ext uri="{FF2B5EF4-FFF2-40B4-BE49-F238E27FC236}">
                <a16:creationId xmlns:a16="http://schemas.microsoft.com/office/drawing/2014/main" id="{27DC8DEC-0B03-41B0-9965-8E8E25C5B93F}"/>
              </a:ext>
            </a:extLst>
          </p:cNvPr>
          <p:cNvPicPr>
            <a:picLocks noChangeAspect="1"/>
          </p:cNvPicPr>
          <p:nvPr/>
        </p:nvPicPr>
        <p:blipFill>
          <a:blip r:embed="rId4"/>
          <a:stretch>
            <a:fillRect/>
          </a:stretch>
        </p:blipFill>
        <p:spPr>
          <a:xfrm>
            <a:off x="7696063" y="929562"/>
            <a:ext cx="3989401" cy="2853733"/>
          </a:xfrm>
          <a:prstGeom prst="rect">
            <a:avLst/>
          </a:prstGeom>
        </p:spPr>
      </p:pic>
      <p:sp>
        <p:nvSpPr>
          <p:cNvPr id="10" name="标题 1">
            <a:extLst>
              <a:ext uri="{FF2B5EF4-FFF2-40B4-BE49-F238E27FC236}">
                <a16:creationId xmlns:a16="http://schemas.microsoft.com/office/drawing/2014/main" id="{CB8F7BC8-86FC-4E59-9DB3-34F2EB23438F}"/>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kumimoji="1" lang="en-US" altLang="zh-CN" dirty="0"/>
              <a:t>PandaX-4T Search for </a:t>
            </a:r>
            <a:r>
              <a:rPr kumimoji="1" lang="en-US" altLang="zh-CN" baseline="30000" dirty="0"/>
              <a:t>8</a:t>
            </a:r>
            <a:r>
              <a:rPr kumimoji="1" lang="en-US" altLang="zh-CN" dirty="0"/>
              <a:t>B CE</a:t>
            </a:r>
            <a:r>
              <a:rPr kumimoji="1" lang="el-GR" altLang="zh-CN" dirty="0"/>
              <a:t>ν</a:t>
            </a:r>
            <a:r>
              <a:rPr kumimoji="1" lang="en-US" altLang="zh-CN" dirty="0"/>
              <a:t>NS</a:t>
            </a:r>
            <a:endParaRPr lang="zh-CN" altLang="en-US" dirty="0"/>
          </a:p>
        </p:txBody>
      </p:sp>
      <p:sp>
        <p:nvSpPr>
          <p:cNvPr id="11" name="灯片编号占位符 4">
            <a:extLst>
              <a:ext uri="{FF2B5EF4-FFF2-40B4-BE49-F238E27FC236}">
                <a16:creationId xmlns:a16="http://schemas.microsoft.com/office/drawing/2014/main" id="{77EADABA-4F9A-44A3-AAB3-28229E4CA4B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D0FD79-E959-254D-87D8-0DB990F23A24}" type="slidenum">
              <a:rPr kumimoji="1" lang="zh-CN" altLang="en-US" smtClean="0"/>
              <a:pPr/>
              <a:t>33</a:t>
            </a:fld>
            <a:endParaRPr kumimoji="1" lang="zh-CN" altLang="en-US"/>
          </a:p>
        </p:txBody>
      </p:sp>
      <p:sp>
        <p:nvSpPr>
          <p:cNvPr id="12" name="页脚占位符 2">
            <a:extLst>
              <a:ext uri="{FF2B5EF4-FFF2-40B4-BE49-F238E27FC236}">
                <a16:creationId xmlns:a16="http://schemas.microsoft.com/office/drawing/2014/main" id="{96E470E9-C20E-4D71-804D-B36F18EE6348}"/>
              </a:ext>
            </a:extLst>
          </p:cNvPr>
          <p:cNvSpPr>
            <a:spLocks noGrp="1"/>
          </p:cNvSpPr>
          <p:nvPr>
            <p:ph type="ftr" sz="quarter" idx="11"/>
          </p:nvPr>
        </p:nvSpPr>
        <p:spPr>
          <a:xfrm>
            <a:off x="4038600" y="6356350"/>
            <a:ext cx="4114800" cy="365125"/>
          </a:xfrm>
        </p:spPr>
        <p:txBody>
          <a:bodyPr/>
          <a:lstStyle/>
          <a:p>
            <a:r>
              <a:rPr lang="zh-CN" altLang="en-US"/>
              <a:t>孟月，</a:t>
            </a:r>
            <a:r>
              <a:rPr lang="en-US" altLang="zh-CN"/>
              <a:t>NPG workshop</a:t>
            </a:r>
            <a:endParaRPr lang="zh-CN" altLang="en-US" dirty="0"/>
          </a:p>
        </p:txBody>
      </p:sp>
      <p:sp>
        <p:nvSpPr>
          <p:cNvPr id="2" name="灯片编号占位符 1">
            <a:extLst>
              <a:ext uri="{FF2B5EF4-FFF2-40B4-BE49-F238E27FC236}">
                <a16:creationId xmlns:a16="http://schemas.microsoft.com/office/drawing/2014/main" id="{FA7B40A2-3928-714A-1C27-628CB1257D33}"/>
              </a:ext>
            </a:extLst>
          </p:cNvPr>
          <p:cNvSpPr>
            <a:spLocks noGrp="1"/>
          </p:cNvSpPr>
          <p:nvPr>
            <p:ph type="sldNum" sz="quarter" idx="12"/>
          </p:nvPr>
        </p:nvSpPr>
        <p:spPr/>
        <p:txBody>
          <a:bodyPr/>
          <a:lstStyle/>
          <a:p>
            <a:fld id="{E2802475-2F4D-CA45-AACE-A7EAB8ED1EE7}" type="slidenum">
              <a:rPr kumimoji="1" lang="zh-CN" altLang="en-US" smtClean="0"/>
              <a:t>33</a:t>
            </a:fld>
            <a:endParaRPr kumimoji="1" lang="zh-CN" altLang="en-US"/>
          </a:p>
        </p:txBody>
      </p:sp>
    </p:spTree>
    <p:extLst>
      <p:ext uri="{BB962C8B-B14F-4D97-AF65-F5344CB8AC3E}">
        <p14:creationId xmlns:p14="http://schemas.microsoft.com/office/powerpoint/2010/main" val="3181086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r>
              <a:rPr lang="en-US" altLang="zh-CN"/>
              <a:t>2024/8/27</a:t>
            </a:r>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zh-CN" altLang="en-US"/>
              <a:t>孟月，</a:t>
            </a:r>
            <a:r>
              <a:rPr lang="en-US" altLang="zh-CN"/>
              <a:t>NPG workshop</a:t>
            </a:r>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kumimoji="1" lang="en-US" altLang="zh-CN" dirty="0"/>
              <a:t>Constraints on </a:t>
            </a:r>
            <a:r>
              <a:rPr kumimoji="1" lang="en-US" altLang="zh-CN" baseline="30000" dirty="0"/>
              <a:t>8</a:t>
            </a:r>
            <a:r>
              <a:rPr kumimoji="1" lang="en-US" altLang="zh-CN" dirty="0"/>
              <a:t>B neutrino</a:t>
            </a:r>
            <a:endParaRPr lang="zh-CN" altLang="en-US" dirty="0"/>
          </a:p>
        </p:txBody>
      </p:sp>
      <p:pic>
        <p:nvPicPr>
          <p:cNvPr id="6" name="图片 5">
            <a:extLst>
              <a:ext uri="{FF2B5EF4-FFF2-40B4-BE49-F238E27FC236}">
                <a16:creationId xmlns:a16="http://schemas.microsoft.com/office/drawing/2014/main" id="{1EB156FF-86C4-48E3-A2E9-9FFBC3B83B3B}"/>
              </a:ext>
            </a:extLst>
          </p:cNvPr>
          <p:cNvPicPr>
            <a:picLocks noChangeAspect="1"/>
          </p:cNvPicPr>
          <p:nvPr/>
        </p:nvPicPr>
        <p:blipFill>
          <a:blip r:embed="rId3"/>
          <a:stretch>
            <a:fillRect/>
          </a:stretch>
        </p:blipFill>
        <p:spPr>
          <a:xfrm>
            <a:off x="617611" y="1746324"/>
            <a:ext cx="5162550" cy="4657725"/>
          </a:xfrm>
          <a:prstGeom prst="rect">
            <a:avLst/>
          </a:prstGeom>
        </p:spPr>
      </p:pic>
      <p:sp>
        <p:nvSpPr>
          <p:cNvPr id="9" name="文本框 8">
            <a:extLst>
              <a:ext uri="{FF2B5EF4-FFF2-40B4-BE49-F238E27FC236}">
                <a16:creationId xmlns:a16="http://schemas.microsoft.com/office/drawing/2014/main" id="{5FA218BE-1B2E-4387-A90A-1EBDB700AF29}"/>
              </a:ext>
            </a:extLst>
          </p:cNvPr>
          <p:cNvSpPr txBox="1"/>
          <p:nvPr/>
        </p:nvSpPr>
        <p:spPr>
          <a:xfrm>
            <a:off x="449548" y="1337224"/>
            <a:ext cx="4451065" cy="369332"/>
          </a:xfrm>
          <a:prstGeom prst="rect">
            <a:avLst/>
          </a:prstGeom>
          <a:noFill/>
        </p:spPr>
        <p:txBody>
          <a:bodyPr wrap="square">
            <a:spAutoFit/>
          </a:bodyPr>
          <a:lstStyle>
            <a:defPPr>
              <a:defRPr lang="zh-CN"/>
            </a:defPPr>
            <a:lvl1pPr>
              <a:defRPr sz="1600" b="1">
                <a:solidFill>
                  <a:srgbClr val="FF0000"/>
                </a:solidFill>
                <a:latin typeface="Times New Roman" panose="02020603050405020304" pitchFamily="18" charset="0"/>
                <a:cs typeface="Times New Roman" panose="02020603050405020304" pitchFamily="18" charset="0"/>
              </a:defRPr>
            </a:lvl1pPr>
          </a:lstStyle>
          <a:p>
            <a:r>
              <a:rPr kumimoji="1" lang="en-US" altLang="zh-CN" sz="1800" dirty="0">
                <a:solidFill>
                  <a:srgbClr val="0432FF"/>
                </a:solidFill>
                <a:latin typeface="Arial" panose="020B0604020202020204" pitchFamily="34" charset="0"/>
                <a:cs typeface="Arial" panose="020B0604020202020204" pitchFamily="34" charset="0"/>
              </a:rPr>
              <a:t>W. Ma et al. PRL</a:t>
            </a:r>
            <a:r>
              <a:rPr lang="en-US" altLang="zh-CN" sz="1800" dirty="0">
                <a:solidFill>
                  <a:schemeClr val="tx1"/>
                </a:solidFill>
              </a:rPr>
              <a:t> </a:t>
            </a:r>
            <a:r>
              <a:rPr kumimoji="1" lang="en-US" altLang="zh-CN" sz="1800" dirty="0">
                <a:solidFill>
                  <a:srgbClr val="0432FF"/>
                </a:solidFill>
                <a:latin typeface="Arial" panose="020B0604020202020204" pitchFamily="34" charset="0"/>
                <a:cs typeface="Arial" panose="020B0604020202020204" pitchFamily="34" charset="0"/>
              </a:rPr>
              <a:t>130, 021802 (2023)</a:t>
            </a:r>
          </a:p>
        </p:txBody>
      </p:sp>
      <p:sp>
        <p:nvSpPr>
          <p:cNvPr id="15" name="内容占位符 3">
            <a:extLst>
              <a:ext uri="{FF2B5EF4-FFF2-40B4-BE49-F238E27FC236}">
                <a16:creationId xmlns:a16="http://schemas.microsoft.com/office/drawing/2014/main" id="{FA99A15A-4F56-4C13-AA03-AC05D050FC21}"/>
              </a:ext>
            </a:extLst>
          </p:cNvPr>
          <p:cNvSpPr txBox="1">
            <a:spLocks/>
          </p:cNvSpPr>
          <p:nvPr/>
        </p:nvSpPr>
        <p:spPr>
          <a:xfrm>
            <a:off x="6073140" y="1279926"/>
            <a:ext cx="5669312" cy="512412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A multi-variate </a:t>
            </a:r>
            <a:r>
              <a:rPr lang="en-US" altLang="zh-CN" sz="2400" dirty="0">
                <a:solidFill>
                  <a:srgbClr val="0070C0"/>
                </a:solidFill>
              </a:rPr>
              <a:t>(BDT) algorithm </a:t>
            </a:r>
            <a:r>
              <a:rPr lang="en-US" altLang="zh-CN" sz="2400" dirty="0"/>
              <a:t>trained to suppress AC background</a:t>
            </a:r>
          </a:p>
          <a:p>
            <a:endParaRPr lang="en-US" altLang="zh-CN" sz="2300" dirty="0"/>
          </a:p>
          <a:p>
            <a:endParaRPr lang="en-US" altLang="zh-CN" sz="2300" dirty="0"/>
          </a:p>
          <a:p>
            <a:endParaRPr lang="en-US" altLang="zh-CN" sz="2300" dirty="0"/>
          </a:p>
          <a:p>
            <a:endParaRPr lang="en-US" altLang="zh-CN" sz="2300" dirty="0"/>
          </a:p>
          <a:p>
            <a:endParaRPr lang="en-US" altLang="zh-CN" sz="2300" dirty="0"/>
          </a:p>
          <a:p>
            <a:r>
              <a:rPr kumimoji="1" lang="en-US" altLang="zh-CN" sz="2300" dirty="0"/>
              <a:t>Leading constraint on </a:t>
            </a:r>
            <a:r>
              <a:rPr kumimoji="1" lang="en-US" altLang="zh-CN" sz="2300" baseline="30000" dirty="0"/>
              <a:t>8</a:t>
            </a:r>
            <a:r>
              <a:rPr kumimoji="1" lang="en-US" altLang="zh-CN" sz="2300" dirty="0"/>
              <a:t>B neutrino flux through CE</a:t>
            </a:r>
            <a:r>
              <a:rPr kumimoji="1" lang="el-GR" altLang="zh-CN" sz="2300" dirty="0"/>
              <a:t>ν</a:t>
            </a:r>
            <a:r>
              <a:rPr kumimoji="1" lang="en-US" altLang="zh-CN" sz="2300" dirty="0"/>
              <a:t>NS</a:t>
            </a:r>
          </a:p>
          <a:p>
            <a:endParaRPr kumimoji="1" lang="en-US" altLang="zh-CN" sz="2300" dirty="0"/>
          </a:p>
          <a:p>
            <a:r>
              <a:rPr kumimoji="1" lang="en-US" altLang="zh-CN" sz="2300" dirty="0"/>
              <a:t>Assuming a nominal </a:t>
            </a:r>
            <a:r>
              <a:rPr kumimoji="1" lang="en-US" altLang="zh-CN" sz="2300" baseline="30000" dirty="0"/>
              <a:t>8</a:t>
            </a:r>
            <a:r>
              <a:rPr kumimoji="1" lang="en-US" altLang="zh-CN" sz="2300" dirty="0"/>
              <a:t>B background, set strongest constraints on light WIMP of 3 -10 GeV </a:t>
            </a:r>
            <a:endParaRPr kumimoji="1" lang="zh-CN" altLang="en-US" sz="2300" dirty="0"/>
          </a:p>
        </p:txBody>
      </p:sp>
      <p:pic>
        <p:nvPicPr>
          <p:cNvPr id="16" name="图片 15">
            <a:extLst>
              <a:ext uri="{FF2B5EF4-FFF2-40B4-BE49-F238E27FC236}">
                <a16:creationId xmlns:a16="http://schemas.microsoft.com/office/drawing/2014/main" id="{E741DE87-BECB-4339-9B56-D4DDB281BA8A}"/>
              </a:ext>
            </a:extLst>
          </p:cNvPr>
          <p:cNvPicPr>
            <a:picLocks noChangeAspect="1"/>
          </p:cNvPicPr>
          <p:nvPr/>
        </p:nvPicPr>
        <p:blipFill>
          <a:blip r:embed="rId4"/>
          <a:stretch>
            <a:fillRect/>
          </a:stretch>
        </p:blipFill>
        <p:spPr>
          <a:xfrm>
            <a:off x="6648401" y="2056047"/>
            <a:ext cx="4621987" cy="1870168"/>
          </a:xfrm>
          <a:prstGeom prst="rect">
            <a:avLst/>
          </a:prstGeom>
        </p:spPr>
      </p:pic>
      <p:sp>
        <p:nvSpPr>
          <p:cNvPr id="5" name="灯片编号占位符 4">
            <a:extLst>
              <a:ext uri="{FF2B5EF4-FFF2-40B4-BE49-F238E27FC236}">
                <a16:creationId xmlns:a16="http://schemas.microsoft.com/office/drawing/2014/main" id="{643CF4C5-E638-2240-2B26-2CDE6EA1876F}"/>
              </a:ext>
            </a:extLst>
          </p:cNvPr>
          <p:cNvSpPr>
            <a:spLocks noGrp="1"/>
          </p:cNvSpPr>
          <p:nvPr>
            <p:ph type="sldNum" sz="quarter" idx="12"/>
          </p:nvPr>
        </p:nvSpPr>
        <p:spPr/>
        <p:txBody>
          <a:bodyPr/>
          <a:lstStyle/>
          <a:p>
            <a:fld id="{E2802475-2F4D-CA45-AACE-A7EAB8ED1EE7}" type="slidenum">
              <a:rPr kumimoji="1" lang="zh-CN" altLang="en-US" smtClean="0"/>
              <a:t>34</a:t>
            </a:fld>
            <a:endParaRPr kumimoji="1" lang="zh-CN" altLang="en-US"/>
          </a:p>
        </p:txBody>
      </p:sp>
    </p:spTree>
    <p:extLst>
      <p:ext uri="{BB962C8B-B14F-4D97-AF65-F5344CB8AC3E}">
        <p14:creationId xmlns:p14="http://schemas.microsoft.com/office/powerpoint/2010/main" val="1728849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BE0118C1-640D-4D90-B011-5214A4941D2F}"/>
              </a:ext>
            </a:extLst>
          </p:cNvPr>
          <p:cNvPicPr>
            <a:picLocks noChangeAspect="1"/>
          </p:cNvPicPr>
          <p:nvPr/>
        </p:nvPicPr>
        <p:blipFill>
          <a:blip r:embed="rId3"/>
          <a:stretch>
            <a:fillRect/>
          </a:stretch>
        </p:blipFill>
        <p:spPr>
          <a:xfrm>
            <a:off x="402827" y="1040249"/>
            <a:ext cx="4415614" cy="2706345"/>
          </a:xfrm>
          <a:prstGeom prst="rect">
            <a:avLst/>
          </a:prstGeom>
        </p:spPr>
      </p:pic>
      <p:pic>
        <p:nvPicPr>
          <p:cNvPr id="7" name="内容占位符 6">
            <a:extLst>
              <a:ext uri="{FF2B5EF4-FFF2-40B4-BE49-F238E27FC236}">
                <a16:creationId xmlns:a16="http://schemas.microsoft.com/office/drawing/2014/main" id="{2CB06F6F-A2B2-4273-9BA7-C3B876FC0A1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6756" y="3751587"/>
            <a:ext cx="4415615" cy="2707812"/>
          </a:xfrm>
        </p:spPr>
      </p:pic>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F04F98D5-8B42-452F-AD31-274D7EFCA13F}"/>
                  </a:ext>
                </a:extLst>
              </p:cNvPr>
              <p:cNvSpPr txBox="1"/>
              <p:nvPr/>
            </p:nvSpPr>
            <p:spPr>
              <a:xfrm>
                <a:off x="5027216" y="1204122"/>
                <a:ext cx="7053944" cy="1785104"/>
              </a:xfrm>
              <a:prstGeom prst="rect">
                <a:avLst/>
              </a:prstGeom>
              <a:noFill/>
            </p:spPr>
            <p:txBody>
              <a:bodyPr wrap="square">
                <a:spAutoFit/>
              </a:bodyPr>
              <a:lstStyle/>
              <a:p>
                <a:pPr marL="285750" indent="-285750">
                  <a:buFont typeface="Arial" panose="020B0604020202020204" pitchFamily="34" charset="0"/>
                  <a:buChar char="•"/>
                </a:pPr>
                <a:r>
                  <a:rPr kumimoji="1" lang="en-US" altLang="zh-CN" sz="2200" dirty="0"/>
                  <a:t>PandaX-4T: </a:t>
                </a:r>
                <a:r>
                  <a:rPr kumimoji="1" lang="en-US" altLang="zh-CN" sz="2200" baseline="30000" dirty="0"/>
                  <a:t>136</a:t>
                </a:r>
                <a:r>
                  <a:rPr kumimoji="1" lang="en-US" altLang="zh-CN" sz="2200" dirty="0"/>
                  <a:t>Xe/Xe 8.86%, 59.6kg in FV, up to 2.8MeV</a:t>
                </a:r>
              </a:p>
              <a:p>
                <a:pPr marL="285750" indent="-285750">
                  <a:buFont typeface="Arial" panose="020B0604020202020204" pitchFamily="34" charset="0"/>
                  <a:buChar char="•"/>
                </a:pPr>
                <a:r>
                  <a:rPr kumimoji="1" lang="en-US" altLang="zh-CN" sz="2200" dirty="0"/>
                  <a:t>First natural xenon measurement with a dark matter detector </a:t>
                </a:r>
              </a:p>
              <a:p>
                <a:r>
                  <a:rPr kumimoji="1" lang="en-US" altLang="zh-CN" sz="2200" dirty="0">
                    <a:latin typeface="黑体" panose="02010609060101010101" pitchFamily="49" charset="-122"/>
                    <a:ea typeface="黑体" panose="02010609060101010101" pitchFamily="49" charset="-122"/>
                  </a:rPr>
                  <a:t>     </a:t>
                </a:r>
                <a:r>
                  <a:rPr kumimoji="1" lang="en-US" altLang="zh-CN" sz="2200" dirty="0"/>
                  <a:t>2.27 </a:t>
                </a:r>
                <a14:m>
                  <m:oMath xmlns:m="http://schemas.openxmlformats.org/officeDocument/2006/math">
                    <m:r>
                      <a:rPr kumimoji="1" lang="en-US" altLang="zh-CN" sz="2200" b="0" i="1" smtClean="0">
                        <a:latin typeface="Cambria Math" panose="02040503050406030204" pitchFamily="18" charset="0"/>
                        <a:ea typeface="Cambria Math" panose="02040503050406030204" pitchFamily="18" charset="0"/>
                      </a:rPr>
                      <m:t>±</m:t>
                    </m:r>
                  </m:oMath>
                </a14:m>
                <a:r>
                  <a:rPr kumimoji="1" lang="en-US" altLang="zh-CN" sz="2200" dirty="0"/>
                  <a:t> 0.03 (stat) </a:t>
                </a:r>
                <a14:m>
                  <m:oMath xmlns:m="http://schemas.openxmlformats.org/officeDocument/2006/math">
                    <m:r>
                      <a:rPr kumimoji="1" lang="en-US" altLang="zh-CN" sz="2200" b="0" i="1" smtClean="0">
                        <a:latin typeface="Cambria Math" panose="02040503050406030204" pitchFamily="18" charset="0"/>
                        <a:ea typeface="Cambria Math" panose="02040503050406030204" pitchFamily="18" charset="0"/>
                      </a:rPr>
                      <m:t>±</m:t>
                    </m:r>
                  </m:oMath>
                </a14:m>
                <a:r>
                  <a:rPr kumimoji="1" lang="en-US" altLang="zh-CN" sz="2200" dirty="0"/>
                  <a:t> 0.10 (syst) x 10</a:t>
                </a:r>
                <a:r>
                  <a:rPr kumimoji="1" lang="en-US" altLang="zh-CN" sz="2200" baseline="30000" dirty="0"/>
                  <a:t>21</a:t>
                </a:r>
                <a:r>
                  <a:rPr kumimoji="1" lang="en-US" altLang="zh-CN" sz="2200" dirty="0"/>
                  <a:t> years</a:t>
                </a:r>
              </a:p>
              <a:p>
                <a:pPr marL="285750" indent="-285750">
                  <a:buFont typeface="Arial" panose="020B0604020202020204" pitchFamily="34" charset="0"/>
                  <a:buChar char="•"/>
                </a:pPr>
                <a:r>
                  <a:rPr kumimoji="1" lang="en-US" altLang="zh-CN" sz="2200" dirty="0"/>
                  <a:t>Consistent with </a:t>
                </a:r>
                <a:r>
                  <a:rPr kumimoji="1" lang="en-US" altLang="zh-CN" sz="2200" baseline="30000" dirty="0"/>
                  <a:t>136</a:t>
                </a:r>
                <a:r>
                  <a:rPr kumimoji="1" lang="en-US" altLang="zh-CN" sz="2200" dirty="0"/>
                  <a:t>Xe-enriched</a:t>
                </a:r>
                <a:r>
                  <a:rPr kumimoji="1" lang="zh-CN" altLang="en-US" sz="2200" dirty="0"/>
                  <a:t> </a:t>
                </a:r>
                <a:r>
                  <a:rPr kumimoji="1" lang="en-US" altLang="zh-CN" sz="2200" dirty="0"/>
                  <a:t>experiments.</a:t>
                </a:r>
                <a:endParaRPr kumimoji="1" lang="zh-CN" altLang="en-US" sz="2200" dirty="0"/>
              </a:p>
            </p:txBody>
          </p:sp>
        </mc:Choice>
        <mc:Fallback xmlns="">
          <p:sp>
            <p:nvSpPr>
              <p:cNvPr id="11" name="文本框 10">
                <a:extLst>
                  <a:ext uri="{FF2B5EF4-FFF2-40B4-BE49-F238E27FC236}">
                    <a16:creationId xmlns:a16="http://schemas.microsoft.com/office/drawing/2014/main" id="{F04F98D5-8B42-452F-AD31-274D7EFCA13F}"/>
                  </a:ext>
                </a:extLst>
              </p:cNvPr>
              <p:cNvSpPr txBox="1">
                <a:spLocks noRot="1" noChangeAspect="1" noMove="1" noResize="1" noEditPoints="1" noAdjustHandles="1" noChangeArrowheads="1" noChangeShapeType="1" noTextEdit="1"/>
              </p:cNvSpPr>
              <p:nvPr/>
            </p:nvSpPr>
            <p:spPr>
              <a:xfrm>
                <a:off x="5027216" y="1204122"/>
                <a:ext cx="7053944" cy="1785104"/>
              </a:xfrm>
              <a:prstGeom prst="rect">
                <a:avLst/>
              </a:prstGeom>
              <a:blipFill>
                <a:blip r:embed="rId5"/>
                <a:stretch>
                  <a:fillRect l="-1079" t="-2837" r="-1079" b="-5674"/>
                </a:stretch>
              </a:blipFill>
            </p:spPr>
            <p:txBody>
              <a:bodyPr/>
              <a:lstStyle/>
              <a:p>
                <a:r>
                  <a:rPr lang="zh-CN" altLang="en-US">
                    <a:noFill/>
                  </a:rPr>
                  <a:t> </a:t>
                </a:r>
              </a:p>
            </p:txBody>
          </p:sp>
        </mc:Fallback>
      </mc:AlternateContent>
      <p:pic>
        <p:nvPicPr>
          <p:cNvPr id="13" name="图片 12">
            <a:extLst>
              <a:ext uri="{FF2B5EF4-FFF2-40B4-BE49-F238E27FC236}">
                <a16:creationId xmlns:a16="http://schemas.microsoft.com/office/drawing/2014/main" id="{38D132BB-C47B-4FCE-8E44-82AD65964B8C}"/>
              </a:ext>
            </a:extLst>
          </p:cNvPr>
          <p:cNvPicPr>
            <a:picLocks noChangeAspect="1"/>
          </p:cNvPicPr>
          <p:nvPr/>
        </p:nvPicPr>
        <p:blipFill>
          <a:blip r:embed="rId6"/>
          <a:stretch>
            <a:fillRect/>
          </a:stretch>
        </p:blipFill>
        <p:spPr>
          <a:xfrm>
            <a:off x="5791198" y="3335530"/>
            <a:ext cx="5684335" cy="3165433"/>
          </a:xfrm>
          <a:prstGeom prst="rect">
            <a:avLst/>
          </a:prstGeom>
        </p:spPr>
      </p:pic>
      <p:sp>
        <p:nvSpPr>
          <p:cNvPr id="15" name="文本框 14">
            <a:extLst>
              <a:ext uri="{FF2B5EF4-FFF2-40B4-BE49-F238E27FC236}">
                <a16:creationId xmlns:a16="http://schemas.microsoft.com/office/drawing/2014/main" id="{58D5FF71-7CF6-45F4-ACC3-85379B1C9D59}"/>
              </a:ext>
            </a:extLst>
          </p:cNvPr>
          <p:cNvSpPr txBox="1"/>
          <p:nvPr/>
        </p:nvSpPr>
        <p:spPr>
          <a:xfrm>
            <a:off x="7863840" y="3115018"/>
            <a:ext cx="4114800" cy="369332"/>
          </a:xfrm>
          <a:prstGeom prst="rect">
            <a:avLst/>
          </a:prstGeom>
          <a:noFill/>
        </p:spPr>
        <p:txBody>
          <a:bodyPr wrap="square">
            <a:spAutoFit/>
          </a:bodyPr>
          <a:lstStyle/>
          <a:p>
            <a:r>
              <a:rPr kumimoji="1" lang="en-US" altLang="zh-CN" sz="1800" b="1" dirty="0">
                <a:solidFill>
                  <a:srgbClr val="0432FF"/>
                </a:solidFill>
                <a:latin typeface="Arial" panose="020B0604020202020204" pitchFamily="34" charset="0"/>
                <a:cs typeface="Arial" panose="020B0604020202020204" pitchFamily="34" charset="0"/>
              </a:rPr>
              <a:t>Research Vol 2022, 9798721 (2022)</a:t>
            </a:r>
            <a:endParaRPr kumimoji="1" lang="zh-CN" altLang="en-US" sz="1800" b="1" dirty="0">
              <a:solidFill>
                <a:srgbClr val="0432FF"/>
              </a:solidFill>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5FBF956B-96F0-4D54-9F2B-859BA448DD71}"/>
              </a:ext>
            </a:extLst>
          </p:cNvPr>
          <p:cNvSpPr txBox="1"/>
          <p:nvPr/>
        </p:nvSpPr>
        <p:spPr>
          <a:xfrm>
            <a:off x="2112217" y="1466312"/>
            <a:ext cx="776238" cy="307777"/>
          </a:xfrm>
          <a:prstGeom prst="rect">
            <a:avLst/>
          </a:prstGeom>
          <a:noFill/>
        </p:spPr>
        <p:txBody>
          <a:bodyPr wrap="none" rtlCol="0">
            <a:spAutoFit/>
          </a:bodyPr>
          <a:lstStyle/>
          <a:p>
            <a:r>
              <a:rPr lang="en-US" altLang="zh-CN" sz="1400" dirty="0"/>
              <a:t>Region1</a:t>
            </a:r>
            <a:endParaRPr lang="zh-CN" altLang="en-US" dirty="0"/>
          </a:p>
        </p:txBody>
      </p:sp>
      <p:sp>
        <p:nvSpPr>
          <p:cNvPr id="12" name="文本框 11">
            <a:extLst>
              <a:ext uri="{FF2B5EF4-FFF2-40B4-BE49-F238E27FC236}">
                <a16:creationId xmlns:a16="http://schemas.microsoft.com/office/drawing/2014/main" id="{778192C3-1D68-489D-B432-DF926D76E743}"/>
              </a:ext>
            </a:extLst>
          </p:cNvPr>
          <p:cNvSpPr txBox="1"/>
          <p:nvPr/>
        </p:nvSpPr>
        <p:spPr>
          <a:xfrm>
            <a:off x="2020777" y="4160666"/>
            <a:ext cx="1138517" cy="307777"/>
          </a:xfrm>
          <a:prstGeom prst="rect">
            <a:avLst/>
          </a:prstGeom>
          <a:noFill/>
        </p:spPr>
        <p:txBody>
          <a:bodyPr wrap="none" rtlCol="0">
            <a:spAutoFit/>
          </a:bodyPr>
          <a:lstStyle/>
          <a:p>
            <a:r>
              <a:rPr lang="en-US" altLang="zh-CN" sz="1400" dirty="0"/>
              <a:t>Region2+3+4</a:t>
            </a:r>
            <a:endParaRPr lang="zh-CN" altLang="en-US" sz="1400" dirty="0"/>
          </a:p>
        </p:txBody>
      </p:sp>
      <mc:AlternateContent xmlns:mc="http://schemas.openxmlformats.org/markup-compatibility/2006" xmlns:a14="http://schemas.microsoft.com/office/drawing/2010/main">
        <mc:Choice Requires="a14">
          <p:sp>
            <p:nvSpPr>
              <p:cNvPr id="14" name="标题 1">
                <a:extLst>
                  <a:ext uri="{FF2B5EF4-FFF2-40B4-BE49-F238E27FC236}">
                    <a16:creationId xmlns:a16="http://schemas.microsoft.com/office/drawing/2014/main" id="{CBB57586-E69A-4CA3-9769-2C2C1F04CFC7}"/>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baseline="30000" dirty="0"/>
                  <a:t>136</a:t>
                </a:r>
                <a:r>
                  <a:rPr lang="en-US" altLang="zh-CN" dirty="0"/>
                  <a:t>Xe 2</a:t>
                </a:r>
                <a14:m>
                  <m:oMath xmlns:m="http://schemas.openxmlformats.org/officeDocument/2006/math">
                    <m:r>
                      <a:rPr lang="zh-CN" altLang="en-US" i="1">
                        <a:latin typeface="Cambria Math" panose="02040503050406030204" pitchFamily="18" charset="0"/>
                        <a:ea typeface="Cambria Math" panose="02040503050406030204" pitchFamily="18" charset="0"/>
                      </a:rPr>
                      <m:t>𝜐</m:t>
                    </m:r>
                  </m:oMath>
                </a14:m>
                <a:r>
                  <a:rPr lang="en-US" altLang="zh-CN" dirty="0"/>
                  <a:t>DBD Half-life Measurement</a:t>
                </a:r>
                <a:endParaRPr lang="zh-CN" altLang="en-US" dirty="0"/>
              </a:p>
            </p:txBody>
          </p:sp>
        </mc:Choice>
        <mc:Fallback xmlns="">
          <p:sp>
            <p:nvSpPr>
              <p:cNvPr id="14" name="标题 1">
                <a:extLst>
                  <a:ext uri="{FF2B5EF4-FFF2-40B4-BE49-F238E27FC236}">
                    <a16:creationId xmlns:a16="http://schemas.microsoft.com/office/drawing/2014/main" id="{CBB57586-E69A-4CA3-9769-2C2C1F04CFC7}"/>
                  </a:ext>
                </a:extLst>
              </p:cNvPr>
              <p:cNvSpPr txBox="1">
                <a:spLocks noRot="1" noChangeAspect="1" noMove="1" noResize="1" noEditPoints="1" noAdjustHandles="1" noChangeArrowheads="1" noChangeShapeType="1" noTextEdit="1"/>
              </p:cNvSpPr>
              <p:nvPr/>
            </p:nvSpPr>
            <p:spPr>
              <a:xfrm>
                <a:off x="0" y="0"/>
                <a:ext cx="12192000" cy="914400"/>
              </a:xfrm>
              <a:prstGeom prst="rect">
                <a:avLst/>
              </a:prstGeom>
              <a:blipFill>
                <a:blip r:embed="rId7"/>
                <a:stretch>
                  <a:fillRect t="-939"/>
                </a:stretch>
              </a:blipFill>
              <a:effectLst>
                <a:outerShdw blurRad="50800" dist="76200" dir="5400000" algn="t" rotWithShape="0">
                  <a:prstClr val="black">
                    <a:alpha val="40000"/>
                  </a:prstClr>
                </a:outerShdw>
                <a:reflection endPos="0" dir="5400000" sy="-100000" algn="bl" rotWithShape="0"/>
              </a:effectLst>
            </p:spPr>
            <p:txBody>
              <a:bodyPr/>
              <a:lstStyle/>
              <a:p>
                <a:r>
                  <a:rPr lang="zh-CN" altLang="en-US">
                    <a:noFill/>
                  </a:rPr>
                  <a:t> </a:t>
                </a:r>
              </a:p>
            </p:txBody>
          </p:sp>
        </mc:Fallback>
      </mc:AlternateContent>
      <p:grpSp>
        <p:nvGrpSpPr>
          <p:cNvPr id="19" name="组合 18">
            <a:extLst>
              <a:ext uri="{FF2B5EF4-FFF2-40B4-BE49-F238E27FC236}">
                <a16:creationId xmlns:a16="http://schemas.microsoft.com/office/drawing/2014/main" id="{065F6803-608C-45B5-8307-AB21BDCE2483}"/>
              </a:ext>
            </a:extLst>
          </p:cNvPr>
          <p:cNvGrpSpPr/>
          <p:nvPr/>
        </p:nvGrpSpPr>
        <p:grpSpPr>
          <a:xfrm>
            <a:off x="3236097" y="3866497"/>
            <a:ext cx="1430552" cy="814581"/>
            <a:chOff x="3494968" y="4141271"/>
            <a:chExt cx="1430552" cy="814581"/>
          </a:xfrm>
        </p:grpSpPr>
        <p:pic>
          <p:nvPicPr>
            <p:cNvPr id="10" name="图片 9">
              <a:extLst>
                <a:ext uri="{FF2B5EF4-FFF2-40B4-BE49-F238E27FC236}">
                  <a16:creationId xmlns:a16="http://schemas.microsoft.com/office/drawing/2014/main" id="{664FBDA8-A108-4A28-A902-D8EA42D16F03}"/>
                </a:ext>
              </a:extLst>
            </p:cNvPr>
            <p:cNvPicPr>
              <a:picLocks noChangeAspect="1"/>
            </p:cNvPicPr>
            <p:nvPr/>
          </p:nvPicPr>
          <p:blipFill rotWithShape="1">
            <a:blip r:embed="rId8"/>
            <a:srcRect l="62314" r="5022"/>
            <a:stretch/>
          </p:blipFill>
          <p:spPr>
            <a:xfrm>
              <a:off x="4125462" y="4141271"/>
              <a:ext cx="800058" cy="814580"/>
            </a:xfrm>
            <a:prstGeom prst="rect">
              <a:avLst/>
            </a:prstGeom>
          </p:spPr>
        </p:pic>
        <p:pic>
          <p:nvPicPr>
            <p:cNvPr id="18" name="图片 17">
              <a:extLst>
                <a:ext uri="{FF2B5EF4-FFF2-40B4-BE49-F238E27FC236}">
                  <a16:creationId xmlns:a16="http://schemas.microsoft.com/office/drawing/2014/main" id="{12F70D24-6F0A-41E4-AC8F-AD9DF51B89B0}"/>
                </a:ext>
              </a:extLst>
            </p:cNvPr>
            <p:cNvPicPr>
              <a:picLocks noChangeAspect="1"/>
            </p:cNvPicPr>
            <p:nvPr/>
          </p:nvPicPr>
          <p:blipFill rotWithShape="1">
            <a:blip r:embed="rId8"/>
            <a:srcRect l="1912" r="67336"/>
            <a:stretch/>
          </p:blipFill>
          <p:spPr>
            <a:xfrm>
              <a:off x="3494968" y="4141272"/>
              <a:ext cx="753220" cy="814580"/>
            </a:xfrm>
            <a:prstGeom prst="rect">
              <a:avLst/>
            </a:prstGeom>
          </p:spPr>
        </p:pic>
      </p:grpSp>
      <p:grpSp>
        <p:nvGrpSpPr>
          <p:cNvPr id="21" name="组合 20">
            <a:extLst>
              <a:ext uri="{FF2B5EF4-FFF2-40B4-BE49-F238E27FC236}">
                <a16:creationId xmlns:a16="http://schemas.microsoft.com/office/drawing/2014/main" id="{FAB102BB-77F2-400D-B5B4-0590574A0F65}"/>
              </a:ext>
            </a:extLst>
          </p:cNvPr>
          <p:cNvGrpSpPr/>
          <p:nvPr/>
        </p:nvGrpSpPr>
        <p:grpSpPr>
          <a:xfrm>
            <a:off x="3151315" y="1175781"/>
            <a:ext cx="1430552" cy="814581"/>
            <a:chOff x="3494968" y="4141271"/>
            <a:chExt cx="1430552" cy="814581"/>
          </a:xfrm>
        </p:grpSpPr>
        <p:pic>
          <p:nvPicPr>
            <p:cNvPr id="22" name="图片 21">
              <a:extLst>
                <a:ext uri="{FF2B5EF4-FFF2-40B4-BE49-F238E27FC236}">
                  <a16:creationId xmlns:a16="http://schemas.microsoft.com/office/drawing/2014/main" id="{41CF0510-9C6F-472C-B777-7C626C8A1603}"/>
                </a:ext>
              </a:extLst>
            </p:cNvPr>
            <p:cNvPicPr>
              <a:picLocks noChangeAspect="1"/>
            </p:cNvPicPr>
            <p:nvPr/>
          </p:nvPicPr>
          <p:blipFill rotWithShape="1">
            <a:blip r:embed="rId8"/>
            <a:srcRect l="62314" r="5022"/>
            <a:stretch/>
          </p:blipFill>
          <p:spPr>
            <a:xfrm>
              <a:off x="4125462" y="4141271"/>
              <a:ext cx="800058" cy="814580"/>
            </a:xfrm>
            <a:prstGeom prst="rect">
              <a:avLst/>
            </a:prstGeom>
          </p:spPr>
        </p:pic>
        <p:pic>
          <p:nvPicPr>
            <p:cNvPr id="23" name="图片 22">
              <a:extLst>
                <a:ext uri="{FF2B5EF4-FFF2-40B4-BE49-F238E27FC236}">
                  <a16:creationId xmlns:a16="http://schemas.microsoft.com/office/drawing/2014/main" id="{98B88CF8-BF04-4E30-A4F7-8EA3F95AB7F3}"/>
                </a:ext>
              </a:extLst>
            </p:cNvPr>
            <p:cNvPicPr>
              <a:picLocks noChangeAspect="1"/>
            </p:cNvPicPr>
            <p:nvPr/>
          </p:nvPicPr>
          <p:blipFill rotWithShape="1">
            <a:blip r:embed="rId8"/>
            <a:srcRect l="1912" r="67336"/>
            <a:stretch/>
          </p:blipFill>
          <p:spPr>
            <a:xfrm>
              <a:off x="3494968" y="4141272"/>
              <a:ext cx="753220" cy="814580"/>
            </a:xfrm>
            <a:prstGeom prst="rect">
              <a:avLst/>
            </a:prstGeom>
          </p:spPr>
        </p:pic>
      </p:grpSp>
      <p:sp>
        <p:nvSpPr>
          <p:cNvPr id="25" name="日期占位符 3">
            <a:extLst>
              <a:ext uri="{FF2B5EF4-FFF2-40B4-BE49-F238E27FC236}">
                <a16:creationId xmlns:a16="http://schemas.microsoft.com/office/drawing/2014/main" id="{33A3D218-BDA8-42E4-A244-E970570259AC}"/>
              </a:ext>
            </a:extLst>
          </p:cNvPr>
          <p:cNvSpPr>
            <a:spLocks noGrp="1"/>
          </p:cNvSpPr>
          <p:nvPr>
            <p:ph type="dt" sz="half" idx="10"/>
          </p:nvPr>
        </p:nvSpPr>
        <p:spPr>
          <a:xfrm>
            <a:off x="838200" y="6356350"/>
            <a:ext cx="2743200" cy="365125"/>
          </a:xfrm>
        </p:spPr>
        <p:txBody>
          <a:bodyPr/>
          <a:lstStyle/>
          <a:p>
            <a:r>
              <a:rPr kumimoji="1" lang="en-US" altLang="zh-CN"/>
              <a:t>2024/8/27</a:t>
            </a:r>
            <a:endParaRPr kumimoji="1" lang="zh-CN" altLang="en-US"/>
          </a:p>
        </p:txBody>
      </p:sp>
      <p:sp>
        <p:nvSpPr>
          <p:cNvPr id="27" name="页脚占位符 2">
            <a:extLst>
              <a:ext uri="{FF2B5EF4-FFF2-40B4-BE49-F238E27FC236}">
                <a16:creationId xmlns:a16="http://schemas.microsoft.com/office/drawing/2014/main" id="{2FD52DB6-CB77-460B-A7FD-3C1C6D80BFC5}"/>
              </a:ext>
            </a:extLst>
          </p:cNvPr>
          <p:cNvSpPr>
            <a:spLocks noGrp="1"/>
          </p:cNvSpPr>
          <p:nvPr>
            <p:ph type="ftr" sz="quarter" idx="11"/>
          </p:nvPr>
        </p:nvSpPr>
        <p:spPr>
          <a:xfrm>
            <a:off x="4038600" y="6356350"/>
            <a:ext cx="4114800" cy="365125"/>
          </a:xfrm>
        </p:spPr>
        <p:txBody>
          <a:bodyPr/>
          <a:lstStyle/>
          <a:p>
            <a:r>
              <a:rPr lang="zh-CN" altLang="en-US"/>
              <a:t>孟月，</a:t>
            </a:r>
            <a:r>
              <a:rPr lang="en-US" altLang="zh-CN"/>
              <a:t>NPG workshop</a:t>
            </a:r>
            <a:endParaRPr lang="zh-CN" altLang="en-US" dirty="0"/>
          </a:p>
        </p:txBody>
      </p:sp>
      <p:sp>
        <p:nvSpPr>
          <p:cNvPr id="2" name="灯片编号占位符 1">
            <a:extLst>
              <a:ext uri="{FF2B5EF4-FFF2-40B4-BE49-F238E27FC236}">
                <a16:creationId xmlns:a16="http://schemas.microsoft.com/office/drawing/2014/main" id="{F8374F1A-8202-7DDE-A183-7E094AD88A3D}"/>
              </a:ext>
            </a:extLst>
          </p:cNvPr>
          <p:cNvSpPr>
            <a:spLocks noGrp="1"/>
          </p:cNvSpPr>
          <p:nvPr>
            <p:ph type="sldNum" sz="quarter" idx="12"/>
          </p:nvPr>
        </p:nvSpPr>
        <p:spPr/>
        <p:txBody>
          <a:bodyPr/>
          <a:lstStyle/>
          <a:p>
            <a:fld id="{E2802475-2F4D-CA45-AACE-A7EAB8ED1EE7}" type="slidenum">
              <a:rPr kumimoji="1" lang="zh-CN" altLang="en-US" smtClean="0"/>
              <a:t>35</a:t>
            </a:fld>
            <a:endParaRPr kumimoji="1" lang="zh-CN" altLang="en-US"/>
          </a:p>
        </p:txBody>
      </p:sp>
    </p:spTree>
    <p:extLst>
      <p:ext uri="{BB962C8B-B14F-4D97-AF65-F5344CB8AC3E}">
        <p14:creationId xmlns:p14="http://schemas.microsoft.com/office/powerpoint/2010/main" val="3134350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26DD5-E26F-45FA-BB79-907052380B0E}"/>
              </a:ext>
            </a:extLst>
          </p:cNvPr>
          <p:cNvSpPr>
            <a:spLocks noGrp="1"/>
          </p:cNvSpPr>
          <p:nvPr>
            <p:ph type="title"/>
          </p:nvPr>
        </p:nvSpPr>
        <p:spPr>
          <a:xfrm>
            <a:off x="432148" y="241287"/>
            <a:ext cx="11151697" cy="623816"/>
          </a:xfrm>
        </p:spPr>
        <p:txBody>
          <a:bodyPr>
            <a:noAutofit/>
          </a:bodyPr>
          <a:lstStyle/>
          <a:p>
            <a:r>
              <a:rPr lang="en-US" altLang="zh-CN" sz="4400" b="1" dirty="0">
                <a:latin typeface="Calibri" panose="020F0502020204030204" pitchFamily="34" charset="0"/>
                <a:cs typeface="Calibri" panose="020F0502020204030204" pitchFamily="34" charset="0"/>
              </a:rPr>
              <a:t>New 0</a:t>
            </a:r>
            <a:r>
              <a:rPr lang="en-US" altLang="zh-CN" sz="4400" b="1" dirty="0">
                <a:latin typeface="Calibri" panose="020F0502020204030204" pitchFamily="34" charset="0"/>
                <a:cs typeface="Calibri" panose="020F0502020204030204" pitchFamily="34" charset="0"/>
                <a:sym typeface="Symbol" panose="05050102010706020507" pitchFamily="18" charset="2"/>
              </a:rPr>
              <a:t> result from CDEX</a:t>
            </a:r>
            <a:endParaRPr lang="zh-CN" altLang="en-US" sz="4400" b="1"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5FDFBED-EEF6-4F53-A5DA-EC717DF8071A}"/>
              </a:ext>
            </a:extLst>
          </p:cNvPr>
          <p:cNvSpPr>
            <a:spLocks noGrp="1"/>
          </p:cNvSpPr>
          <p:nvPr>
            <p:ph type="sldNum" sz="quarter" idx="12"/>
          </p:nvPr>
        </p:nvSpPr>
        <p:spPr/>
        <p:txBody>
          <a:bodyPr/>
          <a:lstStyle/>
          <a:p>
            <a:fld id="{30B40A86-DCB0-4F28-AE5A-31B4CFAE2DDC}" type="slidenum">
              <a:rPr lang="zh-CN" altLang="en-US" smtClean="0"/>
              <a:t>36</a:t>
            </a:fld>
            <a:endParaRPr lang="zh-CN" altLang="en-US"/>
          </a:p>
        </p:txBody>
      </p:sp>
      <p:pic>
        <p:nvPicPr>
          <p:cNvPr id="12" name="图片 52">
            <a:extLst>
              <a:ext uri="{FF2B5EF4-FFF2-40B4-BE49-F238E27FC236}">
                <a16:creationId xmlns:a16="http://schemas.microsoft.com/office/drawing/2014/main" id="{C5C763EA-8986-4E5F-9D3B-F1F90D45E33D}"/>
              </a:ext>
            </a:extLst>
          </p:cNvPr>
          <p:cNvPicPr>
            <a:picLocks noChangeAspect="1"/>
          </p:cNvPicPr>
          <p:nvPr/>
        </p:nvPicPr>
        <p:blipFill>
          <a:blip r:embed="rId3"/>
          <a:stretch>
            <a:fillRect/>
          </a:stretch>
        </p:blipFill>
        <p:spPr>
          <a:xfrm>
            <a:off x="11159021" y="182310"/>
            <a:ext cx="844087" cy="782752"/>
          </a:xfrm>
          <a:prstGeom prst="rect">
            <a:avLst/>
          </a:prstGeom>
        </p:spPr>
      </p:pic>
      <mc:AlternateContent xmlns:mc="http://schemas.openxmlformats.org/markup-compatibility/2006" xmlns:a14="http://schemas.microsoft.com/office/drawing/2010/main">
        <mc:Choice Requires="a14">
          <p:sp>
            <p:nvSpPr>
              <p:cNvPr id="13" name="矩形 5">
                <a:extLst>
                  <a:ext uri="{FF2B5EF4-FFF2-40B4-BE49-F238E27FC236}">
                    <a16:creationId xmlns:a16="http://schemas.microsoft.com/office/drawing/2014/main" id="{CBCA2D45-7EF7-4B32-94A5-F66A27D83D3F}"/>
                  </a:ext>
                </a:extLst>
              </p:cNvPr>
              <p:cNvSpPr>
                <a:spLocks noChangeArrowheads="1"/>
              </p:cNvSpPr>
              <p:nvPr/>
            </p:nvSpPr>
            <p:spPr bwMode="auto">
              <a:xfrm>
                <a:off x="839416" y="1213992"/>
                <a:ext cx="10411066" cy="202504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marL="342900" indent="-342900">
                  <a:lnSpc>
                    <a:spcPts val="3000"/>
                  </a:lnSpc>
                  <a:spcBef>
                    <a:spcPts val="600"/>
                  </a:spcBef>
                  <a:spcAft>
                    <a:spcPts val="600"/>
                  </a:spcAft>
                  <a:buClr>
                    <a:srgbClr val="7030A0"/>
                  </a:buClr>
                  <a:defRPr/>
                </a:pPr>
                <a:r>
                  <a:rPr lang="en-US" altLang="zh-CN" sz="2800" dirty="0">
                    <a:solidFill>
                      <a:schemeClr val="tx1"/>
                    </a:solidFill>
                    <a:latin typeface="Calibri" panose="020F0502020204030204" pitchFamily="34" charset="0"/>
                    <a:ea typeface="黑体" panose="02010609060101010101" pitchFamily="49" charset="-122"/>
                    <a:cs typeface="Calibri" panose="020F0502020204030204" pitchFamily="34" charset="0"/>
                  </a:rPr>
                  <a:t>Natural BEGe, 1.1kg, 186.4 </a:t>
                </a:r>
                <a:r>
                  <a:rPr lang="en-US" altLang="zh-CN" sz="2800" dirty="0" err="1">
                    <a:solidFill>
                      <a:schemeClr val="tx1"/>
                    </a:solidFill>
                    <a:latin typeface="Calibri" panose="020F0502020204030204" pitchFamily="34" charset="0"/>
                    <a:ea typeface="黑体" panose="02010609060101010101" pitchFamily="49" charset="-122"/>
                    <a:cs typeface="Calibri" panose="020F0502020204030204" pitchFamily="34" charset="0"/>
                  </a:rPr>
                  <a:t>kg</a:t>
                </a:r>
                <a:r>
                  <a:rPr lang="en-US" altLang="zh-CN" sz="2800" dirty="0" err="1">
                    <a:solidFill>
                      <a:prstClr val="black"/>
                    </a:solidFill>
                    <a:latin typeface="Calibri" panose="020F0502020204030204" pitchFamily="34" charset="0"/>
                    <a:ea typeface="方正兰亭黑_GBK" pitchFamily="2" charset="-122"/>
                    <a:cs typeface="Calibri" panose="020F0502020204030204" pitchFamily="34" charset="0"/>
                  </a:rPr>
                  <a:t>·</a:t>
                </a:r>
                <a:r>
                  <a:rPr lang="en-US" altLang="zh-CN" sz="2800" dirty="0" err="1">
                    <a:solidFill>
                      <a:schemeClr val="tx1"/>
                    </a:solidFill>
                    <a:latin typeface="Calibri" panose="020F0502020204030204" pitchFamily="34" charset="0"/>
                    <a:ea typeface="黑体" panose="02010609060101010101" pitchFamily="49" charset="-122"/>
                    <a:cs typeface="Calibri" panose="020F0502020204030204" pitchFamily="34" charset="0"/>
                  </a:rPr>
                  <a:t>day</a:t>
                </a:r>
                <a:r>
                  <a:rPr lang="en-US" altLang="zh-CN" sz="2800" dirty="0">
                    <a:solidFill>
                      <a:schemeClr val="tx1"/>
                    </a:solidFill>
                    <a:latin typeface="Calibri" panose="020F0502020204030204" pitchFamily="34" charset="0"/>
                    <a:ea typeface="黑体" panose="02010609060101010101" pitchFamily="49" charset="-122"/>
                    <a:cs typeface="Calibri" panose="020F0502020204030204" pitchFamily="34" charset="0"/>
                  </a:rPr>
                  <a:t> exposure</a:t>
                </a:r>
              </a:p>
              <a:p>
                <a:pPr marL="342900" indent="-342900">
                  <a:lnSpc>
                    <a:spcPts val="3000"/>
                  </a:lnSpc>
                  <a:spcBef>
                    <a:spcPts val="600"/>
                  </a:spcBef>
                  <a:spcAft>
                    <a:spcPts val="600"/>
                  </a:spcAft>
                  <a:buClr>
                    <a:srgbClr val="7030A0"/>
                  </a:buClr>
                  <a:defRPr/>
                </a:pPr>
                <a:r>
                  <a:rPr lang="en-US" altLang="zh-CN" sz="2800" dirty="0">
                    <a:solidFill>
                      <a:schemeClr val="tx1"/>
                    </a:solidFill>
                    <a:latin typeface="Calibri" panose="020F0502020204030204" pitchFamily="34" charset="0"/>
                    <a:ea typeface="Batang" panose="02030600000101010101" pitchFamily="18" charset="-127"/>
                    <a:cs typeface="Calibri" panose="020F0502020204030204" pitchFamily="34" charset="0"/>
                  </a:rPr>
                  <a:t>Establish data analysis procedure and PSD method, 50% reduction of background in ROI than CDEX-1</a:t>
                </a:r>
              </a:p>
              <a:p>
                <a:pPr marL="342900" indent="-342900">
                  <a:lnSpc>
                    <a:spcPts val="3000"/>
                  </a:lnSpc>
                  <a:spcBef>
                    <a:spcPts val="600"/>
                  </a:spcBef>
                  <a:spcAft>
                    <a:spcPts val="600"/>
                  </a:spcAft>
                  <a:buClr>
                    <a:srgbClr val="7030A0"/>
                  </a:buClr>
                  <a:defRPr/>
                </a:pPr>
                <a:r>
                  <a:rPr lang="en-US" altLang="zh-CN" sz="2800" dirty="0">
                    <a:solidFill>
                      <a:schemeClr val="tx1"/>
                    </a:solidFill>
                    <a:latin typeface="Calibri" panose="020F0502020204030204" pitchFamily="34" charset="0"/>
                    <a:ea typeface="黑体" panose="02010609060101010101" pitchFamily="49" charset="-122"/>
                    <a:cs typeface="Calibri" panose="020F0502020204030204" pitchFamily="34" charset="0"/>
                  </a:rPr>
                  <a:t>First CDEX result from BEGe, </a:t>
                </a:r>
                <a14:m>
                  <m:oMath xmlns:m="http://schemas.openxmlformats.org/officeDocument/2006/math">
                    <m:sSubSup>
                      <m:sSubSupPr>
                        <m:ctrlPr>
                          <a:rPr lang="en-US" altLang="zh-CN" sz="2800" i="1">
                            <a:solidFill>
                              <a:schemeClr val="tx1"/>
                            </a:solidFill>
                            <a:latin typeface="Cambria Math" panose="02040503050406030204" pitchFamily="18" charset="0"/>
                            <a:ea typeface="黑体" panose="02010609060101010101" pitchFamily="49" charset="-122"/>
                            <a:cs typeface="Calibri" panose="020F0502020204030204" pitchFamily="34" charset="0"/>
                          </a:rPr>
                        </m:ctrlPr>
                      </m:sSubSupPr>
                      <m:e>
                        <m:r>
                          <a:rPr lang="en-US" altLang="zh-CN" sz="2800" i="1">
                            <a:solidFill>
                              <a:schemeClr val="tx1"/>
                            </a:solidFill>
                            <a:latin typeface="Cambria Math" panose="02040503050406030204" pitchFamily="18" charset="0"/>
                            <a:ea typeface="黑体" panose="02010609060101010101" pitchFamily="49" charset="-122"/>
                            <a:cs typeface="Calibri" panose="020F0502020204030204" pitchFamily="34" charset="0"/>
                          </a:rPr>
                          <m:t>𝑇</m:t>
                        </m:r>
                      </m:e>
                      <m:sub>
                        <m:f>
                          <m:fPr>
                            <m:type m:val="lin"/>
                            <m:ctrlPr>
                              <a:rPr lang="en-US" altLang="zh-CN" sz="2800" i="1">
                                <a:solidFill>
                                  <a:schemeClr val="tx1"/>
                                </a:solidFill>
                                <a:latin typeface="Cambria Math" panose="02040503050406030204" pitchFamily="18" charset="0"/>
                                <a:ea typeface="黑体" panose="02010609060101010101" pitchFamily="49" charset="-122"/>
                                <a:cs typeface="Calibri" panose="020F0502020204030204" pitchFamily="34" charset="0"/>
                              </a:rPr>
                            </m:ctrlPr>
                          </m:fPr>
                          <m:num>
                            <m:r>
                              <a:rPr lang="en-US" altLang="zh-CN" sz="2800" i="1">
                                <a:solidFill>
                                  <a:schemeClr val="tx1"/>
                                </a:solidFill>
                                <a:latin typeface="Cambria Math" panose="02040503050406030204" pitchFamily="18" charset="0"/>
                                <a:ea typeface="黑体" panose="02010609060101010101" pitchFamily="49" charset="-122"/>
                                <a:cs typeface="Calibri" panose="020F0502020204030204" pitchFamily="34" charset="0"/>
                              </a:rPr>
                              <m:t>1</m:t>
                            </m:r>
                          </m:num>
                          <m:den>
                            <m:r>
                              <a:rPr lang="en-US" altLang="zh-CN" sz="2800" i="1">
                                <a:solidFill>
                                  <a:schemeClr val="tx1"/>
                                </a:solidFill>
                                <a:latin typeface="Cambria Math" panose="02040503050406030204" pitchFamily="18" charset="0"/>
                                <a:ea typeface="黑体" panose="02010609060101010101" pitchFamily="49" charset="-122"/>
                                <a:cs typeface="Calibri" panose="020F0502020204030204" pitchFamily="34" charset="0"/>
                              </a:rPr>
                              <m:t>2</m:t>
                            </m:r>
                          </m:den>
                        </m:f>
                      </m:sub>
                      <m:sup>
                        <m:r>
                          <a:rPr lang="en-US" altLang="zh-CN" sz="2800" i="1">
                            <a:solidFill>
                              <a:schemeClr val="tx1"/>
                            </a:solidFill>
                            <a:latin typeface="Cambria Math" panose="02040503050406030204" pitchFamily="18" charset="0"/>
                            <a:ea typeface="黑体" panose="02010609060101010101" pitchFamily="49" charset="-122"/>
                            <a:cs typeface="Calibri" panose="020F0502020204030204" pitchFamily="34" charset="0"/>
                          </a:rPr>
                          <m:t>0</m:t>
                        </m:r>
                        <m:r>
                          <a:rPr lang="en-US" altLang="zh-CN" sz="2800" i="1">
                            <a:solidFill>
                              <a:schemeClr val="tx1"/>
                            </a:solidFill>
                            <a:latin typeface="Cambria Math" panose="02040503050406030204" pitchFamily="18" charset="0"/>
                            <a:ea typeface="Cambria Math" panose="02040503050406030204" pitchFamily="18" charset="0"/>
                            <a:cs typeface="Calibri" panose="020F0502020204030204" pitchFamily="34" charset="0"/>
                          </a:rPr>
                          <m:t>𝜈</m:t>
                        </m:r>
                      </m:sup>
                    </m:sSubSup>
                    <m:r>
                      <a:rPr lang="en-US" altLang="zh-CN" sz="2800" i="1">
                        <a:solidFill>
                          <a:schemeClr val="tx1"/>
                        </a:solidFill>
                        <a:latin typeface="Cambria Math" panose="02040503050406030204" pitchFamily="18" charset="0"/>
                        <a:ea typeface="黑体" panose="02010609060101010101" pitchFamily="49" charset="-122"/>
                        <a:cs typeface="Calibri" panose="020F0502020204030204" pitchFamily="34" charset="0"/>
                      </a:rPr>
                      <m:t>≥5.6</m:t>
                    </m:r>
                    <m:r>
                      <a:rPr lang="en-US" altLang="zh-CN" sz="2800" i="1">
                        <a:solidFill>
                          <a:schemeClr val="tx1"/>
                        </a:solidFill>
                        <a:latin typeface="Cambria Math" panose="02040503050406030204" pitchFamily="18" charset="0"/>
                        <a:ea typeface="Cambria Math" panose="02040503050406030204" pitchFamily="18" charset="0"/>
                        <a:cs typeface="Calibri" panose="020F0502020204030204" pitchFamily="34" charset="0"/>
                      </a:rPr>
                      <m:t>×</m:t>
                    </m:r>
                    <m:sSup>
                      <m:sSupPr>
                        <m:ctrlPr>
                          <a:rPr lang="en-US" altLang="zh-CN" sz="2800" i="1">
                            <a:solidFill>
                              <a:schemeClr val="tx1"/>
                            </a:solidFill>
                            <a:latin typeface="Cambria Math" panose="02040503050406030204" pitchFamily="18" charset="0"/>
                            <a:ea typeface="Cambria Math" panose="02040503050406030204" pitchFamily="18" charset="0"/>
                            <a:cs typeface="Calibri" panose="020F0502020204030204" pitchFamily="34" charset="0"/>
                          </a:rPr>
                        </m:ctrlPr>
                      </m:sSupPr>
                      <m:e>
                        <m:r>
                          <a:rPr lang="en-US" altLang="zh-CN" sz="2800" i="1">
                            <a:solidFill>
                              <a:schemeClr val="tx1"/>
                            </a:solidFill>
                            <a:latin typeface="Cambria Math" panose="02040503050406030204" pitchFamily="18" charset="0"/>
                            <a:ea typeface="Cambria Math" panose="02040503050406030204" pitchFamily="18" charset="0"/>
                            <a:cs typeface="Calibri" panose="020F0502020204030204" pitchFamily="34" charset="0"/>
                          </a:rPr>
                          <m:t>10</m:t>
                        </m:r>
                      </m:e>
                      <m:sup>
                        <m:r>
                          <a:rPr lang="en-US" altLang="zh-CN" sz="2800" i="1">
                            <a:solidFill>
                              <a:schemeClr val="tx1"/>
                            </a:solidFill>
                            <a:latin typeface="Cambria Math" panose="02040503050406030204" pitchFamily="18" charset="0"/>
                            <a:ea typeface="Cambria Math" panose="02040503050406030204" pitchFamily="18" charset="0"/>
                            <a:cs typeface="Calibri" panose="020F0502020204030204" pitchFamily="34" charset="0"/>
                          </a:rPr>
                          <m:t>22</m:t>
                        </m:r>
                      </m:sup>
                    </m:sSup>
                    <m:r>
                      <a:rPr lang="en-US" altLang="zh-CN" sz="2800" i="1">
                        <a:solidFill>
                          <a:schemeClr val="tx1"/>
                        </a:solidFill>
                        <a:latin typeface="Cambria Math" panose="02040503050406030204" pitchFamily="18" charset="0"/>
                        <a:ea typeface="Cambria Math" panose="02040503050406030204" pitchFamily="18" charset="0"/>
                        <a:cs typeface="Calibri" panose="020F0502020204030204" pitchFamily="34" charset="0"/>
                      </a:rPr>
                      <m:t> </m:t>
                    </m:r>
                    <m:r>
                      <m:rPr>
                        <m:sty m:val="p"/>
                      </m:rPr>
                      <a:rPr lang="en-US" altLang="zh-CN" sz="2800">
                        <a:solidFill>
                          <a:schemeClr val="tx1"/>
                        </a:solidFill>
                        <a:latin typeface="Cambria Math" panose="02040503050406030204" pitchFamily="18" charset="0"/>
                        <a:ea typeface="Cambria Math" panose="02040503050406030204" pitchFamily="18" charset="0"/>
                        <a:cs typeface="Calibri" panose="020F0502020204030204" pitchFamily="34" charset="0"/>
                      </a:rPr>
                      <m:t>yr</m:t>
                    </m:r>
                  </m:oMath>
                </a14:m>
                <a:r>
                  <a:rPr lang="en-US" altLang="zh-CN" sz="2800" dirty="0">
                    <a:solidFill>
                      <a:schemeClr val="tx1"/>
                    </a:solidFill>
                    <a:latin typeface="Calibri" panose="020F0502020204030204" pitchFamily="34" charset="0"/>
                    <a:ea typeface="黑体" panose="02010609060101010101" pitchFamily="49" charset="-122"/>
                    <a:cs typeface="Calibri" panose="020F0502020204030204" pitchFamily="34" charset="0"/>
                  </a:rPr>
                  <a:t>,</a:t>
                </a:r>
                <a14:m>
                  <m:oMath xmlns:m="http://schemas.openxmlformats.org/officeDocument/2006/math">
                    <m:r>
                      <a:rPr lang="en-US" altLang="zh-CN" sz="2800">
                        <a:solidFill>
                          <a:schemeClr val="tx1"/>
                        </a:solidFill>
                        <a:latin typeface="Cambria Math" panose="02040503050406030204" pitchFamily="18" charset="0"/>
                        <a:ea typeface="Cambria Math" panose="02040503050406030204" pitchFamily="18" charset="0"/>
                        <a:cs typeface="Calibri" panose="020F0502020204030204" pitchFamily="34" charset="0"/>
                      </a:rPr>
                      <m:t> 90% </m:t>
                    </m:r>
                    <m:r>
                      <m:rPr>
                        <m:sty m:val="p"/>
                      </m:rPr>
                      <a:rPr lang="en-US" altLang="zh-CN" sz="2800">
                        <a:solidFill>
                          <a:schemeClr val="tx1"/>
                        </a:solidFill>
                        <a:latin typeface="Cambria Math" panose="02040503050406030204" pitchFamily="18" charset="0"/>
                        <a:ea typeface="Cambria Math" panose="02040503050406030204" pitchFamily="18" charset="0"/>
                        <a:cs typeface="Calibri" panose="020F0502020204030204" pitchFamily="34" charset="0"/>
                      </a:rPr>
                      <m:t>C</m:t>
                    </m:r>
                    <m:r>
                      <a:rPr lang="en-US" altLang="zh-CN" sz="2800">
                        <a:solidFill>
                          <a:schemeClr val="tx1"/>
                        </a:solidFill>
                        <a:latin typeface="Cambria Math" panose="02040503050406030204" pitchFamily="18" charset="0"/>
                        <a:ea typeface="Cambria Math" panose="02040503050406030204" pitchFamily="18" charset="0"/>
                        <a:cs typeface="Calibri" panose="020F0502020204030204" pitchFamily="34" charset="0"/>
                      </a:rPr>
                      <m:t>.</m:t>
                    </m:r>
                    <m:r>
                      <m:rPr>
                        <m:sty m:val="p"/>
                      </m:rPr>
                      <a:rPr lang="en-US" altLang="zh-CN" sz="2800">
                        <a:solidFill>
                          <a:schemeClr val="tx1"/>
                        </a:solidFill>
                        <a:latin typeface="Cambria Math" panose="02040503050406030204" pitchFamily="18" charset="0"/>
                        <a:ea typeface="Cambria Math" panose="02040503050406030204" pitchFamily="18" charset="0"/>
                        <a:cs typeface="Calibri" panose="020F0502020204030204" pitchFamily="34" charset="0"/>
                      </a:rPr>
                      <m:t>L</m:t>
                    </m:r>
                    <m:r>
                      <a:rPr lang="en-US" altLang="zh-CN" sz="2800">
                        <a:solidFill>
                          <a:schemeClr val="tx1"/>
                        </a:solidFill>
                        <a:latin typeface="Cambria Math" panose="02040503050406030204" pitchFamily="18" charset="0"/>
                        <a:ea typeface="Cambria Math" panose="02040503050406030204" pitchFamily="18" charset="0"/>
                        <a:cs typeface="Calibri" panose="020F0502020204030204" pitchFamily="34" charset="0"/>
                      </a:rPr>
                      <m:t>.</m:t>
                    </m:r>
                  </m:oMath>
                </a14:m>
                <a:endParaRPr lang="en-US" altLang="zh-CN" sz="2800" dirty="0">
                  <a:solidFill>
                    <a:schemeClr val="tx1"/>
                  </a:solidFill>
                  <a:latin typeface="Calibri" panose="020F0502020204030204" pitchFamily="34" charset="0"/>
                  <a:ea typeface="黑体" panose="02010609060101010101" pitchFamily="49" charset="-122"/>
                  <a:cs typeface="Calibri" panose="020F0502020204030204" pitchFamily="34" charset="0"/>
                </a:endParaRPr>
              </a:p>
            </p:txBody>
          </p:sp>
        </mc:Choice>
        <mc:Fallback xmlns="">
          <p:sp>
            <p:nvSpPr>
              <p:cNvPr id="13" name="矩形 5">
                <a:extLst>
                  <a:ext uri="{FF2B5EF4-FFF2-40B4-BE49-F238E27FC236}">
                    <a16:creationId xmlns:a16="http://schemas.microsoft.com/office/drawing/2014/main" id="{CBCA2D45-7EF7-4B32-94A5-F66A27D83D3F}"/>
                  </a:ext>
                </a:extLst>
              </p:cNvPr>
              <p:cNvSpPr>
                <a:spLocks noRot="1" noChangeAspect="1" noMove="1" noResize="1" noEditPoints="1" noAdjustHandles="1" noChangeArrowheads="1" noChangeShapeType="1" noTextEdit="1"/>
              </p:cNvSpPr>
              <p:nvPr/>
            </p:nvSpPr>
            <p:spPr bwMode="auto">
              <a:xfrm>
                <a:off x="839416" y="1213992"/>
                <a:ext cx="10411066" cy="2025042"/>
              </a:xfrm>
              <a:prstGeom prst="rect">
                <a:avLst/>
              </a:prstGeom>
              <a:blipFill>
                <a:blip r:embed="rId4"/>
                <a:stretch>
                  <a:fillRect l="-1230" t="-5723" b="-30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grpSp>
        <p:nvGrpSpPr>
          <p:cNvPr id="14" name="组合 13">
            <a:extLst>
              <a:ext uri="{FF2B5EF4-FFF2-40B4-BE49-F238E27FC236}">
                <a16:creationId xmlns:a16="http://schemas.microsoft.com/office/drawing/2014/main" id="{4A5DDDB1-7DC9-405B-8FEC-10A79A19769F}"/>
              </a:ext>
            </a:extLst>
          </p:cNvPr>
          <p:cNvGrpSpPr>
            <a:grpSpLocks noChangeAspect="1"/>
          </p:cNvGrpSpPr>
          <p:nvPr/>
        </p:nvGrpSpPr>
        <p:grpSpPr>
          <a:xfrm>
            <a:off x="1487488" y="3141883"/>
            <a:ext cx="8817930" cy="3509094"/>
            <a:chOff x="1487488" y="3011719"/>
            <a:chExt cx="9145016" cy="3639258"/>
          </a:xfrm>
        </p:grpSpPr>
        <p:pic>
          <p:nvPicPr>
            <p:cNvPr id="15" name="图片 14">
              <a:extLst>
                <a:ext uri="{FF2B5EF4-FFF2-40B4-BE49-F238E27FC236}">
                  <a16:creationId xmlns:a16="http://schemas.microsoft.com/office/drawing/2014/main" id="{20618B0D-5FD5-470A-9E25-8F956E84577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45851" y="3068960"/>
              <a:ext cx="3986653" cy="3582017"/>
            </a:xfrm>
            <a:prstGeom prst="rect">
              <a:avLst/>
            </a:prstGeom>
          </p:spPr>
        </p:pic>
        <p:pic>
          <p:nvPicPr>
            <p:cNvPr id="16" name="图片 15">
              <a:extLst>
                <a:ext uri="{FF2B5EF4-FFF2-40B4-BE49-F238E27FC236}">
                  <a16:creationId xmlns:a16="http://schemas.microsoft.com/office/drawing/2014/main" id="{AF264ADB-7FEF-48FD-B583-048803D77F4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87488" y="3334881"/>
              <a:ext cx="4723442" cy="3144042"/>
            </a:xfrm>
            <a:prstGeom prst="rect">
              <a:avLst/>
            </a:prstGeom>
          </p:spPr>
        </p:pic>
        <p:sp>
          <p:nvSpPr>
            <p:cNvPr id="17" name="文本框 16">
              <a:extLst>
                <a:ext uri="{FF2B5EF4-FFF2-40B4-BE49-F238E27FC236}">
                  <a16:creationId xmlns:a16="http://schemas.microsoft.com/office/drawing/2014/main" id="{0B8359A4-2713-41D8-BB05-38A6C188DCE7}"/>
                </a:ext>
              </a:extLst>
            </p:cNvPr>
            <p:cNvSpPr txBox="1"/>
            <p:nvPr/>
          </p:nvSpPr>
          <p:spPr>
            <a:xfrm>
              <a:off x="2402011" y="3011719"/>
              <a:ext cx="2894395" cy="414951"/>
            </a:xfrm>
            <a:prstGeom prst="rect">
              <a:avLst/>
            </a:prstGeom>
            <a:noFill/>
          </p:spPr>
          <p:txBody>
            <a:bodyPr wrap="square">
              <a:spAutoFit/>
            </a:bodyPr>
            <a:lstStyle/>
            <a:p>
              <a:pPr algn="ctr"/>
              <a:r>
                <a:rPr lang="en-US" altLang="zh-CN" sz="2000" b="1" i="1" dirty="0">
                  <a:solidFill>
                    <a:srgbClr val="C00000"/>
                  </a:solidFill>
                  <a:latin typeface="Calibri" panose="020F0502020204030204" pitchFamily="34" charset="0"/>
                  <a:ea typeface="微软雅黑" panose="020B0503020204020204" pitchFamily="34" charset="-122"/>
                  <a:cs typeface="Calibri" panose="020F0502020204030204" pitchFamily="34" charset="0"/>
                </a:rPr>
                <a:t>PRD 106, 032012 (2022)</a:t>
              </a:r>
            </a:p>
          </p:txBody>
        </p:sp>
      </p:grpSp>
      <p:pic>
        <p:nvPicPr>
          <p:cNvPr id="3" name="Picture 2">
            <a:extLst>
              <a:ext uri="{FF2B5EF4-FFF2-40B4-BE49-F238E27FC236}">
                <a16:creationId xmlns:a16="http://schemas.microsoft.com/office/drawing/2014/main" id="{032783F9-CDB2-8982-2603-56C54ABF0188}"/>
              </a:ext>
            </a:extLst>
          </p:cNvPr>
          <p:cNvPicPr>
            <a:picLocks noChangeAspect="1"/>
          </p:cNvPicPr>
          <p:nvPr/>
        </p:nvPicPr>
        <p:blipFill>
          <a:blip r:embed="rId7"/>
          <a:stretch>
            <a:fillRect/>
          </a:stretch>
        </p:blipFill>
        <p:spPr>
          <a:xfrm>
            <a:off x="0" y="-5881"/>
            <a:ext cx="12192000" cy="1163551"/>
          </a:xfrm>
          <a:prstGeom prst="rect">
            <a:avLst/>
          </a:prstGeom>
        </p:spPr>
      </p:pic>
      <p:sp>
        <p:nvSpPr>
          <p:cNvPr id="5" name="Date Placeholder 4">
            <a:extLst>
              <a:ext uri="{FF2B5EF4-FFF2-40B4-BE49-F238E27FC236}">
                <a16:creationId xmlns:a16="http://schemas.microsoft.com/office/drawing/2014/main" id="{A6AE81E3-0694-834A-C8DC-649E2525219A}"/>
              </a:ext>
            </a:extLst>
          </p:cNvPr>
          <p:cNvSpPr>
            <a:spLocks noGrp="1"/>
          </p:cNvSpPr>
          <p:nvPr>
            <p:ph type="dt" sz="half" idx="10"/>
          </p:nvPr>
        </p:nvSpPr>
        <p:spPr/>
        <p:txBody>
          <a:bodyPr/>
          <a:lstStyle/>
          <a:p>
            <a:r>
              <a:rPr kumimoji="1" lang="en-US" altLang="zh-CN"/>
              <a:t>2024/8/27</a:t>
            </a:r>
            <a:endParaRPr kumimoji="1" lang="zh-CN" altLang="en-US"/>
          </a:p>
        </p:txBody>
      </p:sp>
      <p:sp>
        <p:nvSpPr>
          <p:cNvPr id="6" name="Footer Placeholder 5">
            <a:extLst>
              <a:ext uri="{FF2B5EF4-FFF2-40B4-BE49-F238E27FC236}">
                <a16:creationId xmlns:a16="http://schemas.microsoft.com/office/drawing/2014/main" id="{32659F5C-8DDA-FED5-56CD-E4E7ACA7CE91}"/>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7" name="TextBox 6">
            <a:extLst>
              <a:ext uri="{FF2B5EF4-FFF2-40B4-BE49-F238E27FC236}">
                <a16:creationId xmlns:a16="http://schemas.microsoft.com/office/drawing/2014/main" id="{14120C22-86D8-CD92-51BB-5406C3C2A11C}"/>
              </a:ext>
            </a:extLst>
          </p:cNvPr>
          <p:cNvSpPr txBox="1"/>
          <p:nvPr/>
        </p:nvSpPr>
        <p:spPr>
          <a:xfrm>
            <a:off x="0" y="66143"/>
            <a:ext cx="2468946" cy="461665"/>
          </a:xfrm>
          <a:prstGeom prst="rect">
            <a:avLst/>
          </a:prstGeom>
          <a:noFill/>
        </p:spPr>
        <p:txBody>
          <a:bodyPr wrap="none" rtlCol="0">
            <a:spAutoFit/>
          </a:bodyPr>
          <a:lstStyle/>
          <a:p>
            <a:r>
              <a:rPr lang="en-US" sz="2400" b="1" dirty="0"/>
              <a:t>From</a:t>
            </a:r>
            <a:r>
              <a:rPr lang="zh-CN" altLang="en-US" sz="2400" b="1" dirty="0"/>
              <a:t> </a:t>
            </a:r>
            <a:r>
              <a:rPr lang="en-US" altLang="zh-CN" sz="2400" b="1" dirty="0" err="1"/>
              <a:t>Litao</a:t>
            </a:r>
            <a:r>
              <a:rPr lang="zh-CN" altLang="en-US" sz="2400" b="1" dirty="0"/>
              <a:t> </a:t>
            </a:r>
            <a:r>
              <a:rPr lang="en-US" altLang="zh-CN" sz="2400" b="1" dirty="0"/>
              <a:t>Yang</a:t>
            </a:r>
            <a:endParaRPr lang="en-US" sz="2400" b="1" dirty="0"/>
          </a:p>
        </p:txBody>
      </p:sp>
    </p:spTree>
    <p:extLst>
      <p:ext uri="{BB962C8B-B14F-4D97-AF65-F5344CB8AC3E}">
        <p14:creationId xmlns:p14="http://schemas.microsoft.com/office/powerpoint/2010/main" val="2432115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灯片编号占位符 18">
            <a:extLst>
              <a:ext uri="{FF2B5EF4-FFF2-40B4-BE49-F238E27FC236}">
                <a16:creationId xmlns:a16="http://schemas.microsoft.com/office/drawing/2014/main" id="{5999C3B9-3159-10B3-E701-B90ED211A1CB}"/>
              </a:ext>
            </a:extLst>
          </p:cNvPr>
          <p:cNvSpPr>
            <a:spLocks noGrp="1"/>
          </p:cNvSpPr>
          <p:nvPr>
            <p:ph type="sldNum" sz="quarter" idx="12"/>
          </p:nvPr>
        </p:nvSpPr>
        <p:spPr/>
        <p:txBody>
          <a:bodyPr/>
          <a:lstStyle/>
          <a:p>
            <a:fld id="{E2802475-2F4D-CA45-AACE-A7EAB8ED1EE7}" type="slidenum">
              <a:rPr kumimoji="1" lang="zh-CN" altLang="en-US" smtClean="0"/>
              <a:t>37</a:t>
            </a:fld>
            <a:endParaRPr kumimoji="1" lang="zh-CN" altLang="en-US"/>
          </a:p>
        </p:txBody>
      </p:sp>
      <p:graphicFrame>
        <p:nvGraphicFramePr>
          <p:cNvPr id="9" name="表格 8">
            <a:extLst>
              <a:ext uri="{FF2B5EF4-FFF2-40B4-BE49-F238E27FC236}">
                <a16:creationId xmlns:a16="http://schemas.microsoft.com/office/drawing/2014/main" id="{544EBB78-71F4-4186-A3EC-7A189074A2A9}"/>
              </a:ext>
            </a:extLst>
          </p:cNvPr>
          <p:cNvGraphicFramePr>
            <a:graphicFrameLocks noGrp="1"/>
          </p:cNvGraphicFramePr>
          <p:nvPr>
            <p:extLst>
              <p:ext uri="{D42A27DB-BD31-4B8C-83A1-F6EECF244321}">
                <p14:modId xmlns:p14="http://schemas.microsoft.com/office/powerpoint/2010/main" val="25717607"/>
              </p:ext>
            </p:extLst>
          </p:nvPr>
        </p:nvGraphicFramePr>
        <p:xfrm>
          <a:off x="263252" y="1044963"/>
          <a:ext cx="7597337" cy="5315387"/>
        </p:xfrm>
        <a:graphic>
          <a:graphicData uri="http://schemas.openxmlformats.org/drawingml/2006/table">
            <a:tbl>
              <a:tblPr firstRow="1" bandRow="1">
                <a:tableStyleId>{5940675A-B579-460E-94D1-54222C63F5DA}</a:tableStyleId>
              </a:tblPr>
              <a:tblGrid>
                <a:gridCol w="2214978">
                  <a:extLst>
                    <a:ext uri="{9D8B030D-6E8A-4147-A177-3AD203B41FA5}">
                      <a16:colId xmlns:a16="http://schemas.microsoft.com/office/drawing/2014/main" val="2817654798"/>
                    </a:ext>
                  </a:extLst>
                </a:gridCol>
                <a:gridCol w="5382359">
                  <a:extLst>
                    <a:ext uri="{9D8B030D-6E8A-4147-A177-3AD203B41FA5}">
                      <a16:colId xmlns:a16="http://schemas.microsoft.com/office/drawing/2014/main" val="2303009363"/>
                    </a:ext>
                  </a:extLst>
                </a:gridCol>
              </a:tblGrid>
              <a:tr h="1000634">
                <a:tc>
                  <a:txBody>
                    <a:bodyPr/>
                    <a:lstStyle/>
                    <a:p>
                      <a:r>
                        <a:rPr lang="en-US" altLang="zh-CN" sz="1800" dirty="0">
                          <a:latin typeface="Helvetica Neue" panose="02000503000000020004" pitchFamily="2" charset="0"/>
                          <a:ea typeface="Helvetica Neue" panose="02000503000000020004" pitchFamily="2" charset="0"/>
                          <a:cs typeface="Helvetica Neue" panose="02000503000000020004" pitchFamily="2" charset="0"/>
                        </a:rPr>
                        <a:t>2020/11 – 2021/04 </a:t>
                      </a:r>
                      <a:endParaRPr lang="zh-CN" altLang="en-US" sz="1800" dirty="0">
                        <a:latin typeface="Helvetica Neue" panose="02000503000000020004" pitchFamily="2" charset="0"/>
                        <a:cs typeface="Helvetica Neue" panose="02000503000000020004" pitchFamily="2"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2400" b="1" dirty="0">
                          <a:latin typeface="Helvetica Neue" panose="02000503000000020004" pitchFamily="2" charset="0"/>
                          <a:ea typeface="Helvetica Neue" panose="02000503000000020004" pitchFamily="2" charset="0"/>
                          <a:cs typeface="Helvetica Neue" panose="02000503000000020004" pitchFamily="2" charset="0"/>
                        </a:rPr>
                        <a:t>Commissioning (</a:t>
                      </a:r>
                      <a:r>
                        <a:rPr kumimoji="1" lang="en-US" altLang="zh-CN" sz="24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Run 0</a:t>
                      </a:r>
                      <a:r>
                        <a:rPr kumimoji="1" lang="en-US" altLang="zh-CN" sz="2400" b="1" dirty="0">
                          <a:latin typeface="Helvetica Neue" panose="02000503000000020004" pitchFamily="2" charset="0"/>
                          <a:ea typeface="Helvetica Neue" panose="02000503000000020004" pitchFamily="2" charset="0"/>
                          <a:cs typeface="Helvetica Neue" panose="02000503000000020004" pitchFamily="2"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2400" dirty="0">
                          <a:latin typeface="Helvetica Neue" panose="02000503000000020004" pitchFamily="2" charset="0"/>
                          <a:ea typeface="Helvetica Neue" panose="02000503000000020004" pitchFamily="2" charset="0"/>
                          <a:cs typeface="Helvetica Neue" panose="02000503000000020004" pitchFamily="2" charset="0"/>
                        </a:rPr>
                        <a:t>95 days: ~0.6 </a:t>
                      </a:r>
                      <a:r>
                        <a:rPr kumimoji="1" lang="en-US" altLang="zh-CN" sz="2400" dirty="0" err="1">
                          <a:latin typeface="Helvetica Neue" panose="02000503000000020004" pitchFamily="2" charset="0"/>
                          <a:ea typeface="Helvetica Neue" panose="02000503000000020004" pitchFamily="2" charset="0"/>
                          <a:cs typeface="Helvetica Neue" panose="02000503000000020004" pitchFamily="2" charset="0"/>
                        </a:rPr>
                        <a:t>tonne</a:t>
                      </a:r>
                      <a:r>
                        <a:rPr kumimoji="1" lang="en-US" altLang="zh-CN" sz="2400" dirty="0">
                          <a:latin typeface="Helvetica Neue" panose="02000503000000020004" pitchFamily="2" charset="0"/>
                          <a:ea typeface="Helvetica Neue" panose="02000503000000020004" pitchFamily="2" charset="0"/>
                          <a:cs typeface="Helvetica Neue" panose="02000503000000020004" pitchFamily="2" charset="0"/>
                        </a:rPr>
                        <a:t>-year</a:t>
                      </a:r>
                    </a:p>
                  </a:txBody>
                  <a:tcPr anchor="ctr">
                    <a:solidFill>
                      <a:schemeClr val="bg1"/>
                    </a:solidFill>
                  </a:tcPr>
                </a:tc>
                <a:extLst>
                  <a:ext uri="{0D108BD9-81ED-4DB2-BD59-A6C34878D82A}">
                    <a16:rowId xmlns:a16="http://schemas.microsoft.com/office/drawing/2014/main" val="2068745180"/>
                  </a:ext>
                </a:extLst>
              </a:tr>
              <a:tr h="1000634">
                <a:tc>
                  <a:txBody>
                    <a:bodyPr/>
                    <a:lstStyle/>
                    <a:p>
                      <a:r>
                        <a:rPr lang="en-US" altLang="zh-CN" sz="1800" dirty="0">
                          <a:latin typeface="Helvetica Neue" panose="02000503000000020004" pitchFamily="2" charset="0"/>
                          <a:ea typeface="Helvetica Neue" panose="02000503000000020004" pitchFamily="2" charset="0"/>
                          <a:cs typeface="Helvetica Neue" panose="02000503000000020004" pitchFamily="2" charset="0"/>
                        </a:rPr>
                        <a:t>2021/07 – 2021/10</a:t>
                      </a:r>
                      <a:endParaRPr lang="zh-CN" altLang="en-US" sz="1800" dirty="0">
                        <a:latin typeface="Helvetica Neue" panose="02000503000000020004" pitchFamily="2" charset="0"/>
                        <a:cs typeface="Helvetica Neue" panose="02000503000000020004" pitchFamily="2"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2400" b="1" dirty="0">
                          <a:latin typeface="Helvetica Neue" panose="02000503000000020004" pitchFamily="2" charset="0"/>
                          <a:ea typeface="Helvetica Neue" panose="02000503000000020004" pitchFamily="2" charset="0"/>
                          <a:cs typeface="Helvetica Neue" panose="02000503000000020004" pitchFamily="2" charset="0"/>
                        </a:rPr>
                        <a:t>Tritium removal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2400" dirty="0">
                          <a:latin typeface="Helvetica Neue" panose="02000503000000020004" pitchFamily="2" charset="0"/>
                          <a:ea typeface="Helvetica Neue" panose="02000503000000020004" pitchFamily="2" charset="0"/>
                          <a:cs typeface="Helvetica Neue" panose="02000503000000020004" pitchFamily="2" charset="0"/>
                        </a:rPr>
                        <a:t>xenon distillation, gas flushing, etc.</a:t>
                      </a:r>
                    </a:p>
                  </a:txBody>
                  <a:tcPr anchor="ctr">
                    <a:solidFill>
                      <a:schemeClr val="bg1"/>
                    </a:solidFill>
                  </a:tcPr>
                </a:tc>
                <a:extLst>
                  <a:ext uri="{0D108BD9-81ED-4DB2-BD59-A6C34878D82A}">
                    <a16:rowId xmlns:a16="http://schemas.microsoft.com/office/drawing/2014/main" val="2175207189"/>
                  </a:ext>
                </a:extLst>
              </a:tr>
              <a:tr h="1000634">
                <a:tc>
                  <a:txBody>
                    <a:bodyPr/>
                    <a:lstStyle/>
                    <a:p>
                      <a:r>
                        <a:rPr lang="en-US" altLang="zh-CN" sz="1800" dirty="0">
                          <a:latin typeface="Helvetica Neue" panose="02000503000000020004" pitchFamily="2" charset="0"/>
                          <a:ea typeface="Helvetica Neue" panose="02000503000000020004" pitchFamily="2" charset="0"/>
                          <a:cs typeface="Helvetica Neue" panose="02000503000000020004" pitchFamily="2" charset="0"/>
                        </a:rPr>
                        <a:t>2021/11 – 2022/05</a:t>
                      </a:r>
                      <a:endParaRPr lang="zh-CN" altLang="en-US" sz="1800" dirty="0">
                        <a:latin typeface="Helvetica Neue" panose="02000503000000020004" pitchFamily="2" charset="0"/>
                        <a:cs typeface="Helvetica Neue" panose="02000503000000020004" pitchFamily="2"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2400" b="1" dirty="0">
                          <a:latin typeface="Helvetica Neue" panose="02000503000000020004" pitchFamily="2" charset="0"/>
                          <a:ea typeface="Helvetica Neue" panose="02000503000000020004" pitchFamily="2" charset="0"/>
                          <a:cs typeface="Helvetica Neue" panose="02000503000000020004" pitchFamily="2" charset="0"/>
                        </a:rPr>
                        <a:t>Physics run (</a:t>
                      </a:r>
                      <a:r>
                        <a:rPr kumimoji="1" lang="en-US" altLang="zh-CN" sz="24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Run 1</a:t>
                      </a:r>
                      <a:r>
                        <a:rPr kumimoji="1" lang="en-US" altLang="zh-CN" sz="2400" b="1" dirty="0">
                          <a:latin typeface="Helvetica Neue" panose="02000503000000020004" pitchFamily="2" charset="0"/>
                          <a:ea typeface="Helvetica Neue" panose="02000503000000020004" pitchFamily="2" charset="0"/>
                          <a:cs typeface="Helvetica Neue" panose="02000503000000020004" pitchFamily="2"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2400" dirty="0">
                          <a:latin typeface="Helvetica Neue" panose="02000503000000020004" pitchFamily="2" charset="0"/>
                          <a:ea typeface="Helvetica Neue" panose="02000503000000020004" pitchFamily="2" charset="0"/>
                          <a:cs typeface="Helvetica Neue" panose="02000503000000020004" pitchFamily="2" charset="0"/>
                        </a:rPr>
                        <a:t>164 days: ~1.0 </a:t>
                      </a:r>
                      <a:r>
                        <a:rPr kumimoji="1" lang="en-US" altLang="zh-CN" sz="2400" dirty="0" err="1">
                          <a:latin typeface="Helvetica Neue" panose="02000503000000020004" pitchFamily="2" charset="0"/>
                          <a:ea typeface="Helvetica Neue" panose="02000503000000020004" pitchFamily="2" charset="0"/>
                          <a:cs typeface="Helvetica Neue" panose="02000503000000020004" pitchFamily="2" charset="0"/>
                        </a:rPr>
                        <a:t>tonne</a:t>
                      </a:r>
                      <a:r>
                        <a:rPr kumimoji="1" lang="en-US" altLang="zh-CN" sz="2400" dirty="0">
                          <a:latin typeface="Helvetica Neue" panose="02000503000000020004" pitchFamily="2" charset="0"/>
                          <a:ea typeface="Helvetica Neue" panose="02000503000000020004" pitchFamily="2" charset="0"/>
                          <a:cs typeface="Helvetica Neue" panose="02000503000000020004" pitchFamily="2" charset="0"/>
                        </a:rPr>
                        <a:t>-year</a:t>
                      </a:r>
                    </a:p>
                  </a:txBody>
                  <a:tcPr anchor="ctr">
                    <a:solidFill>
                      <a:schemeClr val="bg1"/>
                    </a:solidFill>
                  </a:tcPr>
                </a:tc>
                <a:extLst>
                  <a:ext uri="{0D108BD9-81ED-4DB2-BD59-A6C34878D82A}">
                    <a16:rowId xmlns:a16="http://schemas.microsoft.com/office/drawing/2014/main" val="2732554182"/>
                  </a:ext>
                </a:extLst>
              </a:tr>
              <a:tr h="1445360">
                <a:tc>
                  <a:txBody>
                    <a:bodyPr/>
                    <a:lstStyle/>
                    <a:p>
                      <a:r>
                        <a:rPr lang="en-US" altLang="zh-CN" sz="1800" dirty="0">
                          <a:latin typeface="Helvetica Neue" panose="02000503000000020004" pitchFamily="2" charset="0"/>
                          <a:ea typeface="Helvetica Neue" panose="02000503000000020004" pitchFamily="2" charset="0"/>
                          <a:cs typeface="Helvetica Neue" panose="02000503000000020004" pitchFamily="2" charset="0"/>
                        </a:rPr>
                        <a:t>2022/09 – 2023/09</a:t>
                      </a:r>
                      <a:endParaRPr lang="zh-CN" altLang="en-US" sz="1800" dirty="0">
                        <a:latin typeface="Helvetica Neue" panose="02000503000000020004" pitchFamily="2" charset="0"/>
                        <a:cs typeface="Helvetica Neue" panose="02000503000000020004" pitchFamily="2"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2400" b="1" dirty="0">
                          <a:latin typeface="Helvetica Neue" panose="02000503000000020004" pitchFamily="2" charset="0"/>
                          <a:ea typeface="Helvetica Neue" panose="02000503000000020004" pitchFamily="2" charset="0"/>
                          <a:cs typeface="Helvetica Neue" panose="02000503000000020004" pitchFamily="2" charset="0"/>
                        </a:rPr>
                        <a:t>CJPL B2 hall construction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2400" dirty="0">
                          <a:latin typeface="Helvetica Neue" panose="02000503000000020004" pitchFamily="2" charset="0"/>
                          <a:ea typeface="Helvetica Neue" panose="02000503000000020004" pitchFamily="2" charset="0"/>
                          <a:cs typeface="Helvetica Neue" panose="02000503000000020004" pitchFamily="2" charset="0"/>
                        </a:rPr>
                        <a:t>xenon recuperation, detector upgrade</a:t>
                      </a:r>
                    </a:p>
                  </a:txBody>
                  <a:tcPr anchor="ctr">
                    <a:solidFill>
                      <a:schemeClr val="bg1"/>
                    </a:solidFill>
                  </a:tcPr>
                </a:tc>
                <a:extLst>
                  <a:ext uri="{0D108BD9-81ED-4DB2-BD59-A6C34878D82A}">
                    <a16:rowId xmlns:a16="http://schemas.microsoft.com/office/drawing/2014/main" val="1857514008"/>
                  </a:ext>
                </a:extLst>
              </a:tr>
              <a:tr h="868125">
                <a:tc gridSpan="2">
                  <a:txBody>
                    <a:bodyPr/>
                    <a:lstStyle/>
                    <a:p>
                      <a:r>
                        <a:rPr lang="en-US" altLang="zh-CN" sz="2400" b="1" dirty="0">
                          <a:latin typeface="Helvetica Neue" panose="02000503000000020004" pitchFamily="2" charset="0"/>
                          <a:ea typeface="Helvetica Neue" panose="02000503000000020004" pitchFamily="2" charset="0"/>
                          <a:cs typeface="Helvetica Neue" panose="02000503000000020004" pitchFamily="2" charset="0"/>
                        </a:rPr>
                        <a:t>Expect to resume data</a:t>
                      </a:r>
                      <a:r>
                        <a:rPr lang="zh-CN" altLang="en-US" sz="2400" b="1"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2400" b="1" dirty="0">
                          <a:latin typeface="Helvetica Neue" panose="02000503000000020004" pitchFamily="2" charset="0"/>
                          <a:ea typeface="Helvetica Neue" panose="02000503000000020004" pitchFamily="2" charset="0"/>
                          <a:cs typeface="Helvetica Neue" panose="02000503000000020004" pitchFamily="2" charset="0"/>
                        </a:rPr>
                        <a:t>taking</a:t>
                      </a:r>
                      <a:r>
                        <a:rPr lang="zh-CN" altLang="en-US" sz="2400" b="1" dirty="0">
                          <a:latin typeface="Helvetica Neue" panose="02000503000000020004" pitchFamily="2" charset="0"/>
                          <a:ea typeface="Helvetica Neue" panose="02000503000000020004" pitchFamily="2" charset="0"/>
                          <a:cs typeface="Helvetica Neue" panose="02000503000000020004" pitchFamily="2" charset="0"/>
                        </a:rPr>
                        <a:t> </a:t>
                      </a:r>
                      <a:r>
                        <a:rPr lang="en-US" altLang="zh-CN" sz="2400" b="1" dirty="0">
                          <a:latin typeface="Helvetica Neue" panose="02000503000000020004" pitchFamily="2" charset="0"/>
                          <a:ea typeface="Helvetica Neue" panose="02000503000000020004" pitchFamily="2" charset="0"/>
                          <a:cs typeface="Helvetica Neue" panose="02000503000000020004" pitchFamily="2" charset="0"/>
                        </a:rPr>
                        <a:t>soon</a:t>
                      </a:r>
                      <a:endParaRPr lang="zh-CN" altLang="en-US" sz="2400" b="1" dirty="0">
                        <a:latin typeface="Helvetica Neue" panose="02000503000000020004" pitchFamily="2" charset="0"/>
                        <a:cs typeface="Helvetica Neue" panose="02000503000000020004" pitchFamily="2" charset="0"/>
                      </a:endParaRPr>
                    </a:p>
                  </a:txBody>
                  <a:tcPr anchor="ctr">
                    <a:solidFill>
                      <a:schemeClr val="bg1"/>
                    </a:solidFill>
                  </a:tcPr>
                </a:tc>
                <a:tc hMerge="1">
                  <a:txBody>
                    <a:bodyPr/>
                    <a:lstStyle/>
                    <a:p>
                      <a:endParaRPr lang="zh-CN" altLang="en-US" dirty="0"/>
                    </a:p>
                  </a:txBody>
                  <a:tcPr>
                    <a:solidFill>
                      <a:schemeClr val="bg1"/>
                    </a:solidFill>
                  </a:tcPr>
                </a:tc>
                <a:extLst>
                  <a:ext uri="{0D108BD9-81ED-4DB2-BD59-A6C34878D82A}">
                    <a16:rowId xmlns:a16="http://schemas.microsoft.com/office/drawing/2014/main" val="3058262285"/>
                  </a:ext>
                </a:extLst>
              </a:tr>
            </a:tbl>
          </a:graphicData>
        </a:graphic>
      </p:graphicFrame>
      <p:pic>
        <p:nvPicPr>
          <p:cNvPr id="10" name="图片 9">
            <a:extLst>
              <a:ext uri="{FF2B5EF4-FFF2-40B4-BE49-F238E27FC236}">
                <a16:creationId xmlns:a16="http://schemas.microsoft.com/office/drawing/2014/main" id="{EB3100EE-88E8-2493-5430-7EBD312ABB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5340"/>
          <a:stretch/>
        </p:blipFill>
        <p:spPr>
          <a:xfrm>
            <a:off x="8114518" y="2880708"/>
            <a:ext cx="3818760" cy="1852610"/>
          </a:xfrm>
          <a:prstGeom prst="rect">
            <a:avLst/>
          </a:prstGeom>
        </p:spPr>
      </p:pic>
      <p:pic>
        <p:nvPicPr>
          <p:cNvPr id="11" name="图片 10">
            <a:extLst>
              <a:ext uri="{FF2B5EF4-FFF2-40B4-BE49-F238E27FC236}">
                <a16:creationId xmlns:a16="http://schemas.microsoft.com/office/drawing/2014/main" id="{214510DE-106F-38CE-AB8B-D065E44124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5340"/>
          <a:stretch/>
        </p:blipFill>
        <p:spPr>
          <a:xfrm>
            <a:off x="8114518" y="4855961"/>
            <a:ext cx="3818760" cy="1852610"/>
          </a:xfrm>
          <a:prstGeom prst="rect">
            <a:avLst/>
          </a:prstGeom>
        </p:spPr>
      </p:pic>
      <p:pic>
        <p:nvPicPr>
          <p:cNvPr id="12" name="Picture 2">
            <a:extLst>
              <a:ext uri="{FF2B5EF4-FFF2-40B4-BE49-F238E27FC236}">
                <a16:creationId xmlns:a16="http://schemas.microsoft.com/office/drawing/2014/main" id="{44130AA4-5F98-76A0-2F0B-10C8A98FD56E}"/>
              </a:ext>
            </a:extLst>
          </p:cNvPr>
          <p:cNvPicPr>
            <a:picLocks noChangeAspect="1"/>
          </p:cNvPicPr>
          <p:nvPr/>
        </p:nvPicPr>
        <p:blipFill>
          <a:blip r:embed="rId5"/>
          <a:srcRect t="8277" b="8277"/>
          <a:stretch/>
        </p:blipFill>
        <p:spPr>
          <a:xfrm>
            <a:off x="8114517" y="965581"/>
            <a:ext cx="3818761" cy="1792484"/>
          </a:xfrm>
          <a:prstGeom prst="rect">
            <a:avLst/>
          </a:prstGeom>
        </p:spPr>
      </p:pic>
      <p:sp>
        <p:nvSpPr>
          <p:cNvPr id="2" name="标题 1">
            <a:extLst>
              <a:ext uri="{FF2B5EF4-FFF2-40B4-BE49-F238E27FC236}">
                <a16:creationId xmlns:a16="http://schemas.microsoft.com/office/drawing/2014/main" id="{773285BD-EF8C-25C4-70B6-042FBFB4C9D6}"/>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PandaX-4T: After Commissioning</a:t>
            </a:r>
          </a:p>
        </p:txBody>
      </p:sp>
      <p:sp>
        <p:nvSpPr>
          <p:cNvPr id="3" name="日期占位符 1">
            <a:extLst>
              <a:ext uri="{FF2B5EF4-FFF2-40B4-BE49-F238E27FC236}">
                <a16:creationId xmlns:a16="http://schemas.microsoft.com/office/drawing/2014/main" id="{1C525907-3654-5F9A-2F62-4E9FC056530C}"/>
              </a:ext>
            </a:extLst>
          </p:cNvPr>
          <p:cNvSpPr>
            <a:spLocks noGrp="1"/>
          </p:cNvSpPr>
          <p:nvPr>
            <p:ph type="dt" sz="half" idx="10"/>
          </p:nvPr>
        </p:nvSpPr>
        <p:spPr>
          <a:xfrm>
            <a:off x="838200" y="6356350"/>
            <a:ext cx="2743200" cy="365125"/>
          </a:xfrm>
        </p:spPr>
        <p:txBody>
          <a:bodyPr/>
          <a:lstStyle/>
          <a:p>
            <a:r>
              <a:rPr kumimoji="1" lang="en-US" altLang="zh-CN"/>
              <a:t>2024/8/27</a:t>
            </a:r>
            <a:endParaRPr kumimoji="1" lang="zh-CN" altLang="en-US"/>
          </a:p>
        </p:txBody>
      </p:sp>
      <p:sp>
        <p:nvSpPr>
          <p:cNvPr id="5" name="页脚占位符 2">
            <a:extLst>
              <a:ext uri="{FF2B5EF4-FFF2-40B4-BE49-F238E27FC236}">
                <a16:creationId xmlns:a16="http://schemas.microsoft.com/office/drawing/2014/main" id="{374BA357-93E1-1C0B-558B-88F8454A3DB9}"/>
              </a:ext>
            </a:extLst>
          </p:cNvPr>
          <p:cNvSpPr>
            <a:spLocks noGrp="1"/>
          </p:cNvSpPr>
          <p:nvPr>
            <p:ph type="ftr" sz="quarter" idx="11"/>
          </p:nvPr>
        </p:nvSpPr>
        <p:spPr>
          <a:xfrm>
            <a:off x="4038600" y="6356350"/>
            <a:ext cx="4114800" cy="365125"/>
          </a:xfrm>
        </p:spPr>
        <p:txBody>
          <a:bodyPr/>
          <a:lstStyle/>
          <a:p>
            <a:r>
              <a:rPr kumimoji="1" lang="zh-CN" altLang="en-US"/>
              <a:t>孟月，</a:t>
            </a:r>
            <a:r>
              <a:rPr kumimoji="1" lang="en-US" altLang="zh-CN"/>
              <a:t>NPG workshop</a:t>
            </a:r>
            <a:endParaRPr kumimoji="1" lang="zh-CN" altLang="en-US"/>
          </a:p>
        </p:txBody>
      </p:sp>
    </p:spTree>
    <p:extLst>
      <p:ext uri="{BB962C8B-B14F-4D97-AF65-F5344CB8AC3E}">
        <p14:creationId xmlns:p14="http://schemas.microsoft.com/office/powerpoint/2010/main" val="3115045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a:extLst>
              <a:ext uri="{FF2B5EF4-FFF2-40B4-BE49-F238E27FC236}">
                <a16:creationId xmlns:a16="http://schemas.microsoft.com/office/drawing/2014/main" id="{0D86F760-6D54-1846-892E-73EE1DD8740F}"/>
              </a:ext>
            </a:extLst>
          </p:cNvPr>
          <p:cNvSpPr>
            <a:spLocks noGrp="1"/>
          </p:cNvSpPr>
          <p:nvPr>
            <p:ph sz="half" idx="1"/>
          </p:nvPr>
        </p:nvSpPr>
        <p:spPr>
          <a:xfrm>
            <a:off x="676154" y="1211074"/>
            <a:ext cx="10515600" cy="4869024"/>
          </a:xfrm>
        </p:spPr>
        <p:txBody>
          <a:bodyPr/>
          <a:lstStyle/>
          <a:p>
            <a:pPr>
              <a:spcAft>
                <a:spcPts val="600"/>
              </a:spcAft>
            </a:pPr>
            <a:r>
              <a:rPr lang="en-US" altLang="zh-CN" b="1" dirty="0"/>
              <a:t>Next-generation liquid xenon experiment</a:t>
            </a:r>
          </a:p>
          <a:p>
            <a:pPr lvl="1">
              <a:spcAft>
                <a:spcPts val="600"/>
              </a:spcAft>
            </a:pPr>
            <a:r>
              <a:rPr lang="en-US" altLang="zh-CN" dirty="0"/>
              <a:t>with &gt;30 </a:t>
            </a:r>
            <a:r>
              <a:rPr lang="en-US" altLang="zh-CN" dirty="0" err="1"/>
              <a:t>tonne</a:t>
            </a:r>
            <a:r>
              <a:rPr lang="zh-CN" altLang="en-US" dirty="0"/>
              <a:t> </a:t>
            </a:r>
            <a:r>
              <a:rPr lang="en-US" altLang="zh-CN" dirty="0"/>
              <a:t>liquid</a:t>
            </a:r>
            <a:r>
              <a:rPr lang="zh-CN" altLang="en-US" dirty="0"/>
              <a:t> </a:t>
            </a:r>
            <a:r>
              <a:rPr lang="en-US" altLang="zh-CN" dirty="0"/>
              <a:t>xenon</a:t>
            </a:r>
            <a:r>
              <a:rPr lang="zh-CN" altLang="en-US" dirty="0"/>
              <a:t> </a:t>
            </a:r>
            <a:r>
              <a:rPr lang="en-US" altLang="zh-CN" dirty="0"/>
              <a:t>in</a:t>
            </a:r>
            <a:r>
              <a:rPr lang="zh-CN" altLang="en-US" dirty="0"/>
              <a:t> </a:t>
            </a:r>
            <a:r>
              <a:rPr lang="en-US" altLang="zh-CN" dirty="0"/>
              <a:t>the sensitive volume</a:t>
            </a:r>
          </a:p>
          <a:p>
            <a:pPr lvl="1">
              <a:spcAft>
                <a:spcPts val="600"/>
              </a:spcAft>
            </a:pPr>
            <a:r>
              <a:rPr lang="en-US" altLang="zh-CN" dirty="0"/>
              <a:t>decisive test on WIMP and key test on Dirac/Majorana neutrino</a:t>
            </a:r>
            <a:endParaRPr lang="zh-CN" altLang="en-US" dirty="0"/>
          </a:p>
        </p:txBody>
      </p:sp>
      <p:pic>
        <p:nvPicPr>
          <p:cNvPr id="6" name="图片 5">
            <a:extLst>
              <a:ext uri="{FF2B5EF4-FFF2-40B4-BE49-F238E27FC236}">
                <a16:creationId xmlns:a16="http://schemas.microsoft.com/office/drawing/2014/main" id="{19851288-71C0-00E0-F49B-8B63551CDEF5}"/>
              </a:ext>
            </a:extLst>
          </p:cNvPr>
          <p:cNvPicPr>
            <a:picLocks noChangeAspect="1"/>
          </p:cNvPicPr>
          <p:nvPr/>
        </p:nvPicPr>
        <p:blipFill>
          <a:blip r:embed="rId3"/>
          <a:stretch>
            <a:fillRect/>
          </a:stretch>
        </p:blipFill>
        <p:spPr>
          <a:xfrm>
            <a:off x="179764" y="2911115"/>
            <a:ext cx="3125262" cy="3314945"/>
          </a:xfrm>
          <a:prstGeom prst="rect">
            <a:avLst/>
          </a:prstGeom>
        </p:spPr>
      </p:pic>
      <p:pic>
        <p:nvPicPr>
          <p:cNvPr id="7" name="图片 6">
            <a:extLst>
              <a:ext uri="{FF2B5EF4-FFF2-40B4-BE49-F238E27FC236}">
                <a16:creationId xmlns:a16="http://schemas.microsoft.com/office/drawing/2014/main" id="{1DA9004B-A9E8-7E74-4678-020F412311B8}"/>
              </a:ext>
            </a:extLst>
          </p:cNvPr>
          <p:cNvPicPr>
            <a:picLocks noChangeAspect="1"/>
          </p:cNvPicPr>
          <p:nvPr/>
        </p:nvPicPr>
        <p:blipFill rotWithShape="1">
          <a:blip r:embed="rId4"/>
          <a:srcRect r="35593"/>
          <a:stretch/>
        </p:blipFill>
        <p:spPr>
          <a:xfrm>
            <a:off x="3410918" y="2911115"/>
            <a:ext cx="4522354" cy="3335351"/>
          </a:xfrm>
          <a:prstGeom prst="rect">
            <a:avLst/>
          </a:prstGeom>
        </p:spPr>
      </p:pic>
      <p:pic>
        <p:nvPicPr>
          <p:cNvPr id="11" name="图片 10">
            <a:extLst>
              <a:ext uri="{FF2B5EF4-FFF2-40B4-BE49-F238E27FC236}">
                <a16:creationId xmlns:a16="http://schemas.microsoft.com/office/drawing/2014/main" id="{FBA036E4-745B-4E78-8EE5-FB2A5A11B5B1}"/>
              </a:ext>
            </a:extLst>
          </p:cNvPr>
          <p:cNvPicPr>
            <a:picLocks noChangeAspect="1"/>
          </p:cNvPicPr>
          <p:nvPr/>
        </p:nvPicPr>
        <p:blipFill>
          <a:blip r:embed="rId5"/>
          <a:stretch>
            <a:fillRect/>
          </a:stretch>
        </p:blipFill>
        <p:spPr>
          <a:xfrm>
            <a:off x="8039164" y="2922690"/>
            <a:ext cx="3806804" cy="3255717"/>
          </a:xfrm>
          <a:prstGeom prst="rect">
            <a:avLst/>
          </a:prstGeom>
        </p:spPr>
      </p:pic>
      <p:sp>
        <p:nvSpPr>
          <p:cNvPr id="9" name="页脚占位符 2">
            <a:extLst>
              <a:ext uri="{FF2B5EF4-FFF2-40B4-BE49-F238E27FC236}">
                <a16:creationId xmlns:a16="http://schemas.microsoft.com/office/drawing/2014/main" id="{BE6C5184-E4E6-44A8-BD61-E9FE765CDED1}"/>
              </a:ext>
            </a:extLst>
          </p:cNvPr>
          <p:cNvSpPr>
            <a:spLocks noGrp="1"/>
          </p:cNvSpPr>
          <p:nvPr>
            <p:ph type="ftr" sz="quarter" idx="11"/>
          </p:nvPr>
        </p:nvSpPr>
        <p:spPr>
          <a:xfrm>
            <a:off x="4038600" y="6356350"/>
            <a:ext cx="4114800" cy="365125"/>
          </a:xfrm>
        </p:spPr>
        <p:txBody>
          <a:bodyPr/>
          <a:lstStyle/>
          <a:p>
            <a:r>
              <a:rPr lang="zh-CN" altLang="en-US"/>
              <a:t>孟月，</a:t>
            </a:r>
            <a:r>
              <a:rPr lang="en-US" altLang="zh-CN"/>
              <a:t>NPG workshop</a:t>
            </a:r>
            <a:endParaRPr lang="zh-CN" altLang="en-US" dirty="0"/>
          </a:p>
        </p:txBody>
      </p:sp>
      <p:sp>
        <p:nvSpPr>
          <p:cNvPr id="12" name="日期占位符 1">
            <a:extLst>
              <a:ext uri="{FF2B5EF4-FFF2-40B4-BE49-F238E27FC236}">
                <a16:creationId xmlns:a16="http://schemas.microsoft.com/office/drawing/2014/main" id="{BA873BAC-06FA-45D9-A596-F778EAA3188E}"/>
              </a:ext>
            </a:extLst>
          </p:cNvPr>
          <p:cNvSpPr>
            <a:spLocks noGrp="1"/>
          </p:cNvSpPr>
          <p:nvPr>
            <p:ph type="dt" sz="half" idx="10"/>
          </p:nvPr>
        </p:nvSpPr>
        <p:spPr>
          <a:xfrm>
            <a:off x="838200" y="6356350"/>
            <a:ext cx="2743200" cy="365125"/>
          </a:xfrm>
        </p:spPr>
        <p:txBody>
          <a:bodyPr/>
          <a:lstStyle/>
          <a:p>
            <a:r>
              <a:rPr kumimoji="1" lang="en-US" altLang="zh-CN"/>
              <a:t>2024/8/27</a:t>
            </a:r>
            <a:endParaRPr kumimoji="1" lang="zh-CN" altLang="en-US" dirty="0"/>
          </a:p>
        </p:txBody>
      </p:sp>
      <p:sp>
        <p:nvSpPr>
          <p:cNvPr id="2" name="灯片编号占位符 1">
            <a:extLst>
              <a:ext uri="{FF2B5EF4-FFF2-40B4-BE49-F238E27FC236}">
                <a16:creationId xmlns:a16="http://schemas.microsoft.com/office/drawing/2014/main" id="{3B9B6656-41F2-0D9E-0A0C-86FD26D1AD96}"/>
              </a:ext>
            </a:extLst>
          </p:cNvPr>
          <p:cNvSpPr>
            <a:spLocks noGrp="1"/>
          </p:cNvSpPr>
          <p:nvPr>
            <p:ph type="sldNum" sz="quarter" idx="12"/>
          </p:nvPr>
        </p:nvSpPr>
        <p:spPr/>
        <p:txBody>
          <a:bodyPr/>
          <a:lstStyle/>
          <a:p>
            <a:fld id="{E2802475-2F4D-CA45-AACE-A7EAB8ED1EE7}" type="slidenum">
              <a:rPr kumimoji="1" lang="zh-CN" altLang="en-US" smtClean="0"/>
              <a:t>38</a:t>
            </a:fld>
            <a:endParaRPr kumimoji="1" lang="zh-CN" altLang="en-US"/>
          </a:p>
        </p:txBody>
      </p:sp>
      <p:sp>
        <p:nvSpPr>
          <p:cNvPr id="3" name="标题 1">
            <a:extLst>
              <a:ext uri="{FF2B5EF4-FFF2-40B4-BE49-F238E27FC236}">
                <a16:creationId xmlns:a16="http://schemas.microsoft.com/office/drawing/2014/main" id="{FDBD3E36-A0DB-7CE5-1269-C00A2BE67727}"/>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Future</a:t>
            </a:r>
            <a:r>
              <a:rPr kumimoji="1" lang="zh-CN" altLang="en-US"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 </a:t>
            </a: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plan:</a:t>
            </a:r>
            <a:r>
              <a:rPr kumimoji="1" lang="zh-CN" altLang="en-US"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 </a:t>
            </a:r>
            <a:r>
              <a:rPr kumimoji="1" lang="en-US" altLang="zh-CN" sz="4400" b="1" i="0" u="none" strike="noStrike" kern="1200" cap="none" spc="0" normalizeH="0" baseline="0" noProof="0" dirty="0" err="1">
                <a:ln>
                  <a:noFill/>
                </a:ln>
                <a:solidFill>
                  <a:srgbClr val="E9445D"/>
                </a:solidFill>
                <a:effectLst/>
                <a:uLnTx/>
                <a:uFillTx/>
                <a:latin typeface="Helvetica Neue" panose="02000503000000020004" pitchFamily="2" charset="0"/>
                <a:ea typeface="Microsoft YaHei" panose="020B0503020204020204" pitchFamily="34" charset="-122"/>
              </a:rPr>
              <a:t>PandaX</a:t>
            </a:r>
            <a:r>
              <a:rPr kumimoji="1" lang="en-US" altLang="zh-CN" sz="4400" dirty="0">
                <a:solidFill>
                  <a:srgbClr val="E9445D"/>
                </a:solidFill>
              </a:rPr>
              <a:t>-</a:t>
            </a:r>
            <a:r>
              <a:rPr kumimoji="1" lang="en-US" altLang="zh-CN" sz="4400" dirty="0" err="1">
                <a:solidFill>
                  <a:srgbClr val="E9445D"/>
                </a:solidFill>
              </a:rPr>
              <a:t>xT</a:t>
            </a:r>
            <a:endPar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endParaRPr>
          </a:p>
        </p:txBody>
      </p:sp>
    </p:spTree>
    <p:extLst>
      <p:ext uri="{BB962C8B-B14F-4D97-AF65-F5344CB8AC3E}">
        <p14:creationId xmlns:p14="http://schemas.microsoft.com/office/powerpoint/2010/main" val="3791479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49892" y="1254414"/>
            <a:ext cx="11292215" cy="3385542"/>
          </a:xfrm>
        </p:spPr>
        <p:txBody>
          <a:bodyPr>
            <a:spAutoFit/>
          </a:bodyPr>
          <a:lstStyle/>
          <a:p>
            <a:pPr indent="-237600">
              <a:lnSpc>
                <a:spcPct val="100000"/>
              </a:lnSpc>
              <a:spcBef>
                <a:spcPts val="600"/>
              </a:spcBef>
            </a:pPr>
            <a:r>
              <a:rPr lang="en-US" altLang="zh-CN" dirty="0">
                <a:latin typeface="Calibri" panose="020F0502020204030204" pitchFamily="34" charset="0"/>
                <a:cs typeface="Calibri" panose="020F0502020204030204" pitchFamily="34" charset="0"/>
              </a:rPr>
              <a:t>Prepare for </a:t>
            </a:r>
            <a:r>
              <a:rPr lang="en-US" altLang="zh-CN" dirty="0" err="1">
                <a:latin typeface="Calibri" panose="020F0502020204030204" pitchFamily="34" charset="0"/>
                <a:cs typeface="Calibri" panose="020F0502020204030204" pitchFamily="34" charset="0"/>
              </a:rPr>
              <a:t>HPGe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experiment in Hall C1 @ CJPL-II</a:t>
            </a:r>
          </a:p>
          <a:p>
            <a:pPr indent="-237600">
              <a:lnSpc>
                <a:spcPct val="100000"/>
              </a:lnSpc>
              <a:spcBef>
                <a:spcPts val="600"/>
              </a:spcBef>
            </a:pPr>
            <a:r>
              <a:rPr lang="en-US" altLang="zh-CN" dirty="0">
                <a:latin typeface="Calibri" panose="020F0502020204030204" pitchFamily="34" charset="0"/>
                <a:cs typeface="Calibri" panose="020F0502020204030204" pitchFamily="34" charset="0"/>
              </a:rPr>
              <a:t>1725m</a:t>
            </a:r>
            <a:r>
              <a:rPr lang="en-US" altLang="zh-CN" baseline="30000" dirty="0">
                <a:latin typeface="Calibri" panose="020F0502020204030204" pitchFamily="34" charset="0"/>
                <a:cs typeface="Calibri" panose="020F0502020204030204" pitchFamily="34" charset="0"/>
              </a:rPr>
              <a:t>3</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liquid nitrogen, shielding and cooling system (inner: </a:t>
            </a:r>
            <a:r>
              <a:rPr lang="zh-CN" altLang="en-US" dirty="0">
                <a:latin typeface="Calibri" panose="020F0502020204030204" pitchFamily="34" charset="0"/>
                <a:cs typeface="Calibri" panose="020F0502020204030204" pitchFamily="34" charset="0"/>
              </a:rPr>
              <a:t>𝜙</a:t>
            </a:r>
            <a:r>
              <a:rPr kumimoji="1" lang="en-US" altLang="zh-CN" dirty="0">
                <a:latin typeface="Calibri" panose="020F0502020204030204" pitchFamily="34" charset="0"/>
                <a:ea typeface="SimHei" panose="02010609060101010101" pitchFamily="49" charset="-122"/>
                <a:cs typeface="Calibri" panose="020F0502020204030204" pitchFamily="34" charset="0"/>
              </a:rPr>
              <a:t>13m*H13m)</a:t>
            </a:r>
            <a:endParaRPr lang="en-US" altLang="zh-CN" dirty="0">
              <a:latin typeface="Calibri" panose="020F0502020204030204" pitchFamily="34" charset="0"/>
              <a:cs typeface="Calibri" panose="020F0502020204030204" pitchFamily="34" charset="0"/>
            </a:endParaRPr>
          </a:p>
          <a:p>
            <a:pPr indent="-237600">
              <a:lnSpc>
                <a:spcPct val="100000"/>
              </a:lnSpc>
              <a:spcBef>
                <a:spcPts val="600"/>
              </a:spcBef>
            </a:pPr>
            <a:r>
              <a:rPr lang="zh-CN" altLang="en-US" dirty="0">
                <a:latin typeface="Calibri" panose="020F0502020204030204" pitchFamily="34" charset="0"/>
                <a:cs typeface="Calibri" panose="020F0502020204030204" pitchFamily="34" charset="0"/>
              </a:rPr>
              <a:t>Inner bkg level</a:t>
            </a:r>
            <a:r>
              <a:rPr lang="en-US" altLang="zh-CN" dirty="0">
                <a:latin typeface="Calibri" panose="020F0502020204030204" pitchFamily="34" charset="0"/>
                <a:cs typeface="Calibri" panose="020F0502020204030204" pitchFamily="34" charset="0"/>
              </a:rPr>
              <a:t>:</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ea typeface="微软雅黑" panose="020B0503020204020204" pitchFamily="34" charset="-122"/>
                <a:cs typeface="Calibri" panose="020F0502020204030204" pitchFamily="34" charset="0"/>
              </a:rPr>
              <a:t>&lt;</a:t>
            </a:r>
            <a:r>
              <a:rPr lang="zh-CN" altLang="en-US" dirty="0">
                <a:latin typeface="Calibri" panose="020F0502020204030204" pitchFamily="34" charset="0"/>
                <a:cs typeface="Calibri" panose="020F0502020204030204" pitchFamily="34" charset="0"/>
              </a:rPr>
              <a:t>10</a:t>
            </a:r>
            <a:r>
              <a:rPr lang="zh-CN" altLang="en-US" baseline="30000" dirty="0">
                <a:latin typeface="Calibri" panose="020F0502020204030204" pitchFamily="34" charset="0"/>
                <a:cs typeface="Calibri" panose="020F0502020204030204" pitchFamily="34" charset="0"/>
              </a:rPr>
              <a:t>-</a:t>
            </a:r>
            <a:r>
              <a:rPr lang="en-US" altLang="zh-CN" baseline="30000" dirty="0">
                <a:latin typeface="Calibri" panose="020F0502020204030204" pitchFamily="34" charset="0"/>
                <a:cs typeface="Calibri" panose="020F0502020204030204" pitchFamily="34" charset="0"/>
              </a:rPr>
              <a:t>4 </a:t>
            </a:r>
            <a:r>
              <a:rPr lang="zh-CN" altLang="en-US" dirty="0">
                <a:latin typeface="Calibri" panose="020F0502020204030204" pitchFamily="34" charset="0"/>
                <a:cs typeface="Calibri" panose="020F0502020204030204" pitchFamily="34" charset="0"/>
              </a:rPr>
              <a:t>cpkkd@</a:t>
            </a:r>
            <a:r>
              <a:rPr lang="en-US" altLang="zh-CN" dirty="0">
                <a:latin typeface="Calibri" panose="020F0502020204030204" pitchFamily="34" charset="0"/>
                <a:cs typeface="Calibri" panose="020F0502020204030204" pitchFamily="34" charset="0"/>
              </a:rPr>
              <a:t>1k</a:t>
            </a:r>
            <a:r>
              <a:rPr lang="zh-CN" altLang="en-US" dirty="0">
                <a:latin typeface="Calibri" panose="020F0502020204030204" pitchFamily="34" charset="0"/>
                <a:cs typeface="Calibri" panose="020F0502020204030204" pitchFamily="34" charset="0"/>
              </a:rPr>
              <a:t>eV</a:t>
            </a:r>
            <a:r>
              <a:rPr lang="en-US" altLang="zh-CN" dirty="0">
                <a:latin typeface="Calibri" panose="020F0502020204030204" pitchFamily="34" charset="0"/>
                <a:cs typeface="Calibri" panose="020F0502020204030204" pitchFamily="34" charset="0"/>
              </a:rPr>
              <a:t>,</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ea typeface="微软雅黑" panose="020B0503020204020204" pitchFamily="34" charset="-122"/>
                <a:cs typeface="Calibri" panose="020F0502020204030204" pitchFamily="34" charset="0"/>
              </a:rPr>
              <a:t>&lt;</a:t>
            </a:r>
            <a:r>
              <a:rPr lang="zh-CN" altLang="en-US" dirty="0">
                <a:latin typeface="Calibri" panose="020F0502020204030204" pitchFamily="34" charset="0"/>
                <a:cs typeface="Calibri" panose="020F0502020204030204" pitchFamily="34" charset="0"/>
              </a:rPr>
              <a:t>10</a:t>
            </a:r>
            <a:r>
              <a:rPr lang="zh-CN" altLang="en-US" baseline="30000" dirty="0">
                <a:latin typeface="Calibri" panose="020F0502020204030204" pitchFamily="34" charset="0"/>
                <a:cs typeface="Calibri" panose="020F0502020204030204" pitchFamily="34" charset="0"/>
              </a:rPr>
              <a:t>-6</a:t>
            </a:r>
            <a:r>
              <a:rPr lang="zh-CN" altLang="en-US" dirty="0">
                <a:latin typeface="Calibri" panose="020F0502020204030204" pitchFamily="34" charset="0"/>
                <a:cs typeface="Calibri" panose="020F0502020204030204" pitchFamily="34" charset="0"/>
              </a:rPr>
              <a:t> cpkkd@2MeV</a:t>
            </a:r>
            <a:endParaRPr lang="en-US" altLang="zh-CN" dirty="0">
              <a:latin typeface="Calibri" panose="020F0502020204030204" pitchFamily="34" charset="0"/>
              <a:cs typeface="Calibri" panose="020F0502020204030204" pitchFamily="34" charset="0"/>
            </a:endParaRPr>
          </a:p>
          <a:p>
            <a:pPr indent="-237600">
              <a:lnSpc>
                <a:spcPct val="100000"/>
              </a:lnSpc>
              <a:spcBef>
                <a:spcPts val="600"/>
              </a:spcBef>
            </a:pPr>
            <a:r>
              <a:rPr lang="en-US" altLang="zh-CN" dirty="0">
                <a:latin typeface="Calibri" panose="020F0502020204030204" pitchFamily="34" charset="0"/>
                <a:cs typeface="Calibri" panose="020F0502020204030204" pitchFamily="34" charset="0"/>
              </a:rPr>
              <a:t>Five top flanges for detector deployment</a:t>
            </a:r>
          </a:p>
          <a:p>
            <a:pPr lvl="1" indent="-237600">
              <a:lnSpc>
                <a:spcPct val="100000"/>
              </a:lnSpc>
              <a:spcBef>
                <a:spcPts val="600"/>
              </a:spcBef>
            </a:pPr>
            <a:r>
              <a:rPr lang="el-GR" altLang="zh-CN" dirty="0">
                <a:latin typeface="Calibri" panose="020F0502020204030204" pitchFamily="34" charset="0"/>
                <a:cs typeface="Calibri" panose="020F0502020204030204" pitchFamily="34" charset="0"/>
              </a:rPr>
              <a:t>1×φ1.5</a:t>
            </a:r>
            <a:r>
              <a:rPr lang="en-US" altLang="zh-CN" dirty="0">
                <a:latin typeface="Calibri" panose="020F0502020204030204" pitchFamily="34" charset="0"/>
                <a:cs typeface="Calibri" panose="020F0502020204030204" pitchFamily="34" charset="0"/>
              </a:rPr>
              <a:t>m, centrally</a:t>
            </a:r>
          </a:p>
          <a:p>
            <a:pPr lvl="1" indent="-237600">
              <a:lnSpc>
                <a:spcPct val="100000"/>
              </a:lnSpc>
              <a:spcBef>
                <a:spcPts val="600"/>
              </a:spcBef>
            </a:pPr>
            <a:r>
              <a:rPr lang="el-GR" altLang="zh-CN" dirty="0">
                <a:latin typeface="Calibri" panose="020F0502020204030204" pitchFamily="34" charset="0"/>
                <a:cs typeface="Calibri" panose="020F0502020204030204" pitchFamily="34" charset="0"/>
              </a:rPr>
              <a:t>4×φ750</a:t>
            </a:r>
            <a:r>
              <a:rPr lang="en-US" altLang="zh-CN" dirty="0">
                <a:latin typeface="Calibri" panose="020F0502020204030204" pitchFamily="34" charset="0"/>
                <a:cs typeface="Calibri" panose="020F0502020204030204" pitchFamily="34" charset="0"/>
              </a:rPr>
              <a:t>mm, on a 6m </a:t>
            </a:r>
          </a:p>
          <a:p>
            <a:pPr marL="148163" lvl="1" indent="0">
              <a:lnSpc>
                <a:spcPct val="100000"/>
              </a:lnSpc>
              <a:spcBef>
                <a:spcPts val="600"/>
              </a:spcBef>
              <a:buNone/>
            </a:pPr>
            <a:r>
              <a:rPr lang="en-US" altLang="zh-CN" dirty="0">
                <a:latin typeface="Calibri" panose="020F0502020204030204" pitchFamily="34" charset="0"/>
                <a:cs typeface="Calibri" panose="020F0502020204030204" pitchFamily="34" charset="0"/>
              </a:rPr>
              <a:t>    diameter circle</a:t>
            </a:r>
          </a:p>
        </p:txBody>
      </p:sp>
      <p:sp>
        <p:nvSpPr>
          <p:cNvPr id="6" name="Slide Number Placeholder 5"/>
          <p:cNvSpPr>
            <a:spLocks noGrp="1"/>
          </p:cNvSpPr>
          <p:nvPr>
            <p:ph type="sldNum" sz="quarter" idx="12"/>
          </p:nvPr>
        </p:nvSpPr>
        <p:spPr/>
        <p:txBody>
          <a:bodyPr/>
          <a:lstStyle/>
          <a:p>
            <a:fld id="{30B40A86-DCB0-4F28-AE5A-31B4CFAE2DDC}" type="slidenum">
              <a:rPr lang="zh-CN" altLang="en-US" smtClean="0"/>
              <a:t>39</a:t>
            </a:fld>
            <a:endParaRPr lang="zh-CN" altLang="en-US" dirty="0"/>
          </a:p>
        </p:txBody>
      </p:sp>
      <p:pic>
        <p:nvPicPr>
          <p:cNvPr id="13" name="图片 52">
            <a:extLst>
              <a:ext uri="{FF2B5EF4-FFF2-40B4-BE49-F238E27FC236}">
                <a16:creationId xmlns:a16="http://schemas.microsoft.com/office/drawing/2014/main" id="{F4457D91-A75A-4039-B00D-CA60B8F96D10}"/>
              </a:ext>
            </a:extLst>
          </p:cNvPr>
          <p:cNvPicPr>
            <a:picLocks noChangeAspect="1"/>
          </p:cNvPicPr>
          <p:nvPr/>
        </p:nvPicPr>
        <p:blipFill>
          <a:blip r:embed="rId3"/>
          <a:stretch>
            <a:fillRect/>
          </a:stretch>
        </p:blipFill>
        <p:spPr>
          <a:xfrm>
            <a:off x="11159021" y="182310"/>
            <a:ext cx="844087" cy="782752"/>
          </a:xfrm>
          <a:prstGeom prst="rect">
            <a:avLst/>
          </a:prstGeom>
        </p:spPr>
      </p:pic>
      <p:pic>
        <p:nvPicPr>
          <p:cNvPr id="8" name="图片 7">
            <a:extLst>
              <a:ext uri="{FF2B5EF4-FFF2-40B4-BE49-F238E27FC236}">
                <a16:creationId xmlns:a16="http://schemas.microsoft.com/office/drawing/2014/main" id="{50B95402-16DA-4FA2-AFF7-AE6C601B4406}"/>
              </a:ext>
            </a:extLst>
          </p:cNvPr>
          <p:cNvPicPr>
            <a:picLocks noChangeAspect="1"/>
          </p:cNvPicPr>
          <p:nvPr/>
        </p:nvPicPr>
        <p:blipFill>
          <a:blip r:embed="rId4"/>
          <a:stretch>
            <a:fillRect/>
          </a:stretch>
        </p:blipFill>
        <p:spPr>
          <a:xfrm>
            <a:off x="3878615" y="3299303"/>
            <a:ext cx="6211549" cy="3385542"/>
          </a:xfrm>
          <a:prstGeom prst="rect">
            <a:avLst/>
          </a:prstGeom>
        </p:spPr>
      </p:pic>
      <p:sp>
        <p:nvSpPr>
          <p:cNvPr id="4" name="Date Placeholder 3">
            <a:extLst>
              <a:ext uri="{FF2B5EF4-FFF2-40B4-BE49-F238E27FC236}">
                <a16:creationId xmlns:a16="http://schemas.microsoft.com/office/drawing/2014/main" id="{3B58F4B2-32FC-9CDF-3995-61393C64220C}"/>
              </a:ext>
            </a:extLst>
          </p:cNvPr>
          <p:cNvSpPr>
            <a:spLocks noGrp="1"/>
          </p:cNvSpPr>
          <p:nvPr>
            <p:ph type="dt" sz="half" idx="10"/>
          </p:nvPr>
        </p:nvSpPr>
        <p:spPr/>
        <p:txBody>
          <a:bodyPr/>
          <a:lstStyle/>
          <a:p>
            <a:r>
              <a:rPr kumimoji="1" lang="en-US" altLang="zh-CN"/>
              <a:t>2024/8/27</a:t>
            </a:r>
            <a:endParaRPr kumimoji="1" lang="zh-CN" altLang="en-US"/>
          </a:p>
        </p:txBody>
      </p:sp>
      <p:sp>
        <p:nvSpPr>
          <p:cNvPr id="5" name="Footer Placeholder 4">
            <a:extLst>
              <a:ext uri="{FF2B5EF4-FFF2-40B4-BE49-F238E27FC236}">
                <a16:creationId xmlns:a16="http://schemas.microsoft.com/office/drawing/2014/main" id="{8A22B75F-84B9-1C3A-4639-ED58DA966F7B}"/>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pic>
        <p:nvPicPr>
          <p:cNvPr id="9" name="Picture 8">
            <a:extLst>
              <a:ext uri="{FF2B5EF4-FFF2-40B4-BE49-F238E27FC236}">
                <a16:creationId xmlns:a16="http://schemas.microsoft.com/office/drawing/2014/main" id="{A8DC22E4-ED79-58DE-0C73-F61F6D5D0149}"/>
              </a:ext>
            </a:extLst>
          </p:cNvPr>
          <p:cNvPicPr>
            <a:picLocks noChangeAspect="1"/>
          </p:cNvPicPr>
          <p:nvPr/>
        </p:nvPicPr>
        <p:blipFill>
          <a:blip r:embed="rId5"/>
          <a:stretch>
            <a:fillRect/>
          </a:stretch>
        </p:blipFill>
        <p:spPr>
          <a:xfrm>
            <a:off x="-7586" y="-30293"/>
            <a:ext cx="12199585" cy="1126310"/>
          </a:xfrm>
          <a:prstGeom prst="rect">
            <a:avLst/>
          </a:prstGeom>
        </p:spPr>
      </p:pic>
      <p:sp>
        <p:nvSpPr>
          <p:cNvPr id="2" name="标题 1"/>
          <p:cNvSpPr>
            <a:spLocks noGrp="1"/>
          </p:cNvSpPr>
          <p:nvPr>
            <p:ph type="title"/>
          </p:nvPr>
        </p:nvSpPr>
        <p:spPr>
          <a:xfrm>
            <a:off x="454530" y="-89096"/>
            <a:ext cx="10515600" cy="1325563"/>
          </a:xfrm>
        </p:spPr>
        <p:txBody>
          <a:bodyPr>
            <a:noAutofit/>
          </a:bodyPr>
          <a:lstStyle/>
          <a:p>
            <a:r>
              <a:rPr lang="en-US" altLang="zh-CN" sz="4400" b="1" dirty="0">
                <a:solidFill>
                  <a:schemeClr val="bg1"/>
                </a:solidFill>
                <a:latin typeface="Calibri" panose="020F0502020204030204" pitchFamily="34" charset="0"/>
                <a:cs typeface="Calibri" panose="020F0502020204030204" pitchFamily="34" charset="0"/>
              </a:rPr>
              <a:t>Future Plan - CDEX @CJPL-II</a:t>
            </a:r>
            <a:endParaRPr lang="zh-CN" altLang="en-US" sz="4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6330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Hans" dirty="0"/>
              <a:t>The dark matter</a:t>
            </a:r>
            <a:r>
              <a:rPr lang="zh-CN" altLang="en-US" dirty="0"/>
              <a:t> </a:t>
            </a:r>
            <a:r>
              <a:rPr lang="en-US" altLang="zh-CN" dirty="0"/>
              <a:t>direct</a:t>
            </a:r>
            <a:r>
              <a:rPr lang="zh-CN" altLang="en-US" dirty="0"/>
              <a:t> </a:t>
            </a:r>
            <a:r>
              <a:rPr lang="en-US" altLang="zh-CN" dirty="0"/>
              <a:t>detection</a:t>
            </a:r>
            <a:endParaRPr lang="zh-CN" altLang="en-US" dirty="0"/>
          </a:p>
        </p:txBody>
      </p:sp>
      <p:sp>
        <p:nvSpPr>
          <p:cNvPr id="6" name="Slide Number Placeholder 5"/>
          <p:cNvSpPr>
            <a:spLocks noGrp="1"/>
          </p:cNvSpPr>
          <p:nvPr>
            <p:ph type="sldNum" sz="quarter" idx="12"/>
          </p:nvPr>
        </p:nvSpPr>
        <p:spPr>
          <a:xfrm>
            <a:off x="8610600" y="6356350"/>
            <a:ext cx="2743200" cy="365125"/>
          </a:xfrm>
        </p:spPr>
        <p:txBody>
          <a:bodyPr/>
          <a:lstStyle/>
          <a:p>
            <a:fld id="{3A135ACA-40A3-4A6E-9BEF-2F870BAFCA3C}" type="slidenum">
              <a:rPr lang="zh-CN" altLang="en-US" smtClean="0"/>
              <a:t>4</a:t>
            </a:fld>
            <a:endParaRPr lang="zh-CN" altLang="en-US"/>
          </a:p>
        </p:txBody>
      </p:sp>
      <p:sp>
        <p:nvSpPr>
          <p:cNvPr id="7" name="Date Placeholder 3"/>
          <p:cNvSpPr>
            <a:spLocks noGrp="1"/>
          </p:cNvSpPr>
          <p:nvPr>
            <p:ph type="dt" sz="half" idx="10"/>
          </p:nvPr>
        </p:nvSpPr>
        <p:spPr>
          <a:xfrm>
            <a:off x="838200" y="6356350"/>
            <a:ext cx="2743200" cy="365125"/>
          </a:xfrm>
        </p:spPr>
        <p:txBody>
          <a:bodyPr/>
          <a:lstStyle/>
          <a:p>
            <a:r>
              <a:rPr lang="en-US" altLang="zh-CN"/>
              <a:t>10/27/21</a:t>
            </a:r>
            <a:endParaRPr lang="zh-CN" altLang="en-US" dirty="0"/>
          </a:p>
        </p:txBody>
      </p:sp>
      <p:sp>
        <p:nvSpPr>
          <p:cNvPr id="8" name="Footer Placeholder 4"/>
          <p:cNvSpPr>
            <a:spLocks noGrp="1"/>
          </p:cNvSpPr>
          <p:nvPr>
            <p:ph type="ftr" sz="quarter" idx="11"/>
          </p:nvPr>
        </p:nvSpPr>
        <p:spPr>
          <a:xfrm>
            <a:off x="4038600" y="6356350"/>
            <a:ext cx="4114800" cy="365125"/>
          </a:xfrm>
        </p:spPr>
        <p:txBody>
          <a:bodyPr/>
          <a:lstStyle/>
          <a:p>
            <a:r>
              <a:rPr lang="en-US" altLang="zh-CN"/>
              <a:t>TeVPa 2021 -- Yue Meng</a:t>
            </a:r>
            <a:endParaRPr lang="zh-CN" altLang="en-US" dirty="0"/>
          </a:p>
        </p:txBody>
      </p:sp>
      <p:sp>
        <p:nvSpPr>
          <p:cNvPr id="4" name="Rectangle 3">
            <a:extLst>
              <a:ext uri="{FF2B5EF4-FFF2-40B4-BE49-F238E27FC236}">
                <a16:creationId xmlns:a16="http://schemas.microsoft.com/office/drawing/2014/main" id="{DA09C05C-8ED1-604F-9FAF-22F73B9554A9}"/>
              </a:ext>
            </a:extLst>
          </p:cNvPr>
          <p:cNvSpPr/>
          <p:nvPr/>
        </p:nvSpPr>
        <p:spPr>
          <a:xfrm>
            <a:off x="3581400" y="5054972"/>
            <a:ext cx="2821751" cy="276999"/>
          </a:xfrm>
          <a:prstGeom prst="rect">
            <a:avLst/>
          </a:prstGeom>
        </p:spPr>
        <p:txBody>
          <a:bodyPr wrap="square">
            <a:spAutoFit/>
          </a:bodyPr>
          <a:lstStyle/>
          <a:p>
            <a:r>
              <a:rPr lang="en-US" altLang="zh-CN" sz="1200" dirty="0">
                <a:solidFill>
                  <a:schemeClr val="bg1"/>
                </a:solidFill>
                <a:latin typeface="Arial" panose="020B0604020202020204" pitchFamily="34" charset="0"/>
                <a:cs typeface="Arial" panose="020B0604020202020204" pitchFamily="34" charset="0"/>
              </a:rPr>
              <a:t>Samuel Velasco/Quanta Magazine</a:t>
            </a:r>
          </a:p>
        </p:txBody>
      </p:sp>
      <p:sp>
        <p:nvSpPr>
          <p:cNvPr id="18" name="TextBox 17">
            <a:extLst>
              <a:ext uri="{FF2B5EF4-FFF2-40B4-BE49-F238E27FC236}">
                <a16:creationId xmlns:a16="http://schemas.microsoft.com/office/drawing/2014/main" id="{B022B0CD-FEFC-5F45-A6A3-96E30C7F1630}"/>
              </a:ext>
            </a:extLst>
          </p:cNvPr>
          <p:cNvSpPr txBox="1"/>
          <p:nvPr/>
        </p:nvSpPr>
        <p:spPr>
          <a:xfrm>
            <a:off x="501535" y="1664255"/>
            <a:ext cx="6159730" cy="369332"/>
          </a:xfrm>
          <a:prstGeom prst="rect">
            <a:avLst/>
          </a:prstGeom>
          <a:noFill/>
        </p:spPr>
        <p:txBody>
          <a:bodyPr wrap="square">
            <a:spAutoFit/>
          </a:bodyPr>
          <a:lstStyle/>
          <a:p>
            <a:r>
              <a:rPr lang="en-US" sz="1800" dirty="0">
                <a:effectLst/>
                <a:latin typeface="LiberationSans"/>
              </a:rPr>
              <a:t>Elastic Scattering of WIMPs off target nuclei </a:t>
            </a:r>
            <a:endParaRPr lang="en-US" dirty="0"/>
          </a:p>
        </p:txBody>
      </p:sp>
      <p:sp>
        <p:nvSpPr>
          <p:cNvPr id="21" name="TextBox 20">
            <a:extLst>
              <a:ext uri="{FF2B5EF4-FFF2-40B4-BE49-F238E27FC236}">
                <a16:creationId xmlns:a16="http://schemas.microsoft.com/office/drawing/2014/main" id="{39E5BBCB-F4C5-7D41-A391-72A28061EE6E}"/>
              </a:ext>
            </a:extLst>
          </p:cNvPr>
          <p:cNvSpPr txBox="1"/>
          <p:nvPr/>
        </p:nvSpPr>
        <p:spPr>
          <a:xfrm>
            <a:off x="501535" y="1294904"/>
            <a:ext cx="6251170" cy="400110"/>
          </a:xfrm>
          <a:prstGeom prst="rect">
            <a:avLst/>
          </a:prstGeom>
          <a:noFill/>
        </p:spPr>
        <p:txBody>
          <a:bodyPr wrap="square">
            <a:spAutoFit/>
          </a:bodyPr>
          <a:lstStyle/>
          <a:p>
            <a:r>
              <a:rPr lang="en-US" sz="2000" b="1" dirty="0">
                <a:effectLst/>
                <a:latin typeface="CMR12"/>
              </a:rPr>
              <a:t>Nuclear recoils </a:t>
            </a:r>
            <a:endParaRPr lang="en-US" sz="2000" b="1" dirty="0"/>
          </a:p>
        </p:txBody>
      </p:sp>
      <p:pic>
        <p:nvPicPr>
          <p:cNvPr id="12" name="Picture 11">
            <a:extLst>
              <a:ext uri="{FF2B5EF4-FFF2-40B4-BE49-F238E27FC236}">
                <a16:creationId xmlns:a16="http://schemas.microsoft.com/office/drawing/2014/main" id="{0CE62497-BEE8-824E-B9E5-9767084DD510}"/>
              </a:ext>
            </a:extLst>
          </p:cNvPr>
          <p:cNvPicPr>
            <a:picLocks noChangeAspect="1"/>
          </p:cNvPicPr>
          <p:nvPr/>
        </p:nvPicPr>
        <p:blipFill>
          <a:blip r:embed="rId3"/>
          <a:stretch>
            <a:fillRect/>
          </a:stretch>
        </p:blipFill>
        <p:spPr>
          <a:xfrm>
            <a:off x="6003644" y="2051589"/>
            <a:ext cx="5189669" cy="3485933"/>
          </a:xfrm>
          <a:prstGeom prst="rect">
            <a:avLst/>
          </a:prstGeom>
        </p:spPr>
      </p:pic>
      <p:sp>
        <p:nvSpPr>
          <p:cNvPr id="25" name="TextBox 24">
            <a:extLst>
              <a:ext uri="{FF2B5EF4-FFF2-40B4-BE49-F238E27FC236}">
                <a16:creationId xmlns:a16="http://schemas.microsoft.com/office/drawing/2014/main" id="{2E81BF5E-E8B0-AA42-BFE4-C5063575880A}"/>
              </a:ext>
            </a:extLst>
          </p:cNvPr>
          <p:cNvSpPr txBox="1"/>
          <p:nvPr/>
        </p:nvSpPr>
        <p:spPr>
          <a:xfrm>
            <a:off x="7822981" y="1688636"/>
            <a:ext cx="6146800" cy="369332"/>
          </a:xfrm>
          <a:prstGeom prst="rect">
            <a:avLst/>
          </a:prstGeom>
          <a:noFill/>
        </p:spPr>
        <p:txBody>
          <a:bodyPr wrap="square">
            <a:spAutoFit/>
          </a:bodyPr>
          <a:lstStyle/>
          <a:p>
            <a:r>
              <a:rPr lang="en-US" sz="1800" dirty="0">
                <a:effectLst/>
                <a:latin typeface="CMR10"/>
              </a:rPr>
              <a:t>Nuclear recoil spectra </a:t>
            </a:r>
            <a:endParaRPr lang="en-US" dirty="0"/>
          </a:p>
        </p:txBody>
      </p:sp>
      <p:sp>
        <p:nvSpPr>
          <p:cNvPr id="27" name="TextBox 26">
            <a:extLst>
              <a:ext uri="{FF2B5EF4-FFF2-40B4-BE49-F238E27FC236}">
                <a16:creationId xmlns:a16="http://schemas.microsoft.com/office/drawing/2014/main" id="{5CB34FA8-3215-564D-8459-222DE60C1D23}"/>
              </a:ext>
            </a:extLst>
          </p:cNvPr>
          <p:cNvSpPr txBox="1"/>
          <p:nvPr/>
        </p:nvSpPr>
        <p:spPr>
          <a:xfrm>
            <a:off x="9643745" y="2453576"/>
            <a:ext cx="7029450" cy="369332"/>
          </a:xfrm>
          <a:prstGeom prst="rect">
            <a:avLst/>
          </a:prstGeom>
          <a:noFill/>
        </p:spPr>
        <p:txBody>
          <a:bodyPr wrap="square">
            <a:spAutoFit/>
          </a:bodyPr>
          <a:lstStyle/>
          <a:p>
            <a:r>
              <a:rPr lang="en-US" dirty="0"/>
              <a:t>1903.03026</a:t>
            </a:r>
          </a:p>
        </p:txBody>
      </p:sp>
      <p:pic>
        <p:nvPicPr>
          <p:cNvPr id="28" name="Picture 2">
            <a:extLst>
              <a:ext uri="{FF2B5EF4-FFF2-40B4-BE49-F238E27FC236}">
                <a16:creationId xmlns:a16="http://schemas.microsoft.com/office/drawing/2014/main" id="{162914D3-3674-E148-9009-A9BAEE9B3B7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678"/>
          <a:stretch/>
        </p:blipFill>
        <p:spPr bwMode="auto">
          <a:xfrm>
            <a:off x="647342" y="2190159"/>
            <a:ext cx="5276771" cy="314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文本框 2">
            <a:extLst>
              <a:ext uri="{FF2B5EF4-FFF2-40B4-BE49-F238E27FC236}">
                <a16:creationId xmlns:a16="http://schemas.microsoft.com/office/drawing/2014/main" id="{77A94890-1348-4D46-91E5-C04AD139D6B3}"/>
              </a:ext>
            </a:extLst>
          </p:cNvPr>
          <p:cNvSpPr txBox="1"/>
          <p:nvPr/>
        </p:nvSpPr>
        <p:spPr>
          <a:xfrm>
            <a:off x="1300130" y="2617528"/>
            <a:ext cx="644387" cy="461665"/>
          </a:xfrm>
          <a:prstGeom prst="rect">
            <a:avLst/>
          </a:prstGeom>
          <a:noFill/>
        </p:spPr>
        <p:txBody>
          <a:bodyPr wrap="square" rtlCol="0">
            <a:spAutoFit/>
          </a:bodyPr>
          <a:lstStyle/>
          <a:p>
            <a:r>
              <a:rPr lang="en-US" sz="2400" b="1" dirty="0">
                <a:solidFill>
                  <a:schemeClr val="bg1"/>
                </a:solidFill>
                <a:sym typeface="Symbol" panose="05050102010706020507" pitchFamily="18" charset="2"/>
              </a:rPr>
              <a:t></a:t>
            </a:r>
            <a:endParaRPr lang="en-US" sz="2400" b="1" dirty="0">
              <a:solidFill>
                <a:schemeClr val="bg1"/>
              </a:solidFill>
            </a:endParaRPr>
          </a:p>
        </p:txBody>
      </p:sp>
      <p:sp>
        <p:nvSpPr>
          <p:cNvPr id="30" name="文本框 12">
            <a:extLst>
              <a:ext uri="{FF2B5EF4-FFF2-40B4-BE49-F238E27FC236}">
                <a16:creationId xmlns:a16="http://schemas.microsoft.com/office/drawing/2014/main" id="{20929C5A-FC56-6A4C-999F-2714F58F99C3}"/>
              </a:ext>
            </a:extLst>
          </p:cNvPr>
          <p:cNvSpPr txBox="1"/>
          <p:nvPr/>
        </p:nvSpPr>
        <p:spPr>
          <a:xfrm>
            <a:off x="1612900" y="4380873"/>
            <a:ext cx="644387" cy="461665"/>
          </a:xfrm>
          <a:prstGeom prst="rect">
            <a:avLst/>
          </a:prstGeom>
          <a:noFill/>
        </p:spPr>
        <p:txBody>
          <a:bodyPr wrap="square" rtlCol="0">
            <a:spAutoFit/>
          </a:bodyPr>
          <a:lstStyle/>
          <a:p>
            <a:r>
              <a:rPr lang="en-US" sz="2400" b="1" dirty="0">
                <a:solidFill>
                  <a:schemeClr val="bg1"/>
                </a:solidFill>
                <a:sym typeface="Symbol" panose="05050102010706020507" pitchFamily="18" charset="2"/>
              </a:rPr>
              <a:t></a:t>
            </a:r>
            <a:endParaRPr lang="en-US" sz="2400" b="1" dirty="0">
              <a:solidFill>
                <a:schemeClr val="bg1"/>
              </a:solidFill>
            </a:endParaRPr>
          </a:p>
        </p:txBody>
      </p:sp>
      <p:sp>
        <p:nvSpPr>
          <p:cNvPr id="31" name="文本框 13">
            <a:extLst>
              <a:ext uri="{FF2B5EF4-FFF2-40B4-BE49-F238E27FC236}">
                <a16:creationId xmlns:a16="http://schemas.microsoft.com/office/drawing/2014/main" id="{CFFF51F5-CB44-3F4D-88CD-299AB1F6F5B7}"/>
              </a:ext>
            </a:extLst>
          </p:cNvPr>
          <p:cNvSpPr txBox="1"/>
          <p:nvPr/>
        </p:nvSpPr>
        <p:spPr>
          <a:xfrm>
            <a:off x="3886079" y="2303161"/>
            <a:ext cx="568303" cy="461665"/>
          </a:xfrm>
          <a:prstGeom prst="rect">
            <a:avLst/>
          </a:prstGeom>
          <a:noFill/>
        </p:spPr>
        <p:txBody>
          <a:bodyPr wrap="square" rtlCol="0">
            <a:spAutoFit/>
          </a:bodyPr>
          <a:lstStyle/>
          <a:p>
            <a:r>
              <a:rPr lang="en-US" sz="2400" b="1" dirty="0">
                <a:solidFill>
                  <a:schemeClr val="bg1"/>
                </a:solidFill>
                <a:sym typeface="Symbol" panose="05050102010706020507" pitchFamily="18" charset="2"/>
              </a:rPr>
              <a:t></a:t>
            </a:r>
            <a:endParaRPr lang="en-US" sz="2400" b="1" dirty="0">
              <a:solidFill>
                <a:schemeClr val="bg1"/>
              </a:solidFill>
            </a:endParaRPr>
          </a:p>
        </p:txBody>
      </p:sp>
      <p:sp>
        <p:nvSpPr>
          <p:cNvPr id="32" name="文本框 14">
            <a:extLst>
              <a:ext uri="{FF2B5EF4-FFF2-40B4-BE49-F238E27FC236}">
                <a16:creationId xmlns:a16="http://schemas.microsoft.com/office/drawing/2014/main" id="{DEDC1CE5-C296-1041-BD01-C0E9B8DB439C}"/>
              </a:ext>
            </a:extLst>
          </p:cNvPr>
          <p:cNvSpPr txBox="1"/>
          <p:nvPr/>
        </p:nvSpPr>
        <p:spPr>
          <a:xfrm>
            <a:off x="3754448" y="4611706"/>
            <a:ext cx="568303" cy="461665"/>
          </a:xfrm>
          <a:prstGeom prst="rect">
            <a:avLst/>
          </a:prstGeom>
          <a:noFill/>
        </p:spPr>
        <p:txBody>
          <a:bodyPr wrap="square" rtlCol="0">
            <a:spAutoFit/>
          </a:bodyPr>
          <a:lstStyle/>
          <a:p>
            <a:r>
              <a:rPr lang="en-US" sz="2400" b="1" dirty="0">
                <a:solidFill>
                  <a:schemeClr val="bg1"/>
                </a:solidFill>
                <a:sym typeface="Symbol" panose="05050102010706020507" pitchFamily="18" charset="2"/>
              </a:rPr>
              <a:t></a:t>
            </a:r>
            <a:endParaRPr lang="en-US" sz="2400" b="1" dirty="0">
              <a:solidFill>
                <a:schemeClr val="bg1"/>
              </a:solidFill>
            </a:endParaRPr>
          </a:p>
        </p:txBody>
      </p:sp>
      <p:pic>
        <p:nvPicPr>
          <p:cNvPr id="1026" name="Picture 2" descr="page4image3350368464">
            <a:extLst>
              <a:ext uri="{FF2B5EF4-FFF2-40B4-BE49-F238E27FC236}">
                <a16:creationId xmlns:a16="http://schemas.microsoft.com/office/drawing/2014/main" id="{1A24CCBA-DE21-FA59-EE6E-C7B60A7D0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81000" cy="38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0B40A86-DCB0-4F28-AE5A-31B4CFAE2DDC}" type="slidenum">
              <a:rPr lang="zh-CN" altLang="en-US" smtClean="0"/>
              <a:t>40</a:t>
            </a:fld>
            <a:endParaRPr lang="zh-CN" altLang="en-US"/>
          </a:p>
        </p:txBody>
      </p:sp>
      <p:sp>
        <p:nvSpPr>
          <p:cNvPr id="21" name="TextBox 2">
            <a:extLst>
              <a:ext uri="{FF2B5EF4-FFF2-40B4-BE49-F238E27FC236}">
                <a16:creationId xmlns:a16="http://schemas.microsoft.com/office/drawing/2014/main" id="{36E29C70-FA67-4F7D-A2DB-3783D196F274}"/>
              </a:ext>
            </a:extLst>
          </p:cNvPr>
          <p:cNvSpPr txBox="1">
            <a:spLocks noChangeArrowheads="1"/>
          </p:cNvSpPr>
          <p:nvPr/>
        </p:nvSpPr>
        <p:spPr bwMode="auto">
          <a:xfrm>
            <a:off x="471038" y="1294566"/>
            <a:ext cx="11000126" cy="227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000" tIns="68040" rIns="99000" bIns="54000">
            <a:spAutoFit/>
          </a:bodyPr>
          <a:lstStyle>
            <a:lvl1pPr marL="342900" indent="-342900">
              <a:spcBef>
                <a:spcPct val="20000"/>
              </a:spcBef>
              <a:buChar char="•"/>
              <a:defRPr kumimoji="1" sz="3600">
                <a:solidFill>
                  <a:srgbClr val="006666"/>
                </a:solidFill>
                <a:latin typeface="Arial" panose="020B0604020202020204" pitchFamily="34" charset="0"/>
                <a:ea typeface="宋体" panose="02010600030101010101" pitchFamily="2" charset="-122"/>
                <a:cs typeface="方正兰亭黑_GBK"/>
              </a:defRPr>
            </a:lvl1pPr>
            <a:lvl2pPr marL="742950" indent="-285750">
              <a:spcBef>
                <a:spcPct val="20000"/>
              </a:spcBef>
              <a:buChar char="–"/>
              <a:defRPr kumimoji="1"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kumimoji="1"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kumimoji="1"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kumimoji="1"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kumimoji="1"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kumimoji="1"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kumimoji="1"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kumimoji="1" sz="2000">
                <a:solidFill>
                  <a:srgbClr val="006666"/>
                </a:solidFill>
                <a:latin typeface="Arial" panose="020B0604020202020204" pitchFamily="34" charset="0"/>
                <a:ea typeface="方正兰亭细黑_GBK"/>
                <a:cs typeface="方正兰亭细黑_GBK"/>
              </a:defRPr>
            </a:lvl9pPr>
          </a:lstStyle>
          <a:p>
            <a:pPr>
              <a:spcBef>
                <a:spcPts val="600"/>
              </a:spcBef>
              <a:buClr>
                <a:srgbClr val="7030A0"/>
              </a:buClr>
              <a:buFont typeface="Arial" panose="020B0604020202020204" pitchFamily="34" charset="0"/>
              <a:buChar char="•"/>
              <a:defRPr/>
            </a:pPr>
            <a:r>
              <a:rPr lang="en-US" altLang="zh-CN" sz="2400" b="1" dirty="0">
                <a:solidFill>
                  <a:schemeClr val="tx1"/>
                </a:solidFill>
                <a:latin typeface="Calibri" panose="020F0502020204030204" pitchFamily="34" charset="0"/>
                <a:ea typeface="黑体" panose="02010609060101010101" pitchFamily="49" charset="-122"/>
                <a:cs typeface="Calibri" panose="020F0502020204030204" pitchFamily="34" charset="0"/>
              </a:rPr>
              <a:t>Ge detectors </a:t>
            </a:r>
            <a:r>
              <a:rPr lang="en-US" altLang="zh-CN" sz="2400" dirty="0">
                <a:solidFill>
                  <a:schemeClr val="tx1"/>
                </a:solidFill>
                <a:latin typeface="Calibri" panose="020F0502020204030204" pitchFamily="34" charset="0"/>
                <a:ea typeface="黑体" panose="02010609060101010101" pitchFamily="49" charset="-122"/>
                <a:cs typeface="Calibri" panose="020F0502020204030204" pitchFamily="34" charset="0"/>
              </a:rPr>
              <a:t>array directly immerse into </a:t>
            </a:r>
            <a:r>
              <a:rPr lang="en-US" altLang="zh-CN" sz="2400" b="1" dirty="0">
                <a:solidFill>
                  <a:schemeClr val="tx1"/>
                </a:solidFill>
                <a:latin typeface="Calibri" panose="020F0502020204030204" pitchFamily="34" charset="0"/>
                <a:ea typeface="黑体" panose="02010609060101010101" pitchFamily="49" charset="-122"/>
                <a:cs typeface="Calibri" panose="020F0502020204030204" pitchFamily="34" charset="0"/>
              </a:rPr>
              <a:t>LN</a:t>
            </a:r>
            <a:r>
              <a:rPr lang="en-US" altLang="zh-CN" sz="2400" b="1" baseline="-25000" dirty="0">
                <a:solidFill>
                  <a:schemeClr val="tx1"/>
                </a:solidFill>
                <a:latin typeface="Calibri" panose="020F0502020204030204" pitchFamily="34" charset="0"/>
                <a:ea typeface="黑体" panose="02010609060101010101" pitchFamily="49" charset="-122"/>
                <a:cs typeface="Calibri" panose="020F0502020204030204" pitchFamily="34" charset="0"/>
              </a:rPr>
              <a:t>2</a:t>
            </a:r>
            <a:r>
              <a:rPr lang="en-US" altLang="zh-CN" sz="2400" b="1"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2400" dirty="0">
                <a:solidFill>
                  <a:schemeClr val="tx1"/>
                </a:solidFill>
                <a:latin typeface="Calibri" panose="020F0502020204030204" pitchFamily="34" charset="0"/>
                <a:ea typeface="黑体" panose="02010609060101010101" pitchFamily="49" charset="-122"/>
                <a:cs typeface="Calibri" panose="020F0502020204030204" pitchFamily="34" charset="0"/>
              </a:rPr>
              <a:t>for cooling</a:t>
            </a:r>
            <a:r>
              <a:rPr lang="zh-CN" altLang="en-US" sz="2400"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2400" dirty="0">
                <a:solidFill>
                  <a:schemeClr val="tx1"/>
                </a:solidFill>
                <a:latin typeface="Calibri" panose="020F0502020204030204" pitchFamily="34" charset="0"/>
                <a:ea typeface="黑体" panose="02010609060101010101" pitchFamily="49" charset="-122"/>
                <a:cs typeface="Calibri" panose="020F0502020204030204" pitchFamily="34" charset="0"/>
              </a:rPr>
              <a:t>and</a:t>
            </a:r>
            <a:r>
              <a:rPr lang="zh-CN" altLang="en-US" sz="2400" dirty="0">
                <a:solidFill>
                  <a:schemeClr val="tx1"/>
                </a:solidFill>
                <a:latin typeface="Calibri" panose="020F0502020204030204" pitchFamily="34" charset="0"/>
                <a:ea typeface="黑体" panose="02010609060101010101" pitchFamily="49" charset="-122"/>
                <a:cs typeface="Calibri" panose="020F0502020204030204" pitchFamily="34" charset="0"/>
              </a:rPr>
              <a:t> </a:t>
            </a:r>
            <a:r>
              <a:rPr lang="en-US" altLang="zh-CN" sz="2400" dirty="0">
                <a:solidFill>
                  <a:schemeClr val="tx1"/>
                </a:solidFill>
                <a:latin typeface="Calibri" panose="020F0502020204030204" pitchFamily="34" charset="0"/>
                <a:ea typeface="黑体" panose="02010609060101010101" pitchFamily="49" charset="-122"/>
                <a:cs typeface="Calibri" panose="020F0502020204030204" pitchFamily="34" charset="0"/>
              </a:rPr>
              <a:t>shielding</a:t>
            </a:r>
          </a:p>
          <a:p>
            <a:pPr>
              <a:spcBef>
                <a:spcPts val="600"/>
              </a:spcBef>
              <a:buClr>
                <a:srgbClr val="7030A0"/>
              </a:buClr>
              <a:buFont typeface="Arial" panose="020B0604020202020204" pitchFamily="34" charset="0"/>
              <a:buChar char="•"/>
              <a:defRPr/>
            </a:pPr>
            <a:r>
              <a:rPr lang="en-US" altLang="zh-CN" sz="2400" dirty="0">
                <a:solidFill>
                  <a:schemeClr val="tx1"/>
                </a:solidFill>
                <a:latin typeface="Calibri" panose="020F0502020204030204" pitchFamily="34" charset="0"/>
                <a:ea typeface="黑体" panose="02010609060101010101" pitchFamily="49" charset="-122"/>
                <a:cs typeface="Calibri" panose="020F0502020204030204" pitchFamily="34" charset="0"/>
              </a:rPr>
              <a:t>target mass (Ge) reaches ~50kg</a:t>
            </a:r>
          </a:p>
          <a:p>
            <a:pPr>
              <a:spcBef>
                <a:spcPts val="600"/>
              </a:spcBef>
              <a:buClr>
                <a:srgbClr val="7030A0"/>
              </a:buClr>
              <a:buFont typeface="Arial" panose="020B0604020202020204" pitchFamily="34" charset="0"/>
              <a:buChar char="•"/>
              <a:defRPr/>
            </a:pPr>
            <a:r>
              <a:rPr lang="en-US" altLang="zh-CN" sz="2400" dirty="0" err="1">
                <a:solidFill>
                  <a:schemeClr val="tx1"/>
                </a:solidFill>
                <a:latin typeface="Calibri" panose="020F0502020204030204" pitchFamily="34" charset="0"/>
                <a:ea typeface="黑体" panose="02010609060101010101" pitchFamily="49" charset="-122"/>
                <a:cs typeface="Calibri" panose="020F0502020204030204" pitchFamily="34" charset="0"/>
              </a:rPr>
              <a:t>Bkg</a:t>
            </a:r>
            <a:r>
              <a:rPr lang="en-US" altLang="zh-CN" sz="2400" dirty="0">
                <a:solidFill>
                  <a:schemeClr val="tx1"/>
                </a:solidFill>
                <a:latin typeface="Calibri" panose="020F0502020204030204" pitchFamily="34" charset="0"/>
                <a:ea typeface="黑体" panose="02010609060101010101" pitchFamily="49" charset="-122"/>
                <a:cs typeface="Calibri" panose="020F0502020204030204" pitchFamily="34" charset="0"/>
              </a:rPr>
              <a:t> level: </a:t>
            </a:r>
            <a:r>
              <a:rPr lang="en-US" altLang="zh-CN" sz="2400" b="1" dirty="0">
                <a:solidFill>
                  <a:schemeClr val="tx1"/>
                </a:solidFill>
                <a:latin typeface="Calibri" panose="020F0502020204030204" pitchFamily="34" charset="0"/>
                <a:ea typeface="黑体" panose="02010609060101010101" pitchFamily="49" charset="-122"/>
                <a:cs typeface="Calibri" panose="020F0502020204030204" pitchFamily="34" charset="0"/>
              </a:rPr>
              <a:t>&lt;0.01 </a:t>
            </a:r>
            <a:r>
              <a:rPr lang="en-US" altLang="zh-CN" sz="2400" b="1" dirty="0" err="1">
                <a:solidFill>
                  <a:schemeClr val="tx1"/>
                </a:solidFill>
                <a:latin typeface="Calibri" panose="020F0502020204030204" pitchFamily="34" charset="0"/>
                <a:ea typeface="黑体" panose="02010609060101010101" pitchFamily="49" charset="-122"/>
                <a:cs typeface="Calibri" panose="020F0502020204030204" pitchFamily="34" charset="0"/>
              </a:rPr>
              <a:t>cts</a:t>
            </a:r>
            <a:r>
              <a:rPr lang="en-US" altLang="zh-CN" sz="2400" b="1" dirty="0">
                <a:solidFill>
                  <a:schemeClr val="tx1"/>
                </a:solidFill>
                <a:latin typeface="Calibri" panose="020F0502020204030204" pitchFamily="34" charset="0"/>
                <a:ea typeface="黑体" panose="02010609060101010101" pitchFamily="49" charset="-122"/>
                <a:cs typeface="Calibri" panose="020F0502020204030204" pitchFamily="34" charset="0"/>
              </a:rPr>
              <a:t>/(</a:t>
            </a:r>
            <a:r>
              <a:rPr lang="en-US" altLang="zh-CN" sz="2400" b="1" dirty="0" err="1">
                <a:solidFill>
                  <a:schemeClr val="tx1"/>
                </a:solidFill>
                <a:latin typeface="Calibri" panose="020F0502020204030204" pitchFamily="34" charset="0"/>
                <a:ea typeface="黑体" panose="02010609060101010101" pitchFamily="49" charset="-122"/>
                <a:cs typeface="Calibri" panose="020F0502020204030204" pitchFamily="34" charset="0"/>
              </a:rPr>
              <a:t>keV∙kg∙day</a:t>
            </a:r>
            <a:r>
              <a:rPr lang="en-US" altLang="zh-CN" sz="2400" b="1" dirty="0">
                <a:solidFill>
                  <a:schemeClr val="tx1"/>
                </a:solidFill>
                <a:latin typeface="Calibri" panose="020F0502020204030204" pitchFamily="34" charset="0"/>
                <a:ea typeface="黑体" panose="02010609060101010101" pitchFamily="49" charset="-122"/>
                <a:cs typeface="Calibri" panose="020F0502020204030204" pitchFamily="34" charset="0"/>
              </a:rPr>
              <a:t>) @1 keV</a:t>
            </a:r>
            <a:endParaRPr lang="en-US" altLang="zh-CN" sz="2400" dirty="0">
              <a:solidFill>
                <a:schemeClr val="tx1"/>
              </a:solidFill>
              <a:latin typeface="Calibri" panose="020F0502020204030204" pitchFamily="34" charset="0"/>
              <a:ea typeface="黑体" panose="02010609060101010101" pitchFamily="49" charset="-122"/>
              <a:cs typeface="Calibri" panose="020F0502020204030204" pitchFamily="34" charset="0"/>
            </a:endParaRPr>
          </a:p>
          <a:p>
            <a:pPr>
              <a:spcBef>
                <a:spcPts val="600"/>
              </a:spcBef>
              <a:buClr>
                <a:srgbClr val="7030A0"/>
              </a:buClr>
              <a:buFont typeface="Arial" panose="020B0604020202020204" pitchFamily="34" charset="0"/>
              <a:buChar char="•"/>
              <a:defRPr/>
            </a:pPr>
            <a:r>
              <a:rPr lang="en-US" altLang="zh-CN" sz="2400" dirty="0">
                <a:solidFill>
                  <a:schemeClr val="tx1"/>
                </a:solidFill>
                <a:latin typeface="Calibri" panose="020F0502020204030204" pitchFamily="34" charset="0"/>
                <a:ea typeface="黑体" panose="02010609060101010101" pitchFamily="49" charset="-122"/>
                <a:cs typeface="Calibri" panose="020F0502020204030204" pitchFamily="34" charset="0"/>
              </a:rPr>
              <a:t>Energy threshold for data analysis: </a:t>
            </a:r>
            <a:r>
              <a:rPr lang="en-US" altLang="zh-CN" sz="2400" b="1" dirty="0">
                <a:solidFill>
                  <a:schemeClr val="tx1"/>
                </a:solidFill>
                <a:latin typeface="Calibri" panose="020F0502020204030204" pitchFamily="34" charset="0"/>
                <a:ea typeface="黑体" panose="02010609060101010101" pitchFamily="49" charset="-122"/>
                <a:cs typeface="Calibri" panose="020F0502020204030204" pitchFamily="34" charset="0"/>
              </a:rPr>
              <a:t>160 eV</a:t>
            </a:r>
            <a:endParaRPr lang="en-US" altLang="zh-CN" sz="2400" dirty="0">
              <a:solidFill>
                <a:schemeClr val="tx1"/>
              </a:solidFill>
              <a:latin typeface="Calibri" panose="020F0502020204030204" pitchFamily="34" charset="0"/>
              <a:ea typeface="黑体" panose="02010609060101010101" pitchFamily="49" charset="-122"/>
              <a:cs typeface="Calibri" panose="020F0502020204030204" pitchFamily="34" charset="0"/>
            </a:endParaRPr>
          </a:p>
          <a:p>
            <a:pPr>
              <a:spcBef>
                <a:spcPts val="600"/>
              </a:spcBef>
              <a:buClr>
                <a:srgbClr val="7030A0"/>
              </a:buClr>
              <a:buFont typeface="Arial" panose="020B0604020202020204" pitchFamily="34" charset="0"/>
              <a:buChar char="•"/>
              <a:defRPr/>
            </a:pPr>
            <a:r>
              <a:rPr lang="en-US" altLang="zh-CN" sz="2400" dirty="0">
                <a:solidFill>
                  <a:schemeClr val="tx1"/>
                </a:solidFill>
                <a:latin typeface="Calibri" panose="020F0502020204030204" pitchFamily="34" charset="0"/>
                <a:ea typeface="黑体" panose="02010609060101010101" pitchFamily="49" charset="-122"/>
                <a:cs typeface="Calibri" panose="020F0502020204030204" pitchFamily="34" charset="0"/>
              </a:rPr>
              <a:t>WIMP SI sensitivity reaches </a:t>
            </a:r>
            <a:r>
              <a:rPr lang="en-US" altLang="zh-CN" sz="2400" b="1" dirty="0">
                <a:solidFill>
                  <a:schemeClr val="tx1"/>
                </a:solidFill>
                <a:latin typeface="Calibri" panose="020F0502020204030204" pitchFamily="34" charset="0"/>
                <a:ea typeface="黑体" panose="02010609060101010101" pitchFamily="49" charset="-122"/>
                <a:cs typeface="Calibri" panose="020F0502020204030204" pitchFamily="34" charset="0"/>
              </a:rPr>
              <a:t>10</a:t>
            </a:r>
            <a:r>
              <a:rPr lang="en-US" altLang="zh-CN" sz="2400" b="1" baseline="30000" dirty="0">
                <a:solidFill>
                  <a:schemeClr val="tx1"/>
                </a:solidFill>
                <a:latin typeface="Calibri" panose="020F0502020204030204" pitchFamily="34" charset="0"/>
                <a:ea typeface="黑体" panose="02010609060101010101" pitchFamily="49" charset="-122"/>
                <a:cs typeface="Calibri" panose="020F0502020204030204" pitchFamily="34" charset="0"/>
              </a:rPr>
              <a:t>-44</a:t>
            </a:r>
            <a:r>
              <a:rPr lang="en-US" altLang="zh-CN" sz="2400" b="1" dirty="0">
                <a:solidFill>
                  <a:schemeClr val="tx1"/>
                </a:solidFill>
                <a:latin typeface="Calibri" panose="020F0502020204030204" pitchFamily="34" charset="0"/>
                <a:ea typeface="黑体" panose="02010609060101010101" pitchFamily="49" charset="-122"/>
                <a:cs typeface="Calibri" panose="020F0502020204030204" pitchFamily="34" charset="0"/>
              </a:rPr>
              <a:t> cm</a:t>
            </a:r>
            <a:r>
              <a:rPr lang="en-US" altLang="zh-CN" sz="2400" b="1" baseline="30000" dirty="0">
                <a:solidFill>
                  <a:schemeClr val="tx1"/>
                </a:solidFill>
                <a:latin typeface="Calibri" panose="020F0502020204030204" pitchFamily="34" charset="0"/>
                <a:ea typeface="黑体" panose="02010609060101010101" pitchFamily="49" charset="-122"/>
                <a:cs typeface="Calibri" panose="020F0502020204030204" pitchFamily="34" charset="0"/>
              </a:rPr>
              <a:t>2</a:t>
            </a:r>
            <a:endParaRPr lang="en-US" altLang="zh-CN" sz="2400" b="1" dirty="0">
              <a:solidFill>
                <a:schemeClr val="tx1"/>
              </a:solidFill>
              <a:latin typeface="Calibri" panose="020F0502020204030204" pitchFamily="34" charset="0"/>
              <a:ea typeface="黑体" panose="02010609060101010101" pitchFamily="49" charset="-122"/>
              <a:cs typeface="Calibri" panose="020F0502020204030204" pitchFamily="34" charset="0"/>
            </a:endParaRPr>
          </a:p>
        </p:txBody>
      </p:sp>
      <p:pic>
        <p:nvPicPr>
          <p:cNvPr id="25" name="图片 52">
            <a:extLst>
              <a:ext uri="{FF2B5EF4-FFF2-40B4-BE49-F238E27FC236}">
                <a16:creationId xmlns:a16="http://schemas.microsoft.com/office/drawing/2014/main" id="{EA27C24A-FDFE-4B7E-90B6-C544F1DF7D8F}"/>
              </a:ext>
            </a:extLst>
          </p:cNvPr>
          <p:cNvPicPr>
            <a:picLocks noChangeAspect="1"/>
          </p:cNvPicPr>
          <p:nvPr/>
        </p:nvPicPr>
        <p:blipFill>
          <a:blip r:embed="rId3"/>
          <a:stretch>
            <a:fillRect/>
          </a:stretch>
        </p:blipFill>
        <p:spPr>
          <a:xfrm>
            <a:off x="11159021" y="182310"/>
            <a:ext cx="844087" cy="782752"/>
          </a:xfrm>
          <a:prstGeom prst="rect">
            <a:avLst/>
          </a:prstGeom>
        </p:spPr>
      </p:pic>
      <p:pic>
        <p:nvPicPr>
          <p:cNvPr id="5" name="图片 4">
            <a:extLst>
              <a:ext uri="{FF2B5EF4-FFF2-40B4-BE49-F238E27FC236}">
                <a16:creationId xmlns:a16="http://schemas.microsoft.com/office/drawing/2014/main" id="{E6099CD0-F600-435E-BE69-9B2339A7160F}"/>
              </a:ext>
            </a:extLst>
          </p:cNvPr>
          <p:cNvPicPr>
            <a:picLocks noChangeAspect="1"/>
          </p:cNvPicPr>
          <p:nvPr/>
        </p:nvPicPr>
        <p:blipFill>
          <a:blip r:embed="rId4"/>
          <a:stretch>
            <a:fillRect/>
          </a:stretch>
        </p:blipFill>
        <p:spPr>
          <a:xfrm>
            <a:off x="1571468" y="3635932"/>
            <a:ext cx="3901929" cy="2925504"/>
          </a:xfrm>
          <a:prstGeom prst="rect">
            <a:avLst/>
          </a:prstGeom>
        </p:spPr>
      </p:pic>
      <p:pic>
        <p:nvPicPr>
          <p:cNvPr id="9" name="图片 8">
            <a:extLst>
              <a:ext uri="{FF2B5EF4-FFF2-40B4-BE49-F238E27FC236}">
                <a16:creationId xmlns:a16="http://schemas.microsoft.com/office/drawing/2014/main" id="{349E8A88-6BC6-463D-A929-CA077B87DBC5}"/>
              </a:ext>
            </a:extLst>
          </p:cNvPr>
          <p:cNvPicPr>
            <a:picLocks noChangeAspect="1"/>
          </p:cNvPicPr>
          <p:nvPr/>
        </p:nvPicPr>
        <p:blipFill>
          <a:blip r:embed="rId5"/>
          <a:stretch>
            <a:fillRect/>
          </a:stretch>
        </p:blipFill>
        <p:spPr>
          <a:xfrm>
            <a:off x="6215548" y="2500831"/>
            <a:ext cx="5255616" cy="4060605"/>
          </a:xfrm>
          <a:prstGeom prst="rect">
            <a:avLst/>
          </a:prstGeom>
        </p:spPr>
      </p:pic>
      <p:sp>
        <p:nvSpPr>
          <p:cNvPr id="10" name="Rectangle 1">
            <a:extLst>
              <a:ext uri="{FF2B5EF4-FFF2-40B4-BE49-F238E27FC236}">
                <a16:creationId xmlns:a16="http://schemas.microsoft.com/office/drawing/2014/main" id="{509BDC0A-2DA7-48BB-B3A9-C4D9BAB79423}"/>
              </a:ext>
            </a:extLst>
          </p:cNvPr>
          <p:cNvSpPr/>
          <p:nvPr/>
        </p:nvSpPr>
        <p:spPr>
          <a:xfrm>
            <a:off x="7879648" y="2024845"/>
            <a:ext cx="2438792" cy="448584"/>
          </a:xfrm>
          <a:prstGeom prst="rect">
            <a:avLst/>
          </a:prstGeom>
        </p:spPr>
        <p:txBody>
          <a:bodyPr wrap="square">
            <a:spAutoFit/>
          </a:bodyPr>
          <a:lstStyle/>
          <a:p>
            <a:pPr algn="ctr">
              <a:lnSpc>
                <a:spcPct val="125000"/>
              </a:lnSpc>
              <a:spcBef>
                <a:spcPct val="0"/>
              </a:spcBef>
            </a:pPr>
            <a:r>
              <a:rPr lang="en-US" altLang="zh-CN" sz="2000" b="1" i="1" dirty="0">
                <a:solidFill>
                  <a:srgbClr val="C00000"/>
                </a:solidFill>
                <a:latin typeface="Calibri" panose="020F0502020204030204" pitchFamily="34" charset="0"/>
                <a:ea typeface="黑体" panose="02010609060101010101" pitchFamily="49" charset="-122"/>
                <a:cs typeface="Calibri" panose="020F0502020204030204" pitchFamily="34" charset="0"/>
              </a:rPr>
              <a:t>JCAP </a:t>
            </a:r>
            <a:r>
              <a:rPr lang="en-US" altLang="zh-CN" sz="2000" dirty="0">
                <a:solidFill>
                  <a:srgbClr val="C00000"/>
                </a:solidFill>
                <a:latin typeface="Calibri" panose="020F0502020204030204" pitchFamily="34" charset="0"/>
                <a:ea typeface="黑体" panose="02010609060101010101" pitchFamily="49" charset="-122"/>
                <a:cs typeface="Calibri" panose="020F0502020204030204" pitchFamily="34" charset="0"/>
              </a:rPr>
              <a:t>07 (2024) 009</a:t>
            </a:r>
            <a:r>
              <a:rPr lang="zh-CN" altLang="en-US" sz="2000" dirty="0">
                <a:solidFill>
                  <a:srgbClr val="C00000"/>
                </a:solidFill>
                <a:latin typeface="Calibri" panose="020F0502020204030204" pitchFamily="34" charset="0"/>
                <a:ea typeface="黑体" panose="02010609060101010101" pitchFamily="49" charset="-122"/>
                <a:cs typeface="Calibri" panose="020F0502020204030204" pitchFamily="34" charset="0"/>
              </a:rPr>
              <a:t>  </a:t>
            </a:r>
          </a:p>
        </p:txBody>
      </p:sp>
      <p:sp>
        <p:nvSpPr>
          <p:cNvPr id="3" name="Date Placeholder 2">
            <a:extLst>
              <a:ext uri="{FF2B5EF4-FFF2-40B4-BE49-F238E27FC236}">
                <a16:creationId xmlns:a16="http://schemas.microsoft.com/office/drawing/2014/main" id="{BAF908EB-3C89-D1A7-65DD-B57E1D23A4A1}"/>
              </a:ext>
            </a:extLst>
          </p:cNvPr>
          <p:cNvSpPr>
            <a:spLocks noGrp="1"/>
          </p:cNvSpPr>
          <p:nvPr>
            <p:ph type="dt" sz="half" idx="10"/>
          </p:nvPr>
        </p:nvSpPr>
        <p:spPr/>
        <p:txBody>
          <a:bodyPr/>
          <a:lstStyle/>
          <a:p>
            <a:r>
              <a:rPr kumimoji="1" lang="en-US" altLang="zh-CN"/>
              <a:t>2024/8/27</a:t>
            </a:r>
            <a:endParaRPr kumimoji="1" lang="zh-CN" altLang="en-US"/>
          </a:p>
        </p:txBody>
      </p:sp>
      <p:sp>
        <p:nvSpPr>
          <p:cNvPr id="6" name="Footer Placeholder 5">
            <a:extLst>
              <a:ext uri="{FF2B5EF4-FFF2-40B4-BE49-F238E27FC236}">
                <a16:creationId xmlns:a16="http://schemas.microsoft.com/office/drawing/2014/main" id="{4484A0E0-E85A-672E-022B-E364FD274F9F}"/>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pic>
        <p:nvPicPr>
          <p:cNvPr id="7" name="Picture 6">
            <a:extLst>
              <a:ext uri="{FF2B5EF4-FFF2-40B4-BE49-F238E27FC236}">
                <a16:creationId xmlns:a16="http://schemas.microsoft.com/office/drawing/2014/main" id="{59D97B4D-A449-F4E0-91EF-1CD8B8686776}"/>
              </a:ext>
            </a:extLst>
          </p:cNvPr>
          <p:cNvPicPr>
            <a:picLocks noChangeAspect="1"/>
          </p:cNvPicPr>
          <p:nvPr/>
        </p:nvPicPr>
        <p:blipFill>
          <a:blip r:embed="rId6"/>
          <a:stretch>
            <a:fillRect/>
          </a:stretch>
        </p:blipFill>
        <p:spPr>
          <a:xfrm>
            <a:off x="-7586" y="-30293"/>
            <a:ext cx="12199585" cy="1126310"/>
          </a:xfrm>
          <a:prstGeom prst="rect">
            <a:avLst/>
          </a:prstGeom>
        </p:spPr>
      </p:pic>
      <p:sp>
        <p:nvSpPr>
          <p:cNvPr id="2" name="Title 1"/>
          <p:cNvSpPr>
            <a:spLocks noGrp="1"/>
          </p:cNvSpPr>
          <p:nvPr>
            <p:ph type="title"/>
          </p:nvPr>
        </p:nvSpPr>
        <p:spPr>
          <a:xfrm>
            <a:off x="471038" y="-74341"/>
            <a:ext cx="10515600" cy="1325563"/>
          </a:xfrm>
        </p:spPr>
        <p:txBody>
          <a:bodyPr>
            <a:noAutofit/>
          </a:bodyPr>
          <a:lstStyle/>
          <a:p>
            <a:r>
              <a:rPr lang="en-US" altLang="zh-CN" sz="4400" b="1" dirty="0">
                <a:solidFill>
                  <a:schemeClr val="bg1"/>
                </a:solidFill>
                <a:latin typeface="Calibri" panose="020F0502020204030204" pitchFamily="34" charset="0"/>
                <a:cs typeface="Calibri" panose="020F0502020204030204" pitchFamily="34" charset="0"/>
              </a:rPr>
              <a:t>CDEX-50</a:t>
            </a:r>
            <a:endParaRPr lang="en-US" sz="4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2951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6B3418-7C4F-AD48-B608-EE8870BFE732}"/>
              </a:ext>
            </a:extLst>
          </p:cNvPr>
          <p:cNvPicPr>
            <a:picLocks noChangeAspect="1"/>
          </p:cNvPicPr>
          <p:nvPr/>
        </p:nvPicPr>
        <p:blipFill>
          <a:blip r:embed="rId3"/>
          <a:stretch>
            <a:fillRect/>
          </a:stretch>
        </p:blipFill>
        <p:spPr>
          <a:xfrm>
            <a:off x="-7586" y="-30293"/>
            <a:ext cx="12199585" cy="1126310"/>
          </a:xfrm>
          <a:prstGeom prst="rect">
            <a:avLst/>
          </a:prstGeom>
        </p:spPr>
      </p:pic>
      <p:sp>
        <p:nvSpPr>
          <p:cNvPr id="2" name="Title 1">
            <a:extLst>
              <a:ext uri="{FF2B5EF4-FFF2-40B4-BE49-F238E27FC236}">
                <a16:creationId xmlns:a16="http://schemas.microsoft.com/office/drawing/2014/main" id="{AC626DD5-E26F-45FA-BB79-907052380B0E}"/>
              </a:ext>
            </a:extLst>
          </p:cNvPr>
          <p:cNvSpPr>
            <a:spLocks noGrp="1"/>
          </p:cNvSpPr>
          <p:nvPr>
            <p:ph type="title"/>
          </p:nvPr>
        </p:nvSpPr>
        <p:spPr>
          <a:xfrm>
            <a:off x="432148" y="241287"/>
            <a:ext cx="11151697" cy="623816"/>
          </a:xfrm>
        </p:spPr>
        <p:txBody>
          <a:bodyPr>
            <a:noAutofit/>
          </a:bodyPr>
          <a:lstStyle/>
          <a:p>
            <a:r>
              <a:rPr lang="en-US" altLang="zh-CN" sz="4400" b="1" dirty="0">
                <a:solidFill>
                  <a:schemeClr val="bg1"/>
                </a:solidFill>
                <a:latin typeface="Calibri" panose="020F0502020204030204" pitchFamily="34" charset="0"/>
                <a:cs typeface="Calibri" panose="020F0502020204030204" pitchFamily="34" charset="0"/>
              </a:rPr>
              <a:t>CDEX-300ν Overview</a:t>
            </a:r>
            <a:endParaRPr lang="zh-CN" altLang="en-US" sz="4400" b="1" dirty="0">
              <a:solidFill>
                <a:schemeClr val="bg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5FDFBED-EEF6-4F53-A5DA-EC717DF8071A}"/>
              </a:ext>
            </a:extLst>
          </p:cNvPr>
          <p:cNvSpPr>
            <a:spLocks noGrp="1"/>
          </p:cNvSpPr>
          <p:nvPr>
            <p:ph type="sldNum" sz="quarter" idx="12"/>
          </p:nvPr>
        </p:nvSpPr>
        <p:spPr/>
        <p:txBody>
          <a:bodyPr/>
          <a:lstStyle/>
          <a:p>
            <a:fld id="{30B40A86-DCB0-4F28-AE5A-31B4CFAE2DDC}" type="slidenum">
              <a:rPr lang="zh-CN" altLang="en-US" smtClean="0"/>
              <a:t>41</a:t>
            </a:fld>
            <a:endParaRPr lang="zh-CN" altLang="en-US"/>
          </a:p>
        </p:txBody>
      </p:sp>
      <p:pic>
        <p:nvPicPr>
          <p:cNvPr id="12" name="图片 52">
            <a:extLst>
              <a:ext uri="{FF2B5EF4-FFF2-40B4-BE49-F238E27FC236}">
                <a16:creationId xmlns:a16="http://schemas.microsoft.com/office/drawing/2014/main" id="{C5C763EA-8986-4E5F-9D3B-F1F90D45E33D}"/>
              </a:ext>
            </a:extLst>
          </p:cNvPr>
          <p:cNvPicPr>
            <a:picLocks noChangeAspect="1"/>
          </p:cNvPicPr>
          <p:nvPr/>
        </p:nvPicPr>
        <p:blipFill>
          <a:blip r:embed="rId4"/>
          <a:stretch>
            <a:fillRect/>
          </a:stretch>
        </p:blipFill>
        <p:spPr>
          <a:xfrm>
            <a:off x="11159021" y="182310"/>
            <a:ext cx="844087" cy="782752"/>
          </a:xfrm>
          <a:prstGeom prst="rect">
            <a:avLst/>
          </a:prstGeom>
        </p:spPr>
      </p:pic>
      <p:sp>
        <p:nvSpPr>
          <p:cNvPr id="11" name="矩形 5">
            <a:extLst>
              <a:ext uri="{FF2B5EF4-FFF2-40B4-BE49-F238E27FC236}">
                <a16:creationId xmlns:a16="http://schemas.microsoft.com/office/drawing/2014/main" id="{B824A6AF-213A-4843-B118-B6A467CC75AB}"/>
              </a:ext>
            </a:extLst>
          </p:cNvPr>
          <p:cNvSpPr>
            <a:spLocks noChangeArrowheads="1"/>
          </p:cNvSpPr>
          <p:nvPr/>
        </p:nvSpPr>
        <p:spPr bwMode="auto">
          <a:xfrm>
            <a:off x="635732" y="1237453"/>
            <a:ext cx="11182547"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marL="342900" marR="0" lvl="0" indent="-342900" algn="l" defTabSz="914400" rtl="0" eaLnBrk="1" fontAlgn="auto" latinLnBrk="0" hangingPunct="1">
              <a:lnSpc>
                <a:spcPts val="3000"/>
              </a:lnSpc>
              <a:spcBef>
                <a:spcPts val="600"/>
              </a:spcBef>
              <a:spcAft>
                <a:spcPts val="0"/>
              </a:spcAft>
              <a:buClr>
                <a:srgbClr val="7030A0"/>
              </a:buClr>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LN</a:t>
            </a:r>
            <a:r>
              <a:rPr kumimoji="0" lang="en-US" altLang="zh-CN" sz="28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tank shared with CDEX-50, in Hall C @ CJPL-II</a:t>
            </a:r>
          </a:p>
          <a:p>
            <a:pPr marL="342900" marR="0" lvl="0" indent="-342900" algn="l" defTabSz="914400" rtl="0" eaLnBrk="1" fontAlgn="auto" latinLnBrk="0" hangingPunct="1">
              <a:lnSpc>
                <a:spcPts val="3000"/>
              </a:lnSpc>
              <a:spcBef>
                <a:spcPts val="600"/>
              </a:spcBef>
              <a:spcAft>
                <a:spcPts val="0"/>
              </a:spcAft>
              <a:buClr>
                <a:srgbClr val="7030A0"/>
              </a:buClr>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Reentrant tube containing </a:t>
            </a:r>
            <a:r>
              <a:rPr kumimoji="0" lang="en-US" altLang="zh-CN"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LAr</a:t>
            </a: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submerged in LN</a:t>
            </a:r>
            <a:r>
              <a:rPr kumimoji="0" lang="en-US" altLang="zh-CN" sz="28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342900" marR="0" lvl="0" indent="-342900" algn="l" defTabSz="914400" rtl="0" eaLnBrk="1" fontAlgn="auto" latinLnBrk="0" hangingPunct="1">
              <a:lnSpc>
                <a:spcPts val="3000"/>
              </a:lnSpc>
              <a:spcBef>
                <a:spcPts val="600"/>
              </a:spcBef>
              <a:spcAft>
                <a:spcPts val="0"/>
              </a:spcAft>
              <a:buClr>
                <a:srgbClr val="7030A0"/>
              </a:buClr>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Ge detector array immersed in </a:t>
            </a:r>
            <a:r>
              <a:rPr kumimoji="0" lang="en-US" altLang="zh-CN"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LAr</a:t>
            </a: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(veto) tube</a:t>
            </a:r>
          </a:p>
          <a:p>
            <a:pPr marL="342900" marR="0" lvl="0" indent="-342900" algn="l" defTabSz="914400" rtl="0" eaLnBrk="1" fontAlgn="auto" latinLnBrk="0" hangingPunct="1">
              <a:lnSpc>
                <a:spcPts val="3000"/>
              </a:lnSpc>
              <a:spcBef>
                <a:spcPts val="600"/>
              </a:spcBef>
              <a:spcAft>
                <a:spcPts val="0"/>
              </a:spcAft>
              <a:buClr>
                <a:srgbClr val="7030A0"/>
              </a:buClr>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Ge array divided into 19 strings (10-11 det/string,</a:t>
            </a:r>
            <a:r>
              <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200 </a:t>
            </a:r>
            <a:r>
              <a:rPr lang="en-US" altLang="zh-CN" sz="2800" dirty="0">
                <a:solidFill>
                  <a:prstClr val="black"/>
                </a:solidFill>
                <a:latin typeface="Calibri" panose="020F0502020204030204" pitchFamily="34" charset="0"/>
                <a:cs typeface="Calibri" panose="020F0502020204030204" pitchFamily="34" charset="0"/>
              </a:rPr>
              <a:t>det. in total ~225kg)</a:t>
            </a:r>
          </a:p>
          <a:p>
            <a:pPr marL="342900" indent="-342900">
              <a:lnSpc>
                <a:spcPts val="3000"/>
              </a:lnSpc>
              <a:spcBef>
                <a:spcPts val="600"/>
              </a:spcBef>
              <a:buClr>
                <a:srgbClr val="7030A0"/>
              </a:buClr>
              <a:buFont typeface="Arial" panose="020B0604020202020204" pitchFamily="34" charset="0"/>
              <a:buChar char="•"/>
              <a:defRPr/>
            </a:pP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An exposure for </a:t>
            </a:r>
            <a:r>
              <a:rPr kumimoji="0" lang="en-US" altLang="zh-CN" sz="28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76</a:t>
            </a: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Ge 0νββ: &gt;1t·y,  T</a:t>
            </a:r>
            <a:r>
              <a:rPr kumimoji="0" lang="en-US" altLang="zh-CN" sz="2800" b="0" i="0" u="none" strike="noStrike" kern="1200" cap="none" spc="0" normalizeH="0" baseline="-25000" noProof="0" dirty="0">
                <a:ln>
                  <a:noFill/>
                </a:ln>
                <a:solidFill>
                  <a:prstClr val="black"/>
                </a:solidFill>
                <a:effectLst/>
                <a:uLnTx/>
                <a:uFillTx/>
                <a:latin typeface="Calibri" panose="020F0502020204030204" pitchFamily="34" charset="0"/>
                <a:cs typeface="Calibri" panose="020F0502020204030204" pitchFamily="34" charset="0"/>
              </a:rPr>
              <a:t>1/2</a:t>
            </a: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&gt; 10</a:t>
            </a:r>
            <a:r>
              <a:rPr kumimoji="0" lang="en-US" altLang="zh-CN" sz="28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27</a:t>
            </a: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y</a:t>
            </a:r>
          </a:p>
        </p:txBody>
      </p:sp>
      <p:grpSp>
        <p:nvGrpSpPr>
          <p:cNvPr id="13" name="组合 12">
            <a:extLst>
              <a:ext uri="{FF2B5EF4-FFF2-40B4-BE49-F238E27FC236}">
                <a16:creationId xmlns:a16="http://schemas.microsoft.com/office/drawing/2014/main" id="{D5A303A8-E177-4A72-8FD5-C2B43AFF5C00}"/>
              </a:ext>
            </a:extLst>
          </p:cNvPr>
          <p:cNvGrpSpPr>
            <a:grpSpLocks noChangeAspect="1"/>
          </p:cNvGrpSpPr>
          <p:nvPr/>
        </p:nvGrpSpPr>
        <p:grpSpPr>
          <a:xfrm>
            <a:off x="170035" y="3616848"/>
            <a:ext cx="7964666" cy="3126144"/>
            <a:chOff x="2096664" y="3488577"/>
            <a:chExt cx="8421174" cy="3305324"/>
          </a:xfrm>
        </p:grpSpPr>
        <p:pic>
          <p:nvPicPr>
            <p:cNvPr id="14" name="图片 13">
              <a:extLst>
                <a:ext uri="{FF2B5EF4-FFF2-40B4-BE49-F238E27FC236}">
                  <a16:creationId xmlns:a16="http://schemas.microsoft.com/office/drawing/2014/main" id="{3B7A7164-2906-4AB3-868F-95AB54B80DE5}"/>
                </a:ext>
              </a:extLst>
            </p:cNvPr>
            <p:cNvPicPr>
              <a:picLocks noChangeAspect="1"/>
            </p:cNvPicPr>
            <p:nvPr/>
          </p:nvPicPr>
          <p:blipFill rotWithShape="1">
            <a:blip r:embed="rId5"/>
            <a:srcRect r="59939"/>
            <a:stretch/>
          </p:blipFill>
          <p:spPr>
            <a:xfrm>
              <a:off x="2096664" y="3488577"/>
              <a:ext cx="3192600" cy="3305324"/>
            </a:xfrm>
            <a:prstGeom prst="rect">
              <a:avLst/>
            </a:prstGeom>
          </p:spPr>
        </p:pic>
        <p:cxnSp>
          <p:nvCxnSpPr>
            <p:cNvPr id="16" name="直接箭头连接符 15">
              <a:extLst>
                <a:ext uri="{FF2B5EF4-FFF2-40B4-BE49-F238E27FC236}">
                  <a16:creationId xmlns:a16="http://schemas.microsoft.com/office/drawing/2014/main" id="{A8232134-82E8-45D6-B4E2-084928DC13A1}"/>
                </a:ext>
              </a:extLst>
            </p:cNvPr>
            <p:cNvCxnSpPr>
              <a:cxnSpLocks/>
            </p:cNvCxnSpPr>
            <p:nvPr/>
          </p:nvCxnSpPr>
          <p:spPr>
            <a:xfrm>
              <a:off x="3151031" y="5287616"/>
              <a:ext cx="1080120" cy="0"/>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83B47E91-8EB1-487E-A443-03CB5A04F23D}"/>
                </a:ext>
              </a:extLst>
            </p:cNvPr>
            <p:cNvSpPr txBox="1"/>
            <p:nvPr/>
          </p:nvSpPr>
          <p:spPr>
            <a:xfrm>
              <a:off x="3721182" y="4979839"/>
              <a:ext cx="6030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13m</a:t>
              </a:r>
              <a:endParaRPr kumimoji="0" lang="zh-CN" altLang="en-US" sz="14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cxnSp>
          <p:nvCxnSpPr>
            <p:cNvPr id="20" name="直接箭头连接符 19">
              <a:extLst>
                <a:ext uri="{FF2B5EF4-FFF2-40B4-BE49-F238E27FC236}">
                  <a16:creationId xmlns:a16="http://schemas.microsoft.com/office/drawing/2014/main" id="{9409689F-C722-4A4F-B457-C43FF6141BEC}"/>
                </a:ext>
              </a:extLst>
            </p:cNvPr>
            <p:cNvCxnSpPr>
              <a:cxnSpLocks/>
            </p:cNvCxnSpPr>
            <p:nvPr/>
          </p:nvCxnSpPr>
          <p:spPr>
            <a:xfrm rot="16200000">
              <a:off x="2891644" y="5441992"/>
              <a:ext cx="1080120" cy="0"/>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16D97B14-52DD-44DE-B76C-2EC4BFF3E4AD}"/>
                </a:ext>
              </a:extLst>
            </p:cNvPr>
            <p:cNvSpPr txBox="1"/>
            <p:nvPr/>
          </p:nvSpPr>
          <p:spPr>
            <a:xfrm rot="16200000">
              <a:off x="3024224" y="5435255"/>
              <a:ext cx="6030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13m</a:t>
              </a:r>
              <a:endParaRPr kumimoji="0" lang="zh-CN" altLang="en-US" sz="14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5" name="图片 24">
              <a:extLst>
                <a:ext uri="{FF2B5EF4-FFF2-40B4-BE49-F238E27FC236}">
                  <a16:creationId xmlns:a16="http://schemas.microsoft.com/office/drawing/2014/main" id="{18398DD4-DE15-473D-8FE5-BE0D3A0697CD}"/>
                </a:ext>
              </a:extLst>
            </p:cNvPr>
            <p:cNvPicPr>
              <a:picLocks noChangeAspect="1"/>
            </p:cNvPicPr>
            <p:nvPr/>
          </p:nvPicPr>
          <p:blipFill>
            <a:blip r:embed="rId6"/>
            <a:stretch>
              <a:fillRect/>
            </a:stretch>
          </p:blipFill>
          <p:spPr>
            <a:xfrm>
              <a:off x="5240785" y="3488578"/>
              <a:ext cx="5277053" cy="3004298"/>
            </a:xfrm>
            <a:prstGeom prst="rect">
              <a:avLst/>
            </a:prstGeom>
          </p:spPr>
        </p:pic>
      </p:grpSp>
      <p:pic>
        <p:nvPicPr>
          <p:cNvPr id="7" name="图片 6">
            <a:extLst>
              <a:ext uri="{FF2B5EF4-FFF2-40B4-BE49-F238E27FC236}">
                <a16:creationId xmlns:a16="http://schemas.microsoft.com/office/drawing/2014/main" id="{E0C6DE23-B7FE-449C-9436-DD7E3A70B7A4}"/>
              </a:ext>
            </a:extLst>
          </p:cNvPr>
          <p:cNvPicPr>
            <a:picLocks noChangeAspect="1"/>
          </p:cNvPicPr>
          <p:nvPr/>
        </p:nvPicPr>
        <p:blipFill>
          <a:blip r:embed="rId7"/>
          <a:stretch>
            <a:fillRect/>
          </a:stretch>
        </p:blipFill>
        <p:spPr>
          <a:xfrm>
            <a:off x="8147436" y="3612945"/>
            <a:ext cx="3946680" cy="2841436"/>
          </a:xfrm>
          <a:prstGeom prst="rect">
            <a:avLst/>
          </a:prstGeom>
        </p:spPr>
      </p:pic>
      <p:sp>
        <p:nvSpPr>
          <p:cNvPr id="3" name="Date Placeholder 2">
            <a:extLst>
              <a:ext uri="{FF2B5EF4-FFF2-40B4-BE49-F238E27FC236}">
                <a16:creationId xmlns:a16="http://schemas.microsoft.com/office/drawing/2014/main" id="{C3F58FFC-41F1-4CE0-6FB2-E405EA8CFCC4}"/>
              </a:ext>
            </a:extLst>
          </p:cNvPr>
          <p:cNvSpPr>
            <a:spLocks noGrp="1"/>
          </p:cNvSpPr>
          <p:nvPr>
            <p:ph type="dt" sz="half" idx="10"/>
          </p:nvPr>
        </p:nvSpPr>
        <p:spPr/>
        <p:txBody>
          <a:bodyPr/>
          <a:lstStyle/>
          <a:p>
            <a:r>
              <a:rPr kumimoji="1" lang="en-US" altLang="zh-CN"/>
              <a:t>2024/8/27</a:t>
            </a:r>
            <a:endParaRPr kumimoji="1" lang="zh-CN" altLang="en-US"/>
          </a:p>
        </p:txBody>
      </p:sp>
      <p:sp>
        <p:nvSpPr>
          <p:cNvPr id="5" name="Footer Placeholder 4">
            <a:extLst>
              <a:ext uri="{FF2B5EF4-FFF2-40B4-BE49-F238E27FC236}">
                <a16:creationId xmlns:a16="http://schemas.microsoft.com/office/drawing/2014/main" id="{0BDC6274-8234-16D3-0A30-A3F290D48B68}"/>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Tree>
    <p:extLst>
      <p:ext uri="{BB962C8B-B14F-4D97-AF65-F5344CB8AC3E}">
        <p14:creationId xmlns:p14="http://schemas.microsoft.com/office/powerpoint/2010/main" val="1960803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15AE860-E366-AAF3-2067-6BC4B7103122}"/>
              </a:ext>
            </a:extLst>
          </p:cNvPr>
          <p:cNvSpPr>
            <a:spLocks noGrp="1"/>
          </p:cNvSpPr>
          <p:nvPr>
            <p:ph type="sldNum" sz="quarter" idx="12"/>
          </p:nvPr>
        </p:nvSpPr>
        <p:spPr/>
        <p:txBody>
          <a:bodyPr/>
          <a:lstStyle/>
          <a:p>
            <a:fld id="{E2802475-2F4D-CA45-AACE-A7EAB8ED1EE7}" type="slidenum">
              <a:rPr kumimoji="1" lang="zh-CN" altLang="en-US" smtClean="0"/>
              <a:t>42</a:t>
            </a:fld>
            <a:endParaRPr kumimoji="1" lang="zh-CN" altLang="en-US"/>
          </a:p>
        </p:txBody>
      </p:sp>
      <p:sp>
        <p:nvSpPr>
          <p:cNvPr id="7" name="内容占位符 2">
            <a:extLst>
              <a:ext uri="{FF2B5EF4-FFF2-40B4-BE49-F238E27FC236}">
                <a16:creationId xmlns:a16="http://schemas.microsoft.com/office/drawing/2014/main" id="{7B2B9FA1-7C69-3032-65AA-87444EB437B4}"/>
              </a:ext>
            </a:extLst>
          </p:cNvPr>
          <p:cNvSpPr txBox="1">
            <a:spLocks/>
          </p:cNvSpPr>
          <p:nvPr/>
        </p:nvSpPr>
        <p:spPr>
          <a:xfrm>
            <a:off x="611102" y="1290483"/>
            <a:ext cx="11580898" cy="4358149"/>
          </a:xfrm>
          <a:prstGeom prst="rect">
            <a:avLst/>
          </a:prstGeom>
          <a:noFill/>
        </p:spPr>
        <p:txBody>
          <a:bodyPr vert="horz" lIns="91440" tIns="45720" rIns="91440" bIns="45720" rtlCol="0">
            <a:normAutofit/>
          </a:bodyPr>
          <a:lstStyle>
            <a:lvl1pPr marL="342900" indent="-342900" algn="l" defTabSz="457200" rtl="0" eaLnBrk="1" latinLnBrk="0" hangingPunct="1">
              <a:spcBef>
                <a:spcPts val="600"/>
              </a:spcBef>
              <a:spcAft>
                <a:spcPts val="600"/>
              </a:spcAft>
              <a:buFont typeface="Arial"/>
              <a:buChar char="•"/>
              <a:defRPr sz="2800" b="1"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1pPr>
            <a:lvl2pPr marL="742950" indent="-285750" algn="l" defTabSz="457200" rtl="0" eaLnBrk="1" latinLnBrk="0" hangingPunct="1">
              <a:spcBef>
                <a:spcPts val="600"/>
              </a:spcBef>
              <a:spcAft>
                <a:spcPts val="600"/>
              </a:spcAft>
              <a:buFont typeface="Arial"/>
              <a:buChar char="–"/>
              <a:defRPr sz="24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2pPr>
            <a:lvl3pPr marL="1143000" indent="-228600" algn="l" defTabSz="457200" rtl="0" eaLnBrk="1" latinLnBrk="0" hangingPunct="1">
              <a:spcBef>
                <a:spcPts val="600"/>
              </a:spcBef>
              <a:spcAft>
                <a:spcPts val="600"/>
              </a:spcAft>
              <a:buFont typeface="Wingdings" pitchFamily="2" charset="2"/>
              <a:buChar char="Ø"/>
              <a:defRPr sz="20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3pPr>
            <a:lvl4pPr marL="1600200" indent="-228600" algn="l" defTabSz="457200" rtl="0" eaLnBrk="1" latinLnBrk="0" hangingPunct="1">
              <a:spcBef>
                <a:spcPts val="600"/>
              </a:spcBef>
              <a:spcAft>
                <a:spcPts val="600"/>
              </a:spcAft>
              <a:buFont typeface="Wingdings" pitchFamily="2" charset="2"/>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4pPr>
            <a:lvl5pPr marL="2057400" indent="-228600" algn="l" defTabSz="457200" rtl="0" eaLnBrk="1" latinLnBrk="0" hangingPunct="1">
              <a:spcBef>
                <a:spcPts val="600"/>
              </a:spcBef>
              <a:spcAft>
                <a:spcPts val="600"/>
              </a:spcAft>
              <a:buFont typeface="Arial"/>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PandaX-4T </a:t>
            </a:r>
            <a:r>
              <a:rPr kumimoji="1" lang="en-US" altLang="zh-CN" sz="3200" dirty="0">
                <a:solidFill>
                  <a:sysClr val="windowText" lastClr="000000"/>
                </a:solidFill>
              </a:rPr>
              <a:t>and</a:t>
            </a:r>
            <a:r>
              <a:rPr kumimoji="1" lang="zh-CN" altLang="en-US" sz="3200" dirty="0">
                <a:solidFill>
                  <a:sysClr val="windowText" lastClr="000000"/>
                </a:solidFill>
              </a:rPr>
              <a:t> </a:t>
            </a:r>
            <a:r>
              <a:rPr kumimoji="1" lang="en-US" altLang="zh-CN" sz="3200" dirty="0">
                <a:solidFill>
                  <a:sysClr val="windowText" lastClr="000000"/>
                </a:solidFill>
              </a:rPr>
              <a:t>CDEX</a:t>
            </a:r>
            <a:r>
              <a:rPr kumimoji="1" lang="zh-CN" altLang="en-US" sz="3200" dirty="0">
                <a:solidFill>
                  <a:sysClr val="windowText" lastClr="000000"/>
                </a:solidFill>
              </a:rPr>
              <a:t> </a:t>
            </a:r>
            <a:r>
              <a:rPr kumimoji="1" lang="en-US" altLang="zh-CN" sz="3200" dirty="0">
                <a:solidFill>
                  <a:sysClr val="windowText" lastClr="000000"/>
                </a:solidFill>
              </a:rPr>
              <a:t>are</a:t>
            </a:r>
            <a:r>
              <a:rPr kumimoji="1" lang="en-US" altLang="zh-CN"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 exploring various types of DM</a:t>
            </a:r>
            <a:r>
              <a:rPr kumimoji="1" lang="zh-CN" altLang="en-US"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 </a:t>
            </a:r>
            <a:r>
              <a:rPr kumimoji="1" lang="en-US" altLang="zh-CN" sz="3200" dirty="0">
                <a:solidFill>
                  <a:sysClr val="windowText" lastClr="000000"/>
                </a:solidFill>
              </a:rPr>
              <a:t>and</a:t>
            </a:r>
            <a:r>
              <a:rPr kumimoji="1" lang="zh-CN" altLang="en-US" sz="3200" dirty="0">
                <a:solidFill>
                  <a:sysClr val="windowText" lastClr="000000"/>
                </a:solidFill>
              </a:rPr>
              <a:t> </a:t>
            </a:r>
            <a:r>
              <a:rPr kumimoji="1" lang="en-US" altLang="zh-CN" sz="3200" dirty="0">
                <a:solidFill>
                  <a:sysClr val="windowText" lastClr="000000"/>
                </a:solidFill>
              </a:rPr>
              <a:t>neutrino</a:t>
            </a:r>
            <a:endParaRPr kumimoji="1" lang="en-US" altLang="zh-CN"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endParaRPr>
          </a:p>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Planning future </a:t>
            </a:r>
            <a:r>
              <a:rPr kumimoji="1" lang="en-US" altLang="zh-CN" sz="3200" b="1" i="0" u="none" strike="noStrike" kern="1200" cap="none" spc="0" normalizeH="0" baseline="0" noProof="0" dirty="0" err="1">
                <a:ln>
                  <a:noFill/>
                </a:ln>
                <a:solidFill>
                  <a:sysClr val="windowText" lastClr="000000"/>
                </a:solidFill>
                <a:effectLst/>
                <a:uLnTx/>
                <a:uFillTx/>
                <a:latin typeface="Helvetica Neue" panose="02000503000000020004" pitchFamily="2" charset="0"/>
                <a:ea typeface="Microsoft YaHei" panose="020B0503020204020204" pitchFamily="34" charset="-122"/>
              </a:rPr>
              <a:t>PandaX-xT</a:t>
            </a:r>
            <a:r>
              <a:rPr kumimoji="1" lang="en-US" altLang="zh-CN"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 project</a:t>
            </a:r>
            <a:r>
              <a:rPr kumimoji="1" lang="zh-CN" altLang="en-US"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 </a:t>
            </a:r>
            <a:r>
              <a:rPr kumimoji="1" lang="en-US" altLang="zh-CN"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and</a:t>
            </a:r>
            <a:r>
              <a:rPr kumimoji="1" lang="zh-CN" altLang="en-US"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 </a:t>
            </a:r>
            <a:r>
              <a:rPr kumimoji="1" lang="en-US" altLang="zh-CN"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CDEX50+CDEX-300v</a:t>
            </a:r>
          </a:p>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3200" dirty="0">
                <a:solidFill>
                  <a:sysClr val="windowText" lastClr="000000"/>
                </a:solidFill>
              </a:rPr>
              <a:t>Stay</a:t>
            </a:r>
            <a:r>
              <a:rPr kumimoji="1" lang="zh-CN" altLang="en-US" sz="3200" dirty="0">
                <a:solidFill>
                  <a:sysClr val="windowText" lastClr="000000"/>
                </a:solidFill>
              </a:rPr>
              <a:t> </a:t>
            </a:r>
            <a:r>
              <a:rPr kumimoji="1" lang="en-US" altLang="zh-CN" sz="3200" dirty="0">
                <a:solidFill>
                  <a:sysClr val="windowText" lastClr="000000"/>
                </a:solidFill>
              </a:rPr>
              <a:t>tuned!</a:t>
            </a:r>
            <a:endParaRPr kumimoji="1" lang="en-US" altLang="zh-CN" sz="32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endParaRPr>
          </a:p>
        </p:txBody>
      </p:sp>
      <p:sp>
        <p:nvSpPr>
          <p:cNvPr id="3" name="标题 1">
            <a:extLst>
              <a:ext uri="{FF2B5EF4-FFF2-40B4-BE49-F238E27FC236}">
                <a16:creationId xmlns:a16="http://schemas.microsoft.com/office/drawing/2014/main" id="{02486A71-36EE-9B89-7871-D0E9B3893984}"/>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Summary</a:t>
            </a:r>
            <a:r>
              <a:rPr kumimoji="1" lang="zh-CN" altLang="en-US"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 </a:t>
            </a: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&amp;</a:t>
            </a:r>
            <a:r>
              <a:rPr kumimoji="1" lang="zh-CN" altLang="en-US"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 </a:t>
            </a: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Outlooks</a:t>
            </a:r>
          </a:p>
        </p:txBody>
      </p:sp>
      <p:sp>
        <p:nvSpPr>
          <p:cNvPr id="4" name="日期占位符 1">
            <a:extLst>
              <a:ext uri="{FF2B5EF4-FFF2-40B4-BE49-F238E27FC236}">
                <a16:creationId xmlns:a16="http://schemas.microsoft.com/office/drawing/2014/main" id="{EAADDC04-BE62-FCEE-5E8D-20FD48208783}"/>
              </a:ext>
            </a:extLst>
          </p:cNvPr>
          <p:cNvSpPr>
            <a:spLocks noGrp="1"/>
          </p:cNvSpPr>
          <p:nvPr>
            <p:ph type="dt" sz="half" idx="10"/>
          </p:nvPr>
        </p:nvSpPr>
        <p:spPr>
          <a:xfrm>
            <a:off x="838200" y="6356350"/>
            <a:ext cx="2743200" cy="365125"/>
          </a:xfrm>
        </p:spPr>
        <p:txBody>
          <a:bodyPr/>
          <a:lstStyle/>
          <a:p>
            <a:r>
              <a:rPr kumimoji="1" lang="en-US" altLang="zh-CN"/>
              <a:t>2024/8/27</a:t>
            </a:r>
            <a:endParaRPr kumimoji="1" lang="zh-CN" altLang="en-US"/>
          </a:p>
        </p:txBody>
      </p:sp>
      <p:sp>
        <p:nvSpPr>
          <p:cNvPr id="5" name="页脚占位符 2">
            <a:extLst>
              <a:ext uri="{FF2B5EF4-FFF2-40B4-BE49-F238E27FC236}">
                <a16:creationId xmlns:a16="http://schemas.microsoft.com/office/drawing/2014/main" id="{B34B4C5C-819F-D9A4-A948-9F853EAA29F7}"/>
              </a:ext>
            </a:extLst>
          </p:cNvPr>
          <p:cNvSpPr>
            <a:spLocks noGrp="1"/>
          </p:cNvSpPr>
          <p:nvPr>
            <p:ph type="ftr" sz="quarter" idx="11"/>
          </p:nvPr>
        </p:nvSpPr>
        <p:spPr>
          <a:xfrm>
            <a:off x="4038600" y="6356350"/>
            <a:ext cx="4114800" cy="365125"/>
          </a:xfrm>
        </p:spPr>
        <p:txBody>
          <a:bodyPr/>
          <a:lstStyle/>
          <a:p>
            <a:r>
              <a:rPr kumimoji="1" lang="zh-CN" altLang="en-US"/>
              <a:t>孟月，</a:t>
            </a:r>
            <a:r>
              <a:rPr kumimoji="1" lang="en-US" altLang="zh-CN"/>
              <a:t>NPG workshop</a:t>
            </a:r>
            <a:endParaRPr kumimoji="1" lang="zh-CN" altLang="en-US"/>
          </a:p>
        </p:txBody>
      </p:sp>
      <p:sp>
        <p:nvSpPr>
          <p:cNvPr id="6" name="文本框 5">
            <a:extLst>
              <a:ext uri="{FF2B5EF4-FFF2-40B4-BE49-F238E27FC236}">
                <a16:creationId xmlns:a16="http://schemas.microsoft.com/office/drawing/2014/main" id="{31A3927D-5FA0-D2AC-D899-0E237F429500}"/>
              </a:ext>
            </a:extLst>
          </p:cNvPr>
          <p:cNvSpPr txBox="1"/>
          <p:nvPr/>
        </p:nvSpPr>
        <p:spPr>
          <a:xfrm>
            <a:off x="6851073" y="4964212"/>
            <a:ext cx="4502727" cy="1015663"/>
          </a:xfrm>
          <a:prstGeom prst="rect">
            <a:avLst/>
          </a:prstGeom>
          <a:noFill/>
        </p:spPr>
        <p:txBody>
          <a:bodyPr wrap="square" rtlCol="0">
            <a:spAutoFit/>
          </a:bodyPr>
          <a:lstStyle/>
          <a:p>
            <a:pPr algn="ctr"/>
            <a:r>
              <a:rPr kumimoji="1" lang="en-US" altLang="zh-CN" sz="6000" b="1" dirty="0">
                <a:solidFill>
                  <a:srgbClr val="FF0000"/>
                </a:solidFill>
                <a:latin typeface="Arial" panose="020B0604020202020204" pitchFamily="34" charset="0"/>
                <a:ea typeface="KaiTi" panose="02010609060101010101" pitchFamily="49" charset="-122"/>
                <a:cs typeface="Arial" panose="020B0604020202020204" pitchFamily="34" charset="0"/>
              </a:rPr>
              <a:t>Thank You</a:t>
            </a:r>
            <a:r>
              <a:rPr kumimoji="1" lang="zh-CN" altLang="en-US" sz="6000" b="1" dirty="0">
                <a:solidFill>
                  <a:srgbClr val="FF0000"/>
                </a:solidFill>
                <a:latin typeface="Arial" panose="020B0604020202020204" pitchFamily="34" charset="0"/>
                <a:ea typeface="KaiTi" panose="02010609060101010101" pitchFamily="49" charset="-122"/>
                <a:cs typeface="Arial" panose="020B0604020202020204" pitchFamily="34" charset="0"/>
              </a:rPr>
              <a:t>！</a:t>
            </a:r>
          </a:p>
        </p:txBody>
      </p:sp>
    </p:spTree>
    <p:extLst>
      <p:ext uri="{BB962C8B-B14F-4D97-AF65-F5344CB8AC3E}">
        <p14:creationId xmlns:p14="http://schemas.microsoft.com/office/powerpoint/2010/main" val="8554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7"/>
          <p:cNvSpPr/>
          <p:nvPr/>
        </p:nvSpPr>
        <p:spPr>
          <a:xfrm>
            <a:off x="1446627" y="2398715"/>
            <a:ext cx="9298745" cy="2060570"/>
          </a:xfrm>
          <a:prstGeom prst="roundRect">
            <a:avLst/>
          </a:prstGeom>
          <a:noFill/>
          <a:ln>
            <a:noFill/>
          </a:ln>
          <a:effectLst>
            <a:outerShdw blurRad="139700" dist="139700" dir="3180000" sx="101000" sy="101000" algn="ctr" rotWithShape="0">
              <a:srgbClr val="000000">
                <a:alpha val="43137"/>
              </a:srgbClr>
            </a:outerShdw>
            <a:reflection stA="45000" endPos="7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342000" tIns="190800" rIns="342000" bIns="190800" rtlCol="0" anchor="ctr"/>
          <a:lstStyle/>
          <a:p>
            <a:pPr algn="ctr">
              <a:spcAft>
                <a:spcPts val="300"/>
              </a:spcAft>
            </a:pPr>
            <a:r>
              <a:rPr lang="en-US" altLang="zh-CN" sz="9600" b="1" dirty="0">
                <a:solidFill>
                  <a:srgbClr val="E9445D"/>
                </a:solidFill>
              </a:rPr>
              <a:t>Backups</a:t>
            </a:r>
            <a:endParaRPr kumimoji="1" lang="zh-CN" altLang="en-US" sz="2800" dirty="0">
              <a:solidFill>
                <a:srgbClr val="E9445D"/>
              </a:solidFill>
              <a:latin typeface="Helvetica" charset="0"/>
              <a:ea typeface="Helvetica" charset="0"/>
              <a:cs typeface="Helvetica" charset="0"/>
            </a:endParaRPr>
          </a:p>
        </p:txBody>
      </p:sp>
      <p:sp>
        <p:nvSpPr>
          <p:cNvPr id="3" name="日期占位符 2">
            <a:extLst>
              <a:ext uri="{FF2B5EF4-FFF2-40B4-BE49-F238E27FC236}">
                <a16:creationId xmlns:a16="http://schemas.microsoft.com/office/drawing/2014/main" id="{33D6CC05-8A87-489B-B75E-116965F74568}"/>
              </a:ext>
            </a:extLst>
          </p:cNvPr>
          <p:cNvSpPr>
            <a:spLocks noGrp="1"/>
          </p:cNvSpPr>
          <p:nvPr>
            <p:ph type="dt" sz="half" idx="10"/>
          </p:nvPr>
        </p:nvSpPr>
        <p:spPr/>
        <p:txBody>
          <a:bodyPr/>
          <a:lstStyle/>
          <a:p>
            <a:r>
              <a:rPr lang="en-US" altLang="zh-CN"/>
              <a:t>2024/8/27</a:t>
            </a:r>
            <a:endParaRPr lang="zh-CN" altLang="en-US"/>
          </a:p>
        </p:txBody>
      </p:sp>
      <p:sp>
        <p:nvSpPr>
          <p:cNvPr id="4" name="页脚占位符 3">
            <a:extLst>
              <a:ext uri="{FF2B5EF4-FFF2-40B4-BE49-F238E27FC236}">
                <a16:creationId xmlns:a16="http://schemas.microsoft.com/office/drawing/2014/main" id="{600D90B4-879E-453E-8CBE-D72E1B7DC679}"/>
              </a:ext>
            </a:extLst>
          </p:cNvPr>
          <p:cNvSpPr>
            <a:spLocks noGrp="1"/>
          </p:cNvSpPr>
          <p:nvPr>
            <p:ph type="ftr" sz="quarter" idx="11"/>
          </p:nvPr>
        </p:nvSpPr>
        <p:spPr/>
        <p:txBody>
          <a:bodyPr/>
          <a:lstStyle/>
          <a:p>
            <a:r>
              <a:rPr lang="zh-CN" altLang="en-US"/>
              <a:t>孟月，</a:t>
            </a:r>
            <a:r>
              <a:rPr lang="en-US" altLang="zh-CN"/>
              <a:t>NPG workshop</a:t>
            </a:r>
            <a:endParaRPr lang="zh-CN" altLang="en-US"/>
          </a:p>
        </p:txBody>
      </p:sp>
      <p:sp>
        <p:nvSpPr>
          <p:cNvPr id="6" name="灯片编号占位符 5">
            <a:extLst>
              <a:ext uri="{FF2B5EF4-FFF2-40B4-BE49-F238E27FC236}">
                <a16:creationId xmlns:a16="http://schemas.microsoft.com/office/drawing/2014/main" id="{DABBE3ED-8E24-BA98-E322-FC06AE14C8F5}"/>
              </a:ext>
            </a:extLst>
          </p:cNvPr>
          <p:cNvSpPr>
            <a:spLocks noGrp="1"/>
          </p:cNvSpPr>
          <p:nvPr>
            <p:ph type="sldNum" sz="quarter" idx="12"/>
          </p:nvPr>
        </p:nvSpPr>
        <p:spPr/>
        <p:txBody>
          <a:bodyPr/>
          <a:lstStyle/>
          <a:p>
            <a:fld id="{E2802475-2F4D-CA45-AACE-A7EAB8ED1EE7}" type="slidenum">
              <a:rPr kumimoji="1" lang="zh-CN" altLang="en-US" smtClean="0"/>
              <a:t>43</a:t>
            </a:fld>
            <a:endParaRPr kumimoji="1" lang="zh-CN"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4EB2AB1-B4C7-444C-A078-1B2AB0621EB9}"/>
              </a:ext>
            </a:extLst>
          </p:cNvPr>
          <p:cNvPicPr>
            <a:picLocks noChangeAspect="1"/>
          </p:cNvPicPr>
          <p:nvPr/>
        </p:nvPicPr>
        <p:blipFill>
          <a:blip r:embed="rId3"/>
          <a:stretch>
            <a:fillRect/>
          </a:stretch>
        </p:blipFill>
        <p:spPr>
          <a:xfrm>
            <a:off x="854769" y="1288558"/>
            <a:ext cx="3871917" cy="4895564"/>
          </a:xfrm>
          <a:prstGeom prst="rect">
            <a:avLst/>
          </a:prstGeom>
        </p:spPr>
      </p:pic>
      <p:pic>
        <p:nvPicPr>
          <p:cNvPr id="6" name="图片 5">
            <a:extLst>
              <a:ext uri="{FF2B5EF4-FFF2-40B4-BE49-F238E27FC236}">
                <a16:creationId xmlns:a16="http://schemas.microsoft.com/office/drawing/2014/main" id="{CDF7E1E2-1B13-4D6C-9ABF-DF86F9CBE603}"/>
              </a:ext>
            </a:extLst>
          </p:cNvPr>
          <p:cNvPicPr>
            <a:picLocks noChangeAspect="1"/>
          </p:cNvPicPr>
          <p:nvPr/>
        </p:nvPicPr>
        <p:blipFill>
          <a:blip r:embed="rId4"/>
          <a:srcRect/>
          <a:stretch/>
        </p:blipFill>
        <p:spPr>
          <a:xfrm>
            <a:off x="192042" y="1084519"/>
            <a:ext cx="1112845" cy="1112845"/>
          </a:xfrm>
          <a:prstGeom prst="rect">
            <a:avLst/>
          </a:prstGeom>
        </p:spPr>
      </p:pic>
      <p:pic>
        <p:nvPicPr>
          <p:cNvPr id="7" name="Picture 5">
            <a:extLst>
              <a:ext uri="{FF2B5EF4-FFF2-40B4-BE49-F238E27FC236}">
                <a16:creationId xmlns:a16="http://schemas.microsoft.com/office/drawing/2014/main" id="{291BF7FF-BC64-4ABE-BFAD-F667AA78BB20}"/>
              </a:ext>
            </a:extLst>
          </p:cNvPr>
          <p:cNvPicPr>
            <a:picLocks noChangeAspect="1"/>
          </p:cNvPicPr>
          <p:nvPr/>
        </p:nvPicPr>
        <p:blipFill rotWithShape="1">
          <a:blip r:embed="rId5">
            <a:extLst>
              <a:ext uri="{28A0092B-C50C-407E-A947-70E740481C1C}">
                <a14:useLocalDpi xmlns:a14="http://schemas.microsoft.com/office/drawing/2010/main" val="0"/>
              </a:ext>
            </a:extLst>
          </a:blip>
          <a:srcRect b="43997"/>
          <a:stretch/>
        </p:blipFill>
        <p:spPr bwMode="auto">
          <a:xfrm>
            <a:off x="5426916" y="3012394"/>
            <a:ext cx="4751280" cy="241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CBD3DCBF-2B5F-4AA7-A136-C8CCBA2DDF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183" r="77568" b="29642"/>
          <a:stretch/>
        </p:blipFill>
        <p:spPr bwMode="auto">
          <a:xfrm>
            <a:off x="10310816" y="2988976"/>
            <a:ext cx="1509654" cy="241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a:extLst>
              <a:ext uri="{FF2B5EF4-FFF2-40B4-BE49-F238E27FC236}">
                <a16:creationId xmlns:a16="http://schemas.microsoft.com/office/drawing/2014/main" id="{C70EC545-B65B-4B9D-816B-17F899C1F64E}"/>
              </a:ext>
            </a:extLst>
          </p:cNvPr>
          <p:cNvSpPr txBox="1"/>
          <p:nvPr/>
        </p:nvSpPr>
        <p:spPr>
          <a:xfrm>
            <a:off x="5304438" y="1322563"/>
            <a:ext cx="6516032" cy="4708981"/>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Pure liquid xenon target,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enhanced</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DM</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signals,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achievable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liquefication</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temperature, high light &amp; charge yield</a:t>
            </a: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Good ER/NR discrimination by S2/S1 ratio</a:t>
            </a: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endParaRPr lang="en-US" altLang="zh-CN" sz="2000" dirty="0">
              <a:latin typeface="Arial" panose="020B0604020202020204" pitchFamily="34" charset="0"/>
              <a:cs typeface="Arial" panose="020B0604020202020204" pitchFamily="34" charset="0"/>
            </a:endParaRPr>
          </a:p>
          <a:p>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3D reconstruction rejects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external</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background</a:t>
            </a:r>
          </a:p>
        </p:txBody>
      </p:sp>
      <p:sp>
        <p:nvSpPr>
          <p:cNvPr id="11" name="灯片编号占位符 10">
            <a:extLst>
              <a:ext uri="{FF2B5EF4-FFF2-40B4-BE49-F238E27FC236}">
                <a16:creationId xmlns:a16="http://schemas.microsoft.com/office/drawing/2014/main" id="{FD049B87-C6B7-025F-7EB4-10FB889D9E83}"/>
              </a:ext>
            </a:extLst>
          </p:cNvPr>
          <p:cNvSpPr>
            <a:spLocks noGrp="1"/>
          </p:cNvSpPr>
          <p:nvPr>
            <p:ph type="sldNum" sz="quarter" idx="12"/>
          </p:nvPr>
        </p:nvSpPr>
        <p:spPr/>
        <p:txBody>
          <a:bodyPr/>
          <a:lstStyle/>
          <a:p>
            <a:fld id="{E2802475-2F4D-CA45-AACE-A7EAB8ED1EE7}" type="slidenum">
              <a:rPr kumimoji="1" lang="zh-CN" altLang="en-US" smtClean="0"/>
              <a:t>44</a:t>
            </a:fld>
            <a:endParaRPr kumimoji="1" lang="zh-CN" altLang="en-US"/>
          </a:p>
        </p:txBody>
      </p:sp>
      <p:sp>
        <p:nvSpPr>
          <p:cNvPr id="4" name="标题 1">
            <a:extLst>
              <a:ext uri="{FF2B5EF4-FFF2-40B4-BE49-F238E27FC236}">
                <a16:creationId xmlns:a16="http://schemas.microsoft.com/office/drawing/2014/main" id="{65F21AFC-E9F2-D09C-D22F-01D07E4AFE06}"/>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Dual Phase Xenon TPC</a:t>
            </a:r>
          </a:p>
        </p:txBody>
      </p:sp>
      <p:sp>
        <p:nvSpPr>
          <p:cNvPr id="13" name="日期占位符 1">
            <a:extLst>
              <a:ext uri="{FF2B5EF4-FFF2-40B4-BE49-F238E27FC236}">
                <a16:creationId xmlns:a16="http://schemas.microsoft.com/office/drawing/2014/main" id="{6513CE03-0339-2E11-98B6-A25EDA03F157}"/>
              </a:ext>
            </a:extLst>
          </p:cNvPr>
          <p:cNvSpPr>
            <a:spLocks noGrp="1"/>
          </p:cNvSpPr>
          <p:nvPr>
            <p:ph type="dt" sz="half" idx="10"/>
          </p:nvPr>
        </p:nvSpPr>
        <p:spPr>
          <a:xfrm>
            <a:off x="838200" y="6356350"/>
            <a:ext cx="2743200" cy="365125"/>
          </a:xfrm>
        </p:spPr>
        <p:txBody>
          <a:bodyPr/>
          <a:lstStyle/>
          <a:p>
            <a:r>
              <a:rPr lang="en-US" altLang="zh-CN"/>
              <a:t>2024/8/27</a:t>
            </a:r>
            <a:endParaRPr lang="zh-CN" altLang="en-US"/>
          </a:p>
        </p:txBody>
      </p:sp>
      <p:sp>
        <p:nvSpPr>
          <p:cNvPr id="14" name="页脚占位符 2">
            <a:extLst>
              <a:ext uri="{FF2B5EF4-FFF2-40B4-BE49-F238E27FC236}">
                <a16:creationId xmlns:a16="http://schemas.microsoft.com/office/drawing/2014/main" id="{3F012A48-7B17-52B5-23B8-4C19A8267DBD}"/>
              </a:ext>
            </a:extLst>
          </p:cNvPr>
          <p:cNvSpPr>
            <a:spLocks noGrp="1"/>
          </p:cNvSpPr>
          <p:nvPr>
            <p:ph type="ftr" sz="quarter" idx="11"/>
          </p:nvPr>
        </p:nvSpPr>
        <p:spPr>
          <a:xfrm>
            <a:off x="4038600" y="6356350"/>
            <a:ext cx="4114800" cy="365125"/>
          </a:xfrm>
        </p:spPr>
        <p:txBody>
          <a:bodyPr/>
          <a:lstStyle/>
          <a:p>
            <a:r>
              <a:rPr lang="zh-CN" altLang="en-US"/>
              <a:t>孟月，</a:t>
            </a:r>
            <a:r>
              <a:rPr lang="en-US" altLang="zh-CN"/>
              <a:t>NPG workshop</a:t>
            </a:r>
            <a:endParaRPr lang="zh-CN" altLang="en-US"/>
          </a:p>
        </p:txBody>
      </p:sp>
    </p:spTree>
    <p:extLst>
      <p:ext uri="{BB962C8B-B14F-4D97-AF65-F5344CB8AC3E}">
        <p14:creationId xmlns:p14="http://schemas.microsoft.com/office/powerpoint/2010/main" val="29041882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内容占位符 3">
                <a:extLst>
                  <a:ext uri="{FF2B5EF4-FFF2-40B4-BE49-F238E27FC236}">
                    <a16:creationId xmlns:a16="http://schemas.microsoft.com/office/drawing/2014/main" id="{50906D33-12F8-565F-189C-F19373612ED5}"/>
                  </a:ext>
                </a:extLst>
              </p:cNvPr>
              <p:cNvSpPr>
                <a:spLocks noGrp="1"/>
              </p:cNvSpPr>
              <p:nvPr>
                <p:ph sz="half" idx="1"/>
              </p:nvPr>
            </p:nvSpPr>
            <p:spPr>
              <a:xfrm>
                <a:off x="715701" y="1214125"/>
                <a:ext cx="10515600" cy="1872244"/>
              </a:xfrm>
            </p:spPr>
            <p:txBody>
              <a:bodyPr>
                <a:normAutofit/>
              </a:bodyPr>
              <a:lstStyle/>
              <a:p>
                <a:r>
                  <a:rPr kumimoji="1" lang="en-US" altLang="zh-CN" b="1" dirty="0"/>
                  <a:t>Nuclear recoil signature</a:t>
                </a:r>
              </a:p>
              <a:p>
                <a:pPr lvl="1"/>
                <a:r>
                  <a:rPr kumimoji="1" lang="en-US" altLang="zh-CN" dirty="0"/>
                  <a:t>Charge radius: similar to SI</a:t>
                </a:r>
              </a:p>
              <a:p>
                <a:pPr lvl="1"/>
                <a:r>
                  <a:rPr kumimoji="1" lang="en-US" altLang="zh-CN" dirty="0"/>
                  <a:t>MD and ED: </a:t>
                </a:r>
                <a14:m>
                  <m:oMath xmlns:m="http://schemas.openxmlformats.org/officeDocument/2006/math">
                    <m:r>
                      <a:rPr kumimoji="1" lang="en-US" altLang="zh-CN" b="0" i="1" smtClean="0">
                        <a:latin typeface="Cambria Math" panose="02040503050406030204" pitchFamily="18" charset="0"/>
                      </a:rPr>
                      <m:t>1/</m:t>
                    </m:r>
                    <m:sSub>
                      <m:sSubPr>
                        <m:ctrlPr>
                          <a:rPr kumimoji="1" lang="en-US" altLang="zh-CN" b="0" i="1" smtClean="0">
                            <a:latin typeface="Cambria Math" panose="02040503050406030204" pitchFamily="18" charset="0"/>
                          </a:rPr>
                        </m:ctrlPr>
                      </m:sSubPr>
                      <m:e>
                        <m:r>
                          <a:rPr kumimoji="1" lang="en-US" altLang="zh-CN" b="0" i="1" smtClean="0">
                            <a:latin typeface="Cambria Math" panose="02040503050406030204" pitchFamily="18" charset="0"/>
                          </a:rPr>
                          <m:t>𝐸</m:t>
                        </m:r>
                      </m:e>
                      <m:sub>
                        <m:r>
                          <a:rPr kumimoji="1" lang="en-US" altLang="zh-CN" b="0" i="1" smtClean="0">
                            <a:latin typeface="Cambria Math" panose="02040503050406030204" pitchFamily="18" charset="0"/>
                          </a:rPr>
                          <m:t>𝑅</m:t>
                        </m:r>
                      </m:sub>
                    </m:sSub>
                  </m:oMath>
                </a14:m>
                <a:endParaRPr kumimoji="1" lang="en-US" altLang="zh-CN" dirty="0"/>
              </a:p>
              <a:p>
                <a:pPr lvl="1"/>
                <a:r>
                  <a:rPr kumimoji="1" lang="en-US" altLang="zh-CN" dirty="0" err="1"/>
                  <a:t>Millicharge</a:t>
                </a:r>
                <a:r>
                  <a:rPr kumimoji="1" lang="en-US" altLang="zh-CN" dirty="0"/>
                  <a:t>: </a:t>
                </a:r>
                <a14:m>
                  <m:oMath xmlns:m="http://schemas.openxmlformats.org/officeDocument/2006/math">
                    <m:r>
                      <a:rPr kumimoji="1" lang="en-US" altLang="zh-CN" b="0" i="1" smtClean="0">
                        <a:latin typeface="Cambria Math" panose="02040503050406030204" pitchFamily="18" charset="0"/>
                      </a:rPr>
                      <m:t>1/</m:t>
                    </m:r>
                    <m:sSubSup>
                      <m:sSubSupPr>
                        <m:ctrlPr>
                          <a:rPr kumimoji="1" lang="en-US" altLang="zh-CN" b="0" i="1" smtClean="0">
                            <a:latin typeface="Cambria Math" panose="02040503050406030204" pitchFamily="18" charset="0"/>
                          </a:rPr>
                        </m:ctrlPr>
                      </m:sSubSupPr>
                      <m:e>
                        <m:r>
                          <a:rPr kumimoji="1" lang="en-US" altLang="zh-CN" b="0" i="1" smtClean="0">
                            <a:latin typeface="Cambria Math" panose="02040503050406030204" pitchFamily="18" charset="0"/>
                          </a:rPr>
                          <m:t>𝐸</m:t>
                        </m:r>
                      </m:e>
                      <m:sub>
                        <m:r>
                          <a:rPr kumimoji="1" lang="en-US" altLang="zh-CN" b="0" i="1" smtClean="0">
                            <a:latin typeface="Cambria Math" panose="02040503050406030204" pitchFamily="18" charset="0"/>
                          </a:rPr>
                          <m:t>𝑅</m:t>
                        </m:r>
                      </m:sub>
                      <m:sup>
                        <m:r>
                          <a:rPr kumimoji="1" lang="en-US" altLang="zh-CN" b="0" i="1" smtClean="0">
                            <a:latin typeface="Cambria Math" panose="02040503050406030204" pitchFamily="18" charset="0"/>
                          </a:rPr>
                          <m:t>2</m:t>
                        </m:r>
                      </m:sup>
                    </m:sSubSup>
                  </m:oMath>
                </a14:m>
                <a:endParaRPr kumimoji="1" lang="en-US" altLang="zh-CN" dirty="0"/>
              </a:p>
            </p:txBody>
          </p:sp>
        </mc:Choice>
        <mc:Fallback xmlns="">
          <p:sp>
            <p:nvSpPr>
              <p:cNvPr id="4" name="内容占位符 3">
                <a:extLst>
                  <a:ext uri="{FF2B5EF4-FFF2-40B4-BE49-F238E27FC236}">
                    <a16:creationId xmlns:a16="http://schemas.microsoft.com/office/drawing/2014/main" id="{50906D33-12F8-565F-189C-F19373612ED5}"/>
                  </a:ext>
                </a:extLst>
              </p:cNvPr>
              <p:cNvSpPr>
                <a:spLocks noGrp="1" noRot="1" noChangeAspect="1" noMove="1" noResize="1" noEditPoints="1" noAdjustHandles="1" noChangeArrowheads="1" noChangeShapeType="1" noTextEdit="1"/>
              </p:cNvSpPr>
              <p:nvPr>
                <p:ph sz="half" idx="1"/>
              </p:nvPr>
            </p:nvSpPr>
            <p:spPr>
              <a:xfrm>
                <a:off x="715701" y="1214125"/>
                <a:ext cx="10515600" cy="1872244"/>
              </a:xfrm>
              <a:blipFill>
                <a:blip r:embed="rId3"/>
                <a:stretch>
                  <a:fillRect l="-1043" t="-5863"/>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0E5E0681-5A4B-3FE7-5F51-15611C080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088" y="3046807"/>
            <a:ext cx="4838850" cy="3387931"/>
          </a:xfrm>
          <a:prstGeom prst="rect">
            <a:avLst/>
          </a:prstGeom>
        </p:spPr>
      </p:pic>
      <p:pic>
        <p:nvPicPr>
          <p:cNvPr id="10" name="图片 9">
            <a:extLst>
              <a:ext uri="{FF2B5EF4-FFF2-40B4-BE49-F238E27FC236}">
                <a16:creationId xmlns:a16="http://schemas.microsoft.com/office/drawing/2014/main" id="{4B1C256C-F98B-5DAD-113A-C7C5EAA7E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5708" y="3051470"/>
            <a:ext cx="4649783" cy="3437120"/>
          </a:xfrm>
          <a:prstGeom prst="rect">
            <a:avLst/>
          </a:prstGeom>
        </p:spPr>
      </p:pic>
      <p:sp>
        <p:nvSpPr>
          <p:cNvPr id="11" name="文本框 10">
            <a:extLst>
              <a:ext uri="{FF2B5EF4-FFF2-40B4-BE49-F238E27FC236}">
                <a16:creationId xmlns:a16="http://schemas.microsoft.com/office/drawing/2014/main" id="{C08E89EE-9B93-2E69-CA2F-F123BC950DD6}"/>
              </a:ext>
            </a:extLst>
          </p:cNvPr>
          <p:cNvSpPr txBox="1"/>
          <p:nvPr/>
        </p:nvSpPr>
        <p:spPr>
          <a:xfrm>
            <a:off x="7438713" y="2633919"/>
            <a:ext cx="2881745" cy="369332"/>
          </a:xfrm>
          <a:prstGeom prst="rect">
            <a:avLst/>
          </a:prstGeom>
          <a:noFill/>
        </p:spPr>
        <p:txBody>
          <a:bodyPr wrap="square" rtlCol="0">
            <a:spAutoFit/>
          </a:bodyPr>
          <a:lstStyle/>
          <a:p>
            <a:r>
              <a:rPr kumimoji="1" lang="en-US" altLang="zh-CN" b="1" dirty="0">
                <a:latin typeface="Arial" panose="020B0604020202020204" pitchFamily="34" charset="0"/>
                <a:cs typeface="Arial" panose="020B0604020202020204" pitchFamily="34" charset="0"/>
              </a:rPr>
              <a:t>30 and 100 GeV/c</a:t>
            </a:r>
            <a:r>
              <a:rPr kumimoji="1" lang="en-US" altLang="zh-CN" b="1" baseline="30000" dirty="0">
                <a:latin typeface="Arial" panose="020B0604020202020204" pitchFamily="34" charset="0"/>
                <a:cs typeface="Arial" panose="020B0604020202020204" pitchFamily="34" charset="0"/>
              </a:rPr>
              <a:t>2</a:t>
            </a:r>
            <a:r>
              <a:rPr kumimoji="1" lang="en-US" altLang="zh-CN" b="1" dirty="0">
                <a:latin typeface="Arial" panose="020B0604020202020204" pitchFamily="34" charset="0"/>
                <a:cs typeface="Arial" panose="020B0604020202020204" pitchFamily="34" charset="0"/>
              </a:rPr>
              <a:t> DM</a:t>
            </a:r>
            <a:endParaRPr kumimoji="1" lang="zh-CN" altLang="en-US" b="1"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4F500330-F777-B9C9-E880-04128F76E891}"/>
              </a:ext>
            </a:extLst>
          </p:cNvPr>
          <p:cNvSpPr txBox="1"/>
          <p:nvPr/>
        </p:nvSpPr>
        <p:spPr>
          <a:xfrm>
            <a:off x="3780383" y="3865168"/>
            <a:ext cx="1548822" cy="369332"/>
          </a:xfrm>
          <a:prstGeom prst="rect">
            <a:avLst/>
          </a:prstGeom>
          <a:noFill/>
        </p:spPr>
        <p:txBody>
          <a:bodyPr wrap="none" rtlCol="0">
            <a:spAutoFit/>
          </a:bodyPr>
          <a:lstStyle/>
          <a:p>
            <a:r>
              <a:rPr kumimoji="1" lang="en-US" altLang="zh-CN" b="1" dirty="0"/>
              <a:t>recoil energy</a:t>
            </a:r>
            <a:endParaRPr kumimoji="1" lang="zh-CN" altLang="en-US" b="1" dirty="0"/>
          </a:p>
        </p:txBody>
      </p:sp>
      <p:sp>
        <p:nvSpPr>
          <p:cNvPr id="13" name="日期占位符 1">
            <a:extLst>
              <a:ext uri="{FF2B5EF4-FFF2-40B4-BE49-F238E27FC236}">
                <a16:creationId xmlns:a16="http://schemas.microsoft.com/office/drawing/2014/main" id="{5D60560D-20E8-4A42-93A8-46FF080CA95E}"/>
              </a:ext>
            </a:extLst>
          </p:cNvPr>
          <p:cNvSpPr>
            <a:spLocks noGrp="1"/>
          </p:cNvSpPr>
          <p:nvPr>
            <p:ph type="dt" sz="half" idx="10"/>
          </p:nvPr>
        </p:nvSpPr>
        <p:spPr>
          <a:xfrm>
            <a:off x="838200" y="6356350"/>
            <a:ext cx="2743200" cy="365125"/>
          </a:xfrm>
        </p:spPr>
        <p:txBody>
          <a:bodyPr/>
          <a:lstStyle/>
          <a:p>
            <a:r>
              <a:rPr lang="en-US" altLang="zh-CN"/>
              <a:t>2024/8/27</a:t>
            </a:r>
            <a:endParaRPr lang="zh-CN" altLang="en-US"/>
          </a:p>
        </p:txBody>
      </p:sp>
      <p:sp>
        <p:nvSpPr>
          <p:cNvPr id="14" name="页脚占位符 2">
            <a:extLst>
              <a:ext uri="{FF2B5EF4-FFF2-40B4-BE49-F238E27FC236}">
                <a16:creationId xmlns:a16="http://schemas.microsoft.com/office/drawing/2014/main" id="{78E5F6B2-11BC-4E52-B7B8-CF13ED6A0B38}"/>
              </a:ext>
            </a:extLst>
          </p:cNvPr>
          <p:cNvSpPr>
            <a:spLocks noGrp="1"/>
          </p:cNvSpPr>
          <p:nvPr>
            <p:ph type="ftr" sz="quarter" idx="11"/>
          </p:nvPr>
        </p:nvSpPr>
        <p:spPr>
          <a:xfrm>
            <a:off x="4038600" y="6356350"/>
            <a:ext cx="4114800" cy="365125"/>
          </a:xfrm>
        </p:spPr>
        <p:txBody>
          <a:bodyPr/>
          <a:lstStyle/>
          <a:p>
            <a:r>
              <a:rPr lang="zh-CN" altLang="en-US"/>
              <a:t>孟月，</a:t>
            </a:r>
            <a:r>
              <a:rPr lang="en-US" altLang="zh-CN"/>
              <a:t>NPG workshop</a:t>
            </a:r>
            <a:endParaRPr lang="zh-CN" altLang="en-US"/>
          </a:p>
        </p:txBody>
      </p:sp>
      <p:sp>
        <p:nvSpPr>
          <p:cNvPr id="2" name="灯片编号占位符 1">
            <a:extLst>
              <a:ext uri="{FF2B5EF4-FFF2-40B4-BE49-F238E27FC236}">
                <a16:creationId xmlns:a16="http://schemas.microsoft.com/office/drawing/2014/main" id="{CACA9E97-06F9-FE05-90C5-910ADFF30388}"/>
              </a:ext>
            </a:extLst>
          </p:cNvPr>
          <p:cNvSpPr>
            <a:spLocks noGrp="1"/>
          </p:cNvSpPr>
          <p:nvPr>
            <p:ph type="sldNum" sz="quarter" idx="12"/>
          </p:nvPr>
        </p:nvSpPr>
        <p:spPr/>
        <p:txBody>
          <a:bodyPr/>
          <a:lstStyle/>
          <a:p>
            <a:fld id="{E2802475-2F4D-CA45-AACE-A7EAB8ED1EE7}" type="slidenum">
              <a:rPr kumimoji="1" lang="zh-CN" altLang="en-US" smtClean="0"/>
              <a:t>45</a:t>
            </a:fld>
            <a:endParaRPr kumimoji="1" lang="zh-CN" altLang="en-US"/>
          </a:p>
        </p:txBody>
      </p:sp>
      <p:sp>
        <p:nvSpPr>
          <p:cNvPr id="3" name="标题 1">
            <a:extLst>
              <a:ext uri="{FF2B5EF4-FFF2-40B4-BE49-F238E27FC236}">
                <a16:creationId xmlns:a16="http://schemas.microsoft.com/office/drawing/2014/main" id="{A2AD5EFC-749E-E073-6690-F78409779C29}"/>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Photon-mediated Interaction</a:t>
            </a:r>
          </a:p>
        </p:txBody>
      </p:sp>
    </p:spTree>
    <p:extLst>
      <p:ext uri="{BB962C8B-B14F-4D97-AF65-F5344CB8AC3E}">
        <p14:creationId xmlns:p14="http://schemas.microsoft.com/office/powerpoint/2010/main" val="1723805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30680A6C-83D0-4546-ADA8-B18BC0D6CC4B}"/>
              </a:ext>
            </a:extLst>
          </p:cNvPr>
          <p:cNvSpPr>
            <a:spLocks noGrp="1"/>
          </p:cNvSpPr>
          <p:nvPr>
            <p:ph type="sldNum" sz="quarter" idx="12"/>
          </p:nvPr>
        </p:nvSpPr>
        <p:spPr/>
        <p:txBody>
          <a:bodyPr/>
          <a:lstStyle/>
          <a:p>
            <a:fld id="{89648570-77B9-AE43-875E-642F23670857}" type="slidenum">
              <a:rPr kumimoji="1" lang="zh-CN" altLang="en-US" smtClean="0"/>
              <a:t>46</a:t>
            </a:fld>
            <a:endParaRPr kumimoji="1" lang="zh-CN" altLang="en-US"/>
          </a:p>
        </p:txBody>
      </p:sp>
      <p:sp>
        <p:nvSpPr>
          <p:cNvPr id="4" name="内容占位符 3">
            <a:extLst>
              <a:ext uri="{FF2B5EF4-FFF2-40B4-BE49-F238E27FC236}">
                <a16:creationId xmlns:a16="http://schemas.microsoft.com/office/drawing/2014/main" id="{DB46F6E9-3865-1690-F1F2-35D4931C8079}"/>
              </a:ext>
            </a:extLst>
          </p:cNvPr>
          <p:cNvSpPr>
            <a:spLocks noGrp="1"/>
          </p:cNvSpPr>
          <p:nvPr>
            <p:ph sz="half" idx="1"/>
          </p:nvPr>
        </p:nvSpPr>
        <p:spPr>
          <a:xfrm>
            <a:off x="838200" y="1145591"/>
            <a:ext cx="10515600" cy="4780649"/>
          </a:xfrm>
        </p:spPr>
        <p:txBody>
          <a:bodyPr/>
          <a:lstStyle/>
          <a:p>
            <a:r>
              <a:rPr kumimoji="1" lang="en-US" altLang="zh-CN" dirty="0"/>
              <a:t>Earth attenuation</a:t>
            </a:r>
          </a:p>
          <a:p>
            <a:pPr lvl="1"/>
            <a:r>
              <a:rPr kumimoji="1" lang="en-US" altLang="zh-CN" dirty="0"/>
              <a:t>Monte Carlo simulation with both QE and elastic process included </a:t>
            </a:r>
            <a:endParaRPr kumimoji="1" lang="zh-CN" altLang="en-US" dirty="0"/>
          </a:p>
        </p:txBody>
      </p:sp>
      <p:pic>
        <p:nvPicPr>
          <p:cNvPr id="7" name="图片 6">
            <a:extLst>
              <a:ext uri="{FF2B5EF4-FFF2-40B4-BE49-F238E27FC236}">
                <a16:creationId xmlns:a16="http://schemas.microsoft.com/office/drawing/2014/main" id="{D1306008-E9B2-98B2-1F9D-0958015714EC}"/>
              </a:ext>
            </a:extLst>
          </p:cNvPr>
          <p:cNvPicPr>
            <a:picLocks noChangeAspect="1"/>
          </p:cNvPicPr>
          <p:nvPr/>
        </p:nvPicPr>
        <p:blipFill>
          <a:blip r:embed="rId2"/>
          <a:stretch>
            <a:fillRect/>
          </a:stretch>
        </p:blipFill>
        <p:spPr>
          <a:xfrm>
            <a:off x="104386" y="2155070"/>
            <a:ext cx="5956766" cy="4208675"/>
          </a:xfrm>
          <a:prstGeom prst="rect">
            <a:avLst/>
          </a:prstGeom>
        </p:spPr>
      </p:pic>
      <p:sp>
        <p:nvSpPr>
          <p:cNvPr id="9" name="文本框 8">
            <a:extLst>
              <a:ext uri="{FF2B5EF4-FFF2-40B4-BE49-F238E27FC236}">
                <a16:creationId xmlns:a16="http://schemas.microsoft.com/office/drawing/2014/main" id="{4A0399D7-6BDD-552C-514B-C69B9E1F3B59}"/>
              </a:ext>
            </a:extLst>
          </p:cNvPr>
          <p:cNvSpPr txBox="1"/>
          <p:nvPr/>
        </p:nvSpPr>
        <p:spPr>
          <a:xfrm>
            <a:off x="3719594" y="5230297"/>
            <a:ext cx="2014779" cy="369332"/>
          </a:xfrm>
          <a:prstGeom prst="rect">
            <a:avLst/>
          </a:prstGeom>
          <a:noFill/>
        </p:spPr>
        <p:txBody>
          <a:bodyPr wrap="square" rtlCol="0">
            <a:spAutoFit/>
          </a:bodyPr>
          <a:lstStyle/>
          <a:p>
            <a:r>
              <a:rPr kumimoji="1" lang="en-US" altLang="zh-CN" b="1" dirty="0">
                <a:latin typeface="Microsoft YaHei" panose="020B0503020204020204" pitchFamily="34" charset="-122"/>
                <a:ea typeface="Microsoft YaHei" panose="020B0503020204020204" pitchFamily="34" charset="-122"/>
              </a:rPr>
              <a:t>DM flux</a:t>
            </a:r>
            <a:endParaRPr kumimoji="1" lang="zh-CN" altLang="en-US" b="1" dirty="0">
              <a:latin typeface="Microsoft YaHei" panose="020B0503020204020204" pitchFamily="34" charset="-122"/>
              <a:ea typeface="Microsoft YaHei" panose="020B0503020204020204" pitchFamily="34" charset="-122"/>
            </a:endParaRPr>
          </a:p>
        </p:txBody>
      </p:sp>
      <p:pic>
        <p:nvPicPr>
          <p:cNvPr id="10" name="图片 9">
            <a:extLst>
              <a:ext uri="{FF2B5EF4-FFF2-40B4-BE49-F238E27FC236}">
                <a16:creationId xmlns:a16="http://schemas.microsoft.com/office/drawing/2014/main" id="{BA146E17-5350-C7B5-209C-6AA148913241}"/>
              </a:ext>
            </a:extLst>
          </p:cNvPr>
          <p:cNvPicPr>
            <a:picLocks noChangeAspect="1"/>
          </p:cNvPicPr>
          <p:nvPr/>
        </p:nvPicPr>
        <p:blipFill>
          <a:blip r:embed="rId3"/>
          <a:stretch>
            <a:fillRect/>
          </a:stretch>
        </p:blipFill>
        <p:spPr>
          <a:xfrm>
            <a:off x="6130850" y="2155070"/>
            <a:ext cx="5811980" cy="4208675"/>
          </a:xfrm>
          <a:prstGeom prst="rect">
            <a:avLst/>
          </a:prstGeom>
        </p:spPr>
      </p:pic>
      <p:sp>
        <p:nvSpPr>
          <p:cNvPr id="11" name="文本框 10">
            <a:extLst>
              <a:ext uri="{FF2B5EF4-FFF2-40B4-BE49-F238E27FC236}">
                <a16:creationId xmlns:a16="http://schemas.microsoft.com/office/drawing/2014/main" id="{22E9C82B-0C21-6630-CC18-4E60CA2F4C88}"/>
              </a:ext>
            </a:extLst>
          </p:cNvPr>
          <p:cNvSpPr txBox="1"/>
          <p:nvPr/>
        </p:nvSpPr>
        <p:spPr>
          <a:xfrm>
            <a:off x="7414129" y="5230297"/>
            <a:ext cx="2662204" cy="369332"/>
          </a:xfrm>
          <a:prstGeom prst="rect">
            <a:avLst/>
          </a:prstGeom>
          <a:noFill/>
        </p:spPr>
        <p:txBody>
          <a:bodyPr wrap="none" rtlCol="0">
            <a:spAutoFit/>
          </a:bodyPr>
          <a:lstStyle/>
          <a:p>
            <a:r>
              <a:rPr kumimoji="1" lang="en-US" altLang="zh-CN" b="1" dirty="0">
                <a:latin typeface="Microsoft YaHei" panose="020B0503020204020204" pitchFamily="34" charset="-122"/>
                <a:ea typeface="Microsoft YaHei" panose="020B0503020204020204" pitchFamily="34" charset="-122"/>
              </a:rPr>
              <a:t>Nuclear recoil energy</a:t>
            </a:r>
            <a:endParaRPr kumimoji="1" lang="zh-CN" altLang="en-US" b="1" dirty="0">
              <a:latin typeface="Microsoft YaHei" panose="020B0503020204020204" pitchFamily="34" charset="-122"/>
              <a:ea typeface="Microsoft YaHei" panose="020B0503020204020204" pitchFamily="34" charset="-122"/>
            </a:endParaRPr>
          </a:p>
        </p:txBody>
      </p:sp>
      <p:sp>
        <p:nvSpPr>
          <p:cNvPr id="8" name="标题 1">
            <a:extLst>
              <a:ext uri="{FF2B5EF4-FFF2-40B4-BE49-F238E27FC236}">
                <a16:creationId xmlns:a16="http://schemas.microsoft.com/office/drawing/2014/main" id="{B1BFD595-156E-1325-7608-77842F56E25A}"/>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dirty="0">
                <a:solidFill>
                  <a:srgbClr val="E9445D"/>
                </a:solidFill>
              </a:rPr>
              <a:t>Boosted</a:t>
            </a:r>
            <a:r>
              <a:rPr kumimoji="1" lang="zh-CN" altLang="en-US" sz="4400" dirty="0">
                <a:solidFill>
                  <a:srgbClr val="E9445D"/>
                </a:solidFill>
              </a:rPr>
              <a:t> </a:t>
            </a:r>
            <a:r>
              <a:rPr kumimoji="1" lang="en-US" altLang="zh-CN" sz="4400" dirty="0">
                <a:solidFill>
                  <a:srgbClr val="E9445D"/>
                </a:solidFill>
              </a:rPr>
              <a:t>DM</a:t>
            </a:r>
            <a:r>
              <a:rPr kumimoji="1" lang="zh-CN" altLang="en-US" sz="4400" dirty="0">
                <a:solidFill>
                  <a:srgbClr val="E9445D"/>
                </a:solidFill>
              </a:rPr>
              <a:t> </a:t>
            </a:r>
            <a:r>
              <a:rPr kumimoji="1" lang="en-US" altLang="zh-CN" sz="4400" dirty="0">
                <a:solidFill>
                  <a:srgbClr val="E9445D"/>
                </a:solidFill>
              </a:rPr>
              <a:t>in</a:t>
            </a:r>
            <a:r>
              <a:rPr kumimoji="1" lang="zh-CN" altLang="en-US" sz="4400" dirty="0">
                <a:solidFill>
                  <a:srgbClr val="E9445D"/>
                </a:solidFill>
              </a:rPr>
              <a:t> </a:t>
            </a:r>
            <a:r>
              <a:rPr kumimoji="1" lang="en-US" altLang="zh-CN" sz="4400" dirty="0">
                <a:solidFill>
                  <a:srgbClr val="E9445D"/>
                </a:solidFill>
              </a:rPr>
              <a:t>Detector</a:t>
            </a:r>
          </a:p>
        </p:txBody>
      </p:sp>
      <p:sp>
        <p:nvSpPr>
          <p:cNvPr id="12" name="日期占位符 2">
            <a:extLst>
              <a:ext uri="{FF2B5EF4-FFF2-40B4-BE49-F238E27FC236}">
                <a16:creationId xmlns:a16="http://schemas.microsoft.com/office/drawing/2014/main" id="{9B7868EB-E892-8015-1434-AC0AEDF437E7}"/>
              </a:ext>
            </a:extLst>
          </p:cNvPr>
          <p:cNvSpPr>
            <a:spLocks noGrp="1"/>
          </p:cNvSpPr>
          <p:nvPr>
            <p:ph type="dt" sz="half" idx="10"/>
          </p:nvPr>
        </p:nvSpPr>
        <p:spPr>
          <a:xfrm>
            <a:off x="838200" y="6356350"/>
            <a:ext cx="2743200" cy="365125"/>
          </a:xfrm>
        </p:spPr>
        <p:txBody>
          <a:bodyPr/>
          <a:lstStyle/>
          <a:p>
            <a:r>
              <a:rPr lang="en-US" altLang="zh-CN"/>
              <a:t>2024/8/27</a:t>
            </a:r>
            <a:endParaRPr lang="zh-CN" altLang="en-US"/>
          </a:p>
        </p:txBody>
      </p:sp>
      <p:sp>
        <p:nvSpPr>
          <p:cNvPr id="13" name="页脚占位符 3">
            <a:extLst>
              <a:ext uri="{FF2B5EF4-FFF2-40B4-BE49-F238E27FC236}">
                <a16:creationId xmlns:a16="http://schemas.microsoft.com/office/drawing/2014/main" id="{E0E593EE-0454-C9BC-B194-FF326B36FD8B}"/>
              </a:ext>
            </a:extLst>
          </p:cNvPr>
          <p:cNvSpPr>
            <a:spLocks noGrp="1"/>
          </p:cNvSpPr>
          <p:nvPr>
            <p:ph type="ftr" sz="quarter" idx="11"/>
          </p:nvPr>
        </p:nvSpPr>
        <p:spPr>
          <a:xfrm>
            <a:off x="4038600" y="6356350"/>
            <a:ext cx="4114800" cy="365125"/>
          </a:xfrm>
        </p:spPr>
        <p:txBody>
          <a:bodyPr/>
          <a:lstStyle/>
          <a:p>
            <a:r>
              <a:rPr lang="zh-CN" altLang="en-US"/>
              <a:t>孟月，</a:t>
            </a:r>
            <a:r>
              <a:rPr lang="en-US" altLang="zh-CN"/>
              <a:t>NPG workshop</a:t>
            </a:r>
            <a:endParaRPr lang="zh-CN" altLang="en-US"/>
          </a:p>
        </p:txBody>
      </p:sp>
    </p:spTree>
    <p:extLst>
      <p:ext uri="{BB962C8B-B14F-4D97-AF65-F5344CB8AC3E}">
        <p14:creationId xmlns:p14="http://schemas.microsoft.com/office/powerpoint/2010/main" val="3324379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76F692FA-CED8-38F6-960B-33B0EF386025}"/>
              </a:ext>
            </a:extLst>
          </p:cNvPr>
          <p:cNvSpPr>
            <a:spLocks noGrp="1"/>
          </p:cNvSpPr>
          <p:nvPr>
            <p:ph type="sldNum" sz="quarter" idx="12"/>
          </p:nvPr>
        </p:nvSpPr>
        <p:spPr/>
        <p:txBody>
          <a:bodyPr/>
          <a:lstStyle/>
          <a:p>
            <a:fld id="{E2802475-2F4D-CA45-AACE-A7EAB8ED1EE7}" type="slidenum">
              <a:rPr kumimoji="1" lang="zh-CN" altLang="en-US" smtClean="0"/>
              <a:t>47</a:t>
            </a:fld>
            <a:endParaRPr kumimoji="1" lang="zh-CN" altLang="en-US"/>
          </a:p>
        </p:txBody>
      </p:sp>
      <p:sp>
        <p:nvSpPr>
          <p:cNvPr id="11" name="内容占位符 3">
            <a:extLst>
              <a:ext uri="{FF2B5EF4-FFF2-40B4-BE49-F238E27FC236}">
                <a16:creationId xmlns:a16="http://schemas.microsoft.com/office/drawing/2014/main" id="{347129F4-935D-EC4B-091C-C7162386C073}"/>
              </a:ext>
            </a:extLst>
          </p:cNvPr>
          <p:cNvSpPr txBox="1">
            <a:spLocks/>
          </p:cNvSpPr>
          <p:nvPr/>
        </p:nvSpPr>
        <p:spPr>
          <a:xfrm>
            <a:off x="384314" y="1024759"/>
            <a:ext cx="11423372" cy="5459192"/>
          </a:xfrm>
          <a:prstGeom prst="rect">
            <a:avLst/>
          </a:prstGeom>
        </p:spPr>
        <p:txBody>
          <a:bodyPr vert="horz" lIns="91440" tIns="45720" rIns="91440" bIns="45720" rtlCol="0">
            <a:normAutofit/>
          </a:bodyPr>
          <a:lstStyle>
            <a:lvl1pPr marL="342900" indent="-342900" algn="l" defTabSz="457200" rtl="0" eaLnBrk="1" latinLnBrk="0" hangingPunct="1">
              <a:spcBef>
                <a:spcPts val="600"/>
              </a:spcBef>
              <a:spcAft>
                <a:spcPts val="600"/>
              </a:spcAft>
              <a:buFont typeface="Arial"/>
              <a:buChar char="•"/>
              <a:defRPr sz="2800" b="1"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1pPr>
            <a:lvl2pPr marL="742950" indent="-285750" algn="l" defTabSz="457200" rtl="0" eaLnBrk="1" latinLnBrk="0" hangingPunct="1">
              <a:spcBef>
                <a:spcPts val="600"/>
              </a:spcBef>
              <a:spcAft>
                <a:spcPts val="600"/>
              </a:spcAft>
              <a:buFont typeface="Arial"/>
              <a:buChar char="–"/>
              <a:defRPr sz="24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2pPr>
            <a:lvl3pPr marL="1143000" indent="-228600" algn="l" defTabSz="457200" rtl="0" eaLnBrk="1" latinLnBrk="0" hangingPunct="1">
              <a:spcBef>
                <a:spcPts val="600"/>
              </a:spcBef>
              <a:spcAft>
                <a:spcPts val="600"/>
              </a:spcAft>
              <a:buFont typeface="Wingdings" pitchFamily="2" charset="2"/>
              <a:buChar char="Ø"/>
              <a:defRPr sz="20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3pPr>
            <a:lvl4pPr marL="1600200" indent="-228600" algn="l" defTabSz="457200" rtl="0" eaLnBrk="1" latinLnBrk="0" hangingPunct="1">
              <a:spcBef>
                <a:spcPts val="600"/>
              </a:spcBef>
              <a:spcAft>
                <a:spcPts val="600"/>
              </a:spcAft>
              <a:buFont typeface="Wingdings" pitchFamily="2" charset="2"/>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4pPr>
            <a:lvl5pPr marL="2057400" indent="-228600" algn="l" defTabSz="457200" rtl="0" eaLnBrk="1" latinLnBrk="0" hangingPunct="1">
              <a:spcBef>
                <a:spcPts val="600"/>
              </a:spcBef>
              <a:spcAft>
                <a:spcPts val="600"/>
              </a:spcAft>
              <a:buFont typeface="Arial"/>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0" lang="en-US" altLang="zh-CN" sz="28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Next generation liquid xenon experiment</a:t>
            </a:r>
          </a:p>
          <a:p>
            <a:pPr marL="742950" marR="0" lvl="1" indent="-285750" algn="l" defTabSz="457200" rtl="0" eaLnBrk="1" fontAlgn="auto" latinLnBrk="0" hangingPunct="1">
              <a:lnSpc>
                <a:spcPct val="100000"/>
              </a:lnSpc>
              <a:spcBef>
                <a:spcPts val="600"/>
              </a:spcBef>
              <a:spcAft>
                <a:spcPts val="600"/>
              </a:spcAft>
              <a:buClrTx/>
              <a:buSzTx/>
              <a:buFont typeface="Arial"/>
              <a:buChar char="–"/>
              <a:tabLst/>
              <a:defRPr/>
            </a:pPr>
            <a:r>
              <a:rPr kumimoji="0"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with &gt;30 </a:t>
            </a:r>
            <a:r>
              <a:rPr kumimoji="0" lang="en-US" altLang="zh-CN" sz="2400" b="0" i="0" u="none" strike="noStrike" kern="1200" cap="none" spc="0" normalizeH="0" baseline="0" noProof="0" dirty="0" err="1">
                <a:ln>
                  <a:noFill/>
                </a:ln>
                <a:solidFill>
                  <a:sysClr val="windowText" lastClr="000000"/>
                </a:solidFill>
                <a:effectLst/>
                <a:uLnTx/>
                <a:uFillTx/>
                <a:latin typeface="Helvetica Neue" panose="02000503000000020004" pitchFamily="2" charset="0"/>
                <a:ea typeface="Microsoft YaHei" panose="020B0503020204020204" pitchFamily="34" charset="-122"/>
              </a:rPr>
              <a:t>tonne</a:t>
            </a:r>
            <a:r>
              <a:rPr kumimoji="0"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 sensitive volume</a:t>
            </a:r>
          </a:p>
          <a:p>
            <a:pPr marL="742950" marR="0" lvl="1" indent="-285750" algn="l" defTabSz="457200" rtl="0" eaLnBrk="1" fontAlgn="auto" latinLnBrk="0" hangingPunct="1">
              <a:lnSpc>
                <a:spcPct val="100000"/>
              </a:lnSpc>
              <a:spcBef>
                <a:spcPts val="600"/>
              </a:spcBef>
              <a:spcAft>
                <a:spcPts val="600"/>
              </a:spcAft>
              <a:buClrTx/>
              <a:buSzTx/>
              <a:buFont typeface="Arial"/>
              <a:buChar char="–"/>
              <a:tabLst/>
              <a:defRPr/>
            </a:pPr>
            <a:r>
              <a:rPr kumimoji="0"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decisive test on WIMP with 200 </a:t>
            </a:r>
            <a:r>
              <a:rPr kumimoji="0" lang="en-US" altLang="zh-CN" sz="2400" b="0" i="0" u="none" strike="noStrike" kern="1200" cap="none" spc="0" normalizeH="0" baseline="0" noProof="0" dirty="0" err="1">
                <a:ln>
                  <a:noFill/>
                </a:ln>
                <a:solidFill>
                  <a:sysClr val="windowText" lastClr="000000"/>
                </a:solidFill>
                <a:effectLst/>
                <a:uLnTx/>
                <a:uFillTx/>
                <a:latin typeface="Helvetica Neue" panose="02000503000000020004" pitchFamily="2" charset="0"/>
                <a:ea typeface="Microsoft YaHei" panose="020B0503020204020204" pitchFamily="34" charset="-122"/>
              </a:rPr>
              <a:t>tonne</a:t>
            </a:r>
            <a:r>
              <a:rPr kumimoji="0"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-year</a:t>
            </a:r>
            <a:endParaRPr kumimoji="0" lang="zh-CN" altLang="en-US"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endParaRPr>
          </a:p>
        </p:txBody>
      </p:sp>
      <p:pic>
        <p:nvPicPr>
          <p:cNvPr id="12" name="图片 11">
            <a:extLst>
              <a:ext uri="{FF2B5EF4-FFF2-40B4-BE49-F238E27FC236}">
                <a16:creationId xmlns:a16="http://schemas.microsoft.com/office/drawing/2014/main" id="{CAFFAA50-E13C-3003-A960-55619DC303C9}"/>
              </a:ext>
            </a:extLst>
          </p:cNvPr>
          <p:cNvPicPr>
            <a:picLocks noChangeAspect="1"/>
          </p:cNvPicPr>
          <p:nvPr/>
        </p:nvPicPr>
        <p:blipFill>
          <a:blip r:embed="rId3"/>
          <a:stretch>
            <a:fillRect/>
          </a:stretch>
        </p:blipFill>
        <p:spPr>
          <a:xfrm>
            <a:off x="7429379" y="1860181"/>
            <a:ext cx="4286684" cy="4546858"/>
          </a:xfrm>
          <a:prstGeom prst="rect">
            <a:avLst/>
          </a:prstGeom>
        </p:spPr>
      </p:pic>
      <p:pic>
        <p:nvPicPr>
          <p:cNvPr id="13" name="图片 12">
            <a:extLst>
              <a:ext uri="{FF2B5EF4-FFF2-40B4-BE49-F238E27FC236}">
                <a16:creationId xmlns:a16="http://schemas.microsoft.com/office/drawing/2014/main" id="{BC57BCA8-271B-584A-5982-B1F7C5ACAA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94715" y="2549210"/>
            <a:ext cx="5230775" cy="3857829"/>
          </a:xfrm>
          <a:prstGeom prst="rect">
            <a:avLst/>
          </a:prstGeom>
        </p:spPr>
      </p:pic>
      <p:sp>
        <p:nvSpPr>
          <p:cNvPr id="2" name="标题 1">
            <a:extLst>
              <a:ext uri="{FF2B5EF4-FFF2-40B4-BE49-F238E27FC236}">
                <a16:creationId xmlns:a16="http://schemas.microsoft.com/office/drawing/2014/main" id="{8D1ACE2B-CD24-6709-910F-68D8B4D6B2B8}"/>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Future Plan: </a:t>
            </a:r>
            <a:r>
              <a:rPr kumimoji="1" lang="en-US" altLang="zh-CN" sz="4400" b="1" i="0" u="none" strike="noStrike" kern="1200" cap="none" spc="0" normalizeH="0" baseline="0" noProof="0" dirty="0" err="1">
                <a:ln>
                  <a:noFill/>
                </a:ln>
                <a:solidFill>
                  <a:srgbClr val="E9445D"/>
                </a:solidFill>
                <a:effectLst/>
                <a:uLnTx/>
                <a:uFillTx/>
                <a:latin typeface="Helvetica Neue" panose="02000503000000020004" pitchFamily="2" charset="0"/>
                <a:ea typeface="Microsoft YaHei" panose="020B0503020204020204" pitchFamily="34" charset="-122"/>
              </a:rPr>
              <a:t>PandaX-xT</a:t>
            </a:r>
            <a:endPar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endParaRPr>
          </a:p>
        </p:txBody>
      </p:sp>
      <p:sp>
        <p:nvSpPr>
          <p:cNvPr id="3" name="日期占位符 1">
            <a:extLst>
              <a:ext uri="{FF2B5EF4-FFF2-40B4-BE49-F238E27FC236}">
                <a16:creationId xmlns:a16="http://schemas.microsoft.com/office/drawing/2014/main" id="{63FA3785-ED4D-921E-3F22-8E90458CEAB9}"/>
              </a:ext>
            </a:extLst>
          </p:cNvPr>
          <p:cNvSpPr>
            <a:spLocks noGrp="1"/>
          </p:cNvSpPr>
          <p:nvPr>
            <p:ph type="dt" sz="half" idx="10"/>
          </p:nvPr>
        </p:nvSpPr>
        <p:spPr>
          <a:xfrm>
            <a:off x="838200" y="6356350"/>
            <a:ext cx="2743200" cy="365125"/>
          </a:xfrm>
        </p:spPr>
        <p:txBody>
          <a:bodyPr/>
          <a:lstStyle/>
          <a:p>
            <a:r>
              <a:rPr kumimoji="1" lang="en-US" altLang="zh-CN"/>
              <a:t>2024/8/27</a:t>
            </a:r>
            <a:endParaRPr kumimoji="1" lang="zh-CN" altLang="en-US"/>
          </a:p>
        </p:txBody>
      </p:sp>
      <p:sp>
        <p:nvSpPr>
          <p:cNvPr id="7" name="页脚占位符 2">
            <a:extLst>
              <a:ext uri="{FF2B5EF4-FFF2-40B4-BE49-F238E27FC236}">
                <a16:creationId xmlns:a16="http://schemas.microsoft.com/office/drawing/2014/main" id="{16002517-FECE-51E6-2927-3454BDDE0013}"/>
              </a:ext>
            </a:extLst>
          </p:cNvPr>
          <p:cNvSpPr>
            <a:spLocks noGrp="1"/>
          </p:cNvSpPr>
          <p:nvPr>
            <p:ph type="ftr" sz="quarter" idx="11"/>
          </p:nvPr>
        </p:nvSpPr>
        <p:spPr>
          <a:xfrm>
            <a:off x="4038600" y="6356350"/>
            <a:ext cx="4114800" cy="365125"/>
          </a:xfrm>
        </p:spPr>
        <p:txBody>
          <a:bodyPr/>
          <a:lstStyle/>
          <a:p>
            <a:r>
              <a:rPr kumimoji="1" lang="zh-CN" altLang="en-US"/>
              <a:t>孟月，</a:t>
            </a:r>
            <a:r>
              <a:rPr kumimoji="1" lang="en-US" altLang="zh-CN"/>
              <a:t>NPG workshop</a:t>
            </a:r>
            <a:endParaRPr kumimoji="1" lang="zh-CN" altLang="en-US"/>
          </a:p>
        </p:txBody>
      </p:sp>
    </p:spTree>
    <p:extLst>
      <p:ext uri="{BB962C8B-B14F-4D97-AF65-F5344CB8AC3E}">
        <p14:creationId xmlns:p14="http://schemas.microsoft.com/office/powerpoint/2010/main" val="440710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3A47805-1C8F-8E59-58F0-0BD0EF22C27E}"/>
              </a:ext>
            </a:extLst>
          </p:cNvPr>
          <p:cNvSpPr>
            <a:spLocks noGrp="1"/>
          </p:cNvSpPr>
          <p:nvPr>
            <p:ph type="dt" sz="half" idx="10"/>
          </p:nvPr>
        </p:nvSpPr>
        <p:spPr/>
        <p:txBody>
          <a:bodyPr/>
          <a:lstStyle/>
          <a:p>
            <a:r>
              <a:rPr kumimoji="1" lang="en-US" altLang="zh-CN"/>
              <a:t>2024/8/27</a:t>
            </a:r>
            <a:endParaRPr kumimoji="1" lang="zh-CN" altLang="en-US"/>
          </a:p>
        </p:txBody>
      </p:sp>
      <p:sp>
        <p:nvSpPr>
          <p:cNvPr id="3" name="页脚占位符 2">
            <a:extLst>
              <a:ext uri="{FF2B5EF4-FFF2-40B4-BE49-F238E27FC236}">
                <a16:creationId xmlns:a16="http://schemas.microsoft.com/office/drawing/2014/main" id="{203E403A-F04B-79E0-D14A-A6EFCC9CB7E9}"/>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4" name="灯片编号占位符 3">
            <a:extLst>
              <a:ext uri="{FF2B5EF4-FFF2-40B4-BE49-F238E27FC236}">
                <a16:creationId xmlns:a16="http://schemas.microsoft.com/office/drawing/2014/main" id="{6F753C36-CD5A-BA43-3713-BDCDA9C70CF5}"/>
              </a:ext>
            </a:extLst>
          </p:cNvPr>
          <p:cNvSpPr>
            <a:spLocks noGrp="1"/>
          </p:cNvSpPr>
          <p:nvPr>
            <p:ph type="sldNum" sz="quarter" idx="12"/>
          </p:nvPr>
        </p:nvSpPr>
        <p:spPr/>
        <p:txBody>
          <a:bodyPr/>
          <a:lstStyle/>
          <a:p>
            <a:fld id="{E2802475-2F4D-CA45-AACE-A7EAB8ED1EE7}" type="slidenum">
              <a:rPr kumimoji="1" lang="zh-CN" altLang="en-US" smtClean="0"/>
              <a:t>48</a:t>
            </a:fld>
            <a:endParaRPr kumimoji="1" lang="zh-CN" altLang="en-US"/>
          </a:p>
        </p:txBody>
      </p:sp>
      <p:pic>
        <p:nvPicPr>
          <p:cNvPr id="6" name="图片 5">
            <a:extLst>
              <a:ext uri="{FF2B5EF4-FFF2-40B4-BE49-F238E27FC236}">
                <a16:creationId xmlns:a16="http://schemas.microsoft.com/office/drawing/2014/main" id="{3C9AF6DF-2985-02AB-7D84-C490F63BD5F5}"/>
              </a:ext>
            </a:extLst>
          </p:cNvPr>
          <p:cNvPicPr>
            <a:picLocks noChangeAspect="1"/>
          </p:cNvPicPr>
          <p:nvPr/>
        </p:nvPicPr>
        <p:blipFill>
          <a:blip r:embed="rId3"/>
          <a:stretch>
            <a:fillRect/>
          </a:stretch>
        </p:blipFill>
        <p:spPr>
          <a:xfrm>
            <a:off x="156331" y="2276568"/>
            <a:ext cx="5899898" cy="4133262"/>
          </a:xfrm>
          <a:prstGeom prst="rect">
            <a:avLst/>
          </a:prstGeom>
        </p:spPr>
      </p:pic>
      <p:pic>
        <p:nvPicPr>
          <p:cNvPr id="7" name="图片 6">
            <a:extLst>
              <a:ext uri="{FF2B5EF4-FFF2-40B4-BE49-F238E27FC236}">
                <a16:creationId xmlns:a16="http://schemas.microsoft.com/office/drawing/2014/main" id="{469002A2-D9CB-4E2F-9A3F-7B3C79F06BAC}"/>
              </a:ext>
            </a:extLst>
          </p:cNvPr>
          <p:cNvPicPr>
            <a:picLocks noChangeAspect="1"/>
          </p:cNvPicPr>
          <p:nvPr/>
        </p:nvPicPr>
        <p:blipFill>
          <a:blip r:embed="rId4"/>
          <a:stretch>
            <a:fillRect/>
          </a:stretch>
        </p:blipFill>
        <p:spPr>
          <a:xfrm>
            <a:off x="2257594" y="1461008"/>
            <a:ext cx="1568689" cy="1967992"/>
          </a:xfrm>
          <a:prstGeom prst="rect">
            <a:avLst/>
          </a:prstGeom>
        </p:spPr>
      </p:pic>
      <p:pic>
        <p:nvPicPr>
          <p:cNvPr id="8" name="图片 7">
            <a:extLst>
              <a:ext uri="{FF2B5EF4-FFF2-40B4-BE49-F238E27FC236}">
                <a16:creationId xmlns:a16="http://schemas.microsoft.com/office/drawing/2014/main" id="{20E1F0EF-0B6A-3DE1-B252-9AE82F15903F}"/>
              </a:ext>
            </a:extLst>
          </p:cNvPr>
          <p:cNvPicPr>
            <a:picLocks noChangeAspect="1"/>
          </p:cNvPicPr>
          <p:nvPr/>
        </p:nvPicPr>
        <p:blipFill rotWithShape="1">
          <a:blip r:embed="rId5"/>
          <a:srcRect l="1861"/>
          <a:stretch/>
        </p:blipFill>
        <p:spPr>
          <a:xfrm>
            <a:off x="6961119" y="1879248"/>
            <a:ext cx="5133746" cy="4608585"/>
          </a:xfrm>
          <a:prstGeom prst="rect">
            <a:avLst/>
          </a:prstGeom>
        </p:spPr>
      </p:pic>
      <p:sp>
        <p:nvSpPr>
          <p:cNvPr id="9" name="文本框 8">
            <a:extLst>
              <a:ext uri="{FF2B5EF4-FFF2-40B4-BE49-F238E27FC236}">
                <a16:creationId xmlns:a16="http://schemas.microsoft.com/office/drawing/2014/main" id="{FDFE4C62-B16D-EC7C-D6EF-E0BF56481ACC}"/>
              </a:ext>
            </a:extLst>
          </p:cNvPr>
          <p:cNvSpPr txBox="1"/>
          <p:nvPr/>
        </p:nvSpPr>
        <p:spPr>
          <a:xfrm>
            <a:off x="7815506" y="6403891"/>
            <a:ext cx="34249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b="0" i="0" u="none" strike="noStrike" kern="1200" cap="none" spc="0" normalizeH="0" baseline="0" noProof="0" dirty="0">
                <a:ln>
                  <a:noFill/>
                </a:ln>
                <a:solidFill>
                  <a:srgbClr val="00B050"/>
                </a:solidFill>
                <a:effectLst/>
                <a:uLnTx/>
                <a:uFillTx/>
                <a:latin typeface="Calibri" panose="020F0502020204030204"/>
                <a:ea typeface="DengXian" panose="02010600030101010101" pitchFamily="2" charset="-122"/>
                <a:cs typeface="+mn-cs"/>
              </a:rPr>
              <a:t>C. O’Hare PRL 127, 251802 (2021)</a:t>
            </a:r>
            <a:endParaRPr kumimoji="1" lang="zh-CN" altLang="en-US" sz="1800" b="0" i="0" u="none" strike="noStrike" kern="1200" cap="none" spc="0" normalizeH="0" baseline="0" noProof="0" dirty="0">
              <a:ln>
                <a:noFill/>
              </a:ln>
              <a:solidFill>
                <a:srgbClr val="00B050"/>
              </a:solidFill>
              <a:effectLst/>
              <a:uLnTx/>
              <a:uFillTx/>
              <a:latin typeface="Calibri" panose="020F0502020204030204"/>
              <a:ea typeface="DengXian" panose="02010600030101010101" pitchFamily="2" charset="-122"/>
              <a:cs typeface="+mn-cs"/>
            </a:endParaRPr>
          </a:p>
        </p:txBody>
      </p:sp>
      <p:sp>
        <p:nvSpPr>
          <p:cNvPr id="14" name="内容占位符 3">
            <a:extLst>
              <a:ext uri="{FF2B5EF4-FFF2-40B4-BE49-F238E27FC236}">
                <a16:creationId xmlns:a16="http://schemas.microsoft.com/office/drawing/2014/main" id="{F21DEF6C-D6A7-66B4-2DB5-515E6AD022FD}"/>
              </a:ext>
            </a:extLst>
          </p:cNvPr>
          <p:cNvSpPr txBox="1">
            <a:spLocks/>
          </p:cNvSpPr>
          <p:nvPr/>
        </p:nvSpPr>
        <p:spPr>
          <a:xfrm>
            <a:off x="384313" y="961941"/>
            <a:ext cx="11613419" cy="5522010"/>
          </a:xfrm>
          <a:prstGeom prst="rect">
            <a:avLst/>
          </a:prstGeom>
        </p:spPr>
        <p:txBody>
          <a:bodyPr vert="horz" lIns="91440" tIns="45720" rIns="91440" bIns="45720" rtlCol="0">
            <a:normAutofit/>
          </a:bodyPr>
          <a:lstStyle>
            <a:lvl1pPr marL="342900" indent="-342900" algn="l" defTabSz="457200" rtl="0" eaLnBrk="1" latinLnBrk="0" hangingPunct="1">
              <a:spcBef>
                <a:spcPts val="600"/>
              </a:spcBef>
              <a:spcAft>
                <a:spcPts val="600"/>
              </a:spcAft>
              <a:buFont typeface="Arial"/>
              <a:buChar char="•"/>
              <a:defRPr sz="2800" b="1"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1pPr>
            <a:lvl2pPr marL="742950" indent="-285750" algn="l" defTabSz="457200" rtl="0" eaLnBrk="1" latinLnBrk="0" hangingPunct="1">
              <a:spcBef>
                <a:spcPts val="600"/>
              </a:spcBef>
              <a:spcAft>
                <a:spcPts val="600"/>
              </a:spcAft>
              <a:buFont typeface="Arial"/>
              <a:buChar char="–"/>
              <a:defRPr sz="24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2pPr>
            <a:lvl3pPr marL="1143000" indent="-228600" algn="l" defTabSz="457200" rtl="0" eaLnBrk="1" latinLnBrk="0" hangingPunct="1">
              <a:spcBef>
                <a:spcPts val="600"/>
              </a:spcBef>
              <a:spcAft>
                <a:spcPts val="600"/>
              </a:spcAft>
              <a:buFont typeface="Wingdings" pitchFamily="2" charset="2"/>
              <a:buChar char="Ø"/>
              <a:defRPr sz="20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3pPr>
            <a:lvl4pPr marL="1600200" indent="-228600" algn="l" defTabSz="457200" rtl="0" eaLnBrk="1" latinLnBrk="0" hangingPunct="1">
              <a:spcBef>
                <a:spcPts val="600"/>
              </a:spcBef>
              <a:spcAft>
                <a:spcPts val="600"/>
              </a:spcAft>
              <a:buFont typeface="Wingdings" pitchFamily="2" charset="2"/>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4pPr>
            <a:lvl5pPr marL="2057400" indent="-228600" algn="l" defTabSz="457200" rtl="0" eaLnBrk="1" latinLnBrk="0" hangingPunct="1">
              <a:spcBef>
                <a:spcPts val="600"/>
              </a:spcBef>
              <a:spcAft>
                <a:spcPts val="600"/>
              </a:spcAft>
              <a:buFont typeface="Arial"/>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1" lang="en-US" altLang="zh-CN" sz="28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Coherent Elastic Neutrino-Nucleus Scattering (</a:t>
            </a:r>
            <a:r>
              <a:rPr kumimoji="1" lang="en-US" altLang="zh-CN" sz="2800" b="0" i="0" u="none" strike="noStrike" kern="1200" cap="none" spc="0" normalizeH="0" baseline="0" noProof="0" dirty="0" err="1">
                <a:ln>
                  <a:noFill/>
                </a:ln>
                <a:solidFill>
                  <a:sysClr val="windowText" lastClr="000000"/>
                </a:solidFill>
                <a:effectLst/>
                <a:uLnTx/>
                <a:uFillTx/>
                <a:latin typeface="Helvetica Neue" panose="02000503000000020004" pitchFamily="2" charset="0"/>
                <a:ea typeface="Microsoft YaHei" panose="020B0503020204020204" pitchFamily="34" charset="-122"/>
              </a:rPr>
              <a:t>CEvNS</a:t>
            </a:r>
            <a:r>
              <a:rPr kumimoji="1" lang="en-US" altLang="zh-CN" sz="28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rPr>
              <a:t>) </a:t>
            </a:r>
            <a:endParaRPr kumimoji="1" lang="zh-CN" altLang="en-US" sz="28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endParaRPr>
          </a:p>
        </p:txBody>
      </p:sp>
      <p:sp>
        <p:nvSpPr>
          <p:cNvPr id="10" name="标题 1">
            <a:extLst>
              <a:ext uri="{FF2B5EF4-FFF2-40B4-BE49-F238E27FC236}">
                <a16:creationId xmlns:a16="http://schemas.microsoft.com/office/drawing/2014/main" id="{0E5A3FFC-C0F2-4CE8-D99C-9229FCE06B83}"/>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Neutrino Floor</a:t>
            </a:r>
          </a:p>
        </p:txBody>
      </p:sp>
    </p:spTree>
    <p:extLst>
      <p:ext uri="{BB962C8B-B14F-4D97-AF65-F5344CB8AC3E}">
        <p14:creationId xmlns:p14="http://schemas.microsoft.com/office/powerpoint/2010/main" val="2452416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5CA8DDB-6C8E-D703-A427-E5B7B94E1849}"/>
              </a:ext>
            </a:extLst>
          </p:cNvPr>
          <p:cNvPicPr>
            <a:picLocks noChangeAspect="1"/>
          </p:cNvPicPr>
          <p:nvPr/>
        </p:nvPicPr>
        <p:blipFill>
          <a:blip r:embed="rId3"/>
          <a:srcRect/>
          <a:stretch/>
        </p:blipFill>
        <p:spPr>
          <a:xfrm>
            <a:off x="633325" y="3335967"/>
            <a:ext cx="4876070" cy="3194080"/>
          </a:xfrm>
          <a:prstGeom prst="rect">
            <a:avLst/>
          </a:prstGeom>
        </p:spPr>
      </p:pic>
      <p:grpSp>
        <p:nvGrpSpPr>
          <p:cNvPr id="15" name="组合 14">
            <a:extLst>
              <a:ext uri="{FF2B5EF4-FFF2-40B4-BE49-F238E27FC236}">
                <a16:creationId xmlns:a16="http://schemas.microsoft.com/office/drawing/2014/main" id="{E4805335-C363-005E-E092-CA44E867C006}"/>
              </a:ext>
            </a:extLst>
          </p:cNvPr>
          <p:cNvGrpSpPr/>
          <p:nvPr/>
        </p:nvGrpSpPr>
        <p:grpSpPr>
          <a:xfrm>
            <a:off x="6655442" y="3275424"/>
            <a:ext cx="4938791" cy="3267692"/>
            <a:chOff x="6655442" y="3225184"/>
            <a:chExt cx="4938791" cy="3267692"/>
          </a:xfrm>
        </p:grpSpPr>
        <p:pic>
          <p:nvPicPr>
            <p:cNvPr id="16" name="图片 15">
              <a:extLst>
                <a:ext uri="{FF2B5EF4-FFF2-40B4-BE49-F238E27FC236}">
                  <a16:creationId xmlns:a16="http://schemas.microsoft.com/office/drawing/2014/main" id="{4BEA645B-0F83-8F48-1380-2D684086E573}"/>
                </a:ext>
              </a:extLst>
            </p:cNvPr>
            <p:cNvPicPr>
              <a:picLocks noChangeAspect="1"/>
            </p:cNvPicPr>
            <p:nvPr/>
          </p:nvPicPr>
          <p:blipFill>
            <a:blip r:embed="rId4"/>
            <a:stretch>
              <a:fillRect/>
            </a:stretch>
          </p:blipFill>
          <p:spPr>
            <a:xfrm>
              <a:off x="6655442" y="3225184"/>
              <a:ext cx="4938791" cy="3267692"/>
            </a:xfrm>
            <a:prstGeom prst="rect">
              <a:avLst/>
            </a:prstGeom>
          </p:spPr>
        </p:pic>
        <p:sp>
          <p:nvSpPr>
            <p:cNvPr id="17" name="文本框 16">
              <a:extLst>
                <a:ext uri="{FF2B5EF4-FFF2-40B4-BE49-F238E27FC236}">
                  <a16:creationId xmlns:a16="http://schemas.microsoft.com/office/drawing/2014/main" id="{AF48EC8E-8575-F910-6F63-AF14A258EB70}"/>
                </a:ext>
              </a:extLst>
            </p:cNvPr>
            <p:cNvSpPr txBox="1"/>
            <p:nvPr/>
          </p:nvSpPr>
          <p:spPr>
            <a:xfrm>
              <a:off x="9439722" y="4674364"/>
              <a:ext cx="1735564" cy="369332"/>
            </a:xfrm>
            <a:prstGeom prst="rect">
              <a:avLst/>
            </a:prstGeom>
            <a:noFill/>
          </p:spPr>
          <p:txBody>
            <a:bodyPr wrap="square" rtlCol="0">
              <a:spAutoFit/>
            </a:bodyPr>
            <a:lstStyle/>
            <a:p>
              <a:pPr>
                <a:defRPr/>
              </a:pPr>
              <a:r>
                <a:rPr kumimoji="1" lang="en-US" altLang="zh-CN" dirty="0">
                  <a:solidFill>
                    <a:srgbClr val="0B3AB5"/>
                  </a:solidFill>
                  <a:latin typeface="Arial" panose="020B0604020202020204" pitchFamily="34" charset="0"/>
                  <a:ea typeface="Microsoft YaHei" panose="020B0503020204020204" pitchFamily="34" charset="-122"/>
                  <a:cs typeface="Arial" panose="020B0604020202020204" pitchFamily="34" charset="0"/>
                </a:rPr>
                <a:t>before BDT cut</a:t>
              </a:r>
              <a:endParaRPr kumimoji="1" lang="zh-CN" altLang="en-US" dirty="0">
                <a:solidFill>
                  <a:srgbClr val="0B3AB5"/>
                </a:solidFill>
                <a:latin typeface="Arial" panose="020B0604020202020204" pitchFamily="34" charset="0"/>
                <a:ea typeface="Microsoft YaHei" panose="020B0503020204020204" pitchFamily="34" charset="-122"/>
                <a:cs typeface="Arial" panose="020B0604020202020204" pitchFamily="34" charset="0"/>
              </a:endParaRPr>
            </a:p>
          </p:txBody>
        </p:sp>
      </p:grpSp>
      <p:sp>
        <p:nvSpPr>
          <p:cNvPr id="2" name="日期占位符 1">
            <a:extLst>
              <a:ext uri="{FF2B5EF4-FFF2-40B4-BE49-F238E27FC236}">
                <a16:creationId xmlns:a16="http://schemas.microsoft.com/office/drawing/2014/main" id="{E82529B0-C864-9520-3522-285214A9401F}"/>
              </a:ext>
            </a:extLst>
          </p:cNvPr>
          <p:cNvSpPr>
            <a:spLocks noGrp="1"/>
          </p:cNvSpPr>
          <p:nvPr>
            <p:ph type="dt" sz="half" idx="10"/>
          </p:nvPr>
        </p:nvSpPr>
        <p:spPr/>
        <p:txBody>
          <a:bodyPr/>
          <a:lstStyle/>
          <a:p>
            <a:r>
              <a:rPr kumimoji="1" lang="en-US" altLang="zh-CN"/>
              <a:t>2024/8/27</a:t>
            </a:r>
            <a:endParaRPr kumimoji="1" lang="zh-CN" altLang="en-US"/>
          </a:p>
        </p:txBody>
      </p:sp>
      <p:sp>
        <p:nvSpPr>
          <p:cNvPr id="3" name="页脚占位符 2">
            <a:extLst>
              <a:ext uri="{FF2B5EF4-FFF2-40B4-BE49-F238E27FC236}">
                <a16:creationId xmlns:a16="http://schemas.microsoft.com/office/drawing/2014/main" id="{2A733EF4-4CEC-E803-2479-4E96598899BC}"/>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
        <p:nvSpPr>
          <p:cNvPr id="4" name="灯片编号占位符 3">
            <a:extLst>
              <a:ext uri="{FF2B5EF4-FFF2-40B4-BE49-F238E27FC236}">
                <a16:creationId xmlns:a16="http://schemas.microsoft.com/office/drawing/2014/main" id="{1206632B-900E-C637-DE11-97A2C56D8CE4}"/>
              </a:ext>
            </a:extLst>
          </p:cNvPr>
          <p:cNvSpPr>
            <a:spLocks noGrp="1"/>
          </p:cNvSpPr>
          <p:nvPr>
            <p:ph type="sldNum" sz="quarter" idx="12"/>
          </p:nvPr>
        </p:nvSpPr>
        <p:spPr/>
        <p:txBody>
          <a:bodyPr/>
          <a:lstStyle/>
          <a:p>
            <a:fld id="{E2802475-2F4D-CA45-AACE-A7EAB8ED1EE7}" type="slidenum">
              <a:rPr kumimoji="1" lang="zh-CN" altLang="en-US" smtClean="0"/>
              <a:t>49</a:t>
            </a:fld>
            <a:endParaRPr kumimoji="1" lang="zh-CN" altLang="en-US"/>
          </a:p>
        </p:txBody>
      </p:sp>
      <p:sp>
        <p:nvSpPr>
          <p:cNvPr id="12" name="内容占位符 3">
            <a:extLst>
              <a:ext uri="{FF2B5EF4-FFF2-40B4-BE49-F238E27FC236}">
                <a16:creationId xmlns:a16="http://schemas.microsoft.com/office/drawing/2014/main" id="{CC8CBBA9-84E3-B755-A203-08EBCF3CB0B5}"/>
              </a:ext>
            </a:extLst>
          </p:cNvPr>
          <p:cNvSpPr txBox="1">
            <a:spLocks/>
          </p:cNvSpPr>
          <p:nvPr/>
        </p:nvSpPr>
        <p:spPr>
          <a:xfrm>
            <a:off x="384314" y="935611"/>
            <a:ext cx="11423372" cy="5598580"/>
          </a:xfrm>
          <a:prstGeom prst="rect">
            <a:avLst/>
          </a:prstGeom>
        </p:spPr>
        <p:txBody>
          <a:bodyPr vert="horz" lIns="91440" tIns="45720" rIns="91440" bIns="45720" rtlCol="0">
            <a:normAutofit/>
          </a:bodyPr>
          <a:lstStyle>
            <a:lvl1pPr marL="342900" indent="-342900" algn="l" defTabSz="457200" rtl="0" eaLnBrk="1" latinLnBrk="0" hangingPunct="1">
              <a:spcBef>
                <a:spcPts val="600"/>
              </a:spcBef>
              <a:spcAft>
                <a:spcPts val="600"/>
              </a:spcAft>
              <a:buFont typeface="Arial"/>
              <a:buChar char="•"/>
              <a:defRPr sz="2800" b="1"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1pPr>
            <a:lvl2pPr marL="742950" indent="-285750" algn="l" defTabSz="457200" rtl="0" eaLnBrk="1" latinLnBrk="0" hangingPunct="1">
              <a:spcBef>
                <a:spcPts val="600"/>
              </a:spcBef>
              <a:spcAft>
                <a:spcPts val="600"/>
              </a:spcAft>
              <a:buFont typeface="Arial"/>
              <a:buChar char="–"/>
              <a:defRPr sz="24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2pPr>
            <a:lvl3pPr marL="1143000" indent="-228600" algn="l" defTabSz="457200" rtl="0" eaLnBrk="1" latinLnBrk="0" hangingPunct="1">
              <a:spcBef>
                <a:spcPts val="600"/>
              </a:spcBef>
              <a:spcAft>
                <a:spcPts val="600"/>
              </a:spcAft>
              <a:buFont typeface="Wingdings" pitchFamily="2" charset="2"/>
              <a:buChar char="Ø"/>
              <a:defRPr sz="20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3pPr>
            <a:lvl4pPr marL="1600200" indent="-228600" algn="l" defTabSz="457200" rtl="0" eaLnBrk="1" latinLnBrk="0" hangingPunct="1">
              <a:spcBef>
                <a:spcPts val="600"/>
              </a:spcBef>
              <a:spcAft>
                <a:spcPts val="600"/>
              </a:spcAft>
              <a:buFont typeface="Wingdings" pitchFamily="2" charset="2"/>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4pPr>
            <a:lvl5pPr marL="2057400" indent="-228600" algn="l" defTabSz="457200" rtl="0" eaLnBrk="1" latinLnBrk="0" hangingPunct="1">
              <a:spcBef>
                <a:spcPts val="600"/>
              </a:spcBef>
              <a:spcAft>
                <a:spcPts val="600"/>
              </a:spcAft>
              <a:buFont typeface="Arial"/>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0" lang="en-US" altLang="zh-CN" sz="2800" b="1" i="0" u="none" strike="noStrike" kern="1200" cap="none" spc="0" normalizeH="0" baseline="0" noProof="0" dirty="0">
                <a:ln>
                  <a:noFill/>
                </a:ln>
                <a:solidFill>
                  <a:sysClr val="windowText" lastClr="000000"/>
                </a:solidFill>
                <a:effectLst/>
                <a:uLnTx/>
                <a:uFillTx/>
                <a:latin typeface="Arial" panose="020B0604020202020204" pitchFamily="34" charset="0"/>
                <a:ea typeface="Helvetica Neue" panose="02000503000000020004" pitchFamily="2" charset="0"/>
                <a:cs typeface="Arial" panose="020B0604020202020204" pitchFamily="34" charset="0"/>
              </a:rPr>
              <a:t>Lowering selection threshold for solar </a:t>
            </a:r>
            <a:r>
              <a:rPr kumimoji="0" lang="en-US" altLang="zh-CN" sz="2800" b="1" i="0" u="none" strike="noStrike" kern="1200" cap="none" spc="0" normalizeH="0" baseline="30000" noProof="0" dirty="0">
                <a:ln>
                  <a:noFill/>
                </a:ln>
                <a:solidFill>
                  <a:sysClr val="windowText" lastClr="000000"/>
                </a:solidFill>
                <a:effectLst/>
                <a:uLnTx/>
                <a:uFillTx/>
                <a:latin typeface="Arial" panose="020B0604020202020204" pitchFamily="34" charset="0"/>
                <a:ea typeface="Helvetica Neue" panose="02000503000000020004" pitchFamily="2" charset="0"/>
                <a:cs typeface="Arial" panose="020B0604020202020204" pitchFamily="34" charset="0"/>
              </a:rPr>
              <a:t>8</a:t>
            </a:r>
            <a:r>
              <a:rPr kumimoji="0" lang="en-US" altLang="zh-CN" sz="2800" b="1" i="0" u="none" strike="noStrike" kern="1200" cap="none" spc="0" normalizeH="0" baseline="0" noProof="0" dirty="0">
                <a:ln>
                  <a:noFill/>
                </a:ln>
                <a:solidFill>
                  <a:sysClr val="windowText" lastClr="000000"/>
                </a:solidFill>
                <a:effectLst/>
                <a:uLnTx/>
                <a:uFillTx/>
                <a:latin typeface="Arial" panose="020B0604020202020204" pitchFamily="34" charset="0"/>
                <a:ea typeface="Helvetica Neue" panose="02000503000000020004" pitchFamily="2" charset="0"/>
                <a:cs typeface="Arial" panose="020B0604020202020204" pitchFamily="34" charset="0"/>
              </a:rPr>
              <a:t>B </a:t>
            </a:r>
            <a:r>
              <a:rPr kumimoji="0" lang="en-US" altLang="zh-CN" sz="2800" b="1" i="0" u="none" strike="noStrike" kern="1200" cap="none" spc="0" normalizeH="0" baseline="0" noProof="0" dirty="0" err="1">
                <a:ln>
                  <a:noFill/>
                </a:ln>
                <a:solidFill>
                  <a:sysClr val="windowText" lastClr="000000"/>
                </a:solidFill>
                <a:effectLst/>
                <a:uLnTx/>
                <a:uFillTx/>
                <a:latin typeface="Arial" panose="020B0604020202020204" pitchFamily="34" charset="0"/>
                <a:ea typeface="Helvetica Neue" panose="02000503000000020004" pitchFamily="2" charset="0"/>
                <a:cs typeface="Arial" panose="020B0604020202020204" pitchFamily="34" charset="0"/>
              </a:rPr>
              <a:t>CEvNS</a:t>
            </a:r>
            <a:endParaRPr kumimoji="0" lang="en-US" altLang="zh-CN" sz="2800" b="1" i="0" u="none" strike="noStrike" kern="1200" cap="none" spc="0" normalizeH="0" baseline="0" noProof="0" dirty="0">
              <a:ln>
                <a:noFill/>
              </a:ln>
              <a:solidFill>
                <a:sysClr val="windowText" lastClr="000000"/>
              </a:solidFill>
              <a:effectLst/>
              <a:uLnTx/>
              <a:uFillTx/>
              <a:latin typeface="Arial" panose="020B0604020202020204" pitchFamily="34" charset="0"/>
              <a:ea typeface="Helvetica Neue" panose="02000503000000020004" pitchFamily="2" charset="0"/>
              <a:cs typeface="Arial" panose="020B0604020202020204" pitchFamily="34" charset="0"/>
            </a:endParaRPr>
          </a:p>
          <a:p>
            <a:pPr marL="742950" marR="0" lvl="1" indent="-285750" algn="l" defTabSz="457200" rtl="0" eaLnBrk="1" fontAlgn="auto" latinLnBrk="0" hangingPunct="1">
              <a:lnSpc>
                <a:spcPct val="100000"/>
              </a:lnSpc>
              <a:spcBef>
                <a:spcPts val="600"/>
              </a:spcBef>
              <a:spcAft>
                <a:spcPts val="600"/>
              </a:spcAft>
              <a:buClrTx/>
              <a:buSzTx/>
              <a:buFont typeface="Arial"/>
              <a:buChar char="–"/>
              <a:tabLst/>
              <a:defRPr/>
            </a:pPr>
            <a:r>
              <a:rPr kumimoji="0" lang="en-US" altLang="zh-CN"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rPr>
              <a:t>Cut</a:t>
            </a:r>
            <a:r>
              <a:rPr kumimoji="0" lang="en-US" altLang="zh-CN" sz="2400" b="0" i="0" u="none" strike="noStrike" kern="1200" cap="none" spc="0" normalizeH="0" baseline="0" noProof="0" dirty="0">
                <a:ln>
                  <a:noFill/>
                </a:ln>
                <a:solidFill>
                  <a:sysClr val="windowText" lastClr="000000"/>
                </a:solidFill>
                <a:effectLst/>
                <a:uLnTx/>
                <a:uFillTx/>
                <a:latin typeface="Arial" panose="020B0604020202020204" pitchFamily="34" charset="0"/>
                <a:ea typeface="Helvetica Neue" panose="02000503000000020004" pitchFamily="2" charset="0"/>
                <a:cs typeface="Arial" panose="020B0604020202020204" pitchFamily="34" charset="0"/>
              </a:rPr>
              <a:t> on the scintillation signal (S1) from 2 PE to 0.3 PE</a:t>
            </a:r>
          </a:p>
          <a:p>
            <a:pPr marL="742950" marR="0" lvl="1" indent="-285750" algn="l" defTabSz="457200" rtl="0" eaLnBrk="1" fontAlgn="auto" latinLnBrk="0" hangingPunct="1">
              <a:lnSpc>
                <a:spcPct val="100000"/>
              </a:lnSpc>
              <a:spcBef>
                <a:spcPts val="600"/>
              </a:spcBef>
              <a:spcAft>
                <a:spcPts val="600"/>
              </a:spcAft>
              <a:buClrTx/>
              <a:buSzTx/>
              <a:buFont typeface="Arial"/>
              <a:buChar char="–"/>
              <a:tabLst/>
              <a:defRPr/>
            </a:pPr>
            <a:r>
              <a:rPr kumimoji="0" lang="en-US" altLang="zh-CN" sz="2400" b="0" i="0" u="none" strike="noStrike" kern="1200" cap="none" spc="0" normalizeH="0" baseline="0" noProof="0" dirty="0">
                <a:ln>
                  <a:noFill/>
                </a:ln>
                <a:solidFill>
                  <a:sysClr val="windowText" lastClr="000000"/>
                </a:solidFill>
                <a:effectLst/>
                <a:uLnTx/>
                <a:uFillTx/>
                <a:latin typeface="Arial" panose="020B0604020202020204" pitchFamily="34" charset="0"/>
                <a:ea typeface="Helvetica Neue" panose="02000503000000020004" pitchFamily="2" charset="0"/>
                <a:cs typeface="Arial" panose="020B0604020202020204" pitchFamily="34" charset="0"/>
              </a:rPr>
              <a:t>Optimizing signal selection cuts with waveform simulation</a:t>
            </a:r>
          </a:p>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0" lang="en-US" altLang="zh-CN" sz="2800" b="1" i="0" u="none" strike="noStrike" kern="1200" cap="none" spc="0" normalizeH="0" baseline="0" noProof="0" dirty="0">
                <a:ln>
                  <a:noFill/>
                </a:ln>
                <a:solidFill>
                  <a:sysClr val="windowText" lastClr="000000"/>
                </a:solidFill>
                <a:effectLst/>
                <a:uLnTx/>
                <a:uFillTx/>
                <a:latin typeface="Helvetica Neue" panose="02000503000000020004" pitchFamily="2" charset="0"/>
                <a:ea typeface="Helvetica Neue" panose="02000503000000020004" pitchFamily="2" charset="0"/>
              </a:rPr>
              <a:t>Accidental paired (AC) background modeling and rejection</a:t>
            </a:r>
          </a:p>
          <a:p>
            <a:pPr marL="742950" marR="0" lvl="1" indent="-285750" algn="l" defTabSz="457200" rtl="0" eaLnBrk="1" fontAlgn="auto" latinLnBrk="0" hangingPunct="1">
              <a:lnSpc>
                <a:spcPct val="100000"/>
              </a:lnSpc>
              <a:spcBef>
                <a:spcPts val="600"/>
              </a:spcBef>
              <a:spcAft>
                <a:spcPts val="600"/>
              </a:spcAft>
              <a:buClrTx/>
              <a:buSzTx/>
              <a:buFont typeface="Arial"/>
              <a:buChar char="–"/>
              <a:tabLst/>
              <a:defRPr/>
            </a:pPr>
            <a:endParaRPr kumimoji="1" lang="zh-CN" altLang="en-US" sz="2400" b="0" i="0" u="none" strike="noStrike" kern="1200" cap="none" spc="0" normalizeH="0" baseline="0" noProof="0" dirty="0">
              <a:ln>
                <a:noFill/>
              </a:ln>
              <a:solidFill>
                <a:sysClr val="windowText" lastClr="000000"/>
              </a:solidFill>
              <a:effectLst/>
              <a:uLnTx/>
              <a:uFillTx/>
              <a:latin typeface="Helvetica Neue" panose="02000503000000020004" pitchFamily="2" charset="0"/>
              <a:ea typeface="Microsoft YaHei" panose="020B0503020204020204" pitchFamily="34" charset="-122"/>
            </a:endParaRPr>
          </a:p>
        </p:txBody>
      </p:sp>
      <p:sp>
        <p:nvSpPr>
          <p:cNvPr id="14" name="上箭头 5">
            <a:extLst>
              <a:ext uri="{FF2B5EF4-FFF2-40B4-BE49-F238E27FC236}">
                <a16:creationId xmlns:a16="http://schemas.microsoft.com/office/drawing/2014/main" id="{C429CD33-F7B2-1313-7F42-5E4A7EF1748D}"/>
              </a:ext>
            </a:extLst>
          </p:cNvPr>
          <p:cNvSpPr/>
          <p:nvPr/>
        </p:nvSpPr>
        <p:spPr>
          <a:xfrm>
            <a:off x="1779372" y="5530745"/>
            <a:ext cx="180109" cy="554182"/>
          </a:xfrm>
          <a:prstGeom prst="upArrow">
            <a:avLst/>
          </a:prstGeom>
          <a:noFill/>
          <a:ln w="38100" cap="flat" cmpd="sng" algn="ctr">
            <a:solidFill>
              <a:srgbClr val="0070C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0000"/>
              </a:solidFill>
              <a:effectLst/>
              <a:uLnTx/>
              <a:uFillTx/>
              <a:latin typeface="Calibri" panose="020F0502020204030204"/>
              <a:ea typeface="DengXian" panose="02010600030101010101" pitchFamily="2" charset="-122"/>
              <a:cs typeface="+mn-cs"/>
            </a:endParaRPr>
          </a:p>
        </p:txBody>
      </p:sp>
      <p:sp>
        <p:nvSpPr>
          <p:cNvPr id="7" name="标题 1">
            <a:extLst>
              <a:ext uri="{FF2B5EF4-FFF2-40B4-BE49-F238E27FC236}">
                <a16:creationId xmlns:a16="http://schemas.microsoft.com/office/drawing/2014/main" id="{56DC6A37-45C3-B540-C104-48E9DA2E82AB}"/>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Towards the Neutrino </a:t>
            </a:r>
            <a:r>
              <a:rPr kumimoji="1" lang="en-US" altLang="zh-CN" sz="4400" dirty="0">
                <a:solidFill>
                  <a:srgbClr val="E9445D"/>
                </a:solidFill>
              </a:rPr>
              <a:t>F</a:t>
            </a:r>
            <a:r>
              <a:rPr kumimoji="1" lang="en-US" altLang="zh-CN" sz="4400" b="1" i="0" u="none" strike="noStrike" kern="1200" cap="none" spc="0" normalizeH="0" baseline="0" noProof="0" dirty="0" err="1">
                <a:ln>
                  <a:noFill/>
                </a:ln>
                <a:solidFill>
                  <a:srgbClr val="E9445D"/>
                </a:solidFill>
                <a:effectLst/>
                <a:uLnTx/>
                <a:uFillTx/>
                <a:latin typeface="Helvetica Neue" panose="02000503000000020004" pitchFamily="2" charset="0"/>
                <a:ea typeface="Microsoft YaHei" panose="020B0503020204020204" pitchFamily="34" charset="-122"/>
              </a:rPr>
              <a:t>loor</a:t>
            </a:r>
            <a:endPar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endParaRPr>
          </a:p>
        </p:txBody>
      </p:sp>
    </p:spTree>
    <p:extLst>
      <p:ext uri="{BB962C8B-B14F-4D97-AF65-F5344CB8AC3E}">
        <p14:creationId xmlns:p14="http://schemas.microsoft.com/office/powerpoint/2010/main" val="3895887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Hans" dirty="0"/>
              <a:t>The dark matter landscape</a:t>
            </a:r>
            <a:endParaRPr lang="zh-CN" altLang="en-US" dirty="0"/>
          </a:p>
        </p:txBody>
      </p:sp>
      <p:sp>
        <p:nvSpPr>
          <p:cNvPr id="6" name="Slide Number Placeholder 5"/>
          <p:cNvSpPr>
            <a:spLocks noGrp="1"/>
          </p:cNvSpPr>
          <p:nvPr>
            <p:ph type="sldNum" sz="quarter" idx="12"/>
          </p:nvPr>
        </p:nvSpPr>
        <p:spPr>
          <a:xfrm>
            <a:off x="8610600" y="6356350"/>
            <a:ext cx="2743200" cy="365125"/>
          </a:xfrm>
        </p:spPr>
        <p:txBody>
          <a:bodyPr/>
          <a:lstStyle/>
          <a:p>
            <a:fld id="{3A135ACA-40A3-4A6E-9BEF-2F870BAFCA3C}" type="slidenum">
              <a:rPr lang="zh-CN" altLang="en-US" smtClean="0"/>
              <a:t>5</a:t>
            </a:fld>
            <a:endParaRPr lang="zh-CN" altLang="en-US"/>
          </a:p>
        </p:txBody>
      </p:sp>
      <p:sp>
        <p:nvSpPr>
          <p:cNvPr id="7" name="Date Placeholder 3"/>
          <p:cNvSpPr>
            <a:spLocks noGrp="1"/>
          </p:cNvSpPr>
          <p:nvPr>
            <p:ph type="dt" sz="half" idx="10"/>
          </p:nvPr>
        </p:nvSpPr>
        <p:spPr>
          <a:xfrm>
            <a:off x="838200" y="6356350"/>
            <a:ext cx="2743200" cy="365125"/>
          </a:xfrm>
        </p:spPr>
        <p:txBody>
          <a:bodyPr/>
          <a:lstStyle/>
          <a:p>
            <a:r>
              <a:rPr lang="en-US" altLang="zh-CN"/>
              <a:t>2024/8/27</a:t>
            </a:r>
            <a:endParaRPr lang="zh-CN" altLang="en-US" dirty="0"/>
          </a:p>
        </p:txBody>
      </p:sp>
      <p:pic>
        <p:nvPicPr>
          <p:cNvPr id="20" name="Picture 19">
            <a:extLst>
              <a:ext uri="{FF2B5EF4-FFF2-40B4-BE49-F238E27FC236}">
                <a16:creationId xmlns:a16="http://schemas.microsoft.com/office/drawing/2014/main" id="{0B794EEA-BF2D-0443-8A70-DF407C6B1EC3}"/>
              </a:ext>
            </a:extLst>
          </p:cNvPr>
          <p:cNvPicPr>
            <a:picLocks noChangeAspect="1"/>
          </p:cNvPicPr>
          <p:nvPr/>
        </p:nvPicPr>
        <p:blipFill>
          <a:blip r:embed="rId3"/>
          <a:stretch>
            <a:fillRect/>
          </a:stretch>
        </p:blipFill>
        <p:spPr>
          <a:xfrm>
            <a:off x="2024889" y="1104648"/>
            <a:ext cx="7723793" cy="5061453"/>
          </a:xfrm>
          <a:prstGeom prst="rect">
            <a:avLst/>
          </a:prstGeom>
        </p:spPr>
      </p:pic>
      <p:pic>
        <p:nvPicPr>
          <p:cNvPr id="10" name="Picture 9">
            <a:extLst>
              <a:ext uri="{FF2B5EF4-FFF2-40B4-BE49-F238E27FC236}">
                <a16:creationId xmlns:a16="http://schemas.microsoft.com/office/drawing/2014/main" id="{3E2D5296-FEDB-EE41-B1DF-7C2A9C8484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6379" y="38732"/>
            <a:ext cx="2590804" cy="843040"/>
          </a:xfrm>
          <a:prstGeom prst="rect">
            <a:avLst/>
          </a:prstGeom>
        </p:spPr>
      </p:pic>
      <p:sp>
        <p:nvSpPr>
          <p:cNvPr id="2" name="Footer Placeholder 1">
            <a:extLst>
              <a:ext uri="{FF2B5EF4-FFF2-40B4-BE49-F238E27FC236}">
                <a16:creationId xmlns:a16="http://schemas.microsoft.com/office/drawing/2014/main" id="{6C4819A3-EBA6-0D74-74DB-AB922CCEBEFD}"/>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r>
              <a:rPr lang="en-US" altLang="zh-CN"/>
              <a:t>2024/8/27</a:t>
            </a:r>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zh-CN" altLang="en-US"/>
              <a:t>孟月，</a:t>
            </a:r>
            <a:r>
              <a:rPr lang="en-US" altLang="zh-CN"/>
              <a:t>NPG workshop</a:t>
            </a:r>
            <a:endParaRPr lang="zh-CN" altLang="en-US"/>
          </a:p>
        </p:txBody>
      </p:sp>
      <p:sp>
        <p:nvSpPr>
          <p:cNvPr id="15" name="内容占位符 3">
            <a:extLst>
              <a:ext uri="{FF2B5EF4-FFF2-40B4-BE49-F238E27FC236}">
                <a16:creationId xmlns:a16="http://schemas.microsoft.com/office/drawing/2014/main" id="{FA99A15A-4F56-4C13-AA03-AC05D050FC21}"/>
              </a:ext>
            </a:extLst>
          </p:cNvPr>
          <p:cNvSpPr txBox="1">
            <a:spLocks/>
          </p:cNvSpPr>
          <p:nvPr/>
        </p:nvSpPr>
        <p:spPr>
          <a:xfrm>
            <a:off x="381472" y="1279926"/>
            <a:ext cx="5669312" cy="512412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A multi-variate </a:t>
            </a:r>
            <a:r>
              <a:rPr lang="en-US" altLang="zh-CN" sz="2400" dirty="0">
                <a:solidFill>
                  <a:srgbClr val="0070C0"/>
                </a:solidFill>
              </a:rPr>
              <a:t>(BDT) algorithm </a:t>
            </a:r>
            <a:r>
              <a:rPr lang="en-US" altLang="zh-CN" sz="2400" dirty="0"/>
              <a:t>trained to suppress AC background</a:t>
            </a:r>
          </a:p>
          <a:p>
            <a:r>
              <a:rPr lang="en-US" altLang="zh-CN" sz="2400" dirty="0"/>
              <a:t>Blind analysis with 0.48 </a:t>
            </a:r>
            <a:r>
              <a:rPr lang="en-US" altLang="zh-CN" sz="2400" dirty="0" err="1"/>
              <a:t>tonne</a:t>
            </a:r>
            <a:r>
              <a:rPr lang="en-US" altLang="zh-CN" sz="2400" dirty="0"/>
              <a:t>-year data</a:t>
            </a:r>
          </a:p>
          <a:p>
            <a:endParaRPr lang="en-US" altLang="zh-CN" sz="2400" dirty="0"/>
          </a:p>
          <a:p>
            <a:endParaRPr lang="en-US" altLang="zh-CN" sz="2300" dirty="0"/>
          </a:p>
          <a:p>
            <a:endParaRPr lang="en-US" altLang="zh-CN" sz="2300" dirty="0"/>
          </a:p>
          <a:p>
            <a:endParaRPr lang="en-US" altLang="zh-CN" sz="2300" dirty="0"/>
          </a:p>
          <a:p>
            <a:endParaRPr lang="en-US" altLang="zh-CN" sz="2300" dirty="0"/>
          </a:p>
          <a:p>
            <a:endParaRPr lang="en-US" altLang="zh-CN" sz="2300" dirty="0"/>
          </a:p>
          <a:p>
            <a:r>
              <a:rPr kumimoji="1" lang="en-US" altLang="zh-CN" sz="2300" dirty="0"/>
              <a:t>Leading constraint on </a:t>
            </a:r>
            <a:r>
              <a:rPr kumimoji="1" lang="en-US" altLang="zh-CN" sz="2300" baseline="30000" dirty="0"/>
              <a:t>8</a:t>
            </a:r>
            <a:r>
              <a:rPr kumimoji="1" lang="en-US" altLang="zh-CN" sz="2300" dirty="0"/>
              <a:t>B neutrino flux through CE</a:t>
            </a:r>
            <a:r>
              <a:rPr kumimoji="1" lang="el-GR" altLang="zh-CN" sz="2300" dirty="0"/>
              <a:t>ν</a:t>
            </a:r>
            <a:r>
              <a:rPr kumimoji="1" lang="en-US" altLang="zh-CN" sz="2300" dirty="0"/>
              <a:t>NS</a:t>
            </a:r>
          </a:p>
          <a:p>
            <a:endParaRPr kumimoji="1" lang="en-US" altLang="zh-CN" sz="2300" dirty="0"/>
          </a:p>
          <a:p>
            <a:r>
              <a:rPr kumimoji="1" lang="en-US" altLang="zh-CN" sz="2300" dirty="0"/>
              <a:t>Assuming a nominal </a:t>
            </a:r>
            <a:r>
              <a:rPr kumimoji="1" lang="en-US" altLang="zh-CN" sz="2300" baseline="30000" dirty="0"/>
              <a:t>8</a:t>
            </a:r>
            <a:r>
              <a:rPr kumimoji="1" lang="en-US" altLang="zh-CN" sz="2300" dirty="0"/>
              <a:t>B background, set strongest constraints on light WIMP of 3 -10 GeV </a:t>
            </a:r>
            <a:endParaRPr kumimoji="1" lang="zh-CN" altLang="en-US" sz="2300" dirty="0"/>
          </a:p>
        </p:txBody>
      </p:sp>
      <p:sp>
        <p:nvSpPr>
          <p:cNvPr id="5" name="灯片编号占位符 4">
            <a:extLst>
              <a:ext uri="{FF2B5EF4-FFF2-40B4-BE49-F238E27FC236}">
                <a16:creationId xmlns:a16="http://schemas.microsoft.com/office/drawing/2014/main" id="{643CF4C5-E638-2240-2B26-2CDE6EA1876F}"/>
              </a:ext>
            </a:extLst>
          </p:cNvPr>
          <p:cNvSpPr>
            <a:spLocks noGrp="1"/>
          </p:cNvSpPr>
          <p:nvPr>
            <p:ph type="sldNum" sz="quarter" idx="12"/>
          </p:nvPr>
        </p:nvSpPr>
        <p:spPr/>
        <p:txBody>
          <a:bodyPr/>
          <a:lstStyle/>
          <a:p>
            <a:fld id="{E2802475-2F4D-CA45-AACE-A7EAB8ED1EE7}" type="slidenum">
              <a:rPr kumimoji="1" lang="zh-CN" altLang="en-US" smtClean="0"/>
              <a:t>50</a:t>
            </a:fld>
            <a:endParaRPr kumimoji="1" lang="zh-CN" altLang="en-US"/>
          </a:p>
        </p:txBody>
      </p:sp>
      <p:grpSp>
        <p:nvGrpSpPr>
          <p:cNvPr id="12" name="组合 11">
            <a:extLst>
              <a:ext uri="{FF2B5EF4-FFF2-40B4-BE49-F238E27FC236}">
                <a16:creationId xmlns:a16="http://schemas.microsoft.com/office/drawing/2014/main" id="{C2097D66-75BE-9257-6956-0B01F321F5BF}"/>
              </a:ext>
            </a:extLst>
          </p:cNvPr>
          <p:cNvGrpSpPr/>
          <p:nvPr/>
        </p:nvGrpSpPr>
        <p:grpSpPr>
          <a:xfrm>
            <a:off x="957595" y="2415213"/>
            <a:ext cx="4176673" cy="1495028"/>
            <a:chOff x="1493303" y="2187547"/>
            <a:chExt cx="4959937" cy="1780864"/>
          </a:xfrm>
        </p:grpSpPr>
        <p:pic>
          <p:nvPicPr>
            <p:cNvPr id="13" name="图片 12">
              <a:extLst>
                <a:ext uri="{FF2B5EF4-FFF2-40B4-BE49-F238E27FC236}">
                  <a16:creationId xmlns:a16="http://schemas.microsoft.com/office/drawing/2014/main" id="{8E43DC29-D076-E3AC-A091-99C88D009568}"/>
                </a:ext>
              </a:extLst>
            </p:cNvPr>
            <p:cNvPicPr>
              <a:picLocks noChangeAspect="1"/>
            </p:cNvPicPr>
            <p:nvPr/>
          </p:nvPicPr>
          <p:blipFill rotWithShape="1">
            <a:blip r:embed="rId3"/>
            <a:srcRect r="31520"/>
            <a:stretch/>
          </p:blipFill>
          <p:spPr>
            <a:xfrm>
              <a:off x="1493303" y="2187547"/>
              <a:ext cx="3382067" cy="1780864"/>
            </a:xfrm>
            <a:prstGeom prst="rect">
              <a:avLst/>
            </a:prstGeom>
          </p:spPr>
        </p:pic>
        <p:pic>
          <p:nvPicPr>
            <p:cNvPr id="14" name="图片 13">
              <a:extLst>
                <a:ext uri="{FF2B5EF4-FFF2-40B4-BE49-F238E27FC236}">
                  <a16:creationId xmlns:a16="http://schemas.microsoft.com/office/drawing/2014/main" id="{68B7C224-7C4D-E25E-A175-4F6FA1FD0A19}"/>
                </a:ext>
              </a:extLst>
            </p:cNvPr>
            <p:cNvPicPr>
              <a:picLocks noChangeAspect="1"/>
            </p:cNvPicPr>
            <p:nvPr/>
          </p:nvPicPr>
          <p:blipFill rotWithShape="1">
            <a:blip r:embed="rId3"/>
            <a:srcRect l="68052"/>
            <a:stretch/>
          </p:blipFill>
          <p:spPr>
            <a:xfrm>
              <a:off x="4875370" y="2187547"/>
              <a:ext cx="1577870" cy="1780864"/>
            </a:xfrm>
            <a:prstGeom prst="rect">
              <a:avLst/>
            </a:prstGeom>
          </p:spPr>
        </p:pic>
        <p:sp>
          <p:nvSpPr>
            <p:cNvPr id="17" name="矩形 16">
              <a:extLst>
                <a:ext uri="{FF2B5EF4-FFF2-40B4-BE49-F238E27FC236}">
                  <a16:creationId xmlns:a16="http://schemas.microsoft.com/office/drawing/2014/main" id="{B1DC5D6C-0C15-7B6C-C3D4-928AC6BD6151}"/>
                </a:ext>
              </a:extLst>
            </p:cNvPr>
            <p:cNvSpPr/>
            <p:nvPr/>
          </p:nvSpPr>
          <p:spPr>
            <a:xfrm>
              <a:off x="3350814" y="2550092"/>
              <a:ext cx="3065468" cy="1418319"/>
            </a:xfrm>
            <a:prstGeom prst="rect">
              <a:avLst/>
            </a:prstGeom>
            <a:noFill/>
            <a:ln w="38100">
              <a:solidFill>
                <a:srgbClr val="E1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grpSp>
      <p:sp>
        <p:nvSpPr>
          <p:cNvPr id="4" name="标题 1">
            <a:extLst>
              <a:ext uri="{FF2B5EF4-FFF2-40B4-BE49-F238E27FC236}">
                <a16:creationId xmlns:a16="http://schemas.microsoft.com/office/drawing/2014/main" id="{0937BA2A-707B-B00A-8527-69E1F560018B}"/>
              </a:ext>
            </a:extLst>
          </p:cNvPr>
          <p:cNvSpPr txBox="1">
            <a:spLocks/>
          </p:cNvSpPr>
          <p:nvPr/>
        </p:nvSpPr>
        <p:spPr>
          <a:xfrm>
            <a:off x="219919" y="84776"/>
            <a:ext cx="11196582" cy="874464"/>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Constraints on </a:t>
            </a:r>
            <a:r>
              <a:rPr kumimoji="1" lang="en-US" altLang="zh-CN" sz="4400" b="1" i="0" u="none" strike="noStrike" kern="1200" cap="none" spc="0" normalizeH="0" baseline="30000" noProof="0" dirty="0">
                <a:ln>
                  <a:noFill/>
                </a:ln>
                <a:solidFill>
                  <a:srgbClr val="E9445D"/>
                </a:solidFill>
                <a:effectLst/>
                <a:uLnTx/>
                <a:uFillTx/>
                <a:latin typeface="Helvetica Neue" panose="02000503000000020004" pitchFamily="2" charset="0"/>
                <a:ea typeface="Microsoft YaHei" panose="020B0503020204020204" pitchFamily="34" charset="-122"/>
              </a:rPr>
              <a:t>8</a:t>
            </a:r>
            <a:r>
              <a:rPr kumimoji="1" lang="en-US" altLang="zh-CN" sz="4400" b="1" i="0" u="none" strike="noStrike" kern="1200" cap="none" spc="0" normalizeH="0" baseline="0" noProof="0" dirty="0">
                <a:ln>
                  <a:noFill/>
                </a:ln>
                <a:solidFill>
                  <a:srgbClr val="E9445D"/>
                </a:solidFill>
                <a:effectLst/>
                <a:uLnTx/>
                <a:uFillTx/>
                <a:latin typeface="Helvetica Neue" panose="02000503000000020004" pitchFamily="2" charset="0"/>
                <a:ea typeface="Microsoft YaHei" panose="020B0503020204020204" pitchFamily="34" charset="-122"/>
              </a:rPr>
              <a:t>B Neutrino and Light WIMP</a:t>
            </a:r>
          </a:p>
        </p:txBody>
      </p:sp>
      <p:pic>
        <p:nvPicPr>
          <p:cNvPr id="8" name="图片 7">
            <a:extLst>
              <a:ext uri="{FF2B5EF4-FFF2-40B4-BE49-F238E27FC236}">
                <a16:creationId xmlns:a16="http://schemas.microsoft.com/office/drawing/2014/main" id="{F7F64662-4461-B1DA-2008-6E329A749CDC}"/>
              </a:ext>
            </a:extLst>
          </p:cNvPr>
          <p:cNvPicPr>
            <a:picLocks noChangeAspect="1"/>
          </p:cNvPicPr>
          <p:nvPr/>
        </p:nvPicPr>
        <p:blipFill>
          <a:blip r:embed="rId4"/>
          <a:stretch>
            <a:fillRect/>
          </a:stretch>
        </p:blipFill>
        <p:spPr>
          <a:xfrm>
            <a:off x="6514547" y="1174180"/>
            <a:ext cx="5162550" cy="4657725"/>
          </a:xfrm>
          <a:prstGeom prst="rect">
            <a:avLst/>
          </a:prstGeom>
        </p:spPr>
      </p:pic>
      <p:sp>
        <p:nvSpPr>
          <p:cNvPr id="9" name="文本框 8">
            <a:extLst>
              <a:ext uri="{FF2B5EF4-FFF2-40B4-BE49-F238E27FC236}">
                <a16:creationId xmlns:a16="http://schemas.microsoft.com/office/drawing/2014/main" id="{D0B1D0C0-131E-816A-15AE-FB5D67794529}"/>
              </a:ext>
            </a:extLst>
          </p:cNvPr>
          <p:cNvSpPr txBox="1"/>
          <p:nvPr/>
        </p:nvSpPr>
        <p:spPr>
          <a:xfrm>
            <a:off x="7057331" y="5888244"/>
            <a:ext cx="4450205" cy="400110"/>
          </a:xfrm>
          <a:prstGeom prst="rect">
            <a:avLst/>
          </a:prstGeom>
          <a:solidFill>
            <a:sysClr val="window" lastClr="FFFFFF">
              <a:lumMod val="95000"/>
            </a:sys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Phys. Rev. Lett. </a:t>
            </a:r>
            <a:r>
              <a:rPr kumimoji="1" lang="en-US" altLang="zh-CN" sz="2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130, 021802 (2023)</a:t>
            </a:r>
            <a:endParaRPr kumimoji="1" lang="en-US" altLang="zh-CN"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7064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C515EB88-5C99-4A30-9AA1-57A561B79651}"/>
              </a:ext>
            </a:extLst>
          </p:cNvPr>
          <p:cNvPicPr>
            <a:picLocks noChangeAspect="1"/>
          </p:cNvPicPr>
          <p:nvPr/>
        </p:nvPicPr>
        <p:blipFill>
          <a:blip r:embed="rId3"/>
          <a:stretch>
            <a:fillRect/>
          </a:stretch>
        </p:blipFill>
        <p:spPr>
          <a:xfrm>
            <a:off x="577733" y="727186"/>
            <a:ext cx="11036534" cy="6029810"/>
          </a:xfrm>
          <a:prstGeom prst="rect">
            <a:avLst/>
          </a:prstGeom>
        </p:spPr>
      </p:pic>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r>
              <a:rPr lang="en-US" altLang="zh-CN"/>
              <a:t>2024/8/27</a:t>
            </a:r>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zh-CN" altLang="en-US"/>
              <a:t>孟月，</a:t>
            </a:r>
            <a:r>
              <a:rPr lang="en-US" altLang="zh-CN"/>
              <a:t>NPG workshop</a:t>
            </a:r>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PandaX-4T Layout</a:t>
            </a:r>
            <a:endParaRPr lang="zh-CN" altLang="en-US" dirty="0"/>
          </a:p>
        </p:txBody>
      </p:sp>
      <p:sp>
        <p:nvSpPr>
          <p:cNvPr id="5" name="文本框 4">
            <a:extLst>
              <a:ext uri="{FF2B5EF4-FFF2-40B4-BE49-F238E27FC236}">
                <a16:creationId xmlns:a16="http://schemas.microsoft.com/office/drawing/2014/main" id="{A7BBFBA5-4989-454F-9B5B-1E9B7814DA71}"/>
              </a:ext>
            </a:extLst>
          </p:cNvPr>
          <p:cNvSpPr txBox="1"/>
          <p:nvPr/>
        </p:nvSpPr>
        <p:spPr>
          <a:xfrm>
            <a:off x="9848850" y="1000125"/>
            <a:ext cx="1765417" cy="369332"/>
          </a:xfrm>
          <a:prstGeom prst="rect">
            <a:avLst/>
          </a:prstGeom>
          <a:noFill/>
        </p:spPr>
        <p:txBody>
          <a:bodyPr wrap="square" rtlCol="0">
            <a:spAutoFit/>
          </a:bodyPr>
          <a:lstStyle/>
          <a:p>
            <a:r>
              <a:rPr lang="en-US" altLang="zh-CN" dirty="0"/>
              <a:t>System Layout</a:t>
            </a:r>
            <a:endParaRPr lang="zh-CN" altLang="en-US" dirty="0"/>
          </a:p>
        </p:txBody>
      </p:sp>
      <p:sp>
        <p:nvSpPr>
          <p:cNvPr id="6" name="灯片编号占位符 5">
            <a:extLst>
              <a:ext uri="{FF2B5EF4-FFF2-40B4-BE49-F238E27FC236}">
                <a16:creationId xmlns:a16="http://schemas.microsoft.com/office/drawing/2014/main" id="{A57B0D98-84D7-1472-43CF-BB64CBA6D13D}"/>
              </a:ext>
            </a:extLst>
          </p:cNvPr>
          <p:cNvSpPr>
            <a:spLocks noGrp="1"/>
          </p:cNvSpPr>
          <p:nvPr>
            <p:ph type="sldNum" sz="quarter" idx="12"/>
          </p:nvPr>
        </p:nvSpPr>
        <p:spPr/>
        <p:txBody>
          <a:bodyPr/>
          <a:lstStyle/>
          <a:p>
            <a:fld id="{E2802475-2F4D-CA45-AACE-A7EAB8ED1EE7}" type="slidenum">
              <a:rPr kumimoji="1" lang="zh-CN" altLang="en-US" smtClean="0"/>
              <a:t>51</a:t>
            </a:fld>
            <a:endParaRPr kumimoji="1" lang="zh-CN" altLang="en-US"/>
          </a:p>
        </p:txBody>
      </p:sp>
    </p:spTree>
    <p:extLst>
      <p:ext uri="{BB962C8B-B14F-4D97-AF65-F5344CB8AC3E}">
        <p14:creationId xmlns:p14="http://schemas.microsoft.com/office/powerpoint/2010/main" val="1585633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r>
              <a:rPr lang="en-US" altLang="zh-CN"/>
              <a:t>2024/8/27</a:t>
            </a:r>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zh-CN" altLang="en-US"/>
              <a:t>孟月，</a:t>
            </a:r>
            <a:r>
              <a:rPr lang="en-US" altLang="zh-CN"/>
              <a:t>NPG workshop</a:t>
            </a:r>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Cryogenics System</a:t>
            </a:r>
            <a:endParaRPr lang="zh-CN" altLang="en-US" dirty="0"/>
          </a:p>
        </p:txBody>
      </p:sp>
      <p:pic>
        <p:nvPicPr>
          <p:cNvPr id="7" name="图像" descr="图像">
            <a:extLst>
              <a:ext uri="{FF2B5EF4-FFF2-40B4-BE49-F238E27FC236}">
                <a16:creationId xmlns:a16="http://schemas.microsoft.com/office/drawing/2014/main" id="{D1099F5C-406A-4C5C-8578-5261429595EE}"/>
              </a:ext>
            </a:extLst>
          </p:cNvPr>
          <p:cNvPicPr>
            <a:picLocks noChangeAspect="1"/>
          </p:cNvPicPr>
          <p:nvPr/>
        </p:nvPicPr>
        <p:blipFill>
          <a:blip r:embed="rId4"/>
          <a:srcRect/>
          <a:stretch>
            <a:fillRect/>
          </a:stretch>
        </p:blipFill>
        <p:spPr>
          <a:xfrm>
            <a:off x="461357" y="1566985"/>
            <a:ext cx="5413789" cy="3719243"/>
          </a:xfrm>
          <a:prstGeom prst="rect">
            <a:avLst/>
          </a:prstGeom>
          <a:ln w="12700">
            <a:miter lim="400000"/>
            <a:headEnd/>
            <a:tailEnd/>
          </a:ln>
        </p:spPr>
      </p:pic>
      <p:grpSp>
        <p:nvGrpSpPr>
          <p:cNvPr id="8" name="组合 7">
            <a:extLst>
              <a:ext uri="{FF2B5EF4-FFF2-40B4-BE49-F238E27FC236}">
                <a16:creationId xmlns:a16="http://schemas.microsoft.com/office/drawing/2014/main" id="{E73FB0D0-F614-46C2-B7E5-50C479E670C2}"/>
              </a:ext>
            </a:extLst>
          </p:cNvPr>
          <p:cNvGrpSpPr/>
          <p:nvPr/>
        </p:nvGrpSpPr>
        <p:grpSpPr>
          <a:xfrm>
            <a:off x="6314454" y="1566985"/>
            <a:ext cx="5523765" cy="3719243"/>
            <a:chOff x="5711825" y="985460"/>
            <a:chExt cx="6480175" cy="4820920"/>
          </a:xfrm>
        </p:grpSpPr>
        <p:grpSp>
          <p:nvGrpSpPr>
            <p:cNvPr id="9" name="组合 8">
              <a:extLst>
                <a:ext uri="{FF2B5EF4-FFF2-40B4-BE49-F238E27FC236}">
                  <a16:creationId xmlns:a16="http://schemas.microsoft.com/office/drawing/2014/main" id="{0023CC37-36D3-43C0-959F-092D8F4FD213}"/>
                </a:ext>
              </a:extLst>
            </p:cNvPr>
            <p:cNvGrpSpPr/>
            <p:nvPr/>
          </p:nvGrpSpPr>
          <p:grpSpPr>
            <a:xfrm>
              <a:off x="5711825" y="985460"/>
              <a:ext cx="6480175" cy="4820920"/>
              <a:chOff x="2378" y="2983"/>
              <a:chExt cx="10205" cy="7592"/>
            </a:xfrm>
          </p:grpSpPr>
          <p:pic>
            <p:nvPicPr>
              <p:cNvPr id="20" name="图片 19" descr="IV">
                <a:extLst>
                  <a:ext uri="{FF2B5EF4-FFF2-40B4-BE49-F238E27FC236}">
                    <a16:creationId xmlns:a16="http://schemas.microsoft.com/office/drawing/2014/main" id="{2D1E649C-881F-428A-A155-D2FC2251E21A}"/>
                  </a:ext>
                </a:extLst>
              </p:cNvPr>
              <p:cNvPicPr>
                <a:picLocks noChangeAspect="1"/>
              </p:cNvPicPr>
              <p:nvPr/>
            </p:nvPicPr>
            <p:blipFill>
              <a:blip r:embed="rId5"/>
              <a:stretch>
                <a:fillRect/>
              </a:stretch>
            </p:blipFill>
            <p:spPr>
              <a:xfrm>
                <a:off x="2378" y="2983"/>
                <a:ext cx="10205" cy="3824"/>
              </a:xfrm>
              <a:prstGeom prst="rect">
                <a:avLst/>
              </a:prstGeom>
            </p:spPr>
          </p:pic>
          <p:pic>
            <p:nvPicPr>
              <p:cNvPr id="21" name="图片 20" descr="Tem">
                <a:extLst>
                  <a:ext uri="{FF2B5EF4-FFF2-40B4-BE49-F238E27FC236}">
                    <a16:creationId xmlns:a16="http://schemas.microsoft.com/office/drawing/2014/main" id="{6CBEFBF1-FBD0-491E-A438-D5E6F25D6950}"/>
                  </a:ext>
                </a:extLst>
              </p:cNvPr>
              <p:cNvPicPr>
                <a:picLocks noChangeAspect="1"/>
              </p:cNvPicPr>
              <p:nvPr/>
            </p:nvPicPr>
            <p:blipFill>
              <a:blip r:embed="rId6"/>
              <a:stretch>
                <a:fillRect/>
              </a:stretch>
            </p:blipFill>
            <p:spPr>
              <a:xfrm>
                <a:off x="2378" y="6751"/>
                <a:ext cx="10205" cy="3824"/>
              </a:xfrm>
              <a:prstGeom prst="rect">
                <a:avLst/>
              </a:prstGeom>
            </p:spPr>
          </p:pic>
        </p:grpSp>
        <p:cxnSp>
          <p:nvCxnSpPr>
            <p:cNvPr id="11" name="直接连接符 10">
              <a:extLst>
                <a:ext uri="{FF2B5EF4-FFF2-40B4-BE49-F238E27FC236}">
                  <a16:creationId xmlns:a16="http://schemas.microsoft.com/office/drawing/2014/main" id="{68D207BC-AE0A-4F6B-85B9-20F104352C50}"/>
                </a:ext>
              </a:extLst>
            </p:cNvPr>
            <p:cNvCxnSpPr/>
            <p:nvPr/>
          </p:nvCxnSpPr>
          <p:spPr>
            <a:xfrm flipH="1">
              <a:off x="7333615" y="1204535"/>
              <a:ext cx="18415" cy="437134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8ABF45CE-D2F9-465E-8405-37AF294305C5}"/>
                </a:ext>
              </a:extLst>
            </p:cNvPr>
            <p:cNvCxnSpPr/>
            <p:nvPr/>
          </p:nvCxnSpPr>
          <p:spPr>
            <a:xfrm flipH="1">
              <a:off x="8388985" y="1204535"/>
              <a:ext cx="18415" cy="437134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2BC7BC1-32EC-41FA-BAC0-99E3AB29A82C}"/>
                </a:ext>
              </a:extLst>
            </p:cNvPr>
            <p:cNvCxnSpPr/>
            <p:nvPr/>
          </p:nvCxnSpPr>
          <p:spPr>
            <a:xfrm flipH="1">
              <a:off x="9864725" y="1204535"/>
              <a:ext cx="18415" cy="437134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1C543A01-1A62-4D9D-A478-C4DE9D74C45A}"/>
                </a:ext>
              </a:extLst>
            </p:cNvPr>
            <p:cNvSpPr txBox="1"/>
            <p:nvPr/>
          </p:nvSpPr>
          <p:spPr>
            <a:xfrm>
              <a:off x="9955186" y="1110973"/>
              <a:ext cx="1654620" cy="523220"/>
            </a:xfrm>
            <a:prstGeom prst="rect">
              <a:avLst/>
            </a:prstGeom>
            <a:noFill/>
          </p:spPr>
          <p:txBody>
            <a:bodyPr wrap="none" rtlCol="0">
              <a:spAutoFit/>
            </a:bodyPr>
            <a:lstStyle/>
            <a:p>
              <a:r>
                <a:rPr lang="en-US" altLang="zh-CN" sz="1400" b="1" dirty="0">
                  <a:solidFill>
                    <a:srgbClr val="FF0000"/>
                  </a:solidFill>
                  <a:latin typeface="Arial" panose="020B0604020202020204" pitchFamily="34" charset="0"/>
                  <a:cs typeface="Arial" panose="020B0604020202020204" pitchFamily="34" charset="0"/>
                </a:rPr>
                <a:t>Adjust </a:t>
              </a:r>
              <a:r>
                <a:rPr lang="en-US" altLang="zh-CN" sz="1400" b="1" dirty="0" err="1">
                  <a:solidFill>
                    <a:srgbClr val="FF0000"/>
                  </a:solidFill>
                  <a:latin typeface="Arial" panose="020B0604020202020204" pitchFamily="34" charset="0"/>
                  <a:cs typeface="Arial" panose="020B0604020202020204" pitchFamily="34" charset="0"/>
                </a:rPr>
                <a:t>Coldhead</a:t>
              </a:r>
              <a:r>
                <a:rPr lang="en-US" altLang="zh-CN" sz="1400" b="1" dirty="0">
                  <a:solidFill>
                    <a:srgbClr val="FF0000"/>
                  </a:solidFill>
                  <a:latin typeface="Arial" panose="020B0604020202020204" pitchFamily="34" charset="0"/>
                  <a:cs typeface="Arial" panose="020B0604020202020204" pitchFamily="34" charset="0"/>
                </a:rPr>
                <a:t> </a:t>
              </a:r>
            </a:p>
            <a:p>
              <a:r>
                <a:rPr lang="en-US" altLang="zh-CN" sz="1400" b="1" dirty="0">
                  <a:solidFill>
                    <a:srgbClr val="FF0000"/>
                  </a:solidFill>
                  <a:latin typeface="Arial" panose="020B0604020202020204" pitchFamily="34" charset="0"/>
                  <a:cs typeface="Arial" panose="020B0604020202020204" pitchFamily="34" charset="0"/>
                </a:rPr>
                <a:t>temperature</a:t>
              </a:r>
            </a:p>
          </p:txBody>
        </p:sp>
        <p:sp>
          <p:nvSpPr>
            <p:cNvPr id="15" name="文本框 14">
              <a:extLst>
                <a:ext uri="{FF2B5EF4-FFF2-40B4-BE49-F238E27FC236}">
                  <a16:creationId xmlns:a16="http://schemas.microsoft.com/office/drawing/2014/main" id="{0978D599-4BA8-43FC-8AE9-CBBAF24DEFA4}"/>
                </a:ext>
              </a:extLst>
            </p:cNvPr>
            <p:cNvSpPr txBox="1"/>
            <p:nvPr/>
          </p:nvSpPr>
          <p:spPr>
            <a:xfrm rot="16200000">
              <a:off x="6940086" y="3283525"/>
              <a:ext cx="1843405" cy="306705"/>
            </a:xfrm>
            <a:prstGeom prst="rect">
              <a:avLst/>
            </a:prstGeom>
            <a:noFill/>
          </p:spPr>
          <p:txBody>
            <a:bodyPr wrap="none" rtlCol="0">
              <a:spAutoFit/>
            </a:bodyPr>
            <a:lstStyle/>
            <a:p>
              <a:r>
                <a:rPr lang="en-US" altLang="zh-CN" sz="1400" b="1" dirty="0">
                  <a:solidFill>
                    <a:srgbClr val="FF0000"/>
                  </a:solidFill>
                  <a:latin typeface="Arial" panose="020B0604020202020204" pitchFamily="34" charset="0"/>
                  <a:cs typeface="Arial" panose="020B0604020202020204" pitchFamily="34" charset="0"/>
                </a:rPr>
                <a:t>Loop1 Maintenance</a:t>
              </a:r>
            </a:p>
          </p:txBody>
        </p:sp>
        <p:sp>
          <p:nvSpPr>
            <p:cNvPr id="16" name="文本框 15">
              <a:extLst>
                <a:ext uri="{FF2B5EF4-FFF2-40B4-BE49-F238E27FC236}">
                  <a16:creationId xmlns:a16="http://schemas.microsoft.com/office/drawing/2014/main" id="{A97E7422-5D34-47C1-9A4B-FA7A231689EB}"/>
                </a:ext>
              </a:extLst>
            </p:cNvPr>
            <p:cNvSpPr txBox="1"/>
            <p:nvPr/>
          </p:nvSpPr>
          <p:spPr>
            <a:xfrm>
              <a:off x="6278880" y="1400115"/>
              <a:ext cx="928459" cy="307777"/>
            </a:xfrm>
            <a:prstGeom prst="rect">
              <a:avLst/>
            </a:prstGeom>
            <a:noFill/>
          </p:spPr>
          <p:txBody>
            <a:bodyPr wrap="none" rtlCol="0">
              <a:spAutoFit/>
            </a:bodyPr>
            <a:lstStyle/>
            <a:p>
              <a:r>
                <a:rPr lang="en-US" altLang="zh-CN" sz="1400" b="1" dirty="0">
                  <a:solidFill>
                    <a:srgbClr val="FF0000"/>
                  </a:solidFill>
                  <a:latin typeface="Arial" panose="020B0604020202020204" pitchFamily="34" charset="0"/>
                  <a:cs typeface="Arial" panose="020B0604020202020204" pitchFamily="34" charset="0"/>
                </a:rPr>
                <a:t>Loop2 In</a:t>
              </a:r>
            </a:p>
          </p:txBody>
        </p:sp>
        <p:cxnSp>
          <p:nvCxnSpPr>
            <p:cNvPr id="17" name="直接箭头连接符 16">
              <a:extLst>
                <a:ext uri="{FF2B5EF4-FFF2-40B4-BE49-F238E27FC236}">
                  <a16:creationId xmlns:a16="http://schemas.microsoft.com/office/drawing/2014/main" id="{3EA3EF9B-D5A8-4EE2-B38F-99E265435637}"/>
                </a:ext>
              </a:extLst>
            </p:cNvPr>
            <p:cNvCxnSpPr/>
            <p:nvPr/>
          </p:nvCxnSpPr>
          <p:spPr>
            <a:xfrm>
              <a:off x="6687820" y="1706820"/>
              <a:ext cx="566420" cy="46164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8">
              <a:extLst>
                <a:ext uri="{FF2B5EF4-FFF2-40B4-BE49-F238E27FC236}">
                  <a16:creationId xmlns:a16="http://schemas.microsoft.com/office/drawing/2014/main" id="{27CD29B2-D67A-4692-968F-EB5E943E91E1}"/>
                </a:ext>
              </a:extLst>
            </p:cNvPr>
            <p:cNvCxnSpPr/>
            <p:nvPr/>
          </p:nvCxnSpPr>
          <p:spPr>
            <a:xfrm flipH="1">
              <a:off x="9956107" y="1706820"/>
              <a:ext cx="388123" cy="30542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6">
              <a:extLst>
                <a:ext uri="{FF2B5EF4-FFF2-40B4-BE49-F238E27FC236}">
                  <a16:creationId xmlns:a16="http://schemas.microsoft.com/office/drawing/2014/main" id="{6CCD964D-5B34-4615-A767-17721126517F}"/>
                </a:ext>
              </a:extLst>
            </p:cNvPr>
            <p:cNvSpPr/>
            <p:nvPr/>
          </p:nvSpPr>
          <p:spPr>
            <a:xfrm>
              <a:off x="7333615" y="1225426"/>
              <a:ext cx="1073785" cy="4343554"/>
            </a:xfrm>
            <a:prstGeom prst="rect">
              <a:avLst/>
            </a:prstGeom>
            <a:solidFill>
              <a:srgbClr val="7F7F7F">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2" name="表格 21">
            <a:extLst>
              <a:ext uri="{FF2B5EF4-FFF2-40B4-BE49-F238E27FC236}">
                <a16:creationId xmlns:a16="http://schemas.microsoft.com/office/drawing/2014/main" id="{AE616186-E692-4C42-B2B5-3E7C5196DE67}"/>
              </a:ext>
            </a:extLst>
          </p:cNvPr>
          <p:cNvGraphicFramePr/>
          <p:nvPr>
            <p:custDataLst>
              <p:tags r:id="rId1"/>
            </p:custDataLst>
          </p:nvPr>
        </p:nvGraphicFramePr>
        <p:xfrm>
          <a:off x="1263654" y="5363194"/>
          <a:ext cx="9664691" cy="1005840"/>
        </p:xfrm>
        <a:graphic>
          <a:graphicData uri="http://schemas.openxmlformats.org/drawingml/2006/table">
            <a:tbl>
              <a:tblPr firstRow="1" bandRow="1">
                <a:tableStyleId>{6E25E649-3F16-4E02-A733-19D2CDBF48F0}</a:tableStyleId>
              </a:tblPr>
              <a:tblGrid>
                <a:gridCol w="1932938">
                  <a:extLst>
                    <a:ext uri="{9D8B030D-6E8A-4147-A177-3AD203B41FA5}">
                      <a16:colId xmlns:a16="http://schemas.microsoft.com/office/drawing/2014/main" val="20000"/>
                    </a:ext>
                  </a:extLst>
                </a:gridCol>
                <a:gridCol w="1932938">
                  <a:extLst>
                    <a:ext uri="{9D8B030D-6E8A-4147-A177-3AD203B41FA5}">
                      <a16:colId xmlns:a16="http://schemas.microsoft.com/office/drawing/2014/main" val="20001"/>
                    </a:ext>
                  </a:extLst>
                </a:gridCol>
                <a:gridCol w="1932938">
                  <a:extLst>
                    <a:ext uri="{9D8B030D-6E8A-4147-A177-3AD203B41FA5}">
                      <a16:colId xmlns:a16="http://schemas.microsoft.com/office/drawing/2014/main" val="20002"/>
                    </a:ext>
                  </a:extLst>
                </a:gridCol>
                <a:gridCol w="2459375">
                  <a:extLst>
                    <a:ext uri="{9D8B030D-6E8A-4147-A177-3AD203B41FA5}">
                      <a16:colId xmlns:a16="http://schemas.microsoft.com/office/drawing/2014/main" val="3456010327"/>
                    </a:ext>
                  </a:extLst>
                </a:gridCol>
                <a:gridCol w="1406502">
                  <a:extLst>
                    <a:ext uri="{9D8B030D-6E8A-4147-A177-3AD203B41FA5}">
                      <a16:colId xmlns:a16="http://schemas.microsoft.com/office/drawing/2014/main" val="20004"/>
                    </a:ext>
                  </a:extLst>
                </a:gridCol>
              </a:tblGrid>
              <a:tr h="630069">
                <a:tc>
                  <a:txBody>
                    <a:bodyPr/>
                    <a:lstStyle/>
                    <a:p>
                      <a:pPr marL="0" algn="ctr" defTabSz="914400" rtl="0" eaLnBrk="1" latinLnBrk="0" hangingPunct="1">
                        <a:buNone/>
                      </a:pPr>
                      <a:r>
                        <a:rPr lang="en-US" altLang="zh-CN" sz="1800" b="1" kern="1200" dirty="0">
                          <a:solidFill>
                            <a:schemeClr val="lt1"/>
                          </a:solidFill>
                          <a:latin typeface="Arial" panose="020B0604020202020204" pitchFamily="34" charset="0"/>
                          <a:cs typeface="Arial" panose="020B0604020202020204" pitchFamily="34" charset="0"/>
                        </a:rPr>
                        <a:t>Parameters</a:t>
                      </a:r>
                      <a:endParaRPr lang="en-US" altLang="zh-CN" sz="18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buNone/>
                      </a:pPr>
                      <a:r>
                        <a:rPr lang="en-US" altLang="zh-CN" sz="1800" b="1" kern="1200" dirty="0">
                          <a:solidFill>
                            <a:schemeClr val="lt1"/>
                          </a:solidFill>
                          <a:latin typeface="Arial" panose="020B0604020202020204" pitchFamily="34" charset="0"/>
                          <a:cs typeface="Arial" panose="020B0604020202020204" pitchFamily="34" charset="0"/>
                        </a:rPr>
                        <a:t>Heating load</a:t>
                      </a:r>
                    </a:p>
                    <a:p>
                      <a:pPr marL="0" algn="ctr" defTabSz="914400" rtl="0" eaLnBrk="1" latinLnBrk="0" hangingPunct="1">
                        <a:buNone/>
                      </a:pPr>
                      <a:r>
                        <a:rPr lang="en-US" altLang="zh-CN" sz="1800" b="1" kern="1200" dirty="0">
                          <a:solidFill>
                            <a:schemeClr val="lt1"/>
                          </a:solidFill>
                          <a:latin typeface="Arial" panose="020B0604020202020204" pitchFamily="34" charset="0"/>
                          <a:cs typeface="Arial" panose="020B0604020202020204" pitchFamily="34" charset="0"/>
                        </a:rPr>
                        <a:t>(No purification)</a:t>
                      </a:r>
                      <a:endParaRPr lang="en-US" altLang="zh-CN" sz="18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buNone/>
                      </a:pPr>
                      <a:r>
                        <a:rPr lang="en-US" altLang="zh-CN" sz="1800" b="1" kern="1200" dirty="0">
                          <a:solidFill>
                            <a:schemeClr val="lt1"/>
                          </a:solidFill>
                          <a:latin typeface="Arial" panose="020B0604020202020204" pitchFamily="34" charset="0"/>
                          <a:cs typeface="Arial" panose="020B0604020202020204" pitchFamily="34" charset="0"/>
                        </a:rPr>
                        <a:t>Maximum Cooling Power</a:t>
                      </a:r>
                      <a:endParaRPr lang="en-US" altLang="zh-CN" sz="18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buNone/>
                      </a:pPr>
                      <a:r>
                        <a:rPr lang="en-US" altLang="zh-CN" sz="1800" b="1" kern="1200" dirty="0">
                          <a:solidFill>
                            <a:schemeClr val="lt1"/>
                          </a:solidFill>
                          <a:latin typeface="Arial" panose="020B0604020202020204" pitchFamily="34" charset="0"/>
                          <a:cs typeface="Arial" panose="020B0604020202020204" pitchFamily="34" charset="0"/>
                        </a:rPr>
                        <a:t>Filling/Recuperation flow rate</a:t>
                      </a:r>
                      <a:endParaRPr lang="en-US" altLang="zh-CN" sz="1800" b="1" kern="1200" dirty="0">
                        <a:solidFill>
                          <a:schemeClr val="lt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buNone/>
                      </a:pPr>
                      <a:r>
                        <a:rPr lang="en-US" altLang="zh-CN" sz="1800" b="1" kern="1200" dirty="0">
                          <a:solidFill>
                            <a:schemeClr val="lt1"/>
                          </a:solidFill>
                          <a:latin typeface="Arial" panose="020B0604020202020204" pitchFamily="34" charset="0"/>
                          <a:cs typeface="Arial" panose="020B0604020202020204" pitchFamily="34" charset="0"/>
                        </a:rPr>
                        <a:t>Outer Vacuum</a:t>
                      </a:r>
                      <a:endParaRPr lang="en-US" altLang="zh-CN" sz="1800" b="1" kern="1200" dirty="0">
                        <a:solidFill>
                          <a:schemeClr val="lt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0"/>
                  </a:ext>
                </a:extLst>
              </a:tr>
              <a:tr h="360039">
                <a:tc>
                  <a:txBody>
                    <a:bodyPr/>
                    <a:lstStyle/>
                    <a:p>
                      <a:pPr marL="0" algn="ctr" defTabSz="914400" rtl="0" eaLnBrk="1" latinLnBrk="0" hangingPunct="1">
                        <a:buNone/>
                      </a:pPr>
                      <a:r>
                        <a:rPr lang="en-US" altLang="zh-CN" sz="1800" b="0" kern="1200" dirty="0">
                          <a:solidFill>
                            <a:schemeClr val="tx1"/>
                          </a:solidFill>
                          <a:latin typeface="Arial" panose="020B0604020202020204" pitchFamily="34" charset="0"/>
                          <a:cs typeface="Arial" panose="020B0604020202020204" pitchFamily="34" charset="0"/>
                        </a:rPr>
                        <a:t>Value</a:t>
                      </a:r>
                      <a:endParaRPr lang="en-US" altLang="zh-CN" sz="1800" b="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buNone/>
                      </a:pPr>
                      <a:r>
                        <a:rPr lang="en-US" altLang="zh-CN" sz="1800" b="0" kern="1200" dirty="0">
                          <a:solidFill>
                            <a:schemeClr val="tx1"/>
                          </a:solidFill>
                          <a:latin typeface="Arial" panose="020B0604020202020204" pitchFamily="34" charset="0"/>
                          <a:cs typeface="Arial" panose="020B0604020202020204" pitchFamily="34" charset="0"/>
                        </a:rPr>
                        <a:t>~50 W</a:t>
                      </a:r>
                      <a:endParaRPr lang="en-US" altLang="zh-CN" sz="1800" b="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buNone/>
                      </a:pPr>
                      <a:r>
                        <a:rPr lang="en-US" altLang="zh-CN" sz="1800" b="0" kern="1200" dirty="0">
                          <a:solidFill>
                            <a:schemeClr val="tx1"/>
                          </a:solidFill>
                          <a:latin typeface="Arial" panose="020B0604020202020204" pitchFamily="34" charset="0"/>
                          <a:cs typeface="Arial" panose="020B0604020202020204" pitchFamily="34" charset="0"/>
                        </a:rPr>
                        <a:t>~580 W</a:t>
                      </a:r>
                      <a:endParaRPr lang="en-US" altLang="zh-CN" sz="1800" b="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buNone/>
                      </a:pPr>
                      <a:r>
                        <a:rPr lang="en-US" altLang="zh-CN" sz="1800" b="0" kern="1200" dirty="0">
                          <a:solidFill>
                            <a:schemeClr val="tx1"/>
                          </a:solidFill>
                          <a:latin typeface="Arial" panose="020B0604020202020204" pitchFamily="34" charset="0"/>
                          <a:cs typeface="Arial" panose="020B0604020202020204" pitchFamily="34" charset="0"/>
                        </a:rPr>
                        <a:t>~1 ton/day</a:t>
                      </a:r>
                      <a:endParaRPr lang="en-US" altLang="zh-CN" sz="1800" b="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algn="ctr" defTabSz="914400" rtl="0" eaLnBrk="1" latinLnBrk="0" hangingPunct="1">
                        <a:buNone/>
                      </a:pPr>
                      <a:r>
                        <a:rPr lang="en-US" altLang="zh-CN" sz="1800" b="0" kern="1200" dirty="0">
                          <a:solidFill>
                            <a:schemeClr val="tx1"/>
                          </a:solidFill>
                          <a:latin typeface="Arial" panose="020B0604020202020204" pitchFamily="34" charset="0"/>
                          <a:cs typeface="Arial" panose="020B0604020202020204" pitchFamily="34" charset="0"/>
                        </a:rPr>
                        <a:t>&lt;2E-4 Pa</a:t>
                      </a:r>
                      <a:endParaRPr lang="en-US" altLang="zh-CN" sz="1800" b="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1"/>
                  </a:ext>
                </a:extLst>
              </a:tr>
            </a:tbl>
          </a:graphicData>
        </a:graphic>
      </p:graphicFrame>
      <p:sp>
        <p:nvSpPr>
          <p:cNvPr id="23" name="文本框 22">
            <a:extLst>
              <a:ext uri="{FF2B5EF4-FFF2-40B4-BE49-F238E27FC236}">
                <a16:creationId xmlns:a16="http://schemas.microsoft.com/office/drawing/2014/main" id="{E1E1617E-98DF-4A9E-8AFF-37C45C4426A7}"/>
              </a:ext>
            </a:extLst>
          </p:cNvPr>
          <p:cNvSpPr txBox="1"/>
          <p:nvPr/>
        </p:nvSpPr>
        <p:spPr>
          <a:xfrm>
            <a:off x="486032" y="1551331"/>
            <a:ext cx="2327869" cy="338554"/>
          </a:xfrm>
          <a:prstGeom prst="rect">
            <a:avLst/>
          </a:prstGeom>
          <a:noFill/>
        </p:spPr>
        <p:txBody>
          <a:bodyPr wrap="square">
            <a:spAutoFit/>
          </a:bodyPr>
          <a:lstStyle>
            <a:defPPr>
              <a:defRPr lang="zh-CN"/>
            </a:defPPr>
            <a:lvl1pPr>
              <a:defRPr sz="1600" b="1">
                <a:solidFill>
                  <a:srgbClr val="FF0000"/>
                </a:solidFill>
                <a:latin typeface="Times New Roman" panose="02020603050405020304" pitchFamily="18" charset="0"/>
                <a:cs typeface="Times New Roman" panose="02020603050405020304" pitchFamily="18" charset="0"/>
              </a:defRPr>
            </a:lvl1pPr>
          </a:lstStyle>
          <a:p>
            <a:r>
              <a:rPr lang="en-US" altLang="zh-CN" dirty="0">
                <a:solidFill>
                  <a:schemeClr val="tx1"/>
                </a:solidFill>
              </a:rPr>
              <a:t>JINST 16 P07046 (2021)</a:t>
            </a:r>
            <a:endParaRPr lang="zh-CN" altLang="en-US" dirty="0">
              <a:solidFill>
                <a:schemeClr val="tx1"/>
              </a:solidFill>
            </a:endParaRPr>
          </a:p>
        </p:txBody>
      </p:sp>
      <p:sp>
        <p:nvSpPr>
          <p:cNvPr id="24" name="矩形: 圆角 23">
            <a:extLst>
              <a:ext uri="{FF2B5EF4-FFF2-40B4-BE49-F238E27FC236}">
                <a16:creationId xmlns:a16="http://schemas.microsoft.com/office/drawing/2014/main" id="{CAC2DD2F-3F8E-4014-94FD-76502DC0DDAA}"/>
              </a:ext>
            </a:extLst>
          </p:cNvPr>
          <p:cNvSpPr/>
          <p:nvPr/>
        </p:nvSpPr>
        <p:spPr>
          <a:xfrm>
            <a:off x="1477308" y="1829434"/>
            <a:ext cx="1444232" cy="1059381"/>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5" name="矩形: 圆角 24">
            <a:extLst>
              <a:ext uri="{FF2B5EF4-FFF2-40B4-BE49-F238E27FC236}">
                <a16:creationId xmlns:a16="http://schemas.microsoft.com/office/drawing/2014/main" id="{B8F816E2-0561-4F11-961F-0D0565323395}"/>
              </a:ext>
            </a:extLst>
          </p:cNvPr>
          <p:cNvSpPr/>
          <p:nvPr/>
        </p:nvSpPr>
        <p:spPr>
          <a:xfrm>
            <a:off x="2638732" y="2589679"/>
            <a:ext cx="3236414" cy="1846429"/>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26" name="文本框 25">
            <a:extLst>
              <a:ext uri="{FF2B5EF4-FFF2-40B4-BE49-F238E27FC236}">
                <a16:creationId xmlns:a16="http://schemas.microsoft.com/office/drawing/2014/main" id="{AD625E91-C63B-47E4-BBF8-24017FE6E95B}"/>
              </a:ext>
            </a:extLst>
          </p:cNvPr>
          <p:cNvSpPr txBox="1"/>
          <p:nvPr/>
        </p:nvSpPr>
        <p:spPr>
          <a:xfrm>
            <a:off x="2982953" y="1798007"/>
            <a:ext cx="1043876" cy="307777"/>
          </a:xfrm>
          <a:prstGeom prst="rect">
            <a:avLst/>
          </a:prstGeom>
          <a:noFill/>
        </p:spPr>
        <p:txBody>
          <a:bodyPr wrap="none" rtlCol="0">
            <a:spAutoFit/>
          </a:bodyPr>
          <a:lstStyle/>
          <a:p>
            <a:r>
              <a:rPr lang="en-US" altLang="zh-CN" sz="1400" b="1" dirty="0">
                <a:solidFill>
                  <a:srgbClr val="C00000"/>
                </a:solidFill>
              </a:rPr>
              <a:t>Cryogenics</a:t>
            </a:r>
            <a:endParaRPr lang="zh-CN" altLang="en-US" sz="1400" b="1" dirty="0">
              <a:solidFill>
                <a:srgbClr val="C00000"/>
              </a:solidFill>
            </a:endParaRPr>
          </a:p>
        </p:txBody>
      </p:sp>
      <p:sp>
        <p:nvSpPr>
          <p:cNvPr id="27" name="文本框 26">
            <a:extLst>
              <a:ext uri="{FF2B5EF4-FFF2-40B4-BE49-F238E27FC236}">
                <a16:creationId xmlns:a16="http://schemas.microsoft.com/office/drawing/2014/main" id="{FD3701CF-14E3-4AD3-9CE1-98672F7CCC37}"/>
              </a:ext>
            </a:extLst>
          </p:cNvPr>
          <p:cNvSpPr txBox="1"/>
          <p:nvPr/>
        </p:nvSpPr>
        <p:spPr>
          <a:xfrm>
            <a:off x="4831270" y="2224621"/>
            <a:ext cx="1099981" cy="307777"/>
          </a:xfrm>
          <a:prstGeom prst="rect">
            <a:avLst/>
          </a:prstGeom>
          <a:noFill/>
        </p:spPr>
        <p:txBody>
          <a:bodyPr wrap="none" rtlCol="0">
            <a:spAutoFit/>
          </a:bodyPr>
          <a:lstStyle/>
          <a:p>
            <a:r>
              <a:rPr lang="en-US" altLang="zh-CN" sz="1400" b="1" dirty="0">
                <a:solidFill>
                  <a:srgbClr val="C00000"/>
                </a:solidFill>
              </a:rPr>
              <a:t>Purification</a:t>
            </a:r>
            <a:endParaRPr lang="zh-CN" altLang="en-US" sz="1400" b="1" dirty="0">
              <a:solidFill>
                <a:srgbClr val="C00000"/>
              </a:solidFill>
            </a:endParaRPr>
          </a:p>
        </p:txBody>
      </p:sp>
      <p:sp>
        <p:nvSpPr>
          <p:cNvPr id="5" name="矩形 4">
            <a:extLst>
              <a:ext uri="{FF2B5EF4-FFF2-40B4-BE49-F238E27FC236}">
                <a16:creationId xmlns:a16="http://schemas.microsoft.com/office/drawing/2014/main" id="{92F28B91-6583-4912-A25C-2C22EB2BFFBE}"/>
              </a:ext>
            </a:extLst>
          </p:cNvPr>
          <p:cNvSpPr/>
          <p:nvPr/>
        </p:nvSpPr>
        <p:spPr>
          <a:xfrm>
            <a:off x="713742" y="1093067"/>
            <a:ext cx="6816290" cy="400110"/>
          </a:xfrm>
          <a:prstGeom prst="rect">
            <a:avLst/>
          </a:prstGeom>
        </p:spPr>
        <p:txBody>
          <a:bodyPr wrap="none">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Pressure and temperature stability within </a:t>
            </a:r>
            <a:r>
              <a:rPr lang="en-US" altLang="zh-CN" b="1" dirty="0">
                <a:solidFill>
                  <a:srgbClr val="002060"/>
                </a:solidFill>
                <a:ea typeface="黑体" panose="02010609060101010101" pitchFamily="49" charset="-122"/>
                <a:cs typeface="Arial" panose="020B0604020202020204" pitchFamily="34" charset="0"/>
              </a:rPr>
              <a:t>0.5% and 0.1K </a:t>
            </a:r>
            <a:r>
              <a:rPr lang="en-US" altLang="zh-CN" b="1" dirty="0">
                <a:solidFill>
                  <a:srgbClr val="002060"/>
                </a:solidFill>
                <a:latin typeface="黑体" panose="02010609060101010101" pitchFamily="49" charset="-122"/>
                <a:ea typeface="黑体" panose="02010609060101010101" pitchFamily="49" charset="-122"/>
                <a:cs typeface="Arial" panose="020B0604020202020204" pitchFamily="34" charset="0"/>
              </a:rPr>
              <a:t>.</a:t>
            </a:r>
            <a:endParaRPr lang="zh-CN" altLang="en-US" dirty="0"/>
          </a:p>
        </p:txBody>
      </p:sp>
      <p:sp>
        <p:nvSpPr>
          <p:cNvPr id="6" name="灯片编号占位符 5">
            <a:extLst>
              <a:ext uri="{FF2B5EF4-FFF2-40B4-BE49-F238E27FC236}">
                <a16:creationId xmlns:a16="http://schemas.microsoft.com/office/drawing/2014/main" id="{2E585894-10AD-CFE2-A494-A37425AA4950}"/>
              </a:ext>
            </a:extLst>
          </p:cNvPr>
          <p:cNvSpPr>
            <a:spLocks noGrp="1"/>
          </p:cNvSpPr>
          <p:nvPr>
            <p:ph type="sldNum" sz="quarter" idx="12"/>
          </p:nvPr>
        </p:nvSpPr>
        <p:spPr/>
        <p:txBody>
          <a:bodyPr/>
          <a:lstStyle/>
          <a:p>
            <a:fld id="{E2802475-2F4D-CA45-AACE-A7EAB8ED1EE7}" type="slidenum">
              <a:rPr kumimoji="1" lang="zh-CN" altLang="en-US" smtClean="0"/>
              <a:t>52</a:t>
            </a:fld>
            <a:endParaRPr kumimoji="1" lang="zh-CN" altLang="en-US"/>
          </a:p>
        </p:txBody>
      </p:sp>
    </p:spTree>
    <p:extLst>
      <p:ext uri="{BB962C8B-B14F-4D97-AF65-F5344CB8AC3E}">
        <p14:creationId xmlns:p14="http://schemas.microsoft.com/office/powerpoint/2010/main" val="725721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r>
              <a:rPr lang="en-US" altLang="zh-CN"/>
              <a:t>2024/8/27</a:t>
            </a:r>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zh-CN" altLang="en-US"/>
              <a:t>孟月，</a:t>
            </a:r>
            <a:r>
              <a:rPr lang="en-US" altLang="zh-CN"/>
              <a:t>NPG workshop</a:t>
            </a:r>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Distillation System</a:t>
            </a:r>
            <a:endParaRPr lang="zh-CN" altLang="en-US" dirty="0"/>
          </a:p>
        </p:txBody>
      </p:sp>
      <p:pic>
        <p:nvPicPr>
          <p:cNvPr id="7" name="图片 6">
            <a:extLst>
              <a:ext uri="{FF2B5EF4-FFF2-40B4-BE49-F238E27FC236}">
                <a16:creationId xmlns:a16="http://schemas.microsoft.com/office/drawing/2014/main" id="{22904985-D36D-4FE3-93B6-6402B09D76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130875"/>
            <a:ext cx="3909105" cy="5212140"/>
          </a:xfrm>
          <a:prstGeom prst="rect">
            <a:avLst/>
          </a:prstGeom>
        </p:spPr>
      </p:pic>
      <p:pic>
        <p:nvPicPr>
          <p:cNvPr id="8" name="图片 7">
            <a:extLst>
              <a:ext uri="{FF2B5EF4-FFF2-40B4-BE49-F238E27FC236}">
                <a16:creationId xmlns:a16="http://schemas.microsoft.com/office/drawing/2014/main" id="{3EA3F62A-B27D-487C-9A9F-CE45683613E0}"/>
              </a:ext>
            </a:extLst>
          </p:cNvPr>
          <p:cNvPicPr>
            <a:picLocks noChangeAspect="1"/>
          </p:cNvPicPr>
          <p:nvPr/>
        </p:nvPicPr>
        <p:blipFill rotWithShape="1">
          <a:blip r:embed="rId4"/>
          <a:srcRect l="6491" r="6100"/>
          <a:stretch/>
        </p:blipFill>
        <p:spPr>
          <a:xfrm>
            <a:off x="4768303" y="1345796"/>
            <a:ext cx="2993382" cy="2568702"/>
          </a:xfrm>
          <a:prstGeom prst="rect">
            <a:avLst/>
          </a:prstGeom>
        </p:spPr>
      </p:pic>
      <p:pic>
        <p:nvPicPr>
          <p:cNvPr id="9" name="图片 8">
            <a:extLst>
              <a:ext uri="{FF2B5EF4-FFF2-40B4-BE49-F238E27FC236}">
                <a16:creationId xmlns:a16="http://schemas.microsoft.com/office/drawing/2014/main" id="{5172AEB0-E4CB-433E-8011-96081742CC31}"/>
              </a:ext>
            </a:extLst>
          </p:cNvPr>
          <p:cNvPicPr>
            <a:picLocks noChangeAspect="1"/>
          </p:cNvPicPr>
          <p:nvPr/>
        </p:nvPicPr>
        <p:blipFill>
          <a:blip r:embed="rId5"/>
          <a:stretch>
            <a:fillRect/>
          </a:stretch>
        </p:blipFill>
        <p:spPr>
          <a:xfrm>
            <a:off x="7987146" y="1496081"/>
            <a:ext cx="3909105" cy="2698450"/>
          </a:xfrm>
          <a:prstGeom prst="rect">
            <a:avLst/>
          </a:prstGeom>
        </p:spPr>
      </p:pic>
      <p:sp>
        <p:nvSpPr>
          <p:cNvPr id="11" name="文本框 10">
            <a:extLst>
              <a:ext uri="{FF2B5EF4-FFF2-40B4-BE49-F238E27FC236}">
                <a16:creationId xmlns:a16="http://schemas.microsoft.com/office/drawing/2014/main" id="{A6CFF9D2-B84E-45A9-A1C2-46E2B5A272A7}"/>
              </a:ext>
            </a:extLst>
          </p:cNvPr>
          <p:cNvSpPr txBox="1"/>
          <p:nvPr/>
        </p:nvSpPr>
        <p:spPr>
          <a:xfrm>
            <a:off x="4841488" y="1109901"/>
            <a:ext cx="2842445" cy="338554"/>
          </a:xfrm>
          <a:prstGeom prst="rect">
            <a:avLst/>
          </a:prstGeom>
          <a:noFill/>
        </p:spPr>
        <p:txBody>
          <a:bodyPr wrap="none" rtlCol="0">
            <a:spAutoFit/>
          </a:bodyPr>
          <a:lstStyle/>
          <a:p>
            <a:r>
              <a:rPr lang="en-US" altLang="zh-CN" sz="1600" b="1" dirty="0">
                <a:solidFill>
                  <a:srgbClr val="FF0000"/>
                </a:solidFill>
                <a:latin typeface="Arial" panose="020B0604020202020204" pitchFamily="34" charset="0"/>
                <a:cs typeface="Arial" panose="020B0604020202020204" pitchFamily="34" charset="0"/>
              </a:rPr>
              <a:t>Structured packing (inside)</a:t>
            </a:r>
          </a:p>
        </p:txBody>
      </p:sp>
      <p:sp>
        <p:nvSpPr>
          <p:cNvPr id="12" name="文本框 11">
            <a:extLst>
              <a:ext uri="{FF2B5EF4-FFF2-40B4-BE49-F238E27FC236}">
                <a16:creationId xmlns:a16="http://schemas.microsoft.com/office/drawing/2014/main" id="{51DB6FB8-D380-4893-A659-5BC02905F080}"/>
              </a:ext>
            </a:extLst>
          </p:cNvPr>
          <p:cNvSpPr txBox="1"/>
          <p:nvPr/>
        </p:nvSpPr>
        <p:spPr>
          <a:xfrm>
            <a:off x="8536700" y="1108825"/>
            <a:ext cx="2868093" cy="338554"/>
          </a:xfrm>
          <a:prstGeom prst="rect">
            <a:avLst/>
          </a:prstGeom>
          <a:noFill/>
        </p:spPr>
        <p:txBody>
          <a:bodyPr wrap="none" rtlCol="0">
            <a:spAutoFit/>
          </a:bodyPr>
          <a:lstStyle/>
          <a:p>
            <a:r>
              <a:rPr lang="en-US" altLang="zh-CN" sz="1600" b="1" dirty="0">
                <a:solidFill>
                  <a:srgbClr val="FF0000"/>
                </a:solidFill>
                <a:latin typeface="Arial" panose="020B0604020202020204" pitchFamily="34" charset="0"/>
                <a:cs typeface="Arial" panose="020B0604020202020204" pitchFamily="34" charset="0"/>
              </a:rPr>
              <a:t>M-T diagram for Kr removal</a:t>
            </a:r>
          </a:p>
        </p:txBody>
      </p:sp>
      <p:sp>
        <p:nvSpPr>
          <p:cNvPr id="13" name="文本框 12">
            <a:extLst>
              <a:ext uri="{FF2B5EF4-FFF2-40B4-BE49-F238E27FC236}">
                <a16:creationId xmlns:a16="http://schemas.microsoft.com/office/drawing/2014/main" id="{1B272478-8DE9-4B1C-8234-5C6243AB051B}"/>
              </a:ext>
            </a:extLst>
          </p:cNvPr>
          <p:cNvSpPr txBox="1"/>
          <p:nvPr/>
        </p:nvSpPr>
        <p:spPr>
          <a:xfrm>
            <a:off x="5222695" y="4349636"/>
            <a:ext cx="6356241" cy="1631216"/>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Distillation method (different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boiling</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point)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for the </a:t>
            </a:r>
            <a:r>
              <a:rPr lang="en-US" altLang="zh-CN" sz="2000" dirty="0" err="1">
                <a:latin typeface="Arial" panose="020B0604020202020204" pitchFamily="34" charset="0"/>
                <a:cs typeface="Arial" panose="020B0604020202020204" pitchFamily="34" charset="0"/>
              </a:rPr>
              <a:t>LXe</a:t>
            </a:r>
            <a:r>
              <a:rPr lang="en-US" altLang="zh-CN" sz="2000" dirty="0">
                <a:latin typeface="Arial" panose="020B0604020202020204" pitchFamily="34" charset="0"/>
                <a:cs typeface="Arial" panose="020B0604020202020204" pitchFamily="34" charset="0"/>
              </a:rPr>
              <a:t> intrinsic background Kr &amp; Rn removal</a:t>
            </a:r>
          </a:p>
          <a:p>
            <a:pPr marL="285750" indent="-285750">
              <a:spcBef>
                <a:spcPts val="600"/>
              </a:spcBef>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~10</a:t>
            </a:r>
            <a:r>
              <a:rPr lang="en-US" altLang="zh-CN" sz="2000" baseline="30000" dirty="0">
                <a:latin typeface="Arial" panose="020B0604020202020204" pitchFamily="34" charset="0"/>
                <a:cs typeface="Arial" panose="020B0604020202020204" pitchFamily="34" charset="0"/>
              </a:rPr>
              <a:t>6</a:t>
            </a:r>
            <a:r>
              <a:rPr lang="en-US" altLang="zh-CN" sz="2000" dirty="0">
                <a:latin typeface="Arial" panose="020B0604020202020204" pitchFamily="34" charset="0"/>
                <a:cs typeface="Arial" panose="020B0604020202020204" pitchFamily="34" charset="0"/>
              </a:rPr>
              <a:t> reduction factor for Kr removal with 10 kg/h</a:t>
            </a:r>
          </a:p>
          <a:p>
            <a:pPr marL="285750" indent="-285750">
              <a:spcBef>
                <a:spcPts val="600"/>
              </a:spcBef>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Reversed operation mode working for Rn removal</a:t>
            </a:r>
            <a:endParaRPr lang="zh-CN" altLang="en-US" sz="2000"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38476758-CA7F-4C77-8F20-45AEA3E767AC}"/>
              </a:ext>
            </a:extLst>
          </p:cNvPr>
          <p:cNvSpPr txBox="1"/>
          <p:nvPr/>
        </p:nvSpPr>
        <p:spPr>
          <a:xfrm>
            <a:off x="817202" y="1130875"/>
            <a:ext cx="2288658" cy="338554"/>
          </a:xfrm>
          <a:prstGeom prst="rect">
            <a:avLst/>
          </a:prstGeom>
          <a:noFill/>
        </p:spPr>
        <p:txBody>
          <a:bodyPr wrap="square">
            <a:spAutoFit/>
          </a:bodyPr>
          <a:lstStyle>
            <a:defPPr>
              <a:defRPr lang="zh-CN"/>
            </a:defPPr>
            <a:lvl1pPr>
              <a:defRPr sz="1600" b="1">
                <a:solidFill>
                  <a:srgbClr val="FF0000"/>
                </a:solidFill>
                <a:latin typeface="Times New Roman" panose="02020603050405020304" pitchFamily="18" charset="0"/>
                <a:cs typeface="Times New Roman" panose="02020603050405020304" pitchFamily="18" charset="0"/>
              </a:defRPr>
            </a:lvl1pPr>
          </a:lstStyle>
          <a:p>
            <a:r>
              <a:rPr lang="en-US" altLang="zh-CN" dirty="0">
                <a:solidFill>
                  <a:schemeClr val="tx1"/>
                </a:solidFill>
              </a:rPr>
              <a:t>JINST 16 T06007 (2021)</a:t>
            </a:r>
            <a:endParaRPr lang="zh-CN" altLang="en-US" dirty="0">
              <a:solidFill>
                <a:schemeClr val="tx1"/>
              </a:solidFill>
            </a:endParaRPr>
          </a:p>
        </p:txBody>
      </p:sp>
      <p:sp>
        <p:nvSpPr>
          <p:cNvPr id="5" name="灯片编号占位符 4">
            <a:extLst>
              <a:ext uri="{FF2B5EF4-FFF2-40B4-BE49-F238E27FC236}">
                <a16:creationId xmlns:a16="http://schemas.microsoft.com/office/drawing/2014/main" id="{D5F5BE7E-7C14-7777-9A02-3823FA4FD635}"/>
              </a:ext>
            </a:extLst>
          </p:cNvPr>
          <p:cNvSpPr>
            <a:spLocks noGrp="1"/>
          </p:cNvSpPr>
          <p:nvPr>
            <p:ph type="sldNum" sz="quarter" idx="12"/>
          </p:nvPr>
        </p:nvSpPr>
        <p:spPr/>
        <p:txBody>
          <a:bodyPr/>
          <a:lstStyle/>
          <a:p>
            <a:fld id="{E2802475-2F4D-CA45-AACE-A7EAB8ED1EE7}" type="slidenum">
              <a:rPr kumimoji="1" lang="zh-CN" altLang="en-US" smtClean="0"/>
              <a:t>53</a:t>
            </a:fld>
            <a:endParaRPr kumimoji="1" lang="zh-CN" altLang="en-US"/>
          </a:p>
        </p:txBody>
      </p:sp>
    </p:spTree>
    <p:extLst>
      <p:ext uri="{BB962C8B-B14F-4D97-AF65-F5344CB8AC3E}">
        <p14:creationId xmlns:p14="http://schemas.microsoft.com/office/powerpoint/2010/main" val="2062702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r>
              <a:rPr lang="en-US" altLang="zh-CN"/>
              <a:t>2024/8/27</a:t>
            </a:r>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zh-CN" altLang="en-US"/>
              <a:t>孟月，</a:t>
            </a:r>
            <a:r>
              <a:rPr lang="en-US" altLang="zh-CN"/>
              <a:t>NPG workshop</a:t>
            </a:r>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TPC Conditions</a:t>
            </a:r>
            <a:endParaRPr lang="zh-CN" altLang="en-US" dirty="0"/>
          </a:p>
        </p:txBody>
      </p:sp>
      <p:pic>
        <p:nvPicPr>
          <p:cNvPr id="6" name="Picture 15">
            <a:extLst>
              <a:ext uri="{FF2B5EF4-FFF2-40B4-BE49-F238E27FC236}">
                <a16:creationId xmlns:a16="http://schemas.microsoft.com/office/drawing/2014/main" id="{7FA95E80-A677-40B5-BFF1-528CB99D893E}"/>
              </a:ext>
            </a:extLst>
          </p:cNvPr>
          <p:cNvPicPr>
            <a:picLocks noChangeAspect="1"/>
          </p:cNvPicPr>
          <p:nvPr/>
        </p:nvPicPr>
        <p:blipFill rotWithShape="1">
          <a:blip r:embed="rId3"/>
          <a:srcRect l="16995" r="13868"/>
          <a:stretch>
            <a:fillRect/>
          </a:stretch>
        </p:blipFill>
        <p:spPr>
          <a:xfrm>
            <a:off x="309871" y="1179330"/>
            <a:ext cx="4153208" cy="3989323"/>
          </a:xfrm>
          <a:prstGeom prst="rect">
            <a:avLst/>
          </a:prstGeom>
        </p:spPr>
      </p:pic>
      <p:pic>
        <p:nvPicPr>
          <p:cNvPr id="7" name="图片 6" descr="图示&#10;&#10;已自动生成说明">
            <a:extLst>
              <a:ext uri="{FF2B5EF4-FFF2-40B4-BE49-F238E27FC236}">
                <a16:creationId xmlns:a16="http://schemas.microsoft.com/office/drawing/2014/main" id="{EC11163C-6329-4D37-9A37-E1CC1ACF401F}"/>
              </a:ext>
            </a:extLst>
          </p:cNvPr>
          <p:cNvPicPr>
            <a:picLocks noChangeAspect="1"/>
          </p:cNvPicPr>
          <p:nvPr/>
        </p:nvPicPr>
        <p:blipFill>
          <a:blip r:embed="rId4"/>
          <a:stretch>
            <a:fillRect/>
          </a:stretch>
        </p:blipFill>
        <p:spPr>
          <a:xfrm>
            <a:off x="7527095" y="1183325"/>
            <a:ext cx="4260591" cy="5032464"/>
          </a:xfrm>
          <a:prstGeom prst="rect">
            <a:avLst/>
          </a:prstGeom>
        </p:spPr>
      </p:pic>
      <p:graphicFrame>
        <p:nvGraphicFramePr>
          <p:cNvPr id="8" name="表格 27">
            <a:extLst>
              <a:ext uri="{FF2B5EF4-FFF2-40B4-BE49-F238E27FC236}">
                <a16:creationId xmlns:a16="http://schemas.microsoft.com/office/drawing/2014/main" id="{A4AF5AAA-2F46-4A26-BBA5-E86A210D6FA6}"/>
              </a:ext>
            </a:extLst>
          </p:cNvPr>
          <p:cNvGraphicFramePr>
            <a:graphicFrameLocks noGrp="1"/>
          </p:cNvGraphicFramePr>
          <p:nvPr/>
        </p:nvGraphicFramePr>
        <p:xfrm>
          <a:off x="257108" y="5322728"/>
          <a:ext cx="6966340" cy="1028700"/>
        </p:xfrm>
        <a:graphic>
          <a:graphicData uri="http://schemas.openxmlformats.org/drawingml/2006/table">
            <a:tbl>
              <a:tblPr firstRow="1" bandRow="1">
                <a:tableStyleId>{6E25E649-3F16-4E02-A733-19D2CDBF48F0}</a:tableStyleId>
              </a:tblPr>
              <a:tblGrid>
                <a:gridCol w="1634490">
                  <a:extLst>
                    <a:ext uri="{9D8B030D-6E8A-4147-A177-3AD203B41FA5}">
                      <a16:colId xmlns:a16="http://schemas.microsoft.com/office/drawing/2014/main" val="20000"/>
                    </a:ext>
                  </a:extLst>
                </a:gridCol>
                <a:gridCol w="1011341">
                  <a:extLst>
                    <a:ext uri="{9D8B030D-6E8A-4147-A177-3AD203B41FA5}">
                      <a16:colId xmlns:a16="http://schemas.microsoft.com/office/drawing/2014/main" val="20001"/>
                    </a:ext>
                  </a:extLst>
                </a:gridCol>
                <a:gridCol w="1145419">
                  <a:extLst>
                    <a:ext uri="{9D8B030D-6E8A-4147-A177-3AD203B41FA5}">
                      <a16:colId xmlns:a16="http://schemas.microsoft.com/office/drawing/2014/main" val="20002"/>
                    </a:ext>
                  </a:extLst>
                </a:gridCol>
                <a:gridCol w="1038033">
                  <a:extLst>
                    <a:ext uri="{9D8B030D-6E8A-4147-A177-3AD203B41FA5}">
                      <a16:colId xmlns:a16="http://schemas.microsoft.com/office/drawing/2014/main" val="20003"/>
                    </a:ext>
                  </a:extLst>
                </a:gridCol>
                <a:gridCol w="1014173">
                  <a:extLst>
                    <a:ext uri="{9D8B030D-6E8A-4147-A177-3AD203B41FA5}">
                      <a16:colId xmlns:a16="http://schemas.microsoft.com/office/drawing/2014/main" val="20004"/>
                    </a:ext>
                  </a:extLst>
                </a:gridCol>
                <a:gridCol w="1122884">
                  <a:extLst>
                    <a:ext uri="{9D8B030D-6E8A-4147-A177-3AD203B41FA5}">
                      <a16:colId xmlns:a16="http://schemas.microsoft.com/office/drawing/2014/main" val="20005"/>
                    </a:ext>
                  </a:extLst>
                </a:gridCol>
              </a:tblGrid>
              <a:tr h="329459">
                <a:tc>
                  <a:txBody>
                    <a:bodyPr/>
                    <a:lstStyle/>
                    <a:p>
                      <a:pPr algn="ctr"/>
                      <a:endParaRPr lang="zh-CN" altLang="en-US" sz="1800" dirty="0">
                        <a:latin typeface="+mn-lt"/>
                        <a:ea typeface="+mj-ea"/>
                        <a:cs typeface="Arial" panose="020B0604020202020204" pitchFamily="34" charset="0"/>
                      </a:endParaRPr>
                    </a:p>
                  </a:txBody>
                  <a:tcPr marL="68580" marR="68580" marT="34290" marB="34290" anchor="ctr"/>
                </a:tc>
                <a:tc>
                  <a:txBody>
                    <a:bodyPr/>
                    <a:lstStyle/>
                    <a:p>
                      <a:pPr algn="ctr"/>
                      <a:r>
                        <a:rPr lang="en-US" altLang="zh-CN" sz="1800" dirty="0"/>
                        <a:t>Set1</a:t>
                      </a:r>
                      <a:endParaRPr lang="zh-CN" altLang="en-US" sz="1800" dirty="0">
                        <a:latin typeface="+mn-lt"/>
                        <a:ea typeface="+mj-ea"/>
                        <a:cs typeface="Arial" panose="020B0604020202020204" pitchFamily="34" charset="0"/>
                      </a:endParaRPr>
                    </a:p>
                  </a:txBody>
                  <a:tcPr marL="68580" marR="68580" marT="34290" marB="34290" anchor="ctr"/>
                </a:tc>
                <a:tc>
                  <a:txBody>
                    <a:bodyPr/>
                    <a:lstStyle/>
                    <a:p>
                      <a:pPr algn="ctr"/>
                      <a:r>
                        <a:rPr lang="en-US" altLang="zh-CN" sz="1800" dirty="0"/>
                        <a:t>Set2</a:t>
                      </a:r>
                      <a:endParaRPr lang="zh-CN" altLang="en-US" sz="1800" dirty="0">
                        <a:latin typeface="+mn-lt"/>
                        <a:ea typeface="+mj-ea"/>
                        <a:cs typeface="Arial" panose="020B0604020202020204" pitchFamily="34" charset="0"/>
                      </a:endParaRPr>
                    </a:p>
                  </a:txBody>
                  <a:tcPr marL="68580" marR="68580" marT="34290" marB="34290" anchor="ctr"/>
                </a:tc>
                <a:tc>
                  <a:txBody>
                    <a:bodyPr/>
                    <a:lstStyle/>
                    <a:p>
                      <a:pPr algn="ctr"/>
                      <a:r>
                        <a:rPr lang="en-US" altLang="zh-CN" sz="1800"/>
                        <a:t>Set3</a:t>
                      </a:r>
                      <a:endParaRPr lang="zh-CN" altLang="en-US" sz="1800">
                        <a:latin typeface="+mn-lt"/>
                        <a:ea typeface="+mj-ea"/>
                        <a:cs typeface="Arial" panose="020B0604020202020204" pitchFamily="34" charset="0"/>
                      </a:endParaRPr>
                    </a:p>
                  </a:txBody>
                  <a:tcPr marL="68580" marR="68580" marT="34290" marB="34290" anchor="ctr"/>
                </a:tc>
                <a:tc>
                  <a:txBody>
                    <a:bodyPr/>
                    <a:lstStyle/>
                    <a:p>
                      <a:pPr algn="ctr"/>
                      <a:r>
                        <a:rPr lang="en-US" altLang="zh-CN" sz="1800"/>
                        <a:t>Set4</a:t>
                      </a:r>
                      <a:endParaRPr lang="zh-CN" altLang="en-US" sz="1800">
                        <a:latin typeface="+mn-lt"/>
                        <a:ea typeface="+mj-ea"/>
                        <a:cs typeface="Arial" panose="020B0604020202020204" pitchFamily="34" charset="0"/>
                      </a:endParaRPr>
                    </a:p>
                  </a:txBody>
                  <a:tcPr marL="68580" marR="68580" marT="34290" marB="34290" anchor="ctr"/>
                </a:tc>
                <a:tc>
                  <a:txBody>
                    <a:bodyPr/>
                    <a:lstStyle/>
                    <a:p>
                      <a:pPr algn="ctr"/>
                      <a:r>
                        <a:rPr lang="en-US" altLang="zh-CN" sz="1800"/>
                        <a:t>Set5</a:t>
                      </a:r>
                      <a:endParaRPr lang="zh-CN" altLang="en-US" sz="1800">
                        <a:latin typeface="+mn-lt"/>
                        <a:ea typeface="+mj-ea"/>
                        <a:cs typeface="Arial" panose="020B0604020202020204" pitchFamily="34" charset="0"/>
                      </a:endParaRPr>
                    </a:p>
                  </a:txBody>
                  <a:tcPr marL="68580" marR="68580" marT="34290" marB="34290" anchor="ctr"/>
                </a:tc>
                <a:extLst>
                  <a:ext uri="{0D108BD9-81ED-4DB2-BD59-A6C34878D82A}">
                    <a16:rowId xmlns:a16="http://schemas.microsoft.com/office/drawing/2014/main" val="10000"/>
                  </a:ext>
                </a:extLst>
              </a:tr>
              <a:tr h="329459">
                <a:tc>
                  <a:txBody>
                    <a:bodyPr/>
                    <a:lstStyle/>
                    <a:p>
                      <a:pPr algn="ctr"/>
                      <a:r>
                        <a:rPr lang="en-US" altLang="zh-CN" sz="1800" dirty="0"/>
                        <a:t>Gate(kV)</a:t>
                      </a:r>
                      <a:endParaRPr lang="zh-CN" altLang="en-US" sz="1800" dirty="0">
                        <a:latin typeface="+mn-lt"/>
                        <a:ea typeface="+mj-ea"/>
                        <a:cs typeface="Arial" panose="020B0604020202020204" pitchFamily="34" charset="0"/>
                      </a:endParaRPr>
                    </a:p>
                  </a:txBody>
                  <a:tcPr marL="68580" marR="68580" marT="34290" marB="34290" anchor="ctr"/>
                </a:tc>
                <a:tc gridSpan="2">
                  <a:txBody>
                    <a:bodyPr/>
                    <a:lstStyle/>
                    <a:p>
                      <a:pPr algn="ctr"/>
                      <a:r>
                        <a:rPr lang="en-US" altLang="zh-CN" sz="1800" dirty="0"/>
                        <a:t>-4.9</a:t>
                      </a:r>
                      <a:endParaRPr lang="en-US" altLang="zh-CN" sz="1800" dirty="0">
                        <a:latin typeface="+mn-lt"/>
                        <a:ea typeface="+mj-ea"/>
                        <a:cs typeface="Arial" panose="020B0604020202020204" pitchFamily="34" charset="0"/>
                      </a:endParaRPr>
                    </a:p>
                  </a:txBody>
                  <a:tcPr marL="68580" marR="68580" marT="34290" marB="34290" anchor="ctr"/>
                </a:tc>
                <a:tc hMerge="1">
                  <a:txBody>
                    <a:bodyPr/>
                    <a:lstStyle/>
                    <a:p>
                      <a:endParaRPr lang="en-US"/>
                    </a:p>
                  </a:txBody>
                  <a:tcPr marL="68580" marR="68580" marT="34290" marB="34290"/>
                </a:tc>
                <a:tc>
                  <a:txBody>
                    <a:bodyPr/>
                    <a:lstStyle/>
                    <a:p>
                      <a:pPr algn="ctr"/>
                      <a:r>
                        <a:rPr lang="en-US" altLang="zh-CN" sz="1800" dirty="0"/>
                        <a:t>-5</a:t>
                      </a:r>
                      <a:endParaRPr lang="en-US" altLang="zh-CN" sz="1800" dirty="0">
                        <a:latin typeface="+mn-lt"/>
                        <a:ea typeface="+mj-ea"/>
                        <a:cs typeface="Arial" panose="020B0604020202020204" pitchFamily="34" charset="0"/>
                      </a:endParaRPr>
                    </a:p>
                  </a:txBody>
                  <a:tcPr marL="68580" marR="68580" marT="34290" marB="34290" anchor="ctr"/>
                </a:tc>
                <a:tc gridSpan="2">
                  <a:txBody>
                    <a:bodyPr/>
                    <a:lstStyle/>
                    <a:p>
                      <a:pPr algn="ctr"/>
                      <a:r>
                        <a:rPr lang="en-US" altLang="zh-CN" sz="1800" dirty="0"/>
                        <a:t>-5</a:t>
                      </a:r>
                      <a:endParaRPr lang="en-US" altLang="zh-CN" sz="1800" dirty="0">
                        <a:latin typeface="+mn-lt"/>
                        <a:ea typeface="+mj-ea"/>
                        <a:cs typeface="Arial" panose="020B0604020202020204" pitchFamily="34" charset="0"/>
                      </a:endParaRPr>
                    </a:p>
                  </a:txBody>
                  <a:tcPr marL="68580" marR="68580" marT="34290" marB="34290" anchor="ctr"/>
                </a:tc>
                <a:tc hMerge="1">
                  <a:txBody>
                    <a:bodyPr/>
                    <a:lstStyle/>
                    <a:p>
                      <a:endParaRPr lang="en-US"/>
                    </a:p>
                  </a:txBody>
                  <a:tcPr marL="68580" marR="68580" marT="34290" marB="34290"/>
                </a:tc>
                <a:extLst>
                  <a:ext uri="{0D108BD9-81ED-4DB2-BD59-A6C34878D82A}">
                    <a16:rowId xmlns:a16="http://schemas.microsoft.com/office/drawing/2014/main" val="10001"/>
                  </a:ext>
                </a:extLst>
              </a:tr>
              <a:tr h="329459">
                <a:tc>
                  <a:txBody>
                    <a:bodyPr/>
                    <a:lstStyle/>
                    <a:p>
                      <a:pPr algn="ctr"/>
                      <a:r>
                        <a:rPr lang="en-US" altLang="zh-CN" sz="1800"/>
                        <a:t>Cathode (kV)</a:t>
                      </a:r>
                      <a:endParaRPr lang="zh-CN" altLang="en-US" sz="1800">
                        <a:latin typeface="+mn-lt"/>
                        <a:ea typeface="+mj-ea"/>
                        <a:cs typeface="Arial" panose="020B0604020202020204" pitchFamily="34" charset="0"/>
                      </a:endParaRPr>
                    </a:p>
                  </a:txBody>
                  <a:tcPr marL="68580" marR="68580" marT="34290" marB="34290" anchor="ctr"/>
                </a:tc>
                <a:tc>
                  <a:txBody>
                    <a:bodyPr/>
                    <a:lstStyle/>
                    <a:p>
                      <a:pPr algn="ctr"/>
                      <a:r>
                        <a:rPr lang="en-US" altLang="zh-CN" sz="1800"/>
                        <a:t>-20</a:t>
                      </a:r>
                      <a:endParaRPr lang="zh-CN" altLang="en-US" sz="1800">
                        <a:latin typeface="+mn-lt"/>
                        <a:ea typeface="+mj-ea"/>
                        <a:cs typeface="Arial" panose="020B0604020202020204" pitchFamily="34" charset="0"/>
                      </a:endParaRPr>
                    </a:p>
                  </a:txBody>
                  <a:tcPr marL="68580" marR="68580" marT="34290" marB="34290" anchor="ctr"/>
                </a:tc>
                <a:tc>
                  <a:txBody>
                    <a:bodyPr/>
                    <a:lstStyle/>
                    <a:p>
                      <a:pPr algn="ctr"/>
                      <a:r>
                        <a:rPr lang="en-US" altLang="zh-CN" sz="1800" dirty="0"/>
                        <a:t>-18.6</a:t>
                      </a:r>
                      <a:endParaRPr lang="zh-CN" altLang="en-US" sz="1800" dirty="0">
                        <a:latin typeface="+mn-lt"/>
                        <a:ea typeface="+mj-ea"/>
                        <a:cs typeface="Arial" panose="020B0604020202020204" pitchFamily="34" charset="0"/>
                      </a:endParaRPr>
                    </a:p>
                  </a:txBody>
                  <a:tcPr marL="68580" marR="68580" marT="34290" marB="34290" anchor="ctr"/>
                </a:tc>
                <a:tc>
                  <a:txBody>
                    <a:bodyPr/>
                    <a:lstStyle/>
                    <a:p>
                      <a:pPr algn="ctr"/>
                      <a:r>
                        <a:rPr lang="en-US" altLang="zh-CN" sz="1800" dirty="0"/>
                        <a:t>-18</a:t>
                      </a:r>
                      <a:endParaRPr lang="zh-CN" altLang="en-US" sz="1800" dirty="0">
                        <a:latin typeface="+mn-lt"/>
                        <a:ea typeface="+mj-ea"/>
                        <a:cs typeface="Arial" panose="020B0604020202020204" pitchFamily="34" charset="0"/>
                      </a:endParaRPr>
                    </a:p>
                  </a:txBody>
                  <a:tcPr marL="68580" marR="68580" marT="34290" marB="34290" anchor="ctr"/>
                </a:tc>
                <a:tc gridSpan="2">
                  <a:txBody>
                    <a:bodyPr/>
                    <a:lstStyle/>
                    <a:p>
                      <a:pPr algn="ctr"/>
                      <a:r>
                        <a:rPr lang="en-US" altLang="zh-CN" sz="1800" dirty="0"/>
                        <a:t>-16</a:t>
                      </a:r>
                      <a:endParaRPr lang="en-US" altLang="zh-CN" sz="1800" dirty="0">
                        <a:latin typeface="+mn-lt"/>
                        <a:ea typeface="+mj-ea"/>
                        <a:cs typeface="Arial" panose="020B0604020202020204" pitchFamily="34" charset="0"/>
                      </a:endParaRPr>
                    </a:p>
                  </a:txBody>
                  <a:tcPr marL="68580" marR="68580" marT="34290" marB="34290" anchor="ctr"/>
                </a:tc>
                <a:tc hMerge="1">
                  <a:txBody>
                    <a:bodyPr/>
                    <a:lstStyle/>
                    <a:p>
                      <a:endParaRPr lang="en-US"/>
                    </a:p>
                  </a:txBody>
                  <a:tcPr marL="68580" marR="68580" marT="34290" marB="34290"/>
                </a:tc>
                <a:extLst>
                  <a:ext uri="{0D108BD9-81ED-4DB2-BD59-A6C34878D82A}">
                    <a16:rowId xmlns:a16="http://schemas.microsoft.com/office/drawing/2014/main" val="10002"/>
                  </a:ext>
                </a:extLst>
              </a:tr>
            </a:tbl>
          </a:graphicData>
        </a:graphic>
      </p:graphicFrame>
      <p:pic>
        <p:nvPicPr>
          <p:cNvPr id="9" name="Picture 4">
            <a:extLst>
              <a:ext uri="{FF2B5EF4-FFF2-40B4-BE49-F238E27FC236}">
                <a16:creationId xmlns:a16="http://schemas.microsoft.com/office/drawing/2014/main" id="{60188C2A-AE19-488E-A25D-5A8C7899BBA2}"/>
              </a:ext>
            </a:extLst>
          </p:cNvPr>
          <p:cNvPicPr>
            <a:picLocks noChangeAspect="1" noChangeArrowheads="1"/>
          </p:cNvPicPr>
          <p:nvPr/>
        </p:nvPicPr>
        <p:blipFill rotWithShape="1">
          <a:blip r:embed="rId5" cstate="screen"/>
          <a:srcRect r="6947"/>
          <a:stretch/>
        </p:blipFill>
        <p:spPr bwMode="auto">
          <a:xfrm>
            <a:off x="4703448" y="1183325"/>
            <a:ext cx="2520000" cy="203111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D57EA3FF-C29E-4F4C-9E5A-F46A6C80F7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3448" y="3278653"/>
            <a:ext cx="2520000" cy="1890000"/>
          </a:xfrm>
          <a:prstGeom prst="rect">
            <a:avLst/>
          </a:prstGeom>
        </p:spPr>
      </p:pic>
      <p:sp>
        <p:nvSpPr>
          <p:cNvPr id="5" name="灯片编号占位符 4">
            <a:extLst>
              <a:ext uri="{FF2B5EF4-FFF2-40B4-BE49-F238E27FC236}">
                <a16:creationId xmlns:a16="http://schemas.microsoft.com/office/drawing/2014/main" id="{71273E7C-65CB-9EC5-5597-1748BE76BC7D}"/>
              </a:ext>
            </a:extLst>
          </p:cNvPr>
          <p:cNvSpPr>
            <a:spLocks noGrp="1"/>
          </p:cNvSpPr>
          <p:nvPr>
            <p:ph type="sldNum" sz="quarter" idx="12"/>
          </p:nvPr>
        </p:nvSpPr>
        <p:spPr/>
        <p:txBody>
          <a:bodyPr/>
          <a:lstStyle/>
          <a:p>
            <a:fld id="{E2802475-2F4D-CA45-AACE-A7EAB8ED1EE7}" type="slidenum">
              <a:rPr kumimoji="1" lang="zh-CN" altLang="en-US" smtClean="0"/>
              <a:t>54</a:t>
            </a:fld>
            <a:endParaRPr kumimoji="1" lang="zh-CN" altLang="en-US"/>
          </a:p>
        </p:txBody>
      </p:sp>
      <p:cxnSp>
        <p:nvCxnSpPr>
          <p:cNvPr id="12" name="直线连接符 11">
            <a:extLst>
              <a:ext uri="{FF2B5EF4-FFF2-40B4-BE49-F238E27FC236}">
                <a16:creationId xmlns:a16="http://schemas.microsoft.com/office/drawing/2014/main" id="{AEEF4A00-2C40-4D30-B28B-FF4BB63B56A9}"/>
              </a:ext>
            </a:extLst>
          </p:cNvPr>
          <p:cNvCxnSpPr>
            <a:cxnSpLocks/>
          </p:cNvCxnSpPr>
          <p:nvPr/>
        </p:nvCxnSpPr>
        <p:spPr>
          <a:xfrm>
            <a:off x="8257306" y="2854036"/>
            <a:ext cx="3447250" cy="0"/>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67ECBCAB-10E6-DBC1-6908-B3C349CAB927}"/>
              </a:ext>
            </a:extLst>
          </p:cNvPr>
          <p:cNvSpPr txBox="1"/>
          <p:nvPr/>
        </p:nvSpPr>
        <p:spPr>
          <a:xfrm>
            <a:off x="7527095" y="1066800"/>
            <a:ext cx="2115669" cy="369332"/>
          </a:xfrm>
          <a:prstGeom prst="rect">
            <a:avLst/>
          </a:prstGeom>
          <a:noFill/>
        </p:spPr>
        <p:txBody>
          <a:bodyPr wrap="square" rtlCol="0">
            <a:spAutoFit/>
          </a:bodyPr>
          <a:lstStyle/>
          <a:p>
            <a:r>
              <a:rPr kumimoji="1" lang="en-US" altLang="zh-CN" dirty="0"/>
              <a:t>Applied</a:t>
            </a:r>
            <a:r>
              <a:rPr kumimoji="1" lang="zh-CN" altLang="en-US" dirty="0"/>
              <a:t> </a:t>
            </a:r>
            <a:r>
              <a:rPr kumimoji="1" lang="en-US" altLang="zh-CN" dirty="0"/>
              <a:t>fields:</a:t>
            </a:r>
            <a:endParaRPr kumimoji="1" lang="zh-CN" altLang="en-US" dirty="0"/>
          </a:p>
        </p:txBody>
      </p:sp>
    </p:spTree>
    <p:extLst>
      <p:ext uri="{BB962C8B-B14F-4D97-AF65-F5344CB8AC3E}">
        <p14:creationId xmlns:p14="http://schemas.microsoft.com/office/powerpoint/2010/main" val="367601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r>
              <a:rPr lang="en-US" altLang="zh-CN"/>
              <a:t>2024/8/27</a:t>
            </a:r>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zh-CN" altLang="en-US"/>
              <a:t>孟月，</a:t>
            </a:r>
            <a:r>
              <a:rPr lang="en-US" altLang="zh-CN"/>
              <a:t>NPG workshop</a:t>
            </a:r>
            <a:endParaRPr lang="zh-CN" altLang="en-US" dirty="0"/>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PMT Arrays</a:t>
            </a:r>
            <a:endParaRPr lang="zh-CN" altLang="en-US" dirty="0"/>
          </a:p>
        </p:txBody>
      </p:sp>
      <p:pic>
        <p:nvPicPr>
          <p:cNvPr id="6" name="Picture 2" descr="https://photos.pandax.sjtu.edu.cn/uploads/big/a6fa1a68d3ece12a36d0ba6871a26948.jpg">
            <a:extLst>
              <a:ext uri="{FF2B5EF4-FFF2-40B4-BE49-F238E27FC236}">
                <a16:creationId xmlns:a16="http://schemas.microsoft.com/office/drawing/2014/main" id="{E90963FF-6A3C-4BE2-9AE7-E64DB35A3E38}"/>
              </a:ext>
            </a:extLst>
          </p:cNvPr>
          <p:cNvPicPr>
            <a:picLocks noChangeAspect="1" noChangeArrowheads="1"/>
          </p:cNvPicPr>
          <p:nvPr/>
        </p:nvPicPr>
        <p:blipFill>
          <a:blip r:embed="rId3" cstate="screen"/>
          <a:srcRect/>
          <a:stretch>
            <a:fillRect/>
          </a:stretch>
        </p:blipFill>
        <p:spPr bwMode="auto">
          <a:xfrm>
            <a:off x="838200" y="1243370"/>
            <a:ext cx="4880675" cy="36605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2">
            <a:extLst>
              <a:ext uri="{FF2B5EF4-FFF2-40B4-BE49-F238E27FC236}">
                <a16:creationId xmlns:a16="http://schemas.microsoft.com/office/drawing/2014/main" id="{1AAA1BAD-04E0-45BD-A579-2A48EC57AE9F}"/>
              </a:ext>
            </a:extLst>
          </p:cNvPr>
          <p:cNvSpPr txBox="1"/>
          <p:nvPr/>
        </p:nvSpPr>
        <p:spPr>
          <a:xfrm>
            <a:off x="1058119" y="1451654"/>
            <a:ext cx="2300700" cy="338554"/>
          </a:xfrm>
          <a:prstGeom prst="rect">
            <a:avLst/>
          </a:prstGeom>
          <a:no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Bottom PMT arrays</a:t>
            </a:r>
          </a:p>
        </p:txBody>
      </p:sp>
      <p:sp>
        <p:nvSpPr>
          <p:cNvPr id="9" name="文本框 8">
            <a:extLst>
              <a:ext uri="{FF2B5EF4-FFF2-40B4-BE49-F238E27FC236}">
                <a16:creationId xmlns:a16="http://schemas.microsoft.com/office/drawing/2014/main" id="{26874ED9-E299-4D2A-8DB5-9ADD893381FE}"/>
              </a:ext>
            </a:extLst>
          </p:cNvPr>
          <p:cNvSpPr txBox="1"/>
          <p:nvPr/>
        </p:nvSpPr>
        <p:spPr>
          <a:xfrm>
            <a:off x="627087" y="5106803"/>
            <a:ext cx="9956157" cy="1015663"/>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Arial" panose="020B0604020202020204" pitchFamily="34" charset="0"/>
                <a:ea typeface="DengXian" panose="02010600030101010101" charset="-122"/>
                <a:cs typeface="Arial" panose="020B0604020202020204" pitchFamily="34" charset="0"/>
              </a:rPr>
              <a:t>169 top + 199 bottom R11410-23 3-inch PMTs, with the average gain of 5.5×10</a:t>
            </a:r>
            <a:r>
              <a:rPr lang="en-US" altLang="zh-CN" sz="2000" baseline="30000" dirty="0">
                <a:latin typeface="Arial" panose="020B0604020202020204" pitchFamily="34" charset="0"/>
                <a:ea typeface="DengXian" panose="02010600030101010101" charset="-122"/>
                <a:cs typeface="Arial" panose="020B0604020202020204" pitchFamily="34" charset="0"/>
              </a:rPr>
              <a:t>6</a:t>
            </a:r>
            <a:r>
              <a:rPr lang="en-US" altLang="zh-CN" sz="2000" dirty="0">
                <a:latin typeface="Arial" panose="020B0604020202020204" pitchFamily="34" charset="0"/>
                <a:ea typeface="DengXian" panose="02010600030101010101" charset="-122"/>
                <a:cs typeface="Arial" panose="020B0604020202020204" pitchFamily="34" charset="0"/>
              </a:rPr>
              <a:t>;</a:t>
            </a: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LED calibration every week, monitor gain stability;</a:t>
            </a:r>
            <a:endParaRPr lang="zh-CN" altLang="en-US" sz="2000" dirty="0">
              <a:latin typeface="Arial" panose="020B0604020202020204" pitchFamily="34" charset="0"/>
              <a:cs typeface="Arial" panose="020B0604020202020204" pitchFamily="34" charset="0"/>
            </a:endParaRPr>
          </a:p>
        </p:txBody>
      </p:sp>
      <p:pic>
        <p:nvPicPr>
          <p:cNvPr id="14" name="Picture 4" descr="https://photos.pandax.sjtu.edu.cn/uploads/big/50ab790a22959247c290ece5e53f0860.jpg">
            <a:extLst>
              <a:ext uri="{FF2B5EF4-FFF2-40B4-BE49-F238E27FC236}">
                <a16:creationId xmlns:a16="http://schemas.microsoft.com/office/drawing/2014/main" id="{8D5386DC-3C22-4C72-AE41-11A6D2F690BF}"/>
              </a:ext>
            </a:extLst>
          </p:cNvPr>
          <p:cNvPicPr>
            <a:picLocks noChangeAspect="1" noChangeArrowheads="1"/>
          </p:cNvPicPr>
          <p:nvPr/>
        </p:nvPicPr>
        <p:blipFill>
          <a:blip r:embed="rId4" cstate="screen"/>
          <a:srcRect/>
          <a:stretch>
            <a:fillRect/>
          </a:stretch>
        </p:blipFill>
        <p:spPr bwMode="auto">
          <a:xfrm>
            <a:off x="6473127" y="1243369"/>
            <a:ext cx="4880669" cy="3660503"/>
          </a:xfrm>
          <a:prstGeom prst="rect">
            <a:avLst/>
          </a:prstGeom>
          <a:noFill/>
          <a:extLst>
            <a:ext uri="{909E8E84-426E-40DD-AFC4-6F175D3DCCD1}">
              <a14:hiddenFill xmlns:a14="http://schemas.microsoft.com/office/drawing/2010/main">
                <a:solidFill>
                  <a:srgbClr val="FFFFFF"/>
                </a:solidFill>
              </a14:hiddenFill>
            </a:ext>
          </a:extLst>
        </p:spPr>
      </p:pic>
      <p:sp>
        <p:nvSpPr>
          <p:cNvPr id="5" name="灯片编号占位符 4">
            <a:extLst>
              <a:ext uri="{FF2B5EF4-FFF2-40B4-BE49-F238E27FC236}">
                <a16:creationId xmlns:a16="http://schemas.microsoft.com/office/drawing/2014/main" id="{49B84E63-3BDA-D5D0-6B5D-950BB1BC6E4B}"/>
              </a:ext>
            </a:extLst>
          </p:cNvPr>
          <p:cNvSpPr>
            <a:spLocks noGrp="1"/>
          </p:cNvSpPr>
          <p:nvPr>
            <p:ph type="sldNum" sz="quarter" idx="12"/>
          </p:nvPr>
        </p:nvSpPr>
        <p:spPr/>
        <p:txBody>
          <a:bodyPr/>
          <a:lstStyle/>
          <a:p>
            <a:fld id="{E2802475-2F4D-CA45-AACE-A7EAB8ED1EE7}" type="slidenum">
              <a:rPr kumimoji="1" lang="zh-CN" altLang="en-US" smtClean="0"/>
              <a:t>55</a:t>
            </a:fld>
            <a:endParaRPr kumimoji="1" lang="zh-CN" altLang="en-US"/>
          </a:p>
        </p:txBody>
      </p:sp>
    </p:spTree>
    <p:extLst>
      <p:ext uri="{BB962C8B-B14F-4D97-AF65-F5344CB8AC3E}">
        <p14:creationId xmlns:p14="http://schemas.microsoft.com/office/powerpoint/2010/main" val="265692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r>
              <a:rPr lang="en-US" altLang="zh-CN"/>
              <a:t>2024/8/27</a:t>
            </a:r>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zh-CN" altLang="en-US"/>
              <a:t>孟月，</a:t>
            </a:r>
            <a:r>
              <a:rPr lang="en-US" altLang="zh-CN"/>
              <a:t>NPG workshop</a:t>
            </a:r>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Electronics</a:t>
            </a:r>
            <a:endParaRPr lang="zh-CN" altLang="en-US" dirty="0"/>
          </a:p>
        </p:txBody>
      </p:sp>
      <p:sp>
        <p:nvSpPr>
          <p:cNvPr id="7" name="文本框 6">
            <a:extLst>
              <a:ext uri="{FF2B5EF4-FFF2-40B4-BE49-F238E27FC236}">
                <a16:creationId xmlns:a16="http://schemas.microsoft.com/office/drawing/2014/main" id="{A2D6452D-C46C-4CCE-BAF0-E569E051CDE0}"/>
              </a:ext>
            </a:extLst>
          </p:cNvPr>
          <p:cNvSpPr txBox="1"/>
          <p:nvPr/>
        </p:nvSpPr>
        <p:spPr>
          <a:xfrm>
            <a:off x="7622428" y="2665879"/>
            <a:ext cx="4387754" cy="1938992"/>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From PMT to DAQ server;</a:t>
            </a: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CERN V1725 Digitizer, 250 MS/s;</a:t>
            </a: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ea typeface="DengXian" panose="02010600030101010101" charset="-122"/>
                <a:cs typeface="Arial" panose="020B0604020202020204" pitchFamily="34" charset="0"/>
              </a:rPr>
              <a:t>Self-trigger mode: read out pulses above 20 ADC (~ 1/3 PE);</a:t>
            </a:r>
          </a:p>
        </p:txBody>
      </p:sp>
      <p:pic>
        <p:nvPicPr>
          <p:cNvPr id="8" name="图片 7">
            <a:extLst>
              <a:ext uri="{FF2B5EF4-FFF2-40B4-BE49-F238E27FC236}">
                <a16:creationId xmlns:a16="http://schemas.microsoft.com/office/drawing/2014/main" id="{BE4C4EB1-03A4-4365-A7B9-CC3437ED426A}"/>
              </a:ext>
            </a:extLst>
          </p:cNvPr>
          <p:cNvPicPr>
            <a:picLocks noChangeAspect="1"/>
          </p:cNvPicPr>
          <p:nvPr/>
        </p:nvPicPr>
        <p:blipFill>
          <a:blip r:embed="rId3"/>
          <a:stretch>
            <a:fillRect/>
          </a:stretch>
        </p:blipFill>
        <p:spPr>
          <a:xfrm>
            <a:off x="315426" y="1491120"/>
            <a:ext cx="7042236" cy="4655037"/>
          </a:xfrm>
          <a:prstGeom prst="rect">
            <a:avLst/>
          </a:prstGeom>
        </p:spPr>
      </p:pic>
      <p:sp>
        <p:nvSpPr>
          <p:cNvPr id="5" name="灯片编号占位符 4">
            <a:extLst>
              <a:ext uri="{FF2B5EF4-FFF2-40B4-BE49-F238E27FC236}">
                <a16:creationId xmlns:a16="http://schemas.microsoft.com/office/drawing/2014/main" id="{BB4AFE88-949D-6EB5-D438-17E56940C0A8}"/>
              </a:ext>
            </a:extLst>
          </p:cNvPr>
          <p:cNvSpPr>
            <a:spLocks noGrp="1"/>
          </p:cNvSpPr>
          <p:nvPr>
            <p:ph type="sldNum" sz="quarter" idx="12"/>
          </p:nvPr>
        </p:nvSpPr>
        <p:spPr/>
        <p:txBody>
          <a:bodyPr/>
          <a:lstStyle/>
          <a:p>
            <a:fld id="{E2802475-2F4D-CA45-AACE-A7EAB8ED1EE7}" type="slidenum">
              <a:rPr kumimoji="1" lang="zh-CN" altLang="en-US" smtClean="0"/>
              <a:t>56</a:t>
            </a:fld>
            <a:endParaRPr kumimoji="1" lang="zh-CN" altLang="en-US"/>
          </a:p>
        </p:txBody>
      </p:sp>
    </p:spTree>
    <p:extLst>
      <p:ext uri="{BB962C8B-B14F-4D97-AF65-F5344CB8AC3E}">
        <p14:creationId xmlns:p14="http://schemas.microsoft.com/office/powerpoint/2010/main" val="39925248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r>
              <a:rPr lang="en-US" altLang="zh-CN"/>
              <a:t>2024/8/27</a:t>
            </a:r>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zh-CN" altLang="en-US"/>
              <a:t>孟月，</a:t>
            </a:r>
            <a:r>
              <a:rPr lang="en-US" altLang="zh-CN"/>
              <a:t>NPG workshop</a:t>
            </a:r>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Calibration System</a:t>
            </a:r>
            <a:endParaRPr lang="zh-CN" altLang="en-US" dirty="0"/>
          </a:p>
        </p:txBody>
      </p:sp>
      <p:pic>
        <p:nvPicPr>
          <p:cNvPr id="6" name="图片 5">
            <a:extLst>
              <a:ext uri="{FF2B5EF4-FFF2-40B4-BE49-F238E27FC236}">
                <a16:creationId xmlns:a16="http://schemas.microsoft.com/office/drawing/2014/main" id="{8B7A40AD-DCE1-426E-A5B6-E642FDD3227D}"/>
              </a:ext>
            </a:extLst>
          </p:cNvPr>
          <p:cNvPicPr>
            <a:picLocks noChangeAspect="1"/>
          </p:cNvPicPr>
          <p:nvPr/>
        </p:nvPicPr>
        <p:blipFill>
          <a:blip r:embed="rId3"/>
          <a:stretch>
            <a:fillRect/>
          </a:stretch>
        </p:blipFill>
        <p:spPr>
          <a:xfrm>
            <a:off x="1046463" y="1630104"/>
            <a:ext cx="2662528" cy="3013338"/>
          </a:xfrm>
          <a:prstGeom prst="rect">
            <a:avLst/>
          </a:prstGeom>
        </p:spPr>
      </p:pic>
      <p:sp>
        <p:nvSpPr>
          <p:cNvPr id="7" name="文本框 14">
            <a:extLst>
              <a:ext uri="{FF2B5EF4-FFF2-40B4-BE49-F238E27FC236}">
                <a16:creationId xmlns:a16="http://schemas.microsoft.com/office/drawing/2014/main" id="{37018425-3324-4B24-B0FF-341AF5DE7F5F}"/>
              </a:ext>
            </a:extLst>
          </p:cNvPr>
          <p:cNvSpPr txBox="1"/>
          <p:nvPr/>
        </p:nvSpPr>
        <p:spPr>
          <a:xfrm>
            <a:off x="1293148" y="985460"/>
            <a:ext cx="2318151"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latin typeface="Arial" panose="020B0604020202020204" pitchFamily="34" charset="0"/>
                <a:ea typeface="DengXian" panose="02010600030101010101" charset="-122"/>
                <a:cs typeface="Arial" panose="020B0604020202020204" pitchFamily="34" charset="0"/>
              </a:rPr>
              <a:t>Gaseous source injection panel</a:t>
            </a:r>
          </a:p>
        </p:txBody>
      </p:sp>
      <p:grpSp>
        <p:nvGrpSpPr>
          <p:cNvPr id="8" name="组合 7">
            <a:extLst>
              <a:ext uri="{FF2B5EF4-FFF2-40B4-BE49-F238E27FC236}">
                <a16:creationId xmlns:a16="http://schemas.microsoft.com/office/drawing/2014/main" id="{A5BED614-41BA-4957-95DB-15EB100A5249}"/>
              </a:ext>
            </a:extLst>
          </p:cNvPr>
          <p:cNvGrpSpPr/>
          <p:nvPr/>
        </p:nvGrpSpPr>
        <p:grpSpPr>
          <a:xfrm>
            <a:off x="4427020" y="1428301"/>
            <a:ext cx="2551644" cy="3075718"/>
            <a:chOff x="161858" y="622727"/>
            <a:chExt cx="2334949" cy="2814516"/>
          </a:xfrm>
        </p:grpSpPr>
        <p:pic>
          <p:nvPicPr>
            <p:cNvPr id="9" name="图片 8" descr="图片包含 图示&#10;&#10;已自动生成说明">
              <a:extLst>
                <a:ext uri="{FF2B5EF4-FFF2-40B4-BE49-F238E27FC236}">
                  <a16:creationId xmlns:a16="http://schemas.microsoft.com/office/drawing/2014/main" id="{74B52D26-2C39-4262-968A-3B6BFDE6E8DD}"/>
                </a:ext>
              </a:extLst>
            </p:cNvPr>
            <p:cNvPicPr>
              <a:picLocks noChangeAspect="1"/>
            </p:cNvPicPr>
            <p:nvPr/>
          </p:nvPicPr>
          <p:blipFill>
            <a:blip r:embed="rId4"/>
            <a:stretch>
              <a:fillRect/>
            </a:stretch>
          </p:blipFill>
          <p:spPr>
            <a:xfrm>
              <a:off x="161858" y="1076948"/>
              <a:ext cx="2334949" cy="2360295"/>
            </a:xfrm>
            <a:prstGeom prst="rect">
              <a:avLst/>
            </a:prstGeom>
          </p:spPr>
        </p:pic>
        <p:sp>
          <p:nvSpPr>
            <p:cNvPr id="11" name="文本框 10">
              <a:extLst>
                <a:ext uri="{FF2B5EF4-FFF2-40B4-BE49-F238E27FC236}">
                  <a16:creationId xmlns:a16="http://schemas.microsoft.com/office/drawing/2014/main" id="{332CD326-00B9-4659-9E5E-C7DEEA17BAC1}"/>
                </a:ext>
              </a:extLst>
            </p:cNvPr>
            <p:cNvSpPr txBox="1"/>
            <p:nvPr/>
          </p:nvSpPr>
          <p:spPr>
            <a:xfrm>
              <a:off x="420373" y="622727"/>
              <a:ext cx="1894022" cy="337967"/>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rgbClr val="00B050"/>
                  </a:solidFill>
                  <a:latin typeface="Arial" panose="020B0604020202020204" pitchFamily="34" charset="0"/>
                  <a:ea typeface="DengXian" panose="02010600030101010101" charset="-122"/>
                  <a:cs typeface="Arial" panose="020B0604020202020204" pitchFamily="34" charset="0"/>
                </a:rPr>
                <a:t>Calibration tubes</a:t>
              </a:r>
              <a:endParaRPr lang="zh-CN" altLang="en-US" b="1" dirty="0">
                <a:latin typeface="Arial" panose="020B0604020202020204" pitchFamily="34" charset="0"/>
                <a:cs typeface="Arial" panose="020B0604020202020204" pitchFamily="34" charset="0"/>
              </a:endParaRPr>
            </a:p>
          </p:txBody>
        </p:sp>
      </p:grpSp>
      <p:sp>
        <p:nvSpPr>
          <p:cNvPr id="12" name="Rectangle 26">
            <a:extLst>
              <a:ext uri="{FF2B5EF4-FFF2-40B4-BE49-F238E27FC236}">
                <a16:creationId xmlns:a16="http://schemas.microsoft.com/office/drawing/2014/main" id="{E3816EBD-63A0-448F-BA1C-1A7A83C57D29}"/>
              </a:ext>
            </a:extLst>
          </p:cNvPr>
          <p:cNvSpPr/>
          <p:nvPr/>
        </p:nvSpPr>
        <p:spPr>
          <a:xfrm>
            <a:off x="994842" y="1038481"/>
            <a:ext cx="2794198" cy="37976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27">
            <a:extLst>
              <a:ext uri="{FF2B5EF4-FFF2-40B4-BE49-F238E27FC236}">
                <a16:creationId xmlns:a16="http://schemas.microsoft.com/office/drawing/2014/main" id="{0CAFCEA3-4C74-454F-80F4-D8E73B04914D}"/>
              </a:ext>
            </a:extLst>
          </p:cNvPr>
          <p:cNvSpPr/>
          <p:nvPr/>
        </p:nvSpPr>
        <p:spPr>
          <a:xfrm>
            <a:off x="4413434" y="1035046"/>
            <a:ext cx="2565230" cy="37976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28">
            <a:extLst>
              <a:ext uri="{FF2B5EF4-FFF2-40B4-BE49-F238E27FC236}">
                <a16:creationId xmlns:a16="http://schemas.microsoft.com/office/drawing/2014/main" id="{2AF66572-9E4A-4F78-BFE0-8DAFB30ED293}"/>
              </a:ext>
            </a:extLst>
          </p:cNvPr>
          <p:cNvSpPr/>
          <p:nvPr/>
        </p:nvSpPr>
        <p:spPr>
          <a:xfrm>
            <a:off x="7549794" y="1035046"/>
            <a:ext cx="3235720" cy="37976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15" name="表格 20">
            <a:extLst>
              <a:ext uri="{FF2B5EF4-FFF2-40B4-BE49-F238E27FC236}">
                <a16:creationId xmlns:a16="http://schemas.microsoft.com/office/drawing/2014/main" id="{F5D0A262-0068-4664-9FA1-3E764B6B7D4E}"/>
              </a:ext>
            </a:extLst>
          </p:cNvPr>
          <p:cNvGraphicFramePr>
            <a:graphicFrameLocks/>
          </p:cNvGraphicFramePr>
          <p:nvPr/>
        </p:nvGraphicFramePr>
        <p:xfrm>
          <a:off x="1506052" y="4922375"/>
          <a:ext cx="8695520" cy="1483360"/>
        </p:xfrm>
        <a:graphic>
          <a:graphicData uri="http://schemas.openxmlformats.org/drawingml/2006/table">
            <a:tbl>
              <a:tblPr firstRow="1" bandRow="1">
                <a:tableStyleId>{6E25E649-3F16-4E02-A733-19D2CDBF48F0}</a:tableStyleId>
              </a:tblPr>
              <a:tblGrid>
                <a:gridCol w="4347760">
                  <a:extLst>
                    <a:ext uri="{9D8B030D-6E8A-4147-A177-3AD203B41FA5}">
                      <a16:colId xmlns:a16="http://schemas.microsoft.com/office/drawing/2014/main" val="20000"/>
                    </a:ext>
                  </a:extLst>
                </a:gridCol>
                <a:gridCol w="4347760">
                  <a:extLst>
                    <a:ext uri="{9D8B030D-6E8A-4147-A177-3AD203B41FA5}">
                      <a16:colId xmlns:a16="http://schemas.microsoft.com/office/drawing/2014/main" val="20001"/>
                    </a:ext>
                  </a:extLst>
                </a:gridCol>
              </a:tblGrid>
              <a:tr h="370840">
                <a:tc>
                  <a:txBody>
                    <a:bodyPr/>
                    <a:lstStyle/>
                    <a:p>
                      <a:pPr algn="ctr"/>
                      <a:r>
                        <a:rPr lang="zh-CN" altLang="en-US" b="1" dirty="0">
                          <a:latin typeface="+mn-lt"/>
                          <a:cs typeface="Arial" panose="020B0604020202020204" pitchFamily="34" charset="0"/>
                        </a:rPr>
                        <a:t>Calibration source</a:t>
                      </a:r>
                    </a:p>
                  </a:txBody>
                  <a:tcPr/>
                </a:tc>
                <a:tc>
                  <a:txBody>
                    <a:bodyPr/>
                    <a:lstStyle/>
                    <a:p>
                      <a:pPr algn="ctr"/>
                      <a:r>
                        <a:rPr lang="zh-CN" altLang="en-US" b="1" dirty="0">
                          <a:latin typeface="+mn-lt"/>
                          <a:cs typeface="Arial" panose="020B0604020202020204" pitchFamily="34" charset="0"/>
                        </a:rPr>
                        <a:t>Position</a:t>
                      </a:r>
                    </a:p>
                  </a:txBody>
                  <a:tcPr/>
                </a:tc>
                <a:extLst>
                  <a:ext uri="{0D108BD9-81ED-4DB2-BD59-A6C34878D82A}">
                    <a16:rowId xmlns:a16="http://schemas.microsoft.com/office/drawing/2014/main" val="10000"/>
                  </a:ext>
                </a:extLst>
              </a:tr>
              <a:tr h="370840">
                <a:tc>
                  <a:txBody>
                    <a:bodyPr/>
                    <a:lstStyle/>
                    <a:p>
                      <a:pPr algn="ctr"/>
                      <a:r>
                        <a:rPr lang="zh-CN" altLang="en-US" b="0" baseline="30000" dirty="0">
                          <a:latin typeface="+mn-lt"/>
                          <a:cs typeface="Arial" panose="020B0604020202020204" pitchFamily="34" charset="0"/>
                        </a:rPr>
                        <a:t>83m</a:t>
                      </a:r>
                      <a:r>
                        <a:rPr lang="zh-CN" altLang="en-US" b="0" dirty="0">
                          <a:latin typeface="+mn-lt"/>
                          <a:cs typeface="Arial" panose="020B0604020202020204" pitchFamily="34" charset="0"/>
                        </a:rPr>
                        <a:t>Kr</a:t>
                      </a:r>
                      <a:r>
                        <a:rPr lang="en-US" altLang="zh-CN" b="0" dirty="0">
                          <a:latin typeface="+mn-lt"/>
                          <a:cs typeface="Arial" panose="020B0604020202020204" pitchFamily="34" charset="0"/>
                        </a:rPr>
                        <a:t>/</a:t>
                      </a:r>
                      <a:r>
                        <a:rPr lang="zh-CN" altLang="en-US" b="0" baseline="30000" dirty="0">
                          <a:latin typeface="+mn-lt"/>
                          <a:cs typeface="Arial" panose="020B0604020202020204" pitchFamily="34" charset="0"/>
                        </a:rPr>
                        <a:t>220</a:t>
                      </a:r>
                      <a:r>
                        <a:rPr lang="zh-CN" altLang="en-US" b="0" dirty="0">
                          <a:latin typeface="+mn-lt"/>
                          <a:cs typeface="Arial" panose="020B0604020202020204" pitchFamily="34" charset="0"/>
                        </a:rPr>
                        <a:t>Rn</a:t>
                      </a:r>
                    </a:p>
                  </a:txBody>
                  <a:tcPr/>
                </a:tc>
                <a:tc>
                  <a:txBody>
                    <a:bodyPr/>
                    <a:lstStyle/>
                    <a:p>
                      <a:pPr algn="ctr"/>
                      <a:r>
                        <a:rPr lang="zh-CN" altLang="en-US" b="0" dirty="0">
                          <a:latin typeface="+mn-lt"/>
                          <a:cs typeface="Arial" panose="020B0604020202020204" pitchFamily="34" charset="0"/>
                        </a:rPr>
                        <a:t>Injected from </a:t>
                      </a:r>
                      <a:r>
                        <a:rPr lang="en-US" altLang="zh-CN" b="0" dirty="0">
                          <a:latin typeface="+mn-lt"/>
                          <a:cs typeface="Arial" panose="020B0604020202020204" pitchFamily="34" charset="0"/>
                        </a:rPr>
                        <a:t>gas panel</a:t>
                      </a:r>
                      <a:endParaRPr lang="zh-CN" altLang="en-US" b="0" dirty="0">
                        <a:latin typeface="+mn-lt"/>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r>
                        <a:rPr lang="zh-CN" altLang="en-US" b="0" baseline="30000" dirty="0">
                          <a:latin typeface="+mn-lt"/>
                          <a:cs typeface="Arial" panose="020B0604020202020204" pitchFamily="34" charset="0"/>
                        </a:rPr>
                        <a:t>241</a:t>
                      </a:r>
                      <a:r>
                        <a:rPr lang="zh-CN" altLang="en-US" b="0" dirty="0">
                          <a:latin typeface="+mn-lt"/>
                          <a:cs typeface="Arial" panose="020B0604020202020204" pitchFamily="34" charset="0"/>
                        </a:rPr>
                        <a:t>Am-Be</a:t>
                      </a:r>
                    </a:p>
                  </a:txBody>
                  <a:tcPr/>
                </a:tc>
                <a:tc>
                  <a:txBody>
                    <a:bodyPr/>
                    <a:lstStyle/>
                    <a:p>
                      <a:pPr algn="ctr"/>
                      <a:r>
                        <a:rPr lang="zh-CN" altLang="en-US" b="0" dirty="0">
                          <a:latin typeface="+mn-lt"/>
                          <a:cs typeface="Arial" panose="020B0604020202020204" pitchFamily="34" charset="0"/>
                        </a:rPr>
                        <a:t>Calibration tubes</a:t>
                      </a:r>
                    </a:p>
                  </a:txBody>
                  <a:tcPr/>
                </a:tc>
                <a:extLst>
                  <a:ext uri="{0D108BD9-81ED-4DB2-BD59-A6C34878D82A}">
                    <a16:rowId xmlns:a16="http://schemas.microsoft.com/office/drawing/2014/main" val="10002"/>
                  </a:ext>
                </a:extLst>
              </a:tr>
              <a:tr h="370840">
                <a:tc>
                  <a:txBody>
                    <a:bodyPr/>
                    <a:lstStyle/>
                    <a:p>
                      <a:pPr lvl="0" algn="ctr">
                        <a:buNone/>
                      </a:pPr>
                      <a:r>
                        <a:rPr lang="zh-CN" sz="1800" b="0" u="none" strike="noStrike" noProof="0" dirty="0">
                          <a:latin typeface="+mn-lt"/>
                          <a:cs typeface="Arial" panose="020B0604020202020204" pitchFamily="34" charset="0"/>
                        </a:rPr>
                        <a:t>D-D neutron</a:t>
                      </a:r>
                      <a:endParaRPr lang="zh-CN" b="0" dirty="0">
                        <a:latin typeface="+mn-lt"/>
                        <a:cs typeface="Arial" panose="020B0604020202020204" pitchFamily="34" charset="0"/>
                      </a:endParaRPr>
                    </a:p>
                  </a:txBody>
                  <a:tcPr/>
                </a:tc>
                <a:tc>
                  <a:txBody>
                    <a:bodyPr/>
                    <a:lstStyle/>
                    <a:p>
                      <a:pPr algn="ctr"/>
                      <a:r>
                        <a:rPr lang="zh-CN" altLang="en-US" b="0" dirty="0">
                          <a:latin typeface="+mn-lt"/>
                          <a:cs typeface="Arial" panose="020B0604020202020204" pitchFamily="34" charset="0"/>
                        </a:rPr>
                        <a:t>Beam pipe</a:t>
                      </a:r>
                    </a:p>
                  </a:txBody>
                  <a:tcPr/>
                </a:tc>
                <a:extLst>
                  <a:ext uri="{0D108BD9-81ED-4DB2-BD59-A6C34878D82A}">
                    <a16:rowId xmlns:a16="http://schemas.microsoft.com/office/drawing/2014/main" val="10003"/>
                  </a:ext>
                </a:extLst>
              </a:tr>
            </a:tbl>
          </a:graphicData>
        </a:graphic>
      </p:graphicFrame>
      <p:grpSp>
        <p:nvGrpSpPr>
          <p:cNvPr id="16" name="组合 15">
            <a:extLst>
              <a:ext uri="{FF2B5EF4-FFF2-40B4-BE49-F238E27FC236}">
                <a16:creationId xmlns:a16="http://schemas.microsoft.com/office/drawing/2014/main" id="{FACF9B26-29EE-46FC-94E0-CF46F332143A}"/>
              </a:ext>
            </a:extLst>
          </p:cNvPr>
          <p:cNvGrpSpPr/>
          <p:nvPr/>
        </p:nvGrpSpPr>
        <p:grpSpPr>
          <a:xfrm>
            <a:off x="7575802" y="1490680"/>
            <a:ext cx="3437687" cy="3013338"/>
            <a:chOff x="2788920" y="1946275"/>
            <a:chExt cx="2955290" cy="2442210"/>
          </a:xfrm>
        </p:grpSpPr>
        <p:pic>
          <p:nvPicPr>
            <p:cNvPr id="17" name="图片 16" descr="ccddbf8dd78c68c441e443785397464">
              <a:extLst>
                <a:ext uri="{FF2B5EF4-FFF2-40B4-BE49-F238E27FC236}">
                  <a16:creationId xmlns:a16="http://schemas.microsoft.com/office/drawing/2014/main" id="{1FDEB881-D1C5-4C57-8FBF-988004196FBE}"/>
                </a:ext>
              </a:extLst>
            </p:cNvPr>
            <p:cNvPicPr>
              <a:picLocks noChangeAspect="1"/>
            </p:cNvPicPr>
            <p:nvPr/>
          </p:nvPicPr>
          <p:blipFill>
            <a:blip r:embed="rId5"/>
            <a:srcRect l="15572" t="962" r="-6506" b="-962"/>
            <a:stretch>
              <a:fillRect/>
            </a:stretch>
          </p:blipFill>
          <p:spPr>
            <a:xfrm>
              <a:off x="2788920" y="1946275"/>
              <a:ext cx="2955290" cy="2442210"/>
            </a:xfrm>
            <a:prstGeom prst="rect">
              <a:avLst/>
            </a:prstGeom>
          </p:spPr>
        </p:pic>
        <p:sp>
          <p:nvSpPr>
            <p:cNvPr id="18" name="文本框 11">
              <a:extLst>
                <a:ext uri="{FF2B5EF4-FFF2-40B4-BE49-F238E27FC236}">
                  <a16:creationId xmlns:a16="http://schemas.microsoft.com/office/drawing/2014/main" id="{16460F59-6E00-4AFB-B7E2-A113F9D9CEFA}"/>
                </a:ext>
              </a:extLst>
            </p:cNvPr>
            <p:cNvSpPr txBox="1"/>
            <p:nvPr/>
          </p:nvSpPr>
          <p:spPr>
            <a:xfrm>
              <a:off x="3825484" y="3012928"/>
              <a:ext cx="1481690" cy="29933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rgbClr val="0000FF"/>
                  </a:solidFill>
                  <a:latin typeface="Arial" panose="020B0604020202020204" pitchFamily="34" charset="0"/>
                  <a:ea typeface="DengXian" panose="02010600030101010101" charset="-122"/>
                  <a:cs typeface="Arial" panose="020B0604020202020204" pitchFamily="34" charset="0"/>
                </a:rPr>
                <a:t>D-D generator</a:t>
              </a:r>
            </a:p>
          </p:txBody>
        </p:sp>
        <p:cxnSp>
          <p:nvCxnSpPr>
            <p:cNvPr id="19" name="直接箭头连接符 18">
              <a:extLst>
                <a:ext uri="{FF2B5EF4-FFF2-40B4-BE49-F238E27FC236}">
                  <a16:creationId xmlns:a16="http://schemas.microsoft.com/office/drawing/2014/main" id="{F2CDF02C-8ED5-4AA3-BBAC-576B7B029B82}"/>
                </a:ext>
              </a:extLst>
            </p:cNvPr>
            <p:cNvCxnSpPr/>
            <p:nvPr/>
          </p:nvCxnSpPr>
          <p:spPr>
            <a:xfrm>
              <a:off x="5106182" y="3350211"/>
              <a:ext cx="191038" cy="239883"/>
            </a:xfrm>
            <a:prstGeom prst="straightConnector1">
              <a:avLst/>
            </a:prstGeom>
            <a:ln w="28575" cmpd="sng">
              <a:solidFill>
                <a:srgbClr val="0000FF"/>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5" name="灯片编号占位符 4">
            <a:extLst>
              <a:ext uri="{FF2B5EF4-FFF2-40B4-BE49-F238E27FC236}">
                <a16:creationId xmlns:a16="http://schemas.microsoft.com/office/drawing/2014/main" id="{375C7F8D-F892-E676-13CA-977FBE5F7A6B}"/>
              </a:ext>
            </a:extLst>
          </p:cNvPr>
          <p:cNvSpPr>
            <a:spLocks noGrp="1"/>
          </p:cNvSpPr>
          <p:nvPr>
            <p:ph type="sldNum" sz="quarter" idx="12"/>
          </p:nvPr>
        </p:nvSpPr>
        <p:spPr/>
        <p:txBody>
          <a:bodyPr/>
          <a:lstStyle/>
          <a:p>
            <a:fld id="{E2802475-2F4D-CA45-AACE-A7EAB8ED1EE7}" type="slidenum">
              <a:rPr kumimoji="1" lang="zh-CN" altLang="en-US" smtClean="0"/>
              <a:t>57</a:t>
            </a:fld>
            <a:endParaRPr kumimoji="1" lang="zh-CN" altLang="en-US"/>
          </a:p>
        </p:txBody>
      </p:sp>
    </p:spTree>
    <p:extLst>
      <p:ext uri="{BB962C8B-B14F-4D97-AF65-F5344CB8AC3E}">
        <p14:creationId xmlns:p14="http://schemas.microsoft.com/office/powerpoint/2010/main" val="4120974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r>
              <a:rPr lang="en-US" altLang="zh-CN"/>
              <a:t>2024/8/27</a:t>
            </a:r>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zh-CN" altLang="en-US"/>
              <a:t>孟月，</a:t>
            </a:r>
            <a:r>
              <a:rPr lang="en-US" altLang="zh-CN"/>
              <a:t>NPG workshop</a:t>
            </a:r>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Detector Response</a:t>
            </a:r>
            <a:endParaRPr lang="zh-CN" altLang="en-US" dirty="0"/>
          </a:p>
        </p:txBody>
      </p:sp>
      <p:grpSp>
        <p:nvGrpSpPr>
          <p:cNvPr id="6" name="组合 5">
            <a:extLst>
              <a:ext uri="{FF2B5EF4-FFF2-40B4-BE49-F238E27FC236}">
                <a16:creationId xmlns:a16="http://schemas.microsoft.com/office/drawing/2014/main" id="{6677BFC4-45C2-40AA-9649-7189A28A750E}"/>
              </a:ext>
            </a:extLst>
          </p:cNvPr>
          <p:cNvGrpSpPr/>
          <p:nvPr/>
        </p:nvGrpSpPr>
        <p:grpSpPr>
          <a:xfrm>
            <a:off x="570171" y="1270459"/>
            <a:ext cx="5084836" cy="3600000"/>
            <a:chOff x="1659834" y="913246"/>
            <a:chExt cx="5084836" cy="3960000"/>
          </a:xfrm>
        </p:grpSpPr>
        <p:pic>
          <p:nvPicPr>
            <p:cNvPr id="7" name="图片 6">
              <a:extLst>
                <a:ext uri="{FF2B5EF4-FFF2-40B4-BE49-F238E27FC236}">
                  <a16:creationId xmlns:a16="http://schemas.microsoft.com/office/drawing/2014/main" id="{C6542B97-DF12-4223-B7DA-73CDCC01B406}"/>
                </a:ext>
              </a:extLst>
            </p:cNvPr>
            <p:cNvPicPr>
              <a:picLocks noChangeAspect="1"/>
            </p:cNvPicPr>
            <p:nvPr/>
          </p:nvPicPr>
          <p:blipFill>
            <a:blip r:embed="rId3"/>
            <a:stretch>
              <a:fillRect/>
            </a:stretch>
          </p:blipFill>
          <p:spPr>
            <a:xfrm>
              <a:off x="1659834" y="913246"/>
              <a:ext cx="5084836" cy="3960000"/>
            </a:xfrm>
            <a:prstGeom prst="rect">
              <a:avLst/>
            </a:prstGeom>
          </p:spPr>
        </p:pic>
        <p:sp>
          <p:nvSpPr>
            <p:cNvPr id="8" name="文本框 7">
              <a:extLst>
                <a:ext uri="{FF2B5EF4-FFF2-40B4-BE49-F238E27FC236}">
                  <a16:creationId xmlns:a16="http://schemas.microsoft.com/office/drawing/2014/main" id="{A4FB6469-DED8-4C2A-B8EF-04D9765A9320}"/>
                </a:ext>
              </a:extLst>
            </p:cNvPr>
            <p:cNvSpPr txBox="1"/>
            <p:nvPr/>
          </p:nvSpPr>
          <p:spPr>
            <a:xfrm>
              <a:off x="5390038" y="1095728"/>
              <a:ext cx="1149695" cy="70788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baseline="30000" dirty="0">
                  <a:solidFill>
                    <a:srgbClr val="00B0F0"/>
                  </a:solidFill>
                  <a:latin typeface="Arial" panose="020B0604020202020204" pitchFamily="34" charset="0"/>
                  <a:cs typeface="Arial" panose="020B0604020202020204" pitchFamily="34" charset="0"/>
                </a:rPr>
                <a:t>220</a:t>
              </a:r>
              <a:r>
                <a:rPr lang="en-US" altLang="zh-CN" sz="2000" b="1" dirty="0">
                  <a:solidFill>
                    <a:srgbClr val="00B0F0"/>
                  </a:solidFill>
                  <a:latin typeface="Arial" panose="020B0604020202020204" pitchFamily="34" charset="0"/>
                  <a:cs typeface="Arial" panose="020B0604020202020204" pitchFamily="34" charset="0"/>
                </a:rPr>
                <a:t>Rn</a:t>
              </a:r>
            </a:p>
            <a:p>
              <a:pPr marL="285750" indent="-285750">
                <a:buFont typeface="Arial" panose="020B0604020202020204" pitchFamily="34" charset="0"/>
                <a:buChar char="•"/>
              </a:pPr>
              <a:r>
                <a:rPr lang="en-US" altLang="zh-CN" sz="2000" b="1" dirty="0">
                  <a:solidFill>
                    <a:srgbClr val="FF0000"/>
                  </a:solidFill>
                  <a:latin typeface="Arial" panose="020B0604020202020204" pitchFamily="34" charset="0"/>
                  <a:cs typeface="Arial" panose="020B0604020202020204" pitchFamily="34" charset="0"/>
                </a:rPr>
                <a:t>D-D</a:t>
              </a:r>
              <a:endParaRPr lang="zh-CN" altLang="en-US" sz="2000" b="1" dirty="0">
                <a:solidFill>
                  <a:srgbClr val="FF0000"/>
                </a:solidFill>
                <a:latin typeface="Arial" panose="020B0604020202020204" pitchFamily="34" charset="0"/>
                <a:cs typeface="Arial" panose="020B0604020202020204" pitchFamily="34" charset="0"/>
              </a:endParaRPr>
            </a:p>
          </p:txBody>
        </p:sp>
      </p:grpSp>
      <p:pic>
        <p:nvPicPr>
          <p:cNvPr id="9" name="图片 8">
            <a:extLst>
              <a:ext uri="{FF2B5EF4-FFF2-40B4-BE49-F238E27FC236}">
                <a16:creationId xmlns:a16="http://schemas.microsoft.com/office/drawing/2014/main" id="{3D849542-1ECD-47AB-9974-9431A847F0BA}"/>
              </a:ext>
            </a:extLst>
          </p:cNvPr>
          <p:cNvPicPr>
            <a:picLocks noChangeAspect="1"/>
          </p:cNvPicPr>
          <p:nvPr/>
        </p:nvPicPr>
        <p:blipFill>
          <a:blip r:embed="rId4"/>
          <a:stretch>
            <a:fillRect/>
          </a:stretch>
        </p:blipFill>
        <p:spPr>
          <a:xfrm>
            <a:off x="6111498" y="1270459"/>
            <a:ext cx="5248380" cy="3600000"/>
          </a:xfrm>
          <a:prstGeom prst="rect">
            <a:avLst/>
          </a:prstGeom>
        </p:spPr>
      </p:pic>
      <p:sp>
        <p:nvSpPr>
          <p:cNvPr id="11" name="文本框 10">
            <a:extLst>
              <a:ext uri="{FF2B5EF4-FFF2-40B4-BE49-F238E27FC236}">
                <a16:creationId xmlns:a16="http://schemas.microsoft.com/office/drawing/2014/main" id="{075D1F20-9ECC-4E39-A244-36F6A47095B8}"/>
              </a:ext>
            </a:extLst>
          </p:cNvPr>
          <p:cNvSpPr txBox="1"/>
          <p:nvPr/>
        </p:nvSpPr>
        <p:spPr>
          <a:xfrm>
            <a:off x="1112276" y="5172592"/>
            <a:ext cx="9998443" cy="1015663"/>
          </a:xfrm>
          <a:prstGeom prst="rect">
            <a:avLst/>
          </a:prstGeom>
          <a:noFill/>
        </p:spPr>
        <p:txBody>
          <a:bodyPr wrap="none" rtlCol="0">
            <a:spAutoFit/>
          </a:bodyPr>
          <a:lstStyle/>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ER leak ratio (below NR median curve) is 0.4%±0.2%</a:t>
            </a: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Efficiencies separately determined from </a:t>
            </a:r>
            <a:r>
              <a:rPr lang="en-US" altLang="zh-CN" sz="2000" b="1" dirty="0">
                <a:latin typeface="Arial" panose="020B0604020202020204" pitchFamily="34" charset="0"/>
                <a:cs typeface="Arial" panose="020B0604020202020204" pitchFamily="34" charset="0"/>
              </a:rPr>
              <a:t>ER</a:t>
            </a:r>
            <a:r>
              <a:rPr lang="en-US" altLang="zh-CN" sz="2000" dirty="0">
                <a:latin typeface="Arial" panose="020B0604020202020204" pitchFamily="34" charset="0"/>
                <a:cs typeface="Arial" panose="020B0604020202020204" pitchFamily="34" charset="0"/>
              </a:rPr>
              <a:t> or </a:t>
            </a:r>
            <a:r>
              <a:rPr lang="en-US" altLang="zh-CN" sz="2000" b="1" dirty="0">
                <a:latin typeface="Arial" panose="020B0604020202020204" pitchFamily="34" charset="0"/>
                <a:cs typeface="Arial" panose="020B0604020202020204" pitchFamily="34" charset="0"/>
              </a:rPr>
              <a:t>NR</a:t>
            </a:r>
            <a:r>
              <a:rPr lang="en-US" altLang="zh-CN" sz="2000" dirty="0">
                <a:latin typeface="Arial" panose="020B0604020202020204" pitchFamily="34" charset="0"/>
                <a:cs typeface="Arial" panose="020B0604020202020204" pitchFamily="34" charset="0"/>
              </a:rPr>
              <a:t> calibration data are all consistent</a:t>
            </a:r>
            <a:endParaRPr lang="zh-CN" altLang="en-US" sz="2000" dirty="0">
              <a:latin typeface="Arial" panose="020B0604020202020204" pitchFamily="34" charset="0"/>
              <a:cs typeface="Arial" panose="020B0604020202020204" pitchFamily="34" charset="0"/>
            </a:endParaRPr>
          </a:p>
        </p:txBody>
      </p:sp>
      <p:sp>
        <p:nvSpPr>
          <p:cNvPr id="5" name="灯片编号占位符 4">
            <a:extLst>
              <a:ext uri="{FF2B5EF4-FFF2-40B4-BE49-F238E27FC236}">
                <a16:creationId xmlns:a16="http://schemas.microsoft.com/office/drawing/2014/main" id="{31B40DD3-1CB3-6C46-C8BB-A024ED9F5FB3}"/>
              </a:ext>
            </a:extLst>
          </p:cNvPr>
          <p:cNvSpPr>
            <a:spLocks noGrp="1"/>
          </p:cNvSpPr>
          <p:nvPr>
            <p:ph type="sldNum" sz="quarter" idx="12"/>
          </p:nvPr>
        </p:nvSpPr>
        <p:spPr/>
        <p:txBody>
          <a:bodyPr/>
          <a:lstStyle/>
          <a:p>
            <a:fld id="{E2802475-2F4D-CA45-AACE-A7EAB8ED1EE7}" type="slidenum">
              <a:rPr kumimoji="1" lang="zh-CN" altLang="en-US" smtClean="0"/>
              <a:t>58</a:t>
            </a:fld>
            <a:endParaRPr kumimoji="1" lang="zh-CN" altLang="en-US"/>
          </a:p>
        </p:txBody>
      </p:sp>
    </p:spTree>
    <p:extLst>
      <p:ext uri="{BB962C8B-B14F-4D97-AF65-F5344CB8AC3E}">
        <p14:creationId xmlns:p14="http://schemas.microsoft.com/office/powerpoint/2010/main" val="9570761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E03D1-B779-425A-BBDE-787C6847D987}"/>
              </a:ext>
            </a:extLst>
          </p:cNvPr>
          <p:cNvSpPr>
            <a:spLocks noGrp="1"/>
          </p:cNvSpPr>
          <p:nvPr>
            <p:ph type="dt" sz="half" idx="10"/>
          </p:nvPr>
        </p:nvSpPr>
        <p:spPr/>
        <p:txBody>
          <a:bodyPr/>
          <a:lstStyle/>
          <a:p>
            <a:r>
              <a:rPr lang="en-US" altLang="zh-CN"/>
              <a:t>2024/8/27</a:t>
            </a:r>
            <a:endParaRPr lang="zh-CN" altLang="en-US"/>
          </a:p>
        </p:txBody>
      </p:sp>
      <p:sp>
        <p:nvSpPr>
          <p:cNvPr id="3" name="页脚占位符 2">
            <a:extLst>
              <a:ext uri="{FF2B5EF4-FFF2-40B4-BE49-F238E27FC236}">
                <a16:creationId xmlns:a16="http://schemas.microsoft.com/office/drawing/2014/main" id="{92A58ED2-8ECA-4DE9-8019-5F906F450D1F}"/>
              </a:ext>
            </a:extLst>
          </p:cNvPr>
          <p:cNvSpPr>
            <a:spLocks noGrp="1"/>
          </p:cNvSpPr>
          <p:nvPr>
            <p:ph type="ftr" sz="quarter" idx="11"/>
          </p:nvPr>
        </p:nvSpPr>
        <p:spPr/>
        <p:txBody>
          <a:bodyPr/>
          <a:lstStyle/>
          <a:p>
            <a:r>
              <a:rPr lang="zh-CN" altLang="en-US"/>
              <a:t>孟月，</a:t>
            </a:r>
            <a:r>
              <a:rPr lang="en-US" altLang="zh-CN"/>
              <a:t>NPG workshop</a:t>
            </a:r>
            <a:endParaRPr lang="zh-CN" altLang="en-US"/>
          </a:p>
        </p:txBody>
      </p:sp>
      <p:sp>
        <p:nvSpPr>
          <p:cNvPr id="10" name="标题 1">
            <a:extLst>
              <a:ext uri="{FF2B5EF4-FFF2-40B4-BE49-F238E27FC236}">
                <a16:creationId xmlns:a16="http://schemas.microsoft.com/office/drawing/2014/main" id="{F99EA65A-B44E-4D68-B8E0-035493A73D3A}"/>
              </a:ext>
            </a:extLst>
          </p:cNvPr>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altLang="zh-CN" dirty="0"/>
              <a:t>Backgrounds</a:t>
            </a:r>
            <a:endParaRPr lang="zh-CN" altLang="en-US" dirty="0"/>
          </a:p>
        </p:txBody>
      </p:sp>
      <p:sp>
        <p:nvSpPr>
          <p:cNvPr id="6" name="文本框 5">
            <a:extLst>
              <a:ext uri="{FF2B5EF4-FFF2-40B4-BE49-F238E27FC236}">
                <a16:creationId xmlns:a16="http://schemas.microsoft.com/office/drawing/2014/main" id="{84228499-1D4E-40ED-AA26-C4993635D320}"/>
              </a:ext>
            </a:extLst>
          </p:cNvPr>
          <p:cNvSpPr txBox="1"/>
          <p:nvPr/>
        </p:nvSpPr>
        <p:spPr>
          <a:xfrm>
            <a:off x="879987" y="1462561"/>
            <a:ext cx="34758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r>
              <a:rPr lang="zh-CN" altLang="en-US" b="1" dirty="0">
                <a:solidFill>
                  <a:srgbClr val="FF0000"/>
                </a:solidFill>
                <a:latin typeface="Arial" panose="020B0604020202020204" pitchFamily="34" charset="0"/>
                <a:ea typeface="DengXian" panose="02010600030101010101" charset="-122"/>
                <a:cs typeface="Arial" panose="020B0604020202020204" pitchFamily="34" charset="0"/>
              </a:rPr>
              <a:t>Expected below-NR-median events: </a:t>
            </a:r>
            <a:r>
              <a:rPr lang="en-US" altLang="zh-CN" b="1" dirty="0">
                <a:solidFill>
                  <a:srgbClr val="FF0000"/>
                </a:solidFill>
                <a:latin typeface="Arial" panose="020B0604020202020204" pitchFamily="34" charset="0"/>
                <a:ea typeface="DengXian" panose="02010600030101010101" charset="-122"/>
                <a:cs typeface="Arial" panose="020B0604020202020204" pitchFamily="34" charset="0"/>
              </a:rPr>
              <a:t>9.8</a:t>
            </a:r>
            <a:r>
              <a:rPr lang="zh-CN" altLang="en-US" b="1" dirty="0">
                <a:solidFill>
                  <a:srgbClr val="FF0000"/>
                </a:solidFill>
                <a:latin typeface="Arial" panose="020B0604020202020204" pitchFamily="34" charset="0"/>
                <a:ea typeface="DengXian" panose="02010600030101010101" charset="-122"/>
                <a:cs typeface="Arial" panose="020B0604020202020204" pitchFamily="34" charset="0"/>
              </a:rPr>
              <a:t> (</a:t>
            </a:r>
            <a:r>
              <a:rPr lang="en-US" altLang="zh-CN" b="1" dirty="0">
                <a:solidFill>
                  <a:srgbClr val="FF0000"/>
                </a:solidFill>
                <a:latin typeface="Arial" panose="020B0604020202020204" pitchFamily="34" charset="0"/>
                <a:ea typeface="DengXian" panose="02010600030101010101" charset="-122"/>
                <a:cs typeface="Arial" panose="020B0604020202020204" pitchFamily="34" charset="0"/>
              </a:rPr>
              <a:t>0.6</a:t>
            </a:r>
            <a:r>
              <a:rPr lang="zh-CN" altLang="en-US" b="1" dirty="0">
                <a:solidFill>
                  <a:srgbClr val="FF0000"/>
                </a:solidFill>
                <a:latin typeface="Arial" panose="020B0604020202020204" pitchFamily="34" charset="0"/>
                <a:ea typeface="DengXian" panose="02010600030101010101" charset="-122"/>
                <a:cs typeface="Arial" panose="020B0604020202020204" pitchFamily="34" charset="0"/>
              </a:rPr>
              <a:t>) evts</a:t>
            </a:r>
          </a:p>
        </p:txBody>
      </p:sp>
      <p:pic>
        <p:nvPicPr>
          <p:cNvPr id="7" name="图片 10" descr="文本&#10;&#10;已自动生成说明">
            <a:extLst>
              <a:ext uri="{FF2B5EF4-FFF2-40B4-BE49-F238E27FC236}">
                <a16:creationId xmlns:a16="http://schemas.microsoft.com/office/drawing/2014/main" id="{19348984-9860-4963-87CB-40334ED03591}"/>
              </a:ext>
            </a:extLst>
          </p:cNvPr>
          <p:cNvPicPr>
            <a:picLocks noChangeAspect="1"/>
          </p:cNvPicPr>
          <p:nvPr/>
        </p:nvPicPr>
        <p:blipFill>
          <a:blip r:embed="rId3"/>
          <a:stretch>
            <a:fillRect/>
          </a:stretch>
        </p:blipFill>
        <p:spPr>
          <a:xfrm>
            <a:off x="4543458" y="3303386"/>
            <a:ext cx="2231572" cy="1641676"/>
          </a:xfrm>
          <a:prstGeom prst="rect">
            <a:avLst/>
          </a:prstGeom>
        </p:spPr>
      </p:pic>
      <p:pic>
        <p:nvPicPr>
          <p:cNvPr id="8" name="图片 7">
            <a:extLst>
              <a:ext uri="{FF2B5EF4-FFF2-40B4-BE49-F238E27FC236}">
                <a16:creationId xmlns:a16="http://schemas.microsoft.com/office/drawing/2014/main" id="{D4048CBC-FE09-4F80-A347-8652F1A80B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901" y="2172868"/>
            <a:ext cx="4114799" cy="4169768"/>
          </a:xfrm>
          <a:prstGeom prst="rect">
            <a:avLst/>
          </a:prstGeom>
        </p:spPr>
      </p:pic>
      <p:sp>
        <p:nvSpPr>
          <p:cNvPr id="9" name="文本框 8">
            <a:extLst>
              <a:ext uri="{FF2B5EF4-FFF2-40B4-BE49-F238E27FC236}">
                <a16:creationId xmlns:a16="http://schemas.microsoft.com/office/drawing/2014/main" id="{C55C89F1-520C-445B-9A67-554ADC845588}"/>
              </a:ext>
            </a:extLst>
          </p:cNvPr>
          <p:cNvSpPr txBox="1"/>
          <p:nvPr/>
        </p:nvSpPr>
        <p:spPr>
          <a:xfrm>
            <a:off x="6858281" y="2390517"/>
            <a:ext cx="5333719" cy="2554545"/>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solidFill>
                  <a:srgbClr val="0070C0"/>
                </a:solidFill>
                <a:latin typeface="Arial" panose="020B0604020202020204" pitchFamily="34" charset="0"/>
                <a:ea typeface="DengXian" panose="02010600030101010101" charset="-122"/>
                <a:cs typeface="Arial" panose="020B0604020202020204" pitchFamily="34" charset="0"/>
              </a:rPr>
              <a:t>Tritium</a:t>
            </a:r>
            <a:r>
              <a:rPr lang="zh-CN" altLang="en-US" sz="2000" dirty="0">
                <a:solidFill>
                  <a:srgbClr val="0070C0"/>
                </a:solidFill>
                <a:latin typeface="Arial" panose="020B0604020202020204" pitchFamily="34" charset="0"/>
                <a:ea typeface="DengXian" panose="02010600030101010101" charset="-122"/>
                <a:cs typeface="Arial" panose="020B0604020202020204" pitchFamily="34" charset="0"/>
              </a:rPr>
              <a:t> </a:t>
            </a:r>
            <a:r>
              <a:rPr lang="en-US" altLang="zh-CN" sz="2000" dirty="0">
                <a:solidFill>
                  <a:srgbClr val="0070C0"/>
                </a:solidFill>
                <a:latin typeface="Arial" panose="020B0604020202020204" pitchFamily="34" charset="0"/>
                <a:ea typeface="DengXian" panose="02010600030101010101" charset="-122"/>
                <a:cs typeface="Arial" panose="020B0604020202020204" pitchFamily="34" charset="0"/>
              </a:rPr>
              <a:t>background</a:t>
            </a:r>
            <a:r>
              <a:rPr lang="zh-CN" altLang="en-US" sz="2000" dirty="0">
                <a:solidFill>
                  <a:srgbClr val="0070C0"/>
                </a:solidFill>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is</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identified</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in</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the</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Commissioning</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Run</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(Run0).</a:t>
            </a:r>
          </a:p>
          <a:p>
            <a:pPr marL="285750" indent="-285750">
              <a:buFont typeface="Arial" panose="020B0604020202020204" pitchFamily="34" charset="0"/>
              <a:buChar char="•"/>
            </a:pPr>
            <a:endParaRPr lang="en-US" altLang="zh-CN" sz="2000" dirty="0">
              <a:latin typeface="Arial" panose="020B0604020202020204" pitchFamily="34" charset="0"/>
              <a:ea typeface="DengXian" panose="02010600030101010101" charset="-122"/>
              <a:cs typeface="Arial" panose="020B0604020202020204" pitchFamily="34" charset="0"/>
            </a:endParaRPr>
          </a:p>
          <a:p>
            <a:pPr marL="285750" indent="-285750">
              <a:buFont typeface="Arial" panose="020B0604020202020204" pitchFamily="34" charset="0"/>
              <a:buChar char="•"/>
            </a:pPr>
            <a:r>
              <a:rPr lang="zh-CN" altLang="en-US" sz="2000" dirty="0">
                <a:latin typeface="Arial" panose="020B0604020202020204" pitchFamily="34" charset="0"/>
                <a:ea typeface="DengXian" panose="02010600030101010101" charset="-122"/>
                <a:cs typeface="Arial" panose="020B0604020202020204" pitchFamily="34" charset="0"/>
              </a:rPr>
              <a:t>ER (Rn+Kr+Material</a:t>
            </a:r>
            <a:r>
              <a:rPr lang="en-US" altLang="zh-CN" sz="2000" dirty="0">
                <a:latin typeface="Arial" panose="020B0604020202020204" pitchFamily="34" charset="0"/>
                <a:ea typeface="DengXian" panose="02010600030101010101" charset="-122"/>
                <a:cs typeface="Arial" panose="020B0604020202020204" pitchFamily="34" charset="0"/>
              </a:rPr>
              <a:t>+Tritium</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background</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dominated in the selection region</a:t>
            </a: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CN" sz="2000" dirty="0">
                <a:latin typeface="Arial" panose="020B0604020202020204" pitchFamily="34" charset="0"/>
                <a:ea typeface="DengXian" panose="02010600030101010101" charset="-122"/>
                <a:cs typeface="Arial" panose="020B0604020202020204" pitchFamily="34" charset="0"/>
              </a:rPr>
              <a:t>Background per unit target is improved from PandaX-II by 4 times (&lt;10</a:t>
            </a:r>
            <a:r>
              <a:rPr lang="zh-CN" altLang="en-US" sz="2000" dirty="0">
                <a:latin typeface="Arial" panose="020B0604020202020204" pitchFamily="34" charset="0"/>
                <a:ea typeface="DengXian" panose="02010600030101010101" charset="-122"/>
                <a:cs typeface="Arial" panose="020B0604020202020204" pitchFamily="34" charset="0"/>
              </a:rPr>
              <a:t> </a:t>
            </a:r>
            <a:r>
              <a:rPr lang="en-US" altLang="zh-CN" sz="2000" dirty="0">
                <a:latin typeface="Arial" panose="020B0604020202020204" pitchFamily="34" charset="0"/>
                <a:ea typeface="DengXian" panose="02010600030101010101" charset="-122"/>
                <a:cs typeface="Arial" panose="020B0604020202020204" pitchFamily="34" charset="0"/>
              </a:rPr>
              <a:t>keV)</a:t>
            </a:r>
          </a:p>
        </p:txBody>
      </p:sp>
      <p:sp>
        <p:nvSpPr>
          <p:cNvPr id="5" name="灯片编号占位符 4">
            <a:extLst>
              <a:ext uri="{FF2B5EF4-FFF2-40B4-BE49-F238E27FC236}">
                <a16:creationId xmlns:a16="http://schemas.microsoft.com/office/drawing/2014/main" id="{31D4E464-5AD1-A0F4-1F5F-582BC405F96C}"/>
              </a:ext>
            </a:extLst>
          </p:cNvPr>
          <p:cNvSpPr>
            <a:spLocks noGrp="1"/>
          </p:cNvSpPr>
          <p:nvPr>
            <p:ph type="sldNum" sz="quarter" idx="12"/>
          </p:nvPr>
        </p:nvSpPr>
        <p:spPr/>
        <p:txBody>
          <a:bodyPr/>
          <a:lstStyle/>
          <a:p>
            <a:fld id="{E2802475-2F4D-CA45-AACE-A7EAB8ED1EE7}" type="slidenum">
              <a:rPr kumimoji="1" lang="zh-CN" altLang="en-US" smtClean="0"/>
              <a:t>59</a:t>
            </a:fld>
            <a:endParaRPr kumimoji="1" lang="zh-CN" altLang="en-US"/>
          </a:p>
        </p:txBody>
      </p:sp>
    </p:spTree>
    <p:extLst>
      <p:ext uri="{BB962C8B-B14F-4D97-AF65-F5344CB8AC3E}">
        <p14:creationId xmlns:p14="http://schemas.microsoft.com/office/powerpoint/2010/main" val="3157841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dirty="0"/>
              <a:t>Dark matter detection technologies</a:t>
            </a:r>
          </a:p>
        </p:txBody>
      </p:sp>
      <p:sp>
        <p:nvSpPr>
          <p:cNvPr id="6" name="Slide Number Placeholder 5"/>
          <p:cNvSpPr>
            <a:spLocks noGrp="1"/>
          </p:cNvSpPr>
          <p:nvPr>
            <p:ph type="sldNum" sz="quarter" idx="12"/>
          </p:nvPr>
        </p:nvSpPr>
        <p:spPr>
          <a:xfrm>
            <a:off x="8610600" y="6356350"/>
            <a:ext cx="2743200" cy="365125"/>
          </a:xfrm>
        </p:spPr>
        <p:txBody>
          <a:bodyPr/>
          <a:lstStyle/>
          <a:p>
            <a:fld id="{3A135ACA-40A3-4A6E-9BEF-2F870BAFCA3C}" type="slidenum">
              <a:rPr lang="zh-CN" altLang="en-US" smtClean="0"/>
              <a:t>6</a:t>
            </a:fld>
            <a:endParaRPr lang="zh-CN" altLang="en-US"/>
          </a:p>
        </p:txBody>
      </p:sp>
      <p:sp>
        <p:nvSpPr>
          <p:cNvPr id="7" name="Date Placeholder 3"/>
          <p:cNvSpPr>
            <a:spLocks noGrp="1"/>
          </p:cNvSpPr>
          <p:nvPr>
            <p:ph type="dt" sz="half" idx="10"/>
          </p:nvPr>
        </p:nvSpPr>
        <p:spPr>
          <a:xfrm>
            <a:off x="838200" y="6356350"/>
            <a:ext cx="2743200" cy="365125"/>
          </a:xfrm>
        </p:spPr>
        <p:txBody>
          <a:bodyPr/>
          <a:lstStyle/>
          <a:p>
            <a:r>
              <a:rPr lang="en-US" altLang="zh-CN"/>
              <a:t>10/27/21</a:t>
            </a:r>
            <a:endParaRPr lang="zh-CN" altLang="en-US" dirty="0"/>
          </a:p>
        </p:txBody>
      </p:sp>
      <p:sp>
        <p:nvSpPr>
          <p:cNvPr id="8" name="Footer Placeholder 4"/>
          <p:cNvSpPr>
            <a:spLocks noGrp="1"/>
          </p:cNvSpPr>
          <p:nvPr>
            <p:ph type="ftr" sz="quarter" idx="11"/>
          </p:nvPr>
        </p:nvSpPr>
        <p:spPr>
          <a:xfrm>
            <a:off x="4038600" y="6356350"/>
            <a:ext cx="4114800" cy="365125"/>
          </a:xfrm>
        </p:spPr>
        <p:txBody>
          <a:bodyPr/>
          <a:lstStyle/>
          <a:p>
            <a:r>
              <a:rPr lang="en-US" altLang="zh-CN"/>
              <a:t>TeVPa 2021 -- Yue Meng</a:t>
            </a:r>
            <a:endParaRPr lang="zh-CN" altLang="en-US" dirty="0"/>
          </a:p>
        </p:txBody>
      </p:sp>
      <p:sp>
        <p:nvSpPr>
          <p:cNvPr id="9" name="椭圆 3">
            <a:extLst>
              <a:ext uri="{FF2B5EF4-FFF2-40B4-BE49-F238E27FC236}">
                <a16:creationId xmlns:a16="http://schemas.microsoft.com/office/drawing/2014/main" id="{917E86EE-CF0D-7145-B839-F4B12AA09DF2}"/>
              </a:ext>
            </a:extLst>
          </p:cNvPr>
          <p:cNvSpPr/>
          <p:nvPr/>
        </p:nvSpPr>
        <p:spPr>
          <a:xfrm>
            <a:off x="3446210" y="3074868"/>
            <a:ext cx="3616349" cy="3616349"/>
          </a:xfrm>
          <a:prstGeom prst="ellipse">
            <a:avLst/>
          </a:prstGeom>
          <a:solidFill>
            <a:srgbClr val="30E845">
              <a:alpha val="4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sp>
        <p:nvSpPr>
          <p:cNvPr id="16" name="文本框 14">
            <a:extLst>
              <a:ext uri="{FF2B5EF4-FFF2-40B4-BE49-F238E27FC236}">
                <a16:creationId xmlns:a16="http://schemas.microsoft.com/office/drawing/2014/main" id="{14EF9FBC-9AF0-2E40-978B-95192542D5FB}"/>
              </a:ext>
            </a:extLst>
          </p:cNvPr>
          <p:cNvSpPr txBox="1"/>
          <p:nvPr/>
        </p:nvSpPr>
        <p:spPr>
          <a:xfrm>
            <a:off x="5122226" y="2000861"/>
            <a:ext cx="1888067" cy="400110"/>
          </a:xfrm>
          <a:prstGeom prst="rect">
            <a:avLst/>
          </a:prstGeom>
          <a:noFill/>
        </p:spPr>
        <p:txBody>
          <a:bodyPr wrap="square" rtlCol="0">
            <a:spAutoFit/>
          </a:bodyPr>
          <a:lstStyle/>
          <a:p>
            <a:pPr algn="ctr"/>
            <a:r>
              <a:rPr lang="en-US" altLang="zh-CN" sz="2000" b="1" dirty="0">
                <a:solidFill>
                  <a:schemeClr val="bg1"/>
                </a:solidFill>
                <a:latin typeface="Calibri" panose="020F0502020204030204" pitchFamily="34" charset="0"/>
                <a:cs typeface="Calibri" panose="020F0502020204030204" pitchFamily="34" charset="0"/>
              </a:rPr>
              <a:t>Ionization</a:t>
            </a:r>
            <a:endParaRPr lang="zh-CN" altLang="en-US" sz="2000" b="1" dirty="0">
              <a:solidFill>
                <a:schemeClr val="bg1"/>
              </a:solidFill>
              <a:latin typeface="Calibri" panose="020F0502020204030204" pitchFamily="34" charset="0"/>
              <a:cs typeface="Calibri" panose="020F0502020204030204" pitchFamily="34" charset="0"/>
            </a:endParaRPr>
          </a:p>
        </p:txBody>
      </p:sp>
      <p:sp>
        <p:nvSpPr>
          <p:cNvPr id="17" name="文本框 15">
            <a:extLst>
              <a:ext uri="{FF2B5EF4-FFF2-40B4-BE49-F238E27FC236}">
                <a16:creationId xmlns:a16="http://schemas.microsoft.com/office/drawing/2014/main" id="{B973F879-3A56-CF43-91D5-5044E1A36028}"/>
              </a:ext>
            </a:extLst>
          </p:cNvPr>
          <p:cNvSpPr txBox="1"/>
          <p:nvPr/>
        </p:nvSpPr>
        <p:spPr>
          <a:xfrm>
            <a:off x="3366317" y="4407051"/>
            <a:ext cx="1888067" cy="400110"/>
          </a:xfrm>
          <a:prstGeom prst="rect">
            <a:avLst/>
          </a:prstGeom>
          <a:noFill/>
        </p:spPr>
        <p:txBody>
          <a:bodyPr wrap="square" rtlCol="0">
            <a:spAutoFit/>
          </a:bodyPr>
          <a:lstStyle/>
          <a:p>
            <a:pPr algn="ctr"/>
            <a:r>
              <a:rPr lang="en-US" altLang="zh-CN" sz="2000" b="1" dirty="0">
                <a:solidFill>
                  <a:schemeClr val="bg1"/>
                </a:solidFill>
                <a:latin typeface="Calibri" panose="020F0502020204030204" pitchFamily="34" charset="0"/>
                <a:cs typeface="Calibri" panose="020F0502020204030204" pitchFamily="34" charset="0"/>
              </a:rPr>
              <a:t>Light</a:t>
            </a:r>
            <a:endParaRPr lang="zh-CN" altLang="en-US" sz="2000" b="1" dirty="0">
              <a:solidFill>
                <a:schemeClr val="bg1"/>
              </a:solidFill>
              <a:latin typeface="Calibri" panose="020F0502020204030204" pitchFamily="34" charset="0"/>
              <a:cs typeface="Calibri" panose="020F0502020204030204" pitchFamily="34" charset="0"/>
            </a:endParaRPr>
          </a:p>
        </p:txBody>
      </p:sp>
      <p:sp>
        <p:nvSpPr>
          <p:cNvPr id="19" name="椭圆 17">
            <a:extLst>
              <a:ext uri="{FF2B5EF4-FFF2-40B4-BE49-F238E27FC236}">
                <a16:creationId xmlns:a16="http://schemas.microsoft.com/office/drawing/2014/main" id="{32EA8B0B-31EE-6047-B139-023D37086A6A}"/>
              </a:ext>
            </a:extLst>
          </p:cNvPr>
          <p:cNvSpPr/>
          <p:nvPr/>
        </p:nvSpPr>
        <p:spPr>
          <a:xfrm>
            <a:off x="5908745" y="3929515"/>
            <a:ext cx="626533" cy="626533"/>
          </a:xfrm>
          <a:prstGeom prst="ellipse">
            <a:avLst/>
          </a:prstGeom>
          <a:gradFill flip="none" rotWithShape="1">
            <a:gsLst>
              <a:gs pos="0">
                <a:schemeClr val="accent1">
                  <a:lumMod val="5000"/>
                  <a:lumOff val="95000"/>
                </a:schemeClr>
              </a:gs>
              <a:gs pos="40000">
                <a:schemeClr val="accent2">
                  <a:lumMod val="60000"/>
                  <a:lumOff val="40000"/>
                </a:schemeClr>
              </a:gs>
              <a:gs pos="70000">
                <a:schemeClr val="accent2">
                  <a:lumMod val="66000"/>
                </a:schemeClr>
              </a:gs>
              <a:gs pos="100000">
                <a:srgbClr val="C0000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p>
        </p:txBody>
      </p:sp>
      <p:sp>
        <p:nvSpPr>
          <p:cNvPr id="20" name="文本框 18">
            <a:extLst>
              <a:ext uri="{FF2B5EF4-FFF2-40B4-BE49-F238E27FC236}">
                <a16:creationId xmlns:a16="http://schemas.microsoft.com/office/drawing/2014/main" id="{F17114D2-404A-9A49-A374-E945832D4842}"/>
              </a:ext>
            </a:extLst>
          </p:cNvPr>
          <p:cNvSpPr txBox="1"/>
          <p:nvPr/>
        </p:nvSpPr>
        <p:spPr>
          <a:xfrm>
            <a:off x="3065049" y="1788158"/>
            <a:ext cx="899284" cy="369332"/>
          </a:xfrm>
          <a:prstGeom prst="rect">
            <a:avLst/>
          </a:prstGeom>
          <a:noFill/>
        </p:spPr>
        <p:txBody>
          <a:bodyPr wrap="square" rtlCol="0">
            <a:spAutoFit/>
          </a:bodyPr>
          <a:lstStyle/>
          <a:p>
            <a:r>
              <a:rPr lang="en-US" altLang="zh-CN" b="1" dirty="0">
                <a:solidFill>
                  <a:srgbClr val="C00000"/>
                </a:solidFill>
              </a:rPr>
              <a:t>WIMP</a:t>
            </a:r>
            <a:endParaRPr lang="zh-CN" altLang="en-US" b="1" dirty="0">
              <a:solidFill>
                <a:srgbClr val="C00000"/>
              </a:solidFill>
            </a:endParaRPr>
          </a:p>
        </p:txBody>
      </p:sp>
      <p:cxnSp>
        <p:nvCxnSpPr>
          <p:cNvPr id="21" name="直接箭头连接符 20">
            <a:extLst>
              <a:ext uri="{FF2B5EF4-FFF2-40B4-BE49-F238E27FC236}">
                <a16:creationId xmlns:a16="http://schemas.microsoft.com/office/drawing/2014/main" id="{88970520-81ED-AC4C-84FF-A12133436351}"/>
              </a:ext>
            </a:extLst>
          </p:cNvPr>
          <p:cNvCxnSpPr>
            <a:cxnSpLocks/>
            <a:stCxn id="20" idx="3"/>
            <a:endCxn id="19" idx="1"/>
          </p:cNvCxnSpPr>
          <p:nvPr/>
        </p:nvCxnSpPr>
        <p:spPr>
          <a:xfrm>
            <a:off x="3964333" y="1972824"/>
            <a:ext cx="2036166" cy="204844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3" name="直接箭头连接符 23">
            <a:extLst>
              <a:ext uri="{FF2B5EF4-FFF2-40B4-BE49-F238E27FC236}">
                <a16:creationId xmlns:a16="http://schemas.microsoft.com/office/drawing/2014/main" id="{A546DAC0-6A97-274F-A053-E7858660EC13}"/>
              </a:ext>
            </a:extLst>
          </p:cNvPr>
          <p:cNvCxnSpPr>
            <a:cxnSpLocks/>
            <a:stCxn id="19" idx="5"/>
          </p:cNvCxnSpPr>
          <p:nvPr/>
        </p:nvCxnSpPr>
        <p:spPr>
          <a:xfrm>
            <a:off x="6443524" y="4464294"/>
            <a:ext cx="2651036" cy="1761442"/>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pic>
        <p:nvPicPr>
          <p:cNvPr id="25" name="图片 46">
            <a:extLst>
              <a:ext uri="{FF2B5EF4-FFF2-40B4-BE49-F238E27FC236}">
                <a16:creationId xmlns:a16="http://schemas.microsoft.com/office/drawing/2014/main" id="{9FF0E755-B83F-4B42-B4C7-0DFD4FCC6571}"/>
              </a:ext>
            </a:extLst>
          </p:cNvPr>
          <p:cNvPicPr>
            <a:picLocks noChangeAspect="1"/>
          </p:cNvPicPr>
          <p:nvPr/>
        </p:nvPicPr>
        <p:blipFill>
          <a:blip r:embed="rId3"/>
          <a:stretch>
            <a:fillRect/>
          </a:stretch>
        </p:blipFill>
        <p:spPr>
          <a:xfrm rot="6387720">
            <a:off x="5284410" y="4166680"/>
            <a:ext cx="445047" cy="573074"/>
          </a:xfrm>
          <a:prstGeom prst="rect">
            <a:avLst/>
          </a:prstGeom>
        </p:spPr>
      </p:pic>
      <p:pic>
        <p:nvPicPr>
          <p:cNvPr id="26" name="图片 47">
            <a:extLst>
              <a:ext uri="{FF2B5EF4-FFF2-40B4-BE49-F238E27FC236}">
                <a16:creationId xmlns:a16="http://schemas.microsoft.com/office/drawing/2014/main" id="{8F89A653-C8F6-454D-AF4C-27210695FEB0}"/>
              </a:ext>
            </a:extLst>
          </p:cNvPr>
          <p:cNvPicPr>
            <a:picLocks noChangeAspect="1"/>
          </p:cNvPicPr>
          <p:nvPr/>
        </p:nvPicPr>
        <p:blipFill>
          <a:blip r:embed="rId4"/>
          <a:stretch>
            <a:fillRect/>
          </a:stretch>
        </p:blipFill>
        <p:spPr>
          <a:xfrm rot="19030346">
            <a:off x="6761048" y="4029070"/>
            <a:ext cx="445047" cy="573074"/>
          </a:xfrm>
          <a:prstGeom prst="rect">
            <a:avLst/>
          </a:prstGeom>
        </p:spPr>
      </p:pic>
      <p:pic>
        <p:nvPicPr>
          <p:cNvPr id="27" name="图片 49">
            <a:extLst>
              <a:ext uri="{FF2B5EF4-FFF2-40B4-BE49-F238E27FC236}">
                <a16:creationId xmlns:a16="http://schemas.microsoft.com/office/drawing/2014/main" id="{9974AC0E-CA48-B749-875E-0031753BCE7F}"/>
              </a:ext>
            </a:extLst>
          </p:cNvPr>
          <p:cNvPicPr>
            <a:picLocks noChangeAspect="1"/>
          </p:cNvPicPr>
          <p:nvPr/>
        </p:nvPicPr>
        <p:blipFill>
          <a:blip r:embed="rId5"/>
          <a:stretch>
            <a:fillRect/>
          </a:stretch>
        </p:blipFill>
        <p:spPr>
          <a:xfrm rot="12931861">
            <a:off x="5968898" y="3157800"/>
            <a:ext cx="445047" cy="573074"/>
          </a:xfrm>
          <a:prstGeom prst="rect">
            <a:avLst/>
          </a:prstGeom>
        </p:spPr>
      </p:pic>
      <p:sp>
        <p:nvSpPr>
          <p:cNvPr id="28" name="文本框 50">
            <a:extLst>
              <a:ext uri="{FF2B5EF4-FFF2-40B4-BE49-F238E27FC236}">
                <a16:creationId xmlns:a16="http://schemas.microsoft.com/office/drawing/2014/main" id="{8A0D0A86-96AB-B344-9ABD-58CE04DBE4B5}"/>
              </a:ext>
            </a:extLst>
          </p:cNvPr>
          <p:cNvSpPr txBox="1"/>
          <p:nvPr/>
        </p:nvSpPr>
        <p:spPr>
          <a:xfrm>
            <a:off x="5589321" y="4062297"/>
            <a:ext cx="1273890" cy="338554"/>
          </a:xfrm>
          <a:prstGeom prst="rect">
            <a:avLst/>
          </a:prstGeom>
          <a:noFill/>
        </p:spPr>
        <p:txBody>
          <a:bodyPr wrap="square" rtlCol="0">
            <a:spAutoFit/>
          </a:bodyPr>
          <a:lstStyle/>
          <a:p>
            <a:pPr algn="ctr"/>
            <a:r>
              <a:rPr lang="en-US" altLang="zh-CN" sz="1600" b="1" dirty="0">
                <a:solidFill>
                  <a:schemeClr val="bg1"/>
                </a:solidFill>
              </a:rPr>
              <a:t>Target</a:t>
            </a:r>
            <a:endParaRPr lang="zh-CN" altLang="en-US" sz="1600" b="1" dirty="0">
              <a:solidFill>
                <a:schemeClr val="bg1"/>
              </a:solidFill>
            </a:endParaRPr>
          </a:p>
        </p:txBody>
      </p:sp>
      <p:sp>
        <p:nvSpPr>
          <p:cNvPr id="30" name="文本框 25">
            <a:extLst>
              <a:ext uri="{FF2B5EF4-FFF2-40B4-BE49-F238E27FC236}">
                <a16:creationId xmlns:a16="http://schemas.microsoft.com/office/drawing/2014/main" id="{AD03E179-2D80-864C-B1F3-C3FBE9B26A93}"/>
              </a:ext>
            </a:extLst>
          </p:cNvPr>
          <p:cNvSpPr txBox="1"/>
          <p:nvPr/>
        </p:nvSpPr>
        <p:spPr>
          <a:xfrm>
            <a:off x="3541936" y="4736557"/>
            <a:ext cx="1797750" cy="738664"/>
          </a:xfrm>
          <a:prstGeom prst="rect">
            <a:avLst/>
          </a:prstGeom>
          <a:noFill/>
        </p:spPr>
        <p:txBody>
          <a:bodyPr wrap="square" rtlCol="0">
            <a:spAutoFit/>
          </a:bodyPr>
          <a:lstStyle/>
          <a:p>
            <a:r>
              <a:rPr lang="en-US" altLang="zh-CN" sz="1400" dirty="0">
                <a:latin typeface="Calibri" panose="020F0502020204030204" pitchFamily="34" charset="0"/>
                <a:cs typeface="Calibri" panose="020F0502020204030204" pitchFamily="34" charset="0"/>
              </a:rPr>
              <a:t>Liquid noble-gas detectors,</a:t>
            </a:r>
          </a:p>
          <a:p>
            <a:r>
              <a:rPr lang="en-US" altLang="zh-CN" sz="1400" dirty="0">
                <a:latin typeface="Calibri" panose="020F0502020204030204" pitchFamily="34" charset="0"/>
                <a:cs typeface="Calibri" panose="020F0502020204030204" pitchFamily="34" charset="0"/>
              </a:rPr>
              <a:t>Scintillator crystals</a:t>
            </a:r>
          </a:p>
        </p:txBody>
      </p:sp>
      <p:grpSp>
        <p:nvGrpSpPr>
          <p:cNvPr id="35" name="Group 34">
            <a:extLst>
              <a:ext uri="{FF2B5EF4-FFF2-40B4-BE49-F238E27FC236}">
                <a16:creationId xmlns:a16="http://schemas.microsoft.com/office/drawing/2014/main" id="{142EE68B-641B-0047-B683-053A90EDE0AB}"/>
              </a:ext>
            </a:extLst>
          </p:cNvPr>
          <p:cNvGrpSpPr/>
          <p:nvPr/>
        </p:nvGrpSpPr>
        <p:grpSpPr>
          <a:xfrm>
            <a:off x="1536050" y="5113260"/>
            <a:ext cx="1901893" cy="1404082"/>
            <a:chOff x="8957732" y="2704041"/>
            <a:chExt cx="2523067" cy="1862667"/>
          </a:xfrm>
        </p:grpSpPr>
        <p:pic>
          <p:nvPicPr>
            <p:cNvPr id="36" name="Picture 35">
              <a:extLst>
                <a:ext uri="{FF2B5EF4-FFF2-40B4-BE49-F238E27FC236}">
                  <a16:creationId xmlns:a16="http://schemas.microsoft.com/office/drawing/2014/main" id="{3553B61A-BB3F-5244-98B1-2416CF1ED382}"/>
                </a:ext>
              </a:extLst>
            </p:cNvPr>
            <p:cNvPicPr>
              <a:picLocks noChangeAspect="1"/>
            </p:cNvPicPr>
            <p:nvPr/>
          </p:nvPicPr>
          <p:blipFill rotWithShape="1">
            <a:blip r:embed="rId6"/>
            <a:srcRect l="5370" t="6237" r="63556" b="56644"/>
            <a:stretch/>
          </p:blipFill>
          <p:spPr>
            <a:xfrm>
              <a:off x="8957732" y="2704041"/>
              <a:ext cx="2523067" cy="1862667"/>
            </a:xfrm>
            <a:prstGeom prst="rect">
              <a:avLst/>
            </a:prstGeom>
          </p:spPr>
        </p:pic>
        <p:sp>
          <p:nvSpPr>
            <p:cNvPr id="37" name="Rectangle 36">
              <a:extLst>
                <a:ext uri="{FF2B5EF4-FFF2-40B4-BE49-F238E27FC236}">
                  <a16:creationId xmlns:a16="http://schemas.microsoft.com/office/drawing/2014/main" id="{C3A5607A-2CAC-264E-A9A1-95A12635362B}"/>
                </a:ext>
              </a:extLst>
            </p:cNvPr>
            <p:cNvSpPr/>
            <p:nvPr/>
          </p:nvSpPr>
          <p:spPr>
            <a:xfrm>
              <a:off x="9008533" y="2704041"/>
              <a:ext cx="304800" cy="360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DDD7550B-E6D1-C741-8804-6C238FEF7C18}"/>
              </a:ext>
            </a:extLst>
          </p:cNvPr>
          <p:cNvGrpSpPr/>
          <p:nvPr/>
        </p:nvGrpSpPr>
        <p:grpSpPr>
          <a:xfrm>
            <a:off x="1361402" y="3574441"/>
            <a:ext cx="1877915" cy="1425605"/>
            <a:chOff x="1465395" y="3887742"/>
            <a:chExt cx="1877915" cy="1425605"/>
          </a:xfrm>
        </p:grpSpPr>
        <p:pic>
          <p:nvPicPr>
            <p:cNvPr id="39" name="Picture 38">
              <a:extLst>
                <a:ext uri="{FF2B5EF4-FFF2-40B4-BE49-F238E27FC236}">
                  <a16:creationId xmlns:a16="http://schemas.microsoft.com/office/drawing/2014/main" id="{BABB9509-ABA9-9A49-94AB-5D5BF14CAB07}"/>
                </a:ext>
              </a:extLst>
            </p:cNvPr>
            <p:cNvPicPr>
              <a:picLocks noChangeAspect="1"/>
            </p:cNvPicPr>
            <p:nvPr/>
          </p:nvPicPr>
          <p:blipFill>
            <a:blip r:embed="rId7"/>
            <a:stretch>
              <a:fillRect/>
            </a:stretch>
          </p:blipFill>
          <p:spPr>
            <a:xfrm>
              <a:off x="1465395" y="3964527"/>
              <a:ext cx="1877915" cy="1348820"/>
            </a:xfrm>
            <a:prstGeom prst="rect">
              <a:avLst/>
            </a:prstGeom>
          </p:spPr>
        </p:pic>
        <p:sp>
          <p:nvSpPr>
            <p:cNvPr id="40" name="Rectangle 39">
              <a:extLst>
                <a:ext uri="{FF2B5EF4-FFF2-40B4-BE49-F238E27FC236}">
                  <a16:creationId xmlns:a16="http://schemas.microsoft.com/office/drawing/2014/main" id="{3CE259B2-0427-4343-B378-3BA80084ECAA}"/>
                </a:ext>
              </a:extLst>
            </p:cNvPr>
            <p:cNvSpPr/>
            <p:nvPr/>
          </p:nvSpPr>
          <p:spPr>
            <a:xfrm>
              <a:off x="1508867" y="3887742"/>
              <a:ext cx="229759" cy="272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14113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26DD5-E26F-45FA-BB79-907052380B0E}"/>
              </a:ext>
            </a:extLst>
          </p:cNvPr>
          <p:cNvSpPr>
            <a:spLocks noGrp="1"/>
          </p:cNvSpPr>
          <p:nvPr>
            <p:ph type="title"/>
          </p:nvPr>
        </p:nvSpPr>
        <p:spPr>
          <a:xfrm>
            <a:off x="432148" y="241287"/>
            <a:ext cx="11151697" cy="623816"/>
          </a:xfrm>
        </p:spPr>
        <p:txBody>
          <a:bodyPr>
            <a:noAutofit/>
          </a:bodyPr>
          <a:lstStyle/>
          <a:p>
            <a:r>
              <a:rPr lang="en-US" altLang="zh-CN" sz="4400" b="1" dirty="0">
                <a:latin typeface="Calibri" panose="020F0502020204030204" pitchFamily="34" charset="0"/>
                <a:cs typeface="Calibri" panose="020F0502020204030204" pitchFamily="34" charset="0"/>
              </a:rPr>
              <a:t>Enriched Ge material</a:t>
            </a:r>
            <a:endParaRPr lang="zh-CN" altLang="en-US" sz="4400" b="1"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5FDFBED-EEF6-4F53-A5DA-EC717DF8071A}"/>
              </a:ext>
            </a:extLst>
          </p:cNvPr>
          <p:cNvSpPr>
            <a:spLocks noGrp="1"/>
          </p:cNvSpPr>
          <p:nvPr>
            <p:ph type="sldNum" sz="quarter" idx="12"/>
          </p:nvPr>
        </p:nvSpPr>
        <p:spPr/>
        <p:txBody>
          <a:bodyPr/>
          <a:lstStyle/>
          <a:p>
            <a:fld id="{30B40A86-DCB0-4F28-AE5A-31B4CFAE2DDC}" type="slidenum">
              <a:rPr lang="zh-CN" altLang="en-US" smtClean="0"/>
              <a:t>60</a:t>
            </a:fld>
            <a:endParaRPr lang="zh-CN" altLang="en-US"/>
          </a:p>
        </p:txBody>
      </p:sp>
      <p:pic>
        <p:nvPicPr>
          <p:cNvPr id="12" name="图片 52">
            <a:extLst>
              <a:ext uri="{FF2B5EF4-FFF2-40B4-BE49-F238E27FC236}">
                <a16:creationId xmlns:a16="http://schemas.microsoft.com/office/drawing/2014/main" id="{C5C763EA-8986-4E5F-9D3B-F1F90D45E33D}"/>
              </a:ext>
            </a:extLst>
          </p:cNvPr>
          <p:cNvPicPr>
            <a:picLocks noChangeAspect="1"/>
          </p:cNvPicPr>
          <p:nvPr/>
        </p:nvPicPr>
        <p:blipFill>
          <a:blip r:embed="rId3"/>
          <a:stretch>
            <a:fillRect/>
          </a:stretch>
        </p:blipFill>
        <p:spPr>
          <a:xfrm>
            <a:off x="11159021" y="182310"/>
            <a:ext cx="844087" cy="782752"/>
          </a:xfrm>
          <a:prstGeom prst="rect">
            <a:avLst/>
          </a:prstGeom>
        </p:spPr>
      </p:pic>
      <p:sp>
        <p:nvSpPr>
          <p:cNvPr id="23" name="矩形 5">
            <a:extLst>
              <a:ext uri="{FF2B5EF4-FFF2-40B4-BE49-F238E27FC236}">
                <a16:creationId xmlns:a16="http://schemas.microsoft.com/office/drawing/2014/main" id="{979CA38A-FD3E-42FC-8273-0EA79F9EACE3}"/>
              </a:ext>
            </a:extLst>
          </p:cNvPr>
          <p:cNvSpPr>
            <a:spLocks noChangeArrowheads="1"/>
          </p:cNvSpPr>
          <p:nvPr/>
        </p:nvSpPr>
        <p:spPr bwMode="auto">
          <a:xfrm>
            <a:off x="752735" y="1194117"/>
            <a:ext cx="10744429"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rgbClr val="006666"/>
                </a:solidFill>
                <a:latin typeface="Arial" panose="020B0604020202020204" pitchFamily="34" charset="0"/>
                <a:ea typeface="方正兰亭黑_GBK"/>
                <a:cs typeface="方正兰亭黑_GBK"/>
              </a:defRPr>
            </a:lvl1pPr>
            <a:lvl2pPr marL="742950" indent="-285750">
              <a:spcBef>
                <a:spcPct val="20000"/>
              </a:spcBef>
              <a:buChar char="–"/>
              <a:defRPr sz="2800">
                <a:solidFill>
                  <a:srgbClr val="006666"/>
                </a:solidFill>
                <a:latin typeface="Arial" panose="020B0604020202020204" pitchFamily="34" charset="0"/>
                <a:ea typeface="方正兰亭细黑_GBK"/>
                <a:cs typeface="方正兰亭细黑_GBK"/>
              </a:defRPr>
            </a:lvl2pPr>
            <a:lvl3pPr marL="1143000" indent="-228600">
              <a:spcBef>
                <a:spcPct val="20000"/>
              </a:spcBef>
              <a:buChar char="•"/>
              <a:defRPr sz="2400">
                <a:solidFill>
                  <a:srgbClr val="006666"/>
                </a:solidFill>
                <a:latin typeface="Arial" panose="020B0604020202020204" pitchFamily="34" charset="0"/>
                <a:ea typeface="方正兰亭细黑_GBK"/>
                <a:cs typeface="方正兰亭细黑_GBK"/>
              </a:defRPr>
            </a:lvl3pPr>
            <a:lvl4pPr marL="1600200" indent="-228600">
              <a:spcBef>
                <a:spcPct val="20000"/>
              </a:spcBef>
              <a:buChar char="–"/>
              <a:defRPr sz="2000">
                <a:solidFill>
                  <a:srgbClr val="006666"/>
                </a:solidFill>
                <a:latin typeface="Arial" panose="020B0604020202020204" pitchFamily="34" charset="0"/>
                <a:ea typeface="方正兰亭细黑_GBK"/>
                <a:cs typeface="方正兰亭细黑_GBK"/>
              </a:defRPr>
            </a:lvl4pPr>
            <a:lvl5pPr marL="2057400" indent="-228600">
              <a:spcBef>
                <a:spcPct val="20000"/>
              </a:spcBef>
              <a:buChar char="»"/>
              <a:defRPr sz="2000">
                <a:solidFill>
                  <a:srgbClr val="006666"/>
                </a:solidFill>
                <a:latin typeface="Arial" panose="020B0604020202020204" pitchFamily="34" charset="0"/>
                <a:ea typeface="方正兰亭细黑_GBK"/>
                <a:cs typeface="方正兰亭细黑_GBK"/>
              </a:defRPr>
            </a:lvl5pPr>
            <a:lvl6pPr marL="25146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6pPr>
            <a:lvl7pPr marL="29718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7pPr>
            <a:lvl8pPr marL="34290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8pPr>
            <a:lvl9pPr marL="3886200" indent="-228600" eaLnBrk="0" fontAlgn="base" hangingPunct="0">
              <a:spcBef>
                <a:spcPct val="20000"/>
              </a:spcBef>
              <a:spcAft>
                <a:spcPct val="0"/>
              </a:spcAft>
              <a:buChar char="»"/>
              <a:defRPr sz="2000">
                <a:solidFill>
                  <a:srgbClr val="006666"/>
                </a:solidFill>
                <a:latin typeface="Arial" panose="020B0604020202020204" pitchFamily="34" charset="0"/>
                <a:ea typeface="方正兰亭细黑_GBK"/>
                <a:cs typeface="方正兰亭细黑_GBK"/>
              </a:defRPr>
            </a:lvl9pPr>
          </a:lstStyle>
          <a:p>
            <a:pPr marL="342900" marR="0" lvl="0" indent="-342900" algn="just" defTabSz="914400" rtl="0" eaLnBrk="1" fontAlgn="auto" latinLnBrk="0" hangingPunct="1">
              <a:spcBef>
                <a:spcPts val="600"/>
              </a:spcBef>
              <a:buClr>
                <a:srgbClr val="7030A0"/>
              </a:buClr>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200kg </a:t>
            </a:r>
            <a:r>
              <a:rPr kumimoji="0" lang="en-US" altLang="zh-CN" sz="28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76</a:t>
            </a: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Ge (&gt;86%) arrived, half from Russia and half from China</a:t>
            </a:r>
          </a:p>
          <a:p>
            <a:pPr marL="342900" marR="0" lvl="0" indent="-342900" algn="just" defTabSz="914400" rtl="0" eaLnBrk="1" fontAlgn="auto" latinLnBrk="0" hangingPunct="1">
              <a:spcBef>
                <a:spcPts val="600"/>
              </a:spcBef>
              <a:buClr>
                <a:srgbClr val="7030A0"/>
              </a:buClr>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Whole technical chain established</a:t>
            </a:r>
          </a:p>
          <a:p>
            <a:pPr marL="342900" marR="0" lvl="0" indent="-342900" algn="just" defTabSz="914400" rtl="0" eaLnBrk="1" fontAlgn="auto" latinLnBrk="0" hangingPunct="1">
              <a:spcBef>
                <a:spcPts val="600"/>
              </a:spcBef>
              <a:buClr>
                <a:srgbClr val="7030A0"/>
              </a:buClr>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 mass production power (hundreds of kg per year) of enriched </a:t>
            </a:r>
            <a:r>
              <a:rPr kumimoji="0" lang="en-US" altLang="zh-CN" sz="2800" b="0" i="0" u="none" strike="noStrike" kern="1200" cap="none" spc="0" normalizeH="0" baseline="30000" noProof="0" dirty="0">
                <a:ln>
                  <a:noFill/>
                </a:ln>
                <a:solidFill>
                  <a:prstClr val="black"/>
                </a:solidFill>
                <a:effectLst/>
                <a:uLnTx/>
                <a:uFillTx/>
                <a:latin typeface="Calibri" panose="020F0502020204030204" pitchFamily="34" charset="0"/>
                <a:cs typeface="Calibri" panose="020F0502020204030204" pitchFamily="34" charset="0"/>
              </a:rPr>
              <a:t>76</a:t>
            </a:r>
            <a:r>
              <a:rPr kumimoji="0" lang="en-US" altLang="zh-C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Ge material has been setup in China</a:t>
            </a:r>
            <a:endPar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24" name="图片 23">
            <a:extLst>
              <a:ext uri="{FF2B5EF4-FFF2-40B4-BE49-F238E27FC236}">
                <a16:creationId xmlns:a16="http://schemas.microsoft.com/office/drawing/2014/main" id="{31C5F9FA-8345-48B4-89BB-9228084A70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63" r="9837"/>
          <a:stretch/>
        </p:blipFill>
        <p:spPr>
          <a:xfrm>
            <a:off x="5748742" y="3496016"/>
            <a:ext cx="2280318" cy="2088232"/>
          </a:xfrm>
          <a:prstGeom prst="rect">
            <a:avLst/>
          </a:prstGeom>
        </p:spPr>
      </p:pic>
      <p:pic>
        <p:nvPicPr>
          <p:cNvPr id="25" name="图片 24">
            <a:extLst>
              <a:ext uri="{FF2B5EF4-FFF2-40B4-BE49-F238E27FC236}">
                <a16:creationId xmlns:a16="http://schemas.microsoft.com/office/drawing/2014/main" id="{93655CA9-3BC4-459B-A098-E8501C487B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201" b="9051"/>
          <a:stretch/>
        </p:blipFill>
        <p:spPr>
          <a:xfrm>
            <a:off x="8157839" y="3496016"/>
            <a:ext cx="3698801" cy="2088231"/>
          </a:xfrm>
          <a:prstGeom prst="rect">
            <a:avLst/>
          </a:prstGeom>
        </p:spPr>
      </p:pic>
      <p:grpSp>
        <p:nvGrpSpPr>
          <p:cNvPr id="26" name="组合 25">
            <a:extLst>
              <a:ext uri="{FF2B5EF4-FFF2-40B4-BE49-F238E27FC236}">
                <a16:creationId xmlns:a16="http://schemas.microsoft.com/office/drawing/2014/main" id="{E4931DF0-5E49-4E07-945F-B61A327A6819}"/>
              </a:ext>
            </a:extLst>
          </p:cNvPr>
          <p:cNvGrpSpPr>
            <a:grpSpLocks noChangeAspect="1"/>
          </p:cNvGrpSpPr>
          <p:nvPr/>
        </p:nvGrpSpPr>
        <p:grpSpPr>
          <a:xfrm>
            <a:off x="397118" y="3288947"/>
            <a:ext cx="5222845" cy="2982915"/>
            <a:chOff x="371554" y="3512856"/>
            <a:chExt cx="5022464" cy="2868472"/>
          </a:xfrm>
        </p:grpSpPr>
        <p:pic>
          <p:nvPicPr>
            <p:cNvPr id="27" name="图片 26">
              <a:extLst>
                <a:ext uri="{FF2B5EF4-FFF2-40B4-BE49-F238E27FC236}">
                  <a16:creationId xmlns:a16="http://schemas.microsoft.com/office/drawing/2014/main" id="{BFA44690-2DDB-4EA1-9A9A-0083365AD54D}"/>
                </a:ext>
              </a:extLst>
            </p:cNvPr>
            <p:cNvPicPr>
              <a:picLocks noChangeAspect="1"/>
            </p:cNvPicPr>
            <p:nvPr/>
          </p:nvPicPr>
          <p:blipFill>
            <a:blip r:embed="rId6"/>
            <a:stretch>
              <a:fillRect/>
            </a:stretch>
          </p:blipFill>
          <p:spPr>
            <a:xfrm>
              <a:off x="371554" y="3512856"/>
              <a:ext cx="5022464" cy="2868472"/>
            </a:xfrm>
            <a:prstGeom prst="rect">
              <a:avLst/>
            </a:prstGeom>
          </p:spPr>
        </p:pic>
        <p:sp>
          <p:nvSpPr>
            <p:cNvPr id="28" name="矩形 27">
              <a:extLst>
                <a:ext uri="{FF2B5EF4-FFF2-40B4-BE49-F238E27FC236}">
                  <a16:creationId xmlns:a16="http://schemas.microsoft.com/office/drawing/2014/main" id="{F7364C4F-C927-441B-9BA5-5065D4B088E7}"/>
                </a:ext>
              </a:extLst>
            </p:cNvPr>
            <p:cNvSpPr/>
            <p:nvPr/>
          </p:nvSpPr>
          <p:spPr>
            <a:xfrm>
              <a:off x="4459291" y="3933056"/>
              <a:ext cx="64807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3" name="Date Placeholder 2">
            <a:extLst>
              <a:ext uri="{FF2B5EF4-FFF2-40B4-BE49-F238E27FC236}">
                <a16:creationId xmlns:a16="http://schemas.microsoft.com/office/drawing/2014/main" id="{7DFEEA43-5CBE-34E9-2B7B-52971A9BE2EB}"/>
              </a:ext>
            </a:extLst>
          </p:cNvPr>
          <p:cNvSpPr>
            <a:spLocks noGrp="1"/>
          </p:cNvSpPr>
          <p:nvPr>
            <p:ph type="dt" sz="half" idx="10"/>
          </p:nvPr>
        </p:nvSpPr>
        <p:spPr/>
        <p:txBody>
          <a:bodyPr/>
          <a:lstStyle/>
          <a:p>
            <a:r>
              <a:rPr kumimoji="1" lang="en-US" altLang="zh-CN"/>
              <a:t>2024/8/27</a:t>
            </a:r>
            <a:endParaRPr kumimoji="1" lang="zh-CN" altLang="en-US"/>
          </a:p>
        </p:txBody>
      </p:sp>
      <p:sp>
        <p:nvSpPr>
          <p:cNvPr id="5" name="Footer Placeholder 4">
            <a:extLst>
              <a:ext uri="{FF2B5EF4-FFF2-40B4-BE49-F238E27FC236}">
                <a16:creationId xmlns:a16="http://schemas.microsoft.com/office/drawing/2014/main" id="{0C05FA98-8DBF-F03C-D12E-EAB0C4BB879F}"/>
              </a:ext>
            </a:extLst>
          </p:cNvPr>
          <p:cNvSpPr>
            <a:spLocks noGrp="1"/>
          </p:cNvSpPr>
          <p:nvPr>
            <p:ph type="ftr" sz="quarter" idx="11"/>
          </p:nvPr>
        </p:nvSpPr>
        <p:spPr/>
        <p:txBody>
          <a:bodyPr/>
          <a:lstStyle/>
          <a:p>
            <a:r>
              <a:rPr kumimoji="1" lang="zh-CN" altLang="en-US"/>
              <a:t>孟月，</a:t>
            </a:r>
            <a:r>
              <a:rPr kumimoji="1" lang="en-US" altLang="zh-CN"/>
              <a:t>NPG workshop</a:t>
            </a:r>
            <a:endParaRPr kumimoji="1" lang="zh-CN" altLang="en-US"/>
          </a:p>
        </p:txBody>
      </p:sp>
    </p:spTree>
    <p:extLst>
      <p:ext uri="{BB962C8B-B14F-4D97-AF65-F5344CB8AC3E}">
        <p14:creationId xmlns:p14="http://schemas.microsoft.com/office/powerpoint/2010/main" val="404259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8BA4A804-99AC-2E41-A573-AA331967F26A}"/>
              </a:ext>
            </a:extLst>
          </p:cNvPr>
          <p:cNvGrpSpPr/>
          <p:nvPr/>
        </p:nvGrpSpPr>
        <p:grpSpPr>
          <a:xfrm>
            <a:off x="3775782" y="955428"/>
            <a:ext cx="1835587" cy="1214065"/>
            <a:chOff x="1123555" y="2475673"/>
            <a:chExt cx="4172427" cy="2759661"/>
          </a:xfrm>
        </p:grpSpPr>
        <p:pic>
          <p:nvPicPr>
            <p:cNvPr id="3" name="Picture 2">
              <a:extLst>
                <a:ext uri="{FF2B5EF4-FFF2-40B4-BE49-F238E27FC236}">
                  <a16:creationId xmlns:a16="http://schemas.microsoft.com/office/drawing/2014/main" id="{3BF59B47-12FE-B14A-AED0-2B5F8F7E4EE0}"/>
                </a:ext>
              </a:extLst>
            </p:cNvPr>
            <p:cNvPicPr>
              <a:picLocks noChangeAspect="1"/>
            </p:cNvPicPr>
            <p:nvPr/>
          </p:nvPicPr>
          <p:blipFill rotWithShape="1">
            <a:blip r:embed="rId3"/>
            <a:srcRect b="58258"/>
            <a:stretch/>
          </p:blipFill>
          <p:spPr>
            <a:xfrm>
              <a:off x="1123555" y="2475673"/>
              <a:ext cx="4172427" cy="2759661"/>
            </a:xfrm>
            <a:prstGeom prst="rect">
              <a:avLst/>
            </a:prstGeom>
          </p:spPr>
        </p:pic>
        <p:pic>
          <p:nvPicPr>
            <p:cNvPr id="4" name="Picture 3">
              <a:extLst>
                <a:ext uri="{FF2B5EF4-FFF2-40B4-BE49-F238E27FC236}">
                  <a16:creationId xmlns:a16="http://schemas.microsoft.com/office/drawing/2014/main" id="{6B33CA3E-F476-204B-BDD3-F42C8C2D409B}"/>
                </a:ext>
              </a:extLst>
            </p:cNvPr>
            <p:cNvPicPr>
              <a:picLocks noChangeAspect="1"/>
            </p:cNvPicPr>
            <p:nvPr/>
          </p:nvPicPr>
          <p:blipFill>
            <a:blip r:embed="rId4"/>
            <a:stretch>
              <a:fillRect/>
            </a:stretch>
          </p:blipFill>
          <p:spPr>
            <a:xfrm>
              <a:off x="2486518" y="4160547"/>
              <a:ext cx="1136249" cy="516477"/>
            </a:xfrm>
            <a:prstGeom prst="rect">
              <a:avLst/>
            </a:prstGeom>
          </p:spPr>
        </p:pic>
      </p:grpSp>
      <p:pic>
        <p:nvPicPr>
          <p:cNvPr id="35" name="Picture 34">
            <a:extLst>
              <a:ext uri="{FF2B5EF4-FFF2-40B4-BE49-F238E27FC236}">
                <a16:creationId xmlns:a16="http://schemas.microsoft.com/office/drawing/2014/main" id="{702922DE-6904-9445-AB4D-A2C39A757698}"/>
              </a:ext>
            </a:extLst>
          </p:cNvPr>
          <p:cNvPicPr>
            <a:picLocks noChangeAspect="1"/>
          </p:cNvPicPr>
          <p:nvPr/>
        </p:nvPicPr>
        <p:blipFill>
          <a:blip r:embed="rId5"/>
          <a:stretch>
            <a:fillRect/>
          </a:stretch>
        </p:blipFill>
        <p:spPr>
          <a:xfrm>
            <a:off x="7048393" y="1031505"/>
            <a:ext cx="1650086" cy="1134434"/>
          </a:xfrm>
          <a:prstGeom prst="rect">
            <a:avLst/>
          </a:prstGeom>
        </p:spPr>
      </p:pic>
      <p:sp>
        <p:nvSpPr>
          <p:cNvPr id="5" name="标题 1"/>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dirty="0"/>
              <a:t>Dark matter detection technologies</a:t>
            </a:r>
          </a:p>
        </p:txBody>
      </p:sp>
      <p:sp>
        <p:nvSpPr>
          <p:cNvPr id="6" name="Slide Number Placeholder 5"/>
          <p:cNvSpPr>
            <a:spLocks noGrp="1"/>
          </p:cNvSpPr>
          <p:nvPr>
            <p:ph type="sldNum" sz="quarter" idx="12"/>
          </p:nvPr>
        </p:nvSpPr>
        <p:spPr>
          <a:xfrm>
            <a:off x="8610600" y="6356350"/>
            <a:ext cx="2743200" cy="365125"/>
          </a:xfrm>
        </p:spPr>
        <p:txBody>
          <a:bodyPr/>
          <a:lstStyle/>
          <a:p>
            <a:fld id="{3A135ACA-40A3-4A6E-9BEF-2F870BAFCA3C}" type="slidenum">
              <a:rPr lang="zh-CN" altLang="en-US" smtClean="0"/>
              <a:t>7</a:t>
            </a:fld>
            <a:endParaRPr lang="zh-CN" altLang="en-US"/>
          </a:p>
        </p:txBody>
      </p:sp>
      <p:sp>
        <p:nvSpPr>
          <p:cNvPr id="7" name="Date Placeholder 3"/>
          <p:cNvSpPr>
            <a:spLocks noGrp="1"/>
          </p:cNvSpPr>
          <p:nvPr>
            <p:ph type="dt" sz="half" idx="10"/>
          </p:nvPr>
        </p:nvSpPr>
        <p:spPr>
          <a:xfrm>
            <a:off x="838200" y="6356350"/>
            <a:ext cx="2743200" cy="365125"/>
          </a:xfrm>
        </p:spPr>
        <p:txBody>
          <a:bodyPr/>
          <a:lstStyle/>
          <a:p>
            <a:r>
              <a:rPr lang="en-US" altLang="zh-CN"/>
              <a:t>10/27/21</a:t>
            </a:r>
            <a:endParaRPr lang="zh-CN" altLang="en-US" dirty="0"/>
          </a:p>
        </p:txBody>
      </p:sp>
      <p:sp>
        <p:nvSpPr>
          <p:cNvPr id="8" name="Footer Placeholder 4"/>
          <p:cNvSpPr>
            <a:spLocks noGrp="1"/>
          </p:cNvSpPr>
          <p:nvPr>
            <p:ph type="ftr" sz="quarter" idx="11"/>
          </p:nvPr>
        </p:nvSpPr>
        <p:spPr>
          <a:xfrm>
            <a:off x="4038600" y="6356350"/>
            <a:ext cx="4114800" cy="365125"/>
          </a:xfrm>
        </p:spPr>
        <p:txBody>
          <a:bodyPr/>
          <a:lstStyle/>
          <a:p>
            <a:r>
              <a:rPr lang="en-US" altLang="zh-CN"/>
              <a:t>TeVPa 2021 -- Yue Meng</a:t>
            </a:r>
            <a:endParaRPr lang="zh-CN" altLang="en-US" dirty="0"/>
          </a:p>
        </p:txBody>
      </p:sp>
      <p:sp>
        <p:nvSpPr>
          <p:cNvPr id="11" name="椭圆 2">
            <a:extLst>
              <a:ext uri="{FF2B5EF4-FFF2-40B4-BE49-F238E27FC236}">
                <a16:creationId xmlns:a16="http://schemas.microsoft.com/office/drawing/2014/main" id="{C020D747-DA20-CC46-AE09-EA2A379FD7BE}"/>
              </a:ext>
            </a:extLst>
          </p:cNvPr>
          <p:cNvSpPr/>
          <p:nvPr/>
        </p:nvSpPr>
        <p:spPr>
          <a:xfrm>
            <a:off x="4350297" y="1266693"/>
            <a:ext cx="3616349" cy="3616349"/>
          </a:xfrm>
          <a:prstGeom prst="ellipse">
            <a:avLst/>
          </a:prstGeom>
          <a:solidFill>
            <a:srgbClr val="5B9BD5">
              <a:alpha val="4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sp>
        <p:nvSpPr>
          <p:cNvPr id="12" name="文本框 8">
            <a:extLst>
              <a:ext uri="{FF2B5EF4-FFF2-40B4-BE49-F238E27FC236}">
                <a16:creationId xmlns:a16="http://schemas.microsoft.com/office/drawing/2014/main" id="{0000E82C-EE5C-EB49-83C9-98DCE88FD045}"/>
              </a:ext>
            </a:extLst>
          </p:cNvPr>
          <p:cNvSpPr txBox="1"/>
          <p:nvPr/>
        </p:nvSpPr>
        <p:spPr>
          <a:xfrm>
            <a:off x="4864149" y="2369032"/>
            <a:ext cx="2463702" cy="523220"/>
          </a:xfrm>
          <a:prstGeom prst="rect">
            <a:avLst/>
          </a:prstGeom>
          <a:noFill/>
        </p:spPr>
        <p:txBody>
          <a:bodyPr wrap="square" rtlCol="0">
            <a:spAutoFit/>
          </a:bodyPr>
          <a:lstStyle/>
          <a:p>
            <a:pPr algn="ctr"/>
            <a:r>
              <a:rPr lang="en-US" altLang="zh-CN" sz="1400" dirty="0">
                <a:latin typeface="Calibri" panose="020F0502020204030204" pitchFamily="34" charset="0"/>
                <a:cs typeface="Calibri" panose="020F0502020204030204" pitchFamily="34" charset="0"/>
              </a:rPr>
              <a:t>Germanium/Silicon detectors,</a:t>
            </a:r>
          </a:p>
          <a:p>
            <a:pPr algn="ctr"/>
            <a:r>
              <a:rPr lang="en-US" altLang="zh-CN" sz="1400" dirty="0">
                <a:latin typeface="Calibri" panose="020F0502020204030204" pitchFamily="34" charset="0"/>
                <a:cs typeface="Calibri" panose="020F0502020204030204" pitchFamily="34" charset="0"/>
              </a:rPr>
              <a:t>Directional detectors</a:t>
            </a:r>
            <a:endParaRPr lang="zh-CN" altLang="en-US" sz="1400" dirty="0">
              <a:latin typeface="Calibri" panose="020F0502020204030204" pitchFamily="34" charset="0"/>
              <a:cs typeface="Calibri" panose="020F0502020204030204" pitchFamily="34" charset="0"/>
            </a:endParaRPr>
          </a:p>
        </p:txBody>
      </p:sp>
      <p:sp>
        <p:nvSpPr>
          <p:cNvPr id="16" name="文本框 14">
            <a:extLst>
              <a:ext uri="{FF2B5EF4-FFF2-40B4-BE49-F238E27FC236}">
                <a16:creationId xmlns:a16="http://schemas.microsoft.com/office/drawing/2014/main" id="{14EF9FBC-9AF0-2E40-978B-95192542D5FB}"/>
              </a:ext>
            </a:extLst>
          </p:cNvPr>
          <p:cNvSpPr txBox="1"/>
          <p:nvPr/>
        </p:nvSpPr>
        <p:spPr>
          <a:xfrm>
            <a:off x="5122226" y="2000861"/>
            <a:ext cx="1888067" cy="400110"/>
          </a:xfrm>
          <a:prstGeom prst="rect">
            <a:avLst/>
          </a:prstGeom>
          <a:noFill/>
        </p:spPr>
        <p:txBody>
          <a:bodyPr wrap="square" rtlCol="0">
            <a:spAutoFit/>
          </a:bodyPr>
          <a:lstStyle/>
          <a:p>
            <a:pPr algn="ctr"/>
            <a:r>
              <a:rPr lang="en-US" altLang="zh-CN" sz="2000" b="1" dirty="0">
                <a:solidFill>
                  <a:schemeClr val="bg1"/>
                </a:solidFill>
                <a:latin typeface="Calibri" panose="020F0502020204030204" pitchFamily="34" charset="0"/>
                <a:cs typeface="Calibri" panose="020F0502020204030204" pitchFamily="34" charset="0"/>
              </a:rPr>
              <a:t>Ionization</a:t>
            </a:r>
            <a:endParaRPr lang="zh-CN" altLang="en-US" sz="2000" b="1" dirty="0">
              <a:solidFill>
                <a:schemeClr val="bg1"/>
              </a:solidFill>
              <a:latin typeface="Calibri" panose="020F0502020204030204" pitchFamily="34" charset="0"/>
              <a:cs typeface="Calibri" panose="020F0502020204030204" pitchFamily="34" charset="0"/>
            </a:endParaRPr>
          </a:p>
        </p:txBody>
      </p:sp>
      <p:sp>
        <p:nvSpPr>
          <p:cNvPr id="17" name="文本框 15">
            <a:extLst>
              <a:ext uri="{FF2B5EF4-FFF2-40B4-BE49-F238E27FC236}">
                <a16:creationId xmlns:a16="http://schemas.microsoft.com/office/drawing/2014/main" id="{B973F879-3A56-CF43-91D5-5044E1A36028}"/>
              </a:ext>
            </a:extLst>
          </p:cNvPr>
          <p:cNvSpPr txBox="1"/>
          <p:nvPr/>
        </p:nvSpPr>
        <p:spPr>
          <a:xfrm>
            <a:off x="3366317" y="4407051"/>
            <a:ext cx="1888067" cy="400110"/>
          </a:xfrm>
          <a:prstGeom prst="rect">
            <a:avLst/>
          </a:prstGeom>
          <a:noFill/>
        </p:spPr>
        <p:txBody>
          <a:bodyPr wrap="square" rtlCol="0">
            <a:spAutoFit/>
          </a:bodyPr>
          <a:lstStyle/>
          <a:p>
            <a:pPr algn="ctr"/>
            <a:r>
              <a:rPr lang="en-US" altLang="zh-CN" sz="2000" b="1" dirty="0">
                <a:solidFill>
                  <a:schemeClr val="bg1"/>
                </a:solidFill>
                <a:latin typeface="Calibri" panose="020F0502020204030204" pitchFamily="34" charset="0"/>
                <a:cs typeface="Calibri" panose="020F0502020204030204" pitchFamily="34" charset="0"/>
              </a:rPr>
              <a:t>Light</a:t>
            </a:r>
            <a:endParaRPr lang="zh-CN" altLang="en-US" sz="2000" b="1" dirty="0">
              <a:solidFill>
                <a:schemeClr val="bg1"/>
              </a:solidFill>
              <a:latin typeface="Calibri" panose="020F0502020204030204" pitchFamily="34" charset="0"/>
              <a:cs typeface="Calibri" panose="020F0502020204030204" pitchFamily="34" charset="0"/>
            </a:endParaRPr>
          </a:p>
        </p:txBody>
      </p:sp>
      <p:sp>
        <p:nvSpPr>
          <p:cNvPr id="19" name="椭圆 17">
            <a:extLst>
              <a:ext uri="{FF2B5EF4-FFF2-40B4-BE49-F238E27FC236}">
                <a16:creationId xmlns:a16="http://schemas.microsoft.com/office/drawing/2014/main" id="{32EA8B0B-31EE-6047-B139-023D37086A6A}"/>
              </a:ext>
            </a:extLst>
          </p:cNvPr>
          <p:cNvSpPr/>
          <p:nvPr/>
        </p:nvSpPr>
        <p:spPr>
          <a:xfrm>
            <a:off x="5908745" y="3929515"/>
            <a:ext cx="626533" cy="626533"/>
          </a:xfrm>
          <a:prstGeom prst="ellipse">
            <a:avLst/>
          </a:prstGeom>
          <a:gradFill flip="none" rotWithShape="1">
            <a:gsLst>
              <a:gs pos="0">
                <a:schemeClr val="accent1">
                  <a:lumMod val="5000"/>
                  <a:lumOff val="95000"/>
                </a:schemeClr>
              </a:gs>
              <a:gs pos="40000">
                <a:schemeClr val="accent2">
                  <a:lumMod val="60000"/>
                  <a:lumOff val="40000"/>
                </a:schemeClr>
              </a:gs>
              <a:gs pos="70000">
                <a:schemeClr val="accent2">
                  <a:lumMod val="66000"/>
                </a:schemeClr>
              </a:gs>
              <a:gs pos="100000">
                <a:srgbClr val="C0000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p>
        </p:txBody>
      </p:sp>
      <p:sp>
        <p:nvSpPr>
          <p:cNvPr id="20" name="文本框 18">
            <a:extLst>
              <a:ext uri="{FF2B5EF4-FFF2-40B4-BE49-F238E27FC236}">
                <a16:creationId xmlns:a16="http://schemas.microsoft.com/office/drawing/2014/main" id="{F17114D2-404A-9A49-A374-E945832D4842}"/>
              </a:ext>
            </a:extLst>
          </p:cNvPr>
          <p:cNvSpPr txBox="1"/>
          <p:nvPr/>
        </p:nvSpPr>
        <p:spPr>
          <a:xfrm>
            <a:off x="3065049" y="1788158"/>
            <a:ext cx="899284" cy="369332"/>
          </a:xfrm>
          <a:prstGeom prst="rect">
            <a:avLst/>
          </a:prstGeom>
          <a:noFill/>
        </p:spPr>
        <p:txBody>
          <a:bodyPr wrap="square" rtlCol="0">
            <a:spAutoFit/>
          </a:bodyPr>
          <a:lstStyle/>
          <a:p>
            <a:r>
              <a:rPr lang="en-US" altLang="zh-CN" b="1" dirty="0">
                <a:solidFill>
                  <a:srgbClr val="C00000"/>
                </a:solidFill>
              </a:rPr>
              <a:t>WIMP</a:t>
            </a:r>
            <a:endParaRPr lang="zh-CN" altLang="en-US" b="1" dirty="0">
              <a:solidFill>
                <a:srgbClr val="C00000"/>
              </a:solidFill>
            </a:endParaRPr>
          </a:p>
        </p:txBody>
      </p:sp>
      <p:cxnSp>
        <p:nvCxnSpPr>
          <p:cNvPr id="21" name="直接箭头连接符 20">
            <a:extLst>
              <a:ext uri="{FF2B5EF4-FFF2-40B4-BE49-F238E27FC236}">
                <a16:creationId xmlns:a16="http://schemas.microsoft.com/office/drawing/2014/main" id="{88970520-81ED-AC4C-84FF-A12133436351}"/>
              </a:ext>
            </a:extLst>
          </p:cNvPr>
          <p:cNvCxnSpPr>
            <a:cxnSpLocks/>
            <a:stCxn id="20" idx="3"/>
            <a:endCxn id="19" idx="1"/>
          </p:cNvCxnSpPr>
          <p:nvPr/>
        </p:nvCxnSpPr>
        <p:spPr>
          <a:xfrm>
            <a:off x="3964333" y="1972824"/>
            <a:ext cx="2036166" cy="204844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3" name="直接箭头连接符 23">
            <a:extLst>
              <a:ext uri="{FF2B5EF4-FFF2-40B4-BE49-F238E27FC236}">
                <a16:creationId xmlns:a16="http://schemas.microsoft.com/office/drawing/2014/main" id="{A546DAC0-6A97-274F-A053-E7858660EC13}"/>
              </a:ext>
            </a:extLst>
          </p:cNvPr>
          <p:cNvCxnSpPr>
            <a:cxnSpLocks/>
            <a:stCxn id="19" idx="5"/>
          </p:cNvCxnSpPr>
          <p:nvPr/>
        </p:nvCxnSpPr>
        <p:spPr>
          <a:xfrm>
            <a:off x="6443524" y="4464294"/>
            <a:ext cx="2651036" cy="1761442"/>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pic>
        <p:nvPicPr>
          <p:cNvPr id="25" name="图片 46">
            <a:extLst>
              <a:ext uri="{FF2B5EF4-FFF2-40B4-BE49-F238E27FC236}">
                <a16:creationId xmlns:a16="http://schemas.microsoft.com/office/drawing/2014/main" id="{9FF0E755-B83F-4B42-B4C7-0DFD4FCC6571}"/>
              </a:ext>
            </a:extLst>
          </p:cNvPr>
          <p:cNvPicPr>
            <a:picLocks noChangeAspect="1"/>
          </p:cNvPicPr>
          <p:nvPr/>
        </p:nvPicPr>
        <p:blipFill>
          <a:blip r:embed="rId6"/>
          <a:stretch>
            <a:fillRect/>
          </a:stretch>
        </p:blipFill>
        <p:spPr>
          <a:xfrm rot="6387720">
            <a:off x="5284410" y="4166680"/>
            <a:ext cx="445047" cy="573074"/>
          </a:xfrm>
          <a:prstGeom prst="rect">
            <a:avLst/>
          </a:prstGeom>
        </p:spPr>
      </p:pic>
      <p:pic>
        <p:nvPicPr>
          <p:cNvPr id="26" name="图片 47">
            <a:extLst>
              <a:ext uri="{FF2B5EF4-FFF2-40B4-BE49-F238E27FC236}">
                <a16:creationId xmlns:a16="http://schemas.microsoft.com/office/drawing/2014/main" id="{8F89A653-C8F6-454D-AF4C-27210695FEB0}"/>
              </a:ext>
            </a:extLst>
          </p:cNvPr>
          <p:cNvPicPr>
            <a:picLocks noChangeAspect="1"/>
          </p:cNvPicPr>
          <p:nvPr/>
        </p:nvPicPr>
        <p:blipFill>
          <a:blip r:embed="rId7"/>
          <a:stretch>
            <a:fillRect/>
          </a:stretch>
        </p:blipFill>
        <p:spPr>
          <a:xfrm rot="19030346">
            <a:off x="6761048" y="4029070"/>
            <a:ext cx="445047" cy="573074"/>
          </a:xfrm>
          <a:prstGeom prst="rect">
            <a:avLst/>
          </a:prstGeom>
        </p:spPr>
      </p:pic>
      <p:pic>
        <p:nvPicPr>
          <p:cNvPr id="27" name="图片 49">
            <a:extLst>
              <a:ext uri="{FF2B5EF4-FFF2-40B4-BE49-F238E27FC236}">
                <a16:creationId xmlns:a16="http://schemas.microsoft.com/office/drawing/2014/main" id="{9974AC0E-CA48-B749-875E-0031753BCE7F}"/>
              </a:ext>
            </a:extLst>
          </p:cNvPr>
          <p:cNvPicPr>
            <a:picLocks noChangeAspect="1"/>
          </p:cNvPicPr>
          <p:nvPr/>
        </p:nvPicPr>
        <p:blipFill>
          <a:blip r:embed="rId8"/>
          <a:stretch>
            <a:fillRect/>
          </a:stretch>
        </p:blipFill>
        <p:spPr>
          <a:xfrm rot="12931861">
            <a:off x="5968898" y="3157800"/>
            <a:ext cx="445047" cy="573074"/>
          </a:xfrm>
          <a:prstGeom prst="rect">
            <a:avLst/>
          </a:prstGeom>
        </p:spPr>
      </p:pic>
      <p:sp>
        <p:nvSpPr>
          <p:cNvPr id="28" name="文本框 50">
            <a:extLst>
              <a:ext uri="{FF2B5EF4-FFF2-40B4-BE49-F238E27FC236}">
                <a16:creationId xmlns:a16="http://schemas.microsoft.com/office/drawing/2014/main" id="{8A0D0A86-96AB-B344-9ABD-58CE04DBE4B5}"/>
              </a:ext>
            </a:extLst>
          </p:cNvPr>
          <p:cNvSpPr txBox="1"/>
          <p:nvPr/>
        </p:nvSpPr>
        <p:spPr>
          <a:xfrm>
            <a:off x="5589321" y="4062297"/>
            <a:ext cx="1273890" cy="338554"/>
          </a:xfrm>
          <a:prstGeom prst="rect">
            <a:avLst/>
          </a:prstGeom>
          <a:noFill/>
        </p:spPr>
        <p:txBody>
          <a:bodyPr wrap="square" rtlCol="0">
            <a:spAutoFit/>
          </a:bodyPr>
          <a:lstStyle/>
          <a:p>
            <a:pPr algn="ctr"/>
            <a:r>
              <a:rPr lang="en-US" altLang="zh-CN" sz="1600" b="1" dirty="0">
                <a:solidFill>
                  <a:schemeClr val="bg1"/>
                </a:solidFill>
              </a:rPr>
              <a:t>Target</a:t>
            </a:r>
            <a:endParaRPr lang="zh-CN" altLang="en-US" sz="1600" b="1" dirty="0">
              <a:solidFill>
                <a:schemeClr val="bg1"/>
              </a:solidFill>
            </a:endParaRPr>
          </a:p>
        </p:txBody>
      </p:sp>
    </p:spTree>
    <p:extLst>
      <p:ext uri="{BB962C8B-B14F-4D97-AF65-F5344CB8AC3E}">
        <p14:creationId xmlns:p14="http://schemas.microsoft.com/office/powerpoint/2010/main" val="776438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dirty="0"/>
              <a:t>Dark matter detection technologies</a:t>
            </a:r>
          </a:p>
        </p:txBody>
      </p:sp>
      <p:sp>
        <p:nvSpPr>
          <p:cNvPr id="6" name="Slide Number Placeholder 5"/>
          <p:cNvSpPr>
            <a:spLocks noGrp="1"/>
          </p:cNvSpPr>
          <p:nvPr>
            <p:ph type="sldNum" sz="quarter" idx="12"/>
          </p:nvPr>
        </p:nvSpPr>
        <p:spPr>
          <a:xfrm>
            <a:off x="8610600" y="6356350"/>
            <a:ext cx="2743200" cy="365125"/>
          </a:xfrm>
        </p:spPr>
        <p:txBody>
          <a:bodyPr/>
          <a:lstStyle/>
          <a:p>
            <a:fld id="{3A135ACA-40A3-4A6E-9BEF-2F870BAFCA3C}" type="slidenum">
              <a:rPr lang="zh-CN" altLang="en-US" smtClean="0"/>
              <a:t>8</a:t>
            </a:fld>
            <a:endParaRPr lang="zh-CN" altLang="en-US"/>
          </a:p>
        </p:txBody>
      </p:sp>
      <p:sp>
        <p:nvSpPr>
          <p:cNvPr id="7" name="Date Placeholder 3"/>
          <p:cNvSpPr>
            <a:spLocks noGrp="1"/>
          </p:cNvSpPr>
          <p:nvPr>
            <p:ph type="dt" sz="half" idx="10"/>
          </p:nvPr>
        </p:nvSpPr>
        <p:spPr>
          <a:xfrm>
            <a:off x="838200" y="6356350"/>
            <a:ext cx="2743200" cy="365125"/>
          </a:xfrm>
        </p:spPr>
        <p:txBody>
          <a:bodyPr/>
          <a:lstStyle/>
          <a:p>
            <a:r>
              <a:rPr lang="en-US" altLang="zh-CN"/>
              <a:t>10/27/21</a:t>
            </a:r>
            <a:endParaRPr lang="zh-CN" altLang="en-US" dirty="0"/>
          </a:p>
        </p:txBody>
      </p:sp>
      <p:sp>
        <p:nvSpPr>
          <p:cNvPr id="8" name="Footer Placeholder 4"/>
          <p:cNvSpPr>
            <a:spLocks noGrp="1"/>
          </p:cNvSpPr>
          <p:nvPr>
            <p:ph type="ftr" sz="quarter" idx="11"/>
          </p:nvPr>
        </p:nvSpPr>
        <p:spPr>
          <a:xfrm>
            <a:off x="4038600" y="6356350"/>
            <a:ext cx="4114800" cy="365125"/>
          </a:xfrm>
        </p:spPr>
        <p:txBody>
          <a:bodyPr/>
          <a:lstStyle/>
          <a:p>
            <a:r>
              <a:rPr lang="en-US" altLang="zh-CN"/>
              <a:t>TeVPa 2021 -- Yue Meng</a:t>
            </a:r>
            <a:endParaRPr lang="zh-CN" altLang="en-US" dirty="0"/>
          </a:p>
        </p:txBody>
      </p:sp>
      <p:sp>
        <p:nvSpPr>
          <p:cNvPr id="10" name="椭圆 4">
            <a:extLst>
              <a:ext uri="{FF2B5EF4-FFF2-40B4-BE49-F238E27FC236}">
                <a16:creationId xmlns:a16="http://schemas.microsoft.com/office/drawing/2014/main" id="{BEE22806-EC31-1C47-93C9-9AC92642773E}"/>
              </a:ext>
            </a:extLst>
          </p:cNvPr>
          <p:cNvSpPr/>
          <p:nvPr/>
        </p:nvSpPr>
        <p:spPr>
          <a:xfrm>
            <a:off x="5254385" y="3074868"/>
            <a:ext cx="3616349" cy="3616349"/>
          </a:xfrm>
          <a:prstGeom prst="ellipse">
            <a:avLst/>
          </a:prstGeom>
          <a:solidFill>
            <a:schemeClr val="accent4">
              <a:alpha val="5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sp>
        <p:nvSpPr>
          <p:cNvPr id="16" name="文本框 14">
            <a:extLst>
              <a:ext uri="{FF2B5EF4-FFF2-40B4-BE49-F238E27FC236}">
                <a16:creationId xmlns:a16="http://schemas.microsoft.com/office/drawing/2014/main" id="{14EF9FBC-9AF0-2E40-978B-95192542D5FB}"/>
              </a:ext>
            </a:extLst>
          </p:cNvPr>
          <p:cNvSpPr txBox="1"/>
          <p:nvPr/>
        </p:nvSpPr>
        <p:spPr>
          <a:xfrm>
            <a:off x="5122226" y="2000861"/>
            <a:ext cx="1888067" cy="400110"/>
          </a:xfrm>
          <a:prstGeom prst="rect">
            <a:avLst/>
          </a:prstGeom>
          <a:noFill/>
        </p:spPr>
        <p:txBody>
          <a:bodyPr wrap="square" rtlCol="0">
            <a:spAutoFit/>
          </a:bodyPr>
          <a:lstStyle/>
          <a:p>
            <a:pPr algn="ctr"/>
            <a:r>
              <a:rPr lang="en-US" altLang="zh-CN" sz="2000" b="1" dirty="0">
                <a:solidFill>
                  <a:schemeClr val="bg1"/>
                </a:solidFill>
                <a:latin typeface="Calibri" panose="020F0502020204030204" pitchFamily="34" charset="0"/>
                <a:cs typeface="Calibri" panose="020F0502020204030204" pitchFamily="34" charset="0"/>
              </a:rPr>
              <a:t>Ionization</a:t>
            </a:r>
            <a:endParaRPr lang="zh-CN" altLang="en-US" sz="2000" b="1" dirty="0">
              <a:solidFill>
                <a:schemeClr val="bg1"/>
              </a:solidFill>
              <a:latin typeface="Calibri" panose="020F0502020204030204" pitchFamily="34" charset="0"/>
              <a:cs typeface="Calibri" panose="020F0502020204030204" pitchFamily="34" charset="0"/>
            </a:endParaRPr>
          </a:p>
        </p:txBody>
      </p:sp>
      <p:sp>
        <p:nvSpPr>
          <p:cNvPr id="17" name="文本框 15">
            <a:extLst>
              <a:ext uri="{FF2B5EF4-FFF2-40B4-BE49-F238E27FC236}">
                <a16:creationId xmlns:a16="http://schemas.microsoft.com/office/drawing/2014/main" id="{B973F879-3A56-CF43-91D5-5044E1A36028}"/>
              </a:ext>
            </a:extLst>
          </p:cNvPr>
          <p:cNvSpPr txBox="1"/>
          <p:nvPr/>
        </p:nvSpPr>
        <p:spPr>
          <a:xfrm>
            <a:off x="3366317" y="4407051"/>
            <a:ext cx="1888067" cy="400110"/>
          </a:xfrm>
          <a:prstGeom prst="rect">
            <a:avLst/>
          </a:prstGeom>
          <a:noFill/>
        </p:spPr>
        <p:txBody>
          <a:bodyPr wrap="square" rtlCol="0">
            <a:spAutoFit/>
          </a:bodyPr>
          <a:lstStyle/>
          <a:p>
            <a:pPr algn="ctr"/>
            <a:r>
              <a:rPr lang="en-US" altLang="zh-CN" sz="2000" b="1" dirty="0">
                <a:solidFill>
                  <a:schemeClr val="bg1"/>
                </a:solidFill>
                <a:latin typeface="Calibri" panose="020F0502020204030204" pitchFamily="34" charset="0"/>
                <a:cs typeface="Calibri" panose="020F0502020204030204" pitchFamily="34" charset="0"/>
              </a:rPr>
              <a:t>Light</a:t>
            </a:r>
            <a:endParaRPr lang="zh-CN" altLang="en-US" sz="2000" b="1" dirty="0">
              <a:solidFill>
                <a:schemeClr val="bg1"/>
              </a:solidFill>
              <a:latin typeface="Calibri" panose="020F0502020204030204" pitchFamily="34" charset="0"/>
              <a:cs typeface="Calibri" panose="020F0502020204030204" pitchFamily="34" charset="0"/>
            </a:endParaRPr>
          </a:p>
        </p:txBody>
      </p:sp>
      <p:sp>
        <p:nvSpPr>
          <p:cNvPr id="18" name="文本框 16">
            <a:extLst>
              <a:ext uri="{FF2B5EF4-FFF2-40B4-BE49-F238E27FC236}">
                <a16:creationId xmlns:a16="http://schemas.microsoft.com/office/drawing/2014/main" id="{0930B9D1-8E88-B145-A361-7C8947B3F646}"/>
              </a:ext>
            </a:extLst>
          </p:cNvPr>
          <p:cNvSpPr txBox="1"/>
          <p:nvPr/>
        </p:nvSpPr>
        <p:spPr>
          <a:xfrm>
            <a:off x="6922939" y="4407051"/>
            <a:ext cx="1888067" cy="400110"/>
          </a:xfrm>
          <a:prstGeom prst="rect">
            <a:avLst/>
          </a:prstGeom>
          <a:noFill/>
        </p:spPr>
        <p:txBody>
          <a:bodyPr wrap="square" rtlCol="0">
            <a:spAutoFit/>
          </a:bodyPr>
          <a:lstStyle/>
          <a:p>
            <a:pPr algn="ctr"/>
            <a:r>
              <a:rPr lang="en-US" altLang="zh-CN" sz="2000" b="1" dirty="0">
                <a:solidFill>
                  <a:schemeClr val="bg1"/>
                </a:solidFill>
                <a:latin typeface="Calibri" panose="020F0502020204030204" pitchFamily="34" charset="0"/>
                <a:cs typeface="Calibri" panose="020F0502020204030204" pitchFamily="34" charset="0"/>
              </a:rPr>
              <a:t>Heat</a:t>
            </a:r>
            <a:endParaRPr lang="zh-CN" altLang="en-US" sz="2000" b="1" dirty="0">
              <a:solidFill>
                <a:schemeClr val="bg1"/>
              </a:solidFill>
              <a:latin typeface="Calibri" panose="020F0502020204030204" pitchFamily="34" charset="0"/>
              <a:cs typeface="Calibri" panose="020F0502020204030204" pitchFamily="34" charset="0"/>
            </a:endParaRPr>
          </a:p>
        </p:txBody>
      </p:sp>
      <p:sp>
        <p:nvSpPr>
          <p:cNvPr id="19" name="椭圆 17">
            <a:extLst>
              <a:ext uri="{FF2B5EF4-FFF2-40B4-BE49-F238E27FC236}">
                <a16:creationId xmlns:a16="http://schemas.microsoft.com/office/drawing/2014/main" id="{32EA8B0B-31EE-6047-B139-023D37086A6A}"/>
              </a:ext>
            </a:extLst>
          </p:cNvPr>
          <p:cNvSpPr/>
          <p:nvPr/>
        </p:nvSpPr>
        <p:spPr>
          <a:xfrm>
            <a:off x="5908745" y="3929515"/>
            <a:ext cx="626533" cy="626533"/>
          </a:xfrm>
          <a:prstGeom prst="ellipse">
            <a:avLst/>
          </a:prstGeom>
          <a:gradFill flip="none" rotWithShape="1">
            <a:gsLst>
              <a:gs pos="0">
                <a:schemeClr val="accent1">
                  <a:lumMod val="5000"/>
                  <a:lumOff val="95000"/>
                </a:schemeClr>
              </a:gs>
              <a:gs pos="40000">
                <a:schemeClr val="accent2">
                  <a:lumMod val="60000"/>
                  <a:lumOff val="40000"/>
                </a:schemeClr>
              </a:gs>
              <a:gs pos="70000">
                <a:schemeClr val="accent2">
                  <a:lumMod val="66000"/>
                </a:schemeClr>
              </a:gs>
              <a:gs pos="100000">
                <a:srgbClr val="C0000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p>
        </p:txBody>
      </p:sp>
      <p:sp>
        <p:nvSpPr>
          <p:cNvPr id="20" name="文本框 18">
            <a:extLst>
              <a:ext uri="{FF2B5EF4-FFF2-40B4-BE49-F238E27FC236}">
                <a16:creationId xmlns:a16="http://schemas.microsoft.com/office/drawing/2014/main" id="{F17114D2-404A-9A49-A374-E945832D4842}"/>
              </a:ext>
            </a:extLst>
          </p:cNvPr>
          <p:cNvSpPr txBox="1"/>
          <p:nvPr/>
        </p:nvSpPr>
        <p:spPr>
          <a:xfrm>
            <a:off x="3065049" y="1788158"/>
            <a:ext cx="899284" cy="369332"/>
          </a:xfrm>
          <a:prstGeom prst="rect">
            <a:avLst/>
          </a:prstGeom>
          <a:noFill/>
        </p:spPr>
        <p:txBody>
          <a:bodyPr wrap="square" rtlCol="0">
            <a:spAutoFit/>
          </a:bodyPr>
          <a:lstStyle/>
          <a:p>
            <a:r>
              <a:rPr lang="en-US" altLang="zh-CN" b="1" dirty="0">
                <a:solidFill>
                  <a:srgbClr val="C00000"/>
                </a:solidFill>
              </a:rPr>
              <a:t>WIMP</a:t>
            </a:r>
            <a:endParaRPr lang="zh-CN" altLang="en-US" b="1" dirty="0">
              <a:solidFill>
                <a:srgbClr val="C00000"/>
              </a:solidFill>
            </a:endParaRPr>
          </a:p>
        </p:txBody>
      </p:sp>
      <p:cxnSp>
        <p:nvCxnSpPr>
          <p:cNvPr id="21" name="直接箭头连接符 20">
            <a:extLst>
              <a:ext uri="{FF2B5EF4-FFF2-40B4-BE49-F238E27FC236}">
                <a16:creationId xmlns:a16="http://schemas.microsoft.com/office/drawing/2014/main" id="{88970520-81ED-AC4C-84FF-A12133436351}"/>
              </a:ext>
            </a:extLst>
          </p:cNvPr>
          <p:cNvCxnSpPr>
            <a:cxnSpLocks/>
            <a:stCxn id="20" idx="3"/>
            <a:endCxn id="19" idx="1"/>
          </p:cNvCxnSpPr>
          <p:nvPr/>
        </p:nvCxnSpPr>
        <p:spPr>
          <a:xfrm>
            <a:off x="3964333" y="1972824"/>
            <a:ext cx="2036166" cy="204844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3" name="直接箭头连接符 23">
            <a:extLst>
              <a:ext uri="{FF2B5EF4-FFF2-40B4-BE49-F238E27FC236}">
                <a16:creationId xmlns:a16="http://schemas.microsoft.com/office/drawing/2014/main" id="{A546DAC0-6A97-274F-A053-E7858660EC13}"/>
              </a:ext>
            </a:extLst>
          </p:cNvPr>
          <p:cNvCxnSpPr>
            <a:cxnSpLocks/>
            <a:stCxn id="19" idx="5"/>
          </p:cNvCxnSpPr>
          <p:nvPr/>
        </p:nvCxnSpPr>
        <p:spPr>
          <a:xfrm>
            <a:off x="6443524" y="4464294"/>
            <a:ext cx="2651036" cy="1761442"/>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pic>
        <p:nvPicPr>
          <p:cNvPr id="25" name="图片 46">
            <a:extLst>
              <a:ext uri="{FF2B5EF4-FFF2-40B4-BE49-F238E27FC236}">
                <a16:creationId xmlns:a16="http://schemas.microsoft.com/office/drawing/2014/main" id="{9FF0E755-B83F-4B42-B4C7-0DFD4FCC6571}"/>
              </a:ext>
            </a:extLst>
          </p:cNvPr>
          <p:cNvPicPr>
            <a:picLocks noChangeAspect="1"/>
          </p:cNvPicPr>
          <p:nvPr/>
        </p:nvPicPr>
        <p:blipFill>
          <a:blip r:embed="rId3"/>
          <a:stretch>
            <a:fillRect/>
          </a:stretch>
        </p:blipFill>
        <p:spPr>
          <a:xfrm rot="6387720">
            <a:off x="5284410" y="4166680"/>
            <a:ext cx="445047" cy="573074"/>
          </a:xfrm>
          <a:prstGeom prst="rect">
            <a:avLst/>
          </a:prstGeom>
        </p:spPr>
      </p:pic>
      <p:pic>
        <p:nvPicPr>
          <p:cNvPr id="26" name="图片 47">
            <a:extLst>
              <a:ext uri="{FF2B5EF4-FFF2-40B4-BE49-F238E27FC236}">
                <a16:creationId xmlns:a16="http://schemas.microsoft.com/office/drawing/2014/main" id="{8F89A653-C8F6-454D-AF4C-27210695FEB0}"/>
              </a:ext>
            </a:extLst>
          </p:cNvPr>
          <p:cNvPicPr>
            <a:picLocks noChangeAspect="1"/>
          </p:cNvPicPr>
          <p:nvPr/>
        </p:nvPicPr>
        <p:blipFill>
          <a:blip r:embed="rId4"/>
          <a:stretch>
            <a:fillRect/>
          </a:stretch>
        </p:blipFill>
        <p:spPr>
          <a:xfrm rot="19030346">
            <a:off x="6761048" y="4029070"/>
            <a:ext cx="445047" cy="573074"/>
          </a:xfrm>
          <a:prstGeom prst="rect">
            <a:avLst/>
          </a:prstGeom>
        </p:spPr>
      </p:pic>
      <p:pic>
        <p:nvPicPr>
          <p:cNvPr id="27" name="图片 49">
            <a:extLst>
              <a:ext uri="{FF2B5EF4-FFF2-40B4-BE49-F238E27FC236}">
                <a16:creationId xmlns:a16="http://schemas.microsoft.com/office/drawing/2014/main" id="{9974AC0E-CA48-B749-875E-0031753BCE7F}"/>
              </a:ext>
            </a:extLst>
          </p:cNvPr>
          <p:cNvPicPr>
            <a:picLocks noChangeAspect="1"/>
          </p:cNvPicPr>
          <p:nvPr/>
        </p:nvPicPr>
        <p:blipFill>
          <a:blip r:embed="rId5"/>
          <a:stretch>
            <a:fillRect/>
          </a:stretch>
        </p:blipFill>
        <p:spPr>
          <a:xfrm rot="12931861">
            <a:off x="5968898" y="3157800"/>
            <a:ext cx="445047" cy="573074"/>
          </a:xfrm>
          <a:prstGeom prst="rect">
            <a:avLst/>
          </a:prstGeom>
        </p:spPr>
      </p:pic>
      <p:sp>
        <p:nvSpPr>
          <p:cNvPr id="28" name="文本框 50">
            <a:extLst>
              <a:ext uri="{FF2B5EF4-FFF2-40B4-BE49-F238E27FC236}">
                <a16:creationId xmlns:a16="http://schemas.microsoft.com/office/drawing/2014/main" id="{8A0D0A86-96AB-B344-9ABD-58CE04DBE4B5}"/>
              </a:ext>
            </a:extLst>
          </p:cNvPr>
          <p:cNvSpPr txBox="1"/>
          <p:nvPr/>
        </p:nvSpPr>
        <p:spPr>
          <a:xfrm>
            <a:off x="5589321" y="4062297"/>
            <a:ext cx="1273890" cy="338554"/>
          </a:xfrm>
          <a:prstGeom prst="rect">
            <a:avLst/>
          </a:prstGeom>
          <a:noFill/>
        </p:spPr>
        <p:txBody>
          <a:bodyPr wrap="square" rtlCol="0">
            <a:spAutoFit/>
          </a:bodyPr>
          <a:lstStyle/>
          <a:p>
            <a:pPr algn="ctr"/>
            <a:r>
              <a:rPr lang="en-US" altLang="zh-CN" sz="1600" b="1" dirty="0">
                <a:solidFill>
                  <a:schemeClr val="bg1"/>
                </a:solidFill>
              </a:rPr>
              <a:t>Target</a:t>
            </a:r>
            <a:endParaRPr lang="zh-CN" altLang="en-US" sz="1600" b="1" dirty="0">
              <a:solidFill>
                <a:schemeClr val="bg1"/>
              </a:solidFill>
            </a:endParaRPr>
          </a:p>
        </p:txBody>
      </p:sp>
      <p:sp>
        <p:nvSpPr>
          <p:cNvPr id="32" name="文本框 27">
            <a:extLst>
              <a:ext uri="{FF2B5EF4-FFF2-40B4-BE49-F238E27FC236}">
                <a16:creationId xmlns:a16="http://schemas.microsoft.com/office/drawing/2014/main" id="{75BDE77A-5C51-B94B-A6ED-2A578618C91E}"/>
              </a:ext>
            </a:extLst>
          </p:cNvPr>
          <p:cNvSpPr txBox="1"/>
          <p:nvPr/>
        </p:nvSpPr>
        <p:spPr>
          <a:xfrm>
            <a:off x="7052476" y="4814478"/>
            <a:ext cx="1888067" cy="523220"/>
          </a:xfrm>
          <a:prstGeom prst="rect">
            <a:avLst/>
          </a:prstGeom>
          <a:noFill/>
        </p:spPr>
        <p:txBody>
          <a:bodyPr wrap="square" rtlCol="0">
            <a:spAutoFit/>
          </a:bodyPr>
          <a:lstStyle/>
          <a:p>
            <a:r>
              <a:rPr lang="en-US" altLang="zh-CN" sz="1400" dirty="0">
                <a:latin typeface="Calibri" panose="020F0502020204030204" pitchFamily="34" charset="0"/>
                <a:cs typeface="Calibri" panose="020F0502020204030204" pitchFamily="34" charset="0"/>
              </a:rPr>
              <a:t>Superheated liquids, Cryogenic bolometers</a:t>
            </a:r>
          </a:p>
        </p:txBody>
      </p:sp>
      <p:pic>
        <p:nvPicPr>
          <p:cNvPr id="35" name="Picture 34">
            <a:extLst>
              <a:ext uri="{FF2B5EF4-FFF2-40B4-BE49-F238E27FC236}">
                <a16:creationId xmlns:a16="http://schemas.microsoft.com/office/drawing/2014/main" id="{32306B8F-8762-524B-9A2C-55B194C1B8E0}"/>
              </a:ext>
            </a:extLst>
          </p:cNvPr>
          <p:cNvPicPr>
            <a:picLocks noChangeAspect="1"/>
          </p:cNvPicPr>
          <p:nvPr/>
        </p:nvPicPr>
        <p:blipFill>
          <a:blip r:embed="rId6"/>
          <a:stretch>
            <a:fillRect/>
          </a:stretch>
        </p:blipFill>
        <p:spPr>
          <a:xfrm>
            <a:off x="8940543" y="2918188"/>
            <a:ext cx="2334596" cy="1581808"/>
          </a:xfrm>
          <a:prstGeom prst="rect">
            <a:avLst/>
          </a:prstGeom>
        </p:spPr>
      </p:pic>
      <p:pic>
        <p:nvPicPr>
          <p:cNvPr id="36" name="Picture 35">
            <a:extLst>
              <a:ext uri="{FF2B5EF4-FFF2-40B4-BE49-F238E27FC236}">
                <a16:creationId xmlns:a16="http://schemas.microsoft.com/office/drawing/2014/main" id="{A284341A-F567-5243-BD34-0647875DFF73}"/>
              </a:ext>
            </a:extLst>
          </p:cNvPr>
          <p:cNvPicPr>
            <a:picLocks noChangeAspect="1"/>
          </p:cNvPicPr>
          <p:nvPr/>
        </p:nvPicPr>
        <p:blipFill>
          <a:blip r:embed="rId7"/>
          <a:stretch>
            <a:fillRect/>
          </a:stretch>
        </p:blipFill>
        <p:spPr>
          <a:xfrm>
            <a:off x="9066629" y="4755048"/>
            <a:ext cx="1985699" cy="1343025"/>
          </a:xfrm>
          <a:prstGeom prst="rect">
            <a:avLst/>
          </a:prstGeom>
        </p:spPr>
      </p:pic>
    </p:spTree>
    <p:extLst>
      <p:ext uri="{BB962C8B-B14F-4D97-AF65-F5344CB8AC3E}">
        <p14:creationId xmlns:p14="http://schemas.microsoft.com/office/powerpoint/2010/main" val="1483965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2C3524B-741E-C042-8497-17A0A7EBA32A}"/>
              </a:ext>
            </a:extLst>
          </p:cNvPr>
          <p:cNvGrpSpPr/>
          <p:nvPr/>
        </p:nvGrpSpPr>
        <p:grpSpPr>
          <a:xfrm>
            <a:off x="3775782" y="955428"/>
            <a:ext cx="1835587" cy="1214065"/>
            <a:chOff x="1123555" y="2475673"/>
            <a:chExt cx="4172427" cy="2759661"/>
          </a:xfrm>
        </p:grpSpPr>
        <p:pic>
          <p:nvPicPr>
            <p:cNvPr id="44" name="Picture 43">
              <a:extLst>
                <a:ext uri="{FF2B5EF4-FFF2-40B4-BE49-F238E27FC236}">
                  <a16:creationId xmlns:a16="http://schemas.microsoft.com/office/drawing/2014/main" id="{DE1F78B7-18B3-2D40-BC8C-B2EBD2B488E8}"/>
                </a:ext>
              </a:extLst>
            </p:cNvPr>
            <p:cNvPicPr>
              <a:picLocks noChangeAspect="1"/>
            </p:cNvPicPr>
            <p:nvPr/>
          </p:nvPicPr>
          <p:blipFill rotWithShape="1">
            <a:blip r:embed="rId3"/>
            <a:srcRect b="58258"/>
            <a:stretch/>
          </p:blipFill>
          <p:spPr>
            <a:xfrm>
              <a:off x="1123555" y="2475673"/>
              <a:ext cx="4172427" cy="2759661"/>
            </a:xfrm>
            <a:prstGeom prst="rect">
              <a:avLst/>
            </a:prstGeom>
          </p:spPr>
        </p:pic>
        <p:pic>
          <p:nvPicPr>
            <p:cNvPr id="45" name="Picture 44">
              <a:extLst>
                <a:ext uri="{FF2B5EF4-FFF2-40B4-BE49-F238E27FC236}">
                  <a16:creationId xmlns:a16="http://schemas.microsoft.com/office/drawing/2014/main" id="{58231A99-1462-444D-B115-D94F272AEC78}"/>
                </a:ext>
              </a:extLst>
            </p:cNvPr>
            <p:cNvPicPr>
              <a:picLocks noChangeAspect="1"/>
            </p:cNvPicPr>
            <p:nvPr/>
          </p:nvPicPr>
          <p:blipFill>
            <a:blip r:embed="rId4"/>
            <a:stretch>
              <a:fillRect/>
            </a:stretch>
          </p:blipFill>
          <p:spPr>
            <a:xfrm>
              <a:off x="2486518" y="4160547"/>
              <a:ext cx="1136249" cy="516477"/>
            </a:xfrm>
            <a:prstGeom prst="rect">
              <a:avLst/>
            </a:prstGeom>
          </p:spPr>
        </p:pic>
      </p:grpSp>
      <p:pic>
        <p:nvPicPr>
          <p:cNvPr id="46" name="Picture 45">
            <a:extLst>
              <a:ext uri="{FF2B5EF4-FFF2-40B4-BE49-F238E27FC236}">
                <a16:creationId xmlns:a16="http://schemas.microsoft.com/office/drawing/2014/main" id="{DDC4D1C2-BE87-E348-B432-861DCE227B44}"/>
              </a:ext>
            </a:extLst>
          </p:cNvPr>
          <p:cNvPicPr>
            <a:picLocks noChangeAspect="1"/>
          </p:cNvPicPr>
          <p:nvPr/>
        </p:nvPicPr>
        <p:blipFill>
          <a:blip r:embed="rId5"/>
          <a:stretch>
            <a:fillRect/>
          </a:stretch>
        </p:blipFill>
        <p:spPr>
          <a:xfrm>
            <a:off x="7048393" y="1031505"/>
            <a:ext cx="1650086" cy="1134434"/>
          </a:xfrm>
          <a:prstGeom prst="rect">
            <a:avLst/>
          </a:prstGeom>
        </p:spPr>
      </p:pic>
      <p:sp>
        <p:nvSpPr>
          <p:cNvPr id="5" name="标题 1"/>
          <p:cNvSpPr txBox="1"/>
          <p:nvPr/>
        </p:nvSpPr>
        <p:spPr>
          <a:xfrm>
            <a:off x="0" y="0"/>
            <a:ext cx="12192000" cy="914400"/>
          </a:xfrm>
          <a:prstGeom prst="rect">
            <a:avLst/>
          </a:prstGeom>
          <a:solidFill>
            <a:srgbClr val="C9151E"/>
          </a:solidFill>
          <a:effectLst>
            <a:outerShdw blurRad="50800" dist="76200" dir="5400000" algn="t" rotWithShape="0">
              <a:prstClr val="black">
                <a:alpha val="40000"/>
              </a:prstClr>
            </a:outerShdw>
            <a:reflection endPos="0" dir="5400000" sy="-100000" algn="bl" rotWithShape="0"/>
          </a:effectLst>
        </p:spPr>
        <p:txBody>
          <a:bodyPr vert="horz" lIns="342000" tIns="190800" rIns="91440" bIns="45720" rtlCol="0" anchor="ctr">
            <a:normAutofit/>
          </a:bodyPr>
          <a:lstStyle>
            <a:defPPr>
              <a:defRPr lang="zh-CN"/>
            </a:defPPr>
            <a:lvl1pPr>
              <a:lnSpc>
                <a:spcPct val="90000"/>
              </a:lnSpc>
              <a:spcBef>
                <a:spcPct val="0"/>
              </a:spcBef>
              <a:buNone/>
              <a:defRPr sz="4400" b="1">
                <a:solidFill>
                  <a:schemeClr val="bg1"/>
                </a:solidFill>
                <a:latin typeface="+mj-lt"/>
                <a:ea typeface="+mj-ea"/>
                <a:cs typeface="+mj-cs"/>
              </a:defRPr>
            </a:lvl1pPr>
          </a:lstStyle>
          <a:p>
            <a:r>
              <a:rPr lang="en-US" dirty="0"/>
              <a:t>Dark matter detection technologies</a:t>
            </a:r>
          </a:p>
        </p:txBody>
      </p:sp>
      <p:sp>
        <p:nvSpPr>
          <p:cNvPr id="6" name="Slide Number Placeholder 5"/>
          <p:cNvSpPr>
            <a:spLocks noGrp="1"/>
          </p:cNvSpPr>
          <p:nvPr>
            <p:ph type="sldNum" sz="quarter" idx="12"/>
          </p:nvPr>
        </p:nvSpPr>
        <p:spPr>
          <a:xfrm>
            <a:off x="8610600" y="6356350"/>
            <a:ext cx="2743200" cy="365125"/>
          </a:xfrm>
        </p:spPr>
        <p:txBody>
          <a:bodyPr/>
          <a:lstStyle/>
          <a:p>
            <a:fld id="{3A135ACA-40A3-4A6E-9BEF-2F870BAFCA3C}" type="slidenum">
              <a:rPr lang="zh-CN" altLang="en-US" smtClean="0"/>
              <a:t>9</a:t>
            </a:fld>
            <a:endParaRPr lang="zh-CN" altLang="en-US"/>
          </a:p>
        </p:txBody>
      </p:sp>
      <p:sp>
        <p:nvSpPr>
          <p:cNvPr id="7" name="Date Placeholder 3"/>
          <p:cNvSpPr>
            <a:spLocks noGrp="1"/>
          </p:cNvSpPr>
          <p:nvPr>
            <p:ph type="dt" sz="half" idx="10"/>
          </p:nvPr>
        </p:nvSpPr>
        <p:spPr>
          <a:xfrm>
            <a:off x="838200" y="6356350"/>
            <a:ext cx="2743200" cy="365125"/>
          </a:xfrm>
        </p:spPr>
        <p:txBody>
          <a:bodyPr/>
          <a:lstStyle/>
          <a:p>
            <a:r>
              <a:rPr lang="en-US" altLang="zh-CN"/>
              <a:t>10/27/21</a:t>
            </a:r>
            <a:endParaRPr lang="zh-CN" altLang="en-US" dirty="0"/>
          </a:p>
        </p:txBody>
      </p:sp>
      <p:sp>
        <p:nvSpPr>
          <p:cNvPr id="8" name="Footer Placeholder 4"/>
          <p:cNvSpPr>
            <a:spLocks noGrp="1"/>
          </p:cNvSpPr>
          <p:nvPr>
            <p:ph type="ftr" sz="quarter" idx="11"/>
          </p:nvPr>
        </p:nvSpPr>
        <p:spPr>
          <a:xfrm>
            <a:off x="4038600" y="6356350"/>
            <a:ext cx="4114800" cy="365125"/>
          </a:xfrm>
        </p:spPr>
        <p:txBody>
          <a:bodyPr/>
          <a:lstStyle/>
          <a:p>
            <a:r>
              <a:rPr lang="en-US" altLang="zh-CN"/>
              <a:t>TeVPa 2021 -- Yue Meng</a:t>
            </a:r>
            <a:endParaRPr lang="zh-CN" altLang="en-US" dirty="0"/>
          </a:p>
        </p:txBody>
      </p:sp>
      <p:sp>
        <p:nvSpPr>
          <p:cNvPr id="9" name="椭圆 3">
            <a:extLst>
              <a:ext uri="{FF2B5EF4-FFF2-40B4-BE49-F238E27FC236}">
                <a16:creationId xmlns:a16="http://schemas.microsoft.com/office/drawing/2014/main" id="{917E86EE-CF0D-7145-B839-F4B12AA09DF2}"/>
              </a:ext>
            </a:extLst>
          </p:cNvPr>
          <p:cNvSpPr/>
          <p:nvPr/>
        </p:nvSpPr>
        <p:spPr>
          <a:xfrm>
            <a:off x="3446210" y="3074868"/>
            <a:ext cx="3616349" cy="3616349"/>
          </a:xfrm>
          <a:prstGeom prst="ellipse">
            <a:avLst/>
          </a:prstGeom>
          <a:solidFill>
            <a:srgbClr val="30E845">
              <a:alpha val="4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sp>
        <p:nvSpPr>
          <p:cNvPr id="10" name="椭圆 4">
            <a:extLst>
              <a:ext uri="{FF2B5EF4-FFF2-40B4-BE49-F238E27FC236}">
                <a16:creationId xmlns:a16="http://schemas.microsoft.com/office/drawing/2014/main" id="{BEE22806-EC31-1C47-93C9-9AC92642773E}"/>
              </a:ext>
            </a:extLst>
          </p:cNvPr>
          <p:cNvSpPr/>
          <p:nvPr/>
        </p:nvSpPr>
        <p:spPr>
          <a:xfrm>
            <a:off x="5254385" y="3074868"/>
            <a:ext cx="3616349" cy="3616349"/>
          </a:xfrm>
          <a:prstGeom prst="ellipse">
            <a:avLst/>
          </a:prstGeom>
          <a:solidFill>
            <a:schemeClr val="accent4">
              <a:alpha val="5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sp>
        <p:nvSpPr>
          <p:cNvPr id="11" name="椭圆 2">
            <a:extLst>
              <a:ext uri="{FF2B5EF4-FFF2-40B4-BE49-F238E27FC236}">
                <a16:creationId xmlns:a16="http://schemas.microsoft.com/office/drawing/2014/main" id="{C020D747-DA20-CC46-AE09-EA2A379FD7BE}"/>
              </a:ext>
            </a:extLst>
          </p:cNvPr>
          <p:cNvSpPr/>
          <p:nvPr/>
        </p:nvSpPr>
        <p:spPr>
          <a:xfrm>
            <a:off x="4350297" y="1266693"/>
            <a:ext cx="3616349" cy="3616349"/>
          </a:xfrm>
          <a:prstGeom prst="ellipse">
            <a:avLst/>
          </a:prstGeom>
          <a:solidFill>
            <a:srgbClr val="5B9BD5">
              <a:alpha val="49804"/>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cs typeface="Calibri" panose="020F0502020204030204" pitchFamily="34" charset="0"/>
            </a:endParaRPr>
          </a:p>
        </p:txBody>
      </p:sp>
      <p:sp>
        <p:nvSpPr>
          <p:cNvPr id="12" name="文本框 8">
            <a:extLst>
              <a:ext uri="{FF2B5EF4-FFF2-40B4-BE49-F238E27FC236}">
                <a16:creationId xmlns:a16="http://schemas.microsoft.com/office/drawing/2014/main" id="{0000E82C-EE5C-EB49-83C9-98DCE88FD045}"/>
              </a:ext>
            </a:extLst>
          </p:cNvPr>
          <p:cNvSpPr txBox="1"/>
          <p:nvPr/>
        </p:nvSpPr>
        <p:spPr>
          <a:xfrm>
            <a:off x="4864149" y="2369032"/>
            <a:ext cx="2463702" cy="523220"/>
          </a:xfrm>
          <a:prstGeom prst="rect">
            <a:avLst/>
          </a:prstGeom>
          <a:noFill/>
        </p:spPr>
        <p:txBody>
          <a:bodyPr wrap="square" rtlCol="0">
            <a:spAutoFit/>
          </a:bodyPr>
          <a:lstStyle/>
          <a:p>
            <a:pPr algn="ctr"/>
            <a:r>
              <a:rPr lang="en-US" altLang="zh-CN" sz="1400" dirty="0">
                <a:latin typeface="Calibri" panose="020F0502020204030204" pitchFamily="34" charset="0"/>
                <a:cs typeface="Calibri" panose="020F0502020204030204" pitchFamily="34" charset="0"/>
              </a:rPr>
              <a:t>Germanium/Silicon detectors,</a:t>
            </a:r>
          </a:p>
          <a:p>
            <a:pPr algn="ctr"/>
            <a:r>
              <a:rPr lang="en-US" altLang="zh-CN" sz="1400" dirty="0">
                <a:latin typeface="Calibri" panose="020F0502020204030204" pitchFamily="34" charset="0"/>
                <a:cs typeface="Calibri" panose="020F0502020204030204" pitchFamily="34" charset="0"/>
              </a:rPr>
              <a:t>Directional detectors</a:t>
            </a:r>
            <a:endParaRPr lang="zh-CN" altLang="en-US" sz="1400" dirty="0">
              <a:latin typeface="Calibri" panose="020F0502020204030204" pitchFamily="34" charset="0"/>
              <a:cs typeface="Calibri" panose="020F0502020204030204" pitchFamily="34" charset="0"/>
            </a:endParaRPr>
          </a:p>
        </p:txBody>
      </p:sp>
      <p:sp>
        <p:nvSpPr>
          <p:cNvPr id="14" name="文本框 11">
            <a:extLst>
              <a:ext uri="{FF2B5EF4-FFF2-40B4-BE49-F238E27FC236}">
                <a16:creationId xmlns:a16="http://schemas.microsoft.com/office/drawing/2014/main" id="{D5C1DCF0-C306-6A42-947C-4156AB3EE910}"/>
              </a:ext>
            </a:extLst>
          </p:cNvPr>
          <p:cNvSpPr txBox="1"/>
          <p:nvPr/>
        </p:nvSpPr>
        <p:spPr>
          <a:xfrm>
            <a:off x="5647496" y="4991750"/>
            <a:ext cx="1070670" cy="738664"/>
          </a:xfrm>
          <a:prstGeom prst="rect">
            <a:avLst/>
          </a:prstGeom>
          <a:noFill/>
        </p:spPr>
        <p:txBody>
          <a:bodyPr wrap="square" rtlCol="0">
            <a:spAutoFit/>
          </a:bodyPr>
          <a:lstStyle/>
          <a:p>
            <a:r>
              <a:rPr lang="en-US" altLang="zh-CN" sz="1400" dirty="0">
                <a:latin typeface="Calibri" panose="020F0502020204030204" pitchFamily="34" charset="0"/>
                <a:cs typeface="Calibri" panose="020F0502020204030204" pitchFamily="34" charset="0"/>
              </a:rPr>
              <a:t>Scintillating cryogenic bolometers</a:t>
            </a:r>
          </a:p>
        </p:txBody>
      </p:sp>
      <p:sp>
        <p:nvSpPr>
          <p:cNvPr id="16" name="文本框 14">
            <a:extLst>
              <a:ext uri="{FF2B5EF4-FFF2-40B4-BE49-F238E27FC236}">
                <a16:creationId xmlns:a16="http://schemas.microsoft.com/office/drawing/2014/main" id="{14EF9FBC-9AF0-2E40-978B-95192542D5FB}"/>
              </a:ext>
            </a:extLst>
          </p:cNvPr>
          <p:cNvSpPr txBox="1"/>
          <p:nvPr/>
        </p:nvSpPr>
        <p:spPr>
          <a:xfrm>
            <a:off x="5122226" y="2000861"/>
            <a:ext cx="1888067" cy="400110"/>
          </a:xfrm>
          <a:prstGeom prst="rect">
            <a:avLst/>
          </a:prstGeom>
          <a:noFill/>
        </p:spPr>
        <p:txBody>
          <a:bodyPr wrap="square" rtlCol="0">
            <a:spAutoFit/>
          </a:bodyPr>
          <a:lstStyle/>
          <a:p>
            <a:pPr algn="ctr"/>
            <a:r>
              <a:rPr lang="en-US" altLang="zh-CN" sz="2000" b="1" dirty="0">
                <a:solidFill>
                  <a:schemeClr val="bg1"/>
                </a:solidFill>
                <a:latin typeface="Calibri" panose="020F0502020204030204" pitchFamily="34" charset="0"/>
                <a:cs typeface="Calibri" panose="020F0502020204030204" pitchFamily="34" charset="0"/>
              </a:rPr>
              <a:t>Ionization</a:t>
            </a:r>
            <a:endParaRPr lang="zh-CN" altLang="en-US" sz="2000" b="1" dirty="0">
              <a:solidFill>
                <a:schemeClr val="bg1"/>
              </a:solidFill>
              <a:latin typeface="Calibri" panose="020F0502020204030204" pitchFamily="34" charset="0"/>
              <a:cs typeface="Calibri" panose="020F0502020204030204" pitchFamily="34" charset="0"/>
            </a:endParaRPr>
          </a:p>
        </p:txBody>
      </p:sp>
      <p:sp>
        <p:nvSpPr>
          <p:cNvPr id="17" name="文本框 15">
            <a:extLst>
              <a:ext uri="{FF2B5EF4-FFF2-40B4-BE49-F238E27FC236}">
                <a16:creationId xmlns:a16="http://schemas.microsoft.com/office/drawing/2014/main" id="{B973F879-3A56-CF43-91D5-5044E1A36028}"/>
              </a:ext>
            </a:extLst>
          </p:cNvPr>
          <p:cNvSpPr txBox="1"/>
          <p:nvPr/>
        </p:nvSpPr>
        <p:spPr>
          <a:xfrm>
            <a:off x="3366317" y="4407051"/>
            <a:ext cx="1888067" cy="400110"/>
          </a:xfrm>
          <a:prstGeom prst="rect">
            <a:avLst/>
          </a:prstGeom>
          <a:noFill/>
        </p:spPr>
        <p:txBody>
          <a:bodyPr wrap="square" rtlCol="0">
            <a:spAutoFit/>
          </a:bodyPr>
          <a:lstStyle/>
          <a:p>
            <a:pPr algn="ctr"/>
            <a:r>
              <a:rPr lang="en-US" altLang="zh-CN" sz="2000" b="1" dirty="0">
                <a:solidFill>
                  <a:schemeClr val="bg1"/>
                </a:solidFill>
                <a:latin typeface="Calibri" panose="020F0502020204030204" pitchFamily="34" charset="0"/>
                <a:cs typeface="Calibri" panose="020F0502020204030204" pitchFamily="34" charset="0"/>
              </a:rPr>
              <a:t>Light</a:t>
            </a:r>
            <a:endParaRPr lang="zh-CN" altLang="en-US" sz="2000" b="1" dirty="0">
              <a:solidFill>
                <a:schemeClr val="bg1"/>
              </a:solidFill>
              <a:latin typeface="Calibri" panose="020F0502020204030204" pitchFamily="34" charset="0"/>
              <a:cs typeface="Calibri" panose="020F0502020204030204" pitchFamily="34" charset="0"/>
            </a:endParaRPr>
          </a:p>
        </p:txBody>
      </p:sp>
      <p:sp>
        <p:nvSpPr>
          <p:cNvPr id="18" name="文本框 16">
            <a:extLst>
              <a:ext uri="{FF2B5EF4-FFF2-40B4-BE49-F238E27FC236}">
                <a16:creationId xmlns:a16="http://schemas.microsoft.com/office/drawing/2014/main" id="{0930B9D1-8E88-B145-A361-7C8947B3F646}"/>
              </a:ext>
            </a:extLst>
          </p:cNvPr>
          <p:cNvSpPr txBox="1"/>
          <p:nvPr/>
        </p:nvSpPr>
        <p:spPr>
          <a:xfrm>
            <a:off x="6922939" y="4407051"/>
            <a:ext cx="1888067" cy="400110"/>
          </a:xfrm>
          <a:prstGeom prst="rect">
            <a:avLst/>
          </a:prstGeom>
          <a:noFill/>
        </p:spPr>
        <p:txBody>
          <a:bodyPr wrap="square" rtlCol="0">
            <a:spAutoFit/>
          </a:bodyPr>
          <a:lstStyle/>
          <a:p>
            <a:pPr algn="ctr"/>
            <a:r>
              <a:rPr lang="en-US" altLang="zh-CN" sz="2000" b="1" dirty="0">
                <a:solidFill>
                  <a:schemeClr val="bg1"/>
                </a:solidFill>
                <a:latin typeface="Calibri" panose="020F0502020204030204" pitchFamily="34" charset="0"/>
                <a:cs typeface="Calibri" panose="020F0502020204030204" pitchFamily="34" charset="0"/>
              </a:rPr>
              <a:t>Heat</a:t>
            </a:r>
            <a:endParaRPr lang="zh-CN" altLang="en-US" sz="2000" b="1" dirty="0">
              <a:solidFill>
                <a:schemeClr val="bg1"/>
              </a:solidFill>
              <a:latin typeface="Calibri" panose="020F0502020204030204" pitchFamily="34" charset="0"/>
              <a:cs typeface="Calibri" panose="020F0502020204030204" pitchFamily="34" charset="0"/>
            </a:endParaRPr>
          </a:p>
        </p:txBody>
      </p:sp>
      <p:sp>
        <p:nvSpPr>
          <p:cNvPr id="19" name="椭圆 17">
            <a:extLst>
              <a:ext uri="{FF2B5EF4-FFF2-40B4-BE49-F238E27FC236}">
                <a16:creationId xmlns:a16="http://schemas.microsoft.com/office/drawing/2014/main" id="{32EA8B0B-31EE-6047-B139-023D37086A6A}"/>
              </a:ext>
            </a:extLst>
          </p:cNvPr>
          <p:cNvSpPr/>
          <p:nvPr/>
        </p:nvSpPr>
        <p:spPr>
          <a:xfrm>
            <a:off x="5908745" y="3929515"/>
            <a:ext cx="626533" cy="626533"/>
          </a:xfrm>
          <a:prstGeom prst="ellipse">
            <a:avLst/>
          </a:prstGeom>
          <a:gradFill flip="none" rotWithShape="1">
            <a:gsLst>
              <a:gs pos="0">
                <a:schemeClr val="accent1">
                  <a:lumMod val="5000"/>
                  <a:lumOff val="95000"/>
                </a:schemeClr>
              </a:gs>
              <a:gs pos="40000">
                <a:schemeClr val="accent2">
                  <a:lumMod val="60000"/>
                  <a:lumOff val="40000"/>
                </a:schemeClr>
              </a:gs>
              <a:gs pos="70000">
                <a:schemeClr val="accent2">
                  <a:lumMod val="66000"/>
                </a:schemeClr>
              </a:gs>
              <a:gs pos="100000">
                <a:srgbClr val="C0000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p>
        </p:txBody>
      </p:sp>
      <p:sp>
        <p:nvSpPr>
          <p:cNvPr id="20" name="文本框 18">
            <a:extLst>
              <a:ext uri="{FF2B5EF4-FFF2-40B4-BE49-F238E27FC236}">
                <a16:creationId xmlns:a16="http://schemas.microsoft.com/office/drawing/2014/main" id="{F17114D2-404A-9A49-A374-E945832D4842}"/>
              </a:ext>
            </a:extLst>
          </p:cNvPr>
          <p:cNvSpPr txBox="1"/>
          <p:nvPr/>
        </p:nvSpPr>
        <p:spPr>
          <a:xfrm>
            <a:off x="3065049" y="1788158"/>
            <a:ext cx="899284" cy="369332"/>
          </a:xfrm>
          <a:prstGeom prst="rect">
            <a:avLst/>
          </a:prstGeom>
          <a:noFill/>
        </p:spPr>
        <p:txBody>
          <a:bodyPr wrap="square" rtlCol="0">
            <a:spAutoFit/>
          </a:bodyPr>
          <a:lstStyle/>
          <a:p>
            <a:r>
              <a:rPr lang="en-US" altLang="zh-CN" b="1" dirty="0">
                <a:solidFill>
                  <a:srgbClr val="C00000"/>
                </a:solidFill>
              </a:rPr>
              <a:t>WIMP</a:t>
            </a:r>
            <a:endParaRPr lang="zh-CN" altLang="en-US" b="1" dirty="0">
              <a:solidFill>
                <a:srgbClr val="C00000"/>
              </a:solidFill>
            </a:endParaRPr>
          </a:p>
        </p:txBody>
      </p:sp>
      <p:cxnSp>
        <p:nvCxnSpPr>
          <p:cNvPr id="21" name="直接箭头连接符 20">
            <a:extLst>
              <a:ext uri="{FF2B5EF4-FFF2-40B4-BE49-F238E27FC236}">
                <a16:creationId xmlns:a16="http://schemas.microsoft.com/office/drawing/2014/main" id="{88970520-81ED-AC4C-84FF-A12133436351}"/>
              </a:ext>
            </a:extLst>
          </p:cNvPr>
          <p:cNvCxnSpPr>
            <a:cxnSpLocks/>
            <a:stCxn id="20" idx="3"/>
            <a:endCxn id="19" idx="1"/>
          </p:cNvCxnSpPr>
          <p:nvPr/>
        </p:nvCxnSpPr>
        <p:spPr>
          <a:xfrm>
            <a:off x="3964333" y="1972824"/>
            <a:ext cx="2036166" cy="2048445"/>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3" name="直接箭头连接符 23">
            <a:extLst>
              <a:ext uri="{FF2B5EF4-FFF2-40B4-BE49-F238E27FC236}">
                <a16:creationId xmlns:a16="http://schemas.microsoft.com/office/drawing/2014/main" id="{A546DAC0-6A97-274F-A053-E7858660EC13}"/>
              </a:ext>
            </a:extLst>
          </p:cNvPr>
          <p:cNvCxnSpPr>
            <a:cxnSpLocks/>
            <a:stCxn id="19" idx="5"/>
          </p:cNvCxnSpPr>
          <p:nvPr/>
        </p:nvCxnSpPr>
        <p:spPr>
          <a:xfrm>
            <a:off x="6443524" y="4464294"/>
            <a:ext cx="2651036" cy="1761442"/>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pic>
        <p:nvPicPr>
          <p:cNvPr id="25" name="图片 46">
            <a:extLst>
              <a:ext uri="{FF2B5EF4-FFF2-40B4-BE49-F238E27FC236}">
                <a16:creationId xmlns:a16="http://schemas.microsoft.com/office/drawing/2014/main" id="{9FF0E755-B83F-4B42-B4C7-0DFD4FCC6571}"/>
              </a:ext>
            </a:extLst>
          </p:cNvPr>
          <p:cNvPicPr>
            <a:picLocks noChangeAspect="1"/>
          </p:cNvPicPr>
          <p:nvPr/>
        </p:nvPicPr>
        <p:blipFill>
          <a:blip r:embed="rId6"/>
          <a:stretch>
            <a:fillRect/>
          </a:stretch>
        </p:blipFill>
        <p:spPr>
          <a:xfrm rot="6387720">
            <a:off x="5284410" y="4166680"/>
            <a:ext cx="445047" cy="573074"/>
          </a:xfrm>
          <a:prstGeom prst="rect">
            <a:avLst/>
          </a:prstGeom>
        </p:spPr>
      </p:pic>
      <p:pic>
        <p:nvPicPr>
          <p:cNvPr id="26" name="图片 47">
            <a:extLst>
              <a:ext uri="{FF2B5EF4-FFF2-40B4-BE49-F238E27FC236}">
                <a16:creationId xmlns:a16="http://schemas.microsoft.com/office/drawing/2014/main" id="{8F89A653-C8F6-454D-AF4C-27210695FEB0}"/>
              </a:ext>
            </a:extLst>
          </p:cNvPr>
          <p:cNvPicPr>
            <a:picLocks noChangeAspect="1"/>
          </p:cNvPicPr>
          <p:nvPr/>
        </p:nvPicPr>
        <p:blipFill>
          <a:blip r:embed="rId7"/>
          <a:stretch>
            <a:fillRect/>
          </a:stretch>
        </p:blipFill>
        <p:spPr>
          <a:xfrm rot="19030346">
            <a:off x="6761048" y="4029070"/>
            <a:ext cx="445047" cy="573074"/>
          </a:xfrm>
          <a:prstGeom prst="rect">
            <a:avLst/>
          </a:prstGeom>
        </p:spPr>
      </p:pic>
      <p:pic>
        <p:nvPicPr>
          <p:cNvPr id="27" name="图片 49">
            <a:extLst>
              <a:ext uri="{FF2B5EF4-FFF2-40B4-BE49-F238E27FC236}">
                <a16:creationId xmlns:a16="http://schemas.microsoft.com/office/drawing/2014/main" id="{9974AC0E-CA48-B749-875E-0031753BCE7F}"/>
              </a:ext>
            </a:extLst>
          </p:cNvPr>
          <p:cNvPicPr>
            <a:picLocks noChangeAspect="1"/>
          </p:cNvPicPr>
          <p:nvPr/>
        </p:nvPicPr>
        <p:blipFill>
          <a:blip r:embed="rId8"/>
          <a:stretch>
            <a:fillRect/>
          </a:stretch>
        </p:blipFill>
        <p:spPr>
          <a:xfrm rot="12931861">
            <a:off x="5968898" y="3157800"/>
            <a:ext cx="445047" cy="573074"/>
          </a:xfrm>
          <a:prstGeom prst="rect">
            <a:avLst/>
          </a:prstGeom>
        </p:spPr>
      </p:pic>
      <p:sp>
        <p:nvSpPr>
          <p:cNvPr id="28" name="文本框 50">
            <a:extLst>
              <a:ext uri="{FF2B5EF4-FFF2-40B4-BE49-F238E27FC236}">
                <a16:creationId xmlns:a16="http://schemas.microsoft.com/office/drawing/2014/main" id="{8A0D0A86-96AB-B344-9ABD-58CE04DBE4B5}"/>
              </a:ext>
            </a:extLst>
          </p:cNvPr>
          <p:cNvSpPr txBox="1"/>
          <p:nvPr/>
        </p:nvSpPr>
        <p:spPr>
          <a:xfrm>
            <a:off x="5589321" y="4062297"/>
            <a:ext cx="1273890" cy="338554"/>
          </a:xfrm>
          <a:prstGeom prst="rect">
            <a:avLst/>
          </a:prstGeom>
          <a:noFill/>
        </p:spPr>
        <p:txBody>
          <a:bodyPr wrap="square" rtlCol="0">
            <a:spAutoFit/>
          </a:bodyPr>
          <a:lstStyle/>
          <a:p>
            <a:pPr algn="ctr"/>
            <a:r>
              <a:rPr lang="en-US" altLang="zh-CN" sz="1600" b="1" dirty="0">
                <a:solidFill>
                  <a:schemeClr val="bg1"/>
                </a:solidFill>
              </a:rPr>
              <a:t>Target</a:t>
            </a:r>
            <a:endParaRPr lang="zh-CN" altLang="en-US" sz="1600" b="1" dirty="0">
              <a:solidFill>
                <a:schemeClr val="bg1"/>
              </a:solidFill>
            </a:endParaRPr>
          </a:p>
        </p:txBody>
      </p:sp>
      <p:sp>
        <p:nvSpPr>
          <p:cNvPr id="29" name="文本框 24">
            <a:extLst>
              <a:ext uri="{FF2B5EF4-FFF2-40B4-BE49-F238E27FC236}">
                <a16:creationId xmlns:a16="http://schemas.microsoft.com/office/drawing/2014/main" id="{D1ED3C8B-7ECD-E64B-99EB-ED8E36E2BE2E}"/>
              </a:ext>
            </a:extLst>
          </p:cNvPr>
          <p:cNvSpPr txBox="1"/>
          <p:nvPr/>
        </p:nvSpPr>
        <p:spPr>
          <a:xfrm>
            <a:off x="4557675" y="3174376"/>
            <a:ext cx="1412088" cy="954107"/>
          </a:xfrm>
          <a:prstGeom prst="rect">
            <a:avLst/>
          </a:prstGeom>
          <a:noFill/>
        </p:spPr>
        <p:txBody>
          <a:bodyPr wrap="square" rtlCol="0">
            <a:spAutoFit/>
          </a:bodyPr>
          <a:lstStyle/>
          <a:p>
            <a:r>
              <a:rPr lang="en-US" altLang="zh-CN" sz="1400" dirty="0">
                <a:latin typeface="Calibri" panose="020F0502020204030204" pitchFamily="34" charset="0"/>
                <a:cs typeface="Calibri" panose="020F0502020204030204" pitchFamily="34" charset="0"/>
              </a:rPr>
              <a:t>Liquid noble-gas dual-phase time projection chambers</a:t>
            </a:r>
            <a:endParaRPr lang="zh-CN" altLang="en-US" sz="1400" dirty="0">
              <a:latin typeface="Calibri" panose="020F0502020204030204" pitchFamily="34" charset="0"/>
              <a:cs typeface="Calibri" panose="020F0502020204030204" pitchFamily="34" charset="0"/>
            </a:endParaRPr>
          </a:p>
        </p:txBody>
      </p:sp>
      <p:sp>
        <p:nvSpPr>
          <p:cNvPr id="30" name="文本框 25">
            <a:extLst>
              <a:ext uri="{FF2B5EF4-FFF2-40B4-BE49-F238E27FC236}">
                <a16:creationId xmlns:a16="http://schemas.microsoft.com/office/drawing/2014/main" id="{AD03E179-2D80-864C-B1F3-C3FBE9B26A93}"/>
              </a:ext>
            </a:extLst>
          </p:cNvPr>
          <p:cNvSpPr txBox="1"/>
          <p:nvPr/>
        </p:nvSpPr>
        <p:spPr>
          <a:xfrm>
            <a:off x="3541936" y="4736557"/>
            <a:ext cx="1797750" cy="738664"/>
          </a:xfrm>
          <a:prstGeom prst="rect">
            <a:avLst/>
          </a:prstGeom>
          <a:noFill/>
        </p:spPr>
        <p:txBody>
          <a:bodyPr wrap="square" rtlCol="0">
            <a:spAutoFit/>
          </a:bodyPr>
          <a:lstStyle/>
          <a:p>
            <a:r>
              <a:rPr lang="en-US" altLang="zh-CN" sz="1400" dirty="0">
                <a:latin typeface="Calibri" panose="020F0502020204030204" pitchFamily="34" charset="0"/>
                <a:cs typeface="Calibri" panose="020F0502020204030204" pitchFamily="34" charset="0"/>
              </a:rPr>
              <a:t>Liquid noble-gas detectors,</a:t>
            </a:r>
          </a:p>
          <a:p>
            <a:r>
              <a:rPr lang="en-US" altLang="zh-CN" sz="1400" dirty="0">
                <a:latin typeface="Calibri" panose="020F0502020204030204" pitchFamily="34" charset="0"/>
                <a:cs typeface="Calibri" panose="020F0502020204030204" pitchFamily="34" charset="0"/>
              </a:rPr>
              <a:t>Scintillator crystals</a:t>
            </a:r>
          </a:p>
        </p:txBody>
      </p:sp>
      <p:sp>
        <p:nvSpPr>
          <p:cNvPr id="32" name="文本框 27">
            <a:extLst>
              <a:ext uri="{FF2B5EF4-FFF2-40B4-BE49-F238E27FC236}">
                <a16:creationId xmlns:a16="http://schemas.microsoft.com/office/drawing/2014/main" id="{75BDE77A-5C51-B94B-A6ED-2A578618C91E}"/>
              </a:ext>
            </a:extLst>
          </p:cNvPr>
          <p:cNvSpPr txBox="1"/>
          <p:nvPr/>
        </p:nvSpPr>
        <p:spPr>
          <a:xfrm>
            <a:off x="7052476" y="4814478"/>
            <a:ext cx="1888067" cy="523220"/>
          </a:xfrm>
          <a:prstGeom prst="rect">
            <a:avLst/>
          </a:prstGeom>
          <a:noFill/>
        </p:spPr>
        <p:txBody>
          <a:bodyPr wrap="square" rtlCol="0">
            <a:spAutoFit/>
          </a:bodyPr>
          <a:lstStyle/>
          <a:p>
            <a:r>
              <a:rPr lang="en-US" altLang="zh-CN" sz="1400" dirty="0">
                <a:latin typeface="Calibri" panose="020F0502020204030204" pitchFamily="34" charset="0"/>
                <a:cs typeface="Calibri" panose="020F0502020204030204" pitchFamily="34" charset="0"/>
              </a:rPr>
              <a:t>Superheated liquids, Cryogenic bolometers</a:t>
            </a:r>
          </a:p>
        </p:txBody>
      </p:sp>
      <p:sp>
        <p:nvSpPr>
          <p:cNvPr id="33" name="文本框 28">
            <a:extLst>
              <a:ext uri="{FF2B5EF4-FFF2-40B4-BE49-F238E27FC236}">
                <a16:creationId xmlns:a16="http://schemas.microsoft.com/office/drawing/2014/main" id="{C5950A1D-8FFE-0348-8168-F1093007DC97}"/>
              </a:ext>
            </a:extLst>
          </p:cNvPr>
          <p:cNvSpPr txBox="1"/>
          <p:nvPr/>
        </p:nvSpPr>
        <p:spPr>
          <a:xfrm>
            <a:off x="6598248" y="3119376"/>
            <a:ext cx="1415372" cy="738664"/>
          </a:xfrm>
          <a:prstGeom prst="rect">
            <a:avLst/>
          </a:prstGeom>
          <a:noFill/>
        </p:spPr>
        <p:txBody>
          <a:bodyPr wrap="square" rtlCol="0">
            <a:spAutoFit/>
          </a:bodyPr>
          <a:lstStyle/>
          <a:p>
            <a:r>
              <a:rPr lang="en-US" altLang="zh-CN" sz="1400" dirty="0">
                <a:latin typeface="Calibri" panose="020F0502020204030204" pitchFamily="34" charset="0"/>
                <a:cs typeface="Calibri" panose="020F0502020204030204" pitchFamily="34" charset="0"/>
              </a:rPr>
              <a:t>Cryogenic bolometers with charge readout</a:t>
            </a:r>
          </a:p>
        </p:txBody>
      </p:sp>
      <p:grpSp>
        <p:nvGrpSpPr>
          <p:cNvPr id="35" name="Group 34">
            <a:extLst>
              <a:ext uri="{FF2B5EF4-FFF2-40B4-BE49-F238E27FC236}">
                <a16:creationId xmlns:a16="http://schemas.microsoft.com/office/drawing/2014/main" id="{E359A6B7-1490-F441-B26F-AAD14D47C8D2}"/>
              </a:ext>
            </a:extLst>
          </p:cNvPr>
          <p:cNvGrpSpPr/>
          <p:nvPr/>
        </p:nvGrpSpPr>
        <p:grpSpPr>
          <a:xfrm>
            <a:off x="1640043" y="5426561"/>
            <a:ext cx="1901893" cy="1404082"/>
            <a:chOff x="8957732" y="2704041"/>
            <a:chExt cx="2523067" cy="1862667"/>
          </a:xfrm>
        </p:grpSpPr>
        <p:pic>
          <p:nvPicPr>
            <p:cNvPr id="36" name="Picture 35">
              <a:extLst>
                <a:ext uri="{FF2B5EF4-FFF2-40B4-BE49-F238E27FC236}">
                  <a16:creationId xmlns:a16="http://schemas.microsoft.com/office/drawing/2014/main" id="{E14BE4A1-F290-CC42-A98B-E728B540D315}"/>
                </a:ext>
              </a:extLst>
            </p:cNvPr>
            <p:cNvPicPr>
              <a:picLocks noChangeAspect="1"/>
            </p:cNvPicPr>
            <p:nvPr/>
          </p:nvPicPr>
          <p:blipFill rotWithShape="1">
            <a:blip r:embed="rId9"/>
            <a:srcRect l="5370" t="6237" r="63556" b="56644"/>
            <a:stretch/>
          </p:blipFill>
          <p:spPr>
            <a:xfrm>
              <a:off x="8957732" y="2704041"/>
              <a:ext cx="2523067" cy="1862667"/>
            </a:xfrm>
            <a:prstGeom prst="rect">
              <a:avLst/>
            </a:prstGeom>
          </p:spPr>
        </p:pic>
        <p:sp>
          <p:nvSpPr>
            <p:cNvPr id="37" name="Rectangle 36">
              <a:extLst>
                <a:ext uri="{FF2B5EF4-FFF2-40B4-BE49-F238E27FC236}">
                  <a16:creationId xmlns:a16="http://schemas.microsoft.com/office/drawing/2014/main" id="{27AC8B94-D7CF-3542-9507-EF4905A0933B}"/>
                </a:ext>
              </a:extLst>
            </p:cNvPr>
            <p:cNvSpPr/>
            <p:nvPr/>
          </p:nvSpPr>
          <p:spPr>
            <a:xfrm>
              <a:off x="9008533" y="2704041"/>
              <a:ext cx="304800" cy="360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FF5A9E6A-43DE-A24C-995C-347631262549}"/>
              </a:ext>
            </a:extLst>
          </p:cNvPr>
          <p:cNvPicPr>
            <a:picLocks noChangeAspect="1"/>
          </p:cNvPicPr>
          <p:nvPr/>
        </p:nvPicPr>
        <p:blipFill>
          <a:blip r:embed="rId10"/>
          <a:stretch>
            <a:fillRect/>
          </a:stretch>
        </p:blipFill>
        <p:spPr>
          <a:xfrm>
            <a:off x="2263084" y="2188016"/>
            <a:ext cx="1858132" cy="1300692"/>
          </a:xfrm>
          <a:prstGeom prst="rect">
            <a:avLst/>
          </a:prstGeom>
        </p:spPr>
      </p:pic>
      <p:pic>
        <p:nvPicPr>
          <p:cNvPr id="3" name="Picture 2">
            <a:extLst>
              <a:ext uri="{FF2B5EF4-FFF2-40B4-BE49-F238E27FC236}">
                <a16:creationId xmlns:a16="http://schemas.microsoft.com/office/drawing/2014/main" id="{9ADC78E6-946A-6548-9125-D304A4400A87}"/>
              </a:ext>
            </a:extLst>
          </p:cNvPr>
          <p:cNvPicPr>
            <a:picLocks noChangeAspect="1"/>
          </p:cNvPicPr>
          <p:nvPr/>
        </p:nvPicPr>
        <p:blipFill>
          <a:blip r:embed="rId11"/>
          <a:stretch>
            <a:fillRect/>
          </a:stretch>
        </p:blipFill>
        <p:spPr>
          <a:xfrm>
            <a:off x="8940543" y="2918188"/>
            <a:ext cx="2334596" cy="1581808"/>
          </a:xfrm>
          <a:prstGeom prst="rect">
            <a:avLst/>
          </a:prstGeom>
        </p:spPr>
      </p:pic>
      <p:grpSp>
        <p:nvGrpSpPr>
          <p:cNvPr id="39" name="Group 38">
            <a:extLst>
              <a:ext uri="{FF2B5EF4-FFF2-40B4-BE49-F238E27FC236}">
                <a16:creationId xmlns:a16="http://schemas.microsoft.com/office/drawing/2014/main" id="{DA42201D-D3B2-7943-93C1-308DE993C9C4}"/>
              </a:ext>
            </a:extLst>
          </p:cNvPr>
          <p:cNvGrpSpPr/>
          <p:nvPr/>
        </p:nvGrpSpPr>
        <p:grpSpPr>
          <a:xfrm>
            <a:off x="1465395" y="3887742"/>
            <a:ext cx="1877915" cy="1425605"/>
            <a:chOff x="1465395" y="3887742"/>
            <a:chExt cx="1877915" cy="1425605"/>
          </a:xfrm>
        </p:grpSpPr>
        <p:pic>
          <p:nvPicPr>
            <p:cNvPr id="4" name="Picture 3">
              <a:extLst>
                <a:ext uri="{FF2B5EF4-FFF2-40B4-BE49-F238E27FC236}">
                  <a16:creationId xmlns:a16="http://schemas.microsoft.com/office/drawing/2014/main" id="{75F3AC4E-BB4C-004B-A5EA-98E2B172F9A2}"/>
                </a:ext>
              </a:extLst>
            </p:cNvPr>
            <p:cNvPicPr>
              <a:picLocks noChangeAspect="1"/>
            </p:cNvPicPr>
            <p:nvPr/>
          </p:nvPicPr>
          <p:blipFill>
            <a:blip r:embed="rId12"/>
            <a:stretch>
              <a:fillRect/>
            </a:stretch>
          </p:blipFill>
          <p:spPr>
            <a:xfrm>
              <a:off x="1465395" y="3964527"/>
              <a:ext cx="1877915" cy="1348820"/>
            </a:xfrm>
            <a:prstGeom prst="rect">
              <a:avLst/>
            </a:prstGeom>
          </p:spPr>
        </p:pic>
        <p:sp>
          <p:nvSpPr>
            <p:cNvPr id="38" name="Rectangle 37">
              <a:extLst>
                <a:ext uri="{FF2B5EF4-FFF2-40B4-BE49-F238E27FC236}">
                  <a16:creationId xmlns:a16="http://schemas.microsoft.com/office/drawing/2014/main" id="{9F11F9AC-5442-4146-B26E-AA3A6BFE9D53}"/>
                </a:ext>
              </a:extLst>
            </p:cNvPr>
            <p:cNvSpPr/>
            <p:nvPr/>
          </p:nvSpPr>
          <p:spPr>
            <a:xfrm>
              <a:off x="1508867" y="3887742"/>
              <a:ext cx="229759" cy="272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a:extLst>
              <a:ext uri="{FF2B5EF4-FFF2-40B4-BE49-F238E27FC236}">
                <a16:creationId xmlns:a16="http://schemas.microsoft.com/office/drawing/2014/main" id="{30A21093-CE2D-4E4A-95EF-5A3AA6F7FE29}"/>
              </a:ext>
            </a:extLst>
          </p:cNvPr>
          <p:cNvPicPr>
            <a:picLocks noChangeAspect="1"/>
          </p:cNvPicPr>
          <p:nvPr/>
        </p:nvPicPr>
        <p:blipFill>
          <a:blip r:embed="rId13"/>
          <a:stretch>
            <a:fillRect/>
          </a:stretch>
        </p:blipFill>
        <p:spPr>
          <a:xfrm>
            <a:off x="9066629" y="4755048"/>
            <a:ext cx="1985699" cy="1343025"/>
          </a:xfrm>
          <a:prstGeom prst="rect">
            <a:avLst/>
          </a:prstGeom>
        </p:spPr>
      </p:pic>
    </p:spTree>
    <p:extLst>
      <p:ext uri="{BB962C8B-B14F-4D97-AF65-F5344CB8AC3E}">
        <p14:creationId xmlns:p14="http://schemas.microsoft.com/office/powerpoint/2010/main" val="21079525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3.6"/>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dd83c03a-7cdc-404d-97ea-7cb3c1c6ecc8}"/>
  <p:tag name="TABLE_ENDDRAG_ORIGIN_RECT" val="640*87"/>
  <p:tag name="TABLE_ENDDRAG_RECT" val="39*92*640*8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9796</TotalTime>
  <Words>8019</Words>
  <Application>Microsoft Macintosh PowerPoint</Application>
  <PresentationFormat>Widescreen</PresentationFormat>
  <Paragraphs>818</Paragraphs>
  <Slides>60</Slides>
  <Notes>58</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60</vt:i4>
      </vt:variant>
    </vt:vector>
  </HeadingPairs>
  <TitlesOfParts>
    <vt:vector size="78" baseType="lpstr">
      <vt:lpstr>CMR10</vt:lpstr>
      <vt:lpstr>CMR12</vt:lpstr>
      <vt:lpstr>等线</vt:lpstr>
      <vt:lpstr>等线 Light</vt:lpstr>
      <vt:lpstr>LiberationSans</vt:lpstr>
      <vt:lpstr>Microsoft YaHei</vt:lpstr>
      <vt:lpstr>NexusSerif</vt:lpstr>
      <vt:lpstr>黑体</vt:lpstr>
      <vt:lpstr>Arial</vt:lpstr>
      <vt:lpstr>Calibri</vt:lpstr>
      <vt:lpstr>Cambria Math</vt:lpstr>
      <vt:lpstr>Helvetica</vt:lpstr>
      <vt:lpstr>Helvetica Neue</vt:lpstr>
      <vt:lpstr>Open Sans</vt:lpstr>
      <vt:lpstr>Symbol</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dark is dark matter?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CDEX Fermionic Dark Matter Search</vt:lpstr>
      <vt:lpstr>PowerPoint Presentation</vt:lpstr>
      <vt:lpstr>PowerPoint Presentation</vt:lpstr>
      <vt:lpstr>Boosted DM-electron: SRDM</vt:lpstr>
      <vt:lpstr>PowerPoint Presentation</vt:lpstr>
      <vt:lpstr>PowerPoint Presentation</vt:lpstr>
      <vt:lpstr>PowerPoint Presentation</vt:lpstr>
      <vt:lpstr>PowerPoint Presentation</vt:lpstr>
      <vt:lpstr>New 0 result from CDEX</vt:lpstr>
      <vt:lpstr>PowerPoint Presentation</vt:lpstr>
      <vt:lpstr>PowerPoint Presentation</vt:lpstr>
      <vt:lpstr>Future Plan - CDEX @CJPL-II</vt:lpstr>
      <vt:lpstr>CDEX-50</vt:lpstr>
      <vt:lpstr>CDEX-300ν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Enriched Ge material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Latest results of PandaX-4T experiments</dc:title>
  <dc:creator>TaoYi</dc:creator>
  <cp:lastModifiedBy>Yue Meng</cp:lastModifiedBy>
  <cp:revision>166</cp:revision>
  <cp:lastPrinted>2024-04-10T22:07:56Z</cp:lastPrinted>
  <dcterms:created xsi:type="dcterms:W3CDTF">2023-12-13T15:45:17Z</dcterms:created>
  <dcterms:modified xsi:type="dcterms:W3CDTF">2024-08-26T13:28:59Z</dcterms:modified>
</cp:coreProperties>
</file>