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53" r:id="rId2"/>
    <p:sldId id="1164" r:id="rId3"/>
    <p:sldId id="1165" r:id="rId4"/>
    <p:sldId id="1167" r:id="rId5"/>
    <p:sldId id="1168" r:id="rId6"/>
    <p:sldId id="1169" r:id="rId7"/>
    <p:sldId id="1171" r:id="rId8"/>
    <p:sldId id="1175" r:id="rId9"/>
    <p:sldId id="1177" r:id="rId10"/>
    <p:sldId id="1176" r:id="rId11"/>
    <p:sldId id="1178" r:id="rId12"/>
    <p:sldId id="1179" r:id="rId13"/>
    <p:sldId id="1181" r:id="rId14"/>
    <p:sldId id="1183" r:id="rId15"/>
    <p:sldId id="1184" r:id="rId16"/>
    <p:sldId id="1186" r:id="rId17"/>
    <p:sldId id="1172" r:id="rId18"/>
    <p:sldId id="1187" r:id="rId19"/>
    <p:sldId id="1188" r:id="rId20"/>
    <p:sldId id="1189" r:id="rId21"/>
    <p:sldId id="1190" r:id="rId22"/>
    <p:sldId id="1191" r:id="rId23"/>
    <p:sldId id="1192" r:id="rId24"/>
    <p:sldId id="1173" r:id="rId25"/>
    <p:sldId id="1174" r:id="rId26"/>
    <p:sldId id="96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FDCC6D"/>
    <a:srgbClr val="FFFF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86473" autoAdjust="0"/>
  </p:normalViewPr>
  <p:slideViewPr>
    <p:cSldViewPr>
      <p:cViewPr varScale="1">
        <p:scale>
          <a:sx n="90" d="100"/>
          <a:sy n="90" d="100"/>
        </p:scale>
        <p:origin x="10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ew20180222\CEPC\Impedance\20240510_Collimator\&#20934;&#30452;&#22120;_paramet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20180222\CEPC\Impedance\20240510_ImpedanceUpdate\ImpedanceEvolution202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'Higgs_Setup (2)'!$D$1</c:f>
              <c:strCache>
                <c:ptCount val="1"/>
                <c:pt idx="0">
                  <c:v>半孔径(m)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'Higgs_Setup (2)'!$D$2:$D$59</c:f>
              <c:numCache>
                <c:formatCode>General</c:formatCode>
                <c:ptCount val="58"/>
                <c:pt idx="0">
                  <c:v>3.2000000000000002E-3</c:v>
                </c:pt>
                <c:pt idx="1">
                  <c:v>3.2000000000000002E-3</c:v>
                </c:pt>
                <c:pt idx="2">
                  <c:v>3.2200000000000002E-3</c:v>
                </c:pt>
                <c:pt idx="3">
                  <c:v>3.2200000000000002E-3</c:v>
                </c:pt>
                <c:pt idx="4">
                  <c:v>3.2399999999999998E-3</c:v>
                </c:pt>
                <c:pt idx="5">
                  <c:v>3.2499999999999999E-3</c:v>
                </c:pt>
                <c:pt idx="6">
                  <c:v>3.2499999999999999E-3</c:v>
                </c:pt>
                <c:pt idx="7">
                  <c:v>3.4299999999999999E-3</c:v>
                </c:pt>
                <c:pt idx="8">
                  <c:v>3.0599999999999998E-3</c:v>
                </c:pt>
                <c:pt idx="9">
                  <c:v>3.0899999999999999E-3</c:v>
                </c:pt>
                <c:pt idx="10">
                  <c:v>3.1099999999999999E-3</c:v>
                </c:pt>
                <c:pt idx="11">
                  <c:v>3.1099999999999999E-3</c:v>
                </c:pt>
                <c:pt idx="12">
                  <c:v>3.1199999999999999E-3</c:v>
                </c:pt>
                <c:pt idx="13">
                  <c:v>3.15E-3</c:v>
                </c:pt>
                <c:pt idx="14">
                  <c:v>3.15E-3</c:v>
                </c:pt>
                <c:pt idx="15">
                  <c:v>3.1800000000000001E-3</c:v>
                </c:pt>
                <c:pt idx="16">
                  <c:v>3.2200000000000002E-3</c:v>
                </c:pt>
                <c:pt idx="17">
                  <c:v>3.2200000000000002E-3</c:v>
                </c:pt>
                <c:pt idx="18">
                  <c:v>3.2200000000000002E-3</c:v>
                </c:pt>
                <c:pt idx="19">
                  <c:v>3.2499999999999999E-3</c:v>
                </c:pt>
                <c:pt idx="20">
                  <c:v>3.2599999999999999E-3</c:v>
                </c:pt>
                <c:pt idx="21">
                  <c:v>3.31E-3</c:v>
                </c:pt>
                <c:pt idx="22">
                  <c:v>3.31E-3</c:v>
                </c:pt>
                <c:pt idx="23">
                  <c:v>3.32E-3</c:v>
                </c:pt>
                <c:pt idx="24">
                  <c:v>3.32E-3</c:v>
                </c:pt>
                <c:pt idx="25">
                  <c:v>3.3700000000000002E-3</c:v>
                </c:pt>
                <c:pt idx="26">
                  <c:v>3.3700000000000002E-3</c:v>
                </c:pt>
                <c:pt idx="27">
                  <c:v>3.3700000000000002E-3</c:v>
                </c:pt>
                <c:pt idx="28">
                  <c:v>3.4099999999999998E-3</c:v>
                </c:pt>
                <c:pt idx="29">
                  <c:v>3.4299999999999999E-3</c:v>
                </c:pt>
                <c:pt idx="30">
                  <c:v>4.0000000000000001E-3</c:v>
                </c:pt>
                <c:pt idx="31">
                  <c:v>4.0000000000000001E-3</c:v>
                </c:pt>
                <c:pt idx="32">
                  <c:v>4.0000000000000001E-3</c:v>
                </c:pt>
                <c:pt idx="33">
                  <c:v>4.0000000000000001E-3</c:v>
                </c:pt>
                <c:pt idx="34">
                  <c:v>4.0000000000000001E-3</c:v>
                </c:pt>
                <c:pt idx="35">
                  <c:v>4.0000000000000001E-3</c:v>
                </c:pt>
                <c:pt idx="36">
                  <c:v>4.0000000000000001E-3</c:v>
                </c:pt>
                <c:pt idx="37">
                  <c:v>4.0000000000000001E-3</c:v>
                </c:pt>
                <c:pt idx="38">
                  <c:v>3.0000000000000001E-3</c:v>
                </c:pt>
                <c:pt idx="39">
                  <c:v>3.0000000000000001E-3</c:v>
                </c:pt>
                <c:pt idx="40">
                  <c:v>3.0000000000000001E-3</c:v>
                </c:pt>
                <c:pt idx="41">
                  <c:v>3.0000000000000001E-3</c:v>
                </c:pt>
                <c:pt idx="42">
                  <c:v>3.0000000000000001E-3</c:v>
                </c:pt>
                <c:pt idx="43">
                  <c:v>3.0000000000000001E-3</c:v>
                </c:pt>
                <c:pt idx="44">
                  <c:v>3.0000000000000001E-3</c:v>
                </c:pt>
                <c:pt idx="45">
                  <c:v>3.0000000000000001E-3</c:v>
                </c:pt>
                <c:pt idx="46">
                  <c:v>3.0100000000000001E-3</c:v>
                </c:pt>
                <c:pt idx="47">
                  <c:v>3.0200000000000001E-3</c:v>
                </c:pt>
                <c:pt idx="48">
                  <c:v>3.0300000000000001E-3</c:v>
                </c:pt>
                <c:pt idx="49">
                  <c:v>3.0500000000000002E-3</c:v>
                </c:pt>
                <c:pt idx="50">
                  <c:v>3.0500000000000002E-3</c:v>
                </c:pt>
                <c:pt idx="51">
                  <c:v>3.0500000000000002E-3</c:v>
                </c:pt>
                <c:pt idx="52">
                  <c:v>3.0899999999999999E-3</c:v>
                </c:pt>
                <c:pt idx="53">
                  <c:v>3.0999999999999999E-3</c:v>
                </c:pt>
                <c:pt idx="54">
                  <c:v>3.16E-3</c:v>
                </c:pt>
                <c:pt idx="55">
                  <c:v>3.1800000000000001E-3</c:v>
                </c:pt>
                <c:pt idx="56">
                  <c:v>3.3300000000000001E-3</c:v>
                </c:pt>
                <c:pt idx="57">
                  <c:v>3.3800000000000002E-3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02-4982-9F1D-48CD3ABCD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637919"/>
        <c:axId val="847651231"/>
      </c:lineChart>
      <c:catAx>
        <c:axId val="8476379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/>
                  <a:t>Index</a:t>
                </a:r>
              </a:p>
            </c:rich>
          </c:tx>
          <c:layout>
            <c:manualLayout>
              <c:xMode val="edge"/>
              <c:yMode val="edge"/>
              <c:x val="0.49168934848114243"/>
              <c:y val="0.873744292237442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7651231"/>
        <c:crosses val="autoZero"/>
        <c:auto val="1"/>
        <c:lblAlgn val="ctr"/>
        <c:lblOffset val="100"/>
        <c:noMultiLvlLbl val="0"/>
      </c:catAx>
      <c:valAx>
        <c:axId val="847651231"/>
        <c:scaling>
          <c:orientation val="minMax"/>
          <c:max val="5.000000000000001E-3"/>
          <c:min val="2.0000000000000005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zh-CN" sz="1200" b="0" i="0" baseline="0">
                    <a:effectLst/>
                  </a:rPr>
                  <a:t>半孔径</a:t>
                </a:r>
                <a:r>
                  <a:rPr lang="en-US" altLang="zh-CN" sz="1200" b="0" i="0" baseline="0">
                    <a:effectLst/>
                  </a:rPr>
                  <a:t>(m)</a:t>
                </a:r>
                <a:endParaRPr lang="zh-CN" altLang="zh-CN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8494055482166448E-2"/>
              <c:y val="0.34248480926185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7637919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1691043350557"/>
          <c:y val="5.7060367454068242E-2"/>
          <c:w val="0.62643588585974885"/>
          <c:h val="0.786611986001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(2)'!$G$2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(2)'!$H$2:$J$2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F-40E7-91A0-CBE58DCBEFFD}"/>
            </c:ext>
          </c:extLst>
        </c:ser>
        <c:ser>
          <c:idx val="1"/>
          <c:order val="1"/>
          <c:tx>
            <c:strRef>
              <c:f>'Sheet1 (2)'!$G$3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(2)'!$H$3:$J$3</c:f>
              <c:numCache>
                <c:formatCode>General</c:formatCode>
                <c:ptCount val="3"/>
                <c:pt idx="0">
                  <c:v>1.3421052631578947</c:v>
                </c:pt>
                <c:pt idx="1">
                  <c:v>0.84519572953736655</c:v>
                </c:pt>
                <c:pt idx="2">
                  <c:v>1.0990099009900991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F-40E7-91A0-CBE58DCBEFFD}"/>
            </c:ext>
          </c:extLst>
        </c:ser>
        <c:ser>
          <c:idx val="2"/>
          <c:order val="2"/>
          <c:tx>
            <c:strRef>
              <c:f>'Sheet1 (2)'!$G$4</c:f>
              <c:strCache>
                <c:ptCount val="1"/>
                <c:pt idx="0">
                  <c:v>2023_V1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(2)'!$H$4:$J$4</c:f>
              <c:numCache>
                <c:formatCode>General</c:formatCode>
                <c:ptCount val="3"/>
                <c:pt idx="0">
                  <c:v>1.3947368421052631</c:v>
                </c:pt>
                <c:pt idx="1">
                  <c:v>0.94229791560752418</c:v>
                </c:pt>
                <c:pt idx="2">
                  <c:v>1.6732673267326732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F-40E7-91A0-CBE58DCBEFFD}"/>
            </c:ext>
          </c:extLst>
        </c:ser>
        <c:ser>
          <c:idx val="3"/>
          <c:order val="3"/>
          <c:tx>
            <c:strRef>
              <c:f>'Sheet1 (2)'!$G$5</c:f>
              <c:strCache>
                <c:ptCount val="1"/>
                <c:pt idx="0">
                  <c:v>2023_V2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(2)'!$H$5:$J$5</c:f>
              <c:numCache>
                <c:formatCode>General</c:formatCode>
                <c:ptCount val="3"/>
                <c:pt idx="0">
                  <c:v>1.4353804035087716</c:v>
                </c:pt>
                <c:pt idx="1">
                  <c:v>1.0296432343670565</c:v>
                </c:pt>
                <c:pt idx="2">
                  <c:v>2.898854449017203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6F-40E7-91A0-CBE58DCBEFFD}"/>
            </c:ext>
          </c:extLst>
        </c:ser>
        <c:ser>
          <c:idx val="4"/>
          <c:order val="4"/>
          <c:tx>
            <c:strRef>
              <c:f>'Sheet1 (2)'!$G$6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(2)'!$H$6:$J$6</c:f>
              <c:numCache>
                <c:formatCode>General</c:formatCode>
                <c:ptCount val="3"/>
                <c:pt idx="0">
                  <c:v>1.4491228070175437</c:v>
                </c:pt>
                <c:pt idx="1">
                  <c:v>1.0419420437214031</c:v>
                </c:pt>
                <c:pt idx="2">
                  <c:v>3.1782178217821784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F-40E7-91A0-CBE58DCBE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80576"/>
        <c:axId val="187789824"/>
      </c:barChart>
      <c:catAx>
        <c:axId val="1874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789824"/>
        <c:crosses val="autoZero"/>
        <c:auto val="1"/>
        <c:lblAlgn val="ctr"/>
        <c:lblOffset val="100"/>
        <c:noMultiLvlLbl val="0"/>
      </c:catAx>
      <c:valAx>
        <c:axId val="187789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zh-CN" b="0"/>
                  <a:t>Normalized</a:t>
                </a:r>
                <a:r>
                  <a:rPr lang="en-US" altLang="zh-CN" b="0" baseline="0"/>
                  <a:t> by V2018</a:t>
                </a:r>
                <a:endParaRPr lang="zh-CN" alt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4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0412853798686"/>
          <c:y val="0.20832421988918051"/>
          <c:w val="0.18054378819236605"/>
          <c:h val="0.562055268855447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7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1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3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6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072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58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3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8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5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6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6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7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72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6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3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0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0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1DF17-A28C-4D46-829F-D8D110C0931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7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4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5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2024/5/19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Day 2024/5/20</a:t>
            </a:r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2024/5/19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 2024/5/20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2024/5/19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2024/5/20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2024/5/20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CEPC Day 2024/5/20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2024/5/19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Day 2024/5/20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impedance budget update in EDR (including collimators) and limitations to luminosities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2024 CEPC Workshop EU Edition, 8-11 Apr. 2024, Marseille, France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FB0A78BC-80C9-41E6-ACDC-D3248CD25E37}"/>
              </a:ext>
            </a:extLst>
          </p:cNvPr>
          <p:cNvSpPr txBox="1"/>
          <p:nvPr/>
        </p:nvSpPr>
        <p:spPr>
          <a:xfrm>
            <a:off x="2621737" y="4005064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 Wang, Yuan Zhang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Institute of High Energy physics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AFE953-F54B-401E-83C1-97F89E9F2260}"/>
              </a:ext>
            </a:extLst>
          </p:cNvPr>
          <p:cNvSpPr/>
          <p:nvPr/>
        </p:nvSpPr>
        <p:spPr>
          <a:xfrm>
            <a:off x="1631504" y="515719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Contributors: </a:t>
            </a:r>
          </a:p>
          <a:p>
            <a:r>
              <a:rPr lang="en-US" altLang="zh-CN" sz="2400" dirty="0"/>
              <a:t>Yuan Zhang, </a:t>
            </a:r>
            <a:r>
              <a:rPr lang="en-US" altLang="zh-CN" sz="2400" dirty="0" err="1"/>
              <a:t>Yudong</a:t>
            </a:r>
            <a:r>
              <a:rPr lang="en-US" altLang="zh-CN" sz="2400" dirty="0"/>
              <a:t> Liu, </a:t>
            </a:r>
            <a:r>
              <a:rPr lang="en-US" altLang="zh-CN" sz="2400" dirty="0" err="1"/>
              <a:t>Saike</a:t>
            </a:r>
            <a:r>
              <a:rPr lang="en-US" altLang="zh-CN" sz="2400" dirty="0"/>
              <a:t> Tian, </a:t>
            </a:r>
            <a:r>
              <a:rPr lang="en-US" altLang="zh-CN" sz="2400" dirty="0" err="1"/>
              <a:t>Haisheng</a:t>
            </a:r>
            <a:r>
              <a:rPr lang="en-US" altLang="zh-CN" sz="2400" dirty="0"/>
              <a:t> Xu, Jintao Li,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Xiaoyu</a:t>
            </a:r>
            <a:r>
              <a:rPr lang="zh-CN" altLang="en-US" sz="2400" dirty="0"/>
              <a:t> </a:t>
            </a:r>
            <a:r>
              <a:rPr lang="en-US" altLang="zh-CN" sz="2400" dirty="0"/>
              <a:t>Liu (IHEP) 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166F86AB-899C-47B2-84FD-F35183CAB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189348"/>
            <a:ext cx="2988826" cy="18472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1A64D7B-0792-436E-9678-F395C65D9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136510"/>
            <a:ext cx="2988826" cy="184722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06F32F8-5F56-4A68-8DB2-95B08CC3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91" y="2423254"/>
            <a:ext cx="2988826" cy="18472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8446A82-70EC-48CF-8675-90AA29D08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76" y="2348880"/>
            <a:ext cx="2988826" cy="184722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Resistive wall impedance updated by considering different type of vacuum chambers</a:t>
            </a:r>
          </a:p>
          <a:p>
            <a:pPr lvl="1"/>
            <a:r>
              <a:rPr lang="en-US" altLang="zh-CN" sz="1600" dirty="0"/>
              <a:t>main vacuum chamber with NEG coating, IP chamber, collimators and stainless steel chamber (flanges, bellows, BPMs)) </a:t>
            </a:r>
            <a:r>
              <a:rPr lang="en-US" altLang="zh-CN" sz="1600" dirty="0">
                <a:sym typeface="Symbol" panose="05050102010706020507" pitchFamily="18" charset="2"/>
              </a:rPr>
              <a:t></a:t>
            </a:r>
            <a:r>
              <a:rPr lang="en-US" altLang="zh-CN" sz="1600" dirty="0"/>
              <a:t> The impedance contributed by the main vacuum chamber dominates both the longitudinal and transverse RW impedance</a:t>
            </a:r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Resistive wall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B4E44C-807E-4F5B-95D7-1910B0FA5710}"/>
              </a:ext>
            </a:extLst>
          </p:cNvPr>
          <p:cNvSpPr txBox="1"/>
          <p:nvPr/>
        </p:nvSpPr>
        <p:spPr>
          <a:xfrm>
            <a:off x="839416" y="585920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TRWI growth time reduced from 2.2ms to 1.7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(5 turns)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3827DE5-8B44-43EF-A503-DD226B08C23C}"/>
              </a:ext>
            </a:extLst>
          </p:cNvPr>
          <p:cNvCxnSpPr>
            <a:cxnSpLocks/>
          </p:cNvCxnSpPr>
          <p:nvPr/>
        </p:nvCxnSpPr>
        <p:spPr>
          <a:xfrm flipH="1">
            <a:off x="5807968" y="5709427"/>
            <a:ext cx="417406" cy="299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6F487545-65C2-4EFF-B6EC-965D5BD22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50320"/>
              </p:ext>
            </p:extLst>
          </p:nvPr>
        </p:nvGraphicFramePr>
        <p:xfrm>
          <a:off x="983432" y="2924944"/>
          <a:ext cx="4238027" cy="2190419"/>
        </p:xfrm>
        <a:graphic>
          <a:graphicData uri="http://schemas.openxmlformats.org/drawingml/2006/table">
            <a:tbl>
              <a:tblPr/>
              <a:tblGrid>
                <a:gridCol w="129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36000" marR="36000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Main chamber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355.7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SS chamber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73.4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6.9E-3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1.4E-2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RW Total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Ring 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876.9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9330D37C-BFD1-4DE7-A055-BE742BED2980}"/>
              </a:ext>
            </a:extLst>
          </p:cNvPr>
          <p:cNvSpPr/>
          <p:nvPr/>
        </p:nvSpPr>
        <p:spPr>
          <a:xfrm>
            <a:off x="6775759" y="2811458"/>
            <a:ext cx="527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ReZL</a:t>
            </a:r>
            <a:endParaRPr lang="zh-CN" altLang="en-US" sz="1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9B2EB5-53E6-432D-82D0-66DA6C9DE6AD}"/>
              </a:ext>
            </a:extLst>
          </p:cNvPr>
          <p:cNvSpPr/>
          <p:nvPr/>
        </p:nvSpPr>
        <p:spPr>
          <a:xfrm>
            <a:off x="9894542" y="2687042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ImZL</a:t>
            </a:r>
            <a:endParaRPr lang="zh-CN" altLang="en-US" sz="1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5EE6FBA-CC8A-4EF7-8D77-A42D47AB95EC}"/>
              </a:ext>
            </a:extLst>
          </p:cNvPr>
          <p:cNvSpPr/>
          <p:nvPr/>
        </p:nvSpPr>
        <p:spPr>
          <a:xfrm>
            <a:off x="6775759" y="4395634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ReZy</a:t>
            </a:r>
            <a:endParaRPr lang="zh-CN" altLang="en-US" sz="1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F31D541-8ECF-4DAB-8952-3A05A9E5119F}"/>
              </a:ext>
            </a:extLst>
          </p:cNvPr>
          <p:cNvSpPr/>
          <p:nvPr/>
        </p:nvSpPr>
        <p:spPr>
          <a:xfrm>
            <a:off x="9727577" y="4505523"/>
            <a:ext cx="534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ImZy</a:t>
            </a:r>
            <a:endParaRPr lang="zh-CN" altLang="en-US" sz="1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310384D-CBC4-4B54-AA3C-DEE76DB634A6}"/>
              </a:ext>
            </a:extLst>
          </p:cNvPr>
          <p:cNvSpPr/>
          <p:nvPr/>
        </p:nvSpPr>
        <p:spPr>
          <a:xfrm>
            <a:off x="1065885" y="2530188"/>
            <a:ext cx="403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Broadband effective impedance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67877BC-1B27-45F5-B13D-70BD7456F490}"/>
              </a:ext>
            </a:extLst>
          </p:cNvPr>
          <p:cNvSpPr/>
          <p:nvPr/>
        </p:nvSpPr>
        <p:spPr>
          <a:xfrm>
            <a:off x="923730" y="5255746"/>
            <a:ext cx="4596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RW takes 40~50% of the total ZL and  20% of total </a:t>
            </a:r>
            <a:r>
              <a:rPr lang="en-US" altLang="zh-CN" sz="1600" dirty="0" err="1"/>
              <a:t>ky</a:t>
            </a:r>
            <a:r>
              <a:rPr lang="en-US" altLang="zh-CN" sz="1600" dirty="0"/>
              <a:t> @</a:t>
            </a:r>
            <a:r>
              <a:rPr lang="en-US" altLang="zh-CN" sz="1600" dirty="0">
                <a:sym typeface="Symbol"/>
              </a:rPr>
              <a:t></a:t>
            </a:r>
            <a:r>
              <a:rPr lang="en-US" altLang="zh-CN" sz="1600" baseline="-25000" dirty="0">
                <a:sym typeface="Symbol"/>
              </a:rPr>
              <a:t>z</a:t>
            </a:r>
            <a:r>
              <a:rPr lang="en-US" altLang="zh-CN" sz="1600" dirty="0">
                <a:sym typeface="Symbol"/>
              </a:rPr>
              <a:t>=3mm</a:t>
            </a:r>
          </a:p>
        </p:txBody>
      </p:sp>
    </p:spTree>
    <p:extLst>
      <p:ext uri="{BB962C8B-B14F-4D97-AF65-F5344CB8AC3E}">
        <p14:creationId xmlns:p14="http://schemas.microsoft.com/office/powerpoint/2010/main" val="160547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</a:rPr>
              <a:t>Masks will be installed before each bellows with RF shielding and BPM to protect the downstream elements, with possible height of 2~5mm and total number of ~17k.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</a:rPr>
              <a:t>Impedance for cylindrical symmetrical mask and horizontal mask is compared.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Masks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 2024/5/20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B33BCD-2934-492E-85DF-4DE589161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21" y="3050071"/>
            <a:ext cx="2183978" cy="17398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530CB8-92F0-4F1A-A8C4-83BD4B7FE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0" y="3050071"/>
            <a:ext cx="1967411" cy="17748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CA6A21-E5AB-4D62-9174-920A8A86456A}"/>
              </a:ext>
            </a:extLst>
          </p:cNvPr>
          <p:cNvSpPr txBox="1"/>
          <p:nvPr/>
        </p:nvSpPr>
        <p:spPr>
          <a:xfrm>
            <a:off x="482810" y="2245527"/>
            <a:ext cx="425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thickness: 10mm</a:t>
            </a:r>
          </a:p>
          <a:p>
            <a:r>
              <a:rPr lang="en-US" altLang="zh-CN" dirty="0"/>
              <a:t>Horizontal mask</a:t>
            </a:r>
            <a:r>
              <a:rPr lang="zh-CN" altLang="en-US" dirty="0"/>
              <a:t>：</a:t>
            </a:r>
            <a:r>
              <a:rPr lang="en-US" altLang="zh-CN" dirty="0"/>
              <a:t>vertical heigh 2mm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10154F-E720-42C6-9E78-AFE952518BF1}"/>
              </a:ext>
            </a:extLst>
          </p:cNvPr>
          <p:cNvSpPr txBox="1"/>
          <p:nvPr/>
        </p:nvSpPr>
        <p:spPr>
          <a:xfrm>
            <a:off x="132073" y="4888080"/>
            <a:ext cx="5387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Lower impedance for horizontal mask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Impedance increase with mask height and decrease with tapering angle (not holds for small height)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7F996AA-139C-4380-81E4-16FC74064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33" y="2204864"/>
            <a:ext cx="3106955" cy="2008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4B2A38-A1FB-4ECD-AEBB-CE4D97A20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77" y="2204864"/>
            <a:ext cx="3106955" cy="202453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02C85F8-AD51-449A-A741-44B6D4259DDC}"/>
              </a:ext>
            </a:extLst>
          </p:cNvPr>
          <p:cNvSpPr/>
          <p:nvPr/>
        </p:nvSpPr>
        <p:spPr>
          <a:xfrm>
            <a:off x="6408999" y="2522526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ZL</a:t>
            </a:r>
            <a:endParaRPr lang="zh-CN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5B8DC1-9F23-483C-8D69-471A09C31FCE}"/>
              </a:ext>
            </a:extLst>
          </p:cNvPr>
          <p:cNvSpPr/>
          <p:nvPr/>
        </p:nvSpPr>
        <p:spPr>
          <a:xfrm>
            <a:off x="9624392" y="2584798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Zx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25AE9B-C15C-4862-899C-DCA20AF04F28}"/>
              </a:ext>
            </a:extLst>
          </p:cNvPr>
          <p:cNvSpPr txBox="1"/>
          <p:nvPr/>
        </p:nvSpPr>
        <p:spPr>
          <a:xfrm>
            <a:off x="215966" y="6054528"/>
            <a:ext cx="1147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/>
              <a:t>Considering contribution from all masks, the mask height should below 3mm, and horizontal mask recommended.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2668C34-952F-4AC2-B714-813C8E77D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928" y="4231921"/>
            <a:ext cx="3025156" cy="18183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1A1572-A776-48A8-A7AA-9F0CC4B9A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9476" y="4229396"/>
            <a:ext cx="3025156" cy="181831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7CC1F64-DF92-49FF-A02D-50A36D5F818A}"/>
              </a:ext>
            </a:extLst>
          </p:cNvPr>
          <p:cNvSpPr txBox="1"/>
          <p:nvPr/>
        </p:nvSpPr>
        <p:spPr>
          <a:xfrm>
            <a:off x="7262371" y="4322138"/>
            <a:ext cx="1210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Loss factor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F3139B-85B6-4059-893A-136441F13229}"/>
              </a:ext>
            </a:extLst>
          </p:cNvPr>
          <p:cNvSpPr txBox="1"/>
          <p:nvPr/>
        </p:nvSpPr>
        <p:spPr>
          <a:xfrm>
            <a:off x="10514883" y="4322138"/>
            <a:ext cx="1210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kick factor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215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More detailed modeling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Impedance update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/>
              <a:t>Power loss per beam: 18kW</a:t>
            </a:r>
            <a:r>
              <a:rPr lang="en-US" altLang="zh-CN" sz="1600" dirty="0">
                <a:sym typeface="Symbol" panose="05050102010706020507" pitchFamily="18" charset="2"/>
              </a:rPr>
              <a:t>23kW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sym typeface="Symbol" panose="05050102010706020507" pitchFamily="18" charset="2"/>
              </a:rPr>
              <a:t>Mode analysis on HOMs</a:t>
            </a:r>
            <a:endParaRPr lang="en-US" altLang="zh-CN" sz="16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ym typeface="Symbol" panose="05050102010706020507" pitchFamily="18" charset="2"/>
              </a:rPr>
              <a:t>Possible mitigations: Optimize the shape of the electrode, ground plate, taper section; damping material surround the supporting component and feedthrough of the electrodes.</a:t>
            </a: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Electro Separators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 2024/5/20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12AF44-A0C9-4CF8-8236-ED0E30DC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3" y="3584732"/>
            <a:ext cx="3278509" cy="21151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B283BE-BB0F-48BE-8BC9-90C2A33D3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>
          <a:xfrm>
            <a:off x="3575720" y="3720512"/>
            <a:ext cx="3297530" cy="19793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D02431-2E41-4443-9EE9-4D4E5DFB6763}"/>
              </a:ext>
            </a:extLst>
          </p:cNvPr>
          <p:cNvSpPr txBox="1"/>
          <p:nvPr/>
        </p:nvSpPr>
        <p:spPr>
          <a:xfrm>
            <a:off x="3739025" y="3342503"/>
            <a:ext cx="35809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Vertical impedance (shift=3mm)</a:t>
            </a:r>
          </a:p>
        </p:txBody>
      </p:sp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96C5C834-41BC-48CD-A5BD-01F349BCD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94" y="1121624"/>
            <a:ext cx="2411248" cy="13234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1FAC5C-B734-42B7-95DD-BB0196BD0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45" y="1136851"/>
            <a:ext cx="4253371" cy="12840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2DA489-4723-4CA9-89A4-222D994B20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2"/>
          <a:stretch/>
        </p:blipFill>
        <p:spPr>
          <a:xfrm>
            <a:off x="10483192" y="527194"/>
            <a:ext cx="1576411" cy="1128220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865979C4-3546-4C08-809F-5F63BD079543}"/>
              </a:ext>
            </a:extLst>
          </p:cNvPr>
          <p:cNvSpPr/>
          <p:nvPr/>
        </p:nvSpPr>
        <p:spPr>
          <a:xfrm>
            <a:off x="7305298" y="1655414"/>
            <a:ext cx="388816" cy="261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0ABC4EA-963A-4A8D-A27D-9A461C03CAE6}"/>
                  </a:ext>
                </a:extLst>
              </p:cNvPr>
              <p:cNvSpPr txBox="1"/>
              <p:nvPr/>
            </p:nvSpPr>
            <p:spPr>
              <a:xfrm>
                <a:off x="6843717" y="3686969"/>
                <a:ext cx="5123079" cy="208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longitudinal modes: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=66.6MHz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=50.6k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),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=87.7MHz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=27.5k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horizontal modes: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=32.2MHz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=15.3M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/m),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=59.4MHz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=14.7M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Dominant 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vertical modes: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1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=306MHz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=0.3M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/m), 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2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=604MHz (</a:t>
                </a:r>
                <a:r>
                  <a:rPr kumimoji="0" lang="en-US" altLang="zh-CN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R</a:t>
                </a:r>
                <a:r>
                  <a:rPr kumimoji="0" lang="en-US" altLang="zh-CN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s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</a:rPr>
                  <a:t>=0.3M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+mn-cs"/>
                    <a:sym typeface="Symbol" panose="05050102010706020507" pitchFamily="18" charset="2"/>
                  </a:rPr>
                  <a:t>/m)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sym typeface="Symbol" panose="05050102010706020507" pitchFamily="18" charset="2"/>
                  </a:rPr>
                  <a:t>Above the transverse CBI threshold 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for Z </a:t>
                </a: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C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𝑓</m:t>
                    </m:r>
                    <m:r>
                      <m:rPr>
                        <m:sty m:val="p"/>
                      </m:rPr>
                      <a:rPr kumimoji="0" lang="en-US" altLang="zh-C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Re</m:t>
                    </m:r>
                    <m:sSub>
                      <m:sSubPr>
                        <m:ctrlP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&lt;650kGHz,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Re</m:t>
                    </m:r>
                    <m:sSub>
                      <m:sSubPr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  <a:sym typeface="Symbol" panose="05050102010706020507" pitchFamily="18" charset="2"/>
                  </a:rPr>
                  <a:t>&lt;0.9M/m)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0ABC4EA-963A-4A8D-A27D-9A461C03C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17" y="3686969"/>
                <a:ext cx="5123079" cy="2083006"/>
              </a:xfrm>
              <a:prstGeom prst="rect">
                <a:avLst/>
              </a:prstGeom>
              <a:blipFill>
                <a:blip r:embed="rId8"/>
                <a:stretch>
                  <a:fillRect t="-877" r="-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4D5B4D30-E46C-4FF2-8282-6BBCEF8B6031}"/>
              </a:ext>
            </a:extLst>
          </p:cNvPr>
          <p:cNvSpPr txBox="1"/>
          <p:nvPr/>
        </p:nvSpPr>
        <p:spPr>
          <a:xfrm>
            <a:off x="2175599" y="5762640"/>
            <a:ext cx="3704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wake fields are not converged to</a:t>
            </a:r>
            <a:r>
              <a:rPr lang="zh-CN" altLang="en-US" sz="1600" dirty="0"/>
              <a:t> </a:t>
            </a:r>
            <a:r>
              <a:rPr lang="en-US" altLang="zh-CN" sz="1600" dirty="0"/>
              <a:t>zero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826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111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</a:rPr>
              <a:t>Transverse and longitudinal feedback kickers are required to damp the coupled bunch instabilities (Transverse damping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</a:t>
            </a:r>
            <a:r>
              <a:rPr lang="en-US" altLang="zh-CN" sz="2000" dirty="0">
                <a:latin typeface="+mj-lt"/>
              </a:rPr>
              <a:t>1ms, longitudinal damping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</a:t>
            </a:r>
            <a:r>
              <a:rPr lang="en-US" altLang="zh-CN" sz="2000" dirty="0">
                <a:latin typeface="+mj-lt"/>
              </a:rPr>
              <a:t>12ms).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j-lt"/>
              </a:rPr>
              <a:t>Preliminary simplified model been used in the impedance evaluations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small contribution to the total broadband impedance budget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Narrowband resonances should be </a:t>
            </a:r>
            <a:r>
              <a:rPr lang="en-US" altLang="zh-CN" sz="1600" dirty="0">
                <a:latin typeface="+mj-lt"/>
                <a:sym typeface="Symbol" panose="05050102010706020507" pitchFamily="18" charset="2"/>
              </a:rPr>
              <a:t>further checked with more detailed designs</a:t>
            </a:r>
            <a:endParaRPr lang="en-US" altLang="zh-CN" sz="16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Feedback kickers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Day 2024/5/20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5D323D-94D6-42B9-9CF5-DBB7C805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2" r="3438"/>
          <a:stretch/>
        </p:blipFill>
        <p:spPr>
          <a:xfrm>
            <a:off x="335360" y="2924944"/>
            <a:ext cx="3528392" cy="14436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7559A8E-1EAF-4D2F-B610-0B4790FA2CE2}"/>
              </a:ext>
            </a:extLst>
          </p:cNvPr>
          <p:cNvSpPr txBox="1"/>
          <p:nvPr/>
        </p:nvSpPr>
        <p:spPr>
          <a:xfrm>
            <a:off x="1343472" y="3913892"/>
            <a:ext cx="3378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400" dirty="0">
                <a:latin typeface="+mj-lt"/>
              </a:rPr>
              <a:t>Slot pipe kicker (distance between electrodes = 34mm, </a:t>
            </a:r>
            <a:r>
              <a:rPr lang="en-US" altLang="zh-CN" sz="1400" dirty="0" err="1">
                <a:latin typeface="+mj-lt"/>
              </a:rPr>
              <a:t>r_pipe</a:t>
            </a:r>
            <a:r>
              <a:rPr lang="en-US" altLang="zh-CN" sz="1400" dirty="0">
                <a:latin typeface="+mj-lt"/>
              </a:rPr>
              <a:t>=28mm)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A8608F-93EA-4618-A147-F485972E5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0" r="1600"/>
          <a:stretch/>
        </p:blipFill>
        <p:spPr>
          <a:xfrm>
            <a:off x="1711695" y="4592539"/>
            <a:ext cx="2133533" cy="179857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FDE2112-829D-4BAC-B9BA-C47D9D7ECBBF}"/>
              </a:ext>
            </a:extLst>
          </p:cNvPr>
          <p:cNvSpPr txBox="1"/>
          <p:nvPr/>
        </p:nvSpPr>
        <p:spPr>
          <a:xfrm>
            <a:off x="479376" y="292494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Transverse FB kicker: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7A326C-EF6C-4C96-8EDE-3726F81F888B}"/>
              </a:ext>
            </a:extLst>
          </p:cNvPr>
          <p:cNvSpPr txBox="1"/>
          <p:nvPr/>
        </p:nvSpPr>
        <p:spPr>
          <a:xfrm>
            <a:off x="242427" y="4578554"/>
            <a:ext cx="1469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FB kicker: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C4277C-DCD8-41DD-8633-77FB5BD4E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078" y="2804660"/>
            <a:ext cx="2820536" cy="18977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FBB6EA-0B11-4ED1-B1F6-88A8EA291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152" y="2780928"/>
            <a:ext cx="2813683" cy="18977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3CDB8D-F5F6-494E-8450-6A289D6A4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240" y="4707954"/>
            <a:ext cx="2989780" cy="17401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D10DD42-B4D9-4792-BBC7-406141ABD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0757" y="4702328"/>
            <a:ext cx="2989780" cy="17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E518A82-D124-4F2F-8476-6C577C60C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1" y="3672278"/>
            <a:ext cx="3670481" cy="26690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DE2B34-41FC-446B-AF46-9A67F5E0C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11" y="3687298"/>
            <a:ext cx="3670481" cy="2669053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6" y="1403077"/>
            <a:ext cx="3886506" cy="212643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纵向阻抗：</a:t>
            </a:r>
            <a:endParaRPr lang="en-US" altLang="zh-CN" sz="2000" dirty="0"/>
          </a:p>
          <a:p>
            <a:pPr lvl="1"/>
            <a:r>
              <a:rPr lang="en-US" altLang="zh-CN" sz="1600" dirty="0"/>
              <a:t>dominated by the </a:t>
            </a:r>
            <a:r>
              <a:rPr lang="en-US" altLang="zh-CN" sz="1600" b="1" dirty="0"/>
              <a:t>RW, flanges, bellows and RF cavities</a:t>
            </a:r>
            <a:endParaRPr lang="zh-CN" altLang="en-US" sz="16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on the impedance budget update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BCC2EA-0E56-4C95-9DB4-2AD48B3F0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9" y="1056145"/>
            <a:ext cx="3670481" cy="26690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EAF348-69AE-43B7-8C82-E3760D784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79" y="1056146"/>
            <a:ext cx="3670481" cy="2669053"/>
          </a:xfrm>
          <a:prstGeom prst="rect">
            <a:avLst/>
          </a:prstGeom>
        </p:spPr>
      </p:pic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8C228CF5-363F-4DDC-A166-22744E38F0E3}"/>
              </a:ext>
            </a:extLst>
          </p:cNvPr>
          <p:cNvSpPr txBox="1">
            <a:spLocks/>
          </p:cNvSpPr>
          <p:nvPr/>
        </p:nvSpPr>
        <p:spPr>
          <a:xfrm>
            <a:off x="320731" y="4005064"/>
            <a:ext cx="38329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横向阻抗：</a:t>
            </a:r>
            <a:endParaRPr lang="en-US" altLang="zh-CN" sz="2000" dirty="0"/>
          </a:p>
          <a:p>
            <a:pPr lvl="1"/>
            <a:r>
              <a:rPr lang="en-US" altLang="zh-CN" sz="1600" dirty="0"/>
              <a:t>dominated by the </a:t>
            </a:r>
            <a:r>
              <a:rPr lang="en-US" altLang="zh-CN" sz="1600" b="1" dirty="0"/>
              <a:t>RW, flanges, bellows and collimators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8228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budget table update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068AB654-F0E1-49CE-AABF-F547B3920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87331"/>
              </p:ext>
            </p:extLst>
          </p:nvPr>
        </p:nvGraphicFramePr>
        <p:xfrm>
          <a:off x="1055440" y="1052736"/>
          <a:ext cx="9217022" cy="5700134"/>
        </p:xfrm>
        <a:graphic>
          <a:graphicData uri="http://schemas.openxmlformats.org/drawingml/2006/table">
            <a:tbl>
              <a:tblPr/>
              <a:tblGrid>
                <a:gridCol w="21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431.2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13.8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276.1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 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V 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90143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Circ Collimators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0235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Masks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17757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88943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Feedback kickers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-1.9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95072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819.8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876.9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98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0972800" cy="850105"/>
          </a:xfrm>
        </p:spPr>
        <p:txBody>
          <a:bodyPr>
            <a:normAutofit/>
          </a:bodyPr>
          <a:lstStyle/>
          <a:p>
            <a:r>
              <a:rPr lang="en-US" altLang="zh-CN" dirty="0"/>
              <a:t>Impedance evolution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681874" y="5994961"/>
            <a:ext cx="404630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Evaluate with </a:t>
            </a:r>
            <a:r>
              <a:rPr lang="en-US" altLang="zh-CN" sz="1867" dirty="0" err="1"/>
              <a:t>rms</a:t>
            </a:r>
            <a:r>
              <a:rPr lang="en-US" altLang="zh-CN" sz="1867" dirty="0"/>
              <a:t> bunch length of 3mm</a:t>
            </a:r>
            <a:endParaRPr lang="zh-CN" altLang="en-US" sz="1867" dirty="0"/>
          </a:p>
        </p:txBody>
      </p:sp>
      <p:sp>
        <p:nvSpPr>
          <p:cNvPr id="8" name="Rectangle 7"/>
          <p:cNvSpPr/>
          <p:nvPr/>
        </p:nvSpPr>
        <p:spPr>
          <a:xfrm>
            <a:off x="821135" y="264910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2018</a:t>
            </a:r>
            <a:endParaRPr lang="zh-CN" alt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21135" y="331692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2021</a:t>
            </a:r>
            <a:endParaRPr lang="zh-CN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95516" y="418101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2023_V1</a:t>
            </a:r>
            <a:endParaRPr lang="zh-CN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847528" y="2649106"/>
            <a:ext cx="3104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Elliptical cross section (CDR)</a:t>
            </a:r>
            <a:endParaRPr lang="zh-CN" altLang="en-US" sz="2000" dirty="0"/>
          </a:p>
        </p:txBody>
      </p:sp>
      <p:sp>
        <p:nvSpPr>
          <p:cNvPr id="12" name="Down Arrow 11"/>
          <p:cNvSpPr/>
          <p:nvPr/>
        </p:nvSpPr>
        <p:spPr>
          <a:xfrm>
            <a:off x="997115" y="3021671"/>
            <a:ext cx="216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Down Arrow 12"/>
          <p:cNvSpPr/>
          <p:nvPr/>
        </p:nvSpPr>
        <p:spPr>
          <a:xfrm>
            <a:off x="1017417" y="3717032"/>
            <a:ext cx="216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Rectangle 13"/>
          <p:cNvSpPr/>
          <p:nvPr/>
        </p:nvSpPr>
        <p:spPr>
          <a:xfrm>
            <a:off x="1847528" y="3098867"/>
            <a:ext cx="3683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Circular cross section</a:t>
            </a:r>
          </a:p>
          <a:p>
            <a:r>
              <a:rPr lang="en-US" altLang="zh-CN" sz="2000" dirty="0"/>
              <a:t>More contributors included (TDR)</a:t>
            </a:r>
            <a:endParaRPr lang="zh-CN" alt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826620" y="3970874"/>
            <a:ext cx="440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More detailed chamber material, collimator updated,</a:t>
            </a:r>
            <a:r>
              <a:rPr lang="en-US" altLang="zh-CN" sz="2000" dirty="0">
                <a:sym typeface="Symbol" panose="05050102010706020507" pitchFamily="18" charset="2"/>
              </a:rPr>
              <a:t> </a:t>
            </a:r>
            <a:r>
              <a:rPr lang="en-US" altLang="zh-CN" sz="2000" dirty="0"/>
              <a:t>weighing</a:t>
            </a:r>
            <a:endParaRPr lang="zh-CN" altLang="en-US" sz="2000" dirty="0"/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1E92ECC9-132C-4F41-A65B-3A445DF5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1261936" cy="17159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The transverse impedance budget increased dramatically</a:t>
            </a:r>
            <a:r>
              <a:rPr lang="en-US" altLang="zh-CN" sz="2200" dirty="0">
                <a:sym typeface="Symbol" panose="05050102010706020507" pitchFamily="18" charset="2"/>
              </a:rPr>
              <a:t>  mainly contributed by the collimators for the machine protection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Influences: single bunch current threshold, beam-beam interaction/luminosity reach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Careful machine protection &amp; collimator design with low impedance + instability mitigations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C6FABF4-68CD-45F3-A6F8-041C077FDA27}"/>
              </a:ext>
            </a:extLst>
          </p:cNvPr>
          <p:cNvSpPr/>
          <p:nvPr/>
        </p:nvSpPr>
        <p:spPr>
          <a:xfrm>
            <a:off x="595516" y="5036796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2023_V2</a:t>
            </a:r>
            <a:endParaRPr lang="zh-CN" altLang="en-US" sz="2000" dirty="0"/>
          </a:p>
        </p:txBody>
      </p:sp>
      <p:sp>
        <p:nvSpPr>
          <p:cNvPr id="19" name="Down Arrow 12">
            <a:extLst>
              <a:ext uri="{FF2B5EF4-FFF2-40B4-BE49-F238E27FC236}">
                <a16:creationId xmlns:a16="http://schemas.microsoft.com/office/drawing/2014/main" id="{45C5CACE-A522-434C-A21D-0E4A1CCD5666}"/>
              </a:ext>
            </a:extLst>
          </p:cNvPr>
          <p:cNvSpPr/>
          <p:nvPr/>
        </p:nvSpPr>
        <p:spPr>
          <a:xfrm>
            <a:off x="1017417" y="4649939"/>
            <a:ext cx="216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E38FF5D-26E1-4E18-9F3E-7CA0808462A5}"/>
              </a:ext>
            </a:extLst>
          </p:cNvPr>
          <p:cNvSpPr/>
          <p:nvPr/>
        </p:nvSpPr>
        <p:spPr>
          <a:xfrm>
            <a:off x="1826620" y="4840337"/>
            <a:ext cx="397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Collimators for machine protection, masks and feedback kickers included</a:t>
            </a:r>
            <a:endParaRPr lang="zh-CN" altLang="en-US" sz="2000" dirty="0"/>
          </a:p>
        </p:txBody>
      </p:sp>
      <p:sp>
        <p:nvSpPr>
          <p:cNvPr id="21" name="页脚占位符 3">
            <a:extLst>
              <a:ext uri="{FF2B5EF4-FFF2-40B4-BE49-F238E27FC236}">
                <a16:creationId xmlns:a16="http://schemas.microsoft.com/office/drawing/2014/main" id="{3B0E77E3-9317-4C51-8BB0-D2E5DE66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Day 2024/5/20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B8DA98D5-EBB0-48E9-A281-2711FCA4794C}"/>
              </a:ext>
            </a:extLst>
          </p:cNvPr>
          <p:cNvSpPr/>
          <p:nvPr/>
        </p:nvSpPr>
        <p:spPr>
          <a:xfrm>
            <a:off x="759786" y="5836930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2024</a:t>
            </a:r>
            <a:endParaRPr lang="zh-CN" altLang="en-US" sz="2000" dirty="0"/>
          </a:p>
        </p:txBody>
      </p:sp>
      <p:sp>
        <p:nvSpPr>
          <p:cNvPr id="24" name="Down Arrow 12">
            <a:extLst>
              <a:ext uri="{FF2B5EF4-FFF2-40B4-BE49-F238E27FC236}">
                <a16:creationId xmlns:a16="http://schemas.microsoft.com/office/drawing/2014/main" id="{3C473F31-F116-4584-92AA-2F3C11CF9ADC}"/>
              </a:ext>
            </a:extLst>
          </p:cNvPr>
          <p:cNvSpPr/>
          <p:nvPr/>
        </p:nvSpPr>
        <p:spPr>
          <a:xfrm>
            <a:off x="1017417" y="5450829"/>
            <a:ext cx="216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3317755-025B-49B4-BBE9-2BC5EE3FC26C}"/>
              </a:ext>
            </a:extLst>
          </p:cNvPr>
          <p:cNvSpPr txBox="1"/>
          <p:nvPr/>
        </p:nvSpPr>
        <p:spPr>
          <a:xfrm>
            <a:off x="1806072" y="5686772"/>
            <a:ext cx="4208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More detailed collimator design, resistive wall and </a:t>
            </a:r>
            <a:r>
              <a:rPr lang="en-US" altLang="zh-CN" sz="2000" dirty="0" err="1"/>
              <a:t>Eseparator</a:t>
            </a:r>
            <a:r>
              <a:rPr lang="en-US" altLang="zh-CN" sz="2000" dirty="0"/>
              <a:t> updated</a:t>
            </a: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3C8EA8D2-2EA0-40AC-AB9D-156518FC7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486520"/>
              </p:ext>
            </p:extLst>
          </p:nvPr>
        </p:nvGraphicFramePr>
        <p:xfrm>
          <a:off x="6145340" y="3076687"/>
          <a:ext cx="5710238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03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Limitations to Luminosities/Beam current threshold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32E70D47-71C6-4BFA-8A37-5D0E446117F6}"/>
              </a:ext>
            </a:extLst>
          </p:cNvPr>
          <p:cNvSpPr txBox="1">
            <a:spLocks/>
          </p:cNvSpPr>
          <p:nvPr/>
        </p:nvSpPr>
        <p:spPr>
          <a:xfrm>
            <a:off x="609600" y="1285861"/>
            <a:ext cx="109728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Rough estimations of the instability threshold based on analytical criterions.</a:t>
            </a:r>
            <a:endParaRPr lang="en-US" altLang="zh-CN" sz="2400" dirty="0"/>
          </a:p>
        </p:txBody>
      </p:sp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2E5039A8-A790-4D40-B323-2F047BD18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23048"/>
              </p:ext>
            </p:extLst>
          </p:nvPr>
        </p:nvGraphicFramePr>
        <p:xfrm>
          <a:off x="1871107" y="4104648"/>
          <a:ext cx="2688298" cy="1234506"/>
        </p:xfrm>
        <a:graphic>
          <a:graphicData uri="http://schemas.openxmlformats.org/drawingml/2006/table">
            <a:tbl>
              <a:tblPr/>
              <a:tblGrid>
                <a:gridCol w="16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2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16.5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64.2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863172C6-D9D4-4BDF-8702-8B04C2CB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97292"/>
              </p:ext>
            </p:extLst>
          </p:nvPr>
        </p:nvGraphicFramePr>
        <p:xfrm>
          <a:off x="1177915" y="1796819"/>
          <a:ext cx="7366357" cy="1735800"/>
        </p:xfrm>
        <a:graphic>
          <a:graphicData uri="http://schemas.openxmlformats.org/drawingml/2006/table">
            <a:tbl>
              <a:tblPr firstRow="1" bandRow="1"/>
              <a:tblGrid>
                <a:gridCol w="340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328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988787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  <a:gridCol w="988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(Long)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9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</a:t>
                      </a:r>
                      <a:r>
                        <a:rPr lang="en-US" altLang="zh-CN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9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109.8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2C3EEBA-AFDC-4F75-8156-6FBA83372405}"/>
              </a:ext>
            </a:extLst>
          </p:cNvPr>
          <p:cNvSpPr txBox="1">
            <a:spLocks/>
          </p:cNvSpPr>
          <p:nvPr/>
        </p:nvSpPr>
        <p:spPr>
          <a:xfrm>
            <a:off x="8202201" y="3548054"/>
            <a:ext cx="3648000" cy="208823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altLang="zh-CN" sz="2133" dirty="0"/>
              <a:t>Although the criterion usually underestimates the threshold, we do observed its influence on the beam-beam interaction</a:t>
            </a:r>
            <a:r>
              <a:rPr lang="en-US" altLang="zh-CN" sz="2133" baseline="30000" dirty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</a:rPr>
              <a:t>[PRAB 23, 104402 (2020);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</a:rPr>
              <a:t>PRAB 25, 011001 (2022)]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2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F7B477-3777-477C-910E-503E4ED2E9AC}"/>
              </a:ext>
            </a:extLst>
          </p:cNvPr>
          <p:cNvSpPr/>
          <p:nvPr/>
        </p:nvSpPr>
        <p:spPr>
          <a:xfrm>
            <a:off x="1175496" y="2124538"/>
            <a:ext cx="7366357" cy="768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61508059-8FB8-4FC7-A922-08B4382A119B}"/>
              </a:ext>
            </a:extLst>
          </p:cNvPr>
          <p:cNvSpPr/>
          <p:nvPr/>
        </p:nvSpPr>
        <p:spPr>
          <a:xfrm>
            <a:off x="5570403" y="2810399"/>
            <a:ext cx="2015280" cy="748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右箭头 6">
            <a:extLst>
              <a:ext uri="{FF2B5EF4-FFF2-40B4-BE49-F238E27FC236}">
                <a16:creationId xmlns:a16="http://schemas.microsoft.com/office/drawing/2014/main" id="{1AF72D64-2A33-4BF3-870B-47B9C596193B}"/>
              </a:ext>
            </a:extLst>
          </p:cNvPr>
          <p:cNvSpPr/>
          <p:nvPr/>
        </p:nvSpPr>
        <p:spPr>
          <a:xfrm rot="1658999">
            <a:off x="8402267" y="2806029"/>
            <a:ext cx="1687757" cy="289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F238FB00-0B04-4597-BC6F-4602D75E7036}"/>
              </a:ext>
            </a:extLst>
          </p:cNvPr>
          <p:cNvSpPr/>
          <p:nvPr/>
        </p:nvSpPr>
        <p:spPr>
          <a:xfrm>
            <a:off x="5526838" y="4702616"/>
            <a:ext cx="17844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dirty="0"/>
              <a:t>TMCI unstable</a:t>
            </a:r>
          </a:p>
        </p:txBody>
      </p:sp>
      <p:sp>
        <p:nvSpPr>
          <p:cNvPr id="17" name="右箭头 15">
            <a:extLst>
              <a:ext uri="{FF2B5EF4-FFF2-40B4-BE49-F238E27FC236}">
                <a16:creationId xmlns:a16="http://schemas.microsoft.com/office/drawing/2014/main" id="{05F08AA5-D200-423B-9AA6-876D196A52DC}"/>
              </a:ext>
            </a:extLst>
          </p:cNvPr>
          <p:cNvSpPr/>
          <p:nvPr/>
        </p:nvSpPr>
        <p:spPr>
          <a:xfrm rot="5992030">
            <a:off x="6012412" y="3943104"/>
            <a:ext cx="933484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72888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Single bunch current threshold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Frist order estimation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The impedance presents single bunch current limitation for W/Z, some safety margin reserved for Higgs.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Instability happens when the two modes couples, and then decouples at higher intensities.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Earlier studies show that longitudinal impedance will further decrease the threshold for Z, mitigation strategies are needed.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9F741F7-9F1D-4CDA-8E80-837D8021082F}"/>
              </a:ext>
            </a:extLst>
          </p:cNvPr>
          <p:cNvGrpSpPr>
            <a:grpSpLocks noChangeAspect="1"/>
          </p:cNvGrpSpPr>
          <p:nvPr/>
        </p:nvGrpSpPr>
        <p:grpSpPr>
          <a:xfrm>
            <a:off x="4008208" y="3005249"/>
            <a:ext cx="3960000" cy="3039618"/>
            <a:chOff x="4759029" y="2621129"/>
            <a:chExt cx="4680000" cy="35922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CB43ABC-BA0F-4AB9-9E29-9082B6E07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029" y="3098122"/>
              <a:ext cx="4680000" cy="2648264"/>
            </a:xfrm>
            <a:prstGeom prst="rect">
              <a:avLst/>
            </a:prstGeom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35EB2FB-CD96-4985-8EF8-EEFF053B160C}"/>
                </a:ext>
              </a:extLst>
            </p:cNvPr>
            <p:cNvCxnSpPr/>
            <p:nvPr/>
          </p:nvCxnSpPr>
          <p:spPr>
            <a:xfrm flipV="1">
              <a:off x="8314294" y="3106242"/>
              <a:ext cx="0" cy="2832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D1DEAE-96DA-4AFC-8BB0-9452E96B5BDC}"/>
                </a:ext>
              </a:extLst>
            </p:cNvPr>
            <p:cNvSpPr/>
            <p:nvPr/>
          </p:nvSpPr>
          <p:spPr>
            <a:xfrm>
              <a:off x="7258335" y="5485066"/>
              <a:ext cx="1018227" cy="728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>
                  <a:solidFill>
                    <a:srgbClr val="FF0000"/>
                  </a:solidFill>
                  <a:latin typeface="Calibri" charset="0"/>
                  <a:ea typeface="宋体" charset="0"/>
                </a:rPr>
                <a:t>Design</a:t>
              </a:r>
            </a:p>
            <a:p>
              <a:r>
                <a:rPr lang="en-US" altLang="zh-CN" sz="2000" dirty="0">
                  <a:sym typeface="Symbol" panose="05050102010706020507" pitchFamily="18" charset="2"/>
                </a:rPr>
                <a:t>1410</a:t>
              </a:r>
              <a:r>
                <a:rPr lang="en-US" altLang="zh-CN" sz="2000" baseline="30000" dirty="0">
                  <a:sym typeface="Symbol" panose="05050102010706020507" pitchFamily="18" charset="2"/>
                </a:rPr>
                <a:t>10</a:t>
              </a:r>
              <a:endParaRPr lang="zh-CN" altLang="en-US" sz="2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4043405-4E07-4195-808A-DAD37811BC8B}"/>
                </a:ext>
              </a:extLst>
            </p:cNvPr>
            <p:cNvSpPr txBox="1"/>
            <p:nvPr/>
          </p:nvSpPr>
          <p:spPr>
            <a:xfrm>
              <a:off x="6831361" y="2621129"/>
              <a:ext cx="2386960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/>
                <a:t>Z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CCC9229-B685-4B90-A135-56070FB9C9CA}"/>
              </a:ext>
            </a:extLst>
          </p:cNvPr>
          <p:cNvGrpSpPr>
            <a:grpSpLocks noChangeAspect="1"/>
          </p:cNvGrpSpPr>
          <p:nvPr/>
        </p:nvGrpSpPr>
        <p:grpSpPr>
          <a:xfrm>
            <a:off x="86859" y="2974470"/>
            <a:ext cx="3960000" cy="3011976"/>
            <a:chOff x="86859" y="2603150"/>
            <a:chExt cx="4680000" cy="355960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13EC3DD-D2A5-49A4-8C60-2186F7623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59" y="2996952"/>
              <a:ext cx="4680000" cy="2626082"/>
            </a:xfrm>
            <a:prstGeom prst="rect">
              <a:avLst/>
            </a:prstGeom>
          </p:spPr>
        </p:pic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DE80639-220D-4D9E-B5E1-55A05028F754}"/>
                </a:ext>
              </a:extLst>
            </p:cNvPr>
            <p:cNvCxnSpPr/>
            <p:nvPr/>
          </p:nvCxnSpPr>
          <p:spPr>
            <a:xfrm flipV="1">
              <a:off x="1513066" y="3098122"/>
              <a:ext cx="0" cy="2832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6A2F736-EAA1-4A3B-BDB4-ADDAEE78DB0D}"/>
                </a:ext>
              </a:extLst>
            </p:cNvPr>
            <p:cNvSpPr/>
            <p:nvPr/>
          </p:nvSpPr>
          <p:spPr>
            <a:xfrm>
              <a:off x="350777" y="5434414"/>
              <a:ext cx="1018227" cy="728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>
                  <a:solidFill>
                    <a:srgbClr val="FF0000"/>
                  </a:solidFill>
                  <a:latin typeface="Calibri" charset="0"/>
                  <a:ea typeface="宋体" charset="0"/>
                </a:rPr>
                <a:t>Design</a:t>
              </a:r>
            </a:p>
            <a:p>
              <a:r>
                <a:rPr lang="en-US" altLang="zh-CN" sz="2000" dirty="0">
                  <a:sym typeface="Symbol" panose="05050102010706020507" pitchFamily="18" charset="2"/>
                </a:rPr>
                <a:t>1310</a:t>
              </a:r>
              <a:r>
                <a:rPr lang="en-US" altLang="zh-CN" sz="2000" baseline="30000" dirty="0">
                  <a:sym typeface="Symbol" panose="05050102010706020507" pitchFamily="18" charset="2"/>
                </a:rPr>
                <a:t>10</a:t>
              </a:r>
              <a:endParaRPr lang="zh-CN" altLang="en-US" sz="20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7972C78-7CB1-44D7-8F68-9429D065027A}"/>
                </a:ext>
              </a:extLst>
            </p:cNvPr>
            <p:cNvSpPr txBox="1"/>
            <p:nvPr/>
          </p:nvSpPr>
          <p:spPr>
            <a:xfrm>
              <a:off x="2027123" y="2603150"/>
              <a:ext cx="10182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/>
                <a:t>Higgs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597939DA-2E08-4EB1-9702-D3FA00486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3537050"/>
            <a:ext cx="3960000" cy="2127160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81B6E14-F5CA-4926-9E22-45B2A7AF5A47}"/>
              </a:ext>
            </a:extLst>
          </p:cNvPr>
          <p:cNvCxnSpPr/>
          <p:nvPr/>
        </p:nvCxnSpPr>
        <p:spPr>
          <a:xfrm flipV="1">
            <a:off x="9744122" y="3568129"/>
            <a:ext cx="0" cy="23963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CE2E671E-9E50-4979-B1AE-BC5AB3EFD504}"/>
              </a:ext>
            </a:extLst>
          </p:cNvPr>
          <p:cNvSpPr/>
          <p:nvPr/>
        </p:nvSpPr>
        <p:spPr>
          <a:xfrm>
            <a:off x="8757854" y="5580979"/>
            <a:ext cx="1212191" cy="728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solidFill>
                  <a:srgbClr val="FF0000"/>
                </a:solidFill>
                <a:latin typeface="Calibri" charset="0"/>
                <a:ea typeface="宋体" charset="0"/>
              </a:rPr>
              <a:t>Design</a:t>
            </a:r>
          </a:p>
          <a:p>
            <a:r>
              <a:rPr lang="en-US" altLang="zh-CN" sz="2000" dirty="0">
                <a:sym typeface="Symbol" panose="05050102010706020507" pitchFamily="18" charset="2"/>
              </a:rPr>
              <a:t>13.510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endParaRPr lang="zh-CN" altLang="en-US" sz="20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452A10-C3B6-4DDF-A82D-B515EA6F7569}"/>
              </a:ext>
            </a:extLst>
          </p:cNvPr>
          <p:cNvSpPr txBox="1"/>
          <p:nvPr/>
        </p:nvSpPr>
        <p:spPr>
          <a:xfrm>
            <a:off x="9496317" y="2974471"/>
            <a:ext cx="2019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947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Limitations to Luminosities (for Z)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145608"/>
            <a:ext cx="11175032" cy="51637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1" dirty="0">
                <a:latin typeface="+mj-lt"/>
              </a:rPr>
              <a:t>水平方向的对撞稳定性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2B82A2-FB61-4C66-BF41-2A73762AB6D1}"/>
              </a:ext>
            </a:extLst>
          </p:cNvPr>
          <p:cNvSpPr txBox="1"/>
          <p:nvPr/>
        </p:nvSpPr>
        <p:spPr>
          <a:xfrm>
            <a:off x="9840416" y="191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Yuan Zhang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6627D3D-8AD7-46E2-B169-21AF66889C1D}"/>
              </a:ext>
            </a:extLst>
          </p:cNvPr>
          <p:cNvSpPr txBox="1">
            <a:spLocks/>
          </p:cNvSpPr>
          <p:nvPr/>
        </p:nvSpPr>
        <p:spPr>
          <a:xfrm>
            <a:off x="609600" y="24928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考虑纵向阻抗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考虑水平方向阻抗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Resistive feedback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damp rate=0.05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水平色品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与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2023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的阻抗（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not TDR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）没有显著差别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为了实现稳定对撞，上述抑制方法是必须的（反馈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+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色品）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940ADC-4119-48A3-BDD1-2571508F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132" y="1145609"/>
            <a:ext cx="5003945" cy="34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4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Review of the impedance budget in TDR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Impedance issues to be addressed in EDR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Impedance budget update (including collimators)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Limitations to Luminosities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Summary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0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DDCB75-8362-454F-9591-0463C76A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垂直方向的对撞稳定性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C0C19-13BA-4AE8-A1B5-57E45C1F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ED411C-2E2A-4502-B8DB-20B3B28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C17FAFF-8606-4B01-90A7-223CB590023F}"/>
              </a:ext>
            </a:extLst>
          </p:cNvPr>
          <p:cNvSpPr txBox="1">
            <a:spLocks/>
          </p:cNvSpPr>
          <p:nvPr/>
        </p:nvSpPr>
        <p:spPr>
          <a:xfrm>
            <a:off x="529230" y="1268760"/>
            <a:ext cx="5926810" cy="493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考虑纵向阻抗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考虑垂直方向阻抗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Resistive feedback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damp rate=0.05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垂直色品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2023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的阻抗（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not TDR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）在同样条件下可以保持稳定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Beam-beam + ZT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的复合效应导致的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TMCI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太强，对撞无法稳定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不稳定性导致质心振荡和尺寸增长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尺寸增长后，束束作用减弱，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TMCI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减弱，然后尺寸开始减小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尺寸减小后，束束作用增强，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TMCI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增强，然后质心振荡和尺寸增长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4E6FF4-37EE-4366-A5CA-CB30C6AC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68" y="892435"/>
            <a:ext cx="3826189" cy="2839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FF20B3-9B66-4413-9AF7-B49FCC19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83" y="3731657"/>
            <a:ext cx="3770674" cy="27823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742CC69-1DBF-47EE-ADD5-F89BA1CE4BC5}"/>
              </a:ext>
            </a:extLst>
          </p:cNvPr>
          <p:cNvSpPr txBox="1"/>
          <p:nvPr/>
        </p:nvSpPr>
        <p:spPr>
          <a:xfrm>
            <a:off x="9840416" y="191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Yuan Zhang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DDCB75-8362-454F-9591-0463C76A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非对称工作点的对撞（垂直）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C0C19-13BA-4AE8-A1B5-57E45C1F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ED411C-2E2A-4502-B8DB-20B3B28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42CC69-1DBF-47EE-ADD5-F89BA1CE4BC5}"/>
              </a:ext>
            </a:extLst>
          </p:cNvPr>
          <p:cNvSpPr txBox="1"/>
          <p:nvPr/>
        </p:nvSpPr>
        <p:spPr>
          <a:xfrm>
            <a:off x="9840416" y="191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Yuan Zhang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1B05FB4-8395-4E27-A53D-26E2CDB1C4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6752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𝟎𝟐</m:t>
                    </m:r>
                  </m:oMath>
                </a14:m>
                <a:r>
                  <a:rPr lang="en-US" altLang="zh-CN" b="1" dirty="0"/>
                  <a:t> could not help suppress the instability</a:t>
                </a:r>
              </a:p>
              <a:p>
                <a:r>
                  <a:rPr lang="en-US" altLang="zh-CN" dirty="0"/>
                  <a:t>Resistive feedback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damp rate=0.05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zh-CN" altLang="en-US" dirty="0"/>
                  <a:t>垂直色品 </a:t>
                </a:r>
                <a:r>
                  <a:rPr lang="en-US" altLang="zh-CN" dirty="0"/>
                  <a:t>10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91B05FB4-8395-4E27-A53D-26E2CDB1C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6752"/>
                <a:ext cx="10515600" cy="4351338"/>
              </a:xfrm>
              <a:blipFill>
                <a:blip r:embed="rId2"/>
                <a:stretch>
                  <a:fillRect l="-696" t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BFA85A45-51DF-485B-A95A-8B6BA680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56" y="2990368"/>
            <a:ext cx="4592180" cy="34034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629EFB-46C8-46BF-808D-485F39BF1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35" y="3028109"/>
            <a:ext cx="4592181" cy="34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9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DDCB75-8362-454F-9591-0463C76A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Instability vs bunch population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C0C19-13BA-4AE8-A1B5-57E45C1F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ED411C-2E2A-4502-B8DB-20B3B28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42CC69-1DBF-47EE-ADD5-F89BA1CE4BC5}"/>
              </a:ext>
            </a:extLst>
          </p:cNvPr>
          <p:cNvSpPr txBox="1"/>
          <p:nvPr/>
        </p:nvSpPr>
        <p:spPr>
          <a:xfrm>
            <a:off x="9840416" y="191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Yuan Zhang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F11733-1CF8-4F3D-92ED-7246A4D84E13}"/>
              </a:ext>
            </a:extLst>
          </p:cNvPr>
          <p:cNvSpPr txBox="1"/>
          <p:nvPr/>
        </p:nvSpPr>
        <p:spPr>
          <a:xfrm>
            <a:off x="7608168" y="1251505"/>
            <a:ext cx="269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Threshold : np=12e10, but…</a:t>
            </a:r>
            <a:endParaRPr lang="zh-CN" altLang="en-US" sz="20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3FFA284-43CA-468B-994D-BB896350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143212"/>
            <a:ext cx="5256584" cy="39393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A3B0C2D-613C-4618-83FB-65033562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7"/>
          <a:stretch/>
        </p:blipFill>
        <p:spPr>
          <a:xfrm>
            <a:off x="6543991" y="2132856"/>
            <a:ext cx="5221873" cy="38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2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DDCB75-8362-454F-9591-0463C76A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Instability vs bunch population (2)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0C0C19-13BA-4AE8-A1B5-57E45C1F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ED411C-2E2A-4502-B8DB-20B3B28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42CC69-1DBF-47EE-ADD5-F89BA1CE4BC5}"/>
              </a:ext>
            </a:extLst>
          </p:cNvPr>
          <p:cNvSpPr txBox="1"/>
          <p:nvPr/>
        </p:nvSpPr>
        <p:spPr>
          <a:xfrm>
            <a:off x="9840416" y="1912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Yuan Zhang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01E82695-57F1-47A0-A984-62539A7A4137}"/>
              </a:ext>
            </a:extLst>
          </p:cNvPr>
          <p:cNvSpPr txBox="1">
            <a:spLocks/>
          </p:cNvSpPr>
          <p:nvPr/>
        </p:nvSpPr>
        <p:spPr>
          <a:xfrm>
            <a:off x="767408" y="15567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There exist instability at low bunch population (np=3e10-7e10) !!!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E0BA5AA-DF4C-4D31-9E45-AD6678AF4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70" y="2221118"/>
            <a:ext cx="5372746" cy="400292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D66C691-3F0C-4934-A158-C34CA831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1" y="2116378"/>
            <a:ext cx="5611240" cy="42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063050" cy="5662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increased by a factor of 2~3, mainly due to the collimator impedance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First estimation shows single bunch current limitation for W/Z,</a:t>
            </a:r>
            <a:r>
              <a:rPr lang="zh-CN" altLang="en-US" sz="1800" dirty="0">
                <a:latin typeface="+mj-lt"/>
              </a:rPr>
              <a:t> </a:t>
            </a:r>
            <a:r>
              <a:rPr lang="en-US" altLang="zh-CN" sz="1800" dirty="0">
                <a:latin typeface="+mj-lt"/>
              </a:rPr>
              <a:t>some safety margin reserved for Higgs.</a:t>
            </a: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1800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latin typeface="+mj-lt"/>
              </a:rPr>
              <a:t>Shows limitations for Z luminosity reach (with FB, </a:t>
            </a:r>
            <a:r>
              <a:rPr lang="en-US" altLang="zh-CN" sz="1800" dirty="0">
                <a:latin typeface="+mj-lt"/>
                <a:sym typeface="Symbol" panose="05050102010706020507" pitchFamily="18" charset="2"/>
              </a:rPr>
              <a:t> and asymmetry tune</a:t>
            </a:r>
            <a:r>
              <a:rPr lang="en-US" altLang="zh-CN" sz="1800" dirty="0">
                <a:latin typeface="+mj-lt"/>
              </a:rPr>
              <a:t>): beam-beam unstable at low bunch population (np=3e10-7e10), then stable collision up to 12e10 (with luminosity of 80e34 cm</a:t>
            </a:r>
            <a:r>
              <a:rPr lang="en-US" altLang="zh-CN" sz="1800" baseline="30000" dirty="0">
                <a:latin typeface="+mj-lt"/>
              </a:rPr>
              <a:t>-2</a:t>
            </a:r>
            <a:r>
              <a:rPr lang="en-US" altLang="zh-CN" sz="1800" dirty="0">
                <a:latin typeface="+mj-lt"/>
              </a:rPr>
              <a:t>s</a:t>
            </a:r>
            <a:r>
              <a:rPr lang="en-US" altLang="zh-CN" sz="1800" baseline="30000" dirty="0">
                <a:latin typeface="+mj-lt"/>
              </a:rPr>
              <a:t>-1</a:t>
            </a:r>
            <a:r>
              <a:rPr lang="en-US" altLang="zh-CN" sz="1800" dirty="0">
                <a:latin typeface="+mj-lt"/>
              </a:rPr>
              <a:t>), with even higher intensity, a dynamical luminosity of around 80e34 cm</a:t>
            </a:r>
            <a:r>
              <a:rPr lang="en-US" altLang="zh-CN" sz="1800" baseline="30000" dirty="0">
                <a:latin typeface="+mj-lt"/>
              </a:rPr>
              <a:t>-2</a:t>
            </a:r>
            <a:r>
              <a:rPr lang="en-US" altLang="zh-CN" sz="1800" dirty="0">
                <a:latin typeface="+mj-lt"/>
              </a:rPr>
              <a:t>s</a:t>
            </a:r>
            <a:r>
              <a:rPr lang="en-US" altLang="zh-CN" sz="1800" baseline="30000" dirty="0">
                <a:latin typeface="+mj-lt"/>
              </a:rPr>
              <a:t>-1 </a:t>
            </a:r>
            <a:r>
              <a:rPr lang="en-US" altLang="zh-CN" sz="1800" dirty="0">
                <a:latin typeface="+mj-lt"/>
              </a:rPr>
              <a:t>will be reached </a:t>
            </a:r>
            <a:r>
              <a:rPr lang="en-US" altLang="zh-CN" sz="1800" dirty="0">
                <a:latin typeface="+mj-lt"/>
                <a:sym typeface="Symbol" panose="05050102010706020507" pitchFamily="18" charset="2"/>
              </a:rPr>
              <a:t> However, luminosity is further limited by boot strapping.</a:t>
            </a:r>
            <a:endParaRPr lang="en-US" altLang="zh-CN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Possible mitigations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Possible optimization on the machine protection &amp; collimation design?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</a:rPr>
              <a:t>Nonlinear collimator as adopted in </a:t>
            </a:r>
            <a:r>
              <a:rPr lang="en-US" altLang="zh-CN" sz="1600" dirty="0" err="1">
                <a:latin typeface="+mj-lt"/>
              </a:rPr>
              <a:t>SuperKEKB</a:t>
            </a:r>
            <a:r>
              <a:rPr lang="en-US" altLang="zh-CN" sz="1600" dirty="0">
                <a:latin typeface="+mj-lt"/>
              </a:rPr>
              <a:t> </a:t>
            </a:r>
            <a:r>
              <a:rPr lang="en-US" altLang="zh-CN" sz="1600" dirty="0">
                <a:latin typeface="+mj-lt"/>
                <a:sym typeface="Symbol" panose="05050102010706020507" pitchFamily="18" charset="2"/>
              </a:rPr>
              <a:t> will introduce additional nonlinear effects to the lattice</a:t>
            </a: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+mj-lt"/>
                <a:sym typeface="Symbol" panose="05050102010706020507" pitchFamily="18" charset="2"/>
              </a:rPr>
              <a:t>Search for new mitigation strategies ?</a:t>
            </a: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2BA8C02C-5AF9-454C-98B6-23A988D58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06379"/>
              </p:ext>
            </p:extLst>
          </p:nvPr>
        </p:nvGraphicFramePr>
        <p:xfrm>
          <a:off x="1591047" y="1916832"/>
          <a:ext cx="8568953" cy="193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Design 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TMCI threshold [</a:t>
                      </a: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/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6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your attention!</a:t>
            </a:r>
            <a:endParaRPr lang="zh-CN" altLang="en-US" sz="48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640F955F-CB51-44B5-B47B-C28387F0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Main beam parameters (30MW)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/>
        </p:nvGraphicFramePr>
        <p:xfrm>
          <a:off x="845991" y="12221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(H/V) [nm/pm]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0.27/1.4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0.87/1.7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1.4/4.7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(natural/total)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2.2/2.9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natural/total)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10/17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4/13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7/14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15/20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816/816/408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150/150/75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68DDED2C-792A-404E-8F88-24DC1420ED96}"/>
              </a:ext>
            </a:extLst>
          </p:cNvPr>
          <p:cNvGrpSpPr/>
          <p:nvPr/>
        </p:nvGrpSpPr>
        <p:grpSpPr>
          <a:xfrm>
            <a:off x="839416" y="1988840"/>
            <a:ext cx="11127880" cy="1944216"/>
            <a:chOff x="839416" y="1988840"/>
            <a:chExt cx="11127880" cy="19442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57445C9-3E57-43F3-86B9-9294C45E1F27}"/>
                </a:ext>
              </a:extLst>
            </p:cNvPr>
            <p:cNvSpPr txBox="1"/>
            <p:nvPr/>
          </p:nvSpPr>
          <p:spPr>
            <a:xfrm>
              <a:off x="10288160" y="2688573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>
                  <a:solidFill>
                    <a:srgbClr val="FF0000"/>
                  </a:solidFill>
                </a:rPr>
                <a:t>Design queries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D7A19B-A6FB-406B-B34F-FFB929609B97}"/>
                </a:ext>
              </a:extLst>
            </p:cNvPr>
            <p:cNvSpPr/>
            <p:nvPr/>
          </p:nvSpPr>
          <p:spPr>
            <a:xfrm>
              <a:off x="845991" y="1988840"/>
              <a:ext cx="9290249" cy="79208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FA08C4E-45F0-419C-ABC6-35645890D489}"/>
                </a:ext>
              </a:extLst>
            </p:cNvPr>
            <p:cNvSpPr/>
            <p:nvPr/>
          </p:nvSpPr>
          <p:spPr>
            <a:xfrm>
              <a:off x="839416" y="2780928"/>
              <a:ext cx="9290249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0A392-0606-4929-B7AE-A8743317F298}"/>
              </a:ext>
            </a:extLst>
          </p:cNvPr>
          <p:cNvGrpSpPr/>
          <p:nvPr/>
        </p:nvGrpSpPr>
        <p:grpSpPr>
          <a:xfrm>
            <a:off x="845992" y="3929191"/>
            <a:ext cx="11184767" cy="2453002"/>
            <a:chOff x="845992" y="3929191"/>
            <a:chExt cx="11184767" cy="24530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B86E09-1131-4316-BD05-AF6D227FFF6A}"/>
                </a:ext>
              </a:extLst>
            </p:cNvPr>
            <p:cNvSpPr/>
            <p:nvPr/>
          </p:nvSpPr>
          <p:spPr>
            <a:xfrm>
              <a:off x="845992" y="3935027"/>
              <a:ext cx="9283674" cy="2306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67E521-B89E-4089-A28B-132992079924}"/>
                </a:ext>
              </a:extLst>
            </p:cNvPr>
            <p:cNvSpPr txBox="1"/>
            <p:nvPr/>
          </p:nvSpPr>
          <p:spPr>
            <a:xfrm>
              <a:off x="10272464" y="3929191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Small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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p</a:t>
              </a:r>
              <a:endParaRPr lang="en-US" altLang="zh-CN" b="1" i="1" u="sng" baseline="-25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64E516-F448-467F-9550-48DF06B5FE0D}"/>
                </a:ext>
              </a:extLst>
            </p:cNvPr>
            <p:cNvSpPr txBox="1"/>
            <p:nvPr/>
          </p:nvSpPr>
          <p:spPr>
            <a:xfrm>
              <a:off x="10267832" y="4383974"/>
              <a:ext cx="1755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Short natural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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z</a:t>
              </a:r>
              <a:endParaRPr lang="en-US" altLang="zh-CN" b="1" i="1" u="sng" baseline="-25000" dirty="0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545BFCDF-42CB-4558-A149-06EEAA2F3FD6}"/>
                </a:ext>
              </a:extLst>
            </p:cNvPr>
            <p:cNvSpPr/>
            <p:nvPr/>
          </p:nvSpPr>
          <p:spPr>
            <a:xfrm>
              <a:off x="10010070" y="4051434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732A88DB-AA32-47D6-B1D5-FB6B8A7CC88F}"/>
                </a:ext>
              </a:extLst>
            </p:cNvPr>
            <p:cNvSpPr/>
            <p:nvPr/>
          </p:nvSpPr>
          <p:spPr>
            <a:xfrm>
              <a:off x="10010070" y="4469295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513529C-CC75-471A-9181-E15FA02AC596}"/>
                </a:ext>
              </a:extLst>
            </p:cNvPr>
            <p:cNvSpPr txBox="1"/>
            <p:nvPr/>
          </p:nvSpPr>
          <p:spPr>
            <a:xfrm>
              <a:off x="10274984" y="5735862"/>
              <a:ext cx="1755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Slow damping at low </a:t>
              </a:r>
              <a:r>
                <a:rPr lang="en-US" altLang="zh-CN" b="1" i="1" u="sng" dirty="0" err="1"/>
                <a:t>E</a:t>
              </a:r>
              <a:r>
                <a:rPr lang="en-US" altLang="zh-CN" b="1" i="1" u="sng" baseline="-25000" dirty="0" err="1"/>
                <a:t>k</a:t>
              </a:r>
              <a:endParaRPr lang="en-US" altLang="zh-CN" b="1" i="1" u="sng" baseline="-25000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E75EAD0A-EEC1-45FD-9AD1-FEAB03CC3F32}"/>
                </a:ext>
              </a:extLst>
            </p:cNvPr>
            <p:cNvSpPr/>
            <p:nvPr/>
          </p:nvSpPr>
          <p:spPr>
            <a:xfrm>
              <a:off x="10010070" y="5931501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6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the impedance budget in TDR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modeling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Impedance of the key vacuum components has been evaluated</a:t>
            </a: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D09B6F0-E79E-437D-9056-9D39A9D8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04" y="1924159"/>
            <a:ext cx="4109080" cy="33421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5D029B-7844-4B8F-871C-9CAE1EFD1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916832"/>
            <a:ext cx="4109080" cy="3348412"/>
          </a:xfrm>
          <a:prstGeom prst="rect">
            <a:avLst/>
          </a:prstGeom>
        </p:spPr>
      </p:pic>
      <p:sp>
        <p:nvSpPr>
          <p:cNvPr id="13" name="矩形 2">
            <a:extLst>
              <a:ext uri="{FF2B5EF4-FFF2-40B4-BE49-F238E27FC236}">
                <a16:creationId xmlns:a16="http://schemas.microsoft.com/office/drawing/2014/main" id="{E1AB405C-1EFA-4000-B0DE-649A118C592B}"/>
              </a:ext>
            </a:extLst>
          </p:cNvPr>
          <p:cNvSpPr/>
          <p:nvPr/>
        </p:nvSpPr>
        <p:spPr>
          <a:xfrm>
            <a:off x="3647728" y="2658248"/>
            <a:ext cx="77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ReZL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A6C302-7519-46A5-A442-F94BF0E39E50}"/>
              </a:ext>
            </a:extLst>
          </p:cNvPr>
          <p:cNvSpPr/>
          <p:nvPr/>
        </p:nvSpPr>
        <p:spPr>
          <a:xfrm>
            <a:off x="9316699" y="2634018"/>
            <a:ext cx="77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ReZy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F23F3DC2-E404-4B84-BCE7-2370D6F5B8BF}"/>
              </a:ext>
            </a:extLst>
          </p:cNvPr>
          <p:cNvSpPr txBox="1">
            <a:spLocks/>
          </p:cNvSpPr>
          <p:nvPr/>
        </p:nvSpPr>
        <p:spPr>
          <a:xfrm>
            <a:off x="911424" y="5445224"/>
            <a:ext cx="10553480" cy="98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The impedance contributed by Inj./ext. elements, feedback kickers, absorbers, masks and collimators outside the IR region are not included.</a:t>
            </a:r>
          </a:p>
        </p:txBody>
      </p:sp>
    </p:spTree>
    <p:extLst>
      <p:ext uri="{BB962C8B-B14F-4D97-AF65-F5344CB8AC3E}">
        <p14:creationId xmlns:p14="http://schemas.microsoft.com/office/powerpoint/2010/main" val="100978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the impedance budget in TDR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budget @</a:t>
            </a:r>
            <a:r>
              <a:rPr lang="en-US" altLang="zh-CN" sz="2400" b="1" dirty="0">
                <a:latin typeface="+mj-lt"/>
                <a:sym typeface="Symbol"/>
              </a:rPr>
              <a:t></a:t>
            </a:r>
            <a:r>
              <a:rPr lang="en-US" altLang="zh-CN" sz="2400" b="1" baseline="-25000" dirty="0">
                <a:latin typeface="+mj-lt"/>
                <a:sym typeface="Symbol"/>
              </a:rPr>
              <a:t>z</a:t>
            </a:r>
            <a:r>
              <a:rPr lang="en-US" altLang="zh-CN" sz="2400" b="1" dirty="0">
                <a:latin typeface="+mj-lt"/>
                <a:sym typeface="Symbol"/>
              </a:rPr>
              <a:t>=3mm</a:t>
            </a:r>
            <a:endParaRPr lang="en-US" altLang="zh-CN" sz="2400" b="1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FEB34DA-2C47-4F9B-BDF2-78506BF01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01061"/>
              </p:ext>
            </p:extLst>
          </p:nvPr>
        </p:nvGraphicFramePr>
        <p:xfrm>
          <a:off x="1439863" y="1521704"/>
          <a:ext cx="9217022" cy="4953286"/>
        </p:xfrm>
        <a:graphic>
          <a:graphicData uri="http://schemas.openxmlformats.org/drawingml/2006/table">
            <a:tbl>
              <a:tblPr/>
              <a:tblGrid>
                <a:gridCol w="21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7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329.2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363.7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276.1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500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23.4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815.3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676.6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8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the impedance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015296"/>
            <a:ext cx="11248379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latin typeface="+mj-lt"/>
              </a:rPr>
              <a:t>No apparent show stoppers for Higgs, W and </a:t>
            </a:r>
            <a:r>
              <a:rPr lang="en-US" altLang="zh-CN" sz="2200" dirty="0" err="1">
                <a:latin typeface="+mj-lt"/>
              </a:rPr>
              <a:t>tt</a:t>
            </a:r>
            <a:endParaRPr lang="en-US" altLang="zh-CN" sz="22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latin typeface="+mj-lt"/>
              </a:rPr>
              <a:t>Limitation to Z luminosity </a:t>
            </a:r>
            <a:r>
              <a:rPr lang="en-US" altLang="zh-CN" sz="2200" dirty="0">
                <a:latin typeface="+mj-lt"/>
                <a:sym typeface="Symbol" panose="05050102010706020507" pitchFamily="18" charset="2"/>
              </a:rPr>
              <a:t></a:t>
            </a:r>
            <a:r>
              <a:rPr lang="en-US" altLang="zh-CN" sz="2200" dirty="0">
                <a:latin typeface="+mj-lt"/>
              </a:rPr>
              <a:t> performance can be reached with mitigation strategies</a:t>
            </a: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1357ED93-CF08-4D2A-A1BA-2E4B1EEDD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046272"/>
                  </p:ext>
                </p:extLst>
              </p:nvPr>
            </p:nvGraphicFramePr>
            <p:xfrm>
              <a:off x="608261" y="2977856"/>
              <a:ext cx="7621981" cy="33314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807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142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1126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Instability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mechanism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Status and mitigation strategies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466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Microwave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>
                            <a:spcBef>
                              <a:spcPts val="600"/>
                            </a:spcBef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𝑏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,  </m:t>
                                  </m:r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+mj-ea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altLang="zh-CN" sz="1600" b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+mj-ea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7</a:t>
                          </a:r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&lt;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微软雅黑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𝑑𝑒𝑠𝑖𝑔𝑛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=14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ZL is coupled with beam-beam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brightness degradation for some working point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careful parameter tuning.</a:t>
                          </a:r>
                          <a:endParaRPr lang="en-US" altLang="zh-CN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33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Transverse mode coupling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微软雅黑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微软雅黑"/>
                                  <a:cs typeface="+mn-cs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6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&lt;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微软雅黑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𝑑𝑒𝑠𝑖𝑔𝑛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=14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ZY is coupled with beam-beam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bunch current and beam-beam unstable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Bootstrapping injection, bunch-by-bunch feedback with positive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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 larger emittance.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035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Transverse</a:t>
                          </a:r>
                          <a:r>
                            <a:rPr lang="en-US" altLang="zh-CN" sz="160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resistive wall instability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i="1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baseline="-250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2ms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 (damping time ~1ms)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9014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1357ED93-CF08-4D2A-A1BA-2E4B1EEDD3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046272"/>
                  </p:ext>
                </p:extLst>
              </p:nvPr>
            </p:nvGraphicFramePr>
            <p:xfrm>
              <a:off x="608261" y="2977856"/>
              <a:ext cx="7621981" cy="33314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8076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142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Instability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mechanism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Status and mitigation strategies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277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Microwave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204" t="-71014" r="-419" b="-23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8661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Transverse mode coupling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204" t="-131844" r="-419" b="-826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Transverse</a:t>
                          </a:r>
                          <a:r>
                            <a:rPr lang="en-US" altLang="zh-CN" sz="160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resistive wall instability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i="1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baseline="-250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2ms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 (damping time ~1ms)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9014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ED56BA7-7A26-41F3-937E-065554B2C8A7}"/>
              </a:ext>
            </a:extLst>
          </p:cNvPr>
          <p:cNvSpPr txBox="1"/>
          <p:nvPr/>
        </p:nvSpPr>
        <p:spPr>
          <a:xfrm>
            <a:off x="8230242" y="3182562"/>
            <a:ext cx="36263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sym typeface="Webdings" panose="05030102010509060703" pitchFamily="18" charset="2"/>
              </a:rPr>
              <a:t></a:t>
            </a:r>
            <a:r>
              <a:rPr lang="en-US" altLang="zh-CN" b="1" dirty="0">
                <a:sym typeface="Webdings" panose="05030102010509060703" pitchFamily="18" charset="2"/>
              </a:rPr>
              <a:t> </a:t>
            </a:r>
            <a:r>
              <a:rPr lang="en-US" altLang="zh-CN" b="1" dirty="0"/>
              <a:t>Missing impedance elements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FF0000"/>
                </a:solidFill>
                <a:sym typeface="Webdings" panose="05030102010509060703" pitchFamily="18" charset="2"/>
              </a:rPr>
              <a:t></a:t>
            </a:r>
            <a:r>
              <a:rPr lang="en-US" altLang="zh-CN" b="1" dirty="0">
                <a:sym typeface="Webdings" panose="05030102010509060703" pitchFamily="18" charset="2"/>
              </a:rPr>
              <a:t> Negative impact from </a:t>
            </a:r>
            <a:r>
              <a:rPr lang="en-US" altLang="zh-CN" b="1" dirty="0"/>
              <a:t>mitigation strategies/Prove their effectiveness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FF0000"/>
                </a:solidFill>
                <a:sym typeface="Webdings" panose="05030102010509060703" pitchFamily="18" charset="2"/>
              </a:rPr>
              <a:t></a:t>
            </a:r>
            <a:r>
              <a:rPr lang="en-US" altLang="zh-CN" b="1" dirty="0">
                <a:sym typeface="Webdings" panose="05030102010509060703" pitchFamily="18" charset="2"/>
              </a:rPr>
              <a:t> Coupling among different factors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0A06B5-607F-4EEA-9580-67E73A90EB2A}"/>
              </a:ext>
            </a:extLst>
          </p:cNvPr>
          <p:cNvSpPr txBox="1"/>
          <p:nvPr/>
        </p:nvSpPr>
        <p:spPr>
          <a:xfrm>
            <a:off x="839416" y="1123997"/>
            <a:ext cx="813690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b="1" dirty="0"/>
              <a:t>宽带阻抗 </a:t>
            </a:r>
            <a:r>
              <a:rPr lang="zh-CN" altLang="en-US" b="1" dirty="0">
                <a:sym typeface="Symbol" panose="05050102010706020507" pitchFamily="18" charset="2"/>
              </a:rPr>
              <a:t> 相空间畸变</a:t>
            </a:r>
            <a:r>
              <a:rPr lang="en-US" altLang="zh-CN" b="1" dirty="0">
                <a:sym typeface="Symbol" panose="05050102010706020507" pitchFamily="18" charset="2"/>
              </a:rPr>
              <a:t>/</a:t>
            </a:r>
            <a:r>
              <a:rPr lang="zh-CN" altLang="en-US" b="1" dirty="0">
                <a:sym typeface="Symbol" panose="05050102010706020507" pitchFamily="18" charset="2"/>
              </a:rPr>
              <a:t>质心振荡 单束团流强阈值</a:t>
            </a:r>
            <a:endParaRPr lang="en-US" altLang="zh-CN" b="1" dirty="0"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r>
              <a:rPr lang="zh-CN" altLang="en-US" b="1" dirty="0">
                <a:sym typeface="Symbol" panose="05050102010706020507" pitchFamily="18" charset="2"/>
              </a:rPr>
              <a:t>窄带阻抗  多束团耦合振荡 限制总流强</a:t>
            </a:r>
            <a:endParaRPr lang="en-US" altLang="zh-CN" b="1" dirty="0">
              <a:sym typeface="Symbol" panose="05050102010706020507" pitchFamily="18" charset="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54DD6D-69FE-4787-936E-32FB1A137BF3}"/>
              </a:ext>
            </a:extLst>
          </p:cNvPr>
          <p:cNvSpPr txBox="1"/>
          <p:nvPr/>
        </p:nvSpPr>
        <p:spPr>
          <a:xfrm>
            <a:off x="6791530" y="1227157"/>
            <a:ext cx="43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®"/>
            </a:pPr>
            <a:r>
              <a:rPr lang="zh-CN" altLang="en-US" b="1" dirty="0">
                <a:sym typeface="Symbol" panose="05050102010706020507" pitchFamily="18" charset="2"/>
              </a:rPr>
              <a:t>对撞亮度</a:t>
            </a:r>
            <a:endParaRPr lang="en-US" altLang="zh-CN" b="1" dirty="0">
              <a:sym typeface="Symbol" panose="05050102010706020507" pitchFamily="18" charset="2"/>
            </a:endParaRPr>
          </a:p>
          <a:p>
            <a:r>
              <a:rPr lang="en-US" altLang="zh-CN" b="1" dirty="0">
                <a:sym typeface="Symbol" panose="05050102010706020507" pitchFamily="18" charset="2"/>
              </a:rPr>
              <a:t>  </a:t>
            </a:r>
            <a:r>
              <a:rPr lang="zh-CN" altLang="en-US" b="1" dirty="0">
                <a:sym typeface="Symbol" panose="05050102010706020507" pitchFamily="18" charset="2"/>
              </a:rPr>
              <a:t>（束流能量损失发热）</a:t>
            </a:r>
            <a:endParaRPr lang="zh-CN" altLang="en-US" dirty="0"/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F8B147B4-6D00-4AE4-BB55-BC92E4467E31}"/>
              </a:ext>
            </a:extLst>
          </p:cNvPr>
          <p:cNvSpPr/>
          <p:nvPr/>
        </p:nvSpPr>
        <p:spPr>
          <a:xfrm>
            <a:off x="6456040" y="1210851"/>
            <a:ext cx="216024" cy="489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9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issues to be addressed in EDR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0910687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Develop the impedance model with more realistic hardware designs, along with possible impedance mitigations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Contributions from the missing elements </a:t>
            </a:r>
            <a:r>
              <a:rPr lang="en-US" altLang="zh-CN" sz="2400" b="1" dirty="0">
                <a:latin typeface="+mj-lt"/>
                <a:sym typeface="Symbol" panose="05050102010706020507" pitchFamily="18" charset="2"/>
              </a:rPr>
              <a:t> increase the impedance budget  Limitations to the Luminosity</a:t>
            </a:r>
            <a:endParaRPr lang="en-US" altLang="zh-CN" sz="2400" b="1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Inj./ext. elements, feedback kickers, absorbers, masks and collimators outside the IR region are not included.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Influence of the High Order Modes (HOMs) should be further identified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IR Chambers, Electro-separators, Collimators…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Influence of</a:t>
            </a:r>
            <a:r>
              <a:rPr lang="zh-CN" altLang="en-US" sz="2400" b="1" dirty="0">
                <a:latin typeface="+mj-lt"/>
              </a:rPr>
              <a:t> </a:t>
            </a:r>
            <a:r>
              <a:rPr lang="en-US" altLang="zh-CN" sz="2400" b="1" dirty="0">
                <a:latin typeface="+mj-lt"/>
              </a:rPr>
              <a:t>updated impedance on beam instabilities, along with mitigations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Bunch current threshold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Luminosity</a:t>
            </a: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85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Impedance budget update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Collimators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Resistive wall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Masks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Electro separators</a:t>
            </a:r>
            <a:endParaRPr lang="en-US" altLang="zh-CN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Feedback kickers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 CEPC Workshop EU Edition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2918024D-8EED-47D9-B66D-5D7A4FAF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320486"/>
            <a:ext cx="3056824" cy="18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E5CA24-CD43-4591-9A87-30EC38442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22" y="1288156"/>
            <a:ext cx="2183978" cy="17398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0DE3A1-8FDA-4674-92DD-F490BEB2C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8" y="4262407"/>
            <a:ext cx="4253371" cy="12840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60A39B-05DC-4F59-AC31-5A0B688198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2"/>
          <a:stretch/>
        </p:blipFill>
        <p:spPr>
          <a:xfrm>
            <a:off x="3262965" y="3652750"/>
            <a:ext cx="1576411" cy="1128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7A816B-3CD6-4E2A-8064-88456C3BE7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02" r="3438"/>
          <a:stretch/>
        </p:blipFill>
        <p:spPr>
          <a:xfrm>
            <a:off x="5588430" y="4137877"/>
            <a:ext cx="3528392" cy="14436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C0A990-3A79-436A-8F71-A64CE06AD4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30" r="1600"/>
          <a:stretch/>
        </p:blipFill>
        <p:spPr>
          <a:xfrm>
            <a:off x="9340294" y="3960407"/>
            <a:ext cx="2133533" cy="179857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BEB9576-82D0-46CD-8BBF-EA68AD883C08}"/>
              </a:ext>
            </a:extLst>
          </p:cNvPr>
          <p:cNvSpPr txBox="1"/>
          <p:nvPr/>
        </p:nvSpPr>
        <p:spPr>
          <a:xfrm>
            <a:off x="5561250" y="1450527"/>
            <a:ext cx="179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Collimator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0D4805E-2D0C-4E9C-9D2E-613622ED6F38}"/>
              </a:ext>
            </a:extLst>
          </p:cNvPr>
          <p:cNvSpPr txBox="1"/>
          <p:nvPr/>
        </p:nvSpPr>
        <p:spPr>
          <a:xfrm>
            <a:off x="9511373" y="1320639"/>
            <a:ext cx="179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Masks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3C5F13-4E74-4C8F-A29B-C57B72EEDE94}"/>
              </a:ext>
            </a:extLst>
          </p:cNvPr>
          <p:cNvSpPr txBox="1"/>
          <p:nvPr/>
        </p:nvSpPr>
        <p:spPr>
          <a:xfrm>
            <a:off x="497618" y="5312739"/>
            <a:ext cx="2111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Electro separators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BC5DA6-D044-44B2-A2EB-51DA03A893DB}"/>
              </a:ext>
            </a:extLst>
          </p:cNvPr>
          <p:cNvSpPr txBox="1"/>
          <p:nvPr/>
        </p:nvSpPr>
        <p:spPr>
          <a:xfrm>
            <a:off x="5519936" y="4077072"/>
            <a:ext cx="2950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Trans. feedback kicker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F37A7BF-29F5-41C2-85EA-4E431AB52C12}"/>
              </a:ext>
            </a:extLst>
          </p:cNvPr>
          <p:cNvSpPr txBox="1"/>
          <p:nvPr/>
        </p:nvSpPr>
        <p:spPr>
          <a:xfrm>
            <a:off x="9241671" y="3524588"/>
            <a:ext cx="2950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j-lt"/>
              </a:rPr>
              <a:t>Long. feedback kicker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58 collimators (IR + machine protection, 8 Circle+30Horizontal+20Vertical, flattop=40mm)</a:t>
            </a: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Collimators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59A499-A5CA-4640-910B-787EDF64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89" y="4686322"/>
            <a:ext cx="4250862" cy="1550990"/>
          </a:xfrm>
          <a:prstGeom prst="rect">
            <a:avLst/>
          </a:prstGeom>
        </p:spPr>
      </p:pic>
      <p:pic>
        <p:nvPicPr>
          <p:cNvPr id="13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2BF191C5-6B52-44C5-88AE-1D5018E4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594448"/>
            <a:ext cx="3331947" cy="20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B5BDB81-BEE6-4637-8BD8-6CFCAC4E1FA4}"/>
              </a:ext>
            </a:extLst>
          </p:cNvPr>
          <p:cNvSpPr txBox="1"/>
          <p:nvPr/>
        </p:nvSpPr>
        <p:spPr>
          <a:xfrm>
            <a:off x="7272693" y="1621934"/>
            <a:ext cx="2327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Horizontal/Vertical: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FC238C-83C2-4405-9142-3159A18CB714}"/>
              </a:ext>
            </a:extLst>
          </p:cNvPr>
          <p:cNvSpPr txBox="1"/>
          <p:nvPr/>
        </p:nvSpPr>
        <p:spPr>
          <a:xfrm>
            <a:off x="6138780" y="5467833"/>
            <a:ext cx="3860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Geometrical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Resistive wall impedance</a:t>
            </a:r>
            <a:endParaRPr lang="zh-CN" altLang="en-US" sz="20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AF88853-71DC-4839-A62D-683649679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765" y="4101305"/>
            <a:ext cx="5693835" cy="10481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B4E3089-E2CE-40F4-95EF-95FFDC539C09}"/>
              </a:ext>
            </a:extLst>
          </p:cNvPr>
          <p:cNvSpPr txBox="1"/>
          <p:nvPr/>
        </p:nvSpPr>
        <p:spPr>
          <a:xfrm>
            <a:off x="6462403" y="3631688"/>
            <a:ext cx="2327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Circular: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92B13C-E996-4024-96E8-B2FD1DA87650}"/>
              </a:ext>
            </a:extLst>
          </p:cNvPr>
          <p:cNvSpPr txBox="1"/>
          <p:nvPr/>
        </p:nvSpPr>
        <p:spPr>
          <a:xfrm>
            <a:off x="1721231" y="4112605"/>
            <a:ext cx="3112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Simplified into subgroups:</a:t>
            </a:r>
            <a:endParaRPr lang="zh-CN" altLang="en-US" dirty="0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92420553-543C-4D7E-8BB3-9D35A2BA4958}"/>
              </a:ext>
            </a:extLst>
          </p:cNvPr>
          <p:cNvSpPr/>
          <p:nvPr/>
        </p:nvSpPr>
        <p:spPr>
          <a:xfrm>
            <a:off x="1487489" y="4038178"/>
            <a:ext cx="144016" cy="5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DD1A9CCE-312E-431D-818C-DCE1DF5AE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89188"/>
              </p:ext>
            </p:extLst>
          </p:nvPr>
        </p:nvGraphicFramePr>
        <p:xfrm>
          <a:off x="41190" y="1456757"/>
          <a:ext cx="55753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9193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462F7-5CFF-4275-9CE3-5B6582D9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H/V collimator simulated with half gap of 3mm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19D8DE-F671-4BBE-BF5C-DD6BBDAD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Collimators-geometrical impedance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FFD768-DA3F-4F7D-99CB-2EDE5C3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Day 2024/5/20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6BC0C2-6D7F-4CF7-8DA0-022D5F55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810F8E-4A91-4AB8-B5BC-683FD459C43D}"/>
              </a:ext>
            </a:extLst>
          </p:cNvPr>
          <p:cNvSpPr txBox="1"/>
          <p:nvPr/>
        </p:nvSpPr>
        <p:spPr>
          <a:xfrm>
            <a:off x="983432" y="1628800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Transverse impedance:</a:t>
            </a:r>
          </a:p>
          <a:p>
            <a:r>
              <a:rPr lang="en-US" altLang="zh-CN" dirty="0"/>
              <a:t>Aperture scaled by (</a:t>
            </a:r>
            <a:r>
              <a:rPr lang="en-US" altLang="zh-CN" dirty="0" err="1"/>
              <a:t>ri</a:t>
            </a:r>
            <a:r>
              <a:rPr lang="en-US" altLang="zh-CN" dirty="0"/>
              <a:t>/</a:t>
            </a:r>
            <a:r>
              <a:rPr lang="en-US" altLang="zh-CN" dirty="0" err="1"/>
              <a:t>rsimulation</a:t>
            </a:r>
            <a:r>
              <a:rPr lang="en-US" altLang="zh-CN" dirty="0"/>
              <a:t>)^1.5 or (</a:t>
            </a:r>
            <a:r>
              <a:rPr lang="en-US" altLang="zh-CN" dirty="0" err="1"/>
              <a:t>ri</a:t>
            </a:r>
            <a:r>
              <a:rPr lang="en-US" altLang="zh-CN" dirty="0"/>
              <a:t>/</a:t>
            </a:r>
            <a:r>
              <a:rPr lang="en-US" altLang="zh-CN" dirty="0" err="1"/>
              <a:t>rsimulation</a:t>
            </a:r>
            <a:r>
              <a:rPr lang="en-US" altLang="zh-CN" dirty="0"/>
              <a:t>)^0.5</a:t>
            </a:r>
          </a:p>
          <a:p>
            <a:r>
              <a:rPr lang="en-US" altLang="zh-CN" dirty="0"/>
              <a:t>Beta function (@midlle of the drift) normalized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BD2D5D-ECE7-48EC-8ABA-0C24C819F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0" y="3582689"/>
            <a:ext cx="3394848" cy="24686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6488F8-8A47-4BAC-A0C7-56F63B748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22" y="2760579"/>
            <a:ext cx="3394848" cy="24686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D7A3036-44FA-457A-9416-40C97B24F7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90" y="1076274"/>
            <a:ext cx="3394848" cy="246862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17A0056-A1EA-4D38-9113-D8F099BAA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4" y="2768591"/>
            <a:ext cx="3394848" cy="246862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E11F0B9-484D-42C4-85AB-19475AD572FC}"/>
              </a:ext>
            </a:extLst>
          </p:cNvPr>
          <p:cNvSpPr txBox="1"/>
          <p:nvPr/>
        </p:nvSpPr>
        <p:spPr>
          <a:xfrm>
            <a:off x="1276727" y="54376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Mainly contribute to the transverse impedance</a:t>
            </a:r>
          </a:p>
        </p:txBody>
      </p:sp>
    </p:spTree>
    <p:extLst>
      <p:ext uri="{BB962C8B-B14F-4D97-AF65-F5344CB8AC3E}">
        <p14:creationId xmlns:p14="http://schemas.microsoft.com/office/powerpoint/2010/main" val="262118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110859</TotalTime>
  <Words>2281</Words>
  <Application>Microsoft Office PowerPoint</Application>
  <PresentationFormat>宽屏</PresentationFormat>
  <Paragraphs>617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PowerPoint 演示文稿</vt:lpstr>
      <vt:lpstr>Outline</vt:lpstr>
      <vt:lpstr>Review of the impedance budget in TDR</vt:lpstr>
      <vt:lpstr>Review of the impedance budget in TDR</vt:lpstr>
      <vt:lpstr>Influence of the impedance</vt:lpstr>
      <vt:lpstr>Impedance issues to be addressed in EDR</vt:lpstr>
      <vt:lpstr>Impedance budget update</vt:lpstr>
      <vt:lpstr>1. Collimators</vt:lpstr>
      <vt:lpstr>Collimators-geometrical impedance</vt:lpstr>
      <vt:lpstr>2. Resistive wall</vt:lpstr>
      <vt:lpstr>3. Masks</vt:lpstr>
      <vt:lpstr>4. Electro Separators</vt:lpstr>
      <vt:lpstr>5. Feedback kickers</vt:lpstr>
      <vt:lpstr>Summary on the impedance budget update</vt:lpstr>
      <vt:lpstr>Impedance budget table update</vt:lpstr>
      <vt:lpstr>Impedance evolution</vt:lpstr>
      <vt:lpstr>Limitations to Luminosities/Beam current threshold</vt:lpstr>
      <vt:lpstr>Single bunch current threshold</vt:lpstr>
      <vt:lpstr>Limitations to Luminosities (for Z)</vt:lpstr>
      <vt:lpstr>垂直方向的对撞稳定性</vt:lpstr>
      <vt:lpstr>非对称工作点的对撞（垂直）</vt:lpstr>
      <vt:lpstr>Instability vs bunch population</vt:lpstr>
      <vt:lpstr>Instability vs bunch population (2)</vt:lpstr>
      <vt:lpstr>Summary</vt:lpstr>
      <vt:lpstr>Thank you for your attention!</vt:lpstr>
      <vt:lpstr>Main beam parameters (30MW)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wangn@ihep.ac.cn</cp:lastModifiedBy>
  <cp:revision>3390</cp:revision>
  <cp:lastPrinted>2022-11-06T05:19:21Z</cp:lastPrinted>
  <dcterms:created xsi:type="dcterms:W3CDTF">2012-09-04T11:33:36Z</dcterms:created>
  <dcterms:modified xsi:type="dcterms:W3CDTF">2024-05-19T09:02:40Z</dcterms:modified>
</cp:coreProperties>
</file>