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953" r:id="rId2"/>
    <p:sldId id="907" r:id="rId3"/>
    <p:sldId id="1074" r:id="rId4"/>
    <p:sldId id="1062" r:id="rId5"/>
    <p:sldId id="1076" r:id="rId6"/>
    <p:sldId id="1059" r:id="rId7"/>
    <p:sldId id="1064" r:id="rId8"/>
    <p:sldId id="1066" r:id="rId9"/>
    <p:sldId id="1073" r:id="rId10"/>
    <p:sldId id="1053" r:id="rId11"/>
    <p:sldId id="1054" r:id="rId12"/>
    <p:sldId id="1050" r:id="rId13"/>
    <p:sldId id="1056" r:id="rId14"/>
    <p:sldId id="1060" r:id="rId15"/>
    <p:sldId id="1070" r:id="rId16"/>
    <p:sldId id="1049" r:id="rId17"/>
    <p:sldId id="1067" r:id="rId18"/>
    <p:sldId id="1068" r:id="rId19"/>
    <p:sldId id="1069" r:id="rId20"/>
    <p:sldId id="1044"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1732" autoAdjust="0"/>
  </p:normalViewPr>
  <p:slideViewPr>
    <p:cSldViewPr>
      <p:cViewPr varScale="1">
        <p:scale>
          <a:sx n="109" d="100"/>
          <a:sy n="109" d="100"/>
        </p:scale>
        <p:origin x="450" y="108"/>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9AE2D-8310-4BFD-B783-129EEF9DA85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BD04BDC3-D2DF-4F27-8732-5B78A06CA2BB}">
      <dgm:prSet phldrT="[文本]" custT="1"/>
      <dgm:spPr/>
      <dgm:t>
        <a:bodyPr/>
        <a:lstStyle/>
        <a:p>
          <a:r>
            <a:rPr lang="zh-CN" altLang="en-US" sz="1800" dirty="0">
              <a:latin typeface="微软雅黑" panose="020B0503020204020204" pitchFamily="34" charset="-122"/>
              <a:ea typeface="微软雅黑" panose="020B0503020204020204" pitchFamily="34" charset="-122"/>
            </a:rPr>
            <a:t>初始设计</a:t>
          </a:r>
          <a:endParaRPr lang="en-US" sz="1800" dirty="0">
            <a:latin typeface="微软雅黑" panose="020B0503020204020204" pitchFamily="34" charset="-122"/>
            <a:ea typeface="微软雅黑" panose="020B0503020204020204" pitchFamily="34" charset="-122"/>
          </a:endParaRPr>
        </a:p>
      </dgm:t>
    </dgm:pt>
    <dgm:pt modelId="{45061C0D-4DCA-4317-9D86-50697B949376}" type="parTrans" cxnId="{1A034342-4EF7-4575-8E72-D81737408AA2}">
      <dgm:prSet/>
      <dgm:spPr/>
      <dgm:t>
        <a:bodyPr/>
        <a:lstStyle/>
        <a:p>
          <a:endParaRPr lang="en-US" sz="1800">
            <a:latin typeface="微软雅黑" panose="020B0503020204020204" pitchFamily="34" charset="-122"/>
            <a:ea typeface="微软雅黑" panose="020B0503020204020204" pitchFamily="34" charset="-122"/>
          </a:endParaRPr>
        </a:p>
      </dgm:t>
    </dgm:pt>
    <dgm:pt modelId="{61EAB68D-81E4-4E3F-9A27-57BA294AC810}" type="sibTrans" cxnId="{1A034342-4EF7-4575-8E72-D81737408AA2}">
      <dgm:prSet/>
      <dgm:spPr/>
      <dgm:t>
        <a:bodyPr/>
        <a:lstStyle/>
        <a:p>
          <a:endParaRPr lang="en-US" sz="1800">
            <a:latin typeface="微软雅黑" panose="020B0503020204020204" pitchFamily="34" charset="-122"/>
            <a:ea typeface="微软雅黑" panose="020B0503020204020204" pitchFamily="34" charset="-122"/>
          </a:endParaRPr>
        </a:p>
      </dgm:t>
    </dgm:pt>
    <dgm:pt modelId="{E37005C5-E3A1-4688-8959-4B839611CEE9}">
      <dgm:prSet phldrT="[文本]" custT="1"/>
      <dgm:spPr/>
      <dgm:t>
        <a:bodyPr/>
        <a:lstStyle/>
        <a:p>
          <a:r>
            <a:rPr lang="zh-CN" altLang="en-US" sz="1800" dirty="0">
              <a:latin typeface="微软雅黑" panose="020B0503020204020204" pitchFamily="34" charset="-122"/>
              <a:ea typeface="微软雅黑" panose="020B0503020204020204" pitchFamily="34" charset="-122"/>
            </a:rPr>
            <a:t>减少法兰个数</a:t>
          </a:r>
          <a:endParaRPr lang="en-US" sz="1800" dirty="0">
            <a:latin typeface="微软雅黑" panose="020B0503020204020204" pitchFamily="34" charset="-122"/>
            <a:ea typeface="微软雅黑" panose="020B0503020204020204" pitchFamily="34" charset="-122"/>
          </a:endParaRPr>
        </a:p>
      </dgm:t>
    </dgm:pt>
    <dgm:pt modelId="{78CFF1E9-BD9B-4EA0-AD1E-87EDCE66F170}" type="parTrans" cxnId="{AA666D9E-7A6A-4E94-B3F1-3F86069D4866}">
      <dgm:prSet custT="1"/>
      <dgm:spPr/>
      <dgm:t>
        <a:bodyPr/>
        <a:lstStyle/>
        <a:p>
          <a:endParaRPr lang="en-US" sz="1800">
            <a:latin typeface="微软雅黑" panose="020B0503020204020204" pitchFamily="34" charset="-122"/>
            <a:ea typeface="微软雅黑" panose="020B0503020204020204" pitchFamily="34" charset="-122"/>
          </a:endParaRPr>
        </a:p>
      </dgm:t>
    </dgm:pt>
    <dgm:pt modelId="{ACA69CB5-9610-4DEC-AD9F-9C4682074791}" type="sibTrans" cxnId="{AA666D9E-7A6A-4E94-B3F1-3F86069D4866}">
      <dgm:prSet/>
      <dgm:spPr/>
      <dgm:t>
        <a:bodyPr/>
        <a:lstStyle/>
        <a:p>
          <a:endParaRPr lang="en-US" sz="1800">
            <a:latin typeface="微软雅黑" panose="020B0503020204020204" pitchFamily="34" charset="-122"/>
            <a:ea typeface="微软雅黑" panose="020B0503020204020204" pitchFamily="34" charset="-122"/>
          </a:endParaRPr>
        </a:p>
      </dgm:t>
    </dgm:pt>
    <dgm:pt modelId="{AD6E4F6C-4819-4E32-807B-56BD88EBE753}">
      <dgm:prSet phldrT="[文本]" custT="1"/>
      <dgm:spPr/>
      <dgm:t>
        <a:bodyPr/>
        <a:lstStyle/>
        <a:p>
          <a:r>
            <a:rPr lang="zh-CN" altLang="en-US" sz="1800" dirty="0">
              <a:latin typeface="微软雅黑" panose="020B0503020204020204" pitchFamily="34" charset="-122"/>
              <a:ea typeface="微软雅黑" panose="020B0503020204020204" pitchFamily="34" charset="-122"/>
            </a:rPr>
            <a:t>泵与磁铁真空盒合并</a:t>
          </a:r>
          <a:endParaRPr lang="en-US" sz="1800" dirty="0">
            <a:latin typeface="微软雅黑" panose="020B0503020204020204" pitchFamily="34" charset="-122"/>
            <a:ea typeface="微软雅黑" panose="020B0503020204020204" pitchFamily="34" charset="-122"/>
          </a:endParaRPr>
        </a:p>
      </dgm:t>
    </dgm:pt>
    <dgm:pt modelId="{3A7100F7-CDCB-4D48-8384-838ED3AC739E}" type="parTrans" cxnId="{2138B166-3539-488F-87C3-CB59D53F320F}">
      <dgm:prSet custT="1"/>
      <dgm:spPr/>
      <dgm:t>
        <a:bodyPr/>
        <a:lstStyle/>
        <a:p>
          <a:endParaRPr lang="en-US" sz="1800">
            <a:latin typeface="微软雅黑" panose="020B0503020204020204" pitchFamily="34" charset="-122"/>
            <a:ea typeface="微软雅黑" panose="020B0503020204020204" pitchFamily="34" charset="-122"/>
          </a:endParaRPr>
        </a:p>
      </dgm:t>
    </dgm:pt>
    <dgm:pt modelId="{6125D43B-A294-45FD-A619-EBD51E594A11}" type="sibTrans" cxnId="{2138B166-3539-488F-87C3-CB59D53F320F}">
      <dgm:prSet/>
      <dgm:spPr/>
      <dgm:t>
        <a:bodyPr/>
        <a:lstStyle/>
        <a:p>
          <a:endParaRPr lang="en-US" sz="1800">
            <a:latin typeface="微软雅黑" panose="020B0503020204020204" pitchFamily="34" charset="-122"/>
            <a:ea typeface="微软雅黑" panose="020B0503020204020204" pitchFamily="34" charset="-122"/>
          </a:endParaRPr>
        </a:p>
      </dgm:t>
    </dgm:pt>
    <dgm:pt modelId="{3BEDCF9B-1BEC-491D-92D9-F80D18EF95A1}">
      <dgm:prSet phldrT="[文本]" custT="1"/>
      <dgm:spPr/>
      <dgm:t>
        <a:bodyPr/>
        <a:lstStyle/>
        <a:p>
          <a:r>
            <a:rPr lang="zh-CN" altLang="en-US" sz="1800" dirty="0">
              <a:latin typeface="微软雅黑" panose="020B0503020204020204" pitchFamily="34" charset="-122"/>
              <a:ea typeface="微软雅黑" panose="020B0503020204020204" pitchFamily="34" charset="-122"/>
            </a:rPr>
            <a:t>泵与波纹管合并</a:t>
          </a:r>
          <a:endParaRPr lang="en-US" sz="1800" dirty="0">
            <a:latin typeface="微软雅黑" panose="020B0503020204020204" pitchFamily="34" charset="-122"/>
            <a:ea typeface="微软雅黑" panose="020B0503020204020204" pitchFamily="34" charset="-122"/>
          </a:endParaRPr>
        </a:p>
      </dgm:t>
    </dgm:pt>
    <dgm:pt modelId="{37DB0E2C-87DA-4D54-B9F6-A2B03A4E55FF}" type="parTrans" cxnId="{3510057D-A7D8-4EC4-8758-C3B37BFE54EC}">
      <dgm:prSet custT="1"/>
      <dgm:spPr/>
      <dgm:t>
        <a:bodyPr/>
        <a:lstStyle/>
        <a:p>
          <a:endParaRPr lang="en-US" sz="1800">
            <a:latin typeface="微软雅黑" panose="020B0503020204020204" pitchFamily="34" charset="-122"/>
            <a:ea typeface="微软雅黑" panose="020B0503020204020204" pitchFamily="34" charset="-122"/>
          </a:endParaRPr>
        </a:p>
      </dgm:t>
    </dgm:pt>
    <dgm:pt modelId="{7BF0F9B1-1699-4B9F-988E-400A2E908B89}" type="sibTrans" cxnId="{3510057D-A7D8-4EC4-8758-C3B37BFE54EC}">
      <dgm:prSet/>
      <dgm:spPr/>
      <dgm:t>
        <a:bodyPr/>
        <a:lstStyle/>
        <a:p>
          <a:endParaRPr lang="en-US" sz="1800">
            <a:latin typeface="微软雅黑" panose="020B0503020204020204" pitchFamily="34" charset="-122"/>
            <a:ea typeface="微软雅黑" panose="020B0503020204020204" pitchFamily="34" charset="-122"/>
          </a:endParaRPr>
        </a:p>
      </dgm:t>
    </dgm:pt>
    <dgm:pt modelId="{E4996D69-6A9E-4AF0-B727-2442D94AEF62}">
      <dgm:prSet phldrT="[文本]" custT="1"/>
      <dgm:spPr/>
      <dgm:t>
        <a:bodyPr/>
        <a:lstStyle/>
        <a:p>
          <a:r>
            <a:rPr lang="zh-CN" altLang="en-US" sz="1800" dirty="0">
              <a:latin typeface="微软雅黑" panose="020B0503020204020204" pitchFamily="34" charset="-122"/>
              <a:ea typeface="微软雅黑" panose="020B0503020204020204" pitchFamily="34" charset="-122"/>
            </a:rPr>
            <a:t>减少法兰安装空间</a:t>
          </a:r>
          <a:endParaRPr lang="en-US" sz="1800" dirty="0">
            <a:latin typeface="微软雅黑" panose="020B0503020204020204" pitchFamily="34" charset="-122"/>
            <a:ea typeface="微软雅黑" panose="020B0503020204020204" pitchFamily="34" charset="-122"/>
          </a:endParaRPr>
        </a:p>
      </dgm:t>
    </dgm:pt>
    <dgm:pt modelId="{114AC1CB-0DB6-45D7-8694-989D71D815F8}" type="parTrans" cxnId="{894F27DE-B193-4AAA-82E5-1B7FA1A3D442}">
      <dgm:prSet custT="1"/>
      <dgm:spPr/>
      <dgm:t>
        <a:bodyPr/>
        <a:lstStyle/>
        <a:p>
          <a:endParaRPr lang="en-US" sz="1800">
            <a:latin typeface="微软雅黑" panose="020B0503020204020204" pitchFamily="34" charset="-122"/>
            <a:ea typeface="微软雅黑" panose="020B0503020204020204" pitchFamily="34" charset="-122"/>
          </a:endParaRPr>
        </a:p>
      </dgm:t>
    </dgm:pt>
    <dgm:pt modelId="{7156762D-C406-47D7-8DA8-28B14E433A60}" type="sibTrans" cxnId="{894F27DE-B193-4AAA-82E5-1B7FA1A3D442}">
      <dgm:prSet/>
      <dgm:spPr/>
      <dgm:t>
        <a:bodyPr/>
        <a:lstStyle/>
        <a:p>
          <a:endParaRPr lang="en-US" sz="1800">
            <a:latin typeface="微软雅黑" panose="020B0503020204020204" pitchFamily="34" charset="-122"/>
            <a:ea typeface="微软雅黑" panose="020B0503020204020204" pitchFamily="34" charset="-122"/>
          </a:endParaRPr>
        </a:p>
      </dgm:t>
    </dgm:pt>
    <dgm:pt modelId="{D87F65C3-E0D7-4DF5-8D06-38360AAE454B}">
      <dgm:prSet phldrT="[文本]" custT="1"/>
      <dgm:spPr/>
      <dgm:t>
        <a:bodyPr/>
        <a:lstStyle/>
        <a:p>
          <a:r>
            <a:rPr lang="zh-CN" altLang="en-US" sz="1800" dirty="0">
              <a:latin typeface="微软雅黑" panose="020B0503020204020204" pitchFamily="34" charset="-122"/>
              <a:ea typeface="微软雅黑" panose="020B0503020204020204" pitchFamily="34" charset="-122"/>
            </a:rPr>
            <a:t>改用花法兰（</a:t>
          </a:r>
          <a:r>
            <a:rPr lang="en-US" altLang="zh-CN" sz="1800" dirty="0">
              <a:latin typeface="微软雅黑" panose="020B0503020204020204" pitchFamily="34" charset="-122"/>
              <a:ea typeface="微软雅黑" panose="020B0503020204020204" pitchFamily="34" charset="-122"/>
            </a:rPr>
            <a:t>HEPS</a:t>
          </a:r>
          <a:r>
            <a:rPr lang="zh-CN" altLang="en-US" sz="1800" dirty="0">
              <a:latin typeface="微软雅黑" panose="020B0503020204020204" pitchFamily="34" charset="-122"/>
              <a:ea typeface="微软雅黑" panose="020B0503020204020204" pitchFamily="34" charset="-122"/>
            </a:rPr>
            <a:t>）</a:t>
          </a:r>
          <a:endParaRPr lang="en-US" sz="1800" dirty="0">
            <a:latin typeface="微软雅黑" panose="020B0503020204020204" pitchFamily="34" charset="-122"/>
            <a:ea typeface="微软雅黑" panose="020B0503020204020204" pitchFamily="34" charset="-122"/>
          </a:endParaRPr>
        </a:p>
      </dgm:t>
    </dgm:pt>
    <dgm:pt modelId="{7B148954-66F5-4FFC-9AD0-5A4531ACA4E0}" type="parTrans" cxnId="{AB5FC1D5-E301-4EEC-A555-26892497C951}">
      <dgm:prSet custT="1"/>
      <dgm:spPr/>
      <dgm:t>
        <a:bodyPr/>
        <a:lstStyle/>
        <a:p>
          <a:endParaRPr lang="en-US" sz="1800">
            <a:latin typeface="微软雅黑" panose="020B0503020204020204" pitchFamily="34" charset="-122"/>
            <a:ea typeface="微软雅黑" panose="020B0503020204020204" pitchFamily="34" charset="-122"/>
          </a:endParaRPr>
        </a:p>
      </dgm:t>
    </dgm:pt>
    <dgm:pt modelId="{F05A0C96-1855-4C6F-85B8-53FF000968C4}" type="sibTrans" cxnId="{AB5FC1D5-E301-4EEC-A555-26892497C951}">
      <dgm:prSet/>
      <dgm:spPr/>
      <dgm:t>
        <a:bodyPr/>
        <a:lstStyle/>
        <a:p>
          <a:endParaRPr lang="en-US" sz="1800">
            <a:latin typeface="微软雅黑" panose="020B0503020204020204" pitchFamily="34" charset="-122"/>
            <a:ea typeface="微软雅黑" panose="020B0503020204020204" pitchFamily="34" charset="-122"/>
          </a:endParaRPr>
        </a:p>
      </dgm:t>
    </dgm:pt>
    <dgm:pt modelId="{B5FAB083-22B9-47CD-B771-FC059544FD32}" type="pres">
      <dgm:prSet presAssocID="{43F9AE2D-8310-4BFD-B783-129EEF9DA85A}" presName="diagram" presStyleCnt="0">
        <dgm:presLayoutVars>
          <dgm:chPref val="1"/>
          <dgm:dir/>
          <dgm:animOne val="branch"/>
          <dgm:animLvl val="lvl"/>
          <dgm:resizeHandles val="exact"/>
        </dgm:presLayoutVars>
      </dgm:prSet>
      <dgm:spPr/>
    </dgm:pt>
    <dgm:pt modelId="{8A7ECED7-3FD0-45C5-9C34-9E624215A27E}" type="pres">
      <dgm:prSet presAssocID="{BD04BDC3-D2DF-4F27-8732-5B78A06CA2BB}" presName="root1" presStyleCnt="0"/>
      <dgm:spPr/>
    </dgm:pt>
    <dgm:pt modelId="{38E85208-B58F-4808-8E85-CD5AE09A43FF}" type="pres">
      <dgm:prSet presAssocID="{BD04BDC3-D2DF-4F27-8732-5B78A06CA2BB}" presName="LevelOneTextNode" presStyleLbl="node0" presStyleIdx="0" presStyleCnt="1">
        <dgm:presLayoutVars>
          <dgm:chPref val="3"/>
        </dgm:presLayoutVars>
      </dgm:prSet>
      <dgm:spPr/>
    </dgm:pt>
    <dgm:pt modelId="{A8353650-06A2-4E78-B06B-A003E06F4DCC}" type="pres">
      <dgm:prSet presAssocID="{BD04BDC3-D2DF-4F27-8732-5B78A06CA2BB}" presName="level2hierChild" presStyleCnt="0"/>
      <dgm:spPr/>
    </dgm:pt>
    <dgm:pt modelId="{73504E0D-12A7-4796-B504-EDBE4347DA98}" type="pres">
      <dgm:prSet presAssocID="{78CFF1E9-BD9B-4EA0-AD1E-87EDCE66F170}" presName="conn2-1" presStyleLbl="parChTrans1D2" presStyleIdx="0" presStyleCnt="2"/>
      <dgm:spPr/>
    </dgm:pt>
    <dgm:pt modelId="{D20E6497-1AA0-4C77-9E5B-3EDBF04C16FF}" type="pres">
      <dgm:prSet presAssocID="{78CFF1E9-BD9B-4EA0-AD1E-87EDCE66F170}" presName="connTx" presStyleLbl="parChTrans1D2" presStyleIdx="0" presStyleCnt="2"/>
      <dgm:spPr/>
    </dgm:pt>
    <dgm:pt modelId="{E6B5DFFD-2C96-48F0-B73F-29D9E146A81A}" type="pres">
      <dgm:prSet presAssocID="{E37005C5-E3A1-4688-8959-4B839611CEE9}" presName="root2" presStyleCnt="0"/>
      <dgm:spPr/>
    </dgm:pt>
    <dgm:pt modelId="{8C25DA3D-1776-44EA-95AC-520C4C2DA994}" type="pres">
      <dgm:prSet presAssocID="{E37005C5-E3A1-4688-8959-4B839611CEE9}" presName="LevelTwoTextNode" presStyleLbl="node2" presStyleIdx="0" presStyleCnt="2" custLinFactNeighborX="-2701" custLinFactNeighborY="-33209">
        <dgm:presLayoutVars>
          <dgm:chPref val="3"/>
        </dgm:presLayoutVars>
      </dgm:prSet>
      <dgm:spPr/>
    </dgm:pt>
    <dgm:pt modelId="{72E44B7C-D1C1-43F7-B7F5-2A7492D754D7}" type="pres">
      <dgm:prSet presAssocID="{E37005C5-E3A1-4688-8959-4B839611CEE9}" presName="level3hierChild" presStyleCnt="0"/>
      <dgm:spPr/>
    </dgm:pt>
    <dgm:pt modelId="{656F4C2E-38C1-491E-AA42-30C1970ED881}" type="pres">
      <dgm:prSet presAssocID="{3A7100F7-CDCB-4D48-8384-838ED3AC739E}" presName="conn2-1" presStyleLbl="parChTrans1D3" presStyleIdx="0" presStyleCnt="3"/>
      <dgm:spPr/>
    </dgm:pt>
    <dgm:pt modelId="{AD2E6FD2-C4AD-465C-ABFA-B9F2556B2868}" type="pres">
      <dgm:prSet presAssocID="{3A7100F7-CDCB-4D48-8384-838ED3AC739E}" presName="connTx" presStyleLbl="parChTrans1D3" presStyleIdx="0" presStyleCnt="3"/>
      <dgm:spPr/>
    </dgm:pt>
    <dgm:pt modelId="{E2254F2B-2EF4-4394-A4AD-54E6B7BB9C8E}" type="pres">
      <dgm:prSet presAssocID="{AD6E4F6C-4819-4E32-807B-56BD88EBE753}" presName="root2" presStyleCnt="0"/>
      <dgm:spPr/>
    </dgm:pt>
    <dgm:pt modelId="{A72E1242-03D8-438A-A1D4-706F09E6D9AA}" type="pres">
      <dgm:prSet presAssocID="{AD6E4F6C-4819-4E32-807B-56BD88EBE753}" presName="LevelTwoTextNode" presStyleLbl="node3" presStyleIdx="0" presStyleCnt="3" custLinFactNeighborX="-212" custLinFactNeighborY="-42204">
        <dgm:presLayoutVars>
          <dgm:chPref val="3"/>
        </dgm:presLayoutVars>
      </dgm:prSet>
      <dgm:spPr/>
    </dgm:pt>
    <dgm:pt modelId="{1817FB08-9D0B-4EDC-8210-0083D6B3F63F}" type="pres">
      <dgm:prSet presAssocID="{AD6E4F6C-4819-4E32-807B-56BD88EBE753}" presName="level3hierChild" presStyleCnt="0"/>
      <dgm:spPr/>
    </dgm:pt>
    <dgm:pt modelId="{049E1745-C3D3-4B6B-A954-3476B2D63307}" type="pres">
      <dgm:prSet presAssocID="{37DB0E2C-87DA-4D54-B9F6-A2B03A4E55FF}" presName="conn2-1" presStyleLbl="parChTrans1D3" presStyleIdx="1" presStyleCnt="3"/>
      <dgm:spPr/>
    </dgm:pt>
    <dgm:pt modelId="{E87A2BFC-179B-4124-9186-697A885F9B72}" type="pres">
      <dgm:prSet presAssocID="{37DB0E2C-87DA-4D54-B9F6-A2B03A4E55FF}" presName="connTx" presStyleLbl="parChTrans1D3" presStyleIdx="1" presStyleCnt="3"/>
      <dgm:spPr/>
    </dgm:pt>
    <dgm:pt modelId="{6D14C34F-BF36-4E07-93E2-02269DA4BEDC}" type="pres">
      <dgm:prSet presAssocID="{3BEDCF9B-1BEC-491D-92D9-F80D18EF95A1}" presName="root2" presStyleCnt="0"/>
      <dgm:spPr/>
    </dgm:pt>
    <dgm:pt modelId="{C89716F6-2AE2-4F2D-B289-C12A6F203DF0}" type="pres">
      <dgm:prSet presAssocID="{3BEDCF9B-1BEC-491D-92D9-F80D18EF95A1}" presName="LevelTwoTextNode" presStyleLbl="node3" presStyleIdx="1" presStyleCnt="3" custLinFactNeighborX="-212" custLinFactNeighborY="-18673">
        <dgm:presLayoutVars>
          <dgm:chPref val="3"/>
        </dgm:presLayoutVars>
      </dgm:prSet>
      <dgm:spPr/>
    </dgm:pt>
    <dgm:pt modelId="{AD29E1CD-E4B1-4DD5-9C8C-28DB5171C32C}" type="pres">
      <dgm:prSet presAssocID="{3BEDCF9B-1BEC-491D-92D9-F80D18EF95A1}" presName="level3hierChild" presStyleCnt="0"/>
      <dgm:spPr/>
    </dgm:pt>
    <dgm:pt modelId="{D50F0879-7B49-4EF7-9ADC-DC010FF2FA5C}" type="pres">
      <dgm:prSet presAssocID="{114AC1CB-0DB6-45D7-8694-989D71D815F8}" presName="conn2-1" presStyleLbl="parChTrans1D2" presStyleIdx="1" presStyleCnt="2"/>
      <dgm:spPr/>
    </dgm:pt>
    <dgm:pt modelId="{6DF02FAE-5E6C-453F-BB4C-95C05969F8F8}" type="pres">
      <dgm:prSet presAssocID="{114AC1CB-0DB6-45D7-8694-989D71D815F8}" presName="connTx" presStyleLbl="parChTrans1D2" presStyleIdx="1" presStyleCnt="2"/>
      <dgm:spPr/>
    </dgm:pt>
    <dgm:pt modelId="{200C206B-C124-4FC5-A3BC-4F437B511D81}" type="pres">
      <dgm:prSet presAssocID="{E4996D69-6A9E-4AF0-B727-2442D94AEF62}" presName="root2" presStyleCnt="0"/>
      <dgm:spPr/>
    </dgm:pt>
    <dgm:pt modelId="{083B9D18-2F6E-4422-9ED5-6C33DBF51C04}" type="pres">
      <dgm:prSet presAssocID="{E4996D69-6A9E-4AF0-B727-2442D94AEF62}" presName="LevelTwoTextNode" presStyleLbl="node2" presStyleIdx="1" presStyleCnt="2" custLinFactNeighborX="-2701" custLinFactNeighborY="31771">
        <dgm:presLayoutVars>
          <dgm:chPref val="3"/>
        </dgm:presLayoutVars>
      </dgm:prSet>
      <dgm:spPr/>
    </dgm:pt>
    <dgm:pt modelId="{7D66C3B2-42BC-4F3D-93D7-B9B046322F4C}" type="pres">
      <dgm:prSet presAssocID="{E4996D69-6A9E-4AF0-B727-2442D94AEF62}" presName="level3hierChild" presStyleCnt="0"/>
      <dgm:spPr/>
    </dgm:pt>
    <dgm:pt modelId="{F917A766-C55D-403E-8A3C-CB70CCBFEBAF}" type="pres">
      <dgm:prSet presAssocID="{7B148954-66F5-4FFC-9AD0-5A4531ACA4E0}" presName="conn2-1" presStyleLbl="parChTrans1D3" presStyleIdx="2" presStyleCnt="3"/>
      <dgm:spPr/>
    </dgm:pt>
    <dgm:pt modelId="{A2CD45A5-F789-432A-B7B8-D2738CB5008C}" type="pres">
      <dgm:prSet presAssocID="{7B148954-66F5-4FFC-9AD0-5A4531ACA4E0}" presName="connTx" presStyleLbl="parChTrans1D3" presStyleIdx="2" presStyleCnt="3"/>
      <dgm:spPr/>
    </dgm:pt>
    <dgm:pt modelId="{830AABA6-BB28-45E4-B921-76C4B5A87D97}" type="pres">
      <dgm:prSet presAssocID="{D87F65C3-E0D7-4DF5-8D06-38360AAE454B}" presName="root2" presStyleCnt="0"/>
      <dgm:spPr/>
    </dgm:pt>
    <dgm:pt modelId="{894800E8-80EF-4CFB-879C-08FDF832408E}" type="pres">
      <dgm:prSet presAssocID="{D87F65C3-E0D7-4DF5-8D06-38360AAE454B}" presName="LevelTwoTextNode" presStyleLbl="node3" presStyleIdx="2" presStyleCnt="3" custLinFactNeighborX="-212" custLinFactNeighborY="31771">
        <dgm:presLayoutVars>
          <dgm:chPref val="3"/>
        </dgm:presLayoutVars>
      </dgm:prSet>
      <dgm:spPr/>
    </dgm:pt>
    <dgm:pt modelId="{3DACC174-EC28-4543-87DC-7941F6745AD0}" type="pres">
      <dgm:prSet presAssocID="{D87F65C3-E0D7-4DF5-8D06-38360AAE454B}" presName="level3hierChild" presStyleCnt="0"/>
      <dgm:spPr/>
    </dgm:pt>
  </dgm:ptLst>
  <dgm:cxnLst>
    <dgm:cxn modelId="{2C54D903-F959-4BD4-AA5B-9253023AEADB}" type="presOf" srcId="{3A7100F7-CDCB-4D48-8384-838ED3AC739E}" destId="{AD2E6FD2-C4AD-465C-ABFA-B9F2556B2868}" srcOrd="1" destOrd="0" presId="urn:microsoft.com/office/officeart/2005/8/layout/hierarchy2"/>
    <dgm:cxn modelId="{95737E1D-F5F5-48A8-9109-D43A29386CA0}" type="presOf" srcId="{7B148954-66F5-4FFC-9AD0-5A4531ACA4E0}" destId="{F917A766-C55D-403E-8A3C-CB70CCBFEBAF}" srcOrd="0" destOrd="0" presId="urn:microsoft.com/office/officeart/2005/8/layout/hierarchy2"/>
    <dgm:cxn modelId="{025B8860-6D35-4A54-B257-3C0CE9B97351}" type="presOf" srcId="{114AC1CB-0DB6-45D7-8694-989D71D815F8}" destId="{6DF02FAE-5E6C-453F-BB4C-95C05969F8F8}" srcOrd="1" destOrd="0" presId="urn:microsoft.com/office/officeart/2005/8/layout/hierarchy2"/>
    <dgm:cxn modelId="{1A034342-4EF7-4575-8E72-D81737408AA2}" srcId="{43F9AE2D-8310-4BFD-B783-129EEF9DA85A}" destId="{BD04BDC3-D2DF-4F27-8732-5B78A06CA2BB}" srcOrd="0" destOrd="0" parTransId="{45061C0D-4DCA-4317-9D86-50697B949376}" sibTransId="{61EAB68D-81E4-4E3F-9A27-57BA294AC810}"/>
    <dgm:cxn modelId="{F7809F66-5681-40A7-980A-9A781E082E36}" type="presOf" srcId="{114AC1CB-0DB6-45D7-8694-989D71D815F8}" destId="{D50F0879-7B49-4EF7-9ADC-DC010FF2FA5C}" srcOrd="0" destOrd="0" presId="urn:microsoft.com/office/officeart/2005/8/layout/hierarchy2"/>
    <dgm:cxn modelId="{2138B166-3539-488F-87C3-CB59D53F320F}" srcId="{E37005C5-E3A1-4688-8959-4B839611CEE9}" destId="{AD6E4F6C-4819-4E32-807B-56BD88EBE753}" srcOrd="0" destOrd="0" parTransId="{3A7100F7-CDCB-4D48-8384-838ED3AC739E}" sibTransId="{6125D43B-A294-45FD-A619-EBD51E594A11}"/>
    <dgm:cxn modelId="{39FD4548-1817-4D93-833A-E6CA3D4D3715}" type="presOf" srcId="{BD04BDC3-D2DF-4F27-8732-5B78A06CA2BB}" destId="{38E85208-B58F-4808-8E85-CD5AE09A43FF}" srcOrd="0" destOrd="0" presId="urn:microsoft.com/office/officeart/2005/8/layout/hierarchy2"/>
    <dgm:cxn modelId="{627B1774-D033-4E7F-9DB8-91398F9C2218}" type="presOf" srcId="{78CFF1E9-BD9B-4EA0-AD1E-87EDCE66F170}" destId="{73504E0D-12A7-4796-B504-EDBE4347DA98}" srcOrd="0" destOrd="0" presId="urn:microsoft.com/office/officeart/2005/8/layout/hierarchy2"/>
    <dgm:cxn modelId="{7AED6956-252A-4D01-ADFB-5494631FAA62}" type="presOf" srcId="{AD6E4F6C-4819-4E32-807B-56BD88EBE753}" destId="{A72E1242-03D8-438A-A1D4-706F09E6D9AA}" srcOrd="0" destOrd="0" presId="urn:microsoft.com/office/officeart/2005/8/layout/hierarchy2"/>
    <dgm:cxn modelId="{3510057D-A7D8-4EC4-8758-C3B37BFE54EC}" srcId="{E37005C5-E3A1-4688-8959-4B839611CEE9}" destId="{3BEDCF9B-1BEC-491D-92D9-F80D18EF95A1}" srcOrd="1" destOrd="0" parTransId="{37DB0E2C-87DA-4D54-B9F6-A2B03A4E55FF}" sibTransId="{7BF0F9B1-1699-4B9F-988E-400A2E908B89}"/>
    <dgm:cxn modelId="{873C5587-44B6-413D-A6C8-7D4D3ED84E53}" type="presOf" srcId="{43F9AE2D-8310-4BFD-B783-129EEF9DA85A}" destId="{B5FAB083-22B9-47CD-B771-FC059544FD32}" srcOrd="0" destOrd="0" presId="urn:microsoft.com/office/officeart/2005/8/layout/hierarchy2"/>
    <dgm:cxn modelId="{AA666D9E-7A6A-4E94-B3F1-3F86069D4866}" srcId="{BD04BDC3-D2DF-4F27-8732-5B78A06CA2BB}" destId="{E37005C5-E3A1-4688-8959-4B839611CEE9}" srcOrd="0" destOrd="0" parTransId="{78CFF1E9-BD9B-4EA0-AD1E-87EDCE66F170}" sibTransId="{ACA69CB5-9610-4DEC-AD9F-9C4682074791}"/>
    <dgm:cxn modelId="{B640BAAF-1B92-4EA7-87F0-4F03B328C0BA}" type="presOf" srcId="{D87F65C3-E0D7-4DF5-8D06-38360AAE454B}" destId="{894800E8-80EF-4CFB-879C-08FDF832408E}" srcOrd="0" destOrd="0" presId="urn:microsoft.com/office/officeart/2005/8/layout/hierarchy2"/>
    <dgm:cxn modelId="{581F8FB3-C56A-425B-B154-94D2ED6F361B}" type="presOf" srcId="{E37005C5-E3A1-4688-8959-4B839611CEE9}" destId="{8C25DA3D-1776-44EA-95AC-520C4C2DA994}" srcOrd="0" destOrd="0" presId="urn:microsoft.com/office/officeart/2005/8/layout/hierarchy2"/>
    <dgm:cxn modelId="{49D881C1-0EA9-4A18-A89E-8CBFA2FBFFF7}" type="presOf" srcId="{37DB0E2C-87DA-4D54-B9F6-A2B03A4E55FF}" destId="{E87A2BFC-179B-4124-9186-697A885F9B72}" srcOrd="1" destOrd="0" presId="urn:microsoft.com/office/officeart/2005/8/layout/hierarchy2"/>
    <dgm:cxn modelId="{AB5FC1D5-E301-4EEC-A555-26892497C951}" srcId="{E4996D69-6A9E-4AF0-B727-2442D94AEF62}" destId="{D87F65C3-E0D7-4DF5-8D06-38360AAE454B}" srcOrd="0" destOrd="0" parTransId="{7B148954-66F5-4FFC-9AD0-5A4531ACA4E0}" sibTransId="{F05A0C96-1855-4C6F-85B8-53FF000968C4}"/>
    <dgm:cxn modelId="{894F27DE-B193-4AAA-82E5-1B7FA1A3D442}" srcId="{BD04BDC3-D2DF-4F27-8732-5B78A06CA2BB}" destId="{E4996D69-6A9E-4AF0-B727-2442D94AEF62}" srcOrd="1" destOrd="0" parTransId="{114AC1CB-0DB6-45D7-8694-989D71D815F8}" sibTransId="{7156762D-C406-47D7-8DA8-28B14E433A60}"/>
    <dgm:cxn modelId="{8D7E26E1-620D-4D30-A921-5383C21BC613}" type="presOf" srcId="{3A7100F7-CDCB-4D48-8384-838ED3AC739E}" destId="{656F4C2E-38C1-491E-AA42-30C1970ED881}" srcOrd="0" destOrd="0" presId="urn:microsoft.com/office/officeart/2005/8/layout/hierarchy2"/>
    <dgm:cxn modelId="{79E117E7-BAAC-42F6-82B0-316F7229DE5E}" type="presOf" srcId="{37DB0E2C-87DA-4D54-B9F6-A2B03A4E55FF}" destId="{049E1745-C3D3-4B6B-A954-3476B2D63307}" srcOrd="0" destOrd="0" presId="urn:microsoft.com/office/officeart/2005/8/layout/hierarchy2"/>
    <dgm:cxn modelId="{46BB76F4-72BA-42A2-ADFB-BE160130FC29}" type="presOf" srcId="{E4996D69-6A9E-4AF0-B727-2442D94AEF62}" destId="{083B9D18-2F6E-4422-9ED5-6C33DBF51C04}" srcOrd="0" destOrd="0" presId="urn:microsoft.com/office/officeart/2005/8/layout/hierarchy2"/>
    <dgm:cxn modelId="{0A2F62F7-CE66-493B-BA07-5E66C1D488ED}" type="presOf" srcId="{3BEDCF9B-1BEC-491D-92D9-F80D18EF95A1}" destId="{C89716F6-2AE2-4F2D-B289-C12A6F203DF0}" srcOrd="0" destOrd="0" presId="urn:microsoft.com/office/officeart/2005/8/layout/hierarchy2"/>
    <dgm:cxn modelId="{7D1072F8-4578-41DC-B7F4-F70A4A18EB93}" type="presOf" srcId="{7B148954-66F5-4FFC-9AD0-5A4531ACA4E0}" destId="{A2CD45A5-F789-432A-B7B8-D2738CB5008C}" srcOrd="1" destOrd="0" presId="urn:microsoft.com/office/officeart/2005/8/layout/hierarchy2"/>
    <dgm:cxn modelId="{B1D89EFF-7B39-4CD7-AD5B-0C53BE55C191}" type="presOf" srcId="{78CFF1E9-BD9B-4EA0-AD1E-87EDCE66F170}" destId="{D20E6497-1AA0-4C77-9E5B-3EDBF04C16FF}" srcOrd="1" destOrd="0" presId="urn:microsoft.com/office/officeart/2005/8/layout/hierarchy2"/>
    <dgm:cxn modelId="{43B3467B-FF87-4181-98F1-AEA022D42DAD}" type="presParOf" srcId="{B5FAB083-22B9-47CD-B771-FC059544FD32}" destId="{8A7ECED7-3FD0-45C5-9C34-9E624215A27E}" srcOrd="0" destOrd="0" presId="urn:microsoft.com/office/officeart/2005/8/layout/hierarchy2"/>
    <dgm:cxn modelId="{776CF25B-6703-4F29-9CE8-F329295AF8F9}" type="presParOf" srcId="{8A7ECED7-3FD0-45C5-9C34-9E624215A27E}" destId="{38E85208-B58F-4808-8E85-CD5AE09A43FF}" srcOrd="0" destOrd="0" presId="urn:microsoft.com/office/officeart/2005/8/layout/hierarchy2"/>
    <dgm:cxn modelId="{6CF00A76-58A8-40E3-B8C6-12128B6487B5}" type="presParOf" srcId="{8A7ECED7-3FD0-45C5-9C34-9E624215A27E}" destId="{A8353650-06A2-4E78-B06B-A003E06F4DCC}" srcOrd="1" destOrd="0" presId="urn:microsoft.com/office/officeart/2005/8/layout/hierarchy2"/>
    <dgm:cxn modelId="{F4071065-A28C-4D00-8E0B-B7A978587107}" type="presParOf" srcId="{A8353650-06A2-4E78-B06B-A003E06F4DCC}" destId="{73504E0D-12A7-4796-B504-EDBE4347DA98}" srcOrd="0" destOrd="0" presId="urn:microsoft.com/office/officeart/2005/8/layout/hierarchy2"/>
    <dgm:cxn modelId="{63228454-4524-4FAC-AB2E-01E843A27135}" type="presParOf" srcId="{73504E0D-12A7-4796-B504-EDBE4347DA98}" destId="{D20E6497-1AA0-4C77-9E5B-3EDBF04C16FF}" srcOrd="0" destOrd="0" presId="urn:microsoft.com/office/officeart/2005/8/layout/hierarchy2"/>
    <dgm:cxn modelId="{0AA7707E-56F1-444F-97F5-F734A2D37D9C}" type="presParOf" srcId="{A8353650-06A2-4E78-B06B-A003E06F4DCC}" destId="{E6B5DFFD-2C96-48F0-B73F-29D9E146A81A}" srcOrd="1" destOrd="0" presId="urn:microsoft.com/office/officeart/2005/8/layout/hierarchy2"/>
    <dgm:cxn modelId="{8110098C-579F-4F39-891A-8B93BBCABAA4}" type="presParOf" srcId="{E6B5DFFD-2C96-48F0-B73F-29D9E146A81A}" destId="{8C25DA3D-1776-44EA-95AC-520C4C2DA994}" srcOrd="0" destOrd="0" presId="urn:microsoft.com/office/officeart/2005/8/layout/hierarchy2"/>
    <dgm:cxn modelId="{BE441BD5-DECA-42FE-B846-7E1F98E81322}" type="presParOf" srcId="{E6B5DFFD-2C96-48F0-B73F-29D9E146A81A}" destId="{72E44B7C-D1C1-43F7-B7F5-2A7492D754D7}" srcOrd="1" destOrd="0" presId="urn:microsoft.com/office/officeart/2005/8/layout/hierarchy2"/>
    <dgm:cxn modelId="{C2E019F8-E41E-49BB-8D4C-6E41CD1B00EB}" type="presParOf" srcId="{72E44B7C-D1C1-43F7-B7F5-2A7492D754D7}" destId="{656F4C2E-38C1-491E-AA42-30C1970ED881}" srcOrd="0" destOrd="0" presId="urn:microsoft.com/office/officeart/2005/8/layout/hierarchy2"/>
    <dgm:cxn modelId="{7F5B8BAD-9597-4A8A-8DC0-AFD21EDC89A2}" type="presParOf" srcId="{656F4C2E-38C1-491E-AA42-30C1970ED881}" destId="{AD2E6FD2-C4AD-465C-ABFA-B9F2556B2868}" srcOrd="0" destOrd="0" presId="urn:microsoft.com/office/officeart/2005/8/layout/hierarchy2"/>
    <dgm:cxn modelId="{15D60F2C-D7CA-4DD6-80D7-10ADFBEDDAFF}" type="presParOf" srcId="{72E44B7C-D1C1-43F7-B7F5-2A7492D754D7}" destId="{E2254F2B-2EF4-4394-A4AD-54E6B7BB9C8E}" srcOrd="1" destOrd="0" presId="urn:microsoft.com/office/officeart/2005/8/layout/hierarchy2"/>
    <dgm:cxn modelId="{A8564BF8-5A18-48DE-80B1-6E2EBFE90F3B}" type="presParOf" srcId="{E2254F2B-2EF4-4394-A4AD-54E6B7BB9C8E}" destId="{A72E1242-03D8-438A-A1D4-706F09E6D9AA}" srcOrd="0" destOrd="0" presId="urn:microsoft.com/office/officeart/2005/8/layout/hierarchy2"/>
    <dgm:cxn modelId="{93CA29EF-C4DB-45E6-8E43-11AAA95C553E}" type="presParOf" srcId="{E2254F2B-2EF4-4394-A4AD-54E6B7BB9C8E}" destId="{1817FB08-9D0B-4EDC-8210-0083D6B3F63F}" srcOrd="1" destOrd="0" presId="urn:microsoft.com/office/officeart/2005/8/layout/hierarchy2"/>
    <dgm:cxn modelId="{B4A84F2F-CCB0-48B7-B4FB-8513D5A1E2C3}" type="presParOf" srcId="{72E44B7C-D1C1-43F7-B7F5-2A7492D754D7}" destId="{049E1745-C3D3-4B6B-A954-3476B2D63307}" srcOrd="2" destOrd="0" presId="urn:microsoft.com/office/officeart/2005/8/layout/hierarchy2"/>
    <dgm:cxn modelId="{F3D20E36-35D5-470C-A3A1-5A9BF5E1492D}" type="presParOf" srcId="{049E1745-C3D3-4B6B-A954-3476B2D63307}" destId="{E87A2BFC-179B-4124-9186-697A885F9B72}" srcOrd="0" destOrd="0" presId="urn:microsoft.com/office/officeart/2005/8/layout/hierarchy2"/>
    <dgm:cxn modelId="{F3FF41A5-7A51-4B20-B58F-19801343D8DD}" type="presParOf" srcId="{72E44B7C-D1C1-43F7-B7F5-2A7492D754D7}" destId="{6D14C34F-BF36-4E07-93E2-02269DA4BEDC}" srcOrd="3" destOrd="0" presId="urn:microsoft.com/office/officeart/2005/8/layout/hierarchy2"/>
    <dgm:cxn modelId="{7FE7A2BC-6DA1-4FD1-B51F-3B7F9E77726C}" type="presParOf" srcId="{6D14C34F-BF36-4E07-93E2-02269DA4BEDC}" destId="{C89716F6-2AE2-4F2D-B289-C12A6F203DF0}" srcOrd="0" destOrd="0" presId="urn:microsoft.com/office/officeart/2005/8/layout/hierarchy2"/>
    <dgm:cxn modelId="{038131A9-E6F0-437E-B95A-69431A37ABC3}" type="presParOf" srcId="{6D14C34F-BF36-4E07-93E2-02269DA4BEDC}" destId="{AD29E1CD-E4B1-4DD5-9C8C-28DB5171C32C}" srcOrd="1" destOrd="0" presId="urn:microsoft.com/office/officeart/2005/8/layout/hierarchy2"/>
    <dgm:cxn modelId="{CBCBBCD1-694A-45F5-A5BB-B3848DBF10F8}" type="presParOf" srcId="{A8353650-06A2-4E78-B06B-A003E06F4DCC}" destId="{D50F0879-7B49-4EF7-9ADC-DC010FF2FA5C}" srcOrd="2" destOrd="0" presId="urn:microsoft.com/office/officeart/2005/8/layout/hierarchy2"/>
    <dgm:cxn modelId="{C074B904-55A0-4D5A-B98B-09A9F2DFAF9A}" type="presParOf" srcId="{D50F0879-7B49-4EF7-9ADC-DC010FF2FA5C}" destId="{6DF02FAE-5E6C-453F-BB4C-95C05969F8F8}" srcOrd="0" destOrd="0" presId="urn:microsoft.com/office/officeart/2005/8/layout/hierarchy2"/>
    <dgm:cxn modelId="{48465A63-59BF-46FA-850F-37849FEC8B36}" type="presParOf" srcId="{A8353650-06A2-4E78-B06B-A003E06F4DCC}" destId="{200C206B-C124-4FC5-A3BC-4F437B511D81}" srcOrd="3" destOrd="0" presId="urn:microsoft.com/office/officeart/2005/8/layout/hierarchy2"/>
    <dgm:cxn modelId="{D57DA314-A6DA-4B8C-B2F1-E09B12DA9BB4}" type="presParOf" srcId="{200C206B-C124-4FC5-A3BC-4F437B511D81}" destId="{083B9D18-2F6E-4422-9ED5-6C33DBF51C04}" srcOrd="0" destOrd="0" presId="urn:microsoft.com/office/officeart/2005/8/layout/hierarchy2"/>
    <dgm:cxn modelId="{E8865BA1-9418-4BE0-9270-A53F8A1AC567}" type="presParOf" srcId="{200C206B-C124-4FC5-A3BC-4F437B511D81}" destId="{7D66C3B2-42BC-4F3D-93D7-B9B046322F4C}" srcOrd="1" destOrd="0" presId="urn:microsoft.com/office/officeart/2005/8/layout/hierarchy2"/>
    <dgm:cxn modelId="{D9BA4BE6-4736-4F50-901F-A79AEAAFF340}" type="presParOf" srcId="{7D66C3B2-42BC-4F3D-93D7-B9B046322F4C}" destId="{F917A766-C55D-403E-8A3C-CB70CCBFEBAF}" srcOrd="0" destOrd="0" presId="urn:microsoft.com/office/officeart/2005/8/layout/hierarchy2"/>
    <dgm:cxn modelId="{3A3F3944-EB02-4152-9CB4-099B1EC19E5B}" type="presParOf" srcId="{F917A766-C55D-403E-8A3C-CB70CCBFEBAF}" destId="{A2CD45A5-F789-432A-B7B8-D2738CB5008C}" srcOrd="0" destOrd="0" presId="urn:microsoft.com/office/officeart/2005/8/layout/hierarchy2"/>
    <dgm:cxn modelId="{97B00DFC-151E-40A6-9302-8332975DE7BB}" type="presParOf" srcId="{7D66C3B2-42BC-4F3D-93D7-B9B046322F4C}" destId="{830AABA6-BB28-45E4-B921-76C4B5A87D97}" srcOrd="1" destOrd="0" presId="urn:microsoft.com/office/officeart/2005/8/layout/hierarchy2"/>
    <dgm:cxn modelId="{5449BE93-B1D4-4B2F-ACDE-058824C9135A}" type="presParOf" srcId="{830AABA6-BB28-45E4-B921-76C4B5A87D97}" destId="{894800E8-80EF-4CFB-879C-08FDF832408E}" srcOrd="0" destOrd="0" presId="urn:microsoft.com/office/officeart/2005/8/layout/hierarchy2"/>
    <dgm:cxn modelId="{7056B7F4-1C1A-46E0-90D6-47C1D980C9F0}" type="presParOf" srcId="{830AABA6-BB28-45E4-B921-76C4B5A87D97}" destId="{3DACC174-EC28-4543-87DC-7941F6745AD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85208-B58F-4808-8E85-CD5AE09A43FF}">
      <dsp:nvSpPr>
        <dsp:cNvPr id="0" name=""/>
        <dsp:cNvSpPr/>
      </dsp:nvSpPr>
      <dsp:spPr>
        <a:xfrm>
          <a:off x="6660" y="1913662"/>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初始设计</a:t>
          </a:r>
          <a:endParaRPr lang="en-US" sz="1800" kern="1200" dirty="0">
            <a:latin typeface="微软雅黑" panose="020B0503020204020204" pitchFamily="34" charset="-122"/>
            <a:ea typeface="微软雅黑" panose="020B0503020204020204" pitchFamily="34" charset="-122"/>
          </a:endParaRPr>
        </a:p>
      </dsp:txBody>
      <dsp:txXfrm>
        <a:off x="28862" y="1935864"/>
        <a:ext cx="1471677" cy="713636"/>
      </dsp:txXfrm>
    </dsp:sp>
    <dsp:sp modelId="{73504E0D-12A7-4796-B504-EDBE4347DA98}">
      <dsp:nvSpPr>
        <dsp:cNvPr id="0" name=""/>
        <dsp:cNvSpPr/>
      </dsp:nvSpPr>
      <dsp:spPr>
        <a:xfrm rot="18119001">
          <a:off x="1271679" y="1823467"/>
          <a:ext cx="1067608" cy="32882"/>
        </a:xfrm>
        <a:custGeom>
          <a:avLst/>
          <a:gdLst/>
          <a:ahLst/>
          <a:cxnLst/>
          <a:rect l="0" t="0" r="0" b="0"/>
          <a:pathLst>
            <a:path>
              <a:moveTo>
                <a:pt x="0" y="16441"/>
              </a:moveTo>
              <a:lnTo>
                <a:pt x="1067608" y="16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微软雅黑" panose="020B0503020204020204" pitchFamily="34" charset="-122"/>
            <a:ea typeface="微软雅黑" panose="020B0503020204020204" pitchFamily="34" charset="-122"/>
          </a:endParaRPr>
        </a:p>
      </dsp:txBody>
      <dsp:txXfrm>
        <a:off x="1778793" y="1813219"/>
        <a:ext cx="53380" cy="53380"/>
      </dsp:txXfrm>
    </dsp:sp>
    <dsp:sp modelId="{8C25DA3D-1776-44EA-95AC-520C4C2DA994}">
      <dsp:nvSpPr>
        <dsp:cNvPr id="0" name=""/>
        <dsp:cNvSpPr/>
      </dsp:nvSpPr>
      <dsp:spPr>
        <a:xfrm>
          <a:off x="2088225" y="1008114"/>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减少法兰个数</a:t>
          </a:r>
          <a:endParaRPr lang="en-US" sz="1800" kern="1200" dirty="0">
            <a:latin typeface="微软雅黑" panose="020B0503020204020204" pitchFamily="34" charset="-122"/>
            <a:ea typeface="微软雅黑" panose="020B0503020204020204" pitchFamily="34" charset="-122"/>
          </a:endParaRPr>
        </a:p>
      </dsp:txBody>
      <dsp:txXfrm>
        <a:off x="2110427" y="1030316"/>
        <a:ext cx="1471677" cy="713636"/>
      </dsp:txXfrm>
    </dsp:sp>
    <dsp:sp modelId="{656F4C2E-38C1-491E-AA42-30C1970ED881}">
      <dsp:nvSpPr>
        <dsp:cNvPr id="0" name=""/>
        <dsp:cNvSpPr/>
      </dsp:nvSpPr>
      <dsp:spPr>
        <a:xfrm rot="19317416">
          <a:off x="3517420" y="1118664"/>
          <a:ext cx="817941" cy="32882"/>
        </a:xfrm>
        <a:custGeom>
          <a:avLst/>
          <a:gdLst/>
          <a:ahLst/>
          <a:cxnLst/>
          <a:rect l="0" t="0" r="0" b="0"/>
          <a:pathLst>
            <a:path>
              <a:moveTo>
                <a:pt x="0" y="16441"/>
              </a:moveTo>
              <a:lnTo>
                <a:pt x="817941" y="16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微软雅黑" panose="020B0503020204020204" pitchFamily="34" charset="-122"/>
            <a:ea typeface="微软雅黑" panose="020B0503020204020204" pitchFamily="34" charset="-122"/>
          </a:endParaRPr>
        </a:p>
      </dsp:txBody>
      <dsp:txXfrm>
        <a:off x="3905942" y="1114657"/>
        <a:ext cx="40897" cy="40897"/>
      </dsp:txXfrm>
    </dsp:sp>
    <dsp:sp modelId="{A72E1242-03D8-438A-A1D4-706F09E6D9AA}">
      <dsp:nvSpPr>
        <dsp:cNvPr id="0" name=""/>
        <dsp:cNvSpPr/>
      </dsp:nvSpPr>
      <dsp:spPr>
        <a:xfrm>
          <a:off x="4248475" y="504055"/>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泵与磁铁真空盒合并</a:t>
          </a:r>
          <a:endParaRPr lang="en-US" sz="1800" kern="1200" dirty="0">
            <a:latin typeface="微软雅黑" panose="020B0503020204020204" pitchFamily="34" charset="-122"/>
            <a:ea typeface="微软雅黑" panose="020B0503020204020204" pitchFamily="34" charset="-122"/>
          </a:endParaRPr>
        </a:p>
      </dsp:txBody>
      <dsp:txXfrm>
        <a:off x="4270677" y="526257"/>
        <a:ext cx="1471677" cy="713636"/>
      </dsp:txXfrm>
    </dsp:sp>
    <dsp:sp modelId="{049E1745-C3D3-4B6B-A954-3476B2D63307}">
      <dsp:nvSpPr>
        <dsp:cNvPr id="0" name=""/>
        <dsp:cNvSpPr/>
      </dsp:nvSpPr>
      <dsp:spPr>
        <a:xfrm rot="2417280">
          <a:off x="3504154" y="1643724"/>
          <a:ext cx="844473" cy="32882"/>
        </a:xfrm>
        <a:custGeom>
          <a:avLst/>
          <a:gdLst/>
          <a:ahLst/>
          <a:cxnLst/>
          <a:rect l="0" t="0" r="0" b="0"/>
          <a:pathLst>
            <a:path>
              <a:moveTo>
                <a:pt x="0" y="16441"/>
              </a:moveTo>
              <a:lnTo>
                <a:pt x="844473" y="16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微软雅黑" panose="020B0503020204020204" pitchFamily="34" charset="-122"/>
            <a:ea typeface="微软雅黑" panose="020B0503020204020204" pitchFamily="34" charset="-122"/>
          </a:endParaRPr>
        </a:p>
      </dsp:txBody>
      <dsp:txXfrm>
        <a:off x="3905279" y="1639054"/>
        <a:ext cx="42223" cy="42223"/>
      </dsp:txXfrm>
    </dsp:sp>
    <dsp:sp modelId="{C89716F6-2AE2-4F2D-B289-C12A6F203DF0}">
      <dsp:nvSpPr>
        <dsp:cNvPr id="0" name=""/>
        <dsp:cNvSpPr/>
      </dsp:nvSpPr>
      <dsp:spPr>
        <a:xfrm>
          <a:off x="4248475" y="1554177"/>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泵与波纹管合并</a:t>
          </a:r>
          <a:endParaRPr lang="en-US" sz="1800" kern="1200" dirty="0">
            <a:latin typeface="微软雅黑" panose="020B0503020204020204" pitchFamily="34" charset="-122"/>
            <a:ea typeface="微软雅黑" panose="020B0503020204020204" pitchFamily="34" charset="-122"/>
          </a:endParaRPr>
        </a:p>
      </dsp:txBody>
      <dsp:txXfrm>
        <a:off x="4270677" y="1576379"/>
        <a:ext cx="1471677" cy="713636"/>
      </dsp:txXfrm>
    </dsp:sp>
    <dsp:sp modelId="{D50F0879-7B49-4EF7-9ADC-DC010FF2FA5C}">
      <dsp:nvSpPr>
        <dsp:cNvPr id="0" name=""/>
        <dsp:cNvSpPr/>
      </dsp:nvSpPr>
      <dsp:spPr>
        <a:xfrm rot="3462245">
          <a:off x="1276294" y="2723565"/>
          <a:ext cx="1058378" cy="32882"/>
        </a:xfrm>
        <a:custGeom>
          <a:avLst/>
          <a:gdLst/>
          <a:ahLst/>
          <a:cxnLst/>
          <a:rect l="0" t="0" r="0" b="0"/>
          <a:pathLst>
            <a:path>
              <a:moveTo>
                <a:pt x="0" y="16441"/>
              </a:moveTo>
              <a:lnTo>
                <a:pt x="1058378" y="164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微软雅黑" panose="020B0503020204020204" pitchFamily="34" charset="-122"/>
            <a:ea typeface="微软雅黑" panose="020B0503020204020204" pitchFamily="34" charset="-122"/>
          </a:endParaRPr>
        </a:p>
      </dsp:txBody>
      <dsp:txXfrm>
        <a:off x="1779024" y="2713547"/>
        <a:ext cx="52918" cy="52918"/>
      </dsp:txXfrm>
    </dsp:sp>
    <dsp:sp modelId="{083B9D18-2F6E-4422-9ED5-6C33DBF51C04}">
      <dsp:nvSpPr>
        <dsp:cNvPr id="0" name=""/>
        <dsp:cNvSpPr/>
      </dsp:nvSpPr>
      <dsp:spPr>
        <a:xfrm>
          <a:off x="2088225" y="2808310"/>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减少法兰安装空间</a:t>
          </a:r>
          <a:endParaRPr lang="en-US" sz="1800" kern="1200" dirty="0">
            <a:latin typeface="微软雅黑" panose="020B0503020204020204" pitchFamily="34" charset="-122"/>
            <a:ea typeface="微软雅黑" panose="020B0503020204020204" pitchFamily="34" charset="-122"/>
          </a:endParaRPr>
        </a:p>
      </dsp:txBody>
      <dsp:txXfrm>
        <a:off x="2110427" y="2830512"/>
        <a:ext cx="1471677" cy="713636"/>
      </dsp:txXfrm>
    </dsp:sp>
    <dsp:sp modelId="{F917A766-C55D-403E-8A3C-CB70CCBFEBAF}">
      <dsp:nvSpPr>
        <dsp:cNvPr id="0" name=""/>
        <dsp:cNvSpPr/>
      </dsp:nvSpPr>
      <dsp:spPr>
        <a:xfrm>
          <a:off x="3604307" y="3170889"/>
          <a:ext cx="644167" cy="32882"/>
        </a:xfrm>
        <a:custGeom>
          <a:avLst/>
          <a:gdLst/>
          <a:ahLst/>
          <a:cxnLst/>
          <a:rect l="0" t="0" r="0" b="0"/>
          <a:pathLst>
            <a:path>
              <a:moveTo>
                <a:pt x="0" y="16441"/>
              </a:moveTo>
              <a:lnTo>
                <a:pt x="644167" y="16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微软雅黑" panose="020B0503020204020204" pitchFamily="34" charset="-122"/>
            <a:ea typeface="微软雅黑" panose="020B0503020204020204" pitchFamily="34" charset="-122"/>
          </a:endParaRPr>
        </a:p>
      </dsp:txBody>
      <dsp:txXfrm>
        <a:off x="3910287" y="3171226"/>
        <a:ext cx="32208" cy="32208"/>
      </dsp:txXfrm>
    </dsp:sp>
    <dsp:sp modelId="{894800E8-80EF-4CFB-879C-08FDF832408E}">
      <dsp:nvSpPr>
        <dsp:cNvPr id="0" name=""/>
        <dsp:cNvSpPr/>
      </dsp:nvSpPr>
      <dsp:spPr>
        <a:xfrm>
          <a:off x="4248475" y="2808310"/>
          <a:ext cx="1516081" cy="7580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改用花法兰（</a:t>
          </a:r>
          <a:r>
            <a:rPr lang="en-US" altLang="zh-CN" sz="1800" kern="1200" dirty="0">
              <a:latin typeface="微软雅黑" panose="020B0503020204020204" pitchFamily="34" charset="-122"/>
              <a:ea typeface="微软雅黑" panose="020B0503020204020204" pitchFamily="34" charset="-122"/>
            </a:rPr>
            <a:t>HEPS</a:t>
          </a:r>
          <a:r>
            <a:rPr lang="zh-CN" altLang="en-US" sz="1800" kern="1200" dirty="0">
              <a:latin typeface="微软雅黑" panose="020B0503020204020204" pitchFamily="34" charset="-122"/>
              <a:ea typeface="微软雅黑" panose="020B0503020204020204" pitchFamily="34" charset="-122"/>
            </a:rPr>
            <a:t>）</a:t>
          </a:r>
          <a:endParaRPr lang="en-US" sz="1800" kern="1200" dirty="0">
            <a:latin typeface="微软雅黑" panose="020B0503020204020204" pitchFamily="34" charset="-122"/>
            <a:ea typeface="微软雅黑" panose="020B0503020204020204" pitchFamily="34" charset="-122"/>
          </a:endParaRPr>
        </a:p>
      </dsp:txBody>
      <dsp:txXfrm>
        <a:off x="4270677" y="2830512"/>
        <a:ext cx="1471677" cy="7136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2024/5/18</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2024/5/18</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10</a:t>
            </a:fld>
            <a:endParaRPr lang="zh-CN" altLang="en-US"/>
          </a:p>
        </p:txBody>
      </p:sp>
    </p:spTree>
    <p:extLst>
      <p:ext uri="{BB962C8B-B14F-4D97-AF65-F5344CB8AC3E}">
        <p14:creationId xmlns:p14="http://schemas.microsoft.com/office/powerpoint/2010/main" val="327817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2024/5/18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400" b="0" baseline="0">
                <a:latin typeface="Arial" panose="020B0604020202020204" pitchFamily="34" charset="0"/>
                <a:ea typeface="微软雅黑" pitchFamily="34" charset="-122"/>
              </a:defRPr>
            </a:lvl1pPr>
            <a:lvl2pPr>
              <a:defRPr sz="20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2024/5/18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2024/5/18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2024/5/18</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2024/5/18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a:srcRect t="28679" b="6192"/>
          <a:stretch/>
        </p:blipFill>
        <p:spPr>
          <a:xfrm>
            <a:off x="635" y="0"/>
            <a:ext cx="12191365" cy="2118283"/>
          </a:xfrm>
          <a:prstGeom prst="rect">
            <a:avLst/>
          </a:prstGeom>
        </p:spPr>
      </p:pic>
      <p:sp>
        <p:nvSpPr>
          <p:cNvPr id="6" name="标题 3"/>
          <p:cNvSpPr txBox="1">
            <a:spLocks/>
          </p:cNvSpPr>
          <p:nvPr/>
        </p:nvSpPr>
        <p:spPr>
          <a:xfrm>
            <a:off x="479376" y="2480570"/>
            <a:ext cx="11521280"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Collider ring arc and straight section mechanical detailed layouts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1415480" y="4242209"/>
            <a:ext cx="9289032" cy="954107"/>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Haijing</a:t>
            </a:r>
            <a:r>
              <a:rPr lang="en-US" altLang="zh-CN" sz="2800" dirty="0">
                <a:latin typeface="Times New Roman" panose="02020603050405020304" pitchFamily="18" charset="0"/>
                <a:ea typeface="微软雅黑" panose="020B0503020204020204" pitchFamily="34" charset="-122"/>
              </a:rPr>
              <a:t>  Wang</a:t>
            </a:r>
            <a:r>
              <a:rPr lang="zh-CN" altLang="en-US" sz="2800" dirty="0">
                <a:latin typeface="Times New Roman" panose="02020603050405020304" pitchFamily="18" charset="0"/>
                <a:ea typeface="微软雅黑" panose="020B0503020204020204" pitchFamily="34" charset="-122"/>
              </a:rPr>
              <a:t>，</a:t>
            </a:r>
            <a:r>
              <a:rPr lang="en-US" altLang="zh-CN" sz="2800" dirty="0" err="1">
                <a:latin typeface="Times New Roman" panose="02020603050405020304" pitchFamily="18" charset="0"/>
                <a:ea typeface="微软雅黑" panose="020B0503020204020204" pitchFamily="34" charset="-122"/>
              </a:rPr>
              <a:t>Yiwei</a:t>
            </a:r>
            <a:r>
              <a:rPr lang="en-US" altLang="zh-CN" sz="2800" dirty="0">
                <a:latin typeface="Times New Roman" panose="02020603050405020304" pitchFamily="18" charset="0"/>
                <a:ea typeface="微软雅黑" panose="020B0503020204020204" pitchFamily="34" charset="-122"/>
              </a:rPr>
              <a:t> Wang, Mei Yang, </a:t>
            </a:r>
            <a:r>
              <a:rPr lang="en-US" altLang="zh-CN" sz="2800" dirty="0" err="1">
                <a:latin typeface="Times New Roman" panose="02020603050405020304" pitchFamily="18" charset="0"/>
                <a:ea typeface="微软雅黑" panose="020B0503020204020204" pitchFamily="34" charset="-122"/>
              </a:rPr>
              <a:t>Yongsheng</a:t>
            </a:r>
            <a:r>
              <a:rPr lang="en-US" altLang="zh-CN" sz="2800" dirty="0">
                <a:latin typeface="Times New Roman" panose="02020603050405020304" pitchFamily="18" charset="0"/>
                <a:ea typeface="微软雅黑" panose="020B0503020204020204" pitchFamily="34" charset="-122"/>
              </a:rPr>
              <a:t> Ma</a:t>
            </a:r>
          </a:p>
          <a:p>
            <a:pPr algn="ctr"/>
            <a:r>
              <a:rPr lang="en-US" altLang="zh-CN" sz="2800" dirty="0">
                <a:latin typeface="Times New Roman" panose="02020603050405020304" pitchFamily="18" charset="0"/>
                <a:ea typeface="微软雅黑" panose="020B0503020204020204" pitchFamily="34" charset="-122"/>
              </a:rPr>
              <a:t>2024/5/20, CEPC DAY</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776" y="5949280"/>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BCF9916-F649-4276-9CC1-A63F35E4A9CE}"/>
              </a:ext>
            </a:extLst>
          </p:cNvPr>
          <p:cNvSpPr>
            <a:spLocks noGrp="1"/>
          </p:cNvSpPr>
          <p:nvPr>
            <p:ph idx="1"/>
          </p:nvPr>
        </p:nvSpPr>
        <p:spPr>
          <a:xfrm>
            <a:off x="609600" y="1285861"/>
            <a:ext cx="11103024" cy="4840303"/>
          </a:xfrm>
        </p:spPr>
        <p:txBody>
          <a:bodyPr>
            <a:normAutofit/>
          </a:bodyPr>
          <a:lstStyle/>
          <a:p>
            <a:r>
              <a:rPr lang="zh-CN" altLang="en-US" dirty="0"/>
              <a:t>关键布局约束</a:t>
            </a:r>
            <a:endParaRPr lang="en-US" altLang="zh-CN" dirty="0"/>
          </a:p>
        </p:txBody>
      </p:sp>
      <p:sp>
        <p:nvSpPr>
          <p:cNvPr id="3" name="标题 2">
            <a:extLst>
              <a:ext uri="{FF2B5EF4-FFF2-40B4-BE49-F238E27FC236}">
                <a16:creationId xmlns:a16="http://schemas.microsoft.com/office/drawing/2014/main" id="{EA43B39A-79D7-4690-97A4-87733817CB1E}"/>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49E19A62-7B95-4364-9AA4-ED4286309B4E}"/>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dirty="0"/>
          </a:p>
        </p:txBody>
      </p:sp>
      <p:grpSp>
        <p:nvGrpSpPr>
          <p:cNvPr id="5" name="组合 4">
            <a:extLst>
              <a:ext uri="{FF2B5EF4-FFF2-40B4-BE49-F238E27FC236}">
                <a16:creationId xmlns:a16="http://schemas.microsoft.com/office/drawing/2014/main" id="{E8058267-C212-4A9D-BE03-BF66C96EDCF5}"/>
              </a:ext>
            </a:extLst>
          </p:cNvPr>
          <p:cNvGrpSpPr/>
          <p:nvPr/>
        </p:nvGrpSpPr>
        <p:grpSpPr>
          <a:xfrm>
            <a:off x="600455" y="1947755"/>
            <a:ext cx="4380272" cy="3838670"/>
            <a:chOff x="600455" y="1947755"/>
            <a:chExt cx="4380272" cy="3838670"/>
          </a:xfrm>
        </p:grpSpPr>
        <p:pic>
          <p:nvPicPr>
            <p:cNvPr id="16" name="图片 15">
              <a:extLst>
                <a:ext uri="{FF2B5EF4-FFF2-40B4-BE49-F238E27FC236}">
                  <a16:creationId xmlns:a16="http://schemas.microsoft.com/office/drawing/2014/main" id="{14025CDD-07AA-4196-B7EC-654AE40E932A}"/>
                </a:ext>
              </a:extLst>
            </p:cNvPr>
            <p:cNvPicPr>
              <a:picLocks noChangeAspect="1"/>
            </p:cNvPicPr>
            <p:nvPr/>
          </p:nvPicPr>
          <p:blipFill>
            <a:blip r:embed="rId3"/>
            <a:stretch>
              <a:fillRect/>
            </a:stretch>
          </p:blipFill>
          <p:spPr>
            <a:xfrm>
              <a:off x="660727" y="1947755"/>
              <a:ext cx="4320000" cy="11091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图片 16">
              <a:extLst>
                <a:ext uri="{FF2B5EF4-FFF2-40B4-BE49-F238E27FC236}">
                  <a16:creationId xmlns:a16="http://schemas.microsoft.com/office/drawing/2014/main" id="{3AE10ABA-4004-4054-BE19-949AC71C6DFD}"/>
                </a:ext>
              </a:extLst>
            </p:cNvPr>
            <p:cNvPicPr>
              <a:picLocks noChangeAspect="1"/>
            </p:cNvPicPr>
            <p:nvPr/>
          </p:nvPicPr>
          <p:blipFill>
            <a:blip r:embed="rId4"/>
            <a:stretch>
              <a:fillRect/>
            </a:stretch>
          </p:blipFill>
          <p:spPr>
            <a:xfrm>
              <a:off x="600455" y="3273799"/>
              <a:ext cx="4320000" cy="1523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文本框 17">
              <a:extLst>
                <a:ext uri="{FF2B5EF4-FFF2-40B4-BE49-F238E27FC236}">
                  <a16:creationId xmlns:a16="http://schemas.microsoft.com/office/drawing/2014/main" id="{C05EF7F2-77F4-4507-957B-FAE914229744}"/>
                </a:ext>
              </a:extLst>
            </p:cNvPr>
            <p:cNvSpPr txBox="1"/>
            <p:nvPr/>
          </p:nvSpPr>
          <p:spPr>
            <a:xfrm>
              <a:off x="983432" y="4863095"/>
              <a:ext cx="3168352" cy="923330"/>
            </a:xfrm>
            <a:prstGeom prst="rect">
              <a:avLst/>
            </a:prstGeom>
            <a:noFill/>
          </p:spPr>
          <p:txBody>
            <a:bodyPr wrap="square" rtlCol="0">
              <a:spAutoFit/>
            </a:bodyPr>
            <a:lstStyle/>
            <a:p>
              <a:r>
                <a:rPr lang="en-US" altLang="zh-CN" dirty="0"/>
                <a:t>BPM</a:t>
              </a:r>
              <a:r>
                <a:rPr lang="zh-CN" altLang="en-US" dirty="0"/>
                <a:t>、校正铁的上下游位置按照泵口长度及二极铁尽可能长的原则灵活调整</a:t>
              </a:r>
              <a:endParaRPr lang="en-US" dirty="0"/>
            </a:p>
          </p:txBody>
        </p:sp>
      </p:grpSp>
      <p:grpSp>
        <p:nvGrpSpPr>
          <p:cNvPr id="6" name="组合 5">
            <a:extLst>
              <a:ext uri="{FF2B5EF4-FFF2-40B4-BE49-F238E27FC236}">
                <a16:creationId xmlns:a16="http://schemas.microsoft.com/office/drawing/2014/main" id="{4650219F-351F-4B6E-B4E8-7E1BDEBD8210}"/>
              </a:ext>
            </a:extLst>
          </p:cNvPr>
          <p:cNvGrpSpPr/>
          <p:nvPr/>
        </p:nvGrpSpPr>
        <p:grpSpPr>
          <a:xfrm>
            <a:off x="5605487" y="1717866"/>
            <a:ext cx="5976913" cy="1711134"/>
            <a:chOff x="5303663" y="1799166"/>
            <a:chExt cx="5976913" cy="1711134"/>
          </a:xfrm>
        </p:grpSpPr>
        <p:pic>
          <p:nvPicPr>
            <p:cNvPr id="19" name="图片 18">
              <a:extLst>
                <a:ext uri="{FF2B5EF4-FFF2-40B4-BE49-F238E27FC236}">
                  <a16:creationId xmlns:a16="http://schemas.microsoft.com/office/drawing/2014/main" id="{E9F603D8-61EC-4609-A12E-4D8ADDB079A9}"/>
                </a:ext>
              </a:extLst>
            </p:cNvPr>
            <p:cNvPicPr>
              <a:picLocks noChangeAspect="1"/>
            </p:cNvPicPr>
            <p:nvPr/>
          </p:nvPicPr>
          <p:blipFill>
            <a:blip r:embed="rId5"/>
            <a:stretch>
              <a:fillRect/>
            </a:stretch>
          </p:blipFill>
          <p:spPr>
            <a:xfrm>
              <a:off x="5303663" y="1799166"/>
              <a:ext cx="5400000" cy="12514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文本框 19">
              <a:extLst>
                <a:ext uri="{FF2B5EF4-FFF2-40B4-BE49-F238E27FC236}">
                  <a16:creationId xmlns:a16="http://schemas.microsoft.com/office/drawing/2014/main" id="{D1EB7D85-C781-4FEA-A318-91DB7C6308F3}"/>
                </a:ext>
              </a:extLst>
            </p:cNvPr>
            <p:cNvSpPr txBox="1"/>
            <p:nvPr/>
          </p:nvSpPr>
          <p:spPr>
            <a:xfrm>
              <a:off x="5303663" y="3140968"/>
              <a:ext cx="5976913" cy="369332"/>
            </a:xfrm>
            <a:prstGeom prst="rect">
              <a:avLst/>
            </a:prstGeom>
            <a:noFill/>
          </p:spPr>
          <p:txBody>
            <a:bodyPr wrap="square" rtlCol="0">
              <a:spAutoFit/>
            </a:bodyPr>
            <a:lstStyle/>
            <a:p>
              <a:r>
                <a:rPr lang="zh-CN" altLang="en-US" dirty="0"/>
                <a:t>为保证泵口长度，共架六极铁支架设置真空连接段</a:t>
              </a:r>
              <a:endParaRPr lang="en-US" dirty="0"/>
            </a:p>
          </p:txBody>
        </p:sp>
      </p:grpSp>
      <p:grpSp>
        <p:nvGrpSpPr>
          <p:cNvPr id="7" name="组合 6">
            <a:extLst>
              <a:ext uri="{FF2B5EF4-FFF2-40B4-BE49-F238E27FC236}">
                <a16:creationId xmlns:a16="http://schemas.microsoft.com/office/drawing/2014/main" id="{DDA9D10F-9844-4879-AD9A-1EC2FB913DF9}"/>
              </a:ext>
            </a:extLst>
          </p:cNvPr>
          <p:cNvGrpSpPr/>
          <p:nvPr/>
        </p:nvGrpSpPr>
        <p:grpSpPr>
          <a:xfrm>
            <a:off x="5498024" y="3570828"/>
            <a:ext cx="5507463" cy="2843368"/>
            <a:chOff x="5196200" y="3652128"/>
            <a:chExt cx="5507463" cy="2843368"/>
          </a:xfrm>
        </p:grpSpPr>
        <p:pic>
          <p:nvPicPr>
            <p:cNvPr id="21" name="图片 20">
              <a:extLst>
                <a:ext uri="{FF2B5EF4-FFF2-40B4-BE49-F238E27FC236}">
                  <a16:creationId xmlns:a16="http://schemas.microsoft.com/office/drawing/2014/main" id="{A9DD7EA9-6253-4B24-8CE9-B3EF27040FD8}"/>
                </a:ext>
              </a:extLst>
            </p:cNvPr>
            <p:cNvPicPr>
              <a:picLocks noChangeAspect="1"/>
            </p:cNvPicPr>
            <p:nvPr/>
          </p:nvPicPr>
          <p:blipFill>
            <a:blip r:embed="rId6"/>
            <a:stretch>
              <a:fillRect/>
            </a:stretch>
          </p:blipFill>
          <p:spPr>
            <a:xfrm>
              <a:off x="5196200" y="3652128"/>
              <a:ext cx="5400000" cy="2332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文本框 21">
              <a:extLst>
                <a:ext uri="{FF2B5EF4-FFF2-40B4-BE49-F238E27FC236}">
                  <a16:creationId xmlns:a16="http://schemas.microsoft.com/office/drawing/2014/main" id="{439A23F9-A9B6-4287-BD3B-3DE37B0F8369}"/>
                </a:ext>
              </a:extLst>
            </p:cNvPr>
            <p:cNvSpPr txBox="1"/>
            <p:nvPr/>
          </p:nvSpPr>
          <p:spPr>
            <a:xfrm>
              <a:off x="5303663" y="6126164"/>
              <a:ext cx="5400000" cy="369332"/>
            </a:xfrm>
            <a:prstGeom prst="rect">
              <a:avLst/>
            </a:prstGeom>
            <a:noFill/>
          </p:spPr>
          <p:txBody>
            <a:bodyPr wrap="square" rtlCol="0">
              <a:spAutoFit/>
            </a:bodyPr>
            <a:lstStyle/>
            <a:p>
              <a:r>
                <a:rPr lang="zh-CN" altLang="en-US" dirty="0"/>
                <a:t>因二极铁线圈较窄，局部真空连接与线圈纵向重合</a:t>
              </a:r>
              <a:endParaRPr lang="en-US" dirty="0"/>
            </a:p>
          </p:txBody>
        </p:sp>
      </p:grpSp>
    </p:spTree>
    <p:extLst>
      <p:ext uri="{BB962C8B-B14F-4D97-AF65-F5344CB8AC3E}">
        <p14:creationId xmlns:p14="http://schemas.microsoft.com/office/powerpoint/2010/main" val="105423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97BBF7C-559E-4D88-B385-049BC4FAD16A}"/>
              </a:ext>
            </a:extLst>
          </p:cNvPr>
          <p:cNvSpPr>
            <a:spLocks noGrp="1"/>
          </p:cNvSpPr>
          <p:nvPr>
            <p:ph idx="1"/>
          </p:nvPr>
        </p:nvSpPr>
        <p:spPr>
          <a:xfrm>
            <a:off x="609600" y="1285861"/>
            <a:ext cx="10972800" cy="4840303"/>
          </a:xfrm>
        </p:spPr>
        <p:txBody>
          <a:bodyPr/>
          <a:lstStyle/>
          <a:p>
            <a:r>
              <a:rPr lang="zh-CN" altLang="en-US" dirty="0"/>
              <a:t>真空连接优化后纵向空间有效减小</a:t>
            </a:r>
            <a:endParaRPr lang="en-US" altLang="zh-CN" dirty="0"/>
          </a:p>
          <a:p>
            <a:pPr lvl="1"/>
            <a:r>
              <a:rPr lang="zh-CN" altLang="en-US" dirty="0"/>
              <a:t>初始设计</a:t>
            </a:r>
            <a:r>
              <a:rPr lang="en-US" altLang="zh-CN" dirty="0"/>
              <a:t>427mm</a:t>
            </a:r>
          </a:p>
          <a:p>
            <a:pPr lvl="1"/>
            <a:r>
              <a:rPr lang="zh-CN" altLang="en-US" dirty="0"/>
              <a:t>波纹管伸长量</a:t>
            </a:r>
            <a:r>
              <a:rPr lang="en-US" altLang="zh-CN" dirty="0"/>
              <a:t>5mm</a:t>
            </a:r>
            <a:r>
              <a:rPr lang="zh-CN" altLang="en-US" dirty="0"/>
              <a:t>，压缩量</a:t>
            </a:r>
            <a:r>
              <a:rPr lang="en-US" altLang="zh-CN" dirty="0"/>
              <a:t>50mm</a:t>
            </a:r>
            <a:endParaRPr lang="en-US" dirty="0"/>
          </a:p>
        </p:txBody>
      </p:sp>
      <p:sp>
        <p:nvSpPr>
          <p:cNvPr id="3" name="标题 2">
            <a:extLst>
              <a:ext uri="{FF2B5EF4-FFF2-40B4-BE49-F238E27FC236}">
                <a16:creationId xmlns:a16="http://schemas.microsoft.com/office/drawing/2014/main" id="{D90EECE9-0C27-4F13-96B1-72F04102A865}"/>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EB0E4633-0976-4098-846F-207707E2A6D6}"/>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graphicFrame>
        <p:nvGraphicFramePr>
          <p:cNvPr id="5" name="图示 4">
            <a:extLst>
              <a:ext uri="{FF2B5EF4-FFF2-40B4-BE49-F238E27FC236}">
                <a16:creationId xmlns:a16="http://schemas.microsoft.com/office/drawing/2014/main" id="{FDC3DB2F-8798-4C0D-A53A-088C27A4E0D7}"/>
              </a:ext>
            </a:extLst>
          </p:cNvPr>
          <p:cNvGraphicFramePr/>
          <p:nvPr>
            <p:extLst>
              <p:ext uri="{D42A27DB-BD31-4B8C-83A1-F6EECF244321}">
                <p14:modId xmlns:p14="http://schemas.microsoft.com/office/powerpoint/2010/main" val="2708931704"/>
              </p:ext>
            </p:extLst>
          </p:nvPr>
        </p:nvGraphicFramePr>
        <p:xfrm>
          <a:off x="567185" y="2394210"/>
          <a:ext cx="5774432" cy="4149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 name="组合 19">
            <a:extLst>
              <a:ext uri="{FF2B5EF4-FFF2-40B4-BE49-F238E27FC236}">
                <a16:creationId xmlns:a16="http://schemas.microsoft.com/office/drawing/2014/main" id="{B12B66E9-0BF5-444D-9DBD-CACAB64BEF41}"/>
              </a:ext>
            </a:extLst>
          </p:cNvPr>
          <p:cNvGrpSpPr/>
          <p:nvPr/>
        </p:nvGrpSpPr>
        <p:grpSpPr>
          <a:xfrm>
            <a:off x="6719578" y="2726216"/>
            <a:ext cx="4444939" cy="3984614"/>
            <a:chOff x="6719578" y="2726216"/>
            <a:chExt cx="4444939" cy="3984614"/>
          </a:xfrm>
        </p:grpSpPr>
        <p:pic>
          <p:nvPicPr>
            <p:cNvPr id="6" name="图片 5">
              <a:extLst>
                <a:ext uri="{FF2B5EF4-FFF2-40B4-BE49-F238E27FC236}">
                  <a16:creationId xmlns:a16="http://schemas.microsoft.com/office/drawing/2014/main" id="{440E4C98-1D80-4AB0-B33C-59181CB8A72F}"/>
                </a:ext>
              </a:extLst>
            </p:cNvPr>
            <p:cNvPicPr>
              <a:picLocks noChangeAspect="1"/>
            </p:cNvPicPr>
            <p:nvPr/>
          </p:nvPicPr>
          <p:blipFill>
            <a:blip r:embed="rId7"/>
            <a:stretch>
              <a:fillRect/>
            </a:stretch>
          </p:blipFill>
          <p:spPr>
            <a:xfrm>
              <a:off x="6787316" y="2726216"/>
              <a:ext cx="1800000" cy="1215696"/>
            </a:xfrm>
            <a:prstGeom prst="rect">
              <a:avLst/>
            </a:prstGeom>
          </p:spPr>
        </p:pic>
        <p:pic>
          <p:nvPicPr>
            <p:cNvPr id="7" name="图片 6">
              <a:extLst>
                <a:ext uri="{FF2B5EF4-FFF2-40B4-BE49-F238E27FC236}">
                  <a16:creationId xmlns:a16="http://schemas.microsoft.com/office/drawing/2014/main" id="{A18E4015-A3A2-4899-B062-7D55F55B1E61}"/>
                </a:ext>
              </a:extLst>
            </p:cNvPr>
            <p:cNvPicPr>
              <a:picLocks noChangeAspect="1"/>
            </p:cNvPicPr>
            <p:nvPr/>
          </p:nvPicPr>
          <p:blipFill>
            <a:blip r:embed="rId8"/>
            <a:stretch>
              <a:fillRect/>
            </a:stretch>
          </p:blipFill>
          <p:spPr>
            <a:xfrm>
              <a:off x="6841225" y="3948005"/>
              <a:ext cx="1800000" cy="1041901"/>
            </a:xfrm>
            <a:prstGeom prst="rect">
              <a:avLst/>
            </a:prstGeom>
          </p:spPr>
        </p:pic>
        <p:pic>
          <p:nvPicPr>
            <p:cNvPr id="8" name="图片 7">
              <a:extLst>
                <a:ext uri="{FF2B5EF4-FFF2-40B4-BE49-F238E27FC236}">
                  <a16:creationId xmlns:a16="http://schemas.microsoft.com/office/drawing/2014/main" id="{E6F68389-FE93-47F3-B8AD-2C8C7582EC2B}"/>
                </a:ext>
              </a:extLst>
            </p:cNvPr>
            <p:cNvPicPr>
              <a:picLocks noChangeAspect="1"/>
            </p:cNvPicPr>
            <p:nvPr/>
          </p:nvPicPr>
          <p:blipFill>
            <a:blip r:embed="rId9"/>
            <a:stretch>
              <a:fillRect/>
            </a:stretch>
          </p:blipFill>
          <p:spPr>
            <a:xfrm>
              <a:off x="6719578" y="4902901"/>
              <a:ext cx="1800000" cy="1807929"/>
            </a:xfrm>
            <a:prstGeom prst="rect">
              <a:avLst/>
            </a:prstGeom>
          </p:spPr>
        </p:pic>
        <p:sp>
          <p:nvSpPr>
            <p:cNvPr id="9" name="文本框 8">
              <a:extLst>
                <a:ext uri="{FF2B5EF4-FFF2-40B4-BE49-F238E27FC236}">
                  <a16:creationId xmlns:a16="http://schemas.microsoft.com/office/drawing/2014/main" id="{0F255254-681A-4388-A642-E47E637D94EC}"/>
                </a:ext>
              </a:extLst>
            </p:cNvPr>
            <p:cNvSpPr txBox="1"/>
            <p:nvPr/>
          </p:nvSpPr>
          <p:spPr>
            <a:xfrm>
              <a:off x="8765557" y="2950805"/>
              <a:ext cx="2398960"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减少空间</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增加真空盒加工成本，同时不利于整体运输</a:t>
              </a:r>
              <a:endParaRPr lang="en-US" dirty="0">
                <a:latin typeface="微软雅黑" panose="020B0503020204020204" pitchFamily="34" charset="-122"/>
                <a:ea typeface="微软雅黑" panose="020B0503020204020204" pitchFamily="34" charset="-122"/>
              </a:endParaRPr>
            </a:p>
          </p:txBody>
        </p:sp>
        <p:sp>
          <p:nvSpPr>
            <p:cNvPr id="11" name="星形: 五角 10">
              <a:extLst>
                <a:ext uri="{FF2B5EF4-FFF2-40B4-BE49-F238E27FC236}">
                  <a16:creationId xmlns:a16="http://schemas.microsoft.com/office/drawing/2014/main" id="{5B1FA15F-298E-471E-BBD7-26F7BCCC4036}"/>
                </a:ext>
              </a:extLst>
            </p:cNvPr>
            <p:cNvSpPr/>
            <p:nvPr/>
          </p:nvSpPr>
          <p:spPr>
            <a:xfrm>
              <a:off x="9857025" y="3056096"/>
              <a:ext cx="216024" cy="182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星形: 五角 11">
              <a:extLst>
                <a:ext uri="{FF2B5EF4-FFF2-40B4-BE49-F238E27FC236}">
                  <a16:creationId xmlns:a16="http://schemas.microsoft.com/office/drawing/2014/main" id="{E7CA8ACE-CB5C-46AA-9FDC-7A8A055FEDF4}"/>
                </a:ext>
              </a:extLst>
            </p:cNvPr>
            <p:cNvSpPr/>
            <p:nvPr/>
          </p:nvSpPr>
          <p:spPr>
            <a:xfrm>
              <a:off x="10157064" y="3051532"/>
              <a:ext cx="216024" cy="182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12">
              <a:extLst>
                <a:ext uri="{FF2B5EF4-FFF2-40B4-BE49-F238E27FC236}">
                  <a16:creationId xmlns:a16="http://schemas.microsoft.com/office/drawing/2014/main" id="{DF6687C8-F096-42B5-88A0-C2FC855549FB}"/>
                </a:ext>
              </a:extLst>
            </p:cNvPr>
            <p:cNvSpPr txBox="1"/>
            <p:nvPr/>
          </p:nvSpPr>
          <p:spPr>
            <a:xfrm>
              <a:off x="8765557" y="4187502"/>
              <a:ext cx="2398960"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减少空间</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波纹管维护需同时更换泵真空盒</a:t>
              </a:r>
              <a:endParaRPr lang="en-US" dirty="0">
                <a:latin typeface="微软雅黑" panose="020B0503020204020204" pitchFamily="34" charset="-122"/>
                <a:ea typeface="微软雅黑" panose="020B0503020204020204" pitchFamily="34" charset="-122"/>
              </a:endParaRPr>
            </a:p>
          </p:txBody>
        </p:sp>
        <p:sp>
          <p:nvSpPr>
            <p:cNvPr id="14" name="星形: 五角 13">
              <a:extLst>
                <a:ext uri="{FF2B5EF4-FFF2-40B4-BE49-F238E27FC236}">
                  <a16:creationId xmlns:a16="http://schemas.microsoft.com/office/drawing/2014/main" id="{D4AA2C88-F470-46B6-8E81-A2EAF4FB962C}"/>
                </a:ext>
              </a:extLst>
            </p:cNvPr>
            <p:cNvSpPr/>
            <p:nvPr/>
          </p:nvSpPr>
          <p:spPr>
            <a:xfrm>
              <a:off x="9857025" y="4292793"/>
              <a:ext cx="216024" cy="182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星形: 五角 14">
              <a:extLst>
                <a:ext uri="{FF2B5EF4-FFF2-40B4-BE49-F238E27FC236}">
                  <a16:creationId xmlns:a16="http://schemas.microsoft.com/office/drawing/2014/main" id="{ABFF01EA-4279-41F8-9927-03F906852EA8}"/>
                </a:ext>
              </a:extLst>
            </p:cNvPr>
            <p:cNvSpPr/>
            <p:nvPr/>
          </p:nvSpPr>
          <p:spPr>
            <a:xfrm>
              <a:off x="10157064" y="4288229"/>
              <a:ext cx="216024" cy="182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文本框 15">
              <a:extLst>
                <a:ext uri="{FF2B5EF4-FFF2-40B4-BE49-F238E27FC236}">
                  <a16:creationId xmlns:a16="http://schemas.microsoft.com/office/drawing/2014/main" id="{696A861B-896F-410C-9551-20A26F8E83F7}"/>
                </a:ext>
              </a:extLst>
            </p:cNvPr>
            <p:cNvSpPr txBox="1"/>
            <p:nvPr/>
          </p:nvSpPr>
          <p:spPr>
            <a:xfrm>
              <a:off x="8765557" y="5424199"/>
              <a:ext cx="2398960" cy="92333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减少空间</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法兰单薄容易有真空连接隐患</a:t>
              </a:r>
              <a:endParaRPr lang="en-US" dirty="0">
                <a:latin typeface="微软雅黑" panose="020B0503020204020204" pitchFamily="34" charset="-122"/>
                <a:ea typeface="微软雅黑" panose="020B0503020204020204" pitchFamily="34" charset="-122"/>
              </a:endParaRPr>
            </a:p>
          </p:txBody>
        </p:sp>
        <p:sp>
          <p:nvSpPr>
            <p:cNvPr id="17" name="星形: 五角 16">
              <a:extLst>
                <a:ext uri="{FF2B5EF4-FFF2-40B4-BE49-F238E27FC236}">
                  <a16:creationId xmlns:a16="http://schemas.microsoft.com/office/drawing/2014/main" id="{837355EA-82AB-49F8-B708-A2EF4694F73C}"/>
                </a:ext>
              </a:extLst>
            </p:cNvPr>
            <p:cNvSpPr/>
            <p:nvPr/>
          </p:nvSpPr>
          <p:spPr>
            <a:xfrm>
              <a:off x="9857025" y="5529490"/>
              <a:ext cx="216024" cy="182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18">
            <a:extLst>
              <a:ext uri="{FF2B5EF4-FFF2-40B4-BE49-F238E27FC236}">
                <a16:creationId xmlns:a16="http://schemas.microsoft.com/office/drawing/2014/main" id="{AC15ABEA-74A9-4167-8210-54BF471C9CA8}"/>
              </a:ext>
            </a:extLst>
          </p:cNvPr>
          <p:cNvPicPr>
            <a:picLocks noChangeAspect="1"/>
          </p:cNvPicPr>
          <p:nvPr/>
        </p:nvPicPr>
        <p:blipFill>
          <a:blip r:embed="rId10"/>
          <a:stretch>
            <a:fillRect/>
          </a:stretch>
        </p:blipFill>
        <p:spPr>
          <a:xfrm>
            <a:off x="6607316" y="193934"/>
            <a:ext cx="3960000" cy="2548102"/>
          </a:xfrm>
          <a:prstGeom prst="rect">
            <a:avLst/>
          </a:prstGeom>
        </p:spPr>
      </p:pic>
    </p:spTree>
    <p:extLst>
      <p:ext uri="{BB962C8B-B14F-4D97-AF65-F5344CB8AC3E}">
        <p14:creationId xmlns:p14="http://schemas.microsoft.com/office/powerpoint/2010/main" val="372387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20CBA4BE-2336-47E9-A1EE-6137D808A052}"/>
              </a:ext>
            </a:extLst>
          </p:cNvPr>
          <p:cNvGraphicFramePr>
            <a:graphicFrameLocks noGrp="1"/>
          </p:cNvGraphicFramePr>
          <p:nvPr>
            <p:ph idx="1"/>
            <p:extLst>
              <p:ext uri="{D42A27DB-BD31-4B8C-83A1-F6EECF244321}">
                <p14:modId xmlns:p14="http://schemas.microsoft.com/office/powerpoint/2010/main" val="2087598295"/>
              </p:ext>
            </p:extLst>
          </p:nvPr>
        </p:nvGraphicFramePr>
        <p:xfrm>
          <a:off x="1291408" y="1844824"/>
          <a:ext cx="6768753" cy="2595880"/>
        </p:xfrm>
        <a:graphic>
          <a:graphicData uri="http://schemas.openxmlformats.org/drawingml/2006/table">
            <a:tbl>
              <a:tblPr firstRow="1" bandRow="1">
                <a:tableStyleId>{5C22544A-7EE6-4342-B048-85BDC9FD1C3A}</a:tableStyleId>
              </a:tblPr>
              <a:tblGrid>
                <a:gridCol w="2256251">
                  <a:extLst>
                    <a:ext uri="{9D8B030D-6E8A-4147-A177-3AD203B41FA5}">
                      <a16:colId xmlns:a16="http://schemas.microsoft.com/office/drawing/2014/main" val="2801083318"/>
                    </a:ext>
                  </a:extLst>
                </a:gridCol>
                <a:gridCol w="2256251">
                  <a:extLst>
                    <a:ext uri="{9D8B030D-6E8A-4147-A177-3AD203B41FA5}">
                      <a16:colId xmlns:a16="http://schemas.microsoft.com/office/drawing/2014/main" val="1120758274"/>
                    </a:ext>
                  </a:extLst>
                </a:gridCol>
                <a:gridCol w="2256251">
                  <a:extLst>
                    <a:ext uri="{9D8B030D-6E8A-4147-A177-3AD203B41FA5}">
                      <a16:colId xmlns:a16="http://schemas.microsoft.com/office/drawing/2014/main" val="2243929591"/>
                    </a:ext>
                  </a:extLst>
                </a:gridCol>
              </a:tblGrid>
              <a:tr h="370840">
                <a:tc>
                  <a:txBody>
                    <a:bodyPr/>
                    <a:lstStyle/>
                    <a:p>
                      <a:r>
                        <a:rPr lang="zh-CN" altLang="en-US" dirty="0">
                          <a:latin typeface="微软雅黑" panose="020B0503020204020204" pitchFamily="34" charset="-122"/>
                          <a:ea typeface="微软雅黑" panose="020B0503020204020204" pitchFamily="34" charset="-122"/>
                        </a:rPr>
                        <a:t>泵口形式</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法兰类型</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真空连接总长度</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929043397"/>
                  </a:ext>
                </a:extLst>
              </a:tr>
              <a:tr h="370840">
                <a:tc>
                  <a:txBody>
                    <a:bodyPr/>
                    <a:lstStyle/>
                    <a:p>
                      <a:r>
                        <a:rPr lang="zh-CN" altLang="en-US" dirty="0">
                          <a:latin typeface="微软雅黑" panose="020B0503020204020204" pitchFamily="34" charset="-122"/>
                          <a:ea typeface="微软雅黑" panose="020B0503020204020204" pitchFamily="34" charset="-122"/>
                        </a:rPr>
                        <a:t>独立真空盒</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正常法兰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427</a:t>
                      </a:r>
                    </a:p>
                  </a:txBody>
                  <a:tcPr/>
                </a:tc>
                <a:extLst>
                  <a:ext uri="{0D108BD9-81ED-4DB2-BD59-A6C34878D82A}">
                    <a16:rowId xmlns:a16="http://schemas.microsoft.com/office/drawing/2014/main" val="3758441414"/>
                  </a:ext>
                </a:extLst>
              </a:tr>
              <a:tr h="370840">
                <a:tc>
                  <a:txBody>
                    <a:bodyPr/>
                    <a:lstStyle/>
                    <a:p>
                      <a:r>
                        <a:rPr lang="zh-CN" altLang="en-US" dirty="0">
                          <a:latin typeface="微软雅黑" panose="020B0503020204020204" pitchFamily="34" charset="-122"/>
                          <a:ea typeface="微软雅黑" panose="020B0503020204020204" pitchFamily="34" charset="-122"/>
                        </a:rPr>
                        <a:t>磁铁真空盒末端</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正常法兰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366</a:t>
                      </a:r>
                    </a:p>
                  </a:txBody>
                  <a:tcPr/>
                </a:tc>
                <a:extLst>
                  <a:ext uri="{0D108BD9-81ED-4DB2-BD59-A6C34878D82A}">
                    <a16:rowId xmlns:a16="http://schemas.microsoft.com/office/drawing/2014/main" val="1887249052"/>
                  </a:ext>
                </a:extLst>
              </a:tr>
              <a:tr h="370840">
                <a:tc>
                  <a:txBody>
                    <a:bodyPr/>
                    <a:lstStyle/>
                    <a:p>
                      <a:r>
                        <a:rPr lang="zh-CN" altLang="en-US" dirty="0">
                          <a:latin typeface="微软雅黑" panose="020B0503020204020204" pitchFamily="34" charset="-122"/>
                          <a:ea typeface="微软雅黑" panose="020B0503020204020204" pitchFamily="34" charset="-122"/>
                        </a:rPr>
                        <a:t>波纹管真空盒</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正常法兰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368</a:t>
                      </a:r>
                    </a:p>
                  </a:txBody>
                  <a:tcPr/>
                </a:tc>
                <a:extLst>
                  <a:ext uri="{0D108BD9-81ED-4DB2-BD59-A6C34878D82A}">
                    <a16:rowId xmlns:a16="http://schemas.microsoft.com/office/drawing/2014/main" val="3535190627"/>
                  </a:ext>
                </a:extLst>
              </a:tr>
              <a:tr h="370840">
                <a:tc>
                  <a:txBody>
                    <a:bodyPr/>
                    <a:lstStyle/>
                    <a:p>
                      <a:r>
                        <a:rPr lang="zh-CN" altLang="en-US" dirty="0">
                          <a:latin typeface="微软雅黑" panose="020B0503020204020204" pitchFamily="34" charset="-122"/>
                          <a:ea typeface="微软雅黑" panose="020B0503020204020204" pitchFamily="34" charset="-122"/>
                        </a:rPr>
                        <a:t>独立真空盒</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花法兰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391</a:t>
                      </a:r>
                    </a:p>
                  </a:txBody>
                  <a:tcPr/>
                </a:tc>
                <a:extLst>
                  <a:ext uri="{0D108BD9-81ED-4DB2-BD59-A6C34878D82A}">
                    <a16:rowId xmlns:a16="http://schemas.microsoft.com/office/drawing/2014/main" val="1042608534"/>
                  </a:ext>
                </a:extLst>
              </a:tr>
              <a:tr h="370840">
                <a:tc>
                  <a:txBody>
                    <a:bodyPr/>
                    <a:lstStyle/>
                    <a:p>
                      <a:r>
                        <a:rPr lang="zh-CN" altLang="en-US" dirty="0">
                          <a:latin typeface="微软雅黑" panose="020B0503020204020204" pitchFamily="34" charset="-122"/>
                          <a:ea typeface="微软雅黑" panose="020B0503020204020204" pitchFamily="34" charset="-122"/>
                        </a:rPr>
                        <a:t>磁铁真空盒末端</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花法兰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342</a:t>
                      </a:r>
                    </a:p>
                  </a:txBody>
                  <a:tcPr/>
                </a:tc>
                <a:extLst>
                  <a:ext uri="{0D108BD9-81ED-4DB2-BD59-A6C34878D82A}">
                    <a16:rowId xmlns:a16="http://schemas.microsoft.com/office/drawing/2014/main" val="3081802872"/>
                  </a:ext>
                </a:extLst>
              </a:tr>
              <a:tr h="370840">
                <a:tc>
                  <a:txBody>
                    <a:bodyPr/>
                    <a:lstStyle/>
                    <a:p>
                      <a:r>
                        <a:rPr lang="zh-CN" altLang="en-US" dirty="0">
                          <a:latin typeface="微软雅黑" panose="020B0503020204020204" pitchFamily="34" charset="-122"/>
                          <a:ea typeface="微软雅黑" panose="020B0503020204020204" pitchFamily="34" charset="-122"/>
                        </a:rPr>
                        <a:t>波纹管真空盒</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latin typeface="微软雅黑" panose="020B0503020204020204" pitchFamily="34" charset="-122"/>
                          <a:ea typeface="微软雅黑" panose="020B0503020204020204" pitchFamily="34" charset="-122"/>
                        </a:rPr>
                        <a:t>花法兰</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338</a:t>
                      </a:r>
                    </a:p>
                  </a:txBody>
                  <a:tcPr/>
                </a:tc>
                <a:extLst>
                  <a:ext uri="{0D108BD9-81ED-4DB2-BD59-A6C34878D82A}">
                    <a16:rowId xmlns:a16="http://schemas.microsoft.com/office/drawing/2014/main" val="1692612870"/>
                  </a:ext>
                </a:extLst>
              </a:tr>
            </a:tbl>
          </a:graphicData>
        </a:graphic>
      </p:graphicFrame>
      <p:sp>
        <p:nvSpPr>
          <p:cNvPr id="3" name="标题 2">
            <a:extLst>
              <a:ext uri="{FF2B5EF4-FFF2-40B4-BE49-F238E27FC236}">
                <a16:creationId xmlns:a16="http://schemas.microsoft.com/office/drawing/2014/main" id="{A84A54DC-66A1-4EBF-BFF6-C32DCCD8F7C2}"/>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014EF6C2-BA3F-40D5-93A1-9A881118E511}"/>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sp>
        <p:nvSpPr>
          <p:cNvPr id="7" name="内容占位符 1">
            <a:extLst>
              <a:ext uri="{FF2B5EF4-FFF2-40B4-BE49-F238E27FC236}">
                <a16:creationId xmlns:a16="http://schemas.microsoft.com/office/drawing/2014/main" id="{B2C09349-C2A0-4F88-AE95-AE2EA58C1A77}"/>
              </a:ext>
            </a:extLst>
          </p:cNvPr>
          <p:cNvSpPr txBox="1">
            <a:spLocks/>
          </p:cNvSpPr>
          <p:nvPr/>
        </p:nvSpPr>
        <p:spPr>
          <a:xfrm>
            <a:off x="609600" y="1285860"/>
            <a:ext cx="10972800" cy="5429287"/>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优化后真空连接空间有效减小</a:t>
            </a:r>
            <a:endParaRPr lang="en-US" altLang="zh-CN" dirty="0"/>
          </a:p>
          <a:p>
            <a:endParaRPr lang="en-US" dirty="0"/>
          </a:p>
          <a:p>
            <a:endParaRPr lang="en-US" dirty="0"/>
          </a:p>
          <a:p>
            <a:endParaRPr lang="en-US" dirty="0"/>
          </a:p>
          <a:p>
            <a:endParaRPr lang="en-US" dirty="0"/>
          </a:p>
          <a:p>
            <a:endParaRPr lang="en-US" dirty="0"/>
          </a:p>
          <a:p>
            <a:endParaRPr lang="en-US" altLang="zh-CN" sz="1400" dirty="0"/>
          </a:p>
          <a:p>
            <a:r>
              <a:rPr lang="zh-CN" altLang="en-US" dirty="0"/>
              <a:t>真空连接空间取</a:t>
            </a:r>
            <a:r>
              <a:rPr lang="en-US" altLang="zh-CN" dirty="0">
                <a:solidFill>
                  <a:srgbClr val="FF0000"/>
                </a:solidFill>
              </a:rPr>
              <a:t>400mm</a:t>
            </a:r>
          </a:p>
          <a:p>
            <a:pPr lvl="1"/>
            <a:r>
              <a:rPr lang="zh-CN" altLang="en-US" dirty="0"/>
              <a:t>位置小范围调整，真空盒类型有效减少：初始布局</a:t>
            </a:r>
            <a:r>
              <a:rPr lang="en-US" altLang="zh-CN" dirty="0"/>
              <a:t>9</a:t>
            </a:r>
            <a:r>
              <a:rPr lang="zh-CN" altLang="en-US" dirty="0"/>
              <a:t>种</a:t>
            </a:r>
            <a:r>
              <a:rPr lang="en-US" altLang="zh-CN" dirty="0">
                <a:sym typeface="Wingdings" panose="05000000000000000000" pitchFamily="2" charset="2"/>
              </a:rPr>
              <a:t>6</a:t>
            </a:r>
            <a:r>
              <a:rPr lang="zh-CN" altLang="en-US" dirty="0">
                <a:sym typeface="Wingdings" panose="05000000000000000000" pitchFamily="2" charset="2"/>
              </a:rPr>
              <a:t>种</a:t>
            </a:r>
            <a:endParaRPr lang="en-US" altLang="zh-CN" dirty="0"/>
          </a:p>
          <a:p>
            <a:pPr lvl="1"/>
            <a:r>
              <a:rPr lang="zh-CN" altLang="en-US" dirty="0"/>
              <a:t>硬件留有少许优化空间</a:t>
            </a:r>
            <a:endParaRPr lang="en-US" altLang="zh-CN" dirty="0"/>
          </a:p>
        </p:txBody>
      </p:sp>
      <p:sp>
        <p:nvSpPr>
          <p:cNvPr id="8" name="矩形: 圆角 7">
            <a:extLst>
              <a:ext uri="{FF2B5EF4-FFF2-40B4-BE49-F238E27FC236}">
                <a16:creationId xmlns:a16="http://schemas.microsoft.com/office/drawing/2014/main" id="{7568EC3E-75E3-40BE-8DAF-793AE3F457E7}"/>
              </a:ext>
            </a:extLst>
          </p:cNvPr>
          <p:cNvSpPr/>
          <p:nvPr/>
        </p:nvSpPr>
        <p:spPr>
          <a:xfrm>
            <a:off x="1059961" y="2926740"/>
            <a:ext cx="7124271"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a:extLst>
              <a:ext uri="{FF2B5EF4-FFF2-40B4-BE49-F238E27FC236}">
                <a16:creationId xmlns:a16="http://schemas.microsoft.com/office/drawing/2014/main" id="{2B6307BC-2098-49BF-B1BB-D0223CE2FB21}"/>
              </a:ext>
            </a:extLst>
          </p:cNvPr>
          <p:cNvPicPr>
            <a:picLocks noChangeAspect="1"/>
          </p:cNvPicPr>
          <p:nvPr/>
        </p:nvPicPr>
        <p:blipFill>
          <a:blip r:embed="rId2"/>
          <a:stretch>
            <a:fillRect/>
          </a:stretch>
        </p:blipFill>
        <p:spPr>
          <a:xfrm>
            <a:off x="8481535" y="1052736"/>
            <a:ext cx="3600000" cy="2592723"/>
          </a:xfrm>
          <a:prstGeom prst="rect">
            <a:avLst/>
          </a:prstGeom>
        </p:spPr>
      </p:pic>
      <p:graphicFrame>
        <p:nvGraphicFramePr>
          <p:cNvPr id="10" name="表格 9">
            <a:extLst>
              <a:ext uri="{FF2B5EF4-FFF2-40B4-BE49-F238E27FC236}">
                <a16:creationId xmlns:a16="http://schemas.microsoft.com/office/drawing/2014/main" id="{E9CC86D5-B574-4F4C-B504-2236B332A37D}"/>
              </a:ext>
            </a:extLst>
          </p:cNvPr>
          <p:cNvGraphicFramePr>
            <a:graphicFrameLocks noGrp="1"/>
          </p:cNvGraphicFramePr>
          <p:nvPr>
            <p:extLst>
              <p:ext uri="{D42A27DB-BD31-4B8C-83A1-F6EECF244321}">
                <p14:modId xmlns:p14="http://schemas.microsoft.com/office/powerpoint/2010/main" val="3212679096"/>
              </p:ext>
            </p:extLst>
          </p:nvPr>
        </p:nvGraphicFramePr>
        <p:xfrm>
          <a:off x="8435776" y="3780279"/>
          <a:ext cx="3146624" cy="2595880"/>
        </p:xfrm>
        <a:graphic>
          <a:graphicData uri="http://schemas.openxmlformats.org/drawingml/2006/table">
            <a:tbl>
              <a:tblPr firstRow="1" bandRow="1">
                <a:tableStyleId>{5C22544A-7EE6-4342-B048-85BDC9FD1C3A}</a:tableStyleId>
              </a:tblPr>
              <a:tblGrid>
                <a:gridCol w="2052712">
                  <a:extLst>
                    <a:ext uri="{9D8B030D-6E8A-4147-A177-3AD203B41FA5}">
                      <a16:colId xmlns:a16="http://schemas.microsoft.com/office/drawing/2014/main" val="3086389343"/>
                    </a:ext>
                  </a:extLst>
                </a:gridCol>
                <a:gridCol w="1093912">
                  <a:extLst>
                    <a:ext uri="{9D8B030D-6E8A-4147-A177-3AD203B41FA5}">
                      <a16:colId xmlns:a16="http://schemas.microsoft.com/office/drawing/2014/main" val="1629908444"/>
                    </a:ext>
                  </a:extLst>
                </a:gridCol>
              </a:tblGrid>
              <a:tr h="370840">
                <a:tc>
                  <a:txBody>
                    <a:bodyPr/>
                    <a:lstStyle/>
                    <a:p>
                      <a:r>
                        <a:rPr lang="zh-CN" altLang="en-US" dirty="0"/>
                        <a:t>真空盒长度（</a:t>
                      </a:r>
                      <a:r>
                        <a:rPr lang="en-US" altLang="zh-CN" dirty="0"/>
                        <a:t>mm</a:t>
                      </a:r>
                      <a:r>
                        <a:rPr lang="zh-CN" altLang="en-US" dirty="0"/>
                        <a:t>）</a:t>
                      </a:r>
                      <a:endParaRPr lang="en-US" dirty="0"/>
                    </a:p>
                  </a:txBody>
                  <a:tcPr/>
                </a:tc>
                <a:tc>
                  <a:txBody>
                    <a:bodyPr/>
                    <a:lstStyle/>
                    <a:p>
                      <a:r>
                        <a:rPr lang="en-US" altLang="zh-CN" dirty="0"/>
                        <a:t>3cell</a:t>
                      </a:r>
                      <a:r>
                        <a:rPr lang="zh-CN" altLang="en-US" dirty="0"/>
                        <a:t>数量</a:t>
                      </a:r>
                      <a:endParaRPr lang="en-US" dirty="0"/>
                    </a:p>
                  </a:txBody>
                  <a:tcPr/>
                </a:tc>
                <a:extLst>
                  <a:ext uri="{0D108BD9-81ED-4DB2-BD59-A6C34878D82A}">
                    <a16:rowId xmlns:a16="http://schemas.microsoft.com/office/drawing/2014/main" val="936446386"/>
                  </a:ext>
                </a:extLst>
              </a:tr>
              <a:tr h="370840">
                <a:tc>
                  <a:txBody>
                    <a:bodyPr/>
                    <a:lstStyle/>
                    <a:p>
                      <a:r>
                        <a:rPr lang="en-US" dirty="0"/>
                        <a:t>1676</a:t>
                      </a:r>
                    </a:p>
                  </a:txBody>
                  <a:tcPr/>
                </a:tc>
                <a:tc>
                  <a:txBody>
                    <a:bodyPr/>
                    <a:lstStyle/>
                    <a:p>
                      <a:r>
                        <a:rPr lang="en-US" dirty="0"/>
                        <a:t>2</a:t>
                      </a:r>
                    </a:p>
                  </a:txBody>
                  <a:tcPr/>
                </a:tc>
                <a:extLst>
                  <a:ext uri="{0D108BD9-81ED-4DB2-BD59-A6C34878D82A}">
                    <a16:rowId xmlns:a16="http://schemas.microsoft.com/office/drawing/2014/main" val="2278288523"/>
                  </a:ext>
                </a:extLst>
              </a:tr>
              <a:tr h="370840">
                <a:tc>
                  <a:txBody>
                    <a:bodyPr/>
                    <a:lstStyle/>
                    <a:p>
                      <a:r>
                        <a:rPr lang="en-US" dirty="0"/>
                        <a:t>11201</a:t>
                      </a:r>
                    </a:p>
                  </a:txBody>
                  <a:tcPr/>
                </a:tc>
                <a:tc>
                  <a:txBody>
                    <a:bodyPr/>
                    <a:lstStyle/>
                    <a:p>
                      <a:r>
                        <a:rPr lang="en-US" dirty="0"/>
                        <a:t>6</a:t>
                      </a:r>
                    </a:p>
                  </a:txBody>
                  <a:tcPr/>
                </a:tc>
                <a:extLst>
                  <a:ext uri="{0D108BD9-81ED-4DB2-BD59-A6C34878D82A}">
                    <a16:rowId xmlns:a16="http://schemas.microsoft.com/office/drawing/2014/main" val="2526062995"/>
                  </a:ext>
                </a:extLst>
              </a:tr>
              <a:tr h="370840">
                <a:tc>
                  <a:txBody>
                    <a:bodyPr/>
                    <a:lstStyle/>
                    <a:p>
                      <a:r>
                        <a:rPr lang="en-US" dirty="0"/>
                        <a:t>9843</a:t>
                      </a:r>
                    </a:p>
                  </a:txBody>
                  <a:tcPr/>
                </a:tc>
                <a:tc>
                  <a:txBody>
                    <a:bodyPr/>
                    <a:lstStyle/>
                    <a:p>
                      <a:r>
                        <a:rPr lang="en-US" dirty="0"/>
                        <a:t>2</a:t>
                      </a:r>
                    </a:p>
                  </a:txBody>
                  <a:tcPr/>
                </a:tc>
                <a:extLst>
                  <a:ext uri="{0D108BD9-81ED-4DB2-BD59-A6C34878D82A}">
                    <a16:rowId xmlns:a16="http://schemas.microsoft.com/office/drawing/2014/main" val="4025174665"/>
                  </a:ext>
                </a:extLst>
              </a:tr>
              <a:tr h="370840">
                <a:tc>
                  <a:txBody>
                    <a:bodyPr/>
                    <a:lstStyle/>
                    <a:p>
                      <a:r>
                        <a:rPr lang="en-US" dirty="0"/>
                        <a:t>3918</a:t>
                      </a:r>
                    </a:p>
                  </a:txBody>
                  <a:tcPr/>
                </a:tc>
                <a:tc>
                  <a:txBody>
                    <a:bodyPr/>
                    <a:lstStyle/>
                    <a:p>
                      <a:r>
                        <a:rPr lang="en-US" dirty="0"/>
                        <a:t>2</a:t>
                      </a:r>
                    </a:p>
                  </a:txBody>
                  <a:tcPr/>
                </a:tc>
                <a:extLst>
                  <a:ext uri="{0D108BD9-81ED-4DB2-BD59-A6C34878D82A}">
                    <a16:rowId xmlns:a16="http://schemas.microsoft.com/office/drawing/2014/main" val="2004223048"/>
                  </a:ext>
                </a:extLst>
              </a:tr>
              <a:tr h="370840">
                <a:tc>
                  <a:txBody>
                    <a:bodyPr/>
                    <a:lstStyle/>
                    <a:p>
                      <a:r>
                        <a:rPr lang="en-US" dirty="0"/>
                        <a:t>9520</a:t>
                      </a:r>
                    </a:p>
                  </a:txBody>
                  <a:tcPr/>
                </a:tc>
                <a:tc>
                  <a:txBody>
                    <a:bodyPr/>
                    <a:lstStyle/>
                    <a:p>
                      <a:r>
                        <a:rPr lang="en-US" dirty="0"/>
                        <a:t>4</a:t>
                      </a:r>
                    </a:p>
                  </a:txBody>
                  <a:tcPr/>
                </a:tc>
                <a:extLst>
                  <a:ext uri="{0D108BD9-81ED-4DB2-BD59-A6C34878D82A}">
                    <a16:rowId xmlns:a16="http://schemas.microsoft.com/office/drawing/2014/main" val="541630090"/>
                  </a:ext>
                </a:extLst>
              </a:tr>
              <a:tr h="370840">
                <a:tc>
                  <a:txBody>
                    <a:bodyPr/>
                    <a:lstStyle/>
                    <a:p>
                      <a:r>
                        <a:rPr lang="en-US" dirty="0"/>
                        <a:t>11145</a:t>
                      </a:r>
                    </a:p>
                  </a:txBody>
                  <a:tcPr/>
                </a:tc>
                <a:tc>
                  <a:txBody>
                    <a:bodyPr/>
                    <a:lstStyle/>
                    <a:p>
                      <a:r>
                        <a:rPr lang="en-US" dirty="0"/>
                        <a:t>2</a:t>
                      </a:r>
                    </a:p>
                  </a:txBody>
                  <a:tcPr/>
                </a:tc>
                <a:extLst>
                  <a:ext uri="{0D108BD9-81ED-4DB2-BD59-A6C34878D82A}">
                    <a16:rowId xmlns:a16="http://schemas.microsoft.com/office/drawing/2014/main" val="3167670851"/>
                  </a:ext>
                </a:extLst>
              </a:tr>
            </a:tbl>
          </a:graphicData>
        </a:graphic>
      </p:graphicFrame>
    </p:spTree>
    <p:extLst>
      <p:ext uri="{BB962C8B-B14F-4D97-AF65-F5344CB8AC3E}">
        <p14:creationId xmlns:p14="http://schemas.microsoft.com/office/powerpoint/2010/main" val="151776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0FCFF89-C5D3-4A7B-9204-6CB649719C41}"/>
              </a:ext>
            </a:extLst>
          </p:cNvPr>
          <p:cNvSpPr>
            <a:spLocks noGrp="1"/>
          </p:cNvSpPr>
          <p:nvPr>
            <p:ph idx="1"/>
          </p:nvPr>
        </p:nvSpPr>
        <p:spPr/>
        <p:txBody>
          <a:bodyPr/>
          <a:lstStyle/>
          <a:p>
            <a:r>
              <a:rPr lang="zh-CN" altLang="en-US" dirty="0"/>
              <a:t>初步确认铁芯及线圈尺寸</a:t>
            </a:r>
            <a:endParaRPr lang="en-US" altLang="zh-CN" dirty="0"/>
          </a:p>
          <a:p>
            <a:pPr lvl="1"/>
            <a:r>
              <a:rPr lang="zh-CN" altLang="en-US" dirty="0"/>
              <a:t>二极铁：线圈一侧</a:t>
            </a:r>
            <a:r>
              <a:rPr lang="en-US" altLang="zh-CN" dirty="0"/>
              <a:t>80mm</a:t>
            </a:r>
            <a:r>
              <a:rPr lang="zh-CN" altLang="en-US" dirty="0"/>
              <a:t>、一侧</a:t>
            </a:r>
            <a:r>
              <a:rPr lang="en-US" altLang="zh-CN" dirty="0"/>
              <a:t>120mm</a:t>
            </a:r>
            <a:r>
              <a:rPr lang="zh-CN" altLang="en-US" dirty="0"/>
              <a:t>，铁芯长度</a:t>
            </a:r>
            <a:r>
              <a:rPr lang="en-US" altLang="zh-CN" dirty="0"/>
              <a:t>B0A 4720mm</a:t>
            </a:r>
            <a:r>
              <a:rPr lang="zh-CN" altLang="en-US" dirty="0"/>
              <a:t>，</a:t>
            </a:r>
            <a:r>
              <a:rPr lang="en-US" altLang="zh-CN" dirty="0"/>
              <a:t>B0B 5485mm</a:t>
            </a:r>
          </a:p>
          <a:p>
            <a:pPr lvl="1"/>
            <a:r>
              <a:rPr lang="zh-CN" altLang="en-US" dirty="0"/>
              <a:t>四极铁：线圈单边</a:t>
            </a:r>
            <a:r>
              <a:rPr lang="en-US" altLang="zh-CN" dirty="0"/>
              <a:t>130mm</a:t>
            </a:r>
            <a:r>
              <a:rPr lang="zh-CN" altLang="en-US" dirty="0"/>
              <a:t>，铁芯</a:t>
            </a:r>
            <a:r>
              <a:rPr lang="en-US" altLang="zh-CN" dirty="0"/>
              <a:t>3000mm</a:t>
            </a:r>
            <a:r>
              <a:rPr lang="zh-CN" altLang="en-US" dirty="0"/>
              <a:t>，总长</a:t>
            </a:r>
            <a:r>
              <a:rPr lang="en-US" altLang="zh-CN" dirty="0"/>
              <a:t>3260mm</a:t>
            </a:r>
          </a:p>
          <a:p>
            <a:pPr lvl="1"/>
            <a:r>
              <a:rPr lang="zh-CN" altLang="en-US" dirty="0"/>
              <a:t>六极铁：线圈单边</a:t>
            </a:r>
            <a:r>
              <a:rPr lang="en-US" altLang="zh-CN" dirty="0"/>
              <a:t>45mm</a:t>
            </a:r>
            <a:r>
              <a:rPr lang="zh-CN" altLang="en-US" dirty="0"/>
              <a:t>，铁芯</a:t>
            </a:r>
            <a:r>
              <a:rPr lang="en-US" altLang="zh-CN" dirty="0"/>
              <a:t>1400mm</a:t>
            </a:r>
            <a:r>
              <a:rPr lang="zh-CN" altLang="en-US" dirty="0"/>
              <a:t>，总长</a:t>
            </a:r>
            <a:r>
              <a:rPr lang="en-US" altLang="zh-CN" dirty="0"/>
              <a:t>1490mm</a:t>
            </a:r>
          </a:p>
          <a:p>
            <a:pPr lvl="1"/>
            <a:r>
              <a:rPr lang="zh-CN" altLang="en-US" dirty="0"/>
              <a:t>校正铁：线圈单边</a:t>
            </a:r>
            <a:r>
              <a:rPr lang="en-US" altLang="zh-CN" dirty="0"/>
              <a:t>50mm</a:t>
            </a:r>
            <a:r>
              <a:rPr lang="zh-CN" altLang="en-US" dirty="0"/>
              <a:t>，铁芯</a:t>
            </a:r>
            <a:r>
              <a:rPr lang="en-US" altLang="zh-CN" dirty="0"/>
              <a:t>400mm</a:t>
            </a:r>
            <a:r>
              <a:rPr lang="zh-CN" altLang="en-US" dirty="0"/>
              <a:t>，总长</a:t>
            </a:r>
            <a:r>
              <a:rPr lang="en-US" altLang="zh-CN" dirty="0"/>
              <a:t>500mm</a:t>
            </a:r>
          </a:p>
          <a:p>
            <a:r>
              <a:rPr lang="zh-CN" altLang="en-US" dirty="0"/>
              <a:t>处于真空连接考虑，</a:t>
            </a:r>
            <a:r>
              <a:rPr lang="en-US" altLang="zh-CN" dirty="0"/>
              <a:t>B0B</a:t>
            </a:r>
            <a:r>
              <a:rPr lang="zh-CN" altLang="en-US" dirty="0"/>
              <a:t>分成两种布局形式</a:t>
            </a:r>
            <a:endParaRPr lang="en-US" altLang="zh-CN" dirty="0"/>
          </a:p>
          <a:p>
            <a:endParaRPr lang="en-US" altLang="zh-CN" dirty="0"/>
          </a:p>
        </p:txBody>
      </p:sp>
      <p:sp>
        <p:nvSpPr>
          <p:cNvPr id="3" name="标题 2">
            <a:extLst>
              <a:ext uri="{FF2B5EF4-FFF2-40B4-BE49-F238E27FC236}">
                <a16:creationId xmlns:a16="http://schemas.microsoft.com/office/drawing/2014/main" id="{E5D925A2-D0FF-4DCC-A41E-D788BEF93C06}"/>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B11EFFEF-982E-4C30-9B7E-CA5DCC1900A7}"/>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p:pic>
        <p:nvPicPr>
          <p:cNvPr id="7" name="图片 6">
            <a:extLst>
              <a:ext uri="{FF2B5EF4-FFF2-40B4-BE49-F238E27FC236}">
                <a16:creationId xmlns:a16="http://schemas.microsoft.com/office/drawing/2014/main" id="{23CAEC54-9483-4C6F-B4D4-27904F11CA3F}"/>
              </a:ext>
            </a:extLst>
          </p:cNvPr>
          <p:cNvPicPr>
            <a:picLocks noChangeAspect="1"/>
          </p:cNvPicPr>
          <p:nvPr/>
        </p:nvPicPr>
        <p:blipFill>
          <a:blip r:embed="rId2"/>
          <a:stretch>
            <a:fillRect/>
          </a:stretch>
        </p:blipFill>
        <p:spPr>
          <a:xfrm>
            <a:off x="1343472" y="4967301"/>
            <a:ext cx="9001125" cy="1209675"/>
          </a:xfrm>
          <a:prstGeom prst="rect">
            <a:avLst/>
          </a:prstGeom>
        </p:spPr>
      </p:pic>
      <p:pic>
        <p:nvPicPr>
          <p:cNvPr id="8" name="图片 7">
            <a:extLst>
              <a:ext uri="{FF2B5EF4-FFF2-40B4-BE49-F238E27FC236}">
                <a16:creationId xmlns:a16="http://schemas.microsoft.com/office/drawing/2014/main" id="{E64E558B-2727-4FB5-8A25-AEBB2981F761}"/>
              </a:ext>
            </a:extLst>
          </p:cNvPr>
          <p:cNvPicPr>
            <a:picLocks noChangeAspect="1"/>
          </p:cNvPicPr>
          <p:nvPr/>
        </p:nvPicPr>
        <p:blipFill>
          <a:blip r:embed="rId3"/>
          <a:stretch>
            <a:fillRect/>
          </a:stretch>
        </p:blipFill>
        <p:spPr>
          <a:xfrm>
            <a:off x="1309686" y="3914014"/>
            <a:ext cx="9477375" cy="1076325"/>
          </a:xfrm>
          <a:prstGeom prst="rect">
            <a:avLst/>
          </a:prstGeom>
        </p:spPr>
      </p:pic>
    </p:spTree>
    <p:extLst>
      <p:ext uri="{BB962C8B-B14F-4D97-AF65-F5344CB8AC3E}">
        <p14:creationId xmlns:p14="http://schemas.microsoft.com/office/powerpoint/2010/main" val="3425747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43F4702-C477-4B9A-A6D4-D91598ED1933}"/>
              </a:ext>
            </a:extLst>
          </p:cNvPr>
          <p:cNvPicPr>
            <a:picLocks noChangeAspect="1"/>
          </p:cNvPicPr>
          <p:nvPr/>
        </p:nvPicPr>
        <p:blipFill>
          <a:blip r:embed="rId2"/>
          <a:stretch>
            <a:fillRect/>
          </a:stretch>
        </p:blipFill>
        <p:spPr>
          <a:xfrm>
            <a:off x="4871864" y="3745463"/>
            <a:ext cx="7200000" cy="2818974"/>
          </a:xfrm>
          <a:prstGeom prst="rect">
            <a:avLst/>
          </a:prstGeom>
        </p:spPr>
      </p:pic>
      <p:pic>
        <p:nvPicPr>
          <p:cNvPr id="6" name="图片 5">
            <a:extLst>
              <a:ext uri="{FF2B5EF4-FFF2-40B4-BE49-F238E27FC236}">
                <a16:creationId xmlns:a16="http://schemas.microsoft.com/office/drawing/2014/main" id="{569B962C-B300-4D54-9C85-2A58F76CFF68}"/>
              </a:ext>
            </a:extLst>
          </p:cNvPr>
          <p:cNvPicPr>
            <a:picLocks noChangeAspect="1"/>
          </p:cNvPicPr>
          <p:nvPr/>
        </p:nvPicPr>
        <p:blipFill rotWithShape="1">
          <a:blip r:embed="rId3"/>
          <a:srcRect r="361" b="9202"/>
          <a:stretch/>
        </p:blipFill>
        <p:spPr bwMode="auto">
          <a:xfrm>
            <a:off x="4871864" y="1319025"/>
            <a:ext cx="7200000" cy="2574287"/>
          </a:xfrm>
          <a:prstGeom prst="rect">
            <a:avLst/>
          </a:prstGeom>
          <a:ln>
            <a:noFill/>
          </a:ln>
          <a:extLst>
            <a:ext uri="{53640926-AAD7-44D8-BBD7-CCE9431645EC}">
              <a14:shadowObscured xmlns:a14="http://schemas.microsoft.com/office/drawing/2010/main"/>
            </a:ext>
          </a:extLst>
        </p:spPr>
      </p:pic>
      <p:sp>
        <p:nvSpPr>
          <p:cNvPr id="2" name="内容占位符 1">
            <a:extLst>
              <a:ext uri="{FF2B5EF4-FFF2-40B4-BE49-F238E27FC236}">
                <a16:creationId xmlns:a16="http://schemas.microsoft.com/office/drawing/2014/main" id="{9E056D77-40BF-4DDD-B845-FFDE08368E57}"/>
              </a:ext>
            </a:extLst>
          </p:cNvPr>
          <p:cNvSpPr>
            <a:spLocks noGrp="1"/>
          </p:cNvSpPr>
          <p:nvPr>
            <p:ph idx="1"/>
          </p:nvPr>
        </p:nvSpPr>
        <p:spPr>
          <a:xfrm>
            <a:off x="609600" y="1285861"/>
            <a:ext cx="4622304" cy="4840303"/>
          </a:xfrm>
        </p:spPr>
        <p:txBody>
          <a:bodyPr/>
          <a:lstStyle/>
          <a:p>
            <a:r>
              <a:rPr lang="zh-CN" altLang="en-US" dirty="0"/>
              <a:t>初步计算二极铁两种磁铁布局磁场纵向分布</a:t>
            </a:r>
            <a:endParaRPr lang="en-US" altLang="zh-CN" dirty="0"/>
          </a:p>
          <a:p>
            <a:pPr lvl="1"/>
            <a:r>
              <a:rPr lang="zh-CN" altLang="en-US" dirty="0"/>
              <a:t>两种分布，铁芯中部磁场约</a:t>
            </a:r>
            <a:r>
              <a:rPr lang="en-US" altLang="zh-CN" dirty="0"/>
              <a:t>368Gs</a:t>
            </a:r>
            <a:r>
              <a:rPr lang="zh-CN" altLang="en-US" dirty="0"/>
              <a:t>，</a:t>
            </a:r>
            <a:r>
              <a:rPr lang="en-US" altLang="zh-CN" dirty="0"/>
              <a:t>400mm</a:t>
            </a:r>
            <a:r>
              <a:rPr lang="zh-CN" altLang="en-US" dirty="0"/>
              <a:t>间距中心处磁场约</a:t>
            </a:r>
            <a:r>
              <a:rPr lang="en-US" altLang="zh-CN" dirty="0"/>
              <a:t>50Gs</a:t>
            </a:r>
            <a:r>
              <a:rPr lang="zh-CN" altLang="en-US" dirty="0"/>
              <a:t>，</a:t>
            </a:r>
            <a:r>
              <a:rPr lang="en-US" altLang="zh-CN" dirty="0"/>
              <a:t>40mm</a:t>
            </a:r>
            <a:r>
              <a:rPr lang="zh-CN" altLang="en-US" dirty="0"/>
              <a:t>间距中心处磁场约</a:t>
            </a:r>
            <a:r>
              <a:rPr lang="en-US" altLang="zh-CN" dirty="0"/>
              <a:t>320Gs</a:t>
            </a:r>
            <a:r>
              <a:rPr lang="zh-CN" altLang="en-US" dirty="0"/>
              <a:t>。</a:t>
            </a:r>
            <a:endParaRPr lang="en-US" altLang="zh-CN" dirty="0"/>
          </a:p>
          <a:p>
            <a:pPr lvl="1"/>
            <a:r>
              <a:rPr lang="zh-CN" altLang="en-US" dirty="0"/>
              <a:t>下一步将考虑因填充因子变化导致的辐射功率变化</a:t>
            </a:r>
            <a:endParaRPr lang="en-US" altLang="zh-CN" dirty="0"/>
          </a:p>
        </p:txBody>
      </p:sp>
      <p:sp>
        <p:nvSpPr>
          <p:cNvPr id="3" name="标题 2">
            <a:extLst>
              <a:ext uri="{FF2B5EF4-FFF2-40B4-BE49-F238E27FC236}">
                <a16:creationId xmlns:a16="http://schemas.microsoft.com/office/drawing/2014/main" id="{FD69469C-2912-42D5-B866-FC73566DB464}"/>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038FA54E-9A49-4CCD-AEBD-FF0921118DF0}"/>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Tree>
    <p:extLst>
      <p:ext uri="{BB962C8B-B14F-4D97-AF65-F5344CB8AC3E}">
        <p14:creationId xmlns:p14="http://schemas.microsoft.com/office/powerpoint/2010/main" val="391198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C82CC7A-A6B0-4E41-B767-EF6F92F357CF}"/>
              </a:ext>
            </a:extLst>
          </p:cNvPr>
          <p:cNvPicPr>
            <a:picLocks noChangeAspect="1"/>
          </p:cNvPicPr>
          <p:nvPr/>
        </p:nvPicPr>
        <p:blipFill>
          <a:blip r:embed="rId2"/>
          <a:stretch>
            <a:fillRect/>
          </a:stretch>
        </p:blipFill>
        <p:spPr>
          <a:xfrm>
            <a:off x="5325444" y="1435091"/>
            <a:ext cx="6134100" cy="4686300"/>
          </a:xfrm>
          <a:prstGeom prst="rect">
            <a:avLst/>
          </a:prstGeom>
        </p:spPr>
      </p:pic>
      <p:pic>
        <p:nvPicPr>
          <p:cNvPr id="5" name="图片 4">
            <a:extLst>
              <a:ext uri="{FF2B5EF4-FFF2-40B4-BE49-F238E27FC236}">
                <a16:creationId xmlns:a16="http://schemas.microsoft.com/office/drawing/2014/main" id="{017FC04A-11A8-4823-8EC2-E3A78F571DF3}"/>
              </a:ext>
            </a:extLst>
          </p:cNvPr>
          <p:cNvPicPr>
            <a:picLocks noChangeAspect="1"/>
          </p:cNvPicPr>
          <p:nvPr/>
        </p:nvPicPr>
        <p:blipFill>
          <a:blip r:embed="rId3"/>
          <a:stretch>
            <a:fillRect/>
          </a:stretch>
        </p:blipFill>
        <p:spPr>
          <a:xfrm>
            <a:off x="8360000" y="3898108"/>
            <a:ext cx="3600000" cy="2796652"/>
          </a:xfrm>
          <a:prstGeom prst="rect">
            <a:avLst/>
          </a:prstGeom>
        </p:spPr>
      </p:pic>
      <p:sp>
        <p:nvSpPr>
          <p:cNvPr id="2" name="内容占位符 1">
            <a:extLst>
              <a:ext uri="{FF2B5EF4-FFF2-40B4-BE49-F238E27FC236}">
                <a16:creationId xmlns:a16="http://schemas.microsoft.com/office/drawing/2014/main" id="{D4771EF4-C869-45FC-A8D5-9FDAB3096651}"/>
              </a:ext>
            </a:extLst>
          </p:cNvPr>
          <p:cNvSpPr>
            <a:spLocks noGrp="1"/>
          </p:cNvSpPr>
          <p:nvPr>
            <p:ph idx="1"/>
          </p:nvPr>
        </p:nvSpPr>
        <p:spPr>
          <a:xfrm>
            <a:off x="609600" y="1285861"/>
            <a:ext cx="4715844" cy="4840303"/>
          </a:xfrm>
        </p:spPr>
        <p:txBody>
          <a:bodyPr/>
          <a:lstStyle/>
          <a:p>
            <a:r>
              <a:rPr lang="zh-CN" altLang="en-US" dirty="0"/>
              <a:t>直线段大部分位置呈周期结构，重复周期长度为</a:t>
            </a:r>
            <a:r>
              <a:rPr lang="en-US" altLang="zh-CN" dirty="0"/>
              <a:t>27312.7mm</a:t>
            </a:r>
            <a:r>
              <a:rPr lang="zh-CN" altLang="en-US" dirty="0"/>
              <a:t>。</a:t>
            </a:r>
            <a:endParaRPr lang="en-US" altLang="zh-CN" dirty="0"/>
          </a:p>
          <a:p>
            <a:r>
              <a:rPr lang="zh-CN" altLang="en-US" dirty="0"/>
              <a:t>选用弧区的两种真空盒长度可满足真空连接要求。</a:t>
            </a:r>
            <a:endParaRPr lang="en-US" dirty="0"/>
          </a:p>
        </p:txBody>
      </p:sp>
      <p:sp>
        <p:nvSpPr>
          <p:cNvPr id="3" name="标题 2">
            <a:extLst>
              <a:ext uri="{FF2B5EF4-FFF2-40B4-BE49-F238E27FC236}">
                <a16:creationId xmlns:a16="http://schemas.microsoft.com/office/drawing/2014/main" id="{ED571A1C-0525-42AF-BD20-2C906FDBD81B}"/>
              </a:ext>
            </a:extLst>
          </p:cNvPr>
          <p:cNvSpPr>
            <a:spLocks noGrp="1"/>
          </p:cNvSpPr>
          <p:nvPr>
            <p:ph type="title"/>
          </p:nvPr>
        </p:nvSpPr>
        <p:spPr/>
        <p:txBody>
          <a:bodyPr/>
          <a:lstStyle/>
          <a:p>
            <a:r>
              <a:rPr lang="zh-CN" altLang="en-US" dirty="0"/>
              <a:t>直线段布局进展</a:t>
            </a:r>
            <a:endParaRPr lang="en-US" dirty="0"/>
          </a:p>
        </p:txBody>
      </p:sp>
      <p:sp>
        <p:nvSpPr>
          <p:cNvPr id="4" name="灯片编号占位符 3">
            <a:extLst>
              <a:ext uri="{FF2B5EF4-FFF2-40B4-BE49-F238E27FC236}">
                <a16:creationId xmlns:a16="http://schemas.microsoft.com/office/drawing/2014/main" id="{972D1CEC-BDD4-4787-A66D-74911ECE9430}"/>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dirty="0"/>
          </a:p>
        </p:txBody>
      </p:sp>
      <p:sp>
        <p:nvSpPr>
          <p:cNvPr id="7" name="椭圆 6">
            <a:extLst>
              <a:ext uri="{FF2B5EF4-FFF2-40B4-BE49-F238E27FC236}">
                <a16:creationId xmlns:a16="http://schemas.microsoft.com/office/drawing/2014/main" id="{C5A6B920-1285-4064-96D0-B013615B3CD7}"/>
              </a:ext>
            </a:extLst>
          </p:cNvPr>
          <p:cNvSpPr/>
          <p:nvPr/>
        </p:nvSpPr>
        <p:spPr>
          <a:xfrm rot="2237067">
            <a:off x="9496886" y="5634532"/>
            <a:ext cx="216024"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9">
            <a:extLst>
              <a:ext uri="{FF2B5EF4-FFF2-40B4-BE49-F238E27FC236}">
                <a16:creationId xmlns:a16="http://schemas.microsoft.com/office/drawing/2014/main" id="{92DB65FD-BABD-414C-9DCB-86FE2759D373}"/>
              </a:ext>
            </a:extLst>
          </p:cNvPr>
          <p:cNvSpPr txBox="1"/>
          <p:nvPr/>
        </p:nvSpPr>
        <p:spPr>
          <a:xfrm>
            <a:off x="9636844" y="2645043"/>
            <a:ext cx="1152128" cy="369332"/>
          </a:xfrm>
          <a:prstGeom prst="rect">
            <a:avLst/>
          </a:prstGeom>
          <a:noFill/>
        </p:spPr>
        <p:txBody>
          <a:bodyPr wrap="square" rtlCol="0">
            <a:spAutoFit/>
          </a:bodyPr>
          <a:lstStyle/>
          <a:p>
            <a:r>
              <a:rPr lang="zh-CN" altLang="en-US" dirty="0"/>
              <a:t>四极铁</a:t>
            </a:r>
            <a:endParaRPr lang="en-US" dirty="0"/>
          </a:p>
        </p:txBody>
      </p:sp>
      <p:sp>
        <p:nvSpPr>
          <p:cNvPr id="11" name="文本框 10">
            <a:extLst>
              <a:ext uri="{FF2B5EF4-FFF2-40B4-BE49-F238E27FC236}">
                <a16:creationId xmlns:a16="http://schemas.microsoft.com/office/drawing/2014/main" id="{0756D79C-8391-4099-987C-1D6DE7DB29FB}"/>
              </a:ext>
            </a:extLst>
          </p:cNvPr>
          <p:cNvSpPr txBox="1"/>
          <p:nvPr/>
        </p:nvSpPr>
        <p:spPr>
          <a:xfrm>
            <a:off x="9132788" y="3482425"/>
            <a:ext cx="1008112" cy="369332"/>
          </a:xfrm>
          <a:prstGeom prst="rect">
            <a:avLst/>
          </a:prstGeom>
          <a:noFill/>
        </p:spPr>
        <p:txBody>
          <a:bodyPr wrap="square" rtlCol="0">
            <a:spAutoFit/>
          </a:bodyPr>
          <a:lstStyle/>
          <a:p>
            <a:r>
              <a:rPr lang="zh-CN" altLang="en-US" dirty="0"/>
              <a:t>校正铁</a:t>
            </a:r>
            <a:endParaRPr lang="en-US" dirty="0"/>
          </a:p>
        </p:txBody>
      </p:sp>
      <p:sp>
        <p:nvSpPr>
          <p:cNvPr id="12" name="文本框 11">
            <a:extLst>
              <a:ext uri="{FF2B5EF4-FFF2-40B4-BE49-F238E27FC236}">
                <a16:creationId xmlns:a16="http://schemas.microsoft.com/office/drawing/2014/main" id="{5275FB04-7B76-4775-9A6C-0CA794473E22}"/>
              </a:ext>
            </a:extLst>
          </p:cNvPr>
          <p:cNvSpPr txBox="1"/>
          <p:nvPr/>
        </p:nvSpPr>
        <p:spPr>
          <a:xfrm>
            <a:off x="8546540" y="3820904"/>
            <a:ext cx="1257156" cy="369332"/>
          </a:xfrm>
          <a:prstGeom prst="rect">
            <a:avLst/>
          </a:prstGeom>
          <a:noFill/>
        </p:spPr>
        <p:txBody>
          <a:bodyPr wrap="square" rtlCol="0">
            <a:spAutoFit/>
          </a:bodyPr>
          <a:lstStyle/>
          <a:p>
            <a:r>
              <a:rPr lang="zh-CN" altLang="en-US" dirty="0"/>
              <a:t>真空连接</a:t>
            </a:r>
            <a:endParaRPr lang="en-US" dirty="0"/>
          </a:p>
        </p:txBody>
      </p:sp>
      <p:sp>
        <p:nvSpPr>
          <p:cNvPr id="13" name="文本框 12">
            <a:extLst>
              <a:ext uri="{FF2B5EF4-FFF2-40B4-BE49-F238E27FC236}">
                <a16:creationId xmlns:a16="http://schemas.microsoft.com/office/drawing/2014/main" id="{26A18D6E-B2BA-4436-8354-0EDF2BF05C1A}"/>
              </a:ext>
            </a:extLst>
          </p:cNvPr>
          <p:cNvSpPr txBox="1"/>
          <p:nvPr/>
        </p:nvSpPr>
        <p:spPr>
          <a:xfrm>
            <a:off x="10532748" y="1670735"/>
            <a:ext cx="941549" cy="369332"/>
          </a:xfrm>
          <a:prstGeom prst="rect">
            <a:avLst/>
          </a:prstGeom>
          <a:noFill/>
        </p:spPr>
        <p:txBody>
          <a:bodyPr wrap="square" rtlCol="0">
            <a:spAutoFit/>
          </a:bodyPr>
          <a:lstStyle/>
          <a:p>
            <a:r>
              <a:rPr lang="en-US" altLang="zh-CN" dirty="0"/>
              <a:t>BPM</a:t>
            </a:r>
            <a:endParaRPr lang="en-US" dirty="0"/>
          </a:p>
        </p:txBody>
      </p:sp>
      <p:graphicFrame>
        <p:nvGraphicFramePr>
          <p:cNvPr id="14" name="表格 13">
            <a:extLst>
              <a:ext uri="{FF2B5EF4-FFF2-40B4-BE49-F238E27FC236}">
                <a16:creationId xmlns:a16="http://schemas.microsoft.com/office/drawing/2014/main" id="{4C410FC0-B73D-4F2A-A392-591231DE9C9F}"/>
              </a:ext>
            </a:extLst>
          </p:cNvPr>
          <p:cNvGraphicFramePr>
            <a:graphicFrameLocks noGrp="1"/>
          </p:cNvGraphicFramePr>
          <p:nvPr>
            <p:extLst>
              <p:ext uri="{D42A27DB-BD31-4B8C-83A1-F6EECF244321}">
                <p14:modId xmlns:p14="http://schemas.microsoft.com/office/powerpoint/2010/main" val="1992523179"/>
              </p:ext>
            </p:extLst>
          </p:nvPr>
        </p:nvGraphicFramePr>
        <p:xfrm>
          <a:off x="1014044" y="3633976"/>
          <a:ext cx="3860840" cy="1112520"/>
        </p:xfrm>
        <a:graphic>
          <a:graphicData uri="http://schemas.openxmlformats.org/drawingml/2006/table">
            <a:tbl>
              <a:tblPr firstRow="1" bandRow="1">
                <a:tableStyleId>{5C22544A-7EE6-4342-B048-85BDC9FD1C3A}</a:tableStyleId>
              </a:tblPr>
              <a:tblGrid>
                <a:gridCol w="2052712">
                  <a:extLst>
                    <a:ext uri="{9D8B030D-6E8A-4147-A177-3AD203B41FA5}">
                      <a16:colId xmlns:a16="http://schemas.microsoft.com/office/drawing/2014/main" val="3086389343"/>
                    </a:ext>
                  </a:extLst>
                </a:gridCol>
                <a:gridCol w="1808128">
                  <a:extLst>
                    <a:ext uri="{9D8B030D-6E8A-4147-A177-3AD203B41FA5}">
                      <a16:colId xmlns:a16="http://schemas.microsoft.com/office/drawing/2014/main" val="1629908444"/>
                    </a:ext>
                  </a:extLst>
                </a:gridCol>
              </a:tblGrid>
              <a:tr h="370840">
                <a:tc>
                  <a:txBody>
                    <a:bodyPr/>
                    <a:lstStyle/>
                    <a:p>
                      <a:r>
                        <a:rPr lang="zh-CN" altLang="en-US" dirty="0"/>
                        <a:t>真空盒长度（</a:t>
                      </a:r>
                      <a:r>
                        <a:rPr lang="en-US" altLang="zh-CN" dirty="0"/>
                        <a:t>mm</a:t>
                      </a:r>
                      <a:r>
                        <a:rPr lang="zh-CN" altLang="en-US" dirty="0"/>
                        <a:t>）</a:t>
                      </a:r>
                      <a:endParaRPr lang="en-US" dirty="0"/>
                    </a:p>
                  </a:txBody>
                  <a:tcPr/>
                </a:tc>
                <a:tc>
                  <a:txBody>
                    <a:bodyPr/>
                    <a:lstStyle/>
                    <a:p>
                      <a:r>
                        <a:rPr lang="zh-CN" altLang="en-US" dirty="0"/>
                        <a:t>每周期数量</a:t>
                      </a:r>
                      <a:endParaRPr lang="en-US" dirty="0"/>
                    </a:p>
                  </a:txBody>
                  <a:tcPr/>
                </a:tc>
                <a:extLst>
                  <a:ext uri="{0D108BD9-81ED-4DB2-BD59-A6C34878D82A}">
                    <a16:rowId xmlns:a16="http://schemas.microsoft.com/office/drawing/2014/main" val="936446386"/>
                  </a:ext>
                </a:extLst>
              </a:tr>
              <a:tr h="370840">
                <a:tc>
                  <a:txBody>
                    <a:bodyPr/>
                    <a:lstStyle/>
                    <a:p>
                      <a:r>
                        <a:rPr lang="en-US" dirty="0"/>
                        <a:t>11201</a:t>
                      </a:r>
                    </a:p>
                  </a:txBody>
                  <a:tcPr/>
                </a:tc>
                <a:tc>
                  <a:txBody>
                    <a:bodyPr/>
                    <a:lstStyle/>
                    <a:p>
                      <a:r>
                        <a:rPr lang="en-US" dirty="0"/>
                        <a:t>2</a:t>
                      </a:r>
                    </a:p>
                  </a:txBody>
                  <a:tcPr/>
                </a:tc>
                <a:extLst>
                  <a:ext uri="{0D108BD9-81ED-4DB2-BD59-A6C34878D82A}">
                    <a16:rowId xmlns:a16="http://schemas.microsoft.com/office/drawing/2014/main" val="2526062995"/>
                  </a:ext>
                </a:extLst>
              </a:tr>
              <a:tr h="370840">
                <a:tc>
                  <a:txBody>
                    <a:bodyPr/>
                    <a:lstStyle/>
                    <a:p>
                      <a:r>
                        <a:rPr lang="en-US" dirty="0"/>
                        <a:t>3918</a:t>
                      </a:r>
                    </a:p>
                  </a:txBody>
                  <a:tcPr/>
                </a:tc>
                <a:tc>
                  <a:txBody>
                    <a:bodyPr/>
                    <a:lstStyle/>
                    <a:p>
                      <a:r>
                        <a:rPr lang="en-US" dirty="0"/>
                        <a:t>1</a:t>
                      </a:r>
                    </a:p>
                  </a:txBody>
                  <a:tcPr/>
                </a:tc>
                <a:extLst>
                  <a:ext uri="{0D108BD9-81ED-4DB2-BD59-A6C34878D82A}">
                    <a16:rowId xmlns:a16="http://schemas.microsoft.com/office/drawing/2014/main" val="2004223048"/>
                  </a:ext>
                </a:extLst>
              </a:tr>
            </a:tbl>
          </a:graphicData>
        </a:graphic>
      </p:graphicFrame>
      <p:cxnSp>
        <p:nvCxnSpPr>
          <p:cNvPr id="16" name="直接连接符 15">
            <a:extLst>
              <a:ext uri="{FF2B5EF4-FFF2-40B4-BE49-F238E27FC236}">
                <a16:creationId xmlns:a16="http://schemas.microsoft.com/office/drawing/2014/main" id="{4B5BB107-C887-477A-B4F1-07270E2535DE}"/>
              </a:ext>
            </a:extLst>
          </p:cNvPr>
          <p:cNvCxnSpPr>
            <a:stCxn id="7" idx="2"/>
          </p:cNvCxnSpPr>
          <p:nvPr/>
        </p:nvCxnSpPr>
        <p:spPr>
          <a:xfrm flipH="1" flipV="1">
            <a:off x="8360000" y="4365104"/>
            <a:ext cx="1158959" cy="138656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6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1">
            <a:extLst>
              <a:ext uri="{FF2B5EF4-FFF2-40B4-BE49-F238E27FC236}">
                <a16:creationId xmlns:a16="http://schemas.microsoft.com/office/drawing/2014/main" id="{5768451D-6035-4D34-BC56-049E81D9FBF3}"/>
              </a:ext>
            </a:extLst>
          </p:cNvPr>
          <p:cNvSpPr txBox="1">
            <a:spLocks/>
          </p:cNvSpPr>
          <p:nvPr/>
        </p:nvSpPr>
        <p:spPr>
          <a:xfrm>
            <a:off x="609600" y="1285861"/>
            <a:ext cx="11391056" cy="523948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t>Collider</a:t>
            </a:r>
            <a:r>
              <a:rPr lang="zh-CN" altLang="en-US" dirty="0"/>
              <a:t>弧区及直线段参加人员</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sz="1100" dirty="0"/>
          </a:p>
          <a:p>
            <a:endParaRPr lang="en-US" altLang="zh-CN" sz="1100" dirty="0"/>
          </a:p>
          <a:p>
            <a:r>
              <a:rPr lang="zh-CN" altLang="en-US" dirty="0"/>
              <a:t>之后将根据工作进展逐步加入</a:t>
            </a:r>
            <a:r>
              <a:rPr lang="en-US" altLang="zh-CN" dirty="0"/>
              <a:t>Booster</a:t>
            </a:r>
            <a:r>
              <a:rPr lang="zh-CN" altLang="en-US" dirty="0"/>
              <a:t>、</a:t>
            </a:r>
            <a:r>
              <a:rPr lang="en-US" altLang="zh-CN" dirty="0" err="1"/>
              <a:t>Linac</a:t>
            </a:r>
            <a:r>
              <a:rPr lang="zh-CN" altLang="en-US" dirty="0"/>
              <a:t>、输运线、</a:t>
            </a:r>
            <a:r>
              <a:rPr lang="en-US" altLang="zh-CN" dirty="0"/>
              <a:t>MDI</a:t>
            </a:r>
            <a:r>
              <a:rPr lang="zh-CN" altLang="en-US" dirty="0"/>
              <a:t>、</a:t>
            </a:r>
            <a:r>
              <a:rPr lang="en-US" altLang="zh-CN" dirty="0"/>
              <a:t>RF</a:t>
            </a:r>
            <a:r>
              <a:rPr lang="zh-CN" altLang="en-US" dirty="0"/>
              <a:t>区等内容及人员</a:t>
            </a:r>
            <a:endParaRPr lang="en-US" altLang="zh-CN" dirty="0"/>
          </a:p>
        </p:txBody>
      </p:sp>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zh-CN" altLang="en-US" dirty="0">
                <a:latin typeface="Arial" panose="020B0604020202020204" pitchFamily="34" charset="0"/>
                <a:cs typeface="Arial" panose="020B0604020202020204" pitchFamily="34" charset="0"/>
              </a:rPr>
              <a:t>人员安排及工作计划</a:t>
            </a:r>
            <a:r>
              <a:rPr lang="en-US" altLang="zh-CN" dirty="0">
                <a:latin typeface="Arial" panose="020B0604020202020204" pitchFamily="34" charset="0"/>
                <a:cs typeface="Arial" panose="020B0604020202020204" pitchFamily="34" charset="0"/>
              </a:rPr>
              <a:t>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dirty="0"/>
          </a:p>
        </p:txBody>
      </p:sp>
      <p:graphicFrame>
        <p:nvGraphicFramePr>
          <p:cNvPr id="6" name="内容占位符 5">
            <a:extLst>
              <a:ext uri="{FF2B5EF4-FFF2-40B4-BE49-F238E27FC236}">
                <a16:creationId xmlns:a16="http://schemas.microsoft.com/office/drawing/2014/main" id="{BF123788-7FA3-48B4-BA84-26CBD46DB5EF}"/>
              </a:ext>
            </a:extLst>
          </p:cNvPr>
          <p:cNvGraphicFramePr>
            <a:graphicFrameLocks noGrp="1"/>
          </p:cNvGraphicFramePr>
          <p:nvPr>
            <p:ph idx="1"/>
            <p:extLst>
              <p:ext uri="{D42A27DB-BD31-4B8C-83A1-F6EECF244321}">
                <p14:modId xmlns:p14="http://schemas.microsoft.com/office/powerpoint/2010/main" val="1443897442"/>
              </p:ext>
            </p:extLst>
          </p:nvPr>
        </p:nvGraphicFramePr>
        <p:xfrm>
          <a:off x="2567608" y="1772816"/>
          <a:ext cx="6840760" cy="370840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729832932"/>
                    </a:ext>
                  </a:extLst>
                </a:gridCol>
                <a:gridCol w="3600400">
                  <a:extLst>
                    <a:ext uri="{9D8B030D-6E8A-4147-A177-3AD203B41FA5}">
                      <a16:colId xmlns:a16="http://schemas.microsoft.com/office/drawing/2014/main" val="3191424660"/>
                    </a:ext>
                  </a:extLst>
                </a:gridCol>
              </a:tblGrid>
              <a:tr h="370840">
                <a:tc>
                  <a:txBody>
                    <a:bodyPr/>
                    <a:lstStyle/>
                    <a:p>
                      <a:r>
                        <a:rPr lang="zh-CN" altLang="en-US" dirty="0"/>
                        <a:t>工作内容</a:t>
                      </a:r>
                      <a:endParaRPr lang="en-US" dirty="0"/>
                    </a:p>
                  </a:txBody>
                  <a:tcPr/>
                </a:tc>
                <a:tc>
                  <a:txBody>
                    <a:bodyPr/>
                    <a:lstStyle/>
                    <a:p>
                      <a:r>
                        <a:rPr lang="zh-CN" altLang="en-US" dirty="0"/>
                        <a:t>参加人员</a:t>
                      </a:r>
                      <a:endParaRPr lang="en-US" dirty="0"/>
                    </a:p>
                  </a:txBody>
                  <a:tcPr/>
                </a:tc>
                <a:extLst>
                  <a:ext uri="{0D108BD9-81ED-4DB2-BD59-A6C34878D82A}">
                    <a16:rowId xmlns:a16="http://schemas.microsoft.com/office/drawing/2014/main" val="984586943"/>
                  </a:ext>
                </a:extLst>
              </a:tr>
              <a:tr h="370840">
                <a:tc>
                  <a:txBody>
                    <a:bodyPr/>
                    <a:lstStyle/>
                    <a:p>
                      <a:r>
                        <a:rPr lang="zh-CN" altLang="en-US" dirty="0"/>
                        <a:t>总体协调</a:t>
                      </a:r>
                      <a:endParaRPr lang="en-US" dirty="0"/>
                    </a:p>
                  </a:txBody>
                  <a:tcPr/>
                </a:tc>
                <a:tc>
                  <a:txBody>
                    <a:bodyPr/>
                    <a:lstStyle/>
                    <a:p>
                      <a:r>
                        <a:rPr lang="zh-CN" altLang="en-US" dirty="0"/>
                        <a:t>王海静，王建力</a:t>
                      </a:r>
                      <a:endParaRPr lang="en-US" dirty="0"/>
                    </a:p>
                  </a:txBody>
                  <a:tcPr/>
                </a:tc>
                <a:extLst>
                  <a:ext uri="{0D108BD9-81ED-4DB2-BD59-A6C34878D82A}">
                    <a16:rowId xmlns:a16="http://schemas.microsoft.com/office/drawing/2014/main" val="426240342"/>
                  </a:ext>
                </a:extLst>
              </a:tr>
              <a:tr h="370840">
                <a:tc>
                  <a:txBody>
                    <a:bodyPr/>
                    <a:lstStyle/>
                    <a:p>
                      <a:r>
                        <a:rPr lang="zh-CN" altLang="en-US" dirty="0"/>
                        <a:t>机械布局</a:t>
                      </a:r>
                      <a:endParaRPr lang="en-US" dirty="0"/>
                    </a:p>
                  </a:txBody>
                  <a:tcPr/>
                </a:tc>
                <a:tc>
                  <a:txBody>
                    <a:bodyPr/>
                    <a:lstStyle/>
                    <a:p>
                      <a:r>
                        <a:rPr lang="zh-CN" altLang="en-US" dirty="0"/>
                        <a:t>王海静，李敏贤</a:t>
                      </a:r>
                      <a:endParaRPr lang="en-US" dirty="0"/>
                    </a:p>
                  </a:txBody>
                  <a:tcPr/>
                </a:tc>
                <a:extLst>
                  <a:ext uri="{0D108BD9-81ED-4DB2-BD59-A6C34878D82A}">
                    <a16:rowId xmlns:a16="http://schemas.microsoft.com/office/drawing/2014/main" val="2229351332"/>
                  </a:ext>
                </a:extLst>
              </a:tr>
              <a:tr h="370840">
                <a:tc>
                  <a:txBody>
                    <a:bodyPr/>
                    <a:lstStyle/>
                    <a:p>
                      <a:r>
                        <a:rPr lang="en-US" altLang="zh-CN" dirty="0"/>
                        <a:t>Lattice</a:t>
                      </a:r>
                      <a:r>
                        <a:rPr lang="zh-CN" altLang="en-US" dirty="0"/>
                        <a:t>计算及</a:t>
                      </a:r>
                      <a:r>
                        <a:rPr lang="en-US" altLang="zh-CN" dirty="0"/>
                        <a:t>survey</a:t>
                      </a:r>
                      <a:r>
                        <a:rPr lang="zh-CN" altLang="en-US" dirty="0"/>
                        <a:t>数据给出</a:t>
                      </a:r>
                      <a:endParaRPr lang="en-US" dirty="0"/>
                    </a:p>
                  </a:txBody>
                  <a:tcPr/>
                </a:tc>
                <a:tc>
                  <a:txBody>
                    <a:bodyPr/>
                    <a:lstStyle/>
                    <a:p>
                      <a:r>
                        <a:rPr lang="zh-CN" altLang="en-US" dirty="0"/>
                        <a:t>王毅伟</a:t>
                      </a:r>
                      <a:endParaRPr lang="en-US" dirty="0"/>
                    </a:p>
                  </a:txBody>
                  <a:tcPr/>
                </a:tc>
                <a:extLst>
                  <a:ext uri="{0D108BD9-81ED-4DB2-BD59-A6C34878D82A}">
                    <a16:rowId xmlns:a16="http://schemas.microsoft.com/office/drawing/2014/main" val="3140435210"/>
                  </a:ext>
                </a:extLst>
              </a:tr>
              <a:tr h="370840">
                <a:tc>
                  <a:txBody>
                    <a:bodyPr/>
                    <a:lstStyle/>
                    <a:p>
                      <a:r>
                        <a:rPr lang="zh-CN" altLang="en-US" dirty="0"/>
                        <a:t>磁铁设计</a:t>
                      </a:r>
                      <a:endParaRPr lang="en-US" dirty="0"/>
                    </a:p>
                  </a:txBody>
                  <a:tcPr/>
                </a:tc>
                <a:tc>
                  <a:txBody>
                    <a:bodyPr/>
                    <a:lstStyle/>
                    <a:p>
                      <a:r>
                        <a:rPr lang="zh-CN" altLang="en-US" dirty="0"/>
                        <a:t>杨梅</a:t>
                      </a:r>
                      <a:endParaRPr lang="en-US" dirty="0"/>
                    </a:p>
                  </a:txBody>
                  <a:tcPr/>
                </a:tc>
                <a:extLst>
                  <a:ext uri="{0D108BD9-81ED-4DB2-BD59-A6C34878D82A}">
                    <a16:rowId xmlns:a16="http://schemas.microsoft.com/office/drawing/2014/main" val="3558999750"/>
                  </a:ext>
                </a:extLst>
              </a:tr>
              <a:tr h="370840">
                <a:tc>
                  <a:txBody>
                    <a:bodyPr/>
                    <a:lstStyle/>
                    <a:p>
                      <a:r>
                        <a:rPr lang="zh-CN" altLang="en-US" dirty="0"/>
                        <a:t>真空及连接空间设计</a:t>
                      </a:r>
                      <a:endParaRPr lang="en-US" dirty="0"/>
                    </a:p>
                  </a:txBody>
                  <a:tcPr/>
                </a:tc>
                <a:tc>
                  <a:txBody>
                    <a:bodyPr/>
                    <a:lstStyle/>
                    <a:p>
                      <a:r>
                        <a:rPr lang="zh-CN" altLang="en-US" dirty="0"/>
                        <a:t>马永胜，王海静</a:t>
                      </a:r>
                      <a:endParaRPr lang="en-US" dirty="0"/>
                    </a:p>
                  </a:txBody>
                  <a:tcPr/>
                </a:tc>
                <a:extLst>
                  <a:ext uri="{0D108BD9-81ED-4DB2-BD59-A6C34878D82A}">
                    <a16:rowId xmlns:a16="http://schemas.microsoft.com/office/drawing/2014/main" val="653359951"/>
                  </a:ext>
                </a:extLst>
              </a:tr>
              <a:tr h="370840">
                <a:tc>
                  <a:txBody>
                    <a:bodyPr/>
                    <a:lstStyle/>
                    <a:p>
                      <a:r>
                        <a:rPr lang="zh-CN" altLang="en-US" dirty="0"/>
                        <a:t>准直设计与布局交互</a:t>
                      </a:r>
                      <a:endParaRPr lang="en-US" dirty="0"/>
                    </a:p>
                  </a:txBody>
                  <a:tcPr/>
                </a:tc>
                <a:tc>
                  <a:txBody>
                    <a:bodyPr/>
                    <a:lstStyle/>
                    <a:p>
                      <a:r>
                        <a:rPr lang="zh-CN" altLang="en-US" dirty="0"/>
                        <a:t>王小龙</a:t>
                      </a:r>
                      <a:endParaRPr lang="en-US" dirty="0"/>
                    </a:p>
                  </a:txBody>
                  <a:tcPr/>
                </a:tc>
                <a:extLst>
                  <a:ext uri="{0D108BD9-81ED-4DB2-BD59-A6C34878D82A}">
                    <a16:rowId xmlns:a16="http://schemas.microsoft.com/office/drawing/2014/main" val="2352939221"/>
                  </a:ext>
                </a:extLst>
              </a:tr>
              <a:tr h="370840">
                <a:tc>
                  <a:txBody>
                    <a:bodyPr/>
                    <a:lstStyle/>
                    <a:p>
                      <a:r>
                        <a:rPr lang="en-US" altLang="zh-CN" dirty="0"/>
                        <a:t>BPM</a:t>
                      </a:r>
                      <a:r>
                        <a:rPr lang="zh-CN" altLang="en-US" dirty="0"/>
                        <a:t>设计</a:t>
                      </a:r>
                      <a:endParaRPr lang="en-US" dirty="0"/>
                    </a:p>
                  </a:txBody>
                  <a:tcPr/>
                </a:tc>
                <a:tc>
                  <a:txBody>
                    <a:bodyPr/>
                    <a:lstStyle/>
                    <a:p>
                      <a:r>
                        <a:rPr lang="zh-CN" altLang="en-US" dirty="0"/>
                        <a:t>随艳峰</a:t>
                      </a:r>
                      <a:endParaRPr lang="en-US" dirty="0"/>
                    </a:p>
                  </a:txBody>
                  <a:tcPr/>
                </a:tc>
                <a:extLst>
                  <a:ext uri="{0D108BD9-81ED-4DB2-BD59-A6C34878D82A}">
                    <a16:rowId xmlns:a16="http://schemas.microsoft.com/office/drawing/2014/main" val="1012381988"/>
                  </a:ext>
                </a:extLst>
              </a:tr>
              <a:tr h="370840">
                <a:tc>
                  <a:txBody>
                    <a:bodyPr/>
                    <a:lstStyle/>
                    <a:p>
                      <a:r>
                        <a:rPr lang="zh-CN" altLang="en-US" dirty="0"/>
                        <a:t>误差计算与布局交互</a:t>
                      </a:r>
                      <a:endParaRPr lang="en-US" dirty="0"/>
                    </a:p>
                  </a:txBody>
                  <a:tcPr/>
                </a:tc>
                <a:tc>
                  <a:txBody>
                    <a:bodyPr/>
                    <a:lstStyle/>
                    <a:p>
                      <a:r>
                        <a:rPr lang="zh-CN" altLang="en-US" dirty="0"/>
                        <a:t>王斌、季大恒</a:t>
                      </a:r>
                      <a:endParaRPr lang="en-US" dirty="0"/>
                    </a:p>
                  </a:txBody>
                  <a:tcPr/>
                </a:tc>
                <a:extLst>
                  <a:ext uri="{0D108BD9-81ED-4DB2-BD59-A6C34878D82A}">
                    <a16:rowId xmlns:a16="http://schemas.microsoft.com/office/drawing/2014/main" val="2707748781"/>
                  </a:ext>
                </a:extLst>
              </a:tr>
              <a:tr h="370840">
                <a:tc>
                  <a:txBody>
                    <a:bodyPr/>
                    <a:lstStyle/>
                    <a:p>
                      <a:r>
                        <a:rPr lang="zh-CN" altLang="en-US" dirty="0"/>
                        <a:t>辐射功率计算与布局交互</a:t>
                      </a:r>
                      <a:endParaRPr lang="en-US" dirty="0"/>
                    </a:p>
                  </a:txBody>
                  <a:tcPr/>
                </a:tc>
                <a:tc>
                  <a:txBody>
                    <a:bodyPr/>
                    <a:lstStyle/>
                    <a:p>
                      <a:endParaRPr lang="en-US" dirty="0"/>
                    </a:p>
                  </a:txBody>
                  <a:tcPr/>
                </a:tc>
                <a:extLst>
                  <a:ext uri="{0D108BD9-81ED-4DB2-BD59-A6C34878D82A}">
                    <a16:rowId xmlns:a16="http://schemas.microsoft.com/office/drawing/2014/main" val="3689933178"/>
                  </a:ext>
                </a:extLst>
              </a:tr>
            </a:tbl>
          </a:graphicData>
        </a:graphic>
      </p:graphicFrame>
    </p:spTree>
    <p:extLst>
      <p:ext uri="{BB962C8B-B14F-4D97-AF65-F5344CB8AC3E}">
        <p14:creationId xmlns:p14="http://schemas.microsoft.com/office/powerpoint/2010/main" val="1542199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zh-CN" altLang="en-US" dirty="0">
                <a:latin typeface="Arial" panose="020B0604020202020204" pitchFamily="34" charset="0"/>
                <a:cs typeface="Arial" panose="020B0604020202020204" pitchFamily="34" charset="0"/>
              </a:rPr>
              <a:t>人员安排及工作计划</a:t>
            </a:r>
            <a:r>
              <a:rPr lang="en-US" altLang="zh-CN" dirty="0">
                <a:latin typeface="Arial" panose="020B0604020202020204" pitchFamily="34" charset="0"/>
                <a:cs typeface="Arial" panose="020B0604020202020204" pitchFamily="34" charset="0"/>
              </a:rPr>
              <a:t>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dirty="0"/>
          </a:p>
        </p:txBody>
      </p:sp>
      <p:pic>
        <p:nvPicPr>
          <p:cNvPr id="7" name="图片 6">
            <a:extLst>
              <a:ext uri="{FF2B5EF4-FFF2-40B4-BE49-F238E27FC236}">
                <a16:creationId xmlns:a16="http://schemas.microsoft.com/office/drawing/2014/main" id="{B4A229E3-B7C0-4DB9-B60C-820E0C7FE002}"/>
              </a:ext>
            </a:extLst>
          </p:cNvPr>
          <p:cNvPicPr>
            <a:picLocks noChangeAspect="1"/>
          </p:cNvPicPr>
          <p:nvPr/>
        </p:nvPicPr>
        <p:blipFill>
          <a:blip r:embed="rId2"/>
          <a:stretch>
            <a:fillRect/>
          </a:stretch>
        </p:blipFill>
        <p:spPr>
          <a:xfrm>
            <a:off x="0" y="3384684"/>
            <a:ext cx="12125325" cy="3124200"/>
          </a:xfrm>
          <a:prstGeom prst="rect">
            <a:avLst/>
          </a:prstGeom>
        </p:spPr>
      </p:pic>
      <p:sp>
        <p:nvSpPr>
          <p:cNvPr id="19" name="内容占位符 1">
            <a:extLst>
              <a:ext uri="{FF2B5EF4-FFF2-40B4-BE49-F238E27FC236}">
                <a16:creationId xmlns:a16="http://schemas.microsoft.com/office/drawing/2014/main" id="{42F53202-91C5-4E54-B63A-B8F6347D8253}"/>
              </a:ext>
            </a:extLst>
          </p:cNvPr>
          <p:cNvSpPr txBox="1">
            <a:spLocks/>
          </p:cNvSpPr>
          <p:nvPr/>
        </p:nvSpPr>
        <p:spPr>
          <a:xfrm>
            <a:off x="609600" y="1285861"/>
            <a:ext cx="11391056" cy="243117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预计</a:t>
            </a:r>
            <a:r>
              <a:rPr lang="en-US" altLang="zh-CN" dirty="0"/>
              <a:t>25</a:t>
            </a:r>
            <a:r>
              <a:rPr lang="zh-CN" altLang="en-US" dirty="0"/>
              <a:t>年春时间完成</a:t>
            </a:r>
            <a:r>
              <a:rPr lang="en-US" altLang="zh-CN" dirty="0"/>
              <a:t>Collider</a:t>
            </a:r>
            <a:r>
              <a:rPr lang="zh-CN" altLang="en-US" dirty="0"/>
              <a:t>典型位置二维布局初版</a:t>
            </a:r>
            <a:endParaRPr lang="en-US" altLang="zh-CN" dirty="0"/>
          </a:p>
          <a:p>
            <a:pPr lvl="1"/>
            <a:r>
              <a:rPr lang="zh-CN" altLang="en-US" dirty="0"/>
              <a:t>包含典型弧区及直线段布局、</a:t>
            </a:r>
            <a:r>
              <a:rPr lang="en-US" altLang="zh-CN" dirty="0"/>
              <a:t>MDI</a:t>
            </a:r>
            <a:r>
              <a:rPr lang="zh-CN" altLang="en-US" dirty="0"/>
              <a:t>、注入引出、</a:t>
            </a:r>
            <a:r>
              <a:rPr lang="en-US" altLang="zh-CN" dirty="0"/>
              <a:t>RF</a:t>
            </a:r>
            <a:r>
              <a:rPr lang="zh-CN" altLang="en-US" dirty="0"/>
              <a:t>区，可镜像或阵列实现全环连接</a:t>
            </a:r>
            <a:endParaRPr lang="en-US" altLang="zh-CN" dirty="0"/>
          </a:p>
          <a:p>
            <a:pPr lvl="1"/>
            <a:r>
              <a:rPr lang="zh-CN" altLang="en-US" dirty="0"/>
              <a:t>各设备外形尺寸、相对位置明确，考虑安装空间，可用于工程安装</a:t>
            </a:r>
            <a:endParaRPr lang="en-US" altLang="zh-CN" dirty="0"/>
          </a:p>
          <a:p>
            <a:pPr lvl="1"/>
            <a:endParaRPr lang="en-US" altLang="zh-CN" dirty="0"/>
          </a:p>
          <a:p>
            <a:endParaRPr lang="en-US" altLang="zh-CN" dirty="0"/>
          </a:p>
          <a:p>
            <a:endParaRPr lang="en-US" altLang="zh-CN" dirty="0"/>
          </a:p>
          <a:p>
            <a:endParaRPr lang="en-US" altLang="zh-CN" dirty="0"/>
          </a:p>
          <a:p>
            <a:endParaRPr lang="en-US" altLang="zh-CN" dirty="0"/>
          </a:p>
          <a:p>
            <a:endParaRPr lang="en-US" altLang="zh-CN" sz="1100" dirty="0"/>
          </a:p>
        </p:txBody>
      </p:sp>
    </p:spTree>
    <p:extLst>
      <p:ext uri="{BB962C8B-B14F-4D97-AF65-F5344CB8AC3E}">
        <p14:creationId xmlns:p14="http://schemas.microsoft.com/office/powerpoint/2010/main" val="345793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zh-CN" altLang="en-US" dirty="0">
                <a:latin typeface="Arial" panose="020B0604020202020204" pitchFamily="34" charset="0"/>
                <a:cs typeface="Arial" panose="020B0604020202020204" pitchFamily="34" charset="0"/>
              </a:rPr>
              <a:t>人员安排及工作计划</a:t>
            </a:r>
            <a:r>
              <a:rPr lang="en-US" altLang="zh-CN" dirty="0">
                <a:latin typeface="Arial" panose="020B0604020202020204" pitchFamily="34" charset="0"/>
                <a:cs typeface="Arial" panose="020B0604020202020204" pitchFamily="34" charset="0"/>
              </a:rPr>
              <a:t>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dirty="0"/>
          </a:p>
        </p:txBody>
      </p:sp>
      <p:pic>
        <p:nvPicPr>
          <p:cNvPr id="4" name="图片 3">
            <a:extLst>
              <a:ext uri="{FF2B5EF4-FFF2-40B4-BE49-F238E27FC236}">
                <a16:creationId xmlns:a16="http://schemas.microsoft.com/office/drawing/2014/main" id="{5C10B25B-4401-4063-9C55-D8797AD5CDB6}"/>
              </a:ext>
            </a:extLst>
          </p:cNvPr>
          <p:cNvPicPr>
            <a:picLocks noChangeAspect="1"/>
          </p:cNvPicPr>
          <p:nvPr/>
        </p:nvPicPr>
        <p:blipFill>
          <a:blip r:embed="rId2"/>
          <a:stretch>
            <a:fillRect/>
          </a:stretch>
        </p:blipFill>
        <p:spPr>
          <a:xfrm>
            <a:off x="2711624" y="1373991"/>
            <a:ext cx="9000000" cy="5341157"/>
          </a:xfrm>
          <a:prstGeom prst="rect">
            <a:avLst/>
          </a:prstGeom>
        </p:spPr>
      </p:pic>
      <p:sp>
        <p:nvSpPr>
          <p:cNvPr id="19" name="内容占位符 1">
            <a:extLst>
              <a:ext uri="{FF2B5EF4-FFF2-40B4-BE49-F238E27FC236}">
                <a16:creationId xmlns:a16="http://schemas.microsoft.com/office/drawing/2014/main" id="{42F53202-91C5-4E54-B63A-B8F6347D8253}"/>
              </a:ext>
            </a:extLst>
          </p:cNvPr>
          <p:cNvSpPr txBox="1">
            <a:spLocks/>
          </p:cNvSpPr>
          <p:nvPr/>
        </p:nvSpPr>
        <p:spPr>
          <a:xfrm>
            <a:off x="335360" y="2828983"/>
            <a:ext cx="5198368" cy="243117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预计</a:t>
            </a:r>
            <a:r>
              <a:rPr lang="en-US" altLang="zh-CN" dirty="0"/>
              <a:t>25</a:t>
            </a:r>
            <a:r>
              <a:rPr lang="zh-CN" altLang="en-US" dirty="0"/>
              <a:t>年夏时间完成其余典型位置二维布局初版</a:t>
            </a:r>
            <a:endParaRPr lang="en-US" altLang="zh-CN" dirty="0"/>
          </a:p>
          <a:p>
            <a:pPr lvl="1"/>
            <a:r>
              <a:rPr lang="en-US" altLang="zh-CN" dirty="0"/>
              <a:t>Booster</a:t>
            </a:r>
            <a:r>
              <a:rPr lang="zh-CN" altLang="en-US" dirty="0"/>
              <a:t>为典型位置布局，可镜像或阵列实现全环连接</a:t>
            </a:r>
            <a:endParaRPr lang="en-US" altLang="zh-CN" dirty="0"/>
          </a:p>
          <a:p>
            <a:pPr lvl="1"/>
            <a:r>
              <a:rPr lang="en-US" altLang="zh-CN" dirty="0" err="1"/>
              <a:t>Linac</a:t>
            </a:r>
            <a:r>
              <a:rPr lang="zh-CN" altLang="en-US" dirty="0"/>
              <a:t>、输运线等为全设备布局</a:t>
            </a:r>
            <a:endParaRPr lang="en-US" altLang="zh-CN" dirty="0"/>
          </a:p>
          <a:p>
            <a:pPr marL="0" indent="0">
              <a:buNone/>
            </a:pPr>
            <a:endParaRPr lang="en-US" altLang="zh-CN" dirty="0"/>
          </a:p>
          <a:p>
            <a:endParaRPr lang="en-US" altLang="zh-CN" sz="1100" dirty="0"/>
          </a:p>
        </p:txBody>
      </p:sp>
    </p:spTree>
    <p:extLst>
      <p:ext uri="{BB962C8B-B14F-4D97-AF65-F5344CB8AC3E}">
        <p14:creationId xmlns:p14="http://schemas.microsoft.com/office/powerpoint/2010/main" val="375161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C10A084-1C3A-40CF-8BF2-BF5FEFDA0B6D}"/>
              </a:ext>
            </a:extLst>
          </p:cNvPr>
          <p:cNvSpPr>
            <a:spLocks noGrp="1"/>
          </p:cNvSpPr>
          <p:nvPr>
            <p:ph type="title"/>
          </p:nvPr>
        </p:nvSpPr>
        <p:spPr/>
        <p:txBody>
          <a:bodyPr/>
          <a:lstStyle/>
          <a:p>
            <a:r>
              <a:rPr lang="zh-CN" altLang="en-US" dirty="0">
                <a:latin typeface="Arial" panose="020B0604020202020204" pitchFamily="34" charset="0"/>
                <a:cs typeface="Arial" panose="020B0604020202020204" pitchFamily="34" charset="0"/>
              </a:rPr>
              <a:t>人员安排及工作计划</a:t>
            </a:r>
            <a:r>
              <a:rPr lang="en-US" altLang="zh-CN" dirty="0">
                <a:latin typeface="Arial" panose="020B0604020202020204" pitchFamily="34" charset="0"/>
                <a:cs typeface="Arial" panose="020B0604020202020204" pitchFamily="34" charset="0"/>
              </a:rPr>
              <a:t> </a:t>
            </a:r>
            <a:endParaRPr lang="en-US" dirty="0"/>
          </a:p>
        </p:txBody>
      </p:sp>
      <p:sp>
        <p:nvSpPr>
          <p:cNvPr id="5" name="灯片编号占位符 4">
            <a:extLst>
              <a:ext uri="{FF2B5EF4-FFF2-40B4-BE49-F238E27FC236}">
                <a16:creationId xmlns:a16="http://schemas.microsoft.com/office/drawing/2014/main" id="{6A07C471-B417-48D5-8612-61DE9181A5D0}"/>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dirty="0"/>
          </a:p>
        </p:txBody>
      </p:sp>
      <p:sp>
        <p:nvSpPr>
          <p:cNvPr id="6" name="内容占位符 1">
            <a:extLst>
              <a:ext uri="{FF2B5EF4-FFF2-40B4-BE49-F238E27FC236}">
                <a16:creationId xmlns:a16="http://schemas.microsoft.com/office/drawing/2014/main" id="{15CF0C25-BAEB-498D-BF51-762575C3C0C6}"/>
              </a:ext>
            </a:extLst>
          </p:cNvPr>
          <p:cNvSpPr txBox="1">
            <a:spLocks/>
          </p:cNvSpPr>
          <p:nvPr/>
        </p:nvSpPr>
        <p:spPr>
          <a:xfrm>
            <a:off x="609600" y="1285861"/>
            <a:ext cx="11391056" cy="243117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三维布局同步开展</a:t>
            </a:r>
            <a:endParaRPr lang="en-US" altLang="zh-CN" dirty="0"/>
          </a:p>
          <a:p>
            <a:pPr lvl="1"/>
            <a:r>
              <a:rPr lang="zh-CN" altLang="en-US" dirty="0"/>
              <a:t>将同步启动三维布局设计</a:t>
            </a:r>
            <a:endParaRPr lang="en-US" altLang="zh-CN" dirty="0"/>
          </a:p>
          <a:p>
            <a:pPr lvl="1"/>
            <a:r>
              <a:rPr lang="zh-CN" altLang="en-US" dirty="0"/>
              <a:t>需各设备三维模型</a:t>
            </a:r>
            <a:endParaRPr lang="en-US" altLang="zh-CN" dirty="0"/>
          </a:p>
          <a:p>
            <a:pPr lvl="1"/>
            <a:r>
              <a:rPr lang="zh-CN" altLang="en-US" dirty="0"/>
              <a:t>二维</a:t>
            </a:r>
            <a:r>
              <a:rPr lang="en-US" altLang="zh-CN" dirty="0"/>
              <a:t>/</a:t>
            </a:r>
            <a:r>
              <a:rPr lang="zh-CN" altLang="en-US" dirty="0"/>
              <a:t>三维联合布局？建立设备图库？数据协同共享？</a:t>
            </a:r>
            <a:endParaRPr lang="en-US" altLang="zh-CN" dirty="0"/>
          </a:p>
          <a:p>
            <a:endParaRPr lang="en-US" altLang="zh-CN" dirty="0"/>
          </a:p>
          <a:p>
            <a:endParaRPr lang="en-US" altLang="zh-CN" dirty="0"/>
          </a:p>
          <a:p>
            <a:endParaRPr lang="en-US" altLang="zh-CN" dirty="0"/>
          </a:p>
          <a:p>
            <a:endParaRPr lang="en-US" altLang="zh-CN" dirty="0"/>
          </a:p>
          <a:p>
            <a:endParaRPr lang="en-US" altLang="zh-CN" sz="1100" dirty="0"/>
          </a:p>
        </p:txBody>
      </p:sp>
    </p:spTree>
    <p:extLst>
      <p:ext uri="{BB962C8B-B14F-4D97-AF65-F5344CB8AC3E}">
        <p14:creationId xmlns:p14="http://schemas.microsoft.com/office/powerpoint/2010/main" val="298468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背景</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弧区布局进展</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弧区布局重点工作</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直线段布局进展</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人员安排及工作计划</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zh-CN" altLang="en-US" b="1" dirty="0">
                <a:latin typeface="Arial" panose="020B0604020202020204" pitchFamily="34" charset="0"/>
                <a:ea typeface="微软雅黑" panose="020B0503020204020204" pitchFamily="34" charset="-122"/>
                <a:cs typeface="Arial" panose="020B0604020202020204" pitchFamily="34" charset="0"/>
              </a:rPr>
              <a:t>总结</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lvl="1">
              <a:lnSpc>
                <a:spcPct val="120000"/>
              </a:lnSpc>
            </a:pPr>
            <a:endParaRPr lang="en-US" altLang="zh-CN" b="1" dirty="0">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6561EF9-D669-45AD-A2DB-0909E34D610B}"/>
              </a:ext>
            </a:extLst>
          </p:cNvPr>
          <p:cNvSpPr>
            <a:spLocks noGrp="1"/>
          </p:cNvSpPr>
          <p:nvPr>
            <p:ph idx="1"/>
          </p:nvPr>
        </p:nvSpPr>
        <p:spPr/>
        <p:txBody>
          <a:bodyPr/>
          <a:lstStyle/>
          <a:p>
            <a:r>
              <a:rPr lang="zh-CN" altLang="en-US" dirty="0"/>
              <a:t>目前的布局工作基于</a:t>
            </a:r>
            <a:r>
              <a:rPr lang="en-US" altLang="zh-CN" dirty="0"/>
              <a:t>TDR</a:t>
            </a:r>
            <a:r>
              <a:rPr lang="zh-CN" altLang="en-US" dirty="0"/>
              <a:t>的物理及硬件设计。目前以进行了讨论形成初步设计依据，并已开展相关工作。进行了设备位置布局、主要设备尺寸确认及相关计算工作。</a:t>
            </a:r>
            <a:endParaRPr lang="en-US" altLang="zh-CN" dirty="0"/>
          </a:p>
          <a:p>
            <a:r>
              <a:rPr lang="zh-CN" altLang="en-US" dirty="0"/>
              <a:t>我们希望以此工作为基础，逐步展开不同位置的二维布局，争取</a:t>
            </a:r>
            <a:r>
              <a:rPr lang="en-US" altLang="zh-CN" dirty="0"/>
              <a:t>1-1.5</a:t>
            </a:r>
            <a:r>
              <a:rPr lang="zh-CN" altLang="en-US" dirty="0"/>
              <a:t>年形成工程可用的初步二维布局，同时也将开展三维布局工作。</a:t>
            </a:r>
            <a:endParaRPr lang="en-US" dirty="0"/>
          </a:p>
        </p:txBody>
      </p:sp>
      <p:sp>
        <p:nvSpPr>
          <p:cNvPr id="3" name="标题 2">
            <a:extLst>
              <a:ext uri="{FF2B5EF4-FFF2-40B4-BE49-F238E27FC236}">
                <a16:creationId xmlns:a16="http://schemas.microsoft.com/office/drawing/2014/main" id="{8E99F03A-CC3E-439F-B5AF-9363AEF900B6}"/>
              </a:ext>
            </a:extLst>
          </p:cNvPr>
          <p:cNvSpPr>
            <a:spLocks noGrp="1"/>
          </p:cNvSpPr>
          <p:nvPr>
            <p:ph type="title"/>
          </p:nvPr>
        </p:nvSpPr>
        <p:spPr/>
        <p:txBody>
          <a:bodyPr/>
          <a:lstStyle/>
          <a:p>
            <a:r>
              <a:rPr lang="zh-CN" altLang="en-US" dirty="0"/>
              <a:t>总结</a:t>
            </a:r>
            <a:endParaRPr lang="en-US" dirty="0"/>
          </a:p>
        </p:txBody>
      </p:sp>
      <p:sp>
        <p:nvSpPr>
          <p:cNvPr id="4" name="灯片编号占位符 3">
            <a:extLst>
              <a:ext uri="{FF2B5EF4-FFF2-40B4-BE49-F238E27FC236}">
                <a16:creationId xmlns:a16="http://schemas.microsoft.com/office/drawing/2014/main" id="{7FA631C4-3E36-4AB3-8850-0A327AEDCFF0}"/>
              </a:ext>
            </a:extLst>
          </p:cNvPr>
          <p:cNvSpPr>
            <a:spLocks noGrp="1"/>
          </p:cNvSpPr>
          <p:nvPr>
            <p:ph type="sldNum" sz="quarter" idx="12"/>
          </p:nvPr>
        </p:nvSpPr>
        <p:spPr/>
        <p:txBody>
          <a:bodyPr/>
          <a:lstStyle/>
          <a:p>
            <a:fld id="{F15E9139-A00B-4B2A-98A6-095DC08F1345}" type="slidenum">
              <a:rPr lang="zh-CN" altLang="en-US" smtClean="0"/>
              <a:pPr/>
              <a:t>20</a:t>
            </a:fld>
            <a:endParaRPr lang="zh-CN" altLang="en-US"/>
          </a:p>
        </p:txBody>
      </p:sp>
    </p:spTree>
    <p:extLst>
      <p:ext uri="{BB962C8B-B14F-4D97-AF65-F5344CB8AC3E}">
        <p14:creationId xmlns:p14="http://schemas.microsoft.com/office/powerpoint/2010/main" val="558916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7FA067A-0316-45E7-8B83-0E5464273EAC}"/>
              </a:ext>
            </a:extLst>
          </p:cNvPr>
          <p:cNvSpPr>
            <a:spLocks noGrp="1"/>
          </p:cNvSpPr>
          <p:nvPr>
            <p:ph idx="1"/>
          </p:nvPr>
        </p:nvSpPr>
        <p:spPr>
          <a:xfrm>
            <a:off x="5663952" y="1285860"/>
            <a:ext cx="6447660" cy="4840303"/>
          </a:xfrm>
        </p:spPr>
        <p:txBody>
          <a:bodyPr/>
          <a:lstStyle/>
          <a:p>
            <a:r>
              <a:rPr lang="en-US" altLang="zh-CN" dirty="0"/>
              <a:t>Collider</a:t>
            </a:r>
            <a:r>
              <a:rPr lang="zh-CN" altLang="en-US" dirty="0"/>
              <a:t>设备最多且复杂</a:t>
            </a:r>
            <a:endParaRPr lang="en-US" altLang="zh-CN" dirty="0"/>
          </a:p>
          <a:p>
            <a:pPr lvl="1"/>
            <a:r>
              <a:rPr lang="en-US" altLang="zh-CN" sz="1800" dirty="0"/>
              <a:t>8</a:t>
            </a:r>
            <a:r>
              <a:rPr lang="zh-CN" altLang="en-US" sz="1800" dirty="0"/>
              <a:t>个弧区，</a:t>
            </a:r>
            <a:r>
              <a:rPr lang="en-US" altLang="zh-CN" sz="1800" dirty="0"/>
              <a:t>4</a:t>
            </a:r>
            <a:r>
              <a:rPr lang="zh-CN" altLang="en-US" sz="1800" dirty="0"/>
              <a:t>每个弧区长度</a:t>
            </a:r>
            <a:r>
              <a:rPr lang="en-US" altLang="zh-CN" sz="1800" dirty="0"/>
              <a:t>10270.44m</a:t>
            </a:r>
            <a:r>
              <a:rPr lang="zh-CN" altLang="en-US" sz="1800" dirty="0"/>
              <a:t>，</a:t>
            </a:r>
            <a:r>
              <a:rPr lang="en-US" altLang="zh-CN" sz="1800" dirty="0"/>
              <a:t>4</a:t>
            </a:r>
            <a:r>
              <a:rPr lang="zh-CN" altLang="en-US" sz="1800" dirty="0"/>
              <a:t>每个弧区长度</a:t>
            </a:r>
            <a:r>
              <a:rPr lang="en-US" altLang="zh-CN" sz="1800" dirty="0"/>
              <a:t>10185.70m</a:t>
            </a:r>
          </a:p>
          <a:p>
            <a:pPr lvl="1"/>
            <a:r>
              <a:rPr lang="en-US" altLang="zh-CN" sz="1800" dirty="0"/>
              <a:t>4</a:t>
            </a:r>
            <a:r>
              <a:rPr lang="zh-CN" altLang="en-US" sz="1800" dirty="0"/>
              <a:t>个直线段，每段长度</a:t>
            </a:r>
            <a:r>
              <a:rPr lang="en-US" altLang="zh-CN" sz="1800" dirty="0"/>
              <a:t>986.94</a:t>
            </a:r>
            <a:r>
              <a:rPr lang="zh-CN" altLang="en-US" sz="1800" dirty="0"/>
              <a:t>米</a:t>
            </a:r>
            <a:endParaRPr lang="en-US" altLang="zh-CN" sz="1800" dirty="0"/>
          </a:p>
          <a:p>
            <a:pPr lvl="1"/>
            <a:r>
              <a:rPr lang="en-US" altLang="zh-CN" sz="1800" dirty="0"/>
              <a:t>2</a:t>
            </a:r>
            <a:r>
              <a:rPr lang="zh-CN" altLang="en-US" sz="1800" dirty="0"/>
              <a:t>个对撞区，</a:t>
            </a:r>
            <a:r>
              <a:rPr lang="en-US" altLang="zh-CN" sz="1800" dirty="0"/>
              <a:t>IP1/IP3</a:t>
            </a:r>
            <a:r>
              <a:rPr lang="zh-CN" altLang="en-US" sz="1800" dirty="0"/>
              <a:t>，每段长</a:t>
            </a:r>
            <a:r>
              <a:rPr lang="en-US" altLang="zh-CN" sz="1800" dirty="0"/>
              <a:t>3337.13</a:t>
            </a:r>
            <a:r>
              <a:rPr lang="zh-CN" altLang="en-US" sz="1800" dirty="0"/>
              <a:t>米</a:t>
            </a:r>
            <a:endParaRPr lang="en-US" altLang="zh-CN" sz="1800" dirty="0"/>
          </a:p>
          <a:p>
            <a:pPr lvl="1"/>
            <a:r>
              <a:rPr lang="en-US" altLang="zh-CN" sz="1800" dirty="0"/>
              <a:t>2</a:t>
            </a:r>
            <a:r>
              <a:rPr lang="zh-CN" altLang="en-US" sz="1800" dirty="0"/>
              <a:t>个高频区，</a:t>
            </a:r>
            <a:r>
              <a:rPr lang="en-US" altLang="zh-CN" sz="1800" dirty="0"/>
              <a:t>IP2/IP4</a:t>
            </a:r>
            <a:r>
              <a:rPr lang="zh-CN" altLang="en-US" sz="1800" dirty="0"/>
              <a:t>，每段长</a:t>
            </a:r>
            <a:r>
              <a:rPr lang="en-US" altLang="zh-CN" sz="1800" dirty="0"/>
              <a:t>3776.90</a:t>
            </a:r>
            <a:r>
              <a:rPr lang="zh-CN" altLang="en-US" sz="1800" dirty="0"/>
              <a:t>米</a:t>
            </a:r>
            <a:endParaRPr lang="en-US" altLang="zh-CN" sz="1800" dirty="0"/>
          </a:p>
          <a:p>
            <a:pPr lvl="1"/>
            <a:endParaRPr lang="en-US" altLang="zh-CN" dirty="0"/>
          </a:p>
        </p:txBody>
      </p:sp>
      <p:sp>
        <p:nvSpPr>
          <p:cNvPr id="3" name="标题 2">
            <a:extLst>
              <a:ext uri="{FF2B5EF4-FFF2-40B4-BE49-F238E27FC236}">
                <a16:creationId xmlns:a16="http://schemas.microsoft.com/office/drawing/2014/main" id="{A8D4CAB4-07E2-4DA2-A0EA-7991C4D0E6C4}"/>
              </a:ext>
            </a:extLst>
          </p:cNvPr>
          <p:cNvSpPr>
            <a:spLocks noGrp="1"/>
          </p:cNvSpPr>
          <p:nvPr>
            <p:ph type="title"/>
          </p:nvPr>
        </p:nvSpPr>
        <p:spPr/>
        <p:txBody>
          <a:bodyPr/>
          <a:lstStyle/>
          <a:p>
            <a:r>
              <a:rPr lang="zh-CN" altLang="en-US" dirty="0"/>
              <a:t>背景</a:t>
            </a:r>
            <a:r>
              <a:rPr lang="en-US" altLang="zh-CN" dirty="0"/>
              <a:t>----EDR</a:t>
            </a:r>
            <a:r>
              <a:rPr lang="zh-CN" altLang="en-US" dirty="0"/>
              <a:t>阶段需完成的重点工作之一</a:t>
            </a:r>
            <a:endParaRPr lang="en-US" dirty="0"/>
          </a:p>
        </p:txBody>
      </p:sp>
      <p:sp>
        <p:nvSpPr>
          <p:cNvPr id="4" name="灯片编号占位符 3">
            <a:extLst>
              <a:ext uri="{FF2B5EF4-FFF2-40B4-BE49-F238E27FC236}">
                <a16:creationId xmlns:a16="http://schemas.microsoft.com/office/drawing/2014/main" id="{8AF58834-E72C-4F59-A48D-75EF5C20B41F}"/>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graphicFrame>
        <p:nvGraphicFramePr>
          <p:cNvPr id="6" name="表格 5">
            <a:extLst>
              <a:ext uri="{FF2B5EF4-FFF2-40B4-BE49-F238E27FC236}">
                <a16:creationId xmlns:a16="http://schemas.microsoft.com/office/drawing/2014/main" id="{32A99D5C-7615-4B1D-930C-3EDDA119A639}"/>
              </a:ext>
            </a:extLst>
          </p:cNvPr>
          <p:cNvGraphicFramePr>
            <a:graphicFrameLocks noGrp="1"/>
          </p:cNvGraphicFramePr>
          <p:nvPr>
            <p:extLst>
              <p:ext uri="{D42A27DB-BD31-4B8C-83A1-F6EECF244321}">
                <p14:modId xmlns:p14="http://schemas.microsoft.com/office/powerpoint/2010/main" val="2023458475"/>
              </p:ext>
            </p:extLst>
          </p:nvPr>
        </p:nvGraphicFramePr>
        <p:xfrm>
          <a:off x="5505917" y="3469703"/>
          <a:ext cx="6096000" cy="3261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81739508"/>
                    </a:ext>
                  </a:extLst>
                </a:gridCol>
                <a:gridCol w="1670968">
                  <a:extLst>
                    <a:ext uri="{9D8B030D-6E8A-4147-A177-3AD203B41FA5}">
                      <a16:colId xmlns:a16="http://schemas.microsoft.com/office/drawing/2014/main" val="3360070560"/>
                    </a:ext>
                  </a:extLst>
                </a:gridCol>
                <a:gridCol w="2393032">
                  <a:extLst>
                    <a:ext uri="{9D8B030D-6E8A-4147-A177-3AD203B41FA5}">
                      <a16:colId xmlns:a16="http://schemas.microsoft.com/office/drawing/2014/main" val="2735098579"/>
                    </a:ext>
                  </a:extLst>
                </a:gridCol>
              </a:tblGrid>
              <a:tr h="234744">
                <a:tc>
                  <a:txBody>
                    <a:bodyPr/>
                    <a:lstStyle/>
                    <a:p>
                      <a:r>
                        <a:rPr lang="zh-CN" altLang="en-US" sz="1600" dirty="0">
                          <a:latin typeface="微软雅黑" panose="020B0503020204020204" pitchFamily="34" charset="-122"/>
                          <a:ea typeface="微软雅黑" panose="020B0503020204020204" pitchFamily="34" charset="-122"/>
                        </a:rPr>
                        <a:t>设备名称</a:t>
                      </a:r>
                      <a:endParaRPr lang="en-US" sz="1600" dirty="0">
                        <a:latin typeface="微软雅黑" panose="020B0503020204020204" pitchFamily="34" charset="-122"/>
                        <a:ea typeface="微软雅黑" panose="020B0503020204020204" pitchFamily="34" charset="-122"/>
                      </a:endParaRPr>
                    </a:p>
                  </a:txBody>
                  <a:tcPr/>
                </a:tc>
                <a:tc>
                  <a:txBody>
                    <a:bodyPr/>
                    <a:lstStyle/>
                    <a:p>
                      <a:r>
                        <a:rPr lang="zh-CN" altLang="en-US" sz="1600" dirty="0">
                          <a:latin typeface="微软雅黑" panose="020B0503020204020204" pitchFamily="34" charset="-122"/>
                          <a:ea typeface="微软雅黑" panose="020B0503020204020204" pitchFamily="34" charset="-122"/>
                        </a:rPr>
                        <a:t>数量</a:t>
                      </a:r>
                      <a:endParaRPr lang="en-US" sz="1600" dirty="0">
                        <a:latin typeface="微软雅黑" panose="020B0503020204020204" pitchFamily="34" charset="-122"/>
                        <a:ea typeface="微软雅黑" panose="020B0503020204020204" pitchFamily="34" charset="-122"/>
                      </a:endParaRPr>
                    </a:p>
                  </a:txBody>
                  <a:tcPr/>
                </a:tc>
                <a:tc>
                  <a:txBody>
                    <a:bodyPr/>
                    <a:lstStyle/>
                    <a:p>
                      <a:r>
                        <a:rPr lang="zh-CN" altLang="en-US" sz="1600" dirty="0">
                          <a:latin typeface="微软雅黑" panose="020B0503020204020204" pitchFamily="34" charset="-122"/>
                          <a:ea typeface="微软雅黑" panose="020B0503020204020204" pitchFamily="34" charset="-122"/>
                        </a:rPr>
                        <a:t>备注</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764341621"/>
                  </a:ext>
                </a:extLst>
              </a:tr>
              <a:tr h="282047">
                <a:tc>
                  <a:txBody>
                    <a:bodyPr/>
                    <a:lstStyle/>
                    <a:p>
                      <a:r>
                        <a:rPr lang="zh-CN" altLang="en-US" sz="1600" dirty="0">
                          <a:latin typeface="微软雅黑" panose="020B0503020204020204" pitchFamily="34" charset="-122"/>
                          <a:ea typeface="微软雅黑" panose="020B0503020204020204" pitchFamily="34" charset="-122"/>
                        </a:rPr>
                        <a:t>二极铁</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3170</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13</a:t>
                      </a:r>
                      <a:r>
                        <a:rPr lang="zh-CN" altLang="en-US" sz="1600" dirty="0">
                          <a:latin typeface="微软雅黑" panose="020B0503020204020204" pitchFamily="34" charset="-122"/>
                          <a:ea typeface="微软雅黑" panose="020B0503020204020204" pitchFamily="34" charset="-122"/>
                        </a:rPr>
                        <a:t>种，每种铁芯</a:t>
                      </a:r>
                      <a:r>
                        <a:rPr lang="en-US" altLang="zh-CN" sz="1600" dirty="0">
                          <a:latin typeface="微软雅黑" panose="020B0503020204020204" pitchFamily="34" charset="-122"/>
                          <a:ea typeface="微软雅黑" panose="020B0503020204020204" pitchFamily="34" charset="-122"/>
                        </a:rPr>
                        <a:t>4-17</a:t>
                      </a:r>
                      <a:r>
                        <a:rPr lang="zh-CN" altLang="en-US" sz="1600" dirty="0">
                          <a:latin typeface="微软雅黑" panose="020B0503020204020204" pitchFamily="34" charset="-122"/>
                          <a:ea typeface="微软雅黑" panose="020B0503020204020204" pitchFamily="34" charset="-122"/>
                        </a:rPr>
                        <a:t>不等</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364820552"/>
                  </a:ext>
                </a:extLst>
              </a:tr>
              <a:tr h="234744">
                <a:tc>
                  <a:txBody>
                    <a:bodyPr/>
                    <a:lstStyle/>
                    <a:p>
                      <a:r>
                        <a:rPr lang="zh-CN" altLang="en-US" sz="1600" dirty="0">
                          <a:latin typeface="微软雅黑" panose="020B0503020204020204" pitchFamily="34" charset="-122"/>
                          <a:ea typeface="微软雅黑" panose="020B0503020204020204" pitchFamily="34" charset="-122"/>
                        </a:rPr>
                        <a:t>四极铁</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4140</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57</a:t>
                      </a:r>
                      <a:r>
                        <a:rPr lang="zh-CN" altLang="en-US" sz="1600" dirty="0">
                          <a:latin typeface="微软雅黑" panose="020B0503020204020204" pitchFamily="34" charset="-122"/>
                          <a:ea typeface="微软雅黑" panose="020B0503020204020204" pitchFamily="34" charset="-122"/>
                        </a:rPr>
                        <a:t>种</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89468444"/>
                  </a:ext>
                </a:extLst>
              </a:tr>
              <a:tr h="234744">
                <a:tc>
                  <a:txBody>
                    <a:bodyPr/>
                    <a:lstStyle/>
                    <a:p>
                      <a:r>
                        <a:rPr lang="zh-CN" altLang="en-US" sz="1600" dirty="0">
                          <a:latin typeface="微软雅黑" panose="020B0503020204020204" pitchFamily="34" charset="-122"/>
                          <a:ea typeface="微软雅黑" panose="020B0503020204020204" pitchFamily="34" charset="-122"/>
                        </a:rPr>
                        <a:t>六极铁</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3176</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14</a:t>
                      </a:r>
                      <a:r>
                        <a:rPr lang="zh-CN" altLang="en-US" sz="1600" dirty="0">
                          <a:latin typeface="微软雅黑" panose="020B0503020204020204" pitchFamily="34" charset="-122"/>
                          <a:ea typeface="微软雅黑" panose="020B0503020204020204" pitchFamily="34" charset="-122"/>
                        </a:rPr>
                        <a:t>种</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058684442"/>
                  </a:ext>
                </a:extLst>
              </a:tr>
              <a:tr h="234744">
                <a:tc>
                  <a:txBody>
                    <a:bodyPr/>
                    <a:lstStyle/>
                    <a:p>
                      <a:r>
                        <a:rPr lang="zh-CN" altLang="en-US" sz="1600" dirty="0">
                          <a:latin typeface="微软雅黑" panose="020B0503020204020204" pitchFamily="34" charset="-122"/>
                          <a:ea typeface="微软雅黑" panose="020B0503020204020204" pitchFamily="34" charset="-122"/>
                        </a:rPr>
                        <a:t>校正铁</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7088</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种</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75954859"/>
                  </a:ext>
                </a:extLst>
              </a:tr>
              <a:tr h="234744">
                <a:tc>
                  <a:txBody>
                    <a:bodyPr/>
                    <a:lstStyle/>
                    <a:p>
                      <a:r>
                        <a:rPr lang="zh-CN" altLang="en-US" sz="1600" dirty="0">
                          <a:latin typeface="微软雅黑" panose="020B0503020204020204" pitchFamily="34" charset="-122"/>
                          <a:ea typeface="微软雅黑" panose="020B0503020204020204" pitchFamily="34" charset="-122"/>
                        </a:rPr>
                        <a:t>真空盒</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94.4</a:t>
                      </a:r>
                      <a:r>
                        <a:rPr lang="en-US" altLang="zh-CN" sz="1600" dirty="0">
                          <a:latin typeface="微软雅黑" panose="020B0503020204020204" pitchFamily="34" charset="-122"/>
                          <a:ea typeface="微软雅黑" panose="020B0503020204020204" pitchFamily="34" charset="-122"/>
                        </a:rPr>
                        <a:t>km</a:t>
                      </a:r>
                      <a:endParaRPr lang="en-US" sz="1600" dirty="0">
                        <a:latin typeface="微软雅黑" panose="020B0503020204020204" pitchFamily="34" charset="-122"/>
                        <a:ea typeface="微软雅黑" panose="020B0503020204020204" pitchFamily="34" charset="-122"/>
                      </a:endParaRPr>
                    </a:p>
                  </a:txBody>
                  <a:tcPr/>
                </a:tc>
                <a:tc>
                  <a:txBody>
                    <a:bodyPr/>
                    <a:lstStyle/>
                    <a:p>
                      <a:r>
                        <a:rPr lang="zh-CN" altLang="en-US" sz="1600" dirty="0">
                          <a:latin typeface="微软雅黑" panose="020B0503020204020204" pitchFamily="34" charset="-122"/>
                          <a:ea typeface="微软雅黑" panose="020B0503020204020204" pitchFamily="34" charset="-122"/>
                        </a:rPr>
                        <a:t>待定</a:t>
                      </a:r>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248525672"/>
                  </a:ext>
                </a:extLst>
              </a:tr>
              <a:tr h="234744">
                <a:tc>
                  <a:txBody>
                    <a:bodyPr/>
                    <a:lstStyle/>
                    <a:p>
                      <a:r>
                        <a:rPr lang="zh-CN" altLang="en-US" sz="1600" dirty="0">
                          <a:latin typeface="微软雅黑" panose="020B0503020204020204" pitchFamily="34" charset="-122"/>
                          <a:ea typeface="微软雅黑" panose="020B0503020204020204" pitchFamily="34" charset="-122"/>
                        </a:rPr>
                        <a:t>离子泵</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6667</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2877917409"/>
                  </a:ext>
                </a:extLst>
              </a:tr>
              <a:tr h="234744">
                <a:tc>
                  <a:txBody>
                    <a:bodyPr/>
                    <a:lstStyle/>
                    <a:p>
                      <a:r>
                        <a:rPr lang="en-US" altLang="zh-CN" sz="1600" dirty="0">
                          <a:latin typeface="微软雅黑" panose="020B0503020204020204" pitchFamily="34" charset="-122"/>
                          <a:ea typeface="微软雅黑" panose="020B0503020204020204" pitchFamily="34" charset="-122"/>
                        </a:rPr>
                        <a:t>RF </a:t>
                      </a:r>
                      <a:r>
                        <a:rPr lang="zh-CN" altLang="en-US" sz="1600" dirty="0">
                          <a:latin typeface="微软雅黑" panose="020B0503020204020204" pitchFamily="34" charset="-122"/>
                          <a:ea typeface="微软雅黑" panose="020B0503020204020204" pitchFamily="34" charset="-122"/>
                        </a:rPr>
                        <a:t>波纹管</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103840</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09305640"/>
                  </a:ext>
                </a:extLst>
              </a:tr>
              <a:tr h="234744">
                <a:tc>
                  <a:txBody>
                    <a:bodyPr/>
                    <a:lstStyle/>
                    <a:p>
                      <a:r>
                        <a:rPr lang="zh-CN" altLang="en-US" sz="1600" dirty="0">
                          <a:latin typeface="微软雅黑" panose="020B0503020204020204" pitchFamily="34" charset="-122"/>
                          <a:ea typeface="微软雅黑" panose="020B0503020204020204" pitchFamily="34" charset="-122"/>
                        </a:rPr>
                        <a:t>阀门</a:t>
                      </a:r>
                      <a:endParaRPr lang="en-US" sz="1600" dirty="0">
                        <a:latin typeface="微软雅黑" panose="020B0503020204020204" pitchFamily="34" charset="-122"/>
                        <a:ea typeface="微软雅黑" panose="020B0503020204020204" pitchFamily="34" charset="-122"/>
                      </a:endParaRPr>
                    </a:p>
                  </a:txBody>
                  <a:tcPr/>
                </a:tc>
                <a:tc>
                  <a:txBody>
                    <a:bodyPr/>
                    <a:lstStyle/>
                    <a:p>
                      <a:r>
                        <a:rPr lang="en-US" sz="1600" dirty="0">
                          <a:latin typeface="微软雅黑" panose="020B0503020204020204" pitchFamily="34" charset="-122"/>
                          <a:ea typeface="微软雅黑" panose="020B0503020204020204" pitchFamily="34" charset="-122"/>
                        </a:rPr>
                        <a:t>520</a:t>
                      </a:r>
                      <a:r>
                        <a:rPr lang="zh-CN" altLang="en-US" sz="1600" dirty="0">
                          <a:latin typeface="微软雅黑" panose="020B0503020204020204" pitchFamily="34" charset="-122"/>
                          <a:ea typeface="微软雅黑" panose="020B0503020204020204" pitchFamily="34" charset="-122"/>
                        </a:rPr>
                        <a:t>台</a:t>
                      </a:r>
                      <a:endParaRPr lang="en-US" sz="1600" dirty="0">
                        <a:latin typeface="微软雅黑" panose="020B0503020204020204" pitchFamily="34" charset="-122"/>
                        <a:ea typeface="微软雅黑" panose="020B0503020204020204" pitchFamily="34" charset="-122"/>
                      </a:endParaRPr>
                    </a:p>
                  </a:txBody>
                  <a:tcPr/>
                </a:tc>
                <a:tc>
                  <a:txBody>
                    <a:bodyPr/>
                    <a:lstStyle/>
                    <a:p>
                      <a:endParaRPr lang="en-US" sz="1600"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1976479242"/>
                  </a:ext>
                </a:extLst>
              </a:tr>
            </a:tbl>
          </a:graphicData>
        </a:graphic>
      </p:graphicFrame>
      <p:pic>
        <p:nvPicPr>
          <p:cNvPr id="7" name="图片 6">
            <a:extLst>
              <a:ext uri="{FF2B5EF4-FFF2-40B4-BE49-F238E27FC236}">
                <a16:creationId xmlns:a16="http://schemas.microsoft.com/office/drawing/2014/main" id="{4994B834-17AD-4197-B427-54B8274A9A59}"/>
              </a:ext>
            </a:extLst>
          </p:cNvPr>
          <p:cNvPicPr>
            <a:picLocks noChangeAspect="1"/>
          </p:cNvPicPr>
          <p:nvPr/>
        </p:nvPicPr>
        <p:blipFill>
          <a:blip r:embed="rId2"/>
          <a:stretch>
            <a:fillRect/>
          </a:stretch>
        </p:blipFill>
        <p:spPr>
          <a:xfrm>
            <a:off x="694524" y="3012997"/>
            <a:ext cx="4320000" cy="3702151"/>
          </a:xfrm>
          <a:prstGeom prst="rect">
            <a:avLst/>
          </a:prstGeom>
        </p:spPr>
      </p:pic>
      <p:sp>
        <p:nvSpPr>
          <p:cNvPr id="10" name="内容占位符 1">
            <a:extLst>
              <a:ext uri="{FF2B5EF4-FFF2-40B4-BE49-F238E27FC236}">
                <a16:creationId xmlns:a16="http://schemas.microsoft.com/office/drawing/2014/main" id="{D2DD6B9A-F29D-4FE2-AC18-45CA8B739013}"/>
              </a:ext>
            </a:extLst>
          </p:cNvPr>
          <p:cNvSpPr txBox="1">
            <a:spLocks/>
          </p:cNvSpPr>
          <p:nvPr/>
        </p:nvSpPr>
        <p:spPr>
          <a:xfrm>
            <a:off x="335360" y="1296835"/>
            <a:ext cx="5328592"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dirty="0"/>
              <a:t>设备布局很重要</a:t>
            </a:r>
            <a:endParaRPr lang="en-US" altLang="zh-CN" dirty="0"/>
          </a:p>
          <a:p>
            <a:pPr lvl="1"/>
            <a:r>
              <a:rPr lang="zh-CN" altLang="en-US" dirty="0"/>
              <a:t>设备布局是各设备进行工程设计的基础。</a:t>
            </a:r>
            <a:endParaRPr lang="en-US" altLang="zh-CN" dirty="0"/>
          </a:p>
          <a:p>
            <a:pPr lvl="1"/>
            <a:r>
              <a:rPr lang="en-US" altLang="zh-CN" dirty="0"/>
              <a:t>CEPC</a:t>
            </a:r>
            <a:r>
              <a:rPr lang="zh-CN" altLang="en-US" dirty="0"/>
              <a:t>设备数量及种类巨大，且有较大高差，布局图作用尤为重要。</a:t>
            </a:r>
            <a:endParaRPr lang="en-US" altLang="zh-CN" dirty="0"/>
          </a:p>
          <a:p>
            <a:pPr lvl="1"/>
            <a:endParaRPr lang="en-US" altLang="zh-CN" dirty="0"/>
          </a:p>
          <a:p>
            <a:pPr lvl="1"/>
            <a:endParaRPr lang="en-US" altLang="zh-CN" dirty="0"/>
          </a:p>
          <a:p>
            <a:pPr lvl="1"/>
            <a:endParaRPr lang="en-US" altLang="zh-CN" dirty="0"/>
          </a:p>
        </p:txBody>
      </p:sp>
    </p:spTree>
    <p:extLst>
      <p:ext uri="{BB962C8B-B14F-4D97-AF65-F5344CB8AC3E}">
        <p14:creationId xmlns:p14="http://schemas.microsoft.com/office/powerpoint/2010/main" val="10248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0C27B9D-7828-4B38-8553-7B57DC479840}"/>
              </a:ext>
            </a:extLst>
          </p:cNvPr>
          <p:cNvSpPr>
            <a:spLocks noGrp="1"/>
          </p:cNvSpPr>
          <p:nvPr>
            <p:ph idx="1"/>
          </p:nvPr>
        </p:nvSpPr>
        <p:spPr/>
        <p:txBody>
          <a:bodyPr/>
          <a:lstStyle/>
          <a:p>
            <a:r>
              <a:rPr lang="en-US" altLang="zh-CN" dirty="0"/>
              <a:t>TDR</a:t>
            </a:r>
            <a:r>
              <a:rPr lang="zh-CN" altLang="en-US" dirty="0"/>
              <a:t>期间进行了</a:t>
            </a:r>
            <a:r>
              <a:rPr lang="en-US" altLang="zh-CN" dirty="0"/>
              <a:t>Collider</a:t>
            </a:r>
            <a:r>
              <a:rPr lang="zh-CN" altLang="en-US" dirty="0"/>
              <a:t>弧区布局图初步绘制，但考虑并不全面</a:t>
            </a:r>
            <a:endParaRPr lang="en-US" altLang="zh-CN" dirty="0"/>
          </a:p>
          <a:p>
            <a:pPr lvl="1"/>
            <a:r>
              <a:rPr lang="zh-CN" altLang="en-US" dirty="0"/>
              <a:t>部分设备（纵向）尺寸有出入</a:t>
            </a:r>
            <a:endParaRPr lang="en-US" altLang="zh-CN" dirty="0"/>
          </a:p>
          <a:p>
            <a:pPr lvl="1"/>
            <a:r>
              <a:rPr lang="zh-CN" altLang="en-US" dirty="0"/>
              <a:t>设备排布未充分考虑真空连接空间及泵间距（部分泵口间距</a:t>
            </a:r>
            <a:r>
              <a:rPr lang="en-US" altLang="zh-CN" dirty="0"/>
              <a:t>~19</a:t>
            </a:r>
            <a:r>
              <a:rPr lang="zh-CN" altLang="en-US" dirty="0"/>
              <a:t>米）</a:t>
            </a:r>
            <a:endParaRPr lang="en-US" dirty="0"/>
          </a:p>
        </p:txBody>
      </p:sp>
      <p:sp>
        <p:nvSpPr>
          <p:cNvPr id="3" name="标题 2">
            <a:extLst>
              <a:ext uri="{FF2B5EF4-FFF2-40B4-BE49-F238E27FC236}">
                <a16:creationId xmlns:a16="http://schemas.microsoft.com/office/drawing/2014/main" id="{5AAE7FBF-4806-47C6-B94B-4C6983E91B62}"/>
              </a:ext>
            </a:extLst>
          </p:cNvPr>
          <p:cNvSpPr>
            <a:spLocks noGrp="1"/>
          </p:cNvSpPr>
          <p:nvPr>
            <p:ph type="title"/>
          </p:nvPr>
        </p:nvSpPr>
        <p:spPr/>
        <p:txBody>
          <a:bodyPr/>
          <a:lstStyle/>
          <a:p>
            <a:r>
              <a:rPr lang="zh-CN" altLang="en-US" dirty="0"/>
              <a:t>背景</a:t>
            </a:r>
            <a:r>
              <a:rPr lang="en-US" altLang="zh-CN" dirty="0"/>
              <a:t>----EDR</a:t>
            </a:r>
            <a:r>
              <a:rPr lang="zh-CN" altLang="en-US" dirty="0"/>
              <a:t>阶段需完成的重点工作之一</a:t>
            </a:r>
            <a:endParaRPr lang="en-US" dirty="0"/>
          </a:p>
        </p:txBody>
      </p:sp>
      <p:sp>
        <p:nvSpPr>
          <p:cNvPr id="4" name="灯片编号占位符 3">
            <a:extLst>
              <a:ext uri="{FF2B5EF4-FFF2-40B4-BE49-F238E27FC236}">
                <a16:creationId xmlns:a16="http://schemas.microsoft.com/office/drawing/2014/main" id="{58663D44-4CC6-4FA1-88B4-ED55CA0B921F}"/>
              </a:ext>
            </a:extLst>
          </p:cNvPr>
          <p:cNvSpPr>
            <a:spLocks noGrp="1"/>
          </p:cNvSpPr>
          <p:nvPr>
            <p:ph type="sldNum" sz="quarter" idx="12"/>
          </p:nvPr>
        </p:nvSpPr>
        <p:spPr/>
        <p:txBody>
          <a:bodyPr/>
          <a:lstStyle/>
          <a:p>
            <a:fld id="{F15E9139-A00B-4B2A-98A6-095DC08F1345}" type="slidenum">
              <a:rPr lang="zh-CN" altLang="en-US" smtClean="0"/>
              <a:pPr/>
              <a:t>4</a:t>
            </a:fld>
            <a:endParaRPr lang="zh-CN" altLang="en-US"/>
          </a:p>
        </p:txBody>
      </p:sp>
      <p:pic>
        <p:nvPicPr>
          <p:cNvPr id="5" name="图片 4">
            <a:extLst>
              <a:ext uri="{FF2B5EF4-FFF2-40B4-BE49-F238E27FC236}">
                <a16:creationId xmlns:a16="http://schemas.microsoft.com/office/drawing/2014/main" id="{75BB7089-50E9-40E7-BDD5-534ECFA7DC04}"/>
              </a:ext>
            </a:extLst>
          </p:cNvPr>
          <p:cNvPicPr>
            <a:picLocks noChangeAspect="1"/>
          </p:cNvPicPr>
          <p:nvPr/>
        </p:nvPicPr>
        <p:blipFill>
          <a:blip r:embed="rId2"/>
          <a:stretch>
            <a:fillRect/>
          </a:stretch>
        </p:blipFill>
        <p:spPr>
          <a:xfrm>
            <a:off x="771828" y="2960017"/>
            <a:ext cx="10553091" cy="1981372"/>
          </a:xfrm>
          <a:prstGeom prst="rect">
            <a:avLst/>
          </a:prstGeom>
        </p:spPr>
      </p:pic>
      <p:pic>
        <p:nvPicPr>
          <p:cNvPr id="6" name="图片 5">
            <a:extLst>
              <a:ext uri="{FF2B5EF4-FFF2-40B4-BE49-F238E27FC236}">
                <a16:creationId xmlns:a16="http://schemas.microsoft.com/office/drawing/2014/main" id="{3ED52DF0-EC58-42E3-8C04-755D6406310D}"/>
              </a:ext>
            </a:extLst>
          </p:cNvPr>
          <p:cNvPicPr>
            <a:picLocks noChangeAspect="1"/>
          </p:cNvPicPr>
          <p:nvPr/>
        </p:nvPicPr>
        <p:blipFill>
          <a:blip r:embed="rId3"/>
          <a:stretch>
            <a:fillRect/>
          </a:stretch>
        </p:blipFill>
        <p:spPr>
          <a:xfrm>
            <a:off x="1548374" y="4902502"/>
            <a:ext cx="9000000" cy="1617336"/>
          </a:xfrm>
          <a:prstGeom prst="rect">
            <a:avLst/>
          </a:prstGeom>
        </p:spPr>
      </p:pic>
    </p:spTree>
    <p:extLst>
      <p:ext uri="{BB962C8B-B14F-4D97-AF65-F5344CB8AC3E}">
        <p14:creationId xmlns:p14="http://schemas.microsoft.com/office/powerpoint/2010/main" val="313568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590B01B5-83EC-403C-91F4-1EF95399833A}"/>
              </a:ext>
            </a:extLst>
          </p:cNvPr>
          <p:cNvGrpSpPr/>
          <p:nvPr/>
        </p:nvGrpSpPr>
        <p:grpSpPr>
          <a:xfrm>
            <a:off x="4799856" y="1094424"/>
            <a:ext cx="7200000" cy="5031740"/>
            <a:chOff x="4943872" y="1285861"/>
            <a:chExt cx="7200000" cy="5031740"/>
          </a:xfrm>
        </p:grpSpPr>
        <p:pic>
          <p:nvPicPr>
            <p:cNvPr id="9" name="图片 8">
              <a:extLst>
                <a:ext uri="{FF2B5EF4-FFF2-40B4-BE49-F238E27FC236}">
                  <a16:creationId xmlns:a16="http://schemas.microsoft.com/office/drawing/2014/main" id="{CC313C57-F033-4555-9F3C-5C96769C65AF}"/>
                </a:ext>
              </a:extLst>
            </p:cNvPr>
            <p:cNvPicPr>
              <a:picLocks noChangeAspect="1"/>
            </p:cNvPicPr>
            <p:nvPr/>
          </p:nvPicPr>
          <p:blipFill>
            <a:blip r:embed="rId2"/>
            <a:stretch>
              <a:fillRect/>
            </a:stretch>
          </p:blipFill>
          <p:spPr>
            <a:xfrm>
              <a:off x="4943872" y="1285861"/>
              <a:ext cx="7200000" cy="5031740"/>
            </a:xfrm>
            <a:prstGeom prst="rect">
              <a:avLst/>
            </a:prstGeom>
          </p:spPr>
        </p:pic>
        <p:sp>
          <p:nvSpPr>
            <p:cNvPr id="10" name="椭圆 9">
              <a:extLst>
                <a:ext uri="{FF2B5EF4-FFF2-40B4-BE49-F238E27FC236}">
                  <a16:creationId xmlns:a16="http://schemas.microsoft.com/office/drawing/2014/main" id="{FC2F1785-1314-4888-978C-FDEC3D530389}"/>
                </a:ext>
              </a:extLst>
            </p:cNvPr>
            <p:cNvSpPr/>
            <p:nvPr/>
          </p:nvSpPr>
          <p:spPr>
            <a:xfrm rot="18391439">
              <a:off x="7363423" y="5177848"/>
              <a:ext cx="2880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文本框 10">
              <a:extLst>
                <a:ext uri="{FF2B5EF4-FFF2-40B4-BE49-F238E27FC236}">
                  <a16:creationId xmlns:a16="http://schemas.microsoft.com/office/drawing/2014/main" id="{01342F3D-CEAC-4C27-AF9C-5819FD934020}"/>
                </a:ext>
              </a:extLst>
            </p:cNvPr>
            <p:cNvSpPr txBox="1"/>
            <p:nvPr/>
          </p:nvSpPr>
          <p:spPr>
            <a:xfrm>
              <a:off x="5591944" y="5733256"/>
              <a:ext cx="2174807" cy="369332"/>
            </a:xfrm>
            <a:prstGeom prst="rect">
              <a:avLst/>
            </a:prstGeom>
            <a:noFill/>
          </p:spPr>
          <p:txBody>
            <a:bodyPr wrap="square" rtlCol="0">
              <a:spAutoFit/>
            </a:bodyPr>
            <a:lstStyle/>
            <a:p>
              <a:r>
                <a:rPr lang="zh-CN" altLang="en-US" dirty="0"/>
                <a:t>布局设计初始位置</a:t>
              </a:r>
              <a:endParaRPr lang="en-US" dirty="0"/>
            </a:p>
          </p:txBody>
        </p:sp>
        <p:cxnSp>
          <p:nvCxnSpPr>
            <p:cNvPr id="12" name="直接连接符 11">
              <a:extLst>
                <a:ext uri="{FF2B5EF4-FFF2-40B4-BE49-F238E27FC236}">
                  <a16:creationId xmlns:a16="http://schemas.microsoft.com/office/drawing/2014/main" id="{21E0EAE8-F853-49E3-9570-60C6784D9E23}"/>
                </a:ext>
              </a:extLst>
            </p:cNvPr>
            <p:cNvCxnSpPr>
              <a:stCxn id="11" idx="0"/>
              <a:endCxn id="10" idx="2"/>
            </p:cNvCxnSpPr>
            <p:nvPr/>
          </p:nvCxnSpPr>
          <p:spPr>
            <a:xfrm flipV="1">
              <a:off x="6679348" y="5509604"/>
              <a:ext cx="742379" cy="22365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内容占位符 1">
            <a:extLst>
              <a:ext uri="{FF2B5EF4-FFF2-40B4-BE49-F238E27FC236}">
                <a16:creationId xmlns:a16="http://schemas.microsoft.com/office/drawing/2014/main" id="{57FA067A-0316-45E7-8B83-0E5464273EAC}"/>
              </a:ext>
            </a:extLst>
          </p:cNvPr>
          <p:cNvSpPr>
            <a:spLocks noGrp="1"/>
          </p:cNvSpPr>
          <p:nvPr>
            <p:ph idx="1"/>
          </p:nvPr>
        </p:nvSpPr>
        <p:spPr>
          <a:xfrm>
            <a:off x="609600" y="1285861"/>
            <a:ext cx="5918448" cy="4840303"/>
          </a:xfrm>
        </p:spPr>
        <p:txBody>
          <a:bodyPr/>
          <a:lstStyle/>
          <a:p>
            <a:r>
              <a:rPr lang="zh-CN" altLang="en-US" dirty="0"/>
              <a:t>基本路线：</a:t>
            </a:r>
            <a:endParaRPr lang="en-US" altLang="zh-CN" dirty="0"/>
          </a:p>
          <a:p>
            <a:pPr lvl="1"/>
            <a:r>
              <a:rPr lang="zh-CN" altLang="en-US" dirty="0"/>
              <a:t>以</a:t>
            </a:r>
            <a:r>
              <a:rPr lang="en-US" altLang="zh-CN" dirty="0"/>
              <a:t>Linac-IP3</a:t>
            </a:r>
            <a:r>
              <a:rPr lang="zh-CN" altLang="en-US" dirty="0"/>
              <a:t>部分为初始设计位置</a:t>
            </a:r>
            <a:endParaRPr lang="en-US" altLang="zh-CN" dirty="0"/>
          </a:p>
          <a:p>
            <a:pPr lvl="1"/>
            <a:r>
              <a:rPr lang="zh-CN" altLang="en-US" dirty="0"/>
              <a:t>逐渐扩展到</a:t>
            </a:r>
            <a:r>
              <a:rPr lang="en-US" altLang="zh-CN" dirty="0"/>
              <a:t>MDI</a:t>
            </a:r>
            <a:r>
              <a:rPr lang="zh-CN" altLang="en-US" dirty="0"/>
              <a:t>、</a:t>
            </a:r>
            <a:r>
              <a:rPr lang="en-US" altLang="zh-CN" dirty="0"/>
              <a:t>RF</a:t>
            </a:r>
            <a:r>
              <a:rPr lang="zh-CN" altLang="en-US" dirty="0"/>
              <a:t>区等</a:t>
            </a:r>
            <a:endParaRPr lang="en-US" altLang="zh-CN" dirty="0"/>
          </a:p>
          <a:p>
            <a:pPr lvl="1"/>
            <a:r>
              <a:rPr lang="zh-CN" altLang="en-US" dirty="0"/>
              <a:t>错序开展</a:t>
            </a:r>
            <a:r>
              <a:rPr lang="en-US" altLang="zh-CN" dirty="0"/>
              <a:t>Booster</a:t>
            </a:r>
            <a:r>
              <a:rPr lang="zh-CN" altLang="en-US" dirty="0"/>
              <a:t>、</a:t>
            </a:r>
            <a:r>
              <a:rPr lang="en-US" altLang="zh-CN" dirty="0" err="1"/>
              <a:t>Linac</a:t>
            </a:r>
            <a:r>
              <a:rPr lang="zh-CN" altLang="en-US" dirty="0"/>
              <a:t>、输运线等布局</a:t>
            </a:r>
            <a:endParaRPr lang="en-US" altLang="zh-CN" dirty="0"/>
          </a:p>
          <a:p>
            <a:pPr lvl="1"/>
            <a:endParaRPr lang="en-US" altLang="zh-CN" dirty="0"/>
          </a:p>
          <a:p>
            <a:pPr lvl="1"/>
            <a:endParaRPr lang="en-US" altLang="zh-CN" dirty="0"/>
          </a:p>
          <a:p>
            <a:pPr lvl="1"/>
            <a:endParaRPr lang="en-US" altLang="zh-CN" dirty="0"/>
          </a:p>
        </p:txBody>
      </p:sp>
      <p:sp>
        <p:nvSpPr>
          <p:cNvPr id="3" name="标题 2">
            <a:extLst>
              <a:ext uri="{FF2B5EF4-FFF2-40B4-BE49-F238E27FC236}">
                <a16:creationId xmlns:a16="http://schemas.microsoft.com/office/drawing/2014/main" id="{A8D4CAB4-07E2-4DA2-A0EA-7991C4D0E6C4}"/>
              </a:ext>
            </a:extLst>
          </p:cNvPr>
          <p:cNvSpPr>
            <a:spLocks noGrp="1"/>
          </p:cNvSpPr>
          <p:nvPr>
            <p:ph type="title"/>
          </p:nvPr>
        </p:nvSpPr>
        <p:spPr/>
        <p:txBody>
          <a:bodyPr/>
          <a:lstStyle/>
          <a:p>
            <a:r>
              <a:rPr lang="zh-CN" altLang="en-US" dirty="0"/>
              <a:t>背景</a:t>
            </a:r>
            <a:r>
              <a:rPr lang="en-US" altLang="zh-CN" dirty="0"/>
              <a:t>----EDR</a:t>
            </a:r>
            <a:r>
              <a:rPr lang="zh-CN" altLang="en-US" dirty="0"/>
              <a:t>阶段需完成的重点工作之一</a:t>
            </a:r>
            <a:endParaRPr lang="en-US" dirty="0"/>
          </a:p>
        </p:txBody>
      </p:sp>
      <p:sp>
        <p:nvSpPr>
          <p:cNvPr id="4" name="灯片编号占位符 3">
            <a:extLst>
              <a:ext uri="{FF2B5EF4-FFF2-40B4-BE49-F238E27FC236}">
                <a16:creationId xmlns:a16="http://schemas.microsoft.com/office/drawing/2014/main" id="{8AF58834-E72C-4F59-A48D-75EF5C20B41F}"/>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spTree>
    <p:extLst>
      <p:ext uri="{BB962C8B-B14F-4D97-AF65-F5344CB8AC3E}">
        <p14:creationId xmlns:p14="http://schemas.microsoft.com/office/powerpoint/2010/main" val="36765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22E5D55B-B3CD-430B-A412-C6256FB5947E}"/>
              </a:ext>
            </a:extLst>
          </p:cNvPr>
          <p:cNvSpPr>
            <a:spLocks noGrp="1"/>
          </p:cNvSpPr>
          <p:nvPr>
            <p:ph type="title"/>
          </p:nvPr>
        </p:nvSpPr>
        <p:spPr/>
        <p:txBody>
          <a:bodyPr/>
          <a:lstStyle/>
          <a:p>
            <a:r>
              <a:rPr lang="zh-CN" altLang="en-US" dirty="0"/>
              <a:t>弧区布局进展</a:t>
            </a:r>
            <a:endParaRPr lang="en-US" dirty="0"/>
          </a:p>
        </p:txBody>
      </p:sp>
      <p:sp>
        <p:nvSpPr>
          <p:cNvPr id="4" name="灯片编号占位符 3">
            <a:extLst>
              <a:ext uri="{FF2B5EF4-FFF2-40B4-BE49-F238E27FC236}">
                <a16:creationId xmlns:a16="http://schemas.microsoft.com/office/drawing/2014/main" id="{377ACFD6-CADA-4544-95E8-0A13153C26F6}"/>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grpSp>
        <p:nvGrpSpPr>
          <p:cNvPr id="16" name="组合 15">
            <a:extLst>
              <a:ext uri="{FF2B5EF4-FFF2-40B4-BE49-F238E27FC236}">
                <a16:creationId xmlns:a16="http://schemas.microsoft.com/office/drawing/2014/main" id="{BF596643-4011-4597-AE31-F79705EC7EF2}"/>
              </a:ext>
            </a:extLst>
          </p:cNvPr>
          <p:cNvGrpSpPr/>
          <p:nvPr/>
        </p:nvGrpSpPr>
        <p:grpSpPr>
          <a:xfrm>
            <a:off x="1559496" y="1844824"/>
            <a:ext cx="2591600" cy="4095075"/>
            <a:chOff x="1021624" y="1854205"/>
            <a:chExt cx="2591600" cy="4095075"/>
          </a:xfrm>
        </p:grpSpPr>
        <p:sp>
          <p:nvSpPr>
            <p:cNvPr id="7" name="MMConnector">
              <a:extLst>
                <a:ext uri="{FF2B5EF4-FFF2-40B4-BE49-F238E27FC236}">
                  <a16:creationId xmlns:a16="http://schemas.microsoft.com/office/drawing/2014/main" id="{1E263B2A-6B44-49B4-AA88-333538DEA634}"/>
                </a:ext>
              </a:extLst>
            </p:cNvPr>
            <p:cNvSpPr/>
            <p:nvPr/>
          </p:nvSpPr>
          <p:spPr>
            <a:xfrm>
              <a:off x="2317424" y="2646336"/>
              <a:ext cx="7600" cy="374462"/>
            </a:xfrm>
            <a:custGeom>
              <a:avLst/>
              <a:gdLst/>
              <a:ahLst/>
              <a:cxnLst/>
              <a:rect l="0" t="0" r="0" b="0"/>
              <a:pathLst>
                <a:path w="7600" h="296400" fill="none">
                  <a:moveTo>
                    <a:pt x="0" y="-148200"/>
                  </a:moveTo>
                  <a:lnTo>
                    <a:pt x="0" y="148200"/>
                  </a:lnTo>
                </a:path>
              </a:pathLst>
            </a:custGeom>
            <a:noFill/>
            <a:ln w="22800" cap="rnd">
              <a:solidFill>
                <a:srgbClr val="454545"/>
              </a:solidFill>
              <a:round/>
            </a:ln>
          </p:spPr>
        </p:sp>
        <p:sp>
          <p:nvSpPr>
            <p:cNvPr id="8" name="MMConnector">
              <a:extLst>
                <a:ext uri="{FF2B5EF4-FFF2-40B4-BE49-F238E27FC236}">
                  <a16:creationId xmlns:a16="http://schemas.microsoft.com/office/drawing/2014/main" id="{5064054B-782E-4B7E-807B-95937C8662A0}"/>
                </a:ext>
              </a:extLst>
            </p:cNvPr>
            <p:cNvSpPr/>
            <p:nvPr/>
          </p:nvSpPr>
          <p:spPr>
            <a:xfrm>
              <a:off x="2317424" y="3433667"/>
              <a:ext cx="7600" cy="374462"/>
            </a:xfrm>
            <a:custGeom>
              <a:avLst/>
              <a:gdLst/>
              <a:ahLst/>
              <a:cxnLst/>
              <a:rect l="0" t="0" r="0" b="0"/>
              <a:pathLst>
                <a:path w="7600" h="296400" fill="none">
                  <a:moveTo>
                    <a:pt x="0" y="-148200"/>
                  </a:moveTo>
                  <a:lnTo>
                    <a:pt x="0" y="148200"/>
                  </a:lnTo>
                </a:path>
              </a:pathLst>
            </a:custGeom>
            <a:noFill/>
            <a:ln w="22800" cap="rnd">
              <a:solidFill>
                <a:srgbClr val="454545"/>
              </a:solidFill>
              <a:round/>
            </a:ln>
          </p:spPr>
        </p:sp>
        <p:sp>
          <p:nvSpPr>
            <p:cNvPr id="9" name="MMConnector">
              <a:extLst>
                <a:ext uri="{FF2B5EF4-FFF2-40B4-BE49-F238E27FC236}">
                  <a16:creationId xmlns:a16="http://schemas.microsoft.com/office/drawing/2014/main" id="{5DE876A3-FF33-48AD-9823-066885D6EA77}"/>
                </a:ext>
              </a:extLst>
            </p:cNvPr>
            <p:cNvSpPr/>
            <p:nvPr/>
          </p:nvSpPr>
          <p:spPr>
            <a:xfrm>
              <a:off x="2317424" y="4220998"/>
              <a:ext cx="7600" cy="374462"/>
            </a:xfrm>
            <a:custGeom>
              <a:avLst/>
              <a:gdLst/>
              <a:ahLst/>
              <a:cxnLst/>
              <a:rect l="0" t="0" r="0" b="0"/>
              <a:pathLst>
                <a:path w="7600" h="296400" fill="none">
                  <a:moveTo>
                    <a:pt x="0" y="-148200"/>
                  </a:moveTo>
                  <a:lnTo>
                    <a:pt x="0" y="148200"/>
                  </a:lnTo>
                </a:path>
              </a:pathLst>
            </a:custGeom>
            <a:noFill/>
            <a:ln w="22800" cap="rnd">
              <a:solidFill>
                <a:srgbClr val="454545"/>
              </a:solidFill>
              <a:round/>
            </a:ln>
          </p:spPr>
        </p:sp>
        <p:sp>
          <p:nvSpPr>
            <p:cNvPr id="10" name="MMConnector">
              <a:extLst>
                <a:ext uri="{FF2B5EF4-FFF2-40B4-BE49-F238E27FC236}">
                  <a16:creationId xmlns:a16="http://schemas.microsoft.com/office/drawing/2014/main" id="{812EE027-C4CA-4C79-9FA9-127497E0F368}"/>
                </a:ext>
              </a:extLst>
            </p:cNvPr>
            <p:cNvSpPr/>
            <p:nvPr/>
          </p:nvSpPr>
          <p:spPr>
            <a:xfrm>
              <a:off x="2317424" y="5358794"/>
              <a:ext cx="7600" cy="374462"/>
            </a:xfrm>
            <a:custGeom>
              <a:avLst/>
              <a:gdLst/>
              <a:ahLst/>
              <a:cxnLst/>
              <a:rect l="0" t="0" r="0" b="0"/>
              <a:pathLst>
                <a:path w="7600" h="296400" fill="none">
                  <a:moveTo>
                    <a:pt x="0" y="-148200"/>
                  </a:moveTo>
                  <a:lnTo>
                    <a:pt x="0" y="148200"/>
                  </a:lnTo>
                </a:path>
              </a:pathLst>
            </a:custGeom>
            <a:noFill/>
            <a:ln w="22800" cap="rnd">
              <a:solidFill>
                <a:srgbClr val="454545"/>
              </a:solidFill>
              <a:round/>
            </a:ln>
          </p:spPr>
        </p:sp>
        <p:sp>
          <p:nvSpPr>
            <p:cNvPr id="11" name="MainIdea">
              <a:extLst>
                <a:ext uri="{FF2B5EF4-FFF2-40B4-BE49-F238E27FC236}">
                  <a16:creationId xmlns:a16="http://schemas.microsoft.com/office/drawing/2014/main" id="{6474CA06-88BC-4F66-8EE8-192DBBF77FAB}"/>
                </a:ext>
              </a:extLst>
            </p:cNvPr>
            <p:cNvSpPr/>
            <p:nvPr/>
          </p:nvSpPr>
          <p:spPr>
            <a:xfrm>
              <a:off x="1556968" y="1854205"/>
              <a:ext cx="1520912" cy="604900"/>
            </a:xfrm>
            <a:custGeom>
              <a:avLst/>
              <a:gdLst>
                <a:gd name="rtl" fmla="*/ 196536 w 1520912"/>
                <a:gd name="rtt" fmla="*/ 117420 h 478800"/>
                <a:gd name="rtr" fmla="*/ 1321336 w 1520912"/>
                <a:gd name="rtb" fmla="*/ 353020 h 478800"/>
              </a:gdLst>
              <a:ahLst/>
              <a:cxnLst/>
              <a:rect l="rtl" t="rtt" r="rtr" b="rtb"/>
              <a:pathLst>
                <a:path w="1520912" h="478800">
                  <a:moveTo>
                    <a:pt x="239400" y="0"/>
                  </a:moveTo>
                  <a:lnTo>
                    <a:pt x="1281512" y="0"/>
                  </a:lnTo>
                  <a:cubicBezTo>
                    <a:pt x="1413733" y="0"/>
                    <a:pt x="1520912" y="107179"/>
                    <a:pt x="1520912" y="239400"/>
                  </a:cubicBezTo>
                  <a:cubicBezTo>
                    <a:pt x="1520912" y="371621"/>
                    <a:pt x="1413733" y="478800"/>
                    <a:pt x="1281512" y="478800"/>
                  </a:cubicBezTo>
                  <a:lnTo>
                    <a:pt x="239400" y="478800"/>
                  </a:lnTo>
                  <a:cubicBezTo>
                    <a:pt x="107179" y="478800"/>
                    <a:pt x="0" y="371621"/>
                    <a:pt x="0" y="239400"/>
                  </a:cubicBezTo>
                  <a:cubicBezTo>
                    <a:pt x="0" y="107179"/>
                    <a:pt x="107179" y="0"/>
                    <a:pt x="239400" y="0"/>
                  </a:cubicBezTo>
                  <a:close/>
                </a:path>
              </a:pathLst>
            </a:custGeom>
            <a:solidFill>
              <a:srgbClr val="00AF54"/>
            </a:solidFill>
            <a:ln w="22800" cap="flat">
              <a:solidFill>
                <a:srgbClr val="00AF54"/>
              </a:solidFill>
              <a:round/>
            </a:ln>
          </p:spPr>
          <p:txBody>
            <a:bodyPr wrap="none" lIns="0" tIns="0" rIns="0" bIns="11000" rtlCol="0" anchor="ctr"/>
            <a:lstStyle/>
            <a:p>
              <a:pPr algn="ctr"/>
              <a:r>
                <a:rPr dirty="0" err="1">
                  <a:solidFill>
                    <a:srgbClr val="FFFFFF"/>
                  </a:solidFill>
                  <a:latin typeface="微软雅黑"/>
                </a:rPr>
                <a:t>弧区布局进展</a:t>
              </a:r>
              <a:endParaRPr dirty="0">
                <a:solidFill>
                  <a:srgbClr val="FFFFFF"/>
                </a:solidFill>
                <a:latin typeface="微软雅黑"/>
              </a:endParaRPr>
            </a:p>
          </p:txBody>
        </p:sp>
        <p:sp>
          <p:nvSpPr>
            <p:cNvPr id="12" name="MainTopic">
              <a:extLst>
                <a:ext uri="{FF2B5EF4-FFF2-40B4-BE49-F238E27FC236}">
                  <a16:creationId xmlns:a16="http://schemas.microsoft.com/office/drawing/2014/main" id="{9AC07D34-8B8A-488C-B154-08A47301C227}"/>
                </a:ext>
              </a:extLst>
            </p:cNvPr>
            <p:cNvSpPr/>
            <p:nvPr/>
          </p:nvSpPr>
          <p:spPr>
            <a:xfrm>
              <a:off x="1021624" y="2833567"/>
              <a:ext cx="2591600" cy="412868"/>
            </a:xfrm>
            <a:custGeom>
              <a:avLst/>
              <a:gdLst>
                <a:gd name="rtl" fmla="*/ 135280 w 1915200"/>
                <a:gd name="rtt" fmla="*/ 60420 h 326800"/>
                <a:gd name="rtr" fmla="*/ 1776880 w 1915200"/>
                <a:gd name="rtb" fmla="*/ 258020 h 326800"/>
              </a:gdLst>
              <a:ahLst/>
              <a:cxnLst/>
              <a:rect l="rtl" t="rtt" r="rtr" b="rtb"/>
              <a:pathLst>
                <a:path w="1915200" h="326800">
                  <a:moveTo>
                    <a:pt x="30400" y="0"/>
                  </a:moveTo>
                  <a:lnTo>
                    <a:pt x="1884800" y="0"/>
                  </a:lnTo>
                  <a:cubicBezTo>
                    <a:pt x="1905229" y="0"/>
                    <a:pt x="1915200" y="9971"/>
                    <a:pt x="1915200" y="30400"/>
                  </a:cubicBezTo>
                  <a:lnTo>
                    <a:pt x="1915200" y="296400"/>
                  </a:lnTo>
                  <a:cubicBezTo>
                    <a:pt x="1915200" y="316829"/>
                    <a:pt x="1905229" y="326800"/>
                    <a:pt x="1884800" y="326800"/>
                  </a:cubicBezTo>
                  <a:lnTo>
                    <a:pt x="30400" y="326800"/>
                  </a:lnTo>
                  <a:cubicBezTo>
                    <a:pt x="9971" y="326800"/>
                    <a:pt x="0" y="316829"/>
                    <a:pt x="0" y="296400"/>
                  </a:cubicBezTo>
                  <a:lnTo>
                    <a:pt x="0" y="30400"/>
                  </a:lnTo>
                  <a:cubicBezTo>
                    <a:pt x="0" y="9971"/>
                    <a:pt x="9971" y="0"/>
                    <a:pt x="30400" y="0"/>
                  </a:cubicBezTo>
                  <a:close/>
                </a:path>
              </a:pathLst>
            </a:custGeom>
            <a:solidFill>
              <a:srgbClr val="FFFFFF"/>
            </a:solidFill>
            <a:ln w="15200" cap="flat">
              <a:solidFill>
                <a:srgbClr val="454545"/>
              </a:solidFill>
              <a:round/>
            </a:ln>
          </p:spPr>
          <p:txBody>
            <a:bodyPr wrap="none" lIns="0" tIns="0" rIns="0" bIns="11000" rtlCol="0" anchor="ctr"/>
            <a:lstStyle/>
            <a:p>
              <a:pPr algn="ctr"/>
              <a:r>
                <a:rPr sz="1600" dirty="0">
                  <a:solidFill>
                    <a:srgbClr val="303030"/>
                  </a:solidFill>
                  <a:latin typeface="微软雅黑"/>
                </a:rPr>
                <a:t>3.20：形成初步设计依据</a:t>
              </a:r>
            </a:p>
          </p:txBody>
        </p:sp>
        <p:sp>
          <p:nvSpPr>
            <p:cNvPr id="13" name="MainTopic">
              <a:extLst>
                <a:ext uri="{FF2B5EF4-FFF2-40B4-BE49-F238E27FC236}">
                  <a16:creationId xmlns:a16="http://schemas.microsoft.com/office/drawing/2014/main" id="{86880A4F-77AF-4286-B8C5-C6AB09ABAA5C}"/>
                </a:ext>
              </a:extLst>
            </p:cNvPr>
            <p:cNvSpPr/>
            <p:nvPr/>
          </p:nvSpPr>
          <p:spPr>
            <a:xfrm>
              <a:off x="1021624" y="3501008"/>
              <a:ext cx="2591600" cy="662510"/>
            </a:xfrm>
            <a:custGeom>
              <a:avLst/>
              <a:gdLst>
                <a:gd name="rtl" fmla="*/ 135280 w 2781600"/>
                <a:gd name="rtt" fmla="*/ 60420 h 326800"/>
                <a:gd name="rtr" fmla="*/ 2643280 w 2781600"/>
                <a:gd name="rtb" fmla="*/ 258020 h 326800"/>
              </a:gdLst>
              <a:ahLst/>
              <a:cxnLst/>
              <a:rect l="rtl" t="rtt" r="rtr" b="rtb"/>
              <a:pathLst>
                <a:path w="2781600" h="326800">
                  <a:moveTo>
                    <a:pt x="30400" y="0"/>
                  </a:moveTo>
                  <a:lnTo>
                    <a:pt x="2751200" y="0"/>
                  </a:lnTo>
                  <a:cubicBezTo>
                    <a:pt x="2771629" y="0"/>
                    <a:pt x="2781600" y="9971"/>
                    <a:pt x="2781600" y="30400"/>
                  </a:cubicBezTo>
                  <a:lnTo>
                    <a:pt x="2781600" y="296400"/>
                  </a:lnTo>
                  <a:cubicBezTo>
                    <a:pt x="2781600" y="316829"/>
                    <a:pt x="2771629" y="326800"/>
                    <a:pt x="2751200" y="326800"/>
                  </a:cubicBezTo>
                  <a:lnTo>
                    <a:pt x="30400" y="326800"/>
                  </a:lnTo>
                  <a:cubicBezTo>
                    <a:pt x="9971" y="326800"/>
                    <a:pt x="0" y="316829"/>
                    <a:pt x="0" y="296400"/>
                  </a:cubicBezTo>
                  <a:lnTo>
                    <a:pt x="0" y="30400"/>
                  </a:lnTo>
                  <a:cubicBezTo>
                    <a:pt x="0" y="9971"/>
                    <a:pt x="9971" y="0"/>
                    <a:pt x="30400" y="0"/>
                  </a:cubicBezTo>
                  <a:close/>
                </a:path>
              </a:pathLst>
            </a:custGeom>
            <a:solidFill>
              <a:srgbClr val="FFFFFF"/>
            </a:solidFill>
            <a:ln w="15200" cap="flat">
              <a:solidFill>
                <a:srgbClr val="454545"/>
              </a:solidFill>
              <a:round/>
            </a:ln>
          </p:spPr>
          <p:txBody>
            <a:bodyPr wrap="none" lIns="0" tIns="0" rIns="0" bIns="11000" rtlCol="0" anchor="ctr"/>
            <a:lstStyle/>
            <a:p>
              <a:pPr algn="ctr"/>
              <a:r>
                <a:rPr sz="1600" dirty="0">
                  <a:solidFill>
                    <a:srgbClr val="303030"/>
                  </a:solidFill>
                  <a:latin typeface="微软雅黑"/>
                </a:rPr>
                <a:t>3.26：第一轮更新，</a:t>
              </a:r>
              <a:endParaRPr lang="en-US" sz="1600" dirty="0">
                <a:solidFill>
                  <a:srgbClr val="303030"/>
                </a:solidFill>
                <a:latin typeface="微软雅黑"/>
              </a:endParaRPr>
            </a:p>
            <a:p>
              <a:pPr algn="ctr"/>
              <a:r>
                <a:rPr sz="1600" dirty="0" err="1">
                  <a:solidFill>
                    <a:srgbClr val="303030"/>
                  </a:solidFill>
                  <a:latin typeface="微软雅黑"/>
                </a:rPr>
                <a:t>提出磁铁参考尺寸</a:t>
              </a:r>
              <a:endParaRPr sz="1600" dirty="0">
                <a:solidFill>
                  <a:srgbClr val="303030"/>
                </a:solidFill>
                <a:latin typeface="微软雅黑"/>
              </a:endParaRPr>
            </a:p>
          </p:txBody>
        </p:sp>
        <p:sp>
          <p:nvSpPr>
            <p:cNvPr id="14" name="MainTopic">
              <a:extLst>
                <a:ext uri="{FF2B5EF4-FFF2-40B4-BE49-F238E27FC236}">
                  <a16:creationId xmlns:a16="http://schemas.microsoft.com/office/drawing/2014/main" id="{8D6AF227-C447-490C-8885-A2679C73F40E}"/>
                </a:ext>
              </a:extLst>
            </p:cNvPr>
            <p:cNvSpPr/>
            <p:nvPr/>
          </p:nvSpPr>
          <p:spPr>
            <a:xfrm>
              <a:off x="1021624" y="4410663"/>
              <a:ext cx="2591600" cy="818537"/>
            </a:xfrm>
            <a:custGeom>
              <a:avLst/>
              <a:gdLst>
                <a:gd name="rtl" fmla="*/ 135280 w 2401600"/>
                <a:gd name="rtt" fmla="*/ 60420 h 524400"/>
                <a:gd name="rtr" fmla="*/ 2263280 w 2401600"/>
                <a:gd name="rtb" fmla="*/ 455620 h 524400"/>
              </a:gdLst>
              <a:ahLst/>
              <a:cxnLst/>
              <a:rect l="rtl" t="rtt" r="rtr" b="rtb"/>
              <a:pathLst>
                <a:path w="2401600" h="524400">
                  <a:moveTo>
                    <a:pt x="30400" y="0"/>
                  </a:moveTo>
                  <a:lnTo>
                    <a:pt x="2371200" y="0"/>
                  </a:lnTo>
                  <a:cubicBezTo>
                    <a:pt x="2391629" y="0"/>
                    <a:pt x="2401600" y="9971"/>
                    <a:pt x="2401600" y="30400"/>
                  </a:cubicBezTo>
                  <a:lnTo>
                    <a:pt x="2401600" y="494000"/>
                  </a:lnTo>
                  <a:cubicBezTo>
                    <a:pt x="2401600" y="514429"/>
                    <a:pt x="2391629" y="524400"/>
                    <a:pt x="2371200" y="524400"/>
                  </a:cubicBezTo>
                  <a:lnTo>
                    <a:pt x="30400" y="524400"/>
                  </a:lnTo>
                  <a:cubicBezTo>
                    <a:pt x="9971" y="524400"/>
                    <a:pt x="0" y="514429"/>
                    <a:pt x="0" y="494000"/>
                  </a:cubicBezTo>
                  <a:lnTo>
                    <a:pt x="0" y="30400"/>
                  </a:lnTo>
                  <a:cubicBezTo>
                    <a:pt x="0" y="9971"/>
                    <a:pt x="9971" y="0"/>
                    <a:pt x="30400" y="0"/>
                  </a:cubicBezTo>
                  <a:close/>
                </a:path>
              </a:pathLst>
            </a:custGeom>
            <a:solidFill>
              <a:srgbClr val="FFFFFF"/>
            </a:solidFill>
            <a:ln w="15200" cap="flat">
              <a:solidFill>
                <a:srgbClr val="454545"/>
              </a:solidFill>
              <a:round/>
            </a:ln>
          </p:spPr>
          <p:txBody>
            <a:bodyPr wrap="square" lIns="0" tIns="0" rIns="0" bIns="11000" rtlCol="0" anchor="ctr"/>
            <a:lstStyle/>
            <a:p>
              <a:pPr algn="l"/>
              <a:r>
                <a:rPr sz="1600" dirty="0">
                  <a:solidFill>
                    <a:srgbClr val="303030"/>
                  </a:solidFill>
                  <a:latin typeface="微软雅黑"/>
                </a:rPr>
                <a:t>5.6：完成铁芯、线圈长度确认及二极铁磁场纵向分布计算</a:t>
              </a:r>
            </a:p>
          </p:txBody>
        </p:sp>
        <p:sp>
          <p:nvSpPr>
            <p:cNvPr id="15" name="MainTopic">
              <a:extLst>
                <a:ext uri="{FF2B5EF4-FFF2-40B4-BE49-F238E27FC236}">
                  <a16:creationId xmlns:a16="http://schemas.microsoft.com/office/drawing/2014/main" id="{3584A789-59F0-41BE-8368-F13B662F4679}"/>
                </a:ext>
              </a:extLst>
            </p:cNvPr>
            <p:cNvSpPr/>
            <p:nvPr/>
          </p:nvSpPr>
          <p:spPr>
            <a:xfrm>
              <a:off x="1021624" y="5536412"/>
              <a:ext cx="2591600" cy="412868"/>
            </a:xfrm>
            <a:custGeom>
              <a:avLst/>
              <a:gdLst>
                <a:gd name="rtl" fmla="*/ 135280 w 1770800"/>
                <a:gd name="rtt" fmla="*/ 60420 h 326800"/>
                <a:gd name="rtr" fmla="*/ 1632480 w 1770800"/>
                <a:gd name="rtb" fmla="*/ 258020 h 326800"/>
              </a:gdLst>
              <a:ahLst/>
              <a:cxnLst/>
              <a:rect l="rtl" t="rtt" r="rtr" b="rtb"/>
              <a:pathLst>
                <a:path w="1770800" h="326800">
                  <a:moveTo>
                    <a:pt x="30400" y="0"/>
                  </a:moveTo>
                  <a:lnTo>
                    <a:pt x="1740400" y="0"/>
                  </a:lnTo>
                  <a:cubicBezTo>
                    <a:pt x="1760829" y="0"/>
                    <a:pt x="1770800" y="9971"/>
                    <a:pt x="1770800" y="30400"/>
                  </a:cubicBezTo>
                  <a:lnTo>
                    <a:pt x="1770800" y="296400"/>
                  </a:lnTo>
                  <a:cubicBezTo>
                    <a:pt x="1770800" y="316829"/>
                    <a:pt x="1760829" y="326800"/>
                    <a:pt x="1740400" y="326800"/>
                  </a:cubicBezTo>
                  <a:lnTo>
                    <a:pt x="30400" y="326800"/>
                  </a:lnTo>
                  <a:cubicBezTo>
                    <a:pt x="9971" y="326800"/>
                    <a:pt x="0" y="316829"/>
                    <a:pt x="0" y="296400"/>
                  </a:cubicBezTo>
                  <a:lnTo>
                    <a:pt x="0" y="30400"/>
                  </a:lnTo>
                  <a:cubicBezTo>
                    <a:pt x="0" y="9971"/>
                    <a:pt x="9971" y="0"/>
                    <a:pt x="30400" y="0"/>
                  </a:cubicBezTo>
                  <a:close/>
                </a:path>
              </a:pathLst>
            </a:custGeom>
            <a:solidFill>
              <a:srgbClr val="FFFFFF"/>
            </a:solidFill>
            <a:ln w="15200" cap="flat">
              <a:solidFill>
                <a:srgbClr val="454545"/>
              </a:solidFill>
              <a:round/>
            </a:ln>
          </p:spPr>
          <p:txBody>
            <a:bodyPr wrap="none" lIns="0" tIns="0" rIns="0" bIns="11000" rtlCol="0" anchor="ctr"/>
            <a:lstStyle/>
            <a:p>
              <a:pPr algn="ctr"/>
              <a:r>
                <a:rPr sz="1600" dirty="0">
                  <a:solidFill>
                    <a:srgbClr val="303030"/>
                  </a:solidFill>
                  <a:latin typeface="微软雅黑"/>
                </a:rPr>
                <a:t>5.15：完成第二轮更新</a:t>
              </a:r>
            </a:p>
          </p:txBody>
        </p:sp>
      </p:grpSp>
      <p:sp>
        <p:nvSpPr>
          <p:cNvPr id="17" name="内容占位符 1">
            <a:extLst>
              <a:ext uri="{FF2B5EF4-FFF2-40B4-BE49-F238E27FC236}">
                <a16:creationId xmlns:a16="http://schemas.microsoft.com/office/drawing/2014/main" id="{E11BA388-D8EE-4B0D-91E7-9A3CC33CF286}"/>
              </a:ext>
            </a:extLst>
          </p:cNvPr>
          <p:cNvSpPr>
            <a:spLocks noGrp="1"/>
          </p:cNvSpPr>
          <p:nvPr>
            <p:ph idx="1"/>
          </p:nvPr>
        </p:nvSpPr>
        <p:spPr>
          <a:xfrm>
            <a:off x="5519936" y="3040001"/>
            <a:ext cx="5499016" cy="2113031"/>
          </a:xfrm>
        </p:spPr>
        <p:txBody>
          <a:bodyPr>
            <a:normAutofit/>
          </a:bodyPr>
          <a:lstStyle/>
          <a:p>
            <a:r>
              <a:rPr lang="zh-CN" altLang="en-US" dirty="0"/>
              <a:t>重点工作</a:t>
            </a:r>
            <a:endParaRPr lang="en-US" altLang="zh-CN" dirty="0"/>
          </a:p>
          <a:p>
            <a:pPr lvl="1"/>
            <a:r>
              <a:rPr lang="zh-CN" altLang="en-US" dirty="0"/>
              <a:t>设备位置调整、优化布局</a:t>
            </a:r>
            <a:endParaRPr lang="en-US" dirty="0"/>
          </a:p>
          <a:p>
            <a:pPr lvl="1"/>
            <a:r>
              <a:rPr lang="zh-CN" altLang="en-US" dirty="0"/>
              <a:t>真空连接空间优化</a:t>
            </a:r>
            <a:endParaRPr lang="en-US" altLang="zh-CN" dirty="0"/>
          </a:p>
          <a:p>
            <a:pPr lvl="1"/>
            <a:r>
              <a:rPr lang="zh-CN" altLang="en-US" dirty="0"/>
              <a:t>磁铁纵向长度确认</a:t>
            </a:r>
            <a:endParaRPr lang="en-US" altLang="zh-CN" dirty="0"/>
          </a:p>
          <a:p>
            <a:pPr lvl="1"/>
            <a:r>
              <a:rPr lang="zh-CN" altLang="en-US" dirty="0"/>
              <a:t>二极铁磁场纵向分布计算</a:t>
            </a:r>
            <a:endParaRPr lang="en-US" altLang="zh-CN" dirty="0"/>
          </a:p>
        </p:txBody>
      </p:sp>
    </p:spTree>
    <p:extLst>
      <p:ext uri="{BB962C8B-B14F-4D97-AF65-F5344CB8AC3E}">
        <p14:creationId xmlns:p14="http://schemas.microsoft.com/office/powerpoint/2010/main" val="428589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FE602FC-32B5-4F2D-A5CA-89F4A9084C9E}"/>
              </a:ext>
            </a:extLst>
          </p:cNvPr>
          <p:cNvSpPr>
            <a:spLocks noGrp="1"/>
          </p:cNvSpPr>
          <p:nvPr>
            <p:ph idx="1"/>
          </p:nvPr>
        </p:nvSpPr>
        <p:spPr/>
        <p:txBody>
          <a:bodyPr/>
          <a:lstStyle/>
          <a:p>
            <a:r>
              <a:rPr lang="zh-CN" altLang="en-US" dirty="0"/>
              <a:t>综合真空连接空间、四极铁外设备位置等，进行了</a:t>
            </a:r>
            <a:r>
              <a:rPr lang="en-US" altLang="zh-CN" dirty="0"/>
              <a:t>5</a:t>
            </a:r>
            <a:r>
              <a:rPr lang="zh-CN" altLang="en-US" dirty="0"/>
              <a:t>个版本的布局，形成较为成熟的版本。</a:t>
            </a:r>
            <a:endParaRPr lang="en-US" altLang="zh-CN" dirty="0"/>
          </a:p>
          <a:p>
            <a:pPr lvl="1"/>
            <a:r>
              <a:rPr lang="zh-CN" altLang="en-US" dirty="0"/>
              <a:t>典型周期结构，长度约</a:t>
            </a:r>
            <a:r>
              <a:rPr lang="en-US" altLang="zh-CN" dirty="0"/>
              <a:t>164</a:t>
            </a:r>
            <a:r>
              <a:rPr lang="zh-CN" altLang="en-US" dirty="0"/>
              <a:t>米，</a:t>
            </a:r>
            <a:r>
              <a:rPr lang="en-US" altLang="zh-CN" dirty="0"/>
              <a:t>3 FODO cell</a:t>
            </a:r>
            <a:r>
              <a:rPr lang="zh-CN" altLang="en-US" dirty="0"/>
              <a:t>。</a:t>
            </a:r>
            <a:endParaRPr lang="en-US" altLang="zh-CN" dirty="0"/>
          </a:p>
          <a:p>
            <a:pPr lvl="1"/>
            <a:r>
              <a:rPr lang="zh-CN" altLang="en-US" dirty="0"/>
              <a:t>充分考虑安装空间。</a:t>
            </a:r>
            <a:endParaRPr lang="en-US" altLang="zh-CN" dirty="0"/>
          </a:p>
          <a:p>
            <a:pPr lvl="1"/>
            <a:r>
              <a:rPr lang="zh-CN" altLang="en-US" dirty="0"/>
              <a:t>泵口间距</a:t>
            </a:r>
            <a:r>
              <a:rPr lang="en-US" altLang="zh-CN" dirty="0"/>
              <a:t>4.38m~11.66</a:t>
            </a:r>
            <a:r>
              <a:rPr lang="zh-CN" altLang="en-US" dirty="0"/>
              <a:t>米，满足真空要求。</a:t>
            </a:r>
            <a:endParaRPr lang="en-US" dirty="0"/>
          </a:p>
          <a:p>
            <a:pPr lvl="1"/>
            <a:endParaRPr lang="en-US" dirty="0"/>
          </a:p>
        </p:txBody>
      </p:sp>
      <p:sp>
        <p:nvSpPr>
          <p:cNvPr id="3" name="标题 2">
            <a:extLst>
              <a:ext uri="{FF2B5EF4-FFF2-40B4-BE49-F238E27FC236}">
                <a16:creationId xmlns:a16="http://schemas.microsoft.com/office/drawing/2014/main" id="{3A23ACC6-A69A-4BDB-B8F0-818DBBBD5F16}"/>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D4FCAE5B-14DF-4DEF-978F-70CA2CD68EA7}"/>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pic>
        <p:nvPicPr>
          <p:cNvPr id="5" name="图片 4">
            <a:extLst>
              <a:ext uri="{FF2B5EF4-FFF2-40B4-BE49-F238E27FC236}">
                <a16:creationId xmlns:a16="http://schemas.microsoft.com/office/drawing/2014/main" id="{96388431-6712-415D-B289-72E360030117}"/>
              </a:ext>
            </a:extLst>
          </p:cNvPr>
          <p:cNvPicPr>
            <a:picLocks noChangeAspect="1"/>
          </p:cNvPicPr>
          <p:nvPr/>
        </p:nvPicPr>
        <p:blipFill>
          <a:blip r:embed="rId2"/>
          <a:stretch>
            <a:fillRect/>
          </a:stretch>
        </p:blipFill>
        <p:spPr>
          <a:xfrm>
            <a:off x="50" y="4204961"/>
            <a:ext cx="12192000" cy="1357531"/>
          </a:xfrm>
          <a:prstGeom prst="rect">
            <a:avLst/>
          </a:prstGeom>
        </p:spPr>
      </p:pic>
      <p:pic>
        <p:nvPicPr>
          <p:cNvPr id="6" name="图片 5">
            <a:extLst>
              <a:ext uri="{FF2B5EF4-FFF2-40B4-BE49-F238E27FC236}">
                <a16:creationId xmlns:a16="http://schemas.microsoft.com/office/drawing/2014/main" id="{BD6AAD04-076C-4287-A3BE-62F31EE72FDB}"/>
              </a:ext>
            </a:extLst>
          </p:cNvPr>
          <p:cNvPicPr>
            <a:picLocks noChangeAspect="1"/>
          </p:cNvPicPr>
          <p:nvPr/>
        </p:nvPicPr>
        <p:blipFill>
          <a:blip r:embed="rId3"/>
          <a:stretch>
            <a:fillRect/>
          </a:stretch>
        </p:blipFill>
        <p:spPr>
          <a:xfrm>
            <a:off x="6048374" y="2851000"/>
            <a:ext cx="6120000" cy="1872843"/>
          </a:xfrm>
          <a:prstGeom prst="rect">
            <a:avLst/>
          </a:prstGeom>
        </p:spPr>
      </p:pic>
    </p:spTree>
    <p:extLst>
      <p:ext uri="{BB962C8B-B14F-4D97-AF65-F5344CB8AC3E}">
        <p14:creationId xmlns:p14="http://schemas.microsoft.com/office/powerpoint/2010/main" val="314241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79EB8A1-F176-448A-BE7B-1DCB8965B27B}"/>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9CC09E20-8CAA-4551-8947-1FF4FED05919}"/>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pic>
        <p:nvPicPr>
          <p:cNvPr id="38" name="图片 37">
            <a:extLst>
              <a:ext uri="{FF2B5EF4-FFF2-40B4-BE49-F238E27FC236}">
                <a16:creationId xmlns:a16="http://schemas.microsoft.com/office/drawing/2014/main" id="{46520982-0AB2-41E1-AA38-AFBE0994B9FD}"/>
              </a:ext>
            </a:extLst>
          </p:cNvPr>
          <p:cNvPicPr>
            <a:picLocks noChangeAspect="1"/>
          </p:cNvPicPr>
          <p:nvPr/>
        </p:nvPicPr>
        <p:blipFill>
          <a:blip r:embed="rId2"/>
          <a:stretch>
            <a:fillRect/>
          </a:stretch>
        </p:blipFill>
        <p:spPr>
          <a:xfrm>
            <a:off x="4589" y="3169893"/>
            <a:ext cx="12192000" cy="1357531"/>
          </a:xfrm>
          <a:prstGeom prst="rect">
            <a:avLst/>
          </a:prstGeom>
        </p:spPr>
      </p:pic>
      <p:sp>
        <p:nvSpPr>
          <p:cNvPr id="39" name="椭圆 38">
            <a:extLst>
              <a:ext uri="{FF2B5EF4-FFF2-40B4-BE49-F238E27FC236}">
                <a16:creationId xmlns:a16="http://schemas.microsoft.com/office/drawing/2014/main" id="{516246DF-A6FC-4181-96B1-816D0FCCD93D}"/>
              </a:ext>
            </a:extLst>
          </p:cNvPr>
          <p:cNvSpPr/>
          <p:nvPr/>
        </p:nvSpPr>
        <p:spPr>
          <a:xfrm>
            <a:off x="479376" y="3933056"/>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直接连接符 40">
            <a:extLst>
              <a:ext uri="{FF2B5EF4-FFF2-40B4-BE49-F238E27FC236}">
                <a16:creationId xmlns:a16="http://schemas.microsoft.com/office/drawing/2014/main" id="{FBF0A5BE-89C3-494E-AE50-FF8E0A11A8EB}"/>
              </a:ext>
            </a:extLst>
          </p:cNvPr>
          <p:cNvCxnSpPr>
            <a:stCxn id="39" idx="0"/>
            <a:endCxn id="5" idx="2"/>
          </p:cNvCxnSpPr>
          <p:nvPr/>
        </p:nvCxnSpPr>
        <p:spPr>
          <a:xfrm flipV="1">
            <a:off x="695400" y="2680479"/>
            <a:ext cx="3514200" cy="125257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86FCC42F-CFEE-4387-9BA9-34250DD08FA9}"/>
              </a:ext>
            </a:extLst>
          </p:cNvPr>
          <p:cNvSpPr/>
          <p:nvPr/>
        </p:nvSpPr>
        <p:spPr>
          <a:xfrm>
            <a:off x="8737600" y="3965870"/>
            <a:ext cx="31072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44" name="直接连接符 43">
            <a:extLst>
              <a:ext uri="{FF2B5EF4-FFF2-40B4-BE49-F238E27FC236}">
                <a16:creationId xmlns:a16="http://schemas.microsoft.com/office/drawing/2014/main" id="{70EDF17A-7EC0-4294-91E4-365618DA1E22}"/>
              </a:ext>
            </a:extLst>
          </p:cNvPr>
          <p:cNvCxnSpPr/>
          <p:nvPr/>
        </p:nvCxnSpPr>
        <p:spPr>
          <a:xfrm flipH="1" flipV="1">
            <a:off x="8184232" y="3645024"/>
            <a:ext cx="702767" cy="28803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CD053719-112D-4957-B98D-F770B8AD8477}"/>
              </a:ext>
            </a:extLst>
          </p:cNvPr>
          <p:cNvSpPr/>
          <p:nvPr/>
        </p:nvSpPr>
        <p:spPr>
          <a:xfrm>
            <a:off x="3935760" y="3965870"/>
            <a:ext cx="50405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直接连接符 46">
            <a:extLst>
              <a:ext uri="{FF2B5EF4-FFF2-40B4-BE49-F238E27FC236}">
                <a16:creationId xmlns:a16="http://schemas.microsoft.com/office/drawing/2014/main" id="{17E4C6F4-D302-47D6-809F-8C710CD7AAF1}"/>
              </a:ext>
            </a:extLst>
          </p:cNvPr>
          <p:cNvCxnSpPr>
            <a:stCxn id="45" idx="4"/>
          </p:cNvCxnSpPr>
          <p:nvPr/>
        </p:nvCxnSpPr>
        <p:spPr>
          <a:xfrm>
            <a:off x="4187788" y="4181894"/>
            <a:ext cx="840680" cy="71486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AEAC834E-E1A8-4B97-97CD-7333F3692196}"/>
              </a:ext>
            </a:extLst>
          </p:cNvPr>
          <p:cNvPicPr>
            <a:picLocks noChangeAspect="1"/>
          </p:cNvPicPr>
          <p:nvPr/>
        </p:nvPicPr>
        <p:blipFill>
          <a:blip r:embed="rId3"/>
          <a:stretch>
            <a:fillRect/>
          </a:stretch>
        </p:blipFill>
        <p:spPr>
          <a:xfrm>
            <a:off x="139143" y="958671"/>
            <a:ext cx="7200000" cy="1682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DF1E88B4-F3B6-45F8-8BAC-0C79EBE6058D}"/>
              </a:ext>
            </a:extLst>
          </p:cNvPr>
          <p:cNvPicPr>
            <a:picLocks noChangeAspect="1"/>
          </p:cNvPicPr>
          <p:nvPr/>
        </p:nvPicPr>
        <p:blipFill>
          <a:blip r:embed="rId4"/>
          <a:stretch>
            <a:fillRect/>
          </a:stretch>
        </p:blipFill>
        <p:spPr>
          <a:xfrm>
            <a:off x="4852857" y="2317852"/>
            <a:ext cx="7200000" cy="1365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a:extLst>
              <a:ext uri="{FF2B5EF4-FFF2-40B4-BE49-F238E27FC236}">
                <a16:creationId xmlns:a16="http://schemas.microsoft.com/office/drawing/2014/main" id="{C44FD126-C3C2-4F14-9710-58A7F1751E5A}"/>
              </a:ext>
            </a:extLst>
          </p:cNvPr>
          <p:cNvPicPr>
            <a:picLocks noChangeAspect="1"/>
          </p:cNvPicPr>
          <p:nvPr/>
        </p:nvPicPr>
        <p:blipFill>
          <a:blip r:embed="rId5"/>
          <a:stretch>
            <a:fillRect/>
          </a:stretch>
        </p:blipFill>
        <p:spPr>
          <a:xfrm>
            <a:off x="2444817" y="4680314"/>
            <a:ext cx="7523116" cy="2017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459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BCF9916-F649-4276-9CC1-A63F35E4A9CE}"/>
              </a:ext>
            </a:extLst>
          </p:cNvPr>
          <p:cNvSpPr>
            <a:spLocks noGrp="1"/>
          </p:cNvSpPr>
          <p:nvPr>
            <p:ph idx="1"/>
          </p:nvPr>
        </p:nvSpPr>
        <p:spPr>
          <a:xfrm>
            <a:off x="609600" y="1285861"/>
            <a:ext cx="10786768" cy="4840303"/>
          </a:xfrm>
        </p:spPr>
        <p:txBody>
          <a:bodyPr>
            <a:normAutofit/>
          </a:bodyPr>
          <a:lstStyle/>
          <a:p>
            <a:r>
              <a:rPr lang="zh-CN" altLang="en-US" dirty="0"/>
              <a:t>关键布局约束</a:t>
            </a:r>
            <a:endParaRPr lang="en-US" altLang="zh-CN" dirty="0"/>
          </a:p>
          <a:p>
            <a:pPr lvl="1"/>
            <a:r>
              <a:rPr lang="zh-CN" altLang="en-US" dirty="0"/>
              <a:t>四极铁位置物理给定</a:t>
            </a:r>
            <a:endParaRPr lang="en-US" altLang="zh-CN" dirty="0"/>
          </a:p>
          <a:p>
            <a:pPr lvl="1"/>
            <a:r>
              <a:rPr lang="zh-CN" altLang="en-US" dirty="0"/>
              <a:t>除二极铁可小范围调整，其余设备纵向长度暂定</a:t>
            </a:r>
            <a:endParaRPr lang="en-US" altLang="zh-CN" dirty="0"/>
          </a:p>
          <a:p>
            <a:pPr lvl="1"/>
            <a:r>
              <a:rPr lang="zh-CN" altLang="en-US" dirty="0"/>
              <a:t>真空连接长度≤</a:t>
            </a:r>
            <a:r>
              <a:rPr lang="en-US" altLang="zh-CN" dirty="0"/>
              <a:t>400m</a:t>
            </a:r>
            <a:r>
              <a:rPr lang="zh-CN" altLang="en-US" dirty="0"/>
              <a:t>，泵口间距最长约</a:t>
            </a:r>
            <a:r>
              <a:rPr lang="en-US" altLang="zh-CN" dirty="0"/>
              <a:t>11.5</a:t>
            </a:r>
            <a:r>
              <a:rPr lang="zh-CN" altLang="en-US" dirty="0"/>
              <a:t>米</a:t>
            </a:r>
            <a:endParaRPr lang="en-US" altLang="zh-CN" dirty="0"/>
          </a:p>
          <a:p>
            <a:pPr lvl="1"/>
            <a:r>
              <a:rPr lang="en-US" altLang="zh-CN" dirty="0"/>
              <a:t>BPM</a:t>
            </a:r>
            <a:r>
              <a:rPr lang="zh-CN" altLang="en-US" dirty="0"/>
              <a:t>、校正铁与四极铁相邻</a:t>
            </a:r>
            <a:endParaRPr lang="en-US" altLang="zh-CN" dirty="0"/>
          </a:p>
          <a:p>
            <a:pPr lvl="1"/>
            <a:r>
              <a:rPr lang="zh-CN" altLang="en-US" dirty="0"/>
              <a:t>隧道准直调整量≥</a:t>
            </a:r>
            <a:r>
              <a:rPr lang="en-US" altLang="zh-CN" dirty="0"/>
              <a:t>20mm</a:t>
            </a:r>
            <a:r>
              <a:rPr lang="zh-CN" altLang="en-US" dirty="0"/>
              <a:t>（因多数设备不共架，需留有相对调节空间）</a:t>
            </a:r>
            <a:endParaRPr lang="en-US" altLang="zh-CN" dirty="0"/>
          </a:p>
        </p:txBody>
      </p:sp>
      <p:sp>
        <p:nvSpPr>
          <p:cNvPr id="3" name="标题 2">
            <a:extLst>
              <a:ext uri="{FF2B5EF4-FFF2-40B4-BE49-F238E27FC236}">
                <a16:creationId xmlns:a16="http://schemas.microsoft.com/office/drawing/2014/main" id="{EA43B39A-79D7-4690-97A4-87733817CB1E}"/>
              </a:ext>
            </a:extLst>
          </p:cNvPr>
          <p:cNvSpPr>
            <a:spLocks noGrp="1"/>
          </p:cNvSpPr>
          <p:nvPr>
            <p:ph type="title"/>
          </p:nvPr>
        </p:nvSpPr>
        <p:spPr/>
        <p:txBody>
          <a:bodyPr/>
          <a:lstStyle/>
          <a:p>
            <a:r>
              <a:rPr lang="zh-CN" altLang="en-US" dirty="0"/>
              <a:t>弧区布局重点工作</a:t>
            </a:r>
            <a:endParaRPr lang="en-US" dirty="0"/>
          </a:p>
        </p:txBody>
      </p:sp>
      <p:sp>
        <p:nvSpPr>
          <p:cNvPr id="4" name="灯片编号占位符 3">
            <a:extLst>
              <a:ext uri="{FF2B5EF4-FFF2-40B4-BE49-F238E27FC236}">
                <a16:creationId xmlns:a16="http://schemas.microsoft.com/office/drawing/2014/main" id="{49E19A62-7B95-4364-9AA4-ED4286309B4E}"/>
              </a:ext>
            </a:extLst>
          </p:cNvPr>
          <p:cNvSpPr>
            <a:spLocks noGrp="1"/>
          </p:cNvSpPr>
          <p:nvPr>
            <p:ph type="sldNum" sz="quarter" idx="12"/>
          </p:nvPr>
        </p:nvSpPr>
        <p:spPr/>
        <p:txBody>
          <a:bodyPr/>
          <a:lstStyle/>
          <a:p>
            <a:fld id="{F15E9139-A00B-4B2A-98A6-095DC08F1345}" type="slidenum">
              <a:rPr lang="zh-CN" altLang="en-US" smtClean="0"/>
              <a:pPr/>
              <a:t>9</a:t>
            </a:fld>
            <a:endParaRPr lang="zh-CN" altLang="en-US" dirty="0"/>
          </a:p>
        </p:txBody>
      </p:sp>
      <p:grpSp>
        <p:nvGrpSpPr>
          <p:cNvPr id="5" name="组合 4">
            <a:extLst>
              <a:ext uri="{FF2B5EF4-FFF2-40B4-BE49-F238E27FC236}">
                <a16:creationId xmlns:a16="http://schemas.microsoft.com/office/drawing/2014/main" id="{4BE0FC55-9224-49D3-B3D4-6778D4F52DCB}"/>
              </a:ext>
            </a:extLst>
          </p:cNvPr>
          <p:cNvGrpSpPr/>
          <p:nvPr/>
        </p:nvGrpSpPr>
        <p:grpSpPr>
          <a:xfrm>
            <a:off x="595789" y="4063492"/>
            <a:ext cx="3984029" cy="2177765"/>
            <a:chOff x="556019" y="4184314"/>
            <a:chExt cx="3984029" cy="2177765"/>
          </a:xfrm>
        </p:grpSpPr>
        <p:pic>
          <p:nvPicPr>
            <p:cNvPr id="8" name="图片 7">
              <a:extLst>
                <a:ext uri="{FF2B5EF4-FFF2-40B4-BE49-F238E27FC236}">
                  <a16:creationId xmlns:a16="http://schemas.microsoft.com/office/drawing/2014/main" id="{C9AFEBB6-D3FE-4A7D-86A4-BAD79E9ED44C}"/>
                </a:ext>
              </a:extLst>
            </p:cNvPr>
            <p:cNvPicPr>
              <a:picLocks noChangeAspect="1"/>
            </p:cNvPicPr>
            <p:nvPr/>
          </p:nvPicPr>
          <p:blipFill>
            <a:blip r:embed="rId2"/>
            <a:stretch>
              <a:fillRect/>
            </a:stretch>
          </p:blipFill>
          <p:spPr>
            <a:xfrm>
              <a:off x="556019" y="4184314"/>
              <a:ext cx="3600000" cy="1769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a:extLst>
                <a:ext uri="{FF2B5EF4-FFF2-40B4-BE49-F238E27FC236}">
                  <a16:creationId xmlns:a16="http://schemas.microsoft.com/office/drawing/2014/main" id="{22B4DE2F-52FA-475E-8193-DBB5D77BE3CD}"/>
                </a:ext>
              </a:extLst>
            </p:cNvPr>
            <p:cNvSpPr txBox="1"/>
            <p:nvPr/>
          </p:nvSpPr>
          <p:spPr>
            <a:xfrm>
              <a:off x="795632" y="5992747"/>
              <a:ext cx="3744416" cy="369332"/>
            </a:xfrm>
            <a:prstGeom prst="rect">
              <a:avLst/>
            </a:prstGeom>
            <a:noFill/>
          </p:spPr>
          <p:txBody>
            <a:bodyPr wrap="square" rtlCol="0">
              <a:spAutoFit/>
            </a:bodyPr>
            <a:lstStyle/>
            <a:p>
              <a:r>
                <a:rPr lang="zh-CN" altLang="en-US" dirty="0"/>
                <a:t>有真空连接，留有螺栓空间</a:t>
              </a:r>
              <a:endParaRPr lang="en-US" dirty="0"/>
            </a:p>
          </p:txBody>
        </p:sp>
      </p:grpSp>
      <p:grpSp>
        <p:nvGrpSpPr>
          <p:cNvPr id="6" name="组合 5">
            <a:extLst>
              <a:ext uri="{FF2B5EF4-FFF2-40B4-BE49-F238E27FC236}">
                <a16:creationId xmlns:a16="http://schemas.microsoft.com/office/drawing/2014/main" id="{9D5B4F18-8DBA-4486-B31C-E73399E54996}"/>
              </a:ext>
            </a:extLst>
          </p:cNvPr>
          <p:cNvGrpSpPr/>
          <p:nvPr/>
        </p:nvGrpSpPr>
        <p:grpSpPr>
          <a:xfrm>
            <a:off x="7752184" y="4223280"/>
            <a:ext cx="4320480" cy="1809720"/>
            <a:chOff x="4405192" y="4293179"/>
            <a:chExt cx="4320480" cy="1809720"/>
          </a:xfrm>
        </p:grpSpPr>
        <p:pic>
          <p:nvPicPr>
            <p:cNvPr id="10" name="图片 9">
              <a:extLst>
                <a:ext uri="{FF2B5EF4-FFF2-40B4-BE49-F238E27FC236}">
                  <a16:creationId xmlns:a16="http://schemas.microsoft.com/office/drawing/2014/main" id="{4F62868B-D8B4-4D20-8ACB-F86205B53901}"/>
                </a:ext>
              </a:extLst>
            </p:cNvPr>
            <p:cNvPicPr>
              <a:picLocks noChangeAspect="1"/>
            </p:cNvPicPr>
            <p:nvPr/>
          </p:nvPicPr>
          <p:blipFill>
            <a:blip r:embed="rId3"/>
            <a:stretch>
              <a:fillRect/>
            </a:stretch>
          </p:blipFill>
          <p:spPr>
            <a:xfrm>
              <a:off x="4405192" y="4293179"/>
              <a:ext cx="1800000" cy="13820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0965F69E-3D96-4329-A7C6-895E88113592}"/>
                </a:ext>
              </a:extLst>
            </p:cNvPr>
            <p:cNvPicPr>
              <a:picLocks noChangeAspect="1"/>
            </p:cNvPicPr>
            <p:nvPr/>
          </p:nvPicPr>
          <p:blipFill>
            <a:blip r:embed="rId4"/>
            <a:stretch>
              <a:fillRect/>
            </a:stretch>
          </p:blipFill>
          <p:spPr>
            <a:xfrm>
              <a:off x="6374817" y="4293179"/>
              <a:ext cx="1800000" cy="1253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文本框 11">
              <a:extLst>
                <a:ext uri="{FF2B5EF4-FFF2-40B4-BE49-F238E27FC236}">
                  <a16:creationId xmlns:a16="http://schemas.microsoft.com/office/drawing/2014/main" id="{AC8970DA-DAC4-4A0D-B8C6-26ED9C699FDE}"/>
                </a:ext>
              </a:extLst>
            </p:cNvPr>
            <p:cNvSpPr txBox="1"/>
            <p:nvPr/>
          </p:nvSpPr>
          <p:spPr>
            <a:xfrm>
              <a:off x="4981256" y="5733567"/>
              <a:ext cx="3744416" cy="369332"/>
            </a:xfrm>
            <a:prstGeom prst="rect">
              <a:avLst/>
            </a:prstGeom>
            <a:noFill/>
          </p:spPr>
          <p:txBody>
            <a:bodyPr wrap="square" rtlCol="0">
              <a:spAutoFit/>
            </a:bodyPr>
            <a:lstStyle/>
            <a:p>
              <a:r>
                <a:rPr lang="zh-CN" altLang="en-US" dirty="0"/>
                <a:t>无真空连接，留有调节空间</a:t>
              </a:r>
              <a:endParaRPr lang="en-US" dirty="0"/>
            </a:p>
          </p:txBody>
        </p:sp>
      </p:grpSp>
      <p:grpSp>
        <p:nvGrpSpPr>
          <p:cNvPr id="7" name="组合 6">
            <a:extLst>
              <a:ext uri="{FF2B5EF4-FFF2-40B4-BE49-F238E27FC236}">
                <a16:creationId xmlns:a16="http://schemas.microsoft.com/office/drawing/2014/main" id="{D1C37806-AE2D-47A2-A9A8-BD521985FA93}"/>
              </a:ext>
            </a:extLst>
          </p:cNvPr>
          <p:cNvGrpSpPr/>
          <p:nvPr/>
        </p:nvGrpSpPr>
        <p:grpSpPr>
          <a:xfrm>
            <a:off x="4437791" y="4063492"/>
            <a:ext cx="3158937" cy="2198739"/>
            <a:chOff x="8550037" y="4173122"/>
            <a:chExt cx="3158937" cy="2198739"/>
          </a:xfrm>
        </p:grpSpPr>
        <p:pic>
          <p:nvPicPr>
            <p:cNvPr id="13" name="图片 12">
              <a:extLst>
                <a:ext uri="{FF2B5EF4-FFF2-40B4-BE49-F238E27FC236}">
                  <a16:creationId xmlns:a16="http://schemas.microsoft.com/office/drawing/2014/main" id="{B5D2EA81-D500-4E77-B419-A6BFD7F1E033}"/>
                </a:ext>
              </a:extLst>
            </p:cNvPr>
            <p:cNvPicPr>
              <a:picLocks noChangeAspect="1"/>
            </p:cNvPicPr>
            <p:nvPr/>
          </p:nvPicPr>
          <p:blipFill>
            <a:blip r:embed="rId5"/>
            <a:stretch>
              <a:fillRect/>
            </a:stretch>
          </p:blipFill>
          <p:spPr>
            <a:xfrm>
              <a:off x="8550037" y="4173122"/>
              <a:ext cx="2880000" cy="15702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文本框 13">
              <a:extLst>
                <a:ext uri="{FF2B5EF4-FFF2-40B4-BE49-F238E27FC236}">
                  <a16:creationId xmlns:a16="http://schemas.microsoft.com/office/drawing/2014/main" id="{093804FF-F276-4D51-B888-19A0A3E22514}"/>
                </a:ext>
              </a:extLst>
            </p:cNvPr>
            <p:cNvSpPr txBox="1"/>
            <p:nvPr/>
          </p:nvSpPr>
          <p:spPr>
            <a:xfrm>
              <a:off x="8612630" y="5725530"/>
              <a:ext cx="3096344" cy="646331"/>
            </a:xfrm>
            <a:prstGeom prst="rect">
              <a:avLst/>
            </a:prstGeom>
            <a:noFill/>
          </p:spPr>
          <p:txBody>
            <a:bodyPr wrap="square" rtlCol="0">
              <a:spAutoFit/>
            </a:bodyPr>
            <a:lstStyle/>
            <a:p>
              <a:r>
                <a:rPr lang="zh-CN" altLang="en-US" dirty="0"/>
                <a:t>有真空连接，留有螺栓空间，灵活调整减少真空盒种类</a:t>
              </a:r>
              <a:endParaRPr lang="en-US" dirty="0"/>
            </a:p>
          </p:txBody>
        </p:sp>
      </p:grpSp>
    </p:spTree>
    <p:extLst>
      <p:ext uri="{BB962C8B-B14F-4D97-AF65-F5344CB8AC3E}">
        <p14:creationId xmlns:p14="http://schemas.microsoft.com/office/powerpoint/2010/main" val="257620700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42818</TotalTime>
  <Words>1291</Words>
  <Application>Microsoft Office PowerPoint</Application>
  <PresentationFormat>宽屏</PresentationFormat>
  <Paragraphs>248</Paragraphs>
  <Slides>20</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等线</vt:lpstr>
      <vt:lpstr>宋体</vt:lpstr>
      <vt:lpstr>微软雅黑</vt:lpstr>
      <vt:lpstr>Arial</vt:lpstr>
      <vt:lpstr>Arial Black</vt:lpstr>
      <vt:lpstr>Calibri</vt:lpstr>
      <vt:lpstr>Times New Roman</vt:lpstr>
      <vt:lpstr>Wingdings</vt:lpstr>
      <vt:lpstr>Office 主题</vt:lpstr>
      <vt:lpstr>PowerPoint 演示文稿</vt:lpstr>
      <vt:lpstr>Content</vt:lpstr>
      <vt:lpstr>背景----EDR阶段需完成的重点工作之一</vt:lpstr>
      <vt:lpstr>背景----EDR阶段需完成的重点工作之一</vt:lpstr>
      <vt:lpstr>背景----EDR阶段需完成的重点工作之一</vt:lpstr>
      <vt:lpstr>弧区布局进展</vt:lpstr>
      <vt:lpstr>弧区布局重点工作</vt:lpstr>
      <vt:lpstr>弧区布局重点工作</vt:lpstr>
      <vt:lpstr>弧区布局重点工作</vt:lpstr>
      <vt:lpstr>弧区布局重点工作</vt:lpstr>
      <vt:lpstr>弧区布局重点工作</vt:lpstr>
      <vt:lpstr>弧区布局重点工作</vt:lpstr>
      <vt:lpstr>弧区布局重点工作</vt:lpstr>
      <vt:lpstr>弧区布局重点工作</vt:lpstr>
      <vt:lpstr>直线段布局进展</vt:lpstr>
      <vt:lpstr>人员安排及工作计划 </vt:lpstr>
      <vt:lpstr>人员安排及工作计划 </vt:lpstr>
      <vt:lpstr>人员安排及工作计划 </vt:lpstr>
      <vt:lpstr>人员安排及工作计划 </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wanghaijing</cp:lastModifiedBy>
  <cp:revision>2274</cp:revision>
  <cp:lastPrinted>2022-11-06T05:19:21Z</cp:lastPrinted>
  <dcterms:created xsi:type="dcterms:W3CDTF">2012-09-04T11:33:36Z</dcterms:created>
  <dcterms:modified xsi:type="dcterms:W3CDTF">2024-05-19T11:19:18Z</dcterms:modified>
</cp:coreProperties>
</file>