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8"/>
  </p:notesMasterIdLst>
  <p:handoutMasterIdLst>
    <p:handoutMasterId r:id="rId39"/>
  </p:handoutMasterIdLst>
  <p:sldIdLst>
    <p:sldId id="261" r:id="rId2"/>
    <p:sldId id="513" r:id="rId3"/>
    <p:sldId id="514" r:id="rId4"/>
    <p:sldId id="507" r:id="rId5"/>
    <p:sldId id="515" r:id="rId6"/>
    <p:sldId id="511" r:id="rId7"/>
    <p:sldId id="508" r:id="rId8"/>
    <p:sldId id="516" r:id="rId9"/>
    <p:sldId id="509" r:id="rId10"/>
    <p:sldId id="333" r:id="rId11"/>
    <p:sldId id="517" r:id="rId12"/>
    <p:sldId id="518" r:id="rId13"/>
    <p:sldId id="521" r:id="rId14"/>
    <p:sldId id="522" r:id="rId15"/>
    <p:sldId id="523" r:id="rId16"/>
    <p:sldId id="524" r:id="rId17"/>
    <p:sldId id="525" r:id="rId18"/>
    <p:sldId id="526" r:id="rId19"/>
    <p:sldId id="527" r:id="rId20"/>
    <p:sldId id="528" r:id="rId21"/>
    <p:sldId id="529" r:id="rId22"/>
    <p:sldId id="530" r:id="rId23"/>
    <p:sldId id="531" r:id="rId24"/>
    <p:sldId id="532" r:id="rId25"/>
    <p:sldId id="533" r:id="rId26"/>
    <p:sldId id="534" r:id="rId27"/>
    <p:sldId id="535" r:id="rId28"/>
    <p:sldId id="536" r:id="rId29"/>
    <p:sldId id="537" r:id="rId30"/>
    <p:sldId id="538" r:id="rId31"/>
    <p:sldId id="539" r:id="rId32"/>
    <p:sldId id="540" r:id="rId33"/>
    <p:sldId id="541" r:id="rId34"/>
    <p:sldId id="542" r:id="rId35"/>
    <p:sldId id="543" r:id="rId36"/>
    <p:sldId id="510" r:id="rId37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孟才" initials="孟才" lastIdx="1" clrIdx="0">
    <p:extLst>
      <p:ext uri="{19B8F6BF-5375-455C-9EA6-DF929625EA0E}">
        <p15:presenceInfo xmlns:p15="http://schemas.microsoft.com/office/powerpoint/2012/main" userId="9dded5530b46db2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CCFF"/>
    <a:srgbClr val="99CC00"/>
    <a:srgbClr val="B2B2B2"/>
    <a:srgbClr val="FF9900"/>
    <a:srgbClr val="0000CC"/>
    <a:srgbClr val="3E94CA"/>
    <a:srgbClr val="6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95" autoAdjust="0"/>
    <p:restoredTop sz="87931" autoAdjust="0"/>
  </p:normalViewPr>
  <p:slideViewPr>
    <p:cSldViewPr snapToGrid="0">
      <p:cViewPr varScale="1">
        <p:scale>
          <a:sx n="96" d="100"/>
          <a:sy n="96" d="100"/>
        </p:scale>
        <p:origin x="8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2784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E6650D-9494-41FF-9806-8B83AE6D8378}" type="datetimeFigureOut">
              <a:rPr lang="zh-CN" altLang="en-US" smtClean="0"/>
              <a:t>2024/5/15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AEF94D-5812-4AAB-BFF2-D0A300FCBC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76909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A4537-8308-4F40-AB51-228B839276B7}" type="datetimeFigureOut">
              <a:rPr lang="zh-CN" altLang="en-US" smtClean="0"/>
              <a:t>2024/5/15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6EE03-0A88-4680-904D-DAEB55ADA7D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0285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751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96641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23843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39754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3552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2438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0590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88634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3958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81056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3044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89405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76263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56062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8750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44182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79226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6552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84531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1682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41932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3299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92527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33153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926041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411476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80564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933752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22040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3830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73251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7024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1843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0103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D074174-4547-48B7-BBF7-43C9CCCB87A5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97882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16EE03-0A88-4680-904D-DAEB55ADA7D5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04072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/>
          </a:p>
        </p:txBody>
      </p:sp>
      <p:grpSp>
        <p:nvGrpSpPr>
          <p:cNvPr id="11" name="组合 2"/>
          <p:cNvGrpSpPr>
            <a:grpSpLocks/>
          </p:cNvGrpSpPr>
          <p:nvPr userDrawn="1"/>
        </p:nvGrpSpPr>
        <p:grpSpPr bwMode="auto">
          <a:xfrm>
            <a:off x="0" y="1643081"/>
            <a:ext cx="12192000" cy="2500294"/>
            <a:chOff x="0" y="1643074"/>
            <a:chExt cx="9144000" cy="2500282"/>
          </a:xfrm>
        </p:grpSpPr>
        <p:sp>
          <p:nvSpPr>
            <p:cNvPr id="12" name="矩形 11"/>
            <p:cNvSpPr/>
            <p:nvPr/>
          </p:nvSpPr>
          <p:spPr>
            <a:xfrm>
              <a:off x="0" y="4071942"/>
              <a:ext cx="9144000" cy="71414"/>
            </a:xfrm>
            <a:prstGeom prst="rect">
              <a:avLst/>
            </a:prstGeom>
            <a:solidFill>
              <a:srgbClr val="1D77C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 </a:t>
              </a:r>
              <a:endParaRPr lang="zh-CN" altLang="en-US" sz="1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0" y="1643074"/>
              <a:ext cx="9144000" cy="2285992"/>
            </a:xfrm>
            <a:prstGeom prst="rect">
              <a:avLst/>
            </a:prstGeom>
            <a:solidFill>
              <a:srgbClr val="1D77C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 </a:t>
              </a:r>
              <a:endParaRPr lang="zh-CN" altLang="en-US" sz="1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lnSpc>
                <a:spcPct val="200000"/>
              </a:lnSpc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4286252"/>
            <a:ext cx="8534400" cy="7269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="1">
                <a:solidFill>
                  <a:schemeClr val="tx1">
                    <a:tint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/>
              <a:t>单击此处编辑母版副标题样式</a:t>
            </a:r>
            <a:endParaRPr lang="en-US" altLang="zh-CN" dirty="0"/>
          </a:p>
        </p:txBody>
      </p:sp>
      <p:sp>
        <p:nvSpPr>
          <p:cNvPr id="26" name="内容占位符 25"/>
          <p:cNvSpPr>
            <a:spLocks noGrp="1"/>
          </p:cNvSpPr>
          <p:nvPr>
            <p:ph sz="quarter" idx="12"/>
          </p:nvPr>
        </p:nvSpPr>
        <p:spPr>
          <a:xfrm>
            <a:off x="2663182" y="5227563"/>
            <a:ext cx="6865639" cy="914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华文中宋" panose="02010600040101010101" pitchFamily="2" charset="-122"/>
                <a:ea typeface="华文中宋" panose="02010600040101010101" pitchFamily="2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34" y="436172"/>
            <a:ext cx="3768517" cy="73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079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8C91C-952E-4B54-AB6D-0DB235DE1A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97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8C91C-952E-4B54-AB6D-0DB235DE1A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844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8C91C-952E-4B54-AB6D-0DB235DE1A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6729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8C91C-952E-4B54-AB6D-0DB235DE1A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12489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06D02C-476D-4CCC-9A76-2C271FF1E0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B7C1F2-321C-4A8C-810E-FD7DDAEF4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FFF2092-F698-494A-8D98-3C69A54B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09305E-0ADB-45A1-80D6-E551BA238E78}" type="datetimeFigureOut">
              <a:rPr lang="zh-CN" altLang="en-US" smtClean="0"/>
              <a:t>2024/5/15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B7B08A0-6949-4CC9-A627-1C1DC6747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7918B85-DF06-4FF9-8D80-87DA488DD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BE0C5-0A41-4A2D-A62A-2F2835E1CA9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7100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592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61868" y="1855821"/>
            <a:ext cx="8371114" cy="1649376"/>
          </a:xfrm>
          <a:prstGeom prst="rect">
            <a:avLst/>
          </a:prstGeom>
          <a:solidFill>
            <a:srgbClr val="00B0F0"/>
          </a:solidFill>
        </p:spPr>
        <p:txBody>
          <a:bodyPr anchor="b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>
            <a:lvl1pPr algn="l">
              <a:lnSpc>
                <a:spcPct val="100000"/>
              </a:lnSpc>
              <a:defRPr sz="7200" b="1" cap="none" spc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61868" y="3788228"/>
            <a:ext cx="8459022" cy="2775857"/>
          </a:xfrm>
        </p:spPr>
        <p:txBody>
          <a:bodyPr>
            <a:normAutofit/>
          </a:bodyPr>
          <a:lstStyle>
            <a:lvl1pPr marL="342900" indent="-342900" algn="l">
              <a:buFont typeface="Arial" panose="020B0604020202020204" pitchFamily="34" charset="0"/>
              <a:buChar char="•"/>
              <a:defRPr sz="3200" b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en-US" dirty="0"/>
          </a:p>
        </p:txBody>
      </p:sp>
      <p:sp>
        <p:nvSpPr>
          <p:cNvPr id="5" name="矩形 4"/>
          <p:cNvSpPr/>
          <p:nvPr userDrawn="1"/>
        </p:nvSpPr>
        <p:spPr>
          <a:xfrm>
            <a:off x="0" y="2468238"/>
            <a:ext cx="1861868" cy="42454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10080582" y="2468238"/>
            <a:ext cx="2111418" cy="424542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9718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" y="30481"/>
            <a:ext cx="4831080" cy="894079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Font typeface="Wingdings" panose="05000000000000000000" pitchFamily="2" charset="2"/>
              <a:buChar char="Ø"/>
              <a:defRPr/>
            </a:lvl1pPr>
            <a:lvl2pPr marL="685800" indent="-228600">
              <a:buFont typeface="Arial" panose="020B0604020202020204" pitchFamily="34" charset="0"/>
              <a:buChar char="•"/>
              <a:defRPr/>
            </a:lvl2pPr>
            <a:lvl3pPr marL="1143000" indent="-228600">
              <a:buFont typeface="Wingdings" panose="05000000000000000000" pitchFamily="2" charset="2"/>
              <a:buChar char="ü"/>
              <a:defRPr/>
            </a:lvl3pPr>
            <a:lvl4pPr marL="1600200" indent="-228600">
              <a:buFont typeface="Wingdings" panose="05000000000000000000" pitchFamily="2" charset="2"/>
              <a:buChar char="p"/>
              <a:defRPr/>
            </a:lvl4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3"/>
          </p:nvPr>
        </p:nvSpPr>
        <p:spPr>
          <a:xfrm>
            <a:off x="5730240" y="233680"/>
            <a:ext cx="6147435" cy="690880"/>
          </a:xfrm>
        </p:spPr>
        <p:txBody>
          <a:bodyPr>
            <a:noAutofit/>
          </a:bodyPr>
          <a:lstStyle>
            <a:lvl1pPr marL="0" indent="0">
              <a:lnSpc>
                <a:spcPct val="120000"/>
              </a:lnSpc>
              <a:buNone/>
              <a:defRPr sz="3200" b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11" name="矩形 10"/>
          <p:cNvSpPr/>
          <p:nvPr userDrawn="1"/>
        </p:nvSpPr>
        <p:spPr bwMode="auto">
          <a:xfrm>
            <a:off x="0" y="6502300"/>
            <a:ext cx="12192000" cy="29310"/>
          </a:xfrm>
          <a:prstGeom prst="rect">
            <a:avLst/>
          </a:prstGeom>
          <a:solidFill>
            <a:srgbClr val="1D77C9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1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endParaRPr lang="zh-CN" altLang="en-US" sz="1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2" name="矩形 31"/>
          <p:cNvSpPr/>
          <p:nvPr userDrawn="1"/>
        </p:nvSpPr>
        <p:spPr>
          <a:xfrm>
            <a:off x="11291976" y="6542580"/>
            <a:ext cx="793631" cy="305039"/>
          </a:xfrm>
          <a:prstGeom prst="rect">
            <a:avLst/>
          </a:prstGeom>
          <a:solidFill>
            <a:srgbClr val="0000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771D156-31C7-4A0D-88C3-08F7D3EE48DA}" type="slidenum">
              <a:rPr lang="en-US" altLang="zh-CN" sz="1400" b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marL="0" marR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lang="zh-CN" altLang="en-US" sz="1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893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8C91C-952E-4B54-AB6D-0DB235DE1A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6743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8C91C-952E-4B54-AB6D-0DB235DE1A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9586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8C91C-952E-4B54-AB6D-0DB235DE1A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5697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8C91C-952E-4B54-AB6D-0DB235DE1A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7162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8C91C-952E-4B54-AB6D-0DB235DE1A4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5045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09040"/>
            <a:ext cx="10515600" cy="49679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8C91C-952E-4B54-AB6D-0DB235DE1A43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2"/>
          <p:cNvGrpSpPr>
            <a:grpSpLocks/>
          </p:cNvGrpSpPr>
          <p:nvPr userDrawn="1"/>
        </p:nvGrpSpPr>
        <p:grpSpPr bwMode="auto">
          <a:xfrm>
            <a:off x="0" y="0"/>
            <a:ext cx="12192000" cy="1026160"/>
            <a:chOff x="0" y="1643074"/>
            <a:chExt cx="9144000" cy="2500282"/>
          </a:xfrm>
        </p:grpSpPr>
        <p:sp>
          <p:nvSpPr>
            <p:cNvPr id="9" name="矩形 8"/>
            <p:cNvSpPr/>
            <p:nvPr/>
          </p:nvSpPr>
          <p:spPr>
            <a:xfrm>
              <a:off x="0" y="4071942"/>
              <a:ext cx="9144000" cy="71414"/>
            </a:xfrm>
            <a:prstGeom prst="rect">
              <a:avLst/>
            </a:prstGeom>
            <a:solidFill>
              <a:srgbClr val="1D77C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 </a:t>
              </a:r>
              <a:endParaRPr lang="zh-CN" altLang="en-US" sz="1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0" y="1643074"/>
              <a:ext cx="9144000" cy="2285992"/>
            </a:xfrm>
            <a:prstGeom prst="rect">
              <a:avLst/>
            </a:prstGeom>
            <a:solidFill>
              <a:srgbClr val="1D77C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CN" sz="1800" b="1" dirty="0">
                  <a:ln w="18000">
                    <a:solidFill>
                      <a:schemeClr val="accent2">
                        <a:satMod val="140000"/>
                      </a:schemeClr>
                    </a:solidFill>
                    <a:prstDash val="solid"/>
                    <a:miter lim="800000"/>
                  </a:ln>
                  <a:noFill/>
                  <a:effectLst>
                    <a:outerShdw blurRad="25500" dist="23000" dir="7020000" algn="tl">
                      <a:srgbClr val="000000">
                        <a:alpha val="50000"/>
                      </a:srgbClr>
                    </a:outerShdw>
                  </a:effectLst>
                </a:rPr>
                <a:t> </a:t>
              </a:r>
              <a:endParaRPr lang="zh-CN" altLang="en-US" sz="1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</p:grp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590" y="-24685"/>
            <a:ext cx="1636420" cy="96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27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3" r:id="rId2"/>
    <p:sldLayoutId id="2147483685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6" r:id="rId14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367645" y="2290713"/>
            <a:ext cx="11444141" cy="1517716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altLang="zh-CN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CEPC Controlled Hardware Analysis &amp;  Analysis on Alcove-Number Optimization</a:t>
            </a:r>
            <a:endParaRPr lang="zh-CN" altLang="en-US" sz="5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559650" y="5132823"/>
            <a:ext cx="7366818" cy="14281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Dapeng</a:t>
            </a:r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Jin</a:t>
            </a:r>
            <a:endParaRPr lang="en-US" altLang="zh-CN" dirty="0">
              <a:solidFill>
                <a:schemeClr val="bg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Institute of High Energy Physics, CAS, Beijing</a:t>
            </a:r>
            <a:endParaRPr lang="zh-CN" alt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984658" y="4209016"/>
            <a:ext cx="85168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500"/>
              </a:spcAft>
            </a:pPr>
            <a:r>
              <a:rPr lang="en-US" altLang="zh-CN" sz="2800" b="1" dirty="0">
                <a:solidFill>
                  <a:srgbClr val="F4791C"/>
                </a:solidFill>
                <a:latin typeface="Arial Rounded MT Bold" panose="020F0704030504030204" pitchFamily="34" charset="0"/>
                <a:ea typeface="Arial Unicode MS" panose="020B0604020202020204" pitchFamily="34" charset="-122"/>
                <a:cs typeface="Arial Unicode MS" panose="020B0604020202020204" pitchFamily="34" charset="-122"/>
              </a:rPr>
              <a:t>20 May, 2024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469303" y="281908"/>
            <a:ext cx="5634612" cy="1161290"/>
            <a:chOff x="4088105" y="224034"/>
            <a:chExt cx="5634612" cy="1161290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8105" y="224034"/>
              <a:ext cx="1972060" cy="1161290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/>
          </p:nvSpPr>
          <p:spPr>
            <a:xfrm>
              <a:off x="6038182" y="389339"/>
              <a:ext cx="368453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dirty="0">
                  <a:latin typeface="华文行楷" panose="02010800040101010101" pitchFamily="2" charset="-122"/>
                  <a:ea typeface="华文行楷" panose="02010800040101010101" pitchFamily="2" charset="-122"/>
                </a:rPr>
                <a:t>环形正负电子对撞机</a:t>
              </a:r>
              <a:endParaRPr lang="en-US" altLang="zh-CN" sz="2800" dirty="0"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  <a:p>
              <a:r>
                <a:rPr lang="en-US" altLang="zh-CN" sz="2000" dirty="0"/>
                <a:t>Circular Electron Positron Collider</a:t>
              </a:r>
              <a:endParaRPr lang="zh-CN" altLang="en-US" sz="2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29172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830891C-0E57-43B2-B9F5-E46D5AD81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593" y="994135"/>
            <a:ext cx="11603607" cy="527745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 dirty="0"/>
              <a:t>Source &amp; acceleration &amp; confinement.</a:t>
            </a:r>
          </a:p>
          <a:p>
            <a:pPr>
              <a:lnSpc>
                <a:spcPct val="110000"/>
              </a:lnSpc>
            </a:pPr>
            <a:r>
              <a:rPr lang="en-US" altLang="zh-CN" sz="2400" b="1" dirty="0"/>
              <a:t>Key components: source, acc. structure, mag. &amp; PS, BI(monitoring and feedback)</a:t>
            </a:r>
          </a:p>
          <a:p>
            <a:pPr>
              <a:lnSpc>
                <a:spcPct val="110000"/>
              </a:lnSpc>
            </a:pPr>
            <a:r>
              <a:rPr lang="en-US" altLang="zh-CN" sz="2400" b="1" dirty="0">
                <a:solidFill>
                  <a:srgbClr val="0000CC"/>
                </a:solidFill>
              </a:rPr>
              <a:t>Precise clock : (from reference line or timing)</a:t>
            </a:r>
          </a:p>
          <a:p>
            <a:pPr marL="625475" indent="-268288">
              <a:lnSpc>
                <a:spcPct val="110000"/>
              </a:lnSpc>
              <a:buFont typeface="+mj-ea"/>
              <a:buAutoNum type="circleNumDbPlain"/>
            </a:pPr>
            <a:r>
              <a:rPr lang="en-US" altLang="zh-CN" sz="2200" b="1" dirty="0"/>
              <a:t>Source, acc. structure, beam feedback, tune measurement… : </a:t>
            </a:r>
            <a:r>
              <a:rPr lang="en-US" altLang="zh-CN" sz="2200" b="1" dirty="0">
                <a:solidFill>
                  <a:srgbClr val="FF0000"/>
                </a:solidFill>
              </a:rPr>
              <a:t>both phase &amp; jitter </a:t>
            </a:r>
            <a:r>
              <a:rPr lang="en-US" altLang="zh-CN" sz="2200" b="1" dirty="0">
                <a:solidFill>
                  <a:srgbClr val="0000CC"/>
                </a:solidFill>
              </a:rPr>
              <a:t>(5ps to 100fs), </a:t>
            </a:r>
            <a:r>
              <a:rPr lang="en-US" altLang="zh-CN" sz="2200" b="1" dirty="0">
                <a:solidFill>
                  <a:srgbClr val="FF0000"/>
                </a:solidFill>
              </a:rPr>
              <a:t>reference line, few stations</a:t>
            </a:r>
          </a:p>
          <a:p>
            <a:pPr marL="625475" indent="-268288">
              <a:lnSpc>
                <a:spcPct val="110000"/>
              </a:lnSpc>
              <a:buFont typeface="+mj-ea"/>
              <a:buAutoNum type="circleNumDbPlain"/>
            </a:pPr>
            <a:r>
              <a:rPr lang="en-US" altLang="zh-CN" sz="2200" b="1" dirty="0">
                <a:solidFill>
                  <a:srgbClr val="0000CC"/>
                </a:solidFill>
                <a:highlight>
                  <a:srgbClr val="FFFF00"/>
                </a:highlight>
              </a:rPr>
              <a:t>BI(</a:t>
            </a:r>
            <a:r>
              <a:rPr lang="en-US" altLang="zh-CN" sz="2200" b="1" dirty="0">
                <a:solidFill>
                  <a:srgbClr val="FF0000"/>
                </a:solidFill>
                <a:highlight>
                  <a:srgbClr val="FFFF00"/>
                </a:highlight>
              </a:rPr>
              <a:t>BPM</a:t>
            </a:r>
            <a:r>
              <a:rPr lang="en-US" altLang="zh-CN" sz="2200" b="1" dirty="0">
                <a:solidFill>
                  <a:srgbClr val="0000CC"/>
                </a:solidFill>
                <a:highlight>
                  <a:srgbClr val="FFFF00"/>
                </a:highlight>
              </a:rPr>
              <a:t>, BCM…) : </a:t>
            </a:r>
            <a:r>
              <a:rPr lang="en-US" altLang="zh-CN" sz="2200" b="1" dirty="0">
                <a:solidFill>
                  <a:srgbClr val="FF0000"/>
                </a:solidFill>
                <a:highlight>
                  <a:srgbClr val="FFFF00"/>
                </a:highlight>
              </a:rPr>
              <a:t>jitter</a:t>
            </a:r>
            <a:r>
              <a:rPr lang="en-US" altLang="zh-CN" sz="2200" b="1" dirty="0">
                <a:solidFill>
                  <a:srgbClr val="0000CC"/>
                </a:solidFill>
                <a:highlight>
                  <a:srgbClr val="FFFF00"/>
                </a:highlight>
              </a:rPr>
              <a:t> (5ps to &lt;1ps), </a:t>
            </a:r>
            <a:r>
              <a:rPr lang="en-US" altLang="zh-CN" sz="2200" b="1" dirty="0">
                <a:solidFill>
                  <a:srgbClr val="FF0000"/>
                </a:solidFill>
                <a:highlight>
                  <a:srgbClr val="FFFF00"/>
                </a:highlight>
              </a:rPr>
              <a:t>timing possible, BPM distributed around</a:t>
            </a:r>
          </a:p>
          <a:p>
            <a:pPr>
              <a:lnSpc>
                <a:spcPct val="110000"/>
              </a:lnSpc>
            </a:pPr>
            <a:r>
              <a:rPr lang="en-US" altLang="zh-CN" sz="2400" b="1" dirty="0">
                <a:solidFill>
                  <a:srgbClr val="0000CC"/>
                </a:solidFill>
              </a:rPr>
              <a:t>Timing : (mostly </a:t>
            </a:r>
            <a:r>
              <a:rPr lang="en-US" altLang="zh-CN" sz="2400" b="1" dirty="0">
                <a:solidFill>
                  <a:srgbClr val="FF0000"/>
                </a:solidFill>
              </a:rPr>
              <a:t>delay adjustable</a:t>
            </a:r>
            <a:r>
              <a:rPr lang="en-US" altLang="zh-CN" sz="2400" b="1" dirty="0">
                <a:solidFill>
                  <a:srgbClr val="0000CC"/>
                </a:solidFill>
              </a:rPr>
              <a:t>)</a:t>
            </a:r>
          </a:p>
          <a:p>
            <a:pPr marL="536575" indent="-179388">
              <a:lnSpc>
                <a:spcPct val="110000"/>
              </a:lnSpc>
              <a:buFont typeface="+mj-ea"/>
              <a:buAutoNum type="circleNumDbPlain"/>
            </a:pPr>
            <a:r>
              <a:rPr lang="en-US" altLang="zh-CN" sz="2200" b="1" dirty="0"/>
              <a:t>BI : &lt; 50ps</a:t>
            </a:r>
          </a:p>
          <a:p>
            <a:pPr marL="536575" indent="-179388">
              <a:lnSpc>
                <a:spcPct val="110000"/>
              </a:lnSpc>
              <a:buFont typeface="+mj-ea"/>
              <a:buAutoNum type="circleNumDbPlain"/>
            </a:pPr>
            <a:r>
              <a:rPr lang="en-US" altLang="zh-CN" sz="2200" b="1" dirty="0"/>
              <a:t>PS : ~5ns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42B6121-5ACE-46B2-BCAA-D46F449F3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791" y="3998516"/>
            <a:ext cx="2673626" cy="2439684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8F0502E-F759-4D2D-897E-2A45F60CA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Key issues of control system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4099738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830891C-0E57-43B2-B9F5-E46D5AD81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196" y="3228042"/>
            <a:ext cx="11603607" cy="159461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altLang="zh-CN" b="1" dirty="0"/>
              <a:t>Requirement analysis and preliminary design</a:t>
            </a:r>
          </a:p>
        </p:txBody>
      </p:sp>
    </p:spTree>
    <p:extLst>
      <p:ext uri="{BB962C8B-B14F-4D97-AF65-F5344CB8AC3E}">
        <p14:creationId xmlns:p14="http://schemas.microsoft.com/office/powerpoint/2010/main" val="96079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</a:t>
            </a:r>
            <a:endParaRPr lang="zh-CN" altLang="en-US" sz="36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D1FE9634-95BF-4AD7-9E91-E84F21F99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878" y="1087388"/>
            <a:ext cx="11390243" cy="5164325"/>
          </a:xfrm>
        </p:spPr>
        <p:txBody>
          <a:bodyPr>
            <a:normAutofit/>
          </a:bodyPr>
          <a:lstStyle/>
          <a:p>
            <a:r>
              <a:rPr lang="en-US" altLang="zh-CN" dirty="0"/>
              <a:t>Controlled devices distribution</a:t>
            </a:r>
          </a:p>
          <a:p>
            <a:pPr marL="536575" indent="-268288">
              <a:buFont typeface="Arial" panose="020B0604020202020204" pitchFamily="34" charset="0"/>
              <a:buChar char="•"/>
            </a:pPr>
            <a:r>
              <a:rPr lang="en-US" altLang="zh-CN" sz="2400" dirty="0" err="1"/>
              <a:t>Linac</a:t>
            </a:r>
            <a:r>
              <a:rPr lang="en-US" altLang="zh-CN" sz="2400" dirty="0"/>
              <a:t> &amp; damping ring</a:t>
            </a:r>
          </a:p>
          <a:p>
            <a:pPr marL="536575" indent="-268288">
              <a:buFont typeface="Arial" panose="020B0604020202020204" pitchFamily="34" charset="0"/>
              <a:buChar char="•"/>
            </a:pPr>
            <a:r>
              <a:rPr lang="en-US" altLang="zh-CN" sz="2400" dirty="0"/>
              <a:t>Ring &amp; transfer lines</a:t>
            </a:r>
          </a:p>
          <a:p>
            <a:r>
              <a:rPr lang="en-US" altLang="zh-CN" dirty="0"/>
              <a:t>Main controlled systems</a:t>
            </a:r>
          </a:p>
          <a:p>
            <a:pPr marL="536575" indent="-268288">
              <a:buFont typeface="Arial" panose="020B0604020202020204" pitchFamily="34" charset="0"/>
              <a:buChar char="•"/>
            </a:pPr>
            <a:r>
              <a:rPr lang="en-US" altLang="zh-CN" sz="2400" dirty="0"/>
              <a:t>Radio frequencies</a:t>
            </a:r>
          </a:p>
          <a:p>
            <a:pPr marL="536575" indent="-268288">
              <a:buFont typeface="Arial" panose="020B0604020202020204" pitchFamily="34" charset="0"/>
              <a:buChar char="•"/>
            </a:pPr>
            <a:r>
              <a:rPr lang="en-US" altLang="zh-CN" sz="2400" dirty="0"/>
              <a:t>Beam instrumentations</a:t>
            </a:r>
          </a:p>
          <a:p>
            <a:pPr marL="536575" indent="-268288">
              <a:buFont typeface="Arial" panose="020B0604020202020204" pitchFamily="34" charset="0"/>
              <a:buChar char="•"/>
            </a:pPr>
            <a:r>
              <a:rPr lang="en-US" altLang="zh-CN" sz="2400" dirty="0"/>
              <a:t>Power supplies</a:t>
            </a:r>
          </a:p>
          <a:p>
            <a:pPr marL="536575" indent="-268288">
              <a:buFont typeface="Arial" panose="020B0604020202020204" pitchFamily="34" charset="0"/>
              <a:buChar char="•"/>
            </a:pPr>
            <a:r>
              <a:rPr lang="en-US" altLang="zh-CN" sz="2400" dirty="0"/>
              <a:t>Vacuum</a:t>
            </a:r>
          </a:p>
          <a:p>
            <a:pPr marL="536575" indent="-268288">
              <a:buFont typeface="Arial" panose="020B0604020202020204" pitchFamily="34" charset="0"/>
              <a:buChar char="•"/>
            </a:pPr>
            <a:r>
              <a:rPr lang="en-US" altLang="zh-CN" sz="2400" dirty="0"/>
              <a:t>Environment : temperatures, water leakage…</a:t>
            </a:r>
          </a:p>
          <a:p>
            <a:pPr marL="536575" indent="-268288">
              <a:buFont typeface="Arial" panose="020B0604020202020204" pitchFamily="34" charset="0"/>
              <a:buChar char="•"/>
            </a:pPr>
            <a:r>
              <a:rPr lang="en-US" altLang="zh-CN" sz="2400" dirty="0"/>
              <a:t>Particle physics</a:t>
            </a:r>
            <a:endParaRPr lang="zh-CN" altLang="en-US" sz="24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904ADCA-26C5-46ED-896A-D31A6C8EE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915" y="1330690"/>
            <a:ext cx="5291058" cy="4817875"/>
          </a:xfrm>
          <a:prstGeom prst="rect">
            <a:avLst/>
          </a:prstGeom>
        </p:spPr>
      </p:pic>
      <p:graphicFrame>
        <p:nvGraphicFramePr>
          <p:cNvPr id="8" name="表格 6">
            <a:extLst>
              <a:ext uri="{FF2B5EF4-FFF2-40B4-BE49-F238E27FC236}">
                <a16:creationId xmlns:a16="http://schemas.microsoft.com/office/drawing/2014/main" id="{058DFB98-1006-453F-A1A1-ADCC972BC9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276702"/>
              </p:ext>
            </p:extLst>
          </p:nvPr>
        </p:nvGraphicFramePr>
        <p:xfrm>
          <a:off x="342236" y="2793250"/>
          <a:ext cx="11507525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2955">
                  <a:extLst>
                    <a:ext uri="{9D8B030D-6E8A-4147-A177-3AD203B41FA5}">
                      <a16:colId xmlns:a16="http://schemas.microsoft.com/office/drawing/2014/main" val="357211126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575278053"/>
                    </a:ext>
                  </a:extLst>
                </a:gridCol>
                <a:gridCol w="2067339">
                  <a:extLst>
                    <a:ext uri="{9D8B030D-6E8A-4147-A177-3AD203B41FA5}">
                      <a16:colId xmlns:a16="http://schemas.microsoft.com/office/drawing/2014/main" val="1195530183"/>
                    </a:ext>
                  </a:extLst>
                </a:gridCol>
                <a:gridCol w="1862591">
                  <a:extLst>
                    <a:ext uri="{9D8B030D-6E8A-4147-A177-3AD203B41FA5}">
                      <a16:colId xmlns:a16="http://schemas.microsoft.com/office/drawing/2014/main" val="801666544"/>
                    </a:ext>
                  </a:extLst>
                </a:gridCol>
                <a:gridCol w="1917920">
                  <a:extLst>
                    <a:ext uri="{9D8B030D-6E8A-4147-A177-3AD203B41FA5}">
                      <a16:colId xmlns:a16="http://schemas.microsoft.com/office/drawing/2014/main" val="3427525669"/>
                    </a:ext>
                  </a:extLst>
                </a:gridCol>
                <a:gridCol w="1917920">
                  <a:extLst>
                    <a:ext uri="{9D8B030D-6E8A-4147-A177-3AD203B41FA5}">
                      <a16:colId xmlns:a16="http://schemas.microsoft.com/office/drawing/2014/main" val="37670160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Radio Frequencies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Beam Instrumentations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Power Supplies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Vacuum &amp; others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Particle Physics</a:t>
                      </a:r>
                      <a:endParaRPr lang="zh-CN" altLang="en-US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1498543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Network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sym typeface="Symbol" panose="05050102010706020507" pitchFamily="18" charset="2"/>
                        </a:rPr>
                        <a:t>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ym typeface="Symbol" panose="05050102010706020507" pitchFamily="18" charset="2"/>
                        </a:rPr>
                        <a:t>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ym typeface="Symbol" panose="05050102010706020507" pitchFamily="18" charset="2"/>
                        </a:rPr>
                        <a:t>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ym typeface="Symbol" panose="05050102010706020507" pitchFamily="18" charset="2"/>
                        </a:rPr>
                        <a:t>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/>
                        <a:t>---</a:t>
                      </a:r>
                      <a:endParaRPr lang="zh-CN" altLang="en-US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2492958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Timing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ym typeface="Symbol" panose="05050102010706020507" pitchFamily="18" charset="2"/>
                        </a:rPr>
                        <a:t>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ym typeface="Symbol" panose="05050102010706020507" pitchFamily="18" charset="2"/>
                        </a:rPr>
                        <a:t>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ym typeface="Symbol" panose="05050102010706020507" pitchFamily="18" charset="2"/>
                        </a:rPr>
                        <a:t>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---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ym typeface="Symbol" panose="05050102010706020507" pitchFamily="18" charset="2"/>
                        </a:rPr>
                        <a:t></a:t>
                      </a:r>
                      <a:endParaRPr lang="zh-CN" altLang="en-US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3988175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Reference Line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ym typeface="Symbol" panose="05050102010706020507" pitchFamily="18" charset="2"/>
                        </a:rPr>
                        <a:t>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ym typeface="Symbol" panose="05050102010706020507" pitchFamily="18" charset="2"/>
                        </a:rPr>
                        <a:t></a:t>
                      </a:r>
                      <a:r>
                        <a:rPr lang="en-US" altLang="zh-CN" dirty="0">
                          <a:sym typeface="Symbol" panose="05050102010706020507" pitchFamily="18" charset="2"/>
                        </a:rPr>
                        <a:t>(Partly)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ym typeface="Symbol" panose="05050102010706020507" pitchFamily="18" charset="2"/>
                        </a:rPr>
                        <a:t>---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---</a:t>
                      </a:r>
                      <a:endParaRPr lang="zh-CN" altLang="en-US" dirty="0"/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dirty="0">
                          <a:sym typeface="Symbol" panose="05050102010706020507" pitchFamily="18" charset="2"/>
                        </a:rPr>
                        <a:t></a:t>
                      </a:r>
                      <a:endParaRPr lang="zh-CN" altLang="en-US" dirty="0"/>
                    </a:p>
                  </a:txBody>
                  <a:tcPr anchor="ctr" anchorCtr="1"/>
                </a:tc>
                <a:extLst>
                  <a:ext uri="{0D108BD9-81ED-4DB2-BD59-A6C34878D82A}">
                    <a16:rowId xmlns:a16="http://schemas.microsoft.com/office/drawing/2014/main" val="42609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5674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>
            <a:extLst>
              <a:ext uri="{FF2B5EF4-FFF2-40B4-BE49-F238E27FC236}">
                <a16:creationId xmlns:a16="http://schemas.microsoft.com/office/drawing/2014/main" id="{3AB4F8E5-2C9D-4299-AB5B-63566070F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020" y="1041731"/>
            <a:ext cx="6945705" cy="5448521"/>
          </a:xfrm>
          <a:prstGeom prst="rect">
            <a:avLst/>
          </a:prstGeom>
        </p:spPr>
      </p:pic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storage ring</a:t>
            </a:r>
            <a:endParaRPr lang="zh-CN" altLang="en-US" sz="3600" dirty="0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C3F0516F-3124-4F56-9DAF-03559AC0B238}"/>
              </a:ext>
            </a:extLst>
          </p:cNvPr>
          <p:cNvSpPr/>
          <p:nvPr/>
        </p:nvSpPr>
        <p:spPr>
          <a:xfrm>
            <a:off x="4187686" y="1890974"/>
            <a:ext cx="357808" cy="3180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04AA3FE2-6747-49F2-A09C-15D67F48EBC7}"/>
              </a:ext>
            </a:extLst>
          </p:cNvPr>
          <p:cNvSpPr/>
          <p:nvPr/>
        </p:nvSpPr>
        <p:spPr>
          <a:xfrm>
            <a:off x="4326834" y="3110948"/>
            <a:ext cx="357808" cy="3180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7ABF2260-FD26-4528-ABA7-696CD74A5B45}"/>
              </a:ext>
            </a:extLst>
          </p:cNvPr>
          <p:cNvSpPr/>
          <p:nvPr/>
        </p:nvSpPr>
        <p:spPr>
          <a:xfrm>
            <a:off x="4326834" y="4072945"/>
            <a:ext cx="357808" cy="3180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67BB2B11-E51B-44FF-8D2A-D6F942CD6530}"/>
              </a:ext>
            </a:extLst>
          </p:cNvPr>
          <p:cNvSpPr/>
          <p:nvPr/>
        </p:nvSpPr>
        <p:spPr>
          <a:xfrm>
            <a:off x="4326834" y="4564494"/>
            <a:ext cx="357808" cy="3180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9B94419F-7100-4681-A6B4-4B17781A0CED}"/>
              </a:ext>
            </a:extLst>
          </p:cNvPr>
          <p:cNvSpPr/>
          <p:nvPr/>
        </p:nvSpPr>
        <p:spPr>
          <a:xfrm>
            <a:off x="4366589" y="5559729"/>
            <a:ext cx="357809" cy="3180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内容占位符 4">
            <a:extLst>
              <a:ext uri="{FF2B5EF4-FFF2-40B4-BE49-F238E27FC236}">
                <a16:creationId xmlns:a16="http://schemas.microsoft.com/office/drawing/2014/main" id="{894856E7-A9AB-48A0-9B4B-F8456D38F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4774" y="1087388"/>
            <a:ext cx="4406347" cy="51643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LLRF 96, cryomodule 32.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Reference line and timing for LLRF.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Network to all.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81773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storage ring</a:t>
            </a:r>
            <a:endParaRPr lang="zh-CN" altLang="en-US" sz="36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4A597BA-82A2-4B3B-A9F1-207EF2D7D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586" y="1169165"/>
            <a:ext cx="8326012" cy="1895740"/>
          </a:xfrm>
          <a:prstGeom prst="rect">
            <a:avLst/>
          </a:prstGeom>
        </p:spPr>
      </p:pic>
      <p:sp>
        <p:nvSpPr>
          <p:cNvPr id="5" name="内容占位符 4">
            <a:extLst>
              <a:ext uri="{FF2B5EF4-FFF2-40B4-BE49-F238E27FC236}">
                <a16:creationId xmlns:a16="http://schemas.microsoft.com/office/drawing/2014/main" id="{2C9B44EC-0524-48C7-ADD2-29BE4D306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2" y="3239936"/>
            <a:ext cx="11343860" cy="301177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Timing to all power supplies.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Timing uncertainty to be clarified and proper technique to be used.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~100 alcoves, ~210 power supplies/section.</a:t>
            </a:r>
            <a:endParaRPr lang="zh-CN" altLang="en-US" dirty="0"/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Network to all.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FBB18F8C-C6EF-4EDF-88B7-73531E1CCDB2}"/>
              </a:ext>
            </a:extLst>
          </p:cNvPr>
          <p:cNvSpPr/>
          <p:nvPr/>
        </p:nvSpPr>
        <p:spPr>
          <a:xfrm>
            <a:off x="6374294" y="1274748"/>
            <a:ext cx="1119809" cy="16274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5709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storage ring</a:t>
            </a:r>
            <a:endParaRPr lang="zh-CN" altLang="en-US" sz="36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B09AD7C-7C27-44C9-B85B-9FF59E410D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76" y="1139347"/>
            <a:ext cx="7964011" cy="1895740"/>
          </a:xfrm>
          <a:prstGeom prst="rect">
            <a:avLst/>
          </a:prstGeom>
        </p:spPr>
      </p:pic>
      <p:sp>
        <p:nvSpPr>
          <p:cNvPr id="5" name="内容占位符 4">
            <a:extLst>
              <a:ext uri="{FF2B5EF4-FFF2-40B4-BE49-F238E27FC236}">
                <a16:creationId xmlns:a16="http://schemas.microsoft.com/office/drawing/2014/main" id="{9366E304-13FD-4032-9AE1-2FBD4FE55F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2" y="3035088"/>
            <a:ext cx="11343860" cy="32166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Control of valves and shutdown of the valves according to the neighbored CCGs’ interlock signals.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Readout and monitoring of values from CCGs and SIPs.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~100 alcoves, ~10 valves &amp; 200 SIPs &amp; 43 CCGs/alcove. One control cabinet for valve-control. ~16 serial-port servers and one industrial computer for readout and monitoring.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Network to all controllers.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061383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storage ring</a:t>
            </a:r>
            <a:endParaRPr lang="zh-CN" altLang="en-US" sz="36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98A9A91-BF2E-4EBA-A86A-425FB394B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97" y="1107625"/>
            <a:ext cx="8135485" cy="2495898"/>
          </a:xfrm>
          <a:prstGeom prst="rect">
            <a:avLst/>
          </a:prstGeom>
        </p:spPr>
      </p:pic>
      <p:sp>
        <p:nvSpPr>
          <p:cNvPr id="5" name="内容占位符 4">
            <a:extLst>
              <a:ext uri="{FF2B5EF4-FFF2-40B4-BE49-F238E27FC236}">
                <a16:creationId xmlns:a16="http://schemas.microsoft.com/office/drawing/2014/main" id="{80409D60-504C-4284-8D4F-E8DF6DD5F0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2" y="3717014"/>
            <a:ext cx="11343860" cy="25346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Timing to all.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Reference line maybe to BPMs and to few others.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~100 alcoves, ~36 BPMs &amp; 60 BLMs/alcove.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Network to all.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89496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booster</a:t>
            </a:r>
            <a:endParaRPr lang="zh-CN" altLang="en-US" sz="36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006537F-6EFD-4049-A342-DBB51DD214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090" y="1083366"/>
            <a:ext cx="7545001" cy="5378532"/>
          </a:xfrm>
          <a:prstGeom prst="rect">
            <a:avLst/>
          </a:prstGeom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BA4D774D-B6FE-4BC1-9FF1-9EB626D545AD}"/>
              </a:ext>
            </a:extLst>
          </p:cNvPr>
          <p:cNvSpPr/>
          <p:nvPr/>
        </p:nvSpPr>
        <p:spPr>
          <a:xfrm>
            <a:off x="4603159" y="1990366"/>
            <a:ext cx="357808" cy="3180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E6926F07-97D0-41A1-A3BD-9D6D3CA61F53}"/>
              </a:ext>
            </a:extLst>
          </p:cNvPr>
          <p:cNvSpPr/>
          <p:nvPr/>
        </p:nvSpPr>
        <p:spPr>
          <a:xfrm>
            <a:off x="4878144" y="3352027"/>
            <a:ext cx="357808" cy="3180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0093D501-B535-4EC0-8907-14D544CF064A}"/>
              </a:ext>
            </a:extLst>
          </p:cNvPr>
          <p:cNvSpPr/>
          <p:nvPr/>
        </p:nvSpPr>
        <p:spPr>
          <a:xfrm>
            <a:off x="4878144" y="3908080"/>
            <a:ext cx="357808" cy="3180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18D7D942-A6A0-4BC1-A743-7F22430B5255}"/>
              </a:ext>
            </a:extLst>
          </p:cNvPr>
          <p:cNvSpPr/>
          <p:nvPr/>
        </p:nvSpPr>
        <p:spPr>
          <a:xfrm>
            <a:off x="4878144" y="4395636"/>
            <a:ext cx="357808" cy="3180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0CEBC249-DF29-40F5-A0E3-E849CB19EA91}"/>
              </a:ext>
            </a:extLst>
          </p:cNvPr>
          <p:cNvSpPr/>
          <p:nvPr/>
        </p:nvSpPr>
        <p:spPr>
          <a:xfrm>
            <a:off x="4878144" y="5479001"/>
            <a:ext cx="357808" cy="31805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内容占位符 4">
            <a:extLst>
              <a:ext uri="{FF2B5EF4-FFF2-40B4-BE49-F238E27FC236}">
                <a16:creationId xmlns:a16="http://schemas.microsoft.com/office/drawing/2014/main" id="{40C7302D-64B6-4D71-94F2-F27CFCF50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19517" y="1097328"/>
            <a:ext cx="3896139" cy="51643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LLRF 96, cryomodule 12.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Reference line and timing for LLRF.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Network to all.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309614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booster</a:t>
            </a:r>
            <a:endParaRPr lang="zh-CN" altLang="en-US" sz="36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6756677-B471-455E-AC94-58E9AA23C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550" y="1119469"/>
            <a:ext cx="8326012" cy="1895740"/>
          </a:xfrm>
          <a:prstGeom prst="rect">
            <a:avLst/>
          </a:prstGeom>
        </p:spPr>
      </p:pic>
      <p:sp>
        <p:nvSpPr>
          <p:cNvPr id="5" name="内容占位符 4">
            <a:extLst>
              <a:ext uri="{FF2B5EF4-FFF2-40B4-BE49-F238E27FC236}">
                <a16:creationId xmlns:a16="http://schemas.microsoft.com/office/drawing/2014/main" id="{F4BA24CB-A763-4005-BFD1-EED4DDC4E9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878" y="3249875"/>
            <a:ext cx="11343860" cy="301177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Timing to all power supplies.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Timing uncertainty to be clarified and proper technique to be used.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~100 alcoves, ~48</a:t>
            </a:r>
          </a:p>
          <a:p>
            <a:pPr marL="0" indent="0">
              <a:buNone/>
            </a:pPr>
            <a:r>
              <a:rPr lang="en-US" altLang="zh-CN" dirty="0"/>
              <a:t>   power supplies/section.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Network to all.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459B289-A8E7-4BAE-9EFA-B44174C50A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1343" y="4320669"/>
            <a:ext cx="7768634" cy="2099343"/>
          </a:xfrm>
          <a:prstGeom prst="rect">
            <a:avLst/>
          </a:prstGeom>
        </p:spPr>
      </p:pic>
      <p:sp>
        <p:nvSpPr>
          <p:cNvPr id="7" name="矩形: 圆角 6">
            <a:extLst>
              <a:ext uri="{FF2B5EF4-FFF2-40B4-BE49-F238E27FC236}">
                <a16:creationId xmlns:a16="http://schemas.microsoft.com/office/drawing/2014/main" id="{E91A0151-8893-4719-8B3A-E991D8C66FCF}"/>
              </a:ext>
            </a:extLst>
          </p:cNvPr>
          <p:cNvSpPr/>
          <p:nvPr/>
        </p:nvSpPr>
        <p:spPr>
          <a:xfrm>
            <a:off x="6533320" y="1251189"/>
            <a:ext cx="1119809" cy="162747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54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booster</a:t>
            </a:r>
            <a:endParaRPr lang="zh-CN" altLang="en-US" sz="36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EE8D938-F0F6-4100-BF9B-92FB0CCF7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70" y="1099591"/>
            <a:ext cx="7973538" cy="1895740"/>
          </a:xfrm>
          <a:prstGeom prst="rect">
            <a:avLst/>
          </a:prstGeom>
        </p:spPr>
      </p:pic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972E0CF-61E4-4B13-9C19-8737BB70A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2" y="3035088"/>
            <a:ext cx="11343860" cy="32166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Control </a:t>
            </a:r>
            <a:r>
              <a:rPr lang="en-US" altLang="zh-CN" dirty="0">
                <a:solidFill>
                  <a:srgbClr val="FF0000"/>
                </a:solidFill>
              </a:rPr>
              <a:t>together with the storage ring</a:t>
            </a:r>
            <a:r>
              <a:rPr lang="en-US" altLang="zh-CN" dirty="0"/>
              <a:t>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~100 alcoves, </a:t>
            </a:r>
            <a:r>
              <a:rPr lang="en-US" altLang="zh-CN" dirty="0">
                <a:solidFill>
                  <a:srgbClr val="FF0000"/>
                </a:solidFill>
              </a:rPr>
              <a:t>each alcove </a:t>
            </a:r>
            <a:r>
              <a:rPr lang="en-US" altLang="zh-CN" dirty="0"/>
              <a:t>with </a:t>
            </a:r>
            <a:r>
              <a:rPr lang="en-US" altLang="zh-CN" dirty="0">
                <a:solidFill>
                  <a:srgbClr val="FF0000"/>
                </a:solidFill>
              </a:rPr>
              <a:t>total ~15 valves, ~284 SIPs, ~65 CCGs</a:t>
            </a:r>
            <a:r>
              <a:rPr lang="en-US" altLang="zh-CN" dirty="0"/>
              <a:t>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Network to all controllers.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62438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975D4-5D66-4B9A-9778-F047BA217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Outline</a:t>
            </a:r>
            <a:endParaRPr lang="zh-CN" altLang="en-US" sz="36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830891C-0E57-43B2-B9F5-E46D5AD81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593" y="994134"/>
            <a:ext cx="11603607" cy="417421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zh-CN" b="1" dirty="0"/>
              <a:t>Key issues of CEPC control</a:t>
            </a:r>
          </a:p>
          <a:p>
            <a:pPr>
              <a:lnSpc>
                <a:spcPct val="110000"/>
              </a:lnSpc>
            </a:pPr>
            <a:endParaRPr lang="en-US" altLang="zh-CN" b="1" dirty="0"/>
          </a:p>
          <a:p>
            <a:pPr>
              <a:lnSpc>
                <a:spcPct val="110000"/>
              </a:lnSpc>
            </a:pPr>
            <a:r>
              <a:rPr lang="en-US" altLang="zh-CN" b="1" dirty="0"/>
              <a:t>Requirement analysis and preliminary design</a:t>
            </a:r>
          </a:p>
          <a:p>
            <a:pPr>
              <a:lnSpc>
                <a:spcPct val="110000"/>
              </a:lnSpc>
            </a:pPr>
            <a:endParaRPr lang="en-US" altLang="zh-CN" b="1" dirty="0"/>
          </a:p>
          <a:p>
            <a:pPr>
              <a:lnSpc>
                <a:spcPct val="110000"/>
              </a:lnSpc>
            </a:pPr>
            <a:r>
              <a:rPr lang="en-US" altLang="zh-CN" b="1" dirty="0"/>
              <a:t>Analysis on Alcove-Number Optimization</a:t>
            </a:r>
          </a:p>
        </p:txBody>
      </p:sp>
    </p:spTree>
    <p:extLst>
      <p:ext uri="{BB962C8B-B14F-4D97-AF65-F5344CB8AC3E}">
        <p14:creationId xmlns:p14="http://schemas.microsoft.com/office/powerpoint/2010/main" val="30377390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booster</a:t>
            </a:r>
            <a:endParaRPr lang="zh-CN" altLang="en-US" sz="36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E4DA5E07-4197-4D4F-9C6D-68DD03179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64" y="1102861"/>
            <a:ext cx="8164064" cy="2505425"/>
          </a:xfrm>
          <a:prstGeom prst="rect">
            <a:avLst/>
          </a:prstGeom>
        </p:spPr>
      </p:pic>
      <p:sp>
        <p:nvSpPr>
          <p:cNvPr id="5" name="内容占位符 4">
            <a:extLst>
              <a:ext uri="{FF2B5EF4-FFF2-40B4-BE49-F238E27FC236}">
                <a16:creationId xmlns:a16="http://schemas.microsoft.com/office/drawing/2014/main" id="{8C07D662-DF8A-4E55-821D-265A57DA5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2" y="3717014"/>
            <a:ext cx="11343860" cy="253469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Timing to all.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Reference line maybe to BPMs and to few others.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~100 alcoves, ~24 BPMs &amp; 7 BLMs/alcove.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Network to all.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6432242D-C0A1-4B8C-9F54-66C4DC8D12B0}"/>
              </a:ext>
            </a:extLst>
          </p:cNvPr>
          <p:cNvSpPr txBox="1"/>
          <p:nvPr/>
        </p:nvSpPr>
        <p:spPr>
          <a:xfrm>
            <a:off x="8707041" y="1769165"/>
            <a:ext cx="31635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/>
              <a:t>Booster to storage rings</a:t>
            </a:r>
          </a:p>
          <a:p>
            <a:pPr algn="ctr"/>
            <a:r>
              <a:rPr lang="en-US" altLang="zh-CN" sz="2200" dirty="0"/>
              <a:t>32 BPMs</a:t>
            </a:r>
            <a:endParaRPr lang="zh-CN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236543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LINAC, damping ring &amp; its TLs</a:t>
            </a:r>
            <a:endParaRPr lang="zh-CN" altLang="en-US" sz="3600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4F03AB8-D3A3-4079-8DED-21225D1C9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594" y="1205994"/>
            <a:ext cx="9391289" cy="3644302"/>
          </a:xfrm>
          <a:prstGeom prst="rect">
            <a:avLst/>
          </a:prstGeom>
        </p:spPr>
      </p:pic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4A8A71B-C756-4EC1-AE8A-8D531BF37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2" y="4919870"/>
            <a:ext cx="11343860" cy="14411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Total 276 LLRFs, reference line and timing to all.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Network to all.</a:t>
            </a:r>
          </a:p>
        </p:txBody>
      </p:sp>
    </p:spTree>
    <p:extLst>
      <p:ext uri="{BB962C8B-B14F-4D97-AF65-F5344CB8AC3E}">
        <p14:creationId xmlns:p14="http://schemas.microsoft.com/office/powerpoint/2010/main" val="4262611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LINAC, damping ring &amp; its TLs</a:t>
            </a:r>
            <a:endParaRPr lang="zh-CN" altLang="en-US" sz="36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4A8A71B-C756-4EC1-AE8A-8D531BF37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70" y="1212574"/>
            <a:ext cx="11343860" cy="1441173"/>
          </a:xfrm>
          <a:solidFill>
            <a:srgbClr val="99CC00"/>
          </a:solidFill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Total 789 power supplies with 583 of LINAC, 206 of damping ring &amp; its TLs.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Timing to all.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Network to all.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072576A3-386A-41BE-AC0D-28572C035B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545" y="2713382"/>
            <a:ext cx="7973538" cy="1867161"/>
          </a:xfrm>
          <a:prstGeom prst="rect">
            <a:avLst/>
          </a:prstGeom>
        </p:spPr>
      </p:pic>
      <p:sp>
        <p:nvSpPr>
          <p:cNvPr id="7" name="内容占位符 4">
            <a:extLst>
              <a:ext uri="{FF2B5EF4-FFF2-40B4-BE49-F238E27FC236}">
                <a16:creationId xmlns:a16="http://schemas.microsoft.com/office/drawing/2014/main" id="{28A3169D-F60E-4A62-B8D4-395952ADA39B}"/>
              </a:ext>
            </a:extLst>
          </p:cNvPr>
          <p:cNvSpPr txBox="1">
            <a:spLocks/>
          </p:cNvSpPr>
          <p:nvPr/>
        </p:nvSpPr>
        <p:spPr>
          <a:xfrm>
            <a:off x="447262" y="4580542"/>
            <a:ext cx="11343860" cy="1867161"/>
          </a:xfrm>
          <a:prstGeom prst="rect">
            <a:avLst/>
          </a:prstGeom>
          <a:solidFill>
            <a:srgbClr val="99CC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p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Control together with vacuum stations, valve control cabinets as less as possible.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Network to all controllers.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08325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LINAC, damping ring &amp; its TLs</a:t>
            </a:r>
            <a:endParaRPr lang="zh-CN" altLang="en-US" sz="3600" dirty="0"/>
          </a:p>
        </p:txBody>
      </p:sp>
      <p:sp>
        <p:nvSpPr>
          <p:cNvPr id="8" name="内容占位符 4">
            <a:extLst>
              <a:ext uri="{FF2B5EF4-FFF2-40B4-BE49-F238E27FC236}">
                <a16:creationId xmlns:a16="http://schemas.microsoft.com/office/drawing/2014/main" id="{173766BE-8D2E-47A3-9CAA-293CCC7EE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70" y="3200178"/>
            <a:ext cx="11343860" cy="1143222"/>
          </a:xfrm>
          <a:solidFill>
            <a:srgbClr val="99CC00"/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Timing to all.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Network to all.</a:t>
            </a:r>
          </a:p>
        </p:txBody>
      </p:sp>
      <p:sp>
        <p:nvSpPr>
          <p:cNvPr id="9" name="内容占位符 4">
            <a:extLst>
              <a:ext uri="{FF2B5EF4-FFF2-40B4-BE49-F238E27FC236}">
                <a16:creationId xmlns:a16="http://schemas.microsoft.com/office/drawing/2014/main" id="{09294437-5CB0-4A11-B4B2-BBF2E27624F3}"/>
              </a:ext>
            </a:extLst>
          </p:cNvPr>
          <p:cNvSpPr txBox="1">
            <a:spLocks/>
          </p:cNvSpPr>
          <p:nvPr/>
        </p:nvSpPr>
        <p:spPr>
          <a:xfrm>
            <a:off x="424070" y="4669932"/>
            <a:ext cx="11343860" cy="1143222"/>
          </a:xfrm>
          <a:prstGeom prst="rect">
            <a:avLst/>
          </a:prstGeom>
          <a:solidFill>
            <a:srgbClr val="99CCFF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ü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p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Injection &amp; extraction : few at fixed stations. Timing to all. Network to all.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8DF82237-B68B-4DA3-8CAC-B2FA015D0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070" y="1044846"/>
            <a:ext cx="6247362" cy="2016406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E6B1601D-6353-4DE0-91C8-C7D084CE49E9}"/>
              </a:ext>
            </a:extLst>
          </p:cNvPr>
          <p:cNvSpPr txBox="1"/>
          <p:nvPr/>
        </p:nvSpPr>
        <p:spPr>
          <a:xfrm>
            <a:off x="7623676" y="1327714"/>
            <a:ext cx="31635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200" dirty="0"/>
              <a:t>LINAC to booster</a:t>
            </a:r>
          </a:p>
          <a:p>
            <a:pPr algn="ctr"/>
            <a:r>
              <a:rPr lang="en-US" altLang="zh-CN" sz="2200" dirty="0"/>
              <a:t>28 BPMs &amp; 2 PRs</a:t>
            </a:r>
            <a:endParaRPr lang="zh-CN" altLang="en-US" sz="2200" dirty="0"/>
          </a:p>
        </p:txBody>
      </p:sp>
    </p:spTree>
    <p:extLst>
      <p:ext uri="{BB962C8B-B14F-4D97-AF65-F5344CB8AC3E}">
        <p14:creationId xmlns:p14="http://schemas.microsoft.com/office/powerpoint/2010/main" val="23545629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machine protection</a:t>
            </a:r>
            <a:endParaRPr lang="zh-CN" altLang="en-US" sz="36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4A8A71B-C756-4EC1-AE8A-8D531BF37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1" y="1133062"/>
            <a:ext cx="6052929" cy="52279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Overall operation management.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Fast protection(&lt;1ms) for the storage ring and booster. FPGA based.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Slow protection(tens of </a:t>
            </a:r>
            <a:r>
              <a:rPr lang="en-US" altLang="zh-CN" dirty="0" err="1"/>
              <a:t>ms</a:t>
            </a:r>
            <a:r>
              <a:rPr lang="en-US" altLang="zh-CN" dirty="0"/>
              <a:t>) for others. PLC based.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8EDC2DA-BF1E-4790-BC7E-790AD9262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915" y="1330690"/>
            <a:ext cx="5291058" cy="48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8907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central control &amp; servers</a:t>
            </a:r>
            <a:endParaRPr lang="zh-CN" altLang="en-US" sz="36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3691777-BACD-45CF-93A6-AE0EF6AA0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86" y="1127814"/>
            <a:ext cx="11506632" cy="5094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hot of Data Center With Multiple Rows of Fully Operational Server ...">
            <a:extLst>
              <a:ext uri="{FF2B5EF4-FFF2-40B4-BE49-F238E27FC236}">
                <a16:creationId xmlns:a16="http://schemas.microsoft.com/office/drawing/2014/main" id="{DF24FAED-3B8B-463C-A17E-9A92CC13E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509" y="1818305"/>
            <a:ext cx="6591300" cy="371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4E7A277C-0A05-43C1-9390-AFFBD3E024FE}"/>
              </a:ext>
            </a:extLst>
          </p:cNvPr>
          <p:cNvSpPr/>
          <p:nvPr/>
        </p:nvSpPr>
        <p:spPr>
          <a:xfrm>
            <a:off x="6788424" y="1818305"/>
            <a:ext cx="4760845" cy="33897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67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temp. monitoring of vac. chambers </a:t>
            </a:r>
            <a:endParaRPr lang="zh-CN" altLang="en-US" sz="36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4A8A71B-C756-4EC1-AE8A-8D531BF37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1" y="1133062"/>
            <a:ext cx="6052929" cy="52279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Current design : 102,500 Pt100 based monitoring, ~one every 3m for both booster and collider.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8EDC2DA-BF1E-4790-BC7E-790AD9262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915" y="1330690"/>
            <a:ext cx="5291058" cy="48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8618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tunnel inspection</a:t>
            </a:r>
            <a:endParaRPr lang="zh-CN" altLang="en-US" sz="36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4A8A71B-C756-4EC1-AE8A-8D531BF37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1" y="1133062"/>
            <a:ext cx="6052929" cy="52279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Cameras used in non-radiation-hard areas.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Robot based inspection used in radiation-hard areas.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F8EDC2DA-BF1E-4790-BC7E-790AD9262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915" y="1330690"/>
            <a:ext cx="5291058" cy="48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1799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analysis :</a:t>
            </a:r>
            <a:r>
              <a:rPr lang="zh-CN" altLang="en-US" sz="3600" dirty="0"/>
              <a:t> </a:t>
            </a:r>
            <a:r>
              <a:rPr lang="en-US" altLang="zh-CN" sz="3600" dirty="0"/>
              <a:t>others</a:t>
            </a:r>
            <a:endParaRPr lang="zh-CN" altLang="en-US" sz="36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4A8A71B-C756-4EC1-AE8A-8D531BF37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1" y="1133062"/>
            <a:ext cx="11300791" cy="52279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Control utilities : fibers, cables, UPS, cabinets…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>
                <a:solidFill>
                  <a:srgbClr val="FF0000"/>
                </a:solidFill>
              </a:rPr>
              <a:t>Joint design </a:t>
            </a:r>
            <a:r>
              <a:rPr lang="en-US" altLang="zh-CN" dirty="0"/>
              <a:t>among campus network &amp; computing, radiation protection, utility &amp; ventilation…</a:t>
            </a:r>
          </a:p>
        </p:txBody>
      </p:sp>
    </p:spTree>
    <p:extLst>
      <p:ext uri="{BB962C8B-B14F-4D97-AF65-F5344CB8AC3E}">
        <p14:creationId xmlns:p14="http://schemas.microsoft.com/office/powerpoint/2010/main" val="29171611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Next to do</a:t>
            </a:r>
            <a:endParaRPr lang="zh-CN" altLang="en-US" sz="36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4A8A71B-C756-4EC1-AE8A-8D531BF37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1" y="1133062"/>
            <a:ext cx="11300791" cy="52279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Efforts to solve the long distance time drift compensation due to temperature changes.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Much work on the development of the DAQ system and intelligent analysis.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Design efforts to improve the reliability and availability with low cost.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Further design and detailed estimate of cost.</a:t>
            </a:r>
          </a:p>
        </p:txBody>
      </p:sp>
    </p:spTree>
    <p:extLst>
      <p:ext uri="{BB962C8B-B14F-4D97-AF65-F5344CB8AC3E}">
        <p14:creationId xmlns:p14="http://schemas.microsoft.com/office/powerpoint/2010/main" val="3630649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830891C-0E57-43B2-B9F5-E46D5AD81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196" y="3228042"/>
            <a:ext cx="11603607" cy="159461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altLang="zh-CN" b="1" dirty="0"/>
              <a:t>Key issues of CEPC control</a:t>
            </a:r>
          </a:p>
        </p:txBody>
      </p:sp>
    </p:spTree>
    <p:extLst>
      <p:ext uri="{BB962C8B-B14F-4D97-AF65-F5344CB8AC3E}">
        <p14:creationId xmlns:p14="http://schemas.microsoft.com/office/powerpoint/2010/main" val="42534264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830891C-0E57-43B2-B9F5-E46D5AD81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196" y="3228042"/>
            <a:ext cx="11603607" cy="1594612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altLang="zh-CN" b="1" dirty="0"/>
              <a:t>Analysis on alcove-number optimization</a:t>
            </a:r>
          </a:p>
        </p:txBody>
      </p:sp>
    </p:spTree>
    <p:extLst>
      <p:ext uri="{BB962C8B-B14F-4D97-AF65-F5344CB8AC3E}">
        <p14:creationId xmlns:p14="http://schemas.microsoft.com/office/powerpoint/2010/main" val="11242252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introduction</a:t>
            </a:r>
            <a:endParaRPr lang="zh-CN" altLang="en-US" sz="36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4A8A71B-C756-4EC1-AE8A-8D531BF37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61" y="1133062"/>
            <a:ext cx="11300791" cy="52279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There is a balance among cables, utility &amp; ventilation, number of alcoves and accelerator control.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Cost, radiation protection and any other benefits.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Three meetings on Feb. 4</a:t>
            </a:r>
            <a:r>
              <a:rPr lang="en-US" altLang="zh-CN" baseline="30000" dirty="0"/>
              <a:t>th</a:t>
            </a:r>
            <a:r>
              <a:rPr lang="en-US" altLang="zh-CN" dirty="0"/>
              <a:t>, Feb. 27</a:t>
            </a:r>
            <a:r>
              <a:rPr lang="en-US" altLang="zh-CN" baseline="30000" dirty="0"/>
              <a:t>th </a:t>
            </a:r>
            <a:r>
              <a:rPr lang="en-US" altLang="zh-CN" dirty="0"/>
              <a:t>and Mar. 26</a:t>
            </a:r>
            <a:r>
              <a:rPr lang="en-US" altLang="zh-CN" baseline="30000" dirty="0"/>
              <a:t>th</a:t>
            </a:r>
            <a:r>
              <a:rPr lang="en-US" altLang="zh-CN" dirty="0"/>
              <a:t>. 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Preliminary environment : </a:t>
            </a:r>
            <a:r>
              <a:rPr lang="en-US" altLang="zh-CN" dirty="0">
                <a:solidFill>
                  <a:srgbClr val="FF0000"/>
                </a:solidFill>
              </a:rPr>
              <a:t>35</a:t>
            </a:r>
            <a:r>
              <a:rPr lang="zh-CN" altLang="en-US" dirty="0">
                <a:solidFill>
                  <a:srgbClr val="FF0000"/>
                </a:solidFill>
              </a:rPr>
              <a:t>℃ </a:t>
            </a:r>
            <a:r>
              <a:rPr lang="en-US" altLang="zh-CN" dirty="0">
                <a:solidFill>
                  <a:srgbClr val="FF0000"/>
                </a:solidFill>
              </a:rPr>
              <a:t>&amp; 70% humidity in tunnel, 27 </a:t>
            </a:r>
            <a:r>
              <a:rPr lang="zh-CN" altLang="en-US" dirty="0">
                <a:solidFill>
                  <a:srgbClr val="FF0000"/>
                </a:solidFill>
              </a:rPr>
              <a:t>℃ </a:t>
            </a:r>
            <a:r>
              <a:rPr lang="en-US" altLang="zh-CN" dirty="0">
                <a:solidFill>
                  <a:srgbClr val="FF0000"/>
                </a:solidFill>
              </a:rPr>
              <a:t>&amp; 60% humidity in alcoves</a:t>
            </a:r>
            <a:r>
              <a:rPr lang="en-US" altLang="zh-CN" dirty="0"/>
              <a:t>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Attendees : GAO </a:t>
            </a:r>
            <a:r>
              <a:rPr lang="en-US" altLang="zh-CN" dirty="0" err="1"/>
              <a:t>Jie</a:t>
            </a:r>
            <a:r>
              <a:rPr lang="en-US" altLang="zh-CN" dirty="0"/>
              <a:t>, LI </a:t>
            </a:r>
            <a:r>
              <a:rPr lang="en-US" altLang="zh-CN" dirty="0" err="1"/>
              <a:t>Yuhui</a:t>
            </a:r>
            <a:r>
              <a:rPr lang="en-US" altLang="zh-CN" dirty="0"/>
              <a:t>, LIN </a:t>
            </a:r>
            <a:r>
              <a:rPr lang="en-US" altLang="zh-CN" dirty="0" err="1"/>
              <a:t>Guoping</a:t>
            </a:r>
            <a:r>
              <a:rPr lang="en-US" altLang="zh-CN" dirty="0"/>
              <a:t>, HUANG </a:t>
            </a:r>
            <a:r>
              <a:rPr lang="en-US" altLang="zh-CN" dirty="0" err="1"/>
              <a:t>Jinshu</a:t>
            </a:r>
            <a:r>
              <a:rPr lang="en-US" altLang="zh-CN" dirty="0"/>
              <a:t>, SUI Yanfeng, CHEN Bin, LONG </a:t>
            </a:r>
            <a:r>
              <a:rPr lang="en-US" altLang="zh-CN" dirty="0" err="1"/>
              <a:t>Fengli</a:t>
            </a:r>
            <a:r>
              <a:rPr lang="en-US" altLang="zh-CN" dirty="0"/>
              <a:t>, MA </a:t>
            </a:r>
            <a:r>
              <a:rPr lang="en-US" altLang="zh-CN" dirty="0" err="1"/>
              <a:t>Yongsheng</a:t>
            </a:r>
            <a:r>
              <a:rPr lang="en-US" altLang="zh-CN" dirty="0"/>
              <a:t>, DONG </a:t>
            </a:r>
            <a:r>
              <a:rPr lang="en-US" altLang="zh-CN" dirty="0" err="1"/>
              <a:t>Haiyi</a:t>
            </a:r>
            <a:r>
              <a:rPr lang="en-US" altLang="zh-CN" dirty="0"/>
              <a:t>, MA </a:t>
            </a:r>
            <a:r>
              <a:rPr lang="en-US" altLang="zh-CN" dirty="0" err="1"/>
              <a:t>Zhongjian</a:t>
            </a:r>
            <a:r>
              <a:rPr lang="en-US" altLang="zh-CN" dirty="0"/>
              <a:t>, TANG </a:t>
            </a:r>
            <a:r>
              <a:rPr lang="en-US" altLang="zh-CN" dirty="0" err="1"/>
              <a:t>Guangyi</a:t>
            </a:r>
            <a:r>
              <a:rPr lang="en-US" altLang="zh-CN" dirty="0"/>
              <a:t>, LEI Ge, LI Gang, MA </a:t>
            </a:r>
            <a:r>
              <a:rPr lang="en-US" altLang="zh-CN" dirty="0" err="1"/>
              <a:t>Xinpeng</a:t>
            </a:r>
            <a:r>
              <a:rPr lang="en-US" altLang="zh-CN" dirty="0"/>
              <a:t>, WANG </a:t>
            </a:r>
            <a:r>
              <a:rPr lang="en-US" altLang="zh-CN" dirty="0" err="1"/>
              <a:t>Haijing</a:t>
            </a:r>
            <a:r>
              <a:rPr lang="en-US" altLang="zh-CN" dirty="0"/>
              <a:t>, WANG </a:t>
            </a:r>
            <a:r>
              <a:rPr lang="en-US" altLang="zh-CN" dirty="0" err="1"/>
              <a:t>Yiwei</a:t>
            </a:r>
            <a:r>
              <a:rPr lang="en-US" altLang="zh-CN" dirty="0"/>
              <a:t>, JI </a:t>
            </a:r>
            <a:r>
              <a:rPr lang="en-US" altLang="zh-CN" dirty="0" err="1"/>
              <a:t>Daheng</a:t>
            </a:r>
            <a:r>
              <a:rPr lang="en-US" altLang="zh-CN" dirty="0"/>
              <a:t>, WANG Bin, WEI Yuanyuan, WEI </a:t>
            </a:r>
            <a:r>
              <a:rPr lang="en-US" altLang="zh-CN" dirty="0" err="1"/>
              <a:t>Shujun</a:t>
            </a:r>
            <a:r>
              <a:rPr lang="en-US" altLang="zh-CN" dirty="0"/>
              <a:t>, JIN </a:t>
            </a:r>
            <a:r>
              <a:rPr lang="en-US" altLang="zh-CN" dirty="0" err="1"/>
              <a:t>Dapeng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798217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Preliminary assessment</a:t>
            </a:r>
            <a:endParaRPr lang="zh-CN" altLang="en-US" sz="36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4A8A71B-C756-4EC1-AE8A-8D531BF37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594" y="1133062"/>
            <a:ext cx="11588879" cy="52279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If the number of alcoves increases from ~100 to ~200, then</a:t>
            </a:r>
            <a:endParaRPr lang="en-US" altLang="zh-CN" sz="2400" dirty="0"/>
          </a:p>
          <a:p>
            <a:pPr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>
              <a:buFont typeface="Wingdings" panose="05000000000000000000" pitchFamily="2" charset="2"/>
              <a:buChar char="n"/>
            </a:pPr>
            <a:endParaRPr lang="en-US" altLang="zh-CN" dirty="0"/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~12 million RMB/y electricity saved with -2.3MW for 5000-hour operation.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77C42D8-872E-4183-A7D6-D7C3085E5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614" y="1768370"/>
            <a:ext cx="9774838" cy="2624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8972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Preliminary assessment</a:t>
            </a:r>
            <a:endParaRPr lang="zh-CN" altLang="en-US" sz="36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4A8A71B-C756-4EC1-AE8A-8D531BF37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594" y="1133062"/>
            <a:ext cx="11588879" cy="52279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Absorbed dose of fibers and silicon in tunnel without shielding : ~10Gy/h.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A895CB8-D1C1-46E0-980F-D2983A4EF0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620" y="1771125"/>
            <a:ext cx="9887960" cy="458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034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Preliminary assessment</a:t>
            </a:r>
            <a:endParaRPr lang="zh-CN" altLang="en-US" sz="36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4A8A71B-C756-4EC1-AE8A-8D531BF37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594" y="1133062"/>
            <a:ext cx="11588879" cy="52279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For CEPC, shielding in the tunnel can be done.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03FFD32-1878-4002-BA30-832E7385F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4381" y="1692716"/>
            <a:ext cx="3827157" cy="230736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233E449-D1AC-482F-B19C-048F8A18CA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2021" y="1639950"/>
            <a:ext cx="3007000" cy="22903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57E3FE8-B37B-4475-A945-9C6803D4A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373" y="4139013"/>
            <a:ext cx="3007000" cy="2286674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B62578B2-8ACE-4861-82AD-A09EEBC3F2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8873" y="4139013"/>
            <a:ext cx="3918172" cy="230736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5190A89C-1B80-4943-8F20-3A7D4F52857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32058" y="4012936"/>
            <a:ext cx="3868226" cy="2283801"/>
          </a:xfrm>
          <a:prstGeom prst="rect">
            <a:avLst/>
          </a:prstGeom>
        </p:spPr>
      </p:pic>
      <p:sp>
        <p:nvSpPr>
          <p:cNvPr id="11" name="内容占位符 4">
            <a:extLst>
              <a:ext uri="{FF2B5EF4-FFF2-40B4-BE49-F238E27FC236}">
                <a16:creationId xmlns:a16="http://schemas.microsoft.com/office/drawing/2014/main" id="{E7F41976-4B92-4B5F-B25D-FAEFD9B229F7}"/>
              </a:ext>
            </a:extLst>
          </p:cNvPr>
          <p:cNvSpPr txBox="1">
            <a:spLocks/>
          </p:cNvSpPr>
          <p:nvPr/>
        </p:nvSpPr>
        <p:spPr>
          <a:xfrm>
            <a:off x="8201813" y="411619"/>
            <a:ext cx="3794988" cy="543052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Si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99BDFFC9-5E28-4998-9F11-3B9A7B2EF7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60620" y="1639950"/>
            <a:ext cx="3811103" cy="2290356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94347BAD-8E53-49F1-A1D6-18AEB0583AAA}"/>
              </a:ext>
            </a:extLst>
          </p:cNvPr>
          <p:cNvSpPr txBox="1"/>
          <p:nvPr/>
        </p:nvSpPr>
        <p:spPr>
          <a:xfrm>
            <a:off x="974035" y="2325757"/>
            <a:ext cx="1232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10cm lead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7DE05F72-F898-4651-B019-D30C12CB4447}"/>
              </a:ext>
            </a:extLst>
          </p:cNvPr>
          <p:cNvSpPr txBox="1"/>
          <p:nvPr/>
        </p:nvSpPr>
        <p:spPr>
          <a:xfrm>
            <a:off x="974035" y="4785504"/>
            <a:ext cx="12324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20cm lead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917139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Preliminary assessment</a:t>
            </a:r>
            <a:endParaRPr lang="zh-CN" altLang="en-US" sz="3600" dirty="0"/>
          </a:p>
        </p:txBody>
      </p:sp>
      <p:sp>
        <p:nvSpPr>
          <p:cNvPr id="5" name="内容占位符 4">
            <a:extLst>
              <a:ext uri="{FF2B5EF4-FFF2-40B4-BE49-F238E27FC236}">
                <a16:creationId xmlns:a16="http://schemas.microsoft.com/office/drawing/2014/main" id="{74A8A71B-C756-4EC1-AE8A-8D531BF37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594" y="1133062"/>
            <a:ext cx="11588879" cy="522798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For </a:t>
            </a:r>
            <a:r>
              <a:rPr lang="en-US" altLang="zh-CN" dirty="0" err="1"/>
              <a:t>SppC</a:t>
            </a:r>
            <a:r>
              <a:rPr lang="en-US" altLang="zh-CN" dirty="0"/>
              <a:t>, shielding in the tunnel can hardly be done due to the high flux of neutrons and hadrons.</a:t>
            </a:r>
          </a:p>
          <a:p>
            <a:pPr>
              <a:buFont typeface="Wingdings" panose="05000000000000000000" pitchFamily="2" charset="2"/>
              <a:buChar char="n"/>
            </a:pPr>
            <a:r>
              <a:rPr lang="en-US" altLang="zh-CN" dirty="0"/>
              <a:t>All the active devices may be put in the alcoves including the 22,192 corrector-power-supplies of CEPC. So, more alcoves seem to be better for the future </a:t>
            </a:r>
            <a:r>
              <a:rPr lang="en-US" altLang="zh-CN" dirty="0" err="1"/>
              <a:t>SppC</a:t>
            </a:r>
            <a:r>
              <a:rPr lang="en-US" altLang="zh-CN"/>
              <a:t>.</a:t>
            </a:r>
            <a:endParaRPr lang="en-US" altLang="zh-CN" dirty="0"/>
          </a:p>
        </p:txBody>
      </p:sp>
      <p:sp>
        <p:nvSpPr>
          <p:cNvPr id="11" name="内容占位符 4">
            <a:extLst>
              <a:ext uri="{FF2B5EF4-FFF2-40B4-BE49-F238E27FC236}">
                <a16:creationId xmlns:a16="http://schemas.microsoft.com/office/drawing/2014/main" id="{E7F41976-4B92-4B5F-B25D-FAEFD9B229F7}"/>
              </a:ext>
            </a:extLst>
          </p:cNvPr>
          <p:cNvSpPr txBox="1">
            <a:spLocks/>
          </p:cNvSpPr>
          <p:nvPr/>
        </p:nvSpPr>
        <p:spPr>
          <a:xfrm>
            <a:off x="8201813" y="411619"/>
            <a:ext cx="3794988" cy="543052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Si</a:t>
            </a:r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431254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id="{FC20991C-DD50-4EC5-A201-000D132BF258}"/>
              </a:ext>
            </a:extLst>
          </p:cNvPr>
          <p:cNvSpPr txBox="1"/>
          <p:nvPr/>
        </p:nvSpPr>
        <p:spPr>
          <a:xfrm>
            <a:off x="472440" y="2844997"/>
            <a:ext cx="11247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FF0000"/>
                </a:solidFill>
              </a:rPr>
              <a:t>Thanks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1204457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6547023-5D1F-49C5-8062-52F1AE5A3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327" y="924340"/>
            <a:ext cx="4669960" cy="526205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zh-CN" b="1" dirty="0">
                <a:solidFill>
                  <a:srgbClr val="FF0000"/>
                </a:solidFill>
              </a:rPr>
              <a:t>Control network with DAQ</a:t>
            </a:r>
          </a:p>
          <a:p>
            <a:pPr>
              <a:lnSpc>
                <a:spcPct val="110000"/>
              </a:lnSpc>
            </a:pPr>
            <a:r>
              <a:rPr lang="en-US" altLang="zh-CN" sz="2800" b="1" dirty="0">
                <a:solidFill>
                  <a:srgbClr val="FF0000"/>
                </a:solidFill>
              </a:rPr>
              <a:t>Timing system</a:t>
            </a:r>
          </a:p>
          <a:p>
            <a:pPr>
              <a:lnSpc>
                <a:spcPct val="110000"/>
              </a:lnSpc>
            </a:pPr>
            <a:r>
              <a:rPr lang="en-US" altLang="zh-CN" b="1" dirty="0">
                <a:solidFill>
                  <a:srgbClr val="FF0000"/>
                </a:solidFill>
              </a:rPr>
              <a:t>Clock(Reference line)</a:t>
            </a:r>
          </a:p>
          <a:p>
            <a:pPr>
              <a:lnSpc>
                <a:spcPct val="110000"/>
              </a:lnSpc>
            </a:pPr>
            <a:r>
              <a:rPr lang="en-US" altLang="zh-CN" b="1" dirty="0">
                <a:solidFill>
                  <a:srgbClr val="FF0000"/>
                </a:solidFill>
              </a:rPr>
              <a:t>MPS</a:t>
            </a:r>
          </a:p>
          <a:p>
            <a:pPr>
              <a:lnSpc>
                <a:spcPct val="110000"/>
              </a:lnSpc>
            </a:pPr>
            <a:r>
              <a:rPr lang="en-US" altLang="zh-CN" b="1" dirty="0">
                <a:solidFill>
                  <a:srgbClr val="FF0000"/>
                </a:solidFill>
              </a:rPr>
              <a:t>Orbit feedback…</a:t>
            </a: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B79BF46C-4645-40DA-B446-3391B7F9BCF8}"/>
              </a:ext>
            </a:extLst>
          </p:cNvPr>
          <p:cNvSpPr/>
          <p:nvPr/>
        </p:nvSpPr>
        <p:spPr>
          <a:xfrm>
            <a:off x="423650" y="1448045"/>
            <a:ext cx="4176464" cy="4392488"/>
          </a:xfrm>
          <a:prstGeom prst="ellipse">
            <a:avLst/>
          </a:prstGeom>
          <a:noFill/>
          <a:ln w="1270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放大镜看.bmp">
            <a:extLst>
              <a:ext uri="{FF2B5EF4-FFF2-40B4-BE49-F238E27FC236}">
                <a16:creationId xmlns:a16="http://schemas.microsoft.com/office/drawing/2014/main" id="{3AD6C891-9A37-4363-BF37-1672C375662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28395" y="5568712"/>
            <a:ext cx="458232" cy="415837"/>
          </a:xfrm>
          <a:prstGeom prst="rect">
            <a:avLst/>
          </a:prstGeom>
        </p:spPr>
      </p:pic>
      <p:pic>
        <p:nvPicPr>
          <p:cNvPr id="12" name="图片 11" descr="思考者图片.jpg">
            <a:extLst>
              <a:ext uri="{FF2B5EF4-FFF2-40B4-BE49-F238E27FC236}">
                <a16:creationId xmlns:a16="http://schemas.microsoft.com/office/drawing/2014/main" id="{37CAADDA-F6CE-410B-B2C9-463F9013B5D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35819" y="2888205"/>
            <a:ext cx="1188523" cy="1584176"/>
          </a:xfrm>
          <a:prstGeom prst="rect">
            <a:avLst/>
          </a:prstGeom>
        </p:spPr>
      </p:pic>
      <p:pic>
        <p:nvPicPr>
          <p:cNvPr id="26" name="图片 25" descr="执行者.bmp">
            <a:extLst>
              <a:ext uri="{FF2B5EF4-FFF2-40B4-BE49-F238E27FC236}">
                <a16:creationId xmlns:a16="http://schemas.microsoft.com/office/drawing/2014/main" id="{372DC1F9-A363-4C07-B886-372A07ADF5D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23350" y="5514590"/>
            <a:ext cx="504056" cy="446023"/>
          </a:xfrm>
          <a:prstGeom prst="rect">
            <a:avLst/>
          </a:prstGeom>
        </p:spPr>
      </p:pic>
      <p:pic>
        <p:nvPicPr>
          <p:cNvPr id="36" name="图片 35" descr="放大镜看.bmp">
            <a:extLst>
              <a:ext uri="{FF2B5EF4-FFF2-40B4-BE49-F238E27FC236}">
                <a16:creationId xmlns:a16="http://schemas.microsoft.com/office/drawing/2014/main" id="{DE061648-6875-428D-B1E4-8190041E753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57102" y="1914573"/>
            <a:ext cx="793493" cy="720080"/>
          </a:xfrm>
          <a:prstGeom prst="rect">
            <a:avLst/>
          </a:prstGeom>
        </p:spPr>
      </p:pic>
      <p:pic>
        <p:nvPicPr>
          <p:cNvPr id="37" name="图片 36" descr="执行者.bmp">
            <a:extLst>
              <a:ext uri="{FF2B5EF4-FFF2-40B4-BE49-F238E27FC236}">
                <a16:creationId xmlns:a16="http://schemas.microsoft.com/office/drawing/2014/main" id="{EA47A6FC-1C72-4375-B49F-D47E48CCF6BA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44823" y="2746230"/>
            <a:ext cx="792088" cy="700894"/>
          </a:xfrm>
          <a:prstGeom prst="rect">
            <a:avLst/>
          </a:prstGeom>
        </p:spPr>
      </p:pic>
      <p:pic>
        <p:nvPicPr>
          <p:cNvPr id="38" name="图片 37" descr="思考者图片.jpg">
            <a:extLst>
              <a:ext uri="{FF2B5EF4-FFF2-40B4-BE49-F238E27FC236}">
                <a16:creationId xmlns:a16="http://schemas.microsoft.com/office/drawing/2014/main" id="{6E29D4C2-3D8F-4A1A-85D8-AA8D6961CC9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82841" y="4445019"/>
            <a:ext cx="864096" cy="115174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019A7E2E-7D03-46A5-B589-B3DBBE9E13A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2842" y="3513715"/>
            <a:ext cx="864095" cy="864713"/>
          </a:xfrm>
          <a:prstGeom prst="rect">
            <a:avLst/>
          </a:prstGeom>
        </p:spPr>
      </p:pic>
      <p:pic>
        <p:nvPicPr>
          <p:cNvPr id="43" name="图片 42">
            <a:extLst>
              <a:ext uri="{FF2B5EF4-FFF2-40B4-BE49-F238E27FC236}">
                <a16:creationId xmlns:a16="http://schemas.microsoft.com/office/drawing/2014/main" id="{93DF07D4-F972-4DB0-A90A-A6C8BA8547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865" y="5084269"/>
            <a:ext cx="504056" cy="504415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0310E6D1-9AB8-4598-B0AD-DFA10C2FA3B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423" y="3375694"/>
            <a:ext cx="520252" cy="520623"/>
          </a:xfrm>
          <a:prstGeom prst="rect">
            <a:avLst/>
          </a:prstGeom>
        </p:spPr>
      </p:pic>
      <p:pic>
        <p:nvPicPr>
          <p:cNvPr id="49" name="图片 48">
            <a:extLst>
              <a:ext uri="{FF2B5EF4-FFF2-40B4-BE49-F238E27FC236}">
                <a16:creationId xmlns:a16="http://schemas.microsoft.com/office/drawing/2014/main" id="{A70C208F-E0B9-4782-A90F-3D94CDB873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524" y="3419981"/>
            <a:ext cx="520252" cy="520623"/>
          </a:xfrm>
          <a:prstGeom prst="rect">
            <a:avLst/>
          </a:prstGeom>
        </p:spPr>
      </p:pic>
      <p:pic>
        <p:nvPicPr>
          <p:cNvPr id="50" name="图片 49">
            <a:extLst>
              <a:ext uri="{FF2B5EF4-FFF2-40B4-BE49-F238E27FC236}">
                <a16:creationId xmlns:a16="http://schemas.microsoft.com/office/drawing/2014/main" id="{172CFF95-6E5B-45D1-8959-A0B84A209D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554" y="1591882"/>
            <a:ext cx="504056" cy="504415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2C912991-0450-4D1F-95DF-E6D51549747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482" y="1596470"/>
            <a:ext cx="516060" cy="516428"/>
          </a:xfrm>
          <a:prstGeom prst="rect">
            <a:avLst/>
          </a:prstGeom>
        </p:spPr>
      </p:pic>
      <p:pic>
        <p:nvPicPr>
          <p:cNvPr id="59" name="图片 58">
            <a:extLst>
              <a:ext uri="{FF2B5EF4-FFF2-40B4-BE49-F238E27FC236}">
                <a16:creationId xmlns:a16="http://schemas.microsoft.com/office/drawing/2014/main" id="{07693E7B-7E4F-4450-9601-5D6E29CC5F4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01" y="5181867"/>
            <a:ext cx="516060" cy="516428"/>
          </a:xfrm>
          <a:prstGeom prst="rect">
            <a:avLst/>
          </a:prstGeom>
        </p:spPr>
      </p:pic>
      <p:pic>
        <p:nvPicPr>
          <p:cNvPr id="60" name="图片 59" descr="放大镜看.bmp">
            <a:extLst>
              <a:ext uri="{FF2B5EF4-FFF2-40B4-BE49-F238E27FC236}">
                <a16:creationId xmlns:a16="http://schemas.microsoft.com/office/drawing/2014/main" id="{7E4F610C-ADA4-468A-862A-F8D17833F18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5458" y="4147874"/>
            <a:ext cx="458232" cy="415837"/>
          </a:xfrm>
          <a:prstGeom prst="rect">
            <a:avLst/>
          </a:prstGeom>
        </p:spPr>
      </p:pic>
      <p:pic>
        <p:nvPicPr>
          <p:cNvPr id="61" name="图片 60" descr="执行者.bmp">
            <a:extLst>
              <a:ext uri="{FF2B5EF4-FFF2-40B4-BE49-F238E27FC236}">
                <a16:creationId xmlns:a16="http://schemas.microsoft.com/office/drawing/2014/main" id="{CCA9BC2B-58A2-4D5C-82AE-C7BBB18A088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1645" y="4691876"/>
            <a:ext cx="504056" cy="446023"/>
          </a:xfrm>
          <a:prstGeom prst="rect">
            <a:avLst/>
          </a:prstGeom>
        </p:spPr>
      </p:pic>
      <p:pic>
        <p:nvPicPr>
          <p:cNvPr id="68" name="图片 67" descr="放大镜看.bmp">
            <a:extLst>
              <a:ext uri="{FF2B5EF4-FFF2-40B4-BE49-F238E27FC236}">
                <a16:creationId xmlns:a16="http://schemas.microsoft.com/office/drawing/2014/main" id="{1683C1F8-79A5-44D1-9B10-EE876A367B0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44562" y="4585452"/>
            <a:ext cx="458232" cy="415837"/>
          </a:xfrm>
          <a:prstGeom prst="rect">
            <a:avLst/>
          </a:prstGeom>
        </p:spPr>
      </p:pic>
      <p:pic>
        <p:nvPicPr>
          <p:cNvPr id="69" name="图片 68" descr="执行者.bmp">
            <a:extLst>
              <a:ext uri="{FF2B5EF4-FFF2-40B4-BE49-F238E27FC236}">
                <a16:creationId xmlns:a16="http://schemas.microsoft.com/office/drawing/2014/main" id="{773B8E76-962D-4971-96BB-D52157A15761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10822" y="3995413"/>
            <a:ext cx="504056" cy="446023"/>
          </a:xfrm>
          <a:prstGeom prst="rect">
            <a:avLst/>
          </a:prstGeom>
        </p:spPr>
      </p:pic>
      <p:pic>
        <p:nvPicPr>
          <p:cNvPr id="73" name="图片 72" descr="放大镜看.bmp">
            <a:extLst>
              <a:ext uri="{FF2B5EF4-FFF2-40B4-BE49-F238E27FC236}">
                <a16:creationId xmlns:a16="http://schemas.microsoft.com/office/drawing/2014/main" id="{8775983D-1C1F-4717-B73B-1237B6D9807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43" y="2815841"/>
            <a:ext cx="458232" cy="415837"/>
          </a:xfrm>
          <a:prstGeom prst="rect">
            <a:avLst/>
          </a:prstGeom>
        </p:spPr>
      </p:pic>
      <p:pic>
        <p:nvPicPr>
          <p:cNvPr id="74" name="图片 73" descr="执行者.bmp">
            <a:extLst>
              <a:ext uri="{FF2B5EF4-FFF2-40B4-BE49-F238E27FC236}">
                <a16:creationId xmlns:a16="http://schemas.microsoft.com/office/drawing/2014/main" id="{D457653D-969F-4F9F-BB12-49E6930D250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31915" y="2197481"/>
            <a:ext cx="504056" cy="446023"/>
          </a:xfrm>
          <a:prstGeom prst="rect">
            <a:avLst/>
          </a:prstGeom>
        </p:spPr>
      </p:pic>
      <p:pic>
        <p:nvPicPr>
          <p:cNvPr id="76" name="图片 75" descr="放大镜看.bmp">
            <a:extLst>
              <a:ext uri="{FF2B5EF4-FFF2-40B4-BE49-F238E27FC236}">
                <a16:creationId xmlns:a16="http://schemas.microsoft.com/office/drawing/2014/main" id="{633FAACD-7D74-4441-A73F-E349BA6BB6F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252" y="2102665"/>
            <a:ext cx="458232" cy="415837"/>
          </a:xfrm>
          <a:prstGeom prst="rect">
            <a:avLst/>
          </a:prstGeom>
        </p:spPr>
      </p:pic>
      <p:pic>
        <p:nvPicPr>
          <p:cNvPr id="77" name="图片 76" descr="执行者.bmp">
            <a:extLst>
              <a:ext uri="{FF2B5EF4-FFF2-40B4-BE49-F238E27FC236}">
                <a16:creationId xmlns:a16="http://schemas.microsoft.com/office/drawing/2014/main" id="{E991A8DF-6B88-40DE-8A69-1231792DC4B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4467" y="2746230"/>
            <a:ext cx="504056" cy="446023"/>
          </a:xfrm>
          <a:prstGeom prst="rect">
            <a:avLst/>
          </a:prstGeom>
        </p:spPr>
      </p:pic>
      <p:pic>
        <p:nvPicPr>
          <p:cNvPr id="78" name="图片 77" descr="放大镜看.bmp">
            <a:extLst>
              <a:ext uri="{FF2B5EF4-FFF2-40B4-BE49-F238E27FC236}">
                <a16:creationId xmlns:a16="http://schemas.microsoft.com/office/drawing/2014/main" id="{8DCA52E1-601D-46C6-BBA3-D0A549FD73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3983" y="1267187"/>
            <a:ext cx="458232" cy="415837"/>
          </a:xfrm>
          <a:prstGeom prst="rect">
            <a:avLst/>
          </a:prstGeom>
        </p:spPr>
      </p:pic>
      <p:pic>
        <p:nvPicPr>
          <p:cNvPr id="79" name="图片 78" descr="执行者.bmp">
            <a:extLst>
              <a:ext uri="{FF2B5EF4-FFF2-40B4-BE49-F238E27FC236}">
                <a16:creationId xmlns:a16="http://schemas.microsoft.com/office/drawing/2014/main" id="{C6DD0E1B-34C8-4129-95D0-A967861096B6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66464" y="1248828"/>
            <a:ext cx="504056" cy="446023"/>
          </a:xfrm>
          <a:prstGeom prst="rect">
            <a:avLst/>
          </a:prstGeom>
        </p:spPr>
      </p:pic>
      <p:cxnSp>
        <p:nvCxnSpPr>
          <p:cNvPr id="84" name="直接箭头连接符 83">
            <a:extLst>
              <a:ext uri="{FF2B5EF4-FFF2-40B4-BE49-F238E27FC236}">
                <a16:creationId xmlns:a16="http://schemas.microsoft.com/office/drawing/2014/main" id="{2BE67AD0-0433-4424-A339-EB6378513A4F}"/>
              </a:ext>
            </a:extLst>
          </p:cNvPr>
          <p:cNvCxnSpPr>
            <a:cxnSpLocks/>
          </p:cNvCxnSpPr>
          <p:nvPr/>
        </p:nvCxnSpPr>
        <p:spPr>
          <a:xfrm flipH="1" flipV="1">
            <a:off x="2783983" y="4131686"/>
            <a:ext cx="794953" cy="960140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34785B7B-3151-4D76-96E9-54460F222E3B}"/>
              </a:ext>
            </a:extLst>
          </p:cNvPr>
          <p:cNvCxnSpPr>
            <a:cxnSpLocks/>
          </p:cNvCxnSpPr>
          <p:nvPr/>
        </p:nvCxnSpPr>
        <p:spPr>
          <a:xfrm flipH="1" flipV="1">
            <a:off x="3002853" y="3775923"/>
            <a:ext cx="1253476" cy="447278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箭头连接符 87">
            <a:extLst>
              <a:ext uri="{FF2B5EF4-FFF2-40B4-BE49-F238E27FC236}">
                <a16:creationId xmlns:a16="http://schemas.microsoft.com/office/drawing/2014/main" id="{D2E005BB-3C1F-4B93-B99A-5678CCA88529}"/>
              </a:ext>
            </a:extLst>
          </p:cNvPr>
          <p:cNvCxnSpPr>
            <a:cxnSpLocks/>
          </p:cNvCxnSpPr>
          <p:nvPr/>
        </p:nvCxnSpPr>
        <p:spPr>
          <a:xfrm flipH="1">
            <a:off x="3089644" y="3089537"/>
            <a:ext cx="1215337" cy="273866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箭头连接符 88">
            <a:extLst>
              <a:ext uri="{FF2B5EF4-FFF2-40B4-BE49-F238E27FC236}">
                <a16:creationId xmlns:a16="http://schemas.microsoft.com/office/drawing/2014/main" id="{83DA5BBC-66F9-4433-B49C-1A0AA21F7EE0}"/>
              </a:ext>
            </a:extLst>
          </p:cNvPr>
          <p:cNvCxnSpPr>
            <a:cxnSpLocks/>
          </p:cNvCxnSpPr>
          <p:nvPr/>
        </p:nvCxnSpPr>
        <p:spPr>
          <a:xfrm flipH="1" flipV="1">
            <a:off x="2920876" y="3956211"/>
            <a:ext cx="1092595" cy="794928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箭头连接符 89">
            <a:extLst>
              <a:ext uri="{FF2B5EF4-FFF2-40B4-BE49-F238E27FC236}">
                <a16:creationId xmlns:a16="http://schemas.microsoft.com/office/drawing/2014/main" id="{A6B9A213-9467-4C0F-B34A-C6BFBB2E1234}"/>
              </a:ext>
            </a:extLst>
          </p:cNvPr>
          <p:cNvCxnSpPr>
            <a:cxnSpLocks/>
          </p:cNvCxnSpPr>
          <p:nvPr/>
        </p:nvCxnSpPr>
        <p:spPr>
          <a:xfrm flipH="1" flipV="1">
            <a:off x="3039337" y="3551243"/>
            <a:ext cx="1246806" cy="92955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箭头连接符 90">
            <a:extLst>
              <a:ext uri="{FF2B5EF4-FFF2-40B4-BE49-F238E27FC236}">
                <a16:creationId xmlns:a16="http://schemas.microsoft.com/office/drawing/2014/main" id="{FFE58C52-9391-455D-8093-2C2076EF5D89}"/>
              </a:ext>
            </a:extLst>
          </p:cNvPr>
          <p:cNvCxnSpPr>
            <a:cxnSpLocks/>
          </p:cNvCxnSpPr>
          <p:nvPr/>
        </p:nvCxnSpPr>
        <p:spPr>
          <a:xfrm flipH="1">
            <a:off x="3046585" y="2499914"/>
            <a:ext cx="936234" cy="684697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接箭头连接符 101">
            <a:extLst>
              <a:ext uri="{FF2B5EF4-FFF2-40B4-BE49-F238E27FC236}">
                <a16:creationId xmlns:a16="http://schemas.microsoft.com/office/drawing/2014/main" id="{30BC5B8C-53A2-4EB8-B8E3-1458A140B311}"/>
              </a:ext>
            </a:extLst>
          </p:cNvPr>
          <p:cNvCxnSpPr>
            <a:cxnSpLocks/>
          </p:cNvCxnSpPr>
          <p:nvPr/>
        </p:nvCxnSpPr>
        <p:spPr>
          <a:xfrm flipH="1" flipV="1">
            <a:off x="1547887" y="2039016"/>
            <a:ext cx="669337" cy="849189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箭头连接符 102">
            <a:extLst>
              <a:ext uri="{FF2B5EF4-FFF2-40B4-BE49-F238E27FC236}">
                <a16:creationId xmlns:a16="http://schemas.microsoft.com/office/drawing/2014/main" id="{21349B4E-AA9E-4AB6-89AE-8D98EC8B7681}"/>
              </a:ext>
            </a:extLst>
          </p:cNvPr>
          <p:cNvCxnSpPr>
            <a:cxnSpLocks/>
          </p:cNvCxnSpPr>
          <p:nvPr/>
        </p:nvCxnSpPr>
        <p:spPr>
          <a:xfrm flipH="1" flipV="1">
            <a:off x="2187730" y="1726724"/>
            <a:ext cx="259589" cy="1089117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箭头连接符 103">
            <a:extLst>
              <a:ext uri="{FF2B5EF4-FFF2-40B4-BE49-F238E27FC236}">
                <a16:creationId xmlns:a16="http://schemas.microsoft.com/office/drawing/2014/main" id="{A3EC5574-3167-4B25-836F-3DFFA1D7CBF4}"/>
              </a:ext>
            </a:extLst>
          </p:cNvPr>
          <p:cNvCxnSpPr>
            <a:cxnSpLocks/>
          </p:cNvCxnSpPr>
          <p:nvPr/>
        </p:nvCxnSpPr>
        <p:spPr>
          <a:xfrm flipV="1">
            <a:off x="2748443" y="1696792"/>
            <a:ext cx="216525" cy="1147714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接箭头连接符 104">
            <a:extLst>
              <a:ext uri="{FF2B5EF4-FFF2-40B4-BE49-F238E27FC236}">
                <a16:creationId xmlns:a16="http://schemas.microsoft.com/office/drawing/2014/main" id="{E49CCA77-BD4F-4FE7-86B1-A2CE0FFD14D2}"/>
              </a:ext>
            </a:extLst>
          </p:cNvPr>
          <p:cNvCxnSpPr>
            <a:cxnSpLocks/>
          </p:cNvCxnSpPr>
          <p:nvPr/>
        </p:nvCxnSpPr>
        <p:spPr>
          <a:xfrm flipH="1" flipV="1">
            <a:off x="1161627" y="2501187"/>
            <a:ext cx="879176" cy="567876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箭头连接符 105">
            <a:extLst>
              <a:ext uri="{FF2B5EF4-FFF2-40B4-BE49-F238E27FC236}">
                <a16:creationId xmlns:a16="http://schemas.microsoft.com/office/drawing/2014/main" id="{0CC8319D-AE88-4546-A1F6-0923C9351D39}"/>
              </a:ext>
            </a:extLst>
          </p:cNvPr>
          <p:cNvCxnSpPr>
            <a:cxnSpLocks/>
          </p:cNvCxnSpPr>
          <p:nvPr/>
        </p:nvCxnSpPr>
        <p:spPr>
          <a:xfrm flipH="1" flipV="1">
            <a:off x="865465" y="3022815"/>
            <a:ext cx="1098908" cy="351288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箭头连接符 106">
            <a:extLst>
              <a:ext uri="{FF2B5EF4-FFF2-40B4-BE49-F238E27FC236}">
                <a16:creationId xmlns:a16="http://schemas.microsoft.com/office/drawing/2014/main" id="{3A1ABD1A-4D0A-46D8-B9A1-0CF318A8536E}"/>
              </a:ext>
            </a:extLst>
          </p:cNvPr>
          <p:cNvCxnSpPr>
            <a:cxnSpLocks/>
          </p:cNvCxnSpPr>
          <p:nvPr/>
        </p:nvCxnSpPr>
        <p:spPr>
          <a:xfrm flipH="1">
            <a:off x="2920876" y="2031167"/>
            <a:ext cx="539032" cy="925273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箭头连接符 113">
            <a:extLst>
              <a:ext uri="{FF2B5EF4-FFF2-40B4-BE49-F238E27FC236}">
                <a16:creationId xmlns:a16="http://schemas.microsoft.com/office/drawing/2014/main" id="{8BA1A8B4-5EA8-4BA0-9C5B-443DDFDFD0F4}"/>
              </a:ext>
            </a:extLst>
          </p:cNvPr>
          <p:cNvCxnSpPr>
            <a:cxnSpLocks/>
          </p:cNvCxnSpPr>
          <p:nvPr/>
        </p:nvCxnSpPr>
        <p:spPr>
          <a:xfrm flipH="1">
            <a:off x="809969" y="3926101"/>
            <a:ext cx="1169442" cy="430901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箭头连接符 114">
            <a:extLst>
              <a:ext uri="{FF2B5EF4-FFF2-40B4-BE49-F238E27FC236}">
                <a16:creationId xmlns:a16="http://schemas.microsoft.com/office/drawing/2014/main" id="{9941AA8C-9E82-4809-B88C-A8497B4AAA76}"/>
              </a:ext>
            </a:extLst>
          </p:cNvPr>
          <p:cNvCxnSpPr>
            <a:cxnSpLocks/>
            <a:stCxn id="12" idx="1"/>
          </p:cNvCxnSpPr>
          <p:nvPr/>
        </p:nvCxnSpPr>
        <p:spPr>
          <a:xfrm flipH="1" flipV="1">
            <a:off x="694573" y="3653025"/>
            <a:ext cx="1241246" cy="27268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箭头连接符 115">
            <a:extLst>
              <a:ext uri="{FF2B5EF4-FFF2-40B4-BE49-F238E27FC236}">
                <a16:creationId xmlns:a16="http://schemas.microsoft.com/office/drawing/2014/main" id="{41ACA9B4-07AF-4A2E-80A2-71FC6E58F999}"/>
              </a:ext>
            </a:extLst>
          </p:cNvPr>
          <p:cNvCxnSpPr>
            <a:cxnSpLocks/>
          </p:cNvCxnSpPr>
          <p:nvPr/>
        </p:nvCxnSpPr>
        <p:spPr>
          <a:xfrm flipV="1">
            <a:off x="2190612" y="4544745"/>
            <a:ext cx="153688" cy="1001769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箭头连接符 116">
            <a:extLst>
              <a:ext uri="{FF2B5EF4-FFF2-40B4-BE49-F238E27FC236}">
                <a16:creationId xmlns:a16="http://schemas.microsoft.com/office/drawing/2014/main" id="{31D8CC0F-E1F8-4ED2-9745-BEAE6CD345EE}"/>
              </a:ext>
            </a:extLst>
          </p:cNvPr>
          <p:cNvCxnSpPr>
            <a:cxnSpLocks/>
          </p:cNvCxnSpPr>
          <p:nvPr/>
        </p:nvCxnSpPr>
        <p:spPr>
          <a:xfrm flipH="1">
            <a:off x="1527070" y="4516080"/>
            <a:ext cx="609708" cy="709705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接箭头连接符 117">
            <a:extLst>
              <a:ext uri="{FF2B5EF4-FFF2-40B4-BE49-F238E27FC236}">
                <a16:creationId xmlns:a16="http://schemas.microsoft.com/office/drawing/2014/main" id="{C70E1FE5-A128-4032-A78F-933C0BC94041}"/>
              </a:ext>
            </a:extLst>
          </p:cNvPr>
          <p:cNvCxnSpPr>
            <a:cxnSpLocks/>
          </p:cNvCxnSpPr>
          <p:nvPr/>
        </p:nvCxnSpPr>
        <p:spPr>
          <a:xfrm flipH="1">
            <a:off x="1125177" y="4231141"/>
            <a:ext cx="906570" cy="678968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接箭头连接符 118">
            <a:extLst>
              <a:ext uri="{FF2B5EF4-FFF2-40B4-BE49-F238E27FC236}">
                <a16:creationId xmlns:a16="http://schemas.microsoft.com/office/drawing/2014/main" id="{5AEF274E-9CB0-4A0B-9198-D200352ED7B6}"/>
              </a:ext>
            </a:extLst>
          </p:cNvPr>
          <p:cNvCxnSpPr>
            <a:cxnSpLocks/>
            <a:stCxn id="26" idx="0"/>
          </p:cNvCxnSpPr>
          <p:nvPr/>
        </p:nvCxnSpPr>
        <p:spPr>
          <a:xfrm flipH="1" flipV="1">
            <a:off x="2652958" y="4389345"/>
            <a:ext cx="422420" cy="1125245"/>
          </a:xfrm>
          <a:prstGeom prst="straightConnector1">
            <a:avLst/>
          </a:prstGeom>
          <a:ln w="25400">
            <a:solidFill>
              <a:srgbClr val="FF0000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28">
            <a:extLst>
              <a:ext uri="{FF2B5EF4-FFF2-40B4-BE49-F238E27FC236}">
                <a16:creationId xmlns:a16="http://schemas.microsoft.com/office/drawing/2014/main" id="{C257CAF4-D272-4AD0-B270-17DCF64735CF}"/>
              </a:ext>
            </a:extLst>
          </p:cNvPr>
          <p:cNvSpPr txBox="1"/>
          <p:nvPr/>
        </p:nvSpPr>
        <p:spPr>
          <a:xfrm>
            <a:off x="5846937" y="2105011"/>
            <a:ext cx="1474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/>
              <a:t>BI</a:t>
            </a:r>
            <a:endParaRPr lang="zh-CN" altLang="en-US" sz="2400" dirty="0"/>
          </a:p>
        </p:txBody>
      </p:sp>
      <p:sp>
        <p:nvSpPr>
          <p:cNvPr id="135" name="TextBox 128">
            <a:extLst>
              <a:ext uri="{FF2B5EF4-FFF2-40B4-BE49-F238E27FC236}">
                <a16:creationId xmlns:a16="http://schemas.microsoft.com/office/drawing/2014/main" id="{C5F2CAC8-4872-4677-899E-DFF5EDC1232E}"/>
              </a:ext>
            </a:extLst>
          </p:cNvPr>
          <p:cNvSpPr txBox="1"/>
          <p:nvPr/>
        </p:nvSpPr>
        <p:spPr>
          <a:xfrm>
            <a:off x="5836912" y="2791982"/>
            <a:ext cx="1484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/>
              <a:t>Mag. &amp; PS</a:t>
            </a:r>
            <a:endParaRPr lang="zh-CN" altLang="en-US" sz="2400" dirty="0"/>
          </a:p>
        </p:txBody>
      </p:sp>
      <p:sp>
        <p:nvSpPr>
          <p:cNvPr id="136" name="TextBox 128">
            <a:extLst>
              <a:ext uri="{FF2B5EF4-FFF2-40B4-BE49-F238E27FC236}">
                <a16:creationId xmlns:a16="http://schemas.microsoft.com/office/drawing/2014/main" id="{97EEDB54-D019-4C9F-890E-4A8E5BB7B292}"/>
              </a:ext>
            </a:extLst>
          </p:cNvPr>
          <p:cNvSpPr txBox="1"/>
          <p:nvPr/>
        </p:nvSpPr>
        <p:spPr>
          <a:xfrm>
            <a:off x="5836911" y="3725378"/>
            <a:ext cx="1482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/>
              <a:t>VAC</a:t>
            </a:r>
            <a:endParaRPr lang="zh-CN" altLang="en-US" sz="2400" dirty="0"/>
          </a:p>
        </p:txBody>
      </p:sp>
      <p:sp>
        <p:nvSpPr>
          <p:cNvPr id="137" name="TextBox 128">
            <a:extLst>
              <a:ext uri="{FF2B5EF4-FFF2-40B4-BE49-F238E27FC236}">
                <a16:creationId xmlns:a16="http://schemas.microsoft.com/office/drawing/2014/main" id="{A52BD9F4-77CE-4E28-94A7-4F0A2F1F5603}"/>
              </a:ext>
            </a:extLst>
          </p:cNvPr>
          <p:cNvSpPr txBox="1"/>
          <p:nvPr/>
        </p:nvSpPr>
        <p:spPr>
          <a:xfrm>
            <a:off x="5854747" y="4691876"/>
            <a:ext cx="18580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/>
              <a:t>Ctrl./DAQ/</a:t>
            </a:r>
          </a:p>
          <a:p>
            <a:r>
              <a:rPr lang="en-US" altLang="zh-CN" sz="2400" dirty="0"/>
              <a:t>Timing/Clock</a:t>
            </a:r>
            <a:endParaRPr lang="zh-CN" altLang="en-US" sz="2400" dirty="0"/>
          </a:p>
        </p:txBody>
      </p:sp>
      <p:sp>
        <p:nvSpPr>
          <p:cNvPr id="138" name="文本框 137">
            <a:extLst>
              <a:ext uri="{FF2B5EF4-FFF2-40B4-BE49-F238E27FC236}">
                <a16:creationId xmlns:a16="http://schemas.microsoft.com/office/drawing/2014/main" id="{6CDEE4E1-5A5C-4763-9F77-B9573FF3BFF5}"/>
              </a:ext>
            </a:extLst>
          </p:cNvPr>
          <p:cNvSpPr txBox="1"/>
          <p:nvPr/>
        </p:nvSpPr>
        <p:spPr>
          <a:xfrm>
            <a:off x="432559" y="5994179"/>
            <a:ext cx="41111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400" dirty="0"/>
              <a:t>Part of control along the beam</a:t>
            </a:r>
            <a:endParaRPr lang="zh-CN" altLang="en-US" sz="2400" dirty="0"/>
          </a:p>
        </p:txBody>
      </p:sp>
      <p:pic>
        <p:nvPicPr>
          <p:cNvPr id="1069" name="图片 1068">
            <a:extLst>
              <a:ext uri="{FF2B5EF4-FFF2-40B4-BE49-F238E27FC236}">
                <a16:creationId xmlns:a16="http://schemas.microsoft.com/office/drawing/2014/main" id="{134D6F27-8097-41FA-BA08-A0C78535C4A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7819" y="3851846"/>
            <a:ext cx="2158818" cy="2557271"/>
          </a:xfrm>
          <a:prstGeom prst="rect">
            <a:avLst/>
          </a:prstGeom>
        </p:spPr>
      </p:pic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Brief of CEPC &amp; key issues of control system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78811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1">
            <a:extLst>
              <a:ext uri="{FF2B5EF4-FFF2-40B4-BE49-F238E27FC236}">
                <a16:creationId xmlns:a16="http://schemas.microsoft.com/office/drawing/2014/main" id="{4611F521-F9A0-4BD2-9DF4-9FFBE839A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Key issues of control system</a:t>
            </a:r>
            <a:endParaRPr lang="zh-CN" altLang="en-US" sz="3600" dirty="0"/>
          </a:p>
        </p:txBody>
      </p:sp>
      <p:pic>
        <p:nvPicPr>
          <p:cNvPr id="52" name="Picture 9">
            <a:extLst>
              <a:ext uri="{FF2B5EF4-FFF2-40B4-BE49-F238E27FC236}">
                <a16:creationId xmlns:a16="http://schemas.microsoft.com/office/drawing/2014/main" id="{1BB5EC47-B01E-4390-9BE3-FF95C0065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705" y="2737605"/>
            <a:ext cx="8417122" cy="3654264"/>
          </a:xfrm>
          <a:prstGeom prst="rect">
            <a:avLst/>
          </a:prstGeom>
        </p:spPr>
      </p:pic>
      <p:sp>
        <p:nvSpPr>
          <p:cNvPr id="5" name="内容占位符 4">
            <a:extLst>
              <a:ext uri="{FF2B5EF4-FFF2-40B4-BE49-F238E27FC236}">
                <a16:creationId xmlns:a16="http://schemas.microsoft.com/office/drawing/2014/main" id="{D1FE9634-95BF-4AD7-9E91-E84F21F99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2" y="1209040"/>
            <a:ext cx="11390243" cy="4967923"/>
          </a:xfrm>
        </p:spPr>
        <p:txBody>
          <a:bodyPr/>
          <a:lstStyle/>
          <a:p>
            <a:r>
              <a:rPr lang="en-US" altLang="zh-CN" dirty="0"/>
              <a:t>Three nets : Clock, timing, control &amp; DAQ</a:t>
            </a:r>
          </a:p>
          <a:p>
            <a:r>
              <a:rPr lang="en-US" altLang="zh-CN" dirty="0"/>
              <a:t>Signal transmission in tunnel : </a:t>
            </a:r>
            <a:r>
              <a:rPr lang="en-US" altLang="zh-CN" dirty="0">
                <a:solidFill>
                  <a:srgbClr val="FF0000"/>
                </a:solidFill>
              </a:rPr>
              <a:t>Radiation protection &amp; wireless transmission?</a:t>
            </a:r>
          </a:p>
          <a:p>
            <a:r>
              <a:rPr lang="en-US" altLang="zh-CN" dirty="0"/>
              <a:t>Global software services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99207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975D4-5D66-4B9A-9778-F047BA217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Key issues of control system</a:t>
            </a:r>
            <a:endParaRPr lang="zh-CN" altLang="en-US" sz="36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830891C-0E57-43B2-B9F5-E46D5AD81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593" y="994135"/>
            <a:ext cx="11603607" cy="1594612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altLang="zh-CN" sz="2200" b="1" dirty="0"/>
              <a:t>Problem : </a:t>
            </a:r>
            <a:r>
              <a:rPr lang="en-US" altLang="zh-CN" sz="2200" b="1" dirty="0">
                <a:solidFill>
                  <a:srgbClr val="FF0000"/>
                </a:solidFill>
              </a:rPr>
              <a:t>Delay variation </a:t>
            </a:r>
            <a:r>
              <a:rPr lang="en-US" altLang="zh-CN" sz="2200" b="1" dirty="0"/>
              <a:t>over several clock cycles due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zh-CN" sz="2200" b="1" dirty="0"/>
              <a:t>    to the long optical fibers and temperature change.</a:t>
            </a:r>
          </a:p>
          <a:p>
            <a:pPr>
              <a:lnSpc>
                <a:spcPct val="110000"/>
              </a:lnSpc>
            </a:pPr>
            <a:r>
              <a:rPr lang="en-US" altLang="zh-CN" sz="2200" b="1" dirty="0"/>
              <a:t>Possible solutions: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70EE724-4FF5-4BDF-955C-83A4987D03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2626" y="1294827"/>
            <a:ext cx="3135730" cy="3714495"/>
          </a:xfrm>
          <a:prstGeom prst="rect">
            <a:avLst/>
          </a:prstGeom>
        </p:spPr>
      </p:pic>
      <p:sp>
        <p:nvSpPr>
          <p:cNvPr id="3" name="椭圆 2">
            <a:extLst>
              <a:ext uri="{FF2B5EF4-FFF2-40B4-BE49-F238E27FC236}">
                <a16:creationId xmlns:a16="http://schemas.microsoft.com/office/drawing/2014/main" id="{FAC7ED53-4ABD-4C46-B69A-4F13C252E3C3}"/>
              </a:ext>
            </a:extLst>
          </p:cNvPr>
          <p:cNvSpPr/>
          <p:nvPr/>
        </p:nvSpPr>
        <p:spPr>
          <a:xfrm>
            <a:off x="8562625" y="1222513"/>
            <a:ext cx="3135730" cy="1510748"/>
          </a:xfrm>
          <a:prstGeom prst="ellipse">
            <a:avLst/>
          </a:prstGeom>
          <a:noFill/>
          <a:ln w="76200"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0AF344BA-83B0-4D4F-A791-C7C184B49C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66" y="2733261"/>
            <a:ext cx="3299397" cy="283722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EFDF38F5-94B4-4DE1-93CE-B02FE6A46B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343" y="2733262"/>
            <a:ext cx="3299396" cy="2837224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F7C8F04A-9156-48A5-8DA0-508B8AB82146}"/>
              </a:ext>
            </a:extLst>
          </p:cNvPr>
          <p:cNvSpPr txBox="1"/>
          <p:nvPr/>
        </p:nvSpPr>
        <p:spPr>
          <a:xfrm>
            <a:off x="283593" y="5715000"/>
            <a:ext cx="35926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Global measurement and compensation : multi-clock</a:t>
            </a:r>
            <a:endParaRPr lang="zh-CN" altLang="en-US" sz="240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A86B6F4-33A2-4A5D-9ACB-1ADFD19B55BE}"/>
              </a:ext>
            </a:extLst>
          </p:cNvPr>
          <p:cNvSpPr txBox="1"/>
          <p:nvPr/>
        </p:nvSpPr>
        <p:spPr>
          <a:xfrm>
            <a:off x="4453120" y="5635487"/>
            <a:ext cx="48200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Ground routing self-measurement and compensation</a:t>
            </a:r>
            <a:endParaRPr lang="zh-CN" altLang="en-US" sz="2400" dirty="0"/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9AA329EB-5CBF-470B-BBDE-DF546A1F6AAD}"/>
              </a:ext>
            </a:extLst>
          </p:cNvPr>
          <p:cNvSpPr/>
          <p:nvPr/>
        </p:nvSpPr>
        <p:spPr>
          <a:xfrm>
            <a:off x="5246370" y="3714751"/>
            <a:ext cx="2777490" cy="852622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5A38125B-25BD-4147-A870-D4281DABE245}"/>
              </a:ext>
            </a:extLst>
          </p:cNvPr>
          <p:cNvSpPr/>
          <p:nvPr/>
        </p:nvSpPr>
        <p:spPr>
          <a:xfrm>
            <a:off x="6096000" y="2663991"/>
            <a:ext cx="1150620" cy="1050759"/>
          </a:xfrm>
          <a:prstGeom prst="roundRect">
            <a:avLst/>
          </a:prstGeom>
          <a:noFill/>
          <a:ln w="38100">
            <a:solidFill>
              <a:srgbClr val="0000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281FD481-812F-4D8C-8259-AE63A82C50C2}"/>
              </a:ext>
            </a:extLst>
          </p:cNvPr>
          <p:cNvSpPr/>
          <p:nvPr/>
        </p:nvSpPr>
        <p:spPr>
          <a:xfrm>
            <a:off x="4827498" y="4563297"/>
            <a:ext cx="3642131" cy="1072189"/>
          </a:xfrm>
          <a:prstGeom prst="roundRect">
            <a:avLst/>
          </a:prstGeom>
          <a:noFill/>
          <a:ln w="38100">
            <a:solidFill>
              <a:srgbClr val="0000C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1CE17384-E914-46B4-BE33-AA52BCDBC272}"/>
              </a:ext>
            </a:extLst>
          </p:cNvPr>
          <p:cNvSpPr/>
          <p:nvPr/>
        </p:nvSpPr>
        <p:spPr>
          <a:xfrm>
            <a:off x="422977" y="2667802"/>
            <a:ext cx="3600941" cy="3047198"/>
          </a:xfrm>
          <a:prstGeom prst="round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13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/>
      <p:bldP spid="12" grpId="0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244F5135-DB9D-4E4C-8397-04A0E37D45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704" y="1097210"/>
            <a:ext cx="6680908" cy="537821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10B1D0E-3BB1-472E-A0E2-732EB3BACE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226" y="4591271"/>
            <a:ext cx="1292088" cy="153057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CCF7B585-E9EB-42A0-BA1A-4FFB8349B03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10" y="3050375"/>
            <a:ext cx="4878544" cy="3230492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30D0043-9E43-40C6-AA96-FEFFE224A1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011" y="995600"/>
            <a:ext cx="5385024" cy="193644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altLang="zh-CN" b="1" dirty="0">
                <a:solidFill>
                  <a:srgbClr val="FF0000"/>
                </a:solidFill>
              </a:rPr>
              <a:t>Automation </a:t>
            </a:r>
            <a:r>
              <a:rPr lang="en-US" altLang="zh-CN" b="1" dirty="0"/>
              <a:t>of development and maintenance.</a:t>
            </a:r>
          </a:p>
          <a:p>
            <a:pPr>
              <a:lnSpc>
                <a:spcPct val="110000"/>
              </a:lnSpc>
            </a:pPr>
            <a:r>
              <a:rPr lang="en-US" altLang="zh-CN" b="1" dirty="0">
                <a:solidFill>
                  <a:srgbClr val="FF0000"/>
                </a:solidFill>
              </a:rPr>
              <a:t>Backup</a:t>
            </a:r>
            <a:r>
              <a:rPr lang="en-US" altLang="zh-CN" b="1" dirty="0"/>
              <a:t> strategy &amp; remote </a:t>
            </a:r>
            <a:r>
              <a:rPr lang="en-US" altLang="zh-CN" b="1" dirty="0">
                <a:solidFill>
                  <a:srgbClr val="FF0000"/>
                </a:solidFill>
              </a:rPr>
              <a:t>recovery</a:t>
            </a:r>
            <a:r>
              <a:rPr lang="en-US" altLang="zh-CN" b="1" dirty="0"/>
              <a:t>.</a:t>
            </a:r>
          </a:p>
          <a:p>
            <a:pPr>
              <a:lnSpc>
                <a:spcPct val="110000"/>
              </a:lnSpc>
            </a:pPr>
            <a:r>
              <a:rPr lang="en-US" altLang="zh-CN" b="1" dirty="0">
                <a:solidFill>
                  <a:srgbClr val="FF0000"/>
                </a:solidFill>
              </a:rPr>
              <a:t>AI </a:t>
            </a:r>
            <a:r>
              <a:rPr lang="en-US" altLang="zh-CN" b="1" dirty="0"/>
              <a:t>application.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D10B5E0-9701-45FA-847C-AF6584408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Key issues of control system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79252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2C0B268-B50A-40A8-BDF2-BEAB583F8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998" y="271465"/>
            <a:ext cx="9292620" cy="6253932"/>
          </a:xfrm>
          <a:prstGeom prst="rect">
            <a:avLst/>
          </a:prstGeom>
        </p:spPr>
      </p:pic>
      <p:sp>
        <p:nvSpPr>
          <p:cNvPr id="5" name="矩形: 圆角 4">
            <a:extLst>
              <a:ext uri="{FF2B5EF4-FFF2-40B4-BE49-F238E27FC236}">
                <a16:creationId xmlns:a16="http://schemas.microsoft.com/office/drawing/2014/main" id="{F9A3FC67-C145-E75F-B70D-A25E3DA42685}"/>
              </a:ext>
            </a:extLst>
          </p:cNvPr>
          <p:cNvSpPr/>
          <p:nvPr/>
        </p:nvSpPr>
        <p:spPr>
          <a:xfrm>
            <a:off x="371460" y="4094146"/>
            <a:ext cx="11449078" cy="1066992"/>
          </a:xfrm>
          <a:prstGeom prst="roundRect">
            <a:avLst/>
          </a:prstGeom>
          <a:solidFill>
            <a:srgbClr val="FF0000">
              <a:alpha val="3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/>
              <a:t>数据获取、存储、分发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90C785D2-E651-96EB-21B8-8A751E3DDE4C}"/>
              </a:ext>
            </a:extLst>
          </p:cNvPr>
          <p:cNvSpPr/>
          <p:nvPr/>
        </p:nvSpPr>
        <p:spPr>
          <a:xfrm>
            <a:off x="630878" y="5659881"/>
            <a:ext cx="1278243" cy="865517"/>
          </a:xfrm>
          <a:prstGeom prst="roundRect">
            <a:avLst/>
          </a:prstGeom>
          <a:solidFill>
            <a:srgbClr val="3399FF">
              <a:alpha val="6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/>
              <a:t>电源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7F8806F6-8102-8A97-E213-3D2CA009AB95}"/>
              </a:ext>
            </a:extLst>
          </p:cNvPr>
          <p:cNvSpPr/>
          <p:nvPr/>
        </p:nvSpPr>
        <p:spPr>
          <a:xfrm>
            <a:off x="2248235" y="5659881"/>
            <a:ext cx="1278243" cy="865517"/>
          </a:xfrm>
          <a:prstGeom prst="roundRect">
            <a:avLst/>
          </a:prstGeom>
          <a:solidFill>
            <a:srgbClr val="3399FF">
              <a:alpha val="6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/>
              <a:t>束测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3FB3FA2E-A202-EDE5-F81B-1ED4EFA897FA}"/>
              </a:ext>
            </a:extLst>
          </p:cNvPr>
          <p:cNvSpPr/>
          <p:nvPr/>
        </p:nvSpPr>
        <p:spPr>
          <a:xfrm>
            <a:off x="3839521" y="5659881"/>
            <a:ext cx="1278243" cy="865517"/>
          </a:xfrm>
          <a:prstGeom prst="roundRect">
            <a:avLst/>
          </a:prstGeom>
          <a:solidFill>
            <a:srgbClr val="3399FF">
              <a:alpha val="6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/>
              <a:t>高频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45FDA759-19AE-2CBA-9F9F-8E65E9202316}"/>
              </a:ext>
            </a:extLst>
          </p:cNvPr>
          <p:cNvSpPr/>
          <p:nvPr/>
        </p:nvSpPr>
        <p:spPr>
          <a:xfrm>
            <a:off x="5456878" y="5659881"/>
            <a:ext cx="1278243" cy="865517"/>
          </a:xfrm>
          <a:prstGeom prst="roundRect">
            <a:avLst/>
          </a:prstGeom>
          <a:solidFill>
            <a:srgbClr val="3399FF">
              <a:alpha val="6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/>
              <a:t>真空</a:t>
            </a: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0069FDA3-60C1-969C-5E11-F1FC88866292}"/>
              </a:ext>
            </a:extLst>
          </p:cNvPr>
          <p:cNvSpPr/>
          <p:nvPr/>
        </p:nvSpPr>
        <p:spPr>
          <a:xfrm>
            <a:off x="7061200" y="5659880"/>
            <a:ext cx="1278243" cy="865517"/>
          </a:xfrm>
          <a:prstGeom prst="roundRect">
            <a:avLst/>
          </a:prstGeom>
          <a:solidFill>
            <a:srgbClr val="3399FF">
              <a:alpha val="6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/>
              <a:t>亮度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0B8D29E1-2DC4-89C1-595A-507B59F6F536}"/>
              </a:ext>
            </a:extLst>
          </p:cNvPr>
          <p:cNvSpPr/>
          <p:nvPr/>
        </p:nvSpPr>
        <p:spPr>
          <a:xfrm>
            <a:off x="8678557" y="5659880"/>
            <a:ext cx="1278243" cy="865517"/>
          </a:xfrm>
          <a:prstGeom prst="roundRect">
            <a:avLst/>
          </a:prstGeom>
          <a:solidFill>
            <a:srgbClr val="3399FF">
              <a:alpha val="6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/>
              <a:t>温度</a:t>
            </a:r>
          </a:p>
        </p:txBody>
      </p:sp>
      <p:sp>
        <p:nvSpPr>
          <p:cNvPr id="15" name="矩形: 圆角 14">
            <a:extLst>
              <a:ext uri="{FF2B5EF4-FFF2-40B4-BE49-F238E27FC236}">
                <a16:creationId xmlns:a16="http://schemas.microsoft.com/office/drawing/2014/main" id="{CED2FC76-9995-762C-FAFA-B4D9099EE479}"/>
              </a:ext>
            </a:extLst>
          </p:cNvPr>
          <p:cNvSpPr/>
          <p:nvPr/>
        </p:nvSpPr>
        <p:spPr>
          <a:xfrm>
            <a:off x="4282870" y="271465"/>
            <a:ext cx="3626258" cy="1066992"/>
          </a:xfrm>
          <a:prstGeom prst="roundRect">
            <a:avLst/>
          </a:prstGeom>
          <a:solidFill>
            <a:srgbClr val="009900">
              <a:alpha val="6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/>
              <a:t>束流动力学研究及优化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AAA221D7-076C-E653-5AAD-E51E7C4C2E91}"/>
              </a:ext>
            </a:extLst>
          </p:cNvPr>
          <p:cNvSpPr/>
          <p:nvPr/>
        </p:nvSpPr>
        <p:spPr>
          <a:xfrm>
            <a:off x="347401" y="1576821"/>
            <a:ext cx="3626258" cy="1066992"/>
          </a:xfrm>
          <a:prstGeom prst="roundRect">
            <a:avLst/>
          </a:prstGeom>
          <a:solidFill>
            <a:srgbClr val="009900">
              <a:alpha val="6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/>
              <a:t>电源性能研究及优化</a:t>
            </a: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AFD850E1-D39B-046D-D76F-3569AC7A4D56}"/>
              </a:ext>
            </a:extLst>
          </p:cNvPr>
          <p:cNvSpPr/>
          <p:nvPr/>
        </p:nvSpPr>
        <p:spPr>
          <a:xfrm>
            <a:off x="8170221" y="271465"/>
            <a:ext cx="3626258" cy="1066992"/>
          </a:xfrm>
          <a:prstGeom prst="roundRect">
            <a:avLst/>
          </a:prstGeom>
          <a:solidFill>
            <a:srgbClr val="009900">
              <a:alpha val="6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/>
              <a:t>束流轨道、亮度研究及优化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46756CC1-C44E-498A-9208-8C1353A89F50}"/>
              </a:ext>
            </a:extLst>
          </p:cNvPr>
          <p:cNvSpPr/>
          <p:nvPr/>
        </p:nvSpPr>
        <p:spPr>
          <a:xfrm>
            <a:off x="10269843" y="5659880"/>
            <a:ext cx="1278243" cy="865517"/>
          </a:xfrm>
          <a:prstGeom prst="roundRect">
            <a:avLst/>
          </a:prstGeom>
          <a:solidFill>
            <a:srgbClr val="3399FF">
              <a:alpha val="6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/>
              <a:t>…</a:t>
            </a:r>
            <a:endParaRPr lang="zh-CN" altLang="en-US" sz="3200" b="1" dirty="0"/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BF98059F-D2C4-5DD0-6006-D813AFFD5727}"/>
              </a:ext>
            </a:extLst>
          </p:cNvPr>
          <p:cNvCxnSpPr>
            <a:cxnSpLocks/>
            <a:stCxn id="12" idx="0"/>
            <a:endCxn id="5" idx="2"/>
          </p:cNvCxnSpPr>
          <p:nvPr/>
        </p:nvCxnSpPr>
        <p:spPr>
          <a:xfrm flipH="1" flipV="1">
            <a:off x="6095999" y="5161138"/>
            <a:ext cx="1" cy="49874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矩形: 圆角 51">
            <a:extLst>
              <a:ext uri="{FF2B5EF4-FFF2-40B4-BE49-F238E27FC236}">
                <a16:creationId xmlns:a16="http://schemas.microsoft.com/office/drawing/2014/main" id="{E5551F82-CF20-27E6-6322-16D78AA2A07E}"/>
              </a:ext>
            </a:extLst>
          </p:cNvPr>
          <p:cNvSpPr/>
          <p:nvPr/>
        </p:nvSpPr>
        <p:spPr>
          <a:xfrm>
            <a:off x="393026" y="271465"/>
            <a:ext cx="3626258" cy="1066992"/>
          </a:xfrm>
          <a:prstGeom prst="roundRect">
            <a:avLst/>
          </a:prstGeom>
          <a:solidFill>
            <a:srgbClr val="009900">
              <a:alpha val="6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/>
              <a:t>机器（设备）健康诊断及优化</a:t>
            </a:r>
          </a:p>
        </p:txBody>
      </p:sp>
      <p:sp>
        <p:nvSpPr>
          <p:cNvPr id="53" name="矩形: 圆角 52">
            <a:extLst>
              <a:ext uri="{FF2B5EF4-FFF2-40B4-BE49-F238E27FC236}">
                <a16:creationId xmlns:a16="http://schemas.microsoft.com/office/drawing/2014/main" id="{C71B82AD-5150-FB2E-ED4C-6056DF0B3F9D}"/>
              </a:ext>
            </a:extLst>
          </p:cNvPr>
          <p:cNvSpPr/>
          <p:nvPr/>
        </p:nvSpPr>
        <p:spPr>
          <a:xfrm>
            <a:off x="8201087" y="1576821"/>
            <a:ext cx="3626258" cy="1066992"/>
          </a:xfrm>
          <a:prstGeom prst="roundRect">
            <a:avLst/>
          </a:prstGeom>
          <a:solidFill>
            <a:srgbClr val="009900">
              <a:alpha val="6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/>
              <a:t>真空研究及优化</a:t>
            </a:r>
          </a:p>
        </p:txBody>
      </p:sp>
      <p:sp>
        <p:nvSpPr>
          <p:cNvPr id="67" name="矩形: 圆角 66">
            <a:extLst>
              <a:ext uri="{FF2B5EF4-FFF2-40B4-BE49-F238E27FC236}">
                <a16:creationId xmlns:a16="http://schemas.microsoft.com/office/drawing/2014/main" id="{EA6388A0-314E-5FA6-0900-554C242D2F9D}"/>
              </a:ext>
            </a:extLst>
          </p:cNvPr>
          <p:cNvSpPr/>
          <p:nvPr/>
        </p:nvSpPr>
        <p:spPr>
          <a:xfrm>
            <a:off x="364654" y="2895504"/>
            <a:ext cx="3626258" cy="1066992"/>
          </a:xfrm>
          <a:prstGeom prst="roundRect">
            <a:avLst/>
          </a:prstGeom>
          <a:solidFill>
            <a:srgbClr val="009900">
              <a:alpha val="6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b="1" dirty="0"/>
              <a:t>智能控制</a:t>
            </a:r>
          </a:p>
        </p:txBody>
      </p:sp>
      <p:sp>
        <p:nvSpPr>
          <p:cNvPr id="68" name="矩形: 圆角 67">
            <a:extLst>
              <a:ext uri="{FF2B5EF4-FFF2-40B4-BE49-F238E27FC236}">
                <a16:creationId xmlns:a16="http://schemas.microsoft.com/office/drawing/2014/main" id="{094E5369-5D28-9BA0-34C0-82C78D05F473}"/>
              </a:ext>
            </a:extLst>
          </p:cNvPr>
          <p:cNvSpPr/>
          <p:nvPr/>
        </p:nvSpPr>
        <p:spPr>
          <a:xfrm>
            <a:off x="8201087" y="2843888"/>
            <a:ext cx="3626258" cy="1066992"/>
          </a:xfrm>
          <a:prstGeom prst="roundRect">
            <a:avLst/>
          </a:prstGeom>
          <a:solidFill>
            <a:srgbClr val="009900">
              <a:alpha val="64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b="1" dirty="0"/>
              <a:t>…</a:t>
            </a:r>
            <a:endParaRPr lang="zh-CN" altLang="en-US" sz="3200" b="1" dirty="0"/>
          </a:p>
        </p:txBody>
      </p:sp>
      <p:cxnSp>
        <p:nvCxnSpPr>
          <p:cNvPr id="85" name="直接箭头连接符 84">
            <a:extLst>
              <a:ext uri="{FF2B5EF4-FFF2-40B4-BE49-F238E27FC236}">
                <a16:creationId xmlns:a16="http://schemas.microsoft.com/office/drawing/2014/main" id="{37A73B2A-83A2-84B0-C220-9330EC1D55A4}"/>
              </a:ext>
            </a:extLst>
          </p:cNvPr>
          <p:cNvCxnSpPr>
            <a:cxnSpLocks/>
          </p:cNvCxnSpPr>
          <p:nvPr/>
        </p:nvCxnSpPr>
        <p:spPr>
          <a:xfrm flipH="1" flipV="1">
            <a:off x="1269998" y="5161138"/>
            <a:ext cx="1" cy="49874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接箭头连接符 85">
            <a:extLst>
              <a:ext uri="{FF2B5EF4-FFF2-40B4-BE49-F238E27FC236}">
                <a16:creationId xmlns:a16="http://schemas.microsoft.com/office/drawing/2014/main" id="{06E71322-7716-1215-AC02-695FC0937094}"/>
              </a:ext>
            </a:extLst>
          </p:cNvPr>
          <p:cNvCxnSpPr>
            <a:cxnSpLocks/>
          </p:cNvCxnSpPr>
          <p:nvPr/>
        </p:nvCxnSpPr>
        <p:spPr>
          <a:xfrm flipH="1" flipV="1">
            <a:off x="2874321" y="5161138"/>
            <a:ext cx="1" cy="49874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接箭头连接符 86">
            <a:extLst>
              <a:ext uri="{FF2B5EF4-FFF2-40B4-BE49-F238E27FC236}">
                <a16:creationId xmlns:a16="http://schemas.microsoft.com/office/drawing/2014/main" id="{3C2BDD24-D227-46B0-7AA2-EE11054D345B}"/>
              </a:ext>
            </a:extLst>
          </p:cNvPr>
          <p:cNvCxnSpPr>
            <a:cxnSpLocks/>
          </p:cNvCxnSpPr>
          <p:nvPr/>
        </p:nvCxnSpPr>
        <p:spPr>
          <a:xfrm flipH="1" flipV="1">
            <a:off x="4491676" y="5161137"/>
            <a:ext cx="1" cy="49874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接箭头连接符 87">
            <a:extLst>
              <a:ext uri="{FF2B5EF4-FFF2-40B4-BE49-F238E27FC236}">
                <a16:creationId xmlns:a16="http://schemas.microsoft.com/office/drawing/2014/main" id="{97549E3B-4EE7-C6BA-9E2A-B9A48A546A1E}"/>
              </a:ext>
            </a:extLst>
          </p:cNvPr>
          <p:cNvCxnSpPr>
            <a:cxnSpLocks/>
          </p:cNvCxnSpPr>
          <p:nvPr/>
        </p:nvCxnSpPr>
        <p:spPr>
          <a:xfrm flipH="1" flipV="1">
            <a:off x="7706837" y="5161137"/>
            <a:ext cx="1" cy="49874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接箭头连接符 88">
            <a:extLst>
              <a:ext uri="{FF2B5EF4-FFF2-40B4-BE49-F238E27FC236}">
                <a16:creationId xmlns:a16="http://schemas.microsoft.com/office/drawing/2014/main" id="{2F1EEED9-672E-5693-EC9D-8BEE9AEAD91F}"/>
              </a:ext>
            </a:extLst>
          </p:cNvPr>
          <p:cNvCxnSpPr>
            <a:cxnSpLocks/>
          </p:cNvCxnSpPr>
          <p:nvPr/>
        </p:nvCxnSpPr>
        <p:spPr>
          <a:xfrm flipH="1" flipV="1">
            <a:off x="9317675" y="5161137"/>
            <a:ext cx="1" cy="49874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接箭头连接符 89">
            <a:extLst>
              <a:ext uri="{FF2B5EF4-FFF2-40B4-BE49-F238E27FC236}">
                <a16:creationId xmlns:a16="http://schemas.microsoft.com/office/drawing/2014/main" id="{0E20BFE3-FE69-AD6A-DFA9-A3B89C7611BA}"/>
              </a:ext>
            </a:extLst>
          </p:cNvPr>
          <p:cNvCxnSpPr>
            <a:cxnSpLocks/>
          </p:cNvCxnSpPr>
          <p:nvPr/>
        </p:nvCxnSpPr>
        <p:spPr>
          <a:xfrm flipH="1" flipV="1">
            <a:off x="10908963" y="5161137"/>
            <a:ext cx="1" cy="49874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337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>
            <a:extLst>
              <a:ext uri="{FF2B5EF4-FFF2-40B4-BE49-F238E27FC236}">
                <a16:creationId xmlns:a16="http://schemas.microsoft.com/office/drawing/2014/main" id="{BA6DAB2F-9CDA-4592-8294-DA237E982FA3}"/>
              </a:ext>
            </a:extLst>
          </p:cNvPr>
          <p:cNvSpPr txBox="1"/>
          <p:nvPr/>
        </p:nvSpPr>
        <p:spPr>
          <a:xfrm>
            <a:off x="208723" y="1049153"/>
            <a:ext cx="48275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800" b="1" dirty="0">
                <a:solidFill>
                  <a:srgbClr val="FF0000"/>
                </a:solidFill>
              </a:rPr>
              <a:t>Performance improvement </a:t>
            </a:r>
            <a:r>
              <a:rPr lang="en-US" altLang="zh-CN" sz="2800" b="1" dirty="0"/>
              <a:t>based on </a:t>
            </a:r>
            <a:r>
              <a:rPr lang="en-US" altLang="zh-CN" sz="2800" b="1" dirty="0">
                <a:solidFill>
                  <a:srgbClr val="FF0000"/>
                </a:solidFill>
              </a:rPr>
              <a:t>precise(1ns – 10us) correlated data</a:t>
            </a:r>
            <a:r>
              <a:rPr lang="en-US" altLang="zh-CN" sz="2800" b="1" dirty="0"/>
              <a:t> from the front end. </a:t>
            </a:r>
            <a:r>
              <a:rPr lang="en-US" altLang="zh-CN" sz="2800" b="1" dirty="0">
                <a:solidFill>
                  <a:srgbClr val="FF0000"/>
                </a:solidFill>
              </a:rPr>
              <a:t>Distributed logic analyzer.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800" b="1" dirty="0">
                <a:solidFill>
                  <a:srgbClr val="FF0000"/>
                </a:solidFill>
              </a:rPr>
              <a:t>Fault prediction </a:t>
            </a:r>
            <a:r>
              <a:rPr lang="en-US" altLang="zh-CN" sz="2800" b="1" dirty="0"/>
              <a:t>for planned maintenance </a:t>
            </a:r>
            <a:r>
              <a:rPr lang="en-US" altLang="zh-CN" sz="2800" b="1" dirty="0">
                <a:solidFill>
                  <a:srgbClr val="FF0000"/>
                </a:solidFill>
              </a:rPr>
              <a:t>to improve availability.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altLang="zh-CN" sz="2800" b="1" dirty="0">
                <a:solidFill>
                  <a:srgbClr val="FF0000"/>
                </a:solidFill>
              </a:rPr>
              <a:t>Several-hundred GB data </a:t>
            </a:r>
            <a:r>
              <a:rPr lang="en-US" altLang="zh-CN" sz="2800" b="1" dirty="0"/>
              <a:t>for each DAQ.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B30EE63-5D5D-456B-BD7C-C1ADC9CE9B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6271" y="1181972"/>
            <a:ext cx="6947005" cy="5130282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70D458E-39B3-4B72-8C6B-176EEA1CF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594" y="100055"/>
            <a:ext cx="10361213" cy="894079"/>
          </a:xfrm>
        </p:spPr>
        <p:txBody>
          <a:bodyPr/>
          <a:lstStyle/>
          <a:p>
            <a:r>
              <a:rPr lang="en-US" altLang="zh-CN" sz="3600" dirty="0"/>
              <a:t>Key issues of control system</a:t>
            </a:r>
            <a:endParaRPr lang="zh-CN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542124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HEPS</Template>
  <TotalTime>53854</TotalTime>
  <Words>1331</Words>
  <Application>Microsoft Office PowerPoint</Application>
  <PresentationFormat>宽屏</PresentationFormat>
  <Paragraphs>249</Paragraphs>
  <Slides>36</Slides>
  <Notes>36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36</vt:i4>
      </vt:variant>
    </vt:vector>
  </HeadingPairs>
  <TitlesOfParts>
    <vt:vector size="50" baseType="lpstr">
      <vt:lpstr>等线</vt:lpstr>
      <vt:lpstr>黑体</vt:lpstr>
      <vt:lpstr>华文行楷</vt:lpstr>
      <vt:lpstr>华文中宋</vt:lpstr>
      <vt:lpstr>微软雅黑</vt:lpstr>
      <vt:lpstr>Arial</vt:lpstr>
      <vt:lpstr>Arial Rounded MT Bold</vt:lpstr>
      <vt:lpstr>Calibri</vt:lpstr>
      <vt:lpstr>Calibri Light</vt:lpstr>
      <vt:lpstr>Comic Sans MS</vt:lpstr>
      <vt:lpstr>Symbol</vt:lpstr>
      <vt:lpstr>Times New Roman</vt:lpstr>
      <vt:lpstr>Wingdings</vt:lpstr>
      <vt:lpstr>Office 主题</vt:lpstr>
      <vt:lpstr>CEPC Controlled Hardware Analysis &amp;  Analysis on Alcove-Number Optimization</vt:lpstr>
      <vt:lpstr>Outline</vt:lpstr>
      <vt:lpstr>PowerPoint 演示文稿</vt:lpstr>
      <vt:lpstr>Brief of CEPC &amp; key issues of control system</vt:lpstr>
      <vt:lpstr>Key issues of control system</vt:lpstr>
      <vt:lpstr>Key issues of control system</vt:lpstr>
      <vt:lpstr>Key issues of control system</vt:lpstr>
      <vt:lpstr>PowerPoint 演示文稿</vt:lpstr>
      <vt:lpstr>Key issues of control system</vt:lpstr>
      <vt:lpstr>Key issues of control system</vt:lpstr>
      <vt:lpstr>PowerPoint 演示文稿</vt:lpstr>
      <vt:lpstr>Brief analysis</vt:lpstr>
      <vt:lpstr>Brief analysis : storage ring</vt:lpstr>
      <vt:lpstr>Brief analysis : storage ring</vt:lpstr>
      <vt:lpstr>Brief analysis : storage ring</vt:lpstr>
      <vt:lpstr>Brief analysis : storage ring</vt:lpstr>
      <vt:lpstr>Brief analysis : booster</vt:lpstr>
      <vt:lpstr>Brief analysis : booster</vt:lpstr>
      <vt:lpstr>Brief analysis : booster</vt:lpstr>
      <vt:lpstr>Brief analysis : booster</vt:lpstr>
      <vt:lpstr>Brief analysis : LINAC, damping ring &amp; its TLs</vt:lpstr>
      <vt:lpstr>Brief analysis : LINAC, damping ring &amp; its TLs</vt:lpstr>
      <vt:lpstr>Brief analysis : LINAC, damping ring &amp; its TLs</vt:lpstr>
      <vt:lpstr>Brief analysis : machine protection</vt:lpstr>
      <vt:lpstr>Brief analysis : central control &amp; servers</vt:lpstr>
      <vt:lpstr>Brief analysis : temp. monitoring of vac. chambers </vt:lpstr>
      <vt:lpstr>Brief analysis : tunnel inspection</vt:lpstr>
      <vt:lpstr>Brief analysis : others</vt:lpstr>
      <vt:lpstr>Next to do</vt:lpstr>
      <vt:lpstr>PowerPoint 演示文稿</vt:lpstr>
      <vt:lpstr>Brief introduction</vt:lpstr>
      <vt:lpstr>Preliminary assessment</vt:lpstr>
      <vt:lpstr>Preliminary assessment</vt:lpstr>
      <vt:lpstr>Preliminary assessment</vt:lpstr>
      <vt:lpstr>Preliminary assessment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孟才</dc:creator>
  <cp:lastModifiedBy>jindp</cp:lastModifiedBy>
  <cp:revision>1146</cp:revision>
  <cp:lastPrinted>2024-05-14T06:17:34Z</cp:lastPrinted>
  <dcterms:created xsi:type="dcterms:W3CDTF">2016-06-16T12:03:06Z</dcterms:created>
  <dcterms:modified xsi:type="dcterms:W3CDTF">2024-05-15T03:11:11Z</dcterms:modified>
</cp:coreProperties>
</file>