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71"/>
  </p:notesMasterIdLst>
  <p:sldIdLst>
    <p:sldId id="367" r:id="rId2"/>
    <p:sldId id="1750" r:id="rId3"/>
    <p:sldId id="261" r:id="rId4"/>
    <p:sldId id="354" r:id="rId5"/>
    <p:sldId id="1811" r:id="rId6"/>
    <p:sldId id="1688" r:id="rId7"/>
    <p:sldId id="1174" r:id="rId8"/>
    <p:sldId id="1741" r:id="rId9"/>
    <p:sldId id="1842" r:id="rId10"/>
    <p:sldId id="1843" r:id="rId11"/>
    <p:sldId id="1844" r:id="rId12"/>
    <p:sldId id="1845" r:id="rId13"/>
    <p:sldId id="1848" r:id="rId14"/>
    <p:sldId id="1849" r:id="rId15"/>
    <p:sldId id="303" r:id="rId16"/>
    <p:sldId id="1856" r:id="rId17"/>
    <p:sldId id="1855" r:id="rId18"/>
    <p:sldId id="331" r:id="rId19"/>
    <p:sldId id="309" r:id="rId20"/>
    <p:sldId id="1860" r:id="rId21"/>
    <p:sldId id="302" r:id="rId22"/>
    <p:sldId id="1863" r:id="rId23"/>
    <p:sldId id="1664" r:id="rId24"/>
    <p:sldId id="1751" r:id="rId25"/>
    <p:sldId id="1739" r:id="rId26"/>
    <p:sldId id="1812" r:id="rId27"/>
    <p:sldId id="1814" r:id="rId28"/>
    <p:sldId id="1817" r:id="rId29"/>
    <p:sldId id="1827" r:id="rId30"/>
    <p:sldId id="1715" r:id="rId31"/>
    <p:sldId id="1716" r:id="rId32"/>
    <p:sldId id="1724" r:id="rId33"/>
    <p:sldId id="1714" r:id="rId34"/>
    <p:sldId id="1725" r:id="rId35"/>
    <p:sldId id="1864" r:id="rId36"/>
    <p:sldId id="1833" r:id="rId37"/>
    <p:sldId id="1834" r:id="rId38"/>
    <p:sldId id="1835" r:id="rId39"/>
    <p:sldId id="1836" r:id="rId40"/>
    <p:sldId id="1801" r:id="rId41"/>
    <p:sldId id="1832" r:id="rId42"/>
    <p:sldId id="1802" r:id="rId43"/>
    <p:sldId id="1809" r:id="rId44"/>
    <p:sldId id="1694" r:id="rId45"/>
    <p:sldId id="1810" r:id="rId46"/>
    <p:sldId id="1744" r:id="rId47"/>
    <p:sldId id="1857" r:id="rId48"/>
    <p:sldId id="1858" r:id="rId49"/>
    <p:sldId id="1735" r:id="rId50"/>
    <p:sldId id="386" r:id="rId51"/>
    <p:sldId id="387" r:id="rId52"/>
    <p:sldId id="388" r:id="rId53"/>
    <p:sldId id="374" r:id="rId54"/>
    <p:sldId id="401" r:id="rId55"/>
    <p:sldId id="1822" r:id="rId56"/>
    <p:sldId id="391" r:id="rId57"/>
    <p:sldId id="1823" r:id="rId58"/>
    <p:sldId id="1824" r:id="rId59"/>
    <p:sldId id="1740" r:id="rId60"/>
    <p:sldId id="1825" r:id="rId61"/>
    <p:sldId id="1859" r:id="rId62"/>
    <p:sldId id="1831" r:id="rId63"/>
    <p:sldId id="1681" r:id="rId64"/>
    <p:sldId id="1659" r:id="rId65"/>
    <p:sldId id="372" r:id="rId66"/>
    <p:sldId id="380" r:id="rId67"/>
    <p:sldId id="385" r:id="rId68"/>
    <p:sldId id="317" r:id="rId69"/>
    <p:sldId id="184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 Han" initials="KH" lastIdx="1" clrIdx="0">
    <p:extLst>
      <p:ext uri="{19B8F6BF-5375-455C-9EA6-DF929625EA0E}">
        <p15:presenceInfo xmlns:p15="http://schemas.microsoft.com/office/powerpoint/2012/main" userId="783daf45d4c679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45D"/>
    <a:srgbClr val="FF2600"/>
    <a:srgbClr val="00B0F0"/>
    <a:srgbClr val="BFBFBF"/>
    <a:srgbClr val="BCBDD2"/>
    <a:srgbClr val="6667AB"/>
    <a:srgbClr val="006300"/>
    <a:srgbClr val="0000FF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0" autoAdjust="0"/>
    <p:restoredTop sz="88704"/>
  </p:normalViewPr>
  <p:slideViewPr>
    <p:cSldViewPr snapToGrid="0">
      <p:cViewPr varScale="1">
        <p:scale>
          <a:sx n="140" d="100"/>
          <a:sy n="140" d="100"/>
        </p:scale>
        <p:origin x="896" y="200"/>
      </p:cViewPr>
      <p:guideLst/>
    </p:cSldViewPr>
  </p:slideViewPr>
  <p:notesTextViewPr>
    <p:cViewPr>
      <p:scale>
        <a:sx n="165" d="100"/>
        <a:sy n="165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anke/Dropbox/_4conferences/16/16_11TDLeeSymp/NDBD_Peop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3937007874015"/>
          <c:y val="6.9861111111111124E-2"/>
          <c:w val="0.79116447944007007"/>
          <c:h val="0.82273950131233597"/>
        </c:manualLayout>
      </c:layout>
      <c:scatterChart>
        <c:scatterStyle val="lineMarker"/>
        <c:varyColors val="0"/>
        <c:ser>
          <c:idx val="4"/>
          <c:order val="0"/>
          <c:tx>
            <c:v>Xe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Sheet3!$A$36:$A$39</c:f>
              <c:numCache>
                <c:formatCode>General</c:formatCode>
                <c:ptCount val="4"/>
                <c:pt idx="0">
                  <c:v>1991</c:v>
                </c:pt>
                <c:pt idx="1">
                  <c:v>2002</c:v>
                </c:pt>
                <c:pt idx="2">
                  <c:v>2012</c:v>
                </c:pt>
                <c:pt idx="3">
                  <c:v>2016</c:v>
                </c:pt>
              </c:numCache>
            </c:numRef>
          </c:xVal>
          <c:yVal>
            <c:numRef>
              <c:f>Sheet3!$B$36:$B$39</c:f>
              <c:numCache>
                <c:formatCode>0.00E+00</c:formatCode>
                <c:ptCount val="4"/>
                <c:pt idx="0">
                  <c:v>2.5E+23</c:v>
                </c:pt>
                <c:pt idx="1">
                  <c:v>9.9999999999999998E+23</c:v>
                </c:pt>
                <c:pt idx="2">
                  <c:v>1.6E+25</c:v>
                </c:pt>
                <c:pt idx="3">
                  <c:v>1.06E+26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96-204C-84B1-B69860B07EBD}"/>
            </c:ext>
          </c:extLst>
        </c:ser>
        <c:ser>
          <c:idx val="3"/>
          <c:order val="1"/>
          <c:tx>
            <c:strRef>
              <c:f>Sheet3!$C$26</c:f>
              <c:strCache>
                <c:ptCount val="1"/>
                <c:pt idx="0">
                  <c:v>Te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Sheet3!$A$26:$A$33</c:f>
              <c:numCache>
                <c:formatCode>General</c:formatCode>
                <c:ptCount val="8"/>
                <c:pt idx="0">
                  <c:v>1952</c:v>
                </c:pt>
                <c:pt idx="1">
                  <c:v>1980</c:v>
                </c:pt>
                <c:pt idx="2">
                  <c:v>1998</c:v>
                </c:pt>
                <c:pt idx="3">
                  <c:v>2000</c:v>
                </c:pt>
                <c:pt idx="4">
                  <c:v>2009</c:v>
                </c:pt>
                <c:pt idx="5">
                  <c:v>2015</c:v>
                </c:pt>
                <c:pt idx="6">
                  <c:v>2018</c:v>
                </c:pt>
                <c:pt idx="7">
                  <c:v>2020</c:v>
                </c:pt>
              </c:numCache>
            </c:numRef>
          </c:xVal>
          <c:yVal>
            <c:numRef>
              <c:f>Sheet3!$B$26:$B$33</c:f>
              <c:numCache>
                <c:formatCode>0.00E+00</c:formatCode>
                <c:ptCount val="8"/>
                <c:pt idx="0">
                  <c:v>6000000000000000</c:v>
                </c:pt>
                <c:pt idx="1">
                  <c:v>1.2E+21</c:v>
                </c:pt>
                <c:pt idx="2">
                  <c:v>5.6E+22</c:v>
                </c:pt>
                <c:pt idx="3">
                  <c:v>1.44E+23</c:v>
                </c:pt>
                <c:pt idx="4">
                  <c:v>2.9999999999999999E+24</c:v>
                </c:pt>
                <c:pt idx="5">
                  <c:v>3.9999999999999999E+24</c:v>
                </c:pt>
                <c:pt idx="6">
                  <c:v>1.5E+25</c:v>
                </c:pt>
                <c:pt idx="7">
                  <c:v>3.1999999999999999E+25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96-204C-84B1-B69860B07EBD}"/>
            </c:ext>
          </c:extLst>
        </c:ser>
        <c:ser>
          <c:idx val="2"/>
          <c:order val="2"/>
          <c:tx>
            <c:strRef>
              <c:f>Sheet3!$C$15</c:f>
              <c:strCache>
                <c:ptCount val="1"/>
                <c:pt idx="0">
                  <c:v>Ge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Sheet3!$A$15:$A$25</c:f>
              <c:numCache>
                <c:formatCode>General</c:formatCode>
                <c:ptCount val="11"/>
                <c:pt idx="0">
                  <c:v>1952</c:v>
                </c:pt>
                <c:pt idx="1">
                  <c:v>1967</c:v>
                </c:pt>
                <c:pt idx="2">
                  <c:v>1970</c:v>
                </c:pt>
                <c:pt idx="3">
                  <c:v>1973</c:v>
                </c:pt>
                <c:pt idx="4">
                  <c:v>1983</c:v>
                </c:pt>
                <c:pt idx="5">
                  <c:v>1991</c:v>
                </c:pt>
                <c:pt idx="6">
                  <c:v>1999</c:v>
                </c:pt>
                <c:pt idx="7">
                  <c:v>2013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xVal>
          <c:yVal>
            <c:numRef>
              <c:f>Sheet3!$B$15:$B$25</c:f>
              <c:numCache>
                <c:formatCode>0.00E+00</c:formatCode>
                <c:ptCount val="11"/>
                <c:pt idx="0">
                  <c:v>2E+16</c:v>
                </c:pt>
                <c:pt idx="1">
                  <c:v>3E+20</c:v>
                </c:pt>
                <c:pt idx="2">
                  <c:v>1.2E+21</c:v>
                </c:pt>
                <c:pt idx="3">
                  <c:v>5E+21</c:v>
                </c:pt>
                <c:pt idx="4">
                  <c:v>4.9999999999999996E+22</c:v>
                </c:pt>
                <c:pt idx="5">
                  <c:v>1.2E+24</c:v>
                </c:pt>
                <c:pt idx="6">
                  <c:v>1.0000000000000001E+25</c:v>
                </c:pt>
                <c:pt idx="7">
                  <c:v>3.0000000000000001E+25</c:v>
                </c:pt>
                <c:pt idx="8">
                  <c:v>5.2999999999999999E+25</c:v>
                </c:pt>
                <c:pt idx="9">
                  <c:v>8.0000000000000007E+25</c:v>
                </c:pt>
                <c:pt idx="10">
                  <c:v>9.0000000000000006E+25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096-204C-84B1-B69860B07EBD}"/>
            </c:ext>
          </c:extLst>
        </c:ser>
        <c:ser>
          <c:idx val="0"/>
          <c:order val="3"/>
          <c:tx>
            <c:v>Sn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Sheet3!$A$1:$A$3</c:f>
              <c:numCache>
                <c:formatCode>General</c:formatCode>
                <c:ptCount val="3"/>
                <c:pt idx="0">
                  <c:v>1948</c:v>
                </c:pt>
                <c:pt idx="1">
                  <c:v>1951</c:v>
                </c:pt>
                <c:pt idx="2">
                  <c:v>1952</c:v>
                </c:pt>
              </c:numCache>
            </c:numRef>
          </c:xVal>
          <c:yVal>
            <c:numRef>
              <c:f>Sheet3!$B$1:$B$3</c:f>
              <c:numCache>
                <c:formatCode>0.00E+00</c:formatCode>
                <c:ptCount val="3"/>
                <c:pt idx="0">
                  <c:v>3000000000000000</c:v>
                </c:pt>
                <c:pt idx="1">
                  <c:v>1E+16</c:v>
                </c:pt>
                <c:pt idx="2">
                  <c:v>2E+17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096-204C-84B1-B69860B07EBD}"/>
            </c:ext>
          </c:extLst>
        </c:ser>
        <c:ser>
          <c:idx val="1"/>
          <c:order val="4"/>
          <c:tx>
            <c:v>Ca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Sheet3!$A$4:$A$14</c:f>
              <c:numCache>
                <c:formatCode>General</c:formatCode>
                <c:ptCount val="11"/>
                <c:pt idx="0">
                  <c:v>1952</c:v>
                </c:pt>
                <c:pt idx="1">
                  <c:v>1956</c:v>
                </c:pt>
                <c:pt idx="2">
                  <c:v>1959</c:v>
                </c:pt>
                <c:pt idx="3">
                  <c:v>1965</c:v>
                </c:pt>
                <c:pt idx="4">
                  <c:v>1966</c:v>
                </c:pt>
                <c:pt idx="5">
                  <c:v>1967</c:v>
                </c:pt>
                <c:pt idx="6">
                  <c:v>1970</c:v>
                </c:pt>
                <c:pt idx="7">
                  <c:v>1991</c:v>
                </c:pt>
                <c:pt idx="8">
                  <c:v>2004</c:v>
                </c:pt>
                <c:pt idx="9">
                  <c:v>2008</c:v>
                </c:pt>
                <c:pt idx="10">
                  <c:v>2008</c:v>
                </c:pt>
              </c:numCache>
            </c:numRef>
          </c:xVal>
          <c:yVal>
            <c:numRef>
              <c:f>Sheet3!$B$4:$B$14</c:f>
              <c:numCache>
                <c:formatCode>0.00E+00</c:formatCode>
                <c:ptCount val="11"/>
                <c:pt idx="0">
                  <c:v>120000000000000</c:v>
                </c:pt>
                <c:pt idx="1">
                  <c:v>2E+18</c:v>
                </c:pt>
                <c:pt idx="2">
                  <c:v>7E+18</c:v>
                </c:pt>
                <c:pt idx="3">
                  <c:v>5E+19</c:v>
                </c:pt>
                <c:pt idx="4">
                  <c:v>2E+20</c:v>
                </c:pt>
                <c:pt idx="5">
                  <c:v>1.6E+21</c:v>
                </c:pt>
                <c:pt idx="6">
                  <c:v>2E+21</c:v>
                </c:pt>
                <c:pt idx="7">
                  <c:v>9.500000000000001E+21</c:v>
                </c:pt>
                <c:pt idx="8">
                  <c:v>1.4E+22</c:v>
                </c:pt>
                <c:pt idx="9">
                  <c:v>5.7999999999999996E+22</c:v>
                </c:pt>
                <c:pt idx="10">
                  <c:v>5.7999999999999996E+22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096-204C-84B1-B69860B07EBD}"/>
            </c:ext>
          </c:extLst>
        </c:ser>
        <c:ser>
          <c:idx val="5"/>
          <c:order val="5"/>
          <c:tx>
            <c:strRef>
              <c:f>Sheet3!$C$40</c:f>
              <c:strCache>
                <c:ptCount val="1"/>
                <c:pt idx="0">
                  <c:v>Mo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Sheet3!$A$40:$A$43</c:f>
              <c:numCache>
                <c:formatCode>General</c:formatCode>
                <c:ptCount val="4"/>
                <c:pt idx="0">
                  <c:v>1989</c:v>
                </c:pt>
                <c:pt idx="1">
                  <c:v>1993</c:v>
                </c:pt>
                <c:pt idx="2">
                  <c:v>2010</c:v>
                </c:pt>
                <c:pt idx="3">
                  <c:v>2020</c:v>
                </c:pt>
              </c:numCache>
            </c:numRef>
          </c:xVal>
          <c:yVal>
            <c:numRef>
              <c:f>Sheet3!$B$40:$B$43</c:f>
              <c:numCache>
                <c:formatCode>0.00E+00</c:formatCode>
                <c:ptCount val="4"/>
                <c:pt idx="0">
                  <c:v>4E+21</c:v>
                </c:pt>
                <c:pt idx="1">
                  <c:v>4.4E+22</c:v>
                </c:pt>
                <c:pt idx="2">
                  <c:v>1.1E+24</c:v>
                </c:pt>
                <c:pt idx="3">
                  <c:v>1.4000000000000001E+24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096-204C-84B1-B69860B07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401567"/>
        <c:axId val="581409055"/>
      </c:scatterChart>
      <c:valAx>
        <c:axId val="5814015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581409055"/>
        <c:crosses val="autoZero"/>
        <c:crossBetween val="midCat"/>
      </c:valAx>
      <c:valAx>
        <c:axId val="581409055"/>
        <c:scaling>
          <c:logBase val="10"/>
          <c:orientation val="minMax"/>
          <c:max val="9.9999999999999988E+26"/>
          <c:min val="1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581401567"/>
        <c:crosses val="autoZero"/>
        <c:crossBetween val="midCat"/>
        <c:maj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1905325863172791"/>
          <c:y val="0.56725380217883725"/>
          <c:w val="0.36051984470953025"/>
          <c:h val="0.27597238701326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124</c:v>
                </c:pt>
                <c:pt idx="1">
                  <c:v>129</c:v>
                </c:pt>
                <c:pt idx="2">
                  <c:v>130</c:v>
                </c:pt>
                <c:pt idx="3">
                  <c:v>131</c:v>
                </c:pt>
                <c:pt idx="4">
                  <c:v>132</c:v>
                </c:pt>
                <c:pt idx="5">
                  <c:v>134</c:v>
                </c:pt>
                <c:pt idx="6">
                  <c:v>136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0.09</c:v>
                </c:pt>
                <c:pt idx="1">
                  <c:v>26.401</c:v>
                </c:pt>
                <c:pt idx="2">
                  <c:v>4.0709999999999997</c:v>
                </c:pt>
                <c:pt idx="3">
                  <c:v>21.231999999999999</c:v>
                </c:pt>
                <c:pt idx="4">
                  <c:v>26.908999999999999</c:v>
                </c:pt>
                <c:pt idx="5">
                  <c:v>10.436</c:v>
                </c:pt>
                <c:pt idx="6">
                  <c:v>8.8569999999999993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9-DC4C-B100-CD4E22BB2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966767"/>
        <c:axId val="189861824"/>
      </c:barChart>
      <c:catAx>
        <c:axId val="18609667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Xe Isotopes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9861824"/>
        <c:crosses val="autoZero"/>
        <c:auto val="1"/>
        <c:lblAlgn val="ctr"/>
        <c:lblOffset val="100"/>
        <c:noMultiLvlLbl val="0"/>
      </c:catAx>
      <c:valAx>
        <c:axId val="18986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Abundance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60966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8A6A45-4CE4-6E49-B8C4-58BB8CAD27DE}" type="doc">
      <dgm:prSet loTypeId="urn:microsoft.com/office/officeart/2005/8/layout/chart3" loCatId="" qsTypeId="urn:microsoft.com/office/officeart/2005/8/quickstyle/simple2" qsCatId="simple" csTypeId="urn:microsoft.com/office/officeart/2005/8/colors/accent1_2" csCatId="accent1" phldr="1"/>
      <dgm:spPr/>
    </dgm:pt>
    <dgm:pt modelId="{1AC95ADF-4406-B44C-810F-A0A661691FA7}">
      <dgm:prSet phldrT="[Text]"/>
      <dgm:spPr/>
      <dgm:t>
        <a:bodyPr anchor="t"/>
        <a:lstStyle/>
        <a:p>
          <a:pPr algn="r"/>
          <a:endParaRPr lang="en-US" dirty="0"/>
        </a:p>
      </dgm:t>
    </dgm:pt>
    <dgm:pt modelId="{2AAF9486-4DBE-A54D-9D59-9C4EBA0A786D}" type="parTrans" cxnId="{67C82879-2224-ED42-9C7E-4D9C1DC84668}">
      <dgm:prSet/>
      <dgm:spPr/>
      <dgm:t>
        <a:bodyPr/>
        <a:lstStyle/>
        <a:p>
          <a:endParaRPr lang="en-US"/>
        </a:p>
      </dgm:t>
    </dgm:pt>
    <dgm:pt modelId="{36FBFEBD-95F4-7741-8807-6342D62BC3A8}" type="sibTrans" cxnId="{67C82879-2224-ED42-9C7E-4D9C1DC84668}">
      <dgm:prSet/>
      <dgm:spPr/>
      <dgm:t>
        <a:bodyPr/>
        <a:lstStyle/>
        <a:p>
          <a:endParaRPr lang="en-US"/>
        </a:p>
      </dgm:t>
    </dgm:pt>
    <dgm:pt modelId="{6FE3466F-3564-FA43-8DBE-DAD2F928F490}">
      <dgm:prSet phldrT="[Text]"/>
      <dgm:spPr/>
      <dgm:t>
        <a:bodyPr/>
        <a:lstStyle/>
        <a:p>
          <a:endParaRPr lang="en-US" dirty="0"/>
        </a:p>
      </dgm:t>
    </dgm:pt>
    <dgm:pt modelId="{A7B0F0F3-2045-D445-91EF-1EC5A32E410A}" type="parTrans" cxnId="{6C61A892-34D3-684B-A75E-2D852911A3AD}">
      <dgm:prSet/>
      <dgm:spPr/>
      <dgm:t>
        <a:bodyPr/>
        <a:lstStyle/>
        <a:p>
          <a:endParaRPr lang="en-US"/>
        </a:p>
      </dgm:t>
    </dgm:pt>
    <dgm:pt modelId="{B027B73F-51B7-2843-B90F-9370CB5DF96A}" type="sibTrans" cxnId="{6C61A892-34D3-684B-A75E-2D852911A3AD}">
      <dgm:prSet/>
      <dgm:spPr/>
      <dgm:t>
        <a:bodyPr/>
        <a:lstStyle/>
        <a:p>
          <a:endParaRPr lang="en-US"/>
        </a:p>
      </dgm:t>
    </dgm:pt>
    <dgm:pt modelId="{061DA728-CC96-F141-84A4-DE475C9DC0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D8CBEA7-F795-FA42-BC14-724366C25DAA}" type="parTrans" cxnId="{0A09FBC2-89B1-A644-A25E-3C66C9AAAFE5}">
      <dgm:prSet/>
      <dgm:spPr/>
      <dgm:t>
        <a:bodyPr/>
        <a:lstStyle/>
        <a:p>
          <a:endParaRPr lang="en-US"/>
        </a:p>
      </dgm:t>
    </dgm:pt>
    <dgm:pt modelId="{B1C24770-1EAC-B640-BAB9-2CBFF460595F}" type="sibTrans" cxnId="{0A09FBC2-89B1-A644-A25E-3C66C9AAAFE5}">
      <dgm:prSet/>
      <dgm:spPr/>
      <dgm:t>
        <a:bodyPr/>
        <a:lstStyle/>
        <a:p>
          <a:endParaRPr lang="en-US"/>
        </a:p>
      </dgm:t>
    </dgm:pt>
    <dgm:pt modelId="{385E9638-FF66-E44F-88BC-4EF38EF3AD4B}">
      <dgm:prSet phldrT="[Text]"/>
      <dgm:spPr/>
      <dgm:t>
        <a:bodyPr/>
        <a:lstStyle/>
        <a:p>
          <a:endParaRPr lang="en-US" dirty="0"/>
        </a:p>
      </dgm:t>
    </dgm:pt>
    <dgm:pt modelId="{EF38BEC8-A7A6-0C4B-B558-9AA417CD9BFC}" type="parTrans" cxnId="{759E308F-E323-2E4F-AA2C-1890E54B9946}">
      <dgm:prSet/>
      <dgm:spPr/>
      <dgm:t>
        <a:bodyPr/>
        <a:lstStyle/>
        <a:p>
          <a:endParaRPr lang="en-US"/>
        </a:p>
      </dgm:t>
    </dgm:pt>
    <dgm:pt modelId="{BDD2F9DA-BFC1-4F48-AE07-524B213DB9BE}" type="sibTrans" cxnId="{759E308F-E323-2E4F-AA2C-1890E54B9946}">
      <dgm:prSet/>
      <dgm:spPr/>
      <dgm:t>
        <a:bodyPr/>
        <a:lstStyle/>
        <a:p>
          <a:endParaRPr lang="en-US"/>
        </a:p>
      </dgm:t>
    </dgm:pt>
    <dgm:pt modelId="{C0799870-1198-EF46-B2E1-AD108EC9EC5A}">
      <dgm:prSet phldrT="[Text]"/>
      <dgm:spPr/>
      <dgm:t>
        <a:bodyPr/>
        <a:lstStyle/>
        <a:p>
          <a:endParaRPr lang="en-US" dirty="0"/>
        </a:p>
      </dgm:t>
    </dgm:pt>
    <dgm:pt modelId="{2D232091-4DF0-F04B-BC47-71CE0BA43DFD}" type="parTrans" cxnId="{FEC90A85-499B-2247-A017-BCAEBE45F545}">
      <dgm:prSet/>
      <dgm:spPr/>
      <dgm:t>
        <a:bodyPr/>
        <a:lstStyle/>
        <a:p>
          <a:endParaRPr lang="en-US"/>
        </a:p>
      </dgm:t>
    </dgm:pt>
    <dgm:pt modelId="{DE846D3F-36AF-A844-B3B8-2D850E4D0F7C}" type="sibTrans" cxnId="{FEC90A85-499B-2247-A017-BCAEBE45F545}">
      <dgm:prSet/>
      <dgm:spPr/>
      <dgm:t>
        <a:bodyPr/>
        <a:lstStyle/>
        <a:p>
          <a:endParaRPr lang="en-US"/>
        </a:p>
      </dgm:t>
    </dgm:pt>
    <dgm:pt modelId="{FD7CB072-7090-544F-9F58-ABFBCE5B64AC}">
      <dgm:prSet phldrT="[Text]"/>
      <dgm:spPr/>
      <dgm:t>
        <a:bodyPr/>
        <a:lstStyle/>
        <a:p>
          <a:endParaRPr lang="en-US" dirty="0"/>
        </a:p>
      </dgm:t>
    </dgm:pt>
    <dgm:pt modelId="{2631EC37-F400-8542-B6BB-9A6229FD1EDA}" type="parTrans" cxnId="{7491534E-81DF-8D47-BB3A-7687E3E1A500}">
      <dgm:prSet/>
      <dgm:spPr/>
      <dgm:t>
        <a:bodyPr/>
        <a:lstStyle/>
        <a:p>
          <a:endParaRPr lang="en-US"/>
        </a:p>
      </dgm:t>
    </dgm:pt>
    <dgm:pt modelId="{912A08CC-8AD9-2F46-BF49-529E375EB1D0}" type="sibTrans" cxnId="{7491534E-81DF-8D47-BB3A-7687E3E1A500}">
      <dgm:prSet/>
      <dgm:spPr/>
      <dgm:t>
        <a:bodyPr/>
        <a:lstStyle/>
        <a:p>
          <a:endParaRPr lang="en-US"/>
        </a:p>
      </dgm:t>
    </dgm:pt>
    <dgm:pt modelId="{8AB85A40-0E5B-0045-8DAB-4926B27A88D9}">
      <dgm:prSet phldrT="[Text]"/>
      <dgm:spPr/>
      <dgm:t>
        <a:bodyPr/>
        <a:lstStyle/>
        <a:p>
          <a:endParaRPr lang="en-US" dirty="0"/>
        </a:p>
      </dgm:t>
    </dgm:pt>
    <dgm:pt modelId="{5C210AEA-69D8-3D4F-814C-76F53DB24079}" type="parTrans" cxnId="{B1C0D399-12AC-CB40-80A9-34682A138C32}">
      <dgm:prSet/>
      <dgm:spPr/>
      <dgm:t>
        <a:bodyPr/>
        <a:lstStyle/>
        <a:p>
          <a:endParaRPr lang="en-US"/>
        </a:p>
      </dgm:t>
    </dgm:pt>
    <dgm:pt modelId="{3C8E045C-C68E-D144-BA80-7598117462BF}" type="sibTrans" cxnId="{B1C0D399-12AC-CB40-80A9-34682A138C32}">
      <dgm:prSet/>
      <dgm:spPr/>
      <dgm:t>
        <a:bodyPr/>
        <a:lstStyle/>
        <a:p>
          <a:endParaRPr lang="en-US"/>
        </a:p>
      </dgm:t>
    </dgm:pt>
    <dgm:pt modelId="{7097CA86-F9BC-5247-9F42-292E61460EFA}" type="pres">
      <dgm:prSet presAssocID="{D08A6A45-4CE4-6E49-B8C4-58BB8CAD27DE}" presName="compositeShape" presStyleCnt="0">
        <dgm:presLayoutVars>
          <dgm:chMax val="7"/>
          <dgm:dir/>
          <dgm:resizeHandles val="exact"/>
        </dgm:presLayoutVars>
      </dgm:prSet>
      <dgm:spPr/>
    </dgm:pt>
    <dgm:pt modelId="{8CC35AD4-9BC3-284D-AAE3-87617B78ADC9}" type="pres">
      <dgm:prSet presAssocID="{D08A6A45-4CE4-6E49-B8C4-58BB8CAD27DE}" presName="wedge1" presStyleLbl="node1" presStyleIdx="0" presStyleCnt="7" custScaleX="143402" custScaleY="143402" custLinFactNeighborX="-2556" custLinFactNeighborY="5319"/>
      <dgm:spPr/>
    </dgm:pt>
    <dgm:pt modelId="{A8C9661C-8AFF-0349-8C2F-E15B138C39A9}" type="pres">
      <dgm:prSet presAssocID="{D08A6A45-4CE4-6E49-B8C4-58BB8CAD27D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3B4D982-5C34-0C40-AD42-F2796CFA8EDD}" type="pres">
      <dgm:prSet presAssocID="{D08A6A45-4CE4-6E49-B8C4-58BB8CAD27DE}" presName="wedge2" presStyleLbl="node1" presStyleIdx="1" presStyleCnt="7" custScaleX="143402" custScaleY="143402"/>
      <dgm:spPr/>
    </dgm:pt>
    <dgm:pt modelId="{9A9B459B-A9B2-7A47-BA6B-5C97EFAD6768}" type="pres">
      <dgm:prSet presAssocID="{D08A6A45-4CE4-6E49-B8C4-58BB8CAD27D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4271FA-6A52-CC47-85F7-4371774F1FC6}" type="pres">
      <dgm:prSet presAssocID="{D08A6A45-4CE4-6E49-B8C4-58BB8CAD27DE}" presName="wedge3" presStyleLbl="node1" presStyleIdx="2" presStyleCnt="7" custScaleX="143402" custScaleY="143402"/>
      <dgm:spPr/>
    </dgm:pt>
    <dgm:pt modelId="{9ACC4C43-C026-5041-BEBD-AD8CA6690F5C}" type="pres">
      <dgm:prSet presAssocID="{D08A6A45-4CE4-6E49-B8C4-58BB8CAD27D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870F66E-1A16-E647-A0CD-73E46670381C}" type="pres">
      <dgm:prSet presAssocID="{D08A6A45-4CE4-6E49-B8C4-58BB8CAD27DE}" presName="wedge4" presStyleLbl="node1" presStyleIdx="3" presStyleCnt="7" custScaleX="143402" custScaleY="143402"/>
      <dgm:spPr/>
    </dgm:pt>
    <dgm:pt modelId="{86DE7652-631C-E14C-BC9B-EF4E7FEE26AD}" type="pres">
      <dgm:prSet presAssocID="{D08A6A45-4CE4-6E49-B8C4-58BB8CAD27D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9E7AA04-933F-FE42-84C5-2DD8046E835C}" type="pres">
      <dgm:prSet presAssocID="{D08A6A45-4CE4-6E49-B8C4-58BB8CAD27DE}" presName="wedge5" presStyleLbl="node1" presStyleIdx="4" presStyleCnt="7" custScaleX="143402" custScaleY="143402"/>
      <dgm:spPr/>
    </dgm:pt>
    <dgm:pt modelId="{F4A9A908-7FB6-1D4A-8E2C-74DE21F7EE1E}" type="pres">
      <dgm:prSet presAssocID="{D08A6A45-4CE4-6E49-B8C4-58BB8CAD27D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B514539-AAF1-9143-B088-FFA731ECA9A5}" type="pres">
      <dgm:prSet presAssocID="{D08A6A45-4CE4-6E49-B8C4-58BB8CAD27DE}" presName="wedge6" presStyleLbl="node1" presStyleIdx="5" presStyleCnt="7" custScaleX="143402" custScaleY="143402"/>
      <dgm:spPr/>
    </dgm:pt>
    <dgm:pt modelId="{2BB6C731-0586-E748-A7B9-14F35F2695C4}" type="pres">
      <dgm:prSet presAssocID="{D08A6A45-4CE4-6E49-B8C4-58BB8CAD27D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1ECB3F6-86AD-0248-85EC-8ECE3C7C6AD4}" type="pres">
      <dgm:prSet presAssocID="{D08A6A45-4CE4-6E49-B8C4-58BB8CAD27DE}" presName="wedge7" presStyleLbl="node1" presStyleIdx="6" presStyleCnt="7" custScaleX="143402" custScaleY="143402"/>
      <dgm:spPr/>
    </dgm:pt>
    <dgm:pt modelId="{6A0D5493-3AD9-F442-A41E-81146F2674C4}" type="pres">
      <dgm:prSet presAssocID="{D08A6A45-4CE4-6E49-B8C4-58BB8CAD27D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4713C23-4230-EA40-8A2C-264D3131187B}" type="presOf" srcId="{061DA728-CC96-F141-84A4-DE475C9DC01F}" destId="{9ACC4C43-C026-5041-BEBD-AD8CA6690F5C}" srcOrd="1" destOrd="0" presId="urn:microsoft.com/office/officeart/2005/8/layout/chart3"/>
    <dgm:cxn modelId="{2D37EB32-617F-D949-B260-6A45962EB1CE}" type="presOf" srcId="{C0799870-1198-EF46-B2E1-AD108EC9EC5A}" destId="{86DE7652-631C-E14C-BC9B-EF4E7FEE26AD}" srcOrd="1" destOrd="0" presId="urn:microsoft.com/office/officeart/2005/8/layout/chart3"/>
    <dgm:cxn modelId="{ECE32047-4413-824F-B1F5-080A69F6549F}" type="presOf" srcId="{FD7CB072-7090-544F-9F58-ABFBCE5B64AC}" destId="{F4A9A908-7FB6-1D4A-8E2C-74DE21F7EE1E}" srcOrd="1" destOrd="0" presId="urn:microsoft.com/office/officeart/2005/8/layout/chart3"/>
    <dgm:cxn modelId="{7491534E-81DF-8D47-BB3A-7687E3E1A500}" srcId="{D08A6A45-4CE4-6E49-B8C4-58BB8CAD27DE}" destId="{FD7CB072-7090-544F-9F58-ABFBCE5B64AC}" srcOrd="4" destOrd="0" parTransId="{2631EC37-F400-8542-B6BB-9A6229FD1EDA}" sibTransId="{912A08CC-8AD9-2F46-BF49-529E375EB1D0}"/>
    <dgm:cxn modelId="{F8C96070-9120-CE45-89CC-11838A122286}" type="presOf" srcId="{1AC95ADF-4406-B44C-810F-A0A661691FA7}" destId="{A8C9661C-8AFF-0349-8C2F-E15B138C39A9}" srcOrd="1" destOrd="0" presId="urn:microsoft.com/office/officeart/2005/8/layout/chart3"/>
    <dgm:cxn modelId="{8F465F76-DEA8-5F4F-94A7-4E6166EBDECA}" type="presOf" srcId="{1AC95ADF-4406-B44C-810F-A0A661691FA7}" destId="{8CC35AD4-9BC3-284D-AAE3-87617B78ADC9}" srcOrd="0" destOrd="0" presId="urn:microsoft.com/office/officeart/2005/8/layout/chart3"/>
    <dgm:cxn modelId="{56CDD278-E966-F641-A5B0-5E7280BDBBCE}" type="presOf" srcId="{6FE3466F-3564-FA43-8DBE-DAD2F928F490}" destId="{43B4D982-5C34-0C40-AD42-F2796CFA8EDD}" srcOrd="0" destOrd="0" presId="urn:microsoft.com/office/officeart/2005/8/layout/chart3"/>
    <dgm:cxn modelId="{67C82879-2224-ED42-9C7E-4D9C1DC84668}" srcId="{D08A6A45-4CE4-6E49-B8C4-58BB8CAD27DE}" destId="{1AC95ADF-4406-B44C-810F-A0A661691FA7}" srcOrd="0" destOrd="0" parTransId="{2AAF9486-4DBE-A54D-9D59-9C4EBA0A786D}" sibTransId="{36FBFEBD-95F4-7741-8807-6342D62BC3A8}"/>
    <dgm:cxn modelId="{A84E5B82-AFC3-A94F-B73F-D5BC00889E59}" type="presOf" srcId="{8AB85A40-0E5B-0045-8DAB-4926B27A88D9}" destId="{2BB6C731-0586-E748-A7B9-14F35F2695C4}" srcOrd="1" destOrd="0" presId="urn:microsoft.com/office/officeart/2005/8/layout/chart3"/>
    <dgm:cxn modelId="{FEC90A85-499B-2247-A017-BCAEBE45F545}" srcId="{D08A6A45-4CE4-6E49-B8C4-58BB8CAD27DE}" destId="{C0799870-1198-EF46-B2E1-AD108EC9EC5A}" srcOrd="3" destOrd="0" parTransId="{2D232091-4DF0-F04B-BC47-71CE0BA43DFD}" sibTransId="{DE846D3F-36AF-A844-B3B8-2D850E4D0F7C}"/>
    <dgm:cxn modelId="{F54AA985-B850-8742-B41D-A4B8BDED7B6F}" type="presOf" srcId="{C0799870-1198-EF46-B2E1-AD108EC9EC5A}" destId="{5870F66E-1A16-E647-A0CD-73E46670381C}" srcOrd="0" destOrd="0" presId="urn:microsoft.com/office/officeart/2005/8/layout/chart3"/>
    <dgm:cxn modelId="{EC1A4089-4DA3-584B-82AA-F1FC9F8EF24A}" type="presOf" srcId="{385E9638-FF66-E44F-88BC-4EF38EF3AD4B}" destId="{D1ECB3F6-86AD-0248-85EC-8ECE3C7C6AD4}" srcOrd="0" destOrd="0" presId="urn:microsoft.com/office/officeart/2005/8/layout/chart3"/>
    <dgm:cxn modelId="{F097BA8B-CD7C-A14D-882D-01FA0262F8FE}" type="presOf" srcId="{6FE3466F-3564-FA43-8DBE-DAD2F928F490}" destId="{9A9B459B-A9B2-7A47-BA6B-5C97EFAD6768}" srcOrd="1" destOrd="0" presId="urn:microsoft.com/office/officeart/2005/8/layout/chart3"/>
    <dgm:cxn modelId="{759E308F-E323-2E4F-AA2C-1890E54B9946}" srcId="{D08A6A45-4CE4-6E49-B8C4-58BB8CAD27DE}" destId="{385E9638-FF66-E44F-88BC-4EF38EF3AD4B}" srcOrd="6" destOrd="0" parTransId="{EF38BEC8-A7A6-0C4B-B558-9AA417CD9BFC}" sibTransId="{BDD2F9DA-BFC1-4F48-AE07-524B213DB9BE}"/>
    <dgm:cxn modelId="{6C61A892-34D3-684B-A75E-2D852911A3AD}" srcId="{D08A6A45-4CE4-6E49-B8C4-58BB8CAD27DE}" destId="{6FE3466F-3564-FA43-8DBE-DAD2F928F490}" srcOrd="1" destOrd="0" parTransId="{A7B0F0F3-2045-D445-91EF-1EC5A32E410A}" sibTransId="{B027B73F-51B7-2843-B90F-9370CB5DF96A}"/>
    <dgm:cxn modelId="{B1C0D399-12AC-CB40-80A9-34682A138C32}" srcId="{D08A6A45-4CE4-6E49-B8C4-58BB8CAD27DE}" destId="{8AB85A40-0E5B-0045-8DAB-4926B27A88D9}" srcOrd="5" destOrd="0" parTransId="{5C210AEA-69D8-3D4F-814C-76F53DB24079}" sibTransId="{3C8E045C-C68E-D144-BA80-7598117462BF}"/>
    <dgm:cxn modelId="{9EF095BB-D4C2-E84B-A50F-EF986FA99208}" type="presOf" srcId="{8AB85A40-0E5B-0045-8DAB-4926B27A88D9}" destId="{0B514539-AAF1-9143-B088-FFA731ECA9A5}" srcOrd="0" destOrd="0" presId="urn:microsoft.com/office/officeart/2005/8/layout/chart3"/>
    <dgm:cxn modelId="{232520BE-510C-8F4D-9296-74A16C207D18}" type="presOf" srcId="{D08A6A45-4CE4-6E49-B8C4-58BB8CAD27DE}" destId="{7097CA86-F9BC-5247-9F42-292E61460EFA}" srcOrd="0" destOrd="0" presId="urn:microsoft.com/office/officeart/2005/8/layout/chart3"/>
    <dgm:cxn modelId="{0A09FBC2-89B1-A644-A25E-3C66C9AAAFE5}" srcId="{D08A6A45-4CE4-6E49-B8C4-58BB8CAD27DE}" destId="{061DA728-CC96-F141-84A4-DE475C9DC01F}" srcOrd="2" destOrd="0" parTransId="{BD8CBEA7-F795-FA42-BC14-724366C25DAA}" sibTransId="{B1C24770-1EAC-B640-BAB9-2CBFF460595F}"/>
    <dgm:cxn modelId="{437449C7-A76D-C14D-81C0-EE4B14BCB3B8}" type="presOf" srcId="{061DA728-CC96-F141-84A4-DE475C9DC01F}" destId="{884271FA-6A52-CC47-85F7-4371774F1FC6}" srcOrd="0" destOrd="0" presId="urn:microsoft.com/office/officeart/2005/8/layout/chart3"/>
    <dgm:cxn modelId="{28DBFFF7-B37A-6049-AEEB-6745A10D50D4}" type="presOf" srcId="{FD7CB072-7090-544F-9F58-ABFBCE5B64AC}" destId="{59E7AA04-933F-FE42-84C5-2DD8046E835C}" srcOrd="0" destOrd="0" presId="urn:microsoft.com/office/officeart/2005/8/layout/chart3"/>
    <dgm:cxn modelId="{C6F952F9-0807-7A43-B391-178ABB90F972}" type="presOf" srcId="{385E9638-FF66-E44F-88BC-4EF38EF3AD4B}" destId="{6A0D5493-3AD9-F442-A41E-81146F2674C4}" srcOrd="1" destOrd="0" presId="urn:microsoft.com/office/officeart/2005/8/layout/chart3"/>
    <dgm:cxn modelId="{C5DBD4E7-9841-ED46-8327-4E7E234EF571}" type="presParOf" srcId="{7097CA86-F9BC-5247-9F42-292E61460EFA}" destId="{8CC35AD4-9BC3-284D-AAE3-87617B78ADC9}" srcOrd="0" destOrd="0" presId="urn:microsoft.com/office/officeart/2005/8/layout/chart3"/>
    <dgm:cxn modelId="{D94FFD04-4485-2A4D-B2C4-C683FCC06719}" type="presParOf" srcId="{7097CA86-F9BC-5247-9F42-292E61460EFA}" destId="{A8C9661C-8AFF-0349-8C2F-E15B138C39A9}" srcOrd="1" destOrd="0" presId="urn:microsoft.com/office/officeart/2005/8/layout/chart3"/>
    <dgm:cxn modelId="{E8FB0F5E-E7CE-1D46-8AB8-6B850300EA36}" type="presParOf" srcId="{7097CA86-F9BC-5247-9F42-292E61460EFA}" destId="{43B4D982-5C34-0C40-AD42-F2796CFA8EDD}" srcOrd="2" destOrd="0" presId="urn:microsoft.com/office/officeart/2005/8/layout/chart3"/>
    <dgm:cxn modelId="{99B98343-D90B-A047-913C-43F716118DCD}" type="presParOf" srcId="{7097CA86-F9BC-5247-9F42-292E61460EFA}" destId="{9A9B459B-A9B2-7A47-BA6B-5C97EFAD6768}" srcOrd="3" destOrd="0" presId="urn:microsoft.com/office/officeart/2005/8/layout/chart3"/>
    <dgm:cxn modelId="{17F49ECE-0E7C-F74F-AB5D-0056409C0833}" type="presParOf" srcId="{7097CA86-F9BC-5247-9F42-292E61460EFA}" destId="{884271FA-6A52-CC47-85F7-4371774F1FC6}" srcOrd="4" destOrd="0" presId="urn:microsoft.com/office/officeart/2005/8/layout/chart3"/>
    <dgm:cxn modelId="{21376732-4501-A744-A291-38E97C1EB5E5}" type="presParOf" srcId="{7097CA86-F9BC-5247-9F42-292E61460EFA}" destId="{9ACC4C43-C026-5041-BEBD-AD8CA6690F5C}" srcOrd="5" destOrd="0" presId="urn:microsoft.com/office/officeart/2005/8/layout/chart3"/>
    <dgm:cxn modelId="{7947854F-BEFC-7A4D-BF0B-8A10976AB6FD}" type="presParOf" srcId="{7097CA86-F9BC-5247-9F42-292E61460EFA}" destId="{5870F66E-1A16-E647-A0CD-73E46670381C}" srcOrd="6" destOrd="0" presId="urn:microsoft.com/office/officeart/2005/8/layout/chart3"/>
    <dgm:cxn modelId="{8FAFD515-5161-8648-B453-6AAD74931208}" type="presParOf" srcId="{7097CA86-F9BC-5247-9F42-292E61460EFA}" destId="{86DE7652-631C-E14C-BC9B-EF4E7FEE26AD}" srcOrd="7" destOrd="0" presId="urn:microsoft.com/office/officeart/2005/8/layout/chart3"/>
    <dgm:cxn modelId="{27F48547-82E8-0245-920D-0AAA2F7B4A11}" type="presParOf" srcId="{7097CA86-F9BC-5247-9F42-292E61460EFA}" destId="{59E7AA04-933F-FE42-84C5-2DD8046E835C}" srcOrd="8" destOrd="0" presId="urn:microsoft.com/office/officeart/2005/8/layout/chart3"/>
    <dgm:cxn modelId="{22E262EA-B02E-8F40-989D-215738CE4291}" type="presParOf" srcId="{7097CA86-F9BC-5247-9F42-292E61460EFA}" destId="{F4A9A908-7FB6-1D4A-8E2C-74DE21F7EE1E}" srcOrd="9" destOrd="0" presId="urn:microsoft.com/office/officeart/2005/8/layout/chart3"/>
    <dgm:cxn modelId="{19FA1D7F-2625-4C4E-B53A-64C8A526A580}" type="presParOf" srcId="{7097CA86-F9BC-5247-9F42-292E61460EFA}" destId="{0B514539-AAF1-9143-B088-FFA731ECA9A5}" srcOrd="10" destOrd="0" presId="urn:microsoft.com/office/officeart/2005/8/layout/chart3"/>
    <dgm:cxn modelId="{3962EA3A-514B-274F-8194-B3579635998B}" type="presParOf" srcId="{7097CA86-F9BC-5247-9F42-292E61460EFA}" destId="{2BB6C731-0586-E748-A7B9-14F35F2695C4}" srcOrd="11" destOrd="0" presId="urn:microsoft.com/office/officeart/2005/8/layout/chart3"/>
    <dgm:cxn modelId="{4A0FE3B2-3D2E-4A4B-8202-6564D38BAEEF}" type="presParOf" srcId="{7097CA86-F9BC-5247-9F42-292E61460EFA}" destId="{D1ECB3F6-86AD-0248-85EC-8ECE3C7C6AD4}" srcOrd="12" destOrd="0" presId="urn:microsoft.com/office/officeart/2005/8/layout/chart3"/>
    <dgm:cxn modelId="{10EF109B-DFC5-B241-8876-791FFB86F778}" type="presParOf" srcId="{7097CA86-F9BC-5247-9F42-292E61460EFA}" destId="{6A0D5493-3AD9-F442-A41E-81146F2674C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8A6A45-4CE4-6E49-B8C4-58BB8CAD27DE}" type="doc">
      <dgm:prSet loTypeId="urn:microsoft.com/office/officeart/2005/8/layout/chart3" loCatId="" qsTypeId="urn:microsoft.com/office/officeart/2005/8/quickstyle/simple2" qsCatId="simple" csTypeId="urn:microsoft.com/office/officeart/2005/8/colors/accent1_2" csCatId="accent1" phldr="1"/>
      <dgm:spPr/>
    </dgm:pt>
    <dgm:pt modelId="{1AC95ADF-4406-B44C-810F-A0A661691FA7}">
      <dgm:prSet phldrT="[Text]"/>
      <dgm:spPr/>
      <dgm:t>
        <a:bodyPr anchor="t"/>
        <a:lstStyle/>
        <a:p>
          <a:pPr algn="r"/>
          <a:endParaRPr lang="en-US" dirty="0"/>
        </a:p>
      </dgm:t>
    </dgm:pt>
    <dgm:pt modelId="{2AAF9486-4DBE-A54D-9D59-9C4EBA0A786D}" type="parTrans" cxnId="{67C82879-2224-ED42-9C7E-4D9C1DC84668}">
      <dgm:prSet/>
      <dgm:spPr/>
      <dgm:t>
        <a:bodyPr/>
        <a:lstStyle/>
        <a:p>
          <a:endParaRPr lang="en-US"/>
        </a:p>
      </dgm:t>
    </dgm:pt>
    <dgm:pt modelId="{36FBFEBD-95F4-7741-8807-6342D62BC3A8}" type="sibTrans" cxnId="{67C82879-2224-ED42-9C7E-4D9C1DC84668}">
      <dgm:prSet/>
      <dgm:spPr/>
      <dgm:t>
        <a:bodyPr/>
        <a:lstStyle/>
        <a:p>
          <a:endParaRPr lang="en-US"/>
        </a:p>
      </dgm:t>
    </dgm:pt>
    <dgm:pt modelId="{6FE3466F-3564-FA43-8DBE-DAD2F928F490}">
      <dgm:prSet phldrT="[Text]"/>
      <dgm:spPr/>
      <dgm:t>
        <a:bodyPr/>
        <a:lstStyle/>
        <a:p>
          <a:endParaRPr lang="en-US" dirty="0"/>
        </a:p>
      </dgm:t>
    </dgm:pt>
    <dgm:pt modelId="{A7B0F0F3-2045-D445-91EF-1EC5A32E410A}" type="parTrans" cxnId="{6C61A892-34D3-684B-A75E-2D852911A3AD}">
      <dgm:prSet/>
      <dgm:spPr/>
      <dgm:t>
        <a:bodyPr/>
        <a:lstStyle/>
        <a:p>
          <a:endParaRPr lang="en-US"/>
        </a:p>
      </dgm:t>
    </dgm:pt>
    <dgm:pt modelId="{B027B73F-51B7-2843-B90F-9370CB5DF96A}" type="sibTrans" cxnId="{6C61A892-34D3-684B-A75E-2D852911A3AD}">
      <dgm:prSet/>
      <dgm:spPr/>
      <dgm:t>
        <a:bodyPr/>
        <a:lstStyle/>
        <a:p>
          <a:endParaRPr lang="en-US"/>
        </a:p>
      </dgm:t>
    </dgm:pt>
    <dgm:pt modelId="{061DA728-CC96-F141-84A4-DE475C9DC0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D8CBEA7-F795-FA42-BC14-724366C25DAA}" type="parTrans" cxnId="{0A09FBC2-89B1-A644-A25E-3C66C9AAAFE5}">
      <dgm:prSet/>
      <dgm:spPr/>
      <dgm:t>
        <a:bodyPr/>
        <a:lstStyle/>
        <a:p>
          <a:endParaRPr lang="en-US"/>
        </a:p>
      </dgm:t>
    </dgm:pt>
    <dgm:pt modelId="{B1C24770-1EAC-B640-BAB9-2CBFF460595F}" type="sibTrans" cxnId="{0A09FBC2-89B1-A644-A25E-3C66C9AAAFE5}">
      <dgm:prSet/>
      <dgm:spPr/>
      <dgm:t>
        <a:bodyPr/>
        <a:lstStyle/>
        <a:p>
          <a:endParaRPr lang="en-US"/>
        </a:p>
      </dgm:t>
    </dgm:pt>
    <dgm:pt modelId="{385E9638-FF66-E44F-88BC-4EF38EF3AD4B}">
      <dgm:prSet phldrT="[Text]"/>
      <dgm:spPr/>
      <dgm:t>
        <a:bodyPr/>
        <a:lstStyle/>
        <a:p>
          <a:endParaRPr lang="en-US" dirty="0"/>
        </a:p>
      </dgm:t>
    </dgm:pt>
    <dgm:pt modelId="{EF38BEC8-A7A6-0C4B-B558-9AA417CD9BFC}" type="parTrans" cxnId="{759E308F-E323-2E4F-AA2C-1890E54B9946}">
      <dgm:prSet/>
      <dgm:spPr/>
      <dgm:t>
        <a:bodyPr/>
        <a:lstStyle/>
        <a:p>
          <a:endParaRPr lang="en-US"/>
        </a:p>
      </dgm:t>
    </dgm:pt>
    <dgm:pt modelId="{BDD2F9DA-BFC1-4F48-AE07-524B213DB9BE}" type="sibTrans" cxnId="{759E308F-E323-2E4F-AA2C-1890E54B9946}">
      <dgm:prSet/>
      <dgm:spPr/>
      <dgm:t>
        <a:bodyPr/>
        <a:lstStyle/>
        <a:p>
          <a:endParaRPr lang="en-US"/>
        </a:p>
      </dgm:t>
    </dgm:pt>
    <dgm:pt modelId="{C0799870-1198-EF46-B2E1-AD108EC9EC5A}">
      <dgm:prSet phldrT="[Text]"/>
      <dgm:spPr/>
      <dgm:t>
        <a:bodyPr/>
        <a:lstStyle/>
        <a:p>
          <a:endParaRPr lang="en-US" dirty="0"/>
        </a:p>
      </dgm:t>
    </dgm:pt>
    <dgm:pt modelId="{2D232091-4DF0-F04B-BC47-71CE0BA43DFD}" type="parTrans" cxnId="{FEC90A85-499B-2247-A017-BCAEBE45F545}">
      <dgm:prSet/>
      <dgm:spPr/>
      <dgm:t>
        <a:bodyPr/>
        <a:lstStyle/>
        <a:p>
          <a:endParaRPr lang="en-US"/>
        </a:p>
      </dgm:t>
    </dgm:pt>
    <dgm:pt modelId="{DE846D3F-36AF-A844-B3B8-2D850E4D0F7C}" type="sibTrans" cxnId="{FEC90A85-499B-2247-A017-BCAEBE45F545}">
      <dgm:prSet/>
      <dgm:spPr/>
      <dgm:t>
        <a:bodyPr/>
        <a:lstStyle/>
        <a:p>
          <a:endParaRPr lang="en-US"/>
        </a:p>
      </dgm:t>
    </dgm:pt>
    <dgm:pt modelId="{FD7CB072-7090-544F-9F58-ABFBCE5B64AC}">
      <dgm:prSet phldrT="[Text]"/>
      <dgm:spPr/>
      <dgm:t>
        <a:bodyPr/>
        <a:lstStyle/>
        <a:p>
          <a:endParaRPr lang="en-US" dirty="0"/>
        </a:p>
      </dgm:t>
    </dgm:pt>
    <dgm:pt modelId="{2631EC37-F400-8542-B6BB-9A6229FD1EDA}" type="parTrans" cxnId="{7491534E-81DF-8D47-BB3A-7687E3E1A500}">
      <dgm:prSet/>
      <dgm:spPr/>
      <dgm:t>
        <a:bodyPr/>
        <a:lstStyle/>
        <a:p>
          <a:endParaRPr lang="en-US"/>
        </a:p>
      </dgm:t>
    </dgm:pt>
    <dgm:pt modelId="{912A08CC-8AD9-2F46-BF49-529E375EB1D0}" type="sibTrans" cxnId="{7491534E-81DF-8D47-BB3A-7687E3E1A500}">
      <dgm:prSet/>
      <dgm:spPr/>
      <dgm:t>
        <a:bodyPr/>
        <a:lstStyle/>
        <a:p>
          <a:endParaRPr lang="en-US"/>
        </a:p>
      </dgm:t>
    </dgm:pt>
    <dgm:pt modelId="{8AB85A40-0E5B-0045-8DAB-4926B27A88D9}">
      <dgm:prSet phldrT="[Text]"/>
      <dgm:spPr/>
      <dgm:t>
        <a:bodyPr/>
        <a:lstStyle/>
        <a:p>
          <a:endParaRPr lang="en-US" dirty="0"/>
        </a:p>
      </dgm:t>
    </dgm:pt>
    <dgm:pt modelId="{5C210AEA-69D8-3D4F-814C-76F53DB24079}" type="parTrans" cxnId="{B1C0D399-12AC-CB40-80A9-34682A138C32}">
      <dgm:prSet/>
      <dgm:spPr/>
      <dgm:t>
        <a:bodyPr/>
        <a:lstStyle/>
        <a:p>
          <a:endParaRPr lang="en-US"/>
        </a:p>
      </dgm:t>
    </dgm:pt>
    <dgm:pt modelId="{3C8E045C-C68E-D144-BA80-7598117462BF}" type="sibTrans" cxnId="{B1C0D399-12AC-CB40-80A9-34682A138C32}">
      <dgm:prSet/>
      <dgm:spPr/>
      <dgm:t>
        <a:bodyPr/>
        <a:lstStyle/>
        <a:p>
          <a:endParaRPr lang="en-US"/>
        </a:p>
      </dgm:t>
    </dgm:pt>
    <dgm:pt modelId="{7097CA86-F9BC-5247-9F42-292E61460EFA}" type="pres">
      <dgm:prSet presAssocID="{D08A6A45-4CE4-6E49-B8C4-58BB8CAD27DE}" presName="compositeShape" presStyleCnt="0">
        <dgm:presLayoutVars>
          <dgm:chMax val="7"/>
          <dgm:dir/>
          <dgm:resizeHandles val="exact"/>
        </dgm:presLayoutVars>
      </dgm:prSet>
      <dgm:spPr/>
    </dgm:pt>
    <dgm:pt modelId="{8CC35AD4-9BC3-284D-AAE3-87617B78ADC9}" type="pres">
      <dgm:prSet presAssocID="{D08A6A45-4CE4-6E49-B8C4-58BB8CAD27DE}" presName="wedge1" presStyleLbl="node1" presStyleIdx="0" presStyleCnt="7" custScaleX="143402" custScaleY="143402" custLinFactNeighborX="-2556" custLinFactNeighborY="5319"/>
      <dgm:spPr/>
    </dgm:pt>
    <dgm:pt modelId="{A8C9661C-8AFF-0349-8C2F-E15B138C39A9}" type="pres">
      <dgm:prSet presAssocID="{D08A6A45-4CE4-6E49-B8C4-58BB8CAD27D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3B4D982-5C34-0C40-AD42-F2796CFA8EDD}" type="pres">
      <dgm:prSet presAssocID="{D08A6A45-4CE4-6E49-B8C4-58BB8CAD27DE}" presName="wedge2" presStyleLbl="node1" presStyleIdx="1" presStyleCnt="7" custScaleX="143402" custScaleY="143402"/>
      <dgm:spPr/>
    </dgm:pt>
    <dgm:pt modelId="{9A9B459B-A9B2-7A47-BA6B-5C97EFAD6768}" type="pres">
      <dgm:prSet presAssocID="{D08A6A45-4CE4-6E49-B8C4-58BB8CAD27D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4271FA-6A52-CC47-85F7-4371774F1FC6}" type="pres">
      <dgm:prSet presAssocID="{D08A6A45-4CE4-6E49-B8C4-58BB8CAD27DE}" presName="wedge3" presStyleLbl="node1" presStyleIdx="2" presStyleCnt="7" custScaleX="143402" custScaleY="143402"/>
      <dgm:spPr/>
    </dgm:pt>
    <dgm:pt modelId="{9ACC4C43-C026-5041-BEBD-AD8CA6690F5C}" type="pres">
      <dgm:prSet presAssocID="{D08A6A45-4CE4-6E49-B8C4-58BB8CAD27D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870F66E-1A16-E647-A0CD-73E46670381C}" type="pres">
      <dgm:prSet presAssocID="{D08A6A45-4CE4-6E49-B8C4-58BB8CAD27DE}" presName="wedge4" presStyleLbl="node1" presStyleIdx="3" presStyleCnt="7" custScaleX="143402" custScaleY="143402"/>
      <dgm:spPr/>
    </dgm:pt>
    <dgm:pt modelId="{86DE7652-631C-E14C-BC9B-EF4E7FEE26AD}" type="pres">
      <dgm:prSet presAssocID="{D08A6A45-4CE4-6E49-B8C4-58BB8CAD27D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9E7AA04-933F-FE42-84C5-2DD8046E835C}" type="pres">
      <dgm:prSet presAssocID="{D08A6A45-4CE4-6E49-B8C4-58BB8CAD27DE}" presName="wedge5" presStyleLbl="node1" presStyleIdx="4" presStyleCnt="7" custScaleX="143402" custScaleY="143402"/>
      <dgm:spPr/>
    </dgm:pt>
    <dgm:pt modelId="{F4A9A908-7FB6-1D4A-8E2C-74DE21F7EE1E}" type="pres">
      <dgm:prSet presAssocID="{D08A6A45-4CE4-6E49-B8C4-58BB8CAD27D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B514539-AAF1-9143-B088-FFA731ECA9A5}" type="pres">
      <dgm:prSet presAssocID="{D08A6A45-4CE4-6E49-B8C4-58BB8CAD27DE}" presName="wedge6" presStyleLbl="node1" presStyleIdx="5" presStyleCnt="7" custScaleX="143402" custScaleY="143402"/>
      <dgm:spPr/>
    </dgm:pt>
    <dgm:pt modelId="{2BB6C731-0586-E748-A7B9-14F35F2695C4}" type="pres">
      <dgm:prSet presAssocID="{D08A6A45-4CE4-6E49-B8C4-58BB8CAD27D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1ECB3F6-86AD-0248-85EC-8ECE3C7C6AD4}" type="pres">
      <dgm:prSet presAssocID="{D08A6A45-4CE4-6E49-B8C4-58BB8CAD27DE}" presName="wedge7" presStyleLbl="node1" presStyleIdx="6" presStyleCnt="7" custScaleX="143402" custScaleY="143402"/>
      <dgm:spPr/>
    </dgm:pt>
    <dgm:pt modelId="{6A0D5493-3AD9-F442-A41E-81146F2674C4}" type="pres">
      <dgm:prSet presAssocID="{D08A6A45-4CE4-6E49-B8C4-58BB8CAD27D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4713C23-4230-EA40-8A2C-264D3131187B}" type="presOf" srcId="{061DA728-CC96-F141-84A4-DE475C9DC01F}" destId="{9ACC4C43-C026-5041-BEBD-AD8CA6690F5C}" srcOrd="1" destOrd="0" presId="urn:microsoft.com/office/officeart/2005/8/layout/chart3"/>
    <dgm:cxn modelId="{2D37EB32-617F-D949-B260-6A45962EB1CE}" type="presOf" srcId="{C0799870-1198-EF46-B2E1-AD108EC9EC5A}" destId="{86DE7652-631C-E14C-BC9B-EF4E7FEE26AD}" srcOrd="1" destOrd="0" presId="urn:microsoft.com/office/officeart/2005/8/layout/chart3"/>
    <dgm:cxn modelId="{ECE32047-4413-824F-B1F5-080A69F6549F}" type="presOf" srcId="{FD7CB072-7090-544F-9F58-ABFBCE5B64AC}" destId="{F4A9A908-7FB6-1D4A-8E2C-74DE21F7EE1E}" srcOrd="1" destOrd="0" presId="urn:microsoft.com/office/officeart/2005/8/layout/chart3"/>
    <dgm:cxn modelId="{7491534E-81DF-8D47-BB3A-7687E3E1A500}" srcId="{D08A6A45-4CE4-6E49-B8C4-58BB8CAD27DE}" destId="{FD7CB072-7090-544F-9F58-ABFBCE5B64AC}" srcOrd="4" destOrd="0" parTransId="{2631EC37-F400-8542-B6BB-9A6229FD1EDA}" sibTransId="{912A08CC-8AD9-2F46-BF49-529E375EB1D0}"/>
    <dgm:cxn modelId="{F8C96070-9120-CE45-89CC-11838A122286}" type="presOf" srcId="{1AC95ADF-4406-B44C-810F-A0A661691FA7}" destId="{A8C9661C-8AFF-0349-8C2F-E15B138C39A9}" srcOrd="1" destOrd="0" presId="urn:microsoft.com/office/officeart/2005/8/layout/chart3"/>
    <dgm:cxn modelId="{8F465F76-DEA8-5F4F-94A7-4E6166EBDECA}" type="presOf" srcId="{1AC95ADF-4406-B44C-810F-A0A661691FA7}" destId="{8CC35AD4-9BC3-284D-AAE3-87617B78ADC9}" srcOrd="0" destOrd="0" presId="urn:microsoft.com/office/officeart/2005/8/layout/chart3"/>
    <dgm:cxn modelId="{56CDD278-E966-F641-A5B0-5E7280BDBBCE}" type="presOf" srcId="{6FE3466F-3564-FA43-8DBE-DAD2F928F490}" destId="{43B4D982-5C34-0C40-AD42-F2796CFA8EDD}" srcOrd="0" destOrd="0" presId="urn:microsoft.com/office/officeart/2005/8/layout/chart3"/>
    <dgm:cxn modelId="{67C82879-2224-ED42-9C7E-4D9C1DC84668}" srcId="{D08A6A45-4CE4-6E49-B8C4-58BB8CAD27DE}" destId="{1AC95ADF-4406-B44C-810F-A0A661691FA7}" srcOrd="0" destOrd="0" parTransId="{2AAF9486-4DBE-A54D-9D59-9C4EBA0A786D}" sibTransId="{36FBFEBD-95F4-7741-8807-6342D62BC3A8}"/>
    <dgm:cxn modelId="{A84E5B82-AFC3-A94F-B73F-D5BC00889E59}" type="presOf" srcId="{8AB85A40-0E5B-0045-8DAB-4926B27A88D9}" destId="{2BB6C731-0586-E748-A7B9-14F35F2695C4}" srcOrd="1" destOrd="0" presId="urn:microsoft.com/office/officeart/2005/8/layout/chart3"/>
    <dgm:cxn modelId="{FEC90A85-499B-2247-A017-BCAEBE45F545}" srcId="{D08A6A45-4CE4-6E49-B8C4-58BB8CAD27DE}" destId="{C0799870-1198-EF46-B2E1-AD108EC9EC5A}" srcOrd="3" destOrd="0" parTransId="{2D232091-4DF0-F04B-BC47-71CE0BA43DFD}" sibTransId="{DE846D3F-36AF-A844-B3B8-2D850E4D0F7C}"/>
    <dgm:cxn modelId="{F54AA985-B850-8742-B41D-A4B8BDED7B6F}" type="presOf" srcId="{C0799870-1198-EF46-B2E1-AD108EC9EC5A}" destId="{5870F66E-1A16-E647-A0CD-73E46670381C}" srcOrd="0" destOrd="0" presId="urn:microsoft.com/office/officeart/2005/8/layout/chart3"/>
    <dgm:cxn modelId="{EC1A4089-4DA3-584B-82AA-F1FC9F8EF24A}" type="presOf" srcId="{385E9638-FF66-E44F-88BC-4EF38EF3AD4B}" destId="{D1ECB3F6-86AD-0248-85EC-8ECE3C7C6AD4}" srcOrd="0" destOrd="0" presId="urn:microsoft.com/office/officeart/2005/8/layout/chart3"/>
    <dgm:cxn modelId="{F097BA8B-CD7C-A14D-882D-01FA0262F8FE}" type="presOf" srcId="{6FE3466F-3564-FA43-8DBE-DAD2F928F490}" destId="{9A9B459B-A9B2-7A47-BA6B-5C97EFAD6768}" srcOrd="1" destOrd="0" presId="urn:microsoft.com/office/officeart/2005/8/layout/chart3"/>
    <dgm:cxn modelId="{759E308F-E323-2E4F-AA2C-1890E54B9946}" srcId="{D08A6A45-4CE4-6E49-B8C4-58BB8CAD27DE}" destId="{385E9638-FF66-E44F-88BC-4EF38EF3AD4B}" srcOrd="6" destOrd="0" parTransId="{EF38BEC8-A7A6-0C4B-B558-9AA417CD9BFC}" sibTransId="{BDD2F9DA-BFC1-4F48-AE07-524B213DB9BE}"/>
    <dgm:cxn modelId="{6C61A892-34D3-684B-A75E-2D852911A3AD}" srcId="{D08A6A45-4CE4-6E49-B8C4-58BB8CAD27DE}" destId="{6FE3466F-3564-FA43-8DBE-DAD2F928F490}" srcOrd="1" destOrd="0" parTransId="{A7B0F0F3-2045-D445-91EF-1EC5A32E410A}" sibTransId="{B027B73F-51B7-2843-B90F-9370CB5DF96A}"/>
    <dgm:cxn modelId="{B1C0D399-12AC-CB40-80A9-34682A138C32}" srcId="{D08A6A45-4CE4-6E49-B8C4-58BB8CAD27DE}" destId="{8AB85A40-0E5B-0045-8DAB-4926B27A88D9}" srcOrd="5" destOrd="0" parTransId="{5C210AEA-69D8-3D4F-814C-76F53DB24079}" sibTransId="{3C8E045C-C68E-D144-BA80-7598117462BF}"/>
    <dgm:cxn modelId="{9EF095BB-D4C2-E84B-A50F-EF986FA99208}" type="presOf" srcId="{8AB85A40-0E5B-0045-8DAB-4926B27A88D9}" destId="{0B514539-AAF1-9143-B088-FFA731ECA9A5}" srcOrd="0" destOrd="0" presId="urn:microsoft.com/office/officeart/2005/8/layout/chart3"/>
    <dgm:cxn modelId="{232520BE-510C-8F4D-9296-74A16C207D18}" type="presOf" srcId="{D08A6A45-4CE4-6E49-B8C4-58BB8CAD27DE}" destId="{7097CA86-F9BC-5247-9F42-292E61460EFA}" srcOrd="0" destOrd="0" presId="urn:microsoft.com/office/officeart/2005/8/layout/chart3"/>
    <dgm:cxn modelId="{0A09FBC2-89B1-A644-A25E-3C66C9AAAFE5}" srcId="{D08A6A45-4CE4-6E49-B8C4-58BB8CAD27DE}" destId="{061DA728-CC96-F141-84A4-DE475C9DC01F}" srcOrd="2" destOrd="0" parTransId="{BD8CBEA7-F795-FA42-BC14-724366C25DAA}" sibTransId="{B1C24770-1EAC-B640-BAB9-2CBFF460595F}"/>
    <dgm:cxn modelId="{437449C7-A76D-C14D-81C0-EE4B14BCB3B8}" type="presOf" srcId="{061DA728-CC96-F141-84A4-DE475C9DC01F}" destId="{884271FA-6A52-CC47-85F7-4371774F1FC6}" srcOrd="0" destOrd="0" presId="urn:microsoft.com/office/officeart/2005/8/layout/chart3"/>
    <dgm:cxn modelId="{28DBFFF7-B37A-6049-AEEB-6745A10D50D4}" type="presOf" srcId="{FD7CB072-7090-544F-9F58-ABFBCE5B64AC}" destId="{59E7AA04-933F-FE42-84C5-2DD8046E835C}" srcOrd="0" destOrd="0" presId="urn:microsoft.com/office/officeart/2005/8/layout/chart3"/>
    <dgm:cxn modelId="{C6F952F9-0807-7A43-B391-178ABB90F972}" type="presOf" srcId="{385E9638-FF66-E44F-88BC-4EF38EF3AD4B}" destId="{6A0D5493-3AD9-F442-A41E-81146F2674C4}" srcOrd="1" destOrd="0" presId="urn:microsoft.com/office/officeart/2005/8/layout/chart3"/>
    <dgm:cxn modelId="{C5DBD4E7-9841-ED46-8327-4E7E234EF571}" type="presParOf" srcId="{7097CA86-F9BC-5247-9F42-292E61460EFA}" destId="{8CC35AD4-9BC3-284D-AAE3-87617B78ADC9}" srcOrd="0" destOrd="0" presId="urn:microsoft.com/office/officeart/2005/8/layout/chart3"/>
    <dgm:cxn modelId="{D94FFD04-4485-2A4D-B2C4-C683FCC06719}" type="presParOf" srcId="{7097CA86-F9BC-5247-9F42-292E61460EFA}" destId="{A8C9661C-8AFF-0349-8C2F-E15B138C39A9}" srcOrd="1" destOrd="0" presId="urn:microsoft.com/office/officeart/2005/8/layout/chart3"/>
    <dgm:cxn modelId="{E8FB0F5E-E7CE-1D46-8AB8-6B850300EA36}" type="presParOf" srcId="{7097CA86-F9BC-5247-9F42-292E61460EFA}" destId="{43B4D982-5C34-0C40-AD42-F2796CFA8EDD}" srcOrd="2" destOrd="0" presId="urn:microsoft.com/office/officeart/2005/8/layout/chart3"/>
    <dgm:cxn modelId="{99B98343-D90B-A047-913C-43F716118DCD}" type="presParOf" srcId="{7097CA86-F9BC-5247-9F42-292E61460EFA}" destId="{9A9B459B-A9B2-7A47-BA6B-5C97EFAD6768}" srcOrd="3" destOrd="0" presId="urn:microsoft.com/office/officeart/2005/8/layout/chart3"/>
    <dgm:cxn modelId="{17F49ECE-0E7C-F74F-AB5D-0056409C0833}" type="presParOf" srcId="{7097CA86-F9BC-5247-9F42-292E61460EFA}" destId="{884271FA-6A52-CC47-85F7-4371774F1FC6}" srcOrd="4" destOrd="0" presId="urn:microsoft.com/office/officeart/2005/8/layout/chart3"/>
    <dgm:cxn modelId="{21376732-4501-A744-A291-38E97C1EB5E5}" type="presParOf" srcId="{7097CA86-F9BC-5247-9F42-292E61460EFA}" destId="{9ACC4C43-C026-5041-BEBD-AD8CA6690F5C}" srcOrd="5" destOrd="0" presId="urn:microsoft.com/office/officeart/2005/8/layout/chart3"/>
    <dgm:cxn modelId="{7947854F-BEFC-7A4D-BF0B-8A10976AB6FD}" type="presParOf" srcId="{7097CA86-F9BC-5247-9F42-292E61460EFA}" destId="{5870F66E-1A16-E647-A0CD-73E46670381C}" srcOrd="6" destOrd="0" presId="urn:microsoft.com/office/officeart/2005/8/layout/chart3"/>
    <dgm:cxn modelId="{8FAFD515-5161-8648-B453-6AAD74931208}" type="presParOf" srcId="{7097CA86-F9BC-5247-9F42-292E61460EFA}" destId="{86DE7652-631C-E14C-BC9B-EF4E7FEE26AD}" srcOrd="7" destOrd="0" presId="urn:microsoft.com/office/officeart/2005/8/layout/chart3"/>
    <dgm:cxn modelId="{27F48547-82E8-0245-920D-0AAA2F7B4A11}" type="presParOf" srcId="{7097CA86-F9BC-5247-9F42-292E61460EFA}" destId="{59E7AA04-933F-FE42-84C5-2DD8046E835C}" srcOrd="8" destOrd="0" presId="urn:microsoft.com/office/officeart/2005/8/layout/chart3"/>
    <dgm:cxn modelId="{22E262EA-B02E-8F40-989D-215738CE4291}" type="presParOf" srcId="{7097CA86-F9BC-5247-9F42-292E61460EFA}" destId="{F4A9A908-7FB6-1D4A-8E2C-74DE21F7EE1E}" srcOrd="9" destOrd="0" presId="urn:microsoft.com/office/officeart/2005/8/layout/chart3"/>
    <dgm:cxn modelId="{19FA1D7F-2625-4C4E-B53A-64C8A526A580}" type="presParOf" srcId="{7097CA86-F9BC-5247-9F42-292E61460EFA}" destId="{0B514539-AAF1-9143-B088-FFA731ECA9A5}" srcOrd="10" destOrd="0" presId="urn:microsoft.com/office/officeart/2005/8/layout/chart3"/>
    <dgm:cxn modelId="{3962EA3A-514B-274F-8194-B3579635998B}" type="presParOf" srcId="{7097CA86-F9BC-5247-9F42-292E61460EFA}" destId="{2BB6C731-0586-E748-A7B9-14F35F2695C4}" srcOrd="11" destOrd="0" presId="urn:microsoft.com/office/officeart/2005/8/layout/chart3"/>
    <dgm:cxn modelId="{4A0FE3B2-3D2E-4A4B-8202-6564D38BAEEF}" type="presParOf" srcId="{7097CA86-F9BC-5247-9F42-292E61460EFA}" destId="{D1ECB3F6-86AD-0248-85EC-8ECE3C7C6AD4}" srcOrd="12" destOrd="0" presId="urn:microsoft.com/office/officeart/2005/8/layout/chart3"/>
    <dgm:cxn modelId="{10EF109B-DFC5-B241-8876-791FFB86F778}" type="presParOf" srcId="{7097CA86-F9BC-5247-9F42-292E61460EFA}" destId="{6A0D5493-3AD9-F442-A41E-81146F2674C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35AD4-9BC3-284D-AAE3-87617B78ADC9}">
      <dsp:nvSpPr>
        <dsp:cNvPr id="0" name=""/>
        <dsp:cNvSpPr/>
      </dsp:nvSpPr>
      <dsp:spPr>
        <a:xfrm>
          <a:off x="2426591" y="-431878"/>
          <a:ext cx="6494054" cy="649405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0" lvl="0" indent="0" algn="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5737786" y="186602"/>
        <a:ext cx="1778133" cy="1120997"/>
      </dsp:txXfrm>
    </dsp:sp>
    <dsp:sp modelId="{43B4D982-5C34-0C40-AD42-F2796CFA8EDD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6870688" y="1889153"/>
        <a:ext cx="1886368" cy="1198307"/>
      </dsp:txXfrm>
    </dsp:sp>
    <dsp:sp modelId="{884271FA-6A52-CC47-85F7-4371774F1FC6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 </a:t>
          </a:r>
        </a:p>
      </dsp:txBody>
      <dsp:txXfrm>
        <a:off x="6600103" y="3435357"/>
        <a:ext cx="1700823" cy="1236962"/>
      </dsp:txXfrm>
    </dsp:sp>
    <dsp:sp modelId="{5870F66E-1A16-E647-A0CD-73E46670381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4802641" y="4672319"/>
        <a:ext cx="1739478" cy="1236962"/>
      </dsp:txXfrm>
    </dsp:sp>
    <dsp:sp modelId="{59E7AA04-933F-FE42-84C5-2DD8046E835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043835" y="3435357"/>
        <a:ext cx="1700823" cy="1236962"/>
      </dsp:txXfrm>
    </dsp:sp>
    <dsp:sp modelId="{0B514539-AAF1-9143-B088-FFA731ECA9A5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587705" y="1889153"/>
        <a:ext cx="1886368" cy="1198307"/>
      </dsp:txXfrm>
    </dsp:sp>
    <dsp:sp modelId="{D1ECB3F6-86AD-0248-85EC-8ECE3C7C6AD4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832398" y="188330"/>
        <a:ext cx="1778133" cy="1120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35AD4-9BC3-284D-AAE3-87617B78ADC9}">
      <dsp:nvSpPr>
        <dsp:cNvPr id="0" name=""/>
        <dsp:cNvSpPr/>
      </dsp:nvSpPr>
      <dsp:spPr>
        <a:xfrm>
          <a:off x="2426591" y="-431878"/>
          <a:ext cx="6494054" cy="649405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0" lvl="0" indent="0" algn="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5737786" y="186602"/>
        <a:ext cx="1778133" cy="1120997"/>
      </dsp:txXfrm>
    </dsp:sp>
    <dsp:sp modelId="{43B4D982-5C34-0C40-AD42-F2796CFA8EDD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6870688" y="1889153"/>
        <a:ext cx="1886368" cy="1198307"/>
      </dsp:txXfrm>
    </dsp:sp>
    <dsp:sp modelId="{884271FA-6A52-CC47-85F7-4371774F1FC6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 </a:t>
          </a:r>
        </a:p>
      </dsp:txBody>
      <dsp:txXfrm>
        <a:off x="6600103" y="3435357"/>
        <a:ext cx="1700823" cy="1236962"/>
      </dsp:txXfrm>
    </dsp:sp>
    <dsp:sp modelId="{5870F66E-1A16-E647-A0CD-73E46670381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4802641" y="4672319"/>
        <a:ext cx="1739478" cy="1236962"/>
      </dsp:txXfrm>
    </dsp:sp>
    <dsp:sp modelId="{59E7AA04-933F-FE42-84C5-2DD8046E835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043835" y="3435357"/>
        <a:ext cx="1700823" cy="1236962"/>
      </dsp:txXfrm>
    </dsp:sp>
    <dsp:sp modelId="{0B514539-AAF1-9143-B088-FFA731ECA9A5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587705" y="1889153"/>
        <a:ext cx="1886368" cy="1198307"/>
      </dsp:txXfrm>
    </dsp:sp>
    <dsp:sp modelId="{D1ECB3F6-86AD-0248-85EC-8ECE3C7C6AD4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832398" y="188330"/>
        <a:ext cx="1778133" cy="11209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162E2-F7FD-4743-BC8B-7A3DE1F0A169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611FF-D7E3-4770-BAB0-6197BD7B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7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1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95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7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7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82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3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760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98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30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44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1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4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844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85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9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3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3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51816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400800" y="1371600"/>
            <a:ext cx="51816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12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944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365760" y="1046747"/>
            <a:ext cx="11460480" cy="539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7212"/>
            <a:ext cx="41148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056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CB600-8B69-46EB-A96D-183261B68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5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51560"/>
            <a:ext cx="5608320" cy="5394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51560"/>
            <a:ext cx="5608320" cy="5394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3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0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9EF-3787-42DE-8FA7-AE87393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1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84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9EF-3787-42DE-8FA7-AE87393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1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451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60159"/>
            <a:ext cx="11460480" cy="717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6747"/>
            <a:ext cx="11460480" cy="539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7212"/>
            <a:ext cx="41148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056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CB600-8B69-46EB-A96D-183261B68D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B4BAFCC7-70E6-E6BB-F5E1-6DEE7A46DAA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90" y="60159"/>
            <a:ext cx="2431212" cy="7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8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94" r:id="rId8"/>
    <p:sldLayoutId id="2147483695" r:id="rId9"/>
    <p:sldLayoutId id="2147483697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E9445D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6667A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7A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667A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6667A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6667A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0.png"/><Relationship Id="rId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C.85.034316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5.emf"/><Relationship Id="rId7" Type="http://schemas.openxmlformats.org/officeDocument/2006/relationships/image" Target="../media/image7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5.emf"/><Relationship Id="rId7" Type="http://schemas.openxmlformats.org/officeDocument/2006/relationships/image" Target="../media/image8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7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EE70E3-8C22-2E1C-0602-14E724939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FFF1068-AB55-8242-BD3D-A597A4937219}"/>
              </a:ext>
            </a:extLst>
          </p:cNvPr>
          <p:cNvSpPr txBox="1">
            <a:spLocks/>
          </p:cNvSpPr>
          <p:nvPr/>
        </p:nvSpPr>
        <p:spPr>
          <a:xfrm>
            <a:off x="700469" y="827287"/>
            <a:ext cx="10791060" cy="31527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altLang="zh-CN" sz="4800" b="1" spc="300" dirty="0">
                <a:solidFill>
                  <a:srgbClr val="E9445D"/>
                </a:solidFill>
                <a:latin typeface="Helvetica" pitchFamily="2" charset="0"/>
                <a:cs typeface="Arial" panose="020B0604020202020204" pitchFamily="34" charset="0"/>
              </a:rPr>
              <a:t>Large Liquid Xenon Detectors for Neutrinoless Double Beta Decay</a:t>
            </a:r>
            <a:endParaRPr lang="en-US" spc="300" dirty="0">
              <a:solidFill>
                <a:srgbClr val="E9445D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23FBF30-E69E-D349-BA00-4740FE08515F}"/>
              </a:ext>
            </a:extLst>
          </p:cNvPr>
          <p:cNvSpPr txBox="1">
            <a:spLocks/>
          </p:cNvSpPr>
          <p:nvPr/>
        </p:nvSpPr>
        <p:spPr>
          <a:xfrm>
            <a:off x="2687506" y="4165614"/>
            <a:ext cx="6816986" cy="18650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CN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HAN, Ke (Shanghai Jiao Tong University)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N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上海交通大学</a:t>
            </a:r>
            <a:r>
              <a:rPr lang="zh-CN" altLang="en-US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韩柯</a:t>
            </a:r>
            <a:endParaRPr lang="en-US" altLang="zh-CN" sz="2400" spc="3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For the PandaX Collaboration</a:t>
            </a:r>
            <a:r>
              <a:rPr lang="zh-CN" altLang="en-US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en-US" altLang="zh-CN" sz="2400" spc="3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2024/5/13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spc="3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B75E3-09D4-5B47-8F12-FDD5DA98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37DB9-CBBD-0F4D-9C5C-261D038E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5EC2F-E38C-4446-95EE-2238BA46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E9D263-FDEF-75C8-8FFA-B96202BA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30" y="1270000"/>
            <a:ext cx="9530339" cy="552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23C57-FB35-E057-B116-F127F37D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spectrum</a:t>
            </a:r>
            <a:r>
              <a:rPr lang="zh-CN" altLang="en-US" dirty="0"/>
              <a:t> </a:t>
            </a:r>
            <a:r>
              <a:rPr lang="en-US" dirty="0"/>
              <a:t>for PandaX-4T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BB3C-77C7-C9FC-FF15-1F1D4A96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D1B-781F-5D6D-1A21-31A799D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79FF-6799-EEF5-39B4-51B1E1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6B67A0-1963-166F-4365-248EA1D5CA88}"/>
              </a:ext>
            </a:extLst>
          </p:cNvPr>
          <p:cNvSpPr/>
          <p:nvPr/>
        </p:nvSpPr>
        <p:spPr>
          <a:xfrm>
            <a:off x="6607848" y="923804"/>
            <a:ext cx="4114800" cy="5281397"/>
          </a:xfrm>
          <a:prstGeom prst="rect">
            <a:avLst/>
          </a:prstGeom>
          <a:solidFill>
            <a:srgbClr val="6667AB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E9445D"/>
                </a:solidFill>
              </a:rPr>
              <a:t>Double beta decay</a:t>
            </a:r>
            <a:endParaRPr lang="zh-CN" altLang="en-US" dirty="0">
              <a:solidFill>
                <a:srgbClr val="E9445D"/>
              </a:solidFill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E2430C4A-8F37-7E56-67D6-F4F969F11AD1}"/>
              </a:ext>
            </a:extLst>
          </p:cNvPr>
          <p:cNvSpPr/>
          <p:nvPr/>
        </p:nvSpPr>
        <p:spPr>
          <a:xfrm>
            <a:off x="2276380" y="923804"/>
            <a:ext cx="1279619" cy="5281397"/>
          </a:xfrm>
          <a:prstGeom prst="rect">
            <a:avLst/>
          </a:prstGeom>
          <a:solidFill>
            <a:srgbClr val="E9445D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7AB"/>
                </a:solidFill>
              </a:rPr>
              <a:t>DM</a:t>
            </a:r>
            <a:endParaRPr lang="zh-CN" altLang="en-US" dirty="0">
              <a:solidFill>
                <a:srgbClr val="666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E9D263-FDEF-75C8-8FFA-B96202BA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30" y="1270000"/>
            <a:ext cx="9530339" cy="552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23C57-FB35-E057-B116-F127F37D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spectrum</a:t>
            </a:r>
            <a:r>
              <a:rPr lang="zh-CN" altLang="en-US" dirty="0"/>
              <a:t> </a:t>
            </a:r>
            <a:r>
              <a:rPr lang="en-US" dirty="0"/>
              <a:t>for PandaX-4T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BB3C-77C7-C9FC-FF15-1F1D4A96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D1B-781F-5D6D-1A21-31A799D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79FF-6799-EEF5-39B4-51B1E1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6B67A0-1963-166F-4365-248EA1D5CA88}"/>
              </a:ext>
            </a:extLst>
          </p:cNvPr>
          <p:cNvSpPr/>
          <p:nvPr/>
        </p:nvSpPr>
        <p:spPr>
          <a:xfrm>
            <a:off x="6607848" y="923804"/>
            <a:ext cx="4114800" cy="5281397"/>
          </a:xfrm>
          <a:prstGeom prst="rect">
            <a:avLst/>
          </a:prstGeom>
          <a:solidFill>
            <a:srgbClr val="6667AB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E9445D"/>
                </a:solidFill>
              </a:rPr>
              <a:t>Double beta decay</a:t>
            </a:r>
            <a:endParaRPr lang="zh-CN" altLang="en-US" dirty="0">
              <a:solidFill>
                <a:srgbClr val="E9445D"/>
              </a:solidFill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C03FD8A5-5666-7093-2CB5-9E9757376255}"/>
              </a:ext>
            </a:extLst>
          </p:cNvPr>
          <p:cNvSpPr/>
          <p:nvPr/>
        </p:nvSpPr>
        <p:spPr>
          <a:xfrm>
            <a:off x="3614112" y="923804"/>
            <a:ext cx="2935622" cy="5281397"/>
          </a:xfrm>
          <a:prstGeom prst="rect">
            <a:avLst/>
          </a:prstGeom>
          <a:solidFill>
            <a:srgbClr val="6667AB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E9445D"/>
                </a:solidFill>
              </a:rPr>
              <a:t>Solar pp neutrino</a:t>
            </a:r>
            <a:endParaRPr lang="zh-CN" altLang="en-US" dirty="0">
              <a:solidFill>
                <a:srgbClr val="E9445D"/>
              </a:solidFill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E2430C4A-8F37-7E56-67D6-F4F969F11AD1}"/>
              </a:ext>
            </a:extLst>
          </p:cNvPr>
          <p:cNvSpPr/>
          <p:nvPr/>
        </p:nvSpPr>
        <p:spPr>
          <a:xfrm>
            <a:off x="2276380" y="923804"/>
            <a:ext cx="1279619" cy="5281397"/>
          </a:xfrm>
          <a:prstGeom prst="rect">
            <a:avLst/>
          </a:prstGeom>
          <a:solidFill>
            <a:srgbClr val="E9445D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7AB"/>
                </a:solidFill>
              </a:rPr>
              <a:t>DM</a:t>
            </a:r>
            <a:endParaRPr lang="zh-CN" altLang="en-US" dirty="0">
              <a:solidFill>
                <a:srgbClr val="666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0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E9D263-FDEF-75C8-8FFA-B96202BA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30" y="1270000"/>
            <a:ext cx="9530339" cy="552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23C57-FB35-E057-B116-F127F37D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spectrum</a:t>
            </a:r>
            <a:r>
              <a:rPr lang="zh-CN" altLang="en-US" dirty="0"/>
              <a:t> </a:t>
            </a:r>
            <a:r>
              <a:rPr lang="en-US" dirty="0"/>
              <a:t>for PandaX-4T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BB3C-77C7-C9FC-FF15-1F1D4A96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D1B-781F-5D6D-1A21-31A799D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79FF-6799-EEF5-39B4-51B1E1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6B67A0-1963-166F-4365-248EA1D5CA88}"/>
              </a:ext>
            </a:extLst>
          </p:cNvPr>
          <p:cNvSpPr/>
          <p:nvPr/>
        </p:nvSpPr>
        <p:spPr>
          <a:xfrm>
            <a:off x="6607848" y="923804"/>
            <a:ext cx="4114800" cy="5281397"/>
          </a:xfrm>
          <a:prstGeom prst="rect">
            <a:avLst/>
          </a:prstGeom>
          <a:solidFill>
            <a:srgbClr val="6667AB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E9445D"/>
                </a:solidFill>
              </a:rPr>
              <a:t>Double beta decay</a:t>
            </a:r>
            <a:endParaRPr lang="zh-CN" altLang="en-US" dirty="0">
              <a:solidFill>
                <a:srgbClr val="E9445D"/>
              </a:solidFill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C03FD8A5-5666-7093-2CB5-9E9757376255}"/>
              </a:ext>
            </a:extLst>
          </p:cNvPr>
          <p:cNvSpPr/>
          <p:nvPr/>
        </p:nvSpPr>
        <p:spPr>
          <a:xfrm>
            <a:off x="3614112" y="923804"/>
            <a:ext cx="2935622" cy="5281397"/>
          </a:xfrm>
          <a:prstGeom prst="rect">
            <a:avLst/>
          </a:prstGeom>
          <a:solidFill>
            <a:srgbClr val="6667AB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E9445D"/>
                </a:solidFill>
              </a:rPr>
              <a:t>Solar pp neutrino</a:t>
            </a:r>
            <a:endParaRPr lang="zh-CN" altLang="en-US" dirty="0">
              <a:solidFill>
                <a:srgbClr val="E9445D"/>
              </a:solidFill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E2430C4A-8F37-7E56-67D6-F4F969F11AD1}"/>
              </a:ext>
            </a:extLst>
          </p:cNvPr>
          <p:cNvSpPr/>
          <p:nvPr/>
        </p:nvSpPr>
        <p:spPr>
          <a:xfrm>
            <a:off x="2276380" y="923804"/>
            <a:ext cx="1279619" cy="5281397"/>
          </a:xfrm>
          <a:prstGeom prst="rect">
            <a:avLst/>
          </a:prstGeom>
          <a:solidFill>
            <a:srgbClr val="E9445D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7AB"/>
                </a:solidFill>
              </a:rPr>
              <a:t>DM</a:t>
            </a:r>
            <a:endParaRPr lang="zh-CN" altLang="en-US" dirty="0">
              <a:solidFill>
                <a:srgbClr val="6667AB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708A92-6F13-1D68-66AD-E3DC9FFD1251}"/>
              </a:ext>
            </a:extLst>
          </p:cNvPr>
          <p:cNvGrpSpPr/>
          <p:nvPr/>
        </p:nvGrpSpPr>
        <p:grpSpPr>
          <a:xfrm>
            <a:off x="-2098408" y="923804"/>
            <a:ext cx="6096000" cy="5281397"/>
            <a:chOff x="-2098408" y="923804"/>
            <a:chExt cx="6096000" cy="5281397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2F0C77C3-5195-1806-D487-7AC8A17F10E5}"/>
                </a:ext>
              </a:extLst>
            </p:cNvPr>
            <p:cNvSpPr/>
            <p:nvPr/>
          </p:nvSpPr>
          <p:spPr>
            <a:xfrm>
              <a:off x="1920668" y="923804"/>
              <a:ext cx="297599" cy="5281397"/>
            </a:xfrm>
            <a:prstGeom prst="rect">
              <a:avLst/>
            </a:prstGeom>
            <a:solidFill>
              <a:srgbClr val="6667AB">
                <a:alpha val="29804"/>
              </a:srgb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zh-CN" altLang="en-US" dirty="0">
                <a:solidFill>
                  <a:srgbClr val="E9445D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A838ED-F0DC-3CBD-4942-C893CFF1482F}"/>
                </a:ext>
              </a:extLst>
            </p:cNvPr>
            <p:cNvSpPr txBox="1"/>
            <p:nvPr/>
          </p:nvSpPr>
          <p:spPr>
            <a:xfrm>
              <a:off x="-2098408" y="950141"/>
              <a:ext cx="6096000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dirty="0">
                  <a:solidFill>
                    <a:srgbClr val="E9445D"/>
                  </a:solidFill>
                </a:rPr>
                <a:t>Solar </a:t>
              </a:r>
              <a:r>
                <a:rPr lang="en-US" altLang="zh-CN" baseline="30000" dirty="0">
                  <a:solidFill>
                    <a:srgbClr val="E9445D"/>
                  </a:solidFill>
                </a:rPr>
                <a:t>8</a:t>
              </a:r>
              <a:r>
                <a:rPr lang="en-US" altLang="zh-CN" dirty="0">
                  <a:solidFill>
                    <a:srgbClr val="E9445D"/>
                  </a:solidFill>
                </a:rPr>
                <a:t>B neutrino</a:t>
              </a:r>
              <a:endParaRPr lang="zh-CN" altLang="en-US" dirty="0">
                <a:solidFill>
                  <a:srgbClr val="E9445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56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AA05-1470-9190-3C83-96C7021D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E range, multiple “interesting” isotopes for neutrino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E682-7CA9-A712-64BC-2CAE7B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99A0-D38E-EC5A-B27F-AB906E7F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51416-169E-34D2-F6D4-D17062C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60FCC-7E4D-802A-B34D-D58867AD5DE9}"/>
              </a:ext>
            </a:extLst>
          </p:cNvPr>
          <p:cNvGrpSpPr/>
          <p:nvPr/>
        </p:nvGrpSpPr>
        <p:grpSpPr>
          <a:xfrm>
            <a:off x="391500" y="1584000"/>
            <a:ext cx="11508954" cy="4319720"/>
            <a:chOff x="683046" y="1584000"/>
            <a:chExt cx="11508954" cy="43197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E3DE89-E1D8-991C-E183-34DF2A160EFE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F49C8A-2611-5882-50A2-50F3BE19A6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5CC79-70C3-EF56-E373-6DE690046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D810B4-ADD9-F013-B26A-AE85320278C1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CA6C32-15E4-D282-4756-81C8CB365ACE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8F72C-6336-C7BC-A34A-671D1A86DCE7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D0719-1456-9F9B-6901-889E94A243C4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53072-47B8-ADCD-29AD-889A8B091D94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D7331-AA7B-36EF-9F6B-D7CC492572B4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CA19-C846-40B8-BA3C-674660B4B9DB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9511B9-27C0-82F5-00DA-5BF33D6DBCE9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0C2EA-0B5D-697A-4A2D-DCB27410414F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417A2-2C3C-D5E9-04B0-8CBECABD01AB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1153F-14F3-FA45-31ED-FFB09FAEB15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1A089-C34B-51F3-093A-327F925D0166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A92389-CFA5-9123-97F1-79A3ABDA8076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046A48-BE69-4FC3-D0D9-B1B30EEE0E9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00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AA05-1470-9190-3C83-96C7021D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E range, multiple “interesting” isotopes for neutrino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E682-7CA9-A712-64BC-2CAE7B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99A0-D38E-EC5A-B27F-AB906E7F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51416-169E-34D2-F6D4-D17062C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60FCC-7E4D-802A-B34D-D58867AD5DE9}"/>
              </a:ext>
            </a:extLst>
          </p:cNvPr>
          <p:cNvGrpSpPr/>
          <p:nvPr/>
        </p:nvGrpSpPr>
        <p:grpSpPr>
          <a:xfrm>
            <a:off x="391500" y="1584000"/>
            <a:ext cx="11508954" cy="4319720"/>
            <a:chOff x="683046" y="1584000"/>
            <a:chExt cx="11508954" cy="43197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E3DE89-E1D8-991C-E183-34DF2A160EFE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F49C8A-2611-5882-50A2-50F3BE19A6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5CC79-70C3-EF56-E373-6DE690046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D810B4-ADD9-F013-B26A-AE85320278C1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CA6C32-15E4-D282-4756-81C8CB365ACE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8F72C-6336-C7BC-A34A-671D1A86DCE7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D0719-1456-9F9B-6901-889E94A243C4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53072-47B8-ADCD-29AD-889A8B091D94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D7331-AA7B-36EF-9F6B-D7CC492572B4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CA19-C846-40B8-BA3C-674660B4B9DB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9511B9-27C0-82F5-00DA-5BF33D6DBCE9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0C2EA-0B5D-697A-4A2D-DCB27410414F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417A2-2C3C-D5E9-04B0-8CBECABD01AB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1153F-14F3-FA45-31ED-FFB09FAEB15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solidFill>
              <a:srgbClr val="FF2600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1A089-C34B-51F3-093A-327F925D0166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solidFill>
              <a:srgbClr val="FF2600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A92389-CFA5-9123-97F1-79A3ABDA8076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046A48-BE69-4FC3-D0D9-B1B30EEE0E9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73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Majorana neutrino and Double beta decay</a:t>
            </a:r>
          </a:p>
        </p:txBody>
      </p:sp>
      <p:sp>
        <p:nvSpPr>
          <p:cNvPr id="10" name="Notched Right Arrow 9"/>
          <p:cNvSpPr/>
          <p:nvPr/>
        </p:nvSpPr>
        <p:spPr>
          <a:xfrm>
            <a:off x="695884" y="5028052"/>
            <a:ext cx="10650591" cy="619218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Line Callout 2 12"/>
          <p:cNvSpPr/>
          <p:nvPr/>
        </p:nvSpPr>
        <p:spPr>
          <a:xfrm>
            <a:off x="695884" y="5777070"/>
            <a:ext cx="1912243" cy="652592"/>
          </a:xfrm>
          <a:prstGeom prst="borderCallout2">
            <a:avLst>
              <a:gd name="adj1" fmla="val 151"/>
              <a:gd name="adj2" fmla="val 51936"/>
              <a:gd name="adj3" fmla="val -29924"/>
              <a:gd name="adj4" fmla="val 51110"/>
              <a:gd name="adj5" fmla="val -60763"/>
              <a:gd name="adj6" fmla="val 491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rgbClr val="1CADE4"/>
                </a:solidFill>
              </a:rPr>
              <a:t>1930, Pauli</a:t>
            </a:r>
          </a:p>
          <a:p>
            <a:r>
              <a:rPr lang="en-US" altLang="zh-CN" dirty="0">
                <a:solidFill>
                  <a:srgbClr val="1CADE4"/>
                </a:solidFill>
              </a:rPr>
              <a:t>Idea of neutrino</a:t>
            </a:r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2911011" y="5777070"/>
            <a:ext cx="2151810" cy="652591"/>
          </a:xfrm>
          <a:prstGeom prst="borderCallout2">
            <a:avLst>
              <a:gd name="adj1" fmla="val 1479"/>
              <a:gd name="adj2" fmla="val 51345"/>
              <a:gd name="adj3" fmla="val -43690"/>
              <a:gd name="adj4" fmla="val 56005"/>
              <a:gd name="adj5" fmla="val -58966"/>
              <a:gd name="adj6" fmla="val 571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rgbClr val="1CADE4"/>
                </a:solidFill>
              </a:rPr>
              <a:t>1933, Fermi</a:t>
            </a:r>
          </a:p>
          <a:p>
            <a:r>
              <a:rPr lang="en-US" altLang="zh-CN" dirty="0">
                <a:solidFill>
                  <a:srgbClr val="1CADE4"/>
                </a:solidFill>
              </a:rPr>
              <a:t>Beta decay theory</a:t>
            </a:r>
            <a:endParaRPr lang="en-US" dirty="0">
              <a:solidFill>
                <a:srgbClr val="1CADE4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53655"/>
          <a:stretch/>
        </p:blipFill>
        <p:spPr>
          <a:xfrm>
            <a:off x="880413" y="724349"/>
            <a:ext cx="2710700" cy="31032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970979" y="3773952"/>
            <a:ext cx="1548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From Physics World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0702"/>
          <a:stretch/>
        </p:blipFill>
        <p:spPr>
          <a:xfrm>
            <a:off x="7970979" y="724349"/>
            <a:ext cx="2883440" cy="3103298"/>
          </a:xfrm>
          <a:prstGeom prst="rect">
            <a:avLst/>
          </a:prstGeom>
        </p:spPr>
      </p:pic>
      <p:pic>
        <p:nvPicPr>
          <p:cNvPr id="3074" name="Picture 2" descr="图片搜索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53" y="1064946"/>
            <a:ext cx="1462306" cy="20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049" y="3187839"/>
            <a:ext cx="1545564" cy="469189"/>
          </a:xfrm>
          <a:prstGeom prst="rect">
            <a:avLst/>
          </a:prstGeom>
        </p:spPr>
      </p:pic>
      <p:sp>
        <p:nvSpPr>
          <p:cNvPr id="21" name="Line Callout 2 20"/>
          <p:cNvSpPr/>
          <p:nvPr/>
        </p:nvSpPr>
        <p:spPr>
          <a:xfrm>
            <a:off x="766109" y="4113223"/>
            <a:ext cx="3596650" cy="699162"/>
          </a:xfrm>
          <a:prstGeom prst="borderCallout2">
            <a:avLst>
              <a:gd name="adj1" fmla="val 99788"/>
              <a:gd name="adj2" fmla="val 47869"/>
              <a:gd name="adj3" fmla="val 139643"/>
              <a:gd name="adj4" fmla="val 131729"/>
              <a:gd name="adj5" fmla="val 168311"/>
              <a:gd name="adj6" fmla="val 1437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rgbClr val="1CADE4"/>
                </a:solidFill>
              </a:rPr>
              <a:t>1935, Goeppert-Mayer</a:t>
            </a:r>
          </a:p>
          <a:p>
            <a:r>
              <a:rPr lang="en-US" dirty="0">
                <a:solidFill>
                  <a:srgbClr val="E9445D"/>
                </a:solidFill>
                <a:cs typeface="Times New Roman"/>
              </a:rPr>
              <a:t>Two-Neutrino double beta decay</a:t>
            </a:r>
            <a:endParaRPr lang="en-US" dirty="0">
              <a:solidFill>
                <a:srgbClr val="E9445D"/>
              </a:solidFill>
            </a:endParaRPr>
          </a:p>
        </p:txBody>
      </p:sp>
      <p:sp>
        <p:nvSpPr>
          <p:cNvPr id="22" name="Line Callout 2 21"/>
          <p:cNvSpPr/>
          <p:nvPr/>
        </p:nvSpPr>
        <p:spPr>
          <a:xfrm>
            <a:off x="4560823" y="4113223"/>
            <a:ext cx="2404757" cy="699162"/>
          </a:xfrm>
          <a:prstGeom prst="borderCallout2">
            <a:avLst>
              <a:gd name="adj1" fmla="val 99788"/>
              <a:gd name="adj2" fmla="val 47869"/>
              <a:gd name="adj3" fmla="val 131672"/>
              <a:gd name="adj4" fmla="val 117200"/>
              <a:gd name="adj5" fmla="val 169639"/>
              <a:gd name="adj6" fmla="val 1407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rgbClr val="1CADE4"/>
                </a:solidFill>
              </a:rPr>
              <a:t>1937, Majorana</a:t>
            </a:r>
          </a:p>
          <a:p>
            <a:r>
              <a:rPr lang="en-US" dirty="0">
                <a:solidFill>
                  <a:srgbClr val="1CADE4"/>
                </a:solidFill>
                <a:cs typeface="Times New Roman"/>
              </a:rPr>
              <a:t>Majorana Neutrino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Line Callout 2 22"/>
          <p:cNvSpPr/>
          <p:nvPr/>
        </p:nvSpPr>
        <p:spPr>
          <a:xfrm>
            <a:off x="7196047" y="4113223"/>
            <a:ext cx="4115539" cy="699162"/>
          </a:xfrm>
          <a:prstGeom prst="borderCallout2">
            <a:avLst>
              <a:gd name="adj1" fmla="val 99788"/>
              <a:gd name="adj2" fmla="val 47869"/>
              <a:gd name="adj3" fmla="val 140972"/>
              <a:gd name="adj4" fmla="val 63677"/>
              <a:gd name="adj5" fmla="val 169027"/>
              <a:gd name="adj6" fmla="val 678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rgbClr val="1CADE4"/>
                </a:solidFill>
              </a:rPr>
              <a:t>1939, Furry</a:t>
            </a:r>
          </a:p>
          <a:p>
            <a:r>
              <a:rPr lang="en-US" dirty="0">
                <a:solidFill>
                  <a:srgbClr val="1CADE4"/>
                </a:solidFill>
                <a:cs typeface="Times New Roman"/>
              </a:rPr>
              <a:t>Neutrinoless double beta decay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/>
              <p:nvPr/>
            </p:nvSpPr>
            <p:spPr>
              <a:xfrm>
                <a:off x="6084363" y="5836539"/>
                <a:ext cx="4181990" cy="5123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54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136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56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136</m:t>
                              </m:r>
                            </m:sup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𝐵𝑎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+(2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363" y="5836539"/>
                <a:ext cx="4181990" cy="512320"/>
              </a:xfrm>
              <a:prstGeom prst="rect">
                <a:avLst/>
              </a:prstGeom>
              <a:blipFill>
                <a:blip r:embed="rId5"/>
                <a:stretch>
                  <a:fillRect r="-19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3550-B4E4-594B-BF7E-587BDAA815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88EE0-E281-1D45-AF39-A0FACD68B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0A5C5-82D6-4C47-A85B-9F2331FA3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3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ED0A-FB8E-09EA-25C6-01495792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</a:t>
            </a:r>
            <a:r>
              <a:rPr lang="zh-CN" altLang="en-US" dirty="0"/>
              <a:t> </a:t>
            </a:r>
            <a:r>
              <a:rPr lang="en-US" altLang="zh-CN" dirty="0"/>
              <a:t>Isotopes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7FB61-1586-26B3-3DCD-A9C1D443D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904" y="6069239"/>
            <a:ext cx="9361336" cy="367656"/>
          </a:xfrm>
        </p:spPr>
        <p:txBody>
          <a:bodyPr>
            <a:normAutofit fontScale="85000" lnSpcReduction="20000"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-apple-system"/>
              </a:rPr>
              <a:t>J.M. Yao, J. Meng, Y.F. </a:t>
            </a:r>
            <a:r>
              <a:rPr lang="en-US" b="0" i="0" dirty="0" err="1">
                <a:effectLst/>
                <a:highlight>
                  <a:srgbClr val="FFFFFF"/>
                </a:highlight>
                <a:latin typeface="-apple-system"/>
              </a:rPr>
              <a:t>Niu</a:t>
            </a:r>
            <a:r>
              <a:rPr lang="en-US" b="0" i="0" dirty="0">
                <a:effectLst/>
                <a:highlight>
                  <a:srgbClr val="FFFFFF"/>
                </a:highlight>
                <a:latin typeface="-apple-system"/>
              </a:rPr>
              <a:t>, P. Ring, </a:t>
            </a:r>
            <a:r>
              <a:rPr lang="en-US" b="0" i="0" dirty="0" err="1">
                <a:effectLst/>
                <a:highlight>
                  <a:srgbClr val="FFFFFF"/>
                </a:highlight>
                <a:latin typeface="-apple-system"/>
              </a:rPr>
              <a:t>Prog.Part.Nucl.Phys</a:t>
            </a:r>
            <a:r>
              <a:rPr lang="en-US" b="0" i="0" dirty="0">
                <a:effectLst/>
                <a:highlight>
                  <a:srgbClr val="FFFFFF"/>
                </a:highlight>
                <a:latin typeface="-apple-system"/>
              </a:rPr>
              <a:t>. 126 (2022), 103965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1CCEE-7ACC-119B-A057-0B84510912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E8FB0-7592-2BDB-6C28-0B37CB8E3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1CA4-E37F-3E47-A718-310F5AE6A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3D943-6130-BF4A-1840-A9FCF4EF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78" y="1046747"/>
            <a:ext cx="8590382" cy="50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Detection of double beta decay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9698" y="1081390"/>
            <a:ext cx="3525799" cy="4299265"/>
          </a:xfrm>
        </p:spPr>
        <p:txBody>
          <a:bodyPr/>
          <a:lstStyle/>
          <a:p>
            <a:r>
              <a:rPr lang="en-US" dirty="0"/>
              <a:t>Examples:</a:t>
            </a:r>
          </a:p>
          <a:p>
            <a:pPr marL="0" indent="0">
              <a:buNone/>
            </a:pPr>
            <a:endParaRPr lang="en-US" b="0" i="1" baseline="30000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baseline="30000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1461" y="5985424"/>
            <a:ext cx="28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 of two electrons energy</a:t>
            </a: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962504" y="2953255"/>
            <a:ext cx="4517366" cy="3145518"/>
            <a:chOff x="-20" y="1886"/>
            <a:chExt cx="2878" cy="2004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1886"/>
              <a:ext cx="2688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923"/>
              <a:ext cx="2878" cy="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280" y="2105"/>
              <a:ext cx="278" cy="150"/>
            </a:xfrm>
            <a:custGeom>
              <a:avLst/>
              <a:gdLst>
                <a:gd name="T0" fmla="*/ 0 w 299"/>
                <a:gd name="T1" fmla="*/ 149 h 149"/>
                <a:gd name="T2" fmla="*/ 0 w 299"/>
                <a:gd name="T3" fmla="*/ 149 h 149"/>
                <a:gd name="T4" fmla="*/ 299 w 299"/>
                <a:gd name="T5" fmla="*/ 149 h 149"/>
                <a:gd name="T6" fmla="*/ 299 w 299"/>
                <a:gd name="T7" fmla="*/ 0 h 149"/>
                <a:gd name="T8" fmla="*/ 0 w 299"/>
                <a:gd name="T9" fmla="*/ 0 h 149"/>
                <a:gd name="T10" fmla="*/ 0 w 299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" h="149">
                  <a:moveTo>
                    <a:pt x="0" y="149"/>
                  </a:moveTo>
                  <a:lnTo>
                    <a:pt x="0" y="149"/>
                  </a:lnTo>
                  <a:lnTo>
                    <a:pt x="299" y="149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75" y="2171"/>
              <a:ext cx="168" cy="84"/>
            </a:xfrm>
            <a:custGeom>
              <a:avLst/>
              <a:gdLst>
                <a:gd name="T0" fmla="*/ 0 w 299"/>
                <a:gd name="T1" fmla="*/ 0 h 149"/>
                <a:gd name="T2" fmla="*/ 0 w 299"/>
                <a:gd name="T3" fmla="*/ 0 h 149"/>
                <a:gd name="T4" fmla="*/ 299 w 299"/>
                <a:gd name="T5" fmla="*/ 0 h 149"/>
                <a:gd name="T6" fmla="*/ 299 w 299"/>
                <a:gd name="T7" fmla="*/ 149 h 149"/>
                <a:gd name="T8" fmla="*/ 0 w 299"/>
                <a:gd name="T9" fmla="*/ 149 h 149"/>
                <a:gd name="T10" fmla="*/ 0 w 299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" h="149">
                  <a:moveTo>
                    <a:pt x="0" y="0"/>
                  </a:moveTo>
                  <a:lnTo>
                    <a:pt x="0" y="0"/>
                  </a:lnTo>
                  <a:lnTo>
                    <a:pt x="299" y="0"/>
                  </a:lnTo>
                  <a:lnTo>
                    <a:pt x="29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267" y="3335"/>
              <a:ext cx="181" cy="98"/>
            </a:xfrm>
            <a:custGeom>
              <a:avLst/>
              <a:gdLst>
                <a:gd name="T0" fmla="*/ 0 w 323"/>
                <a:gd name="T1" fmla="*/ 175 h 175"/>
                <a:gd name="T2" fmla="*/ 0 w 323"/>
                <a:gd name="T3" fmla="*/ 175 h 175"/>
                <a:gd name="T4" fmla="*/ 323 w 323"/>
                <a:gd name="T5" fmla="*/ 175 h 175"/>
                <a:gd name="T6" fmla="*/ 323 w 323"/>
                <a:gd name="T7" fmla="*/ 0 h 175"/>
                <a:gd name="T8" fmla="*/ 0 w 323"/>
                <a:gd name="T9" fmla="*/ 0 h 175"/>
                <a:gd name="T10" fmla="*/ 0 w 323"/>
                <a:gd name="T11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175">
                  <a:moveTo>
                    <a:pt x="0" y="175"/>
                  </a:moveTo>
                  <a:lnTo>
                    <a:pt x="0" y="175"/>
                  </a:lnTo>
                  <a:lnTo>
                    <a:pt x="323" y="175"/>
                  </a:lnTo>
                  <a:lnTo>
                    <a:pt x="323" y="0"/>
                  </a:lnTo>
                  <a:lnTo>
                    <a:pt x="0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267" y="3335"/>
              <a:ext cx="181" cy="98"/>
            </a:xfrm>
            <a:custGeom>
              <a:avLst/>
              <a:gdLst>
                <a:gd name="T0" fmla="*/ 0 w 323"/>
                <a:gd name="T1" fmla="*/ 0 h 175"/>
                <a:gd name="T2" fmla="*/ 0 w 323"/>
                <a:gd name="T3" fmla="*/ 0 h 175"/>
                <a:gd name="T4" fmla="*/ 323 w 323"/>
                <a:gd name="T5" fmla="*/ 0 h 175"/>
                <a:gd name="T6" fmla="*/ 323 w 323"/>
                <a:gd name="T7" fmla="*/ 175 h 175"/>
                <a:gd name="T8" fmla="*/ 0 w 323"/>
                <a:gd name="T9" fmla="*/ 175 h 175"/>
                <a:gd name="T10" fmla="*/ 0 w 323"/>
                <a:gd name="T1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175">
                  <a:moveTo>
                    <a:pt x="0" y="0"/>
                  </a:moveTo>
                  <a:lnTo>
                    <a:pt x="0" y="0"/>
                  </a:lnTo>
                  <a:lnTo>
                    <a:pt x="323" y="0"/>
                  </a:lnTo>
                  <a:lnTo>
                    <a:pt x="323" y="175"/>
                  </a:lnTo>
                  <a:lnTo>
                    <a:pt x="0" y="17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46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1380" y="2222"/>
              <a:ext cx="30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9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l-GR" altLang="en-US" sz="19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νββ</a:t>
              </a:r>
              <a:endParaRPr lang="en-US" altLang="en-US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454" y="2222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1674" y="2222"/>
              <a:ext cx="3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9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dirty="0"/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2449" y="3075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2669" y="3075"/>
              <a:ext cx="3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9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dirty="0"/>
            </a:p>
          </p:txBody>
        </p:sp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000572" y="5087795"/>
            <a:ext cx="4792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l-GR" altLang="en-US" sz="1900" dirty="0">
                <a:solidFill>
                  <a:srgbClr val="FF0000"/>
                </a:solidFill>
                <a:latin typeface="Times New Roman" panose="02020603050405020304" pitchFamily="18" charset="0"/>
              </a:rPr>
              <a:t>νββ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197633" y="1206812"/>
            <a:ext cx="5750527" cy="15136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Measure energies of emitted electrons</a:t>
            </a:r>
          </a:p>
          <a:p>
            <a:r>
              <a:rPr lang="en-US" sz="2400" dirty="0"/>
              <a:t>Electron tracks are a huge plus</a:t>
            </a:r>
          </a:p>
          <a:p>
            <a:r>
              <a:rPr lang="en-US" sz="2400" dirty="0"/>
              <a:t>Daughter nuclei identification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6"/>
          <a:stretch/>
        </p:blipFill>
        <p:spPr>
          <a:xfrm>
            <a:off x="6245226" y="3070342"/>
            <a:ext cx="4282703" cy="28872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18493" y="6050146"/>
            <a:ext cx="420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Simulated track of </a:t>
            </a:r>
            <a:r>
              <a:rPr lang="el-GR" dirty="0">
                <a:solidFill>
                  <a:srgbClr val="FF0000"/>
                </a:solidFill>
              </a:rPr>
              <a:t>0νββ </a:t>
            </a:r>
            <a:r>
              <a:rPr lang="en-US" dirty="0">
                <a:solidFill>
                  <a:srgbClr val="FF0000"/>
                </a:solidFill>
              </a:rPr>
              <a:t>in high pressure Xe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0050" y="5283728"/>
            <a:ext cx="208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>
                <a:solidFill>
                  <a:srgbClr val="FF0000"/>
                </a:solidFill>
              </a:rPr>
              <a:t>T-REX: arXiv:1512.07926</a:t>
            </a:r>
            <a:endParaRPr 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/>
              <p:nvPr/>
            </p:nvSpPr>
            <p:spPr>
              <a:xfrm>
                <a:off x="1333220" y="2302599"/>
                <a:ext cx="3395941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52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130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54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130</m:t>
                              </m:r>
                            </m:sup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+(2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220" y="2302599"/>
                <a:ext cx="3395941" cy="448200"/>
              </a:xfrm>
              <a:prstGeom prst="rect">
                <a:avLst/>
              </a:prstGeom>
              <a:blipFill>
                <a:blip r:embed="rId4"/>
                <a:stretch>
                  <a:fillRect r="-27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/>
              <p:nvPr/>
            </p:nvSpPr>
            <p:spPr>
              <a:xfrm>
                <a:off x="1333220" y="1697784"/>
                <a:ext cx="3395941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54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136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𝑋𝑒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Pre>
                            <m:sPre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56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136</m:t>
                              </m:r>
                            </m:sup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𝐵𝑎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+(2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A04911-856A-45C4-95F1-5A33381B5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220" y="1697784"/>
                <a:ext cx="3395941" cy="448200"/>
              </a:xfrm>
              <a:prstGeom prst="rect">
                <a:avLst/>
              </a:prstGeom>
              <a:blipFill>
                <a:blip r:embed="rId5"/>
                <a:stretch>
                  <a:fillRect r="-2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8167D-A679-8141-BCB1-97A90D8A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3417B-17C8-0F43-A96A-7D891AB9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96A79-2CD0-4143-ADE1-DCEC4D8D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6"/>
          <p:cNvPicPr>
            <a:picLocks noChangeAspect="1"/>
          </p:cNvPicPr>
          <p:nvPr/>
        </p:nvPicPr>
        <p:blipFill rotWithShape="1">
          <a:blip r:embed="rId2"/>
          <a:srcRect r="13928"/>
          <a:stretch/>
        </p:blipFill>
        <p:spPr>
          <a:xfrm>
            <a:off x="5823681" y="3686642"/>
            <a:ext cx="5673938" cy="2815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0νββ</a:t>
            </a:r>
            <a:r>
              <a:rPr lang="en-US" dirty="0"/>
              <a:t> probes the nature of neutrinos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6" y="1010878"/>
            <a:ext cx="6118854" cy="5389922"/>
          </a:xfrm>
        </p:spPr>
        <p:txBody>
          <a:bodyPr/>
          <a:lstStyle/>
          <a:p>
            <a:r>
              <a:rPr lang="en-US" dirty="0"/>
              <a:t>Majorana or Dirac</a:t>
            </a:r>
          </a:p>
          <a:p>
            <a:r>
              <a:rPr lang="en-US" dirty="0"/>
              <a:t>Lepton number violation</a:t>
            </a:r>
          </a:p>
          <a:p>
            <a:r>
              <a:rPr lang="en-US" dirty="0"/>
              <a:t>Measures effective Majorana mass: relate </a:t>
            </a:r>
            <a:r>
              <a:rPr lang="el-GR" dirty="0"/>
              <a:t>0νββ</a:t>
            </a:r>
            <a:r>
              <a:rPr lang="en-US" dirty="0"/>
              <a:t> to the neutrino oscillation physics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63" y="5661346"/>
            <a:ext cx="2456035" cy="781672"/>
          </a:xfrm>
          <a:prstGeom prst="rect">
            <a:avLst/>
          </a:prstGeom>
        </p:spPr>
      </p:pic>
      <p:pic>
        <p:nvPicPr>
          <p:cNvPr id="15" name="Picture 14" descr="spectrum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1" r="-4453"/>
          <a:stretch/>
        </p:blipFill>
        <p:spPr>
          <a:xfrm>
            <a:off x="6708970" y="132700"/>
            <a:ext cx="3903359" cy="29562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7565619" y="3215415"/>
            <a:ext cx="2411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Normal          Inverted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4082A1-BF2F-4836-B6BF-91C5044CF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23" y="2989210"/>
            <a:ext cx="5074036" cy="781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752EEF-4028-49F2-B876-280BD9164B49}"/>
              </a:ext>
            </a:extLst>
          </p:cNvPr>
          <p:cNvSpPr txBox="1"/>
          <p:nvPr/>
        </p:nvSpPr>
        <p:spPr>
          <a:xfrm>
            <a:off x="701687" y="3954004"/>
            <a:ext cx="2186555" cy="400110"/>
          </a:xfrm>
          <a:prstGeom prst="rect">
            <a:avLst/>
          </a:prstGeom>
          <a:noFill/>
          <a:ln>
            <a:solidFill>
              <a:srgbClr val="1CADE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Myriad Pro"/>
              </a:rPr>
              <a:t>Phase space factor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5981A-2CD7-4C5E-B0F4-EB560667474F}"/>
              </a:ext>
            </a:extLst>
          </p:cNvPr>
          <p:cNvSpPr txBox="1"/>
          <p:nvPr/>
        </p:nvSpPr>
        <p:spPr>
          <a:xfrm>
            <a:off x="2945161" y="4785988"/>
            <a:ext cx="2734662" cy="400110"/>
          </a:xfrm>
          <a:prstGeom prst="rect">
            <a:avLst/>
          </a:prstGeom>
          <a:noFill/>
          <a:ln>
            <a:solidFill>
              <a:srgbClr val="1CADE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Myriad Pro"/>
              </a:rPr>
              <a:t>Nuclear matrix element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A4A68E-FD71-4E3B-97A6-47F30E75DBA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794965" y="3596316"/>
            <a:ext cx="252767" cy="357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E8EB40-E0BB-416E-B283-AC695956596D}"/>
              </a:ext>
            </a:extLst>
          </p:cNvPr>
          <p:cNvCxnSpPr>
            <a:cxnSpLocks/>
          </p:cNvCxnSpPr>
          <p:nvPr/>
        </p:nvCxnSpPr>
        <p:spPr>
          <a:xfrm flipH="1" flipV="1">
            <a:off x="3833230" y="3763739"/>
            <a:ext cx="547291" cy="1021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EDECF4E-E5D3-4D8F-8626-1F4EA3FAC39F}"/>
              </a:ext>
            </a:extLst>
          </p:cNvPr>
          <p:cNvSpPr/>
          <p:nvPr/>
        </p:nvSpPr>
        <p:spPr>
          <a:xfrm>
            <a:off x="277059" y="5278427"/>
            <a:ext cx="210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Effective Majorana neutrino mass: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6343" y="3828874"/>
            <a:ext cx="4881277" cy="9563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Current Experiments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01BEB8-21FC-E549-B93F-99897A132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B77CE0-68ED-4F43-ACC2-48DDB4CF4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6BE88A-BE4D-C344-B6A3-92CED43BA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Impressive experimental progress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5760" y="5437745"/>
            <a:ext cx="4159250" cy="735866"/>
          </a:xfrm>
          <a:ln>
            <a:solidFill>
              <a:srgbClr val="1CADE4"/>
            </a:solidFill>
          </a:ln>
        </p:spPr>
        <p:txBody>
          <a:bodyPr numCol="2">
            <a:normAutofit fontScale="92500" lnSpcReduction="10000"/>
          </a:bodyPr>
          <a:lstStyle/>
          <a:p>
            <a:r>
              <a:rPr lang="en-US" sz="1600" dirty="0"/>
              <a:t>Grams of isotopes</a:t>
            </a:r>
          </a:p>
          <a:p>
            <a:r>
              <a:rPr lang="en-US" sz="1600" dirty="0"/>
              <a:t>Table-top experiment</a:t>
            </a:r>
          </a:p>
          <a:p>
            <a:r>
              <a:rPr lang="en-US" sz="1600" dirty="0"/>
              <a:t>Above-ground</a:t>
            </a:r>
          </a:p>
          <a:p>
            <a:r>
              <a:rPr lang="en-US" sz="1600" dirty="0"/>
              <a:t>Little shielding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1541" y="5465251"/>
            <a:ext cx="90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17178" y="3618075"/>
            <a:ext cx="245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r>
              <a:rPr lang="el-GR" altLang="zh-CN" dirty="0"/>
              <a:t>νββ</a:t>
            </a:r>
            <a:r>
              <a:rPr lang="en-US" altLang="zh-CN" dirty="0"/>
              <a:t> half-life limit (year)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8962391" y="1031540"/>
            <a:ext cx="2863849" cy="1669867"/>
          </a:xfrm>
          <a:ln>
            <a:solidFill>
              <a:srgbClr val="1CADE4"/>
            </a:solidFill>
          </a:ln>
        </p:spPr>
        <p:txBody>
          <a:bodyPr numCol="1">
            <a:noAutofit/>
          </a:bodyPr>
          <a:lstStyle/>
          <a:p>
            <a:r>
              <a:rPr lang="en-US" sz="1600" dirty="0"/>
              <a:t>~100 kg of isotopes</a:t>
            </a:r>
          </a:p>
          <a:p>
            <a:r>
              <a:rPr lang="en-US" sz="1600" dirty="0"/>
              <a:t>~100-person collaborations </a:t>
            </a:r>
          </a:p>
          <a:p>
            <a:r>
              <a:rPr lang="en-US" sz="1600" dirty="0"/>
              <a:t>Deep underground</a:t>
            </a:r>
          </a:p>
          <a:p>
            <a:r>
              <a:rPr lang="en-US" sz="1600" dirty="0"/>
              <a:t>Shielding + clean detector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5615" y="5968027"/>
            <a:ext cx="408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CADE4"/>
                </a:solidFill>
              </a:rPr>
              <a:t>Partial list of selected isotopes; Pre-1984 data points from review article by Haxton and Stephenson, Jr.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2" y="836694"/>
            <a:ext cx="7443843" cy="1669867"/>
          </a:xfrm>
          <a:prstGeom prst="rect">
            <a:avLst/>
          </a:prstGeom>
        </p:spPr>
      </p:pic>
      <p:graphicFrame>
        <p:nvGraphicFramePr>
          <p:cNvPr id="15" name="Te">
            <a:extLst>
              <a:ext uri="{FF2B5EF4-FFF2-40B4-BE49-F238E27FC236}">
                <a16:creationId xmlns:a16="http://schemas.microsoft.com/office/drawing/2014/main" id="{BC112879-E54B-F543-80FB-88E6B3888F58}"/>
              </a:ext>
            </a:extLst>
          </p:cNvPr>
          <p:cNvGraphicFramePr>
            <a:graphicFrameLocks/>
          </p:cNvGraphicFramePr>
          <p:nvPr/>
        </p:nvGraphicFramePr>
        <p:xfrm>
          <a:off x="4038600" y="2643226"/>
          <a:ext cx="5587207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6C4DB-0515-BD41-99DC-00BCD621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00391D-959E-7741-BB9D-6BEB7448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9FDB4F-1326-0044-86AE-86B1F058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PandaX: </a:t>
            </a:r>
            <a:r>
              <a:rPr lang="en-US" altLang="zh-CN" sz="2800" dirty="0">
                <a:solidFill>
                  <a:schemeClr val="tx1"/>
                </a:solidFill>
              </a:rPr>
              <a:t>P</a:t>
            </a:r>
            <a:r>
              <a:rPr lang="en-US" altLang="zh-CN" sz="2800" dirty="0"/>
              <a:t>article </a:t>
            </a:r>
            <a:r>
              <a:rPr lang="en-US" altLang="zh-CN" sz="2800" dirty="0">
                <a:solidFill>
                  <a:schemeClr val="tx1"/>
                </a:solidFill>
              </a:rPr>
              <a:t>and A</a:t>
            </a:r>
            <a:r>
              <a:rPr lang="en-US" altLang="zh-CN" sz="2800" dirty="0"/>
              <a:t>strophysical </a:t>
            </a:r>
            <a:r>
              <a:rPr lang="en-US" altLang="zh-CN" sz="2800" dirty="0">
                <a:solidFill>
                  <a:schemeClr val="tx1"/>
                </a:solidFill>
              </a:rPr>
              <a:t>X</a:t>
            </a:r>
            <a:r>
              <a:rPr lang="en-US" altLang="zh-CN" sz="2800" dirty="0"/>
              <a:t>enon Experiment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5939839"/>
            <a:ext cx="10948416" cy="497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2400" dirty="0"/>
              <a:t>15 institutions, </a:t>
            </a:r>
            <a:r>
              <a:rPr lang="en-US" altLang="zh-CN" sz="2400" dirty="0">
                <a:sym typeface="Symbol" panose="05050102010706020507" pitchFamily="18" charset="2"/>
              </a:rPr>
              <a:t>10</a:t>
            </a:r>
            <a:r>
              <a:rPr lang="en-US" altLang="zh-CN" sz="2400" dirty="0"/>
              <a:t>0 collaborators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05265-68C5-A6DB-34E7-FBB6A8F12F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D24201C-3131-F81F-0E70-1308B6CBD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42050CA6-183E-6543-AA30-ADEFFB2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6F5181-1AFE-25D7-548F-2506046BB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8" y="984503"/>
            <a:ext cx="11646404" cy="5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0662EF-C3C7-2D8A-9ABB-B5DA8EAD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78D5-B8BD-D152-20BD-C91FDF6E52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451CC-817E-13BD-542C-C0F3D9A41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E8DC3-70C0-950D-660F-66C24F9D3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E92A048-24C3-239F-1661-A9FB68EB5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0622" y="1046163"/>
            <a:ext cx="7250755" cy="5391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BEDF4A-D7E2-033A-0B1D-399EAAE0DD54}"/>
              </a:ext>
            </a:extLst>
          </p:cNvPr>
          <p:cNvSpPr txBox="1"/>
          <p:nvPr/>
        </p:nvSpPr>
        <p:spPr>
          <a:xfrm>
            <a:off x="6450806" y="6252647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800002"/>
                </a:solidFill>
                <a:effectLst/>
                <a:latin typeface="Palatino" pitchFamily="2" charset="77"/>
              </a:rPr>
              <a:t>Nuclear Physics A 1033 (2023) 122628 </a:t>
            </a:r>
          </a:p>
        </p:txBody>
      </p:sp>
    </p:spTree>
    <p:extLst>
      <p:ext uri="{BB962C8B-B14F-4D97-AF65-F5344CB8AC3E}">
        <p14:creationId xmlns:p14="http://schemas.microsoft.com/office/powerpoint/2010/main" val="74334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Major 0</a:t>
            </a:r>
            <a:r>
              <a:rPr lang="el-GR" dirty="0"/>
              <a:t>νββ</a:t>
            </a:r>
            <a:r>
              <a:rPr lang="zh-CN" altLang="en-US" dirty="0"/>
              <a:t> </a:t>
            </a:r>
            <a:r>
              <a:rPr lang="en-US" dirty="0"/>
              <a:t>experiments around the world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856" b="5860"/>
          <a:stretch/>
        </p:blipFill>
        <p:spPr>
          <a:xfrm>
            <a:off x="0" y="778044"/>
            <a:ext cx="12192000" cy="612522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81731" y="5453992"/>
            <a:ext cx="1024207" cy="666750"/>
          </a:xfrm>
          <a:prstGeom prst="wedgeRoundRectCallout">
            <a:avLst>
              <a:gd name="adj1" fmla="val -31233"/>
              <a:gd name="adj2" fmla="val -379445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Canfranc</a:t>
            </a:r>
          </a:p>
          <a:p>
            <a:r>
              <a:rPr lang="en-US" sz="16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276302" y="5453992"/>
            <a:ext cx="1276651" cy="666750"/>
          </a:xfrm>
          <a:prstGeom prst="wedgeRoundRectCallout">
            <a:avLst>
              <a:gd name="adj1" fmla="val -130875"/>
              <a:gd name="adj2" fmla="val -406854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Modane</a:t>
            </a:r>
          </a:p>
          <a:p>
            <a:r>
              <a:rPr lang="en-US" sz="1600" dirty="0">
                <a:solidFill>
                  <a:schemeClr val="tx1"/>
                </a:solidFill>
              </a:rPr>
              <a:t>SuperNEMO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013144" y="5079342"/>
            <a:ext cx="1100748" cy="1041400"/>
          </a:xfrm>
          <a:prstGeom prst="wedgeRoundRectCallout">
            <a:avLst>
              <a:gd name="adj1" fmla="val -271617"/>
              <a:gd name="adj2" fmla="val -231014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LNGS</a:t>
            </a:r>
          </a:p>
          <a:p>
            <a:r>
              <a:rPr lang="en-US" sz="1600" dirty="0">
                <a:solidFill>
                  <a:schemeClr val="tx1"/>
                </a:solidFill>
              </a:rPr>
              <a:t>CUORE</a:t>
            </a:r>
          </a:p>
          <a:p>
            <a:r>
              <a:rPr lang="en-US" sz="1600" dirty="0">
                <a:solidFill>
                  <a:schemeClr val="tx1"/>
                </a:solidFill>
              </a:rPr>
              <a:t>CUPID</a:t>
            </a:r>
          </a:p>
          <a:p>
            <a:r>
              <a:rPr lang="en-US" sz="1600" dirty="0">
                <a:solidFill>
                  <a:schemeClr val="tx1"/>
                </a:solidFill>
              </a:rPr>
              <a:t>LEGEND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143481" y="1389602"/>
            <a:ext cx="1101558" cy="793749"/>
          </a:xfrm>
          <a:prstGeom prst="wedgeRoundRectCallout">
            <a:avLst>
              <a:gd name="adj1" fmla="val 156490"/>
              <a:gd name="adj2" fmla="val 226352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CJPL</a:t>
            </a:r>
          </a:p>
          <a:p>
            <a:r>
              <a:rPr lang="en-US" sz="1600" dirty="0">
                <a:solidFill>
                  <a:schemeClr val="tx1"/>
                </a:solidFill>
              </a:rPr>
              <a:t>PandaX</a:t>
            </a:r>
          </a:p>
          <a:p>
            <a:r>
              <a:rPr lang="en-US" sz="1600" dirty="0">
                <a:solidFill>
                  <a:schemeClr val="tx1"/>
                </a:solidFill>
              </a:rPr>
              <a:t>CDEX … …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013144" y="1389602"/>
            <a:ext cx="1003920" cy="666750"/>
          </a:xfrm>
          <a:prstGeom prst="wedgeRoundRectCallout">
            <a:avLst>
              <a:gd name="adj1" fmla="val 70060"/>
              <a:gd name="adj2" fmla="val 226597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Y2L</a:t>
            </a:r>
          </a:p>
          <a:p>
            <a:r>
              <a:rPr lang="en-US" sz="1600" dirty="0">
                <a:solidFill>
                  <a:schemeClr val="tx1"/>
                </a:solidFill>
              </a:rPr>
              <a:t>AMoRE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135574" y="1383685"/>
            <a:ext cx="1658087" cy="793750"/>
          </a:xfrm>
          <a:prstGeom prst="wedgeRoundRectCallout">
            <a:avLst>
              <a:gd name="adj1" fmla="val -78397"/>
              <a:gd name="adj2" fmla="val 191549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Kamioka</a:t>
            </a:r>
          </a:p>
          <a:p>
            <a:r>
              <a:rPr lang="en-US" sz="1600" dirty="0">
                <a:solidFill>
                  <a:schemeClr val="tx1"/>
                </a:solidFill>
              </a:rPr>
              <a:t>KamLAND-Zen</a:t>
            </a:r>
          </a:p>
          <a:p>
            <a:r>
              <a:rPr lang="en-US" sz="1600" dirty="0">
                <a:solidFill>
                  <a:schemeClr val="tx1"/>
                </a:solidFill>
              </a:rPr>
              <a:t>CANDLES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8522714" y="1517650"/>
            <a:ext cx="1101558" cy="666750"/>
          </a:xfrm>
          <a:prstGeom prst="wedgeRoundRectCallout">
            <a:avLst>
              <a:gd name="adj1" fmla="val 40812"/>
              <a:gd name="adj2" fmla="val 150979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SURF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Majorana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566097" y="5452790"/>
            <a:ext cx="1001261" cy="666750"/>
          </a:xfrm>
          <a:prstGeom prst="wedgeRoundRectCallout">
            <a:avLst>
              <a:gd name="adj1" fmla="val 145542"/>
              <a:gd name="adj2" fmla="val -316821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WIPP</a:t>
            </a:r>
          </a:p>
          <a:p>
            <a:r>
              <a:rPr lang="en-US" sz="1600" dirty="0">
                <a:solidFill>
                  <a:schemeClr val="tx1"/>
                </a:solidFill>
              </a:rPr>
              <a:t>EXO-200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0053399" y="5247860"/>
            <a:ext cx="966164" cy="871679"/>
          </a:xfrm>
          <a:prstGeom prst="wedgeRoundRectCallout">
            <a:avLst>
              <a:gd name="adj1" fmla="val -18976"/>
              <a:gd name="adj2" fmla="val -300975"/>
              <a:gd name="adj3" fmla="val 16667"/>
            </a:avLst>
          </a:prstGeom>
          <a:solidFill>
            <a:srgbClr val="1CADE4">
              <a:alpha val="30196"/>
            </a:srgbClr>
          </a:solidFill>
          <a:ln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>
                <a:solidFill>
                  <a:srgbClr val="FF0000"/>
                </a:solidFill>
              </a:rPr>
              <a:t>SNOLAB</a:t>
            </a:r>
          </a:p>
          <a:p>
            <a:r>
              <a:rPr lang="en-US" sz="1600" dirty="0">
                <a:solidFill>
                  <a:schemeClr val="tx1"/>
                </a:solidFill>
              </a:rPr>
              <a:t>SNO+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nEXO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33618" y="6120742"/>
            <a:ext cx="2717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Major players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5ED27-8DB1-6449-BA42-1119151B50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89A0B-72BA-0644-AC22-6CEEED044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1ECB3-5A96-5C4A-B399-977F10A7C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AA05-1470-9190-3C83-96C7021D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E range, multiple “interesting” isotopes for neutrino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E682-7CA9-A712-64BC-2CAE7B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99A0-D38E-EC5A-B27F-AB906E7F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51416-169E-34D2-F6D4-D17062C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60FCC-7E4D-802A-B34D-D58867AD5DE9}"/>
              </a:ext>
            </a:extLst>
          </p:cNvPr>
          <p:cNvGrpSpPr/>
          <p:nvPr/>
        </p:nvGrpSpPr>
        <p:grpSpPr>
          <a:xfrm>
            <a:off x="391500" y="1584000"/>
            <a:ext cx="11508954" cy="4319720"/>
            <a:chOff x="683046" y="1584000"/>
            <a:chExt cx="11508954" cy="43197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E3DE89-E1D8-991C-E183-34DF2A160EFE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F49C8A-2611-5882-50A2-50F3BE19A6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5CC79-70C3-EF56-E373-6DE690046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D810B4-ADD9-F013-B26A-AE85320278C1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CA6C32-15E4-D282-4756-81C8CB365ACE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8F72C-6336-C7BC-A34A-671D1A86DCE7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D0719-1456-9F9B-6901-889E94A243C4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53072-47B8-ADCD-29AD-889A8B091D94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D7331-AA7B-36EF-9F6B-D7CC492572B4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CA19-C846-40B8-BA3C-674660B4B9DB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9511B9-27C0-82F5-00DA-5BF33D6DBCE9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0C2EA-0B5D-697A-4A2D-DCB27410414F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417A2-2C3C-D5E9-04B0-8CBECABD01AB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1153F-14F3-FA45-31ED-FFB09FAEB15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solidFill>
              <a:srgbClr val="FF2600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1A089-C34B-51F3-093A-327F925D0166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solidFill>
              <a:srgbClr val="FF2600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A92389-CFA5-9123-97F1-79A3ABDA8076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046A48-BE69-4FC3-D0D9-B1B30EEE0E9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A1B49F9-77EE-51B8-93F9-9C6F17C7112F}"/>
              </a:ext>
            </a:extLst>
          </p:cNvPr>
          <p:cNvSpPr txBox="1"/>
          <p:nvPr/>
        </p:nvSpPr>
        <p:spPr>
          <a:xfrm>
            <a:off x="3161914" y="1722499"/>
            <a:ext cx="452477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dirty="0">
                <a:solidFill>
                  <a:srgbClr val="E9445D"/>
                </a:solidFill>
              </a:rPr>
              <a:t>9%</a:t>
            </a:r>
            <a:r>
              <a:rPr lang="zh-CN" altLang="en-US" dirty="0">
                <a:solidFill>
                  <a:srgbClr val="E9445D"/>
                </a:solidFill>
              </a:rPr>
              <a:t> </a:t>
            </a:r>
            <a:r>
              <a:rPr lang="en-US" altLang="zh-CN" dirty="0">
                <a:solidFill>
                  <a:srgbClr val="E9445D"/>
                </a:solidFill>
              </a:rPr>
              <a:t>Isotopic Abundance, Q=2427 keV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B3211-7661-59E0-DFC1-4BB32AF5CB2B}"/>
              </a:ext>
            </a:extLst>
          </p:cNvPr>
          <p:cNvSpPr txBox="1"/>
          <p:nvPr/>
        </p:nvSpPr>
        <p:spPr>
          <a:xfrm>
            <a:off x="3161913" y="2500638"/>
            <a:ext cx="452477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dirty="0">
                <a:solidFill>
                  <a:srgbClr val="E9445D"/>
                </a:solidFill>
              </a:rPr>
              <a:t>10%</a:t>
            </a:r>
            <a:r>
              <a:rPr lang="zh-CN" altLang="en-US" dirty="0">
                <a:solidFill>
                  <a:srgbClr val="E9445D"/>
                </a:solidFill>
              </a:rPr>
              <a:t> </a:t>
            </a:r>
            <a:r>
              <a:rPr lang="en-US" altLang="zh-CN" dirty="0">
                <a:solidFill>
                  <a:srgbClr val="E9445D"/>
                </a:solidFill>
              </a:rPr>
              <a:t>Isotopic Abundance, Q= 826 keV</a:t>
            </a:r>
          </a:p>
        </p:txBody>
      </p:sp>
    </p:spTree>
    <p:extLst>
      <p:ext uri="{BB962C8B-B14F-4D97-AF65-F5344CB8AC3E}">
        <p14:creationId xmlns:p14="http://schemas.microsoft.com/office/powerpoint/2010/main" val="405787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9B3E-B8C5-C9A4-284A-F2B32A33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Search for </a:t>
            </a:r>
            <a:r>
              <a:rPr lang="en-CN" baseline="30000" dirty="0"/>
              <a:t>136</a:t>
            </a:r>
            <a:r>
              <a:rPr lang="en-CN" dirty="0"/>
              <a:t>Xe </a:t>
            </a:r>
            <a:r>
              <a:rPr lang="el-GR" dirty="0"/>
              <a:t>0νββ</a:t>
            </a:r>
            <a:r>
              <a:rPr lang="en-CN" dirty="0"/>
              <a:t> with  LXe TPC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98F5220-C417-C64E-42F4-9D5DD8960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676178"/>
              </p:ext>
            </p:extLst>
          </p:nvPr>
        </p:nvGraphicFramePr>
        <p:xfrm>
          <a:off x="570278" y="1010993"/>
          <a:ext cx="10816400" cy="195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00">
                  <a:extLst>
                    <a:ext uri="{9D8B030D-6E8A-4147-A177-3AD203B41FA5}">
                      <a16:colId xmlns:a16="http://schemas.microsoft.com/office/drawing/2014/main" val="10523540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816332328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28595453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1523386229"/>
                    </a:ext>
                  </a:extLst>
                </a:gridCol>
                <a:gridCol w="1246874">
                  <a:extLst>
                    <a:ext uri="{9D8B030D-6E8A-4147-A177-3AD203B41FA5}">
                      <a16:colId xmlns:a16="http://schemas.microsoft.com/office/drawing/2014/main" val="2411058813"/>
                    </a:ext>
                  </a:extLst>
                </a:gridCol>
                <a:gridCol w="1843526">
                  <a:extLst>
                    <a:ext uri="{9D8B030D-6E8A-4147-A177-3AD203B41FA5}">
                      <a16:colId xmlns:a16="http://schemas.microsoft.com/office/drawing/2014/main" val="3414552619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098416168"/>
                    </a:ext>
                  </a:extLst>
                </a:gridCol>
              </a:tblGrid>
              <a:tr h="653199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r>
                        <a:rPr lang="en-CN" dirty="0"/>
                        <a:t>kg rate (/keV/ton/y)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FV mass</a:t>
                      </a:r>
                      <a:r>
                        <a:rPr lang="en-US" dirty="0"/>
                        <a:t> (kg)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Run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en-CN" dirty="0"/>
                        <a:t>ensitivity/Limit (90% CL,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36725"/>
                  </a:ext>
                </a:extLst>
              </a:tr>
              <a:tr h="433392">
                <a:tc>
                  <a:txBody>
                    <a:bodyPr/>
                    <a:lstStyle/>
                    <a:p>
                      <a:r>
                        <a:rPr lang="en-CN" dirty="0"/>
                        <a:t>PandaX-II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~200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403.1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days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2.4 ×10</a:t>
                      </a:r>
                      <a:r>
                        <a:rPr lang="en-CN" baseline="30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2019</a:t>
                      </a:r>
                      <a:endParaRPr lang="en-CN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395144"/>
                  </a:ext>
                </a:extLst>
              </a:tr>
              <a:tr h="433392">
                <a:tc>
                  <a:txBody>
                    <a:bodyPr/>
                    <a:lstStyle/>
                    <a:p>
                      <a:r>
                        <a:rPr lang="en-CN" dirty="0"/>
                        <a:t>XENON1T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202.7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1.2 × 10</a:t>
                      </a:r>
                      <a:r>
                        <a:rPr lang="en-CN" baseline="300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544558"/>
                  </a:ext>
                </a:extLst>
              </a:tr>
              <a:tr h="433392">
                <a:tc>
                  <a:txBody>
                    <a:bodyPr/>
                    <a:lstStyle/>
                    <a:p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PandaX-4T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6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E944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~650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9445D"/>
                          </a:solidFill>
                        </a:rPr>
                        <a:t>~250</a:t>
                      </a: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E9445D"/>
                          </a:solidFill>
                        </a:rPr>
                        <a:t>&gt;</a:t>
                      </a: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 10</a:t>
                      </a:r>
                      <a:r>
                        <a:rPr lang="en-CN" baseline="30000" dirty="0">
                          <a:solidFill>
                            <a:srgbClr val="E9445D"/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baseline="0" dirty="0">
                          <a:solidFill>
                            <a:srgbClr val="E9445D"/>
                          </a:solidFill>
                        </a:rPr>
                        <a:t>Expeted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12497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A826-38A5-6078-70E2-8DCE958B4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9479-6700-CE4E-F3A8-FD9D93BD1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0849-3906-B8FB-A9EC-D5ADF9EED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0FDCE3-98EB-507A-FED4-3E8A89D4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39" y="3215447"/>
            <a:ext cx="4891857" cy="330518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E6F9BBEC-E18B-1DAB-4EA3-129648EE920D}"/>
              </a:ext>
            </a:extLst>
          </p:cNvPr>
          <p:cNvSpPr txBox="1"/>
          <p:nvPr/>
        </p:nvSpPr>
        <p:spPr>
          <a:xfrm>
            <a:off x="7705947" y="3494299"/>
            <a:ext cx="332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PandaX-4T</a:t>
            </a:r>
            <a:r>
              <a:rPr lang="zh-CN" altLang="en-US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 </a:t>
            </a:r>
            <a:r>
              <a:rPr lang="en-US" altLang="zh-CN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PRELIMINARY</a:t>
            </a:r>
          </a:p>
        </p:txBody>
      </p:sp>
      <p:pic>
        <p:nvPicPr>
          <p:cNvPr id="12" name="内容占位符 3">
            <a:extLst>
              <a:ext uri="{FF2B5EF4-FFF2-40B4-BE49-F238E27FC236}">
                <a16:creationId xmlns:a16="http://schemas.microsoft.com/office/drawing/2014/main" id="{E2DF8F9C-E8E0-0B62-5569-50EFE252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16" y="3303429"/>
            <a:ext cx="4682067" cy="3202377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C7950A6C-8B75-074A-6626-22420CC22D82}"/>
              </a:ext>
            </a:extLst>
          </p:cNvPr>
          <p:cNvSpPr txBox="1"/>
          <p:nvPr/>
        </p:nvSpPr>
        <p:spPr>
          <a:xfrm>
            <a:off x="2072640" y="5390540"/>
            <a:ext cx="332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PandaX-II</a:t>
            </a:r>
          </a:p>
        </p:txBody>
      </p:sp>
    </p:spTree>
    <p:extLst>
      <p:ext uri="{BB962C8B-B14F-4D97-AF65-F5344CB8AC3E}">
        <p14:creationId xmlns:p14="http://schemas.microsoft.com/office/powerpoint/2010/main" val="25786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187C-66DE-4734-91EE-0C13936C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/>
              <a:t>136</a:t>
            </a:r>
            <a:r>
              <a:rPr lang="en-US" dirty="0"/>
              <a:t>Xe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el-GR" dirty="0"/>
              <a:t>νββ</a:t>
            </a:r>
            <a:r>
              <a:rPr lang="en-US" altLang="zh-CN" dirty="0"/>
              <a:t> half-life measurement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DA67-DFD8-792C-4E72-4E395F10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8"/>
            <a:ext cx="10497311" cy="2382253"/>
          </a:xfrm>
        </p:spPr>
        <p:txBody>
          <a:bodyPr>
            <a:normAutofit/>
          </a:bodyPr>
          <a:lstStyle/>
          <a:p>
            <a:r>
              <a:rPr lang="en-US" baseline="30000" dirty="0"/>
              <a:t>136</a:t>
            </a:r>
            <a:r>
              <a:rPr lang="en-US" dirty="0"/>
              <a:t>Xe 2</a:t>
            </a:r>
            <a:r>
              <a:rPr lang="el-GR" dirty="0"/>
              <a:t>νββ</a:t>
            </a:r>
            <a:r>
              <a:rPr lang="en-US" dirty="0"/>
              <a:t> half-life measured by PandaX-4T: 2.27 ± 0.03(stat.) ± 0.09(syst.) × 10</a:t>
            </a:r>
            <a:r>
              <a:rPr lang="en-US" baseline="30000" dirty="0"/>
              <a:t>21</a:t>
            </a:r>
            <a:r>
              <a:rPr lang="en-US" dirty="0"/>
              <a:t> year</a:t>
            </a:r>
          </a:p>
          <a:p>
            <a:r>
              <a:rPr lang="en-US" dirty="0"/>
              <a:t>440 keV – 2800 keV range is the widest ROI</a:t>
            </a:r>
          </a:p>
          <a:p>
            <a:r>
              <a:rPr lang="en-US" dirty="0"/>
              <a:t>Comparable precision with leading results</a:t>
            </a:r>
          </a:p>
          <a:p>
            <a:r>
              <a:rPr lang="en-US" dirty="0"/>
              <a:t>First such measurement from a natural xenon</a:t>
            </a:r>
            <a:r>
              <a:rPr lang="zh-CN" altLang="en-US" dirty="0"/>
              <a:t> </a:t>
            </a:r>
            <a:r>
              <a:rPr lang="en-US" altLang="zh-CN" dirty="0"/>
              <a:t>TPC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0B6A7-EB72-5369-23AD-CD476CF1A3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C1BD2-3B26-22E9-766D-5A594B660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CF4B-612B-E3E6-280E-59F28D80E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964C3-668B-3C2D-A774-9C312E4F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" y="3358464"/>
            <a:ext cx="5193792" cy="3116275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AEC05AE6-CD88-06CB-E2AE-2D73F12F1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16" y="3275991"/>
            <a:ext cx="5503985" cy="3281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0F388E-EC02-7D2E-8B27-D88A8FA923FA}"/>
              </a:ext>
            </a:extLst>
          </p:cNvPr>
          <p:cNvSpPr txBox="1"/>
          <p:nvPr/>
        </p:nvSpPr>
        <p:spPr>
          <a:xfrm>
            <a:off x="2057400" y="6195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Research, 9798721 (2022) </a:t>
            </a:r>
          </a:p>
        </p:txBody>
      </p:sp>
    </p:spTree>
    <p:extLst>
      <p:ext uri="{BB962C8B-B14F-4D97-AF65-F5344CB8AC3E}">
        <p14:creationId xmlns:p14="http://schemas.microsoft.com/office/powerpoint/2010/main" val="3079970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DF76-9435-0592-5A9E-A32B24FB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More Physics with </a:t>
            </a:r>
            <a:r>
              <a:rPr lang="en-CN" baseline="30000" dirty="0"/>
              <a:t>136</a:t>
            </a:r>
            <a:r>
              <a:rPr lang="en-CN" dirty="0"/>
              <a:t>Xe</a:t>
            </a:r>
            <a:r>
              <a:rPr lang="en-US" altLang="zh-CN" dirty="0"/>
              <a:t> </a:t>
            </a:r>
            <a:r>
              <a:rPr lang="en-US" dirty="0"/>
              <a:t>2</a:t>
            </a:r>
            <a:r>
              <a:rPr lang="el-GR" dirty="0"/>
              <a:t>νββ</a:t>
            </a:r>
            <a:r>
              <a:rPr lang="en-US" altLang="zh-CN" dirty="0"/>
              <a:t> spectrum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E8D44-6076-9C35-C6B5-7A324F9E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345195" cy="5390148"/>
          </a:xfrm>
        </p:spPr>
        <p:txBody>
          <a:bodyPr/>
          <a:lstStyle/>
          <a:p>
            <a:r>
              <a:rPr lang="en-US" dirty="0"/>
              <a:t>NME of </a:t>
            </a:r>
            <a:r>
              <a:rPr lang="el-GR" dirty="0"/>
              <a:t>2νββ</a:t>
            </a:r>
            <a:r>
              <a:rPr lang="en-US" dirty="0"/>
              <a:t> may be energy dependent and cause </a:t>
            </a:r>
            <a:r>
              <a:rPr lang="el-GR" dirty="0"/>
              <a:t>2νββ</a:t>
            </a:r>
            <a:r>
              <a:rPr lang="en-US" dirty="0"/>
              <a:t> shape change </a:t>
            </a:r>
          </a:p>
          <a:p>
            <a:r>
              <a:rPr lang="en-US" dirty="0"/>
              <a:t>BSM physics, such as right-handed leptonic currents would affect the energy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A90A5-7385-5157-F26F-24285A5C6C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C68D-9B05-BCB3-407B-45F2987E8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60002-F247-7EC4-0AAA-8EA12418A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CE54F-8B3F-D65C-DFC6-7E1A8D07A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69"/>
          <a:stretch/>
        </p:blipFill>
        <p:spPr>
          <a:xfrm>
            <a:off x="6517562" y="2941322"/>
            <a:ext cx="4371536" cy="3806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54B95-3E6A-C521-B947-327BD086AEDC}"/>
              </a:ext>
            </a:extLst>
          </p:cNvPr>
          <p:cNvSpPr txBox="1"/>
          <p:nvPr/>
        </p:nvSpPr>
        <p:spPr>
          <a:xfrm>
            <a:off x="9540240" y="64524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1E1E"/>
                </a:solidFill>
                <a:latin typeface="AdvOT483a8203"/>
              </a:rPr>
              <a:t>Deppisch</a:t>
            </a:r>
            <a:r>
              <a:rPr lang="zh-CN" altLang="en-US" dirty="0">
                <a:solidFill>
                  <a:srgbClr val="211E1E"/>
                </a:solidFill>
                <a:latin typeface="AdvOT483a8203"/>
              </a:rPr>
              <a:t> </a:t>
            </a:r>
            <a:r>
              <a:rPr lang="en-US" altLang="zh-CN" dirty="0">
                <a:solidFill>
                  <a:srgbClr val="211E1E"/>
                </a:solidFill>
                <a:latin typeface="AdvOT483a8203"/>
              </a:rPr>
              <a:t>et</a:t>
            </a:r>
            <a:r>
              <a:rPr lang="zh-CN" altLang="en-US" dirty="0">
                <a:solidFill>
                  <a:srgbClr val="211E1E"/>
                </a:solidFill>
                <a:latin typeface="AdvOT483a8203"/>
              </a:rPr>
              <a:t> </a:t>
            </a:r>
            <a:r>
              <a:rPr lang="en-US" altLang="zh-CN" dirty="0">
                <a:solidFill>
                  <a:srgbClr val="211E1E"/>
                </a:solidFill>
                <a:latin typeface="AdvOT483a8203"/>
              </a:rPr>
              <a:t>al, </a:t>
            </a:r>
            <a:r>
              <a:rPr lang="en-US" dirty="0">
                <a:solidFill>
                  <a:srgbClr val="211E1E"/>
                </a:solidFill>
                <a:latin typeface="AdvOT483a8203"/>
              </a:rPr>
              <a:t>(2020)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906EE5-DF2A-4655-14B0-0F04388E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960" y="898361"/>
            <a:ext cx="5065164" cy="197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5533D2-7C13-2707-B8DB-8C77ABEC0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43"/>
          <a:stretch/>
        </p:blipFill>
        <p:spPr>
          <a:xfrm>
            <a:off x="244755" y="3199603"/>
            <a:ext cx="5119725" cy="32372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24884-C460-532F-4B09-2DA7A7E10741}"/>
              </a:ext>
            </a:extLst>
          </p:cNvPr>
          <p:cNvSpPr txBox="1"/>
          <p:nvPr/>
        </p:nvSpPr>
        <p:spPr>
          <a:xfrm>
            <a:off x="1913206" y="5345723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Yu</a:t>
            </a:r>
            <a:r>
              <a:rPr lang="en-US" altLang="zh-CN" dirty="0"/>
              <a:t>-</a:t>
            </a:r>
            <a:r>
              <a:rPr lang="en-US" dirty="0"/>
              <a:t>Feng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87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</a:t>
            </a:r>
            <a:r>
              <a:rPr lang="el-GR" dirty="0"/>
              <a:t>2νββ</a:t>
            </a:r>
            <a:r>
              <a:rPr lang="en-US" dirty="0"/>
              <a:t> and </a:t>
            </a:r>
            <a:r>
              <a:rPr lang="el-GR" dirty="0"/>
              <a:t>0νββ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B937E8-31E2-7CF2-8936-FB3F5344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666AA"/>
                </a:solidFill>
                <a:effectLst/>
              </a:rPr>
              <a:t>Q=826 keV; Half-life from theoretical predictions: 10</a:t>
            </a:r>
            <a:r>
              <a:rPr lang="en-US" sz="2400" baseline="30000" dirty="0">
                <a:solidFill>
                  <a:srgbClr val="6666AA"/>
                </a:solidFill>
                <a:effectLst/>
              </a:rPr>
              <a:t>24</a:t>
            </a:r>
            <a:r>
              <a:rPr lang="en-US" sz="2400" dirty="0">
                <a:solidFill>
                  <a:srgbClr val="6666AA"/>
                </a:solidFill>
                <a:effectLst/>
              </a:rPr>
              <a:t>-10</a:t>
            </a:r>
            <a:r>
              <a:rPr lang="en-US" sz="2400" baseline="30000" dirty="0">
                <a:solidFill>
                  <a:srgbClr val="6666AA"/>
                </a:solidFill>
                <a:effectLst/>
              </a:rPr>
              <a:t>25</a:t>
            </a:r>
            <a:r>
              <a:rPr lang="en-US" sz="2400" dirty="0">
                <a:solidFill>
                  <a:srgbClr val="6666AA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</a:rPr>
              <a:t>; Never been observed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Current </a:t>
            </a:r>
            <a:r>
              <a:rPr lang="el-GR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2νββ</a:t>
            </a:r>
            <a:r>
              <a:rPr lang="en-US" sz="2400" dirty="0">
                <a:solidFill>
                  <a:srgbClr val="6666AA"/>
                </a:solidFill>
                <a:ea typeface="DengXian" panose="02010600030101010101" pitchFamily="2" charset="-122"/>
              </a:rPr>
              <a:t> (</a:t>
            </a:r>
            <a:r>
              <a:rPr lang="el-GR" sz="2400" dirty="0">
                <a:solidFill>
                  <a:srgbClr val="6666AA"/>
                </a:solidFill>
                <a:ea typeface="DengXian" panose="02010600030101010101" pitchFamily="2" charset="-122"/>
              </a:rPr>
              <a:t>0νββ</a:t>
            </a:r>
            <a:r>
              <a:rPr lang="en-US" sz="2400" dirty="0">
                <a:solidFill>
                  <a:srgbClr val="6666AA"/>
                </a:solidFill>
                <a:ea typeface="DengXian" panose="02010600030101010101" pitchFamily="2" charset="-122"/>
              </a:rPr>
              <a:t>)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half-life limit from EXO-200 : 𝑇 &gt;8.7</a:t>
            </a:r>
            <a:r>
              <a:rPr lang="en-US" altLang="zh-CN" sz="2400" dirty="0">
                <a:ea typeface="DengXian" panose="02010600030101010101" pitchFamily="2" charset="-122"/>
              </a:rPr>
              <a:t>x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4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20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(1.1</a:t>
            </a:r>
            <a:r>
              <a:rPr lang="en-US" altLang="zh-CN" sz="2400" dirty="0">
                <a:ea typeface="DengXian" panose="02010600030101010101" pitchFamily="2" charset="-122"/>
              </a:rPr>
              <a:t>x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4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23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) at 90% CL</a:t>
            </a:r>
          </a:p>
          <a:p>
            <a:r>
              <a:rPr lang="en-US" sz="2400" dirty="0">
                <a:solidFill>
                  <a:srgbClr val="E9445D"/>
                </a:solidFill>
                <a:ea typeface="DengXian" panose="02010600030101010101" pitchFamily="2" charset="-122"/>
              </a:rPr>
              <a:t>Discovery within reach with a natural Xe TPC </a:t>
            </a:r>
            <a:endParaRPr lang="en-US" sz="2400" dirty="0">
              <a:solidFill>
                <a:srgbClr val="E9445D"/>
              </a:solidFill>
              <a:effectLst/>
              <a:ea typeface="DengXian" panose="02010600030101010101" pitchFamily="2" charset="-122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5B7A7-95F3-1FF1-F6A0-3838C874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9089"/>
            <a:ext cx="6226034" cy="3292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96719-65CF-BEB0-E092-D429787374BF}"/>
              </a:ext>
            </a:extLst>
          </p:cNvPr>
          <p:cNvSpPr txBox="1"/>
          <p:nvPr/>
        </p:nvSpPr>
        <p:spPr>
          <a:xfrm>
            <a:off x="4695243" y="3638854"/>
            <a:ext cx="153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11E1E"/>
                </a:solidFill>
                <a:effectLst/>
                <a:latin typeface="AdvOT483a8203"/>
              </a:rPr>
              <a:t>EXO-200 (2017)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245A1-3B6D-A37E-EE98-8442CCB43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79" y="3025542"/>
            <a:ext cx="5336269" cy="34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6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(0)</a:t>
            </a:r>
            <a:r>
              <a:rPr lang="el-GR" dirty="0"/>
              <a:t>2νββ</a:t>
            </a:r>
            <a:r>
              <a:rPr lang="en-US" dirty="0"/>
              <a:t> searches at PandaX-4T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B937E8-31E2-7CF2-8936-FB3F5344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PandaX-4T: more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134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much less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136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wider energy range; discovery possible</a:t>
            </a:r>
            <a:endParaRPr lang="en-US" dirty="0">
              <a:solidFill>
                <a:srgbClr val="E9445D"/>
              </a:solidFill>
              <a:effectLst/>
              <a:ea typeface="DengXian" panose="02010600030101010101" pitchFamily="2" charset="-122"/>
            </a:endParaRPr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58CB48-6929-1E3F-87D6-7B4234E4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79295"/>
            <a:ext cx="5486400" cy="365760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FBE133C-D8B2-A518-7C30-FA009CB8811C}"/>
              </a:ext>
            </a:extLst>
          </p:cNvPr>
          <p:cNvGraphicFramePr>
            <a:graphicFrameLocks noGrp="1"/>
          </p:cNvGraphicFramePr>
          <p:nvPr/>
        </p:nvGraphicFramePr>
        <p:xfrm>
          <a:off x="1137272" y="1606617"/>
          <a:ext cx="99174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491">
                  <a:extLst>
                    <a:ext uri="{9D8B030D-6E8A-4147-A177-3AD203B41FA5}">
                      <a16:colId xmlns:a16="http://schemas.microsoft.com/office/drawing/2014/main" val="2245928951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66069650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4098841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9612159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2718713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134</a:t>
                      </a:r>
                      <a:r>
                        <a:rPr lang="en-US" dirty="0"/>
                        <a:t>Xe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136</a:t>
                      </a:r>
                      <a:r>
                        <a:rPr lang="en-US" dirty="0"/>
                        <a:t>Xe 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Analysis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Live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3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PandaX</a:t>
                      </a:r>
                      <a:r>
                        <a:rPr lang="en-US" altLang="zh-CN" dirty="0"/>
                        <a:t>-4T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68.7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94.9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25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600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6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488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C56D3-9EEA-8C7E-40FA-E447036E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PandaX-4T: more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134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much less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136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wider energy range; discovery possible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(0)</a:t>
            </a:r>
            <a:r>
              <a:rPr lang="el-GR" dirty="0"/>
              <a:t>2νββ</a:t>
            </a:r>
            <a:r>
              <a:rPr lang="en-US" dirty="0"/>
              <a:t> searches at PandaX-4T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58CB48-6929-1E3F-87D6-7B4234E4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2779295"/>
            <a:ext cx="5486400" cy="36576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0A8BF65-8BE0-05B6-F54A-5560C6AD0CD0}"/>
              </a:ext>
            </a:extLst>
          </p:cNvPr>
          <p:cNvGraphicFramePr>
            <a:graphicFrameLocks noGrp="1"/>
          </p:cNvGraphicFramePr>
          <p:nvPr/>
        </p:nvGraphicFramePr>
        <p:xfrm>
          <a:off x="1137272" y="1606617"/>
          <a:ext cx="99174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491">
                  <a:extLst>
                    <a:ext uri="{9D8B030D-6E8A-4147-A177-3AD203B41FA5}">
                      <a16:colId xmlns:a16="http://schemas.microsoft.com/office/drawing/2014/main" val="2245928951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66069650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4098841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9612159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2718713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134</a:t>
                      </a:r>
                      <a:r>
                        <a:rPr lang="en-US" dirty="0"/>
                        <a:t>Xe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136</a:t>
                      </a:r>
                      <a:r>
                        <a:rPr lang="en-US" dirty="0"/>
                        <a:t>Xe 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Analysis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Live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3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PandaX</a:t>
                      </a:r>
                      <a:r>
                        <a:rPr lang="en-US" altLang="zh-CN" dirty="0"/>
                        <a:t>-4T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68.7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94.9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25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600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6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17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FDA73A-DD23-B533-A544-1C3C7492F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79295"/>
            <a:ext cx="5486400" cy="3657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C56D3-9EEA-8C7E-40FA-E447036E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PandaX-4T: more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134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much less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136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wider energy range; discovery possible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(0)</a:t>
            </a:r>
            <a:r>
              <a:rPr lang="el-GR" dirty="0"/>
              <a:t>2νββ</a:t>
            </a:r>
            <a:r>
              <a:rPr lang="en-US" dirty="0"/>
              <a:t> searches at PandaX-4T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0A8BF65-8BE0-05B6-F54A-5560C6AD0CD0}"/>
              </a:ext>
            </a:extLst>
          </p:cNvPr>
          <p:cNvGraphicFramePr>
            <a:graphicFrameLocks noGrp="1"/>
          </p:cNvGraphicFramePr>
          <p:nvPr/>
        </p:nvGraphicFramePr>
        <p:xfrm>
          <a:off x="1137272" y="1606617"/>
          <a:ext cx="99174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491">
                  <a:extLst>
                    <a:ext uri="{9D8B030D-6E8A-4147-A177-3AD203B41FA5}">
                      <a16:colId xmlns:a16="http://schemas.microsoft.com/office/drawing/2014/main" val="2245928951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66069650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4098841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596121593"/>
                    </a:ext>
                  </a:extLst>
                </a:gridCol>
                <a:gridCol w="1983491">
                  <a:extLst>
                    <a:ext uri="{9D8B030D-6E8A-4147-A177-3AD203B41FA5}">
                      <a16:colId xmlns:a16="http://schemas.microsoft.com/office/drawing/2014/main" val="2718713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134</a:t>
                      </a:r>
                      <a:r>
                        <a:rPr lang="en-US" dirty="0"/>
                        <a:t>Xe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136</a:t>
                      </a:r>
                      <a:r>
                        <a:rPr lang="en-US" dirty="0"/>
                        <a:t>Xe 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Analysis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Live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3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PandaX</a:t>
                      </a:r>
                      <a:r>
                        <a:rPr lang="en-US" altLang="zh-CN" dirty="0"/>
                        <a:t>-4T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68.7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94.9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25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EXO-200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18.1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460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600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6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27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CJPL: Deepest underground lab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9" y="4350990"/>
            <a:ext cx="4572001" cy="17191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64493" y="4112984"/>
            <a:ext cx="90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CJPL-I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930" y="550146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CDEX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0133" y="5772513"/>
            <a:ext cx="111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PandaX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0B947B-2765-EE4B-9413-F20A8829EC79}"/>
              </a:ext>
            </a:extLst>
          </p:cNvPr>
          <p:cNvGrpSpPr/>
          <p:nvPr/>
        </p:nvGrpSpPr>
        <p:grpSpPr>
          <a:xfrm>
            <a:off x="350520" y="1189789"/>
            <a:ext cx="5264176" cy="2809500"/>
            <a:chOff x="3627287" y="2167712"/>
            <a:chExt cx="5741598" cy="33463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0CB1EA-0652-8E41-88E6-8DA973325F31}"/>
                </a:ext>
              </a:extLst>
            </p:cNvPr>
            <p:cNvGrpSpPr/>
            <p:nvPr/>
          </p:nvGrpSpPr>
          <p:grpSpPr>
            <a:xfrm>
              <a:off x="3627287" y="2167712"/>
              <a:ext cx="5741598" cy="3346399"/>
              <a:chOff x="1506694" y="1453095"/>
              <a:chExt cx="7973965" cy="486722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61811EE-45A6-C54C-9C9F-D3C8DE8E2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94" y="1453095"/>
                <a:ext cx="7973965" cy="486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451DC9E-F99A-BF45-AECA-006EEE51BF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3070" y="2246093"/>
                <a:ext cx="122529" cy="1881411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565F1D-BC89-844A-9AD3-281B496BCA00}"/>
                  </a:ext>
                </a:extLst>
              </p:cNvPr>
              <p:cNvSpPr txBox="1"/>
              <p:nvPr/>
            </p:nvSpPr>
            <p:spPr>
              <a:xfrm>
                <a:off x="4111087" y="3093444"/>
                <a:ext cx="1939674" cy="812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2430m</a:t>
                </a:r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439209-DDD2-4B42-B40C-B978AA7CB140}"/>
                  </a:ext>
                </a:extLst>
              </p:cNvPr>
              <p:cNvSpPr txBox="1"/>
              <p:nvPr/>
            </p:nvSpPr>
            <p:spPr>
              <a:xfrm>
                <a:off x="5567448" y="3817831"/>
                <a:ext cx="2432069" cy="53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8750m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FF6D3E6-C2DA-3545-8AE1-B445C747857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297" y="4011989"/>
              <a:ext cx="2635647" cy="629413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73280A-9625-CE41-B8BE-3FD59B230A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B3FF"/>
              </a:clrFrom>
              <a:clrTo>
                <a:srgbClr val="FFB3FF">
                  <a:alpha val="0"/>
                </a:srgbClr>
              </a:clrTo>
            </a:clrChange>
          </a:blip>
          <a:srcRect l="5049" t="18442" r="7350" b="18463"/>
          <a:stretch/>
        </p:blipFill>
        <p:spPr>
          <a:xfrm>
            <a:off x="7997205" y="3638146"/>
            <a:ext cx="4092715" cy="2779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C4DE85-B5B8-B54F-8C30-3B9183B4D7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63" t="53903" r="48877" b="12854"/>
          <a:stretch/>
        </p:blipFill>
        <p:spPr>
          <a:xfrm>
            <a:off x="5785823" y="3656194"/>
            <a:ext cx="2134130" cy="270548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CF4A88-E920-C64F-8629-1C3DC19FE4BE}"/>
              </a:ext>
            </a:extLst>
          </p:cNvPr>
          <p:cNvSpPr/>
          <p:nvPr/>
        </p:nvSpPr>
        <p:spPr>
          <a:xfrm>
            <a:off x="9601200" y="5456321"/>
            <a:ext cx="180474" cy="222584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D506C2-2E09-854C-83E3-7B9170D95146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7919953" y="3656194"/>
            <a:ext cx="1771484" cy="18001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6855DE-7CBF-664B-892A-7E3BC622816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936494" y="5678905"/>
            <a:ext cx="1754943" cy="6827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302C690-94CD-A249-BF77-995FCB8D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633" y="1179095"/>
            <a:ext cx="6263287" cy="5669981"/>
          </a:xfrm>
        </p:spPr>
        <p:txBody>
          <a:bodyPr>
            <a:normAutofit/>
          </a:bodyPr>
          <a:lstStyle/>
          <a:p>
            <a:r>
              <a:rPr lang="en-US" altLang="zh-CN" dirty="0"/>
              <a:t>Deepest (6800 </a:t>
            </a:r>
            <a:r>
              <a:rPr lang="en-US" altLang="zh-CN" dirty="0" err="1"/>
              <a:t>m.w.e</a:t>
            </a:r>
            <a:r>
              <a:rPr lang="en-US" altLang="zh-CN" dirty="0"/>
              <a:t>): &lt; 0.2 muons/m</a:t>
            </a:r>
            <a:r>
              <a:rPr lang="en-US" altLang="zh-CN" baseline="31999" dirty="0"/>
              <a:t>2</a:t>
            </a:r>
            <a:r>
              <a:rPr lang="en-US" altLang="zh-CN" dirty="0"/>
              <a:t>/day</a:t>
            </a:r>
          </a:p>
          <a:p>
            <a:r>
              <a:rPr lang="en-US" altLang="zh-CN" dirty="0"/>
              <a:t>Horizontal access</a:t>
            </a:r>
            <a:r>
              <a:rPr lang="zh-CN" altLang="en-US" dirty="0"/>
              <a:t> </a:t>
            </a:r>
            <a:r>
              <a:rPr lang="en-US" altLang="zh-CN" dirty="0"/>
              <a:t>with ~9 km long tunnel: large truck can drive in.</a:t>
            </a:r>
          </a:p>
          <a:p>
            <a:r>
              <a:rPr lang="en-US" altLang="zh-CN" dirty="0"/>
              <a:t>National key science research facility for dark matter searches, neutrino physics, and </a:t>
            </a:r>
            <a:r>
              <a:rPr lang="en-US" altLang="zh-CN" dirty="0" err="1"/>
              <a:t>astroparticle</a:t>
            </a:r>
            <a:r>
              <a:rPr lang="en-US" altLang="zh-CN" dirty="0"/>
              <a:t> physics, etc. </a:t>
            </a:r>
            <a:endParaRPr lang="zh-CN" altLang="en-US" dirty="0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CDFB0315-CF77-FD49-8C2A-FD3A70AFD7CD}"/>
              </a:ext>
            </a:extLst>
          </p:cNvPr>
          <p:cNvSpPr/>
          <p:nvPr/>
        </p:nvSpPr>
        <p:spPr>
          <a:xfrm>
            <a:off x="6724891" y="4953961"/>
            <a:ext cx="180000" cy="180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644CD-FF19-1749-9CF6-31C810204B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F9EB3-3674-0A4D-8A38-5B3E59959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DB45B8-5886-954E-B7BB-46472CC01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199BD-1824-8582-31A8-159CE3DF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Extending detector response in [200, 1000] keV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90ED06-F471-49F1-05AE-3786A7D387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760" y="1079599"/>
                <a:ext cx="5416314" cy="539014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Energy reconstruction: </a:t>
                </a:r>
              </a:p>
              <a:p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3D Non-uniformity response correction</a:t>
                </a:r>
              </a:p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Energy calibration peaks: 164keV, 236keV, 408keV and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1460keV</a:t>
                </a:r>
              </a:p>
              <a:p>
                <a:r>
                  <a:rPr lang="en-US" altLang="zh-CN" sz="2400" b="0" i="0" dirty="0">
                    <a:solidFill>
                      <a:schemeClr val="tx1"/>
                    </a:solidFill>
                    <a:effectLst/>
                  </a:rPr>
                  <a:t>Relative energy resolution as a function of energy: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altLang="zh-CN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𝑏𝐸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4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b="0" i="0" dirty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Energy resolution @ Q-value : σ/E=2.4%</a:t>
                </a:r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90ED06-F471-49F1-05AE-3786A7D387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079599"/>
                <a:ext cx="5416314" cy="5390148"/>
              </a:xfrm>
              <a:blipFill>
                <a:blip r:embed="rId3"/>
                <a:stretch>
                  <a:fillRect l="-1402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27D6BC-FBC7-5F72-114E-74E614B840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81B09-FF74-6562-3F00-B7A443E4D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8FE6E-7338-E47D-CA97-4789BAEE2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243F56-D6D8-1BB4-8198-A1D8A6E5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464" y="2421791"/>
            <a:ext cx="5956696" cy="41354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E79E2E-E9DF-6233-64C1-CB81C4A3C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72" y="1703071"/>
            <a:ext cx="4181475" cy="8096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3273904-164B-12AA-B784-B8C5BD27B924}"/>
              </a:ext>
            </a:extLst>
          </p:cNvPr>
          <p:cNvSpPr txBox="1"/>
          <p:nvPr/>
        </p:nvSpPr>
        <p:spPr>
          <a:xfrm>
            <a:off x="5991464" y="1275779"/>
            <a:ext cx="4867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PDE: photon detection efficiency for S1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EEE: electron extraction efficiency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SEG</a:t>
            </a:r>
            <a:r>
              <a:rPr lang="en-US" altLang="zh-CN" baseline="-25000" dirty="0">
                <a:solidFill>
                  <a:schemeClr val="bg1"/>
                </a:solidFill>
              </a:rPr>
              <a:t>B</a:t>
            </a:r>
            <a:r>
              <a:rPr lang="en-US" altLang="zh-CN" dirty="0">
                <a:solidFill>
                  <a:schemeClr val="bg1"/>
                </a:solidFill>
              </a:rPr>
              <a:t>: single-electron gain for S2</a:t>
            </a:r>
            <a:r>
              <a:rPr lang="en-US" altLang="zh-CN" baseline="-25000" dirty="0">
                <a:solidFill>
                  <a:schemeClr val="bg1"/>
                </a:solidFill>
              </a:rPr>
              <a:t>B</a:t>
            </a:r>
            <a:endParaRPr lang="zh-CN" altLang="en-US" baseline="-25000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D201763-20E9-DCDD-6568-44B2948C6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656" y="5401963"/>
            <a:ext cx="44862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8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457881-F3BD-A131-F67E-17921B9E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Events selection efficiencies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24E012-2A50-62B1-B87E-6554BBB5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01" y="1046747"/>
            <a:ext cx="5914395" cy="539014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Data quality cut efficiencies: (99.94 ± 0.03)%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S1, S2, S1/S2: remove non-ER and alpha events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Top and bottom S1 charge asymmetry vs. drift time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SS selection: 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MeV gammas events are mostly MS events, while signals are mostly SS events 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Identifying MS and SS with PMT waveforms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Validated with </a:t>
            </a:r>
            <a:r>
              <a:rPr lang="en-US" altLang="zh-CN" sz="2400" baseline="30000" dirty="0">
                <a:solidFill>
                  <a:schemeClr val="tx1"/>
                </a:solidFill>
              </a:rPr>
              <a:t>232</a:t>
            </a:r>
            <a:r>
              <a:rPr lang="en-US" altLang="zh-CN" sz="2400" dirty="0">
                <a:solidFill>
                  <a:schemeClr val="tx1"/>
                </a:solidFill>
              </a:rPr>
              <a:t>Th calibration data agreement in the ROI is at 6.4%, taken as systematics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73CD4B-A59B-AC56-E8AA-14804618D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551DE2-C24D-3F3C-4B32-DE0891617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CECB27-3088-53A1-29CE-28A5786D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C486F9-95C4-8AAD-D6DE-C92851C2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43471"/>
            <a:ext cx="5993554" cy="35137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CAB565-A7C5-E38A-F721-D5492B26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81904"/>
            <a:ext cx="5965499" cy="20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F615C-DF3F-BA3B-AC07-1051FBB3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Signal efficiencies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5136D8-85C1-C7B6-2212-D65ED53A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10787730" cy="5390148"/>
          </a:xfrm>
        </p:spPr>
        <p:txBody>
          <a:bodyPr>
            <a:normAutofit lnSpcReduction="10000"/>
          </a:bodyPr>
          <a:lstStyle/>
          <a:p>
            <a:r>
              <a:rPr lang="en-US" altLang="zh-CN" sz="2400" baseline="30000" dirty="0">
                <a:solidFill>
                  <a:schemeClr val="tx1"/>
                </a:solidFill>
              </a:rPr>
              <a:t>134</a:t>
            </a:r>
            <a:r>
              <a:rPr lang="en-US" altLang="zh-CN" sz="2400" dirty="0">
                <a:solidFill>
                  <a:schemeClr val="tx1"/>
                </a:solidFill>
              </a:rPr>
              <a:t>Xe 2</a:t>
            </a:r>
            <a:r>
              <a:rPr lang="zh-CN" altLang="en-US" sz="2400" dirty="0">
                <a:solidFill>
                  <a:schemeClr val="tx1"/>
                </a:solidFill>
              </a:rPr>
              <a:t>𝜈𝛽𝛽 </a:t>
            </a:r>
            <a:r>
              <a:rPr lang="en-US" altLang="zh-CN" sz="2400" dirty="0">
                <a:solidFill>
                  <a:schemeClr val="tx1"/>
                </a:solidFill>
              </a:rPr>
              <a:t>and 0</a:t>
            </a:r>
            <a:r>
              <a:rPr lang="zh-CN" altLang="en-US" sz="2400" dirty="0">
                <a:solidFill>
                  <a:schemeClr val="tx1"/>
                </a:solidFill>
              </a:rPr>
              <a:t>𝜈𝛽𝛽 </a:t>
            </a:r>
            <a:r>
              <a:rPr lang="x-none" altLang="zh-CN" sz="2400" dirty="0">
                <a:solidFill>
                  <a:schemeClr val="tx1"/>
                </a:solidFill>
              </a:rPr>
              <a:t>events generated with </a:t>
            </a:r>
            <a:r>
              <a:rPr lang="en-US" altLang="zh-CN" sz="2400" dirty="0">
                <a:solidFill>
                  <a:schemeClr val="tx1"/>
                </a:solidFill>
              </a:rPr>
              <a:t> the theoretical calculation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The signal events went through PandaX-4T simulation and data processing chain</a:t>
            </a:r>
          </a:p>
          <a:p>
            <a:pPr marL="0" indent="0">
              <a:buNone/>
            </a:pP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chemeClr val="tx1"/>
                </a:solidFill>
              </a:rPr>
              <a:t>ROI [200,1000]keV cut: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2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60.56%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0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99.98%</a:t>
            </a:r>
          </a:p>
          <a:p>
            <a:pPr marL="0" indent="0">
              <a:buNone/>
            </a:pP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x-none" altLang="zh-CN" sz="2400" dirty="0">
                <a:solidFill>
                  <a:schemeClr val="tx1"/>
                </a:solidFill>
              </a:rPr>
              <a:t>SS </a:t>
            </a:r>
            <a:r>
              <a:rPr lang="en-US" altLang="zh-CN" sz="2400" dirty="0">
                <a:solidFill>
                  <a:schemeClr val="tx1"/>
                </a:solidFill>
              </a:rPr>
              <a:t>ratio in ROI: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2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99.89%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0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98.23%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E5270D-64EF-8BA6-8B27-90CFE300C5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9B5BD2-7D31-CD95-BD39-38262B782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FFC3C5-BC4D-7CC5-7501-5C396FD07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5F97F1-287C-AD52-A4E1-921AC9A6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33" y="2621756"/>
            <a:ext cx="4067853" cy="28235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58EC1A-9A04-29C6-1984-E6EE809BC560}"/>
              </a:ext>
            </a:extLst>
          </p:cNvPr>
          <p:cNvSpPr txBox="1"/>
          <p:nvPr/>
        </p:nvSpPr>
        <p:spPr>
          <a:xfrm>
            <a:off x="4280888" y="5693376"/>
            <a:ext cx="3872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E9445D"/>
                </a:solidFill>
                <a:effectLst/>
                <a:latin typeface="Mallory"/>
              </a:rPr>
              <a:t> </a:t>
            </a:r>
            <a:r>
              <a:rPr lang="en-US" altLang="zh-CN" b="1" i="1" u="sng" dirty="0">
                <a:solidFill>
                  <a:srgbClr val="E9445D"/>
                </a:solidFill>
                <a:effectLst/>
                <a:latin typeface="Mallor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Review C </a:t>
            </a:r>
            <a:r>
              <a:rPr lang="en-US" altLang="zh-CN" b="1" i="0" u="sng" dirty="0">
                <a:solidFill>
                  <a:srgbClr val="E9445D"/>
                </a:solidFill>
                <a:effectLst/>
                <a:latin typeface="Mallor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85, 034316</a:t>
            </a:r>
            <a:r>
              <a:rPr lang="en-US" altLang="zh-CN" b="1" i="0" dirty="0">
                <a:solidFill>
                  <a:srgbClr val="E9445D"/>
                </a:solidFill>
                <a:effectLst/>
                <a:latin typeface="Mallory"/>
              </a:rPr>
              <a:t> (2012)</a:t>
            </a:r>
            <a:endParaRPr lang="zh-CN" altLang="en-US" dirty="0">
              <a:solidFill>
                <a:srgbClr val="E9445D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BA20ED8-8C58-E6D0-1773-A9C15029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440" y="2541276"/>
            <a:ext cx="3999524" cy="28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6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2C7A8-FFD4-7E95-3E0B-1FBEE680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Fiducial Volume (FV) and exposure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F0BB6B-3177-5AE9-F3B1-D3A3E441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5441"/>
            <a:ext cx="11340750" cy="22128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The same data set and FV used in </a:t>
            </a:r>
            <a:r>
              <a:rPr lang="en-US" altLang="zh-CN" sz="2400" baseline="30000" dirty="0">
                <a:solidFill>
                  <a:schemeClr val="tx1"/>
                </a:solidFill>
              </a:rPr>
              <a:t>136</a:t>
            </a:r>
            <a:r>
              <a:rPr lang="en-US" altLang="zh-CN" sz="2400" dirty="0">
                <a:solidFill>
                  <a:schemeClr val="tx1"/>
                </a:solidFill>
              </a:rPr>
              <a:t>Xe analysis</a:t>
            </a:r>
          </a:p>
          <a:p>
            <a:r>
              <a:rPr lang="en-US" altLang="zh-CN" b="0" i="0" dirty="0">
                <a:solidFill>
                  <a:schemeClr val="tx1"/>
                </a:solidFill>
                <a:effectLst/>
              </a:rPr>
              <a:t>94.9 live-days of data from the initial data release</a:t>
            </a:r>
          </a:p>
          <a:p>
            <a:r>
              <a:rPr lang="en-US" altLang="zh-CN" b="0" i="0" dirty="0">
                <a:solidFill>
                  <a:schemeClr val="tx1"/>
                </a:solidFill>
                <a:effectLst/>
              </a:rPr>
              <a:t>656 kg natural xenon within the selected FV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Measured </a:t>
            </a:r>
            <a:r>
              <a:rPr lang="en-US" altLang="zh-CN" baseline="30000" dirty="0">
                <a:solidFill>
                  <a:schemeClr val="tx1"/>
                </a:solidFill>
              </a:rPr>
              <a:t>134</a:t>
            </a:r>
            <a:r>
              <a:rPr lang="en-US" altLang="zh-CN" dirty="0">
                <a:solidFill>
                  <a:schemeClr val="tx1"/>
                </a:solidFill>
              </a:rPr>
              <a:t>Xe abundance: 10.47%</a:t>
            </a:r>
          </a:p>
          <a:p>
            <a:pPr marL="0" indent="0"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Target mass uncertainty: FV selection (1.6%), abundance (0.2%), </a:t>
            </a:r>
            <a:r>
              <a:rPr lang="en-US" altLang="zh-CN" sz="2400" dirty="0" err="1">
                <a:solidFill>
                  <a:schemeClr val="tx1"/>
                </a:solidFill>
              </a:rPr>
              <a:t>LXe</a:t>
            </a:r>
            <a:r>
              <a:rPr lang="en-US" altLang="zh-CN" sz="2400" dirty="0">
                <a:solidFill>
                  <a:schemeClr val="tx1"/>
                </a:solidFill>
              </a:rPr>
              <a:t> density (0.03%)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A7013F-3FA5-C5F5-353F-F08A85522F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393A97-91E2-77D4-E070-10F2EF273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EEA0D3-AF4D-5E52-708D-1B74EB969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0523FE-AD85-7B54-13FF-B13C109D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1" y="3439566"/>
            <a:ext cx="4255118" cy="31176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A92D3-90E4-EDF5-DE00-9CB3559F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46045" y="3348913"/>
            <a:ext cx="4343168" cy="3117647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1B799C5F-C785-FF69-6881-D1AFF7C0B75A}"/>
              </a:ext>
            </a:extLst>
          </p:cNvPr>
          <p:cNvSpPr/>
          <p:nvPr/>
        </p:nvSpPr>
        <p:spPr>
          <a:xfrm>
            <a:off x="6192733" y="1998539"/>
            <a:ext cx="306625" cy="1533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E5E745-B7DA-31FC-9D09-49683F3CDC30}"/>
              </a:ext>
            </a:extLst>
          </p:cNvPr>
          <p:cNvSpPr txBox="1"/>
          <p:nvPr/>
        </p:nvSpPr>
        <p:spPr>
          <a:xfrm>
            <a:off x="6685522" y="1872868"/>
            <a:ext cx="372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E9445D"/>
                </a:solidFill>
                <a:effectLst/>
                <a:latin typeface="Arial" panose="020B0604020202020204" pitchFamily="34" charset="0"/>
              </a:rPr>
              <a:t>Total isotopic exposure: 17.9 </a:t>
            </a:r>
            <a:r>
              <a:rPr lang="en-US" altLang="zh-CN" b="0" i="0" dirty="0" err="1">
                <a:solidFill>
                  <a:srgbClr val="E9445D"/>
                </a:solidFill>
                <a:effectLst/>
                <a:latin typeface="Arial" panose="020B0604020202020204" pitchFamily="34" charset="0"/>
              </a:rPr>
              <a:t>kg·yr</a:t>
            </a:r>
            <a:endParaRPr lang="zh-CN" altLang="en-US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94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0378B-3144-6702-1C75-CC02BBCA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model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0C74B4-45B2-D524-99BF-8B5D4D74CD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82B9B-2ECB-353A-4499-557004CED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16B268-9350-4B18-B56A-B07D598B0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0374E8C1-9FE8-CBCA-A13F-30F9C0251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330912"/>
              </p:ext>
            </p:extLst>
          </p:nvPr>
        </p:nvGraphicFramePr>
        <p:xfrm>
          <a:off x="190729" y="960717"/>
          <a:ext cx="11810542" cy="55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475">
                  <a:extLst>
                    <a:ext uri="{9D8B030D-6E8A-4147-A177-3AD203B41FA5}">
                      <a16:colId xmlns:a16="http://schemas.microsoft.com/office/drawing/2014/main" val="1206858734"/>
                    </a:ext>
                  </a:extLst>
                </a:gridCol>
                <a:gridCol w="1228870">
                  <a:extLst>
                    <a:ext uri="{9D8B030D-6E8A-4147-A177-3AD203B41FA5}">
                      <a16:colId xmlns:a16="http://schemas.microsoft.com/office/drawing/2014/main" val="2972096532"/>
                    </a:ext>
                  </a:extLst>
                </a:gridCol>
                <a:gridCol w="1442598">
                  <a:extLst>
                    <a:ext uri="{9D8B030D-6E8A-4147-A177-3AD203B41FA5}">
                      <a16:colId xmlns:a16="http://schemas.microsoft.com/office/drawing/2014/main" val="3176156960"/>
                    </a:ext>
                  </a:extLst>
                </a:gridCol>
                <a:gridCol w="1089615">
                  <a:extLst>
                    <a:ext uri="{9D8B030D-6E8A-4147-A177-3AD203B41FA5}">
                      <a16:colId xmlns:a16="http://schemas.microsoft.com/office/drawing/2014/main" val="959766138"/>
                    </a:ext>
                  </a:extLst>
                </a:gridCol>
                <a:gridCol w="6901984">
                  <a:extLst>
                    <a:ext uri="{9D8B030D-6E8A-4147-A177-3AD203B41FA5}">
                      <a16:colId xmlns:a16="http://schemas.microsoft.com/office/drawing/2014/main" val="1813691767"/>
                    </a:ext>
                  </a:extLst>
                </a:gridCol>
              </a:tblGrid>
              <a:tr h="451463">
                <a:tc>
                  <a:txBody>
                    <a:bodyPr/>
                    <a:lstStyle/>
                    <a:p>
                      <a:pPr algn="ctr"/>
                      <a:endParaRPr lang="en" sz="1600" dirty="0">
                        <a:effectLst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600" b="1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Component</a:t>
                      </a:r>
                      <a:endParaRPr lang="en" sz="1600" dirty="0">
                        <a:effectLst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" sz="1600" b="1" kern="1200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  <a:ea typeface="+mn-ea"/>
                          <a:cs typeface="+mn-cs"/>
                        </a:rPr>
                        <a:t>Input Counts</a:t>
                      </a: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" sz="1600" b="1" kern="1200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" sz="1600" b="1" kern="1200" dirty="0">
                        <a:solidFill>
                          <a:srgbClr val="FFFFFF"/>
                        </a:solidFill>
                        <a:effectLst/>
                        <a:latin typeface="Helvetica Neue" panose="02000503000000020004" pitchFamily="2" charset="0"/>
                        <a:ea typeface="+mn-ea"/>
                        <a:cs typeface="+mn-cs"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47357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Co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130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8695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Materials</a:t>
                      </a: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40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K  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92807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232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Th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950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Measured in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136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Xe </a:t>
                      </a:r>
                      <a:r>
                        <a:rPr lang="en-US" altLang="zh-CN" sz="1600" b="1" dirty="0">
                          <a:latin typeface="+mn-lt"/>
                        </a:rPr>
                        <a:t>2</a:t>
                      </a:r>
                      <a:r>
                        <a:rPr lang="zh-CN" altLang="en-US" sz="1600" b="1" dirty="0">
                          <a:latin typeface="+mn-lt"/>
                        </a:rPr>
                        <a:t>𝜈𝛽𝛽 </a:t>
                      </a:r>
                      <a:r>
                        <a:rPr lang="en-US" altLang="zh-CN" sz="1600" b="1" dirty="0">
                          <a:latin typeface="+mn-lt"/>
                        </a:rPr>
                        <a:t>analysis</a:t>
                      </a:r>
                      <a:endParaRPr lang="en-US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312643"/>
                  </a:ext>
                </a:extLst>
              </a:tr>
              <a:tr h="52722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238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U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274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Research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 2022 (2022) 9798721</a:t>
                      </a:r>
                    </a:p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628351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136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4498" marR="4498" marT="449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12372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72307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212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Pb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1012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29%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Measured by its daughter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212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Po alpha decay</a:t>
                      </a: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203249"/>
                  </a:ext>
                </a:extLst>
              </a:tr>
              <a:tr h="474357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85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Kr 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296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52%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Determined by β−γ emission through the metastable state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85m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Rb</a:t>
                      </a: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443466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LXe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133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 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3423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10%</a:t>
                      </a:r>
                    </a:p>
                  </a:txBody>
                  <a:tcPr marL="6350" marR="6350" marT="6350" marB="0"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Estimated the β+γ shoulder of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133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Xe between 90 and 120 keV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440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214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Pb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19429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Determined by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222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42394"/>
                  </a:ext>
                </a:extLst>
              </a:tr>
              <a:tr h="459315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125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short-lived xenon isotopes induced by neutron calibration</a:t>
                      </a:r>
                      <a:r>
                        <a:rPr lang="en-US" altLang="zh-CN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4707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Other Xe</a:t>
                      </a:r>
                    </a:p>
                  </a:txBody>
                  <a:tcPr marL="4498" marR="4498" marT="449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8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</a:t>
                      </a: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 and  </a:t>
                      </a:r>
                      <a:r>
                        <a:rPr lang="en-US" altLang="zh-CN" sz="18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129m</a:t>
                      </a: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 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142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790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DC181-1DB5-9CB4-3C06-DB0957EA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>
                <a:latin typeface="Arial" panose="020B0604020202020204" pitchFamily="34" charset="0"/>
              </a:rPr>
              <a:t>134</a:t>
            </a:r>
            <a:r>
              <a:rPr lang="en-US" altLang="zh-CN" dirty="0">
                <a:latin typeface="Arial" panose="020B0604020202020204" pitchFamily="34" charset="0"/>
              </a:rPr>
              <a:t>Xe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half-life limits @ PandaX-4T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C84B-5A26-2E81-4822-477D3DD17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1A1D6-E54C-6C2A-2A34-8C6E9E2B7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93373A-DC30-DDE4-001C-A0D1D9F86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A833B2E-EE96-F38F-C0FF-FCAB2AD9B8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104" y="674616"/>
                <a:ext cx="11460480" cy="23333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Simultaneous fit for </a:t>
                </a:r>
                <a:r>
                  <a:rPr lang="en-US" altLang="zh-CN" sz="2400" baseline="30000" dirty="0">
                    <a:solidFill>
                      <a:schemeClr val="tx1"/>
                    </a:solidFill>
                  </a:rPr>
                  <a:t>134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Xe 2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𝜈𝛽𝛽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and 0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𝜈𝛽𝛽 </a:t>
                </a: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Final counts of 2</a:t>
                </a:r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𝜈𝛽𝛽 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and 0</a:t>
                </a:r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𝜈𝛽𝛽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: 10±269(stat.)±680(syst.) and 105±48(stat.)±38(syst.)</a:t>
                </a:r>
              </a:p>
              <a:p>
                <a:r>
                  <a:rPr lang="en-US" altLang="zh-CN" b="0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90% CL lower limits on the half-life</a:t>
                </a:r>
                <a:r>
                  <a:rPr lang="zh-CN" altLang="en-US" b="0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：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&gt;2.8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</m:t>
                    </m:r>
                    <m:r>
                      <a:rPr lang="en-US" altLang="zh-CN" sz="2400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4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2  </m:t>
                    </m:r>
                    <m:r>
                      <m:rPr>
                        <m:sty m:val="p"/>
                      </m:rP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 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3.0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</m:t>
                    </m:r>
                    <m:r>
                      <a:rPr lang="en-US" altLang="zh-CN" sz="2400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4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zh-CN" sz="2400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 </a:t>
                </a:r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A833B2E-EE96-F38F-C0FF-FCAB2AD9B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04" y="674616"/>
                <a:ext cx="11460480" cy="2333351"/>
              </a:xfrm>
              <a:prstGeom prst="rect">
                <a:avLst/>
              </a:prstGeom>
              <a:blipFill>
                <a:blip r:embed="rId3"/>
                <a:stretch>
                  <a:fillRect l="-664" t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1CB0F3D-683E-0792-E832-1BC56E16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7" y="2290114"/>
            <a:ext cx="5554516" cy="35140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FBFAF36-3F31-A981-DF54-E9776AB6555B}"/>
              </a:ext>
            </a:extLst>
          </p:cNvPr>
          <p:cNvSpPr txBox="1"/>
          <p:nvPr/>
        </p:nvSpPr>
        <p:spPr>
          <a:xfrm>
            <a:off x="3852161" y="59355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PandaX</a:t>
            </a:r>
            <a:r>
              <a:rPr kumimoji="1" lang="en-US" altLang="zh-CN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zh-CN" b="1" dirty="0" err="1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Phys.Rev.Lett</a:t>
            </a:r>
            <a:r>
              <a:rPr kumimoji="1" lang="en-US" altLang="zh-CN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132 (2024) 15, 152502</a:t>
            </a:r>
            <a:endParaRPr lang="zh-CN" altLang="en-US" dirty="0">
              <a:solidFill>
                <a:srgbClr val="E9445D"/>
              </a:solidFill>
            </a:endParaRPr>
          </a:p>
        </p:txBody>
      </p:sp>
      <p:graphicFrame>
        <p:nvGraphicFramePr>
          <p:cNvPr id="3" name="内容占位符 6">
            <a:extLst>
              <a:ext uri="{FF2B5EF4-FFF2-40B4-BE49-F238E27FC236}">
                <a16:creationId xmlns:a16="http://schemas.microsoft.com/office/drawing/2014/main" id="{38970459-6B86-016A-64CB-A58B9FD7A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759937"/>
              </p:ext>
            </p:extLst>
          </p:nvPr>
        </p:nvGraphicFramePr>
        <p:xfrm>
          <a:off x="6246593" y="2331720"/>
          <a:ext cx="4963952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230">
                  <a:extLst>
                    <a:ext uri="{9D8B030D-6E8A-4147-A177-3AD203B41FA5}">
                      <a16:colId xmlns:a16="http://schemas.microsoft.com/office/drawing/2014/main" val="2526187619"/>
                    </a:ext>
                  </a:extLst>
                </a:gridCol>
                <a:gridCol w="1239574">
                  <a:extLst>
                    <a:ext uri="{9D8B030D-6E8A-4147-A177-3AD203B41FA5}">
                      <a16:colId xmlns:a16="http://schemas.microsoft.com/office/drawing/2014/main" val="2261112708"/>
                    </a:ext>
                  </a:extLst>
                </a:gridCol>
                <a:gridCol w="1239574">
                  <a:extLst>
                    <a:ext uri="{9D8B030D-6E8A-4147-A177-3AD203B41FA5}">
                      <a16:colId xmlns:a16="http://schemas.microsoft.com/office/drawing/2014/main" val="1530567829"/>
                    </a:ext>
                  </a:extLst>
                </a:gridCol>
                <a:gridCol w="1239574">
                  <a:extLst>
                    <a:ext uri="{9D8B030D-6E8A-4147-A177-3AD203B41FA5}">
                      <a16:colId xmlns:a16="http://schemas.microsoft.com/office/drawing/2014/main" val="1373393762"/>
                    </a:ext>
                  </a:extLst>
                </a:gridCol>
              </a:tblGrid>
              <a:tr h="357182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Sources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r>
                        <a:rPr lang="zh-CN" altLang="en-US" sz="1600" dirty="0"/>
                        <a:t>𝜈𝛽𝛽 </a:t>
                      </a:r>
                      <a:r>
                        <a:rPr lang="en-US" altLang="zh-CN" sz="1600" dirty="0"/>
                        <a:t>[counts]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r>
                        <a:rPr lang="zh-CN" altLang="en-US" sz="1600" dirty="0"/>
                        <a:t>𝜈𝛽𝛽 </a:t>
                      </a:r>
                      <a:r>
                        <a:rPr lang="en-US" altLang="zh-CN" sz="1600" dirty="0"/>
                        <a:t>[counts]</a:t>
                      </a:r>
                      <a:r>
                        <a:rPr lang="zh-CN" altLang="en-US" sz="16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441643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Statistical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269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48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141947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Target mass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08698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Efficiency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119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067858"/>
                  </a:ext>
                </a:extLst>
              </a:tr>
              <a:tr h="47085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Energy resolution 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886132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Systematic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Background 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521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19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80773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Bin size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85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13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18713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Energy scale</a:t>
                      </a:r>
                      <a:endParaRPr lang="zh-CN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410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28</a:t>
                      </a:r>
                      <a:endParaRPr lang="zh-CN" alt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399033"/>
                  </a:ext>
                </a:extLst>
              </a:tr>
              <a:tr h="272597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Total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680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38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9052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7A6B678-F934-B2AE-1950-6DBF069ED160}"/>
              </a:ext>
            </a:extLst>
          </p:cNvPr>
          <p:cNvSpPr txBox="1"/>
          <p:nvPr/>
        </p:nvSpPr>
        <p:spPr>
          <a:xfrm>
            <a:off x="10946809" y="3509211"/>
            <a:ext cx="1467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E9445D"/>
                </a:solidFill>
                <a:latin typeface="Arial" panose="020B0604020202020204" pitchFamily="34" charset="0"/>
              </a:rPr>
              <a:t>L</a:t>
            </a:r>
            <a:r>
              <a:rPr lang="en-US" altLang="zh-CN" sz="1800" b="0" i="0" dirty="0">
                <a:solidFill>
                  <a:srgbClr val="E9445D"/>
                </a:solidFill>
                <a:effectLst/>
                <a:latin typeface="Arial" panose="020B0604020202020204" pitchFamily="34" charset="0"/>
              </a:rPr>
              <a:t>ikelihood</a:t>
            </a:r>
          </a:p>
          <a:p>
            <a:r>
              <a:rPr lang="en-US" dirty="0">
                <a:solidFill>
                  <a:srgbClr val="E9445D"/>
                </a:solidFill>
                <a:latin typeface="Arial" panose="020B0604020202020204" pitchFamily="34" charset="0"/>
              </a:rPr>
              <a:t>Function</a:t>
            </a:r>
            <a:endParaRPr lang="en-US" dirty="0">
              <a:solidFill>
                <a:srgbClr val="E9445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A977E-3171-468B-8FD3-58B8D456FCE2}"/>
              </a:ext>
            </a:extLst>
          </p:cNvPr>
          <p:cNvSpPr txBox="1"/>
          <p:nvPr/>
        </p:nvSpPr>
        <p:spPr>
          <a:xfrm>
            <a:off x="10946809" y="4987045"/>
            <a:ext cx="1467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9445D"/>
                </a:solidFill>
                <a:latin typeface="Arial" panose="020B0604020202020204" pitchFamily="34" charset="0"/>
              </a:rPr>
              <a:t>Manually</a:t>
            </a:r>
          </a:p>
        </p:txBody>
      </p:sp>
    </p:spTree>
    <p:extLst>
      <p:ext uri="{BB962C8B-B14F-4D97-AF65-F5344CB8AC3E}">
        <p14:creationId xmlns:p14="http://schemas.microsoft.com/office/powerpoint/2010/main" val="2000098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408048"/>
              </p:ext>
            </p:extLst>
          </p:nvPr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6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89C765A-0778-7152-1316-5E79653C2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97638" y="558935"/>
          <a:ext cx="11461750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3DA3A-4EE6-E15D-FDF5-07B39D51D412}"/>
              </a:ext>
            </a:extLst>
          </p:cNvPr>
          <p:cNvGrpSpPr/>
          <p:nvPr/>
        </p:nvGrpSpPr>
        <p:grpSpPr>
          <a:xfrm>
            <a:off x="580090" y="-186755"/>
            <a:ext cx="7260170" cy="7148991"/>
            <a:chOff x="17996820" y="71356"/>
            <a:chExt cx="7260170" cy="7148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375B-DE0C-6D95-2AAA-976EAEF6ECB4}"/>
                </a:ext>
              </a:extLst>
            </p:cNvPr>
            <p:cNvSpPr txBox="1"/>
            <p:nvPr/>
          </p:nvSpPr>
          <p:spPr>
            <a:xfrm rot="-1560000">
              <a:off x="18416990" y="730812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WIMP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A8026-9D1C-B70F-9615-CC57D85FEE9B}"/>
                </a:ext>
              </a:extLst>
            </p:cNvPr>
            <p:cNvSpPr txBox="1"/>
            <p:nvPr/>
          </p:nvSpPr>
          <p:spPr>
            <a:xfrm rot="4620000">
              <a:off x="17816820" y="4679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Solar 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EE6561-63D1-EB46-AB5B-635FCF79CAA4}"/>
                </a:ext>
              </a:extLst>
            </p:cNvPr>
            <p:cNvSpPr txBox="1"/>
            <p:nvPr/>
          </p:nvSpPr>
          <p:spPr>
            <a:xfrm>
              <a:off x="18148828" y="86188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Nuclear decay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C0105F-40D1-203D-A836-A455D112C23B}"/>
                </a:ext>
              </a:extLst>
            </p:cNvPr>
            <p:cNvSpPr txBox="1"/>
            <p:nvPr/>
          </p:nvSpPr>
          <p:spPr>
            <a:xfrm rot="3060000">
              <a:off x="18329904" y="251356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Multi-Messenger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9266EF-9C9A-063E-C7E3-48859EA99618}"/>
                </a:ext>
              </a:extLst>
            </p:cNvPr>
            <p:cNvSpPr txBox="1"/>
            <p:nvPr/>
          </p:nvSpPr>
          <p:spPr>
            <a:xfrm rot="-4620000">
              <a:off x="18546615" y="3778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Other DM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CB1804-BE20-994D-054B-20F6106C6C1A}"/>
                </a:ext>
              </a:extLst>
            </p:cNvPr>
            <p:cNvSpPr txBox="1"/>
            <p:nvPr/>
          </p:nvSpPr>
          <p:spPr>
            <a:xfrm rot="-3060000">
              <a:off x="17994064" y="252794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Exotic 𝜈 property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7BBA8-CD28-9599-9F3A-A14F207C2D1A}"/>
                </a:ext>
              </a:extLst>
            </p:cNvPr>
            <p:cNvSpPr txBox="1"/>
            <p:nvPr/>
          </p:nvSpPr>
          <p:spPr>
            <a:xfrm rot="1560000">
              <a:off x="18043236" y="74034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Majorana 𝜈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22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89C765A-0778-7152-1316-5E79653C2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97638" y="558935"/>
          <a:ext cx="11461750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3DA3A-4EE6-E15D-FDF5-07B39D51D412}"/>
              </a:ext>
            </a:extLst>
          </p:cNvPr>
          <p:cNvGrpSpPr/>
          <p:nvPr/>
        </p:nvGrpSpPr>
        <p:grpSpPr>
          <a:xfrm>
            <a:off x="580090" y="-186755"/>
            <a:ext cx="7260170" cy="7148991"/>
            <a:chOff x="17996820" y="71356"/>
            <a:chExt cx="7260170" cy="7148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375B-DE0C-6D95-2AAA-976EAEF6ECB4}"/>
                </a:ext>
              </a:extLst>
            </p:cNvPr>
            <p:cNvSpPr txBox="1"/>
            <p:nvPr/>
          </p:nvSpPr>
          <p:spPr>
            <a:xfrm rot="-1560000">
              <a:off x="18416990" y="730812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WIMP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A8026-9D1C-B70F-9615-CC57D85FEE9B}"/>
                </a:ext>
              </a:extLst>
            </p:cNvPr>
            <p:cNvSpPr txBox="1"/>
            <p:nvPr/>
          </p:nvSpPr>
          <p:spPr>
            <a:xfrm rot="4620000">
              <a:off x="17816820" y="4679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Solar 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EE6561-63D1-EB46-AB5B-635FCF79CAA4}"/>
                </a:ext>
              </a:extLst>
            </p:cNvPr>
            <p:cNvSpPr txBox="1"/>
            <p:nvPr/>
          </p:nvSpPr>
          <p:spPr>
            <a:xfrm>
              <a:off x="18148828" y="86188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Nuclear decay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C0105F-40D1-203D-A836-A455D112C23B}"/>
                </a:ext>
              </a:extLst>
            </p:cNvPr>
            <p:cNvSpPr txBox="1"/>
            <p:nvPr/>
          </p:nvSpPr>
          <p:spPr>
            <a:xfrm rot="3060000">
              <a:off x="18329904" y="251356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Multi-Messenger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9266EF-9C9A-063E-C7E3-48859EA99618}"/>
                </a:ext>
              </a:extLst>
            </p:cNvPr>
            <p:cNvSpPr txBox="1"/>
            <p:nvPr/>
          </p:nvSpPr>
          <p:spPr>
            <a:xfrm rot="-4620000">
              <a:off x="18546615" y="3778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Other DM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CB1804-BE20-994D-054B-20F6106C6C1A}"/>
                </a:ext>
              </a:extLst>
            </p:cNvPr>
            <p:cNvSpPr txBox="1"/>
            <p:nvPr/>
          </p:nvSpPr>
          <p:spPr>
            <a:xfrm rot="-3060000">
              <a:off x="17994064" y="252794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Exotic 𝜈 property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7BBA8-CD28-9599-9F3A-A14F207C2D1A}"/>
                </a:ext>
              </a:extLst>
            </p:cNvPr>
            <p:cNvSpPr txBox="1"/>
            <p:nvPr/>
          </p:nvSpPr>
          <p:spPr>
            <a:xfrm rot="1560000">
              <a:off x="18043236" y="74034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Majorana 𝜈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B3BA52-F50C-FB51-9947-3D7F98310325}"/>
              </a:ext>
            </a:extLst>
          </p:cNvPr>
          <p:cNvSpPr txBox="1"/>
          <p:nvPr/>
        </p:nvSpPr>
        <p:spPr>
          <a:xfrm>
            <a:off x="8671393" y="2274838"/>
            <a:ext cx="3332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Larger</a:t>
            </a:r>
          </a:p>
          <a:p>
            <a:r>
              <a:rPr lang="en-US" sz="4800" dirty="0"/>
              <a:t>Cleaner</a:t>
            </a:r>
          </a:p>
          <a:p>
            <a:r>
              <a:rPr lang="en-US" sz="4800" dirty="0"/>
              <a:t>Detector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Plus 1">
            <a:extLst>
              <a:ext uri="{FF2B5EF4-FFF2-40B4-BE49-F238E27FC236}">
                <a16:creationId xmlns:a16="http://schemas.microsoft.com/office/drawing/2014/main" id="{3CF7CB0D-6DCF-820D-0F59-66D296454FB0}"/>
              </a:ext>
            </a:extLst>
          </p:cNvPr>
          <p:cNvSpPr/>
          <p:nvPr/>
        </p:nvSpPr>
        <p:spPr>
          <a:xfrm>
            <a:off x="7683483" y="3017470"/>
            <a:ext cx="897865" cy="864791"/>
          </a:xfrm>
          <a:prstGeom prst="mathPlus">
            <a:avLst>
              <a:gd name="adj1" fmla="val 67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5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1F31-B099-4C41-BF61-228AA401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CJPL-II: much enlarged underground lab space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BF21D9-FDE7-4DDC-BDB2-AB23A94FB7CA}"/>
              </a:ext>
            </a:extLst>
          </p:cNvPr>
          <p:cNvSpPr/>
          <p:nvPr/>
        </p:nvSpPr>
        <p:spPr>
          <a:xfrm>
            <a:off x="4438048" y="1161764"/>
            <a:ext cx="27267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source sans pro" panose="020B0503030403020204" pitchFamily="34" charset="0"/>
              </a:rPr>
              <a:t>From: The China Jinping Underground Laboratory and Its Early Science; </a:t>
            </a:r>
            <a:r>
              <a:rPr lang="en-US" sz="1100" b="1" dirty="0" err="1">
                <a:latin typeface="source sans pro" panose="020B0503030403020204" pitchFamily="34" charset="0"/>
              </a:rPr>
              <a:t>Ann.Rev.Nucl.Part.Sci</a:t>
            </a:r>
            <a:r>
              <a:rPr lang="en-US" sz="1100" b="1" dirty="0">
                <a:latin typeface="source sans pro" panose="020B0503030403020204" pitchFamily="34" charset="0"/>
              </a:rPr>
              <a:t>. 67 (2017) 231-251</a:t>
            </a:r>
            <a:endParaRPr lang="en-US" sz="1100" dirty="0">
              <a:latin typeface="source sans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3DB02-5DB1-4235-9A31-7E5F6B07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821" y="3802596"/>
            <a:ext cx="2042416" cy="272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A6B1F-D7D5-4390-9CE2-EA3A1198D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b="5935"/>
          <a:stretch/>
        </p:blipFill>
        <p:spPr>
          <a:xfrm>
            <a:off x="9905744" y="967628"/>
            <a:ext cx="2042416" cy="2700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68CDF-CEE5-3643-8103-D816B90A77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9EC3A-1940-C143-8010-F7DFEA46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A0B17-2938-E54A-BA37-1C29F11E5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5" name="Picture 1" descr="page16image12352960">
            <a:extLst>
              <a:ext uri="{FF2B5EF4-FFF2-40B4-BE49-F238E27FC236}">
                <a16:creationId xmlns:a16="http://schemas.microsoft.com/office/drawing/2014/main" id="{DA7E568F-33A8-02F6-2839-E3EFC971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3" y="932715"/>
            <a:ext cx="8908796" cy="56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870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08BA-CA15-6FD1-D4B2-9C71489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: Multi-ten-</a:t>
            </a:r>
            <a:r>
              <a:rPr lang="en-US" dirty="0" err="1"/>
              <a:t>tonne</a:t>
            </a:r>
            <a:r>
              <a:rPr lang="en-US" dirty="0"/>
              <a:t> Liquid Xenon Observatory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C7DA3-F25D-CC83-1E6D-05BC8C6E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388608" cy="5390148"/>
          </a:xfrm>
        </p:spPr>
        <p:txBody>
          <a:bodyPr>
            <a:normAutofit/>
          </a:bodyPr>
          <a:lstStyle/>
          <a:p>
            <a:r>
              <a:rPr lang="en-US" sz="2400" dirty="0"/>
              <a:t>Active target: 43 ton of Xenon</a:t>
            </a:r>
          </a:p>
          <a:p>
            <a:pPr lvl="1"/>
            <a:r>
              <a:rPr lang="en-US" sz="2000" dirty="0"/>
              <a:t>Decisive test to the WIMP paradigm </a:t>
            </a:r>
          </a:p>
          <a:p>
            <a:pPr lvl="1"/>
            <a:r>
              <a:rPr lang="en-US" sz="2000" dirty="0"/>
              <a:t>Explore the Dirac/Majorana nature of neutrino </a:t>
            </a:r>
          </a:p>
          <a:p>
            <a:pPr lvl="1"/>
            <a:r>
              <a:rPr lang="en-US" sz="2000" dirty="0"/>
              <a:t>Search for astrophysical or terrestrial neutrinos and other ultra-rare interactions </a:t>
            </a:r>
          </a:p>
          <a:p>
            <a:r>
              <a:rPr lang="en-US" sz="2400" dirty="0"/>
              <a:t>Notable improvements:</a:t>
            </a:r>
          </a:p>
          <a:p>
            <a:pPr lvl="1"/>
            <a:r>
              <a:rPr lang="en-US" sz="2200" dirty="0"/>
              <a:t>High-granularity, low-background 2-in PMT array</a:t>
            </a:r>
          </a:p>
          <a:p>
            <a:pPr lvl="1"/>
            <a:r>
              <a:rPr lang="en-US" sz="2200" dirty="0"/>
              <a:t>Cu/</a:t>
            </a:r>
            <a:r>
              <a:rPr lang="en-US" sz="2200" dirty="0" err="1"/>
              <a:t>Ti</a:t>
            </a:r>
            <a:r>
              <a:rPr lang="en-US" sz="2200" dirty="0"/>
              <a:t> vessel for improved radiopurity</a:t>
            </a:r>
          </a:p>
          <a:p>
            <a:pPr lvl="1"/>
            <a:r>
              <a:rPr lang="en-US" sz="2200" dirty="0"/>
              <a:t>Inner liquid scintillator veto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57A3-577C-5ED0-1BE1-4EF5CFFD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C854-85B6-E952-A4E4-591A7EF9C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382-28AA-4900-D43B-FAAB73D92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049" name="Picture 1" descr="page26image535923792">
            <a:extLst>
              <a:ext uri="{FF2B5EF4-FFF2-40B4-BE49-F238E27FC236}">
                <a16:creationId xmlns:a16="http://schemas.microsoft.com/office/drawing/2014/main" id="{6895DDF5-15EB-A2F3-5313-407B1921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18" y="926430"/>
            <a:ext cx="5303742" cy="56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C7D389-C926-5646-A93B-466D2168D432}"/>
              </a:ext>
            </a:extLst>
          </p:cNvPr>
          <p:cNvSpPr txBox="1"/>
          <p:nvPr/>
        </p:nvSpPr>
        <p:spPr>
          <a:xfrm>
            <a:off x="4634395" y="6053890"/>
            <a:ext cx="2064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arXiv:2402.03596</a:t>
            </a:r>
          </a:p>
        </p:txBody>
      </p:sp>
    </p:spTree>
    <p:extLst>
      <p:ext uri="{BB962C8B-B14F-4D97-AF65-F5344CB8AC3E}">
        <p14:creationId xmlns:p14="http://schemas.microsoft.com/office/powerpoint/2010/main" val="1973126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08BA-CA15-6FD1-D4B2-9C71489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: Multi-ten-</a:t>
            </a:r>
            <a:r>
              <a:rPr lang="en-US" dirty="0" err="1"/>
              <a:t>tonne</a:t>
            </a:r>
            <a:r>
              <a:rPr lang="en-US" dirty="0"/>
              <a:t> Liquid Xenon Observatory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C7DA3-F25D-CC83-1E6D-05BC8C6E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388608" cy="5390148"/>
          </a:xfrm>
        </p:spPr>
        <p:txBody>
          <a:bodyPr>
            <a:normAutofit/>
          </a:bodyPr>
          <a:lstStyle/>
          <a:p>
            <a:r>
              <a:rPr lang="en-US" sz="2400" dirty="0"/>
              <a:t>Active target: 43 ton of Xenon</a:t>
            </a:r>
          </a:p>
          <a:p>
            <a:pPr lvl="1"/>
            <a:r>
              <a:rPr lang="en-US" sz="2000" dirty="0"/>
              <a:t>Decisive test to the WIMP paradigm </a:t>
            </a:r>
          </a:p>
          <a:p>
            <a:pPr lvl="1"/>
            <a:r>
              <a:rPr lang="en-US" sz="2000" dirty="0"/>
              <a:t>Explore the Dirac/Majorana nature of neutrino </a:t>
            </a:r>
          </a:p>
          <a:p>
            <a:pPr lvl="1"/>
            <a:r>
              <a:rPr lang="en-US" sz="2000" dirty="0"/>
              <a:t>Search for astrophysical or terrestrial neutrinos and other ultra-rare interactions </a:t>
            </a:r>
          </a:p>
          <a:p>
            <a:r>
              <a:rPr lang="en-US" sz="2400" dirty="0"/>
              <a:t>Notable improvements:</a:t>
            </a:r>
          </a:p>
          <a:p>
            <a:pPr lvl="1"/>
            <a:r>
              <a:rPr lang="en-US" sz="2200" dirty="0"/>
              <a:t>High-granularity, low-background 2-in PMT array</a:t>
            </a:r>
          </a:p>
          <a:p>
            <a:pPr lvl="1"/>
            <a:r>
              <a:rPr lang="en-US" sz="2200" dirty="0"/>
              <a:t>Cu/</a:t>
            </a:r>
            <a:r>
              <a:rPr lang="en-US" sz="2200" dirty="0" err="1"/>
              <a:t>Ti</a:t>
            </a:r>
            <a:r>
              <a:rPr lang="en-US" sz="2200" dirty="0"/>
              <a:t> vessel for improved radiopurity</a:t>
            </a:r>
          </a:p>
          <a:p>
            <a:pPr lvl="1"/>
            <a:r>
              <a:rPr lang="en-US" sz="2200" dirty="0"/>
              <a:t>Inner liquid scintillator veto + outer water veto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57A3-577C-5ED0-1BE1-4EF5CFFD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C854-85B6-E952-A4E4-591A7EF9C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382-28AA-4900-D43B-FAAB73D92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6895DDF5-15EB-A2F3-5313-407B1921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8736" y="1060419"/>
            <a:ext cx="5303742" cy="536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C5C5F-32F8-EAFF-E3F1-4A4C7D90577A}"/>
              </a:ext>
            </a:extLst>
          </p:cNvPr>
          <p:cNvSpPr txBox="1"/>
          <p:nvPr/>
        </p:nvSpPr>
        <p:spPr>
          <a:xfrm>
            <a:off x="4634395" y="6053890"/>
            <a:ext cx="2064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arXiv:2402.03596</a:t>
            </a:r>
          </a:p>
        </p:txBody>
      </p:sp>
    </p:spTree>
    <p:extLst>
      <p:ext uri="{BB962C8B-B14F-4D97-AF65-F5344CB8AC3E}">
        <p14:creationId xmlns:p14="http://schemas.microsoft.com/office/powerpoint/2010/main" val="117178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178A-8254-F7B1-46AB-534A345A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</a:t>
            </a:r>
            <a:r>
              <a:rPr lang="en-US" altLang="zh-CN" dirty="0"/>
              <a:t>-</a:t>
            </a:r>
            <a:r>
              <a:rPr lang="en-US" altLang="zh-CN" dirty="0" err="1"/>
              <a:t>xT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l-GR" altLang="zh-CN" dirty="0"/>
              <a:t>0νββ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93D7-B9DB-1379-5486-14860FC21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623515" cy="5390148"/>
          </a:xfrm>
        </p:spPr>
        <p:txBody>
          <a:bodyPr>
            <a:normAutofit/>
          </a:bodyPr>
          <a:lstStyle/>
          <a:p>
            <a:r>
              <a:rPr lang="en-US" dirty="0"/>
              <a:t>4 ton of </a:t>
            </a:r>
            <a:r>
              <a:rPr lang="en-US" baseline="30000" dirty="0"/>
              <a:t>136</a:t>
            </a:r>
            <a:r>
              <a:rPr lang="en-US" dirty="0"/>
              <a:t>Xe: one of the largest </a:t>
            </a:r>
            <a:r>
              <a:rPr lang="el-GR" dirty="0"/>
              <a:t>0νββ</a:t>
            </a:r>
            <a:r>
              <a:rPr lang="en-US" dirty="0"/>
              <a:t> experiments</a:t>
            </a:r>
          </a:p>
          <a:p>
            <a:r>
              <a:rPr lang="en-US" dirty="0"/>
              <a:t>Effective self-shielding: Xenon-related background dominates</a:t>
            </a:r>
            <a:r>
              <a:rPr lang="zh-CN" altLang="en-US" dirty="0"/>
              <a:t> </a:t>
            </a:r>
            <a:r>
              <a:rPr lang="en-US" altLang="zh-CN" dirty="0"/>
              <a:t>in the</a:t>
            </a:r>
            <a:r>
              <a:rPr lang="zh-CN" altLang="en-US" dirty="0"/>
              <a:t> </a:t>
            </a:r>
            <a:r>
              <a:rPr lang="en-US" dirty="0"/>
              <a:t>8.4-tonne center</a:t>
            </a:r>
            <a:r>
              <a:rPr lang="zh-CN" altLang="en-US" dirty="0"/>
              <a:t> </a:t>
            </a:r>
            <a:r>
              <a:rPr lang="en-US" altLang="zh-CN" dirty="0"/>
              <a:t>FV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21D6-DE1C-40AB-8982-CDC1542E3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8EDB2-248F-6E69-E7DB-114312510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C035-A22D-304A-943E-DFD47CF5D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BD14F-D86E-DDD5-32E4-FDD8357A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836" y="2867435"/>
            <a:ext cx="5514164" cy="3494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A79A3-86FA-D06C-A876-F30487C2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846" y="3003737"/>
            <a:ext cx="4243420" cy="355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324DB-AC0E-3C80-66E6-661FAD8D0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351" y="886734"/>
            <a:ext cx="4524721" cy="1980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509C6B-A7D6-E378-7255-8670AA35946A}"/>
              </a:ext>
            </a:extLst>
          </p:cNvPr>
          <p:cNvSpPr txBox="1"/>
          <p:nvPr/>
        </p:nvSpPr>
        <p:spPr>
          <a:xfrm>
            <a:off x="10721344" y="4098489"/>
            <a:ext cx="902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41</a:t>
            </a:r>
            <a:r>
              <a:rPr lang="zh-CN" altLang="en-US" dirty="0"/>
              <a:t> </a:t>
            </a:r>
            <a:r>
              <a:rPr lang="en-US" altLang="zh-CN" dirty="0" err="1"/>
              <a:t>meV</a:t>
            </a:r>
            <a:endParaRPr lang="en-US" altLang="zh-CN" dirty="0"/>
          </a:p>
          <a:p>
            <a:endParaRPr lang="en-US" sz="2400" dirty="0"/>
          </a:p>
          <a:p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 err="1"/>
              <a:t>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67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6DFB-8160-9683-DC5C-15F22A31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Head-to-head with other DM/</a:t>
            </a:r>
            <a:r>
              <a:rPr lang="el-GR" dirty="0"/>
              <a:t>0νββ</a:t>
            </a:r>
            <a:r>
              <a:rPr lang="en-US" dirty="0"/>
              <a:t> experiments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84CFD-3BDE-C2F0-4F62-A7198151B6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B7A84-C1E3-AFCA-8135-3F5DEDD5C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A96F2-3092-8944-5774-AAB777DF3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2A8CCB-F697-4DE7-2E02-CE4C40F48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594081"/>
              </p:ext>
            </p:extLst>
          </p:nvPr>
        </p:nvGraphicFramePr>
        <p:xfrm>
          <a:off x="524256" y="1078487"/>
          <a:ext cx="11143488" cy="4966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248">
                  <a:extLst>
                    <a:ext uri="{9D8B030D-6E8A-4147-A177-3AD203B41FA5}">
                      <a16:colId xmlns:a16="http://schemas.microsoft.com/office/drawing/2014/main" val="105235405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816332328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3285954535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1523386229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2411058813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3414552619"/>
                    </a:ext>
                  </a:extLst>
                </a:gridCol>
              </a:tblGrid>
              <a:tr h="963351">
                <a:tc>
                  <a:txBody>
                    <a:bodyPr/>
                    <a:lstStyle/>
                    <a:p>
                      <a:pPr algn="ctr"/>
                      <a:endParaRPr lang="en-CN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ea"/>
                          <a:ea typeface="+mn-ea"/>
                        </a:rPr>
                        <a:t>B</a:t>
                      </a:r>
                      <a:r>
                        <a:rPr lang="en-CN" dirty="0">
                          <a:latin typeface="+mn-ea"/>
                          <a:ea typeface="+mn-ea"/>
                        </a:rPr>
                        <a:t>kg rate (/keV/ton/y)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Energy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Mass</a:t>
                      </a:r>
                      <a:r>
                        <a:rPr lang="en-US" dirty="0">
                          <a:latin typeface="+mn-ea"/>
                          <a:ea typeface="+mn-ea"/>
                        </a:rPr>
                        <a:t> (ton)</a:t>
                      </a:r>
                      <a:endParaRPr lang="en-CN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Run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ea"/>
                          <a:ea typeface="+mn-ea"/>
                        </a:rPr>
                        <a:t>S</a:t>
                      </a:r>
                      <a:r>
                        <a:rPr lang="en-CN" dirty="0">
                          <a:latin typeface="+mn-ea"/>
                          <a:ea typeface="+mn-ea"/>
                        </a:rPr>
                        <a:t>ensitivity/Limit (90% CL, year)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536725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PandaX-4T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94.9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</a:t>
                      </a:r>
                      <a:r>
                        <a:rPr lang="en-CN" dirty="0"/>
                        <a:t> 10</a:t>
                      </a:r>
                      <a:r>
                        <a:rPr lang="en-CN" baseline="30000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124971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XENONnT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1000 days (expected)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2 × 10</a:t>
                      </a:r>
                      <a:r>
                        <a:rPr lang="en-CN" baseline="300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9333537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LZ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1000 days (expected)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 × 10</a:t>
                      </a:r>
                      <a:r>
                        <a:rPr lang="en-CN" baseline="30000" dirty="0"/>
                        <a:t>2</a:t>
                      </a:r>
                      <a:r>
                        <a:rPr lang="en-US" altLang="zh-CN" baseline="30000" dirty="0"/>
                        <a:t>6</a:t>
                      </a:r>
                      <a:endParaRPr lang="en-CN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29196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KamLAND-ZEN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 (</a:t>
                      </a:r>
                      <a:r>
                        <a:rPr lang="en-CN" baseline="30000" dirty="0"/>
                        <a:t>136</a:t>
                      </a:r>
                      <a:r>
                        <a:rPr lang="en-CN" dirty="0"/>
                        <a:t>Xe)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1.5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2.3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26</a:t>
                      </a:r>
                      <a:endParaRPr lang="en-US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304959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nEXO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0.006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1%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5  (</a:t>
                      </a:r>
                      <a:r>
                        <a:rPr lang="en-CN" baseline="30000" dirty="0"/>
                        <a:t>136</a:t>
                      </a:r>
                      <a:r>
                        <a:rPr lang="en-CN" dirty="0"/>
                        <a:t>Xe)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1.35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28 **</a:t>
                      </a:r>
                      <a:endParaRPr lang="en-US" baseline="30000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419184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DARWIN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0.004</a:t>
                      </a:r>
                      <a:r>
                        <a:rPr lang="zh-CN" altLang="en-US" dirty="0"/>
                        <a:t>*</a:t>
                      </a:r>
                      <a:endParaRPr lang="en-CN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0.8%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40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 10</a:t>
                      </a:r>
                      <a:r>
                        <a:rPr lang="en-CN" baseline="30000" dirty="0"/>
                        <a:t>2</a:t>
                      </a:r>
                      <a:r>
                        <a:rPr lang="en-US" altLang="zh-CN" baseline="30000" dirty="0"/>
                        <a:t>7</a:t>
                      </a:r>
                      <a:endParaRPr lang="en-CN" baseline="30000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48129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PandaX-xT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0.002</a:t>
                      </a:r>
                      <a:r>
                        <a:rPr lang="zh-CN" altLang="en-US" dirty="0">
                          <a:solidFill>
                            <a:srgbClr val="E9445D"/>
                          </a:solidFill>
                        </a:rPr>
                        <a:t>*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1%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43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b="0" dirty="0">
                          <a:solidFill>
                            <a:srgbClr val="E9445D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3</a:t>
                      </a:r>
                      <a:r>
                        <a:rPr lang="zh-CN" altLang="en-US" dirty="0">
                          <a:solidFill>
                            <a:srgbClr val="E9445D"/>
                          </a:solidFill>
                        </a:rPr>
                        <a:t>⨉</a:t>
                      </a:r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10</a:t>
                      </a:r>
                      <a:r>
                        <a:rPr lang="en-US" altLang="zh-CN" baseline="30000" dirty="0">
                          <a:solidFill>
                            <a:srgbClr val="E9445D"/>
                          </a:solidFill>
                        </a:rPr>
                        <a:t>27</a:t>
                      </a:r>
                      <a:endParaRPr lang="en-US" baseline="30000" dirty="0">
                        <a:solidFill>
                          <a:srgbClr val="E9445D"/>
                        </a:solidFill>
                      </a:endParaRP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06518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D341-5216-C48B-9889-56213B0EB561}"/>
                  </a:ext>
                </a:extLst>
              </p:cNvPr>
              <p:cNvSpPr txBox="1"/>
              <p:nvPr/>
            </p:nvSpPr>
            <p:spPr>
              <a:xfrm>
                <a:off x="267834" y="6208604"/>
                <a:ext cx="11656332" cy="502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 Major difference from cosmogenic </a:t>
                </a:r>
                <a:r>
                  <a:rPr lang="en-US" baseline="30000" dirty="0"/>
                  <a:t>137</a:t>
                </a:r>
                <a:r>
                  <a:rPr lang="en-US" dirty="0"/>
                  <a:t>Xe; **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sensitivity is </a:t>
                </a:r>
                <a:r>
                  <a:rPr lang="en-US" altLang="zh-CN" dirty="0"/>
                  <a:t>6</a:t>
                </a:r>
                <a:r>
                  <a:rPr lang="zh-CN" altLang="en-US" dirty="0"/>
                  <a:t>⨉</a:t>
                </a:r>
                <a:r>
                  <a:rPr lang="en-US" altLang="zh-CN" dirty="0"/>
                  <a:t>10</a:t>
                </a:r>
                <a:r>
                  <a:rPr lang="en-US" altLang="zh-CN" baseline="30000" dirty="0"/>
                  <a:t>27</a:t>
                </a:r>
                <a:r>
                  <a:rPr lang="en-US" dirty="0"/>
                  <a:t> </a:t>
                </a:r>
                <a:r>
                  <a:rPr lang="en-US" dirty="0" err="1"/>
                  <a:t>yr</a:t>
                </a:r>
                <a:r>
                  <a:rPr lang="en-US" dirty="0"/>
                  <a:t>, for detector performance comparison in the table.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D341-5216-C48B-9889-56213B0EB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4" y="6208604"/>
                <a:ext cx="11656332" cy="502638"/>
              </a:xfrm>
              <a:prstGeom prst="rect">
                <a:avLst/>
              </a:prstGeom>
              <a:blipFill>
                <a:blip r:embed="rId3"/>
                <a:stretch>
                  <a:fillRect l="-43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223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FB5D-79AF-AF8F-7C27-E1D33E6C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Possible isotope seperation/enrichment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1F6F-DF0A-DE03-03DA-165A0EAF3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Xenon with artificially modified isotopic abundance (AMIA) for smoking gun discovery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A split of odd and even nuclei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Further enrichment of </a:t>
            </a:r>
            <a:r>
              <a:rPr lang="en-US" sz="2000" baseline="30000" dirty="0"/>
              <a:t>136</a:t>
            </a:r>
            <a:r>
              <a:rPr lang="en-US" sz="2000" dirty="0"/>
              <a:t>Xe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to improve sensitivity to spin-dependence of DM-nucleon interactions and </a:t>
            </a:r>
            <a:r>
              <a:rPr lang="el-GR" sz="2000" dirty="0"/>
              <a:t>0νββ</a:t>
            </a:r>
            <a:endParaRPr lang="en-US" sz="2000" dirty="0"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/>
          </a:p>
          <a:p>
            <a:endParaRPr lang="en-CN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6FDA-43E0-BAB2-52AD-3C25AE23C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2EC57-82E1-FB09-88A2-9D13E897D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612BE-A75B-62C2-5AA0-8897A97CE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2D125489-2BF6-8E0F-855A-CB442F9F512E}"/>
              </a:ext>
            </a:extLst>
          </p:cNvPr>
          <p:cNvCxnSpPr>
            <a:cxnSpLocks/>
          </p:cNvCxnSpPr>
          <p:nvPr/>
        </p:nvCxnSpPr>
        <p:spPr>
          <a:xfrm>
            <a:off x="3546745" y="3429000"/>
            <a:ext cx="0" cy="2325624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86ABAF5-EFE5-85DE-A4BB-F3BBD4E29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98157"/>
              </p:ext>
            </p:extLst>
          </p:nvPr>
        </p:nvGraphicFramePr>
        <p:xfrm>
          <a:off x="365760" y="3433328"/>
          <a:ext cx="5120639" cy="306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图片 14">
            <a:extLst>
              <a:ext uri="{FF2B5EF4-FFF2-40B4-BE49-F238E27FC236}">
                <a16:creationId xmlns:a16="http://schemas.microsoft.com/office/drawing/2014/main" id="{4D75A98B-DC38-D0D3-88B4-6BC76D6DD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96" y="3507948"/>
            <a:ext cx="2013040" cy="2859063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28FA812A-8AD2-558E-037C-50FA8895B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14" y="3507946"/>
            <a:ext cx="2013041" cy="2859066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CB42553A-E01D-38A3-2A0F-57B18B279444}"/>
              </a:ext>
            </a:extLst>
          </p:cNvPr>
          <p:cNvSpPr txBox="1"/>
          <p:nvPr/>
        </p:nvSpPr>
        <p:spPr>
          <a:xfrm>
            <a:off x="8140404" y="5194110"/>
            <a:ext cx="835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AMIA1</a:t>
            </a:r>
            <a:endParaRPr lang="en-US" sz="1200" b="1" dirty="0">
              <a:solidFill>
                <a:srgbClr val="E944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D75CD480-1136-1CEF-73AE-22A488074402}"/>
              </a:ext>
            </a:extLst>
          </p:cNvPr>
          <p:cNvSpPr txBox="1"/>
          <p:nvPr/>
        </p:nvSpPr>
        <p:spPr>
          <a:xfrm>
            <a:off x="10170786" y="5194110"/>
            <a:ext cx="821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AMIA2</a:t>
            </a:r>
            <a:endParaRPr lang="en-US" sz="1200" b="1" dirty="0">
              <a:solidFill>
                <a:srgbClr val="E944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85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6640-957B-DFCE-F7D2-08457DAA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</a:t>
            </a:r>
            <a:r>
              <a:rPr lang="zh-CN" altLang="en-US" dirty="0"/>
              <a:t> </a:t>
            </a:r>
            <a:r>
              <a:rPr lang="en-US" altLang="zh-CN" dirty="0"/>
              <a:t>and nuclear</a:t>
            </a:r>
            <a:r>
              <a:rPr lang="en-US" dirty="0"/>
              <a:t> physics program at PandaX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39039-9D6D-4929-C61F-70426D35F5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PandaX 0νββ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16BE3-D314-3242-CE0B-755A00462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上海交大  韩柯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6D2C6-6A66-3E3A-3039-062EECA27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CB600-8B69-46EB-A96D-183261B68DA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C7045-ED8A-B11E-B7CC-C404BA8DA134}"/>
              </a:ext>
            </a:extLst>
          </p:cNvPr>
          <p:cNvSpPr txBox="1">
            <a:spLocks/>
          </p:cNvSpPr>
          <p:nvPr/>
        </p:nvSpPr>
        <p:spPr>
          <a:xfrm>
            <a:off x="365760" y="5357241"/>
            <a:ext cx="11460480" cy="1199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Re-think the LXe TPC as a </a:t>
            </a:r>
            <a:r>
              <a:rPr lang="en-US" dirty="0"/>
              <a:t>Total-Absorption 5D </a:t>
            </a:r>
            <a:r>
              <a:rPr lang="en-US" altLang="zh-CN" dirty="0"/>
              <a:t>Calorimeter </a:t>
            </a:r>
            <a:endParaRPr lang="en-CN" dirty="0"/>
          </a:p>
          <a:p>
            <a:r>
              <a:rPr lang="en-CN" dirty="0"/>
              <a:t>Fully exploit the entire energy range of LXe TPC</a:t>
            </a:r>
          </a:p>
          <a:p>
            <a:r>
              <a:rPr lang="en-CN" dirty="0"/>
              <a:t>Fully utilize the multiple isotopes of natural xenon for rich physics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4BA21F-F133-9D86-254B-B93FB56022B0}"/>
              </a:ext>
            </a:extLst>
          </p:cNvPr>
          <p:cNvGrpSpPr/>
          <p:nvPr/>
        </p:nvGrpSpPr>
        <p:grpSpPr>
          <a:xfrm>
            <a:off x="391500" y="883910"/>
            <a:ext cx="11508954" cy="4319720"/>
            <a:chOff x="683046" y="1584000"/>
            <a:chExt cx="11508954" cy="43197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EE6C841-C2D3-6F8A-5D4D-B63A370481C1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134CF7-9AA7-14CD-C1C1-13B88BDE436B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9DB763-4F12-C10C-90C1-299EAEE76F04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76A098-37B4-1058-5250-D6FED42913D4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740647E-1804-07DD-9A23-CCEF1873C71A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12A4C5-E7F0-78CF-068F-88EE050B1AF9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E1122B-649E-CCBD-74E2-E1AA7E54E432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B30830-91D7-BE47-C198-5ED086749BDF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F43FFB-D088-7ADC-5FAF-68ADAC4434A9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4ED6F2-FA4A-C541-C780-E4A8FE7819E2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C095D5-5E5D-820E-BA3D-8A08B6EE4875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25A33-D519-438F-06A7-949AD4B6FC2B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5F3877-F165-3562-5A70-56156E782BC8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AFF975-34C7-192F-E979-16D347AD15A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6B05AA-E37A-DA82-EB63-FCC96E60055D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253A86D-AE5A-D641-8392-7B58A3260FB0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2F4DFB-14E3-93BC-1919-77ECAEB2FE5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03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F172B97-6F1D-C7E8-D9BC-70C36692C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33138"/>
            <a:ext cx="10363200" cy="5038272"/>
          </a:xfrm>
        </p:spPr>
        <p:txBody>
          <a:bodyPr>
            <a:normAutofit/>
          </a:bodyPr>
          <a:lstStyle/>
          <a:p>
            <a:r>
              <a:rPr lang="en-US" dirty="0"/>
              <a:t>Thank you very much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welcome new collaborators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PandaX-</a:t>
            </a:r>
            <a:r>
              <a:rPr lang="en-US" dirty="0" err="1"/>
              <a:t>xT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489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AA05-1470-9190-3C83-96C7021D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E range, multiple “interesting” isotopes for neutrino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E682-7CA9-A712-64BC-2CAE7B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99A0-D38E-EC5A-B27F-AB906E7F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51416-169E-34D2-F6D4-D17062C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47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60FCC-7E4D-802A-B34D-D58867AD5DE9}"/>
              </a:ext>
            </a:extLst>
          </p:cNvPr>
          <p:cNvGrpSpPr/>
          <p:nvPr/>
        </p:nvGrpSpPr>
        <p:grpSpPr>
          <a:xfrm>
            <a:off x="391500" y="1584000"/>
            <a:ext cx="11508954" cy="4319720"/>
            <a:chOff x="683046" y="1584000"/>
            <a:chExt cx="11508954" cy="43197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E3DE89-E1D8-991C-E183-34DF2A160EFE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F49C8A-2611-5882-50A2-50F3BE19A6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5CC79-70C3-EF56-E373-6DE690046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D810B4-ADD9-F013-B26A-AE85320278C1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CA6C32-15E4-D282-4756-81C8CB365ACE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8F72C-6336-C7BC-A34A-671D1A86DCE7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D0719-1456-9F9B-6901-889E94A243C4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53072-47B8-ADCD-29AD-889A8B091D94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D7331-AA7B-36EF-9F6B-D7CC492572B4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CA19-C846-40B8-BA3C-674660B4B9DB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9511B9-27C0-82F5-00DA-5BF33D6DBCE9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0C2EA-0B5D-697A-4A2D-DCB27410414F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417A2-2C3C-D5E9-04B0-8CBECABD01AB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1153F-14F3-FA45-31ED-FFB09FAEB15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solidFill>
              <a:srgbClr val="E9445D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1A089-C34B-51F3-093A-327F925D0166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A92389-CFA5-9123-97F1-79A3ABDA8076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046A48-BE69-4FC3-D0D9-B1B30EEE0E9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582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AA05-1470-9190-3C83-96C7021D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</a:t>
            </a:r>
            <a:r>
              <a:rPr lang="zh-CN" altLang="en-US" dirty="0"/>
              <a:t> </a:t>
            </a:r>
            <a:r>
              <a:rPr lang="en-US" dirty="0"/>
              <a:t>LXe TPC: Total-Absorption 5D </a:t>
            </a:r>
            <a:r>
              <a:rPr lang="en-US" altLang="zh-CN" dirty="0"/>
              <a:t>Calorimeter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E682-7CA9-A712-64BC-2CAE7B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99A0-D38E-EC5A-B27F-AB906E7F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51416-169E-34D2-F6D4-D17062C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48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60FCC-7E4D-802A-B34D-D58867AD5DE9}"/>
              </a:ext>
            </a:extLst>
          </p:cNvPr>
          <p:cNvGrpSpPr/>
          <p:nvPr/>
        </p:nvGrpSpPr>
        <p:grpSpPr>
          <a:xfrm>
            <a:off x="391500" y="1584000"/>
            <a:ext cx="11508954" cy="4319720"/>
            <a:chOff x="683046" y="1584000"/>
            <a:chExt cx="11508954" cy="43197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E3DE89-E1D8-991C-E183-34DF2A160EFE}"/>
                </a:ext>
              </a:extLst>
            </p:cNvPr>
            <p:cNvCxnSpPr>
              <a:cxnSpLocks/>
            </p:cNvCxnSpPr>
            <p:nvPr/>
          </p:nvCxnSpPr>
          <p:spPr>
            <a:xfrm>
              <a:off x="683046" y="5503610"/>
              <a:ext cx="1150895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F49C8A-2611-5882-50A2-50F3BE19A6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970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05CC79-70C3-EF56-E373-6DE690046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75033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D810B4-ADD9-F013-B26A-AE85320278C1}"/>
                </a:ext>
              </a:extLst>
            </p:cNvPr>
            <p:cNvCxnSpPr>
              <a:cxnSpLocks/>
            </p:cNvCxnSpPr>
            <p:nvPr/>
          </p:nvCxnSpPr>
          <p:spPr>
            <a:xfrm>
              <a:off x="7390358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CA6C32-15E4-D282-4756-81C8CB365ACE}"/>
                </a:ext>
              </a:extLst>
            </p:cNvPr>
            <p:cNvCxnSpPr>
              <a:cxnSpLocks/>
            </p:cNvCxnSpPr>
            <p:nvPr/>
          </p:nvCxnSpPr>
          <p:spPr>
            <a:xfrm>
              <a:off x="9905684" y="5329439"/>
              <a:ext cx="0" cy="1741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8F72C-6336-C7BC-A34A-671D1A86DCE7}"/>
                </a:ext>
              </a:extLst>
            </p:cNvPr>
            <p:cNvSpPr txBox="1"/>
            <p:nvPr/>
          </p:nvSpPr>
          <p:spPr>
            <a:xfrm>
              <a:off x="2037490" y="5503610"/>
              <a:ext cx="644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D0719-1456-9F9B-6901-889E94A243C4}"/>
                </a:ext>
              </a:extLst>
            </p:cNvPr>
            <p:cNvSpPr txBox="1"/>
            <p:nvPr/>
          </p:nvSpPr>
          <p:spPr>
            <a:xfrm>
              <a:off x="4360502" y="5503610"/>
              <a:ext cx="1029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53072-47B8-ADCD-29AD-889A8B091D94}"/>
                </a:ext>
              </a:extLst>
            </p:cNvPr>
            <p:cNvSpPr txBox="1"/>
            <p:nvPr/>
          </p:nvSpPr>
          <p:spPr>
            <a:xfrm>
              <a:off x="6800713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D7331-AA7B-36EF-9F6B-D7CC492572B4}"/>
                </a:ext>
              </a:extLst>
            </p:cNvPr>
            <p:cNvSpPr txBox="1"/>
            <p:nvPr/>
          </p:nvSpPr>
          <p:spPr>
            <a:xfrm>
              <a:off x="9316041" y="5503610"/>
              <a:ext cx="1179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8CA19-C846-40B8-BA3C-674660B4B9DB}"/>
                </a:ext>
              </a:extLst>
            </p:cNvPr>
            <p:cNvSpPr txBox="1"/>
            <p:nvPr/>
          </p:nvSpPr>
          <p:spPr>
            <a:xfrm>
              <a:off x="1141206" y="3960000"/>
              <a:ext cx="1341120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9511B9-27C0-82F5-00DA-5BF33D6DBCE9}"/>
                </a:ext>
              </a:extLst>
            </p:cNvPr>
            <p:cNvSpPr txBox="1"/>
            <p:nvPr/>
          </p:nvSpPr>
          <p:spPr>
            <a:xfrm>
              <a:off x="2597479" y="3960000"/>
              <a:ext cx="3598353" cy="646331"/>
            </a:xfrm>
            <a:prstGeom prst="rect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WIMP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暗物质信号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F0C2EA-0B5D-697A-4A2D-DCB27410414F}"/>
                </a:ext>
              </a:extLst>
            </p:cNvPr>
            <p:cNvSpPr txBox="1"/>
            <p:nvPr/>
          </p:nvSpPr>
          <p:spPr>
            <a:xfrm>
              <a:off x="6295829" y="3960000"/>
              <a:ext cx="2660881" cy="646331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太阳</a:t>
              </a:r>
              <a:r>
                <a: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中微子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417A2-2C3C-D5E9-04B0-8CBECABD01AB}"/>
                </a:ext>
              </a:extLst>
            </p:cNvPr>
            <p:cNvSpPr txBox="1"/>
            <p:nvPr/>
          </p:nvSpPr>
          <p:spPr>
            <a:xfrm>
              <a:off x="5460985" y="3168000"/>
              <a:ext cx="1860931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21153F-14F3-FA45-31ED-FFB09FAEB159}"/>
                </a:ext>
              </a:extLst>
            </p:cNvPr>
            <p:cNvSpPr txBox="1"/>
            <p:nvPr/>
          </p:nvSpPr>
          <p:spPr>
            <a:xfrm>
              <a:off x="7320521" y="2376000"/>
              <a:ext cx="2585151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-134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1A089-C34B-51F3-093A-327F925D0166}"/>
                </a:ext>
              </a:extLst>
            </p:cNvPr>
            <p:cNvSpPr txBox="1"/>
            <p:nvPr/>
          </p:nvSpPr>
          <p:spPr>
            <a:xfrm>
              <a:off x="7320521" y="1584000"/>
              <a:ext cx="4225145" cy="64633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-136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以及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νββ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A92389-CFA5-9123-97F1-79A3ABDA8076}"/>
                </a:ext>
              </a:extLst>
            </p:cNvPr>
            <p:cNvSpPr txBox="1"/>
            <p:nvPr/>
          </p:nvSpPr>
          <p:spPr>
            <a:xfrm>
              <a:off x="10043045" y="3168000"/>
              <a:ext cx="1341120" cy="64800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氙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-124 0</a:t>
              </a:r>
              <a:r>
                <a:rPr lang="el-G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046A48-BE69-4FC3-D0D9-B1B30EEE0E9A}"/>
                </a:ext>
              </a:extLst>
            </p:cNvPr>
            <p:cNvSpPr txBox="1"/>
            <p:nvPr/>
          </p:nvSpPr>
          <p:spPr>
            <a:xfrm>
              <a:off x="2359706" y="4752000"/>
              <a:ext cx="9185957" cy="369332"/>
            </a:xfrm>
            <a:prstGeom prst="rect">
              <a:avLst/>
            </a:prstGeom>
            <a:solidFill>
              <a:srgbClr val="E9445D">
                <a:alpha val="29804"/>
              </a:srgb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CN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核物理</a:t>
              </a:r>
              <a:r>
                <a:rPr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  <a:cs typeface="Times New Roman" panose="02020603050405020304" pitchFamily="18" charset="0"/>
                </a:rPr>
                <a:t>：贝塔能谱精确测量、稀有核衰变等</a:t>
              </a:r>
              <a:endParaRPr lang="en-US" sz="18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669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D550-08DB-A12F-7FBF-419F2C63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</a:t>
            </a:r>
            <a:r>
              <a:rPr lang="zh-CN" altLang="en-US" dirty="0"/>
              <a:t> </a:t>
            </a:r>
            <a:r>
              <a:rPr lang="en-US" dirty="0"/>
              <a:t>LXe TPC: Total-Absorption 5D </a:t>
            </a:r>
            <a:r>
              <a:rPr lang="en-US" altLang="zh-CN" dirty="0"/>
              <a:t>Calorimeter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DACD-86DB-8DA2-3EBF-21D0A815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8000118" cy="2038410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en-US" dirty="0"/>
              <a:t>Precisely measure 3D position, energy, and timing information in the energy range from sub-keV to 10MeV</a:t>
            </a:r>
          </a:p>
          <a:p>
            <a:pPr marL="285750" indent="-285750"/>
            <a:r>
              <a:rPr lang="en-US" dirty="0"/>
              <a:t>Large monolithic volume: total absorption; ~</a:t>
            </a:r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x MeV </a:t>
            </a:r>
            <a:r>
              <a:rPr lang="en-US" altLang="zh-CN" dirty="0" err="1"/>
              <a:t>ɣ</a:t>
            </a:r>
            <a:r>
              <a:rPr lang="en-US" altLang="zh-CN" dirty="0"/>
              <a:t> attenuation length</a:t>
            </a:r>
          </a:p>
          <a:p>
            <a:pPr marL="285750" indent="-285750"/>
            <a:r>
              <a:rPr lang="en-US" altLang="zh-CN" dirty="0"/>
              <a:t>Single-site (SS)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multi-site (MS)</a:t>
            </a:r>
            <a:r>
              <a:rPr lang="zh-CN" altLang="en-US" dirty="0"/>
              <a:t> </a:t>
            </a:r>
            <a:r>
              <a:rPr lang="en-US" altLang="zh-CN" dirty="0"/>
              <a:t>event for event topology and particle ID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BD504-7DD5-6B44-9129-6B04F0E7DF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7182B-DC47-1F86-FCB1-F2FA4DAC4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4823-042F-3EBA-0F0D-AAC0D9F5A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882AE7-5E7E-F42E-7F09-554B1C3F58BC}"/>
              </a:ext>
            </a:extLst>
          </p:cNvPr>
          <p:cNvGrpSpPr/>
          <p:nvPr/>
        </p:nvGrpSpPr>
        <p:grpSpPr>
          <a:xfrm>
            <a:off x="8635456" y="266508"/>
            <a:ext cx="3251200" cy="6864740"/>
            <a:chOff x="7805710" y="466170"/>
            <a:chExt cx="3251200" cy="68647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BA439C-1E9D-146A-7CAD-C75837229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FBE5C0-C10B-2998-69F1-619DD206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9E1D4D-7237-3010-3488-791F16CC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AA5B627-DD38-86EF-BCE3-804D73A964FC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51BA7E7-A237-A4AB-0200-730B3269830F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62E070-546B-2926-65FA-59E2D1870001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0EF4A08-89E5-8044-6750-F8FC6054D598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B06296A-EF88-0145-5E42-39321BFBD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2" name="Explosion 1 31">
            <a:extLst>
              <a:ext uri="{FF2B5EF4-FFF2-40B4-BE49-F238E27FC236}">
                <a16:creationId xmlns:a16="http://schemas.microsoft.com/office/drawing/2014/main" id="{76E8A999-45E1-C3E3-E6AD-910C24144119}"/>
              </a:ext>
            </a:extLst>
          </p:cNvPr>
          <p:cNvSpPr/>
          <p:nvPr/>
        </p:nvSpPr>
        <p:spPr>
          <a:xfrm>
            <a:off x="9404015" y="3323205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3" name="Explosion 1 32">
            <a:extLst>
              <a:ext uri="{FF2B5EF4-FFF2-40B4-BE49-F238E27FC236}">
                <a16:creationId xmlns:a16="http://schemas.microsoft.com/office/drawing/2014/main" id="{E8EE246B-0994-551D-7E94-516C846FE419}"/>
              </a:ext>
            </a:extLst>
          </p:cNvPr>
          <p:cNvSpPr/>
          <p:nvPr/>
        </p:nvSpPr>
        <p:spPr>
          <a:xfrm>
            <a:off x="10282246" y="2888692"/>
            <a:ext cx="360000" cy="324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5E690E15-6AF5-F88E-FD88-E7D2A1F6093F}"/>
              </a:ext>
            </a:extLst>
          </p:cNvPr>
          <p:cNvSpPr/>
          <p:nvPr/>
        </p:nvSpPr>
        <p:spPr>
          <a:xfrm>
            <a:off x="10038690" y="3920150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DB4B3B-8816-88B9-84BB-18DED90EC657}"/>
              </a:ext>
            </a:extLst>
          </p:cNvPr>
          <p:cNvCxnSpPr>
            <a:cxnSpLocks/>
          </p:cNvCxnSpPr>
          <p:nvPr/>
        </p:nvCxnSpPr>
        <p:spPr>
          <a:xfrm flipV="1">
            <a:off x="9560519" y="4115196"/>
            <a:ext cx="734939" cy="1401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88B368-87AB-F3CE-5D85-78CFE9BF0993}"/>
              </a:ext>
            </a:extLst>
          </p:cNvPr>
          <p:cNvCxnSpPr>
            <a:cxnSpLocks/>
          </p:cNvCxnSpPr>
          <p:nvPr/>
        </p:nvCxnSpPr>
        <p:spPr>
          <a:xfrm flipH="1" flipV="1">
            <a:off x="9543641" y="3413205"/>
            <a:ext cx="738605" cy="7336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9034CB-A880-A367-EB50-B19998BDF5DA}"/>
              </a:ext>
            </a:extLst>
          </p:cNvPr>
          <p:cNvCxnSpPr>
            <a:cxnSpLocks/>
          </p:cNvCxnSpPr>
          <p:nvPr/>
        </p:nvCxnSpPr>
        <p:spPr>
          <a:xfrm flipV="1">
            <a:off x="9560519" y="3004243"/>
            <a:ext cx="956342" cy="400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64347D-F67E-4ECB-A522-16826245A1EE}"/>
              </a:ext>
            </a:extLst>
          </p:cNvPr>
          <p:cNvCxnSpPr>
            <a:cxnSpLocks/>
          </p:cNvCxnSpPr>
          <p:nvPr/>
        </p:nvCxnSpPr>
        <p:spPr>
          <a:xfrm flipV="1">
            <a:off x="10498876" y="2414584"/>
            <a:ext cx="1663335" cy="6114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F04B7D-8567-7F5D-7869-537DCA036DDC}"/>
              </a:ext>
            </a:extLst>
          </p:cNvPr>
          <p:cNvSpPr txBox="1"/>
          <p:nvPr/>
        </p:nvSpPr>
        <p:spPr>
          <a:xfrm>
            <a:off x="986797" y="5840846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8193-F9D4-4263-8578-E776A0FD3C33}"/>
              </a:ext>
            </a:extLst>
          </p:cNvPr>
          <p:cNvSpPr txBox="1"/>
          <p:nvPr/>
        </p:nvSpPr>
        <p:spPr>
          <a:xfrm>
            <a:off x="986797" y="4326166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7E60D26-1513-FF38-CA63-7616204A7CEE}"/>
              </a:ext>
            </a:extLst>
          </p:cNvPr>
          <p:cNvSpPr/>
          <p:nvPr/>
        </p:nvSpPr>
        <p:spPr>
          <a:xfrm>
            <a:off x="1448806" y="3755028"/>
            <a:ext cx="277724" cy="158804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F4CE9-88D4-504A-1CA9-61920DA0C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226" y="2980403"/>
            <a:ext cx="5175827" cy="33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651B6C-B71F-9657-9D25-4CCA8792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AAB9A-D4EB-EF08-9828-315C4F3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A multi-ton dual</a:t>
            </a:r>
            <a:r>
              <a:rPr lang="en-US" altLang="zh-CN" sz="2400" dirty="0"/>
              <a:t>-</a:t>
            </a:r>
            <a:r>
              <a:rPr lang="en-US" sz="2400" dirty="0"/>
              <a:t>phase xenon TPC at B2 hall of China Jinping Underground Laboratory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1.2 m (D) ×1.2 m (H); Sensitive volume: 3.7-ton LXe; 3-inch PMTs: 169 top / 199 bottom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Water</a:t>
            </a:r>
            <a:r>
              <a:rPr lang="zh-CN" altLang="en-US" sz="2400" dirty="0"/>
              <a:t> </a:t>
            </a:r>
            <a:r>
              <a:rPr lang="en-US" altLang="zh-CN" sz="2400" dirty="0"/>
              <a:t>shielding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9A7BE-5AC5-DFAE-E2E1-029ABDFA33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6BBAE-3213-1104-1095-8DA4A030A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54596-3AEF-8975-B04C-0EAA6CC2C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5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C2FB76A-09EC-12E2-BF11-21F46926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0" y="2807549"/>
            <a:ext cx="2342117" cy="3600000"/>
          </a:xfrm>
          <a:prstGeom prst="rect">
            <a:avLst/>
          </a:prstGeom>
        </p:spPr>
      </p:pic>
      <p:pic>
        <p:nvPicPr>
          <p:cNvPr id="8" name="Picture 1" descr="page19image11671856">
            <a:extLst>
              <a:ext uri="{FF2B5EF4-FFF2-40B4-BE49-F238E27FC236}">
                <a16:creationId xmlns:a16="http://schemas.microsoft.com/office/drawing/2014/main" id="{D4C6F3C8-B147-1E26-027C-7B65D2786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r="10953"/>
          <a:stretch/>
        </p:blipFill>
        <p:spPr bwMode="auto">
          <a:xfrm>
            <a:off x="7156704" y="2807549"/>
            <a:ext cx="420624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C05F32C-2E68-C465-1D06-0C61EE52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235297" y="280754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476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DA227E-77EE-157E-D60D-777DFC6A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2167" y="1988631"/>
            <a:ext cx="3293277" cy="458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C4AB9-2F1D-3638-E565-153FAA6BA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43"/>
          <a:stretch/>
        </p:blipFill>
        <p:spPr>
          <a:xfrm>
            <a:off x="4278104" y="3092340"/>
            <a:ext cx="3990683" cy="282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00DD5-4A5B-010E-D1F1-F488BE6C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348" y="2918490"/>
            <a:ext cx="4490543" cy="30771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D9DD16-1725-B8E3-EB1A-B4101111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aseline="30000" dirty="0"/>
              <a:t>214</a:t>
            </a:r>
            <a:r>
              <a:rPr lang="en-US" dirty="0"/>
              <a:t>Pb beta decay spectra are critical for LXe detectors?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42FCA-C6AA-87D2-6B48-B6E840BDE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background from </a:t>
            </a:r>
            <a:r>
              <a:rPr lang="en-US" baseline="30000" dirty="0"/>
              <a:t>222</a:t>
            </a:r>
            <a:r>
              <a:rPr lang="en-US" dirty="0"/>
              <a:t>Rn, can not be removed except distillation </a:t>
            </a:r>
          </a:p>
          <a:p>
            <a:r>
              <a:rPr lang="en-US" dirty="0"/>
              <a:t>The spectral shape strongly influence s fits at MeV level (</a:t>
            </a:r>
            <a:r>
              <a:rPr lang="en-US" dirty="0">
                <a:solidFill>
                  <a:srgbClr val="E9445D"/>
                </a:solidFill>
              </a:rPr>
              <a:t>2.0% contribution</a:t>
            </a:r>
            <a:r>
              <a:rPr lang="en-US" dirty="0"/>
              <a:t> to 2</a:t>
            </a:r>
            <a:r>
              <a:rPr lang="el-GR" dirty="0"/>
              <a:t>νββ</a:t>
            </a:r>
            <a:r>
              <a:rPr lang="en-US" dirty="0"/>
              <a:t> half-life uncertainty)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E9445D"/>
                </a:solidFill>
              </a:rPr>
              <a:t>featureless</a:t>
            </a:r>
            <a:r>
              <a:rPr lang="en-US" dirty="0"/>
              <a:t> spectrum directly determines the physics sensitivity at 1-100 keV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6D4858-6CC4-7AD4-D4FA-2287677F17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AAAF-4DCE-BF55-6CEF-997CF61F0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D1CAC-A25E-27CB-5809-BEACD7CAE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50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0F0DD-7776-C674-50A0-4E4D1998C984}"/>
              </a:ext>
            </a:extLst>
          </p:cNvPr>
          <p:cNvSpPr txBox="1"/>
          <p:nvPr/>
        </p:nvSpPr>
        <p:spPr>
          <a:xfrm>
            <a:off x="8311610" y="6042214"/>
            <a:ext cx="398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, assuming 0.5 </a:t>
            </a:r>
            <a:r>
              <a:rPr lang="en-US" dirty="0" err="1"/>
              <a:t>μBq</a:t>
            </a:r>
            <a:r>
              <a:rPr lang="en-US" dirty="0"/>
              <a:t>/kg </a:t>
            </a:r>
            <a:r>
              <a:rPr lang="en-US" baseline="30000" dirty="0"/>
              <a:t>222</a:t>
            </a:r>
            <a:r>
              <a:rPr lang="en-US" dirty="0"/>
              <a:t>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BA413-8799-797F-5E85-1AA0A44865B4}"/>
              </a:ext>
            </a:extLst>
          </p:cNvPr>
          <p:cNvSpPr txBox="1"/>
          <p:nvPr/>
        </p:nvSpPr>
        <p:spPr>
          <a:xfrm>
            <a:off x="735812" y="6042214"/>
            <a:ext cx="3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PandaX-4T 2</a:t>
            </a:r>
            <a:r>
              <a:rPr lang="el-GR" dirty="0"/>
              <a:t>νββ</a:t>
            </a:r>
            <a:r>
              <a:rPr lang="en-US" dirty="0"/>
              <a:t> 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D6847-611B-6DA3-A9ED-DABBE6A5DE88}"/>
              </a:ext>
            </a:extLst>
          </p:cNvPr>
          <p:cNvSpPr txBox="1"/>
          <p:nvPr/>
        </p:nvSpPr>
        <p:spPr>
          <a:xfrm>
            <a:off x="5345063" y="4871353"/>
            <a:ext cx="16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Fang,</a:t>
            </a:r>
            <a:r>
              <a:rPr lang="zh-CN" altLang="en-US" dirty="0"/>
              <a:t> </a:t>
            </a:r>
            <a:r>
              <a:rPr lang="en-US" altLang="zh-CN" dirty="0"/>
              <a:t>Li,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5419A-8ED5-A78A-99D4-4BCAE4FDBEBF}"/>
              </a:ext>
            </a:extLst>
          </p:cNvPr>
          <p:cNvSpPr txBox="1"/>
          <p:nvPr/>
        </p:nvSpPr>
        <p:spPr>
          <a:xfrm>
            <a:off x="4939572" y="6042214"/>
            <a:ext cx="35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realistic 2</a:t>
            </a:r>
            <a:r>
              <a:rPr lang="el-GR" dirty="0"/>
              <a:t>νββ</a:t>
            </a:r>
            <a:r>
              <a:rPr lang="en-US" dirty="0"/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2909624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A19D-4CDD-B47B-8C09-EE48D8FA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214</a:t>
            </a:r>
            <a:r>
              <a:rPr lang="en-US" dirty="0"/>
              <a:t>Pb beta decay spectra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complicated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5CC39-1519-288E-4E81-4DDCBC54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4950311" cy="1033065"/>
          </a:xfrm>
        </p:spPr>
        <p:txBody>
          <a:bodyPr/>
          <a:lstStyle/>
          <a:p>
            <a:r>
              <a:rPr lang="en-US" dirty="0"/>
              <a:t>Branching</a:t>
            </a:r>
            <a:r>
              <a:rPr lang="zh-CN" altLang="en-US" dirty="0"/>
              <a:t> </a:t>
            </a:r>
            <a:r>
              <a:rPr lang="en-US" altLang="zh-CN" dirty="0"/>
              <a:t>ratio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 precisely known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116A6-A68A-9F55-EA32-20D3CA6DB4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D0325-3F3B-9F6B-499F-5201E2964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AE2B-EC37-6C60-EAA8-85BD5D6AB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D8BEB-F693-EEA4-CE71-CE8D6F940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" t="1791" r="10570" b="3057"/>
          <a:stretch/>
        </p:blipFill>
        <p:spPr>
          <a:xfrm>
            <a:off x="2393293" y="1728573"/>
            <a:ext cx="3290614" cy="4534676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49E77F25-A54B-A3EC-8518-AB7413F62969}"/>
              </a:ext>
            </a:extLst>
          </p:cNvPr>
          <p:cNvGraphicFramePr>
            <a:graphicFrameLocks noGrp="1"/>
          </p:cNvGraphicFramePr>
          <p:nvPr/>
        </p:nvGraphicFramePr>
        <p:xfrm>
          <a:off x="300444" y="2740190"/>
          <a:ext cx="2815158" cy="4004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386">
                  <a:extLst>
                    <a:ext uri="{9D8B030D-6E8A-4147-A177-3AD203B41FA5}">
                      <a16:colId xmlns:a16="http://schemas.microsoft.com/office/drawing/2014/main" val="1184818990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2202004899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331277183"/>
                    </a:ext>
                  </a:extLst>
                </a:gridCol>
              </a:tblGrid>
              <a:tr h="1165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2.7257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315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45.495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44.5(7)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207271"/>
                  </a:ext>
                </a:extLst>
              </a:tr>
              <a:tr h="1176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39.845</a:t>
                      </a:r>
                    </a:p>
                    <a:p>
                      <a:endParaRPr lang="en-US" sz="1400" dirty="0">
                        <a:solidFill>
                          <a:srgbClr val="E9445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39.0(5)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45824"/>
                  </a:ext>
                </a:extLst>
              </a:tr>
              <a:tr h="490740"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10.903</a:t>
                      </a:r>
                      <a:endParaRPr lang="en-US" sz="1400" dirty="0">
                        <a:solidFill>
                          <a:srgbClr val="E9445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12.7(9)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716328"/>
                  </a:ext>
                </a:extLst>
              </a:tr>
              <a:tr h="83894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Geant4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NNDC</a:t>
                      </a: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NDS2021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NDS 2009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8842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50A097C-530B-DD5B-6CFD-210CF0EEB384}"/>
              </a:ext>
            </a:extLst>
          </p:cNvPr>
          <p:cNvSpPr txBox="1"/>
          <p:nvPr/>
        </p:nvSpPr>
        <p:spPr>
          <a:xfrm>
            <a:off x="3115602" y="5969720"/>
            <a:ext cx="6335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DDEP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49EE8A-2220-56F8-85E9-3F20BC5FFC09}"/>
              </a:ext>
            </a:extLst>
          </p:cNvPr>
          <p:cNvSpPr txBox="1">
            <a:spLocks/>
          </p:cNvSpPr>
          <p:nvPr/>
        </p:nvSpPr>
        <p:spPr>
          <a:xfrm>
            <a:off x="6427302" y="1046746"/>
            <a:ext cx="4950311" cy="1033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Shape calculation is not exact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CF57CE-C211-80E0-177F-02B6849FB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95138" y="1425673"/>
            <a:ext cx="3938157" cy="2766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5A84DC-785A-0E06-E6AF-93DEF670C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016" y="4003090"/>
            <a:ext cx="3869092" cy="25868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746DD4-7A83-2E9D-C173-4C69FEF73593}"/>
              </a:ext>
            </a:extLst>
          </p:cNvPr>
          <p:cNvSpPr txBox="1"/>
          <p:nvPr/>
        </p:nvSpPr>
        <p:spPr>
          <a:xfrm>
            <a:off x="6886505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Haselschwardt</a:t>
            </a:r>
            <a:r>
              <a:rPr lang="en-US" sz="1400" dirty="0"/>
              <a:t>  et al. PRC 102, 065501 (2020) with NDS 2009 br. </a:t>
            </a:r>
          </a:p>
        </p:txBody>
      </p:sp>
    </p:spTree>
    <p:extLst>
      <p:ext uri="{BB962C8B-B14F-4D97-AF65-F5344CB8AC3E}">
        <p14:creationId xmlns:p14="http://schemas.microsoft.com/office/powerpoint/2010/main" val="2593226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CDF794-EB42-26FD-42AE-73777D3C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97435B-7882-1C24-BD93-0F778E48A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401" y="860303"/>
            <a:ext cx="10319198" cy="30174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6A509-ABAD-60ED-A670-5A08FE3145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1632-EA44-FAED-41E5-FFD539135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65D27-1DCA-7F9B-728F-52960D51C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52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723A1-024A-D08F-DF23-0872F0413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98" y="3848950"/>
            <a:ext cx="3924301" cy="2783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F0EE25-F0E4-785F-664E-EFE29E4E9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27123" y="3652560"/>
            <a:ext cx="4242156" cy="297984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585FFDF-1FEB-53D8-253E-C41EA13D5404}"/>
              </a:ext>
            </a:extLst>
          </p:cNvPr>
          <p:cNvSpPr/>
          <p:nvPr/>
        </p:nvSpPr>
        <p:spPr>
          <a:xfrm>
            <a:off x="8200746" y="2599765"/>
            <a:ext cx="1499065" cy="4182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A5AF-D166-BF70-6F95-981B3D31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60159"/>
            <a:ext cx="11064240" cy="983338"/>
          </a:xfrm>
        </p:spPr>
        <p:txBody>
          <a:bodyPr>
            <a:normAutofit/>
          </a:bodyPr>
          <a:lstStyle/>
          <a:p>
            <a:r>
              <a:rPr lang="en-US" dirty="0"/>
              <a:t>Beta</a:t>
            </a:r>
            <a:br>
              <a:rPr lang="en-US" dirty="0"/>
            </a:br>
            <a:r>
              <a:rPr lang="en-US" dirty="0"/>
              <a:t>Spectra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92CE3-171F-5080-7CF6-DAD9EFFC94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A5A99-52FC-042A-C633-50A8837BB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27D4-22C6-4E41-1E1A-8701E6C04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7F5356-A056-1333-7FFD-6CEB24842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0"/>
            <a:ext cx="942975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4F9687-3309-F65C-D8E0-F2E3891BB787}"/>
              </a:ext>
            </a:extLst>
          </p:cNvPr>
          <p:cNvSpPr txBox="1"/>
          <p:nvPr/>
        </p:nvSpPr>
        <p:spPr>
          <a:xfrm>
            <a:off x="0" y="4986338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</a:t>
            </a:r>
          </a:p>
          <a:p>
            <a:r>
              <a:rPr lang="en-US" dirty="0" err="1"/>
              <a:t>Marlom</a:t>
            </a:r>
            <a:r>
              <a:rPr lang="en-US" dirty="0"/>
              <a:t>,</a:t>
            </a:r>
          </a:p>
          <a:p>
            <a:r>
              <a:rPr lang="en-US" dirty="0" err="1"/>
              <a:t>Suhonen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79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D918-2A26-C150-9FC9-96DC6168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for beta decay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34FCE-4A66-B4EE-FBD1-7FB2EE12FC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C5D72-8F36-0670-DE24-0E7182C21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4BD0-F295-2B99-6EEC-581D2D750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25C4C2-A4B3-A8DE-44DF-AA1D13F4B3B5}"/>
              </a:ext>
            </a:extLst>
          </p:cNvPr>
          <p:cNvGrpSpPr/>
          <p:nvPr/>
        </p:nvGrpSpPr>
        <p:grpSpPr>
          <a:xfrm>
            <a:off x="1086597" y="2475020"/>
            <a:ext cx="2304594" cy="4866030"/>
            <a:chOff x="7805710" y="466170"/>
            <a:chExt cx="3251200" cy="68647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8CC983-9E4A-CAD0-1000-B8588DCEA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80D947-0A1F-5F75-7148-0ECFAE94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3E46FD-372B-9792-4873-5144DBE0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0A10601-98A8-126E-0368-5B5A0FAD8A26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55997F1-B179-E0C3-4873-746FEF3C0B2B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F8DFBC-444F-458F-9E7B-1F9DFF943AD5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8DFBA08-0CB6-FB92-21FF-1341193B73B8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1535AC7-5920-24CE-09CE-88A7674C2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710C7-5305-9E76-2136-8B8AC09883BF}"/>
              </a:ext>
            </a:extLst>
          </p:cNvPr>
          <p:cNvGrpSpPr/>
          <p:nvPr/>
        </p:nvGrpSpPr>
        <p:grpSpPr>
          <a:xfrm>
            <a:off x="5068047" y="2475020"/>
            <a:ext cx="2304594" cy="4866030"/>
            <a:chOff x="7805710" y="466170"/>
            <a:chExt cx="3251200" cy="68647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382CC9-D551-0E9B-DFB3-D21E6206F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790472-5537-A046-B8A0-C29DAE1F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805072-47C7-F7B6-D3B1-6B1A65859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8112351-FEF2-2A73-E7AD-0E94FFF1A971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17733DB-4610-EAD4-A6D0-0580E2A453EC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EFBF99-5B04-8CB7-6239-E311BD31DCF0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E39C625-D15D-C012-D133-36C64DBE23AA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F90855A-5C2B-80EE-7668-2BC002F64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691F53C9-C825-52EA-993C-A9120DB1F89A}"/>
              </a:ext>
            </a:extLst>
          </p:cNvPr>
          <p:cNvSpPr/>
          <p:nvPr/>
        </p:nvSpPr>
        <p:spPr>
          <a:xfrm>
            <a:off x="2089298" y="4906991"/>
            <a:ext cx="159489" cy="127591"/>
          </a:xfrm>
          <a:custGeom>
            <a:avLst/>
            <a:gdLst>
              <a:gd name="connsiteX0" fmla="*/ 0 w 159489"/>
              <a:gd name="connsiteY0" fmla="*/ 15949 h 127591"/>
              <a:gd name="connsiteX1" fmla="*/ 37214 w 159489"/>
              <a:gd name="connsiteY1" fmla="*/ 0 h 127591"/>
              <a:gd name="connsiteX2" fmla="*/ 53163 w 159489"/>
              <a:gd name="connsiteY2" fmla="*/ 31898 h 127591"/>
              <a:gd name="connsiteX3" fmla="*/ 69112 w 159489"/>
              <a:gd name="connsiteY3" fmla="*/ 37214 h 127591"/>
              <a:gd name="connsiteX4" fmla="*/ 79745 w 159489"/>
              <a:gd name="connsiteY4" fmla="*/ 21265 h 127591"/>
              <a:gd name="connsiteX5" fmla="*/ 85061 w 159489"/>
              <a:gd name="connsiteY5" fmla="*/ 37214 h 127591"/>
              <a:gd name="connsiteX6" fmla="*/ 90377 w 159489"/>
              <a:gd name="connsiteY6" fmla="*/ 58479 h 127591"/>
              <a:gd name="connsiteX7" fmla="*/ 106326 w 159489"/>
              <a:gd name="connsiteY7" fmla="*/ 53163 h 127591"/>
              <a:gd name="connsiteX8" fmla="*/ 122275 w 159489"/>
              <a:gd name="connsiteY8" fmla="*/ 58479 h 127591"/>
              <a:gd name="connsiteX9" fmla="*/ 138224 w 159489"/>
              <a:gd name="connsiteY9" fmla="*/ 95693 h 127591"/>
              <a:gd name="connsiteX10" fmla="*/ 159489 w 159489"/>
              <a:gd name="connsiteY10" fmla="*/ 101009 h 127591"/>
              <a:gd name="connsiteX11" fmla="*/ 143540 w 159489"/>
              <a:gd name="connsiteY11" fmla="*/ 111642 h 127591"/>
              <a:gd name="connsiteX12" fmla="*/ 101010 w 159489"/>
              <a:gd name="connsiteY12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89" h="127591">
                <a:moveTo>
                  <a:pt x="0" y="15949"/>
                </a:moveTo>
                <a:cubicBezTo>
                  <a:pt x="12405" y="10633"/>
                  <a:pt x="23718" y="0"/>
                  <a:pt x="37214" y="0"/>
                </a:cubicBezTo>
                <a:cubicBezTo>
                  <a:pt x="47075" y="0"/>
                  <a:pt x="49230" y="27965"/>
                  <a:pt x="53163" y="31898"/>
                </a:cubicBezTo>
                <a:cubicBezTo>
                  <a:pt x="57126" y="35861"/>
                  <a:pt x="63796" y="35442"/>
                  <a:pt x="69112" y="37214"/>
                </a:cubicBezTo>
                <a:cubicBezTo>
                  <a:pt x="72656" y="31898"/>
                  <a:pt x="73356" y="21265"/>
                  <a:pt x="79745" y="21265"/>
                </a:cubicBezTo>
                <a:cubicBezTo>
                  <a:pt x="85349" y="21265"/>
                  <a:pt x="83522" y="31826"/>
                  <a:pt x="85061" y="37214"/>
                </a:cubicBezTo>
                <a:cubicBezTo>
                  <a:pt x="87068" y="44239"/>
                  <a:pt x="88605" y="51391"/>
                  <a:pt x="90377" y="58479"/>
                </a:cubicBezTo>
                <a:cubicBezTo>
                  <a:pt x="95693" y="56707"/>
                  <a:pt x="100722" y="53163"/>
                  <a:pt x="106326" y="53163"/>
                </a:cubicBezTo>
                <a:cubicBezTo>
                  <a:pt x="111930" y="53163"/>
                  <a:pt x="118774" y="54103"/>
                  <a:pt x="122275" y="58479"/>
                </a:cubicBezTo>
                <a:cubicBezTo>
                  <a:pt x="137520" y="77535"/>
                  <a:pt x="116211" y="81018"/>
                  <a:pt x="138224" y="95693"/>
                </a:cubicBezTo>
                <a:cubicBezTo>
                  <a:pt x="144303" y="99746"/>
                  <a:pt x="152401" y="99237"/>
                  <a:pt x="159489" y="101009"/>
                </a:cubicBezTo>
                <a:cubicBezTo>
                  <a:pt x="154173" y="104553"/>
                  <a:pt x="149704" y="109961"/>
                  <a:pt x="143540" y="111642"/>
                </a:cubicBezTo>
                <a:cubicBezTo>
                  <a:pt x="97493" y="124200"/>
                  <a:pt x="101010" y="100983"/>
                  <a:pt x="101010" y="127591"/>
                </a:cubicBez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FBAAC9-22F1-F5B9-B285-C4C67CE18448}"/>
              </a:ext>
            </a:extLst>
          </p:cNvPr>
          <p:cNvSpPr txBox="1"/>
          <p:nvPr/>
        </p:nvSpPr>
        <p:spPr>
          <a:xfrm>
            <a:off x="1828290" y="4877546"/>
            <a:ext cx="15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32D70F-C2CA-BBB1-0503-00B3A5047F0A}"/>
              </a:ext>
            </a:extLst>
          </p:cNvPr>
          <p:cNvSpPr txBox="1"/>
          <p:nvPr/>
        </p:nvSpPr>
        <p:spPr>
          <a:xfrm>
            <a:off x="6679094" y="4578585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82E28"/>
                </a:solidFill>
                <a:cs typeface="Times New Roman" panose="02020603050405020304" pitchFamily="18" charset="0"/>
              </a:rPr>
              <a:t>𝛾</a:t>
            </a:r>
            <a:endParaRPr lang="en-US" i="1" dirty="0">
              <a:solidFill>
                <a:srgbClr val="A82E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C01BC49-515D-E224-FD67-48C6FA5345E9}"/>
              </a:ext>
            </a:extLst>
          </p:cNvPr>
          <p:cNvSpPr/>
          <p:nvPr/>
        </p:nvSpPr>
        <p:spPr>
          <a:xfrm>
            <a:off x="5873946" y="4822205"/>
            <a:ext cx="159489" cy="127591"/>
          </a:xfrm>
          <a:custGeom>
            <a:avLst/>
            <a:gdLst>
              <a:gd name="connsiteX0" fmla="*/ 0 w 159489"/>
              <a:gd name="connsiteY0" fmla="*/ 15949 h 127591"/>
              <a:gd name="connsiteX1" fmla="*/ 37214 w 159489"/>
              <a:gd name="connsiteY1" fmla="*/ 0 h 127591"/>
              <a:gd name="connsiteX2" fmla="*/ 53163 w 159489"/>
              <a:gd name="connsiteY2" fmla="*/ 31898 h 127591"/>
              <a:gd name="connsiteX3" fmla="*/ 69112 w 159489"/>
              <a:gd name="connsiteY3" fmla="*/ 37214 h 127591"/>
              <a:gd name="connsiteX4" fmla="*/ 79745 w 159489"/>
              <a:gd name="connsiteY4" fmla="*/ 21265 h 127591"/>
              <a:gd name="connsiteX5" fmla="*/ 85061 w 159489"/>
              <a:gd name="connsiteY5" fmla="*/ 37214 h 127591"/>
              <a:gd name="connsiteX6" fmla="*/ 90377 w 159489"/>
              <a:gd name="connsiteY6" fmla="*/ 58479 h 127591"/>
              <a:gd name="connsiteX7" fmla="*/ 106326 w 159489"/>
              <a:gd name="connsiteY7" fmla="*/ 53163 h 127591"/>
              <a:gd name="connsiteX8" fmla="*/ 122275 w 159489"/>
              <a:gd name="connsiteY8" fmla="*/ 58479 h 127591"/>
              <a:gd name="connsiteX9" fmla="*/ 138224 w 159489"/>
              <a:gd name="connsiteY9" fmla="*/ 95693 h 127591"/>
              <a:gd name="connsiteX10" fmla="*/ 159489 w 159489"/>
              <a:gd name="connsiteY10" fmla="*/ 101009 h 127591"/>
              <a:gd name="connsiteX11" fmla="*/ 143540 w 159489"/>
              <a:gd name="connsiteY11" fmla="*/ 111642 h 127591"/>
              <a:gd name="connsiteX12" fmla="*/ 101010 w 159489"/>
              <a:gd name="connsiteY12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89" h="127591">
                <a:moveTo>
                  <a:pt x="0" y="15949"/>
                </a:moveTo>
                <a:cubicBezTo>
                  <a:pt x="12405" y="10633"/>
                  <a:pt x="23718" y="0"/>
                  <a:pt x="37214" y="0"/>
                </a:cubicBezTo>
                <a:cubicBezTo>
                  <a:pt x="47075" y="0"/>
                  <a:pt x="49230" y="27965"/>
                  <a:pt x="53163" y="31898"/>
                </a:cubicBezTo>
                <a:cubicBezTo>
                  <a:pt x="57126" y="35861"/>
                  <a:pt x="63796" y="35442"/>
                  <a:pt x="69112" y="37214"/>
                </a:cubicBezTo>
                <a:cubicBezTo>
                  <a:pt x="72656" y="31898"/>
                  <a:pt x="73356" y="21265"/>
                  <a:pt x="79745" y="21265"/>
                </a:cubicBezTo>
                <a:cubicBezTo>
                  <a:pt x="85349" y="21265"/>
                  <a:pt x="83522" y="31826"/>
                  <a:pt x="85061" y="37214"/>
                </a:cubicBezTo>
                <a:cubicBezTo>
                  <a:pt x="87068" y="44239"/>
                  <a:pt x="88605" y="51391"/>
                  <a:pt x="90377" y="58479"/>
                </a:cubicBezTo>
                <a:cubicBezTo>
                  <a:pt x="95693" y="56707"/>
                  <a:pt x="100722" y="53163"/>
                  <a:pt x="106326" y="53163"/>
                </a:cubicBezTo>
                <a:cubicBezTo>
                  <a:pt x="111930" y="53163"/>
                  <a:pt x="118774" y="54103"/>
                  <a:pt x="122275" y="58479"/>
                </a:cubicBezTo>
                <a:cubicBezTo>
                  <a:pt x="137520" y="77535"/>
                  <a:pt x="116211" y="81018"/>
                  <a:pt x="138224" y="95693"/>
                </a:cubicBezTo>
                <a:cubicBezTo>
                  <a:pt x="144303" y="99746"/>
                  <a:pt x="152401" y="99237"/>
                  <a:pt x="159489" y="101009"/>
                </a:cubicBezTo>
                <a:cubicBezTo>
                  <a:pt x="154173" y="104553"/>
                  <a:pt x="149704" y="109961"/>
                  <a:pt x="143540" y="111642"/>
                </a:cubicBezTo>
                <a:cubicBezTo>
                  <a:pt x="97493" y="124200"/>
                  <a:pt x="101010" y="100983"/>
                  <a:pt x="101010" y="127591"/>
                </a:cubicBez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CC734-38DB-9C9F-8BD0-B0562FBBD995}"/>
              </a:ext>
            </a:extLst>
          </p:cNvPr>
          <p:cNvSpPr txBox="1"/>
          <p:nvPr/>
        </p:nvSpPr>
        <p:spPr>
          <a:xfrm>
            <a:off x="5587495" y="4792760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51" name="Explosion 1 50">
            <a:extLst>
              <a:ext uri="{FF2B5EF4-FFF2-40B4-BE49-F238E27FC236}">
                <a16:creationId xmlns:a16="http://schemas.microsoft.com/office/drawing/2014/main" id="{06B45757-4CA3-A3B4-2CA9-2FD8D5B6AC96}"/>
              </a:ext>
            </a:extLst>
          </p:cNvPr>
          <p:cNvSpPr/>
          <p:nvPr/>
        </p:nvSpPr>
        <p:spPr>
          <a:xfrm>
            <a:off x="6305720" y="4585842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2" name="Explosion 1 51">
            <a:extLst>
              <a:ext uri="{FF2B5EF4-FFF2-40B4-BE49-F238E27FC236}">
                <a16:creationId xmlns:a16="http://schemas.microsoft.com/office/drawing/2014/main" id="{DD09CDFD-137E-DAD5-0880-8B1218D4298B}"/>
              </a:ext>
            </a:extLst>
          </p:cNvPr>
          <p:cNvSpPr/>
          <p:nvPr/>
        </p:nvSpPr>
        <p:spPr>
          <a:xfrm>
            <a:off x="6449720" y="4964249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8227991-5391-FCC9-CFF5-CE590CB0AC99}"/>
              </a:ext>
            </a:extLst>
          </p:cNvPr>
          <p:cNvCxnSpPr/>
          <p:nvPr/>
        </p:nvCxnSpPr>
        <p:spPr>
          <a:xfrm flipV="1">
            <a:off x="6033435" y="4670277"/>
            <a:ext cx="432102" cy="236714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FC01A35-5B0F-562F-1297-A0BC3E44BA08}"/>
              </a:ext>
            </a:extLst>
          </p:cNvPr>
          <p:cNvCxnSpPr>
            <a:cxnSpLocks/>
          </p:cNvCxnSpPr>
          <p:nvPr/>
        </p:nvCxnSpPr>
        <p:spPr>
          <a:xfrm>
            <a:off x="6465537" y="4721828"/>
            <a:ext cx="209587" cy="472264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1E42019-AD61-EA82-FA27-89A28E313357}"/>
              </a:ext>
            </a:extLst>
          </p:cNvPr>
          <p:cNvSpPr txBox="1"/>
          <p:nvPr/>
        </p:nvSpPr>
        <p:spPr>
          <a:xfrm>
            <a:off x="572368" y="764923"/>
            <a:ext cx="305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G.S.:  </a:t>
            </a:r>
            <a:r>
              <a:rPr lang="en-US" sz="2400" dirty="0">
                <a:solidFill>
                  <a:srgbClr val="006600"/>
                </a:solidFill>
              </a:rPr>
              <a:t>𝛽</a:t>
            </a:r>
            <a:r>
              <a:rPr lang="en-US" sz="2400" dirty="0"/>
              <a:t> only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4AE4254-9C62-669F-FFAA-6983B8B6F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5" t="1791" r="27723" b="3057"/>
          <a:stretch/>
        </p:blipFill>
        <p:spPr>
          <a:xfrm>
            <a:off x="8872088" y="1253389"/>
            <a:ext cx="3034129" cy="5204011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62E5BE5-C787-683B-D555-CC7B671C2CF9}"/>
              </a:ext>
            </a:extLst>
          </p:cNvPr>
          <p:cNvCxnSpPr/>
          <p:nvPr/>
        </p:nvCxnSpPr>
        <p:spPr>
          <a:xfrm>
            <a:off x="10817525" y="4578585"/>
            <a:ext cx="0" cy="13046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2A90A4D-69F3-C9CE-E241-C764AD951594}"/>
              </a:ext>
            </a:extLst>
          </p:cNvPr>
          <p:cNvSpPr txBox="1"/>
          <p:nvPr/>
        </p:nvSpPr>
        <p:spPr>
          <a:xfrm>
            <a:off x="10880982" y="5050299"/>
            <a:ext cx="20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82E28"/>
                </a:solidFill>
                <a:cs typeface="Times New Roman" panose="02020603050405020304" pitchFamily="18" charset="0"/>
              </a:rPr>
              <a:t>𝛾</a:t>
            </a:r>
            <a:endParaRPr lang="en-US" sz="3200" i="1" dirty="0">
              <a:solidFill>
                <a:srgbClr val="A82E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00C52F-98AF-530D-A086-8BDE353AD782}"/>
              </a:ext>
            </a:extLst>
          </p:cNvPr>
          <p:cNvSpPr txBox="1"/>
          <p:nvPr/>
        </p:nvSpPr>
        <p:spPr>
          <a:xfrm>
            <a:off x="4038600" y="769897"/>
            <a:ext cx="305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E.S.:  </a:t>
            </a:r>
            <a:r>
              <a:rPr lang="en-US" sz="2400" dirty="0">
                <a:solidFill>
                  <a:srgbClr val="006600"/>
                </a:solidFill>
              </a:rPr>
              <a:t>𝛽 </a:t>
            </a:r>
            <a:r>
              <a:rPr lang="en-US" sz="2400" dirty="0"/>
              <a:t>+ </a:t>
            </a:r>
            <a:r>
              <a:rPr lang="en-US" sz="2400" dirty="0">
                <a:solidFill>
                  <a:srgbClr val="A82E28"/>
                </a:solidFill>
                <a:cs typeface="Times New Roman" panose="02020603050405020304" pitchFamily="18" charset="0"/>
              </a:rPr>
              <a:t>𝛾</a:t>
            </a:r>
            <a:r>
              <a:rPr lang="en-US" sz="2400" dirty="0"/>
              <a:t>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39B41CB-ABC5-F0DB-5DE1-91B4A0065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37" y="1242900"/>
            <a:ext cx="3060000" cy="19304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CC72680-1CAF-0432-D220-6AF18E57F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9486" y="1181415"/>
            <a:ext cx="3060000" cy="202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07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D918-2A26-C150-9FC9-96DC6168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 and multiple-site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34FCE-4A66-B4EE-FBD1-7FB2EE12FC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C5D72-8F36-0670-DE24-0E7182C21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4BD0-F295-2B99-6EEC-581D2D750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25C4C2-A4B3-A8DE-44DF-AA1D13F4B3B5}"/>
              </a:ext>
            </a:extLst>
          </p:cNvPr>
          <p:cNvGrpSpPr/>
          <p:nvPr/>
        </p:nvGrpSpPr>
        <p:grpSpPr>
          <a:xfrm>
            <a:off x="1086597" y="2475020"/>
            <a:ext cx="2304594" cy="4866030"/>
            <a:chOff x="7805710" y="466170"/>
            <a:chExt cx="3251200" cy="68647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8CC983-9E4A-CAD0-1000-B8588DCEA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80D947-0A1F-5F75-7148-0ECFAE94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3E46FD-372B-9792-4873-5144DBE0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0A10601-98A8-126E-0368-5B5A0FAD8A26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55997F1-B179-E0C3-4873-746FEF3C0B2B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F8DFBC-444F-458F-9E7B-1F9DFF943AD5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8DFBA08-0CB6-FB92-21FF-1341193B73B8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1535AC7-5920-24CE-09CE-88A7674C2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710C7-5305-9E76-2136-8B8AC09883BF}"/>
              </a:ext>
            </a:extLst>
          </p:cNvPr>
          <p:cNvGrpSpPr/>
          <p:nvPr/>
        </p:nvGrpSpPr>
        <p:grpSpPr>
          <a:xfrm>
            <a:off x="5068047" y="2475020"/>
            <a:ext cx="2304594" cy="4866030"/>
            <a:chOff x="7805710" y="466170"/>
            <a:chExt cx="3251200" cy="68647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382CC9-D551-0E9B-DFB3-D21E6206F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790472-5537-A046-B8A0-C29DAE1F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805072-47C7-F7B6-D3B1-6B1A65859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8112351-FEF2-2A73-E7AD-0E94FFF1A971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17733DB-4610-EAD4-A6D0-0580E2A453EC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EFBF99-5B04-8CB7-6239-E311BD31DCF0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E39C625-D15D-C012-D133-36C64DBE23AA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F90855A-5C2B-80EE-7668-2BC002F64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46E9BA-1C50-5BBD-0326-81D5D185C522}"/>
              </a:ext>
            </a:extLst>
          </p:cNvPr>
          <p:cNvGrpSpPr/>
          <p:nvPr/>
        </p:nvGrpSpPr>
        <p:grpSpPr>
          <a:xfrm>
            <a:off x="9049497" y="2475020"/>
            <a:ext cx="2304594" cy="4866030"/>
            <a:chOff x="7805710" y="466170"/>
            <a:chExt cx="3251200" cy="686474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08FA17-6D27-9CB0-B5AC-B26DEE6FC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F13D55-9E4F-602A-5728-D662B01C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70287F-BB45-B1C0-2521-001C977E0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7EAEFFE-688C-978D-E8B2-16A52D76C95B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E9B6C01-86CE-A8FB-DDC1-4A5CEE112EDF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E37745-9BE7-0EA0-A01A-5789B2A82DFC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EB0AA6F-872B-CBCF-C7E7-236313C463DB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078047C-230F-D4E9-CA46-6EDFF93289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14F4BA8-34BC-26F5-6F69-147701E71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69" y="1144215"/>
            <a:ext cx="3352836" cy="216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D2D3905-C562-01AC-BD0E-B19188F0E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814" y="1144215"/>
            <a:ext cx="3331343" cy="216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96ADEDE-D373-5F25-15FB-E0602477B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122" y="1144215"/>
            <a:ext cx="3331343" cy="2160000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691F53C9-C825-52EA-993C-A9120DB1F89A}"/>
              </a:ext>
            </a:extLst>
          </p:cNvPr>
          <p:cNvSpPr/>
          <p:nvPr/>
        </p:nvSpPr>
        <p:spPr>
          <a:xfrm>
            <a:off x="2089298" y="4906991"/>
            <a:ext cx="159489" cy="127591"/>
          </a:xfrm>
          <a:custGeom>
            <a:avLst/>
            <a:gdLst>
              <a:gd name="connsiteX0" fmla="*/ 0 w 159489"/>
              <a:gd name="connsiteY0" fmla="*/ 15949 h 127591"/>
              <a:gd name="connsiteX1" fmla="*/ 37214 w 159489"/>
              <a:gd name="connsiteY1" fmla="*/ 0 h 127591"/>
              <a:gd name="connsiteX2" fmla="*/ 53163 w 159489"/>
              <a:gd name="connsiteY2" fmla="*/ 31898 h 127591"/>
              <a:gd name="connsiteX3" fmla="*/ 69112 w 159489"/>
              <a:gd name="connsiteY3" fmla="*/ 37214 h 127591"/>
              <a:gd name="connsiteX4" fmla="*/ 79745 w 159489"/>
              <a:gd name="connsiteY4" fmla="*/ 21265 h 127591"/>
              <a:gd name="connsiteX5" fmla="*/ 85061 w 159489"/>
              <a:gd name="connsiteY5" fmla="*/ 37214 h 127591"/>
              <a:gd name="connsiteX6" fmla="*/ 90377 w 159489"/>
              <a:gd name="connsiteY6" fmla="*/ 58479 h 127591"/>
              <a:gd name="connsiteX7" fmla="*/ 106326 w 159489"/>
              <a:gd name="connsiteY7" fmla="*/ 53163 h 127591"/>
              <a:gd name="connsiteX8" fmla="*/ 122275 w 159489"/>
              <a:gd name="connsiteY8" fmla="*/ 58479 h 127591"/>
              <a:gd name="connsiteX9" fmla="*/ 138224 w 159489"/>
              <a:gd name="connsiteY9" fmla="*/ 95693 h 127591"/>
              <a:gd name="connsiteX10" fmla="*/ 159489 w 159489"/>
              <a:gd name="connsiteY10" fmla="*/ 101009 h 127591"/>
              <a:gd name="connsiteX11" fmla="*/ 143540 w 159489"/>
              <a:gd name="connsiteY11" fmla="*/ 111642 h 127591"/>
              <a:gd name="connsiteX12" fmla="*/ 101010 w 159489"/>
              <a:gd name="connsiteY12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89" h="127591">
                <a:moveTo>
                  <a:pt x="0" y="15949"/>
                </a:moveTo>
                <a:cubicBezTo>
                  <a:pt x="12405" y="10633"/>
                  <a:pt x="23718" y="0"/>
                  <a:pt x="37214" y="0"/>
                </a:cubicBezTo>
                <a:cubicBezTo>
                  <a:pt x="47075" y="0"/>
                  <a:pt x="49230" y="27965"/>
                  <a:pt x="53163" y="31898"/>
                </a:cubicBezTo>
                <a:cubicBezTo>
                  <a:pt x="57126" y="35861"/>
                  <a:pt x="63796" y="35442"/>
                  <a:pt x="69112" y="37214"/>
                </a:cubicBezTo>
                <a:cubicBezTo>
                  <a:pt x="72656" y="31898"/>
                  <a:pt x="73356" y="21265"/>
                  <a:pt x="79745" y="21265"/>
                </a:cubicBezTo>
                <a:cubicBezTo>
                  <a:pt x="85349" y="21265"/>
                  <a:pt x="83522" y="31826"/>
                  <a:pt x="85061" y="37214"/>
                </a:cubicBezTo>
                <a:cubicBezTo>
                  <a:pt x="87068" y="44239"/>
                  <a:pt x="88605" y="51391"/>
                  <a:pt x="90377" y="58479"/>
                </a:cubicBezTo>
                <a:cubicBezTo>
                  <a:pt x="95693" y="56707"/>
                  <a:pt x="100722" y="53163"/>
                  <a:pt x="106326" y="53163"/>
                </a:cubicBezTo>
                <a:cubicBezTo>
                  <a:pt x="111930" y="53163"/>
                  <a:pt x="118774" y="54103"/>
                  <a:pt x="122275" y="58479"/>
                </a:cubicBezTo>
                <a:cubicBezTo>
                  <a:pt x="137520" y="77535"/>
                  <a:pt x="116211" y="81018"/>
                  <a:pt x="138224" y="95693"/>
                </a:cubicBezTo>
                <a:cubicBezTo>
                  <a:pt x="144303" y="99746"/>
                  <a:pt x="152401" y="99237"/>
                  <a:pt x="159489" y="101009"/>
                </a:cubicBezTo>
                <a:cubicBezTo>
                  <a:pt x="154173" y="104553"/>
                  <a:pt x="149704" y="109961"/>
                  <a:pt x="143540" y="111642"/>
                </a:cubicBezTo>
                <a:cubicBezTo>
                  <a:pt x="97493" y="124200"/>
                  <a:pt x="101010" y="100983"/>
                  <a:pt x="101010" y="127591"/>
                </a:cubicBez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FBAAC9-22F1-F5B9-B285-C4C67CE18448}"/>
              </a:ext>
            </a:extLst>
          </p:cNvPr>
          <p:cNvSpPr txBox="1"/>
          <p:nvPr/>
        </p:nvSpPr>
        <p:spPr>
          <a:xfrm>
            <a:off x="1802847" y="4877546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32D70F-C2CA-BBB1-0503-00B3A5047F0A}"/>
              </a:ext>
            </a:extLst>
          </p:cNvPr>
          <p:cNvSpPr txBox="1"/>
          <p:nvPr/>
        </p:nvSpPr>
        <p:spPr>
          <a:xfrm>
            <a:off x="6679094" y="4578585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82E28"/>
                </a:solidFill>
                <a:cs typeface="Times New Roman" panose="02020603050405020304" pitchFamily="18" charset="0"/>
              </a:rPr>
              <a:t>𝛾</a:t>
            </a:r>
            <a:endParaRPr lang="en-US" i="1" dirty="0">
              <a:solidFill>
                <a:srgbClr val="A82E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EC01BC49-515D-E224-FD67-48C6FA5345E9}"/>
              </a:ext>
            </a:extLst>
          </p:cNvPr>
          <p:cNvSpPr/>
          <p:nvPr/>
        </p:nvSpPr>
        <p:spPr>
          <a:xfrm>
            <a:off x="5873946" y="4822205"/>
            <a:ext cx="159489" cy="127591"/>
          </a:xfrm>
          <a:custGeom>
            <a:avLst/>
            <a:gdLst>
              <a:gd name="connsiteX0" fmla="*/ 0 w 159489"/>
              <a:gd name="connsiteY0" fmla="*/ 15949 h 127591"/>
              <a:gd name="connsiteX1" fmla="*/ 37214 w 159489"/>
              <a:gd name="connsiteY1" fmla="*/ 0 h 127591"/>
              <a:gd name="connsiteX2" fmla="*/ 53163 w 159489"/>
              <a:gd name="connsiteY2" fmla="*/ 31898 h 127591"/>
              <a:gd name="connsiteX3" fmla="*/ 69112 w 159489"/>
              <a:gd name="connsiteY3" fmla="*/ 37214 h 127591"/>
              <a:gd name="connsiteX4" fmla="*/ 79745 w 159489"/>
              <a:gd name="connsiteY4" fmla="*/ 21265 h 127591"/>
              <a:gd name="connsiteX5" fmla="*/ 85061 w 159489"/>
              <a:gd name="connsiteY5" fmla="*/ 37214 h 127591"/>
              <a:gd name="connsiteX6" fmla="*/ 90377 w 159489"/>
              <a:gd name="connsiteY6" fmla="*/ 58479 h 127591"/>
              <a:gd name="connsiteX7" fmla="*/ 106326 w 159489"/>
              <a:gd name="connsiteY7" fmla="*/ 53163 h 127591"/>
              <a:gd name="connsiteX8" fmla="*/ 122275 w 159489"/>
              <a:gd name="connsiteY8" fmla="*/ 58479 h 127591"/>
              <a:gd name="connsiteX9" fmla="*/ 138224 w 159489"/>
              <a:gd name="connsiteY9" fmla="*/ 95693 h 127591"/>
              <a:gd name="connsiteX10" fmla="*/ 159489 w 159489"/>
              <a:gd name="connsiteY10" fmla="*/ 101009 h 127591"/>
              <a:gd name="connsiteX11" fmla="*/ 143540 w 159489"/>
              <a:gd name="connsiteY11" fmla="*/ 111642 h 127591"/>
              <a:gd name="connsiteX12" fmla="*/ 101010 w 159489"/>
              <a:gd name="connsiteY12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89" h="127591">
                <a:moveTo>
                  <a:pt x="0" y="15949"/>
                </a:moveTo>
                <a:cubicBezTo>
                  <a:pt x="12405" y="10633"/>
                  <a:pt x="23718" y="0"/>
                  <a:pt x="37214" y="0"/>
                </a:cubicBezTo>
                <a:cubicBezTo>
                  <a:pt x="47075" y="0"/>
                  <a:pt x="49230" y="27965"/>
                  <a:pt x="53163" y="31898"/>
                </a:cubicBezTo>
                <a:cubicBezTo>
                  <a:pt x="57126" y="35861"/>
                  <a:pt x="63796" y="35442"/>
                  <a:pt x="69112" y="37214"/>
                </a:cubicBezTo>
                <a:cubicBezTo>
                  <a:pt x="72656" y="31898"/>
                  <a:pt x="73356" y="21265"/>
                  <a:pt x="79745" y="21265"/>
                </a:cubicBezTo>
                <a:cubicBezTo>
                  <a:pt x="85349" y="21265"/>
                  <a:pt x="83522" y="31826"/>
                  <a:pt x="85061" y="37214"/>
                </a:cubicBezTo>
                <a:cubicBezTo>
                  <a:pt x="87068" y="44239"/>
                  <a:pt x="88605" y="51391"/>
                  <a:pt x="90377" y="58479"/>
                </a:cubicBezTo>
                <a:cubicBezTo>
                  <a:pt x="95693" y="56707"/>
                  <a:pt x="100722" y="53163"/>
                  <a:pt x="106326" y="53163"/>
                </a:cubicBezTo>
                <a:cubicBezTo>
                  <a:pt x="111930" y="53163"/>
                  <a:pt x="118774" y="54103"/>
                  <a:pt x="122275" y="58479"/>
                </a:cubicBezTo>
                <a:cubicBezTo>
                  <a:pt x="137520" y="77535"/>
                  <a:pt x="116211" y="81018"/>
                  <a:pt x="138224" y="95693"/>
                </a:cubicBezTo>
                <a:cubicBezTo>
                  <a:pt x="144303" y="99746"/>
                  <a:pt x="152401" y="99237"/>
                  <a:pt x="159489" y="101009"/>
                </a:cubicBezTo>
                <a:cubicBezTo>
                  <a:pt x="154173" y="104553"/>
                  <a:pt x="149704" y="109961"/>
                  <a:pt x="143540" y="111642"/>
                </a:cubicBezTo>
                <a:cubicBezTo>
                  <a:pt x="97493" y="124200"/>
                  <a:pt x="101010" y="100983"/>
                  <a:pt x="101010" y="127591"/>
                </a:cubicBez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CC734-38DB-9C9F-8BD0-B0562FBBD995}"/>
              </a:ext>
            </a:extLst>
          </p:cNvPr>
          <p:cNvSpPr txBox="1"/>
          <p:nvPr/>
        </p:nvSpPr>
        <p:spPr>
          <a:xfrm>
            <a:off x="5587495" y="4792760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51" name="Explosion 1 50">
            <a:extLst>
              <a:ext uri="{FF2B5EF4-FFF2-40B4-BE49-F238E27FC236}">
                <a16:creationId xmlns:a16="http://schemas.microsoft.com/office/drawing/2014/main" id="{06B45757-4CA3-A3B4-2CA9-2FD8D5B6AC96}"/>
              </a:ext>
            </a:extLst>
          </p:cNvPr>
          <p:cNvSpPr/>
          <p:nvPr/>
        </p:nvSpPr>
        <p:spPr>
          <a:xfrm>
            <a:off x="6305720" y="4585842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2" name="Explosion 1 51">
            <a:extLst>
              <a:ext uri="{FF2B5EF4-FFF2-40B4-BE49-F238E27FC236}">
                <a16:creationId xmlns:a16="http://schemas.microsoft.com/office/drawing/2014/main" id="{DD09CDFD-137E-DAD5-0880-8B1218D4298B}"/>
              </a:ext>
            </a:extLst>
          </p:cNvPr>
          <p:cNvSpPr/>
          <p:nvPr/>
        </p:nvSpPr>
        <p:spPr>
          <a:xfrm>
            <a:off x="6449720" y="4964249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8227991-5391-FCC9-CFF5-CE590CB0AC99}"/>
              </a:ext>
            </a:extLst>
          </p:cNvPr>
          <p:cNvCxnSpPr/>
          <p:nvPr/>
        </p:nvCxnSpPr>
        <p:spPr>
          <a:xfrm flipV="1">
            <a:off x="6033435" y="4670277"/>
            <a:ext cx="432102" cy="236714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FC01A35-5B0F-562F-1297-A0BC3E44BA08}"/>
              </a:ext>
            </a:extLst>
          </p:cNvPr>
          <p:cNvCxnSpPr>
            <a:cxnSpLocks/>
          </p:cNvCxnSpPr>
          <p:nvPr/>
        </p:nvCxnSpPr>
        <p:spPr>
          <a:xfrm>
            <a:off x="6465537" y="4721828"/>
            <a:ext cx="209587" cy="472264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BD00132-4DFA-E0FA-980D-8F2762B6D1DE}"/>
              </a:ext>
            </a:extLst>
          </p:cNvPr>
          <p:cNvSpPr txBox="1"/>
          <p:nvPr/>
        </p:nvSpPr>
        <p:spPr>
          <a:xfrm>
            <a:off x="10748361" y="4674150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82E28"/>
                </a:solidFill>
                <a:cs typeface="Times New Roman" panose="02020603050405020304" pitchFamily="18" charset="0"/>
              </a:rPr>
              <a:t>𝛾</a:t>
            </a:r>
            <a:endParaRPr lang="en-US" i="1" dirty="0">
              <a:solidFill>
                <a:srgbClr val="A82E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F038EAB2-3CA7-D482-9018-5CBB23BE4F8A}"/>
              </a:ext>
            </a:extLst>
          </p:cNvPr>
          <p:cNvSpPr/>
          <p:nvPr/>
        </p:nvSpPr>
        <p:spPr>
          <a:xfrm>
            <a:off x="9943213" y="4496986"/>
            <a:ext cx="159489" cy="127591"/>
          </a:xfrm>
          <a:custGeom>
            <a:avLst/>
            <a:gdLst>
              <a:gd name="connsiteX0" fmla="*/ 0 w 159489"/>
              <a:gd name="connsiteY0" fmla="*/ 15949 h 127591"/>
              <a:gd name="connsiteX1" fmla="*/ 37214 w 159489"/>
              <a:gd name="connsiteY1" fmla="*/ 0 h 127591"/>
              <a:gd name="connsiteX2" fmla="*/ 53163 w 159489"/>
              <a:gd name="connsiteY2" fmla="*/ 31898 h 127591"/>
              <a:gd name="connsiteX3" fmla="*/ 69112 w 159489"/>
              <a:gd name="connsiteY3" fmla="*/ 37214 h 127591"/>
              <a:gd name="connsiteX4" fmla="*/ 79745 w 159489"/>
              <a:gd name="connsiteY4" fmla="*/ 21265 h 127591"/>
              <a:gd name="connsiteX5" fmla="*/ 85061 w 159489"/>
              <a:gd name="connsiteY5" fmla="*/ 37214 h 127591"/>
              <a:gd name="connsiteX6" fmla="*/ 90377 w 159489"/>
              <a:gd name="connsiteY6" fmla="*/ 58479 h 127591"/>
              <a:gd name="connsiteX7" fmla="*/ 106326 w 159489"/>
              <a:gd name="connsiteY7" fmla="*/ 53163 h 127591"/>
              <a:gd name="connsiteX8" fmla="*/ 122275 w 159489"/>
              <a:gd name="connsiteY8" fmla="*/ 58479 h 127591"/>
              <a:gd name="connsiteX9" fmla="*/ 138224 w 159489"/>
              <a:gd name="connsiteY9" fmla="*/ 95693 h 127591"/>
              <a:gd name="connsiteX10" fmla="*/ 159489 w 159489"/>
              <a:gd name="connsiteY10" fmla="*/ 101009 h 127591"/>
              <a:gd name="connsiteX11" fmla="*/ 143540 w 159489"/>
              <a:gd name="connsiteY11" fmla="*/ 111642 h 127591"/>
              <a:gd name="connsiteX12" fmla="*/ 101010 w 159489"/>
              <a:gd name="connsiteY12" fmla="*/ 127591 h 12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89" h="127591">
                <a:moveTo>
                  <a:pt x="0" y="15949"/>
                </a:moveTo>
                <a:cubicBezTo>
                  <a:pt x="12405" y="10633"/>
                  <a:pt x="23718" y="0"/>
                  <a:pt x="37214" y="0"/>
                </a:cubicBezTo>
                <a:cubicBezTo>
                  <a:pt x="47075" y="0"/>
                  <a:pt x="49230" y="27965"/>
                  <a:pt x="53163" y="31898"/>
                </a:cubicBezTo>
                <a:cubicBezTo>
                  <a:pt x="57126" y="35861"/>
                  <a:pt x="63796" y="35442"/>
                  <a:pt x="69112" y="37214"/>
                </a:cubicBezTo>
                <a:cubicBezTo>
                  <a:pt x="72656" y="31898"/>
                  <a:pt x="73356" y="21265"/>
                  <a:pt x="79745" y="21265"/>
                </a:cubicBezTo>
                <a:cubicBezTo>
                  <a:pt x="85349" y="21265"/>
                  <a:pt x="83522" y="31826"/>
                  <a:pt x="85061" y="37214"/>
                </a:cubicBezTo>
                <a:cubicBezTo>
                  <a:pt x="87068" y="44239"/>
                  <a:pt x="88605" y="51391"/>
                  <a:pt x="90377" y="58479"/>
                </a:cubicBezTo>
                <a:cubicBezTo>
                  <a:pt x="95693" y="56707"/>
                  <a:pt x="100722" y="53163"/>
                  <a:pt x="106326" y="53163"/>
                </a:cubicBezTo>
                <a:cubicBezTo>
                  <a:pt x="111930" y="53163"/>
                  <a:pt x="118774" y="54103"/>
                  <a:pt x="122275" y="58479"/>
                </a:cubicBezTo>
                <a:cubicBezTo>
                  <a:pt x="137520" y="77535"/>
                  <a:pt x="116211" y="81018"/>
                  <a:pt x="138224" y="95693"/>
                </a:cubicBezTo>
                <a:cubicBezTo>
                  <a:pt x="144303" y="99746"/>
                  <a:pt x="152401" y="99237"/>
                  <a:pt x="159489" y="101009"/>
                </a:cubicBezTo>
                <a:cubicBezTo>
                  <a:pt x="154173" y="104553"/>
                  <a:pt x="149704" y="109961"/>
                  <a:pt x="143540" y="111642"/>
                </a:cubicBezTo>
                <a:cubicBezTo>
                  <a:pt x="97493" y="124200"/>
                  <a:pt x="101010" y="100983"/>
                  <a:pt x="101010" y="127591"/>
                </a:cubicBezTo>
              </a:path>
            </a:pathLst>
          </a:cu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419E7D-CD52-5715-6007-A20460C0C46F}"/>
              </a:ext>
            </a:extLst>
          </p:cNvPr>
          <p:cNvSpPr txBox="1"/>
          <p:nvPr/>
        </p:nvSpPr>
        <p:spPr>
          <a:xfrm>
            <a:off x="9656762" y="4467541"/>
            <a:ext cx="20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</a:p>
        </p:txBody>
      </p:sp>
      <p:sp>
        <p:nvSpPr>
          <p:cNvPr id="56" name="Explosion 1 55">
            <a:extLst>
              <a:ext uri="{FF2B5EF4-FFF2-40B4-BE49-F238E27FC236}">
                <a16:creationId xmlns:a16="http://schemas.microsoft.com/office/drawing/2014/main" id="{44EC3238-0EEC-4348-1A85-2A1B4F8B6AAD}"/>
              </a:ext>
            </a:extLst>
          </p:cNvPr>
          <p:cNvSpPr/>
          <p:nvPr/>
        </p:nvSpPr>
        <p:spPr>
          <a:xfrm>
            <a:off x="10374987" y="4681407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Explosion 1 56">
            <a:extLst>
              <a:ext uri="{FF2B5EF4-FFF2-40B4-BE49-F238E27FC236}">
                <a16:creationId xmlns:a16="http://schemas.microsoft.com/office/drawing/2014/main" id="{1F68BB48-A8F9-5926-9B1C-368D9C579BA3}"/>
              </a:ext>
            </a:extLst>
          </p:cNvPr>
          <p:cNvSpPr/>
          <p:nvPr/>
        </p:nvSpPr>
        <p:spPr>
          <a:xfrm>
            <a:off x="10518987" y="5059814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2FD0D92-0D42-E531-D5E5-72266CD5456F}"/>
              </a:ext>
            </a:extLst>
          </p:cNvPr>
          <p:cNvCxnSpPr>
            <a:cxnSpLocks/>
          </p:cNvCxnSpPr>
          <p:nvPr/>
        </p:nvCxnSpPr>
        <p:spPr>
          <a:xfrm>
            <a:off x="10085221" y="4636927"/>
            <a:ext cx="449583" cy="128915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799B660-E0E5-5C57-D629-EB827B7E73BB}"/>
              </a:ext>
            </a:extLst>
          </p:cNvPr>
          <p:cNvCxnSpPr>
            <a:cxnSpLocks/>
          </p:cNvCxnSpPr>
          <p:nvPr/>
        </p:nvCxnSpPr>
        <p:spPr>
          <a:xfrm>
            <a:off x="10534804" y="4817393"/>
            <a:ext cx="209587" cy="472264"/>
          </a:xfrm>
          <a:prstGeom prst="straightConnector1">
            <a:avLst/>
          </a:prstGeom>
          <a:ln w="38100">
            <a:solidFill>
              <a:srgbClr val="A82E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C4A6764-95DD-5888-B73A-CAACFEC8E227}"/>
              </a:ext>
            </a:extLst>
          </p:cNvPr>
          <p:cNvSpPr txBox="1"/>
          <p:nvPr/>
        </p:nvSpPr>
        <p:spPr>
          <a:xfrm>
            <a:off x="8536122" y="764923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E42019-AD61-EA82-FA27-89A28E313357}"/>
              </a:ext>
            </a:extLst>
          </p:cNvPr>
          <p:cNvSpPr txBox="1"/>
          <p:nvPr/>
        </p:nvSpPr>
        <p:spPr>
          <a:xfrm>
            <a:off x="572369" y="764923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46226F-14C3-2094-6AAF-2AF936EC52BF}"/>
              </a:ext>
            </a:extLst>
          </p:cNvPr>
          <p:cNvSpPr txBox="1"/>
          <p:nvPr/>
        </p:nvSpPr>
        <p:spPr>
          <a:xfrm>
            <a:off x="4589557" y="764923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3612965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F0A7-751A-5A1E-8568-A9D6C5D7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</a:t>
            </a:r>
            <a:r>
              <a:rPr lang="en-US" baseline="30000" dirty="0"/>
              <a:t>214</a:t>
            </a:r>
            <a:r>
              <a:rPr lang="en-US" dirty="0"/>
              <a:t>Pb data from </a:t>
            </a:r>
            <a:r>
              <a:rPr lang="en-US" baseline="30000" dirty="0"/>
              <a:t>222</a:t>
            </a:r>
            <a:r>
              <a:rPr lang="en-US" dirty="0"/>
              <a:t>Rn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D594A-0350-C178-70A2-169B9D1D2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2A8-F8E2-17C8-54F9-D4221F821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8819-0394-D45C-CC4C-3ABB9605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BE76A26-166D-1BC7-6063-8D799A1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6969" y="-1349686"/>
            <a:ext cx="5798062" cy="100535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8A958-EBC0-B424-A0AF-65CE758C7AC2}"/>
              </a:ext>
            </a:extLst>
          </p:cNvPr>
          <p:cNvSpPr txBox="1"/>
          <p:nvPr/>
        </p:nvSpPr>
        <p:spPr>
          <a:xfrm rot="19800000">
            <a:off x="2118745" y="1718641"/>
            <a:ext cx="356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40FF">
                    <a:alpha val="50000"/>
                  </a:srgbClr>
                </a:solidFill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511868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F0A7-751A-5A1E-8568-A9D6C5D7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</a:t>
            </a:r>
            <a:r>
              <a:rPr lang="en-US" baseline="30000" dirty="0"/>
              <a:t>214</a:t>
            </a:r>
            <a:r>
              <a:rPr lang="en-US" dirty="0"/>
              <a:t>Pb data from </a:t>
            </a:r>
            <a:r>
              <a:rPr lang="en-US" baseline="30000" dirty="0"/>
              <a:t>222</a:t>
            </a:r>
            <a:r>
              <a:rPr lang="en-US" dirty="0"/>
              <a:t>Rn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D594A-0350-C178-70A2-169B9D1D2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2A8-F8E2-17C8-54F9-D4221F821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8819-0394-D45C-CC4C-3ABB9605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BE76A26-166D-1BC7-6063-8D799A1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6969" y="-1349686"/>
            <a:ext cx="5798062" cy="100535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69447-0A04-D491-0EA1-AA7F90DBDC9C}"/>
              </a:ext>
            </a:extLst>
          </p:cNvPr>
          <p:cNvSpPr txBox="1"/>
          <p:nvPr/>
        </p:nvSpPr>
        <p:spPr>
          <a:xfrm rot="19800000">
            <a:off x="2118745" y="1718641"/>
            <a:ext cx="356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40FF">
                    <a:alpha val="50000"/>
                  </a:srgbClr>
                </a:solidFill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629318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F0A7-751A-5A1E-8568-A9D6C5D7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</a:t>
            </a:r>
            <a:r>
              <a:rPr lang="en-US" baseline="30000" dirty="0"/>
              <a:t>214</a:t>
            </a:r>
            <a:r>
              <a:rPr lang="en-US" dirty="0"/>
              <a:t>Pb data from </a:t>
            </a:r>
            <a:r>
              <a:rPr lang="en-US" baseline="30000" dirty="0"/>
              <a:t>222</a:t>
            </a:r>
            <a:r>
              <a:rPr lang="en-US" dirty="0"/>
              <a:t>Rn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D594A-0350-C178-70A2-169B9D1D2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2A8-F8E2-17C8-54F9-D4221F821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8819-0394-D45C-CC4C-3ABB9605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BE76A26-166D-1BC7-6063-8D799A1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6969" y="-1349686"/>
            <a:ext cx="5798062" cy="100535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5436D-AE68-95E8-B999-762440563347}"/>
              </a:ext>
            </a:extLst>
          </p:cNvPr>
          <p:cNvSpPr txBox="1"/>
          <p:nvPr/>
        </p:nvSpPr>
        <p:spPr>
          <a:xfrm rot="19800000">
            <a:off x="2118745" y="1718641"/>
            <a:ext cx="356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40FF">
                    <a:alpha val="50000"/>
                  </a:srgbClr>
                </a:solidFill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363081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F0A7-751A-5A1E-8568-A9D6C5D7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</a:t>
            </a:r>
            <a:r>
              <a:rPr lang="en-US" baseline="30000" dirty="0"/>
              <a:t>214</a:t>
            </a:r>
            <a:r>
              <a:rPr lang="en-US" dirty="0"/>
              <a:t>Pb data from </a:t>
            </a:r>
            <a:r>
              <a:rPr lang="en-US" baseline="30000" dirty="0"/>
              <a:t>222</a:t>
            </a:r>
            <a:r>
              <a:rPr lang="en-US" dirty="0"/>
              <a:t>Rn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D594A-0350-C178-70A2-169B9D1D2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2A8-F8E2-17C8-54F9-D4221F821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8819-0394-D45C-CC4C-3ABB9605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BE76A26-166D-1BC7-6063-8D799A1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6969" y="-1349686"/>
            <a:ext cx="5798062" cy="100535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4BECD-0D68-C4BD-D4B5-65968DD34541}"/>
              </a:ext>
            </a:extLst>
          </p:cNvPr>
          <p:cNvSpPr txBox="1"/>
          <p:nvPr/>
        </p:nvSpPr>
        <p:spPr>
          <a:xfrm rot="19800000">
            <a:off x="2118745" y="1718641"/>
            <a:ext cx="356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40FF">
                    <a:alpha val="50000"/>
                  </a:srgbClr>
                </a:solidFill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135493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2251-1851-6360-9AFE-0E378F9C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9D310-C034-F5F8-B095-A9D3181A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13B5A-8EC3-B2A6-73FC-168CB485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Detector" descr="Detector">
            <a:hlinkClick r:id="" action="ppaction://media"/>
            <a:extLst>
              <a:ext uri="{FF2B5EF4-FFF2-40B4-BE49-F238E27FC236}">
                <a16:creationId xmlns:a16="http://schemas.microsoft.com/office/drawing/2014/main" id="{186D66D6-70E3-F882-13FC-5794678F9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F0A7-751A-5A1E-8568-A9D6C5D7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 </a:t>
            </a:r>
            <a:r>
              <a:rPr lang="en-US" baseline="30000" dirty="0"/>
              <a:t>214</a:t>
            </a:r>
            <a:r>
              <a:rPr lang="en-US" dirty="0"/>
              <a:t>Pb data from </a:t>
            </a:r>
            <a:r>
              <a:rPr lang="en-US" baseline="30000" dirty="0"/>
              <a:t>222</a:t>
            </a:r>
            <a:r>
              <a:rPr lang="en-US" dirty="0"/>
              <a:t>Rn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D594A-0350-C178-70A2-169B9D1D2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2A8-F8E2-17C8-54F9-D4221F821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8819-0394-D45C-CC4C-3ABB9605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BE76A26-166D-1BC7-6063-8D799A1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6969" y="-1349686"/>
            <a:ext cx="5798062" cy="100535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99CB-9B75-DFA1-0924-8F5C018AB122}"/>
              </a:ext>
            </a:extLst>
          </p:cNvPr>
          <p:cNvSpPr txBox="1"/>
          <p:nvPr/>
        </p:nvSpPr>
        <p:spPr>
          <a:xfrm rot="19800000">
            <a:off x="2118745" y="1718641"/>
            <a:ext cx="356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40FF">
                    <a:alpha val="50000"/>
                  </a:srgbClr>
                </a:solidFill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2512962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D550-08DB-A12F-7FBF-419F2C63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</a:t>
            </a:r>
            <a:r>
              <a:rPr lang="zh-CN" altLang="en-US" dirty="0"/>
              <a:t> </a:t>
            </a:r>
            <a:r>
              <a:rPr lang="en-US" dirty="0"/>
              <a:t>LXe TPC: Total-Absorption 5D </a:t>
            </a:r>
            <a:r>
              <a:rPr lang="en-US" altLang="zh-CN" dirty="0"/>
              <a:t>Calorimeter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DACD-86DB-8DA2-3EBF-21D0A815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8000118" cy="2038410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en-US" dirty="0"/>
              <a:t>Precisely measure 3D position, energy, and timing information in the energy range from sub-keV to 10MeV</a:t>
            </a:r>
          </a:p>
          <a:p>
            <a:pPr marL="285750" indent="-285750"/>
            <a:r>
              <a:rPr lang="en-US" dirty="0"/>
              <a:t>Large monolithic volume: total absorption; ~</a:t>
            </a:r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x MeV </a:t>
            </a:r>
            <a:r>
              <a:rPr lang="en-US" altLang="zh-CN" dirty="0" err="1"/>
              <a:t>ɣ</a:t>
            </a:r>
            <a:r>
              <a:rPr lang="en-US" altLang="zh-CN" dirty="0"/>
              <a:t> attenuation length</a:t>
            </a:r>
          </a:p>
          <a:p>
            <a:pPr marL="285750" indent="-285750"/>
            <a:r>
              <a:rPr lang="en-US" altLang="zh-CN" dirty="0"/>
              <a:t>Single-site (SS)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multi-site (MS)</a:t>
            </a:r>
            <a:r>
              <a:rPr lang="zh-CN" altLang="en-US" dirty="0"/>
              <a:t> </a:t>
            </a:r>
            <a:r>
              <a:rPr lang="en-US" altLang="zh-CN" dirty="0"/>
              <a:t>event for event topology and particle ID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BD504-7DD5-6B44-9129-6B04F0E7DF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7182B-DC47-1F86-FCB1-F2FA4DAC4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4823-042F-3EBA-0F0D-AAC0D9F5A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882AE7-5E7E-F42E-7F09-554B1C3F58BC}"/>
              </a:ext>
            </a:extLst>
          </p:cNvPr>
          <p:cNvGrpSpPr/>
          <p:nvPr/>
        </p:nvGrpSpPr>
        <p:grpSpPr>
          <a:xfrm>
            <a:off x="8635456" y="266508"/>
            <a:ext cx="3251200" cy="6864740"/>
            <a:chOff x="7805710" y="466170"/>
            <a:chExt cx="3251200" cy="68647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BA439C-1E9D-146A-7CAD-C75837229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FBE5C0-C10B-2998-69F1-619DD206C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9E1D4D-7237-3010-3488-791F16CC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AA5B627-DD38-86EF-BCE3-804D73A964FC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51BA7E7-A237-A4AB-0200-730B3269830F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62E070-546B-2926-65FA-59E2D1870001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0EF4A08-89E5-8044-6750-F8FC6054D598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B06296A-EF88-0145-5E42-39321BFBD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2" name="Explosion 1 31">
            <a:extLst>
              <a:ext uri="{FF2B5EF4-FFF2-40B4-BE49-F238E27FC236}">
                <a16:creationId xmlns:a16="http://schemas.microsoft.com/office/drawing/2014/main" id="{76E8A999-45E1-C3E3-E6AD-910C24144119}"/>
              </a:ext>
            </a:extLst>
          </p:cNvPr>
          <p:cNvSpPr/>
          <p:nvPr/>
        </p:nvSpPr>
        <p:spPr>
          <a:xfrm>
            <a:off x="9404015" y="3323205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3" name="Explosion 1 32">
            <a:extLst>
              <a:ext uri="{FF2B5EF4-FFF2-40B4-BE49-F238E27FC236}">
                <a16:creationId xmlns:a16="http://schemas.microsoft.com/office/drawing/2014/main" id="{E8EE246B-0994-551D-7E94-516C846FE419}"/>
              </a:ext>
            </a:extLst>
          </p:cNvPr>
          <p:cNvSpPr/>
          <p:nvPr/>
        </p:nvSpPr>
        <p:spPr>
          <a:xfrm>
            <a:off x="10282246" y="2888692"/>
            <a:ext cx="360000" cy="324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5E690E15-6AF5-F88E-FD88-E7D2A1F6093F}"/>
              </a:ext>
            </a:extLst>
          </p:cNvPr>
          <p:cNvSpPr/>
          <p:nvPr/>
        </p:nvSpPr>
        <p:spPr>
          <a:xfrm>
            <a:off x="10038690" y="3920150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DB4B3B-8816-88B9-84BB-18DED90EC657}"/>
              </a:ext>
            </a:extLst>
          </p:cNvPr>
          <p:cNvCxnSpPr>
            <a:cxnSpLocks/>
          </p:cNvCxnSpPr>
          <p:nvPr/>
        </p:nvCxnSpPr>
        <p:spPr>
          <a:xfrm flipV="1">
            <a:off x="9560519" y="4115196"/>
            <a:ext cx="734939" cy="1401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88B368-87AB-F3CE-5D85-78CFE9BF0993}"/>
              </a:ext>
            </a:extLst>
          </p:cNvPr>
          <p:cNvCxnSpPr>
            <a:cxnSpLocks/>
          </p:cNvCxnSpPr>
          <p:nvPr/>
        </p:nvCxnSpPr>
        <p:spPr>
          <a:xfrm flipH="1" flipV="1">
            <a:off x="9543641" y="3413205"/>
            <a:ext cx="738605" cy="7336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9034CB-A880-A367-EB50-B19998BDF5DA}"/>
              </a:ext>
            </a:extLst>
          </p:cNvPr>
          <p:cNvCxnSpPr>
            <a:cxnSpLocks/>
          </p:cNvCxnSpPr>
          <p:nvPr/>
        </p:nvCxnSpPr>
        <p:spPr>
          <a:xfrm flipV="1">
            <a:off x="9560519" y="3004243"/>
            <a:ext cx="956342" cy="400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64347D-F67E-4ECB-A522-16826245A1EE}"/>
              </a:ext>
            </a:extLst>
          </p:cNvPr>
          <p:cNvCxnSpPr>
            <a:cxnSpLocks/>
          </p:cNvCxnSpPr>
          <p:nvPr/>
        </p:nvCxnSpPr>
        <p:spPr>
          <a:xfrm flipV="1">
            <a:off x="10498876" y="2414584"/>
            <a:ext cx="1663335" cy="6114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F04B7D-8567-7F5D-7869-537DCA036DDC}"/>
              </a:ext>
            </a:extLst>
          </p:cNvPr>
          <p:cNvSpPr txBox="1"/>
          <p:nvPr/>
        </p:nvSpPr>
        <p:spPr>
          <a:xfrm>
            <a:off x="986797" y="5840846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8193-F9D4-4263-8578-E776A0FD3C33}"/>
              </a:ext>
            </a:extLst>
          </p:cNvPr>
          <p:cNvSpPr txBox="1"/>
          <p:nvPr/>
        </p:nvSpPr>
        <p:spPr>
          <a:xfrm>
            <a:off x="986797" y="4326166"/>
            <a:ext cx="78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7E60D26-1513-FF38-CA63-7616204A7CEE}"/>
              </a:ext>
            </a:extLst>
          </p:cNvPr>
          <p:cNvSpPr/>
          <p:nvPr/>
        </p:nvSpPr>
        <p:spPr>
          <a:xfrm>
            <a:off x="1448806" y="3755028"/>
            <a:ext cx="277724" cy="158804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F4CE9-88D4-504A-1CA9-61920DA0C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226" y="2980403"/>
            <a:ext cx="5175827" cy="33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0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822A-1547-9F90-1216-BAE91B09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in other neutrino physics topics</a:t>
            </a:r>
            <a:r>
              <a:rPr lang="zh-CN" altLang="en-US" dirty="0"/>
              <a:t> </a:t>
            </a:r>
            <a:r>
              <a:rPr lang="en-US" dirty="0"/>
              <a:t>as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A2396-B05F-7AF1-EAB0-726C7CCEA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Coherent scattering of solar </a:t>
            </a:r>
            <a:r>
              <a:rPr lang="en-US" baseline="30000" dirty="0"/>
              <a:t>8</a:t>
            </a:r>
            <a:r>
              <a:rPr lang="en-US" dirty="0"/>
              <a:t>B neutrino: from a first observation in LXe TPC to precision measurement </a:t>
            </a:r>
          </a:p>
          <a:p>
            <a:r>
              <a:rPr lang="en-US" dirty="0"/>
              <a:t>Electron scattering of solar pp neutrino: competitive precision at a wider energy range</a:t>
            </a:r>
          </a:p>
          <a:p>
            <a:r>
              <a:rPr lang="en-US" dirty="0"/>
              <a:t>Neutrinos with abnormal magnetic moments: a better sensitivity than astrophysical observations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FB38-9ECF-AAD7-47C5-69CE9C7736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5CEB8-4785-A48A-BD23-81BA2C866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238D0-7B51-6AA3-A41E-9110D19D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7D359-3FC2-4C2B-621C-EACEF539E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457" y="1705146"/>
            <a:ext cx="3689048" cy="5558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7DE70D-DCFF-E160-9184-5BECEAF435DA}"/>
              </a:ext>
            </a:extLst>
          </p:cNvPr>
          <p:cNvSpPr txBox="1"/>
          <p:nvPr/>
        </p:nvSpPr>
        <p:spPr>
          <a:xfrm>
            <a:off x="7457518" y="6187880"/>
            <a:ext cx="2064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arXiv:2402.03596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52E1E-C200-521F-3268-7940B5064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44" y="3011721"/>
            <a:ext cx="3891944" cy="270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CDB94-D218-5951-3900-24DBCDE53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468" y="2632874"/>
            <a:ext cx="3437681" cy="3834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F60174-8D59-AC84-2F0A-86B214FBD6DB}"/>
              </a:ext>
            </a:extLst>
          </p:cNvPr>
          <p:cNvSpPr txBox="1"/>
          <p:nvPr/>
        </p:nvSpPr>
        <p:spPr>
          <a:xfrm>
            <a:off x="518159" y="3873083"/>
            <a:ext cx="139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SSM (HZ)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49BC8-3157-9FE8-0B6B-9B775D3ECE90}"/>
              </a:ext>
            </a:extLst>
          </p:cNvPr>
          <p:cNvSpPr txBox="1"/>
          <p:nvPr/>
        </p:nvSpPr>
        <p:spPr>
          <a:xfrm>
            <a:off x="518160" y="4904874"/>
            <a:ext cx="139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PandaX-</a:t>
            </a:r>
            <a:r>
              <a:rPr lang="en-US" sz="1600" dirty="0" err="1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</a:t>
            </a:r>
            <a:endParaRPr lang="en-US" sz="1600" dirty="0">
              <a:solidFill>
                <a:srgbClr val="FF2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t-y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238AB-6914-BDBE-26C7-78150B7193A4}"/>
              </a:ext>
            </a:extLst>
          </p:cNvPr>
          <p:cNvSpPr txBox="1"/>
          <p:nvPr/>
        </p:nvSpPr>
        <p:spPr>
          <a:xfrm>
            <a:off x="1972923" y="4380806"/>
            <a:ext cx="139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SSM (LZ)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4007B9-65AD-167D-ECB7-A2FBF8EB0A08}"/>
              </a:ext>
            </a:extLst>
          </p:cNvPr>
          <p:cNvSpPr txBox="1"/>
          <p:nvPr/>
        </p:nvSpPr>
        <p:spPr>
          <a:xfrm>
            <a:off x="2294014" y="3315436"/>
            <a:ext cx="139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 20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03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6C4-819B-5367-0D84-500FFA2A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More accurate background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971E-386C-59A4-5932-D6B314AC1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9" y="1051560"/>
            <a:ext cx="10259800" cy="5394960"/>
          </a:xfrm>
        </p:spPr>
        <p:txBody>
          <a:bodyPr/>
          <a:lstStyle/>
          <a:p>
            <a:r>
              <a:rPr lang="en-CN" dirty="0"/>
              <a:t>Better than the input values based on HPGe assay results and high energy alpha events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4CF73-74CB-FB4C-9CFD-72926233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158E4-593A-97D1-D464-0670EB1C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73053-AECF-25B1-CB90-DF995D7B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63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2FAF4F-AFB3-236D-464B-A455810E2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833" y="1852798"/>
            <a:ext cx="6870167" cy="4460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8BF0F-3A8D-A84C-E575-2441056C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158685"/>
            <a:ext cx="4509033" cy="41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4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2A9E-DF92-2A45-B24C-2951B8E5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Expected </a:t>
            </a:r>
            <a:r>
              <a:rPr lang="el-GR" dirty="0"/>
              <a:t>0νββ</a:t>
            </a:r>
            <a:r>
              <a:rPr lang="en-CN" dirty="0"/>
              <a:t> experiments at CJPL-II</a:t>
            </a:r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75502361-3902-814B-8BDC-64EB72D89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0" t="66252" r="78592" b="2445"/>
          <a:stretch/>
        </p:blipFill>
        <p:spPr>
          <a:xfrm>
            <a:off x="3190683" y="1239640"/>
            <a:ext cx="2905317" cy="3147000"/>
          </a:xfrm>
          <a:prstGeom prst="rect">
            <a:avLst/>
          </a:prstGeom>
        </p:spPr>
      </p:pic>
      <p:pic>
        <p:nvPicPr>
          <p:cNvPr id="8" name="Picture 2" descr="page7image2231968">
            <a:extLst>
              <a:ext uri="{FF2B5EF4-FFF2-40B4-BE49-F238E27FC236}">
                <a16:creationId xmlns:a16="http://schemas.microsoft.com/office/drawing/2014/main" id="{ADAA45B7-F669-7D4D-B4D6-7C6862BE1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1" t="63169" r="19859" b="8839"/>
          <a:stretch/>
        </p:blipFill>
        <p:spPr bwMode="auto">
          <a:xfrm>
            <a:off x="365760" y="1306549"/>
            <a:ext cx="2639197" cy="33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23image1706432">
            <a:extLst>
              <a:ext uri="{FF2B5EF4-FFF2-40B4-BE49-F238E27FC236}">
                <a16:creationId xmlns:a16="http://schemas.microsoft.com/office/drawing/2014/main" id="{3BAB3214-0CE8-A849-B885-A44930D22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0"/>
          <a:stretch/>
        </p:blipFill>
        <p:spPr bwMode="auto">
          <a:xfrm>
            <a:off x="6457254" y="897985"/>
            <a:ext cx="2639197" cy="34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page20image1222816">
            <a:extLst>
              <a:ext uri="{FF2B5EF4-FFF2-40B4-BE49-F238E27FC236}">
                <a16:creationId xmlns:a16="http://schemas.microsoft.com/office/drawing/2014/main" id="{73EB60E4-2978-5A44-9D07-1FBFEC8C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963" y="1282880"/>
            <a:ext cx="2639197" cy="31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E7C977-668F-1546-9DDB-9F44997AA1EB}"/>
              </a:ext>
            </a:extLst>
          </p:cNvPr>
          <p:cNvSpPr txBox="1"/>
          <p:nvPr/>
        </p:nvSpPr>
        <p:spPr>
          <a:xfrm>
            <a:off x="3376017" y="5335898"/>
            <a:ext cx="2905317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CUPID-China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Bolometer</a:t>
            </a:r>
            <a:endParaRPr lang="en-C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0AC16-45C7-1341-8D58-BC51C58809B1}"/>
              </a:ext>
            </a:extLst>
          </p:cNvPr>
          <p:cNvSpPr txBox="1"/>
          <p:nvPr/>
        </p:nvSpPr>
        <p:spPr>
          <a:xfrm>
            <a:off x="791169" y="5335898"/>
            <a:ext cx="2379894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</a:rPr>
              <a:t>PandaX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Xe TPC</a:t>
            </a:r>
            <a:endParaRPr lang="en-C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19A38-EE2D-1342-8118-A918FE8DCE48}"/>
              </a:ext>
            </a:extLst>
          </p:cNvPr>
          <p:cNvSpPr txBox="1"/>
          <p:nvPr/>
        </p:nvSpPr>
        <p:spPr>
          <a:xfrm>
            <a:off x="6568411" y="5335898"/>
            <a:ext cx="2379894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400" dirty="0">
                <a:solidFill>
                  <a:srgbClr val="FF0000"/>
                </a:solidFill>
              </a:rPr>
              <a:t>CDEX</a:t>
            </a:r>
          </a:p>
          <a:p>
            <a:pPr>
              <a:lnSpc>
                <a:spcPct val="150000"/>
              </a:lnSpc>
            </a:pPr>
            <a:r>
              <a:rPr lang="en-CN" sz="2400" dirty="0"/>
              <a:t>HPGe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49D38D-F026-EE41-AA08-D5E36A5D4FA7}"/>
              </a:ext>
            </a:extLst>
          </p:cNvPr>
          <p:cNvSpPr txBox="1"/>
          <p:nvPr/>
        </p:nvSpPr>
        <p:spPr>
          <a:xfrm>
            <a:off x="9308963" y="5335898"/>
            <a:ext cx="2517277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l-GR" sz="2400" dirty="0">
                <a:solidFill>
                  <a:srgbClr val="FF0000"/>
                </a:solidFill>
              </a:rPr>
              <a:t>ν</a:t>
            </a:r>
            <a:r>
              <a:rPr lang="en-US" sz="2400" dirty="0" err="1">
                <a:solidFill>
                  <a:srgbClr val="FF0000"/>
                </a:solidFill>
              </a:rPr>
              <a:t>DEx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/>
              <a:t>Ion TPC</a:t>
            </a:r>
            <a:endParaRPr lang="en-CN" sz="240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6B8F6D5-E2A6-EB4D-A444-256FA8928B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B4DFBBA-A9F6-DF41-8FA9-B617F179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74707E3-E600-964A-BFE1-D9F97B5B8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14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2C93-7C79-1379-B632-7898D0E6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Sheets 175, 1 (2021) NNDC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4D697-9935-301D-3376-FADAA3D66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5270952" cy="5390148"/>
          </a:xfrm>
        </p:spPr>
        <p:txBody>
          <a:bodyPr>
            <a:normAutofit/>
          </a:bodyPr>
          <a:lstStyle/>
          <a:p>
            <a:r>
              <a:rPr lang="en-CN" dirty="0"/>
              <a:t>E.S. to G.S. decay is not necessarily through a single gamma. May bring more complication to SS/MS discrimination.</a:t>
            </a:r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r>
              <a:rPr lang="en-CN" dirty="0"/>
              <a:t>Unclear what caused the change from 2009 to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239C2-9058-A2C9-306A-E0889822EA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F9994-29A6-9CCD-A08B-CCE727D19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5DE17-6D31-BD48-56AD-8D66A2D70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9AD0E-AF5C-F0E3-4C8D-3DF4A9D6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716" y="0"/>
            <a:ext cx="5541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60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95A775-DB5E-C3BC-5C8A-BA0C343C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parameters may determine the spectrum shape?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04CE9-E117-CA81-A059-0AC349BB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Measured</a:t>
            </a:r>
            <a:r>
              <a:rPr lang="en-US" dirty="0"/>
              <a:t> Q-value of the decay (and levels of E.S.)</a:t>
            </a:r>
          </a:p>
          <a:p>
            <a:r>
              <a:rPr lang="en-US" dirty="0">
                <a:solidFill>
                  <a:srgbClr val="FF0000"/>
                </a:solidFill>
              </a:rPr>
              <a:t>Measured</a:t>
            </a:r>
            <a:r>
              <a:rPr lang="en-US" dirty="0"/>
              <a:t> Branching ratio</a:t>
            </a:r>
          </a:p>
          <a:p>
            <a:r>
              <a:rPr lang="en-US" dirty="0" err="1"/>
              <a:t>g</a:t>
            </a:r>
            <a:r>
              <a:rPr lang="en-US" baseline="-25000" dirty="0" err="1"/>
              <a:t>A</a:t>
            </a:r>
            <a:r>
              <a:rPr lang="en-US" dirty="0"/>
              <a:t> </a:t>
            </a:r>
          </a:p>
          <a:p>
            <a:r>
              <a:rPr lang="en-US" dirty="0" err="1"/>
              <a:t>eMEC</a:t>
            </a:r>
            <a:r>
              <a:rPr lang="zh-CN" altLang="en-US" dirty="0"/>
              <a:t> </a:t>
            </a:r>
            <a:r>
              <a:rPr lang="en-US" altLang="zh-CN" dirty="0"/>
              <a:t>(mesonic enhancement current, which only affect </a:t>
            </a:r>
            <a:r>
              <a:rPr lang="en-US" altLang="zh-CN" dirty="0" err="1"/>
              <a:t>DeltaJ</a:t>
            </a:r>
            <a:r>
              <a:rPr lang="en-US" altLang="zh-CN" dirty="0"/>
              <a:t>=0, thus only the 0+ to 0- decay)</a:t>
            </a:r>
            <a:endParaRPr lang="en-US" dirty="0"/>
          </a:p>
          <a:p>
            <a:r>
              <a:rPr lang="en-US" dirty="0" err="1"/>
              <a:t>sNME</a:t>
            </a:r>
            <a:r>
              <a:rPr lang="en-US" dirty="0"/>
              <a:t> (Small Relativistic Vector NME)</a:t>
            </a:r>
          </a:p>
          <a:p>
            <a:pPr lvl="1"/>
            <a:r>
              <a:rPr lang="en-US" dirty="0"/>
              <a:t>Numerically branching ratio = A* sNME</a:t>
            </a:r>
            <a:r>
              <a:rPr lang="en-US" baseline="30000" dirty="0"/>
              <a:t>2</a:t>
            </a:r>
            <a:r>
              <a:rPr lang="en-US" dirty="0"/>
              <a:t> + B*</a:t>
            </a:r>
            <a:r>
              <a:rPr lang="en-US" dirty="0" err="1"/>
              <a:t>sNME</a:t>
            </a:r>
            <a:r>
              <a:rPr lang="en-US" dirty="0"/>
              <a:t> + C</a:t>
            </a:r>
          </a:p>
          <a:p>
            <a:pPr lvl="1"/>
            <a:r>
              <a:rPr lang="en-US" dirty="0"/>
              <a:t>Therefore for each branching ratio, there are two possible </a:t>
            </a:r>
            <a:r>
              <a:rPr lang="en-US" dirty="0" err="1"/>
              <a:t>sNME</a:t>
            </a:r>
            <a:r>
              <a:rPr lang="en-US" dirty="0"/>
              <a:t> values.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atomic Exchange effect (from PRC 2020 paper), not discussed in recent emails</a:t>
            </a:r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5B26A-3675-1E7C-008B-DD7D690C7F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9FE8C-01CC-3E54-C33B-F5A4A32BA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22BD5-3FF0-0B0F-50DF-2F1788FD2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23A5B63-8566-812F-F9B2-102AB6FA1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83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95A775-DB5E-C3BC-5C8A-BA0C343C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combination has been calculated?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04CE9-E117-CA81-A059-0AC349BB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Measured Q-value of the decay (and levels of E.S.): All the values from databases; different databases differ by 0.1%. Those are regarded as constants for now. (interests in measuring this)</a:t>
            </a:r>
          </a:p>
          <a:p>
            <a:r>
              <a:rPr lang="en-US" dirty="0">
                <a:solidFill>
                  <a:srgbClr val="FF0000"/>
                </a:solidFill>
              </a:rPr>
              <a:t>Measured</a:t>
            </a:r>
            <a:r>
              <a:rPr lang="en-US" dirty="0"/>
              <a:t> Branching ratio</a:t>
            </a:r>
          </a:p>
          <a:p>
            <a:pPr lvl="1"/>
            <a:r>
              <a:rPr lang="en-US" dirty="0"/>
              <a:t>PRC 2020 paper used NDS2009 branching ratios </a:t>
            </a:r>
          </a:p>
          <a:p>
            <a:r>
              <a:rPr lang="en-US" dirty="0" err="1"/>
              <a:t>g</a:t>
            </a:r>
            <a:r>
              <a:rPr lang="en-US" baseline="-25000" dirty="0" err="1"/>
              <a:t>A</a:t>
            </a:r>
            <a:r>
              <a:rPr lang="en-US" dirty="0"/>
              <a:t> =0.85</a:t>
            </a:r>
          </a:p>
          <a:p>
            <a:r>
              <a:rPr lang="en-US" dirty="0" err="1"/>
              <a:t>eMEC</a:t>
            </a:r>
            <a:r>
              <a:rPr lang="zh-CN" altLang="en-US" dirty="0"/>
              <a:t> </a:t>
            </a:r>
            <a:r>
              <a:rPr lang="en-US" altLang="zh-CN" dirty="0"/>
              <a:t>= 2.423</a:t>
            </a:r>
            <a:r>
              <a:rPr lang="zh-CN" altLang="en-US" dirty="0"/>
              <a:t> </a:t>
            </a:r>
            <a:r>
              <a:rPr lang="en-US" altLang="zh-CN" dirty="0"/>
              <a:t>(changed a few times, go with B.R.)</a:t>
            </a:r>
          </a:p>
          <a:p>
            <a:r>
              <a:rPr lang="en-US" dirty="0" err="1"/>
              <a:t>sNME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5B26A-3675-1E7C-008B-DD7D690C7F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9FE8C-01CC-3E54-C33B-F5A4A32BA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22BD5-3FF0-0B0F-50DF-2F1788FD2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67</a:t>
            </a:fld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23A5B63-8566-812F-F9B2-102AB6FA1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B2754C4-C030-163F-A9FB-BC0FA6B75F1F}"/>
              </a:ext>
            </a:extLst>
          </p:cNvPr>
          <p:cNvGraphicFramePr>
            <a:graphicFrameLocks noGrp="1"/>
          </p:cNvGraphicFramePr>
          <p:nvPr/>
        </p:nvGraphicFramePr>
        <p:xfrm>
          <a:off x="566956" y="4592450"/>
          <a:ext cx="579798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750">
                  <a:extLst>
                    <a:ext uri="{9D8B030D-6E8A-4147-A177-3AD203B41FA5}">
                      <a16:colId xmlns:a16="http://schemas.microsoft.com/office/drawing/2014/main" val="201467939"/>
                    </a:ext>
                  </a:extLst>
                </a:gridCol>
                <a:gridCol w="1649505">
                  <a:extLst>
                    <a:ext uri="{9D8B030D-6E8A-4147-A177-3AD203B41FA5}">
                      <a16:colId xmlns:a16="http://schemas.microsoft.com/office/drawing/2014/main" val="4196260179"/>
                    </a:ext>
                  </a:extLst>
                </a:gridCol>
                <a:gridCol w="2608730">
                  <a:extLst>
                    <a:ext uri="{9D8B030D-6E8A-4147-A177-3AD203B41FA5}">
                      <a16:colId xmlns:a16="http://schemas.microsoft.com/office/drawing/2014/main" val="67736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Decay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</a:t>
                      </a:r>
                      <a:r>
                        <a:rPr lang="en-US" dirty="0" err="1"/>
                        <a:t>sNME</a:t>
                      </a:r>
                      <a:r>
                        <a:rPr lang="en-US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sNME</a:t>
                      </a:r>
                      <a:r>
                        <a:rPr lang="en-US" dirty="0"/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7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G.S. 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N" dirty="0"/>
                        <a:t>-0.1144661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-0.0120148 (PRC 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80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G.S. 12.7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-0.1182289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-0.0076773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12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E. S. </a:t>
                      </a:r>
                      <a:r>
                        <a:rPr lang="en-US" altLang="zh-CN" dirty="0"/>
                        <a:t>39.0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-0.4404444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-0.0890288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9697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1BAB244-0A4E-B9CE-185F-70AA03E23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" t="1791" r="10570" b="3057"/>
          <a:stretch/>
        </p:blipFill>
        <p:spPr>
          <a:xfrm>
            <a:off x="9615631" y="1541134"/>
            <a:ext cx="3290614" cy="4534676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88D23966-7464-EDA2-2AEC-F742E2456F49}"/>
              </a:ext>
            </a:extLst>
          </p:cNvPr>
          <p:cNvGraphicFramePr>
            <a:graphicFrameLocks noGrp="1"/>
          </p:cNvGraphicFramePr>
          <p:nvPr/>
        </p:nvGraphicFramePr>
        <p:xfrm>
          <a:off x="7522782" y="2552751"/>
          <a:ext cx="2815158" cy="4004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386">
                  <a:extLst>
                    <a:ext uri="{9D8B030D-6E8A-4147-A177-3AD203B41FA5}">
                      <a16:colId xmlns:a16="http://schemas.microsoft.com/office/drawing/2014/main" val="1184818990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2202004899"/>
                    </a:ext>
                  </a:extLst>
                </a:gridCol>
                <a:gridCol w="938386">
                  <a:extLst>
                    <a:ext uri="{9D8B030D-6E8A-4147-A177-3AD203B41FA5}">
                      <a16:colId xmlns:a16="http://schemas.microsoft.com/office/drawing/2014/main" val="331277183"/>
                    </a:ext>
                  </a:extLst>
                </a:gridCol>
              </a:tblGrid>
              <a:tr h="11658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2.7257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315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45.495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44.5(7)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207271"/>
                  </a:ext>
                </a:extLst>
              </a:tr>
              <a:tr h="1176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39.845</a:t>
                      </a:r>
                    </a:p>
                    <a:p>
                      <a:endParaRPr lang="en-US" sz="1400" dirty="0">
                        <a:solidFill>
                          <a:srgbClr val="E9445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39.0(5)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45824"/>
                  </a:ext>
                </a:extLst>
              </a:tr>
              <a:tr h="490740">
                <a:tc>
                  <a:txBody>
                    <a:bodyPr/>
                    <a:lstStyle/>
                    <a:p>
                      <a:r>
                        <a:rPr lang="en-CN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10.903</a:t>
                      </a:r>
                      <a:endParaRPr lang="en-US" sz="1400" dirty="0">
                        <a:solidFill>
                          <a:srgbClr val="E9445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12.7(9)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716328"/>
                  </a:ext>
                </a:extLst>
              </a:tr>
              <a:tr h="83894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44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Geant4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NNDC</a:t>
                      </a:r>
                    </a:p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NDS2021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NDS 2009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884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326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E7A4D2-4828-051C-7571-FCE503B1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</a:t>
            </a:r>
            <a:r>
              <a:rPr lang="zh-CN" altLang="en-US" sz="2800" dirty="0"/>
              <a:t> </a:t>
            </a:r>
            <a:r>
              <a:rPr lang="en-US" altLang="zh-CN" sz="2800" dirty="0"/>
              <a:t>2” multi-anode R12699 PMT</a:t>
            </a:r>
            <a:r>
              <a:rPr lang="en-US" dirty="0"/>
              <a:t> for LXe TPC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21D9D1-B236-CD95-20FE-5FF0D4416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Higher granularity while maintaining low dark noise: best of both large PMT and SiPM</a:t>
            </a:r>
          </a:p>
          <a:p>
            <a:pPr lvl="1"/>
            <a:r>
              <a:rPr lang="en-US" sz="2000" dirty="0"/>
              <a:t>Improved position reconstruction for better event topology </a:t>
            </a:r>
          </a:p>
          <a:p>
            <a:pPr lvl="1"/>
            <a:r>
              <a:rPr lang="en-US" sz="2000" dirty="0"/>
              <a:t>2” array has an effectively wider dynamic range for DM and 0</a:t>
            </a:r>
            <a:r>
              <a:rPr lang="el-GR" sz="2000" dirty="0"/>
              <a:t>νββ</a:t>
            </a:r>
            <a:r>
              <a:rPr lang="en-US" sz="2000" dirty="0"/>
              <a:t> simultaneously </a:t>
            </a:r>
          </a:p>
          <a:p>
            <a:pPr lvl="1"/>
            <a:r>
              <a:rPr lang="en-US" sz="2000" dirty="0"/>
              <a:t>Faster timing for possible pulse shape analysis</a:t>
            </a:r>
            <a:r>
              <a:rPr lang="zh-CN" altLang="en-US" sz="2000" dirty="0"/>
              <a:t> </a:t>
            </a:r>
            <a:r>
              <a:rPr lang="en-US" altLang="zh-CN" sz="2000" dirty="0"/>
              <a:t>or Cerenkov/Scintillation separation</a:t>
            </a:r>
            <a:endParaRPr lang="en-US" sz="2000" dirty="0"/>
          </a:p>
          <a:p>
            <a:r>
              <a:rPr lang="en-US" sz="2200" dirty="0">
                <a:solidFill>
                  <a:srgbClr val="E9445D"/>
                </a:solidFill>
              </a:rPr>
              <a:t>Collaboration between PandaX and Hamamatsu for a low-radioactivity version of R12699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55DD8-DE94-F22E-665A-35053A7CB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C7E5A-29A1-2838-208A-ECA9ECE2C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CDAA1A-929D-4853-B477-DF812750687F}" type="slidenum">
              <a:rPr lang="zh-CN" altLang="en-US" smtClean="0"/>
              <a:t>68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EF16D8-1CDD-C426-06BA-C7921C6D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7" y="3580057"/>
            <a:ext cx="4465733" cy="297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40F8C-63B6-8F2E-524E-D674092F35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2186" r="2624" b="2262"/>
          <a:stretch/>
        </p:blipFill>
        <p:spPr>
          <a:xfrm>
            <a:off x="8803142" y="3471220"/>
            <a:ext cx="2864546" cy="2886072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AB094C-EE8D-1175-1F47-35ADBE1A9FEA}"/>
              </a:ext>
            </a:extLst>
          </p:cNvPr>
          <p:cNvSpPr txBox="1"/>
          <p:nvPr/>
        </p:nvSpPr>
        <p:spPr>
          <a:xfrm>
            <a:off x="605744" y="3847471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R8520</a:t>
            </a:r>
            <a:r>
              <a:rPr lang="zh-CN" altLang="en-US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   </a:t>
            </a:r>
            <a:r>
              <a:rPr lang="en-US" altLang="zh-CN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        R11410                </a:t>
            </a:r>
            <a:r>
              <a:rPr lang="zh-CN" altLang="en-US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 </a:t>
            </a:r>
            <a:r>
              <a:rPr lang="en-US" altLang="zh-CN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R12699</a:t>
            </a:r>
            <a:r>
              <a:rPr lang="zh-CN" altLang="en-US" sz="1800" b="0" i="0" u="none" strike="noStrike" dirty="0">
                <a:solidFill>
                  <a:schemeClr val="bg1"/>
                </a:solidFill>
                <a:effectLst/>
                <a:latin typeface="+mj-lt"/>
                <a:ea typeface="等线" panose="02010600030101010101" pitchFamily="2" charset="-122"/>
              </a:rPr>
              <a:t> 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+mj-lt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B0C10-5D2B-39BC-DFA4-B6F7A85BC8BE}"/>
              </a:ext>
            </a:extLst>
          </p:cNvPr>
          <p:cNvSpPr txBox="1"/>
          <p:nvPr/>
        </p:nvSpPr>
        <p:spPr>
          <a:xfrm>
            <a:off x="8317821" y="6349426"/>
            <a:ext cx="456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Conceptual array for a PandaX-4T-sized TPC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E4DB54-5C55-E48B-63EB-FF6D662DDE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815DC11A-8F74-E7DF-4E17-223C50F53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12855" r="6936" b="6378"/>
          <a:stretch/>
        </p:blipFill>
        <p:spPr>
          <a:xfrm rot="16200000">
            <a:off x="5204816" y="3711365"/>
            <a:ext cx="3069398" cy="26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93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9343-7DD6-5745-6214-595A8E61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73773-9E0F-AC2E-CD21-7D3337490E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0F2D9-02AC-DC00-A439-EFD857D1F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5DAE7-D5C3-0E35-D560-3275AFABE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A5AFFD3-3F65-CE9C-0B6A-E4CBAE41E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t="84430" r="739" b="1762"/>
          <a:stretch/>
        </p:blipFill>
        <p:spPr>
          <a:xfrm>
            <a:off x="-124583" y="4316284"/>
            <a:ext cx="12316583" cy="254171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033F40-B775-7280-CE04-ACBC48213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5" t="6753" b="57792"/>
          <a:stretch/>
        </p:blipFill>
        <p:spPr>
          <a:xfrm>
            <a:off x="-1" y="-1"/>
            <a:ext cx="5233145" cy="4809067"/>
          </a:xfr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C45DA7C-CAD3-6A8B-DFE2-F9112B77F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1" t="39182" r="87" b="36179"/>
          <a:stretch/>
        </p:blipFill>
        <p:spPr>
          <a:xfrm>
            <a:off x="5233144" y="0"/>
            <a:ext cx="7010664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4AE9A7-436B-195F-10B5-8FC5A75C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PandaX-4T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DE7A35-331A-1E37-1F08-D5987C594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A5B11A-5502-4227-98AD-79B00D0BA0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zh-CN"/>
              <a:t>PandaX 0νββ</a:t>
            </a:r>
            <a:endParaRPr kumimoji="1" lang="zh-CN" altLang="en-US"/>
          </a:p>
        </p:txBody>
      </p:sp>
      <p:sp>
        <p:nvSpPr>
          <p:cNvPr id="14" name="页脚占位符 2">
            <a:extLst>
              <a:ext uri="{FF2B5EF4-FFF2-40B4-BE49-F238E27FC236}">
                <a16:creationId xmlns:a16="http://schemas.microsoft.com/office/drawing/2014/main" id="{F885C67C-7D52-4B1A-BF1E-84436C265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5999C3B9-3159-10B3-E701-B90ED211A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802475-2F4D-CA45-AACE-A7EAB8ED1EE7}" type="slidenum">
              <a:rPr kumimoji="1" lang="zh-CN" altLang="en-US" smtClean="0"/>
              <a:t>7</a:t>
            </a:fld>
            <a:endParaRPr kumimoji="1" lang="zh-CN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44EBB78-71F4-4186-A3EC-7A189074A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551044"/>
              </p:ext>
            </p:extLst>
          </p:nvPr>
        </p:nvGraphicFramePr>
        <p:xfrm>
          <a:off x="263252" y="1044963"/>
          <a:ext cx="7597337" cy="5315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978">
                  <a:extLst>
                    <a:ext uri="{9D8B030D-6E8A-4147-A177-3AD203B41FA5}">
                      <a16:colId xmlns:a16="http://schemas.microsoft.com/office/drawing/2014/main" val="2817654798"/>
                    </a:ext>
                  </a:extLst>
                </a:gridCol>
                <a:gridCol w="5382359">
                  <a:extLst>
                    <a:ext uri="{9D8B030D-6E8A-4147-A177-3AD203B41FA5}">
                      <a16:colId xmlns:a16="http://schemas.microsoft.com/office/drawing/2014/main" val="2303009363"/>
                    </a:ext>
                  </a:extLst>
                </a:gridCol>
              </a:tblGrid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2020/11 – 2021/04 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Commissioning (</a:t>
                      </a:r>
                      <a:r>
                        <a:rPr kumimoji="1" lang="en-US" altLang="zh-CN" sz="2400" b="1" dirty="0">
                          <a:solidFill>
                            <a:srgbClr val="0432FF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0</a:t>
                      </a: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95 days</a:t>
                      </a:r>
                      <a:r>
                        <a:rPr kumimoji="1" lang="zh-CN" alt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745180"/>
                  </a:ext>
                </a:extLst>
              </a:tr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2021/07 – 2021/10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Tritium removal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xenon distillation, gas flushing, etc.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07189"/>
                  </a:ext>
                </a:extLst>
              </a:tr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2021/11 – 2022/05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Physics run (</a:t>
                      </a:r>
                      <a:r>
                        <a:rPr kumimoji="1" lang="en-US" altLang="zh-CN" sz="2400" b="1" dirty="0">
                          <a:solidFill>
                            <a:srgbClr val="0432FF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1</a:t>
                      </a: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164 days</a:t>
                      </a:r>
                      <a:r>
                        <a:rPr kumimoji="1" lang="zh-CN" alt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54182"/>
                  </a:ext>
                </a:extLst>
              </a:tr>
              <a:tr h="144536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2022/09 – 2023/12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CJPL B2 hall construction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xenon recuperation, detector upgrade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514008"/>
                  </a:ext>
                </a:extLst>
              </a:tr>
              <a:tr h="868125">
                <a:tc gridSpan="2"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Detector is</a:t>
                      </a:r>
                      <a:r>
                        <a:rPr lang="zh-CN" altLang="en-US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under-preparation</a:t>
                      </a:r>
                      <a:r>
                        <a:rPr lang="zh-CN" altLang="en-US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for </a:t>
                      </a:r>
                      <a:r>
                        <a:rPr lang="en-US" altLang="zh-CN" sz="2400" b="1" dirty="0">
                          <a:solidFill>
                            <a:srgbClr val="E9445D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62285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EB3100EE-88E8-2493-5430-7EBD312A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40"/>
          <a:stretch/>
        </p:blipFill>
        <p:spPr>
          <a:xfrm>
            <a:off x="8114518" y="2880708"/>
            <a:ext cx="3818760" cy="1852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4510DE-106F-38CE-AB8B-D065E44124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40"/>
          <a:stretch/>
        </p:blipFill>
        <p:spPr>
          <a:xfrm>
            <a:off x="8114518" y="4855961"/>
            <a:ext cx="3818760" cy="18526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4130AA4-5F98-76A0-2F0B-10C8A98FD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77" b="8277"/>
          <a:stretch/>
        </p:blipFill>
        <p:spPr>
          <a:xfrm>
            <a:off x="8114517" y="965581"/>
            <a:ext cx="3818761" cy="17924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3285BD-EF8C-25C4-70B6-042FBFB4C9D6}"/>
              </a:ext>
            </a:extLst>
          </p:cNvPr>
          <p:cNvSpPr txBox="1">
            <a:spLocks/>
          </p:cNvSpPr>
          <p:nvPr/>
        </p:nvSpPr>
        <p:spPr>
          <a:xfrm>
            <a:off x="219919" y="84776"/>
            <a:ext cx="11196582" cy="8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" panose="02000503000000020004" pitchFamily="2" charset="0"/>
                <a:ea typeface="Microsoft YaHei" panose="020B0503020204020204" pitchFamily="34" charset="-122"/>
                <a:cs typeface="Helvetica Neue" panose="02000503000000020004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E9445D"/>
              </a:solidFill>
              <a:effectLst/>
              <a:uLnTx/>
              <a:uFillTx/>
              <a:latin typeface="Helvetica Neue" panose="02000503000000020004" pitchFamily="2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504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E9D263-FDEF-75C8-8FFA-B96202BA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30" y="1270000"/>
            <a:ext cx="9530339" cy="552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23C57-FB35-E057-B116-F127F37D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spectrum</a:t>
            </a:r>
            <a:r>
              <a:rPr lang="zh-CN" altLang="en-US" dirty="0"/>
              <a:t> </a:t>
            </a:r>
            <a:r>
              <a:rPr lang="en-US" dirty="0"/>
              <a:t>for PandaX-4T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BB3C-77C7-C9FC-FF15-1F1D4A96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D1B-781F-5D6D-1A21-31A799D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79FF-6799-EEF5-39B4-51B1E1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6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E9D263-FDEF-75C8-8FFA-B96202BAF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30" y="1270000"/>
            <a:ext cx="9530339" cy="5527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23C57-FB35-E057-B116-F127F37D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spectrum</a:t>
            </a:r>
            <a:r>
              <a:rPr lang="zh-CN" altLang="en-US" dirty="0"/>
              <a:t> </a:t>
            </a:r>
            <a:r>
              <a:rPr lang="en-US" dirty="0"/>
              <a:t>for PandaX-4T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BB3C-77C7-C9FC-FF15-1F1D4A96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9D1B-781F-5D6D-1A21-31A799D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上海交大  韩柯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79FF-6799-EEF5-39B4-51B1E1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E2430C4A-8F37-7E56-67D6-F4F969F11AD1}"/>
              </a:ext>
            </a:extLst>
          </p:cNvPr>
          <p:cNvSpPr/>
          <p:nvPr/>
        </p:nvSpPr>
        <p:spPr>
          <a:xfrm>
            <a:off x="2276380" y="923804"/>
            <a:ext cx="1279619" cy="5281397"/>
          </a:xfrm>
          <a:prstGeom prst="rect">
            <a:avLst/>
          </a:prstGeom>
          <a:solidFill>
            <a:srgbClr val="E9445D">
              <a:alpha val="29804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7AB"/>
                </a:solidFill>
              </a:rPr>
              <a:t>DM</a:t>
            </a:r>
            <a:endParaRPr lang="zh-CN" altLang="en-US" dirty="0">
              <a:solidFill>
                <a:srgbClr val="666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24365"/>
      </p:ext>
    </p:extLst>
  </p:cSld>
  <p:clrMapOvr>
    <a:masterClrMapping/>
  </p:clrMapOvr>
</p:sld>
</file>

<file path=ppt/theme/theme1.xml><?xml version="1.0" encoding="utf-8"?>
<a:theme xmlns:a="http://schemas.openxmlformats.org/drawingml/2006/main" name="PandaX-Red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daX-Red" id="{6BD75C0C-7C4A-4EE7-940C-194874760D3A}" vid="{7528A061-AD41-4D64-B434-54E90F9527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35787</TotalTime>
  <Words>3580</Words>
  <Application>Microsoft Macintosh PowerPoint</Application>
  <PresentationFormat>Widescreen</PresentationFormat>
  <Paragraphs>986</Paragraphs>
  <Slides>69</Slides>
  <Notes>25</Notes>
  <HiddenSlides>2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7" baseType="lpstr">
      <vt:lpstr>-apple-system</vt:lpstr>
      <vt:lpstr>AdvOT483a8203</vt:lpstr>
      <vt:lpstr>DengXian</vt:lpstr>
      <vt:lpstr>Mallory</vt:lpstr>
      <vt:lpstr>Microsoft YaHei UI</vt:lpstr>
      <vt:lpstr>Myriad Pro</vt:lpstr>
      <vt:lpstr>SimSun</vt:lpstr>
      <vt:lpstr>Arial</vt:lpstr>
      <vt:lpstr>Calibri</vt:lpstr>
      <vt:lpstr>Cambria</vt:lpstr>
      <vt:lpstr>Cambria Math</vt:lpstr>
      <vt:lpstr>Helvetica</vt:lpstr>
      <vt:lpstr>Helvetica Neue</vt:lpstr>
      <vt:lpstr>Palatino</vt:lpstr>
      <vt:lpstr>source sans pro</vt:lpstr>
      <vt:lpstr>Symbol</vt:lpstr>
      <vt:lpstr>Times New Roman</vt:lpstr>
      <vt:lpstr>PandaX-Red</vt:lpstr>
      <vt:lpstr>PowerPoint Presentation</vt:lpstr>
      <vt:lpstr>PandaX: Particle and Astrophysical Xenon Experiment</vt:lpstr>
      <vt:lpstr>CJPL: Deepest underground lab</vt:lpstr>
      <vt:lpstr>CJPL-II: much enlarged underground lab space</vt:lpstr>
      <vt:lpstr>PandaX-4T</vt:lpstr>
      <vt:lpstr>PowerPoint Presentation</vt:lpstr>
      <vt:lpstr>PandaX-4T timeline</vt:lpstr>
      <vt:lpstr>Simulated spectrum for PandaX-4T</vt:lpstr>
      <vt:lpstr>Simulated spectrum for PandaX-4T</vt:lpstr>
      <vt:lpstr>Simulated spectrum for PandaX-4T</vt:lpstr>
      <vt:lpstr>Simulated spectrum for PandaX-4T</vt:lpstr>
      <vt:lpstr>Simulated spectrum for PandaX-4T</vt:lpstr>
      <vt:lpstr>Wide E range, multiple “interesting” isotopes for neutrino</vt:lpstr>
      <vt:lpstr>Wide E range, multiple “interesting” isotopes for neutrino</vt:lpstr>
      <vt:lpstr>Majorana neutrino and Double beta decay</vt:lpstr>
      <vt:lpstr>Candidate Isotopes</vt:lpstr>
      <vt:lpstr>Detection of double beta decay</vt:lpstr>
      <vt:lpstr>0νββ probes the nature of neutrinos</vt:lpstr>
      <vt:lpstr>Impressive experimental progress</vt:lpstr>
      <vt:lpstr>PowerPoint Presentation</vt:lpstr>
      <vt:lpstr>Major 0νββ experiments around the world</vt:lpstr>
      <vt:lpstr>Wide E range, multiple “interesting” isotopes for neutrino</vt:lpstr>
      <vt:lpstr>Search for 136Xe 0νββ with  LXe TPC </vt:lpstr>
      <vt:lpstr>136Xe 2νββ half-life measurement </vt:lpstr>
      <vt:lpstr>More Physics with 136Xe 2νββ spectrum</vt:lpstr>
      <vt:lpstr>134Xe 2νββ and 0νββ</vt:lpstr>
      <vt:lpstr>134Xe (0)2νββ searches at PandaX-4T</vt:lpstr>
      <vt:lpstr>134Xe (0)2νββ searches at PandaX-4T</vt:lpstr>
      <vt:lpstr>134Xe (0)2νββ searches at PandaX-4T</vt:lpstr>
      <vt:lpstr>Extending detector response in [200, 1000] keV </vt:lpstr>
      <vt:lpstr>Events selection efficiencies</vt:lpstr>
      <vt:lpstr>Signal efficiencies</vt:lpstr>
      <vt:lpstr>Fiducial Volume (FV) and exposure</vt:lpstr>
      <vt:lpstr>Background model</vt:lpstr>
      <vt:lpstr>134Xe half-life limits @ PandaX-4T</vt:lpstr>
      <vt:lpstr>PowerPoint Presentation</vt:lpstr>
      <vt:lpstr>PowerPoint Presentation</vt:lpstr>
      <vt:lpstr>PowerPoint Presentation</vt:lpstr>
      <vt:lpstr>PowerPoint Presentation</vt:lpstr>
      <vt:lpstr>PandaX-xT: Multi-ten-tonne Liquid Xenon Observatory </vt:lpstr>
      <vt:lpstr>PandaX-xT: Multi-ten-tonne Liquid Xenon Observatory </vt:lpstr>
      <vt:lpstr>PandaX-xT for 0νββ</vt:lpstr>
      <vt:lpstr>Head-to-head with other DM/0νββ experiments </vt:lpstr>
      <vt:lpstr>Possible isotope seperation/enrichment</vt:lpstr>
      <vt:lpstr>Neutrino and nuclear physics program at PandaX</vt:lpstr>
      <vt:lpstr>Thank you very much  We welcome new collaborators   at PandaX-xT </vt:lpstr>
      <vt:lpstr>Wide E range, multiple “interesting” isotopes for neutrino</vt:lpstr>
      <vt:lpstr>PandaX LXe TPC: Total-Absorption 5D Calorimeter </vt:lpstr>
      <vt:lpstr>PandaX LXe TPC: Total-Absorption 5D Calorimeter  </vt:lpstr>
      <vt:lpstr>Why 214Pb beta decay spectra are critical for LXe detectors?</vt:lpstr>
      <vt:lpstr>214Pb beta decay spectra are complicated</vt:lpstr>
      <vt:lpstr>Motivation</vt:lpstr>
      <vt:lpstr>Beta Spectra</vt:lpstr>
      <vt:lpstr>PandaX-4T for beta decay measurement</vt:lpstr>
      <vt:lpstr>single- and multiple-site events</vt:lpstr>
      <vt:lpstr>PandaX-4T 214Pb data from 222Rn calibration</vt:lpstr>
      <vt:lpstr>PandaX-4T 214Pb data from 222Rn calibration</vt:lpstr>
      <vt:lpstr>PandaX-4T 214Pb data from 222Rn calibration</vt:lpstr>
      <vt:lpstr>PandaX-4T 214Pb data from 222Rn calibration</vt:lpstr>
      <vt:lpstr>PandaX-4T 214Pb data from 222Rn calibration</vt:lpstr>
      <vt:lpstr>PandaX LXe TPC: Total-Absorption 5D Calorimeter  </vt:lpstr>
      <vt:lpstr>Competitive in other neutrino physics topics as well</vt:lpstr>
      <vt:lpstr>More accurate background models</vt:lpstr>
      <vt:lpstr>Expected 0νββ experiments at CJPL-II</vt:lpstr>
      <vt:lpstr>Nuclear Data Sheets 175, 1 (2021) NNDC</vt:lpstr>
      <vt:lpstr>What parameters may determine the spectrum shape?</vt:lpstr>
      <vt:lpstr>What combination has been calculated? </vt:lpstr>
      <vt:lpstr>New 2” multi-anode R12699 PMT for LXe TPC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PandaX-4T Calibration</dc:title>
  <dc:creator>Ke Han</dc:creator>
  <cp:lastModifiedBy>Ke Han</cp:lastModifiedBy>
  <cp:revision>992</cp:revision>
  <dcterms:created xsi:type="dcterms:W3CDTF">2017-07-22T01:46:21Z</dcterms:created>
  <dcterms:modified xsi:type="dcterms:W3CDTF">2024-05-13T02:19:21Z</dcterms:modified>
</cp:coreProperties>
</file>