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9"/>
  </p:notesMasterIdLst>
  <p:sldIdLst>
    <p:sldId id="259" r:id="rId2"/>
    <p:sldId id="395" r:id="rId3"/>
    <p:sldId id="403" r:id="rId4"/>
    <p:sldId id="309" r:id="rId5"/>
    <p:sldId id="387" r:id="rId6"/>
    <p:sldId id="392" r:id="rId7"/>
    <p:sldId id="391" r:id="rId8"/>
    <p:sldId id="396" r:id="rId9"/>
    <p:sldId id="398" r:id="rId10"/>
    <p:sldId id="372" r:id="rId11"/>
    <p:sldId id="402" r:id="rId12"/>
    <p:sldId id="385" r:id="rId13"/>
    <p:sldId id="401" r:id="rId14"/>
    <p:sldId id="394" r:id="rId15"/>
    <p:sldId id="383" r:id="rId16"/>
    <p:sldId id="404" r:id="rId17"/>
    <p:sldId id="405" r:id="rId18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076" autoAdjust="0"/>
  </p:normalViewPr>
  <p:slideViewPr>
    <p:cSldViewPr snapToGrid="0">
      <p:cViewPr varScale="1">
        <p:scale>
          <a:sx n="132" d="100"/>
          <a:sy n="132" d="100"/>
        </p:scale>
        <p:origin x="14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AE1B-D1B2-49C2-9AC3-2D6729306D8E}" type="datetimeFigureOut">
              <a:rPr lang="zh-CN" altLang="en-US" smtClean="0"/>
              <a:t>2024/4/30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86E3-0C64-411D-900D-C9DB2D7282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66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Two changes: first</a:t>
            </a:r>
            <a:r>
              <a:rPr lang="en-US" altLang="zh-CN" baseline="0" dirty="0" smtClean="0"/>
              <a:t>, add yoke to reduce the range of stray field; second, the size of </a:t>
            </a:r>
            <a:r>
              <a:rPr lang="en-US" altLang="zh-CN" baseline="0" dirty="0" err="1" smtClean="0"/>
              <a:t>HCal</a:t>
            </a:r>
            <a:r>
              <a:rPr lang="en-US" altLang="zh-CN" baseline="0" dirty="0" smtClean="0"/>
              <a:t>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39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81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Two changes: first</a:t>
            </a:r>
            <a:r>
              <a:rPr lang="en-US" altLang="zh-CN" baseline="0" smtClean="0"/>
              <a:t>, add yoke to reduce the range of stray field; second, the size of HCal increase, so size of the solenoid and the yoke increase accordingly.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13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86E3-0C64-411D-900D-C9DB2D7282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11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3309-A0CE-4E06-8A9D-1378918EA65A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9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1756-716E-44BD-A133-E8FE2622F2EB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2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097"/>
            <a:ext cx="1971675" cy="43629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097"/>
            <a:ext cx="5800725" cy="43629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D947F-1D10-4F68-8DEA-023F4726AB97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9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9E756-83CB-4DE5-A04F-4B823DC6B840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0AD05-21C6-4E1E-A539-A5E0F5B2A1D2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4C5F-96EA-49DC-A387-390ABB2DADF7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391" cy="6185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391" cy="2766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61AD0-888A-4590-AE6F-E70C5DED27EE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19A9-B361-4839-9C6C-8286831493F1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14A-3FA6-4AC6-827C-EBEFA6DA362D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9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FDE2-30FF-4037-A80E-3E8D2D1E13AE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129C7-D891-4930-96B6-8B3A4EA538CB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Q. XU, The 7th CEPC IAC Meeting, Nov.1-5 2021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1A2EA-EC32-4CDB-8DD5-297DE18D08B9}" type="datetime1">
              <a:rPr lang="en-US" altLang="zh-CN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Q. XU, The 7th CEPC IAC Meeting, Nov.1-5 2021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4028-2C42-48E4-958A-A39E3E99A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4706"/>
            <a:ext cx="9144000" cy="1752025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82247" y="1190149"/>
            <a:ext cx="8627534" cy="80445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CEPC Detector Magnet Ref TDR</a:t>
            </a:r>
            <a:r>
              <a:rPr lang="zh-CN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endParaRPr lang="en-US" altLang="zh-CN" sz="2800" dirty="0" smtClean="0">
              <a:solidFill>
                <a:schemeClr val="tx1"/>
              </a:solidFill>
              <a:latin typeface="Times New Roman" panose="02020603050405020304" pitchFamily="18" charset="0"/>
              <a:ea typeface="微软雅黑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/>
              </a:rPr>
              <a:t>Physical Design of Magnet V2.0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微软雅黑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290321" y="2287488"/>
            <a:ext cx="676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Feipeng</a:t>
            </a:r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NING </a:t>
            </a:r>
          </a:p>
          <a:p>
            <a:pPr algn="ctr"/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2024.04</a:t>
            </a:r>
            <a:endParaRPr lang="en-US" altLang="zh-CN" sz="16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4846D3F-641A-4A76-991B-5213B1C30DC3}"/>
              </a:ext>
            </a:extLst>
          </p:cNvPr>
          <p:cNvGrpSpPr/>
          <p:nvPr/>
        </p:nvGrpSpPr>
        <p:grpSpPr>
          <a:xfrm>
            <a:off x="6975643" y="21313"/>
            <a:ext cx="2168357" cy="1001468"/>
            <a:chOff x="9791069" y="11100"/>
            <a:chExt cx="2400930" cy="134608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D063185-C7AC-4536-AC85-B78B726C4F78}"/>
                </a:ext>
              </a:extLst>
            </p:cNvPr>
            <p:cNvSpPr/>
            <p:nvPr/>
          </p:nvSpPr>
          <p:spPr>
            <a:xfrm>
              <a:off x="9791069" y="872932"/>
              <a:ext cx="2400930" cy="484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中国科学院高能物理研究所</a:t>
              </a:r>
              <a:endParaRPr lang="en-US" altLang="zh-CN" sz="825" dirty="0">
                <a:solidFill>
                  <a:srgbClr val="2D2E2D"/>
                </a:solidFill>
                <a:latin typeface="Times New Roman" panose="02020603050405020304" pitchFamily="18" charset="0"/>
                <a:ea typeface="Microsoft YaHei UI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buClr>
                  <a:srgbClr val="D15A3E"/>
                </a:buClr>
                <a:buSzPct val="100000"/>
              </a:pPr>
              <a:r>
                <a:rPr lang="zh-CN" altLang="en-US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 </a:t>
              </a:r>
              <a:r>
                <a:rPr lang="en-US" altLang="zh-CN" sz="825" dirty="0">
                  <a:solidFill>
                    <a:srgbClr val="2D2E2D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</a:rPr>
                <a:t>Institute of High Energy Physics, CAS</a:t>
              </a: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52805483-9D9C-4BCC-9DFC-CCF99C11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0556" y="11100"/>
              <a:ext cx="1341954" cy="90307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242" y="696965"/>
            <a:ext cx="5133171" cy="474366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Cooling methods:</a:t>
            </a:r>
            <a:r>
              <a:rPr lang="zh-CN" altLang="en-US" sz="2400" dirty="0">
                <a:solidFill>
                  <a:srgbClr val="FF0000"/>
                </a:solidFill>
              </a:rPr>
              <a:t> thermal siphon</a:t>
            </a:r>
            <a:r>
              <a:rPr lang="zh-CN" altLang="en-US" sz="2400" dirty="0"/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</a:rPr>
              <a:t>3. Cooling system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340" y="1490285"/>
            <a:ext cx="3024158" cy="3296205"/>
          </a:xfrm>
          <a:prstGeom prst="rect">
            <a:avLst/>
          </a:prstGeom>
        </p:spPr>
      </p:pic>
      <p:pic>
        <p:nvPicPr>
          <p:cNvPr id="8" name="图片 2" descr="虹吸回路图示-中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0" y="1693756"/>
            <a:ext cx="2488465" cy="298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4837472" y="2603090"/>
            <a:ext cx="1504335" cy="36871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837472" y="4495654"/>
            <a:ext cx="1504335" cy="36871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03315" y="1151731"/>
            <a:ext cx="3351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Need radial thickness: at least 700mm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235C1ABC-7E3F-48A0-B87C-F9488821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43102"/>
              </p:ext>
            </p:extLst>
          </p:nvPr>
        </p:nvGraphicFramePr>
        <p:xfrm>
          <a:off x="488712" y="756861"/>
          <a:ext cx="7961086" cy="4324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5816">
                  <a:extLst>
                    <a:ext uri="{9D8B030D-6E8A-4147-A177-3AD203B41FA5}">
                      <a16:colId xmlns:a16="http://schemas.microsoft.com/office/drawing/2014/main" val="1847319310"/>
                    </a:ext>
                  </a:extLst>
                </a:gridCol>
                <a:gridCol w="3430413">
                  <a:extLst>
                    <a:ext uri="{9D8B030D-6E8A-4147-A177-3AD203B41FA5}">
                      <a16:colId xmlns:a16="http://schemas.microsoft.com/office/drawing/2014/main" val="2998006403"/>
                    </a:ext>
                  </a:extLst>
                </a:gridCol>
                <a:gridCol w="3664857">
                  <a:extLst>
                    <a:ext uri="{9D8B030D-6E8A-4147-A177-3AD203B41FA5}">
                      <a16:colId xmlns:a16="http://schemas.microsoft.com/office/drawing/2014/main" val="1346791040"/>
                    </a:ext>
                  </a:extLst>
                </a:gridCol>
              </a:tblGrid>
              <a:tr h="855014"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/>
                        <a:t>迫流冷却方案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solidFill>
                            <a:srgbClr val="FF0000"/>
                          </a:solidFill>
                        </a:rPr>
                        <a:t>热虹吸</a:t>
                      </a:r>
                      <a:r>
                        <a:rPr lang="zh-CN" altLang="en-US" sz="1800" dirty="0" smtClean="0">
                          <a:solidFill>
                            <a:srgbClr val="FF0000"/>
                          </a:solidFill>
                        </a:rPr>
                        <a:t>方案</a:t>
                      </a:r>
                      <a:endParaRPr lang="en-US" altLang="zh-CN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r>
                        <a:rPr lang="zh-CN" altLang="en-US" sz="3200" dirty="0" smtClean="0">
                          <a:solidFill>
                            <a:srgbClr val="FF0000"/>
                          </a:solidFill>
                        </a:rPr>
                        <a:t>√</a:t>
                      </a:r>
                      <a:endParaRPr lang="zh-CN" altLang="en-US" sz="3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21208"/>
                  </a:ext>
                </a:extLst>
              </a:tr>
              <a:tr h="5076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/>
                        <a:t>尺寸及结构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dirty="0">
                          <a:solidFill>
                            <a:srgbClr val="FF0000"/>
                          </a:solidFill>
                        </a:rPr>
                        <a:t>厚度</a:t>
                      </a:r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600mm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1200" dirty="0"/>
                        <a:t>需要头尾各一个相分离器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1" dirty="0">
                          <a:solidFill>
                            <a:srgbClr val="FF0000"/>
                          </a:solidFill>
                        </a:rPr>
                        <a:t>厚度</a:t>
                      </a:r>
                      <a:r>
                        <a:rPr lang="en-US" altLang="zh-CN" sz="1200" b="1" dirty="0">
                          <a:solidFill>
                            <a:srgbClr val="FF0000"/>
                          </a:solidFill>
                        </a:rPr>
                        <a:t>700mm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zh-CN" altLang="en-US" sz="1200" dirty="0"/>
                        <a:t>仅需要一个顶部相分离器，但占据顶部空间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119930"/>
                  </a:ext>
                </a:extLst>
              </a:tr>
              <a:tr h="11645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/>
                        <a:t>性能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供液能力和压降：依赖于源头压力提供供液能力，且与管道长度和布置方式挂钩，一般情况下只能提供约</a:t>
                      </a:r>
                      <a:r>
                        <a:rPr lang="en-US" altLang="zh-CN" sz="1200" dirty="0"/>
                        <a:t>0.2-0.3bar</a:t>
                      </a:r>
                      <a:r>
                        <a:rPr lang="zh-CN" altLang="en-US" sz="1200" dirty="0"/>
                        <a:t>的压力，若</a:t>
                      </a:r>
                      <a:r>
                        <a:rPr lang="zh-CN" altLang="en-US" sz="1200" dirty="0" smtClean="0"/>
                        <a:t>采用三管</a:t>
                      </a:r>
                      <a:r>
                        <a:rPr lang="zh-CN" altLang="en-US" sz="1200" dirty="0"/>
                        <a:t>布置</a:t>
                      </a:r>
                      <a:r>
                        <a:rPr lang="zh-CN" altLang="en-US" sz="1200" dirty="0" smtClean="0"/>
                        <a:t>（</a:t>
                      </a:r>
                      <a:r>
                        <a:rPr lang="en-US" altLang="zh-CN" sz="1200" dirty="0" smtClean="0"/>
                        <a:t>10*20mm2</a:t>
                      </a:r>
                      <a:r>
                        <a:rPr lang="zh-CN" altLang="en-US" sz="1200" dirty="0" smtClean="0"/>
                        <a:t>，每根管长</a:t>
                      </a:r>
                      <a:r>
                        <a:rPr lang="en-US" altLang="zh-CN" sz="1200" dirty="0" smtClean="0"/>
                        <a:t>125m</a:t>
                      </a:r>
                      <a:r>
                        <a:rPr lang="zh-CN" altLang="en-US" sz="1200" dirty="0"/>
                        <a:t>），大约能够</a:t>
                      </a:r>
                      <a:r>
                        <a:rPr lang="zh-CN" altLang="en-US" sz="1200" dirty="0" smtClean="0"/>
                        <a:t>提供</a:t>
                      </a:r>
                      <a:r>
                        <a:rPr lang="en-US" altLang="zh-CN" sz="1200" dirty="0" smtClean="0"/>
                        <a:t>16.7g/s</a:t>
                      </a:r>
                      <a:r>
                        <a:rPr lang="zh-CN" altLang="en-US" sz="1200" dirty="0"/>
                        <a:t>液氦</a:t>
                      </a:r>
                      <a:r>
                        <a:rPr lang="zh-CN" altLang="en-US" sz="1200" dirty="0" smtClean="0"/>
                        <a:t>流量，每段压降也有</a:t>
                      </a:r>
                      <a:r>
                        <a:rPr lang="en-US" altLang="zh-CN" sz="1200" dirty="0" smtClean="0"/>
                        <a:t>0.147bar</a:t>
                      </a:r>
                      <a:r>
                        <a:rPr lang="zh-CN" altLang="en-US" sz="1200" dirty="0" smtClean="0"/>
                        <a:t>；</a:t>
                      </a:r>
                      <a:endParaRPr lang="en-US" altLang="zh-CN" sz="1200" dirty="0"/>
                    </a:p>
                    <a:p>
                      <a:pPr algn="l"/>
                      <a:r>
                        <a:rPr lang="zh-CN" altLang="en-US" sz="1200" dirty="0"/>
                        <a:t>换热能力：对流换热，</a:t>
                      </a:r>
                      <a:r>
                        <a:rPr lang="en-US" altLang="zh-CN" sz="1200" dirty="0"/>
                        <a:t>412.1W/m</a:t>
                      </a:r>
                      <a:r>
                        <a:rPr lang="en-US" altLang="zh-CN" sz="1200" baseline="30000" dirty="0"/>
                        <a:t>2</a:t>
                      </a:r>
                      <a:endParaRPr lang="zh-CN" altLang="en-US" sz="12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供液能力强：提供相当于</a:t>
                      </a:r>
                      <a:r>
                        <a:rPr lang="en-US" altLang="zh-CN" sz="1200" dirty="0"/>
                        <a:t>52.2g/s</a:t>
                      </a:r>
                      <a:r>
                        <a:rPr lang="zh-CN" altLang="en-US" sz="1200" dirty="0"/>
                        <a:t>液氦流量的冷却能力；</a:t>
                      </a:r>
                      <a:endParaRPr lang="en-US" altLang="zh-CN" sz="1200" dirty="0"/>
                    </a:p>
                    <a:p>
                      <a:pPr algn="l"/>
                      <a:r>
                        <a:rPr lang="zh-CN" altLang="en-US" sz="1200" dirty="0"/>
                        <a:t>压降：热虹吸方案靠重力自驱动，几乎不存在迫流冷却中的压降问题；</a:t>
                      </a:r>
                      <a:endParaRPr lang="en-US" altLang="zh-CN" sz="1200" dirty="0"/>
                    </a:p>
                    <a:p>
                      <a:pPr algn="l"/>
                      <a:r>
                        <a:rPr lang="zh-CN" altLang="en-US" sz="1200" dirty="0"/>
                        <a:t>换热能力：相变换热，</a:t>
                      </a:r>
                      <a:r>
                        <a:rPr lang="en-US" altLang="zh-CN" sz="1200" dirty="0"/>
                        <a:t>1200W/m</a:t>
                      </a:r>
                      <a:r>
                        <a:rPr lang="en-US" altLang="zh-CN" sz="1200" baseline="30000" dirty="0"/>
                        <a:t>2</a:t>
                      </a:r>
                      <a:endParaRPr lang="zh-CN" altLang="en-US" sz="1200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018966"/>
                  </a:ext>
                </a:extLst>
              </a:tr>
              <a:tr h="5258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/>
                        <a:t>优势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体积小，结构紧凑，相关迫流冷却的实验数据和计算方法丰富，计算较为准确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换热系数高，不用受到源头压力和压降的限制，且技术相对成熟，有</a:t>
                      </a:r>
                      <a:r>
                        <a:rPr lang="en-US" altLang="zh-CN" sz="1200" dirty="0" smtClean="0"/>
                        <a:t>CMS</a:t>
                      </a:r>
                      <a:r>
                        <a:rPr lang="zh-CN" altLang="en-US" sz="1200" dirty="0" smtClean="0"/>
                        <a:t>的</a:t>
                      </a:r>
                      <a:r>
                        <a:rPr lang="zh-CN" altLang="en-US" sz="1200" dirty="0"/>
                        <a:t>成功经验，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356216"/>
                  </a:ext>
                </a:extLst>
              </a:tr>
              <a:tr h="7780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/>
                        <a:t>劣势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冷却能力受压降限制，无法提供很大流量，而若采用多股流并联的方法降低压降，则会产生流量分配问题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dirty="0"/>
                        <a:t>需要在顶部增设相分离器，导致体积更大；目前在热虹吸方面没有加工和测试经验，需要积累实验数据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780360"/>
                  </a:ext>
                </a:extLst>
              </a:tr>
              <a:tr h="45843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COST</a:t>
                      </a:r>
                      <a:endParaRPr lang="zh-CN" alt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889655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</a:rPr>
              <a:t>3. Cooling system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39" y="831505"/>
            <a:ext cx="1121349" cy="7342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25" y="814378"/>
            <a:ext cx="1051429" cy="7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4944" y="668478"/>
            <a:ext cx="3014882" cy="474366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Stray field: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4. </a:t>
            </a:r>
            <a:r>
              <a:rPr lang="en-US" altLang="zh-CN" sz="3200" dirty="0">
                <a:solidFill>
                  <a:schemeClr val="tx1"/>
                </a:solidFill>
              </a:rPr>
              <a:t>Yoke and stray 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8712" y="1270426"/>
            <a:ext cx="79224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CMS: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speaking, the stray field has been found, in the vicinity of the barrel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 separations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at about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 distance from the last iron layer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be of the order of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0.12 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This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area in which some electronic racks will be installed in close proximity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balconies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to the magnet yoke, and the presence of this stray field must be fully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 into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from the beginning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（</a:t>
            </a:r>
            <a:r>
              <a:rPr lang="zh-CN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轭铁上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</a:t>
            </a:r>
            <a:r>
              <a:rPr lang="zh-CN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处磁场小于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0.12T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LHC-b:</a:t>
            </a:r>
            <a:r>
              <a:rPr lang="en-US" altLang="zh-C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field in the region of the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photo-detectors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RICH1 is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50 </a:t>
            </a:r>
            <a:r>
              <a:rPr lang="en-US" altLang="zh-CN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Booster: less than 50 Gauss.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944" y="764485"/>
            <a:ext cx="7922419" cy="3844656"/>
          </a:xfrm>
        </p:spPr>
        <p:txBody>
          <a:bodyPr>
            <a:normAutofit/>
          </a:bodyPr>
          <a:lstStyle/>
          <a:p>
            <a:r>
              <a:rPr lang="zh-CN" altLang="en-US" sz="1900" dirty="0" smtClean="0"/>
              <a:t>漏磁场对加速器的影响。</a:t>
            </a:r>
            <a:endParaRPr lang="en-US" altLang="zh-CN" sz="1900" dirty="0" smtClean="0"/>
          </a:p>
          <a:p>
            <a:pPr marL="685800" lvl="1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1600" dirty="0" smtClean="0"/>
              <a:t>王逗回复：</a:t>
            </a:r>
            <a:r>
              <a:rPr lang="en-US" altLang="zh-CN" sz="1600" dirty="0" smtClean="0"/>
              <a:t>Booster</a:t>
            </a:r>
            <a:r>
              <a:rPr lang="zh-CN" altLang="en-US" sz="1600" dirty="0" smtClean="0"/>
              <a:t>增强</a:t>
            </a:r>
            <a:r>
              <a:rPr lang="zh-CN" altLang="en-US" sz="1600" dirty="0"/>
              <a:t>器处（</a:t>
            </a:r>
            <a:r>
              <a:rPr lang="en-US" altLang="zh-CN" sz="1600" dirty="0"/>
              <a:t>IP</a:t>
            </a:r>
            <a:r>
              <a:rPr lang="zh-CN" altLang="en-US" sz="1600" dirty="0"/>
              <a:t>外</a:t>
            </a:r>
            <a:r>
              <a:rPr lang="en-US" altLang="zh-CN" sz="1600" dirty="0"/>
              <a:t>25m</a:t>
            </a:r>
            <a:r>
              <a:rPr lang="zh-CN" altLang="en-US" sz="1600" dirty="0"/>
              <a:t>）小于</a:t>
            </a:r>
            <a:r>
              <a:rPr lang="en-US" altLang="zh-CN" sz="1600" dirty="0"/>
              <a:t>50</a:t>
            </a:r>
            <a:r>
              <a:rPr lang="zh-CN" altLang="en-US" sz="1600" dirty="0" smtClean="0"/>
              <a:t>高斯，或者</a:t>
            </a:r>
            <a:r>
              <a:rPr lang="zh-CN" altLang="en-US" sz="1600" dirty="0"/>
              <a:t>增强器局部屏蔽的</a:t>
            </a:r>
            <a:r>
              <a:rPr lang="zh-CN" altLang="en-US" sz="1600" dirty="0" smtClean="0"/>
              <a:t>方案。</a:t>
            </a:r>
            <a:endParaRPr lang="en-US" altLang="zh-CN" sz="1600" dirty="0" smtClean="0"/>
          </a:p>
          <a:p>
            <a:pPr marL="685800" lvl="1" indent="-342900">
              <a:lnSpc>
                <a:spcPct val="100000"/>
              </a:lnSpc>
              <a:buFont typeface="+mj-ea"/>
              <a:buAutoNum type="circleNumDbPlain"/>
            </a:pPr>
            <a:r>
              <a:rPr lang="zh-CN" altLang="en-US" sz="1600" dirty="0" smtClean="0"/>
              <a:t>王毅伟回复：</a:t>
            </a:r>
            <a:endParaRPr lang="en-US" altLang="zh-CN" sz="1600" dirty="0" smtClean="0"/>
          </a:p>
          <a:p>
            <a:pPr marL="685800" lvl="2" indent="0">
              <a:lnSpc>
                <a:spcPct val="100000"/>
              </a:lnSpc>
              <a:buNone/>
            </a:pPr>
            <a:r>
              <a:rPr lang="zh-CN" altLang="en-US" sz="1400" dirty="0" smtClean="0"/>
              <a:t>从</a:t>
            </a:r>
            <a:r>
              <a:rPr lang="zh-CN" altLang="en-US" sz="1400" dirty="0"/>
              <a:t>束流光学角度，要求的原则是抵消轴向积分场，然后计算合成场的径向场影响。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zh-CN" altLang="en-US" sz="1400" dirty="0"/>
              <a:t>因此，</a:t>
            </a:r>
            <a:r>
              <a:rPr lang="en-US" altLang="zh-CN" sz="1400" dirty="0"/>
              <a:t>IP</a:t>
            </a:r>
            <a:r>
              <a:rPr lang="zh-CN" altLang="en-US" sz="1400" dirty="0"/>
              <a:t>到</a:t>
            </a:r>
            <a:r>
              <a:rPr lang="en-US" altLang="zh-CN" sz="1400" dirty="0"/>
              <a:t>Q1A</a:t>
            </a:r>
            <a:r>
              <a:rPr lang="zh-CN" altLang="en-US" sz="1400" dirty="0"/>
              <a:t>之前轴向积分为零，</a:t>
            </a:r>
            <a:r>
              <a:rPr lang="en-US" altLang="zh-CN" sz="1400" dirty="0"/>
              <a:t>Q1A</a:t>
            </a:r>
            <a:r>
              <a:rPr lang="zh-CN" altLang="en-US" sz="1400" dirty="0"/>
              <a:t>入口到</a:t>
            </a:r>
            <a:r>
              <a:rPr lang="en-US" altLang="zh-CN" sz="1400" dirty="0"/>
              <a:t>Q3</a:t>
            </a:r>
            <a:r>
              <a:rPr lang="zh-CN" altLang="en-US" sz="1400" dirty="0"/>
              <a:t>出口保持处处轴向为零，</a:t>
            </a:r>
            <a:r>
              <a:rPr lang="en-US" altLang="zh-CN" sz="1400" dirty="0"/>
              <a:t>Q3</a:t>
            </a:r>
            <a:r>
              <a:rPr lang="zh-CN" altLang="en-US" sz="1400" dirty="0"/>
              <a:t>出口到下个磁铁之前积分为零。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en-US" altLang="zh-CN" sz="1400" dirty="0"/>
              <a:t>Q3</a:t>
            </a:r>
            <a:r>
              <a:rPr lang="zh-CN" altLang="en-US" sz="1400" dirty="0"/>
              <a:t>出口到</a:t>
            </a:r>
            <a:r>
              <a:rPr lang="en-US" altLang="zh-CN" sz="1400" dirty="0"/>
              <a:t>30m</a:t>
            </a:r>
            <a:r>
              <a:rPr lang="zh-CN" altLang="en-US" sz="1400" dirty="0"/>
              <a:t>的积分强度为</a:t>
            </a:r>
            <a:r>
              <a:rPr lang="en-US" altLang="zh-CN" sz="1400" dirty="0"/>
              <a:t>0.4233 T*m</a:t>
            </a:r>
            <a:r>
              <a:rPr lang="zh-CN" altLang="en-US" sz="1400" dirty="0"/>
              <a:t>，可以在</a:t>
            </a:r>
            <a:r>
              <a:rPr lang="en-US" altLang="zh-CN" sz="1400" dirty="0"/>
              <a:t>Q3</a:t>
            </a:r>
            <a:r>
              <a:rPr lang="zh-CN" altLang="en-US" sz="1400" dirty="0"/>
              <a:t>之后（约</a:t>
            </a:r>
            <a:r>
              <a:rPr lang="en-US" altLang="zh-CN" sz="1400" dirty="0"/>
              <a:t>10.2m</a:t>
            </a:r>
            <a:r>
              <a:rPr lang="zh-CN" altLang="en-US" sz="1400" dirty="0"/>
              <a:t>位置），挨着</a:t>
            </a:r>
            <a:r>
              <a:rPr lang="en-US" altLang="zh-CN" sz="1400" dirty="0"/>
              <a:t>Q3</a:t>
            </a:r>
            <a:r>
              <a:rPr lang="zh-CN" altLang="en-US" sz="1400" dirty="0"/>
              <a:t>的地方加一个短的反抵螺线管（比如</a:t>
            </a:r>
            <a:r>
              <a:rPr lang="en-US" altLang="zh-CN" sz="1400" dirty="0" smtClean="0"/>
              <a:t>1m</a:t>
            </a:r>
            <a:r>
              <a:rPr lang="zh-CN" altLang="en-US" sz="1400" dirty="0" smtClean="0"/>
              <a:t>）</a:t>
            </a:r>
            <a:endParaRPr lang="en-US" altLang="zh-CN" sz="1400" dirty="0" smtClean="0"/>
          </a:p>
          <a:p>
            <a:pPr marL="685800" lvl="2" indent="0">
              <a:lnSpc>
                <a:spcPct val="100000"/>
              </a:lnSpc>
              <a:buNone/>
            </a:pPr>
            <a:r>
              <a:rPr lang="zh-CN" altLang="en-US" sz="1400" dirty="0" smtClean="0"/>
              <a:t>提供</a:t>
            </a:r>
            <a:r>
              <a:rPr lang="en-US" altLang="zh-CN" sz="1400" dirty="0" smtClean="0"/>
              <a:t>0-30m</a:t>
            </a:r>
            <a:r>
              <a:rPr lang="zh-CN" altLang="en-US" sz="1400" dirty="0"/>
              <a:t>的螺线管</a:t>
            </a:r>
            <a:r>
              <a:rPr lang="en-US" altLang="zh-CN" sz="1400" dirty="0"/>
              <a:t>-</a:t>
            </a:r>
            <a:r>
              <a:rPr lang="zh-CN" altLang="en-US" sz="1400" dirty="0"/>
              <a:t>反抵螺线管的总数据，我们可以再详细计算下径向场的影响</a:t>
            </a:r>
            <a:r>
              <a:rPr lang="zh-CN" altLang="en-US" sz="1400" dirty="0" smtClean="0"/>
              <a:t>。</a:t>
            </a:r>
            <a:endParaRPr lang="en-US" altLang="zh-CN" sz="1600" dirty="0" smtClean="0"/>
          </a:p>
          <a:p>
            <a:pPr marL="685800" lvl="1" indent="-342900">
              <a:lnSpc>
                <a:spcPct val="100000"/>
              </a:lnSpc>
              <a:buFont typeface="+mj-ea"/>
              <a:buAutoNum type="circleNumDbPlain" startAt="3"/>
            </a:pPr>
            <a:r>
              <a:rPr lang="zh-CN" altLang="en-US" sz="1600" dirty="0" smtClean="0"/>
              <a:t>随艳峰回复：</a:t>
            </a:r>
            <a:r>
              <a:rPr lang="zh-CN" altLang="en-US" sz="1600" dirty="0"/>
              <a:t>束测无</a:t>
            </a:r>
            <a:r>
              <a:rPr lang="zh-CN" altLang="en-US" sz="1600" dirty="0" smtClean="0"/>
              <a:t>要求。</a:t>
            </a:r>
            <a:endParaRPr lang="en-US" altLang="zh-CN" sz="1600" dirty="0" smtClean="0"/>
          </a:p>
          <a:p>
            <a:pPr marL="685800" lvl="1" indent="-342900">
              <a:lnSpc>
                <a:spcPct val="100000"/>
              </a:lnSpc>
              <a:buFont typeface="+mj-ea"/>
              <a:buAutoNum type="circleNumDbPlain" startAt="3"/>
            </a:pPr>
            <a:r>
              <a:rPr lang="zh-CN" altLang="en-US" sz="1600" dirty="0"/>
              <a:t>金大</a:t>
            </a:r>
            <a:r>
              <a:rPr lang="zh-CN" altLang="en-US" sz="1600" dirty="0" smtClean="0"/>
              <a:t>鹏回复：</a:t>
            </a:r>
            <a:r>
              <a:rPr lang="zh-CN" altLang="en-US" sz="1600" dirty="0"/>
              <a:t>加速器控制没有特别</a:t>
            </a:r>
            <a:r>
              <a:rPr lang="zh-CN" altLang="en-US" sz="1600" dirty="0" smtClean="0"/>
              <a:t>要求</a:t>
            </a:r>
            <a:r>
              <a:rPr lang="zh-CN" altLang="en-US" sz="1600" dirty="0"/>
              <a:t>。</a:t>
            </a:r>
            <a:endParaRPr lang="en-US" altLang="zh-CN" sz="16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4. Yoke and stray field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362" y="1172616"/>
            <a:ext cx="3855424" cy="28755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1" y="1278598"/>
            <a:ext cx="4412573" cy="276954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4. </a:t>
            </a:r>
            <a:r>
              <a:rPr lang="en-US" altLang="zh-CN" sz="3200" dirty="0">
                <a:solidFill>
                  <a:schemeClr val="tx1"/>
                </a:solidFill>
              </a:rPr>
              <a:t>Yoke </a:t>
            </a:r>
            <a:r>
              <a:rPr lang="en-US" altLang="zh-CN" sz="3200" dirty="0" smtClean="0">
                <a:solidFill>
                  <a:schemeClr val="tx1"/>
                </a:solidFill>
              </a:rPr>
              <a:t>weight optimization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674915" y="744248"/>
            <a:ext cx="343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/>
              <a:t>CMS: B(1m on barrel yoke) &lt; 0.12T</a:t>
            </a:r>
            <a:endParaRPr lang="zh-CN" altLang="en-US" sz="1800" dirty="0"/>
          </a:p>
        </p:txBody>
      </p:sp>
      <p:sp>
        <p:nvSpPr>
          <p:cNvPr id="41" name="右大括号 40"/>
          <p:cNvSpPr/>
          <p:nvPr/>
        </p:nvSpPr>
        <p:spPr>
          <a:xfrm rot="5400000">
            <a:off x="1542859" y="898236"/>
            <a:ext cx="263429" cy="1391445"/>
          </a:xfrm>
          <a:prstGeom prst="rightBrace">
            <a:avLst>
              <a:gd name="adj1" fmla="val 8333"/>
              <a:gd name="adj2" fmla="val 47057"/>
            </a:avLst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右箭头 41"/>
          <p:cNvSpPr/>
          <p:nvPr/>
        </p:nvSpPr>
        <p:spPr>
          <a:xfrm>
            <a:off x="4671693" y="1490255"/>
            <a:ext cx="278109" cy="246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64944" y="4213162"/>
            <a:ext cx="291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At present B(1m) 0.167~0.173 T. 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Do we need to optimize?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978851" y="1428940"/>
            <a:ext cx="1391445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2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71" y="959711"/>
            <a:ext cx="4150944" cy="268447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3086" y="44873"/>
            <a:ext cx="7404178" cy="6010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200" b="1" dirty="0" smtClean="0"/>
              <a:t>4. Stray field at the booster </a:t>
            </a:r>
            <a:r>
              <a:rPr lang="en-US" altLang="zh-CN" sz="3200" b="1" dirty="0"/>
              <a:t>ring</a:t>
            </a:r>
            <a:endParaRPr lang="zh-CN" altLang="en-US" sz="3200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118064" y="3913281"/>
            <a:ext cx="84845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MS Mincho"/>
              </a:rPr>
              <a:t>The detector stray field can reach the booster and influences the beam dynamics of booster. </a:t>
            </a:r>
            <a:endParaRPr lang="en-US" altLang="zh-CN" sz="1400" dirty="0" smtClean="0">
              <a:latin typeface="Times New Roman" panose="02020603050405020304" pitchFamily="18" charset="0"/>
              <a:ea typeface="MS Mincho"/>
            </a:endParaRPr>
          </a:p>
          <a:p>
            <a:r>
              <a:rPr lang="en-US" altLang="zh-CN" sz="1400" dirty="0" smtClean="0">
                <a:latin typeface="Times New Roman" panose="02020603050405020304" pitchFamily="18" charset="0"/>
                <a:ea typeface="MS Mincho"/>
              </a:rPr>
              <a:t>The </a:t>
            </a:r>
            <a:r>
              <a:rPr lang="en-US" altLang="zh-CN" sz="1400" dirty="0">
                <a:latin typeface="Times New Roman" panose="02020603050405020304" pitchFamily="18" charset="0"/>
                <a:ea typeface="MS Mincho"/>
              </a:rPr>
              <a:t>current study shows that the correction to the detector stray field seems possible at low field (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less than 50 gauss</a:t>
            </a:r>
            <a:r>
              <a:rPr lang="en-US" altLang="zh-CN" sz="1400" dirty="0">
                <a:latin typeface="Times New Roman" panose="02020603050405020304" pitchFamily="18" charset="0"/>
                <a:ea typeface="MS Mincho"/>
              </a:rPr>
              <a:t>) level by orbit </a:t>
            </a:r>
            <a:r>
              <a:rPr lang="en-US" altLang="zh-CN" sz="1400" dirty="0" smtClean="0">
                <a:latin typeface="Times New Roman" panose="02020603050405020304" pitchFamily="18" charset="0"/>
                <a:ea typeface="MS Mincho"/>
              </a:rPr>
              <a:t>correction.</a:t>
            </a:r>
          </a:p>
        </p:txBody>
      </p:sp>
      <p:sp>
        <p:nvSpPr>
          <p:cNvPr id="8" name="矩形 7"/>
          <p:cNvSpPr/>
          <p:nvPr/>
        </p:nvSpPr>
        <p:spPr>
          <a:xfrm>
            <a:off x="2449518" y="4554624"/>
            <a:ext cx="47113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kern="100" dirty="0">
                <a:latin typeface="Times New Roman" panose="02020603050405020304" pitchFamily="18" charset="0"/>
                <a:ea typeface="MS Mincho"/>
              </a:rPr>
              <a:t>Dou Wang, Yuan Zhang, </a:t>
            </a:r>
            <a:r>
              <a:rPr lang="en-US" altLang="zh-CN" sz="1050" kern="100" dirty="0" err="1">
                <a:latin typeface="Times New Roman" panose="02020603050405020304" pitchFamily="18" charset="0"/>
                <a:ea typeface="MS Mincho"/>
              </a:rPr>
              <a:t>Daheng</a:t>
            </a:r>
            <a:r>
              <a:rPr lang="en-US" altLang="zh-CN" sz="1050" kern="100" dirty="0">
                <a:latin typeface="Times New Roman" panose="02020603050405020304" pitchFamily="18" charset="0"/>
                <a:ea typeface="MS Mincho"/>
              </a:rPr>
              <a:t> Ji, Feipeng Ning, </a:t>
            </a:r>
            <a:r>
              <a:rPr lang="en-US" altLang="zh-CN" sz="1050" dirty="0">
                <a:latin typeface="Times New Roman" panose="02020603050405020304" pitchFamily="18" charset="0"/>
                <a:ea typeface="MS Mincho"/>
              </a:rPr>
              <a:t>I</a:t>
            </a:r>
            <a:r>
              <a:rPr lang="en-US" altLang="zh-CN" sz="1050" kern="100" dirty="0">
                <a:latin typeface="Times New Roman" panose="02020603050405020304" pitchFamily="18" charset="0"/>
                <a:ea typeface="MS Mincho"/>
              </a:rPr>
              <a:t>mpacts of Detector Stray Field on Booster, </a:t>
            </a:r>
            <a:r>
              <a:rPr lang="en-US" altLang="zh-CN" sz="1050" dirty="0">
                <a:latin typeface="Times New Roman" panose="02020603050405020304" pitchFamily="18" charset="0"/>
                <a:ea typeface="黑体" panose="02010609060101010101" pitchFamily="49" charset="-122"/>
              </a:rPr>
              <a:t>AP NOTE,</a:t>
            </a:r>
            <a:r>
              <a:rPr lang="en-US" altLang="zh-CN" sz="1050" dirty="0">
                <a:latin typeface="Times New Roman" panose="02020603050405020304" pitchFamily="18" charset="0"/>
                <a:ea typeface="MS Mincho"/>
              </a:rPr>
              <a:t> ACC-AP-NOTE-2020-001, Receive Date (October 15, 2020)</a:t>
            </a:r>
            <a:endParaRPr lang="zh-CN" altLang="en-US" sz="105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940851" y="1622501"/>
            <a:ext cx="3108779" cy="725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>
            <a:off x="1255630" y="1622501"/>
            <a:ext cx="21771" cy="187960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16144" y="2418256"/>
            <a:ext cx="498855" cy="3000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25m</a:t>
            </a:r>
            <a:endParaRPr lang="zh-CN" altLang="en-US" dirty="0"/>
          </a:p>
        </p:txBody>
      </p:sp>
      <p:sp>
        <p:nvSpPr>
          <p:cNvPr id="19" name="左大括号 18"/>
          <p:cNvSpPr/>
          <p:nvPr/>
        </p:nvSpPr>
        <p:spPr>
          <a:xfrm rot="16200000">
            <a:off x="3160600" y="1006531"/>
            <a:ext cx="239486" cy="1538574"/>
          </a:xfrm>
          <a:prstGeom prst="leftBrace">
            <a:avLst>
              <a:gd name="adj1" fmla="val 109092"/>
              <a:gd name="adj2" fmla="val 5094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3391517" y="1966480"/>
            <a:ext cx="1937658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330411" y="710942"/>
            <a:ext cx="5024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solidFill>
                  <a:srgbClr val="FF0000"/>
                </a:solidFill>
              </a:rPr>
              <a:t>Still meeting the requirement of </a:t>
            </a:r>
            <a:r>
              <a:rPr lang="en-US" altLang="zh-CN" sz="1800" dirty="0">
                <a:solidFill>
                  <a:srgbClr val="FF0000"/>
                </a:solidFill>
              </a:rPr>
              <a:t>l</a:t>
            </a:r>
            <a:r>
              <a:rPr lang="en-US" altLang="zh-CN" sz="1800" dirty="0" smtClean="0">
                <a:solidFill>
                  <a:srgbClr val="FF0000"/>
                </a:solidFill>
              </a:rPr>
              <a:t>ess than 50 Gauss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074847" y="3632127"/>
            <a:ext cx="1597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From 48 Gs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en-US" altLang="zh-CN" dirty="0" smtClean="0">
                <a:solidFill>
                  <a:srgbClr val="FF0000"/>
                </a:solidFill>
              </a:rPr>
              <a:t> 33 Gs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964" y="1073501"/>
            <a:ext cx="3286077" cy="255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757846"/>
            <a:ext cx="3014882" cy="474366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Stray field:</a:t>
            </a:r>
            <a:endParaRPr lang="zh-CN" altLang="en-US" sz="2400" b="1" dirty="0"/>
          </a:p>
        </p:txBody>
      </p:sp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4. </a:t>
            </a:r>
            <a:r>
              <a:rPr lang="en-US" altLang="zh-CN" sz="3200" dirty="0">
                <a:solidFill>
                  <a:schemeClr val="tx1"/>
                </a:solidFill>
              </a:rPr>
              <a:t>Yoke and stray field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03999" y="4101123"/>
            <a:ext cx="2739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 Gauss and 100 Gauss distribution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8" y="1489150"/>
            <a:ext cx="4562611" cy="2505076"/>
          </a:xfrm>
          <a:prstGeom prst="rect">
            <a:avLst/>
          </a:prstGeom>
        </p:spPr>
      </p:pic>
      <p:graphicFrame>
        <p:nvGraphicFramePr>
          <p:cNvPr id="1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979198"/>
              </p:ext>
            </p:extLst>
          </p:nvPr>
        </p:nvGraphicFramePr>
        <p:xfrm>
          <a:off x="4717769" y="1393797"/>
          <a:ext cx="4230293" cy="247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247">
                  <a:extLst>
                    <a:ext uri="{9D8B030D-6E8A-4147-A177-3AD203B41FA5}">
                      <a16:colId xmlns:a16="http://schemas.microsoft.com/office/drawing/2014/main" val="707189771"/>
                    </a:ext>
                  </a:extLst>
                </a:gridCol>
                <a:gridCol w="824137">
                  <a:extLst>
                    <a:ext uri="{9D8B030D-6E8A-4147-A177-3AD203B41FA5}">
                      <a16:colId xmlns:a16="http://schemas.microsoft.com/office/drawing/2014/main" val="4034190642"/>
                    </a:ext>
                  </a:extLst>
                </a:gridCol>
                <a:gridCol w="769822">
                  <a:extLst>
                    <a:ext uri="{9D8B030D-6E8A-4147-A177-3AD203B41FA5}">
                      <a16:colId xmlns:a16="http://schemas.microsoft.com/office/drawing/2014/main" val="1801194265"/>
                    </a:ext>
                  </a:extLst>
                </a:gridCol>
                <a:gridCol w="659551">
                  <a:extLst>
                    <a:ext uri="{9D8B030D-6E8A-4147-A177-3AD203B41FA5}">
                      <a16:colId xmlns:a16="http://schemas.microsoft.com/office/drawing/2014/main" val="1740878263"/>
                    </a:ext>
                  </a:extLst>
                </a:gridCol>
                <a:gridCol w="617331">
                  <a:extLst>
                    <a:ext uri="{9D8B030D-6E8A-4147-A177-3AD203B41FA5}">
                      <a16:colId xmlns:a16="http://schemas.microsoft.com/office/drawing/2014/main" val="763552432"/>
                    </a:ext>
                  </a:extLst>
                </a:gridCol>
                <a:gridCol w="711205">
                  <a:extLst>
                    <a:ext uri="{9D8B030D-6E8A-4147-A177-3AD203B41FA5}">
                      <a16:colId xmlns:a16="http://schemas.microsoft.com/office/drawing/2014/main" val="817574157"/>
                    </a:ext>
                  </a:extLst>
                </a:gridCol>
              </a:tblGrid>
              <a:tr h="22793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Stray field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Ref TDR V1.0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Ref TDR V1.1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80808"/>
                          </a:solidFill>
                          <a:latin typeface="+mn-lt"/>
                        </a:rPr>
                        <a:t>Ref TDR V1.2</a:t>
                      </a:r>
                      <a:endParaRPr lang="zh-CN" altLang="en-US" sz="1400" dirty="0">
                        <a:solidFill>
                          <a:srgbClr val="080808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+mn-lt"/>
                        </a:rPr>
                        <a:t>Ref TDR V2.0</a:t>
                      </a:r>
                      <a:endParaRPr lang="zh-CN" altLang="en-US" sz="1400" dirty="0"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38206"/>
                  </a:ext>
                </a:extLst>
              </a:tr>
              <a:tr h="2279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50 Gs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25.6 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21.5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23.4 </a:t>
                      </a:r>
                      <a:r>
                        <a:rPr lang="en-US" sz="1400" dirty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solidFill>
                          <a:srgbClr val="080808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24.6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914651"/>
                  </a:ext>
                </a:extLst>
              </a:tr>
              <a:tr h="227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Z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32 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26.6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29 </a:t>
                      </a:r>
                      <a:r>
                        <a:rPr lang="en-US" sz="1400" dirty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solidFill>
                          <a:srgbClr val="080808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30.8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952439"/>
                  </a:ext>
                </a:extLst>
              </a:tr>
              <a:tr h="22793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100 Gs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20.4 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17.1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18.6 </a:t>
                      </a:r>
                      <a:r>
                        <a:rPr lang="en-US" sz="1400" dirty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solidFill>
                          <a:srgbClr val="080808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19.5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061843"/>
                  </a:ext>
                </a:extLst>
              </a:tr>
              <a:tr h="2279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Z direction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25.3 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20.9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22.8 </a:t>
                      </a:r>
                      <a:r>
                        <a:rPr lang="en-US" sz="1400" dirty="0">
                          <a:solidFill>
                            <a:srgbClr val="080808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zh-CN" sz="1400" dirty="0">
                        <a:solidFill>
                          <a:srgbClr val="080808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24.4 </a:t>
                      </a:r>
                      <a:r>
                        <a:rPr lang="en-US" sz="1400" kern="100" dirty="0">
                          <a:effectLst/>
                          <a:latin typeface="+mn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sz="1400" kern="100" dirty="0">
                        <a:effectLst/>
                        <a:latin typeface="+mn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669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83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944" y="764485"/>
            <a:ext cx="8049285" cy="384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问题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sz="1900" dirty="0" smtClean="0"/>
              <a:t>1</a:t>
            </a:r>
            <a:r>
              <a:rPr lang="zh-CN" altLang="en-US" sz="1900" dirty="0" smtClean="0"/>
              <a:t>，均匀度需不需要继续优化？</a:t>
            </a:r>
            <a:endParaRPr lang="en-US" altLang="zh-CN" sz="1900" dirty="0" smtClean="0"/>
          </a:p>
          <a:p>
            <a:r>
              <a:rPr lang="en-US" altLang="zh-CN" sz="1900" dirty="0" smtClean="0"/>
              <a:t>2</a:t>
            </a:r>
            <a:r>
              <a:rPr lang="zh-CN" altLang="en-US" sz="1900" dirty="0" smtClean="0"/>
              <a:t>，</a:t>
            </a:r>
            <a:r>
              <a:rPr lang="zh-CN" altLang="en-US" sz="1900" dirty="0"/>
              <a:t>提高</a:t>
            </a:r>
            <a:r>
              <a:rPr lang="zh-CN" altLang="en-US" sz="1900" dirty="0" smtClean="0"/>
              <a:t>磁场测量和步长的精度是否会减小对均匀度的要求？</a:t>
            </a:r>
            <a:endParaRPr lang="en-US" altLang="zh-CN" sz="1900" dirty="0" smtClean="0"/>
          </a:p>
          <a:p>
            <a:r>
              <a:rPr lang="en-US" altLang="zh-CN" sz="1900" dirty="0" smtClean="0"/>
              <a:t>3</a:t>
            </a:r>
            <a:r>
              <a:rPr lang="zh-CN" altLang="en-US" sz="1900" dirty="0" smtClean="0"/>
              <a:t>，漏磁场是否需要继续优化？</a:t>
            </a:r>
            <a:endParaRPr lang="en-US" altLang="zh-CN" sz="1900" dirty="0" smtClean="0"/>
          </a:p>
          <a:p>
            <a:pPr marL="0" indent="0">
              <a:buNone/>
            </a:pPr>
            <a:r>
              <a:rPr lang="en-US" altLang="zh-CN" sz="1800" dirty="0" smtClean="0"/>
              <a:t>Questions</a:t>
            </a:r>
            <a:r>
              <a:rPr lang="en-US" altLang="zh-CN" sz="1800" dirty="0"/>
              <a:t>:</a:t>
            </a:r>
          </a:p>
          <a:p>
            <a:r>
              <a:rPr lang="en-US" altLang="zh-CN" sz="1800" dirty="0" smtClean="0"/>
              <a:t>1, </a:t>
            </a:r>
            <a:r>
              <a:rPr lang="en-US" altLang="zh-CN" sz="1800" dirty="0"/>
              <a:t>Do we need to continue optimizing the </a:t>
            </a:r>
            <a:r>
              <a:rPr lang="en-US" altLang="zh-CN" sz="1800" dirty="0" smtClean="0"/>
              <a:t>uniformity?</a:t>
            </a:r>
          </a:p>
          <a:p>
            <a:r>
              <a:rPr lang="en-US" altLang="zh-CN" sz="1800" dirty="0" smtClean="0"/>
              <a:t>2, Will </a:t>
            </a:r>
            <a:r>
              <a:rPr lang="en-US" altLang="zh-CN" sz="1800" dirty="0"/>
              <a:t>the accuracy of magnetic field measurement reduce the requirement for uniformity</a:t>
            </a:r>
            <a:r>
              <a:rPr lang="en-US" altLang="zh-CN" sz="1800" dirty="0" smtClean="0"/>
              <a:t>?</a:t>
            </a:r>
          </a:p>
          <a:p>
            <a:r>
              <a:rPr lang="en-US" altLang="zh-CN" sz="1800" dirty="0" smtClean="0"/>
              <a:t>3</a:t>
            </a:r>
            <a:r>
              <a:rPr lang="en-US" altLang="zh-CN" sz="1800" dirty="0"/>
              <a:t>, Do we need to continue optimizing the </a:t>
            </a:r>
            <a:r>
              <a:rPr lang="en-US" altLang="zh-CN" sz="1800" dirty="0" smtClean="0"/>
              <a:t>stray field distribution?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</a:rPr>
              <a:t>5. Questions?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Outline 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64944" y="818387"/>
            <a:ext cx="76725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Magnet parameters;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Magnetic field uniformity;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Cooling system comparison;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Yoke and stray field;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Questions 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1. Magnet parameters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27804" y="671265"/>
            <a:ext cx="790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Magnet Interface</a:t>
            </a:r>
            <a:r>
              <a:rPr lang="zh-CN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397" y="3653878"/>
            <a:ext cx="2596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Several parameters have </a:t>
            </a:r>
            <a:r>
              <a:rPr lang="en-US" altLang="zh-CN" dirty="0" smtClean="0"/>
              <a:t>changed: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028" y="1262271"/>
            <a:ext cx="2297001" cy="18652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97" y="1248994"/>
            <a:ext cx="2326076" cy="1878511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26494"/>
              </p:ext>
            </p:extLst>
          </p:nvPr>
        </p:nvGraphicFramePr>
        <p:xfrm>
          <a:off x="1174364" y="3982438"/>
          <a:ext cx="6484561" cy="89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1518">
                  <a:extLst>
                    <a:ext uri="{9D8B030D-6E8A-4147-A177-3AD203B41FA5}">
                      <a16:colId xmlns:a16="http://schemas.microsoft.com/office/drawing/2014/main" val="702000283"/>
                    </a:ext>
                  </a:extLst>
                </a:gridCol>
                <a:gridCol w="871010">
                  <a:extLst>
                    <a:ext uri="{9D8B030D-6E8A-4147-A177-3AD203B41FA5}">
                      <a16:colId xmlns:a16="http://schemas.microsoft.com/office/drawing/2014/main" val="2286156157"/>
                    </a:ext>
                  </a:extLst>
                </a:gridCol>
                <a:gridCol w="960803">
                  <a:extLst>
                    <a:ext uri="{9D8B030D-6E8A-4147-A177-3AD203B41FA5}">
                      <a16:colId xmlns:a16="http://schemas.microsoft.com/office/drawing/2014/main" val="2433494013"/>
                    </a:ext>
                  </a:extLst>
                </a:gridCol>
                <a:gridCol w="1155615">
                  <a:extLst>
                    <a:ext uri="{9D8B030D-6E8A-4147-A177-3AD203B41FA5}">
                      <a16:colId xmlns:a16="http://schemas.microsoft.com/office/drawing/2014/main" val="3337518620"/>
                    </a:ext>
                  </a:extLst>
                </a:gridCol>
                <a:gridCol w="1155615">
                  <a:extLst>
                    <a:ext uri="{9D8B030D-6E8A-4147-A177-3AD203B41FA5}">
                      <a16:colId xmlns:a16="http://schemas.microsoft.com/office/drawing/2014/main" val="581214423"/>
                    </a:ext>
                  </a:extLst>
                </a:gridCol>
              </a:tblGrid>
              <a:tr h="19530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V1.0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V1.1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V1.2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V2.0</a:t>
                      </a:r>
                      <a:endParaRPr lang="zh-CN" altLang="en-US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88824"/>
                  </a:ext>
                </a:extLst>
              </a:tr>
              <a:tr h="19530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Yoke mass (ton)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6150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6424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4323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285883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Size</a:t>
                      </a:r>
                      <a:r>
                        <a:rPr lang="en-US" altLang="zh-CN" baseline="0" dirty="0" smtClean="0"/>
                        <a:t> (Diameter*length, unit m</a:t>
                      </a:r>
                      <a:r>
                        <a:rPr lang="en-US" altLang="zh-CN" baseline="30000" dirty="0" smtClean="0"/>
                        <a:t>2</a:t>
                      </a:r>
                      <a:r>
                        <a:rPr lang="en-US" altLang="zh-CN" baseline="0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11*12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12.4*13.4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12.68*13.76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11.53*12.75</a:t>
                      </a:r>
                      <a:endParaRPr lang="zh-CN" alt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95415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6099" y="1248994"/>
            <a:ext cx="2178114" cy="186193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03724" y="3084408"/>
            <a:ext cx="23273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Reduce the range of </a:t>
            </a:r>
            <a:r>
              <a:rPr lang="en-US" altLang="zh-CN" dirty="0" smtClean="0"/>
              <a:t>stray field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3904074" y="3090339"/>
            <a:ext cx="15233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HCal</a:t>
            </a:r>
            <a:r>
              <a:rPr lang="en-US" altLang="zh-CN" dirty="0"/>
              <a:t> size </a:t>
            </a:r>
            <a:r>
              <a:rPr lang="en-US" altLang="zh-CN" dirty="0" smtClean="0"/>
              <a:t>increased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203724" y="994755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V1.0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092662" y="974299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V1.1</a:t>
            </a:r>
            <a:endParaRPr lang="zh-CN" altLang="en-US" dirty="0"/>
          </a:p>
        </p:txBody>
      </p:sp>
      <p:sp>
        <p:nvSpPr>
          <p:cNvPr id="19" name="文本框 7"/>
          <p:cNvSpPr txBox="1"/>
          <p:nvPr/>
        </p:nvSpPr>
        <p:spPr>
          <a:xfrm>
            <a:off x="5398896" y="985660"/>
            <a:ext cx="5020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V1.2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7658925" y="985660"/>
            <a:ext cx="5020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V2.0</a:t>
            </a:r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7015" y="1262270"/>
            <a:ext cx="2277671" cy="182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79215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1. Magnet parameters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27804" y="671265"/>
            <a:ext cx="790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Magnet Interface</a:t>
            </a:r>
            <a:r>
              <a:rPr lang="zh-CN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：</a:t>
            </a:r>
            <a:endParaRPr lang="en-US" altLang="zh-CN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647" y="3776413"/>
            <a:ext cx="25967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Several parameters have </a:t>
            </a:r>
            <a:r>
              <a:rPr lang="en-US" altLang="zh-CN" dirty="0" smtClean="0"/>
              <a:t>changed: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625235"/>
              </p:ext>
            </p:extLst>
          </p:nvPr>
        </p:nvGraphicFramePr>
        <p:xfrm>
          <a:off x="385861" y="4139013"/>
          <a:ext cx="3503992" cy="59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86368">
                  <a:extLst>
                    <a:ext uri="{9D8B030D-6E8A-4147-A177-3AD203B41FA5}">
                      <a16:colId xmlns:a16="http://schemas.microsoft.com/office/drawing/2014/main" val="702000283"/>
                    </a:ext>
                  </a:extLst>
                </a:gridCol>
                <a:gridCol w="1117624">
                  <a:extLst>
                    <a:ext uri="{9D8B030D-6E8A-4147-A177-3AD203B41FA5}">
                      <a16:colId xmlns:a16="http://schemas.microsoft.com/office/drawing/2014/main" val="2433494013"/>
                    </a:ext>
                  </a:extLst>
                </a:gridCol>
              </a:tblGrid>
              <a:tr h="19530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Yoke mass (ton)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4323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285883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Size</a:t>
                      </a:r>
                      <a:r>
                        <a:rPr lang="en-US" altLang="zh-CN" baseline="0" dirty="0" smtClean="0"/>
                        <a:t> (Diameter*length, unit m</a:t>
                      </a:r>
                      <a:r>
                        <a:rPr lang="en-US" altLang="zh-CN" baseline="30000" dirty="0" smtClean="0"/>
                        <a:t>2</a:t>
                      </a:r>
                      <a:r>
                        <a:rPr lang="en-US" altLang="zh-CN" baseline="0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11.53*12.75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54152"/>
                  </a:ext>
                </a:extLst>
              </a:tr>
            </a:tbl>
          </a:graphicData>
        </a:graphic>
      </p:graphicFrame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17665"/>
              </p:ext>
            </p:extLst>
          </p:nvPr>
        </p:nvGraphicFramePr>
        <p:xfrm>
          <a:off x="5130657" y="3360056"/>
          <a:ext cx="2878364" cy="154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277">
                  <a:extLst>
                    <a:ext uri="{9D8B030D-6E8A-4147-A177-3AD203B41FA5}">
                      <a16:colId xmlns:a16="http://schemas.microsoft.com/office/drawing/2014/main" val="1688058148"/>
                    </a:ext>
                  </a:extLst>
                </a:gridCol>
                <a:gridCol w="1103087">
                  <a:extLst>
                    <a:ext uri="{9D8B030D-6E8A-4147-A177-3AD203B41FA5}">
                      <a16:colId xmlns:a16="http://schemas.microsoft.com/office/drawing/2014/main" val="506940604"/>
                    </a:ext>
                  </a:extLst>
                </a:gridCol>
              </a:tblGrid>
              <a:tr h="30973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Central field (T)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024146"/>
                  </a:ext>
                </a:extLst>
              </a:tr>
              <a:tr h="30973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Operating current (A)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17052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954145"/>
                  </a:ext>
                </a:extLst>
              </a:tr>
              <a:tr h="30973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Inductance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11.63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2034"/>
                  </a:ext>
                </a:extLst>
              </a:tr>
              <a:tr h="30973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Stored energy (GJ)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1.6912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71073"/>
                  </a:ext>
                </a:extLst>
              </a:tr>
              <a:tr h="309734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Total Weight (ton)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About 230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87558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06" y="1040597"/>
            <a:ext cx="3363647" cy="2690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395" y="821758"/>
            <a:ext cx="4468310" cy="24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3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2. Magnetic field distribution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5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8760" y="724257"/>
            <a:ext cx="4439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Magnetic field distribution of the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</a:rPr>
              <a:t>TPC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342620" y="3704766"/>
            <a:ext cx="3360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 smtClean="0"/>
              <a:t>Bmax</a:t>
            </a:r>
            <a:r>
              <a:rPr lang="en-US" altLang="zh-CN" sz="1400" dirty="0" smtClean="0"/>
              <a:t>=3.07453</a:t>
            </a:r>
            <a:endParaRPr lang="zh-CN" altLang="zh-CN" sz="1400" dirty="0"/>
          </a:p>
          <a:p>
            <a:r>
              <a:rPr lang="en-US" altLang="zh-CN" sz="1400" dirty="0" err="1" smtClean="0"/>
              <a:t>Bmin</a:t>
            </a:r>
            <a:r>
              <a:rPr lang="en-US" altLang="zh-CN" sz="1400" dirty="0" smtClean="0"/>
              <a:t>=2.61418</a:t>
            </a:r>
            <a:endParaRPr lang="zh-CN" altLang="zh-CN" sz="1400" dirty="0"/>
          </a:p>
          <a:p>
            <a:r>
              <a:rPr lang="en-US" altLang="zh-CN" sz="1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Bmax-Bmin</a:t>
            </a:r>
            <a:r>
              <a:rPr lang="en-US" altLang="zh-CN" sz="1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/>
              <a:t>=</a:t>
            </a:r>
            <a:r>
              <a:rPr lang="en-US" altLang="zh-CN" sz="1400" dirty="0"/>
              <a:t>0.4603</a:t>
            </a:r>
            <a:endParaRPr lang="zh-CN" altLang="zh-CN" sz="1400" dirty="0"/>
          </a:p>
          <a:p>
            <a:pPr algn="just">
              <a:spcAft>
                <a:spcPts val="0"/>
              </a:spcAft>
            </a:pPr>
            <a:r>
              <a:rPr lang="en-US" altLang="zh-CN" sz="14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Peak-Peak non-uniformity: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47737" y="4186436"/>
                <a:ext cx="2281429" cy="472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𝑐𝑒𝑛𝑡𝑒𝑟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600" dirty="0"/>
                  <a:t> = </a:t>
                </a:r>
                <a:r>
                  <a:rPr lang="en-US" altLang="zh-CN" sz="1600" dirty="0" smtClean="0"/>
                  <a:t>15.3%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37" y="4186436"/>
                <a:ext cx="2281429" cy="472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/>
          <p:cNvGrpSpPr/>
          <p:nvPr/>
        </p:nvGrpSpPr>
        <p:grpSpPr>
          <a:xfrm>
            <a:off x="119536" y="1198276"/>
            <a:ext cx="3562350" cy="2355215"/>
            <a:chOff x="250825" y="1374524"/>
            <a:chExt cx="3562350" cy="2355215"/>
          </a:xfrm>
        </p:grpSpPr>
        <p:pic>
          <p:nvPicPr>
            <p:cNvPr id="16" name="图片 15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0825" y="1374524"/>
              <a:ext cx="3562350" cy="2355215"/>
            </a:xfrm>
            <a:prstGeom prst="rect">
              <a:avLst/>
            </a:prstGeom>
          </p:spPr>
        </p:pic>
        <p:cxnSp>
          <p:nvCxnSpPr>
            <p:cNvPr id="17" name="直接连接符 16"/>
            <p:cNvCxnSpPr/>
            <p:nvPr/>
          </p:nvCxnSpPr>
          <p:spPr>
            <a:xfrm>
              <a:off x="564944" y="1625600"/>
              <a:ext cx="2914856" cy="635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64944" y="2184400"/>
              <a:ext cx="2914856" cy="635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564944" y="1625600"/>
              <a:ext cx="0" cy="552450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479594" y="1631950"/>
              <a:ext cx="0" cy="55245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3788452" y="1141914"/>
            <a:ext cx="5347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200" b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TPC area size</a:t>
            </a:r>
            <a:r>
              <a:rPr lang="zh-CN" altLang="zh-CN" sz="1200" b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1050" b="1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Inner diameter: 1200mm, outer diameter: 3600mm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Length: 5800mm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12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Dimensions after removing support structures </a:t>
            </a:r>
            <a:r>
              <a:rPr lang="zh-CN" altLang="zh-CN" sz="12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2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Inner diameter: </a:t>
            </a:r>
            <a:r>
              <a:rPr lang="en-US" altLang="zh-CN" sz="12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1300mm</a:t>
            </a:r>
            <a:r>
              <a:rPr lang="en-US" altLang="zh-CN" sz="12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outer diameter: </a:t>
            </a:r>
            <a:r>
              <a:rPr lang="en-US" altLang="zh-CN" sz="12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3500mm</a:t>
            </a:r>
            <a:r>
              <a:rPr lang="zh-CN" altLang="zh-CN" sz="12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200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Length: </a:t>
            </a:r>
            <a:r>
              <a:rPr lang="en-US" altLang="zh-CN" sz="12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5600mm</a:t>
            </a:r>
            <a:endParaRPr lang="zh-CN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6797" y="1972911"/>
            <a:ext cx="4703367" cy="21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9" y="1354892"/>
            <a:ext cx="4360300" cy="171442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770" y="3082471"/>
            <a:ext cx="2244417" cy="16772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775" y="3069313"/>
            <a:ext cx="2304365" cy="17169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643" y="1223299"/>
            <a:ext cx="2190544" cy="16245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7775" y="1166629"/>
            <a:ext cx="2295995" cy="17167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2. Magnetic field distribution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6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3532" y="791473"/>
            <a:ext cx="4439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Magnetic field distribution of the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</a:rPr>
              <a:t>TPC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zh-CN" altLang="en-US" sz="2000" dirty="0"/>
          </a:p>
        </p:txBody>
      </p:sp>
      <p:sp>
        <p:nvSpPr>
          <p:cNvPr id="33" name="文本框 32"/>
          <p:cNvSpPr txBox="1"/>
          <p:nvPr/>
        </p:nvSpPr>
        <p:spPr>
          <a:xfrm>
            <a:off x="3122508" y="1204301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3087951" y="223112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5" name="文本框 32"/>
          <p:cNvSpPr txBox="1"/>
          <p:nvPr/>
        </p:nvSpPr>
        <p:spPr>
          <a:xfrm>
            <a:off x="2260314" y="171356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36" name="文本框 32"/>
          <p:cNvSpPr txBox="1"/>
          <p:nvPr/>
        </p:nvSpPr>
        <p:spPr>
          <a:xfrm>
            <a:off x="4118741" y="167406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91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algn="l" defTabSz="68598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5082136" y="2120900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△</a:t>
            </a:r>
            <a:r>
              <a:rPr lang="en-US" altLang="zh-CN" sz="1400" dirty="0" smtClean="0"/>
              <a:t>B=0.397 T</a:t>
            </a:r>
            <a:endParaRPr lang="zh-CN" altLang="en-US" sz="1400" dirty="0"/>
          </a:p>
        </p:txBody>
      </p:sp>
      <p:sp>
        <p:nvSpPr>
          <p:cNvPr id="39" name="文本框 38"/>
          <p:cNvSpPr txBox="1"/>
          <p:nvPr/>
        </p:nvSpPr>
        <p:spPr>
          <a:xfrm>
            <a:off x="6339814" y="122412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1</a:t>
            </a:r>
            <a:endParaRPr lang="zh-CN" altLang="en-US" sz="16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8686800" y="122412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2</a:t>
            </a:r>
            <a:endParaRPr lang="zh-CN" altLang="en-US" sz="16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7382369" y="2127250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△</a:t>
            </a:r>
            <a:r>
              <a:rPr lang="en-US" altLang="zh-CN" sz="1400" dirty="0" smtClean="0"/>
              <a:t>B=0.397 T</a:t>
            </a:r>
            <a:endParaRPr lang="zh-CN" altLang="en-US" sz="1400" dirty="0"/>
          </a:p>
        </p:txBody>
      </p:sp>
      <p:sp>
        <p:nvSpPr>
          <p:cNvPr id="44" name="文本框 43"/>
          <p:cNvSpPr txBox="1"/>
          <p:nvPr/>
        </p:nvSpPr>
        <p:spPr>
          <a:xfrm>
            <a:off x="6246344" y="312148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3</a:t>
            </a:r>
            <a:endParaRPr lang="zh-CN" altLang="en-US" sz="16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5400197" y="4119116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△</a:t>
            </a:r>
            <a:r>
              <a:rPr lang="en-US" altLang="zh-CN" sz="1400" dirty="0" smtClean="0"/>
              <a:t>B=0.065 T</a:t>
            </a:r>
            <a:endParaRPr lang="zh-CN" altLang="en-US" sz="1400" dirty="0"/>
          </a:p>
        </p:txBody>
      </p:sp>
      <p:sp>
        <p:nvSpPr>
          <p:cNvPr id="47" name="文本框 46"/>
          <p:cNvSpPr txBox="1"/>
          <p:nvPr/>
        </p:nvSpPr>
        <p:spPr>
          <a:xfrm>
            <a:off x="8595888" y="315304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4</a:t>
            </a:r>
            <a:endParaRPr lang="zh-CN" altLang="en-US" sz="1600" b="1" dirty="0"/>
          </a:p>
        </p:txBody>
      </p:sp>
      <p:sp>
        <p:nvSpPr>
          <p:cNvPr id="48" name="文本框 47"/>
          <p:cNvSpPr txBox="1"/>
          <p:nvPr/>
        </p:nvSpPr>
        <p:spPr>
          <a:xfrm>
            <a:off x="7682566" y="4150680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/>
              <a:t>△</a:t>
            </a:r>
            <a:r>
              <a:rPr lang="en-US" altLang="zh-CN" sz="1400" dirty="0" smtClean="0"/>
              <a:t>B=0.065 T</a:t>
            </a:r>
            <a:endParaRPr lang="zh-CN" altLang="en-US" sz="1400" dirty="0"/>
          </a:p>
        </p:txBody>
      </p:sp>
      <p:sp>
        <p:nvSpPr>
          <p:cNvPr id="50" name="文本框 49"/>
          <p:cNvSpPr txBox="1"/>
          <p:nvPr/>
        </p:nvSpPr>
        <p:spPr>
          <a:xfrm>
            <a:off x="5173610" y="837513"/>
            <a:ext cx="31096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field uniformity of the TPC is not bad.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446439" y="2615365"/>
            <a:ext cx="4042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2.8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8740319" y="2620912"/>
            <a:ext cx="4042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2.8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464640" y="4554087"/>
            <a:ext cx="4042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1.1</a:t>
            </a:r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8724496" y="4527580"/>
            <a:ext cx="4042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1.1</a:t>
            </a:r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280208" y="1424331"/>
            <a:ext cx="208239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2276892" y="2243199"/>
            <a:ext cx="2082391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280222" y="1424331"/>
            <a:ext cx="14932" cy="806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4355324" y="1417086"/>
            <a:ext cx="14932" cy="8067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7" name="图片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106" y="3113366"/>
            <a:ext cx="2943243" cy="190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11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04" y="1190374"/>
            <a:ext cx="3302206" cy="253597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8237483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95" y="81870"/>
            <a:ext cx="7265888" cy="4840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2. Magnetic field distribution</a:t>
            </a:r>
            <a:endParaRPr lang="en-US" altLang="zh-CN" sz="2800" dirty="0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E1F5EC-53C3-4719-821B-2089C20D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4028-2C42-48E4-958A-A39E3E99AC05}" type="slidenum">
              <a:rPr lang="en-US" smtClean="0"/>
              <a:t>7</a:t>
            </a:fld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8760" y="724257"/>
            <a:ext cx="5612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Magnetic field distribution of the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Silicon Tracker</a:t>
            </a:r>
            <a:r>
              <a:rPr lang="en-US" altLang="zh-CN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286599" y="3808471"/>
            <a:ext cx="3360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400" kern="100" dirty="0" err="1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Bmax</a:t>
            </a:r>
            <a:r>
              <a:rPr lang="en-US" altLang="zh-CN" sz="14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dirty="0" smtClean="0"/>
              <a:t>3.00855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 err="1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Bmin</a:t>
            </a:r>
            <a:r>
              <a:rPr lang="en-US" altLang="zh-CN" sz="14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dirty="0" smtClean="0"/>
              <a:t>2.95922</a:t>
            </a:r>
          </a:p>
          <a:p>
            <a:pPr algn="just">
              <a:spcAft>
                <a:spcPts val="0"/>
              </a:spcAft>
            </a:pPr>
            <a:r>
              <a:rPr lang="en-US" altLang="zh-CN" sz="1400" kern="100" dirty="0" err="1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Bmax-Bmin</a:t>
            </a:r>
            <a:r>
              <a:rPr lang="en-US" altLang="zh-CN" sz="1400" kern="100" dirty="0" smtClean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dirty="0" smtClean="0"/>
              <a:t>0.04933</a:t>
            </a:r>
          </a:p>
          <a:p>
            <a:pPr algn="just">
              <a:spcAft>
                <a:spcPts val="0"/>
              </a:spcAft>
            </a:pPr>
            <a:r>
              <a:rPr lang="en-US" altLang="zh-CN" sz="1400" dirty="0" smtClean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Peak-Peak non-uniformity: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01874" y="4354799"/>
                <a:ext cx="2281429" cy="472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𝑐𝑒𝑛𝑡𝑒𝑟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1600" dirty="0"/>
                  <a:t> = </a:t>
                </a:r>
                <a:r>
                  <a:rPr lang="en-US" altLang="zh-CN" sz="1600" dirty="0" smtClean="0"/>
                  <a:t>1.64%</a:t>
                </a:r>
                <a:endParaRPr lang="en-US" altLang="zh-CN" sz="16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874" y="4354799"/>
                <a:ext cx="2281429" cy="472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连接符 16"/>
          <p:cNvCxnSpPr/>
          <p:nvPr/>
        </p:nvCxnSpPr>
        <p:spPr>
          <a:xfrm>
            <a:off x="1092783" y="1418106"/>
            <a:ext cx="2234617" cy="624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735518" y="1824419"/>
            <a:ext cx="958850" cy="976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92783" y="1424456"/>
            <a:ext cx="596317" cy="36378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736715" y="1418001"/>
            <a:ext cx="633478" cy="40082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394989" y="1082050"/>
            <a:ext cx="38932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400" b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 area size</a:t>
            </a:r>
            <a:r>
              <a:rPr lang="zh-CN" altLang="zh-CN" sz="1400" b="1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1100" b="1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Inner diameter: 230mm, outer diameter: 590mm</a:t>
            </a:r>
            <a:r>
              <a:rPr lang="zh-CN" altLang="zh-CN" sz="1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endParaRPr lang="en-US" altLang="zh-CN" sz="1400" kern="100" dirty="0" smtClean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400" kern="1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Inner length: 920mm, outer length: 2020mm</a:t>
            </a:r>
            <a:endParaRPr lang="zh-CN" altLang="zh-CN" sz="11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276433" y="3726351"/>
            <a:ext cx="28500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/>
              <a:t>The uniformity of the ST is very good.</a:t>
            </a:r>
            <a:endParaRPr lang="zh-CN" altLang="en-US" b="1" i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808" y="1785923"/>
            <a:ext cx="4041368" cy="15788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4922" y="3413887"/>
            <a:ext cx="2726379" cy="16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622" y="774628"/>
            <a:ext cx="3014882" cy="474366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Optimization methods: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2. Optimize the uniformity of Tracking volume</a:t>
            </a:r>
            <a:endParaRPr lang="en-US" altLang="zh-CN" sz="3600" dirty="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45622" y="1270426"/>
            <a:ext cx="38113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800" dirty="0" smtClean="0"/>
              <a:t>Add </a:t>
            </a:r>
            <a:r>
              <a:rPr lang="zh-CN" altLang="en-US" sz="1800" dirty="0"/>
              <a:t>pole </a:t>
            </a:r>
            <a:r>
              <a:rPr lang="zh-CN" altLang="en-US" sz="1800" dirty="0" smtClean="0"/>
              <a:t>head；</a:t>
            </a:r>
            <a:endParaRPr lang="en-US" altLang="zh-CN" sz="1800" dirty="0" smtClean="0"/>
          </a:p>
          <a:p>
            <a:pPr marL="342900" indent="-342900">
              <a:buFontTx/>
              <a:buAutoNum type="arabicPeriod"/>
            </a:pPr>
            <a:r>
              <a:rPr lang="en-US" altLang="zh-CN" sz="1800" dirty="0"/>
              <a:t>Extend the coil and add compensation coils:</a:t>
            </a:r>
            <a:endParaRPr lang="zh-CN" altLang="en-US" sz="1800" dirty="0"/>
          </a:p>
          <a:p>
            <a:pPr marL="342900" indent="-342900">
              <a:buAutoNum type="arabicPeriod"/>
            </a:pPr>
            <a:r>
              <a:rPr lang="en-US" altLang="zh-CN" sz="1800" dirty="0" smtClean="0"/>
              <a:t>Improve </a:t>
            </a:r>
            <a:r>
              <a:rPr lang="en-US" altLang="zh-CN" sz="1800" dirty="0"/>
              <a:t>the accuracy of magnetic field </a:t>
            </a:r>
            <a:r>
              <a:rPr lang="en-US" altLang="zh-CN" sz="1800" dirty="0" smtClean="0"/>
              <a:t>mapping, </a:t>
            </a:r>
            <a:r>
              <a:rPr lang="en-US" altLang="zh-CN" sz="1800" dirty="0"/>
              <a:t>New measurement methods and </a:t>
            </a:r>
            <a:r>
              <a:rPr lang="en-US" altLang="zh-CN" sz="1800" dirty="0" smtClean="0"/>
              <a:t>approaches:</a:t>
            </a:r>
          </a:p>
          <a:p>
            <a:pPr marL="628741" lvl="1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Step length: 1 mm - 10 </a:t>
            </a:r>
            <a:r>
              <a:rPr lang="en-US" altLang="zh-CN" sz="1800" dirty="0" err="1" smtClean="0"/>
              <a:t>μm</a:t>
            </a:r>
            <a:r>
              <a:rPr lang="en-US" altLang="zh-CN" sz="1800" dirty="0" smtClean="0"/>
              <a:t>;</a:t>
            </a:r>
          </a:p>
          <a:p>
            <a:pPr marL="628741" lvl="1" indent="-28575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Measurement accuracy: Maybe 0.01%</a:t>
            </a:r>
            <a:endParaRPr lang="zh-CN" altLang="en-US" sz="1800" dirty="0"/>
          </a:p>
        </p:txBody>
      </p:sp>
      <p:sp>
        <p:nvSpPr>
          <p:cNvPr id="5" name="下箭头 4"/>
          <p:cNvSpPr/>
          <p:nvPr/>
        </p:nvSpPr>
        <p:spPr>
          <a:xfrm>
            <a:off x="6325758" y="2676306"/>
            <a:ext cx="391885" cy="21669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4487203" y="746054"/>
            <a:ext cx="4053114" cy="1870253"/>
            <a:chOff x="4487203" y="815904"/>
            <a:chExt cx="4053114" cy="187025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7203" y="815904"/>
              <a:ext cx="4053114" cy="1870253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5283702" y="1529328"/>
              <a:ext cx="2475998" cy="5985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65600" y="2940051"/>
            <a:ext cx="4705350" cy="1868062"/>
            <a:chOff x="4165600" y="2940051"/>
            <a:chExt cx="4705350" cy="186806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5600" y="2940051"/>
              <a:ext cx="4705350" cy="186806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4953000" y="3660321"/>
              <a:ext cx="3124200" cy="5430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953000" y="3609521"/>
              <a:ext cx="273050" cy="50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804150" y="3600322"/>
              <a:ext cx="273050" cy="508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6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1106" y="707998"/>
            <a:ext cx="5383893" cy="474366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Cooling methods: </a:t>
            </a:r>
            <a:r>
              <a:rPr lang="en-US" altLang="zh-CN" sz="2400" dirty="0" smtClean="0">
                <a:solidFill>
                  <a:srgbClr val="FF0000"/>
                </a:solidFill>
              </a:rPr>
              <a:t>forced flow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595" y="0"/>
            <a:ext cx="7265888" cy="624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</a:rPr>
              <a:t>3. Cooling system</a:t>
            </a:r>
            <a:endParaRPr lang="en-US" altLang="zh-CN" sz="3200" dirty="0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564944" y="624497"/>
            <a:ext cx="7922419" cy="214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483" y="5395"/>
            <a:ext cx="898634" cy="5965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" y="0"/>
            <a:ext cx="965765" cy="624497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" y="1780868"/>
            <a:ext cx="3983391" cy="296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4039" y="2995500"/>
            <a:ext cx="3892761" cy="19714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008" y="707998"/>
            <a:ext cx="1377230" cy="23629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238" y="696739"/>
            <a:ext cx="3017562" cy="23742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3187" y="1213943"/>
            <a:ext cx="3351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Need radial thickness: at least 600mm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15636</TotalTime>
  <Words>1404</Words>
  <Application>Microsoft Office PowerPoint</Application>
  <PresentationFormat>自定义</PresentationFormat>
  <Paragraphs>212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Microsoft YaHei UI</vt:lpstr>
      <vt:lpstr>MS Mincho</vt:lpstr>
      <vt:lpstr>等线</vt:lpstr>
      <vt:lpstr>黑体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Thème Office</vt:lpstr>
      <vt:lpstr>PowerPoint 演示文稿</vt:lpstr>
      <vt:lpstr>Outline </vt:lpstr>
      <vt:lpstr>1. Magnet parameters</vt:lpstr>
      <vt:lpstr>1. Magnet parameters</vt:lpstr>
      <vt:lpstr>2. Magnetic field distribution</vt:lpstr>
      <vt:lpstr>2. Magnetic field distribution</vt:lpstr>
      <vt:lpstr>2. Magnetic field distribution</vt:lpstr>
      <vt:lpstr>Optimization methods:</vt:lpstr>
      <vt:lpstr>Cooling methods: forced flow</vt:lpstr>
      <vt:lpstr>Cooling methods: thermal siphon </vt:lpstr>
      <vt:lpstr>PowerPoint 演示文稿</vt:lpstr>
      <vt:lpstr>Stray field:</vt:lpstr>
      <vt:lpstr>PowerPoint 演示文稿</vt:lpstr>
      <vt:lpstr>PowerPoint 演示文稿</vt:lpstr>
      <vt:lpstr>4. Stray field at the booster ring</vt:lpstr>
      <vt:lpstr>Stray field:</vt:lpstr>
      <vt:lpstr>PowerPoint 演示文稿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VEDRINE Pierre</dc:creator>
  <cp:lastModifiedBy>ning</cp:lastModifiedBy>
  <cp:revision>1108</cp:revision>
  <dcterms:created xsi:type="dcterms:W3CDTF">2021-03-22T16:16:06Z</dcterms:created>
  <dcterms:modified xsi:type="dcterms:W3CDTF">2024-04-30T00:26:41Z</dcterms:modified>
</cp:coreProperties>
</file>