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8"/>
  </p:notesMasterIdLst>
  <p:sldIdLst>
    <p:sldId id="256" r:id="rId4"/>
    <p:sldId id="4809" r:id="rId5"/>
    <p:sldId id="258" r:id="rId6"/>
    <p:sldId id="4805" r:id="rId7"/>
    <p:sldId id="4793" r:id="rId8"/>
    <p:sldId id="260" r:id="rId9"/>
    <p:sldId id="4808" r:id="rId10"/>
    <p:sldId id="4802" r:id="rId11"/>
    <p:sldId id="4764" r:id="rId12"/>
    <p:sldId id="4770" r:id="rId13"/>
    <p:sldId id="4771" r:id="rId14"/>
    <p:sldId id="4766" r:id="rId15"/>
    <p:sldId id="4772" r:id="rId16"/>
    <p:sldId id="4807" r:id="rId17"/>
    <p:sldId id="4767" r:id="rId18"/>
    <p:sldId id="4806" r:id="rId19"/>
    <p:sldId id="4762" r:id="rId20"/>
    <p:sldId id="4763" r:id="rId21"/>
    <p:sldId id="4786" r:id="rId22"/>
    <p:sldId id="4799" r:id="rId23"/>
    <p:sldId id="275" r:id="rId24"/>
    <p:sldId id="4803" r:id="rId25"/>
    <p:sldId id="4804" r:id="rId26"/>
    <p:sldId id="4801" r:id="rId27"/>
    <p:sldId id="4774" r:id="rId28"/>
    <p:sldId id="4794" r:id="rId29"/>
    <p:sldId id="4795" r:id="rId30"/>
    <p:sldId id="4798" r:id="rId31"/>
    <p:sldId id="4749" r:id="rId32"/>
    <p:sldId id="4752" r:id="rId33"/>
    <p:sldId id="4753" r:id="rId34"/>
    <p:sldId id="337" r:id="rId35"/>
    <p:sldId id="4747" r:id="rId36"/>
    <p:sldId id="474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558"/>
  </p:normalViewPr>
  <p:slideViewPr>
    <p:cSldViewPr snapToGrid="0">
      <p:cViewPr varScale="1">
        <p:scale>
          <a:sx n="103" d="100"/>
          <a:sy n="103" d="100"/>
        </p:scale>
        <p:origin x="8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344F3E-3D0D-2D43-8A18-1E6072CF140F}" type="doc">
      <dgm:prSet loTypeId="urn:microsoft.com/office/officeart/2005/8/layout/radial3" loCatId="" qsTypeId="urn:microsoft.com/office/officeart/2005/8/quickstyle/3d3" qsCatId="3D" csTypeId="urn:microsoft.com/office/officeart/2005/8/colors/colorful2" csCatId="colorful" phldr="1"/>
      <dgm:spPr/>
      <dgm:t>
        <a:bodyPr/>
        <a:lstStyle/>
        <a:p>
          <a:endParaRPr lang="en-GB"/>
        </a:p>
      </dgm:t>
    </dgm:pt>
    <dgm:pt modelId="{78D3E30F-07C0-8049-8F09-46C478557DDE}">
      <dgm:prSet phldrT="[Text]" custT="1"/>
      <dgm:spPr/>
      <dgm:t>
        <a:bodyPr/>
        <a:lstStyle/>
        <a:p>
          <a:r>
            <a:rPr lang="en-GB" sz="1800" b="1" dirty="0">
              <a:latin typeface="Bookman Old Style" panose="02050604050505020204" pitchFamily="18" charset="0"/>
            </a:rPr>
            <a:t>Criticality</a:t>
          </a:r>
          <a:endParaRPr lang="en-GB" sz="2000" b="1" dirty="0">
            <a:latin typeface="Bookman Old Style" panose="02050604050505020204" pitchFamily="18" charset="0"/>
          </a:endParaRPr>
        </a:p>
      </dgm:t>
    </dgm:pt>
    <dgm:pt modelId="{B094DD27-8ED4-5940-BC06-B5BC796649AE}" type="parTrans" cxnId="{DAD4C274-41CC-C44C-A5AA-8F187AAF850C}">
      <dgm:prSet/>
      <dgm:spPr/>
      <dgm:t>
        <a:bodyPr/>
        <a:lstStyle/>
        <a:p>
          <a:endParaRPr lang="en-GB" sz="1400"/>
        </a:p>
      </dgm:t>
    </dgm:pt>
    <dgm:pt modelId="{2B71C6D3-772B-664A-9F6C-190EBE0E201C}" type="sibTrans" cxnId="{DAD4C274-41CC-C44C-A5AA-8F187AAF850C}">
      <dgm:prSet/>
      <dgm:spPr/>
      <dgm:t>
        <a:bodyPr/>
        <a:lstStyle/>
        <a:p>
          <a:endParaRPr lang="en-GB" sz="1400"/>
        </a:p>
      </dgm:t>
    </dgm:pt>
    <dgm:pt modelId="{E927C21F-ED4B-9941-9376-776ADF12CCFE}">
      <dgm:prSet phldrT="[Text]" custT="1"/>
      <dgm:spPr/>
      <dgm:t>
        <a:bodyPr/>
        <a:lstStyle/>
        <a:p>
          <a:r>
            <a:rPr lang="en-GB" sz="1800" b="1" dirty="0">
              <a:latin typeface="Bookman Old Style" panose="02050604050505020204" pitchFamily="18" charset="0"/>
            </a:rPr>
            <a:t>Test of Thermal models</a:t>
          </a:r>
        </a:p>
      </dgm:t>
    </dgm:pt>
    <dgm:pt modelId="{EA89F325-3F9D-E14F-8DE6-0318F978D02D}" type="parTrans" cxnId="{4F12617C-882A-FA49-AE1B-F938CABD7A6B}">
      <dgm:prSet/>
      <dgm:spPr/>
      <dgm:t>
        <a:bodyPr/>
        <a:lstStyle/>
        <a:p>
          <a:endParaRPr lang="en-GB" sz="1400"/>
        </a:p>
      </dgm:t>
    </dgm:pt>
    <dgm:pt modelId="{B8EC0C47-B9F9-0E44-9977-C95E7F76E05D}" type="sibTrans" cxnId="{4F12617C-882A-FA49-AE1B-F938CABD7A6B}">
      <dgm:prSet/>
      <dgm:spPr/>
      <dgm:t>
        <a:bodyPr/>
        <a:lstStyle/>
        <a:p>
          <a:endParaRPr lang="en-GB" sz="1400"/>
        </a:p>
      </dgm:t>
    </dgm:pt>
    <dgm:pt modelId="{802331AA-74A3-2D42-9D75-3D3E924746FC}">
      <dgm:prSet phldrT="[Text]" custT="1"/>
      <dgm:spPr/>
      <dgm:t>
        <a:bodyPr/>
        <a:lstStyle/>
        <a:p>
          <a:r>
            <a:rPr lang="en-GB" sz="1800" b="1" dirty="0">
              <a:latin typeface="Bookman Old Style" panose="02050604050505020204" pitchFamily="18" charset="0"/>
            </a:rPr>
            <a:t>Polarization</a:t>
          </a:r>
        </a:p>
      </dgm:t>
    </dgm:pt>
    <dgm:pt modelId="{3E5064EF-BA71-8746-9BBD-B7200B406F15}" type="parTrans" cxnId="{1025ED56-D6EF-2F46-85C2-65DA19387659}">
      <dgm:prSet/>
      <dgm:spPr/>
      <dgm:t>
        <a:bodyPr/>
        <a:lstStyle/>
        <a:p>
          <a:endParaRPr lang="en-GB" sz="1400"/>
        </a:p>
      </dgm:t>
    </dgm:pt>
    <dgm:pt modelId="{57018C79-7C17-3C43-B62F-BEB7CDAD0521}" type="sibTrans" cxnId="{1025ED56-D6EF-2F46-85C2-65DA19387659}">
      <dgm:prSet/>
      <dgm:spPr/>
      <dgm:t>
        <a:bodyPr/>
        <a:lstStyle/>
        <a:p>
          <a:endParaRPr lang="en-GB" sz="1400"/>
        </a:p>
      </dgm:t>
    </dgm:pt>
    <dgm:pt modelId="{B65D90E1-29C8-3F4B-B662-AD459A443FF3}">
      <dgm:prSet phldrT="[Text]" custT="1"/>
      <dgm:spPr/>
      <dgm:t>
        <a:bodyPr/>
        <a:lstStyle/>
        <a:p>
          <a:r>
            <a:rPr lang="en-GB" sz="1800" b="1" dirty="0">
              <a:latin typeface="Bookman Old Style" panose="02050604050505020204" pitchFamily="18" charset="0"/>
            </a:rPr>
            <a:t>Hyper-Nuclei</a:t>
          </a:r>
        </a:p>
      </dgm:t>
    </dgm:pt>
    <dgm:pt modelId="{AAEB5460-FE5C-E64C-8EBB-B9C18C127FD7}" type="parTrans" cxnId="{B2C8E868-988E-984F-AE9F-02AAC6027A5F}">
      <dgm:prSet/>
      <dgm:spPr/>
      <dgm:t>
        <a:bodyPr/>
        <a:lstStyle/>
        <a:p>
          <a:endParaRPr lang="en-GB" sz="1400"/>
        </a:p>
      </dgm:t>
    </dgm:pt>
    <dgm:pt modelId="{FD3D72FF-391B-0C4D-B0EF-C8CB0232523C}" type="sibTrans" cxnId="{B2C8E868-988E-984F-AE9F-02AAC6027A5F}">
      <dgm:prSet/>
      <dgm:spPr/>
      <dgm:t>
        <a:bodyPr/>
        <a:lstStyle/>
        <a:p>
          <a:endParaRPr lang="en-GB" sz="1400"/>
        </a:p>
      </dgm:t>
    </dgm:pt>
    <dgm:pt modelId="{A9018A93-BB23-1D40-92BA-07676A9D7FED}">
      <dgm:prSet phldrT="[Text]" custT="1"/>
      <dgm:spPr/>
      <dgm:t>
        <a:bodyPr/>
        <a:lstStyle/>
        <a:p>
          <a:r>
            <a:rPr lang="en-GB" sz="2800" i="1" dirty="0" err="1">
              <a:solidFill>
                <a:schemeClr val="tx1"/>
              </a:solidFill>
              <a:latin typeface="Bookman Old Style" panose="02050604050505020204" pitchFamily="18" charset="0"/>
            </a:rPr>
            <a:t>Femto</a:t>
          </a:r>
          <a:r>
            <a:rPr lang="en-GB" sz="2800" i="1" dirty="0">
              <a:solidFill>
                <a:schemeClr val="tx1"/>
              </a:solidFill>
              <a:latin typeface="Bookman Old Style" panose="02050604050505020204" pitchFamily="18" charset="0"/>
            </a:rPr>
            <a:t>-Nova</a:t>
          </a:r>
        </a:p>
      </dgm:t>
    </dgm:pt>
    <dgm:pt modelId="{4EC80043-92C1-A044-B502-1DC626AA16A5}" type="sibTrans" cxnId="{A83E46E9-F96A-034C-ACB2-BDCBC0829631}">
      <dgm:prSet/>
      <dgm:spPr/>
      <dgm:t>
        <a:bodyPr/>
        <a:lstStyle/>
        <a:p>
          <a:endParaRPr lang="en-GB" sz="1400"/>
        </a:p>
      </dgm:t>
    </dgm:pt>
    <dgm:pt modelId="{EA3B4522-C545-D943-9855-826DA487ABA2}" type="parTrans" cxnId="{A83E46E9-F96A-034C-ACB2-BDCBC0829631}">
      <dgm:prSet/>
      <dgm:spPr/>
      <dgm:t>
        <a:bodyPr/>
        <a:lstStyle/>
        <a:p>
          <a:endParaRPr lang="en-GB" sz="1400"/>
        </a:p>
      </dgm:t>
    </dgm:pt>
    <dgm:pt modelId="{3FA711DE-E73C-1B4B-988F-A881A7E3C898}" type="pres">
      <dgm:prSet presAssocID="{38344F3E-3D0D-2D43-8A18-1E6072CF140F}" presName="composite" presStyleCnt="0">
        <dgm:presLayoutVars>
          <dgm:chMax val="1"/>
          <dgm:dir/>
          <dgm:resizeHandles val="exact"/>
        </dgm:presLayoutVars>
      </dgm:prSet>
      <dgm:spPr/>
    </dgm:pt>
    <dgm:pt modelId="{F73043CB-045D-644B-9C7A-EBB68CEB464A}" type="pres">
      <dgm:prSet presAssocID="{38344F3E-3D0D-2D43-8A18-1E6072CF140F}" presName="radial" presStyleCnt="0">
        <dgm:presLayoutVars>
          <dgm:animLvl val="ctr"/>
        </dgm:presLayoutVars>
      </dgm:prSet>
      <dgm:spPr/>
    </dgm:pt>
    <dgm:pt modelId="{8B369070-CEC3-594B-B149-82B1176F186D}" type="pres">
      <dgm:prSet presAssocID="{A9018A93-BB23-1D40-92BA-07676A9D7FED}" presName="centerShape" presStyleLbl="vennNode1" presStyleIdx="0" presStyleCnt="5"/>
      <dgm:spPr/>
    </dgm:pt>
    <dgm:pt modelId="{DD6625FC-C2E3-0A4A-8C9F-6944DA8E9C75}" type="pres">
      <dgm:prSet presAssocID="{78D3E30F-07C0-8049-8F09-46C478557DDE}" presName="node" presStyleLbl="vennNode1" presStyleIdx="1" presStyleCnt="5" custScaleX="99493" custScaleY="82594" custRadScaleRad="108460" custRadScaleInc="-76205">
        <dgm:presLayoutVars>
          <dgm:bulletEnabled val="1"/>
        </dgm:presLayoutVars>
      </dgm:prSet>
      <dgm:spPr/>
    </dgm:pt>
    <dgm:pt modelId="{DFCBBB9B-EB7A-D444-B365-5D01BB5A89AD}" type="pres">
      <dgm:prSet presAssocID="{E927C21F-ED4B-9941-9376-776ADF12CCFE}" presName="node" presStyleLbl="vennNode1" presStyleIdx="2" presStyleCnt="5" custScaleX="99878" custScaleY="81508" custRadScaleRad="100527" custRadScaleInc="171043">
        <dgm:presLayoutVars>
          <dgm:bulletEnabled val="1"/>
        </dgm:presLayoutVars>
      </dgm:prSet>
      <dgm:spPr/>
    </dgm:pt>
    <dgm:pt modelId="{63448AAD-2E2D-3A43-ACA7-C9B6E5D49172}" type="pres">
      <dgm:prSet presAssocID="{802331AA-74A3-2D42-9D75-3D3E924746FC}" presName="node" presStyleLbl="vennNode1" presStyleIdx="3" presStyleCnt="5" custScaleX="113688" custScaleY="64996" custRadScaleRad="112392" custRadScaleInc="-111479">
        <dgm:presLayoutVars>
          <dgm:bulletEnabled val="1"/>
        </dgm:presLayoutVars>
      </dgm:prSet>
      <dgm:spPr/>
    </dgm:pt>
    <dgm:pt modelId="{CCAD6D98-420F-6442-81CC-A9F7F3E6F046}" type="pres">
      <dgm:prSet presAssocID="{B65D90E1-29C8-3F4B-B662-AD459A443FF3}" presName="node" presStyleLbl="vennNode1" presStyleIdx="4" presStyleCnt="5" custScaleX="81654" custScaleY="77280" custRadScaleRad="106046" custRadScaleInc="-145353">
        <dgm:presLayoutVars>
          <dgm:bulletEnabled val="1"/>
        </dgm:presLayoutVars>
      </dgm:prSet>
      <dgm:spPr/>
    </dgm:pt>
  </dgm:ptLst>
  <dgm:cxnLst>
    <dgm:cxn modelId="{376E6829-3549-5249-BFE1-3CD99B5F2CBE}" type="presOf" srcId="{B65D90E1-29C8-3F4B-B662-AD459A443FF3}" destId="{CCAD6D98-420F-6442-81CC-A9F7F3E6F046}" srcOrd="0" destOrd="0" presId="urn:microsoft.com/office/officeart/2005/8/layout/radial3"/>
    <dgm:cxn modelId="{E7AA1C36-49FD-8C45-A1AD-D5371AD609E2}" type="presOf" srcId="{E927C21F-ED4B-9941-9376-776ADF12CCFE}" destId="{DFCBBB9B-EB7A-D444-B365-5D01BB5A89AD}" srcOrd="0" destOrd="0" presId="urn:microsoft.com/office/officeart/2005/8/layout/radial3"/>
    <dgm:cxn modelId="{CD4C3645-3925-9742-A595-668577075E3D}" type="presOf" srcId="{78D3E30F-07C0-8049-8F09-46C478557DDE}" destId="{DD6625FC-C2E3-0A4A-8C9F-6944DA8E9C75}" srcOrd="0" destOrd="0" presId="urn:microsoft.com/office/officeart/2005/8/layout/radial3"/>
    <dgm:cxn modelId="{1025ED56-D6EF-2F46-85C2-65DA19387659}" srcId="{A9018A93-BB23-1D40-92BA-07676A9D7FED}" destId="{802331AA-74A3-2D42-9D75-3D3E924746FC}" srcOrd="2" destOrd="0" parTransId="{3E5064EF-BA71-8746-9BBD-B7200B406F15}" sibTransId="{57018C79-7C17-3C43-B62F-BEB7CDAD0521}"/>
    <dgm:cxn modelId="{B2C8E868-988E-984F-AE9F-02AAC6027A5F}" srcId="{A9018A93-BB23-1D40-92BA-07676A9D7FED}" destId="{B65D90E1-29C8-3F4B-B662-AD459A443FF3}" srcOrd="3" destOrd="0" parTransId="{AAEB5460-FE5C-E64C-8EBB-B9C18C127FD7}" sibTransId="{FD3D72FF-391B-0C4D-B0EF-C8CB0232523C}"/>
    <dgm:cxn modelId="{DAD4C274-41CC-C44C-A5AA-8F187AAF850C}" srcId="{A9018A93-BB23-1D40-92BA-07676A9D7FED}" destId="{78D3E30F-07C0-8049-8F09-46C478557DDE}" srcOrd="0" destOrd="0" parTransId="{B094DD27-8ED4-5940-BC06-B5BC796649AE}" sibTransId="{2B71C6D3-772B-664A-9F6C-190EBE0E201C}"/>
    <dgm:cxn modelId="{C6CA5775-C85B-9C40-877D-35B1E9A187B5}" type="presOf" srcId="{38344F3E-3D0D-2D43-8A18-1E6072CF140F}" destId="{3FA711DE-E73C-1B4B-988F-A881A7E3C898}" srcOrd="0" destOrd="0" presId="urn:microsoft.com/office/officeart/2005/8/layout/radial3"/>
    <dgm:cxn modelId="{4F12617C-882A-FA49-AE1B-F938CABD7A6B}" srcId="{A9018A93-BB23-1D40-92BA-07676A9D7FED}" destId="{E927C21F-ED4B-9941-9376-776ADF12CCFE}" srcOrd="1" destOrd="0" parTransId="{EA89F325-3F9D-E14F-8DE6-0318F978D02D}" sibTransId="{B8EC0C47-B9F9-0E44-9977-C95E7F76E05D}"/>
    <dgm:cxn modelId="{0821E5C3-965B-AE43-A08B-4FFEBDE6E951}" type="presOf" srcId="{802331AA-74A3-2D42-9D75-3D3E924746FC}" destId="{63448AAD-2E2D-3A43-ACA7-C9B6E5D49172}" srcOrd="0" destOrd="0" presId="urn:microsoft.com/office/officeart/2005/8/layout/radial3"/>
    <dgm:cxn modelId="{98BC1FD8-ABA7-2945-9659-922974AA04F5}" type="presOf" srcId="{A9018A93-BB23-1D40-92BA-07676A9D7FED}" destId="{8B369070-CEC3-594B-B149-82B1176F186D}" srcOrd="0" destOrd="0" presId="urn:microsoft.com/office/officeart/2005/8/layout/radial3"/>
    <dgm:cxn modelId="{A83E46E9-F96A-034C-ACB2-BDCBC0829631}" srcId="{38344F3E-3D0D-2D43-8A18-1E6072CF140F}" destId="{A9018A93-BB23-1D40-92BA-07676A9D7FED}" srcOrd="0" destOrd="0" parTransId="{EA3B4522-C545-D943-9855-826DA487ABA2}" sibTransId="{4EC80043-92C1-A044-B502-1DC626AA16A5}"/>
    <dgm:cxn modelId="{BF77B4E1-9273-1049-9B6F-691F8455FB0C}" type="presParOf" srcId="{3FA711DE-E73C-1B4B-988F-A881A7E3C898}" destId="{F73043CB-045D-644B-9C7A-EBB68CEB464A}" srcOrd="0" destOrd="0" presId="urn:microsoft.com/office/officeart/2005/8/layout/radial3"/>
    <dgm:cxn modelId="{C0356917-1DE9-1C47-9F04-A6104DC998E9}" type="presParOf" srcId="{F73043CB-045D-644B-9C7A-EBB68CEB464A}" destId="{8B369070-CEC3-594B-B149-82B1176F186D}" srcOrd="0" destOrd="0" presId="urn:microsoft.com/office/officeart/2005/8/layout/radial3"/>
    <dgm:cxn modelId="{D37B89AB-A8F5-1D47-A7A9-CAA60837868D}" type="presParOf" srcId="{F73043CB-045D-644B-9C7A-EBB68CEB464A}" destId="{DD6625FC-C2E3-0A4A-8C9F-6944DA8E9C75}" srcOrd="1" destOrd="0" presId="urn:microsoft.com/office/officeart/2005/8/layout/radial3"/>
    <dgm:cxn modelId="{7056C695-24DD-1D44-871E-AF97A0257A18}" type="presParOf" srcId="{F73043CB-045D-644B-9C7A-EBB68CEB464A}" destId="{DFCBBB9B-EB7A-D444-B365-5D01BB5A89AD}" srcOrd="2" destOrd="0" presId="urn:microsoft.com/office/officeart/2005/8/layout/radial3"/>
    <dgm:cxn modelId="{2DC1E349-3628-5848-BEF8-1415F88D0C79}" type="presParOf" srcId="{F73043CB-045D-644B-9C7A-EBB68CEB464A}" destId="{63448AAD-2E2D-3A43-ACA7-C9B6E5D49172}" srcOrd="3" destOrd="0" presId="urn:microsoft.com/office/officeart/2005/8/layout/radial3"/>
    <dgm:cxn modelId="{486C85C4-2643-BE46-995B-FCC14B22B159}" type="presParOf" srcId="{F73043CB-045D-644B-9C7A-EBB68CEB464A}" destId="{CCAD6D98-420F-6442-81CC-A9F7F3E6F046}"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69070-CEC3-594B-B149-82B1176F186D}">
      <dsp:nvSpPr>
        <dsp:cNvPr id="0" name=""/>
        <dsp:cNvSpPr/>
      </dsp:nvSpPr>
      <dsp:spPr>
        <a:xfrm>
          <a:off x="3121897" y="1578592"/>
          <a:ext cx="3728318" cy="3728318"/>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i="1" kern="1200" dirty="0" err="1">
              <a:solidFill>
                <a:schemeClr val="tx1"/>
              </a:solidFill>
              <a:latin typeface="Bookman Old Style" panose="02050604050505020204" pitchFamily="18" charset="0"/>
            </a:rPr>
            <a:t>Femto</a:t>
          </a:r>
          <a:r>
            <a:rPr lang="en-GB" sz="2800" i="1" kern="1200" dirty="0">
              <a:solidFill>
                <a:schemeClr val="tx1"/>
              </a:solidFill>
              <a:latin typeface="Bookman Old Style" panose="02050604050505020204" pitchFamily="18" charset="0"/>
            </a:rPr>
            <a:t>-Nova</a:t>
          </a:r>
        </a:p>
      </dsp:txBody>
      <dsp:txXfrm>
        <a:off x="3667897" y="2124592"/>
        <a:ext cx="2636318" cy="2636318"/>
      </dsp:txXfrm>
    </dsp:sp>
    <dsp:sp modelId="{DD6625FC-C2E3-0A4A-8C9F-6944DA8E9C75}">
      <dsp:nvSpPr>
        <dsp:cNvPr id="0" name=""/>
        <dsp:cNvSpPr/>
      </dsp:nvSpPr>
      <dsp:spPr>
        <a:xfrm>
          <a:off x="1607119" y="1711379"/>
          <a:ext cx="1854708" cy="1539683"/>
        </a:xfrm>
        <a:prstGeom prst="ellipse">
          <a:avLst/>
        </a:prstGeom>
        <a:solidFill>
          <a:schemeClr val="accent2">
            <a:alpha val="50000"/>
            <a:hueOff val="1610903"/>
            <a:satOff val="-4623"/>
            <a:lumOff val="-740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ookman Old Style" panose="02050604050505020204" pitchFamily="18" charset="0"/>
            </a:rPr>
            <a:t>Criticality</a:t>
          </a:r>
          <a:endParaRPr lang="en-GB" sz="2000" b="1" kern="1200" dirty="0">
            <a:latin typeface="Bookman Old Style" panose="02050604050505020204" pitchFamily="18" charset="0"/>
          </a:endParaRPr>
        </a:p>
      </dsp:txBody>
      <dsp:txXfrm>
        <a:off x="1878735" y="1936860"/>
        <a:ext cx="1311476" cy="1088721"/>
      </dsp:txXfrm>
    </dsp:sp>
    <dsp:sp modelId="{DFCBBB9B-EB7A-D444-B365-5D01BB5A89AD}">
      <dsp:nvSpPr>
        <dsp:cNvPr id="0" name=""/>
        <dsp:cNvSpPr/>
      </dsp:nvSpPr>
      <dsp:spPr>
        <a:xfrm>
          <a:off x="1862493" y="3755349"/>
          <a:ext cx="1861885" cy="1519439"/>
        </a:xfrm>
        <a:prstGeom prst="ellipse">
          <a:avLst/>
        </a:prstGeom>
        <a:solidFill>
          <a:schemeClr val="accent2">
            <a:alpha val="50000"/>
            <a:hueOff val="3221807"/>
            <a:satOff val="-9246"/>
            <a:lumOff val="-1480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ookman Old Style" panose="02050604050505020204" pitchFamily="18" charset="0"/>
            </a:rPr>
            <a:t>Test of Thermal models</a:t>
          </a:r>
        </a:p>
      </dsp:txBody>
      <dsp:txXfrm>
        <a:off x="2135160" y="3977866"/>
        <a:ext cx="1316551" cy="1074405"/>
      </dsp:txXfrm>
    </dsp:sp>
    <dsp:sp modelId="{63448AAD-2E2D-3A43-ACA7-C9B6E5D49172}">
      <dsp:nvSpPr>
        <dsp:cNvPr id="0" name=""/>
        <dsp:cNvSpPr/>
      </dsp:nvSpPr>
      <dsp:spPr>
        <a:xfrm>
          <a:off x="6611022" y="2347551"/>
          <a:ext cx="2119325" cy="1211629"/>
        </a:xfrm>
        <a:prstGeom prst="ellipse">
          <a:avLst/>
        </a:prstGeom>
        <a:solidFill>
          <a:schemeClr val="accent2">
            <a:alpha val="50000"/>
            <a:hueOff val="4832710"/>
            <a:satOff val="-13870"/>
            <a:lumOff val="-2220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ookman Old Style" panose="02050604050505020204" pitchFamily="18" charset="0"/>
            </a:rPr>
            <a:t>Polarization</a:t>
          </a:r>
        </a:p>
      </dsp:txBody>
      <dsp:txXfrm>
        <a:off x="6921390" y="2524990"/>
        <a:ext cx="1498589" cy="856751"/>
      </dsp:txXfrm>
    </dsp:sp>
    <dsp:sp modelId="{CCAD6D98-420F-6442-81CC-A9F7F3E6F046}">
      <dsp:nvSpPr>
        <dsp:cNvPr id="0" name=""/>
        <dsp:cNvSpPr/>
      </dsp:nvSpPr>
      <dsp:spPr>
        <a:xfrm>
          <a:off x="5907998" y="4671023"/>
          <a:ext cx="1522160" cy="1440622"/>
        </a:xfrm>
        <a:prstGeom prst="ellipse">
          <a:avLst/>
        </a:prstGeom>
        <a:solidFill>
          <a:schemeClr val="accent2">
            <a:alpha val="50000"/>
            <a:hueOff val="6443614"/>
            <a:satOff val="-18493"/>
            <a:lumOff val="-2960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Bookman Old Style" panose="02050604050505020204" pitchFamily="18" charset="0"/>
            </a:rPr>
            <a:t>Hyper-Nuclei</a:t>
          </a:r>
        </a:p>
      </dsp:txBody>
      <dsp:txXfrm>
        <a:off x="6130913" y="4881997"/>
        <a:ext cx="1076330" cy="101867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7BCF2-7290-764E-8B5E-79455F0C0389}"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17C915-EB77-AC46-9672-EE867B4E0D70}" type="slidenum">
              <a:rPr lang="en-US" smtClean="0"/>
              <a:t>‹#›</a:t>
            </a:fld>
            <a:endParaRPr lang="en-US"/>
          </a:p>
        </p:txBody>
      </p:sp>
    </p:spTree>
    <p:extLst>
      <p:ext uri="{BB962C8B-B14F-4D97-AF65-F5344CB8AC3E}">
        <p14:creationId xmlns:p14="http://schemas.microsoft.com/office/powerpoint/2010/main" val="2438485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17C915-EB77-AC46-9672-EE867B4E0D70}" type="slidenum">
              <a:rPr lang="en-US" smtClean="0"/>
              <a:t>2</a:t>
            </a:fld>
            <a:endParaRPr lang="en-US"/>
          </a:p>
        </p:txBody>
      </p:sp>
    </p:spTree>
    <p:extLst>
      <p:ext uri="{BB962C8B-B14F-4D97-AF65-F5344CB8AC3E}">
        <p14:creationId xmlns:p14="http://schemas.microsoft.com/office/powerpoint/2010/main" val="2169292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93D1-1502-9844-1AD0-239244E29A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CCEEEE-EF26-8CF0-C31C-97A54D8EA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770AF08-00E4-7FED-8442-300E301246B6}"/>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5" name="Footer Placeholder 4">
            <a:extLst>
              <a:ext uri="{FF2B5EF4-FFF2-40B4-BE49-F238E27FC236}">
                <a16:creationId xmlns:a16="http://schemas.microsoft.com/office/drawing/2014/main" id="{7A208B05-B577-CEDC-9C66-7192BE586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15C83-DCE3-0F5F-8BEB-6B2A26F7AB86}"/>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136727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C46D-040C-9679-B9F0-D7F05F72104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AB21F0E-6192-C207-95CA-7D2991EDF94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E4ADE7B-36FE-CE00-9518-A761FABA6919}"/>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5" name="Footer Placeholder 4">
            <a:extLst>
              <a:ext uri="{FF2B5EF4-FFF2-40B4-BE49-F238E27FC236}">
                <a16:creationId xmlns:a16="http://schemas.microsoft.com/office/drawing/2014/main" id="{A7B9FD0A-358C-0EFF-D64A-C1C600276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E19CF-6E0C-C596-6B9E-5A25BCA3F02A}"/>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157591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75E7B-EA3D-58E1-AD0B-B3BBEC9E179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D089289-38B4-3BEC-4168-0C21D64BCF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1F8A65-7305-68F2-7141-AD5E2FCA7870}"/>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5" name="Footer Placeholder 4">
            <a:extLst>
              <a:ext uri="{FF2B5EF4-FFF2-40B4-BE49-F238E27FC236}">
                <a16:creationId xmlns:a16="http://schemas.microsoft.com/office/drawing/2014/main" id="{C5FDEBED-89FB-2223-459E-E29011439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3D108-B068-1C0C-E5AE-1A5964BF3527}"/>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243474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B10403-3C1A-4843-9BCF-72E82BE826AE}"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232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CE2F4B-D434-DC47-8A1C-C25CE7A6DF87}"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9035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C273A9-2154-F044-8DD0-6C80E94BF8FE}"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6299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548474-0749-8E41-823D-9CCC59ECB037}"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4793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2474A-8B3A-9649-90EE-952FF41C39C0}"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1662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3111-D7F4-3442-96C7-2565E0FCE75F}"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604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0D744-1912-EE46-A18E-ABD63A1BA7D6}"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089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EC09AC-2DAF-A041-AAD6-9AF86CE80D5E}"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359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8D2FA-02A1-0289-D09D-DE9037C9DC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6B57FF-621B-5650-D707-AABA3FDF9E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8598A6-C8D7-8483-F300-9B5F22CF7C62}"/>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5" name="Footer Placeholder 4">
            <a:extLst>
              <a:ext uri="{FF2B5EF4-FFF2-40B4-BE49-F238E27FC236}">
                <a16:creationId xmlns:a16="http://schemas.microsoft.com/office/drawing/2014/main" id="{11088128-36D9-BBB0-516B-EBD1FFA90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C2979-C936-EEBF-B21E-9A9FEA2601F3}"/>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228541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76E6F9-EA52-C340-9976-2089A1F7C493}"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3019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2E3DE5-A32E-EB44-A342-21BCE1189CE3}"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4561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15BF2E-3AE4-FE43-968B-76C96CADD46E}"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8639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9745A-6310-A06B-48FA-DD3CB47CD0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178832A-526C-2509-ADF1-E1D8589EA9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042FACE-7CAD-A19E-61D3-8B91D7767814}"/>
              </a:ext>
            </a:extLst>
          </p:cNvPr>
          <p:cNvSpPr>
            <a:spLocks noGrp="1"/>
          </p:cNvSpPr>
          <p:nvPr>
            <p:ph type="dt" sz="half" idx="10"/>
          </p:nvPr>
        </p:nvSpPr>
        <p:spPr/>
        <p:txBody>
          <a:bodyPr/>
          <a:lstStyle/>
          <a:p>
            <a:fld id="{8BEB9386-0568-EB49-950F-92F54FBA57C8}" type="datetime1">
              <a:rPr lang="en-IN" smtClean="0"/>
              <a:t>01/11/24</a:t>
            </a:fld>
            <a:endParaRPr lang="en-US"/>
          </a:p>
        </p:txBody>
      </p:sp>
      <p:sp>
        <p:nvSpPr>
          <p:cNvPr id="5" name="Footer Placeholder 4">
            <a:extLst>
              <a:ext uri="{FF2B5EF4-FFF2-40B4-BE49-F238E27FC236}">
                <a16:creationId xmlns:a16="http://schemas.microsoft.com/office/drawing/2014/main" id="{5F020BE9-498A-79F3-81BD-E8A14D658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62B5-C0DA-63C4-4A99-A27FB1691741}"/>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2299824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30657-4EC2-4E97-4908-20527B0F2BE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A73166A-A7B2-60C3-3D22-CD488DF02C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30FDC1-012D-7FC6-0F17-6B2EA1828B3E}"/>
              </a:ext>
            </a:extLst>
          </p:cNvPr>
          <p:cNvSpPr>
            <a:spLocks noGrp="1"/>
          </p:cNvSpPr>
          <p:nvPr>
            <p:ph type="dt" sz="half" idx="10"/>
          </p:nvPr>
        </p:nvSpPr>
        <p:spPr/>
        <p:txBody>
          <a:bodyPr/>
          <a:lstStyle/>
          <a:p>
            <a:fld id="{58226E82-97A5-874E-9BC2-30F0D819FB91}" type="datetime1">
              <a:rPr lang="en-IN" smtClean="0"/>
              <a:t>01/11/24</a:t>
            </a:fld>
            <a:endParaRPr lang="en-US"/>
          </a:p>
        </p:txBody>
      </p:sp>
      <p:sp>
        <p:nvSpPr>
          <p:cNvPr id="5" name="Footer Placeholder 4">
            <a:extLst>
              <a:ext uri="{FF2B5EF4-FFF2-40B4-BE49-F238E27FC236}">
                <a16:creationId xmlns:a16="http://schemas.microsoft.com/office/drawing/2014/main" id="{8CED1A37-6B28-1E2F-D3DD-D61423C9C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39661-0AB1-331A-36C7-277578FD5A83}"/>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2564746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F92C-59FD-04E5-9635-306C02D9C19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3F01DC6-94C4-D5C0-505B-CEA00B4C2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56FC79-530A-806D-42A9-FE926BA8E946}"/>
              </a:ext>
            </a:extLst>
          </p:cNvPr>
          <p:cNvSpPr>
            <a:spLocks noGrp="1"/>
          </p:cNvSpPr>
          <p:nvPr>
            <p:ph type="dt" sz="half" idx="10"/>
          </p:nvPr>
        </p:nvSpPr>
        <p:spPr/>
        <p:txBody>
          <a:bodyPr/>
          <a:lstStyle/>
          <a:p>
            <a:fld id="{5F8F75EC-2845-8B4B-B128-29FE20B358E4}" type="datetime1">
              <a:rPr lang="en-IN" smtClean="0"/>
              <a:t>01/11/24</a:t>
            </a:fld>
            <a:endParaRPr lang="en-US"/>
          </a:p>
        </p:txBody>
      </p:sp>
      <p:sp>
        <p:nvSpPr>
          <p:cNvPr id="5" name="Footer Placeholder 4">
            <a:extLst>
              <a:ext uri="{FF2B5EF4-FFF2-40B4-BE49-F238E27FC236}">
                <a16:creationId xmlns:a16="http://schemas.microsoft.com/office/drawing/2014/main" id="{82C9030E-90EC-E8E8-3748-FF02E47C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58C70-2A12-C5DC-30A7-B2B402B86416}"/>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384423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3146-E592-3B4A-B6DE-5A3C9D1809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F38740E-D291-DCF6-2A61-BC9E3D9CF7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ABF816-9BED-DAC8-A678-9CC775845D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F3BF6A-53CA-6EFD-1281-7B96A8F60D12}"/>
              </a:ext>
            </a:extLst>
          </p:cNvPr>
          <p:cNvSpPr>
            <a:spLocks noGrp="1"/>
          </p:cNvSpPr>
          <p:nvPr>
            <p:ph type="dt" sz="half" idx="10"/>
          </p:nvPr>
        </p:nvSpPr>
        <p:spPr/>
        <p:txBody>
          <a:bodyPr/>
          <a:lstStyle/>
          <a:p>
            <a:fld id="{A82A6B1F-CD4D-094F-8F90-11A24263FFED}" type="datetime1">
              <a:rPr lang="en-IN" smtClean="0"/>
              <a:t>01/11/24</a:t>
            </a:fld>
            <a:endParaRPr lang="en-US"/>
          </a:p>
        </p:txBody>
      </p:sp>
      <p:sp>
        <p:nvSpPr>
          <p:cNvPr id="6" name="Footer Placeholder 5">
            <a:extLst>
              <a:ext uri="{FF2B5EF4-FFF2-40B4-BE49-F238E27FC236}">
                <a16:creationId xmlns:a16="http://schemas.microsoft.com/office/drawing/2014/main" id="{7737913D-F7A2-668F-9E24-870C259DA2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B4906-5B56-6101-C77E-56166B01FA80}"/>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2921227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C89B-63D8-F9A8-84C5-EE0253BA3AD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923AB9-8EF8-A5A2-6949-D058C580FD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4DDC76-E69D-F839-9C92-5D3D6A58FD0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B88CDAB-F106-BA32-CA37-139F82819C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CBF942-D8D1-9146-D007-08732B8D5C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9E6EBCE-EF2A-051C-DC2D-1972295255A1}"/>
              </a:ext>
            </a:extLst>
          </p:cNvPr>
          <p:cNvSpPr>
            <a:spLocks noGrp="1"/>
          </p:cNvSpPr>
          <p:nvPr>
            <p:ph type="dt" sz="half" idx="10"/>
          </p:nvPr>
        </p:nvSpPr>
        <p:spPr/>
        <p:txBody>
          <a:bodyPr/>
          <a:lstStyle/>
          <a:p>
            <a:fld id="{28574CBA-6024-0F40-9AA5-1CEA75B1501E}" type="datetime1">
              <a:rPr lang="en-IN" smtClean="0"/>
              <a:t>01/11/24</a:t>
            </a:fld>
            <a:endParaRPr lang="en-US"/>
          </a:p>
        </p:txBody>
      </p:sp>
      <p:sp>
        <p:nvSpPr>
          <p:cNvPr id="8" name="Footer Placeholder 7">
            <a:extLst>
              <a:ext uri="{FF2B5EF4-FFF2-40B4-BE49-F238E27FC236}">
                <a16:creationId xmlns:a16="http://schemas.microsoft.com/office/drawing/2014/main" id="{45CC8BA2-1114-141F-0B8B-5DC21D58CC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F3C67-D0F9-7178-0C04-06324B017637}"/>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614896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24B1D-5ACB-D74A-7241-35EB2BAFC7C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CD18A3-E15C-9C92-88FE-2A223330CE33}"/>
              </a:ext>
            </a:extLst>
          </p:cNvPr>
          <p:cNvSpPr>
            <a:spLocks noGrp="1"/>
          </p:cNvSpPr>
          <p:nvPr>
            <p:ph type="dt" sz="half" idx="10"/>
          </p:nvPr>
        </p:nvSpPr>
        <p:spPr/>
        <p:txBody>
          <a:bodyPr/>
          <a:lstStyle/>
          <a:p>
            <a:fld id="{25E4170F-D6DB-CA45-909C-893EABEF6F15}" type="datetime1">
              <a:rPr lang="en-IN" smtClean="0"/>
              <a:t>01/11/24</a:t>
            </a:fld>
            <a:endParaRPr lang="en-US"/>
          </a:p>
        </p:txBody>
      </p:sp>
      <p:sp>
        <p:nvSpPr>
          <p:cNvPr id="4" name="Footer Placeholder 3">
            <a:extLst>
              <a:ext uri="{FF2B5EF4-FFF2-40B4-BE49-F238E27FC236}">
                <a16:creationId xmlns:a16="http://schemas.microsoft.com/office/drawing/2014/main" id="{C07ACA58-D28A-5691-20EF-B1297AF51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229EA-2D3A-92EE-CC0B-854168865817}"/>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380986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311AE-D06E-3883-6847-5B820A3B82BF}"/>
              </a:ext>
            </a:extLst>
          </p:cNvPr>
          <p:cNvSpPr>
            <a:spLocks noGrp="1"/>
          </p:cNvSpPr>
          <p:nvPr>
            <p:ph type="dt" sz="half" idx="10"/>
          </p:nvPr>
        </p:nvSpPr>
        <p:spPr/>
        <p:txBody>
          <a:bodyPr/>
          <a:lstStyle/>
          <a:p>
            <a:fld id="{A2E89455-D206-F44B-B8D9-794E177F2C45}" type="datetime1">
              <a:rPr lang="en-IN" smtClean="0"/>
              <a:t>01/11/24</a:t>
            </a:fld>
            <a:endParaRPr lang="en-US"/>
          </a:p>
        </p:txBody>
      </p:sp>
      <p:sp>
        <p:nvSpPr>
          <p:cNvPr id="3" name="Footer Placeholder 2">
            <a:extLst>
              <a:ext uri="{FF2B5EF4-FFF2-40B4-BE49-F238E27FC236}">
                <a16:creationId xmlns:a16="http://schemas.microsoft.com/office/drawing/2014/main" id="{D5B217EF-F210-23C8-D3BD-D6967758CA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E6126A-7E97-E63C-9EF6-600FBD03D4B1}"/>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310139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08FE-64E3-7315-4F0C-FAF81E5FD03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BED75ED-CC8E-3967-4CD6-CFB0EAD02E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69E67D-BC24-817A-FC09-A8CF8943CFB5}"/>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5" name="Footer Placeholder 4">
            <a:extLst>
              <a:ext uri="{FF2B5EF4-FFF2-40B4-BE49-F238E27FC236}">
                <a16:creationId xmlns:a16="http://schemas.microsoft.com/office/drawing/2014/main" id="{EAA1F17F-86BB-C82D-19C6-4D7C15211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40EB6-5564-57D9-F35E-CD89DC063A29}"/>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517472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2745-C7BE-9363-E36D-61CA0E1FDC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0EEFCB8-2B26-9D18-3707-CA87BC2DC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4F155C8-7A3D-ABD0-FE51-5A7A6B8C9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1D7078-79B6-EADF-7BC2-70CACCA1AF0E}"/>
              </a:ext>
            </a:extLst>
          </p:cNvPr>
          <p:cNvSpPr>
            <a:spLocks noGrp="1"/>
          </p:cNvSpPr>
          <p:nvPr>
            <p:ph type="dt" sz="half" idx="10"/>
          </p:nvPr>
        </p:nvSpPr>
        <p:spPr/>
        <p:txBody>
          <a:bodyPr/>
          <a:lstStyle/>
          <a:p>
            <a:fld id="{C88B26A8-2B98-8F4E-9676-FA14296D50E0}" type="datetime1">
              <a:rPr lang="en-IN" smtClean="0"/>
              <a:t>01/11/24</a:t>
            </a:fld>
            <a:endParaRPr lang="en-US"/>
          </a:p>
        </p:txBody>
      </p:sp>
      <p:sp>
        <p:nvSpPr>
          <p:cNvPr id="6" name="Footer Placeholder 5">
            <a:extLst>
              <a:ext uri="{FF2B5EF4-FFF2-40B4-BE49-F238E27FC236}">
                <a16:creationId xmlns:a16="http://schemas.microsoft.com/office/drawing/2014/main" id="{1DB4A4CA-D55F-E37C-69BE-BF84A3179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DA6BF-3C3B-EBDB-D2DB-471E6F16CC55}"/>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2235375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7956-6E1A-125D-3703-62991D4536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EF24D9A-729B-4453-7D5F-9966B7334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50D9D9-7430-FCC5-694A-BE28EA569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3867A1-6763-2DBD-E944-9E162D91E4A7}"/>
              </a:ext>
            </a:extLst>
          </p:cNvPr>
          <p:cNvSpPr>
            <a:spLocks noGrp="1"/>
          </p:cNvSpPr>
          <p:nvPr>
            <p:ph type="dt" sz="half" idx="10"/>
          </p:nvPr>
        </p:nvSpPr>
        <p:spPr/>
        <p:txBody>
          <a:bodyPr/>
          <a:lstStyle/>
          <a:p>
            <a:fld id="{C1415A7C-D111-614E-A7A5-9425487954DE}" type="datetime1">
              <a:rPr lang="en-IN" smtClean="0"/>
              <a:t>01/11/24</a:t>
            </a:fld>
            <a:endParaRPr lang="en-US"/>
          </a:p>
        </p:txBody>
      </p:sp>
      <p:sp>
        <p:nvSpPr>
          <p:cNvPr id="6" name="Footer Placeholder 5">
            <a:extLst>
              <a:ext uri="{FF2B5EF4-FFF2-40B4-BE49-F238E27FC236}">
                <a16:creationId xmlns:a16="http://schemas.microsoft.com/office/drawing/2014/main" id="{81E84D99-3C71-8168-A967-7C7DE0766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AADF-5805-2F2B-B8A7-C2EB5B2C200D}"/>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230454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FEA6-047E-505A-DDDE-DE62BAEFF4A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1C5C7E7-8563-9388-61C4-4E4AE2C9B3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479F79-A6CD-E7DF-13C2-D7E4FFB5EBEC}"/>
              </a:ext>
            </a:extLst>
          </p:cNvPr>
          <p:cNvSpPr>
            <a:spLocks noGrp="1"/>
          </p:cNvSpPr>
          <p:nvPr>
            <p:ph type="dt" sz="half" idx="10"/>
          </p:nvPr>
        </p:nvSpPr>
        <p:spPr/>
        <p:txBody>
          <a:bodyPr/>
          <a:lstStyle/>
          <a:p>
            <a:fld id="{60A7564A-62D8-4346-ACFD-F7F420D39279}" type="datetime1">
              <a:rPr lang="en-IN" smtClean="0"/>
              <a:t>01/11/24</a:t>
            </a:fld>
            <a:endParaRPr lang="en-US"/>
          </a:p>
        </p:txBody>
      </p:sp>
      <p:sp>
        <p:nvSpPr>
          <p:cNvPr id="5" name="Footer Placeholder 4">
            <a:extLst>
              <a:ext uri="{FF2B5EF4-FFF2-40B4-BE49-F238E27FC236}">
                <a16:creationId xmlns:a16="http://schemas.microsoft.com/office/drawing/2014/main" id="{BA01DF25-7210-143D-951A-0F4241CB3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C12F5-D3E1-2221-5DD4-DD2C89D499C3}"/>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1211235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49BC04-2EC3-85A7-9FEF-990EBE85EB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17D6B7-CC1C-B5A3-A939-9F7A726C67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EA105D-207C-23E8-E5F9-9FA0B8CF1329}"/>
              </a:ext>
            </a:extLst>
          </p:cNvPr>
          <p:cNvSpPr>
            <a:spLocks noGrp="1"/>
          </p:cNvSpPr>
          <p:nvPr>
            <p:ph type="dt" sz="half" idx="10"/>
          </p:nvPr>
        </p:nvSpPr>
        <p:spPr/>
        <p:txBody>
          <a:bodyPr/>
          <a:lstStyle/>
          <a:p>
            <a:fld id="{C9525433-9F3A-824A-8D5E-084B51DD0ACB}" type="datetime1">
              <a:rPr lang="en-IN" smtClean="0"/>
              <a:t>01/11/24</a:t>
            </a:fld>
            <a:endParaRPr lang="en-US"/>
          </a:p>
        </p:txBody>
      </p:sp>
      <p:sp>
        <p:nvSpPr>
          <p:cNvPr id="5" name="Footer Placeholder 4">
            <a:extLst>
              <a:ext uri="{FF2B5EF4-FFF2-40B4-BE49-F238E27FC236}">
                <a16:creationId xmlns:a16="http://schemas.microsoft.com/office/drawing/2014/main" id="{54B7BABC-E901-9730-A420-AF2DFE220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780AC-75FB-C878-0151-383090D3E2AB}"/>
              </a:ext>
            </a:extLst>
          </p:cNvPr>
          <p:cNvSpPr>
            <a:spLocks noGrp="1"/>
          </p:cNvSpPr>
          <p:nvPr>
            <p:ph type="sldNum" sz="quarter" idx="12"/>
          </p:nvPr>
        </p:nvSpPr>
        <p:spPr/>
        <p:txBody>
          <a:bodyPr/>
          <a:lstStyle/>
          <a:p>
            <a:fld id="{B0BA1745-9383-4F45-8B4D-977FDBBCCD76}" type="slidenum">
              <a:rPr lang="en-US" smtClean="0"/>
              <a:t>‹#›</a:t>
            </a:fld>
            <a:endParaRPr lang="en-US"/>
          </a:p>
        </p:txBody>
      </p:sp>
    </p:spTree>
    <p:extLst>
      <p:ext uri="{BB962C8B-B14F-4D97-AF65-F5344CB8AC3E}">
        <p14:creationId xmlns:p14="http://schemas.microsoft.com/office/powerpoint/2010/main" val="229559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8FCDA-B4E2-015C-3F3E-D5DE39BA33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A2CDCF-5466-3C59-E719-6C499899B0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B897E9B-2629-C77F-39BD-60307BAD648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1E248C-D7ED-DD19-3EAB-30302AB21F82}"/>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6" name="Footer Placeholder 5">
            <a:extLst>
              <a:ext uri="{FF2B5EF4-FFF2-40B4-BE49-F238E27FC236}">
                <a16:creationId xmlns:a16="http://schemas.microsoft.com/office/drawing/2014/main" id="{1DA078AC-C4C0-9EC9-C159-D295A6EBF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BEB658-E0CC-6789-5200-2363C17CE0C0}"/>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395174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B7EB-4723-7D6D-679F-AFB5A6C35ED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75A3DA-4D1D-7D9A-EE12-9AB4B1EE34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D6EFD87-B783-37AA-DB0E-34E205F1B8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8C65E0B-D13F-97A4-893E-8A98FB337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890DCA5-E59C-F1AD-02A5-3BAE139D8B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5BB51F-3687-ED86-6DD1-FF45A4C1F4E8}"/>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8" name="Footer Placeholder 7">
            <a:extLst>
              <a:ext uri="{FF2B5EF4-FFF2-40B4-BE49-F238E27FC236}">
                <a16:creationId xmlns:a16="http://schemas.microsoft.com/office/drawing/2014/main" id="{75BA3437-2E0F-9B60-77CD-86FC00CB0D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58AEAF-13F5-284C-B084-2D71CFB68F4A}"/>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290089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780E-D00E-0C46-C9DF-CFBAE21E305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E7FD00B-A7C3-5226-1426-87082DD2FCB1}"/>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4" name="Footer Placeholder 3">
            <a:extLst>
              <a:ext uri="{FF2B5EF4-FFF2-40B4-BE49-F238E27FC236}">
                <a16:creationId xmlns:a16="http://schemas.microsoft.com/office/drawing/2014/main" id="{9C454156-7772-F7FA-E997-11BE13751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63F19D-8584-85C6-4497-710B30960413}"/>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107128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76B6C-CFA1-8837-6A00-D3331B723751}"/>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3" name="Footer Placeholder 2">
            <a:extLst>
              <a:ext uri="{FF2B5EF4-FFF2-40B4-BE49-F238E27FC236}">
                <a16:creationId xmlns:a16="http://schemas.microsoft.com/office/drawing/2014/main" id="{B4FB2ADC-FD5F-0DC1-CD91-698655C356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6C1D9A-0367-6E6F-D3BE-76BF4DAB9F13}"/>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371536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7894-036B-4D03-AB70-2F1AB188BC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D80E0B2-A5BF-4E35-9330-1D9757F991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7CE42D8-D09D-490E-F32F-E419D73ED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551139-4029-0253-D6FD-93330AFE5EE9}"/>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6" name="Footer Placeholder 5">
            <a:extLst>
              <a:ext uri="{FF2B5EF4-FFF2-40B4-BE49-F238E27FC236}">
                <a16:creationId xmlns:a16="http://schemas.microsoft.com/office/drawing/2014/main" id="{26708C4F-ECBE-B2B0-9597-948C7E161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C8FBF6-8F7C-0DE8-99D3-16DC00E23093}"/>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326032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4BE24-E5F5-E954-5B2B-8A5B28D9D1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76DB5D6-0ECA-F61F-FDF0-881ECC856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2C206B-535F-3D72-8C60-80A565F44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A10937-E42F-7803-49BA-0348AF5E0C1D}"/>
              </a:ext>
            </a:extLst>
          </p:cNvPr>
          <p:cNvSpPr>
            <a:spLocks noGrp="1"/>
          </p:cNvSpPr>
          <p:nvPr>
            <p:ph type="dt" sz="half" idx="10"/>
          </p:nvPr>
        </p:nvSpPr>
        <p:spPr/>
        <p:txBody>
          <a:bodyPr/>
          <a:lstStyle/>
          <a:p>
            <a:fld id="{56C1491B-C158-EE4B-A32F-ACFAB08519C6}" type="datetimeFigureOut">
              <a:rPr lang="en-US" smtClean="0"/>
              <a:t>11/1/24</a:t>
            </a:fld>
            <a:endParaRPr lang="en-US"/>
          </a:p>
        </p:txBody>
      </p:sp>
      <p:sp>
        <p:nvSpPr>
          <p:cNvPr id="6" name="Footer Placeholder 5">
            <a:extLst>
              <a:ext uri="{FF2B5EF4-FFF2-40B4-BE49-F238E27FC236}">
                <a16:creationId xmlns:a16="http://schemas.microsoft.com/office/drawing/2014/main" id="{5893BC51-5425-BE4B-4DBC-95B5DA150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1FA3C-D596-7811-1C4D-790428CFBE8F}"/>
              </a:ext>
            </a:extLst>
          </p:cNvPr>
          <p:cNvSpPr>
            <a:spLocks noGrp="1"/>
          </p:cNvSpPr>
          <p:nvPr>
            <p:ph type="sldNum" sz="quarter" idx="12"/>
          </p:nvPr>
        </p:nvSpPr>
        <p:spPr/>
        <p:txBody>
          <a:bodyPr/>
          <a:lstStyle/>
          <a:p>
            <a:fld id="{8AAFFB9F-2E41-A446-AB54-04E00171DA3F}" type="slidenum">
              <a:rPr lang="en-US" smtClean="0"/>
              <a:t>‹#›</a:t>
            </a:fld>
            <a:endParaRPr lang="en-US"/>
          </a:p>
        </p:txBody>
      </p:sp>
    </p:spTree>
    <p:extLst>
      <p:ext uri="{BB962C8B-B14F-4D97-AF65-F5344CB8AC3E}">
        <p14:creationId xmlns:p14="http://schemas.microsoft.com/office/powerpoint/2010/main" val="25229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A25BA-3643-8799-05D2-9DE913A1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6A5066-4FFD-8833-B799-F9A54E8F9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DD98B7-7885-6B15-9229-FF9FA81769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C1491B-C158-EE4B-A32F-ACFAB08519C6}" type="datetimeFigureOut">
              <a:rPr lang="en-US" smtClean="0"/>
              <a:t>11/1/24</a:t>
            </a:fld>
            <a:endParaRPr lang="en-US"/>
          </a:p>
        </p:txBody>
      </p:sp>
      <p:sp>
        <p:nvSpPr>
          <p:cNvPr id="5" name="Footer Placeholder 4">
            <a:extLst>
              <a:ext uri="{FF2B5EF4-FFF2-40B4-BE49-F238E27FC236}">
                <a16:creationId xmlns:a16="http://schemas.microsoft.com/office/drawing/2014/main" id="{1B069516-19E9-FA2F-7708-FAB2C7DB4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F7EA3B-EA85-29AF-F394-7FE39693BA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AFFB9F-2E41-A446-AB54-04E00171DA3F}" type="slidenum">
              <a:rPr lang="en-US" smtClean="0"/>
              <a:t>‹#›</a:t>
            </a:fld>
            <a:endParaRPr lang="en-US"/>
          </a:p>
        </p:txBody>
      </p:sp>
    </p:spTree>
    <p:extLst>
      <p:ext uri="{BB962C8B-B14F-4D97-AF65-F5344CB8AC3E}">
        <p14:creationId xmlns:p14="http://schemas.microsoft.com/office/powerpoint/2010/main" val="35708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13941-7CAF-7848-8218-C71BBC1BAA12}" type="datetime1">
              <a:rPr lang="en-IN" smtClean="0">
                <a:solidFill>
                  <a:prstClr val="black">
                    <a:tint val="75000"/>
                  </a:prstClr>
                </a:solidFill>
                <a:latin typeface="Calibri"/>
              </a:rPr>
              <a:pPr/>
              <a:t>01/11/24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6AC5C-B6CB-C24E-B73E-CA8BB2C2016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5656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2CB7E7-83CC-160E-0C3C-E3B547B85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B506C1-2F13-743F-B9F4-B4219D591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6B87E2-E18E-835B-E75D-F6EDF8CDE8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3C7ED-C3FA-B34D-BB89-7FE6ECD63CE5}" type="datetime1">
              <a:rPr lang="en-IN" smtClean="0"/>
              <a:t>01/11/24</a:t>
            </a:fld>
            <a:endParaRPr lang="en-US"/>
          </a:p>
        </p:txBody>
      </p:sp>
      <p:sp>
        <p:nvSpPr>
          <p:cNvPr id="5" name="Footer Placeholder 4">
            <a:extLst>
              <a:ext uri="{FF2B5EF4-FFF2-40B4-BE49-F238E27FC236}">
                <a16:creationId xmlns:a16="http://schemas.microsoft.com/office/drawing/2014/main" id="{73DB3EC0-A918-E83C-7EF1-B275CF20F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B853A3-EE9D-96F6-8F7E-2DC4560F99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A1745-9383-4F45-8B4D-977FDBBCCD76}" type="slidenum">
              <a:rPr lang="en-US" smtClean="0"/>
              <a:t>‹#›</a:t>
            </a:fld>
            <a:endParaRPr lang="en-US"/>
          </a:p>
        </p:txBody>
      </p:sp>
    </p:spTree>
    <p:extLst>
      <p:ext uri="{BB962C8B-B14F-4D97-AF65-F5344CB8AC3E}">
        <p14:creationId xmlns:p14="http://schemas.microsoft.com/office/powerpoint/2010/main" val="6550319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spirehep.net/literature/1815455"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6" Type="http://schemas.openxmlformats.org/officeDocument/2006/relationships/image" Target="../media/image59.png"/><Relationship Id="rId21" Type="http://schemas.openxmlformats.org/officeDocument/2006/relationships/image" Target="../media/image54.png"/><Relationship Id="rId34" Type="http://schemas.openxmlformats.org/officeDocument/2006/relationships/image" Target="../media/image67.png"/><Relationship Id="rId42" Type="http://schemas.openxmlformats.org/officeDocument/2006/relationships/image" Target="../media/image75.png"/><Relationship Id="rId47" Type="http://schemas.openxmlformats.org/officeDocument/2006/relationships/image" Target="../media/image80.png"/><Relationship Id="rId50" Type="http://schemas.openxmlformats.org/officeDocument/2006/relationships/image" Target="../media/image83.png"/><Relationship Id="rId55" Type="http://schemas.openxmlformats.org/officeDocument/2006/relationships/image" Target="../media/image88.png"/><Relationship Id="rId63" Type="http://schemas.openxmlformats.org/officeDocument/2006/relationships/image" Target="../media/image96.png"/><Relationship Id="rId7" Type="http://schemas.openxmlformats.org/officeDocument/2006/relationships/image" Target="../media/image40.png"/><Relationship Id="rId2" Type="http://schemas.openxmlformats.org/officeDocument/2006/relationships/image" Target="../media/image35.png"/><Relationship Id="rId16" Type="http://schemas.openxmlformats.org/officeDocument/2006/relationships/image" Target="../media/image49.png"/><Relationship Id="rId29" Type="http://schemas.openxmlformats.org/officeDocument/2006/relationships/image" Target="../media/image62.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png"/><Relationship Id="rId53" Type="http://schemas.openxmlformats.org/officeDocument/2006/relationships/image" Target="../media/image86.png"/><Relationship Id="rId58" Type="http://schemas.openxmlformats.org/officeDocument/2006/relationships/image" Target="../media/image91.png"/><Relationship Id="rId66" Type="http://schemas.openxmlformats.org/officeDocument/2006/relationships/image" Target="../media/image99.png"/><Relationship Id="rId5" Type="http://schemas.openxmlformats.org/officeDocument/2006/relationships/image" Target="../media/image38.png"/><Relationship Id="rId61" Type="http://schemas.openxmlformats.org/officeDocument/2006/relationships/image" Target="../media/image94.png"/><Relationship Id="rId19" Type="http://schemas.openxmlformats.org/officeDocument/2006/relationships/image" Target="../media/image5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43" Type="http://schemas.openxmlformats.org/officeDocument/2006/relationships/image" Target="../media/image76.png"/><Relationship Id="rId48" Type="http://schemas.openxmlformats.org/officeDocument/2006/relationships/image" Target="../media/image81.png"/><Relationship Id="rId56" Type="http://schemas.openxmlformats.org/officeDocument/2006/relationships/image" Target="../media/image89.png"/><Relationship Id="rId64" Type="http://schemas.openxmlformats.org/officeDocument/2006/relationships/image" Target="../media/image97.png"/><Relationship Id="rId8" Type="http://schemas.openxmlformats.org/officeDocument/2006/relationships/image" Target="../media/image41.png"/><Relationship Id="rId51" Type="http://schemas.openxmlformats.org/officeDocument/2006/relationships/image" Target="../media/image84.png"/><Relationship Id="rId3" Type="http://schemas.openxmlformats.org/officeDocument/2006/relationships/image" Target="../media/image36.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46" Type="http://schemas.openxmlformats.org/officeDocument/2006/relationships/image" Target="../media/image79.png"/><Relationship Id="rId59" Type="http://schemas.openxmlformats.org/officeDocument/2006/relationships/image" Target="../media/image92.png"/><Relationship Id="rId67" Type="http://schemas.openxmlformats.org/officeDocument/2006/relationships/image" Target="../media/image100.png"/><Relationship Id="rId20" Type="http://schemas.openxmlformats.org/officeDocument/2006/relationships/image" Target="../media/image53.png"/><Relationship Id="rId41" Type="http://schemas.openxmlformats.org/officeDocument/2006/relationships/image" Target="../media/image74.png"/><Relationship Id="rId54" Type="http://schemas.openxmlformats.org/officeDocument/2006/relationships/image" Target="../media/image87.png"/><Relationship Id="rId6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39.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49" Type="http://schemas.openxmlformats.org/officeDocument/2006/relationships/image" Target="../media/image82.png"/><Relationship Id="rId57" Type="http://schemas.openxmlformats.org/officeDocument/2006/relationships/image" Target="../media/image90.png"/><Relationship Id="rId10" Type="http://schemas.openxmlformats.org/officeDocument/2006/relationships/image" Target="../media/image43.png"/><Relationship Id="rId31" Type="http://schemas.openxmlformats.org/officeDocument/2006/relationships/image" Target="../media/image64.png"/><Relationship Id="rId44" Type="http://schemas.openxmlformats.org/officeDocument/2006/relationships/image" Target="../media/image77.png"/><Relationship Id="rId52" Type="http://schemas.openxmlformats.org/officeDocument/2006/relationships/image" Target="../media/image85.png"/><Relationship Id="rId60" Type="http://schemas.openxmlformats.org/officeDocument/2006/relationships/image" Target="../media/image93.png"/><Relationship Id="rId65" Type="http://schemas.openxmlformats.org/officeDocument/2006/relationships/image" Target="../media/image98.png"/><Relationship Id="rId4" Type="http://schemas.openxmlformats.org/officeDocument/2006/relationships/image" Target="../media/image37.png"/><Relationship Id="rId9"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39"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tiff"/><Relationship Id="rId5" Type="http://schemas.openxmlformats.org/officeDocument/2006/relationships/image" Target="../media/image109.tiff"/><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image" Target="../media/image112.jpg"/><Relationship Id="rId7" Type="http://schemas.openxmlformats.org/officeDocument/2006/relationships/image" Target="../media/image116.png"/><Relationship Id="rId2"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g"/><Relationship Id="rId4" Type="http://schemas.openxmlformats.org/officeDocument/2006/relationships/image" Target="../media/image113.jpg"/></Relationships>
</file>

<file path=ppt/slides/_rels/slide22.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25.png"/><Relationship Id="rId4" Type="http://schemas.openxmlformats.org/officeDocument/2006/relationships/image" Target="../media/image124.emf"/></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13.xml"/><Relationship Id="rId4" Type="http://schemas.openxmlformats.org/officeDocument/2006/relationships/image" Target="../media/image132.jp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4.tiff"/><Relationship Id="rId7" Type="http://schemas.openxmlformats.org/officeDocument/2006/relationships/image" Target="NULL"/><Relationship Id="rId2" Type="http://schemas.openxmlformats.org/officeDocument/2006/relationships/image" Target="../media/image133.emf"/><Relationship Id="rId1" Type="http://schemas.openxmlformats.org/officeDocument/2006/relationships/slideLayout" Target="../slideLayouts/slideLayout18.xml"/><Relationship Id="rId5" Type="http://schemas.openxmlformats.org/officeDocument/2006/relationships/image" Target="../media/image136.png"/><Relationship Id="rId4" Type="http://schemas.openxmlformats.org/officeDocument/2006/relationships/image" Target="../media/image135.emf"/><Relationship Id="rId9"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image" Target="../media/image138.png"/><Relationship Id="rId1" Type="http://schemas.openxmlformats.org/officeDocument/2006/relationships/slideLayout" Target="../slideLayouts/slideLayout18.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51.emf"/><Relationship Id="rId18" Type="http://schemas.openxmlformats.org/officeDocument/2006/relationships/image" Target="../media/image156.pn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150.emf"/><Relationship Id="rId17" Type="http://schemas.openxmlformats.org/officeDocument/2006/relationships/image" Target="../media/image155.png"/><Relationship Id="rId2" Type="http://schemas.openxmlformats.org/officeDocument/2006/relationships/image" Target="../media/image146.emf"/><Relationship Id="rId16"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49.emf"/><Relationship Id="rId5" Type="http://schemas.openxmlformats.org/officeDocument/2006/relationships/diagramLayout" Target="../diagrams/layout1.xml"/><Relationship Id="rId15" Type="http://schemas.openxmlformats.org/officeDocument/2006/relationships/image" Target="../media/image153.emf"/><Relationship Id="rId10" Type="http://schemas.openxmlformats.org/officeDocument/2006/relationships/image" Target="../media/image148.png"/><Relationship Id="rId19" Type="http://schemas.openxmlformats.org/officeDocument/2006/relationships/image" Target="../media/image157.jpeg"/><Relationship Id="rId4" Type="http://schemas.openxmlformats.org/officeDocument/2006/relationships/diagramData" Target="../diagrams/data1.xml"/><Relationship Id="rId9" Type="http://schemas.openxmlformats.org/officeDocument/2006/relationships/image" Target="../media/image147.jpeg"/><Relationship Id="rId14" Type="http://schemas.openxmlformats.org/officeDocument/2006/relationships/image" Target="../media/image152.emf"/></Relationships>
</file>

<file path=ppt/slides/_rels/slide34.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13.xml"/><Relationship Id="rId6" Type="http://schemas.openxmlformats.org/officeDocument/2006/relationships/image" Target="../media/image162.jpeg"/><Relationship Id="rId11" Type="http://schemas.openxmlformats.org/officeDocument/2006/relationships/image" Target="../media/image167.jpg"/><Relationship Id="rId5" Type="http://schemas.openxmlformats.org/officeDocument/2006/relationships/image" Target="../media/image161.png"/><Relationship Id="rId10" Type="http://schemas.openxmlformats.org/officeDocument/2006/relationships/image" Target="../media/image166.jpg"/><Relationship Id="rId4" Type="http://schemas.openxmlformats.org/officeDocument/2006/relationships/image" Target="../media/image160.png"/><Relationship Id="rId9" Type="http://schemas.openxmlformats.org/officeDocument/2006/relationships/image" Target="../media/image165.png"/></Relationships>
</file>

<file path=ppt/slides/_rels/slide4.xml.rels><?xml version="1.0" encoding="UTF-8" standalone="yes"?>
<Relationships xmlns="http://schemas.openxmlformats.org/package/2006/relationships"><Relationship Id="rId8" Type="http://schemas.openxmlformats.org/officeDocument/2006/relationships/hyperlink" Target="https://academic.oup.com/ptep/article/2022/8/083C01/6651666" TargetMode="External"/><Relationship Id="rId3" Type="http://schemas.openxmlformats.org/officeDocument/2006/relationships/image" Target="../media/image12.png"/><Relationship Id="rId7" Type="http://schemas.openxmlformats.org/officeDocument/2006/relationships/hyperlink" Target="https://pdg.lbl.gov/2022/html/authors_2022.html" TargetMode="External"/><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small, sitting, plastic&#10;&#10;Description automatically generated">
            <a:extLst>
              <a:ext uri="{FF2B5EF4-FFF2-40B4-BE49-F238E27FC236}">
                <a16:creationId xmlns:a16="http://schemas.microsoft.com/office/drawing/2014/main" id="{3C039285-FC38-270B-F8E5-2D86748436D8}"/>
              </a:ext>
            </a:extLst>
          </p:cNvPr>
          <p:cNvPicPr>
            <a:picLocks noChangeAspect="1"/>
          </p:cNvPicPr>
          <p:nvPr/>
        </p:nvPicPr>
        <p:blipFill rotWithShape="1">
          <a:blip r:embed="rId2"/>
          <a:srcRect t="5827" r="-2" b="5634"/>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20C53253-9C8F-0C98-DF53-69DEA122DE7E}"/>
              </a:ext>
            </a:extLst>
          </p:cNvPr>
          <p:cNvSpPr>
            <a:spLocks noGrp="1"/>
          </p:cNvSpPr>
          <p:nvPr>
            <p:ph type="ctrTitle"/>
          </p:nvPr>
        </p:nvSpPr>
        <p:spPr>
          <a:xfrm>
            <a:off x="78190" y="0"/>
            <a:ext cx="12113810" cy="1841157"/>
          </a:xfrm>
          <a:solidFill>
            <a:srgbClr val="FFC000">
              <a:alpha val="70000"/>
            </a:srgbClr>
          </a:solidFill>
        </p:spPr>
        <p:txBody>
          <a:bodyPr>
            <a:normAutofit fontScale="90000"/>
          </a:bodyPr>
          <a:lstStyle/>
          <a:p>
            <a:r>
              <a:rPr lang="en-IN" u="sng" dirty="0">
                <a:hlinkClick r:id="rId3">
                  <a:extLst>
                    <a:ext uri="{A12FA001-AC4F-418D-AE19-62706E023703}">
                      <ahyp:hlinkClr xmlns:ahyp="http://schemas.microsoft.com/office/drawing/2018/hyperlinkcolor" val="tx"/>
                    </a:ext>
                  </a:extLst>
                </a:hlinkClick>
              </a:rPr>
              <a:t>Event-by-Event Fluctuation Measurements in Nucleus-Nucleus Collisions</a:t>
            </a:r>
            <a:endParaRPr lang="en-US" u="sng" dirty="0"/>
          </a:p>
        </p:txBody>
      </p:sp>
      <p:sp>
        <p:nvSpPr>
          <p:cNvPr id="9" name="Subtitle 2">
            <a:extLst>
              <a:ext uri="{FF2B5EF4-FFF2-40B4-BE49-F238E27FC236}">
                <a16:creationId xmlns:a16="http://schemas.microsoft.com/office/drawing/2014/main" id="{ACC792E1-CA1E-2AFA-841A-D8417631C17C}"/>
              </a:ext>
            </a:extLst>
          </p:cNvPr>
          <p:cNvSpPr txBox="1">
            <a:spLocks/>
          </p:cNvSpPr>
          <p:nvPr/>
        </p:nvSpPr>
        <p:spPr>
          <a:xfrm>
            <a:off x="7973233" y="4340001"/>
            <a:ext cx="4100516" cy="1600818"/>
          </a:xfrm>
          <a:prstGeom prst="rect">
            <a:avLst/>
          </a:prstGeom>
          <a:solidFill>
            <a:schemeClr val="accent6">
              <a:lumMod val="20000"/>
              <a:lumOff val="80000"/>
              <a:alpha val="63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latin typeface="Bookman Old Style" panose="02050604050505020204" pitchFamily="18" charset="0"/>
              </a:rPr>
              <a:t>Bedanga</a:t>
            </a:r>
            <a:r>
              <a:rPr lang="en-US" dirty="0">
                <a:latin typeface="Bookman Old Style" panose="02050604050505020204" pitchFamily="18" charset="0"/>
              </a:rPr>
              <a:t> Mohanty</a:t>
            </a:r>
          </a:p>
          <a:p>
            <a:r>
              <a:rPr lang="en-US" dirty="0">
                <a:latin typeface="Bookman Old Style" panose="02050604050505020204" pitchFamily="18" charset="0"/>
              </a:rPr>
              <a:t>National Institute of Science Education and Research</a:t>
            </a:r>
          </a:p>
          <a:p>
            <a:r>
              <a:rPr lang="en-US" dirty="0">
                <a:latin typeface="Bookman Old Style" panose="02050604050505020204" pitchFamily="18" charset="0"/>
              </a:rPr>
              <a:t>India</a:t>
            </a:r>
          </a:p>
        </p:txBody>
      </p:sp>
      <p:sp>
        <p:nvSpPr>
          <p:cNvPr id="10" name="TextBox 9">
            <a:extLst>
              <a:ext uri="{FF2B5EF4-FFF2-40B4-BE49-F238E27FC236}">
                <a16:creationId xmlns:a16="http://schemas.microsoft.com/office/drawing/2014/main" id="{93108109-FD18-C9E6-0AC4-56C91CC09766}"/>
              </a:ext>
            </a:extLst>
          </p:cNvPr>
          <p:cNvSpPr txBox="1"/>
          <p:nvPr/>
        </p:nvSpPr>
        <p:spPr>
          <a:xfrm>
            <a:off x="11376752" y="0"/>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1/34</a:t>
            </a:r>
          </a:p>
        </p:txBody>
      </p:sp>
      <p:pic>
        <p:nvPicPr>
          <p:cNvPr id="5" name="Picture 4" descr="A sign with text on it&#10;&#10;Description automatically generated">
            <a:extLst>
              <a:ext uri="{FF2B5EF4-FFF2-40B4-BE49-F238E27FC236}">
                <a16:creationId xmlns:a16="http://schemas.microsoft.com/office/drawing/2014/main" id="{27300881-EE74-38DA-6C6E-239CA5D3BE7C}"/>
              </a:ext>
            </a:extLst>
          </p:cNvPr>
          <p:cNvPicPr>
            <a:picLocks noChangeAspect="1"/>
          </p:cNvPicPr>
          <p:nvPr/>
        </p:nvPicPr>
        <p:blipFill>
          <a:blip r:embed="rId4"/>
          <a:stretch>
            <a:fillRect/>
          </a:stretch>
        </p:blipFill>
        <p:spPr>
          <a:xfrm>
            <a:off x="60365" y="1841157"/>
            <a:ext cx="4077580" cy="2186858"/>
          </a:xfrm>
          <a:prstGeom prst="rect">
            <a:avLst/>
          </a:prstGeom>
        </p:spPr>
      </p:pic>
      <p:pic>
        <p:nvPicPr>
          <p:cNvPr id="7" name="Picture 6" descr="A boat on the water&#10;&#10;Description automatically generated">
            <a:extLst>
              <a:ext uri="{FF2B5EF4-FFF2-40B4-BE49-F238E27FC236}">
                <a16:creationId xmlns:a16="http://schemas.microsoft.com/office/drawing/2014/main" id="{04768B47-4479-F376-FB23-EE4C56F1EA56}"/>
              </a:ext>
            </a:extLst>
          </p:cNvPr>
          <p:cNvPicPr>
            <a:picLocks noChangeAspect="1"/>
          </p:cNvPicPr>
          <p:nvPr/>
        </p:nvPicPr>
        <p:blipFill>
          <a:blip r:embed="rId5"/>
          <a:stretch>
            <a:fillRect/>
          </a:stretch>
        </p:blipFill>
        <p:spPr>
          <a:xfrm>
            <a:off x="60365" y="4086979"/>
            <a:ext cx="3456756" cy="2592567"/>
          </a:xfrm>
          <a:prstGeom prst="rect">
            <a:avLst/>
          </a:prstGeom>
        </p:spPr>
      </p:pic>
      <p:pic>
        <p:nvPicPr>
          <p:cNvPr id="11" name="Picture 10" descr="A person in a dress on a stage&#10;&#10;Description automatically generated">
            <a:extLst>
              <a:ext uri="{FF2B5EF4-FFF2-40B4-BE49-F238E27FC236}">
                <a16:creationId xmlns:a16="http://schemas.microsoft.com/office/drawing/2014/main" id="{8DA4B620-7C4D-8082-B3B6-E563EEE86EB0}"/>
              </a:ext>
            </a:extLst>
          </p:cNvPr>
          <p:cNvPicPr>
            <a:picLocks noChangeAspect="1"/>
          </p:cNvPicPr>
          <p:nvPr/>
        </p:nvPicPr>
        <p:blipFill>
          <a:blip r:embed="rId6"/>
          <a:stretch>
            <a:fillRect/>
          </a:stretch>
        </p:blipFill>
        <p:spPr>
          <a:xfrm>
            <a:off x="3577486" y="3908175"/>
            <a:ext cx="2271659" cy="2808597"/>
          </a:xfrm>
          <a:prstGeom prst="rect">
            <a:avLst/>
          </a:prstGeom>
        </p:spPr>
      </p:pic>
    </p:spTree>
    <p:extLst>
      <p:ext uri="{BB962C8B-B14F-4D97-AF65-F5344CB8AC3E}">
        <p14:creationId xmlns:p14="http://schemas.microsoft.com/office/powerpoint/2010/main" val="332551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4C539C-6C0B-33AF-62B4-827DC43418A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3405E-EAE8-2D88-132B-342B46F298AB}"/>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Effect of conservation </a:t>
            </a:r>
          </a:p>
        </p:txBody>
      </p:sp>
      <p:pic>
        <p:nvPicPr>
          <p:cNvPr id="5" name="Picture 4" descr="A graph of numbers and a line graph&#10;&#10;Description automatically generated with medium confidence">
            <a:extLst>
              <a:ext uri="{FF2B5EF4-FFF2-40B4-BE49-F238E27FC236}">
                <a16:creationId xmlns:a16="http://schemas.microsoft.com/office/drawing/2014/main" id="{FDFE4A03-603B-CAA3-07D6-0660EF52FE78}"/>
              </a:ext>
            </a:extLst>
          </p:cNvPr>
          <p:cNvPicPr>
            <a:picLocks noChangeAspect="1"/>
          </p:cNvPicPr>
          <p:nvPr/>
        </p:nvPicPr>
        <p:blipFill>
          <a:blip r:embed="rId2"/>
          <a:stretch>
            <a:fillRect/>
          </a:stretch>
        </p:blipFill>
        <p:spPr>
          <a:xfrm>
            <a:off x="715748" y="2333052"/>
            <a:ext cx="5131088" cy="3694385"/>
          </a:xfrm>
          <a:prstGeom prst="rect">
            <a:avLst/>
          </a:prstGeom>
        </p:spPr>
      </p:pic>
      <p:pic>
        <p:nvPicPr>
          <p:cNvPr id="7" name="Picture 6" descr="A graph with numbers and lines&#10;&#10;Description automatically generated">
            <a:extLst>
              <a:ext uri="{FF2B5EF4-FFF2-40B4-BE49-F238E27FC236}">
                <a16:creationId xmlns:a16="http://schemas.microsoft.com/office/drawing/2014/main" id="{026C5785-C3F3-E232-445E-E90FD47C44F1}"/>
              </a:ext>
            </a:extLst>
          </p:cNvPr>
          <p:cNvPicPr>
            <a:picLocks noChangeAspect="1"/>
          </p:cNvPicPr>
          <p:nvPr/>
        </p:nvPicPr>
        <p:blipFill>
          <a:blip r:embed="rId3"/>
          <a:stretch>
            <a:fillRect/>
          </a:stretch>
        </p:blipFill>
        <p:spPr>
          <a:xfrm>
            <a:off x="6345165" y="2369538"/>
            <a:ext cx="5131087" cy="3694384"/>
          </a:xfrm>
          <a:prstGeom prst="rect">
            <a:avLst/>
          </a:prstGeom>
        </p:spPr>
      </p:pic>
      <p:sp>
        <p:nvSpPr>
          <p:cNvPr id="3" name="TextBox 2">
            <a:extLst>
              <a:ext uri="{FF2B5EF4-FFF2-40B4-BE49-F238E27FC236}">
                <a16:creationId xmlns:a16="http://schemas.microsoft.com/office/drawing/2014/main" id="{AF7D8CDD-7611-E79B-1517-62D2008B7DBA}"/>
              </a:ext>
            </a:extLst>
          </p:cNvPr>
          <p:cNvSpPr txBox="1"/>
          <p:nvPr/>
        </p:nvSpPr>
        <p:spPr>
          <a:xfrm>
            <a:off x="2261205" y="6216175"/>
            <a:ext cx="6840527"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t>Conservation of all charges plays an important role</a:t>
            </a:r>
          </a:p>
        </p:txBody>
      </p:sp>
      <p:sp>
        <p:nvSpPr>
          <p:cNvPr id="4" name="TextBox 3">
            <a:extLst>
              <a:ext uri="{FF2B5EF4-FFF2-40B4-BE49-F238E27FC236}">
                <a16:creationId xmlns:a16="http://schemas.microsoft.com/office/drawing/2014/main" id="{5C53B2C6-8231-3584-E407-6826994D6C49}"/>
              </a:ext>
            </a:extLst>
          </p:cNvPr>
          <p:cNvSpPr txBox="1"/>
          <p:nvPr/>
        </p:nvSpPr>
        <p:spPr>
          <a:xfrm>
            <a:off x="1781427" y="1831597"/>
            <a:ext cx="3900042" cy="400110"/>
          </a:xfrm>
          <a:prstGeom prst="rect">
            <a:avLst/>
          </a:prstGeom>
          <a:solidFill>
            <a:srgbClr val="FFC000"/>
          </a:solidFill>
          <a:ln>
            <a:solidFill>
              <a:schemeClr val="tx1"/>
            </a:solidFill>
          </a:ln>
        </p:spPr>
        <p:txBody>
          <a:bodyPr wrap="none" rtlCol="0">
            <a:spAutoFit/>
          </a:bodyPr>
          <a:lstStyle/>
          <a:p>
            <a:r>
              <a:rPr lang="en-US" sz="2000" dirty="0"/>
              <a:t>Baryon-Strangeness Correlations </a:t>
            </a:r>
          </a:p>
        </p:txBody>
      </p:sp>
      <p:sp>
        <p:nvSpPr>
          <p:cNvPr id="6" name="TextBox 5">
            <a:extLst>
              <a:ext uri="{FF2B5EF4-FFF2-40B4-BE49-F238E27FC236}">
                <a16:creationId xmlns:a16="http://schemas.microsoft.com/office/drawing/2014/main" id="{F1D88163-ED41-8554-1936-2C71F3A68FC5}"/>
              </a:ext>
            </a:extLst>
          </p:cNvPr>
          <p:cNvSpPr txBox="1"/>
          <p:nvPr/>
        </p:nvSpPr>
        <p:spPr>
          <a:xfrm>
            <a:off x="7462896" y="1810331"/>
            <a:ext cx="4223144" cy="400110"/>
          </a:xfrm>
          <a:prstGeom prst="rect">
            <a:avLst/>
          </a:prstGeom>
          <a:solidFill>
            <a:srgbClr val="FFC000"/>
          </a:solidFill>
          <a:ln>
            <a:solidFill>
              <a:schemeClr val="tx1"/>
            </a:solidFill>
          </a:ln>
        </p:spPr>
        <p:txBody>
          <a:bodyPr wrap="none" rtlCol="0">
            <a:spAutoFit/>
          </a:bodyPr>
          <a:lstStyle/>
          <a:p>
            <a:r>
              <a:rPr lang="en-US" sz="2000" dirty="0"/>
              <a:t>Baryon-Electric Charge Correlations </a:t>
            </a:r>
          </a:p>
        </p:txBody>
      </p:sp>
      <p:sp>
        <p:nvSpPr>
          <p:cNvPr id="8" name="TextBox 7">
            <a:extLst>
              <a:ext uri="{FF2B5EF4-FFF2-40B4-BE49-F238E27FC236}">
                <a16:creationId xmlns:a16="http://schemas.microsoft.com/office/drawing/2014/main" id="{57CBF415-0519-DEB9-41B2-6D557DD25362}"/>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10</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9" name="TextBox 8">
            <a:extLst>
              <a:ext uri="{FF2B5EF4-FFF2-40B4-BE49-F238E27FC236}">
                <a16:creationId xmlns:a16="http://schemas.microsoft.com/office/drawing/2014/main" id="{B79AD2D1-4F6C-3E61-CBC0-6B1A22CD3384}"/>
              </a:ext>
            </a:extLst>
          </p:cNvPr>
          <p:cNvSpPr txBox="1"/>
          <p:nvPr/>
        </p:nvSpPr>
        <p:spPr>
          <a:xfrm>
            <a:off x="10062962" y="5999295"/>
            <a:ext cx="2050848" cy="923330"/>
          </a:xfrm>
          <a:prstGeom prst="rect">
            <a:avLst/>
          </a:prstGeom>
          <a:noFill/>
        </p:spPr>
        <p:txBody>
          <a:bodyPr wrap="square" rtlCol="0">
            <a:spAutoFit/>
          </a:bodyPr>
          <a:lstStyle/>
          <a:p>
            <a:r>
              <a:rPr lang="en-US" dirty="0"/>
              <a:t>Swati Saha (ALICE): SQM2024 and ICHEP2024</a:t>
            </a:r>
          </a:p>
        </p:txBody>
      </p:sp>
    </p:spTree>
    <p:extLst>
      <p:ext uri="{BB962C8B-B14F-4D97-AF65-F5344CB8AC3E}">
        <p14:creationId xmlns:p14="http://schemas.microsoft.com/office/powerpoint/2010/main" val="479351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AB0DD9-5852-1857-2B69-5A76F732229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ectangle 1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EDFB2-A7B5-C757-7B74-63EF97A88B0E}"/>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Effect of correlation volume </a:t>
            </a:r>
          </a:p>
        </p:txBody>
      </p:sp>
      <p:pic>
        <p:nvPicPr>
          <p:cNvPr id="11" name="Picture 10" descr="A graph of numbers and lines&#10;&#10;Description automatically generated with medium confidence">
            <a:extLst>
              <a:ext uri="{FF2B5EF4-FFF2-40B4-BE49-F238E27FC236}">
                <a16:creationId xmlns:a16="http://schemas.microsoft.com/office/drawing/2014/main" id="{6E44B7E7-EF18-03B7-DEEB-5347CAC6F5EB}"/>
              </a:ext>
            </a:extLst>
          </p:cNvPr>
          <p:cNvPicPr>
            <a:picLocks noChangeAspect="1"/>
          </p:cNvPicPr>
          <p:nvPr/>
        </p:nvPicPr>
        <p:blipFill>
          <a:blip r:embed="rId2"/>
          <a:stretch>
            <a:fillRect/>
          </a:stretch>
        </p:blipFill>
        <p:spPr>
          <a:xfrm>
            <a:off x="715748" y="2525467"/>
            <a:ext cx="5131088" cy="3309554"/>
          </a:xfrm>
          <a:prstGeom prst="rect">
            <a:avLst/>
          </a:prstGeom>
        </p:spPr>
      </p:pic>
      <p:pic>
        <p:nvPicPr>
          <p:cNvPr id="13" name="Picture 12" descr="A graph of a number of numbers and a line&#10;&#10;Description automatically generated with medium confidence">
            <a:extLst>
              <a:ext uri="{FF2B5EF4-FFF2-40B4-BE49-F238E27FC236}">
                <a16:creationId xmlns:a16="http://schemas.microsoft.com/office/drawing/2014/main" id="{CE0B85AD-D8A9-E40B-0348-41CBE481C804}"/>
              </a:ext>
            </a:extLst>
          </p:cNvPr>
          <p:cNvPicPr>
            <a:picLocks noChangeAspect="1"/>
          </p:cNvPicPr>
          <p:nvPr/>
        </p:nvPicPr>
        <p:blipFill>
          <a:blip r:embed="rId3"/>
          <a:stretch>
            <a:fillRect/>
          </a:stretch>
        </p:blipFill>
        <p:spPr>
          <a:xfrm>
            <a:off x="6345165" y="2369538"/>
            <a:ext cx="5131087" cy="3694384"/>
          </a:xfrm>
          <a:prstGeom prst="rect">
            <a:avLst/>
          </a:prstGeom>
        </p:spPr>
      </p:pic>
      <p:sp>
        <p:nvSpPr>
          <p:cNvPr id="3" name="TextBox 2">
            <a:extLst>
              <a:ext uri="{FF2B5EF4-FFF2-40B4-BE49-F238E27FC236}">
                <a16:creationId xmlns:a16="http://schemas.microsoft.com/office/drawing/2014/main" id="{C3A7F366-383B-E3FF-CE33-A160B3FA5895}"/>
              </a:ext>
            </a:extLst>
          </p:cNvPr>
          <p:cNvSpPr txBox="1"/>
          <p:nvPr/>
        </p:nvSpPr>
        <p:spPr>
          <a:xfrm>
            <a:off x="1595952" y="6163259"/>
            <a:ext cx="9788064"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t>Correlation volume seems to play a role in understanding measurements</a:t>
            </a:r>
          </a:p>
        </p:txBody>
      </p:sp>
      <p:sp>
        <p:nvSpPr>
          <p:cNvPr id="5" name="TextBox 4">
            <a:extLst>
              <a:ext uri="{FF2B5EF4-FFF2-40B4-BE49-F238E27FC236}">
                <a16:creationId xmlns:a16="http://schemas.microsoft.com/office/drawing/2014/main" id="{5BB2A6E2-45E0-50ED-6D3E-C7A78FAD71D9}"/>
              </a:ext>
            </a:extLst>
          </p:cNvPr>
          <p:cNvSpPr txBox="1"/>
          <p:nvPr/>
        </p:nvSpPr>
        <p:spPr>
          <a:xfrm>
            <a:off x="2766594" y="1891577"/>
            <a:ext cx="7938840" cy="461665"/>
          </a:xfrm>
          <a:prstGeom prst="rect">
            <a:avLst/>
          </a:prstGeom>
          <a:solidFill>
            <a:srgbClr val="FFC000"/>
          </a:solidFill>
          <a:ln>
            <a:solidFill>
              <a:schemeClr val="tx1"/>
            </a:solidFill>
          </a:ln>
        </p:spPr>
        <p:txBody>
          <a:bodyPr wrap="none" rtlCol="0">
            <a:spAutoFit/>
          </a:bodyPr>
          <a:lstStyle/>
          <a:p>
            <a:r>
              <a:rPr lang="en-US" sz="2400" dirty="0"/>
              <a:t>Electric Charge- Strangeness Correlations (as an example) </a:t>
            </a:r>
          </a:p>
        </p:txBody>
      </p:sp>
      <p:sp>
        <p:nvSpPr>
          <p:cNvPr id="6" name="TextBox 5">
            <a:extLst>
              <a:ext uri="{FF2B5EF4-FFF2-40B4-BE49-F238E27FC236}">
                <a16:creationId xmlns:a16="http://schemas.microsoft.com/office/drawing/2014/main" id="{C677C594-A7F5-F645-EF5B-436BF2DF4644}"/>
              </a:ext>
            </a:extLst>
          </p:cNvPr>
          <p:cNvSpPr txBox="1"/>
          <p:nvPr/>
        </p:nvSpPr>
        <p:spPr>
          <a:xfrm>
            <a:off x="0" y="1602137"/>
            <a:ext cx="2050848" cy="923330"/>
          </a:xfrm>
          <a:prstGeom prst="rect">
            <a:avLst/>
          </a:prstGeom>
          <a:noFill/>
        </p:spPr>
        <p:txBody>
          <a:bodyPr wrap="square" rtlCol="0">
            <a:spAutoFit/>
          </a:bodyPr>
          <a:lstStyle/>
          <a:p>
            <a:r>
              <a:rPr lang="en-US" dirty="0"/>
              <a:t>Swati Saha (ALICE): SQM2024 and ICHEP2024</a:t>
            </a:r>
          </a:p>
        </p:txBody>
      </p:sp>
      <p:sp>
        <p:nvSpPr>
          <p:cNvPr id="7" name="TextBox 6">
            <a:extLst>
              <a:ext uri="{FF2B5EF4-FFF2-40B4-BE49-F238E27FC236}">
                <a16:creationId xmlns:a16="http://schemas.microsoft.com/office/drawing/2014/main" id="{94EB4BBB-3E1E-4FB0-3DF8-84F799B4F58D}"/>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11/34</a:t>
            </a:r>
          </a:p>
        </p:txBody>
      </p:sp>
    </p:spTree>
    <p:extLst>
      <p:ext uri="{BB962C8B-B14F-4D97-AF65-F5344CB8AC3E}">
        <p14:creationId xmlns:p14="http://schemas.microsoft.com/office/powerpoint/2010/main" val="982543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6C6588-8913-5F01-8623-66A05F7A8623}"/>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C0801C-E45E-E20E-6245-ABDC67DD05F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Effect of correlation volume </a:t>
            </a:r>
          </a:p>
        </p:txBody>
      </p:sp>
      <p:pic>
        <p:nvPicPr>
          <p:cNvPr id="15" name="Picture 14" descr="A graph of a function&#10;&#10;Description automatically generated with medium confidence">
            <a:extLst>
              <a:ext uri="{FF2B5EF4-FFF2-40B4-BE49-F238E27FC236}">
                <a16:creationId xmlns:a16="http://schemas.microsoft.com/office/drawing/2014/main" id="{91E49FD6-4DA2-DF0C-ABC7-464DDD3F789A}"/>
              </a:ext>
            </a:extLst>
          </p:cNvPr>
          <p:cNvPicPr>
            <a:picLocks noChangeAspect="1"/>
          </p:cNvPicPr>
          <p:nvPr/>
        </p:nvPicPr>
        <p:blipFill>
          <a:blip r:embed="rId2"/>
          <a:stretch>
            <a:fillRect/>
          </a:stretch>
        </p:blipFill>
        <p:spPr>
          <a:xfrm>
            <a:off x="1777921" y="2049214"/>
            <a:ext cx="8636158" cy="4145356"/>
          </a:xfrm>
          <a:prstGeom prst="rect">
            <a:avLst/>
          </a:prstGeom>
        </p:spPr>
      </p:pic>
      <p:sp>
        <p:nvSpPr>
          <p:cNvPr id="16" name="TextBox 15">
            <a:extLst>
              <a:ext uri="{FF2B5EF4-FFF2-40B4-BE49-F238E27FC236}">
                <a16:creationId xmlns:a16="http://schemas.microsoft.com/office/drawing/2014/main" id="{554516CF-8E94-D083-42D1-28540C623621}"/>
              </a:ext>
            </a:extLst>
          </p:cNvPr>
          <p:cNvSpPr txBox="1"/>
          <p:nvPr/>
        </p:nvSpPr>
        <p:spPr>
          <a:xfrm>
            <a:off x="2941868" y="1655276"/>
            <a:ext cx="7152727" cy="461665"/>
          </a:xfrm>
          <a:prstGeom prst="rect">
            <a:avLst/>
          </a:prstGeom>
          <a:solidFill>
            <a:srgbClr val="FFC000"/>
          </a:solidFill>
          <a:ln>
            <a:solidFill>
              <a:schemeClr val="tx1"/>
            </a:solidFill>
          </a:ln>
        </p:spPr>
        <p:txBody>
          <a:bodyPr wrap="none" rtlCol="0">
            <a:spAutoFit/>
          </a:bodyPr>
          <a:lstStyle/>
          <a:p>
            <a:r>
              <a:rPr lang="en-US" sz="2400" dirty="0"/>
              <a:t>Observable where correlation volume effect cancels </a:t>
            </a:r>
          </a:p>
        </p:txBody>
      </p:sp>
      <p:sp>
        <p:nvSpPr>
          <p:cNvPr id="17" name="TextBox 16">
            <a:extLst>
              <a:ext uri="{FF2B5EF4-FFF2-40B4-BE49-F238E27FC236}">
                <a16:creationId xmlns:a16="http://schemas.microsoft.com/office/drawing/2014/main" id="{9C35C1B2-30B8-0D5D-5BB1-2C9346329810}"/>
              </a:ext>
            </a:extLst>
          </p:cNvPr>
          <p:cNvSpPr txBox="1"/>
          <p:nvPr/>
        </p:nvSpPr>
        <p:spPr>
          <a:xfrm>
            <a:off x="1160706" y="6311962"/>
            <a:ext cx="10715049"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t>Model and Data do not agree – could be residual acceptance effects or physics?</a:t>
            </a:r>
          </a:p>
        </p:txBody>
      </p:sp>
      <p:sp>
        <p:nvSpPr>
          <p:cNvPr id="18" name="TextBox 17">
            <a:extLst>
              <a:ext uri="{FF2B5EF4-FFF2-40B4-BE49-F238E27FC236}">
                <a16:creationId xmlns:a16="http://schemas.microsoft.com/office/drawing/2014/main" id="{89F6372E-3C91-084B-9C01-40BD70B0704F}"/>
              </a:ext>
            </a:extLst>
          </p:cNvPr>
          <p:cNvSpPr txBox="1"/>
          <p:nvPr/>
        </p:nvSpPr>
        <p:spPr>
          <a:xfrm>
            <a:off x="41038" y="4121892"/>
            <a:ext cx="1736883" cy="1200329"/>
          </a:xfrm>
          <a:prstGeom prst="rect">
            <a:avLst/>
          </a:prstGeom>
          <a:noFill/>
        </p:spPr>
        <p:txBody>
          <a:bodyPr wrap="square" rtlCol="0">
            <a:spAutoFit/>
          </a:bodyPr>
          <a:lstStyle/>
          <a:p>
            <a:r>
              <a:rPr lang="en-US" dirty="0"/>
              <a:t>Swati Saha (ALICE): SQM2024 and ICHEP2024</a:t>
            </a:r>
          </a:p>
        </p:txBody>
      </p:sp>
      <p:sp>
        <p:nvSpPr>
          <p:cNvPr id="19" name="TextBox 18">
            <a:extLst>
              <a:ext uri="{FF2B5EF4-FFF2-40B4-BE49-F238E27FC236}">
                <a16:creationId xmlns:a16="http://schemas.microsoft.com/office/drawing/2014/main" id="{BFBB1249-1072-C304-602C-A33B32FC5FC3}"/>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12/34</a:t>
            </a:r>
          </a:p>
        </p:txBody>
      </p:sp>
    </p:spTree>
    <p:extLst>
      <p:ext uri="{BB962C8B-B14F-4D97-AF65-F5344CB8AC3E}">
        <p14:creationId xmlns:p14="http://schemas.microsoft.com/office/powerpoint/2010/main" val="1836654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C2C06E-2E91-B40C-B81F-DBDC80C2021E}"/>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D229052-A154-093B-32F0-49F9B041B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1882EB8C-F2B5-8645-2426-990147AC4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D1BE33A8-A2C5-322F-00B2-470F3B656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A6E5201A-09EC-A3A0-48F6-E82371EC9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85C3944-9932-5321-D00E-5CB78D2A4B5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Energy dependence </a:t>
            </a:r>
          </a:p>
        </p:txBody>
      </p:sp>
      <p:pic>
        <p:nvPicPr>
          <p:cNvPr id="3" name="Picture 2" descr="A graph of a number of objects&#10;&#10;Description automatically generated with medium confidence">
            <a:extLst>
              <a:ext uri="{FF2B5EF4-FFF2-40B4-BE49-F238E27FC236}">
                <a16:creationId xmlns:a16="http://schemas.microsoft.com/office/drawing/2014/main" id="{A5C9B334-C8DB-7751-9C72-94E7EE9CE5BA}"/>
              </a:ext>
            </a:extLst>
          </p:cNvPr>
          <p:cNvPicPr>
            <a:picLocks noChangeAspect="1"/>
          </p:cNvPicPr>
          <p:nvPr/>
        </p:nvPicPr>
        <p:blipFill>
          <a:blip r:embed="rId2"/>
          <a:stretch>
            <a:fillRect/>
          </a:stretch>
        </p:blipFill>
        <p:spPr>
          <a:xfrm>
            <a:off x="0" y="2555081"/>
            <a:ext cx="3835535" cy="2759962"/>
          </a:xfrm>
          <a:prstGeom prst="rect">
            <a:avLst/>
          </a:prstGeom>
        </p:spPr>
      </p:pic>
      <p:pic>
        <p:nvPicPr>
          <p:cNvPr id="4" name="Picture 3" descr="A graph with numbers and symbols&#10;&#10;Description automatically generated">
            <a:extLst>
              <a:ext uri="{FF2B5EF4-FFF2-40B4-BE49-F238E27FC236}">
                <a16:creationId xmlns:a16="http://schemas.microsoft.com/office/drawing/2014/main" id="{D58B1021-1822-37C4-6B3E-846F27E4F9B6}"/>
              </a:ext>
            </a:extLst>
          </p:cNvPr>
          <p:cNvPicPr>
            <a:picLocks noChangeAspect="1"/>
          </p:cNvPicPr>
          <p:nvPr/>
        </p:nvPicPr>
        <p:blipFill>
          <a:blip r:embed="rId3"/>
          <a:stretch>
            <a:fillRect/>
          </a:stretch>
        </p:blipFill>
        <p:spPr>
          <a:xfrm>
            <a:off x="3927899" y="2555081"/>
            <a:ext cx="3835535" cy="2759962"/>
          </a:xfrm>
          <a:prstGeom prst="rect">
            <a:avLst/>
          </a:prstGeom>
        </p:spPr>
      </p:pic>
      <p:pic>
        <p:nvPicPr>
          <p:cNvPr id="5" name="Picture 4" descr="A graph with numbers and symbols&#10;&#10;Description automatically generated">
            <a:extLst>
              <a:ext uri="{FF2B5EF4-FFF2-40B4-BE49-F238E27FC236}">
                <a16:creationId xmlns:a16="http://schemas.microsoft.com/office/drawing/2014/main" id="{2EA005BA-1254-E06E-390B-31A2C90F4868}"/>
              </a:ext>
            </a:extLst>
          </p:cNvPr>
          <p:cNvPicPr>
            <a:picLocks noChangeAspect="1"/>
          </p:cNvPicPr>
          <p:nvPr/>
        </p:nvPicPr>
        <p:blipFill>
          <a:blip r:embed="rId4"/>
          <a:stretch>
            <a:fillRect/>
          </a:stretch>
        </p:blipFill>
        <p:spPr>
          <a:xfrm>
            <a:off x="8128856" y="2555080"/>
            <a:ext cx="3835536" cy="2759963"/>
          </a:xfrm>
          <a:prstGeom prst="rect">
            <a:avLst/>
          </a:prstGeom>
        </p:spPr>
      </p:pic>
      <p:sp>
        <p:nvSpPr>
          <p:cNvPr id="6" name="TextBox 5">
            <a:extLst>
              <a:ext uri="{FF2B5EF4-FFF2-40B4-BE49-F238E27FC236}">
                <a16:creationId xmlns:a16="http://schemas.microsoft.com/office/drawing/2014/main" id="{29070BCB-057D-C0BF-4848-D51B9AA54B58}"/>
              </a:ext>
            </a:extLst>
          </p:cNvPr>
          <p:cNvSpPr txBox="1"/>
          <p:nvPr/>
        </p:nvSpPr>
        <p:spPr>
          <a:xfrm>
            <a:off x="584843" y="1995581"/>
            <a:ext cx="3155672" cy="338554"/>
          </a:xfrm>
          <a:prstGeom prst="rect">
            <a:avLst/>
          </a:prstGeom>
          <a:solidFill>
            <a:srgbClr val="FFC000"/>
          </a:solidFill>
          <a:ln>
            <a:solidFill>
              <a:schemeClr val="tx1"/>
            </a:solidFill>
          </a:ln>
        </p:spPr>
        <p:txBody>
          <a:bodyPr wrap="none" rtlCol="0">
            <a:spAutoFit/>
          </a:bodyPr>
          <a:lstStyle/>
          <a:p>
            <a:r>
              <a:rPr lang="en-US" sz="1600" dirty="0"/>
              <a:t>Baryon-Strangeness Correlations </a:t>
            </a:r>
          </a:p>
        </p:txBody>
      </p:sp>
      <p:sp>
        <p:nvSpPr>
          <p:cNvPr id="7" name="TextBox 6">
            <a:extLst>
              <a:ext uri="{FF2B5EF4-FFF2-40B4-BE49-F238E27FC236}">
                <a16:creationId xmlns:a16="http://schemas.microsoft.com/office/drawing/2014/main" id="{F1487984-FD49-B01B-1AAD-4982BFA94B98}"/>
              </a:ext>
            </a:extLst>
          </p:cNvPr>
          <p:cNvSpPr txBox="1"/>
          <p:nvPr/>
        </p:nvSpPr>
        <p:spPr>
          <a:xfrm>
            <a:off x="4133569" y="2009439"/>
            <a:ext cx="3924857" cy="338554"/>
          </a:xfrm>
          <a:prstGeom prst="rect">
            <a:avLst/>
          </a:prstGeom>
          <a:solidFill>
            <a:srgbClr val="FFC000"/>
          </a:solidFill>
          <a:ln>
            <a:solidFill>
              <a:schemeClr val="tx1"/>
            </a:solidFill>
          </a:ln>
        </p:spPr>
        <p:txBody>
          <a:bodyPr wrap="none" rtlCol="0">
            <a:spAutoFit/>
          </a:bodyPr>
          <a:lstStyle/>
          <a:p>
            <a:r>
              <a:rPr lang="en-US" sz="1600" dirty="0"/>
              <a:t>Electric Charge- Strangeness Correlations </a:t>
            </a:r>
          </a:p>
        </p:txBody>
      </p:sp>
      <p:sp>
        <p:nvSpPr>
          <p:cNvPr id="8" name="TextBox 7">
            <a:extLst>
              <a:ext uri="{FF2B5EF4-FFF2-40B4-BE49-F238E27FC236}">
                <a16:creationId xmlns:a16="http://schemas.microsoft.com/office/drawing/2014/main" id="{AF72C0F4-75EF-6A82-4222-1810E5F5CA73}"/>
              </a:ext>
            </a:extLst>
          </p:cNvPr>
          <p:cNvSpPr txBox="1"/>
          <p:nvPr/>
        </p:nvSpPr>
        <p:spPr>
          <a:xfrm>
            <a:off x="8550252" y="1995581"/>
            <a:ext cx="3414140" cy="338554"/>
          </a:xfrm>
          <a:prstGeom prst="rect">
            <a:avLst/>
          </a:prstGeom>
          <a:solidFill>
            <a:srgbClr val="FFC000"/>
          </a:solidFill>
          <a:ln>
            <a:solidFill>
              <a:schemeClr val="tx1"/>
            </a:solidFill>
          </a:ln>
        </p:spPr>
        <p:txBody>
          <a:bodyPr wrap="none" rtlCol="0">
            <a:spAutoFit/>
          </a:bodyPr>
          <a:lstStyle/>
          <a:p>
            <a:r>
              <a:rPr lang="en-US" sz="1600" dirty="0"/>
              <a:t>Baryon-Electric Charge Correlations </a:t>
            </a:r>
          </a:p>
        </p:txBody>
      </p:sp>
      <p:sp>
        <p:nvSpPr>
          <p:cNvPr id="9" name="TextBox 8">
            <a:extLst>
              <a:ext uri="{FF2B5EF4-FFF2-40B4-BE49-F238E27FC236}">
                <a16:creationId xmlns:a16="http://schemas.microsoft.com/office/drawing/2014/main" id="{FE14B2B0-8097-138E-5F33-77347BF93BEC}"/>
              </a:ext>
            </a:extLst>
          </p:cNvPr>
          <p:cNvSpPr txBox="1"/>
          <p:nvPr/>
        </p:nvSpPr>
        <p:spPr>
          <a:xfrm>
            <a:off x="2720708" y="5607249"/>
            <a:ext cx="7672165" cy="830997"/>
          </a:xfrm>
          <a:prstGeom prst="rect">
            <a:avLst/>
          </a:prstGeom>
          <a:solidFill>
            <a:schemeClr val="accent6">
              <a:lumMod val="20000"/>
              <a:lumOff val="80000"/>
            </a:schemeClr>
          </a:solidFill>
          <a:ln>
            <a:solidFill>
              <a:schemeClr val="tx1"/>
            </a:solidFill>
          </a:ln>
        </p:spPr>
        <p:txBody>
          <a:bodyPr wrap="none" rtlCol="0">
            <a:spAutoFit/>
          </a:bodyPr>
          <a:lstStyle/>
          <a:p>
            <a:pPr marL="342900" indent="-342900">
              <a:buFont typeface="Arial" panose="020B0604020202020204" pitchFamily="34" charset="0"/>
              <a:buChar char="•"/>
            </a:pPr>
            <a:r>
              <a:rPr lang="en-US" sz="2400" dirty="0"/>
              <a:t>Decrease in correlations with increase in beam energy</a:t>
            </a:r>
          </a:p>
          <a:p>
            <a:pPr marL="342900" indent="-342900">
              <a:buFont typeface="Arial" panose="020B0604020202020204" pitchFamily="34" charset="0"/>
              <a:buChar char="•"/>
            </a:pPr>
            <a:r>
              <a:rPr lang="en-US" sz="2400" dirty="0"/>
              <a:t>Baryon-strangeness correlations change sign</a:t>
            </a:r>
          </a:p>
        </p:txBody>
      </p:sp>
      <p:sp>
        <p:nvSpPr>
          <p:cNvPr id="10" name="TextBox 9">
            <a:extLst>
              <a:ext uri="{FF2B5EF4-FFF2-40B4-BE49-F238E27FC236}">
                <a16:creationId xmlns:a16="http://schemas.microsoft.com/office/drawing/2014/main" id="{86F79200-5EE6-1ECA-CB96-9E5415060CC4}"/>
              </a:ext>
            </a:extLst>
          </p:cNvPr>
          <p:cNvSpPr txBox="1"/>
          <p:nvPr/>
        </p:nvSpPr>
        <p:spPr>
          <a:xfrm>
            <a:off x="7353211" y="6425296"/>
            <a:ext cx="4760599" cy="369332"/>
          </a:xfrm>
          <a:prstGeom prst="rect">
            <a:avLst/>
          </a:prstGeom>
          <a:noFill/>
        </p:spPr>
        <p:txBody>
          <a:bodyPr wrap="none" rtlCol="0">
            <a:spAutoFit/>
          </a:bodyPr>
          <a:lstStyle/>
          <a:p>
            <a:r>
              <a:rPr lang="en-US" dirty="0"/>
              <a:t>Swati Saha (ALICE): SQM2024 and ICHEP2024</a:t>
            </a:r>
          </a:p>
        </p:txBody>
      </p:sp>
      <p:sp>
        <p:nvSpPr>
          <p:cNvPr id="11" name="TextBox 10">
            <a:extLst>
              <a:ext uri="{FF2B5EF4-FFF2-40B4-BE49-F238E27FC236}">
                <a16:creationId xmlns:a16="http://schemas.microsoft.com/office/drawing/2014/main" id="{C665ECC8-B389-A8D7-3638-D1B9ADB6584C}"/>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13/34</a:t>
            </a:r>
          </a:p>
        </p:txBody>
      </p:sp>
    </p:spTree>
    <p:extLst>
      <p:ext uri="{BB962C8B-B14F-4D97-AF65-F5344CB8AC3E}">
        <p14:creationId xmlns:p14="http://schemas.microsoft.com/office/powerpoint/2010/main" val="358926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8096-35CB-2A63-8262-BCE3A3CED3E8}"/>
              </a:ext>
            </a:extLst>
          </p:cNvPr>
          <p:cNvSpPr>
            <a:spLocks noGrp="1"/>
          </p:cNvSpPr>
          <p:nvPr>
            <p:ph type="title"/>
          </p:nvPr>
        </p:nvSpPr>
        <p:spPr>
          <a:xfrm>
            <a:off x="838200" y="127231"/>
            <a:ext cx="10515600" cy="667555"/>
          </a:xfrm>
        </p:spPr>
        <p:txBody>
          <a:bodyPr>
            <a:normAutofit fontScale="90000"/>
          </a:bodyPr>
          <a:lstStyle/>
          <a:p>
            <a:pPr algn="ctr"/>
            <a:r>
              <a:rPr lang="en-US" dirty="0"/>
              <a:t>Lattice QCD and Magnetic Field </a:t>
            </a:r>
          </a:p>
        </p:txBody>
      </p:sp>
      <p:sp>
        <p:nvSpPr>
          <p:cNvPr id="429" name="TextBox 428">
            <a:extLst>
              <a:ext uri="{FF2B5EF4-FFF2-40B4-BE49-F238E27FC236}">
                <a16:creationId xmlns:a16="http://schemas.microsoft.com/office/drawing/2014/main" id="{4D6F3115-891E-A2B0-9CC3-BF76A5A87D59}"/>
              </a:ext>
            </a:extLst>
          </p:cNvPr>
          <p:cNvSpPr txBox="1"/>
          <p:nvPr/>
        </p:nvSpPr>
        <p:spPr>
          <a:xfrm>
            <a:off x="9365717" y="3495350"/>
            <a:ext cx="2667748" cy="954107"/>
          </a:xfrm>
          <a:prstGeom prst="rect">
            <a:avLst/>
          </a:prstGeom>
          <a:solidFill>
            <a:schemeClr val="accent6">
              <a:lumMod val="20000"/>
              <a:lumOff val="80000"/>
            </a:schemeClr>
          </a:solidFill>
          <a:ln>
            <a:solidFill>
              <a:schemeClr val="tx1"/>
            </a:solidFill>
          </a:ln>
        </p:spPr>
        <p:txBody>
          <a:bodyPr wrap="square" rtlCol="0">
            <a:spAutoFit/>
          </a:bodyPr>
          <a:lstStyle/>
          <a:p>
            <a:r>
              <a:rPr lang="en-US" sz="2800" dirty="0"/>
              <a:t>Can we test this in experiments?</a:t>
            </a:r>
          </a:p>
        </p:txBody>
      </p:sp>
      <p:sp>
        <p:nvSpPr>
          <p:cNvPr id="430" name="TextBox 429">
            <a:extLst>
              <a:ext uri="{FF2B5EF4-FFF2-40B4-BE49-F238E27FC236}">
                <a16:creationId xmlns:a16="http://schemas.microsoft.com/office/drawing/2014/main" id="{17808685-E515-D14B-22D7-5D93578F221F}"/>
              </a:ext>
            </a:extLst>
          </p:cNvPr>
          <p:cNvSpPr txBox="1"/>
          <p:nvPr/>
        </p:nvSpPr>
        <p:spPr>
          <a:xfrm>
            <a:off x="2958142" y="6310216"/>
            <a:ext cx="5499967" cy="369332"/>
          </a:xfrm>
          <a:prstGeom prst="rect">
            <a:avLst/>
          </a:prstGeom>
          <a:noFill/>
          <a:ln>
            <a:solidFill>
              <a:schemeClr val="tx1"/>
            </a:solidFill>
          </a:ln>
        </p:spPr>
        <p:txBody>
          <a:bodyPr wrap="none" rtlCol="0">
            <a:spAutoFit/>
          </a:bodyPr>
          <a:lstStyle/>
          <a:p>
            <a:r>
              <a:rPr lang="en-IN" sz="1800" spc="-70" dirty="0">
                <a:latin typeface="Times New Roman"/>
                <a:cs typeface="Times New Roman"/>
              </a:rPr>
              <a:t>Phys.</a:t>
            </a:r>
            <a:r>
              <a:rPr lang="en-IN" sz="1800" dirty="0">
                <a:latin typeface="Times New Roman"/>
                <a:cs typeface="Times New Roman"/>
              </a:rPr>
              <a:t> </a:t>
            </a:r>
            <a:r>
              <a:rPr lang="en-IN" sz="1800" spc="-140" dirty="0">
                <a:latin typeface="Times New Roman"/>
                <a:cs typeface="Times New Roman"/>
              </a:rPr>
              <a:t>Rev.</a:t>
            </a:r>
            <a:r>
              <a:rPr lang="en-IN" sz="1800" dirty="0">
                <a:latin typeface="Times New Roman"/>
                <a:cs typeface="Times New Roman"/>
              </a:rPr>
              <a:t> </a:t>
            </a:r>
            <a:r>
              <a:rPr lang="en-IN" sz="1800" spc="10" dirty="0">
                <a:latin typeface="Times New Roman"/>
                <a:cs typeface="Times New Roman"/>
              </a:rPr>
              <a:t>Lett.</a:t>
            </a:r>
            <a:r>
              <a:rPr lang="en-IN" sz="1800" dirty="0">
                <a:latin typeface="Times New Roman"/>
                <a:cs typeface="Times New Roman"/>
              </a:rPr>
              <a:t> </a:t>
            </a:r>
            <a:r>
              <a:rPr lang="en-IN" sz="1800" spc="5" dirty="0">
                <a:latin typeface="Times New Roman"/>
                <a:cs typeface="Times New Roman"/>
              </a:rPr>
              <a:t>132</a:t>
            </a:r>
            <a:r>
              <a:rPr lang="en-IN" sz="1800" dirty="0">
                <a:latin typeface="Times New Roman"/>
                <a:cs typeface="Times New Roman"/>
              </a:rPr>
              <a:t> </a:t>
            </a:r>
            <a:r>
              <a:rPr lang="en-IN" sz="1800" spc="-105" dirty="0">
                <a:latin typeface="Times New Roman"/>
                <a:cs typeface="Times New Roman"/>
              </a:rPr>
              <a:t>(2024)</a:t>
            </a:r>
            <a:r>
              <a:rPr lang="en-IN" sz="1800" dirty="0">
                <a:latin typeface="Times New Roman"/>
                <a:cs typeface="Times New Roman"/>
              </a:rPr>
              <a:t> </a:t>
            </a:r>
            <a:r>
              <a:rPr lang="en-IN" sz="1800" spc="5" dirty="0">
                <a:latin typeface="Times New Roman"/>
                <a:cs typeface="Times New Roman"/>
              </a:rPr>
              <a:t>201903 and </a:t>
            </a:r>
            <a:r>
              <a:rPr lang="en-IN" sz="1800" spc="5" dirty="0" err="1">
                <a:latin typeface="Times New Roman"/>
                <a:cs typeface="Times New Roman"/>
              </a:rPr>
              <a:t>arXiv</a:t>
            </a:r>
            <a:r>
              <a:rPr lang="en-IN" sz="1800" spc="5" dirty="0">
                <a:latin typeface="Times New Roman"/>
                <a:cs typeface="Times New Roman"/>
              </a:rPr>
              <a:t>: 2312.08860</a:t>
            </a:r>
            <a:endParaRPr lang="en-US" dirty="0"/>
          </a:p>
        </p:txBody>
      </p:sp>
      <p:grpSp>
        <p:nvGrpSpPr>
          <p:cNvPr id="431" name="Group 430">
            <a:extLst>
              <a:ext uri="{FF2B5EF4-FFF2-40B4-BE49-F238E27FC236}">
                <a16:creationId xmlns:a16="http://schemas.microsoft.com/office/drawing/2014/main" id="{5CF3154A-09AD-C2BF-E926-F73F7527574E}"/>
              </a:ext>
            </a:extLst>
          </p:cNvPr>
          <p:cNvGrpSpPr/>
          <p:nvPr/>
        </p:nvGrpSpPr>
        <p:grpSpPr>
          <a:xfrm>
            <a:off x="1638300" y="956199"/>
            <a:ext cx="8551932" cy="5078302"/>
            <a:chOff x="1313963" y="3484773"/>
            <a:chExt cx="9402583" cy="5923862"/>
          </a:xfrm>
        </p:grpSpPr>
        <p:grpSp>
          <p:nvGrpSpPr>
            <p:cNvPr id="432" name="object 4">
              <a:extLst>
                <a:ext uri="{FF2B5EF4-FFF2-40B4-BE49-F238E27FC236}">
                  <a16:creationId xmlns:a16="http://schemas.microsoft.com/office/drawing/2014/main" id="{ACF2A12F-8EBB-91C9-39FC-14BFC9003024}"/>
                </a:ext>
              </a:extLst>
            </p:cNvPr>
            <p:cNvGrpSpPr/>
            <p:nvPr/>
          </p:nvGrpSpPr>
          <p:grpSpPr>
            <a:xfrm>
              <a:off x="1976704" y="3859410"/>
              <a:ext cx="7515225" cy="4780915"/>
              <a:chOff x="1976704" y="3859410"/>
              <a:chExt cx="7515225" cy="4780915"/>
            </a:xfrm>
          </p:grpSpPr>
          <p:sp>
            <p:nvSpPr>
              <p:cNvPr id="541" name="object 5">
                <a:extLst>
                  <a:ext uri="{FF2B5EF4-FFF2-40B4-BE49-F238E27FC236}">
                    <a16:creationId xmlns:a16="http://schemas.microsoft.com/office/drawing/2014/main" id="{3EBF75E2-84BE-2A1E-768F-B3926673314A}"/>
                  </a:ext>
                </a:extLst>
              </p:cNvPr>
              <p:cNvSpPr/>
              <p:nvPr/>
            </p:nvSpPr>
            <p:spPr>
              <a:xfrm>
                <a:off x="2129542"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42" name="object 6">
                <a:extLst>
                  <a:ext uri="{FF2B5EF4-FFF2-40B4-BE49-F238E27FC236}">
                    <a16:creationId xmlns:a16="http://schemas.microsoft.com/office/drawing/2014/main" id="{CB7F6C56-D672-E6DB-9CB8-D2068126344D}"/>
                  </a:ext>
                </a:extLst>
              </p:cNvPr>
              <p:cNvSpPr/>
              <p:nvPr/>
            </p:nvSpPr>
            <p:spPr>
              <a:xfrm>
                <a:off x="2129542"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43" name="object 7">
                <a:extLst>
                  <a:ext uri="{FF2B5EF4-FFF2-40B4-BE49-F238E27FC236}">
                    <a16:creationId xmlns:a16="http://schemas.microsoft.com/office/drawing/2014/main" id="{C4363C03-8E9C-3411-8ED6-9B957B82854D}"/>
                  </a:ext>
                </a:extLst>
              </p:cNvPr>
              <p:cNvSpPr/>
              <p:nvPr/>
            </p:nvSpPr>
            <p:spPr>
              <a:xfrm>
                <a:off x="2992844"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44" name="object 8">
                <a:extLst>
                  <a:ext uri="{FF2B5EF4-FFF2-40B4-BE49-F238E27FC236}">
                    <a16:creationId xmlns:a16="http://schemas.microsoft.com/office/drawing/2014/main" id="{8B678382-A28F-86B3-79A6-0A6B34535505}"/>
                  </a:ext>
                </a:extLst>
              </p:cNvPr>
              <p:cNvSpPr/>
              <p:nvPr/>
            </p:nvSpPr>
            <p:spPr>
              <a:xfrm>
                <a:off x="2992844"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45" name="object 9">
                <a:extLst>
                  <a:ext uri="{FF2B5EF4-FFF2-40B4-BE49-F238E27FC236}">
                    <a16:creationId xmlns:a16="http://schemas.microsoft.com/office/drawing/2014/main" id="{28AF9EBD-BF4B-3A3A-533B-3F587C4DC9E0}"/>
                  </a:ext>
                </a:extLst>
              </p:cNvPr>
              <p:cNvSpPr/>
              <p:nvPr/>
            </p:nvSpPr>
            <p:spPr>
              <a:xfrm>
                <a:off x="3856146"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46" name="object 10">
                <a:extLst>
                  <a:ext uri="{FF2B5EF4-FFF2-40B4-BE49-F238E27FC236}">
                    <a16:creationId xmlns:a16="http://schemas.microsoft.com/office/drawing/2014/main" id="{62C459F6-CA18-2628-D703-F187713CF484}"/>
                  </a:ext>
                </a:extLst>
              </p:cNvPr>
              <p:cNvSpPr/>
              <p:nvPr/>
            </p:nvSpPr>
            <p:spPr>
              <a:xfrm>
                <a:off x="3856146"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47" name="object 11">
                <a:extLst>
                  <a:ext uri="{FF2B5EF4-FFF2-40B4-BE49-F238E27FC236}">
                    <a16:creationId xmlns:a16="http://schemas.microsoft.com/office/drawing/2014/main" id="{FA11B7EB-9AAF-8AAC-FECE-10E1C7F49EB8}"/>
                  </a:ext>
                </a:extLst>
              </p:cNvPr>
              <p:cNvSpPr/>
              <p:nvPr/>
            </p:nvSpPr>
            <p:spPr>
              <a:xfrm>
                <a:off x="4719451"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48" name="object 12">
                <a:extLst>
                  <a:ext uri="{FF2B5EF4-FFF2-40B4-BE49-F238E27FC236}">
                    <a16:creationId xmlns:a16="http://schemas.microsoft.com/office/drawing/2014/main" id="{5961A995-1F97-49E6-C54C-377D8C30FE9C}"/>
                  </a:ext>
                </a:extLst>
              </p:cNvPr>
              <p:cNvSpPr/>
              <p:nvPr/>
            </p:nvSpPr>
            <p:spPr>
              <a:xfrm>
                <a:off x="4719451"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49" name="object 13">
                <a:extLst>
                  <a:ext uri="{FF2B5EF4-FFF2-40B4-BE49-F238E27FC236}">
                    <a16:creationId xmlns:a16="http://schemas.microsoft.com/office/drawing/2014/main" id="{75E57F7E-1838-B9BA-6632-3A1240996C92}"/>
                  </a:ext>
                </a:extLst>
              </p:cNvPr>
              <p:cNvSpPr/>
              <p:nvPr/>
            </p:nvSpPr>
            <p:spPr>
              <a:xfrm>
                <a:off x="5582754"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50" name="object 14">
                <a:extLst>
                  <a:ext uri="{FF2B5EF4-FFF2-40B4-BE49-F238E27FC236}">
                    <a16:creationId xmlns:a16="http://schemas.microsoft.com/office/drawing/2014/main" id="{7C856A95-D95C-8755-EC89-2BFA4A6E9C9D}"/>
                  </a:ext>
                </a:extLst>
              </p:cNvPr>
              <p:cNvSpPr/>
              <p:nvPr/>
            </p:nvSpPr>
            <p:spPr>
              <a:xfrm>
                <a:off x="5582754"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51" name="object 15">
                <a:extLst>
                  <a:ext uri="{FF2B5EF4-FFF2-40B4-BE49-F238E27FC236}">
                    <a16:creationId xmlns:a16="http://schemas.microsoft.com/office/drawing/2014/main" id="{65BBBB8F-CE64-2802-318D-041819530662}"/>
                  </a:ext>
                </a:extLst>
              </p:cNvPr>
              <p:cNvSpPr/>
              <p:nvPr/>
            </p:nvSpPr>
            <p:spPr>
              <a:xfrm>
                <a:off x="6446055"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52" name="object 16">
                <a:extLst>
                  <a:ext uri="{FF2B5EF4-FFF2-40B4-BE49-F238E27FC236}">
                    <a16:creationId xmlns:a16="http://schemas.microsoft.com/office/drawing/2014/main" id="{7A3BD2CE-9BA9-5D8F-7384-F5485A3BF5E9}"/>
                  </a:ext>
                </a:extLst>
              </p:cNvPr>
              <p:cNvSpPr/>
              <p:nvPr/>
            </p:nvSpPr>
            <p:spPr>
              <a:xfrm>
                <a:off x="6446055"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53" name="object 17">
                <a:extLst>
                  <a:ext uri="{FF2B5EF4-FFF2-40B4-BE49-F238E27FC236}">
                    <a16:creationId xmlns:a16="http://schemas.microsoft.com/office/drawing/2014/main" id="{87A4015A-70AE-D2B3-7F8D-7CB62F5B7825}"/>
                  </a:ext>
                </a:extLst>
              </p:cNvPr>
              <p:cNvSpPr/>
              <p:nvPr/>
            </p:nvSpPr>
            <p:spPr>
              <a:xfrm>
                <a:off x="7309358"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54" name="object 18">
                <a:extLst>
                  <a:ext uri="{FF2B5EF4-FFF2-40B4-BE49-F238E27FC236}">
                    <a16:creationId xmlns:a16="http://schemas.microsoft.com/office/drawing/2014/main" id="{7B430414-C708-43E9-6218-63B66C8CEE8D}"/>
                  </a:ext>
                </a:extLst>
              </p:cNvPr>
              <p:cNvSpPr/>
              <p:nvPr/>
            </p:nvSpPr>
            <p:spPr>
              <a:xfrm>
                <a:off x="7309358"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55" name="object 19">
                <a:extLst>
                  <a:ext uri="{FF2B5EF4-FFF2-40B4-BE49-F238E27FC236}">
                    <a16:creationId xmlns:a16="http://schemas.microsoft.com/office/drawing/2014/main" id="{94323314-D831-8B1B-F1A2-36C1BC99B0B9}"/>
                  </a:ext>
                </a:extLst>
              </p:cNvPr>
              <p:cNvSpPr/>
              <p:nvPr/>
            </p:nvSpPr>
            <p:spPr>
              <a:xfrm>
                <a:off x="8172660"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56" name="object 20">
                <a:extLst>
                  <a:ext uri="{FF2B5EF4-FFF2-40B4-BE49-F238E27FC236}">
                    <a16:creationId xmlns:a16="http://schemas.microsoft.com/office/drawing/2014/main" id="{CB35482F-AC2A-5473-6102-49528D499642}"/>
                  </a:ext>
                </a:extLst>
              </p:cNvPr>
              <p:cNvSpPr/>
              <p:nvPr/>
            </p:nvSpPr>
            <p:spPr>
              <a:xfrm>
                <a:off x="8172660"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57" name="object 21">
                <a:extLst>
                  <a:ext uri="{FF2B5EF4-FFF2-40B4-BE49-F238E27FC236}">
                    <a16:creationId xmlns:a16="http://schemas.microsoft.com/office/drawing/2014/main" id="{4DBBB70F-7830-CF46-17AE-EB4088F7EE21}"/>
                  </a:ext>
                </a:extLst>
              </p:cNvPr>
              <p:cNvSpPr/>
              <p:nvPr/>
            </p:nvSpPr>
            <p:spPr>
              <a:xfrm>
                <a:off x="9035965" y="3870141"/>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58" name="object 22">
                <a:extLst>
                  <a:ext uri="{FF2B5EF4-FFF2-40B4-BE49-F238E27FC236}">
                    <a16:creationId xmlns:a16="http://schemas.microsoft.com/office/drawing/2014/main" id="{DDFDC6DE-EE8E-3767-8925-64C217F1958F}"/>
                  </a:ext>
                </a:extLst>
              </p:cNvPr>
              <p:cNvSpPr/>
              <p:nvPr/>
            </p:nvSpPr>
            <p:spPr>
              <a:xfrm>
                <a:off x="9035965" y="3870141"/>
                <a:ext cx="0" cy="93980"/>
              </a:xfrm>
              <a:custGeom>
                <a:avLst/>
                <a:gdLst/>
                <a:ahLst/>
                <a:cxnLst/>
                <a:rect l="l" t="t" r="r" b="b"/>
                <a:pathLst>
                  <a:path h="93979">
                    <a:moveTo>
                      <a:pt x="0" y="0"/>
                    </a:moveTo>
                    <a:lnTo>
                      <a:pt x="0" y="93889"/>
                    </a:lnTo>
                  </a:path>
                </a:pathLst>
              </a:custGeom>
              <a:ln w="21460">
                <a:solidFill>
                  <a:srgbClr val="000000"/>
                </a:solidFill>
              </a:ln>
            </p:spPr>
            <p:txBody>
              <a:bodyPr wrap="square" lIns="0" tIns="0" rIns="0" bIns="0" rtlCol="0"/>
              <a:lstStyle/>
              <a:p>
                <a:endParaRPr/>
              </a:p>
            </p:txBody>
          </p:sp>
          <p:sp>
            <p:nvSpPr>
              <p:cNvPr id="559" name="object 23">
                <a:extLst>
                  <a:ext uri="{FF2B5EF4-FFF2-40B4-BE49-F238E27FC236}">
                    <a16:creationId xmlns:a16="http://schemas.microsoft.com/office/drawing/2014/main" id="{625C279C-0F4E-ED53-AA8B-93E8C59E79A3}"/>
                  </a:ext>
                </a:extLst>
              </p:cNvPr>
              <p:cNvSpPr/>
              <p:nvPr/>
            </p:nvSpPr>
            <p:spPr>
              <a:xfrm>
                <a:off x="1987434" y="3870141"/>
                <a:ext cx="7484745" cy="0"/>
              </a:xfrm>
              <a:custGeom>
                <a:avLst/>
                <a:gdLst/>
                <a:ahLst/>
                <a:cxnLst/>
                <a:rect l="l" t="t" r="r" b="b"/>
                <a:pathLst>
                  <a:path w="7484745">
                    <a:moveTo>
                      <a:pt x="0" y="0"/>
                    </a:moveTo>
                    <a:lnTo>
                      <a:pt x="7484325" y="0"/>
                    </a:lnTo>
                  </a:path>
                </a:pathLst>
              </a:custGeom>
              <a:ln w="21460">
                <a:solidFill>
                  <a:srgbClr val="000000"/>
                </a:solidFill>
              </a:ln>
            </p:spPr>
            <p:txBody>
              <a:bodyPr wrap="square" lIns="0" tIns="0" rIns="0" bIns="0" rtlCol="0"/>
              <a:lstStyle/>
              <a:p>
                <a:endParaRPr/>
              </a:p>
            </p:txBody>
          </p:sp>
          <p:sp>
            <p:nvSpPr>
              <p:cNvPr id="560" name="object 24">
                <a:extLst>
                  <a:ext uri="{FF2B5EF4-FFF2-40B4-BE49-F238E27FC236}">
                    <a16:creationId xmlns:a16="http://schemas.microsoft.com/office/drawing/2014/main" id="{D4E95E0C-0BD9-A31A-F443-DA220340BEC7}"/>
                  </a:ext>
                </a:extLst>
              </p:cNvPr>
              <p:cNvSpPr/>
              <p:nvPr/>
            </p:nvSpPr>
            <p:spPr>
              <a:xfrm>
                <a:off x="1987434" y="3870141"/>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61" name="object 25">
                <a:extLst>
                  <a:ext uri="{FF2B5EF4-FFF2-40B4-BE49-F238E27FC236}">
                    <a16:creationId xmlns:a16="http://schemas.microsoft.com/office/drawing/2014/main" id="{6AAAC516-E96D-4376-F305-9FA35145834F}"/>
                  </a:ext>
                </a:extLst>
              </p:cNvPr>
              <p:cNvSpPr/>
              <p:nvPr/>
            </p:nvSpPr>
            <p:spPr>
              <a:xfrm>
                <a:off x="1987434" y="3870141"/>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62" name="object 26">
                <a:extLst>
                  <a:ext uri="{FF2B5EF4-FFF2-40B4-BE49-F238E27FC236}">
                    <a16:creationId xmlns:a16="http://schemas.microsoft.com/office/drawing/2014/main" id="{5D5CAAC0-B2CF-1219-24D4-9D366F75A0F6}"/>
                  </a:ext>
                </a:extLst>
              </p:cNvPr>
              <p:cNvSpPr/>
              <p:nvPr/>
            </p:nvSpPr>
            <p:spPr>
              <a:xfrm>
                <a:off x="2129542" y="5472918"/>
                <a:ext cx="7342505" cy="2044700"/>
              </a:xfrm>
              <a:custGeom>
                <a:avLst/>
                <a:gdLst/>
                <a:ahLst/>
                <a:cxnLst/>
                <a:rect l="l" t="t" r="r" b="b"/>
                <a:pathLst>
                  <a:path w="7342505" h="2044700">
                    <a:moveTo>
                      <a:pt x="935991" y="2032000"/>
                    </a:moveTo>
                    <a:lnTo>
                      <a:pt x="96826" y="2032000"/>
                    </a:lnTo>
                    <a:lnTo>
                      <a:pt x="112964" y="2044700"/>
                    </a:lnTo>
                    <a:lnTo>
                      <a:pt x="919853" y="2044700"/>
                    </a:lnTo>
                    <a:lnTo>
                      <a:pt x="935991" y="2032000"/>
                    </a:lnTo>
                    <a:close/>
                  </a:path>
                  <a:path w="7342505" h="2044700">
                    <a:moveTo>
                      <a:pt x="16137" y="1981200"/>
                    </a:moveTo>
                    <a:lnTo>
                      <a:pt x="0" y="1981200"/>
                    </a:lnTo>
                    <a:lnTo>
                      <a:pt x="0" y="2032000"/>
                    </a:lnTo>
                    <a:lnTo>
                      <a:pt x="1097369" y="2032000"/>
                    </a:lnTo>
                    <a:lnTo>
                      <a:pt x="1113507" y="2019300"/>
                    </a:lnTo>
                    <a:lnTo>
                      <a:pt x="1226471" y="2019300"/>
                    </a:lnTo>
                    <a:lnTo>
                      <a:pt x="1242609" y="2006600"/>
                    </a:lnTo>
                    <a:lnTo>
                      <a:pt x="306617" y="2006600"/>
                    </a:lnTo>
                    <a:lnTo>
                      <a:pt x="290480" y="1993900"/>
                    </a:lnTo>
                    <a:lnTo>
                      <a:pt x="32275" y="1993900"/>
                    </a:lnTo>
                    <a:lnTo>
                      <a:pt x="16137" y="1981200"/>
                    </a:lnTo>
                    <a:close/>
                  </a:path>
                  <a:path w="7342505" h="2044700">
                    <a:moveTo>
                      <a:pt x="1355574" y="1993900"/>
                    </a:moveTo>
                    <a:lnTo>
                      <a:pt x="580960" y="1993900"/>
                    </a:lnTo>
                    <a:lnTo>
                      <a:pt x="564822" y="2006600"/>
                    </a:lnTo>
                    <a:lnTo>
                      <a:pt x="1339436" y="2006600"/>
                    </a:lnTo>
                    <a:lnTo>
                      <a:pt x="1355574" y="1993900"/>
                    </a:lnTo>
                    <a:close/>
                  </a:path>
                  <a:path w="7342505" h="2044700">
                    <a:moveTo>
                      <a:pt x="1468538" y="1981200"/>
                    </a:moveTo>
                    <a:lnTo>
                      <a:pt x="887578" y="1981200"/>
                    </a:lnTo>
                    <a:lnTo>
                      <a:pt x="871440" y="1993900"/>
                    </a:lnTo>
                    <a:lnTo>
                      <a:pt x="1452400" y="1993900"/>
                    </a:lnTo>
                    <a:lnTo>
                      <a:pt x="1468538" y="1981200"/>
                    </a:lnTo>
                    <a:close/>
                  </a:path>
                  <a:path w="7342505" h="2044700">
                    <a:moveTo>
                      <a:pt x="1549227" y="1968500"/>
                    </a:moveTo>
                    <a:lnTo>
                      <a:pt x="1065094" y="1968500"/>
                    </a:lnTo>
                    <a:lnTo>
                      <a:pt x="1048956" y="1981200"/>
                    </a:lnTo>
                    <a:lnTo>
                      <a:pt x="1533089" y="1981200"/>
                    </a:lnTo>
                    <a:lnTo>
                      <a:pt x="1549227" y="1968500"/>
                    </a:lnTo>
                    <a:close/>
                  </a:path>
                  <a:path w="7342505" h="2044700">
                    <a:moveTo>
                      <a:pt x="1646054" y="1955800"/>
                    </a:moveTo>
                    <a:lnTo>
                      <a:pt x="1194196" y="1955800"/>
                    </a:lnTo>
                    <a:lnTo>
                      <a:pt x="1178058" y="1968500"/>
                    </a:lnTo>
                    <a:lnTo>
                      <a:pt x="1629916" y="1968500"/>
                    </a:lnTo>
                    <a:lnTo>
                      <a:pt x="1646054" y="1955800"/>
                    </a:lnTo>
                    <a:close/>
                  </a:path>
                  <a:path w="7342505" h="2044700">
                    <a:moveTo>
                      <a:pt x="1710605" y="1943100"/>
                    </a:moveTo>
                    <a:lnTo>
                      <a:pt x="1323298" y="1943100"/>
                    </a:lnTo>
                    <a:lnTo>
                      <a:pt x="1307160" y="1955800"/>
                    </a:lnTo>
                    <a:lnTo>
                      <a:pt x="1694467" y="1955800"/>
                    </a:lnTo>
                    <a:lnTo>
                      <a:pt x="1710605" y="1943100"/>
                    </a:lnTo>
                    <a:close/>
                  </a:path>
                  <a:path w="7342505" h="2044700">
                    <a:moveTo>
                      <a:pt x="1791294" y="1930400"/>
                    </a:moveTo>
                    <a:lnTo>
                      <a:pt x="1420125" y="1930400"/>
                    </a:lnTo>
                    <a:lnTo>
                      <a:pt x="1403987" y="1943100"/>
                    </a:lnTo>
                    <a:lnTo>
                      <a:pt x="1775156" y="1943100"/>
                    </a:lnTo>
                    <a:lnTo>
                      <a:pt x="1791294" y="1930400"/>
                    </a:lnTo>
                    <a:close/>
                  </a:path>
                  <a:path w="7342505" h="2044700">
                    <a:moveTo>
                      <a:pt x="1871982" y="1917700"/>
                    </a:moveTo>
                    <a:lnTo>
                      <a:pt x="1516951" y="1917700"/>
                    </a:lnTo>
                    <a:lnTo>
                      <a:pt x="1500813" y="1930400"/>
                    </a:lnTo>
                    <a:lnTo>
                      <a:pt x="1855845" y="1930400"/>
                    </a:lnTo>
                    <a:lnTo>
                      <a:pt x="1871982" y="1917700"/>
                    </a:lnTo>
                    <a:close/>
                  </a:path>
                  <a:path w="7342505" h="2044700">
                    <a:moveTo>
                      <a:pt x="1936534" y="1905000"/>
                    </a:moveTo>
                    <a:lnTo>
                      <a:pt x="1613778" y="1905000"/>
                    </a:lnTo>
                    <a:lnTo>
                      <a:pt x="1597640" y="1917700"/>
                    </a:lnTo>
                    <a:lnTo>
                      <a:pt x="1920397" y="1917700"/>
                    </a:lnTo>
                    <a:lnTo>
                      <a:pt x="1936534" y="1905000"/>
                    </a:lnTo>
                    <a:close/>
                  </a:path>
                  <a:path w="7342505" h="2044700">
                    <a:moveTo>
                      <a:pt x="2001085" y="1892300"/>
                    </a:moveTo>
                    <a:lnTo>
                      <a:pt x="1694467" y="1892300"/>
                    </a:lnTo>
                    <a:lnTo>
                      <a:pt x="1678330" y="1905000"/>
                    </a:lnTo>
                    <a:lnTo>
                      <a:pt x="1968810" y="1905000"/>
                    </a:lnTo>
                    <a:lnTo>
                      <a:pt x="2001085" y="1892300"/>
                    </a:lnTo>
                    <a:close/>
                  </a:path>
                  <a:path w="7342505" h="2044700">
                    <a:moveTo>
                      <a:pt x="2065636" y="1879600"/>
                    </a:moveTo>
                    <a:lnTo>
                      <a:pt x="1775156" y="1879600"/>
                    </a:lnTo>
                    <a:lnTo>
                      <a:pt x="1759018" y="1892300"/>
                    </a:lnTo>
                    <a:lnTo>
                      <a:pt x="2033361" y="1892300"/>
                    </a:lnTo>
                    <a:lnTo>
                      <a:pt x="2065636" y="1879600"/>
                    </a:lnTo>
                    <a:close/>
                  </a:path>
                  <a:path w="7342505" h="2044700">
                    <a:moveTo>
                      <a:pt x="2130187" y="1866900"/>
                    </a:moveTo>
                    <a:lnTo>
                      <a:pt x="1839707" y="1866900"/>
                    </a:lnTo>
                    <a:lnTo>
                      <a:pt x="1823569" y="1879600"/>
                    </a:lnTo>
                    <a:lnTo>
                      <a:pt x="2097912" y="1879600"/>
                    </a:lnTo>
                    <a:lnTo>
                      <a:pt x="2130187" y="1866900"/>
                    </a:lnTo>
                    <a:close/>
                  </a:path>
                  <a:path w="7342505" h="2044700">
                    <a:moveTo>
                      <a:pt x="2194738" y="1854200"/>
                    </a:moveTo>
                    <a:lnTo>
                      <a:pt x="1920397" y="1854200"/>
                    </a:lnTo>
                    <a:lnTo>
                      <a:pt x="1904258" y="1866900"/>
                    </a:lnTo>
                    <a:lnTo>
                      <a:pt x="2162462" y="1866900"/>
                    </a:lnTo>
                    <a:lnTo>
                      <a:pt x="2194738" y="1854200"/>
                    </a:lnTo>
                    <a:close/>
                  </a:path>
                  <a:path w="7342505" h="2044700">
                    <a:moveTo>
                      <a:pt x="2259290" y="1841500"/>
                    </a:moveTo>
                    <a:lnTo>
                      <a:pt x="1984947" y="1841500"/>
                    </a:lnTo>
                    <a:lnTo>
                      <a:pt x="1968810" y="1854200"/>
                    </a:lnTo>
                    <a:lnTo>
                      <a:pt x="2227014" y="1854200"/>
                    </a:lnTo>
                    <a:lnTo>
                      <a:pt x="2259290" y="1841500"/>
                    </a:lnTo>
                    <a:close/>
                  </a:path>
                  <a:path w="7342505" h="2044700">
                    <a:moveTo>
                      <a:pt x="2356116" y="1816100"/>
                    </a:moveTo>
                    <a:lnTo>
                      <a:pt x="2114049" y="1816100"/>
                    </a:lnTo>
                    <a:lnTo>
                      <a:pt x="2097912" y="1828800"/>
                    </a:lnTo>
                    <a:lnTo>
                      <a:pt x="2049498" y="1828800"/>
                    </a:lnTo>
                    <a:lnTo>
                      <a:pt x="2033361" y="1841500"/>
                    </a:lnTo>
                    <a:lnTo>
                      <a:pt x="2291565" y="1841500"/>
                    </a:lnTo>
                    <a:lnTo>
                      <a:pt x="2356116" y="1816100"/>
                    </a:lnTo>
                    <a:close/>
                  </a:path>
                  <a:path w="7342505" h="2044700">
                    <a:moveTo>
                      <a:pt x="2420667" y="1803400"/>
                    </a:moveTo>
                    <a:lnTo>
                      <a:pt x="2178600" y="1803400"/>
                    </a:lnTo>
                    <a:lnTo>
                      <a:pt x="2162462" y="1816100"/>
                    </a:lnTo>
                    <a:lnTo>
                      <a:pt x="2388392" y="1816100"/>
                    </a:lnTo>
                    <a:lnTo>
                      <a:pt x="2420667" y="1803400"/>
                    </a:lnTo>
                    <a:close/>
                  </a:path>
                  <a:path w="7342505" h="2044700">
                    <a:moveTo>
                      <a:pt x="2485218" y="1790700"/>
                    </a:moveTo>
                    <a:lnTo>
                      <a:pt x="2227014" y="1790700"/>
                    </a:lnTo>
                    <a:lnTo>
                      <a:pt x="2210876" y="1803400"/>
                    </a:lnTo>
                    <a:lnTo>
                      <a:pt x="2452943" y="1803400"/>
                    </a:lnTo>
                    <a:lnTo>
                      <a:pt x="2485218" y="1790700"/>
                    </a:lnTo>
                    <a:close/>
                  </a:path>
                  <a:path w="7342505" h="2044700">
                    <a:moveTo>
                      <a:pt x="2582045" y="1765300"/>
                    </a:moveTo>
                    <a:lnTo>
                      <a:pt x="2339979" y="1765300"/>
                    </a:lnTo>
                    <a:lnTo>
                      <a:pt x="2323841" y="1778000"/>
                    </a:lnTo>
                    <a:lnTo>
                      <a:pt x="2291565" y="1778000"/>
                    </a:lnTo>
                    <a:lnTo>
                      <a:pt x="2275428" y="1790700"/>
                    </a:lnTo>
                    <a:lnTo>
                      <a:pt x="2517495" y="1790700"/>
                    </a:lnTo>
                    <a:lnTo>
                      <a:pt x="2582045" y="1765300"/>
                    </a:lnTo>
                    <a:close/>
                  </a:path>
                  <a:path w="7342505" h="2044700">
                    <a:moveTo>
                      <a:pt x="2646596" y="1752600"/>
                    </a:moveTo>
                    <a:lnTo>
                      <a:pt x="2404529" y="1752600"/>
                    </a:lnTo>
                    <a:lnTo>
                      <a:pt x="2388392" y="1765300"/>
                    </a:lnTo>
                    <a:lnTo>
                      <a:pt x="2614321" y="1765300"/>
                    </a:lnTo>
                    <a:lnTo>
                      <a:pt x="2646596" y="1752600"/>
                    </a:lnTo>
                    <a:close/>
                  </a:path>
                  <a:path w="7342505" h="2044700">
                    <a:moveTo>
                      <a:pt x="2743423" y="1727200"/>
                    </a:moveTo>
                    <a:lnTo>
                      <a:pt x="2501356" y="1727200"/>
                    </a:lnTo>
                    <a:lnTo>
                      <a:pt x="2436805" y="1752600"/>
                    </a:lnTo>
                    <a:lnTo>
                      <a:pt x="2678872" y="1752600"/>
                    </a:lnTo>
                    <a:lnTo>
                      <a:pt x="2743423" y="1727200"/>
                    </a:lnTo>
                    <a:close/>
                  </a:path>
                  <a:path w="7342505" h="2044700">
                    <a:moveTo>
                      <a:pt x="3550312" y="1498600"/>
                    </a:moveTo>
                    <a:lnTo>
                      <a:pt x="3340521" y="1498600"/>
                    </a:lnTo>
                    <a:lnTo>
                      <a:pt x="3243694" y="1536700"/>
                    </a:lnTo>
                    <a:lnTo>
                      <a:pt x="3211419" y="1536700"/>
                    </a:lnTo>
                    <a:lnTo>
                      <a:pt x="3114592" y="1574800"/>
                    </a:lnTo>
                    <a:lnTo>
                      <a:pt x="3082316" y="1574800"/>
                    </a:lnTo>
                    <a:lnTo>
                      <a:pt x="3017765" y="1600200"/>
                    </a:lnTo>
                    <a:lnTo>
                      <a:pt x="2985490" y="1600200"/>
                    </a:lnTo>
                    <a:lnTo>
                      <a:pt x="2888663" y="1638300"/>
                    </a:lnTo>
                    <a:lnTo>
                      <a:pt x="2856388" y="1638300"/>
                    </a:lnTo>
                    <a:lnTo>
                      <a:pt x="2791836" y="1663700"/>
                    </a:lnTo>
                    <a:lnTo>
                      <a:pt x="2759561" y="1663700"/>
                    </a:lnTo>
                    <a:lnTo>
                      <a:pt x="2695010" y="1689100"/>
                    </a:lnTo>
                    <a:lnTo>
                      <a:pt x="2662734" y="1689100"/>
                    </a:lnTo>
                    <a:lnTo>
                      <a:pt x="2598183" y="1714500"/>
                    </a:lnTo>
                    <a:lnTo>
                      <a:pt x="2565908" y="1714500"/>
                    </a:lnTo>
                    <a:lnTo>
                      <a:pt x="2533632" y="1727200"/>
                    </a:lnTo>
                    <a:lnTo>
                      <a:pt x="2775698" y="1727200"/>
                    </a:lnTo>
                    <a:lnTo>
                      <a:pt x="2840250" y="1701800"/>
                    </a:lnTo>
                    <a:lnTo>
                      <a:pt x="2872526" y="1701800"/>
                    </a:lnTo>
                    <a:lnTo>
                      <a:pt x="2937077" y="1676400"/>
                    </a:lnTo>
                    <a:lnTo>
                      <a:pt x="2969352" y="1676400"/>
                    </a:lnTo>
                    <a:lnTo>
                      <a:pt x="3033903" y="1651000"/>
                    </a:lnTo>
                    <a:lnTo>
                      <a:pt x="3066178" y="1651000"/>
                    </a:lnTo>
                    <a:lnTo>
                      <a:pt x="3163006" y="1612900"/>
                    </a:lnTo>
                    <a:lnTo>
                      <a:pt x="3195281" y="1612900"/>
                    </a:lnTo>
                    <a:lnTo>
                      <a:pt x="3259832" y="1587500"/>
                    </a:lnTo>
                    <a:lnTo>
                      <a:pt x="3292108" y="1587500"/>
                    </a:lnTo>
                    <a:lnTo>
                      <a:pt x="3388934" y="1549400"/>
                    </a:lnTo>
                    <a:lnTo>
                      <a:pt x="3421211" y="1549400"/>
                    </a:lnTo>
                    <a:lnTo>
                      <a:pt x="3550312" y="1498600"/>
                    </a:lnTo>
                    <a:close/>
                  </a:path>
                  <a:path w="7342505" h="2044700">
                    <a:moveTo>
                      <a:pt x="7342217" y="0"/>
                    </a:moveTo>
                    <a:lnTo>
                      <a:pt x="7149038" y="88900"/>
                    </a:lnTo>
                    <a:lnTo>
                      <a:pt x="6923109" y="177800"/>
                    </a:lnTo>
                    <a:lnTo>
                      <a:pt x="6406700" y="393700"/>
                    </a:lnTo>
                    <a:lnTo>
                      <a:pt x="6229185" y="469900"/>
                    </a:lnTo>
                    <a:lnTo>
                      <a:pt x="6003255" y="558800"/>
                    </a:lnTo>
                    <a:lnTo>
                      <a:pt x="5922567" y="596900"/>
                    </a:lnTo>
                    <a:lnTo>
                      <a:pt x="5858016" y="622300"/>
                    </a:lnTo>
                    <a:lnTo>
                      <a:pt x="5809602" y="635000"/>
                    </a:lnTo>
                    <a:lnTo>
                      <a:pt x="5712775" y="685800"/>
                    </a:lnTo>
                    <a:lnTo>
                      <a:pt x="5664362" y="698500"/>
                    </a:lnTo>
                    <a:lnTo>
                      <a:pt x="5615949" y="723900"/>
                    </a:lnTo>
                    <a:lnTo>
                      <a:pt x="5567536" y="736600"/>
                    </a:lnTo>
                    <a:lnTo>
                      <a:pt x="5519122" y="762000"/>
                    </a:lnTo>
                    <a:lnTo>
                      <a:pt x="5470708" y="774700"/>
                    </a:lnTo>
                    <a:lnTo>
                      <a:pt x="5422295" y="800100"/>
                    </a:lnTo>
                    <a:lnTo>
                      <a:pt x="5373882" y="812800"/>
                    </a:lnTo>
                    <a:lnTo>
                      <a:pt x="5325469" y="838200"/>
                    </a:lnTo>
                    <a:lnTo>
                      <a:pt x="5228642" y="863600"/>
                    </a:lnTo>
                    <a:lnTo>
                      <a:pt x="5180228" y="889000"/>
                    </a:lnTo>
                    <a:lnTo>
                      <a:pt x="5131815" y="901700"/>
                    </a:lnTo>
                    <a:lnTo>
                      <a:pt x="5083402" y="927100"/>
                    </a:lnTo>
                    <a:lnTo>
                      <a:pt x="5034989" y="939800"/>
                    </a:lnTo>
                    <a:lnTo>
                      <a:pt x="4986575" y="965200"/>
                    </a:lnTo>
                    <a:lnTo>
                      <a:pt x="4889748" y="990600"/>
                    </a:lnTo>
                    <a:lnTo>
                      <a:pt x="4841335" y="1016000"/>
                    </a:lnTo>
                    <a:lnTo>
                      <a:pt x="4792922" y="1028700"/>
                    </a:lnTo>
                    <a:lnTo>
                      <a:pt x="4744508" y="1054100"/>
                    </a:lnTo>
                    <a:lnTo>
                      <a:pt x="4647682" y="1079500"/>
                    </a:lnTo>
                    <a:lnTo>
                      <a:pt x="4599268" y="1104900"/>
                    </a:lnTo>
                    <a:lnTo>
                      <a:pt x="4502441" y="1130300"/>
                    </a:lnTo>
                    <a:lnTo>
                      <a:pt x="4454028" y="1155700"/>
                    </a:lnTo>
                    <a:lnTo>
                      <a:pt x="4405615" y="1168400"/>
                    </a:lnTo>
                    <a:lnTo>
                      <a:pt x="4373340" y="1181100"/>
                    </a:lnTo>
                    <a:lnTo>
                      <a:pt x="4228099" y="1219200"/>
                    </a:lnTo>
                    <a:lnTo>
                      <a:pt x="4179686" y="1244600"/>
                    </a:lnTo>
                    <a:lnTo>
                      <a:pt x="4034446" y="1282700"/>
                    </a:lnTo>
                    <a:lnTo>
                      <a:pt x="3986032" y="1308100"/>
                    </a:lnTo>
                    <a:lnTo>
                      <a:pt x="3921481" y="1320800"/>
                    </a:lnTo>
                    <a:lnTo>
                      <a:pt x="3792379" y="1371600"/>
                    </a:lnTo>
                    <a:lnTo>
                      <a:pt x="3727828" y="1384300"/>
                    </a:lnTo>
                    <a:lnTo>
                      <a:pt x="3663276" y="1409700"/>
                    </a:lnTo>
                    <a:lnTo>
                      <a:pt x="3469624" y="1460500"/>
                    </a:lnTo>
                    <a:lnTo>
                      <a:pt x="3421211" y="1485900"/>
                    </a:lnTo>
                    <a:lnTo>
                      <a:pt x="3372796" y="1498600"/>
                    </a:lnTo>
                    <a:lnTo>
                      <a:pt x="3582588" y="1498600"/>
                    </a:lnTo>
                    <a:lnTo>
                      <a:pt x="3679414" y="1460500"/>
                    </a:lnTo>
                    <a:lnTo>
                      <a:pt x="3711690" y="1460500"/>
                    </a:lnTo>
                    <a:lnTo>
                      <a:pt x="3873068" y="1397000"/>
                    </a:lnTo>
                    <a:lnTo>
                      <a:pt x="3905343" y="1397000"/>
                    </a:lnTo>
                    <a:lnTo>
                      <a:pt x="3969894" y="1371600"/>
                    </a:lnTo>
                    <a:lnTo>
                      <a:pt x="4018309" y="1358900"/>
                    </a:lnTo>
                    <a:lnTo>
                      <a:pt x="4066722" y="1333500"/>
                    </a:lnTo>
                    <a:lnTo>
                      <a:pt x="4163548" y="1308100"/>
                    </a:lnTo>
                    <a:lnTo>
                      <a:pt x="4211961" y="1282700"/>
                    </a:lnTo>
                    <a:lnTo>
                      <a:pt x="4276512" y="1270000"/>
                    </a:lnTo>
                    <a:lnTo>
                      <a:pt x="4405615" y="1219200"/>
                    </a:lnTo>
                    <a:lnTo>
                      <a:pt x="4486304" y="1193800"/>
                    </a:lnTo>
                    <a:lnTo>
                      <a:pt x="4583130" y="1155700"/>
                    </a:lnTo>
                    <a:lnTo>
                      <a:pt x="4744508" y="1104900"/>
                    </a:lnTo>
                    <a:lnTo>
                      <a:pt x="4970438" y="1016000"/>
                    </a:lnTo>
                    <a:lnTo>
                      <a:pt x="5067264" y="990600"/>
                    </a:lnTo>
                    <a:lnTo>
                      <a:pt x="5147953" y="952500"/>
                    </a:lnTo>
                    <a:lnTo>
                      <a:pt x="5212504" y="927100"/>
                    </a:lnTo>
                    <a:lnTo>
                      <a:pt x="5277056" y="914400"/>
                    </a:lnTo>
                    <a:lnTo>
                      <a:pt x="5341606" y="889000"/>
                    </a:lnTo>
                    <a:lnTo>
                      <a:pt x="5422295" y="850900"/>
                    </a:lnTo>
                    <a:lnTo>
                      <a:pt x="5583673" y="800100"/>
                    </a:lnTo>
                    <a:lnTo>
                      <a:pt x="5664362" y="762000"/>
                    </a:lnTo>
                    <a:lnTo>
                      <a:pt x="5745051" y="736600"/>
                    </a:lnTo>
                    <a:lnTo>
                      <a:pt x="6003255" y="635000"/>
                    </a:lnTo>
                    <a:lnTo>
                      <a:pt x="6051669" y="622300"/>
                    </a:lnTo>
                    <a:lnTo>
                      <a:pt x="6100082" y="596900"/>
                    </a:lnTo>
                    <a:lnTo>
                      <a:pt x="6148496" y="584200"/>
                    </a:lnTo>
                    <a:lnTo>
                      <a:pt x="6196909" y="558800"/>
                    </a:lnTo>
                    <a:lnTo>
                      <a:pt x="6245322" y="546100"/>
                    </a:lnTo>
                    <a:lnTo>
                      <a:pt x="6293736" y="520700"/>
                    </a:lnTo>
                    <a:lnTo>
                      <a:pt x="6487389" y="444500"/>
                    </a:lnTo>
                    <a:lnTo>
                      <a:pt x="6568078" y="419100"/>
                    </a:lnTo>
                    <a:lnTo>
                      <a:pt x="6729456" y="342900"/>
                    </a:lnTo>
                    <a:lnTo>
                      <a:pt x="6923109" y="266700"/>
                    </a:lnTo>
                    <a:lnTo>
                      <a:pt x="6971522" y="254000"/>
                    </a:lnTo>
                    <a:lnTo>
                      <a:pt x="7068350" y="203200"/>
                    </a:lnTo>
                    <a:lnTo>
                      <a:pt x="7116763" y="190500"/>
                    </a:lnTo>
                    <a:lnTo>
                      <a:pt x="7165176" y="165100"/>
                    </a:lnTo>
                    <a:lnTo>
                      <a:pt x="7326554" y="101600"/>
                    </a:lnTo>
                    <a:lnTo>
                      <a:pt x="7342217" y="88900"/>
                    </a:lnTo>
                    <a:lnTo>
                      <a:pt x="7342217" y="0"/>
                    </a:lnTo>
                    <a:close/>
                  </a:path>
                </a:pathLst>
              </a:custGeom>
              <a:solidFill>
                <a:srgbClr val="0000FF">
                  <a:alpha val="59999"/>
                </a:srgbClr>
              </a:solidFill>
            </p:spPr>
            <p:txBody>
              <a:bodyPr wrap="square" lIns="0" tIns="0" rIns="0" bIns="0" rtlCol="0"/>
              <a:lstStyle/>
              <a:p>
                <a:endParaRPr/>
              </a:p>
            </p:txBody>
          </p:sp>
          <p:sp>
            <p:nvSpPr>
              <p:cNvPr id="563" name="object 27">
                <a:extLst>
                  <a:ext uri="{FF2B5EF4-FFF2-40B4-BE49-F238E27FC236}">
                    <a16:creationId xmlns:a16="http://schemas.microsoft.com/office/drawing/2014/main" id="{CBE22888-FA56-03B2-5B13-2A7D9BF1C167}"/>
                  </a:ext>
                </a:extLst>
              </p:cNvPr>
              <p:cNvSpPr/>
              <p:nvPr/>
            </p:nvSpPr>
            <p:spPr>
              <a:xfrm>
                <a:off x="2129542" y="4923660"/>
                <a:ext cx="7342505" cy="2616200"/>
              </a:xfrm>
              <a:custGeom>
                <a:avLst/>
                <a:gdLst/>
                <a:ahLst/>
                <a:cxnLst/>
                <a:rect l="l" t="t" r="r" b="b"/>
                <a:pathLst>
                  <a:path w="7342505" h="2616200">
                    <a:moveTo>
                      <a:pt x="855302" y="2603500"/>
                    </a:moveTo>
                    <a:lnTo>
                      <a:pt x="129102" y="2603500"/>
                    </a:lnTo>
                    <a:lnTo>
                      <a:pt x="145240" y="2616200"/>
                    </a:lnTo>
                    <a:lnTo>
                      <a:pt x="839165" y="2616200"/>
                    </a:lnTo>
                    <a:lnTo>
                      <a:pt x="855302" y="2603500"/>
                    </a:lnTo>
                    <a:close/>
                  </a:path>
                  <a:path w="7342505" h="2616200">
                    <a:moveTo>
                      <a:pt x="32275" y="2514600"/>
                    </a:moveTo>
                    <a:lnTo>
                      <a:pt x="0" y="2514600"/>
                    </a:lnTo>
                    <a:lnTo>
                      <a:pt x="0" y="2603500"/>
                    </a:lnTo>
                    <a:lnTo>
                      <a:pt x="984404" y="2603500"/>
                    </a:lnTo>
                    <a:lnTo>
                      <a:pt x="1000542" y="2590800"/>
                    </a:lnTo>
                    <a:lnTo>
                      <a:pt x="1097369" y="2590800"/>
                    </a:lnTo>
                    <a:lnTo>
                      <a:pt x="1113507" y="2578100"/>
                    </a:lnTo>
                    <a:lnTo>
                      <a:pt x="1194196" y="2578100"/>
                    </a:lnTo>
                    <a:lnTo>
                      <a:pt x="1210333" y="2565400"/>
                    </a:lnTo>
                    <a:lnTo>
                      <a:pt x="1274884" y="2565400"/>
                    </a:lnTo>
                    <a:lnTo>
                      <a:pt x="1291022" y="2552700"/>
                    </a:lnTo>
                    <a:lnTo>
                      <a:pt x="1339436" y="2552700"/>
                    </a:lnTo>
                    <a:lnTo>
                      <a:pt x="1355574" y="2540000"/>
                    </a:lnTo>
                    <a:lnTo>
                      <a:pt x="1420125" y="2540000"/>
                    </a:lnTo>
                    <a:lnTo>
                      <a:pt x="1436263" y="2527300"/>
                    </a:lnTo>
                    <a:lnTo>
                      <a:pt x="48413" y="2527300"/>
                    </a:lnTo>
                    <a:lnTo>
                      <a:pt x="32275" y="2514600"/>
                    </a:lnTo>
                    <a:close/>
                  </a:path>
                  <a:path w="7342505" h="2616200">
                    <a:moveTo>
                      <a:pt x="1500813" y="2514600"/>
                    </a:moveTo>
                    <a:lnTo>
                      <a:pt x="629373" y="2514600"/>
                    </a:lnTo>
                    <a:lnTo>
                      <a:pt x="613235" y="2527300"/>
                    </a:lnTo>
                    <a:lnTo>
                      <a:pt x="1484676" y="2527300"/>
                    </a:lnTo>
                    <a:lnTo>
                      <a:pt x="1500813" y="2514600"/>
                    </a:lnTo>
                    <a:close/>
                  </a:path>
                  <a:path w="7342505" h="2616200">
                    <a:moveTo>
                      <a:pt x="1565364" y="2501900"/>
                    </a:moveTo>
                    <a:lnTo>
                      <a:pt x="774614" y="2501900"/>
                    </a:lnTo>
                    <a:lnTo>
                      <a:pt x="758476" y="2514600"/>
                    </a:lnTo>
                    <a:lnTo>
                      <a:pt x="1549227" y="2514600"/>
                    </a:lnTo>
                    <a:lnTo>
                      <a:pt x="1565364" y="2501900"/>
                    </a:lnTo>
                    <a:close/>
                  </a:path>
                  <a:path w="7342505" h="2616200">
                    <a:moveTo>
                      <a:pt x="1613778" y="2489200"/>
                    </a:moveTo>
                    <a:lnTo>
                      <a:pt x="903715" y="2489200"/>
                    </a:lnTo>
                    <a:lnTo>
                      <a:pt x="887578" y="2501900"/>
                    </a:lnTo>
                    <a:lnTo>
                      <a:pt x="1597640" y="2501900"/>
                    </a:lnTo>
                    <a:lnTo>
                      <a:pt x="1613778" y="2489200"/>
                    </a:lnTo>
                    <a:close/>
                  </a:path>
                  <a:path w="7342505" h="2616200">
                    <a:moveTo>
                      <a:pt x="1678330" y="2476500"/>
                    </a:moveTo>
                    <a:lnTo>
                      <a:pt x="1000542" y="2476500"/>
                    </a:lnTo>
                    <a:lnTo>
                      <a:pt x="984404" y="2489200"/>
                    </a:lnTo>
                    <a:lnTo>
                      <a:pt x="1662192" y="2489200"/>
                    </a:lnTo>
                    <a:lnTo>
                      <a:pt x="1678330" y="2476500"/>
                    </a:lnTo>
                    <a:close/>
                  </a:path>
                  <a:path w="7342505" h="2616200">
                    <a:moveTo>
                      <a:pt x="1726743" y="2463800"/>
                    </a:moveTo>
                    <a:lnTo>
                      <a:pt x="1097369" y="2463800"/>
                    </a:lnTo>
                    <a:lnTo>
                      <a:pt x="1081231" y="2476500"/>
                    </a:lnTo>
                    <a:lnTo>
                      <a:pt x="1710605" y="2476500"/>
                    </a:lnTo>
                    <a:lnTo>
                      <a:pt x="1726743" y="2463800"/>
                    </a:lnTo>
                    <a:close/>
                  </a:path>
                  <a:path w="7342505" h="2616200">
                    <a:moveTo>
                      <a:pt x="1775156" y="2451100"/>
                    </a:moveTo>
                    <a:lnTo>
                      <a:pt x="1178058" y="2451100"/>
                    </a:lnTo>
                    <a:lnTo>
                      <a:pt x="1161920" y="2463800"/>
                    </a:lnTo>
                    <a:lnTo>
                      <a:pt x="1759018" y="2463800"/>
                    </a:lnTo>
                    <a:lnTo>
                      <a:pt x="1775156" y="2451100"/>
                    </a:lnTo>
                    <a:close/>
                  </a:path>
                  <a:path w="7342505" h="2616200">
                    <a:moveTo>
                      <a:pt x="1823569" y="2438400"/>
                    </a:moveTo>
                    <a:lnTo>
                      <a:pt x="1258747" y="2438400"/>
                    </a:lnTo>
                    <a:lnTo>
                      <a:pt x="1242609" y="2451100"/>
                    </a:lnTo>
                    <a:lnTo>
                      <a:pt x="1807431" y="2451100"/>
                    </a:lnTo>
                    <a:lnTo>
                      <a:pt x="1823569" y="2438400"/>
                    </a:lnTo>
                    <a:close/>
                  </a:path>
                  <a:path w="7342505" h="2616200">
                    <a:moveTo>
                      <a:pt x="1888120" y="2425700"/>
                    </a:moveTo>
                    <a:lnTo>
                      <a:pt x="1323298" y="2425700"/>
                    </a:lnTo>
                    <a:lnTo>
                      <a:pt x="1307160" y="2438400"/>
                    </a:lnTo>
                    <a:lnTo>
                      <a:pt x="1871982" y="2438400"/>
                    </a:lnTo>
                    <a:lnTo>
                      <a:pt x="1888120" y="2425700"/>
                    </a:lnTo>
                    <a:close/>
                  </a:path>
                  <a:path w="7342505" h="2616200">
                    <a:moveTo>
                      <a:pt x="1936534" y="2413000"/>
                    </a:moveTo>
                    <a:lnTo>
                      <a:pt x="1387849" y="2413000"/>
                    </a:lnTo>
                    <a:lnTo>
                      <a:pt x="1371712" y="2425700"/>
                    </a:lnTo>
                    <a:lnTo>
                      <a:pt x="1920397" y="2425700"/>
                    </a:lnTo>
                    <a:lnTo>
                      <a:pt x="1936534" y="2413000"/>
                    </a:lnTo>
                    <a:close/>
                  </a:path>
                  <a:path w="7342505" h="2616200">
                    <a:moveTo>
                      <a:pt x="1968810" y="2400300"/>
                    </a:moveTo>
                    <a:lnTo>
                      <a:pt x="1452400" y="2400300"/>
                    </a:lnTo>
                    <a:lnTo>
                      <a:pt x="1436263" y="2413000"/>
                    </a:lnTo>
                    <a:lnTo>
                      <a:pt x="1952672" y="2413000"/>
                    </a:lnTo>
                    <a:lnTo>
                      <a:pt x="1968810" y="2400300"/>
                    </a:lnTo>
                    <a:close/>
                  </a:path>
                  <a:path w="7342505" h="2616200">
                    <a:moveTo>
                      <a:pt x="2017223" y="2387600"/>
                    </a:moveTo>
                    <a:lnTo>
                      <a:pt x="1516951" y="2387600"/>
                    </a:lnTo>
                    <a:lnTo>
                      <a:pt x="1500813" y="2400300"/>
                    </a:lnTo>
                    <a:lnTo>
                      <a:pt x="2001085" y="2400300"/>
                    </a:lnTo>
                    <a:lnTo>
                      <a:pt x="2017223" y="2387600"/>
                    </a:lnTo>
                    <a:close/>
                  </a:path>
                  <a:path w="7342505" h="2616200">
                    <a:moveTo>
                      <a:pt x="2065636" y="2374900"/>
                    </a:moveTo>
                    <a:lnTo>
                      <a:pt x="1581502" y="2374900"/>
                    </a:lnTo>
                    <a:lnTo>
                      <a:pt x="1565364" y="2387600"/>
                    </a:lnTo>
                    <a:lnTo>
                      <a:pt x="2033361" y="2387600"/>
                    </a:lnTo>
                    <a:lnTo>
                      <a:pt x="2065636" y="2374900"/>
                    </a:lnTo>
                    <a:close/>
                  </a:path>
                  <a:path w="7342505" h="2616200">
                    <a:moveTo>
                      <a:pt x="2194738" y="2336800"/>
                    </a:moveTo>
                    <a:lnTo>
                      <a:pt x="1742880" y="2336800"/>
                    </a:lnTo>
                    <a:lnTo>
                      <a:pt x="1726743" y="2349500"/>
                    </a:lnTo>
                    <a:lnTo>
                      <a:pt x="1694467" y="2349500"/>
                    </a:lnTo>
                    <a:lnTo>
                      <a:pt x="1678330" y="2362200"/>
                    </a:lnTo>
                    <a:lnTo>
                      <a:pt x="1629916" y="2362200"/>
                    </a:lnTo>
                    <a:lnTo>
                      <a:pt x="1613778" y="2374900"/>
                    </a:lnTo>
                    <a:lnTo>
                      <a:pt x="2097912" y="2374900"/>
                    </a:lnTo>
                    <a:lnTo>
                      <a:pt x="2194738" y="2336800"/>
                    </a:lnTo>
                    <a:close/>
                  </a:path>
                  <a:path w="7342505" h="2616200">
                    <a:moveTo>
                      <a:pt x="2323841" y="2298700"/>
                    </a:moveTo>
                    <a:lnTo>
                      <a:pt x="1888120" y="2298700"/>
                    </a:lnTo>
                    <a:lnTo>
                      <a:pt x="1871982" y="2311400"/>
                    </a:lnTo>
                    <a:lnTo>
                      <a:pt x="1839707" y="2311400"/>
                    </a:lnTo>
                    <a:lnTo>
                      <a:pt x="1823569" y="2324100"/>
                    </a:lnTo>
                    <a:lnTo>
                      <a:pt x="1791294" y="2324100"/>
                    </a:lnTo>
                    <a:lnTo>
                      <a:pt x="1775156" y="2336800"/>
                    </a:lnTo>
                    <a:lnTo>
                      <a:pt x="2227014" y="2336800"/>
                    </a:lnTo>
                    <a:lnTo>
                      <a:pt x="2323841" y="2298700"/>
                    </a:lnTo>
                    <a:close/>
                  </a:path>
                  <a:path w="7342505" h="2616200">
                    <a:moveTo>
                      <a:pt x="2452943" y="2260600"/>
                    </a:moveTo>
                    <a:lnTo>
                      <a:pt x="2033361" y="2260600"/>
                    </a:lnTo>
                    <a:lnTo>
                      <a:pt x="2017223" y="2273300"/>
                    </a:lnTo>
                    <a:lnTo>
                      <a:pt x="1984947" y="2273300"/>
                    </a:lnTo>
                    <a:lnTo>
                      <a:pt x="1968810" y="2286000"/>
                    </a:lnTo>
                    <a:lnTo>
                      <a:pt x="1936534" y="2286000"/>
                    </a:lnTo>
                    <a:lnTo>
                      <a:pt x="1920397" y="2298700"/>
                    </a:lnTo>
                    <a:lnTo>
                      <a:pt x="2356116" y="2298700"/>
                    </a:lnTo>
                    <a:lnTo>
                      <a:pt x="2452943" y="2260600"/>
                    </a:lnTo>
                    <a:close/>
                  </a:path>
                  <a:path w="7342505" h="2616200">
                    <a:moveTo>
                      <a:pt x="2614321" y="2209800"/>
                    </a:moveTo>
                    <a:lnTo>
                      <a:pt x="2194738" y="2209800"/>
                    </a:lnTo>
                    <a:lnTo>
                      <a:pt x="2178600" y="2222500"/>
                    </a:lnTo>
                    <a:lnTo>
                      <a:pt x="2162462" y="2222500"/>
                    </a:lnTo>
                    <a:lnTo>
                      <a:pt x="2146325" y="2235200"/>
                    </a:lnTo>
                    <a:lnTo>
                      <a:pt x="2114049" y="2235200"/>
                    </a:lnTo>
                    <a:lnTo>
                      <a:pt x="2097912" y="2247900"/>
                    </a:lnTo>
                    <a:lnTo>
                      <a:pt x="2065636" y="2247900"/>
                    </a:lnTo>
                    <a:lnTo>
                      <a:pt x="2049498" y="2260600"/>
                    </a:lnTo>
                    <a:lnTo>
                      <a:pt x="2485218" y="2260600"/>
                    </a:lnTo>
                    <a:lnTo>
                      <a:pt x="2614321" y="2209800"/>
                    </a:lnTo>
                    <a:close/>
                  </a:path>
                  <a:path w="7342505" h="2616200">
                    <a:moveTo>
                      <a:pt x="2840250" y="2133600"/>
                    </a:moveTo>
                    <a:lnTo>
                      <a:pt x="2436805" y="2133600"/>
                    </a:lnTo>
                    <a:lnTo>
                      <a:pt x="2420667" y="2146300"/>
                    </a:lnTo>
                    <a:lnTo>
                      <a:pt x="2404529" y="2146300"/>
                    </a:lnTo>
                    <a:lnTo>
                      <a:pt x="2388392" y="2159000"/>
                    </a:lnTo>
                    <a:lnTo>
                      <a:pt x="2372254" y="2159000"/>
                    </a:lnTo>
                    <a:lnTo>
                      <a:pt x="2356116" y="2171700"/>
                    </a:lnTo>
                    <a:lnTo>
                      <a:pt x="2323841" y="2171700"/>
                    </a:lnTo>
                    <a:lnTo>
                      <a:pt x="2307703" y="2184400"/>
                    </a:lnTo>
                    <a:lnTo>
                      <a:pt x="2291565" y="2184400"/>
                    </a:lnTo>
                    <a:lnTo>
                      <a:pt x="2275428" y="2197100"/>
                    </a:lnTo>
                    <a:lnTo>
                      <a:pt x="2243152" y="2197100"/>
                    </a:lnTo>
                    <a:lnTo>
                      <a:pt x="2227014" y="2209800"/>
                    </a:lnTo>
                    <a:lnTo>
                      <a:pt x="2646596" y="2209800"/>
                    </a:lnTo>
                    <a:lnTo>
                      <a:pt x="2840250" y="2133600"/>
                    </a:lnTo>
                    <a:close/>
                  </a:path>
                  <a:path w="7342505" h="2616200">
                    <a:moveTo>
                      <a:pt x="3098454" y="2044700"/>
                    </a:moveTo>
                    <a:lnTo>
                      <a:pt x="2695010" y="2044700"/>
                    </a:lnTo>
                    <a:lnTo>
                      <a:pt x="2678872" y="2057400"/>
                    </a:lnTo>
                    <a:lnTo>
                      <a:pt x="2662734" y="2057400"/>
                    </a:lnTo>
                    <a:lnTo>
                      <a:pt x="2646596" y="2070100"/>
                    </a:lnTo>
                    <a:lnTo>
                      <a:pt x="2630459" y="2070100"/>
                    </a:lnTo>
                    <a:lnTo>
                      <a:pt x="2614321" y="2082800"/>
                    </a:lnTo>
                    <a:lnTo>
                      <a:pt x="2598183" y="2082800"/>
                    </a:lnTo>
                    <a:lnTo>
                      <a:pt x="2582045" y="2095500"/>
                    </a:lnTo>
                    <a:lnTo>
                      <a:pt x="2549770" y="2095500"/>
                    </a:lnTo>
                    <a:lnTo>
                      <a:pt x="2533632" y="2108200"/>
                    </a:lnTo>
                    <a:lnTo>
                      <a:pt x="2517495" y="2108200"/>
                    </a:lnTo>
                    <a:lnTo>
                      <a:pt x="2501356" y="2120900"/>
                    </a:lnTo>
                    <a:lnTo>
                      <a:pt x="2485218" y="2120900"/>
                    </a:lnTo>
                    <a:lnTo>
                      <a:pt x="2469080" y="2133600"/>
                    </a:lnTo>
                    <a:lnTo>
                      <a:pt x="2872526" y="2133600"/>
                    </a:lnTo>
                    <a:lnTo>
                      <a:pt x="3098454" y="2044700"/>
                    </a:lnTo>
                    <a:close/>
                  </a:path>
                  <a:path w="7342505" h="2616200">
                    <a:moveTo>
                      <a:pt x="7342217" y="0"/>
                    </a:moveTo>
                    <a:lnTo>
                      <a:pt x="7326554" y="0"/>
                    </a:lnTo>
                    <a:lnTo>
                      <a:pt x="7278140" y="38100"/>
                    </a:lnTo>
                    <a:lnTo>
                      <a:pt x="7213589" y="63500"/>
                    </a:lnTo>
                    <a:lnTo>
                      <a:pt x="7181314" y="88900"/>
                    </a:lnTo>
                    <a:lnTo>
                      <a:pt x="7084487" y="127000"/>
                    </a:lnTo>
                    <a:lnTo>
                      <a:pt x="7052212" y="152400"/>
                    </a:lnTo>
                    <a:lnTo>
                      <a:pt x="6987660" y="177800"/>
                    </a:lnTo>
                    <a:lnTo>
                      <a:pt x="6955385" y="203200"/>
                    </a:lnTo>
                    <a:lnTo>
                      <a:pt x="6858558" y="241300"/>
                    </a:lnTo>
                    <a:lnTo>
                      <a:pt x="6826283" y="266700"/>
                    </a:lnTo>
                    <a:lnTo>
                      <a:pt x="6794007" y="279400"/>
                    </a:lnTo>
                    <a:lnTo>
                      <a:pt x="6697180" y="330200"/>
                    </a:lnTo>
                    <a:lnTo>
                      <a:pt x="6648767" y="342900"/>
                    </a:lnTo>
                    <a:lnTo>
                      <a:pt x="6584216" y="381000"/>
                    </a:lnTo>
                    <a:lnTo>
                      <a:pt x="6277598" y="533400"/>
                    </a:lnTo>
                    <a:lnTo>
                      <a:pt x="6213047" y="558800"/>
                    </a:lnTo>
                    <a:lnTo>
                      <a:pt x="6164634" y="584200"/>
                    </a:lnTo>
                    <a:lnTo>
                      <a:pt x="6100082" y="609600"/>
                    </a:lnTo>
                    <a:lnTo>
                      <a:pt x="5890291" y="711200"/>
                    </a:lnTo>
                    <a:lnTo>
                      <a:pt x="5825740" y="749300"/>
                    </a:lnTo>
                    <a:lnTo>
                      <a:pt x="5777326" y="774700"/>
                    </a:lnTo>
                    <a:lnTo>
                      <a:pt x="5680500" y="812800"/>
                    </a:lnTo>
                    <a:lnTo>
                      <a:pt x="5648224" y="838200"/>
                    </a:lnTo>
                    <a:lnTo>
                      <a:pt x="5486846" y="901700"/>
                    </a:lnTo>
                    <a:lnTo>
                      <a:pt x="5454571" y="927100"/>
                    </a:lnTo>
                    <a:lnTo>
                      <a:pt x="5293193" y="990600"/>
                    </a:lnTo>
                    <a:lnTo>
                      <a:pt x="5260918" y="1016000"/>
                    </a:lnTo>
                    <a:lnTo>
                      <a:pt x="5228642" y="1028700"/>
                    </a:lnTo>
                    <a:lnTo>
                      <a:pt x="5180228" y="1041400"/>
                    </a:lnTo>
                    <a:lnTo>
                      <a:pt x="5034989" y="1117600"/>
                    </a:lnTo>
                    <a:lnTo>
                      <a:pt x="4986575" y="1130300"/>
                    </a:lnTo>
                    <a:lnTo>
                      <a:pt x="4938162" y="1155700"/>
                    </a:lnTo>
                    <a:lnTo>
                      <a:pt x="4889748" y="1168400"/>
                    </a:lnTo>
                    <a:lnTo>
                      <a:pt x="4857473" y="1193800"/>
                    </a:lnTo>
                    <a:lnTo>
                      <a:pt x="4809059" y="1206500"/>
                    </a:lnTo>
                    <a:lnTo>
                      <a:pt x="4760646" y="1231900"/>
                    </a:lnTo>
                    <a:lnTo>
                      <a:pt x="4712233" y="1244600"/>
                    </a:lnTo>
                    <a:lnTo>
                      <a:pt x="4615406" y="1295400"/>
                    </a:lnTo>
                    <a:lnTo>
                      <a:pt x="4566992" y="1308100"/>
                    </a:lnTo>
                    <a:lnTo>
                      <a:pt x="4518579" y="1333500"/>
                    </a:lnTo>
                    <a:lnTo>
                      <a:pt x="4470166" y="1346200"/>
                    </a:lnTo>
                    <a:lnTo>
                      <a:pt x="4341064" y="1397000"/>
                    </a:lnTo>
                    <a:lnTo>
                      <a:pt x="4179686" y="1473200"/>
                    </a:lnTo>
                    <a:lnTo>
                      <a:pt x="3889206" y="1587500"/>
                    </a:lnTo>
                    <a:lnTo>
                      <a:pt x="3776242" y="1625600"/>
                    </a:lnTo>
                    <a:lnTo>
                      <a:pt x="3130730" y="1879600"/>
                    </a:lnTo>
                    <a:lnTo>
                      <a:pt x="3082316" y="1905000"/>
                    </a:lnTo>
                    <a:lnTo>
                      <a:pt x="3033903" y="1917700"/>
                    </a:lnTo>
                    <a:lnTo>
                      <a:pt x="2872526" y="1981200"/>
                    </a:lnTo>
                    <a:lnTo>
                      <a:pt x="2856388" y="1993900"/>
                    </a:lnTo>
                    <a:lnTo>
                      <a:pt x="2791836" y="2019300"/>
                    </a:lnTo>
                    <a:lnTo>
                      <a:pt x="2775698" y="2019300"/>
                    </a:lnTo>
                    <a:lnTo>
                      <a:pt x="2759561" y="2032000"/>
                    </a:lnTo>
                    <a:lnTo>
                      <a:pt x="2727285" y="2032000"/>
                    </a:lnTo>
                    <a:lnTo>
                      <a:pt x="2711147" y="2044700"/>
                    </a:lnTo>
                    <a:lnTo>
                      <a:pt x="3130730" y="2044700"/>
                    </a:lnTo>
                    <a:lnTo>
                      <a:pt x="3195281" y="2019300"/>
                    </a:lnTo>
                    <a:lnTo>
                      <a:pt x="3211419" y="2006600"/>
                    </a:lnTo>
                    <a:lnTo>
                      <a:pt x="3227557" y="2006600"/>
                    </a:lnTo>
                    <a:lnTo>
                      <a:pt x="3243694" y="1993900"/>
                    </a:lnTo>
                    <a:lnTo>
                      <a:pt x="3259832" y="1993900"/>
                    </a:lnTo>
                    <a:lnTo>
                      <a:pt x="3275970" y="1981200"/>
                    </a:lnTo>
                    <a:lnTo>
                      <a:pt x="3292108" y="1981200"/>
                    </a:lnTo>
                    <a:lnTo>
                      <a:pt x="3308245" y="1968500"/>
                    </a:lnTo>
                    <a:lnTo>
                      <a:pt x="3324383" y="1968500"/>
                    </a:lnTo>
                    <a:lnTo>
                      <a:pt x="3340521" y="1955800"/>
                    </a:lnTo>
                    <a:lnTo>
                      <a:pt x="3663276" y="1828800"/>
                    </a:lnTo>
                    <a:lnTo>
                      <a:pt x="3711690" y="1816100"/>
                    </a:lnTo>
                    <a:lnTo>
                      <a:pt x="3760104" y="1790700"/>
                    </a:lnTo>
                    <a:lnTo>
                      <a:pt x="3921481" y="1727200"/>
                    </a:lnTo>
                    <a:lnTo>
                      <a:pt x="4195824" y="1612900"/>
                    </a:lnTo>
                    <a:lnTo>
                      <a:pt x="4276512" y="1574800"/>
                    </a:lnTo>
                    <a:lnTo>
                      <a:pt x="4534717" y="1473200"/>
                    </a:lnTo>
                    <a:lnTo>
                      <a:pt x="5083402" y="1244600"/>
                    </a:lnTo>
                    <a:lnTo>
                      <a:pt x="5212504" y="1193800"/>
                    </a:lnTo>
                    <a:lnTo>
                      <a:pt x="5599811" y="1028700"/>
                    </a:lnTo>
                    <a:lnTo>
                      <a:pt x="5825740" y="939800"/>
                    </a:lnTo>
                    <a:lnTo>
                      <a:pt x="5874154" y="914400"/>
                    </a:lnTo>
                    <a:lnTo>
                      <a:pt x="5922567" y="901700"/>
                    </a:lnTo>
                    <a:lnTo>
                      <a:pt x="6019393" y="850900"/>
                    </a:lnTo>
                    <a:lnTo>
                      <a:pt x="6067806" y="838200"/>
                    </a:lnTo>
                    <a:lnTo>
                      <a:pt x="6132358" y="812800"/>
                    </a:lnTo>
                    <a:lnTo>
                      <a:pt x="6164634" y="787400"/>
                    </a:lnTo>
                    <a:lnTo>
                      <a:pt x="6422838" y="685800"/>
                    </a:lnTo>
                    <a:lnTo>
                      <a:pt x="6471252" y="660400"/>
                    </a:lnTo>
                    <a:lnTo>
                      <a:pt x="6535803" y="635000"/>
                    </a:lnTo>
                    <a:lnTo>
                      <a:pt x="6681042" y="558800"/>
                    </a:lnTo>
                    <a:lnTo>
                      <a:pt x="6745594" y="533400"/>
                    </a:lnTo>
                    <a:lnTo>
                      <a:pt x="7019937" y="406400"/>
                    </a:lnTo>
                    <a:lnTo>
                      <a:pt x="7084487" y="381000"/>
                    </a:lnTo>
                    <a:lnTo>
                      <a:pt x="7229727" y="304800"/>
                    </a:lnTo>
                    <a:lnTo>
                      <a:pt x="7278140" y="292100"/>
                    </a:lnTo>
                    <a:lnTo>
                      <a:pt x="7326554" y="266700"/>
                    </a:lnTo>
                    <a:lnTo>
                      <a:pt x="7342217" y="254000"/>
                    </a:lnTo>
                    <a:lnTo>
                      <a:pt x="7342217" y="0"/>
                    </a:lnTo>
                    <a:close/>
                  </a:path>
                </a:pathLst>
              </a:custGeom>
              <a:solidFill>
                <a:srgbClr val="FF0000">
                  <a:alpha val="59999"/>
                </a:srgbClr>
              </a:solidFill>
            </p:spPr>
            <p:txBody>
              <a:bodyPr wrap="square" lIns="0" tIns="0" rIns="0" bIns="0" rtlCol="0"/>
              <a:lstStyle/>
              <a:p>
                <a:endParaRPr/>
              </a:p>
            </p:txBody>
          </p:sp>
          <p:sp>
            <p:nvSpPr>
              <p:cNvPr id="564" name="object 28">
                <a:extLst>
                  <a:ext uri="{FF2B5EF4-FFF2-40B4-BE49-F238E27FC236}">
                    <a16:creationId xmlns:a16="http://schemas.microsoft.com/office/drawing/2014/main" id="{0256EF80-E378-7506-324E-BB042DB4F54B}"/>
                  </a:ext>
                </a:extLst>
              </p:cNvPr>
              <p:cNvSpPr/>
              <p:nvPr/>
            </p:nvSpPr>
            <p:spPr>
              <a:xfrm>
                <a:off x="2129542" y="4370804"/>
                <a:ext cx="7342505" cy="3200400"/>
              </a:xfrm>
              <a:custGeom>
                <a:avLst/>
                <a:gdLst/>
                <a:ahLst/>
                <a:cxnLst/>
                <a:rect l="l" t="t" r="r" b="b"/>
                <a:pathLst>
                  <a:path w="7342505" h="3200400">
                    <a:moveTo>
                      <a:pt x="871440" y="3187700"/>
                    </a:moveTo>
                    <a:lnTo>
                      <a:pt x="225929" y="3187700"/>
                    </a:lnTo>
                    <a:lnTo>
                      <a:pt x="242066" y="3200400"/>
                    </a:lnTo>
                    <a:lnTo>
                      <a:pt x="855302" y="3200400"/>
                    </a:lnTo>
                    <a:lnTo>
                      <a:pt x="871440" y="3187700"/>
                    </a:lnTo>
                    <a:close/>
                  </a:path>
                  <a:path w="7342505" h="3200400">
                    <a:moveTo>
                      <a:pt x="1000542" y="3175000"/>
                    </a:moveTo>
                    <a:lnTo>
                      <a:pt x="80688" y="3175000"/>
                    </a:lnTo>
                    <a:lnTo>
                      <a:pt x="96826" y="3187700"/>
                    </a:lnTo>
                    <a:lnTo>
                      <a:pt x="984404" y="3187700"/>
                    </a:lnTo>
                    <a:lnTo>
                      <a:pt x="1000542" y="3175000"/>
                    </a:lnTo>
                    <a:close/>
                  </a:path>
                  <a:path w="7342505" h="3200400">
                    <a:moveTo>
                      <a:pt x="32275" y="3048000"/>
                    </a:moveTo>
                    <a:lnTo>
                      <a:pt x="0" y="3048000"/>
                    </a:lnTo>
                    <a:lnTo>
                      <a:pt x="0" y="3175000"/>
                    </a:lnTo>
                    <a:lnTo>
                      <a:pt x="1065094" y="3175000"/>
                    </a:lnTo>
                    <a:lnTo>
                      <a:pt x="1081231" y="3162300"/>
                    </a:lnTo>
                    <a:lnTo>
                      <a:pt x="1145782" y="3162300"/>
                    </a:lnTo>
                    <a:lnTo>
                      <a:pt x="1161920" y="3149600"/>
                    </a:lnTo>
                    <a:lnTo>
                      <a:pt x="1210333" y="3149600"/>
                    </a:lnTo>
                    <a:lnTo>
                      <a:pt x="1226471" y="3136900"/>
                    </a:lnTo>
                    <a:lnTo>
                      <a:pt x="1274884" y="3136900"/>
                    </a:lnTo>
                    <a:lnTo>
                      <a:pt x="1291022" y="3124200"/>
                    </a:lnTo>
                    <a:lnTo>
                      <a:pt x="1339436" y="3124200"/>
                    </a:lnTo>
                    <a:lnTo>
                      <a:pt x="1355574" y="3111500"/>
                    </a:lnTo>
                    <a:lnTo>
                      <a:pt x="1387849" y="3111500"/>
                    </a:lnTo>
                    <a:lnTo>
                      <a:pt x="1403987" y="3098800"/>
                    </a:lnTo>
                    <a:lnTo>
                      <a:pt x="1436263" y="3098800"/>
                    </a:lnTo>
                    <a:lnTo>
                      <a:pt x="1452400" y="3086100"/>
                    </a:lnTo>
                    <a:lnTo>
                      <a:pt x="1484676" y="3086100"/>
                    </a:lnTo>
                    <a:lnTo>
                      <a:pt x="1500813" y="3073400"/>
                    </a:lnTo>
                    <a:lnTo>
                      <a:pt x="1533089" y="3073400"/>
                    </a:lnTo>
                    <a:lnTo>
                      <a:pt x="1549227" y="3060700"/>
                    </a:lnTo>
                    <a:lnTo>
                      <a:pt x="48413" y="3060700"/>
                    </a:lnTo>
                    <a:lnTo>
                      <a:pt x="32275" y="3048000"/>
                    </a:lnTo>
                    <a:close/>
                  </a:path>
                  <a:path w="7342505" h="3200400">
                    <a:moveTo>
                      <a:pt x="1597640" y="3048000"/>
                    </a:moveTo>
                    <a:lnTo>
                      <a:pt x="419581" y="3048000"/>
                    </a:lnTo>
                    <a:lnTo>
                      <a:pt x="403444" y="3060700"/>
                    </a:lnTo>
                    <a:lnTo>
                      <a:pt x="1581502" y="3060700"/>
                    </a:lnTo>
                    <a:lnTo>
                      <a:pt x="1597640" y="3048000"/>
                    </a:lnTo>
                    <a:close/>
                  </a:path>
                  <a:path w="7342505" h="3200400">
                    <a:moveTo>
                      <a:pt x="1629916" y="3035300"/>
                    </a:moveTo>
                    <a:lnTo>
                      <a:pt x="564822" y="3035300"/>
                    </a:lnTo>
                    <a:lnTo>
                      <a:pt x="548684" y="3048000"/>
                    </a:lnTo>
                    <a:lnTo>
                      <a:pt x="1613778" y="3048000"/>
                    </a:lnTo>
                    <a:lnTo>
                      <a:pt x="1629916" y="3035300"/>
                    </a:lnTo>
                    <a:close/>
                  </a:path>
                  <a:path w="7342505" h="3200400">
                    <a:moveTo>
                      <a:pt x="1678330" y="3022600"/>
                    </a:moveTo>
                    <a:lnTo>
                      <a:pt x="661648" y="3022600"/>
                    </a:lnTo>
                    <a:lnTo>
                      <a:pt x="645511" y="3035300"/>
                    </a:lnTo>
                    <a:lnTo>
                      <a:pt x="1662192" y="3035300"/>
                    </a:lnTo>
                    <a:lnTo>
                      <a:pt x="1678330" y="3022600"/>
                    </a:lnTo>
                    <a:close/>
                  </a:path>
                  <a:path w="7342505" h="3200400">
                    <a:moveTo>
                      <a:pt x="1726743" y="3009900"/>
                    </a:moveTo>
                    <a:lnTo>
                      <a:pt x="758476" y="3009900"/>
                    </a:lnTo>
                    <a:lnTo>
                      <a:pt x="742338" y="3022600"/>
                    </a:lnTo>
                    <a:lnTo>
                      <a:pt x="1710605" y="3022600"/>
                    </a:lnTo>
                    <a:lnTo>
                      <a:pt x="1726743" y="3009900"/>
                    </a:lnTo>
                    <a:close/>
                  </a:path>
                  <a:path w="7342505" h="3200400">
                    <a:moveTo>
                      <a:pt x="1759018" y="2997200"/>
                    </a:moveTo>
                    <a:lnTo>
                      <a:pt x="839165" y="2997200"/>
                    </a:lnTo>
                    <a:lnTo>
                      <a:pt x="823027" y="3009900"/>
                    </a:lnTo>
                    <a:lnTo>
                      <a:pt x="1742880" y="3009900"/>
                    </a:lnTo>
                    <a:lnTo>
                      <a:pt x="1759018" y="2997200"/>
                    </a:lnTo>
                    <a:close/>
                  </a:path>
                  <a:path w="7342505" h="3200400">
                    <a:moveTo>
                      <a:pt x="1807431" y="2984500"/>
                    </a:moveTo>
                    <a:lnTo>
                      <a:pt x="903715" y="2984500"/>
                    </a:lnTo>
                    <a:lnTo>
                      <a:pt x="887578" y="2997200"/>
                    </a:lnTo>
                    <a:lnTo>
                      <a:pt x="1791294" y="2997200"/>
                    </a:lnTo>
                    <a:lnTo>
                      <a:pt x="1807431" y="2984500"/>
                    </a:lnTo>
                    <a:close/>
                  </a:path>
                  <a:path w="7342505" h="3200400">
                    <a:moveTo>
                      <a:pt x="1871982" y="2959100"/>
                    </a:moveTo>
                    <a:lnTo>
                      <a:pt x="1048956" y="2959100"/>
                    </a:lnTo>
                    <a:lnTo>
                      <a:pt x="1032818" y="2971800"/>
                    </a:lnTo>
                    <a:lnTo>
                      <a:pt x="984404" y="2971800"/>
                    </a:lnTo>
                    <a:lnTo>
                      <a:pt x="952129" y="2984500"/>
                    </a:lnTo>
                    <a:lnTo>
                      <a:pt x="1823569" y="2984500"/>
                    </a:lnTo>
                    <a:lnTo>
                      <a:pt x="1839707" y="2971800"/>
                    </a:lnTo>
                    <a:lnTo>
                      <a:pt x="1871982" y="2959100"/>
                    </a:lnTo>
                    <a:close/>
                  </a:path>
                  <a:path w="7342505" h="3200400">
                    <a:moveTo>
                      <a:pt x="2130187" y="2870200"/>
                    </a:moveTo>
                    <a:lnTo>
                      <a:pt x="1452400" y="2870200"/>
                    </a:lnTo>
                    <a:lnTo>
                      <a:pt x="1436263" y="2882900"/>
                    </a:lnTo>
                    <a:lnTo>
                      <a:pt x="1403987" y="2882900"/>
                    </a:lnTo>
                    <a:lnTo>
                      <a:pt x="1387849" y="2895600"/>
                    </a:lnTo>
                    <a:lnTo>
                      <a:pt x="1339436" y="2895600"/>
                    </a:lnTo>
                    <a:lnTo>
                      <a:pt x="1323298" y="2908300"/>
                    </a:lnTo>
                    <a:lnTo>
                      <a:pt x="1291022" y="2908300"/>
                    </a:lnTo>
                    <a:lnTo>
                      <a:pt x="1274884" y="2921000"/>
                    </a:lnTo>
                    <a:lnTo>
                      <a:pt x="1242609" y="2921000"/>
                    </a:lnTo>
                    <a:lnTo>
                      <a:pt x="1226471" y="2933700"/>
                    </a:lnTo>
                    <a:lnTo>
                      <a:pt x="1178058" y="2933700"/>
                    </a:lnTo>
                    <a:lnTo>
                      <a:pt x="1161920" y="2946400"/>
                    </a:lnTo>
                    <a:lnTo>
                      <a:pt x="1113507" y="2946400"/>
                    </a:lnTo>
                    <a:lnTo>
                      <a:pt x="1097369" y="2959100"/>
                    </a:lnTo>
                    <a:lnTo>
                      <a:pt x="1904258" y="2959100"/>
                    </a:lnTo>
                    <a:lnTo>
                      <a:pt x="2130187" y="2870200"/>
                    </a:lnTo>
                    <a:close/>
                  </a:path>
                  <a:path w="7342505" h="3200400">
                    <a:moveTo>
                      <a:pt x="3082316" y="2501900"/>
                    </a:moveTo>
                    <a:lnTo>
                      <a:pt x="2485218" y="2501900"/>
                    </a:lnTo>
                    <a:lnTo>
                      <a:pt x="2469080" y="2514600"/>
                    </a:lnTo>
                    <a:lnTo>
                      <a:pt x="2452943" y="2514600"/>
                    </a:lnTo>
                    <a:lnTo>
                      <a:pt x="2436805" y="2527300"/>
                    </a:lnTo>
                    <a:lnTo>
                      <a:pt x="2420667" y="2527300"/>
                    </a:lnTo>
                    <a:lnTo>
                      <a:pt x="2388392" y="2552700"/>
                    </a:lnTo>
                    <a:lnTo>
                      <a:pt x="2372254" y="2552700"/>
                    </a:lnTo>
                    <a:lnTo>
                      <a:pt x="2356116" y="2565400"/>
                    </a:lnTo>
                    <a:lnTo>
                      <a:pt x="2339979" y="2565400"/>
                    </a:lnTo>
                    <a:lnTo>
                      <a:pt x="2323841" y="2578100"/>
                    </a:lnTo>
                    <a:lnTo>
                      <a:pt x="2307703" y="2578100"/>
                    </a:lnTo>
                    <a:lnTo>
                      <a:pt x="2291565" y="2590800"/>
                    </a:lnTo>
                    <a:lnTo>
                      <a:pt x="2275428" y="2590800"/>
                    </a:lnTo>
                    <a:lnTo>
                      <a:pt x="2259290" y="2603500"/>
                    </a:lnTo>
                    <a:lnTo>
                      <a:pt x="2243152" y="2603500"/>
                    </a:lnTo>
                    <a:lnTo>
                      <a:pt x="2227014" y="2616200"/>
                    </a:lnTo>
                    <a:lnTo>
                      <a:pt x="2210876" y="2616200"/>
                    </a:lnTo>
                    <a:lnTo>
                      <a:pt x="2194738" y="2628900"/>
                    </a:lnTo>
                    <a:lnTo>
                      <a:pt x="2178600" y="2628900"/>
                    </a:lnTo>
                    <a:lnTo>
                      <a:pt x="2162462" y="2641600"/>
                    </a:lnTo>
                    <a:lnTo>
                      <a:pt x="2146325" y="2641600"/>
                    </a:lnTo>
                    <a:lnTo>
                      <a:pt x="2130187" y="2654300"/>
                    </a:lnTo>
                    <a:lnTo>
                      <a:pt x="2114049" y="2654300"/>
                    </a:lnTo>
                    <a:lnTo>
                      <a:pt x="2097912" y="2667000"/>
                    </a:lnTo>
                    <a:lnTo>
                      <a:pt x="2081774" y="2667000"/>
                    </a:lnTo>
                    <a:lnTo>
                      <a:pt x="2065636" y="2679700"/>
                    </a:lnTo>
                    <a:lnTo>
                      <a:pt x="2049498" y="2679700"/>
                    </a:lnTo>
                    <a:lnTo>
                      <a:pt x="2033361" y="2692400"/>
                    </a:lnTo>
                    <a:lnTo>
                      <a:pt x="2001085" y="2692400"/>
                    </a:lnTo>
                    <a:lnTo>
                      <a:pt x="1984947" y="2705100"/>
                    </a:lnTo>
                    <a:lnTo>
                      <a:pt x="1968810" y="2705100"/>
                    </a:lnTo>
                    <a:lnTo>
                      <a:pt x="1952672" y="2717800"/>
                    </a:lnTo>
                    <a:lnTo>
                      <a:pt x="1936534" y="2717800"/>
                    </a:lnTo>
                    <a:lnTo>
                      <a:pt x="1920397" y="2730500"/>
                    </a:lnTo>
                    <a:lnTo>
                      <a:pt x="1904258" y="2730500"/>
                    </a:lnTo>
                    <a:lnTo>
                      <a:pt x="1888120" y="2743200"/>
                    </a:lnTo>
                    <a:lnTo>
                      <a:pt x="1855845" y="2743200"/>
                    </a:lnTo>
                    <a:lnTo>
                      <a:pt x="1839707" y="2755900"/>
                    </a:lnTo>
                    <a:lnTo>
                      <a:pt x="1823569" y="2755900"/>
                    </a:lnTo>
                    <a:lnTo>
                      <a:pt x="1807431" y="2768600"/>
                    </a:lnTo>
                    <a:lnTo>
                      <a:pt x="1791294" y="2768600"/>
                    </a:lnTo>
                    <a:lnTo>
                      <a:pt x="1775156" y="2781300"/>
                    </a:lnTo>
                    <a:lnTo>
                      <a:pt x="1742880" y="2781300"/>
                    </a:lnTo>
                    <a:lnTo>
                      <a:pt x="1726743" y="2794000"/>
                    </a:lnTo>
                    <a:lnTo>
                      <a:pt x="1710605" y="2794000"/>
                    </a:lnTo>
                    <a:lnTo>
                      <a:pt x="1694467" y="2806700"/>
                    </a:lnTo>
                    <a:lnTo>
                      <a:pt x="1662192" y="2806700"/>
                    </a:lnTo>
                    <a:lnTo>
                      <a:pt x="1646054" y="2819400"/>
                    </a:lnTo>
                    <a:lnTo>
                      <a:pt x="1629916" y="2819400"/>
                    </a:lnTo>
                    <a:lnTo>
                      <a:pt x="1613778" y="2832100"/>
                    </a:lnTo>
                    <a:lnTo>
                      <a:pt x="1581502" y="2832100"/>
                    </a:lnTo>
                    <a:lnTo>
                      <a:pt x="1565364" y="2844800"/>
                    </a:lnTo>
                    <a:lnTo>
                      <a:pt x="1533089" y="2844800"/>
                    </a:lnTo>
                    <a:lnTo>
                      <a:pt x="1516951" y="2857500"/>
                    </a:lnTo>
                    <a:lnTo>
                      <a:pt x="1500813" y="2857500"/>
                    </a:lnTo>
                    <a:lnTo>
                      <a:pt x="1484676" y="2870200"/>
                    </a:lnTo>
                    <a:lnTo>
                      <a:pt x="2162462" y="2870200"/>
                    </a:lnTo>
                    <a:lnTo>
                      <a:pt x="3066178" y="2514600"/>
                    </a:lnTo>
                    <a:lnTo>
                      <a:pt x="3082316" y="2501900"/>
                    </a:lnTo>
                    <a:close/>
                  </a:path>
                  <a:path w="7342505" h="3200400">
                    <a:moveTo>
                      <a:pt x="3114592" y="2489200"/>
                    </a:moveTo>
                    <a:lnTo>
                      <a:pt x="2517495" y="2489200"/>
                    </a:lnTo>
                    <a:lnTo>
                      <a:pt x="2501356" y="2501900"/>
                    </a:lnTo>
                    <a:lnTo>
                      <a:pt x="3098454" y="2501900"/>
                    </a:lnTo>
                    <a:lnTo>
                      <a:pt x="3114592" y="2489200"/>
                    </a:lnTo>
                    <a:close/>
                  </a:path>
                  <a:path w="7342505" h="3200400">
                    <a:moveTo>
                      <a:pt x="3195281" y="2451100"/>
                    </a:moveTo>
                    <a:lnTo>
                      <a:pt x="2598183" y="2451100"/>
                    </a:lnTo>
                    <a:lnTo>
                      <a:pt x="2582045" y="2463800"/>
                    </a:lnTo>
                    <a:lnTo>
                      <a:pt x="2565908" y="2463800"/>
                    </a:lnTo>
                    <a:lnTo>
                      <a:pt x="2533632" y="2489200"/>
                    </a:lnTo>
                    <a:lnTo>
                      <a:pt x="3130730" y="2489200"/>
                    </a:lnTo>
                    <a:lnTo>
                      <a:pt x="3146868" y="2476500"/>
                    </a:lnTo>
                    <a:lnTo>
                      <a:pt x="3163006" y="2476500"/>
                    </a:lnTo>
                    <a:lnTo>
                      <a:pt x="3195281" y="2451100"/>
                    </a:lnTo>
                    <a:close/>
                  </a:path>
                  <a:path w="7342505" h="3200400">
                    <a:moveTo>
                      <a:pt x="3227557" y="2438400"/>
                    </a:moveTo>
                    <a:lnTo>
                      <a:pt x="2630459" y="2438400"/>
                    </a:lnTo>
                    <a:lnTo>
                      <a:pt x="2614321" y="2451100"/>
                    </a:lnTo>
                    <a:lnTo>
                      <a:pt x="3211419" y="2451100"/>
                    </a:lnTo>
                    <a:lnTo>
                      <a:pt x="3227557" y="2438400"/>
                    </a:lnTo>
                    <a:close/>
                  </a:path>
                  <a:path w="7342505" h="3200400">
                    <a:moveTo>
                      <a:pt x="3308245" y="2400300"/>
                    </a:moveTo>
                    <a:lnTo>
                      <a:pt x="2711147" y="2400300"/>
                    </a:lnTo>
                    <a:lnTo>
                      <a:pt x="2695010" y="2413000"/>
                    </a:lnTo>
                    <a:lnTo>
                      <a:pt x="2678872" y="2413000"/>
                    </a:lnTo>
                    <a:lnTo>
                      <a:pt x="2646596" y="2438400"/>
                    </a:lnTo>
                    <a:lnTo>
                      <a:pt x="3243694" y="2438400"/>
                    </a:lnTo>
                    <a:lnTo>
                      <a:pt x="3259832" y="2425700"/>
                    </a:lnTo>
                    <a:lnTo>
                      <a:pt x="3275970" y="2425700"/>
                    </a:lnTo>
                    <a:lnTo>
                      <a:pt x="3308245" y="2400300"/>
                    </a:lnTo>
                    <a:close/>
                  </a:path>
                  <a:path w="7342505" h="3200400">
                    <a:moveTo>
                      <a:pt x="3340521" y="2387600"/>
                    </a:moveTo>
                    <a:lnTo>
                      <a:pt x="2743423" y="2387600"/>
                    </a:lnTo>
                    <a:lnTo>
                      <a:pt x="2727285" y="2400300"/>
                    </a:lnTo>
                    <a:lnTo>
                      <a:pt x="3324383" y="2400300"/>
                    </a:lnTo>
                    <a:lnTo>
                      <a:pt x="3340521" y="2387600"/>
                    </a:lnTo>
                    <a:close/>
                  </a:path>
                  <a:path w="7342505" h="3200400">
                    <a:moveTo>
                      <a:pt x="3453486" y="2336800"/>
                    </a:moveTo>
                    <a:lnTo>
                      <a:pt x="2840250" y="2336800"/>
                    </a:lnTo>
                    <a:lnTo>
                      <a:pt x="2807974" y="2362200"/>
                    </a:lnTo>
                    <a:lnTo>
                      <a:pt x="2791836" y="2362200"/>
                    </a:lnTo>
                    <a:lnTo>
                      <a:pt x="2759561" y="2387600"/>
                    </a:lnTo>
                    <a:lnTo>
                      <a:pt x="3356659" y="2387600"/>
                    </a:lnTo>
                    <a:lnTo>
                      <a:pt x="3372796" y="2374900"/>
                    </a:lnTo>
                    <a:lnTo>
                      <a:pt x="3388934" y="2374900"/>
                    </a:lnTo>
                    <a:lnTo>
                      <a:pt x="3421211" y="2349500"/>
                    </a:lnTo>
                    <a:lnTo>
                      <a:pt x="3437348" y="2349500"/>
                    </a:lnTo>
                    <a:lnTo>
                      <a:pt x="3453486" y="2336800"/>
                    </a:lnTo>
                    <a:close/>
                  </a:path>
                  <a:path w="7342505" h="3200400">
                    <a:moveTo>
                      <a:pt x="7342217" y="0"/>
                    </a:moveTo>
                    <a:lnTo>
                      <a:pt x="7326554" y="0"/>
                    </a:lnTo>
                    <a:lnTo>
                      <a:pt x="7262002" y="50800"/>
                    </a:lnTo>
                    <a:lnTo>
                      <a:pt x="7245865" y="50800"/>
                    </a:lnTo>
                    <a:lnTo>
                      <a:pt x="7197452" y="88900"/>
                    </a:lnTo>
                    <a:lnTo>
                      <a:pt x="7181314" y="88900"/>
                    </a:lnTo>
                    <a:lnTo>
                      <a:pt x="7116763" y="139700"/>
                    </a:lnTo>
                    <a:lnTo>
                      <a:pt x="7100625" y="139700"/>
                    </a:lnTo>
                    <a:lnTo>
                      <a:pt x="7052212" y="177800"/>
                    </a:lnTo>
                    <a:lnTo>
                      <a:pt x="7036074" y="177800"/>
                    </a:lnTo>
                    <a:lnTo>
                      <a:pt x="6987660" y="215900"/>
                    </a:lnTo>
                    <a:lnTo>
                      <a:pt x="6971522" y="215900"/>
                    </a:lnTo>
                    <a:lnTo>
                      <a:pt x="6923109" y="254000"/>
                    </a:lnTo>
                    <a:lnTo>
                      <a:pt x="6906971" y="254000"/>
                    </a:lnTo>
                    <a:lnTo>
                      <a:pt x="6858558" y="292100"/>
                    </a:lnTo>
                    <a:lnTo>
                      <a:pt x="6842420" y="292100"/>
                    </a:lnTo>
                    <a:lnTo>
                      <a:pt x="6810145" y="317500"/>
                    </a:lnTo>
                    <a:lnTo>
                      <a:pt x="6794007" y="317500"/>
                    </a:lnTo>
                    <a:lnTo>
                      <a:pt x="6745594" y="355600"/>
                    </a:lnTo>
                    <a:lnTo>
                      <a:pt x="6729456" y="355600"/>
                    </a:lnTo>
                    <a:lnTo>
                      <a:pt x="6697180" y="381000"/>
                    </a:lnTo>
                    <a:lnTo>
                      <a:pt x="6664904" y="393700"/>
                    </a:lnTo>
                    <a:lnTo>
                      <a:pt x="6648767" y="406400"/>
                    </a:lnTo>
                    <a:lnTo>
                      <a:pt x="6616491" y="419100"/>
                    </a:lnTo>
                    <a:lnTo>
                      <a:pt x="6584216" y="444500"/>
                    </a:lnTo>
                    <a:lnTo>
                      <a:pt x="6551940" y="457200"/>
                    </a:lnTo>
                    <a:lnTo>
                      <a:pt x="6503527" y="482600"/>
                    </a:lnTo>
                    <a:lnTo>
                      <a:pt x="6374424" y="558800"/>
                    </a:lnTo>
                    <a:lnTo>
                      <a:pt x="6326011" y="584200"/>
                    </a:lnTo>
                    <a:lnTo>
                      <a:pt x="6261460" y="609600"/>
                    </a:lnTo>
                    <a:lnTo>
                      <a:pt x="6229185" y="635000"/>
                    </a:lnTo>
                    <a:lnTo>
                      <a:pt x="6213047" y="635000"/>
                    </a:lnTo>
                    <a:lnTo>
                      <a:pt x="6164634" y="673100"/>
                    </a:lnTo>
                    <a:lnTo>
                      <a:pt x="6148496" y="673100"/>
                    </a:lnTo>
                    <a:lnTo>
                      <a:pt x="6116220" y="698500"/>
                    </a:lnTo>
                    <a:lnTo>
                      <a:pt x="6100082" y="698500"/>
                    </a:lnTo>
                    <a:lnTo>
                      <a:pt x="6051669" y="736600"/>
                    </a:lnTo>
                    <a:lnTo>
                      <a:pt x="6019393" y="749300"/>
                    </a:lnTo>
                    <a:lnTo>
                      <a:pt x="5987118" y="774700"/>
                    </a:lnTo>
                    <a:lnTo>
                      <a:pt x="5922567" y="800100"/>
                    </a:lnTo>
                    <a:lnTo>
                      <a:pt x="5825740" y="863600"/>
                    </a:lnTo>
                    <a:lnTo>
                      <a:pt x="5777326" y="889000"/>
                    </a:lnTo>
                    <a:lnTo>
                      <a:pt x="5745051" y="914400"/>
                    </a:lnTo>
                    <a:lnTo>
                      <a:pt x="5712775" y="927100"/>
                    </a:lnTo>
                    <a:lnTo>
                      <a:pt x="5696638" y="939800"/>
                    </a:lnTo>
                    <a:lnTo>
                      <a:pt x="5680500" y="939800"/>
                    </a:lnTo>
                    <a:lnTo>
                      <a:pt x="5632087" y="977900"/>
                    </a:lnTo>
                    <a:lnTo>
                      <a:pt x="5615949" y="977900"/>
                    </a:lnTo>
                    <a:lnTo>
                      <a:pt x="5583673" y="1003300"/>
                    </a:lnTo>
                    <a:lnTo>
                      <a:pt x="5567536" y="1003300"/>
                    </a:lnTo>
                    <a:lnTo>
                      <a:pt x="5535260" y="1028700"/>
                    </a:lnTo>
                    <a:lnTo>
                      <a:pt x="5502984" y="1041400"/>
                    </a:lnTo>
                    <a:lnTo>
                      <a:pt x="5470708" y="1066800"/>
                    </a:lnTo>
                    <a:lnTo>
                      <a:pt x="5406157" y="1092200"/>
                    </a:lnTo>
                    <a:lnTo>
                      <a:pt x="5373882" y="1117600"/>
                    </a:lnTo>
                    <a:lnTo>
                      <a:pt x="5309331" y="1143000"/>
                    </a:lnTo>
                    <a:lnTo>
                      <a:pt x="5277056" y="1168400"/>
                    </a:lnTo>
                    <a:lnTo>
                      <a:pt x="5212504" y="1193800"/>
                    </a:lnTo>
                    <a:lnTo>
                      <a:pt x="5180228" y="1219200"/>
                    </a:lnTo>
                    <a:lnTo>
                      <a:pt x="5115677" y="1244600"/>
                    </a:lnTo>
                    <a:lnTo>
                      <a:pt x="5083402" y="1270000"/>
                    </a:lnTo>
                    <a:lnTo>
                      <a:pt x="5018851" y="1295400"/>
                    </a:lnTo>
                    <a:lnTo>
                      <a:pt x="4986575" y="1320800"/>
                    </a:lnTo>
                    <a:lnTo>
                      <a:pt x="4889748" y="1358900"/>
                    </a:lnTo>
                    <a:lnTo>
                      <a:pt x="4857473" y="1384300"/>
                    </a:lnTo>
                    <a:lnTo>
                      <a:pt x="4760646" y="1422400"/>
                    </a:lnTo>
                    <a:lnTo>
                      <a:pt x="4728371" y="1447800"/>
                    </a:lnTo>
                    <a:lnTo>
                      <a:pt x="4631544" y="1485900"/>
                    </a:lnTo>
                    <a:lnTo>
                      <a:pt x="4437891" y="1587500"/>
                    </a:lnTo>
                    <a:lnTo>
                      <a:pt x="4389477" y="1600200"/>
                    </a:lnTo>
                    <a:lnTo>
                      <a:pt x="4244237" y="1676400"/>
                    </a:lnTo>
                    <a:lnTo>
                      <a:pt x="4163548" y="1714500"/>
                    </a:lnTo>
                    <a:lnTo>
                      <a:pt x="3937619" y="1816100"/>
                    </a:lnTo>
                    <a:lnTo>
                      <a:pt x="3873068" y="1841500"/>
                    </a:lnTo>
                    <a:lnTo>
                      <a:pt x="3776242" y="1892300"/>
                    </a:lnTo>
                    <a:lnTo>
                      <a:pt x="3727828" y="1905000"/>
                    </a:lnTo>
                    <a:lnTo>
                      <a:pt x="3582588" y="1981200"/>
                    </a:lnTo>
                    <a:lnTo>
                      <a:pt x="3485761" y="2019300"/>
                    </a:lnTo>
                    <a:lnTo>
                      <a:pt x="3453486" y="2044700"/>
                    </a:lnTo>
                    <a:lnTo>
                      <a:pt x="3356659" y="2082800"/>
                    </a:lnTo>
                    <a:lnTo>
                      <a:pt x="3324383" y="2108200"/>
                    </a:lnTo>
                    <a:lnTo>
                      <a:pt x="3292108" y="2120900"/>
                    </a:lnTo>
                    <a:lnTo>
                      <a:pt x="3243694" y="2146300"/>
                    </a:lnTo>
                    <a:lnTo>
                      <a:pt x="3050041" y="2235200"/>
                    </a:lnTo>
                    <a:lnTo>
                      <a:pt x="3001627" y="2260600"/>
                    </a:lnTo>
                    <a:lnTo>
                      <a:pt x="2969352" y="2286000"/>
                    </a:lnTo>
                    <a:lnTo>
                      <a:pt x="2872526" y="2324100"/>
                    </a:lnTo>
                    <a:lnTo>
                      <a:pt x="2856388" y="2336800"/>
                    </a:lnTo>
                    <a:lnTo>
                      <a:pt x="3469624" y="2336800"/>
                    </a:lnTo>
                    <a:lnTo>
                      <a:pt x="3501899" y="2311400"/>
                    </a:lnTo>
                    <a:lnTo>
                      <a:pt x="3518037" y="2311400"/>
                    </a:lnTo>
                    <a:lnTo>
                      <a:pt x="3534175" y="2298700"/>
                    </a:lnTo>
                    <a:lnTo>
                      <a:pt x="3550312" y="2298700"/>
                    </a:lnTo>
                    <a:lnTo>
                      <a:pt x="3566450" y="2286000"/>
                    </a:lnTo>
                    <a:lnTo>
                      <a:pt x="3598726" y="2273300"/>
                    </a:lnTo>
                    <a:lnTo>
                      <a:pt x="3631001" y="2247900"/>
                    </a:lnTo>
                    <a:lnTo>
                      <a:pt x="3727828" y="2209800"/>
                    </a:lnTo>
                    <a:lnTo>
                      <a:pt x="3760104" y="2184400"/>
                    </a:lnTo>
                    <a:lnTo>
                      <a:pt x="3824655" y="2159000"/>
                    </a:lnTo>
                    <a:lnTo>
                      <a:pt x="3856930" y="2133600"/>
                    </a:lnTo>
                    <a:lnTo>
                      <a:pt x="3905343" y="2108200"/>
                    </a:lnTo>
                    <a:lnTo>
                      <a:pt x="4082859" y="2019300"/>
                    </a:lnTo>
                    <a:lnTo>
                      <a:pt x="4131273" y="1993900"/>
                    </a:lnTo>
                    <a:lnTo>
                      <a:pt x="4195824" y="1968500"/>
                    </a:lnTo>
                    <a:lnTo>
                      <a:pt x="4228099" y="1943100"/>
                    </a:lnTo>
                    <a:lnTo>
                      <a:pt x="4324926" y="1905000"/>
                    </a:lnTo>
                    <a:lnTo>
                      <a:pt x="4357202" y="1879600"/>
                    </a:lnTo>
                    <a:lnTo>
                      <a:pt x="4454028" y="1841500"/>
                    </a:lnTo>
                    <a:lnTo>
                      <a:pt x="4486304" y="1816100"/>
                    </a:lnTo>
                    <a:lnTo>
                      <a:pt x="4583130" y="1778000"/>
                    </a:lnTo>
                    <a:lnTo>
                      <a:pt x="4615406" y="1752600"/>
                    </a:lnTo>
                    <a:lnTo>
                      <a:pt x="4712233" y="1714500"/>
                    </a:lnTo>
                    <a:lnTo>
                      <a:pt x="4809059" y="1663700"/>
                    </a:lnTo>
                    <a:lnTo>
                      <a:pt x="4938162" y="1612900"/>
                    </a:lnTo>
                    <a:lnTo>
                      <a:pt x="4970438" y="1587500"/>
                    </a:lnTo>
                    <a:lnTo>
                      <a:pt x="5164090" y="1511300"/>
                    </a:lnTo>
                    <a:lnTo>
                      <a:pt x="5196366" y="1485900"/>
                    </a:lnTo>
                    <a:lnTo>
                      <a:pt x="5260918" y="1460500"/>
                    </a:lnTo>
                    <a:lnTo>
                      <a:pt x="5309331" y="1447800"/>
                    </a:lnTo>
                    <a:lnTo>
                      <a:pt x="5357744" y="1422400"/>
                    </a:lnTo>
                    <a:lnTo>
                      <a:pt x="5599811" y="1320800"/>
                    </a:lnTo>
                    <a:lnTo>
                      <a:pt x="5664362" y="1295400"/>
                    </a:lnTo>
                    <a:lnTo>
                      <a:pt x="5761188" y="1244600"/>
                    </a:lnTo>
                    <a:lnTo>
                      <a:pt x="5954842" y="1168400"/>
                    </a:lnTo>
                    <a:lnTo>
                      <a:pt x="5987118" y="1143000"/>
                    </a:lnTo>
                    <a:lnTo>
                      <a:pt x="6148496" y="1079500"/>
                    </a:lnTo>
                    <a:lnTo>
                      <a:pt x="6180772" y="1054100"/>
                    </a:lnTo>
                    <a:lnTo>
                      <a:pt x="6309873" y="1003300"/>
                    </a:lnTo>
                    <a:lnTo>
                      <a:pt x="6342149" y="977900"/>
                    </a:lnTo>
                    <a:lnTo>
                      <a:pt x="6438976" y="939800"/>
                    </a:lnTo>
                    <a:lnTo>
                      <a:pt x="6471252" y="914400"/>
                    </a:lnTo>
                    <a:lnTo>
                      <a:pt x="6519665" y="901700"/>
                    </a:lnTo>
                    <a:lnTo>
                      <a:pt x="6616491" y="850900"/>
                    </a:lnTo>
                    <a:lnTo>
                      <a:pt x="6681042" y="812800"/>
                    </a:lnTo>
                    <a:lnTo>
                      <a:pt x="6761732" y="774700"/>
                    </a:lnTo>
                    <a:lnTo>
                      <a:pt x="7019937" y="647700"/>
                    </a:lnTo>
                    <a:lnTo>
                      <a:pt x="7084487" y="622300"/>
                    </a:lnTo>
                    <a:lnTo>
                      <a:pt x="7181314" y="571500"/>
                    </a:lnTo>
                    <a:lnTo>
                      <a:pt x="7213589" y="558800"/>
                    </a:lnTo>
                    <a:lnTo>
                      <a:pt x="7245865" y="533400"/>
                    </a:lnTo>
                    <a:lnTo>
                      <a:pt x="7342217" y="495300"/>
                    </a:lnTo>
                    <a:lnTo>
                      <a:pt x="7342217" y="0"/>
                    </a:lnTo>
                    <a:close/>
                  </a:path>
                </a:pathLst>
              </a:custGeom>
              <a:solidFill>
                <a:srgbClr val="DAA520">
                  <a:alpha val="79998"/>
                </a:srgbClr>
              </a:solidFill>
            </p:spPr>
            <p:txBody>
              <a:bodyPr wrap="square" lIns="0" tIns="0" rIns="0" bIns="0" rtlCol="0"/>
              <a:lstStyle/>
              <a:p>
                <a:endParaRPr dirty="0"/>
              </a:p>
            </p:txBody>
          </p:sp>
          <p:sp>
            <p:nvSpPr>
              <p:cNvPr id="565" name="object 29">
                <a:extLst>
                  <a:ext uri="{FF2B5EF4-FFF2-40B4-BE49-F238E27FC236}">
                    <a16:creationId xmlns:a16="http://schemas.microsoft.com/office/drawing/2014/main" id="{50839C65-12E4-75F5-CCB6-F46205DE6DE2}"/>
                  </a:ext>
                </a:extLst>
              </p:cNvPr>
              <p:cNvSpPr/>
              <p:nvPr/>
            </p:nvSpPr>
            <p:spPr>
              <a:xfrm>
                <a:off x="1987434" y="7475494"/>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66" name="object 30">
                <a:extLst>
                  <a:ext uri="{FF2B5EF4-FFF2-40B4-BE49-F238E27FC236}">
                    <a16:creationId xmlns:a16="http://schemas.microsoft.com/office/drawing/2014/main" id="{1D3ECE6A-2FFC-093C-D3E5-6E653B0EB7A5}"/>
                  </a:ext>
                </a:extLst>
              </p:cNvPr>
              <p:cNvSpPr/>
              <p:nvPr/>
            </p:nvSpPr>
            <p:spPr>
              <a:xfrm>
                <a:off x="1987434" y="7475494"/>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67" name="object 31">
                <a:extLst>
                  <a:ext uri="{FF2B5EF4-FFF2-40B4-BE49-F238E27FC236}">
                    <a16:creationId xmlns:a16="http://schemas.microsoft.com/office/drawing/2014/main" id="{CB5157D0-C941-53BD-95D6-CA82EB60310A}"/>
                  </a:ext>
                </a:extLst>
              </p:cNvPr>
              <p:cNvSpPr/>
              <p:nvPr/>
            </p:nvSpPr>
            <p:spPr>
              <a:xfrm>
                <a:off x="1987434" y="6754423"/>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68" name="object 32">
                <a:extLst>
                  <a:ext uri="{FF2B5EF4-FFF2-40B4-BE49-F238E27FC236}">
                    <a16:creationId xmlns:a16="http://schemas.microsoft.com/office/drawing/2014/main" id="{1EF5280C-AC26-ABA7-6832-16868C8C063D}"/>
                  </a:ext>
                </a:extLst>
              </p:cNvPr>
              <p:cNvSpPr/>
              <p:nvPr/>
            </p:nvSpPr>
            <p:spPr>
              <a:xfrm>
                <a:off x="1987434" y="6754423"/>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69" name="object 33">
                <a:extLst>
                  <a:ext uri="{FF2B5EF4-FFF2-40B4-BE49-F238E27FC236}">
                    <a16:creationId xmlns:a16="http://schemas.microsoft.com/office/drawing/2014/main" id="{10201454-2C2D-35E5-2E25-770C1A82F7E3}"/>
                  </a:ext>
                </a:extLst>
              </p:cNvPr>
              <p:cNvSpPr/>
              <p:nvPr/>
            </p:nvSpPr>
            <p:spPr>
              <a:xfrm>
                <a:off x="1987434" y="6033352"/>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70" name="object 34">
                <a:extLst>
                  <a:ext uri="{FF2B5EF4-FFF2-40B4-BE49-F238E27FC236}">
                    <a16:creationId xmlns:a16="http://schemas.microsoft.com/office/drawing/2014/main" id="{F9E4DA8F-1D7B-B9B0-1E00-4F5370E2304A}"/>
                  </a:ext>
                </a:extLst>
              </p:cNvPr>
              <p:cNvSpPr/>
              <p:nvPr/>
            </p:nvSpPr>
            <p:spPr>
              <a:xfrm>
                <a:off x="1987434" y="6033352"/>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71" name="object 35">
                <a:extLst>
                  <a:ext uri="{FF2B5EF4-FFF2-40B4-BE49-F238E27FC236}">
                    <a16:creationId xmlns:a16="http://schemas.microsoft.com/office/drawing/2014/main" id="{ED059E42-0EBA-2EB2-7943-99B481C84DB3}"/>
                  </a:ext>
                </a:extLst>
              </p:cNvPr>
              <p:cNvSpPr/>
              <p:nvPr/>
            </p:nvSpPr>
            <p:spPr>
              <a:xfrm>
                <a:off x="1987434" y="5312282"/>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72" name="object 36">
                <a:extLst>
                  <a:ext uri="{FF2B5EF4-FFF2-40B4-BE49-F238E27FC236}">
                    <a16:creationId xmlns:a16="http://schemas.microsoft.com/office/drawing/2014/main" id="{9387D8EB-BB45-0734-30D5-37A2BB976F75}"/>
                  </a:ext>
                </a:extLst>
              </p:cNvPr>
              <p:cNvSpPr/>
              <p:nvPr/>
            </p:nvSpPr>
            <p:spPr>
              <a:xfrm>
                <a:off x="1987434" y="5312282"/>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73" name="object 37">
                <a:extLst>
                  <a:ext uri="{FF2B5EF4-FFF2-40B4-BE49-F238E27FC236}">
                    <a16:creationId xmlns:a16="http://schemas.microsoft.com/office/drawing/2014/main" id="{988C5E2D-F0B7-FF16-AD27-16690D0A0FB6}"/>
                  </a:ext>
                </a:extLst>
              </p:cNvPr>
              <p:cNvSpPr/>
              <p:nvPr/>
            </p:nvSpPr>
            <p:spPr>
              <a:xfrm>
                <a:off x="2129542" y="4878919"/>
                <a:ext cx="7342505" cy="2597150"/>
              </a:xfrm>
              <a:custGeom>
                <a:avLst/>
                <a:gdLst/>
                <a:ahLst/>
                <a:cxnLst/>
                <a:rect l="l" t="t" r="r" b="b"/>
                <a:pathLst>
                  <a:path w="7342505" h="2597150">
                    <a:moveTo>
                      <a:pt x="0" y="2596574"/>
                    </a:moveTo>
                    <a:lnTo>
                      <a:pt x="473691" y="2590200"/>
                    </a:lnTo>
                    <a:lnTo>
                      <a:pt x="947383" y="2559809"/>
                    </a:lnTo>
                    <a:lnTo>
                      <a:pt x="1421074" y="2509721"/>
                    </a:lnTo>
                    <a:lnTo>
                      <a:pt x="1894765" y="2439868"/>
                    </a:lnTo>
                    <a:lnTo>
                      <a:pt x="2368456" y="2351271"/>
                    </a:lnTo>
                    <a:lnTo>
                      <a:pt x="2842150" y="2245070"/>
                    </a:lnTo>
                    <a:lnTo>
                      <a:pt x="3315840" y="2120078"/>
                    </a:lnTo>
                    <a:lnTo>
                      <a:pt x="3789531" y="1975042"/>
                    </a:lnTo>
                    <a:lnTo>
                      <a:pt x="4263222" y="1808866"/>
                    </a:lnTo>
                    <a:lnTo>
                      <a:pt x="4736915" y="1619287"/>
                    </a:lnTo>
                    <a:lnTo>
                      <a:pt x="5210606" y="1402721"/>
                    </a:lnTo>
                    <a:lnTo>
                      <a:pt x="5684297" y="1156675"/>
                    </a:lnTo>
                    <a:lnTo>
                      <a:pt x="6157990" y="877850"/>
                    </a:lnTo>
                    <a:lnTo>
                      <a:pt x="6631681" y="561749"/>
                    </a:lnTo>
                    <a:lnTo>
                      <a:pt x="7105372" y="203242"/>
                    </a:lnTo>
                    <a:lnTo>
                      <a:pt x="7342217" y="0"/>
                    </a:lnTo>
                  </a:path>
                </a:pathLst>
              </a:custGeom>
              <a:ln w="40238">
                <a:solidFill>
                  <a:srgbClr val="000000"/>
                </a:solidFill>
              </a:ln>
            </p:spPr>
            <p:txBody>
              <a:bodyPr wrap="square" lIns="0" tIns="0" rIns="0" bIns="0" rtlCol="0"/>
              <a:lstStyle/>
              <a:p>
                <a:endParaRPr/>
              </a:p>
            </p:txBody>
          </p:sp>
          <p:sp>
            <p:nvSpPr>
              <p:cNvPr id="574" name="object 38">
                <a:extLst>
                  <a:ext uri="{FF2B5EF4-FFF2-40B4-BE49-F238E27FC236}">
                    <a16:creationId xmlns:a16="http://schemas.microsoft.com/office/drawing/2014/main" id="{0E4E0967-E7E7-943F-6577-042300AC1DB0}"/>
                  </a:ext>
                </a:extLst>
              </p:cNvPr>
              <p:cNvSpPr/>
              <p:nvPr/>
            </p:nvSpPr>
            <p:spPr>
              <a:xfrm>
                <a:off x="2129542" y="5360321"/>
                <a:ext cx="7342505" cy="2115185"/>
              </a:xfrm>
              <a:custGeom>
                <a:avLst/>
                <a:gdLst/>
                <a:ahLst/>
                <a:cxnLst/>
                <a:rect l="l" t="t" r="r" b="b"/>
                <a:pathLst>
                  <a:path w="7342505" h="2115184">
                    <a:moveTo>
                      <a:pt x="0" y="2115172"/>
                    </a:moveTo>
                    <a:lnTo>
                      <a:pt x="473691" y="2113322"/>
                    </a:lnTo>
                    <a:lnTo>
                      <a:pt x="947383" y="2084102"/>
                    </a:lnTo>
                    <a:lnTo>
                      <a:pt x="1421074" y="2039830"/>
                    </a:lnTo>
                    <a:lnTo>
                      <a:pt x="1894765" y="1977993"/>
                    </a:lnTo>
                    <a:lnTo>
                      <a:pt x="2368456" y="1899988"/>
                    </a:lnTo>
                    <a:lnTo>
                      <a:pt x="2842150" y="1807575"/>
                    </a:lnTo>
                    <a:lnTo>
                      <a:pt x="3315840" y="1700026"/>
                    </a:lnTo>
                    <a:lnTo>
                      <a:pt x="3789531" y="1576695"/>
                    </a:lnTo>
                    <a:lnTo>
                      <a:pt x="4263222" y="1437274"/>
                    </a:lnTo>
                    <a:lnTo>
                      <a:pt x="4736915" y="1280315"/>
                    </a:lnTo>
                    <a:lnTo>
                      <a:pt x="5210606" y="1103084"/>
                    </a:lnTo>
                    <a:lnTo>
                      <a:pt x="5684297" y="904323"/>
                    </a:lnTo>
                    <a:lnTo>
                      <a:pt x="6157990" y="682127"/>
                    </a:lnTo>
                    <a:lnTo>
                      <a:pt x="6631681" y="433581"/>
                    </a:lnTo>
                    <a:lnTo>
                      <a:pt x="7105372" y="155459"/>
                    </a:lnTo>
                    <a:lnTo>
                      <a:pt x="7342217" y="0"/>
                    </a:lnTo>
                  </a:path>
                </a:pathLst>
              </a:custGeom>
              <a:ln w="40238">
                <a:solidFill>
                  <a:srgbClr val="800080"/>
                </a:solidFill>
                <a:prstDash val="sysDash"/>
              </a:ln>
            </p:spPr>
            <p:txBody>
              <a:bodyPr wrap="square" lIns="0" tIns="0" rIns="0" bIns="0" rtlCol="0"/>
              <a:lstStyle/>
              <a:p>
                <a:endParaRPr/>
              </a:p>
            </p:txBody>
          </p:sp>
          <p:sp>
            <p:nvSpPr>
              <p:cNvPr id="575" name="object 39">
                <a:extLst>
                  <a:ext uri="{FF2B5EF4-FFF2-40B4-BE49-F238E27FC236}">
                    <a16:creationId xmlns:a16="http://schemas.microsoft.com/office/drawing/2014/main" id="{ACD2830E-2197-5151-0EB9-750918A63FB7}"/>
                  </a:ext>
                </a:extLst>
              </p:cNvPr>
              <p:cNvSpPr/>
              <p:nvPr/>
            </p:nvSpPr>
            <p:spPr>
              <a:xfrm>
                <a:off x="1987423" y="7468800"/>
                <a:ext cx="7484745" cy="13970"/>
              </a:xfrm>
              <a:custGeom>
                <a:avLst/>
                <a:gdLst/>
                <a:ahLst/>
                <a:cxnLst/>
                <a:rect l="l" t="t" r="r" b="b"/>
                <a:pathLst>
                  <a:path w="7484745" h="13970">
                    <a:moveTo>
                      <a:pt x="4715129" y="0"/>
                    </a:moveTo>
                    <a:lnTo>
                      <a:pt x="0" y="0"/>
                    </a:lnTo>
                    <a:lnTo>
                      <a:pt x="0" y="13411"/>
                    </a:lnTo>
                    <a:lnTo>
                      <a:pt x="4715129" y="13411"/>
                    </a:lnTo>
                    <a:lnTo>
                      <a:pt x="4715129" y="0"/>
                    </a:lnTo>
                    <a:close/>
                  </a:path>
                  <a:path w="7484745" h="13970">
                    <a:moveTo>
                      <a:pt x="7484326" y="0"/>
                    </a:moveTo>
                    <a:lnTo>
                      <a:pt x="7334644" y="0"/>
                    </a:lnTo>
                    <a:lnTo>
                      <a:pt x="7334644" y="13411"/>
                    </a:lnTo>
                    <a:lnTo>
                      <a:pt x="7484326" y="13411"/>
                    </a:lnTo>
                    <a:lnTo>
                      <a:pt x="7484326" y="0"/>
                    </a:lnTo>
                    <a:close/>
                  </a:path>
                </a:pathLst>
              </a:custGeom>
              <a:solidFill>
                <a:srgbClr val="000000"/>
              </a:solidFill>
            </p:spPr>
            <p:txBody>
              <a:bodyPr wrap="square" lIns="0" tIns="0" rIns="0" bIns="0" rtlCol="0"/>
              <a:lstStyle/>
              <a:p>
                <a:endParaRPr/>
              </a:p>
            </p:txBody>
          </p:sp>
          <p:sp>
            <p:nvSpPr>
              <p:cNvPr id="576" name="object 40">
                <a:extLst>
                  <a:ext uri="{FF2B5EF4-FFF2-40B4-BE49-F238E27FC236}">
                    <a16:creationId xmlns:a16="http://schemas.microsoft.com/office/drawing/2014/main" id="{5C25F69D-2055-BDD8-7041-0BB7498ADCFE}"/>
                  </a:ext>
                </a:extLst>
              </p:cNvPr>
              <p:cNvSpPr/>
              <p:nvPr/>
            </p:nvSpPr>
            <p:spPr>
              <a:xfrm>
                <a:off x="1987434" y="8196564"/>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77" name="object 41">
                <a:extLst>
                  <a:ext uri="{FF2B5EF4-FFF2-40B4-BE49-F238E27FC236}">
                    <a16:creationId xmlns:a16="http://schemas.microsoft.com/office/drawing/2014/main" id="{D27C9693-2772-F282-F685-5CECD148A701}"/>
                  </a:ext>
                </a:extLst>
              </p:cNvPr>
              <p:cNvSpPr/>
              <p:nvPr/>
            </p:nvSpPr>
            <p:spPr>
              <a:xfrm>
                <a:off x="1987434" y="8196564"/>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78" name="object 42">
                <a:extLst>
                  <a:ext uri="{FF2B5EF4-FFF2-40B4-BE49-F238E27FC236}">
                    <a16:creationId xmlns:a16="http://schemas.microsoft.com/office/drawing/2014/main" id="{DF604A75-3B50-C5E9-3AFB-5F50118FF8CE}"/>
                  </a:ext>
                </a:extLst>
              </p:cNvPr>
              <p:cNvSpPr/>
              <p:nvPr/>
            </p:nvSpPr>
            <p:spPr>
              <a:xfrm>
                <a:off x="1987434" y="4591211"/>
                <a:ext cx="93980" cy="0"/>
              </a:xfrm>
              <a:custGeom>
                <a:avLst/>
                <a:gdLst/>
                <a:ahLst/>
                <a:cxnLst/>
                <a:rect l="l" t="t" r="r" b="b"/>
                <a:pathLst>
                  <a:path w="93980">
                    <a:moveTo>
                      <a:pt x="93889" y="0"/>
                    </a:moveTo>
                    <a:lnTo>
                      <a:pt x="0" y="0"/>
                    </a:lnTo>
                  </a:path>
                </a:pathLst>
              </a:custGeom>
              <a:solidFill>
                <a:srgbClr val="000000"/>
              </a:solidFill>
            </p:spPr>
            <p:txBody>
              <a:bodyPr wrap="square" lIns="0" tIns="0" rIns="0" bIns="0" rtlCol="0"/>
              <a:lstStyle/>
              <a:p>
                <a:endParaRPr/>
              </a:p>
            </p:txBody>
          </p:sp>
          <p:sp>
            <p:nvSpPr>
              <p:cNvPr id="579" name="object 43">
                <a:extLst>
                  <a:ext uri="{FF2B5EF4-FFF2-40B4-BE49-F238E27FC236}">
                    <a16:creationId xmlns:a16="http://schemas.microsoft.com/office/drawing/2014/main" id="{DE012B2D-348C-5F04-6B91-C73EA5010775}"/>
                  </a:ext>
                </a:extLst>
              </p:cNvPr>
              <p:cNvSpPr/>
              <p:nvPr/>
            </p:nvSpPr>
            <p:spPr>
              <a:xfrm>
                <a:off x="1987434" y="4591211"/>
                <a:ext cx="93980" cy="0"/>
              </a:xfrm>
              <a:custGeom>
                <a:avLst/>
                <a:gdLst/>
                <a:ahLst/>
                <a:cxnLst/>
                <a:rect l="l" t="t" r="r" b="b"/>
                <a:pathLst>
                  <a:path w="93980">
                    <a:moveTo>
                      <a:pt x="0" y="0"/>
                    </a:moveTo>
                    <a:lnTo>
                      <a:pt x="93889" y="0"/>
                    </a:lnTo>
                  </a:path>
                </a:pathLst>
              </a:custGeom>
              <a:ln w="21460">
                <a:solidFill>
                  <a:srgbClr val="000000"/>
                </a:solidFill>
              </a:ln>
            </p:spPr>
            <p:txBody>
              <a:bodyPr wrap="square" lIns="0" tIns="0" rIns="0" bIns="0" rtlCol="0"/>
              <a:lstStyle/>
              <a:p>
                <a:endParaRPr/>
              </a:p>
            </p:txBody>
          </p:sp>
          <p:sp>
            <p:nvSpPr>
              <p:cNvPr id="580" name="object 44">
                <a:extLst>
                  <a:ext uri="{FF2B5EF4-FFF2-40B4-BE49-F238E27FC236}">
                    <a16:creationId xmlns:a16="http://schemas.microsoft.com/office/drawing/2014/main" id="{27917A95-07B2-D107-5A0B-C968F9651EB8}"/>
                  </a:ext>
                </a:extLst>
              </p:cNvPr>
              <p:cNvSpPr/>
              <p:nvPr/>
            </p:nvSpPr>
            <p:spPr>
              <a:xfrm>
                <a:off x="1987434" y="3870141"/>
                <a:ext cx="7484745" cy="4759325"/>
              </a:xfrm>
              <a:custGeom>
                <a:avLst/>
                <a:gdLst/>
                <a:ahLst/>
                <a:cxnLst/>
                <a:rect l="l" t="t" r="r" b="b"/>
                <a:pathLst>
                  <a:path w="7484745" h="4759325">
                    <a:moveTo>
                      <a:pt x="0" y="4759066"/>
                    </a:moveTo>
                    <a:lnTo>
                      <a:pt x="0" y="0"/>
                    </a:lnTo>
                  </a:path>
                  <a:path w="7484745" h="4759325">
                    <a:moveTo>
                      <a:pt x="7484325" y="4759066"/>
                    </a:moveTo>
                    <a:lnTo>
                      <a:pt x="7484325" y="0"/>
                    </a:lnTo>
                  </a:path>
                </a:pathLst>
              </a:custGeom>
              <a:ln w="21460">
                <a:solidFill>
                  <a:srgbClr val="000000"/>
                </a:solidFill>
              </a:ln>
            </p:spPr>
            <p:txBody>
              <a:bodyPr wrap="square" lIns="0" tIns="0" rIns="0" bIns="0" rtlCol="0"/>
              <a:lstStyle/>
              <a:p>
                <a:endParaRPr/>
              </a:p>
            </p:txBody>
          </p:sp>
          <p:sp>
            <p:nvSpPr>
              <p:cNvPr id="581" name="object 45">
                <a:extLst>
                  <a:ext uri="{FF2B5EF4-FFF2-40B4-BE49-F238E27FC236}">
                    <a16:creationId xmlns:a16="http://schemas.microsoft.com/office/drawing/2014/main" id="{D73ABEEE-A8D5-A1FA-17F3-49D9119E0206}"/>
                  </a:ext>
                </a:extLst>
              </p:cNvPr>
              <p:cNvSpPr/>
              <p:nvPr/>
            </p:nvSpPr>
            <p:spPr>
              <a:xfrm>
                <a:off x="2129542"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82" name="object 46">
                <a:extLst>
                  <a:ext uri="{FF2B5EF4-FFF2-40B4-BE49-F238E27FC236}">
                    <a16:creationId xmlns:a16="http://schemas.microsoft.com/office/drawing/2014/main" id="{28F8B55B-AF51-BE8B-1347-C6B05342F57C}"/>
                  </a:ext>
                </a:extLst>
              </p:cNvPr>
              <p:cNvSpPr/>
              <p:nvPr/>
            </p:nvSpPr>
            <p:spPr>
              <a:xfrm>
                <a:off x="2129542"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83" name="object 47">
                <a:extLst>
                  <a:ext uri="{FF2B5EF4-FFF2-40B4-BE49-F238E27FC236}">
                    <a16:creationId xmlns:a16="http://schemas.microsoft.com/office/drawing/2014/main" id="{FE471E15-8857-F503-F2A6-C0E9F088CE01}"/>
                  </a:ext>
                </a:extLst>
              </p:cNvPr>
              <p:cNvSpPr/>
              <p:nvPr/>
            </p:nvSpPr>
            <p:spPr>
              <a:xfrm>
                <a:off x="3076925"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84" name="object 48">
                <a:extLst>
                  <a:ext uri="{FF2B5EF4-FFF2-40B4-BE49-F238E27FC236}">
                    <a16:creationId xmlns:a16="http://schemas.microsoft.com/office/drawing/2014/main" id="{EA44251B-A602-EA57-A6C3-DF147E7A473A}"/>
                  </a:ext>
                </a:extLst>
              </p:cNvPr>
              <p:cNvSpPr/>
              <p:nvPr/>
            </p:nvSpPr>
            <p:spPr>
              <a:xfrm>
                <a:off x="3076925"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85" name="object 49">
                <a:extLst>
                  <a:ext uri="{FF2B5EF4-FFF2-40B4-BE49-F238E27FC236}">
                    <a16:creationId xmlns:a16="http://schemas.microsoft.com/office/drawing/2014/main" id="{C24B9F32-F5F4-1C15-DE33-29AF64CB66AA}"/>
                  </a:ext>
                </a:extLst>
              </p:cNvPr>
              <p:cNvSpPr/>
              <p:nvPr/>
            </p:nvSpPr>
            <p:spPr>
              <a:xfrm>
                <a:off x="4024308"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86" name="object 50">
                <a:extLst>
                  <a:ext uri="{FF2B5EF4-FFF2-40B4-BE49-F238E27FC236}">
                    <a16:creationId xmlns:a16="http://schemas.microsoft.com/office/drawing/2014/main" id="{EF274C8C-DB73-ECDC-8276-D593392C5904}"/>
                  </a:ext>
                </a:extLst>
              </p:cNvPr>
              <p:cNvSpPr/>
              <p:nvPr/>
            </p:nvSpPr>
            <p:spPr>
              <a:xfrm>
                <a:off x="4024308"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87" name="object 51">
                <a:extLst>
                  <a:ext uri="{FF2B5EF4-FFF2-40B4-BE49-F238E27FC236}">
                    <a16:creationId xmlns:a16="http://schemas.microsoft.com/office/drawing/2014/main" id="{C587308D-5EA9-F178-D350-040C4ED88227}"/>
                  </a:ext>
                </a:extLst>
              </p:cNvPr>
              <p:cNvSpPr/>
              <p:nvPr/>
            </p:nvSpPr>
            <p:spPr>
              <a:xfrm>
                <a:off x="4971692"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88" name="object 52">
                <a:extLst>
                  <a:ext uri="{FF2B5EF4-FFF2-40B4-BE49-F238E27FC236}">
                    <a16:creationId xmlns:a16="http://schemas.microsoft.com/office/drawing/2014/main" id="{A8D1CA08-757A-7A78-B6C3-4016A665A9F4}"/>
                  </a:ext>
                </a:extLst>
              </p:cNvPr>
              <p:cNvSpPr/>
              <p:nvPr/>
            </p:nvSpPr>
            <p:spPr>
              <a:xfrm>
                <a:off x="4971692"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89" name="object 53">
                <a:extLst>
                  <a:ext uri="{FF2B5EF4-FFF2-40B4-BE49-F238E27FC236}">
                    <a16:creationId xmlns:a16="http://schemas.microsoft.com/office/drawing/2014/main" id="{0A2DB9DE-82A4-8405-5FF6-248DE3F9982E}"/>
                  </a:ext>
                </a:extLst>
              </p:cNvPr>
              <p:cNvSpPr/>
              <p:nvPr/>
            </p:nvSpPr>
            <p:spPr>
              <a:xfrm>
                <a:off x="5919073"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90" name="object 54">
                <a:extLst>
                  <a:ext uri="{FF2B5EF4-FFF2-40B4-BE49-F238E27FC236}">
                    <a16:creationId xmlns:a16="http://schemas.microsoft.com/office/drawing/2014/main" id="{6A844BC6-9D45-C493-2B9E-199C894306AC}"/>
                  </a:ext>
                </a:extLst>
              </p:cNvPr>
              <p:cNvSpPr/>
              <p:nvPr/>
            </p:nvSpPr>
            <p:spPr>
              <a:xfrm>
                <a:off x="5919073"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91" name="object 55">
                <a:extLst>
                  <a:ext uri="{FF2B5EF4-FFF2-40B4-BE49-F238E27FC236}">
                    <a16:creationId xmlns:a16="http://schemas.microsoft.com/office/drawing/2014/main" id="{B7F492ED-40F7-E958-03AA-C131DBE9DBFA}"/>
                  </a:ext>
                </a:extLst>
              </p:cNvPr>
              <p:cNvSpPr/>
              <p:nvPr/>
            </p:nvSpPr>
            <p:spPr>
              <a:xfrm>
                <a:off x="6866457"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92" name="object 56">
                <a:extLst>
                  <a:ext uri="{FF2B5EF4-FFF2-40B4-BE49-F238E27FC236}">
                    <a16:creationId xmlns:a16="http://schemas.microsoft.com/office/drawing/2014/main" id="{5E1C3DAF-0D0E-FE79-FCE8-161C913E5A5B}"/>
                  </a:ext>
                </a:extLst>
              </p:cNvPr>
              <p:cNvSpPr/>
              <p:nvPr/>
            </p:nvSpPr>
            <p:spPr>
              <a:xfrm>
                <a:off x="6866457"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93" name="object 57">
                <a:extLst>
                  <a:ext uri="{FF2B5EF4-FFF2-40B4-BE49-F238E27FC236}">
                    <a16:creationId xmlns:a16="http://schemas.microsoft.com/office/drawing/2014/main" id="{E8DDD0E3-ECD5-1CCF-EF58-47698E21FD4F}"/>
                  </a:ext>
                </a:extLst>
              </p:cNvPr>
              <p:cNvSpPr/>
              <p:nvPr/>
            </p:nvSpPr>
            <p:spPr>
              <a:xfrm>
                <a:off x="7813839"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94" name="object 58">
                <a:extLst>
                  <a:ext uri="{FF2B5EF4-FFF2-40B4-BE49-F238E27FC236}">
                    <a16:creationId xmlns:a16="http://schemas.microsoft.com/office/drawing/2014/main" id="{6A282455-9771-7EB5-B94F-35AD32C9B77F}"/>
                  </a:ext>
                </a:extLst>
              </p:cNvPr>
              <p:cNvSpPr/>
              <p:nvPr/>
            </p:nvSpPr>
            <p:spPr>
              <a:xfrm>
                <a:off x="7813839"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95" name="object 59">
                <a:extLst>
                  <a:ext uri="{FF2B5EF4-FFF2-40B4-BE49-F238E27FC236}">
                    <a16:creationId xmlns:a16="http://schemas.microsoft.com/office/drawing/2014/main" id="{D7FB126E-5D52-43F3-227F-10BB1AE2417A}"/>
                  </a:ext>
                </a:extLst>
              </p:cNvPr>
              <p:cNvSpPr/>
              <p:nvPr/>
            </p:nvSpPr>
            <p:spPr>
              <a:xfrm>
                <a:off x="8761223" y="8535317"/>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596" name="object 60">
                <a:extLst>
                  <a:ext uri="{FF2B5EF4-FFF2-40B4-BE49-F238E27FC236}">
                    <a16:creationId xmlns:a16="http://schemas.microsoft.com/office/drawing/2014/main" id="{A572E39B-EFB0-7EF3-8AC8-74414F9DB49A}"/>
                  </a:ext>
                </a:extLst>
              </p:cNvPr>
              <p:cNvSpPr/>
              <p:nvPr/>
            </p:nvSpPr>
            <p:spPr>
              <a:xfrm>
                <a:off x="8761223" y="8535317"/>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sp>
            <p:nvSpPr>
              <p:cNvPr id="597" name="object 61">
                <a:extLst>
                  <a:ext uri="{FF2B5EF4-FFF2-40B4-BE49-F238E27FC236}">
                    <a16:creationId xmlns:a16="http://schemas.microsoft.com/office/drawing/2014/main" id="{14E142FA-0688-5C6E-C96E-F40D41CDDC40}"/>
                  </a:ext>
                </a:extLst>
              </p:cNvPr>
              <p:cNvSpPr/>
              <p:nvPr/>
            </p:nvSpPr>
            <p:spPr>
              <a:xfrm>
                <a:off x="1987434" y="3870141"/>
                <a:ext cx="7484745" cy="4759325"/>
              </a:xfrm>
              <a:custGeom>
                <a:avLst/>
                <a:gdLst/>
                <a:ahLst/>
                <a:cxnLst/>
                <a:rect l="l" t="t" r="r" b="b"/>
                <a:pathLst>
                  <a:path w="7484745" h="4759325">
                    <a:moveTo>
                      <a:pt x="0" y="4759066"/>
                    </a:moveTo>
                    <a:lnTo>
                      <a:pt x="7484325" y="4759066"/>
                    </a:lnTo>
                  </a:path>
                  <a:path w="7484745" h="4759325">
                    <a:moveTo>
                      <a:pt x="0" y="0"/>
                    </a:moveTo>
                    <a:lnTo>
                      <a:pt x="7484325" y="0"/>
                    </a:lnTo>
                  </a:path>
                </a:pathLst>
              </a:custGeom>
              <a:ln w="21460">
                <a:solidFill>
                  <a:srgbClr val="000000"/>
                </a:solidFill>
              </a:ln>
            </p:spPr>
            <p:txBody>
              <a:bodyPr wrap="square" lIns="0" tIns="0" rIns="0" bIns="0" rtlCol="0"/>
              <a:lstStyle/>
              <a:p>
                <a:endParaRPr/>
              </a:p>
            </p:txBody>
          </p:sp>
          <p:pic>
            <p:nvPicPr>
              <p:cNvPr id="598" name="object 62">
                <a:extLst>
                  <a:ext uri="{FF2B5EF4-FFF2-40B4-BE49-F238E27FC236}">
                    <a16:creationId xmlns:a16="http://schemas.microsoft.com/office/drawing/2014/main" id="{0C98B827-646A-20CF-1CD8-8457A7FAC88D}"/>
                  </a:ext>
                </a:extLst>
              </p:cNvPr>
              <p:cNvPicPr/>
              <p:nvPr/>
            </p:nvPicPr>
            <p:blipFill>
              <a:blip r:embed="rId2" cstate="print"/>
              <a:stretch>
                <a:fillRect/>
              </a:stretch>
            </p:blipFill>
            <p:spPr>
              <a:xfrm>
                <a:off x="3742700" y="4270528"/>
                <a:ext cx="374962" cy="280665"/>
              </a:xfrm>
              <a:prstGeom prst="rect">
                <a:avLst/>
              </a:prstGeom>
            </p:spPr>
          </p:pic>
          <p:sp>
            <p:nvSpPr>
              <p:cNvPr id="599" name="object 63">
                <a:extLst>
                  <a:ext uri="{FF2B5EF4-FFF2-40B4-BE49-F238E27FC236}">
                    <a16:creationId xmlns:a16="http://schemas.microsoft.com/office/drawing/2014/main" id="{3CDF6BAC-DDC5-C04E-BF0B-BFC5C4913544}"/>
                  </a:ext>
                </a:extLst>
              </p:cNvPr>
              <p:cNvSpPr/>
              <p:nvPr/>
            </p:nvSpPr>
            <p:spPr>
              <a:xfrm>
                <a:off x="4150856" y="4262416"/>
                <a:ext cx="60960" cy="240665"/>
              </a:xfrm>
              <a:custGeom>
                <a:avLst/>
                <a:gdLst/>
                <a:ahLst/>
                <a:cxnLst/>
                <a:rect l="l" t="t" r="r" b="b"/>
                <a:pathLst>
                  <a:path w="60960" h="240664">
                    <a:moveTo>
                      <a:pt x="60569" y="0"/>
                    </a:moveTo>
                    <a:lnTo>
                      <a:pt x="39478" y="0"/>
                    </a:lnTo>
                    <a:lnTo>
                      <a:pt x="30039" y="15518"/>
                    </a:lnTo>
                    <a:lnTo>
                      <a:pt x="9734" y="61111"/>
                    </a:lnTo>
                    <a:lnTo>
                      <a:pt x="608" y="105676"/>
                    </a:lnTo>
                    <a:lnTo>
                      <a:pt x="0" y="120329"/>
                    </a:lnTo>
                    <a:lnTo>
                      <a:pt x="608" y="135137"/>
                    </a:lnTo>
                    <a:lnTo>
                      <a:pt x="9734" y="179817"/>
                    </a:lnTo>
                    <a:lnTo>
                      <a:pt x="30153" y="225181"/>
                    </a:lnTo>
                    <a:lnTo>
                      <a:pt x="39478" y="240657"/>
                    </a:lnTo>
                    <a:lnTo>
                      <a:pt x="60569" y="240657"/>
                    </a:lnTo>
                    <a:lnTo>
                      <a:pt x="52250" y="225536"/>
                    </a:lnTo>
                    <a:lnTo>
                      <a:pt x="45123" y="210541"/>
                    </a:lnTo>
                    <a:lnTo>
                      <a:pt x="30478" y="165769"/>
                    </a:lnTo>
                    <a:lnTo>
                      <a:pt x="25688" y="120329"/>
                    </a:lnTo>
                    <a:lnTo>
                      <a:pt x="26203" y="105169"/>
                    </a:lnTo>
                    <a:lnTo>
                      <a:pt x="34340" y="60299"/>
                    </a:lnTo>
                    <a:lnTo>
                      <a:pt x="52250" y="15316"/>
                    </a:lnTo>
                    <a:lnTo>
                      <a:pt x="60569" y="0"/>
                    </a:lnTo>
                    <a:close/>
                  </a:path>
                </a:pathLst>
              </a:custGeom>
              <a:solidFill>
                <a:srgbClr val="000000"/>
              </a:solidFill>
            </p:spPr>
            <p:txBody>
              <a:bodyPr wrap="square" lIns="0" tIns="0" rIns="0" bIns="0" rtlCol="0"/>
              <a:lstStyle/>
              <a:p>
                <a:endParaRPr/>
              </a:p>
            </p:txBody>
          </p:sp>
          <p:pic>
            <p:nvPicPr>
              <p:cNvPr id="600" name="object 64">
                <a:extLst>
                  <a:ext uri="{FF2B5EF4-FFF2-40B4-BE49-F238E27FC236}">
                    <a16:creationId xmlns:a16="http://schemas.microsoft.com/office/drawing/2014/main" id="{9CC0000C-80A8-4C28-7F01-300C15B80326}"/>
                  </a:ext>
                </a:extLst>
              </p:cNvPr>
              <p:cNvPicPr/>
              <p:nvPr/>
            </p:nvPicPr>
            <p:blipFill>
              <a:blip r:embed="rId3" cstate="print"/>
              <a:stretch>
                <a:fillRect/>
              </a:stretch>
            </p:blipFill>
            <p:spPr>
              <a:xfrm>
                <a:off x="4245465" y="4316225"/>
                <a:ext cx="141926" cy="154940"/>
              </a:xfrm>
              <a:prstGeom prst="rect">
                <a:avLst/>
              </a:prstGeom>
            </p:spPr>
          </p:pic>
          <p:pic>
            <p:nvPicPr>
              <p:cNvPr id="601" name="object 65">
                <a:extLst>
                  <a:ext uri="{FF2B5EF4-FFF2-40B4-BE49-F238E27FC236}">
                    <a16:creationId xmlns:a16="http://schemas.microsoft.com/office/drawing/2014/main" id="{BD34C2A2-3FFD-21DF-4C04-41C71A802736}"/>
                  </a:ext>
                </a:extLst>
              </p:cNvPr>
              <p:cNvPicPr/>
              <p:nvPr/>
            </p:nvPicPr>
            <p:blipFill>
              <a:blip r:embed="rId4" cstate="print"/>
              <a:stretch>
                <a:fillRect/>
              </a:stretch>
            </p:blipFill>
            <p:spPr>
              <a:xfrm>
                <a:off x="2246477" y="4202419"/>
                <a:ext cx="1405541" cy="339168"/>
              </a:xfrm>
              <a:prstGeom prst="rect">
                <a:avLst/>
              </a:prstGeom>
            </p:spPr>
          </p:pic>
          <p:pic>
            <p:nvPicPr>
              <p:cNvPr id="602" name="object 66">
                <a:extLst>
                  <a:ext uri="{FF2B5EF4-FFF2-40B4-BE49-F238E27FC236}">
                    <a16:creationId xmlns:a16="http://schemas.microsoft.com/office/drawing/2014/main" id="{7E4330D8-B99C-4695-03FD-E0C7D579365D}"/>
                  </a:ext>
                </a:extLst>
              </p:cNvPr>
              <p:cNvPicPr/>
              <p:nvPr/>
            </p:nvPicPr>
            <p:blipFill>
              <a:blip r:embed="rId5" cstate="print"/>
              <a:stretch>
                <a:fillRect/>
              </a:stretch>
            </p:blipFill>
            <p:spPr>
              <a:xfrm>
                <a:off x="4406579" y="4270528"/>
                <a:ext cx="161699" cy="197122"/>
              </a:xfrm>
              <a:prstGeom prst="rect">
                <a:avLst/>
              </a:prstGeom>
            </p:spPr>
          </p:pic>
          <p:sp>
            <p:nvSpPr>
              <p:cNvPr id="603" name="object 67">
                <a:extLst>
                  <a:ext uri="{FF2B5EF4-FFF2-40B4-BE49-F238E27FC236}">
                    <a16:creationId xmlns:a16="http://schemas.microsoft.com/office/drawing/2014/main" id="{50A3EACC-0ECD-1AE6-6661-71CB401D6670}"/>
                  </a:ext>
                </a:extLst>
              </p:cNvPr>
              <p:cNvSpPr/>
              <p:nvPr/>
            </p:nvSpPr>
            <p:spPr>
              <a:xfrm>
                <a:off x="4606290" y="4262418"/>
                <a:ext cx="166370" cy="240665"/>
              </a:xfrm>
              <a:custGeom>
                <a:avLst/>
                <a:gdLst/>
                <a:ahLst/>
                <a:cxnLst/>
                <a:rect l="l" t="t" r="r" b="b"/>
                <a:pathLst>
                  <a:path w="166370" h="240664">
                    <a:moveTo>
                      <a:pt x="60566" y="120332"/>
                    </a:moveTo>
                    <a:lnTo>
                      <a:pt x="54864" y="76073"/>
                    </a:lnTo>
                    <a:lnTo>
                      <a:pt x="38265" y="30861"/>
                    </a:lnTo>
                    <a:lnTo>
                      <a:pt x="21094" y="0"/>
                    </a:lnTo>
                    <a:lnTo>
                      <a:pt x="0" y="0"/>
                    </a:lnTo>
                    <a:lnTo>
                      <a:pt x="8166" y="15316"/>
                    </a:lnTo>
                    <a:lnTo>
                      <a:pt x="15240" y="30454"/>
                    </a:lnTo>
                    <a:lnTo>
                      <a:pt x="29972" y="75158"/>
                    </a:lnTo>
                    <a:lnTo>
                      <a:pt x="34886" y="120332"/>
                    </a:lnTo>
                    <a:lnTo>
                      <a:pt x="34328" y="135648"/>
                    </a:lnTo>
                    <a:lnTo>
                      <a:pt x="26225" y="180632"/>
                    </a:lnTo>
                    <a:lnTo>
                      <a:pt x="8166" y="225539"/>
                    </a:lnTo>
                    <a:lnTo>
                      <a:pt x="0" y="240665"/>
                    </a:lnTo>
                    <a:lnTo>
                      <a:pt x="21094" y="240665"/>
                    </a:lnTo>
                    <a:lnTo>
                      <a:pt x="45046" y="194843"/>
                    </a:lnTo>
                    <a:lnTo>
                      <a:pt x="58000" y="149974"/>
                    </a:lnTo>
                    <a:lnTo>
                      <a:pt x="59918" y="135140"/>
                    </a:lnTo>
                    <a:lnTo>
                      <a:pt x="60566" y="120332"/>
                    </a:lnTo>
                    <a:close/>
                  </a:path>
                  <a:path w="166370" h="240664">
                    <a:moveTo>
                      <a:pt x="165989" y="120332"/>
                    </a:moveTo>
                    <a:lnTo>
                      <a:pt x="160286" y="76073"/>
                    </a:lnTo>
                    <a:lnTo>
                      <a:pt x="143687" y="30861"/>
                    </a:lnTo>
                    <a:lnTo>
                      <a:pt x="126517" y="0"/>
                    </a:lnTo>
                    <a:lnTo>
                      <a:pt x="105422" y="0"/>
                    </a:lnTo>
                    <a:lnTo>
                      <a:pt x="113588" y="15316"/>
                    </a:lnTo>
                    <a:lnTo>
                      <a:pt x="120662" y="30454"/>
                    </a:lnTo>
                    <a:lnTo>
                      <a:pt x="135394" y="75158"/>
                    </a:lnTo>
                    <a:lnTo>
                      <a:pt x="140309" y="120332"/>
                    </a:lnTo>
                    <a:lnTo>
                      <a:pt x="139750" y="135648"/>
                    </a:lnTo>
                    <a:lnTo>
                      <a:pt x="131648" y="180632"/>
                    </a:lnTo>
                    <a:lnTo>
                      <a:pt x="113588" y="225539"/>
                    </a:lnTo>
                    <a:lnTo>
                      <a:pt x="105422" y="240665"/>
                    </a:lnTo>
                    <a:lnTo>
                      <a:pt x="126517" y="240665"/>
                    </a:lnTo>
                    <a:lnTo>
                      <a:pt x="150469" y="194843"/>
                    </a:lnTo>
                    <a:lnTo>
                      <a:pt x="163423" y="149974"/>
                    </a:lnTo>
                    <a:lnTo>
                      <a:pt x="165341" y="135140"/>
                    </a:lnTo>
                    <a:lnTo>
                      <a:pt x="165989" y="120332"/>
                    </a:lnTo>
                    <a:close/>
                  </a:path>
                </a:pathLst>
              </a:custGeom>
              <a:solidFill>
                <a:srgbClr val="000000"/>
              </a:solidFill>
            </p:spPr>
            <p:txBody>
              <a:bodyPr wrap="square" lIns="0" tIns="0" rIns="0" bIns="0" rtlCol="0"/>
              <a:lstStyle/>
              <a:p>
                <a:endParaRPr/>
              </a:p>
            </p:txBody>
          </p:sp>
          <p:pic>
            <p:nvPicPr>
              <p:cNvPr id="604" name="object 68">
                <a:extLst>
                  <a:ext uri="{FF2B5EF4-FFF2-40B4-BE49-F238E27FC236}">
                    <a16:creationId xmlns:a16="http://schemas.microsoft.com/office/drawing/2014/main" id="{0F1F4C52-EE85-92BD-F6D5-882E28B04489}"/>
                  </a:ext>
                </a:extLst>
              </p:cNvPr>
              <p:cNvPicPr/>
              <p:nvPr/>
            </p:nvPicPr>
            <p:blipFill>
              <a:blip r:embed="rId6" cstate="print"/>
              <a:stretch>
                <a:fillRect/>
              </a:stretch>
            </p:blipFill>
            <p:spPr>
              <a:xfrm>
                <a:off x="2636428" y="4677327"/>
                <a:ext cx="97857" cy="137986"/>
              </a:xfrm>
              <a:prstGeom prst="rect">
                <a:avLst/>
              </a:prstGeom>
            </p:spPr>
          </p:pic>
          <p:sp>
            <p:nvSpPr>
              <p:cNvPr id="605" name="object 69">
                <a:extLst>
                  <a:ext uri="{FF2B5EF4-FFF2-40B4-BE49-F238E27FC236}">
                    <a16:creationId xmlns:a16="http://schemas.microsoft.com/office/drawing/2014/main" id="{53D5BE5E-A167-5D56-BF48-53AF6AB64C58}"/>
                  </a:ext>
                </a:extLst>
              </p:cNvPr>
              <p:cNvSpPr/>
              <p:nvPr/>
            </p:nvSpPr>
            <p:spPr>
              <a:xfrm>
                <a:off x="2626614" y="4674876"/>
                <a:ext cx="259715" cy="336550"/>
              </a:xfrm>
              <a:custGeom>
                <a:avLst/>
                <a:gdLst/>
                <a:ahLst/>
                <a:cxnLst/>
                <a:rect l="l" t="t" r="r" b="b"/>
                <a:pathLst>
                  <a:path w="259714" h="336550">
                    <a:moveTo>
                      <a:pt x="82156" y="320789"/>
                    </a:moveTo>
                    <a:lnTo>
                      <a:pt x="51676" y="320789"/>
                    </a:lnTo>
                    <a:lnTo>
                      <a:pt x="51676" y="198513"/>
                    </a:lnTo>
                    <a:lnTo>
                      <a:pt x="32943" y="198513"/>
                    </a:lnTo>
                    <a:lnTo>
                      <a:pt x="0" y="205130"/>
                    </a:lnTo>
                    <a:lnTo>
                      <a:pt x="0" y="222173"/>
                    </a:lnTo>
                    <a:lnTo>
                      <a:pt x="33121" y="215544"/>
                    </a:lnTo>
                    <a:lnTo>
                      <a:pt x="33121" y="320789"/>
                    </a:lnTo>
                    <a:lnTo>
                      <a:pt x="2654" y="320789"/>
                    </a:lnTo>
                    <a:lnTo>
                      <a:pt x="2654" y="336499"/>
                    </a:lnTo>
                    <a:lnTo>
                      <a:pt x="82156" y="336499"/>
                    </a:lnTo>
                    <a:lnTo>
                      <a:pt x="82156" y="320789"/>
                    </a:lnTo>
                    <a:close/>
                  </a:path>
                  <a:path w="259714" h="336550">
                    <a:moveTo>
                      <a:pt x="259397" y="71551"/>
                    </a:moveTo>
                    <a:lnTo>
                      <a:pt x="249567" y="29997"/>
                    </a:lnTo>
                    <a:lnTo>
                      <a:pt x="239699" y="17462"/>
                    </a:lnTo>
                    <a:lnTo>
                      <a:pt x="239699" y="71551"/>
                    </a:lnTo>
                    <a:lnTo>
                      <a:pt x="238963" y="83934"/>
                    </a:lnTo>
                    <a:lnTo>
                      <a:pt x="221284" y="119481"/>
                    </a:lnTo>
                    <a:lnTo>
                      <a:pt x="195605" y="127952"/>
                    </a:lnTo>
                    <a:lnTo>
                      <a:pt x="185915" y="127025"/>
                    </a:lnTo>
                    <a:lnTo>
                      <a:pt x="154292" y="94945"/>
                    </a:lnTo>
                    <a:lnTo>
                      <a:pt x="151307" y="71551"/>
                    </a:lnTo>
                    <a:lnTo>
                      <a:pt x="152057" y="59194"/>
                    </a:lnTo>
                    <a:lnTo>
                      <a:pt x="169735" y="23685"/>
                    </a:lnTo>
                    <a:lnTo>
                      <a:pt x="195605" y="15138"/>
                    </a:lnTo>
                    <a:lnTo>
                      <a:pt x="205181" y="16090"/>
                    </a:lnTo>
                    <a:lnTo>
                      <a:pt x="236728" y="48221"/>
                    </a:lnTo>
                    <a:lnTo>
                      <a:pt x="239699" y="71551"/>
                    </a:lnTo>
                    <a:lnTo>
                      <a:pt x="239699" y="17462"/>
                    </a:lnTo>
                    <a:lnTo>
                      <a:pt x="195605" y="0"/>
                    </a:lnTo>
                    <a:lnTo>
                      <a:pt x="181724" y="1231"/>
                    </a:lnTo>
                    <a:lnTo>
                      <a:pt x="141363" y="29997"/>
                    </a:lnTo>
                    <a:lnTo>
                      <a:pt x="131622" y="71551"/>
                    </a:lnTo>
                    <a:lnTo>
                      <a:pt x="132702" y="87134"/>
                    </a:lnTo>
                    <a:lnTo>
                      <a:pt x="149034" y="123596"/>
                    </a:lnTo>
                    <a:lnTo>
                      <a:pt x="195605" y="142900"/>
                    </a:lnTo>
                    <a:lnTo>
                      <a:pt x="196545" y="142900"/>
                    </a:lnTo>
                    <a:lnTo>
                      <a:pt x="197497" y="142709"/>
                    </a:lnTo>
                    <a:lnTo>
                      <a:pt x="199771" y="142709"/>
                    </a:lnTo>
                    <a:lnTo>
                      <a:pt x="201282" y="142519"/>
                    </a:lnTo>
                    <a:lnTo>
                      <a:pt x="203365" y="142519"/>
                    </a:lnTo>
                    <a:lnTo>
                      <a:pt x="223812" y="164668"/>
                    </a:lnTo>
                    <a:lnTo>
                      <a:pt x="246329" y="164668"/>
                    </a:lnTo>
                    <a:lnTo>
                      <a:pt x="225907" y="142519"/>
                    </a:lnTo>
                    <a:lnTo>
                      <a:pt x="221729" y="137985"/>
                    </a:lnTo>
                    <a:lnTo>
                      <a:pt x="230301" y="133413"/>
                    </a:lnTo>
                    <a:lnTo>
                      <a:pt x="237490" y="127952"/>
                    </a:lnTo>
                    <a:lnTo>
                      <a:pt x="256971" y="93954"/>
                    </a:lnTo>
                    <a:lnTo>
                      <a:pt x="258787" y="83185"/>
                    </a:lnTo>
                    <a:lnTo>
                      <a:pt x="259397" y="71551"/>
                    </a:lnTo>
                    <a:close/>
                  </a:path>
                </a:pathLst>
              </a:custGeom>
              <a:solidFill>
                <a:srgbClr val="000000"/>
              </a:solidFill>
            </p:spPr>
            <p:txBody>
              <a:bodyPr wrap="square" lIns="0" tIns="0" rIns="0" bIns="0" rtlCol="0"/>
              <a:lstStyle/>
              <a:p>
                <a:endParaRPr/>
              </a:p>
            </p:txBody>
          </p:sp>
          <p:pic>
            <p:nvPicPr>
              <p:cNvPr id="606" name="object 70">
                <a:extLst>
                  <a:ext uri="{FF2B5EF4-FFF2-40B4-BE49-F238E27FC236}">
                    <a16:creationId xmlns:a16="http://schemas.microsoft.com/office/drawing/2014/main" id="{75A0EF9F-4747-7EA2-55A2-41803D59705B}"/>
                  </a:ext>
                </a:extLst>
              </p:cNvPr>
              <p:cNvPicPr/>
              <p:nvPr/>
            </p:nvPicPr>
            <p:blipFill>
              <a:blip r:embed="rId7" cstate="print"/>
              <a:stretch>
                <a:fillRect/>
              </a:stretch>
            </p:blipFill>
            <p:spPr>
              <a:xfrm>
                <a:off x="2746970" y="4873381"/>
                <a:ext cx="82148" cy="137985"/>
              </a:xfrm>
              <a:prstGeom prst="rect">
                <a:avLst/>
              </a:prstGeom>
            </p:spPr>
          </p:pic>
          <p:sp>
            <p:nvSpPr>
              <p:cNvPr id="607" name="object 71">
                <a:extLst>
                  <a:ext uri="{FF2B5EF4-FFF2-40B4-BE49-F238E27FC236}">
                    <a16:creationId xmlns:a16="http://schemas.microsoft.com/office/drawing/2014/main" id="{7CBF4B48-B5FD-3FD7-7919-B9584DF4A540}"/>
                  </a:ext>
                </a:extLst>
              </p:cNvPr>
              <p:cNvSpPr/>
              <p:nvPr/>
            </p:nvSpPr>
            <p:spPr>
              <a:xfrm>
                <a:off x="2903918" y="4672209"/>
                <a:ext cx="503555" cy="339725"/>
              </a:xfrm>
              <a:custGeom>
                <a:avLst/>
                <a:gdLst/>
                <a:ahLst/>
                <a:cxnLst/>
                <a:rect l="l" t="t" r="r" b="b"/>
                <a:pathLst>
                  <a:path w="503554" h="339725">
                    <a:moveTo>
                      <a:pt x="91135" y="68097"/>
                    </a:moveTo>
                    <a:lnTo>
                      <a:pt x="68681" y="68097"/>
                    </a:lnTo>
                    <a:lnTo>
                      <a:pt x="0" y="290106"/>
                    </a:lnTo>
                    <a:lnTo>
                      <a:pt x="22453" y="290106"/>
                    </a:lnTo>
                    <a:lnTo>
                      <a:pt x="91135" y="68097"/>
                    </a:lnTo>
                    <a:close/>
                  </a:path>
                  <a:path w="503554" h="339725">
                    <a:moveTo>
                      <a:pt x="352425" y="323456"/>
                    </a:moveTo>
                    <a:lnTo>
                      <a:pt x="287312" y="323456"/>
                    </a:lnTo>
                    <a:lnTo>
                      <a:pt x="335381" y="274053"/>
                    </a:lnTo>
                    <a:lnTo>
                      <a:pt x="342582" y="265341"/>
                    </a:lnTo>
                    <a:lnTo>
                      <a:pt x="346367" y="259283"/>
                    </a:lnTo>
                    <a:lnTo>
                      <a:pt x="350532" y="249250"/>
                    </a:lnTo>
                    <a:lnTo>
                      <a:pt x="351663" y="243763"/>
                    </a:lnTo>
                    <a:lnTo>
                      <a:pt x="351663" y="238086"/>
                    </a:lnTo>
                    <a:lnTo>
                      <a:pt x="331876" y="204787"/>
                    </a:lnTo>
                    <a:lnTo>
                      <a:pt x="304723" y="198716"/>
                    </a:lnTo>
                    <a:lnTo>
                      <a:pt x="299237" y="198716"/>
                    </a:lnTo>
                    <a:lnTo>
                      <a:pt x="293179" y="199478"/>
                    </a:lnTo>
                    <a:lnTo>
                      <a:pt x="280301" y="202501"/>
                    </a:lnTo>
                    <a:lnTo>
                      <a:pt x="273304" y="204774"/>
                    </a:lnTo>
                    <a:lnTo>
                      <a:pt x="265734" y="207797"/>
                    </a:lnTo>
                    <a:lnTo>
                      <a:pt x="265734" y="226733"/>
                    </a:lnTo>
                    <a:lnTo>
                      <a:pt x="273113" y="222567"/>
                    </a:lnTo>
                    <a:lnTo>
                      <a:pt x="280111" y="219532"/>
                    </a:lnTo>
                    <a:lnTo>
                      <a:pt x="292989" y="215557"/>
                    </a:lnTo>
                    <a:lnTo>
                      <a:pt x="299237" y="214426"/>
                    </a:lnTo>
                    <a:lnTo>
                      <a:pt x="313423" y="214426"/>
                    </a:lnTo>
                    <a:lnTo>
                      <a:pt x="320052" y="216890"/>
                    </a:lnTo>
                    <a:lnTo>
                      <a:pt x="330276" y="225971"/>
                    </a:lnTo>
                    <a:lnTo>
                      <a:pt x="332930" y="232029"/>
                    </a:lnTo>
                    <a:lnTo>
                      <a:pt x="332930" y="243763"/>
                    </a:lnTo>
                    <a:lnTo>
                      <a:pt x="264782" y="323456"/>
                    </a:lnTo>
                    <a:lnTo>
                      <a:pt x="264782" y="339166"/>
                    </a:lnTo>
                    <a:lnTo>
                      <a:pt x="352425" y="339166"/>
                    </a:lnTo>
                    <a:lnTo>
                      <a:pt x="352425" y="323456"/>
                    </a:lnTo>
                    <a:close/>
                  </a:path>
                  <a:path w="503554" h="339725">
                    <a:moveTo>
                      <a:pt x="401408" y="71539"/>
                    </a:moveTo>
                    <a:lnTo>
                      <a:pt x="391579" y="29997"/>
                    </a:lnTo>
                    <a:lnTo>
                      <a:pt x="381723" y="17475"/>
                    </a:lnTo>
                    <a:lnTo>
                      <a:pt x="381723" y="71539"/>
                    </a:lnTo>
                    <a:lnTo>
                      <a:pt x="380974" y="83921"/>
                    </a:lnTo>
                    <a:lnTo>
                      <a:pt x="363308" y="119481"/>
                    </a:lnTo>
                    <a:lnTo>
                      <a:pt x="337616" y="127952"/>
                    </a:lnTo>
                    <a:lnTo>
                      <a:pt x="327926" y="127025"/>
                    </a:lnTo>
                    <a:lnTo>
                      <a:pt x="296303" y="94945"/>
                    </a:lnTo>
                    <a:lnTo>
                      <a:pt x="293331" y="71539"/>
                    </a:lnTo>
                    <a:lnTo>
                      <a:pt x="294068" y="59182"/>
                    </a:lnTo>
                    <a:lnTo>
                      <a:pt x="311746" y="23685"/>
                    </a:lnTo>
                    <a:lnTo>
                      <a:pt x="337616" y="15138"/>
                    </a:lnTo>
                    <a:lnTo>
                      <a:pt x="347192" y="16090"/>
                    </a:lnTo>
                    <a:lnTo>
                      <a:pt x="378739" y="48209"/>
                    </a:lnTo>
                    <a:lnTo>
                      <a:pt x="381723" y="71539"/>
                    </a:lnTo>
                    <a:lnTo>
                      <a:pt x="381723" y="17475"/>
                    </a:lnTo>
                    <a:lnTo>
                      <a:pt x="337616" y="0"/>
                    </a:lnTo>
                    <a:lnTo>
                      <a:pt x="323735" y="1231"/>
                    </a:lnTo>
                    <a:lnTo>
                      <a:pt x="283387" y="29997"/>
                    </a:lnTo>
                    <a:lnTo>
                      <a:pt x="273646" y="71539"/>
                    </a:lnTo>
                    <a:lnTo>
                      <a:pt x="274713" y="87134"/>
                    </a:lnTo>
                    <a:lnTo>
                      <a:pt x="291058" y="123596"/>
                    </a:lnTo>
                    <a:lnTo>
                      <a:pt x="337616" y="142900"/>
                    </a:lnTo>
                    <a:lnTo>
                      <a:pt x="338569" y="142900"/>
                    </a:lnTo>
                    <a:lnTo>
                      <a:pt x="339509" y="142709"/>
                    </a:lnTo>
                    <a:lnTo>
                      <a:pt x="341782" y="142709"/>
                    </a:lnTo>
                    <a:lnTo>
                      <a:pt x="343293" y="142519"/>
                    </a:lnTo>
                    <a:lnTo>
                      <a:pt x="345376" y="142519"/>
                    </a:lnTo>
                    <a:lnTo>
                      <a:pt x="365823" y="164668"/>
                    </a:lnTo>
                    <a:lnTo>
                      <a:pt x="388340" y="164668"/>
                    </a:lnTo>
                    <a:lnTo>
                      <a:pt x="367931" y="142519"/>
                    </a:lnTo>
                    <a:lnTo>
                      <a:pt x="363740" y="137985"/>
                    </a:lnTo>
                    <a:lnTo>
                      <a:pt x="372325" y="133413"/>
                    </a:lnTo>
                    <a:lnTo>
                      <a:pt x="398995" y="93954"/>
                    </a:lnTo>
                    <a:lnTo>
                      <a:pt x="400799" y="83185"/>
                    </a:lnTo>
                    <a:lnTo>
                      <a:pt x="401408" y="71539"/>
                    </a:lnTo>
                    <a:close/>
                  </a:path>
                  <a:path w="503554" h="339725">
                    <a:moveTo>
                      <a:pt x="503148" y="59994"/>
                    </a:moveTo>
                    <a:lnTo>
                      <a:pt x="482053" y="59994"/>
                    </a:lnTo>
                    <a:lnTo>
                      <a:pt x="472617" y="75514"/>
                    </a:lnTo>
                    <a:lnTo>
                      <a:pt x="452310" y="121107"/>
                    </a:lnTo>
                    <a:lnTo>
                      <a:pt x="443191" y="165671"/>
                    </a:lnTo>
                    <a:lnTo>
                      <a:pt x="442582" y="180314"/>
                    </a:lnTo>
                    <a:lnTo>
                      <a:pt x="443191" y="195122"/>
                    </a:lnTo>
                    <a:lnTo>
                      <a:pt x="452310" y="239814"/>
                    </a:lnTo>
                    <a:lnTo>
                      <a:pt x="472732" y="285165"/>
                    </a:lnTo>
                    <a:lnTo>
                      <a:pt x="482053" y="300647"/>
                    </a:lnTo>
                    <a:lnTo>
                      <a:pt x="503148" y="300647"/>
                    </a:lnTo>
                    <a:lnTo>
                      <a:pt x="494830" y="285521"/>
                    </a:lnTo>
                    <a:lnTo>
                      <a:pt x="487705" y="270535"/>
                    </a:lnTo>
                    <a:lnTo>
                      <a:pt x="473062" y="225755"/>
                    </a:lnTo>
                    <a:lnTo>
                      <a:pt x="468261" y="180314"/>
                    </a:lnTo>
                    <a:lnTo>
                      <a:pt x="468782" y="165163"/>
                    </a:lnTo>
                    <a:lnTo>
                      <a:pt x="476923" y="120294"/>
                    </a:lnTo>
                    <a:lnTo>
                      <a:pt x="494830" y="75311"/>
                    </a:lnTo>
                    <a:lnTo>
                      <a:pt x="503148" y="59994"/>
                    </a:lnTo>
                    <a:close/>
                  </a:path>
                </a:pathLst>
              </a:custGeom>
              <a:solidFill>
                <a:srgbClr val="000000"/>
              </a:solidFill>
            </p:spPr>
            <p:txBody>
              <a:bodyPr wrap="square" lIns="0" tIns="0" rIns="0" bIns="0" rtlCol="0"/>
              <a:lstStyle/>
              <a:p>
                <a:endParaRPr/>
              </a:p>
            </p:txBody>
          </p:sp>
          <p:pic>
            <p:nvPicPr>
              <p:cNvPr id="608" name="object 72">
                <a:extLst>
                  <a:ext uri="{FF2B5EF4-FFF2-40B4-BE49-F238E27FC236}">
                    <a16:creationId xmlns:a16="http://schemas.microsoft.com/office/drawing/2014/main" id="{2D6C61C9-3FE0-B2E4-8708-78DD3A76AB6B}"/>
                  </a:ext>
                </a:extLst>
              </p:cNvPr>
              <p:cNvPicPr/>
              <p:nvPr/>
            </p:nvPicPr>
            <p:blipFill>
              <a:blip r:embed="rId8" cstate="print"/>
              <a:stretch>
                <a:fillRect/>
              </a:stretch>
            </p:blipFill>
            <p:spPr>
              <a:xfrm>
                <a:off x="3446519" y="4736791"/>
                <a:ext cx="136282" cy="204152"/>
              </a:xfrm>
              <a:prstGeom prst="rect">
                <a:avLst/>
              </a:prstGeom>
            </p:spPr>
          </p:pic>
          <p:sp>
            <p:nvSpPr>
              <p:cNvPr id="609" name="object 73">
                <a:extLst>
                  <a:ext uri="{FF2B5EF4-FFF2-40B4-BE49-F238E27FC236}">
                    <a16:creationId xmlns:a16="http://schemas.microsoft.com/office/drawing/2014/main" id="{E0AFFE98-97F5-0614-FE48-3AB6B8873350}"/>
                  </a:ext>
                </a:extLst>
              </p:cNvPr>
              <p:cNvSpPr/>
              <p:nvPr/>
            </p:nvSpPr>
            <p:spPr>
              <a:xfrm>
                <a:off x="3621419" y="4903899"/>
                <a:ext cx="38735" cy="64769"/>
              </a:xfrm>
              <a:custGeom>
                <a:avLst/>
                <a:gdLst/>
                <a:ahLst/>
                <a:cxnLst/>
                <a:rect l="l" t="t" r="r" b="b"/>
                <a:pathLst>
                  <a:path w="38735" h="64770">
                    <a:moveTo>
                      <a:pt x="38666" y="0"/>
                    </a:moveTo>
                    <a:lnTo>
                      <a:pt x="10816" y="0"/>
                    </a:lnTo>
                    <a:lnTo>
                      <a:pt x="10816" y="22714"/>
                    </a:lnTo>
                    <a:lnTo>
                      <a:pt x="0" y="64626"/>
                    </a:lnTo>
                    <a:lnTo>
                      <a:pt x="17035" y="64626"/>
                    </a:lnTo>
                    <a:lnTo>
                      <a:pt x="38666" y="22714"/>
                    </a:lnTo>
                    <a:lnTo>
                      <a:pt x="38666" y="0"/>
                    </a:lnTo>
                    <a:close/>
                  </a:path>
                </a:pathLst>
              </a:custGeom>
              <a:solidFill>
                <a:srgbClr val="000000"/>
              </a:solidFill>
            </p:spPr>
            <p:txBody>
              <a:bodyPr wrap="square" lIns="0" tIns="0" rIns="0" bIns="0" rtlCol="0"/>
              <a:lstStyle/>
              <a:p>
                <a:endParaRPr/>
              </a:p>
            </p:txBody>
          </p:sp>
          <p:pic>
            <p:nvPicPr>
              <p:cNvPr id="610" name="object 74">
                <a:extLst>
                  <a:ext uri="{FF2B5EF4-FFF2-40B4-BE49-F238E27FC236}">
                    <a16:creationId xmlns:a16="http://schemas.microsoft.com/office/drawing/2014/main" id="{58C4E1AD-92D9-C97F-1E6C-D490D3DB5379}"/>
                  </a:ext>
                </a:extLst>
              </p:cNvPr>
              <p:cNvPicPr/>
              <p:nvPr/>
            </p:nvPicPr>
            <p:blipFill>
              <a:blip r:embed="rId9" cstate="print"/>
              <a:stretch>
                <a:fillRect/>
              </a:stretch>
            </p:blipFill>
            <p:spPr>
              <a:xfrm>
                <a:off x="3750768" y="4740306"/>
                <a:ext cx="374963" cy="280666"/>
              </a:xfrm>
              <a:prstGeom prst="rect">
                <a:avLst/>
              </a:prstGeom>
            </p:spPr>
          </p:pic>
          <p:sp>
            <p:nvSpPr>
              <p:cNvPr id="611" name="object 75">
                <a:extLst>
                  <a:ext uri="{FF2B5EF4-FFF2-40B4-BE49-F238E27FC236}">
                    <a16:creationId xmlns:a16="http://schemas.microsoft.com/office/drawing/2014/main" id="{9796F961-B9E7-5A9F-1764-E9FEB89FF375}"/>
                  </a:ext>
                </a:extLst>
              </p:cNvPr>
              <p:cNvSpPr/>
              <p:nvPr/>
            </p:nvSpPr>
            <p:spPr>
              <a:xfrm>
                <a:off x="4158924" y="4732194"/>
                <a:ext cx="60960" cy="240665"/>
              </a:xfrm>
              <a:custGeom>
                <a:avLst/>
                <a:gdLst/>
                <a:ahLst/>
                <a:cxnLst/>
                <a:rect l="l" t="t" r="r" b="b"/>
                <a:pathLst>
                  <a:path w="60960" h="240664">
                    <a:moveTo>
                      <a:pt x="60569" y="0"/>
                    </a:moveTo>
                    <a:lnTo>
                      <a:pt x="39479" y="0"/>
                    </a:lnTo>
                    <a:lnTo>
                      <a:pt x="30040" y="15518"/>
                    </a:lnTo>
                    <a:lnTo>
                      <a:pt x="9734" y="61111"/>
                    </a:lnTo>
                    <a:lnTo>
                      <a:pt x="608" y="105676"/>
                    </a:lnTo>
                    <a:lnTo>
                      <a:pt x="0" y="120328"/>
                    </a:lnTo>
                    <a:lnTo>
                      <a:pt x="608" y="135137"/>
                    </a:lnTo>
                    <a:lnTo>
                      <a:pt x="9734" y="179817"/>
                    </a:lnTo>
                    <a:lnTo>
                      <a:pt x="30154" y="225181"/>
                    </a:lnTo>
                    <a:lnTo>
                      <a:pt x="39479" y="240657"/>
                    </a:lnTo>
                    <a:lnTo>
                      <a:pt x="60569" y="240657"/>
                    </a:lnTo>
                    <a:lnTo>
                      <a:pt x="52251" y="225536"/>
                    </a:lnTo>
                    <a:lnTo>
                      <a:pt x="45123" y="210541"/>
                    </a:lnTo>
                    <a:lnTo>
                      <a:pt x="30479" y="165768"/>
                    </a:lnTo>
                    <a:lnTo>
                      <a:pt x="25688" y="120328"/>
                    </a:lnTo>
                    <a:lnTo>
                      <a:pt x="26203" y="105169"/>
                    </a:lnTo>
                    <a:lnTo>
                      <a:pt x="34341" y="60299"/>
                    </a:lnTo>
                    <a:lnTo>
                      <a:pt x="52251" y="15315"/>
                    </a:lnTo>
                    <a:lnTo>
                      <a:pt x="60569" y="0"/>
                    </a:lnTo>
                    <a:close/>
                  </a:path>
                </a:pathLst>
              </a:custGeom>
              <a:solidFill>
                <a:srgbClr val="000000"/>
              </a:solidFill>
            </p:spPr>
            <p:txBody>
              <a:bodyPr wrap="square" lIns="0" tIns="0" rIns="0" bIns="0" rtlCol="0"/>
              <a:lstStyle/>
              <a:p>
                <a:endParaRPr/>
              </a:p>
            </p:txBody>
          </p:sp>
          <p:pic>
            <p:nvPicPr>
              <p:cNvPr id="612" name="object 76">
                <a:extLst>
                  <a:ext uri="{FF2B5EF4-FFF2-40B4-BE49-F238E27FC236}">
                    <a16:creationId xmlns:a16="http://schemas.microsoft.com/office/drawing/2014/main" id="{B45C2D4E-6FFC-211A-F257-8738B33D8B73}"/>
                  </a:ext>
                </a:extLst>
              </p:cNvPr>
              <p:cNvPicPr/>
              <p:nvPr/>
            </p:nvPicPr>
            <p:blipFill>
              <a:blip r:embed="rId10" cstate="print"/>
              <a:stretch>
                <a:fillRect/>
              </a:stretch>
            </p:blipFill>
            <p:spPr>
              <a:xfrm>
                <a:off x="4258941" y="4736791"/>
                <a:ext cx="136282" cy="204152"/>
              </a:xfrm>
              <a:prstGeom prst="rect">
                <a:avLst/>
              </a:prstGeom>
            </p:spPr>
          </p:pic>
          <p:sp>
            <p:nvSpPr>
              <p:cNvPr id="613" name="object 77">
                <a:extLst>
                  <a:ext uri="{FF2B5EF4-FFF2-40B4-BE49-F238E27FC236}">
                    <a16:creationId xmlns:a16="http://schemas.microsoft.com/office/drawing/2014/main" id="{DF280107-1920-847E-4075-3054B8453F76}"/>
                  </a:ext>
                </a:extLst>
              </p:cNvPr>
              <p:cNvSpPr/>
              <p:nvPr/>
            </p:nvSpPr>
            <p:spPr>
              <a:xfrm>
                <a:off x="2258098" y="4623885"/>
                <a:ext cx="2537460" cy="369570"/>
              </a:xfrm>
              <a:custGeom>
                <a:avLst/>
                <a:gdLst/>
                <a:ahLst/>
                <a:cxnLst/>
                <a:rect l="l" t="t" r="r" b="b"/>
                <a:pathLst>
                  <a:path w="2537460" h="369570">
                    <a:moveTo>
                      <a:pt x="355968" y="165633"/>
                    </a:moveTo>
                    <a:lnTo>
                      <a:pt x="327304" y="165633"/>
                    </a:lnTo>
                    <a:lnTo>
                      <a:pt x="272415" y="239458"/>
                    </a:lnTo>
                    <a:lnTo>
                      <a:pt x="262686" y="188899"/>
                    </a:lnTo>
                    <a:lnTo>
                      <a:pt x="224548" y="165912"/>
                    </a:lnTo>
                    <a:lnTo>
                      <a:pt x="215366" y="165633"/>
                    </a:lnTo>
                    <a:lnTo>
                      <a:pt x="211302" y="186461"/>
                    </a:lnTo>
                    <a:lnTo>
                      <a:pt x="217792" y="186461"/>
                    </a:lnTo>
                    <a:lnTo>
                      <a:pt x="226872" y="187515"/>
                    </a:lnTo>
                    <a:lnTo>
                      <a:pt x="233819" y="190690"/>
                    </a:lnTo>
                    <a:lnTo>
                      <a:pt x="238633" y="195922"/>
                    </a:lnTo>
                    <a:lnTo>
                      <a:pt x="241312" y="203225"/>
                    </a:lnTo>
                    <a:lnTo>
                      <a:pt x="253492" y="265417"/>
                    </a:lnTo>
                    <a:lnTo>
                      <a:pt x="176149" y="369519"/>
                    </a:lnTo>
                    <a:lnTo>
                      <a:pt x="204546" y="369519"/>
                    </a:lnTo>
                    <a:lnTo>
                      <a:pt x="259168" y="295973"/>
                    </a:lnTo>
                    <a:lnTo>
                      <a:pt x="268897" y="346265"/>
                    </a:lnTo>
                    <a:lnTo>
                      <a:pt x="272808" y="355942"/>
                    </a:lnTo>
                    <a:lnTo>
                      <a:pt x="280454" y="363029"/>
                    </a:lnTo>
                    <a:lnTo>
                      <a:pt x="291871" y="367487"/>
                    </a:lnTo>
                    <a:lnTo>
                      <a:pt x="307022" y="369252"/>
                    </a:lnTo>
                    <a:lnTo>
                      <a:pt x="316496" y="369519"/>
                    </a:lnTo>
                    <a:lnTo>
                      <a:pt x="320281" y="348703"/>
                    </a:lnTo>
                    <a:lnTo>
                      <a:pt x="313791" y="348703"/>
                    </a:lnTo>
                    <a:lnTo>
                      <a:pt x="304711" y="347637"/>
                    </a:lnTo>
                    <a:lnTo>
                      <a:pt x="297764" y="344474"/>
                    </a:lnTo>
                    <a:lnTo>
                      <a:pt x="292950" y="339229"/>
                    </a:lnTo>
                    <a:lnTo>
                      <a:pt x="290258" y="331939"/>
                    </a:lnTo>
                    <a:lnTo>
                      <a:pt x="278358" y="270014"/>
                    </a:lnTo>
                    <a:lnTo>
                      <a:pt x="355968" y="165633"/>
                    </a:lnTo>
                    <a:close/>
                  </a:path>
                  <a:path w="2537460" h="369570">
                    <a:moveTo>
                      <a:pt x="905052" y="165633"/>
                    </a:moveTo>
                    <a:lnTo>
                      <a:pt x="876388" y="165633"/>
                    </a:lnTo>
                    <a:lnTo>
                      <a:pt x="821499" y="239458"/>
                    </a:lnTo>
                    <a:lnTo>
                      <a:pt x="811771" y="188899"/>
                    </a:lnTo>
                    <a:lnTo>
                      <a:pt x="773645" y="165912"/>
                    </a:lnTo>
                    <a:lnTo>
                      <a:pt x="764451" y="165633"/>
                    </a:lnTo>
                    <a:lnTo>
                      <a:pt x="760387" y="186461"/>
                    </a:lnTo>
                    <a:lnTo>
                      <a:pt x="766876" y="186461"/>
                    </a:lnTo>
                    <a:lnTo>
                      <a:pt x="775957" y="187515"/>
                    </a:lnTo>
                    <a:lnTo>
                      <a:pt x="782904" y="190690"/>
                    </a:lnTo>
                    <a:lnTo>
                      <a:pt x="787717" y="195922"/>
                    </a:lnTo>
                    <a:lnTo>
                      <a:pt x="790409" y="203225"/>
                    </a:lnTo>
                    <a:lnTo>
                      <a:pt x="802576" y="265417"/>
                    </a:lnTo>
                    <a:lnTo>
                      <a:pt x="725246" y="369519"/>
                    </a:lnTo>
                    <a:lnTo>
                      <a:pt x="753630" y="369519"/>
                    </a:lnTo>
                    <a:lnTo>
                      <a:pt x="808253" y="295973"/>
                    </a:lnTo>
                    <a:lnTo>
                      <a:pt x="817994" y="346265"/>
                    </a:lnTo>
                    <a:lnTo>
                      <a:pt x="821893" y="355942"/>
                    </a:lnTo>
                    <a:lnTo>
                      <a:pt x="829551" y="363029"/>
                    </a:lnTo>
                    <a:lnTo>
                      <a:pt x="840955" y="367487"/>
                    </a:lnTo>
                    <a:lnTo>
                      <a:pt x="856119" y="369252"/>
                    </a:lnTo>
                    <a:lnTo>
                      <a:pt x="865581" y="369519"/>
                    </a:lnTo>
                    <a:lnTo>
                      <a:pt x="869365" y="348703"/>
                    </a:lnTo>
                    <a:lnTo>
                      <a:pt x="862876" y="348703"/>
                    </a:lnTo>
                    <a:lnTo>
                      <a:pt x="853795" y="347637"/>
                    </a:lnTo>
                    <a:lnTo>
                      <a:pt x="846848" y="344474"/>
                    </a:lnTo>
                    <a:lnTo>
                      <a:pt x="842035" y="339229"/>
                    </a:lnTo>
                    <a:lnTo>
                      <a:pt x="839355" y="331939"/>
                    </a:lnTo>
                    <a:lnTo>
                      <a:pt x="827455" y="270014"/>
                    </a:lnTo>
                    <a:lnTo>
                      <a:pt x="905052" y="165633"/>
                    </a:lnTo>
                    <a:close/>
                  </a:path>
                  <a:path w="2537460" h="369570">
                    <a:moveTo>
                      <a:pt x="2237117" y="228638"/>
                    </a:moveTo>
                    <a:lnTo>
                      <a:pt x="2231415" y="184378"/>
                    </a:lnTo>
                    <a:lnTo>
                      <a:pt x="2214816" y="139179"/>
                    </a:lnTo>
                    <a:lnTo>
                      <a:pt x="2197633" y="108318"/>
                    </a:lnTo>
                    <a:lnTo>
                      <a:pt x="2176551" y="108318"/>
                    </a:lnTo>
                    <a:lnTo>
                      <a:pt x="2184717" y="123634"/>
                    </a:lnTo>
                    <a:lnTo>
                      <a:pt x="2191791" y="138772"/>
                    </a:lnTo>
                    <a:lnTo>
                      <a:pt x="2206523" y="183464"/>
                    </a:lnTo>
                    <a:lnTo>
                      <a:pt x="2211425" y="228638"/>
                    </a:lnTo>
                    <a:lnTo>
                      <a:pt x="2210879" y="243954"/>
                    </a:lnTo>
                    <a:lnTo>
                      <a:pt x="2202777" y="288937"/>
                    </a:lnTo>
                    <a:lnTo>
                      <a:pt x="2184717" y="333844"/>
                    </a:lnTo>
                    <a:lnTo>
                      <a:pt x="2176551" y="348970"/>
                    </a:lnTo>
                    <a:lnTo>
                      <a:pt x="2197633" y="348970"/>
                    </a:lnTo>
                    <a:lnTo>
                      <a:pt x="2221598" y="303149"/>
                    </a:lnTo>
                    <a:lnTo>
                      <a:pt x="2234552" y="258279"/>
                    </a:lnTo>
                    <a:lnTo>
                      <a:pt x="2236470" y="243446"/>
                    </a:lnTo>
                    <a:lnTo>
                      <a:pt x="2237117" y="228638"/>
                    </a:lnTo>
                    <a:close/>
                  </a:path>
                  <a:path w="2537460" h="369570">
                    <a:moveTo>
                      <a:pt x="2342540" y="228638"/>
                    </a:moveTo>
                    <a:lnTo>
                      <a:pt x="2336838" y="184378"/>
                    </a:lnTo>
                    <a:lnTo>
                      <a:pt x="2320239" y="139179"/>
                    </a:lnTo>
                    <a:lnTo>
                      <a:pt x="2303068" y="108318"/>
                    </a:lnTo>
                    <a:lnTo>
                      <a:pt x="2281974" y="108318"/>
                    </a:lnTo>
                    <a:lnTo>
                      <a:pt x="2290140" y="123634"/>
                    </a:lnTo>
                    <a:lnTo>
                      <a:pt x="2297214" y="138772"/>
                    </a:lnTo>
                    <a:lnTo>
                      <a:pt x="2311946" y="183464"/>
                    </a:lnTo>
                    <a:lnTo>
                      <a:pt x="2316861" y="228638"/>
                    </a:lnTo>
                    <a:lnTo>
                      <a:pt x="2316302" y="243954"/>
                    </a:lnTo>
                    <a:lnTo>
                      <a:pt x="2308199" y="288937"/>
                    </a:lnTo>
                    <a:lnTo>
                      <a:pt x="2290140" y="333844"/>
                    </a:lnTo>
                    <a:lnTo>
                      <a:pt x="2281974" y="348970"/>
                    </a:lnTo>
                    <a:lnTo>
                      <a:pt x="2303068" y="348970"/>
                    </a:lnTo>
                    <a:lnTo>
                      <a:pt x="2327021" y="303149"/>
                    </a:lnTo>
                    <a:lnTo>
                      <a:pt x="2339975" y="258279"/>
                    </a:lnTo>
                    <a:lnTo>
                      <a:pt x="2341892" y="243446"/>
                    </a:lnTo>
                    <a:lnTo>
                      <a:pt x="2342540" y="228638"/>
                    </a:lnTo>
                    <a:close/>
                  </a:path>
                  <a:path w="2537460" h="369570">
                    <a:moveTo>
                      <a:pt x="2537409" y="0"/>
                    </a:moveTo>
                    <a:lnTo>
                      <a:pt x="0" y="0"/>
                    </a:lnTo>
                    <a:lnTo>
                      <a:pt x="0" y="24142"/>
                    </a:lnTo>
                    <a:lnTo>
                      <a:pt x="2537409" y="24142"/>
                    </a:lnTo>
                    <a:lnTo>
                      <a:pt x="2537409" y="0"/>
                    </a:lnTo>
                    <a:close/>
                  </a:path>
                </a:pathLst>
              </a:custGeom>
              <a:solidFill>
                <a:srgbClr val="000000"/>
              </a:solidFill>
            </p:spPr>
            <p:txBody>
              <a:bodyPr wrap="square" lIns="0" tIns="0" rIns="0" bIns="0" rtlCol="0"/>
              <a:lstStyle/>
              <a:p>
                <a:endParaRPr/>
              </a:p>
            </p:txBody>
          </p:sp>
          <p:sp>
            <p:nvSpPr>
              <p:cNvPr id="614" name="object 78">
                <a:extLst>
                  <a:ext uri="{FF2B5EF4-FFF2-40B4-BE49-F238E27FC236}">
                    <a16:creationId xmlns:a16="http://schemas.microsoft.com/office/drawing/2014/main" id="{0867000E-4146-3CEC-01F6-76EAF859B6FF}"/>
                  </a:ext>
                </a:extLst>
              </p:cNvPr>
              <p:cNvSpPr/>
              <p:nvPr/>
            </p:nvSpPr>
            <p:spPr>
              <a:xfrm>
                <a:off x="5249152" y="4195088"/>
                <a:ext cx="429259" cy="150495"/>
              </a:xfrm>
              <a:custGeom>
                <a:avLst/>
                <a:gdLst/>
                <a:ahLst/>
                <a:cxnLst/>
                <a:rect l="l" t="t" r="r" b="b"/>
                <a:pathLst>
                  <a:path w="429260" h="150495">
                    <a:moveTo>
                      <a:pt x="429208" y="0"/>
                    </a:moveTo>
                    <a:lnTo>
                      <a:pt x="0" y="0"/>
                    </a:lnTo>
                    <a:lnTo>
                      <a:pt x="0" y="150222"/>
                    </a:lnTo>
                    <a:lnTo>
                      <a:pt x="429208" y="150222"/>
                    </a:lnTo>
                    <a:lnTo>
                      <a:pt x="429208" y="0"/>
                    </a:lnTo>
                    <a:close/>
                  </a:path>
                </a:pathLst>
              </a:custGeom>
              <a:solidFill>
                <a:srgbClr val="DAA520">
                  <a:alpha val="79998"/>
                </a:srgbClr>
              </a:solidFill>
            </p:spPr>
            <p:txBody>
              <a:bodyPr wrap="square" lIns="0" tIns="0" rIns="0" bIns="0" rtlCol="0"/>
              <a:lstStyle/>
              <a:p>
                <a:endParaRPr/>
              </a:p>
            </p:txBody>
          </p:sp>
          <p:pic>
            <p:nvPicPr>
              <p:cNvPr id="615" name="object 79">
                <a:extLst>
                  <a:ext uri="{FF2B5EF4-FFF2-40B4-BE49-F238E27FC236}">
                    <a16:creationId xmlns:a16="http://schemas.microsoft.com/office/drawing/2014/main" id="{4B575014-E0E1-559B-9AA3-C38C0E1ED440}"/>
                  </a:ext>
                </a:extLst>
              </p:cNvPr>
              <p:cNvPicPr/>
              <p:nvPr/>
            </p:nvPicPr>
            <p:blipFill>
              <a:blip r:embed="rId11" cstate="print"/>
              <a:stretch>
                <a:fillRect/>
              </a:stretch>
            </p:blipFill>
            <p:spPr>
              <a:xfrm>
                <a:off x="5733085" y="4225133"/>
                <a:ext cx="92923" cy="122967"/>
              </a:xfrm>
              <a:prstGeom prst="rect">
                <a:avLst/>
              </a:prstGeom>
            </p:spPr>
          </p:pic>
          <p:pic>
            <p:nvPicPr>
              <p:cNvPr id="616" name="object 80">
                <a:extLst>
                  <a:ext uri="{FF2B5EF4-FFF2-40B4-BE49-F238E27FC236}">
                    <a16:creationId xmlns:a16="http://schemas.microsoft.com/office/drawing/2014/main" id="{0D05DACD-AA9A-2DA2-A71A-3D7AD6D29AEF}"/>
                  </a:ext>
                </a:extLst>
              </p:cNvPr>
              <p:cNvPicPr/>
              <p:nvPr/>
            </p:nvPicPr>
            <p:blipFill>
              <a:blip r:embed="rId12" cstate="print"/>
              <a:stretch>
                <a:fillRect/>
              </a:stretch>
            </p:blipFill>
            <p:spPr>
              <a:xfrm>
                <a:off x="5851117" y="4225133"/>
                <a:ext cx="107731" cy="122967"/>
              </a:xfrm>
              <a:prstGeom prst="rect">
                <a:avLst/>
              </a:prstGeom>
            </p:spPr>
          </p:pic>
          <p:pic>
            <p:nvPicPr>
              <p:cNvPr id="617" name="object 81">
                <a:extLst>
                  <a:ext uri="{FF2B5EF4-FFF2-40B4-BE49-F238E27FC236}">
                    <a16:creationId xmlns:a16="http://schemas.microsoft.com/office/drawing/2014/main" id="{6B5F3EBF-6708-E99C-22C3-EC38D3A2C823}"/>
                  </a:ext>
                </a:extLst>
              </p:cNvPr>
              <p:cNvPicPr/>
              <p:nvPr/>
            </p:nvPicPr>
            <p:blipFill>
              <a:blip r:embed="rId13" cstate="print"/>
              <a:stretch>
                <a:fillRect/>
              </a:stretch>
            </p:blipFill>
            <p:spPr>
              <a:xfrm>
                <a:off x="5990181" y="4225133"/>
                <a:ext cx="98289" cy="120178"/>
              </a:xfrm>
              <a:prstGeom prst="rect">
                <a:avLst/>
              </a:prstGeom>
            </p:spPr>
          </p:pic>
          <p:pic>
            <p:nvPicPr>
              <p:cNvPr id="618" name="object 82">
                <a:extLst>
                  <a:ext uri="{FF2B5EF4-FFF2-40B4-BE49-F238E27FC236}">
                    <a16:creationId xmlns:a16="http://schemas.microsoft.com/office/drawing/2014/main" id="{7D2CD5B9-6058-F5DF-0E41-38E07E8B7F43}"/>
                  </a:ext>
                </a:extLst>
              </p:cNvPr>
              <p:cNvPicPr/>
              <p:nvPr/>
            </p:nvPicPr>
            <p:blipFill>
              <a:blip r:embed="rId14" cstate="print"/>
              <a:stretch>
                <a:fillRect/>
              </a:stretch>
            </p:blipFill>
            <p:spPr>
              <a:xfrm>
                <a:off x="6112505" y="4194659"/>
                <a:ext cx="73179" cy="150651"/>
              </a:xfrm>
              <a:prstGeom prst="rect">
                <a:avLst/>
              </a:prstGeom>
            </p:spPr>
          </p:pic>
          <p:sp>
            <p:nvSpPr>
              <p:cNvPr id="619" name="object 83">
                <a:extLst>
                  <a:ext uri="{FF2B5EF4-FFF2-40B4-BE49-F238E27FC236}">
                    <a16:creationId xmlns:a16="http://schemas.microsoft.com/office/drawing/2014/main" id="{98DE79B3-2D2C-48D3-1D75-6BF0DDD0F773}"/>
                  </a:ext>
                </a:extLst>
              </p:cNvPr>
              <p:cNvSpPr/>
              <p:nvPr/>
            </p:nvSpPr>
            <p:spPr>
              <a:xfrm>
                <a:off x="6213798" y="4318700"/>
                <a:ext cx="22225" cy="26670"/>
              </a:xfrm>
              <a:custGeom>
                <a:avLst/>
                <a:gdLst/>
                <a:ahLst/>
                <a:cxnLst/>
                <a:rect l="l" t="t" r="r" b="b"/>
                <a:pathLst>
                  <a:path w="22225" h="26670">
                    <a:moveTo>
                      <a:pt x="22104" y="0"/>
                    </a:moveTo>
                    <a:lnTo>
                      <a:pt x="0" y="0"/>
                    </a:lnTo>
                    <a:lnTo>
                      <a:pt x="0" y="26610"/>
                    </a:lnTo>
                    <a:lnTo>
                      <a:pt x="22104" y="26610"/>
                    </a:lnTo>
                    <a:lnTo>
                      <a:pt x="22104" y="0"/>
                    </a:lnTo>
                    <a:close/>
                  </a:path>
                </a:pathLst>
              </a:custGeom>
              <a:solidFill>
                <a:srgbClr val="000000"/>
              </a:solidFill>
            </p:spPr>
            <p:txBody>
              <a:bodyPr wrap="square" lIns="0" tIns="0" rIns="0" bIns="0" rtlCol="0"/>
              <a:lstStyle/>
              <a:p>
                <a:endParaRPr/>
              </a:p>
            </p:txBody>
          </p:sp>
          <p:pic>
            <p:nvPicPr>
              <p:cNvPr id="620" name="object 84">
                <a:extLst>
                  <a:ext uri="{FF2B5EF4-FFF2-40B4-BE49-F238E27FC236}">
                    <a16:creationId xmlns:a16="http://schemas.microsoft.com/office/drawing/2014/main" id="{736161CE-189F-C2F5-C4E5-0E3B75456CD0}"/>
                  </a:ext>
                </a:extLst>
              </p:cNvPr>
              <p:cNvPicPr/>
              <p:nvPr/>
            </p:nvPicPr>
            <p:blipFill>
              <a:blip r:embed="rId15" cstate="print"/>
              <a:stretch>
                <a:fillRect/>
              </a:stretch>
            </p:blipFill>
            <p:spPr>
              <a:xfrm>
                <a:off x="6339127" y="4225133"/>
                <a:ext cx="108804" cy="122967"/>
              </a:xfrm>
              <a:prstGeom prst="rect">
                <a:avLst/>
              </a:prstGeom>
            </p:spPr>
          </p:pic>
          <p:pic>
            <p:nvPicPr>
              <p:cNvPr id="621" name="object 85">
                <a:extLst>
                  <a:ext uri="{FF2B5EF4-FFF2-40B4-BE49-F238E27FC236}">
                    <a16:creationId xmlns:a16="http://schemas.microsoft.com/office/drawing/2014/main" id="{CA1F2608-1635-5776-1369-20BE843C14B1}"/>
                  </a:ext>
                </a:extLst>
              </p:cNvPr>
              <p:cNvPicPr/>
              <p:nvPr/>
            </p:nvPicPr>
            <p:blipFill>
              <a:blip r:embed="rId16" cstate="print"/>
              <a:stretch>
                <a:fillRect/>
              </a:stretch>
            </p:blipFill>
            <p:spPr>
              <a:xfrm>
                <a:off x="6470893" y="4194659"/>
                <a:ext cx="179194" cy="153441"/>
              </a:xfrm>
              <a:prstGeom prst="rect">
                <a:avLst/>
              </a:prstGeom>
            </p:spPr>
          </p:pic>
          <p:sp>
            <p:nvSpPr>
              <p:cNvPr id="622" name="object 86">
                <a:extLst>
                  <a:ext uri="{FF2B5EF4-FFF2-40B4-BE49-F238E27FC236}">
                    <a16:creationId xmlns:a16="http://schemas.microsoft.com/office/drawing/2014/main" id="{8AAE4C34-5042-C7E5-580D-8C6E81E6F572}"/>
                  </a:ext>
                </a:extLst>
              </p:cNvPr>
              <p:cNvSpPr/>
              <p:nvPr/>
            </p:nvSpPr>
            <p:spPr>
              <a:xfrm>
                <a:off x="6678201" y="4318700"/>
                <a:ext cx="22225" cy="26670"/>
              </a:xfrm>
              <a:custGeom>
                <a:avLst/>
                <a:gdLst/>
                <a:ahLst/>
                <a:cxnLst/>
                <a:rect l="l" t="t" r="r" b="b"/>
                <a:pathLst>
                  <a:path w="22225" h="26670">
                    <a:moveTo>
                      <a:pt x="22104" y="0"/>
                    </a:moveTo>
                    <a:lnTo>
                      <a:pt x="0" y="0"/>
                    </a:lnTo>
                    <a:lnTo>
                      <a:pt x="0" y="26610"/>
                    </a:lnTo>
                    <a:lnTo>
                      <a:pt x="22104" y="26610"/>
                    </a:lnTo>
                    <a:lnTo>
                      <a:pt x="22104" y="0"/>
                    </a:lnTo>
                    <a:close/>
                  </a:path>
                </a:pathLst>
              </a:custGeom>
              <a:solidFill>
                <a:srgbClr val="000000"/>
              </a:solidFill>
            </p:spPr>
            <p:txBody>
              <a:bodyPr wrap="square" lIns="0" tIns="0" rIns="0" bIns="0" rtlCol="0"/>
              <a:lstStyle/>
              <a:p>
                <a:endParaRPr/>
              </a:p>
            </p:txBody>
          </p:sp>
          <p:sp>
            <p:nvSpPr>
              <p:cNvPr id="623" name="object 87">
                <a:extLst>
                  <a:ext uri="{FF2B5EF4-FFF2-40B4-BE49-F238E27FC236}">
                    <a16:creationId xmlns:a16="http://schemas.microsoft.com/office/drawing/2014/main" id="{02664B72-C541-08B1-3C2B-096C54543D38}"/>
                  </a:ext>
                </a:extLst>
              </p:cNvPr>
              <p:cNvSpPr/>
              <p:nvPr/>
            </p:nvSpPr>
            <p:spPr>
              <a:xfrm>
                <a:off x="5249152" y="4510288"/>
                <a:ext cx="429259" cy="150495"/>
              </a:xfrm>
              <a:custGeom>
                <a:avLst/>
                <a:gdLst/>
                <a:ahLst/>
                <a:cxnLst/>
                <a:rect l="l" t="t" r="r" b="b"/>
                <a:pathLst>
                  <a:path w="429260" h="150495">
                    <a:moveTo>
                      <a:pt x="429208" y="0"/>
                    </a:moveTo>
                    <a:lnTo>
                      <a:pt x="0" y="0"/>
                    </a:lnTo>
                    <a:lnTo>
                      <a:pt x="0" y="150222"/>
                    </a:lnTo>
                    <a:lnTo>
                      <a:pt x="429208" y="150222"/>
                    </a:lnTo>
                    <a:lnTo>
                      <a:pt x="429208" y="0"/>
                    </a:lnTo>
                    <a:close/>
                  </a:path>
                </a:pathLst>
              </a:custGeom>
              <a:solidFill>
                <a:srgbClr val="0000FF">
                  <a:alpha val="59999"/>
                </a:srgbClr>
              </a:solidFill>
            </p:spPr>
            <p:txBody>
              <a:bodyPr wrap="square" lIns="0" tIns="0" rIns="0" bIns="0" rtlCol="0"/>
              <a:lstStyle/>
              <a:p>
                <a:endParaRPr/>
              </a:p>
            </p:txBody>
          </p:sp>
          <p:sp>
            <p:nvSpPr>
              <p:cNvPr id="624" name="object 88">
                <a:extLst>
                  <a:ext uri="{FF2B5EF4-FFF2-40B4-BE49-F238E27FC236}">
                    <a16:creationId xmlns:a16="http://schemas.microsoft.com/office/drawing/2014/main" id="{D8AA41AD-9FC7-3951-FEB1-94E6261F22A5}"/>
                  </a:ext>
                </a:extLst>
              </p:cNvPr>
              <p:cNvSpPr/>
              <p:nvPr/>
            </p:nvSpPr>
            <p:spPr>
              <a:xfrm>
                <a:off x="5727065" y="4502397"/>
                <a:ext cx="408305" cy="156845"/>
              </a:xfrm>
              <a:custGeom>
                <a:avLst/>
                <a:gdLst/>
                <a:ahLst/>
                <a:cxnLst/>
                <a:rect l="l" t="t" r="r" b="b"/>
                <a:pathLst>
                  <a:path w="408304" h="156845">
                    <a:moveTo>
                      <a:pt x="148945" y="0"/>
                    </a:moveTo>
                    <a:lnTo>
                      <a:pt x="128333" y="0"/>
                    </a:lnTo>
                    <a:lnTo>
                      <a:pt x="102158" y="134124"/>
                    </a:lnTo>
                    <a:lnTo>
                      <a:pt x="59016" y="0"/>
                    </a:lnTo>
                    <a:lnTo>
                      <a:pt x="30480" y="0"/>
                    </a:lnTo>
                    <a:lnTo>
                      <a:pt x="0" y="156438"/>
                    </a:lnTo>
                    <a:lnTo>
                      <a:pt x="20612" y="156438"/>
                    </a:lnTo>
                    <a:lnTo>
                      <a:pt x="46786" y="21463"/>
                    </a:lnTo>
                    <a:lnTo>
                      <a:pt x="89928" y="156438"/>
                    </a:lnTo>
                    <a:lnTo>
                      <a:pt x="118465" y="156438"/>
                    </a:lnTo>
                    <a:lnTo>
                      <a:pt x="148945" y="0"/>
                    </a:lnTo>
                    <a:close/>
                  </a:path>
                  <a:path w="408304" h="156845">
                    <a:moveTo>
                      <a:pt x="408139" y="101714"/>
                    </a:moveTo>
                    <a:lnTo>
                      <a:pt x="273799" y="101714"/>
                    </a:lnTo>
                    <a:lnTo>
                      <a:pt x="273799" y="119532"/>
                    </a:lnTo>
                    <a:lnTo>
                      <a:pt x="408139" y="119532"/>
                    </a:lnTo>
                    <a:lnTo>
                      <a:pt x="408139" y="101714"/>
                    </a:lnTo>
                    <a:close/>
                  </a:path>
                  <a:path w="408304" h="156845">
                    <a:moveTo>
                      <a:pt x="408139" y="59016"/>
                    </a:moveTo>
                    <a:lnTo>
                      <a:pt x="273799" y="59016"/>
                    </a:lnTo>
                    <a:lnTo>
                      <a:pt x="273799" y="76606"/>
                    </a:lnTo>
                    <a:lnTo>
                      <a:pt x="408139" y="76606"/>
                    </a:lnTo>
                    <a:lnTo>
                      <a:pt x="408139" y="59016"/>
                    </a:lnTo>
                    <a:close/>
                  </a:path>
                </a:pathLst>
              </a:custGeom>
              <a:solidFill>
                <a:srgbClr val="000000"/>
              </a:solidFill>
            </p:spPr>
            <p:txBody>
              <a:bodyPr wrap="square" lIns="0" tIns="0" rIns="0" bIns="0" rtlCol="0"/>
              <a:lstStyle/>
              <a:p>
                <a:endParaRPr/>
              </a:p>
            </p:txBody>
          </p:sp>
          <p:pic>
            <p:nvPicPr>
              <p:cNvPr id="625" name="object 89">
                <a:extLst>
                  <a:ext uri="{FF2B5EF4-FFF2-40B4-BE49-F238E27FC236}">
                    <a16:creationId xmlns:a16="http://schemas.microsoft.com/office/drawing/2014/main" id="{3EA1D822-2A98-CF7E-C03E-27AA43679E69}"/>
                  </a:ext>
                </a:extLst>
              </p:cNvPr>
              <p:cNvPicPr/>
              <p:nvPr/>
            </p:nvPicPr>
            <p:blipFill>
              <a:blip r:embed="rId17" cstate="print"/>
              <a:stretch>
                <a:fillRect/>
              </a:stretch>
            </p:blipFill>
            <p:spPr>
              <a:xfrm>
                <a:off x="6172533" y="4499599"/>
                <a:ext cx="107302" cy="162025"/>
              </a:xfrm>
              <a:prstGeom prst="rect">
                <a:avLst/>
              </a:prstGeom>
            </p:spPr>
          </p:pic>
          <p:sp>
            <p:nvSpPr>
              <p:cNvPr id="626" name="object 90">
                <a:extLst>
                  <a:ext uri="{FF2B5EF4-FFF2-40B4-BE49-F238E27FC236}">
                    <a16:creationId xmlns:a16="http://schemas.microsoft.com/office/drawing/2014/main" id="{BED31D97-5859-26AE-C0A0-4C60AAB975C0}"/>
                  </a:ext>
                </a:extLst>
              </p:cNvPr>
              <p:cNvSpPr/>
              <p:nvPr/>
            </p:nvSpPr>
            <p:spPr>
              <a:xfrm>
                <a:off x="5894434" y="4611872"/>
                <a:ext cx="78740" cy="82550"/>
              </a:xfrm>
              <a:custGeom>
                <a:avLst/>
                <a:gdLst/>
                <a:ahLst/>
                <a:cxnLst/>
                <a:rect l="l" t="t" r="r" b="b"/>
                <a:pathLst>
                  <a:path w="78739" h="82550">
                    <a:moveTo>
                      <a:pt x="78416" y="0"/>
                    </a:moveTo>
                    <a:lnTo>
                      <a:pt x="2704" y="0"/>
                    </a:lnTo>
                    <a:lnTo>
                      <a:pt x="0" y="13520"/>
                    </a:lnTo>
                    <a:lnTo>
                      <a:pt x="30946" y="13520"/>
                    </a:lnTo>
                    <a:lnTo>
                      <a:pt x="21332" y="62792"/>
                    </a:lnTo>
                    <a:lnTo>
                      <a:pt x="21782" y="70303"/>
                    </a:lnTo>
                    <a:lnTo>
                      <a:pt x="27941" y="79917"/>
                    </a:lnTo>
                    <a:lnTo>
                      <a:pt x="33950" y="82171"/>
                    </a:lnTo>
                    <a:lnTo>
                      <a:pt x="50926" y="82171"/>
                    </a:lnTo>
                    <a:lnTo>
                      <a:pt x="53179" y="70754"/>
                    </a:lnTo>
                    <a:lnTo>
                      <a:pt x="41311" y="70754"/>
                    </a:lnTo>
                    <a:lnTo>
                      <a:pt x="38007" y="69552"/>
                    </a:lnTo>
                    <a:lnTo>
                      <a:pt x="36805" y="67149"/>
                    </a:lnTo>
                    <a:lnTo>
                      <a:pt x="35453" y="65046"/>
                    </a:lnTo>
                    <a:lnTo>
                      <a:pt x="35453" y="60388"/>
                    </a:lnTo>
                    <a:lnTo>
                      <a:pt x="44767" y="13520"/>
                    </a:lnTo>
                    <a:lnTo>
                      <a:pt x="75862" y="13520"/>
                    </a:lnTo>
                    <a:lnTo>
                      <a:pt x="78416" y="0"/>
                    </a:lnTo>
                    <a:close/>
                  </a:path>
                </a:pathLst>
              </a:custGeom>
              <a:solidFill>
                <a:srgbClr val="000000"/>
              </a:solidFill>
            </p:spPr>
            <p:txBody>
              <a:bodyPr wrap="square" lIns="0" tIns="0" rIns="0" bIns="0" rtlCol="0"/>
              <a:lstStyle/>
              <a:p>
                <a:endParaRPr/>
              </a:p>
            </p:txBody>
          </p:sp>
          <p:sp>
            <p:nvSpPr>
              <p:cNvPr id="627" name="object 91">
                <a:extLst>
                  <a:ext uri="{FF2B5EF4-FFF2-40B4-BE49-F238E27FC236}">
                    <a16:creationId xmlns:a16="http://schemas.microsoft.com/office/drawing/2014/main" id="{7C758C3D-C17C-71F2-9C9C-CDC67701FCA1}"/>
                  </a:ext>
                </a:extLst>
              </p:cNvPr>
              <p:cNvSpPr/>
              <p:nvPr/>
            </p:nvSpPr>
            <p:spPr>
              <a:xfrm>
                <a:off x="5249152" y="4834291"/>
                <a:ext cx="429259" cy="150495"/>
              </a:xfrm>
              <a:custGeom>
                <a:avLst/>
                <a:gdLst/>
                <a:ahLst/>
                <a:cxnLst/>
                <a:rect l="l" t="t" r="r" b="b"/>
                <a:pathLst>
                  <a:path w="429260" h="150495">
                    <a:moveTo>
                      <a:pt x="429208" y="0"/>
                    </a:moveTo>
                    <a:lnTo>
                      <a:pt x="0" y="0"/>
                    </a:lnTo>
                    <a:lnTo>
                      <a:pt x="0" y="150222"/>
                    </a:lnTo>
                    <a:lnTo>
                      <a:pt x="429208" y="150222"/>
                    </a:lnTo>
                    <a:lnTo>
                      <a:pt x="429208" y="0"/>
                    </a:lnTo>
                    <a:close/>
                  </a:path>
                </a:pathLst>
              </a:custGeom>
              <a:solidFill>
                <a:srgbClr val="FF0000">
                  <a:alpha val="59999"/>
                </a:srgbClr>
              </a:solidFill>
            </p:spPr>
            <p:txBody>
              <a:bodyPr wrap="square" lIns="0" tIns="0" rIns="0" bIns="0" rtlCol="0"/>
              <a:lstStyle/>
              <a:p>
                <a:endParaRPr/>
              </a:p>
            </p:txBody>
          </p:sp>
          <p:sp>
            <p:nvSpPr>
              <p:cNvPr id="628" name="object 92">
                <a:extLst>
                  <a:ext uri="{FF2B5EF4-FFF2-40B4-BE49-F238E27FC236}">
                    <a16:creationId xmlns:a16="http://schemas.microsoft.com/office/drawing/2014/main" id="{EDF0877E-8BE8-A923-86C6-89AF9A6011DB}"/>
                  </a:ext>
                </a:extLst>
              </p:cNvPr>
              <p:cNvSpPr/>
              <p:nvPr/>
            </p:nvSpPr>
            <p:spPr>
              <a:xfrm>
                <a:off x="5727065" y="4826399"/>
                <a:ext cx="408305" cy="156845"/>
              </a:xfrm>
              <a:custGeom>
                <a:avLst/>
                <a:gdLst/>
                <a:ahLst/>
                <a:cxnLst/>
                <a:rect l="l" t="t" r="r" b="b"/>
                <a:pathLst>
                  <a:path w="408304" h="156845">
                    <a:moveTo>
                      <a:pt x="148945" y="0"/>
                    </a:moveTo>
                    <a:lnTo>
                      <a:pt x="128333" y="0"/>
                    </a:lnTo>
                    <a:lnTo>
                      <a:pt x="102158" y="134124"/>
                    </a:lnTo>
                    <a:lnTo>
                      <a:pt x="59016" y="0"/>
                    </a:lnTo>
                    <a:lnTo>
                      <a:pt x="30480" y="0"/>
                    </a:lnTo>
                    <a:lnTo>
                      <a:pt x="0" y="156438"/>
                    </a:lnTo>
                    <a:lnTo>
                      <a:pt x="20612" y="156438"/>
                    </a:lnTo>
                    <a:lnTo>
                      <a:pt x="46786" y="21463"/>
                    </a:lnTo>
                    <a:lnTo>
                      <a:pt x="89928" y="156438"/>
                    </a:lnTo>
                    <a:lnTo>
                      <a:pt x="118465" y="156438"/>
                    </a:lnTo>
                    <a:lnTo>
                      <a:pt x="148945" y="0"/>
                    </a:lnTo>
                    <a:close/>
                  </a:path>
                  <a:path w="408304" h="156845">
                    <a:moveTo>
                      <a:pt x="408139" y="101714"/>
                    </a:moveTo>
                    <a:lnTo>
                      <a:pt x="273799" y="101714"/>
                    </a:lnTo>
                    <a:lnTo>
                      <a:pt x="273799" y="119532"/>
                    </a:lnTo>
                    <a:lnTo>
                      <a:pt x="408139" y="119532"/>
                    </a:lnTo>
                    <a:lnTo>
                      <a:pt x="408139" y="101714"/>
                    </a:lnTo>
                    <a:close/>
                  </a:path>
                  <a:path w="408304" h="156845">
                    <a:moveTo>
                      <a:pt x="408139" y="59016"/>
                    </a:moveTo>
                    <a:lnTo>
                      <a:pt x="273799" y="59016"/>
                    </a:lnTo>
                    <a:lnTo>
                      <a:pt x="273799" y="76606"/>
                    </a:lnTo>
                    <a:lnTo>
                      <a:pt x="408139" y="76606"/>
                    </a:lnTo>
                    <a:lnTo>
                      <a:pt x="408139" y="59016"/>
                    </a:lnTo>
                    <a:close/>
                  </a:path>
                </a:pathLst>
              </a:custGeom>
              <a:solidFill>
                <a:srgbClr val="000000"/>
              </a:solidFill>
            </p:spPr>
            <p:txBody>
              <a:bodyPr wrap="square" lIns="0" tIns="0" rIns="0" bIns="0" rtlCol="0"/>
              <a:lstStyle/>
              <a:p>
                <a:endParaRPr/>
              </a:p>
            </p:txBody>
          </p:sp>
          <p:pic>
            <p:nvPicPr>
              <p:cNvPr id="629" name="object 93">
                <a:extLst>
                  <a:ext uri="{FF2B5EF4-FFF2-40B4-BE49-F238E27FC236}">
                    <a16:creationId xmlns:a16="http://schemas.microsoft.com/office/drawing/2014/main" id="{9D9F2FE1-3DB5-C731-6D4E-32341099E05A}"/>
                  </a:ext>
                </a:extLst>
              </p:cNvPr>
              <p:cNvPicPr/>
              <p:nvPr/>
            </p:nvPicPr>
            <p:blipFill>
              <a:blip r:embed="rId18" cstate="print"/>
              <a:stretch>
                <a:fillRect/>
              </a:stretch>
            </p:blipFill>
            <p:spPr>
              <a:xfrm>
                <a:off x="6310144" y="4823601"/>
                <a:ext cx="99361" cy="159237"/>
              </a:xfrm>
              <a:prstGeom prst="rect">
                <a:avLst/>
              </a:prstGeom>
            </p:spPr>
          </p:pic>
          <p:pic>
            <p:nvPicPr>
              <p:cNvPr id="630" name="object 94">
                <a:extLst>
                  <a:ext uri="{FF2B5EF4-FFF2-40B4-BE49-F238E27FC236}">
                    <a16:creationId xmlns:a16="http://schemas.microsoft.com/office/drawing/2014/main" id="{9A1F2D4B-8D13-390E-1869-ED8AEB2E0D35}"/>
                  </a:ext>
                </a:extLst>
              </p:cNvPr>
              <p:cNvPicPr/>
              <p:nvPr/>
            </p:nvPicPr>
            <p:blipFill>
              <a:blip r:embed="rId19" cstate="print"/>
              <a:stretch>
                <a:fillRect/>
              </a:stretch>
            </p:blipFill>
            <p:spPr>
              <a:xfrm>
                <a:off x="6181546" y="4826391"/>
                <a:ext cx="93138" cy="156446"/>
              </a:xfrm>
              <a:prstGeom prst="rect">
                <a:avLst/>
              </a:prstGeom>
            </p:spPr>
          </p:pic>
          <p:sp>
            <p:nvSpPr>
              <p:cNvPr id="631" name="object 95">
                <a:extLst>
                  <a:ext uri="{FF2B5EF4-FFF2-40B4-BE49-F238E27FC236}">
                    <a16:creationId xmlns:a16="http://schemas.microsoft.com/office/drawing/2014/main" id="{ECE6B8C2-D491-D33A-1795-BC2CE86B345F}"/>
                  </a:ext>
                </a:extLst>
              </p:cNvPr>
              <p:cNvSpPr/>
              <p:nvPr/>
            </p:nvSpPr>
            <p:spPr>
              <a:xfrm>
                <a:off x="5894434" y="4935874"/>
                <a:ext cx="78740" cy="82550"/>
              </a:xfrm>
              <a:custGeom>
                <a:avLst/>
                <a:gdLst/>
                <a:ahLst/>
                <a:cxnLst/>
                <a:rect l="l" t="t" r="r" b="b"/>
                <a:pathLst>
                  <a:path w="78739" h="82550">
                    <a:moveTo>
                      <a:pt x="78416" y="0"/>
                    </a:moveTo>
                    <a:lnTo>
                      <a:pt x="2704" y="0"/>
                    </a:lnTo>
                    <a:lnTo>
                      <a:pt x="0" y="13520"/>
                    </a:lnTo>
                    <a:lnTo>
                      <a:pt x="30946" y="13520"/>
                    </a:lnTo>
                    <a:lnTo>
                      <a:pt x="21332" y="62792"/>
                    </a:lnTo>
                    <a:lnTo>
                      <a:pt x="21782" y="70304"/>
                    </a:lnTo>
                    <a:lnTo>
                      <a:pt x="27941" y="79919"/>
                    </a:lnTo>
                    <a:lnTo>
                      <a:pt x="33950" y="82172"/>
                    </a:lnTo>
                    <a:lnTo>
                      <a:pt x="50926" y="82172"/>
                    </a:lnTo>
                    <a:lnTo>
                      <a:pt x="53179" y="70754"/>
                    </a:lnTo>
                    <a:lnTo>
                      <a:pt x="41311" y="70754"/>
                    </a:lnTo>
                    <a:lnTo>
                      <a:pt x="38007" y="69553"/>
                    </a:lnTo>
                    <a:lnTo>
                      <a:pt x="36805" y="67149"/>
                    </a:lnTo>
                    <a:lnTo>
                      <a:pt x="35453" y="65047"/>
                    </a:lnTo>
                    <a:lnTo>
                      <a:pt x="35453" y="60389"/>
                    </a:lnTo>
                    <a:lnTo>
                      <a:pt x="44767" y="13520"/>
                    </a:lnTo>
                    <a:lnTo>
                      <a:pt x="75862" y="13520"/>
                    </a:lnTo>
                    <a:lnTo>
                      <a:pt x="78416" y="0"/>
                    </a:lnTo>
                    <a:close/>
                  </a:path>
                </a:pathLst>
              </a:custGeom>
              <a:solidFill>
                <a:srgbClr val="000000"/>
              </a:solidFill>
            </p:spPr>
            <p:txBody>
              <a:bodyPr wrap="square" lIns="0" tIns="0" rIns="0" bIns="0" rtlCol="0"/>
              <a:lstStyle/>
              <a:p>
                <a:endParaRPr/>
              </a:p>
            </p:txBody>
          </p:sp>
          <p:sp>
            <p:nvSpPr>
              <p:cNvPr id="632" name="object 96">
                <a:extLst>
                  <a:ext uri="{FF2B5EF4-FFF2-40B4-BE49-F238E27FC236}">
                    <a16:creationId xmlns:a16="http://schemas.microsoft.com/office/drawing/2014/main" id="{34C78FD7-0BA6-92D9-F528-6FBF65F6FC67}"/>
                  </a:ext>
                </a:extLst>
              </p:cNvPr>
              <p:cNvSpPr/>
              <p:nvPr/>
            </p:nvSpPr>
            <p:spPr>
              <a:xfrm>
                <a:off x="6702560" y="7011126"/>
                <a:ext cx="2620010" cy="1189990"/>
              </a:xfrm>
              <a:custGeom>
                <a:avLst/>
                <a:gdLst/>
                <a:ahLst/>
                <a:cxnLst/>
                <a:rect l="l" t="t" r="r" b="b"/>
                <a:pathLst>
                  <a:path w="2620009" h="1189990">
                    <a:moveTo>
                      <a:pt x="2619513" y="0"/>
                    </a:moveTo>
                    <a:lnTo>
                      <a:pt x="0" y="0"/>
                    </a:lnTo>
                    <a:lnTo>
                      <a:pt x="0" y="1189765"/>
                    </a:lnTo>
                    <a:lnTo>
                      <a:pt x="2619513" y="1189765"/>
                    </a:lnTo>
                    <a:lnTo>
                      <a:pt x="2619513" y="0"/>
                    </a:lnTo>
                    <a:close/>
                  </a:path>
                </a:pathLst>
              </a:custGeom>
              <a:solidFill>
                <a:srgbClr val="FFFFFF"/>
              </a:solidFill>
            </p:spPr>
            <p:txBody>
              <a:bodyPr wrap="square" lIns="0" tIns="0" rIns="0" bIns="0" rtlCol="0"/>
              <a:lstStyle/>
              <a:p>
                <a:endParaRPr/>
              </a:p>
            </p:txBody>
          </p:sp>
          <p:sp>
            <p:nvSpPr>
              <p:cNvPr id="633" name="object 97">
                <a:extLst>
                  <a:ext uri="{FF2B5EF4-FFF2-40B4-BE49-F238E27FC236}">
                    <a16:creationId xmlns:a16="http://schemas.microsoft.com/office/drawing/2014/main" id="{8F409BBE-66E1-E642-3659-D67C44382A46}"/>
                  </a:ext>
                </a:extLst>
              </p:cNvPr>
              <p:cNvSpPr/>
              <p:nvPr/>
            </p:nvSpPr>
            <p:spPr>
              <a:xfrm>
                <a:off x="6752296" y="7323969"/>
                <a:ext cx="2569845" cy="604520"/>
              </a:xfrm>
              <a:custGeom>
                <a:avLst/>
                <a:gdLst/>
                <a:ahLst/>
                <a:cxnLst/>
                <a:rect l="l" t="t" r="r" b="b"/>
                <a:pathLst>
                  <a:path w="2569845" h="604520">
                    <a:moveTo>
                      <a:pt x="1666226" y="603250"/>
                    </a:moveTo>
                    <a:lnTo>
                      <a:pt x="1496779" y="603250"/>
                    </a:lnTo>
                    <a:lnTo>
                      <a:pt x="1508076" y="604520"/>
                    </a:lnTo>
                    <a:lnTo>
                      <a:pt x="1649281" y="604520"/>
                    </a:lnTo>
                    <a:lnTo>
                      <a:pt x="1666226" y="603250"/>
                    </a:lnTo>
                    <a:close/>
                  </a:path>
                  <a:path w="2569845" h="604520">
                    <a:moveTo>
                      <a:pt x="1700115" y="601980"/>
                    </a:moveTo>
                    <a:lnTo>
                      <a:pt x="1462890" y="601980"/>
                    </a:lnTo>
                    <a:lnTo>
                      <a:pt x="1474187" y="603250"/>
                    </a:lnTo>
                    <a:lnTo>
                      <a:pt x="1683171" y="603250"/>
                    </a:lnTo>
                    <a:lnTo>
                      <a:pt x="1700115" y="601980"/>
                    </a:lnTo>
                    <a:close/>
                  </a:path>
                  <a:path w="2569845" h="604520">
                    <a:moveTo>
                      <a:pt x="779455" y="179070"/>
                    </a:moveTo>
                    <a:lnTo>
                      <a:pt x="118613" y="179070"/>
                    </a:lnTo>
                    <a:lnTo>
                      <a:pt x="124261" y="180340"/>
                    </a:lnTo>
                    <a:lnTo>
                      <a:pt x="135558" y="180340"/>
                    </a:lnTo>
                    <a:lnTo>
                      <a:pt x="141206" y="181610"/>
                    </a:lnTo>
                    <a:lnTo>
                      <a:pt x="146854" y="181610"/>
                    </a:lnTo>
                    <a:lnTo>
                      <a:pt x="152502" y="182880"/>
                    </a:lnTo>
                    <a:lnTo>
                      <a:pt x="158151" y="182880"/>
                    </a:lnTo>
                    <a:lnTo>
                      <a:pt x="169447" y="185420"/>
                    </a:lnTo>
                    <a:lnTo>
                      <a:pt x="175095" y="185420"/>
                    </a:lnTo>
                    <a:lnTo>
                      <a:pt x="186392" y="187960"/>
                    </a:lnTo>
                    <a:lnTo>
                      <a:pt x="192040" y="187960"/>
                    </a:lnTo>
                    <a:lnTo>
                      <a:pt x="288060" y="209550"/>
                    </a:lnTo>
                    <a:lnTo>
                      <a:pt x="310652" y="215900"/>
                    </a:lnTo>
                    <a:lnTo>
                      <a:pt x="367135" y="231140"/>
                    </a:lnTo>
                    <a:lnTo>
                      <a:pt x="389728" y="237490"/>
                    </a:lnTo>
                    <a:lnTo>
                      <a:pt x="406672" y="241300"/>
                    </a:lnTo>
                    <a:lnTo>
                      <a:pt x="429265" y="248920"/>
                    </a:lnTo>
                    <a:lnTo>
                      <a:pt x="440561" y="251460"/>
                    </a:lnTo>
                    <a:lnTo>
                      <a:pt x="463154" y="259080"/>
                    </a:lnTo>
                    <a:lnTo>
                      <a:pt x="474451" y="261620"/>
                    </a:lnTo>
                    <a:lnTo>
                      <a:pt x="485747" y="265430"/>
                    </a:lnTo>
                    <a:lnTo>
                      <a:pt x="491395" y="267970"/>
                    </a:lnTo>
                    <a:lnTo>
                      <a:pt x="497044" y="269240"/>
                    </a:lnTo>
                    <a:lnTo>
                      <a:pt x="502692" y="271780"/>
                    </a:lnTo>
                    <a:lnTo>
                      <a:pt x="508340" y="273050"/>
                    </a:lnTo>
                    <a:lnTo>
                      <a:pt x="513988" y="275590"/>
                    </a:lnTo>
                    <a:lnTo>
                      <a:pt x="525285" y="279400"/>
                    </a:lnTo>
                    <a:lnTo>
                      <a:pt x="536581" y="284480"/>
                    </a:lnTo>
                    <a:lnTo>
                      <a:pt x="559174" y="292100"/>
                    </a:lnTo>
                    <a:lnTo>
                      <a:pt x="581767" y="302260"/>
                    </a:lnTo>
                    <a:lnTo>
                      <a:pt x="593063" y="306070"/>
                    </a:lnTo>
                    <a:lnTo>
                      <a:pt x="610008" y="313690"/>
                    </a:lnTo>
                    <a:lnTo>
                      <a:pt x="626953" y="320040"/>
                    </a:lnTo>
                    <a:lnTo>
                      <a:pt x="660842" y="335280"/>
                    </a:lnTo>
                    <a:lnTo>
                      <a:pt x="717324" y="359410"/>
                    </a:lnTo>
                    <a:lnTo>
                      <a:pt x="762510" y="379730"/>
                    </a:lnTo>
                    <a:lnTo>
                      <a:pt x="802048" y="396240"/>
                    </a:lnTo>
                    <a:lnTo>
                      <a:pt x="835937" y="411480"/>
                    </a:lnTo>
                    <a:lnTo>
                      <a:pt x="954549" y="466090"/>
                    </a:lnTo>
                    <a:lnTo>
                      <a:pt x="1027977" y="499110"/>
                    </a:lnTo>
                    <a:lnTo>
                      <a:pt x="1039274" y="502920"/>
                    </a:lnTo>
                    <a:lnTo>
                      <a:pt x="1073163" y="518160"/>
                    </a:lnTo>
                    <a:lnTo>
                      <a:pt x="1084459" y="521970"/>
                    </a:lnTo>
                    <a:lnTo>
                      <a:pt x="1101404" y="529590"/>
                    </a:lnTo>
                    <a:lnTo>
                      <a:pt x="1107052" y="530860"/>
                    </a:lnTo>
                    <a:lnTo>
                      <a:pt x="1118349" y="535940"/>
                    </a:lnTo>
                    <a:lnTo>
                      <a:pt x="1123997" y="537210"/>
                    </a:lnTo>
                    <a:lnTo>
                      <a:pt x="1129645" y="539750"/>
                    </a:lnTo>
                    <a:lnTo>
                      <a:pt x="1135293" y="541020"/>
                    </a:lnTo>
                    <a:lnTo>
                      <a:pt x="1146590" y="546100"/>
                    </a:lnTo>
                    <a:lnTo>
                      <a:pt x="1152238" y="547370"/>
                    </a:lnTo>
                    <a:lnTo>
                      <a:pt x="1157886" y="549910"/>
                    </a:lnTo>
                    <a:lnTo>
                      <a:pt x="1169183" y="552450"/>
                    </a:lnTo>
                    <a:lnTo>
                      <a:pt x="1174831" y="554990"/>
                    </a:lnTo>
                    <a:lnTo>
                      <a:pt x="1180479" y="556260"/>
                    </a:lnTo>
                    <a:lnTo>
                      <a:pt x="1186127" y="558800"/>
                    </a:lnTo>
                    <a:lnTo>
                      <a:pt x="1203072" y="562610"/>
                    </a:lnTo>
                    <a:lnTo>
                      <a:pt x="1208720" y="565150"/>
                    </a:lnTo>
                    <a:lnTo>
                      <a:pt x="1287795" y="582930"/>
                    </a:lnTo>
                    <a:lnTo>
                      <a:pt x="1293444" y="582930"/>
                    </a:lnTo>
                    <a:lnTo>
                      <a:pt x="1316036" y="588010"/>
                    </a:lnTo>
                    <a:lnTo>
                      <a:pt x="1321685" y="588010"/>
                    </a:lnTo>
                    <a:lnTo>
                      <a:pt x="1332981" y="590550"/>
                    </a:lnTo>
                    <a:lnTo>
                      <a:pt x="1338629" y="590550"/>
                    </a:lnTo>
                    <a:lnTo>
                      <a:pt x="1344278" y="591820"/>
                    </a:lnTo>
                    <a:lnTo>
                      <a:pt x="1349926" y="591820"/>
                    </a:lnTo>
                    <a:lnTo>
                      <a:pt x="1355574" y="593090"/>
                    </a:lnTo>
                    <a:lnTo>
                      <a:pt x="1361222" y="593090"/>
                    </a:lnTo>
                    <a:lnTo>
                      <a:pt x="1429001" y="600710"/>
                    </a:lnTo>
                    <a:lnTo>
                      <a:pt x="1440297" y="600710"/>
                    </a:lnTo>
                    <a:lnTo>
                      <a:pt x="1451594" y="601980"/>
                    </a:lnTo>
                    <a:lnTo>
                      <a:pt x="1717060" y="601980"/>
                    </a:lnTo>
                    <a:lnTo>
                      <a:pt x="1818728" y="594360"/>
                    </a:lnTo>
                    <a:lnTo>
                      <a:pt x="1841321" y="593090"/>
                    </a:lnTo>
                    <a:lnTo>
                      <a:pt x="1886508" y="588010"/>
                    </a:lnTo>
                    <a:lnTo>
                      <a:pt x="1909099" y="586740"/>
                    </a:lnTo>
                    <a:lnTo>
                      <a:pt x="1931693" y="584200"/>
                    </a:lnTo>
                    <a:lnTo>
                      <a:pt x="1959934" y="580390"/>
                    </a:lnTo>
                    <a:lnTo>
                      <a:pt x="2039009" y="571500"/>
                    </a:lnTo>
                    <a:lnTo>
                      <a:pt x="2050306" y="568960"/>
                    </a:lnTo>
                    <a:lnTo>
                      <a:pt x="2072899" y="566420"/>
                    </a:lnTo>
                    <a:lnTo>
                      <a:pt x="2084195" y="563880"/>
                    </a:lnTo>
                    <a:lnTo>
                      <a:pt x="2089843" y="563880"/>
                    </a:lnTo>
                    <a:lnTo>
                      <a:pt x="2112436" y="558800"/>
                    </a:lnTo>
                    <a:lnTo>
                      <a:pt x="2118084" y="558800"/>
                    </a:lnTo>
                    <a:lnTo>
                      <a:pt x="2174567" y="546100"/>
                    </a:lnTo>
                    <a:lnTo>
                      <a:pt x="2180215" y="543560"/>
                    </a:lnTo>
                    <a:lnTo>
                      <a:pt x="2197160" y="539750"/>
                    </a:lnTo>
                    <a:lnTo>
                      <a:pt x="2202808" y="537210"/>
                    </a:lnTo>
                    <a:lnTo>
                      <a:pt x="2214104" y="534670"/>
                    </a:lnTo>
                    <a:lnTo>
                      <a:pt x="2219752" y="532130"/>
                    </a:lnTo>
                    <a:lnTo>
                      <a:pt x="2225401" y="530860"/>
                    </a:lnTo>
                    <a:lnTo>
                      <a:pt x="2281883" y="511810"/>
                    </a:lnTo>
                    <a:lnTo>
                      <a:pt x="2298827" y="505460"/>
                    </a:lnTo>
                    <a:lnTo>
                      <a:pt x="2321420" y="497840"/>
                    </a:lnTo>
                    <a:lnTo>
                      <a:pt x="2349661" y="487680"/>
                    </a:lnTo>
                    <a:lnTo>
                      <a:pt x="2377903" y="476250"/>
                    </a:lnTo>
                    <a:lnTo>
                      <a:pt x="2406144" y="466090"/>
                    </a:lnTo>
                    <a:lnTo>
                      <a:pt x="2434385" y="454660"/>
                    </a:lnTo>
                    <a:lnTo>
                      <a:pt x="2468274" y="441960"/>
                    </a:lnTo>
                    <a:lnTo>
                      <a:pt x="1609744" y="441960"/>
                    </a:lnTo>
                    <a:lnTo>
                      <a:pt x="1604096" y="440690"/>
                    </a:lnTo>
                    <a:lnTo>
                      <a:pt x="1581503" y="440690"/>
                    </a:lnTo>
                    <a:lnTo>
                      <a:pt x="1575854" y="439420"/>
                    </a:lnTo>
                    <a:lnTo>
                      <a:pt x="1564558" y="439420"/>
                    </a:lnTo>
                    <a:lnTo>
                      <a:pt x="1558910" y="438150"/>
                    </a:lnTo>
                    <a:lnTo>
                      <a:pt x="1553262" y="438150"/>
                    </a:lnTo>
                    <a:lnTo>
                      <a:pt x="1547613" y="436880"/>
                    </a:lnTo>
                    <a:lnTo>
                      <a:pt x="1541965" y="436880"/>
                    </a:lnTo>
                    <a:lnTo>
                      <a:pt x="1536317" y="435610"/>
                    </a:lnTo>
                    <a:lnTo>
                      <a:pt x="1530669" y="435610"/>
                    </a:lnTo>
                    <a:lnTo>
                      <a:pt x="1519372" y="433070"/>
                    </a:lnTo>
                    <a:lnTo>
                      <a:pt x="1513724" y="433070"/>
                    </a:lnTo>
                    <a:lnTo>
                      <a:pt x="1502428" y="430530"/>
                    </a:lnTo>
                    <a:lnTo>
                      <a:pt x="1496779" y="430530"/>
                    </a:lnTo>
                    <a:lnTo>
                      <a:pt x="1468538" y="424180"/>
                    </a:lnTo>
                    <a:lnTo>
                      <a:pt x="1462890" y="424180"/>
                    </a:lnTo>
                    <a:lnTo>
                      <a:pt x="1451594" y="421640"/>
                    </a:lnTo>
                    <a:lnTo>
                      <a:pt x="1445945" y="419100"/>
                    </a:lnTo>
                    <a:lnTo>
                      <a:pt x="1406408" y="410210"/>
                    </a:lnTo>
                    <a:lnTo>
                      <a:pt x="1383815" y="402590"/>
                    </a:lnTo>
                    <a:lnTo>
                      <a:pt x="1372519" y="400050"/>
                    </a:lnTo>
                    <a:lnTo>
                      <a:pt x="1349926" y="392430"/>
                    </a:lnTo>
                    <a:lnTo>
                      <a:pt x="1338629" y="389890"/>
                    </a:lnTo>
                    <a:lnTo>
                      <a:pt x="1327333" y="386080"/>
                    </a:lnTo>
                    <a:lnTo>
                      <a:pt x="1310388" y="379730"/>
                    </a:lnTo>
                    <a:lnTo>
                      <a:pt x="1293444" y="374650"/>
                    </a:lnTo>
                    <a:lnTo>
                      <a:pt x="1270851" y="367030"/>
                    </a:lnTo>
                    <a:lnTo>
                      <a:pt x="1236961" y="354330"/>
                    </a:lnTo>
                    <a:lnTo>
                      <a:pt x="1157886" y="326390"/>
                    </a:lnTo>
                    <a:lnTo>
                      <a:pt x="1078811" y="299720"/>
                    </a:lnTo>
                    <a:lnTo>
                      <a:pt x="1050570" y="289560"/>
                    </a:lnTo>
                    <a:lnTo>
                      <a:pt x="999736" y="270510"/>
                    </a:lnTo>
                    <a:lnTo>
                      <a:pt x="988440" y="266700"/>
                    </a:lnTo>
                    <a:lnTo>
                      <a:pt x="977143" y="261620"/>
                    </a:lnTo>
                    <a:lnTo>
                      <a:pt x="965847" y="257810"/>
                    </a:lnTo>
                    <a:lnTo>
                      <a:pt x="948901" y="251460"/>
                    </a:lnTo>
                    <a:lnTo>
                      <a:pt x="931958" y="243840"/>
                    </a:lnTo>
                    <a:lnTo>
                      <a:pt x="915012" y="237490"/>
                    </a:lnTo>
                    <a:lnTo>
                      <a:pt x="898067" y="229870"/>
                    </a:lnTo>
                    <a:lnTo>
                      <a:pt x="881123" y="223520"/>
                    </a:lnTo>
                    <a:lnTo>
                      <a:pt x="830289" y="200660"/>
                    </a:lnTo>
                    <a:lnTo>
                      <a:pt x="813344" y="194310"/>
                    </a:lnTo>
                    <a:lnTo>
                      <a:pt x="779455" y="179070"/>
                    </a:lnTo>
                    <a:close/>
                  </a:path>
                  <a:path w="2569845" h="604520">
                    <a:moveTo>
                      <a:pt x="2569777" y="143510"/>
                    </a:moveTo>
                    <a:lnTo>
                      <a:pt x="2564294" y="146050"/>
                    </a:lnTo>
                    <a:lnTo>
                      <a:pt x="2552997" y="153670"/>
                    </a:lnTo>
                    <a:lnTo>
                      <a:pt x="2547349" y="156210"/>
                    </a:lnTo>
                    <a:lnTo>
                      <a:pt x="2536053" y="163830"/>
                    </a:lnTo>
                    <a:lnTo>
                      <a:pt x="2530404" y="166370"/>
                    </a:lnTo>
                    <a:lnTo>
                      <a:pt x="2524756" y="170180"/>
                    </a:lnTo>
                    <a:lnTo>
                      <a:pt x="2519108" y="172720"/>
                    </a:lnTo>
                    <a:lnTo>
                      <a:pt x="2513460" y="176530"/>
                    </a:lnTo>
                    <a:lnTo>
                      <a:pt x="2507812" y="179070"/>
                    </a:lnTo>
                    <a:lnTo>
                      <a:pt x="2502163" y="182880"/>
                    </a:lnTo>
                    <a:lnTo>
                      <a:pt x="2490867" y="187960"/>
                    </a:lnTo>
                    <a:lnTo>
                      <a:pt x="2485219" y="191770"/>
                    </a:lnTo>
                    <a:lnTo>
                      <a:pt x="2473922" y="198120"/>
                    </a:lnTo>
                    <a:lnTo>
                      <a:pt x="2462626" y="203200"/>
                    </a:lnTo>
                    <a:lnTo>
                      <a:pt x="2451329" y="209550"/>
                    </a:lnTo>
                    <a:lnTo>
                      <a:pt x="2428737" y="219710"/>
                    </a:lnTo>
                    <a:lnTo>
                      <a:pt x="2417440" y="226060"/>
                    </a:lnTo>
                    <a:lnTo>
                      <a:pt x="2338365" y="261620"/>
                    </a:lnTo>
                    <a:lnTo>
                      <a:pt x="2327069" y="265430"/>
                    </a:lnTo>
                    <a:lnTo>
                      <a:pt x="2304476" y="275590"/>
                    </a:lnTo>
                    <a:lnTo>
                      <a:pt x="2293179" y="279400"/>
                    </a:lnTo>
                    <a:lnTo>
                      <a:pt x="2281883" y="284480"/>
                    </a:lnTo>
                    <a:lnTo>
                      <a:pt x="2270586" y="288290"/>
                    </a:lnTo>
                    <a:lnTo>
                      <a:pt x="2253642" y="295910"/>
                    </a:lnTo>
                    <a:lnTo>
                      <a:pt x="2219752" y="308610"/>
                    </a:lnTo>
                    <a:lnTo>
                      <a:pt x="2202808" y="313690"/>
                    </a:lnTo>
                    <a:lnTo>
                      <a:pt x="2185863" y="320040"/>
                    </a:lnTo>
                    <a:lnTo>
                      <a:pt x="2163270" y="328930"/>
                    </a:lnTo>
                    <a:lnTo>
                      <a:pt x="2140677" y="336550"/>
                    </a:lnTo>
                    <a:lnTo>
                      <a:pt x="2123733" y="341630"/>
                    </a:lnTo>
                    <a:lnTo>
                      <a:pt x="2106788" y="347980"/>
                    </a:lnTo>
                    <a:lnTo>
                      <a:pt x="2089843" y="353060"/>
                    </a:lnTo>
                    <a:lnTo>
                      <a:pt x="2072899" y="359410"/>
                    </a:lnTo>
                    <a:lnTo>
                      <a:pt x="1988175" y="384810"/>
                    </a:lnTo>
                    <a:lnTo>
                      <a:pt x="1965583" y="392430"/>
                    </a:lnTo>
                    <a:lnTo>
                      <a:pt x="1942990" y="397510"/>
                    </a:lnTo>
                    <a:lnTo>
                      <a:pt x="1931693" y="401320"/>
                    </a:lnTo>
                    <a:lnTo>
                      <a:pt x="1920397" y="403860"/>
                    </a:lnTo>
                    <a:lnTo>
                      <a:pt x="1909099" y="407670"/>
                    </a:lnTo>
                    <a:lnTo>
                      <a:pt x="1841321" y="422910"/>
                    </a:lnTo>
                    <a:lnTo>
                      <a:pt x="1835673" y="422910"/>
                    </a:lnTo>
                    <a:lnTo>
                      <a:pt x="1813080" y="427990"/>
                    </a:lnTo>
                    <a:lnTo>
                      <a:pt x="1807431" y="427990"/>
                    </a:lnTo>
                    <a:lnTo>
                      <a:pt x="1796135" y="430530"/>
                    </a:lnTo>
                    <a:lnTo>
                      <a:pt x="1790487" y="430530"/>
                    </a:lnTo>
                    <a:lnTo>
                      <a:pt x="1779190" y="433070"/>
                    </a:lnTo>
                    <a:lnTo>
                      <a:pt x="1773542" y="433070"/>
                    </a:lnTo>
                    <a:lnTo>
                      <a:pt x="1767894" y="434340"/>
                    </a:lnTo>
                    <a:lnTo>
                      <a:pt x="1762246" y="434340"/>
                    </a:lnTo>
                    <a:lnTo>
                      <a:pt x="1756597" y="435610"/>
                    </a:lnTo>
                    <a:lnTo>
                      <a:pt x="1750949" y="435610"/>
                    </a:lnTo>
                    <a:lnTo>
                      <a:pt x="1745301" y="436880"/>
                    </a:lnTo>
                    <a:lnTo>
                      <a:pt x="1739653" y="436880"/>
                    </a:lnTo>
                    <a:lnTo>
                      <a:pt x="1734005" y="438150"/>
                    </a:lnTo>
                    <a:lnTo>
                      <a:pt x="1722708" y="438150"/>
                    </a:lnTo>
                    <a:lnTo>
                      <a:pt x="1717060" y="439420"/>
                    </a:lnTo>
                    <a:lnTo>
                      <a:pt x="1705764" y="439420"/>
                    </a:lnTo>
                    <a:lnTo>
                      <a:pt x="1700115" y="440690"/>
                    </a:lnTo>
                    <a:lnTo>
                      <a:pt x="1683171" y="440690"/>
                    </a:lnTo>
                    <a:lnTo>
                      <a:pt x="1677522" y="441960"/>
                    </a:lnTo>
                    <a:lnTo>
                      <a:pt x="2468274" y="441960"/>
                    </a:lnTo>
                    <a:lnTo>
                      <a:pt x="2507812" y="425450"/>
                    </a:lnTo>
                    <a:lnTo>
                      <a:pt x="2569777" y="401320"/>
                    </a:lnTo>
                    <a:lnTo>
                      <a:pt x="2569777" y="143510"/>
                    </a:lnTo>
                    <a:close/>
                  </a:path>
                  <a:path w="2569845" h="604520">
                    <a:moveTo>
                      <a:pt x="367135" y="6350"/>
                    </a:moveTo>
                    <a:lnTo>
                      <a:pt x="197688" y="6350"/>
                    </a:lnTo>
                    <a:lnTo>
                      <a:pt x="180743" y="10160"/>
                    </a:lnTo>
                    <a:lnTo>
                      <a:pt x="175095" y="10160"/>
                    </a:lnTo>
                    <a:lnTo>
                      <a:pt x="118613" y="22860"/>
                    </a:lnTo>
                    <a:lnTo>
                      <a:pt x="112965" y="25400"/>
                    </a:lnTo>
                    <a:lnTo>
                      <a:pt x="90372" y="30480"/>
                    </a:lnTo>
                    <a:lnTo>
                      <a:pt x="84724" y="33020"/>
                    </a:lnTo>
                    <a:lnTo>
                      <a:pt x="73427" y="35560"/>
                    </a:lnTo>
                    <a:lnTo>
                      <a:pt x="50834" y="43180"/>
                    </a:lnTo>
                    <a:lnTo>
                      <a:pt x="39538" y="45720"/>
                    </a:lnTo>
                    <a:lnTo>
                      <a:pt x="16945" y="53340"/>
                    </a:lnTo>
                    <a:lnTo>
                      <a:pt x="0" y="59690"/>
                    </a:lnTo>
                    <a:lnTo>
                      <a:pt x="0" y="190500"/>
                    </a:lnTo>
                    <a:lnTo>
                      <a:pt x="33890" y="182880"/>
                    </a:lnTo>
                    <a:lnTo>
                      <a:pt x="39538" y="182880"/>
                    </a:lnTo>
                    <a:lnTo>
                      <a:pt x="45186" y="181610"/>
                    </a:lnTo>
                    <a:lnTo>
                      <a:pt x="50834" y="181610"/>
                    </a:lnTo>
                    <a:lnTo>
                      <a:pt x="56483" y="180340"/>
                    </a:lnTo>
                    <a:lnTo>
                      <a:pt x="67779" y="180340"/>
                    </a:lnTo>
                    <a:lnTo>
                      <a:pt x="73427" y="179070"/>
                    </a:lnTo>
                    <a:lnTo>
                      <a:pt x="779455" y="179070"/>
                    </a:lnTo>
                    <a:lnTo>
                      <a:pt x="762510" y="170180"/>
                    </a:lnTo>
                    <a:lnTo>
                      <a:pt x="711676" y="147320"/>
                    </a:lnTo>
                    <a:lnTo>
                      <a:pt x="694731" y="138430"/>
                    </a:lnTo>
                    <a:lnTo>
                      <a:pt x="677787" y="130810"/>
                    </a:lnTo>
                    <a:lnTo>
                      <a:pt x="660842" y="121920"/>
                    </a:lnTo>
                    <a:lnTo>
                      <a:pt x="604360" y="93980"/>
                    </a:lnTo>
                    <a:lnTo>
                      <a:pt x="587415" y="86360"/>
                    </a:lnTo>
                    <a:lnTo>
                      <a:pt x="576119" y="80010"/>
                    </a:lnTo>
                    <a:lnTo>
                      <a:pt x="502692" y="46990"/>
                    </a:lnTo>
                    <a:lnTo>
                      <a:pt x="497044" y="45720"/>
                    </a:lnTo>
                    <a:lnTo>
                      <a:pt x="480099" y="38100"/>
                    </a:lnTo>
                    <a:lnTo>
                      <a:pt x="474451" y="36830"/>
                    </a:lnTo>
                    <a:lnTo>
                      <a:pt x="468803" y="34290"/>
                    </a:lnTo>
                    <a:lnTo>
                      <a:pt x="463154" y="33020"/>
                    </a:lnTo>
                    <a:lnTo>
                      <a:pt x="457506" y="30480"/>
                    </a:lnTo>
                    <a:lnTo>
                      <a:pt x="451858" y="29210"/>
                    </a:lnTo>
                    <a:lnTo>
                      <a:pt x="446210" y="26670"/>
                    </a:lnTo>
                    <a:lnTo>
                      <a:pt x="440561" y="25400"/>
                    </a:lnTo>
                    <a:lnTo>
                      <a:pt x="434913" y="22860"/>
                    </a:lnTo>
                    <a:lnTo>
                      <a:pt x="423617" y="20320"/>
                    </a:lnTo>
                    <a:lnTo>
                      <a:pt x="417969" y="17780"/>
                    </a:lnTo>
                    <a:lnTo>
                      <a:pt x="367135" y="6350"/>
                    </a:lnTo>
                    <a:close/>
                  </a:path>
                  <a:path w="2569845" h="604520">
                    <a:moveTo>
                      <a:pt x="338894" y="2540"/>
                    </a:moveTo>
                    <a:lnTo>
                      <a:pt x="225929" y="2540"/>
                    </a:lnTo>
                    <a:lnTo>
                      <a:pt x="214633" y="5080"/>
                    </a:lnTo>
                    <a:lnTo>
                      <a:pt x="208985" y="5080"/>
                    </a:lnTo>
                    <a:lnTo>
                      <a:pt x="203336" y="6350"/>
                    </a:lnTo>
                    <a:lnTo>
                      <a:pt x="361486" y="6350"/>
                    </a:lnTo>
                    <a:lnTo>
                      <a:pt x="350190" y="3810"/>
                    </a:lnTo>
                    <a:lnTo>
                      <a:pt x="344542" y="3810"/>
                    </a:lnTo>
                    <a:lnTo>
                      <a:pt x="338894" y="2540"/>
                    </a:lnTo>
                    <a:close/>
                  </a:path>
                  <a:path w="2569845" h="604520">
                    <a:moveTo>
                      <a:pt x="327597" y="1270"/>
                    </a:moveTo>
                    <a:lnTo>
                      <a:pt x="242874" y="1270"/>
                    </a:lnTo>
                    <a:lnTo>
                      <a:pt x="237226" y="2540"/>
                    </a:lnTo>
                    <a:lnTo>
                      <a:pt x="333245" y="2540"/>
                    </a:lnTo>
                    <a:lnTo>
                      <a:pt x="327597" y="1270"/>
                    </a:lnTo>
                    <a:close/>
                  </a:path>
                  <a:path w="2569845" h="604520">
                    <a:moveTo>
                      <a:pt x="310652" y="0"/>
                    </a:moveTo>
                    <a:lnTo>
                      <a:pt x="259818" y="0"/>
                    </a:lnTo>
                    <a:lnTo>
                      <a:pt x="254170" y="1270"/>
                    </a:lnTo>
                    <a:lnTo>
                      <a:pt x="316301" y="1270"/>
                    </a:lnTo>
                    <a:lnTo>
                      <a:pt x="310652" y="0"/>
                    </a:lnTo>
                    <a:close/>
                  </a:path>
                </a:pathLst>
              </a:custGeom>
              <a:solidFill>
                <a:srgbClr val="000000">
                  <a:alpha val="50000"/>
                </a:srgbClr>
              </a:solidFill>
            </p:spPr>
            <p:txBody>
              <a:bodyPr wrap="square" lIns="0" tIns="0" rIns="0" bIns="0" rtlCol="0"/>
              <a:lstStyle/>
              <a:p>
                <a:endParaRPr/>
              </a:p>
            </p:txBody>
          </p:sp>
          <p:sp>
            <p:nvSpPr>
              <p:cNvPr id="634" name="object 98">
                <a:extLst>
                  <a:ext uri="{FF2B5EF4-FFF2-40B4-BE49-F238E27FC236}">
                    <a16:creationId xmlns:a16="http://schemas.microsoft.com/office/drawing/2014/main" id="{B2029FE3-0C39-CDF4-1C75-C35636D7E122}"/>
                  </a:ext>
                </a:extLst>
              </p:cNvPr>
              <p:cNvSpPr/>
              <p:nvPr/>
            </p:nvSpPr>
            <p:spPr>
              <a:xfrm>
                <a:off x="6752296" y="7329087"/>
                <a:ext cx="2569845" cy="715010"/>
              </a:xfrm>
              <a:custGeom>
                <a:avLst/>
                <a:gdLst/>
                <a:ahLst/>
                <a:cxnLst/>
                <a:rect l="l" t="t" r="r" b="b"/>
                <a:pathLst>
                  <a:path w="2569845" h="715009">
                    <a:moveTo>
                      <a:pt x="737407" y="177800"/>
                    </a:moveTo>
                    <a:lnTo>
                      <a:pt x="107317" y="177800"/>
                    </a:lnTo>
                    <a:lnTo>
                      <a:pt x="112965" y="179070"/>
                    </a:lnTo>
                    <a:lnTo>
                      <a:pt x="124261" y="179070"/>
                    </a:lnTo>
                    <a:lnTo>
                      <a:pt x="129909" y="180340"/>
                    </a:lnTo>
                    <a:lnTo>
                      <a:pt x="141206" y="180340"/>
                    </a:lnTo>
                    <a:lnTo>
                      <a:pt x="146854" y="181610"/>
                    </a:lnTo>
                    <a:lnTo>
                      <a:pt x="152502" y="181610"/>
                    </a:lnTo>
                    <a:lnTo>
                      <a:pt x="163799" y="184150"/>
                    </a:lnTo>
                    <a:lnTo>
                      <a:pt x="169447" y="184150"/>
                    </a:lnTo>
                    <a:lnTo>
                      <a:pt x="180743" y="186690"/>
                    </a:lnTo>
                    <a:lnTo>
                      <a:pt x="186392" y="186690"/>
                    </a:lnTo>
                    <a:lnTo>
                      <a:pt x="282411" y="208280"/>
                    </a:lnTo>
                    <a:lnTo>
                      <a:pt x="293708" y="212090"/>
                    </a:lnTo>
                    <a:lnTo>
                      <a:pt x="305004" y="214630"/>
                    </a:lnTo>
                    <a:lnTo>
                      <a:pt x="372783" y="234950"/>
                    </a:lnTo>
                    <a:lnTo>
                      <a:pt x="384079" y="237490"/>
                    </a:lnTo>
                    <a:lnTo>
                      <a:pt x="417969" y="248920"/>
                    </a:lnTo>
                    <a:lnTo>
                      <a:pt x="429265" y="251460"/>
                    </a:lnTo>
                    <a:lnTo>
                      <a:pt x="451858" y="259080"/>
                    </a:lnTo>
                    <a:lnTo>
                      <a:pt x="463154" y="264160"/>
                    </a:lnTo>
                    <a:lnTo>
                      <a:pt x="474451" y="267970"/>
                    </a:lnTo>
                    <a:lnTo>
                      <a:pt x="480099" y="269240"/>
                    </a:lnTo>
                    <a:lnTo>
                      <a:pt x="491395" y="274320"/>
                    </a:lnTo>
                    <a:lnTo>
                      <a:pt x="497044" y="275590"/>
                    </a:lnTo>
                    <a:lnTo>
                      <a:pt x="513988" y="283210"/>
                    </a:lnTo>
                    <a:lnTo>
                      <a:pt x="525285" y="287020"/>
                    </a:lnTo>
                    <a:lnTo>
                      <a:pt x="559174" y="302260"/>
                    </a:lnTo>
                    <a:lnTo>
                      <a:pt x="570471" y="306070"/>
                    </a:lnTo>
                    <a:lnTo>
                      <a:pt x="604360" y="321310"/>
                    </a:lnTo>
                    <a:lnTo>
                      <a:pt x="621304" y="330200"/>
                    </a:lnTo>
                    <a:lnTo>
                      <a:pt x="666490" y="350520"/>
                    </a:lnTo>
                    <a:lnTo>
                      <a:pt x="818992" y="425450"/>
                    </a:lnTo>
                    <a:lnTo>
                      <a:pt x="847233" y="440690"/>
                    </a:lnTo>
                    <a:lnTo>
                      <a:pt x="982791" y="510540"/>
                    </a:lnTo>
                    <a:lnTo>
                      <a:pt x="1011033" y="524510"/>
                    </a:lnTo>
                    <a:lnTo>
                      <a:pt x="1044922" y="542290"/>
                    </a:lnTo>
                    <a:lnTo>
                      <a:pt x="1067515" y="552450"/>
                    </a:lnTo>
                    <a:lnTo>
                      <a:pt x="1078811" y="558800"/>
                    </a:lnTo>
                    <a:lnTo>
                      <a:pt x="1146590" y="589280"/>
                    </a:lnTo>
                    <a:lnTo>
                      <a:pt x="1152238" y="590550"/>
                    </a:lnTo>
                    <a:lnTo>
                      <a:pt x="1174831" y="600710"/>
                    </a:lnTo>
                    <a:lnTo>
                      <a:pt x="1180479" y="601980"/>
                    </a:lnTo>
                    <a:lnTo>
                      <a:pt x="1191776" y="607060"/>
                    </a:lnTo>
                    <a:lnTo>
                      <a:pt x="1197424" y="608330"/>
                    </a:lnTo>
                    <a:lnTo>
                      <a:pt x="1203072" y="610870"/>
                    </a:lnTo>
                    <a:lnTo>
                      <a:pt x="1208720" y="612140"/>
                    </a:lnTo>
                    <a:lnTo>
                      <a:pt x="1214368" y="614680"/>
                    </a:lnTo>
                    <a:lnTo>
                      <a:pt x="1220017" y="615950"/>
                    </a:lnTo>
                    <a:lnTo>
                      <a:pt x="1225665" y="618490"/>
                    </a:lnTo>
                    <a:lnTo>
                      <a:pt x="1231313" y="619760"/>
                    </a:lnTo>
                    <a:lnTo>
                      <a:pt x="1236961" y="622300"/>
                    </a:lnTo>
                    <a:lnTo>
                      <a:pt x="1242610" y="623570"/>
                    </a:lnTo>
                    <a:lnTo>
                      <a:pt x="1248258" y="626110"/>
                    </a:lnTo>
                    <a:lnTo>
                      <a:pt x="1259554" y="628650"/>
                    </a:lnTo>
                    <a:lnTo>
                      <a:pt x="1265202" y="631190"/>
                    </a:lnTo>
                    <a:lnTo>
                      <a:pt x="1282147" y="635000"/>
                    </a:lnTo>
                    <a:lnTo>
                      <a:pt x="1287795" y="637540"/>
                    </a:lnTo>
                    <a:lnTo>
                      <a:pt x="1304740" y="641350"/>
                    </a:lnTo>
                    <a:lnTo>
                      <a:pt x="1316036" y="645160"/>
                    </a:lnTo>
                    <a:lnTo>
                      <a:pt x="1372519" y="657860"/>
                    </a:lnTo>
                    <a:lnTo>
                      <a:pt x="1383815" y="659130"/>
                    </a:lnTo>
                    <a:lnTo>
                      <a:pt x="1406408" y="664210"/>
                    </a:lnTo>
                    <a:lnTo>
                      <a:pt x="1417704" y="665480"/>
                    </a:lnTo>
                    <a:lnTo>
                      <a:pt x="1429001" y="668020"/>
                    </a:lnTo>
                    <a:lnTo>
                      <a:pt x="1440297" y="669290"/>
                    </a:lnTo>
                    <a:lnTo>
                      <a:pt x="1451594" y="671830"/>
                    </a:lnTo>
                    <a:lnTo>
                      <a:pt x="1462890" y="673100"/>
                    </a:lnTo>
                    <a:lnTo>
                      <a:pt x="1474187" y="675640"/>
                    </a:lnTo>
                    <a:lnTo>
                      <a:pt x="1491131" y="678180"/>
                    </a:lnTo>
                    <a:lnTo>
                      <a:pt x="1508076" y="679450"/>
                    </a:lnTo>
                    <a:lnTo>
                      <a:pt x="1558910" y="687070"/>
                    </a:lnTo>
                    <a:lnTo>
                      <a:pt x="1575854" y="688340"/>
                    </a:lnTo>
                    <a:lnTo>
                      <a:pt x="1592799" y="690880"/>
                    </a:lnTo>
                    <a:lnTo>
                      <a:pt x="1626688" y="693420"/>
                    </a:lnTo>
                    <a:lnTo>
                      <a:pt x="1643633" y="695960"/>
                    </a:lnTo>
                    <a:lnTo>
                      <a:pt x="1711412" y="701040"/>
                    </a:lnTo>
                    <a:lnTo>
                      <a:pt x="1779190" y="704850"/>
                    </a:lnTo>
                    <a:lnTo>
                      <a:pt x="1807431" y="707390"/>
                    </a:lnTo>
                    <a:lnTo>
                      <a:pt x="1863914" y="709930"/>
                    </a:lnTo>
                    <a:lnTo>
                      <a:pt x="1954286" y="712470"/>
                    </a:lnTo>
                    <a:lnTo>
                      <a:pt x="2010768" y="715010"/>
                    </a:lnTo>
                    <a:lnTo>
                      <a:pt x="2129381" y="715010"/>
                    </a:lnTo>
                    <a:lnTo>
                      <a:pt x="2135029" y="713740"/>
                    </a:lnTo>
                    <a:lnTo>
                      <a:pt x="2151974" y="713740"/>
                    </a:lnTo>
                    <a:lnTo>
                      <a:pt x="2157622" y="712470"/>
                    </a:lnTo>
                    <a:lnTo>
                      <a:pt x="2168918" y="712470"/>
                    </a:lnTo>
                    <a:lnTo>
                      <a:pt x="2174567" y="711200"/>
                    </a:lnTo>
                    <a:lnTo>
                      <a:pt x="2180215" y="711200"/>
                    </a:lnTo>
                    <a:lnTo>
                      <a:pt x="2185863" y="709930"/>
                    </a:lnTo>
                    <a:lnTo>
                      <a:pt x="2197160" y="709930"/>
                    </a:lnTo>
                    <a:lnTo>
                      <a:pt x="2202808" y="708660"/>
                    </a:lnTo>
                    <a:lnTo>
                      <a:pt x="2236697" y="704850"/>
                    </a:lnTo>
                    <a:lnTo>
                      <a:pt x="2247994" y="702310"/>
                    </a:lnTo>
                    <a:lnTo>
                      <a:pt x="2270586" y="699770"/>
                    </a:lnTo>
                    <a:lnTo>
                      <a:pt x="2287531" y="695960"/>
                    </a:lnTo>
                    <a:lnTo>
                      <a:pt x="2315772" y="692150"/>
                    </a:lnTo>
                    <a:lnTo>
                      <a:pt x="2473922" y="662940"/>
                    </a:lnTo>
                    <a:lnTo>
                      <a:pt x="2569777" y="646430"/>
                    </a:lnTo>
                    <a:lnTo>
                      <a:pt x="2569777" y="547370"/>
                    </a:lnTo>
                    <a:lnTo>
                      <a:pt x="1745301" y="547370"/>
                    </a:lnTo>
                    <a:lnTo>
                      <a:pt x="1739653" y="546100"/>
                    </a:lnTo>
                    <a:lnTo>
                      <a:pt x="1717060" y="546100"/>
                    </a:lnTo>
                    <a:lnTo>
                      <a:pt x="1711412" y="544830"/>
                    </a:lnTo>
                    <a:lnTo>
                      <a:pt x="1700115" y="544830"/>
                    </a:lnTo>
                    <a:lnTo>
                      <a:pt x="1694467" y="543560"/>
                    </a:lnTo>
                    <a:lnTo>
                      <a:pt x="1683171" y="543560"/>
                    </a:lnTo>
                    <a:lnTo>
                      <a:pt x="1677522" y="542290"/>
                    </a:lnTo>
                    <a:lnTo>
                      <a:pt x="1671874" y="542290"/>
                    </a:lnTo>
                    <a:lnTo>
                      <a:pt x="1666226" y="541020"/>
                    </a:lnTo>
                    <a:lnTo>
                      <a:pt x="1660578" y="541020"/>
                    </a:lnTo>
                    <a:lnTo>
                      <a:pt x="1654930" y="539750"/>
                    </a:lnTo>
                    <a:lnTo>
                      <a:pt x="1649281" y="539750"/>
                    </a:lnTo>
                    <a:lnTo>
                      <a:pt x="1643633" y="538480"/>
                    </a:lnTo>
                    <a:lnTo>
                      <a:pt x="1637985" y="538480"/>
                    </a:lnTo>
                    <a:lnTo>
                      <a:pt x="1632337" y="537210"/>
                    </a:lnTo>
                    <a:lnTo>
                      <a:pt x="1626688" y="537210"/>
                    </a:lnTo>
                    <a:lnTo>
                      <a:pt x="1615392" y="534670"/>
                    </a:lnTo>
                    <a:lnTo>
                      <a:pt x="1609744" y="534670"/>
                    </a:lnTo>
                    <a:lnTo>
                      <a:pt x="1598447" y="532130"/>
                    </a:lnTo>
                    <a:lnTo>
                      <a:pt x="1592799" y="532130"/>
                    </a:lnTo>
                    <a:lnTo>
                      <a:pt x="1564558" y="525780"/>
                    </a:lnTo>
                    <a:lnTo>
                      <a:pt x="1558910" y="525780"/>
                    </a:lnTo>
                    <a:lnTo>
                      <a:pt x="1530669" y="519430"/>
                    </a:lnTo>
                    <a:lnTo>
                      <a:pt x="1525021" y="516890"/>
                    </a:lnTo>
                    <a:lnTo>
                      <a:pt x="1496779" y="510540"/>
                    </a:lnTo>
                    <a:lnTo>
                      <a:pt x="1491131" y="508000"/>
                    </a:lnTo>
                    <a:lnTo>
                      <a:pt x="1479835" y="505460"/>
                    </a:lnTo>
                    <a:lnTo>
                      <a:pt x="1474187" y="502920"/>
                    </a:lnTo>
                    <a:lnTo>
                      <a:pt x="1462890" y="500380"/>
                    </a:lnTo>
                    <a:lnTo>
                      <a:pt x="1457242" y="497840"/>
                    </a:lnTo>
                    <a:lnTo>
                      <a:pt x="1451594" y="496570"/>
                    </a:lnTo>
                    <a:lnTo>
                      <a:pt x="1445945" y="494030"/>
                    </a:lnTo>
                    <a:lnTo>
                      <a:pt x="1440297" y="492760"/>
                    </a:lnTo>
                    <a:lnTo>
                      <a:pt x="1434649" y="490220"/>
                    </a:lnTo>
                    <a:lnTo>
                      <a:pt x="1429001" y="488950"/>
                    </a:lnTo>
                    <a:lnTo>
                      <a:pt x="1423353" y="486410"/>
                    </a:lnTo>
                    <a:lnTo>
                      <a:pt x="1412056" y="482600"/>
                    </a:lnTo>
                    <a:lnTo>
                      <a:pt x="1400760" y="477520"/>
                    </a:lnTo>
                    <a:lnTo>
                      <a:pt x="1378167" y="469900"/>
                    </a:lnTo>
                    <a:lnTo>
                      <a:pt x="1355574" y="459740"/>
                    </a:lnTo>
                    <a:lnTo>
                      <a:pt x="1344278" y="455930"/>
                    </a:lnTo>
                    <a:lnTo>
                      <a:pt x="1327333" y="448310"/>
                    </a:lnTo>
                    <a:lnTo>
                      <a:pt x="1310388" y="441960"/>
                    </a:lnTo>
                    <a:lnTo>
                      <a:pt x="1253906" y="416560"/>
                    </a:lnTo>
                    <a:lnTo>
                      <a:pt x="1174831" y="382270"/>
                    </a:lnTo>
                    <a:lnTo>
                      <a:pt x="1140942" y="368300"/>
                    </a:lnTo>
                    <a:lnTo>
                      <a:pt x="1061867" y="334010"/>
                    </a:lnTo>
                    <a:lnTo>
                      <a:pt x="931958" y="275590"/>
                    </a:lnTo>
                    <a:lnTo>
                      <a:pt x="915012" y="266700"/>
                    </a:lnTo>
                    <a:lnTo>
                      <a:pt x="898067" y="259080"/>
                    </a:lnTo>
                    <a:lnTo>
                      <a:pt x="875474" y="247650"/>
                    </a:lnTo>
                    <a:lnTo>
                      <a:pt x="852881" y="237490"/>
                    </a:lnTo>
                    <a:lnTo>
                      <a:pt x="785103" y="203200"/>
                    </a:lnTo>
                    <a:lnTo>
                      <a:pt x="762510" y="190500"/>
                    </a:lnTo>
                    <a:lnTo>
                      <a:pt x="737407" y="177800"/>
                    </a:lnTo>
                    <a:close/>
                  </a:path>
                  <a:path w="2569845" h="715009">
                    <a:moveTo>
                      <a:pt x="2569777" y="410210"/>
                    </a:moveTo>
                    <a:lnTo>
                      <a:pt x="2564294" y="412750"/>
                    </a:lnTo>
                    <a:lnTo>
                      <a:pt x="2558646" y="414020"/>
                    </a:lnTo>
                    <a:lnTo>
                      <a:pt x="2547349" y="419100"/>
                    </a:lnTo>
                    <a:lnTo>
                      <a:pt x="2536053" y="422910"/>
                    </a:lnTo>
                    <a:lnTo>
                      <a:pt x="2524756" y="425450"/>
                    </a:lnTo>
                    <a:lnTo>
                      <a:pt x="2490867" y="436880"/>
                    </a:lnTo>
                    <a:lnTo>
                      <a:pt x="2479570" y="439420"/>
                    </a:lnTo>
                    <a:lnTo>
                      <a:pt x="2468274" y="443230"/>
                    </a:lnTo>
                    <a:lnTo>
                      <a:pt x="2456978" y="445770"/>
                    </a:lnTo>
                    <a:lnTo>
                      <a:pt x="2445681" y="449580"/>
                    </a:lnTo>
                    <a:lnTo>
                      <a:pt x="2411792" y="457200"/>
                    </a:lnTo>
                    <a:lnTo>
                      <a:pt x="2400495" y="461010"/>
                    </a:lnTo>
                    <a:lnTo>
                      <a:pt x="2344013" y="473710"/>
                    </a:lnTo>
                    <a:lnTo>
                      <a:pt x="2332717" y="474980"/>
                    </a:lnTo>
                    <a:lnTo>
                      <a:pt x="2298827" y="482600"/>
                    </a:lnTo>
                    <a:lnTo>
                      <a:pt x="2281883" y="485140"/>
                    </a:lnTo>
                    <a:lnTo>
                      <a:pt x="2264938" y="488950"/>
                    </a:lnTo>
                    <a:lnTo>
                      <a:pt x="2247994" y="491490"/>
                    </a:lnTo>
                    <a:lnTo>
                      <a:pt x="2225401" y="496570"/>
                    </a:lnTo>
                    <a:lnTo>
                      <a:pt x="2202808" y="500380"/>
                    </a:lnTo>
                    <a:lnTo>
                      <a:pt x="2174567" y="504190"/>
                    </a:lnTo>
                    <a:lnTo>
                      <a:pt x="2140677" y="510540"/>
                    </a:lnTo>
                    <a:lnTo>
                      <a:pt x="2106788" y="515620"/>
                    </a:lnTo>
                    <a:lnTo>
                      <a:pt x="2078547" y="519430"/>
                    </a:lnTo>
                    <a:lnTo>
                      <a:pt x="2055954" y="523240"/>
                    </a:lnTo>
                    <a:lnTo>
                      <a:pt x="2033361" y="525780"/>
                    </a:lnTo>
                    <a:lnTo>
                      <a:pt x="2010768" y="529590"/>
                    </a:lnTo>
                    <a:lnTo>
                      <a:pt x="1988175" y="532130"/>
                    </a:lnTo>
                    <a:lnTo>
                      <a:pt x="1971231" y="534670"/>
                    </a:lnTo>
                    <a:lnTo>
                      <a:pt x="1954286" y="535940"/>
                    </a:lnTo>
                    <a:lnTo>
                      <a:pt x="1886508" y="543560"/>
                    </a:lnTo>
                    <a:lnTo>
                      <a:pt x="1875210" y="543560"/>
                    </a:lnTo>
                    <a:lnTo>
                      <a:pt x="1863914" y="544830"/>
                    </a:lnTo>
                    <a:lnTo>
                      <a:pt x="1852617" y="544830"/>
                    </a:lnTo>
                    <a:lnTo>
                      <a:pt x="1841321" y="546100"/>
                    </a:lnTo>
                    <a:lnTo>
                      <a:pt x="1824376" y="546100"/>
                    </a:lnTo>
                    <a:lnTo>
                      <a:pt x="1818728" y="547370"/>
                    </a:lnTo>
                    <a:lnTo>
                      <a:pt x="2569777" y="547370"/>
                    </a:lnTo>
                    <a:lnTo>
                      <a:pt x="2569777" y="410210"/>
                    </a:lnTo>
                    <a:close/>
                  </a:path>
                  <a:path w="2569845" h="715009">
                    <a:moveTo>
                      <a:pt x="338894" y="3810"/>
                    </a:moveTo>
                    <a:lnTo>
                      <a:pt x="220281" y="3810"/>
                    </a:lnTo>
                    <a:lnTo>
                      <a:pt x="214633" y="5080"/>
                    </a:lnTo>
                    <a:lnTo>
                      <a:pt x="208985" y="5080"/>
                    </a:lnTo>
                    <a:lnTo>
                      <a:pt x="197688" y="7620"/>
                    </a:lnTo>
                    <a:lnTo>
                      <a:pt x="192040" y="7620"/>
                    </a:lnTo>
                    <a:lnTo>
                      <a:pt x="180743" y="10160"/>
                    </a:lnTo>
                    <a:lnTo>
                      <a:pt x="175095" y="10160"/>
                    </a:lnTo>
                    <a:lnTo>
                      <a:pt x="96020" y="27940"/>
                    </a:lnTo>
                    <a:lnTo>
                      <a:pt x="84724" y="31750"/>
                    </a:lnTo>
                    <a:lnTo>
                      <a:pt x="67779" y="35560"/>
                    </a:lnTo>
                    <a:lnTo>
                      <a:pt x="39538" y="43180"/>
                    </a:lnTo>
                    <a:lnTo>
                      <a:pt x="0" y="54610"/>
                    </a:lnTo>
                    <a:lnTo>
                      <a:pt x="0" y="185420"/>
                    </a:lnTo>
                    <a:lnTo>
                      <a:pt x="11297" y="182880"/>
                    </a:lnTo>
                    <a:lnTo>
                      <a:pt x="16945" y="182880"/>
                    </a:lnTo>
                    <a:lnTo>
                      <a:pt x="28242" y="180340"/>
                    </a:lnTo>
                    <a:lnTo>
                      <a:pt x="33890" y="180340"/>
                    </a:lnTo>
                    <a:lnTo>
                      <a:pt x="39538" y="179070"/>
                    </a:lnTo>
                    <a:lnTo>
                      <a:pt x="50834" y="179070"/>
                    </a:lnTo>
                    <a:lnTo>
                      <a:pt x="56483" y="177800"/>
                    </a:lnTo>
                    <a:lnTo>
                      <a:pt x="737407" y="177800"/>
                    </a:lnTo>
                    <a:lnTo>
                      <a:pt x="717324" y="167640"/>
                    </a:lnTo>
                    <a:lnTo>
                      <a:pt x="694731" y="154940"/>
                    </a:lnTo>
                    <a:lnTo>
                      <a:pt x="672138" y="143510"/>
                    </a:lnTo>
                    <a:lnTo>
                      <a:pt x="610008" y="109220"/>
                    </a:lnTo>
                    <a:lnTo>
                      <a:pt x="593063" y="100330"/>
                    </a:lnTo>
                    <a:lnTo>
                      <a:pt x="581767" y="93980"/>
                    </a:lnTo>
                    <a:lnTo>
                      <a:pt x="570471" y="88900"/>
                    </a:lnTo>
                    <a:lnTo>
                      <a:pt x="559174" y="82550"/>
                    </a:lnTo>
                    <a:lnTo>
                      <a:pt x="547878" y="77470"/>
                    </a:lnTo>
                    <a:lnTo>
                      <a:pt x="542229" y="73660"/>
                    </a:lnTo>
                    <a:lnTo>
                      <a:pt x="513988" y="60960"/>
                    </a:lnTo>
                    <a:lnTo>
                      <a:pt x="508340" y="57150"/>
                    </a:lnTo>
                    <a:lnTo>
                      <a:pt x="485747" y="46990"/>
                    </a:lnTo>
                    <a:lnTo>
                      <a:pt x="480099" y="45720"/>
                    </a:lnTo>
                    <a:lnTo>
                      <a:pt x="457506" y="35560"/>
                    </a:lnTo>
                    <a:lnTo>
                      <a:pt x="451858" y="34290"/>
                    </a:lnTo>
                    <a:lnTo>
                      <a:pt x="440561" y="29210"/>
                    </a:lnTo>
                    <a:lnTo>
                      <a:pt x="434913" y="27940"/>
                    </a:lnTo>
                    <a:lnTo>
                      <a:pt x="429265" y="25400"/>
                    </a:lnTo>
                    <a:lnTo>
                      <a:pt x="423617" y="24130"/>
                    </a:lnTo>
                    <a:lnTo>
                      <a:pt x="417969" y="21590"/>
                    </a:lnTo>
                    <a:lnTo>
                      <a:pt x="401024" y="17780"/>
                    </a:lnTo>
                    <a:lnTo>
                      <a:pt x="395376" y="15240"/>
                    </a:lnTo>
                    <a:lnTo>
                      <a:pt x="355838" y="6350"/>
                    </a:lnTo>
                    <a:lnTo>
                      <a:pt x="350190" y="6350"/>
                    </a:lnTo>
                    <a:lnTo>
                      <a:pt x="338894" y="3810"/>
                    </a:lnTo>
                    <a:close/>
                  </a:path>
                  <a:path w="2569845" h="715009">
                    <a:moveTo>
                      <a:pt x="327597" y="2540"/>
                    </a:moveTo>
                    <a:lnTo>
                      <a:pt x="231577" y="2540"/>
                    </a:lnTo>
                    <a:lnTo>
                      <a:pt x="225929" y="3810"/>
                    </a:lnTo>
                    <a:lnTo>
                      <a:pt x="333245" y="3810"/>
                    </a:lnTo>
                    <a:lnTo>
                      <a:pt x="327597" y="2540"/>
                    </a:lnTo>
                    <a:close/>
                  </a:path>
                  <a:path w="2569845" h="715009">
                    <a:moveTo>
                      <a:pt x="316301" y="1270"/>
                    </a:moveTo>
                    <a:lnTo>
                      <a:pt x="242874" y="1270"/>
                    </a:lnTo>
                    <a:lnTo>
                      <a:pt x="237226" y="2540"/>
                    </a:lnTo>
                    <a:lnTo>
                      <a:pt x="321949" y="2540"/>
                    </a:lnTo>
                    <a:lnTo>
                      <a:pt x="316301" y="1270"/>
                    </a:lnTo>
                    <a:close/>
                  </a:path>
                  <a:path w="2569845" h="715009">
                    <a:moveTo>
                      <a:pt x="299356" y="0"/>
                    </a:moveTo>
                    <a:lnTo>
                      <a:pt x="265467" y="0"/>
                    </a:lnTo>
                    <a:lnTo>
                      <a:pt x="259818" y="1270"/>
                    </a:lnTo>
                    <a:lnTo>
                      <a:pt x="305004" y="1270"/>
                    </a:lnTo>
                    <a:lnTo>
                      <a:pt x="299356" y="0"/>
                    </a:lnTo>
                    <a:close/>
                  </a:path>
                </a:pathLst>
              </a:custGeom>
              <a:solidFill>
                <a:srgbClr val="800080">
                  <a:alpha val="59999"/>
                </a:srgbClr>
              </a:solidFill>
            </p:spPr>
            <p:txBody>
              <a:bodyPr wrap="square" lIns="0" tIns="0" rIns="0" bIns="0" rtlCol="0"/>
              <a:lstStyle/>
              <a:p>
                <a:endParaRPr/>
              </a:p>
            </p:txBody>
          </p:sp>
          <p:sp>
            <p:nvSpPr>
              <p:cNvPr id="635" name="object 99">
                <a:extLst>
                  <a:ext uri="{FF2B5EF4-FFF2-40B4-BE49-F238E27FC236}">
                    <a16:creationId xmlns:a16="http://schemas.microsoft.com/office/drawing/2014/main" id="{D5DDF9DA-E0BB-BCF3-191D-9AA487DBFBF8}"/>
                  </a:ext>
                </a:extLst>
              </p:cNvPr>
              <p:cNvSpPr/>
              <p:nvPr/>
            </p:nvSpPr>
            <p:spPr>
              <a:xfrm>
                <a:off x="7083881" y="8107002"/>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636" name="object 100">
                <a:extLst>
                  <a:ext uri="{FF2B5EF4-FFF2-40B4-BE49-F238E27FC236}">
                    <a16:creationId xmlns:a16="http://schemas.microsoft.com/office/drawing/2014/main" id="{795873F8-0812-DE11-8C3E-0F329075BA3C}"/>
                  </a:ext>
                </a:extLst>
              </p:cNvPr>
              <p:cNvSpPr/>
              <p:nvPr/>
            </p:nvSpPr>
            <p:spPr>
              <a:xfrm>
                <a:off x="7083881" y="8107002"/>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pic>
            <p:nvPicPr>
              <p:cNvPr id="637" name="object 101">
                <a:extLst>
                  <a:ext uri="{FF2B5EF4-FFF2-40B4-BE49-F238E27FC236}">
                    <a16:creationId xmlns:a16="http://schemas.microsoft.com/office/drawing/2014/main" id="{C6DF5CF9-BED8-0947-A67F-064529AB29B2}"/>
                  </a:ext>
                </a:extLst>
              </p:cNvPr>
              <p:cNvPicPr/>
              <p:nvPr/>
            </p:nvPicPr>
            <p:blipFill>
              <a:blip r:embed="rId20" cstate="print"/>
              <a:stretch>
                <a:fillRect/>
              </a:stretch>
            </p:blipFill>
            <p:spPr>
              <a:xfrm>
                <a:off x="6830721" y="8299227"/>
                <a:ext cx="121681" cy="182280"/>
              </a:xfrm>
              <a:prstGeom prst="rect">
                <a:avLst/>
              </a:prstGeom>
            </p:spPr>
          </p:pic>
          <p:sp>
            <p:nvSpPr>
              <p:cNvPr id="638" name="object 102">
                <a:extLst>
                  <a:ext uri="{FF2B5EF4-FFF2-40B4-BE49-F238E27FC236}">
                    <a16:creationId xmlns:a16="http://schemas.microsoft.com/office/drawing/2014/main" id="{2F6B9F3F-DD3E-67F8-7325-06FAF43C6E53}"/>
                  </a:ext>
                </a:extLst>
              </p:cNvPr>
              <p:cNvSpPr/>
              <p:nvPr/>
            </p:nvSpPr>
            <p:spPr>
              <a:xfrm>
                <a:off x="6994170" y="8448430"/>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39" name="object 103">
                <a:extLst>
                  <a:ext uri="{FF2B5EF4-FFF2-40B4-BE49-F238E27FC236}">
                    <a16:creationId xmlns:a16="http://schemas.microsoft.com/office/drawing/2014/main" id="{E15B083C-CE3A-41DB-F80E-422423629042}"/>
                  </a:ext>
                </a:extLst>
              </p:cNvPr>
              <p:cNvPicPr/>
              <p:nvPr/>
            </p:nvPicPr>
            <p:blipFill>
              <a:blip r:embed="rId21" cstate="print"/>
              <a:stretch>
                <a:fillRect/>
              </a:stretch>
            </p:blipFill>
            <p:spPr>
              <a:xfrm>
                <a:off x="7061045" y="8299227"/>
                <a:ext cx="121681" cy="182280"/>
              </a:xfrm>
              <a:prstGeom prst="rect">
                <a:avLst/>
              </a:prstGeom>
            </p:spPr>
          </p:pic>
          <p:pic>
            <p:nvPicPr>
              <p:cNvPr id="640" name="object 104">
                <a:extLst>
                  <a:ext uri="{FF2B5EF4-FFF2-40B4-BE49-F238E27FC236}">
                    <a16:creationId xmlns:a16="http://schemas.microsoft.com/office/drawing/2014/main" id="{3B3D2DD8-AEBA-0BF0-2FF5-C01B7CDD058D}"/>
                  </a:ext>
                </a:extLst>
              </p:cNvPr>
              <p:cNvPicPr/>
              <p:nvPr/>
            </p:nvPicPr>
            <p:blipFill>
              <a:blip r:embed="rId22" cstate="print"/>
              <a:stretch>
                <a:fillRect/>
              </a:stretch>
            </p:blipFill>
            <p:spPr>
              <a:xfrm>
                <a:off x="7216286" y="8299227"/>
                <a:ext cx="111781" cy="179141"/>
              </a:xfrm>
              <a:prstGeom prst="rect">
                <a:avLst/>
              </a:prstGeom>
            </p:spPr>
          </p:pic>
          <p:sp>
            <p:nvSpPr>
              <p:cNvPr id="641" name="object 105">
                <a:extLst>
                  <a:ext uri="{FF2B5EF4-FFF2-40B4-BE49-F238E27FC236}">
                    <a16:creationId xmlns:a16="http://schemas.microsoft.com/office/drawing/2014/main" id="{A5F3F5EF-FFF4-7E06-1831-CCDDE840F766}"/>
                  </a:ext>
                </a:extLst>
              </p:cNvPr>
              <p:cNvSpPr/>
              <p:nvPr/>
            </p:nvSpPr>
            <p:spPr>
              <a:xfrm>
                <a:off x="7747049" y="8107002"/>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642" name="object 106">
                <a:extLst>
                  <a:ext uri="{FF2B5EF4-FFF2-40B4-BE49-F238E27FC236}">
                    <a16:creationId xmlns:a16="http://schemas.microsoft.com/office/drawing/2014/main" id="{82FE5799-FCE4-31D2-F510-FB492EEBB205}"/>
                  </a:ext>
                </a:extLst>
              </p:cNvPr>
              <p:cNvSpPr/>
              <p:nvPr/>
            </p:nvSpPr>
            <p:spPr>
              <a:xfrm>
                <a:off x="7747049" y="8107002"/>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pic>
            <p:nvPicPr>
              <p:cNvPr id="643" name="object 107">
                <a:extLst>
                  <a:ext uri="{FF2B5EF4-FFF2-40B4-BE49-F238E27FC236}">
                    <a16:creationId xmlns:a16="http://schemas.microsoft.com/office/drawing/2014/main" id="{92B44CA2-7D01-E18A-FB36-6053E5CF7017}"/>
                  </a:ext>
                </a:extLst>
              </p:cNvPr>
              <p:cNvPicPr/>
              <p:nvPr/>
            </p:nvPicPr>
            <p:blipFill>
              <a:blip r:embed="rId23" cstate="print"/>
              <a:stretch>
                <a:fillRect/>
              </a:stretch>
            </p:blipFill>
            <p:spPr>
              <a:xfrm>
                <a:off x="7493890" y="8299227"/>
                <a:ext cx="121681" cy="182280"/>
              </a:xfrm>
              <a:prstGeom prst="rect">
                <a:avLst/>
              </a:prstGeom>
            </p:spPr>
          </p:pic>
          <p:sp>
            <p:nvSpPr>
              <p:cNvPr id="644" name="object 108">
                <a:extLst>
                  <a:ext uri="{FF2B5EF4-FFF2-40B4-BE49-F238E27FC236}">
                    <a16:creationId xmlns:a16="http://schemas.microsoft.com/office/drawing/2014/main" id="{CB91DB93-4C9F-C763-D892-9817AE2B6FDD}"/>
                  </a:ext>
                </a:extLst>
              </p:cNvPr>
              <p:cNvSpPr/>
              <p:nvPr/>
            </p:nvSpPr>
            <p:spPr>
              <a:xfrm>
                <a:off x="7657338" y="8448430"/>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45" name="object 109">
                <a:extLst>
                  <a:ext uri="{FF2B5EF4-FFF2-40B4-BE49-F238E27FC236}">
                    <a16:creationId xmlns:a16="http://schemas.microsoft.com/office/drawing/2014/main" id="{ABFE1C8F-2740-F2EB-2654-3D2D96E23015}"/>
                  </a:ext>
                </a:extLst>
              </p:cNvPr>
              <p:cNvPicPr/>
              <p:nvPr/>
            </p:nvPicPr>
            <p:blipFill>
              <a:blip r:embed="rId24" cstate="print"/>
              <a:stretch>
                <a:fillRect/>
              </a:stretch>
            </p:blipFill>
            <p:spPr>
              <a:xfrm>
                <a:off x="7724213" y="8299227"/>
                <a:ext cx="121681" cy="182280"/>
              </a:xfrm>
              <a:prstGeom prst="rect">
                <a:avLst/>
              </a:prstGeom>
            </p:spPr>
          </p:pic>
          <p:pic>
            <p:nvPicPr>
              <p:cNvPr id="646" name="object 110">
                <a:extLst>
                  <a:ext uri="{FF2B5EF4-FFF2-40B4-BE49-F238E27FC236}">
                    <a16:creationId xmlns:a16="http://schemas.microsoft.com/office/drawing/2014/main" id="{76462C1B-6E5D-1BAC-82E5-E814374D20BF}"/>
                  </a:ext>
                </a:extLst>
              </p:cNvPr>
              <p:cNvPicPr/>
              <p:nvPr/>
            </p:nvPicPr>
            <p:blipFill>
              <a:blip r:embed="rId25" cstate="print"/>
              <a:stretch>
                <a:fillRect/>
              </a:stretch>
            </p:blipFill>
            <p:spPr>
              <a:xfrm>
                <a:off x="7878729" y="8299227"/>
                <a:ext cx="121439" cy="182280"/>
              </a:xfrm>
              <a:prstGeom prst="rect">
                <a:avLst/>
              </a:prstGeom>
            </p:spPr>
          </p:pic>
          <p:sp>
            <p:nvSpPr>
              <p:cNvPr id="647" name="object 111">
                <a:extLst>
                  <a:ext uri="{FF2B5EF4-FFF2-40B4-BE49-F238E27FC236}">
                    <a16:creationId xmlns:a16="http://schemas.microsoft.com/office/drawing/2014/main" id="{5EC2E806-4E11-EF05-B254-FB7542C58ED1}"/>
                  </a:ext>
                </a:extLst>
              </p:cNvPr>
              <p:cNvSpPr/>
              <p:nvPr/>
            </p:nvSpPr>
            <p:spPr>
              <a:xfrm>
                <a:off x="8410216" y="8107002"/>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648" name="object 112">
                <a:extLst>
                  <a:ext uri="{FF2B5EF4-FFF2-40B4-BE49-F238E27FC236}">
                    <a16:creationId xmlns:a16="http://schemas.microsoft.com/office/drawing/2014/main" id="{24BFDE41-62AC-0284-5676-8AE452B175BF}"/>
                  </a:ext>
                </a:extLst>
              </p:cNvPr>
              <p:cNvSpPr/>
              <p:nvPr/>
            </p:nvSpPr>
            <p:spPr>
              <a:xfrm>
                <a:off x="8410216" y="8107002"/>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pic>
            <p:nvPicPr>
              <p:cNvPr id="649" name="object 113">
                <a:extLst>
                  <a:ext uri="{FF2B5EF4-FFF2-40B4-BE49-F238E27FC236}">
                    <a16:creationId xmlns:a16="http://schemas.microsoft.com/office/drawing/2014/main" id="{B591F323-8A27-968B-690E-BB26FF3FD459}"/>
                  </a:ext>
                </a:extLst>
              </p:cNvPr>
              <p:cNvPicPr/>
              <p:nvPr/>
            </p:nvPicPr>
            <p:blipFill>
              <a:blip r:embed="rId26" cstate="print"/>
              <a:stretch>
                <a:fillRect/>
              </a:stretch>
            </p:blipFill>
            <p:spPr>
              <a:xfrm>
                <a:off x="8157058" y="8299227"/>
                <a:ext cx="121680" cy="182280"/>
              </a:xfrm>
              <a:prstGeom prst="rect">
                <a:avLst/>
              </a:prstGeom>
            </p:spPr>
          </p:pic>
          <p:sp>
            <p:nvSpPr>
              <p:cNvPr id="650" name="object 114">
                <a:extLst>
                  <a:ext uri="{FF2B5EF4-FFF2-40B4-BE49-F238E27FC236}">
                    <a16:creationId xmlns:a16="http://schemas.microsoft.com/office/drawing/2014/main" id="{69DCFA4C-3DA4-2BE4-F6CC-2767B0EE1B80}"/>
                  </a:ext>
                </a:extLst>
              </p:cNvPr>
              <p:cNvSpPr/>
              <p:nvPr/>
            </p:nvSpPr>
            <p:spPr>
              <a:xfrm>
                <a:off x="8320505" y="8448430"/>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51" name="object 115">
                <a:extLst>
                  <a:ext uri="{FF2B5EF4-FFF2-40B4-BE49-F238E27FC236}">
                    <a16:creationId xmlns:a16="http://schemas.microsoft.com/office/drawing/2014/main" id="{1A1D7F6B-22C2-CCAE-EC79-EE5D50C00D48}"/>
                  </a:ext>
                </a:extLst>
              </p:cNvPr>
              <p:cNvPicPr/>
              <p:nvPr/>
            </p:nvPicPr>
            <p:blipFill>
              <a:blip r:embed="rId27" cstate="print"/>
              <a:stretch>
                <a:fillRect/>
              </a:stretch>
            </p:blipFill>
            <p:spPr>
              <a:xfrm>
                <a:off x="8398005" y="8302366"/>
                <a:ext cx="104781" cy="176001"/>
              </a:xfrm>
              <a:prstGeom prst="rect">
                <a:avLst/>
              </a:prstGeom>
            </p:spPr>
          </p:pic>
          <p:pic>
            <p:nvPicPr>
              <p:cNvPr id="652" name="object 116">
                <a:extLst>
                  <a:ext uri="{FF2B5EF4-FFF2-40B4-BE49-F238E27FC236}">
                    <a16:creationId xmlns:a16="http://schemas.microsoft.com/office/drawing/2014/main" id="{14FA70A1-3F73-4174-8FE7-74172C1E329C}"/>
                  </a:ext>
                </a:extLst>
              </p:cNvPr>
              <p:cNvPicPr/>
              <p:nvPr/>
            </p:nvPicPr>
            <p:blipFill>
              <a:blip r:embed="rId20" cstate="print"/>
              <a:stretch>
                <a:fillRect/>
              </a:stretch>
            </p:blipFill>
            <p:spPr>
              <a:xfrm>
                <a:off x="8540931" y="8299227"/>
                <a:ext cx="121681" cy="182280"/>
              </a:xfrm>
              <a:prstGeom prst="rect">
                <a:avLst/>
              </a:prstGeom>
            </p:spPr>
          </p:pic>
          <p:sp>
            <p:nvSpPr>
              <p:cNvPr id="653" name="object 117">
                <a:extLst>
                  <a:ext uri="{FF2B5EF4-FFF2-40B4-BE49-F238E27FC236}">
                    <a16:creationId xmlns:a16="http://schemas.microsoft.com/office/drawing/2014/main" id="{948C580B-566B-1E98-B560-8B3C8878A497}"/>
                  </a:ext>
                </a:extLst>
              </p:cNvPr>
              <p:cNvSpPr/>
              <p:nvPr/>
            </p:nvSpPr>
            <p:spPr>
              <a:xfrm>
                <a:off x="9073386" y="8107002"/>
                <a:ext cx="0" cy="93980"/>
              </a:xfrm>
              <a:custGeom>
                <a:avLst/>
                <a:gdLst/>
                <a:ahLst/>
                <a:cxnLst/>
                <a:rect l="l" t="t" r="r" b="b"/>
                <a:pathLst>
                  <a:path h="93979">
                    <a:moveTo>
                      <a:pt x="0" y="0"/>
                    </a:moveTo>
                    <a:lnTo>
                      <a:pt x="0" y="93889"/>
                    </a:lnTo>
                  </a:path>
                </a:pathLst>
              </a:custGeom>
              <a:solidFill>
                <a:srgbClr val="000000"/>
              </a:solidFill>
            </p:spPr>
            <p:txBody>
              <a:bodyPr wrap="square" lIns="0" tIns="0" rIns="0" bIns="0" rtlCol="0"/>
              <a:lstStyle/>
              <a:p>
                <a:endParaRPr/>
              </a:p>
            </p:txBody>
          </p:sp>
          <p:sp>
            <p:nvSpPr>
              <p:cNvPr id="654" name="object 118">
                <a:extLst>
                  <a:ext uri="{FF2B5EF4-FFF2-40B4-BE49-F238E27FC236}">
                    <a16:creationId xmlns:a16="http://schemas.microsoft.com/office/drawing/2014/main" id="{147D528D-9CF0-D60B-8893-AC44D3535173}"/>
                  </a:ext>
                </a:extLst>
              </p:cNvPr>
              <p:cNvSpPr/>
              <p:nvPr/>
            </p:nvSpPr>
            <p:spPr>
              <a:xfrm>
                <a:off x="9073386" y="8107002"/>
                <a:ext cx="0" cy="93980"/>
              </a:xfrm>
              <a:custGeom>
                <a:avLst/>
                <a:gdLst/>
                <a:ahLst/>
                <a:cxnLst/>
                <a:rect l="l" t="t" r="r" b="b"/>
                <a:pathLst>
                  <a:path h="93979">
                    <a:moveTo>
                      <a:pt x="0" y="93889"/>
                    </a:moveTo>
                    <a:lnTo>
                      <a:pt x="0" y="0"/>
                    </a:lnTo>
                  </a:path>
                </a:pathLst>
              </a:custGeom>
              <a:ln w="21460">
                <a:solidFill>
                  <a:srgbClr val="000000"/>
                </a:solidFill>
              </a:ln>
            </p:spPr>
            <p:txBody>
              <a:bodyPr wrap="square" lIns="0" tIns="0" rIns="0" bIns="0" rtlCol="0"/>
              <a:lstStyle/>
              <a:p>
                <a:endParaRPr/>
              </a:p>
            </p:txBody>
          </p:sp>
          <p:pic>
            <p:nvPicPr>
              <p:cNvPr id="655" name="object 119">
                <a:extLst>
                  <a:ext uri="{FF2B5EF4-FFF2-40B4-BE49-F238E27FC236}">
                    <a16:creationId xmlns:a16="http://schemas.microsoft.com/office/drawing/2014/main" id="{50D9D334-7E26-B9DE-E683-86D049208869}"/>
                  </a:ext>
                </a:extLst>
              </p:cNvPr>
              <p:cNvPicPr/>
              <p:nvPr/>
            </p:nvPicPr>
            <p:blipFill>
              <a:blip r:embed="rId20" cstate="print"/>
              <a:stretch>
                <a:fillRect/>
              </a:stretch>
            </p:blipFill>
            <p:spPr>
              <a:xfrm>
                <a:off x="8820226" y="8299227"/>
                <a:ext cx="121680" cy="182280"/>
              </a:xfrm>
              <a:prstGeom prst="rect">
                <a:avLst/>
              </a:prstGeom>
            </p:spPr>
          </p:pic>
          <p:sp>
            <p:nvSpPr>
              <p:cNvPr id="656" name="object 120">
                <a:extLst>
                  <a:ext uri="{FF2B5EF4-FFF2-40B4-BE49-F238E27FC236}">
                    <a16:creationId xmlns:a16="http://schemas.microsoft.com/office/drawing/2014/main" id="{9A3DD31F-3982-AA60-4E5A-3D9C19A08822}"/>
                  </a:ext>
                </a:extLst>
              </p:cNvPr>
              <p:cNvSpPr/>
              <p:nvPr/>
            </p:nvSpPr>
            <p:spPr>
              <a:xfrm>
                <a:off x="8983674" y="8448430"/>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57" name="object 121">
                <a:extLst>
                  <a:ext uri="{FF2B5EF4-FFF2-40B4-BE49-F238E27FC236}">
                    <a16:creationId xmlns:a16="http://schemas.microsoft.com/office/drawing/2014/main" id="{D90EC091-6378-7696-8DAD-E8BC31FCC58D}"/>
                  </a:ext>
                </a:extLst>
              </p:cNvPr>
              <p:cNvPicPr/>
              <p:nvPr/>
            </p:nvPicPr>
            <p:blipFill>
              <a:blip r:embed="rId27" cstate="print"/>
              <a:stretch>
                <a:fillRect/>
              </a:stretch>
            </p:blipFill>
            <p:spPr>
              <a:xfrm>
                <a:off x="9061173" y="8302366"/>
                <a:ext cx="104780" cy="176001"/>
              </a:xfrm>
              <a:prstGeom prst="rect">
                <a:avLst/>
              </a:prstGeom>
            </p:spPr>
          </p:pic>
          <p:pic>
            <p:nvPicPr>
              <p:cNvPr id="658" name="object 122">
                <a:extLst>
                  <a:ext uri="{FF2B5EF4-FFF2-40B4-BE49-F238E27FC236}">
                    <a16:creationId xmlns:a16="http://schemas.microsoft.com/office/drawing/2014/main" id="{52DEFAA8-5E47-F761-E93D-0C061E2F0B12}"/>
                  </a:ext>
                </a:extLst>
              </p:cNvPr>
              <p:cNvPicPr/>
              <p:nvPr/>
            </p:nvPicPr>
            <p:blipFill>
              <a:blip r:embed="rId28" cstate="print"/>
              <a:stretch>
                <a:fillRect/>
              </a:stretch>
            </p:blipFill>
            <p:spPr>
              <a:xfrm>
                <a:off x="9199995" y="8302366"/>
                <a:ext cx="128199" cy="176001"/>
              </a:xfrm>
              <a:prstGeom prst="rect">
                <a:avLst/>
              </a:prstGeom>
            </p:spPr>
          </p:pic>
          <p:sp>
            <p:nvSpPr>
              <p:cNvPr id="659" name="object 123">
                <a:extLst>
                  <a:ext uri="{FF2B5EF4-FFF2-40B4-BE49-F238E27FC236}">
                    <a16:creationId xmlns:a16="http://schemas.microsoft.com/office/drawing/2014/main" id="{98072268-5284-FB25-7098-D615A41FC543}"/>
                  </a:ext>
                </a:extLst>
              </p:cNvPr>
              <p:cNvSpPr/>
              <p:nvPr/>
            </p:nvSpPr>
            <p:spPr>
              <a:xfrm>
                <a:off x="6702559" y="8075652"/>
                <a:ext cx="93980" cy="0"/>
              </a:xfrm>
              <a:custGeom>
                <a:avLst/>
                <a:gdLst/>
                <a:ahLst/>
                <a:cxnLst/>
                <a:rect l="l" t="t" r="r" b="b"/>
                <a:pathLst>
                  <a:path w="93979">
                    <a:moveTo>
                      <a:pt x="93889" y="0"/>
                    </a:moveTo>
                    <a:lnTo>
                      <a:pt x="0" y="0"/>
                    </a:lnTo>
                  </a:path>
                </a:pathLst>
              </a:custGeom>
              <a:solidFill>
                <a:srgbClr val="000000"/>
              </a:solidFill>
            </p:spPr>
            <p:txBody>
              <a:bodyPr wrap="square" lIns="0" tIns="0" rIns="0" bIns="0" rtlCol="0"/>
              <a:lstStyle/>
              <a:p>
                <a:endParaRPr/>
              </a:p>
            </p:txBody>
          </p:sp>
          <p:sp>
            <p:nvSpPr>
              <p:cNvPr id="660" name="object 124">
                <a:extLst>
                  <a:ext uri="{FF2B5EF4-FFF2-40B4-BE49-F238E27FC236}">
                    <a16:creationId xmlns:a16="http://schemas.microsoft.com/office/drawing/2014/main" id="{602F6172-8F35-3F2A-F552-09DDA431EA15}"/>
                  </a:ext>
                </a:extLst>
              </p:cNvPr>
              <p:cNvSpPr/>
              <p:nvPr/>
            </p:nvSpPr>
            <p:spPr>
              <a:xfrm>
                <a:off x="6702559" y="8075652"/>
                <a:ext cx="93980" cy="0"/>
              </a:xfrm>
              <a:custGeom>
                <a:avLst/>
                <a:gdLst/>
                <a:ahLst/>
                <a:cxnLst/>
                <a:rect l="l" t="t" r="r" b="b"/>
                <a:pathLst>
                  <a:path w="93979">
                    <a:moveTo>
                      <a:pt x="0" y="0"/>
                    </a:moveTo>
                    <a:lnTo>
                      <a:pt x="93889" y="0"/>
                    </a:lnTo>
                  </a:path>
                </a:pathLst>
              </a:custGeom>
              <a:ln w="21460">
                <a:solidFill>
                  <a:srgbClr val="000000"/>
                </a:solidFill>
              </a:ln>
            </p:spPr>
            <p:txBody>
              <a:bodyPr wrap="square" lIns="0" tIns="0" rIns="0" bIns="0" rtlCol="0"/>
              <a:lstStyle/>
              <a:p>
                <a:endParaRPr/>
              </a:p>
            </p:txBody>
          </p:sp>
          <p:pic>
            <p:nvPicPr>
              <p:cNvPr id="661" name="object 125">
                <a:extLst>
                  <a:ext uri="{FF2B5EF4-FFF2-40B4-BE49-F238E27FC236}">
                    <a16:creationId xmlns:a16="http://schemas.microsoft.com/office/drawing/2014/main" id="{57B99901-74CD-6A4A-E5B6-F8E2AA224555}"/>
                  </a:ext>
                </a:extLst>
              </p:cNvPr>
              <p:cNvPicPr/>
              <p:nvPr/>
            </p:nvPicPr>
            <p:blipFill>
              <a:blip r:embed="rId20" cstate="print"/>
              <a:stretch>
                <a:fillRect/>
              </a:stretch>
            </p:blipFill>
            <p:spPr>
              <a:xfrm>
                <a:off x="6240245" y="7988305"/>
                <a:ext cx="121680" cy="182279"/>
              </a:xfrm>
              <a:prstGeom prst="rect">
                <a:avLst/>
              </a:prstGeom>
            </p:spPr>
          </p:pic>
          <p:sp>
            <p:nvSpPr>
              <p:cNvPr id="662" name="object 126">
                <a:extLst>
                  <a:ext uri="{FF2B5EF4-FFF2-40B4-BE49-F238E27FC236}">
                    <a16:creationId xmlns:a16="http://schemas.microsoft.com/office/drawing/2014/main" id="{79AB9F2B-413B-51EE-9DDB-560C5A934EB2}"/>
                  </a:ext>
                </a:extLst>
              </p:cNvPr>
              <p:cNvSpPr/>
              <p:nvPr/>
            </p:nvSpPr>
            <p:spPr>
              <a:xfrm>
                <a:off x="6403693" y="8137509"/>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63" name="object 127">
                <a:extLst>
                  <a:ext uri="{FF2B5EF4-FFF2-40B4-BE49-F238E27FC236}">
                    <a16:creationId xmlns:a16="http://schemas.microsoft.com/office/drawing/2014/main" id="{8CED3E6E-E5B3-2869-64AB-1519274FF2DB}"/>
                  </a:ext>
                </a:extLst>
              </p:cNvPr>
              <p:cNvPicPr/>
              <p:nvPr/>
            </p:nvPicPr>
            <p:blipFill>
              <a:blip r:embed="rId29" cstate="print"/>
              <a:stretch>
                <a:fillRect/>
              </a:stretch>
            </p:blipFill>
            <p:spPr>
              <a:xfrm>
                <a:off x="6471052" y="7988305"/>
                <a:ext cx="120714" cy="182279"/>
              </a:xfrm>
              <a:prstGeom prst="rect">
                <a:avLst/>
              </a:prstGeom>
            </p:spPr>
          </p:pic>
          <p:sp>
            <p:nvSpPr>
              <p:cNvPr id="664" name="object 128">
                <a:extLst>
                  <a:ext uri="{FF2B5EF4-FFF2-40B4-BE49-F238E27FC236}">
                    <a16:creationId xmlns:a16="http://schemas.microsoft.com/office/drawing/2014/main" id="{9FBC6672-69FA-5382-66C0-E9842B7FE6CA}"/>
                  </a:ext>
                </a:extLst>
              </p:cNvPr>
              <p:cNvSpPr/>
              <p:nvPr/>
            </p:nvSpPr>
            <p:spPr>
              <a:xfrm>
                <a:off x="6702559" y="7762556"/>
                <a:ext cx="93980" cy="0"/>
              </a:xfrm>
              <a:custGeom>
                <a:avLst/>
                <a:gdLst/>
                <a:ahLst/>
                <a:cxnLst/>
                <a:rect l="l" t="t" r="r" b="b"/>
                <a:pathLst>
                  <a:path w="93979">
                    <a:moveTo>
                      <a:pt x="93889" y="0"/>
                    </a:moveTo>
                    <a:lnTo>
                      <a:pt x="0" y="0"/>
                    </a:lnTo>
                  </a:path>
                </a:pathLst>
              </a:custGeom>
              <a:solidFill>
                <a:srgbClr val="000000"/>
              </a:solidFill>
            </p:spPr>
            <p:txBody>
              <a:bodyPr wrap="square" lIns="0" tIns="0" rIns="0" bIns="0" rtlCol="0"/>
              <a:lstStyle/>
              <a:p>
                <a:endParaRPr/>
              </a:p>
            </p:txBody>
          </p:sp>
          <p:sp>
            <p:nvSpPr>
              <p:cNvPr id="665" name="object 129">
                <a:extLst>
                  <a:ext uri="{FF2B5EF4-FFF2-40B4-BE49-F238E27FC236}">
                    <a16:creationId xmlns:a16="http://schemas.microsoft.com/office/drawing/2014/main" id="{B8613DBC-A363-925E-0E70-410C060D3C82}"/>
                  </a:ext>
                </a:extLst>
              </p:cNvPr>
              <p:cNvSpPr/>
              <p:nvPr/>
            </p:nvSpPr>
            <p:spPr>
              <a:xfrm>
                <a:off x="6702559" y="7762556"/>
                <a:ext cx="93980" cy="0"/>
              </a:xfrm>
              <a:custGeom>
                <a:avLst/>
                <a:gdLst/>
                <a:ahLst/>
                <a:cxnLst/>
                <a:rect l="l" t="t" r="r" b="b"/>
                <a:pathLst>
                  <a:path w="93979">
                    <a:moveTo>
                      <a:pt x="0" y="0"/>
                    </a:moveTo>
                    <a:lnTo>
                      <a:pt x="93889" y="0"/>
                    </a:lnTo>
                  </a:path>
                </a:pathLst>
              </a:custGeom>
              <a:ln w="21460">
                <a:solidFill>
                  <a:srgbClr val="000000"/>
                </a:solidFill>
              </a:ln>
            </p:spPr>
            <p:txBody>
              <a:bodyPr wrap="square" lIns="0" tIns="0" rIns="0" bIns="0" rtlCol="0"/>
              <a:lstStyle/>
              <a:p>
                <a:endParaRPr/>
              </a:p>
            </p:txBody>
          </p:sp>
          <p:pic>
            <p:nvPicPr>
              <p:cNvPr id="666" name="object 130">
                <a:extLst>
                  <a:ext uri="{FF2B5EF4-FFF2-40B4-BE49-F238E27FC236}">
                    <a16:creationId xmlns:a16="http://schemas.microsoft.com/office/drawing/2014/main" id="{24D114DC-E386-C7E4-95E3-FEC2B3AD4167}"/>
                  </a:ext>
                </a:extLst>
              </p:cNvPr>
              <p:cNvPicPr/>
              <p:nvPr/>
            </p:nvPicPr>
            <p:blipFill>
              <a:blip r:embed="rId20" cstate="print"/>
              <a:stretch>
                <a:fillRect/>
              </a:stretch>
            </p:blipFill>
            <p:spPr>
              <a:xfrm>
                <a:off x="6240245" y="7675209"/>
                <a:ext cx="121680" cy="182279"/>
              </a:xfrm>
              <a:prstGeom prst="rect">
                <a:avLst/>
              </a:prstGeom>
            </p:spPr>
          </p:pic>
          <p:sp>
            <p:nvSpPr>
              <p:cNvPr id="667" name="object 131">
                <a:extLst>
                  <a:ext uri="{FF2B5EF4-FFF2-40B4-BE49-F238E27FC236}">
                    <a16:creationId xmlns:a16="http://schemas.microsoft.com/office/drawing/2014/main" id="{0E5B2B94-4C98-DE0B-ED4D-DD238131EA6B}"/>
                  </a:ext>
                </a:extLst>
              </p:cNvPr>
              <p:cNvSpPr/>
              <p:nvPr/>
            </p:nvSpPr>
            <p:spPr>
              <a:xfrm>
                <a:off x="6403693" y="7824413"/>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68" name="object 132">
                <a:extLst>
                  <a:ext uri="{FF2B5EF4-FFF2-40B4-BE49-F238E27FC236}">
                    <a16:creationId xmlns:a16="http://schemas.microsoft.com/office/drawing/2014/main" id="{E71667D5-6CDF-4D9D-6259-D02633D790C0}"/>
                  </a:ext>
                </a:extLst>
              </p:cNvPr>
              <p:cNvPicPr/>
              <p:nvPr/>
            </p:nvPicPr>
            <p:blipFill>
              <a:blip r:embed="rId30" cstate="print"/>
              <a:stretch>
                <a:fillRect/>
              </a:stretch>
            </p:blipFill>
            <p:spPr>
              <a:xfrm>
                <a:off x="6469844" y="7675209"/>
                <a:ext cx="121439" cy="182279"/>
              </a:xfrm>
              <a:prstGeom prst="rect">
                <a:avLst/>
              </a:prstGeom>
            </p:spPr>
          </p:pic>
          <p:sp>
            <p:nvSpPr>
              <p:cNvPr id="669" name="object 133">
                <a:extLst>
                  <a:ext uri="{FF2B5EF4-FFF2-40B4-BE49-F238E27FC236}">
                    <a16:creationId xmlns:a16="http://schemas.microsoft.com/office/drawing/2014/main" id="{AC523794-8300-C450-C372-79A03D2422C4}"/>
                  </a:ext>
                </a:extLst>
              </p:cNvPr>
              <p:cNvSpPr/>
              <p:nvPr/>
            </p:nvSpPr>
            <p:spPr>
              <a:xfrm>
                <a:off x="6702559" y="7449460"/>
                <a:ext cx="93980" cy="0"/>
              </a:xfrm>
              <a:custGeom>
                <a:avLst/>
                <a:gdLst/>
                <a:ahLst/>
                <a:cxnLst/>
                <a:rect l="l" t="t" r="r" b="b"/>
                <a:pathLst>
                  <a:path w="93979">
                    <a:moveTo>
                      <a:pt x="93889" y="0"/>
                    </a:moveTo>
                    <a:lnTo>
                      <a:pt x="0" y="0"/>
                    </a:lnTo>
                  </a:path>
                </a:pathLst>
              </a:custGeom>
              <a:solidFill>
                <a:srgbClr val="000000"/>
              </a:solidFill>
            </p:spPr>
            <p:txBody>
              <a:bodyPr wrap="square" lIns="0" tIns="0" rIns="0" bIns="0" rtlCol="0"/>
              <a:lstStyle/>
              <a:p>
                <a:endParaRPr/>
              </a:p>
            </p:txBody>
          </p:sp>
          <p:sp>
            <p:nvSpPr>
              <p:cNvPr id="670" name="object 134">
                <a:extLst>
                  <a:ext uri="{FF2B5EF4-FFF2-40B4-BE49-F238E27FC236}">
                    <a16:creationId xmlns:a16="http://schemas.microsoft.com/office/drawing/2014/main" id="{C3EDBD3F-C250-C4F3-C8CD-6A8FBCF39875}"/>
                  </a:ext>
                </a:extLst>
              </p:cNvPr>
              <p:cNvSpPr/>
              <p:nvPr/>
            </p:nvSpPr>
            <p:spPr>
              <a:xfrm>
                <a:off x="6702559" y="7449460"/>
                <a:ext cx="93980" cy="0"/>
              </a:xfrm>
              <a:custGeom>
                <a:avLst/>
                <a:gdLst/>
                <a:ahLst/>
                <a:cxnLst/>
                <a:rect l="l" t="t" r="r" b="b"/>
                <a:pathLst>
                  <a:path w="93979">
                    <a:moveTo>
                      <a:pt x="0" y="0"/>
                    </a:moveTo>
                    <a:lnTo>
                      <a:pt x="93889" y="0"/>
                    </a:lnTo>
                  </a:path>
                </a:pathLst>
              </a:custGeom>
              <a:ln w="21460">
                <a:solidFill>
                  <a:srgbClr val="000000"/>
                </a:solidFill>
              </a:ln>
            </p:spPr>
            <p:txBody>
              <a:bodyPr wrap="square" lIns="0" tIns="0" rIns="0" bIns="0" rtlCol="0"/>
              <a:lstStyle/>
              <a:p>
                <a:endParaRPr/>
              </a:p>
            </p:txBody>
          </p:sp>
          <p:pic>
            <p:nvPicPr>
              <p:cNvPr id="671" name="object 135">
                <a:extLst>
                  <a:ext uri="{FF2B5EF4-FFF2-40B4-BE49-F238E27FC236}">
                    <a16:creationId xmlns:a16="http://schemas.microsoft.com/office/drawing/2014/main" id="{F3178199-3089-9D4C-F30B-93CE8F5233D8}"/>
                  </a:ext>
                </a:extLst>
              </p:cNvPr>
              <p:cNvPicPr/>
              <p:nvPr/>
            </p:nvPicPr>
            <p:blipFill>
              <a:blip r:embed="rId27" cstate="print"/>
              <a:stretch>
                <a:fillRect/>
              </a:stretch>
            </p:blipFill>
            <p:spPr>
              <a:xfrm>
                <a:off x="6250868" y="7365251"/>
                <a:ext cx="104780" cy="176003"/>
              </a:xfrm>
              <a:prstGeom prst="rect">
                <a:avLst/>
              </a:prstGeom>
            </p:spPr>
          </p:pic>
          <p:sp>
            <p:nvSpPr>
              <p:cNvPr id="672" name="object 136">
                <a:extLst>
                  <a:ext uri="{FF2B5EF4-FFF2-40B4-BE49-F238E27FC236}">
                    <a16:creationId xmlns:a16="http://schemas.microsoft.com/office/drawing/2014/main" id="{A1BF339B-5871-2CBC-D7A8-B009957D417F}"/>
                  </a:ext>
                </a:extLst>
              </p:cNvPr>
              <p:cNvSpPr/>
              <p:nvPr/>
            </p:nvSpPr>
            <p:spPr>
              <a:xfrm>
                <a:off x="6403693" y="7511317"/>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73" name="object 137">
                <a:extLst>
                  <a:ext uri="{FF2B5EF4-FFF2-40B4-BE49-F238E27FC236}">
                    <a16:creationId xmlns:a16="http://schemas.microsoft.com/office/drawing/2014/main" id="{6DE261E5-3DF7-BECD-D44A-2CFE18299D52}"/>
                  </a:ext>
                </a:extLst>
              </p:cNvPr>
              <p:cNvPicPr/>
              <p:nvPr/>
            </p:nvPicPr>
            <p:blipFill>
              <a:blip r:embed="rId31" cstate="print"/>
              <a:stretch>
                <a:fillRect/>
              </a:stretch>
            </p:blipFill>
            <p:spPr>
              <a:xfrm>
                <a:off x="6470569" y="7362113"/>
                <a:ext cx="121680" cy="182279"/>
              </a:xfrm>
              <a:prstGeom prst="rect">
                <a:avLst/>
              </a:prstGeom>
            </p:spPr>
          </p:pic>
          <p:sp>
            <p:nvSpPr>
              <p:cNvPr id="674" name="object 138">
                <a:extLst>
                  <a:ext uri="{FF2B5EF4-FFF2-40B4-BE49-F238E27FC236}">
                    <a16:creationId xmlns:a16="http://schemas.microsoft.com/office/drawing/2014/main" id="{B1702EA1-8811-40EA-E32C-3E6BAADA2FDF}"/>
                  </a:ext>
                </a:extLst>
              </p:cNvPr>
              <p:cNvSpPr/>
              <p:nvPr/>
            </p:nvSpPr>
            <p:spPr>
              <a:xfrm>
                <a:off x="6702559" y="7136363"/>
                <a:ext cx="93980" cy="0"/>
              </a:xfrm>
              <a:custGeom>
                <a:avLst/>
                <a:gdLst/>
                <a:ahLst/>
                <a:cxnLst/>
                <a:rect l="l" t="t" r="r" b="b"/>
                <a:pathLst>
                  <a:path w="93979">
                    <a:moveTo>
                      <a:pt x="93889" y="0"/>
                    </a:moveTo>
                    <a:lnTo>
                      <a:pt x="0" y="0"/>
                    </a:lnTo>
                  </a:path>
                </a:pathLst>
              </a:custGeom>
              <a:solidFill>
                <a:srgbClr val="000000"/>
              </a:solidFill>
            </p:spPr>
            <p:txBody>
              <a:bodyPr wrap="square" lIns="0" tIns="0" rIns="0" bIns="0" rtlCol="0"/>
              <a:lstStyle/>
              <a:p>
                <a:endParaRPr/>
              </a:p>
            </p:txBody>
          </p:sp>
          <p:sp>
            <p:nvSpPr>
              <p:cNvPr id="675" name="object 139">
                <a:extLst>
                  <a:ext uri="{FF2B5EF4-FFF2-40B4-BE49-F238E27FC236}">
                    <a16:creationId xmlns:a16="http://schemas.microsoft.com/office/drawing/2014/main" id="{243FFD64-700A-086F-DE1D-C1E6D9608307}"/>
                  </a:ext>
                </a:extLst>
              </p:cNvPr>
              <p:cNvSpPr/>
              <p:nvPr/>
            </p:nvSpPr>
            <p:spPr>
              <a:xfrm>
                <a:off x="6702559" y="7136363"/>
                <a:ext cx="93980" cy="0"/>
              </a:xfrm>
              <a:custGeom>
                <a:avLst/>
                <a:gdLst/>
                <a:ahLst/>
                <a:cxnLst/>
                <a:rect l="l" t="t" r="r" b="b"/>
                <a:pathLst>
                  <a:path w="93979">
                    <a:moveTo>
                      <a:pt x="0" y="0"/>
                    </a:moveTo>
                    <a:lnTo>
                      <a:pt x="93889" y="0"/>
                    </a:lnTo>
                  </a:path>
                </a:pathLst>
              </a:custGeom>
              <a:ln w="21460">
                <a:solidFill>
                  <a:srgbClr val="000000"/>
                </a:solidFill>
              </a:ln>
            </p:spPr>
            <p:txBody>
              <a:bodyPr wrap="square" lIns="0" tIns="0" rIns="0" bIns="0" rtlCol="0"/>
              <a:lstStyle/>
              <a:p>
                <a:endParaRPr/>
              </a:p>
            </p:txBody>
          </p:sp>
          <p:pic>
            <p:nvPicPr>
              <p:cNvPr id="676" name="object 140">
                <a:extLst>
                  <a:ext uri="{FF2B5EF4-FFF2-40B4-BE49-F238E27FC236}">
                    <a16:creationId xmlns:a16="http://schemas.microsoft.com/office/drawing/2014/main" id="{53632FAD-78A8-4FC1-2943-5FE7E604F72D}"/>
                  </a:ext>
                </a:extLst>
              </p:cNvPr>
              <p:cNvPicPr/>
              <p:nvPr/>
            </p:nvPicPr>
            <p:blipFill>
              <a:blip r:embed="rId27" cstate="print"/>
              <a:stretch>
                <a:fillRect/>
              </a:stretch>
            </p:blipFill>
            <p:spPr>
              <a:xfrm>
                <a:off x="6250868" y="7052155"/>
                <a:ext cx="104780" cy="176003"/>
              </a:xfrm>
              <a:prstGeom prst="rect">
                <a:avLst/>
              </a:prstGeom>
            </p:spPr>
          </p:pic>
          <p:sp>
            <p:nvSpPr>
              <p:cNvPr id="677" name="object 141">
                <a:extLst>
                  <a:ext uri="{FF2B5EF4-FFF2-40B4-BE49-F238E27FC236}">
                    <a16:creationId xmlns:a16="http://schemas.microsoft.com/office/drawing/2014/main" id="{306C503F-F2E2-8B58-FF61-4036AC8C09E0}"/>
                  </a:ext>
                </a:extLst>
              </p:cNvPr>
              <p:cNvSpPr/>
              <p:nvPr/>
            </p:nvSpPr>
            <p:spPr>
              <a:xfrm>
                <a:off x="6403693" y="7198220"/>
                <a:ext cx="25400" cy="30480"/>
              </a:xfrm>
              <a:custGeom>
                <a:avLst/>
                <a:gdLst/>
                <a:ahLst/>
                <a:cxnLst/>
                <a:rect l="l" t="t" r="r" b="b"/>
                <a:pathLst>
                  <a:path w="25400" h="30479">
                    <a:moveTo>
                      <a:pt x="24867" y="0"/>
                    </a:moveTo>
                    <a:lnTo>
                      <a:pt x="0" y="0"/>
                    </a:lnTo>
                    <a:lnTo>
                      <a:pt x="0" y="29937"/>
                    </a:lnTo>
                    <a:lnTo>
                      <a:pt x="24867" y="29937"/>
                    </a:lnTo>
                    <a:lnTo>
                      <a:pt x="24867" y="0"/>
                    </a:lnTo>
                    <a:close/>
                  </a:path>
                </a:pathLst>
              </a:custGeom>
              <a:solidFill>
                <a:srgbClr val="000000"/>
              </a:solidFill>
            </p:spPr>
            <p:txBody>
              <a:bodyPr wrap="square" lIns="0" tIns="0" rIns="0" bIns="0" rtlCol="0"/>
              <a:lstStyle/>
              <a:p>
                <a:endParaRPr/>
              </a:p>
            </p:txBody>
          </p:sp>
          <p:pic>
            <p:nvPicPr>
              <p:cNvPr id="678" name="object 142">
                <a:extLst>
                  <a:ext uri="{FF2B5EF4-FFF2-40B4-BE49-F238E27FC236}">
                    <a16:creationId xmlns:a16="http://schemas.microsoft.com/office/drawing/2014/main" id="{E778ECAC-5F7C-D361-8588-672994F6B1E2}"/>
                  </a:ext>
                </a:extLst>
              </p:cNvPr>
              <p:cNvPicPr/>
              <p:nvPr/>
            </p:nvPicPr>
            <p:blipFill>
              <a:blip r:embed="rId27" cstate="print"/>
              <a:stretch>
                <a:fillRect/>
              </a:stretch>
            </p:blipFill>
            <p:spPr>
              <a:xfrm>
                <a:off x="6481192" y="7052155"/>
                <a:ext cx="104780" cy="176003"/>
              </a:xfrm>
              <a:prstGeom prst="rect">
                <a:avLst/>
              </a:prstGeom>
            </p:spPr>
          </p:pic>
          <p:sp>
            <p:nvSpPr>
              <p:cNvPr id="679" name="object 143">
                <a:extLst>
                  <a:ext uri="{FF2B5EF4-FFF2-40B4-BE49-F238E27FC236}">
                    <a16:creationId xmlns:a16="http://schemas.microsoft.com/office/drawing/2014/main" id="{B25ED68E-FDEF-1630-059F-D09D9D263710}"/>
                  </a:ext>
                </a:extLst>
              </p:cNvPr>
              <p:cNvSpPr/>
              <p:nvPr/>
            </p:nvSpPr>
            <p:spPr>
              <a:xfrm>
                <a:off x="6702560" y="7442753"/>
                <a:ext cx="2620010" cy="13970"/>
              </a:xfrm>
              <a:custGeom>
                <a:avLst/>
                <a:gdLst/>
                <a:ahLst/>
                <a:cxnLst/>
                <a:rect l="l" t="t" r="r" b="b"/>
                <a:pathLst>
                  <a:path w="2620009" h="13970">
                    <a:moveTo>
                      <a:pt x="0" y="0"/>
                    </a:moveTo>
                    <a:lnTo>
                      <a:pt x="0" y="13412"/>
                    </a:lnTo>
                    <a:lnTo>
                      <a:pt x="2619513" y="13412"/>
                    </a:lnTo>
                    <a:lnTo>
                      <a:pt x="2619513" y="0"/>
                    </a:lnTo>
                    <a:lnTo>
                      <a:pt x="0" y="0"/>
                    </a:lnTo>
                    <a:close/>
                  </a:path>
                </a:pathLst>
              </a:custGeom>
              <a:solidFill>
                <a:srgbClr val="000000"/>
              </a:solidFill>
            </p:spPr>
            <p:txBody>
              <a:bodyPr wrap="square" lIns="0" tIns="0" rIns="0" bIns="0" rtlCol="0"/>
              <a:lstStyle/>
              <a:p>
                <a:endParaRPr/>
              </a:p>
            </p:txBody>
          </p:sp>
          <p:sp>
            <p:nvSpPr>
              <p:cNvPr id="680" name="object 144">
                <a:extLst>
                  <a:ext uri="{FF2B5EF4-FFF2-40B4-BE49-F238E27FC236}">
                    <a16:creationId xmlns:a16="http://schemas.microsoft.com/office/drawing/2014/main" id="{DCA0A68F-6812-025F-3463-321C71C537CA}"/>
                  </a:ext>
                </a:extLst>
              </p:cNvPr>
              <p:cNvSpPr/>
              <p:nvPr/>
            </p:nvSpPr>
            <p:spPr>
              <a:xfrm>
                <a:off x="6702559" y="7011124"/>
                <a:ext cx="2620010" cy="1189990"/>
              </a:xfrm>
              <a:custGeom>
                <a:avLst/>
                <a:gdLst/>
                <a:ahLst/>
                <a:cxnLst/>
                <a:rect l="l" t="t" r="r" b="b"/>
                <a:pathLst>
                  <a:path w="2620009" h="1189990">
                    <a:moveTo>
                      <a:pt x="0" y="1189766"/>
                    </a:moveTo>
                    <a:lnTo>
                      <a:pt x="0" y="0"/>
                    </a:lnTo>
                  </a:path>
                  <a:path w="2620009" h="1189990">
                    <a:moveTo>
                      <a:pt x="2619513" y="1189766"/>
                    </a:moveTo>
                    <a:lnTo>
                      <a:pt x="2619513" y="0"/>
                    </a:lnTo>
                  </a:path>
                  <a:path w="2620009" h="1189990">
                    <a:moveTo>
                      <a:pt x="0" y="1189766"/>
                    </a:moveTo>
                    <a:lnTo>
                      <a:pt x="2619513" y="1189766"/>
                    </a:lnTo>
                  </a:path>
                  <a:path w="2620009" h="1189990">
                    <a:moveTo>
                      <a:pt x="0" y="0"/>
                    </a:moveTo>
                    <a:lnTo>
                      <a:pt x="2619513" y="0"/>
                    </a:lnTo>
                  </a:path>
                </a:pathLst>
              </a:custGeom>
              <a:ln w="21460">
                <a:solidFill>
                  <a:srgbClr val="000000"/>
                </a:solidFill>
              </a:ln>
            </p:spPr>
            <p:txBody>
              <a:bodyPr wrap="square" lIns="0" tIns="0" rIns="0" bIns="0" rtlCol="0"/>
              <a:lstStyle/>
              <a:p>
                <a:endParaRPr/>
              </a:p>
            </p:txBody>
          </p:sp>
          <p:sp>
            <p:nvSpPr>
              <p:cNvPr id="681" name="object 145">
                <a:extLst>
                  <a:ext uri="{FF2B5EF4-FFF2-40B4-BE49-F238E27FC236}">
                    <a16:creationId xmlns:a16="http://schemas.microsoft.com/office/drawing/2014/main" id="{5DFF954E-C25C-7C62-48CD-A7A4C25AD195}"/>
                  </a:ext>
                </a:extLst>
              </p:cNvPr>
              <p:cNvSpPr/>
              <p:nvPr/>
            </p:nvSpPr>
            <p:spPr>
              <a:xfrm>
                <a:off x="7973808" y="7058628"/>
                <a:ext cx="321945" cy="113030"/>
              </a:xfrm>
              <a:custGeom>
                <a:avLst/>
                <a:gdLst/>
                <a:ahLst/>
                <a:cxnLst/>
                <a:rect l="l" t="t" r="r" b="b"/>
                <a:pathLst>
                  <a:path w="321945" h="113029">
                    <a:moveTo>
                      <a:pt x="321906" y="0"/>
                    </a:moveTo>
                    <a:lnTo>
                      <a:pt x="0" y="0"/>
                    </a:lnTo>
                    <a:lnTo>
                      <a:pt x="0" y="112667"/>
                    </a:lnTo>
                    <a:lnTo>
                      <a:pt x="321906" y="112667"/>
                    </a:lnTo>
                    <a:lnTo>
                      <a:pt x="321906" y="0"/>
                    </a:lnTo>
                    <a:close/>
                  </a:path>
                </a:pathLst>
              </a:custGeom>
              <a:solidFill>
                <a:srgbClr val="000000">
                  <a:alpha val="50000"/>
                </a:srgbClr>
              </a:solidFill>
            </p:spPr>
            <p:txBody>
              <a:bodyPr wrap="square" lIns="0" tIns="0" rIns="0" bIns="0" rtlCol="0"/>
              <a:lstStyle/>
              <a:p>
                <a:endParaRPr/>
              </a:p>
            </p:txBody>
          </p:sp>
          <p:pic>
            <p:nvPicPr>
              <p:cNvPr id="682" name="object 146">
                <a:extLst>
                  <a:ext uri="{FF2B5EF4-FFF2-40B4-BE49-F238E27FC236}">
                    <a16:creationId xmlns:a16="http://schemas.microsoft.com/office/drawing/2014/main" id="{C26BC3F2-CCE2-174C-E290-9638A6604978}"/>
                  </a:ext>
                </a:extLst>
              </p:cNvPr>
              <p:cNvPicPr/>
              <p:nvPr/>
            </p:nvPicPr>
            <p:blipFill>
              <a:blip r:embed="rId32" cstate="print"/>
              <a:stretch>
                <a:fillRect/>
              </a:stretch>
            </p:blipFill>
            <p:spPr>
              <a:xfrm>
                <a:off x="7973808" y="7051868"/>
                <a:ext cx="1211257" cy="324763"/>
              </a:xfrm>
              <a:prstGeom prst="rect">
                <a:avLst/>
              </a:prstGeom>
            </p:spPr>
          </p:pic>
          <p:sp>
            <p:nvSpPr>
              <p:cNvPr id="683" name="object 147">
                <a:extLst>
                  <a:ext uri="{FF2B5EF4-FFF2-40B4-BE49-F238E27FC236}">
                    <a16:creationId xmlns:a16="http://schemas.microsoft.com/office/drawing/2014/main" id="{53278806-1A84-8B78-B723-129564B1FAAA}"/>
                  </a:ext>
                </a:extLst>
              </p:cNvPr>
              <p:cNvSpPr/>
              <p:nvPr/>
            </p:nvSpPr>
            <p:spPr>
              <a:xfrm>
                <a:off x="6970546" y="4270198"/>
                <a:ext cx="429259" cy="0"/>
              </a:xfrm>
              <a:custGeom>
                <a:avLst/>
                <a:gdLst/>
                <a:ahLst/>
                <a:cxnLst/>
                <a:rect l="l" t="t" r="r" b="b"/>
                <a:pathLst>
                  <a:path w="429259">
                    <a:moveTo>
                      <a:pt x="0" y="0"/>
                    </a:moveTo>
                    <a:lnTo>
                      <a:pt x="214604" y="0"/>
                    </a:lnTo>
                    <a:lnTo>
                      <a:pt x="429208" y="0"/>
                    </a:lnTo>
                  </a:path>
                </a:pathLst>
              </a:custGeom>
              <a:ln w="40238">
                <a:solidFill>
                  <a:srgbClr val="000000"/>
                </a:solidFill>
              </a:ln>
            </p:spPr>
            <p:txBody>
              <a:bodyPr wrap="square" lIns="0" tIns="0" rIns="0" bIns="0" rtlCol="0"/>
              <a:lstStyle/>
              <a:p>
                <a:endParaRPr/>
              </a:p>
            </p:txBody>
          </p:sp>
          <p:sp>
            <p:nvSpPr>
              <p:cNvPr id="684" name="object 148">
                <a:extLst>
                  <a:ext uri="{FF2B5EF4-FFF2-40B4-BE49-F238E27FC236}">
                    <a16:creationId xmlns:a16="http://schemas.microsoft.com/office/drawing/2014/main" id="{286C884D-D4B4-F34A-D718-30FDFD8456B0}"/>
                  </a:ext>
                </a:extLst>
              </p:cNvPr>
              <p:cNvSpPr/>
              <p:nvPr/>
            </p:nvSpPr>
            <p:spPr>
              <a:xfrm>
                <a:off x="7463701" y="4188936"/>
                <a:ext cx="119380" cy="156210"/>
              </a:xfrm>
              <a:custGeom>
                <a:avLst/>
                <a:gdLst/>
                <a:ahLst/>
                <a:cxnLst/>
                <a:rect l="l" t="t" r="r" b="b"/>
                <a:pathLst>
                  <a:path w="119379" h="156210">
                    <a:moveTo>
                      <a:pt x="119316" y="0"/>
                    </a:moveTo>
                    <a:lnTo>
                      <a:pt x="98069" y="0"/>
                    </a:lnTo>
                    <a:lnTo>
                      <a:pt x="98069" y="63500"/>
                    </a:lnTo>
                    <a:lnTo>
                      <a:pt x="21247" y="63500"/>
                    </a:lnTo>
                    <a:lnTo>
                      <a:pt x="21247" y="0"/>
                    </a:lnTo>
                    <a:lnTo>
                      <a:pt x="0" y="0"/>
                    </a:lnTo>
                    <a:lnTo>
                      <a:pt x="0" y="63500"/>
                    </a:lnTo>
                    <a:lnTo>
                      <a:pt x="0" y="81280"/>
                    </a:lnTo>
                    <a:lnTo>
                      <a:pt x="0" y="156210"/>
                    </a:lnTo>
                    <a:lnTo>
                      <a:pt x="21247" y="156210"/>
                    </a:lnTo>
                    <a:lnTo>
                      <a:pt x="21247" y="81280"/>
                    </a:lnTo>
                    <a:lnTo>
                      <a:pt x="98069" y="81280"/>
                    </a:lnTo>
                    <a:lnTo>
                      <a:pt x="98069" y="156210"/>
                    </a:lnTo>
                    <a:lnTo>
                      <a:pt x="119316" y="156210"/>
                    </a:lnTo>
                    <a:lnTo>
                      <a:pt x="119316" y="81280"/>
                    </a:lnTo>
                    <a:lnTo>
                      <a:pt x="119316" y="63500"/>
                    </a:lnTo>
                    <a:lnTo>
                      <a:pt x="119316" y="0"/>
                    </a:lnTo>
                    <a:close/>
                  </a:path>
                </a:pathLst>
              </a:custGeom>
              <a:solidFill>
                <a:srgbClr val="000000"/>
              </a:solidFill>
            </p:spPr>
            <p:txBody>
              <a:bodyPr wrap="square" lIns="0" tIns="0" rIns="0" bIns="0" rtlCol="0"/>
              <a:lstStyle/>
              <a:p>
                <a:endParaRPr/>
              </a:p>
            </p:txBody>
          </p:sp>
          <p:pic>
            <p:nvPicPr>
              <p:cNvPr id="685" name="object 149">
                <a:extLst>
                  <a:ext uri="{FF2B5EF4-FFF2-40B4-BE49-F238E27FC236}">
                    <a16:creationId xmlns:a16="http://schemas.microsoft.com/office/drawing/2014/main" id="{EE71C3C2-9BE0-C2CD-2F0E-11DDA20D5B26}"/>
                  </a:ext>
                </a:extLst>
              </p:cNvPr>
              <p:cNvPicPr/>
              <p:nvPr/>
            </p:nvPicPr>
            <p:blipFill>
              <a:blip r:embed="rId33" cstate="print"/>
              <a:stretch>
                <a:fillRect/>
              </a:stretch>
            </p:blipFill>
            <p:spPr>
              <a:xfrm>
                <a:off x="7625090" y="4186075"/>
                <a:ext cx="276839" cy="162025"/>
              </a:xfrm>
              <a:prstGeom prst="rect">
                <a:avLst/>
              </a:prstGeom>
            </p:spPr>
          </p:pic>
          <p:sp>
            <p:nvSpPr>
              <p:cNvPr id="686" name="object 150">
                <a:extLst>
                  <a:ext uri="{FF2B5EF4-FFF2-40B4-BE49-F238E27FC236}">
                    <a16:creationId xmlns:a16="http://schemas.microsoft.com/office/drawing/2014/main" id="{F1D30389-9233-4690-4544-2E57D02491E2}"/>
                  </a:ext>
                </a:extLst>
              </p:cNvPr>
              <p:cNvSpPr/>
              <p:nvPr/>
            </p:nvSpPr>
            <p:spPr>
              <a:xfrm>
                <a:off x="6970546" y="4663780"/>
                <a:ext cx="429259" cy="0"/>
              </a:xfrm>
              <a:custGeom>
                <a:avLst/>
                <a:gdLst/>
                <a:ahLst/>
                <a:cxnLst/>
                <a:rect l="l" t="t" r="r" b="b"/>
                <a:pathLst>
                  <a:path w="429259">
                    <a:moveTo>
                      <a:pt x="0" y="0"/>
                    </a:moveTo>
                    <a:lnTo>
                      <a:pt x="214604" y="0"/>
                    </a:lnTo>
                    <a:lnTo>
                      <a:pt x="429208" y="0"/>
                    </a:lnTo>
                  </a:path>
                </a:pathLst>
              </a:custGeom>
              <a:ln w="40238">
                <a:solidFill>
                  <a:srgbClr val="800080"/>
                </a:solidFill>
                <a:prstDash val="sysDash"/>
              </a:ln>
            </p:spPr>
            <p:txBody>
              <a:bodyPr wrap="square" lIns="0" tIns="0" rIns="0" bIns="0" rtlCol="0"/>
              <a:lstStyle/>
              <a:p>
                <a:endParaRPr/>
              </a:p>
            </p:txBody>
          </p:sp>
          <p:pic>
            <p:nvPicPr>
              <p:cNvPr id="687" name="object 151">
                <a:extLst>
                  <a:ext uri="{FF2B5EF4-FFF2-40B4-BE49-F238E27FC236}">
                    <a16:creationId xmlns:a16="http://schemas.microsoft.com/office/drawing/2014/main" id="{CD1C9C78-E0ED-7303-04A0-1F530E35E58E}"/>
                  </a:ext>
                </a:extLst>
              </p:cNvPr>
              <p:cNvPicPr/>
              <p:nvPr/>
            </p:nvPicPr>
            <p:blipFill>
              <a:blip r:embed="rId34" cstate="print"/>
              <a:stretch>
                <a:fillRect/>
              </a:stretch>
            </p:blipFill>
            <p:spPr>
              <a:xfrm>
                <a:off x="7448470" y="4570320"/>
                <a:ext cx="122967" cy="156446"/>
              </a:xfrm>
              <a:prstGeom prst="rect">
                <a:avLst/>
              </a:prstGeom>
            </p:spPr>
          </p:pic>
          <p:sp>
            <p:nvSpPr>
              <p:cNvPr id="688" name="object 152">
                <a:extLst>
                  <a:ext uri="{FF2B5EF4-FFF2-40B4-BE49-F238E27FC236}">
                    <a16:creationId xmlns:a16="http://schemas.microsoft.com/office/drawing/2014/main" id="{9DAE9C24-991C-C510-8995-AF6690A8EB79}"/>
                  </a:ext>
                </a:extLst>
              </p:cNvPr>
              <p:cNvSpPr/>
              <p:nvPr/>
            </p:nvSpPr>
            <p:spPr>
              <a:xfrm>
                <a:off x="7610244" y="4563882"/>
                <a:ext cx="48260" cy="191135"/>
              </a:xfrm>
              <a:custGeom>
                <a:avLst/>
                <a:gdLst/>
                <a:ahLst/>
                <a:cxnLst/>
                <a:rect l="l" t="t" r="r" b="b"/>
                <a:pathLst>
                  <a:path w="48259" h="191135">
                    <a:moveTo>
                      <a:pt x="48070" y="0"/>
                    </a:moveTo>
                    <a:lnTo>
                      <a:pt x="31332" y="0"/>
                    </a:lnTo>
                    <a:lnTo>
                      <a:pt x="23840" y="12316"/>
                    </a:lnTo>
                    <a:lnTo>
                      <a:pt x="7725" y="48501"/>
                    </a:lnTo>
                    <a:lnTo>
                      <a:pt x="0" y="95498"/>
                    </a:lnTo>
                    <a:lnTo>
                      <a:pt x="482" y="107251"/>
                    </a:lnTo>
                    <a:lnTo>
                      <a:pt x="12108" y="154632"/>
                    </a:lnTo>
                    <a:lnTo>
                      <a:pt x="31332" y="190998"/>
                    </a:lnTo>
                    <a:lnTo>
                      <a:pt x="48070" y="190998"/>
                    </a:lnTo>
                    <a:lnTo>
                      <a:pt x="41468" y="178996"/>
                    </a:lnTo>
                    <a:lnTo>
                      <a:pt x="35812" y="167096"/>
                    </a:lnTo>
                    <a:lnTo>
                      <a:pt x="22050" y="119668"/>
                    </a:lnTo>
                    <a:lnTo>
                      <a:pt x="20387" y="95498"/>
                    </a:lnTo>
                    <a:lnTo>
                      <a:pt x="20796" y="83467"/>
                    </a:lnTo>
                    <a:lnTo>
                      <a:pt x="31080" y="36063"/>
                    </a:lnTo>
                    <a:lnTo>
                      <a:pt x="41468" y="12155"/>
                    </a:lnTo>
                    <a:lnTo>
                      <a:pt x="48070" y="0"/>
                    </a:lnTo>
                    <a:close/>
                  </a:path>
                </a:pathLst>
              </a:custGeom>
              <a:solidFill>
                <a:srgbClr val="000000"/>
              </a:solidFill>
            </p:spPr>
            <p:txBody>
              <a:bodyPr wrap="square" lIns="0" tIns="0" rIns="0" bIns="0" rtlCol="0"/>
              <a:lstStyle/>
              <a:p>
                <a:endParaRPr/>
              </a:p>
            </p:txBody>
          </p:sp>
          <p:pic>
            <p:nvPicPr>
              <p:cNvPr id="689" name="object 153">
                <a:extLst>
                  <a:ext uri="{FF2B5EF4-FFF2-40B4-BE49-F238E27FC236}">
                    <a16:creationId xmlns:a16="http://schemas.microsoft.com/office/drawing/2014/main" id="{5B81C076-EB33-BF2C-2DB6-68E2030A3C71}"/>
                  </a:ext>
                </a:extLst>
              </p:cNvPr>
              <p:cNvPicPr/>
              <p:nvPr/>
            </p:nvPicPr>
            <p:blipFill>
              <a:blip r:embed="rId35" cstate="print"/>
              <a:stretch>
                <a:fillRect/>
              </a:stretch>
            </p:blipFill>
            <p:spPr>
              <a:xfrm>
                <a:off x="7837636" y="4497390"/>
                <a:ext cx="65196" cy="109512"/>
              </a:xfrm>
              <a:prstGeom prst="rect">
                <a:avLst/>
              </a:prstGeom>
            </p:spPr>
          </p:pic>
          <p:sp>
            <p:nvSpPr>
              <p:cNvPr id="690" name="object 154">
                <a:extLst>
                  <a:ext uri="{FF2B5EF4-FFF2-40B4-BE49-F238E27FC236}">
                    <a16:creationId xmlns:a16="http://schemas.microsoft.com/office/drawing/2014/main" id="{817E97F6-B230-A7C7-65B9-439124C1E9FA}"/>
                  </a:ext>
                </a:extLst>
              </p:cNvPr>
              <p:cNvSpPr/>
              <p:nvPr/>
            </p:nvSpPr>
            <p:spPr>
              <a:xfrm>
                <a:off x="7928255" y="4588275"/>
                <a:ext cx="21590" cy="36195"/>
              </a:xfrm>
              <a:custGeom>
                <a:avLst/>
                <a:gdLst/>
                <a:ahLst/>
                <a:cxnLst/>
                <a:rect l="l" t="t" r="r" b="b"/>
                <a:pathLst>
                  <a:path w="21590" h="36195">
                    <a:moveTo>
                      <a:pt x="21482" y="0"/>
                    </a:moveTo>
                    <a:lnTo>
                      <a:pt x="6008" y="0"/>
                    </a:lnTo>
                    <a:lnTo>
                      <a:pt x="6008" y="12618"/>
                    </a:lnTo>
                    <a:lnTo>
                      <a:pt x="0" y="35903"/>
                    </a:lnTo>
                    <a:lnTo>
                      <a:pt x="9463" y="35903"/>
                    </a:lnTo>
                    <a:lnTo>
                      <a:pt x="21482" y="12618"/>
                    </a:lnTo>
                    <a:lnTo>
                      <a:pt x="21482" y="0"/>
                    </a:lnTo>
                    <a:close/>
                  </a:path>
                </a:pathLst>
              </a:custGeom>
              <a:solidFill>
                <a:srgbClr val="000000"/>
              </a:solidFill>
            </p:spPr>
            <p:txBody>
              <a:bodyPr wrap="square" lIns="0" tIns="0" rIns="0" bIns="0" rtlCol="0"/>
              <a:lstStyle/>
              <a:p>
                <a:endParaRPr/>
              </a:p>
            </p:txBody>
          </p:sp>
          <p:pic>
            <p:nvPicPr>
              <p:cNvPr id="691" name="object 155">
                <a:extLst>
                  <a:ext uri="{FF2B5EF4-FFF2-40B4-BE49-F238E27FC236}">
                    <a16:creationId xmlns:a16="http://schemas.microsoft.com/office/drawing/2014/main" id="{D0AFB037-B859-037C-639E-D242A8D1FD12}"/>
                  </a:ext>
                </a:extLst>
              </p:cNvPr>
              <p:cNvPicPr/>
              <p:nvPr/>
            </p:nvPicPr>
            <p:blipFill>
              <a:blip r:embed="rId36" cstate="print"/>
              <a:stretch>
                <a:fillRect/>
              </a:stretch>
            </p:blipFill>
            <p:spPr>
              <a:xfrm>
                <a:off x="8010231" y="4497390"/>
                <a:ext cx="65196" cy="109512"/>
              </a:xfrm>
              <a:prstGeom prst="rect">
                <a:avLst/>
              </a:prstGeom>
            </p:spPr>
          </p:pic>
          <p:sp>
            <p:nvSpPr>
              <p:cNvPr id="692" name="object 156">
                <a:extLst>
                  <a:ext uri="{FF2B5EF4-FFF2-40B4-BE49-F238E27FC236}">
                    <a16:creationId xmlns:a16="http://schemas.microsoft.com/office/drawing/2014/main" id="{02B4FCEC-D0C2-B05B-B7CB-0E4AD58EEDE0}"/>
                  </a:ext>
                </a:extLst>
              </p:cNvPr>
              <p:cNvSpPr/>
              <p:nvPr/>
            </p:nvSpPr>
            <p:spPr>
              <a:xfrm>
                <a:off x="7817675" y="4651292"/>
                <a:ext cx="207645" cy="153670"/>
              </a:xfrm>
              <a:custGeom>
                <a:avLst/>
                <a:gdLst/>
                <a:ahLst/>
                <a:cxnLst/>
                <a:rect l="l" t="t" r="r" b="b"/>
                <a:pathLst>
                  <a:path w="207645" h="153670">
                    <a:moveTo>
                      <a:pt x="106057" y="66865"/>
                    </a:moveTo>
                    <a:lnTo>
                      <a:pt x="90284" y="31165"/>
                    </a:lnTo>
                    <a:lnTo>
                      <a:pt x="90284" y="56502"/>
                    </a:lnTo>
                    <a:lnTo>
                      <a:pt x="90284" y="72275"/>
                    </a:lnTo>
                    <a:lnTo>
                      <a:pt x="89382" y="78130"/>
                    </a:lnTo>
                    <a:lnTo>
                      <a:pt x="87884" y="83832"/>
                    </a:lnTo>
                    <a:lnTo>
                      <a:pt x="86385" y="89700"/>
                    </a:lnTo>
                    <a:lnTo>
                      <a:pt x="65049" y="118237"/>
                    </a:lnTo>
                    <a:lnTo>
                      <a:pt x="58737" y="122288"/>
                    </a:lnTo>
                    <a:lnTo>
                      <a:pt x="51536" y="124244"/>
                    </a:lnTo>
                    <a:lnTo>
                      <a:pt x="34556" y="124244"/>
                    </a:lnTo>
                    <a:lnTo>
                      <a:pt x="27647" y="121539"/>
                    </a:lnTo>
                    <a:lnTo>
                      <a:pt x="22834" y="115989"/>
                    </a:lnTo>
                    <a:lnTo>
                      <a:pt x="18034" y="110578"/>
                    </a:lnTo>
                    <a:lnTo>
                      <a:pt x="15633" y="102616"/>
                    </a:lnTo>
                    <a:lnTo>
                      <a:pt x="15633" y="86690"/>
                    </a:lnTo>
                    <a:lnTo>
                      <a:pt x="24638" y="58597"/>
                    </a:lnTo>
                    <a:lnTo>
                      <a:pt x="29146" y="50634"/>
                    </a:lnTo>
                    <a:lnTo>
                      <a:pt x="34556" y="44627"/>
                    </a:lnTo>
                    <a:lnTo>
                      <a:pt x="40868" y="40728"/>
                    </a:lnTo>
                    <a:lnTo>
                      <a:pt x="47028" y="36817"/>
                    </a:lnTo>
                    <a:lnTo>
                      <a:pt x="54241" y="34709"/>
                    </a:lnTo>
                    <a:lnTo>
                      <a:pt x="71056" y="34709"/>
                    </a:lnTo>
                    <a:lnTo>
                      <a:pt x="77965" y="37566"/>
                    </a:lnTo>
                    <a:lnTo>
                      <a:pt x="82931" y="43129"/>
                    </a:lnTo>
                    <a:lnTo>
                      <a:pt x="87731" y="48679"/>
                    </a:lnTo>
                    <a:lnTo>
                      <a:pt x="90284" y="56502"/>
                    </a:lnTo>
                    <a:lnTo>
                      <a:pt x="90284" y="31165"/>
                    </a:lnTo>
                    <a:lnTo>
                      <a:pt x="88125" y="29413"/>
                    </a:lnTo>
                    <a:lnTo>
                      <a:pt x="80733" y="25704"/>
                    </a:lnTo>
                    <a:lnTo>
                      <a:pt x="72288" y="23456"/>
                    </a:lnTo>
                    <a:lnTo>
                      <a:pt x="62801" y="22694"/>
                    </a:lnTo>
                    <a:lnTo>
                      <a:pt x="55981" y="23063"/>
                    </a:lnTo>
                    <a:lnTo>
                      <a:pt x="21501" y="39954"/>
                    </a:lnTo>
                    <a:lnTo>
                      <a:pt x="1358" y="75730"/>
                    </a:lnTo>
                    <a:lnTo>
                      <a:pt x="0" y="83832"/>
                    </a:lnTo>
                    <a:lnTo>
                      <a:pt x="0" y="91948"/>
                    </a:lnTo>
                    <a:lnTo>
                      <a:pt x="17881" y="129527"/>
                    </a:lnTo>
                    <a:lnTo>
                      <a:pt x="43726" y="136118"/>
                    </a:lnTo>
                    <a:lnTo>
                      <a:pt x="46875" y="136118"/>
                    </a:lnTo>
                    <a:lnTo>
                      <a:pt x="47472" y="135966"/>
                    </a:lnTo>
                    <a:lnTo>
                      <a:pt x="48082" y="135966"/>
                    </a:lnTo>
                    <a:lnTo>
                      <a:pt x="60693" y="153390"/>
                    </a:lnTo>
                    <a:lnTo>
                      <a:pt x="77216" y="153390"/>
                    </a:lnTo>
                    <a:lnTo>
                      <a:pt x="64439" y="135966"/>
                    </a:lnTo>
                    <a:lnTo>
                      <a:pt x="62344" y="133108"/>
                    </a:lnTo>
                    <a:lnTo>
                      <a:pt x="71589" y="128714"/>
                    </a:lnTo>
                    <a:lnTo>
                      <a:pt x="99212" y="97891"/>
                    </a:lnTo>
                    <a:lnTo>
                      <a:pt x="105295" y="77673"/>
                    </a:lnTo>
                    <a:lnTo>
                      <a:pt x="106057" y="66865"/>
                    </a:lnTo>
                    <a:close/>
                  </a:path>
                  <a:path w="207645" h="153670">
                    <a:moveTo>
                      <a:pt x="182740" y="15455"/>
                    </a:moveTo>
                    <a:lnTo>
                      <a:pt x="180530" y="9779"/>
                    </a:lnTo>
                    <a:lnTo>
                      <a:pt x="179095" y="8509"/>
                    </a:lnTo>
                    <a:lnTo>
                      <a:pt x="171805" y="2095"/>
                    </a:lnTo>
                    <a:lnTo>
                      <a:pt x="171805" y="18288"/>
                    </a:lnTo>
                    <a:lnTo>
                      <a:pt x="171805" y="27546"/>
                    </a:lnTo>
                    <a:lnTo>
                      <a:pt x="170434" y="31127"/>
                    </a:lnTo>
                    <a:lnTo>
                      <a:pt x="165176" y="36169"/>
                    </a:lnTo>
                    <a:lnTo>
                      <a:pt x="161493" y="37325"/>
                    </a:lnTo>
                    <a:lnTo>
                      <a:pt x="143624" y="37325"/>
                    </a:lnTo>
                    <a:lnTo>
                      <a:pt x="143624" y="8509"/>
                    </a:lnTo>
                    <a:lnTo>
                      <a:pt x="161493" y="8509"/>
                    </a:lnTo>
                    <a:lnTo>
                      <a:pt x="165176" y="9779"/>
                    </a:lnTo>
                    <a:lnTo>
                      <a:pt x="170434" y="14820"/>
                    </a:lnTo>
                    <a:lnTo>
                      <a:pt x="171805" y="18288"/>
                    </a:lnTo>
                    <a:lnTo>
                      <a:pt x="171805" y="2095"/>
                    </a:lnTo>
                    <a:lnTo>
                      <a:pt x="165176" y="0"/>
                    </a:lnTo>
                    <a:lnTo>
                      <a:pt x="133210" y="0"/>
                    </a:lnTo>
                    <a:lnTo>
                      <a:pt x="133210" y="76657"/>
                    </a:lnTo>
                    <a:lnTo>
                      <a:pt x="143624" y="76657"/>
                    </a:lnTo>
                    <a:lnTo>
                      <a:pt x="143624" y="45847"/>
                    </a:lnTo>
                    <a:lnTo>
                      <a:pt x="165176" y="45847"/>
                    </a:lnTo>
                    <a:lnTo>
                      <a:pt x="171691" y="43954"/>
                    </a:lnTo>
                    <a:lnTo>
                      <a:pt x="176110" y="40055"/>
                    </a:lnTo>
                    <a:lnTo>
                      <a:pt x="179298" y="37325"/>
                    </a:lnTo>
                    <a:lnTo>
                      <a:pt x="180530" y="36271"/>
                    </a:lnTo>
                    <a:lnTo>
                      <a:pt x="182740" y="30492"/>
                    </a:lnTo>
                    <a:lnTo>
                      <a:pt x="182740" y="15455"/>
                    </a:lnTo>
                    <a:close/>
                  </a:path>
                  <a:path w="207645" h="153670">
                    <a:moveTo>
                      <a:pt x="207035" y="0"/>
                    </a:moveTo>
                    <a:lnTo>
                      <a:pt x="196621" y="0"/>
                    </a:lnTo>
                    <a:lnTo>
                      <a:pt x="196621" y="76657"/>
                    </a:lnTo>
                    <a:lnTo>
                      <a:pt x="207035" y="76657"/>
                    </a:lnTo>
                    <a:lnTo>
                      <a:pt x="207035" y="0"/>
                    </a:lnTo>
                    <a:close/>
                  </a:path>
                </a:pathLst>
              </a:custGeom>
              <a:solidFill>
                <a:srgbClr val="000000"/>
              </a:solidFill>
            </p:spPr>
            <p:txBody>
              <a:bodyPr wrap="square" lIns="0" tIns="0" rIns="0" bIns="0" rtlCol="0"/>
              <a:lstStyle/>
              <a:p>
                <a:endParaRPr/>
              </a:p>
            </p:txBody>
          </p:sp>
          <p:pic>
            <p:nvPicPr>
              <p:cNvPr id="693" name="object 157">
                <a:extLst>
                  <a:ext uri="{FF2B5EF4-FFF2-40B4-BE49-F238E27FC236}">
                    <a16:creationId xmlns:a16="http://schemas.microsoft.com/office/drawing/2014/main" id="{AF05C2F3-D30B-11A0-7058-72CEFF7823A1}"/>
                  </a:ext>
                </a:extLst>
              </p:cNvPr>
              <p:cNvPicPr/>
              <p:nvPr/>
            </p:nvPicPr>
            <p:blipFill>
              <a:blip r:embed="rId37" cstate="print"/>
              <a:stretch>
                <a:fillRect/>
              </a:stretch>
            </p:blipFill>
            <p:spPr>
              <a:xfrm>
                <a:off x="8045316" y="4651281"/>
                <a:ext cx="64460" cy="76658"/>
              </a:xfrm>
              <a:prstGeom prst="rect">
                <a:avLst/>
              </a:prstGeom>
            </p:spPr>
          </p:pic>
          <p:sp>
            <p:nvSpPr>
              <p:cNvPr id="694" name="object 158">
                <a:extLst>
                  <a:ext uri="{FF2B5EF4-FFF2-40B4-BE49-F238E27FC236}">
                    <a16:creationId xmlns:a16="http://schemas.microsoft.com/office/drawing/2014/main" id="{B3DCB771-D906-884D-C303-74B0CC3B5F54}"/>
                  </a:ext>
                </a:extLst>
              </p:cNvPr>
              <p:cNvSpPr/>
              <p:nvPr/>
            </p:nvSpPr>
            <p:spPr>
              <a:xfrm>
                <a:off x="8131658" y="4513052"/>
                <a:ext cx="588645" cy="303530"/>
              </a:xfrm>
              <a:custGeom>
                <a:avLst/>
                <a:gdLst/>
                <a:ahLst/>
                <a:cxnLst/>
                <a:rect l="l" t="t" r="r" b="b"/>
                <a:pathLst>
                  <a:path w="588645" h="303529">
                    <a:moveTo>
                      <a:pt x="21475" y="253771"/>
                    </a:moveTo>
                    <a:lnTo>
                      <a:pt x="6007" y="253771"/>
                    </a:lnTo>
                    <a:lnTo>
                      <a:pt x="6007" y="266395"/>
                    </a:lnTo>
                    <a:lnTo>
                      <a:pt x="0" y="289674"/>
                    </a:lnTo>
                    <a:lnTo>
                      <a:pt x="9461" y="289674"/>
                    </a:lnTo>
                    <a:lnTo>
                      <a:pt x="21475" y="266395"/>
                    </a:lnTo>
                    <a:lnTo>
                      <a:pt x="21475" y="253771"/>
                    </a:lnTo>
                    <a:close/>
                  </a:path>
                  <a:path w="588645" h="303529">
                    <a:moveTo>
                      <a:pt x="153924" y="209753"/>
                    </a:moveTo>
                    <a:lnTo>
                      <a:pt x="139954" y="190144"/>
                    </a:lnTo>
                    <a:lnTo>
                      <a:pt x="139954" y="214566"/>
                    </a:lnTo>
                    <a:lnTo>
                      <a:pt x="139954" y="226733"/>
                    </a:lnTo>
                    <a:lnTo>
                      <a:pt x="121183" y="260235"/>
                    </a:lnTo>
                    <a:lnTo>
                      <a:pt x="117576" y="262331"/>
                    </a:lnTo>
                    <a:lnTo>
                      <a:pt x="113665" y="263232"/>
                    </a:lnTo>
                    <a:lnTo>
                      <a:pt x="103606" y="263232"/>
                    </a:lnTo>
                    <a:lnTo>
                      <a:pt x="99098" y="261429"/>
                    </a:lnTo>
                    <a:lnTo>
                      <a:pt x="98018" y="260083"/>
                    </a:lnTo>
                    <a:lnTo>
                      <a:pt x="96088" y="257683"/>
                    </a:lnTo>
                    <a:lnTo>
                      <a:pt x="92938" y="254076"/>
                    </a:lnTo>
                    <a:lnTo>
                      <a:pt x="91440" y="248818"/>
                    </a:lnTo>
                    <a:lnTo>
                      <a:pt x="91554" y="235597"/>
                    </a:lnTo>
                    <a:lnTo>
                      <a:pt x="92189" y="231089"/>
                    </a:lnTo>
                    <a:lnTo>
                      <a:pt x="95491" y="220268"/>
                    </a:lnTo>
                    <a:lnTo>
                      <a:pt x="97739" y="215468"/>
                    </a:lnTo>
                    <a:lnTo>
                      <a:pt x="100596" y="211556"/>
                    </a:lnTo>
                    <a:lnTo>
                      <a:pt x="103301" y="207657"/>
                    </a:lnTo>
                    <a:lnTo>
                      <a:pt x="106603" y="204800"/>
                    </a:lnTo>
                    <a:lnTo>
                      <a:pt x="110210" y="202692"/>
                    </a:lnTo>
                    <a:lnTo>
                      <a:pt x="113817" y="200596"/>
                    </a:lnTo>
                    <a:lnTo>
                      <a:pt x="117729" y="199542"/>
                    </a:lnTo>
                    <a:lnTo>
                      <a:pt x="127635" y="199542"/>
                    </a:lnTo>
                    <a:lnTo>
                      <a:pt x="132143" y="201498"/>
                    </a:lnTo>
                    <a:lnTo>
                      <a:pt x="135293" y="205257"/>
                    </a:lnTo>
                    <a:lnTo>
                      <a:pt x="138303" y="209156"/>
                    </a:lnTo>
                    <a:lnTo>
                      <a:pt x="139954" y="214566"/>
                    </a:lnTo>
                    <a:lnTo>
                      <a:pt x="139954" y="190144"/>
                    </a:lnTo>
                    <a:lnTo>
                      <a:pt x="135750" y="188277"/>
                    </a:lnTo>
                    <a:lnTo>
                      <a:pt x="121323" y="188277"/>
                    </a:lnTo>
                    <a:lnTo>
                      <a:pt x="115773" y="189623"/>
                    </a:lnTo>
                    <a:lnTo>
                      <a:pt x="110959" y="192036"/>
                    </a:lnTo>
                    <a:lnTo>
                      <a:pt x="106006" y="194437"/>
                    </a:lnTo>
                    <a:lnTo>
                      <a:pt x="101803" y="198043"/>
                    </a:lnTo>
                    <a:lnTo>
                      <a:pt x="98196" y="202692"/>
                    </a:lnTo>
                    <a:lnTo>
                      <a:pt x="100596" y="190233"/>
                    </a:lnTo>
                    <a:lnTo>
                      <a:pt x="87083" y="190233"/>
                    </a:lnTo>
                    <a:lnTo>
                      <a:pt x="65151" y="303491"/>
                    </a:lnTo>
                    <a:lnTo>
                      <a:pt x="78511" y="303491"/>
                    </a:lnTo>
                    <a:lnTo>
                      <a:pt x="86931" y="260083"/>
                    </a:lnTo>
                    <a:lnTo>
                      <a:pt x="88874" y="264883"/>
                    </a:lnTo>
                    <a:lnTo>
                      <a:pt x="91884" y="268490"/>
                    </a:lnTo>
                    <a:lnTo>
                      <a:pt x="95796" y="270903"/>
                    </a:lnTo>
                    <a:lnTo>
                      <a:pt x="99695" y="273151"/>
                    </a:lnTo>
                    <a:lnTo>
                      <a:pt x="104648" y="274358"/>
                    </a:lnTo>
                    <a:lnTo>
                      <a:pt x="115468" y="274358"/>
                    </a:lnTo>
                    <a:lnTo>
                      <a:pt x="136550" y="263232"/>
                    </a:lnTo>
                    <a:lnTo>
                      <a:pt x="142506" y="256933"/>
                    </a:lnTo>
                    <a:lnTo>
                      <a:pt x="146570" y="250317"/>
                    </a:lnTo>
                    <a:lnTo>
                      <a:pt x="149631" y="242811"/>
                    </a:lnTo>
                    <a:lnTo>
                      <a:pt x="152425" y="235597"/>
                    </a:lnTo>
                    <a:lnTo>
                      <a:pt x="153924" y="227787"/>
                    </a:lnTo>
                    <a:lnTo>
                      <a:pt x="153924" y="209753"/>
                    </a:lnTo>
                    <a:close/>
                  </a:path>
                  <a:path w="588645" h="303529">
                    <a:moveTo>
                      <a:pt x="238988" y="57277"/>
                    </a:moveTo>
                    <a:lnTo>
                      <a:pt x="221183" y="57277"/>
                    </a:lnTo>
                    <a:lnTo>
                      <a:pt x="166674" y="233464"/>
                    </a:lnTo>
                    <a:lnTo>
                      <a:pt x="184480" y="233464"/>
                    </a:lnTo>
                    <a:lnTo>
                      <a:pt x="238988" y="57277"/>
                    </a:lnTo>
                    <a:close/>
                  </a:path>
                  <a:path w="588645" h="303529">
                    <a:moveTo>
                      <a:pt x="465086" y="98996"/>
                    </a:moveTo>
                    <a:lnTo>
                      <a:pt x="413410" y="98996"/>
                    </a:lnTo>
                    <a:lnTo>
                      <a:pt x="451573" y="59778"/>
                    </a:lnTo>
                    <a:lnTo>
                      <a:pt x="457276" y="52870"/>
                    </a:lnTo>
                    <a:lnTo>
                      <a:pt x="460286" y="48069"/>
                    </a:lnTo>
                    <a:lnTo>
                      <a:pt x="463588" y="40106"/>
                    </a:lnTo>
                    <a:lnTo>
                      <a:pt x="464489" y="35750"/>
                    </a:lnTo>
                    <a:lnTo>
                      <a:pt x="464489" y="21780"/>
                    </a:lnTo>
                    <a:lnTo>
                      <a:pt x="427240" y="0"/>
                    </a:lnTo>
                    <a:lnTo>
                      <a:pt x="422884" y="0"/>
                    </a:lnTo>
                    <a:lnTo>
                      <a:pt x="418071" y="596"/>
                    </a:lnTo>
                    <a:lnTo>
                      <a:pt x="407860" y="2997"/>
                    </a:lnTo>
                    <a:lnTo>
                      <a:pt x="402297" y="4800"/>
                    </a:lnTo>
                    <a:lnTo>
                      <a:pt x="396290" y="7200"/>
                    </a:lnTo>
                    <a:lnTo>
                      <a:pt x="396290" y="22225"/>
                    </a:lnTo>
                    <a:lnTo>
                      <a:pt x="402145" y="18923"/>
                    </a:lnTo>
                    <a:lnTo>
                      <a:pt x="407708" y="16522"/>
                    </a:lnTo>
                    <a:lnTo>
                      <a:pt x="417918" y="13360"/>
                    </a:lnTo>
                    <a:lnTo>
                      <a:pt x="422884" y="12458"/>
                    </a:lnTo>
                    <a:lnTo>
                      <a:pt x="434149" y="12458"/>
                    </a:lnTo>
                    <a:lnTo>
                      <a:pt x="439407" y="14414"/>
                    </a:lnTo>
                    <a:lnTo>
                      <a:pt x="447509" y="21628"/>
                    </a:lnTo>
                    <a:lnTo>
                      <a:pt x="449618" y="26428"/>
                    </a:lnTo>
                    <a:lnTo>
                      <a:pt x="449618" y="35750"/>
                    </a:lnTo>
                    <a:lnTo>
                      <a:pt x="395541" y="98996"/>
                    </a:lnTo>
                    <a:lnTo>
                      <a:pt x="395541" y="111455"/>
                    </a:lnTo>
                    <a:lnTo>
                      <a:pt x="465086" y="111455"/>
                    </a:lnTo>
                    <a:lnTo>
                      <a:pt x="465086" y="98996"/>
                    </a:lnTo>
                    <a:close/>
                  </a:path>
                  <a:path w="588645" h="303529">
                    <a:moveTo>
                      <a:pt x="487197" y="205105"/>
                    </a:moveTo>
                    <a:lnTo>
                      <a:pt x="471436" y="169418"/>
                    </a:lnTo>
                    <a:lnTo>
                      <a:pt x="471436" y="194741"/>
                    </a:lnTo>
                    <a:lnTo>
                      <a:pt x="471436" y="210515"/>
                    </a:lnTo>
                    <a:lnTo>
                      <a:pt x="470535" y="216369"/>
                    </a:lnTo>
                    <a:lnTo>
                      <a:pt x="469023" y="222072"/>
                    </a:lnTo>
                    <a:lnTo>
                      <a:pt x="467525" y="227939"/>
                    </a:lnTo>
                    <a:lnTo>
                      <a:pt x="446189" y="256476"/>
                    </a:lnTo>
                    <a:lnTo>
                      <a:pt x="439889" y="260527"/>
                    </a:lnTo>
                    <a:lnTo>
                      <a:pt x="432676" y="262483"/>
                    </a:lnTo>
                    <a:lnTo>
                      <a:pt x="415696" y="262483"/>
                    </a:lnTo>
                    <a:lnTo>
                      <a:pt x="408787" y="259778"/>
                    </a:lnTo>
                    <a:lnTo>
                      <a:pt x="403987" y="254228"/>
                    </a:lnTo>
                    <a:lnTo>
                      <a:pt x="399173" y="248818"/>
                    </a:lnTo>
                    <a:lnTo>
                      <a:pt x="396773" y="240855"/>
                    </a:lnTo>
                    <a:lnTo>
                      <a:pt x="396773" y="224929"/>
                    </a:lnTo>
                    <a:lnTo>
                      <a:pt x="405777" y="196837"/>
                    </a:lnTo>
                    <a:lnTo>
                      <a:pt x="410286" y="188874"/>
                    </a:lnTo>
                    <a:lnTo>
                      <a:pt x="415696" y="182867"/>
                    </a:lnTo>
                    <a:lnTo>
                      <a:pt x="422008" y="178968"/>
                    </a:lnTo>
                    <a:lnTo>
                      <a:pt x="428167" y="175056"/>
                    </a:lnTo>
                    <a:lnTo>
                      <a:pt x="435381" y="172948"/>
                    </a:lnTo>
                    <a:lnTo>
                      <a:pt x="452208" y="172948"/>
                    </a:lnTo>
                    <a:lnTo>
                      <a:pt x="459117" y="175806"/>
                    </a:lnTo>
                    <a:lnTo>
                      <a:pt x="464070" y="181368"/>
                    </a:lnTo>
                    <a:lnTo>
                      <a:pt x="468871" y="186918"/>
                    </a:lnTo>
                    <a:lnTo>
                      <a:pt x="471436" y="194741"/>
                    </a:lnTo>
                    <a:lnTo>
                      <a:pt x="471436" y="169418"/>
                    </a:lnTo>
                    <a:lnTo>
                      <a:pt x="469265" y="167652"/>
                    </a:lnTo>
                    <a:lnTo>
                      <a:pt x="461873" y="163944"/>
                    </a:lnTo>
                    <a:lnTo>
                      <a:pt x="453428" y="161696"/>
                    </a:lnTo>
                    <a:lnTo>
                      <a:pt x="443941" y="160934"/>
                    </a:lnTo>
                    <a:lnTo>
                      <a:pt x="437121" y="161302"/>
                    </a:lnTo>
                    <a:lnTo>
                      <a:pt x="402640" y="178193"/>
                    </a:lnTo>
                    <a:lnTo>
                      <a:pt x="382498" y="213969"/>
                    </a:lnTo>
                    <a:lnTo>
                      <a:pt x="381152" y="222072"/>
                    </a:lnTo>
                    <a:lnTo>
                      <a:pt x="381152" y="230187"/>
                    </a:lnTo>
                    <a:lnTo>
                      <a:pt x="399021" y="267766"/>
                    </a:lnTo>
                    <a:lnTo>
                      <a:pt x="424865" y="274358"/>
                    </a:lnTo>
                    <a:lnTo>
                      <a:pt x="428015" y="274358"/>
                    </a:lnTo>
                    <a:lnTo>
                      <a:pt x="428612" y="274205"/>
                    </a:lnTo>
                    <a:lnTo>
                      <a:pt x="429221" y="274205"/>
                    </a:lnTo>
                    <a:lnTo>
                      <a:pt x="441833" y="291630"/>
                    </a:lnTo>
                    <a:lnTo>
                      <a:pt x="458355" y="291630"/>
                    </a:lnTo>
                    <a:lnTo>
                      <a:pt x="445579" y="274205"/>
                    </a:lnTo>
                    <a:lnTo>
                      <a:pt x="443484" y="271348"/>
                    </a:lnTo>
                    <a:lnTo>
                      <a:pt x="452729" y="266954"/>
                    </a:lnTo>
                    <a:lnTo>
                      <a:pt x="480364" y="236131"/>
                    </a:lnTo>
                    <a:lnTo>
                      <a:pt x="486448" y="215912"/>
                    </a:lnTo>
                    <a:lnTo>
                      <a:pt x="487197" y="205105"/>
                    </a:lnTo>
                    <a:close/>
                  </a:path>
                  <a:path w="588645" h="303529">
                    <a:moveTo>
                      <a:pt x="563880" y="153695"/>
                    </a:moveTo>
                    <a:lnTo>
                      <a:pt x="561670" y="148018"/>
                    </a:lnTo>
                    <a:lnTo>
                      <a:pt x="560235" y="146748"/>
                    </a:lnTo>
                    <a:lnTo>
                      <a:pt x="552945" y="140335"/>
                    </a:lnTo>
                    <a:lnTo>
                      <a:pt x="552945" y="156527"/>
                    </a:lnTo>
                    <a:lnTo>
                      <a:pt x="552945" y="165785"/>
                    </a:lnTo>
                    <a:lnTo>
                      <a:pt x="551573" y="169367"/>
                    </a:lnTo>
                    <a:lnTo>
                      <a:pt x="546315" y="174409"/>
                    </a:lnTo>
                    <a:lnTo>
                      <a:pt x="542632" y="175564"/>
                    </a:lnTo>
                    <a:lnTo>
                      <a:pt x="524764" y="175564"/>
                    </a:lnTo>
                    <a:lnTo>
                      <a:pt x="524764" y="146748"/>
                    </a:lnTo>
                    <a:lnTo>
                      <a:pt x="542632" y="146748"/>
                    </a:lnTo>
                    <a:lnTo>
                      <a:pt x="546315" y="148018"/>
                    </a:lnTo>
                    <a:lnTo>
                      <a:pt x="551573" y="153060"/>
                    </a:lnTo>
                    <a:lnTo>
                      <a:pt x="552945" y="156527"/>
                    </a:lnTo>
                    <a:lnTo>
                      <a:pt x="552945" y="140335"/>
                    </a:lnTo>
                    <a:lnTo>
                      <a:pt x="546315" y="138239"/>
                    </a:lnTo>
                    <a:lnTo>
                      <a:pt x="514350" y="138239"/>
                    </a:lnTo>
                    <a:lnTo>
                      <a:pt x="514350" y="214896"/>
                    </a:lnTo>
                    <a:lnTo>
                      <a:pt x="524764" y="214896"/>
                    </a:lnTo>
                    <a:lnTo>
                      <a:pt x="524764" y="184086"/>
                    </a:lnTo>
                    <a:lnTo>
                      <a:pt x="546315" y="184086"/>
                    </a:lnTo>
                    <a:lnTo>
                      <a:pt x="552843" y="182194"/>
                    </a:lnTo>
                    <a:lnTo>
                      <a:pt x="557250" y="178295"/>
                    </a:lnTo>
                    <a:lnTo>
                      <a:pt x="560438" y="175564"/>
                    </a:lnTo>
                    <a:lnTo>
                      <a:pt x="561670" y="174510"/>
                    </a:lnTo>
                    <a:lnTo>
                      <a:pt x="563880" y="168732"/>
                    </a:lnTo>
                    <a:lnTo>
                      <a:pt x="563880" y="153695"/>
                    </a:lnTo>
                    <a:close/>
                  </a:path>
                  <a:path w="588645" h="303529">
                    <a:moveTo>
                      <a:pt x="588175" y="138239"/>
                    </a:moveTo>
                    <a:lnTo>
                      <a:pt x="577761" y="138239"/>
                    </a:lnTo>
                    <a:lnTo>
                      <a:pt x="577761" y="214896"/>
                    </a:lnTo>
                    <a:lnTo>
                      <a:pt x="588175" y="214896"/>
                    </a:lnTo>
                    <a:lnTo>
                      <a:pt x="588175" y="138239"/>
                    </a:lnTo>
                    <a:close/>
                  </a:path>
                </a:pathLst>
              </a:custGeom>
              <a:solidFill>
                <a:srgbClr val="000000"/>
              </a:solidFill>
            </p:spPr>
            <p:txBody>
              <a:bodyPr wrap="square" lIns="0" tIns="0" rIns="0" bIns="0" rtlCol="0"/>
              <a:lstStyle/>
              <a:p>
                <a:endParaRPr/>
              </a:p>
            </p:txBody>
          </p:sp>
          <p:pic>
            <p:nvPicPr>
              <p:cNvPr id="695" name="object 159">
                <a:extLst>
                  <a:ext uri="{FF2B5EF4-FFF2-40B4-BE49-F238E27FC236}">
                    <a16:creationId xmlns:a16="http://schemas.microsoft.com/office/drawing/2014/main" id="{84E88C02-262C-0273-BD62-298FC15ADA18}"/>
                  </a:ext>
                </a:extLst>
              </p:cNvPr>
              <p:cNvPicPr/>
              <p:nvPr/>
            </p:nvPicPr>
            <p:blipFill>
              <a:blip r:embed="rId38" cstate="print"/>
              <a:stretch>
                <a:fillRect/>
              </a:stretch>
            </p:blipFill>
            <p:spPr>
              <a:xfrm>
                <a:off x="8740440" y="4651281"/>
                <a:ext cx="64459" cy="76658"/>
              </a:xfrm>
              <a:prstGeom prst="rect">
                <a:avLst/>
              </a:prstGeom>
            </p:spPr>
          </p:pic>
          <p:sp>
            <p:nvSpPr>
              <p:cNvPr id="696" name="object 160">
                <a:extLst>
                  <a:ext uri="{FF2B5EF4-FFF2-40B4-BE49-F238E27FC236}">
                    <a16:creationId xmlns:a16="http://schemas.microsoft.com/office/drawing/2014/main" id="{24E3113C-5E11-F21A-8D24-B8BAF9A678C9}"/>
                  </a:ext>
                </a:extLst>
              </p:cNvPr>
              <p:cNvSpPr/>
              <p:nvPr/>
            </p:nvSpPr>
            <p:spPr>
              <a:xfrm>
                <a:off x="8838251" y="4563882"/>
                <a:ext cx="48260" cy="191135"/>
              </a:xfrm>
              <a:custGeom>
                <a:avLst/>
                <a:gdLst/>
                <a:ahLst/>
                <a:cxnLst/>
                <a:rect l="l" t="t" r="r" b="b"/>
                <a:pathLst>
                  <a:path w="48259" h="191135">
                    <a:moveTo>
                      <a:pt x="16738" y="0"/>
                    </a:moveTo>
                    <a:lnTo>
                      <a:pt x="0" y="0"/>
                    </a:lnTo>
                    <a:lnTo>
                      <a:pt x="6481" y="12155"/>
                    </a:lnTo>
                    <a:lnTo>
                      <a:pt x="12098" y="24170"/>
                    </a:lnTo>
                    <a:lnTo>
                      <a:pt x="25940" y="71516"/>
                    </a:lnTo>
                    <a:lnTo>
                      <a:pt x="27683" y="95498"/>
                    </a:lnTo>
                    <a:lnTo>
                      <a:pt x="27244" y="107654"/>
                    </a:lnTo>
                    <a:lnTo>
                      <a:pt x="16869" y="155235"/>
                    </a:lnTo>
                    <a:lnTo>
                      <a:pt x="0" y="190998"/>
                    </a:lnTo>
                    <a:lnTo>
                      <a:pt x="16738" y="190998"/>
                    </a:lnTo>
                    <a:lnTo>
                      <a:pt x="35751" y="154632"/>
                    </a:lnTo>
                    <a:lnTo>
                      <a:pt x="47555" y="107251"/>
                    </a:lnTo>
                    <a:lnTo>
                      <a:pt x="48071" y="95498"/>
                    </a:lnTo>
                    <a:lnTo>
                      <a:pt x="47555" y="83870"/>
                    </a:lnTo>
                    <a:lnTo>
                      <a:pt x="35751" y="36546"/>
                    </a:lnTo>
                    <a:lnTo>
                      <a:pt x="24015" y="12316"/>
                    </a:lnTo>
                    <a:lnTo>
                      <a:pt x="16738" y="0"/>
                    </a:lnTo>
                    <a:close/>
                  </a:path>
                </a:pathLst>
              </a:custGeom>
              <a:solidFill>
                <a:srgbClr val="000000"/>
              </a:solidFill>
            </p:spPr>
            <p:txBody>
              <a:bodyPr wrap="square" lIns="0" tIns="0" rIns="0" bIns="0" rtlCol="0"/>
              <a:lstStyle/>
              <a:p>
                <a:endParaRPr/>
              </a:p>
            </p:txBody>
          </p:sp>
          <p:sp>
            <p:nvSpPr>
              <p:cNvPr id="697" name="object 161">
                <a:extLst>
                  <a:ext uri="{FF2B5EF4-FFF2-40B4-BE49-F238E27FC236}">
                    <a16:creationId xmlns:a16="http://schemas.microsoft.com/office/drawing/2014/main" id="{0D8C35D5-EC92-F8ED-E718-C907C6AE5BFD}"/>
                  </a:ext>
                </a:extLst>
              </p:cNvPr>
              <p:cNvSpPr/>
              <p:nvPr/>
            </p:nvSpPr>
            <p:spPr>
              <a:xfrm>
                <a:off x="7685888" y="4609382"/>
                <a:ext cx="826769" cy="120650"/>
              </a:xfrm>
              <a:custGeom>
                <a:avLst/>
                <a:gdLst/>
                <a:ahLst/>
                <a:cxnLst/>
                <a:rect l="l" t="t" r="r" b="b"/>
                <a:pathLst>
                  <a:path w="826770" h="120650">
                    <a:moveTo>
                      <a:pt x="131038" y="0"/>
                    </a:moveTo>
                    <a:lnTo>
                      <a:pt x="90144" y="0"/>
                    </a:lnTo>
                    <a:lnTo>
                      <a:pt x="90144" y="49669"/>
                    </a:lnTo>
                    <a:lnTo>
                      <a:pt x="88976" y="58801"/>
                    </a:lnTo>
                    <a:lnTo>
                      <a:pt x="67525" y="97383"/>
                    </a:lnTo>
                    <a:lnTo>
                      <a:pt x="46913" y="104089"/>
                    </a:lnTo>
                    <a:lnTo>
                      <a:pt x="36398" y="104089"/>
                    </a:lnTo>
                    <a:lnTo>
                      <a:pt x="28892" y="100215"/>
                    </a:lnTo>
                    <a:lnTo>
                      <a:pt x="24599" y="92062"/>
                    </a:lnTo>
                    <a:lnTo>
                      <a:pt x="21907" y="85420"/>
                    </a:lnTo>
                    <a:lnTo>
                      <a:pt x="20574" y="77685"/>
                    </a:lnTo>
                    <a:lnTo>
                      <a:pt x="20612" y="68834"/>
                    </a:lnTo>
                    <a:lnTo>
                      <a:pt x="37261" y="26822"/>
                    </a:lnTo>
                    <a:lnTo>
                      <a:pt x="64084" y="15240"/>
                    </a:lnTo>
                    <a:lnTo>
                      <a:pt x="74815" y="15240"/>
                    </a:lnTo>
                    <a:lnTo>
                      <a:pt x="90144" y="49669"/>
                    </a:lnTo>
                    <a:lnTo>
                      <a:pt x="90144" y="0"/>
                    </a:lnTo>
                    <a:lnTo>
                      <a:pt x="67094" y="0"/>
                    </a:lnTo>
                    <a:lnTo>
                      <a:pt x="54063" y="850"/>
                    </a:lnTo>
                    <a:lnTo>
                      <a:pt x="16852" y="22504"/>
                    </a:lnTo>
                    <a:lnTo>
                      <a:pt x="1854" y="58801"/>
                    </a:lnTo>
                    <a:lnTo>
                      <a:pt x="0" y="72478"/>
                    </a:lnTo>
                    <a:lnTo>
                      <a:pt x="266" y="84556"/>
                    </a:lnTo>
                    <a:lnTo>
                      <a:pt x="21805" y="116128"/>
                    </a:lnTo>
                    <a:lnTo>
                      <a:pt x="43484" y="120180"/>
                    </a:lnTo>
                    <a:lnTo>
                      <a:pt x="55587" y="119176"/>
                    </a:lnTo>
                    <a:lnTo>
                      <a:pt x="94373" y="95021"/>
                    </a:lnTo>
                    <a:lnTo>
                      <a:pt x="109588" y="58801"/>
                    </a:lnTo>
                    <a:lnTo>
                      <a:pt x="110909" y="47650"/>
                    </a:lnTo>
                    <a:lnTo>
                      <a:pt x="110705" y="37376"/>
                    </a:lnTo>
                    <a:lnTo>
                      <a:pt x="108978" y="27927"/>
                    </a:lnTo>
                    <a:lnTo>
                      <a:pt x="105727" y="19316"/>
                    </a:lnTo>
                    <a:lnTo>
                      <a:pt x="127393" y="19316"/>
                    </a:lnTo>
                    <a:lnTo>
                      <a:pt x="128168" y="15240"/>
                    </a:lnTo>
                    <a:lnTo>
                      <a:pt x="131038" y="0"/>
                    </a:lnTo>
                    <a:close/>
                  </a:path>
                  <a:path w="826770" h="120650">
                    <a:moveTo>
                      <a:pt x="826173" y="0"/>
                    </a:moveTo>
                    <a:lnTo>
                      <a:pt x="785266" y="0"/>
                    </a:lnTo>
                    <a:lnTo>
                      <a:pt x="785266" y="49669"/>
                    </a:lnTo>
                    <a:lnTo>
                      <a:pt x="784110" y="58801"/>
                    </a:lnTo>
                    <a:lnTo>
                      <a:pt x="762660" y="97383"/>
                    </a:lnTo>
                    <a:lnTo>
                      <a:pt x="742048" y="104089"/>
                    </a:lnTo>
                    <a:lnTo>
                      <a:pt x="731532" y="104089"/>
                    </a:lnTo>
                    <a:lnTo>
                      <a:pt x="724014" y="100215"/>
                    </a:lnTo>
                    <a:lnTo>
                      <a:pt x="719721" y="92062"/>
                    </a:lnTo>
                    <a:lnTo>
                      <a:pt x="717029" y="85420"/>
                    </a:lnTo>
                    <a:lnTo>
                      <a:pt x="715695" y="77685"/>
                    </a:lnTo>
                    <a:lnTo>
                      <a:pt x="715746" y="68834"/>
                    </a:lnTo>
                    <a:lnTo>
                      <a:pt x="732383" y="26822"/>
                    </a:lnTo>
                    <a:lnTo>
                      <a:pt x="759206" y="15240"/>
                    </a:lnTo>
                    <a:lnTo>
                      <a:pt x="769937" y="15240"/>
                    </a:lnTo>
                    <a:lnTo>
                      <a:pt x="785266" y="49669"/>
                    </a:lnTo>
                    <a:lnTo>
                      <a:pt x="785266" y="0"/>
                    </a:lnTo>
                    <a:lnTo>
                      <a:pt x="762215" y="0"/>
                    </a:lnTo>
                    <a:lnTo>
                      <a:pt x="749185" y="850"/>
                    </a:lnTo>
                    <a:lnTo>
                      <a:pt x="711974" y="22504"/>
                    </a:lnTo>
                    <a:lnTo>
                      <a:pt x="696976" y="58801"/>
                    </a:lnTo>
                    <a:lnTo>
                      <a:pt x="695134" y="72478"/>
                    </a:lnTo>
                    <a:lnTo>
                      <a:pt x="695388" y="84556"/>
                    </a:lnTo>
                    <a:lnTo>
                      <a:pt x="716940" y="116128"/>
                    </a:lnTo>
                    <a:lnTo>
                      <a:pt x="738606" y="120180"/>
                    </a:lnTo>
                    <a:lnTo>
                      <a:pt x="750722" y="119176"/>
                    </a:lnTo>
                    <a:lnTo>
                      <a:pt x="789495" y="95021"/>
                    </a:lnTo>
                    <a:lnTo>
                      <a:pt x="804710" y="58801"/>
                    </a:lnTo>
                    <a:lnTo>
                      <a:pt x="806030" y="47650"/>
                    </a:lnTo>
                    <a:lnTo>
                      <a:pt x="805840" y="37376"/>
                    </a:lnTo>
                    <a:lnTo>
                      <a:pt x="804100" y="27927"/>
                    </a:lnTo>
                    <a:lnTo>
                      <a:pt x="800849" y="19316"/>
                    </a:lnTo>
                    <a:lnTo>
                      <a:pt x="822515" y="19316"/>
                    </a:lnTo>
                    <a:lnTo>
                      <a:pt x="823290" y="15240"/>
                    </a:lnTo>
                    <a:lnTo>
                      <a:pt x="826173" y="0"/>
                    </a:lnTo>
                    <a:close/>
                  </a:path>
                </a:pathLst>
              </a:custGeom>
              <a:solidFill>
                <a:srgbClr val="000000"/>
              </a:solidFill>
            </p:spPr>
            <p:txBody>
              <a:bodyPr wrap="square" lIns="0" tIns="0" rIns="0" bIns="0" rtlCol="0"/>
              <a:lstStyle/>
              <a:p>
                <a:endParaRPr/>
              </a:p>
            </p:txBody>
          </p:sp>
        </p:grpSp>
        <p:pic>
          <p:nvPicPr>
            <p:cNvPr id="433" name="object 162">
              <a:extLst>
                <a:ext uri="{FF2B5EF4-FFF2-40B4-BE49-F238E27FC236}">
                  <a16:creationId xmlns:a16="http://schemas.microsoft.com/office/drawing/2014/main" id="{9442783E-6454-7B6F-EEEE-226D4D3FDE73}"/>
                </a:ext>
              </a:extLst>
            </p:cNvPr>
            <p:cNvPicPr/>
            <p:nvPr/>
          </p:nvPicPr>
          <p:blipFill>
            <a:blip r:embed="rId39" cstate="print"/>
            <a:stretch>
              <a:fillRect/>
            </a:stretch>
          </p:blipFill>
          <p:spPr>
            <a:xfrm>
              <a:off x="2061950" y="3521460"/>
              <a:ext cx="135200" cy="202533"/>
            </a:xfrm>
            <a:prstGeom prst="rect">
              <a:avLst/>
            </a:prstGeom>
          </p:spPr>
        </p:pic>
        <p:pic>
          <p:nvPicPr>
            <p:cNvPr id="434" name="object 163">
              <a:extLst>
                <a:ext uri="{FF2B5EF4-FFF2-40B4-BE49-F238E27FC236}">
                  <a16:creationId xmlns:a16="http://schemas.microsoft.com/office/drawing/2014/main" id="{390C492D-B94F-8CD2-7A22-740A81A7D43D}"/>
                </a:ext>
              </a:extLst>
            </p:cNvPr>
            <p:cNvPicPr/>
            <p:nvPr/>
          </p:nvPicPr>
          <p:blipFill>
            <a:blip r:embed="rId40" cstate="print"/>
            <a:stretch>
              <a:fillRect/>
            </a:stretch>
          </p:blipFill>
          <p:spPr>
            <a:xfrm>
              <a:off x="2937056" y="3524948"/>
              <a:ext cx="116423" cy="195557"/>
            </a:xfrm>
            <a:prstGeom prst="rect">
              <a:avLst/>
            </a:prstGeom>
          </p:spPr>
        </p:pic>
        <p:pic>
          <p:nvPicPr>
            <p:cNvPr id="435" name="object 164">
              <a:extLst>
                <a:ext uri="{FF2B5EF4-FFF2-40B4-BE49-F238E27FC236}">
                  <a16:creationId xmlns:a16="http://schemas.microsoft.com/office/drawing/2014/main" id="{EE636864-C546-D3CD-D622-E6B927EDF153}"/>
                </a:ext>
              </a:extLst>
            </p:cNvPr>
            <p:cNvPicPr/>
            <p:nvPr/>
          </p:nvPicPr>
          <p:blipFill>
            <a:blip r:embed="rId41" cstate="print"/>
            <a:stretch>
              <a:fillRect/>
            </a:stretch>
          </p:blipFill>
          <p:spPr>
            <a:xfrm>
              <a:off x="3790433" y="3521460"/>
              <a:ext cx="124202" cy="199045"/>
            </a:xfrm>
            <a:prstGeom prst="rect">
              <a:avLst/>
            </a:prstGeom>
          </p:spPr>
        </p:pic>
        <p:pic>
          <p:nvPicPr>
            <p:cNvPr id="436" name="object 165">
              <a:extLst>
                <a:ext uri="{FF2B5EF4-FFF2-40B4-BE49-F238E27FC236}">
                  <a16:creationId xmlns:a16="http://schemas.microsoft.com/office/drawing/2014/main" id="{9D8E481E-1860-30C0-EF1F-602F06213451}"/>
                </a:ext>
              </a:extLst>
            </p:cNvPr>
            <p:cNvPicPr/>
            <p:nvPr/>
          </p:nvPicPr>
          <p:blipFill>
            <a:blip r:embed="rId42" cstate="print"/>
            <a:stretch>
              <a:fillRect/>
            </a:stretch>
          </p:blipFill>
          <p:spPr>
            <a:xfrm>
              <a:off x="4654541" y="3521460"/>
              <a:ext cx="128762" cy="202533"/>
            </a:xfrm>
            <a:prstGeom prst="rect">
              <a:avLst/>
            </a:prstGeom>
          </p:spPr>
        </p:pic>
        <p:pic>
          <p:nvPicPr>
            <p:cNvPr id="437" name="object 166">
              <a:extLst>
                <a:ext uri="{FF2B5EF4-FFF2-40B4-BE49-F238E27FC236}">
                  <a16:creationId xmlns:a16="http://schemas.microsoft.com/office/drawing/2014/main" id="{1F4382BA-591F-6C77-B2A0-B0F996744016}"/>
                </a:ext>
              </a:extLst>
            </p:cNvPr>
            <p:cNvPicPr/>
            <p:nvPr/>
          </p:nvPicPr>
          <p:blipFill>
            <a:blip r:embed="rId43" cstate="print"/>
            <a:stretch>
              <a:fillRect/>
            </a:stretch>
          </p:blipFill>
          <p:spPr>
            <a:xfrm>
              <a:off x="5510600" y="3524948"/>
              <a:ext cx="142443" cy="195557"/>
            </a:xfrm>
            <a:prstGeom prst="rect">
              <a:avLst/>
            </a:prstGeom>
          </p:spPr>
        </p:pic>
        <p:pic>
          <p:nvPicPr>
            <p:cNvPr id="438" name="object 167">
              <a:extLst>
                <a:ext uri="{FF2B5EF4-FFF2-40B4-BE49-F238E27FC236}">
                  <a16:creationId xmlns:a16="http://schemas.microsoft.com/office/drawing/2014/main" id="{D77CB04D-6290-4894-3485-95F1DC62C640}"/>
                </a:ext>
              </a:extLst>
            </p:cNvPr>
            <p:cNvPicPr/>
            <p:nvPr/>
          </p:nvPicPr>
          <p:blipFill>
            <a:blip r:embed="rId44" cstate="print"/>
            <a:stretch>
              <a:fillRect/>
            </a:stretch>
          </p:blipFill>
          <p:spPr>
            <a:xfrm>
              <a:off x="6381415" y="3524948"/>
              <a:ext cx="126616" cy="199045"/>
            </a:xfrm>
            <a:prstGeom prst="rect">
              <a:avLst/>
            </a:prstGeom>
          </p:spPr>
        </p:pic>
        <p:pic>
          <p:nvPicPr>
            <p:cNvPr id="439" name="object 168">
              <a:extLst>
                <a:ext uri="{FF2B5EF4-FFF2-40B4-BE49-F238E27FC236}">
                  <a16:creationId xmlns:a16="http://schemas.microsoft.com/office/drawing/2014/main" id="{C8BB8402-BCEC-405B-9DA5-5A5F90F86EFC}"/>
                </a:ext>
              </a:extLst>
            </p:cNvPr>
            <p:cNvPicPr/>
            <p:nvPr/>
          </p:nvPicPr>
          <p:blipFill>
            <a:blip r:embed="rId45" cstate="print"/>
            <a:stretch>
              <a:fillRect/>
            </a:stretch>
          </p:blipFill>
          <p:spPr>
            <a:xfrm>
              <a:off x="7242839" y="3521460"/>
              <a:ext cx="134933" cy="202533"/>
            </a:xfrm>
            <a:prstGeom prst="rect">
              <a:avLst/>
            </a:prstGeom>
          </p:spPr>
        </p:pic>
        <p:pic>
          <p:nvPicPr>
            <p:cNvPr id="440" name="object 169">
              <a:extLst>
                <a:ext uri="{FF2B5EF4-FFF2-40B4-BE49-F238E27FC236}">
                  <a16:creationId xmlns:a16="http://schemas.microsoft.com/office/drawing/2014/main" id="{5E9EA0D0-AAA4-4ED5-20E5-D104CA826120}"/>
                </a:ext>
              </a:extLst>
            </p:cNvPr>
            <p:cNvPicPr/>
            <p:nvPr/>
          </p:nvPicPr>
          <p:blipFill>
            <a:blip r:embed="rId46" cstate="print"/>
            <a:stretch>
              <a:fillRect/>
            </a:stretch>
          </p:blipFill>
          <p:spPr>
            <a:xfrm>
              <a:off x="8109361" y="3524948"/>
              <a:ext cx="125811" cy="195557"/>
            </a:xfrm>
            <a:prstGeom prst="rect">
              <a:avLst/>
            </a:prstGeom>
          </p:spPr>
        </p:pic>
        <p:grpSp>
          <p:nvGrpSpPr>
            <p:cNvPr id="441" name="object 170">
              <a:extLst>
                <a:ext uri="{FF2B5EF4-FFF2-40B4-BE49-F238E27FC236}">
                  <a16:creationId xmlns:a16="http://schemas.microsoft.com/office/drawing/2014/main" id="{497B3E56-4CF5-B490-F3D5-848AF6C035A7}"/>
                </a:ext>
              </a:extLst>
            </p:cNvPr>
            <p:cNvGrpSpPr/>
            <p:nvPr/>
          </p:nvGrpSpPr>
          <p:grpSpPr>
            <a:xfrm>
              <a:off x="8968908" y="3484773"/>
              <a:ext cx="796290" cy="265430"/>
              <a:chOff x="8968908" y="3484773"/>
              <a:chExt cx="796290" cy="265430"/>
            </a:xfrm>
          </p:grpSpPr>
          <p:pic>
            <p:nvPicPr>
              <p:cNvPr id="536" name="object 171">
                <a:extLst>
                  <a:ext uri="{FF2B5EF4-FFF2-40B4-BE49-F238E27FC236}">
                    <a16:creationId xmlns:a16="http://schemas.microsoft.com/office/drawing/2014/main" id="{17FD1036-194F-936A-BB59-1BD6210B4840}"/>
                  </a:ext>
                </a:extLst>
              </p:cNvPr>
              <p:cNvPicPr/>
              <p:nvPr/>
            </p:nvPicPr>
            <p:blipFill>
              <a:blip r:embed="rId47" cstate="print"/>
              <a:stretch>
                <a:fillRect/>
              </a:stretch>
            </p:blipFill>
            <p:spPr>
              <a:xfrm>
                <a:off x="8968908" y="3521460"/>
                <a:ext cx="134127" cy="202533"/>
              </a:xfrm>
              <a:prstGeom prst="rect">
                <a:avLst/>
              </a:prstGeom>
            </p:spPr>
          </p:pic>
          <p:pic>
            <p:nvPicPr>
              <p:cNvPr id="537" name="object 172">
                <a:extLst>
                  <a:ext uri="{FF2B5EF4-FFF2-40B4-BE49-F238E27FC236}">
                    <a16:creationId xmlns:a16="http://schemas.microsoft.com/office/drawing/2014/main" id="{16DC519C-C90B-A2D5-6488-8A25CE7619A1}"/>
                  </a:ext>
                </a:extLst>
              </p:cNvPr>
              <p:cNvPicPr/>
              <p:nvPr/>
            </p:nvPicPr>
            <p:blipFill>
              <a:blip r:embed="rId48" cstate="print"/>
              <a:stretch>
                <a:fillRect/>
              </a:stretch>
            </p:blipFill>
            <p:spPr>
              <a:xfrm>
                <a:off x="9124266" y="3523317"/>
                <a:ext cx="355737" cy="183457"/>
              </a:xfrm>
              <a:prstGeom prst="rect">
                <a:avLst/>
              </a:prstGeom>
            </p:spPr>
          </p:pic>
          <p:pic>
            <p:nvPicPr>
              <p:cNvPr id="538" name="object 173">
                <a:extLst>
                  <a:ext uri="{FF2B5EF4-FFF2-40B4-BE49-F238E27FC236}">
                    <a16:creationId xmlns:a16="http://schemas.microsoft.com/office/drawing/2014/main" id="{3A58BC62-851C-AA66-9C73-F47EBB846D1C}"/>
                  </a:ext>
                </a:extLst>
              </p:cNvPr>
              <p:cNvPicPr/>
              <p:nvPr/>
            </p:nvPicPr>
            <p:blipFill>
              <a:blip r:embed="rId49" cstate="print"/>
              <a:stretch>
                <a:fillRect/>
              </a:stretch>
            </p:blipFill>
            <p:spPr>
              <a:xfrm>
                <a:off x="9501867" y="3523317"/>
                <a:ext cx="149045" cy="162899"/>
              </a:xfrm>
              <a:prstGeom prst="rect">
                <a:avLst/>
              </a:prstGeom>
            </p:spPr>
          </p:pic>
          <p:pic>
            <p:nvPicPr>
              <p:cNvPr id="539" name="object 174">
                <a:extLst>
                  <a:ext uri="{FF2B5EF4-FFF2-40B4-BE49-F238E27FC236}">
                    <a16:creationId xmlns:a16="http://schemas.microsoft.com/office/drawing/2014/main" id="{8394ED09-2EA9-74A9-5AC9-77B3DBA03FA4}"/>
                  </a:ext>
                </a:extLst>
              </p:cNvPr>
              <p:cNvPicPr/>
              <p:nvPr/>
            </p:nvPicPr>
            <p:blipFill>
              <a:blip r:embed="rId50" cstate="print"/>
              <a:stretch>
                <a:fillRect/>
              </a:stretch>
            </p:blipFill>
            <p:spPr>
              <a:xfrm>
                <a:off x="9686274" y="3484773"/>
                <a:ext cx="72422" cy="116063"/>
              </a:xfrm>
              <a:prstGeom prst="rect">
                <a:avLst/>
              </a:prstGeom>
            </p:spPr>
          </p:pic>
          <p:pic>
            <p:nvPicPr>
              <p:cNvPr id="540" name="object 175">
                <a:extLst>
                  <a:ext uri="{FF2B5EF4-FFF2-40B4-BE49-F238E27FC236}">
                    <a16:creationId xmlns:a16="http://schemas.microsoft.com/office/drawing/2014/main" id="{60B7E66D-11C1-C7C1-5EE2-0951CF01CC4F}"/>
                  </a:ext>
                </a:extLst>
              </p:cNvPr>
              <p:cNvPicPr/>
              <p:nvPr/>
            </p:nvPicPr>
            <p:blipFill>
              <a:blip r:embed="rId51" cstate="print"/>
              <a:stretch>
                <a:fillRect/>
              </a:stretch>
            </p:blipFill>
            <p:spPr>
              <a:xfrm>
                <a:off x="9680487" y="3661642"/>
                <a:ext cx="84153" cy="88376"/>
              </a:xfrm>
              <a:prstGeom prst="rect">
                <a:avLst/>
              </a:prstGeom>
            </p:spPr>
          </p:pic>
        </p:grpSp>
        <p:pic>
          <p:nvPicPr>
            <p:cNvPr id="442" name="object 176">
              <a:extLst>
                <a:ext uri="{FF2B5EF4-FFF2-40B4-BE49-F238E27FC236}">
                  <a16:creationId xmlns:a16="http://schemas.microsoft.com/office/drawing/2014/main" id="{B672CAE6-4192-3E83-8F08-95F7668B6940}"/>
                </a:ext>
              </a:extLst>
            </p:cNvPr>
            <p:cNvPicPr/>
            <p:nvPr/>
          </p:nvPicPr>
          <p:blipFill>
            <a:blip r:embed="rId52" cstate="print"/>
            <a:stretch>
              <a:fillRect/>
            </a:stretch>
          </p:blipFill>
          <p:spPr>
            <a:xfrm>
              <a:off x="1848603" y="8727757"/>
              <a:ext cx="135201" cy="202533"/>
            </a:xfrm>
            <a:prstGeom prst="rect">
              <a:avLst/>
            </a:prstGeom>
          </p:spPr>
        </p:pic>
        <p:sp>
          <p:nvSpPr>
            <p:cNvPr id="443" name="object 177">
              <a:extLst>
                <a:ext uri="{FF2B5EF4-FFF2-40B4-BE49-F238E27FC236}">
                  <a16:creationId xmlns:a16="http://schemas.microsoft.com/office/drawing/2014/main" id="{16A06B6F-A133-5D5A-40C2-0F1320C4F389}"/>
                </a:ext>
              </a:extLst>
            </p:cNvPr>
            <p:cNvSpPr/>
            <p:nvPr/>
          </p:nvSpPr>
          <p:spPr>
            <a:xfrm>
              <a:off x="2030212" y="8893540"/>
              <a:ext cx="27940" cy="33655"/>
            </a:xfrm>
            <a:custGeom>
              <a:avLst/>
              <a:gdLst/>
              <a:ahLst/>
              <a:cxnLst/>
              <a:rect l="l" t="t" r="r" b="b"/>
              <a:pathLst>
                <a:path w="27939"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44" name="object 178">
              <a:extLst>
                <a:ext uri="{FF2B5EF4-FFF2-40B4-BE49-F238E27FC236}">
                  <a16:creationId xmlns:a16="http://schemas.microsoft.com/office/drawing/2014/main" id="{BD1AE7B7-F37B-A99E-4511-CCCAD5222AE6}"/>
                </a:ext>
              </a:extLst>
            </p:cNvPr>
            <p:cNvGrpSpPr/>
            <p:nvPr/>
          </p:nvGrpSpPr>
          <p:grpSpPr>
            <a:xfrm>
              <a:off x="2104519" y="8727757"/>
              <a:ext cx="306070" cy="202565"/>
              <a:chOff x="2104519" y="8727757"/>
              <a:chExt cx="306070" cy="202565"/>
            </a:xfrm>
          </p:grpSpPr>
          <p:pic>
            <p:nvPicPr>
              <p:cNvPr id="534" name="object 179">
                <a:extLst>
                  <a:ext uri="{FF2B5EF4-FFF2-40B4-BE49-F238E27FC236}">
                    <a16:creationId xmlns:a16="http://schemas.microsoft.com/office/drawing/2014/main" id="{95AF731F-1ED9-6565-2F27-877E9780144F}"/>
                  </a:ext>
                </a:extLst>
              </p:cNvPr>
              <p:cNvPicPr/>
              <p:nvPr/>
            </p:nvPicPr>
            <p:blipFill>
              <a:blip r:embed="rId8" cstate="print"/>
              <a:stretch>
                <a:fillRect/>
              </a:stretch>
            </p:blipFill>
            <p:spPr>
              <a:xfrm>
                <a:off x="2104519" y="8727757"/>
                <a:ext cx="135201" cy="202533"/>
              </a:xfrm>
              <a:prstGeom prst="rect">
                <a:avLst/>
              </a:prstGeom>
            </p:spPr>
          </p:pic>
          <p:pic>
            <p:nvPicPr>
              <p:cNvPr id="535" name="object 180">
                <a:extLst>
                  <a:ext uri="{FF2B5EF4-FFF2-40B4-BE49-F238E27FC236}">
                    <a16:creationId xmlns:a16="http://schemas.microsoft.com/office/drawing/2014/main" id="{D2153B11-EE99-4319-51F2-5D55D7C1D401}"/>
                  </a:ext>
                </a:extLst>
              </p:cNvPr>
              <p:cNvPicPr/>
              <p:nvPr/>
            </p:nvPicPr>
            <p:blipFill>
              <a:blip r:embed="rId8" cstate="print"/>
              <a:stretch>
                <a:fillRect/>
              </a:stretch>
            </p:blipFill>
            <p:spPr>
              <a:xfrm>
                <a:off x="2275129" y="8727757"/>
                <a:ext cx="135201" cy="202533"/>
              </a:xfrm>
              <a:prstGeom prst="rect">
                <a:avLst/>
              </a:prstGeom>
            </p:spPr>
          </p:pic>
        </p:grpSp>
        <p:pic>
          <p:nvPicPr>
            <p:cNvPr id="445" name="object 181">
              <a:extLst>
                <a:ext uri="{FF2B5EF4-FFF2-40B4-BE49-F238E27FC236}">
                  <a16:creationId xmlns:a16="http://schemas.microsoft.com/office/drawing/2014/main" id="{B4CA0807-9C9F-DCBC-569B-28D2C35F4252}"/>
                </a:ext>
              </a:extLst>
            </p:cNvPr>
            <p:cNvPicPr/>
            <p:nvPr/>
          </p:nvPicPr>
          <p:blipFill>
            <a:blip r:embed="rId8" cstate="print"/>
            <a:stretch>
              <a:fillRect/>
            </a:stretch>
          </p:blipFill>
          <p:spPr>
            <a:xfrm>
              <a:off x="2795987" y="8727757"/>
              <a:ext cx="135200" cy="202533"/>
            </a:xfrm>
            <a:prstGeom prst="rect">
              <a:avLst/>
            </a:prstGeom>
          </p:spPr>
        </p:pic>
        <p:sp>
          <p:nvSpPr>
            <p:cNvPr id="446" name="object 182">
              <a:extLst>
                <a:ext uri="{FF2B5EF4-FFF2-40B4-BE49-F238E27FC236}">
                  <a16:creationId xmlns:a16="http://schemas.microsoft.com/office/drawing/2014/main" id="{133A871D-F29B-6AEA-B12E-361917F70793}"/>
                </a:ext>
              </a:extLst>
            </p:cNvPr>
            <p:cNvSpPr/>
            <p:nvPr/>
          </p:nvSpPr>
          <p:spPr>
            <a:xfrm>
              <a:off x="2977595" y="8893540"/>
              <a:ext cx="27940" cy="33655"/>
            </a:xfrm>
            <a:custGeom>
              <a:avLst/>
              <a:gdLst/>
              <a:ahLst/>
              <a:cxnLst/>
              <a:rect l="l" t="t" r="r" b="b"/>
              <a:pathLst>
                <a:path w="27939"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47" name="object 183">
              <a:extLst>
                <a:ext uri="{FF2B5EF4-FFF2-40B4-BE49-F238E27FC236}">
                  <a16:creationId xmlns:a16="http://schemas.microsoft.com/office/drawing/2014/main" id="{996712A9-018D-B697-D16E-D405F93C81EF}"/>
                </a:ext>
              </a:extLst>
            </p:cNvPr>
            <p:cNvGrpSpPr/>
            <p:nvPr/>
          </p:nvGrpSpPr>
          <p:grpSpPr>
            <a:xfrm>
              <a:off x="3051901" y="8727757"/>
              <a:ext cx="297180" cy="202565"/>
              <a:chOff x="3051901" y="8727757"/>
              <a:chExt cx="297180" cy="202565"/>
            </a:xfrm>
          </p:grpSpPr>
          <p:pic>
            <p:nvPicPr>
              <p:cNvPr id="532" name="object 184">
                <a:extLst>
                  <a:ext uri="{FF2B5EF4-FFF2-40B4-BE49-F238E27FC236}">
                    <a16:creationId xmlns:a16="http://schemas.microsoft.com/office/drawing/2014/main" id="{EA8CB099-14C2-8D08-A744-8D8F1214C7DC}"/>
                  </a:ext>
                </a:extLst>
              </p:cNvPr>
              <p:cNvPicPr/>
              <p:nvPr/>
            </p:nvPicPr>
            <p:blipFill>
              <a:blip r:embed="rId8" cstate="print"/>
              <a:stretch>
                <a:fillRect/>
              </a:stretch>
            </p:blipFill>
            <p:spPr>
              <a:xfrm>
                <a:off x="3051901" y="8727757"/>
                <a:ext cx="135201" cy="202533"/>
              </a:xfrm>
              <a:prstGeom prst="rect">
                <a:avLst/>
              </a:prstGeom>
            </p:spPr>
          </p:pic>
          <p:pic>
            <p:nvPicPr>
              <p:cNvPr id="533" name="object 185">
                <a:extLst>
                  <a:ext uri="{FF2B5EF4-FFF2-40B4-BE49-F238E27FC236}">
                    <a16:creationId xmlns:a16="http://schemas.microsoft.com/office/drawing/2014/main" id="{AD483035-519A-AFD0-411F-3B1206A62FEB}"/>
                  </a:ext>
                </a:extLst>
              </p:cNvPr>
              <p:cNvPicPr/>
              <p:nvPr/>
            </p:nvPicPr>
            <p:blipFill>
              <a:blip r:embed="rId53" cstate="print"/>
              <a:stretch>
                <a:fillRect/>
              </a:stretch>
            </p:blipFill>
            <p:spPr>
              <a:xfrm>
                <a:off x="3224390" y="8727757"/>
                <a:ext cx="124201" cy="199046"/>
              </a:xfrm>
              <a:prstGeom prst="rect">
                <a:avLst/>
              </a:prstGeom>
            </p:spPr>
          </p:pic>
        </p:grpSp>
        <p:pic>
          <p:nvPicPr>
            <p:cNvPr id="448" name="object 186">
              <a:extLst>
                <a:ext uri="{FF2B5EF4-FFF2-40B4-BE49-F238E27FC236}">
                  <a16:creationId xmlns:a16="http://schemas.microsoft.com/office/drawing/2014/main" id="{B06FCE44-9EA7-E411-7534-D852E5AE8B33}"/>
                </a:ext>
              </a:extLst>
            </p:cNvPr>
            <p:cNvPicPr/>
            <p:nvPr/>
          </p:nvPicPr>
          <p:blipFill>
            <a:blip r:embed="rId8" cstate="print"/>
            <a:stretch>
              <a:fillRect/>
            </a:stretch>
          </p:blipFill>
          <p:spPr>
            <a:xfrm>
              <a:off x="3743369" y="8727757"/>
              <a:ext cx="135200" cy="202533"/>
            </a:xfrm>
            <a:prstGeom prst="rect">
              <a:avLst/>
            </a:prstGeom>
          </p:spPr>
        </p:pic>
        <p:sp>
          <p:nvSpPr>
            <p:cNvPr id="449" name="object 187">
              <a:extLst>
                <a:ext uri="{FF2B5EF4-FFF2-40B4-BE49-F238E27FC236}">
                  <a16:creationId xmlns:a16="http://schemas.microsoft.com/office/drawing/2014/main" id="{D8D72438-EB99-11B0-78EF-D8E7B015CBCC}"/>
                </a:ext>
              </a:extLst>
            </p:cNvPr>
            <p:cNvSpPr/>
            <p:nvPr/>
          </p:nvSpPr>
          <p:spPr>
            <a:xfrm>
              <a:off x="3924979" y="8893540"/>
              <a:ext cx="27940" cy="33655"/>
            </a:xfrm>
            <a:custGeom>
              <a:avLst/>
              <a:gdLst/>
              <a:ahLst/>
              <a:cxnLst/>
              <a:rect l="l" t="t" r="r" b="b"/>
              <a:pathLst>
                <a:path w="27939"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50" name="object 188">
              <a:extLst>
                <a:ext uri="{FF2B5EF4-FFF2-40B4-BE49-F238E27FC236}">
                  <a16:creationId xmlns:a16="http://schemas.microsoft.com/office/drawing/2014/main" id="{40761B18-3DED-E71F-9152-ACFC2F7341C3}"/>
                </a:ext>
              </a:extLst>
            </p:cNvPr>
            <p:cNvGrpSpPr/>
            <p:nvPr/>
          </p:nvGrpSpPr>
          <p:grpSpPr>
            <a:xfrm>
              <a:off x="3999285" y="8727757"/>
              <a:ext cx="308610" cy="202565"/>
              <a:chOff x="3999285" y="8727757"/>
              <a:chExt cx="308610" cy="202565"/>
            </a:xfrm>
          </p:grpSpPr>
          <p:pic>
            <p:nvPicPr>
              <p:cNvPr id="530" name="object 189">
                <a:extLst>
                  <a:ext uri="{FF2B5EF4-FFF2-40B4-BE49-F238E27FC236}">
                    <a16:creationId xmlns:a16="http://schemas.microsoft.com/office/drawing/2014/main" id="{C1C682EE-5A8C-2DBC-8C52-1AD6946D598A}"/>
                  </a:ext>
                </a:extLst>
              </p:cNvPr>
              <p:cNvPicPr/>
              <p:nvPr/>
            </p:nvPicPr>
            <p:blipFill>
              <a:blip r:embed="rId8" cstate="print"/>
              <a:stretch>
                <a:fillRect/>
              </a:stretch>
            </p:blipFill>
            <p:spPr>
              <a:xfrm>
                <a:off x="3999285" y="8727757"/>
                <a:ext cx="135200" cy="202533"/>
              </a:xfrm>
              <a:prstGeom prst="rect">
                <a:avLst/>
              </a:prstGeom>
            </p:spPr>
          </p:pic>
          <p:pic>
            <p:nvPicPr>
              <p:cNvPr id="531" name="object 190">
                <a:extLst>
                  <a:ext uri="{FF2B5EF4-FFF2-40B4-BE49-F238E27FC236}">
                    <a16:creationId xmlns:a16="http://schemas.microsoft.com/office/drawing/2014/main" id="{C80476D5-59B2-361F-C37F-8F3D30CD4597}"/>
                  </a:ext>
                </a:extLst>
              </p:cNvPr>
              <p:cNvPicPr/>
              <p:nvPr/>
            </p:nvPicPr>
            <p:blipFill>
              <a:blip r:embed="rId43" cstate="print"/>
              <a:stretch>
                <a:fillRect/>
              </a:stretch>
            </p:blipFill>
            <p:spPr>
              <a:xfrm>
                <a:off x="4165335" y="8731245"/>
                <a:ext cx="142443" cy="195558"/>
              </a:xfrm>
              <a:prstGeom prst="rect">
                <a:avLst/>
              </a:prstGeom>
            </p:spPr>
          </p:pic>
        </p:grpSp>
        <p:pic>
          <p:nvPicPr>
            <p:cNvPr id="451" name="object 191">
              <a:extLst>
                <a:ext uri="{FF2B5EF4-FFF2-40B4-BE49-F238E27FC236}">
                  <a16:creationId xmlns:a16="http://schemas.microsoft.com/office/drawing/2014/main" id="{D272CD37-596F-D3CF-8BE3-329771314432}"/>
                </a:ext>
              </a:extLst>
            </p:cNvPr>
            <p:cNvPicPr/>
            <p:nvPr/>
          </p:nvPicPr>
          <p:blipFill>
            <a:blip r:embed="rId8" cstate="print"/>
            <a:stretch>
              <a:fillRect/>
            </a:stretch>
          </p:blipFill>
          <p:spPr>
            <a:xfrm>
              <a:off x="4690752" y="8727757"/>
              <a:ext cx="135201" cy="202533"/>
            </a:xfrm>
            <a:prstGeom prst="rect">
              <a:avLst/>
            </a:prstGeom>
          </p:spPr>
        </p:pic>
        <p:sp>
          <p:nvSpPr>
            <p:cNvPr id="452" name="object 192">
              <a:extLst>
                <a:ext uri="{FF2B5EF4-FFF2-40B4-BE49-F238E27FC236}">
                  <a16:creationId xmlns:a16="http://schemas.microsoft.com/office/drawing/2014/main" id="{69146440-B47B-9807-38C5-94F6D0DA3240}"/>
                </a:ext>
              </a:extLst>
            </p:cNvPr>
            <p:cNvSpPr/>
            <p:nvPr/>
          </p:nvSpPr>
          <p:spPr>
            <a:xfrm>
              <a:off x="4872361" y="8893540"/>
              <a:ext cx="27940" cy="33655"/>
            </a:xfrm>
            <a:custGeom>
              <a:avLst/>
              <a:gdLst/>
              <a:ahLst/>
              <a:cxnLst/>
              <a:rect l="l" t="t" r="r" b="b"/>
              <a:pathLst>
                <a:path w="27939"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53" name="object 193">
              <a:extLst>
                <a:ext uri="{FF2B5EF4-FFF2-40B4-BE49-F238E27FC236}">
                  <a16:creationId xmlns:a16="http://schemas.microsoft.com/office/drawing/2014/main" id="{9EF79254-BFF5-5D4F-D90C-F11BF1CF8A58}"/>
                </a:ext>
              </a:extLst>
            </p:cNvPr>
            <p:cNvGrpSpPr/>
            <p:nvPr/>
          </p:nvGrpSpPr>
          <p:grpSpPr>
            <a:xfrm>
              <a:off x="4946668" y="8727757"/>
              <a:ext cx="306705" cy="202565"/>
              <a:chOff x="4946668" y="8727757"/>
              <a:chExt cx="306705" cy="202565"/>
            </a:xfrm>
          </p:grpSpPr>
          <p:pic>
            <p:nvPicPr>
              <p:cNvPr id="528" name="object 194">
                <a:extLst>
                  <a:ext uri="{FF2B5EF4-FFF2-40B4-BE49-F238E27FC236}">
                    <a16:creationId xmlns:a16="http://schemas.microsoft.com/office/drawing/2014/main" id="{199B1806-79DE-1750-7D9E-9FBE5E394967}"/>
                  </a:ext>
                </a:extLst>
              </p:cNvPr>
              <p:cNvPicPr/>
              <p:nvPr/>
            </p:nvPicPr>
            <p:blipFill>
              <a:blip r:embed="rId8" cstate="print"/>
              <a:stretch>
                <a:fillRect/>
              </a:stretch>
            </p:blipFill>
            <p:spPr>
              <a:xfrm>
                <a:off x="4946668" y="8727757"/>
                <a:ext cx="135200" cy="202533"/>
              </a:xfrm>
              <a:prstGeom prst="rect">
                <a:avLst/>
              </a:prstGeom>
            </p:spPr>
          </p:pic>
          <p:pic>
            <p:nvPicPr>
              <p:cNvPr id="529" name="object 195">
                <a:extLst>
                  <a:ext uri="{FF2B5EF4-FFF2-40B4-BE49-F238E27FC236}">
                    <a16:creationId xmlns:a16="http://schemas.microsoft.com/office/drawing/2014/main" id="{A487FC9E-5B12-AE45-6FFA-8AF52140DD42}"/>
                  </a:ext>
                </a:extLst>
              </p:cNvPr>
              <p:cNvPicPr/>
              <p:nvPr/>
            </p:nvPicPr>
            <p:blipFill>
              <a:blip r:embed="rId54" cstate="print"/>
              <a:stretch>
                <a:fillRect/>
              </a:stretch>
            </p:blipFill>
            <p:spPr>
              <a:xfrm>
                <a:off x="5118351" y="8727757"/>
                <a:ext cx="134932" cy="202533"/>
              </a:xfrm>
              <a:prstGeom prst="rect">
                <a:avLst/>
              </a:prstGeom>
            </p:spPr>
          </p:pic>
        </p:grpSp>
        <p:pic>
          <p:nvPicPr>
            <p:cNvPr id="454" name="object 196">
              <a:extLst>
                <a:ext uri="{FF2B5EF4-FFF2-40B4-BE49-F238E27FC236}">
                  <a16:creationId xmlns:a16="http://schemas.microsoft.com/office/drawing/2014/main" id="{E7D1F430-815B-940A-2268-868E88023EC3}"/>
                </a:ext>
              </a:extLst>
            </p:cNvPr>
            <p:cNvPicPr/>
            <p:nvPr/>
          </p:nvPicPr>
          <p:blipFill>
            <a:blip r:embed="rId8" cstate="print"/>
            <a:stretch>
              <a:fillRect/>
            </a:stretch>
          </p:blipFill>
          <p:spPr>
            <a:xfrm>
              <a:off x="5638135" y="8727757"/>
              <a:ext cx="135201" cy="202533"/>
            </a:xfrm>
            <a:prstGeom prst="rect">
              <a:avLst/>
            </a:prstGeom>
          </p:spPr>
        </p:pic>
        <p:sp>
          <p:nvSpPr>
            <p:cNvPr id="455" name="object 197">
              <a:extLst>
                <a:ext uri="{FF2B5EF4-FFF2-40B4-BE49-F238E27FC236}">
                  <a16:creationId xmlns:a16="http://schemas.microsoft.com/office/drawing/2014/main" id="{20679048-EFA1-B223-6CA7-F864D23BEDB0}"/>
                </a:ext>
              </a:extLst>
            </p:cNvPr>
            <p:cNvSpPr/>
            <p:nvPr/>
          </p:nvSpPr>
          <p:spPr>
            <a:xfrm>
              <a:off x="5819744" y="8893540"/>
              <a:ext cx="27940" cy="33655"/>
            </a:xfrm>
            <a:custGeom>
              <a:avLst/>
              <a:gdLst/>
              <a:ahLst/>
              <a:cxnLst/>
              <a:rect l="l" t="t" r="r" b="b"/>
              <a:pathLst>
                <a:path w="27939"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56" name="object 198">
              <a:extLst>
                <a:ext uri="{FF2B5EF4-FFF2-40B4-BE49-F238E27FC236}">
                  <a16:creationId xmlns:a16="http://schemas.microsoft.com/office/drawing/2014/main" id="{24D416CF-08E0-6110-DAA8-82830C822090}"/>
                </a:ext>
              </a:extLst>
            </p:cNvPr>
            <p:cNvGrpSpPr/>
            <p:nvPr/>
          </p:nvGrpSpPr>
          <p:grpSpPr>
            <a:xfrm>
              <a:off x="5894051" y="8727757"/>
              <a:ext cx="305435" cy="202565"/>
              <a:chOff x="5894051" y="8727757"/>
              <a:chExt cx="305435" cy="202565"/>
            </a:xfrm>
          </p:grpSpPr>
          <p:pic>
            <p:nvPicPr>
              <p:cNvPr id="526" name="object 199">
                <a:extLst>
                  <a:ext uri="{FF2B5EF4-FFF2-40B4-BE49-F238E27FC236}">
                    <a16:creationId xmlns:a16="http://schemas.microsoft.com/office/drawing/2014/main" id="{D5813E74-57BA-5132-6C8B-5B62DAEA9F82}"/>
                  </a:ext>
                </a:extLst>
              </p:cNvPr>
              <p:cNvPicPr/>
              <p:nvPr/>
            </p:nvPicPr>
            <p:blipFill>
              <a:blip r:embed="rId8" cstate="print"/>
              <a:stretch>
                <a:fillRect/>
              </a:stretch>
            </p:blipFill>
            <p:spPr>
              <a:xfrm>
                <a:off x="5894051" y="8727757"/>
                <a:ext cx="135201" cy="202533"/>
              </a:xfrm>
              <a:prstGeom prst="rect">
                <a:avLst/>
              </a:prstGeom>
            </p:spPr>
          </p:pic>
          <p:pic>
            <p:nvPicPr>
              <p:cNvPr id="527" name="object 200">
                <a:extLst>
                  <a:ext uri="{FF2B5EF4-FFF2-40B4-BE49-F238E27FC236}">
                    <a16:creationId xmlns:a16="http://schemas.microsoft.com/office/drawing/2014/main" id="{3FB3456A-145F-145B-2FDA-DA092933BD22}"/>
                  </a:ext>
                </a:extLst>
              </p:cNvPr>
              <p:cNvPicPr/>
              <p:nvPr/>
            </p:nvPicPr>
            <p:blipFill>
              <a:blip r:embed="rId55" cstate="print"/>
              <a:stretch>
                <a:fillRect/>
              </a:stretch>
            </p:blipFill>
            <p:spPr>
              <a:xfrm>
                <a:off x="6065197" y="8727757"/>
                <a:ext cx="134127" cy="202533"/>
              </a:xfrm>
              <a:prstGeom prst="rect">
                <a:avLst/>
              </a:prstGeom>
            </p:spPr>
          </p:pic>
        </p:grpSp>
        <p:pic>
          <p:nvPicPr>
            <p:cNvPr id="457" name="object 201">
              <a:extLst>
                <a:ext uri="{FF2B5EF4-FFF2-40B4-BE49-F238E27FC236}">
                  <a16:creationId xmlns:a16="http://schemas.microsoft.com/office/drawing/2014/main" id="{7669F62B-84C7-0A45-3B5B-AB79A9FA81E0}"/>
                </a:ext>
              </a:extLst>
            </p:cNvPr>
            <p:cNvPicPr/>
            <p:nvPr/>
          </p:nvPicPr>
          <p:blipFill>
            <a:blip r:embed="rId8" cstate="print"/>
            <a:stretch>
              <a:fillRect/>
            </a:stretch>
          </p:blipFill>
          <p:spPr>
            <a:xfrm>
              <a:off x="6585518" y="8727757"/>
              <a:ext cx="135201" cy="202533"/>
            </a:xfrm>
            <a:prstGeom prst="rect">
              <a:avLst/>
            </a:prstGeom>
          </p:spPr>
        </p:pic>
        <p:sp>
          <p:nvSpPr>
            <p:cNvPr id="458" name="object 202">
              <a:extLst>
                <a:ext uri="{FF2B5EF4-FFF2-40B4-BE49-F238E27FC236}">
                  <a16:creationId xmlns:a16="http://schemas.microsoft.com/office/drawing/2014/main" id="{A612DD57-DFB2-8074-47AD-03A931DF56F7}"/>
                </a:ext>
              </a:extLst>
            </p:cNvPr>
            <p:cNvSpPr/>
            <p:nvPr/>
          </p:nvSpPr>
          <p:spPr>
            <a:xfrm>
              <a:off x="6767127" y="8893540"/>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59" name="object 203">
              <a:extLst>
                <a:ext uri="{FF2B5EF4-FFF2-40B4-BE49-F238E27FC236}">
                  <a16:creationId xmlns:a16="http://schemas.microsoft.com/office/drawing/2014/main" id="{710116AC-5058-40AC-9017-6794800B7A39}"/>
                </a:ext>
              </a:extLst>
            </p:cNvPr>
            <p:cNvGrpSpPr/>
            <p:nvPr/>
          </p:nvGrpSpPr>
          <p:grpSpPr>
            <a:xfrm>
              <a:off x="6853237" y="8727757"/>
              <a:ext cx="294005" cy="202565"/>
              <a:chOff x="6853237" y="8727757"/>
              <a:chExt cx="294005" cy="202565"/>
            </a:xfrm>
          </p:grpSpPr>
          <p:pic>
            <p:nvPicPr>
              <p:cNvPr id="524" name="object 204">
                <a:extLst>
                  <a:ext uri="{FF2B5EF4-FFF2-40B4-BE49-F238E27FC236}">
                    <a16:creationId xmlns:a16="http://schemas.microsoft.com/office/drawing/2014/main" id="{F3C932EF-8E2B-2258-1683-63323BE12F93}"/>
                  </a:ext>
                </a:extLst>
              </p:cNvPr>
              <p:cNvPicPr/>
              <p:nvPr/>
            </p:nvPicPr>
            <p:blipFill>
              <a:blip r:embed="rId40" cstate="print"/>
              <a:stretch>
                <a:fillRect/>
              </a:stretch>
            </p:blipFill>
            <p:spPr>
              <a:xfrm>
                <a:off x="6853237" y="8731245"/>
                <a:ext cx="116422" cy="195558"/>
              </a:xfrm>
              <a:prstGeom prst="rect">
                <a:avLst/>
              </a:prstGeom>
            </p:spPr>
          </p:pic>
          <p:pic>
            <p:nvPicPr>
              <p:cNvPr id="525" name="object 205">
                <a:extLst>
                  <a:ext uri="{FF2B5EF4-FFF2-40B4-BE49-F238E27FC236}">
                    <a16:creationId xmlns:a16="http://schemas.microsoft.com/office/drawing/2014/main" id="{3E341B1F-BA50-23EE-0CE4-8AB7F9AAB6B2}"/>
                  </a:ext>
                </a:extLst>
              </p:cNvPr>
              <p:cNvPicPr/>
              <p:nvPr/>
            </p:nvPicPr>
            <p:blipFill>
              <a:blip r:embed="rId10" cstate="print"/>
              <a:stretch>
                <a:fillRect/>
              </a:stretch>
            </p:blipFill>
            <p:spPr>
              <a:xfrm>
                <a:off x="7012044" y="8727757"/>
                <a:ext cx="135201" cy="202533"/>
              </a:xfrm>
              <a:prstGeom prst="rect">
                <a:avLst/>
              </a:prstGeom>
            </p:spPr>
          </p:pic>
        </p:grpSp>
        <p:pic>
          <p:nvPicPr>
            <p:cNvPr id="460" name="object 206">
              <a:extLst>
                <a:ext uri="{FF2B5EF4-FFF2-40B4-BE49-F238E27FC236}">
                  <a16:creationId xmlns:a16="http://schemas.microsoft.com/office/drawing/2014/main" id="{8E1765C5-BDEE-F258-7117-715D8CC4690F}"/>
                </a:ext>
              </a:extLst>
            </p:cNvPr>
            <p:cNvPicPr/>
            <p:nvPr/>
          </p:nvPicPr>
          <p:blipFill>
            <a:blip r:embed="rId8" cstate="print"/>
            <a:stretch>
              <a:fillRect/>
            </a:stretch>
          </p:blipFill>
          <p:spPr>
            <a:xfrm>
              <a:off x="7532901" y="8727757"/>
              <a:ext cx="135200" cy="202533"/>
            </a:xfrm>
            <a:prstGeom prst="rect">
              <a:avLst/>
            </a:prstGeom>
          </p:spPr>
        </p:pic>
        <p:sp>
          <p:nvSpPr>
            <p:cNvPr id="461" name="object 207">
              <a:extLst>
                <a:ext uri="{FF2B5EF4-FFF2-40B4-BE49-F238E27FC236}">
                  <a16:creationId xmlns:a16="http://schemas.microsoft.com/office/drawing/2014/main" id="{5C2B95F9-2080-67E8-FFDB-0DC81CB46F42}"/>
                </a:ext>
              </a:extLst>
            </p:cNvPr>
            <p:cNvSpPr/>
            <p:nvPr/>
          </p:nvSpPr>
          <p:spPr>
            <a:xfrm>
              <a:off x="7714509" y="8893540"/>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62" name="object 208">
              <a:extLst>
                <a:ext uri="{FF2B5EF4-FFF2-40B4-BE49-F238E27FC236}">
                  <a16:creationId xmlns:a16="http://schemas.microsoft.com/office/drawing/2014/main" id="{A03FAE7F-FD86-3CF3-7525-1D1A00B2A978}"/>
                </a:ext>
              </a:extLst>
            </p:cNvPr>
            <p:cNvGrpSpPr/>
            <p:nvPr/>
          </p:nvGrpSpPr>
          <p:grpSpPr>
            <a:xfrm>
              <a:off x="7800619" y="8727757"/>
              <a:ext cx="285115" cy="199390"/>
              <a:chOff x="7800619" y="8727757"/>
              <a:chExt cx="285115" cy="199390"/>
            </a:xfrm>
          </p:grpSpPr>
          <p:pic>
            <p:nvPicPr>
              <p:cNvPr id="522" name="object 209">
                <a:extLst>
                  <a:ext uri="{FF2B5EF4-FFF2-40B4-BE49-F238E27FC236}">
                    <a16:creationId xmlns:a16="http://schemas.microsoft.com/office/drawing/2014/main" id="{04C49E22-D0D2-82A8-C294-8F0CC24087B3}"/>
                  </a:ext>
                </a:extLst>
              </p:cNvPr>
              <p:cNvPicPr/>
              <p:nvPr/>
            </p:nvPicPr>
            <p:blipFill>
              <a:blip r:embed="rId40" cstate="print"/>
              <a:stretch>
                <a:fillRect/>
              </a:stretch>
            </p:blipFill>
            <p:spPr>
              <a:xfrm>
                <a:off x="7800619" y="8731245"/>
                <a:ext cx="116422" cy="195558"/>
              </a:xfrm>
              <a:prstGeom prst="rect">
                <a:avLst/>
              </a:prstGeom>
            </p:spPr>
          </p:pic>
          <p:pic>
            <p:nvPicPr>
              <p:cNvPr id="523" name="object 210">
                <a:extLst>
                  <a:ext uri="{FF2B5EF4-FFF2-40B4-BE49-F238E27FC236}">
                    <a16:creationId xmlns:a16="http://schemas.microsoft.com/office/drawing/2014/main" id="{BC3B7DB5-7D50-D970-1E59-ED81FD36E290}"/>
                  </a:ext>
                </a:extLst>
              </p:cNvPr>
              <p:cNvPicPr/>
              <p:nvPr/>
            </p:nvPicPr>
            <p:blipFill>
              <a:blip r:embed="rId56" cstate="print"/>
              <a:stretch>
                <a:fillRect/>
              </a:stretch>
            </p:blipFill>
            <p:spPr>
              <a:xfrm>
                <a:off x="7961305" y="8727757"/>
                <a:ext cx="124202" cy="199046"/>
              </a:xfrm>
              <a:prstGeom prst="rect">
                <a:avLst/>
              </a:prstGeom>
            </p:spPr>
          </p:pic>
        </p:grpSp>
        <p:pic>
          <p:nvPicPr>
            <p:cNvPr id="463" name="object 211">
              <a:extLst>
                <a:ext uri="{FF2B5EF4-FFF2-40B4-BE49-F238E27FC236}">
                  <a16:creationId xmlns:a16="http://schemas.microsoft.com/office/drawing/2014/main" id="{C031DDE3-FEFA-B7DA-9FAB-75EC656669F1}"/>
                </a:ext>
              </a:extLst>
            </p:cNvPr>
            <p:cNvPicPr/>
            <p:nvPr/>
          </p:nvPicPr>
          <p:blipFill>
            <a:blip r:embed="rId8" cstate="print"/>
            <a:stretch>
              <a:fillRect/>
            </a:stretch>
          </p:blipFill>
          <p:spPr>
            <a:xfrm>
              <a:off x="8480283" y="8727757"/>
              <a:ext cx="135200" cy="202533"/>
            </a:xfrm>
            <a:prstGeom prst="rect">
              <a:avLst/>
            </a:prstGeom>
          </p:spPr>
        </p:pic>
        <p:sp>
          <p:nvSpPr>
            <p:cNvPr id="464" name="object 212">
              <a:extLst>
                <a:ext uri="{FF2B5EF4-FFF2-40B4-BE49-F238E27FC236}">
                  <a16:creationId xmlns:a16="http://schemas.microsoft.com/office/drawing/2014/main" id="{2D2FD474-20F4-FD1E-DC46-80C480A9AFC7}"/>
                </a:ext>
              </a:extLst>
            </p:cNvPr>
            <p:cNvSpPr/>
            <p:nvPr/>
          </p:nvSpPr>
          <p:spPr>
            <a:xfrm>
              <a:off x="8661892" y="8893540"/>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65" name="object 213">
              <a:extLst>
                <a:ext uri="{FF2B5EF4-FFF2-40B4-BE49-F238E27FC236}">
                  <a16:creationId xmlns:a16="http://schemas.microsoft.com/office/drawing/2014/main" id="{DAC862A1-A250-F768-B50A-7AF299428CEE}"/>
                </a:ext>
              </a:extLst>
            </p:cNvPr>
            <p:cNvGrpSpPr/>
            <p:nvPr/>
          </p:nvGrpSpPr>
          <p:grpSpPr>
            <a:xfrm>
              <a:off x="8748002" y="8731245"/>
              <a:ext cx="297180" cy="195580"/>
              <a:chOff x="8748002" y="8731245"/>
              <a:chExt cx="297180" cy="195580"/>
            </a:xfrm>
          </p:grpSpPr>
          <p:pic>
            <p:nvPicPr>
              <p:cNvPr id="520" name="object 214">
                <a:extLst>
                  <a:ext uri="{FF2B5EF4-FFF2-40B4-BE49-F238E27FC236}">
                    <a16:creationId xmlns:a16="http://schemas.microsoft.com/office/drawing/2014/main" id="{07745B77-FDE6-1A87-A9D1-8E9F482DF271}"/>
                  </a:ext>
                </a:extLst>
              </p:cNvPr>
              <p:cNvPicPr/>
              <p:nvPr/>
            </p:nvPicPr>
            <p:blipFill>
              <a:blip r:embed="rId40" cstate="print"/>
              <a:stretch>
                <a:fillRect/>
              </a:stretch>
            </p:blipFill>
            <p:spPr>
              <a:xfrm>
                <a:off x="8748002" y="8731245"/>
                <a:ext cx="116422" cy="195558"/>
              </a:xfrm>
              <a:prstGeom prst="rect">
                <a:avLst/>
              </a:prstGeom>
            </p:spPr>
          </p:pic>
          <p:pic>
            <p:nvPicPr>
              <p:cNvPr id="521" name="object 215">
                <a:extLst>
                  <a:ext uri="{FF2B5EF4-FFF2-40B4-BE49-F238E27FC236}">
                    <a16:creationId xmlns:a16="http://schemas.microsoft.com/office/drawing/2014/main" id="{04C7288C-296D-104A-E806-C1164D032F6A}"/>
                  </a:ext>
                </a:extLst>
              </p:cNvPr>
              <p:cNvPicPr/>
              <p:nvPr/>
            </p:nvPicPr>
            <p:blipFill>
              <a:blip r:embed="rId43" cstate="print"/>
              <a:stretch>
                <a:fillRect/>
              </a:stretch>
            </p:blipFill>
            <p:spPr>
              <a:xfrm>
                <a:off x="8902249" y="8731245"/>
                <a:ext cx="142443" cy="195558"/>
              </a:xfrm>
              <a:prstGeom prst="rect">
                <a:avLst/>
              </a:prstGeom>
            </p:spPr>
          </p:pic>
        </p:grpSp>
        <p:grpSp>
          <p:nvGrpSpPr>
            <p:cNvPr id="466" name="object 216">
              <a:extLst>
                <a:ext uri="{FF2B5EF4-FFF2-40B4-BE49-F238E27FC236}">
                  <a16:creationId xmlns:a16="http://schemas.microsoft.com/office/drawing/2014/main" id="{78D2B599-6766-768E-E8BF-7E7B1B64C650}"/>
                </a:ext>
              </a:extLst>
            </p:cNvPr>
            <p:cNvGrpSpPr/>
            <p:nvPr/>
          </p:nvGrpSpPr>
          <p:grpSpPr>
            <a:xfrm>
              <a:off x="4939639" y="9132240"/>
              <a:ext cx="384810" cy="239395"/>
              <a:chOff x="4939639" y="9132240"/>
              <a:chExt cx="384810" cy="239395"/>
            </a:xfrm>
          </p:grpSpPr>
          <p:pic>
            <p:nvPicPr>
              <p:cNvPr id="518" name="object 217">
                <a:extLst>
                  <a:ext uri="{FF2B5EF4-FFF2-40B4-BE49-F238E27FC236}">
                    <a16:creationId xmlns:a16="http://schemas.microsoft.com/office/drawing/2014/main" id="{276EB29A-AC39-2865-7EF4-FFEB09F8D752}"/>
                  </a:ext>
                </a:extLst>
              </p:cNvPr>
              <p:cNvPicPr/>
              <p:nvPr/>
            </p:nvPicPr>
            <p:blipFill>
              <a:blip r:embed="rId57" cstate="print"/>
              <a:stretch>
                <a:fillRect/>
              </a:stretch>
            </p:blipFill>
            <p:spPr>
              <a:xfrm>
                <a:off x="4939639" y="9186641"/>
                <a:ext cx="168960" cy="184453"/>
              </a:xfrm>
              <a:prstGeom prst="rect">
                <a:avLst/>
              </a:prstGeom>
            </p:spPr>
          </p:pic>
          <p:pic>
            <p:nvPicPr>
              <p:cNvPr id="519" name="object 218">
                <a:extLst>
                  <a:ext uri="{FF2B5EF4-FFF2-40B4-BE49-F238E27FC236}">
                    <a16:creationId xmlns:a16="http://schemas.microsoft.com/office/drawing/2014/main" id="{5E180CDC-575A-31A3-4669-58C6E5C5EB4C}"/>
                  </a:ext>
                </a:extLst>
              </p:cNvPr>
              <p:cNvPicPr/>
              <p:nvPr/>
            </p:nvPicPr>
            <p:blipFill>
              <a:blip r:embed="rId58" cstate="print"/>
              <a:stretch>
                <a:fillRect/>
              </a:stretch>
            </p:blipFill>
            <p:spPr>
              <a:xfrm>
                <a:off x="5131570" y="9132240"/>
                <a:ext cx="192500" cy="234669"/>
              </a:xfrm>
              <a:prstGeom prst="rect">
                <a:avLst/>
              </a:prstGeom>
            </p:spPr>
          </p:pic>
        </p:grpSp>
        <p:sp>
          <p:nvSpPr>
            <p:cNvPr id="467" name="object 219">
              <a:extLst>
                <a:ext uri="{FF2B5EF4-FFF2-40B4-BE49-F238E27FC236}">
                  <a16:creationId xmlns:a16="http://schemas.microsoft.com/office/drawing/2014/main" id="{9BFC90F2-D149-1FA6-91B1-596653BD24E4}"/>
                </a:ext>
              </a:extLst>
            </p:cNvPr>
            <p:cNvSpPr/>
            <p:nvPr/>
          </p:nvSpPr>
          <p:spPr>
            <a:xfrm>
              <a:off x="5475922" y="9122885"/>
              <a:ext cx="66675" cy="285750"/>
            </a:xfrm>
            <a:custGeom>
              <a:avLst/>
              <a:gdLst/>
              <a:ahLst/>
              <a:cxnLst/>
              <a:rect l="l" t="t" r="r" b="b"/>
              <a:pathLst>
                <a:path w="66675" h="285750">
                  <a:moveTo>
                    <a:pt x="66636" y="0"/>
                  </a:moveTo>
                  <a:lnTo>
                    <a:pt x="0" y="0"/>
                  </a:lnTo>
                  <a:lnTo>
                    <a:pt x="0" y="21590"/>
                  </a:lnTo>
                  <a:lnTo>
                    <a:pt x="0" y="264160"/>
                  </a:lnTo>
                  <a:lnTo>
                    <a:pt x="0" y="285750"/>
                  </a:lnTo>
                  <a:lnTo>
                    <a:pt x="66636" y="285750"/>
                  </a:lnTo>
                  <a:lnTo>
                    <a:pt x="66636" y="264160"/>
                  </a:lnTo>
                  <a:lnTo>
                    <a:pt x="28968" y="264160"/>
                  </a:lnTo>
                  <a:lnTo>
                    <a:pt x="28968" y="21590"/>
                  </a:lnTo>
                  <a:lnTo>
                    <a:pt x="66636" y="21590"/>
                  </a:lnTo>
                  <a:lnTo>
                    <a:pt x="66636" y="0"/>
                  </a:lnTo>
                  <a:close/>
                </a:path>
              </a:pathLst>
            </a:custGeom>
            <a:solidFill>
              <a:srgbClr val="000000"/>
            </a:solidFill>
          </p:spPr>
          <p:txBody>
            <a:bodyPr wrap="square" lIns="0" tIns="0" rIns="0" bIns="0" rtlCol="0"/>
            <a:lstStyle/>
            <a:p>
              <a:endParaRPr/>
            </a:p>
          </p:txBody>
        </p:sp>
        <p:grpSp>
          <p:nvGrpSpPr>
            <p:cNvPr id="468" name="object 220">
              <a:extLst>
                <a:ext uri="{FF2B5EF4-FFF2-40B4-BE49-F238E27FC236}">
                  <a16:creationId xmlns:a16="http://schemas.microsoft.com/office/drawing/2014/main" id="{74283E86-F42F-7799-4533-F7BA7C4C676D}"/>
                </a:ext>
              </a:extLst>
            </p:cNvPr>
            <p:cNvGrpSpPr/>
            <p:nvPr/>
          </p:nvGrpSpPr>
          <p:grpSpPr>
            <a:xfrm>
              <a:off x="5591857" y="9076481"/>
              <a:ext cx="774065" cy="294640"/>
              <a:chOff x="5591857" y="9076481"/>
              <a:chExt cx="774065" cy="294640"/>
            </a:xfrm>
          </p:grpSpPr>
          <p:pic>
            <p:nvPicPr>
              <p:cNvPr id="514" name="object 221">
                <a:extLst>
                  <a:ext uri="{FF2B5EF4-FFF2-40B4-BE49-F238E27FC236}">
                    <a16:creationId xmlns:a16="http://schemas.microsoft.com/office/drawing/2014/main" id="{F03DA408-AF94-2D1F-8F0E-E038D2FF59B3}"/>
                  </a:ext>
                </a:extLst>
              </p:cNvPr>
              <p:cNvPicPr/>
              <p:nvPr/>
            </p:nvPicPr>
            <p:blipFill>
              <a:blip r:embed="rId59" cstate="print"/>
              <a:stretch>
                <a:fillRect/>
              </a:stretch>
            </p:blipFill>
            <p:spPr>
              <a:xfrm>
                <a:off x="5591857" y="9128054"/>
                <a:ext cx="205054" cy="243039"/>
              </a:xfrm>
              <a:prstGeom prst="rect">
                <a:avLst/>
              </a:prstGeom>
            </p:spPr>
          </p:pic>
          <p:pic>
            <p:nvPicPr>
              <p:cNvPr id="515" name="object 222">
                <a:extLst>
                  <a:ext uri="{FF2B5EF4-FFF2-40B4-BE49-F238E27FC236}">
                    <a16:creationId xmlns:a16="http://schemas.microsoft.com/office/drawing/2014/main" id="{81C50594-EA92-0DCB-A51C-1FE80A513648}"/>
                  </a:ext>
                </a:extLst>
              </p:cNvPr>
              <p:cNvPicPr/>
              <p:nvPr/>
            </p:nvPicPr>
            <p:blipFill>
              <a:blip r:embed="rId60" cstate="print"/>
              <a:stretch>
                <a:fillRect/>
              </a:stretch>
            </p:blipFill>
            <p:spPr>
              <a:xfrm>
                <a:off x="6023899" y="9132240"/>
                <a:ext cx="215033" cy="234669"/>
              </a:xfrm>
              <a:prstGeom prst="rect">
                <a:avLst/>
              </a:prstGeom>
            </p:spPr>
          </p:pic>
          <p:pic>
            <p:nvPicPr>
              <p:cNvPr id="516" name="object 223">
                <a:extLst>
                  <a:ext uri="{FF2B5EF4-FFF2-40B4-BE49-F238E27FC236}">
                    <a16:creationId xmlns:a16="http://schemas.microsoft.com/office/drawing/2014/main" id="{29AA910C-5634-95FD-AFB7-CE2512A6424A}"/>
                  </a:ext>
                </a:extLst>
              </p:cNvPr>
              <p:cNvPicPr/>
              <p:nvPr/>
            </p:nvPicPr>
            <p:blipFill>
              <a:blip r:embed="rId61" cstate="print"/>
              <a:stretch>
                <a:fillRect/>
              </a:stretch>
            </p:blipFill>
            <p:spPr>
              <a:xfrm>
                <a:off x="5840981" y="9186641"/>
                <a:ext cx="163206" cy="184453"/>
              </a:xfrm>
              <a:prstGeom prst="rect">
                <a:avLst/>
              </a:prstGeom>
            </p:spPr>
          </p:pic>
          <p:pic>
            <p:nvPicPr>
              <p:cNvPr id="517" name="object 224">
                <a:extLst>
                  <a:ext uri="{FF2B5EF4-FFF2-40B4-BE49-F238E27FC236}">
                    <a16:creationId xmlns:a16="http://schemas.microsoft.com/office/drawing/2014/main" id="{732144E4-E3B8-3F90-7743-B5D3EB108502}"/>
                  </a:ext>
                </a:extLst>
              </p:cNvPr>
              <p:cNvPicPr/>
              <p:nvPr/>
            </p:nvPicPr>
            <p:blipFill>
              <a:blip r:embed="rId62" cstate="print"/>
              <a:stretch>
                <a:fillRect/>
              </a:stretch>
            </p:blipFill>
            <p:spPr>
              <a:xfrm>
                <a:off x="6261065" y="9076481"/>
                <a:ext cx="104329" cy="167198"/>
              </a:xfrm>
              <a:prstGeom prst="rect">
                <a:avLst/>
              </a:prstGeom>
            </p:spPr>
          </p:pic>
        </p:grpSp>
        <p:sp>
          <p:nvSpPr>
            <p:cNvPr id="469" name="object 225">
              <a:extLst>
                <a:ext uri="{FF2B5EF4-FFF2-40B4-BE49-F238E27FC236}">
                  <a16:creationId xmlns:a16="http://schemas.microsoft.com/office/drawing/2014/main" id="{D0505DAE-51E3-9760-4DAA-B2909029C92F}"/>
                </a:ext>
              </a:extLst>
            </p:cNvPr>
            <p:cNvSpPr/>
            <p:nvPr/>
          </p:nvSpPr>
          <p:spPr>
            <a:xfrm>
              <a:off x="6428003" y="9122885"/>
              <a:ext cx="66675" cy="285750"/>
            </a:xfrm>
            <a:custGeom>
              <a:avLst/>
              <a:gdLst/>
              <a:ahLst/>
              <a:cxnLst/>
              <a:rect l="l" t="t" r="r" b="b"/>
              <a:pathLst>
                <a:path w="66675" h="285750">
                  <a:moveTo>
                    <a:pt x="66636" y="0"/>
                  </a:moveTo>
                  <a:lnTo>
                    <a:pt x="0" y="0"/>
                  </a:lnTo>
                  <a:lnTo>
                    <a:pt x="0" y="21590"/>
                  </a:lnTo>
                  <a:lnTo>
                    <a:pt x="37655" y="21590"/>
                  </a:lnTo>
                  <a:lnTo>
                    <a:pt x="37655" y="264160"/>
                  </a:lnTo>
                  <a:lnTo>
                    <a:pt x="0" y="264160"/>
                  </a:lnTo>
                  <a:lnTo>
                    <a:pt x="0" y="285750"/>
                  </a:lnTo>
                  <a:lnTo>
                    <a:pt x="66636" y="285750"/>
                  </a:lnTo>
                  <a:lnTo>
                    <a:pt x="66636" y="264160"/>
                  </a:lnTo>
                  <a:lnTo>
                    <a:pt x="66636" y="21590"/>
                  </a:lnTo>
                  <a:lnTo>
                    <a:pt x="66636" y="0"/>
                  </a:lnTo>
                  <a:close/>
                </a:path>
              </a:pathLst>
            </a:custGeom>
            <a:solidFill>
              <a:srgbClr val="000000"/>
            </a:solidFill>
          </p:spPr>
          <p:txBody>
            <a:bodyPr wrap="square" lIns="0" tIns="0" rIns="0" bIns="0" rtlCol="0"/>
            <a:lstStyle/>
            <a:p>
              <a:endParaRPr/>
            </a:p>
          </p:txBody>
        </p:sp>
        <p:pic>
          <p:nvPicPr>
            <p:cNvPr id="470" name="object 226">
              <a:extLst>
                <a:ext uri="{FF2B5EF4-FFF2-40B4-BE49-F238E27FC236}">
                  <a16:creationId xmlns:a16="http://schemas.microsoft.com/office/drawing/2014/main" id="{85A9379A-C96F-5324-006C-6E1B8128A6A2}"/>
                </a:ext>
              </a:extLst>
            </p:cNvPr>
            <p:cNvPicPr/>
            <p:nvPr/>
          </p:nvPicPr>
          <p:blipFill>
            <a:blip r:embed="rId8" cstate="print"/>
            <a:stretch>
              <a:fillRect/>
            </a:stretch>
          </p:blipFill>
          <p:spPr>
            <a:xfrm>
              <a:off x="1313963" y="8099373"/>
              <a:ext cx="135201" cy="202532"/>
            </a:xfrm>
            <a:prstGeom prst="rect">
              <a:avLst/>
            </a:prstGeom>
          </p:spPr>
        </p:pic>
        <p:sp>
          <p:nvSpPr>
            <p:cNvPr id="471" name="object 227">
              <a:extLst>
                <a:ext uri="{FF2B5EF4-FFF2-40B4-BE49-F238E27FC236}">
                  <a16:creationId xmlns:a16="http://schemas.microsoft.com/office/drawing/2014/main" id="{D70F6AFF-619C-37FC-25EC-D1741BC735EC}"/>
                </a:ext>
              </a:extLst>
            </p:cNvPr>
            <p:cNvSpPr/>
            <p:nvPr/>
          </p:nvSpPr>
          <p:spPr>
            <a:xfrm>
              <a:off x="1495572" y="8265155"/>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72" name="object 228">
              <a:extLst>
                <a:ext uri="{FF2B5EF4-FFF2-40B4-BE49-F238E27FC236}">
                  <a16:creationId xmlns:a16="http://schemas.microsoft.com/office/drawing/2014/main" id="{FD0675EE-667A-369B-692B-EE01B68ABEA4}"/>
                </a:ext>
              </a:extLst>
            </p:cNvPr>
            <p:cNvGrpSpPr/>
            <p:nvPr/>
          </p:nvGrpSpPr>
          <p:grpSpPr>
            <a:xfrm>
              <a:off x="1574170" y="8102860"/>
              <a:ext cx="295910" cy="199390"/>
              <a:chOff x="1574170" y="8102860"/>
              <a:chExt cx="295910" cy="199390"/>
            </a:xfrm>
          </p:grpSpPr>
          <p:pic>
            <p:nvPicPr>
              <p:cNvPr id="512" name="object 229">
                <a:extLst>
                  <a:ext uri="{FF2B5EF4-FFF2-40B4-BE49-F238E27FC236}">
                    <a16:creationId xmlns:a16="http://schemas.microsoft.com/office/drawing/2014/main" id="{217F0CF9-F147-AA5D-D447-D94EE09EEA94}"/>
                  </a:ext>
                </a:extLst>
              </p:cNvPr>
              <p:cNvPicPr/>
              <p:nvPr/>
            </p:nvPicPr>
            <p:blipFill>
              <a:blip r:embed="rId46" cstate="print"/>
              <a:stretch>
                <a:fillRect/>
              </a:stretch>
            </p:blipFill>
            <p:spPr>
              <a:xfrm>
                <a:off x="1574170" y="8102860"/>
                <a:ext cx="125811" cy="195558"/>
              </a:xfrm>
              <a:prstGeom prst="rect">
                <a:avLst/>
              </a:prstGeom>
            </p:spPr>
          </p:pic>
          <p:pic>
            <p:nvPicPr>
              <p:cNvPr id="513" name="object 230">
                <a:extLst>
                  <a:ext uri="{FF2B5EF4-FFF2-40B4-BE49-F238E27FC236}">
                    <a16:creationId xmlns:a16="http://schemas.microsoft.com/office/drawing/2014/main" id="{FFECA55E-2E56-852C-42A4-A2F1A8AD3E92}"/>
                  </a:ext>
                </a:extLst>
              </p:cNvPr>
              <p:cNvPicPr/>
              <p:nvPr/>
            </p:nvPicPr>
            <p:blipFill>
              <a:blip r:embed="rId63" cstate="print"/>
              <a:stretch>
                <a:fillRect/>
              </a:stretch>
            </p:blipFill>
            <p:spPr>
              <a:xfrm>
                <a:off x="1743440" y="8102860"/>
                <a:ext cx="126616" cy="199045"/>
              </a:xfrm>
              <a:prstGeom prst="rect">
                <a:avLst/>
              </a:prstGeom>
            </p:spPr>
          </p:pic>
        </p:grpSp>
        <p:pic>
          <p:nvPicPr>
            <p:cNvPr id="473" name="object 231">
              <a:extLst>
                <a:ext uri="{FF2B5EF4-FFF2-40B4-BE49-F238E27FC236}">
                  <a16:creationId xmlns:a16="http://schemas.microsoft.com/office/drawing/2014/main" id="{A60DCDAE-30E7-A7E0-C498-7DBF9C3DCC64}"/>
                </a:ext>
              </a:extLst>
            </p:cNvPr>
            <p:cNvPicPr/>
            <p:nvPr/>
          </p:nvPicPr>
          <p:blipFill>
            <a:blip r:embed="rId64" cstate="print"/>
            <a:stretch>
              <a:fillRect/>
            </a:stretch>
          </p:blipFill>
          <p:spPr>
            <a:xfrm>
              <a:off x="1325766" y="7381789"/>
              <a:ext cx="116422" cy="195557"/>
            </a:xfrm>
            <a:prstGeom prst="rect">
              <a:avLst/>
            </a:prstGeom>
          </p:spPr>
        </p:pic>
        <p:sp>
          <p:nvSpPr>
            <p:cNvPr id="474" name="object 232">
              <a:extLst>
                <a:ext uri="{FF2B5EF4-FFF2-40B4-BE49-F238E27FC236}">
                  <a16:creationId xmlns:a16="http://schemas.microsoft.com/office/drawing/2014/main" id="{8A0D8FEB-C711-3DFD-DE7A-0B94BBF39E7C}"/>
                </a:ext>
              </a:extLst>
            </p:cNvPr>
            <p:cNvSpPr/>
            <p:nvPr/>
          </p:nvSpPr>
          <p:spPr>
            <a:xfrm>
              <a:off x="1495572" y="7544083"/>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75" name="object 233">
              <a:extLst>
                <a:ext uri="{FF2B5EF4-FFF2-40B4-BE49-F238E27FC236}">
                  <a16:creationId xmlns:a16="http://schemas.microsoft.com/office/drawing/2014/main" id="{C61C92ED-8296-7A5E-74E2-25B8CC53A07A}"/>
                </a:ext>
              </a:extLst>
            </p:cNvPr>
            <p:cNvGrpSpPr/>
            <p:nvPr/>
          </p:nvGrpSpPr>
          <p:grpSpPr>
            <a:xfrm>
              <a:off x="1569878" y="7378302"/>
              <a:ext cx="306070" cy="202565"/>
              <a:chOff x="1569878" y="7378302"/>
              <a:chExt cx="306070" cy="202565"/>
            </a:xfrm>
          </p:grpSpPr>
          <p:pic>
            <p:nvPicPr>
              <p:cNvPr id="510" name="object 234">
                <a:extLst>
                  <a:ext uri="{FF2B5EF4-FFF2-40B4-BE49-F238E27FC236}">
                    <a16:creationId xmlns:a16="http://schemas.microsoft.com/office/drawing/2014/main" id="{95DB5BCD-1182-71DB-6CC3-A413769F6412}"/>
                  </a:ext>
                </a:extLst>
              </p:cNvPr>
              <p:cNvPicPr/>
              <p:nvPr/>
            </p:nvPicPr>
            <p:blipFill>
              <a:blip r:embed="rId39" cstate="print"/>
              <a:stretch>
                <a:fillRect/>
              </a:stretch>
            </p:blipFill>
            <p:spPr>
              <a:xfrm>
                <a:off x="1569878" y="7378302"/>
                <a:ext cx="135201" cy="202533"/>
              </a:xfrm>
              <a:prstGeom prst="rect">
                <a:avLst/>
              </a:prstGeom>
            </p:spPr>
          </p:pic>
          <p:pic>
            <p:nvPicPr>
              <p:cNvPr id="511" name="object 235">
                <a:extLst>
                  <a:ext uri="{FF2B5EF4-FFF2-40B4-BE49-F238E27FC236}">
                    <a16:creationId xmlns:a16="http://schemas.microsoft.com/office/drawing/2014/main" id="{EA4E57D1-93A8-A5D9-71CB-FDC48700FD97}"/>
                  </a:ext>
                </a:extLst>
              </p:cNvPr>
              <p:cNvPicPr/>
              <p:nvPr/>
            </p:nvPicPr>
            <p:blipFill>
              <a:blip r:embed="rId65" cstate="print"/>
              <a:stretch>
                <a:fillRect/>
              </a:stretch>
            </p:blipFill>
            <p:spPr>
              <a:xfrm>
                <a:off x="1740489" y="7378302"/>
                <a:ext cx="135201" cy="202533"/>
              </a:xfrm>
              <a:prstGeom prst="rect">
                <a:avLst/>
              </a:prstGeom>
            </p:spPr>
          </p:pic>
        </p:grpSp>
        <p:pic>
          <p:nvPicPr>
            <p:cNvPr id="476" name="object 236">
              <a:extLst>
                <a:ext uri="{FF2B5EF4-FFF2-40B4-BE49-F238E27FC236}">
                  <a16:creationId xmlns:a16="http://schemas.microsoft.com/office/drawing/2014/main" id="{2EB9CDB0-1610-314A-3F91-20C753A2D5D9}"/>
                </a:ext>
              </a:extLst>
            </p:cNvPr>
            <p:cNvPicPr/>
            <p:nvPr/>
          </p:nvPicPr>
          <p:blipFill>
            <a:blip r:embed="rId66" cstate="print"/>
            <a:stretch>
              <a:fillRect/>
            </a:stretch>
          </p:blipFill>
          <p:spPr>
            <a:xfrm>
              <a:off x="1325766" y="6660719"/>
              <a:ext cx="116422" cy="195558"/>
            </a:xfrm>
            <a:prstGeom prst="rect">
              <a:avLst/>
            </a:prstGeom>
          </p:spPr>
        </p:pic>
        <p:sp>
          <p:nvSpPr>
            <p:cNvPr id="477" name="object 237">
              <a:extLst>
                <a:ext uri="{FF2B5EF4-FFF2-40B4-BE49-F238E27FC236}">
                  <a16:creationId xmlns:a16="http://schemas.microsoft.com/office/drawing/2014/main" id="{D1569602-0776-2886-D02B-990CA10C2585}"/>
                </a:ext>
              </a:extLst>
            </p:cNvPr>
            <p:cNvSpPr/>
            <p:nvPr/>
          </p:nvSpPr>
          <p:spPr>
            <a:xfrm>
              <a:off x="1495572" y="6823013"/>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pic>
          <p:nvPicPr>
            <p:cNvPr id="478" name="object 238">
              <a:extLst>
                <a:ext uri="{FF2B5EF4-FFF2-40B4-BE49-F238E27FC236}">
                  <a16:creationId xmlns:a16="http://schemas.microsoft.com/office/drawing/2014/main" id="{BB0982FE-FA36-A972-B340-2331A42B5596}"/>
                </a:ext>
              </a:extLst>
            </p:cNvPr>
            <p:cNvPicPr/>
            <p:nvPr/>
          </p:nvPicPr>
          <p:blipFill>
            <a:blip r:embed="rId63" cstate="print"/>
            <a:stretch>
              <a:fillRect/>
            </a:stretch>
          </p:blipFill>
          <p:spPr>
            <a:xfrm>
              <a:off x="1743440" y="6660719"/>
              <a:ext cx="126616" cy="199046"/>
            </a:xfrm>
            <a:prstGeom prst="rect">
              <a:avLst/>
            </a:prstGeom>
          </p:spPr>
        </p:pic>
        <p:pic>
          <p:nvPicPr>
            <p:cNvPr id="479" name="object 239">
              <a:extLst>
                <a:ext uri="{FF2B5EF4-FFF2-40B4-BE49-F238E27FC236}">
                  <a16:creationId xmlns:a16="http://schemas.microsoft.com/office/drawing/2014/main" id="{9CC632AD-2752-8CC1-8F9D-64066FD10BA3}"/>
                </a:ext>
              </a:extLst>
            </p:cNvPr>
            <p:cNvPicPr/>
            <p:nvPr/>
          </p:nvPicPr>
          <p:blipFill>
            <a:blip r:embed="rId41" cstate="print"/>
            <a:stretch>
              <a:fillRect/>
            </a:stretch>
          </p:blipFill>
          <p:spPr>
            <a:xfrm>
              <a:off x="1571756" y="6657231"/>
              <a:ext cx="124202" cy="199045"/>
            </a:xfrm>
            <a:prstGeom prst="rect">
              <a:avLst/>
            </a:prstGeom>
          </p:spPr>
        </p:pic>
        <p:pic>
          <p:nvPicPr>
            <p:cNvPr id="480" name="object 240">
              <a:extLst>
                <a:ext uri="{FF2B5EF4-FFF2-40B4-BE49-F238E27FC236}">
                  <a16:creationId xmlns:a16="http://schemas.microsoft.com/office/drawing/2014/main" id="{AD4BECC2-2299-E2AB-ED72-60E22FFDE387}"/>
                </a:ext>
              </a:extLst>
            </p:cNvPr>
            <p:cNvPicPr/>
            <p:nvPr/>
          </p:nvPicPr>
          <p:blipFill>
            <a:blip r:embed="rId66" cstate="print"/>
            <a:stretch>
              <a:fillRect/>
            </a:stretch>
          </p:blipFill>
          <p:spPr>
            <a:xfrm>
              <a:off x="1325766" y="5939648"/>
              <a:ext cx="116422" cy="195558"/>
            </a:xfrm>
            <a:prstGeom prst="rect">
              <a:avLst/>
            </a:prstGeom>
          </p:spPr>
        </p:pic>
        <p:sp>
          <p:nvSpPr>
            <p:cNvPr id="481" name="object 241">
              <a:extLst>
                <a:ext uri="{FF2B5EF4-FFF2-40B4-BE49-F238E27FC236}">
                  <a16:creationId xmlns:a16="http://schemas.microsoft.com/office/drawing/2014/main" id="{825035B5-DD9D-E143-78A1-68404A8E743F}"/>
                </a:ext>
              </a:extLst>
            </p:cNvPr>
            <p:cNvSpPr/>
            <p:nvPr/>
          </p:nvSpPr>
          <p:spPr>
            <a:xfrm>
              <a:off x="1495572" y="6101943"/>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82" name="object 242">
              <a:extLst>
                <a:ext uri="{FF2B5EF4-FFF2-40B4-BE49-F238E27FC236}">
                  <a16:creationId xmlns:a16="http://schemas.microsoft.com/office/drawing/2014/main" id="{92CE421B-8FB1-F46C-D359-D4B969266089}"/>
                </a:ext>
              </a:extLst>
            </p:cNvPr>
            <p:cNvGrpSpPr/>
            <p:nvPr/>
          </p:nvGrpSpPr>
          <p:grpSpPr>
            <a:xfrm>
              <a:off x="1572829" y="5936161"/>
              <a:ext cx="302895" cy="202565"/>
              <a:chOff x="1572829" y="5936161"/>
              <a:chExt cx="302895" cy="202565"/>
            </a:xfrm>
          </p:grpSpPr>
          <p:pic>
            <p:nvPicPr>
              <p:cNvPr id="508" name="object 243">
                <a:extLst>
                  <a:ext uri="{FF2B5EF4-FFF2-40B4-BE49-F238E27FC236}">
                    <a16:creationId xmlns:a16="http://schemas.microsoft.com/office/drawing/2014/main" id="{2877E1D5-ACB2-41EF-6F44-E9D01DFFA0E8}"/>
                  </a:ext>
                </a:extLst>
              </p:cNvPr>
              <p:cNvPicPr/>
              <p:nvPr/>
            </p:nvPicPr>
            <p:blipFill>
              <a:blip r:embed="rId67" cstate="print"/>
              <a:stretch>
                <a:fillRect/>
              </a:stretch>
            </p:blipFill>
            <p:spPr>
              <a:xfrm>
                <a:off x="1572829" y="5939648"/>
                <a:ext cx="126617" cy="199045"/>
              </a:xfrm>
              <a:prstGeom prst="rect">
                <a:avLst/>
              </a:prstGeom>
            </p:spPr>
          </p:pic>
          <p:pic>
            <p:nvPicPr>
              <p:cNvPr id="509" name="object 244">
                <a:extLst>
                  <a:ext uri="{FF2B5EF4-FFF2-40B4-BE49-F238E27FC236}">
                    <a16:creationId xmlns:a16="http://schemas.microsoft.com/office/drawing/2014/main" id="{FD5C87CF-460F-813A-9A02-FFC670C12A3C}"/>
                  </a:ext>
                </a:extLst>
              </p:cNvPr>
              <p:cNvPicPr/>
              <p:nvPr/>
            </p:nvPicPr>
            <p:blipFill>
              <a:blip r:embed="rId65" cstate="print"/>
              <a:stretch>
                <a:fillRect/>
              </a:stretch>
            </p:blipFill>
            <p:spPr>
              <a:xfrm>
                <a:off x="1740489" y="5936161"/>
                <a:ext cx="135201" cy="202532"/>
              </a:xfrm>
              <a:prstGeom prst="rect">
                <a:avLst/>
              </a:prstGeom>
            </p:spPr>
          </p:pic>
        </p:grpSp>
        <p:pic>
          <p:nvPicPr>
            <p:cNvPr id="483" name="object 245">
              <a:extLst>
                <a:ext uri="{FF2B5EF4-FFF2-40B4-BE49-F238E27FC236}">
                  <a16:creationId xmlns:a16="http://schemas.microsoft.com/office/drawing/2014/main" id="{25297387-7CDF-BEA5-2FC5-C8F4E6B41D35}"/>
                </a:ext>
              </a:extLst>
            </p:cNvPr>
            <p:cNvPicPr/>
            <p:nvPr/>
          </p:nvPicPr>
          <p:blipFill>
            <a:blip r:embed="rId66" cstate="print"/>
            <a:stretch>
              <a:fillRect/>
            </a:stretch>
          </p:blipFill>
          <p:spPr>
            <a:xfrm>
              <a:off x="1325766" y="5218578"/>
              <a:ext cx="116422" cy="195558"/>
            </a:xfrm>
            <a:prstGeom prst="rect">
              <a:avLst/>
            </a:prstGeom>
          </p:spPr>
        </p:pic>
        <p:sp>
          <p:nvSpPr>
            <p:cNvPr id="484" name="object 246">
              <a:extLst>
                <a:ext uri="{FF2B5EF4-FFF2-40B4-BE49-F238E27FC236}">
                  <a16:creationId xmlns:a16="http://schemas.microsoft.com/office/drawing/2014/main" id="{3761725D-5E23-2CB9-4662-62785CC9DB04}"/>
                </a:ext>
              </a:extLst>
            </p:cNvPr>
            <p:cNvSpPr/>
            <p:nvPr/>
          </p:nvSpPr>
          <p:spPr>
            <a:xfrm>
              <a:off x="1495572" y="5380873"/>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85" name="object 247">
              <a:extLst>
                <a:ext uri="{FF2B5EF4-FFF2-40B4-BE49-F238E27FC236}">
                  <a16:creationId xmlns:a16="http://schemas.microsoft.com/office/drawing/2014/main" id="{B7436484-AD33-F73E-63BB-5E1A1378AAE3}"/>
                </a:ext>
              </a:extLst>
            </p:cNvPr>
            <p:cNvGrpSpPr/>
            <p:nvPr/>
          </p:nvGrpSpPr>
          <p:grpSpPr>
            <a:xfrm>
              <a:off x="1574170" y="5218578"/>
              <a:ext cx="295910" cy="199390"/>
              <a:chOff x="1574170" y="5218578"/>
              <a:chExt cx="295910" cy="199390"/>
            </a:xfrm>
          </p:grpSpPr>
          <p:pic>
            <p:nvPicPr>
              <p:cNvPr id="506" name="object 248">
                <a:extLst>
                  <a:ext uri="{FF2B5EF4-FFF2-40B4-BE49-F238E27FC236}">
                    <a16:creationId xmlns:a16="http://schemas.microsoft.com/office/drawing/2014/main" id="{E5D2F6B5-E997-CAEF-072C-59A09122995B}"/>
                  </a:ext>
                </a:extLst>
              </p:cNvPr>
              <p:cNvPicPr/>
              <p:nvPr/>
            </p:nvPicPr>
            <p:blipFill>
              <a:blip r:embed="rId46" cstate="print"/>
              <a:stretch>
                <a:fillRect/>
              </a:stretch>
            </p:blipFill>
            <p:spPr>
              <a:xfrm>
                <a:off x="1574170" y="5218578"/>
                <a:ext cx="125811" cy="195558"/>
              </a:xfrm>
              <a:prstGeom prst="rect">
                <a:avLst/>
              </a:prstGeom>
            </p:spPr>
          </p:pic>
          <p:pic>
            <p:nvPicPr>
              <p:cNvPr id="507" name="object 249">
                <a:extLst>
                  <a:ext uri="{FF2B5EF4-FFF2-40B4-BE49-F238E27FC236}">
                    <a16:creationId xmlns:a16="http://schemas.microsoft.com/office/drawing/2014/main" id="{42204A01-E29C-A95D-03A1-15C318CF5055}"/>
                  </a:ext>
                </a:extLst>
              </p:cNvPr>
              <p:cNvPicPr/>
              <p:nvPr/>
            </p:nvPicPr>
            <p:blipFill>
              <a:blip r:embed="rId63" cstate="print"/>
              <a:stretch>
                <a:fillRect/>
              </a:stretch>
            </p:blipFill>
            <p:spPr>
              <a:xfrm>
                <a:off x="1743440" y="5218578"/>
                <a:ext cx="126616" cy="199045"/>
              </a:xfrm>
              <a:prstGeom prst="rect">
                <a:avLst/>
              </a:prstGeom>
            </p:spPr>
          </p:pic>
        </p:grpSp>
        <p:pic>
          <p:nvPicPr>
            <p:cNvPr id="486" name="object 250">
              <a:extLst>
                <a:ext uri="{FF2B5EF4-FFF2-40B4-BE49-F238E27FC236}">
                  <a16:creationId xmlns:a16="http://schemas.microsoft.com/office/drawing/2014/main" id="{0D2C2EAE-599C-C494-47FD-6A2D709351A3}"/>
                </a:ext>
              </a:extLst>
            </p:cNvPr>
            <p:cNvPicPr/>
            <p:nvPr/>
          </p:nvPicPr>
          <p:blipFill>
            <a:blip r:embed="rId41" cstate="print"/>
            <a:stretch>
              <a:fillRect/>
            </a:stretch>
          </p:blipFill>
          <p:spPr>
            <a:xfrm>
              <a:off x="1315840" y="4494020"/>
              <a:ext cx="124202" cy="199045"/>
            </a:xfrm>
            <a:prstGeom prst="rect">
              <a:avLst/>
            </a:prstGeom>
          </p:spPr>
        </p:pic>
        <p:sp>
          <p:nvSpPr>
            <p:cNvPr id="487" name="object 251">
              <a:extLst>
                <a:ext uri="{FF2B5EF4-FFF2-40B4-BE49-F238E27FC236}">
                  <a16:creationId xmlns:a16="http://schemas.microsoft.com/office/drawing/2014/main" id="{352EFB42-EFCA-A5D4-D709-B0D86B64C3D2}"/>
                </a:ext>
              </a:extLst>
            </p:cNvPr>
            <p:cNvSpPr/>
            <p:nvPr/>
          </p:nvSpPr>
          <p:spPr>
            <a:xfrm>
              <a:off x="1495572" y="4659802"/>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nvGrpSpPr>
            <p:cNvPr id="488" name="object 252">
              <a:extLst>
                <a:ext uri="{FF2B5EF4-FFF2-40B4-BE49-F238E27FC236}">
                  <a16:creationId xmlns:a16="http://schemas.microsoft.com/office/drawing/2014/main" id="{80185809-3DAF-129C-F73C-1229C4C4D620}"/>
                </a:ext>
              </a:extLst>
            </p:cNvPr>
            <p:cNvGrpSpPr/>
            <p:nvPr/>
          </p:nvGrpSpPr>
          <p:grpSpPr>
            <a:xfrm>
              <a:off x="1569878" y="4494020"/>
              <a:ext cx="306070" cy="202565"/>
              <a:chOff x="1569878" y="4494020"/>
              <a:chExt cx="306070" cy="202565"/>
            </a:xfrm>
          </p:grpSpPr>
          <p:pic>
            <p:nvPicPr>
              <p:cNvPr id="504" name="object 253">
                <a:extLst>
                  <a:ext uri="{FF2B5EF4-FFF2-40B4-BE49-F238E27FC236}">
                    <a16:creationId xmlns:a16="http://schemas.microsoft.com/office/drawing/2014/main" id="{11ACD287-A999-2212-5B37-4F10E77C1533}"/>
                  </a:ext>
                </a:extLst>
              </p:cNvPr>
              <p:cNvPicPr/>
              <p:nvPr/>
            </p:nvPicPr>
            <p:blipFill>
              <a:blip r:embed="rId8" cstate="print"/>
              <a:stretch>
                <a:fillRect/>
              </a:stretch>
            </p:blipFill>
            <p:spPr>
              <a:xfrm>
                <a:off x="1569878" y="4494020"/>
                <a:ext cx="135201" cy="202533"/>
              </a:xfrm>
              <a:prstGeom prst="rect">
                <a:avLst/>
              </a:prstGeom>
            </p:spPr>
          </p:pic>
          <p:pic>
            <p:nvPicPr>
              <p:cNvPr id="505" name="object 254">
                <a:extLst>
                  <a:ext uri="{FF2B5EF4-FFF2-40B4-BE49-F238E27FC236}">
                    <a16:creationId xmlns:a16="http://schemas.microsoft.com/office/drawing/2014/main" id="{5B1F0EC8-6133-6535-FFB5-2EAD2A7C50FA}"/>
                  </a:ext>
                </a:extLst>
              </p:cNvPr>
              <p:cNvPicPr/>
              <p:nvPr/>
            </p:nvPicPr>
            <p:blipFill>
              <a:blip r:embed="rId10" cstate="print"/>
              <a:stretch>
                <a:fillRect/>
              </a:stretch>
            </p:blipFill>
            <p:spPr>
              <a:xfrm>
                <a:off x="1740489" y="4494020"/>
                <a:ext cx="135201" cy="202533"/>
              </a:xfrm>
              <a:prstGeom prst="rect">
                <a:avLst/>
              </a:prstGeom>
            </p:spPr>
          </p:pic>
        </p:grpSp>
        <p:pic>
          <p:nvPicPr>
            <p:cNvPr id="489" name="object 255">
              <a:extLst>
                <a:ext uri="{FF2B5EF4-FFF2-40B4-BE49-F238E27FC236}">
                  <a16:creationId xmlns:a16="http://schemas.microsoft.com/office/drawing/2014/main" id="{BECFA46E-5FF9-7BD7-0BCD-6C856B9CE06D}"/>
                </a:ext>
              </a:extLst>
            </p:cNvPr>
            <p:cNvPicPr/>
            <p:nvPr/>
          </p:nvPicPr>
          <p:blipFill>
            <a:blip r:embed="rId41" cstate="print"/>
            <a:stretch>
              <a:fillRect/>
            </a:stretch>
          </p:blipFill>
          <p:spPr>
            <a:xfrm>
              <a:off x="1315840" y="3772949"/>
              <a:ext cx="124202" cy="199045"/>
            </a:xfrm>
            <a:prstGeom prst="rect">
              <a:avLst/>
            </a:prstGeom>
          </p:spPr>
        </p:pic>
        <p:sp>
          <p:nvSpPr>
            <p:cNvPr id="490" name="object 256">
              <a:extLst>
                <a:ext uri="{FF2B5EF4-FFF2-40B4-BE49-F238E27FC236}">
                  <a16:creationId xmlns:a16="http://schemas.microsoft.com/office/drawing/2014/main" id="{8F4ECB0A-A41F-6E34-2FB7-58E1EDDA478B}"/>
                </a:ext>
              </a:extLst>
            </p:cNvPr>
            <p:cNvSpPr/>
            <p:nvPr/>
          </p:nvSpPr>
          <p:spPr>
            <a:xfrm>
              <a:off x="1495572" y="3938731"/>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pic>
          <p:nvPicPr>
            <p:cNvPr id="491" name="object 257">
              <a:extLst>
                <a:ext uri="{FF2B5EF4-FFF2-40B4-BE49-F238E27FC236}">
                  <a16:creationId xmlns:a16="http://schemas.microsoft.com/office/drawing/2014/main" id="{4BBA8F4B-6C3A-7D3F-BF87-C0DCEA4981D7}"/>
                </a:ext>
              </a:extLst>
            </p:cNvPr>
            <p:cNvPicPr/>
            <p:nvPr/>
          </p:nvPicPr>
          <p:blipFill>
            <a:blip r:embed="rId41" cstate="print"/>
            <a:stretch>
              <a:fillRect/>
            </a:stretch>
          </p:blipFill>
          <p:spPr>
            <a:xfrm>
              <a:off x="1571756" y="3772949"/>
              <a:ext cx="124202" cy="199045"/>
            </a:xfrm>
            <a:prstGeom prst="rect">
              <a:avLst/>
            </a:prstGeom>
          </p:spPr>
        </p:pic>
        <p:pic>
          <p:nvPicPr>
            <p:cNvPr id="492" name="object 258">
              <a:extLst>
                <a:ext uri="{FF2B5EF4-FFF2-40B4-BE49-F238E27FC236}">
                  <a16:creationId xmlns:a16="http://schemas.microsoft.com/office/drawing/2014/main" id="{2119FC34-7863-4423-C00D-055E082630ED}"/>
                </a:ext>
              </a:extLst>
            </p:cNvPr>
            <p:cNvPicPr/>
            <p:nvPr/>
          </p:nvPicPr>
          <p:blipFill>
            <a:blip r:embed="rId63" cstate="print"/>
            <a:stretch>
              <a:fillRect/>
            </a:stretch>
          </p:blipFill>
          <p:spPr>
            <a:xfrm>
              <a:off x="1743440" y="3776436"/>
              <a:ext cx="126616" cy="199046"/>
            </a:xfrm>
            <a:prstGeom prst="rect">
              <a:avLst/>
            </a:prstGeom>
          </p:spPr>
        </p:pic>
        <p:sp>
          <p:nvSpPr>
            <p:cNvPr id="494" name="object 426">
              <a:extLst>
                <a:ext uri="{FF2B5EF4-FFF2-40B4-BE49-F238E27FC236}">
                  <a16:creationId xmlns:a16="http://schemas.microsoft.com/office/drawing/2014/main" id="{CB79B50D-E283-5836-020C-2F5FB0DB7CE9}"/>
                </a:ext>
              </a:extLst>
            </p:cNvPr>
            <p:cNvSpPr/>
            <p:nvPr/>
          </p:nvSpPr>
          <p:spPr>
            <a:xfrm>
              <a:off x="10688606" y="8077049"/>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sp>
          <p:nvSpPr>
            <p:cNvPr id="496" name="object 429">
              <a:extLst>
                <a:ext uri="{FF2B5EF4-FFF2-40B4-BE49-F238E27FC236}">
                  <a16:creationId xmlns:a16="http://schemas.microsoft.com/office/drawing/2014/main" id="{CB253BFE-D606-D7EB-0169-BE9A238C69E0}"/>
                </a:ext>
              </a:extLst>
            </p:cNvPr>
            <p:cNvSpPr/>
            <p:nvPr/>
          </p:nvSpPr>
          <p:spPr>
            <a:xfrm>
              <a:off x="10688606" y="7249386"/>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sp>
          <p:nvSpPr>
            <p:cNvPr id="499" name="object 436">
              <a:extLst>
                <a:ext uri="{FF2B5EF4-FFF2-40B4-BE49-F238E27FC236}">
                  <a16:creationId xmlns:a16="http://schemas.microsoft.com/office/drawing/2014/main" id="{D95EFDF8-CA05-4391-5A83-E36986099588}"/>
                </a:ext>
              </a:extLst>
            </p:cNvPr>
            <p:cNvSpPr/>
            <p:nvPr/>
          </p:nvSpPr>
          <p:spPr>
            <a:xfrm>
              <a:off x="10688606" y="5594059"/>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sp>
          <p:nvSpPr>
            <p:cNvPr id="501" name="object 439">
              <a:extLst>
                <a:ext uri="{FF2B5EF4-FFF2-40B4-BE49-F238E27FC236}">
                  <a16:creationId xmlns:a16="http://schemas.microsoft.com/office/drawing/2014/main" id="{41B12F88-E469-CF6A-4502-282E058A3DF1}"/>
                </a:ext>
              </a:extLst>
            </p:cNvPr>
            <p:cNvSpPr/>
            <p:nvPr/>
          </p:nvSpPr>
          <p:spPr>
            <a:xfrm>
              <a:off x="10688606" y="4766395"/>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sp>
          <p:nvSpPr>
            <p:cNvPr id="503" name="object 442">
              <a:extLst>
                <a:ext uri="{FF2B5EF4-FFF2-40B4-BE49-F238E27FC236}">
                  <a16:creationId xmlns:a16="http://schemas.microsoft.com/office/drawing/2014/main" id="{A3BFF183-6C8D-3D50-42BA-A059C9D187B9}"/>
                </a:ext>
              </a:extLst>
            </p:cNvPr>
            <p:cNvSpPr/>
            <p:nvPr/>
          </p:nvSpPr>
          <p:spPr>
            <a:xfrm>
              <a:off x="10688606" y="3938731"/>
              <a:ext cx="27940" cy="33655"/>
            </a:xfrm>
            <a:custGeom>
              <a:avLst/>
              <a:gdLst/>
              <a:ahLst/>
              <a:cxnLst/>
              <a:rect l="l" t="t" r="r" b="b"/>
              <a:pathLst>
                <a:path w="27940" h="33654">
                  <a:moveTo>
                    <a:pt x="27630" y="0"/>
                  </a:moveTo>
                  <a:lnTo>
                    <a:pt x="0" y="0"/>
                  </a:lnTo>
                  <a:lnTo>
                    <a:pt x="0" y="33263"/>
                  </a:lnTo>
                  <a:lnTo>
                    <a:pt x="27630" y="33263"/>
                  </a:lnTo>
                  <a:lnTo>
                    <a:pt x="27630" y="0"/>
                  </a:lnTo>
                  <a:close/>
                </a:path>
              </a:pathLst>
            </a:custGeom>
            <a:solidFill>
              <a:srgbClr val="000000"/>
            </a:solidFill>
          </p:spPr>
          <p:txBody>
            <a:bodyPr wrap="square" lIns="0" tIns="0" rIns="0" bIns="0" rtlCol="0"/>
            <a:lstStyle/>
            <a:p>
              <a:endParaRPr/>
            </a:p>
          </p:txBody>
        </p:sp>
      </p:grpSp>
      <p:sp>
        <p:nvSpPr>
          <p:cNvPr id="698" name="TextBox 697">
            <a:extLst>
              <a:ext uri="{FF2B5EF4-FFF2-40B4-BE49-F238E27FC236}">
                <a16:creationId xmlns:a16="http://schemas.microsoft.com/office/drawing/2014/main" id="{93EA441B-A7B4-3A58-1752-95B731564971}"/>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14/34</a:t>
            </a:r>
          </a:p>
        </p:txBody>
      </p:sp>
    </p:spTree>
    <p:extLst>
      <p:ext uri="{BB962C8B-B14F-4D97-AF65-F5344CB8AC3E}">
        <p14:creationId xmlns:p14="http://schemas.microsoft.com/office/powerpoint/2010/main" val="3263199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D057-6132-612E-5686-E8D254BCF875}"/>
              </a:ext>
            </a:extLst>
          </p:cNvPr>
          <p:cNvSpPr>
            <a:spLocks noGrp="1"/>
          </p:cNvSpPr>
          <p:nvPr>
            <p:ph type="title"/>
          </p:nvPr>
        </p:nvSpPr>
        <p:spPr>
          <a:xfrm>
            <a:off x="838200" y="116710"/>
            <a:ext cx="10515600" cy="979555"/>
          </a:xfrm>
        </p:spPr>
        <p:txBody>
          <a:bodyPr/>
          <a:lstStyle/>
          <a:p>
            <a:pPr algn="ctr"/>
            <a:r>
              <a:rPr lang="en-US" dirty="0"/>
              <a:t>Effect of Initial Magnetic Field on Fluctuations </a:t>
            </a:r>
          </a:p>
        </p:txBody>
      </p:sp>
      <p:pic>
        <p:nvPicPr>
          <p:cNvPr id="5" name="Picture 4" descr="A graph of a number of numbers and a line&#10;&#10;Description automatically generated with medium confidence">
            <a:extLst>
              <a:ext uri="{FF2B5EF4-FFF2-40B4-BE49-F238E27FC236}">
                <a16:creationId xmlns:a16="http://schemas.microsoft.com/office/drawing/2014/main" id="{29095F31-D9B9-0EEE-E4E0-89316EFD5299}"/>
              </a:ext>
            </a:extLst>
          </p:cNvPr>
          <p:cNvPicPr>
            <a:picLocks noChangeAspect="1"/>
          </p:cNvPicPr>
          <p:nvPr/>
        </p:nvPicPr>
        <p:blipFill>
          <a:blip r:embed="rId2"/>
          <a:stretch>
            <a:fillRect/>
          </a:stretch>
        </p:blipFill>
        <p:spPr>
          <a:xfrm>
            <a:off x="3136983" y="1096265"/>
            <a:ext cx="5646070" cy="4879319"/>
          </a:xfrm>
          <a:prstGeom prst="rect">
            <a:avLst/>
          </a:prstGeom>
        </p:spPr>
      </p:pic>
      <p:sp>
        <p:nvSpPr>
          <p:cNvPr id="10" name="TextBox 9">
            <a:extLst>
              <a:ext uri="{FF2B5EF4-FFF2-40B4-BE49-F238E27FC236}">
                <a16:creationId xmlns:a16="http://schemas.microsoft.com/office/drawing/2014/main" id="{72F58C60-BD9D-6216-A858-F72A8D258524}"/>
              </a:ext>
            </a:extLst>
          </p:cNvPr>
          <p:cNvSpPr txBox="1"/>
          <p:nvPr/>
        </p:nvSpPr>
        <p:spPr>
          <a:xfrm>
            <a:off x="5501193" y="5894151"/>
            <a:ext cx="6563720" cy="830997"/>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t>Whether imprints of a strong magnetic field exist</a:t>
            </a:r>
          </a:p>
          <a:p>
            <a:r>
              <a:rPr lang="en-US" sz="2400" dirty="0"/>
              <a:t>in the final stage of heavy-ion collisions?</a:t>
            </a:r>
          </a:p>
        </p:txBody>
      </p:sp>
      <p:sp>
        <p:nvSpPr>
          <p:cNvPr id="11" name="TextBox 10">
            <a:extLst>
              <a:ext uri="{FF2B5EF4-FFF2-40B4-BE49-F238E27FC236}">
                <a16:creationId xmlns:a16="http://schemas.microsoft.com/office/drawing/2014/main" id="{80AF74D6-66EF-BEBA-013C-63706F0346BD}"/>
              </a:ext>
            </a:extLst>
          </p:cNvPr>
          <p:cNvSpPr txBox="1"/>
          <p:nvPr/>
        </p:nvSpPr>
        <p:spPr>
          <a:xfrm>
            <a:off x="78190" y="3166592"/>
            <a:ext cx="2064935" cy="923330"/>
          </a:xfrm>
          <a:prstGeom prst="rect">
            <a:avLst/>
          </a:prstGeom>
          <a:noFill/>
        </p:spPr>
        <p:txBody>
          <a:bodyPr wrap="square" rtlCol="0">
            <a:spAutoFit/>
          </a:bodyPr>
          <a:lstStyle/>
          <a:p>
            <a:r>
              <a:rPr lang="en-US" dirty="0"/>
              <a:t>Swati Saha (ALICE): SQM2024 and ICHEP2024</a:t>
            </a:r>
          </a:p>
        </p:txBody>
      </p:sp>
      <p:sp>
        <p:nvSpPr>
          <p:cNvPr id="14" name="TextBox 13">
            <a:extLst>
              <a:ext uri="{FF2B5EF4-FFF2-40B4-BE49-F238E27FC236}">
                <a16:creationId xmlns:a16="http://schemas.microsoft.com/office/drawing/2014/main" id="{0A5A538C-B935-68EA-0524-7E7CAB1889DB}"/>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15/34</a:t>
            </a:r>
          </a:p>
        </p:txBody>
      </p:sp>
      <p:sp>
        <p:nvSpPr>
          <p:cNvPr id="3" name="TextBox 2">
            <a:extLst>
              <a:ext uri="{FF2B5EF4-FFF2-40B4-BE49-F238E27FC236}">
                <a16:creationId xmlns:a16="http://schemas.microsoft.com/office/drawing/2014/main" id="{1238EECF-3CEE-5C76-B0DE-0A3F466841EF}"/>
              </a:ext>
            </a:extLst>
          </p:cNvPr>
          <p:cNvSpPr txBox="1"/>
          <p:nvPr/>
        </p:nvSpPr>
        <p:spPr>
          <a:xfrm>
            <a:off x="2143125" y="5239264"/>
            <a:ext cx="2107244" cy="369332"/>
          </a:xfrm>
          <a:prstGeom prst="rect">
            <a:avLst/>
          </a:prstGeom>
          <a:solidFill>
            <a:srgbClr val="FFC000"/>
          </a:solidFill>
          <a:ln>
            <a:solidFill>
              <a:schemeClr val="tx1"/>
            </a:solidFill>
          </a:ln>
        </p:spPr>
        <p:txBody>
          <a:bodyPr wrap="none" rtlCol="0">
            <a:spAutoFit/>
          </a:bodyPr>
          <a:lstStyle/>
          <a:p>
            <a:r>
              <a:rPr lang="en-US" dirty="0"/>
              <a:t>Less magnetic field</a:t>
            </a:r>
          </a:p>
        </p:txBody>
      </p:sp>
      <p:sp>
        <p:nvSpPr>
          <p:cNvPr id="4" name="TextBox 3">
            <a:extLst>
              <a:ext uri="{FF2B5EF4-FFF2-40B4-BE49-F238E27FC236}">
                <a16:creationId xmlns:a16="http://schemas.microsoft.com/office/drawing/2014/main" id="{69BFD135-A2D8-5FA1-8FA7-3B9DDDDC84FC}"/>
              </a:ext>
            </a:extLst>
          </p:cNvPr>
          <p:cNvSpPr txBox="1"/>
          <p:nvPr/>
        </p:nvSpPr>
        <p:spPr>
          <a:xfrm>
            <a:off x="8560400" y="5066269"/>
            <a:ext cx="2150012" cy="369332"/>
          </a:xfrm>
          <a:prstGeom prst="rect">
            <a:avLst/>
          </a:prstGeom>
          <a:solidFill>
            <a:srgbClr val="FFC000"/>
          </a:solidFill>
          <a:ln>
            <a:solidFill>
              <a:schemeClr val="tx1"/>
            </a:solidFill>
          </a:ln>
        </p:spPr>
        <p:txBody>
          <a:bodyPr wrap="none" rtlCol="0">
            <a:spAutoFit/>
          </a:bodyPr>
          <a:lstStyle/>
          <a:p>
            <a:r>
              <a:rPr lang="en-US" dirty="0"/>
              <a:t>More magnetic field</a:t>
            </a:r>
          </a:p>
        </p:txBody>
      </p:sp>
    </p:spTree>
    <p:extLst>
      <p:ext uri="{BB962C8B-B14F-4D97-AF65-F5344CB8AC3E}">
        <p14:creationId xmlns:p14="http://schemas.microsoft.com/office/powerpoint/2010/main" val="3136785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BEFC1-F825-D39E-9AE5-FF21C9E8901A}"/>
              </a:ext>
            </a:extLst>
          </p:cNvPr>
          <p:cNvSpPr>
            <a:spLocks noGrp="1"/>
          </p:cNvSpPr>
          <p:nvPr>
            <p:ph type="title"/>
          </p:nvPr>
        </p:nvSpPr>
        <p:spPr/>
        <p:txBody>
          <a:bodyPr/>
          <a:lstStyle/>
          <a:p>
            <a:pPr algn="ctr"/>
            <a:r>
              <a:rPr lang="en-US" dirty="0"/>
              <a:t>Conclusions: LHC results</a:t>
            </a:r>
          </a:p>
        </p:txBody>
      </p:sp>
      <p:sp>
        <p:nvSpPr>
          <p:cNvPr id="4" name="TextBox 3">
            <a:extLst>
              <a:ext uri="{FF2B5EF4-FFF2-40B4-BE49-F238E27FC236}">
                <a16:creationId xmlns:a16="http://schemas.microsoft.com/office/drawing/2014/main" id="{B7D0508D-C635-2D0E-7D16-0CD11A454977}"/>
              </a:ext>
            </a:extLst>
          </p:cNvPr>
          <p:cNvSpPr txBox="1"/>
          <p:nvPr/>
        </p:nvSpPr>
        <p:spPr>
          <a:xfrm>
            <a:off x="78294" y="1381769"/>
            <a:ext cx="12035411" cy="4893647"/>
          </a:xfrm>
          <a:prstGeom prst="rect">
            <a:avLst/>
          </a:prstGeom>
          <a:solidFill>
            <a:schemeClr val="accent6">
              <a:lumMod val="20000"/>
              <a:lumOff val="80000"/>
            </a:schemeClr>
          </a:solidFill>
          <a:ln>
            <a:solidFill>
              <a:schemeClr val="tx1"/>
            </a:solidFill>
          </a:ln>
        </p:spPr>
        <p:txBody>
          <a:bodyPr wrap="square" rtlCol="0">
            <a:spAutoFit/>
          </a:bodyPr>
          <a:lstStyle/>
          <a:p>
            <a:pPr marL="342900" indent="-342900">
              <a:buFont typeface="Arial" panose="020B0604020202020204" pitchFamily="34" charset="0"/>
              <a:buChar char="•"/>
            </a:pPr>
            <a:r>
              <a:rPr lang="en-US" sz="2400" dirty="0"/>
              <a:t>Measurement of net-proton number fluctuations up to 2</a:t>
            </a:r>
            <a:r>
              <a:rPr lang="en-US" sz="2400" baseline="30000" dirty="0"/>
              <a:t>nd</a:t>
            </a:r>
            <a:r>
              <a:rPr lang="en-US" sz="2400" dirty="0"/>
              <a:t> and 3</a:t>
            </a:r>
            <a:r>
              <a:rPr lang="en-US" sz="2400" baseline="30000" dirty="0"/>
              <a:t>rd</a:t>
            </a:r>
            <a:r>
              <a:rPr lang="en-US" sz="2400" dirty="0"/>
              <a:t> order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LHC Data  helps us to understand the role of </a:t>
            </a:r>
          </a:p>
          <a:p>
            <a:pPr marL="342900" indent="-342900">
              <a:buFont typeface="Arial" panose="020B0604020202020204" pitchFamily="34" charset="0"/>
              <a:buChar char="•"/>
            </a:pPr>
            <a:endParaRPr lang="en-US" sz="2400" dirty="0"/>
          </a:p>
          <a:p>
            <a:pPr marL="2171700" lvl="4" indent="-342900">
              <a:buFont typeface="Arial" panose="020B0604020202020204" pitchFamily="34" charset="0"/>
              <a:buChar char="•"/>
            </a:pPr>
            <a:r>
              <a:rPr lang="en-US" sz="2400" dirty="0"/>
              <a:t> Conservation laws</a:t>
            </a:r>
          </a:p>
          <a:p>
            <a:pPr marL="2171700" lvl="4" indent="-342900">
              <a:buFont typeface="Arial" panose="020B0604020202020204" pitchFamily="34" charset="0"/>
              <a:buChar char="•"/>
            </a:pPr>
            <a:r>
              <a:rPr lang="en-US" sz="2400" dirty="0"/>
              <a:t> Resonance decays</a:t>
            </a:r>
          </a:p>
          <a:p>
            <a:pPr marL="2171700" lvl="4" indent="-342900">
              <a:buFont typeface="Arial" panose="020B0604020202020204" pitchFamily="34" charset="0"/>
              <a:buChar char="•"/>
            </a:pPr>
            <a:r>
              <a:rPr lang="en-US" sz="2400" dirty="0"/>
              <a:t> Long range correlations</a:t>
            </a:r>
          </a:p>
          <a:p>
            <a:pPr marL="2171700" lvl="4" indent="-342900">
              <a:buFont typeface="Arial" panose="020B0604020202020204" pitchFamily="34" charset="0"/>
              <a:buChar char="•"/>
            </a:pPr>
            <a:endParaRPr lang="en-US" sz="2400" dirty="0"/>
          </a:p>
          <a:p>
            <a:pPr lvl="1"/>
            <a:r>
              <a:rPr lang="en-US" sz="2400" dirty="0"/>
              <a:t>on fluctuation measures as we set the stage for higher order measurements.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Interesting results for observable claimed to be sensitive to initial magnetic field effects</a:t>
            </a:r>
          </a:p>
          <a:p>
            <a:endParaRPr lang="en-US" sz="2400" dirty="0"/>
          </a:p>
          <a:p>
            <a:pPr marL="342900" indent="-342900">
              <a:buFont typeface="Arial" panose="020B0604020202020204" pitchFamily="34" charset="0"/>
              <a:buChar char="•"/>
            </a:pPr>
            <a:r>
              <a:rPr lang="en-US" sz="2400" dirty="0"/>
              <a:t>Need measurements for 6</a:t>
            </a:r>
            <a:r>
              <a:rPr lang="en-US" sz="2400" baseline="30000" dirty="0"/>
              <a:t>th</a:t>
            </a:r>
            <a:r>
              <a:rPr lang="en-US" sz="2400" dirty="0"/>
              <a:t> order to see effect of cross over</a:t>
            </a:r>
          </a:p>
        </p:txBody>
      </p:sp>
      <p:sp>
        <p:nvSpPr>
          <p:cNvPr id="5" name="TextBox 4">
            <a:extLst>
              <a:ext uri="{FF2B5EF4-FFF2-40B4-BE49-F238E27FC236}">
                <a16:creationId xmlns:a16="http://schemas.microsoft.com/office/drawing/2014/main" id="{4737BD88-B80A-C9DF-4912-132F98FEACC4}"/>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16/34</a:t>
            </a:r>
          </a:p>
        </p:txBody>
      </p:sp>
    </p:spTree>
    <p:extLst>
      <p:ext uri="{BB962C8B-B14F-4D97-AF65-F5344CB8AC3E}">
        <p14:creationId xmlns:p14="http://schemas.microsoft.com/office/powerpoint/2010/main" val="243058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FFB533-6748-9644-AB6A-01329AB97F74}"/>
              </a:ext>
            </a:extLst>
          </p:cNvPr>
          <p:cNvSpPr/>
          <p:nvPr/>
        </p:nvSpPr>
        <p:spPr>
          <a:xfrm>
            <a:off x="6456356" y="1075038"/>
            <a:ext cx="5735644" cy="5313406"/>
          </a:xfrm>
          <a:prstGeom prst="rect">
            <a:avLst/>
          </a:prstGeom>
          <a:solidFill>
            <a:schemeClr val="accent6">
              <a:lumMod val="20000"/>
              <a:lumOff val="80000"/>
            </a:schemeClr>
          </a:solidFill>
          <a:ln>
            <a:solidFill>
              <a:schemeClr val="tx1"/>
            </a:solidFill>
          </a:ln>
        </p:spPr>
        <p:txBody>
          <a:bodyPr vert="horz" lIns="91440" tIns="45720" rIns="91440" bIns="45720" rtlCol="0" anchor="ctr">
            <a:noAutofit/>
          </a:bodyPr>
          <a:lstStyle/>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Bookman Old Style" panose="02050604050505020204" pitchFamily="18" charset="0"/>
                <a:ea typeface="+mn-ea"/>
                <a:cs typeface="+mn-cs"/>
              </a:rPr>
              <a:t>Experimenters at Brookhaven have reported hints of just such behavior. They are now analyzing a much bigger data set to nail it down (or not). If all goes well, they’ll have demonstrated that deep ideas invented to understand problems in physical chemistry and thermal engineering continue to be useful far beyond their down-to-earth origins. </a:t>
            </a:r>
          </a:p>
        </p:txBody>
      </p:sp>
      <p:pic>
        <p:nvPicPr>
          <p:cNvPr id="18" name="Picture 17" descr="A picture containing text&#10;&#10;Description automatically generated">
            <a:extLst>
              <a:ext uri="{FF2B5EF4-FFF2-40B4-BE49-F238E27FC236}">
                <a16:creationId xmlns:a16="http://schemas.microsoft.com/office/drawing/2014/main" id="{DE6ECC09-89D0-C24C-BC5B-F033E25724C1}"/>
              </a:ext>
            </a:extLst>
          </p:cNvPr>
          <p:cNvPicPr>
            <a:picLocks noChangeAspect="1"/>
          </p:cNvPicPr>
          <p:nvPr/>
        </p:nvPicPr>
        <p:blipFill>
          <a:blip r:embed="rId2"/>
          <a:stretch>
            <a:fillRect/>
          </a:stretch>
        </p:blipFill>
        <p:spPr>
          <a:xfrm>
            <a:off x="-1" y="201956"/>
            <a:ext cx="6456357" cy="6656044"/>
          </a:xfrm>
          <a:prstGeom prst="rect">
            <a:avLst/>
          </a:prstGeom>
        </p:spPr>
      </p:pic>
      <p:sp>
        <p:nvSpPr>
          <p:cNvPr id="9" name="TextBox 8">
            <a:extLst>
              <a:ext uri="{FF2B5EF4-FFF2-40B4-BE49-F238E27FC236}">
                <a16:creationId xmlns:a16="http://schemas.microsoft.com/office/drawing/2014/main" id="{A3CD7562-944D-E64D-9C43-8228152B4B55}"/>
              </a:ext>
            </a:extLst>
          </p:cNvPr>
          <p:cNvSpPr txBox="1"/>
          <p:nvPr/>
        </p:nvSpPr>
        <p:spPr>
          <a:xfrm>
            <a:off x="11298807" y="17290"/>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17/34</a:t>
            </a:r>
          </a:p>
        </p:txBody>
      </p:sp>
    </p:spTree>
    <p:extLst>
      <p:ext uri="{BB962C8B-B14F-4D97-AF65-F5344CB8AC3E}">
        <p14:creationId xmlns:p14="http://schemas.microsoft.com/office/powerpoint/2010/main" val="1535084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everal&#10;&#10;Description automatically generated">
            <a:extLst>
              <a:ext uri="{FF2B5EF4-FFF2-40B4-BE49-F238E27FC236}">
                <a16:creationId xmlns:a16="http://schemas.microsoft.com/office/drawing/2014/main" id="{03280E8C-5B4A-CC44-A85B-76AB5D4F7F9B}"/>
              </a:ext>
            </a:extLst>
          </p:cNvPr>
          <p:cNvPicPr>
            <a:picLocks noChangeAspect="1"/>
          </p:cNvPicPr>
          <p:nvPr/>
        </p:nvPicPr>
        <p:blipFill rotWithShape="1">
          <a:blip r:embed="rId2">
            <a:alphaModFix amt="96000"/>
          </a:blip>
          <a:srcRect t="11315" b="25305"/>
          <a:stretch/>
        </p:blipFill>
        <p:spPr>
          <a:xfrm>
            <a:off x="20" y="17290"/>
            <a:ext cx="12191980" cy="6857999"/>
          </a:xfrm>
          <a:prstGeom prst="rect">
            <a:avLst/>
          </a:prstGeom>
        </p:spPr>
      </p:pic>
      <p:sp>
        <p:nvSpPr>
          <p:cNvPr id="2" name="Title 1">
            <a:extLst>
              <a:ext uri="{FF2B5EF4-FFF2-40B4-BE49-F238E27FC236}">
                <a16:creationId xmlns:a16="http://schemas.microsoft.com/office/drawing/2014/main" id="{0E2B4DDB-C5FF-CD4A-80F3-953C49EE2713}"/>
              </a:ext>
            </a:extLst>
          </p:cNvPr>
          <p:cNvSpPr>
            <a:spLocks noGrp="1"/>
          </p:cNvSpPr>
          <p:nvPr>
            <p:ph type="title"/>
          </p:nvPr>
        </p:nvSpPr>
        <p:spPr>
          <a:xfrm>
            <a:off x="1077414" y="201956"/>
            <a:ext cx="9144000" cy="1806576"/>
          </a:xfrm>
        </p:spPr>
        <p:txBody>
          <a:bodyPr vert="horz" lIns="91440" tIns="45720" rIns="91440" bIns="45720" rtlCol="0" anchor="b">
            <a:normAutofit/>
          </a:bodyPr>
          <a:lstStyle/>
          <a:p>
            <a:pPr algn="ctr"/>
            <a:r>
              <a:rPr lang="en-US" sz="6000" dirty="0">
                <a:highlight>
                  <a:srgbClr val="FFFF00"/>
                </a:highlight>
                <a:latin typeface="Bookman Old Style" panose="02050604050505020204" pitchFamily="18" charset="0"/>
              </a:rPr>
              <a:t>Where is the Critical Point ?</a:t>
            </a:r>
          </a:p>
        </p:txBody>
      </p:sp>
      <p:sp>
        <p:nvSpPr>
          <p:cNvPr id="6" name="TextBox 5">
            <a:extLst>
              <a:ext uri="{FF2B5EF4-FFF2-40B4-BE49-F238E27FC236}">
                <a16:creationId xmlns:a16="http://schemas.microsoft.com/office/drawing/2014/main" id="{8B9262EE-3C79-554B-8440-5F2A3A0E4A2C}"/>
              </a:ext>
            </a:extLst>
          </p:cNvPr>
          <p:cNvSpPr txBox="1"/>
          <p:nvPr/>
        </p:nvSpPr>
        <p:spPr>
          <a:xfrm>
            <a:off x="118635" y="6488668"/>
            <a:ext cx="893193" cy="369332"/>
          </a:xfrm>
          <a:prstGeom prst="rect">
            <a:avLst/>
          </a:prstGeom>
          <a:solidFill>
            <a:srgbClr val="FFFF00"/>
          </a:solidFill>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18/34</a:t>
            </a:r>
          </a:p>
        </p:txBody>
      </p:sp>
      <p:pic>
        <p:nvPicPr>
          <p:cNvPr id="3" name="Picture 2" descr="A diagram of a chemical reaction&#10;&#10;Description automatically generated with medium confidence">
            <a:extLst>
              <a:ext uri="{FF2B5EF4-FFF2-40B4-BE49-F238E27FC236}">
                <a16:creationId xmlns:a16="http://schemas.microsoft.com/office/drawing/2014/main" id="{25EB7A96-7CFE-67BA-3BA3-490FC08DBDB3}"/>
              </a:ext>
            </a:extLst>
          </p:cNvPr>
          <p:cNvPicPr>
            <a:picLocks noChangeAspect="1"/>
          </p:cNvPicPr>
          <p:nvPr/>
        </p:nvPicPr>
        <p:blipFill>
          <a:blip r:embed="rId3"/>
          <a:stretch>
            <a:fillRect/>
          </a:stretch>
        </p:blipFill>
        <p:spPr>
          <a:xfrm>
            <a:off x="6382883" y="2405233"/>
            <a:ext cx="5619092" cy="3752680"/>
          </a:xfrm>
          <a:prstGeom prst="rect">
            <a:avLst/>
          </a:prstGeom>
        </p:spPr>
      </p:pic>
      <p:sp>
        <p:nvSpPr>
          <p:cNvPr id="4" name="TextBox 3">
            <a:extLst>
              <a:ext uri="{FF2B5EF4-FFF2-40B4-BE49-F238E27FC236}">
                <a16:creationId xmlns:a16="http://schemas.microsoft.com/office/drawing/2014/main" id="{FDBBE23E-AA4B-E52C-25C3-D0E0623E570C}"/>
              </a:ext>
            </a:extLst>
          </p:cNvPr>
          <p:cNvSpPr txBox="1"/>
          <p:nvPr/>
        </p:nvSpPr>
        <p:spPr>
          <a:xfrm>
            <a:off x="6720111" y="2035901"/>
            <a:ext cx="5281864" cy="3693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1" u="none" strike="noStrike" kern="1200" cap="none" spc="0" normalizeH="0" baseline="0" noProof="0" dirty="0" err="1">
                <a:ln>
                  <a:noFill/>
                </a:ln>
                <a:solidFill>
                  <a:prstClr val="black"/>
                </a:solidFill>
                <a:effectLst/>
                <a:highlight>
                  <a:srgbClr val="FFFF00"/>
                </a:highlight>
                <a:uLnTx/>
                <a:uFillTx/>
                <a:latin typeface="Bookman Old Style" panose="02050604050505020204" pitchFamily="18" charset="0"/>
                <a:ea typeface="+mn-ea"/>
                <a:cs typeface="+mn-cs"/>
              </a:rPr>
              <a:t>Prog.Part.Nucl.Phys</a:t>
            </a:r>
            <a:r>
              <a:rPr kumimoji="0" lang="en-US" sz="2000" b="0" i="1" u="none" strike="noStrike" kern="1200" cap="none" spc="0" normalizeH="0" baseline="0" noProof="0" dirty="0">
                <a:ln>
                  <a:noFill/>
                </a:ln>
                <a:solidFill>
                  <a:prstClr val="black"/>
                </a:solidFill>
                <a:effectLst/>
                <a:highlight>
                  <a:srgbClr val="FFFF00"/>
                </a:highlight>
                <a:uLnTx/>
                <a:uFillTx/>
                <a:latin typeface="Bookman Old Style" panose="02050604050505020204" pitchFamily="18" charset="0"/>
                <a:ea typeface="+mn-ea"/>
                <a:cs typeface="+mn-cs"/>
              </a:rPr>
              <a:t>.</a:t>
            </a:r>
            <a:r>
              <a:rPr kumimoji="0" lang="en-US" sz="2000" b="0" i="0" u="none" strike="noStrike" kern="1200" cap="none" spc="0" normalizeH="0" baseline="0" noProof="0" dirty="0">
                <a:ln>
                  <a:noFill/>
                </a:ln>
                <a:solidFill>
                  <a:prstClr val="black"/>
                </a:solidFill>
                <a:effectLst/>
                <a:highlight>
                  <a:srgbClr val="FFFF00"/>
                </a:highlight>
                <a:uLnTx/>
                <a:uFillTx/>
                <a:latin typeface="Bookman Old Style" panose="02050604050505020204" pitchFamily="18" charset="0"/>
                <a:ea typeface="+mn-ea"/>
                <a:cs typeface="+mn-cs"/>
              </a:rPr>
              <a:t> 125 (2022) 103960</a:t>
            </a:r>
          </a:p>
        </p:txBody>
      </p:sp>
    </p:spTree>
    <p:extLst>
      <p:ext uri="{BB962C8B-B14F-4D97-AF65-F5344CB8AC3E}">
        <p14:creationId xmlns:p14="http://schemas.microsoft.com/office/powerpoint/2010/main" val="1336862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rcular area&#10;&#10;Description automatically generated">
            <a:extLst>
              <a:ext uri="{FF2B5EF4-FFF2-40B4-BE49-F238E27FC236}">
                <a16:creationId xmlns:a16="http://schemas.microsoft.com/office/drawing/2014/main" id="{48E30EA5-B123-312F-B5B8-1D631F663626}"/>
              </a:ext>
            </a:extLst>
          </p:cNvPr>
          <p:cNvPicPr>
            <a:picLocks noChangeAspect="1"/>
          </p:cNvPicPr>
          <p:nvPr/>
        </p:nvPicPr>
        <p:blipFill>
          <a:blip r:embed="rId2"/>
          <a:stretch>
            <a:fillRect/>
          </a:stretch>
        </p:blipFill>
        <p:spPr>
          <a:xfrm>
            <a:off x="22813" y="1"/>
            <a:ext cx="12169187" cy="6819356"/>
          </a:xfrm>
          <a:prstGeom prst="rect">
            <a:avLst/>
          </a:prstGeom>
        </p:spPr>
      </p:pic>
      <p:sp>
        <p:nvSpPr>
          <p:cNvPr id="9" name="TextBox 8">
            <a:extLst>
              <a:ext uri="{FF2B5EF4-FFF2-40B4-BE49-F238E27FC236}">
                <a16:creationId xmlns:a16="http://schemas.microsoft.com/office/drawing/2014/main" id="{97CBF59F-25D2-B1BD-34A1-28E0478BAA06}"/>
              </a:ext>
            </a:extLst>
          </p:cNvPr>
          <p:cNvSpPr txBox="1"/>
          <p:nvPr/>
        </p:nvSpPr>
        <p:spPr>
          <a:xfrm>
            <a:off x="22813" y="2828835"/>
            <a:ext cx="12169187" cy="230832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7200" dirty="0">
                <a:latin typeface="Bebas Neue Bold" panose="020B0606020202050201" pitchFamily="34" charset="0"/>
              </a:rPr>
              <a:t>Results from the STAR experiment at Relativistic Heavy Ion Collider </a:t>
            </a:r>
          </a:p>
        </p:txBody>
      </p:sp>
      <p:sp>
        <p:nvSpPr>
          <p:cNvPr id="4" name="TextBox 3">
            <a:extLst>
              <a:ext uri="{FF2B5EF4-FFF2-40B4-BE49-F238E27FC236}">
                <a16:creationId xmlns:a16="http://schemas.microsoft.com/office/drawing/2014/main" id="{CBFE1F30-492E-B265-862C-DE5865736C84}"/>
              </a:ext>
            </a:extLst>
          </p:cNvPr>
          <p:cNvSpPr txBox="1"/>
          <p:nvPr/>
        </p:nvSpPr>
        <p:spPr>
          <a:xfrm>
            <a:off x="9214184" y="765828"/>
            <a:ext cx="2977816"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www.bnl.gov</a:t>
            </a:r>
            <a:r>
              <a:rPr lang="en-US" dirty="0">
                <a:solidFill>
                  <a:schemeClr val="bg1"/>
                </a:solidFill>
              </a:rPr>
              <a:t>/</a:t>
            </a:r>
            <a:r>
              <a:rPr lang="en-US" dirty="0" err="1">
                <a:solidFill>
                  <a:schemeClr val="bg1"/>
                </a:solidFill>
              </a:rPr>
              <a:t>rhic</a:t>
            </a:r>
            <a:r>
              <a:rPr lang="en-US" dirty="0">
                <a:solidFill>
                  <a:schemeClr val="bg1"/>
                </a:solidFill>
              </a:rPr>
              <a:t>/</a:t>
            </a:r>
          </a:p>
        </p:txBody>
      </p:sp>
      <p:sp>
        <p:nvSpPr>
          <p:cNvPr id="3" name="TextBox 2">
            <a:extLst>
              <a:ext uri="{FF2B5EF4-FFF2-40B4-BE49-F238E27FC236}">
                <a16:creationId xmlns:a16="http://schemas.microsoft.com/office/drawing/2014/main" id="{2EFA4AE7-824E-0168-F371-18747CFE2C32}"/>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19/34</a:t>
            </a:r>
          </a:p>
        </p:txBody>
      </p:sp>
    </p:spTree>
    <p:extLst>
      <p:ext uri="{BB962C8B-B14F-4D97-AF65-F5344CB8AC3E}">
        <p14:creationId xmlns:p14="http://schemas.microsoft.com/office/powerpoint/2010/main" val="1134093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1CBB-2C3D-8BBB-6FC8-E3FDE0D43A2D}"/>
              </a:ext>
            </a:extLst>
          </p:cNvPr>
          <p:cNvSpPr>
            <a:spLocks noGrp="1"/>
          </p:cNvSpPr>
          <p:nvPr>
            <p:ph type="title"/>
          </p:nvPr>
        </p:nvSpPr>
        <p:spPr>
          <a:xfrm>
            <a:off x="838200" y="117991"/>
            <a:ext cx="10515600" cy="587858"/>
          </a:xfrm>
        </p:spPr>
        <p:txBody>
          <a:bodyPr>
            <a:normAutofit fontScale="90000"/>
          </a:bodyPr>
          <a:lstStyle/>
          <a:p>
            <a:pPr algn="ctr"/>
            <a:r>
              <a:rPr lang="en-US" dirty="0"/>
              <a:t>Event-by-event vs. Average </a:t>
            </a:r>
          </a:p>
        </p:txBody>
      </p:sp>
      <p:pic>
        <p:nvPicPr>
          <p:cNvPr id="5" name="Picture 4">
            <a:extLst>
              <a:ext uri="{FF2B5EF4-FFF2-40B4-BE49-F238E27FC236}">
                <a16:creationId xmlns:a16="http://schemas.microsoft.com/office/drawing/2014/main" id="{DF589511-274A-9BA7-DA27-F300A41F36A3}"/>
              </a:ext>
            </a:extLst>
          </p:cNvPr>
          <p:cNvPicPr>
            <a:picLocks noChangeAspect="1"/>
          </p:cNvPicPr>
          <p:nvPr/>
        </p:nvPicPr>
        <p:blipFill>
          <a:blip r:embed="rId3"/>
          <a:stretch>
            <a:fillRect/>
          </a:stretch>
        </p:blipFill>
        <p:spPr>
          <a:xfrm>
            <a:off x="166688" y="776158"/>
            <a:ext cx="4294214" cy="2415495"/>
          </a:xfrm>
          <a:prstGeom prst="rect">
            <a:avLst/>
          </a:prstGeom>
        </p:spPr>
      </p:pic>
      <p:pic>
        <p:nvPicPr>
          <p:cNvPr id="7" name="Picture 6" descr="A white sheet with wrinkle&#10;&#10;Description automatically generated">
            <a:extLst>
              <a:ext uri="{FF2B5EF4-FFF2-40B4-BE49-F238E27FC236}">
                <a16:creationId xmlns:a16="http://schemas.microsoft.com/office/drawing/2014/main" id="{992E4570-0F77-9278-0197-6A133B657155}"/>
              </a:ext>
            </a:extLst>
          </p:cNvPr>
          <p:cNvPicPr>
            <a:picLocks noChangeAspect="1"/>
          </p:cNvPicPr>
          <p:nvPr/>
        </p:nvPicPr>
        <p:blipFill>
          <a:blip r:embed="rId4"/>
          <a:stretch>
            <a:fillRect/>
          </a:stretch>
        </p:blipFill>
        <p:spPr>
          <a:xfrm>
            <a:off x="4575433" y="776158"/>
            <a:ext cx="3629454" cy="2422661"/>
          </a:xfrm>
          <a:prstGeom prst="rect">
            <a:avLst/>
          </a:prstGeom>
        </p:spPr>
      </p:pic>
      <p:pic>
        <p:nvPicPr>
          <p:cNvPr id="9" name="Picture 8" descr="A group of graphs showing the size of a number of raindrops&#10;&#10;Description automatically generated with medium confidence">
            <a:extLst>
              <a:ext uri="{FF2B5EF4-FFF2-40B4-BE49-F238E27FC236}">
                <a16:creationId xmlns:a16="http://schemas.microsoft.com/office/drawing/2014/main" id="{F03A9570-71E0-7061-21A8-B95E8268D268}"/>
              </a:ext>
            </a:extLst>
          </p:cNvPr>
          <p:cNvPicPr>
            <a:picLocks noChangeAspect="1"/>
          </p:cNvPicPr>
          <p:nvPr/>
        </p:nvPicPr>
        <p:blipFill>
          <a:blip r:embed="rId5"/>
          <a:stretch>
            <a:fillRect/>
          </a:stretch>
        </p:blipFill>
        <p:spPr>
          <a:xfrm>
            <a:off x="166688" y="3198819"/>
            <a:ext cx="3244705" cy="3484825"/>
          </a:xfrm>
          <a:prstGeom prst="rect">
            <a:avLst/>
          </a:prstGeom>
        </p:spPr>
      </p:pic>
      <p:sp>
        <p:nvSpPr>
          <p:cNvPr id="10" name="TextBox 9">
            <a:extLst>
              <a:ext uri="{FF2B5EF4-FFF2-40B4-BE49-F238E27FC236}">
                <a16:creationId xmlns:a16="http://schemas.microsoft.com/office/drawing/2014/main" id="{1730A3FF-98ED-70AA-C407-DC9DE4E60F83}"/>
              </a:ext>
            </a:extLst>
          </p:cNvPr>
          <p:cNvSpPr txBox="1"/>
          <p:nvPr/>
        </p:nvSpPr>
        <p:spPr>
          <a:xfrm>
            <a:off x="3411393" y="3666348"/>
            <a:ext cx="4954132" cy="2308324"/>
          </a:xfrm>
          <a:prstGeom prst="rect">
            <a:avLst/>
          </a:prstGeom>
          <a:noFill/>
          <a:ln>
            <a:solidFill>
              <a:schemeClr val="tx1"/>
            </a:solidFill>
          </a:ln>
        </p:spPr>
        <p:txBody>
          <a:bodyPr wrap="square" rtlCol="0">
            <a:spAutoFit/>
          </a:bodyPr>
          <a:lstStyle/>
          <a:p>
            <a:r>
              <a:rPr lang="en-US" dirty="0"/>
              <a:t>Distribution : gamma, Weibull, lognormal, Marshall–Palmer’s exponential equation, and other mathematical functions ?</a:t>
            </a:r>
          </a:p>
          <a:p>
            <a:endParaRPr lang="en-US" dirty="0"/>
          </a:p>
          <a:p>
            <a:r>
              <a:rPr lang="en-US" dirty="0"/>
              <a:t>First principles of matter and energy conservation and in the stationary state</a:t>
            </a:r>
          </a:p>
          <a:p>
            <a:r>
              <a:rPr lang="en-US" dirty="0"/>
              <a:t>both the mass and number fractions of raindrop diameters follow a lognormal distribution Law. </a:t>
            </a:r>
          </a:p>
        </p:txBody>
      </p:sp>
      <p:sp>
        <p:nvSpPr>
          <p:cNvPr id="11" name="TextBox 10">
            <a:extLst>
              <a:ext uri="{FF2B5EF4-FFF2-40B4-BE49-F238E27FC236}">
                <a16:creationId xmlns:a16="http://schemas.microsoft.com/office/drawing/2014/main" id="{9B9E0399-C737-0E31-2C48-088BFAE6B449}"/>
              </a:ext>
            </a:extLst>
          </p:cNvPr>
          <p:cNvSpPr txBox="1"/>
          <p:nvPr/>
        </p:nvSpPr>
        <p:spPr>
          <a:xfrm>
            <a:off x="3017610" y="6215695"/>
            <a:ext cx="9100248" cy="400110"/>
          </a:xfrm>
          <a:prstGeom prst="rect">
            <a:avLst/>
          </a:prstGeom>
          <a:solidFill>
            <a:schemeClr val="accent6">
              <a:lumMod val="20000"/>
              <a:lumOff val="80000"/>
            </a:schemeClr>
          </a:solidFill>
          <a:ln>
            <a:solidFill>
              <a:schemeClr val="tx1"/>
            </a:solidFill>
          </a:ln>
        </p:spPr>
        <p:txBody>
          <a:bodyPr wrap="none" rtlCol="0">
            <a:spAutoFit/>
          </a:bodyPr>
          <a:lstStyle/>
          <a:p>
            <a:r>
              <a:rPr lang="en-US" sz="2000" dirty="0"/>
              <a:t>Event-by-event physics carries much more information than average over events</a:t>
            </a:r>
          </a:p>
        </p:txBody>
      </p:sp>
      <p:sp>
        <p:nvSpPr>
          <p:cNvPr id="12" name="TextBox 11">
            <a:extLst>
              <a:ext uri="{FF2B5EF4-FFF2-40B4-BE49-F238E27FC236}">
                <a16:creationId xmlns:a16="http://schemas.microsoft.com/office/drawing/2014/main" id="{BCF92475-4D18-A85A-03DC-EFC86F2CCCC9}"/>
              </a:ext>
            </a:extLst>
          </p:cNvPr>
          <p:cNvSpPr txBox="1"/>
          <p:nvPr/>
        </p:nvSpPr>
        <p:spPr>
          <a:xfrm>
            <a:off x="86241" y="0"/>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pic>
        <p:nvPicPr>
          <p:cNvPr id="13" name="Picture 12" descr="A picture containing logo&#10;&#10;Description automatically generated">
            <a:extLst>
              <a:ext uri="{FF2B5EF4-FFF2-40B4-BE49-F238E27FC236}">
                <a16:creationId xmlns:a16="http://schemas.microsoft.com/office/drawing/2014/main" id="{97E2E622-4B85-DFDA-5DA0-D4F2619C36BB}"/>
              </a:ext>
            </a:extLst>
          </p:cNvPr>
          <p:cNvPicPr>
            <a:picLocks noChangeAspect="1"/>
          </p:cNvPicPr>
          <p:nvPr/>
        </p:nvPicPr>
        <p:blipFill>
          <a:blip r:embed="rId6"/>
          <a:stretch>
            <a:fillRect/>
          </a:stretch>
        </p:blipFill>
        <p:spPr>
          <a:xfrm>
            <a:off x="8726217" y="679833"/>
            <a:ext cx="3299095" cy="3315674"/>
          </a:xfrm>
          <a:prstGeom prst="rect">
            <a:avLst/>
          </a:prstGeom>
        </p:spPr>
      </p:pic>
      <p:sp>
        <p:nvSpPr>
          <p:cNvPr id="14" name="Rectangle 13">
            <a:extLst>
              <a:ext uri="{FF2B5EF4-FFF2-40B4-BE49-F238E27FC236}">
                <a16:creationId xmlns:a16="http://schemas.microsoft.com/office/drawing/2014/main" id="{E4CE0F33-845A-9CD8-8439-1424606E1A2E}"/>
              </a:ext>
            </a:extLst>
          </p:cNvPr>
          <p:cNvSpPr/>
          <p:nvPr/>
        </p:nvSpPr>
        <p:spPr>
          <a:xfrm>
            <a:off x="8550173" y="4016253"/>
            <a:ext cx="3567685" cy="1755648"/>
          </a:xfrm>
          <a:prstGeom prst="rect">
            <a:avLst/>
          </a:prstGeom>
        </p:spPr>
        <p:txBody>
          <a:bodyPr vert="horz" lIns="91440" tIns="45720" rIns="91440" bIns="45720" rtlCol="0" anchor="ctr">
            <a:noAutofit/>
          </a:bodyPr>
          <a:lstStyle/>
          <a:p>
            <a:pPr marR="0" lvl="0" algn="l" defTabSz="914400" rtl="0" eaLnBrk="1" fontAlgn="auto" latinLnBrk="0" hangingPunct="1">
              <a:lnSpc>
                <a:spcPct val="90000"/>
              </a:lnSpc>
              <a:spcBef>
                <a:spcPts val="0"/>
              </a:spcBef>
              <a:spcAft>
                <a:spcPts val="600"/>
              </a:spcAft>
              <a:buClrTx/>
              <a:buSzTx/>
              <a:tabLst/>
              <a:defRPr/>
            </a:pPr>
            <a:r>
              <a:rPr kumimoji="0" lang="en-US" sz="1200" b="0" i="0" u="none" strike="noStrike" kern="1200" cap="none" spc="0" normalizeH="0" baseline="0" noProof="0" dirty="0">
                <a:ln>
                  <a:noFill/>
                </a:ln>
                <a:effectLst/>
                <a:uLnTx/>
                <a:uFillTx/>
                <a:latin typeface="Bookman Old Style" panose="02050604050505020204" pitchFamily="18" charset="0"/>
                <a:ea typeface="+mn-ea"/>
                <a:cs typeface="+mn-cs"/>
              </a:rPr>
              <a:t>In the early 1990s, Krishna Rajagopal and I predicted that there would be a critical point— around 10 trillion degrees—where the distinction between nuclear and quark matter fades away. That point’s existence could be confirmed, we proposed, by </a:t>
            </a:r>
            <a:r>
              <a:rPr kumimoji="0" lang="en-US" sz="1200" b="1" i="0" u="sng" strike="noStrike" kern="1200" cap="none" spc="0" normalizeH="0" baseline="0" noProof="0" dirty="0">
                <a:ln>
                  <a:noFill/>
                </a:ln>
                <a:solidFill>
                  <a:srgbClr val="FF0000"/>
                </a:solidFill>
                <a:effectLst/>
                <a:uLnTx/>
                <a:uFillTx/>
                <a:latin typeface="Bookman Old Style" panose="02050604050505020204" pitchFamily="18" charset="0"/>
                <a:ea typeface="+mn-ea"/>
                <a:cs typeface="+mn-cs"/>
              </a:rPr>
              <a:t>observing fluctuations </a:t>
            </a:r>
            <a:r>
              <a:rPr kumimoji="0" lang="en-US" sz="1200" b="0" i="0" u="none" strike="noStrike" kern="1200" cap="none" spc="0" normalizeH="0" baseline="0" noProof="0" dirty="0">
                <a:ln>
                  <a:noFill/>
                </a:ln>
                <a:effectLst/>
                <a:uLnTx/>
                <a:uFillTx/>
                <a:latin typeface="Bookman Old Style" panose="02050604050505020204" pitchFamily="18" charset="0"/>
                <a:ea typeface="+mn-ea"/>
                <a:cs typeface="+mn-cs"/>
              </a:rPr>
              <a:t>in the fireballs that have nearly the critical temperature and pressure. </a:t>
            </a:r>
          </a:p>
        </p:txBody>
      </p:sp>
    </p:spTree>
    <p:extLst>
      <p:ext uri="{BB962C8B-B14F-4D97-AF65-F5344CB8AC3E}">
        <p14:creationId xmlns:p14="http://schemas.microsoft.com/office/powerpoint/2010/main" val="367138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69BFC-5D99-0247-B70F-B1A67E698D4B}"/>
              </a:ext>
            </a:extLst>
          </p:cNvPr>
          <p:cNvSpPr>
            <a:spLocks noGrp="1"/>
          </p:cNvSpPr>
          <p:nvPr>
            <p:ph type="title"/>
          </p:nvPr>
        </p:nvSpPr>
        <p:spPr>
          <a:xfrm>
            <a:off x="838200" y="88399"/>
            <a:ext cx="10515600" cy="707886"/>
          </a:xfrm>
        </p:spPr>
        <p:txBody>
          <a:bodyPr/>
          <a:lstStyle/>
          <a:p>
            <a:pPr algn="ctr"/>
            <a:r>
              <a:rPr lang="en-US" dirty="0"/>
              <a:t>Beam Energy Scan Program @ RHIC</a:t>
            </a:r>
          </a:p>
        </p:txBody>
      </p:sp>
      <p:grpSp>
        <p:nvGrpSpPr>
          <p:cNvPr id="4" name="Group 3">
            <a:extLst>
              <a:ext uri="{FF2B5EF4-FFF2-40B4-BE49-F238E27FC236}">
                <a16:creationId xmlns:a16="http://schemas.microsoft.com/office/drawing/2014/main" id="{738FB3EE-473A-7354-4C81-0BE5398983A7}"/>
              </a:ext>
            </a:extLst>
          </p:cNvPr>
          <p:cNvGrpSpPr/>
          <p:nvPr/>
        </p:nvGrpSpPr>
        <p:grpSpPr>
          <a:xfrm>
            <a:off x="256951" y="870211"/>
            <a:ext cx="5081168" cy="3826410"/>
            <a:chOff x="244594" y="1400498"/>
            <a:chExt cx="6493090" cy="4454694"/>
          </a:xfrm>
        </p:grpSpPr>
        <p:pic>
          <p:nvPicPr>
            <p:cNvPr id="5" name="Picture 2" descr="Figure">
              <a:extLst>
                <a:ext uri="{FF2B5EF4-FFF2-40B4-BE49-F238E27FC236}">
                  <a16:creationId xmlns:a16="http://schemas.microsoft.com/office/drawing/2014/main" id="{014FB2F0-4115-5151-7263-A6878202F7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4594" y="1400498"/>
              <a:ext cx="6493090" cy="4454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E06752-EBFC-6D41-6798-4B8F900BACBE}"/>
                </a:ext>
              </a:extLst>
            </p:cNvPr>
            <p:cNvSpPr txBox="1"/>
            <p:nvPr/>
          </p:nvSpPr>
          <p:spPr>
            <a:xfrm rot="16200000">
              <a:off x="5010854" y="3368076"/>
              <a:ext cx="2927466" cy="27727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1"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Prog.Part.Nucl.Phys</a:t>
              </a:r>
              <a:r>
                <a:rPr kumimoji="0" lang="en-US" sz="900" b="0" i="1"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r>
                <a:rPr kumimoji="0" lang="en-US" sz="9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125 (2022) 103960</a:t>
              </a:r>
            </a:p>
          </p:txBody>
        </p:sp>
        <p:sp>
          <p:nvSpPr>
            <p:cNvPr id="7" name="TextBox 6">
              <a:extLst>
                <a:ext uri="{FF2B5EF4-FFF2-40B4-BE49-F238E27FC236}">
                  <a16:creationId xmlns:a16="http://schemas.microsoft.com/office/drawing/2014/main" id="{097F6C9B-1AF9-BF65-CA08-9E5FB89492A5}"/>
                </a:ext>
              </a:extLst>
            </p:cNvPr>
            <p:cNvSpPr txBox="1"/>
            <p:nvPr/>
          </p:nvSpPr>
          <p:spPr>
            <a:xfrm>
              <a:off x="3943552" y="2444647"/>
              <a:ext cx="1925660" cy="75245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742D9"/>
                  </a:solidFill>
                  <a:effectLst/>
                  <a:uLnTx/>
                  <a:uFillTx/>
                  <a:latin typeface="Bookman Old Style" panose="02050604050505020204" pitchFamily="18" charset="0"/>
                  <a:ea typeface="+mn-ea"/>
                  <a:cs typeface="+mn-cs"/>
                </a:rPr>
                <a:t>Landmark point on the QCD phase diagram</a:t>
              </a:r>
            </a:p>
          </p:txBody>
        </p:sp>
      </p:grpSp>
      <p:pic>
        <p:nvPicPr>
          <p:cNvPr id="8" name="Picture 7" descr="A graph of a diagram&#10;&#10;Description automatically generated with medium confidence">
            <a:extLst>
              <a:ext uri="{FF2B5EF4-FFF2-40B4-BE49-F238E27FC236}">
                <a16:creationId xmlns:a16="http://schemas.microsoft.com/office/drawing/2014/main" id="{1BCBE7CF-8890-6F9A-B20F-561B3E7C3A59}"/>
              </a:ext>
            </a:extLst>
          </p:cNvPr>
          <p:cNvPicPr>
            <a:picLocks noChangeAspect="1"/>
          </p:cNvPicPr>
          <p:nvPr/>
        </p:nvPicPr>
        <p:blipFill>
          <a:blip r:embed="rId3"/>
          <a:stretch>
            <a:fillRect/>
          </a:stretch>
        </p:blipFill>
        <p:spPr>
          <a:xfrm>
            <a:off x="5892461" y="751673"/>
            <a:ext cx="2458994" cy="3322374"/>
          </a:xfrm>
          <a:prstGeom prst="rect">
            <a:avLst/>
          </a:prstGeom>
        </p:spPr>
      </p:pic>
      <p:sp>
        <p:nvSpPr>
          <p:cNvPr id="9" name="TextBox 8">
            <a:extLst>
              <a:ext uri="{FF2B5EF4-FFF2-40B4-BE49-F238E27FC236}">
                <a16:creationId xmlns:a16="http://schemas.microsoft.com/office/drawing/2014/main" id="{077DBE59-4F66-0FA3-84E6-F1EEB00DDAB4}"/>
              </a:ext>
            </a:extLst>
          </p:cNvPr>
          <p:cNvSpPr txBox="1"/>
          <p:nvPr/>
        </p:nvSpPr>
        <p:spPr>
          <a:xfrm>
            <a:off x="147185" y="4826057"/>
            <a:ext cx="4722845" cy="1323439"/>
          </a:xfrm>
          <a:prstGeom prst="rect">
            <a:avLst/>
          </a:prstGeom>
          <a:noFill/>
          <a:ln>
            <a:solidFill>
              <a:schemeClr val="tx1"/>
            </a:solidFill>
          </a:ln>
        </p:spPr>
        <p:txBody>
          <a:bodyPr wrap="square" rtlCol="0">
            <a:spAutoFit/>
          </a:bodyPr>
          <a:lstStyle/>
          <a:p>
            <a:r>
              <a:rPr lang="en-US" sz="2000" dirty="0"/>
              <a:t>Access to phase diagram: varying collision energy of heavy-ion varies the temperature and baryon chemical potential.</a:t>
            </a:r>
          </a:p>
        </p:txBody>
      </p:sp>
      <p:pic>
        <p:nvPicPr>
          <p:cNvPr id="10" name="Picture 9">
            <a:extLst>
              <a:ext uri="{FF2B5EF4-FFF2-40B4-BE49-F238E27FC236}">
                <a16:creationId xmlns:a16="http://schemas.microsoft.com/office/drawing/2014/main" id="{275B2735-B567-CB2F-15CE-25DF26F4750C}"/>
              </a:ext>
            </a:extLst>
          </p:cNvPr>
          <p:cNvPicPr>
            <a:picLocks noChangeAspect="1"/>
          </p:cNvPicPr>
          <p:nvPr/>
        </p:nvPicPr>
        <p:blipFill>
          <a:blip r:embed="rId4"/>
          <a:stretch>
            <a:fillRect/>
          </a:stretch>
        </p:blipFill>
        <p:spPr>
          <a:xfrm>
            <a:off x="9439702" y="796285"/>
            <a:ext cx="2197233" cy="2929645"/>
          </a:xfrm>
          <a:prstGeom prst="rect">
            <a:avLst/>
          </a:prstGeom>
        </p:spPr>
      </p:pic>
      <p:sp>
        <p:nvSpPr>
          <p:cNvPr id="11" name="TextBox 10">
            <a:extLst>
              <a:ext uri="{FF2B5EF4-FFF2-40B4-BE49-F238E27FC236}">
                <a16:creationId xmlns:a16="http://schemas.microsoft.com/office/drawing/2014/main" id="{117C088B-EE02-EE15-8EEF-BCE9BEF1D141}"/>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20</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pic>
        <p:nvPicPr>
          <p:cNvPr id="3" name="Picture 2">
            <a:extLst>
              <a:ext uri="{FF2B5EF4-FFF2-40B4-BE49-F238E27FC236}">
                <a16:creationId xmlns:a16="http://schemas.microsoft.com/office/drawing/2014/main" id="{45F86B15-5FAC-BA07-E0AC-2FD5254D1E77}"/>
              </a:ext>
            </a:extLst>
          </p:cNvPr>
          <p:cNvPicPr>
            <a:picLocks noChangeAspect="1"/>
          </p:cNvPicPr>
          <p:nvPr/>
        </p:nvPicPr>
        <p:blipFill>
          <a:blip r:embed="rId5"/>
          <a:stretch>
            <a:fillRect/>
          </a:stretch>
        </p:blipFill>
        <p:spPr>
          <a:xfrm>
            <a:off x="7320786" y="4924072"/>
            <a:ext cx="4797508" cy="1480223"/>
          </a:xfrm>
          <a:prstGeom prst="rect">
            <a:avLst/>
          </a:prstGeom>
          <a:ln>
            <a:solidFill>
              <a:schemeClr val="accent1"/>
            </a:solidFill>
          </a:ln>
        </p:spPr>
      </p:pic>
      <p:pic>
        <p:nvPicPr>
          <p:cNvPr id="12" name="Picture 11">
            <a:extLst>
              <a:ext uri="{FF2B5EF4-FFF2-40B4-BE49-F238E27FC236}">
                <a16:creationId xmlns:a16="http://schemas.microsoft.com/office/drawing/2014/main" id="{4FAC5849-C8E8-B35F-40A1-49B0D214D550}"/>
              </a:ext>
            </a:extLst>
          </p:cNvPr>
          <p:cNvPicPr>
            <a:picLocks noChangeAspect="1"/>
          </p:cNvPicPr>
          <p:nvPr/>
        </p:nvPicPr>
        <p:blipFill>
          <a:blip r:embed="rId6"/>
          <a:stretch>
            <a:fillRect/>
          </a:stretch>
        </p:blipFill>
        <p:spPr>
          <a:xfrm>
            <a:off x="7514613" y="4074047"/>
            <a:ext cx="4493844" cy="622573"/>
          </a:xfrm>
          <a:prstGeom prst="rect">
            <a:avLst/>
          </a:prstGeom>
        </p:spPr>
      </p:pic>
      <p:pic>
        <p:nvPicPr>
          <p:cNvPr id="13" name="Picture 23" descr="Figure 2">
            <a:extLst>
              <a:ext uri="{FF2B5EF4-FFF2-40B4-BE49-F238E27FC236}">
                <a16:creationId xmlns:a16="http://schemas.microsoft.com/office/drawing/2014/main" id="{3B5CB0E3-D38B-627B-2F34-15264787F5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7075" y="4530374"/>
            <a:ext cx="2334289" cy="20401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1677352-AABF-B618-620C-32FC158A2F98}"/>
              </a:ext>
            </a:extLst>
          </p:cNvPr>
          <p:cNvSpPr txBox="1"/>
          <p:nvPr/>
        </p:nvSpPr>
        <p:spPr>
          <a:xfrm>
            <a:off x="2375897" y="6490033"/>
            <a:ext cx="3290119" cy="307777"/>
          </a:xfrm>
          <a:prstGeom prst="rect">
            <a:avLst/>
          </a:prstGeom>
          <a:noFill/>
        </p:spPr>
        <p:txBody>
          <a:bodyPr wrap="square">
            <a:spAutoFit/>
          </a:bodyPr>
          <a:lstStyle/>
          <a:p>
            <a:r>
              <a:rPr lang="en-IN" sz="1400" i="1" dirty="0"/>
              <a:t>STAR: </a:t>
            </a:r>
            <a:r>
              <a:rPr lang="en-IN" sz="1400" i="1" dirty="0" err="1"/>
              <a:t>Phys.Rev.Lett</a:t>
            </a:r>
            <a:r>
              <a:rPr lang="en-IN" sz="1400" i="1" dirty="0"/>
              <a:t>.</a:t>
            </a:r>
            <a:r>
              <a:rPr lang="en-IN" sz="1400" dirty="0"/>
              <a:t> 105 (2010) 022302</a:t>
            </a:r>
          </a:p>
        </p:txBody>
      </p:sp>
    </p:spTree>
    <p:extLst>
      <p:ext uri="{BB962C8B-B14F-4D97-AF65-F5344CB8AC3E}">
        <p14:creationId xmlns:p14="http://schemas.microsoft.com/office/powerpoint/2010/main" val="369336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71DBB-F203-86F5-E96A-9086F19D2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193BE-3862-C2C1-9116-4ACB04A785E2}"/>
              </a:ext>
            </a:extLst>
          </p:cNvPr>
          <p:cNvSpPr>
            <a:spLocks noGrp="1"/>
          </p:cNvSpPr>
          <p:nvPr>
            <p:ph type="title"/>
          </p:nvPr>
        </p:nvSpPr>
        <p:spPr>
          <a:xfrm>
            <a:off x="838200" y="0"/>
            <a:ext cx="10515600" cy="1215189"/>
          </a:xfrm>
          <a:solidFill>
            <a:schemeClr val="accent5">
              <a:lumMod val="20000"/>
              <a:lumOff val="80000"/>
            </a:schemeClr>
          </a:solidFill>
          <a:ln>
            <a:solidFill>
              <a:schemeClr val="tx1"/>
            </a:solidFill>
          </a:ln>
        </p:spPr>
        <p:txBody>
          <a:bodyPr>
            <a:normAutofit/>
          </a:bodyPr>
          <a:lstStyle/>
          <a:p>
            <a:pPr algn="ctr"/>
            <a:r>
              <a:rPr lang="en-US" dirty="0"/>
              <a:t>STAR Experiment</a:t>
            </a:r>
          </a:p>
        </p:txBody>
      </p:sp>
      <p:pic>
        <p:nvPicPr>
          <p:cNvPr id="5" name="Picture 4" descr="An aerial view of a circular area&#10;&#10;Description automatically generated">
            <a:extLst>
              <a:ext uri="{FF2B5EF4-FFF2-40B4-BE49-F238E27FC236}">
                <a16:creationId xmlns:a16="http://schemas.microsoft.com/office/drawing/2014/main" id="{C9B4E304-5210-9363-720A-DCDF958FF572}"/>
              </a:ext>
            </a:extLst>
          </p:cNvPr>
          <p:cNvPicPr>
            <a:picLocks noChangeAspect="1"/>
          </p:cNvPicPr>
          <p:nvPr/>
        </p:nvPicPr>
        <p:blipFill>
          <a:blip r:embed="rId2"/>
          <a:stretch>
            <a:fillRect/>
          </a:stretch>
        </p:blipFill>
        <p:spPr>
          <a:xfrm>
            <a:off x="132348" y="1248255"/>
            <a:ext cx="5026863" cy="2816948"/>
          </a:xfrm>
          <a:prstGeom prst="rect">
            <a:avLst/>
          </a:prstGeom>
        </p:spPr>
      </p:pic>
      <p:pic>
        <p:nvPicPr>
          <p:cNvPr id="6" name="Content Placeholder 4" descr="A large machine in a factory&#10;&#10;Description automatically generated">
            <a:extLst>
              <a:ext uri="{FF2B5EF4-FFF2-40B4-BE49-F238E27FC236}">
                <a16:creationId xmlns:a16="http://schemas.microsoft.com/office/drawing/2014/main" id="{A2DE2043-726A-B95D-5745-7E5C47C6E792}"/>
              </a:ext>
            </a:extLst>
          </p:cNvPr>
          <p:cNvPicPr>
            <a:picLocks noGrp="1" noChangeAspect="1"/>
          </p:cNvPicPr>
          <p:nvPr>
            <p:ph idx="1"/>
          </p:nvPr>
        </p:nvPicPr>
        <p:blipFill>
          <a:blip r:embed="rId3"/>
          <a:srcRect t="19183" b="24578"/>
          <a:stretch/>
        </p:blipFill>
        <p:spPr>
          <a:xfrm>
            <a:off x="5921762" y="1262997"/>
            <a:ext cx="5076290" cy="2928491"/>
          </a:xfrm>
          <a:prstGeom prst="rect">
            <a:avLst/>
          </a:prstGeom>
        </p:spPr>
      </p:pic>
      <p:pic>
        <p:nvPicPr>
          <p:cNvPr id="7" name="Picture 6" descr="A diagram of a magnetic field&#10;&#10;Description automatically generated with medium confidence">
            <a:extLst>
              <a:ext uri="{FF2B5EF4-FFF2-40B4-BE49-F238E27FC236}">
                <a16:creationId xmlns:a16="http://schemas.microsoft.com/office/drawing/2014/main" id="{0DEC3FD4-EB4D-411F-155D-186B35CA6DB3}"/>
              </a:ext>
            </a:extLst>
          </p:cNvPr>
          <p:cNvPicPr>
            <a:picLocks noChangeAspect="1"/>
          </p:cNvPicPr>
          <p:nvPr/>
        </p:nvPicPr>
        <p:blipFill>
          <a:blip r:embed="rId4"/>
          <a:stretch>
            <a:fillRect/>
          </a:stretch>
        </p:blipFill>
        <p:spPr>
          <a:xfrm>
            <a:off x="132348" y="4764260"/>
            <a:ext cx="2549479" cy="1504193"/>
          </a:xfrm>
          <a:prstGeom prst="rect">
            <a:avLst/>
          </a:prstGeom>
        </p:spPr>
      </p:pic>
      <p:pic>
        <p:nvPicPr>
          <p:cNvPr id="8" name="Picture 7" descr="A diagram of a physical model&#10;&#10;Description automatically generated with medium confidence">
            <a:extLst>
              <a:ext uri="{FF2B5EF4-FFF2-40B4-BE49-F238E27FC236}">
                <a16:creationId xmlns:a16="http://schemas.microsoft.com/office/drawing/2014/main" id="{85BF2A97-8D36-2FBC-A694-E91DC5259CFC}"/>
              </a:ext>
            </a:extLst>
          </p:cNvPr>
          <p:cNvPicPr>
            <a:picLocks noChangeAspect="1"/>
          </p:cNvPicPr>
          <p:nvPr/>
        </p:nvPicPr>
        <p:blipFill>
          <a:blip r:embed="rId5"/>
          <a:stretch>
            <a:fillRect/>
          </a:stretch>
        </p:blipFill>
        <p:spPr>
          <a:xfrm>
            <a:off x="2780800" y="4779438"/>
            <a:ext cx="2402560" cy="1375465"/>
          </a:xfrm>
          <a:prstGeom prst="rect">
            <a:avLst/>
          </a:prstGeom>
        </p:spPr>
      </p:pic>
      <p:pic>
        <p:nvPicPr>
          <p:cNvPr id="10" name="Picture 9" descr="A graph of a graph showing the number of points&#10;&#10;Description automatically generated">
            <a:extLst>
              <a:ext uri="{FF2B5EF4-FFF2-40B4-BE49-F238E27FC236}">
                <a16:creationId xmlns:a16="http://schemas.microsoft.com/office/drawing/2014/main" id="{A66A3900-246E-D5C2-F5F9-E34EA1EFDA84}"/>
              </a:ext>
            </a:extLst>
          </p:cNvPr>
          <p:cNvPicPr>
            <a:picLocks noChangeAspect="1"/>
          </p:cNvPicPr>
          <p:nvPr/>
        </p:nvPicPr>
        <p:blipFill>
          <a:blip r:embed="rId6"/>
          <a:stretch>
            <a:fillRect/>
          </a:stretch>
        </p:blipFill>
        <p:spPr>
          <a:xfrm>
            <a:off x="5282333" y="4255173"/>
            <a:ext cx="4136210" cy="2233929"/>
          </a:xfrm>
          <a:prstGeom prst="rect">
            <a:avLst/>
          </a:prstGeom>
        </p:spPr>
      </p:pic>
      <p:sp>
        <p:nvSpPr>
          <p:cNvPr id="12" name="TextBox 11">
            <a:extLst>
              <a:ext uri="{FF2B5EF4-FFF2-40B4-BE49-F238E27FC236}">
                <a16:creationId xmlns:a16="http://schemas.microsoft.com/office/drawing/2014/main" id="{D0FB3BFA-2CDC-50AA-CE67-543CFB69A2A9}"/>
              </a:ext>
            </a:extLst>
          </p:cNvPr>
          <p:cNvSpPr txBox="1"/>
          <p:nvPr/>
        </p:nvSpPr>
        <p:spPr>
          <a:xfrm>
            <a:off x="518111" y="4191488"/>
            <a:ext cx="4525377" cy="461665"/>
          </a:xfrm>
          <a:prstGeom prst="rect">
            <a:avLst/>
          </a:prstGeom>
          <a:solidFill>
            <a:schemeClr val="accent6">
              <a:lumMod val="20000"/>
              <a:lumOff val="80000"/>
            </a:schemeClr>
          </a:solidFill>
          <a:ln>
            <a:solidFill>
              <a:schemeClr val="tx1"/>
            </a:solidFill>
          </a:ln>
        </p:spPr>
        <p:txBody>
          <a:bodyPr wrap="square">
            <a:spAutoFit/>
          </a:bodyPr>
          <a:lstStyle/>
          <a:p>
            <a:r>
              <a:rPr lang="en-US" sz="2400" dirty="0"/>
              <a:t>Excellent particle identification</a:t>
            </a:r>
          </a:p>
        </p:txBody>
      </p:sp>
      <p:sp>
        <p:nvSpPr>
          <p:cNvPr id="3" name="TextBox 2">
            <a:extLst>
              <a:ext uri="{FF2B5EF4-FFF2-40B4-BE49-F238E27FC236}">
                <a16:creationId xmlns:a16="http://schemas.microsoft.com/office/drawing/2014/main" id="{4003B0E8-245C-7421-E0D9-76A4FBE6F3E6}"/>
              </a:ext>
            </a:extLst>
          </p:cNvPr>
          <p:cNvSpPr txBox="1"/>
          <p:nvPr/>
        </p:nvSpPr>
        <p:spPr>
          <a:xfrm>
            <a:off x="132349" y="1868079"/>
            <a:ext cx="5026862" cy="1200329"/>
          </a:xfrm>
          <a:prstGeom prst="rect">
            <a:avLst/>
          </a:prstGeom>
          <a:solidFill>
            <a:schemeClr val="accent6">
              <a:lumMod val="20000"/>
              <a:lumOff val="80000"/>
              <a:alpha val="39000"/>
            </a:schemeClr>
          </a:solidFill>
          <a:ln>
            <a:solidFill>
              <a:schemeClr val="tx1"/>
            </a:solidFill>
          </a:ln>
        </p:spPr>
        <p:txBody>
          <a:bodyPr wrap="square" rtlCol="0">
            <a:spAutoFit/>
          </a:bodyPr>
          <a:lstStyle/>
          <a:p>
            <a:r>
              <a:rPr lang="en-US" sz="2400" b="1" dirty="0"/>
              <a:t>RHIC</a:t>
            </a:r>
            <a:r>
              <a:rPr lang="en-US" sz="2400" dirty="0"/>
              <a:t>: Accelerator with capability to collide heavy-ions at varying colliding energies</a:t>
            </a:r>
          </a:p>
        </p:txBody>
      </p:sp>
      <p:sp>
        <p:nvSpPr>
          <p:cNvPr id="14" name="TextBox 13">
            <a:extLst>
              <a:ext uri="{FF2B5EF4-FFF2-40B4-BE49-F238E27FC236}">
                <a16:creationId xmlns:a16="http://schemas.microsoft.com/office/drawing/2014/main" id="{56CBC0ED-30F2-1611-AD5B-BF6CB66EDE5E}"/>
              </a:ext>
            </a:extLst>
          </p:cNvPr>
          <p:cNvSpPr txBox="1"/>
          <p:nvPr/>
        </p:nvSpPr>
        <p:spPr>
          <a:xfrm>
            <a:off x="1407087" y="6304316"/>
            <a:ext cx="4032009" cy="461665"/>
          </a:xfrm>
          <a:prstGeom prst="rect">
            <a:avLst/>
          </a:prstGeom>
          <a:solidFill>
            <a:schemeClr val="accent6">
              <a:lumMod val="20000"/>
              <a:lumOff val="80000"/>
            </a:schemeClr>
          </a:solidFill>
          <a:ln>
            <a:solidFill>
              <a:schemeClr val="tx1"/>
            </a:solidFill>
          </a:ln>
        </p:spPr>
        <p:txBody>
          <a:bodyPr wrap="square">
            <a:spAutoFit/>
          </a:bodyPr>
          <a:lstStyle/>
          <a:p>
            <a:r>
              <a:rPr lang="en-US" sz="2400" dirty="0"/>
              <a:t>Good momentum resolution</a:t>
            </a:r>
          </a:p>
        </p:txBody>
      </p:sp>
      <p:sp>
        <p:nvSpPr>
          <p:cNvPr id="4" name="TextBox 3">
            <a:extLst>
              <a:ext uri="{FF2B5EF4-FFF2-40B4-BE49-F238E27FC236}">
                <a16:creationId xmlns:a16="http://schemas.microsoft.com/office/drawing/2014/main" id="{28DB0C95-7C92-3B49-08B6-0FF73C1F36F5}"/>
              </a:ext>
            </a:extLst>
          </p:cNvPr>
          <p:cNvSpPr txBox="1"/>
          <p:nvPr/>
        </p:nvSpPr>
        <p:spPr>
          <a:xfrm>
            <a:off x="9957893" y="1320963"/>
            <a:ext cx="2234107" cy="461665"/>
          </a:xfrm>
          <a:prstGeom prst="rect">
            <a:avLst/>
          </a:prstGeom>
          <a:solidFill>
            <a:schemeClr val="accent6">
              <a:lumMod val="20000"/>
              <a:lumOff val="80000"/>
            </a:schemeClr>
          </a:solidFill>
          <a:ln>
            <a:solidFill>
              <a:schemeClr val="tx1"/>
            </a:solidFill>
          </a:ln>
        </p:spPr>
        <p:txBody>
          <a:bodyPr wrap="square" rtlCol="0">
            <a:spAutoFit/>
          </a:bodyPr>
          <a:lstStyle/>
          <a:p>
            <a:r>
              <a:rPr lang="en-US" sz="2400" b="1" dirty="0"/>
              <a:t>STAR</a:t>
            </a:r>
            <a:r>
              <a:rPr lang="en-US" sz="2400" dirty="0"/>
              <a:t>: Detector</a:t>
            </a:r>
          </a:p>
        </p:txBody>
      </p:sp>
      <p:sp>
        <p:nvSpPr>
          <p:cNvPr id="15" name="TextBox 14">
            <a:extLst>
              <a:ext uri="{FF2B5EF4-FFF2-40B4-BE49-F238E27FC236}">
                <a16:creationId xmlns:a16="http://schemas.microsoft.com/office/drawing/2014/main" id="{ECA296E0-0B51-6D08-B873-FBC084761961}"/>
              </a:ext>
            </a:extLst>
          </p:cNvPr>
          <p:cNvSpPr txBox="1"/>
          <p:nvPr/>
        </p:nvSpPr>
        <p:spPr>
          <a:xfrm rot="5400000">
            <a:off x="10453202" y="4548604"/>
            <a:ext cx="2903039"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t>Uniform acceptance</a:t>
            </a:r>
          </a:p>
        </p:txBody>
      </p:sp>
      <p:pic>
        <p:nvPicPr>
          <p:cNvPr id="17" name="Picture 16" descr="A close-up of a graph&#10;&#10;Description automatically generated">
            <a:extLst>
              <a:ext uri="{FF2B5EF4-FFF2-40B4-BE49-F238E27FC236}">
                <a16:creationId xmlns:a16="http://schemas.microsoft.com/office/drawing/2014/main" id="{2F528F7E-902B-CE66-9890-F68CD56AF1D5}"/>
              </a:ext>
            </a:extLst>
          </p:cNvPr>
          <p:cNvPicPr>
            <a:picLocks noChangeAspect="1"/>
          </p:cNvPicPr>
          <p:nvPr/>
        </p:nvPicPr>
        <p:blipFill>
          <a:blip r:embed="rId7"/>
          <a:srcRect l="49834" r="10639" b="3585"/>
          <a:stretch/>
        </p:blipFill>
        <p:spPr>
          <a:xfrm>
            <a:off x="9517516" y="3059918"/>
            <a:ext cx="2118383" cy="3648911"/>
          </a:xfrm>
          <a:prstGeom prst="rect">
            <a:avLst/>
          </a:prstGeom>
        </p:spPr>
      </p:pic>
      <p:sp>
        <p:nvSpPr>
          <p:cNvPr id="19" name="TextBox 18">
            <a:extLst>
              <a:ext uri="{FF2B5EF4-FFF2-40B4-BE49-F238E27FC236}">
                <a16:creationId xmlns:a16="http://schemas.microsoft.com/office/drawing/2014/main" id="{0E0E47C3-FB34-8148-BA6D-4FC72F9244EC}"/>
              </a:ext>
            </a:extLst>
          </p:cNvPr>
          <p:cNvSpPr txBox="1"/>
          <p:nvPr/>
        </p:nvSpPr>
        <p:spPr>
          <a:xfrm>
            <a:off x="5515975" y="6437528"/>
            <a:ext cx="4771023" cy="400110"/>
          </a:xfrm>
          <a:prstGeom prst="rect">
            <a:avLst/>
          </a:prstGeom>
          <a:noFill/>
        </p:spPr>
        <p:txBody>
          <a:bodyPr wrap="square">
            <a:spAutoFit/>
          </a:bodyPr>
          <a:lstStyle/>
          <a:p>
            <a:r>
              <a:rPr lang="en-IN" sz="2000" i="1" dirty="0" err="1"/>
              <a:t>Nucl.Instrum.Meth.A</a:t>
            </a:r>
            <a:r>
              <a:rPr lang="en-IN" sz="2000" dirty="0"/>
              <a:t> 499 (2003) 624-632</a:t>
            </a:r>
          </a:p>
        </p:txBody>
      </p:sp>
      <p:sp>
        <p:nvSpPr>
          <p:cNvPr id="9" name="TextBox 8">
            <a:extLst>
              <a:ext uri="{FF2B5EF4-FFF2-40B4-BE49-F238E27FC236}">
                <a16:creationId xmlns:a16="http://schemas.microsoft.com/office/drawing/2014/main" id="{67E930F9-4607-15E0-F5FB-E0B7D9D4D6A7}"/>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21</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222700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CCEEEC-1BB7-097E-04A0-CEC86407F46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84503D-B8E7-539B-CD7A-16C802A5E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8F7C7F6-7E73-B11B-A704-D44579D8EC09}"/>
              </a:ext>
            </a:extLst>
          </p:cNvPr>
          <p:cNvSpPr>
            <a:spLocks noGrp="1"/>
          </p:cNvSpPr>
          <p:nvPr>
            <p:ph type="title"/>
          </p:nvPr>
        </p:nvSpPr>
        <p:spPr>
          <a:xfrm>
            <a:off x="705853" y="474688"/>
            <a:ext cx="4391025" cy="1323439"/>
          </a:xfrm>
        </p:spPr>
        <p:txBody>
          <a:bodyPr vert="horz" lIns="91440" tIns="45720" rIns="91440" bIns="45720" rtlCol="0" anchor="t">
            <a:normAutofit/>
          </a:bodyPr>
          <a:lstStyle/>
          <a:p>
            <a:r>
              <a:rPr lang="en-US" sz="4000" kern="1200" dirty="0">
                <a:solidFill>
                  <a:schemeClr val="bg1"/>
                </a:solidFill>
                <a:latin typeface="+mj-lt"/>
                <a:ea typeface="+mj-ea"/>
                <a:cs typeface="+mj-cs"/>
              </a:rPr>
              <a:t>Observable</a:t>
            </a:r>
          </a:p>
        </p:txBody>
      </p:sp>
      <p:sp>
        <p:nvSpPr>
          <p:cNvPr id="4" name="TextBox 3">
            <a:extLst>
              <a:ext uri="{FF2B5EF4-FFF2-40B4-BE49-F238E27FC236}">
                <a16:creationId xmlns:a16="http://schemas.microsoft.com/office/drawing/2014/main" id="{F231FC5E-5D6B-9C9E-A931-6C4296CCB979}"/>
              </a:ext>
            </a:extLst>
          </p:cNvPr>
          <p:cNvSpPr txBox="1"/>
          <p:nvPr/>
        </p:nvSpPr>
        <p:spPr>
          <a:xfrm>
            <a:off x="328613" y="3813997"/>
            <a:ext cx="5530765" cy="1562830"/>
          </a:xfrm>
          <a:prstGeom prst="rect">
            <a:avLst/>
          </a:prstGeom>
          <a:scene3d>
            <a:camera prst="orthographicFront"/>
            <a:lightRig rig="threePt" dir="t"/>
          </a:scene3d>
        </p:spPr>
        <p:style>
          <a:lnRef idx="1">
            <a:schemeClr val="accent3"/>
          </a:lnRef>
          <a:fillRef idx="3">
            <a:schemeClr val="accent3"/>
          </a:fillRef>
          <a:effectRef idx="2">
            <a:schemeClr val="accent3"/>
          </a:effectRef>
          <a:fontRef idx="minor">
            <a:schemeClr val="lt1"/>
          </a:fontRef>
        </p:style>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kumimoji="0" lang="en-US" sz="2400" b="0" i="0" u="none" strike="noStrike" kern="1200" cap="none" spc="0" normalizeH="0" baseline="0" noProof="0" dirty="0">
                <a:ln>
                  <a:noFill/>
                </a:ln>
                <a:solidFill>
                  <a:prstClr val="white">
                    <a:alpha val="80000"/>
                  </a:prstClr>
                </a:solidFill>
                <a:effectLst/>
                <a:uLnTx/>
                <a:uFillTx/>
                <a:latin typeface="Aptos" panose="02110004020202020204"/>
                <a:ea typeface="+mn-ea"/>
                <a:cs typeface="+mn-cs"/>
              </a:rPr>
              <a:t>Experimentally measured moments or cumulants  of multiplicity distributions relates to Susceptibility (</a:t>
            </a:r>
            <a:r>
              <a:rPr kumimoji="0" lang="en-US" sz="2400" b="0" i="0" u="none" strike="noStrike" kern="1200" cap="none" spc="0" normalizeH="0" baseline="0" noProof="0" dirty="0">
                <a:ln>
                  <a:noFill/>
                </a:ln>
                <a:solidFill>
                  <a:prstClr val="white">
                    <a:alpha val="80000"/>
                  </a:prstClr>
                </a:solidFill>
                <a:effectLst/>
                <a:uLnTx/>
                <a:uFillTx/>
                <a:latin typeface="Symbol" pitchFamily="2" charset="2"/>
                <a:ea typeface="+mn-ea"/>
                <a:cs typeface="+mn-cs"/>
              </a:rPr>
              <a:t>c</a:t>
            </a:r>
            <a:r>
              <a:rPr kumimoji="0" lang="en-US" sz="2400" b="0" i="0" u="none" strike="noStrike" kern="1200" cap="none" spc="0" normalizeH="0" baseline="0" noProof="0" dirty="0">
                <a:ln>
                  <a:noFill/>
                </a:ln>
                <a:solidFill>
                  <a:prstClr val="white">
                    <a:alpha val="80000"/>
                  </a:prstClr>
                </a:solidFill>
                <a:effectLst/>
                <a:uLnTx/>
                <a:uFillTx/>
                <a:latin typeface="Aptos" panose="02110004020202020204"/>
                <a:ea typeface="+mn-ea"/>
                <a:cs typeface="+mn-cs"/>
              </a:rPr>
              <a:t>) calculated in theory.</a:t>
            </a:r>
          </a:p>
        </p:txBody>
      </p:sp>
      <p:sp>
        <p:nvSpPr>
          <p:cNvPr id="7" name="TextBox 6">
            <a:extLst>
              <a:ext uri="{FF2B5EF4-FFF2-40B4-BE49-F238E27FC236}">
                <a16:creationId xmlns:a16="http://schemas.microsoft.com/office/drawing/2014/main" id="{E6AB7B85-84ED-FF56-FDE3-330B86F577E7}"/>
              </a:ext>
            </a:extLst>
          </p:cNvPr>
          <p:cNvSpPr txBox="1"/>
          <p:nvPr/>
        </p:nvSpPr>
        <p:spPr>
          <a:xfrm>
            <a:off x="0" y="5886581"/>
            <a:ext cx="12225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Signature: Non-monotonic variation of net-proton number cumulants with collisions energy</a:t>
            </a:r>
          </a:p>
        </p:txBody>
      </p:sp>
      <p:sp>
        <p:nvSpPr>
          <p:cNvPr id="8" name="TextBox 7">
            <a:extLst>
              <a:ext uri="{FF2B5EF4-FFF2-40B4-BE49-F238E27FC236}">
                <a16:creationId xmlns:a16="http://schemas.microsoft.com/office/drawing/2014/main" id="{F669D616-B2E1-B875-1E2D-6B6BD452769D}"/>
              </a:ext>
            </a:extLst>
          </p:cNvPr>
          <p:cNvSpPr txBox="1"/>
          <p:nvPr/>
        </p:nvSpPr>
        <p:spPr>
          <a:xfrm>
            <a:off x="328613" y="1684622"/>
            <a:ext cx="4664492" cy="830997"/>
          </a:xfrm>
          <a:prstGeom prst="rect">
            <a:avLst/>
          </a:prstGeom>
          <a:solidFill>
            <a:srgbClr val="FFC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Event-by-event fluctuations in conserved number multiplicity</a:t>
            </a:r>
          </a:p>
        </p:txBody>
      </p:sp>
      <p:pic>
        <p:nvPicPr>
          <p:cNvPr id="3" name="Picture 2">
            <a:extLst>
              <a:ext uri="{FF2B5EF4-FFF2-40B4-BE49-F238E27FC236}">
                <a16:creationId xmlns:a16="http://schemas.microsoft.com/office/drawing/2014/main" id="{FB595EED-E7FB-D210-C112-F08824ABC6D3}"/>
              </a:ext>
            </a:extLst>
          </p:cNvPr>
          <p:cNvPicPr>
            <a:picLocks noChangeAspect="1"/>
          </p:cNvPicPr>
          <p:nvPr/>
        </p:nvPicPr>
        <p:blipFill>
          <a:blip r:embed="rId2"/>
          <a:stretch>
            <a:fillRect/>
          </a:stretch>
        </p:blipFill>
        <p:spPr>
          <a:xfrm>
            <a:off x="6096000" y="344269"/>
            <a:ext cx="6058469" cy="2586589"/>
          </a:xfrm>
          <a:prstGeom prst="rect">
            <a:avLst/>
          </a:prstGeom>
        </p:spPr>
      </p:pic>
      <p:sp>
        <p:nvSpPr>
          <p:cNvPr id="6" name="Rectangle 5">
            <a:extLst>
              <a:ext uri="{FF2B5EF4-FFF2-40B4-BE49-F238E27FC236}">
                <a16:creationId xmlns:a16="http://schemas.microsoft.com/office/drawing/2014/main" id="{823C9E18-4139-4A10-1B67-B00B139D934B}"/>
              </a:ext>
            </a:extLst>
          </p:cNvPr>
          <p:cNvSpPr/>
          <p:nvPr/>
        </p:nvSpPr>
        <p:spPr>
          <a:xfrm>
            <a:off x="7441355" y="2983533"/>
            <a:ext cx="3966150" cy="276999"/>
          </a:xfrm>
          <a:prstGeom prst="rect">
            <a:avLst/>
          </a:prstGeom>
        </p:spPr>
        <p:txBody>
          <a:bodyPr wrap="none">
            <a:spAutoFit/>
          </a:bodyPr>
          <a:lstStyle/>
          <a:p>
            <a:r>
              <a:rPr lang="en-IN" sz="1200" dirty="0">
                <a:solidFill>
                  <a:schemeClr val="bg1"/>
                </a:solidFill>
                <a:effectLst/>
                <a:latin typeface="Bookman Old Style" panose="02050604050505020204" pitchFamily="18" charset="0"/>
              </a:rPr>
              <a:t>PHYSICAL REVIEW LETTERS 126, 092301 (2021)</a:t>
            </a:r>
            <a:endParaRPr lang="en-US" sz="1200" dirty="0">
              <a:solidFill>
                <a:schemeClr val="bg1"/>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EC23D4-12D0-AB21-1A11-84616BBFE146}"/>
                  </a:ext>
                </a:extLst>
              </p:cNvPr>
              <p:cNvSpPr txBox="1"/>
              <p:nvPr/>
            </p:nvSpPr>
            <p:spPr>
              <a:xfrm>
                <a:off x="6076299" y="3457289"/>
                <a:ext cx="5898779" cy="2284699"/>
              </a:xfrm>
              <a:prstGeom prst="rect">
                <a:avLst/>
              </a:prstGeom>
              <a:no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14:m>
                  <m:oMath xmlns:m="http://schemas.openxmlformats.org/officeDocument/2006/math">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𝐶</m:t>
                        </m:r>
                      </m:e>
                      <m:sub>
                        <m:r>
                          <a:rPr lang="en-US" sz="2400" i="1">
                            <a:solidFill>
                              <a:schemeClr val="bg1"/>
                            </a:solidFill>
                            <a:latin typeface="Cambria Math" panose="02040503050406030204" pitchFamily="18" charset="0"/>
                          </a:rPr>
                          <m:t>2</m:t>
                        </m:r>
                      </m:sub>
                    </m:sSub>
                    <m:r>
                      <a:rPr lang="en-US" sz="2400" i="1">
                        <a:solidFill>
                          <a:schemeClr val="bg1"/>
                        </a:solidFill>
                        <a:latin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𝜉</m:t>
                        </m:r>
                      </m:e>
                      <m:sup>
                        <m:r>
                          <a:rPr lang="en-US" sz="2400" i="1">
                            <a:solidFill>
                              <a:schemeClr val="bg1"/>
                            </a:solidFill>
                            <a:latin typeface="Cambria Math" panose="02040503050406030204" pitchFamily="18" charset="0"/>
                          </a:rPr>
                          <m:t>2</m:t>
                        </m:r>
                      </m:sup>
                    </m:sSup>
                  </m:oMath>
                </a14:m>
                <a:r>
                  <a:rPr lang="en-US" sz="2400" b="0" i="1" dirty="0">
                    <a:solidFill>
                      <a:schemeClr val="bg1"/>
                    </a:solidFill>
                  </a:rPr>
                  <a:t>       </a:t>
                </a:r>
                <a14:m>
                  <m:oMath xmlns:m="http://schemas.openxmlformats.org/officeDocument/2006/math">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𝐶</m:t>
                        </m:r>
                      </m:e>
                      <m:sub>
                        <m:r>
                          <a:rPr lang="en-US" sz="2400" i="1">
                            <a:solidFill>
                              <a:schemeClr val="bg1"/>
                            </a:solidFill>
                            <a:latin typeface="Cambria Math" panose="02040503050406030204" pitchFamily="18" charset="0"/>
                          </a:rPr>
                          <m:t>4</m:t>
                        </m:r>
                      </m:sub>
                    </m:sSub>
                    <m:r>
                      <a:rPr lang="en-US" sz="2400" i="1">
                        <a:solidFill>
                          <a:schemeClr val="bg1"/>
                        </a:solidFill>
                        <a:latin typeface="Cambria Math" panose="02040503050406030204" pitchFamily="18" charset="0"/>
                      </a:rPr>
                      <m:t>~</m:t>
                    </m:r>
                    <m:sSup>
                      <m:sSupPr>
                        <m:ctrlPr>
                          <a:rPr lang="en-US" sz="2400" i="1">
                            <a:solidFill>
                              <a:schemeClr val="bg1"/>
                            </a:solidFill>
                            <a:latin typeface="Cambria Math" panose="02040503050406030204" pitchFamily="18" charset="0"/>
                          </a:rPr>
                        </m:ctrlPr>
                      </m:sSupPr>
                      <m:e>
                        <m:r>
                          <a:rPr lang="en-US" sz="2400" i="1">
                            <a:solidFill>
                              <a:schemeClr val="bg1"/>
                            </a:solidFill>
                            <a:latin typeface="Cambria Math" panose="02040503050406030204" pitchFamily="18" charset="0"/>
                          </a:rPr>
                          <m:t>𝜉</m:t>
                        </m:r>
                      </m:e>
                      <m:sup>
                        <m:r>
                          <a:rPr lang="en-US" sz="2400" i="1">
                            <a:solidFill>
                              <a:schemeClr val="bg1"/>
                            </a:solidFill>
                            <a:latin typeface="Cambria Math" panose="02040503050406030204" pitchFamily="18" charset="0"/>
                          </a:rPr>
                          <m:t>7</m:t>
                        </m:r>
                      </m:sup>
                    </m:sSup>
                  </m:oMath>
                </a14:m>
                <a:r>
                  <a:rPr lang="en-US" sz="2400" b="0" i="1" dirty="0">
                    <a:solidFill>
                      <a:schemeClr val="bg1"/>
                    </a:solidFill>
                  </a:rPr>
                  <a:t>       </a:t>
                </a:r>
                <a:endParaRPr lang="en-US" sz="2400" dirty="0">
                  <a:solidFill>
                    <a:schemeClr val="bg1"/>
                  </a:solidFill>
                </a:endParaRPr>
              </a:p>
              <a:p>
                <a:pPr indent="-228600">
                  <a:lnSpc>
                    <a:spcPct val="90000"/>
                  </a:lnSpc>
                  <a:spcAft>
                    <a:spcPts val="600"/>
                  </a:spcAft>
                  <a:buFont typeface="Arial" panose="020B0604020202020204" pitchFamily="34" charset="0"/>
                  <a:buChar char="•"/>
                </a:pPr>
                <a:endParaRPr lang="en-US" sz="2400" i="1" dirty="0">
                  <a:solidFill>
                    <a:schemeClr val="bg1"/>
                  </a:solidFill>
                </a:endParaRPr>
              </a:p>
              <a:p>
                <a:pPr indent="-228600">
                  <a:lnSpc>
                    <a:spcPct val="90000"/>
                  </a:lnSpc>
                  <a:spcAft>
                    <a:spcPts val="600"/>
                  </a:spcAft>
                  <a:buFont typeface="Arial" panose="020B0604020202020204" pitchFamily="34" charset="0"/>
                  <a:buChar char="•"/>
                </a:pPr>
                <a14:m>
                  <m:oMath xmlns:m="http://schemas.openxmlformats.org/officeDocument/2006/math">
                    <m:f>
                      <m:fPr>
                        <m:ctrlPr>
                          <a:rPr lang="en-US" sz="2400" b="0" i="1">
                            <a:solidFill>
                              <a:schemeClr val="bg1"/>
                            </a:solidFill>
                            <a:latin typeface="Cambria Math" panose="02040503050406030204" pitchFamily="18" charset="0"/>
                          </a:rPr>
                        </m:ctrlPr>
                      </m:fPr>
                      <m:num>
                        <m:sSubSup>
                          <m:sSubSupPr>
                            <m:ctrlPr>
                              <a:rPr lang="en-US" sz="2400" b="0" i="1">
                                <a:solidFill>
                                  <a:schemeClr val="bg1"/>
                                </a:solidFill>
                                <a:latin typeface="Cambria Math" panose="02040503050406030204" pitchFamily="18" charset="0"/>
                              </a:rPr>
                            </m:ctrlPr>
                          </m:sSubSupPr>
                          <m:e>
                            <m:r>
                              <a:rPr lang="en-US" sz="2400" b="0" i="1">
                                <a:solidFill>
                                  <a:schemeClr val="bg1"/>
                                </a:solidFill>
                                <a:latin typeface="Cambria Math" panose="02040503050406030204" pitchFamily="18" charset="0"/>
                              </a:rPr>
                              <m:t>𝜒</m:t>
                            </m:r>
                          </m:e>
                          <m:sub>
                            <m:r>
                              <a:rPr lang="en-US" sz="2400" b="0" i="1">
                                <a:solidFill>
                                  <a:schemeClr val="bg1"/>
                                </a:solidFill>
                                <a:latin typeface="Cambria Math" panose="02040503050406030204" pitchFamily="18" charset="0"/>
                              </a:rPr>
                              <m:t>𝑞</m:t>
                            </m:r>
                          </m:sub>
                          <m:sup>
                            <m:r>
                              <a:rPr lang="en-US" sz="2400" b="0" i="1">
                                <a:solidFill>
                                  <a:schemeClr val="bg1"/>
                                </a:solidFill>
                                <a:latin typeface="Cambria Math" panose="02040503050406030204" pitchFamily="18" charset="0"/>
                              </a:rPr>
                              <m:t>(4)</m:t>
                            </m:r>
                          </m:sup>
                        </m:sSubSup>
                      </m:num>
                      <m:den>
                        <m:sSubSup>
                          <m:sSubSupPr>
                            <m:ctrlPr>
                              <a:rPr lang="en-US" sz="2400" b="0" i="1">
                                <a:solidFill>
                                  <a:schemeClr val="bg1"/>
                                </a:solidFill>
                                <a:latin typeface="Cambria Math" panose="02040503050406030204" pitchFamily="18" charset="0"/>
                              </a:rPr>
                            </m:ctrlPr>
                          </m:sSubSupPr>
                          <m:e>
                            <m:r>
                              <a:rPr lang="en-US" sz="2400" b="0" i="1">
                                <a:solidFill>
                                  <a:schemeClr val="bg1"/>
                                </a:solidFill>
                                <a:latin typeface="Cambria Math" panose="02040503050406030204" pitchFamily="18" charset="0"/>
                              </a:rPr>
                              <m:t>𝜒</m:t>
                            </m:r>
                          </m:e>
                          <m:sub>
                            <m:r>
                              <a:rPr lang="en-US" sz="2400" b="0" i="1">
                                <a:solidFill>
                                  <a:schemeClr val="bg1"/>
                                </a:solidFill>
                                <a:latin typeface="Cambria Math" panose="02040503050406030204" pitchFamily="18" charset="0"/>
                              </a:rPr>
                              <m:t>𝑞</m:t>
                            </m:r>
                          </m:sub>
                          <m:sup>
                            <m:r>
                              <a:rPr lang="en-US" sz="2400" b="0" i="1">
                                <a:solidFill>
                                  <a:schemeClr val="bg1"/>
                                </a:solidFill>
                                <a:latin typeface="Cambria Math" panose="02040503050406030204" pitchFamily="18" charset="0"/>
                              </a:rPr>
                              <m:t>(2)</m:t>
                            </m:r>
                          </m:sup>
                        </m:sSubSup>
                      </m:den>
                    </m:f>
                    <m:r>
                      <a:rPr lang="en-US" sz="2400" b="0" i="1">
                        <a:solidFill>
                          <a:schemeClr val="bg1"/>
                        </a:solidFill>
                        <a:latin typeface="Cambria Math" panose="02040503050406030204" pitchFamily="18" charset="0"/>
                      </a:rPr>
                      <m:t>=</m:t>
                    </m:r>
                    <m:r>
                      <a:rPr lang="en-US" sz="2400" b="0" i="1">
                        <a:solidFill>
                          <a:schemeClr val="bg1"/>
                        </a:solidFill>
                        <a:latin typeface="Cambria Math" panose="02040503050406030204" pitchFamily="18" charset="0"/>
                      </a:rPr>
                      <m:t>𝜅</m:t>
                    </m:r>
                    <m:sSup>
                      <m:sSupPr>
                        <m:ctrlPr>
                          <a:rPr lang="en-US" sz="2400" b="0" i="1">
                            <a:solidFill>
                              <a:schemeClr val="bg1"/>
                            </a:solidFill>
                            <a:latin typeface="Cambria Math" panose="02040503050406030204" pitchFamily="18" charset="0"/>
                          </a:rPr>
                        </m:ctrlPr>
                      </m:sSupPr>
                      <m:e>
                        <m:r>
                          <a:rPr lang="en-US" sz="2400" b="0" i="1">
                            <a:solidFill>
                              <a:schemeClr val="bg1"/>
                            </a:solidFill>
                            <a:latin typeface="Cambria Math" panose="02040503050406030204" pitchFamily="18" charset="0"/>
                          </a:rPr>
                          <m:t>𝜎</m:t>
                        </m:r>
                      </m:e>
                      <m:sup>
                        <m:r>
                          <a:rPr lang="en-US" sz="2400" b="0" i="1">
                            <a:solidFill>
                              <a:schemeClr val="bg1"/>
                            </a:solidFill>
                            <a:latin typeface="Cambria Math" panose="02040503050406030204" pitchFamily="18" charset="0"/>
                          </a:rPr>
                          <m:t>2</m:t>
                        </m:r>
                      </m:sup>
                    </m:sSup>
                    <m:r>
                      <a:rPr lang="en-US" sz="2400" b="0" i="1">
                        <a:solidFill>
                          <a:schemeClr val="bg1"/>
                        </a:solidFill>
                        <a:latin typeface="Cambria Math" panose="02040503050406030204" pitchFamily="18" charset="0"/>
                      </a:rPr>
                      <m:t>= </m:t>
                    </m:r>
                    <m:f>
                      <m:fPr>
                        <m:ctrlPr>
                          <a:rPr lang="en-US" sz="2400" b="0" i="1">
                            <a:solidFill>
                              <a:schemeClr val="bg1"/>
                            </a:solidFill>
                            <a:latin typeface="Cambria Math" panose="02040503050406030204" pitchFamily="18" charset="0"/>
                          </a:rPr>
                        </m:ctrlPr>
                      </m:fPr>
                      <m:num>
                        <m:sSub>
                          <m:sSubPr>
                            <m:ctrlPr>
                              <a:rPr lang="en-US" sz="2400" b="0" i="1">
                                <a:solidFill>
                                  <a:schemeClr val="bg1"/>
                                </a:solidFill>
                                <a:latin typeface="Cambria Math" panose="02040503050406030204" pitchFamily="18" charset="0"/>
                              </a:rPr>
                            </m:ctrlPr>
                          </m:sSubPr>
                          <m:e>
                            <m:r>
                              <a:rPr lang="en-US" sz="2400" b="0" i="1">
                                <a:solidFill>
                                  <a:schemeClr val="bg1"/>
                                </a:solidFill>
                                <a:latin typeface="Cambria Math" panose="02040503050406030204" pitchFamily="18" charset="0"/>
                              </a:rPr>
                              <m:t>𝐶</m:t>
                            </m:r>
                          </m:e>
                          <m:sub>
                            <m:r>
                              <a:rPr lang="en-US" sz="2400" b="0" i="1">
                                <a:solidFill>
                                  <a:schemeClr val="bg1"/>
                                </a:solidFill>
                                <a:latin typeface="Cambria Math" panose="02040503050406030204" pitchFamily="18" charset="0"/>
                              </a:rPr>
                              <m:t>4,</m:t>
                            </m:r>
                            <m:r>
                              <a:rPr lang="en-US" sz="2400" b="0" i="1">
                                <a:solidFill>
                                  <a:schemeClr val="bg1"/>
                                </a:solidFill>
                                <a:latin typeface="Cambria Math" panose="02040503050406030204" pitchFamily="18" charset="0"/>
                              </a:rPr>
                              <m:t>𝑞</m:t>
                            </m:r>
                          </m:sub>
                        </m:sSub>
                      </m:num>
                      <m:den>
                        <m:sSub>
                          <m:sSubPr>
                            <m:ctrlPr>
                              <a:rPr lang="en-US" sz="2400" b="0" i="1">
                                <a:solidFill>
                                  <a:schemeClr val="bg1"/>
                                </a:solidFill>
                                <a:latin typeface="Cambria Math" panose="02040503050406030204" pitchFamily="18" charset="0"/>
                              </a:rPr>
                            </m:ctrlPr>
                          </m:sSubPr>
                          <m:e>
                            <m:r>
                              <a:rPr lang="en-US" sz="2400" b="0" i="1">
                                <a:solidFill>
                                  <a:schemeClr val="bg1"/>
                                </a:solidFill>
                                <a:latin typeface="Cambria Math" panose="02040503050406030204" pitchFamily="18" charset="0"/>
                              </a:rPr>
                              <m:t>𝐶</m:t>
                            </m:r>
                          </m:e>
                          <m:sub>
                            <m:r>
                              <a:rPr lang="en-US" sz="2400" b="0" i="1">
                                <a:solidFill>
                                  <a:schemeClr val="bg1"/>
                                </a:solidFill>
                                <a:latin typeface="Cambria Math" panose="02040503050406030204" pitchFamily="18" charset="0"/>
                              </a:rPr>
                              <m:t>2,</m:t>
                            </m:r>
                            <m:r>
                              <a:rPr lang="en-US" sz="2400" b="0" i="1">
                                <a:solidFill>
                                  <a:schemeClr val="bg1"/>
                                </a:solidFill>
                                <a:latin typeface="Cambria Math" panose="02040503050406030204" pitchFamily="18" charset="0"/>
                              </a:rPr>
                              <m:t>𝑞</m:t>
                            </m:r>
                            <m:r>
                              <a:rPr lang="en-US" sz="2400" b="0" i="1">
                                <a:solidFill>
                                  <a:schemeClr val="bg1"/>
                                </a:solidFill>
                                <a:latin typeface="Cambria Math" panose="02040503050406030204" pitchFamily="18" charset="0"/>
                              </a:rPr>
                              <m:t> </m:t>
                            </m:r>
                          </m:sub>
                        </m:sSub>
                      </m:den>
                    </m:f>
                  </m:oMath>
                </a14:m>
                <a:r>
                  <a:rPr lang="en-US" sz="2400" b="0" dirty="0">
                    <a:solidFill>
                      <a:schemeClr val="bg1"/>
                    </a:solidFill>
                  </a:rPr>
                  <a:t>            </a:t>
                </a:r>
                <a14:m>
                  <m:oMath xmlns:m="http://schemas.openxmlformats.org/officeDocument/2006/math">
                    <m:f>
                      <m:fPr>
                        <m:ctrlPr>
                          <a:rPr lang="en-US" sz="2400" i="1">
                            <a:solidFill>
                              <a:schemeClr val="bg1"/>
                            </a:solidFill>
                            <a:latin typeface="Cambria Math" panose="02040503050406030204" pitchFamily="18" charset="0"/>
                          </a:rPr>
                        </m:ctrlPr>
                      </m:fPr>
                      <m:num>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𝜒</m:t>
                            </m:r>
                          </m:e>
                          <m:sub>
                            <m:r>
                              <a:rPr lang="en-US" sz="2400" i="1">
                                <a:solidFill>
                                  <a:schemeClr val="bg1"/>
                                </a:solidFill>
                                <a:latin typeface="Cambria Math" panose="02040503050406030204" pitchFamily="18" charset="0"/>
                              </a:rPr>
                              <m:t>𝑞</m:t>
                            </m:r>
                          </m:sub>
                          <m:sup>
                            <m:r>
                              <a:rPr lang="en-US" sz="2400" i="1">
                                <a:solidFill>
                                  <a:schemeClr val="bg1"/>
                                </a:solidFill>
                                <a:latin typeface="Cambria Math" panose="02040503050406030204" pitchFamily="18" charset="0"/>
                              </a:rPr>
                              <m:t>(</m:t>
                            </m:r>
                            <m:r>
                              <a:rPr lang="en-US" sz="2400" b="0" i="1">
                                <a:solidFill>
                                  <a:schemeClr val="bg1"/>
                                </a:solidFill>
                                <a:latin typeface="Cambria Math" panose="02040503050406030204" pitchFamily="18" charset="0"/>
                              </a:rPr>
                              <m:t>3</m:t>
                            </m:r>
                            <m:r>
                              <a:rPr lang="en-US" sz="2400" i="1">
                                <a:solidFill>
                                  <a:schemeClr val="bg1"/>
                                </a:solidFill>
                                <a:latin typeface="Cambria Math" panose="02040503050406030204" pitchFamily="18" charset="0"/>
                              </a:rPr>
                              <m:t>)</m:t>
                            </m:r>
                          </m:sup>
                        </m:sSubSup>
                      </m:num>
                      <m:den>
                        <m:sSubSup>
                          <m:sSubSupPr>
                            <m:ctrlPr>
                              <a:rPr lang="en-US" sz="2400" i="1">
                                <a:solidFill>
                                  <a:schemeClr val="bg1"/>
                                </a:solidFill>
                                <a:latin typeface="Cambria Math" panose="02040503050406030204" pitchFamily="18" charset="0"/>
                              </a:rPr>
                            </m:ctrlPr>
                          </m:sSubSupPr>
                          <m:e>
                            <m:r>
                              <a:rPr lang="en-US" sz="2400" i="1">
                                <a:solidFill>
                                  <a:schemeClr val="bg1"/>
                                </a:solidFill>
                                <a:latin typeface="Cambria Math" panose="02040503050406030204" pitchFamily="18" charset="0"/>
                              </a:rPr>
                              <m:t>𝜒</m:t>
                            </m:r>
                          </m:e>
                          <m:sub>
                            <m:r>
                              <a:rPr lang="en-US" sz="2400" i="1">
                                <a:solidFill>
                                  <a:schemeClr val="bg1"/>
                                </a:solidFill>
                                <a:latin typeface="Cambria Math" panose="02040503050406030204" pitchFamily="18" charset="0"/>
                              </a:rPr>
                              <m:t>𝑞</m:t>
                            </m:r>
                          </m:sub>
                          <m:sup>
                            <m:r>
                              <a:rPr lang="en-US" sz="2400" i="1">
                                <a:solidFill>
                                  <a:schemeClr val="bg1"/>
                                </a:solidFill>
                                <a:latin typeface="Cambria Math" panose="02040503050406030204" pitchFamily="18" charset="0"/>
                              </a:rPr>
                              <m:t>(2)</m:t>
                            </m:r>
                          </m:sup>
                        </m:sSubSup>
                      </m:den>
                    </m:f>
                    <m:r>
                      <a:rPr lang="en-US" sz="2400" i="1">
                        <a:solidFill>
                          <a:schemeClr val="bg1"/>
                        </a:solidFill>
                        <a:latin typeface="Cambria Math" panose="02040503050406030204" pitchFamily="18" charset="0"/>
                      </a:rPr>
                      <m:t>=</m:t>
                    </m:r>
                    <m:r>
                      <a:rPr lang="en-US" sz="2400" b="0" i="1">
                        <a:solidFill>
                          <a:schemeClr val="bg1"/>
                        </a:solidFill>
                        <a:latin typeface="Cambria Math" panose="02040503050406030204" pitchFamily="18" charset="0"/>
                      </a:rPr>
                      <m:t>𝑆</m:t>
                    </m:r>
                    <m:r>
                      <a:rPr lang="en-US" sz="2400" b="0" i="1">
                        <a:solidFill>
                          <a:schemeClr val="bg1"/>
                        </a:solidFill>
                        <a:latin typeface="Cambria Math" panose="02040503050406030204" pitchFamily="18" charset="0"/>
                      </a:rPr>
                      <m:t>𝜎</m:t>
                    </m:r>
                    <m:r>
                      <a:rPr lang="en-US" sz="2400" i="1">
                        <a:solidFill>
                          <a:schemeClr val="bg1"/>
                        </a:solidFill>
                        <a:latin typeface="Cambria Math" panose="02040503050406030204" pitchFamily="18" charset="0"/>
                      </a:rPr>
                      <m:t>= </m:t>
                    </m:r>
                    <m:f>
                      <m:fPr>
                        <m:ctrlPr>
                          <a:rPr lang="en-US" sz="2400" i="1">
                            <a:solidFill>
                              <a:schemeClr val="bg1"/>
                            </a:solidFill>
                            <a:latin typeface="Cambria Math" panose="02040503050406030204" pitchFamily="18" charset="0"/>
                          </a:rPr>
                        </m:ctrlPr>
                      </m:fPr>
                      <m:num>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𝐶</m:t>
                            </m:r>
                          </m:e>
                          <m:sub>
                            <m:r>
                              <a:rPr lang="en-US" sz="2400" b="0" i="1">
                                <a:solidFill>
                                  <a:schemeClr val="bg1"/>
                                </a:solidFill>
                                <a:latin typeface="Cambria Math" panose="02040503050406030204" pitchFamily="18" charset="0"/>
                              </a:rPr>
                              <m:t>3</m:t>
                            </m:r>
                            <m:r>
                              <a:rPr lang="en-US" sz="2400" i="1">
                                <a:solidFill>
                                  <a:schemeClr val="bg1"/>
                                </a:solidFill>
                                <a:latin typeface="Cambria Math" panose="02040503050406030204" pitchFamily="18" charset="0"/>
                              </a:rPr>
                              <m:t>,</m:t>
                            </m:r>
                            <m:r>
                              <a:rPr lang="en-US" sz="2400" i="1">
                                <a:solidFill>
                                  <a:schemeClr val="bg1"/>
                                </a:solidFill>
                                <a:latin typeface="Cambria Math" panose="02040503050406030204" pitchFamily="18" charset="0"/>
                              </a:rPr>
                              <m:t>𝑞</m:t>
                            </m:r>
                          </m:sub>
                        </m:sSub>
                      </m:num>
                      <m:den>
                        <m:sSub>
                          <m:sSubPr>
                            <m:ctrlPr>
                              <a:rPr lang="en-US" sz="2400" i="1">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𝐶</m:t>
                            </m:r>
                          </m:e>
                          <m:sub>
                            <m:r>
                              <a:rPr lang="en-US" sz="2400" i="1">
                                <a:solidFill>
                                  <a:schemeClr val="bg1"/>
                                </a:solidFill>
                                <a:latin typeface="Cambria Math" panose="02040503050406030204" pitchFamily="18" charset="0"/>
                              </a:rPr>
                              <m:t>2,</m:t>
                            </m:r>
                            <m:r>
                              <a:rPr lang="en-US" sz="2400" i="1">
                                <a:solidFill>
                                  <a:schemeClr val="bg1"/>
                                </a:solidFill>
                                <a:latin typeface="Cambria Math" panose="02040503050406030204" pitchFamily="18" charset="0"/>
                              </a:rPr>
                              <m:t>𝑞</m:t>
                            </m:r>
                            <m:r>
                              <a:rPr lang="en-US" sz="2400" i="1">
                                <a:solidFill>
                                  <a:schemeClr val="bg1"/>
                                </a:solidFill>
                                <a:latin typeface="Cambria Math" panose="02040503050406030204" pitchFamily="18" charset="0"/>
                              </a:rPr>
                              <m:t> </m:t>
                            </m:r>
                          </m:sub>
                        </m:sSub>
                      </m:den>
                    </m:f>
                  </m:oMath>
                </a14:m>
                <a:r>
                  <a:rPr lang="en-US" sz="2400" b="0" dirty="0">
                    <a:solidFill>
                      <a:schemeClr val="bg1"/>
                    </a:solidFill>
                  </a:rPr>
                  <a:t>                             </a:t>
                </a:r>
              </a:p>
            </p:txBody>
          </p:sp>
        </mc:Choice>
        <mc:Fallback xmlns="">
          <p:sp>
            <p:nvSpPr>
              <p:cNvPr id="9" name="TextBox 8">
                <a:extLst>
                  <a:ext uri="{FF2B5EF4-FFF2-40B4-BE49-F238E27FC236}">
                    <a16:creationId xmlns:a16="http://schemas.microsoft.com/office/drawing/2014/main" id="{28EC23D4-12D0-AB21-1A11-84616BBFE146}"/>
                  </a:ext>
                </a:extLst>
              </p:cNvPr>
              <p:cNvSpPr txBox="1">
                <a:spLocks noRot="1" noChangeAspect="1" noMove="1" noResize="1" noEditPoints="1" noAdjustHandles="1" noChangeArrowheads="1" noChangeShapeType="1" noTextEdit="1"/>
              </p:cNvSpPr>
              <p:nvPr/>
            </p:nvSpPr>
            <p:spPr>
              <a:xfrm>
                <a:off x="6076299" y="3457289"/>
                <a:ext cx="5898779" cy="2284699"/>
              </a:xfrm>
              <a:prstGeom prst="rect">
                <a:avLst/>
              </a:prstGeom>
              <a:blipFill>
                <a:blip r:embed="rId3"/>
                <a:stretch>
                  <a:fillRect l="-1502" t="-273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65A4365C-9BEF-62FC-8BB1-8849BB621650}"/>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22</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3293483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7F0992-9544-F1D0-CC03-F0E44E060F1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3700"/>
              <a:t>Beam Energy Scan Phase-I vs. Phase-II</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5" name="Fig_NETp_dist_cen5.pdf" descr="Fig_NETp_dist_cen5.pdf">
            <a:extLst>
              <a:ext uri="{FF2B5EF4-FFF2-40B4-BE49-F238E27FC236}">
                <a16:creationId xmlns:a16="http://schemas.microsoft.com/office/drawing/2014/main" id="{2C09FBEB-5BAB-185A-27C5-7BA917997C40}"/>
              </a:ext>
            </a:extLst>
          </p:cNvPr>
          <p:cNvPicPr>
            <a:picLocks noChangeAspect="1"/>
          </p:cNvPicPr>
          <p:nvPr/>
        </p:nvPicPr>
        <p:blipFill>
          <a:blip r:embed="rId2"/>
          <a:stretch>
            <a:fillRect/>
          </a:stretch>
        </p:blipFill>
        <p:spPr>
          <a:xfrm>
            <a:off x="6462141" y="2247509"/>
            <a:ext cx="5596128" cy="3917288"/>
          </a:xfrm>
          <a:prstGeom prst="rect">
            <a:avLst/>
          </a:prstGeom>
        </p:spPr>
      </p:pic>
      <p:pic>
        <p:nvPicPr>
          <p:cNvPr id="4" name="Picture 3">
            <a:extLst>
              <a:ext uri="{FF2B5EF4-FFF2-40B4-BE49-F238E27FC236}">
                <a16:creationId xmlns:a16="http://schemas.microsoft.com/office/drawing/2014/main" id="{28D39725-8EF1-4EE5-7C11-228217E3598C}"/>
              </a:ext>
            </a:extLst>
          </p:cNvPr>
          <p:cNvPicPr>
            <a:picLocks noChangeAspect="1"/>
          </p:cNvPicPr>
          <p:nvPr/>
        </p:nvPicPr>
        <p:blipFill>
          <a:blip r:embed="rId3"/>
          <a:stretch>
            <a:fillRect/>
          </a:stretch>
        </p:blipFill>
        <p:spPr>
          <a:xfrm>
            <a:off x="230485" y="2316050"/>
            <a:ext cx="6097925" cy="2603434"/>
          </a:xfrm>
          <a:prstGeom prst="rect">
            <a:avLst/>
          </a:prstGeom>
        </p:spPr>
      </p:pic>
      <p:sp>
        <p:nvSpPr>
          <p:cNvPr id="7" name="TextBox 6">
            <a:extLst>
              <a:ext uri="{FF2B5EF4-FFF2-40B4-BE49-F238E27FC236}">
                <a16:creationId xmlns:a16="http://schemas.microsoft.com/office/drawing/2014/main" id="{ECCD3E42-3B02-0EA8-F1B0-FEA7651C9B2D}"/>
              </a:ext>
            </a:extLst>
          </p:cNvPr>
          <p:cNvSpPr txBox="1"/>
          <p:nvPr/>
        </p:nvSpPr>
        <p:spPr>
          <a:xfrm>
            <a:off x="607594" y="5252876"/>
            <a:ext cx="5854547" cy="954107"/>
          </a:xfrm>
          <a:prstGeom prst="rect">
            <a:avLst/>
          </a:prstGeom>
          <a:noFill/>
          <a:ln>
            <a:solidFill>
              <a:schemeClr val="tx1"/>
            </a:solidFill>
          </a:ln>
        </p:spPr>
        <p:txBody>
          <a:bodyPr wrap="square">
            <a:spAutoFit/>
          </a:bodyPr>
          <a:lstStyle/>
          <a:p>
            <a:pPr marL="342900" indent="-342900">
              <a:buFont typeface="Arial" panose="020B0604020202020204" pitchFamily="34" charset="0"/>
              <a:buChar char="•"/>
            </a:pPr>
            <a:r>
              <a:rPr lang="en-US" sz="2800" dirty="0"/>
              <a:t>10-18-fold increase in statistics</a:t>
            </a:r>
          </a:p>
          <a:p>
            <a:pPr marL="342900" indent="-342900">
              <a:buFont typeface="Arial" panose="020B0604020202020204" pitchFamily="34" charset="0"/>
              <a:buChar char="•"/>
            </a:pPr>
            <a:r>
              <a:rPr lang="en-US" sz="2800" dirty="0"/>
              <a:t>Two new collision energies</a:t>
            </a:r>
          </a:p>
        </p:txBody>
      </p:sp>
      <p:sp>
        <p:nvSpPr>
          <p:cNvPr id="8" name="TextBox 7">
            <a:extLst>
              <a:ext uri="{FF2B5EF4-FFF2-40B4-BE49-F238E27FC236}">
                <a16:creationId xmlns:a16="http://schemas.microsoft.com/office/drawing/2014/main" id="{9005D380-B628-F32F-EC66-910174026779}"/>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23</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3" name="TextBox 2">
            <a:extLst>
              <a:ext uri="{FF2B5EF4-FFF2-40B4-BE49-F238E27FC236}">
                <a16:creationId xmlns:a16="http://schemas.microsoft.com/office/drawing/2014/main" id="{E214C24A-B58C-01FE-19F9-AE490F57F845}"/>
              </a:ext>
            </a:extLst>
          </p:cNvPr>
          <p:cNvSpPr txBox="1"/>
          <p:nvPr/>
        </p:nvSpPr>
        <p:spPr>
          <a:xfrm>
            <a:off x="7211554" y="6230515"/>
            <a:ext cx="4571829" cy="369332"/>
          </a:xfrm>
          <a:prstGeom prst="rect">
            <a:avLst/>
          </a:prstGeom>
          <a:noFill/>
        </p:spPr>
        <p:txBody>
          <a:bodyPr wrap="none" rtlCol="0">
            <a:spAutoFit/>
          </a:bodyPr>
          <a:lstStyle/>
          <a:p>
            <a:r>
              <a:rPr lang="en-US" dirty="0"/>
              <a:t>A. </a:t>
            </a:r>
            <a:r>
              <a:rPr lang="en-US" dirty="0" err="1"/>
              <a:t>Pandav</a:t>
            </a:r>
            <a:r>
              <a:rPr lang="en-US" dirty="0"/>
              <a:t> (STAR Collaboration) – CPOD2024</a:t>
            </a:r>
          </a:p>
        </p:txBody>
      </p:sp>
    </p:spTree>
    <p:extLst>
      <p:ext uri="{BB962C8B-B14F-4D97-AF65-F5344CB8AC3E}">
        <p14:creationId xmlns:p14="http://schemas.microsoft.com/office/powerpoint/2010/main" val="97501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942208-0206-01F0-0F18-851F9DCEB43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Beam Energy Scan Phase-I  vs. Phase-II</a:t>
            </a:r>
          </a:p>
        </p:txBody>
      </p:sp>
      <p:pic>
        <p:nvPicPr>
          <p:cNvPr id="4" name="Fig_c42_BES2vsBESold_e1.pdf" descr="Fig_c42_BES2vsBESold_e1.pdf">
            <a:extLst>
              <a:ext uri="{FF2B5EF4-FFF2-40B4-BE49-F238E27FC236}">
                <a16:creationId xmlns:a16="http://schemas.microsoft.com/office/drawing/2014/main" id="{B5AC6662-F7F3-EC4E-8B7B-EBBC47C1738E}"/>
              </a:ext>
            </a:extLst>
          </p:cNvPr>
          <p:cNvPicPr>
            <a:picLocks noChangeAspect="1"/>
          </p:cNvPicPr>
          <p:nvPr/>
        </p:nvPicPr>
        <p:blipFill>
          <a:blip r:embed="rId2"/>
          <a:stretch>
            <a:fillRect/>
          </a:stretch>
        </p:blipFill>
        <p:spPr>
          <a:xfrm>
            <a:off x="4777316" y="698604"/>
            <a:ext cx="6780700" cy="5458462"/>
          </a:xfrm>
          <a:prstGeom prst="rect">
            <a:avLst/>
          </a:prstGeom>
        </p:spPr>
      </p:pic>
      <p:sp>
        <p:nvSpPr>
          <p:cNvPr id="5" name="STAR">
            <a:extLst>
              <a:ext uri="{FF2B5EF4-FFF2-40B4-BE49-F238E27FC236}">
                <a16:creationId xmlns:a16="http://schemas.microsoft.com/office/drawing/2014/main" id="{63CEA751-3651-7339-DD80-2B5E6A51516F}"/>
              </a:ext>
            </a:extLst>
          </p:cNvPr>
          <p:cNvSpPr txBox="1"/>
          <p:nvPr/>
        </p:nvSpPr>
        <p:spPr>
          <a:xfrm>
            <a:off x="5857475" y="4907769"/>
            <a:ext cx="1267975" cy="313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defRPr sz="5000" b="0" i="1">
                <a:solidFill>
                  <a:srgbClr val="CD303D"/>
                </a:solidFill>
                <a:latin typeface="Helvetica"/>
                <a:ea typeface="Helvetica"/>
                <a:cs typeface="Helvetica"/>
                <a:sym typeface="Helvetica"/>
              </a:defRPr>
            </a:lvl1pPr>
          </a:lstStyle>
          <a:p>
            <a:r>
              <a:rPr sz="1100" dirty="0"/>
              <a:t>STAR</a:t>
            </a:r>
            <a:r>
              <a:rPr lang="en-US" sz="1100" dirty="0"/>
              <a:t> Preliminary</a:t>
            </a:r>
            <a:endParaRPr sz="1100" dirty="0"/>
          </a:p>
        </p:txBody>
      </p:sp>
      <p:sp>
        <p:nvSpPr>
          <p:cNvPr id="6" name="TextBox 5">
            <a:extLst>
              <a:ext uri="{FF2B5EF4-FFF2-40B4-BE49-F238E27FC236}">
                <a16:creationId xmlns:a16="http://schemas.microsoft.com/office/drawing/2014/main" id="{7ED89169-312A-82F7-2114-EAC298514CE3}"/>
              </a:ext>
            </a:extLst>
          </p:cNvPr>
          <p:cNvSpPr txBox="1"/>
          <p:nvPr/>
        </p:nvSpPr>
        <p:spPr>
          <a:xfrm>
            <a:off x="397043" y="5695401"/>
            <a:ext cx="4752472" cy="461665"/>
          </a:xfrm>
          <a:prstGeom prst="rect">
            <a:avLst/>
          </a:prstGeom>
          <a:solidFill>
            <a:srgbClr val="FFC000"/>
          </a:solidFill>
          <a:ln>
            <a:solidFill>
              <a:schemeClr val="tx1"/>
            </a:solidFill>
          </a:ln>
        </p:spPr>
        <p:txBody>
          <a:bodyPr wrap="square" rtlCol="0">
            <a:spAutoFit/>
          </a:bodyPr>
          <a:lstStyle/>
          <a:p>
            <a:r>
              <a:rPr lang="en-US" sz="2400" dirty="0"/>
              <a:t>1-2 </a:t>
            </a:r>
            <a:r>
              <a:rPr lang="en-US" sz="2400" dirty="0">
                <a:latin typeface="Symbol" pitchFamily="2" charset="2"/>
              </a:rPr>
              <a:t>s</a:t>
            </a:r>
            <a:r>
              <a:rPr lang="en-US" sz="2400" dirty="0"/>
              <a:t> level consistency with BES-I</a:t>
            </a:r>
          </a:p>
        </p:txBody>
      </p:sp>
      <p:sp>
        <p:nvSpPr>
          <p:cNvPr id="7" name="TextBox 6">
            <a:extLst>
              <a:ext uri="{FF2B5EF4-FFF2-40B4-BE49-F238E27FC236}">
                <a16:creationId xmlns:a16="http://schemas.microsoft.com/office/drawing/2014/main" id="{C1CAC4F9-E215-DF25-A511-B1FB9A3407AC}"/>
              </a:ext>
            </a:extLst>
          </p:cNvPr>
          <p:cNvSpPr txBox="1"/>
          <p:nvPr/>
        </p:nvSpPr>
        <p:spPr>
          <a:xfrm>
            <a:off x="7211554" y="6230515"/>
            <a:ext cx="4571829" cy="369332"/>
          </a:xfrm>
          <a:prstGeom prst="rect">
            <a:avLst/>
          </a:prstGeom>
          <a:noFill/>
        </p:spPr>
        <p:txBody>
          <a:bodyPr wrap="none" rtlCol="0">
            <a:spAutoFit/>
          </a:bodyPr>
          <a:lstStyle/>
          <a:p>
            <a:r>
              <a:rPr lang="en-US" dirty="0"/>
              <a:t>A. </a:t>
            </a:r>
            <a:r>
              <a:rPr lang="en-US" dirty="0" err="1"/>
              <a:t>Pandav</a:t>
            </a:r>
            <a:r>
              <a:rPr lang="en-US" dirty="0"/>
              <a:t> (STAR Collaboration) – CPOD2024</a:t>
            </a:r>
          </a:p>
        </p:txBody>
      </p:sp>
      <p:sp>
        <p:nvSpPr>
          <p:cNvPr id="8" name="TextBox 7">
            <a:extLst>
              <a:ext uri="{FF2B5EF4-FFF2-40B4-BE49-F238E27FC236}">
                <a16:creationId xmlns:a16="http://schemas.microsoft.com/office/drawing/2014/main" id="{1111DE9F-1936-43F5-A342-135C7A134E9F}"/>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24</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363255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Fig_Factos_3panel_datavsmodel_FFfrnow_e2_e2.pdf" descr="Fig_Factos_3panel_datavsmodel_FFfrnow_e2_e2.pdf">
            <a:extLst>
              <a:ext uri="{FF2B5EF4-FFF2-40B4-BE49-F238E27FC236}">
                <a16:creationId xmlns:a16="http://schemas.microsoft.com/office/drawing/2014/main" id="{31230CE7-1E25-7571-ABBF-260415156998}"/>
              </a:ext>
            </a:extLst>
          </p:cNvPr>
          <p:cNvPicPr>
            <a:picLocks noChangeAspect="1"/>
          </p:cNvPicPr>
          <p:nvPr/>
        </p:nvPicPr>
        <p:blipFill>
          <a:blip r:embed="rId2"/>
          <a:srcRect l="1257" r="3" b="3"/>
          <a:stretch/>
        </p:blipFill>
        <p:spPr>
          <a:xfrm>
            <a:off x="4038610" y="7"/>
            <a:ext cx="4039673" cy="6875812"/>
          </a:xfrm>
          <a:prstGeom prst="rect">
            <a:avLst/>
          </a:prstGeom>
        </p:spPr>
      </p:pic>
      <p:sp>
        <p:nvSpPr>
          <p:cNvPr id="17" name="Freeform: Shape 16">
            <a:extLst>
              <a:ext uri="{FF2B5EF4-FFF2-40B4-BE49-F238E27FC236}">
                <a16:creationId xmlns:a16="http://schemas.microsoft.com/office/drawing/2014/main" id="{32FD26B0-16CE-4AD4-9CE4-A63EBF330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6E1B966A-E1EA-7671-1193-A8DEEA66B375}"/>
              </a:ext>
            </a:extLst>
          </p:cNvPr>
          <p:cNvSpPr txBox="1"/>
          <p:nvPr/>
        </p:nvSpPr>
        <p:spPr>
          <a:xfrm>
            <a:off x="553792" y="2945176"/>
            <a:ext cx="2984937" cy="2757975"/>
          </a:xfrm>
          <a:prstGeom prst="rect">
            <a:avLst/>
          </a:prstGeom>
        </p:spPr>
        <p:txBody>
          <a:bodyPr vert="horz" lIns="91440" tIns="45720" rIns="91440" bIns="45720" rtlCol="0" anchor="t">
            <a:normAutofit/>
          </a:bodyPr>
          <a:lstStyle/>
          <a:p>
            <a:pPr algn="r">
              <a:lnSpc>
                <a:spcPct val="90000"/>
              </a:lnSpc>
              <a:spcBef>
                <a:spcPct val="0"/>
              </a:spcBef>
              <a:spcAft>
                <a:spcPts val="600"/>
              </a:spcAft>
            </a:pPr>
            <a:r>
              <a:rPr lang="en-US" sz="4000" kern="1200">
                <a:solidFill>
                  <a:srgbClr val="FFFFFF"/>
                </a:solidFill>
                <a:latin typeface="+mj-lt"/>
                <a:ea typeface="+mj-ea"/>
                <a:cs typeface="+mj-cs"/>
              </a:rPr>
              <a:t>Results on QCD Critical Point Search</a:t>
            </a:r>
          </a:p>
        </p:txBody>
      </p:sp>
      <p:pic>
        <p:nvPicPr>
          <p:cNvPr id="5" name="Fig_CumuR_3panel_datavsmodel_eM4.pdf" descr="Fig_CumuR_3panel_datavsmodel_eM4.pdf">
            <a:extLst>
              <a:ext uri="{FF2B5EF4-FFF2-40B4-BE49-F238E27FC236}">
                <a16:creationId xmlns:a16="http://schemas.microsoft.com/office/drawing/2014/main" id="{9FF88631-0FCD-5306-1561-A8043D98FCB8}"/>
              </a:ext>
            </a:extLst>
          </p:cNvPr>
          <p:cNvPicPr>
            <a:picLocks noChangeAspect="1"/>
          </p:cNvPicPr>
          <p:nvPr/>
        </p:nvPicPr>
        <p:blipFill>
          <a:blip r:embed="rId3"/>
          <a:srcRect t="792" r="2" b="2"/>
          <a:stretch/>
        </p:blipFill>
        <p:spPr>
          <a:xfrm>
            <a:off x="8068007" y="-7"/>
            <a:ext cx="4123986" cy="6876146"/>
          </a:xfrm>
          <a:prstGeom prst="rect">
            <a:avLst/>
          </a:prstGeom>
        </p:spPr>
      </p:pic>
      <p:sp>
        <p:nvSpPr>
          <p:cNvPr id="7" name="TextBox 6">
            <a:extLst>
              <a:ext uri="{FF2B5EF4-FFF2-40B4-BE49-F238E27FC236}">
                <a16:creationId xmlns:a16="http://schemas.microsoft.com/office/drawing/2014/main" id="{C1AAE280-9C3D-5C10-02A3-42FD94B6B98E}"/>
              </a:ext>
            </a:extLst>
          </p:cNvPr>
          <p:cNvSpPr txBox="1"/>
          <p:nvPr/>
        </p:nvSpPr>
        <p:spPr>
          <a:xfrm>
            <a:off x="114443" y="5361519"/>
            <a:ext cx="3803508" cy="1200329"/>
          </a:xfrm>
          <a:prstGeom prst="rect">
            <a:avLst/>
          </a:prstGeom>
          <a:solidFill>
            <a:schemeClr val="accent6">
              <a:lumMod val="20000"/>
              <a:lumOff val="80000"/>
            </a:schemeClr>
          </a:solidFill>
          <a:ln>
            <a:solidFill>
              <a:schemeClr val="tx1"/>
            </a:solidFill>
          </a:ln>
        </p:spPr>
        <p:txBody>
          <a:bodyPr wrap="square" rtlCol="0">
            <a:spAutoFit/>
          </a:bodyPr>
          <a:lstStyle/>
          <a:p>
            <a:r>
              <a:rPr lang="en-IN" sz="2400" dirty="0">
                <a:latin typeface="Bookman Old Style" panose="02050604050505020204" pitchFamily="18" charset="0"/>
              </a:rPr>
              <a:t>Quantitative differences exist between data and non-CP models</a:t>
            </a:r>
            <a:endParaRPr lang="en-US" sz="2400" dirty="0"/>
          </a:p>
        </p:txBody>
      </p:sp>
      <p:sp>
        <p:nvSpPr>
          <p:cNvPr id="8" name="TextBox 7">
            <a:extLst>
              <a:ext uri="{FF2B5EF4-FFF2-40B4-BE49-F238E27FC236}">
                <a16:creationId xmlns:a16="http://schemas.microsoft.com/office/drawing/2014/main" id="{C50ABCBF-D9D0-5676-923C-7ABD84DD3C9B}"/>
              </a:ext>
            </a:extLst>
          </p:cNvPr>
          <p:cNvSpPr txBox="1"/>
          <p:nvPr/>
        </p:nvSpPr>
        <p:spPr>
          <a:xfrm>
            <a:off x="107195" y="91133"/>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25</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9" name="STAR">
            <a:extLst>
              <a:ext uri="{FF2B5EF4-FFF2-40B4-BE49-F238E27FC236}">
                <a16:creationId xmlns:a16="http://schemas.microsoft.com/office/drawing/2014/main" id="{EB0F5707-AD1A-9C81-7850-BA4266200D14}"/>
              </a:ext>
            </a:extLst>
          </p:cNvPr>
          <p:cNvSpPr txBox="1"/>
          <p:nvPr/>
        </p:nvSpPr>
        <p:spPr>
          <a:xfrm>
            <a:off x="5850741" y="4167390"/>
            <a:ext cx="1267975" cy="313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defRPr sz="5000" b="0" i="1">
                <a:solidFill>
                  <a:srgbClr val="CD303D"/>
                </a:solidFill>
                <a:latin typeface="Helvetica"/>
                <a:ea typeface="Helvetica"/>
                <a:cs typeface="Helvetica"/>
                <a:sym typeface="Helvetica"/>
              </a:defRPr>
            </a:lvl1pPr>
          </a:lstStyle>
          <a:p>
            <a:r>
              <a:rPr sz="1100" dirty="0"/>
              <a:t>STAR</a:t>
            </a:r>
            <a:r>
              <a:rPr lang="en-US" sz="1100" dirty="0"/>
              <a:t> Preliminary</a:t>
            </a:r>
            <a:endParaRPr sz="1100" dirty="0"/>
          </a:p>
        </p:txBody>
      </p:sp>
      <p:sp>
        <p:nvSpPr>
          <p:cNvPr id="10" name="STAR">
            <a:extLst>
              <a:ext uri="{FF2B5EF4-FFF2-40B4-BE49-F238E27FC236}">
                <a16:creationId xmlns:a16="http://schemas.microsoft.com/office/drawing/2014/main" id="{DCE86A52-C0AD-B8F6-3168-4F7AB7521410}"/>
              </a:ext>
            </a:extLst>
          </p:cNvPr>
          <p:cNvSpPr txBox="1"/>
          <p:nvPr/>
        </p:nvSpPr>
        <p:spPr>
          <a:xfrm>
            <a:off x="9178191" y="3437909"/>
            <a:ext cx="1267975" cy="313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defRPr sz="5000" b="0" i="1">
                <a:solidFill>
                  <a:srgbClr val="CD303D"/>
                </a:solidFill>
                <a:latin typeface="Helvetica"/>
                <a:ea typeface="Helvetica"/>
                <a:cs typeface="Helvetica"/>
                <a:sym typeface="Helvetica"/>
              </a:defRPr>
            </a:lvl1pPr>
          </a:lstStyle>
          <a:p>
            <a:r>
              <a:rPr sz="1100" dirty="0"/>
              <a:t>STAR</a:t>
            </a:r>
            <a:r>
              <a:rPr lang="en-US" sz="1100" dirty="0"/>
              <a:t> Preliminary</a:t>
            </a:r>
            <a:endParaRPr sz="1100" dirty="0"/>
          </a:p>
        </p:txBody>
      </p:sp>
      <p:sp>
        <p:nvSpPr>
          <p:cNvPr id="2" name="TextBox 1">
            <a:extLst>
              <a:ext uri="{FF2B5EF4-FFF2-40B4-BE49-F238E27FC236}">
                <a16:creationId xmlns:a16="http://schemas.microsoft.com/office/drawing/2014/main" id="{1F55D922-47E1-8854-136E-4B5DD1959B69}"/>
              </a:ext>
            </a:extLst>
          </p:cNvPr>
          <p:cNvSpPr txBox="1"/>
          <p:nvPr/>
        </p:nvSpPr>
        <p:spPr>
          <a:xfrm>
            <a:off x="353141" y="1090673"/>
            <a:ext cx="3341529" cy="646331"/>
          </a:xfrm>
          <a:prstGeom prst="rect">
            <a:avLst/>
          </a:prstGeom>
          <a:noFill/>
        </p:spPr>
        <p:txBody>
          <a:bodyPr wrap="square" rtlCol="0">
            <a:spAutoFit/>
          </a:bodyPr>
          <a:lstStyle/>
          <a:p>
            <a:r>
              <a:rPr lang="en-US" dirty="0">
                <a:solidFill>
                  <a:schemeClr val="bg1"/>
                </a:solidFill>
              </a:rPr>
              <a:t>A. </a:t>
            </a:r>
            <a:r>
              <a:rPr lang="en-US" dirty="0" err="1">
                <a:solidFill>
                  <a:schemeClr val="bg1"/>
                </a:solidFill>
              </a:rPr>
              <a:t>Pandav</a:t>
            </a:r>
            <a:r>
              <a:rPr lang="en-US" dirty="0">
                <a:solidFill>
                  <a:schemeClr val="bg1"/>
                </a:solidFill>
              </a:rPr>
              <a:t> (STAR Collaboration) – CPOD2024</a:t>
            </a:r>
          </a:p>
        </p:txBody>
      </p:sp>
    </p:spTree>
    <p:extLst>
      <p:ext uri="{BB962C8B-B14F-4D97-AF65-F5344CB8AC3E}">
        <p14:creationId xmlns:p14="http://schemas.microsoft.com/office/powerpoint/2010/main" val="395292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B9C452-2C6E-4D52-8FC7-669291EE9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E1CC44-1B7F-472B-B668-B4F2F4723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BAD077-4A41-458D-9909-1A108699E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6"/>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1FC21CE-01FD-49CC-BAFC-06F38B34B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77D29-7CC7-0176-888E-976E6DC21229}"/>
              </a:ext>
            </a:extLst>
          </p:cNvPr>
          <p:cNvSpPr>
            <a:spLocks noGrp="1"/>
          </p:cNvSpPr>
          <p:nvPr>
            <p:ph type="title"/>
          </p:nvPr>
        </p:nvSpPr>
        <p:spPr>
          <a:xfrm>
            <a:off x="699714" y="321728"/>
            <a:ext cx="6999883" cy="967956"/>
          </a:xfrm>
        </p:spPr>
        <p:txBody>
          <a:bodyPr vert="horz" lIns="91440" tIns="45720" rIns="91440" bIns="45720" rtlCol="0" anchor="ctr">
            <a:normAutofit/>
          </a:bodyPr>
          <a:lstStyle/>
          <a:p>
            <a:r>
              <a:rPr lang="en-US" sz="4000">
                <a:solidFill>
                  <a:srgbClr val="FFFFFF"/>
                </a:solidFill>
              </a:rPr>
              <a:t>CP-Model based interpretation </a:t>
            </a:r>
          </a:p>
        </p:txBody>
      </p:sp>
      <p:pic>
        <p:nvPicPr>
          <p:cNvPr id="5" name="Picture 4">
            <a:extLst>
              <a:ext uri="{FF2B5EF4-FFF2-40B4-BE49-F238E27FC236}">
                <a16:creationId xmlns:a16="http://schemas.microsoft.com/office/drawing/2014/main" id="{0D4E4D11-A850-5EF2-51ED-9C9268B0CA49}"/>
              </a:ext>
            </a:extLst>
          </p:cNvPr>
          <p:cNvPicPr>
            <a:picLocks noChangeAspect="1"/>
          </p:cNvPicPr>
          <p:nvPr/>
        </p:nvPicPr>
        <p:blipFill>
          <a:blip r:embed="rId2"/>
          <a:stretch>
            <a:fillRect/>
          </a:stretch>
        </p:blipFill>
        <p:spPr>
          <a:xfrm>
            <a:off x="4024873" y="3253619"/>
            <a:ext cx="2494544" cy="1892588"/>
          </a:xfrm>
          <a:prstGeom prst="rect">
            <a:avLst/>
          </a:prstGeom>
        </p:spPr>
      </p:pic>
      <p:pic>
        <p:nvPicPr>
          <p:cNvPr id="7" name="Picture 6">
            <a:extLst>
              <a:ext uri="{FF2B5EF4-FFF2-40B4-BE49-F238E27FC236}">
                <a16:creationId xmlns:a16="http://schemas.microsoft.com/office/drawing/2014/main" id="{00857808-A09D-4501-9B47-4529FA022DE0}"/>
              </a:ext>
            </a:extLst>
          </p:cNvPr>
          <p:cNvPicPr>
            <a:picLocks noChangeAspect="1"/>
          </p:cNvPicPr>
          <p:nvPr/>
        </p:nvPicPr>
        <p:blipFill>
          <a:blip r:embed="rId3"/>
          <a:stretch>
            <a:fillRect/>
          </a:stretch>
        </p:blipFill>
        <p:spPr>
          <a:xfrm>
            <a:off x="9352029" y="3221257"/>
            <a:ext cx="2502912" cy="1898937"/>
          </a:xfrm>
          <a:prstGeom prst="rect">
            <a:avLst/>
          </a:prstGeom>
        </p:spPr>
      </p:pic>
      <p:pic>
        <p:nvPicPr>
          <p:cNvPr id="6" name="Picture 5">
            <a:extLst>
              <a:ext uri="{FF2B5EF4-FFF2-40B4-BE49-F238E27FC236}">
                <a16:creationId xmlns:a16="http://schemas.microsoft.com/office/drawing/2014/main" id="{1CE2AE75-7855-0DCD-652D-B2FD901C1457}"/>
              </a:ext>
            </a:extLst>
          </p:cNvPr>
          <p:cNvPicPr>
            <a:picLocks noChangeAspect="1"/>
          </p:cNvPicPr>
          <p:nvPr/>
        </p:nvPicPr>
        <p:blipFill>
          <a:blip r:embed="rId4"/>
          <a:stretch>
            <a:fillRect/>
          </a:stretch>
        </p:blipFill>
        <p:spPr>
          <a:xfrm>
            <a:off x="6684268" y="3275749"/>
            <a:ext cx="2502910" cy="1898935"/>
          </a:xfrm>
          <a:prstGeom prst="rect">
            <a:avLst/>
          </a:prstGeom>
        </p:spPr>
      </p:pic>
      <p:sp>
        <p:nvSpPr>
          <p:cNvPr id="8" name="TextBox 7">
            <a:extLst>
              <a:ext uri="{FF2B5EF4-FFF2-40B4-BE49-F238E27FC236}">
                <a16:creationId xmlns:a16="http://schemas.microsoft.com/office/drawing/2014/main" id="{E5232CF5-5893-68AC-C08E-7ED594DA672F}"/>
              </a:ext>
            </a:extLst>
          </p:cNvPr>
          <p:cNvSpPr txBox="1"/>
          <p:nvPr/>
        </p:nvSpPr>
        <p:spPr>
          <a:xfrm>
            <a:off x="3739097" y="5432971"/>
            <a:ext cx="3612198" cy="1200329"/>
          </a:xfrm>
          <a:prstGeom prst="rect">
            <a:avLst/>
          </a:prstGeom>
          <a:solidFill>
            <a:schemeClr val="accent6">
              <a:lumMod val="20000"/>
              <a:lumOff val="80000"/>
            </a:schemeClr>
          </a:solidFill>
          <a:ln>
            <a:solidFill>
              <a:schemeClr val="tx1"/>
            </a:solidFill>
          </a:ln>
        </p:spPr>
        <p:txBody>
          <a:bodyPr wrap="square" rtlCol="0">
            <a:spAutoFit/>
          </a:bodyPr>
          <a:lstStyle/>
          <a:p>
            <a:r>
              <a:rPr lang="en-US" sz="2400" dirty="0"/>
              <a:t>CP based model in qualitative agreement with measurements</a:t>
            </a:r>
          </a:p>
        </p:txBody>
      </p:sp>
      <p:sp>
        <p:nvSpPr>
          <p:cNvPr id="9" name="TextBox 8">
            <a:extLst>
              <a:ext uri="{FF2B5EF4-FFF2-40B4-BE49-F238E27FC236}">
                <a16:creationId xmlns:a16="http://schemas.microsoft.com/office/drawing/2014/main" id="{242A68FD-C21E-7FD8-6867-51E12E9027C1}"/>
              </a:ext>
            </a:extLst>
          </p:cNvPr>
          <p:cNvSpPr txBox="1"/>
          <p:nvPr/>
        </p:nvSpPr>
        <p:spPr>
          <a:xfrm>
            <a:off x="7503206" y="5294149"/>
            <a:ext cx="4609019" cy="1200329"/>
          </a:xfrm>
          <a:prstGeom prst="rect">
            <a:avLst/>
          </a:prstGeom>
          <a:noFill/>
          <a:ln>
            <a:solidFill>
              <a:schemeClr val="tx1"/>
            </a:solidFill>
          </a:ln>
        </p:spPr>
        <p:txBody>
          <a:bodyPr wrap="none" rtlCol="0">
            <a:spAutoFit/>
          </a:bodyPr>
          <a:lstStyle/>
          <a:p>
            <a:r>
              <a:rPr lang="en-US" dirty="0"/>
              <a:t>Caveats</a:t>
            </a:r>
          </a:p>
          <a:p>
            <a:pPr marL="342900" indent="-342900">
              <a:buAutoNum type="arabicParenBoth"/>
            </a:pPr>
            <a:r>
              <a:rPr lang="en-US" dirty="0"/>
              <a:t>Baseline </a:t>
            </a:r>
          </a:p>
          <a:p>
            <a:pPr marL="342900" indent="-342900">
              <a:buAutoNum type="arabicParenBoth"/>
            </a:pPr>
            <a:r>
              <a:rPr lang="en-US" dirty="0"/>
              <a:t> Based on </a:t>
            </a:r>
            <a:r>
              <a:rPr lang="en-US" dirty="0" err="1"/>
              <a:t>Ising</a:t>
            </a:r>
            <a:r>
              <a:rPr lang="en-US" dirty="0"/>
              <a:t> model (singular &amp; regular)</a:t>
            </a:r>
          </a:p>
          <a:p>
            <a:pPr marL="342900" indent="-342900">
              <a:buAutoNum type="arabicParenBoth"/>
            </a:pPr>
            <a:r>
              <a:rPr lang="en-US" dirty="0"/>
              <a:t> Does not tell the location of CP</a:t>
            </a:r>
          </a:p>
        </p:txBody>
      </p:sp>
      <p:sp>
        <p:nvSpPr>
          <p:cNvPr id="10" name="TextBox 9">
            <a:extLst>
              <a:ext uri="{FF2B5EF4-FFF2-40B4-BE49-F238E27FC236}">
                <a16:creationId xmlns:a16="http://schemas.microsoft.com/office/drawing/2014/main" id="{315D96A1-A984-A99F-8A5F-030E7E24ED39}"/>
              </a:ext>
            </a:extLst>
          </p:cNvPr>
          <p:cNvSpPr txBox="1"/>
          <p:nvPr/>
        </p:nvSpPr>
        <p:spPr>
          <a:xfrm>
            <a:off x="3957759" y="2108812"/>
            <a:ext cx="7229475" cy="1015663"/>
          </a:xfrm>
          <a:prstGeom prst="rect">
            <a:avLst/>
          </a:prstGeom>
          <a:solidFill>
            <a:schemeClr val="accent6">
              <a:lumMod val="20000"/>
              <a:lumOff val="80000"/>
            </a:schemeClr>
          </a:solidFill>
          <a:ln>
            <a:solidFill>
              <a:schemeClr val="tx1"/>
            </a:solidFill>
          </a:ln>
        </p:spPr>
        <p:txBody>
          <a:bodyPr wrap="square" rtlCol="0">
            <a:spAutoFit/>
          </a:bodyPr>
          <a:lstStyle/>
          <a:p>
            <a:r>
              <a:rPr lang="en-US" sz="2000" dirty="0"/>
              <a:t>“One expects a peak (bump) in the 2</a:t>
            </a:r>
            <a:r>
              <a:rPr lang="en-US" sz="2000" baseline="30000" dirty="0"/>
              <a:t>nd</a:t>
            </a:r>
            <a:r>
              <a:rPr lang="en-US" sz="2000" dirty="0"/>
              <a:t> and 3</a:t>
            </a:r>
            <a:r>
              <a:rPr lang="en-US" sz="2000" baseline="30000" dirty="0"/>
              <a:t>rd</a:t>
            </a:r>
            <a:r>
              <a:rPr lang="en-US" sz="2000" dirty="0"/>
              <a:t> order cumulants and a dip followed by a peak in the 4</a:t>
            </a:r>
            <a:r>
              <a:rPr lang="en-US" sz="2000" baseline="30000" dirty="0"/>
              <a:t>th</a:t>
            </a:r>
            <a:r>
              <a:rPr lang="en-US" sz="2000" dirty="0"/>
              <a:t> order cumulant as </a:t>
            </a:r>
            <a:r>
              <a:rPr lang="en-US" sz="2000" dirty="0" err="1">
                <a:latin typeface="Symbol" pitchFamily="2" charset="2"/>
              </a:rPr>
              <a:t>m</a:t>
            </a:r>
            <a:r>
              <a:rPr lang="en-US" sz="2000" baseline="-25000" dirty="0" err="1"/>
              <a:t>B</a:t>
            </a:r>
            <a:r>
              <a:rPr lang="en-US" sz="2000" dirty="0"/>
              <a:t> increases of collision energy decreases”</a:t>
            </a:r>
          </a:p>
        </p:txBody>
      </p:sp>
      <p:sp>
        <p:nvSpPr>
          <p:cNvPr id="11" name="TextBox 10">
            <a:extLst>
              <a:ext uri="{FF2B5EF4-FFF2-40B4-BE49-F238E27FC236}">
                <a16:creationId xmlns:a16="http://schemas.microsoft.com/office/drawing/2014/main" id="{B861C53E-87EC-4F67-C711-D32DBF2E7362}"/>
              </a:ext>
            </a:extLst>
          </p:cNvPr>
          <p:cNvSpPr txBox="1"/>
          <p:nvPr/>
        </p:nvSpPr>
        <p:spPr>
          <a:xfrm>
            <a:off x="3970421" y="1720516"/>
            <a:ext cx="3602076" cy="369332"/>
          </a:xfrm>
          <a:prstGeom prst="rect">
            <a:avLst/>
          </a:prstGeom>
          <a:noFill/>
        </p:spPr>
        <p:txBody>
          <a:bodyPr wrap="none" rtlCol="0">
            <a:spAutoFit/>
          </a:bodyPr>
          <a:lstStyle/>
          <a:p>
            <a:r>
              <a:rPr lang="en-US" dirty="0"/>
              <a:t>M. </a:t>
            </a:r>
            <a:r>
              <a:rPr lang="en-US" dirty="0" err="1"/>
              <a:t>Stehphanov</a:t>
            </a:r>
            <a:r>
              <a:rPr lang="en-US" dirty="0"/>
              <a:t> : </a:t>
            </a:r>
            <a:r>
              <a:rPr lang="en-US" dirty="0" err="1"/>
              <a:t>arXiv</a:t>
            </a:r>
            <a:r>
              <a:rPr lang="en-US" dirty="0"/>
              <a:t>: 2410.02861</a:t>
            </a:r>
          </a:p>
        </p:txBody>
      </p:sp>
      <p:pic>
        <p:nvPicPr>
          <p:cNvPr id="13" name="Picture 12" descr="A screenshot of a computer&#10;&#10;Description automatically generated">
            <a:extLst>
              <a:ext uri="{FF2B5EF4-FFF2-40B4-BE49-F238E27FC236}">
                <a16:creationId xmlns:a16="http://schemas.microsoft.com/office/drawing/2014/main" id="{26181DA4-1320-082A-E9CB-B4669E36025A}"/>
              </a:ext>
            </a:extLst>
          </p:cNvPr>
          <p:cNvPicPr>
            <a:picLocks noChangeAspect="1"/>
          </p:cNvPicPr>
          <p:nvPr/>
        </p:nvPicPr>
        <p:blipFill>
          <a:blip r:embed="rId5"/>
          <a:stretch>
            <a:fillRect/>
          </a:stretch>
        </p:blipFill>
        <p:spPr>
          <a:xfrm>
            <a:off x="8434793" y="22842"/>
            <a:ext cx="3726085" cy="1587445"/>
          </a:xfrm>
          <a:prstGeom prst="rect">
            <a:avLst/>
          </a:prstGeom>
        </p:spPr>
      </p:pic>
      <p:pic>
        <p:nvPicPr>
          <p:cNvPr id="17" name="Fig_Factos_3panel_datavsmodel_FFfrnow_e2_e2.pdf" descr="Fig_Factos_3panel_datavsmodel_FFfrnow_e2_e2.pdf">
            <a:extLst>
              <a:ext uri="{FF2B5EF4-FFF2-40B4-BE49-F238E27FC236}">
                <a16:creationId xmlns:a16="http://schemas.microsoft.com/office/drawing/2014/main" id="{35C3B3CE-9338-6304-60B8-B22EB9E13475}"/>
              </a:ext>
            </a:extLst>
          </p:cNvPr>
          <p:cNvPicPr>
            <a:picLocks noChangeAspect="1"/>
          </p:cNvPicPr>
          <p:nvPr/>
        </p:nvPicPr>
        <p:blipFill>
          <a:blip r:embed="rId6"/>
          <a:srcRect l="1257" r="3" b="3"/>
          <a:stretch/>
        </p:blipFill>
        <p:spPr>
          <a:xfrm>
            <a:off x="351399" y="1196811"/>
            <a:ext cx="3281963" cy="5586135"/>
          </a:xfrm>
          <a:prstGeom prst="rect">
            <a:avLst/>
          </a:prstGeom>
        </p:spPr>
      </p:pic>
      <p:sp>
        <p:nvSpPr>
          <p:cNvPr id="15" name="TextBox 14">
            <a:extLst>
              <a:ext uri="{FF2B5EF4-FFF2-40B4-BE49-F238E27FC236}">
                <a16:creationId xmlns:a16="http://schemas.microsoft.com/office/drawing/2014/main" id="{9BAF0663-FD84-C10D-2205-081B8FF95A2F}"/>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26</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19" name="STAR">
            <a:extLst>
              <a:ext uri="{FF2B5EF4-FFF2-40B4-BE49-F238E27FC236}">
                <a16:creationId xmlns:a16="http://schemas.microsoft.com/office/drawing/2014/main" id="{1F7196C1-3233-289F-07FE-3A237422002E}"/>
              </a:ext>
            </a:extLst>
          </p:cNvPr>
          <p:cNvSpPr txBox="1"/>
          <p:nvPr/>
        </p:nvSpPr>
        <p:spPr>
          <a:xfrm>
            <a:off x="1827436" y="4486664"/>
            <a:ext cx="1267975" cy="313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defRPr sz="5000" b="0" i="1">
                <a:solidFill>
                  <a:srgbClr val="CD303D"/>
                </a:solidFill>
                <a:latin typeface="Helvetica"/>
                <a:ea typeface="Helvetica"/>
                <a:cs typeface="Helvetica"/>
                <a:sym typeface="Helvetica"/>
              </a:defRPr>
            </a:lvl1pPr>
          </a:lstStyle>
          <a:p>
            <a:r>
              <a:rPr sz="1100" dirty="0"/>
              <a:t>STAR</a:t>
            </a:r>
            <a:r>
              <a:rPr lang="en-US" sz="1100" dirty="0"/>
              <a:t> Preliminary</a:t>
            </a:r>
            <a:endParaRPr sz="1100" dirty="0"/>
          </a:p>
        </p:txBody>
      </p:sp>
    </p:spTree>
    <p:extLst>
      <p:ext uri="{BB962C8B-B14F-4D97-AF65-F5344CB8AC3E}">
        <p14:creationId xmlns:p14="http://schemas.microsoft.com/office/powerpoint/2010/main" val="1020646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09974B-594F-0CDE-B32C-1B0A125ABB0E}"/>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3400">
                <a:solidFill>
                  <a:srgbClr val="FFFFFF"/>
                </a:solidFill>
              </a:rPr>
              <a:t>Relative to lattice-based expectation</a:t>
            </a:r>
          </a:p>
        </p:txBody>
      </p:sp>
      <p:pic>
        <p:nvPicPr>
          <p:cNvPr id="4" name="plot01_netp_ref_17April2024.pdf" descr="plot01_netp_ref_17April2024.pdf">
            <a:extLst>
              <a:ext uri="{FF2B5EF4-FFF2-40B4-BE49-F238E27FC236}">
                <a16:creationId xmlns:a16="http://schemas.microsoft.com/office/drawing/2014/main" id="{4B723BD4-7200-52EC-5AD4-EB0DA98B39CF}"/>
              </a:ext>
            </a:extLst>
          </p:cNvPr>
          <p:cNvPicPr>
            <a:picLocks noChangeAspect="1"/>
          </p:cNvPicPr>
          <p:nvPr/>
        </p:nvPicPr>
        <p:blipFill>
          <a:blip r:embed="rId2"/>
          <a:stretch>
            <a:fillRect/>
          </a:stretch>
        </p:blipFill>
        <p:spPr>
          <a:xfrm>
            <a:off x="498328" y="1767810"/>
            <a:ext cx="5905843" cy="3824033"/>
          </a:xfrm>
          <a:prstGeom prst="rect">
            <a:avLst/>
          </a:prstGeom>
        </p:spPr>
      </p:pic>
      <p:pic>
        <p:nvPicPr>
          <p:cNvPr id="5" name="Picture 4" descr="criticalendpoint">
            <a:extLst>
              <a:ext uri="{FF2B5EF4-FFF2-40B4-BE49-F238E27FC236}">
                <a16:creationId xmlns:a16="http://schemas.microsoft.com/office/drawing/2014/main" id="{AD2B94BC-4BD6-6828-BC78-1DE67CB307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4171" y="1649551"/>
            <a:ext cx="5289501" cy="37423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2002F76B-E587-9C18-64B5-165F68DC4836}"/>
              </a:ext>
            </a:extLst>
          </p:cNvPr>
          <p:cNvSpPr txBox="1"/>
          <p:nvPr/>
        </p:nvSpPr>
        <p:spPr>
          <a:xfrm>
            <a:off x="2016559" y="5808444"/>
            <a:ext cx="8775223" cy="954107"/>
          </a:xfrm>
          <a:prstGeom prst="rect">
            <a:avLst/>
          </a:prstGeom>
          <a:solidFill>
            <a:srgbClr val="FFC000"/>
          </a:solidFill>
          <a:ln>
            <a:solidFill>
              <a:schemeClr val="tx1"/>
            </a:solidFill>
          </a:ln>
        </p:spPr>
        <p:txBody>
          <a:bodyPr wrap="none" rtlCol="0">
            <a:spAutoFit/>
          </a:bodyPr>
          <a:lstStyle/>
          <a:p>
            <a:pPr marL="457200" indent="-457200">
              <a:buFont typeface="Arial" panose="020B0604020202020204" pitchFamily="34" charset="0"/>
              <a:buChar char="•"/>
            </a:pPr>
            <a:r>
              <a:rPr lang="en-US" sz="2800" dirty="0"/>
              <a:t>Intriguing experimental result</a:t>
            </a:r>
          </a:p>
          <a:p>
            <a:pPr marL="457200" indent="-457200">
              <a:buFont typeface="Arial" panose="020B0604020202020204" pitchFamily="34" charset="0"/>
              <a:buChar char="•"/>
            </a:pPr>
            <a:r>
              <a:rPr lang="en-US" sz="2800" dirty="0"/>
              <a:t>Need theory to confirm/rule out presence of QCD CP</a:t>
            </a:r>
          </a:p>
        </p:txBody>
      </p:sp>
      <p:sp>
        <p:nvSpPr>
          <p:cNvPr id="7" name="TextBox 6">
            <a:extLst>
              <a:ext uri="{FF2B5EF4-FFF2-40B4-BE49-F238E27FC236}">
                <a16:creationId xmlns:a16="http://schemas.microsoft.com/office/drawing/2014/main" id="{62F76FC7-6D1D-72AE-8B29-0E014F50DE5F}"/>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27</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8" name="STAR">
            <a:extLst>
              <a:ext uri="{FF2B5EF4-FFF2-40B4-BE49-F238E27FC236}">
                <a16:creationId xmlns:a16="http://schemas.microsoft.com/office/drawing/2014/main" id="{2FE3FD39-9631-B451-F745-C0E886F703A1}"/>
              </a:ext>
            </a:extLst>
          </p:cNvPr>
          <p:cNvSpPr txBox="1"/>
          <p:nvPr/>
        </p:nvSpPr>
        <p:spPr>
          <a:xfrm>
            <a:off x="1549287" y="4462601"/>
            <a:ext cx="1267975" cy="3135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defTabSz="642937">
              <a:defRPr sz="5000" b="0" i="1">
                <a:solidFill>
                  <a:srgbClr val="CD303D"/>
                </a:solidFill>
                <a:latin typeface="Helvetica"/>
                <a:ea typeface="Helvetica"/>
                <a:cs typeface="Helvetica"/>
                <a:sym typeface="Helvetica"/>
              </a:defRPr>
            </a:lvl1pPr>
          </a:lstStyle>
          <a:p>
            <a:r>
              <a:rPr sz="1100" dirty="0"/>
              <a:t>STAR</a:t>
            </a:r>
            <a:r>
              <a:rPr lang="en-US" sz="1100" dirty="0"/>
              <a:t> Preliminary</a:t>
            </a:r>
            <a:endParaRPr sz="1100" dirty="0"/>
          </a:p>
        </p:txBody>
      </p:sp>
      <p:sp>
        <p:nvSpPr>
          <p:cNvPr id="3" name="TextBox 2">
            <a:extLst>
              <a:ext uri="{FF2B5EF4-FFF2-40B4-BE49-F238E27FC236}">
                <a16:creationId xmlns:a16="http://schemas.microsoft.com/office/drawing/2014/main" id="{46176C25-5E46-3E9D-06A4-520409A41C52}"/>
              </a:ext>
            </a:extLst>
          </p:cNvPr>
          <p:cNvSpPr txBox="1"/>
          <p:nvPr/>
        </p:nvSpPr>
        <p:spPr>
          <a:xfrm>
            <a:off x="6070477" y="5222511"/>
            <a:ext cx="5905842" cy="523220"/>
          </a:xfrm>
          <a:prstGeom prst="rect">
            <a:avLst/>
          </a:prstGeom>
          <a:noFill/>
        </p:spPr>
        <p:txBody>
          <a:bodyPr wrap="square" rtlCol="0">
            <a:spAutoFit/>
          </a:bodyPr>
          <a:lstStyle/>
          <a:p>
            <a:r>
              <a:rPr lang="en-US" sz="1400" dirty="0"/>
              <a:t>Lattice results at high </a:t>
            </a:r>
            <a:r>
              <a:rPr lang="en-US" sz="1400" dirty="0" err="1">
                <a:latin typeface="Symbol" pitchFamily="2" charset="2"/>
              </a:rPr>
              <a:t>m</a:t>
            </a:r>
            <a:r>
              <a:rPr lang="en-US" sz="1400" baseline="-25000" dirty="0" err="1"/>
              <a:t>B</a:t>
            </a:r>
            <a:r>
              <a:rPr lang="en-US" sz="1400" baseline="-25000" dirty="0"/>
              <a:t> </a:t>
            </a:r>
            <a:r>
              <a:rPr lang="en-US" sz="1400" dirty="0"/>
              <a:t>needs specific methods. Need to keep in mind system size, continuum extrapolation and scale setting  </a:t>
            </a:r>
          </a:p>
        </p:txBody>
      </p:sp>
    </p:spTree>
    <p:extLst>
      <p:ext uri="{BB962C8B-B14F-4D97-AF65-F5344CB8AC3E}">
        <p14:creationId xmlns:p14="http://schemas.microsoft.com/office/powerpoint/2010/main" val="3775982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EAD2D0-428E-5006-C338-AEC7699584C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A7C97-FD06-4B74-575A-79E64853BFC3}"/>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dirty="0">
                <a:solidFill>
                  <a:srgbClr val="FFFFFF"/>
                </a:solidFill>
              </a:rPr>
              <a:t>Where is the critical point ?</a:t>
            </a:r>
          </a:p>
        </p:txBody>
      </p:sp>
      <p:pic>
        <p:nvPicPr>
          <p:cNvPr id="6" name="Picture 5" descr="A graph of a diagram&#10;&#10;Description automatically generated with medium confidence">
            <a:extLst>
              <a:ext uri="{FF2B5EF4-FFF2-40B4-BE49-F238E27FC236}">
                <a16:creationId xmlns:a16="http://schemas.microsoft.com/office/drawing/2014/main" id="{FBD29C80-95CC-59EC-CF12-D025970B1B2B}"/>
              </a:ext>
            </a:extLst>
          </p:cNvPr>
          <p:cNvPicPr>
            <a:picLocks noChangeAspect="1"/>
          </p:cNvPicPr>
          <p:nvPr/>
        </p:nvPicPr>
        <p:blipFill>
          <a:blip r:embed="rId2"/>
          <a:stretch>
            <a:fillRect/>
          </a:stretch>
        </p:blipFill>
        <p:spPr>
          <a:xfrm>
            <a:off x="6711055" y="2506370"/>
            <a:ext cx="5131087" cy="3912454"/>
          </a:xfrm>
          <a:prstGeom prst="rect">
            <a:avLst/>
          </a:prstGeom>
        </p:spPr>
      </p:pic>
      <p:sp>
        <p:nvSpPr>
          <p:cNvPr id="3" name="TextBox 2">
            <a:extLst>
              <a:ext uri="{FF2B5EF4-FFF2-40B4-BE49-F238E27FC236}">
                <a16:creationId xmlns:a16="http://schemas.microsoft.com/office/drawing/2014/main" id="{49B8986B-1D64-F71A-E496-FC25FF23D922}"/>
              </a:ext>
            </a:extLst>
          </p:cNvPr>
          <p:cNvSpPr txBox="1"/>
          <p:nvPr/>
        </p:nvSpPr>
        <p:spPr>
          <a:xfrm>
            <a:off x="7791014" y="6404295"/>
            <a:ext cx="3215496" cy="369332"/>
          </a:xfrm>
          <a:prstGeom prst="rect">
            <a:avLst/>
          </a:prstGeom>
          <a:noFill/>
        </p:spPr>
        <p:txBody>
          <a:bodyPr wrap="none" rtlCol="0">
            <a:spAutoFit/>
          </a:bodyPr>
          <a:lstStyle/>
          <a:p>
            <a:r>
              <a:rPr lang="en-IN" dirty="0"/>
              <a:t>Holography: arXiv:2309.00579 </a:t>
            </a:r>
          </a:p>
        </p:txBody>
      </p:sp>
      <p:sp>
        <p:nvSpPr>
          <p:cNvPr id="5" name="TextBox 4">
            <a:extLst>
              <a:ext uri="{FF2B5EF4-FFF2-40B4-BE49-F238E27FC236}">
                <a16:creationId xmlns:a16="http://schemas.microsoft.com/office/drawing/2014/main" id="{9924581D-6578-7FC7-2A5F-83ADD34CF415}"/>
              </a:ext>
            </a:extLst>
          </p:cNvPr>
          <p:cNvSpPr txBox="1"/>
          <p:nvPr/>
        </p:nvSpPr>
        <p:spPr>
          <a:xfrm>
            <a:off x="778241" y="1647934"/>
            <a:ext cx="5426242" cy="923330"/>
          </a:xfrm>
          <a:prstGeom prst="rect">
            <a:avLst/>
          </a:prstGeom>
          <a:noFill/>
          <a:ln>
            <a:solidFill>
              <a:schemeClr val="tx1"/>
            </a:solidFill>
          </a:ln>
        </p:spPr>
        <p:txBody>
          <a:bodyPr wrap="square" rtlCol="0">
            <a:spAutoFit/>
          </a:bodyPr>
          <a:lstStyle/>
          <a:p>
            <a:r>
              <a:rPr lang="en-IN" dirty="0"/>
              <a:t>Dyson-Schwinger equations (DSEs) and the functional renormalization group (</a:t>
            </a:r>
            <a:r>
              <a:rPr lang="en-IN" dirty="0" err="1"/>
              <a:t>fRG</a:t>
            </a:r>
            <a:r>
              <a:rPr lang="en-IN" dirty="0"/>
              <a:t>) approach: Phys. Rev. D 110, 014036</a:t>
            </a:r>
            <a:r>
              <a:rPr lang="en-US" dirty="0"/>
              <a:t> (2024)</a:t>
            </a:r>
            <a:endParaRPr lang="en-IN" dirty="0"/>
          </a:p>
        </p:txBody>
      </p:sp>
      <p:sp>
        <p:nvSpPr>
          <p:cNvPr id="7" name="TextBox 6">
            <a:extLst>
              <a:ext uri="{FF2B5EF4-FFF2-40B4-BE49-F238E27FC236}">
                <a16:creationId xmlns:a16="http://schemas.microsoft.com/office/drawing/2014/main" id="{7CF46054-804A-7EC1-F8C2-9CB99570A749}"/>
              </a:ext>
            </a:extLst>
          </p:cNvPr>
          <p:cNvSpPr txBox="1"/>
          <p:nvPr/>
        </p:nvSpPr>
        <p:spPr>
          <a:xfrm>
            <a:off x="8228602" y="297634"/>
            <a:ext cx="3725686" cy="954107"/>
          </a:xfrm>
          <a:prstGeom prst="rect">
            <a:avLst/>
          </a:prstGeom>
          <a:noFill/>
        </p:spPr>
        <p:txBody>
          <a:bodyPr wrap="square" rtlCol="0">
            <a:spAutoFit/>
          </a:bodyPr>
          <a:lstStyle/>
          <a:p>
            <a:r>
              <a:rPr lang="en-US" sz="2800" dirty="0">
                <a:solidFill>
                  <a:schemeClr val="bg1"/>
                </a:solidFill>
              </a:rPr>
              <a:t>Little Bang to </a:t>
            </a:r>
            <a:r>
              <a:rPr lang="en-US" sz="2800" dirty="0" err="1">
                <a:solidFill>
                  <a:schemeClr val="bg1"/>
                </a:solidFill>
              </a:rPr>
              <a:t>Femto</a:t>
            </a:r>
            <a:r>
              <a:rPr lang="en-US" sz="2800" dirty="0">
                <a:solidFill>
                  <a:schemeClr val="bg1"/>
                </a:solidFill>
              </a:rPr>
              <a:t> Nova program ?</a:t>
            </a:r>
          </a:p>
        </p:txBody>
      </p:sp>
      <p:sp>
        <p:nvSpPr>
          <p:cNvPr id="10" name="TextBox 9">
            <a:extLst>
              <a:ext uri="{FF2B5EF4-FFF2-40B4-BE49-F238E27FC236}">
                <a16:creationId xmlns:a16="http://schemas.microsoft.com/office/drawing/2014/main" id="{49029E08-5797-AEC7-30AF-F11A49032877}"/>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28</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pic>
        <p:nvPicPr>
          <p:cNvPr id="9" name="Picture 8">
            <a:extLst>
              <a:ext uri="{FF2B5EF4-FFF2-40B4-BE49-F238E27FC236}">
                <a16:creationId xmlns:a16="http://schemas.microsoft.com/office/drawing/2014/main" id="{A56F16ED-7B56-4879-A145-8BC8910CB8B9}"/>
              </a:ext>
            </a:extLst>
          </p:cNvPr>
          <p:cNvPicPr>
            <a:picLocks noChangeAspect="1"/>
          </p:cNvPicPr>
          <p:nvPr/>
        </p:nvPicPr>
        <p:blipFill>
          <a:blip r:embed="rId3"/>
          <a:stretch>
            <a:fillRect/>
          </a:stretch>
        </p:blipFill>
        <p:spPr>
          <a:xfrm>
            <a:off x="971383" y="2592385"/>
            <a:ext cx="5426242" cy="3955043"/>
          </a:xfrm>
          <a:prstGeom prst="rect">
            <a:avLst/>
          </a:prstGeom>
        </p:spPr>
      </p:pic>
      <p:sp>
        <p:nvSpPr>
          <p:cNvPr id="4" name="TextBox 3">
            <a:extLst>
              <a:ext uri="{FF2B5EF4-FFF2-40B4-BE49-F238E27FC236}">
                <a16:creationId xmlns:a16="http://schemas.microsoft.com/office/drawing/2014/main" id="{772C1414-7ED7-A6A8-EDC3-325F89AFD2AD}"/>
              </a:ext>
            </a:extLst>
          </p:cNvPr>
          <p:cNvSpPr txBox="1"/>
          <p:nvPr/>
        </p:nvSpPr>
        <p:spPr>
          <a:xfrm>
            <a:off x="6361197" y="1641229"/>
            <a:ext cx="5830801" cy="830997"/>
          </a:xfrm>
          <a:prstGeom prst="rect">
            <a:avLst/>
          </a:prstGeom>
          <a:solidFill>
            <a:schemeClr val="accent2"/>
          </a:solidFill>
          <a:ln>
            <a:solidFill>
              <a:schemeClr val="tx1"/>
            </a:solidFill>
          </a:ln>
        </p:spPr>
        <p:txBody>
          <a:bodyPr wrap="square" rtlCol="0">
            <a:spAutoFit/>
          </a:bodyPr>
          <a:lstStyle/>
          <a:p>
            <a:r>
              <a:rPr lang="en-US" sz="2400" dirty="0">
                <a:solidFill>
                  <a:schemeClr val="bg1"/>
                </a:solidFill>
              </a:rPr>
              <a:t>Important to understand the assumptions and limitations for each theoretical model</a:t>
            </a:r>
          </a:p>
        </p:txBody>
      </p:sp>
    </p:spTree>
    <p:extLst>
      <p:ext uri="{BB962C8B-B14F-4D97-AF65-F5344CB8AC3E}">
        <p14:creationId xmlns:p14="http://schemas.microsoft.com/office/powerpoint/2010/main" val="107879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28CA1DD-CC6D-CC45-812F-01D0C6ED0B1D}"/>
              </a:ext>
            </a:extLst>
          </p:cNvPr>
          <p:cNvSpPr>
            <a:spLocks noGrp="1"/>
          </p:cNvSpPr>
          <p:nvPr>
            <p:ph type="title"/>
          </p:nvPr>
        </p:nvSpPr>
        <p:spPr>
          <a:xfrm>
            <a:off x="4903867" y="3812954"/>
            <a:ext cx="6753645" cy="709618"/>
          </a:xfrm>
        </p:spPr>
        <p:txBody>
          <a:bodyPr vert="horz" lIns="91440" tIns="45720" rIns="91440" bIns="45720" rtlCol="0" anchor="b">
            <a:normAutofit fontScale="90000"/>
          </a:bodyPr>
          <a:lstStyle/>
          <a:p>
            <a:pPr defTabSz="914400">
              <a:lnSpc>
                <a:spcPct val="90000"/>
              </a:lnSpc>
            </a:pPr>
            <a:r>
              <a:rPr lang="en-US" sz="4800" kern="1200" dirty="0">
                <a:solidFill>
                  <a:srgbClr val="FFFFFF"/>
                </a:solidFill>
                <a:latin typeface="+mj-lt"/>
                <a:ea typeface="+mj-ea"/>
                <a:cs typeface="+mj-cs"/>
              </a:rPr>
              <a:t>Supernova to Femto-Nova</a:t>
            </a:r>
          </a:p>
        </p:txBody>
      </p:sp>
      <p:cxnSp>
        <p:nvCxnSpPr>
          <p:cNvPr id="16" name="Straight Connector 15">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C1B03EB5-16C3-8146-915F-F8B66839D869}"/>
              </a:ext>
            </a:extLst>
          </p:cNvPr>
          <p:cNvPicPr>
            <a:picLocks noChangeAspect="1"/>
          </p:cNvPicPr>
          <p:nvPr/>
        </p:nvPicPr>
        <p:blipFill rotWithShape="1">
          <a:blip r:embed="rId2"/>
          <a:srcRect r="6037" b="-2"/>
          <a:stretch/>
        </p:blipFill>
        <p:spPr>
          <a:xfrm>
            <a:off x="317635" y="402415"/>
            <a:ext cx="4160452" cy="6214534"/>
          </a:xfrm>
          <a:prstGeom prst="rect">
            <a:avLst/>
          </a:prstGeom>
        </p:spPr>
      </p:pic>
      <p:pic>
        <p:nvPicPr>
          <p:cNvPr id="9" name="Picture 8" descr="A picture containing device&#10;&#10;Description automatically generated">
            <a:extLst>
              <a:ext uri="{FF2B5EF4-FFF2-40B4-BE49-F238E27FC236}">
                <a16:creationId xmlns:a16="http://schemas.microsoft.com/office/drawing/2014/main" id="{A0FD6E2B-CB68-AC4A-A16A-B01457472CBD}"/>
              </a:ext>
            </a:extLst>
          </p:cNvPr>
          <p:cNvPicPr>
            <a:picLocks noChangeAspect="1"/>
          </p:cNvPicPr>
          <p:nvPr/>
        </p:nvPicPr>
        <p:blipFill rotWithShape="1">
          <a:blip r:embed="rId3"/>
          <a:srcRect r="4" b="13037"/>
          <a:stretch/>
        </p:blipFill>
        <p:spPr>
          <a:xfrm>
            <a:off x="4638955" y="321733"/>
            <a:ext cx="3539976" cy="2985818"/>
          </a:xfrm>
          <a:prstGeom prst="rect">
            <a:avLst/>
          </a:prstGeom>
        </p:spPr>
      </p:pic>
      <p:pic>
        <p:nvPicPr>
          <p:cNvPr id="5" name="Picture 4" descr="A star filled sky&#10;&#10;Description automatically generated">
            <a:extLst>
              <a:ext uri="{FF2B5EF4-FFF2-40B4-BE49-F238E27FC236}">
                <a16:creationId xmlns:a16="http://schemas.microsoft.com/office/drawing/2014/main" id="{8C2FAE4A-6606-7448-ABF6-E051A84E7C55}"/>
              </a:ext>
            </a:extLst>
          </p:cNvPr>
          <p:cNvPicPr>
            <a:picLocks noChangeAspect="1"/>
          </p:cNvPicPr>
          <p:nvPr/>
        </p:nvPicPr>
        <p:blipFill rotWithShape="1">
          <a:blip r:embed="rId4"/>
          <a:srcRect l="13058" r="6420" b="-2"/>
          <a:stretch/>
        </p:blipFill>
        <p:spPr>
          <a:xfrm>
            <a:off x="8348570" y="321734"/>
            <a:ext cx="3535590" cy="2985818"/>
          </a:xfrm>
          <a:prstGeom prst="rect">
            <a:avLst/>
          </a:prstGeom>
        </p:spPr>
      </p:pic>
      <p:sp>
        <p:nvSpPr>
          <p:cNvPr id="10" name="TextBox 9">
            <a:extLst>
              <a:ext uri="{FF2B5EF4-FFF2-40B4-BE49-F238E27FC236}">
                <a16:creationId xmlns:a16="http://schemas.microsoft.com/office/drawing/2014/main" id="{70139AB1-7F2A-154D-98BA-D9D1825D0E63}"/>
              </a:ext>
            </a:extLst>
          </p:cNvPr>
          <p:cNvSpPr txBox="1"/>
          <p:nvPr/>
        </p:nvSpPr>
        <p:spPr>
          <a:xfrm>
            <a:off x="4769121" y="5578290"/>
            <a:ext cx="33505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Rotations up to 40000 per minute</a:t>
            </a:r>
          </a:p>
        </p:txBody>
      </p:sp>
      <p:sp>
        <p:nvSpPr>
          <p:cNvPr id="11" name="TextBox 10">
            <a:extLst>
              <a:ext uri="{FF2B5EF4-FFF2-40B4-BE49-F238E27FC236}">
                <a16:creationId xmlns:a16="http://schemas.microsoft.com/office/drawing/2014/main" id="{CD20FE1D-9633-1F4A-8853-201A7B14A89B}"/>
              </a:ext>
            </a:extLst>
          </p:cNvPr>
          <p:cNvSpPr txBox="1"/>
          <p:nvPr/>
        </p:nvSpPr>
        <p:spPr>
          <a:xfrm>
            <a:off x="8280689" y="5840108"/>
            <a:ext cx="34785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Magnetic Fields up to trillion Gauss</a:t>
            </a:r>
          </a:p>
        </p:txBody>
      </p:sp>
      <p:sp>
        <p:nvSpPr>
          <p:cNvPr id="13" name="TextBox 12">
            <a:extLst>
              <a:ext uri="{FF2B5EF4-FFF2-40B4-BE49-F238E27FC236}">
                <a16:creationId xmlns:a16="http://schemas.microsoft.com/office/drawing/2014/main" id="{91937BCF-F85F-F342-90D5-92A630F07659}"/>
              </a:ext>
            </a:extLst>
          </p:cNvPr>
          <p:cNvSpPr txBox="1"/>
          <p:nvPr/>
        </p:nvSpPr>
        <p:spPr>
          <a:xfrm>
            <a:off x="4769121" y="6024774"/>
            <a:ext cx="30445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Density 3 times normal matter</a:t>
            </a:r>
          </a:p>
        </p:txBody>
      </p:sp>
      <p:sp>
        <p:nvSpPr>
          <p:cNvPr id="3" name="TextBox 2">
            <a:extLst>
              <a:ext uri="{FF2B5EF4-FFF2-40B4-BE49-F238E27FC236}">
                <a16:creationId xmlns:a16="http://schemas.microsoft.com/office/drawing/2014/main" id="{A50F3010-FBE9-6F4C-9EEC-F2CE99AEE227}"/>
              </a:ext>
            </a:extLst>
          </p:cNvPr>
          <p:cNvSpPr txBox="1"/>
          <p:nvPr/>
        </p:nvSpPr>
        <p:spPr>
          <a:xfrm>
            <a:off x="16846" y="38421"/>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29</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4" name="Rectangle 3">
            <a:extLst>
              <a:ext uri="{FF2B5EF4-FFF2-40B4-BE49-F238E27FC236}">
                <a16:creationId xmlns:a16="http://schemas.microsoft.com/office/drawing/2014/main" id="{CD08EAF7-D559-8FBB-2B28-F77EEB61DCD4}"/>
              </a:ext>
            </a:extLst>
          </p:cNvPr>
          <p:cNvSpPr/>
          <p:nvPr/>
        </p:nvSpPr>
        <p:spPr>
          <a:xfrm>
            <a:off x="4961864" y="4659800"/>
            <a:ext cx="6753645" cy="584775"/>
          </a:xfrm>
          <a:prstGeom prst="rect">
            <a:avLst/>
          </a:prstGeom>
        </p:spPr>
        <p:txBody>
          <a:bodyPr wrap="square">
            <a:spAutoFit/>
          </a:bodyPr>
          <a:lstStyle/>
          <a:p>
            <a:r>
              <a:rPr lang="en-US" sz="1600" dirty="0">
                <a:solidFill>
                  <a:schemeClr val="bg1"/>
                </a:solidFill>
                <a:latin typeface="Bookman Old Style"/>
                <a:cs typeface="Bookman Old Style"/>
              </a:rPr>
              <a:t>Little-Bang and </a:t>
            </a:r>
            <a:r>
              <a:rPr lang="en-US" sz="1600" dirty="0" err="1">
                <a:solidFill>
                  <a:schemeClr val="bg1"/>
                </a:solidFill>
                <a:latin typeface="Bookman Old Style"/>
                <a:cs typeface="Bookman Old Style"/>
              </a:rPr>
              <a:t>Femto</a:t>
            </a:r>
            <a:r>
              <a:rPr lang="en-US" sz="1600" dirty="0">
                <a:solidFill>
                  <a:schemeClr val="bg1"/>
                </a:solidFill>
                <a:latin typeface="Bookman Old Style"/>
                <a:cs typeface="Bookman Old Style"/>
              </a:rPr>
              <a:t>-Nova in Nucleus-Nucleus Collisions</a:t>
            </a:r>
          </a:p>
          <a:p>
            <a:r>
              <a:rPr lang="en-US" sz="1600" dirty="0">
                <a:solidFill>
                  <a:schemeClr val="bg1"/>
                </a:solidFill>
                <a:latin typeface="Bookman Old Style"/>
                <a:cs typeface="Bookman Old Style"/>
              </a:rPr>
              <a:t>e-Print: 2009.03006 [hep-</a:t>
            </a:r>
            <a:r>
              <a:rPr lang="en-US" sz="1600" dirty="0" err="1">
                <a:solidFill>
                  <a:schemeClr val="bg1"/>
                </a:solidFill>
                <a:latin typeface="Bookman Old Style"/>
                <a:cs typeface="Bookman Old Style"/>
              </a:rPr>
              <a:t>ph</a:t>
            </a:r>
            <a:r>
              <a:rPr lang="en-US" sz="1600" dirty="0">
                <a:solidFill>
                  <a:schemeClr val="bg1"/>
                </a:solidFill>
                <a:latin typeface="Bookman Old Style"/>
                <a:cs typeface="Bookman Old Style"/>
              </a:rPr>
              <a:t>] (with Kenji Fukushima and Nu Xu)</a:t>
            </a:r>
          </a:p>
        </p:txBody>
      </p:sp>
    </p:spTree>
    <p:extLst>
      <p:ext uri="{BB962C8B-B14F-4D97-AF65-F5344CB8AC3E}">
        <p14:creationId xmlns:p14="http://schemas.microsoft.com/office/powerpoint/2010/main" val="206021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B8F012-6C93-B093-AAC0-3A1A6D476350}"/>
              </a:ext>
            </a:extLst>
          </p:cNvPr>
          <p:cNvPicPr>
            <a:picLocks noChangeAspect="1"/>
          </p:cNvPicPr>
          <p:nvPr/>
        </p:nvPicPr>
        <p:blipFill>
          <a:blip r:embed="rId2"/>
          <a:stretch>
            <a:fillRect/>
          </a:stretch>
        </p:blipFill>
        <p:spPr>
          <a:xfrm>
            <a:off x="140692" y="996848"/>
            <a:ext cx="7156174" cy="4025348"/>
          </a:xfrm>
          <a:prstGeom prst="rect">
            <a:avLst/>
          </a:prstGeom>
        </p:spPr>
      </p:pic>
      <p:pic>
        <p:nvPicPr>
          <p:cNvPr id="6" name="Picture 5">
            <a:extLst>
              <a:ext uri="{FF2B5EF4-FFF2-40B4-BE49-F238E27FC236}">
                <a16:creationId xmlns:a16="http://schemas.microsoft.com/office/drawing/2014/main" id="{B28148D5-C316-2A01-F4FE-8818801EF9DE}"/>
              </a:ext>
            </a:extLst>
          </p:cNvPr>
          <p:cNvPicPr>
            <a:picLocks noChangeAspect="1"/>
          </p:cNvPicPr>
          <p:nvPr/>
        </p:nvPicPr>
        <p:blipFill>
          <a:blip r:embed="rId3"/>
          <a:stretch>
            <a:fillRect/>
          </a:stretch>
        </p:blipFill>
        <p:spPr>
          <a:xfrm>
            <a:off x="7428906" y="1309923"/>
            <a:ext cx="4622402" cy="3469308"/>
          </a:xfrm>
          <a:prstGeom prst="rect">
            <a:avLst/>
          </a:prstGeom>
        </p:spPr>
      </p:pic>
      <p:sp>
        <p:nvSpPr>
          <p:cNvPr id="7" name="TextBox 6">
            <a:extLst>
              <a:ext uri="{FF2B5EF4-FFF2-40B4-BE49-F238E27FC236}">
                <a16:creationId xmlns:a16="http://schemas.microsoft.com/office/drawing/2014/main" id="{9916EDF9-B63B-4643-4D4F-3A91A8EBA5AE}"/>
              </a:ext>
            </a:extLst>
          </p:cNvPr>
          <p:cNvSpPr txBox="1"/>
          <p:nvPr/>
        </p:nvSpPr>
        <p:spPr>
          <a:xfrm>
            <a:off x="1308151" y="89452"/>
            <a:ext cx="957569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Aptos" panose="020B0004020202020204" pitchFamily="34" charset="0"/>
              </a:rPr>
              <a:t>Relativistic heavy-ion collisions at LHC</a:t>
            </a:r>
          </a:p>
        </p:txBody>
      </p:sp>
      <p:sp>
        <p:nvSpPr>
          <p:cNvPr id="9" name="TextBox 8">
            <a:extLst>
              <a:ext uri="{FF2B5EF4-FFF2-40B4-BE49-F238E27FC236}">
                <a16:creationId xmlns:a16="http://schemas.microsoft.com/office/drawing/2014/main" id="{8303592C-9F72-F43D-BE1C-C3F2A98894B7}"/>
              </a:ext>
            </a:extLst>
          </p:cNvPr>
          <p:cNvSpPr txBox="1"/>
          <p:nvPr/>
        </p:nvSpPr>
        <p:spPr>
          <a:xfrm>
            <a:off x="1146023" y="5060881"/>
            <a:ext cx="5145511"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rPr>
              <a:t>Time evolution of heavy-ion collisions</a:t>
            </a:r>
          </a:p>
        </p:txBody>
      </p:sp>
      <p:sp>
        <p:nvSpPr>
          <p:cNvPr id="10" name="TextBox 9">
            <a:extLst>
              <a:ext uri="{FF2B5EF4-FFF2-40B4-BE49-F238E27FC236}">
                <a16:creationId xmlns:a16="http://schemas.microsoft.com/office/drawing/2014/main" id="{0C4871BE-F453-5037-5238-0AA3362D2DAD}"/>
              </a:ext>
            </a:extLst>
          </p:cNvPr>
          <p:cNvSpPr txBox="1"/>
          <p:nvPr/>
        </p:nvSpPr>
        <p:spPr>
          <a:xfrm>
            <a:off x="8402065" y="5014649"/>
            <a:ext cx="3187539" cy="461665"/>
          </a:xfrm>
          <a:prstGeom prst="rect">
            <a:avLst/>
          </a:prstGeom>
          <a:solidFill>
            <a:schemeClr val="accent4">
              <a:lumMod val="40000"/>
              <a:lumOff val="6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rPr>
              <a:t>Phase diagram of QCD</a:t>
            </a:r>
          </a:p>
        </p:txBody>
      </p:sp>
      <p:sp>
        <p:nvSpPr>
          <p:cNvPr id="2" name="TextBox 1">
            <a:extLst>
              <a:ext uri="{FF2B5EF4-FFF2-40B4-BE49-F238E27FC236}">
                <a16:creationId xmlns:a16="http://schemas.microsoft.com/office/drawing/2014/main" id="{906BA4A5-AAAD-6025-F870-216D1DEF9C9E}"/>
              </a:ext>
            </a:extLst>
          </p:cNvPr>
          <p:cNvSpPr txBox="1"/>
          <p:nvPr/>
        </p:nvSpPr>
        <p:spPr>
          <a:xfrm>
            <a:off x="8349655" y="901808"/>
            <a:ext cx="3187539" cy="369332"/>
          </a:xfrm>
          <a:prstGeom prst="rect">
            <a:avLst/>
          </a:prstGeom>
          <a:noFill/>
        </p:spPr>
        <p:txBody>
          <a:bodyPr wrap="square">
            <a:spAutoFit/>
          </a:bodyPr>
          <a:lstStyle/>
          <a:p>
            <a:r>
              <a:rPr lang="en-IN" dirty="0">
                <a:latin typeface="Bookman Old Style" panose="02050604050505020204" pitchFamily="18" charset="0"/>
              </a:rPr>
              <a:t>ALICE: arXiv:2211.04384 </a:t>
            </a:r>
          </a:p>
        </p:txBody>
      </p:sp>
      <p:sp>
        <p:nvSpPr>
          <p:cNvPr id="3" name="TextBox 2">
            <a:extLst>
              <a:ext uri="{FF2B5EF4-FFF2-40B4-BE49-F238E27FC236}">
                <a16:creationId xmlns:a16="http://schemas.microsoft.com/office/drawing/2014/main" id="{A1A536A6-C57E-2FFC-0644-04542E66F599}"/>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3/34</a:t>
            </a:r>
          </a:p>
        </p:txBody>
      </p:sp>
      <p:sp>
        <p:nvSpPr>
          <p:cNvPr id="4" name="TextBox 3">
            <a:extLst>
              <a:ext uri="{FF2B5EF4-FFF2-40B4-BE49-F238E27FC236}">
                <a16:creationId xmlns:a16="http://schemas.microsoft.com/office/drawing/2014/main" id="{F4F23AB8-9E44-75B8-7EC4-4C3B83FF1814}"/>
              </a:ext>
            </a:extLst>
          </p:cNvPr>
          <p:cNvSpPr txBox="1"/>
          <p:nvPr/>
        </p:nvSpPr>
        <p:spPr>
          <a:xfrm>
            <a:off x="1308151" y="5757964"/>
            <a:ext cx="10260181" cy="830997"/>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latin typeface="Aptos" panose="020B0004020202020204" pitchFamily="34" charset="0"/>
              </a:rPr>
              <a:t>Event-by-event physics with conserved numbers (or their proxies), related to </a:t>
            </a:r>
          </a:p>
          <a:p>
            <a:r>
              <a:rPr lang="en-US" sz="2400" dirty="0">
                <a:latin typeface="Aptos" panose="020B0004020202020204" pitchFamily="34" charset="0"/>
              </a:rPr>
              <a:t>correlation length and conserved number susceptibilities of the system</a:t>
            </a:r>
          </a:p>
        </p:txBody>
      </p:sp>
    </p:spTree>
    <p:extLst>
      <p:ext uri="{BB962C8B-B14F-4D97-AF65-F5344CB8AC3E}">
        <p14:creationId xmlns:p14="http://schemas.microsoft.com/office/powerpoint/2010/main" val="292881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E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magfield200GeV.eps">
            <a:extLst>
              <a:ext uri="{FF2B5EF4-FFF2-40B4-BE49-F238E27FC236}">
                <a16:creationId xmlns:a16="http://schemas.microsoft.com/office/drawing/2014/main" id="{D276ADB0-75E7-9347-9AAF-9AC6C41EF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839" y="643467"/>
            <a:ext cx="2589563" cy="2475653"/>
          </a:xfrm>
          <a:prstGeom prst="rect">
            <a:avLst/>
          </a:prstGeom>
        </p:spPr>
      </p:pic>
      <p:sp>
        <p:nvSpPr>
          <p:cNvPr id="17" name="Rectangle 1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9C7B83B1-80D3-F64A-8707-737F4EAD4420}"/>
              </a:ext>
            </a:extLst>
          </p:cNvPr>
          <p:cNvPicPr>
            <a:picLocks noChangeAspect="1"/>
          </p:cNvPicPr>
          <p:nvPr/>
        </p:nvPicPr>
        <p:blipFill>
          <a:blip r:embed="rId3"/>
          <a:stretch>
            <a:fillRect/>
          </a:stretch>
        </p:blipFill>
        <p:spPr>
          <a:xfrm>
            <a:off x="8313518" y="738160"/>
            <a:ext cx="3252903" cy="2293296"/>
          </a:xfrm>
          <a:prstGeom prst="rect">
            <a:avLst/>
          </a:prstGeom>
        </p:spPr>
      </p:pic>
      <p:sp>
        <p:nvSpPr>
          <p:cNvPr id="19"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j.eps">
            <a:extLst>
              <a:ext uri="{FF2B5EF4-FFF2-40B4-BE49-F238E27FC236}">
                <a16:creationId xmlns:a16="http://schemas.microsoft.com/office/drawing/2014/main" id="{74A5ED08-9AB0-F144-B37E-E2B7DD669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64" y="3748194"/>
            <a:ext cx="2478713" cy="2471631"/>
          </a:xfrm>
          <a:prstGeom prst="rect">
            <a:avLst/>
          </a:prstGeom>
        </p:spPr>
      </p:pic>
      <p:sp>
        <p:nvSpPr>
          <p:cNvPr id="2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2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7123436F-1630-BC4C-8F07-021CDDC33507}"/>
              </a:ext>
            </a:extLst>
          </p:cNvPr>
          <p:cNvPicPr>
            <a:picLocks noChangeAspect="1"/>
          </p:cNvPicPr>
          <p:nvPr/>
        </p:nvPicPr>
        <p:blipFill>
          <a:blip r:embed="rId5"/>
          <a:stretch>
            <a:fillRect/>
          </a:stretch>
        </p:blipFill>
        <p:spPr>
          <a:xfrm>
            <a:off x="8313518" y="3930331"/>
            <a:ext cx="3252903" cy="2114386"/>
          </a:xfrm>
          <a:prstGeom prst="rect">
            <a:avLst/>
          </a:prstGeom>
        </p:spPr>
      </p:pic>
      <p:sp>
        <p:nvSpPr>
          <p:cNvPr id="2" name="Rectangle 1">
            <a:extLst>
              <a:ext uri="{FF2B5EF4-FFF2-40B4-BE49-F238E27FC236}">
                <a16:creationId xmlns:a16="http://schemas.microsoft.com/office/drawing/2014/main" id="{6F334EC9-BDAA-DE46-B3E2-ED5DDF584CE5}"/>
              </a:ext>
            </a:extLst>
          </p:cNvPr>
          <p:cNvSpPr/>
          <p:nvPr/>
        </p:nvSpPr>
        <p:spPr>
          <a:xfrm>
            <a:off x="4629741" y="6377199"/>
            <a:ext cx="4190571" cy="369332"/>
          </a:xfrm>
          <a:prstGeom prst="rect">
            <a:avLst/>
          </a:prstGeom>
          <a:solidFill>
            <a:srgbClr val="92D050"/>
          </a:solidFill>
          <a:effectLst>
            <a:innerShdw blurRad="114300">
              <a:prstClr val="black"/>
            </a:innerShdw>
          </a:effectLst>
        </p:spPr>
        <p:txBody>
          <a:bodyPr wrap="non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Theoretical support for Femto-Nova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4D620CE4-369D-8C4C-AA65-90A5EE76C796}"/>
              </a:ext>
            </a:extLst>
          </p:cNvPr>
          <p:cNvSpPr txBox="1"/>
          <p:nvPr/>
        </p:nvSpPr>
        <p:spPr>
          <a:xfrm>
            <a:off x="4388182" y="121275"/>
            <a:ext cx="3432961" cy="400110"/>
          </a:xfrm>
          <a:prstGeom prst="rect">
            <a:avLst/>
          </a:prstGeom>
          <a:scene3d>
            <a:camera prst="orthographicFront"/>
            <a:lightRig rig="threePt" dir="t"/>
          </a:scene3d>
          <a:sp3d>
            <a:bevelT/>
          </a:sp3d>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Bookman Old Style"/>
                <a:ea typeface="+mn-ea"/>
                <a:cs typeface="Bookman Old Style"/>
                <a:sym typeface="Wingdings"/>
              </a:rPr>
              <a:t>Compress Matter  QGP</a:t>
            </a:r>
            <a:endParaRPr kumimoji="0" lang="en-US" sz="2000" b="0" i="0" u="none" strike="noStrike" kern="1200" cap="none" spc="0" normalizeH="0" baseline="0" noProof="0" dirty="0">
              <a:ln>
                <a:noFill/>
              </a:ln>
              <a:solidFill>
                <a:srgbClr val="000000"/>
              </a:solidFill>
              <a:effectLst/>
              <a:uLnTx/>
              <a:uFillTx/>
              <a:latin typeface="Bookman Old Style"/>
              <a:ea typeface="+mn-ea"/>
              <a:cs typeface="Bookman Old Style"/>
            </a:endParaRPr>
          </a:p>
        </p:txBody>
      </p:sp>
      <p:sp>
        <p:nvSpPr>
          <p:cNvPr id="36" name="Rounded Rectangle 35">
            <a:extLst>
              <a:ext uri="{FF2B5EF4-FFF2-40B4-BE49-F238E27FC236}">
                <a16:creationId xmlns:a16="http://schemas.microsoft.com/office/drawing/2014/main" id="{827040D4-1FD0-FD49-AAFD-6FACAFDB433B}"/>
              </a:ext>
            </a:extLst>
          </p:cNvPr>
          <p:cNvSpPr/>
          <p:nvPr/>
        </p:nvSpPr>
        <p:spPr>
          <a:xfrm>
            <a:off x="7865294" y="96587"/>
            <a:ext cx="4295653" cy="53357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3 normal nuclear matter density (</a:t>
            </a:r>
            <a:r>
              <a:rPr kumimoji="0" lang="en-IN"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2.3×10</a:t>
            </a:r>
            <a:r>
              <a:rPr kumimoji="0" lang="en-IN" sz="1800" b="1" i="0" u="none" strike="noStrike" kern="1200" cap="none" spc="0" normalizeH="0" baseline="30000" noProof="0" dirty="0">
                <a:ln>
                  <a:noFill/>
                </a:ln>
                <a:solidFill>
                  <a:prstClr val="black"/>
                </a:solidFill>
                <a:effectLst/>
                <a:uLnTx/>
                <a:uFillTx/>
                <a:latin typeface="Bookman Old Style" panose="02050604050505020204" pitchFamily="18" charset="0"/>
                <a:ea typeface="+mn-ea"/>
                <a:cs typeface="+mn-cs"/>
              </a:rPr>
              <a:t>17</a:t>
            </a:r>
            <a:r>
              <a:rPr kumimoji="0" lang="en-IN"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kg/m</a:t>
            </a:r>
            <a:r>
              <a:rPr kumimoji="0" lang="en-IN" sz="1800" b="1" i="0" u="none" strike="noStrike" kern="1200" cap="none" spc="0" normalizeH="0" baseline="30000" noProof="0" dirty="0">
                <a:ln>
                  <a:noFill/>
                </a:ln>
                <a:solidFill>
                  <a:prstClr val="black"/>
                </a:solidFill>
                <a:effectLst/>
                <a:uLnTx/>
                <a:uFillTx/>
                <a:latin typeface="Bookman Old Style" panose="02050604050505020204" pitchFamily="18" charset="0"/>
                <a:ea typeface="+mn-ea"/>
                <a:cs typeface="+mn-cs"/>
              </a:rPr>
              <a:t>3</a:t>
            </a:r>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p:txBody>
      </p:sp>
      <p:sp>
        <p:nvSpPr>
          <p:cNvPr id="38" name="Rounded Rectangle 37">
            <a:extLst>
              <a:ext uri="{FF2B5EF4-FFF2-40B4-BE49-F238E27FC236}">
                <a16:creationId xmlns:a16="http://schemas.microsoft.com/office/drawing/2014/main" id="{7DF979C8-483B-6644-8437-03730FB59FB0}"/>
              </a:ext>
            </a:extLst>
          </p:cNvPr>
          <p:cNvSpPr/>
          <p:nvPr/>
        </p:nvSpPr>
        <p:spPr>
          <a:xfrm>
            <a:off x="43246" y="33591"/>
            <a:ext cx="4295653" cy="53357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10</a:t>
            </a:r>
            <a:r>
              <a:rPr kumimoji="0" lang="en-US" sz="1800" b="1" i="0" u="none" strike="noStrike" kern="1200" cap="none" spc="0" normalizeH="0" baseline="30000" noProof="0" dirty="0">
                <a:ln>
                  <a:noFill/>
                </a:ln>
                <a:solidFill>
                  <a:prstClr val="black"/>
                </a:solidFill>
                <a:effectLst/>
                <a:uLnTx/>
                <a:uFillTx/>
                <a:latin typeface="Bookman Old Style" panose="02050604050505020204" pitchFamily="18" charset="0"/>
                <a:ea typeface="+mn-ea"/>
                <a:cs typeface="+mn-cs"/>
              </a:rPr>
              <a:t>18</a:t>
            </a:r>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Gauss Magnetic Field </a:t>
            </a:r>
          </a:p>
        </p:txBody>
      </p:sp>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01460E53-2FCA-D34C-B63D-0BEE52B9E1A3}"/>
                  </a:ext>
                </a:extLst>
              </p:cNvPr>
              <p:cNvSpPr/>
              <p:nvPr/>
            </p:nvSpPr>
            <p:spPr>
              <a:xfrm>
                <a:off x="104205" y="6313781"/>
                <a:ext cx="4295653" cy="53357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10</a:t>
                </a:r>
                <a:r>
                  <a:rPr kumimoji="0" lang="en-US" sz="1800" b="1" i="0" u="none" strike="noStrike" kern="1200" cap="none" spc="0" normalizeH="0" baseline="30000" noProof="0" dirty="0">
                    <a:ln>
                      <a:noFill/>
                    </a:ln>
                    <a:solidFill>
                      <a:prstClr val="black"/>
                    </a:solidFill>
                    <a:effectLst/>
                    <a:uLnTx/>
                    <a:uFillTx/>
                    <a:latin typeface="Bookman Old Style" panose="02050604050505020204" pitchFamily="18" charset="0"/>
                    <a:ea typeface="+mn-ea"/>
                    <a:cs typeface="+mn-cs"/>
                  </a:rPr>
                  <a:t>5</a:t>
                </a:r>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a:t>
                </a:r>
                <a14:m>
                  <m:oMath xmlns:m="http://schemas.openxmlformats.org/officeDocument/2006/math">
                    <m:r>
                      <a:rPr kumimoji="0" lang="en-US" sz="18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ℏ </m:t>
                    </m:r>
                  </m:oMath>
                </a14:m>
                <a:r>
                  <a:rPr kumimoji="0" lang="en-US" sz="18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Angular Momentum  </a:t>
                </a:r>
              </a:p>
            </p:txBody>
          </p:sp>
        </mc:Choice>
        <mc:Fallback xmlns="">
          <p:sp>
            <p:nvSpPr>
              <p:cNvPr id="39" name="Rounded Rectangle 38">
                <a:extLst>
                  <a:ext uri="{FF2B5EF4-FFF2-40B4-BE49-F238E27FC236}">
                    <a16:creationId xmlns:a16="http://schemas.microsoft.com/office/drawing/2014/main" id="{01460E53-2FCA-D34C-B63D-0BEE52B9E1A3}"/>
                  </a:ext>
                </a:extLst>
              </p:cNvPr>
              <p:cNvSpPr>
                <a:spLocks noRot="1" noChangeAspect="1" noMove="1" noResize="1" noEditPoints="1" noAdjustHandles="1" noChangeArrowheads="1" noChangeShapeType="1" noTextEdit="1"/>
              </p:cNvSpPr>
              <p:nvPr/>
            </p:nvSpPr>
            <p:spPr>
              <a:xfrm>
                <a:off x="104205" y="6313781"/>
                <a:ext cx="4295653" cy="533575"/>
              </a:xfrm>
              <a:prstGeom prst="roundRect">
                <a:avLst/>
              </a:prstGeom>
              <a:blipFill>
                <a:blip r:embed="rId7"/>
                <a:stretch>
                  <a:fillRect/>
                </a:stretch>
              </a:blipFill>
              <a:effectLst>
                <a:innerShdw blurRad="114300">
                  <a:prstClr val="black"/>
                </a:inn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A062DC5-A849-294F-B899-6C1FEED1648B}"/>
                  </a:ext>
                </a:extLst>
              </p:cNvPr>
              <p:cNvSpPr txBox="1"/>
              <p:nvPr/>
            </p:nvSpPr>
            <p:spPr>
              <a:xfrm>
                <a:off x="5636419" y="2971800"/>
                <a:ext cx="189154"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ℏ</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9" name="TextBox 8">
                <a:extLst>
                  <a:ext uri="{FF2B5EF4-FFF2-40B4-BE49-F238E27FC236}">
                    <a16:creationId xmlns:a16="http://schemas.microsoft.com/office/drawing/2014/main" id="{EA062DC5-A849-294F-B899-6C1FEED1648B}"/>
                  </a:ext>
                </a:extLst>
              </p:cNvPr>
              <p:cNvSpPr txBox="1">
                <a:spLocks noRot="1" noChangeAspect="1" noMove="1" noResize="1" noEditPoints="1" noAdjustHandles="1" noChangeArrowheads="1" noChangeShapeType="1" noTextEdit="1"/>
              </p:cNvSpPr>
              <p:nvPr/>
            </p:nvSpPr>
            <p:spPr>
              <a:xfrm>
                <a:off x="5636419" y="2971800"/>
                <a:ext cx="189154" cy="276999"/>
              </a:xfrm>
              <a:prstGeom prst="rect">
                <a:avLst/>
              </a:prstGeom>
              <a:blipFill>
                <a:blip r:embed="rId8"/>
                <a:stretch>
                  <a:fillRect l="-35714" r="-35714" b="-952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D5B9F9C-C3B9-344E-BC18-4E95F6549975}"/>
              </a:ext>
            </a:extLst>
          </p:cNvPr>
          <p:cNvSpPr txBox="1"/>
          <p:nvPr/>
        </p:nvSpPr>
        <p:spPr>
          <a:xfrm>
            <a:off x="9050196" y="6056976"/>
            <a:ext cx="24994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Neutron star merges</a:t>
            </a:r>
          </a:p>
        </p:txBody>
      </p:sp>
      <p:sp>
        <p:nvSpPr>
          <p:cNvPr id="6" name="TextBox 5">
            <a:extLst>
              <a:ext uri="{FF2B5EF4-FFF2-40B4-BE49-F238E27FC236}">
                <a16:creationId xmlns:a16="http://schemas.microsoft.com/office/drawing/2014/main" id="{F17F6161-8557-D040-AFB5-F491BC8A539E}"/>
              </a:ext>
            </a:extLst>
          </p:cNvPr>
          <p:cNvSpPr txBox="1"/>
          <p:nvPr/>
        </p:nvSpPr>
        <p:spPr>
          <a:xfrm>
            <a:off x="9229344" y="3603670"/>
            <a:ext cx="115608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Kilonova</a:t>
            </a:r>
            <a:endPar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pic>
        <p:nvPicPr>
          <p:cNvPr id="22" name="Picture 21" descr="A close up of a map&#10;&#10;Description automatically generated">
            <a:extLst>
              <a:ext uri="{FF2B5EF4-FFF2-40B4-BE49-F238E27FC236}">
                <a16:creationId xmlns:a16="http://schemas.microsoft.com/office/drawing/2014/main" id="{D0321005-2225-EA4D-9B29-E4B0114A3581}"/>
              </a:ext>
            </a:extLst>
          </p:cNvPr>
          <p:cNvPicPr>
            <a:picLocks noChangeAspect="1"/>
          </p:cNvPicPr>
          <p:nvPr/>
        </p:nvPicPr>
        <p:blipFill>
          <a:blip r:embed="rId9"/>
          <a:stretch>
            <a:fillRect/>
          </a:stretch>
        </p:blipFill>
        <p:spPr>
          <a:xfrm rot="16200000">
            <a:off x="3312934" y="2298416"/>
            <a:ext cx="5683338" cy="2301751"/>
          </a:xfrm>
          <a:prstGeom prst="rect">
            <a:avLst/>
          </a:prstGeom>
        </p:spPr>
      </p:pic>
      <p:sp>
        <p:nvSpPr>
          <p:cNvPr id="3" name="TextBox 2">
            <a:extLst>
              <a:ext uri="{FF2B5EF4-FFF2-40B4-BE49-F238E27FC236}">
                <a16:creationId xmlns:a16="http://schemas.microsoft.com/office/drawing/2014/main" id="{60E5655A-C4BD-5F69-EEE3-7A6DE4D7AAEB}"/>
              </a:ext>
            </a:extLst>
          </p:cNvPr>
          <p:cNvSpPr txBox="1"/>
          <p:nvPr/>
        </p:nvSpPr>
        <p:spPr>
          <a:xfrm>
            <a:off x="11194602" y="6470243"/>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30/34</a:t>
            </a:r>
          </a:p>
        </p:txBody>
      </p:sp>
    </p:spTree>
    <p:extLst>
      <p:ext uri="{BB962C8B-B14F-4D97-AF65-F5344CB8AC3E}">
        <p14:creationId xmlns:p14="http://schemas.microsoft.com/office/powerpoint/2010/main" val="751022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6">
            <a:extLst>
              <a:ext uri="{FF2B5EF4-FFF2-40B4-BE49-F238E27FC236}">
                <a16:creationId xmlns:a16="http://schemas.microsoft.com/office/drawing/2014/main" id="{6F2718DE-A753-1047-823C-7D435E1E496B}"/>
              </a:ext>
            </a:extLst>
          </p:cNvPr>
          <p:cNvSpPr txBox="1">
            <a:spLocks noChangeArrowheads="1"/>
          </p:cNvSpPr>
          <p:nvPr/>
        </p:nvSpPr>
        <p:spPr bwMode="auto">
          <a:xfrm>
            <a:off x="3235610" y="3385659"/>
            <a:ext cx="285206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Densities ~10</a:t>
            </a:r>
            <a:r>
              <a:rPr kumimoji="0" lang="en-US" sz="1800" b="0" i="0" u="none" strike="noStrike" kern="1200" cap="none" spc="0" normalizeH="0" baseline="30000" noProof="0" dirty="0">
                <a:ln>
                  <a:noFill/>
                </a:ln>
                <a:solidFill>
                  <a:prstClr val="black"/>
                </a:solidFill>
                <a:effectLst/>
                <a:uLnTx/>
                <a:uFillTx/>
                <a:latin typeface="Bookman Old Style" panose="02050604050505020204" pitchFamily="18" charset="0"/>
                <a:ea typeface="+mn-ea"/>
                <a:cs typeface="+mn-cs"/>
              </a:rPr>
              <a:t>18</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kg/m</a:t>
            </a:r>
            <a:r>
              <a:rPr kumimoji="0" lang="en-US" sz="1800" b="0" i="0" u="none" strike="noStrike" kern="1200" cap="none" spc="0" normalizeH="0" baseline="30000" noProof="0" dirty="0">
                <a:ln>
                  <a:noFill/>
                </a:ln>
                <a:solidFill>
                  <a:prstClr val="black"/>
                </a:solidFill>
                <a:effectLst/>
                <a:uLnTx/>
                <a:uFillTx/>
                <a:latin typeface="Bookman Old Style" panose="02050604050505020204" pitchFamily="18" charset="0"/>
                <a:ea typeface="+mn-ea"/>
                <a:cs typeface="+mn-cs"/>
              </a:rPr>
              <a:t>3</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 !</a:t>
            </a:r>
          </a:p>
        </p:txBody>
      </p:sp>
      <p:sp>
        <p:nvSpPr>
          <p:cNvPr id="10" name="Text Box 8">
            <a:extLst>
              <a:ext uri="{FF2B5EF4-FFF2-40B4-BE49-F238E27FC236}">
                <a16:creationId xmlns:a16="http://schemas.microsoft.com/office/drawing/2014/main" id="{0613F631-20E3-9349-BDD5-E331926F64EE}"/>
              </a:ext>
            </a:extLst>
          </p:cNvPr>
          <p:cNvSpPr txBox="1">
            <a:spLocks noChangeArrowheads="1"/>
          </p:cNvSpPr>
          <p:nvPr/>
        </p:nvSpPr>
        <p:spPr bwMode="auto">
          <a:xfrm>
            <a:off x="3223837" y="5405320"/>
            <a:ext cx="8968163" cy="1426683"/>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000000"/>
                  </a:solidFill>
                </a:ln>
                <a:solidFill>
                  <a:srgbClr val="0000FF"/>
                </a:solidFill>
                <a:effectLst/>
                <a:uLnTx/>
                <a:uFillTx/>
                <a:latin typeface="Bookman Old Style" panose="02050604050505020204" pitchFamily="18" charset="0"/>
                <a:ea typeface="+mn-ea"/>
                <a:cs typeface="+mn-cs"/>
              </a:rPr>
              <a:t>Facility for Anti-proton and Ion Research (FAIR)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000000"/>
                  </a:solidFill>
                </a:ln>
                <a:solidFill>
                  <a:srgbClr val="0000FF"/>
                </a:solidFill>
                <a:effectLst/>
                <a:uLnTx/>
                <a:uFillTx/>
                <a:latin typeface="Bookman Old Style" panose="02050604050505020204" pitchFamily="18" charset="0"/>
                <a:ea typeface="+mn-ea"/>
                <a:cs typeface="+mn-cs"/>
              </a:rPr>
              <a:t>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solidFill>
                    <a:srgbClr val="000000"/>
                  </a:solidFill>
                </a:ln>
                <a:solidFill>
                  <a:srgbClr val="0000FF"/>
                </a:solidFill>
                <a:effectLst/>
                <a:uLnTx/>
                <a:uFillTx/>
                <a:latin typeface="Bookman Old Style" panose="02050604050505020204" pitchFamily="18" charset="0"/>
                <a:ea typeface="+mn-ea"/>
                <a:cs typeface="+mn-cs"/>
              </a:rPr>
              <a:t>Nuclotron</a:t>
            </a:r>
            <a:r>
              <a:rPr kumimoji="0" lang="en-US" sz="2800" b="0" i="0" u="none" strike="noStrike" kern="1200" cap="none" spc="0" normalizeH="0" baseline="0" noProof="0" dirty="0">
                <a:ln>
                  <a:solidFill>
                    <a:srgbClr val="000000"/>
                  </a:solidFill>
                </a:ln>
                <a:solidFill>
                  <a:srgbClr val="0000FF"/>
                </a:solidFill>
                <a:effectLst/>
                <a:uLnTx/>
                <a:uFillTx/>
                <a:latin typeface="Bookman Old Style" panose="02050604050505020204" pitchFamily="18" charset="0"/>
                <a:ea typeface="+mn-ea"/>
                <a:cs typeface="+mn-cs"/>
              </a:rPr>
              <a:t>-based Ion Collider </a:t>
            </a:r>
            <a:r>
              <a:rPr kumimoji="0" lang="en-US" sz="2800" b="0" i="0" u="none" strike="noStrike" kern="1200" cap="none" spc="0" normalizeH="0" baseline="0" noProof="0" dirty="0" err="1">
                <a:ln>
                  <a:solidFill>
                    <a:srgbClr val="000000"/>
                  </a:solidFill>
                </a:ln>
                <a:solidFill>
                  <a:srgbClr val="0000FF"/>
                </a:solidFill>
                <a:effectLst/>
                <a:uLnTx/>
                <a:uFillTx/>
                <a:latin typeface="Bookman Old Style" panose="02050604050505020204" pitchFamily="18" charset="0"/>
                <a:ea typeface="+mn-ea"/>
                <a:cs typeface="+mn-cs"/>
              </a:rPr>
              <a:t>fAcility</a:t>
            </a:r>
            <a:r>
              <a:rPr kumimoji="0" lang="en-US" sz="2800" b="0" i="0" u="none" strike="noStrike" kern="1200" cap="none" spc="0" normalizeH="0" baseline="0" noProof="0" dirty="0">
                <a:ln>
                  <a:solidFill>
                    <a:srgbClr val="000000"/>
                  </a:solidFill>
                </a:ln>
                <a:solidFill>
                  <a:srgbClr val="0000FF"/>
                </a:solidFill>
                <a:effectLst/>
                <a:uLnTx/>
                <a:uFillTx/>
                <a:latin typeface="Bookman Old Style" panose="02050604050505020204" pitchFamily="18" charset="0"/>
                <a:ea typeface="+mn-ea"/>
                <a:cs typeface="+mn-cs"/>
              </a:rPr>
              <a:t> (NICA) </a:t>
            </a:r>
            <a:r>
              <a:rPr kumimoji="0" lang="en-US" sz="1400" b="0" i="0" u="none" strike="noStrike" kern="1200" cap="none" spc="0" normalizeH="0" baseline="0" noProof="0" dirty="0">
                <a:ln>
                  <a:solidFill>
                    <a:srgbClr val="000000"/>
                  </a:solidFill>
                </a:ln>
                <a:solidFill>
                  <a:srgbClr val="0000FF"/>
                </a:solidFill>
                <a:effectLst/>
                <a:uLnTx/>
                <a:uFillTx/>
                <a:latin typeface="Bookman Old Style" panose="02050604050505020204" pitchFamily="18" charset="0"/>
                <a:ea typeface="+mn-ea"/>
                <a:cs typeface="+mn-cs"/>
              </a:rPr>
              <a:t> </a:t>
            </a:r>
          </a:p>
        </p:txBody>
      </p:sp>
      <p:pic>
        <p:nvPicPr>
          <p:cNvPr id="13" name="Picture 2" descr="3: Pictorial view of the compression of the nuclear matter: the... |  Download Scientific Diagram">
            <a:extLst>
              <a:ext uri="{FF2B5EF4-FFF2-40B4-BE49-F238E27FC236}">
                <a16:creationId xmlns:a16="http://schemas.microsoft.com/office/drawing/2014/main" id="{A9C9F733-1B31-1048-9B1A-A20C3E2AB0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50"/>
          <a:stretch/>
        </p:blipFill>
        <p:spPr bwMode="auto">
          <a:xfrm>
            <a:off x="84712" y="446014"/>
            <a:ext cx="5721863" cy="244148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5D3BFBC1-EDAE-764A-A291-CEC3CAA27E3F}"/>
              </a:ext>
            </a:extLst>
          </p:cNvPr>
          <p:cNvPicPr>
            <a:picLocks noChangeAspect="1"/>
          </p:cNvPicPr>
          <p:nvPr/>
        </p:nvPicPr>
        <p:blipFill rotWithShape="1">
          <a:blip r:embed="rId3"/>
          <a:srcRect t="8750" r="50000" b="-1374"/>
          <a:stretch/>
        </p:blipFill>
        <p:spPr>
          <a:xfrm>
            <a:off x="60610" y="3095244"/>
            <a:ext cx="3175000" cy="3529013"/>
          </a:xfrm>
          <a:prstGeom prst="rect">
            <a:avLst/>
          </a:prstGeom>
          <a:effectLst>
            <a:innerShdw blurRad="114300">
              <a:prstClr val="black"/>
            </a:innerShdw>
          </a:effectLst>
        </p:spPr>
      </p:pic>
      <p:pic>
        <p:nvPicPr>
          <p:cNvPr id="91140" name="Picture 4">
            <a:extLst>
              <a:ext uri="{FF2B5EF4-FFF2-40B4-BE49-F238E27FC236}">
                <a16:creationId xmlns:a16="http://schemas.microsoft.com/office/drawing/2014/main" id="{C78764D2-FB96-4D4E-8DFB-EA6445213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2724466"/>
            <a:ext cx="4696676" cy="264188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532A1D9-BF13-A048-80C6-A84BABF8B04D}"/>
              </a:ext>
            </a:extLst>
          </p:cNvPr>
          <p:cNvGrpSpPr/>
          <p:nvPr/>
        </p:nvGrpSpPr>
        <p:grpSpPr>
          <a:xfrm>
            <a:off x="5976325" y="76079"/>
            <a:ext cx="6096000" cy="2628900"/>
            <a:chOff x="5986742" y="76079"/>
            <a:chExt cx="6096000" cy="2628900"/>
          </a:xfrm>
        </p:grpSpPr>
        <p:pic>
          <p:nvPicPr>
            <p:cNvPr id="91142" name="Picture 6" descr="Facility for Antiproton and Ion Research: Overview on FAIR">
              <a:extLst>
                <a:ext uri="{FF2B5EF4-FFF2-40B4-BE49-F238E27FC236}">
                  <a16:creationId xmlns:a16="http://schemas.microsoft.com/office/drawing/2014/main" id="{6B6E8538-8D71-9C42-8CA9-6460CBF9C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6742" y="76079"/>
              <a:ext cx="6096000" cy="26289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91144" name="Picture 8" descr="Facility for Antiproton and Ion Research: Overview on FAIR">
              <a:extLst>
                <a:ext uri="{FF2B5EF4-FFF2-40B4-BE49-F238E27FC236}">
                  <a16:creationId xmlns:a16="http://schemas.microsoft.com/office/drawing/2014/main" id="{176758B0-23FA-D042-BC1D-6183AEB85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6428" y="1789946"/>
              <a:ext cx="1119479" cy="778305"/>
            </a:xfrm>
            <a:prstGeom prst="rect">
              <a:avLst/>
            </a:prstGeom>
            <a:noFill/>
            <a:extLst>
              <a:ext uri="{909E8E84-426E-40DD-AFC4-6F175D3DCCD1}">
                <a14:hiddenFill xmlns:a14="http://schemas.microsoft.com/office/drawing/2010/main">
                  <a:solidFill>
                    <a:srgbClr val="FFFFFF"/>
                  </a:solidFill>
                </a14:hiddenFill>
              </a:ext>
            </a:extLst>
          </p:spPr>
        </p:pic>
      </p:grpSp>
      <p:pic>
        <p:nvPicPr>
          <p:cNvPr id="89092" name="Picture 4" descr="Harris' NSF grant to study how atoms take a heavy beating - News - Illinois  State">
            <a:extLst>
              <a:ext uri="{FF2B5EF4-FFF2-40B4-BE49-F238E27FC236}">
                <a16:creationId xmlns:a16="http://schemas.microsoft.com/office/drawing/2014/main" id="{453143C0-4140-BA45-943C-1123C7A85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1500" y="1789946"/>
            <a:ext cx="2917688" cy="16390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9C6B6B-D57F-4374-A10D-0FDDDAD891ED}"/>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31/34</a:t>
            </a:r>
          </a:p>
        </p:txBody>
      </p:sp>
    </p:spTree>
    <p:extLst>
      <p:ext uri="{BB962C8B-B14F-4D97-AF65-F5344CB8AC3E}">
        <p14:creationId xmlns:p14="http://schemas.microsoft.com/office/powerpoint/2010/main" val="10567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0BB9-A55E-5F4B-B34E-1894A995820B}"/>
              </a:ext>
            </a:extLst>
          </p:cNvPr>
          <p:cNvSpPr>
            <a:spLocks noGrp="1"/>
          </p:cNvSpPr>
          <p:nvPr>
            <p:ph type="title"/>
          </p:nvPr>
        </p:nvSpPr>
        <p:spPr>
          <a:xfrm>
            <a:off x="609600" y="264952"/>
            <a:ext cx="10972800" cy="516194"/>
          </a:xfrm>
        </p:spPr>
        <p:txBody>
          <a:bodyPr>
            <a:normAutofit fontScale="90000"/>
          </a:bodyPr>
          <a:lstStyle/>
          <a:p>
            <a:r>
              <a:rPr lang="en-US" dirty="0">
                <a:solidFill>
                  <a:srgbClr val="FF0000"/>
                </a:solidFill>
                <a:latin typeface="Bookman Old Style" panose="02050604050505020204" pitchFamily="18" charset="0"/>
              </a:rPr>
              <a:t>Little bang to </a:t>
            </a:r>
            <a:r>
              <a:rPr lang="en-US" dirty="0" err="1">
                <a:solidFill>
                  <a:srgbClr val="FF0000"/>
                </a:solidFill>
                <a:latin typeface="Bookman Old Style" panose="02050604050505020204" pitchFamily="18" charset="0"/>
              </a:rPr>
              <a:t>Femto</a:t>
            </a:r>
            <a:r>
              <a:rPr lang="en-US" dirty="0">
                <a:solidFill>
                  <a:srgbClr val="FF0000"/>
                </a:solidFill>
                <a:latin typeface="Bookman Old Style" panose="02050604050505020204" pitchFamily="18" charset="0"/>
              </a:rPr>
              <a:t> nova program</a:t>
            </a:r>
          </a:p>
        </p:txBody>
      </p:sp>
      <p:sp>
        <p:nvSpPr>
          <p:cNvPr id="3" name="TextBox 2">
            <a:extLst>
              <a:ext uri="{FF2B5EF4-FFF2-40B4-BE49-F238E27FC236}">
                <a16:creationId xmlns:a16="http://schemas.microsoft.com/office/drawing/2014/main" id="{E77226B0-FCEC-3448-9CF8-14147204AAB3}"/>
              </a:ext>
            </a:extLst>
          </p:cNvPr>
          <p:cNvSpPr txBox="1"/>
          <p:nvPr/>
        </p:nvSpPr>
        <p:spPr>
          <a:xfrm>
            <a:off x="78190" y="981210"/>
            <a:ext cx="5597809" cy="5016758"/>
          </a:xfrm>
          <a:prstGeom prst="rect">
            <a:avLst/>
          </a:prstGeom>
          <a:solidFill>
            <a:schemeClr val="accent6">
              <a:lumMod val="20000"/>
              <a:lumOff val="80000"/>
            </a:schemeClr>
          </a:solidFill>
          <a:ln>
            <a:solidFill>
              <a:schemeClr val="tx1"/>
            </a:solidFill>
          </a:ln>
          <a:effectLst>
            <a:innerShdw blurRad="114300">
              <a:prstClr val="black"/>
            </a:innerShdw>
          </a:effectLst>
        </p:spPr>
        <p:txBody>
          <a:bodyPr wrap="square" rtlCol="0">
            <a:spAutoFit/>
          </a:bodyPr>
          <a:lstStyle/>
          <a:p>
            <a:pPr marL="514350" indent="-514350">
              <a:buFont typeface="+mj-lt"/>
              <a:buAutoNum type="arabicPeriod"/>
            </a:pPr>
            <a:r>
              <a:rPr lang="en-US" sz="2000" dirty="0">
                <a:latin typeface="Bookman Old Style" panose="02050604050505020204" pitchFamily="18" charset="0"/>
              </a:rPr>
              <a:t>Systematic study of the phase structure of QCD Phase diagram. </a:t>
            </a:r>
          </a:p>
          <a:p>
            <a:r>
              <a:rPr lang="en-US" sz="2000" dirty="0">
                <a:latin typeface="Bookman Old Style" panose="02050604050505020204" pitchFamily="18" charset="0"/>
              </a:rPr>
              <a:t>2. Opportunity for a dedicated study of high</a:t>
            </a:r>
          </a:p>
          <a:p>
            <a:r>
              <a:rPr lang="en-US" sz="2000" dirty="0">
                <a:latin typeface="Bookman Old Style" panose="02050604050505020204" pitchFamily="18" charset="0"/>
              </a:rPr>
              <a:t>    baryon density matter</a:t>
            </a:r>
          </a:p>
          <a:p>
            <a:pPr marL="971550" lvl="1" indent="-514350">
              <a:buFont typeface="+mj-lt"/>
              <a:buAutoNum type="alphaLcParenR"/>
            </a:pPr>
            <a:r>
              <a:rPr lang="en-US" sz="2000" dirty="0">
                <a:latin typeface="Bookman Old Style" panose="02050604050505020204" pitchFamily="18" charset="0"/>
              </a:rPr>
              <a:t>Finding direct signals of true phase transition and critical point.</a:t>
            </a:r>
          </a:p>
          <a:p>
            <a:pPr marL="971550" lvl="1" indent="-514350">
              <a:buFont typeface="+mj-lt"/>
              <a:buAutoNum type="alphaLcParenR"/>
            </a:pPr>
            <a:r>
              <a:rPr lang="en-US" sz="2000" dirty="0">
                <a:latin typeface="Bookman Old Style" panose="02050604050505020204" pitchFamily="18" charset="0"/>
              </a:rPr>
              <a:t>Understanding the properties of high baryon density, rotating QCD matter under magnetic field.</a:t>
            </a:r>
          </a:p>
          <a:p>
            <a:pPr marL="971550" lvl="1" indent="-514350">
              <a:buFont typeface="+mj-lt"/>
              <a:buAutoNum type="alphaLcParenR"/>
            </a:pPr>
            <a:r>
              <a:rPr lang="en-US" sz="2000" dirty="0">
                <a:latin typeface="Bookman Old Style" panose="02050604050505020204" pitchFamily="18" charset="0"/>
              </a:rPr>
              <a:t>Understanding nuclei, hyper-nuclei and exotic nuclei formation and properties</a:t>
            </a:r>
          </a:p>
          <a:p>
            <a:r>
              <a:rPr lang="en-US" sz="2000" dirty="0">
                <a:latin typeface="Bookman Old Style" panose="02050604050505020204" pitchFamily="18" charset="0"/>
              </a:rPr>
              <a:t>3. Complementary to research programs at RHIC-BES, CERN, FAIR, NICA, J-PARC &amp; CEE-HIAF</a:t>
            </a:r>
          </a:p>
        </p:txBody>
      </p:sp>
      <p:sp>
        <p:nvSpPr>
          <p:cNvPr id="4" name="TextBox 3">
            <a:extLst>
              <a:ext uri="{FF2B5EF4-FFF2-40B4-BE49-F238E27FC236}">
                <a16:creationId xmlns:a16="http://schemas.microsoft.com/office/drawing/2014/main" id="{84C6F9CC-1F17-8540-A1B7-CBF4CD312218}"/>
              </a:ext>
            </a:extLst>
          </p:cNvPr>
          <p:cNvSpPr txBox="1"/>
          <p:nvPr/>
        </p:nvSpPr>
        <p:spPr>
          <a:xfrm>
            <a:off x="6797958" y="1970875"/>
            <a:ext cx="2201244" cy="261610"/>
          </a:xfrm>
          <a:prstGeom prst="rect">
            <a:avLst/>
          </a:prstGeom>
          <a:noFill/>
        </p:spPr>
        <p:txBody>
          <a:bodyPr wrap="none" rtlCol="0">
            <a:spAutoFit/>
          </a:bodyPr>
          <a:lstStyle/>
          <a:p>
            <a:r>
              <a:rPr lang="en-IN" sz="1100" dirty="0">
                <a:latin typeface="Bookman Old Style" panose="02050604050505020204" pitchFamily="18" charset="0"/>
              </a:rPr>
              <a:t>e-Print: 2004.04681 [hep-</a:t>
            </a:r>
            <a:r>
              <a:rPr lang="en-IN" sz="1100" dirty="0" err="1">
                <a:latin typeface="Bookman Old Style" panose="02050604050505020204" pitchFamily="18" charset="0"/>
              </a:rPr>
              <a:t>ph</a:t>
            </a:r>
            <a:r>
              <a:rPr lang="en-IN" sz="1100" dirty="0">
                <a:latin typeface="Bookman Old Style" panose="02050604050505020204" pitchFamily="18" charset="0"/>
              </a:rPr>
              <a:t>]</a:t>
            </a:r>
          </a:p>
        </p:txBody>
      </p:sp>
      <p:pic>
        <p:nvPicPr>
          <p:cNvPr id="9" name="Picture 8" descr="A picture containing food, small, sitting, plastic&#10;&#10;Description automatically generated">
            <a:extLst>
              <a:ext uri="{FF2B5EF4-FFF2-40B4-BE49-F238E27FC236}">
                <a16:creationId xmlns:a16="http://schemas.microsoft.com/office/drawing/2014/main" id="{E555ACC8-9411-3F48-ABD1-913FC56DFAB2}"/>
              </a:ext>
            </a:extLst>
          </p:cNvPr>
          <p:cNvPicPr>
            <a:picLocks noChangeAspect="1"/>
          </p:cNvPicPr>
          <p:nvPr/>
        </p:nvPicPr>
        <p:blipFill rotWithShape="1">
          <a:blip r:embed="rId2"/>
          <a:srcRect t="78" b="-1620"/>
          <a:stretch/>
        </p:blipFill>
        <p:spPr>
          <a:xfrm>
            <a:off x="9945422" y="126558"/>
            <a:ext cx="2075131" cy="1759430"/>
          </a:xfrm>
          <a:prstGeom prst="rect">
            <a:avLst/>
          </a:prstGeom>
        </p:spPr>
      </p:pic>
      <p:sp>
        <p:nvSpPr>
          <p:cNvPr id="5" name="Rectangle 4"/>
          <p:cNvSpPr/>
          <p:nvPr/>
        </p:nvSpPr>
        <p:spPr>
          <a:xfrm>
            <a:off x="1033858" y="6198032"/>
            <a:ext cx="6601048" cy="584775"/>
          </a:xfrm>
          <a:prstGeom prst="rect">
            <a:avLst/>
          </a:prstGeom>
        </p:spPr>
        <p:txBody>
          <a:bodyPr wrap="square">
            <a:spAutoFit/>
          </a:bodyPr>
          <a:lstStyle/>
          <a:p>
            <a:r>
              <a:rPr lang="en-US" sz="1600" dirty="0">
                <a:latin typeface="Bookman Old Style"/>
                <a:cs typeface="Bookman Old Style"/>
              </a:rPr>
              <a:t>Little-Bang and </a:t>
            </a:r>
            <a:r>
              <a:rPr lang="en-US" sz="1600" dirty="0" err="1">
                <a:latin typeface="Bookman Old Style"/>
                <a:cs typeface="Bookman Old Style"/>
              </a:rPr>
              <a:t>Femto</a:t>
            </a:r>
            <a:r>
              <a:rPr lang="en-US" sz="1600" dirty="0">
                <a:latin typeface="Bookman Old Style"/>
                <a:cs typeface="Bookman Old Style"/>
              </a:rPr>
              <a:t>-Nova in Nucleus-Nucleus Collisions</a:t>
            </a:r>
          </a:p>
          <a:p>
            <a:r>
              <a:rPr lang="en-US" sz="1600" dirty="0">
                <a:latin typeface="Bookman Old Style"/>
                <a:cs typeface="Bookman Old Style"/>
              </a:rPr>
              <a:t>e-Print: 2009.03006 [hep-</a:t>
            </a:r>
            <a:r>
              <a:rPr lang="en-US" sz="1600" dirty="0" err="1">
                <a:latin typeface="Bookman Old Style"/>
                <a:cs typeface="Bookman Old Style"/>
              </a:rPr>
              <a:t>ph</a:t>
            </a:r>
            <a:r>
              <a:rPr lang="en-US" sz="1600" dirty="0">
                <a:latin typeface="Bookman Old Style"/>
                <a:cs typeface="Bookman Old Style"/>
              </a:rPr>
              <a:t>] (with Kenji Fukushima and Nu Xu</a:t>
            </a:r>
          </a:p>
        </p:txBody>
      </p:sp>
      <p:sp>
        <p:nvSpPr>
          <p:cNvPr id="6" name="TextBox 5">
            <a:extLst>
              <a:ext uri="{FF2B5EF4-FFF2-40B4-BE49-F238E27FC236}">
                <a16:creationId xmlns:a16="http://schemas.microsoft.com/office/drawing/2014/main" id="{59BBC370-D45A-EFFB-CAE7-DA8174E6D076}"/>
              </a:ext>
            </a:extLst>
          </p:cNvPr>
          <p:cNvSpPr txBox="1"/>
          <p:nvPr/>
        </p:nvSpPr>
        <p:spPr>
          <a:xfrm>
            <a:off x="78190" y="6404295"/>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32</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pic>
        <p:nvPicPr>
          <p:cNvPr id="11" name="Picture 10" descr="A diagram of a chemical potential&#10;&#10;Description automatically generated">
            <a:extLst>
              <a:ext uri="{FF2B5EF4-FFF2-40B4-BE49-F238E27FC236}">
                <a16:creationId xmlns:a16="http://schemas.microsoft.com/office/drawing/2014/main" id="{32759BB3-F595-9863-38F9-36EDB5D7C633}"/>
              </a:ext>
            </a:extLst>
          </p:cNvPr>
          <p:cNvPicPr>
            <a:picLocks noChangeAspect="1"/>
          </p:cNvPicPr>
          <p:nvPr/>
        </p:nvPicPr>
        <p:blipFill>
          <a:blip r:embed="rId3"/>
          <a:stretch>
            <a:fillRect/>
          </a:stretch>
        </p:blipFill>
        <p:spPr>
          <a:xfrm>
            <a:off x="5729557" y="2332517"/>
            <a:ext cx="3732539" cy="2837234"/>
          </a:xfrm>
          <a:prstGeom prst="rect">
            <a:avLst/>
          </a:prstGeom>
        </p:spPr>
      </p:pic>
      <p:pic>
        <p:nvPicPr>
          <p:cNvPr id="7" name="Picture 6" descr="A road with trees on the side&#10;&#10;Description automatically generated">
            <a:extLst>
              <a:ext uri="{FF2B5EF4-FFF2-40B4-BE49-F238E27FC236}">
                <a16:creationId xmlns:a16="http://schemas.microsoft.com/office/drawing/2014/main" id="{18EC9719-FC82-0D4C-7A2E-552AF5622B31}"/>
              </a:ext>
            </a:extLst>
          </p:cNvPr>
          <p:cNvPicPr>
            <a:picLocks noChangeAspect="1"/>
          </p:cNvPicPr>
          <p:nvPr/>
        </p:nvPicPr>
        <p:blipFill>
          <a:blip r:embed="rId4"/>
          <a:stretch>
            <a:fillRect/>
          </a:stretch>
        </p:blipFill>
        <p:spPr>
          <a:xfrm>
            <a:off x="9912566" y="1885989"/>
            <a:ext cx="2158314" cy="4809613"/>
          </a:xfrm>
          <a:prstGeom prst="rect">
            <a:avLst/>
          </a:prstGeom>
        </p:spPr>
      </p:pic>
      <p:sp>
        <p:nvSpPr>
          <p:cNvPr id="12" name="TextBox 11">
            <a:extLst>
              <a:ext uri="{FF2B5EF4-FFF2-40B4-BE49-F238E27FC236}">
                <a16:creationId xmlns:a16="http://schemas.microsoft.com/office/drawing/2014/main" id="{ECB3777D-CEC3-DA15-555B-A2BCE6242650}"/>
              </a:ext>
            </a:extLst>
          </p:cNvPr>
          <p:cNvSpPr txBox="1"/>
          <p:nvPr/>
        </p:nvSpPr>
        <p:spPr>
          <a:xfrm rot="17339567">
            <a:off x="9382043" y="5200284"/>
            <a:ext cx="2731389" cy="307777"/>
          </a:xfrm>
          <a:prstGeom prst="rect">
            <a:avLst/>
          </a:prstGeom>
          <a:solidFill>
            <a:srgbClr val="FFC000">
              <a:alpha val="18000"/>
            </a:srgbClr>
          </a:solidFill>
        </p:spPr>
        <p:txBody>
          <a:bodyPr wrap="none" rtlCol="0">
            <a:spAutoFit/>
          </a:bodyPr>
          <a:lstStyle/>
          <a:p>
            <a:r>
              <a:rPr lang="en-IN" sz="1400" i="1" dirty="0">
                <a:solidFill>
                  <a:schemeClr val="bg1"/>
                </a:solidFill>
              </a:rPr>
              <a:t>And miles to go before I sleep …..</a:t>
            </a:r>
            <a:endParaRPr lang="en-US" sz="1400" i="1" dirty="0">
              <a:solidFill>
                <a:schemeClr val="bg1"/>
              </a:solidFill>
            </a:endParaRPr>
          </a:p>
        </p:txBody>
      </p:sp>
    </p:spTree>
    <p:extLst>
      <p:ext uri="{BB962C8B-B14F-4D97-AF65-F5344CB8AC3E}">
        <p14:creationId xmlns:p14="http://schemas.microsoft.com/office/powerpoint/2010/main" val="2719093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B97A822-63AA-6042-B808-4BCE600F0AF3}"/>
              </a:ext>
            </a:extLst>
          </p:cNvPr>
          <p:cNvPicPr>
            <a:picLocks noChangeAspect="1"/>
          </p:cNvPicPr>
          <p:nvPr/>
        </p:nvPicPr>
        <p:blipFill rotWithShape="1">
          <a:blip r:embed="rId2">
            <a:extLst>
              <a:ext uri="{28A0092B-C50C-407E-A947-70E740481C1C}">
                <a14:useLocalDpi xmlns:a14="http://schemas.microsoft.com/office/drawing/2010/main" val="0"/>
              </a:ext>
            </a:extLst>
          </a:blip>
          <a:srcRect t="3205" b="-1"/>
          <a:stretch/>
        </p:blipFill>
        <p:spPr>
          <a:xfrm rot="5400000">
            <a:off x="4820403" y="1970613"/>
            <a:ext cx="2226971" cy="298102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rgbClr val="FF0000"/>
            </a:solidFill>
          </a:ln>
          <a:effectLst>
            <a:outerShdw blurRad="63500" sx="102000" sy="102000" algn="ctr" rotWithShape="0">
              <a:prstClr val="black">
                <a:alpha val="40000"/>
              </a:prstClr>
            </a:outerShdw>
          </a:effectLst>
        </p:spPr>
      </p:pic>
      <p:pic>
        <p:nvPicPr>
          <p:cNvPr id="27" name="Picture 26" descr="A picture containing food, small, sitting, plastic&#10;&#10;Description automatically generated">
            <a:extLst>
              <a:ext uri="{FF2B5EF4-FFF2-40B4-BE49-F238E27FC236}">
                <a16:creationId xmlns:a16="http://schemas.microsoft.com/office/drawing/2014/main" id="{E555ACC8-9411-3F48-ABD1-913FC56DFAB2}"/>
              </a:ext>
            </a:extLst>
          </p:cNvPr>
          <p:cNvPicPr>
            <a:picLocks noChangeAspect="1"/>
          </p:cNvPicPr>
          <p:nvPr/>
        </p:nvPicPr>
        <p:blipFill rotWithShape="1">
          <a:blip r:embed="rId3">
            <a:alphaModFix amt="33000"/>
          </a:blip>
          <a:srcRect t="11244" b="967"/>
          <a:stretch/>
        </p:blipFill>
        <p:spPr>
          <a:xfrm>
            <a:off x="0" y="0"/>
            <a:ext cx="12192000" cy="6929038"/>
          </a:xfrm>
          <a:prstGeom prst="rect">
            <a:avLst/>
          </a:prstGeom>
        </p:spPr>
      </p:pic>
      <p:graphicFrame>
        <p:nvGraphicFramePr>
          <p:cNvPr id="6" name="Diagram 5">
            <a:extLst>
              <a:ext uri="{FF2B5EF4-FFF2-40B4-BE49-F238E27FC236}">
                <a16:creationId xmlns:a16="http://schemas.microsoft.com/office/drawing/2014/main" id="{921FE1B9-C9B0-C542-9522-2C37CA9A41D7}"/>
              </a:ext>
            </a:extLst>
          </p:cNvPr>
          <p:cNvGraphicFramePr/>
          <p:nvPr/>
        </p:nvGraphicFramePr>
        <p:xfrm>
          <a:off x="917947" y="22220"/>
          <a:ext cx="10141975" cy="6721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3554" name="Picture 2" descr="Nica Logos">
            <a:extLst>
              <a:ext uri="{FF2B5EF4-FFF2-40B4-BE49-F238E27FC236}">
                <a16:creationId xmlns:a16="http://schemas.microsoft.com/office/drawing/2014/main" id="{5FB2F79E-966A-FF44-9F58-EDF40543C7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0069" y="39457"/>
            <a:ext cx="1379220" cy="72287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AutoShape 4" descr="Facility for Antiproton and Ion Research: Collaboration">
            <a:extLst>
              <a:ext uri="{FF2B5EF4-FFF2-40B4-BE49-F238E27FC236}">
                <a16:creationId xmlns:a16="http://schemas.microsoft.com/office/drawing/2014/main" id="{9378FC90-97EE-564D-B9D8-01CFD7613D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8" name="Picture 6">
            <a:extLst>
              <a:ext uri="{FF2B5EF4-FFF2-40B4-BE49-F238E27FC236}">
                <a16:creationId xmlns:a16="http://schemas.microsoft.com/office/drawing/2014/main" id="{23C182A0-20FA-D94F-BD43-241F7965B7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2622" y="39456"/>
            <a:ext cx="867447" cy="72287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fig7_ratesvsenergy_hi_08feb2019.pdf"/>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9142558" y="23966"/>
            <a:ext cx="3025722" cy="2191040"/>
          </a:xfrm>
          <a:prstGeom prst="rect">
            <a:avLst/>
          </a:prstGeom>
          <a:solidFill>
            <a:schemeClr val="bg1"/>
          </a:solidFill>
          <a:effectLst/>
        </p:spPr>
      </p:pic>
      <p:pic>
        <p:nvPicPr>
          <p:cNvPr id="5" name="Picture 4" descr="fig3_plot1_netp_fitaapps_7aug2020.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079707" y="-1079706"/>
            <a:ext cx="1991054" cy="4150468"/>
          </a:xfrm>
          <a:prstGeom prst="rect">
            <a:avLst/>
          </a:prstGeom>
          <a:ln>
            <a:noFill/>
          </a:ln>
          <a:effectLst/>
        </p:spPr>
      </p:pic>
      <p:pic>
        <p:nvPicPr>
          <p:cNvPr id="11" name="Picture 10" descr="fig4_plot04_ratio_July2020.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69517" y="3771392"/>
            <a:ext cx="3010015" cy="2934593"/>
          </a:xfrm>
          <a:prstGeom prst="rect">
            <a:avLst/>
          </a:prstGeom>
          <a:ln>
            <a:noFill/>
          </a:ln>
          <a:effectLst/>
        </p:spPr>
      </p:pic>
      <p:pic>
        <p:nvPicPr>
          <p:cNvPr id="13" name="Picture 12" descr="fig6_plot1_hypYield_June2020.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4720497" y="4365910"/>
            <a:ext cx="1908250" cy="2483413"/>
          </a:xfrm>
          <a:prstGeom prst="rect">
            <a:avLst/>
          </a:prstGeom>
        </p:spPr>
      </p:pic>
      <p:pic>
        <p:nvPicPr>
          <p:cNvPr id="30" name="Picture 29" descr="lamPol_wHADES_SQM19ver2_v2.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9299678" y="3105477"/>
            <a:ext cx="2284154" cy="2821249"/>
          </a:xfrm>
          <a:prstGeom prst="rect">
            <a:avLst/>
          </a:prstGeom>
          <a:ln>
            <a:noFill/>
          </a:ln>
          <a:effectLst/>
        </p:spPr>
      </p:pic>
      <p:pic>
        <p:nvPicPr>
          <p:cNvPr id="28" name="Picture 27"/>
          <p:cNvPicPr>
            <a:picLocks noChangeAspect="1"/>
          </p:cNvPicPr>
          <p:nvPr/>
        </p:nvPicPr>
        <p:blipFill>
          <a:blip r:embed="rId16"/>
          <a:stretch>
            <a:fillRect/>
          </a:stretch>
        </p:blipFill>
        <p:spPr>
          <a:xfrm>
            <a:off x="7172441" y="39457"/>
            <a:ext cx="1721120" cy="722871"/>
          </a:xfrm>
          <a:prstGeom prst="rect">
            <a:avLst/>
          </a:prstGeom>
          <a:solidFill>
            <a:srgbClr val="FFFFFF"/>
          </a:solidFill>
        </p:spPr>
      </p:pic>
      <p:pic>
        <p:nvPicPr>
          <p:cNvPr id="29" name="Picture 28"/>
          <p:cNvPicPr>
            <a:picLocks noChangeAspect="1"/>
          </p:cNvPicPr>
          <p:nvPr/>
        </p:nvPicPr>
        <p:blipFill rotWithShape="1">
          <a:blip r:embed="rId17"/>
          <a:srcRect l="22264" r="18744"/>
          <a:stretch/>
        </p:blipFill>
        <p:spPr>
          <a:xfrm>
            <a:off x="7551280" y="762328"/>
            <a:ext cx="1342281" cy="1041360"/>
          </a:xfrm>
          <a:prstGeom prst="rect">
            <a:avLst/>
          </a:prstGeom>
        </p:spPr>
      </p:pic>
      <p:pic>
        <p:nvPicPr>
          <p:cNvPr id="31" name="Picture 30"/>
          <p:cNvPicPr>
            <a:picLocks noChangeAspect="1"/>
          </p:cNvPicPr>
          <p:nvPr/>
        </p:nvPicPr>
        <p:blipFill>
          <a:blip r:embed="rId18"/>
          <a:stretch>
            <a:fillRect/>
          </a:stretch>
        </p:blipFill>
        <p:spPr>
          <a:xfrm>
            <a:off x="4227903" y="39456"/>
            <a:ext cx="694719" cy="785032"/>
          </a:xfrm>
          <a:prstGeom prst="rect">
            <a:avLst/>
          </a:prstGeom>
          <a:solidFill>
            <a:srgbClr val="FFFFFF"/>
          </a:solidFill>
        </p:spPr>
      </p:pic>
      <p:sp>
        <p:nvSpPr>
          <p:cNvPr id="23552" name="TextBox 23551"/>
          <p:cNvSpPr txBox="1"/>
          <p:nvPr/>
        </p:nvSpPr>
        <p:spPr>
          <a:xfrm>
            <a:off x="7658695" y="949695"/>
            <a:ext cx="1049536" cy="276999"/>
          </a:xfrm>
          <a:prstGeom prst="rect">
            <a:avLst/>
          </a:prstGeom>
          <a:noFill/>
        </p:spPr>
        <p:txBody>
          <a:bodyPr wrap="none" rtlCol="0">
            <a:spAutoFit/>
          </a:bodyPr>
          <a:lstStyle/>
          <a:p>
            <a:r>
              <a:rPr lang="en-US" sz="1200" b="1" dirty="0">
                <a:latin typeface="Bookman Old Style"/>
                <a:cs typeface="Bookman Old Style"/>
              </a:rPr>
              <a:t>CEE@HIAF</a:t>
            </a:r>
          </a:p>
        </p:txBody>
      </p:sp>
      <p:sp>
        <p:nvSpPr>
          <p:cNvPr id="23553" name="TextBox 23552"/>
          <p:cNvSpPr txBox="1"/>
          <p:nvPr/>
        </p:nvSpPr>
        <p:spPr>
          <a:xfrm>
            <a:off x="4445518" y="832323"/>
            <a:ext cx="1397952" cy="738664"/>
          </a:xfrm>
          <a:prstGeom prst="rect">
            <a:avLst/>
          </a:prstGeom>
          <a:noFill/>
        </p:spPr>
        <p:txBody>
          <a:bodyPr wrap="none" rtlCol="0">
            <a:spAutoFit/>
          </a:bodyPr>
          <a:lstStyle/>
          <a:p>
            <a:r>
              <a:rPr lang="en-US" sz="1400" b="1" i="1" dirty="0">
                <a:latin typeface="Bookman Old Style"/>
                <a:cs typeface="Bookman Old Style"/>
              </a:rPr>
              <a:t>High baryon </a:t>
            </a:r>
          </a:p>
          <a:p>
            <a:r>
              <a:rPr lang="en-US" sz="1400" b="1" i="1" dirty="0">
                <a:latin typeface="Bookman Old Style"/>
                <a:cs typeface="Bookman Old Style"/>
              </a:rPr>
              <a:t>density </a:t>
            </a:r>
          </a:p>
          <a:p>
            <a:r>
              <a:rPr lang="en-US" sz="1400" b="1" i="1" dirty="0">
                <a:latin typeface="Bookman Old Style"/>
                <a:cs typeface="Bookman Old Style"/>
              </a:rPr>
              <a:t>experiments</a:t>
            </a:r>
          </a:p>
        </p:txBody>
      </p:sp>
      <p:pic>
        <p:nvPicPr>
          <p:cNvPr id="37" name="Picture 2" descr="Quick upload of logos for incoming conferences | The STAR experiment">
            <a:extLst>
              <a:ext uri="{FF2B5EF4-FFF2-40B4-BE49-F238E27FC236}">
                <a16:creationId xmlns:a16="http://schemas.microsoft.com/office/drawing/2014/main" id="{66A6D44E-122D-4945-9059-89342325ED7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83094" y="777713"/>
            <a:ext cx="1368186" cy="105286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C53DA6-7539-9ADC-5B89-E40D5685AD55}"/>
              </a:ext>
            </a:extLst>
          </p:cNvPr>
          <p:cNvSpPr txBox="1"/>
          <p:nvPr/>
        </p:nvSpPr>
        <p:spPr>
          <a:xfrm>
            <a:off x="11298807" y="6464702"/>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33</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3583742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905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Contribution of ALICE members to International Conferences | Conferences &amp;  Contributions">
            <a:extLst>
              <a:ext uri="{FF2B5EF4-FFF2-40B4-BE49-F238E27FC236}">
                <a16:creationId xmlns:a16="http://schemas.microsoft.com/office/drawing/2014/main" id="{EC969D31-BD55-FD4C-8EC5-EC84E6878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14" y="936820"/>
            <a:ext cx="1950821" cy="2652431"/>
          </a:xfrm>
          <a:prstGeom prst="rect">
            <a:avLst/>
          </a:prstGeom>
          <a:extLst>
            <a:ext uri="{909E8E84-426E-40DD-AFC4-6F175D3DCCD1}">
              <a14:hiddenFill xmlns:a14="http://schemas.microsoft.com/office/drawing/2010/main">
                <a:solidFill>
                  <a:srgbClr val="FFFFFF"/>
                </a:solidFill>
              </a14:hiddenFill>
            </a:ext>
          </a:extLst>
        </p:spPr>
      </p:pic>
      <p:pic>
        <p:nvPicPr>
          <p:cNvPr id="6" name="Picture 2" descr="2020 STAR Collaboration Meeting (11-15 March 2020): Overview · (Indico)">
            <a:extLst>
              <a:ext uri="{FF2B5EF4-FFF2-40B4-BE49-F238E27FC236}">
                <a16:creationId xmlns:a16="http://schemas.microsoft.com/office/drawing/2014/main" id="{27E44BF9-41AF-404F-8061-1FFA03905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049" y="1007483"/>
            <a:ext cx="2819621" cy="2492181"/>
          </a:xfrm>
          <a:prstGeom prst="rect">
            <a:avLst/>
          </a:prstGeom>
          <a:extLst>
            <a:ext uri="{909E8E84-426E-40DD-AFC4-6F175D3DCCD1}">
              <a14:hiddenFill xmlns:a14="http://schemas.microsoft.com/office/drawing/2010/main">
                <a:solidFill>
                  <a:srgbClr val="FFFFFF"/>
                </a:solidFill>
              </a14:hiddenFill>
            </a:ext>
          </a:extLst>
        </p:spPr>
      </p:pic>
      <p:pic>
        <p:nvPicPr>
          <p:cNvPr id="7" name="Picture 6" descr="Facility for Antiproton and Ion Research: CBM Collaboration Meeting">
            <a:extLst>
              <a:ext uri="{FF2B5EF4-FFF2-40B4-BE49-F238E27FC236}">
                <a16:creationId xmlns:a16="http://schemas.microsoft.com/office/drawing/2014/main" id="{4D2792D1-6BB7-2045-8E33-8BE0E9891E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460" y="935741"/>
            <a:ext cx="1913768" cy="2631431"/>
          </a:xfrm>
          <a:prstGeom prst="rect">
            <a:avLst/>
          </a:prstGeom>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62AFA87-5941-4F45-9D28-47BC8D442185}"/>
              </a:ext>
            </a:extLst>
          </p:cNvPr>
          <p:cNvSpPr>
            <a:spLocks noGrp="1"/>
          </p:cNvSpPr>
          <p:nvPr>
            <p:ph type="title"/>
          </p:nvPr>
        </p:nvSpPr>
        <p:spPr>
          <a:xfrm>
            <a:off x="8032898" y="640081"/>
            <a:ext cx="3892249" cy="5574452"/>
          </a:xfrm>
        </p:spPr>
        <p:txBody>
          <a:bodyPr vert="horz" lIns="91440" tIns="45720" rIns="91440" bIns="45720" rtlCol="0" anchor="ctr">
            <a:normAutofit/>
          </a:bodyPr>
          <a:lstStyle/>
          <a:p>
            <a:pPr algn="l" defTabSz="914400">
              <a:lnSpc>
                <a:spcPct val="90000"/>
              </a:lnSpc>
            </a:pPr>
            <a:r>
              <a:rPr lang="en-US" sz="3100" kern="1200" dirty="0">
                <a:solidFill>
                  <a:srgbClr val="FFFFFF"/>
                </a:solidFill>
                <a:latin typeface="Bookman Old Style" panose="02050604050505020204" pitchFamily="18" charset="0"/>
              </a:rPr>
              <a:t>Acknowledgements</a:t>
            </a:r>
          </a:p>
        </p:txBody>
      </p:sp>
      <p:pic>
        <p:nvPicPr>
          <p:cNvPr id="84994" name="Picture 2" descr="National Institute of Science Education and Research - Wikipedia">
            <a:extLst>
              <a:ext uri="{FF2B5EF4-FFF2-40B4-BE49-F238E27FC236}">
                <a16:creationId xmlns:a16="http://schemas.microsoft.com/office/drawing/2014/main" id="{6C66112D-38CD-8E46-A475-0DDE7F72A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399" y="178282"/>
            <a:ext cx="2076676" cy="2136293"/>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Department of Atomic Energy - Wikipedia">
            <a:extLst>
              <a:ext uri="{FF2B5EF4-FFF2-40B4-BE49-F238E27FC236}">
                <a16:creationId xmlns:a16="http://schemas.microsoft.com/office/drawing/2014/main" id="{273ED0BE-C70D-934A-8F56-FE4598047C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399" y="3928533"/>
            <a:ext cx="1876072" cy="1876072"/>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descr="Index of /images/logo">
            <a:extLst>
              <a:ext uri="{FF2B5EF4-FFF2-40B4-BE49-F238E27FC236}">
                <a16:creationId xmlns:a16="http://schemas.microsoft.com/office/drawing/2014/main" id="{827A3D5A-F367-594C-BC36-1655A459C4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1339" y="4030268"/>
            <a:ext cx="2490197" cy="17062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F77F13-17F9-169F-70D1-582A0B16A863}"/>
              </a:ext>
            </a:extLst>
          </p:cNvPr>
          <p:cNvSpPr txBox="1"/>
          <p:nvPr/>
        </p:nvSpPr>
        <p:spPr>
          <a:xfrm>
            <a:off x="-15927" y="5639006"/>
            <a:ext cx="3364425"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Thanks for this opportunity</a:t>
            </a:r>
          </a:p>
        </p:txBody>
      </p:sp>
      <p:sp>
        <p:nvSpPr>
          <p:cNvPr id="15" name="TextBox 14">
            <a:extLst>
              <a:ext uri="{FF2B5EF4-FFF2-40B4-BE49-F238E27FC236}">
                <a16:creationId xmlns:a16="http://schemas.microsoft.com/office/drawing/2014/main" id="{066D19C3-1243-C255-E3E9-9166DF9AE768}"/>
              </a:ext>
            </a:extLst>
          </p:cNvPr>
          <p:cNvSpPr txBox="1"/>
          <p:nvPr/>
        </p:nvSpPr>
        <p:spPr>
          <a:xfrm>
            <a:off x="2417575" y="224291"/>
            <a:ext cx="353494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Acknowledgements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362" name="Picture 2" descr="Home | CERN">
            <a:extLst>
              <a:ext uri="{FF2B5EF4-FFF2-40B4-BE49-F238E27FC236}">
                <a16:creationId xmlns:a16="http://schemas.microsoft.com/office/drawing/2014/main" id="{FEEEB95E-ADE4-D62F-F04E-8599D45470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583" y="3801299"/>
            <a:ext cx="1664790" cy="1664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background with blue text&#10;&#10;Description automatically generated">
            <a:extLst>
              <a:ext uri="{FF2B5EF4-FFF2-40B4-BE49-F238E27FC236}">
                <a16:creationId xmlns:a16="http://schemas.microsoft.com/office/drawing/2014/main" id="{E636FFFB-BAEB-485A-DACC-892272EA9A60}"/>
              </a:ext>
            </a:extLst>
          </p:cNvPr>
          <p:cNvPicPr>
            <a:picLocks noChangeAspect="1"/>
          </p:cNvPicPr>
          <p:nvPr/>
        </p:nvPicPr>
        <p:blipFill>
          <a:blip r:embed="rId9"/>
          <a:stretch>
            <a:fillRect/>
          </a:stretch>
        </p:blipFill>
        <p:spPr>
          <a:xfrm>
            <a:off x="2787749" y="4196906"/>
            <a:ext cx="4308864" cy="1077216"/>
          </a:xfrm>
          <a:prstGeom prst="rect">
            <a:avLst/>
          </a:prstGeom>
        </p:spPr>
      </p:pic>
      <p:pic>
        <p:nvPicPr>
          <p:cNvPr id="8" name="Picture 7" descr="A blue and white logo&#10;&#10;Description automatically generated">
            <a:extLst>
              <a:ext uri="{FF2B5EF4-FFF2-40B4-BE49-F238E27FC236}">
                <a16:creationId xmlns:a16="http://schemas.microsoft.com/office/drawing/2014/main" id="{01CADB70-BE7C-4EA7-943B-14D3E6A8435D}"/>
              </a:ext>
            </a:extLst>
          </p:cNvPr>
          <p:cNvPicPr>
            <a:picLocks noChangeAspect="1"/>
          </p:cNvPicPr>
          <p:nvPr/>
        </p:nvPicPr>
        <p:blipFill>
          <a:blip r:embed="rId10"/>
          <a:stretch>
            <a:fillRect/>
          </a:stretch>
        </p:blipFill>
        <p:spPr>
          <a:xfrm>
            <a:off x="9950332" y="224291"/>
            <a:ext cx="2136292" cy="2136292"/>
          </a:xfrm>
          <a:prstGeom prst="rect">
            <a:avLst/>
          </a:prstGeom>
        </p:spPr>
      </p:pic>
      <p:pic>
        <p:nvPicPr>
          <p:cNvPr id="11" name="Picture 10" descr="A colorful text with black text&#10;&#10;Description automatically generated with medium confidence">
            <a:extLst>
              <a:ext uri="{FF2B5EF4-FFF2-40B4-BE49-F238E27FC236}">
                <a16:creationId xmlns:a16="http://schemas.microsoft.com/office/drawing/2014/main" id="{2C3CF9B3-F35F-C4A4-A03E-8A0B9A1CCF4A}"/>
              </a:ext>
            </a:extLst>
          </p:cNvPr>
          <p:cNvPicPr>
            <a:picLocks noChangeAspect="1"/>
          </p:cNvPicPr>
          <p:nvPr/>
        </p:nvPicPr>
        <p:blipFill>
          <a:blip r:embed="rId11"/>
          <a:stretch>
            <a:fillRect/>
          </a:stretch>
        </p:blipFill>
        <p:spPr>
          <a:xfrm>
            <a:off x="3419586" y="5680954"/>
            <a:ext cx="3993132" cy="1077217"/>
          </a:xfrm>
          <a:prstGeom prst="rect">
            <a:avLst/>
          </a:prstGeom>
        </p:spPr>
      </p:pic>
      <p:sp>
        <p:nvSpPr>
          <p:cNvPr id="2" name="TextBox 1">
            <a:extLst>
              <a:ext uri="{FF2B5EF4-FFF2-40B4-BE49-F238E27FC236}">
                <a16:creationId xmlns:a16="http://schemas.microsoft.com/office/drawing/2014/main" id="{404C84C9-6F54-197D-37CF-CAAD006EC03B}"/>
              </a:ext>
            </a:extLst>
          </p:cNvPr>
          <p:cNvSpPr txBox="1"/>
          <p:nvPr/>
        </p:nvSpPr>
        <p:spPr>
          <a:xfrm>
            <a:off x="11283911" y="6411259"/>
            <a:ext cx="893193"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34</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4178439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EGO, toy&#10;&#10;Description automatically generated">
            <a:extLst>
              <a:ext uri="{FF2B5EF4-FFF2-40B4-BE49-F238E27FC236}">
                <a16:creationId xmlns:a16="http://schemas.microsoft.com/office/drawing/2014/main" id="{7EF764B7-A12D-44A6-4691-11DCD330114B}"/>
              </a:ext>
            </a:extLst>
          </p:cNvPr>
          <p:cNvPicPr>
            <a:picLocks noChangeAspect="1"/>
          </p:cNvPicPr>
          <p:nvPr/>
        </p:nvPicPr>
        <p:blipFill>
          <a:blip r:embed="rId2"/>
          <a:stretch>
            <a:fillRect/>
          </a:stretch>
        </p:blipFill>
        <p:spPr>
          <a:xfrm>
            <a:off x="372880" y="1064937"/>
            <a:ext cx="5233772" cy="3023048"/>
          </a:xfrm>
          <a:prstGeom prst="rect">
            <a:avLst/>
          </a:prstGeom>
        </p:spPr>
      </p:pic>
      <p:pic>
        <p:nvPicPr>
          <p:cNvPr id="7" name="Picture 6">
            <a:extLst>
              <a:ext uri="{FF2B5EF4-FFF2-40B4-BE49-F238E27FC236}">
                <a16:creationId xmlns:a16="http://schemas.microsoft.com/office/drawing/2014/main" id="{308DCC57-DD67-18BA-5CAA-0F7C77D2FCF3}"/>
              </a:ext>
            </a:extLst>
          </p:cNvPr>
          <p:cNvPicPr>
            <a:picLocks noChangeAspect="1"/>
          </p:cNvPicPr>
          <p:nvPr/>
        </p:nvPicPr>
        <p:blipFill>
          <a:blip r:embed="rId3"/>
          <a:stretch>
            <a:fillRect/>
          </a:stretch>
        </p:blipFill>
        <p:spPr>
          <a:xfrm>
            <a:off x="28161" y="4324667"/>
            <a:ext cx="2961605" cy="2196940"/>
          </a:xfrm>
          <a:prstGeom prst="rect">
            <a:avLst/>
          </a:prstGeom>
        </p:spPr>
      </p:pic>
      <p:pic>
        <p:nvPicPr>
          <p:cNvPr id="9" name="Picture 8">
            <a:extLst>
              <a:ext uri="{FF2B5EF4-FFF2-40B4-BE49-F238E27FC236}">
                <a16:creationId xmlns:a16="http://schemas.microsoft.com/office/drawing/2014/main" id="{8D071C59-FABE-F5A9-BE7C-23B8A5CE8B78}"/>
              </a:ext>
            </a:extLst>
          </p:cNvPr>
          <p:cNvPicPr>
            <a:picLocks noChangeAspect="1"/>
          </p:cNvPicPr>
          <p:nvPr/>
        </p:nvPicPr>
        <p:blipFill>
          <a:blip r:embed="rId4"/>
          <a:stretch>
            <a:fillRect/>
          </a:stretch>
        </p:blipFill>
        <p:spPr>
          <a:xfrm rot="5400000">
            <a:off x="3404903" y="3969374"/>
            <a:ext cx="2019291" cy="2754662"/>
          </a:xfrm>
          <a:prstGeom prst="rect">
            <a:avLst/>
          </a:prstGeom>
        </p:spPr>
      </p:pic>
      <p:pic>
        <p:nvPicPr>
          <p:cNvPr id="11" name="Picture 10">
            <a:extLst>
              <a:ext uri="{FF2B5EF4-FFF2-40B4-BE49-F238E27FC236}">
                <a16:creationId xmlns:a16="http://schemas.microsoft.com/office/drawing/2014/main" id="{9A5B3832-E518-1043-B69A-1D58D66CC7A0}"/>
              </a:ext>
            </a:extLst>
          </p:cNvPr>
          <p:cNvPicPr>
            <a:picLocks noChangeAspect="1"/>
          </p:cNvPicPr>
          <p:nvPr/>
        </p:nvPicPr>
        <p:blipFill>
          <a:blip r:embed="rId5"/>
          <a:stretch>
            <a:fillRect/>
          </a:stretch>
        </p:blipFill>
        <p:spPr>
          <a:xfrm>
            <a:off x="8246121" y="152291"/>
            <a:ext cx="3862911" cy="6412084"/>
          </a:xfrm>
          <a:prstGeom prst="rect">
            <a:avLst/>
          </a:prstGeom>
        </p:spPr>
      </p:pic>
      <p:pic>
        <p:nvPicPr>
          <p:cNvPr id="12" name="Picture 11">
            <a:extLst>
              <a:ext uri="{FF2B5EF4-FFF2-40B4-BE49-F238E27FC236}">
                <a16:creationId xmlns:a16="http://schemas.microsoft.com/office/drawing/2014/main" id="{2542152A-6DE3-584C-A46B-DAC7794AD1A7}"/>
              </a:ext>
            </a:extLst>
          </p:cNvPr>
          <p:cNvPicPr>
            <a:picLocks noChangeAspect="1"/>
          </p:cNvPicPr>
          <p:nvPr/>
        </p:nvPicPr>
        <p:blipFill>
          <a:blip r:embed="rId6"/>
          <a:stretch>
            <a:fillRect/>
          </a:stretch>
        </p:blipFill>
        <p:spPr>
          <a:xfrm>
            <a:off x="5829641" y="4600452"/>
            <a:ext cx="2706204" cy="1960659"/>
          </a:xfrm>
          <a:prstGeom prst="rect">
            <a:avLst/>
          </a:prstGeom>
        </p:spPr>
      </p:pic>
      <p:sp>
        <p:nvSpPr>
          <p:cNvPr id="14" name="TextBox 13">
            <a:extLst>
              <a:ext uri="{FF2B5EF4-FFF2-40B4-BE49-F238E27FC236}">
                <a16:creationId xmlns:a16="http://schemas.microsoft.com/office/drawing/2014/main" id="{ADCD04E7-53A3-A1E7-0C07-53F6A3F0E177}"/>
              </a:ext>
            </a:extLst>
          </p:cNvPr>
          <p:cNvSpPr txBox="1"/>
          <p:nvPr/>
        </p:nvSpPr>
        <p:spPr>
          <a:xfrm>
            <a:off x="3047108" y="48453"/>
            <a:ext cx="48999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Aptos" panose="020B0004020202020204" pitchFamily="34" charset="0"/>
              </a:rPr>
              <a:t>ALICE detector</a:t>
            </a:r>
          </a:p>
        </p:txBody>
      </p:sp>
      <p:sp>
        <p:nvSpPr>
          <p:cNvPr id="17" name="TextBox 16">
            <a:extLst>
              <a:ext uri="{FF2B5EF4-FFF2-40B4-BE49-F238E27FC236}">
                <a16:creationId xmlns:a16="http://schemas.microsoft.com/office/drawing/2014/main" id="{D6A4D4AA-6FFE-A2B0-CD37-BC53EE53AF4E}"/>
              </a:ext>
            </a:extLst>
          </p:cNvPr>
          <p:cNvSpPr txBox="1"/>
          <p:nvPr/>
        </p:nvSpPr>
        <p:spPr>
          <a:xfrm>
            <a:off x="5669701" y="2161371"/>
            <a:ext cx="2736361" cy="1077218"/>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Uniform acceptance at midrapidity and excellent particle identification capability </a:t>
            </a:r>
          </a:p>
        </p:txBody>
      </p:sp>
      <p:sp>
        <p:nvSpPr>
          <p:cNvPr id="18" name="TextBox 17">
            <a:extLst>
              <a:ext uri="{FF2B5EF4-FFF2-40B4-BE49-F238E27FC236}">
                <a16:creationId xmlns:a16="http://schemas.microsoft.com/office/drawing/2014/main" id="{E87BC34F-8BED-6417-BD19-87C3936FCDB3}"/>
              </a:ext>
            </a:extLst>
          </p:cNvPr>
          <p:cNvSpPr txBox="1"/>
          <p:nvPr/>
        </p:nvSpPr>
        <p:spPr>
          <a:xfrm>
            <a:off x="7484165" y="4980718"/>
            <a:ext cx="61244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Part of PDG</a:t>
            </a:r>
          </a:p>
        </p:txBody>
      </p:sp>
      <p:sp>
        <p:nvSpPr>
          <p:cNvPr id="3" name="TextBox 2">
            <a:extLst>
              <a:ext uri="{FF2B5EF4-FFF2-40B4-BE49-F238E27FC236}">
                <a16:creationId xmlns:a16="http://schemas.microsoft.com/office/drawing/2014/main" id="{1A8D33C9-4FAA-15FB-A0E9-7B78F43478C6}"/>
              </a:ext>
            </a:extLst>
          </p:cNvPr>
          <p:cNvSpPr txBox="1"/>
          <p:nvPr/>
        </p:nvSpPr>
        <p:spPr>
          <a:xfrm>
            <a:off x="5721786" y="4195932"/>
            <a:ext cx="3179315"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hlinkClick r:id="rId7"/>
              </a:rPr>
              <a:t>(Particle Data Group), </a:t>
            </a:r>
            <a:endParaRPr kumimoji="0" lang="en-IN" sz="105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hlinkClick r:id="rId8"/>
              </a:rPr>
              <a:t>Prog. Theor. Exp. Phys. 2022, 083C01 (2022)</a:t>
            </a:r>
            <a:endParaRPr kumimoji="0" lang="en-IN" sz="105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 name="TextBox 1">
            <a:extLst>
              <a:ext uri="{FF2B5EF4-FFF2-40B4-BE49-F238E27FC236}">
                <a16:creationId xmlns:a16="http://schemas.microsoft.com/office/drawing/2014/main" id="{2C42C60B-B686-B79D-A6BA-2D6695104BED}"/>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4</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268897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landscape&#10;&#10;Description automatically generated">
            <a:extLst>
              <a:ext uri="{FF2B5EF4-FFF2-40B4-BE49-F238E27FC236}">
                <a16:creationId xmlns:a16="http://schemas.microsoft.com/office/drawing/2014/main" id="{CAAE6BF0-2649-3991-352A-DE10DEE4F7EB}"/>
              </a:ext>
            </a:extLst>
          </p:cNvPr>
          <p:cNvPicPr>
            <a:picLocks noChangeAspect="1"/>
          </p:cNvPicPr>
          <p:nvPr/>
        </p:nvPicPr>
        <p:blipFill>
          <a:blip r:embed="rId2"/>
          <a:stretch>
            <a:fillRect/>
          </a:stretch>
        </p:blipFill>
        <p:spPr>
          <a:xfrm>
            <a:off x="22814" y="0"/>
            <a:ext cx="12146372" cy="6813182"/>
          </a:xfrm>
          <a:prstGeom prst="rect">
            <a:avLst/>
          </a:prstGeom>
        </p:spPr>
      </p:pic>
      <p:sp>
        <p:nvSpPr>
          <p:cNvPr id="10" name="TextBox 9">
            <a:extLst>
              <a:ext uri="{FF2B5EF4-FFF2-40B4-BE49-F238E27FC236}">
                <a16:creationId xmlns:a16="http://schemas.microsoft.com/office/drawing/2014/main" id="{E75FA5C7-5CDB-3DCA-B221-3DC93408CEA0}"/>
              </a:ext>
            </a:extLst>
          </p:cNvPr>
          <p:cNvSpPr txBox="1"/>
          <p:nvPr/>
        </p:nvSpPr>
        <p:spPr>
          <a:xfrm>
            <a:off x="0" y="2019171"/>
            <a:ext cx="12146372" cy="34163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Bebas Neue Bold" panose="020B0606020202050201" pitchFamily="34" charset="0"/>
              </a:rPr>
              <a:t>Results from </a:t>
            </a:r>
            <a:r>
              <a:rPr kumimoji="0" lang="en-US" sz="7200" b="0" i="0" u="none" strike="noStrike" kern="1200" cap="none" spc="0" normalizeH="0" baseline="0" noProof="0" dirty="0" err="1">
                <a:ln>
                  <a:noFill/>
                </a:ln>
                <a:solidFill>
                  <a:schemeClr val="bg1"/>
                </a:solidFill>
                <a:effectLst/>
                <a:uLnTx/>
                <a:uFillTx/>
                <a:latin typeface="Bebas Neue Bold" panose="020B0606020202050201" pitchFamily="34" charset="0"/>
              </a:rPr>
              <a:t>alice</a:t>
            </a:r>
            <a:r>
              <a:rPr kumimoji="0" lang="en-US" sz="7200" b="0" i="0" u="none" strike="noStrike" kern="1200" cap="none" spc="0" normalizeH="0" baseline="0" noProof="0" dirty="0">
                <a:ln>
                  <a:noFill/>
                </a:ln>
                <a:solidFill>
                  <a:schemeClr val="bg1"/>
                </a:solidFill>
                <a:effectLst/>
                <a:uLnTx/>
                <a:uFillTx/>
                <a:latin typeface="Bebas Neue Bold" panose="020B0606020202050201" pitchFamily="34" charset="0"/>
              </a:rPr>
              <a:t> at Large Hadron Collider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chemeClr val="bg1"/>
                </a:solidFill>
                <a:latin typeface="Bebas Neue Bold" panose="020B0606020202050201" pitchFamily="34" charset="0"/>
              </a:rPr>
              <a:t>(only second and third order)</a:t>
            </a:r>
            <a:endParaRPr kumimoji="0" lang="en-US" sz="7200" b="0" i="0" u="none" strike="noStrike" kern="1200" cap="none" spc="0" normalizeH="0" baseline="0" noProof="0" dirty="0">
              <a:ln>
                <a:noFill/>
              </a:ln>
              <a:solidFill>
                <a:schemeClr val="bg1"/>
              </a:solidFill>
              <a:effectLst/>
              <a:uLnTx/>
              <a:uFillTx/>
              <a:latin typeface="Bebas Neue Bold" panose="020B0606020202050201" pitchFamily="34" charset="0"/>
            </a:endParaRPr>
          </a:p>
        </p:txBody>
      </p:sp>
      <p:sp>
        <p:nvSpPr>
          <p:cNvPr id="6" name="TextBox 5">
            <a:extLst>
              <a:ext uri="{FF2B5EF4-FFF2-40B4-BE49-F238E27FC236}">
                <a16:creationId xmlns:a16="http://schemas.microsoft.com/office/drawing/2014/main" id="{7A6B94A2-5C49-C7D1-54F3-A7C45D9B3DD7}"/>
              </a:ext>
            </a:extLst>
          </p:cNvPr>
          <p:cNvSpPr txBox="1"/>
          <p:nvPr/>
        </p:nvSpPr>
        <p:spPr>
          <a:xfrm>
            <a:off x="4992896" y="97196"/>
            <a:ext cx="7199104"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home.web.cern.ch</a:t>
            </a:r>
            <a:r>
              <a:rPr lang="en-US" dirty="0">
                <a:solidFill>
                  <a:schemeClr val="bg1"/>
                </a:solidFill>
              </a:rPr>
              <a:t>/science/accelerators/large-hadron-collider</a:t>
            </a:r>
          </a:p>
        </p:txBody>
      </p:sp>
      <p:sp>
        <p:nvSpPr>
          <p:cNvPr id="4" name="TextBox 3">
            <a:extLst>
              <a:ext uri="{FF2B5EF4-FFF2-40B4-BE49-F238E27FC236}">
                <a16:creationId xmlns:a16="http://schemas.microsoft.com/office/drawing/2014/main" id="{E75CA366-3F7E-9382-F7DC-5CAD42F98F64}"/>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5/34</a:t>
            </a:r>
          </a:p>
        </p:txBody>
      </p:sp>
    </p:spTree>
    <p:extLst>
      <p:ext uri="{BB962C8B-B14F-4D97-AF65-F5344CB8AC3E}">
        <p14:creationId xmlns:p14="http://schemas.microsoft.com/office/powerpoint/2010/main" val="663633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0C27-4F5D-A535-B176-0E06A74AD51E}"/>
              </a:ext>
            </a:extLst>
          </p:cNvPr>
          <p:cNvSpPr>
            <a:spLocks noGrp="1"/>
          </p:cNvSpPr>
          <p:nvPr>
            <p:ph type="title"/>
          </p:nvPr>
        </p:nvSpPr>
        <p:spPr>
          <a:xfrm>
            <a:off x="884090" y="12520"/>
            <a:ext cx="11296093" cy="700538"/>
          </a:xfrm>
        </p:spPr>
        <p:txBody>
          <a:bodyPr/>
          <a:lstStyle/>
          <a:p>
            <a:pPr algn="ctr"/>
            <a:r>
              <a:rPr lang="en-US" dirty="0">
                <a:latin typeface="Aptos" panose="020B0004020202020204" pitchFamily="34" charset="0"/>
              </a:rPr>
              <a:t>QCD phase structure at </a:t>
            </a:r>
            <a:r>
              <a:rPr lang="en-US" dirty="0" err="1">
                <a:latin typeface="Symbol" pitchFamily="2" charset="2"/>
              </a:rPr>
              <a:t>m</a:t>
            </a:r>
            <a:r>
              <a:rPr lang="en-US" baseline="-25000" dirty="0" err="1">
                <a:latin typeface="Aptos" panose="020B0004020202020204" pitchFamily="34" charset="0"/>
              </a:rPr>
              <a:t>B</a:t>
            </a:r>
            <a:r>
              <a:rPr lang="en-US" dirty="0">
                <a:latin typeface="Aptos" panose="020B0004020202020204" pitchFamily="34" charset="0"/>
              </a:rPr>
              <a:t> = 0 MeV</a:t>
            </a:r>
          </a:p>
        </p:txBody>
      </p:sp>
      <p:pic>
        <p:nvPicPr>
          <p:cNvPr id="4" name="Picture 2" descr="Figure 1">
            <a:extLst>
              <a:ext uri="{FF2B5EF4-FFF2-40B4-BE49-F238E27FC236}">
                <a16:creationId xmlns:a16="http://schemas.microsoft.com/office/drawing/2014/main" id="{3A02FC5D-7D0D-C1BB-4826-8584D2E2FD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965" y="1385129"/>
            <a:ext cx="5712078" cy="2984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0EB5B6-D763-D4A8-D339-04F7E058AECE}"/>
              </a:ext>
            </a:extLst>
          </p:cNvPr>
          <p:cNvSpPr txBox="1"/>
          <p:nvPr/>
        </p:nvSpPr>
        <p:spPr>
          <a:xfrm>
            <a:off x="884091" y="4434404"/>
            <a:ext cx="4588115" cy="369332"/>
          </a:xfrm>
          <a:prstGeom prst="rect">
            <a:avLst/>
          </a:prstGeom>
          <a:noFill/>
        </p:spPr>
        <p:txBody>
          <a:bodyPr wrap="none" rtlCol="0">
            <a:spAutoFit/>
          </a:bodyPr>
          <a:lstStyle/>
          <a:p>
            <a:r>
              <a:rPr lang="en-US" dirty="0">
                <a:latin typeface="Bookman Old Style" panose="02050604050505020204" pitchFamily="18" charset="0"/>
              </a:rPr>
              <a:t>Lattice QCD: Cross over at </a:t>
            </a:r>
            <a:r>
              <a:rPr lang="en-US" dirty="0" err="1">
                <a:latin typeface="Symbol" pitchFamily="2" charset="2"/>
              </a:rPr>
              <a:t>m</a:t>
            </a:r>
            <a:r>
              <a:rPr lang="en-US" baseline="-25000" dirty="0" err="1">
                <a:latin typeface="Bookman Old Style" panose="02050604050505020204" pitchFamily="18" charset="0"/>
              </a:rPr>
              <a:t>B</a:t>
            </a:r>
            <a:r>
              <a:rPr lang="en-US" dirty="0">
                <a:latin typeface="Bookman Old Style" panose="02050604050505020204" pitchFamily="18" charset="0"/>
              </a:rPr>
              <a:t> = 0 MeV</a:t>
            </a:r>
          </a:p>
        </p:txBody>
      </p:sp>
      <p:sp>
        <p:nvSpPr>
          <p:cNvPr id="7" name="TextBox 6">
            <a:extLst>
              <a:ext uri="{FF2B5EF4-FFF2-40B4-BE49-F238E27FC236}">
                <a16:creationId xmlns:a16="http://schemas.microsoft.com/office/drawing/2014/main" id="{2BD22FC9-F022-317D-B462-0DED9D5BB4DE}"/>
              </a:ext>
            </a:extLst>
          </p:cNvPr>
          <p:cNvSpPr txBox="1"/>
          <p:nvPr/>
        </p:nvSpPr>
        <p:spPr>
          <a:xfrm>
            <a:off x="218123" y="4893544"/>
            <a:ext cx="2261025" cy="258532"/>
          </a:xfrm>
          <a:prstGeom prst="rect">
            <a:avLst/>
          </a:prstGeom>
          <a:noFill/>
        </p:spPr>
        <p:txBody>
          <a:bodyPr wrap="square">
            <a:spAutoFit/>
          </a:bodyPr>
          <a:lstStyle/>
          <a:p>
            <a:pPr>
              <a:lnSpc>
                <a:spcPct val="90000"/>
              </a:lnSpc>
              <a:spcAft>
                <a:spcPts val="600"/>
              </a:spcAft>
            </a:pPr>
            <a:r>
              <a:rPr lang="en-US" sz="1200" i="1" dirty="0">
                <a:latin typeface="Bookman Old Style" panose="02050604050505020204" pitchFamily="18" charset="0"/>
              </a:rPr>
              <a:t>Nature</a:t>
            </a:r>
            <a:r>
              <a:rPr lang="en-US" sz="1200" dirty="0">
                <a:latin typeface="Bookman Old Style" panose="02050604050505020204" pitchFamily="18" charset="0"/>
              </a:rPr>
              <a:t> 443 (2006) 675-678</a:t>
            </a:r>
          </a:p>
        </p:txBody>
      </p:sp>
      <p:sp>
        <p:nvSpPr>
          <p:cNvPr id="8" name="TextBox 7">
            <a:extLst>
              <a:ext uri="{FF2B5EF4-FFF2-40B4-BE49-F238E27FC236}">
                <a16:creationId xmlns:a16="http://schemas.microsoft.com/office/drawing/2014/main" id="{911E1C79-3342-3CE3-1C6D-9C3BC4BB116A}"/>
              </a:ext>
            </a:extLst>
          </p:cNvPr>
          <p:cNvSpPr txBox="1"/>
          <p:nvPr/>
        </p:nvSpPr>
        <p:spPr>
          <a:xfrm>
            <a:off x="2479148" y="925862"/>
            <a:ext cx="1080617" cy="461665"/>
          </a:xfrm>
          <a:prstGeom prst="rect">
            <a:avLst/>
          </a:prstGeom>
          <a:solidFill>
            <a:srgbClr val="FFC000"/>
          </a:solidFill>
          <a:ln>
            <a:solidFill>
              <a:schemeClr val="tx1"/>
            </a:solidFill>
          </a:ln>
        </p:spPr>
        <p:txBody>
          <a:bodyPr wrap="none" rtlCol="0">
            <a:spAutoFit/>
          </a:bodyPr>
          <a:lstStyle/>
          <a:p>
            <a:r>
              <a:rPr lang="en-US" sz="2400" dirty="0">
                <a:solidFill>
                  <a:srgbClr val="142DEF"/>
                </a:solidFill>
                <a:latin typeface="Aptos" panose="020B0004020202020204" pitchFamily="34" charset="0"/>
              </a:rPr>
              <a:t>Theory</a:t>
            </a:r>
          </a:p>
        </p:txBody>
      </p:sp>
      <p:sp>
        <p:nvSpPr>
          <p:cNvPr id="9" name="TextBox 8">
            <a:extLst>
              <a:ext uri="{FF2B5EF4-FFF2-40B4-BE49-F238E27FC236}">
                <a16:creationId xmlns:a16="http://schemas.microsoft.com/office/drawing/2014/main" id="{34DD870E-9101-41B1-8583-DBB3C12E0E43}"/>
              </a:ext>
            </a:extLst>
          </p:cNvPr>
          <p:cNvSpPr txBox="1"/>
          <p:nvPr/>
        </p:nvSpPr>
        <p:spPr>
          <a:xfrm>
            <a:off x="7384942" y="851557"/>
            <a:ext cx="3704732" cy="461665"/>
          </a:xfrm>
          <a:prstGeom prst="rect">
            <a:avLst/>
          </a:prstGeom>
          <a:solidFill>
            <a:srgbClr val="FFC000"/>
          </a:solidFill>
          <a:ln>
            <a:solidFill>
              <a:schemeClr val="tx1"/>
            </a:solidFill>
          </a:ln>
        </p:spPr>
        <p:txBody>
          <a:bodyPr wrap="none" rtlCol="0">
            <a:spAutoFit/>
          </a:bodyPr>
          <a:lstStyle/>
          <a:p>
            <a:r>
              <a:rPr lang="en-US" sz="2400" dirty="0">
                <a:solidFill>
                  <a:srgbClr val="142DEF"/>
                </a:solidFill>
                <a:latin typeface="Aptos" panose="020B0004020202020204" pitchFamily="34" charset="0"/>
              </a:rPr>
              <a:t>Observable for experiment</a:t>
            </a:r>
          </a:p>
        </p:txBody>
      </p:sp>
      <p:pic>
        <p:nvPicPr>
          <p:cNvPr id="10" name="Picture 4" descr="Figure">
            <a:extLst>
              <a:ext uri="{FF2B5EF4-FFF2-40B4-BE49-F238E27FC236}">
                <a16:creationId xmlns:a16="http://schemas.microsoft.com/office/drawing/2014/main" id="{AE540E22-5F34-0E70-893A-C193BFD636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0256" y="1579834"/>
            <a:ext cx="3009044" cy="250676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0F7F05F-CAF9-9FE9-9354-9851BF93D939}"/>
              </a:ext>
            </a:extLst>
          </p:cNvPr>
          <p:cNvSpPr/>
          <p:nvPr/>
        </p:nvSpPr>
        <p:spPr>
          <a:xfrm>
            <a:off x="6465703" y="1335656"/>
            <a:ext cx="2536272" cy="276999"/>
          </a:xfrm>
          <a:prstGeom prst="rect">
            <a:avLst/>
          </a:prstGeom>
        </p:spPr>
        <p:txBody>
          <a:bodyPr wrap="none">
            <a:spAutoFit/>
          </a:bodyPr>
          <a:lstStyle/>
          <a:p>
            <a:r>
              <a:rPr lang="en-US" sz="1200" dirty="0">
                <a:latin typeface="Bookman Old Style" panose="02050604050505020204" pitchFamily="18" charset="0"/>
              </a:rPr>
              <a:t>Eur. Phys. J. C 71 1694 (2011)</a:t>
            </a:r>
          </a:p>
        </p:txBody>
      </p:sp>
      <p:pic>
        <p:nvPicPr>
          <p:cNvPr id="12" name="Picture 11" descr="Figure">
            <a:extLst>
              <a:ext uri="{FF2B5EF4-FFF2-40B4-BE49-F238E27FC236}">
                <a16:creationId xmlns:a16="http://schemas.microsoft.com/office/drawing/2014/main" id="{6761B3F8-9A4C-BE6F-DF81-4A9AF171E4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659" r="49236"/>
          <a:stretch/>
        </p:blipFill>
        <p:spPr bwMode="auto">
          <a:xfrm>
            <a:off x="8967226" y="1605035"/>
            <a:ext cx="3123809" cy="23176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713E20D-5887-556D-0C75-E3D027224C33}"/>
              </a:ext>
            </a:extLst>
          </p:cNvPr>
          <p:cNvSpPr/>
          <p:nvPr/>
        </p:nvSpPr>
        <p:spPr>
          <a:xfrm>
            <a:off x="10101223" y="1338689"/>
            <a:ext cx="1715534" cy="276999"/>
          </a:xfrm>
          <a:prstGeom prst="rect">
            <a:avLst/>
          </a:prstGeom>
        </p:spPr>
        <p:txBody>
          <a:bodyPr wrap="none">
            <a:spAutoFit/>
          </a:bodyPr>
          <a:lstStyle/>
          <a:p>
            <a:r>
              <a:rPr lang="en-IN" sz="1200" dirty="0">
                <a:latin typeface="Bookman Old Style" panose="02050604050505020204" pitchFamily="18" charset="0"/>
              </a:rPr>
              <a:t>JHEP 10 (2018) 205</a:t>
            </a:r>
          </a:p>
        </p:txBody>
      </p:sp>
      <p:pic>
        <p:nvPicPr>
          <p:cNvPr id="14" name="Picture 2" descr="Figure">
            <a:extLst>
              <a:ext uri="{FF2B5EF4-FFF2-40B4-BE49-F238E27FC236}">
                <a16:creationId xmlns:a16="http://schemas.microsoft.com/office/drawing/2014/main" id="{715AED42-EC8D-6ABA-8CB5-BA69BFD4672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87771" y="4086603"/>
            <a:ext cx="3892413" cy="2335448"/>
          </a:xfrm>
          <a:prstGeom prst="rect">
            <a:avLst/>
          </a:prstGeom>
          <a:solidFill>
            <a:schemeClr val="bg1"/>
          </a:solidFill>
        </p:spPr>
      </p:pic>
      <p:sp>
        <p:nvSpPr>
          <p:cNvPr id="15" name="Rectangle 14">
            <a:extLst>
              <a:ext uri="{FF2B5EF4-FFF2-40B4-BE49-F238E27FC236}">
                <a16:creationId xmlns:a16="http://schemas.microsoft.com/office/drawing/2014/main" id="{DCD2DD4E-2E61-5A3A-2A98-FF9B26E7A024}"/>
              </a:ext>
            </a:extLst>
          </p:cNvPr>
          <p:cNvSpPr/>
          <p:nvPr/>
        </p:nvSpPr>
        <p:spPr>
          <a:xfrm>
            <a:off x="8503928" y="3948103"/>
            <a:ext cx="3371436" cy="276999"/>
          </a:xfrm>
          <a:prstGeom prst="rect">
            <a:avLst/>
          </a:prstGeom>
        </p:spPr>
        <p:txBody>
          <a:bodyPr wrap="none">
            <a:spAutoFit/>
          </a:bodyPr>
          <a:lstStyle/>
          <a:p>
            <a:r>
              <a:rPr lang="en-IN" sz="1200" dirty="0">
                <a:effectLst/>
                <a:latin typeface="Bookman Old Style" panose="02050604050505020204" pitchFamily="18" charset="0"/>
              </a:rPr>
              <a:t>PHYSICAL REVIEW D 101, 074502 (2020)</a:t>
            </a:r>
          </a:p>
        </p:txBody>
      </p:sp>
      <p:sp>
        <p:nvSpPr>
          <p:cNvPr id="16" name="TextBox 15">
            <a:extLst>
              <a:ext uri="{FF2B5EF4-FFF2-40B4-BE49-F238E27FC236}">
                <a16:creationId xmlns:a16="http://schemas.microsoft.com/office/drawing/2014/main" id="{40C52C13-8232-5CB0-FA90-C6363333BAB5}"/>
              </a:ext>
            </a:extLst>
          </p:cNvPr>
          <p:cNvSpPr txBox="1"/>
          <p:nvPr/>
        </p:nvSpPr>
        <p:spPr>
          <a:xfrm>
            <a:off x="884090" y="5680862"/>
            <a:ext cx="7612065" cy="830997"/>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2400" dirty="0">
                <a:latin typeface="Symbol" pitchFamily="2" charset="2"/>
              </a:rPr>
              <a:t>c</a:t>
            </a:r>
            <a:r>
              <a:rPr lang="en-US" sz="2400" baseline="30000" dirty="0">
                <a:latin typeface="Aptos" panose="020B0004020202020204" pitchFamily="34" charset="0"/>
              </a:rPr>
              <a:t>B</a:t>
            </a:r>
            <a:r>
              <a:rPr lang="en-US" sz="2400" baseline="-25000" dirty="0">
                <a:latin typeface="Aptos" panose="020B0004020202020204" pitchFamily="34" charset="0"/>
              </a:rPr>
              <a:t>6</a:t>
            </a:r>
            <a:r>
              <a:rPr lang="en-US" sz="2400" dirty="0">
                <a:latin typeface="Aptos" panose="020B0004020202020204" pitchFamily="34" charset="0"/>
              </a:rPr>
              <a:t>/</a:t>
            </a:r>
            <a:r>
              <a:rPr lang="en-US" sz="2400" dirty="0">
                <a:latin typeface="Symbol" pitchFamily="2" charset="2"/>
              </a:rPr>
              <a:t>c</a:t>
            </a:r>
            <a:r>
              <a:rPr lang="en-US" sz="2400" baseline="30000" dirty="0">
                <a:latin typeface="Aptos" panose="020B0004020202020204" pitchFamily="34" charset="0"/>
              </a:rPr>
              <a:t>B</a:t>
            </a:r>
            <a:r>
              <a:rPr lang="en-US" sz="2400" baseline="-25000" dirty="0">
                <a:latin typeface="Aptos" panose="020B0004020202020204" pitchFamily="34" charset="0"/>
              </a:rPr>
              <a:t>2</a:t>
            </a:r>
            <a:r>
              <a:rPr lang="en-US" sz="2400" dirty="0">
                <a:latin typeface="Aptos" panose="020B0004020202020204" pitchFamily="34" charset="0"/>
              </a:rPr>
              <a:t> or C</a:t>
            </a:r>
            <a:r>
              <a:rPr lang="en-US" sz="2400" baseline="30000" dirty="0">
                <a:latin typeface="Aptos" panose="020B0004020202020204" pitchFamily="34" charset="0"/>
              </a:rPr>
              <a:t>B</a:t>
            </a:r>
            <a:r>
              <a:rPr lang="en-US" sz="2400" baseline="-25000" dirty="0">
                <a:latin typeface="Aptos" panose="020B0004020202020204" pitchFamily="34" charset="0"/>
              </a:rPr>
              <a:t>6</a:t>
            </a:r>
            <a:r>
              <a:rPr lang="en-US" sz="2400" dirty="0">
                <a:latin typeface="Aptos" panose="020B0004020202020204" pitchFamily="34" charset="0"/>
              </a:rPr>
              <a:t>/C</a:t>
            </a:r>
            <a:r>
              <a:rPr lang="en-US" sz="2400" baseline="30000" dirty="0">
                <a:latin typeface="Aptos" panose="020B0004020202020204" pitchFamily="34" charset="0"/>
              </a:rPr>
              <a:t>B</a:t>
            </a:r>
            <a:r>
              <a:rPr lang="en-US" sz="2400" baseline="-25000" dirty="0">
                <a:latin typeface="Aptos" panose="020B0004020202020204" pitchFamily="34" charset="0"/>
              </a:rPr>
              <a:t>2</a:t>
            </a:r>
            <a:r>
              <a:rPr lang="en-US" sz="2400" dirty="0">
                <a:latin typeface="Aptos" panose="020B0004020202020204" pitchFamily="34" charset="0"/>
              </a:rPr>
              <a:t> &lt; 0</a:t>
            </a:r>
          </a:p>
          <a:p>
            <a:pPr algn="ctr"/>
            <a:r>
              <a:rPr lang="en-US" sz="2400" dirty="0">
                <a:latin typeface="Aptos" panose="020B0004020202020204" pitchFamily="34" charset="0"/>
              </a:rPr>
              <a:t>Study the sign of high order baryon correlations</a:t>
            </a:r>
          </a:p>
        </p:txBody>
      </p:sp>
      <p:sp>
        <p:nvSpPr>
          <p:cNvPr id="3" name="TextBox 2">
            <a:extLst>
              <a:ext uri="{FF2B5EF4-FFF2-40B4-BE49-F238E27FC236}">
                <a16:creationId xmlns:a16="http://schemas.microsoft.com/office/drawing/2014/main" id="{0C1DDE65-7D89-FE97-417A-C5D72237D345}"/>
              </a:ext>
            </a:extLst>
          </p:cNvPr>
          <p:cNvSpPr txBox="1"/>
          <p:nvPr/>
        </p:nvSpPr>
        <p:spPr>
          <a:xfrm>
            <a:off x="195708" y="5152076"/>
            <a:ext cx="8133252" cy="400110"/>
          </a:xfrm>
          <a:prstGeom prst="rect">
            <a:avLst/>
          </a:prstGeom>
          <a:solidFill>
            <a:schemeClr val="accent6">
              <a:lumMod val="20000"/>
              <a:lumOff val="80000"/>
            </a:schemeClr>
          </a:solidFill>
          <a:ln>
            <a:solidFill>
              <a:schemeClr val="tx1"/>
            </a:solidFill>
          </a:ln>
        </p:spPr>
        <p:txBody>
          <a:bodyPr wrap="none" rtlCol="0">
            <a:spAutoFit/>
          </a:bodyPr>
          <a:lstStyle/>
          <a:p>
            <a:r>
              <a:rPr lang="en-US" sz="2000" dirty="0">
                <a:solidFill>
                  <a:srgbClr val="2D3AF9"/>
                </a:solidFill>
                <a:latin typeface="Aptos" panose="020B0004020202020204" pitchFamily="34" charset="0"/>
              </a:rPr>
              <a:t>Transition Temperature: ~ 156.5 ± 1.5 MeV - </a:t>
            </a:r>
            <a:r>
              <a:rPr lang="en-IN" sz="2000" dirty="0" err="1">
                <a:solidFill>
                  <a:srgbClr val="2D3AF9"/>
                </a:solidFill>
                <a:latin typeface="Aptos" panose="020B0004020202020204" pitchFamily="34" charset="0"/>
              </a:rPr>
              <a:t>Phys.Rev.D</a:t>
            </a:r>
            <a:r>
              <a:rPr lang="en-IN" sz="2000" dirty="0">
                <a:solidFill>
                  <a:srgbClr val="2D3AF9"/>
                </a:solidFill>
                <a:latin typeface="Aptos" panose="020B0004020202020204" pitchFamily="34" charset="0"/>
              </a:rPr>
              <a:t> 85 (2012) 054503</a:t>
            </a:r>
          </a:p>
        </p:txBody>
      </p:sp>
      <p:sp>
        <p:nvSpPr>
          <p:cNvPr id="6" name="TextBox 5">
            <a:extLst>
              <a:ext uri="{FF2B5EF4-FFF2-40B4-BE49-F238E27FC236}">
                <a16:creationId xmlns:a16="http://schemas.microsoft.com/office/drawing/2014/main" id="{888EA7AD-0A82-EDED-A1B1-8473A4695C72}"/>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6</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Tree>
    <p:extLst>
      <p:ext uri="{BB962C8B-B14F-4D97-AF65-F5344CB8AC3E}">
        <p14:creationId xmlns:p14="http://schemas.microsoft.com/office/powerpoint/2010/main" val="85540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69"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0C94D-E67E-85C0-2BEE-E19C87776EFD}"/>
              </a:ext>
            </a:extLst>
          </p:cNvPr>
          <p:cNvSpPr>
            <a:spLocks noGrp="1"/>
          </p:cNvSpPr>
          <p:nvPr>
            <p:ph type="title"/>
          </p:nvPr>
        </p:nvSpPr>
        <p:spPr>
          <a:xfrm>
            <a:off x="1162498" y="655782"/>
            <a:ext cx="4284418" cy="1480199"/>
          </a:xfrm>
        </p:spPr>
        <p:txBody>
          <a:bodyPr vert="horz" lIns="91440" tIns="45720" rIns="91440" bIns="45720" rtlCol="0" anchor="t">
            <a:normAutofit/>
          </a:bodyPr>
          <a:lstStyle/>
          <a:p>
            <a:r>
              <a:rPr lang="en-US" dirty="0">
                <a:solidFill>
                  <a:schemeClr val="bg1"/>
                </a:solidFill>
              </a:rPr>
              <a:t>Experimental Observable</a:t>
            </a:r>
          </a:p>
        </p:txBody>
      </p:sp>
      <p:sp>
        <p:nvSpPr>
          <p:cNvPr id="13" name="Rectangle 12">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838"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th equation with numbers and symbols&#10;&#10;Description automatically generated">
            <a:extLst>
              <a:ext uri="{FF2B5EF4-FFF2-40B4-BE49-F238E27FC236}">
                <a16:creationId xmlns:a16="http://schemas.microsoft.com/office/drawing/2014/main" id="{CE571AC4-D072-66C9-DE13-8E82F4C8D5D3}"/>
              </a:ext>
            </a:extLst>
          </p:cNvPr>
          <p:cNvPicPr>
            <a:picLocks noChangeAspect="1"/>
          </p:cNvPicPr>
          <p:nvPr/>
        </p:nvPicPr>
        <p:blipFill>
          <a:blip r:embed="rId2"/>
          <a:stretch>
            <a:fillRect/>
          </a:stretch>
        </p:blipFill>
        <p:spPr>
          <a:xfrm>
            <a:off x="6991054" y="1450778"/>
            <a:ext cx="4305881" cy="990352"/>
          </a:xfrm>
          <a:prstGeom prst="rect">
            <a:avLst/>
          </a:prstGeom>
        </p:spPr>
      </p:pic>
      <p:pic>
        <p:nvPicPr>
          <p:cNvPr id="5" name="Picture 4" descr="A math equations and formulas&#10;&#10;Description automatically generated with medium confidence">
            <a:extLst>
              <a:ext uri="{FF2B5EF4-FFF2-40B4-BE49-F238E27FC236}">
                <a16:creationId xmlns:a16="http://schemas.microsoft.com/office/drawing/2014/main" id="{44B950E5-2EEE-73A8-0EA9-E53D56F605F8}"/>
              </a:ext>
            </a:extLst>
          </p:cNvPr>
          <p:cNvPicPr>
            <a:picLocks noChangeAspect="1"/>
          </p:cNvPicPr>
          <p:nvPr/>
        </p:nvPicPr>
        <p:blipFill>
          <a:blip r:embed="rId3"/>
          <a:stretch>
            <a:fillRect/>
          </a:stretch>
        </p:blipFill>
        <p:spPr>
          <a:xfrm>
            <a:off x="1162499" y="2694546"/>
            <a:ext cx="4277478" cy="3090476"/>
          </a:xfrm>
          <a:prstGeom prst="rect">
            <a:avLst/>
          </a:prstGeom>
        </p:spPr>
      </p:pic>
      <p:pic>
        <p:nvPicPr>
          <p:cNvPr id="4" name="Picture 3" descr="A diagram of mathematical equations&#10;&#10;Description automatically generated">
            <a:extLst>
              <a:ext uri="{FF2B5EF4-FFF2-40B4-BE49-F238E27FC236}">
                <a16:creationId xmlns:a16="http://schemas.microsoft.com/office/drawing/2014/main" id="{D557CD1A-51C7-54C4-FF93-2E38B9C9CA44}"/>
              </a:ext>
            </a:extLst>
          </p:cNvPr>
          <p:cNvPicPr>
            <a:picLocks noChangeAspect="1"/>
          </p:cNvPicPr>
          <p:nvPr/>
        </p:nvPicPr>
        <p:blipFill>
          <a:blip r:embed="rId4"/>
          <a:stretch>
            <a:fillRect/>
          </a:stretch>
        </p:blipFill>
        <p:spPr>
          <a:xfrm>
            <a:off x="6598290" y="3202724"/>
            <a:ext cx="5593700" cy="2433258"/>
          </a:xfrm>
          <a:prstGeom prst="rect">
            <a:avLst/>
          </a:prstGeom>
        </p:spPr>
      </p:pic>
      <p:sp>
        <p:nvSpPr>
          <p:cNvPr id="7" name="TextBox 6">
            <a:extLst>
              <a:ext uri="{FF2B5EF4-FFF2-40B4-BE49-F238E27FC236}">
                <a16:creationId xmlns:a16="http://schemas.microsoft.com/office/drawing/2014/main" id="{B3E78C96-8A95-ACA3-ED78-510EAC9C8BBB}"/>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7/34</a:t>
            </a:r>
          </a:p>
        </p:txBody>
      </p:sp>
      <p:sp>
        <p:nvSpPr>
          <p:cNvPr id="3" name="TextBox 2">
            <a:extLst>
              <a:ext uri="{FF2B5EF4-FFF2-40B4-BE49-F238E27FC236}">
                <a16:creationId xmlns:a16="http://schemas.microsoft.com/office/drawing/2014/main" id="{BDBC25A2-662F-6AE3-B258-0005432F8935}"/>
              </a:ext>
            </a:extLst>
          </p:cNvPr>
          <p:cNvSpPr txBox="1"/>
          <p:nvPr/>
        </p:nvSpPr>
        <p:spPr>
          <a:xfrm>
            <a:off x="6598290" y="125224"/>
            <a:ext cx="5477140" cy="400110"/>
          </a:xfrm>
          <a:prstGeom prst="rect">
            <a:avLst/>
          </a:prstGeom>
          <a:solidFill>
            <a:schemeClr val="accent6">
              <a:lumMod val="20000"/>
              <a:lumOff val="80000"/>
            </a:schemeClr>
          </a:solidFill>
        </p:spPr>
        <p:txBody>
          <a:bodyPr wrap="none" rtlCol="0">
            <a:spAutoFit/>
          </a:bodyPr>
          <a:lstStyle/>
          <a:p>
            <a:r>
              <a:rPr lang="en-US" sz="2000" dirty="0"/>
              <a:t>Lessons learned from second order fluctuations</a:t>
            </a:r>
          </a:p>
        </p:txBody>
      </p:sp>
    </p:spTree>
    <p:extLst>
      <p:ext uri="{BB962C8B-B14F-4D97-AF65-F5344CB8AC3E}">
        <p14:creationId xmlns:p14="http://schemas.microsoft.com/office/powerpoint/2010/main" val="3310553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5BC1C-D2FA-6C0C-7ACB-B0478E9134E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dirty="0"/>
              <a:t>LHC results: 2</a:t>
            </a:r>
            <a:r>
              <a:rPr lang="en-US" sz="4600" baseline="30000" dirty="0"/>
              <a:t>nd</a:t>
            </a:r>
            <a:r>
              <a:rPr lang="en-US" sz="4600" dirty="0"/>
              <a:t> and 3</a:t>
            </a:r>
            <a:r>
              <a:rPr lang="en-US" sz="4600" baseline="30000" dirty="0"/>
              <a:t>rd</a:t>
            </a:r>
            <a:r>
              <a:rPr lang="en-US" sz="4600" dirty="0"/>
              <a:t> order fluctuations in net-proton number</a:t>
            </a:r>
          </a:p>
        </p:txBody>
      </p:sp>
      <p:sp>
        <p:nvSpPr>
          <p:cNvPr id="2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92AEC00-FC51-68EF-45CF-B1EB0B01E18C}"/>
              </a:ext>
            </a:extLst>
          </p:cNvPr>
          <p:cNvPicPr>
            <a:picLocks noChangeAspect="1"/>
          </p:cNvPicPr>
          <p:nvPr/>
        </p:nvPicPr>
        <p:blipFill>
          <a:blip r:embed="rId2"/>
          <a:stretch>
            <a:fillRect/>
          </a:stretch>
        </p:blipFill>
        <p:spPr>
          <a:xfrm>
            <a:off x="892290" y="2050679"/>
            <a:ext cx="5203710" cy="4197721"/>
          </a:xfrm>
          <a:prstGeom prst="rect">
            <a:avLst/>
          </a:prstGeom>
        </p:spPr>
      </p:pic>
      <p:sp>
        <p:nvSpPr>
          <p:cNvPr id="8" name="TextBox 7">
            <a:extLst>
              <a:ext uri="{FF2B5EF4-FFF2-40B4-BE49-F238E27FC236}">
                <a16:creationId xmlns:a16="http://schemas.microsoft.com/office/drawing/2014/main" id="{28C05667-CE77-FEF2-394F-3A614DE4A14B}"/>
              </a:ext>
            </a:extLst>
          </p:cNvPr>
          <p:cNvSpPr txBox="1"/>
          <p:nvPr/>
        </p:nvSpPr>
        <p:spPr>
          <a:xfrm>
            <a:off x="2442410" y="6297296"/>
            <a:ext cx="8073190" cy="461665"/>
          </a:xfrm>
          <a:prstGeom prst="rect">
            <a:avLst/>
          </a:prstGeom>
          <a:solidFill>
            <a:schemeClr val="accent6">
              <a:lumMod val="20000"/>
              <a:lumOff val="80000"/>
            </a:schemeClr>
          </a:solidFill>
          <a:ln>
            <a:solidFill>
              <a:schemeClr val="tx1"/>
            </a:solidFill>
          </a:ln>
        </p:spPr>
        <p:txBody>
          <a:bodyPr wrap="square">
            <a:spAutoFit/>
          </a:bodyPr>
          <a:lstStyle/>
          <a:p>
            <a:r>
              <a:rPr lang="en-US" sz="2400" dirty="0"/>
              <a:t> baryon number conservation and long-range correlations </a:t>
            </a:r>
          </a:p>
        </p:txBody>
      </p:sp>
      <p:sp>
        <p:nvSpPr>
          <p:cNvPr id="16" name="TextBox 15">
            <a:extLst>
              <a:ext uri="{FF2B5EF4-FFF2-40B4-BE49-F238E27FC236}">
                <a16:creationId xmlns:a16="http://schemas.microsoft.com/office/drawing/2014/main" id="{9DBA8732-56CA-24CE-2A16-7CFC4F10C56C}"/>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8</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pic>
        <p:nvPicPr>
          <p:cNvPr id="4" name="Picture 3">
            <a:extLst>
              <a:ext uri="{FF2B5EF4-FFF2-40B4-BE49-F238E27FC236}">
                <a16:creationId xmlns:a16="http://schemas.microsoft.com/office/drawing/2014/main" id="{2C17BD3C-12C8-013C-E22A-52A5EBBB66E6}"/>
              </a:ext>
            </a:extLst>
          </p:cNvPr>
          <p:cNvPicPr>
            <a:picLocks noChangeAspect="1"/>
          </p:cNvPicPr>
          <p:nvPr/>
        </p:nvPicPr>
        <p:blipFill>
          <a:blip r:embed="rId3"/>
          <a:stretch>
            <a:fillRect/>
          </a:stretch>
        </p:blipFill>
        <p:spPr>
          <a:xfrm>
            <a:off x="6548812" y="2074666"/>
            <a:ext cx="5187327" cy="3973778"/>
          </a:xfrm>
          <a:prstGeom prst="rect">
            <a:avLst/>
          </a:prstGeom>
        </p:spPr>
      </p:pic>
      <p:sp>
        <p:nvSpPr>
          <p:cNvPr id="3" name="TextBox 2">
            <a:extLst>
              <a:ext uri="{FF2B5EF4-FFF2-40B4-BE49-F238E27FC236}">
                <a16:creationId xmlns:a16="http://schemas.microsoft.com/office/drawing/2014/main" id="{E7E3E11E-A7C0-DB71-2833-81BBBBF6B130}"/>
              </a:ext>
            </a:extLst>
          </p:cNvPr>
          <p:cNvSpPr txBox="1"/>
          <p:nvPr/>
        </p:nvSpPr>
        <p:spPr>
          <a:xfrm>
            <a:off x="224566" y="1705334"/>
            <a:ext cx="3999108" cy="369332"/>
          </a:xfrm>
          <a:prstGeom prst="rect">
            <a:avLst/>
          </a:prstGeom>
          <a:noFill/>
        </p:spPr>
        <p:txBody>
          <a:bodyPr wrap="none" rtlCol="0">
            <a:spAutoFit/>
          </a:bodyPr>
          <a:lstStyle/>
          <a:p>
            <a:r>
              <a:rPr lang="en-US" dirty="0"/>
              <a:t>ALICE: Phys. Lett. B 807 (2020) 135564</a:t>
            </a:r>
          </a:p>
        </p:txBody>
      </p:sp>
    </p:spTree>
    <p:extLst>
      <p:ext uri="{BB962C8B-B14F-4D97-AF65-F5344CB8AC3E}">
        <p14:creationId xmlns:p14="http://schemas.microsoft.com/office/powerpoint/2010/main" val="3477333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C4114-1D2D-38CB-4053-A18CB179ADF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Effect of resonance</a:t>
            </a:r>
          </a:p>
        </p:txBody>
      </p:sp>
      <p:pic>
        <p:nvPicPr>
          <p:cNvPr id="5" name="Picture 4" descr="A graph of a number of objects&#10;&#10;Description automatically generated with medium confidence">
            <a:extLst>
              <a:ext uri="{FF2B5EF4-FFF2-40B4-BE49-F238E27FC236}">
                <a16:creationId xmlns:a16="http://schemas.microsoft.com/office/drawing/2014/main" id="{43CDD918-2D8A-17C6-A517-A722E0FA53A4}"/>
              </a:ext>
            </a:extLst>
          </p:cNvPr>
          <p:cNvPicPr>
            <a:picLocks noChangeAspect="1"/>
          </p:cNvPicPr>
          <p:nvPr/>
        </p:nvPicPr>
        <p:blipFill>
          <a:blip r:embed="rId2"/>
          <a:stretch>
            <a:fillRect/>
          </a:stretch>
        </p:blipFill>
        <p:spPr>
          <a:xfrm>
            <a:off x="432223" y="1822348"/>
            <a:ext cx="11327549" cy="4191195"/>
          </a:xfrm>
          <a:prstGeom prst="rect">
            <a:avLst/>
          </a:prstGeom>
        </p:spPr>
      </p:pic>
      <p:sp>
        <p:nvSpPr>
          <p:cNvPr id="6" name="TextBox 5">
            <a:extLst>
              <a:ext uri="{FF2B5EF4-FFF2-40B4-BE49-F238E27FC236}">
                <a16:creationId xmlns:a16="http://schemas.microsoft.com/office/drawing/2014/main" id="{9D33DF0D-332A-A28D-1D2A-16383DFE19C8}"/>
              </a:ext>
            </a:extLst>
          </p:cNvPr>
          <p:cNvSpPr txBox="1"/>
          <p:nvPr/>
        </p:nvSpPr>
        <p:spPr>
          <a:xfrm>
            <a:off x="3043988" y="6259935"/>
            <a:ext cx="6516143"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a:t>Significant effect of resonances at LHC energies</a:t>
            </a:r>
          </a:p>
        </p:txBody>
      </p:sp>
      <p:sp>
        <p:nvSpPr>
          <p:cNvPr id="7" name="TextBox 6">
            <a:extLst>
              <a:ext uri="{FF2B5EF4-FFF2-40B4-BE49-F238E27FC236}">
                <a16:creationId xmlns:a16="http://schemas.microsoft.com/office/drawing/2014/main" id="{041DFEE1-1F9D-8299-429B-4FDF8E9BCF05}"/>
              </a:ext>
            </a:extLst>
          </p:cNvPr>
          <p:cNvSpPr txBox="1"/>
          <p:nvPr/>
        </p:nvSpPr>
        <p:spPr>
          <a:xfrm>
            <a:off x="1102201" y="1623115"/>
            <a:ext cx="3155672" cy="338554"/>
          </a:xfrm>
          <a:prstGeom prst="rect">
            <a:avLst/>
          </a:prstGeom>
          <a:solidFill>
            <a:srgbClr val="FFC000"/>
          </a:solidFill>
          <a:ln>
            <a:solidFill>
              <a:schemeClr val="tx1"/>
            </a:solidFill>
          </a:ln>
        </p:spPr>
        <p:txBody>
          <a:bodyPr wrap="none" rtlCol="0">
            <a:spAutoFit/>
          </a:bodyPr>
          <a:lstStyle/>
          <a:p>
            <a:r>
              <a:rPr lang="en-US" sz="1600" dirty="0"/>
              <a:t>Baryon-Strangeness Correlations </a:t>
            </a:r>
          </a:p>
        </p:txBody>
      </p:sp>
      <p:sp>
        <p:nvSpPr>
          <p:cNvPr id="8" name="TextBox 7">
            <a:extLst>
              <a:ext uri="{FF2B5EF4-FFF2-40B4-BE49-F238E27FC236}">
                <a16:creationId xmlns:a16="http://schemas.microsoft.com/office/drawing/2014/main" id="{984AB133-8D17-C215-2FE9-0A9181365B92}"/>
              </a:ext>
            </a:extLst>
          </p:cNvPr>
          <p:cNvSpPr txBox="1"/>
          <p:nvPr/>
        </p:nvSpPr>
        <p:spPr>
          <a:xfrm>
            <a:off x="8542705" y="1645784"/>
            <a:ext cx="3414140" cy="338554"/>
          </a:xfrm>
          <a:prstGeom prst="rect">
            <a:avLst/>
          </a:prstGeom>
          <a:solidFill>
            <a:srgbClr val="FFC000"/>
          </a:solidFill>
          <a:ln>
            <a:solidFill>
              <a:schemeClr val="tx1"/>
            </a:solidFill>
          </a:ln>
        </p:spPr>
        <p:txBody>
          <a:bodyPr wrap="none" rtlCol="0">
            <a:spAutoFit/>
          </a:bodyPr>
          <a:lstStyle/>
          <a:p>
            <a:r>
              <a:rPr lang="en-US" sz="1600" dirty="0"/>
              <a:t>Baryon-Electric Charge Correlations </a:t>
            </a:r>
          </a:p>
        </p:txBody>
      </p:sp>
      <p:sp>
        <p:nvSpPr>
          <p:cNvPr id="9" name="TextBox 8">
            <a:extLst>
              <a:ext uri="{FF2B5EF4-FFF2-40B4-BE49-F238E27FC236}">
                <a16:creationId xmlns:a16="http://schemas.microsoft.com/office/drawing/2014/main" id="{9CCDE159-C5BF-3B42-8713-1E7BD98D39A8}"/>
              </a:ext>
            </a:extLst>
          </p:cNvPr>
          <p:cNvSpPr txBox="1"/>
          <p:nvPr/>
        </p:nvSpPr>
        <p:spPr>
          <a:xfrm>
            <a:off x="4454946" y="1624642"/>
            <a:ext cx="3924857" cy="338554"/>
          </a:xfrm>
          <a:prstGeom prst="rect">
            <a:avLst/>
          </a:prstGeom>
          <a:solidFill>
            <a:srgbClr val="FFC000"/>
          </a:solidFill>
          <a:ln>
            <a:solidFill>
              <a:schemeClr val="tx1"/>
            </a:solidFill>
          </a:ln>
        </p:spPr>
        <p:txBody>
          <a:bodyPr wrap="none" rtlCol="0">
            <a:spAutoFit/>
          </a:bodyPr>
          <a:lstStyle/>
          <a:p>
            <a:r>
              <a:rPr lang="en-US" sz="1600" dirty="0"/>
              <a:t>Electric Charge- Strangeness Correlations </a:t>
            </a:r>
          </a:p>
        </p:txBody>
      </p:sp>
      <p:sp>
        <p:nvSpPr>
          <p:cNvPr id="11" name="TextBox 10">
            <a:extLst>
              <a:ext uri="{FF2B5EF4-FFF2-40B4-BE49-F238E27FC236}">
                <a16:creationId xmlns:a16="http://schemas.microsoft.com/office/drawing/2014/main" id="{E3823A96-0603-1DAC-9CBC-76388EBE2DA2}"/>
              </a:ext>
            </a:extLst>
          </p:cNvPr>
          <p:cNvSpPr txBox="1"/>
          <p:nvPr/>
        </p:nvSpPr>
        <p:spPr>
          <a:xfrm>
            <a:off x="78190" y="6404295"/>
            <a:ext cx="750526" cy="369332"/>
          </a:xfrm>
          <a:prstGeom prst="rect">
            <a:avLst/>
          </a:prstGeom>
          <a:solidFill>
            <a:srgbClr val="FFFF00"/>
          </a:solidFill>
          <a:effectLst>
            <a:innerShdw blurRad="114300">
              <a:prstClr val="black"/>
            </a:inn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Bookman Old Style" panose="02050604050505020204" pitchFamily="18" charset="0"/>
              </a:rPr>
              <a:t>9</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/34</a:t>
            </a:r>
          </a:p>
        </p:txBody>
      </p:sp>
      <p:sp>
        <p:nvSpPr>
          <p:cNvPr id="3" name="TextBox 2">
            <a:extLst>
              <a:ext uri="{FF2B5EF4-FFF2-40B4-BE49-F238E27FC236}">
                <a16:creationId xmlns:a16="http://schemas.microsoft.com/office/drawing/2014/main" id="{A80C3FBF-A664-DFE8-470A-3367110CADB7}"/>
              </a:ext>
            </a:extLst>
          </p:cNvPr>
          <p:cNvSpPr txBox="1"/>
          <p:nvPr/>
        </p:nvSpPr>
        <p:spPr>
          <a:xfrm>
            <a:off x="9819103" y="5942630"/>
            <a:ext cx="2050848" cy="923330"/>
          </a:xfrm>
          <a:prstGeom prst="rect">
            <a:avLst/>
          </a:prstGeom>
          <a:noFill/>
        </p:spPr>
        <p:txBody>
          <a:bodyPr wrap="square" rtlCol="0">
            <a:spAutoFit/>
          </a:bodyPr>
          <a:lstStyle/>
          <a:p>
            <a:r>
              <a:rPr lang="en-US" dirty="0"/>
              <a:t>Swati Saha (ALICE): SQM2024 and ICHEP2024</a:t>
            </a:r>
          </a:p>
        </p:txBody>
      </p:sp>
    </p:spTree>
    <p:extLst>
      <p:ext uri="{BB962C8B-B14F-4D97-AF65-F5344CB8AC3E}">
        <p14:creationId xmlns:p14="http://schemas.microsoft.com/office/powerpoint/2010/main" val="1988649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2507</TotalTime>
  <Words>1420</Words>
  <Application>Microsoft Macintosh PowerPoint</Application>
  <PresentationFormat>Widescreen</PresentationFormat>
  <Paragraphs>224</Paragraphs>
  <Slides>34</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34</vt:i4>
      </vt:variant>
    </vt:vector>
  </HeadingPairs>
  <TitlesOfParts>
    <vt:vector size="48" baseType="lpstr">
      <vt:lpstr>Aptos</vt:lpstr>
      <vt:lpstr>Aptos Display</vt:lpstr>
      <vt:lpstr>Arial</vt:lpstr>
      <vt:lpstr>Avenir Next LT Pro</vt:lpstr>
      <vt:lpstr>Bebas Neue Bold</vt:lpstr>
      <vt:lpstr>Bookman Old Style</vt:lpstr>
      <vt:lpstr>Calibri</vt:lpstr>
      <vt:lpstr>Calibri Light</vt:lpstr>
      <vt:lpstr>Cambria Math</vt:lpstr>
      <vt:lpstr>Symbol</vt:lpstr>
      <vt:lpstr>Times New Roman</vt:lpstr>
      <vt:lpstr>Office Theme</vt:lpstr>
      <vt:lpstr>1_Office Theme</vt:lpstr>
      <vt:lpstr>2_Office Theme</vt:lpstr>
      <vt:lpstr>Event-by-Event Fluctuation Measurements in Nucleus-Nucleus Collisions</vt:lpstr>
      <vt:lpstr>Event-by-event vs. Average </vt:lpstr>
      <vt:lpstr>PowerPoint Presentation</vt:lpstr>
      <vt:lpstr>PowerPoint Presentation</vt:lpstr>
      <vt:lpstr>PowerPoint Presentation</vt:lpstr>
      <vt:lpstr>QCD phase structure at mB = 0 MeV</vt:lpstr>
      <vt:lpstr>Experimental Observable</vt:lpstr>
      <vt:lpstr>LHC results: 2nd and 3rd order fluctuations in net-proton number</vt:lpstr>
      <vt:lpstr>Effect of resonance</vt:lpstr>
      <vt:lpstr>Effect of conservation </vt:lpstr>
      <vt:lpstr>Effect of correlation volume </vt:lpstr>
      <vt:lpstr>Effect of correlation volume </vt:lpstr>
      <vt:lpstr>Energy dependence </vt:lpstr>
      <vt:lpstr>Lattice QCD and Magnetic Field </vt:lpstr>
      <vt:lpstr>Effect of Initial Magnetic Field on Fluctuations </vt:lpstr>
      <vt:lpstr>Conclusions: LHC results</vt:lpstr>
      <vt:lpstr>PowerPoint Presentation</vt:lpstr>
      <vt:lpstr>Where is the Critical Point ?</vt:lpstr>
      <vt:lpstr>PowerPoint Presentation</vt:lpstr>
      <vt:lpstr>Beam Energy Scan Program @ RHIC</vt:lpstr>
      <vt:lpstr>STAR Experiment</vt:lpstr>
      <vt:lpstr>Observable</vt:lpstr>
      <vt:lpstr>Beam Energy Scan Phase-I vs. Phase-II</vt:lpstr>
      <vt:lpstr>Beam Energy Scan Phase-I  vs. Phase-II</vt:lpstr>
      <vt:lpstr>PowerPoint Presentation</vt:lpstr>
      <vt:lpstr>CP-Model based interpretation </vt:lpstr>
      <vt:lpstr>Relative to lattice-based expectation</vt:lpstr>
      <vt:lpstr>Where is the critical point ?</vt:lpstr>
      <vt:lpstr>Supernova to Femto-Nova</vt:lpstr>
      <vt:lpstr>PowerPoint Presentation</vt:lpstr>
      <vt:lpstr>PowerPoint Presentation</vt:lpstr>
      <vt:lpstr>Little bang to Femto nova program</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61</cp:revision>
  <cp:lastPrinted>2024-10-16T12:20:53Z</cp:lastPrinted>
  <dcterms:created xsi:type="dcterms:W3CDTF">2024-10-15T05:46:37Z</dcterms:created>
  <dcterms:modified xsi:type="dcterms:W3CDTF">2024-11-02T00:10:43Z</dcterms:modified>
</cp:coreProperties>
</file>