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660" r:id="rId2"/>
    <p:sldId id="662" r:id="rId3"/>
    <p:sldId id="664" r:id="rId4"/>
    <p:sldId id="665" r:id="rId5"/>
    <p:sldId id="666" r:id="rId6"/>
    <p:sldId id="667" r:id="rId7"/>
    <p:sldId id="668" r:id="rId8"/>
    <p:sldId id="652" r:id="rId9"/>
    <p:sldId id="654" r:id="rId10"/>
    <p:sldId id="655" r:id="rId11"/>
    <p:sldId id="658" r:id="rId12"/>
    <p:sldId id="659" r:id="rId13"/>
    <p:sldId id="670" r:id="rId14"/>
  </p:sldIdLst>
  <p:sldSz cx="9144000" cy="6858000" type="screen4x3"/>
  <p:notesSz cx="6797675" cy="9928225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accent2"/>
        </a:solidFill>
        <a:latin typeface="Tahoma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accent2"/>
        </a:solidFill>
        <a:latin typeface="Tahoma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accent2"/>
        </a:solidFill>
        <a:latin typeface="Tahoma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accent2"/>
        </a:solidFill>
        <a:latin typeface="Tahoma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accent2"/>
        </a:solidFill>
        <a:latin typeface="Tahoma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accent2"/>
        </a:solidFill>
        <a:latin typeface="Tahoma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accent2"/>
        </a:solidFill>
        <a:latin typeface="Tahoma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accent2"/>
        </a:solidFill>
        <a:latin typeface="Tahoma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accent2"/>
        </a:solidFill>
        <a:latin typeface="Tahoma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00"/>
    <a:srgbClr val="660066"/>
    <a:srgbClr val="0000CC"/>
    <a:srgbClr val="6600FF"/>
    <a:srgbClr val="FF9900"/>
    <a:srgbClr val="FF3399"/>
    <a:srgbClr val="663300"/>
    <a:srgbClr val="000099"/>
    <a:srgbClr val="B7A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24" autoAdjust="0"/>
    <p:restoredTop sz="94424" autoAdjust="0"/>
  </p:normalViewPr>
  <p:slideViewPr>
    <p:cSldViewPr>
      <p:cViewPr varScale="1">
        <p:scale>
          <a:sx n="74" d="100"/>
          <a:sy n="74" d="100"/>
        </p:scale>
        <p:origin x="123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3915" y="-5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fld id="{31BB1F13-AB06-4828-BAD2-6EE67A6569E9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0813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294" y="9430813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fld id="{A0295A5B-ED6D-41BC-BFEF-BC8A22ECBC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973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6BFFB13-4B3E-40D3-B029-8A437BFF0DF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60923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5A5177B-3257-B1A6-9D35-5F19E67442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 kumimoji="1" sz="2400"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1pPr>
            <a:lvl2pPr marL="742950" indent="-285750" defTabSz="990600">
              <a:defRPr kumimoji="1" sz="2400"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2pPr>
            <a:lvl3pPr marL="1143000" indent="-228600" defTabSz="990600">
              <a:defRPr kumimoji="1" sz="2400"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3pPr>
            <a:lvl4pPr marL="1600200" indent="-228600" defTabSz="990600">
              <a:defRPr kumimoji="1" sz="2400"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4pPr>
            <a:lvl5pPr marL="2057400" indent="-228600" defTabSz="990600">
              <a:defRPr kumimoji="1" sz="2400"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9pPr>
          </a:lstStyle>
          <a:p>
            <a:fld id="{E44DE26D-948F-4007-886E-290A4F433E42}" type="slidenum">
              <a:rPr lang="en-US" altLang="zh-CN" sz="1300" smtClean="0"/>
              <a:pPr/>
              <a:t>2</a:t>
            </a:fld>
            <a:endParaRPr lang="en-US" altLang="zh-CN" sz="13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2AE0084-B2F3-AA43-D01F-63CBD5A3AE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AF805AD6-0E71-A510-C4A5-BCDAB6ABB3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857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5A5177B-3257-B1A6-9D35-5F19E67442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 kumimoji="1" sz="2400"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1pPr>
            <a:lvl2pPr marL="742950" indent="-285750" defTabSz="990600">
              <a:defRPr kumimoji="1" sz="2400"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2pPr>
            <a:lvl3pPr marL="1143000" indent="-228600" defTabSz="990600">
              <a:defRPr kumimoji="1" sz="2400"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3pPr>
            <a:lvl4pPr marL="1600200" indent="-228600" defTabSz="990600">
              <a:defRPr kumimoji="1" sz="2400"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4pPr>
            <a:lvl5pPr marL="2057400" indent="-228600" defTabSz="990600">
              <a:defRPr kumimoji="1" sz="2400"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9pPr>
          </a:lstStyle>
          <a:p>
            <a:fld id="{E44DE26D-948F-4007-886E-290A4F433E42}" type="slidenum">
              <a:rPr lang="en-US" altLang="zh-CN" sz="1300" smtClean="0"/>
              <a:pPr/>
              <a:t>8</a:t>
            </a:fld>
            <a:endParaRPr lang="en-US" altLang="zh-CN" sz="13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2AE0084-B2F3-AA43-D01F-63CBD5A3AE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AF805AD6-0E71-A510-C4A5-BCDAB6ABB3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621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5A5177B-3257-B1A6-9D35-5F19E67442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 kumimoji="1" sz="2400"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1pPr>
            <a:lvl2pPr marL="742950" indent="-285750" defTabSz="990600">
              <a:defRPr kumimoji="1" sz="2400"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2pPr>
            <a:lvl3pPr marL="1143000" indent="-228600" defTabSz="990600">
              <a:defRPr kumimoji="1" sz="2400"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3pPr>
            <a:lvl4pPr marL="1600200" indent="-228600" defTabSz="990600">
              <a:defRPr kumimoji="1" sz="2400"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4pPr>
            <a:lvl5pPr marL="2057400" indent="-228600" defTabSz="990600">
              <a:defRPr kumimoji="1" sz="2400"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9pPr>
          </a:lstStyle>
          <a:p>
            <a:fld id="{E44DE26D-948F-4007-886E-290A4F433E42}" type="slidenum">
              <a:rPr lang="en-US" altLang="zh-CN" sz="1300" smtClean="0"/>
              <a:pPr/>
              <a:t>9</a:t>
            </a:fld>
            <a:endParaRPr lang="en-US" altLang="zh-CN" sz="13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2AE0084-B2F3-AA43-D01F-63CBD5A3AE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AF805AD6-0E71-A510-C4A5-BCDAB6ABB3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3045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5A5177B-3257-B1A6-9D35-5F19E67442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 kumimoji="1" sz="2400"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1pPr>
            <a:lvl2pPr marL="742950" indent="-285750" defTabSz="990600">
              <a:defRPr kumimoji="1" sz="2400"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2pPr>
            <a:lvl3pPr marL="1143000" indent="-228600" defTabSz="990600">
              <a:defRPr kumimoji="1" sz="2400"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3pPr>
            <a:lvl4pPr marL="1600200" indent="-228600" defTabSz="990600">
              <a:defRPr kumimoji="1" sz="2400"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4pPr>
            <a:lvl5pPr marL="2057400" indent="-228600" defTabSz="990600">
              <a:defRPr kumimoji="1" sz="2400"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9pPr>
          </a:lstStyle>
          <a:p>
            <a:fld id="{E44DE26D-948F-4007-886E-290A4F433E42}" type="slidenum">
              <a:rPr lang="en-US" altLang="zh-CN" sz="1300" smtClean="0"/>
              <a:pPr/>
              <a:t>10</a:t>
            </a:fld>
            <a:endParaRPr lang="en-US" altLang="zh-CN" sz="13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2AE0084-B2F3-AA43-D01F-63CBD5A3AE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AF805AD6-0E71-A510-C4A5-BCDAB6ABB3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250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/>
                </a:pPr>
                <a:endParaRPr lang="zh-CN" altLang="en-US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/>
                </a:pPr>
                <a:endParaRPr lang="zh-CN" altLang="en-US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/>
                </a:pPr>
                <a:endParaRPr lang="zh-CN" altLang="en-US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/>
                </a:pPr>
                <a:endParaRPr lang="zh-CN" altLang="en-US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/>
              </a:pPr>
              <a:endParaRPr lang="zh-CN" altLang="en-US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/>
              </a:pPr>
              <a:endParaRPr lang="zh-CN" altLang="en-US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/>
              </a:pPr>
              <a:endParaRPr lang="zh-CN" altLang="en-US" smtClean="0"/>
            </a:p>
          </p:txBody>
        </p:sp>
      </p:grpSp>
      <p:sp>
        <p:nvSpPr>
          <p:cNvPr id="30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868D56A-A8CE-46B8-8BBF-2067EEBFD48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37362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75A84-3FD1-4B77-B0CD-F83439B433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5407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8EB8C-3E52-47B9-9672-DA69603B099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184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11BEB-79C4-4FBB-B5E5-E3318CFA8BB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74478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xfrm>
            <a:off x="669727" y="178594"/>
            <a:ext cx="7804547" cy="151804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1821656"/>
            <a:ext cx="7804547" cy="4420195"/>
          </a:xfrm>
          <a:prstGeom prst="rect">
            <a:avLst/>
          </a:prstGeom>
        </p:spPr>
        <p:txBody>
          <a:bodyPr/>
          <a:lstStyle>
            <a:lvl1pPr>
              <a:buSzPct val="145000"/>
              <a:defRPr sz="225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>
              <a:buSzPct val="145000"/>
              <a:defRPr sz="225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>
              <a:buSzPct val="145000"/>
              <a:defRPr sz="225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>
              <a:buSzPct val="145000"/>
              <a:defRPr sz="225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>
              <a:buSzPct val="145000"/>
              <a:defRPr sz="225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9997" y="6536531"/>
            <a:ext cx="239245" cy="228028"/>
          </a:xfrm>
          <a:prstGeom prst="rect">
            <a:avLst/>
          </a:prstGeom>
        </p:spPr>
        <p:txBody>
          <a:bodyPr/>
          <a:lstStyle>
            <a:lvl1pPr>
              <a:defRPr sz="1125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867975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84E73-DD63-4F1B-8F3C-C54A8F4BAB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638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043D0-D73F-40AA-BB8B-968E79936C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232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12704-5D82-4D87-8C36-145643A9846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471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AEA36-17B7-4F62-ABD8-F17378AC31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530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85D0D-65FB-4147-BE8A-FEB195B29E5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7387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1B9AB-2D15-4CAF-AEE1-D2616D27EB7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42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A88C7-9B08-441B-8EF8-D6D877575AE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879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21248-B9F3-48A2-816E-8F39EB3211D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021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  <p:sldLayoutId id="2147484064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png"/><Relationship Id="rId5" Type="http://schemas.openxmlformats.org/officeDocument/2006/relationships/image" Target="../media/image28.png"/><Relationship Id="rId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9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0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3.emf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0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30.png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10" Type="http://schemas.openxmlformats.org/officeDocument/2006/relationships/image" Target="../media/image24.png"/><Relationship Id="rId4" Type="http://schemas.openxmlformats.org/officeDocument/2006/relationships/image" Target="../media/image25.png"/><Relationship Id="rId9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1763688" y="1631702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u="sng" dirty="0" smtClean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Dense QCD Matter under a Strong External Field                                                                </a:t>
            </a:r>
          </a:p>
          <a:p>
            <a:endParaRPr lang="en-US" altLang="zh-CN" sz="800" dirty="0" smtClean="0">
              <a:solidFill>
                <a:srgbClr val="0000CC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8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                      </a:t>
            </a:r>
          </a:p>
          <a:p>
            <a:endParaRPr lang="en-US" altLang="zh-CN" sz="800" i="1" dirty="0" smtClean="0">
              <a:solidFill>
                <a:srgbClr val="0000CC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                      Pengfei Zhuang, Tsinghua University</a:t>
            </a:r>
            <a:r>
              <a:rPr lang="en-US" altLang="zh-CN" sz="20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                                                                      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13609"/>
            <a:ext cx="939877" cy="88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1">
            <a:extLst>
              <a:ext uri="{FF2B5EF4-FFF2-40B4-BE49-F238E27FC236}">
                <a16:creationId xmlns:a16="http://schemas.microsoft.com/office/drawing/2014/main" id="{99F09058-1567-EB8B-D574-845E8B4F8B97}"/>
              </a:ext>
            </a:extLst>
          </p:cNvPr>
          <p:cNvGrpSpPr>
            <a:grpSpLocks/>
          </p:cNvGrpSpPr>
          <p:nvPr/>
        </p:nvGrpSpPr>
        <p:grpSpPr bwMode="auto">
          <a:xfrm>
            <a:off x="1907704" y="3093659"/>
            <a:ext cx="5112568" cy="2567589"/>
            <a:chOff x="617107" y="1386795"/>
            <a:chExt cx="6703942" cy="4601912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357DBCA5-634F-7CF0-4A3B-8202FD9109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6325" y="1386795"/>
              <a:ext cx="4734724" cy="28436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" name="Line 78">
              <a:extLst>
                <a:ext uri="{FF2B5EF4-FFF2-40B4-BE49-F238E27FC236}">
                  <a16:creationId xmlns:a16="http://schemas.microsoft.com/office/drawing/2014/main" id="{3D0FE5E4-32D0-9154-8CAB-AF44F79B47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7830" y="3956329"/>
              <a:ext cx="1845366" cy="160654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10" name="AutoShape 81">
              <a:extLst>
                <a:ext uri="{FF2B5EF4-FFF2-40B4-BE49-F238E27FC236}">
                  <a16:creationId xmlns:a16="http://schemas.microsoft.com/office/drawing/2014/main" id="{EB33978B-56BA-27F9-B74C-B8BCA886A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749" y="3064624"/>
              <a:ext cx="137387" cy="108964"/>
            </a:xfrm>
            <a:prstGeom prst="octagon">
              <a:avLst>
                <a:gd name="adj" fmla="val 29287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8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endParaRPr lang="en-US" altLang="en-US" sz="1800"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Line 82">
              <a:extLst>
                <a:ext uri="{FF2B5EF4-FFF2-40B4-BE49-F238E27FC236}">
                  <a16:creationId xmlns:a16="http://schemas.microsoft.com/office/drawing/2014/main" id="{EC750363-BB16-EA52-7FE6-010C953861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16012" y="1509713"/>
              <a:ext cx="1855125" cy="1432769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12" name="Line 83">
              <a:extLst>
                <a:ext uri="{FF2B5EF4-FFF2-40B4-BE49-F238E27FC236}">
                  <a16:creationId xmlns:a16="http://schemas.microsoft.com/office/drawing/2014/main" id="{B55902AB-75DE-B976-CC55-985029CDCE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016" y="2953258"/>
              <a:ext cx="70220" cy="2607955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13" name="Line 84">
              <a:extLst>
                <a:ext uri="{FF2B5EF4-FFF2-40B4-BE49-F238E27FC236}">
                  <a16:creationId xmlns:a16="http://schemas.microsoft.com/office/drawing/2014/main" id="{5019477B-AEED-098B-9377-C182E39DDB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71236" y="5560016"/>
              <a:ext cx="4915412" cy="1197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14" name="Line 85">
              <a:extLst>
                <a:ext uri="{FF2B5EF4-FFF2-40B4-BE49-F238E27FC236}">
                  <a16:creationId xmlns:a16="http://schemas.microsoft.com/office/drawing/2014/main" id="{D637B708-5F05-0D39-462C-DB5E68E107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06664" y="3956328"/>
              <a:ext cx="1159893" cy="1601145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15" name="Rectangle 87">
              <a:extLst>
                <a:ext uri="{FF2B5EF4-FFF2-40B4-BE49-F238E27FC236}">
                  <a16:creationId xmlns:a16="http://schemas.microsoft.com/office/drawing/2014/main" id="{7833F8F1-4A64-02B9-81C7-2AED17012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107" y="5289402"/>
              <a:ext cx="236541" cy="699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pitchFamily="8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endParaRPr lang="en-US" altLang="zh-CN" sz="2400">
                <a:solidFill>
                  <a:srgbClr val="000000"/>
                </a:solidFill>
                <a:latin typeface="Arial Black" panose="020B0A04020102020204" pitchFamily="34" charset="0"/>
                <a:ea typeface="宋体" panose="02010600030101010101" pitchFamily="2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899592" y="5301208"/>
                <a:ext cx="28803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301208"/>
                <a:ext cx="288032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5724128" y="4325034"/>
                <a:ext cx="28803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4325034"/>
                <a:ext cx="2880320" cy="400110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1547664" y="3985900"/>
                <a:ext cx="28803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？</m:t>
                      </m:r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985900"/>
                <a:ext cx="288032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3347864" y="4653136"/>
                <a:ext cx="28803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？</m:t>
                      </m:r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4653136"/>
                <a:ext cx="288032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2195736" y="2852936"/>
                <a:ext cx="28803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852936"/>
                <a:ext cx="288032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灯片编号占位符 8"/>
          <p:cNvSpPr txBox="1">
            <a:spLocks/>
          </p:cNvSpPr>
          <p:nvPr/>
        </p:nvSpPr>
        <p:spPr>
          <a:xfrm>
            <a:off x="1043608" y="6268888"/>
            <a:ext cx="7200800" cy="32846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Pengfei Zhuang, PHD2024, CCNU, Wuhan, 20241002                                                                            0</a:t>
            </a:r>
            <a:endParaRPr kumimoji="0" lang="en-US" altLang="zh-CN" sz="1200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42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箭头连接符 5"/>
          <p:cNvCxnSpPr/>
          <p:nvPr/>
        </p:nvCxnSpPr>
        <p:spPr bwMode="auto">
          <a:xfrm>
            <a:off x="107504" y="283295"/>
            <a:ext cx="914400" cy="914400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下箭头 7"/>
          <p:cNvSpPr/>
          <p:nvPr/>
        </p:nvSpPr>
        <p:spPr bwMode="auto">
          <a:xfrm>
            <a:off x="720006" y="836712"/>
            <a:ext cx="484632" cy="978408"/>
          </a:xfrm>
          <a:prstGeom prst="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339752" y="508610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Causality and Boundary Condition</a:t>
            </a:r>
            <a:r>
              <a:rPr lang="en-US" altLang="zh-CN" sz="2000" i="1" u="sng" dirty="0" smtClean="0">
                <a:solidFill>
                  <a:srgbClr val="FF0000"/>
                </a:solidFill>
              </a:rPr>
              <a:t> </a:t>
            </a:r>
            <a:endParaRPr lang="zh-CN" altLang="en-US" sz="2000" i="1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395536" y="1700808"/>
                <a:ext cx="8640960" cy="3731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Causality</a:t>
                </a:r>
                <a:r>
                  <a:rPr lang="en-US" altLang="zh-CN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𝜔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&lt;1</m:t>
                      </m:r>
                    </m:oMath>
                  </m:oMathPara>
                </a14:m>
                <a:endParaRPr lang="en-US" altLang="zh-CN" sz="20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20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a rotating quark-gluon plasma created in RHIC,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altLang="zh-CN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~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fm</m:t>
                      </m:r>
                      <m:r>
                        <a:rPr lang="en-US" altLang="zh-CN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                                                                         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 </m:t>
                      </m:r>
                    </m:oMath>
                  </m:oMathPara>
                </a14:m>
                <a:endParaRPr lang="en-US" altLang="zh-CN" sz="20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zh-CN" alt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𝜔</m:t>
                      </m:r>
                      <m:r>
                        <a:rPr lang="zh-CN" alt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≲30 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MeV</m:t>
                      </m:r>
                      <m:r>
                        <a:rPr lang="en-US" altLang="zh-CN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altLang="zh-CN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𝑚𝑢𝑐h</m:t>
                      </m:r>
                      <m:r>
                        <a:rPr lang="en-US" altLang="zh-CN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altLang="zh-CN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𝑠𝑚𝑎𝑙𝑙𝑒𝑟</m:t>
                      </m:r>
                      <m:r>
                        <a:rPr lang="en-US" altLang="zh-CN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altLang="zh-CN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𝑖𝑛</m:t>
                      </m:r>
                      <m:r>
                        <a:rPr lang="en-US" altLang="zh-CN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altLang="zh-CN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𝑐𝑜𝑚𝑝𝑎𝑟𝑖𝑠𝑜𝑛</m:t>
                      </m:r>
                      <m:r>
                        <a:rPr lang="en-US" altLang="zh-CN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altLang="zh-CN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𝑤𝑖𝑡h</m:t>
                      </m:r>
                      <m:r>
                        <a:rPr lang="en-US" altLang="zh-CN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zh-CN" alt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altLang="zh-CN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𝑎𝑛𝑑</m:t>
                      </m:r>
                      <m:r>
                        <a:rPr lang="en-US" altLang="zh-CN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altLang="zh-CN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𝑇</m:t>
                      </m:r>
                    </m:oMath>
                  </m:oMathPara>
                </a14:m>
                <a:endParaRPr lang="en-US" altLang="zh-CN" sz="20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20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zh-CN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Finite rotational system and boundary condition: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</m:acc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zh-CN" alt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</m:acc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       </m:t>
                      </m:r>
                      <m:acc>
                        <m:accPr>
                          <m:chr m:val="⃗"/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</m:acc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2000" i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e>
                      </m:acc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zh-CN" alt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</m:acc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       </m:t>
                      </m:r>
                      <m:acc>
                        <m:accPr>
                          <m:chr m:val="⃗"/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</m:acc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000" i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700808"/>
                <a:ext cx="8640960" cy="3731534"/>
              </a:xfrm>
              <a:prstGeom prst="rect">
                <a:avLst/>
              </a:prstGeom>
              <a:blipFill>
                <a:blip r:embed="rId3"/>
                <a:stretch>
                  <a:fillRect l="-776" t="-6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2195736" y="919753"/>
            <a:ext cx="45365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200" i="1" dirty="0" err="1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G.Huang</a:t>
            </a:r>
            <a:r>
              <a:rPr lang="en-US" altLang="zh-CN" sz="1200" i="1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, </a:t>
            </a:r>
            <a:r>
              <a:rPr lang="en-US" altLang="zh-CN" sz="1200" i="1" dirty="0" err="1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S.Chen</a:t>
            </a:r>
            <a:r>
              <a:rPr lang="en-US" altLang="zh-CN" sz="1200" i="1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, </a:t>
            </a:r>
            <a:r>
              <a:rPr lang="en-US" altLang="zh-CN" sz="1200" i="1" dirty="0" err="1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Y.Jiang</a:t>
            </a:r>
            <a:r>
              <a:rPr lang="en-US" altLang="zh-CN" sz="1200" i="1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, </a:t>
            </a:r>
            <a:r>
              <a:rPr lang="en-US" altLang="zh-CN" sz="1200" i="1" dirty="0" err="1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J.Zhao</a:t>
            </a:r>
            <a:r>
              <a:rPr lang="en-US" altLang="zh-CN" sz="1200" i="1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and PZ, ArXiv:2410.09108 </a:t>
            </a:r>
          </a:p>
        </p:txBody>
      </p:sp>
      <p:sp>
        <p:nvSpPr>
          <p:cNvPr id="7" name="灯片编号占位符 8"/>
          <p:cNvSpPr txBox="1">
            <a:spLocks/>
          </p:cNvSpPr>
          <p:nvPr/>
        </p:nvSpPr>
        <p:spPr>
          <a:xfrm>
            <a:off x="1043608" y="6268888"/>
            <a:ext cx="7200800" cy="32846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Pengfei Zhuang, PHD2024, CCNU, Wuhan, 20241002                                                                            9</a:t>
            </a:r>
            <a:endParaRPr kumimoji="0" lang="en-US" altLang="zh-CN" sz="1200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65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16691"/>
              </p:ext>
            </p:extLst>
          </p:nvPr>
        </p:nvGraphicFramePr>
        <p:xfrm>
          <a:off x="1907704" y="906709"/>
          <a:ext cx="4896544" cy="317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" name="PDF" r:id="rId3" imgW="0" imgH="360" progId="FoxitPhantomPDF.Document">
                  <p:embed/>
                </p:oleObj>
              </mc:Choice>
              <mc:Fallback>
                <p:oleObj name="PDF" r:id="rId3" imgW="0" imgH="360" progId="FoxitPhantomPDF.Document">
                  <p:embed/>
                  <p:pic>
                    <p:nvPicPr>
                      <p:cNvPr id="6" name="对象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7704" y="906709"/>
                        <a:ext cx="4896544" cy="317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2699792" y="404664"/>
                <a:ext cx="33843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i="1" u="sng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Rotation Effect at </a:t>
                </a:r>
                <a:r>
                  <a:rPr lang="en-US" altLang="zh-CN" sz="2000" i="1" u="sng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Large</a:t>
                </a:r>
                <a:r>
                  <a:rPr lang="en-US" altLang="zh-CN" sz="2000" i="1" u="sng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sz="2000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000" b="0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CN" sz="2000" i="1" u="sng" dirty="0" smtClean="0">
                    <a:solidFill>
                      <a:srgbClr val="FF0000"/>
                    </a:solidFill>
                  </a:rPr>
                  <a:t> </a:t>
                </a:r>
                <a:endParaRPr lang="zh-CN" altLang="en-US" sz="2000" i="1" u="sng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04664"/>
                <a:ext cx="3384376" cy="400110"/>
              </a:xfrm>
              <a:prstGeom prst="rect">
                <a:avLst/>
              </a:prstGeom>
              <a:blipFill>
                <a:blip r:embed="rId5"/>
                <a:stretch>
                  <a:fillRect l="-1982" t="-6061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395536" y="4077072"/>
                <a:ext cx="8460432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0" dirty="0" smtClean="0">
                    <a:solidFill>
                      <a:schemeClr val="tx1"/>
                    </a:solidFill>
                  </a:rPr>
                  <a:t>1) </a:t>
                </a:r>
                <a:r>
                  <a:rPr lang="en-US" altLang="zh-CN" sz="2000" i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There is no rotation effect in vacuum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=0</m:t>
                        </m:r>
                      </m:e>
                    </m:d>
                  </m:oMath>
                </a14:m>
                <a:r>
                  <a:rPr lang="en-US" altLang="zh-CN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0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8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altLang="zh-CN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altLang="zh-CN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The </a:t>
                </a:r>
                <a:r>
                  <a:rPr lang="en-US" altLang="zh-CN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density induced screening effect is </a:t>
                </a:r>
                <a:r>
                  <a:rPr lang="en-US" altLang="zh-CN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gradually cancelled </a:t>
                </a:r>
                <a:r>
                  <a:rPr lang="en-US" altLang="zh-CN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by the rotation. </a:t>
                </a:r>
                <a:r>
                  <a:rPr lang="en-US" altLang="zh-CN" sz="20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Rotation </a:t>
                </a:r>
                <a:r>
                  <a:rPr lang="en-US" altLang="zh-CN" sz="2000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favors confinement</a:t>
                </a:r>
                <a:r>
                  <a:rPr lang="en-US" altLang="zh-CN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altLang="zh-CN" sz="20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𝜔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≲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30 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MeV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zh-CN" altLang="en-US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 much smaller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 500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MeV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the rotation effect is weak, the maximum cancellation is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5%</m:t>
                    </m:r>
                  </m:oMath>
                </a14:m>
                <a:r>
                  <a:rPr lang="en-US" altLang="zh-CN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077072"/>
                <a:ext cx="8460432" cy="1877437"/>
              </a:xfrm>
              <a:prstGeom prst="rect">
                <a:avLst/>
              </a:prstGeom>
              <a:blipFill>
                <a:blip r:embed="rId6"/>
                <a:stretch>
                  <a:fillRect l="-793" t="-1948" r="-144" b="-5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2339752" y="847745"/>
            <a:ext cx="45365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200" i="1" dirty="0" err="1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G.Huang</a:t>
            </a:r>
            <a:r>
              <a:rPr lang="en-US" altLang="zh-CN" sz="1200" i="1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, </a:t>
            </a:r>
            <a:r>
              <a:rPr lang="en-US" altLang="zh-CN" sz="1200" i="1" dirty="0" err="1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S.Chen</a:t>
            </a:r>
            <a:r>
              <a:rPr lang="en-US" altLang="zh-CN" sz="1200" i="1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, </a:t>
            </a:r>
            <a:r>
              <a:rPr lang="en-US" altLang="zh-CN" sz="1200" i="1" dirty="0" err="1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Y.Jiang</a:t>
            </a:r>
            <a:r>
              <a:rPr lang="en-US" altLang="zh-CN" sz="1200" i="1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, </a:t>
            </a:r>
            <a:r>
              <a:rPr lang="en-US" altLang="zh-CN" sz="1200" i="1" dirty="0" err="1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J.Zhao</a:t>
            </a:r>
            <a:r>
              <a:rPr lang="en-US" altLang="zh-CN" sz="1200" i="1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and PZ, ArXiv:2410.09108 </a:t>
            </a:r>
          </a:p>
        </p:txBody>
      </p:sp>
      <p:sp>
        <p:nvSpPr>
          <p:cNvPr id="9" name="灯片编号占位符 8"/>
          <p:cNvSpPr txBox="1">
            <a:spLocks/>
          </p:cNvSpPr>
          <p:nvPr/>
        </p:nvSpPr>
        <p:spPr>
          <a:xfrm>
            <a:off x="1043608" y="6268888"/>
            <a:ext cx="7200800" cy="32846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Pengfei Zhuang, PHD2024, CCNU, Wuhan, 20241002                                                                          10</a:t>
            </a:r>
            <a:endParaRPr kumimoji="0" lang="en-US" altLang="zh-CN" sz="1200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81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035200"/>
              </p:ext>
            </p:extLst>
          </p:nvPr>
        </p:nvGraphicFramePr>
        <p:xfrm>
          <a:off x="1835696" y="1029487"/>
          <a:ext cx="5040560" cy="3263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" name="PDF" r:id="rId3" imgW="0" imgH="360" progId="FoxitPhantomPDF.Document">
                  <p:embed/>
                </p:oleObj>
              </mc:Choice>
              <mc:Fallback>
                <p:oleObj name="PDF" r:id="rId3" imgW="0" imgH="360" progId="FoxitPhantomPDF.Document">
                  <p:embed/>
                  <p:pic>
                    <p:nvPicPr>
                      <p:cNvPr id="3" name="对象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5696" y="1029487"/>
                        <a:ext cx="5040560" cy="3263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395536" y="4293096"/>
                <a:ext cx="8532440" cy="1594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1) At 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CN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the rotation effect becomes dominant! </a:t>
                </a:r>
              </a:p>
              <a:p>
                <a:endParaRPr lang="en-US" altLang="zh-CN" sz="8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2) The density effect is completely cancelled at a critical rotation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CN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endParaRPr lang="en-US" altLang="zh-CN" sz="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3) </a:t>
                </a:r>
                <a:r>
                  <a:rPr lang="en-US" altLang="zh-CN" sz="20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imaginary gluon mass at 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𝜔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0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means that gluons can no longer be considered as physical particles (confinement).</a:t>
                </a:r>
                <a:endParaRPr lang="zh-CN" altLang="en-US" sz="20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293096"/>
                <a:ext cx="8532440" cy="1594283"/>
              </a:xfrm>
              <a:prstGeom prst="rect">
                <a:avLst/>
              </a:prstGeom>
              <a:blipFill>
                <a:blip r:embed="rId5"/>
                <a:stretch>
                  <a:fillRect l="-786" t="-1527" r="-1429" b="-6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2843808" y="476672"/>
                <a:ext cx="33123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i="1" u="sng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Rotation Effect at 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sz="2000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000" b="0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CN" sz="2000" i="1" u="sng" dirty="0" smtClean="0">
                    <a:solidFill>
                      <a:srgbClr val="FF0000"/>
                    </a:solidFill>
                  </a:rPr>
                  <a:t> </a:t>
                </a:r>
                <a:endParaRPr lang="zh-CN" altLang="en-US" sz="2000" i="1" u="sng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76672"/>
                <a:ext cx="3312368" cy="400110"/>
              </a:xfrm>
              <a:prstGeom prst="rect">
                <a:avLst/>
              </a:prstGeom>
              <a:blipFill>
                <a:blip r:embed="rId6"/>
                <a:stretch>
                  <a:fillRect l="-2026" t="-6061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2339752" y="847745"/>
            <a:ext cx="45365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200" i="1" dirty="0" err="1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G.Huang</a:t>
            </a:r>
            <a:r>
              <a:rPr lang="en-US" altLang="zh-CN" sz="1200" i="1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, </a:t>
            </a:r>
            <a:r>
              <a:rPr lang="en-US" altLang="zh-CN" sz="1200" i="1" dirty="0" err="1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S.Chen</a:t>
            </a:r>
            <a:r>
              <a:rPr lang="en-US" altLang="zh-CN" sz="1200" i="1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, </a:t>
            </a:r>
            <a:r>
              <a:rPr lang="en-US" altLang="zh-CN" sz="1200" i="1" dirty="0" err="1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Y.Jiang</a:t>
            </a:r>
            <a:r>
              <a:rPr lang="en-US" altLang="zh-CN" sz="1200" i="1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, </a:t>
            </a:r>
            <a:r>
              <a:rPr lang="en-US" altLang="zh-CN" sz="1200" i="1" dirty="0" err="1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J.Zhao</a:t>
            </a:r>
            <a:r>
              <a:rPr lang="en-US" altLang="zh-CN" sz="1200" i="1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and PZ, ArXiv:2410.09108 </a:t>
            </a:r>
          </a:p>
        </p:txBody>
      </p:sp>
      <p:sp>
        <p:nvSpPr>
          <p:cNvPr id="6" name="灯片编号占位符 8"/>
          <p:cNvSpPr txBox="1">
            <a:spLocks/>
          </p:cNvSpPr>
          <p:nvPr/>
        </p:nvSpPr>
        <p:spPr>
          <a:xfrm>
            <a:off x="1043608" y="6268888"/>
            <a:ext cx="7200800" cy="32846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Pengfei Zhuang, PHD2024, CCNU, Wuhan, 20241002                                                                          11</a:t>
            </a:r>
            <a:endParaRPr kumimoji="0" lang="en-US" altLang="zh-CN" sz="1200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1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3707904" y="108467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u="sng" dirty="0" smtClean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627784" y="4653136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attention!</a:t>
            </a:r>
            <a:endParaRPr lang="zh-CN" altLang="en-US" sz="2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67544" y="1988840"/>
                <a:ext cx="8064896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6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1: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altLang="zh-CN" sz="16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zh-CN" altLang="en-US" sz="16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𝜔</m:t>
                    </m:r>
                  </m:oMath>
                </a14:m>
                <a:r>
                  <a:rPr lang="en-US" altLang="zh-CN" sz="16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behave very differently: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altLang="zh-CN" sz="16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favors </a:t>
                </a:r>
                <a:r>
                  <a:rPr lang="en-US" altLang="zh-CN" sz="1600" i="1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deconfinement</a:t>
                </a:r>
                <a:r>
                  <a:rPr lang="en-US" altLang="zh-CN" sz="16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but </a:t>
                </a:r>
                <a14:m>
                  <m:oMath xmlns:m="http://schemas.openxmlformats.org/officeDocument/2006/math">
                    <m:r>
                      <a:rPr lang="zh-CN" altLang="en-US" sz="16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𝜔</m:t>
                    </m:r>
                  </m:oMath>
                </a14:m>
                <a:r>
                  <a:rPr lang="en-US" altLang="zh-CN" sz="16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favors confinement. </a:t>
                </a:r>
              </a:p>
              <a:p>
                <a:endParaRPr lang="en-US" altLang="zh-CN" sz="1600" i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Does the difference come from the causality? </a:t>
                </a:r>
                <a:r>
                  <a:rPr lang="en-US" altLang="zh-CN" sz="16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endParaRPr lang="en-US" altLang="zh-CN" sz="1600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16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en-US" altLang="zh-CN" sz="16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will strongly cancel the magnetic field effect and rotation effect.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</m:oMath>
                  </m:oMathPara>
                </a14:m>
                <a:endParaRPr lang="en-US" altLang="zh-CN" sz="1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It is difficult to see the magnetic and rotational effects in high-energy and central heavy ion collisions.   </a:t>
                </a:r>
                <a:endParaRPr lang="zh-CN" altLang="en-US" sz="16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988840"/>
                <a:ext cx="8064896" cy="2554545"/>
              </a:xfrm>
              <a:prstGeom prst="rect">
                <a:avLst/>
              </a:prstGeom>
              <a:blipFill>
                <a:blip r:embed="rId2"/>
                <a:stretch>
                  <a:fillRect l="-454" t="-716" b="-21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8"/>
          <p:cNvSpPr txBox="1">
            <a:spLocks/>
          </p:cNvSpPr>
          <p:nvPr/>
        </p:nvSpPr>
        <p:spPr>
          <a:xfrm>
            <a:off x="1043608" y="6268888"/>
            <a:ext cx="7200800" cy="32846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Pengfei Zhuang, PHD2024, CCNU, Wuhan, 20241002                                                                          12</a:t>
            </a:r>
            <a:endParaRPr kumimoji="0" lang="en-US" altLang="zh-CN" sz="1200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05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EB8F905-3012-5F77-2C22-3169782E36E5}"/>
              </a:ext>
            </a:extLst>
          </p:cNvPr>
          <p:cNvSpPr txBox="1"/>
          <p:nvPr/>
        </p:nvSpPr>
        <p:spPr>
          <a:xfrm>
            <a:off x="3491880" y="355303"/>
            <a:ext cx="20882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Magnetic Field </a:t>
            </a:r>
            <a:endParaRPr lang="en-US" sz="2000" i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直接箭头连接符 5"/>
          <p:cNvCxnSpPr/>
          <p:nvPr/>
        </p:nvCxnSpPr>
        <p:spPr bwMode="auto">
          <a:xfrm>
            <a:off x="107504" y="283295"/>
            <a:ext cx="914400" cy="914400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下箭头 7"/>
          <p:cNvSpPr/>
          <p:nvPr/>
        </p:nvSpPr>
        <p:spPr bwMode="auto">
          <a:xfrm>
            <a:off x="720006" y="836712"/>
            <a:ext cx="484632" cy="978408"/>
          </a:xfrm>
          <a:prstGeom prst="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971600" y="908720"/>
                <a:ext cx="741682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zh-CN" sz="2000" b="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♣</a:t>
                </a:r>
                <a:r>
                  <a:rPr lang="en-US" altLang="zh-CN" sz="1600" b="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𝑒𝐵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|~5</m:t>
                    </m:r>
                    <m:sSubSup>
                      <m:sSubSupPr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zh-CN" alt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sub>
                      <m:sup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at RHIC and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70</m:t>
                    </m:r>
                    <m:sSubSup>
                      <m:sSubSupPr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zh-CN" alt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sub>
                      <m:sup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at LHC, the strongest magnetic field in nature! </a:t>
                </a:r>
              </a:p>
              <a:p>
                <a:pPr lvl="0"/>
                <a:endParaRPr lang="en-US" altLang="zh-CN" sz="8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r>
                  <a:rPr lang="en-US" altLang="zh-CN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♣  </a:t>
                </a:r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Considering the induced current, the field is probably still strong in QGP.</a:t>
                </a:r>
                <a:endParaRPr lang="en-US" altLang="zh-CN" sz="16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908720"/>
                <a:ext cx="7416824" cy="830997"/>
              </a:xfrm>
              <a:prstGeom prst="rect">
                <a:avLst/>
              </a:prstGeom>
              <a:blipFill>
                <a:blip r:embed="rId3"/>
                <a:stretch>
                  <a:fillRect l="-822" t="-2941" b="-132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99592" y="5517232"/>
            <a:ext cx="76328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♣ </a:t>
            </a:r>
            <a:r>
              <a:rPr lang="en-US" altLang="zh-CN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Question:                                                                                                                 </a:t>
            </a:r>
          </a:p>
          <a:p>
            <a:r>
              <a:rPr lang="en-US" altLang="zh-CN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Suppose the magnetic field in QGP is still strong, can we see its effect on QCD   </a:t>
            </a:r>
          </a:p>
          <a:p>
            <a:r>
              <a:rPr lang="en-US" altLang="zh-CN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matter at RHIC and LHC ?</a:t>
            </a:r>
            <a:endParaRPr lang="zh-CN" altLang="en-US" sz="16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b2-eps-converted-to.pdf" descr="b2-eps-converted-to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08612" y="1628800"/>
            <a:ext cx="3699492" cy="232130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K. Tuchin…"/>
          <p:cNvSpPr txBox="1"/>
          <p:nvPr/>
        </p:nvSpPr>
        <p:spPr>
          <a:xfrm>
            <a:off x="5677235" y="2182121"/>
            <a:ext cx="2999221" cy="238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6789" tIns="26789" rIns="26789" bIns="26789" anchor="ctr">
            <a:spAutoFit/>
          </a:bodyPr>
          <a:lstStyle/>
          <a:p>
            <a:pPr algn="l">
              <a:defRPr sz="2000" i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K.Tuchin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ith</a:t>
            </a:r>
            <a:r>
              <a:rPr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Ohm’s law)</a:t>
            </a:r>
          </a:p>
        </p:txBody>
      </p:sp>
      <p:sp>
        <p:nvSpPr>
          <p:cNvPr id="12" name="BAMPS…"/>
          <p:cNvSpPr txBox="1"/>
          <p:nvPr/>
        </p:nvSpPr>
        <p:spPr>
          <a:xfrm>
            <a:off x="5724128" y="3190233"/>
            <a:ext cx="3143237" cy="238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6789" tIns="26789" rIns="26789" bIns="26789" anchor="ctr">
            <a:spAutoFit/>
          </a:bodyPr>
          <a:lstStyle/>
          <a:p>
            <a:pPr algn="l">
              <a:defRPr sz="1900" i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200" dirty="0" smtClean="0">
                <a:solidFill>
                  <a:srgbClr val="FF0000"/>
                </a:solidFill>
              </a:rPr>
              <a:t>BAMPS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sz="1200" dirty="0" smtClean="0">
                <a:solidFill>
                  <a:srgbClr val="FF0000"/>
                </a:solidFill>
              </a:rPr>
              <a:t>(</a:t>
            </a:r>
            <a:r>
              <a:rPr lang="en-US" sz="1200" dirty="0" smtClean="0">
                <a:solidFill>
                  <a:srgbClr val="FF0000"/>
                </a:solidFill>
              </a:rPr>
              <a:t>without</a:t>
            </a:r>
            <a:r>
              <a:rPr sz="1200" dirty="0" smtClean="0">
                <a:solidFill>
                  <a:srgbClr val="FF0000"/>
                </a:solidFill>
              </a:rPr>
              <a:t> </a:t>
            </a:r>
            <a:r>
              <a:rPr sz="1200" dirty="0">
                <a:solidFill>
                  <a:srgbClr val="FF0000"/>
                </a:solidFill>
              </a:rPr>
              <a:t>Ohm’s law)</a:t>
            </a:r>
          </a:p>
        </p:txBody>
      </p:sp>
      <p:cxnSp>
        <p:nvCxnSpPr>
          <p:cNvPr id="13" name="直接箭头连接符 3"/>
          <p:cNvCxnSpPr/>
          <p:nvPr/>
        </p:nvCxnSpPr>
        <p:spPr bwMode="auto">
          <a:xfrm flipH="1">
            <a:off x="4427984" y="2276872"/>
            <a:ext cx="1224136" cy="531060"/>
          </a:xfrm>
          <a:prstGeom prst="straightConnector1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直接箭头连接符 31"/>
          <p:cNvCxnSpPr/>
          <p:nvPr/>
        </p:nvCxnSpPr>
        <p:spPr bwMode="auto">
          <a:xfrm flipH="1" flipV="1">
            <a:off x="4463988" y="3068960"/>
            <a:ext cx="1188132" cy="265289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7"/>
              <p:cNvSpPr txBox="1"/>
              <p:nvPr/>
            </p:nvSpPr>
            <p:spPr>
              <a:xfrm>
                <a:off x="899592" y="4005064"/>
                <a:ext cx="6696744" cy="1384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♣</a:t>
                </a:r>
                <a:r>
                  <a:rPr lang="en-US" altLang="zh-CN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Broken Ohm’s Law</a:t>
                </a:r>
              </a:p>
              <a:p>
                <a:r>
                  <a:rPr lang="zh-CN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           </a:t>
                </a:r>
                <a:r>
                  <a:rPr lang="en-US" altLang="zh-CN" sz="1600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    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Arial" panose="020B0604020202020204" pitchFamily="34" charset="0"/>
                              </a:rPr>
                              <m:t>𝐽</m:t>
                            </m:r>
                          </m:e>
                        </m:acc>
                      </m:e>
                      <m:sub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  <m:t>𝑜h𝑚</m:t>
                        </m:r>
                      </m:sub>
                    </m:sSub>
                    <m:r>
                      <a:rPr lang="en-US" altLang="zh-CN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  <m:t>𝑒𝑙</m:t>
                        </m:r>
                      </m:sub>
                    </m:sSub>
                    <m:d>
                      <m:dPr>
                        <m:ctrlP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</m:acc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</m:acc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 </m:t>
                    </m:r>
                    <m:r>
                      <a:rPr lang="en-US" altLang="zh-CN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zh-CN" altLang="en-US" sz="1600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Arial" panose="020B0604020202020204" pitchFamily="34" charset="0"/>
                              </a:rPr>
                              <m:t>𝐽</m:t>
                            </m:r>
                          </m:e>
                        </m:acc>
                      </m:e>
                      <m:sub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  <m:t>𝑜h𝑚</m:t>
                        </m:r>
                      </m:sub>
                    </m:sSub>
                    <m:r>
                      <a:rPr lang="en-US" altLang="zh-CN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≤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  <m:t>𝑒𝑙</m:t>
                        </m:r>
                      </m:sub>
                    </m:sSub>
                    <m:d>
                      <m:dPr>
                        <m:ctrlP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</m:acc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</m:acc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zh-CN" sz="1400" dirty="0" smtClean="0">
                    <a:solidFill>
                      <a:srgbClr val="0000FF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   </a:t>
                </a:r>
              </a:p>
              <a:p>
                <a:endParaRPr lang="en-US" altLang="zh-CN" sz="1400" i="1" dirty="0" smtClean="0">
                  <a:solidFill>
                    <a:schemeClr val="tx1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endParaRPr>
              </a:p>
              <a:p>
                <a:r>
                  <a:rPr lang="en-US" altLang="zh-CN" sz="1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Incomplete electromagnetic response of hot QCD matter</a:t>
                </a:r>
              </a:p>
              <a:p>
                <a:r>
                  <a:rPr lang="en-US" altLang="zh-CN" sz="1200" i="1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Z.Wang</a:t>
                </a:r>
                <a:r>
                  <a:rPr lang="en-US" altLang="zh-CN" sz="12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, </a:t>
                </a:r>
                <a:r>
                  <a:rPr lang="en-US" altLang="zh-CN" sz="1200" i="1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J.Zhao</a:t>
                </a:r>
                <a:r>
                  <a:rPr lang="en-US" altLang="zh-CN" sz="12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, </a:t>
                </a:r>
                <a:r>
                  <a:rPr lang="en-US" altLang="zh-CN" sz="1200" i="1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C.Greiner</a:t>
                </a:r>
                <a:r>
                  <a:rPr lang="en-US" altLang="zh-CN" sz="12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, </a:t>
                </a:r>
                <a:r>
                  <a:rPr lang="en-US" altLang="zh-CN" sz="1200" i="1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Z.Xu</a:t>
                </a:r>
                <a:r>
                  <a:rPr lang="en-US" altLang="zh-CN" sz="12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 and PZ,  PRC105, L041901(2022), Letter, Featured in Physics</a:t>
                </a:r>
              </a:p>
            </p:txBody>
          </p:sp>
        </mc:Choice>
        <mc:Fallback xmlns="">
          <p:sp>
            <p:nvSpPr>
              <p:cNvPr id="15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005064"/>
                <a:ext cx="6696744" cy="1384161"/>
              </a:xfrm>
              <a:prstGeom prst="rect">
                <a:avLst/>
              </a:prstGeom>
              <a:blipFill>
                <a:blip r:embed="rId5"/>
                <a:stretch>
                  <a:fillRect l="-1002" t="-2203" b="-22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灯片编号占位符 8"/>
          <p:cNvSpPr txBox="1">
            <a:spLocks/>
          </p:cNvSpPr>
          <p:nvPr/>
        </p:nvSpPr>
        <p:spPr>
          <a:xfrm>
            <a:off x="1043608" y="6268888"/>
            <a:ext cx="7200800" cy="32846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Pengfei Zhuang, PHD2024, CCNU, Wuhan, 20241002                                                                            1</a:t>
            </a:r>
            <a:endParaRPr kumimoji="0" lang="en-US" altLang="zh-CN" sz="1200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16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467544" y="1568072"/>
                <a:ext cx="8424936" cy="4123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1) Competition between B and T: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breaks down the translation invariance, but T </a:t>
                </a:r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restores </a:t>
                </a:r>
                <a:r>
                  <a:rPr lang="en-US" altLang="zh-CN" sz="16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invariance. </a:t>
                </a:r>
                <a:endParaRPr lang="en-US" altLang="zh-CN" sz="16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zh-C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the B field strong enough to be measured in thermal medium with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~300−500 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MeV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endParaRPr lang="en-US" altLang="zh-CN" sz="18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18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16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2) Competition between B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CN" sz="16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endParaRPr lang="en-US" altLang="zh-CN" sz="16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16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16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16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16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16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1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1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1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What will happen when the sharp Fermi surface meets discrete Landau levels?</a:t>
                </a:r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568072"/>
                <a:ext cx="8424936" cy="4123373"/>
              </a:xfrm>
              <a:prstGeom prst="rect">
                <a:avLst/>
              </a:prstGeom>
              <a:blipFill>
                <a:blip r:embed="rId2"/>
                <a:stretch>
                  <a:fillRect l="-434" t="-443" b="-8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箭头连接符 9"/>
          <p:cNvCxnSpPr/>
          <p:nvPr/>
        </p:nvCxnSpPr>
        <p:spPr bwMode="auto">
          <a:xfrm>
            <a:off x="6228184" y="6453336"/>
            <a:ext cx="914400" cy="914400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2267744" y="488866"/>
                <a:ext cx="44644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i="1" u="sng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Competition between B and 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u="sng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sz="2000" i="1" u="sng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000" b="0" i="1" u="sng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CN" sz="2000" i="1" u="sng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zh-CN" altLang="en-US" sz="2000" i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488866"/>
                <a:ext cx="4464496" cy="400110"/>
              </a:xfrm>
              <a:prstGeom prst="rect">
                <a:avLst/>
              </a:prstGeom>
              <a:blipFill>
                <a:blip r:embed="rId3"/>
                <a:stretch>
                  <a:fillRect l="-1366" t="-6061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9" descr="C:\Users\zhuang\Desktop\p_fp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84984"/>
            <a:ext cx="2880320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234" y="3429000"/>
            <a:ext cx="2478038" cy="15554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6516216" y="4188005"/>
                <a:ext cx="1168653" cy="249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𝑞𝐵</m:t>
                          </m:r>
                        </m:e>
                      </m:d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4188005"/>
                <a:ext cx="1168653" cy="249107"/>
              </a:xfrm>
              <a:prstGeom prst="rect">
                <a:avLst/>
              </a:prstGeom>
              <a:blipFill>
                <a:blip r:embed="rId6"/>
                <a:stretch>
                  <a:fillRect l="-3125" b="-341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灯片编号占位符 8"/>
          <p:cNvSpPr txBox="1">
            <a:spLocks/>
          </p:cNvSpPr>
          <p:nvPr/>
        </p:nvSpPr>
        <p:spPr>
          <a:xfrm>
            <a:off x="1043608" y="6268888"/>
            <a:ext cx="7200800" cy="32846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Pengfei Zhuang, PHD2024, CCNU, Wuhan, 20241002                                                                            2</a:t>
            </a:r>
            <a:endParaRPr kumimoji="0" lang="en-US" altLang="zh-CN" sz="1200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4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3665156" y="468154"/>
            <a:ext cx="2202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u="sng" dirty="0" smtClean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Gluon Propagator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683568" y="1280864"/>
                <a:ext cx="7488832" cy="3399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Gluon self-energy at one-loop level </a:t>
                </a:r>
              </a:p>
              <a:p>
                <a:endParaRPr lang="en-US" altLang="zh-CN" sz="8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8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8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8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Quark propagator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loop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Π</m:t>
                        </m:r>
                      </m:e>
                      <m:sub>
                        <m:r>
                          <a:rPr lang="zh-CN" alt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𝜇𝜈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=0)</m:t>
                    </m:r>
                  </m:oMath>
                </a14:m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endParaRPr lang="en-US" altLang="zh-CN" sz="16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1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16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16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20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20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20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Gluon loop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Π</m:t>
                            </m:r>
                          </m:e>
                        </m:acc>
                      </m:e>
                      <m:sub>
                        <m:r>
                          <a:rPr lang="zh-CN" alt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𝜇𝜈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independent of the magnetic field </a:t>
                </a: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280864"/>
                <a:ext cx="7488832" cy="3399007"/>
              </a:xfrm>
              <a:prstGeom prst="rect">
                <a:avLst/>
              </a:prstGeom>
              <a:blipFill>
                <a:blip r:embed="rId2"/>
                <a:stretch>
                  <a:fillRect l="-407" t="-538" b="-7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56792"/>
            <a:ext cx="3995936" cy="5629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683568" y="4841865"/>
                <a:ext cx="792088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i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zh-CN" sz="1600" i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esummation</a:t>
                </a:r>
                <a:r>
                  <a:rPr lang="en-US" altLang="zh-CN" sz="16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the ring diagrams </a:t>
                </a:r>
                <a14:m>
                  <m:oMath xmlns:m="http://schemas.openxmlformats.org/officeDocument/2006/math">
                    <m:r>
                      <a:rPr lang="en-US" altLang="zh-CN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zh-CN" sz="16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full gluon propagator</a:t>
                </a:r>
                <a:endParaRPr lang="en-US" altLang="zh-CN" sz="20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20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8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20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16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841865"/>
                <a:ext cx="7920880" cy="1323439"/>
              </a:xfrm>
              <a:prstGeom prst="rect">
                <a:avLst/>
              </a:prstGeom>
              <a:blipFill>
                <a:blip r:embed="rId4"/>
                <a:stretch>
                  <a:fillRect l="-385" t="-13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768" y="5157192"/>
            <a:ext cx="1849470" cy="12961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3156922" y="5415027"/>
                <a:ext cx="343130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sz="16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a:rPr lang="en-US" altLang="zh-CN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altLang="zh-CN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𝑎𝑙𝑙</m:t>
                      </m:r>
                      <m:r>
                        <a:rPr lang="en-US" altLang="zh-CN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altLang="zh-CN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𝑜𝑛𝑒</m:t>
                      </m:r>
                      <m:r>
                        <a:rPr lang="en-US" altLang="zh-CN" sz="16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CN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𝑙𝑜𝑜𝑝</m:t>
                      </m:r>
                      <m:r>
                        <a:rPr lang="en-US" altLang="zh-CN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sz="16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𝑝𝑜𝑙𝑎𝑟𝑖𝑧𝑎𝑡𝑖𝑜𝑛</m:t>
                      </m:r>
                    </m:oMath>
                  </m:oMathPara>
                </a14:m>
                <a:endParaRPr lang="zh-CN" altLang="en-US" sz="1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922" y="5415027"/>
                <a:ext cx="3431302" cy="246221"/>
              </a:xfrm>
              <a:prstGeom prst="rect">
                <a:avLst/>
              </a:prstGeom>
              <a:blipFill>
                <a:blip r:embed="rId6"/>
                <a:stretch>
                  <a:fillRect b="-341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901" y="2511976"/>
            <a:ext cx="7456515" cy="484976"/>
          </a:xfrm>
          <a:prstGeom prst="rect">
            <a:avLst/>
          </a:prstGeom>
        </p:spPr>
      </p:pic>
      <p:sp>
        <p:nvSpPr>
          <p:cNvPr id="23" name="Z. Wang, J. Zhao, C. Greiner, Z. Xu, and P. Zhuang.…"/>
          <p:cNvSpPr txBox="1"/>
          <p:nvPr/>
        </p:nvSpPr>
        <p:spPr>
          <a:xfrm>
            <a:off x="6732240" y="2885593"/>
            <a:ext cx="5648933" cy="255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6789" tIns="26789" rIns="26789" bIns="26789" anchor="ctr">
            <a:spAutoFit/>
          </a:bodyPr>
          <a:lstStyle/>
          <a:p>
            <a:pPr>
              <a:lnSpc>
                <a:spcPct val="120000"/>
              </a:lnSpc>
              <a:defRPr sz="1400" i="1">
                <a:solidFill>
                  <a:srgbClr val="0119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Schwinger propagator, 1951</a:t>
            </a:r>
            <a:endParaRPr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339752" y="908720"/>
            <a:ext cx="4248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200" i="1" dirty="0" err="1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G.Huang</a:t>
            </a:r>
            <a:r>
              <a:rPr lang="en-US" altLang="zh-CN" sz="1200" i="1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, </a:t>
            </a:r>
            <a:r>
              <a:rPr lang="en-US" altLang="zh-CN" sz="1200" i="1" dirty="0" err="1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J.Zhao</a:t>
            </a:r>
            <a:r>
              <a:rPr lang="en-US" altLang="zh-CN" sz="1200" i="1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and PZ, Phys.Rev.D107, </a:t>
            </a:r>
            <a:r>
              <a:rPr lang="en-US" altLang="zh-CN" sz="1200" i="1" dirty="0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114035(2023)</a:t>
            </a:r>
            <a:endParaRPr lang="en-US" altLang="zh-CN" sz="1200" i="1" dirty="0">
              <a:solidFill>
                <a:srgbClr val="0000FF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008" y="3140968"/>
            <a:ext cx="7371392" cy="1179423"/>
          </a:xfrm>
          <a:prstGeom prst="rect">
            <a:avLst/>
          </a:prstGeom>
        </p:spPr>
      </p:pic>
      <p:sp>
        <p:nvSpPr>
          <p:cNvPr id="12" name="灯片编号占位符 8"/>
          <p:cNvSpPr txBox="1">
            <a:spLocks/>
          </p:cNvSpPr>
          <p:nvPr/>
        </p:nvSpPr>
        <p:spPr>
          <a:xfrm>
            <a:off x="1043608" y="6268888"/>
            <a:ext cx="7200800" cy="32846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Pengfei Zhuang, PHD2024, CCNU, Wuhan, 20241002                                                                            3</a:t>
            </a:r>
            <a:endParaRPr kumimoji="0" lang="en-US" altLang="zh-CN" sz="1200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63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3563888" y="50861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u="sng" dirty="0" smtClean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Screening Mass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510" y="3606769"/>
            <a:ext cx="3177530" cy="126239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584" y="4759585"/>
            <a:ext cx="5931768" cy="61363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732" y="5260971"/>
            <a:ext cx="1541140" cy="4722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683568" y="1196752"/>
                <a:ext cx="7992888" cy="1511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Debye screening of a pair of charged particles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zh-CN" sz="16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endParaRPr lang="en-US" altLang="zh-CN" sz="10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den>
                    </m:f>
                    <m:r>
                      <a:rPr lang="en-US" altLang="zh-CN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f>
                      <m:fPr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den>
                    </m:f>
                    <m:sSup>
                      <m:sSupPr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den>
                    </m:f>
                    <m:sSup>
                      <m:sSupPr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r>
                  <a:rPr lang="en-US" altLang="zh-CN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</a:t>
                </a:r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screening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</m:oMath>
                </a14:m>
                <a:endParaRPr lang="en-US" altLang="zh-CN" sz="1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16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    screening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altLang="zh-CN" sz="18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196752"/>
                <a:ext cx="7992888" cy="1511824"/>
              </a:xfrm>
              <a:prstGeom prst="rect">
                <a:avLst/>
              </a:prstGeom>
              <a:blipFill>
                <a:blip r:embed="rId5"/>
                <a:stretch>
                  <a:fillRect l="-381" t="-1210" b="-40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683568" y="3112184"/>
                <a:ext cx="7920880" cy="376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Pole of the propagator at gluon momentum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  <m:sup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altLang="zh-CN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𝑎𝑛𝑑</m:t>
                    </m:r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e>
                        </m:acc>
                      </m:e>
                      <m:sup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zh-CN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sSubSup>
                      <m:sSubSupPr>
                        <m:ctrlP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  <m:sup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16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zh-CN" sz="16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altLang="zh-CN" sz="16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creening mass:</a:t>
                </a:r>
                <a:endParaRPr lang="en-US" altLang="zh-CN" sz="16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112184"/>
                <a:ext cx="7920880" cy="376706"/>
              </a:xfrm>
              <a:prstGeom prst="rect">
                <a:avLst/>
              </a:prstGeom>
              <a:blipFill>
                <a:blip r:embed="rId6"/>
                <a:stretch>
                  <a:fillRect l="-385" b="-22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1368152" cy="117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2411760" y="908720"/>
            <a:ext cx="4248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200" i="1" dirty="0" err="1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G.Huang</a:t>
            </a:r>
            <a:r>
              <a:rPr lang="en-US" altLang="zh-CN" sz="1200" i="1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, </a:t>
            </a:r>
            <a:r>
              <a:rPr lang="en-US" altLang="zh-CN" sz="1200" i="1" dirty="0" err="1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J.Zhao</a:t>
            </a:r>
            <a:r>
              <a:rPr lang="en-US" altLang="zh-CN" sz="1200" i="1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and PZ, Phys.Rev.D107, </a:t>
            </a:r>
            <a:r>
              <a:rPr lang="en-US" altLang="zh-CN" sz="1200" i="1" dirty="0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114035(2023)</a:t>
            </a:r>
            <a:endParaRPr lang="en-US" altLang="zh-CN" sz="1200" i="1" dirty="0">
              <a:solidFill>
                <a:srgbClr val="0000FF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灯片编号占位符 8"/>
          <p:cNvSpPr txBox="1">
            <a:spLocks/>
          </p:cNvSpPr>
          <p:nvPr/>
        </p:nvSpPr>
        <p:spPr>
          <a:xfrm>
            <a:off x="1043608" y="6268888"/>
            <a:ext cx="7200800" cy="32846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Pengfei Zhuang, PHD2024, CCNU, Wuhan, 20241002                                                                            4</a:t>
            </a:r>
            <a:endParaRPr kumimoji="0" lang="en-US" altLang="zh-CN" sz="1200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87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"/>
              <p:cNvSpPr txBox="1"/>
              <p:nvPr/>
            </p:nvSpPr>
            <p:spPr>
              <a:xfrm>
                <a:off x="251520" y="692696"/>
                <a:ext cx="8676456" cy="4216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altLang="zh-CN" sz="2000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20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20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20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20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20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20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20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20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20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</a:t>
                </a:r>
                <a:r>
                  <a:rPr lang="en-US" altLang="zh-CN" sz="1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zh-CN" altLang="en-US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zh-CN" altLang="en-US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independent.   </a:t>
                </a:r>
              </a:p>
              <a:p>
                <a:r>
                  <a:rPr lang="en-US" altLang="zh-CN" sz="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8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                          </a:t>
                </a:r>
              </a:p>
              <a:p>
                <a:r>
                  <a:rPr lang="en-US" altLang="zh-CN" sz="16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</a:t>
                </a:r>
                <a:r>
                  <a:rPr lang="en-US" altLang="zh-CN" sz="1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</m:t>
                        </m:r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d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=0.13 </m:t>
                    </m:r>
                  </m:oMath>
                </a14:m>
                <a:r>
                  <a:rPr lang="en-US" altLang="zh-CN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GeV</a:t>
                </a:r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𝑒𝐵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=25</m:t>
                    </m:r>
                    <m:sSubSup>
                      <m:sSubSupPr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zh-CN" alt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sub>
                      <m:sup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altLang="zh-CN" sz="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</a:t>
                </a:r>
                <a:r>
                  <a:rPr lang="en-US" altLang="zh-CN" sz="1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● </a:t>
                </a:r>
                <a:r>
                  <a:rPr lang="en-US" altLang="zh-CN" sz="16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B effect </a:t>
                </a:r>
                <a:r>
                  <a:rPr lang="en-US" altLang="zh-CN" sz="1600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 gradually </a:t>
                </a:r>
                <a:r>
                  <a:rPr lang="en-US" altLang="zh-CN" sz="16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cancelled by thermal motion ! </a:t>
                </a:r>
                <a:endParaRPr lang="zh-CN" altLang="en-US" sz="1600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92696"/>
                <a:ext cx="8676456" cy="4216539"/>
              </a:xfrm>
              <a:prstGeom prst="rect">
                <a:avLst/>
              </a:prstGeom>
              <a:blipFill>
                <a:blip r:embed="rId2"/>
                <a:stretch>
                  <a:fillRect b="-11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908720"/>
            <a:ext cx="4032448" cy="294004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 bwMode="auto">
          <a:xfrm>
            <a:off x="539552" y="5517232"/>
            <a:ext cx="7920880" cy="576064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if the magnetic field in QGP is strong enough, its effect on QCD matter is </a:t>
            </a:r>
            <a:r>
              <a:rPr lang="en-US" altLang="zh-CN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 at high temperature, due to the cancelled from the thermal motion. .  </a:t>
            </a:r>
            <a:endParaRPr lang="zh-CN" altLang="en-US" sz="16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2627784" y="436602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u="sng" dirty="0" smtClean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Competition between B and T</a:t>
            </a:r>
          </a:p>
        </p:txBody>
      </p:sp>
      <p:sp>
        <p:nvSpPr>
          <p:cNvPr id="9" name="矩形 8"/>
          <p:cNvSpPr/>
          <p:nvPr/>
        </p:nvSpPr>
        <p:spPr>
          <a:xfrm>
            <a:off x="2339752" y="908720"/>
            <a:ext cx="4248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200" i="1" dirty="0" err="1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G.Huang</a:t>
            </a:r>
            <a:r>
              <a:rPr lang="en-US" altLang="zh-CN" sz="1200" i="1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, </a:t>
            </a:r>
            <a:r>
              <a:rPr lang="en-US" altLang="zh-CN" sz="1200" i="1" dirty="0" err="1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J.Zhao</a:t>
            </a:r>
            <a:r>
              <a:rPr lang="en-US" altLang="zh-CN" sz="1200" i="1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and PZ, Phys.Rev.D107, </a:t>
            </a:r>
            <a:r>
              <a:rPr lang="en-US" altLang="zh-CN" sz="1200" i="1" dirty="0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114035(2023)</a:t>
            </a:r>
            <a:endParaRPr lang="en-US" altLang="zh-CN" sz="1200" i="1" dirty="0">
              <a:solidFill>
                <a:srgbClr val="0000FF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灯片编号占位符 8"/>
          <p:cNvSpPr txBox="1">
            <a:spLocks/>
          </p:cNvSpPr>
          <p:nvPr/>
        </p:nvSpPr>
        <p:spPr>
          <a:xfrm>
            <a:off x="1043608" y="6268888"/>
            <a:ext cx="7200800" cy="32846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Pengfei Zhuang, PHD2024, CCNU, Wuhan, 20241002                                                                            5</a:t>
            </a:r>
            <a:endParaRPr kumimoji="0" lang="en-US" altLang="zh-CN" sz="1200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35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7</a:t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1"/>
              <p:cNvSpPr txBox="1"/>
              <p:nvPr/>
            </p:nvSpPr>
            <p:spPr>
              <a:xfrm>
                <a:off x="2627784" y="332656"/>
                <a:ext cx="37444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i="1" u="sng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Competition between B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u="sng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sz="2000" i="1" u="sng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000" b="0" i="1" u="sng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altLang="zh-CN" sz="2000" i="1" u="sng" dirty="0" smtClean="0">
                  <a:solidFill>
                    <a:srgbClr val="C00000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332656"/>
                <a:ext cx="3744416" cy="400110"/>
              </a:xfrm>
              <a:prstGeom prst="rect">
                <a:avLst/>
              </a:prstGeom>
              <a:blipFill>
                <a:blip r:embed="rId4"/>
                <a:stretch>
                  <a:fillRect l="-1629" t="-7692" b="-2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/>
          <p:cNvSpPr/>
          <p:nvPr/>
        </p:nvSpPr>
        <p:spPr bwMode="auto">
          <a:xfrm>
            <a:off x="683568" y="5793548"/>
            <a:ext cx="7920880" cy="576064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altLang="zh-CN" sz="16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755576" y="5796553"/>
                <a:ext cx="777686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6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color interaction </a:t>
                </a:r>
                <a:r>
                  <a:rPr lang="en-US" altLang="zh-CN" sz="16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dense and magnetized QCD </a:t>
                </a:r>
                <a:r>
                  <a:rPr lang="en-US" altLang="zh-CN" sz="16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matter is completely screened, it becomes the </a:t>
                </a:r>
                <a:r>
                  <a:rPr lang="en-US" altLang="zh-CN" sz="1600" i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Shubnikov</a:t>
                </a:r>
                <a:r>
                  <a:rPr lang="en-US" altLang="zh-CN" sz="16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-de Hass oscillation at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en-US" altLang="zh-CN" sz="16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zh-CN" altLang="en-US" sz="16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796553"/>
                <a:ext cx="7776864" cy="584775"/>
              </a:xfrm>
              <a:prstGeom prst="rect">
                <a:avLst/>
              </a:prstGeom>
              <a:blipFill>
                <a:blip r:embed="rId7"/>
                <a:stretch>
                  <a:fillRect l="-470" t="-3125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2411760" y="692696"/>
            <a:ext cx="4176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200" i="1" dirty="0" err="1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G.Huang</a:t>
            </a:r>
            <a:r>
              <a:rPr lang="en-US" altLang="zh-CN" sz="1200" i="1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, </a:t>
            </a:r>
            <a:r>
              <a:rPr lang="en-US" altLang="zh-CN" sz="1200" i="1" dirty="0" err="1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J.Zhao</a:t>
            </a:r>
            <a:r>
              <a:rPr lang="en-US" altLang="zh-CN" sz="1200" i="1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and PZ, </a:t>
            </a:r>
            <a:r>
              <a:rPr lang="en-US" altLang="zh-CN" sz="1200" i="1" dirty="0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Phys.Rev.D108</a:t>
            </a:r>
            <a:r>
              <a:rPr lang="en-US" altLang="zh-CN" sz="1200" i="1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, </a:t>
            </a:r>
            <a:r>
              <a:rPr lang="en-US" altLang="zh-CN" sz="1200" i="1" dirty="0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L091503(2023)</a:t>
            </a:r>
            <a:endParaRPr lang="en-US" altLang="zh-CN" sz="1200" i="1" dirty="0">
              <a:solidFill>
                <a:srgbClr val="0000FF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389043"/>
              </p:ext>
            </p:extLst>
          </p:nvPr>
        </p:nvGraphicFramePr>
        <p:xfrm>
          <a:off x="2555776" y="3172210"/>
          <a:ext cx="3744416" cy="2417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Acrobat Document" r:id="rId8" imgW="2700197" imgH="1742955" progId="AcroExch.Document.DC">
                  <p:embed/>
                </p:oleObj>
              </mc:Choice>
              <mc:Fallback>
                <p:oleObj name="Acrobat Document" r:id="rId8" imgW="2700197" imgH="1742955" progId="AcroExch.Document.DC">
                  <p:embed/>
                  <p:pic>
                    <p:nvPicPr>
                      <p:cNvPr id="12" name="对象 1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55776" y="3172210"/>
                        <a:ext cx="3744416" cy="2417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539552" y="967879"/>
                <a:ext cx="8208912" cy="2533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chiral quarks at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endParaRPr lang="en-US" altLang="zh-CN" sz="8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                            </m:t>
                      </m:r>
                      <m:sSubSup>
                        <m:sSubSupPr>
                          <m:ctrlPr>
                            <a:rPr lang="en-US" altLang="zh-CN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sub>
                        <m:sup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d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a:rPr lang="zh-CN" alt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m:rPr>
                              <m:brk m:alnAt="7"/>
                            </m:r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2−</m:t>
                              </m:r>
                              <m:sSub>
                                <m:sSubPr>
                                  <m:ctrlP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f>
                            <m:fPr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𝑓</m:t>
                                  </m:r>
                                </m:sub>
                              </m:sSub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𝑞𝐵</m:t>
                                  </m:r>
                                </m:e>
                              </m: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en-US" altLang="zh-CN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𝑓</m:t>
                                      </m:r>
                                    </m:sub>
                                    <m:sup>
                                      <m:r>
                                        <a:rPr lang="en-US" altLang="zh-CN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−2</m:t>
                                  </m:r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𝑞𝐵</m:t>
                                      </m:r>
                                    </m:e>
                                  </m:d>
                                </m:e>
                              </m:rad>
                            </m:den>
                          </m:f>
                        </m:e>
                      </m:nary>
                    </m:oMath>
                  </m:oMathPara>
                </a14:m>
                <a:endParaRPr lang="en-US" altLang="zh-CN" sz="1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16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When a Landau level is exactly at the Fermi surface,</a:t>
                </a:r>
              </a:p>
              <a:p>
                <a:endParaRPr lang="en-US" altLang="zh-CN" sz="8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zh-CN" alt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sub>
                        <m:sup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  <m:r>
                        <a:rPr lang="en-US" altLang="zh-CN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𝑞𝐵</m:t>
                          </m:r>
                        </m:e>
                      </m:d>
                    </m:oMath>
                  </m:oMathPara>
                </a14:m>
                <a:endParaRPr lang="en-US" altLang="zh-CN" sz="16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8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  <m:r>
                      <a:rPr lang="en-US" altLang="zh-CN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→∞</m:t>
                    </m:r>
                  </m:oMath>
                </a14:m>
                <a:r>
                  <a:rPr lang="en-US" altLang="zh-CN" sz="16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16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resonant screening!</a:t>
                </a:r>
                <a:endParaRPr lang="en-US" altLang="zh-CN" sz="1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8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967879"/>
                <a:ext cx="8208912" cy="2533129"/>
              </a:xfrm>
              <a:prstGeom prst="rect">
                <a:avLst/>
              </a:prstGeom>
              <a:blipFill>
                <a:blip r:embed="rId10"/>
                <a:stretch>
                  <a:fillRect l="-446" t="-7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灯片编号占位符 8"/>
          <p:cNvSpPr txBox="1">
            <a:spLocks/>
          </p:cNvSpPr>
          <p:nvPr/>
        </p:nvSpPr>
        <p:spPr>
          <a:xfrm>
            <a:off x="1043608" y="6484912"/>
            <a:ext cx="7200800" cy="32846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Pengfei Zhuang, PHD2024, CCNU, Wuhan, 20241002                                                                            6</a:t>
            </a:r>
            <a:endParaRPr kumimoji="0" lang="en-US" altLang="zh-CN" sz="1200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4936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箭头连接符 5"/>
          <p:cNvCxnSpPr/>
          <p:nvPr/>
        </p:nvCxnSpPr>
        <p:spPr bwMode="auto">
          <a:xfrm>
            <a:off x="107504" y="283295"/>
            <a:ext cx="914400" cy="914400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下箭头 7"/>
          <p:cNvSpPr/>
          <p:nvPr/>
        </p:nvSpPr>
        <p:spPr bwMode="auto">
          <a:xfrm>
            <a:off x="720006" y="836712"/>
            <a:ext cx="484632" cy="978408"/>
          </a:xfrm>
          <a:prstGeom prst="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419872" y="43660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Rotation Puzzle</a:t>
            </a:r>
            <a:r>
              <a:rPr lang="en-US" altLang="zh-CN" sz="2000" i="1" u="sng" dirty="0" smtClean="0">
                <a:solidFill>
                  <a:srgbClr val="FF0000"/>
                </a:solidFill>
              </a:rPr>
              <a:t> </a:t>
            </a:r>
            <a:endParaRPr lang="zh-CN" altLang="en-US" sz="2000" i="1" u="sng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1618309"/>
            <a:ext cx="2952328" cy="231474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03648" y="4077072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a rotation favor confinement or </a:t>
            </a:r>
            <a:r>
              <a:rPr lang="en-US" altLang="zh-CN" sz="20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deconfinement</a:t>
            </a:r>
            <a:r>
              <a:rPr lang="en-US" altLang="zh-CN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zh-CN" altLang="en-US" sz="2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03648" y="4725144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analytic calculations in QCD. </a:t>
            </a:r>
            <a:endParaRPr lang="zh-CN" altLang="en-US" sz="20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32040" y="1650286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 confinement</a:t>
            </a:r>
            <a:endParaRPr lang="zh-CN" altLang="en-US" sz="16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28456" y="3234462"/>
            <a:ext cx="2727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zh-CN" sz="16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avor </a:t>
            </a:r>
            <a:r>
              <a:rPr lang="en-US" altLang="zh-CN" sz="16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deconfinement</a:t>
            </a:r>
            <a:endParaRPr lang="zh-CN" altLang="en-US" sz="16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灯片编号占位符 8"/>
          <p:cNvSpPr txBox="1">
            <a:spLocks/>
          </p:cNvSpPr>
          <p:nvPr/>
        </p:nvSpPr>
        <p:spPr>
          <a:xfrm>
            <a:off x="1043608" y="6268888"/>
            <a:ext cx="7200800" cy="32846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Pengfei Zhuang, PHD2024, CCNU, Wuhan, 20241002                                                                            7</a:t>
            </a:r>
            <a:endParaRPr kumimoji="0" lang="en-US" altLang="zh-CN" sz="1200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灯片编号占位符 8"/>
          <p:cNvSpPr txBox="1">
            <a:spLocks/>
          </p:cNvSpPr>
          <p:nvPr/>
        </p:nvSpPr>
        <p:spPr>
          <a:xfrm>
            <a:off x="5076056" y="5260776"/>
            <a:ext cx="3888432" cy="544488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Yin Jiang, this afternoon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Also the work by </a:t>
            </a:r>
            <a:r>
              <a:rPr kumimoji="0" lang="en-US" altLang="zh-CN" sz="1200" i="1" dirty="0" err="1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Defu</a:t>
            </a:r>
            <a:r>
              <a:rPr kumimoji="0"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0" lang="en-US" altLang="zh-CN" sz="1200" i="1" dirty="0" err="1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Hou</a:t>
            </a:r>
            <a:r>
              <a:rPr kumimoji="0"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group: arXiv:2407.03633</a:t>
            </a:r>
            <a:endParaRPr kumimoji="0" lang="en-US" altLang="zh-CN" sz="1200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89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箭头连接符 5"/>
          <p:cNvCxnSpPr/>
          <p:nvPr/>
        </p:nvCxnSpPr>
        <p:spPr bwMode="auto">
          <a:xfrm>
            <a:off x="107504" y="283295"/>
            <a:ext cx="914400" cy="914400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下箭头 7"/>
          <p:cNvSpPr/>
          <p:nvPr/>
        </p:nvSpPr>
        <p:spPr bwMode="auto">
          <a:xfrm>
            <a:off x="720006" y="836712"/>
            <a:ext cx="484632" cy="978408"/>
          </a:xfrm>
          <a:prstGeom prst="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/>
              <p:cNvSpPr txBox="1"/>
              <p:nvPr/>
            </p:nvSpPr>
            <p:spPr>
              <a:xfrm>
                <a:off x="1979712" y="436602"/>
                <a:ext cx="51125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i="1" u="sng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Gluon Propagator in Curved Space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zh-CN" altLang="en-US" sz="2000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  <m:r>
                          <a:rPr lang="zh-CN" altLang="en-US" sz="2000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≠0</m:t>
                        </m:r>
                      </m:e>
                    </m:d>
                  </m:oMath>
                </a14:m>
                <a:r>
                  <a:rPr lang="en-US" altLang="zh-CN" sz="2000" i="1" u="sng" dirty="0" smtClean="0">
                    <a:solidFill>
                      <a:srgbClr val="FF0000"/>
                    </a:solidFill>
                  </a:rPr>
                  <a:t> </a:t>
                </a:r>
                <a:endParaRPr lang="zh-CN" altLang="en-US" sz="2000" i="1" u="sng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36602"/>
                <a:ext cx="5112568" cy="400110"/>
              </a:xfrm>
              <a:prstGeom prst="rect">
                <a:avLst/>
              </a:prstGeom>
              <a:blipFill>
                <a:blip r:embed="rId3"/>
                <a:stretch>
                  <a:fillRect l="-1313" t="-7692" b="-2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395536" y="1124744"/>
                <a:ext cx="8640960" cy="5250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rotating system is equivalent to a curved space,                                        it can be described by a transformation between the flat and curved space. </a:t>
                </a:r>
              </a:p>
              <a:p>
                <a:endParaRPr lang="en-US" altLang="zh-CN" sz="2000" i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Flat space: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zh-CN" alt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altLang="zh-CN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</a:t>
                </a:r>
                <a:r>
                  <a:rPr lang="en-US" altLang="zh-CN" sz="20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Curved space: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sub>
                    </m:sSub>
                  </m:oMath>
                </a14:m>
                <a:endParaRPr lang="en-US" altLang="zh-CN" sz="20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Transformation: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=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𝑡</m:t>
                                        </m:r>
                                      </m:e>
                                    </m:acc>
                                    <m:r>
                                      <a:rPr lang="en-US" altLang="zh-CN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                                      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=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r>
                                      <a:rPr lang="en-US" altLang="zh-CN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𝑐𝑜𝑠</m:t>
                                    </m:r>
                                    <m:d>
                                      <m:dPr>
                                        <m:ctrlPr>
                                          <a:rPr lang="en-US" altLang="zh-CN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CN" altLang="en-US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𝜔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zh-CN" altLang="en-US" sz="2000" b="0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zh-CN" sz="2000" b="0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𝑡</m:t>
                                            </m:r>
                                          </m:e>
                                        </m:acc>
                                      </m:e>
                                    </m:d>
                                    <m:r>
                                      <a:rPr lang="en-US" altLang="zh-CN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  <m:r>
                                      <a:rPr lang="en-US" altLang="zh-CN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𝑠𝑖𝑛</m:t>
                                    </m:r>
                                    <m:d>
                                      <m:dPr>
                                        <m:ctrlPr>
                                          <a:rPr lang="en-US" altLang="zh-CN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CN" altLang="en-US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𝜔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zh-CN" altLang="en-US" sz="2000" b="0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zh-CN" sz="2000" b="0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𝑡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𝑦</m:t>
                                    </m:r>
                                    <m:r>
                                      <a:rPr lang="en-US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=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200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r>
                                      <a:rPr lang="en-US" altLang="zh-CN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𝑠𝑖𝑛</m:t>
                                    </m:r>
                                    <m:d>
                                      <m:dPr>
                                        <m:ctrlPr>
                                          <a:rPr lang="en-US" altLang="zh-CN" sz="20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CN" altLang="en-US" sz="20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𝜔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zh-CN" altLang="en-US" sz="2000" i="1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zh-CN" sz="2000" i="1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𝑡</m:t>
                                            </m:r>
                                          </m:e>
                                        </m:acc>
                                      </m:e>
                                    </m:d>
                                    <m:r>
                                      <a:rPr lang="en-US" altLang="zh-CN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20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  <m:r>
                                      <a:rPr lang="en-US" altLang="zh-CN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𝑐𝑜𝑠</m:t>
                                    </m:r>
                                    <m:d>
                                      <m:dPr>
                                        <m:ctrlPr>
                                          <a:rPr lang="en-US" altLang="zh-CN" sz="20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CN" altLang="en-US" sz="20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𝜔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zh-CN" altLang="en-US" sz="2000" i="1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zh-CN" sz="2000" i="1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𝑡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</m:mr>
                                <m:m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𝑧</m:t>
                                    </m:r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=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  <m:r>
                                      <a:rPr lang="en-US" altLang="zh-CN" sz="20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                                       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altLang="zh-CN" sz="20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Gluon self-energy: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altLang="zh-CN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Π</m:t>
                          </m:r>
                        </m:e>
                        <m:sub>
                          <m:r>
                            <a:rPr lang="zh-CN" alt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𝜇𝜈</m:t>
                          </m:r>
                        </m:sub>
                        <m:sup>
                          <m: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𝑎𝑏</m:t>
                          </m:r>
                        </m:sup>
                      </m:sSubSup>
                      <m:d>
                        <m:dPr>
                          <m:ctrlP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  <m: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zh-CN" alt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acc>
                                <m:accPr>
                                  <m:chr m:val="⃗"/>
                                  <m:ctrlP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𝑄</m:t>
                                  </m:r>
                                </m:e>
                              </m:acc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zh-CN" alt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𝜇</m:t>
                                  </m:r>
                                </m:sub>
                                <m:sup>
                                  <m: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𝐴</m:t>
                                  </m:r>
                                </m:sup>
                              </m:sSubSup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|</m:t>
                              </m:r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  <m:sSubSup>
                                <m:sSubSupPr>
                                  <m:ctrlP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zh-CN" alt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𝜈</m:t>
                                  </m:r>
                                </m:sub>
                                <m:sup>
                                  <m: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𝐵</m:t>
                                  </m:r>
                                </m:sup>
                              </m:sSubSup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(−</m:t>
                              </m:r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  <m:sSubSup>
                                <m:sSubSupPr>
                                  <m:ctrlPr>
                                    <a:rPr lang="en-US" altLang="zh-CN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sz="2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CN" sz="2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Π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𝐴𝐵</m:t>
                                  </m:r>
                                </m:sub>
                                <m:sup>
                                  <m:r>
                                    <a:rPr lang="en-US" altLang="zh-CN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𝑎𝑏</m:t>
                                  </m:r>
                                </m:sup>
                              </m:sSubSup>
                              <m:r>
                                <a:rPr lang="en-US" altLang="zh-CN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altLang="zh-CN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  <m:r>
                                <a:rPr lang="en-US" altLang="zh-CN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altLang="zh-CN" sz="20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</a:t>
                </a:r>
                <a:r>
                  <a:rPr lang="en-US" altLang="zh-CN" sz="20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curved space                                             </a:t>
                </a:r>
                <a:r>
                  <a:rPr lang="en-US" altLang="zh-CN" sz="20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flat space</a:t>
                </a:r>
              </a:p>
              <a:p>
                <a:endParaRPr lang="en-US" altLang="zh-CN" sz="800" i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Transformation </a:t>
                </a:r>
                <a:endParaRPr lang="en-US" altLang="zh-CN" sz="20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sub>
                        <m:sup>
                          <m:r>
                            <a:rPr lang="zh-CN" alt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p>
                      </m:sSubSup>
                      <m:d>
                        <m:d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e>
                      </m:d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nary>
                      <m:rad>
                        <m:radPr>
                          <m:degHide m:val="on"/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𝑑𝑒𝑡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zh-CN" alt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𝜎𝜌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</m:d>
                        </m:e>
                      </m:rad>
                      <m:f>
                        <m:f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zh-CN" alt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p>
                              <m:r>
                                <a:rPr lang="zh-CN" alt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𝜈</m:t>
                              </m:r>
                            </m:sup>
                          </m:sSup>
                        </m:num>
                        <m:den>
                          <m:r>
                            <a:rPr lang="zh-CN" alt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zh-CN" alt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𝜇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𝑞𝑥</m:t>
                              </m:r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sup>
                      </m:sSup>
                    </m:oMath>
                  </m:oMathPara>
                </a14:m>
                <a:endParaRPr lang="zh-CN" altLang="en-US" sz="2000" i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124744"/>
                <a:ext cx="8640960" cy="5250155"/>
              </a:xfrm>
              <a:prstGeom prst="rect">
                <a:avLst/>
              </a:prstGeom>
              <a:blipFill>
                <a:blip r:embed="rId4"/>
                <a:stretch>
                  <a:fillRect l="-776" t="-581" r="-5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2339752" y="847745"/>
            <a:ext cx="45365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200" i="1" dirty="0" err="1" smtClean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G.Huang</a:t>
            </a:r>
            <a:r>
              <a:rPr lang="en-US" altLang="zh-CN" sz="1200" i="1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, </a:t>
            </a:r>
            <a:r>
              <a:rPr lang="en-US" altLang="zh-CN" sz="1200" i="1" dirty="0" err="1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S.Chen</a:t>
            </a:r>
            <a:r>
              <a:rPr lang="en-US" altLang="zh-CN" sz="1200" i="1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, </a:t>
            </a:r>
            <a:r>
              <a:rPr lang="en-US" altLang="zh-CN" sz="1200" i="1" dirty="0" err="1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Y.Jiang</a:t>
            </a:r>
            <a:r>
              <a:rPr lang="en-US" altLang="zh-CN" sz="1200" i="1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, </a:t>
            </a:r>
            <a:r>
              <a:rPr lang="en-US" altLang="zh-CN" sz="1200" i="1" dirty="0" err="1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J.Zhao</a:t>
            </a:r>
            <a:r>
              <a:rPr lang="en-US" altLang="zh-CN" sz="1200" i="1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and PZ, ArXiv:2410.09108 </a:t>
            </a:r>
          </a:p>
        </p:txBody>
      </p:sp>
      <p:sp>
        <p:nvSpPr>
          <p:cNvPr id="7" name="灯片编号占位符 8"/>
          <p:cNvSpPr txBox="1">
            <a:spLocks/>
          </p:cNvSpPr>
          <p:nvPr/>
        </p:nvSpPr>
        <p:spPr>
          <a:xfrm>
            <a:off x="1043608" y="6412904"/>
            <a:ext cx="7200800" cy="32846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Tahoma" pitchFamily="34" charset="0"/>
                <a:ea typeface="宋体" pitchFamily="2" charset="-122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Pengfei Zhuang, PHD2024, CCNU, Wuhan, 20241002                                                                            8</a:t>
            </a:r>
            <a:endParaRPr kumimoji="0" lang="en-US" altLang="zh-CN" sz="1200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54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Char char="n"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ahom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Char char="n"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ahoma" pitchFamily="34" charset="0"/>
            <a:ea typeface="宋体" pitchFamily="2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Designs\Blends.pot</Template>
  <TotalTime>27869</TotalTime>
  <Words>650</Words>
  <Application>Microsoft Office PowerPoint</Application>
  <PresentationFormat>On-screen Show (4:3)</PresentationFormat>
  <Paragraphs>176</Paragraphs>
  <Slides>13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Helvetica Neue</vt:lpstr>
      <vt:lpstr>Helvetica Neue Light</vt:lpstr>
      <vt:lpstr>Helvetica Neue Medium</vt:lpstr>
      <vt:lpstr>楷体</vt:lpstr>
      <vt:lpstr>宋体</vt:lpstr>
      <vt:lpstr>Arial</vt:lpstr>
      <vt:lpstr>Arial Black</vt:lpstr>
      <vt:lpstr>Cambria Math</vt:lpstr>
      <vt:lpstr>Helvetica</vt:lpstr>
      <vt:lpstr>Impact</vt:lpstr>
      <vt:lpstr>Tahoma</vt:lpstr>
      <vt:lpstr>Times New Roman</vt:lpstr>
      <vt:lpstr>Wingdings</vt:lpstr>
      <vt:lpstr>Blends</vt:lpstr>
      <vt:lpstr>PDF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tsinghua university  physics dep.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探索新物质形态——      夸克胶子等离子体</dc:title>
  <dc:creator>JonMMx 2000</dc:creator>
  <cp:lastModifiedBy>Windows 用户</cp:lastModifiedBy>
  <cp:revision>2137</cp:revision>
  <cp:lastPrinted>2021-06-07T23:55:46Z</cp:lastPrinted>
  <dcterms:created xsi:type="dcterms:W3CDTF">2001-10-25T05:26:40Z</dcterms:created>
  <dcterms:modified xsi:type="dcterms:W3CDTF">2024-11-02T04:56:44Z</dcterms:modified>
</cp:coreProperties>
</file>