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9"/>
  </p:notesMasterIdLst>
  <p:sldIdLst>
    <p:sldId id="926" r:id="rId2"/>
    <p:sldId id="904" r:id="rId3"/>
    <p:sldId id="932" r:id="rId4"/>
    <p:sldId id="772" r:id="rId5"/>
    <p:sldId id="773" r:id="rId6"/>
    <p:sldId id="774" r:id="rId7"/>
    <p:sldId id="776" r:id="rId8"/>
    <p:sldId id="777" r:id="rId9"/>
    <p:sldId id="927" r:id="rId10"/>
    <p:sldId id="929" r:id="rId11"/>
    <p:sldId id="789" r:id="rId12"/>
    <p:sldId id="790" r:id="rId13"/>
    <p:sldId id="930" r:id="rId14"/>
    <p:sldId id="656" r:id="rId15"/>
    <p:sldId id="933" r:id="rId16"/>
    <p:sldId id="865" r:id="rId17"/>
    <p:sldId id="881" r:id="rId18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660033"/>
    <a:srgbClr val="663300"/>
    <a:srgbClr val="B4DE86"/>
    <a:srgbClr val="006600"/>
    <a:srgbClr val="660066"/>
    <a:srgbClr val="003300"/>
    <a:srgbClr val="996633"/>
    <a:srgbClr val="66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46" autoAdjust="0"/>
  </p:normalViewPr>
  <p:slideViewPr>
    <p:cSldViewPr>
      <p:cViewPr varScale="1">
        <p:scale>
          <a:sx n="144" d="100"/>
          <a:sy n="144" d="100"/>
        </p:scale>
        <p:origin x="330" y="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D85FB32-0F20-45D5-AF11-1BB58DE9EE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55429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962AC8EB-F605-4A4D-AAFE-955DC08F91CD}" type="slidenum">
              <a:rPr lang="en-US" altLang="zh-CN" smtClean="0"/>
              <a:pPr>
                <a:spcBef>
                  <a:spcPct val="0"/>
                </a:spcBef>
              </a:pPr>
              <a:t>6</a:t>
            </a:fld>
            <a:endParaRPr lang="en-US" altLang="zh-CN"/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/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662379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680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BC38DD18-7FC4-44B7-956E-C09A286E0F2D}" type="slidenum">
              <a:rPr lang="en-US" altLang="zh-CN" sz="1200" smtClean="0"/>
              <a:pPr/>
              <a:t>17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2188711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0 w 21600"/>
                <a:gd name="T1" fmla="*/ 0 h 21231"/>
                <a:gd name="T2" fmla="*/ 0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8432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8432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3AA41-DCAD-43AD-B4EC-95E4B9D0866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96904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48381-F6F9-4319-8024-DA3860795C8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016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71842-C67D-4F8F-8350-CCA213E00E4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60767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25F2C-7BFC-4D78-B6CC-3B1F74C4743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49934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E323F-CD9E-4C83-ABCF-48E675B318E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4064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标题和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CF080-4378-4227-9633-86D1994F212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71201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D6BA5-314A-4991-935B-A081BB9CCE5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7855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4FAE8-74D4-4A80-A9C7-669BFD8B03E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377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89DAC-773F-45FE-9C96-5FDDA533E5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4430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97838-3873-47C4-9850-8BFB16C497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43815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FD7E0-D209-4FF0-B6CB-6A602807278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5786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B4D3-A0BC-4BAE-A5E3-56B1389FD71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656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2D99B-31EF-4A79-81D1-8DE6792BA7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222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5E04E-1535-449A-97DB-DE3CA1EF69C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719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6CCE0-A8D0-4D2C-850E-B41211B3392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7731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183299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833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33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33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/>
            </a:lvl1pPr>
          </a:lstStyle>
          <a:p>
            <a:pPr>
              <a:defRPr/>
            </a:pPr>
            <a:fld id="{98F35158-6462-4442-8998-CAA85DF54BA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20" r:id="rId1"/>
    <p:sldLayoutId id="2147484621" r:id="rId2"/>
    <p:sldLayoutId id="2147484622" r:id="rId3"/>
    <p:sldLayoutId id="2147484623" r:id="rId4"/>
    <p:sldLayoutId id="2147484624" r:id="rId5"/>
    <p:sldLayoutId id="2147484625" r:id="rId6"/>
    <p:sldLayoutId id="2147484626" r:id="rId7"/>
    <p:sldLayoutId id="2147484627" r:id="rId8"/>
    <p:sldLayoutId id="2147484628" r:id="rId9"/>
    <p:sldLayoutId id="2147484629" r:id="rId10"/>
    <p:sldLayoutId id="2147484630" r:id="rId11"/>
    <p:sldLayoutId id="2147484631" r:id="rId12"/>
    <p:sldLayoutId id="2147484632" r:id="rId13"/>
    <p:sldLayoutId id="2147484633" r:id="rId14"/>
    <p:sldLayoutId id="2147484634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13" Type="http://schemas.openxmlformats.org/officeDocument/2006/relationships/image" Target="../media/image51.emf"/><Relationship Id="rId3" Type="http://schemas.openxmlformats.org/officeDocument/2006/relationships/image" Target="../media/image37.emf"/><Relationship Id="rId7" Type="http://schemas.openxmlformats.org/officeDocument/2006/relationships/image" Target="../media/image45.emf"/><Relationship Id="rId12" Type="http://schemas.openxmlformats.org/officeDocument/2006/relationships/image" Target="../media/image50.e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emf"/><Relationship Id="rId11" Type="http://schemas.openxmlformats.org/officeDocument/2006/relationships/image" Target="../media/image49.emf"/><Relationship Id="rId5" Type="http://schemas.openxmlformats.org/officeDocument/2006/relationships/image" Target="../media/image43.emf"/><Relationship Id="rId15" Type="http://schemas.openxmlformats.org/officeDocument/2006/relationships/image" Target="../media/image14.emf"/><Relationship Id="rId10" Type="http://schemas.openxmlformats.org/officeDocument/2006/relationships/image" Target="../media/image48.emf"/><Relationship Id="rId4" Type="http://schemas.openxmlformats.org/officeDocument/2006/relationships/image" Target="../media/image42.emf"/><Relationship Id="rId9" Type="http://schemas.openxmlformats.org/officeDocument/2006/relationships/image" Target="../media/image47.emf"/><Relationship Id="rId14" Type="http://schemas.openxmlformats.org/officeDocument/2006/relationships/image" Target="../media/image5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7" Type="http://schemas.openxmlformats.org/officeDocument/2006/relationships/image" Target="../media/image64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emf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image" Target="../media/image72.png"/><Relationship Id="rId7" Type="http://schemas.openxmlformats.org/officeDocument/2006/relationships/image" Target="../media/image76.em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emf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81.emf"/><Relationship Id="rId7" Type="http://schemas.openxmlformats.org/officeDocument/2006/relationships/image" Target="../media/image8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emf"/><Relationship Id="rId5" Type="http://schemas.openxmlformats.org/officeDocument/2006/relationships/image" Target="../media/image83.emf"/><Relationship Id="rId4" Type="http://schemas.openxmlformats.org/officeDocument/2006/relationships/image" Target="../media/image82.emf"/><Relationship Id="rId9" Type="http://schemas.openxmlformats.org/officeDocument/2006/relationships/image" Target="../media/image8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0.png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18.png"/><Relationship Id="rId10" Type="http://schemas.openxmlformats.org/officeDocument/2006/relationships/image" Target="../media/image15.wmf"/><Relationship Id="rId4" Type="http://schemas.openxmlformats.org/officeDocument/2006/relationships/image" Target="../media/image17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23.wmf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png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Relationship Id="rId9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8.wmf"/><Relationship Id="rId7" Type="http://schemas.openxmlformats.org/officeDocument/2006/relationships/image" Target="../media/image37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pic17"/>
          <p:cNvPicPr>
            <a:picLocks noChangeAspect="1" noChangeArrowheads="1"/>
          </p:cNvPicPr>
          <p:nvPr/>
        </p:nvPicPr>
        <p:blipFill>
          <a:blip r:embed="rId2">
            <a:lum bright="-2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" y="1"/>
            <a:ext cx="9180513" cy="1152525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zh-CN" sz="3600" b="1" spc="-8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华文行楷" panose="02010800040101010101" pitchFamily="2" charset="-122"/>
              </a:rPr>
              <a:t>Searching for the CEP in the </a:t>
            </a:r>
            <a:br>
              <a:rPr lang="en-US" altLang="zh-CN" sz="3600" b="1" spc="-8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华文行楷" panose="02010800040101010101" pitchFamily="2" charset="-122"/>
              </a:rPr>
            </a:br>
            <a:r>
              <a:rPr lang="en-US" altLang="zh-CN" sz="3600" b="1" spc="-8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华文行楷" panose="02010800040101010101" pitchFamily="2" charset="-122"/>
              </a:rPr>
              <a:t>QCD Phase Diagram</a:t>
            </a:r>
            <a:endParaRPr lang="zh-CN" altLang="en-US" sz="3600" b="1" spc="-8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华文行楷" panose="02010800040101010101" pitchFamily="2" charset="-122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07950" y="1484387"/>
            <a:ext cx="9251950" cy="1152525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CN" sz="2800" dirty="0"/>
              <a:t> </a:t>
            </a:r>
            <a:r>
              <a:rPr lang="en-US" altLang="zh-CN" sz="2800" dirty="0">
                <a:latin typeface="Comic Sans MS" panose="030F0702030302020204" pitchFamily="66" charset="0"/>
              </a:rPr>
              <a:t>  </a:t>
            </a:r>
            <a:r>
              <a:rPr lang="en-US" altLang="zh-CN" dirty="0">
                <a:solidFill>
                  <a:schemeClr val="accent1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 Yu-</a:t>
            </a:r>
            <a:r>
              <a:rPr lang="en-US" altLang="zh-CN" dirty="0" err="1">
                <a:solidFill>
                  <a:schemeClr val="accent1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xin</a:t>
            </a:r>
            <a:r>
              <a:rPr lang="en-US" altLang="zh-CN" dirty="0">
                <a:solidFill>
                  <a:schemeClr val="accent1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 Liu</a:t>
            </a:r>
          </a:p>
          <a:p>
            <a:pPr marL="711200" indent="-71120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CN" b="1" dirty="0">
                <a:solidFill>
                  <a:schemeClr val="accent1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Department of Physics</a:t>
            </a:r>
            <a:r>
              <a:rPr lang="en-US" altLang="zh-CN" b="1" dirty="0">
                <a:solidFill>
                  <a:schemeClr val="accent1"/>
                </a:solidFill>
                <a:ea typeface="华文行楷" panose="02010800040101010101" pitchFamily="2" charset="-122"/>
              </a:rPr>
              <a:t>,</a:t>
            </a:r>
            <a:r>
              <a:rPr lang="en-US" altLang="zh-CN" b="1" dirty="0">
                <a:solidFill>
                  <a:schemeClr val="accent1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 Peking University</a:t>
            </a:r>
            <a:endParaRPr lang="zh-CN" altLang="en-US" b="1" dirty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6021288"/>
            <a:ext cx="9324975" cy="7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b="1" kern="0" dirty="0">
                <a:latin typeface="Comic Sans MS" panose="030F0702030302020204" pitchFamily="66" charset="0"/>
                <a:ea typeface="华文行楷" pitchFamily="2" charset="-122"/>
              </a:rPr>
              <a:t>International Workshop on the Physics at High Baryon Density</a:t>
            </a:r>
            <a:r>
              <a:rPr lang="en-US" altLang="zh-CN" b="1" kern="0" dirty="0">
                <a:latin typeface="+mn-lt"/>
                <a:ea typeface="华文行楷" pitchFamily="2" charset="-122"/>
              </a:rPr>
              <a:t>, </a:t>
            </a:r>
            <a:r>
              <a:rPr lang="en-US" altLang="zh-CN" b="1" kern="0" dirty="0">
                <a:latin typeface="Comic Sans MS" panose="030F0702030302020204" pitchFamily="66" charset="0"/>
                <a:ea typeface="华文行楷" pitchFamily="2" charset="-122"/>
              </a:rPr>
              <a:t>CCNU</a:t>
            </a:r>
            <a:r>
              <a:rPr lang="zh-CN" altLang="en-US" sz="2600" b="1" kern="0" dirty="0">
                <a:latin typeface="+mn-ea"/>
                <a:ea typeface="+mn-ea"/>
              </a:rPr>
              <a:t>，</a:t>
            </a:r>
            <a:r>
              <a:rPr lang="en-US" altLang="zh-CN" sz="2200" b="1" kern="1000" dirty="0">
                <a:latin typeface="Comic Sans MS" panose="030F0702030302020204" pitchFamily="66" charset="0"/>
                <a:ea typeface="华文行楷" pitchFamily="2" charset="-122"/>
              </a:rPr>
              <a:t>2024-11-02</a:t>
            </a:r>
            <a:endParaRPr lang="zh-CN" altLang="en-US" sz="2200" b="1" kern="10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华文行楷" pitchFamily="2" charset="-122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403523" y="2780530"/>
            <a:ext cx="7704981" cy="288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711200" indent="-7112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zh-CN" altLang="en-US" sz="3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行楷" pitchFamily="2" charset="-122"/>
                <a:ea typeface="华文行楷" pitchFamily="2" charset="-122"/>
              </a:rPr>
              <a:t>                      </a:t>
            </a:r>
            <a:r>
              <a:rPr lang="zh-CN" altLang="en-US" sz="3600" b="1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 </a:t>
            </a:r>
            <a:r>
              <a:rPr lang="en-US" altLang="zh-CN" sz="3000" b="1" dirty="0">
                <a:solidFill>
                  <a:srgbClr val="FF0000"/>
                </a:solidFill>
                <a:latin typeface="Comic Sans MS" panose="030F0702030302020204" pitchFamily="66" charset="0"/>
                <a:ea typeface="华文行楷" pitchFamily="2" charset="-122"/>
              </a:rPr>
              <a:t>Outline</a:t>
            </a:r>
            <a:r>
              <a:rPr lang="zh-CN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行楷" pitchFamily="2" charset="-122"/>
                <a:ea typeface="华文行楷" pitchFamily="2" charset="-122"/>
              </a:rPr>
              <a:t>    </a:t>
            </a:r>
          </a:p>
          <a:p>
            <a:pPr marL="711200" indent="-711200" eaLnBrk="1" hangingPunct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zh-CN" altLang="en-US" sz="2800" b="1" dirty="0">
                <a:solidFill>
                  <a:srgbClr val="FF0000"/>
                </a:solidFill>
              </a:rPr>
              <a:t>        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I.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Introduction</a:t>
            </a:r>
            <a:endParaRPr lang="en-US" altLang="zh-CN" sz="2800" b="1" dirty="0">
              <a:solidFill>
                <a:srgbClr val="FF0000"/>
              </a:solidFill>
              <a:latin typeface="Comic Sans MS" panose="030F0702030302020204" pitchFamily="66" charset="0"/>
              <a:ea typeface="华文行楷" panose="02010800040101010101" pitchFamily="2" charset="-122"/>
            </a:endParaRPr>
          </a:p>
          <a:p>
            <a:pPr marL="711200" indent="-711200" eaLnBrk="1" hangingPunct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行楷"/>
                <a:ea typeface="华文行楷"/>
              </a:rPr>
              <a:t>Ⅱ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In Theoretical Point of View 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华文行楷" pitchFamily="2" charset="-122"/>
              <a:ea typeface="华文行楷" pitchFamily="2" charset="-122"/>
            </a:endParaRPr>
          </a:p>
          <a:p>
            <a:pPr marL="711200" indent="-711200" eaLnBrk="1" hangingPunct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行楷"/>
                <a:ea typeface="华文行楷"/>
              </a:rPr>
              <a:t>Ⅲ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Possibility for Observation in RHIC </a:t>
            </a:r>
            <a:endParaRPr lang="en-US" altLang="zh-CN" sz="2800" b="1" dirty="0">
              <a:solidFill>
                <a:srgbClr val="FF0000"/>
              </a:solidFill>
              <a:latin typeface="Comic Sans MS" panose="030F0702030302020204" pitchFamily="66" charset="0"/>
              <a:ea typeface="华文行楷" panose="02010800040101010101" pitchFamily="2" charset="-122"/>
            </a:endParaRPr>
          </a:p>
          <a:p>
            <a:pPr marL="711200" indent="-711200" eaLnBrk="1" hangingPunct="1">
              <a:spcBef>
                <a:spcPts val="600"/>
              </a:spcBef>
              <a:buClr>
                <a:schemeClr val="accent2"/>
              </a:buClr>
              <a:buSzPct val="80000"/>
              <a:defRPr/>
            </a:pP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行楷"/>
                <a:ea typeface="华文行楷"/>
              </a:rPr>
              <a:t>      </a:t>
            </a:r>
            <a:r>
              <a:rPr lang="en-US" altLang="zh-CN" sz="2800" b="1" dirty="0">
                <a:solidFill>
                  <a:srgbClr val="FF0000"/>
                </a:solidFill>
                <a:latin typeface="华文行楷"/>
                <a:ea typeface="华文行楷"/>
              </a:rPr>
              <a:t>Ⅳ</a:t>
            </a:r>
            <a:r>
              <a:rPr lang="en-US" altLang="zh-CN" sz="2800" b="1" dirty="0">
                <a:solidFill>
                  <a:srgbClr val="FF0000"/>
                </a:solidFill>
              </a:rPr>
              <a:t>.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Summary &amp; Remarks</a:t>
            </a:r>
            <a:endParaRPr lang="en-US" altLang="zh-CN" sz="2800" b="1" dirty="0">
              <a:solidFill>
                <a:srgbClr val="FF0000"/>
              </a:solidFill>
              <a:latin typeface="Comic Sans MS" panose="030F0702030302020204" pitchFamily="66" charset="0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428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4" y="-75307"/>
            <a:ext cx="9613901" cy="66903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CN" sz="3000" b="1" dirty="0">
                <a:solidFill>
                  <a:srgbClr val="800000"/>
                </a:solidFill>
                <a:effectLst/>
                <a:latin typeface="Times New Roman"/>
                <a:ea typeface="华文行楷" pitchFamily="2" charset="-122"/>
                <a:sym typeface="Symbol" panose="05050102010706020507" pitchFamily="18" charset="2"/>
              </a:rPr>
              <a:t> </a:t>
            </a:r>
            <a:r>
              <a:rPr lang="en-US" altLang="zh-CN" sz="3000" b="1" dirty="0">
                <a:solidFill>
                  <a:srgbClr val="800000"/>
                </a:solidFill>
                <a:effectLst/>
                <a:latin typeface="Comic Sans MS" panose="030F0702030302020204" pitchFamily="66" charset="0"/>
                <a:ea typeface="华文行楷" pitchFamily="2" charset="-122"/>
              </a:rPr>
              <a:t>at finite temperature and chemical potential</a:t>
            </a:r>
            <a:endParaRPr lang="en-US" altLang="zh-CN" sz="3000" b="1" dirty="0">
              <a:solidFill>
                <a:srgbClr val="8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634887" name="Rectangle 7"/>
          <p:cNvSpPr>
            <a:spLocks noChangeArrowheads="1"/>
          </p:cNvSpPr>
          <p:nvPr/>
        </p:nvSpPr>
        <p:spPr bwMode="auto">
          <a:xfrm>
            <a:off x="35496" y="404664"/>
            <a:ext cx="8784976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 marL="608013" indent="-6080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2800" dirty="0">
                <a:solidFill>
                  <a:schemeClr val="bg2"/>
                </a:solidFill>
                <a:sym typeface="Symbol" panose="05050102010706020507" pitchFamily="18" charset="2"/>
              </a:rPr>
              <a:t> </a:t>
            </a:r>
            <a:r>
              <a:rPr lang="en-US" altLang="zh-CN" sz="2600" b="1" dirty="0">
                <a:solidFill>
                  <a:schemeClr val="bg2"/>
                </a:solidFill>
                <a:latin typeface="Comic Sans MS" panose="030F0702030302020204" pitchFamily="66" charset="0"/>
              </a:rPr>
              <a:t>Longitudinal</a:t>
            </a:r>
            <a:r>
              <a:rPr lang="en-US" altLang="zh-CN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600" b="1" dirty="0">
                <a:solidFill>
                  <a:schemeClr val="bg2"/>
                </a:solidFill>
                <a:latin typeface="Comic Sans MS" panose="030F0702030302020204" pitchFamily="66" charset="0"/>
              </a:rPr>
              <a:t>&amp;</a:t>
            </a:r>
            <a:r>
              <a:rPr lang="en-US" altLang="zh-CN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600" b="1" dirty="0">
                <a:solidFill>
                  <a:schemeClr val="bg2"/>
                </a:solidFill>
                <a:latin typeface="Comic Sans MS" panose="030F0702030302020204" pitchFamily="66" charset="0"/>
              </a:rPr>
              <a:t>transverse</a:t>
            </a:r>
            <a:r>
              <a:rPr lang="en-US" altLang="zh-CN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600" b="1" dirty="0">
                <a:solidFill>
                  <a:schemeClr val="bg2"/>
                </a:solidFill>
                <a:latin typeface="Comic Sans MS" panose="030F0702030302020204" pitchFamily="66" charset="0"/>
              </a:rPr>
              <a:t>parts</a:t>
            </a:r>
            <a:r>
              <a:rPr lang="en-US" altLang="zh-CN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600" b="1" dirty="0">
                <a:solidFill>
                  <a:schemeClr val="bg2"/>
                </a:solidFill>
                <a:latin typeface="Comic Sans MS" panose="030F0702030302020204" pitchFamily="66" charset="0"/>
              </a:rPr>
              <a:t>should be separated</a:t>
            </a:r>
            <a:r>
              <a:rPr lang="en-US" altLang="zh-CN" sz="2600" b="1" dirty="0">
                <a:solidFill>
                  <a:srgbClr val="000099"/>
                </a:solidFill>
              </a:rPr>
              <a:t>  </a:t>
            </a:r>
            <a:endParaRPr lang="en-US" altLang="zh-CN" sz="2600" b="1" dirty="0">
              <a:solidFill>
                <a:srgbClr val="000099"/>
              </a:solidFill>
              <a:sym typeface="Mathematica1" pitchFamily="2" charset="2"/>
            </a:endParaRPr>
          </a:p>
        </p:txBody>
      </p:sp>
      <p:pic>
        <p:nvPicPr>
          <p:cNvPr id="4403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3136"/>
            <a:ext cx="2952328" cy="51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8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3C80BC8-8117-4820-8047-8C77EDBD6EA6}" type="slidenum">
              <a:rPr kumimoji="0" lang="en-US" altLang="zh-CN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kumimoji="0" lang="en-US" altLang="zh-CN" sz="1400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-36512" y="6382489"/>
            <a:ext cx="936104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Y. Lu</a:t>
            </a:r>
            <a:r>
              <a:rPr lang="en-US" altLang="zh-CN" sz="2200" b="1" dirty="0">
                <a:solidFill>
                  <a:srgbClr val="0070C0"/>
                </a:solidFill>
                <a:latin typeface="+mn-lt"/>
              </a:rPr>
              <a:t>,</a:t>
            </a:r>
            <a:r>
              <a:rPr lang="en-US" altLang="zh-CN" sz="2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F. Gao</a:t>
            </a:r>
            <a:r>
              <a:rPr lang="en-US" altLang="zh-CN" sz="2200" b="1" dirty="0">
                <a:solidFill>
                  <a:srgbClr val="0070C0"/>
                </a:solidFill>
                <a:latin typeface="+mn-lt"/>
              </a:rPr>
              <a:t>,</a:t>
            </a:r>
            <a:r>
              <a:rPr lang="en-US" altLang="zh-CN" sz="2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YXL</a:t>
            </a:r>
            <a:r>
              <a:rPr lang="en-US" altLang="zh-CN" sz="2200" b="1" dirty="0">
                <a:solidFill>
                  <a:srgbClr val="0070C0"/>
                </a:solidFill>
                <a:latin typeface="+mn-lt"/>
              </a:rPr>
              <a:t>,</a:t>
            </a:r>
            <a:r>
              <a:rPr lang="en-US" altLang="zh-CN" sz="2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&amp; J.M. Pawlowski</a:t>
            </a:r>
            <a:r>
              <a:rPr lang="en-US" altLang="zh-CN" sz="2200" b="1" dirty="0">
                <a:solidFill>
                  <a:srgbClr val="0070C0"/>
                </a:solidFill>
                <a:latin typeface="+mn-lt"/>
              </a:rPr>
              <a:t>,</a:t>
            </a:r>
            <a:r>
              <a:rPr lang="en-US" altLang="zh-CN" sz="2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PRD 110</a:t>
            </a:r>
            <a:r>
              <a:rPr lang="en-US" altLang="zh-CN" sz="2200" b="1" dirty="0">
                <a:solidFill>
                  <a:srgbClr val="0070C0"/>
                </a:solidFill>
                <a:latin typeface="+mn-lt"/>
              </a:rPr>
              <a:t>,</a:t>
            </a:r>
            <a:r>
              <a:rPr lang="en-US" altLang="zh-CN" sz="2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014036 (2024).</a:t>
            </a:r>
            <a:endParaRPr lang="zh-CN" altLang="en-US" sz="2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45D39C8E-901B-4CDE-9041-265872DFC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040" y="4581128"/>
            <a:ext cx="360040" cy="52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 marL="608013" indent="-6080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zh-CN" sz="3000" b="1" dirty="0">
                <a:solidFill>
                  <a:schemeClr val="bg2"/>
                </a:solidFill>
                <a:latin typeface="+mn-lt"/>
              </a:rPr>
              <a:t>.</a:t>
            </a:r>
            <a:endParaRPr lang="en-US" altLang="zh-CN" sz="3000" b="1" dirty="0">
              <a:solidFill>
                <a:schemeClr val="bg2"/>
              </a:solidFill>
              <a:latin typeface="+mn-lt"/>
              <a:sym typeface="Mathematica1" pitchFamily="2" charset="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E613C0C-0AEA-477D-AC88-F719DDD0E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4581128"/>
            <a:ext cx="2423532" cy="70338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FB7657A-F351-44D6-84E8-8B3571C67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916832"/>
            <a:ext cx="4407918" cy="60265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6E34EFF-3D82-4B15-AD94-E26E82F62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6" y="1916832"/>
            <a:ext cx="3230337" cy="57606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0D5865B-9228-4427-98C6-7AA2A6A46B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4" y="908720"/>
            <a:ext cx="5644911" cy="48999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79B08E3-2B45-4345-8ACB-50BAB11B7C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4" y="1412776"/>
            <a:ext cx="5644911" cy="4706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A9961BA-5BEE-430B-A19E-30B4CB676E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544" y="2564904"/>
            <a:ext cx="6904300" cy="4706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6E1E4C8-17F0-48ED-9871-547E761344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544" y="3068960"/>
            <a:ext cx="4751858" cy="50920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8F20D96-5D60-417B-8D4B-7BEBCA8065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7544" y="3573016"/>
            <a:ext cx="4176464" cy="54092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61F9D55-5409-4426-A805-16A6E0EEB4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8024" y="3573016"/>
            <a:ext cx="4049461" cy="5232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FD0CA87-B003-4335-9BBF-A453050475A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7544" y="5229200"/>
            <a:ext cx="6480721" cy="42067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D817803-60C5-429C-ABC8-66607CC9D44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7544" y="5661248"/>
            <a:ext cx="4464496" cy="42373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8454896-AC8D-44EC-86C2-5B80B5F3A7C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76056" y="5661248"/>
            <a:ext cx="4104456" cy="437172"/>
          </a:xfrm>
          <a:prstGeom prst="rect">
            <a:avLst/>
          </a:prstGeom>
        </p:spPr>
      </p:pic>
      <p:sp>
        <p:nvSpPr>
          <p:cNvPr id="30" name="Rectangle 7">
            <a:extLst>
              <a:ext uri="{FF2B5EF4-FFF2-40B4-BE49-F238E27FC236}">
                <a16:creationId xmlns:a16="http://schemas.microsoft.com/office/drawing/2014/main" id="{47AFBF9A-D58B-438D-ABF5-D9B5671C8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43" y="4149080"/>
            <a:ext cx="8784976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 marL="608013" indent="-6080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2800" dirty="0">
                <a:solidFill>
                  <a:schemeClr val="bg2"/>
                </a:solidFill>
                <a:sym typeface="Symbol" panose="05050102010706020507" pitchFamily="18" charset="2"/>
              </a:rPr>
              <a:t> </a:t>
            </a:r>
            <a:r>
              <a:rPr lang="en-US" altLang="zh-CN" sz="2600" b="1" dirty="0">
                <a:solidFill>
                  <a:schemeClr val="bg2"/>
                </a:solidFill>
                <a:latin typeface="Comic Sans MS" panose="030F0702030302020204" pitchFamily="66" charset="0"/>
              </a:rPr>
              <a:t>STI</a:t>
            </a:r>
            <a:r>
              <a:rPr lang="en-US" altLang="zh-CN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600" b="1" dirty="0">
                <a:solidFill>
                  <a:schemeClr val="bg2"/>
                </a:solidFill>
                <a:latin typeface="Comic Sans MS" panose="030F0702030302020204" pitchFamily="66" charset="0"/>
              </a:rPr>
              <a:t>should maintain</a:t>
            </a:r>
            <a:r>
              <a:rPr lang="en-US" altLang="zh-CN" sz="2600" b="1" dirty="0">
                <a:solidFill>
                  <a:srgbClr val="000099"/>
                </a:solidFill>
              </a:rPr>
              <a:t>  </a:t>
            </a:r>
            <a:endParaRPr lang="en-US" altLang="zh-CN" sz="2600" b="1" dirty="0">
              <a:solidFill>
                <a:srgbClr val="000099"/>
              </a:solidFill>
              <a:sym typeface="Mathematica1" pitchFamily="2" charset="2"/>
            </a:endParaRPr>
          </a:p>
        </p:txBody>
      </p:sp>
      <p:pic>
        <p:nvPicPr>
          <p:cNvPr id="31" name="图片 1">
            <a:extLst>
              <a:ext uri="{FF2B5EF4-FFF2-40B4-BE49-F238E27FC236}">
                <a16:creationId xmlns:a16="http://schemas.microsoft.com/office/drawing/2014/main" id="{E3067EF3-F174-4CF8-B397-8F93999B13E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80728"/>
            <a:ext cx="2663503" cy="8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116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1" name="Rectangle 3"/>
          <p:cNvSpPr>
            <a:spLocks noGrp="1" noChangeArrowheads="1"/>
          </p:cNvSpPr>
          <p:nvPr>
            <p:ph type="title"/>
          </p:nvPr>
        </p:nvSpPr>
        <p:spPr>
          <a:xfrm>
            <a:off x="-36513" y="-26988"/>
            <a:ext cx="9324976" cy="71913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l">
              <a:defRPr/>
            </a:pPr>
            <a:r>
              <a:rPr lang="en-US" altLang="zh-CN" sz="3000" b="1" kern="1200" dirty="0">
                <a:solidFill>
                  <a:srgbClr val="800000"/>
                </a:solidFill>
                <a:effectLst/>
                <a:latin typeface="+mn-lt"/>
                <a:ea typeface="华文行楷"/>
                <a:cs typeface="+mn-cs"/>
                <a:sym typeface="Symbol" panose="05050102010706020507" pitchFamily="18" charset="2"/>
              </a:rPr>
              <a:t>2. </a:t>
            </a:r>
            <a:r>
              <a:rPr lang="en-US" altLang="zh-CN" sz="3000" b="1" kern="1200" dirty="0">
                <a:solidFill>
                  <a:srgbClr val="800000"/>
                </a:solidFill>
                <a:effectLst/>
                <a:latin typeface="Comic Sans MS" panose="030F0702030302020204" pitchFamily="66" charset="0"/>
                <a:cs typeface="+mn-cs"/>
              </a:rPr>
              <a:t>Numerical results in the DSE</a:t>
            </a:r>
            <a:endParaRPr lang="en-US" altLang="zh-CN" sz="3000" b="1" spc="-440" dirty="0">
              <a:solidFill>
                <a:srgbClr val="800000"/>
              </a:solidFill>
              <a:effectLst/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49155" name="Rectangle 13"/>
          <p:cNvSpPr>
            <a:spLocks noChangeArrowheads="1"/>
          </p:cNvSpPr>
          <p:nvPr/>
        </p:nvSpPr>
        <p:spPr bwMode="auto">
          <a:xfrm>
            <a:off x="179388" y="1628800"/>
            <a:ext cx="4321175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600" b="1" dirty="0">
                <a:solidFill>
                  <a:schemeClr val="bg2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With bare vertex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chemeClr val="bg2"/>
                </a:solidFill>
                <a:sym typeface="Symbol" panose="05050102010706020507" pitchFamily="18" charset="2"/>
              </a:rPr>
              <a:t>(</a:t>
            </a:r>
            <a:r>
              <a:rPr lang="en-US" altLang="zh-CN" sz="2400" b="1" dirty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ETP is available</a:t>
            </a:r>
            <a:r>
              <a:rPr lang="en-US" altLang="zh-CN" sz="2400" b="1" dirty="0">
                <a:solidFill>
                  <a:schemeClr val="bg2"/>
                </a:solidFill>
                <a:sym typeface="Symbol" panose="05050102010706020507" pitchFamily="18" charset="2"/>
              </a:rPr>
              <a:t>,  </a:t>
            </a:r>
            <a:r>
              <a:rPr lang="en-US" altLang="zh-CN" sz="2200" b="1" dirty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the PB is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200" b="1" dirty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shown as the dot-dashed line</a:t>
            </a:r>
            <a:r>
              <a:rPr lang="en-US" altLang="zh-CN" sz="2400" b="1" dirty="0">
                <a:solidFill>
                  <a:schemeClr val="bg2"/>
                </a:solidFill>
                <a:sym typeface="Symbol" panose="05050102010706020507" pitchFamily="18" charset="2"/>
              </a:rPr>
              <a:t>)</a:t>
            </a:r>
          </a:p>
        </p:txBody>
      </p:sp>
      <p:sp>
        <p:nvSpPr>
          <p:cNvPr id="462863" name="Rectangle 15"/>
          <p:cNvSpPr>
            <a:spLocks noChangeArrowheads="1"/>
          </p:cNvSpPr>
          <p:nvPr/>
        </p:nvSpPr>
        <p:spPr bwMode="auto">
          <a:xfrm>
            <a:off x="4643438" y="1628800"/>
            <a:ext cx="4752975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600" b="1" dirty="0">
                <a:solidFill>
                  <a:srgbClr val="990033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With Ball-Chiu vertex</a:t>
            </a:r>
            <a:endParaRPr lang="en-US" altLang="zh-CN" sz="2600" b="1" dirty="0">
              <a:solidFill>
                <a:srgbClr val="990033"/>
              </a:solidFill>
              <a:latin typeface="华文行楷" panose="02010800040101010101" pitchFamily="2" charset="-122"/>
              <a:ea typeface="华文行楷" panose="02010800040101010101" pitchFamily="2" charset="-122"/>
              <a:sym typeface="Symbol" panose="05050102010706020507" pitchFamily="18" charset="2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rgbClr val="990033"/>
                </a:solidFill>
                <a:sym typeface="Symbol" panose="05050102010706020507" pitchFamily="18" charset="2"/>
              </a:rPr>
              <a:t>(</a:t>
            </a:r>
            <a:r>
              <a:rPr lang="en-US" altLang="zh-CN" sz="2400" b="1" dirty="0">
                <a:solidFill>
                  <a:srgbClr val="990033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ETP is not available</a:t>
            </a:r>
            <a:r>
              <a:rPr lang="en-US" altLang="zh-CN" sz="2800" b="1" dirty="0">
                <a:solidFill>
                  <a:srgbClr val="990033"/>
                </a:solidFill>
                <a:sym typeface="Symbol" panose="05050102010706020507" pitchFamily="18" charset="2"/>
              </a:rPr>
              <a:t>, </a:t>
            </a:r>
            <a:r>
              <a:rPr lang="en-US" altLang="zh-CN" sz="2300" b="1" dirty="0">
                <a:solidFill>
                  <a:srgbClr val="990033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but the 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300" b="1" dirty="0">
                <a:solidFill>
                  <a:srgbClr val="990033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coexistence region is obtained</a:t>
            </a:r>
            <a:r>
              <a:rPr lang="en-US" altLang="zh-CN" sz="2800" b="1" dirty="0">
                <a:solidFill>
                  <a:srgbClr val="990033"/>
                </a:solidFill>
                <a:sym typeface="Symbol" panose="05050102010706020507" pitchFamily="18" charset="2"/>
              </a:rPr>
              <a:t>)</a:t>
            </a:r>
          </a:p>
        </p:txBody>
      </p:sp>
      <p:pic>
        <p:nvPicPr>
          <p:cNvPr id="49157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80928"/>
            <a:ext cx="404971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780928"/>
            <a:ext cx="4095750" cy="2809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9E41F0B-E4AE-468B-A89E-1542C919030F}" type="slidenum">
              <a:rPr kumimoji="0" lang="en-US" altLang="zh-CN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kumimoji="0" lang="en-US" altLang="zh-CN" sz="1400"/>
          </a:p>
        </p:txBody>
      </p:sp>
      <p:sp>
        <p:nvSpPr>
          <p:cNvPr id="48138" name="Rectangle 13"/>
          <p:cNvSpPr>
            <a:spLocks noChangeArrowheads="1"/>
          </p:cNvSpPr>
          <p:nvPr/>
        </p:nvSpPr>
        <p:spPr bwMode="auto">
          <a:xfrm>
            <a:off x="34925" y="1196752"/>
            <a:ext cx="62658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800" b="1" kern="0" spc="-28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Symbol" panose="05050102010706020507" pitchFamily="18" charset="2"/>
              </a:rPr>
              <a:t>   </a:t>
            </a:r>
            <a:r>
              <a:rPr lang="en-US" altLang="zh-CN" sz="2800" b="1" kern="0" dirty="0">
                <a:solidFill>
                  <a:schemeClr val="bg1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In chiral limit</a:t>
            </a:r>
          </a:p>
        </p:txBody>
      </p:sp>
      <p:sp>
        <p:nvSpPr>
          <p:cNvPr id="49161" name="内容占位符 1"/>
          <p:cNvSpPr>
            <a:spLocks noGrp="1"/>
          </p:cNvSpPr>
          <p:nvPr>
            <p:ph idx="1"/>
          </p:nvPr>
        </p:nvSpPr>
        <p:spPr>
          <a:xfrm>
            <a:off x="685800" y="5805488"/>
            <a:ext cx="7772400" cy="29051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5661248"/>
            <a:ext cx="9217025" cy="4143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1" hangingPunct="1">
              <a:buFont typeface="Symbol" pitchFamily="18" charset="2"/>
              <a:buNone/>
              <a:defRPr/>
            </a:pPr>
            <a:r>
              <a:rPr lang="en-US" altLang="zh-CN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sym typeface="Symbol" pitchFamily="18" charset="2"/>
              </a:rPr>
              <a:t> </a:t>
            </a:r>
            <a:r>
              <a:rPr lang="en-US" altLang="zh-CN" sz="1800" b="1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S.X. Qin</a:t>
            </a:r>
            <a:r>
              <a:rPr lang="en-US" altLang="zh-CN" sz="1800" b="1" dirty="0">
                <a:solidFill>
                  <a:schemeClr val="bg2"/>
                </a:solidFill>
                <a:latin typeface="Arial" pitchFamily="34" charset="0"/>
                <a:sym typeface="Symbol" pitchFamily="18" charset="2"/>
              </a:rPr>
              <a:t>, </a:t>
            </a:r>
            <a:r>
              <a:rPr lang="en-US" altLang="zh-CN" sz="1800" b="1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L. Chang</a:t>
            </a:r>
            <a:r>
              <a:rPr lang="en-US" altLang="zh-CN" sz="1800" b="1" dirty="0">
                <a:solidFill>
                  <a:schemeClr val="bg2"/>
                </a:solidFill>
                <a:latin typeface="Arial" pitchFamily="34" charset="0"/>
                <a:sym typeface="Symbol" pitchFamily="18" charset="2"/>
              </a:rPr>
              <a:t>, </a:t>
            </a:r>
            <a:r>
              <a:rPr lang="en-US" altLang="zh-CN" sz="1800" b="1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H. Chen</a:t>
            </a:r>
            <a:r>
              <a:rPr lang="en-US" altLang="zh-CN" sz="1800" b="1" dirty="0">
                <a:solidFill>
                  <a:schemeClr val="bg2"/>
                </a:solidFill>
                <a:latin typeface="Arial" pitchFamily="34" charset="0"/>
                <a:sym typeface="Symbol" pitchFamily="18" charset="2"/>
              </a:rPr>
              <a:t>, </a:t>
            </a:r>
            <a:r>
              <a:rPr lang="en-US" altLang="zh-CN" sz="1800" b="1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YXL</a:t>
            </a:r>
            <a:r>
              <a:rPr lang="en-US" altLang="zh-CN" sz="1800" b="1" dirty="0">
                <a:solidFill>
                  <a:schemeClr val="bg2"/>
                </a:solidFill>
                <a:latin typeface="Arial" pitchFamily="34" charset="0"/>
                <a:sym typeface="Symbol" pitchFamily="18" charset="2"/>
              </a:rPr>
              <a:t>, </a:t>
            </a:r>
            <a:r>
              <a:rPr lang="en-US" altLang="zh-CN" sz="1800" b="1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et al.</a:t>
            </a:r>
            <a:r>
              <a:rPr lang="en-US" altLang="zh-CN" sz="1800" b="1" dirty="0">
                <a:solidFill>
                  <a:schemeClr val="bg2"/>
                </a:solidFill>
                <a:latin typeface="Arial" pitchFamily="34" charset="0"/>
                <a:sym typeface="Symbol" pitchFamily="18" charset="2"/>
              </a:rPr>
              <a:t>, </a:t>
            </a:r>
            <a:r>
              <a:rPr lang="en-US" altLang="zh-CN" sz="1800" b="1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Phys. Rev. Lett. 106</a:t>
            </a:r>
            <a:r>
              <a:rPr lang="en-US" altLang="zh-CN" sz="1800" b="1" dirty="0">
                <a:solidFill>
                  <a:schemeClr val="bg2"/>
                </a:solidFill>
                <a:latin typeface="Arial" pitchFamily="34" charset="0"/>
                <a:sym typeface="Symbol" pitchFamily="18" charset="2"/>
              </a:rPr>
              <a:t>, </a:t>
            </a:r>
            <a:r>
              <a:rPr lang="en-US" altLang="zh-CN" sz="1800" b="1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172301 </a:t>
            </a:r>
            <a:r>
              <a:rPr lang="en-US" altLang="zh-CN" sz="1800" b="1" dirty="0">
                <a:solidFill>
                  <a:schemeClr val="bg2"/>
                </a:solidFill>
                <a:latin typeface="Arial" pitchFamily="34" charset="0"/>
                <a:sym typeface="Symbol" pitchFamily="18" charset="2"/>
              </a:rPr>
              <a:t>(</a:t>
            </a:r>
            <a:r>
              <a:rPr lang="en-US" altLang="zh-CN" sz="1800" b="1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2011</a:t>
            </a:r>
            <a:r>
              <a:rPr lang="en-US" altLang="zh-CN" sz="1800" b="1" dirty="0">
                <a:solidFill>
                  <a:schemeClr val="bg2"/>
                </a:solidFill>
                <a:latin typeface="Arial" pitchFamily="34" charset="0"/>
                <a:sym typeface="Symbol" pitchFamily="18" charset="2"/>
              </a:rPr>
              <a:t>).</a:t>
            </a:r>
            <a:endParaRPr lang="en-US" altLang="zh-CN" sz="1800" b="1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36513" y="692150"/>
            <a:ext cx="9180513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kern="0" spc="-350" dirty="0">
                <a:solidFill>
                  <a:schemeClr val="bg2"/>
                </a:solidFill>
                <a:latin typeface="Times New Roman"/>
                <a:ea typeface="宋体"/>
                <a:cs typeface="+mj-cs"/>
                <a:sym typeface="Symbol" panose="05050102010706020507" pitchFamily="18" charset="2"/>
              </a:rPr>
              <a:t></a:t>
            </a:r>
            <a:r>
              <a:rPr lang="zh-CN" altLang="en-US" sz="2800" b="1" kern="0" spc="-350" dirty="0">
                <a:solidFill>
                  <a:schemeClr val="bg2"/>
                </a:solidFill>
                <a:latin typeface="Times New Roman"/>
                <a:ea typeface="宋体"/>
                <a:cs typeface="+mj-cs"/>
                <a:sym typeface="Symbol"/>
              </a:rPr>
              <a:t> </a:t>
            </a:r>
            <a:r>
              <a:rPr lang="en-US" altLang="zh-CN" sz="2800" b="1" dirty="0">
                <a:solidFill>
                  <a:schemeClr val="bg2"/>
                </a:solidFill>
                <a:sym typeface="Symbol" panose="05050102010706020507" pitchFamily="18" charset="2"/>
              </a:rPr>
              <a:t> </a:t>
            </a:r>
            <a:r>
              <a:rPr lang="en-US" altLang="zh-CN" sz="2800" b="1" dirty="0">
                <a:solidFill>
                  <a:schemeClr val="bg2"/>
                </a:solidFill>
                <a:latin typeface="Comic Sans MS" panose="030F0702030302020204" pitchFamily="66" charset="0"/>
              </a:rPr>
              <a:t>In case of no feedback</a:t>
            </a:r>
            <a:endParaRPr lang="zh-CN" alt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2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1" name="Rectangle 3"/>
          <p:cNvSpPr>
            <a:spLocks noGrp="1" noChangeArrowheads="1"/>
          </p:cNvSpPr>
          <p:nvPr>
            <p:ph type="title"/>
          </p:nvPr>
        </p:nvSpPr>
        <p:spPr>
          <a:xfrm>
            <a:off x="-36513" y="-26988"/>
            <a:ext cx="9324976" cy="54007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lvl="0" algn="l">
              <a:defRPr/>
            </a:pPr>
            <a:r>
              <a:rPr lang="en-US" altLang="zh-CN" sz="3000" b="1" spc="-350" dirty="0">
                <a:solidFill>
                  <a:srgbClr val="800000"/>
                </a:solidFill>
                <a:effectLst/>
                <a:latin typeface="Times New Roman"/>
                <a:cs typeface="+mn-cs"/>
                <a:sym typeface="Symbol" panose="05050102010706020507" pitchFamily="18" charset="2"/>
              </a:rPr>
              <a:t></a:t>
            </a:r>
            <a:r>
              <a:rPr lang="zh-CN" altLang="en-US" sz="3000" b="1" spc="-350" dirty="0">
                <a:solidFill>
                  <a:srgbClr val="800000"/>
                </a:solidFill>
                <a:effectLst/>
                <a:latin typeface="Times New Roman"/>
                <a:cs typeface="+mn-cs"/>
                <a:sym typeface="Symbol"/>
              </a:rPr>
              <a:t> </a:t>
            </a:r>
            <a:r>
              <a:rPr lang="en-US" altLang="zh-CN" sz="3000" b="1" kern="12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Symbol" panose="05050102010706020507" pitchFamily="18" charset="2"/>
              </a:rPr>
              <a:t> </a:t>
            </a:r>
            <a:r>
              <a:rPr lang="en-US" altLang="zh-CN" sz="3000" b="1" kern="1200" dirty="0">
                <a:solidFill>
                  <a:srgbClr val="800000"/>
                </a:solidFill>
                <a:effectLst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Beyond Chiral limit </a:t>
            </a:r>
            <a:endParaRPr lang="en-US" altLang="zh-CN" sz="3200" b="1" spc="-440" dirty="0">
              <a:solidFill>
                <a:srgbClr val="800000"/>
              </a:solidFill>
              <a:effectLst/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0179" name="Rectangle 13"/>
          <p:cNvSpPr>
            <a:spLocks noChangeArrowheads="1"/>
          </p:cNvSpPr>
          <p:nvPr/>
        </p:nvSpPr>
        <p:spPr bwMode="auto">
          <a:xfrm>
            <a:off x="250825" y="548680"/>
            <a:ext cx="43211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200" b="1" dirty="0">
                <a:solidFill>
                  <a:schemeClr val="bg2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With bare vertex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200" b="1" dirty="0">
                <a:solidFill>
                  <a:schemeClr val="bg2"/>
                </a:solidFill>
                <a:sym typeface="Symbol" panose="05050102010706020507" pitchFamily="18" charset="2"/>
              </a:rPr>
              <a:t>(</a:t>
            </a:r>
            <a:r>
              <a:rPr lang="en-US" altLang="zh-CN" sz="2200" b="1" dirty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ETP is available</a:t>
            </a:r>
            <a:r>
              <a:rPr lang="en-US" altLang="zh-CN" sz="2200" b="1" dirty="0">
                <a:solidFill>
                  <a:schemeClr val="bg2"/>
                </a:solidFill>
                <a:sym typeface="Symbol" panose="05050102010706020507" pitchFamily="18" charset="2"/>
              </a:rPr>
              <a:t>,  </a:t>
            </a:r>
            <a:r>
              <a:rPr lang="en-US" altLang="zh-CN" sz="2200" b="1" dirty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the PB is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200" b="1" dirty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shown as the dot-dashed line</a:t>
            </a:r>
            <a:r>
              <a:rPr lang="en-US" altLang="zh-CN" sz="2200" b="1" dirty="0">
                <a:solidFill>
                  <a:schemeClr val="bg2"/>
                </a:solidFill>
                <a:sym typeface="Symbol" panose="05050102010706020507" pitchFamily="18" charset="2"/>
              </a:rPr>
              <a:t>)</a:t>
            </a:r>
          </a:p>
        </p:txBody>
      </p:sp>
      <p:sp>
        <p:nvSpPr>
          <p:cNvPr id="462863" name="Rectangle 15"/>
          <p:cNvSpPr>
            <a:spLocks noChangeArrowheads="1"/>
          </p:cNvSpPr>
          <p:nvPr/>
        </p:nvSpPr>
        <p:spPr bwMode="auto">
          <a:xfrm>
            <a:off x="4572000" y="548680"/>
            <a:ext cx="4752975" cy="107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200" b="1" dirty="0">
                <a:solidFill>
                  <a:srgbClr val="990033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With CLRQ vertex</a:t>
            </a:r>
            <a:endParaRPr lang="en-US" altLang="zh-CN" sz="2200" b="1" dirty="0">
              <a:solidFill>
                <a:srgbClr val="990033"/>
              </a:solidFill>
              <a:latin typeface="华文行楷" panose="02010800040101010101" pitchFamily="2" charset="-122"/>
              <a:ea typeface="华文行楷" panose="02010800040101010101" pitchFamily="2" charset="-122"/>
              <a:sym typeface="Symbol" panose="05050102010706020507" pitchFamily="18" charset="2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200" b="1" dirty="0">
                <a:solidFill>
                  <a:srgbClr val="990033"/>
                </a:solidFill>
                <a:sym typeface="Symbol" panose="05050102010706020507" pitchFamily="18" charset="2"/>
              </a:rPr>
              <a:t>(</a:t>
            </a:r>
            <a:r>
              <a:rPr lang="en-US" altLang="zh-CN" sz="2200" b="1" dirty="0">
                <a:solidFill>
                  <a:srgbClr val="990033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ETP is not available</a:t>
            </a:r>
            <a:r>
              <a:rPr lang="en-US" altLang="zh-CN" sz="2200" b="1" dirty="0">
                <a:solidFill>
                  <a:srgbClr val="990033"/>
                </a:solidFill>
                <a:sym typeface="Symbol" panose="05050102010706020507" pitchFamily="18" charset="2"/>
              </a:rPr>
              <a:t>, </a:t>
            </a:r>
            <a:r>
              <a:rPr lang="en-US" altLang="zh-CN" sz="2200" b="1" dirty="0">
                <a:solidFill>
                  <a:srgbClr val="990033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but the 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200" b="1" dirty="0">
                <a:solidFill>
                  <a:srgbClr val="990033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coexistence region is obtained</a:t>
            </a:r>
            <a:r>
              <a:rPr lang="en-US" altLang="zh-CN" sz="2200" b="1" dirty="0">
                <a:solidFill>
                  <a:srgbClr val="990033"/>
                </a:solidFill>
                <a:sym typeface="Symbol" panose="05050102010706020507" pitchFamily="18" charset="2"/>
              </a:rPr>
              <a:t>)</a:t>
            </a:r>
          </a:p>
        </p:txBody>
      </p:sp>
      <p:sp>
        <p:nvSpPr>
          <p:cNvPr id="50181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4335092-8245-4145-8761-40AF20C39E50}" type="slidenum">
              <a:rPr kumimoji="0" lang="en-US" altLang="zh-CN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kumimoji="0" lang="en-US" altLang="zh-CN" sz="1400"/>
          </a:p>
        </p:txBody>
      </p:sp>
      <p:sp>
        <p:nvSpPr>
          <p:cNvPr id="48138" name="Rectangle 13"/>
          <p:cNvSpPr>
            <a:spLocks noChangeArrowheads="1"/>
          </p:cNvSpPr>
          <p:nvPr/>
        </p:nvSpPr>
        <p:spPr bwMode="auto">
          <a:xfrm>
            <a:off x="34926" y="4149080"/>
            <a:ext cx="8583808" cy="50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zh-CN" sz="2800" b="1" kern="0" dirty="0">
                <a:solidFill>
                  <a:schemeClr val="bg1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 With the finite size effect being included</a:t>
            </a:r>
          </a:p>
        </p:txBody>
      </p:sp>
      <p:sp>
        <p:nvSpPr>
          <p:cNvPr id="50183" name="内容占位符 1"/>
          <p:cNvSpPr>
            <a:spLocks noGrp="1"/>
          </p:cNvSpPr>
          <p:nvPr>
            <p:ph idx="1"/>
          </p:nvPr>
        </p:nvSpPr>
        <p:spPr>
          <a:xfrm>
            <a:off x="685800" y="5805488"/>
            <a:ext cx="7772400" cy="290512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5018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99" y="1529170"/>
            <a:ext cx="3031629" cy="21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447" y="1529195"/>
            <a:ext cx="3039969" cy="218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860032" y="3717032"/>
            <a:ext cx="3914775" cy="36849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1" hangingPunct="1">
              <a:buFont typeface="Symbol" pitchFamily="18" charset="2"/>
              <a:buNone/>
              <a:defRPr/>
            </a:pPr>
            <a:r>
              <a:rPr lang="en-US" altLang="zh-CN" sz="16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F</a:t>
            </a: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. </a:t>
            </a:r>
            <a:r>
              <a:rPr lang="en-US" altLang="zh-CN" sz="16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Gao</a:t>
            </a: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, </a:t>
            </a:r>
            <a:r>
              <a:rPr lang="en-US" altLang="zh-CN" sz="16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Y</a:t>
            </a: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.</a:t>
            </a:r>
            <a:r>
              <a:rPr lang="en-US" altLang="zh-CN" sz="16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X</a:t>
            </a: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. </a:t>
            </a:r>
            <a:r>
              <a:rPr lang="en-US" altLang="zh-CN" sz="16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Liu</a:t>
            </a: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,   </a:t>
            </a:r>
            <a:r>
              <a:rPr lang="en-US" altLang="zh-CN" sz="16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PRD</a:t>
            </a: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 </a:t>
            </a:r>
            <a:r>
              <a:rPr lang="en-US" altLang="zh-CN" sz="16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94</a:t>
            </a: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, </a:t>
            </a:r>
            <a:r>
              <a:rPr lang="en-US" altLang="zh-CN" sz="16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076009</a:t>
            </a: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 (</a:t>
            </a:r>
            <a:r>
              <a:rPr lang="en-US" altLang="zh-CN" sz="16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‘16</a:t>
            </a: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).</a:t>
            </a:r>
            <a:endParaRPr lang="en-US" altLang="zh-CN" sz="16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5F8193-F538-4733-AEB5-87336828A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3717032"/>
            <a:ext cx="3914775" cy="35539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1" hangingPunct="1">
              <a:buFont typeface="Symbol" pitchFamily="18" charset="2"/>
              <a:buNone/>
              <a:defRPr/>
            </a:pPr>
            <a:r>
              <a:rPr lang="en-US" altLang="zh-CN" sz="16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F</a:t>
            </a: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. </a:t>
            </a:r>
            <a:r>
              <a:rPr lang="en-US" altLang="zh-CN" sz="16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Gao</a:t>
            </a: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, </a:t>
            </a:r>
            <a:r>
              <a:rPr lang="en-US" altLang="zh-CN" sz="16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et al., </a:t>
            </a: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 </a:t>
            </a:r>
            <a:r>
              <a:rPr lang="en-US" altLang="zh-CN" sz="16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PRD</a:t>
            </a: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 </a:t>
            </a:r>
            <a:r>
              <a:rPr lang="en-US" altLang="zh-CN" sz="16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93</a:t>
            </a: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, </a:t>
            </a:r>
            <a:r>
              <a:rPr lang="en-US" altLang="zh-CN" sz="16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094019</a:t>
            </a: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 (</a:t>
            </a:r>
            <a:r>
              <a:rPr lang="en-US" altLang="zh-CN" sz="16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‘16</a:t>
            </a: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).</a:t>
            </a:r>
            <a:endParaRPr lang="en-US" altLang="zh-CN" sz="16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37F9CCA-849A-44B5-8F0C-B8E08BEB4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266" y="4581128"/>
            <a:ext cx="3038622" cy="193782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67FE708-A2A3-48C8-BB90-631A472786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7904" y="4581128"/>
            <a:ext cx="3038622" cy="1944858"/>
          </a:xfrm>
          <a:prstGeom prst="rect">
            <a:avLst/>
          </a:prstGeom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70F81254-35B3-4428-AD11-33B06713B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4325" y="6021288"/>
            <a:ext cx="2419676" cy="51815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1" hangingPunct="1">
              <a:buFont typeface="Symbol" pitchFamily="18" charset="2"/>
              <a:buNone/>
              <a:defRPr/>
            </a:pPr>
            <a:r>
              <a:rPr lang="en-US" altLang="zh-CN" sz="16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Y. Lu</a:t>
            </a: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,</a:t>
            </a:r>
            <a:r>
              <a:rPr lang="en-US" altLang="zh-CN" sz="16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 M.Y. Chen</a:t>
            </a: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, </a:t>
            </a:r>
            <a:r>
              <a:rPr lang="en-US" altLang="zh-CN" sz="16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et al., </a:t>
            </a:r>
          </a:p>
          <a:p>
            <a:pPr eaLnBrk="1" hangingPunct="1">
              <a:buFont typeface="Symbol" pitchFamily="18" charset="2"/>
              <a:buNone/>
              <a:defRPr/>
            </a:pP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 </a:t>
            </a:r>
            <a:r>
              <a:rPr lang="en-US" altLang="zh-CN" sz="16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PRD</a:t>
            </a: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 105, </a:t>
            </a:r>
            <a:r>
              <a:rPr lang="en-US" altLang="zh-CN" sz="16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034012</a:t>
            </a: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 (</a:t>
            </a:r>
            <a:r>
              <a:rPr lang="en-US" altLang="zh-CN" sz="16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‘22</a:t>
            </a:r>
            <a:r>
              <a:rPr lang="en-US" altLang="zh-CN" sz="1600" dirty="0">
                <a:solidFill>
                  <a:schemeClr val="bg2"/>
                </a:solidFill>
                <a:latin typeface="+mn-lt"/>
                <a:sym typeface="Symbol" pitchFamily="18" charset="2"/>
              </a:rPr>
              <a:t>).</a:t>
            </a:r>
            <a:endParaRPr lang="en-US" altLang="zh-CN" sz="16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97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63" grpId="0"/>
      <p:bldP spid="48138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1" name="Rectangle 3"/>
          <p:cNvSpPr>
            <a:spLocks noGrp="1" noChangeArrowheads="1"/>
          </p:cNvSpPr>
          <p:nvPr>
            <p:ph type="title"/>
          </p:nvPr>
        </p:nvSpPr>
        <p:spPr>
          <a:xfrm>
            <a:off x="-36513" y="-26988"/>
            <a:ext cx="9324976" cy="57566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lvl="0" algn="l">
              <a:defRPr/>
            </a:pPr>
            <a:r>
              <a:rPr lang="en-US" altLang="zh-CN" sz="3200" b="1" dirty="0">
                <a:solidFill>
                  <a:srgbClr val="800000"/>
                </a:solidFill>
                <a:effectLst/>
                <a:latin typeface="Times New Roman"/>
                <a:cs typeface="+mn-cs"/>
                <a:sym typeface="Symbol" panose="05050102010706020507" pitchFamily="18" charset="2"/>
              </a:rPr>
              <a:t></a:t>
            </a:r>
            <a:r>
              <a:rPr lang="zh-CN" altLang="en-US" sz="3200" b="1" spc="-350" dirty="0">
                <a:solidFill>
                  <a:srgbClr val="800000"/>
                </a:solidFill>
                <a:effectLst/>
                <a:latin typeface="Times New Roman"/>
                <a:cs typeface="+mn-cs"/>
                <a:sym typeface="Symbol"/>
              </a:rPr>
              <a:t> </a:t>
            </a:r>
            <a:r>
              <a:rPr lang="en-US" altLang="zh-CN" sz="3200" b="1" kern="12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Symbol" panose="05050102010706020507" pitchFamily="18" charset="2"/>
              </a:rPr>
              <a:t> </a:t>
            </a:r>
            <a:r>
              <a:rPr lang="en-US" altLang="zh-CN" sz="3200" b="1" kern="1200" dirty="0">
                <a:solidFill>
                  <a:srgbClr val="800000"/>
                </a:solidFill>
                <a:effectLst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Result with the feedback </a:t>
            </a:r>
            <a:endParaRPr lang="en-US" altLang="zh-CN" sz="3200" b="1" spc="-440" dirty="0">
              <a:solidFill>
                <a:srgbClr val="800000"/>
              </a:solidFill>
              <a:effectLst/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0179" name="Rectangle 13"/>
          <p:cNvSpPr>
            <a:spLocks noChangeArrowheads="1"/>
          </p:cNvSpPr>
          <p:nvPr/>
        </p:nvSpPr>
        <p:spPr bwMode="auto">
          <a:xfrm>
            <a:off x="179387" y="1108589"/>
            <a:ext cx="88931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chemeClr val="bg2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  With the presently developed optimized truncation scheme</a:t>
            </a:r>
            <a:r>
              <a:rPr lang="en-US" altLang="zh-CN" sz="2800" b="1" dirty="0">
                <a:solidFill>
                  <a:schemeClr val="bg2"/>
                </a:solidFill>
                <a:latin typeface="+mn-lt"/>
                <a:ea typeface="华文行楷" panose="02010800040101010101" pitchFamily="2" charset="-122"/>
                <a:sym typeface="Symbol" panose="05050102010706020507" pitchFamily="18" charset="2"/>
              </a:rPr>
              <a:t>,</a:t>
            </a:r>
            <a:r>
              <a:rPr lang="en-US" altLang="zh-CN" sz="2800" b="1" dirty="0">
                <a:solidFill>
                  <a:schemeClr val="bg2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 the phase diagram reads</a:t>
            </a:r>
            <a:endParaRPr lang="en-US" altLang="zh-CN" sz="2800" b="1" dirty="0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  <p:sp>
        <p:nvSpPr>
          <p:cNvPr id="50181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4335092-8245-4145-8761-40AF20C39E50}" type="slidenum">
              <a:rPr kumimoji="0" lang="en-US" altLang="zh-CN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kumimoji="0" lang="en-US" altLang="zh-CN" sz="1400"/>
          </a:p>
        </p:txBody>
      </p:sp>
      <p:sp>
        <p:nvSpPr>
          <p:cNvPr id="48138" name="Rectangle 13"/>
          <p:cNvSpPr>
            <a:spLocks noChangeArrowheads="1"/>
          </p:cNvSpPr>
          <p:nvPr/>
        </p:nvSpPr>
        <p:spPr bwMode="auto">
          <a:xfrm>
            <a:off x="34925" y="548680"/>
            <a:ext cx="62658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3600" b="1" kern="0" spc="-28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Symbol" panose="05050102010706020507" pitchFamily="18" charset="2"/>
              </a:rPr>
              <a:t>   </a:t>
            </a:r>
            <a:r>
              <a:rPr lang="en-US" altLang="zh-CN" sz="3400" b="1" kern="0" dirty="0">
                <a:solidFill>
                  <a:schemeClr val="bg1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Beyond chiral limit</a:t>
            </a:r>
          </a:p>
        </p:txBody>
      </p:sp>
      <p:sp>
        <p:nvSpPr>
          <p:cNvPr id="50183" name="内容占位符 1"/>
          <p:cNvSpPr>
            <a:spLocks noGrp="1"/>
          </p:cNvSpPr>
          <p:nvPr>
            <p:ph idx="1"/>
          </p:nvPr>
        </p:nvSpPr>
        <p:spPr>
          <a:xfrm>
            <a:off x="685800" y="5805488"/>
            <a:ext cx="7772400" cy="4572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6381328"/>
            <a:ext cx="9072562" cy="33444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1" hangingPunct="1">
              <a:buFont typeface="Symbol" pitchFamily="18" charset="2"/>
              <a:buNone/>
              <a:defRPr/>
            </a:pPr>
            <a:r>
              <a:rPr lang="en-US" altLang="zh-CN" sz="21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Y. Lu</a:t>
            </a:r>
            <a:r>
              <a:rPr lang="en-US" altLang="zh-CN" sz="2100" dirty="0">
                <a:solidFill>
                  <a:schemeClr val="bg2"/>
                </a:solidFill>
                <a:latin typeface="+mn-lt"/>
                <a:sym typeface="Symbol" pitchFamily="18" charset="2"/>
              </a:rPr>
              <a:t>,</a:t>
            </a:r>
            <a:r>
              <a:rPr lang="en-US" altLang="zh-CN" sz="21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 F</a:t>
            </a:r>
            <a:r>
              <a:rPr lang="en-US" altLang="zh-CN" sz="2100" dirty="0">
                <a:solidFill>
                  <a:schemeClr val="bg2"/>
                </a:solidFill>
                <a:latin typeface="+mn-lt"/>
                <a:sym typeface="Symbol" pitchFamily="18" charset="2"/>
              </a:rPr>
              <a:t>. </a:t>
            </a:r>
            <a:r>
              <a:rPr lang="en-US" altLang="zh-CN" sz="21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Gao</a:t>
            </a:r>
            <a:r>
              <a:rPr lang="en-US" altLang="zh-CN" sz="2100" dirty="0">
                <a:solidFill>
                  <a:schemeClr val="bg2"/>
                </a:solidFill>
                <a:latin typeface="+mn-lt"/>
                <a:sym typeface="Symbol" pitchFamily="18" charset="2"/>
              </a:rPr>
              <a:t>, </a:t>
            </a:r>
            <a:r>
              <a:rPr lang="en-US" altLang="zh-CN" sz="21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Y</a:t>
            </a:r>
            <a:r>
              <a:rPr lang="en-US" altLang="zh-CN" sz="2100" dirty="0">
                <a:solidFill>
                  <a:schemeClr val="bg2"/>
                </a:solidFill>
                <a:latin typeface="+mn-lt"/>
                <a:sym typeface="Symbol" pitchFamily="18" charset="2"/>
              </a:rPr>
              <a:t>.</a:t>
            </a:r>
            <a:r>
              <a:rPr lang="en-US" altLang="zh-CN" sz="21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X</a:t>
            </a:r>
            <a:r>
              <a:rPr lang="en-US" altLang="zh-CN" sz="2100" dirty="0">
                <a:solidFill>
                  <a:schemeClr val="bg2"/>
                </a:solidFill>
                <a:latin typeface="+mn-lt"/>
                <a:sym typeface="Symbol" pitchFamily="18" charset="2"/>
              </a:rPr>
              <a:t>. </a:t>
            </a:r>
            <a:r>
              <a:rPr lang="en-US" altLang="zh-CN" sz="21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Liu</a:t>
            </a:r>
            <a:r>
              <a:rPr lang="en-US" altLang="zh-CN" sz="2100" dirty="0">
                <a:solidFill>
                  <a:schemeClr val="bg2"/>
                </a:solidFill>
                <a:latin typeface="+mn-lt"/>
                <a:sym typeface="Symbol" pitchFamily="18" charset="2"/>
              </a:rPr>
              <a:t>,</a:t>
            </a:r>
            <a:r>
              <a:rPr lang="en-US" altLang="zh-CN" sz="2200" dirty="0">
                <a:solidFill>
                  <a:schemeClr val="bg2"/>
                </a:solidFill>
                <a:latin typeface="+mn-lt"/>
                <a:sym typeface="Symbol" pitchFamily="18" charset="2"/>
              </a:rPr>
              <a:t>  </a:t>
            </a:r>
            <a:r>
              <a:rPr lang="en-US" altLang="zh-CN" sz="22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J.M. Pawlowski</a:t>
            </a:r>
            <a:r>
              <a:rPr lang="en-US" altLang="zh-CN" sz="2200" dirty="0">
                <a:solidFill>
                  <a:schemeClr val="bg2"/>
                </a:solidFill>
                <a:latin typeface="+mn-lt"/>
                <a:sym typeface="Symbol" pitchFamily="18" charset="2"/>
              </a:rPr>
              <a:t>, </a:t>
            </a:r>
            <a:r>
              <a:rPr lang="en-US" altLang="zh-CN" sz="20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Phys. Rev. D 110, 014036 (2024)</a:t>
            </a:r>
            <a:r>
              <a:rPr lang="en-US" altLang="zh-CN" sz="2200" dirty="0">
                <a:solidFill>
                  <a:schemeClr val="bg2"/>
                </a:solidFill>
                <a:latin typeface="+mn-lt"/>
                <a:sym typeface="Symbol" pitchFamily="18" charset="2"/>
              </a:rPr>
              <a:t>.</a:t>
            </a:r>
            <a:endParaRPr lang="en-US" altLang="zh-CN" sz="22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A0AFC0C-BAC6-4D49-B5FC-DEE56904D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5" y="3880588"/>
            <a:ext cx="2808312" cy="208611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74A31CF-58B0-4A4F-8478-9AB981402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3845192"/>
            <a:ext cx="2496123" cy="210408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AB17DC8-608B-4D63-A0EC-CE618F293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" y="2006374"/>
            <a:ext cx="4894311" cy="156664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FB66D66-5CC3-4E15-87D2-D45BB59AED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1988840"/>
            <a:ext cx="3240360" cy="15802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42552F31-AEA6-4EDA-BB29-991B1A3FF61C}"/>
                  </a:ext>
                </a:extLst>
              </p:cNvPr>
              <p:cNvSpPr/>
              <p:nvPr/>
            </p:nvSpPr>
            <p:spPr>
              <a:xfrm>
                <a:off x="7668344" y="4797152"/>
                <a:ext cx="139493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200" b="1" i="1" kern="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altLang="zh-CN" sz="1200" b="1" i="1" kern="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𝟏𝟎</m:t>
                    </m:r>
                    <m:r>
                      <a:rPr lang="en-US" altLang="zh-CN" sz="12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𝟖</m:t>
                    </m:r>
                    <m:r>
                      <a:rPr lang="en-US" altLang="zh-CN" sz="12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a:rPr lang="en-US" altLang="zh-CN" sz="12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𝟓</m:t>
                    </m:r>
                    <m:r>
                      <a:rPr lang="en-US" altLang="zh-CN" sz="1200" b="1" i="1" kern="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en-US" altLang="zh-CN" sz="12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𝟓</m:t>
                    </m:r>
                    <m:r>
                      <a:rPr lang="en-US" altLang="zh-CN" sz="1200" b="1" i="1" kern="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𝟔</m:t>
                    </m:r>
                    <m:r>
                      <a:rPr lang="en-US" altLang="zh-CN" sz="12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𝟕</m:t>
                    </m:r>
                    <m:r>
                      <a:rPr lang="en-US" altLang="zh-CN" sz="1200" b="1" i="1" kern="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altLang="zh-CN" sz="12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itchFamily="18" charset="2"/>
                  </a:rPr>
                  <a:t>MeV</a:t>
                </a:r>
                <a:endParaRPr lang="zh-CN" altLang="en-US" sz="1200" dirty="0"/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42552F31-AEA6-4EDA-BB29-991B1A3FF6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4797152"/>
                <a:ext cx="1394934" cy="276999"/>
              </a:xfrm>
              <a:prstGeom prst="rect">
                <a:avLst/>
              </a:prstGeom>
              <a:blipFill>
                <a:blip r:embed="rId6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7CF23925-3869-451D-94FA-FFCCB6BB0B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825" y="3845192"/>
            <a:ext cx="2841423" cy="211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3"/>
          <p:cNvSpPr>
            <a:spLocks noChangeArrowheads="1"/>
          </p:cNvSpPr>
          <p:nvPr/>
        </p:nvSpPr>
        <p:spPr bwMode="auto">
          <a:xfrm>
            <a:off x="539750" y="0"/>
            <a:ext cx="86042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zh-CN" sz="3600" b="1">
              <a:solidFill>
                <a:srgbClr val="FF0000"/>
              </a:solidFill>
            </a:endParaRPr>
          </a:p>
        </p:txBody>
      </p:sp>
      <p:sp>
        <p:nvSpPr>
          <p:cNvPr id="22532" name="Rectangle 10"/>
          <p:cNvSpPr>
            <a:spLocks noChangeArrowheads="1"/>
          </p:cNvSpPr>
          <p:nvPr/>
        </p:nvSpPr>
        <p:spPr bwMode="auto">
          <a:xfrm>
            <a:off x="0" y="-26988"/>
            <a:ext cx="9144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zh-CN" b="1" kern="0" dirty="0">
                <a:solidFill>
                  <a:srgbClr val="800000"/>
                </a:solidFill>
                <a:latin typeface="Times New Roman"/>
                <a:ea typeface="宋体"/>
                <a:cs typeface="Times New Roman" panose="02020603050405020304" pitchFamily="18" charset="0"/>
                <a:sym typeface="Symbol" panose="05050102010706020507" pitchFamily="18" charset="2"/>
              </a:rPr>
              <a:t>3.</a:t>
            </a:r>
            <a:r>
              <a:rPr lang="zh-CN" altLang="en-US" b="1" kern="0" dirty="0">
                <a:solidFill>
                  <a:srgbClr val="800000"/>
                </a:solidFill>
                <a:latin typeface="Comic Sans MS" panose="030F0702030302020204" pitchFamily="66" charset="0"/>
                <a:ea typeface="宋体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CN" b="1" kern="0" dirty="0">
                <a:solidFill>
                  <a:srgbClr val="800000"/>
                </a:solidFill>
                <a:latin typeface="Comic Sans MS" panose="030F0702030302020204" pitchFamily="66" charset="0"/>
                <a:ea typeface="宋体"/>
                <a:cs typeface="Times New Roman" panose="02020603050405020304" pitchFamily="18" charset="0"/>
                <a:sym typeface="Symbol" panose="05050102010706020507" pitchFamily="18" charset="2"/>
              </a:rPr>
              <a:t>Result with analyzing the Lee-Yang Zeros</a:t>
            </a:r>
            <a:endParaRPr lang="zh-CN" altLang="en-US" b="1" dirty="0">
              <a:solidFill>
                <a:schemeClr val="bg2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030" name="Rectangle 10"/>
          <p:cNvSpPr>
            <a:spLocks noChangeArrowheads="1"/>
          </p:cNvSpPr>
          <p:nvPr/>
        </p:nvSpPr>
        <p:spPr bwMode="auto">
          <a:xfrm>
            <a:off x="0" y="2247255"/>
            <a:ext cx="96125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chemeClr val="bg2"/>
                </a:solidFill>
                <a:sym typeface="Symbol" panose="05050102010706020507" pitchFamily="18" charset="2"/>
              </a:rPr>
              <a:t> </a:t>
            </a:r>
            <a:r>
              <a:rPr lang="en-US" altLang="zh-CN" sz="2200" b="1" dirty="0">
                <a:solidFill>
                  <a:schemeClr val="bg2"/>
                </a:solidFill>
                <a:latin typeface="Comic Sans MS" panose="030F0702030302020204" pitchFamily="66" charset="0"/>
              </a:rPr>
              <a:t>Combining the</a:t>
            </a:r>
            <a:r>
              <a:rPr lang="en-US" altLang="zh-CN" sz="1600" b="1" dirty="0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200" b="1" dirty="0">
                <a:solidFill>
                  <a:schemeClr val="bg2"/>
                </a:solidFill>
                <a:latin typeface="Comic Sans MS" panose="030F0702030302020204" pitchFamily="66" charset="0"/>
              </a:rPr>
              <a:t>DSE result with LYE singularity analysis</a:t>
            </a:r>
            <a:r>
              <a:rPr lang="en-US" altLang="zh-CN" sz="2200" b="1" dirty="0">
                <a:solidFill>
                  <a:schemeClr val="bg2"/>
                </a:solidFill>
              </a:rPr>
              <a:t>:</a:t>
            </a:r>
            <a:endParaRPr lang="zh-CN" altLang="en-US" sz="2200" b="1" dirty="0">
              <a:solidFill>
                <a:schemeClr val="bg2"/>
              </a:solidFill>
              <a:latin typeface="Comic Sans MS" panose="030F0702030302020204" pitchFamily="66" charset="0"/>
              <a:ea typeface="华文行楷" panose="02010800040101010101" pitchFamily="2" charset="-122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548680"/>
            <a:ext cx="906621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600" b="1" dirty="0">
                <a:solidFill>
                  <a:schemeClr val="bg2"/>
                </a:solidFill>
                <a:sym typeface="Symbol" panose="05050102010706020507" pitchFamily="18" charset="2"/>
              </a:rPr>
              <a:t> </a:t>
            </a:r>
            <a:r>
              <a:rPr lang="en-US" altLang="zh-CN" sz="2600" b="1" dirty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Lee-Yang Zero</a:t>
            </a:r>
            <a:endParaRPr lang="zh-CN" altLang="en-US" sz="1600" b="1" dirty="0">
              <a:solidFill>
                <a:schemeClr val="bg2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-36512" y="980728"/>
                <a:ext cx="950384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None/>
                  <a:defRPr/>
                </a:pPr>
                <a:r>
                  <a:rPr lang="zh-CN" altLang="en-US" b="1" kern="0" spc="-280" dirty="0">
                    <a:solidFill>
                      <a:srgbClr val="800000"/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  <a:sym typeface="Symbol" panose="05050102010706020507" pitchFamily="18" charset="2"/>
                  </a:rPr>
                  <a:t>   </a:t>
                </a:r>
                <a:r>
                  <a:rPr lang="en-US" altLang="zh-CN" sz="2200" b="1" kern="0" spc="-60" dirty="0">
                    <a:solidFill>
                      <a:srgbClr val="800000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anose="05050102010706020507" pitchFamily="18" charset="2"/>
                  </a:rPr>
                  <a:t>the zeros of the partition function Z on the complex plane of </a:t>
                </a:r>
                <a14:m>
                  <m:oMath xmlns:m="http://schemas.openxmlformats.org/officeDocument/2006/math">
                    <m:r>
                      <a:rPr lang="zh-CN" altLang="en-US" sz="2200" b="1" i="1" kern="0" spc="-60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  <a:ea typeface="华文行楷" panose="02010800040101010101" pitchFamily="2" charset="-122"/>
                        <a:sym typeface="Symbol" panose="05050102010706020507" pitchFamily="18" charset="2"/>
                      </a:rPr>
                      <m:t>𝝁</m:t>
                    </m:r>
                  </m:oMath>
                </a14:m>
                <a:r>
                  <a:rPr lang="en-US" altLang="zh-CN" sz="2200" b="1" kern="0" spc="-60" dirty="0">
                    <a:solidFill>
                      <a:srgbClr val="800000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anose="05050102010706020507" pitchFamily="18" charset="2"/>
                  </a:rPr>
                  <a:t> .</a:t>
                </a:r>
                <a:endParaRPr lang="zh-CN" altLang="en-US" sz="2200" b="1" kern="0" spc="-80" dirty="0">
                  <a:solidFill>
                    <a:srgbClr val="00A44A"/>
                  </a:solidFill>
                  <a:latin typeface="Comic Sans MS" panose="030F0702030302020204" pitchFamily="66" charset="0"/>
                  <a:ea typeface="华文行楷" panose="02010800040101010101" pitchFamily="2" charset="-122"/>
                </a:endParaRPr>
              </a:p>
            </p:txBody>
          </p:sp>
        </mc:Choice>
        <mc:Fallback>
          <p:sp>
            <p:nvSpPr>
              <p:cNvPr id="13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6512" y="980728"/>
                <a:ext cx="9503841" cy="461665"/>
              </a:xfrm>
              <a:prstGeom prst="rect">
                <a:avLst/>
              </a:prstGeom>
              <a:blipFill>
                <a:blip r:embed="rId2"/>
                <a:stretch>
                  <a:fillRect l="-577" t="-15789" b="-236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1">
            <a:extLst>
              <a:ext uri="{FF2B5EF4-FFF2-40B4-BE49-F238E27FC236}">
                <a16:creationId xmlns:a16="http://schemas.microsoft.com/office/drawing/2014/main" id="{18B1696F-812E-4149-87A1-850728A67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453336"/>
            <a:ext cx="9066212" cy="34110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1" hangingPunct="1">
              <a:buFont typeface="Symbol" pitchFamily="18" charset="2"/>
              <a:buNone/>
              <a:defRPr/>
            </a:pPr>
            <a:r>
              <a:rPr lang="en-US" altLang="zh-CN" sz="20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Zi-</a:t>
            </a:r>
            <a:r>
              <a:rPr lang="en-US" altLang="zh-CN" sz="2000" dirty="0" err="1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yan</a:t>
            </a:r>
            <a:r>
              <a:rPr lang="en-US" altLang="zh-CN" sz="20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 Wan, Yi Lu</a:t>
            </a:r>
            <a:r>
              <a:rPr lang="en-US" altLang="zh-CN" sz="2000" dirty="0">
                <a:solidFill>
                  <a:schemeClr val="bg2"/>
                </a:solidFill>
                <a:latin typeface="+mn-lt"/>
                <a:sym typeface="Symbol" pitchFamily="18" charset="2"/>
              </a:rPr>
              <a:t>,</a:t>
            </a:r>
            <a:r>
              <a:rPr lang="en-US" altLang="zh-CN" sz="20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 Fei</a:t>
            </a:r>
            <a:r>
              <a:rPr lang="en-US" altLang="zh-CN" sz="2000" dirty="0">
                <a:solidFill>
                  <a:schemeClr val="bg2"/>
                </a:solidFill>
                <a:latin typeface="+mn-lt"/>
                <a:sym typeface="Symbol" pitchFamily="18" charset="2"/>
              </a:rPr>
              <a:t> </a:t>
            </a:r>
            <a:r>
              <a:rPr lang="en-US" altLang="zh-CN" sz="20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Gao</a:t>
            </a:r>
            <a:r>
              <a:rPr lang="en-US" altLang="zh-CN" sz="2000" dirty="0">
                <a:solidFill>
                  <a:schemeClr val="bg2"/>
                </a:solidFill>
                <a:latin typeface="+mn-lt"/>
                <a:sym typeface="Symbol" pitchFamily="18" charset="2"/>
              </a:rPr>
              <a:t>, </a:t>
            </a:r>
            <a:r>
              <a:rPr lang="en-US" altLang="zh-CN" sz="20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and</a:t>
            </a:r>
            <a:r>
              <a:rPr lang="en-US" altLang="zh-CN" sz="2000" dirty="0">
                <a:solidFill>
                  <a:schemeClr val="bg2"/>
                </a:solidFill>
                <a:latin typeface="+mn-lt"/>
                <a:sym typeface="Symbol" pitchFamily="18" charset="2"/>
              </a:rPr>
              <a:t> </a:t>
            </a:r>
            <a:r>
              <a:rPr lang="en-US" altLang="zh-CN" sz="20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Y</a:t>
            </a:r>
            <a:r>
              <a:rPr lang="en-US" altLang="zh-CN" sz="2000" dirty="0">
                <a:solidFill>
                  <a:schemeClr val="bg2"/>
                </a:solidFill>
                <a:latin typeface="+mn-lt"/>
                <a:sym typeface="Symbol" pitchFamily="18" charset="2"/>
              </a:rPr>
              <a:t>.</a:t>
            </a:r>
            <a:r>
              <a:rPr lang="en-US" altLang="zh-CN" sz="20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X</a:t>
            </a:r>
            <a:r>
              <a:rPr lang="en-US" altLang="zh-CN" sz="2000" dirty="0">
                <a:solidFill>
                  <a:schemeClr val="bg2"/>
                </a:solidFill>
                <a:latin typeface="+mn-lt"/>
                <a:sym typeface="Symbol" pitchFamily="18" charset="2"/>
              </a:rPr>
              <a:t>. </a:t>
            </a:r>
            <a:r>
              <a:rPr lang="en-US" altLang="zh-CN" sz="20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Liu</a:t>
            </a:r>
            <a:r>
              <a:rPr lang="en-US" altLang="zh-CN" sz="2000" dirty="0">
                <a:solidFill>
                  <a:schemeClr val="bg2"/>
                </a:solidFill>
                <a:latin typeface="+mn-lt"/>
                <a:sym typeface="Symbol" pitchFamily="18" charset="2"/>
              </a:rPr>
              <a:t>,</a:t>
            </a:r>
            <a:r>
              <a:rPr lang="en-US" altLang="zh-CN" sz="2000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 Eur. Phys. J. C 84: 899 (2024)</a:t>
            </a:r>
            <a:r>
              <a:rPr lang="en-US" altLang="zh-CN" sz="2000" dirty="0">
                <a:solidFill>
                  <a:schemeClr val="bg2"/>
                </a:solidFill>
                <a:latin typeface="+mn-lt"/>
                <a:sym typeface="Symbol" pitchFamily="18" charset="2"/>
              </a:rPr>
              <a:t>.</a:t>
            </a:r>
            <a:endParaRPr lang="en-US" altLang="zh-CN" sz="2000" dirty="0">
              <a:solidFill>
                <a:schemeClr val="bg2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0">
                <a:extLst>
                  <a:ext uri="{FF2B5EF4-FFF2-40B4-BE49-F238E27FC236}">
                    <a16:creationId xmlns:a16="http://schemas.microsoft.com/office/drawing/2014/main" id="{0B7DD9B0-E098-45BB-9BCC-521BD3B14D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512" y="1359441"/>
                <a:ext cx="9503841" cy="917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None/>
                  <a:defRPr/>
                </a:pPr>
                <a:r>
                  <a:rPr lang="zh-CN" altLang="en-US" b="1" kern="0" spc="-280" dirty="0">
                    <a:solidFill>
                      <a:schemeClr val="bg1"/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  <a:sym typeface="Symbol" panose="05050102010706020507" pitchFamily="18" charset="2"/>
                  </a:rPr>
                  <a:t>   </a:t>
                </a:r>
                <a:r>
                  <a:rPr lang="en-US" altLang="zh-CN" sz="2200" b="1" kern="0" spc="-60" dirty="0">
                    <a:solidFill>
                      <a:schemeClr val="bg1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anose="05050102010706020507" pitchFamily="18" charset="2"/>
                  </a:rPr>
                  <a:t>The first derivative of </a:t>
                </a:r>
                <a14:m>
                  <m:oMath xmlns:m="http://schemas.openxmlformats.org/officeDocument/2006/math">
                    <m:r>
                      <a:rPr lang="en-US" altLang="zh-CN" sz="2200" b="1" i="1" kern="0" spc="-6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华文行楷" panose="02010800040101010101" pitchFamily="2" charset="-122"/>
                        <a:sym typeface="Symbol" panose="05050102010706020507" pitchFamily="18" charset="2"/>
                      </a:rPr>
                      <m:t>𝒑</m:t>
                    </m:r>
                    <m:r>
                      <a:rPr lang="en-US" altLang="zh-CN" sz="2200" b="1" i="1" kern="0" spc="-6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华文行楷" panose="02010800040101010101" pitchFamily="2" charset="-122"/>
                        <a:sym typeface="Symbol" panose="05050102010706020507" pitchFamily="18" charset="2"/>
                      </a:rPr>
                      <m:t>=</m:t>
                    </m:r>
                    <m:box>
                      <m:boxPr>
                        <m:ctrlPr>
                          <a:rPr lang="en-US" altLang="zh-CN" sz="2200" b="1" i="1" kern="0" spc="-6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Symbol" panose="05050102010706020507" pitchFamily="18" charset="2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altLang="zh-CN" sz="2200" b="1" i="1" kern="0" spc="-6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华文行楷" panose="02010800040101010101" pitchFamily="2" charset="-122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altLang="zh-CN" sz="2200" b="1" i="1" kern="0" spc="-6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华文行楷" panose="02010800040101010101" pitchFamily="2" charset="-122"/>
                                <a:sym typeface="Symbol" panose="05050102010706020507" pitchFamily="18" charset="2"/>
                              </a:rPr>
                              <m:t>𝑻</m:t>
                            </m:r>
                          </m:num>
                          <m:den>
                            <m:r>
                              <a:rPr lang="en-US" altLang="zh-CN" sz="2200" b="1" i="1" kern="0" spc="-6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华文行楷" panose="02010800040101010101" pitchFamily="2" charset="-122"/>
                                <a:sym typeface="Symbol" panose="05050102010706020507" pitchFamily="18" charset="2"/>
                              </a:rPr>
                              <m:t>𝑽</m:t>
                            </m:r>
                          </m:den>
                        </m:f>
                      </m:e>
                    </m:box>
                    <m:r>
                      <a:rPr lang="en-US" altLang="zh-CN" sz="2200" b="1" i="0" kern="0" spc="-6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华文行楷" panose="02010800040101010101" pitchFamily="2" charset="-122"/>
                        <a:sym typeface="Symbol" panose="05050102010706020507" pitchFamily="18" charset="2"/>
                      </a:rPr>
                      <m:t>𝐥𝐧</m:t>
                    </m:r>
                    <m:r>
                      <a:rPr lang="en-US" altLang="zh-CN" sz="2200" b="1" i="1" kern="0" spc="-6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华文行楷" panose="02010800040101010101" pitchFamily="2" charset="-122"/>
                        <a:sym typeface="Symbol" panose="05050102010706020507" pitchFamily="18" charset="2"/>
                      </a:rPr>
                      <m:t>𝒁</m:t>
                    </m:r>
                  </m:oMath>
                </a14:m>
                <a:r>
                  <a:rPr lang="en-US" altLang="zh-CN" sz="2200" b="1" kern="0" spc="-60" dirty="0">
                    <a:solidFill>
                      <a:schemeClr val="bg1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anose="05050102010706020507" pitchFamily="18" charset="2"/>
                  </a:rPr>
                  <a:t> discontinuous crossing the branch </a:t>
                </a:r>
              </a:p>
              <a:p>
                <a:pPr eaLnBrk="1" hangingPunct="1">
                  <a:spcBef>
                    <a:spcPts val="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None/>
                  <a:defRPr/>
                </a:pPr>
                <a:r>
                  <a:rPr lang="en-US" altLang="zh-CN" sz="2200" b="1" kern="0" spc="-60" dirty="0">
                    <a:solidFill>
                      <a:schemeClr val="bg1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anose="05050102010706020507" pitchFamily="18" charset="2"/>
                  </a:rPr>
                  <a:t>    cut</a:t>
                </a:r>
                <a:r>
                  <a:rPr lang="en-US" altLang="zh-CN" sz="2200" b="1" kern="0" spc="-60" dirty="0">
                    <a:solidFill>
                      <a:schemeClr val="bg1"/>
                    </a:solidFill>
                    <a:latin typeface="+mn-lt"/>
                    <a:ea typeface="华文行楷" panose="02010800040101010101" pitchFamily="2" charset="-122"/>
                    <a:sym typeface="Symbol" panose="05050102010706020507" pitchFamily="18" charset="2"/>
                  </a:rPr>
                  <a:t>,</a:t>
                </a:r>
                <a:r>
                  <a:rPr lang="en-US" altLang="zh-CN" sz="2200" b="1" kern="0" spc="-60" dirty="0">
                    <a:solidFill>
                      <a:schemeClr val="bg1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anose="05050102010706020507" pitchFamily="18" charset="2"/>
                  </a:rPr>
                  <a:t> while continuous but non-analytical at the LYE singularities.</a:t>
                </a:r>
                <a:endParaRPr lang="zh-CN" altLang="en-US" sz="2200" b="1" kern="0" spc="-80" dirty="0">
                  <a:solidFill>
                    <a:schemeClr val="bg1"/>
                  </a:solidFill>
                  <a:latin typeface="Comic Sans MS" panose="030F0702030302020204" pitchFamily="66" charset="0"/>
                  <a:ea typeface="华文行楷" panose="02010800040101010101" pitchFamily="2" charset="-122"/>
                </a:endParaRPr>
              </a:p>
            </p:txBody>
          </p:sp>
        </mc:Choice>
        <mc:Fallback>
          <p:sp>
            <p:nvSpPr>
              <p:cNvPr id="20" name="Rectangle 10">
                <a:extLst>
                  <a:ext uri="{FF2B5EF4-FFF2-40B4-BE49-F238E27FC236}">
                    <a16:creationId xmlns:a16="http://schemas.microsoft.com/office/drawing/2014/main" id="{0B7DD9B0-E098-45BB-9BCC-521BD3B14D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6512" y="1359441"/>
                <a:ext cx="9503841" cy="917431"/>
              </a:xfrm>
              <a:prstGeom prst="rect">
                <a:avLst/>
              </a:prstGeom>
              <a:blipFill>
                <a:blip r:embed="rId3"/>
                <a:stretch>
                  <a:fillRect l="-577" t="-662" b="-125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8B19BF5A-3850-4187-8EC4-D742C7369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017" y="2698467"/>
            <a:ext cx="2990268" cy="224270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97966BE-B11C-4454-8D29-556F6D81E2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5683" y="2693399"/>
            <a:ext cx="2048445" cy="22477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A3C6515-1750-4D58-9AEA-4DD0CA387E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6825" y="2691571"/>
            <a:ext cx="2707623" cy="224959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F4D867F3-F0BC-4CB2-AC49-95684724CEFC}"/>
                  </a:ext>
                </a:extLst>
              </p:cNvPr>
              <p:cNvSpPr/>
              <p:nvPr/>
            </p:nvSpPr>
            <p:spPr>
              <a:xfrm>
                <a:off x="395536" y="4973237"/>
                <a:ext cx="5516318" cy="543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600" b="1" kern="0" dirty="0">
                    <a:solidFill>
                      <a:srgbClr val="0000FF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600" b="1" i="0" kern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600" b="1" i="1" kern="0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altLang="zh-CN" sz="2600" b="1" i="1" kern="0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600" b="1" i="0" kern="0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𝐂𝐄𝐏</m:t>
                            </m:r>
                          </m:sub>
                        </m:sSub>
                        <m:r>
                          <a:rPr lang="en-US" altLang="zh-CN" sz="2600" b="1" i="1" kern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600" b="1" i="1" kern="0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zh-CN" altLang="en-US" sz="2600" b="1" i="1" kern="0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altLang="zh-CN" sz="2600" b="1" i="0" kern="0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𝐁</m:t>
                            </m:r>
                            <m:r>
                              <a:rPr lang="en-US" altLang="zh-CN" sz="2600" b="1" i="0" kern="0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,</m:t>
                            </m:r>
                            <m:r>
                              <a:rPr lang="en-US" altLang="zh-CN" sz="2600" b="1" i="0" kern="0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𝐂𝐄𝐏</m:t>
                            </m:r>
                          </m:sub>
                        </m:sSub>
                      </m:e>
                    </m:d>
                    <m:r>
                      <a:rPr lang="en-US" altLang="zh-CN" sz="2600" b="1" i="0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altLang="zh-CN" sz="2600" b="1" i="1" kern="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altLang="zh-CN" sz="2600" b="1" i="1" kern="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𝟏𝟏</m:t>
                    </m:r>
                    <m:r>
                      <a:rPr lang="en-US" altLang="zh-CN" sz="26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𝟖</m:t>
                    </m:r>
                    <m:r>
                      <a:rPr lang="en-US" altLang="zh-CN" sz="2600" b="1" i="1" kern="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en-US" altLang="zh-CN" sz="2600" b="1" i="1" kern="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𝟔𝟎</m:t>
                    </m:r>
                    <m:r>
                      <a:rPr lang="en-US" altLang="zh-CN" sz="26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𝟔</m:t>
                    </m:r>
                    <m:r>
                      <a:rPr lang="en-US" altLang="zh-CN" sz="2600" b="1" i="1" kern="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altLang="zh-CN" sz="26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itchFamily="18" charset="2"/>
                  </a:rPr>
                  <a:t>MeV</a:t>
                </a:r>
                <a:endParaRPr lang="zh-CN" altLang="en-US" sz="2600" dirty="0"/>
              </a:p>
            </p:txBody>
          </p:sp>
        </mc:Choice>
        <mc:Fallback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F4D867F3-F0BC-4CB2-AC49-95684724CE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973237"/>
                <a:ext cx="5516318" cy="543995"/>
              </a:xfrm>
              <a:prstGeom prst="rect">
                <a:avLst/>
              </a:prstGeom>
              <a:blipFill>
                <a:blip r:embed="rId7"/>
                <a:stretch>
                  <a:fillRect l="-1989" t="-6742" b="-235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506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/>
      <p:bldP spid="12" grpId="0"/>
      <p:bldP spid="13" grpId="0"/>
      <p:bldP spid="20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3"/>
          <p:cNvSpPr>
            <a:spLocks noChangeArrowheads="1"/>
          </p:cNvSpPr>
          <p:nvPr/>
        </p:nvSpPr>
        <p:spPr bwMode="auto">
          <a:xfrm>
            <a:off x="539750" y="0"/>
            <a:ext cx="86042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zh-CN" sz="3600" b="1">
              <a:solidFill>
                <a:srgbClr val="FF0000"/>
              </a:solidFill>
            </a:endParaRPr>
          </a:p>
        </p:txBody>
      </p:sp>
      <p:sp>
        <p:nvSpPr>
          <p:cNvPr id="22532" name="Rectangle 10"/>
          <p:cNvSpPr>
            <a:spLocks noChangeArrowheads="1"/>
          </p:cNvSpPr>
          <p:nvPr/>
        </p:nvSpPr>
        <p:spPr bwMode="auto">
          <a:xfrm>
            <a:off x="0" y="-26988"/>
            <a:ext cx="9144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zh-CN" b="1" kern="0" spc="-350" dirty="0">
                <a:solidFill>
                  <a:srgbClr val="800000"/>
                </a:solidFill>
                <a:latin typeface="Times New Roman"/>
                <a:ea typeface="宋体"/>
                <a:cs typeface="Times New Roman" panose="02020603050405020304" pitchFamily="18" charset="0"/>
                <a:sym typeface="Symbol" panose="05050102010706020507" pitchFamily="18" charset="2"/>
              </a:rPr>
              <a:t>III</a:t>
            </a:r>
            <a:r>
              <a:rPr lang="en-US" altLang="zh-CN" b="1" kern="0" dirty="0">
                <a:solidFill>
                  <a:srgbClr val="800000"/>
                </a:solidFill>
                <a:latin typeface="Times New Roman"/>
                <a:ea typeface="宋体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r>
              <a:rPr lang="zh-CN" altLang="en-US" b="1" kern="0" dirty="0">
                <a:solidFill>
                  <a:srgbClr val="800000"/>
                </a:solidFill>
                <a:latin typeface="Comic Sans MS" panose="030F0702030302020204" pitchFamily="66" charset="0"/>
                <a:ea typeface="宋体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CN" b="1" kern="0" dirty="0">
                <a:solidFill>
                  <a:srgbClr val="800000"/>
                </a:solidFill>
                <a:latin typeface="Comic Sans MS" panose="030F0702030302020204" pitchFamily="66" charset="0"/>
                <a:ea typeface="宋体"/>
                <a:cs typeface="Times New Roman" panose="02020603050405020304" pitchFamily="18" charset="0"/>
                <a:sym typeface="Symbol" panose="05050102010706020507" pitchFamily="18" charset="2"/>
              </a:rPr>
              <a:t>Possibility to be detected at RHIC</a:t>
            </a:r>
            <a:endParaRPr lang="zh-CN" altLang="en-US" b="1" dirty="0">
              <a:solidFill>
                <a:schemeClr val="bg2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0" y="557787"/>
                <a:ext cx="9066213" cy="543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l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90000"/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lvl="0"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zh-CN" sz="2600" b="1" dirty="0">
                    <a:solidFill>
                      <a:schemeClr val="bg2"/>
                    </a:solidFill>
                    <a:sym typeface="Symbol" panose="05050102010706020507" pitchFamily="18" charset="2"/>
                  </a:rPr>
                  <a:t> </a:t>
                </a:r>
                <a:r>
                  <a:rPr lang="en-US" altLang="zh-CN" sz="2600" b="1" dirty="0">
                    <a:solidFill>
                      <a:schemeClr val="bg2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Generally </a:t>
                </a:r>
                <a:r>
                  <a:rPr lang="en-US" altLang="zh-CN" sz="2600" b="1" kern="0" dirty="0">
                    <a:solidFill>
                      <a:srgbClr val="0000FF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600" b="1" i="1" kern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600" b="1" i="1" kern="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altLang="zh-CN" sz="2600" b="1" i="1" kern="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600" b="1" kern="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𝐂𝐄𝐏</m:t>
                            </m:r>
                          </m:sub>
                        </m:sSub>
                        <m:r>
                          <a:rPr lang="en-US" altLang="zh-CN" sz="2600" b="1" i="1" kern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600" b="1" i="1" kern="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zh-CN" altLang="en-US" sz="2600" b="1" i="1" kern="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altLang="zh-CN" sz="2600" b="1" kern="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𝐁</m:t>
                            </m:r>
                            <m:r>
                              <a:rPr lang="en-US" altLang="zh-CN" sz="2600" b="1" kern="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,</m:t>
                            </m:r>
                            <m:r>
                              <a:rPr lang="en-US" altLang="zh-CN" sz="2600" b="1" kern="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𝐂𝐄𝐏</m:t>
                            </m:r>
                          </m:sub>
                        </m:sSub>
                      </m:e>
                    </m:d>
                    <m:r>
                      <a:rPr lang="en-US" altLang="zh-CN" sz="2600" b="1" kern="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altLang="zh-CN" sz="2600" b="1" i="1" kern="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altLang="zh-CN" sz="2600" b="1" i="1" kern="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𝟏𝟎</m:t>
                    </m:r>
                    <m:r>
                      <a:rPr lang="en-US" altLang="zh-CN" sz="26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𝟓</m:t>
                    </m:r>
                    <m:r>
                      <a:rPr lang="en-US" altLang="zh-CN" sz="26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~</m:t>
                    </m:r>
                    <m:r>
                      <a:rPr lang="en-US" altLang="zh-CN" sz="26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𝟏𝟐𝟎</m:t>
                    </m:r>
                    <m:r>
                      <a:rPr lang="en-US" altLang="zh-CN" sz="2600" b="1" i="1" kern="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en-US" altLang="zh-CN" sz="26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𝟔𝟎𝟎</m:t>
                    </m:r>
                    <m:r>
                      <a:rPr lang="en-US" altLang="zh-CN" sz="26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~</m:t>
                    </m:r>
                    <m:r>
                      <a:rPr lang="en-US" altLang="zh-CN" sz="26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𝟕𝟎𝟎</m:t>
                    </m:r>
                    <m:r>
                      <a:rPr lang="en-US" altLang="zh-CN" sz="2600" b="1" i="1" kern="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altLang="zh-CN" sz="26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itchFamily="18" charset="2"/>
                  </a:rPr>
                  <a:t>MeV.</a:t>
                </a:r>
                <a:endParaRPr lang="zh-CN" altLang="en-US" sz="2600" dirty="0">
                  <a:solidFill>
                    <a:srgbClr val="FFFFFF"/>
                  </a:solidFill>
                </a:endParaRPr>
              </a:p>
            </p:txBody>
          </p:sp>
        </mc:Choice>
        <mc:Fallback>
          <p:sp>
            <p:nvSpPr>
              <p:cNvPr id="12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57787"/>
                <a:ext cx="9066213" cy="543995"/>
              </a:xfrm>
              <a:prstGeom prst="rect">
                <a:avLst/>
              </a:prstGeom>
              <a:blipFill>
                <a:blip r:embed="rId2"/>
                <a:stretch>
                  <a:fillRect l="-1210" t="-7865" b="-235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-36512" y="1052736"/>
            <a:ext cx="9503841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b="1" kern="0" spc="-280" dirty="0">
                <a:solidFill>
                  <a:srgbClr val="8000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sz="2200" b="1" kern="0" spc="-60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 The experiments observed are those after the chemical freeze-out</a:t>
            </a:r>
            <a:r>
              <a:rPr lang="en-US" altLang="zh-CN" sz="2200" b="1" kern="0" spc="-60" dirty="0">
                <a:solidFill>
                  <a:srgbClr val="800000"/>
                </a:solidFill>
                <a:latin typeface="+mn-lt"/>
                <a:ea typeface="华文行楷" panose="02010800040101010101" pitchFamily="2" charset="-122"/>
                <a:sym typeface="Symbol" panose="05050102010706020507" pitchFamily="18" charset="2"/>
              </a:rPr>
              <a:t>,</a:t>
            </a:r>
            <a:r>
              <a:rPr lang="en-US" altLang="zh-CN" sz="2200" b="1" kern="0" spc="-60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 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zh-CN" sz="2200" b="1" kern="0" spc="-60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   but not the states at the phase transition.</a:t>
            </a:r>
            <a:endParaRPr lang="zh-CN" altLang="en-US" sz="2200" b="1" kern="0" spc="-80" dirty="0">
              <a:solidFill>
                <a:srgbClr val="00A44A"/>
              </a:solidFill>
              <a:latin typeface="Comic Sans MS" panose="030F0702030302020204" pitchFamily="66" charset="0"/>
              <a:ea typeface="华文行楷" panose="02010800040101010101" pitchFamily="2" charset="-122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18B1696F-812E-4149-87A1-850728A67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453336"/>
            <a:ext cx="9066212" cy="34110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1" hangingPunct="1">
              <a:buFont typeface="Symbol" pitchFamily="18" charset="2"/>
              <a:buNone/>
              <a:defRPr/>
            </a:pPr>
            <a:r>
              <a:rPr lang="en-US" altLang="zh-CN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Yi Lu</a:t>
            </a:r>
            <a:r>
              <a:rPr lang="en-US" altLang="zh-CN" dirty="0">
                <a:solidFill>
                  <a:schemeClr val="bg2"/>
                </a:solidFill>
                <a:latin typeface="+mn-lt"/>
                <a:sym typeface="Symbol" pitchFamily="18" charset="2"/>
              </a:rPr>
              <a:t>,</a:t>
            </a:r>
            <a:r>
              <a:rPr lang="en-US" altLang="zh-CN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 et. Al., in preparation</a:t>
            </a:r>
            <a:r>
              <a:rPr lang="en-US" altLang="zh-CN" dirty="0">
                <a:solidFill>
                  <a:schemeClr val="bg2"/>
                </a:solidFill>
                <a:latin typeface="+mn-lt"/>
                <a:sym typeface="Symbol" pitchFamily="18" charset="2"/>
              </a:rPr>
              <a:t>.</a:t>
            </a:r>
            <a:endParaRPr lang="en-US" altLang="zh-CN" dirty="0">
              <a:solidFill>
                <a:schemeClr val="bg2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0">
                <a:extLst>
                  <a:ext uri="{FF2B5EF4-FFF2-40B4-BE49-F238E27FC236}">
                    <a16:creationId xmlns:a16="http://schemas.microsoft.com/office/drawing/2014/main" id="{0B7DD9B0-E098-45BB-9BCC-521BD3B14D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512" y="1772816"/>
                <a:ext cx="9503841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buClr>
                    <a:schemeClr val="accent2"/>
                  </a:buClr>
                  <a:buSzPct val="80000"/>
                  <a:defRPr/>
                </a:pPr>
                <a:r>
                  <a:rPr lang="en-US" altLang="zh-CN" sz="2200" b="1" kern="0" spc="-60" dirty="0">
                    <a:solidFill>
                      <a:schemeClr val="bg1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anose="05050102010706020507" pitchFamily="18" charset="2"/>
                  </a:rPr>
                  <a:t> Determining the freeze-out condition via the DSE including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1" i="1" kern="0" spc="-6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CN" sz="2200" b="1" i="1" kern="0" spc="-6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Symbol" panose="05050102010706020507" pitchFamily="18" charset="2"/>
                          </a:rPr>
                          <m:t>𝑨</m:t>
                        </m:r>
                      </m:e>
                      <m:sub>
                        <m:r>
                          <a:rPr lang="en-US" altLang="zh-CN" sz="2200" b="1" i="1" kern="0" spc="-6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Symbol" panose="05050102010706020507" pitchFamily="18" charset="2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CN" sz="2200" b="1" kern="0" spc="-60" dirty="0">
                    <a:solidFill>
                      <a:schemeClr val="bg1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anose="05050102010706020507" pitchFamily="18" charset="2"/>
                  </a:rPr>
                  <a:t> </a:t>
                </a:r>
              </a:p>
              <a:p>
                <a:pPr eaLnBrk="1" hangingPunct="1">
                  <a:spcBef>
                    <a:spcPts val="0"/>
                  </a:spcBef>
                  <a:buClr>
                    <a:schemeClr val="accent2"/>
                  </a:buClr>
                  <a:buSzPct val="80000"/>
                  <a:defRPr/>
                </a:pPr>
                <a:r>
                  <a:rPr lang="en-US" altLang="zh-CN" sz="2200" b="1" kern="0" spc="-60" dirty="0">
                    <a:solidFill>
                      <a:schemeClr val="bg1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anose="05050102010706020507" pitchFamily="18" charset="2"/>
                  </a:rPr>
                  <a:t>  to consider the Polyakov-loop effect</a:t>
                </a:r>
                <a:endParaRPr lang="zh-CN" altLang="en-US" sz="2200" b="1" kern="0" spc="-80" dirty="0">
                  <a:solidFill>
                    <a:schemeClr val="bg1"/>
                  </a:solidFill>
                  <a:latin typeface="Comic Sans MS" panose="030F0702030302020204" pitchFamily="66" charset="0"/>
                  <a:ea typeface="华文行楷" panose="02010800040101010101" pitchFamily="2" charset="-122"/>
                </a:endParaRPr>
              </a:p>
            </p:txBody>
          </p:sp>
        </mc:Choice>
        <mc:Fallback>
          <p:sp>
            <p:nvSpPr>
              <p:cNvPr id="20" name="Rectangle 10">
                <a:extLst>
                  <a:ext uri="{FF2B5EF4-FFF2-40B4-BE49-F238E27FC236}">
                    <a16:creationId xmlns:a16="http://schemas.microsoft.com/office/drawing/2014/main" id="{0B7DD9B0-E098-45BB-9BCC-521BD3B14D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6512" y="1772816"/>
                <a:ext cx="9503841" cy="769441"/>
              </a:xfrm>
              <a:prstGeom prst="rect">
                <a:avLst/>
              </a:prstGeom>
              <a:blipFill>
                <a:blip r:embed="rId3"/>
                <a:stretch>
                  <a:fillRect l="-834" t="-6349" b="-142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23">
            <a:extLst>
              <a:ext uri="{FF2B5EF4-FFF2-40B4-BE49-F238E27FC236}">
                <a16:creationId xmlns:a16="http://schemas.microsoft.com/office/drawing/2014/main" id="{F4D867F3-F0BC-4CB2-AC49-95684724CEFC}"/>
              </a:ext>
            </a:extLst>
          </p:cNvPr>
          <p:cNvSpPr/>
          <p:nvPr/>
        </p:nvSpPr>
        <p:spPr>
          <a:xfrm>
            <a:off x="395536" y="4973237"/>
            <a:ext cx="54053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0" dirty="0">
                <a:solidFill>
                  <a:srgbClr val="0000FF"/>
                </a:solidFill>
                <a:ea typeface="Cambria Math" panose="02040503050406030204" pitchFamily="18" charset="0"/>
                <a:sym typeface="Wingdings" panose="05000000000000000000" pitchFamily="2" charset="2"/>
              </a:rPr>
              <a:t></a:t>
            </a:r>
            <a:endParaRPr lang="zh-CN" altLang="en-US" sz="26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36FC56A-37E3-452B-A887-5BFF976B9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252" y="2492897"/>
            <a:ext cx="2540916" cy="176688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A81A382-FDA0-40B7-BBDD-F97AF3A654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185" y="2508849"/>
            <a:ext cx="2376263" cy="175093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4E6B023-5933-4E5E-9146-30966063AC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088" y="4331788"/>
            <a:ext cx="2785815" cy="204237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4E9B800-87DD-473B-8D07-5F655777AF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326" y="2514530"/>
            <a:ext cx="2332514" cy="17452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8A8527E-2778-4ECA-994A-62C58A0402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1920" y="4338951"/>
            <a:ext cx="2785816" cy="204237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344E097-C8CA-457A-B9B7-4D05626E33AC}"/>
              </a:ext>
            </a:extLst>
          </p:cNvPr>
          <p:cNvSpPr/>
          <p:nvPr/>
        </p:nvSpPr>
        <p:spPr>
          <a:xfrm>
            <a:off x="6732240" y="4502730"/>
            <a:ext cx="25020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ts val="0"/>
              </a:spcBef>
              <a:buClr>
                <a:srgbClr val="3366FF"/>
              </a:buClr>
              <a:buSzPct val="80000"/>
              <a:defRPr/>
            </a:pPr>
            <a:r>
              <a:rPr lang="en-US" altLang="zh-CN" sz="2200" b="1" kern="0" spc="-60" dirty="0">
                <a:solidFill>
                  <a:srgbClr val="0000FF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 It is possible </a:t>
            </a:r>
          </a:p>
          <a:p>
            <a:pPr lvl="0" eaLnBrk="1" hangingPunct="1">
              <a:spcBef>
                <a:spcPts val="0"/>
              </a:spcBef>
              <a:buClr>
                <a:srgbClr val="3366FF"/>
              </a:buClr>
              <a:buSzPct val="80000"/>
              <a:defRPr/>
            </a:pPr>
            <a:r>
              <a:rPr lang="en-US" altLang="zh-CN" sz="2200" b="1" kern="0" spc="-60" dirty="0">
                <a:solidFill>
                  <a:srgbClr val="0000FF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 for the CEP to </a:t>
            </a:r>
          </a:p>
          <a:p>
            <a:pPr lvl="0" eaLnBrk="1" hangingPunct="1">
              <a:spcBef>
                <a:spcPts val="0"/>
              </a:spcBef>
              <a:buClr>
                <a:srgbClr val="3366FF"/>
              </a:buClr>
              <a:buSzPct val="80000"/>
              <a:defRPr/>
            </a:pPr>
            <a:r>
              <a:rPr lang="en-US" altLang="zh-CN" sz="2200" b="1" kern="0" spc="-60" dirty="0">
                <a:solidFill>
                  <a:srgbClr val="0000FF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 be detected at </a:t>
            </a:r>
          </a:p>
          <a:p>
            <a:pPr lvl="0" eaLnBrk="1" hangingPunct="1">
              <a:spcBef>
                <a:spcPts val="0"/>
              </a:spcBef>
              <a:buClr>
                <a:srgbClr val="3366FF"/>
              </a:buClr>
              <a:buSzPct val="80000"/>
              <a:defRPr/>
            </a:pPr>
            <a:r>
              <a:rPr lang="en-US" altLang="zh-CN" sz="2200" b="1" kern="0" spc="-60" dirty="0">
                <a:solidFill>
                  <a:srgbClr val="0000FF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 RHIC.</a:t>
            </a:r>
            <a:endParaRPr lang="zh-CN" altLang="en-US" sz="2200" b="1" kern="0" spc="-80" dirty="0">
              <a:solidFill>
                <a:srgbClr val="0000FF"/>
              </a:solidFill>
              <a:latin typeface="Comic Sans MS" panose="030F0702030302020204" pitchFamily="66" charset="0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242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 animBg="1"/>
      <p:bldP spid="20" grpId="0"/>
      <p:bldP spid="24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7" name="Rectangle 7"/>
          <p:cNvSpPr>
            <a:spLocks noChangeArrowheads="1"/>
          </p:cNvSpPr>
          <p:nvPr/>
        </p:nvSpPr>
        <p:spPr bwMode="auto">
          <a:xfrm>
            <a:off x="0" y="5674404"/>
            <a:ext cx="9144000" cy="113897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spcBef>
                <a:spcPts val="1800"/>
              </a:spcBef>
              <a:buFont typeface="Symbol" pitchFamily="18" charset="2"/>
              <a:buNone/>
              <a:defRPr/>
            </a:pPr>
            <a:r>
              <a:rPr lang="en-US" altLang="zh-CN" sz="4400" b="1" dirty="0">
                <a:solidFill>
                  <a:srgbClr val="A2001F"/>
                </a:solidFill>
                <a:latin typeface="Comic Sans MS" panose="030F0702030302020204" pitchFamily="66" charset="0"/>
                <a:ea typeface="华文行楷" pitchFamily="2" charset="-122"/>
                <a:sym typeface="Symbol" pitchFamily="18" charset="2"/>
              </a:rPr>
              <a:t>Thanks</a:t>
            </a:r>
            <a:r>
              <a:rPr lang="en-US" altLang="zh-CN" sz="4400" b="1" dirty="0">
                <a:solidFill>
                  <a:srgbClr val="A2001F"/>
                </a:solidFill>
                <a:latin typeface="+mn-lt"/>
                <a:ea typeface="华文行楷" pitchFamily="2" charset="-122"/>
                <a:sym typeface="Symbol" pitchFamily="18" charset="2"/>
              </a:rPr>
              <a:t> !! </a:t>
            </a:r>
            <a:endParaRPr lang="zh-CN" altLang="en-US" sz="4400" b="1" dirty="0">
              <a:solidFill>
                <a:srgbClr val="A2001F"/>
              </a:solidFill>
              <a:latin typeface="+mn-lt"/>
              <a:ea typeface="华文行楷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>
                <a:spLocks noChangeArrowheads="1"/>
              </p:cNvSpPr>
              <p:nvPr/>
            </p:nvSpPr>
            <p:spPr bwMode="auto">
              <a:xfrm>
                <a:off x="-34624" y="1412776"/>
                <a:ext cx="9394826" cy="1086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l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90000"/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en-US" altLang="zh-CN" sz="33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   </a:t>
                </a:r>
                <a:r>
                  <a:rPr lang="en-US" altLang="zh-CN" sz="3300" b="1" dirty="0">
                    <a:solidFill>
                      <a:srgbClr val="800000"/>
                    </a:solidFill>
                    <a:sym typeface="Symbol" panose="05050102010706020507" pitchFamily="18" charset="2"/>
                  </a:rPr>
                  <a:t> </a:t>
                </a:r>
                <a:r>
                  <a:rPr lang="en-US" altLang="zh-CN" sz="2800" b="1" dirty="0">
                    <a:solidFill>
                      <a:srgbClr val="8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Direct calculation in DSE with simplification</a:t>
                </a:r>
              </a:p>
              <a:p>
                <a:pPr lvl="0"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zh-CN" sz="2800" b="1" dirty="0">
                    <a:solidFill>
                      <a:srgbClr val="8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    </a:t>
                </a:r>
                <a:r>
                  <a:rPr lang="en-US" altLang="zh-CN" sz="2800" b="1" dirty="0">
                    <a:solidFill>
                      <a:srgbClr val="80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 </a:t>
                </a:r>
                <a:r>
                  <a:rPr lang="en-US" altLang="zh-CN" sz="2800" b="1" kern="0" dirty="0">
                    <a:solidFill>
                      <a:srgbClr val="0000FF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b="1" i="1" kern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1" i="1" kern="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altLang="zh-CN" sz="2800" b="1" i="1" kern="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800" b="1" kern="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𝐂𝐄𝐏</m:t>
                            </m:r>
                          </m:sub>
                        </m:sSub>
                        <m:r>
                          <a:rPr lang="en-US" altLang="zh-CN" sz="2800" b="1" i="1" kern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800" b="1" i="1" kern="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zh-CN" altLang="en-US" sz="2800" b="1" i="1" kern="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altLang="zh-CN" sz="2800" b="1" kern="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𝐁</m:t>
                            </m:r>
                            <m:r>
                              <a:rPr lang="en-US" altLang="zh-CN" sz="2800" b="1" kern="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,</m:t>
                            </m:r>
                            <m:r>
                              <a:rPr lang="en-US" altLang="zh-CN" sz="2800" b="1" kern="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𝐂𝐄𝐏</m:t>
                            </m:r>
                          </m:sub>
                        </m:sSub>
                      </m:e>
                    </m:d>
                    <m:r>
                      <a:rPr lang="en-US" altLang="zh-CN" sz="2800" b="1" kern="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altLang="zh-CN" sz="2800" b="1" i="1" kern="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altLang="zh-CN" sz="2800" b="1" i="1" kern="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𝟏𝟎</m:t>
                    </m:r>
                    <m:r>
                      <a:rPr lang="en-US" altLang="zh-CN" sz="2800" b="1" i="1" kern="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𝟖</m:t>
                    </m:r>
                    <m:r>
                      <a:rPr lang="en-US" altLang="zh-CN" sz="28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a:rPr lang="en-US" altLang="zh-CN" sz="28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𝟓</m:t>
                    </m:r>
                    <m:r>
                      <a:rPr lang="en-US" altLang="zh-CN" sz="2800" b="1" i="1" kern="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en-US" altLang="zh-CN" sz="28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𝟓</m:t>
                    </m:r>
                    <m:r>
                      <a:rPr lang="en-US" altLang="zh-CN" sz="2800" b="1" i="1" kern="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𝟔</m:t>
                    </m:r>
                    <m:r>
                      <a:rPr lang="en-US" altLang="zh-CN" sz="28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𝟕</m:t>
                    </m:r>
                    <m:r>
                      <a:rPr lang="en-US" altLang="zh-CN" sz="2800" b="1" i="1" kern="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altLang="zh-CN" sz="28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itchFamily="18" charset="2"/>
                  </a:rPr>
                  <a:t>MeV.</a:t>
                </a:r>
                <a:endParaRPr lang="zh-CN" altLang="en-US" sz="2800" dirty="0">
                  <a:solidFill>
                    <a:srgbClr val="FFFFFF"/>
                  </a:solidFill>
                </a:endParaRPr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4624" y="1412776"/>
                <a:ext cx="9394826" cy="1086516"/>
              </a:xfrm>
              <a:prstGeom prst="rect">
                <a:avLst/>
              </a:prstGeom>
              <a:blipFill>
                <a:blip r:embed="rId2"/>
                <a:stretch>
                  <a:fillRect t="-8427" b="-129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-36513" y="621474"/>
            <a:ext cx="95392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CN" sz="2800" b="1" dirty="0">
                <a:solidFill>
                  <a:schemeClr val="bg1"/>
                </a:solidFill>
                <a:sym typeface="Symbol" panose="05050102010706020507" pitchFamily="18" charset="2"/>
              </a:rPr>
              <a:t> </a:t>
            </a:r>
            <a:r>
              <a:rPr lang="en-US" altLang="zh-CN" sz="2800" b="1" dirty="0">
                <a:solidFill>
                  <a:schemeClr val="bg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The CEP exists</a:t>
            </a:r>
            <a:r>
              <a:rPr lang="en-US" altLang="zh-CN" sz="2800" b="1" dirty="0">
                <a:solidFill>
                  <a:schemeClr val="bg1"/>
                </a:solidFill>
                <a:sym typeface="Symbol" panose="05050102010706020507" pitchFamily="18" charset="2"/>
              </a:rPr>
              <a:t>, </a:t>
            </a:r>
            <a:r>
              <a:rPr lang="en-US" altLang="zh-CN" sz="2800" b="1" dirty="0">
                <a:solidFill>
                  <a:schemeClr val="bg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and its position in the QCD </a:t>
            </a:r>
            <a:r>
              <a:rPr lang="en-US" altLang="zh-CN" sz="2800" b="1" dirty="0">
                <a:solidFill>
                  <a:srgbClr val="CC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CN" sz="2800" b="1" dirty="0">
                <a:solidFill>
                  <a:srgbClr val="CC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 </a:t>
            </a:r>
            <a:r>
              <a:rPr lang="en-US" altLang="zh-CN" sz="2800" b="1" dirty="0">
                <a:solidFill>
                  <a:schemeClr val="bg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phase diagram is proposed</a:t>
            </a:r>
            <a:endParaRPr lang="zh-CN" altLang="en-US" sz="2800" dirty="0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0" y="4276253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CN" sz="2800" b="1" dirty="0">
                <a:solidFill>
                  <a:schemeClr val="bg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 With analyzing the freeze-out condition 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CN" sz="2800" b="1" dirty="0">
                <a:solidFill>
                  <a:schemeClr val="bg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 obtained in DSE calculation, we propose the  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CN" sz="2800" b="1" dirty="0">
                <a:solidFill>
                  <a:schemeClr val="bg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 CEP could be detected in RHIC.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E0F4FC7F-9B5C-47E0-A7AA-E3D85C321D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9506" y="2420888"/>
                <a:ext cx="9394826" cy="1440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l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90000"/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en-US" altLang="zh-CN" sz="2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   </a:t>
                </a:r>
                <a:r>
                  <a:rPr lang="en-US" altLang="zh-CN" sz="2800" b="1" dirty="0">
                    <a:solidFill>
                      <a:srgbClr val="800000"/>
                    </a:solidFill>
                    <a:sym typeface="Symbol" panose="05050102010706020507" pitchFamily="18" charset="2"/>
                  </a:rPr>
                  <a:t> </a:t>
                </a:r>
                <a:r>
                  <a:rPr lang="en-US" altLang="zh-CN" sz="2800" b="1" dirty="0">
                    <a:solidFill>
                      <a:srgbClr val="8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Combining the DSE calculation &amp; the Lee-</a:t>
                </a:r>
              </a:p>
              <a:p>
                <a:pPr lvl="0"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zh-CN" sz="2800" b="1" dirty="0">
                    <a:solidFill>
                      <a:srgbClr val="8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  Yang zero analysis </a:t>
                </a:r>
              </a:p>
              <a:p>
                <a:pPr lvl="0"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zh-CN" sz="2800" b="1" dirty="0">
                    <a:solidFill>
                      <a:srgbClr val="80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  </a:t>
                </a:r>
                <a:r>
                  <a:rPr lang="en-US" altLang="zh-CN" sz="2800" b="1" dirty="0">
                    <a:solidFill>
                      <a:srgbClr val="80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 </a:t>
                </a:r>
                <a:r>
                  <a:rPr lang="en-US" altLang="zh-CN" sz="2800" b="1" kern="0" dirty="0">
                    <a:solidFill>
                      <a:srgbClr val="0000FF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b="1" i="1" kern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1" i="1" kern="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altLang="zh-CN" sz="2800" b="1" i="1" kern="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800" b="1" kern="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𝐂𝐄𝐏</m:t>
                            </m:r>
                          </m:sub>
                        </m:sSub>
                        <m:r>
                          <a:rPr lang="en-US" altLang="zh-CN" sz="2800" b="1" i="1" kern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800" b="1" i="1" kern="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zh-CN" altLang="en-US" sz="2800" b="1" i="1" kern="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altLang="zh-CN" sz="2800" b="1" kern="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𝐁</m:t>
                            </m:r>
                            <m:r>
                              <a:rPr lang="en-US" altLang="zh-CN" sz="2800" b="1" kern="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,</m:t>
                            </m:r>
                            <m:r>
                              <a:rPr lang="en-US" altLang="zh-CN" sz="2800" b="1" kern="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𝐂𝐄𝐏</m:t>
                            </m:r>
                          </m:sub>
                        </m:sSub>
                      </m:e>
                    </m:d>
                    <m:r>
                      <a:rPr lang="en-US" altLang="zh-CN" sz="2800" b="1" kern="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altLang="zh-CN" sz="2800" b="1" i="1" kern="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altLang="zh-CN" sz="2800" b="1" i="1" kern="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𝟏𝟏</m:t>
                    </m:r>
                    <m:r>
                      <a:rPr lang="en-US" altLang="zh-CN" sz="2800" b="1" i="1" kern="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𝟖</m:t>
                    </m:r>
                    <m:r>
                      <a:rPr lang="en-US" altLang="zh-CN" sz="2800" b="1" i="1" kern="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en-US" altLang="zh-CN" sz="2800" b="1" i="1" kern="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𝟔𝟎𝟔</m:t>
                    </m:r>
                    <m:r>
                      <a:rPr lang="en-US" altLang="zh-CN" sz="2800" b="1" i="1" kern="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altLang="zh-CN" sz="28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itchFamily="18" charset="2"/>
                  </a:rPr>
                  <a:t>MeV.</a:t>
                </a:r>
                <a:endParaRPr lang="zh-CN" altLang="en-US" sz="2800" dirty="0">
                  <a:solidFill>
                    <a:srgbClr val="FFFFFF"/>
                  </a:solidFill>
                </a:endParaRPr>
              </a:p>
            </p:txBody>
          </p:sp>
        </mc:Choice>
        <mc:Fallback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E0F4FC7F-9B5C-47E0-A7AA-E3D85C321D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59506" y="2420888"/>
                <a:ext cx="9394826" cy="1440459"/>
              </a:xfrm>
              <a:prstGeom prst="rect">
                <a:avLst/>
              </a:prstGeom>
              <a:blipFill>
                <a:blip r:embed="rId3"/>
                <a:stretch>
                  <a:fillRect t="-4661" b="-93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标题 3">
            <a:extLst>
              <a:ext uri="{FF2B5EF4-FFF2-40B4-BE49-F238E27FC236}">
                <a16:creationId xmlns:a16="http://schemas.microsoft.com/office/drawing/2014/main" id="{95A685BB-713C-459B-9BA6-1C7CBFD01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189" y="-18256"/>
            <a:ext cx="9176189" cy="67495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lvl="0" algn="l" eaLnBrk="1" hangingPunct="1">
              <a:defRPr/>
            </a:pPr>
            <a:r>
              <a:rPr lang="en-US" altLang="zh-CN" sz="4000" b="1" spc="-350" dirty="0">
                <a:solidFill>
                  <a:srgbClr val="800000"/>
                </a:solidFill>
                <a:effectLst/>
                <a:latin typeface="Times New Roman"/>
                <a:ea typeface="华文行楷" panose="02010800040101010101" pitchFamily="2" charset="-122"/>
                <a:cs typeface="+mn-cs"/>
              </a:rPr>
              <a:t>IV</a:t>
            </a:r>
            <a:r>
              <a:rPr lang="en-US" altLang="zh-CN" sz="4000" b="1" kern="12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. </a:t>
            </a:r>
            <a:r>
              <a:rPr lang="en-US" altLang="zh-CN" sz="4000" b="1" kern="1200" dirty="0">
                <a:solidFill>
                  <a:srgbClr val="800000"/>
                </a:solidFill>
                <a:effectLst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Summary &amp; Remarks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3C97660E-716B-47AB-AE00-A6CF778132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228" y="3785232"/>
                <a:ext cx="9066213" cy="543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l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90000"/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lvl="0"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zh-CN" sz="2600" b="1" dirty="0">
                    <a:solidFill>
                      <a:schemeClr val="bg2"/>
                    </a:solidFill>
                    <a:sym typeface="Symbol" panose="05050102010706020507" pitchFamily="18" charset="2"/>
                  </a:rPr>
                  <a:t> </a:t>
                </a:r>
                <a:r>
                  <a:rPr lang="en-US" altLang="zh-CN" sz="2600" b="1" dirty="0" err="1">
                    <a:solidFill>
                      <a:schemeClr val="bg2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fQCD</a:t>
                </a:r>
                <a:r>
                  <a:rPr lang="en-US" altLang="zh-CN" sz="2600" b="1" dirty="0">
                    <a:solidFill>
                      <a:schemeClr val="bg2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 in All:</a:t>
                </a:r>
                <a:r>
                  <a:rPr lang="en-US" altLang="zh-CN" sz="2600" b="1" kern="0" dirty="0">
                    <a:solidFill>
                      <a:srgbClr val="0000FF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600" b="1" i="1" kern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600" b="1" i="1" kern="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altLang="zh-CN" sz="2600" b="1" i="1" kern="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600" b="1" kern="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𝐂𝐄𝐏</m:t>
                            </m:r>
                          </m:sub>
                        </m:sSub>
                        <m:r>
                          <a:rPr lang="en-US" altLang="zh-CN" sz="2600" b="1" i="1" kern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600" b="1" i="1" kern="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zh-CN" altLang="en-US" sz="2600" b="1" i="1" kern="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altLang="zh-CN" sz="2600" b="1" kern="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𝐁</m:t>
                            </m:r>
                            <m:r>
                              <a:rPr lang="en-US" altLang="zh-CN" sz="2600" b="1" kern="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,</m:t>
                            </m:r>
                            <m:r>
                              <a:rPr lang="en-US" altLang="zh-CN" sz="2600" b="1" kern="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𝐂𝐄𝐏</m:t>
                            </m:r>
                          </m:sub>
                        </m:sSub>
                      </m:e>
                    </m:d>
                    <m:r>
                      <a:rPr lang="en-US" altLang="zh-CN" sz="2600" b="1" kern="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altLang="zh-CN" sz="2600" b="1" i="1" kern="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altLang="zh-CN" sz="2600" b="1" i="1" kern="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𝟏𝟎</m:t>
                    </m:r>
                    <m:r>
                      <a:rPr lang="en-US" altLang="zh-CN" sz="26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𝟓</m:t>
                    </m:r>
                    <m:r>
                      <a:rPr lang="en-US" altLang="zh-CN" sz="26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~</m:t>
                    </m:r>
                    <m:r>
                      <a:rPr lang="en-US" altLang="zh-CN" sz="26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𝟏𝟐𝟎</m:t>
                    </m:r>
                    <m:r>
                      <a:rPr lang="en-US" altLang="zh-CN" sz="2600" b="1" i="1" kern="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en-US" altLang="zh-CN" sz="26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𝟔𝟎𝟎</m:t>
                    </m:r>
                    <m:r>
                      <a:rPr lang="en-US" altLang="zh-CN" sz="26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~</m:t>
                    </m:r>
                    <m:r>
                      <a:rPr lang="en-US" altLang="zh-CN" sz="26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𝟕𝟎𝟎</m:t>
                    </m:r>
                    <m:r>
                      <a:rPr lang="en-US" altLang="zh-CN" sz="2600" b="1" i="1" kern="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altLang="zh-CN" sz="26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itchFamily="18" charset="2"/>
                  </a:rPr>
                  <a:t>MeV.</a:t>
                </a:r>
                <a:endParaRPr lang="zh-CN" altLang="en-US" sz="2600" dirty="0">
                  <a:solidFill>
                    <a:srgbClr val="FFFFFF"/>
                  </a:solidFill>
                </a:endParaRPr>
              </a:p>
            </p:txBody>
          </p:sp>
        </mc:Choice>
        <mc:Fallback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3C97660E-716B-47AB-AE00-A6CF778132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228" y="3785232"/>
                <a:ext cx="9066213" cy="543995"/>
              </a:xfrm>
              <a:prstGeom prst="rect">
                <a:avLst/>
              </a:prstGeom>
              <a:blipFill>
                <a:blip r:embed="rId4"/>
                <a:stretch>
                  <a:fillRect l="-1210" t="-6742" b="-235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132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7" grpId="0" animBg="1"/>
      <p:bldP spid="7" grpId="0"/>
      <p:bldP spid="9" grpId="0"/>
      <p:bldP spid="2" grpId="0"/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86" y="230796"/>
            <a:ext cx="5241158" cy="269414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-26988"/>
            <a:ext cx="9144000" cy="7683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endParaRPr lang="zh-CN" altLang="en-US" sz="4400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1" y="44625"/>
            <a:ext cx="7776864" cy="576968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62" y="620689"/>
            <a:ext cx="3958546" cy="141629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3929" y="620689"/>
            <a:ext cx="1618758" cy="158417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771002" y="836712"/>
            <a:ext cx="2792886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2600" b="1" dirty="0">
                <a:solidFill>
                  <a:srgbClr val="990033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How does the mass of nucleon</a:t>
            </a:r>
          </a:p>
          <a:p>
            <a:pPr algn="ctr">
              <a:lnSpc>
                <a:spcPct val="90000"/>
              </a:lnSpc>
            </a:pPr>
            <a:r>
              <a:rPr lang="en-US" altLang="zh-CN" sz="2600" b="1" dirty="0">
                <a:solidFill>
                  <a:srgbClr val="990033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arise </a:t>
            </a:r>
            <a:r>
              <a:rPr lang="en-US" altLang="zh-CN" sz="2600" b="1" dirty="0">
                <a:solidFill>
                  <a:srgbClr val="990033"/>
                </a:solidFill>
                <a:latin typeface="+mn-lt"/>
                <a:ea typeface="华文行楷" panose="02010800040101010101" pitchFamily="2" charset="-122"/>
                <a:hlinkClick r:id="" action="ppaction://noaction"/>
              </a:rPr>
              <a:t>??</a:t>
            </a:r>
            <a:endParaRPr lang="zh-CN" altLang="en-US" sz="2600" dirty="0">
              <a:solidFill>
                <a:srgbClr val="990033"/>
              </a:solidFill>
              <a:latin typeface="+mn-lt"/>
            </a:endParaRPr>
          </a:p>
        </p:txBody>
      </p:sp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0" y="3933"/>
            <a:ext cx="9144000" cy="64997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l"/>
            <a:r>
              <a:rPr lang="en-US" altLang="zh-CN" sz="4000" b="1" dirty="0">
                <a:solidFill>
                  <a:srgbClr val="800000"/>
                </a:solidFill>
                <a:effectLst/>
                <a:latin typeface="Times New Roman"/>
                <a:sym typeface="Symbol" pitchFamily="18" charset="2"/>
              </a:rPr>
              <a:t> </a:t>
            </a:r>
            <a:r>
              <a:rPr lang="en-US" altLang="zh-CN" sz="3400" b="1" dirty="0">
                <a:solidFill>
                  <a:srgbClr val="800000"/>
                </a:solidFill>
                <a:effectLst/>
                <a:latin typeface="Comic Sans MS" panose="030F0702030302020204" pitchFamily="66" charset="0"/>
                <a:sym typeface="Symbol" pitchFamily="18" charset="2"/>
              </a:rPr>
              <a:t>The Nucleon Mass Crisis</a:t>
            </a:r>
            <a:endParaRPr lang="zh-CN" altLang="en-US" sz="3600" b="1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7984" y="1556792"/>
            <a:ext cx="665000" cy="504056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4067944" y="1196752"/>
            <a:ext cx="1359667" cy="8402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1800" b="1" dirty="0">
                <a:latin typeface="Comic Sans MS" panose="030F0702030302020204" pitchFamily="66" charset="0"/>
                <a:ea typeface="华文行楷" panose="02010800040101010101" pitchFamily="2" charset="-122"/>
              </a:rPr>
              <a:t>What is </a:t>
            </a:r>
          </a:p>
          <a:p>
            <a:pPr algn="ctr">
              <a:lnSpc>
                <a:spcPct val="90000"/>
              </a:lnSpc>
            </a:pPr>
            <a:r>
              <a:rPr lang="en-US" altLang="zh-CN" sz="1800" b="1" dirty="0">
                <a:latin typeface="Comic Sans MS" panose="030F0702030302020204" pitchFamily="66" charset="0"/>
                <a:ea typeface="华文行楷" panose="02010800040101010101" pitchFamily="2" charset="-122"/>
              </a:rPr>
              <a:t>the other </a:t>
            </a:r>
          </a:p>
          <a:p>
            <a:pPr algn="ctr">
              <a:lnSpc>
                <a:spcPct val="90000"/>
              </a:lnSpc>
            </a:pPr>
            <a:r>
              <a:rPr lang="en-US" altLang="zh-CN" sz="1800" b="1" dirty="0">
                <a:latin typeface="Comic Sans MS" panose="030F0702030302020204" pitchFamily="66" charset="0"/>
                <a:ea typeface="华文行楷" panose="02010800040101010101" pitchFamily="2" charset="-122"/>
              </a:rPr>
              <a:t>99% </a:t>
            </a:r>
            <a:r>
              <a:rPr lang="en-US" altLang="zh-CN" sz="1800" b="1" dirty="0">
                <a:latin typeface="+mn-lt"/>
                <a:ea typeface="华文行楷" panose="02010800040101010101" pitchFamily="2" charset="-122"/>
              </a:rPr>
              <a:t>??</a:t>
            </a:r>
            <a:endParaRPr lang="zh-CN" altLang="en-US" sz="1800" dirty="0">
              <a:latin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180528" y="5808166"/>
            <a:ext cx="92170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0" spc="-51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“</a:t>
            </a:r>
            <a:r>
              <a:rPr lang="en-US" altLang="zh-CN" sz="2800" b="1" kern="0" dirty="0">
                <a:solidFill>
                  <a:schemeClr val="bg1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Origin</a:t>
            </a:r>
            <a:r>
              <a:rPr lang="en-US" altLang="zh-CN" sz="1800" b="1" kern="0" dirty="0">
                <a:solidFill>
                  <a:schemeClr val="bg1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 </a:t>
            </a:r>
            <a:r>
              <a:rPr lang="en-US" altLang="zh-CN" sz="2800" b="1" kern="0" dirty="0">
                <a:solidFill>
                  <a:schemeClr val="bg1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of</a:t>
            </a:r>
            <a:r>
              <a:rPr lang="en-US" altLang="zh-CN" sz="1800" b="1" kern="0" dirty="0">
                <a:solidFill>
                  <a:schemeClr val="bg1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 </a:t>
            </a:r>
            <a:r>
              <a:rPr lang="en-US" altLang="zh-CN" sz="2800" b="1" kern="0" dirty="0">
                <a:solidFill>
                  <a:schemeClr val="bg1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nucleon</a:t>
            </a:r>
            <a:r>
              <a:rPr lang="en-US" altLang="zh-CN" sz="1800" b="1" kern="0" dirty="0">
                <a:solidFill>
                  <a:schemeClr val="bg1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 </a:t>
            </a:r>
            <a:r>
              <a:rPr lang="en-US" altLang="zh-CN" sz="2800" b="1" kern="0" dirty="0">
                <a:solidFill>
                  <a:schemeClr val="bg1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mass</a:t>
            </a:r>
            <a:r>
              <a:rPr lang="zh-CN" altLang="en-US" sz="2800" b="1" kern="0" spc="-51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”</a:t>
            </a:r>
            <a:r>
              <a:rPr lang="en-US" altLang="zh-CN" sz="2800" b="1" kern="0" spc="-51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&amp;    </a:t>
            </a:r>
            <a:r>
              <a:rPr lang="zh-CN" altLang="en-US" sz="2800" b="1" kern="0" spc="-51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“</a:t>
            </a:r>
            <a:r>
              <a:rPr lang="en-US" altLang="zh-CN" sz="2800" b="1" kern="0" dirty="0">
                <a:solidFill>
                  <a:schemeClr val="bg1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quark</a:t>
            </a:r>
            <a:r>
              <a:rPr lang="en-US" altLang="zh-CN" sz="1800" b="1" kern="0" dirty="0">
                <a:solidFill>
                  <a:schemeClr val="bg1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 </a:t>
            </a:r>
            <a:r>
              <a:rPr lang="en-US" altLang="zh-CN" sz="2800" b="1" kern="0" dirty="0">
                <a:solidFill>
                  <a:schemeClr val="bg1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confinement</a:t>
            </a:r>
            <a:r>
              <a:rPr lang="zh-CN" altLang="en-US" sz="2800" b="1" kern="0" spc="-51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”</a:t>
            </a:r>
            <a:endParaRPr lang="en-US" altLang="zh-CN" sz="2800" b="1" kern="0" spc="-510" dirty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zh-CN" altLang="en-US" sz="2800" b="1" kern="0" spc="-35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   </a:t>
            </a:r>
            <a:r>
              <a:rPr lang="en-US" altLang="zh-CN" sz="2800" b="1" kern="0" dirty="0">
                <a:solidFill>
                  <a:schemeClr val="bg1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form one of the millennium prize problems</a:t>
            </a:r>
            <a:r>
              <a:rPr lang="zh-CN" altLang="en-US" sz="2800" b="1" kern="0" dirty="0">
                <a:solidFill>
                  <a:schemeClr val="bg1"/>
                </a:solidFill>
                <a:hlinkClick r:id="rId8" action="ppaction://hlinksldjump"/>
              </a:rPr>
              <a:t>！</a:t>
            </a:r>
            <a:endParaRPr lang="zh-CN" altLang="en-US" sz="2800" b="1" kern="0" dirty="0">
              <a:solidFill>
                <a:schemeClr val="bg1"/>
              </a:solidFill>
            </a:endParaRPr>
          </a:p>
        </p:txBody>
      </p:sp>
      <p:pic>
        <p:nvPicPr>
          <p:cNvPr id="21" name="Picture 27" descr="C:\PersonalWorking\集锦\millennium_prize_problems_atiyah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445224"/>
            <a:ext cx="872822" cy="139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72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8575"/>
            <a:ext cx="9396413" cy="64928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l" eaLnBrk="1" hangingPunct="1">
              <a:lnSpc>
                <a:spcPts val="3840"/>
              </a:lnSpc>
              <a:spcBef>
                <a:spcPct val="20000"/>
              </a:spcBef>
              <a:buClr>
                <a:srgbClr val="3366FF"/>
              </a:buClr>
              <a:buSzPct val="80000"/>
              <a:defRPr/>
            </a:pPr>
            <a:r>
              <a:rPr lang="en-US" altLang="zh-CN" sz="4000" b="1" kern="1200" dirty="0">
                <a:solidFill>
                  <a:srgbClr val="800000"/>
                </a:solidFill>
                <a:effectLst/>
                <a:latin typeface="Comic Sans MS" panose="030F0702030302020204" pitchFamily="66" charset="0"/>
                <a:ea typeface="华文行楷"/>
                <a:sym typeface="Symbol" pitchFamily="18" charset="2"/>
              </a:rPr>
              <a:t>I. Introduction</a:t>
            </a:r>
            <a:endParaRPr lang="zh-CN" altLang="en-US" sz="4000" b="1" dirty="0">
              <a:solidFill>
                <a:srgbClr val="002060"/>
              </a:solidFill>
              <a:effectLst/>
              <a:ea typeface="楷体_GB2312" pitchFamily="49" charset="-122"/>
            </a:endParaRPr>
          </a:p>
        </p:txBody>
      </p:sp>
      <p:sp>
        <p:nvSpPr>
          <p:cNvPr id="62567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-36513" y="1844824"/>
            <a:ext cx="9432926" cy="2448272"/>
          </a:xfrm>
          <a:ln w="31750"/>
        </p:spPr>
        <p:txBody>
          <a:bodyPr/>
          <a:lstStyle/>
          <a:p>
            <a:pPr marL="0" indent="0" eaLnBrk="1" hangingPunct="1">
              <a:lnSpc>
                <a:spcPts val="3800"/>
              </a:lnSpc>
              <a:spcBef>
                <a:spcPts val="0"/>
              </a:spcBef>
              <a:buClr>
                <a:srgbClr val="3366FF"/>
              </a:buClr>
              <a:buFont typeface="Wingdings" panose="05000000000000000000" pitchFamily="2" charset="2"/>
              <a:buNone/>
              <a:defRPr/>
            </a:pPr>
            <a:r>
              <a:rPr lang="en-US" altLang="zh-CN" sz="2800" b="1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 Approaches should be the nonperturbative QCD  </a:t>
            </a:r>
          </a:p>
          <a:p>
            <a:pPr marL="0" indent="0" eaLnBrk="1" hangingPunct="1">
              <a:lnSpc>
                <a:spcPts val="3800"/>
              </a:lnSpc>
              <a:spcBef>
                <a:spcPts val="0"/>
              </a:spcBef>
              <a:buClr>
                <a:srgbClr val="3366FF"/>
              </a:buClr>
              <a:buFont typeface="Wingdings" panose="05000000000000000000" pitchFamily="2" charset="2"/>
              <a:buNone/>
              <a:defRPr/>
            </a:pPr>
            <a:r>
              <a:rPr lang="en-US" altLang="zh-CN" sz="2800" b="1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  which involves simultaneously the charters</a:t>
            </a:r>
          </a:p>
          <a:p>
            <a:pPr marL="0" indent="0" eaLnBrk="1" hangingPunct="1">
              <a:lnSpc>
                <a:spcPts val="3800"/>
              </a:lnSpc>
              <a:spcBef>
                <a:spcPts val="0"/>
              </a:spcBef>
              <a:buClr>
                <a:srgbClr val="3366FF"/>
              </a:buClr>
              <a:buFont typeface="Wingdings" panose="05000000000000000000" pitchFamily="2" charset="2"/>
              <a:buNone/>
              <a:defRPr/>
            </a:pPr>
            <a:r>
              <a:rPr lang="en-US" altLang="zh-CN" sz="2800" b="1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  of the </a:t>
            </a:r>
            <a:r>
              <a:rPr lang="en-US" altLang="zh-CN" sz="2800" b="1" kern="1200" dirty="0">
                <a:solidFill>
                  <a:srgbClr val="800000"/>
                </a:solidFill>
                <a:latin typeface="Comic Sans MS" panose="030F0702030302020204" pitchFamily="66" charset="0"/>
                <a:ea typeface="华文行楷" pitchFamily="2" charset="-122"/>
              </a:rPr>
              <a:t>DCSB  &amp;  its Restoration</a:t>
            </a:r>
            <a:r>
              <a:rPr lang="en-US" altLang="zh-CN" sz="2800" b="1" kern="1200" dirty="0">
                <a:solidFill>
                  <a:srgbClr val="800000"/>
                </a:solidFill>
                <a:ea typeface="华文行楷" pitchFamily="2" charset="-122"/>
              </a:rPr>
              <a:t>,</a:t>
            </a:r>
            <a:r>
              <a:rPr lang="en-US" altLang="zh-CN" sz="2800" b="1" kern="1200" dirty="0">
                <a:solidFill>
                  <a:srgbClr val="800000"/>
                </a:solidFill>
                <a:latin typeface="Comic Sans MS" panose="030F0702030302020204" pitchFamily="66" charset="0"/>
                <a:ea typeface="华文行楷" pitchFamily="2" charset="-122"/>
              </a:rPr>
              <a:t> </a:t>
            </a:r>
            <a:r>
              <a:rPr lang="zh-CN" altLang="en-US" sz="2800" b="1" kern="1200" dirty="0">
                <a:solidFill>
                  <a:srgbClr val="800000"/>
                </a:solidFill>
                <a:latin typeface="Comic Sans MS" panose="030F0702030302020204" pitchFamily="66" charset="0"/>
                <a:ea typeface="华文行楷" pitchFamily="2" charset="-122"/>
              </a:rPr>
              <a:t>  </a:t>
            </a:r>
            <a:r>
              <a:rPr lang="en-US" altLang="zh-CN" sz="2800" b="1" kern="1200" dirty="0">
                <a:solidFill>
                  <a:srgbClr val="800000"/>
                </a:solidFill>
                <a:latin typeface="Comic Sans MS" panose="030F0702030302020204" pitchFamily="66" charset="0"/>
                <a:ea typeface="华文行楷" pitchFamily="2" charset="-122"/>
              </a:rPr>
              <a:t> </a:t>
            </a:r>
          </a:p>
          <a:p>
            <a:pPr marL="0" indent="0" eaLnBrk="1" hangingPunct="1">
              <a:lnSpc>
                <a:spcPts val="3800"/>
              </a:lnSpc>
              <a:spcBef>
                <a:spcPts val="0"/>
              </a:spcBef>
              <a:buClr>
                <a:srgbClr val="3366FF"/>
              </a:buClr>
              <a:buFont typeface="Wingdings" panose="05000000000000000000" pitchFamily="2" charset="2"/>
              <a:buNone/>
              <a:defRPr/>
            </a:pPr>
            <a:r>
              <a:rPr lang="en-US" altLang="zh-CN" sz="2800" b="1" kern="1200" dirty="0">
                <a:solidFill>
                  <a:srgbClr val="800000"/>
                </a:solidFill>
                <a:latin typeface="Comic Sans MS" panose="030F0702030302020204" pitchFamily="66" charset="0"/>
                <a:ea typeface="华文行楷" pitchFamily="2" charset="-122"/>
              </a:rPr>
              <a:t>     the Confinement  &amp;  Deconfinement </a:t>
            </a:r>
            <a:r>
              <a:rPr lang="en-US" altLang="zh-CN" sz="2800" b="1" kern="1200" dirty="0">
                <a:solidFill>
                  <a:srgbClr val="800000"/>
                </a:solidFill>
                <a:ea typeface="华文行楷" pitchFamily="2" charset="-122"/>
              </a:rPr>
              <a:t>,</a:t>
            </a:r>
            <a:r>
              <a:rPr lang="en-US" altLang="zh-CN" sz="2800" b="1" kern="1200" dirty="0">
                <a:solidFill>
                  <a:srgbClr val="800000"/>
                </a:solidFill>
                <a:latin typeface="Comic Sans MS" panose="030F0702030302020204" pitchFamily="66" charset="0"/>
                <a:ea typeface="华文行楷" pitchFamily="2" charset="-122"/>
              </a:rPr>
              <a:t> </a:t>
            </a:r>
            <a:endParaRPr lang="en-US" altLang="zh-CN" sz="2800" b="1" dirty="0">
              <a:solidFill>
                <a:srgbClr val="800000"/>
              </a:solidFill>
              <a:ea typeface="华文行楷" panose="02010800040101010101" pitchFamily="2" charset="-122"/>
              <a:sym typeface="Symbol" pitchFamily="18" charset="2"/>
            </a:endParaRPr>
          </a:p>
          <a:p>
            <a:pPr marL="0" indent="0" eaLnBrk="1" hangingPunct="1">
              <a:spcBef>
                <a:spcPts val="0"/>
              </a:spcBef>
              <a:buClr>
                <a:srgbClr val="3366FF"/>
              </a:buClr>
              <a:buFont typeface="Wingdings" panose="05000000000000000000" pitchFamily="2" charset="2"/>
              <a:buNone/>
              <a:defRPr/>
            </a:pPr>
            <a:r>
              <a:rPr lang="en-US" altLang="zh-CN" sz="2800" b="1" dirty="0">
                <a:solidFill>
                  <a:srgbClr val="8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800" b="1" dirty="0">
                <a:solidFill>
                  <a:srgbClr val="7030A0"/>
                </a:solidFill>
                <a:latin typeface="Comic Sans MS" panose="030F0702030302020204" pitchFamily="66" charset="0"/>
                <a:ea typeface="楷体_GB2312" pitchFamily="49" charset="-122"/>
              </a:rPr>
              <a:t>since</a:t>
            </a:r>
            <a:r>
              <a:rPr lang="en-US" altLang="zh-CN" sz="1600" b="1" dirty="0">
                <a:solidFill>
                  <a:srgbClr val="7030A0"/>
                </a:solidFill>
                <a:latin typeface="Comic Sans MS" panose="030F0702030302020204" pitchFamily="66" charset="0"/>
                <a:ea typeface="楷体_GB2312" pitchFamily="49" charset="-122"/>
              </a:rPr>
              <a:t> </a:t>
            </a:r>
            <a:r>
              <a:rPr lang="en-US" altLang="zh-CN" sz="2800" b="1" dirty="0">
                <a:solidFill>
                  <a:srgbClr val="7030A0"/>
                </a:solidFill>
                <a:latin typeface="Comic Sans MS" panose="030F0702030302020204" pitchFamily="66" charset="0"/>
                <a:ea typeface="楷体_GB2312" pitchFamily="49" charset="-122"/>
              </a:rPr>
              <a:t>the</a:t>
            </a:r>
            <a:r>
              <a:rPr lang="en-US" altLang="zh-CN" sz="1600" b="1" dirty="0">
                <a:solidFill>
                  <a:srgbClr val="7030A0"/>
                </a:solidFill>
                <a:latin typeface="Comic Sans MS" panose="030F0702030302020204" pitchFamily="66" charset="0"/>
                <a:ea typeface="楷体_GB2312" pitchFamily="49" charset="-122"/>
              </a:rPr>
              <a:t> </a:t>
            </a:r>
            <a:r>
              <a:rPr lang="en-US" altLang="zh-CN" sz="2800" b="1" dirty="0">
                <a:solidFill>
                  <a:srgbClr val="7030A0"/>
                </a:solidFill>
                <a:latin typeface="Comic Sans MS" panose="030F0702030302020204" pitchFamily="66" charset="0"/>
                <a:ea typeface="楷体_GB2312" pitchFamily="49" charset="-122"/>
              </a:rPr>
              <a:t>aspects</a:t>
            </a:r>
            <a:r>
              <a:rPr lang="en-US" altLang="zh-CN" sz="1600" b="1" dirty="0">
                <a:solidFill>
                  <a:srgbClr val="7030A0"/>
                </a:solidFill>
                <a:latin typeface="Comic Sans MS" panose="030F0702030302020204" pitchFamily="66" charset="0"/>
                <a:ea typeface="楷体_GB2312" pitchFamily="49" charset="-122"/>
              </a:rPr>
              <a:t> </a:t>
            </a:r>
            <a:r>
              <a:rPr lang="en-US" altLang="zh-CN" sz="2800" b="1" dirty="0">
                <a:solidFill>
                  <a:srgbClr val="7030A0"/>
                </a:solidFill>
                <a:latin typeface="Comic Sans MS" panose="030F0702030302020204" pitchFamily="66" charset="0"/>
                <a:ea typeface="楷体_GB2312" pitchFamily="49" charset="-122"/>
              </a:rPr>
              <a:t>appear</a:t>
            </a:r>
            <a:r>
              <a:rPr lang="en-US" altLang="zh-CN" sz="1600" b="1" dirty="0">
                <a:solidFill>
                  <a:srgbClr val="7030A0"/>
                </a:solidFill>
                <a:latin typeface="Comic Sans MS" panose="030F0702030302020204" pitchFamily="66" charset="0"/>
                <a:ea typeface="楷体_GB2312" pitchFamily="49" charset="-122"/>
              </a:rPr>
              <a:t> </a:t>
            </a:r>
            <a:r>
              <a:rPr lang="en-US" altLang="zh-CN" sz="2800" b="1" dirty="0">
                <a:solidFill>
                  <a:srgbClr val="7030A0"/>
                </a:solidFill>
                <a:latin typeface="Comic Sans MS" panose="030F0702030302020204" pitchFamily="66" charset="0"/>
                <a:ea typeface="楷体_GB2312" pitchFamily="49" charset="-122"/>
              </a:rPr>
              <a:t>at</a:t>
            </a:r>
            <a:r>
              <a:rPr lang="en-US" altLang="zh-CN" sz="1600" b="1" dirty="0">
                <a:solidFill>
                  <a:srgbClr val="7030A0"/>
                </a:solidFill>
                <a:latin typeface="Comic Sans MS" panose="030F0702030302020204" pitchFamily="66" charset="0"/>
                <a:ea typeface="楷体_GB2312" pitchFamily="49" charset="-122"/>
              </a:rPr>
              <a:t> </a:t>
            </a:r>
            <a:r>
              <a:rPr lang="en-US" altLang="zh-CN" sz="2800" b="1" dirty="0">
                <a:solidFill>
                  <a:srgbClr val="7030A0"/>
                </a:solidFill>
                <a:latin typeface="Comic Sans MS" panose="030F0702030302020204" pitchFamily="66" charset="0"/>
                <a:ea typeface="楷体_GB2312" pitchFamily="49" charset="-122"/>
              </a:rPr>
              <a:t>NP</a:t>
            </a:r>
            <a:r>
              <a:rPr lang="en-US" altLang="zh-CN" sz="1600" b="1" dirty="0">
                <a:solidFill>
                  <a:srgbClr val="7030A0"/>
                </a:solidFill>
                <a:latin typeface="Comic Sans MS" panose="030F0702030302020204" pitchFamily="66" charset="0"/>
                <a:ea typeface="楷体_GB2312" pitchFamily="49" charset="-122"/>
              </a:rPr>
              <a:t> </a:t>
            </a:r>
            <a:r>
              <a:rPr lang="en-US" altLang="zh-CN" sz="2800" b="1" dirty="0">
                <a:solidFill>
                  <a:srgbClr val="7030A0"/>
                </a:solidFill>
                <a:latin typeface="Comic Sans MS" panose="030F0702030302020204" pitchFamily="66" charset="0"/>
                <a:ea typeface="楷体_GB2312" pitchFamily="49" charset="-122"/>
              </a:rPr>
              <a:t>QCD</a:t>
            </a:r>
            <a:r>
              <a:rPr lang="en-US" altLang="zh-CN" sz="1600" b="1" dirty="0">
                <a:solidFill>
                  <a:srgbClr val="7030A0"/>
                </a:solidFill>
                <a:latin typeface="Comic Sans MS" panose="030F0702030302020204" pitchFamily="66" charset="0"/>
                <a:ea typeface="楷体_GB2312" pitchFamily="49" charset="-122"/>
              </a:rPr>
              <a:t> </a:t>
            </a:r>
            <a:r>
              <a:rPr lang="en-US" altLang="zh-CN" sz="2800" b="1" dirty="0">
                <a:solidFill>
                  <a:srgbClr val="7030A0"/>
                </a:solidFill>
                <a:latin typeface="Comic Sans MS" panose="030F0702030302020204" pitchFamily="66" charset="0"/>
                <a:ea typeface="楷体_GB2312" pitchFamily="49" charset="-122"/>
              </a:rPr>
              <a:t>scale</a:t>
            </a:r>
            <a:r>
              <a:rPr lang="en-US" altLang="zh-CN" sz="2800" b="1" spc="-200" dirty="0">
                <a:solidFill>
                  <a:srgbClr val="7030A0"/>
                </a:solidFill>
                <a:latin typeface="Comic Sans MS" panose="030F0702030302020204" pitchFamily="66" charset="0"/>
                <a:ea typeface="楷体_GB2312" pitchFamily="49" charset="-122"/>
              </a:rPr>
              <a:t> </a:t>
            </a:r>
            <a:r>
              <a:rPr lang="en-US" altLang="zh-CN" sz="2800" b="1" spc="-200" dirty="0">
                <a:solidFill>
                  <a:srgbClr val="7030A0"/>
                </a:solidFill>
                <a:ea typeface="华文行楷" panose="02010800040101010101" pitchFamily="2" charset="-122"/>
              </a:rPr>
              <a:t>(</a:t>
            </a:r>
            <a:r>
              <a:rPr lang="en-US" altLang="zh-CN" sz="2800" b="1" spc="-200" dirty="0">
                <a:solidFill>
                  <a:srgbClr val="7030A0"/>
                </a:solidFill>
                <a:latin typeface="楷体_GB2312" pitchFamily="49" charset="-122"/>
                <a:ea typeface="楷体_GB2312" pitchFamily="49" charset="-122"/>
              </a:rPr>
              <a:t>10</a:t>
            </a:r>
            <a:r>
              <a:rPr lang="en-US" altLang="zh-CN" sz="2800" b="1" spc="-200" baseline="30000" dirty="0">
                <a:solidFill>
                  <a:srgbClr val="7030A0"/>
                </a:solidFill>
                <a:latin typeface="楷体_GB2312" pitchFamily="49" charset="-122"/>
                <a:ea typeface="楷体_GB2312" pitchFamily="49" charset="-122"/>
              </a:rPr>
              <a:t>2 </a:t>
            </a:r>
            <a:r>
              <a:rPr lang="en-US" altLang="zh-CN" sz="2800" b="1" spc="-200" dirty="0">
                <a:solidFill>
                  <a:srgbClr val="7030A0"/>
                </a:solidFill>
                <a:latin typeface="Comic Sans MS" panose="030F0702030302020204" pitchFamily="66" charset="0"/>
                <a:ea typeface="楷体_GB2312" pitchFamily="49" charset="-122"/>
              </a:rPr>
              <a:t>MeV</a:t>
            </a:r>
            <a:r>
              <a:rPr lang="en-US" altLang="zh-CN" sz="2800" b="1" spc="-200" dirty="0">
                <a:solidFill>
                  <a:srgbClr val="7030A0"/>
                </a:solidFill>
                <a:ea typeface="楷体_GB2312" pitchFamily="49" charset="-122"/>
              </a:rPr>
              <a:t>) . </a:t>
            </a:r>
            <a:endParaRPr lang="zh-CN" altLang="en-US" sz="2800" b="1" spc="-200" dirty="0">
              <a:solidFill>
                <a:srgbClr val="7030A0"/>
              </a:solidFill>
              <a:ea typeface="华文行楷" panose="02010800040101010101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946A04D-6280-46BF-A358-B4747CCF7F64}"/>
              </a:ext>
            </a:extLst>
          </p:cNvPr>
          <p:cNvSpPr/>
          <p:nvPr/>
        </p:nvSpPr>
        <p:spPr>
          <a:xfrm>
            <a:off x="0" y="560874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kern="0" dirty="0">
                <a:solidFill>
                  <a:srgbClr val="0000FF"/>
                </a:solidFill>
                <a:latin typeface="Comic Sans MS" panose="030F0702030302020204" pitchFamily="66" charset="0"/>
                <a:ea typeface="华文行楷" panose="02010800040101010101" pitchFamily="2" charset="-122"/>
                <a:cs typeface="+mj-cs"/>
                <a:sym typeface="Symbol" pitchFamily="18" charset="2"/>
              </a:rPr>
              <a:t> QCD phase transitions reveal the process &amp;    </a:t>
            </a:r>
          </a:p>
          <a:p>
            <a:r>
              <a:rPr lang="en-US" altLang="zh-CN" sz="2800" b="1" kern="0" dirty="0">
                <a:solidFill>
                  <a:srgbClr val="0000FF"/>
                </a:solidFill>
                <a:latin typeface="Comic Sans MS" panose="030F0702030302020204" pitchFamily="66" charset="0"/>
                <a:ea typeface="华文行楷" panose="02010800040101010101" pitchFamily="2" charset="-122"/>
                <a:cs typeface="+mj-cs"/>
                <a:sym typeface="Symbol" pitchFamily="18" charset="2"/>
              </a:rPr>
              <a:t>   mechanism of the observable matter </a:t>
            </a:r>
            <a:r>
              <a:rPr lang="en-US" altLang="zh-CN" sz="2800" b="1" kern="0" dirty="0">
                <a:solidFill>
                  <a:srgbClr val="0000FF"/>
                </a:solidFill>
                <a:latin typeface="Comic Sans MS" panose="030F0702030302020204" pitchFamily="66" charset="0"/>
                <a:ea typeface="华文行楷" panose="02010800040101010101" pitchFamily="2" charset="-122"/>
                <a:cs typeface="+mj-cs"/>
                <a:sym typeface="Symbol" pitchFamily="18" charset="2"/>
                <a:hlinkClick r:id="rId2" action="ppaction://hlinksldjump"/>
              </a:rPr>
              <a:t>and</a:t>
            </a:r>
            <a:r>
              <a:rPr lang="en-US" altLang="zh-CN" sz="2800" b="1" kern="0" dirty="0">
                <a:solidFill>
                  <a:srgbClr val="0000FF"/>
                </a:solidFill>
                <a:latin typeface="Comic Sans MS" panose="030F0702030302020204" pitchFamily="66" charset="0"/>
                <a:ea typeface="华文行楷" panose="02010800040101010101" pitchFamily="2" charset="-122"/>
                <a:cs typeface="+mj-cs"/>
                <a:sym typeface="Symbol" pitchFamily="18" charset="2"/>
              </a:rPr>
              <a:t> its </a:t>
            </a:r>
          </a:p>
          <a:p>
            <a:r>
              <a:rPr lang="en-US" altLang="zh-CN" sz="2800" b="1" kern="0" dirty="0">
                <a:solidFill>
                  <a:srgbClr val="0000FF"/>
                </a:solidFill>
                <a:latin typeface="Comic Sans MS" panose="030F0702030302020204" pitchFamily="66" charset="0"/>
                <a:ea typeface="华文行楷" panose="02010800040101010101" pitchFamily="2" charset="-122"/>
                <a:cs typeface="+mj-cs"/>
                <a:sym typeface="Symbol" pitchFamily="18" charset="2"/>
              </a:rPr>
              <a:t>   mass generation.</a:t>
            </a:r>
            <a:endParaRPr lang="zh-CN" altLang="en-US" sz="28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E946E5A-E71E-422B-A945-444AC11512CC}"/>
              </a:ext>
            </a:extLst>
          </p:cNvPr>
          <p:cNvSpPr/>
          <p:nvPr/>
        </p:nvSpPr>
        <p:spPr>
          <a:xfrm>
            <a:off x="0" y="4293096"/>
            <a:ext cx="914400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90000"/>
              </a:lnSpc>
              <a:spcBef>
                <a:spcPts val="0"/>
              </a:spcBef>
              <a:buClr>
                <a:srgbClr val="3366FF"/>
              </a:buClr>
              <a:buSzPct val="80000"/>
              <a:defRPr/>
            </a:pPr>
            <a:r>
              <a:rPr lang="en-US" altLang="zh-CN" sz="2800" b="1" kern="0" dirty="0">
                <a:solidFill>
                  <a:schemeClr val="bg1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 Critical end point (CEP) is the state separating </a:t>
            </a:r>
          </a:p>
          <a:p>
            <a:pPr lvl="0" eaLnBrk="1" hangingPunct="1">
              <a:lnSpc>
                <a:spcPct val="90000"/>
              </a:lnSpc>
              <a:spcBef>
                <a:spcPts val="0"/>
              </a:spcBef>
              <a:buClr>
                <a:srgbClr val="3366FF"/>
              </a:buClr>
              <a:buSzPct val="80000"/>
              <a:defRPr/>
            </a:pPr>
            <a:r>
              <a:rPr lang="en-US" altLang="zh-CN" sz="2800" b="1" kern="0" dirty="0">
                <a:solidFill>
                  <a:schemeClr val="bg1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  the 1st order phase transition and the crossover </a:t>
            </a:r>
          </a:p>
          <a:p>
            <a:pPr lvl="0" eaLnBrk="1" hangingPunct="1">
              <a:lnSpc>
                <a:spcPct val="90000"/>
              </a:lnSpc>
              <a:spcBef>
                <a:spcPts val="0"/>
              </a:spcBef>
              <a:buClr>
                <a:srgbClr val="3366FF"/>
              </a:buClr>
              <a:buSzPct val="80000"/>
              <a:defRPr/>
            </a:pPr>
            <a:r>
              <a:rPr lang="en-US" altLang="zh-CN" sz="2800" b="1" kern="0" dirty="0">
                <a:solidFill>
                  <a:schemeClr val="bg1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  in the phase diagram</a:t>
            </a:r>
            <a:r>
              <a:rPr lang="en-US" altLang="zh-CN" sz="2800" b="1" kern="0" dirty="0">
                <a:solidFill>
                  <a:schemeClr val="bg1"/>
                </a:solidFill>
                <a:latin typeface="Times New Roman"/>
                <a:ea typeface="华文行楷" panose="02010800040101010101" pitchFamily="2" charset="-122"/>
                <a:sym typeface="Symbol" pitchFamily="18" charset="2"/>
              </a:rPr>
              <a:t>.</a:t>
            </a:r>
            <a:r>
              <a:rPr lang="en-US" altLang="zh-CN" sz="2800" b="1" kern="0" dirty="0">
                <a:solidFill>
                  <a:schemeClr val="bg1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 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71E6E1D-0880-485F-A464-B710A5921E8A}"/>
              </a:ext>
            </a:extLst>
          </p:cNvPr>
          <p:cNvSpPr/>
          <p:nvPr/>
        </p:nvSpPr>
        <p:spPr>
          <a:xfrm>
            <a:off x="0" y="5571237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ts val="0"/>
              </a:spcBef>
              <a:buClr>
                <a:srgbClr val="3366FF"/>
              </a:buClr>
              <a:buSzPct val="80000"/>
              <a:defRPr/>
            </a:pPr>
            <a:r>
              <a:rPr lang="en-US" altLang="zh-CN" sz="2800" b="1" kern="0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 Exploring </a:t>
            </a:r>
            <a:r>
              <a:rPr lang="en-US" altLang="zh-CN" sz="2800" b="1" kern="0" dirty="0">
                <a:solidFill>
                  <a:srgbClr val="0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the existence of the CEP &amp; its location</a:t>
            </a:r>
            <a:r>
              <a:rPr lang="en-US" altLang="zh-CN" sz="2800" b="1" kern="0" dirty="0">
                <a:solidFill>
                  <a:srgbClr val="000000"/>
                </a:solidFill>
                <a:latin typeface="+mn-lt"/>
                <a:ea typeface="华文行楷" panose="02010800040101010101" pitchFamily="2" charset="-122"/>
                <a:sym typeface="Symbol" pitchFamily="18" charset="2"/>
              </a:rPr>
              <a:t>,</a:t>
            </a:r>
            <a:r>
              <a:rPr lang="en-US" altLang="zh-CN" sz="2800" b="1" kern="0" dirty="0">
                <a:solidFill>
                  <a:srgbClr val="0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 </a:t>
            </a:r>
          </a:p>
          <a:p>
            <a:pPr lvl="0" eaLnBrk="1" hangingPunct="1">
              <a:spcBef>
                <a:spcPts val="0"/>
              </a:spcBef>
              <a:buClr>
                <a:srgbClr val="3366FF"/>
              </a:buClr>
              <a:buSzPct val="80000"/>
              <a:defRPr/>
            </a:pPr>
            <a:r>
              <a:rPr lang="en-US" altLang="zh-CN" sz="2800" b="1" kern="0" dirty="0">
                <a:solidFill>
                  <a:srgbClr val="0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  if it exists</a:t>
            </a:r>
            <a:r>
              <a:rPr lang="en-US" altLang="zh-CN" sz="2800" b="1" kern="0" dirty="0">
                <a:solidFill>
                  <a:srgbClr val="000000"/>
                </a:solidFill>
                <a:latin typeface="+mn-lt"/>
                <a:ea typeface="华文行楷" panose="02010800040101010101" pitchFamily="2" charset="-122"/>
                <a:sym typeface="Symbol" pitchFamily="18" charset="2"/>
              </a:rPr>
              <a:t>,</a:t>
            </a:r>
            <a:r>
              <a:rPr lang="en-US" altLang="zh-CN" sz="2800" b="1" kern="0" dirty="0">
                <a:solidFill>
                  <a:srgbClr val="0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 is the highest significant topic. </a:t>
            </a:r>
            <a:endParaRPr lang="en-US" altLang="zh-CN" sz="2800" b="1" kern="0" dirty="0">
              <a:solidFill>
                <a:srgbClr val="0000FF">
                  <a:lumMod val="75000"/>
                </a:srgbClr>
              </a:solidFill>
              <a:latin typeface="Times New Roman"/>
              <a:ea typeface="华文行楷" panose="02010800040101010101" pitchFamily="2" charset="-122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7074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74" grpId="0" uiExpand="1" build="p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8575"/>
            <a:ext cx="9396413" cy="64928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l" eaLnBrk="1" hangingPunct="1">
              <a:lnSpc>
                <a:spcPts val="3840"/>
              </a:lnSpc>
              <a:spcBef>
                <a:spcPct val="20000"/>
              </a:spcBef>
              <a:buClr>
                <a:srgbClr val="3366FF"/>
              </a:buClr>
              <a:buSzPct val="80000"/>
              <a:defRPr/>
            </a:pPr>
            <a:r>
              <a:rPr lang="en-US" altLang="zh-CN" sz="3000" b="1" kern="1200" dirty="0">
                <a:solidFill>
                  <a:srgbClr val="800000"/>
                </a:solidFill>
                <a:effectLst/>
                <a:latin typeface="Comic Sans MS" panose="030F0702030302020204" pitchFamily="66" charset="0"/>
                <a:ea typeface="华文行楷"/>
                <a:sym typeface="Symbol" pitchFamily="18" charset="2"/>
              </a:rPr>
              <a:t> Many works have then be </a:t>
            </a:r>
            <a:r>
              <a:rPr lang="en-US" altLang="zh-CN" sz="3000" b="1" kern="1200" dirty="0" err="1">
                <a:solidFill>
                  <a:srgbClr val="800000"/>
                </a:solidFill>
                <a:effectLst/>
                <a:latin typeface="Comic Sans MS" panose="030F0702030302020204" pitchFamily="66" charset="0"/>
                <a:ea typeface="华文行楷"/>
                <a:sym typeface="Symbol" pitchFamily="18" charset="2"/>
              </a:rPr>
              <a:t>complished</a:t>
            </a:r>
            <a:endParaRPr lang="zh-CN" altLang="en-US" sz="3000" b="1" dirty="0">
              <a:solidFill>
                <a:srgbClr val="002060"/>
              </a:solidFill>
              <a:effectLst/>
              <a:ea typeface="楷体_GB2312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C946A04D-6280-46BF-A358-B4747CCF7F64}"/>
                  </a:ext>
                </a:extLst>
              </p:cNvPr>
              <p:cNvSpPr/>
              <p:nvPr/>
            </p:nvSpPr>
            <p:spPr>
              <a:xfrm>
                <a:off x="0" y="560874"/>
                <a:ext cx="9144000" cy="9285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6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e.g.,  DSE with models </a:t>
                </a:r>
                <a:r>
                  <a:rPr lang="en-US" altLang="zh-CN" sz="22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(without feedback, </a:t>
                </a:r>
                <a:r>
                  <a:rPr lang="en-US" altLang="zh-CN" sz="2200" b="1" kern="0" dirty="0" err="1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F.Gao</a:t>
                </a:r>
                <a:r>
                  <a:rPr lang="en-US" altLang="zh-CN" sz="22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 et. al.)</a:t>
                </a:r>
              </a:p>
              <a:p>
                <a:r>
                  <a:rPr lang="en-US" altLang="zh-CN" sz="26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  </a:t>
                </a:r>
                <a:r>
                  <a:rPr lang="en-US" altLang="zh-CN" sz="26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Wingdings" panose="05000000000000000000" pitchFamily="2" charset="2"/>
                  </a:rPr>
                  <a:t> (T</a:t>
                </a:r>
                <a:r>
                  <a:rPr lang="en-US" altLang="zh-CN" sz="2600" b="1" kern="0" baseline="-2500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Wingdings" panose="05000000000000000000" pitchFamily="2" charset="2"/>
                  </a:rPr>
                  <a:t>CEP</a:t>
                </a:r>
                <a:r>
                  <a:rPr lang="en-US" altLang="zh-CN" sz="26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Wingdings" panose="05000000000000000000" pitchFamily="2" charset="2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1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cs typeface="+mj-cs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zh-CN" altLang="en-US" sz="2600" b="1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cs typeface="+mj-cs"/>
                            <a:sym typeface="Wingdings" panose="05000000000000000000" pitchFamily="2" charset="2"/>
                          </a:rPr>
                          <m:t>𝝁</m:t>
                        </m:r>
                      </m:e>
                      <m:sub>
                        <m:r>
                          <a:rPr lang="en-US" altLang="zh-CN" sz="2600" b="1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cs typeface="+mj-cs"/>
                            <a:sym typeface="Wingdings" panose="05000000000000000000" pitchFamily="2" charset="2"/>
                          </a:rPr>
                          <m:t>𝒒</m:t>
                        </m:r>
                        <m:r>
                          <a:rPr lang="en-US" altLang="zh-CN" sz="2600" b="1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cs typeface="+mj-cs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US" altLang="zh-CN" sz="2600" b="1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cs typeface="+mj-cs"/>
                            <a:sym typeface="Wingdings" panose="05000000000000000000" pitchFamily="2" charset="2"/>
                          </a:rPr>
                          <m:t>𝑪𝑬𝑷</m:t>
                        </m:r>
                      </m:sub>
                    </m:sSub>
                  </m:oMath>
                </a14:m>
                <a:r>
                  <a:rPr lang="en-US" altLang="zh-CN" sz="26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Wingdings" panose="05000000000000000000" pitchFamily="2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zh-CN" sz="26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  <a:sym typeface="Wingdings" panose="05000000000000000000" pitchFamily="2" charset="2"/>
                      </a:rPr>
                      <m:t>≅(</m:t>
                    </m:r>
                    <m:r>
                      <a:rPr lang="en-US" altLang="zh-CN" sz="26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  <a:sym typeface="Wingdings" panose="05000000000000000000" pitchFamily="2" charset="2"/>
                      </a:rPr>
                      <m:t>𝟏𝟐𝟖</m:t>
                    </m:r>
                    <m:r>
                      <a:rPr lang="en-US" altLang="zh-CN" sz="26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  <a:sym typeface="Wingdings" panose="05000000000000000000" pitchFamily="2" charset="2"/>
                      </a:rPr>
                      <m:t>,</m:t>
                    </m:r>
                    <m:r>
                      <a:rPr lang="en-US" altLang="zh-CN" sz="26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  <a:sym typeface="Wingdings" panose="05000000000000000000" pitchFamily="2" charset="2"/>
                      </a:rPr>
                      <m:t>𝟏𝟏𝟏</m:t>
                    </m:r>
                    <m:r>
                      <a:rPr lang="en-US" altLang="zh-CN" sz="26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altLang="zh-CN" sz="26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MeV</a:t>
                </a:r>
                <a:r>
                  <a:rPr lang="en-US" altLang="zh-CN" sz="2600" b="1" kern="0" dirty="0">
                    <a:solidFill>
                      <a:srgbClr val="0000FF"/>
                    </a:solidFill>
                    <a:latin typeface="+mn-lt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;</a:t>
                </a:r>
                <a:endParaRPr lang="zh-CN" altLang="en-US" sz="2600" dirty="0"/>
              </a:p>
            </p:txBody>
          </p:sp>
        </mc:Choice>
        <mc:Fallback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C946A04D-6280-46BF-A358-B4747CCF7F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0874"/>
                <a:ext cx="9144000" cy="928524"/>
              </a:xfrm>
              <a:prstGeom prst="rect">
                <a:avLst/>
              </a:prstGeom>
              <a:blipFill>
                <a:blip r:embed="rId2"/>
                <a:stretch>
                  <a:fillRect l="-1200" t="-6579" b="-131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271E6E1D-0880-485F-A464-B710A5921E8A}"/>
              </a:ext>
            </a:extLst>
          </p:cNvPr>
          <p:cNvSpPr/>
          <p:nvPr/>
        </p:nvSpPr>
        <p:spPr>
          <a:xfrm>
            <a:off x="0" y="629015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ts val="0"/>
              </a:spcBef>
              <a:buClr>
                <a:srgbClr val="3366FF"/>
              </a:buClr>
              <a:buSzPct val="80000"/>
              <a:defRPr/>
            </a:pPr>
            <a:r>
              <a:rPr lang="en-US" altLang="zh-CN" sz="2800" b="1" kern="0" dirty="0">
                <a:solidFill>
                  <a:srgbClr val="8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 We revisit the issue via DSE and other methods</a:t>
            </a:r>
            <a:r>
              <a:rPr lang="en-US" altLang="zh-CN" sz="2800" b="1" kern="0" dirty="0">
                <a:solidFill>
                  <a:srgbClr val="0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itchFamily="18" charset="2"/>
              </a:rPr>
              <a:t>. </a:t>
            </a:r>
            <a:endParaRPr lang="en-US" altLang="zh-CN" sz="2800" b="1" kern="0" dirty="0">
              <a:solidFill>
                <a:srgbClr val="0000FF">
                  <a:lumMod val="75000"/>
                </a:srgbClr>
              </a:solidFill>
              <a:latin typeface="Times New Roman"/>
              <a:ea typeface="华文行楷" panose="02010800040101010101" pitchFamily="2" charset="-122"/>
              <a:sym typeface="Symbol" pitchFamily="18" charset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AEF6F984-4BF3-43AB-AF18-F56CD0048FE7}"/>
                  </a:ext>
                </a:extLst>
              </p:cNvPr>
              <p:cNvSpPr/>
              <p:nvPr/>
            </p:nvSpPr>
            <p:spPr>
              <a:xfrm>
                <a:off x="0" y="1484784"/>
                <a:ext cx="9144000" cy="9285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6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 DSE </a:t>
                </a:r>
                <a:r>
                  <a:rPr lang="en-US" altLang="zh-CN" sz="22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(with feedback, C.S. Fischer, PRD 90, 034022(2014))</a:t>
                </a:r>
              </a:p>
              <a:p>
                <a:r>
                  <a:rPr lang="en-US" altLang="zh-CN" sz="26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  </a:t>
                </a:r>
                <a:r>
                  <a:rPr lang="en-US" altLang="zh-CN" sz="26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Wingdings" panose="05000000000000000000" pitchFamily="2" charset="2"/>
                  </a:rPr>
                  <a:t> (T</a:t>
                </a:r>
                <a:r>
                  <a:rPr lang="en-US" altLang="zh-CN" sz="2600" b="1" kern="0" baseline="-2500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Wingdings" panose="05000000000000000000" pitchFamily="2" charset="2"/>
                  </a:rPr>
                  <a:t>CEP</a:t>
                </a:r>
                <a:r>
                  <a:rPr lang="en-US" altLang="zh-CN" sz="26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Wingdings" panose="05000000000000000000" pitchFamily="2" charset="2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1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cs typeface="+mj-cs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zh-CN" altLang="en-US" sz="2600" b="1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cs typeface="+mj-cs"/>
                            <a:sym typeface="Wingdings" panose="05000000000000000000" pitchFamily="2" charset="2"/>
                          </a:rPr>
                          <m:t>𝝁</m:t>
                        </m:r>
                      </m:e>
                      <m:sub>
                        <m:r>
                          <a:rPr lang="en-US" altLang="zh-CN" sz="2600" b="1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cs typeface="+mj-cs"/>
                            <a:sym typeface="Wingdings" panose="05000000000000000000" pitchFamily="2" charset="2"/>
                          </a:rPr>
                          <m:t>𝒒</m:t>
                        </m:r>
                        <m:r>
                          <a:rPr lang="en-US" altLang="zh-CN" sz="2600" b="1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cs typeface="+mj-cs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US" altLang="zh-CN" sz="2600" b="1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cs typeface="+mj-cs"/>
                            <a:sym typeface="Wingdings" panose="05000000000000000000" pitchFamily="2" charset="2"/>
                          </a:rPr>
                          <m:t>𝑪𝑬𝑷</m:t>
                        </m:r>
                      </m:sub>
                    </m:sSub>
                  </m:oMath>
                </a14:m>
                <a:r>
                  <a:rPr lang="en-US" altLang="zh-CN" sz="26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Wingdings" panose="05000000000000000000" pitchFamily="2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zh-CN" sz="26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  <a:sym typeface="Wingdings" panose="05000000000000000000" pitchFamily="2" charset="2"/>
                      </a:rPr>
                      <m:t>≅(</m:t>
                    </m:r>
                    <m:r>
                      <a:rPr lang="en-US" altLang="zh-CN" sz="26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  <a:sym typeface="Wingdings" panose="05000000000000000000" pitchFamily="2" charset="2"/>
                      </a:rPr>
                      <m:t>𝟏𝟏𝟓</m:t>
                    </m:r>
                    <m:r>
                      <a:rPr lang="en-US" altLang="zh-CN" sz="26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  <a:sym typeface="Wingdings" panose="05000000000000000000" pitchFamily="2" charset="2"/>
                      </a:rPr>
                      <m:t>,</m:t>
                    </m:r>
                    <m:r>
                      <a:rPr lang="en-US" altLang="zh-CN" sz="26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  <a:sym typeface="Wingdings" panose="05000000000000000000" pitchFamily="2" charset="2"/>
                      </a:rPr>
                      <m:t>𝟏𝟔𝟖</m:t>
                    </m:r>
                    <m:r>
                      <a:rPr lang="en-US" altLang="zh-CN" sz="26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altLang="zh-CN" sz="26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MeV</a:t>
                </a:r>
                <a:r>
                  <a:rPr lang="en-US" altLang="zh-CN" sz="2600" b="1" kern="0" dirty="0">
                    <a:solidFill>
                      <a:srgbClr val="0000FF"/>
                    </a:solidFill>
                    <a:latin typeface="+mn-lt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;</a:t>
                </a:r>
                <a:endParaRPr lang="zh-CN" altLang="en-US" sz="2600" dirty="0"/>
              </a:p>
            </p:txBody>
          </p:sp>
        </mc:Choice>
        <mc:Fallback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AEF6F984-4BF3-43AB-AF18-F56CD0048F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84784"/>
                <a:ext cx="9144000" cy="928524"/>
              </a:xfrm>
              <a:prstGeom prst="rect">
                <a:avLst/>
              </a:prstGeom>
              <a:blipFill>
                <a:blip r:embed="rId3"/>
                <a:stretch>
                  <a:fillRect l="-1200" t="-7237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1354164A-E2E3-4EC7-B638-D9D8F33BAAD3}"/>
                  </a:ext>
                </a:extLst>
              </p:cNvPr>
              <p:cNvSpPr/>
              <p:nvPr/>
            </p:nvSpPr>
            <p:spPr>
              <a:xfrm>
                <a:off x="-7776" y="2348880"/>
                <a:ext cx="9144000" cy="12486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6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 FRG </a:t>
                </a:r>
                <a:r>
                  <a:rPr lang="en-US" altLang="zh-CN" sz="22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(W.J. Fu, J. Pawlowski, F. </a:t>
                </a:r>
                <a:r>
                  <a:rPr lang="en-US" altLang="zh-CN" sz="2200" b="1" kern="0" dirty="0" err="1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Rennecke</a:t>
                </a:r>
                <a:r>
                  <a:rPr lang="en-US" altLang="zh-CN" sz="22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, </a:t>
                </a:r>
              </a:p>
              <a:p>
                <a:r>
                  <a:rPr lang="en-US" altLang="zh-CN" sz="22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          PRD 101, 054032 (2020))</a:t>
                </a:r>
              </a:p>
              <a:p>
                <a:r>
                  <a:rPr lang="en-US" altLang="zh-CN" sz="26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  </a:t>
                </a:r>
                <a:r>
                  <a:rPr lang="en-US" altLang="zh-CN" sz="26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Wingdings" panose="05000000000000000000" pitchFamily="2" charset="2"/>
                  </a:rPr>
                  <a:t> (T</a:t>
                </a:r>
                <a:r>
                  <a:rPr lang="en-US" altLang="zh-CN" sz="2600" b="1" kern="0" baseline="-2500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Wingdings" panose="05000000000000000000" pitchFamily="2" charset="2"/>
                  </a:rPr>
                  <a:t>CEP</a:t>
                </a:r>
                <a:r>
                  <a:rPr lang="en-US" altLang="zh-CN" sz="26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Wingdings" panose="05000000000000000000" pitchFamily="2" charset="2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1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cs typeface="+mj-cs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zh-CN" altLang="en-US" sz="2600" b="1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cs typeface="+mj-cs"/>
                            <a:sym typeface="Wingdings" panose="05000000000000000000" pitchFamily="2" charset="2"/>
                          </a:rPr>
                          <m:t>𝝁</m:t>
                        </m:r>
                      </m:e>
                      <m:sub>
                        <m:r>
                          <a:rPr lang="en-US" altLang="zh-CN" sz="2600" b="1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cs typeface="+mj-cs"/>
                            <a:sym typeface="Wingdings" panose="05000000000000000000" pitchFamily="2" charset="2"/>
                          </a:rPr>
                          <m:t>𝑩</m:t>
                        </m:r>
                        <m:r>
                          <a:rPr lang="en-US" altLang="zh-CN" sz="2600" b="1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cs typeface="+mj-cs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US" altLang="zh-CN" sz="2600" b="1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cs typeface="+mj-cs"/>
                            <a:sym typeface="Wingdings" panose="05000000000000000000" pitchFamily="2" charset="2"/>
                          </a:rPr>
                          <m:t>𝑪𝑬𝑷</m:t>
                        </m:r>
                      </m:sub>
                    </m:sSub>
                  </m:oMath>
                </a14:m>
                <a:r>
                  <a:rPr lang="en-US" altLang="zh-CN" sz="26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Wingdings" panose="05000000000000000000" pitchFamily="2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zh-CN" sz="26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  <a:sym typeface="Wingdings" panose="05000000000000000000" pitchFamily="2" charset="2"/>
                      </a:rPr>
                      <m:t>≅(</m:t>
                    </m:r>
                    <m:r>
                      <a:rPr lang="en-US" altLang="zh-CN" sz="26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  <a:sym typeface="Wingdings" panose="05000000000000000000" pitchFamily="2" charset="2"/>
                      </a:rPr>
                      <m:t>𝟏𝟎𝟕</m:t>
                    </m:r>
                    <m:r>
                      <a:rPr lang="en-US" altLang="zh-CN" sz="26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  <a:sym typeface="Wingdings" panose="05000000000000000000" pitchFamily="2" charset="2"/>
                      </a:rPr>
                      <m:t>,</m:t>
                    </m:r>
                    <m:r>
                      <a:rPr lang="en-US" altLang="zh-CN" sz="26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  <a:sym typeface="Wingdings" panose="05000000000000000000" pitchFamily="2" charset="2"/>
                      </a:rPr>
                      <m:t>𝟔𝟑𝟓</m:t>
                    </m:r>
                    <m:r>
                      <a:rPr lang="en-US" altLang="zh-CN" sz="26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altLang="zh-CN" sz="26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MeV</a:t>
                </a:r>
                <a:r>
                  <a:rPr lang="en-US" altLang="zh-CN" sz="2600" b="1" kern="0" dirty="0">
                    <a:solidFill>
                      <a:srgbClr val="0000FF"/>
                    </a:solidFill>
                    <a:latin typeface="+mn-lt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;</a:t>
                </a:r>
                <a:endParaRPr lang="zh-CN" altLang="en-US" sz="2600" dirty="0"/>
              </a:p>
            </p:txBody>
          </p:sp>
        </mc:Choice>
        <mc:Fallback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1354164A-E2E3-4EC7-B638-D9D8F33BAA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776" y="2348880"/>
                <a:ext cx="9144000" cy="1248675"/>
              </a:xfrm>
              <a:prstGeom prst="rect">
                <a:avLst/>
              </a:prstGeom>
              <a:blipFill>
                <a:blip r:embed="rId4"/>
                <a:stretch>
                  <a:fillRect l="-1200" t="-4878" b="-10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8462453B-E203-432A-A5E7-2EB2C344C778}"/>
                  </a:ext>
                </a:extLst>
              </p:cNvPr>
              <p:cNvSpPr/>
              <p:nvPr/>
            </p:nvSpPr>
            <p:spPr>
              <a:xfrm>
                <a:off x="0" y="3598999"/>
                <a:ext cx="9144000" cy="9101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6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 FRG+GSE </a:t>
                </a:r>
                <a:r>
                  <a:rPr lang="en-US" altLang="zh-CN" sz="22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(F. Gao, J. Pawlowski, PLB 820, 136584 (2021))</a:t>
                </a:r>
              </a:p>
              <a:p>
                <a:r>
                  <a:rPr lang="en-US" altLang="zh-CN" sz="26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  </a:t>
                </a:r>
                <a:r>
                  <a:rPr lang="en-US" altLang="zh-CN" sz="26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Wingdings" panose="05000000000000000000" pitchFamily="2" charset="2"/>
                  </a:rPr>
                  <a:t> (T</a:t>
                </a:r>
                <a:r>
                  <a:rPr lang="en-US" altLang="zh-CN" sz="2600" b="1" kern="0" baseline="-2500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Wingdings" panose="05000000000000000000" pitchFamily="2" charset="2"/>
                  </a:rPr>
                  <a:t>CEP</a:t>
                </a:r>
                <a:r>
                  <a:rPr lang="en-US" altLang="zh-CN" sz="26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Wingdings" panose="05000000000000000000" pitchFamily="2" charset="2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1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cs typeface="+mj-cs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zh-CN" altLang="en-US" sz="2600" b="1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cs typeface="+mj-cs"/>
                            <a:sym typeface="Wingdings" panose="05000000000000000000" pitchFamily="2" charset="2"/>
                          </a:rPr>
                          <m:t>𝝁</m:t>
                        </m:r>
                      </m:e>
                      <m:sub>
                        <m:r>
                          <a:rPr lang="en-US" altLang="zh-CN" sz="2600" b="1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cs typeface="+mj-cs"/>
                            <a:sym typeface="Wingdings" panose="05000000000000000000" pitchFamily="2" charset="2"/>
                          </a:rPr>
                          <m:t>𝑩</m:t>
                        </m:r>
                        <m:r>
                          <a:rPr lang="en-US" altLang="zh-CN" sz="2600" b="1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cs typeface="+mj-cs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US" altLang="zh-CN" sz="2600" b="1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cs typeface="+mj-cs"/>
                            <a:sym typeface="Wingdings" panose="05000000000000000000" pitchFamily="2" charset="2"/>
                          </a:rPr>
                          <m:t>𝑪𝑬𝑷</m:t>
                        </m:r>
                      </m:sub>
                    </m:sSub>
                  </m:oMath>
                </a14:m>
                <a:r>
                  <a:rPr lang="en-US" altLang="zh-CN" sz="26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Wingdings" panose="05000000000000000000" pitchFamily="2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zh-CN" sz="26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  <a:sym typeface="Wingdings" panose="05000000000000000000" pitchFamily="2" charset="2"/>
                      </a:rPr>
                      <m:t>≅(</m:t>
                    </m:r>
                    <m:r>
                      <a:rPr lang="en-US" altLang="zh-CN" sz="26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  <a:sym typeface="Wingdings" panose="05000000000000000000" pitchFamily="2" charset="2"/>
                      </a:rPr>
                      <m:t>𝟏𝟎𝟗</m:t>
                    </m:r>
                    <m:r>
                      <a:rPr lang="en-US" altLang="zh-CN" sz="26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  <a:sym typeface="Wingdings" panose="05000000000000000000" pitchFamily="2" charset="2"/>
                      </a:rPr>
                      <m:t>,</m:t>
                    </m:r>
                    <m:r>
                      <a:rPr lang="en-US" altLang="zh-CN" sz="26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  <a:sym typeface="Wingdings" panose="05000000000000000000" pitchFamily="2" charset="2"/>
                      </a:rPr>
                      <m:t>𝟔𝟏𝟎</m:t>
                    </m:r>
                    <m:r>
                      <a:rPr lang="en-US" altLang="zh-CN" sz="26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altLang="zh-CN" sz="26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MeV</a:t>
                </a:r>
                <a:r>
                  <a:rPr lang="en-US" altLang="zh-CN" sz="2600" b="1" kern="0" dirty="0">
                    <a:solidFill>
                      <a:srgbClr val="0000FF"/>
                    </a:solidFill>
                    <a:latin typeface="+mn-lt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;</a:t>
                </a:r>
                <a:endParaRPr lang="zh-CN" altLang="en-US" sz="2600" dirty="0"/>
              </a:p>
            </p:txBody>
          </p:sp>
        </mc:Choice>
        <mc:Fallback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8462453B-E203-432A-A5E7-2EB2C344C7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98999"/>
                <a:ext cx="9144000" cy="910121"/>
              </a:xfrm>
              <a:prstGeom prst="rect">
                <a:avLst/>
              </a:prstGeom>
              <a:blipFill>
                <a:blip r:embed="rId5"/>
                <a:stretch>
                  <a:fillRect l="-1200" t="-6667" b="-14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92AC8B58-8223-4C05-B1DB-8790B748ECD4}"/>
                  </a:ext>
                </a:extLst>
              </p:cNvPr>
              <p:cNvSpPr/>
              <p:nvPr/>
            </p:nvSpPr>
            <p:spPr>
              <a:xfrm>
                <a:off x="-7776" y="4454964"/>
                <a:ext cx="9144000" cy="17103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6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 Most recent phenomenological extension of the </a:t>
                </a:r>
              </a:p>
              <a:p>
                <a:r>
                  <a:rPr lang="en-US" altLang="zh-CN" sz="26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  lattice result through contours of constant entropy </a:t>
                </a:r>
              </a:p>
              <a:p>
                <a:r>
                  <a:rPr lang="en-US" altLang="zh-CN" sz="26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  density (</a:t>
                </a:r>
                <a:r>
                  <a:rPr lang="en-US" altLang="zh-CN" sz="2600" b="1" kern="0" dirty="0" err="1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arXiv</a:t>
                </a:r>
                <a:r>
                  <a:rPr lang="en-US" altLang="zh-CN" sz="26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: 2410.16206)</a:t>
                </a:r>
              </a:p>
              <a:p>
                <a:r>
                  <a:rPr lang="en-US" altLang="zh-CN" sz="26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  </a:t>
                </a:r>
                <a:r>
                  <a:rPr lang="en-US" altLang="zh-CN" sz="26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Wingdings" panose="05000000000000000000" pitchFamily="2" charset="2"/>
                  </a:rPr>
                  <a:t> (T</a:t>
                </a:r>
                <a:r>
                  <a:rPr lang="en-US" altLang="zh-CN" sz="2600" b="1" kern="0" baseline="-2500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Wingdings" panose="05000000000000000000" pitchFamily="2" charset="2"/>
                  </a:rPr>
                  <a:t>CEP</a:t>
                </a:r>
                <a:r>
                  <a:rPr lang="en-US" altLang="zh-CN" sz="26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Wingdings" panose="05000000000000000000" pitchFamily="2" charset="2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1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cs typeface="+mj-cs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zh-CN" altLang="en-US" sz="2600" b="1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cs typeface="+mj-cs"/>
                            <a:sym typeface="Wingdings" panose="05000000000000000000" pitchFamily="2" charset="2"/>
                          </a:rPr>
                          <m:t>𝝁</m:t>
                        </m:r>
                      </m:e>
                      <m:sub>
                        <m:r>
                          <a:rPr lang="en-US" altLang="zh-CN" sz="2600" b="1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cs typeface="+mj-cs"/>
                            <a:sym typeface="Wingdings" panose="05000000000000000000" pitchFamily="2" charset="2"/>
                          </a:rPr>
                          <m:t>𝑩</m:t>
                        </m:r>
                        <m:r>
                          <a:rPr lang="en-US" altLang="zh-CN" sz="2600" b="1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cs typeface="+mj-cs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US" altLang="zh-CN" sz="2600" b="1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cs typeface="+mj-cs"/>
                            <a:sym typeface="Wingdings" panose="05000000000000000000" pitchFamily="2" charset="2"/>
                          </a:rPr>
                          <m:t>𝑪𝑬𝑷</m:t>
                        </m:r>
                      </m:sub>
                    </m:sSub>
                  </m:oMath>
                </a14:m>
                <a:r>
                  <a:rPr lang="en-US" altLang="zh-CN" sz="26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Wingdings" panose="05000000000000000000" pitchFamily="2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zh-CN" sz="26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  <a:sym typeface="Wingdings" panose="05000000000000000000" pitchFamily="2" charset="2"/>
                      </a:rPr>
                      <m:t>≅(</m:t>
                    </m:r>
                    <m:r>
                      <a:rPr lang="en-US" altLang="zh-CN" sz="26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  <a:sym typeface="Wingdings" panose="05000000000000000000" pitchFamily="2" charset="2"/>
                      </a:rPr>
                      <m:t>𝟏𝟏𝟒</m:t>
                    </m:r>
                    <m:r>
                      <a:rPr lang="en-US" altLang="zh-CN" sz="26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  <a:sym typeface="Wingdings" panose="05000000000000000000" pitchFamily="2" charset="2"/>
                      </a:rPr>
                      <m:t>.</m:t>
                    </m:r>
                    <m:r>
                      <a:rPr lang="en-US" altLang="zh-CN" sz="26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  <a:sym typeface="Wingdings" panose="05000000000000000000" pitchFamily="2" charset="2"/>
                      </a:rPr>
                      <m:t>𝟑</m:t>
                    </m:r>
                    <m:r>
                      <a:rPr lang="en-US" altLang="zh-CN" sz="26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  <a:sym typeface="Wingdings" panose="05000000000000000000" pitchFamily="2" charset="2"/>
                      </a:rPr>
                      <m:t>±</m:t>
                    </m:r>
                    <m:r>
                      <a:rPr lang="en-US" altLang="zh-CN" sz="26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  <a:sym typeface="Wingdings" panose="05000000000000000000" pitchFamily="2" charset="2"/>
                      </a:rPr>
                      <m:t>𝟔</m:t>
                    </m:r>
                    <m:r>
                      <a:rPr lang="en-US" altLang="zh-CN" sz="26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  <a:sym typeface="Wingdings" panose="05000000000000000000" pitchFamily="2" charset="2"/>
                      </a:rPr>
                      <m:t>.</m:t>
                    </m:r>
                    <m:r>
                      <a:rPr lang="en-US" altLang="zh-CN" sz="26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  <a:sym typeface="Wingdings" panose="05000000000000000000" pitchFamily="2" charset="2"/>
                      </a:rPr>
                      <m:t>𝟗</m:t>
                    </m:r>
                    <m:r>
                      <a:rPr lang="en-US" altLang="zh-CN" sz="26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  <a:sym typeface="Wingdings" panose="05000000000000000000" pitchFamily="2" charset="2"/>
                      </a:rPr>
                      <m:t>,  </m:t>
                    </m:r>
                    <m:r>
                      <a:rPr lang="en-US" altLang="zh-CN" sz="26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  <a:sym typeface="Wingdings" panose="05000000000000000000" pitchFamily="2" charset="2"/>
                      </a:rPr>
                      <m:t>𝟔𝟎𝟐</m:t>
                    </m:r>
                    <m:r>
                      <a:rPr lang="en-US" altLang="zh-CN" sz="26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  <a:sym typeface="Wingdings" panose="05000000000000000000" pitchFamily="2" charset="2"/>
                      </a:rPr>
                      <m:t>.</m:t>
                    </m:r>
                    <m:r>
                      <a:rPr lang="en-US" altLang="zh-CN" sz="26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  <a:sym typeface="Wingdings" panose="05000000000000000000" pitchFamily="2" charset="2"/>
                      </a:rPr>
                      <m:t>𝟏</m:t>
                    </m:r>
                    <m:r>
                      <a:rPr lang="en-US" altLang="zh-CN" sz="26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  <a:sym typeface="Wingdings" panose="05000000000000000000" pitchFamily="2" charset="2"/>
                      </a:rPr>
                      <m:t>±</m:t>
                    </m:r>
                    <m:r>
                      <a:rPr lang="en-US" altLang="zh-CN" sz="26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  <a:sym typeface="Wingdings" panose="05000000000000000000" pitchFamily="2" charset="2"/>
                      </a:rPr>
                      <m:t>𝟔𝟐</m:t>
                    </m:r>
                    <m:r>
                      <a:rPr lang="en-US" altLang="zh-CN" sz="26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  <a:sym typeface="Wingdings" panose="05000000000000000000" pitchFamily="2" charset="2"/>
                      </a:rPr>
                      <m:t>.</m:t>
                    </m:r>
                    <m:r>
                      <a:rPr lang="en-US" altLang="zh-CN" sz="26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  <a:sym typeface="Wingdings" panose="05000000000000000000" pitchFamily="2" charset="2"/>
                      </a:rPr>
                      <m:t>𝟏</m:t>
                    </m:r>
                    <m:r>
                      <a:rPr lang="en-US" altLang="zh-CN" sz="2600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altLang="zh-CN" sz="2600" b="1" kern="0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MeV</a:t>
                </a:r>
                <a:r>
                  <a:rPr lang="en-US" altLang="zh-CN" sz="2600" b="1" kern="0" dirty="0">
                    <a:solidFill>
                      <a:srgbClr val="0000FF"/>
                    </a:solidFill>
                    <a:latin typeface="+mn-lt"/>
                    <a:ea typeface="华文行楷" panose="02010800040101010101" pitchFamily="2" charset="-122"/>
                    <a:cs typeface="+mj-cs"/>
                    <a:sym typeface="Symbol" pitchFamily="18" charset="2"/>
                  </a:rPr>
                  <a:t>;</a:t>
                </a:r>
                <a:endParaRPr lang="zh-CN" altLang="en-US" sz="2600" dirty="0"/>
              </a:p>
            </p:txBody>
          </p:sp>
        </mc:Choice>
        <mc:Fallback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92AC8B58-8223-4C05-B1DB-8790B748EC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776" y="4454964"/>
                <a:ext cx="9144000" cy="1710340"/>
              </a:xfrm>
              <a:prstGeom prst="rect">
                <a:avLst/>
              </a:prstGeom>
              <a:blipFill>
                <a:blip r:embed="rId6"/>
                <a:stretch>
                  <a:fillRect l="-1200" t="-3571" b="-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204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339725" y="1311151"/>
            <a:ext cx="3775075" cy="1901825"/>
            <a:chOff x="214" y="1194"/>
            <a:chExt cx="2378" cy="1198"/>
          </a:xfrm>
        </p:grpSpPr>
        <p:sp>
          <p:nvSpPr>
            <p:cNvPr id="24596" name="Rectangle 3"/>
            <p:cNvSpPr>
              <a:spLocks noChangeArrowheads="1"/>
            </p:cNvSpPr>
            <p:nvPr/>
          </p:nvSpPr>
          <p:spPr bwMode="auto">
            <a:xfrm>
              <a:off x="671" y="1498"/>
              <a:ext cx="1267" cy="8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2400"/>
            </a:p>
          </p:txBody>
        </p:sp>
        <p:pic>
          <p:nvPicPr>
            <p:cNvPr id="24597" name="Picture 4" descr="fr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" y="1556"/>
              <a:ext cx="1070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8" name="Text Box 5"/>
            <p:cNvSpPr txBox="1">
              <a:spLocks noChangeArrowheads="1"/>
            </p:cNvSpPr>
            <p:nvPr/>
          </p:nvSpPr>
          <p:spPr bwMode="auto">
            <a:xfrm>
              <a:off x="214" y="1194"/>
              <a:ext cx="237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GB" altLang="zh-CN" sz="2400" b="1" dirty="0" err="1">
                  <a:solidFill>
                    <a:srgbClr val="800000"/>
                  </a:solidFill>
                  <a:latin typeface="Comic Sans MS" panose="030F0702030302020204" pitchFamily="66" charset="0"/>
                </a:rPr>
                <a:t>Slavnov</a:t>
              </a:r>
              <a:r>
                <a:rPr kumimoji="0" lang="en-GB" altLang="zh-CN" sz="2400" b="1" dirty="0">
                  <a:solidFill>
                    <a:srgbClr val="800000"/>
                  </a:solidFill>
                  <a:latin typeface="Comic Sans MS" panose="030F0702030302020204" pitchFamily="66" charset="0"/>
                </a:rPr>
                <a:t>-Taylor Identity</a:t>
              </a:r>
              <a:endParaRPr kumimoji="0" lang="en-US" altLang="zh-CN" sz="2400" b="1" dirty="0">
                <a:solidFill>
                  <a:srgbClr val="8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4579" name="Group 6"/>
          <p:cNvGrpSpPr>
            <a:grpSpLocks/>
          </p:cNvGrpSpPr>
          <p:nvPr/>
        </p:nvGrpSpPr>
        <p:grpSpPr bwMode="auto">
          <a:xfrm>
            <a:off x="-36512" y="620688"/>
            <a:ext cx="6335713" cy="574676"/>
            <a:chOff x="2196" y="258"/>
            <a:chExt cx="3469" cy="362"/>
          </a:xfrm>
        </p:grpSpPr>
        <p:sp>
          <p:nvSpPr>
            <p:cNvPr id="24594" name="Rectangle 7"/>
            <p:cNvSpPr>
              <a:spLocks noChangeArrowheads="1"/>
            </p:cNvSpPr>
            <p:nvPr/>
          </p:nvSpPr>
          <p:spPr bwMode="auto">
            <a:xfrm>
              <a:off x="2196" y="258"/>
              <a:ext cx="3094" cy="3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2400"/>
            </a:p>
          </p:txBody>
        </p:sp>
        <p:sp>
          <p:nvSpPr>
            <p:cNvPr id="24595" name="Text Box 8"/>
            <p:cNvSpPr txBox="1">
              <a:spLocks noChangeArrowheads="1"/>
            </p:cNvSpPr>
            <p:nvPr/>
          </p:nvSpPr>
          <p:spPr bwMode="auto">
            <a:xfrm>
              <a:off x="2203" y="271"/>
              <a:ext cx="346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GB" altLang="zh-CN" sz="3000" b="1" kern="0" spc="80" dirty="0">
                  <a:solidFill>
                    <a:schemeClr val="bg1"/>
                  </a:solidFill>
                  <a:latin typeface="+mn-lt"/>
                  <a:sym typeface="Symbol" panose="05050102010706020507" pitchFamily="18" charset="2"/>
                </a:rPr>
                <a:t>1.</a:t>
              </a:r>
              <a:r>
                <a:rPr kumimoji="0" lang="en-GB" altLang="zh-CN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kumimoji="0" lang="en-GB" altLang="zh-CN" sz="28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Outline</a:t>
              </a:r>
              <a:r>
                <a:rPr kumimoji="0" lang="en-GB" altLang="zh-CN" sz="20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</a:t>
              </a:r>
              <a:r>
                <a:rPr kumimoji="0" lang="en-GB" altLang="zh-CN" sz="28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of</a:t>
              </a:r>
              <a:r>
                <a:rPr kumimoji="0" lang="en-GB" altLang="zh-CN" sz="20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</a:t>
              </a:r>
              <a:r>
                <a:rPr kumimoji="0" lang="en-GB" altLang="zh-CN" sz="28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the</a:t>
              </a:r>
              <a:r>
                <a:rPr kumimoji="0" lang="en-GB" altLang="zh-CN" sz="20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</a:t>
              </a:r>
              <a:r>
                <a:rPr kumimoji="0" lang="en-GB" altLang="zh-CN" sz="28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DS</a:t>
              </a:r>
              <a:r>
                <a:rPr kumimoji="0" lang="en-GB" altLang="zh-CN" sz="20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</a:t>
              </a:r>
              <a:r>
                <a:rPr kumimoji="0" lang="en-GB" altLang="zh-CN" sz="28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Equations</a:t>
              </a:r>
              <a:r>
                <a:rPr kumimoji="0" lang="en-GB" altLang="zh-CN" sz="2800" b="1" dirty="0">
                  <a:latin typeface="Comic Sans MS" panose="030F0702030302020204" pitchFamily="66" charset="0"/>
                </a:rPr>
                <a:t> </a:t>
              </a:r>
              <a:endParaRPr kumimoji="0" lang="en-US" altLang="zh-CN" sz="28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4580" name="Group 9"/>
          <p:cNvGrpSpPr>
            <a:grpSpLocks/>
          </p:cNvGrpSpPr>
          <p:nvPr/>
        </p:nvGrpSpPr>
        <p:grpSpPr bwMode="auto">
          <a:xfrm>
            <a:off x="390525" y="3284984"/>
            <a:ext cx="3956050" cy="968375"/>
            <a:chOff x="246" y="2548"/>
            <a:chExt cx="2492" cy="610"/>
          </a:xfrm>
        </p:grpSpPr>
        <p:sp>
          <p:nvSpPr>
            <p:cNvPr id="24591" name="Rectangle 10"/>
            <p:cNvSpPr>
              <a:spLocks noChangeArrowheads="1"/>
            </p:cNvSpPr>
            <p:nvPr/>
          </p:nvSpPr>
          <p:spPr bwMode="auto">
            <a:xfrm>
              <a:off x="366" y="2914"/>
              <a:ext cx="2372" cy="2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2400"/>
            </a:p>
          </p:txBody>
        </p:sp>
        <p:pic>
          <p:nvPicPr>
            <p:cNvPr id="24592" name="Picture 11" descr="fr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" y="2948"/>
              <a:ext cx="2253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3" name="Text Box 12"/>
            <p:cNvSpPr txBox="1">
              <a:spLocks noChangeArrowheads="1"/>
            </p:cNvSpPr>
            <p:nvPr/>
          </p:nvSpPr>
          <p:spPr bwMode="auto">
            <a:xfrm>
              <a:off x="246" y="2548"/>
              <a:ext cx="227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GB" altLang="zh-CN" sz="2400" b="1" dirty="0">
                  <a:solidFill>
                    <a:schemeClr val="bg2"/>
                  </a:solidFill>
                  <a:latin typeface="Comic Sans MS" panose="030F0702030302020204" pitchFamily="66" charset="0"/>
                </a:rPr>
                <a:t>axial gauges       </a:t>
              </a:r>
              <a:endParaRPr kumimoji="0" lang="en-US" altLang="zh-CN" sz="2400" b="1" dirty="0">
                <a:solidFill>
                  <a:schemeClr val="bg2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4581" name="Group 13"/>
          <p:cNvGrpSpPr>
            <a:grpSpLocks/>
          </p:cNvGrpSpPr>
          <p:nvPr/>
        </p:nvGrpSpPr>
        <p:grpSpPr bwMode="auto">
          <a:xfrm>
            <a:off x="395288" y="4293096"/>
            <a:ext cx="7632700" cy="1104900"/>
            <a:chOff x="248" y="3438"/>
            <a:chExt cx="4808" cy="696"/>
          </a:xfrm>
        </p:grpSpPr>
        <p:sp>
          <p:nvSpPr>
            <p:cNvPr id="24588" name="Rectangle 14"/>
            <p:cNvSpPr>
              <a:spLocks noChangeArrowheads="1"/>
            </p:cNvSpPr>
            <p:nvPr/>
          </p:nvSpPr>
          <p:spPr bwMode="auto">
            <a:xfrm>
              <a:off x="359" y="3822"/>
              <a:ext cx="4697" cy="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2400"/>
            </a:p>
          </p:txBody>
        </p:sp>
        <p:sp>
          <p:nvSpPr>
            <p:cNvPr id="24589" name="Text Box 15"/>
            <p:cNvSpPr txBox="1">
              <a:spLocks noChangeArrowheads="1"/>
            </p:cNvSpPr>
            <p:nvPr/>
          </p:nvSpPr>
          <p:spPr bwMode="auto">
            <a:xfrm>
              <a:off x="248" y="3438"/>
              <a:ext cx="190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GB" altLang="zh-CN" sz="2600" b="1" dirty="0">
                  <a:solidFill>
                    <a:srgbClr val="996600"/>
                  </a:solidFill>
                  <a:latin typeface="Comic Sans MS" panose="030F0702030302020204" pitchFamily="66" charset="0"/>
                </a:rPr>
                <a:t>covariant gauges</a:t>
              </a:r>
              <a:endParaRPr kumimoji="0" lang="en-US" altLang="zh-CN" sz="2600" b="1" dirty="0">
                <a:solidFill>
                  <a:srgbClr val="99660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24590" name="Picture 16" descr="fr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" y="3862"/>
              <a:ext cx="4564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4" name="Rectangle 17"/>
          <p:cNvSpPr>
            <a:spLocks noChangeArrowheads="1"/>
          </p:cNvSpPr>
          <p:nvPr/>
        </p:nvSpPr>
        <p:spPr bwMode="auto">
          <a:xfrm>
            <a:off x="6434252" y="1237904"/>
            <a:ext cx="2601797" cy="3610818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zh-CN" altLang="en-US" sz="2400"/>
          </a:p>
        </p:txBody>
      </p:sp>
      <p:pic>
        <p:nvPicPr>
          <p:cNvPr id="24583" name="Picture 18" descr="dse_quar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703" y="1299692"/>
            <a:ext cx="2546910" cy="348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 Box 19"/>
          <p:cNvSpPr txBox="1">
            <a:spLocks noChangeArrowheads="1"/>
          </p:cNvSpPr>
          <p:nvPr/>
        </p:nvSpPr>
        <p:spPr bwMode="auto">
          <a:xfrm>
            <a:off x="6458537" y="1628800"/>
            <a:ext cx="777759" cy="40011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zh-CN" sz="2000" b="1" dirty="0">
                <a:solidFill>
                  <a:srgbClr val="FF0000"/>
                </a:solidFill>
                <a:latin typeface="Arial" panose="020B0604020202020204" pitchFamily="34" charset="0"/>
              </a:rPr>
              <a:t>Q</a:t>
            </a:r>
            <a:r>
              <a:rPr kumimoji="0" lang="en-GB" altLang="zh-CN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C</a:t>
            </a:r>
            <a:r>
              <a:rPr kumimoji="0" lang="en-GB" altLang="zh-CN" sz="2000" b="1" dirty="0">
                <a:solidFill>
                  <a:srgbClr val="FFCC00"/>
                </a:solidFill>
                <a:latin typeface="Arial" panose="020B0604020202020204" pitchFamily="34" charset="0"/>
              </a:rPr>
              <a:t>D</a:t>
            </a:r>
          </a:p>
        </p:txBody>
      </p:sp>
      <p:pic>
        <p:nvPicPr>
          <p:cNvPr id="24585" name="Picture 20" descr="ghos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745" y="3872711"/>
            <a:ext cx="504527" cy="58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1" name="Rectangle 21"/>
          <p:cNvSpPr>
            <a:spLocks noChangeArrowheads="1"/>
          </p:cNvSpPr>
          <p:nvPr/>
        </p:nvSpPr>
        <p:spPr bwMode="auto">
          <a:xfrm>
            <a:off x="0" y="-27384"/>
            <a:ext cx="9396413" cy="6430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en-US" altLang="zh-CN" sz="3600" b="1" kern="0" spc="-280" dirty="0">
                <a:solidFill>
                  <a:srgbClr val="800000"/>
                </a:solidFill>
                <a:latin typeface="Times New Roman"/>
                <a:ea typeface="华文行楷"/>
                <a:cs typeface="+mj-cs"/>
                <a:sym typeface="Symbol" panose="05050102010706020507" pitchFamily="18" charset="2"/>
              </a:rPr>
              <a:t>II</a:t>
            </a:r>
            <a:r>
              <a:rPr lang="en-US" altLang="zh-CN" sz="1800" b="1" kern="0" spc="-280" dirty="0">
                <a:solidFill>
                  <a:srgbClr val="800000"/>
                </a:solidFill>
                <a:latin typeface="Times New Roman"/>
                <a:ea typeface="华文行楷"/>
                <a:cs typeface="+mj-cs"/>
                <a:sym typeface="Symbol" panose="05050102010706020507" pitchFamily="18" charset="2"/>
              </a:rPr>
              <a:t> </a:t>
            </a:r>
            <a:r>
              <a:rPr lang="en-US" altLang="zh-CN" sz="3600" b="1" kern="0" spc="-280" dirty="0">
                <a:solidFill>
                  <a:srgbClr val="800000"/>
                </a:solidFill>
                <a:latin typeface="Times New Roman"/>
                <a:ea typeface="华文行楷"/>
                <a:cs typeface="+mj-cs"/>
                <a:sym typeface="Symbol" panose="05050102010706020507" pitchFamily="18" charset="2"/>
              </a:rPr>
              <a:t>.</a:t>
            </a:r>
            <a:r>
              <a:rPr lang="en-US" altLang="zh-CN" sz="3400" b="1" dirty="0">
                <a:solidFill>
                  <a:srgbClr val="800000"/>
                </a:solidFill>
                <a:latin typeface="Times New Roman"/>
                <a:ea typeface="华文行楷"/>
                <a:cs typeface="+mj-cs"/>
                <a:sym typeface="Symbol" panose="05050102010706020507" pitchFamily="18" charset="2"/>
              </a:rPr>
              <a:t> </a:t>
            </a:r>
            <a:r>
              <a:rPr lang="en-US" altLang="zh-CN" sz="3400" b="1" dirty="0">
                <a:solidFill>
                  <a:srgbClr val="800000"/>
                </a:solidFill>
                <a:latin typeface="华文行楷"/>
                <a:ea typeface="华文行楷"/>
                <a:cs typeface="+mj-cs"/>
                <a:sym typeface="Symbol" pitchFamily="18" charset="2"/>
              </a:rPr>
              <a:t> </a:t>
            </a:r>
            <a:r>
              <a:rPr lang="en-US" altLang="zh-CN" sz="3400" b="1" dirty="0">
                <a:solidFill>
                  <a:srgbClr val="800000"/>
                </a:solidFill>
                <a:latin typeface="Comic Sans MS" panose="030F0702030302020204" pitchFamily="66" charset="0"/>
                <a:ea typeface="华文行楷"/>
                <a:cs typeface="+mj-cs"/>
                <a:sym typeface="Symbol" pitchFamily="18" charset="2"/>
              </a:rPr>
              <a:t>In Theoretical Point of View</a:t>
            </a:r>
            <a:endParaRPr lang="en-US" altLang="zh-CN" sz="3400" b="1" dirty="0">
              <a:solidFill>
                <a:srgbClr val="800000"/>
              </a:solidFill>
              <a:latin typeface="Comic Sans MS" panose="030F0702030302020204" pitchFamily="66" charset="0"/>
              <a:ea typeface="华文行楷" pitchFamily="2" charset="-122"/>
            </a:endParaRPr>
          </a:p>
        </p:txBody>
      </p:sp>
      <p:sp>
        <p:nvSpPr>
          <p:cNvPr id="33803" name="Rectangle 22"/>
          <p:cNvSpPr>
            <a:spLocks noChangeArrowheads="1"/>
          </p:cNvSpPr>
          <p:nvPr/>
        </p:nvSpPr>
        <p:spPr bwMode="auto">
          <a:xfrm>
            <a:off x="0" y="6048648"/>
            <a:ext cx="9144000" cy="620712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zh-CN" sz="1900" b="1" dirty="0">
                <a:solidFill>
                  <a:srgbClr val="800000"/>
                </a:solidFill>
              </a:rPr>
              <a:t>C. D. Roberts, et al, PPNP 33(1994), 477;  R. </a:t>
            </a:r>
            <a:r>
              <a:rPr lang="en-US" altLang="zh-CN" sz="1900" b="1" dirty="0" err="1">
                <a:solidFill>
                  <a:srgbClr val="800000"/>
                </a:solidFill>
              </a:rPr>
              <a:t>Alkofer</a:t>
            </a:r>
            <a:r>
              <a:rPr lang="en-US" altLang="zh-CN" sz="1900" b="1" dirty="0">
                <a:solidFill>
                  <a:srgbClr val="800000"/>
                </a:solidFill>
              </a:rPr>
              <a:t>, et. al,  Phys. Rep. 353(2001), 281; </a:t>
            </a:r>
          </a:p>
          <a:p>
            <a:pPr eaLnBrk="1" hangingPunct="1">
              <a:defRPr/>
            </a:pPr>
            <a:r>
              <a:rPr lang="en-US" altLang="zh-CN" sz="1900" b="1" dirty="0">
                <a:solidFill>
                  <a:srgbClr val="800000"/>
                </a:solidFill>
              </a:rPr>
              <a:t>A. Bashir, </a:t>
            </a:r>
            <a:r>
              <a:rPr lang="en-US" altLang="zh-CN" sz="1900" b="1" dirty="0">
                <a:solidFill>
                  <a:srgbClr val="800000"/>
                </a:solidFill>
                <a:sym typeface="Symbol" panose="05050102010706020507" pitchFamily="18" charset="2"/>
              </a:rPr>
              <a:t>, </a:t>
            </a:r>
            <a:r>
              <a:rPr lang="en-US" altLang="zh-CN" sz="1900" b="1" dirty="0">
                <a:solidFill>
                  <a:srgbClr val="800000"/>
                </a:solidFill>
              </a:rPr>
              <a:t>LYX, Roberts, et al., CTP 58 (2012), 79; C.S. Fischer, PPNP 105(2019), 1; </a:t>
            </a:r>
            <a:r>
              <a:rPr lang="en-US" altLang="zh-CN" sz="1900" b="1" dirty="0">
                <a:solidFill>
                  <a:srgbClr val="800000"/>
                </a:solidFill>
                <a:sym typeface="Symbol" pitchFamily="18" charset="2"/>
              </a:rPr>
              <a:t> .</a:t>
            </a:r>
          </a:p>
        </p:txBody>
      </p:sp>
    </p:spTree>
    <p:extLst>
      <p:ext uri="{BB962C8B-B14F-4D97-AF65-F5344CB8AC3E}">
        <p14:creationId xmlns:p14="http://schemas.microsoft.com/office/powerpoint/2010/main" val="307284955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1" name="Rectangle 21"/>
          <p:cNvSpPr>
            <a:spLocks noChangeArrowheads="1"/>
          </p:cNvSpPr>
          <p:nvPr/>
        </p:nvSpPr>
        <p:spPr bwMode="auto">
          <a:xfrm>
            <a:off x="0" y="0"/>
            <a:ext cx="9540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en-US" altLang="zh-CN" sz="3600" b="1" kern="0" dirty="0">
                <a:solidFill>
                  <a:srgbClr val="800000"/>
                </a:solidFill>
                <a:latin typeface="Times New Roman"/>
                <a:ea typeface="华文行楷" pitchFamily="2" charset="-122"/>
                <a:cs typeface="+mj-cs"/>
                <a:sym typeface="Symbol" panose="05050102010706020507" pitchFamily="18" charset="2"/>
              </a:rPr>
              <a:t></a:t>
            </a:r>
            <a:r>
              <a:rPr lang="zh-CN" altLang="en-US" sz="3200" b="1" kern="0" dirty="0">
                <a:solidFill>
                  <a:srgbClr val="800000"/>
                </a:solidFill>
                <a:latin typeface="Times New Roman"/>
                <a:ea typeface="华文行楷" pitchFamily="2" charset="-122"/>
                <a:cs typeface="+mj-cs"/>
                <a:sym typeface="Mathematica1" pitchFamily="2" charset="2"/>
              </a:rPr>
              <a:t> </a:t>
            </a:r>
            <a:r>
              <a:rPr lang="en-US" altLang="zh-CN" sz="3200" b="1" kern="0" dirty="0">
                <a:solidFill>
                  <a:srgbClr val="800000"/>
                </a:solidFill>
                <a:latin typeface="Comic Sans MS" panose="030F0702030302020204" pitchFamily="66" charset="0"/>
                <a:ea typeface="华文行楷" pitchFamily="2" charset="-122"/>
                <a:cs typeface="+mj-cs"/>
                <a:sym typeface="Mathematica1" pitchFamily="2" charset="2"/>
              </a:rPr>
              <a:t>Algorithm</a:t>
            </a:r>
            <a:r>
              <a:rPr lang="en-US" altLang="zh-CN" sz="2000" b="1" kern="0" dirty="0">
                <a:solidFill>
                  <a:srgbClr val="800000"/>
                </a:solidFill>
                <a:latin typeface="Comic Sans MS" panose="030F0702030302020204" pitchFamily="66" charset="0"/>
                <a:ea typeface="华文行楷" pitchFamily="2" charset="-122"/>
                <a:cs typeface="+mj-cs"/>
                <a:sym typeface="Mathematica1" pitchFamily="2" charset="2"/>
              </a:rPr>
              <a:t> </a:t>
            </a:r>
            <a:r>
              <a:rPr lang="en-US" altLang="zh-CN" sz="3200" b="1" dirty="0">
                <a:solidFill>
                  <a:srgbClr val="800000"/>
                </a:solidFill>
                <a:latin typeface="Comic Sans MS" panose="030F0702030302020204" pitchFamily="66" charset="0"/>
                <a:ea typeface="华文行楷" pitchFamily="2" charset="-122"/>
                <a:sym typeface="Symbol" pitchFamily="18" charset="2"/>
              </a:rPr>
              <a:t>of</a:t>
            </a:r>
            <a:r>
              <a:rPr lang="en-US" altLang="zh-CN" sz="2000" b="1" dirty="0">
                <a:solidFill>
                  <a:srgbClr val="800000"/>
                </a:solidFill>
                <a:latin typeface="Comic Sans MS" panose="030F0702030302020204" pitchFamily="66" charset="0"/>
                <a:ea typeface="华文行楷" pitchFamily="2" charset="-122"/>
                <a:sym typeface="Symbol" pitchFamily="18" charset="2"/>
              </a:rPr>
              <a:t> </a:t>
            </a:r>
            <a:r>
              <a:rPr lang="en-US" altLang="zh-CN" sz="3200" b="1" dirty="0">
                <a:solidFill>
                  <a:srgbClr val="800000"/>
                </a:solidFill>
                <a:latin typeface="Comic Sans MS" panose="030F0702030302020204" pitchFamily="66" charset="0"/>
                <a:ea typeface="华文行楷" pitchFamily="2" charset="-122"/>
                <a:sym typeface="Symbol" pitchFamily="18" charset="2"/>
              </a:rPr>
              <a:t>Solving</a:t>
            </a:r>
            <a:r>
              <a:rPr lang="en-US" altLang="zh-CN" sz="2000" b="1" dirty="0">
                <a:solidFill>
                  <a:srgbClr val="800000"/>
                </a:solidFill>
                <a:latin typeface="Comic Sans MS" panose="030F0702030302020204" pitchFamily="66" charset="0"/>
                <a:ea typeface="华文行楷" pitchFamily="2" charset="-122"/>
                <a:sym typeface="Symbol" pitchFamily="18" charset="2"/>
              </a:rPr>
              <a:t> </a:t>
            </a:r>
            <a:r>
              <a:rPr lang="en-US" altLang="zh-CN" sz="3200" b="1" dirty="0">
                <a:solidFill>
                  <a:srgbClr val="800000"/>
                </a:solidFill>
                <a:latin typeface="Comic Sans MS" panose="030F0702030302020204" pitchFamily="66" charset="0"/>
                <a:ea typeface="华文行楷" pitchFamily="2" charset="-122"/>
                <a:sym typeface="Symbol" pitchFamily="18" charset="2"/>
              </a:rPr>
              <a:t>the</a:t>
            </a:r>
            <a:r>
              <a:rPr lang="en-US" altLang="zh-CN" sz="2000" b="1" dirty="0">
                <a:solidFill>
                  <a:srgbClr val="800000"/>
                </a:solidFill>
                <a:latin typeface="Comic Sans MS" panose="030F0702030302020204" pitchFamily="66" charset="0"/>
                <a:ea typeface="华文行楷" pitchFamily="2" charset="-122"/>
                <a:sym typeface="Symbol" pitchFamily="18" charset="2"/>
              </a:rPr>
              <a:t> </a:t>
            </a:r>
            <a:r>
              <a:rPr lang="en-US" altLang="zh-CN" sz="3200" b="1" dirty="0">
                <a:solidFill>
                  <a:srgbClr val="800000"/>
                </a:solidFill>
                <a:latin typeface="Comic Sans MS" panose="030F0702030302020204" pitchFamily="66" charset="0"/>
                <a:ea typeface="华文行楷" pitchFamily="2" charset="-122"/>
                <a:sym typeface="Symbol" pitchFamily="18" charset="2"/>
              </a:rPr>
              <a:t>DSEs</a:t>
            </a:r>
            <a:r>
              <a:rPr lang="en-US" altLang="zh-CN" sz="2000" b="1" dirty="0">
                <a:solidFill>
                  <a:srgbClr val="800000"/>
                </a:solidFill>
                <a:latin typeface="Comic Sans MS" panose="030F0702030302020204" pitchFamily="66" charset="0"/>
                <a:ea typeface="华文行楷" pitchFamily="2" charset="-122"/>
                <a:sym typeface="Symbol" pitchFamily="18" charset="2"/>
              </a:rPr>
              <a:t> </a:t>
            </a:r>
            <a:r>
              <a:rPr lang="en-US" altLang="zh-CN" sz="3200" b="1" dirty="0">
                <a:solidFill>
                  <a:srgbClr val="800000"/>
                </a:solidFill>
                <a:latin typeface="Comic Sans MS" panose="030F0702030302020204" pitchFamily="66" charset="0"/>
                <a:ea typeface="华文行楷" pitchFamily="2" charset="-122"/>
                <a:sym typeface="Symbol" pitchFamily="18" charset="2"/>
              </a:rPr>
              <a:t>of</a:t>
            </a:r>
            <a:r>
              <a:rPr lang="en-US" altLang="zh-CN" sz="2000" b="1" dirty="0">
                <a:solidFill>
                  <a:srgbClr val="800000"/>
                </a:solidFill>
                <a:latin typeface="Comic Sans MS" panose="030F0702030302020204" pitchFamily="66" charset="0"/>
                <a:ea typeface="华文行楷" pitchFamily="2" charset="-122"/>
                <a:sym typeface="Symbol" pitchFamily="18" charset="2"/>
              </a:rPr>
              <a:t> </a:t>
            </a:r>
            <a:r>
              <a:rPr lang="en-US" altLang="zh-CN" sz="3200" b="1" dirty="0">
                <a:solidFill>
                  <a:srgbClr val="800000"/>
                </a:solidFill>
                <a:latin typeface="Comic Sans MS" panose="030F0702030302020204" pitchFamily="66" charset="0"/>
                <a:sym typeface="Symbol" pitchFamily="18" charset="2"/>
              </a:rPr>
              <a:t>QCD </a:t>
            </a:r>
            <a:endParaRPr lang="en-US" altLang="zh-CN" sz="3200" b="1" dirty="0">
              <a:solidFill>
                <a:srgbClr val="800000"/>
              </a:solidFill>
              <a:latin typeface="Comic Sans MS" panose="030F0702030302020204" pitchFamily="66" charset="0"/>
              <a:ea typeface="华文行楷" pitchFamily="2" charset="-122"/>
            </a:endParaRPr>
          </a:p>
        </p:txBody>
      </p:sp>
      <p:pic>
        <p:nvPicPr>
          <p:cNvPr id="50207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5157192"/>
            <a:ext cx="85058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7667799" y="4974267"/>
            <a:ext cx="5046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4000" b="1" dirty="0">
                <a:solidFill>
                  <a:srgbClr val="FF0000"/>
                </a:solidFill>
              </a:rPr>
              <a:t>？</a:t>
            </a: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7812360" y="5733256"/>
            <a:ext cx="5767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4000" b="1" dirty="0">
                <a:solidFill>
                  <a:srgbClr val="FF0000"/>
                </a:solidFill>
              </a:rPr>
              <a:t>？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0" y="549275"/>
            <a:ext cx="9324975" cy="149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eaLnBrk="1" hangingPunct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US" altLang="zh-CN" sz="3000" b="1" dirty="0">
                <a:solidFill>
                  <a:schemeClr val="bg2"/>
                </a:solidFill>
                <a:latin typeface="Comic Sans MS" panose="030F0702030302020204" pitchFamily="66" charset="0"/>
                <a:ea typeface="华文行楷" pitchFamily="2" charset="-122"/>
                <a:sym typeface="Symbol" pitchFamily="18" charset="2"/>
              </a:rPr>
              <a:t> </a:t>
            </a:r>
            <a:r>
              <a:rPr lang="en-US" altLang="zh-CN" sz="3000" b="1" dirty="0">
                <a:solidFill>
                  <a:srgbClr val="0000CC"/>
                </a:solidFill>
                <a:latin typeface="Comic Sans MS" panose="030F0702030302020204" pitchFamily="66" charset="0"/>
                <a:ea typeface="华文行楷" pitchFamily="2" charset="-122"/>
                <a:sym typeface="Symbol" pitchFamily="18" charset="2"/>
              </a:rPr>
              <a:t>Solving the coupled</a:t>
            </a:r>
            <a:r>
              <a:rPr lang="en-US" altLang="zh-CN" sz="3000" b="1" dirty="0">
                <a:solidFill>
                  <a:schemeClr val="bg2"/>
                </a:solidFill>
                <a:latin typeface="Comic Sans MS" panose="030F0702030302020204" pitchFamily="66" charset="0"/>
                <a:ea typeface="华文行楷" pitchFamily="2" charset="-122"/>
                <a:sym typeface="Symbol" pitchFamily="18" charset="2"/>
              </a:rPr>
              <a:t> quark</a:t>
            </a:r>
            <a:r>
              <a:rPr lang="en-US" altLang="zh-CN" sz="3000" b="1" dirty="0">
                <a:solidFill>
                  <a:schemeClr val="bg2"/>
                </a:solidFill>
                <a:latin typeface="+mn-lt"/>
                <a:ea typeface="华文行楷" pitchFamily="2" charset="-122"/>
                <a:sym typeface="Symbol" pitchFamily="18" charset="2"/>
              </a:rPr>
              <a:t>,</a:t>
            </a:r>
            <a:r>
              <a:rPr lang="en-US" altLang="zh-CN" sz="3000" b="1" dirty="0">
                <a:solidFill>
                  <a:schemeClr val="bg2"/>
                </a:solidFill>
                <a:latin typeface="Comic Sans MS" panose="030F0702030302020204" pitchFamily="66" charset="0"/>
                <a:ea typeface="华文行楷" pitchFamily="2" charset="-122"/>
                <a:sym typeface="Symbol" pitchFamily="18" charset="2"/>
              </a:rPr>
              <a:t> ghost and gluon</a:t>
            </a:r>
          </a:p>
          <a:p>
            <a:pPr eaLnBrk="1" hangingPunct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US" altLang="zh-CN" sz="3000" b="1" dirty="0">
                <a:solidFill>
                  <a:srgbClr val="0000CC"/>
                </a:solidFill>
                <a:latin typeface="Comic Sans MS" panose="030F0702030302020204" pitchFamily="66" charset="0"/>
                <a:ea typeface="华文行楷" pitchFamily="2" charset="-122"/>
                <a:sym typeface="Symbol" pitchFamily="18" charset="2"/>
              </a:rPr>
              <a:t>  equations </a:t>
            </a:r>
            <a:r>
              <a:rPr lang="en-US" altLang="zh-CN" sz="3000" b="1" dirty="0">
                <a:solidFill>
                  <a:srgbClr val="000000"/>
                </a:solidFill>
                <a:latin typeface="Comic Sans MS" panose="030F0702030302020204" pitchFamily="66" charset="0"/>
                <a:ea typeface="华文行楷" pitchFamily="2" charset="-122"/>
                <a:sym typeface="Symbol" pitchFamily="18" charset="2"/>
              </a:rPr>
              <a:t>(parts of the diagrams)</a:t>
            </a:r>
            <a:r>
              <a:rPr lang="en-US" altLang="zh-CN" sz="3000" b="1" dirty="0">
                <a:solidFill>
                  <a:schemeClr val="bg2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CN" sz="3000" b="1" dirty="0">
                <a:solidFill>
                  <a:schemeClr val="bg2"/>
                </a:solidFill>
                <a:latin typeface="+mn-lt"/>
                <a:sym typeface="Symbol" pitchFamily="18" charset="2"/>
              </a:rPr>
              <a:t>:</a:t>
            </a:r>
          </a:p>
          <a:p>
            <a:pPr eaLnBrk="1" hangingPunct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US" altLang="zh-CN" sz="3200" b="1" dirty="0">
                <a:solidFill>
                  <a:schemeClr val="bg2"/>
                </a:solidFill>
                <a:latin typeface="Comic Sans MS" panose="030F0702030302020204" pitchFamily="66" charset="0"/>
                <a:ea typeface="华文行楷" pitchFamily="2" charset="-122"/>
                <a:sym typeface="Symbol" pitchFamily="18" charset="2"/>
              </a:rPr>
              <a:t>      </a:t>
            </a:r>
            <a:r>
              <a:rPr lang="zh-CN" altLang="en-US" sz="3200" b="1" dirty="0">
                <a:solidFill>
                  <a:schemeClr val="bg2"/>
                </a:solidFill>
                <a:latin typeface="Comic Sans MS" panose="030F0702030302020204" pitchFamily="66" charset="0"/>
                <a:ea typeface="华文行楷" pitchFamily="2" charset="-122"/>
              </a:rPr>
              <a:t> </a:t>
            </a:r>
            <a:endParaRPr lang="en-US" altLang="ja-JP" sz="3200" b="1" dirty="0">
              <a:solidFill>
                <a:schemeClr val="bg2"/>
              </a:solidFill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4098925"/>
            <a:ext cx="9144000" cy="100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eaLnBrk="1" hangingPunct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US" altLang="zh-CN" sz="3000" b="1" dirty="0">
                <a:solidFill>
                  <a:schemeClr val="bg2"/>
                </a:solidFill>
                <a:latin typeface="Comic Sans MS" panose="030F0702030302020204" pitchFamily="66" charset="0"/>
                <a:ea typeface="华文行楷" pitchFamily="2" charset="-122"/>
                <a:sym typeface="Symbol" pitchFamily="18" charset="2"/>
              </a:rPr>
              <a:t> </a:t>
            </a:r>
            <a:r>
              <a:rPr lang="en-US" altLang="zh-CN" sz="3000" b="1" dirty="0">
                <a:solidFill>
                  <a:srgbClr val="0000CC"/>
                </a:solidFill>
                <a:latin typeface="Comic Sans MS" panose="030F0702030302020204" pitchFamily="66" charset="0"/>
                <a:ea typeface="华文行楷" pitchFamily="2" charset="-122"/>
                <a:sym typeface="Symbol" pitchFamily="18" charset="2"/>
              </a:rPr>
              <a:t>Solving the truncated quark equation</a:t>
            </a:r>
            <a:r>
              <a:rPr lang="en-US" altLang="zh-CN" sz="3000" b="1" dirty="0">
                <a:solidFill>
                  <a:schemeClr val="bg2"/>
                </a:solidFill>
                <a:latin typeface="Comic Sans MS" panose="030F0702030302020204" pitchFamily="66" charset="0"/>
                <a:ea typeface="华文行楷" pitchFamily="2" charset="-122"/>
                <a:sym typeface="Symbol" pitchFamily="18" charset="2"/>
              </a:rPr>
              <a:t> </a:t>
            </a:r>
          </a:p>
          <a:p>
            <a:pPr eaLnBrk="1" hangingPunct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US" altLang="zh-CN" sz="3000" b="1" dirty="0">
                <a:solidFill>
                  <a:schemeClr val="bg2"/>
                </a:solidFill>
                <a:latin typeface="Comic Sans MS" panose="030F0702030302020204" pitchFamily="66" charset="0"/>
                <a:ea typeface="华文行楷" pitchFamily="2" charset="-122"/>
                <a:sym typeface="Symbol" pitchFamily="18" charset="2"/>
              </a:rPr>
              <a:t>  with the symmetries being p</a:t>
            </a:r>
            <a:r>
              <a:rPr lang="en-US" altLang="zh-CN" sz="3000" b="1" dirty="0">
                <a:solidFill>
                  <a:schemeClr val="bg2"/>
                </a:solidFill>
                <a:latin typeface="Comic Sans MS" panose="030F0702030302020204" pitchFamily="66" charset="0"/>
              </a:rPr>
              <a:t>reserved.</a:t>
            </a:r>
            <a:r>
              <a:rPr lang="zh-CN" altLang="en-US" sz="3000" b="1" dirty="0">
                <a:solidFill>
                  <a:schemeClr val="bg2"/>
                </a:solidFill>
                <a:latin typeface="Comic Sans MS" panose="030F0702030302020204" pitchFamily="66" charset="0"/>
                <a:ea typeface="华文行楷" pitchFamily="2" charset="-122"/>
              </a:rPr>
              <a:t> </a:t>
            </a:r>
            <a:endParaRPr lang="en-US" altLang="ja-JP" sz="3000" b="1" dirty="0">
              <a:solidFill>
                <a:schemeClr val="bg2"/>
              </a:solidFill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7235825" y="2041525"/>
            <a:ext cx="2665413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eaLnBrk="1" hangingPunct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endParaRPr lang="en-US" altLang="ja-JP" sz="3300" b="1" dirty="0">
              <a:solidFill>
                <a:srgbClr val="7030A0"/>
              </a:solidFill>
              <a:latin typeface="+mn-ea"/>
              <a:ea typeface="+mn-ea"/>
            </a:endParaRPr>
          </a:p>
        </p:txBody>
      </p:sp>
      <p:sp>
        <p:nvSpPr>
          <p:cNvPr id="25609" name="灯片编号占位符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057217-75AB-4599-BF0C-148D08472FB7}" type="slidenum">
              <a:rPr kumimoji="0" lang="en-US" altLang="zh-CN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kumimoji="0" lang="en-US" altLang="zh-CN" sz="1400"/>
          </a:p>
        </p:txBody>
      </p:sp>
      <p:pic>
        <p:nvPicPr>
          <p:cNvPr id="25610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556792"/>
            <a:ext cx="504031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387972"/>
            <a:ext cx="5040313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6136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1750"/>
            <a:ext cx="9467850" cy="674688"/>
          </a:xfrm>
        </p:spPr>
        <p:txBody>
          <a:bodyPr/>
          <a:lstStyle/>
          <a:p>
            <a:pPr algn="l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altLang="zh-CN" sz="3200" b="1" dirty="0">
                <a:solidFill>
                  <a:srgbClr val="800000"/>
                </a:solidFill>
                <a:effectLst/>
                <a:latin typeface="+mn-lt"/>
                <a:ea typeface="华文行楷" pitchFamily="2" charset="-122"/>
                <a:sym typeface="Symbol" panose="05050102010706020507" pitchFamily="18" charset="2"/>
              </a:rPr>
              <a:t> </a:t>
            </a:r>
            <a:r>
              <a:rPr lang="en-US" altLang="zh-CN" sz="3200" b="1" dirty="0">
                <a:solidFill>
                  <a:srgbClr val="800000"/>
                </a:solidFill>
                <a:effectLst/>
                <a:latin typeface="Comic Sans MS" panose="030F0702030302020204" pitchFamily="66" charset="0"/>
                <a:ea typeface="华文行楷" pitchFamily="2" charset="-122"/>
                <a:sym typeface="Mathematica1" pitchFamily="2" charset="2"/>
              </a:rPr>
              <a:t>Expression</a:t>
            </a:r>
            <a:r>
              <a:rPr lang="en-US" altLang="zh-CN" sz="2000" b="1" dirty="0">
                <a:solidFill>
                  <a:srgbClr val="800000"/>
                </a:solidFill>
                <a:effectLst/>
                <a:latin typeface="Comic Sans MS" panose="030F0702030302020204" pitchFamily="66" charset="0"/>
                <a:ea typeface="华文行楷" pitchFamily="2" charset="-122"/>
                <a:sym typeface="Mathematica1" pitchFamily="2" charset="2"/>
              </a:rPr>
              <a:t> </a:t>
            </a:r>
            <a:r>
              <a:rPr lang="en-US" altLang="zh-CN" sz="3200" b="1" dirty="0">
                <a:solidFill>
                  <a:srgbClr val="800000"/>
                </a:solidFill>
                <a:effectLst/>
                <a:latin typeface="Comic Sans MS" panose="030F0702030302020204" pitchFamily="66" charset="0"/>
                <a:ea typeface="华文行楷" pitchFamily="2" charset="-122"/>
                <a:sym typeface="Mathematica1" pitchFamily="2" charset="2"/>
              </a:rPr>
              <a:t>of</a:t>
            </a:r>
            <a:r>
              <a:rPr lang="en-US" altLang="zh-CN" sz="2000" b="1" dirty="0">
                <a:solidFill>
                  <a:srgbClr val="800000"/>
                </a:solidFill>
                <a:effectLst/>
                <a:latin typeface="Comic Sans MS" panose="030F0702030302020204" pitchFamily="66" charset="0"/>
                <a:ea typeface="华文行楷" pitchFamily="2" charset="-122"/>
                <a:sym typeface="Mathematica1" pitchFamily="2" charset="2"/>
              </a:rPr>
              <a:t> </a:t>
            </a:r>
            <a:r>
              <a:rPr lang="en-US" altLang="zh-CN" sz="3200" b="1" dirty="0">
                <a:solidFill>
                  <a:srgbClr val="800000"/>
                </a:solidFill>
                <a:effectLst/>
                <a:latin typeface="Comic Sans MS" panose="030F0702030302020204" pitchFamily="66" charset="0"/>
                <a:ea typeface="华文行楷" pitchFamily="2" charset="-122"/>
                <a:sym typeface="Mathematica1" pitchFamily="2" charset="2"/>
              </a:rPr>
              <a:t>the</a:t>
            </a:r>
            <a:r>
              <a:rPr lang="en-US" altLang="zh-CN" sz="2000" b="1" dirty="0">
                <a:solidFill>
                  <a:srgbClr val="800000"/>
                </a:solidFill>
                <a:effectLst/>
                <a:latin typeface="Comic Sans MS" panose="030F0702030302020204" pitchFamily="66" charset="0"/>
                <a:ea typeface="华文行楷" pitchFamily="2" charset="-122"/>
                <a:sym typeface="Mathematica1" pitchFamily="2" charset="2"/>
              </a:rPr>
              <a:t> </a:t>
            </a:r>
            <a:r>
              <a:rPr lang="en-US" altLang="zh-CN" sz="3200" b="1" dirty="0">
                <a:solidFill>
                  <a:srgbClr val="800000"/>
                </a:solidFill>
                <a:effectLst/>
                <a:latin typeface="Comic Sans MS" panose="030F0702030302020204" pitchFamily="66" charset="0"/>
                <a:ea typeface="华文行楷" pitchFamily="2" charset="-122"/>
                <a:sym typeface="Mathematica1" pitchFamily="2" charset="2"/>
              </a:rPr>
              <a:t>quark</a:t>
            </a:r>
            <a:r>
              <a:rPr lang="en-US" altLang="zh-CN" sz="2000" b="1" dirty="0">
                <a:solidFill>
                  <a:srgbClr val="800000"/>
                </a:solidFill>
                <a:effectLst/>
                <a:latin typeface="Comic Sans MS" panose="030F0702030302020204" pitchFamily="66" charset="0"/>
                <a:ea typeface="华文行楷" pitchFamily="2" charset="-122"/>
                <a:sym typeface="Mathematica1" pitchFamily="2" charset="2"/>
              </a:rPr>
              <a:t> </a:t>
            </a:r>
            <a:r>
              <a:rPr lang="en-US" altLang="zh-CN" sz="3200" b="1" dirty="0">
                <a:solidFill>
                  <a:srgbClr val="800000"/>
                </a:solidFill>
                <a:effectLst/>
                <a:latin typeface="Comic Sans MS" panose="030F0702030302020204" pitchFamily="66" charset="0"/>
                <a:ea typeface="华文行楷" pitchFamily="2" charset="-122"/>
                <a:sym typeface="Mathematica1" pitchFamily="2" charset="2"/>
              </a:rPr>
              <a:t>gap</a:t>
            </a:r>
            <a:r>
              <a:rPr lang="en-US" altLang="zh-CN" sz="2000" b="1" dirty="0">
                <a:solidFill>
                  <a:srgbClr val="800000"/>
                </a:solidFill>
                <a:effectLst/>
                <a:latin typeface="Comic Sans MS" panose="030F0702030302020204" pitchFamily="66" charset="0"/>
                <a:ea typeface="华文行楷" pitchFamily="2" charset="-122"/>
                <a:sym typeface="Mathematica1" pitchFamily="2" charset="2"/>
              </a:rPr>
              <a:t> </a:t>
            </a:r>
            <a:r>
              <a:rPr lang="en-US" altLang="zh-CN" sz="3200" b="1" dirty="0">
                <a:solidFill>
                  <a:srgbClr val="800000"/>
                </a:solidFill>
                <a:effectLst/>
                <a:latin typeface="Comic Sans MS" panose="030F0702030302020204" pitchFamily="66" charset="0"/>
                <a:ea typeface="华文行楷" pitchFamily="2" charset="-122"/>
                <a:sym typeface="Mathematica1" pitchFamily="2" charset="2"/>
              </a:rPr>
              <a:t>equation</a:t>
            </a:r>
            <a:r>
              <a:rPr lang="en-US" altLang="zh-CN" sz="3200" b="1" dirty="0">
                <a:solidFill>
                  <a:srgbClr val="800000"/>
                </a:solidFill>
                <a:effectLst/>
                <a:latin typeface="+mn-lt"/>
                <a:ea typeface="华文行楷" pitchFamily="2" charset="-122"/>
                <a:sym typeface="Mathematica1" pitchFamily="2" charset="2"/>
              </a:rPr>
              <a:t> </a:t>
            </a:r>
            <a:endParaRPr lang="en-US" sz="3200" b="1" dirty="0">
              <a:solidFill>
                <a:srgbClr val="800000"/>
              </a:solidFill>
              <a:effectLst/>
              <a:latin typeface="+mn-lt"/>
              <a:ea typeface="华文行楷" pitchFamily="2" charset="-122"/>
            </a:endParaRPr>
          </a:p>
        </p:txBody>
      </p:sp>
      <p:pic>
        <p:nvPicPr>
          <p:cNvPr id="2662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9138"/>
            <a:ext cx="6192688" cy="64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2276872"/>
            <a:ext cx="4442767" cy="55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0" y="620688"/>
            <a:ext cx="6465888" cy="5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eaLnBrk="1" hangingPunct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zh-CN" altLang="en-US" sz="2800" b="1" dirty="0">
                <a:solidFill>
                  <a:schemeClr val="bg2"/>
                </a:solidFill>
                <a:latin typeface="华文行楷" pitchFamily="2" charset="-122"/>
                <a:ea typeface="华文行楷" pitchFamily="2" charset="-122"/>
                <a:sym typeface="Symbol" pitchFamily="18" charset="2"/>
              </a:rPr>
              <a:t>  </a:t>
            </a:r>
            <a:r>
              <a:rPr lang="en-US" altLang="zh-CN" sz="2800" b="1" dirty="0">
                <a:solidFill>
                  <a:schemeClr val="bg2"/>
                </a:solidFill>
                <a:latin typeface="Comic Sans MS" panose="030F0702030302020204" pitchFamily="66" charset="0"/>
                <a:ea typeface="华文行楷" pitchFamily="2" charset="-122"/>
                <a:sym typeface="Symbol" pitchFamily="18" charset="2"/>
              </a:rPr>
              <a:t>Truncation</a:t>
            </a:r>
            <a:r>
              <a:rPr lang="zh-CN" altLang="en-US" sz="2800" b="1" dirty="0">
                <a:solidFill>
                  <a:schemeClr val="bg2"/>
                </a:solidFill>
              </a:rPr>
              <a:t>：</a:t>
            </a:r>
            <a:r>
              <a:rPr lang="en-US" altLang="zh-CN" sz="2800" b="1" dirty="0">
                <a:solidFill>
                  <a:schemeClr val="bg2"/>
                </a:solidFill>
                <a:latin typeface="Comic Sans MS" panose="030F0702030302020204" pitchFamily="66" charset="0"/>
              </a:rPr>
              <a:t>Preserving Symmetry</a:t>
            </a:r>
            <a:r>
              <a:rPr lang="en-US" altLang="zh-CN" sz="2800" b="1" dirty="0">
                <a:solidFill>
                  <a:schemeClr val="bg2"/>
                </a:solidFill>
              </a:rPr>
              <a:t>.</a:t>
            </a:r>
            <a:r>
              <a:rPr lang="zh-CN" altLang="en-US" sz="2800" b="1" dirty="0">
                <a:solidFill>
                  <a:schemeClr val="bg2"/>
                </a:solidFill>
                <a:latin typeface="华文行楷" pitchFamily="2" charset="-122"/>
                <a:ea typeface="华文行楷" pitchFamily="2" charset="-122"/>
              </a:rPr>
              <a:t> </a:t>
            </a:r>
            <a:endParaRPr lang="en-US" altLang="ja-JP" sz="2800" b="1" dirty="0">
              <a:solidFill>
                <a:schemeClr val="bg2"/>
              </a:solidFill>
              <a:latin typeface="+mn-ea"/>
              <a:ea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72225" y="620688"/>
            <a:ext cx="2771775" cy="514643"/>
          </a:xfrm>
          <a:prstGeom prst="rect">
            <a:avLst/>
          </a:prstGeom>
        </p:spPr>
        <p:txBody>
          <a:bodyPr lIns="82945" tIns="41473" rIns="82945" bIns="41473">
            <a:spAutoFit/>
          </a:bodyPr>
          <a:lstStyle/>
          <a:p>
            <a:pPr eaLnBrk="1" hangingPunct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US" altLang="zh-CN" sz="2800" b="1" dirty="0">
                <a:solidFill>
                  <a:schemeClr val="bg2"/>
                </a:solidFill>
                <a:latin typeface="华文行楷" pitchFamily="2" charset="-122"/>
                <a:ea typeface="华文行楷" pitchFamily="2" charset="-122"/>
                <a:sym typeface="Wingdings" pitchFamily="2" charset="2"/>
              </a:rPr>
              <a:t></a:t>
            </a:r>
            <a:r>
              <a:rPr lang="en-US" altLang="zh-CN" sz="2800" b="1" dirty="0">
                <a:latin typeface="华文行楷" pitchFamily="2" charset="-122"/>
                <a:ea typeface="华文行楷" pitchFamily="2" charset="-122"/>
                <a:sym typeface="Wingdings" pitchFamily="2" charset="2"/>
              </a:rPr>
              <a:t> </a:t>
            </a:r>
            <a:r>
              <a:rPr lang="en-US" altLang="zh-CN" sz="2800" b="1" dirty="0">
                <a:solidFill>
                  <a:schemeClr val="accent6"/>
                </a:solidFill>
                <a:latin typeface="Comic Sans MS" panose="030F0702030302020204" pitchFamily="66" charset="0"/>
                <a:ea typeface="华文行楷" pitchFamily="2" charset="-122"/>
              </a:rPr>
              <a:t>Quark Eq</a:t>
            </a:r>
            <a:r>
              <a:rPr lang="en-US" altLang="zh-CN" sz="2800" b="1" dirty="0">
                <a:solidFill>
                  <a:schemeClr val="accent6"/>
                </a:solidFill>
                <a:latin typeface="+mn-lt"/>
                <a:ea typeface="华文行楷" pitchFamily="2" charset="-122"/>
              </a:rPr>
              <a:t>.</a:t>
            </a:r>
            <a:endParaRPr lang="en-US" altLang="ja-JP" sz="2800" b="1" dirty="0">
              <a:solidFill>
                <a:schemeClr val="accent6"/>
              </a:solidFill>
              <a:latin typeface="+mn-lt"/>
              <a:ea typeface="华文行楷" pitchFamily="2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0" y="1772816"/>
            <a:ext cx="3638012" cy="54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000" b="1" dirty="0">
                <a:solidFill>
                  <a:schemeClr val="bg2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Symbol" panose="05050102010706020507" pitchFamily="18" charset="2"/>
              </a:rPr>
              <a:t> </a:t>
            </a:r>
            <a:r>
              <a:rPr lang="en-US" altLang="zh-CN" sz="3000" b="1" dirty="0">
                <a:solidFill>
                  <a:schemeClr val="bg2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Symbol" panose="05050102010706020507" pitchFamily="18" charset="2"/>
              </a:rPr>
              <a:t>Lorenz Structure</a:t>
            </a:r>
            <a:endParaRPr lang="en-US" altLang="zh-CN" sz="3000" b="1" dirty="0">
              <a:solidFill>
                <a:schemeClr val="bg2"/>
              </a:solidFill>
              <a:latin typeface="Comic Sans MS" panose="030F0702030302020204" pitchFamily="66" charset="0"/>
              <a:ea typeface="仿宋" panose="02010609060101010101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97020" y="2996952"/>
            <a:ext cx="837565" cy="48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600" b="1" dirty="0">
                <a:solidFill>
                  <a:schemeClr val="bg2"/>
                </a:solidFill>
                <a:latin typeface="Comic Sans MS" panose="030F0702030302020204" pitchFamily="66" charset="0"/>
                <a:ea typeface="仿宋" panose="02010609060101010101" pitchFamily="49" charset="-122"/>
                <a:sym typeface="Wingdings" panose="05000000000000000000" pitchFamily="2" charset="2"/>
              </a:rPr>
              <a:t>with</a:t>
            </a:r>
            <a:endParaRPr lang="zh-CN" altLang="en-US" sz="26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563888" y="1772816"/>
            <a:ext cx="4752528" cy="5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eaLnBrk="1" hangingPunct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/>
            </a:pPr>
            <a:r>
              <a:rPr lang="zh-CN" altLang="en-US" sz="2800" b="1" dirty="0">
                <a:solidFill>
                  <a:schemeClr val="bg2"/>
                </a:solidFill>
                <a:latin typeface="华文行楷" pitchFamily="2" charset="-122"/>
                <a:ea typeface="华文行楷" pitchFamily="2" charset="-122"/>
                <a:sym typeface="Symbol" pitchFamily="18" charset="2"/>
              </a:rPr>
              <a:t> </a:t>
            </a:r>
            <a:r>
              <a:rPr lang="en-US" altLang="zh-CN" sz="2800" b="1" dirty="0">
                <a:solidFill>
                  <a:schemeClr val="bg2"/>
                </a:solidFill>
                <a:latin typeface="华文行楷" pitchFamily="2" charset="-122"/>
                <a:ea typeface="华文行楷" pitchFamily="2" charset="-122"/>
                <a:sym typeface="Wingdings" panose="05000000000000000000" pitchFamily="2" charset="2"/>
              </a:rPr>
              <a:t></a:t>
            </a:r>
            <a:r>
              <a:rPr lang="zh-CN" altLang="en-US" sz="2800" b="1" dirty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  <a:sym typeface="Symbol" pitchFamily="18" charset="2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latin typeface="Comic Sans MS" panose="030F0702030302020204" pitchFamily="66" charset="0"/>
                <a:ea typeface="华文行楷" pitchFamily="2" charset="-122"/>
                <a:sym typeface="Symbol" pitchFamily="18" charset="2"/>
              </a:rPr>
              <a:t>Quark  Eq. in Vacuum </a:t>
            </a:r>
            <a:r>
              <a:rPr lang="en-US" altLang="zh-CN" sz="2800" b="1" dirty="0">
                <a:solidFill>
                  <a:schemeClr val="bg1"/>
                </a:solidFill>
                <a:latin typeface="+mn-lt"/>
                <a:ea typeface="华文行楷" pitchFamily="2" charset="-122"/>
                <a:sym typeface="Symbol" pitchFamily="18" charset="2"/>
              </a:rPr>
              <a:t>: </a:t>
            </a:r>
            <a:endParaRPr lang="en-US" altLang="zh-CN" sz="2800" b="1" dirty="0">
              <a:solidFill>
                <a:schemeClr val="bg1"/>
              </a:solidFill>
              <a:latin typeface="+mn-lt"/>
              <a:ea typeface="仿宋" pitchFamily="49" charset="-122"/>
            </a:endParaRPr>
          </a:p>
        </p:txBody>
      </p:sp>
      <p:sp>
        <p:nvSpPr>
          <p:cNvPr id="26636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E2116E-F461-4262-B3F7-DCD798BB99A3}" type="slidenum">
              <a:rPr kumimoji="0" lang="en-US" altLang="zh-CN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kumimoji="0" lang="en-US" altLang="zh-CN" sz="1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1681" y="2909802"/>
            <a:ext cx="4176464" cy="12392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>
                <a:spLocks noChangeArrowheads="1"/>
              </p:cNvSpPr>
              <p:nvPr/>
            </p:nvSpPr>
            <p:spPr bwMode="auto">
              <a:xfrm>
                <a:off x="162422" y="4077072"/>
                <a:ext cx="8946082" cy="4838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2945" tIns="41473" rIns="82945" bIns="41473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l"/>
                  <a:tabLst>
                    <a:tab pos="655638" algn="l"/>
                    <a:tab pos="1312863" algn="l"/>
                    <a:tab pos="1968500" algn="l"/>
                    <a:tab pos="2625725" algn="l"/>
                    <a:tab pos="3282950" algn="l"/>
                    <a:tab pos="3938588" algn="l"/>
                    <a:tab pos="4595813" algn="l"/>
                    <a:tab pos="5253038" algn="l"/>
                    <a:tab pos="5908675" algn="l"/>
                    <a:tab pos="6565900" algn="l"/>
                    <a:tab pos="7223125" algn="l"/>
                  </a:tabLst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90000"/>
                  <a:buChar char="–"/>
                  <a:tabLst>
                    <a:tab pos="655638" algn="l"/>
                    <a:tab pos="1312863" algn="l"/>
                    <a:tab pos="1968500" algn="l"/>
                    <a:tab pos="2625725" algn="l"/>
                    <a:tab pos="3282950" algn="l"/>
                    <a:tab pos="3938588" algn="l"/>
                    <a:tab pos="4595813" algn="l"/>
                    <a:tab pos="5253038" algn="l"/>
                    <a:tab pos="5908675" algn="l"/>
                    <a:tab pos="6565900" algn="l"/>
                    <a:tab pos="7223125" algn="l"/>
                  </a:tabLs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tabLst>
                    <a:tab pos="655638" algn="l"/>
                    <a:tab pos="1312863" algn="l"/>
                    <a:tab pos="1968500" algn="l"/>
                    <a:tab pos="2625725" algn="l"/>
                    <a:tab pos="3282950" algn="l"/>
                    <a:tab pos="3938588" algn="l"/>
                    <a:tab pos="4595813" algn="l"/>
                    <a:tab pos="5253038" algn="l"/>
                    <a:tab pos="5908675" algn="l"/>
                    <a:tab pos="6565900" algn="l"/>
                    <a:tab pos="7223125" algn="l"/>
                  </a:tabLs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tabLst>
                    <a:tab pos="655638" algn="l"/>
                    <a:tab pos="1312863" algn="l"/>
                    <a:tab pos="1968500" algn="l"/>
                    <a:tab pos="2625725" algn="l"/>
                    <a:tab pos="3282950" algn="l"/>
                    <a:tab pos="3938588" algn="l"/>
                    <a:tab pos="4595813" algn="l"/>
                    <a:tab pos="5253038" algn="l"/>
                    <a:tab pos="5908675" algn="l"/>
                    <a:tab pos="6565900" algn="l"/>
                    <a:tab pos="7223125" algn="l"/>
                  </a:tabLs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2950" algn="l"/>
                    <a:tab pos="3938588" algn="l"/>
                    <a:tab pos="4595813" algn="l"/>
                    <a:tab pos="5253038" algn="l"/>
                    <a:tab pos="5908675" algn="l"/>
                    <a:tab pos="6565900" algn="l"/>
                    <a:tab pos="7223125" algn="l"/>
                  </a:tabLs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2950" algn="l"/>
                    <a:tab pos="3938588" algn="l"/>
                    <a:tab pos="4595813" algn="l"/>
                    <a:tab pos="5253038" algn="l"/>
                    <a:tab pos="5908675" algn="l"/>
                    <a:tab pos="6565900" algn="l"/>
                    <a:tab pos="7223125" algn="l"/>
                  </a:tabLs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2950" algn="l"/>
                    <a:tab pos="3938588" algn="l"/>
                    <a:tab pos="4595813" algn="l"/>
                    <a:tab pos="5253038" algn="l"/>
                    <a:tab pos="5908675" algn="l"/>
                    <a:tab pos="6565900" algn="l"/>
                    <a:tab pos="7223125" algn="l"/>
                  </a:tabLs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2950" algn="l"/>
                    <a:tab pos="3938588" algn="l"/>
                    <a:tab pos="4595813" algn="l"/>
                    <a:tab pos="5253038" algn="l"/>
                    <a:tab pos="5908675" algn="l"/>
                    <a:tab pos="6565900" algn="l"/>
                    <a:tab pos="7223125" algn="l"/>
                  </a:tabLs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2950" algn="l"/>
                    <a:tab pos="3938588" algn="l"/>
                    <a:tab pos="4595813" algn="l"/>
                    <a:tab pos="5253038" algn="l"/>
                    <a:tab pos="5908675" algn="l"/>
                    <a:tab pos="6565900" algn="l"/>
                    <a:tab pos="7223125" algn="l"/>
                  </a:tabLs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400" b="1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Symbol" panose="05050102010706020507" pitchFamily="18" charset="2"/>
                          </a:rPr>
                          <m:t>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Symbol" panose="05050102010706020507" pitchFamily="18" charset="2"/>
                          </a:rPr>
                          <m:t>𝑨</m:t>
                        </m:r>
                      </m:sub>
                    </m:sSub>
                    <m:r>
                      <a:rPr lang="en-US" altLang="zh-CN" sz="24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华文行楷" panose="02010800040101010101" pitchFamily="2" charset="-122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zh-CN" sz="24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华文行楷" panose="02010800040101010101" pitchFamily="2" charset="-122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zh-CN" sz="24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华文行楷" panose="02010800040101010101" pitchFamily="2" charset="-122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zh-CN" sz="24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华文行楷" panose="02010800040101010101" pitchFamily="2" charset="-122"/>
                        <a:sym typeface="Symbol" panose="05050102010706020507" pitchFamily="18" charset="2"/>
                      </a:rPr>
                      <m:t>𝒚</m:t>
                    </m:r>
                    <m:r>
                      <a:rPr lang="en-US" altLang="zh-CN" sz="24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华文行楷" panose="02010800040101010101" pitchFamily="2" charset="-122"/>
                        <a:sym typeface="Symbol" panose="05050102010706020507" pitchFamily="18" charset="2"/>
                      </a:rPr>
                      <m:t>) </m:t>
                    </m:r>
                  </m:oMath>
                </a14:m>
                <a:r>
                  <a:rPr lang="en-US" altLang="zh-CN" sz="2400" b="1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anose="05050102010706020507" pitchFamily="18" charset="2"/>
                  </a:rPr>
                  <a:t>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Symbol" panose="05050102010706020507" pitchFamily="18" charset="2"/>
                          </a:rPr>
                          <m:t>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  <a:sym typeface="Symbol" panose="05050102010706020507" pitchFamily="18" charset="2"/>
                          </a:rPr>
                          <m:t>𝑩</m:t>
                        </m:r>
                      </m:sub>
                    </m:sSub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行楷" panose="02010800040101010101" pitchFamily="2" charset="-122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行楷" panose="02010800040101010101" pitchFamily="2" charset="-122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行楷" panose="02010800040101010101" pitchFamily="2" charset="-122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行楷" panose="02010800040101010101" pitchFamily="2" charset="-122"/>
                        <a:sym typeface="Symbol" panose="05050102010706020507" pitchFamily="18" charset="2"/>
                      </a:rPr>
                      <m:t>𝒚</m:t>
                    </m:r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行楷" panose="02010800040101010101" pitchFamily="2" charset="-122"/>
                        <a:sym typeface="Symbol" panose="05050102010706020507" pitchFamily="18" charset="2"/>
                      </a:rPr>
                      <m:t>) </m:t>
                    </m:r>
                  </m:oMath>
                </a14:m>
                <a:r>
                  <a:rPr lang="en-US" altLang="zh-CN" sz="2400" b="1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anose="05050102010706020507" pitchFamily="18" charset="2"/>
                  </a:rPr>
                  <a:t>are</a:t>
                </a:r>
                <a:r>
                  <a:rPr lang="en-US" altLang="zh-CN" sz="1800" b="1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anose="05050102010706020507" pitchFamily="18" charset="2"/>
                  </a:rPr>
                  <a:t> </a:t>
                </a:r>
                <a:r>
                  <a:rPr lang="en-US" altLang="zh-CN" sz="2400" b="1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anose="05050102010706020507" pitchFamily="18" charset="2"/>
                  </a:rPr>
                  <a:t>functions</a:t>
                </a:r>
                <a:r>
                  <a:rPr lang="en-US" altLang="zh-CN" sz="1800" b="1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anose="05050102010706020507" pitchFamily="18" charset="2"/>
                  </a:rPr>
                  <a:t> </a:t>
                </a:r>
                <a:r>
                  <a:rPr lang="en-US" altLang="zh-CN" sz="2400" b="1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anose="05050102010706020507" pitchFamily="18" charset="2"/>
                  </a:rPr>
                  <a:t>of</a:t>
                </a:r>
                <a:r>
                  <a:rPr lang="en-US" altLang="zh-CN" sz="1800" b="1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anose="05050102010706020507" pitchFamily="18" charset="2"/>
                  </a:rPr>
                  <a:t> </a:t>
                </a:r>
                <a:r>
                  <a:rPr lang="en-US" altLang="zh-CN" sz="2400" b="1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anose="05050102010706020507" pitchFamily="18" charset="2"/>
                  </a:rPr>
                  <a:t>the</a:t>
                </a:r>
                <a:r>
                  <a:rPr lang="en-US" altLang="zh-CN" sz="1800" b="1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anose="05050102010706020507" pitchFamily="18" charset="2"/>
                  </a:rPr>
                  <a:t> </a:t>
                </a:r>
                <a:r>
                  <a:rPr lang="en-US" altLang="zh-CN" sz="2400" b="1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anose="05050102010706020507" pitchFamily="18" charset="2"/>
                  </a:rPr>
                  <a:t>vertex</a:t>
                </a:r>
                <a:r>
                  <a:rPr lang="en-US" altLang="zh-CN" sz="1800" b="1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anose="05050102010706020507" pitchFamily="18" charset="2"/>
                  </a:rPr>
                  <a:t> </a:t>
                </a:r>
                <a:r>
                  <a:rPr lang="en-US" altLang="zh-CN" sz="2400" b="1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anose="05050102010706020507" pitchFamily="18" charset="2"/>
                  </a:rPr>
                  <a:t>&amp;</a:t>
                </a:r>
                <a:r>
                  <a:rPr lang="en-US" altLang="zh-CN" sz="1800" b="1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anose="05050102010706020507" pitchFamily="18" charset="2"/>
                  </a:rPr>
                  <a:t> </a:t>
                </a:r>
                <a:r>
                  <a:rPr lang="en-US" altLang="zh-CN" sz="2400" b="1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anose="05050102010706020507" pitchFamily="18" charset="2"/>
                  </a:rPr>
                  <a:t>the gluon</a:t>
                </a:r>
                <a:r>
                  <a:rPr lang="en-US" altLang="zh-CN" sz="2600" b="1" dirty="0">
                    <a:solidFill>
                      <a:schemeClr val="bg2"/>
                    </a:solidFill>
                    <a:latin typeface="Comic Sans MS" panose="030F0702030302020204" pitchFamily="66" charset="0"/>
                    <a:ea typeface="华文行楷" panose="02010800040101010101" pitchFamily="2" charset="-122"/>
                    <a:sym typeface="Symbol" panose="05050102010706020507" pitchFamily="18" charset="2"/>
                  </a:rPr>
                  <a:t>.</a:t>
                </a:r>
                <a:endParaRPr lang="en-US" altLang="zh-CN" sz="2600" b="1" dirty="0">
                  <a:solidFill>
                    <a:schemeClr val="bg2"/>
                  </a:solidFill>
                  <a:latin typeface="Comic Sans MS" panose="030F0702030302020204" pitchFamily="66" charset="0"/>
                  <a:ea typeface="仿宋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2422" y="4077072"/>
                <a:ext cx="8946082" cy="483866"/>
              </a:xfrm>
              <a:prstGeom prst="rect">
                <a:avLst/>
              </a:prstGeom>
              <a:blipFill>
                <a:blip r:embed="rId7"/>
                <a:stretch>
                  <a:fillRect t="-12658" r="-204" b="-329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974305" y="3645024"/>
                <a:ext cx="509463" cy="353943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700" b="1" i="1" kern="0" spc="-8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华文行楷" panose="02010800040101010101" pitchFamily="2" charset="-122"/>
                          <a:sym typeface="Symbol" panose="05050102010706020507" pitchFamily="18" charset="2"/>
                        </a:rPr>
                        <m:t>𝑩</m:t>
                      </m:r>
                      <m:r>
                        <a:rPr lang="en-US" altLang="zh-CN" sz="1700" b="1" i="1" kern="0" spc="-8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华文行楷" panose="02010800040101010101" pitchFamily="2" charset="-122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en-US" altLang="zh-CN" sz="1700" b="1" i="1" kern="0" spc="-8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华文行楷" panose="02010800040101010101" pitchFamily="2" charset="-122"/>
                          <a:sym typeface="Symbol" panose="05050102010706020507" pitchFamily="18" charset="2"/>
                        </a:rPr>
                        <m:t>𝒙</m:t>
                      </m:r>
                      <m:r>
                        <a:rPr lang="en-US" altLang="zh-CN" sz="1700" b="1" i="1" kern="0" spc="-8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华文行楷" panose="02010800040101010101" pitchFamily="2" charset="-122"/>
                          <a:sym typeface="Symbol" panose="05050102010706020507" pitchFamily="18" charset="2"/>
                        </a:rPr>
                        <m:t>) </m:t>
                      </m:r>
                    </m:oMath>
                  </m:oMathPara>
                </a14:m>
                <a:endParaRPr lang="zh-CN" altLang="en-US" sz="17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305" y="3645024"/>
                <a:ext cx="509463" cy="353943"/>
              </a:xfrm>
              <a:prstGeom prst="rect">
                <a:avLst/>
              </a:prstGeom>
              <a:blipFill>
                <a:blip r:embed="rId8"/>
                <a:stretch>
                  <a:fillRect r="-20482" b="-137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>
            <a:extLst>
              <a:ext uri="{FF2B5EF4-FFF2-40B4-BE49-F238E27FC236}">
                <a16:creationId xmlns:a16="http://schemas.microsoft.com/office/drawing/2014/main" id="{7D54EF79-7FA8-45F1-B7BE-39B2293E8C91}"/>
              </a:ext>
            </a:extLst>
          </p:cNvPr>
          <p:cNvSpPr/>
          <p:nvPr/>
        </p:nvSpPr>
        <p:spPr>
          <a:xfrm>
            <a:off x="0" y="4561964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0" dirty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  <a:cs typeface="+mj-cs"/>
                <a:sym typeface="Symbol"/>
              </a:rPr>
              <a:t> </a:t>
            </a:r>
            <a:r>
              <a:rPr lang="en-US" altLang="zh-CN" sz="2800" b="1" kern="0" dirty="0">
                <a:solidFill>
                  <a:srgbClr val="0000FF"/>
                </a:solidFill>
                <a:latin typeface="Comic Sans MS" panose="030F0702030302020204" pitchFamily="66" charset="0"/>
                <a:ea typeface="华文行楷" pitchFamily="2" charset="-122"/>
                <a:cs typeface="+mj-cs"/>
                <a:sym typeface="Symbol"/>
              </a:rPr>
              <a:t>Quark Eq. in Medium</a:t>
            </a:r>
            <a:endParaRPr lang="zh-CN" altLang="en-US" sz="28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50C793D-15FA-45B3-BCCB-25398C2DCAEE}"/>
              </a:ext>
            </a:extLst>
          </p:cNvPr>
          <p:cNvSpPr/>
          <p:nvPr/>
        </p:nvSpPr>
        <p:spPr>
          <a:xfrm>
            <a:off x="0" y="501317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0" dirty="0">
                <a:solidFill>
                  <a:srgbClr val="000000"/>
                </a:solidFill>
                <a:latin typeface="Times New Roman"/>
                <a:ea typeface="宋体"/>
              </a:rPr>
              <a:t> </a:t>
            </a:r>
            <a:r>
              <a:rPr lang="en-US" altLang="zh-CN" sz="2800" b="1" kern="0" dirty="0">
                <a:solidFill>
                  <a:srgbClr val="000000"/>
                </a:solidFill>
                <a:latin typeface="Comic Sans MS" panose="030F0702030302020204" pitchFamily="66" charset="0"/>
                <a:ea typeface="宋体"/>
              </a:rPr>
              <a:t>Tempt.</a:t>
            </a:r>
            <a:r>
              <a:rPr lang="en-US" altLang="zh-CN" sz="2800" b="1" kern="0" dirty="0">
                <a:solidFill>
                  <a:srgbClr val="000000"/>
                </a:solidFill>
                <a:latin typeface="Times New Roman"/>
                <a:ea typeface="宋体"/>
              </a:rPr>
              <a:t> </a:t>
            </a:r>
            <a:r>
              <a:rPr lang="en-US" altLang="zh-CN" sz="2800" b="1" i="1" kern="0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T </a:t>
            </a:r>
            <a:r>
              <a:rPr lang="en-US" altLang="zh-CN" sz="2800" b="1" kern="0" dirty="0">
                <a:solidFill>
                  <a:srgbClr val="000000"/>
                </a:solidFill>
                <a:latin typeface="Times New Roman"/>
                <a:ea typeface="宋体"/>
              </a:rPr>
              <a:t>: </a:t>
            </a:r>
            <a:r>
              <a:rPr lang="en-US" altLang="zh-CN" sz="2800" b="1" kern="0" dirty="0">
                <a:solidFill>
                  <a:srgbClr val="000000"/>
                </a:solidFill>
                <a:latin typeface="Times New Roman"/>
                <a:ea typeface="宋体"/>
                <a:sym typeface="Wingdings" panose="05000000000000000000" pitchFamily="2" charset="2"/>
              </a:rPr>
              <a:t> </a:t>
            </a:r>
            <a:r>
              <a:rPr lang="en-US" altLang="zh-CN" sz="2800" b="1" kern="0" dirty="0">
                <a:solidFill>
                  <a:srgbClr val="000000"/>
                </a:solidFill>
                <a:latin typeface="Comic Sans MS" panose="030F0702030302020204" pitchFamily="66" charset="0"/>
                <a:ea typeface="宋体"/>
                <a:sym typeface="Wingdings" panose="05000000000000000000" pitchFamily="2" charset="2"/>
              </a:rPr>
              <a:t>Matsubara Frequency                </a:t>
            </a:r>
            <a:r>
              <a:rPr lang="en-US" altLang="zh-CN" sz="2800" b="1" kern="0" dirty="0">
                <a:solidFill>
                  <a:srgbClr val="000000"/>
                </a:solidFill>
                <a:latin typeface="+mn-lt"/>
                <a:ea typeface="宋体"/>
                <a:sym typeface="Wingdings" panose="05000000000000000000" pitchFamily="2" charset="2"/>
              </a:rPr>
              <a:t>,</a:t>
            </a:r>
            <a:endParaRPr lang="zh-CN" altLang="en-US" sz="2800" dirty="0">
              <a:latin typeface="+mn-lt"/>
            </a:endParaRPr>
          </a:p>
        </p:txBody>
      </p:sp>
      <p:graphicFrame>
        <p:nvGraphicFramePr>
          <p:cNvPr id="17" name="Object 12">
            <a:extLst>
              <a:ext uri="{FF2B5EF4-FFF2-40B4-BE49-F238E27FC236}">
                <a16:creationId xmlns:a16="http://schemas.microsoft.com/office/drawing/2014/main" id="{C0887692-3CEA-4B2F-8741-D0DC7B92A2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99100"/>
              </p:ext>
            </p:extLst>
          </p:nvPr>
        </p:nvGraphicFramePr>
        <p:xfrm>
          <a:off x="6276156" y="5013176"/>
          <a:ext cx="2256284" cy="521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78" name="公式" r:id="rId9" imgW="990600" imgH="228600" progId="Equation.3">
                  <p:embed/>
                </p:oleObj>
              </mc:Choice>
              <mc:Fallback>
                <p:oleObj name="公式" r:id="rId9" imgW="990600" imgH="228600" progId="Equation.3">
                  <p:embed/>
                  <p:pic>
                    <p:nvPicPr>
                      <p:cNvPr id="2868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6156" y="5013176"/>
                        <a:ext cx="2256284" cy="52107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E7D8FDE3-1186-4110-BF56-CC3DFD097732}"/>
              </a:ext>
            </a:extLst>
          </p:cNvPr>
          <p:cNvSpPr/>
          <p:nvPr/>
        </p:nvSpPr>
        <p:spPr>
          <a:xfrm>
            <a:off x="0" y="551723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rgbClr val="3366FF"/>
              </a:buClr>
              <a:buSzPct val="80000"/>
            </a:pPr>
            <a:r>
              <a:rPr lang="en-US" altLang="zh-CN" sz="2800" b="1" kern="0" dirty="0">
                <a:solidFill>
                  <a:srgbClr val="000000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 Density</a:t>
            </a:r>
            <a:r>
              <a:rPr lang="en-US" altLang="zh-CN" sz="2800" b="1" kern="0" dirty="0">
                <a:solidFill>
                  <a:srgbClr val="000000"/>
                </a:solidFill>
                <a:latin typeface="Times New Roman"/>
                <a:ea typeface="华文行楷" panose="02010800040101010101" pitchFamily="2" charset="-122"/>
              </a:rPr>
              <a:t> </a:t>
            </a:r>
            <a:r>
              <a:rPr lang="en-US" altLang="zh-CN" sz="2800" b="1" kern="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zh-CN" altLang="en-US" sz="2800" b="1" i="1" kern="0" dirty="0">
                <a:solidFill>
                  <a:srgbClr val="000000"/>
                </a:solidFill>
                <a:latin typeface="Times New Roman"/>
                <a:ea typeface="宋体"/>
                <a:sym typeface="Symbol" panose="05050102010706020507" pitchFamily="18" charset="2"/>
              </a:rPr>
              <a:t></a:t>
            </a:r>
            <a:r>
              <a:rPr lang="zh-CN" altLang="en-US" sz="2800" kern="0" dirty="0">
                <a:solidFill>
                  <a:srgbClr val="000000"/>
                </a:solidFill>
                <a:latin typeface="Times New Roman"/>
                <a:ea typeface="宋体"/>
                <a:sym typeface="Symbol" panose="05050102010706020507" pitchFamily="18" charset="2"/>
              </a:rPr>
              <a:t> </a:t>
            </a:r>
            <a:r>
              <a:rPr lang="zh-CN" altLang="en-US" sz="2800" b="1" kern="0" dirty="0">
                <a:solidFill>
                  <a:srgbClr val="000000"/>
                </a:solidFill>
                <a:latin typeface="Times New Roman"/>
                <a:ea typeface="宋体"/>
                <a:sym typeface="Symbol" panose="05050102010706020507" pitchFamily="18" charset="2"/>
              </a:rPr>
              <a:t>：</a:t>
            </a:r>
            <a:r>
              <a:rPr lang="zh-CN" altLang="en-US" sz="2800" kern="0" dirty="0">
                <a:solidFill>
                  <a:srgbClr val="000000"/>
                </a:solidFill>
                <a:latin typeface="Times New Roman"/>
                <a:ea typeface="宋体"/>
                <a:sym typeface="Symbol" panose="05050102010706020507" pitchFamily="18" charset="2"/>
              </a:rPr>
              <a:t> </a:t>
            </a:r>
            <a:r>
              <a:rPr lang="en-US" altLang="zh-CN" sz="2800" kern="0" dirty="0">
                <a:solidFill>
                  <a:srgbClr val="000000"/>
                </a:solidFill>
                <a:latin typeface="Times New Roman"/>
                <a:ea typeface="宋体"/>
                <a:sym typeface="Wingdings" panose="05000000000000000000" pitchFamily="2" charset="2"/>
              </a:rPr>
              <a:t> </a:t>
            </a:r>
            <a:r>
              <a:rPr lang="en-US" altLang="zh-CN" sz="2800" b="1" kern="0" dirty="0">
                <a:solidFill>
                  <a:srgbClr val="000000"/>
                </a:solidFill>
                <a:latin typeface="Comic Sans MS" panose="030F0702030302020204" pitchFamily="66" charset="0"/>
                <a:ea typeface="宋体"/>
                <a:sym typeface="Wingdings" panose="05000000000000000000" pitchFamily="2" charset="2"/>
              </a:rPr>
              <a:t>Chemical Potential      </a:t>
            </a:r>
            <a:r>
              <a:rPr lang="en-US" altLang="zh-CN" sz="2800" b="1" kern="0" dirty="0">
                <a:solidFill>
                  <a:srgbClr val="000000"/>
                </a:solidFill>
                <a:latin typeface="+mn-lt"/>
                <a:ea typeface="宋体"/>
                <a:sym typeface="Wingdings" panose="05000000000000000000" pitchFamily="2" charset="2"/>
              </a:rPr>
              <a:t>,</a:t>
            </a:r>
            <a:r>
              <a:rPr lang="en-US" altLang="zh-CN" sz="2800" b="1" kern="0" dirty="0">
                <a:solidFill>
                  <a:srgbClr val="000000"/>
                </a:solidFill>
                <a:latin typeface="Times New Roman"/>
                <a:ea typeface="宋体"/>
                <a:sym typeface="Wingdings" panose="05000000000000000000" pitchFamily="2" charset="2"/>
              </a:rPr>
              <a:t> </a:t>
            </a:r>
            <a:endParaRPr lang="en-US" altLang="zh-CN" sz="2800" b="1" kern="0" dirty="0">
              <a:solidFill>
                <a:srgbClr val="00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aphicFrame>
        <p:nvGraphicFramePr>
          <p:cNvPr id="19" name="Object 12">
            <a:extLst>
              <a:ext uri="{FF2B5EF4-FFF2-40B4-BE49-F238E27FC236}">
                <a16:creationId xmlns:a16="http://schemas.microsoft.com/office/drawing/2014/main" id="{E55A5914-7D53-4F4E-ADC3-0A6D85010B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636271"/>
              </p:ext>
            </p:extLst>
          </p:nvPr>
        </p:nvGraphicFramePr>
        <p:xfrm>
          <a:off x="6300192" y="5589240"/>
          <a:ext cx="432048" cy="468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79" name="公式" r:id="rId11" imgW="152268" imgH="164957" progId="Equation.3">
                  <p:embed/>
                </p:oleObj>
              </mc:Choice>
              <mc:Fallback>
                <p:oleObj name="公式" r:id="rId11" imgW="152268" imgH="164957" progId="Equation.3">
                  <p:embed/>
                  <p:pic>
                    <p:nvPicPr>
                      <p:cNvPr id="2868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5589240"/>
                        <a:ext cx="432048" cy="46805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6">
            <a:extLst>
              <a:ext uri="{FF2B5EF4-FFF2-40B4-BE49-F238E27FC236}">
                <a16:creationId xmlns:a16="http://schemas.microsoft.com/office/drawing/2014/main" id="{69425253-F160-46CA-BCC2-41FA9C219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21288"/>
            <a:ext cx="3647950" cy="58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29">
            <a:extLst>
              <a:ext uri="{FF2B5EF4-FFF2-40B4-BE49-F238E27FC236}">
                <a16:creationId xmlns:a16="http://schemas.microsoft.com/office/drawing/2014/main" id="{196C8B19-1075-46F7-883A-84FF6D38D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093296"/>
            <a:ext cx="306958" cy="4924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600" b="1" i="1" dirty="0">
                <a:solidFill>
                  <a:schemeClr val="bg1"/>
                </a:solidFill>
                <a:sym typeface="Symbol" panose="05050102010706020507" pitchFamily="18" charset="2"/>
              </a:rPr>
              <a:t>S</a:t>
            </a:r>
            <a:endParaRPr lang="en-US" altLang="zh-CN" sz="2600" b="1" dirty="0">
              <a:solidFill>
                <a:schemeClr val="bg1"/>
              </a:solidFill>
              <a:sym typeface="Symbol" panose="05050102010706020507" pitchFamily="18" charset="2"/>
            </a:endParaRPr>
          </a:p>
        </p:txBody>
      </p:sp>
      <p:pic>
        <p:nvPicPr>
          <p:cNvPr id="22" name="Picture 18">
            <a:extLst>
              <a:ext uri="{FF2B5EF4-FFF2-40B4-BE49-F238E27FC236}">
                <a16:creationId xmlns:a16="http://schemas.microsoft.com/office/drawing/2014/main" id="{4A9ADE83-2E3F-4FCF-A9DC-A58463723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05" y="6021288"/>
            <a:ext cx="6918175" cy="58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29">
            <a:extLst>
              <a:ext uri="{FF2B5EF4-FFF2-40B4-BE49-F238E27FC236}">
                <a16:creationId xmlns:a16="http://schemas.microsoft.com/office/drawing/2014/main" id="{44701A41-ED10-4570-8AFB-BA7EA71F9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712" y="6093296"/>
            <a:ext cx="288032" cy="4924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600" b="1" i="1" dirty="0">
                <a:solidFill>
                  <a:srgbClr val="FF0000"/>
                </a:solidFill>
                <a:sym typeface="Symbol" panose="05050102010706020507" pitchFamily="18" charset="2"/>
              </a:rPr>
              <a:t>S</a:t>
            </a:r>
            <a:endParaRPr lang="en-US" altLang="zh-CN" sz="2600" b="1" dirty="0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302461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4" grpId="0" animBg="1"/>
      <p:bldP spid="2" grpId="0"/>
      <p:bldP spid="5" grpId="0"/>
      <p:bldP spid="6" grpId="0"/>
      <p:bldP spid="21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50350" cy="62071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CN" sz="3200" b="1" dirty="0">
                <a:solidFill>
                  <a:srgbClr val="800000"/>
                </a:solidFill>
                <a:effectLst/>
                <a:latin typeface="Times New Roman"/>
                <a:ea typeface="华文行楷" pitchFamily="2" charset="-122"/>
                <a:sym typeface="Symbol" panose="05050102010706020507" pitchFamily="18" charset="2"/>
              </a:rPr>
              <a:t></a:t>
            </a:r>
            <a:r>
              <a:rPr lang="zh-CN" altLang="en-US" sz="3200" b="1" dirty="0">
                <a:solidFill>
                  <a:srgbClr val="800000"/>
                </a:solidFill>
                <a:effectLst/>
                <a:latin typeface="Times New Roman"/>
                <a:ea typeface="华文行楷" pitchFamily="2" charset="-122"/>
                <a:sym typeface="Mathematica1" pitchFamily="2" charset="2"/>
              </a:rPr>
              <a:t> </a:t>
            </a:r>
            <a:r>
              <a:rPr lang="en-US" altLang="zh-CN" sz="3200" b="1" dirty="0">
                <a:solidFill>
                  <a:srgbClr val="800000"/>
                </a:solidFill>
                <a:effectLst/>
                <a:latin typeface="Comic Sans MS" panose="030F0702030302020204" pitchFamily="66" charset="0"/>
                <a:ea typeface="华文行楷" pitchFamily="2" charset="-122"/>
                <a:sym typeface="Symbol"/>
              </a:rPr>
              <a:t>Models of the effective gluon propagator</a:t>
            </a:r>
            <a:endParaRPr lang="en-US" altLang="zh-CN" sz="3200" b="1" dirty="0">
              <a:solidFill>
                <a:srgbClr val="8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969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12" y="1772816"/>
            <a:ext cx="6408960" cy="97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8"/>
          <p:cNvSpPr>
            <a:spLocks noChangeArrowheads="1"/>
          </p:cNvSpPr>
          <p:nvPr/>
        </p:nvSpPr>
        <p:spPr bwMode="auto">
          <a:xfrm>
            <a:off x="6084888" y="2060575"/>
            <a:ext cx="5032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 marL="608013" indent="-6080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/>
              <a:t>(3)</a:t>
            </a:r>
            <a:r>
              <a:rPr lang="en-US" altLang="zh-CN"/>
              <a:t> </a:t>
            </a:r>
            <a:endParaRPr lang="en-US" altLang="zh-CN">
              <a:sym typeface="Mathematica1" pitchFamily="2" charset="2"/>
            </a:endParaRPr>
          </a:p>
        </p:txBody>
      </p:sp>
      <p:sp>
        <p:nvSpPr>
          <p:cNvPr id="29701" name="Rectangle 11"/>
          <p:cNvSpPr>
            <a:spLocks noChangeArrowheads="1"/>
          </p:cNvSpPr>
          <p:nvPr/>
        </p:nvSpPr>
        <p:spPr bwMode="auto">
          <a:xfrm>
            <a:off x="0" y="1196752"/>
            <a:ext cx="93948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 marL="608013" indent="-6080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2800" b="1" dirty="0">
                <a:solidFill>
                  <a:schemeClr val="bg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 </a:t>
            </a:r>
            <a:r>
              <a:rPr lang="en-US" altLang="zh-CN" sz="2800" b="1" dirty="0">
                <a:solidFill>
                  <a:schemeClr val="bg2"/>
                </a:solidFill>
                <a:latin typeface="Comic Sans MS" panose="030F0702030302020204" pitchFamily="66" charset="0"/>
              </a:rPr>
              <a:t>Commonly</a:t>
            </a:r>
            <a:r>
              <a:rPr lang="en-US" altLang="zh-CN" sz="1800" b="1" dirty="0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800" b="1" dirty="0">
                <a:solidFill>
                  <a:schemeClr val="bg2"/>
                </a:solidFill>
                <a:latin typeface="Comic Sans MS" panose="030F0702030302020204" pitchFamily="66" charset="0"/>
              </a:rPr>
              <a:t>Used</a:t>
            </a:r>
            <a:r>
              <a:rPr lang="en-US" altLang="zh-CN" sz="2800" b="1" dirty="0">
                <a:solidFill>
                  <a:schemeClr val="bg2"/>
                </a:solidFill>
              </a:rPr>
              <a:t>: </a:t>
            </a:r>
            <a:r>
              <a:rPr lang="en-US" altLang="zh-CN" sz="2800" b="1" dirty="0">
                <a:solidFill>
                  <a:schemeClr val="bg2"/>
                </a:solidFill>
                <a:latin typeface="Comic Sans MS" panose="030F0702030302020204" pitchFamily="66" charset="0"/>
              </a:rPr>
              <a:t>Maris-Tandy</a:t>
            </a:r>
            <a:r>
              <a:rPr lang="en-US" altLang="zh-CN" sz="1800" b="1" dirty="0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800" b="1" dirty="0">
                <a:solidFill>
                  <a:schemeClr val="bg2"/>
                </a:solidFill>
                <a:latin typeface="Comic Sans MS" panose="030F0702030302020204" pitchFamily="66" charset="0"/>
                <a:sym typeface="Mathematica1" pitchFamily="2" charset="2"/>
              </a:rPr>
              <a:t>Model </a:t>
            </a:r>
            <a:r>
              <a:rPr lang="en-US" altLang="zh-CN" sz="2600" b="1" dirty="0">
                <a:solidFill>
                  <a:schemeClr val="bg2"/>
                </a:solidFill>
                <a:sym typeface="Mathematica1" pitchFamily="2" charset="2"/>
              </a:rPr>
              <a:t>(PRC 56, 3369)</a:t>
            </a:r>
            <a:r>
              <a:rPr lang="en-US" altLang="zh-CN" b="1" dirty="0">
                <a:solidFill>
                  <a:schemeClr val="bg2"/>
                </a:solidFill>
                <a:sym typeface="Mathematica1" pitchFamily="2" charset="2"/>
              </a:rPr>
              <a:t> </a:t>
            </a:r>
          </a:p>
        </p:txBody>
      </p:sp>
      <p:grpSp>
        <p:nvGrpSpPr>
          <p:cNvPr id="29702" name="Group 15"/>
          <p:cNvGrpSpPr>
            <a:grpSpLocks/>
          </p:cNvGrpSpPr>
          <p:nvPr/>
        </p:nvGrpSpPr>
        <p:grpSpPr bwMode="auto">
          <a:xfrm>
            <a:off x="7236296" y="1772816"/>
            <a:ext cx="1440160" cy="979619"/>
            <a:chOff x="4079" y="355"/>
            <a:chExt cx="1442" cy="1115"/>
          </a:xfrm>
        </p:grpSpPr>
        <p:pic>
          <p:nvPicPr>
            <p:cNvPr id="29713" name="Picture 1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9" y="355"/>
              <a:ext cx="1346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4" name="Rectangle 17"/>
            <p:cNvSpPr>
              <a:spLocks noChangeArrowheads="1"/>
            </p:cNvSpPr>
            <p:nvPr/>
          </p:nvSpPr>
          <p:spPr bwMode="auto">
            <a:xfrm>
              <a:off x="4790" y="436"/>
              <a:ext cx="731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zh-CN" sz="600" b="1" dirty="0" err="1">
                  <a:solidFill>
                    <a:schemeClr val="bg1"/>
                  </a:solidFill>
                </a:rPr>
                <a:t>Cuchieri</a:t>
              </a:r>
              <a:r>
                <a:rPr lang="en-GB" altLang="zh-CN" sz="600" b="1" dirty="0">
                  <a:solidFill>
                    <a:schemeClr val="bg1"/>
                  </a:solidFill>
                </a:rPr>
                <a:t>, et al, PRD,2008</a:t>
              </a:r>
              <a:endParaRPr lang="en-US" altLang="zh-CN" sz="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9703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72418"/>
            <a:ext cx="4176464" cy="69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3356993"/>
            <a:ext cx="1801812" cy="138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7741046" y="3429000"/>
            <a:ext cx="1223442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 b="1" dirty="0">
                <a:solidFill>
                  <a:schemeClr val="bg1"/>
                </a:solidFill>
                <a:sym typeface="Symbol" panose="05050102010706020507" pitchFamily="18" charset="2"/>
              </a:rPr>
              <a:t>A.C. Aguilar, et al.,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 b="1" dirty="0">
                <a:solidFill>
                  <a:schemeClr val="bg1"/>
                </a:solidFill>
                <a:sym typeface="Symbol" panose="05050102010706020507" pitchFamily="18" charset="2"/>
              </a:rPr>
              <a:t>JHEP 1007-002 </a:t>
            </a:r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-36513" y="2780928"/>
            <a:ext cx="9144001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/>
          <a:lstStyle/>
          <a:p>
            <a:pPr marL="609537" indent="-609537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altLang="zh-CN" sz="2800" b="1" dirty="0">
                <a:solidFill>
                  <a:srgbClr val="7030A0"/>
                </a:solidFill>
                <a:latin typeface="Comic Sans MS" panose="030F0702030302020204" pitchFamily="66" charset="0"/>
                <a:ea typeface="华文行楷" pitchFamily="2" charset="-122"/>
                <a:sym typeface="Symbol" panose="05050102010706020507" pitchFamily="18" charset="2"/>
              </a:rPr>
              <a:t> </a:t>
            </a:r>
            <a:r>
              <a:rPr lang="en-US" altLang="zh-CN" sz="2800" b="1" dirty="0">
                <a:solidFill>
                  <a:srgbClr val="7030A0"/>
                </a:solidFill>
                <a:latin typeface="Comic Sans MS" panose="030F0702030302020204" pitchFamily="66" charset="0"/>
                <a:ea typeface="华文行楷" pitchFamily="2" charset="-122"/>
              </a:rPr>
              <a:t>Recently Proposed</a:t>
            </a:r>
            <a:r>
              <a:rPr lang="en-US" altLang="zh-CN" sz="2800" b="1" dirty="0">
                <a:solidFill>
                  <a:srgbClr val="7030A0"/>
                </a:solidFill>
                <a:latin typeface="+mn-lt"/>
                <a:ea typeface="华文行楷" pitchFamily="2" charset="-122"/>
              </a:rPr>
              <a:t>: </a:t>
            </a:r>
            <a:r>
              <a:rPr lang="en-US" altLang="zh-CN" sz="2800" b="1" dirty="0">
                <a:solidFill>
                  <a:srgbClr val="7030A0"/>
                </a:solidFill>
                <a:latin typeface="Comic Sans MS" panose="030F0702030302020204" pitchFamily="66" charset="0"/>
                <a:ea typeface="华文行楷" pitchFamily="2" charset="-122"/>
              </a:rPr>
              <a:t>Infrared Constant Model </a:t>
            </a:r>
            <a:endParaRPr lang="en-US" altLang="zh-CN" sz="2800" b="1" dirty="0">
              <a:solidFill>
                <a:srgbClr val="7030A0"/>
              </a:solidFill>
              <a:latin typeface="Comic Sans MS" panose="030F0702030302020204" pitchFamily="66" charset="0"/>
              <a:sym typeface="Mathematica1" pitchFamily="2" charset="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250825" y="3246810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 dirty="0">
                <a:solidFill>
                  <a:schemeClr val="bg2"/>
                </a:solidFill>
                <a:ea typeface="楷体_GB2312" pitchFamily="49" charset="-122"/>
              </a:rPr>
              <a:t>( </a:t>
            </a:r>
            <a:r>
              <a:rPr lang="en-US" altLang="zh-CN" sz="2200" b="1" dirty="0">
                <a:solidFill>
                  <a:schemeClr val="bg2"/>
                </a:solidFill>
                <a:latin typeface="Comic Sans MS" panose="030F0702030302020204" pitchFamily="66" charset="0"/>
                <a:ea typeface="楷体_GB2312" pitchFamily="49" charset="-122"/>
              </a:rPr>
              <a:t>Qin</a:t>
            </a:r>
            <a:r>
              <a:rPr lang="en-US" altLang="zh-CN" sz="2200" b="1" dirty="0">
                <a:solidFill>
                  <a:schemeClr val="bg2"/>
                </a:solidFill>
                <a:ea typeface="楷体_GB2312" pitchFamily="49" charset="-122"/>
              </a:rPr>
              <a:t>, </a:t>
            </a:r>
            <a:r>
              <a:rPr lang="en-US" altLang="zh-CN" sz="2200" b="1" dirty="0">
                <a:solidFill>
                  <a:schemeClr val="bg2"/>
                </a:solidFill>
                <a:latin typeface="Comic Sans MS" panose="030F0702030302020204" pitchFamily="66" charset="0"/>
                <a:ea typeface="楷体_GB2312" pitchFamily="49" charset="-122"/>
              </a:rPr>
              <a:t>Chang</a:t>
            </a:r>
            <a:r>
              <a:rPr lang="en-US" altLang="zh-CN" sz="2200" b="1" dirty="0">
                <a:solidFill>
                  <a:schemeClr val="bg2"/>
                </a:solidFill>
                <a:ea typeface="楷体_GB2312" pitchFamily="49" charset="-122"/>
              </a:rPr>
              <a:t>, </a:t>
            </a:r>
            <a:r>
              <a:rPr lang="en-US" altLang="zh-CN" sz="2200" b="1" dirty="0">
                <a:solidFill>
                  <a:schemeClr val="bg2"/>
                </a:solidFill>
                <a:latin typeface="Comic Sans MS" panose="030F0702030302020204" pitchFamily="66" charset="0"/>
                <a:ea typeface="楷体_GB2312" pitchFamily="49" charset="-122"/>
              </a:rPr>
              <a:t>Liu</a:t>
            </a:r>
            <a:r>
              <a:rPr lang="en-US" altLang="zh-CN" sz="2200" b="1" dirty="0">
                <a:solidFill>
                  <a:schemeClr val="bg2"/>
                </a:solidFill>
                <a:ea typeface="楷体_GB2312" pitchFamily="49" charset="-122"/>
              </a:rPr>
              <a:t>, </a:t>
            </a:r>
            <a:r>
              <a:rPr lang="en-US" altLang="zh-CN" sz="2200" b="1" dirty="0">
                <a:solidFill>
                  <a:schemeClr val="bg2"/>
                </a:solidFill>
                <a:latin typeface="Comic Sans MS" panose="030F0702030302020204" pitchFamily="66" charset="0"/>
                <a:ea typeface="楷体_GB2312" pitchFamily="49" charset="-122"/>
              </a:rPr>
              <a:t>Roberts</a:t>
            </a:r>
            <a:r>
              <a:rPr lang="en-US" altLang="zh-CN" sz="2200" b="1" dirty="0">
                <a:solidFill>
                  <a:schemeClr val="bg2"/>
                </a:solidFill>
                <a:ea typeface="楷体_GB2312" pitchFamily="49" charset="-122"/>
              </a:rPr>
              <a:t>, </a:t>
            </a:r>
            <a:r>
              <a:rPr lang="en-US" altLang="zh-CN" sz="2200" b="1" dirty="0">
                <a:solidFill>
                  <a:schemeClr val="bg2"/>
                </a:solidFill>
                <a:latin typeface="Comic Sans MS" panose="030F0702030302020204" pitchFamily="66" charset="0"/>
                <a:ea typeface="楷体_GB2312" pitchFamily="49" charset="-122"/>
              </a:rPr>
              <a:t>Wilson</a:t>
            </a:r>
            <a:r>
              <a:rPr lang="en-US" altLang="zh-CN" sz="2200" b="1" dirty="0">
                <a:solidFill>
                  <a:schemeClr val="bg2"/>
                </a:solidFill>
                <a:ea typeface="楷体_GB2312" pitchFamily="49" charset="-122"/>
              </a:rPr>
              <a:t>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200" b="1" dirty="0">
                <a:solidFill>
                  <a:schemeClr val="bg2"/>
                </a:solidFill>
                <a:ea typeface="楷体_GB2312" pitchFamily="49" charset="-122"/>
              </a:rPr>
              <a:t>  </a:t>
            </a:r>
            <a:r>
              <a:rPr lang="en-US" altLang="zh-CN" sz="2200" b="1" dirty="0">
                <a:solidFill>
                  <a:schemeClr val="bg2"/>
                </a:solidFill>
                <a:latin typeface="Comic Sans MS" panose="030F0702030302020204" pitchFamily="66" charset="0"/>
                <a:ea typeface="楷体_GB2312" pitchFamily="49" charset="-122"/>
              </a:rPr>
              <a:t>Phys. Rev. C</a:t>
            </a:r>
            <a:r>
              <a:rPr lang="en-US" altLang="zh-CN" sz="2200" b="1" dirty="0">
                <a:solidFill>
                  <a:schemeClr val="bg2"/>
                </a:solidFill>
                <a:ea typeface="楷体_GB2312" pitchFamily="49" charset="-122"/>
              </a:rPr>
              <a:t> 84, 042202(</a:t>
            </a:r>
            <a:r>
              <a:rPr lang="en-US" altLang="zh-CN" sz="2200" b="1" dirty="0">
                <a:solidFill>
                  <a:schemeClr val="bg2"/>
                </a:solidFill>
                <a:latin typeface="Comic Sans MS" panose="030F0702030302020204" pitchFamily="66" charset="0"/>
                <a:ea typeface="楷体_GB2312" pitchFamily="49" charset="-122"/>
              </a:rPr>
              <a:t>R</a:t>
            </a:r>
            <a:r>
              <a:rPr lang="en-US" altLang="zh-CN" sz="2200" b="1" dirty="0">
                <a:solidFill>
                  <a:schemeClr val="bg2"/>
                </a:solidFill>
                <a:ea typeface="楷体_GB2312" pitchFamily="49" charset="-122"/>
              </a:rPr>
              <a:t>),  (2011). </a:t>
            </a:r>
            <a:r>
              <a:rPr lang="en-US" altLang="zh-CN" sz="2400" b="1" dirty="0">
                <a:solidFill>
                  <a:schemeClr val="bg2"/>
                </a:solidFill>
                <a:ea typeface="楷体_GB2312" pitchFamily="49" charset="-122"/>
              </a:rPr>
              <a:t>) 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179388" y="4077072"/>
            <a:ext cx="8740775" cy="89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600" b="1" dirty="0">
                <a:solidFill>
                  <a:schemeClr val="bg1"/>
                </a:solidFill>
                <a:latin typeface="Comic Sans MS" panose="030F0702030302020204" pitchFamily="66" charset="0"/>
                <a:ea typeface="楷体_GB2312" pitchFamily="49" charset="-122"/>
              </a:rPr>
              <a:t>Taking              in the coefficient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600" b="1" dirty="0">
                <a:solidFill>
                  <a:schemeClr val="bg1"/>
                </a:solidFill>
                <a:latin typeface="Comic Sans MS" panose="030F0702030302020204" pitchFamily="66" charset="0"/>
                <a:ea typeface="楷体_GB2312" pitchFamily="49" charset="-122"/>
              </a:rPr>
              <a:t>of the above expression</a:t>
            </a:r>
            <a:endParaRPr lang="zh-CN" altLang="en-US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404069"/>
              </p:ext>
            </p:extLst>
          </p:nvPr>
        </p:nvGraphicFramePr>
        <p:xfrm>
          <a:off x="1403648" y="4149080"/>
          <a:ext cx="1801812" cy="397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44" name="公式" r:id="rId7" imgW="1333500" imgH="215900" progId="Equation.3">
                  <p:embed/>
                </p:oleObj>
              </mc:Choice>
              <mc:Fallback>
                <p:oleObj name="公式" r:id="rId7" imgW="1333500" imgH="215900" progId="Equation.3">
                  <p:embed/>
                  <p:pic>
                    <p:nvPicPr>
                      <p:cNvPr id="2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149080"/>
                        <a:ext cx="1801812" cy="397534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文本占位符 24"/>
          <p:cNvSpPr txBox="1">
            <a:spLocks/>
          </p:cNvSpPr>
          <p:nvPr/>
        </p:nvSpPr>
        <p:spPr bwMode="auto">
          <a:xfrm>
            <a:off x="-36513" y="4905152"/>
            <a:ext cx="9431338" cy="159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r>
              <a:rPr lang="en-US" altLang="zh-CN" sz="2800" b="1" kern="0" dirty="0">
                <a:solidFill>
                  <a:schemeClr val="bg2"/>
                </a:solidFill>
                <a:latin typeface="Comic Sans MS" panose="030F0702030302020204" pitchFamily="66" charset="0"/>
              </a:rPr>
              <a:t>General</a:t>
            </a:r>
            <a:r>
              <a:rPr lang="en-US" altLang="zh-CN" sz="1800" b="1" kern="0" dirty="0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800" b="1" kern="0" dirty="0">
                <a:solidFill>
                  <a:schemeClr val="bg2"/>
                </a:solidFill>
                <a:latin typeface="Comic Sans MS" panose="030F0702030302020204" pitchFamily="66" charset="0"/>
              </a:rPr>
              <a:t>derivation and analysis </a:t>
            </a:r>
            <a:r>
              <a:rPr lang="en-US" altLang="zh-CN" sz="2800" b="1" kern="0" dirty="0">
                <a:solidFill>
                  <a:schemeClr val="bg2"/>
                </a:solidFill>
                <a:latin typeface="+mn-lt"/>
              </a:rPr>
              <a:t>(</a:t>
            </a:r>
            <a:r>
              <a:rPr lang="en-US" altLang="zh-CN" b="1" kern="0" dirty="0" err="1">
                <a:solidFill>
                  <a:schemeClr val="bg2"/>
                </a:solidFill>
                <a:latin typeface="Comic Sans MS" panose="030F0702030302020204" pitchFamily="66" charset="0"/>
              </a:rPr>
              <a:t>Zwanziger</a:t>
            </a:r>
            <a:r>
              <a:rPr lang="en-US" altLang="zh-CN" b="1" kern="0" dirty="0">
                <a:solidFill>
                  <a:schemeClr val="bg2"/>
                </a:solidFill>
                <a:latin typeface="+mn-lt"/>
              </a:rPr>
              <a:t>, </a:t>
            </a:r>
            <a:r>
              <a:rPr lang="en-US" altLang="zh-CN" b="1" kern="0" dirty="0">
                <a:solidFill>
                  <a:schemeClr val="bg2"/>
                </a:solidFill>
                <a:latin typeface="Comic Sans MS" panose="030F0702030302020204" pitchFamily="66" charset="0"/>
              </a:rPr>
              <a:t>PRD</a:t>
            </a:r>
            <a:r>
              <a:rPr lang="en-US" altLang="zh-CN" b="1" kern="0" dirty="0">
                <a:solidFill>
                  <a:schemeClr val="bg2"/>
                </a:solidFill>
              </a:rPr>
              <a:t>  87, 085039 (2013) </a:t>
            </a:r>
            <a:r>
              <a:rPr lang="en-US" altLang="zh-CN" sz="2800" b="1" kern="0" dirty="0">
                <a:solidFill>
                  <a:schemeClr val="bg2"/>
                </a:solidFill>
              </a:rPr>
              <a:t>) </a:t>
            </a:r>
            <a:r>
              <a:rPr lang="en-US" altLang="zh-CN" sz="2800" b="1" kern="0" dirty="0">
                <a:solidFill>
                  <a:schemeClr val="bg2"/>
                </a:solidFill>
                <a:latin typeface="Comic Sans MS" panose="030F0702030302020204" pitchFamily="66" charset="0"/>
              </a:rPr>
              <a:t>show</a:t>
            </a:r>
            <a:r>
              <a:rPr lang="en-US" altLang="zh-CN" sz="1800" b="1" kern="0" dirty="0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800" b="1" kern="0" dirty="0">
                <a:solidFill>
                  <a:schemeClr val="bg2"/>
                </a:solidFill>
                <a:latin typeface="Comic Sans MS" panose="030F0702030302020204" pitchFamily="66" charset="0"/>
              </a:rPr>
              <a:t>that</a:t>
            </a:r>
            <a:r>
              <a:rPr lang="en-US" altLang="zh-CN" sz="1800" b="1" kern="0" dirty="0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800" b="1" kern="0" dirty="0">
                <a:solidFill>
                  <a:schemeClr val="bg1"/>
                </a:solidFill>
                <a:latin typeface="Comic Sans MS" panose="030F0702030302020204" pitchFamily="66" charset="0"/>
              </a:rPr>
              <a:t>the</a:t>
            </a:r>
            <a:r>
              <a:rPr lang="en-US" altLang="zh-CN" sz="1800" b="1" kern="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800" b="1" kern="0" dirty="0">
                <a:solidFill>
                  <a:schemeClr val="bg1"/>
                </a:solidFill>
                <a:latin typeface="Comic Sans MS" panose="030F0702030302020204" pitchFamily="66" charset="0"/>
              </a:rPr>
              <a:t>one</a:t>
            </a:r>
            <a:r>
              <a:rPr lang="en-US" altLang="zh-CN" sz="1800" b="1" kern="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800" b="1" kern="0" dirty="0">
                <a:solidFill>
                  <a:schemeClr val="bg1"/>
                </a:solidFill>
                <a:latin typeface="Comic Sans MS" panose="030F0702030302020204" pitchFamily="66" charset="0"/>
              </a:rPr>
              <a:t>in</a:t>
            </a:r>
            <a:r>
              <a:rPr lang="en-US" altLang="zh-CN" sz="1800" b="1" kern="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800" b="1" kern="0" dirty="0">
                <a:solidFill>
                  <a:schemeClr val="bg1"/>
                </a:solidFill>
                <a:latin typeface="Comic Sans MS" panose="030F0702030302020204" pitchFamily="66" charset="0"/>
              </a:rPr>
              <a:t>4-D</a:t>
            </a:r>
            <a:r>
              <a:rPr lang="en-US" altLang="zh-CN" sz="1800" b="1" kern="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800" b="1" kern="0" dirty="0">
                <a:solidFill>
                  <a:schemeClr val="bg1"/>
                </a:solidFill>
                <a:latin typeface="Comic Sans MS" panose="030F0702030302020204" pitchFamily="66" charset="0"/>
              </a:rPr>
              <a:t>should</a:t>
            </a:r>
            <a:r>
              <a:rPr lang="en-US" altLang="zh-CN" sz="1800" b="1" kern="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800" b="1" kern="0" dirty="0">
                <a:solidFill>
                  <a:schemeClr val="bg1"/>
                </a:solidFill>
                <a:latin typeface="Comic Sans MS" panose="030F0702030302020204" pitchFamily="66" charset="0"/>
              </a:rPr>
              <a:t>really be</a:t>
            </a:r>
            <a:r>
              <a:rPr lang="en-US" altLang="zh-CN" sz="1800" b="1" kern="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800" b="1" kern="0" dirty="0">
                <a:solidFill>
                  <a:schemeClr val="bg1"/>
                </a:solidFill>
                <a:latin typeface="Comic Sans MS" panose="030F0702030302020204" pitchFamily="66" charset="0"/>
              </a:rPr>
              <a:t>infrared</a:t>
            </a:r>
            <a:r>
              <a:rPr lang="en-US" altLang="zh-CN" sz="1800" b="1" kern="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800" b="1" kern="0" dirty="0">
                <a:solidFill>
                  <a:schemeClr val="bg1"/>
                </a:solidFill>
                <a:latin typeface="Comic Sans MS" panose="030F0702030302020204" pitchFamily="66" charset="0"/>
              </a:rPr>
              <a:t>constant</a:t>
            </a:r>
            <a:r>
              <a:rPr lang="en-US" altLang="zh-CN" sz="2800" b="1" kern="0" dirty="0">
                <a:solidFill>
                  <a:schemeClr val="bg1"/>
                </a:solidFill>
              </a:rPr>
              <a:t>.</a:t>
            </a:r>
            <a:endParaRPr lang="zh-CN" altLang="en-US" sz="2800" b="1" kern="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29712" name="灯片编号占位符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199431-EB78-4597-8376-6A24E333BDD1}" type="slidenum">
              <a:rPr kumimoji="0" lang="en-US" altLang="zh-CN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kumimoji="0" lang="en-US" altLang="zh-CN" sz="1400"/>
          </a:p>
        </p:txBody>
      </p:sp>
    </p:spTree>
    <p:extLst>
      <p:ext uri="{BB962C8B-B14F-4D97-AF65-F5344CB8AC3E}">
        <p14:creationId xmlns:p14="http://schemas.microsoft.com/office/powerpoint/2010/main" val="281671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  <p:bldP spid="21" grpId="0"/>
      <p:bldP spid="23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4" y="-171450"/>
            <a:ext cx="9613901" cy="76517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CN" sz="3000" b="1" dirty="0">
                <a:solidFill>
                  <a:srgbClr val="800000"/>
                </a:solidFill>
                <a:effectLst/>
                <a:latin typeface="Times New Roman"/>
                <a:ea typeface="华文行楷" pitchFamily="2" charset="-122"/>
                <a:sym typeface="Symbol" panose="05050102010706020507" pitchFamily="18" charset="2"/>
              </a:rPr>
              <a:t></a:t>
            </a:r>
            <a:r>
              <a:rPr lang="zh-CN" altLang="en-US" sz="3000" b="1" dirty="0">
                <a:solidFill>
                  <a:srgbClr val="800000"/>
                </a:solidFill>
                <a:effectLst/>
                <a:latin typeface="Times New Roman"/>
                <a:ea typeface="华文行楷" pitchFamily="2" charset="-122"/>
                <a:sym typeface="Mathematica1" pitchFamily="2" charset="2"/>
              </a:rPr>
              <a:t> </a:t>
            </a:r>
            <a:r>
              <a:rPr lang="en-US" altLang="zh-CN" sz="3000" b="1" dirty="0">
                <a:solidFill>
                  <a:srgbClr val="800000"/>
                </a:solidFill>
                <a:effectLst/>
                <a:latin typeface="Comic Sans MS" panose="030F0702030302020204" pitchFamily="66" charset="0"/>
                <a:ea typeface="华文行楷" pitchFamily="2" charset="-122"/>
              </a:rPr>
              <a:t>Models of quark-gluon interaction vertex</a:t>
            </a:r>
            <a:endParaRPr lang="en-US" altLang="zh-CN" sz="3000" b="1" dirty="0">
              <a:solidFill>
                <a:srgbClr val="8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634887" name="Rectangle 7"/>
          <p:cNvSpPr>
            <a:spLocks noChangeArrowheads="1"/>
          </p:cNvSpPr>
          <p:nvPr/>
        </p:nvSpPr>
        <p:spPr bwMode="auto">
          <a:xfrm>
            <a:off x="0" y="980728"/>
            <a:ext cx="87852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 marL="608013" indent="-6080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2800" dirty="0">
                <a:solidFill>
                  <a:schemeClr val="bg2"/>
                </a:solidFill>
                <a:sym typeface="Symbol" panose="05050102010706020507" pitchFamily="18" charset="2"/>
              </a:rPr>
              <a:t> </a:t>
            </a:r>
            <a:r>
              <a:rPr lang="en-US" altLang="zh-CN" sz="2800" b="1" dirty="0">
                <a:solidFill>
                  <a:schemeClr val="bg2"/>
                </a:solidFill>
                <a:latin typeface="Comic Sans MS" panose="030F0702030302020204" pitchFamily="66" charset="0"/>
              </a:rPr>
              <a:t>Bare Ansatz</a:t>
            </a:r>
            <a:r>
              <a:rPr lang="en-US" altLang="zh-CN" sz="2800" b="1" dirty="0">
                <a:solidFill>
                  <a:srgbClr val="000099"/>
                </a:solidFill>
              </a:rPr>
              <a:t>  </a:t>
            </a:r>
            <a:endParaRPr lang="en-US" altLang="zh-CN" sz="2800" b="1" dirty="0">
              <a:solidFill>
                <a:srgbClr val="000099"/>
              </a:solidFill>
              <a:sym typeface="Mathematica1" pitchFamily="2" charset="2"/>
            </a:endParaRPr>
          </a:p>
        </p:txBody>
      </p:sp>
      <p:sp>
        <p:nvSpPr>
          <p:cNvPr id="634890" name="Rectangle 10"/>
          <p:cNvSpPr>
            <a:spLocks noChangeArrowheads="1"/>
          </p:cNvSpPr>
          <p:nvPr/>
        </p:nvSpPr>
        <p:spPr bwMode="auto">
          <a:xfrm>
            <a:off x="0" y="1916832"/>
            <a:ext cx="50768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 marL="608013" indent="-6080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zh-CN" sz="2800" b="1" dirty="0">
                <a:solidFill>
                  <a:schemeClr val="bg2"/>
                </a:solidFill>
                <a:sym typeface="Symbol" panose="05050102010706020507" pitchFamily="18" charset="2"/>
              </a:rPr>
              <a:t></a:t>
            </a:r>
            <a:r>
              <a:rPr lang="en-US" altLang="zh-CN" sz="2800" b="1" dirty="0">
                <a:solidFill>
                  <a:schemeClr val="bg2"/>
                </a:solidFill>
              </a:rPr>
              <a:t> </a:t>
            </a:r>
            <a:r>
              <a:rPr lang="en-US" altLang="zh-CN" sz="2800" b="1" dirty="0">
                <a:solidFill>
                  <a:schemeClr val="bg2"/>
                </a:solidFill>
                <a:latin typeface="Comic Sans MS" panose="030F0702030302020204" pitchFamily="66" charset="0"/>
              </a:rPr>
              <a:t>Ball-Chiu</a:t>
            </a:r>
            <a:r>
              <a:rPr lang="en-US" altLang="zh-CN" sz="2800" b="1" dirty="0">
                <a:solidFill>
                  <a:schemeClr val="bg2"/>
                </a:solidFill>
              </a:rPr>
              <a:t> (</a:t>
            </a:r>
            <a:r>
              <a:rPr lang="en-US" altLang="zh-CN" sz="2800" b="1" dirty="0">
                <a:solidFill>
                  <a:schemeClr val="bg2"/>
                </a:solidFill>
                <a:latin typeface="Comic Sans MS" panose="030F0702030302020204" pitchFamily="66" charset="0"/>
              </a:rPr>
              <a:t>BC</a:t>
            </a:r>
            <a:r>
              <a:rPr lang="en-US" altLang="zh-CN" sz="2800" b="1" dirty="0">
                <a:solidFill>
                  <a:schemeClr val="bg2"/>
                </a:solidFill>
              </a:rPr>
              <a:t>) </a:t>
            </a:r>
            <a:r>
              <a:rPr lang="en-US" altLang="zh-CN" sz="2800" b="1" dirty="0">
                <a:solidFill>
                  <a:schemeClr val="bg2"/>
                </a:solidFill>
                <a:latin typeface="Comic Sans MS" panose="030F0702030302020204" pitchFamily="66" charset="0"/>
              </a:rPr>
              <a:t>Ansatz</a:t>
            </a:r>
            <a:r>
              <a:rPr lang="en-US" altLang="zh-CN" sz="2800" b="1" dirty="0">
                <a:solidFill>
                  <a:schemeClr val="bg2"/>
                </a:solidFill>
                <a:sym typeface="Mathematica1" pitchFamily="2" charset="2"/>
              </a:rPr>
              <a:t> </a:t>
            </a:r>
          </a:p>
        </p:txBody>
      </p:sp>
      <p:sp>
        <p:nvSpPr>
          <p:cNvPr id="634891" name="Rectangle 11"/>
          <p:cNvSpPr>
            <a:spLocks noChangeArrowheads="1"/>
          </p:cNvSpPr>
          <p:nvPr/>
        </p:nvSpPr>
        <p:spPr bwMode="auto">
          <a:xfrm>
            <a:off x="0" y="3429000"/>
            <a:ext cx="88931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 marL="608013" indent="-6080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zh-CN" sz="2800" dirty="0">
                <a:solidFill>
                  <a:schemeClr val="bg2"/>
                </a:solidFill>
                <a:sym typeface="Symbol" panose="05050102010706020507" pitchFamily="18" charset="2"/>
              </a:rPr>
              <a:t></a:t>
            </a:r>
            <a:r>
              <a:rPr lang="en-US" altLang="zh-CN" sz="2800" b="1" dirty="0">
                <a:solidFill>
                  <a:schemeClr val="bg2"/>
                </a:solidFill>
              </a:rPr>
              <a:t> </a:t>
            </a:r>
            <a:r>
              <a:rPr lang="en-US" altLang="zh-CN" sz="2800" b="1" dirty="0">
                <a:solidFill>
                  <a:schemeClr val="bg2"/>
                </a:solidFill>
                <a:latin typeface="Comic Sans MS" panose="030F0702030302020204" pitchFamily="66" charset="0"/>
              </a:rPr>
              <a:t>Curtis-Pennington</a:t>
            </a:r>
            <a:r>
              <a:rPr lang="en-US" altLang="zh-CN" sz="2800" b="1" dirty="0">
                <a:solidFill>
                  <a:schemeClr val="bg2"/>
                </a:solidFill>
              </a:rPr>
              <a:t> (</a:t>
            </a:r>
            <a:r>
              <a:rPr lang="en-US" altLang="zh-CN" sz="2800" b="1" dirty="0">
                <a:solidFill>
                  <a:schemeClr val="bg2"/>
                </a:solidFill>
                <a:latin typeface="Comic Sans MS" panose="030F0702030302020204" pitchFamily="66" charset="0"/>
              </a:rPr>
              <a:t>CP</a:t>
            </a:r>
            <a:r>
              <a:rPr lang="en-US" altLang="zh-CN" sz="2800" b="1" dirty="0">
                <a:solidFill>
                  <a:schemeClr val="bg2"/>
                </a:solidFill>
              </a:rPr>
              <a:t>) </a:t>
            </a:r>
            <a:r>
              <a:rPr lang="en-US" altLang="zh-CN" sz="2800" b="1" dirty="0">
                <a:solidFill>
                  <a:schemeClr val="bg2"/>
                </a:solidFill>
                <a:latin typeface="Comic Sans MS" panose="030F0702030302020204" pitchFamily="66" charset="0"/>
              </a:rPr>
              <a:t>Ansatz</a:t>
            </a:r>
            <a:endParaRPr lang="en-US" altLang="zh-CN" sz="2800" b="1" dirty="0">
              <a:solidFill>
                <a:schemeClr val="bg2"/>
              </a:solidFill>
              <a:latin typeface="Comic Sans MS" panose="030F0702030302020204" pitchFamily="66" charset="0"/>
              <a:sym typeface="Mathematica1" pitchFamily="2" charset="2"/>
            </a:endParaRPr>
          </a:p>
        </p:txBody>
      </p:sp>
      <p:graphicFrame>
        <p:nvGraphicFramePr>
          <p:cNvPr id="634894" name="Object 1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64896097"/>
              </p:ext>
            </p:extLst>
          </p:nvPr>
        </p:nvGraphicFramePr>
        <p:xfrm>
          <a:off x="1828800" y="1473114"/>
          <a:ext cx="2023120" cy="515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72" name="公式" r:id="rId3" imgW="838200" imgH="241300" progId="Equation.3">
                  <p:embed/>
                </p:oleObj>
              </mc:Choice>
              <mc:Fallback>
                <p:oleObj name="公式" r:id="rId3" imgW="838200" imgH="241300" progId="Equation.3">
                  <p:embed/>
                  <p:pic>
                    <p:nvPicPr>
                      <p:cNvPr id="63489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473114"/>
                        <a:ext cx="2023120" cy="515726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039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9" y="476672"/>
            <a:ext cx="3383706" cy="58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0" name="Rectangle 20"/>
          <p:cNvSpPr>
            <a:spLocks noGrp="1" noChangeArrowheads="1"/>
          </p:cNvSpPr>
          <p:nvPr>
            <p:ph type="body" sz="half" idx="1"/>
          </p:nvPr>
        </p:nvSpPr>
        <p:spPr>
          <a:xfrm>
            <a:off x="4067944" y="1484784"/>
            <a:ext cx="4508500" cy="5762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800" dirty="0">
                <a:solidFill>
                  <a:schemeClr val="bg2"/>
                </a:solidFill>
              </a:rPr>
              <a:t>(</a:t>
            </a:r>
            <a:r>
              <a:rPr lang="en-US" altLang="zh-CN" sz="2400" b="1" dirty="0">
                <a:solidFill>
                  <a:schemeClr val="bg2"/>
                </a:solidFill>
                <a:latin typeface="Comic Sans MS" panose="030F0702030302020204" pitchFamily="66" charset="0"/>
              </a:rPr>
              <a:t>Rainbow Approximation</a:t>
            </a:r>
            <a:r>
              <a:rPr lang="en-US" altLang="zh-CN" sz="2800" dirty="0">
                <a:solidFill>
                  <a:schemeClr val="bg2"/>
                </a:solidFill>
              </a:rPr>
              <a:t>)</a:t>
            </a:r>
          </a:p>
        </p:txBody>
      </p:sp>
      <p:pic>
        <p:nvPicPr>
          <p:cNvPr id="634901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389073"/>
            <a:ext cx="7417196" cy="103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03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3980979"/>
            <a:ext cx="7417197" cy="125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36513" y="5229200"/>
            <a:ext cx="9721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 marL="608013" indent="-6080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zh-CN" sz="2800" b="1" dirty="0">
                <a:solidFill>
                  <a:schemeClr val="accent3">
                    <a:lumMod val="50000"/>
                  </a:schemeClr>
                </a:solidFill>
                <a:sym typeface="Symbol" panose="05050102010706020507" pitchFamily="18" charset="2"/>
              </a:rPr>
              <a:t></a:t>
            </a:r>
            <a:r>
              <a:rPr lang="en-US" altLang="zh-CN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zh-CN" sz="28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CLRQ</a:t>
            </a:r>
            <a:r>
              <a:rPr lang="en-US" altLang="zh-CN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zh-CN" sz="2000" b="1" dirty="0">
                <a:solidFill>
                  <a:schemeClr val="bg2"/>
                </a:solidFill>
              </a:rPr>
              <a:t>(</a:t>
            </a:r>
            <a:r>
              <a:rPr lang="en-US" altLang="zh-CN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BC</a:t>
            </a:r>
            <a:r>
              <a:rPr lang="en-US" altLang="zh-CN" sz="2000" b="1" dirty="0">
                <a:solidFill>
                  <a:schemeClr val="bg1"/>
                </a:solidFill>
              </a:rPr>
              <a:t>+</a:t>
            </a:r>
            <a:r>
              <a:rPr lang="en-US" altLang="zh-CN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ACM</a:t>
            </a:r>
            <a:r>
              <a:rPr lang="en-US" altLang="zh-CN" sz="2000" b="1" dirty="0">
                <a:solidFill>
                  <a:schemeClr val="bg2"/>
                </a:solidFill>
              </a:rPr>
              <a:t>, </a:t>
            </a:r>
            <a:r>
              <a:rPr lang="en-US" altLang="zh-CN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Chang</a:t>
            </a:r>
            <a:r>
              <a:rPr lang="en-US" altLang="zh-CN" sz="2000" b="1" dirty="0">
                <a:solidFill>
                  <a:schemeClr val="bg2"/>
                </a:solidFill>
              </a:rPr>
              <a:t>, </a:t>
            </a:r>
            <a:r>
              <a:rPr lang="en-US" altLang="zh-CN" sz="2000" b="1" dirty="0" err="1">
                <a:solidFill>
                  <a:schemeClr val="bg2"/>
                </a:solidFill>
                <a:latin typeface="Comic Sans MS" panose="030F0702030302020204" pitchFamily="66" charset="0"/>
              </a:rPr>
              <a:t>etc</a:t>
            </a:r>
            <a:r>
              <a:rPr lang="en-US" altLang="zh-CN" sz="2000" b="1" dirty="0">
                <a:solidFill>
                  <a:schemeClr val="bg2"/>
                </a:solidFill>
              </a:rPr>
              <a:t>, </a:t>
            </a:r>
            <a:r>
              <a:rPr lang="en-US" altLang="zh-CN" sz="1900" b="1" dirty="0">
                <a:solidFill>
                  <a:schemeClr val="bg2"/>
                </a:solidFill>
                <a:latin typeface="Comic Sans MS" panose="030F0702030302020204" pitchFamily="66" charset="0"/>
              </a:rPr>
              <a:t>PRL</a:t>
            </a:r>
            <a:r>
              <a:rPr lang="en-US" altLang="zh-CN" sz="1900" b="1" dirty="0">
                <a:solidFill>
                  <a:schemeClr val="bg2"/>
                </a:solidFill>
              </a:rPr>
              <a:t> 106,072001(‘11); </a:t>
            </a:r>
            <a:r>
              <a:rPr lang="en-US" altLang="zh-CN" sz="2000" b="1" dirty="0">
                <a:solidFill>
                  <a:schemeClr val="bg2"/>
                </a:solidFill>
                <a:latin typeface="Comic Sans MS" panose="030F0702030302020204" pitchFamily="66" charset="0"/>
              </a:rPr>
              <a:t>Qin</a:t>
            </a:r>
            <a:r>
              <a:rPr lang="en-US" altLang="zh-CN" sz="2000" b="1" dirty="0">
                <a:solidFill>
                  <a:schemeClr val="bg2"/>
                </a:solidFill>
              </a:rPr>
              <a:t>, </a:t>
            </a:r>
            <a:r>
              <a:rPr lang="en-US" altLang="zh-CN" sz="2000" b="1" dirty="0" err="1">
                <a:solidFill>
                  <a:schemeClr val="bg2"/>
                </a:solidFill>
                <a:latin typeface="Comic Sans MS" panose="030F0702030302020204" pitchFamily="66" charset="0"/>
              </a:rPr>
              <a:t>etc</a:t>
            </a:r>
            <a:r>
              <a:rPr lang="en-US" altLang="zh-CN" sz="2000" b="1" dirty="0">
                <a:solidFill>
                  <a:schemeClr val="bg2"/>
                </a:solidFill>
              </a:rPr>
              <a:t>, </a:t>
            </a:r>
            <a:r>
              <a:rPr lang="en-US" altLang="zh-CN" sz="1900" b="1" dirty="0">
                <a:solidFill>
                  <a:schemeClr val="bg2"/>
                </a:solidFill>
                <a:latin typeface="Comic Sans MS" panose="030F0702030302020204" pitchFamily="66" charset="0"/>
              </a:rPr>
              <a:t>PLB</a:t>
            </a:r>
            <a:r>
              <a:rPr lang="en-US" altLang="zh-CN" sz="1900" b="1" dirty="0">
                <a:solidFill>
                  <a:schemeClr val="bg2"/>
                </a:solidFill>
              </a:rPr>
              <a:t> 722,384(‘13);</a:t>
            </a:r>
            <a:endParaRPr lang="en-US" altLang="zh-CN" sz="1900" b="1" dirty="0">
              <a:solidFill>
                <a:schemeClr val="bg2"/>
              </a:solidFill>
              <a:sym typeface="Mathematica1" pitchFamily="2" charset="2"/>
            </a:endParaRP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45" y="6093296"/>
            <a:ext cx="6120035" cy="52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500563" y="3068638"/>
            <a:ext cx="4967287" cy="360362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91430" tIns="45715" rIns="91430" bIns="45715"/>
          <a:lstStyle/>
          <a:p>
            <a:pPr marL="609537" indent="-609537" eaLnBrk="1" hangingPunct="1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altLang="zh-CN" sz="1900" dirty="0">
                <a:solidFill>
                  <a:schemeClr val="bg1"/>
                </a:solidFill>
                <a:latin typeface="Comic Sans MS" panose="030F0702030302020204" pitchFamily="66" charset="0"/>
                <a:ea typeface="华文行楷" pitchFamily="2" charset="-122"/>
              </a:rPr>
              <a:t>Satisfying </a:t>
            </a:r>
            <a:r>
              <a:rPr lang="en-US" altLang="zh-CN" sz="1900" dirty="0">
                <a:solidFill>
                  <a:schemeClr val="bg1"/>
                </a:solidFill>
                <a:latin typeface="Comic Sans MS" panose="030F0702030302020204" pitchFamily="66" charset="0"/>
              </a:rPr>
              <a:t>W-T Identity</a:t>
            </a:r>
            <a:r>
              <a:rPr lang="en-US" altLang="zh-CN" sz="1900" dirty="0">
                <a:solidFill>
                  <a:schemeClr val="bg1"/>
                </a:solidFill>
                <a:latin typeface="+mn-lt"/>
                <a:ea typeface="华文行楷" pitchFamily="2" charset="-122"/>
              </a:rPr>
              <a:t>, </a:t>
            </a:r>
            <a:r>
              <a:rPr lang="en-US" altLang="zh-CN" sz="1900" dirty="0">
                <a:solidFill>
                  <a:schemeClr val="bg1"/>
                </a:solidFill>
                <a:latin typeface="Comic Sans MS" panose="030F0702030302020204" pitchFamily="66" charset="0"/>
                <a:ea typeface="华文行楷" pitchFamily="2" charset="-122"/>
              </a:rPr>
              <a:t>L-C. restricted</a:t>
            </a:r>
            <a:endParaRPr lang="en-US" altLang="zh-CN" sz="1900" dirty="0">
              <a:solidFill>
                <a:schemeClr val="bg1"/>
              </a:solidFill>
              <a:latin typeface="Comic Sans MS" panose="030F0702030302020204" pitchFamily="66" charset="0"/>
              <a:sym typeface="Mathematica1" pitchFamily="2" charset="2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364088" y="4725144"/>
            <a:ext cx="2664296" cy="432048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91430" tIns="45715" rIns="91430" bIns="45715"/>
          <a:lstStyle/>
          <a:p>
            <a:pPr marL="609129" indent="-609129" eaLnBrk="1" hangingPunct="1">
              <a:spcBef>
                <a:spcPts val="0"/>
              </a:spcBef>
              <a:buClr>
                <a:schemeClr val="accent2"/>
              </a:buClr>
              <a:buSzPct val="80000"/>
              <a:defRPr/>
            </a:pPr>
            <a:r>
              <a:rPr lang="en-US" altLang="zh-CN" sz="2000" dirty="0">
                <a:solidFill>
                  <a:schemeClr val="bg1"/>
                </a:solidFill>
                <a:latin typeface="Comic Sans MS" panose="030F0702030302020204" pitchFamily="66" charset="0"/>
                <a:ea typeface="华文行楷" pitchFamily="2" charset="-122"/>
              </a:rPr>
              <a:t>Satisfying Prod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华文行楷" pitchFamily="2" charset="-122"/>
              </a:rPr>
              <a:t>. </a:t>
            </a:r>
            <a:r>
              <a:rPr lang="en-US" altLang="zh-CN" sz="2000" dirty="0" err="1">
                <a:solidFill>
                  <a:schemeClr val="bg1"/>
                </a:solidFill>
                <a:latin typeface="Comic Sans MS" panose="030F0702030302020204" pitchFamily="66" charset="0"/>
                <a:ea typeface="华文行楷" pitchFamily="2" charset="-122"/>
              </a:rPr>
              <a:t>Ren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华文行楷" pitchFamily="2" charset="-122"/>
              </a:rPr>
              <a:t>.</a:t>
            </a:r>
            <a:endParaRPr lang="en-US" altLang="zh-CN" sz="2000" b="1" dirty="0">
              <a:solidFill>
                <a:schemeClr val="bg1"/>
              </a:solidFill>
              <a:latin typeface="+mn-lt"/>
              <a:ea typeface="华文行楷" pitchFamily="2" charset="-122"/>
              <a:sym typeface="Mathematica1" pitchFamily="2" charset="2"/>
            </a:endParaRPr>
          </a:p>
        </p:txBody>
      </p:sp>
      <p:sp>
        <p:nvSpPr>
          <p:cNvPr id="44048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3C80BC8-8117-4820-8047-8C77EDBD6EA6}" type="slidenum">
              <a:rPr kumimoji="0" lang="en-US" altLang="zh-CN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kumimoji="0" lang="en-US" altLang="zh-CN" sz="1400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187177" y="5693186"/>
            <a:ext cx="885743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   C. Tang</a:t>
            </a:r>
            <a:r>
              <a:rPr lang="en-US" altLang="zh-CN" sz="1900" b="1" dirty="0">
                <a:solidFill>
                  <a:srgbClr val="0070C0"/>
                </a:solidFill>
                <a:latin typeface="+mn-lt"/>
              </a:rPr>
              <a:t>,</a:t>
            </a:r>
            <a:r>
              <a:rPr lang="en-US" altLang="zh-CN" sz="1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F. Gao</a:t>
            </a:r>
            <a:r>
              <a:rPr lang="en-US" altLang="zh-CN" sz="1900" b="1" dirty="0">
                <a:solidFill>
                  <a:srgbClr val="0070C0"/>
                </a:solidFill>
                <a:latin typeface="+mn-lt"/>
              </a:rPr>
              <a:t>,</a:t>
            </a:r>
            <a:r>
              <a:rPr lang="en-US" altLang="zh-CN" sz="1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&amp; YXL</a:t>
            </a:r>
            <a:r>
              <a:rPr lang="en-US" altLang="zh-CN" sz="1900" b="1" dirty="0">
                <a:solidFill>
                  <a:srgbClr val="0070C0"/>
                </a:solidFill>
                <a:latin typeface="+mn-lt"/>
              </a:rPr>
              <a:t>,</a:t>
            </a:r>
            <a:r>
              <a:rPr lang="en-US" altLang="zh-CN" sz="1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Phys. Rev. D 100</a:t>
            </a:r>
            <a:r>
              <a:rPr lang="en-US" altLang="zh-CN" sz="1900" b="1" dirty="0">
                <a:solidFill>
                  <a:srgbClr val="0070C0"/>
                </a:solidFill>
                <a:latin typeface="+mn-lt"/>
              </a:rPr>
              <a:t>,</a:t>
            </a:r>
            <a:r>
              <a:rPr lang="en-US" altLang="zh-CN" sz="1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056001 (2019) </a:t>
            </a:r>
            <a:r>
              <a:rPr lang="zh-CN" altLang="en-US" sz="1900" b="1" dirty="0">
                <a:solidFill>
                  <a:srgbClr val="0070C0"/>
                </a:solidFill>
                <a:latin typeface="Comic Sans MS" panose="030F0702030302020204" pitchFamily="66" charset="0"/>
                <a:hlinkClick r:id="rId9" action="ppaction://hlinksldjump"/>
              </a:rPr>
              <a:t>）</a:t>
            </a:r>
            <a:endParaRPr lang="zh-CN" altLang="en-US" sz="20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339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7" grpId="0"/>
      <p:bldP spid="634890" grpId="0"/>
      <p:bldP spid="634891" grpId="0"/>
      <p:bldP spid="634900" grpId="0" build="p"/>
      <p:bldP spid="12" grpId="0"/>
      <p:bldP spid="14" grpId="0" animBg="1"/>
      <p:bldP spid="15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4" y="-75307"/>
            <a:ext cx="9613901" cy="66903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CN" sz="3000" b="1" dirty="0">
                <a:solidFill>
                  <a:srgbClr val="800000"/>
                </a:solidFill>
                <a:effectLst/>
                <a:latin typeface="Times New Roman"/>
                <a:ea typeface="华文行楷" pitchFamily="2" charset="-122"/>
                <a:sym typeface="Symbol" panose="05050102010706020507" pitchFamily="18" charset="2"/>
              </a:rPr>
              <a:t> </a:t>
            </a:r>
            <a:r>
              <a:rPr lang="en-US" altLang="zh-CN" sz="3000" b="1" dirty="0">
                <a:solidFill>
                  <a:srgbClr val="800000"/>
                </a:solidFill>
                <a:effectLst/>
                <a:latin typeface="Comic Sans MS" panose="030F0702030302020204" pitchFamily="66" charset="0"/>
                <a:ea typeface="华文行楷" pitchFamily="2" charset="-122"/>
              </a:rPr>
              <a:t>More Optimized Truncation Scheme</a:t>
            </a:r>
            <a:endParaRPr lang="en-US" altLang="zh-CN" sz="3000" b="1" dirty="0">
              <a:solidFill>
                <a:srgbClr val="8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634887" name="Rectangle 7"/>
          <p:cNvSpPr>
            <a:spLocks noChangeArrowheads="1"/>
          </p:cNvSpPr>
          <p:nvPr/>
        </p:nvSpPr>
        <p:spPr bwMode="auto">
          <a:xfrm>
            <a:off x="0" y="980728"/>
            <a:ext cx="87852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 marL="608013" indent="-6080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2800" dirty="0">
                <a:solidFill>
                  <a:schemeClr val="bg2"/>
                </a:solidFill>
                <a:sym typeface="Symbol" panose="05050102010706020507" pitchFamily="18" charset="2"/>
              </a:rPr>
              <a:t> </a:t>
            </a:r>
            <a:r>
              <a:rPr lang="en-US" altLang="zh-CN" sz="2800" b="1" dirty="0">
                <a:solidFill>
                  <a:schemeClr val="bg2"/>
                </a:solidFill>
                <a:latin typeface="Comic Sans MS" panose="030F0702030302020204" pitchFamily="66" charset="0"/>
              </a:rPr>
              <a:t>Generally</a:t>
            </a:r>
            <a:r>
              <a:rPr lang="en-US" altLang="zh-CN" sz="2800" b="1" dirty="0">
                <a:solidFill>
                  <a:srgbClr val="000099"/>
                </a:solidFill>
              </a:rPr>
              <a:t>  </a:t>
            </a:r>
            <a:endParaRPr lang="en-US" altLang="zh-CN" sz="2800" b="1" dirty="0">
              <a:solidFill>
                <a:srgbClr val="000099"/>
              </a:solidFill>
              <a:sym typeface="Mathematica1" pitchFamily="2" charset="2"/>
            </a:endParaRPr>
          </a:p>
        </p:txBody>
      </p:sp>
      <p:sp>
        <p:nvSpPr>
          <p:cNvPr id="634890" name="Rectangle 10"/>
          <p:cNvSpPr>
            <a:spLocks noChangeArrowheads="1"/>
          </p:cNvSpPr>
          <p:nvPr/>
        </p:nvSpPr>
        <p:spPr bwMode="auto">
          <a:xfrm>
            <a:off x="0" y="3212976"/>
            <a:ext cx="50768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 marL="608013" indent="-6080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zh-CN" sz="2800" b="1" dirty="0">
                <a:solidFill>
                  <a:schemeClr val="bg2"/>
                </a:solidFill>
                <a:sym typeface="Symbol" panose="05050102010706020507" pitchFamily="18" charset="2"/>
              </a:rPr>
              <a:t></a:t>
            </a:r>
            <a:r>
              <a:rPr lang="en-US" altLang="zh-CN" sz="2800" b="1" dirty="0">
                <a:solidFill>
                  <a:schemeClr val="bg2"/>
                </a:solidFill>
              </a:rPr>
              <a:t> </a:t>
            </a:r>
            <a:r>
              <a:rPr lang="en-US" altLang="zh-CN" sz="2800" b="1" dirty="0">
                <a:solidFill>
                  <a:schemeClr val="bg2"/>
                </a:solidFill>
                <a:latin typeface="Comic Sans MS" panose="030F0702030302020204" pitchFamily="66" charset="0"/>
              </a:rPr>
              <a:t>Optimized structure</a:t>
            </a:r>
            <a:endParaRPr lang="en-US" altLang="zh-CN" sz="2800" b="1" dirty="0">
              <a:solidFill>
                <a:schemeClr val="bg2"/>
              </a:solidFill>
              <a:sym typeface="Mathematica1" pitchFamily="2" charset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4894" name="Object 14"/>
              <p:cNvSpPr txBox="1">
                <a:spLocks noGrp="1"/>
              </p:cNvSpPr>
              <p:nvPr>
                <p:ph sz="half" idx="2"/>
              </p:nvPr>
            </p:nvSpPr>
            <p:spPr bwMode="auto">
              <a:xfrm>
                <a:off x="971600" y="1496512"/>
                <a:ext cx="5976664" cy="101505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ex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zh-CN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zh-CN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zh-CN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zh-CN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zh-CN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zh-CN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</m:t>
                              </m:r>
                            </m:e>
                            <m:sub>
                              <m:r>
                                <a:rPr lang="en-US" altLang="zh-CN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CN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zh-CN" altLang="en-US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zh-CN" altLang="en-US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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𝞶</m:t>
                              </m:r>
                            </m:sub>
                          </m:sSub>
                          <m:r>
                            <a:rPr lang="en-US" altLang="zh-CN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altLang="zh-CN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sz="2200" dirty="0"/>
              </a:p>
            </p:txBody>
          </p:sp>
        </mc:Choice>
        <mc:Fallback>
          <p:sp>
            <p:nvSpPr>
              <p:cNvPr id="634894" name="Object 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 bwMode="auto">
              <a:xfrm>
                <a:off x="971600" y="1496512"/>
                <a:ext cx="5976664" cy="10150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039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6672"/>
            <a:ext cx="3383706" cy="58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8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3C80BC8-8117-4820-8047-8C77EDBD6EA6}" type="slidenum">
              <a:rPr kumimoji="0" lang="en-US" altLang="zh-CN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kumimoji="0" lang="en-US" altLang="zh-CN" sz="1400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0" y="6454497"/>
            <a:ext cx="932452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Y. Lu</a:t>
            </a:r>
            <a:r>
              <a:rPr lang="en-US" altLang="zh-CN" sz="2200" b="1" dirty="0">
                <a:solidFill>
                  <a:srgbClr val="0070C0"/>
                </a:solidFill>
                <a:latin typeface="+mn-lt"/>
              </a:rPr>
              <a:t>,</a:t>
            </a:r>
            <a:r>
              <a:rPr lang="en-US" altLang="zh-CN" sz="2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F. Gao</a:t>
            </a:r>
            <a:r>
              <a:rPr lang="en-US" altLang="zh-CN" sz="2200" b="1" dirty="0">
                <a:solidFill>
                  <a:srgbClr val="0070C0"/>
                </a:solidFill>
                <a:latin typeface="+mn-lt"/>
              </a:rPr>
              <a:t>,</a:t>
            </a:r>
            <a:r>
              <a:rPr lang="en-US" altLang="zh-CN" sz="2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YXL</a:t>
            </a:r>
            <a:r>
              <a:rPr lang="en-US" altLang="zh-CN" sz="2200" b="1" dirty="0">
                <a:solidFill>
                  <a:srgbClr val="0070C0"/>
                </a:solidFill>
                <a:latin typeface="+mn-lt"/>
              </a:rPr>
              <a:t>,</a:t>
            </a:r>
            <a:r>
              <a:rPr lang="en-US" altLang="zh-CN" sz="2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&amp; J.M. Pawlowski</a:t>
            </a:r>
            <a:r>
              <a:rPr lang="en-US" altLang="zh-CN" sz="2200" b="1" dirty="0">
                <a:solidFill>
                  <a:srgbClr val="0070C0"/>
                </a:solidFill>
                <a:latin typeface="+mn-lt"/>
              </a:rPr>
              <a:t>,</a:t>
            </a:r>
            <a:r>
              <a:rPr lang="en-US" altLang="zh-CN" sz="2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PRD 110</a:t>
            </a:r>
            <a:r>
              <a:rPr lang="en-US" altLang="zh-CN" sz="2200" b="1" dirty="0">
                <a:solidFill>
                  <a:srgbClr val="0070C0"/>
                </a:solidFill>
                <a:latin typeface="+mn-lt"/>
              </a:rPr>
              <a:t>,</a:t>
            </a:r>
            <a:r>
              <a:rPr lang="en-US" altLang="zh-CN" sz="2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014036 (2024).</a:t>
            </a:r>
            <a:endParaRPr lang="zh-CN" altLang="en-US" sz="2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45D39C8E-901B-4CDE-9041-265872DFC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080" y="476672"/>
            <a:ext cx="360040" cy="52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 marL="608013" indent="-6080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zh-CN" sz="3000" b="1" dirty="0">
                <a:solidFill>
                  <a:schemeClr val="bg2"/>
                </a:solidFill>
                <a:latin typeface="+mn-lt"/>
              </a:rPr>
              <a:t>.</a:t>
            </a:r>
            <a:endParaRPr lang="en-US" altLang="zh-CN" sz="3000" b="1" dirty="0">
              <a:solidFill>
                <a:schemeClr val="bg2"/>
              </a:solidFill>
              <a:latin typeface="+mn-lt"/>
              <a:sym typeface="Mathematica1" pitchFamily="2" charset="2"/>
            </a:endParaRP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042B238F-90CC-4DEC-89A7-41F12D4D3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264" y="1811584"/>
            <a:ext cx="360040" cy="52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 marL="608013" indent="-6080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zh-CN" sz="3000" b="1" dirty="0">
                <a:solidFill>
                  <a:schemeClr val="bg2"/>
                </a:solidFill>
                <a:latin typeface="+mn-lt"/>
              </a:rPr>
              <a:t>,</a:t>
            </a:r>
            <a:endParaRPr lang="en-US" altLang="zh-CN" sz="3000" b="1" dirty="0">
              <a:solidFill>
                <a:schemeClr val="bg2"/>
              </a:solidFill>
              <a:latin typeface="+mn-lt"/>
              <a:sym typeface="Mathematica1" pitchFamily="2" charset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Object 14">
                <a:extLst>
                  <a:ext uri="{FF2B5EF4-FFF2-40B4-BE49-F238E27FC236}">
                    <a16:creationId xmlns:a16="http://schemas.microsoft.com/office/drawing/2014/main" id="{31C4450C-6BCD-4681-9263-718FAE7F107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95536" y="3735703"/>
                <a:ext cx="3240359" cy="55739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l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90000"/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buFont typeface="Wingdings" panose="05000000000000000000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8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altLang="zh-CN" sz="2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</m:t>
                        </m:r>
                      </m:sub>
                    </m:sSub>
                    <m:d>
                      <m:dPr>
                        <m:ctrlPr>
                          <a:rPr lang="zh-CN" alt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zh-CN" alt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zh-CN" altLang="en-US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zh-CN" alt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zh-CN" altLang="en-US" sz="28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</m:t>
                        </m:r>
                      </m:sub>
                    </m:sSub>
                  </m:oMath>
                </a14:m>
                <a:r>
                  <a:rPr lang="zh-CN" altLang="en-US" sz="2800" kern="0" dirty="0">
                    <a:solidFill>
                      <a:schemeClr val="bg2"/>
                    </a:solidFill>
                  </a:rPr>
                  <a:t> </a:t>
                </a:r>
                <a:r>
                  <a:rPr lang="en-US" altLang="zh-CN" sz="2800" kern="0" dirty="0">
                    <a:solidFill>
                      <a:schemeClr val="bg2"/>
                    </a:solidFill>
                  </a:rPr>
                  <a:t>,</a:t>
                </a:r>
                <a:endParaRPr lang="zh-CN" altLang="en-US" sz="2800" kern="0" dirty="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23" name="Object 14">
                <a:extLst>
                  <a:ext uri="{FF2B5EF4-FFF2-40B4-BE49-F238E27FC236}">
                    <a16:creationId xmlns:a16="http://schemas.microsoft.com/office/drawing/2014/main" id="{31C4450C-6BCD-4681-9263-718FAE7F1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3735703"/>
                <a:ext cx="3240359" cy="557393"/>
              </a:xfrm>
              <a:prstGeom prst="rect">
                <a:avLst/>
              </a:prstGeom>
              <a:blipFill>
                <a:blip r:embed="rId4"/>
                <a:stretch>
                  <a:fillRect t="-12088" b="-24176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Object 14">
                <a:extLst>
                  <a:ext uri="{FF2B5EF4-FFF2-40B4-BE49-F238E27FC236}">
                    <a16:creationId xmlns:a16="http://schemas.microsoft.com/office/drawing/2014/main" id="{6F7F79A2-82C2-42E2-B695-50E0CF48413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139952" y="3645024"/>
                <a:ext cx="4752528" cy="72138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l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90000"/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buFont typeface="Wingdings" panose="05000000000000000000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8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</m:t>
                        </m:r>
                      </m:e>
                      <m:sub>
                        <m:r>
                          <a:rPr lang="en-US" altLang="zh-CN" sz="2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zh-CN" alt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2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zh-CN" altLang="en-US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sz="28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zh-CN" sz="2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box>
                      <m:boxPr>
                        <m:ctrlPr>
                          <a:rPr lang="en-US" altLang="zh-CN" sz="2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28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altLang="zh-CN" sz="2800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sz="2800" b="0" i="1" kern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800" b="0" i="1" kern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altLang="zh-CN" sz="2800" b="0" i="1" kern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altLang="zh-CN" sz="28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8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altLang="zh-CN" sz="2800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sz="2800" b="0" i="1" kern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800" b="0" i="1" kern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US" altLang="zh-CN" sz="2800" b="0" i="1" kern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r>
                              <a:rPr lang="en-US" altLang="zh-CN" sz="28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zh-CN" altLang="en-US" sz="2800" kern="0" dirty="0">
                    <a:solidFill>
                      <a:schemeClr val="bg2"/>
                    </a:solidFill>
                  </a:rPr>
                  <a:t> </a:t>
                </a:r>
                <a:r>
                  <a:rPr lang="en-US" altLang="zh-CN" sz="2800" kern="0" dirty="0">
                    <a:solidFill>
                      <a:schemeClr val="bg2"/>
                    </a:solidFill>
                  </a:rPr>
                  <a:t>,</a:t>
                </a:r>
                <a:endParaRPr lang="zh-CN" altLang="en-US" sz="2800" kern="0" dirty="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24" name="Object 14">
                <a:extLst>
                  <a:ext uri="{FF2B5EF4-FFF2-40B4-BE49-F238E27FC236}">
                    <a16:creationId xmlns:a16="http://schemas.microsoft.com/office/drawing/2014/main" id="{6F7F79A2-82C2-42E2-B695-50E0CF484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9952" y="3645024"/>
                <a:ext cx="4752528" cy="721382"/>
              </a:xfrm>
              <a:prstGeom prst="rect">
                <a:avLst/>
              </a:prstGeom>
              <a:blipFill>
                <a:blip r:embed="rId5"/>
                <a:stretch>
                  <a:fillRect b="-7627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Object 14">
                <a:extLst>
                  <a:ext uri="{FF2B5EF4-FFF2-40B4-BE49-F238E27FC236}">
                    <a16:creationId xmlns:a16="http://schemas.microsoft.com/office/drawing/2014/main" id="{26446BE1-5BE9-4B24-B32E-015D09DA207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95536" y="4455783"/>
                <a:ext cx="3312367" cy="55739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l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90000"/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buFont typeface="Wingdings" panose="05000000000000000000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8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4,</m:t>
                        </m:r>
                        <m:r>
                          <a:rPr lang="en-US" altLang="zh-CN" sz="2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</m:t>
                        </m:r>
                      </m:sub>
                    </m:sSub>
                    <m:d>
                      <m:dPr>
                        <m:ctrlPr>
                          <a:rPr lang="zh-CN" alt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zh-CN" alt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zh-CN" altLang="en-US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8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8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</m:t>
                        </m:r>
                        <m:r>
                          <a:rPr lang="zh-CN" altLang="en-US" sz="28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sSup>
                      <m:sSupPr>
                        <m:ctrlPr>
                          <a:rPr lang="en-US" altLang="zh-CN" sz="28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zh-CN" altLang="en-US" sz="28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p>
                  </m:oMath>
                </a14:m>
                <a:r>
                  <a:rPr lang="zh-CN" altLang="en-US" sz="2800" kern="0" dirty="0">
                    <a:solidFill>
                      <a:schemeClr val="bg2"/>
                    </a:solidFill>
                  </a:rPr>
                  <a:t> </a:t>
                </a:r>
                <a:r>
                  <a:rPr lang="en-US" altLang="zh-CN" sz="2800" kern="0" dirty="0">
                    <a:solidFill>
                      <a:schemeClr val="bg2"/>
                    </a:solidFill>
                  </a:rPr>
                  <a:t>,</a:t>
                </a:r>
                <a:endParaRPr lang="zh-CN" altLang="en-US" sz="2800" kern="0" dirty="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25" name="Object 14">
                <a:extLst>
                  <a:ext uri="{FF2B5EF4-FFF2-40B4-BE49-F238E27FC236}">
                    <a16:creationId xmlns:a16="http://schemas.microsoft.com/office/drawing/2014/main" id="{26446BE1-5BE9-4B24-B32E-015D09DA2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4455783"/>
                <a:ext cx="3312367" cy="557393"/>
              </a:xfrm>
              <a:prstGeom prst="rect">
                <a:avLst/>
              </a:prstGeom>
              <a:blipFill>
                <a:blip r:embed="rId6"/>
                <a:stretch>
                  <a:fillRect t="-12088" b="-24176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0E613C0C-0AEA-477D-AC88-F719DDD0E9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4208" y="493367"/>
            <a:ext cx="2423532" cy="7033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Object 14">
                <a:extLst>
                  <a:ext uri="{FF2B5EF4-FFF2-40B4-BE49-F238E27FC236}">
                    <a16:creationId xmlns:a16="http://schemas.microsoft.com/office/drawing/2014/main" id="{519D28BE-FFC3-4D2F-88EF-9B3F99333D7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971600" y="2564904"/>
                <a:ext cx="5867981" cy="61685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l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90000"/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buFont typeface="Wingdings" panose="05000000000000000000" pitchFamily="2" charset="2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zh-CN" altLang="en-US" sz="28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zh-CN" altLang="en-US" sz="28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</m:t>
                        </m:r>
                      </m:sup>
                    </m:sSup>
                    <m:d>
                      <m:dPr>
                        <m:ctrlPr>
                          <a:rPr lang="zh-CN" alt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CN" sz="2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zh-CN" altLang="en-US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zh-CN" altLang="en-US" sz="28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zh-CN" altLang="en-US" sz="28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</m:t>
                        </m:r>
                      </m:sup>
                    </m:sSup>
                    <m:d>
                      <m:dPr>
                        <m:ctrlPr>
                          <a:rPr lang="en-US" altLang="zh-CN" sz="2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zh-CN" sz="28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zh-CN" altLang="en-US" sz="2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zh-CN" altLang="en-US" sz="2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</m:t>
                        </m:r>
                      </m:sub>
                    </m:sSub>
                    <m:r>
                      <a:rPr lang="en-US" altLang="zh-CN" sz="28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box>
                      <m:boxPr>
                        <m:ctrlPr>
                          <a:rPr lang="en-US" altLang="zh-CN" sz="2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800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2800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zh-CN" altLang="en-US" sz="2800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2800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2800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</m:t>
                                </m:r>
                              </m:sub>
                            </m:sSub>
                            <m:r>
                              <a:rPr lang="en-US" altLang="zh-CN" sz="28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sz="2800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altLang="zh-CN" sz="2800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box>
                  </m:oMath>
                </a14:m>
                <a:r>
                  <a:rPr lang="zh-CN" altLang="en-US" sz="2800" kern="0" dirty="0">
                    <a:solidFill>
                      <a:schemeClr val="bg2"/>
                    </a:solidFill>
                  </a:rPr>
                  <a:t> </a:t>
                </a:r>
                <a:r>
                  <a:rPr lang="en-US" altLang="zh-CN" sz="2800" kern="0" dirty="0">
                    <a:solidFill>
                      <a:schemeClr val="bg2"/>
                    </a:solidFill>
                  </a:rPr>
                  <a:t>.</a:t>
                </a:r>
                <a:endParaRPr lang="zh-CN" altLang="en-US" sz="2800" kern="0" dirty="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27" name="Object 14">
                <a:extLst>
                  <a:ext uri="{FF2B5EF4-FFF2-40B4-BE49-F238E27FC236}">
                    <a16:creationId xmlns:a16="http://schemas.microsoft.com/office/drawing/2014/main" id="{519D28BE-FFC3-4D2F-88EF-9B3F99333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0" y="2564904"/>
                <a:ext cx="5867981" cy="616853"/>
              </a:xfrm>
              <a:prstGeom prst="rect">
                <a:avLst/>
              </a:prstGeom>
              <a:blipFill>
                <a:blip r:embed="rId8"/>
                <a:stretch>
                  <a:fillRect t="-2970" r="-727" b="-19802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Object 14">
                <a:extLst>
                  <a:ext uri="{FF2B5EF4-FFF2-40B4-BE49-F238E27FC236}">
                    <a16:creationId xmlns:a16="http://schemas.microsoft.com/office/drawing/2014/main" id="{B57CC5AB-6862-499F-84D1-5AB22C0F6C5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139952" y="4365104"/>
                <a:ext cx="4752528" cy="99187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l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90000"/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buFont typeface="Wingdings" panose="05000000000000000000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8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</m:t>
                        </m:r>
                      </m:e>
                      <m:sub>
                        <m:r>
                          <a:rPr lang="en-US" altLang="zh-CN" sz="2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zh-CN" alt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2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zh-CN" altLang="en-US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zh-CN" altLang="en-US" sz="28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ad>
                              <m:radPr>
                                <m:degHide m:val="on"/>
                                <m:ctrlPr>
                                  <a:rPr lang="en-US" altLang="zh-CN" sz="280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800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altLang="zh-CN" sz="2800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2800" b="0" i="1" kern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800" b="0" i="1" kern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altLang="zh-CN" sz="2800" b="0" i="1" kern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sz="2800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rad>
                            <m:r>
                              <a:rPr lang="en-US" altLang="zh-CN" sz="28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a:rPr lang="en-US" altLang="zh-CN" sz="28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box>
                      <m:boxPr>
                        <m:ctrlPr>
                          <a:rPr lang="en-US" altLang="zh-CN" sz="2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28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d>
                              <m:dPr>
                                <m:ctrlPr>
                                  <a:rPr lang="en-US" altLang="zh-CN" sz="2800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sz="2800" b="0" i="1" kern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800" b="0" i="1" kern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altLang="zh-CN" sz="2800" b="0" i="1" kern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altLang="zh-CN" sz="28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8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d>
                              <m:dPr>
                                <m:ctrlPr>
                                  <a:rPr lang="en-US" altLang="zh-CN" sz="2800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sz="2800" b="0" i="1" kern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800" b="0" i="1" kern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US" altLang="zh-CN" sz="2800" b="0" i="1" kern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altLang="zh-CN" sz="2800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altLang="zh-CN" sz="2800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8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CN" sz="2800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altLang="zh-CN" sz="2800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box>
                  </m:oMath>
                </a14:m>
                <a:r>
                  <a:rPr lang="zh-CN" altLang="en-US" sz="2800" kern="0" dirty="0">
                    <a:solidFill>
                      <a:schemeClr val="bg2"/>
                    </a:solidFill>
                  </a:rPr>
                  <a:t> </a:t>
                </a:r>
                <a:r>
                  <a:rPr lang="en-US" altLang="zh-CN" sz="2800" kern="0" dirty="0">
                    <a:solidFill>
                      <a:schemeClr val="bg2"/>
                    </a:solidFill>
                  </a:rPr>
                  <a:t>,</a:t>
                </a:r>
                <a:endParaRPr lang="zh-CN" altLang="en-US" sz="2800" kern="0" dirty="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28" name="Object 14">
                <a:extLst>
                  <a:ext uri="{FF2B5EF4-FFF2-40B4-BE49-F238E27FC236}">
                    <a16:creationId xmlns:a16="http://schemas.microsoft.com/office/drawing/2014/main" id="{B57CC5AB-6862-499F-84D1-5AB22C0F6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9952" y="4365104"/>
                <a:ext cx="4752528" cy="9918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bject 14">
                <a:extLst>
                  <a:ext uri="{FF2B5EF4-FFF2-40B4-BE49-F238E27FC236}">
                    <a16:creationId xmlns:a16="http://schemas.microsoft.com/office/drawing/2014/main" id="{716DB394-416E-4885-8B88-18EA27EBEF6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95536" y="5359819"/>
                <a:ext cx="6959761" cy="55739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l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90000"/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" panose="05000000000000000000" pitchFamily="2" charset="2"/>
                  <a:buChar char="l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8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altLang="zh-CN" sz="2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</m:t>
                        </m:r>
                      </m:sub>
                    </m:sSub>
                    <m:d>
                      <m:dPr>
                        <m:ctrlPr>
                          <a:rPr lang="zh-CN" alt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zh-CN" alt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zh-CN" altLang="en-US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zh-CN" altLang="en-US" sz="28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n-US" altLang="zh-CN" sz="28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  <m:r>
                      <a:rPr lang="en-US" altLang="zh-CN" sz="28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8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zh-CN" altLang="en-US" sz="28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𝛼𝛽</m:t>
                        </m:r>
                      </m:sub>
                    </m:sSub>
                    <m:sSub>
                      <m:sSubPr>
                        <m:ctrlPr>
                          <a:rPr lang="en-US" altLang="zh-CN" sz="28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zh-CN" altLang="en-US" sz="28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28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zh-CN" alt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zh-CN" altLang="en-US" sz="28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b>
                      <m:sSubPr>
                        <m:ctrlPr>
                          <a:rPr lang="en-US" altLang="zh-CN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zh-CN" altLang="en-US" sz="28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altLang="zh-CN" sz="28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zh-CN" altLang="en-US" sz="28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zh-CN" alt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sSub>
                      <m:sSubPr>
                        <m:ctrlPr>
                          <a:rPr lang="en-US" altLang="zh-CN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zh-CN" altLang="en-US" sz="28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en-US" altLang="zh-CN" sz="28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altLang="zh-CN" sz="2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zh-CN" altLang="en-US" sz="2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sSup>
                      <m:sSupPr>
                        <m:ctrlPr>
                          <a:rPr lang="en-US" altLang="zh-CN" sz="2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zh-CN" altLang="en-US" sz="2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r>
                  <a:rPr lang="en-US" altLang="zh-CN" sz="2800" kern="0" dirty="0">
                    <a:solidFill>
                      <a:schemeClr val="bg2"/>
                    </a:solidFill>
                  </a:rPr>
                  <a:t>,</a:t>
                </a:r>
                <a:endParaRPr lang="zh-CN" altLang="en-US" sz="2800" kern="0" dirty="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18" name="Object 14">
                <a:extLst>
                  <a:ext uri="{FF2B5EF4-FFF2-40B4-BE49-F238E27FC236}">
                    <a16:creationId xmlns:a16="http://schemas.microsoft.com/office/drawing/2014/main" id="{716DB394-416E-4885-8B88-18EA27EBE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5359819"/>
                <a:ext cx="6959761" cy="557393"/>
              </a:xfrm>
              <a:prstGeom prst="rect">
                <a:avLst/>
              </a:prstGeom>
              <a:blipFill>
                <a:blip r:embed="rId10"/>
                <a:stretch>
                  <a:fillRect t="-6522" b="-27174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66552C05-53D9-44CC-B630-0D26ED15B97B}"/>
                  </a:ext>
                </a:extLst>
              </p:cNvPr>
              <p:cNvSpPr/>
              <p:nvPr/>
            </p:nvSpPr>
            <p:spPr>
              <a:xfrm>
                <a:off x="7308304" y="5426060"/>
                <a:ext cx="19241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</m:t>
                          </m:r>
                        </m:e>
                        <m:sub>
                          <m:r>
                            <a:rPr lang="en-US" altLang="zh-CN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7</m:t>
                          </m:r>
                        </m:sub>
                      </m:sSub>
                      <m:d>
                        <m:dPr>
                          <m:ctrlPr>
                            <a:rPr lang="zh-CN" alt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zh-CN" altLang="en-US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66552C05-53D9-44CC-B630-0D26ED15B9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5426060"/>
                <a:ext cx="1924116" cy="461665"/>
              </a:xfrm>
              <a:prstGeom prst="rect">
                <a:avLst/>
              </a:prstGeom>
              <a:blipFill>
                <a:blip r:embed="rId11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818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7" grpId="0"/>
      <p:bldP spid="634890" grpId="0"/>
      <p:bldP spid="634894" grpId="0" uiExpand="1" build="p" animBg="1"/>
      <p:bldP spid="22" grpId="0"/>
      <p:bldP spid="23" grpId="0" animBg="1"/>
      <p:bldP spid="24" grpId="0" animBg="1"/>
      <p:bldP spid="25" grpId="0" animBg="1"/>
      <p:bldP spid="27" grpId="0" animBg="1"/>
      <p:bldP spid="28" grpId="0" animBg="1"/>
      <p:bldP spid="18" grpId="0" animBg="1"/>
      <p:bldP spid="3" grpId="0"/>
    </p:bldLst>
  </p:timing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57005</TotalTime>
  <Words>1512</Words>
  <Application>Microsoft Office PowerPoint</Application>
  <PresentationFormat>全屏显示(4:3)</PresentationFormat>
  <Paragraphs>186</Paragraphs>
  <Slides>17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Mathematica1</vt:lpstr>
      <vt:lpstr>仿宋</vt:lpstr>
      <vt:lpstr>华文行楷</vt:lpstr>
      <vt:lpstr>楷体_GB2312</vt:lpstr>
      <vt:lpstr>宋体</vt:lpstr>
      <vt:lpstr>Arial</vt:lpstr>
      <vt:lpstr>Cambria Math</vt:lpstr>
      <vt:lpstr>Comic Sans MS</vt:lpstr>
      <vt:lpstr>Symbol</vt:lpstr>
      <vt:lpstr>Times New Roman</vt:lpstr>
      <vt:lpstr>Wingdings</vt:lpstr>
      <vt:lpstr>Soaring</vt:lpstr>
      <vt:lpstr>公式</vt:lpstr>
      <vt:lpstr>Searching for the CEP in the  QCD Phase Diagram</vt:lpstr>
      <vt:lpstr>I. Introduction</vt:lpstr>
      <vt:lpstr> Many works have then be complished</vt:lpstr>
      <vt:lpstr>PowerPoint 演示文稿</vt:lpstr>
      <vt:lpstr>PowerPoint 演示文稿</vt:lpstr>
      <vt:lpstr> Expression of the quark gap equation </vt:lpstr>
      <vt:lpstr> Models of the effective gluon propagator</vt:lpstr>
      <vt:lpstr> Models of quark-gluon interaction vertex</vt:lpstr>
      <vt:lpstr> More Optimized Truncation Scheme</vt:lpstr>
      <vt:lpstr> at finite temperature and chemical potential</vt:lpstr>
      <vt:lpstr>2. Numerical results in the DSE</vt:lpstr>
      <vt:lpstr>  Beyond Chiral limit </vt:lpstr>
      <vt:lpstr>  Result with the feedback </vt:lpstr>
      <vt:lpstr>PowerPoint 演示文稿</vt:lpstr>
      <vt:lpstr>PowerPoint 演示文稿</vt:lpstr>
      <vt:lpstr>IV. Summary &amp; Remarks</vt:lpstr>
      <vt:lpstr> The Nucleon Mass Crisis</vt:lpstr>
    </vt:vector>
  </TitlesOfParts>
  <Company>pku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Matter Density Dependence of Nucleon Radius and Mass  and Quark Condensates  in the GCM of QCD</dc:title>
  <dc:creator>phy</dc:creator>
  <cp:lastModifiedBy>yxliu</cp:lastModifiedBy>
  <cp:revision>1187</cp:revision>
  <dcterms:created xsi:type="dcterms:W3CDTF">2003-08-10T10:47:07Z</dcterms:created>
  <dcterms:modified xsi:type="dcterms:W3CDTF">2024-11-02T05:27:04Z</dcterms:modified>
</cp:coreProperties>
</file>