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2"/>
    <p:sldMasterId id="2147483652" r:id="rId3"/>
  </p:sldMasterIdLst>
  <p:notesMasterIdLst>
    <p:notesMasterId r:id="rId22"/>
  </p:notesMasterIdLst>
  <p:sldIdLst>
    <p:sldId id="256" r:id="rId4"/>
    <p:sldId id="387" r:id="rId5"/>
    <p:sldId id="388" r:id="rId6"/>
    <p:sldId id="409" r:id="rId7"/>
    <p:sldId id="410" r:id="rId8"/>
    <p:sldId id="411" r:id="rId9"/>
    <p:sldId id="412" r:id="rId10"/>
    <p:sldId id="414" r:id="rId11"/>
    <p:sldId id="420" r:id="rId12"/>
    <p:sldId id="421" r:id="rId13"/>
    <p:sldId id="422" r:id="rId14"/>
    <p:sldId id="423" r:id="rId15"/>
    <p:sldId id="418" r:id="rId16"/>
    <p:sldId id="415" r:id="rId17"/>
    <p:sldId id="424" r:id="rId18"/>
    <p:sldId id="425" r:id="rId19"/>
    <p:sldId id="426" r:id="rId20"/>
    <p:sldId id="40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89A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88" d="100"/>
          <a:sy n="88" d="100"/>
        </p:scale>
        <p:origin x="79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1E90E-D3D5-4A5E-AAAC-80058441310A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88D6-2261-4456-A436-F97D3CD21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7080" y="1114509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CF2A-855F-417A-9010-9D687790216F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@Tsinghua University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250425" y="1100653"/>
            <a:ext cx="7595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342900" y="6256421"/>
            <a:ext cx="85028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2" y="322996"/>
            <a:ext cx="1049325" cy="113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369022" y="1240972"/>
            <a:ext cx="7476767" cy="4709503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7030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43A5-3C55-4CE3-9469-B51054B4E5AB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3941" y="907525"/>
            <a:ext cx="7595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342900" y="6256421"/>
            <a:ext cx="85028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4" y="225247"/>
            <a:ext cx="1049325" cy="1151395"/>
          </a:xfrm>
          <a:prstGeom prst="rect">
            <a:avLst/>
          </a:prstGeom>
        </p:spPr>
      </p:pic>
      <p:sp>
        <p:nvSpPr>
          <p:cNvPr id="12" name="副标题 2"/>
          <p:cNvSpPr>
            <a:spLocks noGrp="1"/>
          </p:cNvSpPr>
          <p:nvPr>
            <p:ph type="subTitle" idx="1"/>
          </p:nvPr>
        </p:nvSpPr>
        <p:spPr>
          <a:xfrm>
            <a:off x="1316213" y="375739"/>
            <a:ext cx="4740701" cy="481822"/>
          </a:xfrm>
        </p:spPr>
        <p:txBody>
          <a:bodyPr>
            <a:noAutofit/>
          </a:bodyPr>
          <a:lstStyle>
            <a:lvl1pPr marL="0" indent="0" algn="ctr">
              <a:buNone/>
              <a:defRPr sz="2700" b="1">
                <a:solidFill>
                  <a:srgbClr val="00B05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3BBA-CAF0-4B54-9782-A4E0EC70F60E}" type="datetime1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BE1F-5F20-4BDF-AE9B-7772EF2278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8C1C-CDF5-4C89-9033-F305CA075515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C435-9E20-4CE4-83D5-2E093ACB43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://inspirehep.net/author/profile/Braguta,%20V.V.?recid=1458957&amp;ln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F295221-4209-1140-E40B-9A1C0692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972739"/>
            <a:ext cx="7326086" cy="2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704614" y="6370673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2024.9.2@CCNU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2000" y="1269264"/>
            <a:ext cx="810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Extended Nambu--Jona-</a:t>
            </a:r>
            <a:r>
              <a:rPr lang="en-US" altLang="zh-CN" sz="4000" b="1" dirty="0" err="1">
                <a:solidFill>
                  <a:srgbClr val="FF0000"/>
                </a:solidFill>
              </a:rPr>
              <a:t>Lasinio</a:t>
            </a:r>
            <a:r>
              <a:rPr lang="en-US" altLang="zh-CN" sz="4000" b="1" dirty="0">
                <a:solidFill>
                  <a:srgbClr val="FF0000"/>
                </a:solidFill>
              </a:rPr>
              <a:t> model for quark and nuclear matters</a:t>
            </a:r>
          </a:p>
        </p:txBody>
      </p:sp>
      <p:sp>
        <p:nvSpPr>
          <p:cNvPr id="15" name="副标题 2"/>
          <p:cNvSpPr txBox="1"/>
          <p:nvPr/>
        </p:nvSpPr>
        <p:spPr>
          <a:xfrm>
            <a:off x="1828028" y="2566861"/>
            <a:ext cx="5395521" cy="1114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00B050"/>
                </a:solidFill>
              </a:rPr>
              <a:t>Gaoqing Cao (</a:t>
            </a:r>
            <a:r>
              <a:rPr lang="zh-CN" altLang="en-US" sz="2800" dirty="0">
                <a:solidFill>
                  <a:srgbClr val="00B050"/>
                </a:solidFill>
              </a:rPr>
              <a:t>曹高清</a:t>
            </a:r>
            <a:r>
              <a:rPr lang="en-US" altLang="zh-CN" sz="2800" dirty="0">
                <a:solidFill>
                  <a:srgbClr val="00B050"/>
                </a:solidFill>
              </a:rPr>
              <a:t>)</a:t>
            </a:r>
            <a:r>
              <a:rPr lang="zh-CN" altLang="en-US" sz="2800" dirty="0">
                <a:solidFill>
                  <a:schemeClr val="accent2"/>
                </a:solidFill>
              </a:rPr>
              <a:t> </a:t>
            </a:r>
            <a:endParaRPr lang="en-US" altLang="zh-CN" sz="2800" dirty="0">
              <a:solidFill>
                <a:schemeClr val="accent2"/>
              </a:solidFill>
            </a:endParaRPr>
          </a:p>
          <a:p>
            <a:r>
              <a:rPr lang="en-US" altLang="zh-CN" sz="2800" dirty="0">
                <a:solidFill>
                  <a:srgbClr val="0070C0"/>
                </a:solidFill>
              </a:rPr>
              <a:t>Sun Yat-</a:t>
            </a:r>
            <a:r>
              <a:rPr lang="en-US" altLang="zh-CN" sz="2800" dirty="0" err="1">
                <a:solidFill>
                  <a:srgbClr val="0070C0"/>
                </a:solidFill>
              </a:rPr>
              <a:t>sen</a:t>
            </a:r>
            <a:r>
              <a:rPr lang="en-US" altLang="zh-CN" sz="2800" dirty="0">
                <a:solidFill>
                  <a:srgbClr val="0070C0"/>
                </a:solidFill>
              </a:rPr>
              <a:t> University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DC53BA-9245-4B7A-AC0B-71FF7BB558AD}"/>
              </a:ext>
            </a:extLst>
          </p:cNvPr>
          <p:cNvSpPr txBox="1"/>
          <p:nvPr/>
        </p:nvSpPr>
        <p:spPr>
          <a:xfrm>
            <a:off x="2956332" y="3458124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 u="sng" dirty="0">
                <a:latin typeface="Arial Unicode MS" panose="020B0604020202020204" pitchFamily="34" charset="-122"/>
                <a:ea typeface="SFMono-Regular"/>
              </a:rPr>
              <a:t>G</a:t>
            </a:r>
            <a:r>
              <a:rPr lang="en-US" altLang="zh-CN" sz="2400" b="1" u="sng" dirty="0">
                <a:latin typeface="Arial Unicode MS" panose="020B0604020202020204" pitchFamily="34" charset="-122"/>
                <a:ea typeface="SFMono-Regular"/>
              </a:rPr>
              <a:t>C</a:t>
            </a:r>
            <a:r>
              <a:rPr lang="zh-CN" altLang="zh-CN" sz="2400" b="1" u="sng" dirty="0">
                <a:latin typeface="Arial Unicode MS" panose="020B0604020202020204" pitchFamily="34" charset="-122"/>
                <a:ea typeface="SFMono-Regular"/>
              </a:rPr>
              <a:t>, arXiv:2403.19331</a:t>
            </a:r>
            <a:r>
              <a:rPr lang="en-US" altLang="zh-CN" sz="2400" b="1" u="sng" dirty="0">
                <a:latin typeface="Arial Unicode MS" panose="020B0604020202020204" pitchFamily="34" charset="-122"/>
                <a:ea typeface="SFMono-Regular"/>
              </a:rPr>
              <a:t>.</a:t>
            </a:r>
            <a:endParaRPr lang="zh-CN" altLang="zh-CN" sz="2400" b="1" u="sng" dirty="0">
              <a:latin typeface="Arial Unicode MS" panose="020B0604020202020204" pitchFamily="34" charset="-122"/>
              <a:ea typeface="SFMono-Regular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529DCA-2119-C6C8-30B0-FC821F1F95CF}"/>
              </a:ext>
            </a:extLst>
          </p:cNvPr>
          <p:cNvSpPr txBox="1"/>
          <p:nvPr/>
        </p:nvSpPr>
        <p:spPr>
          <a:xfrm>
            <a:off x="2168369" y="151091"/>
            <a:ext cx="5544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The 1</a:t>
            </a:r>
            <a:r>
              <a:rPr lang="en-US" altLang="zh-CN" sz="2800" b="1" baseline="30000" dirty="0"/>
              <a:t>st</a:t>
            </a:r>
            <a:r>
              <a:rPr lang="en-US" altLang="zh-CN" sz="2800" b="1" dirty="0"/>
              <a:t> International Workshop on Physics at High Baryon Density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408246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Extended NJL model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E87E3D-94DA-EDCF-2790-FCAFC6FE4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1" y="1170028"/>
            <a:ext cx="7788729" cy="12891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1244D2B-EBFF-E70E-8AC5-180921FA6108}"/>
              </a:ext>
            </a:extLst>
          </p:cNvPr>
          <p:cNvSpPr/>
          <p:nvPr/>
        </p:nvSpPr>
        <p:spPr>
          <a:xfrm>
            <a:off x="1997529" y="1877786"/>
            <a:ext cx="6955971" cy="59327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772B60-1510-1E4D-C37E-3AAA0CA986EE}"/>
              </a:ext>
            </a:extLst>
          </p:cNvPr>
          <p:cNvSpPr txBox="1"/>
          <p:nvPr/>
        </p:nvSpPr>
        <p:spPr>
          <a:xfrm>
            <a:off x="1409367" y="2738006"/>
            <a:ext cx="4751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Principles for the introduction</a:t>
            </a:r>
            <a:r>
              <a:rPr lang="en-US" altLang="zh-CN" sz="2800" b="1" dirty="0"/>
              <a:t>: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15A251-E514-0E8C-9141-8022E5EA26B0}"/>
              </a:ext>
            </a:extLst>
          </p:cNvPr>
          <p:cNvSpPr txBox="1"/>
          <p:nvPr/>
        </p:nvSpPr>
        <p:spPr>
          <a:xfrm>
            <a:off x="1110110" y="3429000"/>
            <a:ext cx="653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1.  Desired </a:t>
            </a:r>
            <a:r>
              <a:rPr lang="en-US" altLang="zh-CN" sz="2800" b="1" dirty="0">
                <a:solidFill>
                  <a:schemeClr val="accent2"/>
                </a:solidFill>
              </a:rPr>
              <a:t>three-quark state </a:t>
            </a:r>
            <a:r>
              <a:rPr lang="en-US" altLang="zh-CN" sz="2800" b="1" dirty="0"/>
              <a:t>for</a:t>
            </a:r>
            <a:r>
              <a:rPr lang="en-US" altLang="zh-CN" sz="2800" b="1" dirty="0">
                <a:solidFill>
                  <a:schemeClr val="accent2"/>
                </a:solidFill>
              </a:rPr>
              <a:t> nucleons</a:t>
            </a:r>
            <a:r>
              <a:rPr lang="en-US" altLang="zh-CN" sz="2800" b="1" dirty="0"/>
              <a:t>;</a:t>
            </a:r>
            <a:endParaRPr lang="zh-CN" altLang="en-US" sz="28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A6B4707-EC63-F867-6194-8F41D8828863}"/>
              </a:ext>
            </a:extLst>
          </p:cNvPr>
          <p:cNvSpPr txBox="1"/>
          <p:nvPr/>
        </p:nvSpPr>
        <p:spPr>
          <a:xfrm>
            <a:off x="1102752" y="4125334"/>
            <a:ext cx="795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2.  </a:t>
            </a:r>
            <a:r>
              <a:rPr lang="en-US" altLang="zh-CN" sz="2800" b="1" dirty="0">
                <a:solidFill>
                  <a:schemeClr val="accent2"/>
                </a:solidFill>
              </a:rPr>
              <a:t>Keep the original symmetries</a:t>
            </a:r>
            <a:r>
              <a:rPr lang="zh-CN" altLang="en-US" sz="2800" b="1" dirty="0"/>
              <a:t>：</a:t>
            </a:r>
            <a:r>
              <a:rPr lang="en-US" altLang="zh-CN" sz="2800" b="1" dirty="0">
                <a:solidFill>
                  <a:srgbClr val="0070C0"/>
                </a:solidFill>
              </a:rPr>
              <a:t>chiral</a:t>
            </a:r>
            <a:r>
              <a:rPr lang="en-US" altLang="zh-CN" sz="2800" b="1" dirty="0"/>
              <a:t>, </a:t>
            </a:r>
            <a:r>
              <a:rPr lang="en-US" altLang="zh-CN" sz="2800" b="1" dirty="0">
                <a:solidFill>
                  <a:srgbClr val="0070C0"/>
                </a:solidFill>
              </a:rPr>
              <a:t>Lorentz</a:t>
            </a:r>
            <a:r>
              <a:rPr lang="en-US" altLang="zh-CN" sz="2800" b="1" dirty="0"/>
              <a:t>;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F58F35E-C4F4-4DA0-08F5-7855FEF4E078}"/>
              </a:ext>
            </a:extLst>
          </p:cNvPr>
          <p:cNvSpPr txBox="1"/>
          <p:nvPr/>
        </p:nvSpPr>
        <p:spPr>
          <a:xfrm>
            <a:off x="1102752" y="4821668"/>
            <a:ext cx="734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3.  </a:t>
            </a:r>
            <a:r>
              <a:rPr lang="en-US" altLang="zh-CN" sz="2800" b="1" dirty="0">
                <a:solidFill>
                  <a:schemeClr val="accent2"/>
                </a:solidFill>
              </a:rPr>
              <a:t>Bare nucleon </a:t>
            </a:r>
            <a:r>
              <a:rPr lang="en-US" altLang="zh-CN" sz="2800" b="1" dirty="0">
                <a:solidFill>
                  <a:srgbClr val="0070C0"/>
                </a:solidFill>
              </a:rPr>
              <a:t>term the same as </a:t>
            </a:r>
            <a:r>
              <a:rPr lang="en-US" altLang="zh-CN" sz="2800" b="1" dirty="0">
                <a:solidFill>
                  <a:schemeClr val="accent2"/>
                </a:solidFill>
              </a:rPr>
              <a:t>Dirac field</a:t>
            </a:r>
            <a:r>
              <a:rPr lang="en-US" altLang="zh-CN" sz="2800" b="1" dirty="0"/>
              <a:t>; </a:t>
            </a:r>
            <a:endParaRPr lang="zh-CN" altLang="en-US" sz="28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A84179-CEC5-0086-90C3-0D2BA99F74B9}"/>
              </a:ext>
            </a:extLst>
          </p:cNvPr>
          <p:cNvSpPr txBox="1"/>
          <p:nvPr/>
        </p:nvSpPr>
        <p:spPr>
          <a:xfrm>
            <a:off x="1110110" y="5518002"/>
            <a:ext cx="702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4.  </a:t>
            </a:r>
            <a:r>
              <a:rPr lang="en-US" altLang="zh-CN" sz="2800" b="1" dirty="0">
                <a:solidFill>
                  <a:srgbClr val="0070C0"/>
                </a:solidFill>
              </a:rPr>
              <a:t>Coupling constant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captures </a:t>
            </a:r>
            <a:r>
              <a:rPr lang="en-US" altLang="zh-CN" sz="2800" b="1" dirty="0">
                <a:solidFill>
                  <a:schemeClr val="accent2"/>
                </a:solidFill>
              </a:rPr>
              <a:t>confinement</a:t>
            </a:r>
            <a:r>
              <a:rPr lang="en-US" altLang="zh-CN" sz="2800" b="1" dirty="0"/>
              <a:t>.</a:t>
            </a:r>
            <a:endParaRPr lang="zh-CN" altLang="en-US" sz="2800" b="1" dirty="0"/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4F58FBFA-3BB1-9E05-93B9-C92502009995}"/>
              </a:ext>
            </a:extLst>
          </p:cNvPr>
          <p:cNvSpPr/>
          <p:nvPr/>
        </p:nvSpPr>
        <p:spPr>
          <a:xfrm>
            <a:off x="791109" y="3585938"/>
            <a:ext cx="311643" cy="234133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626594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Beyond mean field approximation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0A18E1-9C9E-F4BB-5B44-83B61060C112}"/>
              </a:ext>
            </a:extLst>
          </p:cNvPr>
          <p:cNvSpPr txBox="1"/>
          <p:nvPr/>
        </p:nvSpPr>
        <p:spPr>
          <a:xfrm>
            <a:off x="1174865" y="1357746"/>
            <a:ext cx="406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Mean field approximation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5E6392-3594-88DE-2C53-C4AFCFB85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0" y="1398234"/>
            <a:ext cx="2955419" cy="4658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DEDA10A-C4BB-ABEA-BDD5-A45AC9BED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44" y="2008134"/>
            <a:ext cx="6126708" cy="154510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D064E11-0EF1-5E7B-E429-CB81D3D9D360}"/>
              </a:ext>
            </a:extLst>
          </p:cNvPr>
          <p:cNvSpPr txBox="1"/>
          <p:nvPr/>
        </p:nvSpPr>
        <p:spPr>
          <a:xfrm>
            <a:off x="375834" y="2361802"/>
            <a:ext cx="2672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Thermodynamic potential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AB03A19-7B61-ECA3-08EC-EBFCD60FE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29" y="3836582"/>
            <a:ext cx="6016036" cy="7290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289ED10-8C51-ABEC-4273-A9DC8A0F686F}"/>
              </a:ext>
            </a:extLst>
          </p:cNvPr>
          <p:cNvSpPr txBox="1"/>
          <p:nvPr/>
        </p:nvSpPr>
        <p:spPr>
          <a:xfrm>
            <a:off x="1174865" y="4059760"/>
            <a:ext cx="77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RPA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A8A3FCA-EDD3-3878-08B1-8BE191ADD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40" y="4821032"/>
            <a:ext cx="4453346" cy="98480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3ABE608-EFD5-B692-62CE-3733FFEAF42A}"/>
              </a:ext>
            </a:extLst>
          </p:cNvPr>
          <p:cNvSpPr txBox="1"/>
          <p:nvPr/>
        </p:nvSpPr>
        <p:spPr>
          <a:xfrm>
            <a:off x="589210" y="4964825"/>
            <a:ext cx="232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Contributions of </a:t>
            </a:r>
            <a:r>
              <a:rPr lang="en-US" altLang="zh-CN" sz="2800" b="1" dirty="0" err="1">
                <a:solidFill>
                  <a:srgbClr val="0070C0"/>
                </a:solidFill>
              </a:rPr>
              <a:t>pions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D36F00D0-AE78-5D69-91F8-B997D7C89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693" y="5805837"/>
            <a:ext cx="2199809" cy="39236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869028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4" y="136524"/>
            <a:ext cx="720379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RPA for nucleons and beyond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A9A76C1-9A2A-C228-2A13-D38C3B70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014" y="3111494"/>
            <a:ext cx="4588151" cy="2208116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0F1E2B-2698-9564-79FB-21AC9E76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913" y="1649144"/>
            <a:ext cx="6705600" cy="137492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94989D4-4EB1-2509-912B-C5165A6BB188}"/>
              </a:ext>
            </a:extLst>
          </p:cNvPr>
          <p:cNvSpPr txBox="1"/>
          <p:nvPr/>
        </p:nvSpPr>
        <p:spPr>
          <a:xfrm>
            <a:off x="1477913" y="1194077"/>
            <a:ext cx="308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</a:rPr>
              <a:t>HS</a:t>
            </a:r>
            <a:r>
              <a:rPr lang="zh-CN" altLang="en-US" sz="2800" b="1" dirty="0">
                <a:solidFill>
                  <a:srgbClr val="00B0F0"/>
                </a:solidFill>
              </a:rPr>
              <a:t> </a:t>
            </a:r>
            <a:r>
              <a:rPr lang="en-US" altLang="zh-CN" sz="2800" b="1" dirty="0">
                <a:solidFill>
                  <a:srgbClr val="00B0F0"/>
                </a:solidFill>
              </a:rPr>
              <a:t>transformation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3AAA15E-E1BB-7F74-08A6-FD0681E40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68870"/>
            <a:ext cx="4011386" cy="44842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6152A1-5A5A-52BD-40B9-8778E384D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151" y="2462256"/>
            <a:ext cx="1834243" cy="4563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F53F9-637B-9CB4-6172-438DF3745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98" y="5368346"/>
            <a:ext cx="6191427" cy="86045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2CFA25-8310-4129-5822-E39290E2D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832" y="5834742"/>
            <a:ext cx="1790168" cy="28698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253D6D68-8003-4C08-4751-2A779A476D14}"/>
              </a:ext>
            </a:extLst>
          </p:cNvPr>
          <p:cNvSpPr txBox="1"/>
          <p:nvPr/>
        </p:nvSpPr>
        <p:spPr>
          <a:xfrm>
            <a:off x="927539" y="3479133"/>
            <a:ext cx="2702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RPA scheme for </a:t>
            </a:r>
            <a:r>
              <a:rPr lang="en-US" altLang="zh-CN" sz="2800" b="1" dirty="0">
                <a:solidFill>
                  <a:srgbClr val="FF0000"/>
                </a:solidFill>
              </a:rPr>
              <a:t>dressed nucleon</a:t>
            </a:r>
          </a:p>
          <a:p>
            <a:r>
              <a:rPr lang="en-US" altLang="zh-CN" sz="2800" b="1" dirty="0">
                <a:solidFill>
                  <a:srgbClr val="0070C0"/>
                </a:solidFill>
              </a:rPr>
              <a:t>propagator 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354C2B52-916B-AF37-D5F5-EB9990134D40}"/>
              </a:ext>
            </a:extLst>
          </p:cNvPr>
          <p:cNvCxnSpPr/>
          <p:nvPr/>
        </p:nvCxnSpPr>
        <p:spPr>
          <a:xfrm>
            <a:off x="8245929" y="5319610"/>
            <a:ext cx="315685" cy="56411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8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63819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Coupling and current quark mass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88E236-C8DB-8DD3-B754-ECBA3998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80" y="3071503"/>
            <a:ext cx="4497792" cy="4874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AAC89F2-98C2-6A3A-ABFB-54AF9761E9FF}"/>
              </a:ext>
            </a:extLst>
          </p:cNvPr>
          <p:cNvSpPr txBox="1"/>
          <p:nvPr/>
        </p:nvSpPr>
        <p:spPr>
          <a:xfrm>
            <a:off x="1803647" y="305361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Coupling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0EA786-BD46-FCF7-AA88-617075B2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016" y="1134299"/>
            <a:ext cx="5182921" cy="8587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A6DCB9E-1361-FA98-D691-12B3DBAFC4A1}"/>
              </a:ext>
            </a:extLst>
          </p:cNvPr>
          <p:cNvSpPr txBox="1"/>
          <p:nvPr/>
        </p:nvSpPr>
        <p:spPr>
          <a:xfrm>
            <a:off x="341241" y="1286694"/>
            <a:ext cx="311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Dressed propagator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BD7A534-14D2-2A9E-7706-B1E8D844137F}"/>
                  </a:ext>
                </a:extLst>
              </p:cNvPr>
              <p:cNvSpPr txBox="1"/>
              <p:nvPr/>
            </p:nvSpPr>
            <p:spPr>
              <a:xfrm>
                <a:off x="6074229" y="2194874"/>
                <a:ext cx="2025426" cy="533736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>
                                  <a:latin typeface="Cambria Math" panose="02040503050406030204" pitchFamily="18" charset="0"/>
                                </a:rPr>
                                <m:t>𝛱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BD7A534-14D2-2A9E-7706-B1E8D8441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29" y="2194874"/>
                <a:ext cx="2025426" cy="533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67CDF999-757D-26BB-6F71-D6B3F6982EAF}"/>
              </a:ext>
            </a:extLst>
          </p:cNvPr>
          <p:cNvSpPr txBox="1"/>
          <p:nvPr/>
        </p:nvSpPr>
        <p:spPr>
          <a:xfrm>
            <a:off x="628650" y="2077965"/>
            <a:ext cx="4638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Nucleon </a:t>
            </a:r>
            <a:r>
              <a:rPr lang="en-US" altLang="zh-CN" sz="2800" b="1" dirty="0">
                <a:solidFill>
                  <a:srgbClr val="0070C0"/>
                </a:solidFill>
              </a:rPr>
              <a:t>vacuum mass </a:t>
            </a:r>
            <a:r>
              <a:rPr lang="en-US" altLang="zh-CN" sz="2800" b="1" dirty="0"/>
              <a:t>is </a:t>
            </a:r>
            <a:r>
              <a:rPr lang="en-US" altLang="zh-CN" sz="2800" b="1" dirty="0">
                <a:solidFill>
                  <a:schemeClr val="accent2"/>
                </a:solidFill>
              </a:rPr>
              <a:t>large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F37124EB-97AA-7E07-2A75-7E65989EB896}"/>
              </a:ext>
            </a:extLst>
          </p:cNvPr>
          <p:cNvSpPr/>
          <p:nvPr/>
        </p:nvSpPr>
        <p:spPr>
          <a:xfrm>
            <a:off x="2562577" y="2683329"/>
            <a:ext cx="246945" cy="31024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154C8C4-34CE-E9CC-9F0A-79234DF38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813" y="4416356"/>
            <a:ext cx="4634416" cy="4256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0BB30C9-428F-EAD7-56B6-B93C4087A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981" y="4482280"/>
            <a:ext cx="2633393" cy="39628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2BC0D68-0E16-625E-6532-39187558B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334" y="5567267"/>
            <a:ext cx="4725871" cy="44575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5945F3B-0F94-80C7-1956-ED997932E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50" y="5663689"/>
            <a:ext cx="2485457" cy="34932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61CAA119-91C5-C3B2-B834-177029C31D50}"/>
              </a:ext>
            </a:extLst>
          </p:cNvPr>
          <p:cNvSpPr txBox="1"/>
          <p:nvPr/>
        </p:nvSpPr>
        <p:spPr>
          <a:xfrm>
            <a:off x="1575035" y="373042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Small quark mass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7365A09-C77F-86B2-FAF6-D1944D1EBE48}"/>
              </a:ext>
            </a:extLst>
          </p:cNvPr>
          <p:cNvSpPr txBox="1"/>
          <p:nvPr/>
        </p:nvSpPr>
        <p:spPr>
          <a:xfrm>
            <a:off x="1618499" y="4909386"/>
            <a:ext cx="285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Large quark mass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E4E49504-C37A-47CC-5667-8A040CFD4C39}"/>
              </a:ext>
            </a:extLst>
          </p:cNvPr>
          <p:cNvSpPr/>
          <p:nvPr/>
        </p:nvSpPr>
        <p:spPr>
          <a:xfrm>
            <a:off x="985157" y="3880756"/>
            <a:ext cx="454656" cy="2177143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0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5" grpId="0"/>
      <p:bldP spid="16" grpId="0" animBg="1"/>
      <p:bldP spid="33" grpId="0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50103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Results for small quark mass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5EDB9A-89DE-9CA2-2844-8E557254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953650"/>
            <a:ext cx="6955971" cy="4126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7353B3-5DD3-BC2F-CCBF-746427A5B86F}"/>
                  </a:ext>
                </a:extLst>
              </p:cNvPr>
              <p:cNvSpPr txBox="1"/>
              <p:nvPr/>
            </p:nvSpPr>
            <p:spPr>
              <a:xfrm>
                <a:off x="1992826" y="5696681"/>
                <a:ext cx="6545446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CBMF</a:t>
                </a:r>
                <a:r>
                  <a:rPr lang="zh-CN" altLang="en-US" sz="2800" b="1" dirty="0"/>
                  <a:t>：</a:t>
                </a:r>
                <a:r>
                  <a:rPr lang="en-US" altLang="zh-CN" sz="2800" b="1" dirty="0"/>
                  <a:t> dynamical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C7353B3-5DD3-BC2F-CCBF-746427A5B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26" y="5696681"/>
                <a:ext cx="6545446" cy="561949"/>
              </a:xfrm>
              <a:prstGeom prst="rect">
                <a:avLst/>
              </a:prstGeom>
              <a:blipFill>
                <a:blip r:embed="rId3"/>
                <a:stretch>
                  <a:fillRect l="-1955" t="-13978" b="-247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640C2-0015-FEEC-8A9D-2763440CC638}"/>
                  </a:ext>
                </a:extLst>
              </p:cNvPr>
              <p:cNvSpPr txBox="1"/>
              <p:nvPr/>
            </p:nvSpPr>
            <p:spPr>
              <a:xfrm>
                <a:off x="1992826" y="5176175"/>
                <a:ext cx="5465342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IBMF</a:t>
                </a:r>
                <a:r>
                  <a:rPr lang="zh-CN" altLang="en-US" sz="2800" b="1" dirty="0"/>
                  <a:t>：</a:t>
                </a:r>
                <a:r>
                  <a:rPr lang="en-US" altLang="zh-CN" sz="2800" b="1" dirty="0"/>
                  <a:t>dynamical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altLang="zh-CN" sz="2800" b="1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  <m:sub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640C2-0015-FEEC-8A9D-2763440C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826" y="5176175"/>
                <a:ext cx="5465342" cy="561949"/>
              </a:xfrm>
              <a:prstGeom prst="rect">
                <a:avLst/>
              </a:prstGeom>
              <a:blipFill>
                <a:blip r:embed="rId4"/>
                <a:stretch>
                  <a:fillRect l="-2344" t="-14130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7CB191EE-E72E-DE5B-98B4-EFE373D83194}"/>
              </a:ext>
            </a:extLst>
          </p:cNvPr>
          <p:cNvSpPr/>
          <p:nvPr/>
        </p:nvSpPr>
        <p:spPr>
          <a:xfrm>
            <a:off x="1698170" y="5366657"/>
            <a:ext cx="294655" cy="86032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23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640C2-0015-FEEC-8A9D-2763440CC638}"/>
                  </a:ext>
                </a:extLst>
              </p:cNvPr>
              <p:cNvSpPr txBox="1"/>
              <p:nvPr/>
            </p:nvSpPr>
            <p:spPr>
              <a:xfrm>
                <a:off x="1214800" y="1146103"/>
                <a:ext cx="715117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/>
                  <a:t>1.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 For larger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sz="2800" b="1" dirty="0"/>
                  <a:t>, there is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first-order transition </a:t>
                </a:r>
              </a:p>
              <a:p>
                <a:r>
                  <a:rPr lang="en-US" altLang="zh-CN" sz="2800" b="1" dirty="0"/>
                  <a:t>      between nuclear and quark matters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37640C2-0015-FEEC-8A9D-2763440CC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00" y="1146103"/>
                <a:ext cx="7151174" cy="954107"/>
              </a:xfrm>
              <a:prstGeom prst="rect">
                <a:avLst/>
              </a:prstGeom>
              <a:blipFill>
                <a:blip r:embed="rId2"/>
                <a:stretch>
                  <a:fillRect l="-1705" t="-5732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0F832D2-4F5C-1092-7BF6-2C04041E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647" y="2878008"/>
            <a:ext cx="7151175" cy="253109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B72F415-7E1C-D7C7-216D-6226B651B420}"/>
              </a:ext>
            </a:extLst>
          </p:cNvPr>
          <p:cNvSpPr txBox="1"/>
          <p:nvPr/>
        </p:nvSpPr>
        <p:spPr>
          <a:xfrm>
            <a:off x="1271647" y="5409104"/>
            <a:ext cx="376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3.</a:t>
            </a:r>
            <a:r>
              <a:rPr lang="en-US" altLang="zh-CN" sz="2800" b="1" dirty="0">
                <a:solidFill>
                  <a:schemeClr val="accent2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no </a:t>
            </a:r>
            <a:r>
              <a:rPr lang="en-US" altLang="zh-CN" sz="2800" b="1" dirty="0">
                <a:solidFill>
                  <a:srgbClr val="0070C0"/>
                </a:solidFill>
              </a:rPr>
              <a:t>quarkyonic matter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6AB10A-9BF5-76C3-958A-895BD12193CE}"/>
              </a:ext>
            </a:extLst>
          </p:cNvPr>
          <p:cNvSpPr txBox="1"/>
          <p:nvPr/>
        </p:nvSpPr>
        <p:spPr>
          <a:xfrm>
            <a:off x="1176007" y="2312224"/>
            <a:ext cx="711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2.</a:t>
            </a:r>
            <a:r>
              <a:rPr lang="en-US" altLang="zh-CN" sz="2800" b="1" dirty="0">
                <a:solidFill>
                  <a:schemeClr val="accent2"/>
                </a:solidFill>
              </a:rPr>
              <a:t> </a:t>
            </a:r>
            <a:r>
              <a:rPr lang="en-US" altLang="zh-CN" sz="2800" b="1" dirty="0"/>
              <a:t>Associated with </a:t>
            </a:r>
            <a:r>
              <a:rPr lang="en-US" altLang="zh-CN" sz="2800" b="1" dirty="0">
                <a:solidFill>
                  <a:srgbClr val="FF0000"/>
                </a:solidFill>
              </a:rPr>
              <a:t>chiral symmetry restoration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511324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Results for large quark mass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BFDC92-76F9-5CF5-CA1E-63B659C3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8" y="1316088"/>
            <a:ext cx="6749143" cy="4062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2D0420-21C7-6A96-28AB-7CFDDB55FE8E}"/>
                  </a:ext>
                </a:extLst>
              </p:cNvPr>
              <p:cNvSpPr txBox="1"/>
              <p:nvPr/>
            </p:nvSpPr>
            <p:spPr>
              <a:xfrm>
                <a:off x="1657350" y="5501791"/>
                <a:ext cx="6424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2"/>
                    </a:solidFill>
                  </a:rPr>
                  <a:t> For larger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sz="2800" b="1" dirty="0"/>
                  <a:t>, there is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first-order transition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2D0420-21C7-6A96-28AB-7CFDDB55F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5501791"/>
                <a:ext cx="6424900" cy="523220"/>
              </a:xfrm>
              <a:prstGeom prst="rect">
                <a:avLst/>
              </a:prstGeom>
              <a:blipFill>
                <a:blip r:embed="rId3"/>
                <a:stretch>
                  <a:fillRect l="-759" t="-11765" r="-854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11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72F415-7E1C-D7C7-216D-6226B651B420}"/>
              </a:ext>
            </a:extLst>
          </p:cNvPr>
          <p:cNvSpPr txBox="1"/>
          <p:nvPr/>
        </p:nvSpPr>
        <p:spPr>
          <a:xfrm>
            <a:off x="1156455" y="4518958"/>
            <a:ext cx="7788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</a:rPr>
              <a:t>(b)</a:t>
            </a:r>
            <a:r>
              <a:rPr lang="en-US" altLang="zh-CN" sz="2800" b="1" dirty="0">
                <a:solidFill>
                  <a:srgbClr val="0070C0"/>
                </a:solidFill>
              </a:rPr>
              <a:t> Baryon density </a:t>
            </a:r>
            <a:r>
              <a:rPr lang="en-US" altLang="zh-CN" sz="2800" b="1" dirty="0"/>
              <a:t>decreases with </a:t>
            </a:r>
            <a:r>
              <a:rPr lang="en-US" altLang="zh-CN" sz="2800" b="1" dirty="0">
                <a:solidFill>
                  <a:schemeClr val="accent2"/>
                </a:solidFill>
              </a:rPr>
              <a:t>chemical potential </a:t>
            </a:r>
            <a:r>
              <a:rPr lang="en-US" altLang="zh-CN" sz="2800" b="1" dirty="0">
                <a:solidFill>
                  <a:srgbClr val="FF0000"/>
                </a:solidFill>
              </a:rPr>
              <a:t>at the transition point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08DE61-8E99-CD93-3177-A2103FAD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36239"/>
            <a:ext cx="7502979" cy="265419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E2CE50-FAF8-AAAA-32F1-ADEFA21AE917}"/>
              </a:ext>
            </a:extLst>
          </p:cNvPr>
          <p:cNvSpPr txBox="1"/>
          <p:nvPr/>
        </p:nvSpPr>
        <p:spPr>
          <a:xfrm>
            <a:off x="6188952" y="5321761"/>
            <a:ext cx="199798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B0F0"/>
                </a:solidFill>
              </a:rPr>
              <a:t>Nonphysical</a:t>
            </a:r>
            <a:endParaRPr lang="zh-CN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82393" y="249358"/>
            <a:ext cx="485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Summary and perspectives 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BC78E6-B835-44E9-81F3-0BDE6D0C04E8}"/>
                  </a:ext>
                </a:extLst>
              </p:cNvPr>
              <p:cNvSpPr txBox="1"/>
              <p:nvPr/>
            </p:nvSpPr>
            <p:spPr>
              <a:xfrm>
                <a:off x="1030939" y="1054853"/>
                <a:ext cx="784321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/>
                  <a:t>Establish a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self-consistent</a:t>
                </a:r>
                <a:r>
                  <a:rPr lang="en-US" altLang="zh-CN" sz="2800" b="1" dirty="0"/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NJL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model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for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quark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and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nuclear</a:t>
                </a:r>
                <a:r>
                  <a:rPr lang="zh-CN" alt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chemeClr val="accent2"/>
                    </a:solidFill>
                  </a:rPr>
                  <a:t>matters</a:t>
                </a: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endParaRPr lang="en-US" altLang="zh-CN" sz="2800" b="1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  <a:buClr>
                    <a:srgbClr val="C00000"/>
                  </a:buClr>
                </a:pPr>
                <a:endParaRPr lang="en-US" altLang="zh-CN" sz="2800" b="1" dirty="0">
                  <a:solidFill>
                    <a:schemeClr val="accent2"/>
                  </a:solidFill>
                </a:endParaRPr>
              </a:p>
              <a:p>
                <a:pPr marL="285750" indent="-285750">
                  <a:buClr>
                    <a:srgbClr val="C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800" b="1" dirty="0"/>
                  <a:t>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For small quark mass and large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zh-CN" altLang="en-US" sz="2800" b="1" dirty="0"/>
                  <a:t>，</a:t>
                </a:r>
                <a:r>
                  <a:rPr lang="en-US" altLang="zh-CN" sz="2800" b="1" dirty="0"/>
                  <a:t>there is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first-order transition </a:t>
                </a:r>
                <a:r>
                  <a:rPr lang="en-US" altLang="zh-CN" sz="2800" b="1" dirty="0"/>
                  <a:t>between nuclear and quark matters, but </a:t>
                </a:r>
                <a:r>
                  <a:rPr lang="en-US" altLang="zh-CN" sz="2800" b="1" dirty="0">
                    <a:solidFill>
                      <a:srgbClr val="FF0000"/>
                    </a:solidFill>
                  </a:rPr>
                  <a:t>no quarkyonic matter</a:t>
                </a:r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BC78E6-B835-44E9-81F3-0BDE6D0C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39" y="1054853"/>
                <a:ext cx="7843217" cy="3323987"/>
              </a:xfrm>
              <a:prstGeom prst="rect">
                <a:avLst/>
              </a:prstGeom>
              <a:blipFill>
                <a:blip r:embed="rId2"/>
                <a:stretch>
                  <a:fillRect l="-1321" t="-1651" b="-44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3A014FA-E302-A1FF-4FAD-39297125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393" y="1888314"/>
            <a:ext cx="7045297" cy="116611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D0B2FA6-1AC4-42E1-7BDD-0B3F54DD0397}"/>
              </a:ext>
            </a:extLst>
          </p:cNvPr>
          <p:cNvSpPr/>
          <p:nvPr/>
        </p:nvSpPr>
        <p:spPr>
          <a:xfrm>
            <a:off x="2046515" y="2562609"/>
            <a:ext cx="6337633" cy="49182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256358-20F3-69CD-6E2A-4D7E64F0DFE1}"/>
              </a:ext>
            </a:extLst>
          </p:cNvPr>
          <p:cNvSpPr txBox="1"/>
          <p:nvPr/>
        </p:nvSpPr>
        <p:spPr>
          <a:xfrm>
            <a:off x="1088571" y="4529915"/>
            <a:ext cx="742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chemeClr val="accent2"/>
                </a:solidFill>
              </a:rPr>
              <a:t>Saturation properties </a:t>
            </a:r>
            <a:r>
              <a:rPr lang="en-US" altLang="zh-CN" sz="2800" b="1" dirty="0"/>
              <a:t>and </a:t>
            </a:r>
            <a:r>
              <a:rPr lang="en-US" altLang="zh-CN" sz="2800" b="1" dirty="0">
                <a:solidFill>
                  <a:srgbClr val="FF0000"/>
                </a:solidFill>
              </a:rPr>
              <a:t>neutron stars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74B7D5-F03C-5FB7-8EB7-B90858CA9DE2}"/>
              </a:ext>
            </a:extLst>
          </p:cNvPr>
          <p:cNvSpPr/>
          <p:nvPr/>
        </p:nvSpPr>
        <p:spPr>
          <a:xfrm>
            <a:off x="3347626" y="5243078"/>
            <a:ext cx="2448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Thanks!</a:t>
            </a:r>
            <a:endParaRPr lang="zh-CN" altLang="en-US" sz="54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8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44687" y="287065"/>
            <a:ext cx="21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50"/>
                </a:solidFill>
              </a:rPr>
              <a:t>outline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BDF34E-C1C3-48AA-A5E4-E4556D3ADEF0}"/>
              </a:ext>
            </a:extLst>
          </p:cNvPr>
          <p:cNvSpPr txBox="1"/>
          <p:nvPr/>
        </p:nvSpPr>
        <p:spPr>
          <a:xfrm>
            <a:off x="1423307" y="1871169"/>
            <a:ext cx="725805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QCD</a:t>
            </a:r>
            <a:r>
              <a:rPr lang="zh-CN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</a:rPr>
              <a:t>phase</a:t>
            </a:r>
            <a:r>
              <a:rPr lang="zh-CN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</a:rPr>
              <a:t>diagram and quarkyonic matter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Extended NJL</a:t>
            </a:r>
            <a:r>
              <a:rPr lang="zh-CN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</a:rPr>
              <a:t>model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Numerical results and discussions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7030A0"/>
                </a:solidFill>
              </a:rPr>
              <a:t> Summary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372183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93284"/>
            <a:ext cx="581025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All-happy QCD</a:t>
            </a:r>
            <a:r>
              <a:rPr lang="zh-CN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</a:rPr>
              <a:t>phase</a:t>
            </a:r>
            <a:r>
              <a:rPr lang="zh-CN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zh-CN" sz="3200" b="1" dirty="0">
                <a:solidFill>
                  <a:srgbClr val="7030A0"/>
                </a:solidFill>
              </a:rPr>
              <a:t>diagram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516583-DA69-41D2-8748-76E11154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94" y="1386204"/>
            <a:ext cx="7188835" cy="41656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77F5731-9D52-4DEA-A303-7C8CD43FBAF3}"/>
              </a:ext>
            </a:extLst>
          </p:cNvPr>
          <p:cNvSpPr txBox="1"/>
          <p:nvPr/>
        </p:nvSpPr>
        <p:spPr>
          <a:xfrm>
            <a:off x="1534940" y="5614256"/>
            <a:ext cx="660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Chance</a:t>
            </a:r>
            <a:r>
              <a:rPr lang="en-US" altLang="zh-CN" sz="2800" b="1" dirty="0"/>
              <a:t>: lower energy HICs for fixed target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6F4869-41EA-4FF9-9D2D-1E065FE7A945}"/>
              </a:ext>
            </a:extLst>
          </p:cNvPr>
          <p:cNvSpPr txBox="1"/>
          <p:nvPr/>
        </p:nvSpPr>
        <p:spPr>
          <a:xfrm>
            <a:off x="2088929" y="1040995"/>
            <a:ext cx="54996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u="sng" dirty="0">
                <a:solidFill>
                  <a:srgbClr val="00B050"/>
                </a:solidFill>
              </a:rPr>
              <a:t>K. Fukushima and T. Hatsuda, Rep. Prog. Phys. 74 (2011) 014001</a:t>
            </a:r>
          </a:p>
        </p:txBody>
      </p:sp>
    </p:spTree>
    <p:extLst>
      <p:ext uri="{BB962C8B-B14F-4D97-AF65-F5344CB8AC3E}">
        <p14:creationId xmlns:p14="http://schemas.microsoft.com/office/powerpoint/2010/main" val="31525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93284"/>
            <a:ext cx="342645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Quarkyonic matter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8EC8C9-0F9D-4D62-B8E7-50BF24F49C89}"/>
              </a:ext>
            </a:extLst>
          </p:cNvPr>
          <p:cNvSpPr txBox="1"/>
          <p:nvPr/>
        </p:nvSpPr>
        <p:spPr>
          <a:xfrm>
            <a:off x="5020811" y="1063366"/>
            <a:ext cx="26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L. McLerran and R. D. Pisarski, NPA 796, 83 (2007).</a:t>
            </a:r>
            <a:endParaRPr lang="en-US" altLang="zh-CN" sz="1600" b="1" u="sng" dirty="0">
              <a:solidFill>
                <a:srgbClr val="00B050"/>
              </a:solidFill>
              <a:hlinkClick r:id="rId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C026E1-2EEA-4F71-A159-BFCCD191DCF0}"/>
              </a:ext>
            </a:extLst>
          </p:cNvPr>
          <p:cNvSpPr txBox="1"/>
          <p:nvPr/>
        </p:nvSpPr>
        <p:spPr>
          <a:xfrm>
            <a:off x="5084831" y="1857722"/>
            <a:ext cx="2305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B050"/>
                </a:solidFill>
              </a:rPr>
              <a:t>Chiral symmetry restored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0A6157-3483-4B2D-B841-058C9E8C0B12}"/>
              </a:ext>
            </a:extLst>
          </p:cNvPr>
          <p:cNvSpPr txBox="1"/>
          <p:nvPr/>
        </p:nvSpPr>
        <p:spPr>
          <a:xfrm>
            <a:off x="5288161" y="2929908"/>
            <a:ext cx="180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confinement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F8F39A-1967-4509-867B-4C1082E10746}"/>
                  </a:ext>
                </a:extLst>
              </p:cNvPr>
              <p:cNvSpPr txBox="1"/>
              <p:nvPr/>
            </p:nvSpPr>
            <p:spPr>
              <a:xfrm>
                <a:off x="5844946" y="2550861"/>
                <a:ext cx="3924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F8F39A-1967-4509-867B-4C1082E1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946" y="2550861"/>
                <a:ext cx="3924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94CD0D5-DAA0-409C-9122-83957EAE739E}"/>
              </a:ext>
            </a:extLst>
          </p:cNvPr>
          <p:cNvSpPr txBox="1"/>
          <p:nvPr/>
        </p:nvSpPr>
        <p:spPr>
          <a:xfrm>
            <a:off x="1497834" y="4657806"/>
            <a:ext cx="676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altLang="zh-CN" sz="2800" b="1" dirty="0">
                <a:solidFill>
                  <a:schemeClr val="accent2"/>
                </a:solidFill>
              </a:rPr>
              <a:t>Fermi surface</a:t>
            </a:r>
            <a:r>
              <a:rPr lang="zh-CN" altLang="en-US" sz="2800" b="1" dirty="0">
                <a:solidFill>
                  <a:schemeClr val="bg2">
                    <a:lumMod val="10000"/>
                  </a:schemeClr>
                </a:solidFill>
              </a:rPr>
              <a:t>：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 mainly confined </a:t>
            </a:r>
            <a:r>
              <a:rPr lang="en-US" altLang="zh-CN" sz="2800" b="1" dirty="0">
                <a:solidFill>
                  <a:srgbClr val="0070C0"/>
                </a:solidFill>
              </a:rPr>
              <a:t>baryons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95C32B8-2E13-4828-9E8D-A5C65E47B5B5}"/>
              </a:ext>
            </a:extLst>
          </p:cNvPr>
          <p:cNvSpPr/>
          <p:nvPr/>
        </p:nvSpPr>
        <p:spPr>
          <a:xfrm>
            <a:off x="1522611" y="4009803"/>
            <a:ext cx="4963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en-US" altLang="zh-CN" sz="2800" b="1" dirty="0">
                <a:solidFill>
                  <a:schemeClr val="accent2"/>
                </a:solidFill>
              </a:rPr>
              <a:t>Fermi sea</a:t>
            </a:r>
            <a:r>
              <a:rPr lang="en-US" altLang="zh-CN" sz="2800" b="1" dirty="0"/>
              <a:t>: nearly free</a:t>
            </a:r>
            <a:r>
              <a:rPr lang="zh-CN" altLang="en-US" sz="2800" b="1" dirty="0"/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quarks</a:t>
            </a:r>
            <a:r>
              <a:rPr lang="en-US" altLang="zh-CN" sz="28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40E9EA-A4AB-4DA7-B1A6-40C5C3A9742F}"/>
                  </a:ext>
                </a:extLst>
              </p:cNvPr>
              <p:cNvSpPr/>
              <p:nvPr/>
            </p:nvSpPr>
            <p:spPr>
              <a:xfrm>
                <a:off x="1497834" y="5305809"/>
                <a:ext cx="65005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2">
                        <a:lumMod val="10000"/>
                      </a:schemeClr>
                    </a:solidFill>
                  </a:rPr>
                  <a:t>3. Found in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LQCD</a:t>
                </a:r>
                <a:r>
                  <a:rPr lang="zh-CN" altLang="en-US" sz="28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simulations </a:t>
                </a:r>
                <a:r>
                  <a:rPr lang="en-US" altLang="zh-CN" sz="2800" b="1" dirty="0"/>
                  <a:t>with</a:t>
                </a:r>
                <a:r>
                  <a:rPr lang="en-US" altLang="zh-CN" sz="2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zh-CN" sz="28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340E9EA-A4AB-4DA7-B1A6-40C5C3A9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34" y="5305809"/>
                <a:ext cx="6500562" cy="523220"/>
              </a:xfrm>
              <a:prstGeom prst="rect">
                <a:avLst/>
              </a:prstGeom>
              <a:blipFill>
                <a:blip r:embed="rId4"/>
                <a:stretch>
                  <a:fillRect l="-1970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62746B67-265F-4950-ACC5-AF1B5E9F31E5}"/>
              </a:ext>
            </a:extLst>
          </p:cNvPr>
          <p:cNvSpPr/>
          <p:nvPr/>
        </p:nvSpPr>
        <p:spPr>
          <a:xfrm>
            <a:off x="4063772" y="5829029"/>
            <a:ext cx="425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00B050"/>
                </a:solidFill>
              </a:rPr>
              <a:t>V. V. </a:t>
            </a:r>
            <a:r>
              <a:rPr lang="en-US" altLang="zh-CN" b="1" u="sng" dirty="0" err="1">
                <a:solidFill>
                  <a:srgbClr val="00B050"/>
                </a:solidFill>
              </a:rPr>
              <a:t>Braguta</a:t>
            </a:r>
            <a:r>
              <a:rPr lang="en-US" altLang="zh-CN" b="1" u="sng" dirty="0">
                <a:solidFill>
                  <a:srgbClr val="00B050"/>
                </a:solidFill>
              </a:rPr>
              <a:t> et. al., PRD.94.114510 (2016</a:t>
            </a:r>
            <a:r>
              <a:rPr lang="en-US" altLang="zh-CN" u="sng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B9A14921-723B-485F-B319-5512D316E58B}"/>
              </a:ext>
            </a:extLst>
          </p:cNvPr>
          <p:cNvSpPr/>
          <p:nvPr/>
        </p:nvSpPr>
        <p:spPr>
          <a:xfrm>
            <a:off x="1115440" y="4098471"/>
            <a:ext cx="382394" cy="162731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66461E2-7D1F-87C7-31A5-45AACE334816}"/>
              </a:ext>
            </a:extLst>
          </p:cNvPr>
          <p:cNvSpPr/>
          <p:nvPr/>
        </p:nvSpPr>
        <p:spPr>
          <a:xfrm>
            <a:off x="1689725" y="1085097"/>
            <a:ext cx="2314784" cy="2377480"/>
          </a:xfrm>
          <a:prstGeom prst="ellipse">
            <a:avLst/>
          </a:prstGeom>
          <a:gradFill flip="none" rotWithShape="1">
            <a:gsLst>
              <a:gs pos="48000">
                <a:srgbClr val="0070C0"/>
              </a:gs>
              <a:gs pos="6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1D82F231-5327-4B3E-0C33-320B2FD5AE61}"/>
              </a:ext>
            </a:extLst>
          </p:cNvPr>
          <p:cNvSpPr/>
          <p:nvPr/>
        </p:nvSpPr>
        <p:spPr>
          <a:xfrm>
            <a:off x="3870548" y="2240051"/>
            <a:ext cx="45719" cy="261347"/>
          </a:xfrm>
          <a:custGeom>
            <a:avLst/>
            <a:gdLst>
              <a:gd name="connsiteX0" fmla="*/ 0 w 49876"/>
              <a:gd name="connsiteY0" fmla="*/ 0 h 399011"/>
              <a:gd name="connsiteX1" fmla="*/ 44334 w 49876"/>
              <a:gd name="connsiteY1" fmla="*/ 138546 h 399011"/>
              <a:gd name="connsiteX2" fmla="*/ 11083 w 49876"/>
              <a:gd name="connsiteY2" fmla="*/ 254924 h 399011"/>
              <a:gd name="connsiteX3" fmla="*/ 49876 w 49876"/>
              <a:gd name="connsiteY3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6" h="399011">
                <a:moveTo>
                  <a:pt x="0" y="0"/>
                </a:moveTo>
                <a:cubicBezTo>
                  <a:pt x="21243" y="48029"/>
                  <a:pt x="42487" y="96059"/>
                  <a:pt x="44334" y="138546"/>
                </a:cubicBezTo>
                <a:cubicBezTo>
                  <a:pt x="46181" y="181033"/>
                  <a:pt x="10159" y="211513"/>
                  <a:pt x="11083" y="254924"/>
                </a:cubicBezTo>
                <a:cubicBezTo>
                  <a:pt x="12007" y="298335"/>
                  <a:pt x="30941" y="348673"/>
                  <a:pt x="49876" y="39901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89FE9859-7674-88A0-17F5-9E601CACFC6F}"/>
              </a:ext>
            </a:extLst>
          </p:cNvPr>
          <p:cNvSpPr/>
          <p:nvPr/>
        </p:nvSpPr>
        <p:spPr>
          <a:xfrm>
            <a:off x="3679702" y="2370784"/>
            <a:ext cx="210589" cy="44364"/>
          </a:xfrm>
          <a:custGeom>
            <a:avLst/>
            <a:gdLst>
              <a:gd name="connsiteX0" fmla="*/ 0 w 210589"/>
              <a:gd name="connsiteY0" fmla="*/ 38823 h 44364"/>
              <a:gd name="connsiteX1" fmla="*/ 121920 w 210589"/>
              <a:gd name="connsiteY1" fmla="*/ 30 h 44364"/>
              <a:gd name="connsiteX2" fmla="*/ 210589 w 210589"/>
              <a:gd name="connsiteY2" fmla="*/ 44364 h 4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89" h="44364">
                <a:moveTo>
                  <a:pt x="0" y="38823"/>
                </a:moveTo>
                <a:cubicBezTo>
                  <a:pt x="43411" y="18965"/>
                  <a:pt x="86822" y="-893"/>
                  <a:pt x="121920" y="30"/>
                </a:cubicBezTo>
                <a:cubicBezTo>
                  <a:pt x="157018" y="953"/>
                  <a:pt x="183803" y="22658"/>
                  <a:pt x="210589" y="4436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0EFB6832-189E-217F-FD65-7A331EEBF960}"/>
              </a:ext>
            </a:extLst>
          </p:cNvPr>
          <p:cNvSpPr/>
          <p:nvPr/>
        </p:nvSpPr>
        <p:spPr>
          <a:xfrm>
            <a:off x="3801622" y="2136173"/>
            <a:ext cx="130628" cy="137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1C68C8FC-525F-3C44-5C16-131F6C0504AE}"/>
              </a:ext>
            </a:extLst>
          </p:cNvPr>
          <p:cNvSpPr/>
          <p:nvPr/>
        </p:nvSpPr>
        <p:spPr>
          <a:xfrm>
            <a:off x="3831535" y="2495856"/>
            <a:ext cx="130628" cy="137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370E297-8243-584B-8891-DBDF59E1B000}"/>
              </a:ext>
            </a:extLst>
          </p:cNvPr>
          <p:cNvSpPr/>
          <p:nvPr/>
        </p:nvSpPr>
        <p:spPr>
          <a:xfrm>
            <a:off x="3616987" y="2331015"/>
            <a:ext cx="130628" cy="1376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37797BCE-D08A-561F-0DE5-018467EE04A1}"/>
              </a:ext>
            </a:extLst>
          </p:cNvPr>
          <p:cNvSpPr/>
          <p:nvPr/>
        </p:nvSpPr>
        <p:spPr>
          <a:xfrm flipH="1">
            <a:off x="4205682" y="2252106"/>
            <a:ext cx="55933" cy="288509"/>
          </a:xfrm>
          <a:custGeom>
            <a:avLst/>
            <a:gdLst>
              <a:gd name="connsiteX0" fmla="*/ 0 w 49876"/>
              <a:gd name="connsiteY0" fmla="*/ 0 h 399011"/>
              <a:gd name="connsiteX1" fmla="*/ 44334 w 49876"/>
              <a:gd name="connsiteY1" fmla="*/ 138546 h 399011"/>
              <a:gd name="connsiteX2" fmla="*/ 11083 w 49876"/>
              <a:gd name="connsiteY2" fmla="*/ 254924 h 399011"/>
              <a:gd name="connsiteX3" fmla="*/ 49876 w 49876"/>
              <a:gd name="connsiteY3" fmla="*/ 399011 h 39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6" h="399011">
                <a:moveTo>
                  <a:pt x="0" y="0"/>
                </a:moveTo>
                <a:cubicBezTo>
                  <a:pt x="21243" y="48029"/>
                  <a:pt x="42487" y="96059"/>
                  <a:pt x="44334" y="138546"/>
                </a:cubicBezTo>
                <a:cubicBezTo>
                  <a:pt x="46181" y="181033"/>
                  <a:pt x="10159" y="211513"/>
                  <a:pt x="11083" y="254924"/>
                </a:cubicBezTo>
                <a:cubicBezTo>
                  <a:pt x="12007" y="298335"/>
                  <a:pt x="30941" y="348673"/>
                  <a:pt x="49876" y="39901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2B0E512E-1E36-F193-1335-277AE3B60481}"/>
              </a:ext>
            </a:extLst>
          </p:cNvPr>
          <p:cNvSpPr/>
          <p:nvPr/>
        </p:nvSpPr>
        <p:spPr>
          <a:xfrm flipH="1">
            <a:off x="4223814" y="2347591"/>
            <a:ext cx="195584" cy="45719"/>
          </a:xfrm>
          <a:custGeom>
            <a:avLst/>
            <a:gdLst>
              <a:gd name="connsiteX0" fmla="*/ 0 w 210589"/>
              <a:gd name="connsiteY0" fmla="*/ 38823 h 44364"/>
              <a:gd name="connsiteX1" fmla="*/ 121920 w 210589"/>
              <a:gd name="connsiteY1" fmla="*/ 30 h 44364"/>
              <a:gd name="connsiteX2" fmla="*/ 210589 w 210589"/>
              <a:gd name="connsiteY2" fmla="*/ 44364 h 4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589" h="44364">
                <a:moveTo>
                  <a:pt x="0" y="38823"/>
                </a:moveTo>
                <a:cubicBezTo>
                  <a:pt x="43411" y="18965"/>
                  <a:pt x="86822" y="-893"/>
                  <a:pt x="121920" y="30"/>
                </a:cubicBezTo>
                <a:cubicBezTo>
                  <a:pt x="157018" y="953"/>
                  <a:pt x="183803" y="22658"/>
                  <a:pt x="210589" y="4436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E031DE0-2BB8-27C1-8BE4-4FE43453B2A2}"/>
              </a:ext>
            </a:extLst>
          </p:cNvPr>
          <p:cNvSpPr/>
          <p:nvPr/>
        </p:nvSpPr>
        <p:spPr>
          <a:xfrm>
            <a:off x="4178935" y="2136173"/>
            <a:ext cx="130628" cy="1376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47B2B395-55F6-AFE3-305F-5C8A420B95D5}"/>
              </a:ext>
            </a:extLst>
          </p:cNvPr>
          <p:cNvSpPr/>
          <p:nvPr/>
        </p:nvSpPr>
        <p:spPr>
          <a:xfrm>
            <a:off x="4397366" y="2313219"/>
            <a:ext cx="130628" cy="1376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45B6B73D-FEA9-AB43-8D44-9BB7F1C36670}"/>
              </a:ext>
            </a:extLst>
          </p:cNvPr>
          <p:cNvSpPr/>
          <p:nvPr/>
        </p:nvSpPr>
        <p:spPr>
          <a:xfrm>
            <a:off x="4182596" y="2496486"/>
            <a:ext cx="130628" cy="13766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2EBB81D-70A2-525B-AD9F-6F5AE28FE735}"/>
              </a:ext>
            </a:extLst>
          </p:cNvPr>
          <p:cNvCxnSpPr>
            <a:cxnSpLocks/>
          </p:cNvCxnSpPr>
          <p:nvPr/>
        </p:nvCxnSpPr>
        <p:spPr>
          <a:xfrm flipV="1">
            <a:off x="2884178" y="1321632"/>
            <a:ext cx="685074" cy="92934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5A8A3B0-D134-81DE-6389-8D8B79E4613E}"/>
                  </a:ext>
                </a:extLst>
              </p:cNvPr>
              <p:cNvSpPr txBox="1"/>
              <p:nvPr/>
            </p:nvSpPr>
            <p:spPr>
              <a:xfrm>
                <a:off x="2838565" y="1436505"/>
                <a:ext cx="42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45A8A3B0-D134-81DE-6389-8D8B79E4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565" y="1436505"/>
                <a:ext cx="422000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FC953932-9AD1-3F88-5B82-649FF22D05DD}"/>
              </a:ext>
            </a:extLst>
          </p:cNvPr>
          <p:cNvCxnSpPr>
            <a:cxnSpLocks/>
          </p:cNvCxnSpPr>
          <p:nvPr/>
        </p:nvCxnSpPr>
        <p:spPr>
          <a:xfrm flipH="1">
            <a:off x="1690651" y="2295568"/>
            <a:ext cx="315743" cy="33693"/>
          </a:xfrm>
          <a:prstGeom prst="straightConnector1">
            <a:avLst/>
          </a:prstGeom>
          <a:ln w="19050">
            <a:solidFill>
              <a:srgbClr val="FF66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>
            <a:extLst>
              <a:ext uri="{FF2B5EF4-FFF2-40B4-BE49-F238E27FC236}">
                <a16:creationId xmlns:a16="http://schemas.microsoft.com/office/drawing/2014/main" id="{393A6770-4B02-78ED-0797-DFD2D25CE38F}"/>
              </a:ext>
            </a:extLst>
          </p:cNvPr>
          <p:cNvSpPr/>
          <p:nvPr/>
        </p:nvSpPr>
        <p:spPr>
          <a:xfrm>
            <a:off x="2844157" y="22509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2FBF0F1-F2DC-4964-11CF-F56E26E2F012}"/>
                  </a:ext>
                </a:extLst>
              </p:cNvPr>
              <p:cNvSpPr txBox="1"/>
              <p:nvPr/>
            </p:nvSpPr>
            <p:spPr>
              <a:xfrm>
                <a:off x="1679279" y="1875733"/>
                <a:ext cx="688379" cy="390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𝑸𝑪𝑫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32FBF0F1-F2DC-4964-11CF-F56E26E2F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279" y="1875733"/>
                <a:ext cx="688379" cy="390363"/>
              </a:xfrm>
              <a:prstGeom prst="rect">
                <a:avLst/>
              </a:prstGeom>
              <a:blipFill>
                <a:blip r:embed="rId8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9C836C58-CDB2-7861-C834-0E104695B40C}"/>
              </a:ext>
            </a:extLst>
          </p:cNvPr>
          <p:cNvSpPr txBox="1"/>
          <p:nvPr/>
        </p:nvSpPr>
        <p:spPr>
          <a:xfrm>
            <a:off x="2458087" y="2242080"/>
            <a:ext cx="81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FF00"/>
                </a:solidFill>
              </a:rPr>
              <a:t>quarks</a:t>
            </a:r>
            <a:endParaRPr lang="zh-CN" altLang="en-US" i="1" dirty="0">
              <a:solidFill>
                <a:srgbClr val="FFFF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802E1E-7C21-30AA-CC5B-F451765F0E1D}"/>
              </a:ext>
            </a:extLst>
          </p:cNvPr>
          <p:cNvSpPr txBox="1"/>
          <p:nvPr/>
        </p:nvSpPr>
        <p:spPr>
          <a:xfrm>
            <a:off x="2418537" y="3054840"/>
            <a:ext cx="93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FF00FF"/>
                </a:solidFill>
              </a:rPr>
              <a:t>baryons</a:t>
            </a:r>
            <a:endParaRPr lang="zh-CN" altLang="en-US" i="1" dirty="0">
              <a:solidFill>
                <a:srgbClr val="FF00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9696A1-5162-41B5-A365-72FAE5E6395E}"/>
              </a:ext>
            </a:extLst>
          </p:cNvPr>
          <p:cNvSpPr txBox="1"/>
          <p:nvPr/>
        </p:nvSpPr>
        <p:spPr>
          <a:xfrm>
            <a:off x="1529192" y="3363184"/>
            <a:ext cx="2950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momentum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/>
              <a:t>space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397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8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743AAD2-7A70-4D43-B110-A51AA1AD4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65" y="5395401"/>
            <a:ext cx="3787076" cy="843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5409E3-9EDC-40A8-99B7-BC8D5D5AE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276" y="5493430"/>
            <a:ext cx="3296992" cy="67309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93284"/>
            <a:ext cx="6543237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Quarkyonic matter in neutron stars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647377F-66AB-41B5-BE4F-8B0FED742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89" y="1147793"/>
            <a:ext cx="5880725" cy="348114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F445408-1191-4273-956B-D86F4091781B}"/>
              </a:ext>
            </a:extLst>
          </p:cNvPr>
          <p:cNvSpPr txBox="1"/>
          <p:nvPr/>
        </p:nvSpPr>
        <p:spPr>
          <a:xfrm>
            <a:off x="1340917" y="1137188"/>
            <a:ext cx="431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u="sng" dirty="0">
                <a:solidFill>
                  <a:srgbClr val="00B050"/>
                </a:solidFill>
              </a:rPr>
              <a:t>L. McLerran and S. Reddy, PRL 122, 122701 (2019)</a:t>
            </a:r>
            <a:endParaRPr lang="en-US" altLang="zh-CN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CB941E-DC0B-42DA-AA8F-E3FF07414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917" y="4593874"/>
            <a:ext cx="4080205" cy="7385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675DE47-E497-42E2-80DE-29FE1142D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225" y="4664998"/>
            <a:ext cx="2814489" cy="673099"/>
          </a:xfrm>
          <a:prstGeom prst="rect">
            <a:avLst/>
          </a:prstGeom>
        </p:spPr>
      </p:pic>
      <p:sp>
        <p:nvSpPr>
          <p:cNvPr id="17" name="左大括号 16">
            <a:extLst>
              <a:ext uri="{FF2B5EF4-FFF2-40B4-BE49-F238E27FC236}">
                <a16:creationId xmlns:a16="http://schemas.microsoft.com/office/drawing/2014/main" id="{1F92CBAA-F8A1-4461-B7D6-076AE6B46E43}"/>
              </a:ext>
            </a:extLst>
          </p:cNvPr>
          <p:cNvSpPr/>
          <p:nvPr/>
        </p:nvSpPr>
        <p:spPr>
          <a:xfrm>
            <a:off x="1093843" y="4947557"/>
            <a:ext cx="247074" cy="113075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B64915E-0864-4542-96D0-6ED5FEC2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63" y="1712090"/>
            <a:ext cx="4349115" cy="40360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AA0288-AB6E-44E7-A51B-295EED252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52" y="1712090"/>
            <a:ext cx="4058285" cy="39420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46B62D2-BAC1-4D02-A46D-C2A780BCAF2C}"/>
              </a:ext>
            </a:extLst>
          </p:cNvPr>
          <p:cNvSpPr txBox="1"/>
          <p:nvPr/>
        </p:nvSpPr>
        <p:spPr>
          <a:xfrm>
            <a:off x="1487982" y="5654170"/>
            <a:ext cx="287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Equation of state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FC4F0A5-9E77-426B-B3DD-FDD75C72AE35}"/>
              </a:ext>
            </a:extLst>
          </p:cNvPr>
          <p:cNvSpPr txBox="1"/>
          <p:nvPr/>
        </p:nvSpPr>
        <p:spPr>
          <a:xfrm>
            <a:off x="5344886" y="5646997"/>
            <a:ext cx="338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Mass-radius relation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B6346E4-0B5D-4BC1-8BB3-3C9F1CFBE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844" y="949393"/>
            <a:ext cx="3764144" cy="71374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C42804-292D-4556-8C6C-65B93E04678D}"/>
              </a:ext>
            </a:extLst>
          </p:cNvPr>
          <p:cNvSpPr txBox="1"/>
          <p:nvPr/>
        </p:nvSpPr>
        <p:spPr>
          <a:xfrm>
            <a:off x="1444743" y="1090971"/>
            <a:ext cx="3042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Neutron potential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6" y="136524"/>
            <a:ext cx="483071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Chiral effective field model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5A6A204-F510-4DAF-A9CC-725DCC0AC183}"/>
              </a:ext>
            </a:extLst>
          </p:cNvPr>
          <p:cNvSpPr/>
          <p:nvPr/>
        </p:nvSpPr>
        <p:spPr>
          <a:xfrm>
            <a:off x="1508244" y="1176523"/>
            <a:ext cx="7007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  <a:latin typeface="Arial Bold" panose="020B0604020202090204" charset="0"/>
                <a:cs typeface="Arial Bold" panose="020B0604020202090204" charset="0"/>
              </a:rPr>
              <a:t>Quark-meson </a:t>
            </a:r>
            <a:r>
              <a:rPr lang="en-US" altLang="zh-CN" sz="2800" b="1" dirty="0">
                <a:solidFill>
                  <a:srgbClr val="0070C0"/>
                </a:solidFill>
                <a:latin typeface="Arial Bold" panose="020B0604020202090204" charset="0"/>
                <a:cs typeface="Arial Bold" panose="020B0604020202090204" charset="0"/>
              </a:rPr>
              <a:t>model  </a:t>
            </a:r>
            <a:r>
              <a:rPr lang="en-US" altLang="zh-CN" sz="2800" b="1" dirty="0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+</a:t>
            </a:r>
            <a:r>
              <a:rPr lang="en-US" altLang="zh-CN" sz="2800" b="1" dirty="0">
                <a:solidFill>
                  <a:srgbClr val="0070C0"/>
                </a:solidFill>
                <a:latin typeface="Arial Bold" panose="020B0604020202090204" charset="0"/>
                <a:cs typeface="Arial Bold" panose="020B0604020202090204" charset="0"/>
              </a:rPr>
              <a:t>   </a:t>
            </a:r>
            <a:r>
              <a:rPr lang="en-US" altLang="zh-CN" sz="2800" b="1" dirty="0" err="1">
                <a:solidFill>
                  <a:schemeClr val="accent2"/>
                </a:solidFill>
                <a:latin typeface="Arial Bold" panose="020B0604020202090204" charset="0"/>
                <a:cs typeface="Arial Bold" panose="020B0604020202090204" charset="0"/>
              </a:rPr>
              <a:t>Walecka</a:t>
            </a:r>
            <a:r>
              <a:rPr lang="zh-CN" altLang="en-US" sz="2800" b="1" dirty="0">
                <a:solidFill>
                  <a:srgbClr val="0070C0"/>
                </a:solidFill>
                <a:latin typeface="Arial Bold" panose="020B0604020202090204" charset="0"/>
                <a:cs typeface="Arial Bold" panose="020B0604020202090204" charset="0"/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  <a:latin typeface="Arial Bold" panose="020B0604020202090204" charset="0"/>
                <a:cs typeface="Arial Bold" panose="020B0604020202090204" charset="0"/>
              </a:rPr>
              <a:t>model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0440F8D4-1039-39BA-78BF-246A901CA08F}"/>
              </a:ext>
            </a:extLst>
          </p:cNvPr>
          <p:cNvSpPr txBox="1"/>
          <p:nvPr/>
        </p:nvSpPr>
        <p:spPr>
          <a:xfrm>
            <a:off x="5951704" y="5722114"/>
            <a:ext cx="319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1600" b="1" u="sng" dirty="0">
                <a:solidFill>
                  <a:srgbClr val="00B050"/>
                </a:solidFill>
                <a:latin typeface="+mn-lt"/>
                <a:ea typeface="+mn-ea"/>
              </a:rPr>
              <a:t>GC and J. Liao, JHEP 10, 168 </a:t>
            </a:r>
            <a:r>
              <a:rPr lang="en-US" altLang="zh-CN" sz="1600" b="1" u="sng" dirty="0">
                <a:solidFill>
                  <a:srgbClr val="00B050"/>
                </a:solidFill>
                <a:latin typeface="+mn-lt"/>
                <a:ea typeface="+mn-ea"/>
                <a:sym typeface="+mn-ea"/>
              </a:rPr>
              <a:t>(2020); </a:t>
            </a:r>
            <a:r>
              <a:rPr lang="zh-CN" altLang="zh-CN" sz="1600" b="1" u="sng" dirty="0">
                <a:solidFill>
                  <a:srgbClr val="00B050"/>
                </a:solidFill>
                <a:latin typeface="+mn-lt"/>
                <a:ea typeface="+mn-ea"/>
              </a:rPr>
              <a:t>G</a:t>
            </a:r>
            <a:r>
              <a:rPr lang="en-US" altLang="zh-CN" sz="1600" b="1" u="sng" dirty="0">
                <a:solidFill>
                  <a:srgbClr val="00B050"/>
                </a:solidFill>
                <a:latin typeface="+mn-lt"/>
                <a:ea typeface="+mn-ea"/>
              </a:rPr>
              <a:t>C</a:t>
            </a:r>
            <a:r>
              <a:rPr lang="zh-CN" altLang="zh-CN" sz="1600" b="1" u="sng" dirty="0">
                <a:solidFill>
                  <a:srgbClr val="00B050"/>
                </a:solidFill>
                <a:latin typeface="+mn-lt"/>
                <a:ea typeface="+mn-ea"/>
              </a:rPr>
              <a:t>, </a:t>
            </a:r>
            <a:r>
              <a:rPr lang="en-US" altLang="zh-CN" sz="1600" b="1" u="sng" dirty="0">
                <a:solidFill>
                  <a:srgbClr val="00B050"/>
                </a:solidFill>
                <a:latin typeface="+mn-lt"/>
                <a:ea typeface="+mn-ea"/>
              </a:rPr>
              <a:t>Phys. Rev. D 105, 114020 (2022).</a:t>
            </a:r>
            <a:endParaRPr lang="zh-CN" altLang="zh-CN" sz="1600" b="1" u="sng" dirty="0">
              <a:solidFill>
                <a:srgbClr val="00B050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609E50-3250-E57E-5BA1-80D17C608546}"/>
                  </a:ext>
                </a:extLst>
              </p:cNvPr>
              <p:cNvSpPr txBox="1"/>
              <p:nvPr/>
            </p:nvSpPr>
            <p:spPr>
              <a:xfrm>
                <a:off x="1396060" y="2011980"/>
                <a:ext cx="3048207" cy="561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zh-CN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609E50-3250-E57E-5BA1-80D17C608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060" y="2011980"/>
                <a:ext cx="3048207" cy="561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CEB8298-9DD4-E138-9550-C3F11AB60A30}"/>
              </a:ext>
            </a:extLst>
          </p:cNvPr>
          <p:cNvCxnSpPr>
            <a:cxnSpLocks/>
          </p:cNvCxnSpPr>
          <p:nvPr/>
        </p:nvCxnSpPr>
        <p:spPr>
          <a:xfrm flipV="1">
            <a:off x="5072742" y="2402188"/>
            <a:ext cx="582386" cy="6101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4103A85-6067-D8A1-686D-B264E853EFDF}"/>
              </a:ext>
            </a:extLst>
          </p:cNvPr>
          <p:cNvCxnSpPr>
            <a:cxnSpLocks/>
          </p:cNvCxnSpPr>
          <p:nvPr/>
        </p:nvCxnSpPr>
        <p:spPr>
          <a:xfrm flipH="1" flipV="1">
            <a:off x="5211535" y="1812467"/>
            <a:ext cx="451758" cy="5932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F9EC39C-DA77-E689-0AE9-3EFA3FD7B15B}"/>
              </a:ext>
            </a:extLst>
          </p:cNvPr>
          <p:cNvCxnSpPr>
            <a:cxnSpLocks/>
          </p:cNvCxnSpPr>
          <p:nvPr/>
        </p:nvCxnSpPr>
        <p:spPr>
          <a:xfrm>
            <a:off x="5663293" y="2402188"/>
            <a:ext cx="96610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2D7441F-592D-2BB7-613E-8B58520BEE1F}"/>
              </a:ext>
            </a:extLst>
          </p:cNvPr>
          <p:cNvCxnSpPr>
            <a:cxnSpLocks/>
          </p:cNvCxnSpPr>
          <p:nvPr/>
        </p:nvCxnSpPr>
        <p:spPr>
          <a:xfrm flipV="1">
            <a:off x="6637564" y="1867271"/>
            <a:ext cx="508907" cy="5313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B1E9B2D-100E-7CFC-425B-5D74AEEA1FC3}"/>
              </a:ext>
            </a:extLst>
          </p:cNvPr>
          <p:cNvCxnSpPr>
            <a:cxnSpLocks/>
          </p:cNvCxnSpPr>
          <p:nvPr/>
        </p:nvCxnSpPr>
        <p:spPr>
          <a:xfrm>
            <a:off x="6637564" y="2405739"/>
            <a:ext cx="555172" cy="4863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AAAB0C1-9101-F7E1-0DF3-50230B32E8A9}"/>
              </a:ext>
            </a:extLst>
          </p:cNvPr>
          <p:cNvCxnSpPr>
            <a:cxnSpLocks/>
          </p:cNvCxnSpPr>
          <p:nvPr/>
        </p:nvCxnSpPr>
        <p:spPr>
          <a:xfrm flipV="1">
            <a:off x="5353049" y="2591323"/>
            <a:ext cx="119743" cy="1360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B902908-F64F-6831-7CD3-81586499F376}"/>
              </a:ext>
            </a:extLst>
          </p:cNvPr>
          <p:cNvCxnSpPr>
            <a:cxnSpLocks/>
          </p:cNvCxnSpPr>
          <p:nvPr/>
        </p:nvCxnSpPr>
        <p:spPr>
          <a:xfrm flipH="1" flipV="1">
            <a:off x="5396737" y="2054553"/>
            <a:ext cx="122320" cy="170670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1593FD5-9733-6CC5-5D82-88953C415FE3}"/>
              </a:ext>
            </a:extLst>
          </p:cNvPr>
          <p:cNvCxnSpPr>
            <a:cxnSpLocks/>
          </p:cNvCxnSpPr>
          <p:nvPr/>
        </p:nvCxnSpPr>
        <p:spPr>
          <a:xfrm flipV="1">
            <a:off x="6885213" y="2011980"/>
            <a:ext cx="119743" cy="136071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EEBCC74-3212-8321-F77B-F85429353624}"/>
              </a:ext>
            </a:extLst>
          </p:cNvPr>
          <p:cNvCxnSpPr>
            <a:cxnSpLocks/>
          </p:cNvCxnSpPr>
          <p:nvPr/>
        </p:nvCxnSpPr>
        <p:spPr>
          <a:xfrm flipH="1" flipV="1">
            <a:off x="6915150" y="2637819"/>
            <a:ext cx="138792" cy="138409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754098D-E7CC-3FDE-0332-FC7C055DCAB8}"/>
                  </a:ext>
                </a:extLst>
              </p:cNvPr>
              <p:cNvSpPr txBox="1"/>
              <p:nvPr/>
            </p:nvSpPr>
            <p:spPr>
              <a:xfrm>
                <a:off x="5698672" y="1958675"/>
                <a:ext cx="9739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754098D-E7CC-3FDE-0332-FC7C055DC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72" y="1958675"/>
                <a:ext cx="973921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3D37917-E81A-F751-51F5-27FED0316980}"/>
                  </a:ext>
                </a:extLst>
              </p:cNvPr>
              <p:cNvSpPr txBox="1"/>
              <p:nvPr/>
            </p:nvSpPr>
            <p:spPr>
              <a:xfrm>
                <a:off x="4489032" y="2591323"/>
                <a:ext cx="638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3D37917-E81A-F751-51F5-27FED0316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032" y="2591323"/>
                <a:ext cx="638315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C2CD991-5736-5C4B-9963-551742CD693E}"/>
                  </a:ext>
                </a:extLst>
              </p:cNvPr>
              <p:cNvSpPr txBox="1"/>
              <p:nvPr/>
            </p:nvSpPr>
            <p:spPr>
              <a:xfrm>
                <a:off x="7211435" y="2591323"/>
                <a:ext cx="638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C2CD991-5736-5C4B-9963-551742CD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435" y="2591323"/>
                <a:ext cx="63831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FDE0CEA9-2B9D-8998-9200-8FBC5C8B7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271" y="3149790"/>
            <a:ext cx="3514761" cy="295819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44CF5B-EF7C-6DF2-87A5-522A1386D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5796" y="3189270"/>
            <a:ext cx="4027206" cy="25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9B2C477-BDDB-63D1-4D94-8F3FD4E0A56D}"/>
              </a:ext>
            </a:extLst>
          </p:cNvPr>
          <p:cNvSpPr txBox="1"/>
          <p:nvPr/>
        </p:nvSpPr>
        <p:spPr>
          <a:xfrm>
            <a:off x="974273" y="1217186"/>
            <a:ext cx="796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2"/>
                </a:solidFill>
              </a:rPr>
              <a:t>drawback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solidFill>
                  <a:srgbClr val="00B050"/>
                </a:solidFill>
              </a:rPr>
              <a:t>artificially</a:t>
            </a:r>
            <a:r>
              <a:rPr lang="en-US" altLang="zh-CN" sz="2800" b="1" dirty="0">
                <a:solidFill>
                  <a:srgbClr val="0070C0"/>
                </a:solidFill>
              </a:rPr>
              <a:t> introduce </a:t>
            </a:r>
            <a:r>
              <a:rPr lang="en-US" altLang="zh-CN" sz="2800" b="1" dirty="0">
                <a:solidFill>
                  <a:srgbClr val="FF0000"/>
                </a:solidFill>
              </a:rPr>
              <a:t>“blocking” chemical potential </a:t>
            </a:r>
            <a:r>
              <a:rPr lang="en-US" altLang="zh-CN" sz="2800" b="1" dirty="0">
                <a:solidFill>
                  <a:srgbClr val="0070C0"/>
                </a:solidFill>
              </a:rPr>
              <a:t>for nucleons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A8CB731-2804-D0D7-AA0A-A0597AA67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42" y="2274149"/>
            <a:ext cx="2842895" cy="4457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C50034-B79F-3200-94AD-95FE649E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185" y="2201621"/>
            <a:ext cx="2775585" cy="54165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F2FF94B-1C0F-C8CA-ACC2-34203CB2C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142" y="2961095"/>
            <a:ext cx="2559280" cy="20846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D327C49-8E5F-BC9A-2886-5D1F03E5C13A}"/>
              </a:ext>
            </a:extLst>
          </p:cNvPr>
          <p:cNvSpPr txBox="1"/>
          <p:nvPr/>
        </p:nvSpPr>
        <p:spPr>
          <a:xfrm>
            <a:off x="1893366" y="5234823"/>
            <a:ext cx="6852325" cy="95410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introduce </a:t>
            </a:r>
            <a:r>
              <a:rPr lang="en-US" altLang="zh-CN" sz="2800" b="1" dirty="0">
                <a:solidFill>
                  <a:schemeClr val="accent2"/>
                </a:solidFill>
              </a:rPr>
              <a:t>six-quark interaction </a:t>
            </a:r>
            <a:r>
              <a:rPr lang="en-US" altLang="zh-CN" sz="2800" b="1" dirty="0"/>
              <a:t>in </a:t>
            </a:r>
            <a:r>
              <a:rPr lang="en-US" altLang="zh-CN" sz="2800" b="1" dirty="0">
                <a:solidFill>
                  <a:srgbClr val="0070C0"/>
                </a:solidFill>
              </a:rPr>
              <a:t>NJL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model</a:t>
            </a:r>
            <a:r>
              <a:rPr lang="en-US" altLang="zh-CN" sz="2800" b="1" dirty="0"/>
              <a:t>,</a:t>
            </a:r>
          </a:p>
          <a:p>
            <a:r>
              <a:rPr lang="en-US" altLang="zh-CN" sz="2800" b="1" dirty="0"/>
              <a:t>and</a:t>
            </a:r>
            <a:r>
              <a:rPr lang="en-US" altLang="zh-CN" sz="2800" b="1" dirty="0">
                <a:solidFill>
                  <a:srgbClr val="FF0000"/>
                </a:solidFill>
              </a:rPr>
              <a:t> three quarks </a:t>
            </a:r>
            <a:r>
              <a:rPr lang="en-US" altLang="zh-CN" sz="2800" b="1" dirty="0"/>
              <a:t>pair into </a:t>
            </a:r>
            <a:r>
              <a:rPr lang="en-US" altLang="zh-CN" sz="2800" b="1" dirty="0">
                <a:solidFill>
                  <a:srgbClr val="FF0000"/>
                </a:solidFill>
              </a:rPr>
              <a:t>nucleons</a:t>
            </a:r>
            <a:endParaRPr lang="zh-CN" altLang="en-US" sz="28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C348EA-5544-BEC6-2963-A386FED7F6AC}"/>
              </a:ext>
            </a:extLst>
          </p:cNvPr>
          <p:cNvSpPr txBox="1"/>
          <p:nvPr/>
        </p:nvSpPr>
        <p:spPr>
          <a:xfrm>
            <a:off x="4332515" y="3117785"/>
            <a:ext cx="436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BCS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theory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solidFill>
                  <a:srgbClr val="FF0000"/>
                </a:solidFill>
              </a:rPr>
              <a:t>fermion pairing</a:t>
            </a:r>
            <a:r>
              <a:rPr lang="en-US" altLang="zh-CN" sz="2800" b="1" dirty="0"/>
              <a:t> near the Fermi surface in mean field and random phase approximations</a:t>
            </a:r>
            <a:endParaRPr lang="zh-CN" altLang="en-US" sz="28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0BB086-B9F9-A44B-3B55-112B25B49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42" y="5227738"/>
            <a:ext cx="837400" cy="9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57C3-43A6-46A4-9A39-AF8C14778E13}" type="datetime1">
              <a:rPr lang="zh-CN" altLang="en-US" smtClean="0"/>
              <a:t>2024/11/1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BE1F-5F20-4BDF-AE9B-7772EF22785E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845" y="136524"/>
            <a:ext cx="534600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3200" b="1" dirty="0">
                <a:solidFill>
                  <a:srgbClr val="7030A0"/>
                </a:solidFill>
              </a:rPr>
              <a:t>Nucleons in terms of quarks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05C75F-6341-5F7C-6ED5-56269B37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27" y="1586061"/>
            <a:ext cx="4623450" cy="13355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852558-7ECD-EA51-957E-3F296CA8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01" y="2743201"/>
            <a:ext cx="1258805" cy="340686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7E0DCEC-30CF-B8A1-190D-193F3307772F}"/>
                  </a:ext>
                </a:extLst>
              </p:cNvPr>
              <p:cNvSpPr txBox="1"/>
              <p:nvPr/>
            </p:nvSpPr>
            <p:spPr>
              <a:xfrm>
                <a:off x="1259845" y="1156835"/>
                <a:ext cx="4851456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0070C0"/>
                    </a:solidFill>
                  </a:rPr>
                  <a:t>Mesons</a:t>
                </a:r>
                <a:r>
                  <a:rPr lang="zh-CN" altLang="en-US" sz="2800" b="1" dirty="0"/>
                  <a:t>：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̅"/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acc>
                    <m:r>
                      <a:rPr lang="en-US" altLang="zh-CN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altLang="zh-CN" sz="2800" b="1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8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2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~</m:t>
                    </m:r>
                    <m:acc>
                      <m:accPr>
                        <m:chr m:val="̅"/>
                        <m:ctrlP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acc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sSup>
                      <m:sSupPr>
                        <m:ctrlP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altLang="zh-CN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zh-CN" sz="2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sz="28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endParaRPr lang="zh-CN" altLang="en-US" sz="2800" b="1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7E0DCEC-30CF-B8A1-190D-193F33077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5" y="1156835"/>
                <a:ext cx="4851456" cy="539315"/>
              </a:xfrm>
              <a:prstGeom prst="rect">
                <a:avLst/>
              </a:prstGeom>
              <a:blipFill>
                <a:blip r:embed="rId4"/>
                <a:stretch>
                  <a:fillRect l="-2638" t="-14773" b="-329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9B7C70F3-4FE6-1FF4-CD1D-0FB43C9BD6D9}"/>
              </a:ext>
            </a:extLst>
          </p:cNvPr>
          <p:cNvSpPr txBox="1"/>
          <p:nvPr/>
        </p:nvSpPr>
        <p:spPr>
          <a:xfrm>
            <a:off x="1259845" y="1795155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QCD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sum rules</a:t>
            </a:r>
            <a:r>
              <a:rPr lang="zh-CN" altLang="en-US" sz="2800" b="1" dirty="0"/>
              <a:t>：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58CF7C6-CF7A-63C8-3C39-1AB0C659A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114" y="3443984"/>
            <a:ext cx="6110226" cy="102929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7B4AF2-B26C-69C8-9EDA-3543CD2C0B94}"/>
              </a:ext>
            </a:extLst>
          </p:cNvPr>
          <p:cNvSpPr txBox="1"/>
          <p:nvPr/>
        </p:nvSpPr>
        <p:spPr>
          <a:xfrm>
            <a:off x="1179084" y="3039070"/>
            <a:ext cx="4342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Take </a:t>
            </a:r>
            <a:r>
              <a:rPr lang="en-US" altLang="zh-CN" sz="2800" b="1" dirty="0" err="1">
                <a:solidFill>
                  <a:srgbClr val="0070C0"/>
                </a:solidFill>
              </a:rPr>
              <a:t>Fiertz</a:t>
            </a:r>
            <a:r>
              <a:rPr lang="zh-CN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zh-CN" sz="2800" b="1" dirty="0">
                <a:solidFill>
                  <a:srgbClr val="0070C0"/>
                </a:solidFill>
              </a:rPr>
              <a:t>transformations</a:t>
            </a:r>
            <a:r>
              <a:rPr lang="en-US" altLang="zh-CN" sz="2800" b="1" dirty="0"/>
              <a:t>: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490DB6-B893-7B19-3F48-F6E9F2E14CE7}"/>
              </a:ext>
            </a:extLst>
          </p:cNvPr>
          <p:cNvSpPr txBox="1"/>
          <p:nvPr/>
        </p:nvSpPr>
        <p:spPr>
          <a:xfrm>
            <a:off x="3521529" y="2744267"/>
            <a:ext cx="38426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B. L. </a:t>
            </a:r>
            <a:r>
              <a:rPr lang="en-US" altLang="zh-CN" sz="1600" b="1" u="sng" dirty="0" err="1">
                <a:solidFill>
                  <a:srgbClr val="00B050"/>
                </a:solidFill>
              </a:rPr>
              <a:t>Ioffe</a:t>
            </a:r>
            <a:r>
              <a:rPr lang="en-US" altLang="zh-CN" sz="1600" b="1" u="sng" dirty="0">
                <a:solidFill>
                  <a:srgbClr val="00B050"/>
                </a:solidFill>
              </a:rPr>
              <a:t>, </a:t>
            </a:r>
            <a:r>
              <a:rPr lang="en-US" altLang="zh-CN" sz="1600" b="1" u="sng" dirty="0" err="1">
                <a:solidFill>
                  <a:srgbClr val="00B050"/>
                </a:solidFill>
              </a:rPr>
              <a:t>Nucl</a:t>
            </a:r>
            <a:r>
              <a:rPr lang="en-US" altLang="zh-CN" sz="1600" b="1" u="sng" dirty="0">
                <a:solidFill>
                  <a:srgbClr val="00B050"/>
                </a:solidFill>
              </a:rPr>
              <a:t>. Phys. B 188, 317-341 (1981)</a:t>
            </a:r>
            <a:endParaRPr lang="zh-CN" altLang="en-US" sz="1600" b="1" u="sng" dirty="0">
              <a:solidFill>
                <a:srgbClr val="00B05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1C280C-C69E-7737-8520-DB56A152394E}"/>
              </a:ext>
            </a:extLst>
          </p:cNvPr>
          <p:cNvSpPr txBox="1"/>
          <p:nvPr/>
        </p:nvSpPr>
        <p:spPr>
          <a:xfrm>
            <a:off x="4003222" y="4364779"/>
            <a:ext cx="4689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rgbClr val="00B050"/>
                </a:solidFill>
              </a:rPr>
              <a:t>X. m. Jin, et. Al., Phys. Rev. C 49, 464-477 (1994).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0A2513C-A913-7F82-4300-EEB789B2E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543" y="5271939"/>
            <a:ext cx="4363568" cy="8409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A10C3CF-F638-9CAA-5F6F-DDA7CEBED93A}"/>
              </a:ext>
            </a:extLst>
          </p:cNvPr>
          <p:cNvSpPr txBox="1"/>
          <p:nvPr/>
        </p:nvSpPr>
        <p:spPr>
          <a:xfrm>
            <a:off x="1297756" y="4822380"/>
            <a:ext cx="606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Lattice QCD</a:t>
            </a:r>
            <a:r>
              <a:rPr lang="zh-CN" altLang="en-US" sz="2800" b="1" dirty="0"/>
              <a:t>：</a:t>
            </a:r>
            <a:r>
              <a:rPr lang="en-US" altLang="zh-CN" sz="2800" b="1" dirty="0">
                <a:solidFill>
                  <a:schemeClr val="accent2"/>
                </a:solidFill>
              </a:rPr>
              <a:t>scalar channels dominate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4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1hHeGhiV0prWVY4eVBUQXNhajB4THpKY0lGeDBaWGgwZTJGdVpIMWNJRk5mTVQweEx6SWdYRjA9IiwKICAgIkxhdGV4SW1nQmFzZTY0IiA6ICJpVkJPUncwS0dnb0FBQUFOU1VoRVVnQUFCQjhBQUFCVEJBTUFBQUFsdzdLZkFBQUFNRkJNVkVYLy8vOEFBQUFBQUFBQUFBQUFBQUFBQUFBQUFBQUFBQUFBQUFBQUFBQUFBQUFBQUFBQUFBQUFBQUFBQUFBQUFBQXYzYUI3QUFBQUQzUlNUbE1BTXUvTm1VUWlpUkIyWnF2ZFZMdk9EZFk4QUFBQUNYQklXWE1BQUE3RUFBQU94QUdWS3c0YkFBQVVnMGxFUVZSNEFlVmRiNHdreDFYdnZkMlpuYjI3dlQyZDRLTTF5d0p4SW83MEpvNlVCSnpNRVovNEk2T2JGY0tKRkNYczVCeEZFS0hzaG9Rb2dPUVpiR0VIeWRhc2pWQkFzalNMak9RUVpPMEtnNklFT2JQeWhTaHhUcG1GRU9VVHpDcTJCQWdyYzh4ZFNPSmJYL0dyN3ZyYlhkWGRNMVc5ZDJIN3czYlZxNnBYNzczKzFhdFhyM3QzZytDWVhvLzg3REZWbktsOTNQVlBQZjMyOVJUcFdCR091LzZwaHgzZVNKR09GZUc0NjU5ODJCWHkvU1RwV05WejlEODNmdHZhc2JKSE1FZVdTMVg0MGJ2KzVvOWVIcHpObStNM1h3NnZmTEZEZTFXT05xYkowZjlCUXNobW52RC9yOXFYU3RaM0JJc1NrZ09JU2ovcWRYMGZwdDE0L1VqdG02Zi9ZNFJjN3h5cFJMZDVzaUZwbFNwQkVVRE1OTWo0Qzg4OSsxMXlxeFBVd2grV0trK1NlYTcrYlVKV2s0TjgxbXQvL2VyNDNVOFc1Zml4ODF0RnUyYjJPL2NHVy9Qb1VMYlUvdmF0NHlzdmRDVEJRK2s3OTRkNUhxTFdKemNpRi9KYjVLZUNXYkxuWWRZa0N3ZjlUeER5Z3lRN2ovVVpySmdCSVM4Vlk3bEl5SStLOWN6dVZTRTJQMXhUSnFqRXEvbHdPNXZacEsyVlBFQ2NJemRiTWRQaHVOVW5GeWFkSUwrL2kvNExFRDkvaG1sN1lERzgxQW1lYUpDM0ZPTFFKVVJad0lXR21EclZtbFpBTEJEaG9hdDljdjN2WDRiNll6OWVTVWpTem80aGdQcHQxcmRLM2s3SXZoam9xK0NrZncwVzRmTDVFa2p5dVJ3dnlNV3cyQnc3aUdqazRHbEx0YWVJRlJDejVJQ3pQUmY1clpNTlFyZHlueGUwaUhZRUM4OGRiQlQ4V29mMU83emk2KzZvZjcvRUlHSW1aUGhud01oVHVlbGovL3JvQ0ZhMmJSa2JZa0V1a3RjaWNhaUxsRThvVDhJaTdldVpnTUNPc2lhNG5QTGpFZ1UvV25EVkgrSUxMNm94OWxCNW1PL1lNOFU4STliV250dTAvM3BwZ0Fkc0IwUmI3SS8xTVZ2R01NQzQ1VGFyUGhvTU16eEVuUUV4R2xNbHhHL2kxSVAraUNxOUJISzZVZUphUTV4Z2V1Ui9UQjBTdERQTzNocytodHlON0lyTlE0akViUzNrQnhIczZlU05DVUdjcXZWTVFBemtwb1ZaUmxaSnB4UEJnLzd6SlhndHBneThNZmVPSjRvRkIzZTFwck9ER1BXZXEyLzdLeHpsYkdhV2lkdFRRclNnVDhoTndjQkRJUk1Rc0VsTG1hUG4yVDE3MEIvZVhCTlJrZGExZUVLZUdXQ0hmVmQyaGNmYkFYRktKSzdyMGxWM1lRRU8zTUp6WkhUTUJNU0dEcjY2Nng1cGtzTlJmMnk2bXlhMjdyUzIzSXl3V1M2N015ekl3VzRRbWJnZHljQnBEb0JZTGNpNlNMZE1RRFQxbDJ2ZE10SVFqdnIzU250V29SSTRESFJERkRIczFIM3NCaGtLWjBoMkJYdnFJLzlYMU53TG1ZQWc1Sm82dzFJWmp0TlIvdzFTMHJQQ0FVc3EzOVJkcFdvVTcyVzdRVVk4ellGSThwMWkzdEJ2WEowRkNNeTdKK1pGWWNsL0dpTElpS0VLNlEvenlmMVVGZGExakVPMjlNVHdRNjc4Q28rM0FxSW1qbnphTmpIeWtnOFQ0bVVCNGd6UkRobkJDUitaV1RFekt6anFmNUtVOUt5V2lPS1hoNlJZc2pLcDNEUjFxMEZrNGhvUFJvQWphUHUxUUQzajJJbER2dHlyb050U0dXdlJVWCthdk42Znh1NTVZNFpFaVpoZ0pjMFNlWU5kMnEwR09TMldKN3FRVzN5T0hWUTZ2T0oraDZwbmJWeXdTRmJWdGlWYndrVHROR25aVlg5NHpGS2VWVnM5dm5STEMxM1Q1cklhcEM2UVR3SEI0NGxnaUVvcnpXWmFTajBERUJ0cVhJVUp1dkt3TSsxMDZYR3Urc01lWllnVk5BalpFdEppYVpReWlaaEFLVmdOMGg3elhvaHZaSlFMQTlqWE5COVIvRjdQNElhMitCVUtZMWZYL0VYeE9USjd1dXFQWjZVSm1UblpCSTB3ODc3b2prbU83T3RXcTBGRTRqcWdIeTBJZVhaUTZRaEpuUXQ0NkdkdFREYnc0a1J0VzdEMlZIdE5XSGJWSDZ0RmJLY1RUcDNWSGJrb0pRR0lhQ3I3UTV6YUo4S2ZXOHZpVjd6TlpwQ0traGRwS3U2ckRVbk4zTi8zYW5qK3YxcXk3VVB2Lyt5bGUzOGU5Y1ZmRDgvL1IrSmh6anowMXNOWFFNc0NSQmRUN1VwKzVaUmM5YWVycGVOZk5NcFdtdXkwNHFKTmMrR2pqaFZ5eTQ4WU5vT2NVbklBTXc5OVNvZ3hTaXhiMGZCN2hKekhxNTV0VHFEdndhTDNKQXNocENXSCs3eUIzajhjRXZJaTdWeFg5Vlo3b0l4MTRVdkxCR2VsNnF3L05ObFMrSGtxMHVOc1MvQUNJRExkMERsWWNraStKdnE3Rkd3R2tZbHJuVHYwTjU3Ky9vVjhxUlZVMjJUTUh6d0hSTFZ4OTlsZ2NTQ2pFUEI3akpCM3RZSksvMVluQ3hBMC8wRnVyT256KzY0NTY5OU1wTS84Q0VpL1BHa0pWZ0JFVmc2bVF0K240TzIzNk85U3NCbGtSNUZINFU5VDE2YlQzeno1VmRxck5oSndxWDd5K2FqdjVSc2ROR0NhQzdqRlZ5VWsvMFJMMWNZYjZoa2VncnBOWE9vMnhCaDR2RG5yWC9lYnkyZXEwY1hRRW1vQ0VGbzBKUnJpUXAwK2tma01TeWI2WjFadEJoR0pXMzAwcGlYTE9pbXE3VENVYUJuWEJ3R2VXaGk1RENSdzVFY2VQUTdtK2ZGT2xob05USVpyL0VMSE1LTW5rclArdVFIZlZJTFNrMTFMaklTUWxzQ05kcW1GVy9pSlRRWit3djJ5R0VRbXJ2VXA2TDYrclpOb3JVcmUyWXFwQStFaWdnRHU1UFZaZGo3cFM2Y0g5Ty9HblFQNFd5VjJZa1J4MjBCcmRGMS9VdEI4RjV6MXh4TEpXcjJhdkgvOGdPMTZyOWFQYmdERkFURWI3UlVBeEVHQ0NhckZaK1JqTFFhUmlXdmVNYjRQemJzWm5qRnpFZXZxK1JuVUlVVXZMdEJiVVNFSWVqTE5SZlUreThqcEc0MnMyUFdtZEt1SmNodjBwd2RFdXdxYWtMV1FxNU8rTXpQeC9tbEFkSGhUNnI0VGZjTUdZTzZsbWlhWWtZKzFBT0swV01TOFkzd2ZxSzVmTmxISDBZbXE0TGNxNkVqYW5HZVZyZ2pHRVJxSUYrajBWVUNHTlhlazRiNHFtR1lVYm92K01NbUZESm1VSmhZVVNhV1Uwb0hTRDBVS2lJNGd3YWhLVFpEalFpMU9XR2liTmU4eXdZeDhpQVVRZFNVdHdydmlUdGRzQXN0UjZ4TG8yMUVKNGJGNDNFRklEcG5qd0x0cmJyYXUzREdDb0o4SkNFU2Y0c3JBVFRReC9YRmI5Tytab3lvaGxGTDRPNkZOc25DNHBuUkRVWWVBWHRON0JuUHhhd1VFbnJ1SkZsU0x6OGpIV2dEUk5PK0xEMXN5SkJRUU1WQVFON3pHZVFNUXdvM0JoeHpFOUthS2diWmFFZU5FWWJFaExGZm8yOTdib1QvMEVYbGNJYmhyUVljQXJiVnNMTHZ4N0YzK0JHejlDdEl0Z0pDSmE0MVBYOTBRbEJiQWs3a1ViQUl5VHdGQWJMSmU2TEVhRmJIbmlqZGxOSjdJMmpJUWwvNFpPRWVYbjFPMkluTmNkTmFmSGhCdkttd3I5NFdIYjE5VENGTVZkUWpRV3NmR3B4ZmJkWmhqU2R2d0pOMXNFRFZ4cll5QVN6N3NLSFZSUkJhS1B6RFZQQUFFTncwQXNSZDF4MTZuNU9WN3VXcFVQZ0ZyMEd0ZnpCYlVHcHl0cEUxWmN0YS9PWVpzY3ZLVDBCbm5qazlMeWxTbENZTEtRV3lMcGlyRlZIUEdnOHdHVVJQWEN2UEhpUzAvK3EzRFRkWlBRaU9nVzBhSGtRVWdsalFQMjhzRlJCQTg4UjVxWXlWV0RUNWdER1FVUVlzWFhmV2ZJKytBYkFLczFjSGhuMy9rZlFNZVVSV1hJOUZ6QWtEOFpUeDBJSlprZ3RXRVZiTkJ1bWFMandyOGdZd0VJTGc0QWhEcjJydjlYZ0ZBNE5VSGJLN0Vxdi91YWJ1a3NybnEzenpzakVSNGhKZDFoMmZCRkpHMXVvdHdHMHh3MXdFQjR5bE95TWdHVy9XUGpBMlRFczBHMlJFclcrV0hvKzQ3MUxxeHJBTkN4S1lDRUUzdHM1ZGlnQWgrRnhaaCtqNzZmdW93dG94elQwRjAxSDhPT0IxS2lGZkQvNHhrcUJ0RC9nbkUwek9WQlFDQlRWdW1naWVZS05YVmJKQUdqd2kwL3NNOHIxUzk2OW43ZFVBY2NnYlFhVGtxdzUzdWNXSitVTWw2MWpBcVhuUFVVdDhvSFJDRjlXOGlTRm9TWUExbVdieU1ZRXVldGFTMnhVczBWS1crSnI0S0FBSURydkh1VG5jaklLcEdkWENpM00yYTY2UDNRUXRjRWt6SVEvQUJBaENoRmczMFZMMTVYOE45blo5TlRxMTg0MGtJVXE2SEtLei9IRFVVTU1yUFRjTWZNdG43TW5veWFKTlBvbTg3TlVBSVExckd3cjRIbHFiSnlFWkFMQmpSZGxrOUhxUm5lUWJCOVJlLzNjb0RCRFJWSk8rcGVxZDVDZ3JFbENZcEhSQ0Y5Vy9TYkJ0Tmg3VmlTVWVvUnRlR0kyWnBCbEFEQkljYzQ1KzZkUjBuRkF5TmdEQW1ycEVYM2hiRFVnVjh0RU8rM2dJNUJ4QTA5WDhnUjFzQlVkbVduVkRDaXBFbUtSMFFSZldmaTcwaG5ONW1KRzJOak9NQ2pWWDNOQVVtckZDUXJZa3h5T3JsQmFsREZVQmk0QlFGSXlDTWlldkgrZnNyNHl4NHN1K0tHandCNHNRMWJSb1lTSnFrZEVBVTFiOFpQL1UyZi9vUWpJVytpTC81N3FIcFViUUNUdklzUzZNVUpYZGo1SUgxYUtSUFREUUN3cGk0YnZDL0dtS2E0MEVoY2c0ZzRFRUtlWWlOUFcwYUdFaWFwSFJBRk5SL2pveGJWTW82ai9BQlcrYkg0UExsS3gxTms0SVZtR2xiZEFVZytEc2hRVXNVZktVaHpPZndVQnBmekh1RzhMOGFJa2l5VUlYWFpCN09FeUI2dTVJN1N0aHBaTmhlT2lBSzZ0OWtKejBFZEhHNkhsS3lpQnFuUU1NTGpobmI1eEFQSkwrSENCcHFUTkROaFpjdERUSEJqTXplSmcreGFEclNJZ1BEaG55UUYxZ2R0NGVsL3NJbUlKdE9HUVB1WDZQUlBkdldKOEt6ZUJLc1Bibmk3SUE0VXYxeDB0dVBwRU9Bdy9JdEE3NlM0U0hTYVlGSjNzNjNlVnhDWjZqbm5pa3RhWWhKWm93TmJmUVFwc1QxdkV4YUc1SldJNG5uUEVEMENVdElSQUpZQVNIZWlzVnl3c0NyVE9Mb1M2d3RVVkVMUjZ0L2srOWk5S3VPdFVpT2p4MXV4L0lBSXhMQVhFUWFLZHF1QTk2SjNZZnFHUjhWcVgyaVkxeTFwQ0VtbVpIeE5Ya0lVK0o2NTNxSGphaUs3Q01qUkU5SUVHTkFQQkMxbVR3RWxMc21CZ1k5aTRlb0pESU5VRmhpd09vaGpsUi9pTFRMRkduSUlxTWc5YndzdGVTbENkN09ZNWVRR0lDVnBQYWNtWGEzcFNFbW1KSHhNd0hDa0xoZWxFbnJSWG4rNHpKQmZSWmRzMlBuVEp3ME1BRUNtaXJPMUFhSWVmNDVEWnNDQjY4T240MStxMm14ejFIcTMrUUJaQkRzYUNDbmNpNko3NEdFMUpNVjhGeVd4WWltU0hRSVVxSUFxMXBNa3VpWVd6VUJvc0VpSTJYd3VrVEJ2UHplZ1hmWWtBNFM3aE9qTXdDQkNRVjQ3S25yV2JINjRqbnEzRDNUcWgwUVhLRGk5Nm4xaDRNUTMremdjU1JPQVFCNnE3Z1FocDdZYytTNWRTQ3haK2hLU1VPTHA3VjB6eUFiREZKTmFrY2Z3WUhnTWFzOFQwWmNseXNFRHlzYkVIRHJNcU1RdEMyS2RCV0hTU2NaU2V1WERvaGkrbVBWbnVVMlFmSTZzWVpDNVRNaDNtdWlPeGFXeEpnOFlsVXUvWU9SRGFReDBpY25HZ0F4cjI3eU1jZkxpcjdza3kxMXFoMUNsbGtkeU00R0JEMVFkY1JnMWF5Q2lNSlFXUitvQWtYYnNybGtEMUZJZnpnSStjQVE0eXM2UVZERXdNdFMzcWxLeXQrVmd2YmNXMkFCYlpyWWVVdERtRTRaNmNSdGJiQXJwZWh4NFJTUzlCQUFXQTRnNnVwMkZ5cnJUUElMOEFzYldpcmtOR1VxcnBJQlVVaC9JRm5adEtIR3RoQVBoUTBTcDZ4VTJvVGxEYm5tNFlEWVhEUnFsamlVSEcxcENObWpjQWtQVUdaODRsSHB4TzNzK0xsL2k2N1BmLzZ6OTZYOUI5YXpPR1N0TitoK3R4Zy9QMU5RU1gvbmJKbUxoekpQYUhGU2ZCL3drMzFjN2N0REx3aWVBVEdOL25BUWFpZ0ZlS3lxQ2pUVXdGbHRLRjZHYWJaWjc2NTRzUWRvR01NSlN4cWkrR3l5Sjg0cnlaZ2duYmdkUVE1NWFhcEhuSUJtenVRcUZnZmVSY1hXRWdtYjZGZTVsOW1zOHZjL0taS1VsTDJVaXA3c2QyVVYrMUJMMXJ3Q1lrcjlFd2lveXhWQjVRUmMxaFI1cHlzT1JOalVGMWxQU0t1YmdySEdoTmVtbXlVMWFrbUhPbTFQSlc0cExwVkxlVktNSGUzUWljcG5Yb2ZNYTBIOEMzejBzYkllOUJ6R3Q1ckhCUWlxSkRUdmlYUlQ1aEFEaDdhd1NNVE9wNGVZVG44czM4TU9WdzEzK0ZsMWkrdjUrSjhCbDNud2pYMWlpODFGdjZ3VEZXVitHUDFBcVRvVTZYL3hJWi9UR0N3Szk4L0piU3FHdkxoMHZCbHZHdkJjdjBhcnRkRW1udVZlTU55ak5ib2g4TTQ5Q2J4YWcrOVN2M0dqYmY1L0N4ajVqSFFScDRqK1hzMGpJS2JVZjEzM0NBR1VGcGs1R2xKcWFLR21tT0tDbHB2UnNMcmNuUkNzRW5JaHphd3JEWjF1TEV4NTdKUDNmdzlQRXRjMy8vSGlINHBoWi9UdEVBRkIxRWYrV0JOZFJhRU9nK3lqOWhUV3lZaU1MK0ZFTm5QeEVtVStmdVZpSy9qd3hlL1M0VysrK0V2UkNEaVVTRlZrbjNvZ2YrVlg2RkR0bWlVL3FBME9HUm4vVWlaQ20ramhDUkFPK3JlVGV3SlVqVlNLWk56eHMxelB4VUNBK1NYckVTSGhyakNFS0F3dHNibm9VS2pReGNNUWw0emlVNGxyK0VQdGFxVzU0KzlDa1BHdlBUc2Fid2ZCSStpTS82OHBZYlFXclBQeExFTCtBQmwvS2doK0F0MTZVY3RCa3VNUzNNTWpaUHo3bFA2bkE4MGRnK0lKRUE3NjczQWZ4d1dIaHVMZHhjbWt2THpUaFBkYW43eXBGU3cycURYNXRkRDRlbmVWVitTOUtmZG1TWnk0MUIyZnYzSlBmRjFka1lCSUphNmpTSVkvVXR4TkU3Ri8wdlpwMnZiTStCZndjNUdzZ1AyOUw2NGdwRmdmcjF5OTU1NnJLeUUvTWoyTlBUZ2tkM2RzZ0lnU296MTBldVhpcXpqSHRpaGJlZmtDeFBUNno2OXNTM0ZvYWViTFY5L0NLVHNlSXNxSUZ6WHFpNFFrZnZOOXlRQUlmMmtJcm9SeWIwaHNLTlM4WXUwN3o0ZmYxSU9SckNHLzgzSjQvZ1YwZU9yS2YvL0JjKy90Skx1MjZSNVJBMnpvOVRObkU4MmVBSkhneXF2VDZjOUgwd2lpMEcrcXl3SDJVaFgvRy9QZGtadFUrblFQbEVwYzlKaUdTUEhHcHloOEdhZmJqb3p5ZEN1YTZvbjdYaHovWXRJZzNyWU1zemJPK3ZkdWRTam5rNzlzNXU5TXJWOUlzY0Qyckx3d1REVzdFUXlKV3plRy9rZVg2aUZjOVY5Z3A2UFRJcWJ3YklEaFZvcWh4elJFaWpmK0dPQ0ZOUEhPb3BRS0NGZjlleXdoc1hTdEpLTTExMUtNOFhIQVFZcm9pN0F1WCtMNVl1bWJUNm1BY05SL2dTZWM2NnUrMVdiOHdqVGZkWkhxUzdjNVU1cnh0eTNPZkVwa1VDb2dIUFh2Zlo4cDN0NHR4d0l6OHNzVU1VSGZmUFFUN1U0RlQ0ZG9KeGx5QnBjS0NEZjlGL2hiemo4Uk9kb2NaU1p0bm50TkdmSDA5V2ova0ZsZ3BjMVRNWjI0OXNUWUk1c3lBZUdvZjQrczBDdkVhVG05MVhzeHdjUFhKQnVrREdub2lvVDJHeVhSY3ltVnVQYk0zd2M3NVcyUEQzWWFEemY5NmRzYmZyVTB2dDRxelUzSnFoZS9Ba1JNdVMySm5rdmRFbm43RWhWdnczZDk4VXJ5Y2RPL3pkR0FlNUt6bjNwMTNKR01CdkhITE1ySFZiTE5WNm1uZnd2bWk2MC9QcDk1OUNkaDlwdi8vTnVmOGNkVDRlU2tQL1l5Y1pVVW04K3FJUVFtdzVhQnROU3Fvb0huWXVPbVo0YWUyZEdQeU5pMTVabDF4TTVKZi9sQ1QvdVMyS2VjelFPRkd3eUJEV1NkM09vb1JMOUY1OFN0WDNIUzNDb0VMOHF1M0lzWFphV0U4WGU2L2lmVkhRTmZHaUFMaHBEeVF0cE92aWp6OG50SFh5eC9yUGpjNmZxdmErOHNOc2hmME5majBmK2FLTW5Ncm9uYmtzUTZNclozdXY3ZmFxbW1tQm1RcTRTOHBKSjhseDBUdDc3Rk9YSitQMmI2VjU0UGYvcmpwUnFwWDFKd1hLclFIcGtmZC8xVHBsUy9kVTQxSGdQQ2NkYy8rWWdyOHN2QVpOT3hxQjkzL1ZNUGViSEU5K3FweWU1QXduSFhQLzFJSG1xbGFjZUpVa3ovL3dQMmVzM1Y4T25VUWdBQUFBQkpSVTVFcmtKZ2dnPT0iCn0K"/>
    </extobj>
    <extobj name="334E55B0-647D-440b-865C-3EC943EB4CBC-2">
      <extobjdata type="334E55B0-647D-440b-865C-3EC943EB4CBC" data="ewogICAiSW1nU2V0dGluZ0pzb24iIDogIntcImRwaVwiOlwiNjAwXCIsXCJmb3JtYXRcIjpcIlBOR1wiLFwidHJhbnNwYXJlbnRcIjp0cnVlLFwiYXV0b1wiOmZhbHNlfSIsCiAgICJMYXRleCIgOiAiWEZzZ01seDJZWEp3YUdsZlhFeGhiV0prWVNCY1hRPT0iLAogICAiTGF0ZXhJbWdCYXNlNjQiIDogImlWQk9SdzBLR2dvQUFBQU5TVWhFVWdBQUFJY0FBQUJKQkFNQUFBRGxLeWo5QUFBQU1GQk1WRVgvLy84QUFBQUFBQUFBQUFBQUFBQUFBQUFBQUFBQUFBQUFBQUFBQUFBQUFBQUFBQUFBQUFBQUFBQUFBQUFBQUFBdjNhQjdBQUFBRDNSU1RsTUFFR2FyemUvZFZFUzdJcGwyTW9ucy81MFZBQUFBQ1hCSVdYTUFBQTdFQUFBT3hBR1ZLdzRiQUFBRkZVbEVRVlJZQ1oxWFBXd2pWUkIrVG55T3M3R2RDSEVuUVdNTFFZZTBGcUs0QW1TalF4UTBEa2dYSk9EWThITVJuWE5RWExscEVVVk1TOEV1UXREYURkSlJPUzJWVTFLZDAxTTRRR3pndUdPWTkvYk56TnYxRW0zOEpPK2JOL1BON1B2NVp0NWFLZDJlZWpuWXUzWFBpQ3MvdmdEVFBsbzVBRHArQjNEcnB4N0dlWC8xS1BWZzBVTHY1ekhLVnl0SENVSEhVR29DTUQ4MTB0VWZkYmlUT0ZWeEt1OWUzZDk0WEovSDFqUEVxZXlzRnFYekYvbXQ0MVRhTkxoU1g0Y1I0VXNZaENPU3NsQy9DYktDTWNCRklhY3NhUHNQMFV4eEtyRU1pMHNoWEp3UStob0c0UUVwaS9UdUVqWXhTTGVJVXhZVG9XUExLaHNvbjJjQlJjWTZad1lXdUlieWIwV2NzaGdkcEd1Vkd5Zy95Z0tLakR2bzJIYUNQQ25pbE1VY1k1QWpxMXg1T1ZzQWp5bncvMjZzOTNPdzk0QlFlZjNEYjJKUzZ5UGV0WVA2eDZSVnFoNmhBZDRVeFdXU0p0dklBcjcvWFpCWWFYUTdGYzBsMGhTUmg5YmViek5RWjdkdWI3SG1NbUdHQmNYYWF3c0JSaGhnRDM5T2xvbHhTUW9BYUJGTk9XcmMrZzlpNWVFYjRpV1BaWVhtMnI1VmoyVTFZUkxaNjhQWnNzK1Nwb0pCN09aNVVtVkt3VVZzb0RmNERVdWVqc0lYeW16Sit0Y3B0YXJwNU54eFBFVXM0WmJRSXJabFM4Sy9DZElUcFZJTk9nS3lKajJlSkJkSGY1OXRRWmZFaVZ1QW0xeEF5R3o2WTRBUFNkRnZrYlFtWjNMc0J2R2hTeENuTC9WaFFldjBnQTJWUDFrY3VrRjZ1VVVERStjMXd0ZGtYOE1CS1pXelVjb0QrSmNOSXN6Z2dpYWl5c1E1cGZveFE0Wk8xY09FejlsWlpKcnpUcTV2MVg4NGhqcmVGVmx6NmtpR1ZwcTZxU0h3ZGVmdHZyeEZUVEhJS0J2RUMxeFNUOXBrYnpxT1VZdTBTbzEvekxrWXJuUHFhV0Ruak9EK0VVbXFKS21nRkR3RWtITkxNSGkraDR4V1N0NTVJTm9hVTFlcGpRVWVqek0ycURKOTZTUStQWXBZZDg2eElrZW1OaCtySHJnejAzN1JQRTdja3ljVHR1SHdhN1lya09Zai9YVjJJZ3FVdHBqdzFYdmFFSjNwSjdiS2VkTGowNE1XeTJyU1ZVMHBQb2wreG9UZk5rZmEyYmY0WVpzZHkwN0JWTDJXUW9Zem16Um9UUWcvTkhPZVVOSlBUamlJZkpicFdlSGVab2dmQ3VIRHJ2YWEwc2Izai9SUXR5MkgwS3FoY3l0SUViL3FaUFZzcEQydTJRTjNxdVNZVjZ6dGVyL0hLZUx6ZTlIU084R0hxa0d5bmhvbjJUT3BEVEJwZ2N5WEhmT0NnWFkwcldTenlyNmtUTXVxQjZsME00ekdIRHduUDNWRGlnZE9ZY2ZvL2FSYU5HME9sMlp5NjJ1N3VSUnFja3ZoQ3Q2K2I5cG56NzM0YTgrV05EeS9keERzSnlURkdDNUoxSm81YlpmNCtsTkFtaTNWbUV2NjJvdk0xdFF4eGgwelFmc29KeDhqUFNGK1J5S2dSRXQ3R3VYNVMzclJ6MzRlQUN4aU4wZ3pLVEkrRTE5LzJEZ3RlUWQ2ZEl4eWZoQ1lmdVRHVUpPQkdXNHo4VU1ENGdjbjNFYkFPb0N2VXpGVS85Q004YUpLbUtBejJtMlNEcldBOVorbVk5VHQ3dU1mSkh0NmZZWWFBVGVCMmtZbk1jMWZKWTN0K2FKT0V6K0RvbUVFZDJIdmxWTWFVbTlJcndjenkwa3k1UFlCc3o1bERuZnRjT29TUHdXUlFSMkk5YUxUa3BTc0FsL3hqZHliRXF0K2JJT21pRzkxMmE2eWRDa1l4QnAvZ09EL1BaYXp6alFlcHRLZnRPNUZIUUhQaXMwWlllYWt1bU55N3ZVUTRNeXg1SWw5Nk9hcHg2SVY0dWNCdFE1VGZaUmo4NXhpaThUblBNbUJvZ3IzdnBWaitZRVNCbTJZdmZrc1lMOXkzcTU1WDJJdVBJZ05xUFFMVWhadWZzc2VPVUlUNU11TnpUNjYwZitab1pIZGp5T0dzZURua2NDLy9ja2JkNE9FOThQNTdZUFhjVFJnbDJVaG9rUmZOaFhYdU1XOHVGY2FpU1huU1ZxendnaHBjdGxpQzBaODRiMkNRUFVmekwzRndqdmk4UzBBQUFBQVNVVk9SSzVDWUlJPSIKfQo="/>
    </extobj>
    <extobj name="334E55B0-647D-440b-865C-3EC943EB4CBC-3">
      <extobjdata type="334E55B0-647D-440b-865C-3EC943EB4CBC" data="ewogICAiSW1nU2V0dGluZ0pzb24iIDogIntcImRwaVwiOlwiNjAwXCIsXCJmb3JtYXRcIjpcIlBOR1wiLFwidHJhbnNwYXJlbnRcIjp0cnVlLFwiYXV0b1wiOmZhbHNlfSIsCiAgICJMYXRleCIgOiAiWEZzZ05GeDJZWEp3YUdsZlhFeGhiV0prWVNCY1hRPT0iLAogICAiTGF0ZXhJbWdCYXNlNjQiIDogImlWQk9SdzBLR2dvQUFBQU5TVWhFVWdBQUFJa0FBQUJLQkFNQUFBQjlkbXJnQUFBQU1GQk1WRVgvLy84QUFBQUFBQUFBQUFBQUFBQUFBQUFBQUFBQUFBQUFBQUFBQUFBQUFBQUFBQUFBQUFBQUFBQUFBQUFBQUFBdjNhQjdBQUFBRDNSU1RsTUF1M2FKTXMzZElxdG1FSm52UkZSbEhjdWdBQUFBQ1hCSVdYTUFBQTdFQUFBT3hBR1ZLdzRiQUFBRW1VbEVRVlJZQ2ExWXZXOWpSUkRmK092RlR1eWtnKzZGdjhEM0h6Z1NOYktiUUdrM0YxRUUyUlVGUXJLRm9LQkFqa1FKMGpNRjBKeGtTelJJZHlkYkFxWGdJcHllNGxMUytiaTcrRGp3TWN6dXZwbWRkWmFjRmQ2VGtwM1AzKzdzenN5dXJKVDg0Z1BKM1pMT3cvNHRQYVZiRTFxU3ZTWGR6UUlsRDFtZzlETkJhV2VCa29Nc1VEQ2dEUGFsUGN3QXBiekV4Znp2ZkJrL0gyZUFFazh5UUNtdlZBWW85MTVsZ1JKUE1rQ3ByVVlab056N1IyV0FNaHhrZ0ZMRmdHNWFTL1RXL096aGE3dldMZ2EwaGxKNDMza1ZZcXd4ZU04Snd0UlVOMXcvWHo1KzZVenJHZ1RnMEVsQ1ZCVkdLUFpSdWdPMjNMWWc4QXRMZ2tUSnpPdWg1SmJPTWthVU0vejcwNGxDbEFuSVg4djRPUnZ1QVB6VVUxRURvTWV5QUZHd2FtOHQwd0ViTHNBc05lckNIWllGaU5KVEk1UW9rZGtwSTY3TXIrd2F2b05Pd0psRmpaWWhKY3FPMjROdHVqR3I4SVJka0JoSlJxazBJRzlmOXR5MkxQNGc4N1lUS3BWZmtkaU9hVUFlU3RKaG03bGRLZkwxVnl6VWVYRXFPRlIyTENzajZySkoyWjNNWTRtUytFMDZvcHdVS0JId1BDVmRIUGJyUzVRMnZDQzVIb3ZQVWs2ZzVOem1MdmJaV0d5V2lnREl6K2dwSUxrdlJWZEUzUjZqOVA5aVV1SFRRRzR2QnlSUjluaTExYitkNStPWm8wdFlFUmVPM1dJekVaR3ozeGJ6Snk0NDFVU1VpVU5KZUFLQlVoK1F3Vmg0eHFja1ZXcjZBRVFTVnR5NkJNcndEdGtuRjBTcGlxc0twZUJ0QUhkNkxpQzVMMjdXWXdaUk9VNWlwV3BMUENUSEwxenJFV3RwWDZiT0JYR2N0Z3RaeGRaVDFRYTN0aUh1a3Y4OVFUdE8zYnhJdE1Zc2hjWmgvRUxWQVE1SUVFYUphVjlLR3ROK2tTeWNla3R2UUlkMFg5M25yd3Z3Q0prSnFvYWs3dy9JVUJWRkQxWHRVN1VGZmcya2hsUDNmcWxURDZnZk1NcFFCS2ZyckxaV0E5ZFJtclQ5M1F0QzJhRm1wUVY1WFdkenJ3YklUcXhsRnk2TlZEVE82WEpFaGtydDZuV2hQYy9oVkFJbEJ6YWtIRmZjTjk0bW1BcHBBZ3ljTjFFQ1JhWFRGQ215d3R5YjErUTJGcVE3UVFMUksyd1JrOWp1TVU1THRkSUFlMCtrZWpoRUFwL1pMOG5lalpnNmpJTEgrQ3RxRW11R0lESlpWTmtjdWxjRERJTW9IV0lxbUR4NEljWm1ld29JOGpOcDlGaTBDMnVMR21BMUNtZk1mQXZZekQ3WGdYLy8reHhnMldNTkVtUGJkQkpSQTZUR01PSFppRGlGSzhOdmRZd1ErRTFZcm9uNnZtSDN4T0tONE1zZlB6UFdWMi8rY0dBRXFtYmRqUlRlc0RMNjM3MDBGTDVJS01ldHhzNXNYRnFwYmM3QmZKQ0swcUdRM2pOVkFHNjNSalZjblIvZlBUbzZQamwzNTFSTG9WZWYraUNLTC9Gd0RheFpxeGhPNE95VHczV3h5WDh0YkFScllOMTh6Z1hnYVJhemxHMEdhOEN6MVk4SktnQmY0WG9ZZ0xob2ZDUG04djRsU3ZJSzMvL2hHaUM3ZEN5SnUwS295bGZFVkFDWUp0bTFzZTkxQTFhTFN6eCt6WXRSK3pSQ2xhK1V1UFFYY1BPTFVhUDh4KzhPVThwTHBmYldhMEM3K1I5V3ZsOCtWaDJKQm93MUlIcTY3NTV5ZUFLbkFjV0hvbmp3RlJOT0J1ZFhERzFkOUJzVzI4T2VzYXE4ZzhrTFgzemtYQUxVR056cmp0VUorbEVmNmhzYVJJUnM1b2drbEF6SitkMTNUK1l6WTlYSEVqNUNidC81WEtmaXRicS9ickdKSk5qaU4zR1VOdGlEL0U0bWxSdlRtQzQzQnJ3aDBOZVBOalJVL3dKcEphbU1VZFJTandBQUFBQkpSVTVFcmtKZ2dnPT0iCn0K"/>
    </extobj>
  </extobjs>
</s:customData>
</file>

<file path=customXml/itemProps1.xml><?xml version="1.0" encoding="utf-8"?>
<ds:datastoreItem xmlns:ds="http://schemas.openxmlformats.org/officeDocument/2006/customXml" ds:itemID="{D4AD26BE-24C0-4C03-98A8-AD3122E627AC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15212</TotalTime>
  <Words>607</Words>
  <Application>Microsoft Office PowerPoint</Application>
  <PresentationFormat>全屏显示(4:3)</PresentationFormat>
  <Paragraphs>125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 Unicode MS</vt:lpstr>
      <vt:lpstr>等线</vt:lpstr>
      <vt:lpstr>等线 Light</vt:lpstr>
      <vt:lpstr>Arial</vt:lpstr>
      <vt:lpstr>Arial Bold</vt:lpstr>
      <vt:lpstr>Calibri</vt:lpstr>
      <vt:lpstr>Calibri Light</vt:lpstr>
      <vt:lpstr>Cambria Math</vt:lpstr>
      <vt:lpstr>Wingdings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曹高清</dc:creator>
  <cp:lastModifiedBy>Gaoqing Cao</cp:lastModifiedBy>
  <cp:revision>2757</cp:revision>
  <dcterms:created xsi:type="dcterms:W3CDTF">2021-12-25T06:57:58Z</dcterms:created>
  <dcterms:modified xsi:type="dcterms:W3CDTF">2024-11-01T06:57:49Z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