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34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52"/>
  </p:notesMasterIdLst>
  <p:handoutMasterIdLst>
    <p:handoutMasterId r:id="rId53"/>
  </p:handoutMasterIdLst>
  <p:sldIdLst>
    <p:sldId id="1260" r:id="rId3"/>
    <p:sldId id="2848" r:id="rId4"/>
    <p:sldId id="2719" r:id="rId5"/>
    <p:sldId id="2841" r:id="rId6"/>
    <p:sldId id="2543" r:id="rId7"/>
    <p:sldId id="2542" r:id="rId8"/>
    <p:sldId id="2544" r:id="rId9"/>
    <p:sldId id="2530" r:id="rId10"/>
    <p:sldId id="2551" r:id="rId11"/>
    <p:sldId id="2552" r:id="rId12"/>
    <p:sldId id="2750" r:id="rId13"/>
    <p:sldId id="2751" r:id="rId14"/>
    <p:sldId id="2752" r:id="rId15"/>
    <p:sldId id="2503" r:id="rId16"/>
    <p:sldId id="2770" r:id="rId17"/>
    <p:sldId id="2766" r:id="rId18"/>
    <p:sldId id="2753" r:id="rId19"/>
    <p:sldId id="2834" r:id="rId20"/>
    <p:sldId id="2721" r:id="rId21"/>
    <p:sldId id="2725" r:id="rId22"/>
    <p:sldId id="2735" r:id="rId23"/>
    <p:sldId id="2845" r:id="rId24"/>
    <p:sldId id="2847" r:id="rId25"/>
    <p:sldId id="2839" r:id="rId26"/>
    <p:sldId id="2734" r:id="rId27"/>
    <p:sldId id="2723" r:id="rId28"/>
    <p:sldId id="2822" r:id="rId29"/>
    <p:sldId id="2774" r:id="rId30"/>
    <p:sldId id="2736" r:id="rId31"/>
    <p:sldId id="2737" r:id="rId32"/>
    <p:sldId id="2732" r:id="rId33"/>
    <p:sldId id="2768" r:id="rId34"/>
    <p:sldId id="2835" r:id="rId35"/>
    <p:sldId id="2775" r:id="rId36"/>
    <p:sldId id="2739" r:id="rId37"/>
    <p:sldId id="2743" r:id="rId38"/>
    <p:sldId id="2741" r:id="rId39"/>
    <p:sldId id="2836" r:id="rId40"/>
    <p:sldId id="2776" r:id="rId41"/>
    <p:sldId id="2762" r:id="rId42"/>
    <p:sldId id="2747" r:id="rId43"/>
    <p:sldId id="2748" r:id="rId44"/>
    <p:sldId id="2759" r:id="rId45"/>
    <p:sldId id="2760" r:id="rId46"/>
    <p:sldId id="2844" r:id="rId47"/>
    <p:sldId id="2754" r:id="rId48"/>
    <p:sldId id="2764" r:id="rId49"/>
    <p:sldId id="2831" r:id="rId50"/>
    <p:sldId id="2744" r:id="rId51"/>
  </p:sldIdLst>
  <p:sldSz cx="12192000" cy="6858000"/>
  <p:notesSz cx="6797675" cy="9928225"/>
  <p:custDataLst>
    <p:tags r:id="rId5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B12CA28-131F-401D-946B-7C1A1C5ABBA2}">
          <p14:sldIdLst>
            <p14:sldId id="1260"/>
            <p14:sldId id="2848"/>
            <p14:sldId id="2719"/>
            <p14:sldId id="2841"/>
            <p14:sldId id="2543"/>
            <p14:sldId id="2542"/>
            <p14:sldId id="2544"/>
            <p14:sldId id="2530"/>
            <p14:sldId id="2551"/>
            <p14:sldId id="2552"/>
            <p14:sldId id="2750"/>
            <p14:sldId id="2751"/>
            <p14:sldId id="2752"/>
            <p14:sldId id="2503"/>
            <p14:sldId id="2770"/>
            <p14:sldId id="2766"/>
            <p14:sldId id="2753"/>
            <p14:sldId id="2834"/>
            <p14:sldId id="2721"/>
            <p14:sldId id="2725"/>
            <p14:sldId id="2735"/>
            <p14:sldId id="2845"/>
            <p14:sldId id="2847"/>
            <p14:sldId id="2839"/>
            <p14:sldId id="2734"/>
            <p14:sldId id="2723"/>
            <p14:sldId id="2822"/>
            <p14:sldId id="2774"/>
            <p14:sldId id="2736"/>
            <p14:sldId id="2737"/>
          </p14:sldIdLst>
        </p14:section>
        <p14:section name="无标题节" id="{1EF0D668-6969-46E2-8FDE-F967F503A337}">
          <p14:sldIdLst>
            <p14:sldId id="2732"/>
            <p14:sldId id="2768"/>
            <p14:sldId id="2835"/>
            <p14:sldId id="2775"/>
            <p14:sldId id="2739"/>
            <p14:sldId id="2743"/>
            <p14:sldId id="2741"/>
            <p14:sldId id="2836"/>
            <p14:sldId id="2776"/>
            <p14:sldId id="2762"/>
            <p14:sldId id="2747"/>
            <p14:sldId id="2748"/>
            <p14:sldId id="2759"/>
            <p14:sldId id="2760"/>
            <p14:sldId id="2844"/>
            <p14:sldId id="2754"/>
            <p14:sldId id="2764"/>
            <p14:sldId id="2831"/>
            <p14:sldId id="274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-Sheng Geng" initials="LSG" lastIdx="2" clrIdx="0"/>
  <p:cmAuthor id="2" name="刘 志伟" initials="刘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73E7"/>
    <a:srgbClr val="F77331"/>
    <a:srgbClr val="008400"/>
    <a:srgbClr val="3385C6"/>
    <a:srgbClr val="0D6FC5"/>
    <a:srgbClr val="26C6DA"/>
    <a:srgbClr val="92D050"/>
    <a:srgbClr val="B8CAC6"/>
    <a:srgbClr val="EF8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790" autoAdjust="0"/>
    <p:restoredTop sz="96065" autoAdjust="0"/>
  </p:normalViewPr>
  <p:slideViewPr>
    <p:cSldViewPr snapToGrid="0">
      <p:cViewPr varScale="1">
        <p:scale>
          <a:sx n="76" d="100"/>
          <a:sy n="76" d="100"/>
        </p:scale>
        <p:origin x="136" y="2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A7A1D6-3A86-454A-A885-7467AE38C408}" type="doc">
      <dgm:prSet loTypeId="urn:microsoft.com/office/officeart/2009/3/layout/StepUpProcess#2" loCatId="process" qsTypeId="urn:microsoft.com/office/officeart/2005/8/quickstyle/simple1#1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DD21E3AE-4FA6-4C6D-8BC5-AACB4D9D6095}">
      <dgm:prSet phldrT="[文本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F9129A80-A9B9-4A2A-AECA-8C7FBFD55972}" type="parTrans" cxnId="{CC6AD7B4-A073-49F0-B7B7-AFC865702F86}">
      <dgm:prSet/>
      <dgm:spPr/>
      <dgm:t>
        <a:bodyPr/>
        <a:lstStyle/>
        <a:p>
          <a:endParaRPr lang="zh-CN" altLang="en-US"/>
        </a:p>
      </dgm:t>
    </dgm:pt>
    <dgm:pt modelId="{5AB9F36F-DE40-4EE0-A36F-346769D23A60}" type="sibTrans" cxnId="{CC6AD7B4-A073-49F0-B7B7-AFC865702F86}">
      <dgm:prSet/>
      <dgm:spPr/>
      <dgm:t>
        <a:bodyPr/>
        <a:lstStyle/>
        <a:p>
          <a:endParaRPr lang="zh-CN" altLang="en-US"/>
        </a:p>
      </dgm:t>
    </dgm:pt>
    <dgm:pt modelId="{C3251451-25D7-47DA-AAE9-F22B4C2FF24A}">
      <dgm:prSet phldrT="[文本]"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E93F1AAC-A861-44AA-B9E8-C5A7E9B51AFD}" type="parTrans" cxnId="{1C43B6F4-C3DC-4ADD-B8D8-E05757C2B8CF}">
      <dgm:prSet/>
      <dgm:spPr/>
      <dgm:t>
        <a:bodyPr/>
        <a:lstStyle/>
        <a:p>
          <a:endParaRPr lang="zh-CN" altLang="en-US"/>
        </a:p>
      </dgm:t>
    </dgm:pt>
    <dgm:pt modelId="{E0FF2AD2-8C65-4CDE-B31A-3B784BDFCDCC}" type="sibTrans" cxnId="{1C43B6F4-C3DC-4ADD-B8D8-E05757C2B8CF}">
      <dgm:prSet/>
      <dgm:spPr/>
      <dgm:t>
        <a:bodyPr/>
        <a:lstStyle/>
        <a:p>
          <a:endParaRPr lang="zh-CN" altLang="en-US"/>
        </a:p>
      </dgm:t>
    </dgm:pt>
    <dgm:pt modelId="{F432DA90-039B-4647-B7FB-27105312738E}">
      <dgm:prSet phldrT="[文本]" custT="1"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zh-CN" altLang="en-US">
              <a:noFill/>
            </a:rPr>
            <a:t> </a:t>
          </a:r>
        </a:p>
      </dgm:t>
    </dgm:pt>
    <dgm:pt modelId="{F35DD3B4-7C5D-41E3-8010-10C51C220048}" type="parTrans" cxnId="{B0CCC42B-4757-492B-ADB6-2A1BFF41E304}">
      <dgm:prSet/>
      <dgm:spPr/>
      <dgm:t>
        <a:bodyPr/>
        <a:lstStyle/>
        <a:p>
          <a:endParaRPr lang="zh-CN" altLang="en-US"/>
        </a:p>
      </dgm:t>
    </dgm:pt>
    <dgm:pt modelId="{2984B372-E0B1-4D85-B969-CFA1F80B1D57}" type="sibTrans" cxnId="{B0CCC42B-4757-492B-ADB6-2A1BFF41E304}">
      <dgm:prSet/>
      <dgm:spPr/>
      <dgm:t>
        <a:bodyPr/>
        <a:lstStyle/>
        <a:p>
          <a:endParaRPr lang="zh-CN" altLang="en-US"/>
        </a:p>
      </dgm:t>
    </dgm:pt>
    <dgm:pt modelId="{1E2A7D4A-BBF9-44FB-B5E3-136FA086F385}" type="pres">
      <dgm:prSet presAssocID="{04A7A1D6-3A86-454A-A885-7467AE38C408}" presName="rootnode" presStyleCnt="0">
        <dgm:presLayoutVars>
          <dgm:chMax/>
          <dgm:chPref/>
          <dgm:dir/>
          <dgm:animLvl val="lvl"/>
        </dgm:presLayoutVars>
      </dgm:prSet>
      <dgm:spPr/>
    </dgm:pt>
    <dgm:pt modelId="{5237CC22-1EA6-4AE4-9BBD-288A5E2B43C7}" type="pres">
      <dgm:prSet presAssocID="{DD21E3AE-4FA6-4C6D-8BC5-AACB4D9D6095}" presName="composite" presStyleCnt="0"/>
      <dgm:spPr/>
    </dgm:pt>
    <dgm:pt modelId="{3AA49FFF-D550-42A9-A042-FC2609E11FE0}" type="pres">
      <dgm:prSet presAssocID="{DD21E3AE-4FA6-4C6D-8BC5-AACB4D9D6095}" presName="LShape" presStyleLbl="alignNode1" presStyleIdx="0" presStyleCnt="5"/>
      <dgm:spPr/>
    </dgm:pt>
    <dgm:pt modelId="{6F039A85-68E3-4562-9D44-51D40D411B28}" type="pres">
      <dgm:prSet presAssocID="{DD21E3AE-4FA6-4C6D-8BC5-AACB4D9D6095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026848C6-42DF-480D-85B7-76924AFB759E}" type="pres">
      <dgm:prSet presAssocID="{DD21E3AE-4FA6-4C6D-8BC5-AACB4D9D6095}" presName="Triangle" presStyleLbl="alignNode1" presStyleIdx="1" presStyleCnt="5"/>
      <dgm:spPr/>
    </dgm:pt>
    <dgm:pt modelId="{4FF5C0A8-D15D-49E1-836A-E3D565E21E8A}" type="pres">
      <dgm:prSet presAssocID="{5AB9F36F-DE40-4EE0-A36F-346769D23A60}" presName="sibTrans" presStyleCnt="0"/>
      <dgm:spPr/>
    </dgm:pt>
    <dgm:pt modelId="{D84338E1-5A72-4082-9E51-55BB0F4A446C}" type="pres">
      <dgm:prSet presAssocID="{5AB9F36F-DE40-4EE0-A36F-346769D23A60}" presName="space" presStyleCnt="0"/>
      <dgm:spPr/>
    </dgm:pt>
    <dgm:pt modelId="{5849B939-8C0A-4DC8-A087-C60FAFCA453C}" type="pres">
      <dgm:prSet presAssocID="{C3251451-25D7-47DA-AAE9-F22B4C2FF24A}" presName="composite" presStyleCnt="0"/>
      <dgm:spPr/>
    </dgm:pt>
    <dgm:pt modelId="{F39DF936-6545-4F60-8477-22698853C5C3}" type="pres">
      <dgm:prSet presAssocID="{C3251451-25D7-47DA-AAE9-F22B4C2FF24A}" presName="LShape" presStyleLbl="alignNode1" presStyleIdx="2" presStyleCnt="5"/>
      <dgm:spPr/>
    </dgm:pt>
    <dgm:pt modelId="{3C814126-AC9C-40DE-85B9-1C5BA0A826DF}" type="pres">
      <dgm:prSet presAssocID="{C3251451-25D7-47DA-AAE9-F22B4C2FF24A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F7CFE50-A70E-4E57-A859-1584B1F2F3A9}" type="pres">
      <dgm:prSet presAssocID="{C3251451-25D7-47DA-AAE9-F22B4C2FF24A}" presName="Triangle" presStyleLbl="alignNode1" presStyleIdx="3" presStyleCnt="5"/>
      <dgm:spPr/>
    </dgm:pt>
    <dgm:pt modelId="{CD4D48B4-EA81-4AB7-954C-15246E70DAAE}" type="pres">
      <dgm:prSet presAssocID="{E0FF2AD2-8C65-4CDE-B31A-3B784BDFCDCC}" presName="sibTrans" presStyleCnt="0"/>
      <dgm:spPr/>
    </dgm:pt>
    <dgm:pt modelId="{27EE91D0-9717-423D-895A-A6646C7988BC}" type="pres">
      <dgm:prSet presAssocID="{E0FF2AD2-8C65-4CDE-B31A-3B784BDFCDCC}" presName="space" presStyleCnt="0"/>
      <dgm:spPr/>
    </dgm:pt>
    <dgm:pt modelId="{7EA5307E-B4E9-4E7C-A8A2-508A6C317621}" type="pres">
      <dgm:prSet presAssocID="{F432DA90-039B-4647-B7FB-27105312738E}" presName="composite" presStyleCnt="0"/>
      <dgm:spPr/>
    </dgm:pt>
    <dgm:pt modelId="{D9DD6032-63D6-4C84-B3A1-402D4D97CFB2}" type="pres">
      <dgm:prSet presAssocID="{F432DA90-039B-4647-B7FB-27105312738E}" presName="LShape" presStyleLbl="alignNode1" presStyleIdx="4" presStyleCnt="5"/>
      <dgm:spPr/>
    </dgm:pt>
    <dgm:pt modelId="{4132DC14-D62E-4735-BA2E-A88C95FF902A}" type="pres">
      <dgm:prSet presAssocID="{F432DA90-039B-4647-B7FB-27105312738E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0CCC42B-4757-492B-ADB6-2A1BFF41E304}" srcId="{04A7A1D6-3A86-454A-A885-7467AE38C408}" destId="{F432DA90-039B-4647-B7FB-27105312738E}" srcOrd="2" destOrd="0" parTransId="{F35DD3B4-7C5D-41E3-8010-10C51C220048}" sibTransId="{2984B372-E0B1-4D85-B969-CFA1F80B1D57}"/>
    <dgm:cxn modelId="{12B19C53-AD56-4CD6-8C80-C94465B33698}" type="presOf" srcId="{C3251451-25D7-47DA-AAE9-F22B4C2FF24A}" destId="{3C814126-AC9C-40DE-85B9-1C5BA0A826DF}" srcOrd="0" destOrd="0" presId="urn:microsoft.com/office/officeart/2009/3/layout/StepUpProcess#2"/>
    <dgm:cxn modelId="{0810F589-9AEF-4D5E-A27A-C6E118850107}" type="presOf" srcId="{DD21E3AE-4FA6-4C6D-8BC5-AACB4D9D6095}" destId="{6F039A85-68E3-4562-9D44-51D40D411B28}" srcOrd="0" destOrd="0" presId="urn:microsoft.com/office/officeart/2009/3/layout/StepUpProcess#2"/>
    <dgm:cxn modelId="{9E735CB4-67E0-4916-BC72-54062E91893F}" type="presOf" srcId="{F432DA90-039B-4647-B7FB-27105312738E}" destId="{4132DC14-D62E-4735-BA2E-A88C95FF902A}" srcOrd="0" destOrd="0" presId="urn:microsoft.com/office/officeart/2009/3/layout/StepUpProcess#2"/>
    <dgm:cxn modelId="{CC6AD7B4-A073-49F0-B7B7-AFC865702F86}" srcId="{04A7A1D6-3A86-454A-A885-7467AE38C408}" destId="{DD21E3AE-4FA6-4C6D-8BC5-AACB4D9D6095}" srcOrd="0" destOrd="0" parTransId="{F9129A80-A9B9-4A2A-AECA-8C7FBFD55972}" sibTransId="{5AB9F36F-DE40-4EE0-A36F-346769D23A60}"/>
    <dgm:cxn modelId="{414EA9C1-CDCB-4F99-AC59-BBC5315CCCF2}" type="presOf" srcId="{04A7A1D6-3A86-454A-A885-7467AE38C408}" destId="{1E2A7D4A-BBF9-44FB-B5E3-136FA086F385}" srcOrd="0" destOrd="0" presId="urn:microsoft.com/office/officeart/2009/3/layout/StepUpProcess#2"/>
    <dgm:cxn modelId="{1C43B6F4-C3DC-4ADD-B8D8-E05757C2B8CF}" srcId="{04A7A1D6-3A86-454A-A885-7467AE38C408}" destId="{C3251451-25D7-47DA-AAE9-F22B4C2FF24A}" srcOrd="1" destOrd="0" parTransId="{E93F1AAC-A861-44AA-B9E8-C5A7E9B51AFD}" sibTransId="{E0FF2AD2-8C65-4CDE-B31A-3B784BDFCDCC}"/>
    <dgm:cxn modelId="{A2C46FE3-8CE1-4A43-869A-8F2C1BEBFB1C}" type="presParOf" srcId="{1E2A7D4A-BBF9-44FB-B5E3-136FA086F385}" destId="{5237CC22-1EA6-4AE4-9BBD-288A5E2B43C7}" srcOrd="0" destOrd="0" presId="urn:microsoft.com/office/officeart/2009/3/layout/StepUpProcess#2"/>
    <dgm:cxn modelId="{9DB70BC3-6A34-4DCC-9867-20A60D556358}" type="presParOf" srcId="{5237CC22-1EA6-4AE4-9BBD-288A5E2B43C7}" destId="{3AA49FFF-D550-42A9-A042-FC2609E11FE0}" srcOrd="0" destOrd="0" presId="urn:microsoft.com/office/officeart/2009/3/layout/StepUpProcess#2"/>
    <dgm:cxn modelId="{CB32AFA8-EFEA-4258-A271-5E9A8A7E954F}" type="presParOf" srcId="{5237CC22-1EA6-4AE4-9BBD-288A5E2B43C7}" destId="{6F039A85-68E3-4562-9D44-51D40D411B28}" srcOrd="1" destOrd="0" presId="urn:microsoft.com/office/officeart/2009/3/layout/StepUpProcess#2"/>
    <dgm:cxn modelId="{4C6F06ED-C597-4EDA-8F94-119C8D4BF935}" type="presParOf" srcId="{5237CC22-1EA6-4AE4-9BBD-288A5E2B43C7}" destId="{026848C6-42DF-480D-85B7-76924AFB759E}" srcOrd="2" destOrd="0" presId="urn:microsoft.com/office/officeart/2009/3/layout/StepUpProcess#2"/>
    <dgm:cxn modelId="{B9582010-4465-44B7-8020-1DE93417C43F}" type="presParOf" srcId="{1E2A7D4A-BBF9-44FB-B5E3-136FA086F385}" destId="{4FF5C0A8-D15D-49E1-836A-E3D565E21E8A}" srcOrd="1" destOrd="0" presId="urn:microsoft.com/office/officeart/2009/3/layout/StepUpProcess#2"/>
    <dgm:cxn modelId="{C1CFAE5F-57EA-4E10-B061-601285015478}" type="presParOf" srcId="{4FF5C0A8-D15D-49E1-836A-E3D565E21E8A}" destId="{D84338E1-5A72-4082-9E51-55BB0F4A446C}" srcOrd="0" destOrd="0" presId="urn:microsoft.com/office/officeart/2009/3/layout/StepUpProcess#2"/>
    <dgm:cxn modelId="{EC9B3F44-1100-4748-AEE0-71F7D244C372}" type="presParOf" srcId="{1E2A7D4A-BBF9-44FB-B5E3-136FA086F385}" destId="{5849B939-8C0A-4DC8-A087-C60FAFCA453C}" srcOrd="2" destOrd="0" presId="urn:microsoft.com/office/officeart/2009/3/layout/StepUpProcess#2"/>
    <dgm:cxn modelId="{91A02435-073B-459A-9A18-90288108DF22}" type="presParOf" srcId="{5849B939-8C0A-4DC8-A087-C60FAFCA453C}" destId="{F39DF936-6545-4F60-8477-22698853C5C3}" srcOrd="0" destOrd="0" presId="urn:microsoft.com/office/officeart/2009/3/layout/StepUpProcess#2"/>
    <dgm:cxn modelId="{96FE8216-07DF-463A-8FEB-F0460755B103}" type="presParOf" srcId="{5849B939-8C0A-4DC8-A087-C60FAFCA453C}" destId="{3C814126-AC9C-40DE-85B9-1C5BA0A826DF}" srcOrd="1" destOrd="0" presId="urn:microsoft.com/office/officeart/2009/3/layout/StepUpProcess#2"/>
    <dgm:cxn modelId="{85F510E7-D969-4367-9B36-E6C401BCD20D}" type="presParOf" srcId="{5849B939-8C0A-4DC8-A087-C60FAFCA453C}" destId="{4F7CFE50-A70E-4E57-A859-1584B1F2F3A9}" srcOrd="2" destOrd="0" presId="urn:microsoft.com/office/officeart/2009/3/layout/StepUpProcess#2"/>
    <dgm:cxn modelId="{A4F169E6-56B6-4A69-B6F6-70CBFA56A2E4}" type="presParOf" srcId="{1E2A7D4A-BBF9-44FB-B5E3-136FA086F385}" destId="{CD4D48B4-EA81-4AB7-954C-15246E70DAAE}" srcOrd="3" destOrd="0" presId="urn:microsoft.com/office/officeart/2009/3/layout/StepUpProcess#2"/>
    <dgm:cxn modelId="{1292780C-C86A-4246-949E-ADA259E0F27E}" type="presParOf" srcId="{CD4D48B4-EA81-4AB7-954C-15246E70DAAE}" destId="{27EE91D0-9717-423D-895A-A6646C7988BC}" srcOrd="0" destOrd="0" presId="urn:microsoft.com/office/officeart/2009/3/layout/StepUpProcess#2"/>
    <dgm:cxn modelId="{93545416-6381-470A-8238-FCD5B6779EA6}" type="presParOf" srcId="{1E2A7D4A-BBF9-44FB-B5E3-136FA086F385}" destId="{7EA5307E-B4E9-4E7C-A8A2-508A6C317621}" srcOrd="4" destOrd="0" presId="urn:microsoft.com/office/officeart/2009/3/layout/StepUpProcess#2"/>
    <dgm:cxn modelId="{8A3F0400-BEC1-45B5-97E3-C8BE64CB2AA2}" type="presParOf" srcId="{7EA5307E-B4E9-4E7C-A8A2-508A6C317621}" destId="{D9DD6032-63D6-4C84-B3A1-402D4D97CFB2}" srcOrd="0" destOrd="0" presId="urn:microsoft.com/office/officeart/2009/3/layout/StepUpProcess#2"/>
    <dgm:cxn modelId="{0E94C1A1-756B-459B-AC19-8E804E6230B7}" type="presParOf" srcId="{7EA5307E-B4E9-4E7C-A8A2-508A6C317621}" destId="{4132DC14-D62E-4735-BA2E-A88C95FF902A}" srcOrd="1" destOrd="0" presId="urn:microsoft.com/office/officeart/2009/3/layout/StepUpProcess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49FFF-D550-42A9-A042-FC2609E11FE0}">
      <dsp:nvSpPr>
        <dsp:cNvPr id="0" name=""/>
        <dsp:cNvSpPr/>
      </dsp:nvSpPr>
      <dsp:spPr>
        <a:xfrm rot="5400000">
          <a:off x="380755" y="1327890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039A85-68E3-4562-9D44-51D40D411B28}">
      <dsp:nvSpPr>
        <dsp:cNvPr id="0" name=""/>
        <dsp:cNvSpPr/>
      </dsp:nvSpPr>
      <dsp:spPr bwMode="white">
        <a:xfrm>
          <a:off x="190544" y="1894416"/>
          <a:ext cx="1711813" cy="1500505"/>
        </a:xfrm>
        <a:prstGeom prst="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>
              <a:noFill/>
            </a:rPr>
            <a:t> </a:t>
          </a:r>
        </a:p>
      </dsp:txBody>
      <dsp:txXfrm>
        <a:off x="190544" y="1894416"/>
        <a:ext cx="1711813" cy="1500505"/>
      </dsp:txXfrm>
    </dsp:sp>
    <dsp:sp modelId="{026848C6-42DF-480D-85B7-76924AFB759E}">
      <dsp:nvSpPr>
        <dsp:cNvPr id="0" name=""/>
        <dsp:cNvSpPr/>
      </dsp:nvSpPr>
      <dsp:spPr>
        <a:xfrm>
          <a:off x="1579374" y="1188296"/>
          <a:ext cx="322983" cy="3229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9DF936-6545-4F60-8477-22698853C5C3}">
      <dsp:nvSpPr>
        <dsp:cNvPr id="0" name=""/>
        <dsp:cNvSpPr/>
      </dsp:nvSpPr>
      <dsp:spPr>
        <a:xfrm rot="5400000">
          <a:off x="2476349" y="809333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814126-AC9C-40DE-85B9-1C5BA0A826DF}">
      <dsp:nvSpPr>
        <dsp:cNvPr id="0" name=""/>
        <dsp:cNvSpPr/>
      </dsp:nvSpPr>
      <dsp:spPr bwMode="white">
        <a:xfrm>
          <a:off x="2286138" y="1375860"/>
          <a:ext cx="1711813" cy="1500505"/>
        </a:xfrm>
        <a:prstGeom prst="rect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>
              <a:noFill/>
            </a:rPr>
            <a:t> </a:t>
          </a:r>
        </a:p>
      </dsp:txBody>
      <dsp:txXfrm>
        <a:off x="2286138" y="1375860"/>
        <a:ext cx="1711813" cy="1500505"/>
      </dsp:txXfrm>
    </dsp:sp>
    <dsp:sp modelId="{4F7CFE50-A70E-4E57-A859-1584B1F2F3A9}">
      <dsp:nvSpPr>
        <dsp:cNvPr id="0" name=""/>
        <dsp:cNvSpPr/>
      </dsp:nvSpPr>
      <dsp:spPr>
        <a:xfrm>
          <a:off x="3674968" y="669740"/>
          <a:ext cx="322983" cy="3229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DD6032-63D6-4C84-B3A1-402D4D97CFB2}">
      <dsp:nvSpPr>
        <dsp:cNvPr id="0" name=""/>
        <dsp:cNvSpPr/>
      </dsp:nvSpPr>
      <dsp:spPr>
        <a:xfrm rot="5400000">
          <a:off x="4571943" y="290776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2DC14-D62E-4735-BA2E-A88C95FF902A}">
      <dsp:nvSpPr>
        <dsp:cNvPr id="0" name=""/>
        <dsp:cNvSpPr/>
      </dsp:nvSpPr>
      <dsp:spPr bwMode="white">
        <a:xfrm>
          <a:off x="4381732" y="857303"/>
          <a:ext cx="1711813" cy="1500505"/>
        </a:xfrm>
        <a:prstGeom prst="rect">
          <a:avLst/>
        </a:prstGeom>
        <a:blipFill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>
              <a:noFill/>
            </a:rPr>
            <a:t> </a:t>
          </a:r>
        </a:p>
      </dsp:txBody>
      <dsp:txXfrm>
        <a:off x="4381732" y="857303"/>
        <a:ext cx="1711813" cy="15005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#2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b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bR"/>
          <dgm:param type="flowDir" val="row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1AA7F-3044-438C-8B03-54D0453B54BE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D26D2-B6DD-4384-AEA6-8068C7DC69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3A1F4-B63D-4184-A89D-2E46A94932A5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1A36F-42B4-4698-A17E-BC46F3BF5DD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In the same plot, the difference between the free and scattering wave functions squared ∆ ≡ r 2 (|</a:t>
            </a:r>
            <a:r>
              <a:rPr lang="en-US" altLang="zh-CN" dirty="0" err="1"/>
              <a:t>ψl</a:t>
            </a:r>
            <a:r>
              <a:rPr lang="en-US" altLang="zh-CN" dirty="0"/>
              <a:t>=0| 2 − |</a:t>
            </a:r>
            <a:r>
              <a:rPr lang="en-US" altLang="zh-CN" dirty="0" err="1"/>
              <a:t>jl</a:t>
            </a:r>
            <a:r>
              <a:rPr lang="en-US" altLang="zh-CN" dirty="0"/>
              <a:t>=0| 2 ) in Eq. (7) is also shown as the blue solid line. Panels (a3–d3): Correlation function as a function of the relative momentum k. </a:t>
            </a:r>
            <a:endParaRPr kumimoji="1"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40248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06152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83291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9643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3913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34821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84726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08613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1077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E6FDDD-5320-40B6-8AB0-A70583DC6E6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6624-436E-4144-9FD1-6263439649A8}" type="datetime1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C5E4-78D1-43E8-86F0-65B24232214E}" type="datetime1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240"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defRPr>
            </a:lvl1pPr>
          </a:lstStyle>
          <a:p>
            <a:r>
              <a:t>标题文本</a:t>
            </a:r>
          </a:p>
        </p:txBody>
      </p:sp>
      <p:sp>
        <p:nvSpPr>
          <p:cNvPr id="408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1188720" y="1943100"/>
            <a:ext cx="9814560" cy="4023360"/>
          </a:xfrm>
          <a:prstGeom prst="rect">
            <a:avLst/>
          </a:prstGeom>
        </p:spPr>
        <p:txBody>
          <a:bodyPr/>
          <a:lstStyle>
            <a:lvl1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33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对象"/>
          <p:cNvSpPr txBox="1">
            <a:spLocks noGrp="1"/>
          </p:cNvSpPr>
          <p:nvPr>
            <p:ph idx="3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38100" tIns="38100" rIns="38100" bIns="38100"/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b="1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marL="0" indent="0" algn="ctr">
              <a:spcBef>
                <a:spcPts val="0"/>
              </a:spcBef>
              <a:buClrTx/>
              <a:buSzTx/>
              <a:buNone/>
              <a:defRPr sz="3800" b="1"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107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t>标题文本</a:t>
            </a:r>
          </a:p>
        </p:txBody>
      </p:sp>
      <p:sp>
        <p:nvSpPr>
          <p:cNvPr id="1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860147" y="192722"/>
            <a:ext cx="344555" cy="24901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F73DC9-A1D2-2243-B66B-DF68CC7026D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B446-8B49-E84B-B41D-566FBBD75222}" type="datetime1">
              <a:rPr lang="zh-CN" altLang="en-US" smtClean="0"/>
              <a:t>2024/11/3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183884"/>
          </a:solidFill>
          <a:ln>
            <a:solidFill>
              <a:srgbClr val="183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8" name="直接连接符 3"/>
          <p:cNvCxnSpPr/>
          <p:nvPr userDrawn="1"/>
        </p:nvCxnSpPr>
        <p:spPr>
          <a:xfrm>
            <a:off x="3360739" y="1008063"/>
            <a:ext cx="2692400" cy="0"/>
          </a:xfrm>
          <a:prstGeom prst="line">
            <a:avLst/>
          </a:prstGeom>
          <a:ln w="28575">
            <a:solidFill>
              <a:srgbClr val="1838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6CC83C-4E83-9C40-8FBF-25CE164E572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787FB-CA10-4AF5-BF0B-94849B09B0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C2F0-76AF-4424-A318-C92AAAE5A84C}" type="datetime1">
              <a:rPr lang="zh-CN" altLang="en-US" smtClean="0"/>
              <a:t>2024/11/3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2B1F0E-E78F-BA40-A11B-AAFE7FB8E23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3093C-1A27-4119-942E-E0EF3DB56B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A0E0BC-C395-BE4F-B82A-0DA062D17CB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C2F7C-2519-441F-953F-DCAD10EF44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DDD8E0-DB65-9749-8C24-B5BC30559C6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B67F1-DEA0-4505-A3D7-68170254FAE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6EC9CB-1C51-EB4E-B0D7-CD970DC9971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9026B-6DAF-4557-965D-1B383A60BD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26E2E-9420-B742-95FE-F76FB61272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740C-F9E2-47E7-A120-963DCF03B0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3360739" y="1008063"/>
            <a:ext cx="2692400" cy="0"/>
          </a:xfrm>
          <a:prstGeom prst="line">
            <a:avLst/>
          </a:prstGeom>
          <a:ln w="28575">
            <a:solidFill>
              <a:srgbClr val="072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 userDrawn="1"/>
        </p:nvSpPr>
        <p:spPr>
          <a:xfrm>
            <a:off x="9498013" y="6230938"/>
            <a:ext cx="2693987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6805613" y="6284913"/>
            <a:ext cx="2692400" cy="0"/>
          </a:xfrm>
          <a:prstGeom prst="line">
            <a:avLst/>
          </a:prstGeom>
          <a:ln w="28575">
            <a:solidFill>
              <a:srgbClr val="072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3138" y="174094"/>
            <a:ext cx="10187929" cy="736490"/>
          </a:xfrm>
        </p:spPr>
        <p:txBody>
          <a:bodyPr>
            <a:normAutofit/>
          </a:bodyPr>
          <a:lstStyle>
            <a:lvl1pPr>
              <a:defRPr sz="3000" b="1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占位符 2"/>
          <p:cNvSpPr>
            <a:spLocks noGrp="1"/>
          </p:cNvSpPr>
          <p:nvPr>
            <p:ph idx="1"/>
          </p:nvPr>
        </p:nvSpPr>
        <p:spPr bwMode="auto">
          <a:xfrm>
            <a:off x="838200" y="1318163"/>
            <a:ext cx="10515600" cy="466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57175" marR="0" indent="-257175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anose="05000000000000000000" pitchFamily="2" charset="2"/>
              <a:buChar char="p"/>
              <a:defRPr sz="27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57530" marR="0" indent="-21463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Ø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 marL="8572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 marL="12001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–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 marL="15430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»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marL="257175" marR="0" lvl="0" indent="-257175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anose="05000000000000000000" pitchFamily="2" charset="2"/>
              <a:buChar char="p"/>
              <a:defRPr/>
            </a:pPr>
            <a:r>
              <a:rPr kumimoji="1" lang="zh-CN" alt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单击此处编辑母版文本样式</a:t>
            </a:r>
          </a:p>
          <a:p>
            <a:pPr marL="557530" marR="0" lvl="1" indent="-21463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Ø"/>
              <a:defRPr/>
            </a:pPr>
            <a:r>
              <a: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第二级</a:t>
            </a:r>
          </a:p>
          <a:p>
            <a:pPr marL="857250" marR="0" lvl="2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defRPr/>
            </a:pPr>
            <a:r>
              <a:rPr kumimoji="1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第三级</a:t>
            </a:r>
          </a:p>
          <a:p>
            <a:pPr marL="1200150" marR="0" lvl="3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–"/>
              <a:defRPr/>
            </a:pPr>
            <a:r>
              <a: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第四级</a:t>
            </a:r>
          </a:p>
          <a:p>
            <a:pPr marL="1543050" marR="0" lvl="4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»"/>
              <a:defRPr/>
            </a:pPr>
            <a:r>
              <a:rPr kumimoji="1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第五级</a:t>
            </a:r>
          </a:p>
        </p:txBody>
      </p:sp>
      <p:pic>
        <p:nvPicPr>
          <p:cNvPr id="9" name="图片 8" descr="C:\Users\len\Desktop\7-140129231040534.png"/>
          <p:cNvPicPr/>
          <p:nvPr userDrawn="1"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9747839" y="6362638"/>
            <a:ext cx="2222475" cy="458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9C323-CF42-4C3B-BFA6-816D4DB6240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787FB-CA10-4AF5-BF0B-94849B09B0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76237-EC33-4F9C-B3F4-B1847318EBE1}" type="datetime1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EDA781-48A5-4F3B-B8B8-2159B3B51B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3093C-1A27-4119-942E-E0EF3DB56B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806437-C533-4E1E-BECE-D1D2296E09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C2F7C-2519-441F-953F-DCAD10EF44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93B318-B836-433F-BAC9-D5089C55156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B67F1-DEA0-4505-A3D7-68170254FAE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039DF-B5B1-4B62-8940-A2CD4312F3C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9026B-6DAF-4557-965D-1B383A60BD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8765DA-FCF4-413E-913F-A82FC77F17C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740C-F9E2-47E7-A120-963DCF03B0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D5EBA-5B9E-4838-B51A-07EF41C043DF}" type="datetime1">
              <a:rPr lang="zh-CN" altLang="en-US" smtClean="0"/>
              <a:t>2024/11/3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5E9EF-0889-4BA9-AAF1-25F00514CADD}" type="slidenum">
              <a:rPr lang="en-US" smtClean="0">
                <a:solidFill>
                  <a:srgbClr val="000000"/>
                </a:solidFill>
              </a:rPr>
              <a:t>‹#›</a:t>
            </a:fld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5E9EF-0889-4BA9-AAF1-25F00514CADD}" type="slidenum">
              <a:rPr lang="en-US" smtClean="0">
                <a:solidFill>
                  <a:srgbClr val="000000"/>
                </a:solidFill>
              </a:rPr>
              <a:t>‹#›</a:t>
            </a:fld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4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3.GIF"/><Relationship Id="rId4" Type="http://schemas.openxmlformats.org/officeDocument/2006/relationships/diagramLayout" Target="../diagrams/layout1.xml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0.png"/><Relationship Id="rId26" Type="http://schemas.openxmlformats.org/officeDocument/2006/relationships/image" Target="../media/image54.png"/><Relationship Id="rId39" Type="http://schemas.openxmlformats.org/officeDocument/2006/relationships/image" Target="../media/image34.png"/><Relationship Id="rId21" Type="http://schemas.openxmlformats.org/officeDocument/2006/relationships/image" Target="../media/image49.png"/><Relationship Id="rId34" Type="http://schemas.openxmlformats.org/officeDocument/2006/relationships/image" Target="../media/image61.png"/><Relationship Id="rId42" Type="http://schemas.openxmlformats.org/officeDocument/2006/relationships/image" Target="../media/image69.png"/><Relationship Id="rId50" Type="http://schemas.openxmlformats.org/officeDocument/2006/relationships/image" Target="../media/image76.png"/><Relationship Id="rId55" Type="http://schemas.openxmlformats.org/officeDocument/2006/relationships/image" Target="../media/image38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9.png"/><Relationship Id="rId11" Type="http://schemas.openxmlformats.org/officeDocument/2006/relationships/image" Target="../media/image390.png"/><Relationship Id="rId24" Type="http://schemas.openxmlformats.org/officeDocument/2006/relationships/image" Target="../media/image52.pn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40" Type="http://schemas.openxmlformats.org/officeDocument/2006/relationships/image" Target="../media/image67.png"/><Relationship Id="rId45" Type="http://schemas.openxmlformats.org/officeDocument/2006/relationships/image" Target="../media/image72.png"/><Relationship Id="rId53" Type="http://schemas.openxmlformats.org/officeDocument/2006/relationships/image" Target="../media/image36.png"/><Relationship Id="rId5" Type="http://schemas.openxmlformats.org/officeDocument/2006/relationships/image" Target="../media/image330.png"/><Relationship Id="rId10" Type="http://schemas.openxmlformats.org/officeDocument/2006/relationships/image" Target="../media/image380.png"/><Relationship Id="rId19" Type="http://schemas.openxmlformats.org/officeDocument/2006/relationships/image" Target="../media/image470.png"/><Relationship Id="rId31" Type="http://schemas.openxmlformats.org/officeDocument/2006/relationships/image" Target="../media/image580.png"/><Relationship Id="rId44" Type="http://schemas.openxmlformats.org/officeDocument/2006/relationships/image" Target="../media/image71.png"/><Relationship Id="rId52" Type="http://schemas.openxmlformats.org/officeDocument/2006/relationships/image" Target="../media/image34.png"/><Relationship Id="rId4" Type="http://schemas.openxmlformats.org/officeDocument/2006/relationships/image" Target="../media/image320.png"/><Relationship Id="rId9" Type="http://schemas.openxmlformats.org/officeDocument/2006/relationships/image" Target="../media/image370.png"/><Relationship Id="rId14" Type="http://schemas.openxmlformats.org/officeDocument/2006/relationships/image" Target="../media/image33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70.png"/><Relationship Id="rId35" Type="http://schemas.openxmlformats.org/officeDocument/2006/relationships/image" Target="../media/image31.png"/><Relationship Id="rId43" Type="http://schemas.openxmlformats.org/officeDocument/2006/relationships/image" Target="../media/image70.png"/><Relationship Id="rId48" Type="http://schemas.openxmlformats.org/officeDocument/2006/relationships/image" Target="../media/image740.png"/><Relationship Id="rId56" Type="http://schemas.openxmlformats.org/officeDocument/2006/relationships/image" Target="../media/image23.GIF"/><Relationship Id="rId8" Type="http://schemas.openxmlformats.org/officeDocument/2006/relationships/image" Target="../media/image360.png"/><Relationship Id="rId51" Type="http://schemas.openxmlformats.org/officeDocument/2006/relationships/image" Target="../media/image77.png"/><Relationship Id="rId3" Type="http://schemas.openxmlformats.org/officeDocument/2006/relationships/image" Target="../media/image25.png"/><Relationship Id="rId12" Type="http://schemas.openxmlformats.org/officeDocument/2006/relationships/image" Target="../media/image400.png"/><Relationship Id="rId17" Type="http://schemas.openxmlformats.org/officeDocument/2006/relationships/image" Target="../media/image450.png"/><Relationship Id="rId25" Type="http://schemas.openxmlformats.org/officeDocument/2006/relationships/image" Target="../media/image53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46" Type="http://schemas.openxmlformats.org/officeDocument/2006/relationships/image" Target="../media/image73.png"/><Relationship Id="rId20" Type="http://schemas.openxmlformats.org/officeDocument/2006/relationships/image" Target="../media/image48.png"/><Relationship Id="rId41" Type="http://schemas.openxmlformats.org/officeDocument/2006/relationships/image" Target="../media/image68.png"/><Relationship Id="rId54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15" Type="http://schemas.openxmlformats.org/officeDocument/2006/relationships/image" Target="../media/image35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36" Type="http://schemas.openxmlformats.org/officeDocument/2006/relationships/image" Target="../media/image63.png"/><Relationship Id="rId49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image" Target="../media/image89.png"/><Relationship Id="rId26" Type="http://schemas.openxmlformats.org/officeDocument/2006/relationships/image" Target="../media/image540.png"/><Relationship Id="rId3" Type="http://schemas.openxmlformats.org/officeDocument/2006/relationships/image" Target="../media/image45.jpeg"/><Relationship Id="rId21" Type="http://schemas.openxmlformats.org/officeDocument/2006/relationships/image" Target="../media/image85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8.png"/><Relationship Id="rId25" Type="http://schemas.openxmlformats.org/officeDocument/2006/relationships/image" Target="../media/image530.png"/><Relationship Id="rId33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7.png"/><Relationship Id="rId20" Type="http://schemas.openxmlformats.org/officeDocument/2006/relationships/image" Target="../media/image83.jpg"/><Relationship Id="rId29" Type="http://schemas.openxmlformats.org/officeDocument/2006/relationships/image" Target="../media/image570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2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32" Type="http://schemas.openxmlformats.org/officeDocument/2006/relationships/image" Target="../media/image520.png"/><Relationship Id="rId5" Type="http://schemas.openxmlformats.org/officeDocument/2006/relationships/image" Target="../media/image58.png"/><Relationship Id="rId15" Type="http://schemas.openxmlformats.org/officeDocument/2006/relationships/image" Target="../media/image82.png"/><Relationship Id="rId23" Type="http://schemas.openxmlformats.org/officeDocument/2006/relationships/image" Target="../media/image87.jpeg"/><Relationship Id="rId28" Type="http://schemas.openxmlformats.org/officeDocument/2006/relationships/image" Target="../media/image560.png"/><Relationship Id="rId10" Type="http://schemas.openxmlformats.org/officeDocument/2006/relationships/image" Target="../media/image66.png"/><Relationship Id="rId19" Type="http://schemas.openxmlformats.org/officeDocument/2006/relationships/image" Target="../media/image90.png"/><Relationship Id="rId31" Type="http://schemas.openxmlformats.org/officeDocument/2006/relationships/image" Target="../media/image510.png"/><Relationship Id="rId4" Type="http://schemas.openxmlformats.org/officeDocument/2006/relationships/image" Target="../media/image47.png"/><Relationship Id="rId9" Type="http://schemas.openxmlformats.org/officeDocument/2006/relationships/image" Target="../media/image57.png"/><Relationship Id="rId14" Type="http://schemas.openxmlformats.org/officeDocument/2006/relationships/image" Target="../media/image81.png"/><Relationship Id="rId22" Type="http://schemas.openxmlformats.org/officeDocument/2006/relationships/image" Target="../media/image86.png"/><Relationship Id="rId27" Type="http://schemas.openxmlformats.org/officeDocument/2006/relationships/image" Target="../media/image550.png"/><Relationship Id="rId30" Type="http://schemas.openxmlformats.org/officeDocument/2006/relationships/image" Target="../media/image5800.png"/><Relationship Id="rId8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0.png"/><Relationship Id="rId13" Type="http://schemas.openxmlformats.org/officeDocument/2006/relationships/image" Target="../media/image119.png"/><Relationship Id="rId3" Type="http://schemas.openxmlformats.org/officeDocument/2006/relationships/tags" Target="../tags/tag4.xml"/><Relationship Id="rId7" Type="http://schemas.openxmlformats.org/officeDocument/2006/relationships/image" Target="../media/image94.jpeg"/><Relationship Id="rId12" Type="http://schemas.openxmlformats.org/officeDocument/2006/relationships/image" Target="../media/image9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97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00.png"/><Relationship Id="rId10" Type="http://schemas.openxmlformats.org/officeDocument/2006/relationships/image" Target="../media/image96.png"/><Relationship Id="rId4" Type="http://schemas.openxmlformats.org/officeDocument/2006/relationships/tags" Target="../tags/tag5.xml"/><Relationship Id="rId9" Type="http://schemas.openxmlformats.org/officeDocument/2006/relationships/image" Target="../media/image95.jpeg"/><Relationship Id="rId1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8.xml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10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04.png"/><Relationship Id="rId5" Type="http://schemas.openxmlformats.org/officeDocument/2006/relationships/tags" Target="../tags/tag10.xml"/><Relationship Id="rId10" Type="http://schemas.openxmlformats.org/officeDocument/2006/relationships/image" Target="../media/image103.png"/><Relationship Id="rId4" Type="http://schemas.openxmlformats.org/officeDocument/2006/relationships/tags" Target="../tags/tag9.xml"/><Relationship Id="rId9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7.png"/><Relationship Id="rId5" Type="http://schemas.openxmlformats.org/officeDocument/2006/relationships/image" Target="../media/image127.png"/><Relationship Id="rId4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16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15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14.png"/><Relationship Id="rId5" Type="http://schemas.openxmlformats.org/officeDocument/2006/relationships/tags" Target="../tags/tag15.xml"/><Relationship Id="rId10" Type="http://schemas.openxmlformats.org/officeDocument/2006/relationships/image" Target="../media/image113.png"/><Relationship Id="rId4" Type="http://schemas.openxmlformats.org/officeDocument/2006/relationships/tags" Target="../tags/tag14.xml"/><Relationship Id="rId9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0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40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Relationship Id="rId6" Type="http://schemas.openxmlformats.org/officeDocument/2006/relationships/image" Target="../media/image1390.png"/><Relationship Id="rId11" Type="http://schemas.openxmlformats.org/officeDocument/2006/relationships/image" Target="../media/image1290.png"/><Relationship Id="rId5" Type="http://schemas.openxmlformats.org/officeDocument/2006/relationships/image" Target="../media/image122.png"/><Relationship Id="rId10" Type="http://schemas.openxmlformats.org/officeDocument/2006/relationships/image" Target="../media/image125.jpeg"/><Relationship Id="rId4" Type="http://schemas.openxmlformats.org/officeDocument/2006/relationships/image" Target="../media/image128.png"/><Relationship Id="rId9" Type="http://schemas.openxmlformats.org/officeDocument/2006/relationships/image" Target="../media/image12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21.xml"/><Relationship Id="rId7" Type="http://schemas.openxmlformats.org/officeDocument/2006/relationships/image" Target="../media/image129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26.png"/><Relationship Id="rId11" Type="http://schemas.openxmlformats.org/officeDocument/2006/relationships/image" Target="../media/image133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132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3" Type="http://schemas.openxmlformats.org/officeDocument/2006/relationships/tags" Target="../tags/tag24.xml"/><Relationship Id="rId7" Type="http://schemas.openxmlformats.org/officeDocument/2006/relationships/notesSlide" Target="../notesSlides/notesSlide24.xml"/><Relationship Id="rId12" Type="http://schemas.openxmlformats.org/officeDocument/2006/relationships/image" Target="../media/image138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37.png"/><Relationship Id="rId5" Type="http://schemas.openxmlformats.org/officeDocument/2006/relationships/tags" Target="../tags/tag26.xml"/><Relationship Id="rId10" Type="http://schemas.openxmlformats.org/officeDocument/2006/relationships/image" Target="../media/image136.png"/><Relationship Id="rId4" Type="http://schemas.openxmlformats.org/officeDocument/2006/relationships/tags" Target="../tags/tag25.xml"/><Relationship Id="rId9" Type="http://schemas.openxmlformats.org/officeDocument/2006/relationships/image" Target="../media/image1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0.pn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52.png"/><Relationship Id="rId7" Type="http://schemas.openxmlformats.org/officeDocument/2006/relationships/image" Target="../media/image14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Relationship Id="rId9" Type="http://schemas.openxmlformats.org/officeDocument/2006/relationships/image" Target="../media/image14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tags" Target="../tags/tag29.xml"/><Relationship Id="rId7" Type="http://schemas.openxmlformats.org/officeDocument/2006/relationships/image" Target="../media/image153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51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image" Target="../media/image157.png"/><Relationship Id="rId18" Type="http://schemas.openxmlformats.org/officeDocument/2006/relationships/image" Target="../media/image1810.png"/><Relationship Id="rId3" Type="http://schemas.openxmlformats.org/officeDocument/2006/relationships/tags" Target="../tags/tag32.xml"/><Relationship Id="rId21" Type="http://schemas.openxmlformats.org/officeDocument/2006/relationships/image" Target="../media/image163.png"/><Relationship Id="rId7" Type="http://schemas.openxmlformats.org/officeDocument/2006/relationships/tags" Target="../tags/tag36.xml"/><Relationship Id="rId12" Type="http://schemas.openxmlformats.org/officeDocument/2006/relationships/image" Target="../media/image156.png"/><Relationship Id="rId17" Type="http://schemas.openxmlformats.org/officeDocument/2006/relationships/image" Target="../media/image1800.png"/><Relationship Id="rId2" Type="http://schemas.openxmlformats.org/officeDocument/2006/relationships/tags" Target="../tags/tag31.xml"/><Relationship Id="rId16" Type="http://schemas.openxmlformats.org/officeDocument/2006/relationships/image" Target="../media/image159.png"/><Relationship Id="rId20" Type="http://schemas.openxmlformats.org/officeDocument/2006/relationships/image" Target="../media/image162.png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notesSlide" Target="../notesSlides/notesSlide29.xml"/><Relationship Id="rId24" Type="http://schemas.openxmlformats.org/officeDocument/2006/relationships/image" Target="../media/image166.png"/><Relationship Id="rId5" Type="http://schemas.openxmlformats.org/officeDocument/2006/relationships/tags" Target="../tags/tag34.xml"/><Relationship Id="rId15" Type="http://schemas.openxmlformats.org/officeDocument/2006/relationships/image" Target="../media/image158.png"/><Relationship Id="rId23" Type="http://schemas.openxmlformats.org/officeDocument/2006/relationships/image" Target="../media/image165.png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161.png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image" Target="../media/image136.png"/><Relationship Id="rId22" Type="http://schemas.openxmlformats.org/officeDocument/2006/relationships/image" Target="../media/image1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0.png"/><Relationship Id="rId3" Type="http://schemas.openxmlformats.org/officeDocument/2006/relationships/image" Target="../media/image169.pn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74.png"/><Relationship Id="rId9" Type="http://schemas.openxmlformats.org/officeDocument/2006/relationships/image" Target="../media/image15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britannica.com/biography/Auguste-Rodin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tags" Target="../tags/tag41.xml"/><Relationship Id="rId7" Type="http://schemas.openxmlformats.org/officeDocument/2006/relationships/image" Target="../media/image202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75.png"/><Relationship Id="rId11" Type="http://schemas.openxmlformats.org/officeDocument/2006/relationships/image" Target="../media/image179.png"/><Relationship Id="rId5" Type="http://schemas.openxmlformats.org/officeDocument/2006/relationships/notesSlide" Target="../notesSlides/notesSlide34.xml"/><Relationship Id="rId10" Type="http://schemas.openxmlformats.org/officeDocument/2006/relationships/image" Target="../media/image178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82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arxiv.org/abs/2404.18607" TargetMode="External"/><Relationship Id="rId4" Type="http://schemas.openxmlformats.org/officeDocument/2006/relationships/image" Target="../media/image1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arxiv.org/abs/2404.18607" TargetMode="External"/><Relationship Id="rId4" Type="http://schemas.openxmlformats.org/officeDocument/2006/relationships/image" Target="../media/image21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0.png"/><Relationship Id="rId13" Type="http://schemas.openxmlformats.org/officeDocument/2006/relationships/image" Target="../media/image2300.png"/><Relationship Id="rId3" Type="http://schemas.openxmlformats.org/officeDocument/2006/relationships/image" Target="../media/image187.png"/><Relationship Id="rId7" Type="http://schemas.openxmlformats.org/officeDocument/2006/relationships/image" Target="../media/image2240.png"/><Relationship Id="rId12" Type="http://schemas.openxmlformats.org/officeDocument/2006/relationships/image" Target="../media/image2290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30.png"/><Relationship Id="rId11" Type="http://schemas.openxmlformats.org/officeDocument/2006/relationships/image" Target="../media/image2280.png"/><Relationship Id="rId5" Type="http://schemas.openxmlformats.org/officeDocument/2006/relationships/image" Target="../media/image2220.png"/><Relationship Id="rId10" Type="http://schemas.openxmlformats.org/officeDocument/2006/relationships/image" Target="../media/image2270.png"/><Relationship Id="rId4" Type="http://schemas.openxmlformats.org/officeDocument/2006/relationships/image" Target="../media/image2210.png"/><Relationship Id="rId9" Type="http://schemas.openxmlformats.org/officeDocument/2006/relationships/image" Target="../media/image2260.png"/><Relationship Id="rId14" Type="http://schemas.openxmlformats.org/officeDocument/2006/relationships/image" Target="../media/image23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jpeg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41274" y="2172011"/>
            <a:ext cx="12192000" cy="102342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noAutofit/>
          </a:bodyPr>
          <a:lstStyle/>
          <a:p>
            <a:pPr algn="ctr"/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Unveil the Nature of Hadronic Molecules Using </a:t>
            </a:r>
            <a:r>
              <a:rPr lang="en-US" altLang="zh-CN" sz="4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Femtoscopy</a:t>
            </a:r>
            <a:endParaRPr lang="en-US" altLang="zh-CN" sz="4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71727" y="4826210"/>
            <a:ext cx="7448546" cy="34289"/>
          </a:xfrm>
          <a:prstGeom prst="rect">
            <a:avLst/>
          </a:prstGeom>
          <a:solidFill>
            <a:srgbClr val="000064"/>
          </a:solidFill>
          <a:ln w="0">
            <a:solidFill>
              <a:srgbClr val="0728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srgbClr val="183884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1486182" y="3992044"/>
            <a:ext cx="9140078" cy="57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Li-Sheng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Geng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（耿立升）</a:t>
            </a:r>
            <a:r>
              <a:rPr lang="en-US" altLang="zh-CN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Beihang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U.</a:t>
            </a:r>
          </a:p>
        </p:txBody>
      </p:sp>
      <p:pic>
        <p:nvPicPr>
          <p:cNvPr id="11" name="图片 10" descr="C:\Users\len\Desktop\7-140129231040534.png"/>
          <p:cNvPicPr/>
          <p:nvPr/>
        </p:nvPicPr>
        <p:blipFill rotWithShape="1">
          <a:blip r:embed="rId3" cstate="email"/>
          <a:srcRect/>
          <a:stretch>
            <a:fillRect/>
          </a:stretch>
        </p:blipFill>
        <p:spPr bwMode="auto">
          <a:xfrm>
            <a:off x="132522" y="713846"/>
            <a:ext cx="5005056" cy="1101764"/>
          </a:xfrm>
          <a:prstGeom prst="rect">
            <a:avLst/>
          </a:prstGeom>
          <a:noFill/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6" descr="C:\Users\lenovo\Desktop\03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71490" y="685253"/>
            <a:ext cx="3051884" cy="1115410"/>
          </a:xfrm>
          <a:prstGeom prst="rect">
            <a:avLst/>
          </a:prstGeom>
          <a:ln w="349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email"/>
          <a:srcRect t="12470" b="6028"/>
          <a:stretch>
            <a:fillRect/>
          </a:stretch>
        </p:blipFill>
        <p:spPr>
          <a:xfrm>
            <a:off x="5764695" y="685253"/>
            <a:ext cx="2695065" cy="1094386"/>
          </a:xfrm>
          <a:prstGeom prst="rect">
            <a:avLst/>
          </a:prstGeom>
          <a:ln w="349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1697064" y="5043874"/>
            <a:ext cx="9944476" cy="1497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Zhi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-Wei Liu,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Jun-Xu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Lu, LSG*,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PRD 107(2023)074019</a:t>
            </a:r>
          </a:p>
          <a:p>
            <a:pPr algn="r">
              <a:lnSpc>
                <a:spcPct val="130000"/>
              </a:lnSpc>
            </a:pP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Zhi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-Wei Liu,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Jun-Xu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Lu, Ming-Zhu Liu, LSG*, PRD 108(2023)L031503</a:t>
            </a:r>
          </a:p>
          <a:p>
            <a:pPr algn="r">
              <a:lnSpc>
                <a:spcPct val="130000"/>
              </a:lnSpc>
            </a:pP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Zhi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-Wei Liu,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Jun-Xu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Lu, Ming-Zhu Liu, LSG*, 2404.18607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Ming-Zhu Liu,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Ya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-Wen Pan,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Zhi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-Wei Liu, Tian-Wei Wu,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Jun-Xu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Lu, LSG*, 2404.06399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86193" y="51136"/>
            <a:ext cx="1190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The 1st International Workshop on Physics at High Baryon Density (PHD2024),</a:t>
            </a:r>
            <a:r>
              <a:rPr lang="zh-CN" altLang="en-US" dirty="0"/>
              <a:t> </a:t>
            </a:r>
            <a:r>
              <a:rPr lang="en-US" altLang="zh-CN" dirty="0"/>
              <a:t>Wuhan,</a:t>
            </a:r>
            <a:r>
              <a:rPr lang="zh-CN" altLang="en-US" dirty="0"/>
              <a:t> </a:t>
            </a:r>
            <a:r>
              <a:rPr lang="en-US" altLang="zh-CN" dirty="0"/>
              <a:t>2024.11.01-04</a:t>
            </a:r>
            <a:endParaRPr lang="en-US" altLang="zh-CN" sz="2000" b="1" i="0" dirty="0">
              <a:solidFill>
                <a:srgbClr val="24425A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ee the source imag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3" b="-2"/>
          <a:stretch>
            <a:fillRect/>
          </a:stretch>
        </p:blipFill>
        <p:spPr bwMode="auto">
          <a:xfrm>
            <a:off x="0" y="-1141507"/>
            <a:ext cx="12192000" cy="799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>
                <a:solidFill>
                  <a:srgbClr val="FFFFFF"/>
                </a:solidFill>
              </a:r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24000" y="288228"/>
            <a:ext cx="9003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Naïve quark models more or less fine  until 2003</a:t>
            </a:r>
            <a:endParaRPr lang="zh-CN" altLang="en-US" sz="28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7705422" y="1415956"/>
                <a:ext cx="282205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d>
                      <m:dPr>
                        <m:begChr m:val="（"/>
                        <m:endChr m:val="）"/>
                        <m:ctrlPr>
                          <a:rPr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1405</m:t>
                        </m:r>
                      </m:e>
                    </m:d>
                    <m:r>
                      <a:rPr lang="zh-CN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，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(1535)</m:t>
                    </m:r>
                  </m:oMath>
                </a14:m>
                <a:r>
                  <a:rPr lang="en-US" altLang="zh-CN" dirty="0"/>
                  <a:t>,…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500</m:t>
                        </m:r>
                      </m:e>
                    </m:d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980</m:t>
                        </m:r>
                      </m:e>
                    </m:d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980</m:t>
                        </m:r>
                      </m:e>
                    </m:d>
                    <m:r>
                      <a:rPr lang="en-US" altLang="zh-CN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422" y="1415956"/>
                <a:ext cx="2822055" cy="553998"/>
              </a:xfrm>
              <a:prstGeom prst="rect">
                <a:avLst/>
              </a:prstGeom>
              <a:blipFill rotWithShape="1">
                <a:blip r:embed="rId3"/>
                <a:stretch>
                  <a:fillRect l="-12" t="-556" r="-2887" b="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2003—the beginning of a new era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27" name="图示 26"/>
          <p:cNvGraphicFramePr/>
          <p:nvPr/>
        </p:nvGraphicFramePr>
        <p:xfrm>
          <a:off x="3119055" y="26574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文本框 27"/>
          <p:cNvSpPr txBox="1"/>
          <p:nvPr/>
        </p:nvSpPr>
        <p:spPr>
          <a:xfrm>
            <a:off x="3180530" y="3601635"/>
            <a:ext cx="1680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LEPS, 0301020</a:t>
            </a:r>
          </a:p>
          <a:p>
            <a:r>
              <a:rPr lang="en-US" altLang="zh-CN" dirty="0"/>
              <a:t> 1188 citations</a:t>
            </a:r>
            <a:endParaRPr lang="zh-CN" altLang="en-US" dirty="0"/>
          </a:p>
        </p:txBody>
      </p:sp>
      <p:sp>
        <p:nvSpPr>
          <p:cNvPr id="29" name="文本框 28"/>
          <p:cNvSpPr txBox="1"/>
          <p:nvPr/>
        </p:nvSpPr>
        <p:spPr>
          <a:xfrm>
            <a:off x="5272584" y="3189169"/>
            <a:ext cx="1646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BaBar</a:t>
            </a:r>
            <a:r>
              <a:rPr lang="en-US" altLang="zh-CN" dirty="0"/>
              <a:t>, 0304021</a:t>
            </a:r>
          </a:p>
          <a:p>
            <a:r>
              <a:rPr lang="en-US" altLang="zh-CN" dirty="0"/>
              <a:t> 1007 citations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7447670" y="2744910"/>
            <a:ext cx="1576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Belle, 0309032</a:t>
            </a:r>
          </a:p>
          <a:p>
            <a:r>
              <a:rPr lang="en-US" altLang="zh-CN" dirty="0"/>
              <a:t> 2601 citations</a:t>
            </a:r>
            <a:endParaRPr lang="zh-CN" altLang="en-US" dirty="0"/>
          </a:p>
        </p:txBody>
      </p:sp>
      <p:pic>
        <p:nvPicPr>
          <p:cNvPr id="31" name="Picture 2" descr="See the source imag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60" y="1510184"/>
            <a:ext cx="1243990" cy="15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See the source imag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711" y="1057575"/>
            <a:ext cx="1243990" cy="15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See the source imag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768" y="2037183"/>
            <a:ext cx="1243990" cy="15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ee the source imag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170" y="4657364"/>
            <a:ext cx="1243990" cy="171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s://belle.kek.jp/image/B-logo-small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395" y="4478648"/>
            <a:ext cx="135255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92" y="5580929"/>
            <a:ext cx="109537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0289754" y="805404"/>
            <a:ext cx="197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 of 2024.10.16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乘 2"/>
          <p:cNvSpPr/>
          <p:nvPr/>
        </p:nvSpPr>
        <p:spPr>
          <a:xfrm>
            <a:off x="3180530" y="1696674"/>
            <a:ext cx="1859879" cy="18288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Many more exotic hadrons discovered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5" name="图片 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35" y="2416676"/>
            <a:ext cx="419142" cy="450480"/>
          </a:xfrm>
          <a:prstGeom prst="rect">
            <a:avLst/>
          </a:prstGeom>
        </p:spPr>
      </p:pic>
      <p:sp>
        <p:nvSpPr>
          <p:cNvPr id="86" name="右箭头 85"/>
          <p:cNvSpPr/>
          <p:nvPr/>
        </p:nvSpPr>
        <p:spPr>
          <a:xfrm>
            <a:off x="131700" y="3664927"/>
            <a:ext cx="11938379" cy="350981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本框 86"/>
              <p:cNvSpPr txBox="1"/>
              <p:nvPr/>
            </p:nvSpPr>
            <p:spPr>
              <a:xfrm>
                <a:off x="-91268" y="4537794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(3872)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7" name="文本框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1268" y="4537794"/>
                <a:ext cx="1121406" cy="300082"/>
              </a:xfrm>
              <a:prstGeom prst="rect">
                <a:avLst/>
              </a:prstGeom>
              <a:blipFill rotWithShape="1">
                <a:blip r:embed="rId4"/>
                <a:stretch>
                  <a:fillRect l="41" t="-28" r="15" b="1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接箭头连接符 87"/>
          <p:cNvCxnSpPr/>
          <p:nvPr/>
        </p:nvCxnSpPr>
        <p:spPr>
          <a:xfrm flipH="1">
            <a:off x="638635" y="3074880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/>
          <p:cNvSpPr txBox="1"/>
          <p:nvPr/>
        </p:nvSpPr>
        <p:spPr>
          <a:xfrm>
            <a:off x="366422" y="369377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2003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文本框 89"/>
              <p:cNvSpPr txBox="1"/>
              <p:nvPr/>
            </p:nvSpPr>
            <p:spPr>
              <a:xfrm>
                <a:off x="154712" y="282438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(2317)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0" name="文本框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12" y="2824389"/>
                <a:ext cx="1315727" cy="300082"/>
              </a:xfrm>
              <a:prstGeom prst="rect">
                <a:avLst/>
              </a:prstGeom>
              <a:blipFill rotWithShape="1">
                <a:blip r:embed="rId5"/>
                <a:stretch>
                  <a:fillRect l="-31" t="-181" r="31" b="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直接箭头连接符 90"/>
          <p:cNvCxnSpPr/>
          <p:nvPr/>
        </p:nvCxnSpPr>
        <p:spPr>
          <a:xfrm flipV="1">
            <a:off x="465135" y="3953667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图片 91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16" y="4791923"/>
            <a:ext cx="458258" cy="440633"/>
          </a:xfrm>
          <a:prstGeom prst="rect">
            <a:avLst/>
          </a:prstGeom>
        </p:spPr>
      </p:pic>
      <p:pic>
        <p:nvPicPr>
          <p:cNvPr id="93" name="图片 92" descr="屏幕剪辑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742" y="5018603"/>
            <a:ext cx="570794" cy="461171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8073136" y="3691502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2020</a:t>
            </a:r>
            <a:endParaRPr lang="zh-CN" altLang="en-US" sz="1350" dirty="0"/>
          </a:p>
        </p:txBody>
      </p:sp>
      <p:sp>
        <p:nvSpPr>
          <p:cNvPr id="95" name="文本框 94"/>
          <p:cNvSpPr txBox="1"/>
          <p:nvPr/>
        </p:nvSpPr>
        <p:spPr>
          <a:xfrm>
            <a:off x="7533953" y="368727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2019</a:t>
            </a:r>
            <a:endParaRPr lang="zh-CN" altLang="en-US" sz="1350" dirty="0"/>
          </a:p>
        </p:txBody>
      </p:sp>
      <p:cxnSp>
        <p:nvCxnSpPr>
          <p:cNvPr id="96" name="直接箭头连接符 95"/>
          <p:cNvCxnSpPr/>
          <p:nvPr/>
        </p:nvCxnSpPr>
        <p:spPr>
          <a:xfrm flipH="1">
            <a:off x="8272233" y="3319190"/>
            <a:ext cx="0" cy="3889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箭头连接符 96"/>
          <p:cNvCxnSpPr/>
          <p:nvPr/>
        </p:nvCxnSpPr>
        <p:spPr>
          <a:xfrm flipV="1">
            <a:off x="7782605" y="3960083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矩形 97"/>
              <p:cNvSpPr/>
              <p:nvPr/>
            </p:nvSpPr>
            <p:spPr>
              <a:xfrm>
                <a:off x="7860915" y="2591278"/>
                <a:ext cx="90441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𝟔𝟗𝟎𝟎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8" name="矩形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915" y="2591278"/>
                <a:ext cx="904415" cy="300082"/>
              </a:xfrm>
              <a:prstGeom prst="rect">
                <a:avLst/>
              </a:prstGeom>
              <a:blipFill rotWithShape="1">
                <a:blip r:embed="rId8"/>
                <a:stretch>
                  <a:fillRect l="-28" t="-159" r="47" b="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矩形 98"/>
              <p:cNvSpPr/>
              <p:nvPr/>
            </p:nvSpPr>
            <p:spPr>
              <a:xfrm>
                <a:off x="7127154" y="4993299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𝟒𝟑𝟏𝟐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9" name="矩形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154" y="4993299"/>
                <a:ext cx="1012585" cy="300082"/>
              </a:xfrm>
              <a:prstGeom prst="rect">
                <a:avLst/>
              </a:prstGeom>
              <a:blipFill rotWithShape="1">
                <a:blip r:embed="rId9"/>
                <a:stretch>
                  <a:fillRect l="-54" t="-98" r="31" b="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矩形 99"/>
              <p:cNvSpPr/>
              <p:nvPr/>
            </p:nvSpPr>
            <p:spPr>
              <a:xfrm>
                <a:off x="7134760" y="4770663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𝟒𝟒𝟒𝟎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/>
              </a:p>
            </p:txBody>
          </p:sp>
        </mc:Choice>
        <mc:Fallback xmlns="">
          <p:sp>
            <p:nvSpPr>
              <p:cNvPr id="100" name="矩形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760" y="4770663"/>
                <a:ext cx="1012585" cy="300082"/>
              </a:xfrm>
              <a:prstGeom prst="rect">
                <a:avLst/>
              </a:prstGeom>
              <a:blipFill rotWithShape="1">
                <a:blip r:embed="rId10"/>
                <a:stretch>
                  <a:fillRect l="-53" t="-181" r="29" b="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矩形 100"/>
              <p:cNvSpPr/>
              <p:nvPr/>
            </p:nvSpPr>
            <p:spPr>
              <a:xfrm>
                <a:off x="5380944" y="2824389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𝟒𝟒𝟓𝟎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1" name="矩形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944" y="2824389"/>
                <a:ext cx="1012585" cy="300082"/>
              </a:xfrm>
              <a:prstGeom prst="rect">
                <a:avLst/>
              </a:prstGeom>
              <a:blipFill rotWithShape="1">
                <a:blip r:embed="rId11"/>
                <a:stretch>
                  <a:fillRect l="-58" t="-181" r="34" b="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文本框 101"/>
              <p:cNvSpPr txBox="1"/>
              <p:nvPr/>
            </p:nvSpPr>
            <p:spPr>
              <a:xfrm>
                <a:off x="4389842" y="284442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(3900)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2" name="文本框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842" y="2844429"/>
                <a:ext cx="1315727" cy="300082"/>
              </a:xfrm>
              <a:prstGeom prst="rect">
                <a:avLst/>
              </a:prstGeom>
              <a:blipFill rotWithShape="1">
                <a:blip r:embed="rId12"/>
                <a:stretch>
                  <a:fillRect l="-7" t="-88" r="7" b="2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直接箭头连接符 102"/>
          <p:cNvCxnSpPr/>
          <p:nvPr/>
        </p:nvCxnSpPr>
        <p:spPr>
          <a:xfrm flipV="1">
            <a:off x="5281712" y="3939482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本框 103"/>
          <p:cNvSpPr txBox="1"/>
          <p:nvPr/>
        </p:nvSpPr>
        <p:spPr>
          <a:xfrm>
            <a:off x="4520015" y="3696049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2013</a:t>
            </a:r>
            <a:endParaRPr lang="zh-CN" altLang="en-US" sz="1350" dirty="0"/>
          </a:p>
        </p:txBody>
      </p:sp>
      <p:pic>
        <p:nvPicPr>
          <p:cNvPr id="105" name="图片 104" descr="屏幕剪辑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09" y="2316655"/>
            <a:ext cx="499653" cy="349382"/>
          </a:xfrm>
          <a:prstGeom prst="rect">
            <a:avLst/>
          </a:prstGeom>
        </p:spPr>
      </p:pic>
      <p:sp>
        <p:nvSpPr>
          <p:cNvPr id="106" name="文本框 105"/>
          <p:cNvSpPr txBox="1"/>
          <p:nvPr/>
        </p:nvSpPr>
        <p:spPr>
          <a:xfrm>
            <a:off x="2373166" y="3699291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2007</a:t>
            </a:r>
            <a:endParaRPr lang="zh-CN" altLang="en-US" sz="1350" dirty="0"/>
          </a:p>
        </p:txBody>
      </p:sp>
      <p:cxnSp>
        <p:nvCxnSpPr>
          <p:cNvPr id="107" name="直接箭头连接符 106"/>
          <p:cNvCxnSpPr/>
          <p:nvPr/>
        </p:nvCxnSpPr>
        <p:spPr>
          <a:xfrm flipH="1">
            <a:off x="1478408" y="3089820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文本框 107"/>
              <p:cNvSpPr txBox="1"/>
              <p:nvPr/>
            </p:nvSpPr>
            <p:spPr>
              <a:xfrm>
                <a:off x="2219765" y="4529207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(4430)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8" name="文本框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765" y="4529207"/>
                <a:ext cx="1315727" cy="300082"/>
              </a:xfrm>
              <a:prstGeom prst="rect">
                <a:avLst/>
              </a:prstGeom>
              <a:blipFill rotWithShape="1">
                <a:blip r:embed="rId14"/>
                <a:stretch>
                  <a:fillRect l="-33" t="-129" r="34" b="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直接箭头连接符 108"/>
          <p:cNvCxnSpPr/>
          <p:nvPr/>
        </p:nvCxnSpPr>
        <p:spPr>
          <a:xfrm flipV="1">
            <a:off x="2621699" y="3937694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文本框 109"/>
              <p:cNvSpPr txBox="1"/>
              <p:nvPr/>
            </p:nvSpPr>
            <p:spPr>
              <a:xfrm>
                <a:off x="172365" y="2061463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(2460)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0" name="文本框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65" y="2061463"/>
                <a:ext cx="1315727" cy="300082"/>
              </a:xfrm>
              <a:prstGeom prst="rect">
                <a:avLst/>
              </a:prstGeom>
              <a:blipFill rotWithShape="1">
                <a:blip r:embed="rId15"/>
                <a:stretch>
                  <a:fillRect l="-21" t="-84" r="22" b="2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1" name="图片 110" descr="屏幕剪辑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6" y="1654448"/>
            <a:ext cx="474692" cy="387248"/>
          </a:xfrm>
          <a:prstGeom prst="rect">
            <a:avLst/>
          </a:prstGeom>
        </p:spPr>
      </p:pic>
      <p:sp>
        <p:nvSpPr>
          <p:cNvPr id="112" name="文本框 111"/>
          <p:cNvSpPr txBox="1"/>
          <p:nvPr/>
        </p:nvSpPr>
        <p:spPr>
          <a:xfrm>
            <a:off x="1185209" y="368727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2005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文本框 112"/>
              <p:cNvSpPr txBox="1"/>
              <p:nvPr/>
            </p:nvSpPr>
            <p:spPr>
              <a:xfrm>
                <a:off x="978422" y="2798229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(4260)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3" name="文本框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22" y="2798229"/>
                <a:ext cx="1121406" cy="300082"/>
              </a:xfrm>
              <a:prstGeom prst="rect">
                <a:avLst/>
              </a:prstGeom>
              <a:blipFill rotWithShape="1">
                <a:blip r:embed="rId17"/>
                <a:stretch>
                  <a:fillRect l="-47" t="-140" r="46" b="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4" name="图片 1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072" y="4859922"/>
            <a:ext cx="492860" cy="346131"/>
          </a:xfrm>
          <a:prstGeom prst="rect">
            <a:avLst/>
          </a:prstGeom>
        </p:spPr>
      </p:pic>
      <p:cxnSp>
        <p:nvCxnSpPr>
          <p:cNvPr id="115" name="直接箭头连接符 114"/>
          <p:cNvCxnSpPr/>
          <p:nvPr/>
        </p:nvCxnSpPr>
        <p:spPr>
          <a:xfrm flipV="1">
            <a:off x="1408275" y="3895016"/>
            <a:ext cx="0" cy="10752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文本框 115"/>
          <p:cNvSpPr txBox="1"/>
          <p:nvPr/>
        </p:nvSpPr>
        <p:spPr>
          <a:xfrm>
            <a:off x="3295118" y="369893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2009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文本框 116"/>
              <p:cNvSpPr txBox="1"/>
              <p:nvPr/>
            </p:nvSpPr>
            <p:spPr>
              <a:xfrm>
                <a:off x="1028807" y="4956802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35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(3940)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7" name="文本框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807" y="4956802"/>
                <a:ext cx="1315727" cy="300082"/>
              </a:xfrm>
              <a:prstGeom prst="rect">
                <a:avLst/>
              </a:prstGeom>
              <a:blipFill rotWithShape="1">
                <a:blip r:embed="rId19"/>
                <a:stretch>
                  <a:fillRect l="-8" t="-209" r="9" b="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9" name="直接箭头连接符 118"/>
          <p:cNvCxnSpPr/>
          <p:nvPr/>
        </p:nvCxnSpPr>
        <p:spPr>
          <a:xfrm flipH="1">
            <a:off x="3457329" y="3150341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文本框 119"/>
              <p:cNvSpPr txBox="1"/>
              <p:nvPr/>
            </p:nvSpPr>
            <p:spPr>
              <a:xfrm>
                <a:off x="2917154" y="2884228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(3915)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0" name="文本框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154" y="2884228"/>
                <a:ext cx="1121406" cy="300082"/>
              </a:xfrm>
              <a:prstGeom prst="rect">
                <a:avLst/>
              </a:prstGeom>
              <a:blipFill rotWithShape="1">
                <a:blip r:embed="rId20"/>
                <a:stretch>
                  <a:fillRect l="-53" t="-19" r="53" b="1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1" name="直接箭头连接符 120"/>
          <p:cNvCxnSpPr/>
          <p:nvPr/>
        </p:nvCxnSpPr>
        <p:spPr>
          <a:xfrm flipV="1">
            <a:off x="3646046" y="3924647"/>
            <a:ext cx="0" cy="6215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文本框 121"/>
              <p:cNvSpPr txBox="1"/>
              <p:nvPr/>
            </p:nvSpPr>
            <p:spPr>
              <a:xfrm>
                <a:off x="3231385" y="4538570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35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altLang="zh-CN" sz="1350" b="1" dirty="0">
                    <a:solidFill>
                      <a:srgbClr val="FF0000"/>
                    </a:solidFill>
                  </a:rPr>
                  <a:t>(4140)</a:t>
                </a:r>
                <a:endParaRPr lang="zh-CN" altLang="en-US" sz="135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2" name="文本框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385" y="4538570"/>
                <a:ext cx="1315727" cy="300082"/>
              </a:xfrm>
              <a:prstGeom prst="rect">
                <a:avLst/>
              </a:prstGeom>
              <a:blipFill rotWithShape="1">
                <a:blip r:embed="rId21"/>
                <a:stretch>
                  <a:fillRect l="-38" t="-75" r="39" b="1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文本框 122"/>
          <p:cNvSpPr txBox="1"/>
          <p:nvPr/>
        </p:nvSpPr>
        <p:spPr>
          <a:xfrm>
            <a:off x="3892073" y="369669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2011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文本框 123"/>
              <p:cNvSpPr txBox="1"/>
              <p:nvPr/>
            </p:nvSpPr>
            <p:spPr>
              <a:xfrm>
                <a:off x="3582355" y="2894998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(4274)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4" name="文本框 1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355" y="2894998"/>
                <a:ext cx="1121406" cy="300082"/>
              </a:xfrm>
              <a:prstGeom prst="rect">
                <a:avLst/>
              </a:prstGeom>
              <a:blipFill rotWithShape="1">
                <a:blip r:embed="rId22"/>
                <a:stretch>
                  <a:fillRect l="-29" t="-11" r="28" b="1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5" name="图片 124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437" y="2428946"/>
            <a:ext cx="458258" cy="4406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本框 125"/>
              <p:cNvSpPr txBox="1"/>
              <p:nvPr/>
            </p:nvSpPr>
            <p:spPr>
              <a:xfrm>
                <a:off x="4397179" y="263769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(4020)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6" name="文本框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179" y="2637699"/>
                <a:ext cx="1315727" cy="300082"/>
              </a:xfrm>
              <a:prstGeom prst="rect">
                <a:avLst/>
              </a:prstGeom>
              <a:blipFill rotWithShape="1">
                <a:blip r:embed="rId23"/>
                <a:stretch>
                  <a:fillRect l="-33" t="-181" r="34" b="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7" name="直接箭头连接符 126"/>
          <p:cNvCxnSpPr/>
          <p:nvPr/>
        </p:nvCxnSpPr>
        <p:spPr>
          <a:xfrm flipH="1">
            <a:off x="2628758" y="3251122"/>
            <a:ext cx="327" cy="4584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文本框 127"/>
              <p:cNvSpPr txBox="1"/>
              <p:nvPr/>
            </p:nvSpPr>
            <p:spPr>
              <a:xfrm>
                <a:off x="2075903" y="2421780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(4160)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8" name="文本框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903" y="2421780"/>
                <a:ext cx="1121406" cy="300082"/>
              </a:xfrm>
              <a:prstGeom prst="rect">
                <a:avLst/>
              </a:prstGeom>
              <a:blipFill rotWithShape="1">
                <a:blip r:embed="rId24"/>
                <a:stretch>
                  <a:fillRect l="-8" t="-175" r="7" b="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文本框 128"/>
          <p:cNvSpPr txBox="1"/>
          <p:nvPr/>
        </p:nvSpPr>
        <p:spPr>
          <a:xfrm>
            <a:off x="7026976" y="3691422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2018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文本框 129"/>
              <p:cNvSpPr txBox="1"/>
              <p:nvPr/>
            </p:nvSpPr>
            <p:spPr>
              <a:xfrm>
                <a:off x="6911348" y="2935756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135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(2012)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0" name="文本框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1348" y="2935756"/>
                <a:ext cx="1315727" cy="300082"/>
              </a:xfrm>
              <a:prstGeom prst="rect">
                <a:avLst/>
              </a:prstGeom>
              <a:blipFill rotWithShape="1">
                <a:blip r:embed="rId25"/>
                <a:stretch>
                  <a:fillRect l="-1" t="-50" r="1" b="1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文本框 130"/>
          <p:cNvSpPr txBox="1"/>
          <p:nvPr/>
        </p:nvSpPr>
        <p:spPr>
          <a:xfrm>
            <a:off x="6338942" y="369113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2016</a:t>
            </a:r>
            <a:endParaRPr lang="zh-CN" altLang="en-US" sz="1350" dirty="0"/>
          </a:p>
        </p:txBody>
      </p:sp>
      <p:cxnSp>
        <p:nvCxnSpPr>
          <p:cNvPr id="132" name="直接箭头连接符 131"/>
          <p:cNvCxnSpPr/>
          <p:nvPr/>
        </p:nvCxnSpPr>
        <p:spPr>
          <a:xfrm flipH="1">
            <a:off x="6659841" y="3095290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文本框 132"/>
              <p:cNvSpPr txBox="1"/>
              <p:nvPr/>
            </p:nvSpPr>
            <p:spPr>
              <a:xfrm>
                <a:off x="5955005" y="4779138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(5568)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3" name="文本框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005" y="4779138"/>
                <a:ext cx="1121406" cy="300082"/>
              </a:xfrm>
              <a:prstGeom prst="rect">
                <a:avLst/>
              </a:prstGeom>
              <a:blipFill rotWithShape="1">
                <a:blip r:embed="rId26"/>
                <a:stretch>
                  <a:fillRect l="-54" t="-43" r="54" b="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4" name="直接箭头连接符 133"/>
          <p:cNvCxnSpPr/>
          <p:nvPr/>
        </p:nvCxnSpPr>
        <p:spPr>
          <a:xfrm flipV="1">
            <a:off x="6515738" y="3938126"/>
            <a:ext cx="0" cy="8334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文本框 134"/>
              <p:cNvSpPr txBox="1"/>
              <p:nvPr/>
            </p:nvSpPr>
            <p:spPr>
              <a:xfrm>
                <a:off x="6037227" y="2551980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(4220)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5" name="文本框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227" y="2551980"/>
                <a:ext cx="1121406" cy="300082"/>
              </a:xfrm>
              <a:prstGeom prst="rect">
                <a:avLst/>
              </a:prstGeom>
              <a:blipFill rotWithShape="1">
                <a:blip r:embed="rId27"/>
                <a:stretch>
                  <a:fillRect l="-25" t="-183" r="25" b="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文本框 135"/>
              <p:cNvSpPr txBox="1"/>
              <p:nvPr/>
            </p:nvSpPr>
            <p:spPr>
              <a:xfrm>
                <a:off x="6060176" y="2808273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(4390)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6" name="文本框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176" y="2808273"/>
                <a:ext cx="1121406" cy="300082"/>
              </a:xfrm>
              <a:prstGeom prst="rect">
                <a:avLst/>
              </a:prstGeom>
              <a:blipFill rotWithShape="1">
                <a:blip r:embed="rId28"/>
                <a:stretch>
                  <a:fillRect l="-33" t="-101" r="33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8" name="直接箭头连接符 137"/>
          <p:cNvCxnSpPr/>
          <p:nvPr/>
        </p:nvCxnSpPr>
        <p:spPr>
          <a:xfrm flipH="1">
            <a:off x="4090717" y="3114252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本框 138"/>
              <p:cNvSpPr txBox="1"/>
              <p:nvPr/>
            </p:nvSpPr>
            <p:spPr>
              <a:xfrm>
                <a:off x="2083873" y="2944503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(4360)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9" name="文本框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873" y="2944503"/>
                <a:ext cx="1121406" cy="300082"/>
              </a:xfrm>
              <a:prstGeom prst="rect">
                <a:avLst/>
              </a:prstGeom>
              <a:blipFill rotWithShape="1">
                <a:blip r:embed="rId30"/>
                <a:stretch>
                  <a:fillRect l="-39" t="-3" r="39" b="1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文本框 139"/>
              <p:cNvSpPr txBox="1"/>
              <p:nvPr/>
            </p:nvSpPr>
            <p:spPr>
              <a:xfrm>
                <a:off x="2075903" y="2676996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(4660)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0" name="文本框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903" y="2676996"/>
                <a:ext cx="1121406" cy="300082"/>
              </a:xfrm>
              <a:prstGeom prst="rect">
                <a:avLst/>
              </a:prstGeom>
              <a:blipFill rotWithShape="1">
                <a:blip r:embed="rId31"/>
                <a:stretch>
                  <a:fillRect l="-8" t="-157" r="7" b="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直接箭头连接符 140"/>
          <p:cNvCxnSpPr/>
          <p:nvPr/>
        </p:nvCxnSpPr>
        <p:spPr>
          <a:xfrm flipV="1">
            <a:off x="4260462" y="3946075"/>
            <a:ext cx="0" cy="12002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文本框 141"/>
              <p:cNvSpPr txBox="1"/>
              <p:nvPr/>
            </p:nvSpPr>
            <p:spPr>
              <a:xfrm>
                <a:off x="3827670" y="512683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(10610)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2" name="文本框 1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7670" y="5126839"/>
                <a:ext cx="1315727" cy="300082"/>
              </a:xfrm>
              <a:prstGeom prst="rect">
                <a:avLst/>
              </a:prstGeom>
              <a:blipFill rotWithShape="1">
                <a:blip r:embed="rId32"/>
                <a:stretch>
                  <a:fillRect l="-40" t="-161" r="40" b="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文本框 142"/>
              <p:cNvSpPr txBox="1"/>
              <p:nvPr/>
            </p:nvSpPr>
            <p:spPr>
              <a:xfrm>
                <a:off x="3813560" y="5339785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(10650)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3" name="文本框 1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560" y="5339785"/>
                <a:ext cx="1315727" cy="300082"/>
              </a:xfrm>
              <a:prstGeom prst="rect">
                <a:avLst/>
              </a:prstGeom>
              <a:blipFill rotWithShape="1">
                <a:blip r:embed="rId33"/>
                <a:stretch>
                  <a:fillRect l="-29" t="-23" r="30" b="1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文本框 143"/>
          <p:cNvSpPr txBox="1"/>
          <p:nvPr/>
        </p:nvSpPr>
        <p:spPr>
          <a:xfrm>
            <a:off x="5603936" y="369318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2015</a:t>
            </a:r>
            <a:endParaRPr lang="zh-CN" altLang="en-US" sz="1350" dirty="0"/>
          </a:p>
        </p:txBody>
      </p:sp>
      <p:cxnSp>
        <p:nvCxnSpPr>
          <p:cNvPr id="145" name="直接箭头连接符 144"/>
          <p:cNvCxnSpPr/>
          <p:nvPr/>
        </p:nvCxnSpPr>
        <p:spPr>
          <a:xfrm flipH="1">
            <a:off x="5867676" y="3079910"/>
            <a:ext cx="0" cy="6662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矩形 145"/>
              <p:cNvSpPr/>
              <p:nvPr/>
            </p:nvSpPr>
            <p:spPr>
              <a:xfrm>
                <a:off x="5386186" y="2587626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𝟒𝟑𝟖𝟎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6" name="矩形 1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186" y="2587626"/>
                <a:ext cx="1012585" cy="300082"/>
              </a:xfrm>
              <a:prstGeom prst="rect">
                <a:avLst/>
              </a:prstGeom>
              <a:blipFill rotWithShape="1">
                <a:blip r:embed="rId34"/>
                <a:stretch>
                  <a:fillRect l="-11" r="50" b="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7" name="图片 146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06" y="2157229"/>
            <a:ext cx="538687" cy="406153"/>
          </a:xfrm>
          <a:prstGeom prst="rect">
            <a:avLst/>
          </a:prstGeom>
        </p:spPr>
      </p:pic>
      <p:pic>
        <p:nvPicPr>
          <p:cNvPr id="148" name="图片 147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24" y="5270335"/>
            <a:ext cx="538687" cy="406153"/>
          </a:xfrm>
          <a:prstGeom prst="rect">
            <a:avLst/>
          </a:prstGeom>
        </p:spPr>
      </p:pic>
      <p:pic>
        <p:nvPicPr>
          <p:cNvPr id="149" name="图片 148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735" y="2180245"/>
            <a:ext cx="538687" cy="406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矩形 149"/>
              <p:cNvSpPr/>
              <p:nvPr/>
            </p:nvSpPr>
            <p:spPr>
              <a:xfrm>
                <a:off x="7127154" y="4527373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𝟒𝟒𝟓𝟕</m:t>
                      </m:r>
                      <m:r>
                        <a:rPr lang="en-US" altLang="zh-CN" sz="1350" b="1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/>
              </a:p>
            </p:txBody>
          </p:sp>
        </mc:Choice>
        <mc:Fallback xmlns="">
          <p:sp>
            <p:nvSpPr>
              <p:cNvPr id="150" name="矩形 1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7154" y="4527373"/>
                <a:ext cx="1012585" cy="300082"/>
              </a:xfrm>
              <a:prstGeom prst="rect">
                <a:avLst/>
              </a:prstGeom>
              <a:blipFill rotWithShape="1">
                <a:blip r:embed="rId36"/>
                <a:stretch>
                  <a:fillRect l="-54" t="-153" r="31" b="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文本框 150"/>
              <p:cNvSpPr txBox="1"/>
              <p:nvPr/>
            </p:nvSpPr>
            <p:spPr>
              <a:xfrm>
                <a:off x="7613561" y="1660553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𝟐𝟖𝟔𝟔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1" name="文本框 1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3561" y="1660553"/>
                <a:ext cx="1315727" cy="300082"/>
              </a:xfrm>
              <a:prstGeom prst="rect">
                <a:avLst/>
              </a:prstGeom>
              <a:blipFill rotWithShape="1">
                <a:blip r:embed="rId37"/>
                <a:stretch>
                  <a:fillRect l="-41" t="-9" r="42" b="1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文本框 151"/>
              <p:cNvSpPr txBox="1"/>
              <p:nvPr/>
            </p:nvSpPr>
            <p:spPr>
              <a:xfrm>
                <a:off x="7621167" y="1893517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𝟐𝟗𝟎𝟒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2" name="文本框 1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167" y="1893517"/>
                <a:ext cx="1315727" cy="300082"/>
              </a:xfrm>
              <a:prstGeom prst="rect">
                <a:avLst/>
              </a:prstGeom>
              <a:blipFill rotWithShape="1">
                <a:blip r:embed="rId38"/>
                <a:stretch>
                  <a:fillRect l="-40" t="-194" r="41" b="1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" name="图片 152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274" y="1228259"/>
            <a:ext cx="538687" cy="406153"/>
          </a:xfrm>
          <a:prstGeom prst="rect">
            <a:avLst/>
          </a:prstGeom>
        </p:spPr>
      </p:pic>
      <p:cxnSp>
        <p:nvCxnSpPr>
          <p:cNvPr id="154" name="直接箭头连接符 153"/>
          <p:cNvCxnSpPr/>
          <p:nvPr/>
        </p:nvCxnSpPr>
        <p:spPr>
          <a:xfrm flipH="1">
            <a:off x="7272919" y="3162046"/>
            <a:ext cx="0" cy="57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箭头连接符 154"/>
          <p:cNvCxnSpPr/>
          <p:nvPr/>
        </p:nvCxnSpPr>
        <p:spPr>
          <a:xfrm flipV="1">
            <a:off x="8426963" y="3964270"/>
            <a:ext cx="0" cy="600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文本框 156"/>
              <p:cNvSpPr txBox="1"/>
              <p:nvPr/>
            </p:nvSpPr>
            <p:spPr>
              <a:xfrm>
                <a:off x="8030473" y="4725716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𝒄𝒔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(3985)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7" name="文本框 1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473" y="4725716"/>
                <a:ext cx="1315727" cy="300082"/>
              </a:xfrm>
              <a:prstGeom prst="rect">
                <a:avLst/>
              </a:prstGeom>
              <a:blipFill>
                <a:blip r:embed="rId39"/>
                <a:stretch>
                  <a:fillRect t="-2041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文本框 157"/>
              <p:cNvSpPr txBox="1"/>
              <p:nvPr/>
            </p:nvSpPr>
            <p:spPr>
              <a:xfrm>
                <a:off x="6917411" y="2710992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135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𝚵</m:t>
                    </m:r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(1620)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8" name="文本框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411" y="2710992"/>
                <a:ext cx="1315727" cy="300082"/>
              </a:xfrm>
              <a:prstGeom prst="rect">
                <a:avLst/>
              </a:prstGeom>
              <a:blipFill rotWithShape="1">
                <a:blip r:embed="rId40"/>
                <a:stretch>
                  <a:fillRect l="-27" t="-59" r="28" b="1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矩形 158"/>
              <p:cNvSpPr/>
              <p:nvPr/>
            </p:nvSpPr>
            <p:spPr>
              <a:xfrm>
                <a:off x="7829620" y="2838034"/>
                <a:ext cx="107670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𝒄𝒔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𝟒𝟒𝟓𝟗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9" name="矩形 1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620" y="2838034"/>
                <a:ext cx="1076705" cy="300082"/>
              </a:xfrm>
              <a:prstGeom prst="rect">
                <a:avLst/>
              </a:prstGeom>
              <a:blipFill rotWithShape="1">
                <a:blip r:embed="rId41"/>
                <a:stretch>
                  <a:fillRect l="-7" t="-73" r="42" b="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文本框 159"/>
              <p:cNvSpPr txBox="1"/>
              <p:nvPr/>
            </p:nvSpPr>
            <p:spPr>
              <a:xfrm>
                <a:off x="6871749" y="2482465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(4100)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0" name="文本框 1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749" y="2482465"/>
                <a:ext cx="1315727" cy="300082"/>
              </a:xfrm>
              <a:prstGeom prst="rect">
                <a:avLst/>
              </a:prstGeom>
              <a:blipFill rotWithShape="1">
                <a:blip r:embed="rId42"/>
                <a:stretch>
                  <a:fillRect l="-31" t="-83" r="32" b="2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1" name="直接箭头连接符 160"/>
          <p:cNvCxnSpPr/>
          <p:nvPr/>
        </p:nvCxnSpPr>
        <p:spPr>
          <a:xfrm flipH="1">
            <a:off x="4794707" y="3096124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文本框 161"/>
          <p:cNvSpPr txBox="1"/>
          <p:nvPr/>
        </p:nvSpPr>
        <p:spPr>
          <a:xfrm>
            <a:off x="5036213" y="369318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2014</a:t>
            </a:r>
            <a:endParaRPr lang="zh-CN" alt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文本框 162"/>
              <p:cNvSpPr txBox="1"/>
              <p:nvPr/>
            </p:nvSpPr>
            <p:spPr>
              <a:xfrm>
                <a:off x="4824044" y="4496084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(4200)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3" name="文本框 1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044" y="4496084"/>
                <a:ext cx="1315727" cy="300082"/>
              </a:xfrm>
              <a:prstGeom prst="rect">
                <a:avLst/>
              </a:prstGeom>
              <a:blipFill rotWithShape="1">
                <a:blip r:embed="rId43"/>
                <a:stretch>
                  <a:fillRect l="-44" t="-95" r="45" b="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7" name="图片 166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21" y="2067185"/>
            <a:ext cx="538687" cy="406153"/>
          </a:xfrm>
          <a:prstGeom prst="rect">
            <a:avLst/>
          </a:prstGeom>
        </p:spPr>
      </p:pic>
      <p:sp>
        <p:nvSpPr>
          <p:cNvPr id="169" name="文本框 168"/>
          <p:cNvSpPr txBox="1"/>
          <p:nvPr/>
        </p:nvSpPr>
        <p:spPr>
          <a:xfrm>
            <a:off x="1809544" y="3687270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2006</a:t>
            </a:r>
            <a:endParaRPr lang="zh-CN" altLang="en-US" sz="1350" dirty="0"/>
          </a:p>
        </p:txBody>
      </p:sp>
      <p:cxnSp>
        <p:nvCxnSpPr>
          <p:cNvPr id="170" name="直接箭头连接符 169"/>
          <p:cNvCxnSpPr/>
          <p:nvPr/>
        </p:nvCxnSpPr>
        <p:spPr>
          <a:xfrm flipV="1">
            <a:off x="2036847" y="3945440"/>
            <a:ext cx="0" cy="16732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文本框 170"/>
              <p:cNvSpPr txBox="1"/>
              <p:nvPr/>
            </p:nvSpPr>
            <p:spPr>
              <a:xfrm>
                <a:off x="1615820" y="5624952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C00000"/>
                    </a:solidFill>
                  </a:rPr>
                  <a:t>(2940)</a:t>
                </a:r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1" name="文本框 1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820" y="5624952"/>
                <a:ext cx="1315727" cy="300082"/>
              </a:xfrm>
              <a:prstGeom prst="rect">
                <a:avLst/>
              </a:prstGeom>
              <a:blipFill rotWithShape="1">
                <a:blip r:embed="rId44"/>
                <a:stretch>
                  <a:fillRect l="-29" t="-41" r="29" b="1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文本框 173"/>
          <p:cNvSpPr txBox="1"/>
          <p:nvPr/>
        </p:nvSpPr>
        <p:spPr>
          <a:xfrm>
            <a:off x="8955591" y="3687044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2021</a:t>
            </a:r>
            <a:endParaRPr lang="zh-CN" altLang="en-US" sz="1350" dirty="0"/>
          </a:p>
        </p:txBody>
      </p:sp>
      <p:sp>
        <p:nvSpPr>
          <p:cNvPr id="175" name="文本框 174"/>
          <p:cNvSpPr txBox="1"/>
          <p:nvPr/>
        </p:nvSpPr>
        <p:spPr>
          <a:xfrm>
            <a:off x="9720241" y="3676196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2022</a:t>
            </a:r>
            <a:endParaRPr lang="zh-CN" altLang="en-US" sz="1350" dirty="0"/>
          </a:p>
        </p:txBody>
      </p:sp>
      <p:cxnSp>
        <p:nvCxnSpPr>
          <p:cNvPr id="176" name="直接箭头连接符 175"/>
          <p:cNvCxnSpPr/>
          <p:nvPr/>
        </p:nvCxnSpPr>
        <p:spPr>
          <a:xfrm flipV="1">
            <a:off x="9213585" y="3924647"/>
            <a:ext cx="0" cy="11467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文本框 176"/>
              <p:cNvSpPr txBox="1"/>
              <p:nvPr/>
            </p:nvSpPr>
            <p:spPr>
              <a:xfrm>
                <a:off x="9428072" y="4328930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(3960)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7" name="文本框 1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072" y="4328930"/>
                <a:ext cx="1121406" cy="300082"/>
              </a:xfrm>
              <a:prstGeom prst="rect">
                <a:avLst/>
              </a:prstGeom>
              <a:blipFill rotWithShape="1">
                <a:blip r:embed="rId45"/>
                <a:stretch>
                  <a:fillRect l="-20" t="-45" r="20" b="1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8" name="图片 177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620" y="5126571"/>
            <a:ext cx="538687" cy="406153"/>
          </a:xfrm>
          <a:prstGeom prst="rect">
            <a:avLst/>
          </a:prstGeom>
        </p:spPr>
      </p:pic>
      <p:cxnSp>
        <p:nvCxnSpPr>
          <p:cNvPr id="179" name="直接箭头连接符 178"/>
          <p:cNvCxnSpPr/>
          <p:nvPr/>
        </p:nvCxnSpPr>
        <p:spPr>
          <a:xfrm flipH="1">
            <a:off x="9949621" y="3063959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文本框 179"/>
              <p:cNvSpPr txBox="1"/>
              <p:nvPr/>
            </p:nvSpPr>
            <p:spPr>
              <a:xfrm>
                <a:off x="8770208" y="5077074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35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35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35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135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1350" b="1" dirty="0">
                    <a:solidFill>
                      <a:srgbClr val="0000FF"/>
                    </a:solidFill>
                  </a:rPr>
                  <a:t>(3875)</a:t>
                </a:r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0" name="文本框 1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208" y="5077074"/>
                <a:ext cx="1315727" cy="300082"/>
              </a:xfrm>
              <a:prstGeom prst="rect">
                <a:avLst/>
              </a:prstGeom>
              <a:blipFill rotWithShape="1">
                <a:blip r:embed="rId46"/>
                <a:stretch>
                  <a:fillRect l="-17" t="-83" r="17" b="2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1" name="图片 180" descr="屏幕剪辑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580" y="5332454"/>
            <a:ext cx="538687" cy="406153"/>
          </a:xfrm>
          <a:prstGeom prst="rect">
            <a:avLst/>
          </a:prstGeom>
        </p:spPr>
      </p:pic>
      <p:cxnSp>
        <p:nvCxnSpPr>
          <p:cNvPr id="182" name="直接箭头连接符 181"/>
          <p:cNvCxnSpPr/>
          <p:nvPr/>
        </p:nvCxnSpPr>
        <p:spPr>
          <a:xfrm flipV="1">
            <a:off x="9977743" y="3953667"/>
            <a:ext cx="0" cy="4012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文本框 183"/>
              <p:cNvSpPr txBox="1"/>
              <p:nvPr/>
            </p:nvSpPr>
            <p:spPr>
              <a:xfrm>
                <a:off x="9352881" y="2788287"/>
                <a:ext cx="11214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1350" b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(4500)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4" name="文本框 1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2881" y="2788287"/>
                <a:ext cx="1121406" cy="300082"/>
              </a:xfrm>
              <a:prstGeom prst="rect">
                <a:avLst/>
              </a:prstGeom>
              <a:blipFill rotWithShape="1">
                <a:blip r:embed="rId48"/>
                <a:stretch>
                  <a:fillRect l="-54" t="-1" r="53" b="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矩形 184"/>
              <p:cNvSpPr/>
              <p:nvPr/>
            </p:nvSpPr>
            <p:spPr>
              <a:xfrm>
                <a:off x="9486963" y="4572000"/>
                <a:ext cx="107670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𝒄𝒔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𝟒𝟑𝟑𝟖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85" name="矩形 1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963" y="4572000"/>
                <a:ext cx="1076705" cy="300082"/>
              </a:xfrm>
              <a:prstGeom prst="rect">
                <a:avLst/>
              </a:prstGeom>
              <a:blipFill rotWithShape="1">
                <a:blip r:embed="rId49"/>
                <a:stretch>
                  <a:fillRect l="-6" r="41" b="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文本框 185"/>
              <p:cNvSpPr txBox="1"/>
              <p:nvPr/>
            </p:nvSpPr>
            <p:spPr>
              <a:xfrm>
                <a:off x="9400677" y="4829289"/>
                <a:ext cx="131572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sz="135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𝒄𝒔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𝟐𝟗𝟎𝟎</m:t>
                      </m:r>
                      <m:r>
                        <a:rPr lang="en-US" altLang="zh-CN" sz="135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35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6" name="文本框 1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677" y="4829289"/>
                <a:ext cx="1315727" cy="300082"/>
              </a:xfrm>
              <a:prstGeom prst="rect">
                <a:avLst/>
              </a:prstGeom>
              <a:blipFill rotWithShape="1">
                <a:blip r:embed="rId50"/>
                <a:stretch>
                  <a:fillRect l="-10" t="-38" r="11" b="1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7" name="直接箭头连接符 186"/>
          <p:cNvCxnSpPr/>
          <p:nvPr/>
        </p:nvCxnSpPr>
        <p:spPr>
          <a:xfrm flipH="1">
            <a:off x="9255830" y="3317455"/>
            <a:ext cx="0" cy="3889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矩形 187"/>
              <p:cNvSpPr/>
              <p:nvPr/>
            </p:nvSpPr>
            <p:spPr>
              <a:xfrm>
                <a:off x="8747303" y="3074147"/>
                <a:ext cx="101258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CN" sz="135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35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𝟒𝟑𝟑𝟕</m:t>
                      </m:r>
                      <m:r>
                        <a:rPr lang="en-US" altLang="zh-CN" sz="1350" b="1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zh-CN" altLang="en-US" sz="1350" b="1" dirty="0"/>
              </a:p>
            </p:txBody>
          </p:sp>
        </mc:Choice>
        <mc:Fallback xmlns="">
          <p:sp>
            <p:nvSpPr>
              <p:cNvPr id="188" name="矩形 1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303" y="3074147"/>
                <a:ext cx="1012585" cy="300082"/>
              </a:xfrm>
              <a:prstGeom prst="rect">
                <a:avLst/>
              </a:prstGeom>
              <a:blipFill rotWithShape="1">
                <a:blip r:embed="rId51"/>
                <a:stretch>
                  <a:fillRect l="-18" t="-37" r="57" b="1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9" name="图片 188" descr="屏幕剪辑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68" y="2701059"/>
            <a:ext cx="538687" cy="406153"/>
          </a:xfrm>
          <a:prstGeom prst="rect">
            <a:avLst/>
          </a:prstGeom>
        </p:spPr>
      </p:pic>
      <p:sp>
        <p:nvSpPr>
          <p:cNvPr id="164" name="文本框 163"/>
          <p:cNvSpPr txBox="1"/>
          <p:nvPr/>
        </p:nvSpPr>
        <p:spPr>
          <a:xfrm>
            <a:off x="10503098" y="3682388"/>
            <a:ext cx="7374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2023</a:t>
            </a:r>
            <a:endParaRPr lang="zh-CN" altLang="en-US" sz="1350" dirty="0"/>
          </a:p>
        </p:txBody>
      </p:sp>
      <p:pic>
        <p:nvPicPr>
          <p:cNvPr id="1026" name="Picture 2" descr="ATLAS Collaboration | ATLAS Experiment at CERN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740" y="1735786"/>
            <a:ext cx="827524" cy="82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3" name="直接箭头连接符 192"/>
          <p:cNvCxnSpPr/>
          <p:nvPr/>
        </p:nvCxnSpPr>
        <p:spPr>
          <a:xfrm flipH="1">
            <a:off x="10871833" y="3102323"/>
            <a:ext cx="0" cy="621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MS Experiment · GitLab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336" y="5328034"/>
            <a:ext cx="808513" cy="8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4" name="直接箭头连接符 193"/>
          <p:cNvCxnSpPr/>
          <p:nvPr/>
        </p:nvCxnSpPr>
        <p:spPr>
          <a:xfrm flipV="1">
            <a:off x="10985061" y="3960083"/>
            <a:ext cx="0" cy="6965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文本框 194"/>
          <p:cNvSpPr txBox="1"/>
          <p:nvPr/>
        </p:nvSpPr>
        <p:spPr>
          <a:xfrm>
            <a:off x="10557733" y="4607585"/>
            <a:ext cx="87919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X(6900) </a:t>
            </a:r>
          </a:p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X(6600) </a:t>
            </a:r>
          </a:p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X(7100)</a:t>
            </a:r>
            <a:endParaRPr lang="zh-CN" altLang="en-US" sz="1350" b="1" i="1" dirty="0">
              <a:solidFill>
                <a:srgbClr val="0000FF"/>
              </a:solidFill>
              <a:latin typeface="Cambria Math" panose="02040503050406030204" pitchFamily="18" charset="0"/>
            </a:endParaRPr>
          </a:p>
        </p:txBody>
      </p:sp>
      <p:sp>
        <p:nvSpPr>
          <p:cNvPr id="196" name="文本框 195"/>
          <p:cNvSpPr txBox="1"/>
          <p:nvPr/>
        </p:nvSpPr>
        <p:spPr>
          <a:xfrm>
            <a:off x="10432234" y="2584469"/>
            <a:ext cx="87919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X(6900)  </a:t>
            </a:r>
          </a:p>
          <a:p>
            <a:r>
              <a:rPr lang="en-US" altLang="zh-CN" sz="1350" b="1" i="1" dirty="0">
                <a:solidFill>
                  <a:srgbClr val="0000FF"/>
                </a:solidFill>
                <a:latin typeface="Cambria Math" panose="02040503050406030204" pitchFamily="18" charset="0"/>
              </a:rPr>
              <a:t>X(7200)</a:t>
            </a:r>
            <a:endParaRPr lang="zh-CN" altLang="en-US" sz="1350" b="1" i="1" dirty="0">
              <a:solidFill>
                <a:srgbClr val="0000FF"/>
              </a:solidFill>
              <a:latin typeface="Cambria Math" panose="02040503050406030204" pitchFamily="18" charset="0"/>
            </a:endParaRPr>
          </a:p>
        </p:txBody>
      </p:sp>
      <p:pic>
        <p:nvPicPr>
          <p:cNvPr id="118" name="Picture 4" descr="See the source image"/>
          <p:cNvPicPr>
            <a:picLocks noChangeAspect="1" noChangeArrowheads="1"/>
          </p:cNvPicPr>
          <p:nvPr/>
        </p:nvPicPr>
        <p:blipFill>
          <a:blip r:embed="rId5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25" y="2366592"/>
            <a:ext cx="349780" cy="4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6" descr="https://belle.kek.jp/image/B-logo-small.gif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41" y="4961401"/>
            <a:ext cx="501876" cy="38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椭圆 1"/>
          <p:cNvSpPr/>
          <p:nvPr/>
        </p:nvSpPr>
        <p:spPr>
          <a:xfrm>
            <a:off x="0" y="2470735"/>
            <a:ext cx="1246728" cy="9189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6" name="椭圆 165"/>
          <p:cNvSpPr/>
          <p:nvPr/>
        </p:nvSpPr>
        <p:spPr>
          <a:xfrm>
            <a:off x="7004977" y="4410669"/>
            <a:ext cx="1246728" cy="9189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8" name="椭圆 167"/>
          <p:cNvSpPr/>
          <p:nvPr/>
        </p:nvSpPr>
        <p:spPr>
          <a:xfrm>
            <a:off x="4217663" y="2457115"/>
            <a:ext cx="1246728" cy="9189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3" name="椭圆 172">
            <a:extLst>
              <a:ext uri="{FF2B5EF4-FFF2-40B4-BE49-F238E27FC236}">
                <a16:creationId xmlns:a16="http://schemas.microsoft.com/office/drawing/2014/main" id="{C17FDB21-FDE2-499B-8860-29E67B8A2875}"/>
              </a:ext>
            </a:extLst>
          </p:cNvPr>
          <p:cNvSpPr/>
          <p:nvPr/>
        </p:nvSpPr>
        <p:spPr>
          <a:xfrm>
            <a:off x="8067629" y="4477335"/>
            <a:ext cx="1246728" cy="9189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6" grpId="0" animBg="1"/>
      <p:bldP spid="168" grpId="0" animBg="1"/>
      <p:bldP spid="1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>
              <a:defRPr/>
            </a:pPr>
            <a:fld id="{6DE53C34-1AA1-4AB3-A96F-01890984CFFF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t>13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6013" y="1098197"/>
            <a:ext cx="4321849" cy="5440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6577338" y="1182012"/>
            <a:ext cx="40609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Feng-Kun Guo, Christoph </a:t>
            </a:r>
            <a:r>
              <a:rPr lang="en-US" altLang="zh-CN" sz="2000" i="1" dirty="0" err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Hanhart</a:t>
            </a: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 </a:t>
            </a:r>
          </a:p>
          <a:p>
            <a:pPr>
              <a:defRPr/>
            </a:pP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Ulf-G. </a:t>
            </a:r>
            <a:r>
              <a:rPr lang="en-US" altLang="zh-CN" sz="2000" i="1" dirty="0" err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Meißner</a:t>
            </a: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 Qian Wang,</a:t>
            </a:r>
          </a:p>
          <a:p>
            <a:pPr>
              <a:defRPr/>
            </a:pP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Qiang Zhao, Bing-Song Zou.</a:t>
            </a:r>
            <a:br>
              <a:rPr lang="en-US" altLang="zh-CN" sz="2000" i="1" dirty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</a:br>
            <a:r>
              <a:rPr lang="en-US" altLang="zh-CN" sz="2000" i="1" dirty="0" err="1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Rev.Mod.Phys</a:t>
            </a:r>
            <a:r>
              <a:rPr lang="en-US" altLang="zh-CN" sz="2000" i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. 90 (2018) 015004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577338" y="5156431"/>
            <a:ext cx="4891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0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Hua-Xing Chen, Wei Chen, Xiang Liu </a:t>
            </a:r>
          </a:p>
          <a:p>
            <a:r>
              <a:rPr lang="en-GB" altLang="zh-CN" sz="20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Shi-Lin Zhu</a:t>
            </a:r>
            <a:r>
              <a:rPr lang="en-GB" altLang="zh-CN" sz="2000" i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GB" altLang="zh-CN" sz="20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Phys. Rept.639 (2016) 1</a:t>
            </a:r>
          </a:p>
        </p:txBody>
      </p:sp>
      <p:sp>
        <p:nvSpPr>
          <p:cNvPr id="8" name="标题 1"/>
          <p:cNvSpPr txBox="1"/>
          <p:nvPr/>
        </p:nvSpPr>
        <p:spPr>
          <a:xfrm>
            <a:off x="216470" y="308318"/>
            <a:ext cx="12042963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Many (if not all)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of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them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close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to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thresholds—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molecules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2EE2FC3-7A23-4BD0-BED8-1DDC6D91246B}"/>
              </a:ext>
            </a:extLst>
          </p:cNvPr>
          <p:cNvSpPr txBox="1"/>
          <p:nvPr/>
        </p:nvSpPr>
        <p:spPr>
          <a:xfrm>
            <a:off x="6577338" y="2525893"/>
            <a:ext cx="503376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F. Lebed, Ryan E. Mitchell, </a:t>
            </a:r>
          </a:p>
          <a:p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 S. Swanson, </a:t>
            </a:r>
          </a:p>
          <a:p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Prog.Part.Nucl.Phys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93 (2017) 143</a:t>
            </a:r>
          </a:p>
          <a:p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4706887-53D7-4C48-99C3-A49442DDB7C3}"/>
              </a:ext>
            </a:extLst>
          </p:cNvPr>
          <p:cNvSpPr txBox="1"/>
          <p:nvPr/>
        </p:nvSpPr>
        <p:spPr>
          <a:xfrm>
            <a:off x="6577338" y="3690830"/>
            <a:ext cx="46055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Atsushi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Hosaka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Toru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Iijima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Kenkichi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Miyabayashi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Yoshihide Sakai 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Shigehiro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Yasui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PTEP 2016 (2016) 062C01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E3D98E1-AC05-4850-9B2D-01D34A9C1FF2}"/>
              </a:ext>
            </a:extLst>
          </p:cNvPr>
          <p:cNvSpPr txBox="1"/>
          <p:nvPr/>
        </p:nvSpPr>
        <p:spPr>
          <a:xfrm>
            <a:off x="6771662" y="635214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67554" y="1063021"/>
            <a:ext cx="900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check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molecular</a:t>
            </a:r>
            <a:r>
              <a:rPr kumimoji="1" lang="zh-CN" altLang="en-US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4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picture?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18" y="2603537"/>
            <a:ext cx="8450475" cy="35048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495" y="1770907"/>
            <a:ext cx="5413520" cy="4653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0255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 to verify the molecular picture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6082" y="6076145"/>
            <a:ext cx="11626233" cy="4639911"/>
          </a:xfrm>
        </p:spPr>
        <p:txBody>
          <a:bodyPr>
            <a:norm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Direct measurement of the two-hadron interactions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2571755" y="1049618"/>
            <a:ext cx="9334163" cy="417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2404.06399, Ming-Zhu Liu,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-Wen Pan, </a:t>
            </a:r>
            <a:r>
              <a:rPr lang="en-US" altLang="zh-CN" dirty="0" err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Zhi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-Wei Liu, Tian-Wei Wu,</a:t>
            </a:r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Jun-Xu</a:t>
            </a:r>
            <a:r>
              <a:rPr lang="zh-CN" altLang="en-US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Lu, </a:t>
            </a:r>
            <a:r>
              <a:rPr lang="en-US" altLang="zh-CN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LSG*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86082" y="1508006"/>
            <a:ext cx="11755354" cy="1974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Symmetries in the two-hadron interactions imply the existence of </a:t>
            </a:r>
            <a:r>
              <a:rPr lang="en-US" altLang="zh-CN" sz="24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multiplets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of hadronic molecules</a:t>
            </a:r>
          </a:p>
          <a:p>
            <a:pPr marL="720090" lvl="1" indent="-360045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Heavy-quark spin/flavor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symmetry: there are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seven Pc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states</a:t>
            </a:r>
          </a:p>
          <a:p>
            <a:pPr marL="720090" lvl="1" indent="-360045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Heavy antiquark diquark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symmetry: there are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ten dibaryon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states</a:t>
            </a:r>
          </a:p>
          <a:p>
            <a:pPr marL="720090" lvl="1" indent="-360045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SU3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symmetry: there are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Pcs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286082" y="3826683"/>
                <a:ext cx="11067718" cy="22494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60045" indent="-360045">
                  <a:lnSpc>
                    <a:spcPts val="3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4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Three hadrons experience pairwise two-body attractions can form three-body molecules</a:t>
                </a:r>
              </a:p>
              <a:p>
                <a:pPr marL="720090" lvl="1" indent="-360045">
                  <a:lnSpc>
                    <a:spcPts val="3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Treating </a:t>
                </a:r>
                <a14:m>
                  <m:oMath xmlns:m="http://schemas.openxmlformats.org/officeDocument/2006/math">
                    <m:r>
                      <a:rPr lang="el-GR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𝜦</m:t>
                    </m:r>
                    <m:d>
                      <m:d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𝟏𝟒𝟎𝟓</m:t>
                        </m:r>
                      </m:e>
                    </m:d>
                  </m:oMath>
                </a14:m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as</a:t>
                </a: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𝐾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𝑁</m:t>
                    </m:r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state, one can expect a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𝐾</m:t>
                        </m:r>
                      </m:e>
                    </m:acc>
                    <m:r>
                      <a:rPr lang="en-US" altLang="zh-CN" sz="2400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𝑁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𝑁</m:t>
                    </m:r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</a:t>
                </a:r>
              </a:p>
              <a:p>
                <a:pPr marL="720090" lvl="1" indent="-360045">
                  <a:lnSpc>
                    <a:spcPts val="3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Treating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𝟐𝟑𝟏𝟕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as </a:t>
                </a:r>
                <a:r>
                  <a:rPr lang="en-US" altLang="zh-CN" sz="2400" b="1" i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𝐷𝐾</m:t>
                    </m:r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state, one can expect a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𝐷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𝐷𝐾</m:t>
                    </m:r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 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𝐷</m:t>
                        </m:r>
                      </m:e>
                    </m:acc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𝐷𝐾</m:t>
                    </m:r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 </a:t>
                </a: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82" y="3826683"/>
                <a:ext cx="11067718" cy="2249462"/>
              </a:xfrm>
              <a:prstGeom prst="rect">
                <a:avLst/>
              </a:prstGeom>
              <a:blipFill rotWithShape="1">
                <a:blip r:embed="rId3"/>
                <a:stretch>
                  <a:fillRect l="-3" t="-8" b="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216470" y="308318"/>
            <a:ext cx="1163026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Direct verifications of hadron-hadron interactions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6289">
            <a:off x="9622679" y="4793784"/>
            <a:ext cx="1463469" cy="171645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763" y="2224528"/>
            <a:ext cx="2759158" cy="26220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878" y="2224529"/>
            <a:ext cx="2616489" cy="26220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文本框 20"/>
          <p:cNvSpPr txBox="1"/>
          <p:nvPr/>
        </p:nvSpPr>
        <p:spPr>
          <a:xfrm>
            <a:off x="3390562" y="4968923"/>
            <a:ext cx="3143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-apple-system"/>
              </a:rPr>
              <a:t>Phys</a:t>
            </a:r>
            <a:r>
              <a:rPr lang="en-US" altLang="zh-CN" i="1" dirty="0" err="1">
                <a:latin typeface="-apple-system"/>
              </a:rPr>
              <a:t>.Rev.C</a:t>
            </a:r>
            <a:r>
              <a:rPr lang="en-US" altLang="zh-CN" dirty="0">
                <a:latin typeface="-apple-system"/>
              </a:rPr>
              <a:t> 89 (2014) 064006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 flipH="1">
            <a:off x="8124403" y="2607032"/>
            <a:ext cx="3822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There exist </a:t>
            </a:r>
          </a:p>
          <a:p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abundant data for</a:t>
            </a:r>
          </a:p>
          <a:p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nucleon-nucleon scattering (8125)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39864" y="1126523"/>
            <a:ext cx="10799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spcBef>
                <a:spcPts val="1000"/>
              </a:spcBef>
              <a:buFont typeface="Wingdings" panose="05000000000000000000" pitchFamily="2" charset="2"/>
              <a:buChar char="p"/>
            </a:pP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stable hadrons, scattering experiments are extremely valuable in extracting their interactions </a:t>
            </a:r>
            <a:endParaRPr kumimoji="1"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39863" y="5544161"/>
            <a:ext cx="90861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spcBef>
                <a:spcPts val="1000"/>
              </a:spcBef>
              <a:buFont typeface="Wingdings" panose="05000000000000000000" pitchFamily="2" charset="2"/>
              <a:buChar char="p"/>
            </a:pPr>
            <a:r>
              <a:rPr kumimoji="1"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 unstable particles, direct scattering experiments are difficult or impossible! </a:t>
            </a:r>
            <a:endParaRPr kumimoji="1"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标题 1"/>
          <p:cNvSpPr txBox="1"/>
          <p:nvPr/>
        </p:nvSpPr>
        <p:spPr>
          <a:xfrm>
            <a:off x="223514" y="206452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0" name="标题 1"/>
          <p:cNvSpPr txBox="1"/>
          <p:nvPr/>
        </p:nvSpPr>
        <p:spPr>
          <a:xfrm>
            <a:off x="123040" y="308318"/>
            <a:ext cx="1114534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New probe—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femtoscopic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correlation functions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B481726-EB05-4428-AAD3-3F7B740D453E}"/>
              </a:ext>
            </a:extLst>
          </p:cNvPr>
          <p:cNvSpPr/>
          <p:nvPr/>
        </p:nvSpPr>
        <p:spPr>
          <a:xfrm>
            <a:off x="338668" y="4007226"/>
            <a:ext cx="11664146" cy="2561531"/>
          </a:xfrm>
          <a:prstGeom prst="rect">
            <a:avLst/>
          </a:prstGeom>
          <a:solidFill>
            <a:srgbClr val="00B050">
              <a:alpha val="8000"/>
            </a:srgbClr>
          </a:solidFill>
          <a:ln w="15875">
            <a:solidFill>
              <a:srgbClr val="004D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Picture 2" descr="See the source image">
            <a:extLst>
              <a:ext uri="{FF2B5EF4-FFF2-40B4-BE49-F238E27FC236}">
                <a16:creationId xmlns:a16="http://schemas.microsoft.com/office/drawing/2014/main" id="{4710A099-4B14-4B1A-81C9-F6586AC0E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" b="3947"/>
          <a:stretch/>
        </p:blipFill>
        <p:spPr bwMode="auto">
          <a:xfrm>
            <a:off x="1009217" y="1616514"/>
            <a:ext cx="2500528" cy="185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745BDE32-F6D3-47E3-9567-4FC39907A444}"/>
                  </a:ext>
                </a:extLst>
              </p:cNvPr>
              <p:cNvSpPr txBox="1"/>
              <p:nvPr/>
            </p:nvSpPr>
            <p:spPr>
              <a:xfrm flipH="1">
                <a:off x="8370929" y="4131782"/>
                <a:ext cx="723815" cy="338554"/>
              </a:xfrm>
              <a:prstGeom prst="rect">
                <a:avLst/>
              </a:prstGeom>
              <a:noFill/>
              <a:effectLst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ja-JP" sz="1600" b="1" dirty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Symbol" panose="05050102010706020507" pitchFamily="18" charset="2"/>
                            </a:rPr>
                            <m:t>X</m:t>
                          </m:r>
                        </m:e>
                        <m:sup>
                          <m:r>
                            <a:rPr lang="en-US" altLang="ja-JP" sz="1600" b="1" i="1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ja-JP" sz="1600" b="1" i="1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zh-CN" altLang="en-US" sz="1600" b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745BDE32-F6D3-47E3-9567-4FC39907A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370929" y="4131782"/>
                <a:ext cx="723815" cy="338554"/>
              </a:xfrm>
              <a:prstGeom prst="rect">
                <a:avLst/>
              </a:prstGeom>
              <a:blipFill>
                <a:blip r:embed="rId4"/>
                <a:stretch>
                  <a:fillRect b="-12727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5120DF60-98FC-4C6D-B9CA-A9D112A5C446}"/>
                  </a:ext>
                </a:extLst>
              </p:cNvPr>
              <p:cNvSpPr txBox="1"/>
              <p:nvPr/>
            </p:nvSpPr>
            <p:spPr>
              <a:xfrm flipH="1">
                <a:off x="9716524" y="4131782"/>
                <a:ext cx="723815" cy="338554"/>
              </a:xfrm>
              <a:prstGeom prst="rect">
                <a:avLst/>
              </a:prstGeom>
              <a:noFill/>
              <a:effectLst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1" i="1" dirty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</m:t>
                          </m:r>
                        </m:e>
                        <m:sup>
                          <m:r>
                            <a:rPr lang="en-US" altLang="ja-JP" sz="1600" b="1" i="1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ja-JP" sz="1600" b="1" i="1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zh-CN" altLang="en-US" sz="1600" b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5120DF60-98FC-4C6D-B9CA-A9D112A5C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16524" y="4131782"/>
                <a:ext cx="723815" cy="338554"/>
              </a:xfrm>
              <a:prstGeom prst="rect">
                <a:avLst/>
              </a:prstGeom>
              <a:blipFill>
                <a:blip r:embed="rId5"/>
                <a:stretch>
                  <a:fillRect b="-12727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46437652-8961-4EFD-9924-CE3A997EBB41}"/>
                  </a:ext>
                </a:extLst>
              </p:cNvPr>
              <p:cNvSpPr txBox="1"/>
              <p:nvPr/>
            </p:nvSpPr>
            <p:spPr>
              <a:xfrm flipH="1">
                <a:off x="5644027" y="4101004"/>
                <a:ext cx="723815" cy="400110"/>
              </a:xfrm>
              <a:prstGeom prst="rect">
                <a:avLst/>
              </a:prstGeom>
              <a:noFill/>
              <a:effectLst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en-US" sz="2000" b="1" i="1" smtClean="0">
                              <a:solidFill>
                                <a:srgbClr val="004D99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1" i="1" smtClean="0">
                              <a:solidFill>
                                <a:srgbClr val="004D99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zh-CN" altLang="en-US" sz="2000" b="1" i="1" smtClean="0">
                              <a:solidFill>
                                <a:srgbClr val="004D99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1" i="1" smtClean="0">
                              <a:solidFill>
                                <a:srgbClr val="004D99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</m:oMath>
                  </m:oMathPara>
                </a14:m>
                <a:endParaRPr lang="zh-CN" altLang="en-US" sz="2000" b="1" dirty="0">
                  <a:solidFill>
                    <a:srgbClr val="004D99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46437652-8961-4EFD-9924-CE3A997EB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644027" y="4101004"/>
                <a:ext cx="723815" cy="400110"/>
              </a:xfrm>
              <a:prstGeom prst="rect">
                <a:avLst/>
              </a:prstGeom>
              <a:blipFill>
                <a:blip r:embed="rId6"/>
                <a:stretch>
                  <a:fillRect r="-28571" b="-9231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4AAA1E41-6E75-4A11-8576-2C3D0FF7EE38}"/>
                  </a:ext>
                </a:extLst>
              </p:cNvPr>
              <p:cNvSpPr txBox="1"/>
              <p:nvPr/>
            </p:nvSpPr>
            <p:spPr>
              <a:xfrm flipH="1">
                <a:off x="7135177" y="4147170"/>
                <a:ext cx="518091" cy="338554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1400" b="1" i="1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600" i="0" dirty="0"/>
                      <m:t>Λ</m:t>
                    </m:r>
                    <m:r>
                      <m:rPr>
                        <m:nor/>
                      </m:rPr>
                      <a:rPr lang="en-US" altLang="zh-CN" sz="1600" b="1" i="0" dirty="0" smtClean="0"/>
                      <m:t> </m:t>
                    </m:r>
                    <m:r>
                      <m:rPr>
                        <m:nor/>
                      </m:rPr>
                      <a:rPr lang="en-US" altLang="zh-CN" sz="1600" i="0" dirty="0"/>
                      <m:t>Λ</m:t>
                    </m:r>
                  </m:oMath>
                </a14:m>
                <a:r>
                  <a:rPr lang="zh-CN" altLang="en-US" sz="1600" i="0" dirty="0"/>
                  <a:t> </a:t>
                </a: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4AAA1E41-6E75-4A11-8576-2C3D0FF7E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135177" y="4147170"/>
                <a:ext cx="518091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组合 46">
            <a:extLst>
              <a:ext uri="{FF2B5EF4-FFF2-40B4-BE49-F238E27FC236}">
                <a16:creationId xmlns:a16="http://schemas.microsoft.com/office/drawing/2014/main" id="{8839B6E1-ACB1-4614-8BB0-4C1FFC3EE92D}"/>
              </a:ext>
            </a:extLst>
          </p:cNvPr>
          <p:cNvGrpSpPr>
            <a:grpSpLocks noChangeAspect="1"/>
          </p:cNvGrpSpPr>
          <p:nvPr/>
        </p:nvGrpSpPr>
        <p:grpSpPr>
          <a:xfrm>
            <a:off x="477851" y="4655216"/>
            <a:ext cx="10506250" cy="1384181"/>
            <a:chOff x="-666137" y="1521445"/>
            <a:chExt cx="11686359" cy="1539652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72312260-1BED-4A50-AD07-2E938E354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6137" y="1521445"/>
              <a:ext cx="1729512" cy="145764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15C3896D-B257-4C51-89F4-4C3340980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20" y="1532673"/>
              <a:ext cx="1983075" cy="145764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5AD12FA4-8638-46B3-A4A0-609252A99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763" y="1541584"/>
              <a:ext cx="2374420" cy="145461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E90804EB-DBCE-4BF5-B1EF-8E30AE2B1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646" y="1547460"/>
              <a:ext cx="2147806" cy="1458963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A06CEBE0-3201-481D-99C9-AA2133486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257" y="1565119"/>
              <a:ext cx="2819241" cy="145764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966D0685-775A-46B6-99DC-739DC1B36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6230" y="1563376"/>
              <a:ext cx="1790393" cy="145764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8C7D09E6-5825-41A7-BB3E-BE10965C5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1773" y="1580367"/>
              <a:ext cx="1781419" cy="145764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42546CC7-7550-4972-989B-E25F1A405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428" y="1603452"/>
              <a:ext cx="2014794" cy="145764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07CB6AF1-5F1C-47E1-AF9C-1468961E5775}"/>
                  </a:ext>
                </a:extLst>
              </p:cNvPr>
              <p:cNvSpPr txBox="1"/>
              <p:nvPr/>
            </p:nvSpPr>
            <p:spPr>
              <a:xfrm flipH="1">
                <a:off x="4349353" y="4131782"/>
                <a:ext cx="723815" cy="33855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b="0" i="0" smtClean="0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lang="en-US" altLang="zh-CN" sz="1600" b="1" i="1" smtClean="0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zh-CN" altLang="en-US" sz="1600" b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07CB6AF1-5F1C-47E1-AF9C-1468961E5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349353" y="4131782"/>
                <a:ext cx="723815" cy="338554"/>
              </a:xfrm>
              <a:prstGeom prst="rect">
                <a:avLst/>
              </a:prstGeom>
              <a:blipFill>
                <a:blip r:embed="rId16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F8A0BDA1-7CAF-4AFF-AA56-D197793570A4}"/>
                  </a:ext>
                </a:extLst>
              </p:cNvPr>
              <p:cNvSpPr txBox="1"/>
              <p:nvPr/>
            </p:nvSpPr>
            <p:spPr>
              <a:xfrm flipH="1">
                <a:off x="893374" y="4122676"/>
                <a:ext cx="723815" cy="35676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𝐒</m:t>
                          </m:r>
                        </m:sub>
                        <m:sup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en-US" altLang="zh-CN" sz="1600" b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F8A0BDA1-7CAF-4AFF-AA56-D19779357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93374" y="4122676"/>
                <a:ext cx="723815" cy="356764"/>
              </a:xfrm>
              <a:prstGeom prst="rect">
                <a:avLst/>
              </a:prstGeom>
              <a:blipFill>
                <a:blip r:embed="rId17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56301820-E9BB-49F9-9B6D-914DBD836325}"/>
                  </a:ext>
                </a:extLst>
              </p:cNvPr>
              <p:cNvSpPr/>
              <p:nvPr/>
            </p:nvSpPr>
            <p:spPr>
              <a:xfrm>
                <a:off x="2041957" y="4145855"/>
                <a:ext cx="686919" cy="341632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r>
                        <a:rPr lang="en-US" altLang="zh-CN" sz="1600" b="1" i="1" smtClean="0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altLang="zh-CN" sz="2000" b="1" i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56301820-E9BB-49F9-9B6D-914DBD8363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957" y="4145855"/>
                <a:ext cx="686919" cy="341632"/>
              </a:xfrm>
              <a:prstGeom prst="rect">
                <a:avLst/>
              </a:prstGeom>
              <a:blipFill>
                <a:blip r:embed="rId18"/>
                <a:stretch>
                  <a:fillRect b="-12500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F2CAA28B-4205-4BA7-B3D7-A28DBE20FE54}"/>
                  </a:ext>
                </a:extLst>
              </p:cNvPr>
              <p:cNvSpPr/>
              <p:nvPr/>
            </p:nvSpPr>
            <p:spPr>
              <a:xfrm>
                <a:off x="3229827" y="4147170"/>
                <a:ext cx="683713" cy="338554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1600" b="1" i="1" smtClean="0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altLang="zh-CN" sz="2400" b="1" i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F2CAA28B-4205-4BA7-B3D7-A28DBE20FE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827" y="4147170"/>
                <a:ext cx="683713" cy="338554"/>
              </a:xfrm>
              <a:prstGeom prst="rect">
                <a:avLst/>
              </a:prstGeom>
              <a:blipFill>
                <a:blip r:embed="rId19"/>
                <a:stretch>
                  <a:fillRect b="-10714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文本框 62">
            <a:extLst>
              <a:ext uri="{FF2B5EF4-FFF2-40B4-BE49-F238E27FC236}">
                <a16:creationId xmlns:a16="http://schemas.microsoft.com/office/drawing/2014/main" id="{382D36D0-B294-47F2-893D-7B119F16251F}"/>
              </a:ext>
            </a:extLst>
          </p:cNvPr>
          <p:cNvSpPr txBox="1"/>
          <p:nvPr/>
        </p:nvSpPr>
        <p:spPr>
          <a:xfrm flipH="1">
            <a:off x="571274" y="6152796"/>
            <a:ext cx="1149948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PLB 2019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709FDC9C-D89E-4C37-8DE5-4FF7B4695A03}"/>
              </a:ext>
            </a:extLst>
          </p:cNvPr>
          <p:cNvSpPr txBox="1"/>
          <p:nvPr/>
        </p:nvSpPr>
        <p:spPr>
          <a:xfrm flipH="1">
            <a:off x="1765060" y="6152796"/>
            <a:ext cx="1092493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PRL 2020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63294F82-80F3-4B24-99B0-E7CEB5BFC96B}"/>
              </a:ext>
            </a:extLst>
          </p:cNvPr>
          <p:cNvSpPr txBox="1"/>
          <p:nvPr/>
        </p:nvSpPr>
        <p:spPr>
          <a:xfrm flipH="1">
            <a:off x="3019403" y="6152796"/>
            <a:ext cx="1065056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PRL 2020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BD468BAF-E48B-41D5-899A-8544F2EEE870}"/>
              </a:ext>
            </a:extLst>
          </p:cNvPr>
          <p:cNvSpPr txBox="1"/>
          <p:nvPr/>
        </p:nvSpPr>
        <p:spPr>
          <a:xfrm flipH="1">
            <a:off x="4180425" y="6152796"/>
            <a:ext cx="1077791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PRL 2021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4F5844DF-05B3-406C-B7CC-D61644F68432}"/>
              </a:ext>
            </a:extLst>
          </p:cNvPr>
          <p:cNvSpPr txBox="1"/>
          <p:nvPr/>
        </p:nvSpPr>
        <p:spPr>
          <a:xfrm flipH="1">
            <a:off x="5350996" y="6152796"/>
            <a:ext cx="1365038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Nature 2015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A8C8500-2A20-4768-84F3-8FCA9485A708}"/>
              </a:ext>
            </a:extLst>
          </p:cNvPr>
          <p:cNvSpPr txBox="1"/>
          <p:nvPr/>
        </p:nvSpPr>
        <p:spPr>
          <a:xfrm flipH="1">
            <a:off x="6808814" y="6152796"/>
            <a:ext cx="1075596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PRL 2015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46612920-F04B-4564-95AB-5081F7914028}"/>
              </a:ext>
            </a:extLst>
          </p:cNvPr>
          <p:cNvSpPr txBox="1"/>
          <p:nvPr/>
        </p:nvSpPr>
        <p:spPr>
          <a:xfrm flipH="1">
            <a:off x="8206557" y="6152796"/>
            <a:ext cx="1077701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PRL 2019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1E315C84-0B27-471A-B71F-A8F4FF077E71}"/>
              </a:ext>
            </a:extLst>
          </p:cNvPr>
          <p:cNvSpPr txBox="1"/>
          <p:nvPr/>
        </p:nvSpPr>
        <p:spPr>
          <a:xfrm flipH="1">
            <a:off x="9421869" y="6152796"/>
            <a:ext cx="1438791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Nature 2020</a:t>
            </a:r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B347E741-FDDB-4D90-BF8C-0A9169B69EF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19872" r="5850" b="6517"/>
          <a:stretch/>
        </p:blipFill>
        <p:spPr>
          <a:xfrm>
            <a:off x="4694112" y="1550803"/>
            <a:ext cx="2714394" cy="1932291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05C910D5-087A-4D8D-955E-EA5707DFF6F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02" y="991134"/>
            <a:ext cx="3239464" cy="411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763DCC2E-5D39-4577-B03C-3B67590D4EA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5" y="1006865"/>
            <a:ext cx="457511" cy="451872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6FFFFD4E-4720-4504-9F24-D8B35C487E4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50" y="996484"/>
            <a:ext cx="2903418" cy="401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6" name="图片 85">
            <a:extLst>
              <a:ext uri="{FF2B5EF4-FFF2-40B4-BE49-F238E27FC236}">
                <a16:creationId xmlns:a16="http://schemas.microsoft.com/office/drawing/2014/main" id="{F61DC374-E961-46D1-93B8-78F9CF8034C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07" y="1570930"/>
            <a:ext cx="2526704" cy="1939856"/>
          </a:xfrm>
          <a:prstGeom prst="rect">
            <a:avLst/>
          </a:prstGeom>
        </p:spPr>
      </p:pic>
      <p:grpSp>
        <p:nvGrpSpPr>
          <p:cNvPr id="87" name="组合 86">
            <a:extLst>
              <a:ext uri="{FF2B5EF4-FFF2-40B4-BE49-F238E27FC236}">
                <a16:creationId xmlns:a16="http://schemas.microsoft.com/office/drawing/2014/main" id="{5CF7C4B2-D3FC-4FB3-B4A9-250D66F028DD}"/>
              </a:ext>
            </a:extLst>
          </p:cNvPr>
          <p:cNvGrpSpPr/>
          <p:nvPr/>
        </p:nvGrpSpPr>
        <p:grpSpPr>
          <a:xfrm>
            <a:off x="11282159" y="4236780"/>
            <a:ext cx="530696" cy="2237120"/>
            <a:chOff x="8489595" y="3750666"/>
            <a:chExt cx="530696" cy="22371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D63A437A-446D-41A9-B6F0-4174543AE69E}"/>
                    </a:ext>
                  </a:extLst>
                </p:cNvPr>
                <p:cNvSpPr txBox="1"/>
                <p:nvPr/>
              </p:nvSpPr>
              <p:spPr>
                <a:xfrm flipH="1">
                  <a:off x="8522407" y="3750666"/>
                  <a:ext cx="480910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𝐊</m:t>
                            </m:r>
                          </m:e>
                          <m:sup>
                            <m:r>
                              <a:rPr lang="en-US" altLang="zh-CN" sz="1400" b="1" i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𝒅</m:t>
                        </m:r>
                      </m:oMath>
                    </m:oMathPara>
                  </a14:m>
                  <a:endParaRPr lang="zh-CN" altLang="en-US" sz="1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113" name="文本框 112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22407" y="3750666"/>
                  <a:ext cx="480910" cy="312586"/>
                </a:xfrm>
                <a:prstGeom prst="rect">
                  <a:avLst/>
                </a:prstGeom>
                <a:blipFill>
                  <a:blip r:embed="rId25"/>
                  <a:stretch>
                    <a:fillRect r="-886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本框 89">
                  <a:extLst>
                    <a:ext uri="{FF2B5EF4-FFF2-40B4-BE49-F238E27FC236}">
                      <a16:creationId xmlns:a16="http://schemas.microsoft.com/office/drawing/2014/main" id="{4F083603-30BC-46A3-8158-722FDD04740C}"/>
                    </a:ext>
                  </a:extLst>
                </p:cNvPr>
                <p:cNvSpPr txBox="1"/>
                <p:nvPr/>
              </p:nvSpPr>
              <p:spPr>
                <a:xfrm flipH="1">
                  <a:off x="8536538" y="4020009"/>
                  <a:ext cx="445622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0" smtClean="0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𝚺</m:t>
                            </m:r>
                          </m:e>
                          <m:sup>
                            <m:r>
                              <a:rPr lang="en-US" altLang="zh-CN" sz="1400" b="1" i="0" smtClean="0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altLang="zh-CN" sz="1400" b="1" i="1" smtClean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zh-CN" altLang="en-US" sz="1400" b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114" name="文本框 113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36538" y="4020009"/>
                  <a:ext cx="445622" cy="312586"/>
                </a:xfrm>
                <a:prstGeom prst="rect">
                  <a:avLst/>
                </a:prstGeom>
                <a:blipFill>
                  <a:blip r:embed="rId26"/>
                  <a:stretch>
                    <a:fillRect r="-9589" b="-980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CAF281F0-F168-4DED-975A-29BE92737BDE}"/>
                    </a:ext>
                  </a:extLst>
                </p:cNvPr>
                <p:cNvSpPr txBox="1"/>
                <p:nvPr/>
              </p:nvSpPr>
              <p:spPr>
                <a:xfrm flipH="1">
                  <a:off x="8498406" y="4295858"/>
                  <a:ext cx="521885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𝚲𝚵</m:t>
                        </m:r>
                      </m:oMath>
                    </m:oMathPara>
                  </a14:m>
                  <a:endParaRPr lang="zh-CN" altLang="en-US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文本框 114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498406" y="4295858"/>
                  <a:ext cx="521885" cy="312586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2259DC63-089B-44D7-8493-42053AA590F3}"/>
                    </a:ext>
                  </a:extLst>
                </p:cNvPr>
                <p:cNvSpPr txBox="1"/>
                <p:nvPr/>
              </p:nvSpPr>
              <p:spPr>
                <a:xfrm flipH="1">
                  <a:off x="8531835" y="4835481"/>
                  <a:ext cx="437404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𝛀𝛀</m:t>
                        </m:r>
                      </m:oMath>
                    </m:oMathPara>
                  </a14:m>
                  <a:endParaRPr lang="zh-CN" altLang="en-US" sz="1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116" name="文本框 115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31835" y="4835481"/>
                  <a:ext cx="437404" cy="312586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文本框 94">
                  <a:extLst>
                    <a:ext uri="{FF2B5EF4-FFF2-40B4-BE49-F238E27FC236}">
                      <a16:creationId xmlns:a16="http://schemas.microsoft.com/office/drawing/2014/main" id="{DC50E8BF-DB69-4F6B-A1FF-E9E5E61EF6FA}"/>
                    </a:ext>
                  </a:extLst>
                </p:cNvPr>
                <p:cNvSpPr txBox="1"/>
                <p:nvPr/>
              </p:nvSpPr>
              <p:spPr>
                <a:xfrm flipH="1">
                  <a:off x="8535286" y="5103518"/>
                  <a:ext cx="415744" cy="3077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𝒑𝑫</m:t>
                        </m:r>
                      </m:oMath>
                    </m:oMathPara>
                  </a14:m>
                  <a:endParaRPr lang="zh-CN" altLang="en-US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7" name="文本框 116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35286" y="5103518"/>
                  <a:ext cx="415744" cy="307777"/>
                </a:xfrm>
                <a:prstGeom prst="rect">
                  <a:avLst/>
                </a:prstGeom>
                <a:blipFill>
                  <a:blip r:embed="rId29"/>
                  <a:stretch>
                    <a:fillRect r="-5882" b="-1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文本框 110">
                  <a:extLst>
                    <a:ext uri="{FF2B5EF4-FFF2-40B4-BE49-F238E27FC236}">
                      <a16:creationId xmlns:a16="http://schemas.microsoft.com/office/drawing/2014/main" id="{402AF7F8-333B-4878-8463-D5E807C7CBCE}"/>
                    </a:ext>
                  </a:extLst>
                </p:cNvPr>
                <p:cNvSpPr txBox="1"/>
                <p:nvPr/>
              </p:nvSpPr>
              <p:spPr>
                <a:xfrm flipH="1">
                  <a:off x="8489595" y="4569728"/>
                  <a:ext cx="521885" cy="3077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𝚵𝚵</m:t>
                        </m:r>
                      </m:oMath>
                    </m:oMathPara>
                  </a14:m>
                  <a:endParaRPr lang="zh-CN" altLang="en-US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8" name="文本框 117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489595" y="4569728"/>
                  <a:ext cx="521885" cy="307777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文本框 111">
                  <a:extLst>
                    <a:ext uri="{FF2B5EF4-FFF2-40B4-BE49-F238E27FC236}">
                      <a16:creationId xmlns:a16="http://schemas.microsoft.com/office/drawing/2014/main" id="{D60D79F3-1C62-4DB8-9A2F-413B5ABF7F75}"/>
                    </a:ext>
                  </a:extLst>
                </p:cNvPr>
                <p:cNvSpPr txBox="1"/>
                <p:nvPr/>
              </p:nvSpPr>
              <p:spPr>
                <a:xfrm flipH="1">
                  <a:off x="8517077" y="5373159"/>
                  <a:ext cx="415744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𝒑𝒑𝒑</m:t>
                        </m:r>
                      </m:oMath>
                    </m:oMathPara>
                  </a14:m>
                  <a:endParaRPr lang="zh-CN" altLang="en-US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17077" y="5373159"/>
                  <a:ext cx="415744" cy="312586"/>
                </a:xfrm>
                <a:prstGeom prst="rect">
                  <a:avLst/>
                </a:prstGeom>
                <a:blipFill>
                  <a:blip r:embed="rId31"/>
                  <a:stretch>
                    <a:fillRect r="-23529" b="-1176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文本框 112">
                  <a:extLst>
                    <a:ext uri="{FF2B5EF4-FFF2-40B4-BE49-F238E27FC236}">
                      <a16:creationId xmlns:a16="http://schemas.microsoft.com/office/drawing/2014/main" id="{B9EE7F58-6191-4D34-ACDE-16DA12F61B9A}"/>
                    </a:ext>
                  </a:extLst>
                </p:cNvPr>
                <p:cNvSpPr txBox="1"/>
                <p:nvPr/>
              </p:nvSpPr>
              <p:spPr>
                <a:xfrm flipH="1">
                  <a:off x="8526182" y="5675200"/>
                  <a:ext cx="415744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𝒑𝒑</m:t>
                        </m:r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𝚲</m:t>
                        </m:r>
                      </m:oMath>
                    </m:oMathPara>
                  </a14:m>
                  <a:endParaRPr lang="zh-CN" altLang="en-US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26182" y="5675200"/>
                  <a:ext cx="415744" cy="312586"/>
                </a:xfrm>
                <a:prstGeom prst="rect">
                  <a:avLst/>
                </a:prstGeom>
                <a:blipFill>
                  <a:blip r:embed="rId32"/>
                  <a:stretch>
                    <a:fillRect r="-27941" b="-156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4" name="图片 113">
            <a:extLst>
              <a:ext uri="{FF2B5EF4-FFF2-40B4-BE49-F238E27FC236}">
                <a16:creationId xmlns:a16="http://schemas.microsoft.com/office/drawing/2014/main" id="{353C73F1-D751-4135-865B-2EC1E6D5172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29299" y="980546"/>
            <a:ext cx="3039956" cy="432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20BD6E02-0068-431E-9672-807699AA3C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</p:spPr>
            <p:txBody>
              <a:bodyPr>
                <a:normAutofit fontScale="92500" lnSpcReduction="20000"/>
              </a:bodyPr>
              <a:lstStyle/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Brief introduction: exotic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hadron</a:t>
                </a: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 and </a:t>
                </a:r>
                <a:r>
                  <a:rPr lang="en-US" altLang="zh-CN" sz="2800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</a:t>
                </a:r>
                <a:endPara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sz="2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Double J/</a:t>
                </a:r>
                <a14:m>
                  <m:oMath xmlns:m="http://schemas.openxmlformats.org/officeDocument/2006/math">
                    <m:r>
                      <a:rPr lang="en-US" altLang="zh-CN" sz="2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20BD6E02-0068-431E-9672-807699AA3C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  <a:blipFill>
                <a:blip r:embed="rId3"/>
                <a:stretch>
                  <a:fillRect l="-1166" t="-9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>
            <a:spLocks noGrp="1"/>
          </p:cNvSpPr>
          <p:nvPr>
            <p:ph type="title"/>
          </p:nvPr>
        </p:nvSpPr>
        <p:spPr>
          <a:xfrm>
            <a:off x="-52039" y="308318"/>
            <a:ext cx="12816468" cy="497086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Abundant particles produced in AA, 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pA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 and pp collisions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20" y="1660103"/>
            <a:ext cx="9608949" cy="447408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113721" y="2478154"/>
            <a:ext cx="1030639" cy="4247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dist">
              <a:lnSpc>
                <a:spcPct val="90000"/>
              </a:lnSpc>
              <a:spcBef>
                <a:spcPct val="0"/>
              </a:spcBef>
            </a:pPr>
            <a:r>
              <a: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Final-State Interaction 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C7E585-D90E-4464-BA82-B084B983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B49CA2-ED40-44E1-821F-8CCE3E8C0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96" y="778875"/>
            <a:ext cx="9983593" cy="17433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2F74D4-7F4D-4F1C-B2E8-9327786C6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89" y="2781690"/>
            <a:ext cx="9126224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9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标题 1"/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Femtoscopic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correlation functions (CFs)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910427" y="1143500"/>
            <a:ext cx="5573422" cy="2665788"/>
            <a:chOff x="5469590" y="1262086"/>
            <a:chExt cx="5573422" cy="2665788"/>
          </a:xfrm>
        </p:grpSpPr>
        <p:sp>
          <p:nvSpPr>
            <p:cNvPr id="180" name="右箭头 179"/>
            <p:cNvSpPr/>
            <p:nvPr/>
          </p:nvSpPr>
          <p:spPr>
            <a:xfrm>
              <a:off x="8046318" y="2108161"/>
              <a:ext cx="520295" cy="216000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5469590" y="1262087"/>
              <a:ext cx="2555443" cy="2665787"/>
              <a:chOff x="4580219" y="1234675"/>
              <a:chExt cx="2555443" cy="2665787"/>
            </a:xfrm>
          </p:grpSpPr>
          <p:pic>
            <p:nvPicPr>
              <p:cNvPr id="173" name="图片 17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6285" y="1692273"/>
                <a:ext cx="2333889" cy="1296959"/>
              </a:xfrm>
              <a:prstGeom prst="rect">
                <a:avLst/>
              </a:prstGeom>
            </p:spPr>
          </p:pic>
          <p:sp>
            <p:nvSpPr>
              <p:cNvPr id="177" name="文本框 176"/>
              <p:cNvSpPr txBox="1"/>
              <p:nvPr/>
            </p:nvSpPr>
            <p:spPr>
              <a:xfrm>
                <a:off x="4979706" y="1234675"/>
                <a:ext cx="21416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Interacting potential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1" name="文本框 180"/>
                  <p:cNvSpPr txBox="1"/>
                  <p:nvPr/>
                </p:nvSpPr>
                <p:spPr>
                  <a:xfrm>
                    <a:off x="4580219" y="3646546"/>
                    <a:ext cx="2555443" cy="25391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050" b="1" dirty="0">
                        <a:solidFill>
                          <a:srgbClr val="800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Two-particle wavefunction</a:t>
                    </a:r>
                    <a14:m>
                      <m:oMath xmlns:m="http://schemas.openxmlformats.org/officeDocument/2006/math">
                        <m:r>
                          <a:rPr lang="en-US" altLang="zh-CN" sz="1050" b="1" i="0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 </m:t>
                        </m:r>
                        <m:r>
                          <a:rPr lang="en-US" altLang="zh-CN" sz="105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𝝍</m:t>
                        </m:r>
                        <m:r>
                          <a:rPr lang="en-US" altLang="zh-CN" sz="105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105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CN" sz="105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𝒌</m:t>
                            </m:r>
                          </m:e>
                          <m:sup>
                            <m:r>
                              <a:rPr lang="en-US" altLang="zh-CN" sz="105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105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, </m:t>
                        </m:r>
                        <m:sSup>
                          <m:sSupPr>
                            <m:ctrlPr>
                              <a:rPr lang="en-US" altLang="zh-CN" sz="105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CN" sz="105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𝒓</m:t>
                            </m:r>
                          </m:e>
                          <m:sup>
                            <m:r>
                              <a:rPr lang="en-US" altLang="zh-CN" sz="105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105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)</m:t>
                        </m:r>
                      </m:oMath>
                    </a14:m>
                    <a:endParaRPr lang="en-US" altLang="zh-CN" sz="1050" b="1" dirty="0">
                      <a:solidFill>
                        <a:srgbClr val="80008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81" name="文本框 1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80219" y="3646546"/>
                    <a:ext cx="2555443" cy="253916"/>
                  </a:xfrm>
                  <a:prstGeom prst="rect">
                    <a:avLst/>
                  </a:prstGeom>
                  <a:blipFill rotWithShape="1">
                    <a:blip r:embed="rId8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2" name="直接箭头连接符 181"/>
              <p:cNvCxnSpPr/>
              <p:nvPr/>
            </p:nvCxnSpPr>
            <p:spPr>
              <a:xfrm>
                <a:off x="6050553" y="3026555"/>
                <a:ext cx="0" cy="20267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接箭头连接符 182"/>
              <p:cNvCxnSpPr/>
              <p:nvPr/>
            </p:nvCxnSpPr>
            <p:spPr>
              <a:xfrm>
                <a:off x="6050553" y="3467128"/>
                <a:ext cx="0" cy="20267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文本框 183"/>
              <p:cNvSpPr txBox="1"/>
              <p:nvPr/>
            </p:nvSpPr>
            <p:spPr>
              <a:xfrm>
                <a:off x="5094695" y="3211046"/>
                <a:ext cx="166103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Schrödinger</a:t>
                </a:r>
                <a:r>
                  <a:rPr lang="en-US" altLang="zh-CN" sz="10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equation</a:t>
                </a:r>
              </a:p>
            </p:txBody>
          </p:sp>
          <p:sp>
            <p:nvSpPr>
              <p:cNvPr id="185" name="文本框 184"/>
              <p:cNvSpPr txBox="1"/>
              <p:nvPr/>
            </p:nvSpPr>
            <p:spPr>
              <a:xfrm>
                <a:off x="6136440" y="2263929"/>
                <a:ext cx="77264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41AB8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attractive</a:t>
                </a:r>
              </a:p>
            </p:txBody>
          </p:sp>
          <p:sp>
            <p:nvSpPr>
              <p:cNvPr id="186" name="文本框 185"/>
              <p:cNvSpPr txBox="1"/>
              <p:nvPr/>
            </p:nvSpPr>
            <p:spPr>
              <a:xfrm>
                <a:off x="6136440" y="1779439"/>
                <a:ext cx="75140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E00B0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repulsive</a:t>
                </a:r>
              </a:p>
            </p:txBody>
          </p:sp>
          <p:sp>
            <p:nvSpPr>
              <p:cNvPr id="189" name="椭圆 188"/>
              <p:cNvSpPr/>
              <p:nvPr/>
            </p:nvSpPr>
            <p:spPr>
              <a:xfrm>
                <a:off x="4747993" y="2286689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>
                <a:off x="5881753" y="2852775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8715288" y="1262086"/>
              <a:ext cx="2327724" cy="1741318"/>
              <a:chOff x="8283110" y="1234674"/>
              <a:chExt cx="2327724" cy="1741318"/>
            </a:xfrm>
          </p:grpSpPr>
          <p:pic>
            <p:nvPicPr>
              <p:cNvPr id="174" name="图片 17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3110" y="1692273"/>
                <a:ext cx="2327724" cy="1283719"/>
              </a:xfrm>
              <a:prstGeom prst="rect">
                <a:avLst/>
              </a:prstGeom>
            </p:spPr>
          </p:pic>
          <p:sp>
            <p:nvSpPr>
              <p:cNvPr id="178" name="文本框 177"/>
              <p:cNvSpPr txBox="1"/>
              <p:nvPr/>
            </p:nvSpPr>
            <p:spPr>
              <a:xfrm>
                <a:off x="8393114" y="1234674"/>
                <a:ext cx="21077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Correlation function</a:t>
                </a:r>
              </a:p>
            </p:txBody>
          </p:sp>
          <p:sp>
            <p:nvSpPr>
              <p:cNvPr id="187" name="文本框 186"/>
              <p:cNvSpPr txBox="1"/>
              <p:nvPr/>
            </p:nvSpPr>
            <p:spPr>
              <a:xfrm>
                <a:off x="9060650" y="1872130"/>
                <a:ext cx="77264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41AB8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attractive</a:t>
                </a:r>
              </a:p>
            </p:txBody>
          </p:sp>
          <p:sp>
            <p:nvSpPr>
              <p:cNvPr id="188" name="文本框 187"/>
              <p:cNvSpPr txBox="1"/>
              <p:nvPr/>
            </p:nvSpPr>
            <p:spPr>
              <a:xfrm>
                <a:off x="9073295" y="2433263"/>
                <a:ext cx="75140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E00B0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repulsive</a:t>
                </a:r>
              </a:p>
            </p:txBody>
          </p:sp>
          <p:sp>
            <p:nvSpPr>
              <p:cNvPr id="191" name="椭圆 190"/>
              <p:cNvSpPr/>
              <p:nvPr/>
            </p:nvSpPr>
            <p:spPr>
              <a:xfrm>
                <a:off x="8304205" y="2020922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>
                <a:off x="9325193" y="2862303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89" y="1284603"/>
            <a:ext cx="3922387" cy="2465998"/>
          </a:xfrm>
          <a:prstGeom prst="rect">
            <a:avLst/>
          </a:prstGeom>
        </p:spPr>
      </p:pic>
      <p:grpSp>
        <p:nvGrpSpPr>
          <p:cNvPr id="42" name="组合 41"/>
          <p:cNvGrpSpPr>
            <a:grpSpLocks noChangeAspect="1"/>
          </p:cNvGrpSpPr>
          <p:nvPr/>
        </p:nvGrpSpPr>
        <p:grpSpPr>
          <a:xfrm>
            <a:off x="8683794" y="224714"/>
            <a:ext cx="3146165" cy="591785"/>
            <a:chOff x="4571163" y="756472"/>
            <a:chExt cx="2160000" cy="406289"/>
          </a:xfrm>
        </p:grpSpPr>
        <p:pic>
          <p:nvPicPr>
            <p:cNvPr id="43" name="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062" y="756472"/>
              <a:ext cx="1779447" cy="364347"/>
            </a:xfrm>
            <a:prstGeom prst="rect">
              <a:avLst/>
            </a:prstGeom>
          </p:spPr>
        </p:pic>
        <p:cxnSp>
          <p:nvCxnSpPr>
            <p:cNvPr id="44" name="直接连接符 43"/>
            <p:cNvCxnSpPr/>
            <p:nvPr/>
          </p:nvCxnSpPr>
          <p:spPr>
            <a:xfrm flipV="1">
              <a:off x="4571163" y="1162761"/>
              <a:ext cx="2160000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202600" y="4107714"/>
            <a:ext cx="3672000" cy="2671336"/>
            <a:chOff x="202600" y="4107714"/>
            <a:chExt cx="3672000" cy="2671336"/>
          </a:xfrm>
        </p:grpSpPr>
        <p:sp>
          <p:nvSpPr>
            <p:cNvPr id="209" name="矩形 208"/>
            <p:cNvSpPr/>
            <p:nvPr/>
          </p:nvSpPr>
          <p:spPr>
            <a:xfrm>
              <a:off x="202600" y="4107714"/>
              <a:ext cx="3672000" cy="2592000"/>
            </a:xfrm>
            <a:prstGeom prst="rect">
              <a:avLst/>
            </a:prstGeom>
            <a:solidFill>
              <a:srgbClr val="00B050">
                <a:alpha val="8000"/>
              </a:srgbClr>
            </a:solidFill>
            <a:ln w="15875">
              <a:solidFill>
                <a:srgbClr val="004D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57" y="4837370"/>
              <a:ext cx="2857655" cy="5791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/>
                <p:cNvSpPr txBox="1"/>
                <p:nvPr/>
              </p:nvSpPr>
              <p:spPr>
                <a:xfrm>
                  <a:off x="302146" y="5489338"/>
                  <a:ext cx="3472908" cy="12897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25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1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100" b="1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𝐍</m:t>
                          </m:r>
                        </m:e>
                        <m:sub>
                          <m:r>
                            <a:rPr lang="en-US" altLang="zh-CN" sz="1100" b="1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𝐬𝐚𝐦𝐞</m:t>
                          </m:r>
                        </m:sub>
                      </m:sSub>
                    </m:oMath>
                  </a14:m>
                  <a:r>
                    <a:rPr lang="en-US" altLang="zh-CN" sz="11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: the same event distributions</a:t>
                  </a:r>
                </a:p>
                <a:p>
                  <a:pPr>
                    <a:lnSpc>
                      <a:spcPct val="25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1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100" b="1" i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𝐍</m:t>
                          </m:r>
                        </m:e>
                        <m:sub>
                          <m:r>
                            <a:rPr lang="en-US" altLang="zh-CN" sz="1100" b="1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𝐦𝐢𝐱𝐞𝐝</m:t>
                          </m:r>
                        </m:sub>
                      </m:sSub>
                    </m:oMath>
                  </a14:m>
                  <a:r>
                    <a:rPr lang="en-US" altLang="zh-CN" sz="11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: the mixed event distributions </a:t>
                  </a:r>
                  <a:br>
                    <a:rPr lang="en-US" altLang="zh-CN" sz="1100" dirty="0"/>
                  </a:br>
                  <a14:m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𝝃</m:t>
                      </m:r>
                    </m:oMath>
                  </a14:m>
                  <a:r>
                    <a:rPr lang="en-US" altLang="zh-CN" sz="11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: the corrections for experimental effects </a:t>
                  </a:r>
                  <a:endParaRPr lang="en-US" altLang="zh-CN" sz="11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52" name="文本框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146" y="5489338"/>
                  <a:ext cx="3472908" cy="1289712"/>
                </a:xfrm>
                <a:prstGeom prst="rect">
                  <a:avLst/>
                </a:prstGeom>
                <a:blipFill rotWithShape="1">
                  <a:blip r:embed="rId1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文本框 52"/>
            <p:cNvSpPr txBox="1"/>
            <p:nvPr/>
          </p:nvSpPr>
          <p:spPr>
            <a:xfrm>
              <a:off x="232201" y="4147823"/>
              <a:ext cx="1861407" cy="570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Exp. measurement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mixed-event technique 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990848" y="4100826"/>
            <a:ext cx="4104276" cy="2592000"/>
            <a:chOff x="3990848" y="4049455"/>
            <a:chExt cx="4104276" cy="2592000"/>
          </a:xfrm>
        </p:grpSpPr>
        <p:sp>
          <p:nvSpPr>
            <p:cNvPr id="59" name="文本框 58"/>
            <p:cNvSpPr txBox="1"/>
            <p:nvPr/>
          </p:nvSpPr>
          <p:spPr>
            <a:xfrm>
              <a:off x="6087843" y="5536212"/>
              <a:ext cx="2007281" cy="1056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CN" sz="1100" b="1" dirty="0">
                  <a:solidFill>
                    <a:srgbClr val="800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final-state interactions</a:t>
              </a:r>
            </a:p>
            <a:p>
              <a:pPr>
                <a:lnSpc>
                  <a:spcPct val="200000"/>
                </a:lnSpc>
              </a:pPr>
              <a:r>
                <a:rPr lang="en-US" altLang="zh-CN" sz="1100" b="1" dirty="0">
                  <a:solidFill>
                    <a:srgbClr val="800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quantum statistics effects</a:t>
              </a:r>
            </a:p>
            <a:p>
              <a:pPr>
                <a:lnSpc>
                  <a:spcPct val="200000"/>
                </a:lnSpc>
              </a:pPr>
              <a:r>
                <a:rPr lang="en-US" altLang="zh-CN" sz="1100" b="1" dirty="0">
                  <a:solidFill>
                    <a:srgbClr val="800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coupled-channel effects</a:t>
              </a: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3990848" y="4049455"/>
              <a:ext cx="4104000" cy="2592000"/>
              <a:chOff x="3990848" y="4049455"/>
              <a:chExt cx="4104000" cy="2592000"/>
            </a:xfrm>
          </p:grpSpPr>
          <p:pic>
            <p:nvPicPr>
              <p:cNvPr id="8" name="图片 7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7876" y="4859889"/>
                <a:ext cx="3525333" cy="543825"/>
              </a:xfrm>
              <a:prstGeom prst="rect">
                <a:avLst/>
              </a:prstGeom>
            </p:spPr>
          </p:pic>
          <p:sp>
            <p:nvSpPr>
              <p:cNvPr id="56" name="文本框 55"/>
              <p:cNvSpPr txBox="1"/>
              <p:nvPr/>
            </p:nvSpPr>
            <p:spPr>
              <a:xfrm>
                <a:off x="4117505" y="4147822"/>
                <a:ext cx="1723550" cy="570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Theo. description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Koonin–Pratt formula</a:t>
                </a: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4739454" y="6104851"/>
                <a:ext cx="139012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b="1" dirty="0" err="1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spacial</a:t>
                </a:r>
                <a:r>
                  <a:rPr lang="en-US" altLang="zh-CN" sz="1100" b="1" dirty="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structure </a:t>
                </a:r>
                <a:endParaRPr lang="zh-CN" altLang="en-US" sz="11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61" name="直接箭头连接符 60"/>
              <p:cNvCxnSpPr/>
              <p:nvPr/>
            </p:nvCxnSpPr>
            <p:spPr>
              <a:xfrm>
                <a:off x="6944470" y="5335184"/>
                <a:ext cx="0" cy="43200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箭头连接符 62"/>
              <p:cNvCxnSpPr/>
              <p:nvPr/>
            </p:nvCxnSpPr>
            <p:spPr>
              <a:xfrm flipH="1">
                <a:off x="5370427" y="5317415"/>
                <a:ext cx="540000" cy="72000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矩形 44"/>
              <p:cNvSpPr/>
              <p:nvPr/>
            </p:nvSpPr>
            <p:spPr>
              <a:xfrm>
                <a:off x="3990848" y="4049455"/>
                <a:ext cx="4104000" cy="2592000"/>
              </a:xfrm>
              <a:prstGeom prst="rect">
                <a:avLst/>
              </a:prstGeom>
              <a:solidFill>
                <a:srgbClr val="00B050">
                  <a:alpha val="8000"/>
                </a:srgbClr>
              </a:solidFill>
              <a:ln w="15875">
                <a:solidFill>
                  <a:srgbClr val="004D9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8326487" y="4100826"/>
            <a:ext cx="3672552" cy="2592000"/>
            <a:chOff x="8326487" y="4107714"/>
            <a:chExt cx="3672552" cy="2592000"/>
          </a:xfrm>
        </p:grpSpPr>
        <p:sp>
          <p:nvSpPr>
            <p:cNvPr id="46" name="矩形 45"/>
            <p:cNvSpPr/>
            <p:nvPr/>
          </p:nvSpPr>
          <p:spPr>
            <a:xfrm>
              <a:off x="8326487" y="4107714"/>
              <a:ext cx="3672000" cy="2592000"/>
            </a:xfrm>
            <a:prstGeom prst="rect">
              <a:avLst/>
            </a:prstGeom>
            <a:solidFill>
              <a:srgbClr val="00B050">
                <a:alpha val="8000"/>
              </a:srgbClr>
            </a:solidFill>
            <a:ln w="15875">
              <a:solidFill>
                <a:srgbClr val="004D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9312854" y="4685047"/>
              <a:ext cx="2686185" cy="1398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altLang="zh-CN" sz="12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&gt;1 if the interaction is 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attractive</a:t>
              </a:r>
            </a:p>
            <a:p>
              <a:pPr>
                <a:lnSpc>
                  <a:spcPct val="250000"/>
                </a:lnSpc>
              </a:pPr>
              <a:r>
                <a:rPr lang="en-US" altLang="zh-CN" sz="12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=1 if there is 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 interaction</a:t>
              </a:r>
            </a:p>
            <a:p>
              <a:pPr>
                <a:lnSpc>
                  <a:spcPct val="250000"/>
                </a:lnSpc>
              </a:pPr>
              <a:r>
                <a:rPr lang="en-US" altLang="zh-CN" sz="12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&lt;1 if the interaction is 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repulsive</a:t>
              </a:r>
              <a:endPara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6525" y="5362869"/>
              <a:ext cx="513718" cy="246121"/>
            </a:xfrm>
            <a:prstGeom prst="rect">
              <a:avLst/>
            </a:prstGeom>
          </p:spPr>
        </p:pic>
        <p:sp>
          <p:nvSpPr>
            <p:cNvPr id="72" name="左大括号 71"/>
            <p:cNvSpPr/>
            <p:nvPr/>
          </p:nvSpPr>
          <p:spPr>
            <a:xfrm>
              <a:off x="9147828" y="4874898"/>
              <a:ext cx="165256" cy="1232295"/>
            </a:xfrm>
            <a:prstGeom prst="leftBrace">
              <a:avLst/>
            </a:prstGeom>
            <a:ln w="1905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8414788" y="4306161"/>
              <a:ext cx="1317990" cy="31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Basic Properties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标题 1"/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Femtoscopic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correlation functions (CFs)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" name="文本框 1 1 4 1 2"/>
          <p:cNvSpPr txBox="1"/>
          <p:nvPr/>
        </p:nvSpPr>
        <p:spPr>
          <a:xfrm flipH="1">
            <a:off x="736242" y="5198560"/>
            <a:ext cx="4884666" cy="293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Clr>
                <a:srgbClr val="004D99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Schrödinger equation</a:t>
            </a:r>
          </a:p>
        </p:txBody>
      </p:sp>
      <p:sp>
        <p:nvSpPr>
          <p:cNvPr id="32" name="文本框 1 1 4 1 1"/>
          <p:cNvSpPr txBox="1"/>
          <p:nvPr/>
        </p:nvSpPr>
        <p:spPr>
          <a:xfrm flipH="1">
            <a:off x="380502" y="4555183"/>
            <a:ext cx="5596147" cy="4029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Clr>
                <a:srgbClr val="004D99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Scattering wave function</a:t>
            </a:r>
          </a:p>
        </p:txBody>
      </p:sp>
      <p:sp>
        <p:nvSpPr>
          <p:cNvPr id="33" name="文本框 1 1 4 2"/>
          <p:cNvSpPr txBox="1"/>
          <p:nvPr/>
        </p:nvSpPr>
        <p:spPr>
          <a:xfrm flipH="1">
            <a:off x="5859610" y="5198560"/>
            <a:ext cx="5596148" cy="293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Clr>
                <a:srgbClr val="004D99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Lippmann-Schwinger equation</a:t>
            </a:r>
            <a:b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4" name="图片 63" descr="\documentclass{article}&#10;\usepackage{amsmath}&#10;\usepackage{color,xcolor}&#10;\pagestyle{empty}&#10;\begin{document}&#10;\begin{align}&#10;  -\frac{\hbar^2}{2\mu}\nabla^2\psi+V\psi=E\psi\nonumber&#10;\end{align}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77" y="5906872"/>
            <a:ext cx="3018256" cy="792872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48" y="6166146"/>
            <a:ext cx="5013339" cy="27432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154" y="1665938"/>
            <a:ext cx="5519919" cy="80228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75" y="2572075"/>
            <a:ext cx="5529861" cy="488462"/>
          </a:xfrm>
          <a:prstGeom prst="rect">
            <a:avLst/>
          </a:prstGeom>
        </p:spPr>
      </p:pic>
      <p:sp>
        <p:nvSpPr>
          <p:cNvPr id="30" name="文本框 1 1 2"/>
          <p:cNvSpPr txBox="1"/>
          <p:nvPr/>
        </p:nvSpPr>
        <p:spPr>
          <a:xfrm flipH="1">
            <a:off x="380501" y="3142456"/>
            <a:ext cx="8554178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Clr>
                <a:srgbClr val="004D99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Common static and spherical Gaussian source</a:t>
            </a:r>
          </a:p>
        </p:txBody>
      </p:sp>
      <p:sp>
        <p:nvSpPr>
          <p:cNvPr id="31" name="文本框 1 1 3"/>
          <p:cNvSpPr txBox="1"/>
          <p:nvPr/>
        </p:nvSpPr>
        <p:spPr>
          <a:xfrm flipH="1">
            <a:off x="754115" y="2553866"/>
            <a:ext cx="2540223" cy="424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rgbClr val="004D99"/>
              </a:buClr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Only  S-waves </a:t>
            </a:r>
          </a:p>
        </p:txBody>
      </p:sp>
      <p:sp>
        <p:nvSpPr>
          <p:cNvPr id="38" name="文本框 37"/>
          <p:cNvSpPr txBox="1"/>
          <p:nvPr/>
        </p:nvSpPr>
        <p:spPr>
          <a:xfrm flipH="1">
            <a:off x="8418185" y="1016787"/>
            <a:ext cx="3431290" cy="52322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r"/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S. E. Koonin, Phys. Lett. B </a:t>
            </a:r>
            <a:r>
              <a:rPr lang="en-US" altLang="zh-CN" sz="1400" b="1" i="1" dirty="0">
                <a:solidFill>
                  <a:srgbClr val="00B050"/>
                </a:solidFill>
                <a:latin typeface="+mn-ea"/>
              </a:rPr>
              <a:t>70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 (1) (1977) 43 </a:t>
            </a:r>
          </a:p>
          <a:p>
            <a:pPr algn="r"/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A. Ohnishi, Nucl. Phys. A </a:t>
            </a:r>
            <a:r>
              <a:rPr lang="en-US" altLang="zh-CN" sz="1400" b="1" i="1" dirty="0">
                <a:solidFill>
                  <a:srgbClr val="00B050"/>
                </a:solidFill>
                <a:latin typeface="+mn-ea"/>
              </a:rPr>
              <a:t>954 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(2016) 294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27" y="3854385"/>
            <a:ext cx="5111980" cy="382584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80502" y="1162272"/>
            <a:ext cx="4856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Koonin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–Pratt (KP) formula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53096C-9506-4742-A250-86EB3D93E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5C16A0B7-3665-40A4-B8AB-FAFDF24F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Constraining the source function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45953F1-93B9-4C33-B6B4-101BEF6348DB}"/>
              </a:ext>
            </a:extLst>
          </p:cNvPr>
          <p:cNvSpPr txBox="1"/>
          <p:nvPr/>
        </p:nvSpPr>
        <p:spPr>
          <a:xfrm>
            <a:off x="506882" y="1456566"/>
            <a:ext cx="5235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Using the well-known proton-proton interaction to calibrate the source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6FDB2-1142-463E-B8C8-809B48F46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085" y="1456566"/>
            <a:ext cx="4922655" cy="460865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827DA38-9483-4BFA-956A-BAB45215EC20}"/>
              </a:ext>
            </a:extLst>
          </p:cNvPr>
          <p:cNvSpPr txBox="1"/>
          <p:nvPr/>
        </p:nvSpPr>
        <p:spPr>
          <a:xfrm>
            <a:off x="7366001" y="6065224"/>
            <a:ext cx="3406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ALICE, PLB, 811 (2020) 135849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F97DDD1-0EB7-4E63-BF20-5F649C2EAACC}"/>
                  </a:ext>
                </a:extLst>
              </p:cNvPr>
              <p:cNvSpPr txBox="1"/>
              <p:nvPr/>
            </p:nvSpPr>
            <p:spPr>
              <a:xfrm>
                <a:off x="663327" y="2486229"/>
                <a:ext cx="4922655" cy="658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grow m:val="on"/>
                          <m:subHide m:val="on"/>
                          <m:supHide m:val="on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nary>
                      <m:d>
                        <m:d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zh-CN" alt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zh-CN" alt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F97DDD1-0EB7-4E63-BF20-5F649C2EA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27" y="2486229"/>
                <a:ext cx="4922655" cy="6587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F4994BE-A3D3-42EE-8E0D-A43929FE47C8}"/>
                  </a:ext>
                </a:extLst>
              </p:cNvPr>
              <p:cNvSpPr txBox="1"/>
              <p:nvPr/>
            </p:nvSpPr>
            <p:spPr>
              <a:xfrm>
                <a:off x="506882" y="3337632"/>
                <a:ext cx="568352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For CFs involving short-lived resonances (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altLang="zh-CN" sz="2000" b="1" i="1" smtClean="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𝝉</m:t>
                    </m:r>
                    <m:r>
                      <a:rPr lang="en-US" altLang="zh-CN" sz="2000" b="1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∼</m:t>
                    </m:r>
                    <m:r>
                      <a:rPr lang="en-US" altLang="zh-CN" sz="2000" b="1" i="1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𝟏𝐟𝐦</m:t>
                    </m:r>
                  </m:oMath>
                </a14:m>
                <a:r>
                  <a:rPr lang="en-US" altLang="zh-CN" sz="2000" b="1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)—Resonance Source Model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F4994BE-A3D3-42EE-8E0D-A43929FE4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882" y="3337632"/>
                <a:ext cx="5683525" cy="707886"/>
              </a:xfrm>
              <a:prstGeom prst="rect">
                <a:avLst/>
              </a:prstGeom>
              <a:blipFill>
                <a:blip r:embed="rId4"/>
                <a:stretch>
                  <a:fillRect l="-966" t="-5172" r="-1395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6B60940-4210-4E95-92F3-FB7665EAC97F}"/>
                  </a:ext>
                </a:extLst>
              </p:cNvPr>
              <p:cNvSpPr txBox="1"/>
              <p:nvPr/>
            </p:nvSpPr>
            <p:spPr>
              <a:xfrm>
                <a:off x="445060" y="3907275"/>
                <a:ext cx="6101394" cy="1319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i="1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𝑆</m:t>
                      </m:r>
                      <m:d>
                        <m:dPr>
                          <m:ctrlPr>
                            <a:rPr lang="zh-CN" altLang="zh-CN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zh-CN" sz="1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CN" sz="18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altLang="zh-CN" sz="18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zh-CN" altLang="zh-CN" sz="1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zh-CN" sz="1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  <m:sSubSup>
                                    <m:sSubSupPr>
                                      <m:ctrlPr>
                                        <a:rPr lang="zh-CN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altLang="zh-CN" sz="1800">
                                          <a:effectLst/>
                                          <a:latin typeface="Georgia" panose="02040502050405020303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core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altLang="zh-CN" sz="1800" i="1">
                                          <a:effectLst/>
                                          <a:latin typeface="等线" panose="02010600030101010101" pitchFamily="2" charset="-122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altLang="zh-CN" sz="18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n-US" altLang="zh-CN" sz="18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exp</m:t>
                      </m:r>
                      <m:r>
                        <a:rPr lang="en-US" altLang="zh-CN" sz="18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zh-CN" altLang="zh-CN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zh-CN" sz="1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zh-CN" sz="1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18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bSup>
                                <m:sSubSupPr>
                                  <m:ctrlPr>
                                    <a:rPr lang="zh-CN" altLang="zh-CN" sz="1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altLang="zh-CN" sz="1800">
                                      <a:effectLst/>
                                      <a:latin typeface="Georgia" panose="02040502050405020303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core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sz="1800" i="1">
                                      <a:effectLst/>
                                      <a:latin typeface="等线" panose="02010600030101010101" pitchFamily="2" charset="-122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altLang="zh-CN" sz="18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altLang="zh-CN" sz="1800" b="0" i="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SLR</m:t>
                      </m:r>
                    </m:oMath>
                  </m:oMathPara>
                </a14:m>
                <a:endParaRPr lang="zh-CN" altLang="zh-CN" sz="1800" dirty="0">
                  <a:effectLst/>
                  <a:latin typeface="Georgia" panose="02040502050405020303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6B60940-4210-4E95-92F3-FB7665EAC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060" y="3907275"/>
                <a:ext cx="6101394" cy="13190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B91583E0-0464-4EC8-A3F6-CDA23C8B0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4268" y="5152763"/>
            <a:ext cx="2508751" cy="127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1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53096C-9506-4742-A250-86EB3D93E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5C16A0B7-3665-40A4-B8AB-FAFDF24F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Constraining the source function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C0D5E53-8D90-44EE-8548-A2B14780C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9194"/>
            <a:ext cx="5625542" cy="512068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FF2D00F-9AA9-41D5-8A0F-AA3E9FB4F296}"/>
              </a:ext>
            </a:extLst>
          </p:cNvPr>
          <p:cNvSpPr txBox="1"/>
          <p:nvPr/>
        </p:nvSpPr>
        <p:spPr>
          <a:xfrm>
            <a:off x="6394172" y="3999537"/>
            <a:ext cx="55079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 “providing compelling evidence for the presence of a common emission source for all hadrons in small collision systems at the LHC …”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70CF334-600C-4371-BB6B-5FD00AE329BF}"/>
              </a:ext>
            </a:extLst>
          </p:cNvPr>
          <p:cNvSpPr txBox="1"/>
          <p:nvPr/>
        </p:nvSpPr>
        <p:spPr>
          <a:xfrm>
            <a:off x="101582" y="5984696"/>
            <a:ext cx="2584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311.14527v1.</a:t>
            </a:r>
          </a:p>
        </p:txBody>
      </p:sp>
      <p:pic>
        <p:nvPicPr>
          <p:cNvPr id="1030" name="Picture 6" descr="Alice Members | ALICE Collaboration">
            <a:extLst>
              <a:ext uri="{FF2B5EF4-FFF2-40B4-BE49-F238E27FC236}">
                <a16:creationId xmlns:a16="http://schemas.microsoft.com/office/drawing/2014/main" id="{3D8DB915-82C8-4DC9-8376-12DCEE999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986" y="1019284"/>
            <a:ext cx="2136047" cy="287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45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圆角矩形 82"/>
          <p:cNvSpPr/>
          <p:nvPr/>
        </p:nvSpPr>
        <p:spPr>
          <a:xfrm>
            <a:off x="4721405" y="1256962"/>
            <a:ext cx="2596723" cy="807522"/>
          </a:xfrm>
          <a:prstGeom prst="round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485" y="6321771"/>
            <a:ext cx="2254897" cy="22400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V="1">
            <a:off x="603004" y="4800086"/>
            <a:ext cx="4310084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2758046" y="2900152"/>
            <a:ext cx="0" cy="3835955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>
            <a:spLocks noChangeAspect="1"/>
          </p:cNvSpPr>
          <p:nvPr/>
        </p:nvSpPr>
        <p:spPr>
          <a:xfrm rot="10800000">
            <a:off x="2271325" y="4720170"/>
            <a:ext cx="179587" cy="159831"/>
          </a:xfrm>
          <a:prstGeom prst="ellipse">
            <a:avLst/>
          </a:prstGeom>
          <a:solidFill>
            <a:srgbClr val="FF8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>
            <a:spLocks noChangeAspect="1"/>
          </p:cNvSpPr>
          <p:nvPr/>
        </p:nvSpPr>
        <p:spPr>
          <a:xfrm rot="10800000">
            <a:off x="884544" y="4720170"/>
            <a:ext cx="179587" cy="15983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87" y="2900152"/>
            <a:ext cx="637011" cy="154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92" y="4725752"/>
            <a:ext cx="633971" cy="156956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68" y="2886036"/>
            <a:ext cx="1144797" cy="225963"/>
          </a:xfrm>
          <a:prstGeom prst="rect">
            <a:avLst/>
          </a:prstGeom>
        </p:spPr>
      </p:pic>
      <p:cxnSp>
        <p:nvCxnSpPr>
          <p:cNvPr id="20" name="直接箭头连接符 19"/>
          <p:cNvCxnSpPr/>
          <p:nvPr/>
        </p:nvCxnSpPr>
        <p:spPr>
          <a:xfrm flipH="1" flipV="1">
            <a:off x="1124666" y="4750838"/>
            <a:ext cx="107752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622053" y="4259950"/>
            <a:ext cx="2135993" cy="300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stronger attraction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99744" y="4994243"/>
            <a:ext cx="949185" cy="73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deeply bound state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835962" y="4994242"/>
            <a:ext cx="1050314" cy="73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85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shallow bound state</a:t>
            </a:r>
            <a:endParaRPr lang="zh-CN" altLang="en-US" sz="1600" b="1" dirty="0">
              <a:solidFill>
                <a:srgbClr val="FF85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701685" y="4835943"/>
            <a:ext cx="4310084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V="1">
            <a:off x="8856727" y="2936008"/>
            <a:ext cx="0" cy="3835956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41"/>
          <p:cNvSpPr>
            <a:spLocks noChangeAspect="1"/>
          </p:cNvSpPr>
          <p:nvPr/>
        </p:nvSpPr>
        <p:spPr>
          <a:xfrm rot="10800000">
            <a:off x="7711199" y="4756027"/>
            <a:ext cx="179587" cy="15983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068" y="2936008"/>
            <a:ext cx="637012" cy="15425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773" y="4761609"/>
            <a:ext cx="633971" cy="156956"/>
          </a:xfrm>
          <a:prstGeom prst="rect">
            <a:avLst/>
          </a:prstGeom>
        </p:spPr>
      </p:pic>
      <p:cxnSp>
        <p:nvCxnSpPr>
          <p:cNvPr id="46" name="直接箭头连接符 45"/>
          <p:cNvCxnSpPr/>
          <p:nvPr/>
        </p:nvCxnSpPr>
        <p:spPr>
          <a:xfrm flipH="1" flipV="1">
            <a:off x="6916661" y="4750838"/>
            <a:ext cx="718347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858639" y="4318909"/>
            <a:ext cx="1793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weak attraction</a:t>
            </a:r>
            <a:endPara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275835" y="4993238"/>
            <a:ext cx="1050314" cy="5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virtual</a:t>
            </a:r>
          </a:p>
          <a:p>
            <a:pPr algn="ctr"/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state</a:t>
            </a:r>
            <a:endParaRPr lang="zh-CN" altLang="en-US" sz="1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椭圆 51"/>
          <p:cNvSpPr>
            <a:spLocks noChangeAspect="1"/>
          </p:cNvSpPr>
          <p:nvPr/>
        </p:nvSpPr>
        <p:spPr>
          <a:xfrm rot="10800000">
            <a:off x="9246490" y="3835643"/>
            <a:ext cx="179587" cy="159831"/>
          </a:xfrm>
          <a:prstGeom prst="ellipse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弧形 54"/>
          <p:cNvSpPr/>
          <p:nvPr/>
        </p:nvSpPr>
        <p:spPr>
          <a:xfrm rot="5400000">
            <a:off x="8979258" y="1723492"/>
            <a:ext cx="1107685" cy="3284630"/>
          </a:xfrm>
          <a:prstGeom prst="arc">
            <a:avLst/>
          </a:prstGeom>
          <a:ln w="19050">
            <a:solidFill>
              <a:srgbClr val="00B05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>
            <a:spLocks noChangeAspect="1"/>
          </p:cNvSpPr>
          <p:nvPr/>
        </p:nvSpPr>
        <p:spPr>
          <a:xfrm rot="10800000">
            <a:off x="11085290" y="3189774"/>
            <a:ext cx="179587" cy="15983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/>
          <p:cNvSpPr txBox="1"/>
          <p:nvPr/>
        </p:nvSpPr>
        <p:spPr>
          <a:xfrm>
            <a:off x="8739643" y="4043694"/>
            <a:ext cx="1193279" cy="5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6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resonant</a:t>
            </a:r>
          </a:p>
          <a:p>
            <a:pPr algn="ctr"/>
            <a:r>
              <a:rPr lang="en-US" altLang="zh-CN" sz="1600" b="1" dirty="0">
                <a:solidFill>
                  <a:srgbClr val="0076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state</a:t>
            </a:r>
            <a:endParaRPr lang="zh-CN" altLang="en-US" sz="1600" b="1" dirty="0">
              <a:solidFill>
                <a:srgbClr val="00763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5" name="图片 6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614" y="2881255"/>
            <a:ext cx="1480787" cy="225963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9575129" y="3205493"/>
            <a:ext cx="1318960" cy="5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weaker attraction</a:t>
            </a:r>
            <a:endParaRPr lang="zh-CN" altLang="en-US" sz="16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63659" y="1250218"/>
            <a:ext cx="2596723" cy="807522"/>
            <a:chOff x="470215" y="1243751"/>
            <a:chExt cx="2596723" cy="807522"/>
          </a:xfrm>
        </p:grpSpPr>
        <p:sp>
          <p:nvSpPr>
            <p:cNvPr id="75" name="椭圆 74"/>
            <p:cNvSpPr>
              <a:spLocks noChangeAspect="1"/>
            </p:cNvSpPr>
            <p:nvPr/>
          </p:nvSpPr>
          <p:spPr>
            <a:xfrm rot="10800000">
              <a:off x="1046747" y="1384922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>
              <a:spLocks noChangeAspect="1"/>
            </p:cNvSpPr>
            <p:nvPr/>
          </p:nvSpPr>
          <p:spPr>
            <a:xfrm rot="10800000">
              <a:off x="1944777" y="1384922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右箭头 77"/>
            <p:cNvSpPr/>
            <p:nvPr/>
          </p:nvSpPr>
          <p:spPr>
            <a:xfrm rot="10800000">
              <a:off x="641846" y="1384920"/>
              <a:ext cx="327486" cy="540001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右箭头 34"/>
            <p:cNvSpPr/>
            <p:nvPr/>
          </p:nvSpPr>
          <p:spPr>
            <a:xfrm>
              <a:off x="2562192" y="1384919"/>
              <a:ext cx="327486" cy="540001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470215" y="1243751"/>
              <a:ext cx="2596723" cy="807522"/>
            </a:xfrm>
            <a:prstGeom prst="round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092524" y="1454864"/>
              <a:ext cx="13508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repulsive</a:t>
              </a:r>
              <a:endPara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853792" y="1250218"/>
            <a:ext cx="2596723" cy="807522"/>
            <a:chOff x="8460664" y="1250218"/>
            <a:chExt cx="2596723" cy="807522"/>
          </a:xfrm>
        </p:grpSpPr>
        <p:sp>
          <p:nvSpPr>
            <p:cNvPr id="59" name="椭圆 58"/>
            <p:cNvSpPr>
              <a:spLocks noChangeAspect="1"/>
            </p:cNvSpPr>
            <p:nvPr/>
          </p:nvSpPr>
          <p:spPr>
            <a:xfrm rot="10800000">
              <a:off x="9062931" y="1384922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>
              <a:spLocks noChangeAspect="1"/>
            </p:cNvSpPr>
            <p:nvPr/>
          </p:nvSpPr>
          <p:spPr>
            <a:xfrm rot="10800000">
              <a:off x="9960961" y="1384922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圆角矩形 67"/>
            <p:cNvSpPr/>
            <p:nvPr/>
          </p:nvSpPr>
          <p:spPr>
            <a:xfrm>
              <a:off x="8460664" y="1250218"/>
              <a:ext cx="2596723" cy="807522"/>
            </a:xfrm>
            <a:prstGeom prst="round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8924758" y="1443412"/>
              <a:ext cx="17143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nonexistent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709816" y="1250218"/>
            <a:ext cx="2596723" cy="807522"/>
            <a:chOff x="4709816" y="1250218"/>
            <a:chExt cx="2596723" cy="807522"/>
          </a:xfrm>
        </p:grpSpPr>
        <p:sp>
          <p:nvSpPr>
            <p:cNvPr id="45" name="椭圆 44"/>
            <p:cNvSpPr>
              <a:spLocks noChangeAspect="1"/>
            </p:cNvSpPr>
            <p:nvPr/>
          </p:nvSpPr>
          <p:spPr>
            <a:xfrm rot="10800000">
              <a:off x="5295997" y="1388250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>
              <a:spLocks noChangeAspect="1"/>
            </p:cNvSpPr>
            <p:nvPr/>
          </p:nvSpPr>
          <p:spPr>
            <a:xfrm rot="10800000">
              <a:off x="6194027" y="1388250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右箭头 52"/>
            <p:cNvSpPr/>
            <p:nvPr/>
          </p:nvSpPr>
          <p:spPr>
            <a:xfrm>
              <a:off x="4891096" y="1388248"/>
              <a:ext cx="327486" cy="54000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右箭头 53"/>
            <p:cNvSpPr/>
            <p:nvPr/>
          </p:nvSpPr>
          <p:spPr>
            <a:xfrm rot="10800000">
              <a:off x="6811442" y="1388247"/>
              <a:ext cx="327486" cy="54000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圆角矩形 79"/>
            <p:cNvSpPr/>
            <p:nvPr/>
          </p:nvSpPr>
          <p:spPr>
            <a:xfrm>
              <a:off x="4709816" y="1250218"/>
              <a:ext cx="2596723" cy="807522"/>
            </a:xfrm>
            <a:prstGeom prst="round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5350933" y="1443412"/>
              <a:ext cx="14082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attractive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圆角矩形 24"/>
          <p:cNvSpPr/>
          <p:nvPr/>
        </p:nvSpPr>
        <p:spPr>
          <a:xfrm>
            <a:off x="563659" y="1257625"/>
            <a:ext cx="2596723" cy="807522"/>
          </a:xfrm>
          <a:prstGeom prst="round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圆角矩形 81"/>
          <p:cNvSpPr/>
          <p:nvPr/>
        </p:nvSpPr>
        <p:spPr>
          <a:xfrm>
            <a:off x="8853791" y="1257625"/>
            <a:ext cx="2596723" cy="807522"/>
          </a:xfrm>
          <a:prstGeom prst="round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左大括号 25"/>
          <p:cNvSpPr/>
          <p:nvPr/>
        </p:nvSpPr>
        <p:spPr>
          <a:xfrm rot="5400000">
            <a:off x="5816376" y="-3117395"/>
            <a:ext cx="557500" cy="11190763"/>
          </a:xfrm>
          <a:prstGeom prst="leftBrac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肘形连接符 8"/>
          <p:cNvCxnSpPr/>
          <p:nvPr/>
        </p:nvCxnSpPr>
        <p:spPr>
          <a:xfrm rot="10800000" flipH="1">
            <a:off x="6811442" y="3926629"/>
            <a:ext cx="2304000" cy="828000"/>
          </a:xfrm>
          <a:prstGeom prst="bentConnector3">
            <a:avLst>
              <a:gd name="adj1" fmla="val -4217"/>
            </a:avLst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标题 1"/>
          <p:cNvSpPr>
            <a:spLocks noGrp="1"/>
          </p:cNvSpPr>
          <p:nvPr>
            <p:ph type="title"/>
          </p:nvPr>
        </p:nvSpPr>
        <p:spPr>
          <a:xfrm>
            <a:off x="122104" y="-108600"/>
            <a:ext cx="10515600" cy="1325563"/>
          </a:xfrm>
        </p:spPr>
        <p:txBody>
          <a:bodyPr/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Classification of hadron-hadron interactions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9" y="1269378"/>
            <a:ext cx="10376115" cy="545365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91891" y="5161194"/>
            <a:ext cx="10296853" cy="1546597"/>
          </a:xfrm>
          <a:prstGeom prst="rect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CFs  in the presence of bound states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96000" y="852725"/>
            <a:ext cx="5933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Jun-Xu 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PRD 107, 074019 (2023)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889" y="4477243"/>
            <a:ext cx="1223624" cy="219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84" y="1166710"/>
            <a:ext cx="9463738" cy="5278730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>
          <a:xfrm>
            <a:off x="80467" y="249049"/>
            <a:ext cx="11187920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CFs in the presence of resonant and virtual states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8005043" y="1214067"/>
            <a:ext cx="0" cy="5400000"/>
          </a:xfrm>
          <a:prstGeom prst="line">
            <a:avLst/>
          </a:prstGeom>
          <a:ln w="25400">
            <a:solidFill>
              <a:srgbClr val="00B05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6067289" y="803108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Ming-Zhu Liu, Jun-Xu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LSG*, 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 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2404.18607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 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70537" y="642428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narrow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10089" y="641456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broad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2798" y="6297570"/>
            <a:ext cx="1854361" cy="313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CEA81ADB-9396-46E8-9BF8-401BDB1AAC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5473" y="1495241"/>
                <a:ext cx="11501053" cy="38675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Brief introduction: exotic hadrons and </a:t>
                </a: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</a:t>
                </a:r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CEA81ADB-9396-46E8-9BF8-401BDB1AA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73" y="1495241"/>
                <a:ext cx="11501053" cy="3867517"/>
              </a:xfrm>
              <a:prstGeom prst="rect">
                <a:avLst/>
              </a:prstGeom>
              <a:blipFill>
                <a:blip r:embed="rId2"/>
                <a:stretch>
                  <a:fillRect l="-1326" b="-3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Mysterious exotic hadron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3200" b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b>
                        <m:r>
                          <a:rPr lang="en-US" altLang="zh-CN" sz="3200" b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𝐬𝟎</m:t>
                        </m:r>
                      </m:sub>
                      <m:sup>
                        <m:r>
                          <a:rPr lang="en-US" altLang="zh-CN" sz="3200" b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bSup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𝟐𝟑𝟏𝟕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—</a:t>
                </a:r>
                <a:r>
                  <a:rPr lang="en-US" altLang="zh-CN" sz="32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1007</a:t>
                </a:r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citations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>
                <a:blip r:embed="rId4"/>
                <a:stretch>
                  <a:fillRect l="-1435" t="-29630" b="-4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644837" y="1321950"/>
            <a:ext cx="3924000" cy="5252006"/>
            <a:chOff x="517837" y="1422400"/>
            <a:chExt cx="3924000" cy="5151555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3" y="2097995"/>
              <a:ext cx="3056110" cy="3823921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 flipH="1">
              <a:off x="635702" y="6088380"/>
              <a:ext cx="3697425" cy="276999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algn="r"/>
              <a:r>
                <a:rPr lang="en-US" altLang="zh-CN" sz="1200" b="1" i="1" dirty="0">
                  <a:solidFill>
                    <a:srgbClr val="00B050"/>
                  </a:solidFill>
                  <a:latin typeface="+mn-ea"/>
                </a:rPr>
                <a:t>BABAR, PRL90 (2003) 242001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/>
                <p:cNvSpPr txBox="1"/>
                <p:nvPr/>
              </p:nvSpPr>
              <p:spPr>
                <a:xfrm>
                  <a:off x="2641967" y="2215753"/>
                  <a:ext cx="1682005" cy="338632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文本框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1967" y="2215753"/>
                  <a:ext cx="1682005" cy="338632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/>
                <p:cNvSpPr txBox="1"/>
                <p:nvPr/>
              </p:nvSpPr>
              <p:spPr>
                <a:xfrm>
                  <a:off x="2641967" y="4054747"/>
                  <a:ext cx="1682005" cy="33672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oMath>
                    </m:oMathPara>
                  </a14:m>
                  <a:endParaRPr lang="zh-CN" altLang="en-US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文本框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1967" y="4054747"/>
                  <a:ext cx="1682005" cy="336720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图片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2" y="1658366"/>
              <a:ext cx="3688269" cy="174949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517837" y="1422400"/>
              <a:ext cx="3924000" cy="515155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742429" y="4951544"/>
            <a:ext cx="4959052" cy="1268569"/>
            <a:chOff x="5553877" y="5223860"/>
            <a:chExt cx="4959052" cy="1268569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688" y="5287893"/>
              <a:ext cx="2028490" cy="1142040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617" y="5287631"/>
              <a:ext cx="2028490" cy="1141026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64281" y="5758989"/>
              <a:ext cx="53723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VS</a:t>
              </a:r>
              <a:endParaRPr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553877" y="5223860"/>
              <a:ext cx="4959052" cy="126856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/>
              <p:cNvSpPr txBox="1"/>
              <p:nvPr/>
            </p:nvSpPr>
            <p:spPr>
              <a:xfrm flipH="1">
                <a:off x="4845805" y="1357713"/>
                <a:ext cx="7034239" cy="3262432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160 MeV lower than the quark model predictions – difficult to understand as a conventional charm-strange meson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zh-CN" sz="24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It could be a </a:t>
                </a:r>
                <a14:m>
                  <m:oMath xmlns:m="http://schemas.openxmlformats.org/officeDocument/2006/math">
                    <m:r>
                      <a:rPr lang="en-US" altLang="zh-CN" sz="2400" b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bound state</a:t>
                </a:r>
              </a:p>
              <a:p>
                <a:pPr marL="742950" lvl="1" indent="-285750">
                  <a:buFont typeface="Wingdings" charset="2"/>
                  <a:buChar char="ü"/>
                </a:pPr>
                <a:r>
                  <a:rPr lang="zh-CN" altLang="en-US" sz="2400" dirty="0"/>
                  <a:t>E. E. Kolomeitsev 2004</a:t>
                </a:r>
                <a:endParaRPr lang="en-US" altLang="zh-CN" sz="2400" dirty="0"/>
              </a:p>
              <a:p>
                <a:pPr marL="742950" lvl="1" indent="-285750">
                  <a:buFont typeface="Wingdings" charset="2"/>
                  <a:buChar char="ü"/>
                </a:pPr>
                <a:r>
                  <a:rPr lang="zh-CN" altLang="en-US" sz="2400" dirty="0"/>
                  <a:t>F. K. Guo 2006</a:t>
                </a:r>
                <a:endParaRPr lang="en-US" altLang="zh-CN" sz="2400" dirty="0"/>
              </a:p>
              <a:p>
                <a:pPr marL="742950" lvl="1" indent="-285750">
                  <a:buFont typeface="Wingdings" charset="2"/>
                  <a:buChar char="ü"/>
                </a:pPr>
                <a:r>
                  <a:rPr lang="zh-CN" altLang="en-US" sz="2400" dirty="0"/>
                  <a:t>D. Gamermann 2007</a:t>
                </a:r>
                <a:endParaRPr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en-US" altLang="zh-CN" sz="1400" b="1" i="1" dirty="0">
                  <a:solidFill>
                    <a:srgbClr val="00B050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31" name="文本框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845805" y="1357713"/>
                <a:ext cx="7034239" cy="3262432"/>
              </a:xfrm>
              <a:prstGeom prst="rect">
                <a:avLst/>
              </a:prstGeom>
              <a:blipFill>
                <a:blip r:embed="rId11"/>
                <a:stretch>
                  <a:fillRect t="-1121" r="-1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Weinberg-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Tomozawa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Interaction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(leading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order)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802" y="2005235"/>
            <a:ext cx="2596947" cy="2847529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76250" y="1259659"/>
            <a:ext cx="11635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interaction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between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NGB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heavy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pseudoscalar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boson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76250" y="5136676"/>
            <a:ext cx="10877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Weinberg-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Tomozawa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(WT)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potential –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parameter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free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2136882"/>
            <a:ext cx="5217779" cy="66481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3061353"/>
            <a:ext cx="5377403" cy="13233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4644405"/>
            <a:ext cx="2090697" cy="3102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5775765"/>
            <a:ext cx="3850100" cy="578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14" y="5907829"/>
            <a:ext cx="5377523" cy="31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6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</p:spPr>
            <p:txBody>
              <a:bodyPr>
                <a:normAutofit/>
              </a:bodyPr>
              <a:lstStyle/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Brief introduction: exotic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hadrons</a:t>
                </a:r>
                <a:r>
                  <a:rPr lang="en-US" altLang="zh-CN" sz="28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:r>
                  <a:rPr lang="en-US" altLang="zh-CN" sz="2800" b="1" dirty="0" err="1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</a:t>
                </a:r>
                <a:endParaRPr lang="en-US" altLang="zh-CN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d>
                      <m:d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𝟑𝟗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𝟖𝟓</m:t>
                        </m:r>
                      </m:e>
                    </m:d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Cambria Math" panose="02040503050406030204" pitchFamily="18" charset="0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  <a:blipFill>
                <a:blip r:embed="rId3"/>
                <a:stretch>
                  <a:fillRect l="-1326" b="-3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Scattering wave function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64" y="2507430"/>
            <a:ext cx="9372121" cy="678614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476250" y="1479445"/>
            <a:ext cx="5154470" cy="454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Coupled-channel scat. eq.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0720" y="1291451"/>
            <a:ext cx="5723080" cy="686141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476250" y="4924456"/>
            <a:ext cx="10877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S-wave scattering wave function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(including off-shell effect)</a:t>
            </a:r>
          </a:p>
        </p:txBody>
      </p:sp>
      <p:pic>
        <p:nvPicPr>
          <p:cNvPr id="43" name="图片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64" y="3533649"/>
            <a:ext cx="4343079" cy="751252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766" y="3810015"/>
            <a:ext cx="1793524" cy="22095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39" y="3786396"/>
            <a:ext cx="2252191" cy="268190"/>
          </a:xfrm>
          <a:prstGeom prst="rect">
            <a:avLst/>
          </a:prstGeom>
        </p:spPr>
      </p:pic>
      <p:cxnSp>
        <p:nvCxnSpPr>
          <p:cNvPr id="50" name="直接箭头连接符 49"/>
          <p:cNvCxnSpPr/>
          <p:nvPr/>
        </p:nvCxnSpPr>
        <p:spPr>
          <a:xfrm>
            <a:off x="8265915" y="3902232"/>
            <a:ext cx="648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圆角矩形 53"/>
          <p:cNvSpPr/>
          <p:nvPr/>
        </p:nvSpPr>
        <p:spPr>
          <a:xfrm>
            <a:off x="5799642" y="3672091"/>
            <a:ext cx="5103500" cy="4572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8" name="图片 5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5630996"/>
            <a:ext cx="8007620" cy="62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8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3200" b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  <m:r>
                      <a:rPr lang="en-US" altLang="zh-CN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CFs and its source size dependence 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 rotWithShape="1">
                <a:blip r:embed="rId3"/>
                <a:stretch>
                  <a:fillRect l="-5" t="-16804" r="3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2"/>
          <a:stretch>
            <a:fillRect/>
          </a:stretch>
        </p:blipFill>
        <p:spPr>
          <a:xfrm>
            <a:off x="6493810" y="2015349"/>
            <a:ext cx="4920711" cy="3878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88"/>
          <a:stretch>
            <a:fillRect/>
          </a:stretch>
        </p:blipFill>
        <p:spPr>
          <a:xfrm>
            <a:off x="807178" y="2015349"/>
            <a:ext cx="4935251" cy="3878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标注 2"/>
              <p:cNvSpPr/>
              <p:nvPr/>
            </p:nvSpPr>
            <p:spPr>
              <a:xfrm>
                <a:off x="3274803" y="1217383"/>
                <a:ext cx="2520264" cy="577337"/>
              </a:xfrm>
              <a:prstGeom prst="wedgeRoundRectCallout">
                <a:avLst>
                  <a:gd name="adj1" fmla="val -73612"/>
                  <a:gd name="adj2" fmla="val 339010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𝑲</m:t>
                          </m:r>
                        </m:e>
                        <m:sup>
                          <m:r>
                            <a:rPr lang="en-US" altLang="zh-CN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𝟎</m:t>
                          </m:r>
                        </m:sup>
                      </m:sSup>
                      <m:r>
                        <a:rPr lang="en-US" altLang="zh-CN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 →</m:t>
                      </m:r>
                      <m:r>
                        <a:rPr lang="en-US" altLang="zh-CN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 </m:t>
                      </m:r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𝑲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圆角矩形标注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803" y="1217383"/>
                <a:ext cx="2520264" cy="577337"/>
              </a:xfrm>
              <a:prstGeom prst="wedgeRoundRectCallout">
                <a:avLst>
                  <a:gd name="adj1" fmla="val -73612"/>
                  <a:gd name="adj2" fmla="val 339010"/>
                  <a:gd name="adj3" fmla="val 16667"/>
                </a:avLst>
              </a:prstGeom>
              <a:blipFill rotWithShape="1">
                <a:blip r:embed="rId6"/>
                <a:stretch>
                  <a:fillRect l="-24873" t="-1115" r="-250" b="-295941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 24"/>
          <p:cNvSpPr/>
          <p:nvPr/>
        </p:nvSpPr>
        <p:spPr>
          <a:xfrm>
            <a:off x="5581993" y="6241528"/>
            <a:ext cx="5933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Jun-Xu 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PRD107(2023)074019 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26" name="文本框 8"/>
          <p:cNvSpPr txBox="1"/>
          <p:nvPr/>
        </p:nvSpPr>
        <p:spPr>
          <a:xfrm>
            <a:off x="6431797" y="1305997"/>
            <a:ext cx="508344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Typical feature of deeply bound states</a:t>
            </a:r>
            <a:endParaRPr lang="en-US" altLang="zh-CN" sz="2000" b="1" baseline="-25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Confirmed by two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subsequent studies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70236" y="1348046"/>
            <a:ext cx="10376546" cy="2288614"/>
            <a:chOff x="746876" y="1348046"/>
            <a:chExt cx="10376546" cy="228861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014" y="1348046"/>
              <a:ext cx="4094408" cy="228861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436" b="-2680"/>
            <a:stretch>
              <a:fillRect/>
            </a:stretch>
          </p:blipFill>
          <p:spPr>
            <a:xfrm>
              <a:off x="746876" y="1494486"/>
              <a:ext cx="5831604" cy="19963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42" y="4058225"/>
            <a:ext cx="3562644" cy="261057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2"/>
          <a:stretch>
            <a:fillRect/>
          </a:stretch>
        </p:blipFill>
        <p:spPr>
          <a:xfrm>
            <a:off x="6431001" y="4197100"/>
            <a:ext cx="4664534" cy="2073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35C94C7F-6CD9-40F9-87A6-7BEB1F485B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</p:spPr>
            <p:txBody>
              <a:bodyPr>
                <a:normAutofit/>
              </a:bodyPr>
              <a:lstStyle/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Brief introduction: exotic states and </a:t>
                </a:r>
                <a:r>
                  <a:rPr lang="en-US" altLang="zh-CN" sz="2800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</a:t>
                </a:r>
                <a:endPara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35C94C7F-6CD9-40F9-87A6-7BEB1F485B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  <a:blipFill>
                <a:blip r:embed="rId3"/>
                <a:stretch>
                  <a:fillRect l="-1326" b="-3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标题 1"/>
              <p:cNvSpPr txBox="1"/>
              <p:nvPr/>
            </p:nvSpPr>
            <p:spPr>
              <a:xfrm>
                <a:off x="216470" y="308318"/>
                <a:ext cx="11794019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Pentaquark</a:t>
                </a:r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𝟒𝟒𝟒𝟎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</a:t>
                </a:r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𝟒𝟒𝟓𝟕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—</a:t>
                </a:r>
                <a:r>
                  <a:rPr lang="en-US" altLang="zh-CN" sz="32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1814</a:t>
                </a:r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citations 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1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0" y="308318"/>
                <a:ext cx="11794019" cy="497086"/>
              </a:xfrm>
              <a:prstGeom prst="rect">
                <a:avLst/>
              </a:prstGeom>
              <a:blipFill>
                <a:blip r:embed="rId3"/>
                <a:stretch>
                  <a:fillRect l="-1344" t="-29630" b="-4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515" y="1142577"/>
            <a:ext cx="3452327" cy="225019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70" y="1276999"/>
            <a:ext cx="3323034" cy="211497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 flipH="1">
            <a:off x="733368" y="3390741"/>
            <a:ext cx="3121082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LHCb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PRL115 (2015) 072001</a:t>
            </a:r>
          </a:p>
        </p:txBody>
      </p:sp>
      <p:sp>
        <p:nvSpPr>
          <p:cNvPr id="13" name="文本框 12"/>
          <p:cNvSpPr txBox="1"/>
          <p:nvPr/>
        </p:nvSpPr>
        <p:spPr>
          <a:xfrm flipH="1">
            <a:off x="4428939" y="3390740"/>
            <a:ext cx="305771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LHCb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PRL122 (2019) 222001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295" y="1305210"/>
            <a:ext cx="3589720" cy="1789639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8213040" y="3390740"/>
            <a:ext cx="35360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Pentaquark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states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2015 APS Highlights</a:t>
            </a:r>
            <a:endParaRPr lang="zh-CN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>
              <a:xfrm>
                <a:off x="1467135" y="6318849"/>
                <a:ext cx="8899215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How to distinguish the spins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𝟒𝟒𝟒𝟎</m:t>
                    </m:r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CN" sz="24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kumimoji="1" lang="en-US" altLang="zh-CN" sz="24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kumimoji="1" lang="en-US" altLang="zh-CN" sz="2400" b="1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kumimoji="1" lang="en-US" altLang="zh-CN" sz="2400" b="1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𝟒𝟒𝟓𝟕</m:t>
                    </m:r>
                    <m:r>
                      <a:rPr kumimoji="1" lang="en-US" altLang="zh-CN" sz="2400" b="1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? </a:t>
                </a:r>
                <a:endParaRPr kumimoji="1"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135" y="6318849"/>
                <a:ext cx="8899215" cy="461665"/>
              </a:xfrm>
              <a:prstGeom prst="rect">
                <a:avLst/>
              </a:prstGeom>
              <a:blipFill>
                <a:blip r:embed="rId7"/>
                <a:stretch>
                  <a:fillRect t="-10667" r="-890" b="-30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40FA0DEF-2D64-4535-9D30-0AD0628C43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9107" y="3806489"/>
            <a:ext cx="6755565" cy="251236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8AA7C1C-9A9A-4B50-AB31-5E3BF2D2F79C}"/>
              </a:ext>
            </a:extLst>
          </p:cNvPr>
          <p:cNvSpPr txBox="1"/>
          <p:nvPr/>
        </p:nvSpPr>
        <p:spPr>
          <a:xfrm>
            <a:off x="733368" y="5253758"/>
            <a:ext cx="40441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1" dirty="0">
                <a:solidFill>
                  <a:srgbClr val="00B050"/>
                </a:solidFill>
                <a:latin typeface="+mn-ea"/>
              </a:rPr>
              <a:t> M. Z. Liu, Y. W. Pan, F. Z. Peng, M. Sánchez S, LSG*, A. </a:t>
            </a:r>
            <a:r>
              <a:rPr lang="en-US" altLang="zh-CN" sz="1800" b="1" i="1" dirty="0" err="1">
                <a:solidFill>
                  <a:srgbClr val="00B050"/>
                </a:solidFill>
                <a:latin typeface="+mn-ea"/>
              </a:rPr>
              <a:t>Hosaka</a:t>
            </a:r>
            <a:r>
              <a:rPr lang="en-US" altLang="zh-CN" sz="1800" b="1" i="1" dirty="0">
                <a:solidFill>
                  <a:srgbClr val="00B050"/>
                </a:solidFill>
                <a:latin typeface="+mn-ea"/>
              </a:rPr>
              <a:t>, M. P. Valderrama, PR122 (2019) 242001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86CF134-B7BC-4CA5-9422-FB3DB04F11B1}"/>
                  </a:ext>
                </a:extLst>
              </p:cNvPr>
              <p:cNvSpPr txBox="1"/>
              <p:nvPr/>
            </p:nvSpPr>
            <p:spPr>
              <a:xfrm>
                <a:off x="435470" y="3941273"/>
                <a:ext cx="4342013" cy="12786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They can be nicely arranged into 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(∗)</m:t>
                        </m:r>
                      </m:sup>
                    </m:sSubSup>
                    <m:r>
                      <a:rPr lang="en-US" altLang="zh-CN" sz="2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multiplet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86CF134-B7BC-4CA5-9422-FB3DB04F1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70" y="3941273"/>
                <a:ext cx="4342013" cy="1278620"/>
              </a:xfrm>
              <a:prstGeom prst="rect">
                <a:avLst/>
              </a:prstGeom>
              <a:blipFill>
                <a:blip r:embed="rId9"/>
                <a:stretch>
                  <a:fillRect l="-1823" t="-3828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Light vector meson exchange interactions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6250" y="1411925"/>
            <a:ext cx="11635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Interactions in The hidden local symmetry approach –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parameter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free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2184804"/>
            <a:ext cx="4742096" cy="1784382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7896459" y="2125323"/>
            <a:ext cx="2536696" cy="1903343"/>
            <a:chOff x="7465536" y="2184804"/>
            <a:chExt cx="2536696" cy="190334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5536" y="2184804"/>
              <a:ext cx="2520643" cy="190334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277" y="3014682"/>
              <a:ext cx="828955" cy="166095"/>
            </a:xfrm>
            <a:prstGeom prst="rect">
              <a:avLst/>
            </a:prstGeom>
          </p:spPr>
        </p:pic>
      </p:grpSp>
      <p:pic>
        <p:nvPicPr>
          <p:cNvPr id="49" name="图片 4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00" y="4494401"/>
            <a:ext cx="6800761" cy="1816383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353503" y="4280400"/>
            <a:ext cx="1960536" cy="2244386"/>
            <a:chOff x="1353503" y="4280400"/>
            <a:chExt cx="1960536" cy="2244386"/>
          </a:xfrm>
        </p:grpSpPr>
        <p:sp>
          <p:nvSpPr>
            <p:cNvPr id="41" name="文本框 40"/>
            <p:cNvSpPr txBox="1"/>
            <p:nvPr/>
          </p:nvSpPr>
          <p:spPr>
            <a:xfrm>
              <a:off x="1466610" y="4503136"/>
              <a:ext cx="1827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Isospin basis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466610" y="5945649"/>
              <a:ext cx="1818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Charge basis</a:t>
              </a:r>
              <a:endPara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4" name="直接箭头连接符 43"/>
            <p:cNvCxnSpPr/>
            <p:nvPr/>
          </p:nvCxnSpPr>
          <p:spPr>
            <a:xfrm flipH="1">
              <a:off x="2333770" y="4978688"/>
              <a:ext cx="887" cy="894328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6" name="圆角矩形 45"/>
            <p:cNvSpPr/>
            <p:nvPr/>
          </p:nvSpPr>
          <p:spPr>
            <a:xfrm>
              <a:off x="1353503" y="4280400"/>
              <a:ext cx="1960536" cy="2244386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890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9"/>
          <p:cNvSpPr txBox="1"/>
          <p:nvPr/>
        </p:nvSpPr>
        <p:spPr>
          <a:xfrm>
            <a:off x="589598" y="4227203"/>
            <a:ext cx="10877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Experimental CFs –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spin-averaged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5" t="-7872" r="-1400" b="-4244"/>
          <a:stretch>
            <a:fillRect/>
          </a:stretch>
        </p:blipFill>
        <p:spPr>
          <a:xfrm>
            <a:off x="8311940" y="1011959"/>
            <a:ext cx="2572369" cy="1084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6" t="-7065" r="-2488" b="-1080"/>
          <a:stretch>
            <a:fillRect/>
          </a:stretch>
        </p:blipFill>
        <p:spPr>
          <a:xfrm>
            <a:off x="8299342" y="2336165"/>
            <a:ext cx="2584967" cy="1192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8" name="文本框 27"/>
          <p:cNvSpPr txBox="1"/>
          <p:nvPr/>
        </p:nvSpPr>
        <p:spPr>
          <a:xfrm>
            <a:off x="476250" y="1206368"/>
            <a:ext cx="11635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Interaction strengths</a:t>
            </a:r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15" y="2147256"/>
            <a:ext cx="3760938" cy="65055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320" y="2793823"/>
            <a:ext cx="1418664" cy="188031"/>
          </a:xfrm>
          <a:prstGeom prst="rect">
            <a:avLst/>
          </a:prstGeom>
        </p:spPr>
      </p:pic>
      <p:cxnSp>
        <p:nvCxnSpPr>
          <p:cNvPr id="31" name="直接箭头连接符 30"/>
          <p:cNvCxnSpPr/>
          <p:nvPr/>
        </p:nvCxnSpPr>
        <p:spPr>
          <a:xfrm flipV="1">
            <a:off x="4930661" y="1715256"/>
            <a:ext cx="540000" cy="432000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V="1">
            <a:off x="7490288" y="1644637"/>
            <a:ext cx="576000" cy="0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>
            <a:off x="4930661" y="2797811"/>
            <a:ext cx="540000" cy="43200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V="1">
            <a:off x="7496176" y="3285816"/>
            <a:ext cx="576000" cy="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7" name="组合 46"/>
          <p:cNvGrpSpPr/>
          <p:nvPr/>
        </p:nvGrpSpPr>
        <p:grpSpPr>
          <a:xfrm>
            <a:off x="5718340" y="1554400"/>
            <a:ext cx="1526296" cy="819509"/>
            <a:chOff x="5718340" y="1930435"/>
            <a:chExt cx="1526296" cy="819509"/>
          </a:xfrm>
        </p:grpSpPr>
        <p:pic>
          <p:nvPicPr>
            <p:cNvPr id="44" name="图片 4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8340" y="1930435"/>
              <a:ext cx="1526296" cy="18803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/>
                <p:cNvSpPr txBox="1"/>
                <p:nvPr/>
              </p:nvSpPr>
              <p:spPr>
                <a:xfrm>
                  <a:off x="5718340" y="2143047"/>
                  <a:ext cx="1526296" cy="6068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>
                      <a:solidFill>
                        <a:srgbClr val="FFC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deep bound state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6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𝚺</m:t>
                          </m:r>
                        </m:e>
                        <m:sub>
                          <m:r>
                            <a:rPr lang="en-US" altLang="zh-CN" sz="1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</m:sub>
                      </m:sSub>
                      <m:sSup>
                        <m:sSupPr>
                          <m:ctrlPr>
                            <a:rPr lang="en-US" altLang="zh-CN" sz="1600" b="1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accPr>
                            <m:e>
                              <m:r>
                                <a:rPr lang="en-US" altLang="zh-CN" sz="1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𝑫</m:t>
                              </m:r>
                            </m:e>
                          </m:acc>
                        </m:e>
                        <m:sup>
                          <m:r>
                            <a:rPr lang="en-US" altLang="zh-CN" sz="1600" b="1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∗</m:t>
                          </m:r>
                        </m:sup>
                      </m:sSup>
                    </m:oMath>
                  </a14:m>
                  <a:r>
                    <a:rPr lang="en-US" altLang="zh-CN" sz="16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 </a:t>
                  </a:r>
                  <a:endParaRPr lang="zh-CN" altLang="en-US" sz="1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文本框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8340" y="2143047"/>
                  <a:ext cx="1526296" cy="606897"/>
                </a:xfrm>
                <a:prstGeom prst="rect">
                  <a:avLst/>
                </a:prstGeom>
                <a:blipFill rotWithShape="1">
                  <a:blip r:embed="rId1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/>
              <p:cNvSpPr txBox="1"/>
              <p:nvPr/>
            </p:nvSpPr>
            <p:spPr>
              <a:xfrm>
                <a:off x="5629081" y="2993428"/>
                <a:ext cx="17048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shallow bound state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6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𝚺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16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16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</a:t>
                </a:r>
                <a:endParaRPr lang="zh-CN" altLang="en-US" sz="1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6" name="文本框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081" y="2993428"/>
                <a:ext cx="1704814" cy="584775"/>
              </a:xfrm>
              <a:prstGeom prst="rect">
                <a:avLst/>
              </a:prstGeom>
              <a:blipFill rotWithShape="1">
                <a:blip r:embed="rId18"/>
                <a:stretch>
                  <a:fillRect l="-26" t="-6" r="16" b="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文本框 50"/>
          <p:cNvSpPr txBox="1"/>
          <p:nvPr/>
        </p:nvSpPr>
        <p:spPr>
          <a:xfrm>
            <a:off x="919207" y="3673205"/>
            <a:ext cx="108296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CF for the shallow bound state is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significantly larger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than that for the deep bound</a:t>
            </a:r>
          </a:p>
        </p:txBody>
      </p:sp>
      <p:sp>
        <p:nvSpPr>
          <p:cNvPr id="5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Two different spin assignments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960215" y="4891453"/>
            <a:ext cx="5289236" cy="1781394"/>
            <a:chOff x="960215" y="4870189"/>
            <a:chExt cx="5289236" cy="1781394"/>
          </a:xfrm>
        </p:grpSpPr>
        <p:sp>
          <p:nvSpPr>
            <p:cNvPr id="3" name="文本框 2"/>
            <p:cNvSpPr txBox="1"/>
            <p:nvPr/>
          </p:nvSpPr>
          <p:spPr>
            <a:xfrm>
              <a:off x="1023153" y="4926971"/>
              <a:ext cx="1384418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Scenarios A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960215" y="4870189"/>
              <a:ext cx="5289236" cy="1781394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1" name="图片 8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361" y="6280086"/>
              <a:ext cx="3076511" cy="251714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522" y="5435795"/>
              <a:ext cx="2376906" cy="255769"/>
            </a:xfrm>
            <a:prstGeom prst="rect">
              <a:avLst/>
            </a:prstGeom>
          </p:spPr>
        </p:pic>
        <p:sp>
          <p:nvSpPr>
            <p:cNvPr id="21" name="左大括号 20"/>
            <p:cNvSpPr/>
            <p:nvPr/>
          </p:nvSpPr>
          <p:spPr>
            <a:xfrm rot="16200000">
              <a:off x="3487926" y="4985340"/>
              <a:ext cx="373019" cy="1957428"/>
            </a:xfrm>
            <a:prstGeom prst="leftBrace">
              <a:avLst>
                <a:gd name="adj1" fmla="val 8333"/>
                <a:gd name="adj2" fmla="val 50362"/>
              </a:avLst>
            </a:prstGeom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3" name="图片 3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361" y="5435794"/>
              <a:ext cx="2376905" cy="255769"/>
            </a:xfrm>
            <a:prstGeom prst="rect">
              <a:avLst/>
            </a:prstGeom>
          </p:spPr>
        </p:pic>
      </p:grpSp>
      <p:grpSp>
        <p:nvGrpSpPr>
          <p:cNvPr id="85" name="组合 84"/>
          <p:cNvGrpSpPr/>
          <p:nvPr/>
        </p:nvGrpSpPr>
        <p:grpSpPr>
          <a:xfrm>
            <a:off x="6459596" y="4891453"/>
            <a:ext cx="5289236" cy="1781394"/>
            <a:chOff x="6459596" y="4870189"/>
            <a:chExt cx="5289236" cy="1781394"/>
          </a:xfrm>
        </p:grpSpPr>
        <p:sp>
          <p:nvSpPr>
            <p:cNvPr id="57" name="文本框 56"/>
            <p:cNvSpPr txBox="1"/>
            <p:nvPr/>
          </p:nvSpPr>
          <p:spPr>
            <a:xfrm>
              <a:off x="6522534" y="4926971"/>
              <a:ext cx="1371594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Scenarios B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459596" y="4870189"/>
              <a:ext cx="5289236" cy="1781394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4" name="图片 8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7741" y="6280087"/>
              <a:ext cx="3076511" cy="251714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1904" y="5435796"/>
              <a:ext cx="2376905" cy="255769"/>
            </a:xfrm>
            <a:prstGeom prst="rect">
              <a:avLst/>
            </a:prstGeom>
          </p:spPr>
        </p:pic>
        <p:sp>
          <p:nvSpPr>
            <p:cNvPr id="61" name="左大括号 60"/>
            <p:cNvSpPr/>
            <p:nvPr/>
          </p:nvSpPr>
          <p:spPr>
            <a:xfrm rot="16200000">
              <a:off x="8987307" y="4985340"/>
              <a:ext cx="373019" cy="1957428"/>
            </a:xfrm>
            <a:prstGeom prst="leftBrace">
              <a:avLst>
                <a:gd name="adj1" fmla="val 8333"/>
                <a:gd name="adj2" fmla="val 50362"/>
              </a:avLst>
            </a:prstGeom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6" name="图片 6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0742" y="5435795"/>
              <a:ext cx="2376904" cy="255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40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Spin-averaged</a:t>
                </a:r>
                <a:r>
                  <a:rPr lang="en-US" altLang="zh-CN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𝜮</m:t>
                        </m:r>
                      </m:e>
                      <m:sub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p>
                    <m:r>
                      <a:rPr lang="en-US" altLang="zh-CN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CFs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 rotWithShape="1">
                <a:blip r:embed="rId3"/>
                <a:stretch>
                  <a:fillRect l="-5" t="-16420" r="3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 24"/>
          <p:cNvSpPr/>
          <p:nvPr/>
        </p:nvSpPr>
        <p:spPr>
          <a:xfrm>
            <a:off x="4023360" y="6269451"/>
            <a:ext cx="7449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Ming-Zhu Liu, Jun-Xu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PRD108(2023)L031503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8"/>
          <a:stretch>
            <a:fillRect/>
          </a:stretch>
        </p:blipFill>
        <p:spPr>
          <a:xfrm>
            <a:off x="778282" y="1695677"/>
            <a:ext cx="10635435" cy="3962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标注 4"/>
              <p:cNvSpPr/>
              <p:nvPr/>
            </p:nvSpPr>
            <p:spPr>
              <a:xfrm>
                <a:off x="2023600" y="1220167"/>
                <a:ext cx="4552987" cy="425881"/>
              </a:xfrm>
              <a:prstGeom prst="wedgeRoundRectCallout">
                <a:avLst>
                  <a:gd name="adj1" fmla="val -55638"/>
                  <a:gd name="adj2" fmla="val 182615"/>
                  <a:gd name="adj3" fmla="val 16667"/>
                </a:avLst>
              </a:prstGeom>
              <a:solidFill>
                <a:srgbClr val="F17E07"/>
              </a:solidFill>
              <a:ln>
                <a:solidFill>
                  <a:srgbClr val="F17E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m:t>Scenario</m:t>
                    </m:r>
                    <m:r>
                      <m:rPr>
                        <m:nor/>
                      </m:rPr>
                      <a:rPr lang="en-US" altLang="zh-CN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m:t>A</m:t>
                    </m:r>
                  </m:oMath>
                </a14:m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 higher mass, larger spin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圆角矩形标注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600" y="1220167"/>
                <a:ext cx="4552987" cy="425881"/>
              </a:xfrm>
              <a:prstGeom prst="wedgeRoundRectCallout">
                <a:avLst>
                  <a:gd name="adj1" fmla="val -55638"/>
                  <a:gd name="adj2" fmla="val 182615"/>
                  <a:gd name="adj3" fmla="val 16667"/>
                </a:avLst>
              </a:prstGeom>
              <a:blipFill rotWithShape="1">
                <a:blip r:embed="rId5"/>
                <a:stretch>
                  <a:fillRect l="-6677" t="-1569" r="-128" b="-136995"/>
                </a:stretch>
              </a:blipFill>
              <a:ln>
                <a:solidFill>
                  <a:srgbClr val="F17E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圆角矩形标注 1"/>
          <p:cNvSpPr/>
          <p:nvPr/>
        </p:nvSpPr>
        <p:spPr>
          <a:xfrm>
            <a:off x="117998" y="5308822"/>
            <a:ext cx="4882880" cy="464234"/>
          </a:xfrm>
          <a:prstGeom prst="wedgeRoundRectCallout">
            <a:avLst>
              <a:gd name="adj1" fmla="val -16236"/>
              <a:gd name="adj2" fmla="val -330634"/>
              <a:gd name="adj3" fmla="val 16667"/>
            </a:avLst>
          </a:prstGeom>
          <a:solidFill>
            <a:srgbClr val="0D6F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Scenario B: higher mass, smaller spin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4199" y="3008144"/>
            <a:ext cx="1313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CF for shallow bound state</a:t>
            </a:r>
            <a:endParaRPr lang="zh-CN" alt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86599" y="4561295"/>
            <a:ext cx="1111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CF for deep bound state</a:t>
            </a:r>
            <a:endParaRPr lang="zh-CN" alt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文本框 8"/>
          <p:cNvSpPr txBox="1"/>
          <p:nvPr/>
        </p:nvSpPr>
        <p:spPr>
          <a:xfrm>
            <a:off x="8490343" y="1220167"/>
            <a:ext cx="272864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model independent</a:t>
            </a:r>
            <a:endParaRPr lang="en-US" altLang="zh-CN" sz="2000" b="1" baseline="-25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576588" y="3040917"/>
                <a:ext cx="2028055" cy="375552"/>
              </a:xfrm>
              <a:prstGeom prst="rect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SupPr>
                        <m:e>
                          <m:r>
                            <a:rPr lang="en-US" altLang="zh-CN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𝚺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</m:sub>
                        <m:sup>
                          <m: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++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∗−</m:t>
                          </m:r>
                        </m:sup>
                      </m:sSup>
                      <m:r>
                        <a:rPr lang="en-US" altLang="zh-CN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→</m:t>
                      </m:r>
                      <m:sSubSup>
                        <m:sSubSupPr>
                          <m:ctrlP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SupPr>
                        <m:e>
                          <m:r>
                            <a:rPr lang="en-US" altLang="zh-CN" b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𝚺</m:t>
                          </m:r>
                        </m:e>
                        <m:sub>
                          <m: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</m:sub>
                        <m:sup>
                          <m: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accPr>
                            <m:e>
                              <m:r>
                                <a:rPr lang="en-US" altLang="zh-CN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𝑫</m:t>
                              </m:r>
                            </m:e>
                          </m:acc>
                        </m:e>
                        <m:sup>
                          <m: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∗</m:t>
                          </m:r>
                          <m: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588" y="3040917"/>
                <a:ext cx="2028055" cy="375552"/>
              </a:xfrm>
              <a:prstGeom prst="rect">
                <a:avLst/>
              </a:prstGeom>
              <a:blipFill rotWithShape="1">
                <a:blip r:embed="rId6"/>
                <a:stretch>
                  <a:fillRect l="-496" t="-2679" r="-450" b="-2491"/>
                </a:stretch>
              </a:blip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6"/>
          <p:cNvCxnSpPr/>
          <p:nvPr/>
        </p:nvCxnSpPr>
        <p:spPr>
          <a:xfrm>
            <a:off x="7162800" y="3431709"/>
            <a:ext cx="0" cy="24525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36A99E7B-659D-408A-AFD9-E99B0A1348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</p:spPr>
            <p:txBody>
              <a:bodyPr>
                <a:normAutofit/>
              </a:bodyPr>
              <a:lstStyle/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Brief introduction: exotic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hadron</a:t>
                </a: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 and </a:t>
                </a:r>
                <a:r>
                  <a:rPr lang="en-US" altLang="zh-CN" sz="2800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</a:t>
                </a:r>
                <a:endPara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36A99E7B-659D-408A-AFD9-E99B0A1348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  <a:blipFill>
                <a:blip r:embed="rId3"/>
                <a:stretch>
                  <a:fillRect l="-1326" b="-3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295" y="1411889"/>
            <a:ext cx="3579278" cy="1789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1"/>
              <p:cNvSpPr txBox="1"/>
              <p:nvPr/>
            </p:nvSpPr>
            <p:spPr>
              <a:xfrm>
                <a:off x="0" y="308318"/>
                <a:ext cx="12096520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Tetraquark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𝟑𝟗𝟎𝟎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</a:t>
                </a:r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𝟑𝟗𝟖𝟓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—</a:t>
                </a:r>
                <a:r>
                  <a:rPr lang="en-US" altLang="zh-CN" sz="32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1135</a:t>
                </a:r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citations 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8318"/>
                <a:ext cx="12096520" cy="497086"/>
              </a:xfrm>
              <a:prstGeom prst="rect">
                <a:avLst/>
              </a:prstGeom>
              <a:blipFill>
                <a:blip r:embed="rId4"/>
                <a:stretch>
                  <a:fillRect l="-1260" t="-29630" b="-4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 flipH="1">
            <a:off x="733368" y="3497421"/>
            <a:ext cx="3121082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BESIII, PRL110 (2013) 252001</a:t>
            </a:r>
          </a:p>
        </p:txBody>
      </p:sp>
      <p:sp>
        <p:nvSpPr>
          <p:cNvPr id="9" name="文本框 8"/>
          <p:cNvSpPr txBox="1"/>
          <p:nvPr/>
        </p:nvSpPr>
        <p:spPr>
          <a:xfrm flipH="1">
            <a:off x="4428939" y="3497420"/>
            <a:ext cx="305771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BESIII, PRL126 (2021) 102001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048906" y="3498677"/>
            <a:ext cx="35360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Tetraquark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states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2013 APS Highlights</a:t>
            </a:r>
            <a:endParaRPr lang="zh-CN" altLang="en-US" sz="1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3" y="1381718"/>
            <a:ext cx="2859582" cy="2118898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560" y="1330824"/>
            <a:ext cx="2880000" cy="2220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4964820" y="1450889"/>
                <a:ext cx="1555217" cy="33855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600" b="1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𝒁</m:t>
                          </m:r>
                        </m:e>
                        <m:sub>
                          <m:r>
                            <a:rPr lang="en-US" altLang="zh-CN" sz="1600" b="1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  <m:r>
                            <a:rPr lang="en-US" altLang="zh-CN" sz="1600" b="1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𝒔</m:t>
                          </m:r>
                        </m:sub>
                      </m:sSub>
                      <m:r>
                        <a:rPr lang="en-US" altLang="zh-CN" sz="1600" b="1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(</m:t>
                      </m:r>
                      <m:r>
                        <a:rPr lang="en-US" altLang="zh-CN" sz="1600" b="1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𝟑𝟗𝟖𝟓</m:t>
                      </m:r>
                      <m:r>
                        <a:rPr lang="en-US" altLang="zh-CN" sz="1600" b="1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)</m:t>
                      </m:r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820" y="1450889"/>
                <a:ext cx="1555217" cy="338554"/>
              </a:xfrm>
              <a:prstGeom prst="rect">
                <a:avLst/>
              </a:prstGeom>
              <a:blipFill rotWithShape="1">
                <a:blip r:embed="rId7"/>
                <a:stretch>
                  <a:fillRect l="-25" t="-162" r="32" b="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1349092" y="1450889"/>
                <a:ext cx="1555217" cy="33855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600" b="1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𝒁</m:t>
                          </m:r>
                        </m:e>
                        <m:sub>
                          <m:r>
                            <a:rPr lang="en-US" altLang="zh-CN" sz="1600" b="1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</m:sub>
                      </m:sSub>
                      <m:r>
                        <a:rPr lang="en-US" altLang="zh-CN" sz="1600" b="1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(</m:t>
                      </m:r>
                      <m:r>
                        <a:rPr lang="en-US" altLang="zh-CN" sz="1600" b="1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𝟑𝟗𝟎𝟎</m:t>
                      </m:r>
                      <m:r>
                        <a:rPr lang="en-US" altLang="zh-CN" sz="1600" b="1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)</m:t>
                      </m:r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092" y="1450889"/>
                <a:ext cx="1555217" cy="338554"/>
              </a:xfrm>
              <a:prstGeom prst="rect">
                <a:avLst/>
              </a:prstGeom>
              <a:blipFill rotWithShape="1">
                <a:blip r:embed="rId8"/>
                <a:stretch>
                  <a:fillRect l="-23" t="-162" r="29" b="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 flipH="1">
                <a:off x="212895" y="4197351"/>
                <a:ext cx="11670729" cy="1692771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b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2400" b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24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4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𝟑𝟗𝟎𝟎</m:t>
                    </m:r>
                    <m:r>
                      <a:rPr lang="en-US" altLang="zh-CN" sz="24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zh-CN" altLang="en-US" sz="2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b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2400" b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𝒄𝒔</m:t>
                        </m:r>
                      </m:sub>
                    </m:sSub>
                    <m:r>
                      <a:rPr lang="en-US" altLang="zh-CN" sz="24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4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𝟑𝟗𝟖𝟓</m:t>
                    </m:r>
                    <m:r>
                      <a:rPr lang="en-US" altLang="zh-CN" sz="24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2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 Resonant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VS</a:t>
                </a:r>
                <a:r>
                  <a:rPr lang="en-US" altLang="zh-CN" sz="2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Virtual states  </a:t>
                </a:r>
              </a:p>
              <a:p>
                <a: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  <a:t>Particle Data Group, PTEP 2022 (2022) 083C01</a:t>
                </a:r>
              </a:p>
              <a:p>
                <a: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  <a:t>M.-L. Du, M. </a:t>
                </a:r>
                <a:r>
                  <a:rPr lang="en-US" altLang="zh-CN" sz="2000" b="1" i="1" dirty="0" err="1">
                    <a:solidFill>
                      <a:srgbClr val="00B050"/>
                    </a:solidFill>
                    <a:latin typeface="+mn-ea"/>
                  </a:rPr>
                  <a:t>Albaladejo</a:t>
                </a:r>
                <a: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  <a:t>, F.-K. </a:t>
                </a:r>
                <a:r>
                  <a:rPr lang="en-US" altLang="zh-CN" sz="2000" b="1" i="1" dirty="0" err="1">
                    <a:solidFill>
                      <a:srgbClr val="00B050"/>
                    </a:solidFill>
                    <a:latin typeface="+mn-ea"/>
                  </a:rPr>
                  <a:t>Guo</a:t>
                </a:r>
                <a: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  <a:t> and J. Nieves, PRD 105 (2022) 074018</a:t>
                </a:r>
                <a:br>
                  <a:rPr lang="en-US" altLang="zh-CN" sz="2000" dirty="0"/>
                </a:br>
                <a: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  <a:t>T. Ji, X.-K. Dong, M. </a:t>
                </a:r>
                <a:r>
                  <a:rPr lang="en-US" altLang="zh-CN" sz="2000" b="1" i="1" dirty="0" err="1">
                    <a:solidFill>
                      <a:srgbClr val="00B050"/>
                    </a:solidFill>
                    <a:latin typeface="+mn-ea"/>
                  </a:rPr>
                  <a:t>Albaladejo</a:t>
                </a:r>
                <a: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  <a:t>, M.-L. Du, F.-K. </a:t>
                </a:r>
                <a:r>
                  <a:rPr lang="en-US" altLang="zh-CN" sz="2000" b="1" i="1" dirty="0" err="1">
                    <a:solidFill>
                      <a:srgbClr val="00B050"/>
                    </a:solidFill>
                    <a:latin typeface="+mn-ea"/>
                  </a:rPr>
                  <a:t>Guo</a:t>
                </a:r>
                <a: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  <a:t> and J. Nieves, PRD106 (2022) 094002</a:t>
                </a:r>
                <a:b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</a:br>
                <a: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  <a:t>L.-W. Yan, Z.-H. </a:t>
                </a:r>
                <a:r>
                  <a:rPr lang="en-US" altLang="zh-CN" sz="2000" b="1" i="1" dirty="0" err="1">
                    <a:solidFill>
                      <a:srgbClr val="00B050"/>
                    </a:solidFill>
                    <a:latin typeface="+mn-ea"/>
                  </a:rPr>
                  <a:t>Guo</a:t>
                </a:r>
                <a: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  <a:t>, F.-K. </a:t>
                </a:r>
                <a:r>
                  <a:rPr lang="en-US" altLang="zh-CN" sz="2000" b="1" i="1" dirty="0" err="1">
                    <a:solidFill>
                      <a:srgbClr val="00B050"/>
                    </a:solidFill>
                    <a:latin typeface="+mn-ea"/>
                  </a:rPr>
                  <a:t>Guo</a:t>
                </a:r>
                <a: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  <a:t>, D.-L. Yao and Z.-Y. Zhou, PRD109 (2024) 014026</a:t>
                </a:r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12895" y="4197351"/>
                <a:ext cx="11670729" cy="1692771"/>
              </a:xfrm>
              <a:prstGeom prst="rect">
                <a:avLst/>
              </a:prstGeom>
              <a:blipFill>
                <a:blip r:embed="rId9"/>
                <a:stretch>
                  <a:fillRect t="-2527" b="-61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09143" y="2538431"/>
            <a:ext cx="562915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kumimoji="1"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 are the basic building blocks of NATURE?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kumimoji="1" lang="en-US" altLang="zh-CN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kumimoji="1"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 do they interact with each other?</a:t>
            </a:r>
          </a:p>
        </p:txBody>
      </p:sp>
      <p:pic>
        <p:nvPicPr>
          <p:cNvPr id="1026" name="Picture 2" descr="The Thinker - rodin statue">
            <a:extLst>
              <a:ext uri="{FF2B5EF4-FFF2-40B4-BE49-F238E27FC236}">
                <a16:creationId xmlns:a16="http://schemas.microsoft.com/office/drawing/2014/main" id="{095DEEA8-4299-4F6D-8D51-55C53D462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03" y="1105696"/>
            <a:ext cx="5034708" cy="503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70A8F18-7AF9-4AA0-8035-51C5AE25EA34}"/>
              </a:ext>
            </a:extLst>
          </p:cNvPr>
          <p:cNvSpPr txBox="1"/>
          <p:nvPr/>
        </p:nvSpPr>
        <p:spPr>
          <a:xfrm>
            <a:off x="1554389" y="6322705"/>
            <a:ext cx="3539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effectLst/>
                <a:latin typeface="Georgia" panose="02040502050405020303" pitchFamily="18" charset="0"/>
              </a:rPr>
              <a:t>The Thinker by </a:t>
            </a:r>
            <a:r>
              <a:rPr lang="en-US" altLang="zh-CN" b="0" i="0" u="sng" dirty="0">
                <a:effectLst/>
                <a:latin typeface="Georgia" panose="0204050205040502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Auguste Rodin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E9567E-697B-449B-8E2B-D5BF6CA5C800}"/>
              </a:ext>
            </a:extLst>
          </p:cNvPr>
          <p:cNvSpPr txBox="1"/>
          <p:nvPr/>
        </p:nvSpPr>
        <p:spPr>
          <a:xfrm>
            <a:off x="1925010" y="165963"/>
            <a:ext cx="9889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One central theme in physics (Science)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52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标题 1"/>
          <p:cNvSpPr txBox="1"/>
          <p:nvPr/>
        </p:nvSpPr>
        <p:spPr>
          <a:xfrm>
            <a:off x="73152" y="308318"/>
            <a:ext cx="12118848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Invariant mass distributions fail to distinguish 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vir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. or res.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228529" y="1486935"/>
            <a:ext cx="5258934" cy="3128273"/>
            <a:chOff x="6228529" y="1311090"/>
            <a:chExt cx="5258934" cy="3128273"/>
          </a:xfrm>
        </p:grpSpPr>
        <p:sp>
          <p:nvSpPr>
            <p:cNvPr id="9" name="文本框 8"/>
            <p:cNvSpPr txBox="1"/>
            <p:nvPr/>
          </p:nvSpPr>
          <p:spPr>
            <a:xfrm>
              <a:off x="7193533" y="1311090"/>
              <a:ext cx="3328925" cy="4001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Resonant state scenario 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529" y="2225046"/>
              <a:ext cx="5053926" cy="2214317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6228529" y="2026214"/>
              <a:ext cx="5258934" cy="2413148"/>
            </a:xfrm>
            <a:prstGeom prst="rect">
              <a:avLst/>
            </a:prstGeom>
            <a:noFill/>
            <a:ln w="19050">
              <a:solidFill>
                <a:srgbClr val="0D6F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00260" y="1486935"/>
            <a:ext cx="5258934" cy="3128272"/>
            <a:chOff x="600260" y="1311090"/>
            <a:chExt cx="5258934" cy="312827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260" y="2225045"/>
              <a:ext cx="5033852" cy="2214317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600260" y="2026212"/>
              <a:ext cx="5258934" cy="241315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731753" y="1311090"/>
              <a:ext cx="2995948" cy="4001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Virtual state scenario 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3270738" y="4988436"/>
            <a:ext cx="8216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M.-L. Du, M. </a:t>
            </a:r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Albaladejo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F.-K. </a:t>
            </a:r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Guo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and J. Nieves, PRD105(2022)074018 </a:t>
            </a:r>
            <a:endParaRPr lang="en-US" altLang="zh-CN" sz="2000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24673" y="5489020"/>
            <a:ext cx="9237423" cy="581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Data are compatible with either a resonant or virtual state.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C5E83B4-4C14-4826-846D-8D68E35E45A4}"/>
              </a:ext>
            </a:extLst>
          </p:cNvPr>
          <p:cNvSpPr txBox="1"/>
          <p:nvPr/>
        </p:nvSpPr>
        <p:spPr>
          <a:xfrm>
            <a:off x="3524037" y="6201329"/>
            <a:ext cx="4364872" cy="5810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 to tell which is reality?</a:t>
            </a:r>
            <a:endParaRPr kumimoji="1"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-88136" y="308318"/>
            <a:ext cx="12280135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General potential from EFTs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6249" y="1411925"/>
            <a:ext cx="8368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Interaction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between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heavy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pseudoscalar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bosons</a:t>
            </a:r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64" y="2094747"/>
            <a:ext cx="8118864" cy="3032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/>
              <p:cNvSpPr txBox="1"/>
              <p:nvPr/>
            </p:nvSpPr>
            <p:spPr>
              <a:xfrm>
                <a:off x="901823" y="2554995"/>
                <a:ext cx="10829625" cy="9612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energy-dependent potential </a:t>
                </a:r>
                <a14:m>
                  <m:oMath xmlns:m="http://schemas.openxmlformats.org/officeDocument/2006/math">
                    <m:r>
                      <a:rPr lang="en-US" altLang="zh-CN" sz="2000" b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−→</m:t>
                    </m:r>
                  </m:oMath>
                </a14:m>
                <a:r>
                  <a:rPr lang="en-US" altLang="zh-CN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resonant state 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solidFill>
                      <a:srgbClr val="FF010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contact-range potential </a:t>
                </a:r>
                <a14:m>
                  <m:oMath xmlns:m="http://schemas.openxmlformats.org/officeDocument/2006/math">
                    <m:r>
                      <a:rPr lang="en-US" altLang="zh-CN" sz="2000" b="1" dirty="0">
                        <a:solidFill>
                          <a:srgbClr val="FF010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−→</m:t>
                    </m:r>
                  </m:oMath>
                </a14:m>
                <a:r>
                  <a:rPr lang="en-US" altLang="zh-CN" sz="2000" b="1" dirty="0">
                    <a:solidFill>
                      <a:srgbClr val="FF010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bound or virtual state   </a:t>
                </a:r>
              </a:p>
            </p:txBody>
          </p:sp>
        </mc:Choice>
        <mc:Fallback xmlns=""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823" y="2554995"/>
                <a:ext cx="10829625" cy="961289"/>
              </a:xfrm>
              <a:prstGeom prst="rect">
                <a:avLst/>
              </a:prstGeom>
              <a:blipFill rotWithShape="1">
                <a:blip r:embed="rId7"/>
                <a:stretch>
                  <a:fillRect l="-1" t="-41" r="4" b="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794" y="308318"/>
            <a:ext cx="2053883" cy="3460835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476249" y="3795839"/>
            <a:ext cx="6498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Scattering equation –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unitarity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34" name="图片 3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64" y="4545376"/>
            <a:ext cx="1696002" cy="198096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1513" y="4303130"/>
            <a:ext cx="6067815" cy="68754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cxnSp>
        <p:nvCxnSpPr>
          <p:cNvPr id="65" name="直接箭头连接符 64"/>
          <p:cNvCxnSpPr/>
          <p:nvPr/>
        </p:nvCxnSpPr>
        <p:spPr>
          <a:xfrm>
            <a:off x="3099683" y="4644424"/>
            <a:ext cx="720000" cy="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901822" y="5167877"/>
            <a:ext cx="10829625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Loop function G with cutoff regularization</a:t>
            </a:r>
          </a:p>
        </p:txBody>
      </p:sp>
      <p:sp>
        <p:nvSpPr>
          <p:cNvPr id="67" name="椭圆 66"/>
          <p:cNvSpPr>
            <a:spLocks noChangeAspect="1"/>
          </p:cNvSpPr>
          <p:nvPr/>
        </p:nvSpPr>
        <p:spPr>
          <a:xfrm>
            <a:off x="10030264" y="3275334"/>
            <a:ext cx="360000" cy="360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>
            <a:spLocks noChangeAspect="1"/>
          </p:cNvSpPr>
          <p:nvPr/>
        </p:nvSpPr>
        <p:spPr>
          <a:xfrm>
            <a:off x="10027332" y="485214"/>
            <a:ext cx="360000" cy="360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>
            <a:spLocks noChangeAspect="1"/>
          </p:cNvSpPr>
          <p:nvPr/>
        </p:nvSpPr>
        <p:spPr>
          <a:xfrm>
            <a:off x="10434930" y="3432742"/>
            <a:ext cx="360000" cy="360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\documentclass{article}&#10;\usepackage{amsmath}&#10;\pagestyle{empty}&#10;\begin{document}&#10;\begin{align}\label{Eq:LF}&#10;  \bf{G(\sqrt{s})=\int_0^{|\boldsymbol{q}|&lt;q_{\rm max}}\frac{{\rm d}^3k'}{(2\pi)^3}\frac{E_1(k')+E_2(k')}{2E_1(k')E_2(k')}\frac{1}{\sqrt{s}^2-[E_1(k')+E_2(k')]^2+i\varepsilon}},\quad q_{max}\in[0.8,1.2]~GeV\nonumber&#10;\end{align}&#10;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64" y="5999496"/>
            <a:ext cx="11039997" cy="70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76" y="1172958"/>
            <a:ext cx="9672424" cy="2432797"/>
          </a:xfrm>
          <a:prstGeom prst="rect">
            <a:avLst/>
          </a:prstGeom>
        </p:spPr>
      </p:pic>
      <p:sp>
        <p:nvSpPr>
          <p:cNvPr id="36" name="标题 1"/>
          <p:cNvSpPr txBox="1"/>
          <p:nvPr/>
        </p:nvSpPr>
        <p:spPr>
          <a:xfrm>
            <a:off x="0" y="308318"/>
            <a:ext cx="1126838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Interaction strengths determined by fitting to data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409214" y="1172958"/>
            <a:ext cx="2532484" cy="2432798"/>
          </a:xfrm>
          <a:prstGeom prst="rect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7777</a:t>
            </a:r>
            <a:endParaRPr lang="zh-CN" altLang="en-US" dirty="0"/>
          </a:p>
        </p:txBody>
      </p:sp>
      <p:sp>
        <p:nvSpPr>
          <p:cNvPr id="43" name="矩形 42"/>
          <p:cNvSpPr/>
          <p:nvPr/>
        </p:nvSpPr>
        <p:spPr>
          <a:xfrm>
            <a:off x="2867611" y="3605479"/>
            <a:ext cx="81892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【95】 Particle Data Group, PTEP 2022,(2022)083C01 </a:t>
            </a:r>
            <a:br>
              <a:rPr lang="en-US" altLang="zh-CN" sz="1400" dirty="0"/>
            </a:b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【27】M.-L. Du, M. </a:t>
            </a:r>
            <a:r>
              <a:rPr lang="en-US" altLang="zh-CN" sz="1400" i="1" dirty="0" err="1">
                <a:solidFill>
                  <a:srgbClr val="00B050"/>
                </a:solidFill>
                <a:latin typeface="+mn-ea"/>
              </a:rPr>
              <a:t>Albaladejo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, F.-K. </a:t>
            </a:r>
            <a:r>
              <a:rPr lang="en-US" altLang="zh-CN" sz="1400" i="1" dirty="0" err="1">
                <a:solidFill>
                  <a:srgbClr val="00B050"/>
                </a:solidFill>
                <a:latin typeface="+mn-ea"/>
              </a:rPr>
              <a:t>Guo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, and J. Nieves, PRD105(2022)074018  </a:t>
            </a:r>
            <a:endParaRPr lang="en-US" altLang="zh-CN" sz="1600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48" name="文本框 39"/>
          <p:cNvSpPr txBox="1"/>
          <p:nvPr/>
        </p:nvSpPr>
        <p:spPr>
          <a:xfrm>
            <a:off x="390837" y="4310719"/>
            <a:ext cx="10877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Correlation functions with on-shell approximation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29" y="4989419"/>
            <a:ext cx="9458285" cy="60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29" y="5923904"/>
            <a:ext cx="8344381" cy="70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3200" b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∗−</m:t>
                        </m:r>
                      </m:sup>
                    </m:sSup>
                    <m:r>
                      <a:rPr lang="en-US" altLang="zh-CN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𝟑𝟗𝟎𝟎</m:t>
                    </m:r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 rotWithShape="1">
                <a:blip r:embed="rId3"/>
                <a:stretch>
                  <a:fillRect l="-5" t="-15271" r="3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50" y="2060918"/>
            <a:ext cx="9615766" cy="400929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83738" y="1442731"/>
            <a:ext cx="2700355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Resonant state scenario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60758" y="1442731"/>
            <a:ext cx="2436564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Virtual state scenario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4033383" y="5995764"/>
            <a:ext cx="4251450" cy="403950"/>
          </a:xfrm>
          <a:prstGeom prst="wedgeRoundRectCallout">
            <a:avLst>
              <a:gd name="adj1" fmla="val -49723"/>
              <a:gd name="adj2" fmla="val -213066"/>
              <a:gd name="adj3" fmla="val 16667"/>
            </a:avLst>
          </a:prstGeom>
          <a:solidFill>
            <a:srgbClr val="3385C6"/>
          </a:solidFill>
          <a:ln>
            <a:solidFill>
              <a:srgbClr val="76B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Typical feature of </a:t>
            </a:r>
            <a:r>
              <a:rPr lang="en-US" altLang="zh-CN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broad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resonant state</a:t>
            </a:r>
          </a:p>
        </p:txBody>
      </p:sp>
      <p:sp>
        <p:nvSpPr>
          <p:cNvPr id="10" name="矩形 9"/>
          <p:cNvSpPr/>
          <p:nvPr/>
        </p:nvSpPr>
        <p:spPr>
          <a:xfrm>
            <a:off x="5928190" y="630308"/>
            <a:ext cx="6263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Ming-Zhu Liu, Jun-Xu 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LSG*, </a:t>
            </a:r>
            <a:r>
              <a:rPr lang="en-US" altLang="zh-CN" i="1" dirty="0">
                <a:solidFill>
                  <a:srgbClr val="00B050"/>
                </a:solidFill>
                <a:latin typeface="+mn-ea"/>
                <a:hlinkClick r:id="rId5"/>
              </a:rPr>
              <a:t>2404.18607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 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03" y="2082020"/>
            <a:ext cx="9624813" cy="4114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3200" b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</m:sup>
                    </m:sSup>
                    <m:sSubSup>
                      <m:sSub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b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  <m:sup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∗−</m:t>
                        </m:r>
                      </m:sup>
                    </m:sSubSup>
                    <m:r>
                      <a:rPr lang="en-US" altLang="zh-CN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CFs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𝟑𝟗𝟖𝟓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 rotWithShape="1">
                <a:blip r:embed="rId4"/>
                <a:stretch>
                  <a:fillRect l="-5" t="-15526" r="3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2183738" y="1442731"/>
            <a:ext cx="2700355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Resonant state scenario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60758" y="1442731"/>
            <a:ext cx="2436564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Virtual state scenario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五角星 13"/>
          <p:cNvSpPr>
            <a:spLocks noChangeAspect="1"/>
          </p:cNvSpPr>
          <p:nvPr/>
        </p:nvSpPr>
        <p:spPr>
          <a:xfrm>
            <a:off x="1702190" y="2876843"/>
            <a:ext cx="216000" cy="216000"/>
          </a:xfrm>
          <a:prstGeom prst="star5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五角星 15"/>
          <p:cNvSpPr>
            <a:spLocks noChangeAspect="1"/>
          </p:cNvSpPr>
          <p:nvPr/>
        </p:nvSpPr>
        <p:spPr>
          <a:xfrm>
            <a:off x="7066670" y="2403230"/>
            <a:ext cx="216000" cy="216000"/>
          </a:xfrm>
          <a:prstGeom prst="star5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标注 8"/>
          <p:cNvSpPr/>
          <p:nvPr/>
        </p:nvSpPr>
        <p:spPr>
          <a:xfrm>
            <a:off x="4033383" y="5995764"/>
            <a:ext cx="4325092" cy="403950"/>
          </a:xfrm>
          <a:prstGeom prst="wedgeRoundRectCallout">
            <a:avLst>
              <a:gd name="adj1" fmla="val -52033"/>
              <a:gd name="adj2" fmla="val -152298"/>
              <a:gd name="adj3" fmla="val 16667"/>
            </a:avLst>
          </a:prstGeom>
          <a:solidFill>
            <a:srgbClr val="3385C6"/>
          </a:solidFill>
          <a:ln>
            <a:solidFill>
              <a:srgbClr val="76B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Typical feature of </a:t>
            </a:r>
            <a:r>
              <a:rPr lang="en-US" altLang="zh-CN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narrow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resonant state</a:t>
            </a:r>
          </a:p>
        </p:txBody>
      </p:sp>
      <p:sp>
        <p:nvSpPr>
          <p:cNvPr id="10" name="矩形 9"/>
          <p:cNvSpPr/>
          <p:nvPr/>
        </p:nvSpPr>
        <p:spPr>
          <a:xfrm>
            <a:off x="5928190" y="630308"/>
            <a:ext cx="6263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Ming-Zhu Liu, Jun-Xu 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LSG*, </a:t>
            </a:r>
            <a:r>
              <a:rPr lang="en-US" altLang="zh-CN" i="1" dirty="0">
                <a:solidFill>
                  <a:srgbClr val="00B050"/>
                </a:solidFill>
                <a:latin typeface="+mn-ea"/>
                <a:hlinkClick r:id="rId5"/>
              </a:rPr>
              <a:t>2404.18607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 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EFC5A8F6-C9A9-48E3-9A03-C613A20F47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</p:spPr>
            <p:txBody>
              <a:bodyPr>
                <a:normAutofit/>
              </a:bodyPr>
              <a:lstStyle/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Brief introduction: exotic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hadron</a:t>
                </a: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 and </a:t>
                </a:r>
                <a:r>
                  <a:rPr lang="en-US" altLang="zh-CN" sz="2800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</a:t>
                </a:r>
                <a:endPara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EFC5A8F6-C9A9-48E3-9A03-C613A20F47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  <a:blipFill>
                <a:blip r:embed="rId3"/>
                <a:stretch>
                  <a:fillRect l="-1326" b="-3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589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and outlook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1 1 1"/>
              <p:cNvSpPr txBox="1"/>
              <p:nvPr/>
            </p:nvSpPr>
            <p:spPr>
              <a:xfrm>
                <a:off x="577435" y="1324169"/>
                <a:ext cx="10605707" cy="4948342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lvl="1" indent="-342900" algn="just">
                  <a:lnSpc>
                    <a:spcPct val="120000"/>
                  </a:lnSpc>
                  <a:buClr>
                    <a:schemeClr val="tx1"/>
                  </a:buClr>
                  <a:buFont typeface="Wingdings" panose="05000000000000000000" pitchFamily="2" charset="2"/>
                  <a:buChar char="p"/>
                </a:pP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 offers high-precision tests of the strong interaction between pairs of (un)stable particles and can be valuable to decipher the nature of the many exotic hadrons discovered so far.</a:t>
                </a:r>
              </a:p>
              <a:p>
                <a:pPr marL="800100" lvl="2" indent="-342900" algn="just">
                  <a:lnSpc>
                    <a:spcPct val="12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</m:oMath>
                </a14:m>
                <a:r>
                  <a:rPr lang="en-US" altLang="zh-CN" sz="24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can be used to verify or refute the molecular picture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b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</m:sub>
                      <m:sup>
                        <m:r>
                          <a:rPr lang="en-US" altLang="zh-CN" sz="2400" b="1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bSup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𝟐𝟑𝟏𝟕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en-US" altLang="zh-CN" sz="2400" b="1" dirty="0">
                  <a:solidFill>
                    <a:srgbClr val="0D6FC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800100" lvl="2" indent="-342900" algn="just">
                  <a:lnSpc>
                    <a:spcPct val="12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𝜮</m:t>
                        </m:r>
                      </m:e>
                      <m:sub>
                        <m:r>
                          <a:rPr lang="en-US" altLang="zh-CN" sz="24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24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400" b="1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400" b="1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4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(∗)</m:t>
                        </m:r>
                      </m:sup>
                    </m:sSup>
                  </m:oMath>
                </a14:m>
                <a:r>
                  <a:rPr lang="en-US" altLang="zh-CN" sz="24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can be used to discriminate the spins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𝟒𝟒𝟒𝟎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𝟒𝟒𝟓𝟕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</a:p>
              <a:p>
                <a:pPr marL="800100" lvl="2" indent="-342900" algn="just">
                  <a:lnSpc>
                    <a:spcPct val="12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</m:t>
                    </m:r>
                    <m:sSup>
                      <m:sSupPr>
                        <m:ctrlPr>
                          <a:rPr lang="en-US" altLang="zh-CN" sz="24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400" b="1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400" b="1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4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p>
                    <m:r>
                      <a:rPr lang="en-US" altLang="zh-CN" sz="24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4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</m:t>
                    </m:r>
                    <m:sSubSup>
                      <m:sSubSupPr>
                        <m:ctrlPr>
                          <a:rPr lang="en-US" altLang="zh-CN" sz="24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400" b="1" i="1" dirty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400" b="1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sz="24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  <m:sup>
                        <m:r>
                          <a:rPr lang="en-US" altLang="zh-CN" sz="24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sz="24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can tell whether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2400" b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𝟑𝟗𝟎𝟎</m:t>
                    </m:r>
                    <m:r>
                      <a:rPr lang="en-US" altLang="zh-CN" sz="2400" b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  <m:r>
                      <a:rPr lang="en-US" altLang="zh-CN" sz="24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sSub>
                      <m:sSubPr>
                        <m:ctrlP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𝒄𝒔</m:t>
                        </m:r>
                      </m:sub>
                    </m:sSub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𝟑𝟗𝟖𝟓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is a resonant or virtual state</a:t>
                </a:r>
              </a:p>
              <a:p>
                <a:pPr marL="800100" lvl="2" indent="-342900" algn="just">
                  <a:lnSpc>
                    <a:spcPct val="12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:r>
                  <a:rPr lang="en-US" altLang="zh-CN" sz="24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Double </a:t>
                </a: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𝑱</m:t>
                    </m:r>
                    <m:r>
                      <a:rPr lang="en-US" altLang="zh-CN" sz="24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4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𝜳</m:t>
                    </m:r>
                  </m:oMath>
                </a14:m>
                <a:r>
                  <a:rPr lang="en-US" altLang="zh-CN" sz="2400" b="1" i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correlation functions can be used to decipher the nature of possible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𝑿</m:t>
                    </m:r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𝟔𝟐𝟎𝟎</m:t>
                    </m:r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endParaRPr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5" name="文本框 1 1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35" y="1324169"/>
                <a:ext cx="10605707" cy="4948342"/>
              </a:xfrm>
              <a:prstGeom prst="rect">
                <a:avLst/>
              </a:prstGeom>
              <a:blipFill>
                <a:blip r:embed="rId3"/>
                <a:stretch>
                  <a:fillRect l="-805" t="-246" r="-1724" b="-1847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47</a:t>
            </a:fld>
            <a:endParaRPr 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 and 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outlook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3" y="5635577"/>
            <a:ext cx="10889619" cy="10325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4" y="3931875"/>
            <a:ext cx="6412288" cy="1333611"/>
          </a:xfrm>
          <a:prstGeom prst="rect">
            <a:avLst/>
          </a:prstGeom>
        </p:spPr>
      </p:pic>
      <p:sp>
        <p:nvSpPr>
          <p:cNvPr id="7" name="文本框 1 1 1"/>
          <p:cNvSpPr txBox="1"/>
          <p:nvPr/>
        </p:nvSpPr>
        <p:spPr>
          <a:xfrm>
            <a:off x="514653" y="3216192"/>
            <a:ext cx="10605707" cy="58105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42900" lvl="1" indent="-3429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Three-particle correlations — genuine three-body effects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7124956" y="4230827"/>
                <a:ext cx="4279316" cy="64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zh-CN" sz="1200" b="1" i="1" dirty="0">
                    <a:solidFill>
                      <a:srgbClr val="0D6FC5"/>
                    </a:solidFill>
                    <a:latin typeface="+mn-ea"/>
                  </a:rPr>
                  <a:t>ppp, pp</a:t>
                </a:r>
                <a14:m>
                  <m:oMath xmlns:m="http://schemas.openxmlformats.org/officeDocument/2006/math">
                    <m:r>
                      <a:rPr lang="en-US" altLang="zh-CN" sz="1200" b="1" i="1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𝜦</m:t>
                    </m:r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ALICE Collaboration, Eur. Phys. J. A 59 (2023) 145</a:t>
                </a:r>
              </a:p>
              <a:p>
                <a:pPr algn="r"/>
                <a:r>
                  <a:rPr lang="en-US" altLang="zh-CN" sz="1200" b="1" i="1" dirty="0">
                    <a:solidFill>
                      <a:srgbClr val="0D6FC5"/>
                    </a:solidFill>
                    <a:latin typeface="+mn-ea"/>
                  </a:rPr>
                  <a:t>pp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ALICE Collaboration, Eur. Phys. J. A 59 (2023) 298</a:t>
                </a:r>
              </a:p>
              <a:p>
                <a:pPr algn="r"/>
                <a:r>
                  <a:rPr lang="en-US" altLang="zh-CN" sz="1200" b="1" i="1" dirty="0" err="1">
                    <a:solidFill>
                      <a:srgbClr val="0D6FC5"/>
                    </a:solidFill>
                    <a:latin typeface="+mn-ea"/>
                  </a:rPr>
                  <a:t>ppp</a:t>
                </a:r>
                <a:r>
                  <a:rPr lang="en-US" altLang="zh-CN" sz="1200" b="1" i="1" dirty="0">
                    <a:solidFill>
                      <a:srgbClr val="0D6FC5"/>
                    </a:solidFill>
                    <a:latin typeface="+mn-ea"/>
                  </a:rPr>
                  <a:t>,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A.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Kievsky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 and et al., Phys. Rev. C 109 (2024) 034006</a:t>
                </a: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956" y="4230827"/>
                <a:ext cx="4279316" cy="648639"/>
              </a:xfrm>
              <a:prstGeom prst="rect">
                <a:avLst/>
              </a:prstGeom>
              <a:blipFill rotWithShape="1">
                <a:blip r:embed="rId4"/>
                <a:stretch>
                  <a:fillRect l="-6" t="-70" r="7" b="-197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 1 1"/>
          <p:cNvSpPr txBox="1"/>
          <p:nvPr/>
        </p:nvSpPr>
        <p:spPr>
          <a:xfrm>
            <a:off x="514653" y="1091800"/>
            <a:ext cx="10605707" cy="58105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42900" lvl="1" indent="-3429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More two-hadron correlations involving s, c, b quarks </a:t>
            </a:r>
          </a:p>
        </p:txBody>
      </p:sp>
      <p:grpSp>
        <p:nvGrpSpPr>
          <p:cNvPr id="68" name="组合 67"/>
          <p:cNvGrpSpPr>
            <a:grpSpLocks noChangeAspect="1"/>
          </p:cNvGrpSpPr>
          <p:nvPr/>
        </p:nvGrpSpPr>
        <p:grpSpPr>
          <a:xfrm>
            <a:off x="7814621" y="700728"/>
            <a:ext cx="4019189" cy="2808000"/>
            <a:chOff x="7502201" y="598404"/>
            <a:chExt cx="4173773" cy="2916000"/>
          </a:xfrm>
        </p:grpSpPr>
        <p:grpSp>
          <p:nvGrpSpPr>
            <p:cNvPr id="9" name="组合 8"/>
            <p:cNvGrpSpPr>
              <a:grpSpLocks noChangeAspect="1"/>
            </p:cNvGrpSpPr>
            <p:nvPr/>
          </p:nvGrpSpPr>
          <p:grpSpPr>
            <a:xfrm>
              <a:off x="7874204" y="2405654"/>
              <a:ext cx="775500" cy="775500"/>
              <a:chOff x="3995189" y="970736"/>
              <a:chExt cx="1746251" cy="1746251"/>
            </a:xfrm>
            <a:solidFill>
              <a:schemeClr val="tx1">
                <a:lumMod val="75000"/>
                <a:lumOff val="25000"/>
              </a:schemeClr>
            </a:solidFill>
          </p:grpSpPr>
          <p:grpSp>
            <p:nvGrpSpPr>
              <p:cNvPr id="10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12" name="Freeform 9"/>
                <p:cNvSpPr/>
                <p:nvPr/>
              </p:nvSpPr>
              <p:spPr bwMode="auto">
                <a:xfrm>
                  <a:off x="2483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13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10"/>
                  <p:cNvSpPr txBox="1"/>
                  <p:nvPr/>
                </p:nvSpPr>
                <p:spPr>
                  <a:xfrm>
                    <a:off x="4468729" y="1579384"/>
                    <a:ext cx="794001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𝐍𝐍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文本框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68729" y="1579384"/>
                    <a:ext cx="794001" cy="503814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 rot="5400000">
              <a:off x="7502201" y="2028403"/>
              <a:ext cx="775500" cy="775500"/>
              <a:chOff x="3995189" y="970736"/>
              <a:chExt cx="1746251" cy="1746251"/>
            </a:xfrm>
          </p:grpSpPr>
          <p:grpSp>
            <p:nvGrpSpPr>
              <p:cNvPr id="18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</p:grpSpPr>
            <p:sp>
              <p:nvSpPr>
                <p:cNvPr id="20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solidFill>
                  <a:srgbClr val="B8CA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21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/>
                  <p:cNvSpPr txBox="1"/>
                  <p:nvPr/>
                </p:nvSpPr>
                <p:spPr>
                  <a:xfrm rot="16200000">
                    <a:off x="4477428" y="1593790"/>
                    <a:ext cx="784742" cy="50381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文本框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477428" y="1593790"/>
                    <a:ext cx="784742" cy="503814"/>
                  </a:xfrm>
                  <a:prstGeom prst="rect">
                    <a:avLst/>
                  </a:prstGeom>
                  <a:blipFill rotWithShape="1">
                    <a:blip r:embed="rId6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组合 21"/>
            <p:cNvGrpSpPr>
              <a:grpSpLocks noChangeAspect="1"/>
            </p:cNvGrpSpPr>
            <p:nvPr/>
          </p:nvGrpSpPr>
          <p:grpSpPr>
            <a:xfrm>
              <a:off x="7874204" y="1665084"/>
              <a:ext cx="775500" cy="775500"/>
              <a:chOff x="3995189" y="970736"/>
              <a:chExt cx="1746251" cy="1746251"/>
            </a:xfrm>
            <a:solidFill>
              <a:srgbClr val="26C6DA"/>
            </a:solidFill>
          </p:grpSpPr>
          <p:grpSp>
            <p:nvGrpSpPr>
              <p:cNvPr id="23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25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26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文本框 23"/>
                  <p:cNvSpPr txBox="1"/>
                  <p:nvPr/>
                </p:nvSpPr>
                <p:spPr>
                  <a:xfrm>
                    <a:off x="4486749" y="1586588"/>
                    <a:ext cx="763130" cy="50381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文本框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86749" y="1586588"/>
                    <a:ext cx="763130" cy="503813"/>
                  </a:xfrm>
                  <a:prstGeom prst="rect">
                    <a:avLst/>
                  </a:prstGeom>
                  <a:blipFill rotWithShape="1">
                    <a:blip r:embed="rId7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" name="组合 26"/>
            <p:cNvGrpSpPr>
              <a:grpSpLocks noChangeAspect="1"/>
            </p:cNvGrpSpPr>
            <p:nvPr/>
          </p:nvGrpSpPr>
          <p:grpSpPr>
            <a:xfrm rot="4851051">
              <a:off x="8590770" y="2092961"/>
              <a:ext cx="775500" cy="775500"/>
              <a:chOff x="3995189" y="970736"/>
              <a:chExt cx="1746251" cy="1746251"/>
            </a:xfrm>
          </p:grpSpPr>
          <p:grpSp>
            <p:nvGrpSpPr>
              <p:cNvPr id="28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</p:grpSpPr>
            <p:sp>
              <p:nvSpPr>
                <p:cNvPr id="30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solidFill>
                  <a:srgbClr val="EF82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31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文本框 28"/>
                  <p:cNvSpPr txBox="1"/>
                  <p:nvPr/>
                </p:nvSpPr>
                <p:spPr>
                  <a:xfrm rot="16748949">
                    <a:off x="4482060" y="1598420"/>
                    <a:ext cx="775479" cy="50381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𝚲𝚲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文本框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748949">
                    <a:off x="4482060" y="1598420"/>
                    <a:ext cx="775479" cy="503814"/>
                  </a:xfrm>
                  <a:prstGeom prst="rect">
                    <a:avLst/>
                  </a:prstGeom>
                  <a:blipFill rotWithShape="1">
                    <a:blip r:embed="rId8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3" name="组合 32"/>
            <p:cNvGrpSpPr>
              <a:grpSpLocks noChangeAspect="1"/>
            </p:cNvGrpSpPr>
            <p:nvPr/>
          </p:nvGrpSpPr>
          <p:grpSpPr>
            <a:xfrm rot="1821800">
              <a:off x="9139637" y="1592695"/>
              <a:ext cx="775500" cy="775500"/>
              <a:chOff x="3995189" y="970736"/>
              <a:chExt cx="1746251" cy="1746251"/>
            </a:xfrm>
            <a:solidFill>
              <a:srgbClr val="B8CAC6"/>
            </a:solidFill>
          </p:grpSpPr>
          <p:grpSp>
            <p:nvGrpSpPr>
              <p:cNvPr id="34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36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37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文本框 34"/>
                  <p:cNvSpPr txBox="1"/>
                  <p:nvPr/>
                </p:nvSpPr>
                <p:spPr>
                  <a:xfrm rot="19539910">
                    <a:off x="4479909" y="1591456"/>
                    <a:ext cx="800175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  <m:acc>
                            <m:accPr>
                              <m:chr m:val="̅"/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100" b="1" i="0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𝐃</m:t>
                              </m:r>
                            </m:e>
                          </m:acc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文本框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539910">
                    <a:off x="4479909" y="1591456"/>
                    <a:ext cx="800175" cy="503814"/>
                  </a:xfrm>
                  <a:prstGeom prst="rect">
                    <a:avLst/>
                  </a:prstGeom>
                  <a:blipFill rotWithShape="1">
                    <a:blip r:embed="rId9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8" name="组合 37"/>
            <p:cNvGrpSpPr>
              <a:grpSpLocks noChangeAspect="1"/>
            </p:cNvGrpSpPr>
            <p:nvPr/>
          </p:nvGrpSpPr>
          <p:grpSpPr>
            <a:xfrm rot="3898027">
              <a:off x="9474626" y="2738904"/>
              <a:ext cx="775500" cy="775500"/>
              <a:chOff x="3995189" y="970736"/>
              <a:chExt cx="1746251" cy="1746251"/>
            </a:xfrm>
            <a:solidFill>
              <a:srgbClr val="26C6DA"/>
            </a:solidFill>
          </p:grpSpPr>
          <p:grpSp>
            <p:nvGrpSpPr>
              <p:cNvPr id="39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41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42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文本框 39"/>
                  <p:cNvSpPr txBox="1"/>
                  <p:nvPr/>
                </p:nvSpPr>
                <p:spPr>
                  <a:xfrm rot="17701973">
                    <a:off x="4471005" y="1577471"/>
                    <a:ext cx="831046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𝐃𝐊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文本框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701973">
                    <a:off x="4471005" y="1577471"/>
                    <a:ext cx="831046" cy="503814"/>
                  </a:xfrm>
                  <a:prstGeom prst="rect">
                    <a:avLst/>
                  </a:prstGeom>
                  <a:blipFill rotWithShape="1">
                    <a:blip r:embed="rId10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3" name="组合 42"/>
            <p:cNvGrpSpPr>
              <a:grpSpLocks noChangeAspect="1"/>
            </p:cNvGrpSpPr>
            <p:nvPr/>
          </p:nvGrpSpPr>
          <p:grpSpPr>
            <a:xfrm rot="3898027">
              <a:off x="9275632" y="598404"/>
              <a:ext cx="775500" cy="775500"/>
              <a:chOff x="3995189" y="970736"/>
              <a:chExt cx="1746251" cy="1746251"/>
            </a:xfrm>
            <a:solidFill>
              <a:srgbClr val="EF8208"/>
            </a:solidFill>
          </p:grpSpPr>
          <p:grpSp>
            <p:nvGrpSpPr>
              <p:cNvPr id="44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46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47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文本框 44"/>
                  <p:cNvSpPr txBox="1"/>
                  <p:nvPr/>
                </p:nvSpPr>
                <p:spPr>
                  <a:xfrm rot="17701973">
                    <a:off x="4427125" y="1508550"/>
                    <a:ext cx="983179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100" b="1" i="0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𝚺</m:t>
                              </m:r>
                            </m:e>
                            <m:sub>
                              <m:r>
                                <a:rPr lang="en-US" altLang="zh-CN" sz="1100" b="1" i="0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1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100" b="1" i="0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𝐃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5" name="文本框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701973">
                    <a:off x="4427125" y="1508550"/>
                    <a:ext cx="983179" cy="503814"/>
                  </a:xfrm>
                  <a:prstGeom prst="rect">
                    <a:avLst/>
                  </a:prstGeom>
                  <a:blipFill rotWithShape="1">
                    <a:blip r:embed="rId11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3" name="组合 52"/>
            <p:cNvGrpSpPr>
              <a:grpSpLocks noChangeAspect="1"/>
            </p:cNvGrpSpPr>
            <p:nvPr/>
          </p:nvGrpSpPr>
          <p:grpSpPr>
            <a:xfrm rot="1821800">
              <a:off x="10637877" y="1981377"/>
              <a:ext cx="775500" cy="775500"/>
              <a:chOff x="3995189" y="970736"/>
              <a:chExt cx="1746251" cy="1746251"/>
            </a:xfrm>
            <a:solidFill>
              <a:srgbClr val="92D050"/>
            </a:solidFill>
          </p:grpSpPr>
          <p:grpSp>
            <p:nvGrpSpPr>
              <p:cNvPr id="54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56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57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文本框 54"/>
                  <p:cNvSpPr txBox="1"/>
                  <p:nvPr/>
                </p:nvSpPr>
                <p:spPr>
                  <a:xfrm rot="19778200">
                    <a:off x="4414096" y="1591454"/>
                    <a:ext cx="931809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  <m:sSup>
                            <m:sSupPr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1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1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文本框 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778200">
                    <a:off x="4414096" y="1591454"/>
                    <a:ext cx="931809" cy="503814"/>
                  </a:xfrm>
                  <a:prstGeom prst="rect">
                    <a:avLst/>
                  </a:prstGeom>
                  <a:blipFill rotWithShape="1">
                    <a:blip r:embed="rId12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3" name="组合 62"/>
            <p:cNvGrpSpPr>
              <a:grpSpLocks noChangeAspect="1"/>
            </p:cNvGrpSpPr>
            <p:nvPr/>
          </p:nvGrpSpPr>
          <p:grpSpPr>
            <a:xfrm rot="1821800">
              <a:off x="10900473" y="823143"/>
              <a:ext cx="775501" cy="775500"/>
              <a:chOff x="3995189" y="970736"/>
              <a:chExt cx="1746251" cy="1746251"/>
            </a:xfrm>
            <a:solidFill>
              <a:srgbClr val="FF0000"/>
            </a:solidFill>
          </p:grpSpPr>
          <p:grpSp>
            <p:nvGrpSpPr>
              <p:cNvPr id="64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66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67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文本框 64"/>
                  <p:cNvSpPr txBox="1"/>
                  <p:nvPr/>
                </p:nvSpPr>
                <p:spPr>
                  <a:xfrm rot="19778200">
                    <a:off x="4336605" y="1584680"/>
                    <a:ext cx="994082" cy="61174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𝑩𝑫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5" name="文本框 6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778200">
                    <a:off x="4336605" y="1584680"/>
                    <a:ext cx="994082" cy="611744"/>
                  </a:xfrm>
                  <a:prstGeom prst="rect">
                    <a:avLst/>
                  </a:prstGeom>
                  <a:blipFill rotWithShape="1">
                    <a:blip r:embed="rId13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矩形 68"/>
              <p:cNvSpPr/>
              <p:nvPr/>
            </p:nvSpPr>
            <p:spPr>
              <a:xfrm>
                <a:off x="932943" y="1832642"/>
                <a:ext cx="66742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200" b="1" i="1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I.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Vidana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Feijoo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M.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Albaladejo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J. Nieves, and E.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Oset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PLB 846 (2023) 138201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1200" b="1" i="1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1200" b="1" i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200" b="1" i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Y.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Kamiya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T.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Hyodo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and A. Ohnishi, EPJA 58 (2022) 131</a:t>
                </a:r>
                <a:br>
                  <a:rPr lang="en-US" altLang="zh-CN" sz="12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𝑩𝑩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</a:t>
                </a:r>
                <a:r>
                  <a:rPr lang="pt-BR" altLang="zh-CN" sz="1200" b="1" i="1" dirty="0">
                    <a:solidFill>
                      <a:srgbClr val="00B050"/>
                    </a:solidFill>
                    <a:latin typeface="+mn-ea"/>
                  </a:rPr>
                  <a:t>A. Feijoo, L. R. Dai, L. M. Abreu, and E. Oset,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PRD 109 (2024) 016014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200" b="1" i="1" dirty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altLang="zh-CN" sz="1200" b="1" i="1" dirty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altLang="zh-CN" sz="12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 H.P. Li, J.Y. Yi, C.W. Xiao, D.L. Yao, W.H. Liang, and E.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Oset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CPC (2024)</a:t>
                </a:r>
              </a:p>
              <a:p>
                <a:r>
                  <a:rPr lang="en-US" altLang="zh-CN" sz="1200" b="1" i="1" dirty="0">
                    <a:solidFill>
                      <a:srgbClr val="0D6FC5"/>
                    </a:solidFill>
                  </a:rPr>
                  <a:t>…… </a:t>
                </a:r>
              </a:p>
            </p:txBody>
          </p:sp>
        </mc:Choice>
        <mc:Fallback xmlns="">
          <p:sp>
            <p:nvSpPr>
              <p:cNvPr id="69" name="矩形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43" y="1832642"/>
                <a:ext cx="6674200" cy="1015663"/>
              </a:xfrm>
              <a:prstGeom prst="rect">
                <a:avLst/>
              </a:prstGeom>
              <a:blipFill rotWithShape="1">
                <a:blip r:embed="rId14"/>
                <a:stretch>
                  <a:fillRect l="-2" t="-3" r="7" b="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6471" y="1227844"/>
            <a:ext cx="11410670" cy="962029"/>
          </a:xfrm>
        </p:spPr>
        <p:txBody>
          <a:bodyPr/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 can also perform inverse studies and extract hadron-hadron interaction from the exp. CF data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48</a:t>
            </a:fld>
            <a:endParaRPr 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 and 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outlook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15360"/>
            <a:ext cx="5329122" cy="41409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065" y="3140061"/>
            <a:ext cx="4639322" cy="341042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932170" y="2203302"/>
            <a:ext cx="62598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Inverse problem in </a:t>
            </a:r>
            <a:r>
              <a:rPr lang="en-US" altLang="zh-CN" dirty="0" err="1"/>
              <a:t>femtoscopic</a:t>
            </a:r>
            <a:r>
              <a:rPr lang="en-US" altLang="zh-CN" dirty="0"/>
              <a:t> correlation functions: The </a:t>
            </a:r>
            <a:r>
              <a:rPr lang="en-US" altLang="zh-CN" dirty="0" err="1"/>
              <a:t>Tcc</a:t>
            </a:r>
            <a:r>
              <a:rPr lang="en-US" altLang="zh-CN" dirty="0"/>
              <a:t>(3875)+ state,</a:t>
            </a:r>
          </a:p>
          <a:p>
            <a:r>
              <a:rPr lang="en-US" altLang="zh-CN" dirty="0" err="1"/>
              <a:t>Albaladejo</a:t>
            </a:r>
            <a:r>
              <a:rPr lang="en-US" altLang="zh-CN" dirty="0"/>
              <a:t> , </a:t>
            </a:r>
            <a:r>
              <a:rPr lang="en-US" altLang="zh-CN" dirty="0" err="1"/>
              <a:t>Feijoo</a:t>
            </a:r>
            <a:r>
              <a:rPr lang="en-US" altLang="zh-CN" dirty="0"/>
              <a:t> , </a:t>
            </a:r>
            <a:r>
              <a:rPr lang="en-US" altLang="zh-CN" dirty="0" err="1"/>
              <a:t>Vidaña</a:t>
            </a:r>
            <a:r>
              <a:rPr lang="en-US" altLang="zh-CN" dirty="0"/>
              <a:t> , Nieves , and Oset, 2307.09873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33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24186" y="1898207"/>
            <a:ext cx="111436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</a:rPr>
              <a:t>Thanks a</a:t>
            </a:r>
            <a:r>
              <a:rPr lang="zh-CN" altLang="en-US" sz="6600" b="1" dirty="0">
                <a:solidFill>
                  <a:schemeClr val="bg1"/>
                </a:solidFill>
              </a:rPr>
              <a:t> </a:t>
            </a:r>
            <a:r>
              <a:rPr lang="en-US" altLang="zh-CN" sz="6600" b="1" dirty="0">
                <a:solidFill>
                  <a:schemeClr val="bg1"/>
                </a:solidFill>
              </a:rPr>
              <a:t>lot</a:t>
            </a:r>
            <a:r>
              <a:rPr lang="zh-CN" altLang="en-US" sz="6600" b="1" dirty="0">
                <a:solidFill>
                  <a:schemeClr val="bg1"/>
                </a:solidFill>
              </a:rPr>
              <a:t> </a:t>
            </a:r>
            <a:r>
              <a:rPr lang="en-US" altLang="zh-CN" sz="6600" b="1" dirty="0">
                <a:solidFill>
                  <a:schemeClr val="bg1"/>
                </a:solidFill>
              </a:rPr>
              <a:t>for your attention!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857CF17-2495-4F64-8D0A-69B0D86567AE}"/>
              </a:ext>
            </a:extLst>
          </p:cNvPr>
          <p:cNvSpPr txBox="1"/>
          <p:nvPr/>
        </p:nvSpPr>
        <p:spPr>
          <a:xfrm>
            <a:off x="10570128" y="6394567"/>
            <a:ext cx="1541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FFFF00"/>
                </a:solidFill>
                <a:effectLst/>
                <a:latin typeface="sourcesans-regular"/>
              </a:rPr>
              <a:t>(Image: CERN)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33763" y="433546"/>
            <a:ext cx="8354890" cy="930447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zh-CN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Very preliminary!</a:t>
            </a:r>
          </a:p>
        </p:txBody>
      </p:sp>
      <p:pic>
        <p:nvPicPr>
          <p:cNvPr id="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27" y="2173637"/>
            <a:ext cx="7096489" cy="439524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1612710" y="289118"/>
            <a:ext cx="90552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world was once very simple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553933" y="3380021"/>
            <a:ext cx="4402951" cy="1229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2520789" y="4609465"/>
            <a:ext cx="5899288" cy="195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2724127" y="1170336"/>
            <a:ext cx="7169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Particles discovered before 1932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54" y="643467"/>
            <a:ext cx="3495843" cy="557106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05927" y="5329089"/>
            <a:ext cx="6204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Building up the atomic world</a:t>
            </a:r>
            <a:endParaRPr kumimoji="1"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99314" y="976184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10</a:t>
            </a:r>
            <a:r>
              <a:rPr kumimoji="1" lang="en-US" altLang="zh-CN" baseline="30000" dirty="0"/>
              <a:t>-15</a:t>
            </a:r>
            <a:endParaRPr kumimoji="1" lang="zh-CN" altLang="en-US" baseline="30000" dirty="0"/>
          </a:p>
        </p:txBody>
      </p:sp>
      <p:sp>
        <p:nvSpPr>
          <p:cNvPr id="6" name="文本框 5"/>
          <p:cNvSpPr txBox="1"/>
          <p:nvPr/>
        </p:nvSpPr>
        <p:spPr>
          <a:xfrm>
            <a:off x="1699314" y="1683134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10</a:t>
            </a:r>
            <a:r>
              <a:rPr kumimoji="1" lang="en-US" altLang="zh-CN" baseline="30000" dirty="0"/>
              <a:t>-14</a:t>
            </a:r>
            <a:endParaRPr kumimoji="1" lang="zh-CN" altLang="en-US" baseline="30000" dirty="0"/>
          </a:p>
        </p:txBody>
      </p:sp>
      <p:sp>
        <p:nvSpPr>
          <p:cNvPr id="7" name="文本框 6"/>
          <p:cNvSpPr txBox="1"/>
          <p:nvPr/>
        </p:nvSpPr>
        <p:spPr>
          <a:xfrm>
            <a:off x="1699314" y="2700507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10</a:t>
            </a:r>
            <a:r>
              <a:rPr kumimoji="1" lang="en-US" altLang="zh-CN" baseline="30000" dirty="0"/>
              <a:t>-10</a:t>
            </a:r>
            <a:endParaRPr kumimoji="1" lang="zh-CN" altLang="en-US" baseline="30000" dirty="0"/>
          </a:p>
        </p:txBody>
      </p:sp>
      <p:sp>
        <p:nvSpPr>
          <p:cNvPr id="8" name="文本框 7"/>
          <p:cNvSpPr txBox="1"/>
          <p:nvPr/>
        </p:nvSpPr>
        <p:spPr>
          <a:xfrm>
            <a:off x="1699315" y="360349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10</a:t>
            </a:r>
            <a:r>
              <a:rPr kumimoji="1" lang="en-US" altLang="zh-CN" baseline="30000" dirty="0"/>
              <a:t>-6</a:t>
            </a:r>
            <a:endParaRPr kumimoji="1" lang="zh-CN" altLang="en-US" baseline="30000" dirty="0"/>
          </a:p>
        </p:txBody>
      </p:sp>
      <p:cxnSp>
        <p:nvCxnSpPr>
          <p:cNvPr id="4" name="直线箭头连接符 3"/>
          <p:cNvCxnSpPr/>
          <p:nvPr/>
        </p:nvCxnSpPr>
        <p:spPr>
          <a:xfrm>
            <a:off x="2331638" y="976185"/>
            <a:ext cx="0" cy="5112209"/>
          </a:xfrm>
          <a:prstGeom prst="straightConnector1">
            <a:avLst/>
          </a:prstGeom>
          <a:ln w="25400">
            <a:solidFill>
              <a:srgbClr val="FF0000"/>
            </a:solidFill>
            <a:round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699315" y="556548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10</a:t>
            </a:r>
            <a:r>
              <a:rPr kumimoji="1" lang="en-US" altLang="zh-CN" baseline="30000" dirty="0"/>
              <a:t>-1</a:t>
            </a:r>
            <a:endParaRPr kumimoji="1" lang="zh-CN" altLang="en-US" baseline="300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170" y="1070350"/>
            <a:ext cx="5135516" cy="356254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21541" y="573207"/>
            <a:ext cx="1727381" cy="839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483758" y="1339666"/>
            <a:ext cx="923030" cy="686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343576" y="1664410"/>
            <a:ext cx="967439" cy="388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33763" y="433546"/>
            <a:ext cx="8354890" cy="930447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zh-CN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Very preliminary!</a:t>
            </a:r>
          </a:p>
        </p:txBody>
      </p:sp>
      <p:pic>
        <p:nvPicPr>
          <p:cNvPr id="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376" y="1231377"/>
            <a:ext cx="7096489" cy="439524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1578475" y="346848"/>
            <a:ext cx="95652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Many particles observed in the 1950/60s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7448669" y="2753474"/>
            <a:ext cx="481743" cy="110960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3312481" y="5815895"/>
            <a:ext cx="5567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They cannot all be “elementary”!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Prof. Hideki Yukawa (1949)">
            <a:extLst>
              <a:ext uri="{FF2B5EF4-FFF2-40B4-BE49-F238E27FC236}">
                <a16:creationId xmlns:a16="http://schemas.microsoft.com/office/drawing/2014/main" id="{977492D4-4684-4A21-B57D-64C418326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908" y="2633295"/>
            <a:ext cx="28575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6DE53C34-1AA1-4AB3-A96F-01890984CFFF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0" y="242787"/>
            <a:ext cx="10668001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Naive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QM: hadron structure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 descr="图片包含 台球&#10;&#10;&#10;&#10;自动生成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904" y="2236894"/>
            <a:ext cx="4492350" cy="32393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213" y="2573436"/>
            <a:ext cx="1436915" cy="215537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48885" y="4770400"/>
            <a:ext cx="1976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dirty="0">
                <a:solidFill>
                  <a:srgbClr val="000000"/>
                </a:solidFill>
                <a:latin typeface="Linux Libertine" charset="0"/>
              </a:rPr>
              <a:t>Murray Gell-Mann</a:t>
            </a:r>
          </a:p>
        </p:txBody>
      </p:sp>
      <p:pic>
        <p:nvPicPr>
          <p:cNvPr id="1026" name="Picture 2" descr="ЦВЕЙГ Джордж (Zweig George) | Объединение учителей Санкт-Петербург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120" y="2526734"/>
            <a:ext cx="1743067" cy="22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9465757" y="4770400"/>
            <a:ext cx="1543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333333"/>
                </a:solidFill>
                <a:effectLst/>
                <a:latin typeface="sourcesans-regular"/>
              </a:rPr>
              <a:t>George Zweig 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71361" y="1542361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1964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82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6DE53C34-1AA1-4AB3-A96F-01890984CFFF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0" y="242787"/>
            <a:ext cx="10668001" cy="497086"/>
          </a:xfrm>
        </p:spPr>
        <p:txBody>
          <a:bodyPr>
            <a:no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Beyond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Naïve QM hadrons, more complicated structures allowed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 descr="图片包含 台球&#10;&#10;&#10;&#10;自动生成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12" y="1536456"/>
            <a:ext cx="2500942" cy="18034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06" y="3323852"/>
            <a:ext cx="5890986" cy="292510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594349" y="4911516"/>
            <a:ext cx="2387600" cy="1320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箭头: 左 3">
            <a:extLst>
              <a:ext uri="{FF2B5EF4-FFF2-40B4-BE49-F238E27FC236}">
                <a16:creationId xmlns:a16="http://schemas.microsoft.com/office/drawing/2014/main" id="{24FE86FC-266C-4C6D-B5A8-D1E490D1BE9F}"/>
              </a:ext>
            </a:extLst>
          </p:cNvPr>
          <p:cNvSpPr/>
          <p:nvPr/>
        </p:nvSpPr>
        <p:spPr>
          <a:xfrm>
            <a:off x="4723680" y="1705803"/>
            <a:ext cx="4529377" cy="103167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Conventional Hadrons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4C8F37CD-854A-4824-9345-661A117ABFEB}"/>
              </a:ext>
            </a:extLst>
          </p:cNvPr>
          <p:cNvSpPr/>
          <p:nvPr/>
        </p:nvSpPr>
        <p:spPr>
          <a:xfrm>
            <a:off x="1242812" y="4735076"/>
            <a:ext cx="3987873" cy="1213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Exotic Hadrons </a:t>
            </a:r>
            <a:endParaRPr lang="zh-CN" altLang="en-US" sz="28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mNkYjFmZTA2Mzk4ZWFkYWE0NDExOTY1ZmQzMGEwOG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883.764"/>
  <p:tag name="LATEXADDIN" val="\documentclass{article}&#10;\usepackage{amsmath}&#10;\pagestyle{empty}&#10;\begin{document}&#10;\begin{align}&#10;S_{12}(r)=\exp[-r^2/(4R^2)]/(2\sqrt{\pi}R)^3\nonumber&#10;\end{align}&#10;&#10;\end{document}"/>
  <p:tag name="IGUANATEXSIZE" val="20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1274.091"/>
  <p:tag name="LATEXADDIN" val="\documentclass{article}&#10;\usepackage{amsmath}&#10;\pagestyle{empty}&#10;\begin{document}&#10;$\boldsymbol{E={\rm pole}-m_1-m_2}$&#10;&#10;&#10;&#10;\end{document}"/>
  <p:tag name="IGUANATEXSIZE" val="20"/>
  <p:tag name="IGUANATEXCURSOR" val="11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314.2107"/>
  <p:tag name="LATEXADDIN" val="\documentclass{article}&#10;\usepackage{amsmath}&#10;\pagestyle{empty}&#10;\begin{document}&#10;$\boldsymbol{{\rm Im}~E}$&#10;&#10;&#10;&#10;\end{document}"/>
  <p:tag name="IGUANATEXSIZE" val="20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98914"/>
  <p:tag name="ORIGINALWIDTH" val="312.7109"/>
  <p:tag name="LATEXADDIN" val="\documentclass{article}&#10;\usepackage{amsmath}&#10;\pagestyle{empty}&#10;\begin{document}&#10;$\boldsymbol{{\rm Re}~E}$&#10;&#10;&#10;&#10;\end{document}"/>
  <p:tag name="IGUANATEXSIZE" val="20"/>
  <p:tag name="IGUANATEXCURSOR" val="1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64.6794"/>
  <p:tag name="LATEXADDIN" val="\documentclass{article}&#10;\usepackage{amsmath}&#10;\pagestyle{empty}&#10;\begin{document}&#10;$\boldsymbol{({\rm first~RS})}$&#10;&#10;&#10;&#10;\end{document}"/>
  <p:tag name="IGUANATEXSIZE" val="20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314.2107"/>
  <p:tag name="LATEXADDIN" val="\documentclass{article}&#10;\usepackage{amsmath}&#10;\pagestyle{empty}&#10;\begin{document}&#10;$\boldsymbol{{\rm Im}~E}$&#10;&#10;&#10;&#10;\end{document}"/>
  <p:tag name="IGUANATEXSIZE" val="20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98914"/>
  <p:tag name="ORIGINALWIDTH" val="312.7109"/>
  <p:tag name="LATEXADDIN" val="\documentclass{article}&#10;\usepackage{amsmath}&#10;\pagestyle{empty}&#10;\begin{document}&#10;$\boldsymbol{{\rm Re}~E}$&#10;&#10;&#10;&#10;\end{document}"/>
  <p:tag name="IGUANATEXSIZE" val="20"/>
  <p:tag name="IGUANATEXCURSOR" val="1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30.4087"/>
  <p:tag name="LATEXADDIN" val="\documentclass{article}&#10;\usepackage{amsmath}&#10;\pagestyle{empty}&#10;\begin{document}&#10;$\boldsymbol{({\rm second~RS})}$&#10;&#10;&#10;&#10;\end{document}"/>
  <p:tag name="IGUANATEXSIZE" val="20"/>
  <p:tag name="IGUANATEXCURSOR" val="1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48859"/>
  <p:tag name="ORIGINALWIDTH" val="1928.759"/>
  <p:tag name="LATEXADDIN" val="\documentclass{article}&#10;\usepackage{amsmath}&#10;\pagestyle{empty}&#10;\begin{document}&#10;&#10;M $=2317.8\pm0.6$ and $\Gamma&lt;3.8$ MeV&#10;&#10;&#10;\end{document}"/>
  <p:tag name="IGUANATEXSIZE" val="20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005.624"/>
  <p:tag name="LATEXADDIN" val="\documentclass{article}&#10;\usepackage{amsmath}&#10;\pagestyle{empty}&#10;\begin{document}&#10;$P=\left(D^0,D^+,D^+_s\right)$&#10;&#10;&#10;&#10;\end{document}"/>
  <p:tag name="IGUANATEXSIZE" val="20"/>
  <p:tag name="IGUANATEXCURSOR" val="8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45.2194"/>
  <p:tag name="LATEXADDIN" val="\documentclass{article}&#10;\usepackage{amsmath}&#10;\usepackage{color,xcolor}&#10;\pagestyle{empty}&#10;\begin{document}&#10;\begin{align}&#10;  C(k)\nonumber&#10;\end{align}&#10;&#10;&#10;&#10;\end{document}"/>
  <p:tag name="IGUANATEXSIZE" val="20"/>
  <p:tag name="IGUANATEXCURSOR" val="1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1.7135"/>
  <p:tag name="ORIGINALWIDTH" val="1943.007"/>
  <p:tag name="LATEXADDIN" val="\documentclass{article}&#10;\usepackage{amsmath}&#10;\pagestyle{empty}&#10;\begin{document}&#10;\begin{align}&#10;V_{\nu'\nu}=\frac{C_{\nu'\nu}}{4f_0^2}\left[\left(p_1+p_2\right)^2-\left(p_1-p_4\right)\right]\nonumber&#10;\end{align}&#10;&#10;&#10;&#10;\end{document}"/>
  <p:tag name="IGUANATEXSIZE" val="20"/>
  <p:tag name="IGUANATEXCURSOR" val="12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.4807"/>
  <p:tag name="ORIGINALWIDTH" val="2646.419"/>
  <p:tag name="LATEXADDIN" val="\documentclass{article}&#10;\usepackage{amsmath}&#10;\pagestyle{empty}&#10;\begin{document}&#10;&#10;$p_{1(3)}=(E_{1(3)},\boldsymbol{p^{(\prime)}})$,\quad$p_{2(4)}=(\sqrt{s}-E_{1(3)},-\boldsymbol{p^{(\prime)}})$&#10;&#10;&#10;\end{document}"/>
  <p:tag name="IGUANATEXSIZE" val="20"/>
  <p:tag name="IGUANATEXCURSOR" val="1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6.7079"/>
  <p:tag name="ORIGINALWIDTH" val="4650.169"/>
  <p:tag name="LATEXADDIN" val="\documentclass{article}&#10;\usepackage{amsmath}&#10;\pagestyle{empty}&#10;\begin{document}&#10;&#10;\begin{align}\label{Eq:Kadyshevsky}&#10;  &amp;T_{\nu'\nu}(k',k)=V_{\nu'\nu}\cdot f_{\Lambda_F}(k',k)+\sum_{\nu^{\prime\prime}}\int_0^\infty\frac{{\rm d}k^{\prime\prime}k^{\prime\prime2}}{8\pi^2}\frac{V_{\nu'\nu^{\prime\prime}}\cdot f_{\Lambda_F}(k',k^{\prime\prime})\cdot T_{\nu^{\prime\prime}\nu}(k^{\prime\prime},k)}{E_{P,\nu^{\prime\prime}}E_{\Phi,\nu^{\prime\prime}}(\sqrt{s}-E_{P,\nu^{\prime\prime}}-E_{\Phi,\nu^{\prime\prime}}+i\epsilon)}\nonumber&#10;\end{align}&#10;&#10;\end{document}"/>
  <p:tag name="IGUANATEXSIZE" val="20"/>
  <p:tag name="IGUANATEXCURSOR" val="484"/>
  <p:tag name="TRANSPARENCY" val="True"/>
  <p:tag name="FILENAME" val=""/>
  <p:tag name="LATEXENGINEID" val="0"/>
  <p:tag name="TEMPFOLDER" val="c:\temp\"/>
  <p:tag name="LATEXFORMHEIGHT" val="312"/>
  <p:tag name="LATEXFORMWIDTH" val="1022.2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158.98"/>
  <p:tag name="LATEXADDIN" val="\documentclass{article}&#10;\usepackage{amsmath}&#10;\pagestyle{empty}&#10;\begin{document}&#10;\begin{align}\label{Eq:regularization}&#10;  f_{\Lambda_F}(k',k)=\exp\left[-\left(\frac{k'}{\Lambda_F}\right)^{2}-\left(\frac{k}{\Lambda_F}\right)^{2}\right]\nonumber&#10;\end{align}&#10;&#10;&#10;&#10;\end{document}"/>
  <p:tag name="IGUANATEXSIZE" val="20"/>
  <p:tag name="IGUANATEXCURSOR" val="2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882.6397"/>
  <p:tag name="LATEXADDIN" val="\documentclass{article}&#10;\usepackage{amsmath}&#10;\pagestyle{empty}&#10;\begin{document}&#10;&#10;\begin{align}&#10;\Lambda_F=1107~{\rm MeV}\nonumber&#10;\end{align}&#10;&#10;&#10;\end{document}"/>
  <p:tag name="IGUANATEXSIZE" val="20"/>
  <p:tag name="IGUANATEXCURSOR" val="1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9835"/>
  <p:tag name="ORIGINALWIDTH" val="1108.361"/>
  <p:tag name="LATEXADDIN" val="\documentclass{article}&#10;\usepackage{amsmath}&#10;\pagestyle{empty}&#10;\begin{document}&#10;&#10;\begin{align}&#10;M_{D_{s0}^*}=2317.8~{\rm MeV}\nonumber&#10;\end{align}&#10;&#10;&#10;\end{document}"/>
  <p:tag name="IGUANATEXSIZE" val="20"/>
  <p:tag name="IGUANATEXCURSOR" val="12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.9613"/>
  <p:tag name="ORIGINALWIDTH" val="3940.758"/>
  <p:tag name="LATEXADDIN" val="\documentclass{article}&#10;\usepackage{amsmath}&#10;\pagestyle{empty}&#10;\begin{document}&#10;\begin{align}\label{Eq:Fourier_Bessel}&#10;  \psi_{\nu'\nu}(k,r)=\delta_{\nu'\nu}j_0(kr)+\int_0^\infty\frac{{\rm d}k'k^{\prime2}}{8\pi^2}\frac{T_{\nu'\nu}(k',k)\cdot j_0(k'r)}{E_{P,\nu^{\prime}}E_{\Phi,\nu^{\prime}}(\sqrt{s}-E_{P,\nu^{\prime}}-E_{\Phi,\nu^{\prime}}+i\epsilon)}\nonumber&#10;\end{align}&#10;&#10;&#10;&#10;\end{document}"/>
  <p:tag name="IGUANATEXSIZE" val="20"/>
  <p:tag name="IGUANATEXCURSOR" val="3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8.1403"/>
  <p:tag name="ORIGINALWIDTH" val="2333.708"/>
  <p:tag name="LATEXADDIN" val="\documentclass{article}&#10;\usepackage{amsmath}&#10;\pagestyle{empty}&#10;\begin{document}&#10;&#10;\begin{align}&#10;  &amp;V_{\Sigma_c\bar{D}^{(*)}}^{I=\frac{3}{2}}=2M_{\Sigma_c}M_{\bar{D}^{(*)}}\widetilde{\beta}_1\widetilde{\beta}_2g_V^2\left(\frac{1}{m_\omega^2}+\frac{1}{m_\rho^2}\right)\nonumber\\&#10;\nonumber\\&#10;  &amp;V_{\Sigma_c\bar{D}^{(*)}}^{I=\frac{1}{2}}=2M_{\Sigma_c}M_{\bar{D}^{(*)}}\widetilde{\beta}_1\widetilde{\beta}_2g_V^2\left(\frac{1}{m_\omega^2}-\frac{2}{m_\rho^2}\right)\nonumber&#10;\end{align}&#10;&#10;&#10;\end{document}"/>
  <p:tag name="IGUANATEXSIZE" val="20"/>
  <p:tag name="IGUANATEXCURSOR" val="27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3.8882"/>
  <p:tag name="ORIGINALWIDTH" val="3346.832"/>
  <p:tag name="LATEXADDIN" val="\documentclass{article}&#10;\usepackage{amsmath}&#10;\pagestyle{empty}&#10;\begin{document}&#10;\begin{align}&#10;\left|\Sigma_c\bar{D}^{(*)},I=\frac{3}{2},I_3=\frac{1}{2}\right\rangle&amp;=\sqrt{\frac{1}{3}}\left|\Sigma_c^{++}D^{(*)-}\right\rangle+\sqrt{\frac{2}{3}}\left|\Sigma_c^+\bar{D}^{(*)0}\right\rangle\nonumber\\&#10;\nonumber\\&#10;\left|\Sigma_c\bar{D}^{(*)},I=\frac{1}{2},I_3=\frac{1}{2}\right\rangle&amp;=\sqrt{\frac{2}{3}}\left|\Sigma_c^{++}D^{(*)-}\right\rangle-\sqrt{\frac{1}{3}}\left|\Sigma_c^+\bar{D}^{(*)0}\right\rangle\nonumber&#10;\end{align}&#10;&#10;&#10;&#10;\end{document}"/>
  <p:tag name="IGUANATEXSIZE" val="20"/>
  <p:tag name="IGUANATEXCURSOR" val="48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.73976"/>
  <p:tag name="ORIGINALWIDTH" val="407.949"/>
  <p:tag name="LATEXADDIN" val="\documentclass{article}&#10;\usepackage{amsmath}&#10;\usepackage{color}&#10;\pagestyle{empty}&#10;\begin{document}&#10;$=~\textcolor{red}{\omega},~\textcolor{red}{\rho}$&#10;&#10;&#10;&#10;\end{document}"/>
  <p:tag name="IGUANATEXSIZE" val="20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1682.79"/>
  <p:tag name="LATEXADDIN" val="\documentclass{article}&#10;\usepackage{amsmath}&#10;\usepackage{color,xcolor}&#10;\pagestyle{empty}&#10;\begin{document}&#10;\begin{align}&#10;  C(k)~=\int \textcolor{orange}{S_{12}(\boldsymbol{r})}~\textcolor{violet}{|\psi(\boldsymbol{k},\boldsymbol{r})|^2}~{\rm d}\boldsymbol{r}\nonumber&#10;\end{align}&#10;&#10;&#10;&#10;\end{document}"/>
  <p:tag name="IGUANATEXSIZE" val="20"/>
  <p:tag name="IGUANATEXCURSOR" val="12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158.98"/>
  <p:tag name="LATEXADDIN" val="\documentclass{article}&#10;\usepackage{amsmath}&#10;\pagestyle{empty}&#10;\begin{document}&#10;\begin{align}\label{Eq:regularization}&#10;  f_{\Lambda_F}(k',k)=\exp\left[-\left(\frac{k'}{\Lambda_F}\right)^{2}-\left(\frac{k}{\Lambda_F}\right)^{2}\right]\nonumber&#10;\end{align}&#10;&#10;&#10;&#10;\end{document}"/>
  <p:tag name="IGUANATEXSIZE" val="20"/>
  <p:tag name="IGUANATEXCURSOR" val="2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820.3975"/>
  <p:tag name="LATEXADDIN" val="\documentclass{article}&#10;\usepackage{amsmath}&#10;\pagestyle{empty}&#10;\begin{document}&#10;&#10;\begin{align}&#10;\Lambda_F=860~{\rm MeV}\nonumber&#10;\end{align}&#10;&#10;&#10;\end{document}"/>
  <p:tag name="IGUANATEXSIZE" val="20"/>
  <p:tag name="IGUANATEXCURSOR" val="1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1732.283"/>
  <p:tag name="LATEXADDIN" val="\documentclass{article}&#10;\usepackage{amsmath}&#10;\usepackage{color}&#10;\pagestyle{empty}&#10;\begin{document}&#10;&#10;&#10;\begin{align}&#10;\bf{\bar{C}=\textcolor{red}{2/3\cdot C_{\rm deep}}+\textcolor{blue}{1/3\cdot C_{\rm shallow}}}\nonumber&#10;\end{align}&#10;&#10;\end{document}"/>
  <p:tag name="IGUANATEXSIZE" val="20"/>
  <p:tag name="IGUANATEXCURSOR" val="2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1331.084"/>
  <p:tag name="LATEXADDIN" val="\documentclass{article}&#10;\usepackage{amsmath}&#10;\usepackage{color}&#10;\pagestyle{empty}&#10;\begin{document}&#10;&#10;\begin{align}&#10;\bf{\textcolor{red}{P_c(4440):J^P=(3/2)^-}}\nonumber&#10;\end{align}&#10;&#10;&#10;&#10;\end{document}"/>
  <p:tag name="IGUANATEXSIZE" val="20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1331.084"/>
  <p:tag name="LATEXADDIN" val="\documentclass{article}&#10;\usepackage{amsmath}&#10;\usepackage{color}&#10;\pagestyle{empty}&#10;\begin{document}&#10;&#10;\begin{align}&#10;\bf{\textcolor{blue}{P_c(4457):J^P=(1/2)^-}}\nonumber&#10;\end{align}&#10;&#10;&#10;&#10;\end{document}"/>
  <p:tag name="IGUANATEXSIZE" val="20"/>
  <p:tag name="IGUANATEXCURSOR" val="1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1732.283"/>
  <p:tag name="LATEXADDIN" val="\documentclass{article}&#10;\usepackage{amsmath}&#10;\usepackage{color}&#10;\pagestyle{empty}&#10;\begin{document}&#10;&#10;&#10;\begin{align}&#10;\bf{\bar{C}=\textcolor{red}{1/3\cdot C_{\rm deep}}+\textcolor{blue}{2/3\cdot C_{\rm shallow}}}\nonumber&#10;\end{align}&#10;&#10;\end{document}"/>
  <p:tag name="IGUANATEXSIZE" val="20"/>
  <p:tag name="IGUANATEXCURSOR" val="2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1331.084"/>
  <p:tag name="LATEXADDIN" val="\documentclass{article}&#10;\usepackage{amsmath}&#10;\usepackage{color}&#10;\pagestyle{empty}&#10;\begin{document}&#10;&#10;\begin{align}&#10;\bf{\textcolor{red}{P_c(4440):J^P=(1/2)^-}}\nonumber&#10;\end{align}&#10;&#10;&#10;&#10;\end{document}"/>
  <p:tag name="IGUANATEXSIZE" val="20"/>
  <p:tag name="IGUANATEXCURSOR" val="1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1331.084"/>
  <p:tag name="LATEXADDIN" val="\documentclass{article}&#10;\usepackage{amsmath}&#10;\usepackage{color}&#10;\pagestyle{empty}&#10;\begin{document}&#10;&#10;\begin{align}&#10;\bf{\textcolor{blue}{P_c(4457):J^P=(3/2)^-}}\nonumber&#10;\end{align}&#10;&#10;&#10;&#10;\end{document}"/>
  <p:tag name="IGUANATEXSIZE" val="20"/>
  <p:tag name="IGUANATEXCURSOR" val="1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882.6397"/>
  <p:tag name="LATEXADDIN" val="\documentclass{article}&#10;\usepackage{amsmath}&#10;\pagestyle{empty}&#10;\begin{document}&#10;&#10;\begin{align}&#10;\Lambda_F=1067~{\rm MeV}\nonumber&#10;\end{align}&#10;&#10;&#10;\end{document}"/>
  <p:tag name="IGUANATEXSIZE" val="20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3995.5"/>
  <p:tag name="LATEXADDIN" val="\documentclass{article}&#10;\usepackage{amsmath}&#10;\usepackage{color}&#10;\pagestyle{empty}&#10;\begin{document}&#10;&#10;\begin{align}&#10;  \bf{V=\textcolor{red}{a}+\textcolor{blue}{b\cdot k^2}},\qquad k=\sqrt{[s-(m_1+m+2)^2][s-(m_1-m+2)^2]}/2\sqrt{s}\nonumber&#10;\end{align}&#10;&#10;&#10;\end{document}"/>
  <p:tag name="IGUANATEXSIZE" val="20"/>
  <p:tag name="IGUANATEXCURSOR" val="17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.7131"/>
  <p:tag name="ORIGINALWIDTH" val="1364.079"/>
  <p:tag name="LATEXADDIN" val="\documentclass{article}&#10;\usepackage{amsmath}&#10;\usepackage{color,xcolor}&#10;\pagestyle{empty}&#10;\begin{document}&#10;\begin{align}&#10;  C(k)~~=~~\xi(k)\frac{N_{\rm same}(k)}{N_{\rm mixed}(k)}\nonumber&#10;\end{align}&#10;&#10;&#10;&#10;\end{document}"/>
  <p:tag name="IGUANATEXSIZE" val="20"/>
  <p:tag name="IGUANATEXCURSOR" val="1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.48779"/>
  <p:tag name="ORIGINALWIDTH" val="834.6457"/>
  <p:tag name="LATEXADDIN" val="\documentclass{article}&#10;\usepackage{amsmath}&#10;\usepackage{color}&#10;\pagestyle{empty}&#10;\begin{document}&#10;&#10;\begin{align}&#10;  \bf{T=V+VGT}\nonumber&#10;\end{align}&#10;&#10;&#10;\end{document}"/>
  <p:tag name="IGUANATEXSIZE" val="20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7.2066"/>
  <p:tag name="ORIGINALWIDTH" val="5433.071"/>
  <p:tag name="LATEXADDIN" val="\documentclass{article}&#10;\usepackage{amsmath}&#10;\pagestyle{empty}&#10;\begin{document}&#10;\begin{align}\label{Eq:LF}&#10;  \bf{G(\sqrt{s})=\int_0^{|\boldsymbol{q}|&lt;q_{\rm max}}\frac{{\rm d}^3k'}{(2\pi)^3}\frac{E_1(k')+E_2(k')}{2E_1(k')E_2(k')}\frac{1}{\sqrt{s}^2-[E_1(k')+E_2(k')]^2+i\varepsilon}},\quad q_{max}\in[0.8,1.2]~GeV\nonumber&#10;\end{align}&#10;&#10;&#10;&#10;\end{document}"/>
  <p:tag name="IGUANATEXSIZE" val="20"/>
  <p:tag name="IGUANATEXCURSOR" val="31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4654.668"/>
  <p:tag name="LATEXADDIN" val="\documentclass{article}&#10;\usepackage{amsmath}&#10;\usepackage{color}&#10;\pagestyle{empty}&#10;\begin{document}&#10;&#10;\begin{align}\label{Eq:CF}&#10;  \textcolor{red}{\bf{C(k)=1+\int_0^\infty4\pi r^2{\rm d}r~S_{12}(r)~\theta(q_{\rm max}-k)\left[\left|j_0(kr)+T(\sqrt{s})~\widetilde{G}(r,\sqrt{s})\right|^2-|j_0(kr)|^2\right]}}\nonumber&#10;\end{align}&#10;&#10;&#10;\end{document}"/>
  <p:tag name="IGUANATEXSIZE" val="20"/>
  <p:tag name="IGUANATEXCURSOR" val="3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7.2066"/>
  <p:tag name="ORIGINALWIDTH" val="4106.487"/>
  <p:tag name="LATEXADDIN" val="\documentclass{article}&#10;\usepackage{amsmath}&#10;\pagestyle{empty}&#10;\begin{document}&#10;&#10;\begin{align}\label{Eq:LFnew}&#10;  \bf{\widetilde{G}(r,\sqrt{s})=\int_0^{|\boldsymbol{q}|&lt;q_{\rm max}}\frac{{\rm d}^3k'}{(2\pi)^3}\frac{E_1(k')+E_2(k')}{2E_1(k')E_2(k')}\frac{j_0(k'r)}{\sqrt{s}^2-[E_1(k')+E_2(k')]^2+i\varepsilon}}\nonumber&#10;\end{align}&#10;&#10;&#10;\end{document}"/>
  <p:tag name="IGUANATEXSIZE" val="20"/>
  <p:tag name="IGUANATEXCURSOR" val="3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3.712"/>
  <p:tag name="ORIGINALWIDTH" val="1483.315"/>
  <p:tag name="LATEXADDIN" val="\documentclass{article}&#10;\usepackage{amsmath}&#10;\pagestyle{empty}&#10;\begin{document}&#10;\begin{align}&#10;  C(\boldsymbol{p}_1, \boldsymbol{p}_2)~=~\frac{{\rm P}_(\boldsymbol{p}_1,\boldsymbol{p}_2)}{{\rm P}(\boldsymbol{p}_1)\cdot&#10;{\rm P}(\boldsymbol{p}_2)}\nonumber&#10;\end{align}&#10;&#10;&#10;&#10;\end{document}"/>
  <p:tag name="IGUANATEXSIZE" val="20"/>
  <p:tag name="IGUANATEXCURSOR" val="225"/>
  <p:tag name="TRANSPARENCY" val="True"/>
  <p:tag name="FILENAME" val=""/>
  <p:tag name="LATEXENGINEID" val="0"/>
  <p:tag name="TEMPFOLDER" val="c:\temp\"/>
  <p:tag name="LATEXFORMHEIGHT" val="312"/>
  <p:tag name="LATEXFORMWIDTH" val="89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0.4612"/>
  <p:tag name="ORIGINALWIDTH" val="1181.852"/>
  <p:tag name="LATEXADDIN" val="\documentclass{article}&#10;\usepackage{amsmath}&#10;\usepackage{color,xcolor}&#10;\pagestyle{empty}&#10;\begin{document}&#10;\begin{align}&#10;  -\frac{\hbar^2}{2\mu}\nabla^2\psi+V\psi=E\psi\nonumber&#10;\end{align}&#10;&#10;&#10;&#10;\end{document}"/>
  <p:tag name="IGUANATEXSIZE" val="20"/>
  <p:tag name="IGUANATEXCURSOR" val="167"/>
  <p:tag name="TRANSPARENCY" val="True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288.714"/>
  <p:tag name="LATEXADDIN" val="\documentclass{article}&#10;\usepackage{amsmath}&#10;\usepackage{color,xcolor}&#10;\pagestyle{empty}&#10;\begin{document}&#10;\begin{align}&#10;  T=V+VGT\quad\Longrightarrow\quad\textcolor{red}{|\psi\rangle=|\phi\rangle+GT|\phi\rangle}\nonumber&#10;\end{align}&#10;&#10;&#10;&#10;\end{document}"/>
  <p:tag name="IGUANATEXSIZE" val="20"/>
  <p:tag name="IGUANATEXCURSOR" val="197"/>
  <p:tag name="TRANSPARENCY" val="True"/>
  <p:tag name="FILENAME" val="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1684.289"/>
  <p:tag name="LATEXADDIN" val="\documentclass{article}&#10;\usepackage{amsmath}&#10;\usepackage{color,xcolor}&#10;\pagestyle{empty}&#10;\begin{document}&#10;  \begin{align}&#10;    C(k)&#10;    =\int~S_{12}(r)~|\Psi(\boldsymbol{r},\boldsymbol{k})|^2~{\rm d}\boldsymbol{r}\nonumber&#10;  \end{align}&#10;&#10;&#10;&#10;&#10;\end{document}"/>
  <p:tag name="IGUANATEXSIZE" val="20"/>
  <p:tag name="IGUANATEXCURSOR" val="156"/>
  <p:tag name="TRANSPARENCY" val="True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.2133"/>
  <p:tag name="ORIGINALWIDTH" val="2936.633"/>
  <p:tag name="LATEXADDIN" val="\documentclass{article}&#10;\usepackage{amsmath}&#10;\usepackage{color,xcolor}&#10;\pagestyle{empty}&#10;\begin{document}&#10;\begin{align}&#10;  C(k)\simeq1+\int_0^\infty4\pi r^2{\rm d}r~S_{12}(r)~\left[|\textcolor{red}{\psi_0(r,k)}|^2-|j_0(kr)|^2\right]\nonumber&#10;\end{align}&#10;&#10;&#10;&#10;&#10;\end{document}"/>
  <p:tag name="IGUANATEXSIZE" val="20"/>
  <p:tag name="IGUANATEXCURSOR" val="209"/>
  <p:tag name="TRANSPARENCY" val="True"/>
  <p:tag name="FILENAME" val="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4040</TotalTime>
  <Words>2559</Words>
  <Application>Microsoft Office PowerPoint</Application>
  <PresentationFormat>宽屏</PresentationFormat>
  <Paragraphs>397</Paragraphs>
  <Slides>49</Slides>
  <Notes>40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49</vt:i4>
      </vt:variant>
    </vt:vector>
  </HeadingPairs>
  <TitlesOfParts>
    <vt:vector size="67" baseType="lpstr">
      <vt:lpstr>-apple-system</vt:lpstr>
      <vt:lpstr>Helvetica Neue</vt:lpstr>
      <vt:lpstr>Linux Libertine</vt:lpstr>
      <vt:lpstr>sourcesans-regular</vt:lpstr>
      <vt:lpstr>等线</vt:lpstr>
      <vt:lpstr>微软雅黑</vt:lpstr>
      <vt:lpstr>系统字体常规体</vt:lpstr>
      <vt:lpstr>Arial</vt:lpstr>
      <vt:lpstr>Arial Black</vt:lpstr>
      <vt:lpstr>Calibri</vt:lpstr>
      <vt:lpstr>Calibri Light</vt:lpstr>
      <vt:lpstr>Cambria Math</vt:lpstr>
      <vt:lpstr>Georgia</vt:lpstr>
      <vt:lpstr>Symbol</vt:lpstr>
      <vt:lpstr>Times New Roman</vt:lpstr>
      <vt:lpstr>Wingdings</vt:lpstr>
      <vt:lpstr>Office 主题</vt:lpstr>
      <vt:lpstr>1_Office 主题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Naive QM: hadron structure</vt:lpstr>
      <vt:lpstr>Beyond Naïve QM hadrons, more complicated structures allowed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How to verify the molecular picture</vt:lpstr>
      <vt:lpstr>PowerPoint 演示文稿</vt:lpstr>
      <vt:lpstr>PowerPoint 演示文稿</vt:lpstr>
      <vt:lpstr>Contents</vt:lpstr>
      <vt:lpstr>Abundant particles produced in AA, pA, and pp collisions</vt:lpstr>
      <vt:lpstr>Femtoscopic correlation functions (CFs)</vt:lpstr>
      <vt:lpstr>Femtoscopic correlation functions (CFs)</vt:lpstr>
      <vt:lpstr>Constraining the source function</vt:lpstr>
      <vt:lpstr>Constraining the source function</vt:lpstr>
      <vt:lpstr>Classification of hadron-hadron interactions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Li-Sheng Geng</dc:creator>
  <cp:lastModifiedBy>Lisheng Geng</cp:lastModifiedBy>
  <cp:revision>1318</cp:revision>
  <dcterms:created xsi:type="dcterms:W3CDTF">2022-03-30T06:37:00Z</dcterms:created>
  <dcterms:modified xsi:type="dcterms:W3CDTF">2024-11-03T00:23:59Z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2FA2835C2212414E812A536762AD2E61_12</vt:lpwstr>
  </property>
  <property fmtid="{D5CDD505-2E9C-101B-9397-08002B2CF9AE}" pid="3" name="KSOProductBuildVer">
    <vt:lpwstr>2052-12.1.0.16929</vt:lpwstr>
  </property>
</Properties>
</file>