
<file path=[Content_Types].xml><?xml version="1.0" encoding="utf-8"?>
<Types xmlns="http://schemas.openxmlformats.org/package/2006/content-types"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media/image23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259" r:id="rId5"/>
    <p:sldId id="260" r:id="rId7"/>
    <p:sldId id="261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9DA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A4CB9D1-2F62-435C-9DCD-D05ED0492D6D}" styleName="表样式 1 12 2 2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F2F2F2"/>
          </a:solidFill>
        </a:fill>
      </a:tcStyle>
    </a:band2H>
    <a:band1V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rgbClr val="F2F2F2"/>
          </a:solidFill>
        </a:fill>
      </a:tcStyle>
    </a:band1V>
    <a:la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Row>
    <a:fir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48"/>
        <p:guide pos="38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70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8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00" y="144145"/>
            <a:ext cx="1530350" cy="14732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117600" y="1066800"/>
            <a:ext cx="996886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Machine Learning on Intermittency</a:t>
            </a:r>
            <a:endParaRPr lang="en-US" altLang="zh-C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717675" y="2774950"/>
            <a:ext cx="8754110" cy="22453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 (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王瑞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(CCNU)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ollaborat</a:t>
            </a:r>
            <a:r>
              <a:rPr lang="en-US" altLang="zh-CN" sz="2800" dirty="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ors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:Zhiming Li(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李治明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),Yuanfang Wu (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吴元芳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), 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Chuanshen Hu(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胡川申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), Chengrui Qiu(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裘诚睿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504000"/>
            <a:ext cx="12204000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-4445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0" y="64135"/>
            <a:ext cx="5466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3.2 Intermittency analysis 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by DTFE</a:t>
            </a:r>
            <a:endParaRPr lang="en-US" altLang="zh-CN" sz="20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5977890" y="1202055"/>
                <a:ext cx="6214110" cy="399415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marL="342900" indent="-342900">
                  <a:buFont typeface="Wingdings" panose="05000000000000000000" charset="0"/>
                  <a:buChar char="Ø"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Red stars is the intermittency result of </a:t>
                </a:r>
                <a:r>
                  <a:rPr lang="en-US" altLang="en-US" sz="2200" b="1" dirty="0">
                    <a:solidFill>
                      <a:srgbClr val="2709D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5%Signal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events, with the fitted intermittency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1" i="1" dirty="0">
                            <a:solidFill>
                              <a:srgbClr val="2709DA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en-US" sz="2200" b="1" i="1" dirty="0">
                            <a:solidFill>
                              <a:srgbClr val="2709DA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𝝓</m:t>
                        </m:r>
                      </m:e>
                      <m:sub>
                        <m:r>
                          <a:rPr lang="en-US" altLang="en-US" sz="2200" b="1" i="1" dirty="0">
                            <a:solidFill>
                              <a:srgbClr val="2709DA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en-US" sz="2200" b="1" dirty="0">
                    <a:solidFill>
                      <a:srgbClr val="2709D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 0.094±0.003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.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342900" indent="-342900">
                  <a:buFont typeface="Wingdings" panose="05000000000000000000" charset="0"/>
                  <a:buChar char="Ø"/>
                </a:pP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342900" indent="-342900">
                  <a:buFont typeface="Wingdings" panose="05000000000000000000" charset="0"/>
                  <a:buChar char="Ø"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Green triangles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is the intermittency result of </a:t>
                </a:r>
                <a:r>
                  <a:rPr lang="en-US" altLang="en-US" sz="2200" b="1" dirty="0">
                    <a:solidFill>
                      <a:srgbClr val="2709D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5%Signal with </a:t>
                </a:r>
                <a14:m>
                  <m:oMath xmlns:m="http://schemas.openxmlformats.org/officeDocument/2006/math">
                    <m:r>
                      <a:rPr lang="en-US" altLang="en-US" sz="2200" b="1" dirty="0">
                        <a:solidFill>
                          <a:srgbClr val="2709DA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𝛆</m:t>
                    </m:r>
                    <m:r>
                      <a:rPr lang="en-US" altLang="en-US" sz="2200" b="1" dirty="0">
                        <a:solidFill>
                          <a:srgbClr val="2709DA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=</m:t>
                    </m:r>
                    <m:r>
                      <a:rPr lang="en-US" altLang="en-US" sz="2200" b="1" dirty="0">
                        <a:solidFill>
                          <a:srgbClr val="2709DA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𝟎</m:t>
                    </m:r>
                    <m:r>
                      <a:rPr lang="en-US" altLang="en-US" sz="2200" b="1" dirty="0">
                        <a:solidFill>
                          <a:srgbClr val="2709DA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en-US" sz="2200" b="1" dirty="0">
                        <a:solidFill>
                          <a:srgbClr val="2709DA"/>
                        </a:solidFill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𝟎𝟏𝟒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, the calculated intermittency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1" i="1" dirty="0">
                            <a:solidFill>
                              <a:srgbClr val="2709DA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en-US" sz="2200" b="1" i="1" dirty="0">
                            <a:solidFill>
                              <a:srgbClr val="2709DA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𝝓</m:t>
                        </m:r>
                      </m:e>
                      <m:sub>
                        <m:r>
                          <a:rPr lang="en-US" altLang="en-US" sz="2200" b="1" i="1" dirty="0">
                            <a:solidFill>
                              <a:srgbClr val="2709DA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en-US" sz="2200" b="1" dirty="0">
                    <a:solidFill>
                      <a:srgbClr val="2709D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=0.664 ± 0.004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.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342900" indent="-342900">
                  <a:buFont typeface="Wingdings" panose="05000000000000000000" charset="0"/>
                  <a:buChar char="Ø"/>
                </a:pP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marL="342900" indent="-342900">
                  <a:buFont typeface="Wingdings" panose="05000000000000000000" charset="0"/>
                  <a:buChar char="Ø"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Choosing an appropriate filteration parameter for truncation can  greatly improve the intermittent results for weak signal events.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890" y="1202055"/>
                <a:ext cx="6214110" cy="399415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fig6_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" y="803910"/>
            <a:ext cx="6009005" cy="478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504000"/>
            <a:ext cx="12204000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0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0" y="64135"/>
            <a:ext cx="9300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4.1 Summary 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and outlook</a:t>
            </a:r>
            <a:endParaRPr lang="en-US" altLang="zh-CN" sz="20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6295" y="1089025"/>
            <a:ext cx="9505315" cy="20758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demonstrated the application of topological data analysis for extracting topological features in heavy-ion collisions.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Through the topopointnet, a test accuracy of </a:t>
            </a:r>
            <a:r>
              <a:rPr lang="en-US" altLang="en-US" sz="2000" b="1" dirty="0">
                <a:solidFill>
                  <a:srgbClr val="2709D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94.7%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was achieved for the 5% signal events.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By selecting a filtration level cut, the second-order intermittency index for the  5% signal events is very close to that of pure CMC signal events.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91430" y="5056505"/>
            <a:ext cx="634682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</a:t>
            </a:r>
            <a:endParaRPr lang="en-US" altLang="zh-CN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6295" y="3338830"/>
            <a:ext cx="950531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Extending this study to three-dimensional space in future work is highly anticipated, as it would allow for the exploration of higher dimensional topological features, such as the 2nd Betti number.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Additionally, integrating other machine learning techniques, such as unsupervised learning, could broaden the applicability of this approach to complex systems.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0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293235" y="2783840"/>
            <a:ext cx="345249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3600" b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Backup Slides </a:t>
            </a:r>
            <a:endParaRPr lang="en-US" altLang="zh-CN" sz="3600" b="1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0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2021840" y="1630045"/>
          <a:ext cx="9102090" cy="3122295"/>
        </p:xfrm>
        <a:graphic>
          <a:graphicData uri="http://schemas.openxmlformats.org/drawingml/2006/table">
            <a:tbl>
              <a:tblPr firstRow="1" lastRow="1">
                <a:tableStyleId>{6A4CB9D1-2F62-435C-9DCD-D05ED0492D6D}</a:tableStyleId>
              </a:tblPr>
              <a:tblGrid>
                <a:gridCol w="1517015"/>
                <a:gridCol w="1517015"/>
                <a:gridCol w="1517015"/>
                <a:gridCol w="1517015"/>
                <a:gridCol w="1517015"/>
              </a:tblGrid>
              <a:tr h="1040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Signal Proportion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2%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1040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Test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Accuracy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94.81</a:t>
                      </a:r>
                      <a:r>
                        <a:rPr lang="en-US" altLang="zh-CN"/>
                        <a:t>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89.3</a:t>
                      </a:r>
                      <a:r>
                        <a:rPr lang="en-US" altLang="zh-CN"/>
                        <a:t>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78.9</a:t>
                      </a:r>
                      <a:r>
                        <a:rPr lang="en-US" altLang="zh-CN"/>
                        <a:t>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66.9</a:t>
                      </a:r>
                      <a:r>
                        <a:rPr lang="en-US" altLang="zh-CN"/>
                        <a:t>%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1040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Average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Signal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Partical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13.9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11.1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8.4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5.6</a:t>
                      </a: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0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test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0500" y="262890"/>
            <a:ext cx="5934075" cy="527431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54700" y="879475"/>
            <a:ext cx="5186045" cy="44519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10460" y="5537200"/>
            <a:ext cx="1494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Single Event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11085" y="5537200"/>
            <a:ext cx="2073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verage Event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504000"/>
            <a:ext cx="12204000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0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 descr="0VVJ9}}A@PNMS$O}L4T04V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0" y="821055"/>
            <a:ext cx="4308475" cy="43453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0" y="64135"/>
            <a:ext cx="57384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altLang="zh-CN" sz="20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Search for the </a:t>
            </a:r>
            <a:r>
              <a:rPr lang="en-US" altLang="zh-CN" sz="20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QCD </a:t>
            </a:r>
            <a:r>
              <a:rPr lang="en-US" altLang="zh-CN" sz="20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phase diagram</a:t>
            </a:r>
            <a:endParaRPr lang="en-US" altLang="zh-CN" sz="2000" b="1" noProof="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335" y="5363845"/>
            <a:ext cx="5133340" cy="908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0" i="0" kern="1200" cap="none" spc="0" normalizeH="0" baseline="0" noProof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Goal: Exploring the QCD phase diagram and Critical Point.</a:t>
            </a:r>
            <a:endParaRPr kumimoji="0" lang="en-US" altLang="zh-CN" sz="2400" b="0" i="0" kern="1200" cap="none" spc="0" normalizeH="0" baseline="0" noProof="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46700" y="568325"/>
            <a:ext cx="6388100" cy="9385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kern="1200" cap="none" spc="0" normalizeH="0" baseline="0" noProof="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Experimental observables:</a:t>
            </a:r>
            <a:endParaRPr kumimoji="0" lang="en-US" altLang="zh-CN" sz="2400" b="0" i="0" kern="1200" cap="none" spc="0" normalizeH="0" baseline="0" noProof="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Local density fluctuation of conserved charges</a:t>
            </a:r>
            <a:endParaRPr kumimoji="0" lang="en-US" altLang="zh-CN" sz="2400" b="0" i="0" kern="1200" cap="none" spc="0" normalizeH="0" baseline="0" noProof="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46700" y="1496695"/>
            <a:ext cx="5540375" cy="9042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2400" noProof="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Intermittency</a:t>
            </a:r>
            <a:r>
              <a:rPr lang="zh-CN" altLang="en-US" sz="2400" noProof="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en-US" sz="2400" noProof="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en-US" altLang="zh-CN" sz="2400" noProof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fractal, self-similar, </a:t>
            </a:r>
            <a:r>
              <a:rPr kumimoji="0" lang="en-US" altLang="zh-CN" sz="2400" b="0" i="0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scale-invariant</a:t>
            </a:r>
            <a:endParaRPr kumimoji="0" lang="en-US" altLang="zh-CN" sz="2400" b="0" i="0" kern="1200" cap="none" spc="0" normalizeH="0" baseline="0" noProof="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2784475"/>
            <a:ext cx="3392805" cy="2425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6853555" y="5575300"/>
            <a:ext cx="4678680" cy="7372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1400" b="0" i="0" kern="1200" cap="none" spc="0" normalizeH="0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 Antoniou,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et al., </a:t>
            </a:r>
            <a:r>
              <a:rPr kumimoji="0" lang="en-US" altLang="zh-CN" sz="1400" b="0" i="0" kern="1200" cap="none" spc="0" normalizeH="0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Phy. Rev. Lett. 97,032002 (2006)</a:t>
            </a:r>
            <a:endParaRPr kumimoji="0" lang="en-US" altLang="zh-CN" sz="1400" b="0" i="0" kern="1200" cap="none" spc="0" normalizeH="0" baseline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1400" b="0" i="0" kern="1200" cap="none" spc="0" normalizeH="0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J. Wu, Z. Li,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et al., Phys. Lett. B 801, 135186 (2020)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Z. Li, Mod. Phys. Lett. A 37, 2230009 (2022) </a:t>
            </a:r>
            <a:endParaRPr kumimoji="0" lang="en-US" altLang="zh-CN" sz="1400" b="0" i="0" kern="1200" cap="none" spc="0" normalizeH="0" baseline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1" name="图片 20" descr="v2-08c5b1b4ee03bbae5888efe287ef6972_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570" y="2784475"/>
            <a:ext cx="2328545" cy="2328545"/>
          </a:xfrm>
          <a:prstGeom prst="rect">
            <a:avLst/>
          </a:prstGeom>
        </p:spPr>
      </p:pic>
      <p:sp>
        <p:nvSpPr>
          <p:cNvPr id="22" name="梯形 21"/>
          <p:cNvSpPr/>
          <p:nvPr/>
        </p:nvSpPr>
        <p:spPr>
          <a:xfrm>
            <a:off x="11148695" y="5010785"/>
            <a:ext cx="185420" cy="83185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47870" y="498475"/>
            <a:ext cx="3246687" cy="3240000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470980"/>
            <a:ext cx="12204000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0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0" y="64135"/>
            <a:ext cx="67703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1.2 Intermittency result from experiment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屏幕截图 2024-09-14 163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15" y="615950"/>
            <a:ext cx="3803650" cy="3211830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1482725" y="615950"/>
            <a:ext cx="497840" cy="711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270" y="3943985"/>
                <a:ext cx="12202795" cy="213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 algn="l">
                  <a:buFont typeface="Wingdings" panose="05000000000000000000" charset="0"/>
                  <a:buChar char="Ø"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Intermittency was observed in central Si + Si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2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2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200" i="1" dirty="0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=17.3 GeV by the NA49 collaboration.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Wingdings" panose="05000000000000000000" charset="0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200" i="1" dirty="0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200" dirty="0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200" dirty="0">
                        <a:latin typeface="Cambria Math" panose="02040503050406030204" charset="0"/>
                        <a:cs typeface="Cambria Math" panose="02040503050406030204" charset="0"/>
                      </a:rPr>
                      <m:t>M</m:t>
                    </m:r>
                    <m:r>
                      <a:rPr lang="en-US" altLang="zh-CN" sz="2200" dirty="0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is nearly flat with increasing number of division bins for Ar + Sc collisions at 150A GeV/c or 13A-75A GeV/c.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Wingdings" panose="05000000000000000000" charset="0"/>
                  <a:buChar char="Ø"/>
                </a:pP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STAR experiment at RHIC energies observed a power-law intermittency behavior in central Au + Au collisions.</a:t>
                </a: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Wingdings" panose="05000000000000000000" charset="0"/>
                  <a:buChar char="Ø"/>
                </a:pPr>
                <a:endPara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270" y="3943985"/>
                <a:ext cx="12202795" cy="21310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5110480" y="5609590"/>
            <a:ext cx="7093585" cy="1076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T. Anticic </a:t>
            </a:r>
            <a:r>
              <a:rPr lang="en-US" altLang="zh-CN" sz="1600" i="1">
                <a:solidFill>
                  <a:srgbClr val="000000"/>
                </a:solidFill>
                <a:latin typeface="Times New Roman" panose="02020603050405020304" pitchFamily="18" charset="0"/>
                <a:ea typeface="CMTI9"/>
                <a:cs typeface="Times New Roman" panose="02020603050405020304" pitchFamily="18" charset="0"/>
              </a:rPr>
              <a:t>et al. 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(NA49 Coll.), 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Eur. Phys. J. C </a:t>
            </a:r>
            <a:r>
              <a:rPr lang="en-US" altLang="zh-CN" sz="1600" b="1">
                <a:solidFill>
                  <a:schemeClr val="tx1"/>
                </a:solidFill>
                <a:latin typeface="Times New Roman" panose="02020603050405020304" pitchFamily="18" charset="0"/>
                <a:ea typeface="CMBX9"/>
                <a:cs typeface="Times New Roman" panose="02020603050405020304" pitchFamily="18" charset="0"/>
              </a:rPr>
              <a:t>75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, 1 (2015).</a:t>
            </a:r>
            <a:endParaRPr lang="en-US" altLang="zh-CN" sz="1600">
              <a:solidFill>
                <a:schemeClr val="tx1"/>
              </a:solidFill>
              <a:latin typeface="Times New Roman" panose="02020603050405020304" pitchFamily="18" charset="0"/>
              <a:ea typeface="CMR9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  <a:sym typeface="+mn-ea"/>
              </a:rPr>
              <a:t>H. Adhikary </a:t>
            </a:r>
            <a:r>
              <a:rPr lang="en-US" altLang="zh-CN" sz="1600" i="1">
                <a:solidFill>
                  <a:srgbClr val="000000"/>
                </a:solidFill>
                <a:latin typeface="Times New Roman" panose="02020603050405020304" pitchFamily="18" charset="0"/>
                <a:ea typeface="CMTI9"/>
                <a:cs typeface="Times New Roman" panose="02020603050405020304" pitchFamily="18" charset="0"/>
                <a:sym typeface="+mn-ea"/>
              </a:rPr>
              <a:t>et al.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  <a:sym typeface="+mn-ea"/>
              </a:rPr>
              <a:t> (NA61/SHINE Coll.), Eur. Phys. J. C 83, 1 (2023) </a:t>
            </a:r>
            <a:endParaRPr lang="en-US" altLang="zh-CN" sz="1600">
              <a:solidFill>
                <a:schemeClr val="tx1"/>
              </a:solidFill>
              <a:latin typeface="Times New Roman" panose="02020603050405020304" pitchFamily="18" charset="0"/>
              <a:ea typeface="CMR9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M. I. Abdulhamid, B. E. Aboona, J. Adam, et al., Phys. Lett. B 845, 138165 (2023).</a:t>
            </a:r>
            <a:endParaRPr lang="en-US" altLang="zh-CN" sz="1600">
              <a:solidFill>
                <a:srgbClr val="000000"/>
              </a:solidFill>
              <a:latin typeface="Times New Roman" panose="02020603050405020304" pitchFamily="18" charset="0"/>
              <a:ea typeface="CMR9"/>
              <a:cs typeface="Times New Roman" panose="02020603050405020304" pitchFamily="18" charset="0"/>
            </a:endParaRPr>
          </a:p>
          <a:p>
            <a:endParaRPr lang="en-US" altLang="zh-CN" sz="1600">
              <a:solidFill>
                <a:srgbClr val="000000"/>
              </a:solidFill>
              <a:latin typeface="Times New Roman" panose="02020603050405020304" pitchFamily="18" charset="0"/>
              <a:ea typeface="CMR9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5980" y="629920"/>
            <a:ext cx="3060065" cy="289941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1380" y="3529330"/>
            <a:ext cx="895985" cy="3937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0220" y="1666875"/>
            <a:ext cx="365760" cy="8248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805" y="1520190"/>
            <a:ext cx="366395" cy="92329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8936355" y="788670"/>
            <a:ext cx="276860" cy="3276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10" y="502920"/>
            <a:ext cx="4320540" cy="3559810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470980"/>
            <a:ext cx="12204000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0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0" y="64135"/>
            <a:ext cx="67703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Intermittency result from experiment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565" y="686435"/>
            <a:ext cx="3549015" cy="4211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91480" y="4062730"/>
            <a:ext cx="606234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T. Anticic </a:t>
            </a:r>
            <a:r>
              <a:rPr lang="en-US" altLang="zh-CN" sz="1600" i="1">
                <a:solidFill>
                  <a:srgbClr val="000000"/>
                </a:solidFill>
                <a:latin typeface="Times New Roman" panose="02020603050405020304" pitchFamily="18" charset="0"/>
                <a:ea typeface="CMTI9"/>
                <a:cs typeface="Times New Roman" panose="02020603050405020304" pitchFamily="18" charset="0"/>
              </a:rPr>
              <a:t>et al. 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(NA49 Coll.),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 Eur. Phys. J. C </a:t>
            </a:r>
            <a:r>
              <a:rPr lang="en-US" altLang="zh-CN" sz="1600" b="1">
                <a:solidFill>
                  <a:schemeClr val="tx1"/>
                </a:solidFill>
                <a:latin typeface="Times New Roman" panose="02020603050405020304" pitchFamily="18" charset="0"/>
                <a:ea typeface="CMBX9"/>
                <a:cs typeface="Times New Roman" panose="02020603050405020304" pitchFamily="18" charset="0"/>
              </a:rPr>
              <a:t>75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, 1 (2015)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</a:rPr>
              <a:t>.</a:t>
            </a:r>
            <a:endParaRPr lang="en-US" altLang="zh-CN" sz="1600">
              <a:solidFill>
                <a:srgbClr val="000000"/>
              </a:solidFill>
              <a:latin typeface="Times New Roman" panose="02020603050405020304" pitchFamily="18" charset="0"/>
              <a:ea typeface="CMR9"/>
              <a:cs typeface="Times New Roman" panose="02020603050405020304" pitchFamily="18" charset="0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  <a:sym typeface="+mn-ea"/>
              </a:rPr>
              <a:t>J. Wu, Z. Li, X. Luo, </a:t>
            </a:r>
            <a:r>
              <a:rPr lang="en-US" altLang="zh-CN" sz="1600" i="1">
                <a:solidFill>
                  <a:schemeClr val="tx1"/>
                </a:solidFill>
                <a:latin typeface="Times New Roman" panose="02020603050405020304" pitchFamily="18" charset="0"/>
                <a:ea typeface="CMTI9"/>
                <a:cs typeface="Times New Roman" panose="02020603050405020304" pitchFamily="18" charset="0"/>
                <a:sym typeface="+mn-ea"/>
              </a:rPr>
              <a:t>et al.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  <a:sym typeface="+mn-ea"/>
              </a:rPr>
              <a:t>, Phys. Rev. C </a:t>
            </a:r>
            <a:r>
              <a:rPr lang="en-US" altLang="zh-CN" sz="1600" b="1">
                <a:solidFill>
                  <a:schemeClr val="tx1"/>
                </a:solidFill>
                <a:latin typeface="Times New Roman" panose="02020603050405020304" pitchFamily="18" charset="0"/>
                <a:ea typeface="CMBX9"/>
                <a:cs typeface="Times New Roman" panose="02020603050405020304" pitchFamily="18" charset="0"/>
                <a:sym typeface="+mn-ea"/>
              </a:rPr>
              <a:t>106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  <a:sym typeface="+mn-ea"/>
              </a:rPr>
              <a:t>, 054905  (2022).</a:t>
            </a:r>
            <a:r>
              <a:rPr lang="en-US" altLang="zh-CN" sz="1600">
                <a:solidFill>
                  <a:srgbClr val="000000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1600">
              <a:solidFill>
                <a:srgbClr val="000000"/>
              </a:solidFill>
              <a:latin typeface="Times New Roman" panose="02020603050405020304" pitchFamily="18" charset="0"/>
              <a:ea typeface="CMR9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-12065" y="5146040"/>
            <a:ext cx="1220406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Font typeface="Wingdings" panose="05000000000000000000" charset="0"/>
              <a:buChar char="Ø"/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200">
                <a:latin typeface="Times New Roman" panose="02020603050405020304" pitchFamily="18" charset="0"/>
                <a:cs typeface="Times New Roman" panose="02020603050405020304" pitchFamily="18" charset="0"/>
              </a:rPr>
              <a:t>he intermittency observed in NA49 can be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>
                <a:latin typeface="Times New Roman" panose="02020603050405020304" pitchFamily="18" charset="0"/>
                <a:cs typeface="Times New Roman" panose="02020603050405020304" pitchFamily="18" charset="0"/>
              </a:rPr>
              <a:t>reproduced by a mixed sample with </a:t>
            </a:r>
            <a:r>
              <a:rPr sz="2200" b="1">
                <a:solidFill>
                  <a:srgbClr val="270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</a:t>
            </a:r>
            <a:r>
              <a:rPr lang="en-US" sz="2200" b="1">
                <a:solidFill>
                  <a:srgbClr val="270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b="1">
                <a:solidFill>
                  <a:srgbClr val="270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sz="2200">
                <a:latin typeface="Times New Roman" panose="02020603050405020304" pitchFamily="18" charset="0"/>
                <a:cs typeface="Times New Roman" panose="02020603050405020304" pitchFamily="18" charset="0"/>
              </a:rPr>
              <a:t> random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>
                <a:latin typeface="Times New Roman" panose="02020603050405020304" pitchFamily="18" charset="0"/>
                <a:cs typeface="Times New Roman" panose="02020603050405020304" pitchFamily="18" charset="0"/>
              </a:rPr>
              <a:t>tracks and </a:t>
            </a:r>
            <a:r>
              <a:rPr sz="2200" b="1">
                <a:solidFill>
                  <a:srgbClr val="270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 signal particles</a:t>
            </a:r>
            <a:r>
              <a:rPr sz="2200">
                <a:latin typeface="Times New Roman" panose="02020603050405020304" pitchFamily="18" charset="0"/>
                <a:cs typeface="Times New Roman" panose="02020603050405020304" pitchFamily="18" charset="0"/>
              </a:rPr>
              <a:t> generated from a Critical Monte Carlo (CMC) model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charset="0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STAR experimental results are consistent with a mix of approximately </a:t>
            </a:r>
            <a:r>
              <a:rPr lang="en-US" altLang="zh-CN" sz="2200" b="1" dirty="0">
                <a:solidFill>
                  <a:srgbClr val="2709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1-2% signal particles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59610" y="669925"/>
            <a:ext cx="422275" cy="5251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504000"/>
            <a:ext cx="12204000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0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0" y="64135"/>
            <a:ext cx="9300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2.1 TopoPointNet </a:t>
            </a:r>
            <a:endParaRPr lang="en-US" altLang="zh-CN" sz="20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129540" y="5667375"/>
            <a:ext cx="1145095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en-US" sz="2200" b="1" dirty="0">
                <a:solidFill>
                  <a:srgbClr val="2709D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TopoPointNet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architecture used in the analysis consists of two main modules.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 descr="fig2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985" y="726440"/>
            <a:ext cx="11428730" cy="467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504000"/>
            <a:ext cx="12204000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0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0" y="64135"/>
            <a:ext cx="9300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2.2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Persistent homology and  Topological feature</a:t>
            </a:r>
            <a:endParaRPr lang="en-US" altLang="zh-CN" sz="20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2" name="等腰三角形 41"/>
          <p:cNvSpPr/>
          <p:nvPr/>
        </p:nvSpPr>
        <p:spPr>
          <a:xfrm rot="600000">
            <a:off x="730885" y="1297940"/>
            <a:ext cx="758825" cy="685165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rot="4860000">
            <a:off x="490220" y="1168400"/>
            <a:ext cx="815340" cy="586740"/>
          </a:xfrm>
          <a:prstGeom prst="triangle">
            <a:avLst>
              <a:gd name="adj" fmla="val 35399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392430" y="946150"/>
            <a:ext cx="277495" cy="2571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21335" y="1768475"/>
            <a:ext cx="277495" cy="2571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289050" y="1894840"/>
            <a:ext cx="277495" cy="2571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047750" y="1162685"/>
            <a:ext cx="277495" cy="2571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92430" y="2357120"/>
            <a:ext cx="1288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2-complex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对象 13">
                <a:hlinkClick r:id="" action="ppaction://ole?verb=0"/>
              </p:cNvPr>
              <p:cNvSpPr txBox="1"/>
              <p:nvPr/>
            </p:nvSpPr>
            <p:spPr>
              <a:xfrm>
                <a:off x="2658110" y="1155065"/>
                <a:ext cx="2667635" cy="6210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>
                <a:normAutofit lnSpcReduction="10000"/>
              </a:bodyPr>
              <a:p>
                <a:pPr algn="ctr">
                  <a:lnSpc>
                    <a:spcPct val="16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:Component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count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对象 13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10" y="1155065"/>
                <a:ext cx="2667635" cy="621030"/>
              </a:xfrm>
              <a:prstGeom prst="rect">
                <a:avLst/>
              </a:prstGeom>
              <a:blipFill rotWithShape="1">
                <a:blip r:embed="rId1"/>
                <a:stretch>
                  <a:fillRect l="-190" t="-818" r="-167" b="-71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对象 13">
                <a:hlinkClick r:id="" action="ppaction://ole?verb=0"/>
              </p:cNvPr>
              <p:cNvSpPr txBox="1"/>
              <p:nvPr/>
            </p:nvSpPr>
            <p:spPr>
              <a:xfrm>
                <a:off x="2658110" y="1776095"/>
                <a:ext cx="2667635" cy="6210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>
                <a:normAutofit lnSpcReduction="10000"/>
              </a:bodyPr>
              <a:p>
                <a:pPr algn="ctr">
                  <a:lnSpc>
                    <a:spcPct val="16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  <a:sym typeface="+mn-ea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:holes count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8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对象 13">
                <a:hlinkClick r:id="" action="ppaction://ole?verb=0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110" y="1776095"/>
                <a:ext cx="2667635" cy="621030"/>
              </a:xfrm>
              <a:prstGeom prst="rect">
                <a:avLst/>
              </a:prstGeom>
              <a:blipFill rotWithShape="1">
                <a:blip r:embed="rId2"/>
                <a:stretch>
                  <a:fillRect l="-190" t="-818" r="-167" b="-4867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接箭头连接符 49"/>
          <p:cNvCxnSpPr>
            <a:stCxn id="46" idx="1"/>
          </p:cNvCxnSpPr>
          <p:nvPr/>
        </p:nvCxnSpPr>
        <p:spPr>
          <a:xfrm flipH="1">
            <a:off x="1637665" y="1465580"/>
            <a:ext cx="1020445" cy="4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H="1" flipV="1">
            <a:off x="1123315" y="1758950"/>
            <a:ext cx="1534795" cy="327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4" name="直角三角形 53"/>
          <p:cNvSpPr/>
          <p:nvPr/>
        </p:nvSpPr>
        <p:spPr>
          <a:xfrm rot="19320000">
            <a:off x="3211830" y="4599940"/>
            <a:ext cx="783590" cy="630555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等腰三角形 54"/>
          <p:cNvSpPr/>
          <p:nvPr/>
        </p:nvSpPr>
        <p:spPr>
          <a:xfrm>
            <a:off x="1355725" y="4263390"/>
            <a:ext cx="1018540" cy="85407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1812290" y="3020060"/>
            <a:ext cx="112395" cy="112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2980690" y="3020060"/>
            <a:ext cx="112395" cy="112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854450" y="3020060"/>
            <a:ext cx="112395" cy="112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9" name="直接连接符 58"/>
          <p:cNvCxnSpPr/>
          <p:nvPr/>
        </p:nvCxnSpPr>
        <p:spPr>
          <a:xfrm>
            <a:off x="3017520" y="3074035"/>
            <a:ext cx="9391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椭圆 59"/>
          <p:cNvSpPr/>
          <p:nvPr/>
        </p:nvSpPr>
        <p:spPr>
          <a:xfrm>
            <a:off x="1304290" y="5053965"/>
            <a:ext cx="112395" cy="112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2305050" y="5053965"/>
            <a:ext cx="112395" cy="112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2" name="直接连接符 61"/>
          <p:cNvCxnSpPr>
            <a:endCxn id="61" idx="6"/>
          </p:cNvCxnSpPr>
          <p:nvPr/>
        </p:nvCxnSpPr>
        <p:spPr>
          <a:xfrm flipV="1">
            <a:off x="1355725" y="5110480"/>
            <a:ext cx="1061720" cy="9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>
            <a:off x="1818640" y="4217670"/>
            <a:ext cx="112395" cy="112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/>
        </p:nvCxnSpPr>
        <p:spPr>
          <a:xfrm flipH="1">
            <a:off x="1366520" y="4263390"/>
            <a:ext cx="513080" cy="833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891030" y="4293870"/>
            <a:ext cx="473075" cy="792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6" name="等腰三角形 65"/>
          <p:cNvSpPr/>
          <p:nvPr/>
        </p:nvSpPr>
        <p:spPr>
          <a:xfrm>
            <a:off x="3072765" y="4064635"/>
            <a:ext cx="1018540" cy="85407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3021330" y="4855210"/>
            <a:ext cx="112395" cy="112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4022090" y="4855210"/>
            <a:ext cx="112395" cy="112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9" name="直接连接符 68"/>
          <p:cNvCxnSpPr/>
          <p:nvPr/>
        </p:nvCxnSpPr>
        <p:spPr>
          <a:xfrm flipV="1">
            <a:off x="3072765" y="4911725"/>
            <a:ext cx="1061720" cy="9525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0" name="椭圆 69"/>
          <p:cNvSpPr/>
          <p:nvPr/>
        </p:nvSpPr>
        <p:spPr>
          <a:xfrm>
            <a:off x="3535680" y="4018915"/>
            <a:ext cx="112395" cy="112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1" name="直接连接符 70"/>
          <p:cNvCxnSpPr/>
          <p:nvPr/>
        </p:nvCxnSpPr>
        <p:spPr>
          <a:xfrm flipH="1">
            <a:off x="3083560" y="4064635"/>
            <a:ext cx="513080" cy="833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3608070" y="4095115"/>
            <a:ext cx="473075" cy="792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3" name="椭圆 72"/>
          <p:cNvSpPr/>
          <p:nvPr/>
        </p:nvSpPr>
        <p:spPr>
          <a:xfrm>
            <a:off x="3433445" y="5343525"/>
            <a:ext cx="112395" cy="1123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4" name="直接连接符 73"/>
          <p:cNvCxnSpPr>
            <a:endCxn id="73" idx="5"/>
          </p:cNvCxnSpPr>
          <p:nvPr/>
        </p:nvCxnSpPr>
        <p:spPr>
          <a:xfrm>
            <a:off x="3106420" y="4940935"/>
            <a:ext cx="422910" cy="498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54" idx="4"/>
            <a:endCxn id="73" idx="7"/>
          </p:cNvCxnSpPr>
          <p:nvPr/>
        </p:nvCxnSpPr>
        <p:spPr>
          <a:xfrm flipH="1">
            <a:off x="3529330" y="4922520"/>
            <a:ext cx="577215" cy="4375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1230630" y="3282315"/>
            <a:ext cx="1288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0-simplex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(a point)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813050" y="3335020"/>
            <a:ext cx="1288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1-simplex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(a seament)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283970" y="5439410"/>
            <a:ext cx="1288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2-simplex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(a triangle)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2572385" y="5459095"/>
            <a:ext cx="1751965" cy="6642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3-simplex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(a tetrahedron)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接连接符 79"/>
          <p:cNvCxnSpPr/>
          <p:nvPr/>
        </p:nvCxnSpPr>
        <p:spPr>
          <a:xfrm flipH="1">
            <a:off x="3485515" y="4099560"/>
            <a:ext cx="102870" cy="129667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 descr="23216713423316214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75" y="916940"/>
            <a:ext cx="5916295" cy="4437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504000"/>
            <a:ext cx="12204000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0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0" y="64135"/>
            <a:ext cx="9300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2.1 TopoPointNet </a:t>
            </a:r>
            <a:endParaRPr lang="en-US" altLang="zh-CN" sz="20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129540" y="5667375"/>
            <a:ext cx="1145095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en-US" sz="2200" b="1" dirty="0">
                <a:solidFill>
                  <a:srgbClr val="2709D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TopoPointNet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architecture used in the analysis consists of two main modules.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 descr="fig2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985" y="726440"/>
            <a:ext cx="11428730" cy="467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504000"/>
            <a:ext cx="12204000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0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0" y="64135"/>
            <a:ext cx="9300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2.3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Events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  <a:sym typeface="+mn-ea"/>
              </a:rPr>
              <a:t>istributions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0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259715" y="4831715"/>
            <a:ext cx="1184275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200">
                <a:latin typeface="Times New Roman" panose="02020603050405020304" pitchFamily="18" charset="0"/>
                <a:ea typeface="CMR9"/>
                <a:cs typeface="Times New Roman" panose="02020603050405020304" pitchFamily="18" charset="0"/>
                <a:sym typeface="+mn-ea"/>
              </a:rPr>
              <a:t>The CMC and UrQMD models are used for generating signal and background events</a:t>
            </a: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200">
                <a:latin typeface="Times New Roman" panose="02020603050405020304" pitchFamily="18" charset="0"/>
                <a:ea typeface="CMR9"/>
                <a:cs typeface="Times New Roman" panose="02020603050405020304" pitchFamily="18" charset="0"/>
                <a:sym typeface="+mn-ea"/>
              </a:rPr>
              <a:t>respectively.</a:t>
            </a:r>
            <a:endParaRPr lang="en-US" altLang="zh-CN" sz="2200">
              <a:latin typeface="Times New Roman" panose="02020603050405020304" pitchFamily="18" charset="0"/>
              <a:ea typeface="CMR9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en-US" altLang="zh-CN" sz="2200">
              <a:latin typeface="Times New Roman" panose="02020603050405020304" pitchFamily="18" charset="0"/>
              <a:ea typeface="CMR9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ea typeface="CMR9"/>
                <a:cs typeface="Times New Roman" panose="02020603050405020304" pitchFamily="18" charset="0"/>
                <a:sym typeface="+mn-ea"/>
              </a:rPr>
              <a:t>The two-dimensional momentum distributions from  (a) background and (b) 5% signal events. 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 descr="test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906135" y="589915"/>
            <a:ext cx="4114800" cy="4114800"/>
          </a:xfrm>
          <a:prstGeom prst="rect">
            <a:avLst/>
          </a:prstGeom>
        </p:spPr>
      </p:pic>
      <p:pic>
        <p:nvPicPr>
          <p:cNvPr id="9" name="图片 8" descr="test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1335" y="589915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90360" y="6500455"/>
            <a:ext cx="2700000" cy="316800"/>
          </a:xfrm>
        </p:spPr>
        <p:txBody>
          <a:bodyPr>
            <a:noAutofit/>
          </a:bodyPr>
          <a:p>
            <a:fld id="{BB962C8B-B14F-4D97-AF65-F5344CB8AC3E}" type="datetime1"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>
          <a:xfrm>
            <a:off x="9300510" y="6500455"/>
            <a:ext cx="2700000" cy="316800"/>
          </a:xfrm>
        </p:spPr>
        <p:txBody>
          <a:bodyPr>
            <a:noAutofit/>
          </a:bodyPr>
          <a:p>
            <a:fld id="{565CE74E-AB26-4998-AD42-012C4C1AD076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zh-CN" alt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4115365" y="6500455"/>
            <a:ext cx="3960000" cy="316800"/>
          </a:xfrm>
        </p:spPr>
        <p:txBody>
          <a:bodyPr>
            <a:noAutofit/>
          </a:bodyPr>
          <a:p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Rui Wang</a:t>
            </a:r>
            <a:endParaRPr lang="en-US" altLang="zh-CN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504000"/>
            <a:ext cx="12204000" cy="0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0" y="6469825"/>
            <a:ext cx="12204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0" y="64135"/>
            <a:ext cx="9300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3.1 Result from TopoPoint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Net</a:t>
            </a:r>
            <a:endParaRPr lang="en-US" sz="20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4351655"/>
            <a:ext cx="12204700" cy="15392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testing accuracy is </a:t>
            </a:r>
            <a:r>
              <a:rPr lang="en-US" altLang="en-US" sz="2200" b="1" dirty="0">
                <a:solidFill>
                  <a:srgbClr val="2709D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94.69%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for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5%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signal events and </a:t>
            </a:r>
            <a:r>
              <a:rPr lang="en-US" altLang="en-US" sz="2200" b="1" dirty="0">
                <a:solidFill>
                  <a:srgbClr val="2709D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99.85%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for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10%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signal events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For comparison, we removed the topological feature extraction module. We found the testing accuracy of the PointNet without TDA decreases significantly faster with decreasing λ compared to TopoPointNet, reaching 58.89% for 5% signal events.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 descr="test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0500" y="670560"/>
            <a:ext cx="117157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TABLE_ENDDRAG_ORIGIN_RECT" val="716*245"/>
  <p:tag name="TABLE_ENDDRAG_RECT" val="76*144*716*24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MDYwZTJjNzUyYmI4MDVlNmU3YzBjOWNiNmZiNzQ4ZjI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3916</Words>
  <Application>WPS 演示</Application>
  <PresentationFormat>宽屏</PresentationFormat>
  <Paragraphs>234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Times New Roman</vt:lpstr>
      <vt:lpstr>楷体</vt:lpstr>
      <vt:lpstr>Cambria Math</vt:lpstr>
      <vt:lpstr>CMR9</vt:lpstr>
      <vt:lpstr>Segoe Print</vt:lpstr>
      <vt:lpstr>CMTI9</vt:lpstr>
      <vt:lpstr>CMBX9</vt:lpstr>
      <vt:lpstr>MS Mincho</vt:lpstr>
      <vt:lpstr>Times New Roman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小瑞</cp:lastModifiedBy>
  <cp:revision>161</cp:revision>
  <dcterms:created xsi:type="dcterms:W3CDTF">2019-06-19T02:08:00Z</dcterms:created>
  <dcterms:modified xsi:type="dcterms:W3CDTF">2024-11-01T04:34:41Z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2E264F4E5EE0402A8DFFE89A9CDF64CF_11</vt:lpwstr>
  </property>
</Properties>
</file>