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tiff" ContentType="image/tif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6"/>
  </p:handoutMasterIdLst>
  <p:sldIdLst>
    <p:sldId id="561" r:id="rId3"/>
    <p:sldId id="797" r:id="rId5"/>
    <p:sldId id="872" r:id="rId6"/>
    <p:sldId id="668" r:id="rId7"/>
    <p:sldId id="938" r:id="rId8"/>
    <p:sldId id="670" r:id="rId9"/>
    <p:sldId id="672" r:id="rId10"/>
    <p:sldId id="673" r:id="rId11"/>
    <p:sldId id="674" r:id="rId12"/>
    <p:sldId id="675" r:id="rId13"/>
    <p:sldId id="677" r:id="rId14"/>
    <p:sldId id="679" r:id="rId15"/>
    <p:sldId id="688" r:id="rId16"/>
    <p:sldId id="680" r:id="rId17"/>
    <p:sldId id="681" r:id="rId18"/>
    <p:sldId id="682" r:id="rId19"/>
    <p:sldId id="683" r:id="rId20"/>
    <p:sldId id="685" r:id="rId21"/>
    <p:sldId id="690" r:id="rId22"/>
    <p:sldId id="692" r:id="rId23"/>
    <p:sldId id="693" r:id="rId24"/>
    <p:sldId id="698" r:id="rId25"/>
    <p:sldId id="980" r:id="rId26"/>
    <p:sldId id="981" r:id="rId27"/>
    <p:sldId id="1000" r:id="rId28"/>
    <p:sldId id="697" r:id="rId29"/>
    <p:sldId id="948" r:id="rId30"/>
    <p:sldId id="952" r:id="rId31"/>
    <p:sldId id="953" r:id="rId32"/>
    <p:sldId id="949" r:id="rId33"/>
    <p:sldId id="874" r:id="rId34"/>
    <p:sldId id="644" r:id="rId35"/>
    <p:sldId id="650" r:id="rId36"/>
    <p:sldId id="645" r:id="rId37"/>
    <p:sldId id="652" r:id="rId38"/>
    <p:sldId id="646" r:id="rId39"/>
    <p:sldId id="619" r:id="rId40"/>
    <p:sldId id="983" r:id="rId41"/>
    <p:sldId id="643" r:id="rId42"/>
    <p:sldId id="978" r:id="rId43"/>
    <p:sldId id="795" r:id="rId44"/>
    <p:sldId id="796" r:id="rId45"/>
  </p:sldIdLst>
  <p:sldSz cx="9144000" cy="5715000" type="screen16x1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2" orient="horz" pos="1792" userDrawn="1">
          <p15:clr>
            <a:srgbClr val="A4A3A4"/>
          </p15:clr>
        </p15:guide>
        <p15:guide id="11" pos="287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宋春晓" initials="宋春晓" lastIdx="2" clrIdx="0"/>
  <p:cmAuthor id="2" name="zlei" initials="z" lastIdx="0" clrIdx="1"/>
  <p:cmAuthor id="3" name="USTC" initials="U"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00FF"/>
    <a:srgbClr val="000066"/>
    <a:srgbClr val="108080"/>
    <a:srgbClr val="3D6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6076" autoAdjust="0"/>
  </p:normalViewPr>
  <p:slideViewPr>
    <p:cSldViewPr showGuides="1">
      <p:cViewPr varScale="1">
        <p:scale>
          <a:sx n="139" d="100"/>
          <a:sy n="139" d="100"/>
        </p:scale>
        <p:origin x="840" y="102"/>
      </p:cViewPr>
      <p:guideLst>
        <p:guide orient="horz" pos="1792"/>
        <p:guide pos="28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168" y="-78"/>
      </p:cViewPr>
      <p:guideLst>
        <p:guide orient="horz" pos="2868"/>
        <p:guide pos="2228"/>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tags" Target="tags/tag172.xml"/><Relationship Id="rId50" Type="http://schemas.openxmlformats.org/officeDocument/2006/relationships/commentAuthors" Target="commentAuthors.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945053-845A-7F4F-8611-A4A472405437}" type="datetime1">
              <a:rPr lang="en-US" altLang="zh-CN"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A1E509-5154-4406-BFA2-47986E386F53}"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1F2C89-1094-2744-BC12-546739C517B4}" type="datetime1">
              <a:rPr lang="en-US" altLang="zh-CN" smtClean="0"/>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1DE87A-A2B8-44AD-BB12-B1350200C9FE}"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xfrm>
            <a:off x="685800" y="685800"/>
            <a:ext cx="5486400" cy="3429000"/>
          </a:xfrm>
          <a:noFill/>
          <a:ln>
            <a:solidFill>
              <a:srgbClr val="000000"/>
            </a:solidFill>
            <a:miter lim="800000"/>
          </a:ln>
        </p:spPr>
      </p:sp>
      <p:sp>
        <p:nvSpPr>
          <p:cNvPr id="26627" name="备注占位符 2"/>
          <p:cNvSpPr>
            <a:spLocks noGrp="1"/>
          </p:cNvSpPr>
          <p:nvPr>
            <p:ph type="body" idx="1"/>
          </p:nvPr>
        </p:nvSpPr>
        <p:spPr bwMode="auto">
          <a:noFill/>
        </p:spPr>
        <p:txBody>
          <a:bodyPr wrap="square" numCol="1" anchor="t" anchorCtr="0" compatLnSpc="1"/>
          <a:lstStyle/>
          <a:p>
            <a:pPr eaLnBrk="1" hangingPunct="1"/>
            <a:r>
              <a:rPr lang="en-US" altLang="zh-CN" dirty="0"/>
              <a:t>Good morning and good afternoon. This is </a:t>
            </a:r>
            <a:r>
              <a:rPr lang="en-US" altLang="zh-CN" dirty="0" err="1"/>
              <a:t>Yaping</a:t>
            </a:r>
            <a:r>
              <a:rPr lang="en-US" altLang="zh-CN" dirty="0"/>
              <a:t> Wang, from Central China Normal University. </a:t>
            </a:r>
            <a:endParaRPr lang="en-US" altLang="zh-CN" dirty="0"/>
          </a:p>
          <a:p>
            <a:pPr eaLnBrk="1" hangingPunct="1"/>
            <a:endParaRPr lang="en-US" altLang="zh-CN" dirty="0"/>
          </a:p>
          <a:p>
            <a:pPr eaLnBrk="1" hangingPunct="1"/>
            <a:r>
              <a:rPr lang="en-US" altLang="zh-CN" dirty="0"/>
              <a:t>Today I will talk about the assembly of modules and </a:t>
            </a:r>
            <a:r>
              <a:rPr lang="en-US" altLang="zh-CN" dirty="0" err="1"/>
              <a:t>supermodules</a:t>
            </a:r>
            <a:r>
              <a:rPr lang="en-US" altLang="zh-CN" dirty="0"/>
              <a:t> for the Inner Tracking System of the NICA/MPD experiment.</a:t>
            </a:r>
            <a:endParaRPr lang="zh-CN" altLang="en-US" dirty="0"/>
          </a:p>
        </p:txBody>
      </p:sp>
      <p:sp>
        <p:nvSpPr>
          <p:cNvPr id="4" name="灯片编号占位符 3"/>
          <p:cNvSpPr>
            <a:spLocks noGrp="1"/>
          </p:cNvSpPr>
          <p:nvPr>
            <p:ph type="sldNum" sz="quarter" idx="5"/>
          </p:nvPr>
        </p:nvSpPr>
        <p:spPr/>
        <p:txBody>
          <a:bodyPr/>
          <a:lstStyle/>
          <a:p>
            <a:pPr>
              <a:defRPr/>
            </a:pPr>
            <a:fld id="{1907D163-F2D9-4637-9A92-1EE9CA7F0B12}" type="slidenum">
              <a:rPr lang="zh-CN" altLang="en-US" smtClean="0"/>
            </a:fld>
            <a:endParaRPr lang="zh-CN" altLang="en-US"/>
          </a:p>
        </p:txBody>
      </p:sp>
      <p:sp>
        <p:nvSpPr>
          <p:cNvPr id="5" name="日期占位符 4"/>
          <p:cNvSpPr>
            <a:spLocks noGrp="1"/>
          </p:cNvSpPr>
          <p:nvPr>
            <p:ph type="dt" idx="10"/>
          </p:nvPr>
        </p:nvSpPr>
        <p:spPr/>
        <p:txBody>
          <a:bodyPr/>
          <a:lstStyle/>
          <a:p>
            <a:fld id="{F2E8ECFA-0037-5241-9356-926B3DB0C96B}" type="datetime1">
              <a:rPr lang="en-US" altLang="zh-CN"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a:xfrm>
            <a:off x="685800" y="4343400"/>
            <a:ext cx="5486400" cy="4114800"/>
          </a:xfr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a:xfrm>
            <a:off x="685800" y="4343400"/>
            <a:ext cx="5486400" cy="4114800"/>
          </a:xfrm>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a:xfrm>
            <a:off x="685800" y="4343400"/>
            <a:ext cx="5486400" cy="4114800"/>
          </a:xfrm>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OB HIC production, we also work on the stave production for the MPD ITS, then we constructed a clean room. </a:t>
            </a:r>
            <a:endParaRPr lang="en-US" dirty="0"/>
          </a:p>
          <a:p>
            <a:endParaRPr lang="en-US" dirty="0"/>
          </a:p>
          <a:p>
            <a:r>
              <a:rPr lang="en-US" dirty="0"/>
              <a:t>The CMM machine has been installed in last year, and stave assembly tooling and test system will be purchased from ALICE this year. </a:t>
            </a:r>
            <a:endParaRPr lang="en-US" dirty="0"/>
          </a:p>
          <a:p>
            <a:endParaRPr lang="en-US" dirty="0"/>
          </a:p>
          <a:p>
            <a:r>
              <a:rPr lang="en-US" dirty="0"/>
              <a:t>Once the stave assembly tooling are available, the ALICE collaboration will send trainers from European side to China to provide training sessions for us.</a:t>
            </a:r>
            <a:endParaRPr lang="en-US" dirty="0"/>
          </a:p>
          <a:p>
            <a:endParaRPr lang="en-US" dirty="0"/>
          </a:p>
          <a:p>
            <a:r>
              <a:rPr lang="en-US" dirty="0"/>
              <a:t>As discussed with Russian colleagues, JINR team will send mechnics parts to Wuhan for the stave assembly training. This is very important to China side.</a:t>
            </a:r>
            <a:endParaRPr lang="en-US" dirty="0"/>
          </a:p>
        </p:txBody>
      </p:sp>
      <p:sp>
        <p:nvSpPr>
          <p:cNvPr id="4" name="Date Placeholder 3"/>
          <p:cNvSpPr>
            <a:spLocks noGrp="1"/>
          </p:cNvSpPr>
          <p:nvPr>
            <p:ph type="dt" idx="1"/>
          </p:nvPr>
        </p:nvSpPr>
        <p:spPr/>
        <p:txBody>
          <a:bodyPr/>
          <a:lstStyle/>
          <a:p>
            <a:fld id="{01ABA4E1-4B9C-9B48-8496-F7170482932C}" type="datetime1">
              <a:rPr lang="en-US" altLang="zh-CN" smtClean="0"/>
            </a:fld>
            <a:endParaRPr lang="zh-CN" altLang="en-US"/>
          </a:p>
        </p:txBody>
      </p:sp>
      <p:sp>
        <p:nvSpPr>
          <p:cNvPr id="5" name="Slide Number Placeholder 4"/>
          <p:cNvSpPr>
            <a:spLocks noGrp="1"/>
          </p:cNvSpPr>
          <p:nvPr>
            <p:ph type="sldNum" sz="quarter" idx="5"/>
          </p:nvPr>
        </p:nvSpPr>
        <p:spPr/>
        <p:txBody>
          <a:bodyPr/>
          <a:lstStyle/>
          <a:p>
            <a:fld id="{151DE87A-A2B8-44AD-BB12-B1350200C9F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ITS is technically based on the advanced Monolithic Active Pixel Sensor technique. To the physics goal, it enable the MPD to measure the charm hadron production at NICA energies, and also benefit the measurements of strange and multi-strange hadron production with background suppressed significantly.</a:t>
            </a:r>
            <a:endParaRPr lang="en-US" dirty="0"/>
          </a:p>
          <a:p>
            <a:endParaRPr lang="en-US" dirty="0"/>
          </a:p>
          <a:p>
            <a:r>
              <a:rPr lang="en-US" dirty="0"/>
              <a:t>The ITS consists of 5 MAPS layers, its active area is about 3.5 square meter, 4.5 Giga pixels in total.</a:t>
            </a:r>
            <a:endParaRPr lang="en-US" dirty="0"/>
          </a:p>
          <a:p>
            <a:endParaRPr lang="en-US" dirty="0"/>
          </a:p>
          <a:p>
            <a:r>
              <a:rPr lang="en-US" dirty="0"/>
              <a:t>The two Outer layers are</a:t>
            </a:r>
            <a:r>
              <a:rPr lang="zh-CN" altLang="en-US" dirty="0"/>
              <a:t> </a:t>
            </a:r>
            <a:r>
              <a:rPr lang="en-US" altLang="zh-CN" dirty="0"/>
              <a:t>grouped as</a:t>
            </a:r>
            <a:r>
              <a:rPr lang="en-US" dirty="0"/>
              <a:t> Outer Barrel, planed to be installed in MPD stage-1</a:t>
            </a:r>
            <a:endParaRPr lang="en-US" dirty="0"/>
          </a:p>
          <a:p>
            <a:r>
              <a:rPr lang="en-US" dirty="0"/>
              <a:t>The three Inner layers are grouped as Inner Barrel, planed for the MPD stage-2.</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The Outer barrel will use the thin large area pixel chip, ALTAI, manufactured by 180 nm </a:t>
            </a:r>
            <a:r>
              <a:rPr lang="en-US" dirty="0">
                <a:effectLst/>
                <a:latin typeface="Helvetica" pitchFamily="2" charset="0"/>
              </a:rPr>
              <a:t>CMOS imaging sensor process</a:t>
            </a:r>
            <a:r>
              <a:rPr lang="en-US" dirty="0"/>
              <a:t>.</a:t>
            </a:r>
            <a:endParaRPr lang="en-US" dirty="0"/>
          </a:p>
          <a:p>
            <a:r>
              <a:rPr lang="en-US" dirty="0"/>
              <a:t>The Inner barrel will based on the ultra-thin wafer-scale area bent pixel chip with 65 nm technique.</a:t>
            </a:r>
            <a:endParaRPr lang="en-US" dirty="0"/>
          </a:p>
        </p:txBody>
      </p:sp>
      <p:sp>
        <p:nvSpPr>
          <p:cNvPr id="4" name="Date Placeholder 3"/>
          <p:cNvSpPr>
            <a:spLocks noGrp="1"/>
          </p:cNvSpPr>
          <p:nvPr>
            <p:ph type="dt" idx="1"/>
          </p:nvPr>
        </p:nvSpPr>
        <p:spPr/>
        <p:txBody>
          <a:bodyPr/>
          <a:lstStyle/>
          <a:p>
            <a:fld id="{33064884-7262-9B4E-9C51-CC441CAEC68B}" type="datetime1">
              <a:rPr lang="en-US" altLang="zh-CN" smtClean="0"/>
            </a:fld>
            <a:endParaRPr lang="zh-CN" altLang="en-US"/>
          </a:p>
        </p:txBody>
      </p:sp>
      <p:sp>
        <p:nvSpPr>
          <p:cNvPr id="5" name="Slide Number Placeholder 4"/>
          <p:cNvSpPr>
            <a:spLocks noGrp="1"/>
          </p:cNvSpPr>
          <p:nvPr>
            <p:ph type="sldNum" sz="quarter" idx="5"/>
          </p:nvPr>
        </p:nvSpPr>
        <p:spPr/>
        <p:txBody>
          <a:bodyPr/>
          <a:lstStyle/>
          <a:p>
            <a:fld id="{151DE87A-A2B8-44AD-BB12-B1350200C9F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contributed to the ALICE ITS2 project in past 10 years, including ALPIDE pixel chip design and ITS2 OB HIC assembly R&amp;D, mass production and testing.</a:t>
            </a:r>
            <a:endParaRPr lang="en-US" dirty="0"/>
          </a:p>
          <a:p>
            <a:endParaRPr lang="en-US" dirty="0"/>
          </a:p>
          <a:p>
            <a:r>
              <a:rPr lang="en-US" dirty="0"/>
              <a:t>To the ITS2 OB HIC production, we constructed production line as shown in below picture, and have a technican teams with well trained. </a:t>
            </a:r>
            <a:endParaRPr lang="en-US" dirty="0"/>
          </a:p>
          <a:p>
            <a:endParaRPr lang="en-US" dirty="0"/>
          </a:p>
          <a:p>
            <a:r>
              <a:rPr lang="en-US" dirty="0"/>
              <a:t>we participated in the mass production, totally produced 450 modules, and kept 2~3 modules per day. S</a:t>
            </a:r>
            <a:r>
              <a:rPr lang="en-US" dirty="0" err="1"/>
              <a:t>i</a:t>
            </a:r>
            <a:r>
              <a:rPr lang="en-US" dirty="0"/>
              <a:t>nce 2019, we have been involving the ITS2 commissioning and calibration.</a:t>
            </a:r>
            <a:endParaRPr lang="en-US" dirty="0"/>
          </a:p>
        </p:txBody>
      </p:sp>
      <p:sp>
        <p:nvSpPr>
          <p:cNvPr id="4" name="Date Placeholder 3"/>
          <p:cNvSpPr>
            <a:spLocks noGrp="1"/>
          </p:cNvSpPr>
          <p:nvPr>
            <p:ph type="dt" idx="1"/>
          </p:nvPr>
        </p:nvSpPr>
        <p:spPr/>
        <p:txBody>
          <a:bodyPr/>
          <a:lstStyle/>
          <a:p>
            <a:fld id="{D3787331-6447-0D4B-A50B-60C2C9CC807C}" type="datetime1">
              <a:rPr lang="en-US" altLang="zh-CN" smtClean="0"/>
            </a:fld>
            <a:endParaRPr lang="zh-CN" altLang="en-US"/>
          </a:p>
        </p:txBody>
      </p:sp>
      <p:sp>
        <p:nvSpPr>
          <p:cNvPr id="5" name="Slide Number Placeholder 4"/>
          <p:cNvSpPr>
            <a:spLocks noGrp="1"/>
          </p:cNvSpPr>
          <p:nvPr>
            <p:ph type="sldNum" sz="quarter" idx="5"/>
          </p:nvPr>
        </p:nvSpPr>
        <p:spPr/>
        <p:txBody>
          <a:bodyPr/>
          <a:lstStyle/>
          <a:p>
            <a:fld id="{151DE87A-A2B8-44AD-BB12-B1350200C9F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OB HIC production procedure. </a:t>
            </a:r>
            <a:endParaRPr lang="en-US" dirty="0"/>
          </a:p>
          <a:p>
            <a:endParaRPr lang="en-US" dirty="0"/>
          </a:p>
          <a:p>
            <a:r>
              <a:rPr lang="en-US" dirty="0"/>
              <a:t>We re-use the ALICE ITS2 HIC production line, the chip alignment positioning resolution can be controlled better than 5 micrometer.</a:t>
            </a:r>
            <a:endParaRPr lang="en-US" dirty="0"/>
          </a:p>
          <a:p>
            <a:endParaRPr lang="en-US" dirty="0"/>
          </a:p>
          <a:p>
            <a:r>
              <a:rPr lang="en-US" dirty="0"/>
              <a:t>And the automatic ultrasonic wire bonding (can make the wire pull force larger than 7.5g to apply to the strong magnetic field).</a:t>
            </a:r>
            <a:endParaRPr lang="en-US" dirty="0"/>
          </a:p>
          <a:p>
            <a:endParaRPr lang="en-US" dirty="0"/>
          </a:p>
          <a:p>
            <a:r>
              <a:rPr lang="en-US" dirty="0"/>
              <a:t>Fi</a:t>
            </a:r>
            <a:r>
              <a:rPr lang="en-US" dirty="0" err="1"/>
              <a:t>na</a:t>
            </a:r>
            <a:r>
              <a:rPr lang="en-US" dirty="0"/>
              <a:t>lly, we will carry out single HIC qualification testing and batch HICs endurance testing.</a:t>
            </a:r>
            <a:endParaRPr lang="en-US" dirty="0"/>
          </a:p>
        </p:txBody>
      </p:sp>
      <p:sp>
        <p:nvSpPr>
          <p:cNvPr id="4" name="Date Placeholder 3"/>
          <p:cNvSpPr>
            <a:spLocks noGrp="1"/>
          </p:cNvSpPr>
          <p:nvPr>
            <p:ph type="dt" idx="1"/>
          </p:nvPr>
        </p:nvSpPr>
        <p:spPr/>
        <p:txBody>
          <a:bodyPr/>
          <a:lstStyle/>
          <a:p>
            <a:fld id="{8F5863E2-1DBF-B64D-A146-DB5E411DF4C7}" type="datetime1">
              <a:rPr lang="en-US" altLang="zh-CN" smtClean="0"/>
            </a:fld>
            <a:endParaRPr lang="zh-CN" altLang="en-US"/>
          </a:p>
        </p:txBody>
      </p:sp>
      <p:sp>
        <p:nvSpPr>
          <p:cNvPr id="5" name="Slide Number Placeholder 4"/>
          <p:cNvSpPr>
            <a:spLocks noGrp="1"/>
          </p:cNvSpPr>
          <p:nvPr>
            <p:ph type="sldNum" sz="quarter" idx="5"/>
          </p:nvPr>
        </p:nvSpPr>
        <p:spPr/>
        <p:txBody>
          <a:bodyPr/>
          <a:lstStyle/>
          <a:p>
            <a:fld id="{151DE87A-A2B8-44AD-BB12-B1350200C9FE}"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OB HIC production procedure. </a:t>
            </a:r>
            <a:endParaRPr lang="en-US" dirty="0"/>
          </a:p>
          <a:p>
            <a:endParaRPr lang="en-US" dirty="0"/>
          </a:p>
          <a:p>
            <a:r>
              <a:rPr lang="en-US" dirty="0"/>
              <a:t>We re-use the ALICE ITS2 HIC production line, the chip alignment positioning resolution can be controlled better than 5 micrometer.</a:t>
            </a:r>
            <a:endParaRPr lang="en-US" dirty="0"/>
          </a:p>
          <a:p>
            <a:endParaRPr lang="en-US" dirty="0"/>
          </a:p>
          <a:p>
            <a:r>
              <a:rPr lang="en-US" dirty="0"/>
              <a:t>And the automatic ultrasonic wire bonding (can make the wire pull force larger than 7.5g to apply to the strong magnetic field).</a:t>
            </a:r>
            <a:endParaRPr lang="en-US" dirty="0"/>
          </a:p>
          <a:p>
            <a:endParaRPr lang="en-US" dirty="0"/>
          </a:p>
          <a:p>
            <a:r>
              <a:rPr lang="en-US" dirty="0"/>
              <a:t>Fi</a:t>
            </a:r>
            <a:r>
              <a:rPr lang="en-US" dirty="0" err="1"/>
              <a:t>na</a:t>
            </a:r>
            <a:r>
              <a:rPr lang="en-US" dirty="0"/>
              <a:t>lly, we will carry out single HIC qualification testing and batch HICs endurance testing.</a:t>
            </a:r>
            <a:endParaRPr lang="en-US" dirty="0"/>
          </a:p>
        </p:txBody>
      </p:sp>
      <p:sp>
        <p:nvSpPr>
          <p:cNvPr id="4" name="Date Placeholder 3"/>
          <p:cNvSpPr>
            <a:spLocks noGrp="1"/>
          </p:cNvSpPr>
          <p:nvPr>
            <p:ph type="dt" idx="1"/>
          </p:nvPr>
        </p:nvSpPr>
        <p:spPr/>
        <p:txBody>
          <a:bodyPr/>
          <a:lstStyle/>
          <a:p>
            <a:fld id="{8F5863E2-1DBF-B64D-A146-DB5E411DF4C7}" type="datetime1">
              <a:rPr lang="en-US" altLang="zh-CN" smtClean="0"/>
            </a:fld>
            <a:endParaRPr lang="zh-CN" altLang="en-US"/>
          </a:p>
        </p:txBody>
      </p:sp>
      <p:sp>
        <p:nvSpPr>
          <p:cNvPr id="5" name="Slide Number Placeholder 4"/>
          <p:cNvSpPr>
            <a:spLocks noGrp="1"/>
          </p:cNvSpPr>
          <p:nvPr>
            <p:ph type="sldNum" sz="quarter" idx="5"/>
          </p:nvPr>
        </p:nvSpPr>
        <p:spPr/>
        <p:txBody>
          <a:bodyPr/>
          <a:lstStyle/>
          <a:p>
            <a:fld id="{151DE87A-A2B8-44AD-BB12-B1350200C9FE}"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This slide shows the OB stave production procedure, which has been applied firstly in the ALICE ITS2 project.</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Both China and Russia site purchase the custom assembly tooling and testing system from the ALICE ITS2 team.</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The key equipment, Coordinate Measuring Machine have been purchased in both China and Russia sites.</a:t>
            </a:r>
            <a:endParaRPr lang="en-US" dirty="0"/>
          </a:p>
        </p:txBody>
      </p:sp>
      <p:sp>
        <p:nvSpPr>
          <p:cNvPr id="4" name="Date Placeholder 3"/>
          <p:cNvSpPr>
            <a:spLocks noGrp="1"/>
          </p:cNvSpPr>
          <p:nvPr>
            <p:ph type="dt" idx="1"/>
          </p:nvPr>
        </p:nvSpPr>
        <p:spPr/>
        <p:txBody>
          <a:bodyPr/>
          <a:lstStyle/>
          <a:p>
            <a:fld id="{5E13BA9C-499A-2147-9D34-8631A269EB71}" type="datetime1">
              <a:rPr lang="en-US" altLang="zh-CN" smtClean="0"/>
            </a:fld>
            <a:endParaRPr lang="zh-CN" altLang="en-US"/>
          </a:p>
        </p:txBody>
      </p:sp>
      <p:sp>
        <p:nvSpPr>
          <p:cNvPr id="5" name="Slide Number Placeholder 4"/>
          <p:cNvSpPr>
            <a:spLocks noGrp="1"/>
          </p:cNvSpPr>
          <p:nvPr>
            <p:ph type="sldNum" sz="quarter" idx="5"/>
          </p:nvPr>
        </p:nvSpPr>
        <p:spPr/>
        <p:txBody>
          <a:bodyPr/>
          <a:lstStyle/>
          <a:p>
            <a:fld id="{151DE87A-A2B8-44AD-BB12-B1350200C9FE}"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contributed to the ALICE ITS2 project in past 10 years, including ALPIDE pixel chip design and ITS2 OB HIC assembly R&amp;D, mass production and testing.</a:t>
            </a:r>
            <a:endParaRPr lang="en-US" dirty="0"/>
          </a:p>
          <a:p>
            <a:endParaRPr lang="en-US" dirty="0"/>
          </a:p>
          <a:p>
            <a:r>
              <a:rPr lang="en-US" dirty="0"/>
              <a:t>To the ITS2 OB HIC production, we constructed production line as shown in below picture, and have a technican teams with well trained. </a:t>
            </a:r>
            <a:endParaRPr lang="en-US" dirty="0"/>
          </a:p>
          <a:p>
            <a:endParaRPr lang="en-US" dirty="0"/>
          </a:p>
          <a:p>
            <a:r>
              <a:rPr lang="en-US" dirty="0"/>
              <a:t>we participated in the mass production, totally produced 450 modules, and kept 2~3 modules per day. S</a:t>
            </a:r>
            <a:r>
              <a:rPr lang="en-US" dirty="0" err="1"/>
              <a:t>i</a:t>
            </a:r>
            <a:r>
              <a:rPr lang="en-US" dirty="0"/>
              <a:t>nce 2019, we have been involving the ITS2 commissioning and calibration.</a:t>
            </a:r>
            <a:endParaRPr lang="en-US" dirty="0"/>
          </a:p>
        </p:txBody>
      </p:sp>
      <p:sp>
        <p:nvSpPr>
          <p:cNvPr id="4" name="Date Placeholder 3"/>
          <p:cNvSpPr>
            <a:spLocks noGrp="1"/>
          </p:cNvSpPr>
          <p:nvPr>
            <p:ph type="dt" idx="1"/>
          </p:nvPr>
        </p:nvSpPr>
        <p:spPr/>
        <p:txBody>
          <a:bodyPr/>
          <a:lstStyle/>
          <a:p>
            <a:fld id="{D3787331-6447-0D4B-A50B-60C2C9CC807C}" type="datetime1">
              <a:rPr lang="en-US" altLang="zh-CN" smtClean="0"/>
            </a:fld>
            <a:endParaRPr lang="zh-CN" altLang="en-US"/>
          </a:p>
        </p:txBody>
      </p:sp>
      <p:sp>
        <p:nvSpPr>
          <p:cNvPr id="5" name="Slide Number Placeholder 4"/>
          <p:cNvSpPr>
            <a:spLocks noGrp="1"/>
          </p:cNvSpPr>
          <p:nvPr>
            <p:ph type="sldNum" sz="quarter" idx="5"/>
          </p:nvPr>
        </p:nvSpPr>
        <p:spPr/>
        <p:txBody>
          <a:bodyPr/>
          <a:lstStyle/>
          <a:p>
            <a:fld id="{151DE87A-A2B8-44AD-BB12-B1350200C9FE}"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pictures show the HIC modues prodcued by Wuhan site and the Wuhan team. </a:t>
            </a:r>
            <a:endParaRPr lang="en-US" dirty="0"/>
          </a:p>
          <a:p>
            <a:endParaRPr lang="en-US" dirty="0"/>
          </a:p>
          <a:p>
            <a:r>
              <a:rPr lang="en-US" dirty="0"/>
              <a:t>Here there is a certificate issued by the ALICE spokesperon, Dr. Luciano Musa for the Chinese contributionn to the ALICE ITS2 OB HIC production, reach 85% production yield in 450 HIC modules.</a:t>
            </a:r>
            <a:endParaRPr lang="en-US" dirty="0"/>
          </a:p>
        </p:txBody>
      </p:sp>
      <p:sp>
        <p:nvSpPr>
          <p:cNvPr id="4" name="Date Placeholder 3"/>
          <p:cNvSpPr>
            <a:spLocks noGrp="1"/>
          </p:cNvSpPr>
          <p:nvPr>
            <p:ph type="dt" idx="1"/>
          </p:nvPr>
        </p:nvSpPr>
        <p:spPr/>
        <p:txBody>
          <a:bodyPr/>
          <a:lstStyle/>
          <a:p>
            <a:fld id="{C99DF82A-3426-3246-8330-A4144C1344FE}" type="datetime1">
              <a:rPr lang="en-US" altLang="zh-CN" smtClean="0"/>
            </a:fld>
            <a:endParaRPr lang="zh-CN" altLang="en-US"/>
          </a:p>
        </p:txBody>
      </p:sp>
      <p:sp>
        <p:nvSpPr>
          <p:cNvPr id="5" name="Slide Number Placeholder 4"/>
          <p:cNvSpPr>
            <a:spLocks noGrp="1"/>
          </p:cNvSpPr>
          <p:nvPr>
            <p:ph type="sldNum" sz="quarter" idx="5"/>
          </p:nvPr>
        </p:nvSpPr>
        <p:spPr/>
        <p:txBody>
          <a:bodyPr/>
          <a:lstStyle/>
          <a:p>
            <a:fld id="{151DE87A-A2B8-44AD-BB12-B1350200C9FE}"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灯片编号占位符 3"/>
          <p:cNvSpPr txBox="1"/>
          <p:nvPr userDrawn="1"/>
        </p:nvSpPr>
        <p:spPr>
          <a:xfrm>
            <a:off x="8475092" y="5410732"/>
            <a:ext cx="633412" cy="304271"/>
          </a:xfrm>
          <a:prstGeom prst="rect">
            <a:avLst/>
          </a:prstGeom>
        </p:spPr>
        <p:txBody>
          <a:bodyPr vert="horz" lIns="91440" tIns="45720" rIns="91440" bIns="45720" rtlCol="0" anchor="ctr"/>
          <a:lstStyle>
            <a:lvl1pPr>
              <a:defRPr b="1">
                <a:solidFill>
                  <a:srgbClr val="00B0F0"/>
                </a:solidFill>
                <a:latin typeface="Times New Roman" panose="02020603050405020304" pitchFamily="18" charset="0"/>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56EB84D-4C45-47E8-9CCF-530F593D0ADD}" type="slidenum">
              <a:rPr kumimoji="0" lang="zh-CN" altLang="en-US" sz="1200" b="1" i="0" u="none" strike="noStrike" kern="1200" cap="none" spc="0" normalizeH="0" baseline="0" noProof="0" smtClean="0">
                <a:ln>
                  <a:noFill/>
                </a:ln>
                <a:solidFill>
                  <a:srgbClr val="000090"/>
                </a:solidFill>
                <a:effectLst/>
                <a:uLnTx/>
                <a:uFillTx/>
                <a:latin typeface="+mn-lt"/>
                <a:ea typeface="+mn-ea"/>
                <a:cs typeface="Times New Roman" panose="02020603050405020304" pitchFamily="18" charset="0"/>
              </a:rPr>
            </a:fld>
            <a:endParaRPr kumimoji="0" lang="zh-CN" altLang="en-US" sz="1200" b="1" i="0" u="none" strike="noStrike" kern="1200" cap="none" spc="0" normalizeH="0" baseline="0" noProof="0" dirty="0">
              <a:ln>
                <a:noFill/>
              </a:ln>
              <a:solidFill>
                <a:srgbClr val="000090"/>
              </a:solidFill>
              <a:effectLst/>
              <a:uLnTx/>
              <a:uFillTx/>
              <a:latin typeface="+mn-lt"/>
              <a:ea typeface="+mn-ea"/>
              <a:cs typeface="Times New Roman" panose="02020603050405020304" pitchFamily="18" charset="0"/>
            </a:endParaRPr>
          </a:p>
        </p:txBody>
      </p:sp>
      <p:pic>
        <p:nvPicPr>
          <p:cNvPr id="7" name="图片 6"/>
          <p:cNvPicPr>
            <a:picLocks noChangeAspect="1"/>
          </p:cNvPicPr>
          <p:nvPr userDrawn="1"/>
        </p:nvPicPr>
        <p:blipFill>
          <a:blip r:embed="rId2" cstate="email"/>
          <a:stretch>
            <a:fillRect/>
          </a:stretch>
        </p:blipFill>
        <p:spPr>
          <a:xfrm>
            <a:off x="8584605" y="56377"/>
            <a:ext cx="477308" cy="49686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5410729"/>
            <a:ext cx="2133600" cy="304271"/>
          </a:xfrm>
        </p:spPr>
        <p:txBody>
          <a:bodyPr/>
          <a:lstStyle/>
          <a:p>
            <a:fld id="{DA5FF228-C3B7-46E2-9335-01D4B0DADF09}" type="datetime1">
              <a:rPr lang="en-US" altLang="zh-CN" smtClean="0"/>
            </a:fld>
            <a:endParaRPr lang="en-US"/>
          </a:p>
        </p:txBody>
      </p:sp>
      <p:sp>
        <p:nvSpPr>
          <p:cNvPr id="5" name="Footer Placeholder 4"/>
          <p:cNvSpPr>
            <a:spLocks noGrp="1"/>
          </p:cNvSpPr>
          <p:nvPr>
            <p:ph type="ftr" sz="quarter" idx="11"/>
          </p:nvPr>
        </p:nvSpPr>
        <p:spPr>
          <a:xfrm>
            <a:off x="3124200" y="5410729"/>
            <a:ext cx="2895600" cy="304271"/>
          </a:xfrm>
        </p:spPr>
        <p:txBody>
          <a:bodyPr/>
          <a:lstStyle/>
          <a:p>
            <a:r>
              <a:rPr lang="en-US"/>
              <a:t>Test</a:t>
            </a:r>
            <a:endParaRPr lang="en-US"/>
          </a:p>
        </p:txBody>
      </p:sp>
      <p:sp>
        <p:nvSpPr>
          <p:cNvPr id="6" name="Slide Number Placeholder 5"/>
          <p:cNvSpPr>
            <a:spLocks noGrp="1"/>
          </p:cNvSpPr>
          <p:nvPr>
            <p:ph type="sldNum" sz="quarter" idx="12"/>
          </p:nvPr>
        </p:nvSpPr>
        <p:spPr>
          <a:xfrm>
            <a:off x="6553200" y="5410729"/>
            <a:ext cx="2133600" cy="304271"/>
          </a:xfrm>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2950" y="127000"/>
            <a:ext cx="7607300" cy="444500"/>
          </a:xfrm>
        </p:spPr>
        <p:txBody>
          <a:bodyPr>
            <a:noAutofit/>
          </a:bodyPr>
          <a:lstStyle>
            <a:lvl1pPr>
              <a:defRPr sz="3000"/>
            </a:lvl1pPr>
          </a:lstStyle>
          <a:p>
            <a:r>
              <a:rPr lang="en-US" dirty="0"/>
              <a:t>Click to edit Master title style</a:t>
            </a:r>
            <a:endParaRPr lang="en-US" dirty="0"/>
          </a:p>
        </p:txBody>
      </p:sp>
      <p:sp>
        <p:nvSpPr>
          <p:cNvPr id="3" name="Content Placeholder 2"/>
          <p:cNvSpPr>
            <a:spLocks noGrp="1"/>
          </p:cNvSpPr>
          <p:nvPr>
            <p:ph idx="1"/>
          </p:nvPr>
        </p:nvSpPr>
        <p:spPr>
          <a:xfrm>
            <a:off x="463550" y="888999"/>
            <a:ext cx="8229600" cy="4521729"/>
          </a:xfrm>
        </p:spPr>
        <p:txBody>
          <a:bodyPr/>
          <a:lstStyle>
            <a:lvl1pPr>
              <a:buClr>
                <a:srgbClr val="C00000"/>
              </a:buClr>
              <a:defRPr sz="2100">
                <a:solidFill>
                  <a:srgbClr val="002060"/>
                </a:solidFill>
              </a:defRPr>
            </a:lvl1pPr>
            <a:lvl2pPr marL="557530" indent="-213995">
              <a:buClr>
                <a:srgbClr val="C00000"/>
              </a:buClr>
              <a:buFont typeface="Arial" panose="020B0604020202020204" pitchFamily="34" charset="0"/>
              <a:buChar char="•"/>
              <a:defRPr sz="1800">
                <a:solidFill>
                  <a:srgbClr val="0070C0"/>
                </a:solidFill>
              </a:defRPr>
            </a:lvl2pPr>
            <a:lvl3pPr>
              <a:buClr>
                <a:srgbClr val="C00000"/>
              </a:buClr>
              <a:defRPr sz="1500">
                <a:solidFill>
                  <a:srgbClr val="002060"/>
                </a:solidFill>
              </a:defRPr>
            </a:lvl3pPr>
            <a:lvl4pPr marL="1200150" indent="-171450">
              <a:buClr>
                <a:srgbClr val="C00000"/>
              </a:buClr>
              <a:buFont typeface="Arial" panose="020B0604020202020204" pitchFamily="34" charset="0"/>
              <a:buChar char="•"/>
              <a:defRPr>
                <a:solidFill>
                  <a:srgbClr val="0070C0"/>
                </a:solidFill>
              </a:defRPr>
            </a:lvl4pPr>
            <a:lvl5pPr marL="1543050" indent="-171450">
              <a:buClr>
                <a:srgbClr val="C00000"/>
              </a:buClr>
              <a:buFont typeface="Arial" panose="020B0604020202020204" pitchFamily="34" charset="0"/>
              <a:buChar char="•"/>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a:xfrm>
            <a:off x="457200" y="5410729"/>
            <a:ext cx="2133600" cy="304271"/>
          </a:xfrm>
        </p:spPr>
        <p:txBody>
          <a:bodyPr/>
          <a:lstStyle/>
          <a:p>
            <a:fld id="{D94C8CA5-C3DE-4923-8BC6-28742A8DF954}" type="datetime1">
              <a:rPr lang="en-US" altLang="zh-CN" smtClean="0"/>
            </a:fld>
            <a:endParaRPr lang="en-US"/>
          </a:p>
        </p:txBody>
      </p:sp>
      <p:sp>
        <p:nvSpPr>
          <p:cNvPr id="5" name="Footer Placeholder 4"/>
          <p:cNvSpPr>
            <a:spLocks noGrp="1"/>
          </p:cNvSpPr>
          <p:nvPr>
            <p:ph type="ftr" sz="quarter" idx="11"/>
          </p:nvPr>
        </p:nvSpPr>
        <p:spPr>
          <a:xfrm>
            <a:off x="3124200" y="5410729"/>
            <a:ext cx="2895600" cy="304271"/>
          </a:xfrm>
        </p:spPr>
        <p:txBody>
          <a:bodyPr/>
          <a:lstStyle/>
          <a:p>
            <a:r>
              <a:rPr lang="en-US"/>
              <a:t>Test</a:t>
            </a:r>
            <a:endParaRPr lang="en-US"/>
          </a:p>
        </p:txBody>
      </p:sp>
      <p:sp>
        <p:nvSpPr>
          <p:cNvPr id="6" name="Slide Number Placeholder 5"/>
          <p:cNvSpPr>
            <a:spLocks noGrp="1"/>
          </p:cNvSpPr>
          <p:nvPr>
            <p:ph type="sldNum" sz="quarter" idx="12"/>
          </p:nvPr>
        </p:nvSpPr>
        <p:spPr>
          <a:xfrm>
            <a:off x="6553200" y="5410729"/>
            <a:ext cx="2133600" cy="304271"/>
          </a:xfrm>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tags" Target="../tags/tag53.xml"/><Relationship Id="rId5" Type="http://schemas.openxmlformats.org/officeDocument/2006/relationships/image" Target="../media/image22.png"/><Relationship Id="rId4" Type="http://schemas.openxmlformats.org/officeDocument/2006/relationships/tags" Target="../tags/tag52.xml"/><Relationship Id="rId3" Type="http://schemas.openxmlformats.org/officeDocument/2006/relationships/image" Target="../media/image3.png"/><Relationship Id="rId2" Type="http://schemas.openxmlformats.org/officeDocument/2006/relationships/tags" Target="../tags/tag51.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image" Target="../media/image25.png"/><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image" Target="../media/image2.png"/><Relationship Id="rId4" Type="http://schemas.openxmlformats.org/officeDocument/2006/relationships/image" Target="../media/image24.png"/><Relationship Id="rId3" Type="http://schemas.openxmlformats.org/officeDocument/2006/relationships/tags" Target="../tags/tag55.xml"/><Relationship Id="rId2" Type="http://schemas.openxmlformats.org/officeDocument/2006/relationships/image" Target="../media/image23.png"/><Relationship Id="rId19" Type="http://schemas.openxmlformats.org/officeDocument/2006/relationships/notesSlide" Target="../notesSlides/notesSlide9.xml"/><Relationship Id="rId18" Type="http://schemas.openxmlformats.org/officeDocument/2006/relationships/slideLayout" Target="../slideLayouts/slideLayout1.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image" Target="../media/image3.png"/><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image" Target="../media/image27.png"/><Relationship Id="rId11" Type="http://schemas.openxmlformats.org/officeDocument/2006/relationships/tags" Target="../tags/tag59.xml"/><Relationship Id="rId10" Type="http://schemas.openxmlformats.org/officeDocument/2006/relationships/image" Target="../media/image26.jpeg"/><Relationship Id="rId1" Type="http://schemas.openxmlformats.org/officeDocument/2006/relationships/tags" Target="../tags/tag54.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28.png"/><Relationship Id="rId3" Type="http://schemas.openxmlformats.org/officeDocument/2006/relationships/tags" Target="../tags/tag64.xml"/><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tags" Target="../tags/tag67.xml"/><Relationship Id="rId4" Type="http://schemas.openxmlformats.org/officeDocument/2006/relationships/image" Target="../media/image29.png"/><Relationship Id="rId3" Type="http://schemas.openxmlformats.org/officeDocument/2006/relationships/tags" Target="../tags/tag66.xml"/><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image" Target="../media/image30.png"/><Relationship Id="rId4" Type="http://schemas.openxmlformats.org/officeDocument/2006/relationships/tags" Target="../tags/tag69.xml"/><Relationship Id="rId35" Type="http://schemas.openxmlformats.org/officeDocument/2006/relationships/notesSlide" Target="../notesSlides/notesSlide12.xml"/><Relationship Id="rId34" Type="http://schemas.openxmlformats.org/officeDocument/2006/relationships/slideLayout" Target="../slideLayouts/slideLayout1.xml"/><Relationship Id="rId33" Type="http://schemas.openxmlformats.org/officeDocument/2006/relationships/tags" Target="../tags/tag97.xml"/><Relationship Id="rId32" Type="http://schemas.openxmlformats.org/officeDocument/2006/relationships/tags" Target="../tags/tag96.xml"/><Relationship Id="rId31" Type="http://schemas.openxmlformats.org/officeDocument/2006/relationships/tags" Target="../tags/tag95.xml"/><Relationship Id="rId30" Type="http://schemas.openxmlformats.org/officeDocument/2006/relationships/tags" Target="../tags/tag94.xml"/><Relationship Id="rId3" Type="http://schemas.openxmlformats.org/officeDocument/2006/relationships/image" Target="../media/image3.png"/><Relationship Id="rId29" Type="http://schemas.openxmlformats.org/officeDocument/2006/relationships/tags" Target="../tags/tag93.xml"/><Relationship Id="rId28" Type="http://schemas.openxmlformats.org/officeDocument/2006/relationships/tags" Target="../tags/tag92.xml"/><Relationship Id="rId27" Type="http://schemas.openxmlformats.org/officeDocument/2006/relationships/tags" Target="../tags/tag91.xml"/><Relationship Id="rId26" Type="http://schemas.openxmlformats.org/officeDocument/2006/relationships/tags" Target="../tags/tag90.xml"/><Relationship Id="rId25" Type="http://schemas.openxmlformats.org/officeDocument/2006/relationships/tags" Target="../tags/tag89.xml"/><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tags" Target="../tags/tag68.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png"/><Relationship Id="rId2" Type="http://schemas.openxmlformats.org/officeDocument/2006/relationships/tags" Target="../tags/tag98.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1.xml"/><Relationship Id="rId7" Type="http://schemas.openxmlformats.org/officeDocument/2006/relationships/image" Target="../media/image19.jpeg"/><Relationship Id="rId6" Type="http://schemas.openxmlformats.org/officeDocument/2006/relationships/image" Target="../media/image34.png"/><Relationship Id="rId5" Type="http://schemas.openxmlformats.org/officeDocument/2006/relationships/tags" Target="../tags/tag100.xml"/><Relationship Id="rId4" Type="http://schemas.openxmlformats.org/officeDocument/2006/relationships/image" Target="../media/image3.png"/><Relationship Id="rId3" Type="http://schemas.openxmlformats.org/officeDocument/2006/relationships/tags" Target="../tags/tag99.xml"/><Relationship Id="rId2" Type="http://schemas.openxmlformats.org/officeDocument/2006/relationships/image" Target="../media/image2.png"/><Relationship Id="rId10" Type="http://schemas.openxmlformats.org/officeDocument/2006/relationships/notesSlide" Target="../notesSlides/notesSlide14.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tags" Target="../tags/tag103.xml"/><Relationship Id="rId3" Type="http://schemas.openxmlformats.org/officeDocument/2006/relationships/image" Target="../media/image3.png"/><Relationship Id="rId2" Type="http://schemas.openxmlformats.org/officeDocument/2006/relationships/tags" Target="../tags/tag10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image" Target="../media/image36.png"/><Relationship Id="rId3" Type="http://schemas.openxmlformats.org/officeDocument/2006/relationships/tags" Target="../tags/tag104.xml"/><Relationship Id="rId2" Type="http://schemas.openxmlformats.org/officeDocument/2006/relationships/image" Target="../media/image3.png"/><Relationship Id="rId16" Type="http://schemas.openxmlformats.org/officeDocument/2006/relationships/notesSlide" Target="../notesSlides/notesSlide16.xml"/><Relationship Id="rId15" Type="http://schemas.openxmlformats.org/officeDocument/2006/relationships/slideLayout" Target="../slideLayouts/slideLayout1.xml"/><Relationship Id="rId14" Type="http://schemas.openxmlformats.org/officeDocument/2006/relationships/image" Target="../media/image38.png"/><Relationship Id="rId13" Type="http://schemas.openxmlformats.org/officeDocument/2006/relationships/image" Target="../media/image37.png"/><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image" Target="../media/image40.png"/><Relationship Id="rId3" Type="http://schemas.openxmlformats.org/officeDocument/2006/relationships/tags" Target="../tags/tag114.xml"/><Relationship Id="rId29" Type="http://schemas.openxmlformats.org/officeDocument/2006/relationships/notesSlide" Target="../notesSlides/notesSlide17.xml"/><Relationship Id="rId28" Type="http://schemas.openxmlformats.org/officeDocument/2006/relationships/slideLayout" Target="../slideLayouts/slideLayout1.xml"/><Relationship Id="rId27" Type="http://schemas.openxmlformats.org/officeDocument/2006/relationships/tags" Target="../tags/tag134.xml"/><Relationship Id="rId26" Type="http://schemas.openxmlformats.org/officeDocument/2006/relationships/image" Target="../media/image3.png"/><Relationship Id="rId25" Type="http://schemas.openxmlformats.org/officeDocument/2006/relationships/tags" Target="../tags/tag133.xml"/><Relationship Id="rId24" Type="http://schemas.openxmlformats.org/officeDocument/2006/relationships/tags" Target="../tags/tag132.xml"/><Relationship Id="rId23" Type="http://schemas.openxmlformats.org/officeDocument/2006/relationships/tags" Target="../tags/tag131.xml"/><Relationship Id="rId22" Type="http://schemas.openxmlformats.org/officeDocument/2006/relationships/tags" Target="../tags/tag130.xml"/><Relationship Id="rId21" Type="http://schemas.openxmlformats.org/officeDocument/2006/relationships/tags" Target="../tags/tag129.xml"/><Relationship Id="rId20" Type="http://schemas.openxmlformats.org/officeDocument/2006/relationships/tags" Target="../tags/tag128.xml"/><Relationship Id="rId2" Type="http://schemas.openxmlformats.org/officeDocument/2006/relationships/image" Target="../media/image39.png"/><Relationship Id="rId19" Type="http://schemas.openxmlformats.org/officeDocument/2006/relationships/tags" Target="../tags/tag127.xml"/><Relationship Id="rId18" Type="http://schemas.openxmlformats.org/officeDocument/2006/relationships/image" Target="../media/image41.png"/><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image" Target="../media/image2.png"/><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9.jpeg"/><Relationship Id="rId7" Type="http://schemas.openxmlformats.org/officeDocument/2006/relationships/tags" Target="../tags/tag137.xml"/><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tags" Target="../tags/tag136.xml"/><Relationship Id="rId3" Type="http://schemas.openxmlformats.org/officeDocument/2006/relationships/image" Target="../media/image3.png"/><Relationship Id="rId2" Type="http://schemas.openxmlformats.org/officeDocument/2006/relationships/tags" Target="../tags/tag135.xml"/><Relationship Id="rId10" Type="http://schemas.openxmlformats.org/officeDocument/2006/relationships/notesSlide" Target="../notesSlides/notesSlide18.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tags" Target="../tags/tag139.xml"/><Relationship Id="rId3" Type="http://schemas.openxmlformats.org/officeDocument/2006/relationships/image" Target="../media/image3.png"/><Relationship Id="rId2" Type="http://schemas.openxmlformats.org/officeDocument/2006/relationships/tags" Target="../tags/tag138.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image" Target="../media/image45.png"/><Relationship Id="rId6" Type="http://schemas.openxmlformats.org/officeDocument/2006/relationships/tags" Target="../tags/tag142.xml"/><Relationship Id="rId5" Type="http://schemas.openxmlformats.org/officeDocument/2006/relationships/image" Target="../media/image44.png"/><Relationship Id="rId4" Type="http://schemas.openxmlformats.org/officeDocument/2006/relationships/tags" Target="../tags/tag141.xml"/><Relationship Id="rId3" Type="http://schemas.openxmlformats.org/officeDocument/2006/relationships/image" Target="../media/image3.png"/><Relationship Id="rId2" Type="http://schemas.openxmlformats.org/officeDocument/2006/relationships/tags" Target="../tags/tag140.xml"/><Relationship Id="rId12" Type="http://schemas.openxmlformats.org/officeDocument/2006/relationships/notesSlide" Target="../notesSlides/notesSlide20.xml"/><Relationship Id="rId11" Type="http://schemas.openxmlformats.org/officeDocument/2006/relationships/slideLayout" Target="../slideLayouts/slideLayout1.xml"/><Relationship Id="rId10" Type="http://schemas.openxmlformats.org/officeDocument/2006/relationships/tags" Target="../tags/tag145.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image" Target="../media/image46.png"/><Relationship Id="rId3" Type="http://schemas.openxmlformats.org/officeDocument/2006/relationships/tags" Target="../tags/tag147.xml"/><Relationship Id="rId2" Type="http://schemas.openxmlformats.org/officeDocument/2006/relationships/image" Target="../media/image2.png"/><Relationship Id="rId1" Type="http://schemas.openxmlformats.org/officeDocument/2006/relationships/tags" Target="../tags/tag146.xml"/></Relationships>
</file>

<file path=ppt/slides/_rels/slide24.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3.png"/><Relationship Id="rId5" Type="http://schemas.openxmlformats.org/officeDocument/2006/relationships/tags" Target="../tags/tag152.xml"/><Relationship Id="rId4" Type="http://schemas.openxmlformats.org/officeDocument/2006/relationships/image" Target="../media/image47.png"/><Relationship Id="rId3" Type="http://schemas.openxmlformats.org/officeDocument/2006/relationships/tags" Target="../tags/tag151.xml"/><Relationship Id="rId2" Type="http://schemas.openxmlformats.org/officeDocument/2006/relationships/image" Target="../media/image2.png"/><Relationship Id="rId14" Type="http://schemas.openxmlformats.org/officeDocument/2006/relationships/notesSlide" Target="../notesSlides/notesSlide22.xml"/><Relationship Id="rId13" Type="http://schemas.openxmlformats.org/officeDocument/2006/relationships/slideLayout" Target="../slideLayouts/slideLayout1.xml"/><Relationship Id="rId12" Type="http://schemas.openxmlformats.org/officeDocument/2006/relationships/tags" Target="../tags/tag153.xml"/><Relationship Id="rId11" Type="http://schemas.openxmlformats.org/officeDocument/2006/relationships/image" Target="../media/image52.png"/><Relationship Id="rId10" Type="http://schemas.openxmlformats.org/officeDocument/2006/relationships/image" Target="../media/image51.png"/><Relationship Id="rId1" Type="http://schemas.openxmlformats.org/officeDocument/2006/relationships/tags" Target="../tags/tag150.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3.png"/><Relationship Id="rId2" Type="http://schemas.openxmlformats.org/officeDocument/2006/relationships/tags" Target="../tags/tag154.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tags" Target="../tags/tag156.xml"/><Relationship Id="rId3" Type="http://schemas.openxmlformats.org/officeDocument/2006/relationships/image" Target="../media/image3.png"/><Relationship Id="rId2" Type="http://schemas.openxmlformats.org/officeDocument/2006/relationships/tags" Target="../tags/tag155.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jpeg"/><Relationship Id="rId5" Type="http://schemas.openxmlformats.org/officeDocument/2006/relationships/tags" Target="../tags/tag158.xml"/><Relationship Id="rId4" Type="http://schemas.openxmlformats.org/officeDocument/2006/relationships/image" Target="../media/image56.png"/><Relationship Id="rId3" Type="http://schemas.openxmlformats.org/officeDocument/2006/relationships/image" Target="../media/image3.png"/><Relationship Id="rId2" Type="http://schemas.openxmlformats.org/officeDocument/2006/relationships/tags" Target="../tags/tag157.xml"/><Relationship Id="rId11" Type="http://schemas.openxmlformats.org/officeDocument/2006/relationships/notesSlide" Target="../notesSlides/notesSlide25.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1.xml"/><Relationship Id="rId7" Type="http://schemas.openxmlformats.org/officeDocument/2006/relationships/image" Target="../media/image63.jpeg"/><Relationship Id="rId6" Type="http://schemas.openxmlformats.org/officeDocument/2006/relationships/tags" Target="../tags/tag160.xml"/><Relationship Id="rId5" Type="http://schemas.openxmlformats.org/officeDocument/2006/relationships/image" Target="../media/image62.png"/><Relationship Id="rId4" Type="http://schemas.openxmlformats.org/officeDocument/2006/relationships/image" Target="../media/image3.png"/><Relationship Id="rId3" Type="http://schemas.openxmlformats.org/officeDocument/2006/relationships/tags" Target="../tags/tag159.xml"/><Relationship Id="rId2" Type="http://schemas.openxmlformats.org/officeDocument/2006/relationships/image" Target="../media/image2.png"/><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6.png"/><Relationship Id="rId7" Type="http://schemas.openxmlformats.org/officeDocument/2006/relationships/tags" Target="../tags/tag4.xml"/><Relationship Id="rId6" Type="http://schemas.openxmlformats.org/officeDocument/2006/relationships/image" Target="../media/image5.jpeg"/><Relationship Id="rId5" Type="http://schemas.openxmlformats.org/officeDocument/2006/relationships/tags" Target="../tags/tag3.xml"/><Relationship Id="rId4" Type="http://schemas.openxmlformats.org/officeDocument/2006/relationships/image" Target="../media/image4.png"/><Relationship Id="rId3" Type="http://schemas.openxmlformats.org/officeDocument/2006/relationships/tags" Target="../tags/tag2.xml"/><Relationship Id="rId2" Type="http://schemas.openxmlformats.org/officeDocument/2006/relationships/tags" Target="../tags/tag1.xml"/><Relationship Id="rId16" Type="http://schemas.openxmlformats.org/officeDocument/2006/relationships/notesSlide" Target="../notesSlides/notesSlide2.xml"/><Relationship Id="rId15" Type="http://schemas.openxmlformats.org/officeDocument/2006/relationships/slideLayout" Target="../slideLayouts/slideLayout1.xml"/><Relationship Id="rId14" Type="http://schemas.openxmlformats.org/officeDocument/2006/relationships/image" Target="../media/image3.png"/><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tiff"/><Relationship Id="rId4" Type="http://schemas.openxmlformats.org/officeDocument/2006/relationships/image" Target="../media/image66.tiff"/><Relationship Id="rId3" Type="http://schemas.openxmlformats.org/officeDocument/2006/relationships/image" Target="../media/image65.tiff"/><Relationship Id="rId2" Type="http://schemas.openxmlformats.org/officeDocument/2006/relationships/image" Target="../media/image64.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xml"/><Relationship Id="rId5" Type="http://schemas.openxmlformats.org/officeDocument/2006/relationships/image" Target="../media/image66.tiff"/><Relationship Id="rId4" Type="http://schemas.openxmlformats.org/officeDocument/2006/relationships/image" Target="../media/image75.png"/><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image" Target="../media/image73.png"/></Relationships>
</file>

<file path=ppt/slides/_rels/slide34.xml.rels><?xml version="1.0" encoding="UTF-8" standalone="yes"?>
<Relationships xmlns="http://schemas.openxmlformats.org/package/2006/relationships"><Relationship Id="rId9" Type="http://schemas.openxmlformats.org/officeDocument/2006/relationships/image" Target="../media/image83.jpeg"/><Relationship Id="rId8" Type="http://schemas.openxmlformats.org/officeDocument/2006/relationships/image" Target="../media/image82.tiff"/><Relationship Id="rId7" Type="http://schemas.openxmlformats.org/officeDocument/2006/relationships/image" Target="../media/image81.png"/><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jpeg"/><Relationship Id="rId13" Type="http://schemas.openxmlformats.org/officeDocument/2006/relationships/notesSlide" Target="../notesSlides/notesSlide30.xml"/><Relationship Id="rId12" Type="http://schemas.openxmlformats.org/officeDocument/2006/relationships/slideLayout" Target="../slideLayouts/slideLayout1.xml"/><Relationship Id="rId11" Type="http://schemas.openxmlformats.org/officeDocument/2006/relationships/image" Target="../media/image85.jpeg"/><Relationship Id="rId10" Type="http://schemas.openxmlformats.org/officeDocument/2006/relationships/image" Target="../media/image84.png"/><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9" Type="http://schemas.openxmlformats.org/officeDocument/2006/relationships/image" Target="../media/image93.tiff"/><Relationship Id="rId8" Type="http://schemas.openxmlformats.org/officeDocument/2006/relationships/image" Target="../media/image92.jpeg"/><Relationship Id="rId7" Type="http://schemas.openxmlformats.org/officeDocument/2006/relationships/image" Target="../media/image91.png"/><Relationship Id="rId6" Type="http://schemas.openxmlformats.org/officeDocument/2006/relationships/image" Target="../media/image90.tiff"/><Relationship Id="rId5" Type="http://schemas.openxmlformats.org/officeDocument/2006/relationships/image" Target="../media/image89.jpeg"/><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86.jpeg"/><Relationship Id="rId14" Type="http://schemas.openxmlformats.org/officeDocument/2006/relationships/notesSlide" Target="../notesSlides/notesSlide31.xml"/><Relationship Id="rId13" Type="http://schemas.openxmlformats.org/officeDocument/2006/relationships/slideLayout" Target="../slideLayouts/slideLayout1.xml"/><Relationship Id="rId12" Type="http://schemas.openxmlformats.org/officeDocument/2006/relationships/image" Target="../media/image96.png"/><Relationship Id="rId11" Type="http://schemas.openxmlformats.org/officeDocument/2006/relationships/image" Target="../media/image95.png"/><Relationship Id="rId10" Type="http://schemas.openxmlformats.org/officeDocument/2006/relationships/image" Target="../media/image94.png"/><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9" Type="http://schemas.openxmlformats.org/officeDocument/2006/relationships/image" Target="../media/image104.png"/><Relationship Id="rId8" Type="http://schemas.openxmlformats.org/officeDocument/2006/relationships/image" Target="../media/image103.tiff"/><Relationship Id="rId7" Type="http://schemas.openxmlformats.org/officeDocument/2006/relationships/image" Target="../media/image102.tiff"/><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 Id="rId3" Type="http://schemas.openxmlformats.org/officeDocument/2006/relationships/image" Target="../media/image98.jpeg"/><Relationship Id="rId2" Type="http://schemas.openxmlformats.org/officeDocument/2006/relationships/image" Target="../media/image97.tiff"/><Relationship Id="rId11" Type="http://schemas.openxmlformats.org/officeDocument/2006/relationships/notesSlide" Target="../notesSlides/notesSlide32.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1.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image" Target="../media/image3.png"/><Relationship Id="rId2" Type="http://schemas.openxmlformats.org/officeDocument/2006/relationships/tags" Target="../tags/tag161.xml"/><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jpeg"/><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8.jpeg"/><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image" Target="../media/image7.jpeg"/><Relationship Id="rId4" Type="http://schemas.openxmlformats.org/officeDocument/2006/relationships/tags" Target="../tags/tag11.xml"/><Relationship Id="rId3" Type="http://schemas.openxmlformats.org/officeDocument/2006/relationships/image" Target="../media/image3.png"/><Relationship Id="rId24" Type="http://schemas.openxmlformats.org/officeDocument/2006/relationships/notesSlide" Target="../notesSlides/notesSlide3.xml"/><Relationship Id="rId23" Type="http://schemas.openxmlformats.org/officeDocument/2006/relationships/vmlDrawing" Target="../drawings/vmlDrawing1.vml"/><Relationship Id="rId22" Type="http://schemas.openxmlformats.org/officeDocument/2006/relationships/slideLayout" Target="../slideLayouts/slideLayout1.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10.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image" Target="../media/image11.jpeg"/><Relationship Id="rId15" Type="http://schemas.openxmlformats.org/officeDocument/2006/relationships/tags" Target="../tags/tag17.xml"/><Relationship Id="rId14" Type="http://schemas.openxmlformats.org/officeDocument/2006/relationships/image" Target="../media/image10.png"/><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image" Target="../media/image9.emf"/><Relationship Id="rId10" Type="http://schemas.openxmlformats.org/officeDocument/2006/relationships/oleObject" Target="../embeddings/oleObject1.bin"/><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1.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image" Target="../media/image3.png"/><Relationship Id="rId2" Type="http://schemas.openxmlformats.org/officeDocument/2006/relationships/tags" Target="../tags/tag164.xml"/><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1.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image" Target="../media/image3.png"/><Relationship Id="rId2" Type="http://schemas.openxmlformats.org/officeDocument/2006/relationships/tags" Target="../tags/tag168.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image" Target="../media/image12.emf"/><Relationship Id="rId4" Type="http://schemas.openxmlformats.org/officeDocument/2006/relationships/oleObject" Target="../embeddings/oleObject2.bin"/><Relationship Id="rId3" Type="http://schemas.openxmlformats.org/officeDocument/2006/relationships/image" Target="../media/image3.png"/><Relationship Id="rId23" Type="http://schemas.openxmlformats.org/officeDocument/2006/relationships/notesSlide" Target="../notesSlides/notesSlide4.xml"/><Relationship Id="rId22" Type="http://schemas.openxmlformats.org/officeDocument/2006/relationships/vmlDrawing" Target="../drawings/vmlDrawing2.vml"/><Relationship Id="rId21" Type="http://schemas.openxmlformats.org/officeDocument/2006/relationships/slideLayout" Target="../slideLayouts/slideLayout1.xml"/><Relationship Id="rId20" Type="http://schemas.openxmlformats.org/officeDocument/2006/relationships/tags" Target="../tags/tag35.xml"/><Relationship Id="rId2" Type="http://schemas.openxmlformats.org/officeDocument/2006/relationships/tags" Target="../tags/tag23.xml"/><Relationship Id="rId19" Type="http://schemas.openxmlformats.org/officeDocument/2006/relationships/tags" Target="../tags/tag34.xml"/><Relationship Id="rId18" Type="http://schemas.openxmlformats.org/officeDocument/2006/relationships/tags" Target="../tags/tag33.xml"/><Relationship Id="rId17" Type="http://schemas.openxmlformats.org/officeDocument/2006/relationships/image" Target="../media/image15.png"/><Relationship Id="rId16" Type="http://schemas.openxmlformats.org/officeDocument/2006/relationships/tags" Target="../tags/tag32.xml"/><Relationship Id="rId15" Type="http://schemas.openxmlformats.org/officeDocument/2006/relationships/image" Target="../media/image14.png"/><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image" Target="../media/image13.png"/><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image" Target="../media/image17.png"/><Relationship Id="rId6" Type="http://schemas.openxmlformats.org/officeDocument/2006/relationships/tags" Target="../tags/tag38.xml"/><Relationship Id="rId5" Type="http://schemas.openxmlformats.org/officeDocument/2006/relationships/image" Target="../media/image16.png"/><Relationship Id="rId4" Type="http://schemas.openxmlformats.org/officeDocument/2006/relationships/tags" Target="../tags/tag37.xml"/><Relationship Id="rId3" Type="http://schemas.openxmlformats.org/officeDocument/2006/relationships/image" Target="../media/image3.png"/><Relationship Id="rId2" Type="http://schemas.openxmlformats.org/officeDocument/2006/relationships/tags" Target="../tags/tag36.xml"/><Relationship Id="rId13" Type="http://schemas.openxmlformats.org/officeDocument/2006/relationships/notesSlide" Target="../notesSlides/notesSlide5.xml"/><Relationship Id="rId12" Type="http://schemas.openxmlformats.org/officeDocument/2006/relationships/slideLayout" Target="../slideLayouts/slideLayout1.xml"/><Relationship Id="rId11" Type="http://schemas.openxmlformats.org/officeDocument/2006/relationships/image" Target="../media/image18.png"/><Relationship Id="rId10" Type="http://schemas.openxmlformats.org/officeDocument/2006/relationships/tags" Target="../tags/tag41.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image" Target="../media/image20.png"/><Relationship Id="rId6" Type="http://schemas.openxmlformats.org/officeDocument/2006/relationships/tags" Target="../tags/tag44.xml"/><Relationship Id="rId5" Type="http://schemas.openxmlformats.org/officeDocument/2006/relationships/image" Target="../media/image19.jpeg"/><Relationship Id="rId4" Type="http://schemas.openxmlformats.org/officeDocument/2006/relationships/tags" Target="../tags/tag43.xml"/><Relationship Id="rId3" Type="http://schemas.openxmlformats.org/officeDocument/2006/relationships/image" Target="../media/image3.png"/><Relationship Id="rId2" Type="http://schemas.openxmlformats.org/officeDocument/2006/relationships/tags" Target="../tags/tag42.xml"/><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tags" Target="../tags/tag50.xml"/><Relationship Id="rId6" Type="http://schemas.openxmlformats.org/officeDocument/2006/relationships/image" Target="../media/image21.png"/><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image" Target="../media/image3.png"/><Relationship Id="rId2" Type="http://schemas.openxmlformats.org/officeDocument/2006/relationships/tags" Target="../tags/tag47.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7504" y="1344320"/>
            <a:ext cx="8928992" cy="706755"/>
          </a:xfrm>
          <a:prstGeom prst="rect">
            <a:avLst/>
          </a:prstGeom>
          <a:noFill/>
        </p:spPr>
        <p:txBody>
          <a:bodyPr wrap="square" rtlCol="0">
            <a:spAutoFit/>
          </a:bodyPr>
          <a:lstStyle/>
          <a:p>
            <a:pPr algn="ctr"/>
            <a:r>
              <a:rPr lang="en-US" altLang="zh-CN" sz="4000" b="1" dirty="0">
                <a:solidFill>
                  <a:srgbClr val="800000"/>
                </a:solidFill>
                <a:sym typeface="+mn-ea"/>
              </a:rPr>
              <a:t>New Developments on Pixel Tracker</a:t>
            </a:r>
            <a:endParaRPr lang="en-US" altLang="zh-CN" sz="4000" b="1" dirty="0">
              <a:solidFill>
                <a:srgbClr val="800000"/>
              </a:solidFill>
              <a:sym typeface="+mn-ea"/>
            </a:endParaRPr>
          </a:p>
        </p:txBody>
      </p:sp>
      <p:sp>
        <p:nvSpPr>
          <p:cNvPr id="9" name="TextBox 21"/>
          <p:cNvSpPr txBox="1"/>
          <p:nvPr/>
        </p:nvSpPr>
        <p:spPr>
          <a:xfrm>
            <a:off x="793168" y="2569468"/>
            <a:ext cx="7560840" cy="1050290"/>
          </a:xfrm>
          <a:prstGeom prst="rect">
            <a:avLst/>
          </a:prstGeom>
          <a:noFill/>
        </p:spPr>
        <p:txBody>
          <a:bodyPr wrap="square" rtlCol="0">
            <a:spAutoFit/>
          </a:bodyPr>
          <a:lstStyle/>
          <a:p>
            <a:pPr algn="ctr">
              <a:lnSpc>
                <a:spcPct val="120000"/>
              </a:lnSpc>
            </a:pPr>
            <a:r>
              <a:rPr lang="en-US" altLang="zh-CN" sz="2200" dirty="0" err="1">
                <a:solidFill>
                  <a:srgbClr val="000090"/>
                </a:solidFill>
                <a:cs typeface="Times New Roman" panose="02020603050405020304"/>
              </a:rPr>
              <a:t>XiangMing</a:t>
            </a:r>
            <a:r>
              <a:rPr lang="en-US" altLang="zh-CN" sz="2200" dirty="0">
                <a:solidFill>
                  <a:srgbClr val="000090"/>
                </a:solidFill>
                <a:cs typeface="Times New Roman" panose="02020603050405020304"/>
              </a:rPr>
              <a:t> Sun (</a:t>
            </a:r>
            <a:r>
              <a:rPr lang="zh-CN" altLang="en-US" sz="2200" b="1" dirty="0">
                <a:solidFill>
                  <a:srgbClr val="000066"/>
                </a:solidFill>
                <a:latin typeface="Kaiti SC" panose="02010600040101010101" pitchFamily="2" charset="-122"/>
                <a:ea typeface="Kaiti SC" panose="02010600040101010101" pitchFamily="2" charset="-122"/>
                <a:cs typeface="Times New Roman" panose="02020603050405020304"/>
              </a:rPr>
              <a:t>孙向明</a:t>
            </a:r>
            <a:r>
              <a:rPr lang="en-US" altLang="zh-CN" sz="2200" dirty="0">
                <a:solidFill>
                  <a:srgbClr val="000090"/>
                </a:solidFill>
                <a:cs typeface="Times New Roman" panose="02020603050405020304"/>
              </a:rPr>
              <a:t>) </a:t>
            </a:r>
            <a:endParaRPr lang="en-US" altLang="zh-CN" sz="2200" dirty="0">
              <a:solidFill>
                <a:srgbClr val="000090"/>
              </a:solidFill>
              <a:cs typeface="Times New Roman" panose="02020603050405020304"/>
            </a:endParaRPr>
          </a:p>
          <a:p>
            <a:pPr algn="ctr">
              <a:lnSpc>
                <a:spcPct val="120000"/>
              </a:lnSpc>
            </a:pPr>
            <a:endParaRPr lang="en-US" altLang="zh-CN" sz="800" dirty="0">
              <a:solidFill>
                <a:srgbClr val="000090"/>
              </a:solidFill>
              <a:cs typeface="Times New Roman" panose="02020603050405020304"/>
            </a:endParaRPr>
          </a:p>
          <a:p>
            <a:pPr algn="ctr">
              <a:lnSpc>
                <a:spcPct val="120000"/>
              </a:lnSpc>
            </a:pPr>
            <a:r>
              <a:rPr lang="en-US" altLang="zh-CN" sz="2200" dirty="0">
                <a:solidFill>
                  <a:srgbClr val="000090"/>
                </a:solidFill>
                <a:cs typeface="Times New Roman" panose="02020603050405020304"/>
              </a:rPr>
              <a:t>Central China Normal University (</a:t>
            </a:r>
            <a:r>
              <a:rPr lang="zh-CN" altLang="en-US" sz="2200" b="1" dirty="0">
                <a:solidFill>
                  <a:srgbClr val="000066"/>
                </a:solidFill>
                <a:latin typeface="Kaiti SC" panose="02010600040101010101" pitchFamily="2" charset="-122"/>
                <a:ea typeface="Kaiti SC" panose="02010600040101010101" pitchFamily="2" charset="-122"/>
                <a:cs typeface="Times New Roman" panose="02020603050405020304"/>
              </a:rPr>
              <a:t>华中师大</a:t>
            </a:r>
            <a:r>
              <a:rPr lang="en-US" altLang="zh-CN" sz="2200" dirty="0">
                <a:solidFill>
                  <a:srgbClr val="000090"/>
                </a:solidFill>
                <a:cs typeface="Times New Roman" panose="02020603050405020304"/>
              </a:rPr>
              <a:t>)</a:t>
            </a:r>
            <a:endParaRPr lang="en-US" altLang="zh-CN" sz="2200" dirty="0">
              <a:solidFill>
                <a:srgbClr val="000090"/>
              </a:solidFill>
              <a:cs typeface="Times New Roman" panose="02020603050405020304"/>
            </a:endParaRPr>
          </a:p>
        </p:txBody>
      </p:sp>
      <p:cxnSp>
        <p:nvCxnSpPr>
          <p:cNvPr id="15" name="Straight Connector 6"/>
          <p:cNvCxnSpPr/>
          <p:nvPr/>
        </p:nvCxnSpPr>
        <p:spPr>
          <a:xfrm>
            <a:off x="107504" y="625252"/>
            <a:ext cx="741682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35496" y="153134"/>
            <a:ext cx="7848872" cy="368300"/>
          </a:xfrm>
          <a:prstGeom prst="rect">
            <a:avLst/>
          </a:prstGeom>
        </p:spPr>
        <p:txBody>
          <a:bodyPr wrap="square">
            <a:spAutoFit/>
          </a:bodyPr>
          <a:lstStyle/>
          <a:p>
            <a:r>
              <a:rPr lang="en-US" altLang="zh-CN" b="1" dirty="0">
                <a:solidFill>
                  <a:srgbClr val="000090"/>
                </a:solidFill>
              </a:rPr>
              <a:t>The 1st International Workshop on Physics at High Baryon Density (PHD2024)</a:t>
            </a:r>
            <a:endParaRPr lang="en-US" altLang="zh-CN" b="1" dirty="0">
              <a:solidFill>
                <a:srgbClr val="000090"/>
              </a:solidFill>
            </a:endParaRPr>
          </a:p>
        </p:txBody>
      </p:sp>
      <p:sp>
        <p:nvSpPr>
          <p:cNvPr id="3" name="文本框 2"/>
          <p:cNvSpPr txBox="1"/>
          <p:nvPr/>
        </p:nvSpPr>
        <p:spPr>
          <a:xfrm>
            <a:off x="3417570" y="4271010"/>
            <a:ext cx="2307590" cy="368300"/>
          </a:xfrm>
          <a:prstGeom prst="rect">
            <a:avLst/>
          </a:prstGeom>
          <a:noFill/>
        </p:spPr>
        <p:txBody>
          <a:bodyPr wrap="square" rtlCol="0">
            <a:spAutoFit/>
          </a:bodyPr>
          <a:p>
            <a:pPr algn="ctr"/>
            <a:r>
              <a:rPr lang="zh-CN" altLang="en-US"/>
              <a:t>November </a:t>
            </a:r>
            <a:r>
              <a:rPr lang="en-US" altLang="zh-CN"/>
              <a:t>3</a:t>
            </a:r>
            <a:r>
              <a:rPr lang="zh-CN" altLang="en-US"/>
              <a:t> , 2024</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521970"/>
          </a:xfrm>
          <a:prstGeom prst="rect">
            <a:avLst/>
          </a:prstGeom>
          <a:noFill/>
        </p:spPr>
        <p:txBody>
          <a:bodyPr wrap="square" rtlCol="0">
            <a:spAutoFit/>
          </a:bodyPr>
          <a:lstStyle/>
          <a:p>
            <a:r>
              <a:rPr sz="2800" b="1" dirty="0">
                <a:solidFill>
                  <a:srgbClr val="000090"/>
                </a:solidFill>
                <a:sym typeface="+mn-ea"/>
              </a:rPr>
              <a:t>Research on 55nm CIS Process Pixel Chip</a:t>
            </a:r>
            <a:r>
              <a:rPr lang="en-US" altLang="zh-CN" sz="2800" b="1" dirty="0">
                <a:solidFill>
                  <a:srgbClr val="000090"/>
                </a:solidFill>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 </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est</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27" name="文本框 14"/>
          <p:cNvSpPr txBox="1"/>
          <p:nvPr>
            <p:custDataLst>
              <p:tags r:id="rId4"/>
            </p:custDataLst>
          </p:nvPr>
        </p:nvSpPr>
        <p:spPr>
          <a:xfrm>
            <a:off x="4428490" y="5274945"/>
            <a:ext cx="3800475" cy="368300"/>
          </a:xfrm>
          <a:prstGeom prst="rect">
            <a:avLst/>
          </a:prstGeom>
          <a:noFill/>
        </p:spPr>
        <p:txBody>
          <a:bodyPr wrap="square" rtlCol="0">
            <a:spAutoFit/>
          </a:bodyPr>
          <a:lstStyle/>
          <a:p>
            <a:pPr algn="ctr"/>
            <a:r>
              <a:rPr lang="en-US" altLang="zh-CN" b="1" dirty="0">
                <a:solidFill>
                  <a:srgbClr val="FF0000"/>
                </a:solidFill>
                <a:ea typeface="微软雅黑" panose="020B0503020204020204" charset="-122"/>
                <a:cs typeface="+mn-lt"/>
              </a:rPr>
              <a:t>CCE=86/92=93.5%</a:t>
            </a:r>
            <a:endParaRPr lang="en-US" altLang="zh-CN" b="1" dirty="0">
              <a:solidFill>
                <a:srgbClr val="FF0000"/>
              </a:solidFill>
              <a:ea typeface="微软雅黑" panose="020B0503020204020204" charset="-122"/>
              <a:cs typeface="+mn-lt"/>
            </a:endParaRPr>
          </a:p>
        </p:txBody>
      </p:sp>
      <p:pic>
        <p:nvPicPr>
          <p:cNvPr id="2" name="图片 1"/>
          <p:cNvPicPr>
            <a:picLocks noChangeAspect="1"/>
          </p:cNvPicPr>
          <p:nvPr/>
        </p:nvPicPr>
        <p:blipFill>
          <a:blip r:embed="rId5" cstate="print"/>
          <a:stretch>
            <a:fillRect/>
          </a:stretch>
        </p:blipFill>
        <p:spPr>
          <a:xfrm>
            <a:off x="827405" y="1201420"/>
            <a:ext cx="7616825" cy="4045585"/>
          </a:xfrm>
          <a:prstGeom prst="rect">
            <a:avLst/>
          </a:prstGeom>
        </p:spPr>
      </p:pic>
      <p:sp>
        <p:nvSpPr>
          <p:cNvPr id="30" name="TextBox 4"/>
          <p:cNvSpPr txBox="1"/>
          <p:nvPr>
            <p:custDataLst>
              <p:tags r:id="rId6"/>
            </p:custDataLst>
          </p:nvPr>
        </p:nvSpPr>
        <p:spPr>
          <a:xfrm>
            <a:off x="251460" y="841375"/>
            <a:ext cx="8281035" cy="368300"/>
          </a:xfrm>
          <a:prstGeom prst="rect">
            <a:avLst/>
          </a:prstGeom>
          <a:noFill/>
        </p:spPr>
        <p:txBody>
          <a:bodyPr wrap="square" rtlCol="0">
            <a:spAutoFit/>
          </a:bodyPr>
          <a:lstStyle/>
          <a:p>
            <a:pPr algn="l">
              <a:buClrTx/>
              <a:buSzTx/>
              <a:buFont typeface="Wingdings" panose="05000000000000000000" charset="0"/>
              <a:buNone/>
            </a:pPr>
            <a:r>
              <a:rPr lang="zh-CN" altLang="en-US" b="1" baseline="30000" dirty="0">
                <a:solidFill>
                  <a:srgbClr val="C00000"/>
                </a:solidFill>
                <a:ea typeface="微软雅黑" panose="020B0503020204020204" charset="-122"/>
                <a:cs typeface="+mn-lt"/>
                <a:sym typeface="+mn-ea"/>
              </a:rPr>
              <a:t>55</a:t>
            </a:r>
            <a:r>
              <a:rPr lang="zh-CN" altLang="en-US" b="1" dirty="0">
                <a:solidFill>
                  <a:srgbClr val="C00000"/>
                </a:solidFill>
                <a:ea typeface="微软雅黑" panose="020B0503020204020204" charset="-122"/>
                <a:cs typeface="+mn-lt"/>
                <a:sym typeface="+mn-ea"/>
              </a:rPr>
              <a:t>Fe</a:t>
            </a:r>
            <a:r>
              <a:rPr lang="en-US" altLang="zh-CN" b="1" dirty="0">
                <a:solidFill>
                  <a:srgbClr val="C00000"/>
                </a:solidFill>
                <a:ea typeface="微软雅黑" panose="020B0503020204020204" charset="-122"/>
                <a:cs typeface="+mn-lt"/>
                <a:sym typeface="+mn-ea"/>
              </a:rPr>
              <a:t> </a:t>
            </a:r>
            <a:r>
              <a:rPr lang="en-US" b="1" dirty="0">
                <a:solidFill>
                  <a:srgbClr val="C00000"/>
                </a:solidFill>
                <a:ea typeface="微软雅黑" panose="020B0503020204020204" charset="-122"/>
                <a:cs typeface="+mn-lt"/>
                <a:sym typeface="+mn-ea"/>
              </a:rPr>
              <a:t>E</a:t>
            </a:r>
            <a:r>
              <a:rPr b="1" dirty="0">
                <a:solidFill>
                  <a:srgbClr val="C00000"/>
                </a:solidFill>
                <a:ea typeface="微软雅黑" panose="020B0503020204020204" charset="-122"/>
                <a:cs typeface="+mn-lt"/>
                <a:sym typeface="+mn-ea"/>
              </a:rPr>
              <a:t>nergy </a:t>
            </a:r>
            <a:r>
              <a:rPr lang="en-US" b="1" dirty="0">
                <a:solidFill>
                  <a:srgbClr val="C00000"/>
                </a:solidFill>
                <a:ea typeface="微软雅黑" panose="020B0503020204020204" charset="-122"/>
                <a:cs typeface="+mn-lt"/>
                <a:sym typeface="+mn-ea"/>
              </a:rPr>
              <a:t>S</a:t>
            </a:r>
            <a:r>
              <a:rPr b="1" dirty="0">
                <a:solidFill>
                  <a:srgbClr val="C00000"/>
                </a:solidFill>
                <a:ea typeface="微软雅黑" panose="020B0503020204020204" charset="-122"/>
                <a:cs typeface="+mn-lt"/>
                <a:sym typeface="+mn-ea"/>
              </a:rPr>
              <a:t>pectrum</a:t>
            </a:r>
            <a:endParaRPr lang="zh-CN" altLang="en-US" b="1" dirty="0">
              <a:solidFill>
                <a:schemeClr val="tx2">
                  <a:lumMod val="60000"/>
                  <a:lumOff val="40000"/>
                </a:schemeClr>
              </a:solidFill>
              <a:ea typeface="微软雅黑" panose="020B0503020204020204" charset="-122"/>
              <a:cs typeface="+mn-lt"/>
              <a:sym typeface="+mn-ea"/>
            </a:endParaRPr>
          </a:p>
        </p:txBody>
      </p:sp>
      <p:sp>
        <p:nvSpPr>
          <p:cNvPr id="3" name="文本框 2"/>
          <p:cNvSpPr txBox="1"/>
          <p:nvPr/>
        </p:nvSpPr>
        <p:spPr>
          <a:xfrm>
            <a:off x="523875" y="5297170"/>
            <a:ext cx="4000500" cy="368300"/>
          </a:xfrm>
          <a:prstGeom prst="rect">
            <a:avLst/>
          </a:prstGeom>
          <a:noFill/>
        </p:spPr>
        <p:txBody>
          <a:bodyPr wrap="square" rtlCol="0">
            <a:spAutoFit/>
          </a:bodyPr>
          <a:lstStyle/>
          <a:p>
            <a:r>
              <a:rPr lang="zh-CN" altLang="en-US">
                <a:cs typeface="+mn-lt"/>
              </a:rPr>
              <a:t>Calibration peak</a:t>
            </a:r>
            <a:r>
              <a:rPr lang="en-US" altLang="zh-CN">
                <a:cs typeface="+mn-lt"/>
              </a:rPr>
              <a:t> ADC Value </a:t>
            </a:r>
            <a:r>
              <a:rPr lang="en-US" altLang="zh-CN">
                <a:cs typeface="+mn-lt"/>
                <a:sym typeface="+mn-ea"/>
              </a:rPr>
              <a:t>92  -&gt; 1640 e</a:t>
            </a:r>
            <a:r>
              <a:rPr lang="en-US" altLang="zh-CN" baseline="30000">
                <a:cs typeface="+mn-lt"/>
                <a:sym typeface="+mn-ea"/>
              </a:rPr>
              <a:t>-</a:t>
            </a:r>
            <a:endParaRPr lang="en-US" altLang="zh-CN" baseline="30000">
              <a:cs typeface="+mn-lt"/>
              <a:sym typeface="+mn-ea"/>
            </a:endParaRPr>
          </a:p>
        </p:txBody>
      </p:sp>
      <p:sp>
        <p:nvSpPr>
          <p:cNvPr id="5" name="文本框 4"/>
          <p:cNvSpPr txBox="1"/>
          <p:nvPr/>
        </p:nvSpPr>
        <p:spPr>
          <a:xfrm>
            <a:off x="2012950" y="1407160"/>
            <a:ext cx="3048000" cy="275590"/>
          </a:xfrm>
          <a:prstGeom prst="rect">
            <a:avLst/>
          </a:prstGeom>
          <a:noFill/>
        </p:spPr>
        <p:txBody>
          <a:bodyPr wrap="square" rtlCol="0">
            <a:spAutoFit/>
          </a:bodyPr>
          <a:lstStyle/>
          <a:p>
            <a:r>
              <a:rPr lang="zh-CN" altLang="en-US" sz="1200">
                <a:cs typeface="+mn-lt"/>
              </a:rPr>
              <a:t>Peak value </a:t>
            </a:r>
            <a:r>
              <a:rPr lang="en-US" altLang="zh-CN" sz="1200">
                <a:cs typeface="+mn-lt"/>
              </a:rPr>
              <a:t>86</a:t>
            </a:r>
            <a:endParaRPr lang="en-US" altLang="zh-CN" sz="1200">
              <a:cs typeface="+mn-lt"/>
            </a:endParaRPr>
          </a:p>
        </p:txBody>
      </p:sp>
      <p:sp>
        <p:nvSpPr>
          <p:cNvPr id="8" name="文本框 7"/>
          <p:cNvSpPr txBox="1"/>
          <p:nvPr/>
        </p:nvSpPr>
        <p:spPr>
          <a:xfrm>
            <a:off x="5148580" y="1345565"/>
            <a:ext cx="1097915" cy="460375"/>
          </a:xfrm>
          <a:prstGeom prst="rect">
            <a:avLst/>
          </a:prstGeom>
          <a:noFill/>
        </p:spPr>
        <p:txBody>
          <a:bodyPr wrap="square" rtlCol="0">
            <a:spAutoFit/>
          </a:bodyPr>
          <a:lstStyle/>
          <a:p>
            <a:r>
              <a:rPr lang="zh-CN" altLang="en-US" sz="1200">
                <a:cs typeface="+mn-lt"/>
              </a:rPr>
              <a:t>Collecting Peaks</a:t>
            </a:r>
            <a:endParaRPr lang="zh-CN" altLang="en-US" sz="1200">
              <a:cs typeface="+mn-lt"/>
            </a:endParaRPr>
          </a:p>
        </p:txBody>
      </p:sp>
      <p:sp>
        <p:nvSpPr>
          <p:cNvPr id="9" name="文本框 8"/>
          <p:cNvSpPr txBox="1"/>
          <p:nvPr/>
        </p:nvSpPr>
        <p:spPr>
          <a:xfrm>
            <a:off x="7178040" y="1974850"/>
            <a:ext cx="1338580" cy="460375"/>
          </a:xfrm>
          <a:prstGeom prst="rect">
            <a:avLst/>
          </a:prstGeom>
          <a:noFill/>
        </p:spPr>
        <p:txBody>
          <a:bodyPr wrap="square" rtlCol="0">
            <a:spAutoFit/>
          </a:bodyPr>
          <a:lstStyle/>
          <a:p>
            <a:r>
              <a:rPr lang="zh-CN" altLang="en-US" sz="1200">
                <a:cs typeface="+mn-lt"/>
                <a:sym typeface="+mn-ea"/>
              </a:rPr>
              <a:t>Calibration peak</a:t>
            </a:r>
            <a:r>
              <a:rPr lang="en-US" altLang="zh-CN" sz="1200">
                <a:cs typeface="+mn-lt"/>
              </a:rPr>
              <a:t>92</a:t>
            </a:r>
            <a:endParaRPr lang="en-US" altLang="zh-CN" sz="1200">
              <a:cs typeface="+mn-lt"/>
            </a:endParaRPr>
          </a:p>
        </p:txBody>
      </p:sp>
      <p:sp>
        <p:nvSpPr>
          <p:cNvPr id="14" name="文本框 13"/>
          <p:cNvSpPr txBox="1"/>
          <p:nvPr/>
        </p:nvSpPr>
        <p:spPr>
          <a:xfrm>
            <a:off x="1259840" y="1633220"/>
            <a:ext cx="2094230" cy="460375"/>
          </a:xfrm>
          <a:prstGeom prst="rect">
            <a:avLst/>
          </a:prstGeom>
          <a:noFill/>
        </p:spPr>
        <p:txBody>
          <a:bodyPr wrap="square" rtlCol="0">
            <a:spAutoFit/>
          </a:bodyPr>
          <a:lstStyle/>
          <a:p>
            <a:pPr algn="ctr"/>
            <a:r>
              <a:rPr sz="1200">
                <a:solidFill>
                  <a:srgbClr val="0070C0"/>
                </a:solidFill>
                <a:cs typeface="+mn-lt"/>
              </a:rPr>
              <a:t>Energy spectrum of 3x3 matrix signal</a:t>
            </a:r>
            <a:endParaRPr sz="1200">
              <a:solidFill>
                <a:srgbClr val="0070C0"/>
              </a:solidFill>
              <a:cs typeface="+mn-lt"/>
            </a:endParaRPr>
          </a:p>
        </p:txBody>
      </p:sp>
      <p:sp>
        <p:nvSpPr>
          <p:cNvPr id="15" name="文本框 14"/>
          <p:cNvSpPr txBox="1"/>
          <p:nvPr/>
        </p:nvSpPr>
        <p:spPr>
          <a:xfrm>
            <a:off x="6372225" y="1312545"/>
            <a:ext cx="2216150" cy="460375"/>
          </a:xfrm>
          <a:prstGeom prst="rect">
            <a:avLst/>
          </a:prstGeom>
          <a:noFill/>
        </p:spPr>
        <p:txBody>
          <a:bodyPr wrap="square" rtlCol="0">
            <a:spAutoFit/>
          </a:bodyPr>
          <a:lstStyle/>
          <a:p>
            <a:pPr algn="ctr"/>
            <a:r>
              <a:rPr lang="zh-CN" altLang="en-US" sz="1200">
                <a:solidFill>
                  <a:srgbClr val="0070C0"/>
                </a:solidFill>
                <a:cs typeface="+mn-lt"/>
              </a:rPr>
              <a:t>Energy spectrum of cluster seed signals</a:t>
            </a:r>
            <a:endParaRPr lang="zh-CN" altLang="en-US" sz="1200">
              <a:solidFill>
                <a:srgbClr val="0070C0"/>
              </a:solidFill>
              <a:cs typeface="+mn-lt"/>
            </a:endParaRPr>
          </a:p>
        </p:txBody>
      </p:sp>
      <p:sp>
        <p:nvSpPr>
          <p:cNvPr id="16" name="文本框 15"/>
          <p:cNvSpPr txBox="1"/>
          <p:nvPr/>
        </p:nvSpPr>
        <p:spPr>
          <a:xfrm>
            <a:off x="1618615" y="3506470"/>
            <a:ext cx="2216150" cy="460375"/>
          </a:xfrm>
          <a:prstGeom prst="rect">
            <a:avLst/>
          </a:prstGeom>
          <a:noFill/>
        </p:spPr>
        <p:txBody>
          <a:bodyPr wrap="square" rtlCol="0">
            <a:spAutoFit/>
          </a:bodyPr>
          <a:lstStyle/>
          <a:p>
            <a:pPr algn="ctr"/>
            <a:r>
              <a:rPr lang="zh-CN" altLang="en-US" sz="1200">
                <a:solidFill>
                  <a:srgbClr val="0070C0"/>
                </a:solidFill>
                <a:cs typeface="+mn-lt"/>
              </a:rPr>
              <a:t>Energy spectrum of single pixel clusters</a:t>
            </a:r>
            <a:endParaRPr lang="zh-CN" altLang="en-US" sz="1200">
              <a:solidFill>
                <a:srgbClr val="0070C0"/>
              </a:solidFill>
              <a:cs typeface="+mn-lt"/>
            </a:endParaRPr>
          </a:p>
        </p:txBody>
      </p:sp>
      <p:sp>
        <p:nvSpPr>
          <p:cNvPr id="17" name="文本框 16"/>
          <p:cNvSpPr txBox="1"/>
          <p:nvPr/>
        </p:nvSpPr>
        <p:spPr>
          <a:xfrm>
            <a:off x="6780530" y="3475355"/>
            <a:ext cx="1663700" cy="275590"/>
          </a:xfrm>
          <a:prstGeom prst="rect">
            <a:avLst/>
          </a:prstGeom>
          <a:noFill/>
        </p:spPr>
        <p:txBody>
          <a:bodyPr wrap="square" rtlCol="0">
            <a:spAutoFit/>
          </a:bodyPr>
          <a:lstStyle/>
          <a:p>
            <a:pPr algn="ctr"/>
            <a:r>
              <a:rPr lang="zh-CN" altLang="en-US" sz="1200">
                <a:solidFill>
                  <a:srgbClr val="0070C0"/>
                </a:solidFill>
                <a:cs typeface="+mn-lt"/>
              </a:rPr>
              <a:t>Cluster multiplicity</a:t>
            </a:r>
            <a:endParaRPr lang="zh-CN" altLang="en-US" sz="1200">
              <a:solidFill>
                <a:srgbClr val="0070C0"/>
              </a:solidFill>
              <a:cs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custDataLst>
              <p:tags r:id="rId1"/>
            </p:custDataLst>
          </p:nvPr>
        </p:nvPicPr>
        <p:blipFill>
          <a:blip r:embed="rId2" cstate="print"/>
          <a:stretch>
            <a:fillRect/>
          </a:stretch>
        </p:blipFill>
        <p:spPr>
          <a:xfrm>
            <a:off x="2004695" y="1487805"/>
            <a:ext cx="2231390" cy="1899920"/>
          </a:xfrm>
          <a:prstGeom prst="rect">
            <a:avLst/>
          </a:prstGeom>
        </p:spPr>
      </p:pic>
      <p:pic>
        <p:nvPicPr>
          <p:cNvPr id="194" name="图片 193"/>
          <p:cNvPicPr>
            <a:picLocks noChangeAspect="1"/>
          </p:cNvPicPr>
          <p:nvPr>
            <p:custDataLst>
              <p:tags r:id="rId3"/>
            </p:custDataLst>
          </p:nvPr>
        </p:nvPicPr>
        <p:blipFill>
          <a:blip r:embed="rId4" cstate="print"/>
          <a:stretch>
            <a:fillRect/>
          </a:stretch>
        </p:blipFill>
        <p:spPr>
          <a:xfrm>
            <a:off x="179705" y="1486535"/>
            <a:ext cx="1955165" cy="1927225"/>
          </a:xfrm>
          <a:prstGeom prst="rect">
            <a:avLst/>
          </a:prstGeom>
        </p:spPr>
      </p:pic>
      <p:pic>
        <p:nvPicPr>
          <p:cNvPr id="4" name="Picture 15" descr="TitleBKG2"/>
          <p:cNvPicPr>
            <a:picLocks noChangeAspect="1" noChangeArrowheads="1"/>
          </p:cNvPicPr>
          <p:nvPr/>
        </p:nvPicPr>
        <p:blipFill>
          <a:blip r:embed="rId5"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953135"/>
          </a:xfrm>
          <a:prstGeom prst="rect">
            <a:avLst/>
          </a:prstGeom>
          <a:noFill/>
        </p:spPr>
        <p:txBody>
          <a:bodyPr wrap="square" rtlCol="0">
            <a:spAutoFit/>
          </a:bodyPr>
          <a:lstStyle/>
          <a:p>
            <a:pPr lvl="0" algn="l">
              <a:buClrTx/>
              <a:buSzTx/>
              <a:buFontTx/>
            </a:pPr>
            <a:r>
              <a:rPr sz="2800" b="1" dirty="0">
                <a:solidFill>
                  <a:srgbClr val="000090"/>
                </a:solidFill>
                <a:sym typeface="+mn-ea"/>
              </a:rPr>
              <a:t>Research on 55nm CIS Process Pixel Chip - Chip Design and Testing</a:t>
            </a:r>
            <a:endParaRPr sz="2800" b="1" dirty="0">
              <a:solidFill>
                <a:srgbClr val="000090"/>
              </a:solidFill>
              <a:sym typeface="+mn-ea"/>
            </a:endParaRPr>
          </a:p>
        </p:txBody>
      </p:sp>
      <p:sp>
        <p:nvSpPr>
          <p:cNvPr id="9" name="TextBox 4"/>
          <p:cNvSpPr txBox="1"/>
          <p:nvPr>
            <p:custDataLst>
              <p:tags r:id="rId6"/>
            </p:custDataLst>
          </p:nvPr>
        </p:nvSpPr>
        <p:spPr>
          <a:xfrm>
            <a:off x="35560" y="951230"/>
            <a:ext cx="6481445" cy="368300"/>
          </a:xfrm>
          <a:prstGeom prst="rect">
            <a:avLst/>
          </a:prstGeom>
          <a:noFill/>
        </p:spPr>
        <p:txBody>
          <a:bodyPr wrap="square" rtlCol="0">
            <a:spAutoFit/>
          </a:bodyPr>
          <a:lstStyle/>
          <a:p>
            <a:pPr indent="0">
              <a:buFont typeface="Wingdings" panose="05000000000000000000" charset="0"/>
              <a:buNone/>
            </a:pPr>
            <a:r>
              <a:rPr lang="zh-CN" altLang="en-US" b="1" dirty="0">
                <a:solidFill>
                  <a:srgbClr val="C00000"/>
                </a:solidFill>
                <a:ea typeface="微软雅黑" panose="020B0503020204020204" charset="-122"/>
                <a:cs typeface="+mn-lt"/>
                <a:sym typeface="+mn-ea"/>
              </a:rPr>
              <a:t>Read architecture verification chip</a:t>
            </a:r>
            <a:r>
              <a:rPr lang="en-US" altLang="zh-CN" b="1" dirty="0">
                <a:solidFill>
                  <a:srgbClr val="C00000"/>
                </a:solidFill>
                <a:ea typeface="微软雅黑" panose="020B0503020204020204" charset="-122"/>
                <a:cs typeface="+mn-lt"/>
                <a:sym typeface="+mn-ea"/>
              </a:rPr>
              <a:t> MIC6_V1</a:t>
            </a:r>
            <a:endParaRPr lang="en-US" altLang="zh-CN" b="1" dirty="0">
              <a:solidFill>
                <a:srgbClr val="C00000"/>
              </a:solidFill>
              <a:ea typeface="微软雅黑" panose="020B0503020204020204" charset="-122"/>
              <a:cs typeface="+mn-lt"/>
              <a:sym typeface="+mn-ea"/>
            </a:endParaRPr>
          </a:p>
        </p:txBody>
      </p:sp>
      <p:pic>
        <p:nvPicPr>
          <p:cNvPr id="2" name="图片 1" descr="TC_43"/>
          <p:cNvPicPr>
            <a:picLocks noChangeAspect="1"/>
          </p:cNvPicPr>
          <p:nvPr>
            <p:custDataLst>
              <p:tags r:id="rId7"/>
            </p:custDataLst>
          </p:nvPr>
        </p:nvPicPr>
        <p:blipFill>
          <a:blip r:embed="rId8" cstate="print"/>
          <a:srcRect l="7590" t="1360" r="21051" b="1784"/>
          <a:stretch>
            <a:fillRect/>
          </a:stretch>
        </p:blipFill>
        <p:spPr>
          <a:xfrm rot="10800000">
            <a:off x="251460" y="1559560"/>
            <a:ext cx="1628140" cy="1656080"/>
          </a:xfrm>
          <a:prstGeom prst="rect">
            <a:avLst/>
          </a:prstGeom>
        </p:spPr>
      </p:pic>
      <p:pic>
        <p:nvPicPr>
          <p:cNvPr id="19" name="图片 18" descr="微信图片_20230927163707"/>
          <p:cNvPicPr>
            <a:picLocks noChangeAspect="1"/>
          </p:cNvPicPr>
          <p:nvPr>
            <p:custDataLst>
              <p:tags r:id="rId9"/>
            </p:custDataLst>
          </p:nvPr>
        </p:nvPicPr>
        <p:blipFill>
          <a:blip r:embed="rId10" cstate="print"/>
          <a:stretch>
            <a:fillRect/>
          </a:stretch>
        </p:blipFill>
        <p:spPr>
          <a:xfrm>
            <a:off x="4700905" y="1838325"/>
            <a:ext cx="1577340" cy="1214755"/>
          </a:xfrm>
          <a:prstGeom prst="rect">
            <a:avLst/>
          </a:prstGeom>
        </p:spPr>
      </p:pic>
      <p:pic>
        <p:nvPicPr>
          <p:cNvPr id="16" name="图片 15"/>
          <p:cNvPicPr>
            <a:picLocks noChangeAspect="1"/>
          </p:cNvPicPr>
          <p:nvPr>
            <p:custDataLst>
              <p:tags r:id="rId11"/>
            </p:custDataLst>
          </p:nvPr>
        </p:nvPicPr>
        <p:blipFill>
          <a:blip r:embed="rId12" cstate="print"/>
          <a:stretch>
            <a:fillRect/>
          </a:stretch>
        </p:blipFill>
        <p:spPr>
          <a:xfrm>
            <a:off x="6516370" y="1840865"/>
            <a:ext cx="2052320" cy="1219200"/>
          </a:xfrm>
          <a:prstGeom prst="rect">
            <a:avLst/>
          </a:prstGeom>
        </p:spPr>
      </p:pic>
      <p:sp>
        <p:nvSpPr>
          <p:cNvPr id="17" name="TextBox 4"/>
          <p:cNvSpPr txBox="1"/>
          <p:nvPr>
            <p:custDataLst>
              <p:tags r:id="rId13"/>
            </p:custDataLst>
          </p:nvPr>
        </p:nvSpPr>
        <p:spPr>
          <a:xfrm>
            <a:off x="4500245" y="1416050"/>
            <a:ext cx="4319905" cy="337185"/>
          </a:xfrm>
          <a:prstGeom prst="rect">
            <a:avLst/>
          </a:prstGeom>
          <a:noFill/>
        </p:spPr>
        <p:txBody>
          <a:bodyPr wrap="square" rtlCol="0">
            <a:spAutoFit/>
          </a:bodyPr>
          <a:lstStyle/>
          <a:p>
            <a:pPr indent="0">
              <a:buFont typeface="Wingdings" panose="05000000000000000000" charset="0"/>
              <a:buNone/>
            </a:pPr>
            <a:r>
              <a:rPr lang="zh-CN" altLang="en-US" sz="1600" b="1" dirty="0">
                <a:solidFill>
                  <a:schemeClr val="tx2">
                    <a:lumMod val="60000"/>
                    <a:lumOff val="40000"/>
                  </a:schemeClr>
                </a:solidFill>
                <a:latin typeface="微软雅黑" panose="020B0503020204020204" charset="-122"/>
                <a:ea typeface="微软雅黑" panose="020B0503020204020204" charset="-122"/>
                <a:cs typeface="微软雅黑" panose="020B0503020204020204" charset="-122"/>
                <a:sym typeface="+mn-ea"/>
              </a:rPr>
              <a:t>Preliminary test results</a:t>
            </a:r>
            <a:endParaRPr lang="zh-CN" altLang="en-US" sz="1600" b="1" dirty="0">
              <a:solidFill>
                <a:schemeClr val="tx2">
                  <a:lumMod val="60000"/>
                  <a:lumOff val="40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6"/>
          <p:cNvPicPr>
            <a:picLocks noChangeAspect="1"/>
          </p:cNvPicPr>
          <p:nvPr>
            <p:custDataLst>
              <p:tags r:id="rId14"/>
            </p:custDataLst>
          </p:nvPr>
        </p:nvPicPr>
        <p:blipFill>
          <a:blip r:embed="rId15" cstate="email"/>
          <a:stretch>
            <a:fillRect/>
          </a:stretch>
        </p:blipFill>
        <p:spPr>
          <a:xfrm>
            <a:off x="8388424" y="57192"/>
            <a:ext cx="720080" cy="712076"/>
          </a:xfrm>
          <a:prstGeom prst="rect">
            <a:avLst/>
          </a:prstGeom>
        </p:spPr>
      </p:pic>
      <p:sp>
        <p:nvSpPr>
          <p:cNvPr id="29" name="圆角矩形 28"/>
          <p:cNvSpPr/>
          <p:nvPr>
            <p:custDataLst>
              <p:tags r:id="rId16"/>
            </p:custDataLst>
          </p:nvPr>
        </p:nvSpPr>
        <p:spPr>
          <a:xfrm>
            <a:off x="35560" y="3442970"/>
            <a:ext cx="4194810" cy="222123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4" name="圆角矩形 33"/>
          <p:cNvSpPr/>
          <p:nvPr>
            <p:custDataLst>
              <p:tags r:id="rId17"/>
            </p:custDataLst>
          </p:nvPr>
        </p:nvSpPr>
        <p:spPr>
          <a:xfrm>
            <a:off x="4275455" y="1416685"/>
            <a:ext cx="4768215" cy="424688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107315" y="3525520"/>
            <a:ext cx="4024630" cy="2030095"/>
          </a:xfrm>
          <a:prstGeom prst="rect">
            <a:avLst/>
          </a:prstGeom>
          <a:noFill/>
        </p:spPr>
        <p:txBody>
          <a:bodyPr wrap="square" rtlCol="0" anchor="t">
            <a:spAutoFit/>
          </a:bodyPr>
          <a:lstStyle/>
          <a:p>
            <a:r>
              <a:rPr lang="zh-CN" altLang="en-US" sz="1400">
                <a:solidFill>
                  <a:srgbClr val="00B0F0"/>
                </a:solidFill>
                <a:cs typeface="+mn-lt"/>
              </a:rPr>
              <a:t>Chip </a:t>
            </a:r>
            <a:r>
              <a:rPr lang="en-US" altLang="zh-CN" sz="1400">
                <a:solidFill>
                  <a:srgbClr val="00B0F0"/>
                </a:solidFill>
                <a:cs typeface="+mn-lt"/>
              </a:rPr>
              <a:t>C</a:t>
            </a:r>
            <a:r>
              <a:rPr lang="zh-CN" altLang="en-US" sz="1400">
                <a:solidFill>
                  <a:srgbClr val="00B0F0"/>
                </a:solidFill>
                <a:cs typeface="+mn-lt"/>
              </a:rPr>
              <a:t>haracteristics</a:t>
            </a:r>
            <a:r>
              <a:rPr lang="en-US" altLang="zh-CN" sz="1400">
                <a:solidFill>
                  <a:srgbClr val="00B0F0"/>
                </a:solidFill>
                <a:cs typeface="+mn-lt"/>
              </a:rPr>
              <a:t>:</a:t>
            </a:r>
            <a:endParaRPr lang="en-US" altLang="zh-CN" sz="1400">
              <a:solidFill>
                <a:srgbClr val="00B0F0"/>
              </a:solidFill>
              <a:cs typeface="+mn-lt"/>
            </a:endParaRPr>
          </a:p>
          <a:p>
            <a:pPr marL="285750" indent="-285750">
              <a:buFont typeface="Wingdings" panose="05000000000000000000" charset="0"/>
              <a:buChar char="Ø"/>
            </a:pPr>
            <a:r>
              <a:rPr lang="zh-CN" altLang="en-US" sz="1400">
                <a:solidFill>
                  <a:srgbClr val="00B0F0"/>
                </a:solidFill>
                <a:cs typeface="+mn-lt"/>
              </a:rPr>
              <a:t>55 nm CIS </a:t>
            </a:r>
            <a:r>
              <a:rPr lang="en-US" altLang="zh-CN" sz="1400">
                <a:solidFill>
                  <a:srgbClr val="00B0F0"/>
                </a:solidFill>
                <a:cs typeface="+mn-lt"/>
              </a:rPr>
              <a:t>P</a:t>
            </a:r>
            <a:r>
              <a:rPr lang="zh-CN" altLang="en-US" sz="1400">
                <a:solidFill>
                  <a:srgbClr val="00B0F0"/>
                </a:solidFill>
                <a:cs typeface="+mn-lt"/>
              </a:rPr>
              <a:t>rocess</a:t>
            </a:r>
            <a:endParaRPr lang="zh-CN" altLang="en-US" sz="1400">
              <a:solidFill>
                <a:srgbClr val="00B0F0"/>
              </a:solidFill>
              <a:cs typeface="+mn-lt"/>
            </a:endParaRPr>
          </a:p>
          <a:p>
            <a:pPr marL="285750" indent="-285750">
              <a:buFont typeface="Wingdings" panose="05000000000000000000" charset="0"/>
              <a:buChar char="Ø"/>
            </a:pPr>
            <a:r>
              <a:rPr lang="zh-CN" altLang="en-US" sz="1400">
                <a:solidFill>
                  <a:srgbClr val="00B0F0"/>
                </a:solidFill>
                <a:cs typeface="+mn-lt"/>
              </a:rPr>
              <a:t>Pixel </a:t>
            </a:r>
            <a:r>
              <a:rPr lang="en-US" altLang="zh-CN" sz="1400">
                <a:solidFill>
                  <a:srgbClr val="00B0F0"/>
                </a:solidFill>
                <a:cs typeface="+mn-lt"/>
              </a:rPr>
              <a:t>A</a:t>
            </a:r>
            <a:r>
              <a:rPr lang="zh-CN" altLang="en-US" sz="1400">
                <a:solidFill>
                  <a:srgbClr val="00B0F0"/>
                </a:solidFill>
                <a:cs typeface="+mn-lt"/>
              </a:rPr>
              <a:t>rray</a:t>
            </a:r>
            <a:r>
              <a:rPr lang="en-US" altLang="zh-CN" sz="1400">
                <a:solidFill>
                  <a:srgbClr val="00B0F0"/>
                </a:solidFill>
                <a:cs typeface="+mn-lt"/>
              </a:rPr>
              <a:t>:</a:t>
            </a:r>
            <a:r>
              <a:rPr lang="zh-CN" altLang="en-US" sz="1400">
                <a:solidFill>
                  <a:srgbClr val="00B0F0"/>
                </a:solidFill>
                <a:cs typeface="+mn-lt"/>
              </a:rPr>
              <a:t>64x64</a:t>
            </a:r>
            <a:endParaRPr lang="zh-CN" altLang="en-US" sz="1400">
              <a:solidFill>
                <a:srgbClr val="00B0F0"/>
              </a:solidFill>
              <a:cs typeface="+mn-lt"/>
            </a:endParaRPr>
          </a:p>
          <a:p>
            <a:pPr marL="285750" indent="-285750">
              <a:buFont typeface="Wingdings" panose="05000000000000000000" charset="0"/>
              <a:buChar char="Ø"/>
            </a:pPr>
            <a:r>
              <a:rPr lang="zh-CN" altLang="en-US" sz="1400">
                <a:solidFill>
                  <a:srgbClr val="00B0F0"/>
                </a:solidFill>
                <a:cs typeface="+mn-lt"/>
              </a:rPr>
              <a:t>Pixel </a:t>
            </a:r>
            <a:r>
              <a:rPr lang="en-US" altLang="zh-CN" sz="1400">
                <a:solidFill>
                  <a:srgbClr val="00B0F0"/>
                </a:solidFill>
                <a:cs typeface="+mn-lt"/>
              </a:rPr>
              <a:t>S</a:t>
            </a:r>
            <a:r>
              <a:rPr lang="zh-CN" altLang="en-US" sz="1400">
                <a:solidFill>
                  <a:srgbClr val="00B0F0"/>
                </a:solidFill>
                <a:cs typeface="+mn-lt"/>
              </a:rPr>
              <a:t>ize</a:t>
            </a:r>
            <a:r>
              <a:rPr lang="en-US" altLang="zh-CN" sz="1400">
                <a:solidFill>
                  <a:srgbClr val="00B0F0"/>
                </a:solidFill>
                <a:cs typeface="+mn-lt"/>
              </a:rPr>
              <a:t>:</a:t>
            </a:r>
            <a:r>
              <a:rPr lang="zh-CN" altLang="en-US" sz="1400">
                <a:solidFill>
                  <a:srgbClr val="00B0F0"/>
                </a:solidFill>
                <a:cs typeface="+mn-lt"/>
              </a:rPr>
              <a:t>24umx20um</a:t>
            </a:r>
            <a:endParaRPr lang="zh-CN" altLang="en-US" sz="1400">
              <a:solidFill>
                <a:srgbClr val="00B0F0"/>
              </a:solidFill>
              <a:cs typeface="+mn-lt"/>
            </a:endParaRPr>
          </a:p>
          <a:p>
            <a:pPr marL="285750" indent="-285750">
              <a:buFont typeface="Wingdings" panose="05000000000000000000" charset="0"/>
              <a:buChar char="Ø"/>
            </a:pPr>
            <a:r>
              <a:rPr lang="zh-CN" altLang="en-US" sz="1400">
                <a:solidFill>
                  <a:srgbClr val="00B0F0"/>
                </a:solidFill>
                <a:cs typeface="+mn-lt"/>
              </a:rPr>
              <a:t>ENC &lt; 4.4 e-</a:t>
            </a:r>
            <a:endParaRPr lang="zh-CN" altLang="en-US" sz="1400">
              <a:solidFill>
                <a:srgbClr val="00B0F0"/>
              </a:solidFill>
              <a:cs typeface="+mn-lt"/>
            </a:endParaRPr>
          </a:p>
          <a:p>
            <a:pPr marL="285750" indent="-285750">
              <a:buFont typeface="Wingdings" panose="05000000000000000000" charset="0"/>
              <a:buChar char="Ø"/>
            </a:pPr>
            <a:r>
              <a:rPr lang="zh-CN" altLang="en-US" sz="1400">
                <a:solidFill>
                  <a:srgbClr val="00B0F0"/>
                </a:solidFill>
                <a:cs typeface="+mn-lt"/>
              </a:rPr>
              <a:t>Arrival </a:t>
            </a:r>
            <a:r>
              <a:rPr lang="en-US" altLang="zh-CN" sz="1400">
                <a:solidFill>
                  <a:srgbClr val="00B0F0"/>
                </a:solidFill>
                <a:cs typeface="+mn-lt"/>
              </a:rPr>
              <a:t>T</a:t>
            </a:r>
            <a:r>
              <a:rPr lang="zh-CN" altLang="en-US" sz="1400">
                <a:solidFill>
                  <a:srgbClr val="00B0F0"/>
                </a:solidFill>
                <a:cs typeface="+mn-lt"/>
              </a:rPr>
              <a:t>ime </a:t>
            </a:r>
            <a:r>
              <a:rPr lang="en-US" altLang="zh-CN" sz="1400">
                <a:solidFill>
                  <a:srgbClr val="00B0F0"/>
                </a:solidFill>
                <a:cs typeface="+mn-lt"/>
              </a:rPr>
              <a:t>R</a:t>
            </a:r>
            <a:r>
              <a:rPr lang="zh-CN" altLang="en-US" sz="1400">
                <a:solidFill>
                  <a:srgbClr val="00B0F0"/>
                </a:solidFill>
                <a:cs typeface="+mn-lt"/>
              </a:rPr>
              <a:t>esolution</a:t>
            </a:r>
            <a:r>
              <a:rPr lang="en-US" altLang="zh-CN" sz="1400">
                <a:solidFill>
                  <a:srgbClr val="00B0F0"/>
                </a:solidFill>
                <a:cs typeface="+mn-lt"/>
              </a:rPr>
              <a:t>:</a:t>
            </a:r>
            <a:r>
              <a:rPr lang="zh-CN" altLang="en-US" sz="1400">
                <a:solidFill>
                  <a:srgbClr val="00B0F0"/>
                </a:solidFill>
                <a:cs typeface="+mn-lt"/>
              </a:rPr>
              <a:t>5-10 ns</a:t>
            </a:r>
            <a:endParaRPr lang="zh-CN" altLang="en-US" sz="1400">
              <a:solidFill>
                <a:srgbClr val="00B0F0"/>
              </a:solidFill>
              <a:cs typeface="+mn-lt"/>
            </a:endParaRPr>
          </a:p>
          <a:p>
            <a:pPr marL="285750" indent="-285750">
              <a:buFont typeface="Wingdings" panose="05000000000000000000" charset="0"/>
              <a:buChar char="Ø"/>
            </a:pPr>
            <a:r>
              <a:rPr lang="zh-CN" altLang="en-US" sz="1400">
                <a:solidFill>
                  <a:srgbClr val="00B0F0"/>
                </a:solidFill>
                <a:cs typeface="+mn-lt"/>
              </a:rPr>
              <a:t>Node </a:t>
            </a:r>
            <a:r>
              <a:rPr lang="en-US" altLang="zh-CN" sz="1400">
                <a:solidFill>
                  <a:srgbClr val="00B0F0"/>
                </a:solidFill>
                <a:cs typeface="+mn-lt"/>
              </a:rPr>
              <a:t>B</a:t>
            </a:r>
            <a:r>
              <a:rPr lang="zh-CN" altLang="en-US" sz="1400">
                <a:solidFill>
                  <a:srgbClr val="00B0F0"/>
                </a:solidFill>
                <a:cs typeface="+mn-lt"/>
              </a:rPr>
              <a:t>ased </a:t>
            </a:r>
            <a:r>
              <a:rPr lang="en-US" altLang="zh-CN" sz="1400">
                <a:solidFill>
                  <a:srgbClr val="00B0F0"/>
                </a:solidFill>
                <a:cs typeface="+mn-lt"/>
              </a:rPr>
              <a:t>Z</a:t>
            </a:r>
            <a:r>
              <a:rPr lang="zh-CN" altLang="en-US" sz="1400">
                <a:solidFill>
                  <a:srgbClr val="00B0F0"/>
                </a:solidFill>
                <a:cs typeface="+mn-lt"/>
              </a:rPr>
              <a:t>ero </a:t>
            </a:r>
            <a:r>
              <a:rPr lang="en-US" altLang="zh-CN" sz="1400">
                <a:solidFill>
                  <a:srgbClr val="00B0F0"/>
                </a:solidFill>
                <a:cs typeface="+mn-lt"/>
              </a:rPr>
              <a:t>C</a:t>
            </a:r>
            <a:r>
              <a:rPr lang="zh-CN" altLang="en-US" sz="1400">
                <a:solidFill>
                  <a:srgbClr val="00B0F0"/>
                </a:solidFill>
                <a:cs typeface="+mn-lt"/>
              </a:rPr>
              <a:t>ompression, </a:t>
            </a:r>
            <a:r>
              <a:rPr lang="en-US" altLang="zh-CN" sz="1400">
                <a:solidFill>
                  <a:srgbClr val="00B0F0"/>
                </a:solidFill>
                <a:cs typeface="+mn-lt"/>
              </a:rPr>
              <a:t>P</a:t>
            </a:r>
            <a:r>
              <a:rPr lang="zh-CN" altLang="en-US" sz="1400">
                <a:solidFill>
                  <a:srgbClr val="00B0F0"/>
                </a:solidFill>
                <a:cs typeface="+mn-lt"/>
              </a:rPr>
              <a:t>arallel </a:t>
            </a:r>
            <a:r>
              <a:rPr lang="en-US" altLang="zh-CN" sz="1400">
                <a:solidFill>
                  <a:srgbClr val="00B0F0"/>
                </a:solidFill>
                <a:cs typeface="+mn-lt"/>
              </a:rPr>
              <a:t>R</a:t>
            </a:r>
            <a:r>
              <a:rPr lang="zh-CN" altLang="en-US" sz="1400">
                <a:solidFill>
                  <a:srgbClr val="00B0F0"/>
                </a:solidFill>
                <a:cs typeface="+mn-lt"/>
              </a:rPr>
              <a:t>eadout </a:t>
            </a:r>
            <a:r>
              <a:rPr lang="en-US" altLang="zh-CN" sz="1400">
                <a:solidFill>
                  <a:srgbClr val="00B0F0"/>
                </a:solidFill>
                <a:cs typeface="+mn-lt"/>
              </a:rPr>
              <a:t>A</a:t>
            </a:r>
            <a:r>
              <a:rPr lang="zh-CN" altLang="en-US" sz="1400">
                <a:solidFill>
                  <a:srgbClr val="00B0F0"/>
                </a:solidFill>
                <a:cs typeface="+mn-lt"/>
              </a:rPr>
              <a:t>rchitecture</a:t>
            </a:r>
            <a:endParaRPr lang="zh-CN" altLang="en-US" sz="1400">
              <a:solidFill>
                <a:srgbClr val="00B0F0"/>
              </a:solidFill>
              <a:cs typeface="+mn-lt"/>
            </a:endParaRPr>
          </a:p>
          <a:p>
            <a:pPr marL="285750" indent="-285750">
              <a:buFont typeface="Wingdings" panose="05000000000000000000" charset="0"/>
              <a:buChar char="Ø"/>
            </a:pPr>
            <a:r>
              <a:rPr lang="zh-CN" altLang="en-US" sz="1400">
                <a:solidFill>
                  <a:srgbClr val="00B0F0"/>
                </a:solidFill>
                <a:cs typeface="+mn-lt"/>
              </a:rPr>
              <a:t>Column </a:t>
            </a:r>
            <a:r>
              <a:rPr lang="en-US" altLang="zh-CN" sz="1400">
                <a:solidFill>
                  <a:srgbClr val="00B0F0"/>
                </a:solidFill>
                <a:cs typeface="+mn-lt"/>
              </a:rPr>
              <a:t>B</a:t>
            </a:r>
            <a:r>
              <a:rPr lang="zh-CN" altLang="en-US" sz="1400">
                <a:solidFill>
                  <a:srgbClr val="00B0F0"/>
                </a:solidFill>
                <a:cs typeface="+mn-lt"/>
              </a:rPr>
              <a:t>ased </a:t>
            </a:r>
            <a:r>
              <a:rPr lang="en-US" altLang="zh-CN" sz="1400">
                <a:solidFill>
                  <a:srgbClr val="00B0F0"/>
                </a:solidFill>
                <a:cs typeface="+mn-lt"/>
              </a:rPr>
              <a:t>A</a:t>
            </a:r>
            <a:r>
              <a:rPr lang="zh-CN" altLang="en-US" sz="1400">
                <a:solidFill>
                  <a:srgbClr val="00B0F0"/>
                </a:solidFill>
                <a:cs typeface="+mn-lt"/>
              </a:rPr>
              <a:t>synchronous </a:t>
            </a:r>
            <a:r>
              <a:rPr lang="en-US" altLang="zh-CN" sz="1400">
                <a:solidFill>
                  <a:srgbClr val="00B0F0"/>
                </a:solidFill>
                <a:cs typeface="+mn-lt"/>
              </a:rPr>
              <a:t>R</a:t>
            </a:r>
            <a:r>
              <a:rPr lang="zh-CN" altLang="en-US" sz="1400">
                <a:solidFill>
                  <a:srgbClr val="00B0F0"/>
                </a:solidFill>
                <a:cs typeface="+mn-lt"/>
              </a:rPr>
              <a:t>eadout</a:t>
            </a:r>
            <a:endParaRPr lang="zh-CN" altLang="en-US" sz="1400">
              <a:solidFill>
                <a:srgbClr val="00B0F0"/>
              </a:solidFill>
              <a:cs typeface="+mn-lt"/>
            </a:endParaRPr>
          </a:p>
        </p:txBody>
      </p:sp>
      <p:sp>
        <p:nvSpPr>
          <p:cNvPr id="8" name="文本框 7"/>
          <p:cNvSpPr txBox="1"/>
          <p:nvPr/>
        </p:nvSpPr>
        <p:spPr>
          <a:xfrm>
            <a:off x="4279900" y="3288030"/>
            <a:ext cx="4762500" cy="2245360"/>
          </a:xfrm>
          <a:prstGeom prst="rect">
            <a:avLst/>
          </a:prstGeom>
          <a:noFill/>
        </p:spPr>
        <p:txBody>
          <a:bodyPr wrap="square" rtlCol="0" anchor="t">
            <a:spAutoFit/>
          </a:bodyPr>
          <a:lstStyle/>
          <a:p>
            <a:pPr marL="285750" indent="-285750" algn="l">
              <a:buClrTx/>
              <a:buSzTx/>
              <a:buFont typeface="Wingdings" panose="05000000000000000000" charset="0"/>
              <a:buChar char="Ø"/>
            </a:pPr>
            <a:r>
              <a:rPr lang="zh-CN" altLang="en-US" sz="1400">
                <a:solidFill>
                  <a:srgbClr val="00B0F0"/>
                </a:solidFill>
                <a:cs typeface="+mn-lt"/>
              </a:rPr>
              <a:t>Multiple dual columns of the chip were tested</a:t>
            </a:r>
            <a:endParaRPr lang="zh-CN" altLang="en-US" sz="1400">
              <a:solidFill>
                <a:srgbClr val="00B0F0"/>
              </a:solidFill>
              <a:cs typeface="+mn-lt"/>
            </a:endParaRPr>
          </a:p>
          <a:p>
            <a:pPr marL="285750" indent="-285750" algn="l">
              <a:buClrTx/>
              <a:buSzTx/>
              <a:buFont typeface="Wingdings" panose="05000000000000000000" charset="0"/>
              <a:buChar char="Ø"/>
            </a:pPr>
            <a:r>
              <a:rPr lang="zh-CN" altLang="en-US" sz="1400">
                <a:solidFill>
                  <a:srgbClr val="00B0F0"/>
                </a:solidFill>
                <a:cs typeface="+mn-lt"/>
              </a:rPr>
              <a:t>Inject the write request signal req at the top of the dual row, and the chip outputs the ack signal normally at the top.</a:t>
            </a:r>
            <a:endParaRPr lang="zh-CN" altLang="en-US" sz="1400">
              <a:solidFill>
                <a:srgbClr val="00B0F0"/>
              </a:solidFill>
              <a:cs typeface="+mn-lt"/>
            </a:endParaRPr>
          </a:p>
          <a:p>
            <a:pPr marL="285750" indent="-285750" algn="l">
              <a:buClrTx/>
              <a:buSzTx/>
              <a:buFont typeface="Wingdings" panose="05000000000000000000" charset="0"/>
              <a:buChar char="Ø"/>
            </a:pPr>
            <a:r>
              <a:rPr lang="zh-CN" altLang="en-US" sz="1400">
                <a:solidFill>
                  <a:srgbClr val="00B0F0"/>
                </a:solidFill>
                <a:cs typeface="+mn-lt"/>
              </a:rPr>
              <a:t>After</a:t>
            </a:r>
            <a:r>
              <a:rPr lang="zh-CN" altLang="en-US" sz="1400">
                <a:solidFill>
                  <a:srgbClr val="C00000"/>
                </a:solidFill>
                <a:cs typeface="+mn-lt"/>
              </a:rPr>
              <a:t> 25ns</a:t>
            </a:r>
            <a:r>
              <a:rPr lang="zh-CN" altLang="en-US" sz="1400">
                <a:solidFill>
                  <a:srgbClr val="00B0F0"/>
                </a:solidFill>
                <a:cs typeface="+mn-lt"/>
              </a:rPr>
              <a:t>, a request signal req appeared at the bottom of the double column, and the 22 bit test data was correctly transmitted to the bottom of the double column. There are </a:t>
            </a:r>
            <a:r>
              <a:rPr lang="zh-CN" altLang="en-US" sz="1400">
                <a:solidFill>
                  <a:srgbClr val="C00000"/>
                </a:solidFill>
                <a:cs typeface="+mn-lt"/>
              </a:rPr>
              <a:t>16 asynchronous handshake read nodes</a:t>
            </a:r>
            <a:r>
              <a:rPr lang="zh-CN" altLang="en-US" sz="1400">
                <a:solidFill>
                  <a:srgbClr val="00B0F0"/>
                </a:solidFill>
                <a:cs typeface="+mn-lt"/>
              </a:rPr>
              <a:t> in the dual column, and each node requires 25ns/16=1.56ns to complete data transmission, which is 640MHz.</a:t>
            </a:r>
            <a:endParaRPr lang="zh-CN" altLang="en-US" sz="1400">
              <a:solidFill>
                <a:srgbClr val="00B0F0"/>
              </a:solidFill>
              <a:cs typeface="+mn-lt"/>
            </a:endParaRPr>
          </a:p>
          <a:p>
            <a:pPr marL="285750" indent="-285750" algn="l">
              <a:buClrTx/>
              <a:buSzTx/>
              <a:buFont typeface="Wingdings" panose="05000000000000000000" charset="0"/>
              <a:buChar char="Ø"/>
            </a:pPr>
            <a:r>
              <a:rPr lang="zh-CN" altLang="en-US" sz="1400">
                <a:solidFill>
                  <a:srgbClr val="C00000"/>
                </a:solidFill>
                <a:cs typeface="+mn-lt"/>
              </a:rPr>
              <a:t>Read out 8 pixels every 1.56ns (under extreme conditions)</a:t>
            </a:r>
            <a:endParaRPr lang="zh-CN" altLang="en-US" sz="1400">
              <a:solidFill>
                <a:srgbClr val="C00000"/>
              </a:solidFill>
              <a:cs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29" name="图片 6"/>
          <p:cNvPicPr>
            <a:picLocks noChangeAspect="1"/>
          </p:cNvPicPr>
          <p:nvPr/>
        </p:nvPicPr>
        <p:blipFill>
          <a:blip r:embed="rId2" cstate="email"/>
          <a:stretch>
            <a:fillRect/>
          </a:stretch>
        </p:blipFill>
        <p:spPr>
          <a:xfrm>
            <a:off x="8388424" y="57192"/>
            <a:ext cx="720080" cy="712076"/>
          </a:xfrm>
          <a:prstGeom prst="rect">
            <a:avLst/>
          </a:prstGeom>
        </p:spPr>
      </p:pic>
      <p:pic>
        <p:nvPicPr>
          <p:cNvPr id="13" name="图片 12"/>
          <p:cNvPicPr>
            <a:picLocks noChangeAspect="1"/>
          </p:cNvPicPr>
          <p:nvPr>
            <p:custDataLst>
              <p:tags r:id="rId3"/>
            </p:custDataLst>
          </p:nvPr>
        </p:nvPicPr>
        <p:blipFill>
          <a:blip r:embed="rId4" cstate="print"/>
          <a:stretch>
            <a:fillRect/>
          </a:stretch>
        </p:blipFill>
        <p:spPr>
          <a:xfrm>
            <a:off x="1115695" y="913130"/>
            <a:ext cx="6800850" cy="2778125"/>
          </a:xfrm>
          <a:prstGeom prst="rect">
            <a:avLst/>
          </a:prstGeom>
        </p:spPr>
      </p:pic>
      <p:sp>
        <p:nvSpPr>
          <p:cNvPr id="14" name="文本框 15"/>
          <p:cNvSpPr txBox="1"/>
          <p:nvPr/>
        </p:nvSpPr>
        <p:spPr>
          <a:xfrm>
            <a:off x="245110" y="3582035"/>
            <a:ext cx="2237740" cy="829945"/>
          </a:xfrm>
          <a:prstGeom prst="rect">
            <a:avLst/>
          </a:prstGeom>
          <a:noFill/>
        </p:spPr>
        <p:txBody>
          <a:bodyPr wrap="square" rtlCol="0">
            <a:spAutoFit/>
          </a:bodyPr>
          <a:lstStyle/>
          <a:p>
            <a:pPr algn="l"/>
            <a:r>
              <a:rPr lang="en-US" sz="2400" dirty="0">
                <a:cs typeface="+mn-lt"/>
                <a:sym typeface="+mn-ea"/>
              </a:rPr>
              <a:t>180 nm BCD </a:t>
            </a:r>
            <a:r>
              <a:rPr lang="en-US" altLang="zh-CN" sz="2400" dirty="0">
                <a:cs typeface="+mn-lt"/>
                <a:sym typeface="+mn-ea"/>
              </a:rPr>
              <a:t>Process</a:t>
            </a:r>
            <a:r>
              <a:rPr lang="zh-CN" altLang="en-US" sz="2400" dirty="0">
                <a:cs typeface="+mn-lt"/>
              </a:rPr>
              <a:t>：</a:t>
            </a:r>
            <a:endParaRPr lang="zh-CN" altLang="en-US" sz="2400" dirty="0">
              <a:cs typeface="+mn-lt"/>
            </a:endParaRPr>
          </a:p>
        </p:txBody>
      </p:sp>
      <p:sp>
        <p:nvSpPr>
          <p:cNvPr id="16" name="文本框 8"/>
          <p:cNvSpPr txBox="1"/>
          <p:nvPr/>
        </p:nvSpPr>
        <p:spPr>
          <a:xfrm>
            <a:off x="1995170" y="3361690"/>
            <a:ext cx="7027545" cy="2030095"/>
          </a:xfrm>
          <a:prstGeom prst="rect">
            <a:avLst/>
          </a:prstGeom>
          <a:noFill/>
        </p:spPr>
        <p:txBody>
          <a:bodyPr wrap="square" rtlCol="0">
            <a:spAutoFit/>
          </a:bodyPr>
          <a:lstStyle/>
          <a:p>
            <a:pPr marL="171450" indent="-171450">
              <a:buFont typeface="Wingdings" panose="05000000000000000000" pitchFamily="2" charset="2"/>
              <a:buChar char="Ø"/>
            </a:pPr>
            <a:r>
              <a:rPr dirty="0">
                <a:cs typeface="+mn-lt"/>
              </a:rPr>
              <a:t>High </a:t>
            </a:r>
            <a:r>
              <a:rPr lang="en-US" dirty="0">
                <a:cs typeface="+mn-lt"/>
              </a:rPr>
              <a:t>V</a:t>
            </a:r>
            <a:r>
              <a:rPr dirty="0">
                <a:cs typeface="+mn-lt"/>
              </a:rPr>
              <a:t>oltage: 70V, achieving a large depletion layer</a:t>
            </a:r>
            <a:endParaRPr dirty="0">
              <a:cs typeface="+mn-lt"/>
            </a:endParaRPr>
          </a:p>
          <a:p>
            <a:pPr marL="171450" indent="-171450">
              <a:buFont typeface="Wingdings" panose="05000000000000000000" pitchFamily="2" charset="2"/>
              <a:buChar char="Ø"/>
            </a:pPr>
            <a:r>
              <a:rPr dirty="0">
                <a:cs typeface="+mn-lt"/>
              </a:rPr>
              <a:t>Four </a:t>
            </a:r>
            <a:r>
              <a:rPr lang="en-US" dirty="0">
                <a:cs typeface="+mn-lt"/>
              </a:rPr>
              <a:t>W</a:t>
            </a:r>
            <a:r>
              <a:rPr dirty="0">
                <a:cs typeface="+mn-lt"/>
              </a:rPr>
              <a:t>ell </a:t>
            </a:r>
            <a:r>
              <a:rPr lang="en-US" dirty="0">
                <a:cs typeface="+mn-lt"/>
              </a:rPr>
              <a:t>P</a:t>
            </a:r>
            <a:r>
              <a:rPr dirty="0">
                <a:cs typeface="+mn-lt"/>
              </a:rPr>
              <a:t>rocess: NW, PW, DPW, DNW, achieving high voltage isolation</a:t>
            </a:r>
            <a:endParaRPr dirty="0">
              <a:cs typeface="+mn-lt"/>
            </a:endParaRPr>
          </a:p>
          <a:p>
            <a:pPr marL="171450" indent="-171450">
              <a:buFont typeface="Wingdings" panose="05000000000000000000" pitchFamily="2" charset="2"/>
              <a:buChar char="Ø"/>
            </a:pPr>
            <a:r>
              <a:rPr dirty="0">
                <a:cs typeface="+mn-lt"/>
              </a:rPr>
              <a:t>6 </a:t>
            </a:r>
            <a:r>
              <a:rPr lang="en-US" dirty="0">
                <a:cs typeface="+mn-lt"/>
              </a:rPr>
              <a:t>L</a:t>
            </a:r>
            <a:r>
              <a:rPr dirty="0">
                <a:cs typeface="+mn-lt"/>
              </a:rPr>
              <a:t>ayers of </a:t>
            </a:r>
            <a:r>
              <a:rPr lang="en-US" dirty="0">
                <a:cs typeface="+mn-lt"/>
              </a:rPr>
              <a:t>M</a:t>
            </a:r>
            <a:r>
              <a:rPr dirty="0">
                <a:cs typeface="+mn-lt"/>
              </a:rPr>
              <a:t>etal</a:t>
            </a:r>
            <a:endParaRPr dirty="0">
              <a:cs typeface="+mn-lt"/>
            </a:endParaRPr>
          </a:p>
          <a:p>
            <a:pPr marL="171450" indent="-171450">
              <a:buFont typeface="Wingdings" panose="05000000000000000000" pitchFamily="2" charset="2"/>
              <a:buChar char="Ø"/>
            </a:pPr>
            <a:r>
              <a:rPr dirty="0">
                <a:cs typeface="+mn-lt"/>
              </a:rPr>
              <a:t>Top </a:t>
            </a:r>
            <a:r>
              <a:rPr lang="en-US" dirty="0">
                <a:cs typeface="+mn-lt"/>
              </a:rPr>
              <a:t>M</a:t>
            </a:r>
            <a:r>
              <a:rPr dirty="0">
                <a:cs typeface="+mn-lt"/>
              </a:rPr>
              <a:t>etal </a:t>
            </a:r>
            <a:r>
              <a:rPr lang="en-US" dirty="0">
                <a:cs typeface="+mn-lt"/>
              </a:rPr>
              <a:t>T</a:t>
            </a:r>
            <a:r>
              <a:rPr dirty="0">
                <a:cs typeface="+mn-lt"/>
              </a:rPr>
              <a:t>hickness: 4 microns, achieving a small voltage drop</a:t>
            </a:r>
            <a:endParaRPr dirty="0">
              <a:cs typeface="+mn-lt"/>
            </a:endParaRPr>
          </a:p>
          <a:p>
            <a:pPr marL="171450" indent="-171450">
              <a:buFont typeface="Wingdings" panose="05000000000000000000" pitchFamily="2" charset="2"/>
              <a:buChar char="Ø"/>
            </a:pPr>
            <a:r>
              <a:rPr dirty="0">
                <a:cs typeface="+mn-lt"/>
              </a:rPr>
              <a:t>Block </a:t>
            </a:r>
            <a:r>
              <a:rPr lang="en-US" dirty="0">
                <a:cs typeface="+mn-lt"/>
              </a:rPr>
              <a:t>R</a:t>
            </a:r>
            <a:r>
              <a:rPr dirty="0">
                <a:cs typeface="+mn-lt"/>
              </a:rPr>
              <a:t>esistance: 3Kohm/block, </a:t>
            </a:r>
            <a:r>
              <a:rPr lang="en-US" dirty="0">
                <a:cs typeface="+mn-lt"/>
              </a:rPr>
              <a:t>C</a:t>
            </a:r>
            <a:r>
              <a:rPr dirty="0">
                <a:cs typeface="+mn-lt"/>
              </a:rPr>
              <a:t>apacitance: 2fF/um2, </a:t>
            </a:r>
            <a:r>
              <a:rPr lang="en-US" dirty="0">
                <a:cs typeface="+mn-lt"/>
              </a:rPr>
              <a:t>A</a:t>
            </a:r>
            <a:r>
              <a:rPr dirty="0">
                <a:cs typeface="+mn-lt"/>
              </a:rPr>
              <a:t>chieving </a:t>
            </a:r>
            <a:r>
              <a:rPr lang="en-US" dirty="0">
                <a:cs typeface="+mn-lt"/>
              </a:rPr>
              <a:t>S</a:t>
            </a:r>
            <a:r>
              <a:rPr dirty="0">
                <a:cs typeface="+mn-lt"/>
              </a:rPr>
              <a:t>mall </a:t>
            </a:r>
            <a:r>
              <a:rPr lang="en-US" dirty="0">
                <a:cs typeface="+mn-lt"/>
              </a:rPr>
              <a:t>A</a:t>
            </a:r>
            <a:r>
              <a:rPr dirty="0">
                <a:cs typeface="+mn-lt"/>
              </a:rPr>
              <a:t>rea</a:t>
            </a:r>
            <a:endParaRPr dirty="0">
              <a:cs typeface="+mn-lt"/>
            </a:endParaRPr>
          </a:p>
          <a:p>
            <a:pPr marL="171450" indent="-171450">
              <a:buFont typeface="Wingdings" panose="05000000000000000000" pitchFamily="2" charset="2"/>
              <a:buChar char="Ø"/>
            </a:pPr>
            <a:r>
              <a:rPr dirty="0">
                <a:cs typeface="+mn-lt"/>
              </a:rPr>
              <a:t>Stable </a:t>
            </a:r>
            <a:r>
              <a:rPr lang="en-US" dirty="0">
                <a:cs typeface="+mn-lt"/>
              </a:rPr>
              <a:t>P</a:t>
            </a:r>
            <a:r>
              <a:rPr dirty="0">
                <a:cs typeface="+mn-lt"/>
              </a:rPr>
              <a:t>rocess and </a:t>
            </a:r>
            <a:r>
              <a:rPr lang="en-US" dirty="0">
                <a:cs typeface="+mn-lt"/>
              </a:rPr>
              <a:t>G</a:t>
            </a:r>
            <a:r>
              <a:rPr dirty="0">
                <a:cs typeface="+mn-lt"/>
              </a:rPr>
              <a:t>uaranteed </a:t>
            </a:r>
            <a:r>
              <a:rPr lang="en-US" dirty="0">
                <a:cs typeface="+mn-lt"/>
              </a:rPr>
              <a:t>P</a:t>
            </a:r>
            <a:r>
              <a:rPr dirty="0">
                <a:cs typeface="+mn-lt"/>
              </a:rPr>
              <a:t>roduction </a:t>
            </a:r>
            <a:r>
              <a:rPr lang="en-US" dirty="0">
                <a:cs typeface="+mn-lt"/>
              </a:rPr>
              <a:t>C</a:t>
            </a:r>
            <a:r>
              <a:rPr dirty="0">
                <a:cs typeface="+mn-lt"/>
              </a:rPr>
              <a:t>apacity</a:t>
            </a:r>
            <a:endParaRPr dirty="0">
              <a:cs typeface="+mn-lt"/>
            </a:endParaRPr>
          </a:p>
        </p:txBody>
      </p:sp>
      <p:sp>
        <p:nvSpPr>
          <p:cNvPr id="9" name="TextBox 16"/>
          <p:cNvSpPr txBox="1"/>
          <p:nvPr/>
        </p:nvSpPr>
        <p:spPr>
          <a:xfrm>
            <a:off x="35496" y="81223"/>
            <a:ext cx="8317432" cy="521970"/>
          </a:xfrm>
          <a:prstGeom prst="rect">
            <a:avLst/>
          </a:prstGeom>
          <a:noFill/>
        </p:spPr>
        <p:txBody>
          <a:bodyPr wrap="square" rtlCol="0">
            <a:spAutoFit/>
          </a:bodyPr>
          <a:lstStyle/>
          <a:p>
            <a:r>
              <a:rPr sz="2800" b="1" dirty="0">
                <a:solidFill>
                  <a:srgbClr val="000090"/>
                </a:solidFill>
                <a:sym typeface="+mn-ea"/>
              </a:rPr>
              <a:t>Research on 180 nm High Voltage Process Pixel Chip</a:t>
            </a:r>
            <a:endParaRPr 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sp>
        <p:nvSpPr>
          <p:cNvPr id="52" name="圆角矩形 51"/>
          <p:cNvSpPr/>
          <p:nvPr>
            <p:custDataLst>
              <p:tags r:id="rId5"/>
            </p:custDataLst>
          </p:nvPr>
        </p:nvSpPr>
        <p:spPr>
          <a:xfrm>
            <a:off x="245745" y="3289935"/>
            <a:ext cx="8658860" cy="231076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29" name="图片 6"/>
          <p:cNvPicPr>
            <a:picLocks noChangeAspect="1"/>
          </p:cNvPicPr>
          <p:nvPr/>
        </p:nvPicPr>
        <p:blipFill>
          <a:blip r:embed="rId2" cstate="email"/>
          <a:stretch>
            <a:fillRect/>
          </a:stretch>
        </p:blipFill>
        <p:spPr>
          <a:xfrm>
            <a:off x="8388424" y="57192"/>
            <a:ext cx="720080" cy="712076"/>
          </a:xfrm>
          <a:prstGeom prst="rect">
            <a:avLst/>
          </a:prstGeom>
        </p:spPr>
      </p:pic>
      <p:pic>
        <p:nvPicPr>
          <p:cNvPr id="8" name="图片 7" descr="图片1"/>
          <p:cNvPicPr>
            <a:picLocks noChangeAspect="1"/>
          </p:cNvPicPr>
          <p:nvPr>
            <p:custDataLst>
              <p:tags r:id="rId3"/>
            </p:custDataLst>
          </p:nvPr>
        </p:nvPicPr>
        <p:blipFill>
          <a:blip r:embed="rId4" cstate="print"/>
          <a:stretch>
            <a:fillRect/>
          </a:stretch>
        </p:blipFill>
        <p:spPr>
          <a:xfrm>
            <a:off x="468293" y="1129740"/>
            <a:ext cx="5383710" cy="3978614"/>
          </a:xfrm>
          <a:prstGeom prst="rect">
            <a:avLst/>
          </a:prstGeom>
        </p:spPr>
      </p:pic>
      <p:sp>
        <p:nvSpPr>
          <p:cNvPr id="104" name="文本框 103"/>
          <p:cNvSpPr txBox="1"/>
          <p:nvPr/>
        </p:nvSpPr>
        <p:spPr>
          <a:xfrm>
            <a:off x="5940749" y="1849800"/>
            <a:ext cx="3012440" cy="2661920"/>
          </a:xfrm>
          <a:prstGeom prst="rect">
            <a:avLst/>
          </a:prstGeom>
          <a:noFill/>
        </p:spPr>
        <p:txBody>
          <a:bodyPr wrap="square" rtlCol="0" anchor="t">
            <a:noAutofit/>
          </a:bodyPr>
          <a:lstStyle/>
          <a:p>
            <a:pPr marL="0" indent="0" algn="l">
              <a:buFont typeface="Arial" panose="020B0604020202020204" pitchFamily="34" charset="0"/>
              <a:buNone/>
            </a:pPr>
            <a:r>
              <a:rPr lang="en-US" altLang="zh-CN" sz="1600" b="1" dirty="0" smtClean="0">
                <a:solidFill>
                  <a:schemeClr val="tx1"/>
                </a:solidFill>
                <a:ea typeface="黑体" panose="02010609060101010101" charset="-122"/>
                <a:cs typeface="+mn-lt"/>
                <a:sym typeface="+mn-ea"/>
              </a:rPr>
              <a:t>MIC6_V2</a:t>
            </a:r>
            <a:r>
              <a:rPr lang="zh-CN" altLang="en-US" sz="1600" b="1" dirty="0" smtClean="0">
                <a:solidFill>
                  <a:schemeClr val="tx1"/>
                </a:solidFill>
                <a:ea typeface="黑体" panose="02010609060101010101" charset="-122"/>
                <a:cs typeface="+mn-lt"/>
                <a:sym typeface="+mn-ea"/>
              </a:rPr>
              <a:t>：</a:t>
            </a:r>
            <a:endParaRPr lang="zh-CN" altLang="en-US" sz="1600" b="1" dirty="0">
              <a:solidFill>
                <a:schemeClr val="tx1"/>
              </a:solidFill>
              <a:ea typeface="黑体" panose="02010609060101010101" charset="-122"/>
              <a:cs typeface="+mn-lt"/>
              <a:sym typeface="+mn-ea"/>
            </a:endParaRPr>
          </a:p>
          <a:p>
            <a:pPr marL="285750" indent="-285750" algn="l">
              <a:buFont typeface="Arial" panose="020B0604020202020204" pitchFamily="34" charset="0"/>
              <a:buChar char="•"/>
            </a:pPr>
            <a:r>
              <a:rPr sz="1400" dirty="0">
                <a:ea typeface="黑体" panose="02010609060101010101" charset="-122"/>
                <a:cs typeface="+mn-lt"/>
                <a:sym typeface="+mn-ea"/>
              </a:rPr>
              <a:t>Chip </a:t>
            </a:r>
            <a:r>
              <a:rPr lang="en-US" sz="1400" dirty="0">
                <a:ea typeface="黑体" panose="02010609060101010101" charset="-122"/>
                <a:cs typeface="+mn-lt"/>
                <a:sym typeface="+mn-ea"/>
              </a:rPr>
              <a:t>S</a:t>
            </a:r>
            <a:r>
              <a:rPr sz="1400" dirty="0">
                <a:ea typeface="黑体" panose="02010609060101010101" charset="-122"/>
                <a:cs typeface="+mn-lt"/>
                <a:sym typeface="+mn-ea"/>
              </a:rPr>
              <a:t>ize: 2 cm X 0.695 cm</a:t>
            </a:r>
            <a:endParaRPr sz="1400" dirty="0">
              <a:ea typeface="黑体" panose="02010609060101010101" charset="-122"/>
              <a:cs typeface="+mn-lt"/>
              <a:sym typeface="+mn-ea"/>
            </a:endParaRPr>
          </a:p>
          <a:p>
            <a:pPr marL="285750" indent="-285750" algn="l">
              <a:buFont typeface="Arial" panose="020B0604020202020204" pitchFamily="34" charset="0"/>
              <a:buChar char="•"/>
            </a:pPr>
            <a:r>
              <a:rPr sz="1400" dirty="0">
                <a:ea typeface="黑体" panose="02010609060101010101" charset="-122"/>
                <a:cs typeface="+mn-lt"/>
                <a:sym typeface="+mn-ea"/>
              </a:rPr>
              <a:t>Divided into </a:t>
            </a:r>
            <a:r>
              <a:rPr lang="en-US" sz="1400" dirty="0">
                <a:ea typeface="黑体" panose="02010609060101010101" charset="-122"/>
                <a:cs typeface="+mn-lt"/>
                <a:sym typeface="+mn-ea"/>
              </a:rPr>
              <a:t>T</a:t>
            </a:r>
            <a:r>
              <a:rPr sz="1400" dirty="0">
                <a:ea typeface="黑体" panose="02010609060101010101" charset="-122"/>
                <a:cs typeface="+mn-lt"/>
                <a:sym typeface="+mn-ea"/>
              </a:rPr>
              <a:t>wo </a:t>
            </a:r>
            <a:r>
              <a:rPr lang="en-US" sz="1400" dirty="0">
                <a:ea typeface="黑体" panose="02010609060101010101" charset="-122"/>
                <a:cs typeface="+mn-lt"/>
                <a:sym typeface="+mn-ea"/>
              </a:rPr>
              <a:t>R</a:t>
            </a:r>
            <a:r>
              <a:rPr sz="1400" dirty="0">
                <a:ea typeface="黑体" panose="02010609060101010101" charset="-122"/>
                <a:cs typeface="+mn-lt"/>
                <a:sym typeface="+mn-ea"/>
              </a:rPr>
              <a:t>egions: low voltage region NW (1.8V) and high voltage region HVNW (70V)</a:t>
            </a:r>
            <a:endParaRPr sz="1400" dirty="0">
              <a:ea typeface="黑体" panose="02010609060101010101" charset="-122"/>
              <a:cs typeface="+mn-lt"/>
              <a:sym typeface="+mn-ea"/>
            </a:endParaRPr>
          </a:p>
          <a:p>
            <a:pPr marL="285750" indent="-285750" algn="l">
              <a:buFont typeface="Arial" panose="020B0604020202020204" pitchFamily="34" charset="0"/>
              <a:buChar char="•"/>
            </a:pPr>
            <a:r>
              <a:rPr sz="1400" dirty="0">
                <a:ea typeface="黑体" panose="02010609060101010101" charset="-122"/>
                <a:cs typeface="+mn-lt"/>
                <a:sym typeface="+mn-ea"/>
              </a:rPr>
              <a:t>The </a:t>
            </a:r>
            <a:r>
              <a:rPr lang="en-US" sz="1400" dirty="0">
                <a:ea typeface="黑体" panose="02010609060101010101" charset="-122"/>
                <a:cs typeface="+mn-lt"/>
                <a:sym typeface="+mn-ea"/>
              </a:rPr>
              <a:t>P</a:t>
            </a:r>
            <a:r>
              <a:rPr sz="1400" dirty="0">
                <a:ea typeface="黑体" panose="02010609060101010101" charset="-122"/>
                <a:cs typeface="+mn-lt"/>
                <a:sym typeface="+mn-ea"/>
              </a:rPr>
              <a:t>ixel </a:t>
            </a:r>
            <a:r>
              <a:rPr lang="en-US" sz="1400" dirty="0">
                <a:ea typeface="黑体" panose="02010609060101010101" charset="-122"/>
                <a:cs typeface="+mn-lt"/>
                <a:sym typeface="+mn-ea"/>
              </a:rPr>
              <a:t>S</a:t>
            </a:r>
            <a:r>
              <a:rPr sz="1400" dirty="0">
                <a:ea typeface="黑体" panose="02010609060101010101" charset="-122"/>
                <a:cs typeface="+mn-lt"/>
                <a:sym typeface="+mn-ea"/>
              </a:rPr>
              <a:t>ize (25 μ m x 34 μ m) </a:t>
            </a:r>
            <a:r>
              <a:rPr lang="en-US" sz="1400" dirty="0">
                <a:ea typeface="黑体" panose="02010609060101010101" charset="-122"/>
                <a:cs typeface="+mn-lt"/>
                <a:sym typeface="+mn-ea"/>
              </a:rPr>
              <a:t>I</a:t>
            </a:r>
            <a:r>
              <a:rPr sz="1400" dirty="0">
                <a:ea typeface="黑体" panose="02010609060101010101" charset="-122"/>
                <a:cs typeface="+mn-lt"/>
                <a:sym typeface="+mn-ea"/>
              </a:rPr>
              <a:t>ncludes 7 </a:t>
            </a:r>
            <a:r>
              <a:rPr lang="en-US" sz="1400" dirty="0">
                <a:ea typeface="黑体" panose="02010609060101010101" charset="-122"/>
                <a:cs typeface="+mn-lt"/>
                <a:sym typeface="+mn-ea"/>
              </a:rPr>
              <a:t>S</a:t>
            </a:r>
            <a:r>
              <a:rPr sz="1400" dirty="0">
                <a:ea typeface="黑体" panose="02010609060101010101" charset="-122"/>
                <a:cs typeface="+mn-lt"/>
                <a:sym typeface="+mn-ea"/>
              </a:rPr>
              <a:t>izes of </a:t>
            </a:r>
            <a:r>
              <a:rPr lang="en-US" sz="1400" dirty="0">
                <a:ea typeface="黑体" panose="02010609060101010101" charset="-122"/>
                <a:cs typeface="+mn-lt"/>
                <a:sym typeface="+mn-ea"/>
              </a:rPr>
              <a:t>D</a:t>
            </a:r>
            <a:r>
              <a:rPr sz="1400" dirty="0">
                <a:ea typeface="黑体" panose="02010609060101010101" charset="-122"/>
                <a:cs typeface="+mn-lt"/>
                <a:sym typeface="+mn-ea"/>
              </a:rPr>
              <a:t>iodes</a:t>
            </a:r>
            <a:endParaRPr sz="1400" dirty="0">
              <a:ea typeface="黑体" panose="02010609060101010101" charset="-122"/>
              <a:cs typeface="+mn-lt"/>
              <a:sym typeface="+mn-ea"/>
            </a:endParaRPr>
          </a:p>
          <a:p>
            <a:pPr marL="285750" indent="-285750" algn="l">
              <a:buFont typeface="Arial" panose="020B0604020202020204" pitchFamily="34" charset="0"/>
              <a:buChar char="•"/>
            </a:pPr>
            <a:r>
              <a:rPr sz="1400" dirty="0">
                <a:ea typeface="黑体" panose="02010609060101010101" charset="-122"/>
                <a:cs typeface="+mn-lt"/>
                <a:sym typeface="+mn-ea"/>
              </a:rPr>
              <a:t>The </a:t>
            </a:r>
            <a:r>
              <a:rPr lang="en-US" sz="1400" dirty="0">
                <a:ea typeface="黑体" panose="02010609060101010101" charset="-122"/>
                <a:cs typeface="+mn-lt"/>
                <a:sym typeface="+mn-ea"/>
              </a:rPr>
              <a:t>P</a:t>
            </a:r>
            <a:r>
              <a:rPr sz="1400" dirty="0">
                <a:ea typeface="黑体" panose="02010609060101010101" charset="-122"/>
                <a:cs typeface="+mn-lt"/>
                <a:sym typeface="+mn-ea"/>
              </a:rPr>
              <a:t>eripheral </a:t>
            </a:r>
            <a:r>
              <a:rPr lang="en-US" sz="1400" dirty="0">
                <a:ea typeface="黑体" panose="02010609060101010101" charset="-122"/>
                <a:cs typeface="+mn-lt"/>
                <a:sym typeface="+mn-ea"/>
              </a:rPr>
              <a:t>M</a:t>
            </a:r>
            <a:r>
              <a:rPr sz="1400" dirty="0">
                <a:ea typeface="黑体" panose="02010609060101010101" charset="-122"/>
                <a:cs typeface="+mn-lt"/>
                <a:sym typeface="+mn-ea"/>
              </a:rPr>
              <a:t>odule </a:t>
            </a:r>
            <a:r>
              <a:rPr lang="en-US" sz="1400" dirty="0">
                <a:ea typeface="黑体" panose="02010609060101010101" charset="-122"/>
                <a:cs typeface="+mn-lt"/>
                <a:sym typeface="+mn-ea"/>
              </a:rPr>
              <a:t>i</a:t>
            </a:r>
            <a:r>
              <a:rPr sz="1400" dirty="0">
                <a:ea typeface="黑体" panose="02010609060101010101" charset="-122"/>
                <a:cs typeface="+mn-lt"/>
                <a:sym typeface="+mn-ea"/>
              </a:rPr>
              <a:t>ncludes a </a:t>
            </a:r>
            <a:r>
              <a:rPr lang="en-US" sz="1400" dirty="0">
                <a:ea typeface="黑体" panose="02010609060101010101" charset="-122"/>
                <a:cs typeface="+mn-lt"/>
                <a:sym typeface="+mn-ea"/>
              </a:rPr>
              <a:t>D</a:t>
            </a:r>
            <a:r>
              <a:rPr sz="1400" dirty="0">
                <a:ea typeface="黑体" panose="02010609060101010101" charset="-122"/>
                <a:cs typeface="+mn-lt"/>
                <a:sym typeface="+mn-ea"/>
              </a:rPr>
              <a:t>igital </a:t>
            </a:r>
            <a:r>
              <a:rPr lang="en-US" sz="1400" dirty="0">
                <a:ea typeface="黑体" panose="02010609060101010101" charset="-122"/>
                <a:cs typeface="+mn-lt"/>
                <a:sym typeface="+mn-ea"/>
              </a:rPr>
              <a:t>R</a:t>
            </a:r>
            <a:r>
              <a:rPr sz="1400" dirty="0">
                <a:ea typeface="黑体" panose="02010609060101010101" charset="-122"/>
                <a:cs typeface="+mn-lt"/>
                <a:sym typeface="+mn-ea"/>
              </a:rPr>
              <a:t>eadout </a:t>
            </a:r>
            <a:r>
              <a:rPr lang="en-US" sz="1400" dirty="0">
                <a:ea typeface="黑体" panose="02010609060101010101" charset="-122"/>
                <a:cs typeface="+mn-lt"/>
                <a:sym typeface="+mn-ea"/>
              </a:rPr>
              <a:t>M</a:t>
            </a:r>
            <a:r>
              <a:rPr sz="1400" dirty="0">
                <a:ea typeface="黑体" panose="02010609060101010101" charset="-122"/>
                <a:cs typeface="+mn-lt"/>
                <a:sym typeface="+mn-ea"/>
              </a:rPr>
              <a:t>odule Bandgap, VDAC, IDAC, Serilizer      And PLL, etc.</a:t>
            </a:r>
            <a:endParaRPr sz="1400" dirty="0">
              <a:ea typeface="黑体" panose="02010609060101010101" charset="-122"/>
              <a:cs typeface="+mn-lt"/>
              <a:sym typeface="+mn-ea"/>
            </a:endParaRPr>
          </a:p>
        </p:txBody>
      </p:sp>
      <p:sp>
        <p:nvSpPr>
          <p:cNvPr id="9" name="TextBox 16"/>
          <p:cNvSpPr txBox="1"/>
          <p:nvPr/>
        </p:nvSpPr>
        <p:spPr>
          <a:xfrm>
            <a:off x="35496" y="81223"/>
            <a:ext cx="8317432" cy="521970"/>
          </a:xfrm>
          <a:prstGeom prst="rect">
            <a:avLst/>
          </a:prstGeom>
          <a:noFill/>
        </p:spPr>
        <p:txBody>
          <a:bodyPr wrap="square" rtlCol="0">
            <a:spAutoFit/>
          </a:bodyPr>
          <a:lstStyle/>
          <a:p>
            <a:r>
              <a:rPr sz="2800" b="1" dirty="0">
                <a:solidFill>
                  <a:srgbClr val="000090"/>
                </a:solidFill>
                <a:sym typeface="+mn-ea"/>
              </a:rPr>
              <a:t>Research on 180 nm High Voltage Process Pixel Chip</a:t>
            </a:r>
            <a:endParaRPr 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sp>
        <p:nvSpPr>
          <p:cNvPr id="52" name="圆角矩形 51"/>
          <p:cNvSpPr/>
          <p:nvPr>
            <p:custDataLst>
              <p:tags r:id="rId5"/>
            </p:custDataLst>
          </p:nvPr>
        </p:nvSpPr>
        <p:spPr>
          <a:xfrm>
            <a:off x="5852160" y="1253490"/>
            <a:ext cx="3110230" cy="385445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grpSp>
        <p:nvGrpSpPr>
          <p:cNvPr id="2" name="组合 1"/>
          <p:cNvGrpSpPr/>
          <p:nvPr/>
        </p:nvGrpSpPr>
        <p:grpSpPr>
          <a:xfrm>
            <a:off x="180271" y="874621"/>
            <a:ext cx="3833123" cy="4626573"/>
            <a:chOff x="2918" y="228"/>
            <a:chExt cx="10315" cy="9870"/>
          </a:xfrm>
        </p:grpSpPr>
        <p:pic>
          <p:nvPicPr>
            <p:cNvPr id="10" name="图片 9"/>
            <p:cNvPicPr>
              <a:picLocks noChangeAspect="1"/>
            </p:cNvPicPr>
            <p:nvPr>
              <p:custDataLst>
                <p:tags r:id="rId4"/>
              </p:custDataLst>
            </p:nvPr>
          </p:nvPicPr>
          <p:blipFill>
            <a:blip r:embed="rId5" cstate="print"/>
            <a:stretch>
              <a:fillRect/>
            </a:stretch>
          </p:blipFill>
          <p:spPr>
            <a:xfrm>
              <a:off x="3225" y="383"/>
              <a:ext cx="9726" cy="9705"/>
            </a:xfrm>
            <a:prstGeom prst="rect">
              <a:avLst/>
            </a:prstGeom>
          </p:spPr>
        </p:pic>
        <p:cxnSp>
          <p:nvCxnSpPr>
            <p:cNvPr id="11" name="直接连接符 10"/>
            <p:cNvCxnSpPr/>
            <p:nvPr>
              <p:custDataLst>
                <p:tags r:id="rId6"/>
              </p:custDataLst>
            </p:nvPr>
          </p:nvCxnSpPr>
          <p:spPr>
            <a:xfrm flipH="1">
              <a:off x="3093" y="7720"/>
              <a:ext cx="101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7"/>
              </p:custDataLst>
            </p:nvPr>
          </p:nvCxnSpPr>
          <p:spPr>
            <a:xfrm flipH="1" flipV="1">
              <a:off x="5944" y="228"/>
              <a:ext cx="27" cy="98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8"/>
              </p:custDataLst>
            </p:nvPr>
          </p:nvCxnSpPr>
          <p:spPr>
            <a:xfrm flipH="1">
              <a:off x="6093" y="5365"/>
              <a:ext cx="6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9"/>
              </p:custDataLst>
            </p:nvPr>
          </p:nvCxnSpPr>
          <p:spPr>
            <a:xfrm flipH="1">
              <a:off x="6008" y="3020"/>
              <a:ext cx="6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0"/>
              </p:custDataLst>
            </p:nvPr>
          </p:nvCxnSpPr>
          <p:spPr>
            <a:xfrm flipH="1" flipV="1">
              <a:off x="8361" y="2983"/>
              <a:ext cx="29" cy="4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1"/>
              </p:custDataLst>
            </p:nvPr>
          </p:nvCxnSpPr>
          <p:spPr>
            <a:xfrm flipH="1" flipV="1">
              <a:off x="10651" y="3057"/>
              <a:ext cx="29" cy="4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2"/>
              </p:custDataLst>
            </p:nvPr>
          </p:nvCxnSpPr>
          <p:spPr>
            <a:xfrm flipH="1" flipV="1">
              <a:off x="9973" y="355"/>
              <a:ext cx="37" cy="2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3"/>
              </p:custDataLst>
            </p:nvPr>
          </p:nvCxnSpPr>
          <p:spPr>
            <a:xfrm flipH="1" flipV="1">
              <a:off x="8218" y="281"/>
              <a:ext cx="37" cy="2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4"/>
              </p:custDataLst>
            </p:nvPr>
          </p:nvCxnSpPr>
          <p:spPr>
            <a:xfrm flipH="1" flipV="1">
              <a:off x="3021" y="1750"/>
              <a:ext cx="2923" cy="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5"/>
              </p:custDataLst>
            </p:nvPr>
          </p:nvCxnSpPr>
          <p:spPr>
            <a:xfrm flipH="1" flipV="1">
              <a:off x="2918" y="4573"/>
              <a:ext cx="2923" cy="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6"/>
              </p:custDataLst>
            </p:nvPr>
          </p:nvCxnSpPr>
          <p:spPr>
            <a:xfrm flipH="1" flipV="1">
              <a:off x="3003" y="4559"/>
              <a:ext cx="2923" cy="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7"/>
              </p:custDataLst>
            </p:nvPr>
          </p:nvCxnSpPr>
          <p:spPr>
            <a:xfrm flipH="1" flipV="1">
              <a:off x="9728" y="7758"/>
              <a:ext cx="17" cy="2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custDataLst>
                <p:tags r:id="rId18"/>
              </p:custDataLst>
            </p:nvPr>
          </p:nvSpPr>
          <p:spPr>
            <a:xfrm>
              <a:off x="11112" y="8662"/>
              <a:ext cx="531" cy="725"/>
            </a:xfrm>
            <a:prstGeom prst="rect">
              <a:avLst/>
            </a:prstGeom>
            <a:noFill/>
          </p:spPr>
          <p:txBody>
            <a:bodyPr wrap="none" rtlCol="0">
              <a:spAutoFit/>
            </a:bodyPr>
            <a:lstStyle/>
            <a:p>
              <a:r>
                <a:rPr lang="en-US" altLang="zh-CN" sz="2400">
                  <a:solidFill>
                    <a:srgbClr val="FF0000"/>
                  </a:solidFill>
                </a:rPr>
                <a:t>1</a:t>
              </a:r>
              <a:endParaRPr lang="en-US" altLang="zh-CN" sz="2400">
                <a:solidFill>
                  <a:srgbClr val="FF0000"/>
                </a:solidFill>
              </a:endParaRPr>
            </a:p>
          </p:txBody>
        </p:sp>
        <p:sp>
          <p:nvSpPr>
            <p:cNvPr id="28" name="文本框 27"/>
            <p:cNvSpPr txBox="1"/>
            <p:nvPr>
              <p:custDataLst>
                <p:tags r:id="rId19"/>
              </p:custDataLst>
            </p:nvPr>
          </p:nvSpPr>
          <p:spPr>
            <a:xfrm>
              <a:off x="7276" y="8766"/>
              <a:ext cx="531" cy="725"/>
            </a:xfrm>
            <a:prstGeom prst="rect">
              <a:avLst/>
            </a:prstGeom>
            <a:noFill/>
          </p:spPr>
          <p:txBody>
            <a:bodyPr wrap="none" rtlCol="0">
              <a:spAutoFit/>
            </a:bodyPr>
            <a:lstStyle/>
            <a:p>
              <a:r>
                <a:rPr lang="en-US" altLang="zh-CN" sz="2400">
                  <a:solidFill>
                    <a:srgbClr val="FF0000"/>
                  </a:solidFill>
                </a:rPr>
                <a:t>2</a:t>
              </a:r>
              <a:endParaRPr lang="en-US" altLang="zh-CN" sz="2400">
                <a:solidFill>
                  <a:srgbClr val="FF0000"/>
                </a:solidFill>
              </a:endParaRPr>
            </a:p>
          </p:txBody>
        </p:sp>
        <p:sp>
          <p:nvSpPr>
            <p:cNvPr id="30" name="文本框 29"/>
            <p:cNvSpPr txBox="1"/>
            <p:nvPr>
              <p:custDataLst>
                <p:tags r:id="rId20"/>
              </p:custDataLst>
            </p:nvPr>
          </p:nvSpPr>
          <p:spPr>
            <a:xfrm>
              <a:off x="4585" y="8662"/>
              <a:ext cx="531" cy="725"/>
            </a:xfrm>
            <a:prstGeom prst="rect">
              <a:avLst/>
            </a:prstGeom>
            <a:noFill/>
          </p:spPr>
          <p:txBody>
            <a:bodyPr wrap="none" rtlCol="0">
              <a:spAutoFit/>
            </a:bodyPr>
            <a:lstStyle/>
            <a:p>
              <a:r>
                <a:rPr lang="en-US" altLang="zh-CN" sz="2400">
                  <a:solidFill>
                    <a:srgbClr val="FF0000"/>
                  </a:solidFill>
                </a:rPr>
                <a:t>3</a:t>
              </a:r>
              <a:endParaRPr lang="en-US" altLang="zh-CN" sz="2400">
                <a:solidFill>
                  <a:srgbClr val="FF0000"/>
                </a:solidFill>
              </a:endParaRPr>
            </a:p>
          </p:txBody>
        </p:sp>
        <p:sp>
          <p:nvSpPr>
            <p:cNvPr id="31" name="文本框 30"/>
            <p:cNvSpPr txBox="1"/>
            <p:nvPr>
              <p:custDataLst>
                <p:tags r:id="rId21"/>
              </p:custDataLst>
            </p:nvPr>
          </p:nvSpPr>
          <p:spPr>
            <a:xfrm>
              <a:off x="11472" y="6269"/>
              <a:ext cx="531" cy="725"/>
            </a:xfrm>
            <a:prstGeom prst="rect">
              <a:avLst/>
            </a:prstGeom>
            <a:noFill/>
          </p:spPr>
          <p:txBody>
            <a:bodyPr wrap="none" rtlCol="0">
              <a:spAutoFit/>
            </a:bodyPr>
            <a:lstStyle/>
            <a:p>
              <a:r>
                <a:rPr lang="en-US" altLang="zh-CN" sz="2400">
                  <a:solidFill>
                    <a:srgbClr val="FF0000"/>
                  </a:solidFill>
                </a:rPr>
                <a:t>4</a:t>
              </a:r>
              <a:endParaRPr lang="en-US" altLang="zh-CN" sz="2400">
                <a:solidFill>
                  <a:srgbClr val="FF0000"/>
                </a:solidFill>
              </a:endParaRPr>
            </a:p>
          </p:txBody>
        </p:sp>
        <p:sp>
          <p:nvSpPr>
            <p:cNvPr id="32" name="文本框 31"/>
            <p:cNvSpPr txBox="1"/>
            <p:nvPr>
              <p:custDataLst>
                <p:tags r:id="rId22"/>
              </p:custDataLst>
            </p:nvPr>
          </p:nvSpPr>
          <p:spPr>
            <a:xfrm>
              <a:off x="9215" y="6269"/>
              <a:ext cx="531" cy="725"/>
            </a:xfrm>
            <a:prstGeom prst="rect">
              <a:avLst/>
            </a:prstGeom>
            <a:noFill/>
          </p:spPr>
          <p:txBody>
            <a:bodyPr wrap="none" rtlCol="0">
              <a:spAutoFit/>
            </a:bodyPr>
            <a:lstStyle/>
            <a:p>
              <a:r>
                <a:rPr lang="en-US" altLang="zh-CN" sz="2400">
                  <a:solidFill>
                    <a:srgbClr val="FF0000"/>
                  </a:solidFill>
                </a:rPr>
                <a:t>5</a:t>
              </a:r>
              <a:endParaRPr lang="en-US" altLang="zh-CN" sz="2400">
                <a:solidFill>
                  <a:srgbClr val="FF0000"/>
                </a:solidFill>
              </a:endParaRPr>
            </a:p>
          </p:txBody>
        </p:sp>
        <p:sp>
          <p:nvSpPr>
            <p:cNvPr id="33" name="文本框 32"/>
            <p:cNvSpPr txBox="1"/>
            <p:nvPr>
              <p:custDataLst>
                <p:tags r:id="rId23"/>
              </p:custDataLst>
            </p:nvPr>
          </p:nvSpPr>
          <p:spPr>
            <a:xfrm>
              <a:off x="6745" y="6206"/>
              <a:ext cx="531" cy="725"/>
            </a:xfrm>
            <a:prstGeom prst="rect">
              <a:avLst/>
            </a:prstGeom>
            <a:noFill/>
          </p:spPr>
          <p:txBody>
            <a:bodyPr wrap="none" rtlCol="0">
              <a:spAutoFit/>
            </a:bodyPr>
            <a:lstStyle/>
            <a:p>
              <a:r>
                <a:rPr lang="en-US" altLang="zh-CN" sz="2400">
                  <a:solidFill>
                    <a:srgbClr val="FF0000"/>
                  </a:solidFill>
                </a:rPr>
                <a:t>6</a:t>
              </a:r>
              <a:endParaRPr lang="en-US" altLang="zh-CN" sz="2400">
                <a:solidFill>
                  <a:srgbClr val="FF0000"/>
                </a:solidFill>
              </a:endParaRPr>
            </a:p>
          </p:txBody>
        </p:sp>
        <p:sp>
          <p:nvSpPr>
            <p:cNvPr id="34" name="文本框 33"/>
            <p:cNvSpPr txBox="1"/>
            <p:nvPr>
              <p:custDataLst>
                <p:tags r:id="rId24"/>
              </p:custDataLst>
            </p:nvPr>
          </p:nvSpPr>
          <p:spPr>
            <a:xfrm>
              <a:off x="4338" y="5894"/>
              <a:ext cx="531" cy="725"/>
            </a:xfrm>
            <a:prstGeom prst="rect">
              <a:avLst/>
            </a:prstGeom>
            <a:noFill/>
          </p:spPr>
          <p:txBody>
            <a:bodyPr wrap="none" rtlCol="0">
              <a:spAutoFit/>
            </a:bodyPr>
            <a:lstStyle/>
            <a:p>
              <a:r>
                <a:rPr lang="en-US" altLang="zh-CN" sz="2400">
                  <a:solidFill>
                    <a:srgbClr val="FF0000"/>
                  </a:solidFill>
                </a:rPr>
                <a:t>7</a:t>
              </a:r>
              <a:endParaRPr lang="en-US" altLang="zh-CN" sz="2400">
                <a:solidFill>
                  <a:srgbClr val="FF0000"/>
                </a:solidFill>
              </a:endParaRPr>
            </a:p>
          </p:txBody>
        </p:sp>
        <p:sp>
          <p:nvSpPr>
            <p:cNvPr id="35" name="文本框 34"/>
            <p:cNvSpPr txBox="1"/>
            <p:nvPr>
              <p:custDataLst>
                <p:tags r:id="rId25"/>
              </p:custDataLst>
            </p:nvPr>
          </p:nvSpPr>
          <p:spPr>
            <a:xfrm>
              <a:off x="11321" y="3993"/>
              <a:ext cx="531" cy="725"/>
            </a:xfrm>
            <a:prstGeom prst="rect">
              <a:avLst/>
            </a:prstGeom>
            <a:noFill/>
          </p:spPr>
          <p:txBody>
            <a:bodyPr wrap="none" rtlCol="0">
              <a:spAutoFit/>
            </a:bodyPr>
            <a:lstStyle/>
            <a:p>
              <a:r>
                <a:rPr lang="en-US" altLang="zh-CN" sz="2400">
                  <a:solidFill>
                    <a:srgbClr val="FF0000"/>
                  </a:solidFill>
                </a:rPr>
                <a:t>8</a:t>
              </a:r>
              <a:endParaRPr lang="en-US" altLang="zh-CN" sz="2400">
                <a:solidFill>
                  <a:srgbClr val="FF0000"/>
                </a:solidFill>
              </a:endParaRPr>
            </a:p>
          </p:txBody>
        </p:sp>
        <p:sp>
          <p:nvSpPr>
            <p:cNvPr id="36" name="文本框 35"/>
            <p:cNvSpPr txBox="1"/>
            <p:nvPr>
              <p:custDataLst>
                <p:tags r:id="rId26"/>
              </p:custDataLst>
            </p:nvPr>
          </p:nvSpPr>
          <p:spPr>
            <a:xfrm>
              <a:off x="9328" y="3799"/>
              <a:ext cx="531" cy="725"/>
            </a:xfrm>
            <a:prstGeom prst="rect">
              <a:avLst/>
            </a:prstGeom>
            <a:noFill/>
          </p:spPr>
          <p:txBody>
            <a:bodyPr wrap="none" rtlCol="0">
              <a:spAutoFit/>
            </a:bodyPr>
            <a:lstStyle/>
            <a:p>
              <a:r>
                <a:rPr lang="en-US" altLang="zh-CN" sz="2400">
                  <a:solidFill>
                    <a:srgbClr val="FF0000"/>
                  </a:solidFill>
                </a:rPr>
                <a:t>9</a:t>
              </a:r>
              <a:endParaRPr lang="en-US" altLang="zh-CN" sz="2400">
                <a:solidFill>
                  <a:srgbClr val="FF0000"/>
                </a:solidFill>
              </a:endParaRPr>
            </a:p>
          </p:txBody>
        </p:sp>
        <p:sp>
          <p:nvSpPr>
            <p:cNvPr id="37" name="文本框 36"/>
            <p:cNvSpPr txBox="1"/>
            <p:nvPr>
              <p:custDataLst>
                <p:tags r:id="rId27"/>
              </p:custDataLst>
            </p:nvPr>
          </p:nvSpPr>
          <p:spPr>
            <a:xfrm>
              <a:off x="6799" y="3843"/>
              <a:ext cx="774" cy="725"/>
            </a:xfrm>
            <a:prstGeom prst="rect">
              <a:avLst/>
            </a:prstGeom>
            <a:noFill/>
          </p:spPr>
          <p:txBody>
            <a:bodyPr wrap="none" rtlCol="0">
              <a:spAutoFit/>
            </a:bodyPr>
            <a:lstStyle/>
            <a:p>
              <a:r>
                <a:rPr lang="en-US" altLang="zh-CN" sz="2400">
                  <a:solidFill>
                    <a:srgbClr val="FF0000"/>
                  </a:solidFill>
                </a:rPr>
                <a:t>10</a:t>
              </a:r>
              <a:endParaRPr lang="en-US" altLang="zh-CN" sz="2400">
                <a:solidFill>
                  <a:srgbClr val="FF0000"/>
                </a:solidFill>
              </a:endParaRPr>
            </a:p>
          </p:txBody>
        </p:sp>
        <p:sp>
          <p:nvSpPr>
            <p:cNvPr id="38" name="文本框 37"/>
            <p:cNvSpPr txBox="1"/>
            <p:nvPr>
              <p:custDataLst>
                <p:tags r:id="rId28"/>
              </p:custDataLst>
            </p:nvPr>
          </p:nvSpPr>
          <p:spPr>
            <a:xfrm>
              <a:off x="4077" y="2879"/>
              <a:ext cx="774" cy="725"/>
            </a:xfrm>
            <a:prstGeom prst="rect">
              <a:avLst/>
            </a:prstGeom>
            <a:noFill/>
          </p:spPr>
          <p:txBody>
            <a:bodyPr wrap="none" rtlCol="0">
              <a:spAutoFit/>
            </a:bodyPr>
            <a:lstStyle/>
            <a:p>
              <a:r>
                <a:rPr lang="en-US" altLang="zh-CN" sz="2400">
                  <a:solidFill>
                    <a:srgbClr val="FF0000"/>
                  </a:solidFill>
                </a:rPr>
                <a:t>11</a:t>
              </a:r>
              <a:endParaRPr lang="en-US" altLang="zh-CN" sz="2400">
                <a:solidFill>
                  <a:srgbClr val="FF0000"/>
                </a:solidFill>
              </a:endParaRPr>
            </a:p>
          </p:txBody>
        </p:sp>
        <p:sp>
          <p:nvSpPr>
            <p:cNvPr id="39" name="文本框 38"/>
            <p:cNvSpPr txBox="1"/>
            <p:nvPr>
              <p:custDataLst>
                <p:tags r:id="rId29"/>
              </p:custDataLst>
            </p:nvPr>
          </p:nvSpPr>
          <p:spPr>
            <a:xfrm>
              <a:off x="11112" y="1575"/>
              <a:ext cx="774" cy="725"/>
            </a:xfrm>
            <a:prstGeom prst="rect">
              <a:avLst/>
            </a:prstGeom>
            <a:noFill/>
          </p:spPr>
          <p:txBody>
            <a:bodyPr wrap="none" rtlCol="0">
              <a:spAutoFit/>
            </a:bodyPr>
            <a:lstStyle/>
            <a:p>
              <a:r>
                <a:rPr lang="en-US" altLang="zh-CN" sz="2400">
                  <a:solidFill>
                    <a:srgbClr val="FF0000"/>
                  </a:solidFill>
                </a:rPr>
                <a:t>12</a:t>
              </a:r>
              <a:endParaRPr lang="en-US" altLang="zh-CN" sz="2400">
                <a:solidFill>
                  <a:srgbClr val="FF0000"/>
                </a:solidFill>
              </a:endParaRPr>
            </a:p>
          </p:txBody>
        </p:sp>
        <p:sp>
          <p:nvSpPr>
            <p:cNvPr id="40" name="文本框 39"/>
            <p:cNvSpPr txBox="1"/>
            <p:nvPr>
              <p:custDataLst>
                <p:tags r:id="rId30"/>
              </p:custDataLst>
            </p:nvPr>
          </p:nvSpPr>
          <p:spPr>
            <a:xfrm>
              <a:off x="8635" y="1679"/>
              <a:ext cx="774" cy="725"/>
            </a:xfrm>
            <a:prstGeom prst="rect">
              <a:avLst/>
            </a:prstGeom>
            <a:noFill/>
          </p:spPr>
          <p:txBody>
            <a:bodyPr wrap="none" rtlCol="0">
              <a:spAutoFit/>
            </a:bodyPr>
            <a:lstStyle/>
            <a:p>
              <a:r>
                <a:rPr lang="en-US" altLang="zh-CN" sz="2400">
                  <a:solidFill>
                    <a:srgbClr val="FF0000"/>
                  </a:solidFill>
                </a:rPr>
                <a:t>13</a:t>
              </a:r>
              <a:endParaRPr lang="en-US" altLang="zh-CN" sz="2400">
                <a:solidFill>
                  <a:srgbClr val="FF0000"/>
                </a:solidFill>
              </a:endParaRPr>
            </a:p>
          </p:txBody>
        </p:sp>
        <p:sp>
          <p:nvSpPr>
            <p:cNvPr id="41" name="文本框 40"/>
            <p:cNvSpPr txBox="1"/>
            <p:nvPr>
              <p:custDataLst>
                <p:tags r:id="rId31"/>
              </p:custDataLst>
            </p:nvPr>
          </p:nvSpPr>
          <p:spPr>
            <a:xfrm>
              <a:off x="6762" y="1516"/>
              <a:ext cx="774" cy="725"/>
            </a:xfrm>
            <a:prstGeom prst="rect">
              <a:avLst/>
            </a:prstGeom>
            <a:noFill/>
          </p:spPr>
          <p:txBody>
            <a:bodyPr wrap="none" rtlCol="0">
              <a:spAutoFit/>
            </a:bodyPr>
            <a:lstStyle/>
            <a:p>
              <a:r>
                <a:rPr lang="en-US" altLang="zh-CN" sz="2400">
                  <a:solidFill>
                    <a:srgbClr val="FF0000"/>
                  </a:solidFill>
                </a:rPr>
                <a:t>14</a:t>
              </a:r>
              <a:endParaRPr lang="en-US" altLang="zh-CN" sz="2400">
                <a:solidFill>
                  <a:srgbClr val="FF0000"/>
                </a:solidFill>
              </a:endParaRPr>
            </a:p>
          </p:txBody>
        </p:sp>
        <p:sp>
          <p:nvSpPr>
            <p:cNvPr id="42" name="文本框 41"/>
            <p:cNvSpPr txBox="1"/>
            <p:nvPr>
              <p:custDataLst>
                <p:tags r:id="rId32"/>
              </p:custDataLst>
            </p:nvPr>
          </p:nvSpPr>
          <p:spPr>
            <a:xfrm>
              <a:off x="4096" y="781"/>
              <a:ext cx="774" cy="725"/>
            </a:xfrm>
            <a:prstGeom prst="rect">
              <a:avLst/>
            </a:prstGeom>
            <a:noFill/>
          </p:spPr>
          <p:txBody>
            <a:bodyPr wrap="none" rtlCol="0">
              <a:spAutoFit/>
            </a:bodyPr>
            <a:lstStyle/>
            <a:p>
              <a:r>
                <a:rPr lang="en-US" altLang="zh-CN" sz="2400">
                  <a:solidFill>
                    <a:srgbClr val="FF0000"/>
                  </a:solidFill>
                </a:rPr>
                <a:t>15</a:t>
              </a:r>
              <a:endParaRPr lang="en-US" altLang="zh-CN" sz="2400">
                <a:solidFill>
                  <a:srgbClr val="FF0000"/>
                </a:solidFill>
              </a:endParaRPr>
            </a:p>
          </p:txBody>
        </p:sp>
      </p:grpSp>
      <p:graphicFrame>
        <p:nvGraphicFramePr>
          <p:cNvPr id="43" name="表格 42"/>
          <p:cNvGraphicFramePr/>
          <p:nvPr>
            <p:custDataLst>
              <p:tags r:id="rId33"/>
            </p:custDataLst>
          </p:nvPr>
        </p:nvGraphicFramePr>
        <p:xfrm>
          <a:off x="4284345" y="1028700"/>
          <a:ext cx="3681730" cy="4389120"/>
        </p:xfrm>
        <a:graphic>
          <a:graphicData uri="http://schemas.openxmlformats.org/drawingml/2006/table">
            <a:tbl>
              <a:tblPr firstRow="1" bandRow="1">
                <a:tableStyleId>{5C22544A-7EE6-4342-B048-85BDC9FD1C3A}</a:tableStyleId>
              </a:tblPr>
              <a:tblGrid>
                <a:gridCol w="648335"/>
                <a:gridCol w="3033395"/>
              </a:tblGrid>
              <a:tr h="228600">
                <a:tc>
                  <a:txBody>
                    <a:bodyPr/>
                    <a:lstStyle/>
                    <a:p>
                      <a:pPr marL="0" algn="l" defTabSz="914400" rtl="0" eaLnBrk="1" latinLnBrk="0" hangingPunct="1">
                        <a:buNone/>
                      </a:pPr>
                      <a:endParaRPr lang="en-US" altLang="zh-CN" sz="1200" kern="1200" dirty="0">
                        <a:solidFill>
                          <a:schemeClr val="dk1"/>
                        </a:solidFill>
                        <a:latin typeface="+mn-lt"/>
                        <a:ea typeface="+mn-ea"/>
                        <a:cs typeface="+mn-cs"/>
                      </a:endParaRPr>
                    </a:p>
                  </a:txBody>
                  <a:tcPr/>
                </a:tc>
                <a:tc>
                  <a:txBody>
                    <a:bodyPr/>
                    <a:lstStyle/>
                    <a:p>
                      <a:pPr marL="0" algn="l" defTabSz="914400" rtl="0" eaLnBrk="1" latinLnBrk="0" hangingPunct="1">
                        <a:buNone/>
                      </a:pPr>
                      <a:r>
                        <a:rPr lang="en-US" altLang="zh-CN" sz="1200" kern="1200" dirty="0">
                          <a:solidFill>
                            <a:schemeClr val="dk1"/>
                          </a:solidFill>
                          <a:latin typeface="+mn-lt"/>
                          <a:ea typeface="+mn-ea"/>
                          <a:cs typeface="+mn-cs"/>
                        </a:rPr>
                        <a:t>MPW Chip List</a:t>
                      </a:r>
                      <a:endParaRPr lang="en-US" altLang="zh-CN" sz="1200" kern="1200" dirty="0">
                        <a:solidFill>
                          <a:schemeClr val="dk1"/>
                        </a:solidFill>
                        <a:latin typeface="+mn-lt"/>
                        <a:ea typeface="+mn-ea"/>
                        <a:cs typeface="+mn-cs"/>
                      </a:endParaRPr>
                    </a:p>
                  </a:txBody>
                  <a:tcPr/>
                </a:tc>
              </a:tr>
              <a:tr h="228600">
                <a:tc>
                  <a:txBody>
                    <a:bodyPr/>
                    <a:lstStyle/>
                    <a:p>
                      <a:pPr marL="0" algn="l" defTabSz="914400" rtl="0" eaLnBrk="1" latinLnBrk="0" hangingPunct="1">
                        <a:buNone/>
                      </a:pPr>
                      <a:r>
                        <a:rPr lang="en-US" altLang="zh-CN" sz="1200" kern="1200" dirty="0">
                          <a:solidFill>
                            <a:schemeClr val="dk1"/>
                          </a:solidFill>
                          <a:latin typeface="+mn-lt"/>
                          <a:ea typeface="+mn-ea"/>
                          <a:cs typeface="+mn-cs"/>
                        </a:rPr>
                        <a:t>1</a:t>
                      </a:r>
                      <a:endParaRPr lang="en-US" altLang="zh-CN" sz="1200" kern="1200" dirty="0">
                        <a:solidFill>
                          <a:schemeClr val="dk1"/>
                        </a:solidFill>
                        <a:latin typeface="+mn-lt"/>
                        <a:ea typeface="+mn-ea"/>
                        <a:cs typeface="+mn-cs"/>
                      </a:endParaRPr>
                    </a:p>
                  </a:txBody>
                  <a:tcPr/>
                </a:tc>
                <a:tc>
                  <a:txBody>
                    <a:bodyPr/>
                    <a:lstStyle/>
                    <a:p>
                      <a:pPr marL="0" algn="l" defTabSz="914400" rtl="0" eaLnBrk="1" latinLnBrk="0" hangingPunct="1">
                        <a:buNone/>
                      </a:pPr>
                      <a:r>
                        <a:rPr lang="en-US" altLang="zh-CN" sz="1200" kern="1200" dirty="0">
                          <a:solidFill>
                            <a:schemeClr val="dk1"/>
                          </a:solidFill>
                          <a:latin typeface="+mn-lt"/>
                          <a:ea typeface="+mn-ea"/>
                          <a:cs typeface="+mn-cs"/>
                        </a:rPr>
                        <a:t>serializer</a:t>
                      </a:r>
                      <a:endParaRPr lang="en-US" altLang="zh-CN" sz="1200" kern="1200" dirty="0">
                        <a:solidFill>
                          <a:schemeClr val="dk1"/>
                        </a:solidFill>
                        <a:latin typeface="+mn-lt"/>
                        <a:ea typeface="+mn-ea"/>
                        <a:cs typeface="+mn-cs"/>
                      </a:endParaRPr>
                    </a:p>
                  </a:txBody>
                  <a:tcPr/>
                </a:tc>
              </a:tr>
              <a:tr h="228600">
                <a:tc>
                  <a:txBody>
                    <a:bodyPr/>
                    <a:lstStyle/>
                    <a:p>
                      <a:pPr>
                        <a:buNone/>
                      </a:pPr>
                      <a:r>
                        <a:rPr lang="en-US" altLang="zh-CN" sz="1200"/>
                        <a:t>2</a:t>
                      </a:r>
                      <a:endParaRPr lang="en-US" altLang="zh-CN" sz="1200"/>
                    </a:p>
                  </a:txBody>
                  <a:tcPr/>
                </a:tc>
                <a:tc>
                  <a:txBody>
                    <a:bodyPr/>
                    <a:lstStyle/>
                    <a:p>
                      <a:pPr>
                        <a:buNone/>
                      </a:pPr>
                      <a:r>
                        <a:rPr lang="en-US" altLang="zh-CN" sz="1200" dirty="0"/>
                        <a:t>FEE</a:t>
                      </a:r>
                      <a:endParaRPr lang="en-US" altLang="zh-CN" sz="1200" dirty="0"/>
                    </a:p>
                  </a:txBody>
                  <a:tcPr/>
                </a:tc>
              </a:tr>
              <a:tr h="228600">
                <a:tc>
                  <a:txBody>
                    <a:bodyPr/>
                    <a:lstStyle/>
                    <a:p>
                      <a:pPr>
                        <a:buNone/>
                      </a:pPr>
                      <a:r>
                        <a:rPr lang="en-US" altLang="zh-CN" sz="1200"/>
                        <a:t>3</a:t>
                      </a:r>
                      <a:endParaRPr lang="en-US" altLang="zh-CN" sz="1200"/>
                    </a:p>
                  </a:txBody>
                  <a:tcPr/>
                </a:tc>
                <a:tc>
                  <a:txBody>
                    <a:bodyPr/>
                    <a:lstStyle/>
                    <a:p>
                      <a:pPr>
                        <a:buNone/>
                      </a:pPr>
                      <a:r>
                        <a:rPr lang="en-US" altLang="zh-CN" sz="1200" dirty="0"/>
                        <a:t>MOS radiation</a:t>
                      </a:r>
                      <a:endParaRPr lang="en-US" altLang="zh-CN" sz="1200" dirty="0"/>
                    </a:p>
                  </a:txBody>
                  <a:tcPr/>
                </a:tc>
              </a:tr>
              <a:tr h="228600">
                <a:tc>
                  <a:txBody>
                    <a:bodyPr/>
                    <a:lstStyle/>
                    <a:p>
                      <a:pPr>
                        <a:buNone/>
                      </a:pPr>
                      <a:r>
                        <a:rPr lang="en-US" altLang="zh-CN" sz="1200"/>
                        <a:t>4</a:t>
                      </a:r>
                      <a:endParaRPr lang="en-US" altLang="zh-CN" sz="1200"/>
                    </a:p>
                  </a:txBody>
                  <a:tcPr/>
                </a:tc>
                <a:tc>
                  <a:txBody>
                    <a:bodyPr/>
                    <a:lstStyle/>
                    <a:p>
                      <a:pPr>
                        <a:buNone/>
                      </a:pPr>
                      <a:r>
                        <a:rPr lang="en-US" altLang="zh-CN" sz="1200"/>
                        <a:t>PLL 2.2G</a:t>
                      </a:r>
                      <a:endParaRPr lang="en-US" altLang="zh-CN" sz="1200"/>
                    </a:p>
                  </a:txBody>
                  <a:tcPr/>
                </a:tc>
              </a:tr>
              <a:tr h="228600">
                <a:tc>
                  <a:txBody>
                    <a:bodyPr/>
                    <a:lstStyle/>
                    <a:p>
                      <a:pPr>
                        <a:buNone/>
                      </a:pPr>
                      <a:r>
                        <a:rPr lang="en-US" altLang="zh-CN" sz="1200"/>
                        <a:t>5</a:t>
                      </a:r>
                      <a:endParaRPr lang="en-US" altLang="zh-CN" sz="1200"/>
                    </a:p>
                  </a:txBody>
                  <a:tcPr/>
                </a:tc>
                <a:tc>
                  <a:txBody>
                    <a:bodyPr/>
                    <a:lstStyle/>
                    <a:p>
                      <a:pPr>
                        <a:buNone/>
                      </a:pPr>
                      <a:r>
                        <a:rPr lang="en-US" altLang="zh-CN" sz="1200"/>
                        <a:t>current DAC</a:t>
                      </a:r>
                      <a:endParaRPr lang="en-US" altLang="zh-CN" sz="1200"/>
                    </a:p>
                  </a:txBody>
                  <a:tcPr/>
                </a:tc>
              </a:tr>
              <a:tr h="228600">
                <a:tc>
                  <a:txBody>
                    <a:bodyPr/>
                    <a:lstStyle/>
                    <a:p>
                      <a:pPr>
                        <a:buNone/>
                      </a:pPr>
                      <a:r>
                        <a:rPr lang="en-US" altLang="zh-CN" sz="1200"/>
                        <a:t>6</a:t>
                      </a:r>
                      <a:endParaRPr lang="en-US" altLang="zh-CN" sz="1200"/>
                    </a:p>
                  </a:txBody>
                  <a:tcPr/>
                </a:tc>
                <a:tc>
                  <a:txBody>
                    <a:bodyPr/>
                    <a:lstStyle/>
                    <a:p>
                      <a:pPr>
                        <a:buNone/>
                      </a:pPr>
                      <a:r>
                        <a:rPr lang="en-US" altLang="zh-CN" sz="1200"/>
                        <a:t>diode+SF</a:t>
                      </a:r>
                      <a:endParaRPr lang="en-US" altLang="zh-CN" sz="1200"/>
                    </a:p>
                  </a:txBody>
                  <a:tcPr/>
                </a:tc>
              </a:tr>
              <a:tr h="228600">
                <a:tc>
                  <a:txBody>
                    <a:bodyPr/>
                    <a:lstStyle/>
                    <a:p>
                      <a:pPr>
                        <a:buNone/>
                      </a:pPr>
                      <a:r>
                        <a:rPr lang="en-US" altLang="zh-CN" sz="1200"/>
                        <a:t>7</a:t>
                      </a:r>
                      <a:endParaRPr lang="en-US" altLang="zh-CN" sz="1200"/>
                    </a:p>
                  </a:txBody>
                  <a:tcPr/>
                </a:tc>
                <a:tc>
                  <a:txBody>
                    <a:bodyPr/>
                    <a:lstStyle/>
                    <a:p>
                      <a:pPr>
                        <a:buNone/>
                      </a:pPr>
                      <a:r>
                        <a:rPr lang="en-US" altLang="zh-CN" sz="1200"/>
                        <a:t>diode_ALPIDE</a:t>
                      </a:r>
                      <a:endParaRPr lang="en-US" altLang="zh-CN" sz="1200"/>
                    </a:p>
                  </a:txBody>
                  <a:tcPr/>
                </a:tc>
              </a:tr>
              <a:tr h="228600">
                <a:tc>
                  <a:txBody>
                    <a:bodyPr/>
                    <a:lstStyle/>
                    <a:p>
                      <a:pPr>
                        <a:buNone/>
                      </a:pPr>
                      <a:r>
                        <a:rPr lang="en-US" altLang="zh-CN" sz="1200"/>
                        <a:t>8</a:t>
                      </a:r>
                      <a:endParaRPr lang="en-US" altLang="zh-CN" sz="1200"/>
                    </a:p>
                  </a:txBody>
                  <a:tcPr/>
                </a:tc>
                <a:tc>
                  <a:txBody>
                    <a:bodyPr/>
                    <a:lstStyle/>
                    <a:p>
                      <a:pPr>
                        <a:buNone/>
                      </a:pPr>
                      <a:r>
                        <a:rPr lang="en-US" altLang="zh-CN" sz="1200"/>
                        <a:t>PLL 200M</a:t>
                      </a:r>
                      <a:endParaRPr lang="en-US" altLang="zh-CN" sz="1200"/>
                    </a:p>
                  </a:txBody>
                  <a:tcPr/>
                </a:tc>
              </a:tr>
              <a:tr h="228600">
                <a:tc>
                  <a:txBody>
                    <a:bodyPr/>
                    <a:lstStyle/>
                    <a:p>
                      <a:pPr>
                        <a:buNone/>
                      </a:pPr>
                      <a:r>
                        <a:rPr lang="en-US" altLang="zh-CN" sz="1200"/>
                        <a:t>9</a:t>
                      </a:r>
                      <a:endParaRPr lang="en-US" altLang="zh-CN" sz="1200"/>
                    </a:p>
                  </a:txBody>
                  <a:tcPr/>
                </a:tc>
                <a:tc>
                  <a:txBody>
                    <a:bodyPr/>
                    <a:lstStyle/>
                    <a:p>
                      <a:pPr>
                        <a:buNone/>
                      </a:pPr>
                      <a:r>
                        <a:rPr lang="en-US" altLang="zh-CN" sz="1200"/>
                        <a:t>diode array</a:t>
                      </a:r>
                      <a:endParaRPr lang="en-US" altLang="zh-CN" sz="1200"/>
                    </a:p>
                  </a:txBody>
                  <a:tcPr/>
                </a:tc>
              </a:tr>
              <a:tr h="228600">
                <a:tc>
                  <a:txBody>
                    <a:bodyPr/>
                    <a:lstStyle/>
                    <a:p>
                      <a:pPr>
                        <a:buNone/>
                      </a:pPr>
                      <a:r>
                        <a:rPr lang="en-US" altLang="zh-CN" sz="1200"/>
                        <a:t>10</a:t>
                      </a:r>
                      <a:endParaRPr lang="en-US" altLang="zh-CN" sz="1200"/>
                    </a:p>
                  </a:txBody>
                  <a:tcPr/>
                </a:tc>
                <a:tc>
                  <a:txBody>
                    <a:bodyPr/>
                    <a:lstStyle/>
                    <a:p>
                      <a:pPr>
                        <a:buNone/>
                      </a:pPr>
                      <a:r>
                        <a:rPr lang="en-US" altLang="zh-CN" sz="1200">
                          <a:sym typeface="+mn-ea"/>
                        </a:rPr>
                        <a:t>diode+SF DT</a:t>
                      </a:r>
                      <a:endParaRPr lang="en-US" altLang="zh-CN" sz="1200">
                        <a:sym typeface="+mn-ea"/>
                      </a:endParaRPr>
                    </a:p>
                  </a:txBody>
                  <a:tcPr/>
                </a:tc>
              </a:tr>
              <a:tr h="228600">
                <a:tc>
                  <a:txBody>
                    <a:bodyPr/>
                    <a:lstStyle/>
                    <a:p>
                      <a:pPr>
                        <a:buNone/>
                      </a:pPr>
                      <a:r>
                        <a:rPr lang="en-US" altLang="zh-CN" sz="1200"/>
                        <a:t>11</a:t>
                      </a:r>
                      <a:endParaRPr lang="en-US" altLang="zh-CN" sz="1200"/>
                    </a:p>
                  </a:txBody>
                  <a:tcPr/>
                </a:tc>
                <a:tc>
                  <a:txBody>
                    <a:bodyPr/>
                    <a:lstStyle/>
                    <a:p>
                      <a:pPr>
                        <a:buNone/>
                      </a:pPr>
                      <a:r>
                        <a:rPr lang="en-US" altLang="zh-CN" sz="1200"/>
                        <a:t>TDC</a:t>
                      </a:r>
                      <a:endParaRPr lang="en-US" altLang="zh-CN" sz="1200"/>
                    </a:p>
                  </a:txBody>
                  <a:tcPr/>
                </a:tc>
              </a:tr>
              <a:tr h="228600">
                <a:tc>
                  <a:txBody>
                    <a:bodyPr/>
                    <a:lstStyle/>
                    <a:p>
                      <a:pPr>
                        <a:buNone/>
                      </a:pPr>
                      <a:r>
                        <a:rPr lang="en-US" altLang="zh-CN" sz="1200"/>
                        <a:t>12</a:t>
                      </a:r>
                      <a:endParaRPr lang="en-US" altLang="zh-CN" sz="1200"/>
                    </a:p>
                  </a:txBody>
                  <a:tcPr/>
                </a:tc>
                <a:tc>
                  <a:txBody>
                    <a:bodyPr/>
                    <a:lstStyle/>
                    <a:p>
                      <a:pPr>
                        <a:buNone/>
                      </a:pPr>
                      <a:r>
                        <a:rPr lang="en-US" altLang="zh-CN" sz="1200"/>
                        <a:t>ADC</a:t>
                      </a:r>
                      <a:endParaRPr lang="en-US" altLang="zh-CN" sz="1200"/>
                    </a:p>
                  </a:txBody>
                  <a:tcPr/>
                </a:tc>
              </a:tr>
              <a:tr h="228600">
                <a:tc>
                  <a:txBody>
                    <a:bodyPr/>
                    <a:lstStyle/>
                    <a:p>
                      <a:pPr>
                        <a:buNone/>
                      </a:pPr>
                      <a:r>
                        <a:rPr lang="en-US" altLang="zh-CN" sz="1200"/>
                        <a:t>13</a:t>
                      </a:r>
                      <a:endParaRPr lang="en-US" altLang="zh-CN" sz="1200"/>
                    </a:p>
                  </a:txBody>
                  <a:tcPr/>
                </a:tc>
                <a:tc>
                  <a:txBody>
                    <a:bodyPr/>
                    <a:lstStyle/>
                    <a:p>
                      <a:pPr>
                        <a:buNone/>
                      </a:pPr>
                      <a:r>
                        <a:rPr lang="en-US" altLang="zh-CN" sz="1200"/>
                        <a:t>voltage DAC</a:t>
                      </a:r>
                      <a:endParaRPr lang="en-US" altLang="zh-CN" sz="1200"/>
                    </a:p>
                  </a:txBody>
                  <a:tcPr/>
                </a:tc>
              </a:tr>
              <a:tr h="228600">
                <a:tc>
                  <a:txBody>
                    <a:bodyPr/>
                    <a:lstStyle/>
                    <a:p>
                      <a:pPr>
                        <a:buNone/>
                      </a:pPr>
                      <a:r>
                        <a:rPr lang="en-US" altLang="zh-CN" sz="1200"/>
                        <a:t>14</a:t>
                      </a:r>
                      <a:endParaRPr lang="en-US" altLang="zh-CN" sz="1200"/>
                    </a:p>
                  </a:txBody>
                  <a:tcPr/>
                </a:tc>
                <a:tc>
                  <a:txBody>
                    <a:bodyPr/>
                    <a:lstStyle/>
                    <a:p>
                      <a:pPr>
                        <a:buNone/>
                      </a:pPr>
                      <a:r>
                        <a:rPr lang="en-US" altLang="zh-CN" sz="1200"/>
                        <a:t>CSAHIGHHIT</a:t>
                      </a:r>
                      <a:endParaRPr lang="en-US" altLang="zh-CN" sz="1200"/>
                    </a:p>
                  </a:txBody>
                  <a:tcPr/>
                </a:tc>
              </a:tr>
              <a:tr h="228600">
                <a:tc>
                  <a:txBody>
                    <a:bodyPr/>
                    <a:lstStyle/>
                    <a:p>
                      <a:pPr>
                        <a:buNone/>
                      </a:pPr>
                      <a:r>
                        <a:rPr lang="en-US" altLang="zh-CN" sz="1200" dirty="0"/>
                        <a:t>15</a:t>
                      </a:r>
                      <a:endParaRPr lang="en-US" altLang="zh-CN" sz="1200" dirty="0"/>
                    </a:p>
                  </a:txBody>
                  <a:tcPr/>
                </a:tc>
                <a:tc>
                  <a:txBody>
                    <a:bodyPr/>
                    <a:lstStyle/>
                    <a:p>
                      <a:pPr>
                        <a:buNone/>
                      </a:pPr>
                      <a:r>
                        <a:rPr lang="en-US" altLang="zh-CN" sz="1200" dirty="0" err="1"/>
                        <a:t>PDH+bandgap+Abuffer</a:t>
                      </a:r>
                      <a:endParaRPr lang="en-US" altLang="zh-CN" sz="1200" dirty="0" err="1"/>
                    </a:p>
                  </a:txBody>
                  <a:tcPr/>
                </a:tc>
              </a:tr>
            </a:tbl>
          </a:graphicData>
        </a:graphic>
      </p:graphicFrame>
      <p:sp>
        <p:nvSpPr>
          <p:cNvPr id="3" name="文本框 2"/>
          <p:cNvSpPr txBox="1"/>
          <p:nvPr/>
        </p:nvSpPr>
        <p:spPr>
          <a:xfrm>
            <a:off x="294640" y="5412105"/>
            <a:ext cx="3764915" cy="368300"/>
          </a:xfrm>
          <a:prstGeom prst="rect">
            <a:avLst/>
          </a:prstGeom>
          <a:noFill/>
        </p:spPr>
        <p:txBody>
          <a:bodyPr wrap="square" rtlCol="0">
            <a:spAutoFit/>
          </a:bodyPr>
          <a:lstStyle/>
          <a:p>
            <a:pPr algn="ctr"/>
            <a:r>
              <a:rPr lang="en-US" altLang="zh-CN" dirty="0">
                <a:latin typeface="微软雅黑" panose="020B0503020204020204" charset="-122"/>
                <a:ea typeface="微软雅黑" panose="020B0503020204020204" charset="-122"/>
                <a:cs typeface="微软雅黑" panose="020B0503020204020204" charset="-122"/>
                <a:sym typeface="+mn-ea"/>
              </a:rPr>
              <a:t>The First Tape-out</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sp>
        <p:nvSpPr>
          <p:cNvPr id="9"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sym typeface="+mn-ea"/>
              </a:rPr>
              <a:t>Research on 180 nm High Voltage Process Pixel Chip</a:t>
            </a:r>
            <a:r>
              <a:rPr lang="en-US" altLang="zh-CN" sz="2800" b="1" dirty="0">
                <a:solidFill>
                  <a:srgbClr val="000090"/>
                </a:solidFill>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 </a:t>
            </a:r>
            <a:r>
              <a:rPr lang="en-US" sz="2800" b="1" dirty="0" smtClean="0">
                <a:solidFill>
                  <a:srgbClr val="800000"/>
                </a:solidFill>
                <a:latin typeface="Times New Roman" panose="02020603050405020304" pitchFamily="18" charset="0"/>
                <a:cs typeface="Times New Roman" panose="02020603050405020304" pitchFamily="18" charset="0"/>
                <a:sym typeface="+mn-ea"/>
              </a:rPr>
              <a:t>Design</a:t>
            </a:r>
            <a:endParaRPr 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3" name="文本框 2"/>
          <p:cNvSpPr txBox="1"/>
          <p:nvPr/>
        </p:nvSpPr>
        <p:spPr>
          <a:xfrm>
            <a:off x="294640" y="5222875"/>
            <a:ext cx="3764915" cy="368300"/>
          </a:xfrm>
          <a:prstGeom prst="rect">
            <a:avLst/>
          </a:prstGeom>
          <a:noFill/>
        </p:spPr>
        <p:txBody>
          <a:bodyPr wrap="square" rtlCol="0">
            <a:spAutoFit/>
          </a:bodyPr>
          <a:lstStyle/>
          <a:p>
            <a:pPr algn="ctr"/>
            <a:r>
              <a:rPr lang="en-US" altLang="zh-CN" dirty="0">
                <a:latin typeface="微软雅黑" panose="020B0503020204020204" charset="-122"/>
                <a:ea typeface="微软雅黑" panose="020B0503020204020204" charset="-122"/>
                <a:cs typeface="微软雅黑" panose="020B0503020204020204" charset="-122"/>
                <a:sym typeface="+mn-ea"/>
              </a:rPr>
              <a:t> The Second Tape-out</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pic>
        <p:nvPicPr>
          <p:cNvPr id="82" name="图片 81"/>
          <p:cNvPicPr>
            <a:picLocks noChangeAspect="1"/>
          </p:cNvPicPr>
          <p:nvPr/>
        </p:nvPicPr>
        <p:blipFill>
          <a:blip r:embed="rId4" cstate="print"/>
          <a:stretch>
            <a:fillRect/>
          </a:stretch>
        </p:blipFill>
        <p:spPr>
          <a:xfrm>
            <a:off x="179705" y="984885"/>
            <a:ext cx="3890645" cy="4240530"/>
          </a:xfrm>
          <a:prstGeom prst="rect">
            <a:avLst/>
          </a:prstGeom>
        </p:spPr>
      </p:pic>
      <p:pic>
        <p:nvPicPr>
          <p:cNvPr id="86" name="图片 85"/>
          <p:cNvPicPr>
            <a:picLocks noChangeAspect="1"/>
          </p:cNvPicPr>
          <p:nvPr/>
        </p:nvPicPr>
        <p:blipFill>
          <a:blip r:embed="rId5" cstate="print"/>
          <a:stretch>
            <a:fillRect/>
          </a:stretch>
        </p:blipFill>
        <p:spPr>
          <a:xfrm>
            <a:off x="4793615" y="679450"/>
            <a:ext cx="2875915" cy="4964430"/>
          </a:xfrm>
          <a:prstGeom prst="rect">
            <a:avLst/>
          </a:prstGeom>
        </p:spPr>
      </p:pic>
      <p:sp>
        <p:nvSpPr>
          <p:cNvPr id="9"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sym typeface="+mn-ea"/>
              </a:rPr>
              <a:t>Research on 180 nm High Voltage Process Pixel Chip</a:t>
            </a:r>
            <a:r>
              <a:rPr lang="en-US" altLang="zh-CN" sz="2800" b="1" dirty="0">
                <a:solidFill>
                  <a:srgbClr val="000090"/>
                </a:solidFill>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 </a:t>
            </a:r>
            <a:r>
              <a:rPr lang="en-US" sz="2800" b="1" dirty="0" smtClean="0">
                <a:solidFill>
                  <a:srgbClr val="800000"/>
                </a:solidFill>
                <a:latin typeface="Times New Roman" panose="02020603050405020304" pitchFamily="18" charset="0"/>
                <a:cs typeface="Times New Roman" panose="02020603050405020304" pitchFamily="18" charset="0"/>
                <a:sym typeface="+mn-ea"/>
              </a:rPr>
              <a:t>Design</a:t>
            </a:r>
            <a:endParaRPr 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tretch>
            <a:fillRect/>
          </a:stretch>
        </p:blipFill>
        <p:spPr>
          <a:xfrm>
            <a:off x="1474470" y="1455420"/>
            <a:ext cx="3497580" cy="1967865"/>
          </a:xfrm>
          <a:prstGeom prst="rect">
            <a:avLst/>
          </a:prstGeom>
        </p:spPr>
      </p:pic>
      <p:pic>
        <p:nvPicPr>
          <p:cNvPr id="4" name="Picture 15" descr="TitleBKG2"/>
          <p:cNvPicPr>
            <a:picLocks noChangeAspect="1" noChangeArrowheads="1"/>
          </p:cNvPicPr>
          <p:nvPr/>
        </p:nvPicPr>
        <p:blipFill>
          <a:blip r:embed="rId2"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custDataLst>
              <p:tags r:id="rId3"/>
            </p:custDataLst>
          </p:nvPr>
        </p:nvPicPr>
        <p:blipFill>
          <a:blip r:embed="rId4" cstate="email"/>
          <a:stretch>
            <a:fillRect/>
          </a:stretch>
        </p:blipFill>
        <p:spPr>
          <a:xfrm>
            <a:off x="8388424" y="57192"/>
            <a:ext cx="720080" cy="712076"/>
          </a:xfrm>
          <a:prstGeom prst="rect">
            <a:avLst/>
          </a:prstGeom>
        </p:spPr>
      </p:pic>
      <p:sp>
        <p:nvSpPr>
          <p:cNvPr id="49" name="TextBox 4"/>
          <p:cNvSpPr txBox="1"/>
          <p:nvPr>
            <p:custDataLst>
              <p:tags r:id="rId5"/>
            </p:custDataLst>
          </p:nvPr>
        </p:nvSpPr>
        <p:spPr>
          <a:xfrm>
            <a:off x="503555" y="1056640"/>
            <a:ext cx="3647440" cy="368300"/>
          </a:xfrm>
          <a:prstGeom prst="rect">
            <a:avLst/>
          </a:prstGeom>
          <a:noFill/>
        </p:spPr>
        <p:txBody>
          <a:bodyPr wrap="square" rtlCol="0">
            <a:spAutoFit/>
          </a:bodyPr>
          <a:lstStyle/>
          <a:p>
            <a:pPr indent="0">
              <a:buFont typeface="Wingdings" panose="05000000000000000000" charset="0"/>
              <a:buNone/>
            </a:pPr>
            <a:r>
              <a:rPr lang="zh-CN" altLang="en-US" b="1" dirty="0">
                <a:solidFill>
                  <a:srgbClr val="C00000"/>
                </a:solidFill>
                <a:ea typeface="微软雅黑" panose="020B0503020204020204" charset="-122"/>
                <a:cs typeface="+mn-lt"/>
                <a:sym typeface="+mn-ea"/>
              </a:rPr>
              <a:t>Pixel </a:t>
            </a:r>
            <a:r>
              <a:rPr lang="en-US" altLang="zh-CN" b="1" dirty="0">
                <a:solidFill>
                  <a:srgbClr val="C00000"/>
                </a:solidFill>
                <a:ea typeface="微软雅黑" panose="020B0503020204020204" charset="-122"/>
                <a:cs typeface="+mn-lt"/>
                <a:sym typeface="+mn-ea"/>
              </a:rPr>
              <a:t>A</a:t>
            </a:r>
            <a:r>
              <a:rPr lang="zh-CN" altLang="en-US" b="1" dirty="0">
                <a:solidFill>
                  <a:srgbClr val="C00000"/>
                </a:solidFill>
                <a:ea typeface="微软雅黑" panose="020B0503020204020204" charset="-122"/>
                <a:cs typeface="+mn-lt"/>
                <a:sym typeface="+mn-ea"/>
              </a:rPr>
              <a:t>rray </a:t>
            </a:r>
            <a:r>
              <a:rPr lang="en-US" altLang="zh-CN" b="1" dirty="0">
                <a:solidFill>
                  <a:srgbClr val="C00000"/>
                </a:solidFill>
                <a:ea typeface="微软雅黑" panose="020B0503020204020204" charset="-122"/>
                <a:cs typeface="+mn-lt"/>
                <a:sym typeface="+mn-ea"/>
              </a:rPr>
              <a:t>T</a:t>
            </a:r>
            <a:r>
              <a:rPr lang="zh-CN" altLang="en-US" b="1" dirty="0">
                <a:solidFill>
                  <a:srgbClr val="C00000"/>
                </a:solidFill>
                <a:ea typeface="微软雅黑" panose="020B0503020204020204" charset="-122"/>
                <a:cs typeface="+mn-lt"/>
                <a:sym typeface="+mn-ea"/>
              </a:rPr>
              <a:t>esting </a:t>
            </a:r>
            <a:r>
              <a:rPr lang="en-US" altLang="zh-CN" b="1" dirty="0">
                <a:solidFill>
                  <a:srgbClr val="C00000"/>
                </a:solidFill>
                <a:ea typeface="微软雅黑" panose="020B0503020204020204" charset="-122"/>
                <a:cs typeface="+mn-lt"/>
                <a:sym typeface="+mn-ea"/>
              </a:rPr>
              <a:t>C</a:t>
            </a:r>
            <a:r>
              <a:rPr lang="zh-CN" altLang="en-US" b="1" dirty="0">
                <a:solidFill>
                  <a:srgbClr val="C00000"/>
                </a:solidFill>
                <a:ea typeface="微软雅黑" panose="020B0503020204020204" charset="-122"/>
                <a:cs typeface="+mn-lt"/>
                <a:sym typeface="+mn-ea"/>
              </a:rPr>
              <a:t>hip</a:t>
            </a:r>
            <a:endParaRPr lang="zh-CN" altLang="en-US" b="1" dirty="0">
              <a:solidFill>
                <a:srgbClr val="C00000"/>
              </a:solidFill>
              <a:ea typeface="微软雅黑" panose="020B0503020204020204" charset="-122"/>
              <a:cs typeface="+mn-lt"/>
              <a:sym typeface="+mn-ea"/>
            </a:endParaRPr>
          </a:p>
        </p:txBody>
      </p:sp>
      <p:pic>
        <p:nvPicPr>
          <p:cNvPr id="2" name="图片 1" descr="chip"/>
          <p:cNvPicPr>
            <a:picLocks noChangeAspect="1"/>
          </p:cNvPicPr>
          <p:nvPr/>
        </p:nvPicPr>
        <p:blipFill>
          <a:blip r:embed="rId6" cstate="print"/>
          <a:stretch>
            <a:fillRect/>
          </a:stretch>
        </p:blipFill>
        <p:spPr>
          <a:xfrm rot="5400000">
            <a:off x="573405" y="1455420"/>
            <a:ext cx="1941195" cy="1979930"/>
          </a:xfrm>
          <a:prstGeom prst="rect">
            <a:avLst/>
          </a:prstGeom>
        </p:spPr>
      </p:pic>
      <p:pic>
        <p:nvPicPr>
          <p:cNvPr id="3" name="图片 2" descr="hl55_sr90_test_231226"/>
          <p:cNvPicPr>
            <a:picLocks noChangeAspect="1"/>
          </p:cNvPicPr>
          <p:nvPr/>
        </p:nvPicPr>
        <p:blipFill>
          <a:blip r:embed="rId7" cstate="print"/>
          <a:stretch>
            <a:fillRect/>
          </a:stretch>
        </p:blipFill>
        <p:spPr>
          <a:xfrm>
            <a:off x="4282440" y="1444625"/>
            <a:ext cx="4243705" cy="3829685"/>
          </a:xfrm>
          <a:prstGeom prst="rect">
            <a:avLst/>
          </a:prstGeom>
        </p:spPr>
      </p:pic>
      <p:sp>
        <p:nvSpPr>
          <p:cNvPr id="10" name="文本框 9"/>
          <p:cNvSpPr txBox="1"/>
          <p:nvPr/>
        </p:nvSpPr>
        <p:spPr>
          <a:xfrm>
            <a:off x="754380" y="3791585"/>
            <a:ext cx="3319145" cy="1329055"/>
          </a:xfrm>
          <a:prstGeom prst="rect">
            <a:avLst/>
          </a:prstGeom>
          <a:noFill/>
        </p:spPr>
        <p:txBody>
          <a:bodyPr wrap="square" rtlCol="0">
            <a:noAutofit/>
          </a:bodyPr>
          <a:lstStyle/>
          <a:p>
            <a:pPr marL="285750" indent="-285750">
              <a:buFont typeface="Wingdings" panose="05000000000000000000" charset="0"/>
              <a:buChar char="Ø"/>
            </a:pPr>
            <a:r>
              <a:rPr lang="zh-CN" altLang="en-US" sz="1400">
                <a:cs typeface="+mn-lt"/>
              </a:rPr>
              <a:t>Pixel </a:t>
            </a:r>
            <a:r>
              <a:rPr lang="en-US" altLang="zh-CN" sz="1400">
                <a:cs typeface="+mn-lt"/>
              </a:rPr>
              <a:t>S</a:t>
            </a:r>
            <a:r>
              <a:rPr lang="zh-CN" altLang="en-US" sz="1400">
                <a:cs typeface="+mn-lt"/>
              </a:rPr>
              <a:t>tructure：Diode + SF</a:t>
            </a:r>
            <a:endParaRPr lang="zh-CN" altLang="en-US" sz="1400">
              <a:cs typeface="+mn-lt"/>
            </a:endParaRPr>
          </a:p>
          <a:p>
            <a:pPr marL="285750" indent="-285750">
              <a:buFont typeface="Wingdings" panose="05000000000000000000" charset="0"/>
              <a:buChar char="Ø"/>
            </a:pPr>
            <a:r>
              <a:rPr lang="zh-CN" altLang="en-US" sz="1400">
                <a:cs typeface="+mn-lt"/>
              </a:rPr>
              <a:t>Pixel Size：30 × 30 um</a:t>
            </a:r>
            <a:endParaRPr lang="zh-CN" altLang="en-US" sz="1400">
              <a:cs typeface="+mn-lt"/>
            </a:endParaRPr>
          </a:p>
          <a:p>
            <a:pPr marL="285750" indent="-285750">
              <a:buFont typeface="Wingdings" panose="05000000000000000000" charset="0"/>
              <a:buChar char="Ø"/>
            </a:pPr>
            <a:r>
              <a:rPr lang="zh-CN" altLang="en-US" sz="1400">
                <a:cs typeface="+mn-lt"/>
              </a:rPr>
              <a:t>Array Size：（4 × 4）× 6</a:t>
            </a:r>
            <a:endParaRPr lang="zh-CN" altLang="en-US" sz="1400">
              <a:cs typeface="+mn-lt"/>
            </a:endParaRPr>
          </a:p>
          <a:p>
            <a:pPr marL="285750" indent="-285750">
              <a:buFont typeface="Wingdings" panose="05000000000000000000" charset="0"/>
              <a:buChar char="Ø"/>
            </a:pPr>
            <a:r>
              <a:rPr lang="zh-CN" altLang="en-US" sz="1400">
                <a:cs typeface="+mn-lt"/>
              </a:rPr>
              <a:t>Chip Size：1580um × 1550um</a:t>
            </a:r>
            <a:endParaRPr lang="zh-CN" altLang="en-US" sz="1400">
              <a:cs typeface="+mn-lt"/>
            </a:endParaRPr>
          </a:p>
          <a:p>
            <a:pPr marL="285750" indent="-285750">
              <a:buFont typeface="Wingdings" panose="05000000000000000000" charset="0"/>
              <a:buChar char="Ø"/>
            </a:pPr>
            <a:r>
              <a:rPr lang="zh-CN" altLang="en-US" sz="1400">
                <a:cs typeface="+mn-lt"/>
              </a:rPr>
              <a:t>PXL&lt;0:7&gt; : DIODE RESET</a:t>
            </a:r>
            <a:endParaRPr lang="zh-CN" altLang="en-US" sz="1400">
              <a:cs typeface="+mn-lt"/>
            </a:endParaRPr>
          </a:p>
          <a:p>
            <a:pPr marL="285750" indent="-285750">
              <a:buFont typeface="Wingdings" panose="05000000000000000000" charset="0"/>
              <a:buChar char="Ø"/>
            </a:pPr>
            <a:r>
              <a:rPr lang="zh-CN" altLang="en-US" sz="1400">
                <a:cs typeface="+mn-lt"/>
              </a:rPr>
              <a:t>PXL&lt;8:15&gt; : PMOS RESET</a:t>
            </a:r>
            <a:endParaRPr lang="zh-CN" altLang="en-US" sz="1400">
              <a:cs typeface="+mn-lt"/>
            </a:endParaRPr>
          </a:p>
        </p:txBody>
      </p:sp>
      <p:sp>
        <p:nvSpPr>
          <p:cNvPr id="11" name="圆角矩形 10"/>
          <p:cNvSpPr/>
          <p:nvPr>
            <p:custDataLst>
              <p:tags r:id="rId8"/>
            </p:custDataLst>
          </p:nvPr>
        </p:nvSpPr>
        <p:spPr>
          <a:xfrm>
            <a:off x="669290" y="3745230"/>
            <a:ext cx="3259455" cy="143002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2" name="文本框 11"/>
          <p:cNvSpPr txBox="1"/>
          <p:nvPr/>
        </p:nvSpPr>
        <p:spPr>
          <a:xfrm>
            <a:off x="5512435" y="1076325"/>
            <a:ext cx="2225040" cy="368300"/>
          </a:xfrm>
          <a:prstGeom prst="rect">
            <a:avLst/>
          </a:prstGeom>
          <a:noFill/>
        </p:spPr>
        <p:txBody>
          <a:bodyPr wrap="square" rtlCol="0">
            <a:spAutoFit/>
          </a:bodyPr>
          <a:lstStyle/>
          <a:p>
            <a:pPr algn="ctr"/>
            <a:r>
              <a:rPr lang="zh-CN" altLang="en-US">
                <a:cs typeface="+mn-lt"/>
              </a:rPr>
              <a:t>Testing System</a:t>
            </a:r>
            <a:endParaRPr lang="zh-CN" altLang="en-US">
              <a:cs typeface="+mn-lt"/>
            </a:endParaRPr>
          </a:p>
        </p:txBody>
      </p:sp>
      <p:sp>
        <p:nvSpPr>
          <p:cNvPr id="9"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sym typeface="+mn-ea"/>
              </a:rPr>
              <a:t>Research on 180 nm High Voltage Process Pixel Chip</a:t>
            </a:r>
            <a:r>
              <a:rPr lang="en-US" altLang="zh-CN" sz="2800" b="1" dirty="0">
                <a:solidFill>
                  <a:srgbClr val="000090"/>
                </a:solidFill>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 </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est</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sym typeface="+mn-ea"/>
              </a:rPr>
              <a:t>Research on 180 nm High Voltage Process Pixel Chip</a:t>
            </a:r>
            <a:r>
              <a:rPr lang="en-US" altLang="zh-CN" sz="2800" b="1" dirty="0">
                <a:solidFill>
                  <a:srgbClr val="000090"/>
                </a:solidFill>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 </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est</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30" name="TextBox 4"/>
          <p:cNvSpPr txBox="1"/>
          <p:nvPr>
            <p:custDataLst>
              <p:tags r:id="rId4"/>
            </p:custDataLst>
          </p:nvPr>
        </p:nvSpPr>
        <p:spPr>
          <a:xfrm>
            <a:off x="251460" y="913130"/>
            <a:ext cx="8281035" cy="368300"/>
          </a:xfrm>
          <a:prstGeom prst="rect">
            <a:avLst/>
          </a:prstGeom>
          <a:noFill/>
        </p:spPr>
        <p:txBody>
          <a:bodyPr wrap="square" rtlCol="0">
            <a:spAutoFit/>
          </a:bodyPr>
          <a:lstStyle/>
          <a:p>
            <a:pPr algn="l">
              <a:buClrTx/>
              <a:buSzTx/>
              <a:buFont typeface="Wingdings" panose="05000000000000000000" charset="0"/>
              <a:buNone/>
            </a:pPr>
            <a:r>
              <a:rPr lang="zh-CN" altLang="en-US" b="1" baseline="30000" dirty="0">
                <a:solidFill>
                  <a:srgbClr val="C00000"/>
                </a:solidFill>
                <a:ea typeface="微软雅黑" panose="020B0503020204020204" charset="-122"/>
                <a:cs typeface="+mn-lt"/>
                <a:sym typeface="+mn-ea"/>
              </a:rPr>
              <a:t>55</a:t>
            </a:r>
            <a:r>
              <a:rPr lang="zh-CN" altLang="en-US" b="1" dirty="0">
                <a:solidFill>
                  <a:srgbClr val="C00000"/>
                </a:solidFill>
                <a:ea typeface="微软雅黑" panose="020B0503020204020204" charset="-122"/>
                <a:cs typeface="+mn-lt"/>
                <a:sym typeface="+mn-ea"/>
              </a:rPr>
              <a:t>Fe</a:t>
            </a:r>
            <a:r>
              <a:rPr b="1" dirty="0">
                <a:solidFill>
                  <a:srgbClr val="C00000"/>
                </a:solidFill>
                <a:ea typeface="微软雅黑" panose="020B0503020204020204" charset="-122"/>
                <a:cs typeface="+mn-lt"/>
                <a:sym typeface="+mn-ea"/>
              </a:rPr>
              <a:t> </a:t>
            </a:r>
            <a:r>
              <a:rPr lang="en-US" b="1" dirty="0">
                <a:solidFill>
                  <a:srgbClr val="C00000"/>
                </a:solidFill>
                <a:ea typeface="微软雅黑" panose="020B0503020204020204" charset="-122"/>
                <a:cs typeface="+mn-lt"/>
                <a:sym typeface="+mn-ea"/>
              </a:rPr>
              <a:t>E</a:t>
            </a:r>
            <a:r>
              <a:rPr b="1" dirty="0">
                <a:solidFill>
                  <a:srgbClr val="C00000"/>
                </a:solidFill>
                <a:ea typeface="微软雅黑" panose="020B0503020204020204" charset="-122"/>
                <a:cs typeface="+mn-lt"/>
                <a:sym typeface="+mn-ea"/>
              </a:rPr>
              <a:t>nergy </a:t>
            </a:r>
            <a:r>
              <a:rPr lang="en-US" b="1" dirty="0">
                <a:solidFill>
                  <a:srgbClr val="C00000"/>
                </a:solidFill>
                <a:ea typeface="微软雅黑" panose="020B0503020204020204" charset="-122"/>
                <a:cs typeface="+mn-lt"/>
                <a:sym typeface="+mn-ea"/>
              </a:rPr>
              <a:t>S</a:t>
            </a:r>
            <a:r>
              <a:rPr b="1" dirty="0">
                <a:solidFill>
                  <a:srgbClr val="C00000"/>
                </a:solidFill>
                <a:ea typeface="微软雅黑" panose="020B0503020204020204" charset="-122"/>
                <a:cs typeface="+mn-lt"/>
                <a:sym typeface="+mn-ea"/>
              </a:rPr>
              <a:t>pectrum</a:t>
            </a:r>
            <a:r>
              <a:rPr lang="zh-CN" altLang="en-US" b="1" dirty="0">
                <a:solidFill>
                  <a:srgbClr val="C00000"/>
                </a:solidFill>
                <a:ea typeface="微软雅黑" panose="020B0503020204020204" charset="-122"/>
                <a:cs typeface="+mn-lt"/>
                <a:sym typeface="+mn-ea"/>
              </a:rPr>
              <a:t>（Substrate </a:t>
            </a:r>
            <a:r>
              <a:rPr lang="en-US" altLang="zh-CN" b="1" dirty="0">
                <a:solidFill>
                  <a:srgbClr val="C00000"/>
                </a:solidFill>
                <a:ea typeface="微软雅黑" panose="020B0503020204020204" charset="-122"/>
                <a:cs typeface="+mn-lt"/>
                <a:sym typeface="+mn-ea"/>
              </a:rPr>
              <a:t>B</a:t>
            </a:r>
            <a:r>
              <a:rPr lang="zh-CN" altLang="en-US" b="1" dirty="0">
                <a:solidFill>
                  <a:srgbClr val="C00000"/>
                </a:solidFill>
                <a:ea typeface="微软雅黑" panose="020B0503020204020204" charset="-122"/>
                <a:cs typeface="+mn-lt"/>
                <a:sym typeface="+mn-ea"/>
              </a:rPr>
              <a:t>ias </a:t>
            </a:r>
            <a:r>
              <a:rPr lang="en-US" altLang="zh-CN" b="1" dirty="0">
                <a:solidFill>
                  <a:srgbClr val="C00000"/>
                </a:solidFill>
                <a:ea typeface="微软雅黑" panose="020B0503020204020204" charset="-122"/>
                <a:cs typeface="+mn-lt"/>
                <a:sym typeface="+mn-ea"/>
              </a:rPr>
              <a:t>V</a:t>
            </a:r>
            <a:r>
              <a:rPr lang="zh-CN" altLang="en-US" b="1" dirty="0">
                <a:solidFill>
                  <a:srgbClr val="C00000"/>
                </a:solidFill>
                <a:ea typeface="微软雅黑" panose="020B0503020204020204" charset="-122"/>
                <a:cs typeface="+mn-lt"/>
                <a:sym typeface="+mn-ea"/>
              </a:rPr>
              <a:t>oltage </a:t>
            </a:r>
            <a:r>
              <a:rPr lang="en-US" altLang="zh-CN" b="1" dirty="0">
                <a:solidFill>
                  <a:srgbClr val="C00000"/>
                </a:solidFill>
                <a:ea typeface="微软雅黑" panose="020B0503020204020204" charset="-122"/>
                <a:cs typeface="+mn-lt"/>
                <a:sym typeface="+mn-ea"/>
              </a:rPr>
              <a:t>0V</a:t>
            </a:r>
            <a:r>
              <a:rPr lang="zh-CN" altLang="en-US" b="1" dirty="0">
                <a:solidFill>
                  <a:srgbClr val="C00000"/>
                </a:solidFill>
                <a:ea typeface="微软雅黑" panose="020B0503020204020204" charset="-122"/>
                <a:cs typeface="+mn-lt"/>
                <a:sym typeface="+mn-ea"/>
              </a:rPr>
              <a:t>）</a:t>
            </a:r>
            <a:endParaRPr lang="zh-CN" altLang="en-US" b="1" dirty="0">
              <a:solidFill>
                <a:schemeClr val="tx2">
                  <a:lumMod val="60000"/>
                  <a:lumOff val="40000"/>
                </a:schemeClr>
              </a:solidFill>
              <a:ea typeface="微软雅黑" panose="020B0503020204020204" charset="-122"/>
              <a:cs typeface="+mn-lt"/>
              <a:sym typeface="+mn-ea"/>
            </a:endParaRPr>
          </a:p>
        </p:txBody>
      </p:sp>
      <p:pic>
        <p:nvPicPr>
          <p:cNvPr id="5" name="图片 4"/>
          <p:cNvPicPr>
            <a:picLocks noChangeAspect="1"/>
          </p:cNvPicPr>
          <p:nvPr/>
        </p:nvPicPr>
        <p:blipFill>
          <a:blip r:embed="rId5" cstate="print"/>
          <a:stretch>
            <a:fillRect/>
          </a:stretch>
        </p:blipFill>
        <p:spPr>
          <a:xfrm>
            <a:off x="951865" y="1261110"/>
            <a:ext cx="7201535" cy="3728720"/>
          </a:xfrm>
          <a:prstGeom prst="rect">
            <a:avLst/>
          </a:prstGeom>
        </p:spPr>
      </p:pic>
      <p:sp>
        <p:nvSpPr>
          <p:cNvPr id="2" name="文本框 1"/>
          <p:cNvSpPr txBox="1"/>
          <p:nvPr/>
        </p:nvSpPr>
        <p:spPr>
          <a:xfrm>
            <a:off x="323850" y="5017770"/>
            <a:ext cx="8494395" cy="583565"/>
          </a:xfrm>
          <a:prstGeom prst="rect">
            <a:avLst/>
          </a:prstGeom>
          <a:noFill/>
        </p:spPr>
        <p:txBody>
          <a:bodyPr wrap="square" rtlCol="0">
            <a:spAutoFit/>
          </a:bodyPr>
          <a:lstStyle/>
          <a:p>
            <a:r>
              <a:rPr sz="1600">
                <a:cs typeface="+mn-lt"/>
                <a:sym typeface="+mn-ea"/>
              </a:rPr>
              <a:t>The signal</a:t>
            </a:r>
            <a:r>
              <a:rPr lang="en-US" sz="1600">
                <a:cs typeface="+mn-lt"/>
                <a:sym typeface="+mn-ea"/>
              </a:rPr>
              <a:t> of </a:t>
            </a:r>
            <a:r>
              <a:rPr lang="en-US" sz="1600" baseline="30000">
                <a:cs typeface="+mn-lt"/>
                <a:sym typeface="+mn-ea"/>
              </a:rPr>
              <a:t>55</a:t>
            </a:r>
            <a:r>
              <a:rPr sz="1600">
                <a:cs typeface="+mn-lt"/>
                <a:sym typeface="+mn-ea"/>
              </a:rPr>
              <a:t>Fe source  did not fully reach the sensing area, and no calibration peak was measured</a:t>
            </a:r>
            <a:r>
              <a:rPr lang="en-US" sz="1600">
                <a:cs typeface="+mn-lt"/>
                <a:sym typeface="+mn-ea"/>
              </a:rPr>
              <a:t>.</a:t>
            </a:r>
            <a:endParaRPr lang="zh-CN" altLang="en-US" sz="1600">
              <a:cs typeface="+mn-lt"/>
            </a:endParaRPr>
          </a:p>
          <a:p>
            <a:r>
              <a:rPr sz="1600">
                <a:cs typeface="+mn-lt"/>
              </a:rPr>
              <a:t>The position of 'calibration peak' is at</a:t>
            </a:r>
            <a:r>
              <a:rPr lang="en-US" sz="1600">
                <a:cs typeface="+mn-lt"/>
              </a:rPr>
              <a:t> </a:t>
            </a:r>
            <a:r>
              <a:rPr lang="en-US" altLang="zh-CN" sz="1600">
                <a:cs typeface="+mn-lt"/>
              </a:rPr>
              <a:t>ADC Value 35.5 -&gt; 1640e</a:t>
            </a:r>
            <a:r>
              <a:rPr lang="en-US" altLang="zh-CN" sz="1600" baseline="30000">
                <a:cs typeface="+mn-lt"/>
              </a:rPr>
              <a:t>-</a:t>
            </a:r>
            <a:r>
              <a:rPr lang="en-US" altLang="zh-CN" sz="1600">
                <a:cs typeface="+mn-lt"/>
                <a:sym typeface="+mn-ea"/>
              </a:rPr>
              <a:t>.</a:t>
            </a:r>
            <a:endParaRPr lang="zh-CN" altLang="en-US" sz="1600">
              <a:cs typeface="+mn-lt"/>
            </a:endParaRPr>
          </a:p>
        </p:txBody>
      </p:sp>
      <p:sp>
        <p:nvSpPr>
          <p:cNvPr id="8" name="文本框 7"/>
          <p:cNvSpPr txBox="1"/>
          <p:nvPr/>
        </p:nvSpPr>
        <p:spPr>
          <a:xfrm>
            <a:off x="1691640" y="1633220"/>
            <a:ext cx="2485390" cy="275590"/>
          </a:xfrm>
          <a:prstGeom prst="rect">
            <a:avLst/>
          </a:prstGeom>
          <a:noFill/>
        </p:spPr>
        <p:txBody>
          <a:bodyPr wrap="square" rtlCol="0">
            <a:spAutoFit/>
          </a:bodyPr>
          <a:lstStyle/>
          <a:p>
            <a:pPr algn="ctr"/>
            <a:r>
              <a:rPr sz="1200">
                <a:solidFill>
                  <a:srgbClr val="0070C0"/>
                </a:solidFill>
                <a:cs typeface="+mn-lt"/>
              </a:rPr>
              <a:t>Energy spectrum of 3x3 matrix signal</a:t>
            </a:r>
            <a:endParaRPr sz="1200">
              <a:solidFill>
                <a:srgbClr val="0070C0"/>
              </a:solidFill>
              <a:cs typeface="+mn-lt"/>
            </a:endParaRPr>
          </a:p>
        </p:txBody>
      </p:sp>
      <p:sp>
        <p:nvSpPr>
          <p:cNvPr id="9" name="文本框 8"/>
          <p:cNvSpPr txBox="1"/>
          <p:nvPr/>
        </p:nvSpPr>
        <p:spPr>
          <a:xfrm>
            <a:off x="5436235" y="1561465"/>
            <a:ext cx="2216150" cy="460375"/>
          </a:xfrm>
          <a:prstGeom prst="rect">
            <a:avLst/>
          </a:prstGeom>
          <a:noFill/>
        </p:spPr>
        <p:txBody>
          <a:bodyPr wrap="square" rtlCol="0">
            <a:spAutoFit/>
          </a:bodyPr>
          <a:lstStyle/>
          <a:p>
            <a:pPr algn="ctr"/>
            <a:r>
              <a:rPr lang="zh-CN" altLang="en-US" sz="1200">
                <a:solidFill>
                  <a:srgbClr val="0070C0"/>
                </a:solidFill>
                <a:cs typeface="+mn-lt"/>
              </a:rPr>
              <a:t>Energy spectrum of cluster seed signals</a:t>
            </a:r>
            <a:endParaRPr lang="zh-CN" altLang="en-US" sz="1200">
              <a:solidFill>
                <a:srgbClr val="0070C0"/>
              </a:solidFill>
              <a:cs typeface="+mn-lt"/>
            </a:endParaRPr>
          </a:p>
        </p:txBody>
      </p:sp>
      <p:sp>
        <p:nvSpPr>
          <p:cNvPr id="10" name="文本框 9"/>
          <p:cNvSpPr txBox="1"/>
          <p:nvPr/>
        </p:nvSpPr>
        <p:spPr>
          <a:xfrm>
            <a:off x="1618615" y="3506470"/>
            <a:ext cx="2216150" cy="460375"/>
          </a:xfrm>
          <a:prstGeom prst="rect">
            <a:avLst/>
          </a:prstGeom>
          <a:noFill/>
        </p:spPr>
        <p:txBody>
          <a:bodyPr wrap="square" rtlCol="0">
            <a:spAutoFit/>
          </a:bodyPr>
          <a:lstStyle/>
          <a:p>
            <a:pPr algn="ctr"/>
            <a:r>
              <a:rPr lang="zh-CN" altLang="en-US" sz="1200">
                <a:solidFill>
                  <a:srgbClr val="0070C0"/>
                </a:solidFill>
                <a:cs typeface="+mn-lt"/>
              </a:rPr>
              <a:t>Energy spectrum of single pixel clusters</a:t>
            </a:r>
            <a:endParaRPr lang="zh-CN" altLang="en-US" sz="1200">
              <a:solidFill>
                <a:srgbClr val="0070C0"/>
              </a:solidFill>
              <a:cs typeface="+mn-lt"/>
            </a:endParaRPr>
          </a:p>
        </p:txBody>
      </p:sp>
      <p:sp>
        <p:nvSpPr>
          <p:cNvPr id="14" name="文本框 13"/>
          <p:cNvSpPr txBox="1"/>
          <p:nvPr/>
        </p:nvSpPr>
        <p:spPr>
          <a:xfrm>
            <a:off x="5577205" y="3505835"/>
            <a:ext cx="2216150" cy="275590"/>
          </a:xfrm>
          <a:prstGeom prst="rect">
            <a:avLst/>
          </a:prstGeom>
          <a:noFill/>
        </p:spPr>
        <p:txBody>
          <a:bodyPr wrap="square" rtlCol="0">
            <a:spAutoFit/>
          </a:bodyPr>
          <a:lstStyle/>
          <a:p>
            <a:pPr algn="ctr"/>
            <a:r>
              <a:rPr lang="zh-CN" altLang="en-US" sz="1200">
                <a:solidFill>
                  <a:srgbClr val="0070C0"/>
                </a:solidFill>
                <a:cs typeface="+mn-lt"/>
              </a:rPr>
              <a:t>Cluster multiplicity</a:t>
            </a:r>
            <a:endParaRPr lang="zh-CN" altLang="en-US" sz="1200">
              <a:solidFill>
                <a:srgbClr val="0070C0"/>
              </a:solidFill>
              <a:cs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29" name="图片 6"/>
          <p:cNvPicPr>
            <a:picLocks noChangeAspect="1"/>
          </p:cNvPicPr>
          <p:nvPr/>
        </p:nvPicPr>
        <p:blipFill>
          <a:blip r:embed="rId2" cstate="email"/>
          <a:stretch>
            <a:fillRect/>
          </a:stretch>
        </p:blipFill>
        <p:spPr>
          <a:xfrm>
            <a:off x="8388424" y="57192"/>
            <a:ext cx="720080" cy="712076"/>
          </a:xfrm>
          <a:prstGeom prst="rect">
            <a:avLst/>
          </a:prstGeom>
        </p:spPr>
      </p:pic>
      <p:cxnSp>
        <p:nvCxnSpPr>
          <p:cNvPr id="13" name="直接箭头连接符 12"/>
          <p:cNvCxnSpPr/>
          <p:nvPr/>
        </p:nvCxnSpPr>
        <p:spPr>
          <a:xfrm>
            <a:off x="8265002" y="2532880"/>
            <a:ext cx="0" cy="116330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4550828" y="3789640"/>
            <a:ext cx="3557344" cy="8570"/>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5" name="文本框 14"/>
          <p:cNvSpPr txBox="1"/>
          <p:nvPr/>
        </p:nvSpPr>
        <p:spPr>
          <a:xfrm>
            <a:off x="3819586" y="3624427"/>
            <a:ext cx="664210" cy="368300"/>
          </a:xfrm>
          <a:prstGeom prst="rect">
            <a:avLst/>
          </a:prstGeom>
          <a:noFill/>
        </p:spPr>
        <p:txBody>
          <a:bodyPr wrap="square" rtlCol="0">
            <a:spAutoFit/>
          </a:bodyPr>
          <a:lstStyle/>
          <a:p>
            <a:r>
              <a:rPr lang="en-US" altLang="zh-CN" dirty="0"/>
              <a:t>2 cm</a:t>
            </a:r>
            <a:endParaRPr lang="en-US" altLang="zh-CN" dirty="0"/>
          </a:p>
        </p:txBody>
      </p:sp>
      <p:sp>
        <p:nvSpPr>
          <p:cNvPr id="16" name="文本框 15"/>
          <p:cNvSpPr txBox="1"/>
          <p:nvPr/>
        </p:nvSpPr>
        <p:spPr>
          <a:xfrm>
            <a:off x="8107866" y="2045164"/>
            <a:ext cx="1045479" cy="369332"/>
          </a:xfrm>
          <a:prstGeom prst="rect">
            <a:avLst/>
          </a:prstGeom>
          <a:noFill/>
        </p:spPr>
        <p:txBody>
          <a:bodyPr wrap="none" rtlCol="0">
            <a:spAutoFit/>
          </a:bodyPr>
          <a:lstStyle/>
          <a:p>
            <a:r>
              <a:rPr lang="en-US" altLang="zh-CN" dirty="0"/>
              <a:t>0.695 cm</a:t>
            </a:r>
            <a:endParaRPr lang="en-US" altLang="zh-CN" dirty="0"/>
          </a:p>
        </p:txBody>
      </p:sp>
      <p:cxnSp>
        <p:nvCxnSpPr>
          <p:cNvPr id="19" name="直接箭头连接符 18"/>
          <p:cNvCxnSpPr/>
          <p:nvPr/>
        </p:nvCxnSpPr>
        <p:spPr>
          <a:xfrm flipH="1">
            <a:off x="323528" y="3798210"/>
            <a:ext cx="3428160" cy="0"/>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5" name="直接箭头连接符 24"/>
          <p:cNvCxnSpPr/>
          <p:nvPr/>
        </p:nvCxnSpPr>
        <p:spPr>
          <a:xfrm flipH="1" flipV="1">
            <a:off x="8265002" y="841276"/>
            <a:ext cx="0" cy="116330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251460" y="4004945"/>
            <a:ext cx="4373245" cy="1198880"/>
          </a:xfrm>
          <a:prstGeom prst="rect">
            <a:avLst/>
          </a:prstGeom>
          <a:noFill/>
        </p:spPr>
        <p:txBody>
          <a:bodyPr wrap="square" rtlCol="0">
            <a:spAutoFit/>
          </a:bodyPr>
          <a:lstStyle/>
          <a:p>
            <a:pPr marL="285750" indent="-285750" algn="l">
              <a:buFont typeface="Arial" panose="020B0604020202020204" pitchFamily="34" charset="0"/>
              <a:buChar char="•"/>
            </a:pPr>
            <a:r>
              <a:rPr sz="1200" dirty="0">
                <a:ea typeface="宋体" panose="02010600030101010101" pitchFamily="2" charset="-122"/>
                <a:cs typeface="+mn-lt"/>
                <a:sym typeface="+mn-ea"/>
              </a:rPr>
              <a:t>Chip </a:t>
            </a:r>
            <a:r>
              <a:rPr lang="en-US" sz="1200" dirty="0">
                <a:ea typeface="宋体" panose="02010600030101010101" pitchFamily="2" charset="-122"/>
                <a:cs typeface="+mn-lt"/>
                <a:sym typeface="+mn-ea"/>
              </a:rPr>
              <a:t>S</a:t>
            </a:r>
            <a:r>
              <a:rPr sz="1200" dirty="0">
                <a:ea typeface="宋体" panose="02010600030101010101" pitchFamily="2" charset="-122"/>
                <a:cs typeface="+mn-lt"/>
                <a:sym typeface="+mn-ea"/>
              </a:rPr>
              <a:t>ize: 2 cm X 0.695 cm</a:t>
            </a:r>
            <a:endParaRPr sz="1200" dirty="0">
              <a:ea typeface="宋体" panose="02010600030101010101" pitchFamily="2" charset="-122"/>
              <a:cs typeface="+mn-lt"/>
              <a:sym typeface="+mn-ea"/>
            </a:endParaRPr>
          </a:p>
          <a:p>
            <a:pPr marL="285750" indent="-285750" algn="l">
              <a:buFont typeface="Arial" panose="020B0604020202020204" pitchFamily="34" charset="0"/>
              <a:buChar char="•"/>
            </a:pPr>
            <a:r>
              <a:rPr sz="1200" dirty="0">
                <a:ea typeface="宋体" panose="02010600030101010101" pitchFamily="2" charset="-122"/>
                <a:cs typeface="+mn-lt"/>
                <a:sym typeface="+mn-ea"/>
              </a:rPr>
              <a:t>Divided into two regions: low voltage region NW (1.8V) and high voltage region HVNW (70V)</a:t>
            </a:r>
            <a:endParaRPr sz="1200" dirty="0">
              <a:ea typeface="宋体" panose="02010600030101010101" pitchFamily="2" charset="-122"/>
              <a:cs typeface="+mn-lt"/>
              <a:sym typeface="+mn-ea"/>
            </a:endParaRPr>
          </a:p>
          <a:p>
            <a:pPr marL="285750" indent="-285750" algn="l">
              <a:buFont typeface="Arial" panose="020B0604020202020204" pitchFamily="34" charset="0"/>
              <a:buChar char="•"/>
            </a:pPr>
            <a:r>
              <a:rPr sz="1200" dirty="0">
                <a:ea typeface="宋体" panose="02010600030101010101" pitchFamily="2" charset="-122"/>
                <a:cs typeface="+mn-lt"/>
                <a:sym typeface="+mn-ea"/>
              </a:rPr>
              <a:t>The pixel size (25 μ m x 34 μ m) includes 7 sizes of diodes</a:t>
            </a:r>
            <a:endParaRPr sz="1200" dirty="0">
              <a:ea typeface="宋体" panose="02010600030101010101" pitchFamily="2" charset="-122"/>
              <a:cs typeface="+mn-lt"/>
              <a:sym typeface="+mn-ea"/>
            </a:endParaRPr>
          </a:p>
          <a:p>
            <a:pPr marL="285750" indent="-285750" algn="l">
              <a:buFont typeface="Arial" panose="020B0604020202020204" pitchFamily="34" charset="0"/>
              <a:buChar char="•"/>
            </a:pPr>
            <a:r>
              <a:rPr sz="1200" dirty="0">
                <a:ea typeface="宋体" panose="02010600030101010101" pitchFamily="2" charset="-122"/>
                <a:cs typeface="+mn-lt"/>
                <a:sym typeface="+mn-ea"/>
              </a:rPr>
              <a:t>The peripheral module includes a digital readout module Bandgap, VDAC, IDAC, Serilizer      And PLL, etc.</a:t>
            </a:r>
            <a:endParaRPr sz="1200" dirty="0">
              <a:ea typeface="宋体" panose="02010600030101010101" pitchFamily="2" charset="-122"/>
              <a:cs typeface="+mn-lt"/>
              <a:sym typeface="+mn-ea"/>
            </a:endParaRPr>
          </a:p>
        </p:txBody>
      </p:sp>
      <p:grpSp>
        <p:nvGrpSpPr>
          <p:cNvPr id="8" name="组合 7"/>
          <p:cNvGrpSpPr/>
          <p:nvPr/>
        </p:nvGrpSpPr>
        <p:grpSpPr>
          <a:xfrm>
            <a:off x="323850" y="913130"/>
            <a:ext cx="7576820" cy="2749550"/>
            <a:chOff x="509" y="1325"/>
            <a:chExt cx="9194" cy="3402"/>
          </a:xfrm>
        </p:grpSpPr>
        <p:pic>
          <p:nvPicPr>
            <p:cNvPr id="2" name="图片 1"/>
            <p:cNvPicPr>
              <a:picLocks noChangeAspect="1"/>
            </p:cNvPicPr>
            <p:nvPr>
              <p:custDataLst>
                <p:tags r:id="rId3"/>
              </p:custDataLst>
            </p:nvPr>
          </p:nvPicPr>
          <p:blipFill>
            <a:blip r:embed="rId4" cstate="print"/>
            <a:stretch>
              <a:fillRect/>
            </a:stretch>
          </p:blipFill>
          <p:spPr>
            <a:xfrm>
              <a:off x="509" y="1325"/>
              <a:ext cx="9194" cy="3402"/>
            </a:xfrm>
            <a:prstGeom prst="rect">
              <a:avLst/>
            </a:prstGeom>
          </p:spPr>
        </p:pic>
        <p:sp>
          <p:nvSpPr>
            <p:cNvPr id="5" name="矩形 4"/>
            <p:cNvSpPr/>
            <p:nvPr>
              <p:custDataLst>
                <p:tags r:id="rId5"/>
              </p:custDataLst>
            </p:nvPr>
          </p:nvSpPr>
          <p:spPr>
            <a:xfrm>
              <a:off x="850" y="1540"/>
              <a:ext cx="6917" cy="20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矩形 16"/>
            <p:cNvSpPr/>
            <p:nvPr>
              <p:custDataLst>
                <p:tags r:id="rId6"/>
              </p:custDataLst>
            </p:nvPr>
          </p:nvSpPr>
          <p:spPr>
            <a:xfrm flipH="1">
              <a:off x="7963" y="1540"/>
              <a:ext cx="1505" cy="2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7"/>
              </p:custDataLst>
            </p:nvPr>
          </p:nvSpPr>
          <p:spPr>
            <a:xfrm flipH="1">
              <a:off x="789" y="3751"/>
              <a:ext cx="8678" cy="6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文本框 6"/>
            <p:cNvSpPr txBox="1"/>
            <p:nvPr>
              <p:custDataLst>
                <p:tags r:id="rId8"/>
              </p:custDataLst>
            </p:nvPr>
          </p:nvSpPr>
          <p:spPr>
            <a:xfrm>
              <a:off x="3823" y="1992"/>
              <a:ext cx="454" cy="722"/>
            </a:xfrm>
            <a:prstGeom prst="rect">
              <a:avLst/>
            </a:prstGeom>
            <a:noFill/>
          </p:spPr>
          <p:txBody>
            <a:bodyPr wrap="square" rtlCol="0">
              <a:spAutoFit/>
            </a:bodyPr>
            <a:lstStyle/>
            <a:p>
              <a:r>
                <a:rPr lang="en-US" altLang="zh-CN" sz="3200" b="1" dirty="0">
                  <a:latin typeface="Arial" panose="020B0604020202020204" pitchFamily="34" charset="0"/>
                  <a:cs typeface="Arial" panose="020B0604020202020204" pitchFamily="34" charset="0"/>
                </a:rPr>
                <a:t>1</a:t>
              </a:r>
              <a:endParaRPr lang="zh-CN" altLang="en-US" sz="3200" b="1" dirty="0">
                <a:latin typeface="Arial" panose="020B0604020202020204" pitchFamily="34" charset="0"/>
                <a:cs typeface="Arial" panose="020B0604020202020204" pitchFamily="34" charset="0"/>
              </a:endParaRPr>
            </a:p>
          </p:txBody>
        </p:sp>
        <p:sp>
          <p:nvSpPr>
            <p:cNvPr id="21" name="文本框 20"/>
            <p:cNvSpPr txBox="1"/>
            <p:nvPr>
              <p:custDataLst>
                <p:tags r:id="rId9"/>
              </p:custDataLst>
            </p:nvPr>
          </p:nvSpPr>
          <p:spPr>
            <a:xfrm>
              <a:off x="8446" y="1940"/>
              <a:ext cx="454" cy="722"/>
            </a:xfrm>
            <a:prstGeom prst="rect">
              <a:avLst/>
            </a:prstGeom>
            <a:noFill/>
          </p:spPr>
          <p:txBody>
            <a:bodyPr wrap="square" rtlCol="0">
              <a:spAutoFit/>
            </a:bodyPr>
            <a:lstStyle/>
            <a:p>
              <a:r>
                <a:rPr lang="en-US" altLang="zh-CN" sz="3200" b="1" dirty="0">
                  <a:solidFill>
                    <a:srgbClr val="FF0000"/>
                  </a:solidFill>
                  <a:latin typeface="Arial" panose="020B0604020202020204" pitchFamily="34" charset="0"/>
                  <a:cs typeface="Arial" panose="020B0604020202020204" pitchFamily="34" charset="0"/>
                </a:rPr>
                <a:t>2</a:t>
              </a:r>
              <a:endParaRPr lang="zh-CN" altLang="en-US" sz="3200" b="1" dirty="0">
                <a:solidFill>
                  <a:srgbClr val="FF0000"/>
                </a:solidFill>
                <a:latin typeface="Arial" panose="020B0604020202020204" pitchFamily="34" charset="0"/>
                <a:cs typeface="Arial" panose="020B0604020202020204" pitchFamily="34" charset="0"/>
              </a:endParaRPr>
            </a:p>
          </p:txBody>
        </p:sp>
        <p:sp>
          <p:nvSpPr>
            <p:cNvPr id="22" name="文本框 21"/>
            <p:cNvSpPr txBox="1"/>
            <p:nvPr>
              <p:custDataLst>
                <p:tags r:id="rId10"/>
              </p:custDataLst>
            </p:nvPr>
          </p:nvSpPr>
          <p:spPr>
            <a:xfrm>
              <a:off x="4050" y="3583"/>
              <a:ext cx="454" cy="722"/>
            </a:xfrm>
            <a:prstGeom prst="rect">
              <a:avLst/>
            </a:prstGeom>
            <a:noFill/>
          </p:spPr>
          <p:txBody>
            <a:bodyPr wrap="square" rtlCol="0">
              <a:spAutoFit/>
            </a:bodyPr>
            <a:lstStyle/>
            <a:p>
              <a:r>
                <a:rPr lang="en-US" altLang="zh-CN" sz="3200" b="1" dirty="0">
                  <a:solidFill>
                    <a:schemeClr val="bg1"/>
                  </a:solidFill>
                  <a:latin typeface="Arial" panose="020B0604020202020204" pitchFamily="34" charset="0"/>
                  <a:cs typeface="Arial" panose="020B0604020202020204" pitchFamily="34" charset="0"/>
                </a:rPr>
                <a:t>3</a:t>
              </a:r>
              <a:endParaRPr lang="zh-CN" altLang="en-US" sz="3200" b="1" dirty="0">
                <a:solidFill>
                  <a:schemeClr val="bg1"/>
                </a:solidFill>
                <a:latin typeface="Arial" panose="020B0604020202020204" pitchFamily="34" charset="0"/>
                <a:cs typeface="Arial" panose="020B0604020202020204" pitchFamily="34" charset="0"/>
              </a:endParaRPr>
            </a:p>
          </p:txBody>
        </p:sp>
      </p:grpSp>
      <p:sp>
        <p:nvSpPr>
          <p:cNvPr id="12" name="TextBox 16"/>
          <p:cNvSpPr txBox="1"/>
          <p:nvPr>
            <p:custDataLst>
              <p:tags r:id="rId11"/>
            </p:custDataLst>
          </p:nvPr>
        </p:nvSpPr>
        <p:spPr>
          <a:xfrm>
            <a:off x="35496" y="81223"/>
            <a:ext cx="8317432" cy="953135"/>
          </a:xfrm>
          <a:prstGeom prst="rect">
            <a:avLst/>
          </a:prstGeom>
          <a:noFill/>
        </p:spPr>
        <p:txBody>
          <a:bodyPr wrap="square" rtlCol="0">
            <a:spAutoFit/>
          </a:bodyPr>
          <a:lstStyle/>
          <a:p>
            <a:r>
              <a:rPr sz="2800" b="1" dirty="0">
                <a:solidFill>
                  <a:srgbClr val="000090"/>
                </a:solidFill>
              </a:rPr>
              <a:t>Research on 180 nm High Voltage Process Pixel Chip</a:t>
            </a:r>
            <a:r>
              <a:rPr lang="en-US" altLang="zh-CN" sz="2800" b="1" dirty="0">
                <a:solidFill>
                  <a:srgbClr val="000090"/>
                </a:solidFill>
              </a:rPr>
              <a:t>——</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MIC6_V2</a:t>
            </a:r>
            <a:endParaRPr lang="en-US" altLang="zh-CN" sz="2800" b="1" dirty="0" smtClean="0">
              <a:solidFill>
                <a:srgbClr val="800000"/>
              </a:solidFill>
              <a:latin typeface="Times New Roman" panose="02020603050405020304" pitchFamily="18" charset="0"/>
              <a:cs typeface="Times New Roman" panose="02020603050405020304" pitchFamily="18" charset="0"/>
              <a:sym typeface="+mn-ea"/>
            </a:endParaRPr>
          </a:p>
        </p:txBody>
      </p:sp>
      <p:sp>
        <p:nvSpPr>
          <p:cNvPr id="52" name="圆角矩形 51"/>
          <p:cNvSpPr/>
          <p:nvPr>
            <p:custDataLst>
              <p:tags r:id="rId12"/>
            </p:custDataLst>
          </p:nvPr>
        </p:nvSpPr>
        <p:spPr>
          <a:xfrm>
            <a:off x="263525" y="4010660"/>
            <a:ext cx="4464685" cy="128587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26" name="图片 25"/>
          <p:cNvPicPr>
            <a:picLocks noChangeAspect="1"/>
          </p:cNvPicPr>
          <p:nvPr/>
        </p:nvPicPr>
        <p:blipFill>
          <a:blip r:embed="rId13" cstate="print"/>
          <a:stretch>
            <a:fillRect/>
          </a:stretch>
        </p:blipFill>
        <p:spPr>
          <a:xfrm>
            <a:off x="4822190" y="4225290"/>
            <a:ext cx="2072005" cy="1165860"/>
          </a:xfrm>
          <a:prstGeom prst="rect">
            <a:avLst/>
          </a:prstGeom>
        </p:spPr>
      </p:pic>
      <p:sp>
        <p:nvSpPr>
          <p:cNvPr id="30" name="文本框 29"/>
          <p:cNvSpPr txBox="1"/>
          <p:nvPr/>
        </p:nvSpPr>
        <p:spPr>
          <a:xfrm>
            <a:off x="4724400" y="5368290"/>
            <a:ext cx="2246630" cy="275590"/>
          </a:xfrm>
          <a:prstGeom prst="rect">
            <a:avLst/>
          </a:prstGeom>
          <a:noFill/>
        </p:spPr>
        <p:txBody>
          <a:bodyPr wrap="square" rtlCol="0">
            <a:spAutoFit/>
          </a:bodyPr>
          <a:lstStyle/>
          <a:p>
            <a:pPr algn="ctr"/>
            <a:r>
              <a:rPr lang="en-US" altLang="zh-CN" sz="1200">
                <a:cs typeface="+mn-lt"/>
              </a:rPr>
              <a:t>MIC6_V2 </a:t>
            </a:r>
            <a:r>
              <a:rPr lang="zh-CN" altLang="en-US" sz="1200">
                <a:cs typeface="+mn-lt"/>
              </a:rPr>
              <a:t>Chip photo</a:t>
            </a:r>
            <a:endParaRPr lang="zh-CN" altLang="en-US" sz="1200">
              <a:cs typeface="+mn-lt"/>
            </a:endParaRPr>
          </a:p>
        </p:txBody>
      </p:sp>
      <p:pic>
        <p:nvPicPr>
          <p:cNvPr id="28" name="图片 27"/>
          <p:cNvPicPr>
            <a:picLocks noChangeAspect="1"/>
          </p:cNvPicPr>
          <p:nvPr/>
        </p:nvPicPr>
        <p:blipFill>
          <a:blip r:embed="rId14" cstate="print"/>
          <a:stretch>
            <a:fillRect/>
          </a:stretch>
        </p:blipFill>
        <p:spPr>
          <a:xfrm>
            <a:off x="6988175" y="3856355"/>
            <a:ext cx="1981200" cy="1554480"/>
          </a:xfrm>
          <a:prstGeom prst="rect">
            <a:avLst/>
          </a:prstGeom>
        </p:spPr>
      </p:pic>
      <p:sp>
        <p:nvSpPr>
          <p:cNvPr id="6" name="文本框 5"/>
          <p:cNvSpPr txBox="1"/>
          <p:nvPr/>
        </p:nvSpPr>
        <p:spPr>
          <a:xfrm>
            <a:off x="6864985" y="5377815"/>
            <a:ext cx="1994535" cy="275590"/>
          </a:xfrm>
          <a:prstGeom prst="rect">
            <a:avLst/>
          </a:prstGeom>
          <a:noFill/>
        </p:spPr>
        <p:txBody>
          <a:bodyPr wrap="square" rtlCol="0">
            <a:spAutoFit/>
          </a:bodyPr>
          <a:lstStyle/>
          <a:p>
            <a:pPr algn="ctr"/>
            <a:r>
              <a:rPr lang="zh-CN" altLang="en-US" sz="1200">
                <a:cs typeface="+mn-lt"/>
              </a:rPr>
              <a:t>Test system photos</a:t>
            </a:r>
            <a:endParaRPr lang="zh-CN" altLang="en-US" sz="1200">
              <a:cs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HIP"/>
          <p:cNvPicPr>
            <a:picLocks noChangeAspect="1"/>
          </p:cNvPicPr>
          <p:nvPr>
            <p:custDataLst>
              <p:tags r:id="rId1"/>
            </p:custDataLst>
          </p:nvPr>
        </p:nvPicPr>
        <p:blipFill>
          <a:blip r:embed="rId2" cstate="print"/>
          <a:srcRect l="15736" r="15750"/>
          <a:stretch>
            <a:fillRect/>
          </a:stretch>
        </p:blipFill>
        <p:spPr>
          <a:xfrm>
            <a:off x="365125" y="2218055"/>
            <a:ext cx="2926715" cy="2061210"/>
          </a:xfrm>
          <a:prstGeom prst="rect">
            <a:avLst/>
          </a:prstGeom>
        </p:spPr>
      </p:pic>
      <p:pic>
        <p:nvPicPr>
          <p:cNvPr id="12" name="图片 11" descr="PXL_WHOLE_ARRAY"/>
          <p:cNvPicPr>
            <a:picLocks noChangeAspect="1"/>
          </p:cNvPicPr>
          <p:nvPr>
            <p:custDataLst>
              <p:tags r:id="rId3"/>
            </p:custDataLst>
          </p:nvPr>
        </p:nvPicPr>
        <p:blipFill>
          <a:blip r:embed="rId4" cstate="print"/>
          <a:srcRect t="10676" b="9327"/>
          <a:stretch>
            <a:fillRect/>
          </a:stretch>
        </p:blipFill>
        <p:spPr>
          <a:xfrm>
            <a:off x="3389630" y="2294255"/>
            <a:ext cx="5386070" cy="1908810"/>
          </a:xfrm>
          <a:prstGeom prst="rect">
            <a:avLst/>
          </a:prstGeom>
        </p:spPr>
      </p:pic>
      <p:sp>
        <p:nvSpPr>
          <p:cNvPr id="15" name="矩形 14"/>
          <p:cNvSpPr/>
          <p:nvPr>
            <p:custDataLst>
              <p:tags r:id="rId5"/>
            </p:custDataLst>
          </p:nvPr>
        </p:nvSpPr>
        <p:spPr>
          <a:xfrm>
            <a:off x="1445260" y="3042920"/>
            <a:ext cx="791845" cy="2882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lt"/>
            </a:endParaRPr>
          </a:p>
        </p:txBody>
      </p:sp>
      <p:cxnSp>
        <p:nvCxnSpPr>
          <p:cNvPr id="16" name="直接连接符 15"/>
          <p:cNvCxnSpPr/>
          <p:nvPr>
            <p:custDataLst>
              <p:tags r:id="rId6"/>
            </p:custDataLst>
          </p:nvPr>
        </p:nvCxnSpPr>
        <p:spPr>
          <a:xfrm flipV="1">
            <a:off x="2236470" y="2294255"/>
            <a:ext cx="1153160" cy="73787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custDataLst>
              <p:tags r:id="rId7"/>
            </p:custDataLst>
          </p:nvPr>
        </p:nvCxnSpPr>
        <p:spPr>
          <a:xfrm>
            <a:off x="2237105" y="3331210"/>
            <a:ext cx="1152525" cy="83502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19" name="矩形 18"/>
          <p:cNvSpPr/>
          <p:nvPr>
            <p:custDataLst>
              <p:tags r:id="rId8"/>
            </p:custDataLst>
          </p:nvPr>
        </p:nvSpPr>
        <p:spPr>
          <a:xfrm>
            <a:off x="3439160" y="2348865"/>
            <a:ext cx="1732280" cy="180022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lt"/>
            </a:endParaRPr>
          </a:p>
        </p:txBody>
      </p:sp>
      <p:sp>
        <p:nvSpPr>
          <p:cNvPr id="20" name="矩形 19"/>
          <p:cNvSpPr/>
          <p:nvPr>
            <p:custDataLst>
              <p:tags r:id="rId9"/>
            </p:custDataLst>
          </p:nvPr>
        </p:nvSpPr>
        <p:spPr>
          <a:xfrm>
            <a:off x="5215890" y="2348865"/>
            <a:ext cx="1727835" cy="1800225"/>
          </a:xfrm>
          <a:prstGeom prst="rect">
            <a:avLst/>
          </a:prstGeom>
          <a:noFill/>
          <a:ln>
            <a:solidFill>
              <a:schemeClr val="accent2">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lt"/>
            </a:endParaRPr>
          </a:p>
        </p:txBody>
      </p:sp>
      <p:sp>
        <p:nvSpPr>
          <p:cNvPr id="21" name="矩形 20"/>
          <p:cNvSpPr/>
          <p:nvPr>
            <p:custDataLst>
              <p:tags r:id="rId10"/>
            </p:custDataLst>
          </p:nvPr>
        </p:nvSpPr>
        <p:spPr>
          <a:xfrm>
            <a:off x="6988175" y="2348865"/>
            <a:ext cx="1727835" cy="1800225"/>
          </a:xfrm>
          <a:prstGeom prst="rect">
            <a:avLst/>
          </a:prstGeom>
          <a:noFill/>
          <a:ln>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lt"/>
            </a:endParaRPr>
          </a:p>
        </p:txBody>
      </p:sp>
      <p:sp>
        <p:nvSpPr>
          <p:cNvPr id="24" name="文本框 23"/>
          <p:cNvSpPr txBox="1"/>
          <p:nvPr>
            <p:custDataLst>
              <p:tags r:id="rId11"/>
            </p:custDataLst>
          </p:nvPr>
        </p:nvSpPr>
        <p:spPr>
          <a:xfrm>
            <a:off x="3514725" y="4116070"/>
            <a:ext cx="1612900" cy="275590"/>
          </a:xfrm>
          <a:prstGeom prst="rect">
            <a:avLst/>
          </a:prstGeom>
          <a:noFill/>
        </p:spPr>
        <p:txBody>
          <a:bodyPr wrap="square" rtlCol="0" anchor="t">
            <a:spAutoFit/>
          </a:bodyPr>
          <a:lstStyle/>
          <a:p>
            <a:r>
              <a:rPr lang="zh-CN" altLang="en-US" sz="1200">
                <a:cs typeface="+mn-lt"/>
                <a:sym typeface="+mn-ea"/>
              </a:rPr>
              <a:t>MAPS + ALPIDE</a:t>
            </a:r>
            <a:endParaRPr lang="zh-CN" altLang="en-US" sz="1200">
              <a:cs typeface="+mn-lt"/>
              <a:sym typeface="+mn-ea"/>
            </a:endParaRPr>
          </a:p>
        </p:txBody>
      </p:sp>
      <p:sp>
        <p:nvSpPr>
          <p:cNvPr id="25" name="文本框 24"/>
          <p:cNvSpPr txBox="1"/>
          <p:nvPr>
            <p:custDataLst>
              <p:tags r:id="rId12"/>
            </p:custDataLst>
          </p:nvPr>
        </p:nvSpPr>
        <p:spPr>
          <a:xfrm>
            <a:off x="5292090" y="4116070"/>
            <a:ext cx="1612900" cy="275590"/>
          </a:xfrm>
          <a:prstGeom prst="rect">
            <a:avLst/>
          </a:prstGeom>
          <a:noFill/>
        </p:spPr>
        <p:txBody>
          <a:bodyPr wrap="square" rtlCol="0" anchor="t">
            <a:spAutoFit/>
          </a:bodyPr>
          <a:lstStyle/>
          <a:p>
            <a:pPr algn="ctr"/>
            <a:r>
              <a:rPr lang="zh-CN" altLang="en-US" sz="1200">
                <a:solidFill>
                  <a:schemeClr val="accent2">
                    <a:lumMod val="75000"/>
                  </a:schemeClr>
                </a:solidFill>
                <a:cs typeface="+mn-lt"/>
                <a:sym typeface="+mn-ea"/>
              </a:rPr>
              <a:t>MAPS + </a:t>
            </a:r>
            <a:r>
              <a:rPr lang="en-US" altLang="zh-CN" sz="1200">
                <a:solidFill>
                  <a:schemeClr val="accent2">
                    <a:lumMod val="75000"/>
                  </a:schemeClr>
                </a:solidFill>
                <a:cs typeface="+mn-lt"/>
                <a:sym typeface="+mn-ea"/>
              </a:rPr>
              <a:t>CSA</a:t>
            </a:r>
            <a:endParaRPr lang="en-US" altLang="zh-CN" sz="1200">
              <a:solidFill>
                <a:schemeClr val="accent2">
                  <a:lumMod val="75000"/>
                </a:schemeClr>
              </a:solidFill>
              <a:cs typeface="+mn-lt"/>
              <a:sym typeface="+mn-ea"/>
            </a:endParaRPr>
          </a:p>
        </p:txBody>
      </p:sp>
      <p:sp>
        <p:nvSpPr>
          <p:cNvPr id="27" name="文本框 26"/>
          <p:cNvSpPr txBox="1"/>
          <p:nvPr>
            <p:custDataLst>
              <p:tags r:id="rId13"/>
            </p:custDataLst>
          </p:nvPr>
        </p:nvSpPr>
        <p:spPr>
          <a:xfrm>
            <a:off x="7069455" y="4116070"/>
            <a:ext cx="1612900" cy="275590"/>
          </a:xfrm>
          <a:prstGeom prst="rect">
            <a:avLst/>
          </a:prstGeom>
          <a:noFill/>
        </p:spPr>
        <p:txBody>
          <a:bodyPr wrap="square" rtlCol="0" anchor="t">
            <a:spAutoFit/>
          </a:bodyPr>
          <a:lstStyle/>
          <a:p>
            <a:pPr algn="ctr"/>
            <a:r>
              <a:rPr lang="zh-CN" altLang="en-US" sz="1200">
                <a:solidFill>
                  <a:schemeClr val="accent4">
                    <a:lumMod val="75000"/>
                  </a:schemeClr>
                </a:solidFill>
                <a:cs typeface="+mn-lt"/>
                <a:sym typeface="+mn-ea"/>
              </a:rPr>
              <a:t>MAPS + </a:t>
            </a:r>
            <a:r>
              <a:rPr lang="en-US" altLang="zh-CN" sz="1200">
                <a:solidFill>
                  <a:schemeClr val="accent4">
                    <a:lumMod val="75000"/>
                  </a:schemeClr>
                </a:solidFill>
                <a:cs typeface="+mn-lt"/>
                <a:sym typeface="+mn-ea"/>
              </a:rPr>
              <a:t>SF</a:t>
            </a:r>
            <a:endParaRPr lang="en-US" altLang="zh-CN" sz="1200">
              <a:solidFill>
                <a:schemeClr val="accent4">
                  <a:lumMod val="75000"/>
                </a:schemeClr>
              </a:solidFill>
              <a:cs typeface="+mn-lt"/>
              <a:sym typeface="+mn-ea"/>
            </a:endParaRPr>
          </a:p>
        </p:txBody>
      </p:sp>
      <p:pic>
        <p:nvPicPr>
          <p:cNvPr id="4" name="Picture 15" descr="TitleBKG2"/>
          <p:cNvPicPr>
            <a:picLocks noChangeAspect="1" noChangeArrowheads="1"/>
          </p:cNvPicPr>
          <p:nvPr/>
        </p:nvPicPr>
        <p:blipFill>
          <a:blip r:embed="rId14" cstate="email"/>
          <a:srcRect/>
          <a:stretch>
            <a:fillRect/>
          </a:stretch>
        </p:blipFill>
        <p:spPr bwMode="auto">
          <a:xfrm>
            <a:off x="0" y="565719"/>
            <a:ext cx="9144000" cy="59533"/>
          </a:xfrm>
          <a:prstGeom prst="rect">
            <a:avLst/>
          </a:prstGeom>
          <a:noFill/>
          <a:ln w="9525">
            <a:noFill/>
            <a:miter lim="800000"/>
            <a:headEnd/>
            <a:tailEnd/>
          </a:ln>
        </p:spPr>
      </p:pic>
      <p:sp>
        <p:nvSpPr>
          <p:cNvPr id="49" name="TextBox 4"/>
          <p:cNvSpPr txBox="1"/>
          <p:nvPr>
            <p:custDataLst>
              <p:tags r:id="rId15"/>
            </p:custDataLst>
          </p:nvPr>
        </p:nvSpPr>
        <p:spPr>
          <a:xfrm>
            <a:off x="106680" y="1921510"/>
            <a:ext cx="4843780" cy="368300"/>
          </a:xfrm>
          <a:prstGeom prst="rect">
            <a:avLst/>
          </a:prstGeom>
          <a:noFill/>
        </p:spPr>
        <p:txBody>
          <a:bodyPr wrap="square" rtlCol="0">
            <a:spAutoFit/>
          </a:bodyPr>
          <a:lstStyle/>
          <a:p>
            <a:pPr indent="0">
              <a:buFont typeface="Wingdings" panose="05000000000000000000" charset="0"/>
              <a:buNone/>
            </a:pPr>
            <a:r>
              <a:rPr lang="zh-CN" altLang="en-US" b="1" dirty="0">
                <a:solidFill>
                  <a:schemeClr val="tx2">
                    <a:lumMod val="60000"/>
                    <a:lumOff val="40000"/>
                  </a:schemeClr>
                </a:solidFill>
                <a:ea typeface="微软雅黑" panose="020B0503020204020204" charset="-122"/>
                <a:cs typeface="+mn-lt"/>
                <a:sym typeface="+mn-ea"/>
              </a:rPr>
              <a:t>Design of Pixel Array Testing Chip</a:t>
            </a:r>
            <a:endParaRPr lang="zh-CN" altLang="en-US" b="1" dirty="0">
              <a:solidFill>
                <a:schemeClr val="tx2">
                  <a:lumMod val="60000"/>
                  <a:lumOff val="40000"/>
                </a:schemeClr>
              </a:solidFill>
              <a:ea typeface="微软雅黑" panose="020B0503020204020204" charset="-122"/>
              <a:cs typeface="+mn-lt"/>
              <a:sym typeface="+mn-ea"/>
            </a:endParaRPr>
          </a:p>
        </p:txBody>
      </p:sp>
      <p:sp>
        <p:nvSpPr>
          <p:cNvPr id="2" name="文本框 1"/>
          <p:cNvSpPr txBox="1"/>
          <p:nvPr>
            <p:custDataLst>
              <p:tags r:id="rId16"/>
            </p:custDataLst>
          </p:nvPr>
        </p:nvSpPr>
        <p:spPr>
          <a:xfrm>
            <a:off x="4111625" y="619760"/>
            <a:ext cx="4718685" cy="1260475"/>
          </a:xfrm>
          <a:prstGeom prst="rect">
            <a:avLst/>
          </a:prstGeom>
          <a:noFill/>
        </p:spPr>
        <p:txBody>
          <a:bodyPr wrap="square" rtlCol="0">
            <a:spAutoFit/>
          </a:bodyPr>
          <a:lstStyle/>
          <a:p>
            <a:pPr algn="l">
              <a:buClrTx/>
              <a:buSzTx/>
              <a:buFont typeface="Wingdings" panose="05000000000000000000" charset="0"/>
            </a:pPr>
            <a:r>
              <a:rPr lang="en-US" altLang="zh-CN" sz="2000" b="1" dirty="0">
                <a:solidFill>
                  <a:schemeClr val="tx2">
                    <a:lumMod val="60000"/>
                    <a:lumOff val="40000"/>
                  </a:schemeClr>
                </a:solidFill>
                <a:ea typeface="微软雅黑" panose="020B0503020204020204" charset="-122"/>
                <a:cs typeface="+mn-lt"/>
              </a:rPr>
              <a:t>     </a:t>
            </a:r>
            <a:r>
              <a:rPr lang="zh-CN" altLang="en-US" b="1" dirty="0">
                <a:solidFill>
                  <a:schemeClr val="tx2">
                    <a:lumMod val="60000"/>
                    <a:lumOff val="40000"/>
                  </a:schemeClr>
                </a:solidFill>
                <a:ea typeface="微软雅黑" panose="020B0503020204020204" charset="-122"/>
                <a:cs typeface="+mn-lt"/>
              </a:rPr>
              <a:t>130</a:t>
            </a:r>
            <a:r>
              <a:rPr lang="en-US" altLang="zh-CN" b="1" dirty="0">
                <a:solidFill>
                  <a:schemeClr val="tx2">
                    <a:lumMod val="60000"/>
                    <a:lumOff val="40000"/>
                  </a:schemeClr>
                </a:solidFill>
                <a:ea typeface="微软雅黑" panose="020B0503020204020204" charset="-122"/>
                <a:cs typeface="+mn-lt"/>
              </a:rPr>
              <a:t> </a:t>
            </a:r>
            <a:r>
              <a:rPr lang="zh-CN" altLang="en-US" b="1" dirty="0">
                <a:solidFill>
                  <a:schemeClr val="tx2">
                    <a:lumMod val="60000"/>
                    <a:lumOff val="40000"/>
                  </a:schemeClr>
                </a:solidFill>
                <a:ea typeface="微软雅黑" panose="020B0503020204020204" charset="-122"/>
                <a:cs typeface="+mn-lt"/>
              </a:rPr>
              <a:t>nm</a:t>
            </a:r>
            <a:r>
              <a:rPr lang="en-US" altLang="zh-CN" b="1" dirty="0">
                <a:solidFill>
                  <a:schemeClr val="tx2">
                    <a:lumMod val="60000"/>
                    <a:lumOff val="40000"/>
                  </a:schemeClr>
                </a:solidFill>
                <a:ea typeface="微软雅黑" panose="020B0503020204020204" charset="-122"/>
                <a:cs typeface="+mn-lt"/>
              </a:rPr>
              <a:t> </a:t>
            </a:r>
            <a:r>
              <a:rPr lang="zh-CN" altLang="en-US" b="1" dirty="0">
                <a:solidFill>
                  <a:schemeClr val="tx2">
                    <a:lumMod val="60000"/>
                    <a:lumOff val="40000"/>
                  </a:schemeClr>
                </a:solidFill>
                <a:ea typeface="微软雅黑" panose="020B0503020204020204" charset="-122"/>
                <a:cs typeface="+mn-lt"/>
                <a:sym typeface="+mn-ea"/>
              </a:rPr>
              <a:t>Bulk CMOS Process</a:t>
            </a:r>
            <a:r>
              <a:rPr lang="zh-CN" altLang="en-US" b="1" dirty="0">
                <a:solidFill>
                  <a:schemeClr val="tx2">
                    <a:lumMod val="60000"/>
                    <a:lumOff val="40000"/>
                  </a:schemeClr>
                </a:solidFill>
                <a:ea typeface="微软雅黑" panose="020B0503020204020204" charset="-122"/>
                <a:cs typeface="+mn-lt"/>
              </a:rPr>
              <a:t>：</a:t>
            </a:r>
            <a:endParaRPr lang="zh-CN" altLang="en-US" b="1" dirty="0">
              <a:solidFill>
                <a:schemeClr val="tx2">
                  <a:lumMod val="60000"/>
                  <a:lumOff val="40000"/>
                </a:schemeClr>
              </a:solidFill>
              <a:ea typeface="微软雅黑" panose="020B0503020204020204" charset="-122"/>
              <a:cs typeface="+mn-lt"/>
            </a:endParaRPr>
          </a:p>
          <a:p>
            <a:pPr marL="742950" lvl="1" indent="-285750">
              <a:buFont typeface="Arial" panose="020B0604020202020204" pitchFamily="34" charset="0"/>
              <a:buChar char="•"/>
            </a:pPr>
            <a:r>
              <a:rPr lang="en-US" altLang="zh-CN" sz="1400" dirty="0">
                <a:cs typeface="+mn-lt"/>
              </a:rPr>
              <a:t>3 well</a:t>
            </a:r>
            <a:r>
              <a:rPr lang="zh-CN" altLang="en-US" sz="1400" dirty="0">
                <a:cs typeface="+mn-lt"/>
              </a:rPr>
              <a:t>（</a:t>
            </a:r>
            <a:r>
              <a:rPr lang="en-US" altLang="zh-CN" sz="1400" dirty="0">
                <a:cs typeface="+mn-lt"/>
              </a:rPr>
              <a:t>NW</a:t>
            </a:r>
            <a:r>
              <a:rPr lang="zh-CN" altLang="en-US" sz="1400" dirty="0">
                <a:cs typeface="+mn-lt"/>
              </a:rPr>
              <a:t>、</a:t>
            </a:r>
            <a:r>
              <a:rPr lang="en-US" altLang="zh-CN" sz="1400" dirty="0">
                <a:cs typeface="+mn-lt"/>
              </a:rPr>
              <a:t>PW</a:t>
            </a:r>
            <a:r>
              <a:rPr lang="zh-CN" altLang="en-US" sz="1400" dirty="0">
                <a:cs typeface="+mn-lt"/>
              </a:rPr>
              <a:t>、</a:t>
            </a:r>
            <a:r>
              <a:rPr lang="en-US" altLang="zh-CN" sz="1400" dirty="0">
                <a:cs typeface="+mn-lt"/>
              </a:rPr>
              <a:t>DNW</a:t>
            </a:r>
            <a:r>
              <a:rPr lang="zh-CN" altLang="en-US" sz="1400" dirty="0">
                <a:cs typeface="+mn-lt"/>
              </a:rPr>
              <a:t>）</a:t>
            </a:r>
            <a:r>
              <a:rPr lang="en-US" altLang="zh-CN" sz="1400" dirty="0">
                <a:cs typeface="+mn-lt"/>
              </a:rPr>
              <a:t>  -&gt; 4 well</a:t>
            </a:r>
            <a:r>
              <a:rPr lang="zh-CN" altLang="en-US" sz="1400" dirty="0">
                <a:cs typeface="+mn-lt"/>
              </a:rPr>
              <a:t> （</a:t>
            </a:r>
            <a:r>
              <a:rPr lang="en-US" altLang="zh-CN" sz="1400" dirty="0">
                <a:cs typeface="+mn-lt"/>
              </a:rPr>
              <a:t>NW</a:t>
            </a:r>
            <a:r>
              <a:rPr lang="zh-CN" altLang="en-US" sz="1400" dirty="0">
                <a:cs typeface="+mn-lt"/>
              </a:rPr>
              <a:t>、</a:t>
            </a:r>
            <a:r>
              <a:rPr lang="en-US" altLang="zh-CN" sz="1400" dirty="0">
                <a:cs typeface="+mn-lt"/>
              </a:rPr>
              <a:t>PW</a:t>
            </a:r>
            <a:r>
              <a:rPr lang="zh-CN" altLang="en-US" sz="1400" dirty="0">
                <a:cs typeface="+mn-lt"/>
              </a:rPr>
              <a:t>、</a:t>
            </a:r>
            <a:r>
              <a:rPr lang="en-US" altLang="zh-CN" sz="1400" dirty="0">
                <a:cs typeface="+mn-lt"/>
              </a:rPr>
              <a:t>DNW</a:t>
            </a:r>
            <a:r>
              <a:rPr lang="zh-CN" altLang="en-US" sz="1400" dirty="0">
                <a:cs typeface="+mn-lt"/>
              </a:rPr>
              <a:t>、</a:t>
            </a:r>
            <a:r>
              <a:rPr lang="en-US" altLang="zh-CN" sz="1400" dirty="0">
                <a:solidFill>
                  <a:srgbClr val="FF0000"/>
                </a:solidFill>
                <a:cs typeface="+mn-lt"/>
              </a:rPr>
              <a:t>DPW</a:t>
            </a:r>
            <a:r>
              <a:rPr lang="zh-CN" altLang="en-US" sz="1400" dirty="0">
                <a:cs typeface="+mn-lt"/>
              </a:rPr>
              <a:t>）</a:t>
            </a:r>
            <a:endParaRPr lang="en-US" altLang="zh-CN" sz="1400" dirty="0">
              <a:cs typeface="+mn-lt"/>
            </a:endParaRPr>
          </a:p>
          <a:p>
            <a:pPr marL="742950" lvl="1" indent="-285750">
              <a:buFont typeface="Arial" panose="020B0604020202020204" pitchFamily="34" charset="0"/>
              <a:buChar char="•"/>
            </a:pPr>
            <a:r>
              <a:rPr lang="en-US" altLang="zh-CN" sz="1400" dirty="0">
                <a:cs typeface="+mn-lt"/>
              </a:rPr>
              <a:t>6 </a:t>
            </a:r>
            <a:r>
              <a:rPr lang="zh-CN" altLang="en-US" sz="1400" dirty="0">
                <a:cs typeface="+mn-lt"/>
              </a:rPr>
              <a:t>layers of metal</a:t>
            </a:r>
            <a:endParaRPr lang="zh-CN" altLang="en-US" sz="1400" dirty="0">
              <a:cs typeface="+mn-lt"/>
            </a:endParaRPr>
          </a:p>
          <a:p>
            <a:pPr marL="742950" lvl="1" indent="-285750">
              <a:buFont typeface="Arial" panose="020B0604020202020204" pitchFamily="34" charset="0"/>
              <a:buChar char="•"/>
            </a:pPr>
            <a:r>
              <a:rPr lang="zh-CN" altLang="en-US" sz="1400" dirty="0">
                <a:cs typeface="+mn-lt"/>
              </a:rPr>
              <a:t>Support high resistance silicon substrates</a:t>
            </a:r>
            <a:endParaRPr lang="zh-CN" altLang="en-US" sz="1400" dirty="0">
              <a:cs typeface="+mn-lt"/>
            </a:endParaRPr>
          </a:p>
        </p:txBody>
      </p:sp>
      <p:pic>
        <p:nvPicPr>
          <p:cNvPr id="3" name="图片 2"/>
          <p:cNvPicPr>
            <a:picLocks noChangeAspect="1"/>
          </p:cNvPicPr>
          <p:nvPr>
            <p:custDataLst>
              <p:tags r:id="rId17"/>
            </p:custDataLst>
          </p:nvPr>
        </p:nvPicPr>
        <p:blipFill>
          <a:blip r:embed="rId18" cstate="print">
            <a:extLst>
              <a:ext uri="{28A0092B-C50C-407E-A947-70E740481C1C}">
                <a14:useLocalDpi xmlns:a14="http://schemas.microsoft.com/office/drawing/2010/main" val="0"/>
              </a:ext>
            </a:extLst>
          </a:blip>
          <a:stretch>
            <a:fillRect/>
          </a:stretch>
        </p:blipFill>
        <p:spPr>
          <a:xfrm>
            <a:off x="2045335" y="697230"/>
            <a:ext cx="2312670" cy="1183005"/>
          </a:xfrm>
          <a:prstGeom prst="rect">
            <a:avLst/>
          </a:prstGeom>
        </p:spPr>
      </p:pic>
      <p:sp>
        <p:nvSpPr>
          <p:cNvPr id="10" name="文本框 9"/>
          <p:cNvSpPr txBox="1"/>
          <p:nvPr>
            <p:custDataLst>
              <p:tags r:id="rId19"/>
            </p:custDataLst>
          </p:nvPr>
        </p:nvSpPr>
        <p:spPr>
          <a:xfrm>
            <a:off x="1936750" y="1614805"/>
            <a:ext cx="2454910" cy="275590"/>
          </a:xfrm>
          <a:prstGeom prst="rect">
            <a:avLst/>
          </a:prstGeom>
          <a:noFill/>
        </p:spPr>
        <p:txBody>
          <a:bodyPr wrap="square" rtlCol="0">
            <a:spAutoFit/>
          </a:bodyPr>
          <a:lstStyle/>
          <a:p>
            <a:pPr algn="ctr"/>
            <a:r>
              <a:rPr lang="zh-CN" altLang="en-US" sz="1200" dirty="0">
                <a:cs typeface="+mn-lt"/>
                <a:sym typeface="+mn-ea"/>
              </a:rPr>
              <a:t>high resistance silicon substrates</a:t>
            </a:r>
            <a:endParaRPr lang="zh-CN" altLang="en-US" sz="1200" dirty="0">
              <a:cs typeface="+mn-lt"/>
              <a:sym typeface="+mn-ea"/>
            </a:endParaRPr>
          </a:p>
        </p:txBody>
      </p:sp>
      <p:sp>
        <p:nvSpPr>
          <p:cNvPr id="18" name="文本框 17"/>
          <p:cNvSpPr txBox="1"/>
          <p:nvPr>
            <p:custDataLst>
              <p:tags r:id="rId20"/>
            </p:custDataLst>
          </p:nvPr>
        </p:nvSpPr>
        <p:spPr>
          <a:xfrm>
            <a:off x="365125" y="4237990"/>
            <a:ext cx="2765425" cy="1383665"/>
          </a:xfrm>
          <a:prstGeom prst="rect">
            <a:avLst/>
          </a:prstGeom>
          <a:noFill/>
        </p:spPr>
        <p:txBody>
          <a:bodyPr wrap="square" rtlCol="0" anchor="t">
            <a:spAutoFit/>
          </a:bodyPr>
          <a:lstStyle/>
          <a:p>
            <a:r>
              <a:rPr lang="zh-CN" altLang="en-US" sz="1400">
                <a:cs typeface="+mn-lt"/>
              </a:rPr>
              <a:t>Pixel Structure：</a:t>
            </a:r>
            <a:endParaRPr lang="zh-CN" altLang="en-US" sz="1400">
              <a:cs typeface="+mn-lt"/>
            </a:endParaRPr>
          </a:p>
          <a:p>
            <a:pPr lvl="1"/>
            <a:r>
              <a:rPr lang="zh-CN" altLang="en-US" sz="1400">
                <a:cs typeface="+mn-lt"/>
                <a:sym typeface="+mn-ea"/>
              </a:rPr>
              <a:t>MAPS + ALPIDE</a:t>
            </a:r>
            <a:endParaRPr lang="zh-CN" altLang="en-US" sz="1400">
              <a:cs typeface="+mn-lt"/>
            </a:endParaRPr>
          </a:p>
          <a:p>
            <a:pPr lvl="1"/>
            <a:r>
              <a:rPr lang="zh-CN" altLang="en-US" sz="1400">
                <a:cs typeface="+mn-lt"/>
              </a:rPr>
              <a:t>MAPS + CSA</a:t>
            </a:r>
            <a:endParaRPr lang="zh-CN" altLang="en-US" sz="1400">
              <a:cs typeface="+mn-lt"/>
            </a:endParaRPr>
          </a:p>
          <a:p>
            <a:pPr lvl="1"/>
            <a:r>
              <a:rPr lang="zh-CN" altLang="en-US" sz="1400">
                <a:cs typeface="+mn-lt"/>
              </a:rPr>
              <a:t>MAPS + SF</a:t>
            </a:r>
            <a:endParaRPr lang="zh-CN" altLang="en-US" sz="1400">
              <a:cs typeface="+mn-lt"/>
            </a:endParaRPr>
          </a:p>
          <a:p>
            <a:r>
              <a:rPr lang="zh-CN" altLang="en-US" sz="1400">
                <a:cs typeface="+mn-lt"/>
              </a:rPr>
              <a:t>Array Size：（4 × 4）× 3</a:t>
            </a:r>
            <a:endParaRPr lang="zh-CN" altLang="en-US" sz="1400">
              <a:cs typeface="+mn-lt"/>
            </a:endParaRPr>
          </a:p>
          <a:p>
            <a:r>
              <a:rPr lang="zh-CN" altLang="en-US" sz="1400">
                <a:cs typeface="+mn-lt"/>
              </a:rPr>
              <a:t>Chip Size：1.8mm × 1.2mm</a:t>
            </a:r>
            <a:endParaRPr lang="zh-CN" altLang="en-US" sz="1400">
              <a:cs typeface="+mn-lt"/>
            </a:endParaRPr>
          </a:p>
        </p:txBody>
      </p:sp>
      <p:sp>
        <p:nvSpPr>
          <p:cNvPr id="28" name="文本框 27"/>
          <p:cNvSpPr txBox="1"/>
          <p:nvPr>
            <p:custDataLst>
              <p:tags r:id="rId21"/>
            </p:custDataLst>
          </p:nvPr>
        </p:nvSpPr>
        <p:spPr>
          <a:xfrm>
            <a:off x="3091180" y="4510405"/>
            <a:ext cx="2185035" cy="119888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sz="1200">
                <a:cs typeface="+mn-lt"/>
              </a:rPr>
              <a:t>Sensor: Diode</a:t>
            </a:r>
            <a:endParaRPr lang="zh-CN" altLang="en-US" sz="1200">
              <a:cs typeface="+mn-lt"/>
            </a:endParaRPr>
          </a:p>
          <a:p>
            <a:pPr marL="285750" indent="-285750">
              <a:buFont typeface="Arial" panose="020B0604020202020204" pitchFamily="34" charset="0"/>
              <a:buChar char="•"/>
            </a:pPr>
            <a:r>
              <a:rPr lang="zh-CN" altLang="en-US" sz="1200">
                <a:cs typeface="+mn-lt"/>
              </a:rPr>
              <a:t>ENC &lt; 8e-</a:t>
            </a:r>
            <a:endParaRPr lang="zh-CN" altLang="en-US" sz="1200">
              <a:cs typeface="+mn-lt"/>
            </a:endParaRPr>
          </a:p>
          <a:p>
            <a:pPr marL="285750" indent="-285750">
              <a:buFont typeface="Arial" panose="020B0604020202020204" pitchFamily="34" charset="0"/>
              <a:buChar char="•"/>
            </a:pPr>
            <a:r>
              <a:rPr lang="zh-CN" altLang="en-US" sz="1200">
                <a:cs typeface="+mn-lt"/>
              </a:rPr>
              <a:t>F</a:t>
            </a:r>
            <a:r>
              <a:rPr lang="en-US" altLang="zh-CN" sz="1200">
                <a:cs typeface="+mn-lt"/>
              </a:rPr>
              <a:t>E</a:t>
            </a:r>
            <a:r>
              <a:rPr lang="zh-CN" altLang="en-US" sz="1200">
                <a:cs typeface="+mn-lt"/>
              </a:rPr>
              <a:t> Power: 40nA * 3.3V</a:t>
            </a:r>
            <a:endParaRPr lang="zh-CN" altLang="en-US" sz="1200">
              <a:cs typeface="+mn-lt"/>
            </a:endParaRPr>
          </a:p>
          <a:p>
            <a:pPr marL="285750" indent="-285750">
              <a:buFont typeface="Arial" panose="020B0604020202020204" pitchFamily="34" charset="0"/>
              <a:buChar char="•"/>
            </a:pPr>
            <a:r>
              <a:rPr lang="zh-CN" altLang="en-US" sz="1200">
                <a:cs typeface="+mn-lt"/>
              </a:rPr>
              <a:t>Threshold &lt; 1ke-</a:t>
            </a:r>
            <a:endParaRPr lang="zh-CN" altLang="en-US" sz="1200">
              <a:cs typeface="+mn-lt"/>
            </a:endParaRPr>
          </a:p>
          <a:p>
            <a:pPr marL="285750" indent="-285750">
              <a:buFont typeface="Arial" panose="020B0604020202020204" pitchFamily="34" charset="0"/>
              <a:buChar char="•"/>
            </a:pPr>
            <a:r>
              <a:rPr lang="zh-CN" altLang="en-US" sz="1200">
                <a:cs typeface="+mn-lt"/>
              </a:rPr>
              <a:t>Integration Period &lt; 10us</a:t>
            </a:r>
            <a:endParaRPr lang="zh-CN" altLang="en-US" sz="1200">
              <a:cs typeface="+mn-lt"/>
            </a:endParaRPr>
          </a:p>
          <a:p>
            <a:pPr marL="285750" indent="-285750">
              <a:buFont typeface="Arial" panose="020B0604020202020204" pitchFamily="34" charset="0"/>
              <a:buChar char="•"/>
            </a:pPr>
            <a:r>
              <a:rPr lang="zh-CN" altLang="en-US" sz="1200">
                <a:cs typeface="+mn-lt"/>
              </a:rPr>
              <a:t>Pixel</a:t>
            </a:r>
            <a:r>
              <a:rPr lang="en-US" altLang="zh-CN" sz="1200">
                <a:cs typeface="+mn-lt"/>
              </a:rPr>
              <a:t> pitch</a:t>
            </a:r>
            <a:r>
              <a:rPr lang="zh-CN" altLang="en-US" sz="1200">
                <a:cs typeface="+mn-lt"/>
              </a:rPr>
              <a:t>: 40um</a:t>
            </a:r>
            <a:endParaRPr lang="zh-CN" altLang="en-US" sz="1200">
              <a:cs typeface="+mn-lt"/>
            </a:endParaRPr>
          </a:p>
        </p:txBody>
      </p:sp>
      <p:sp>
        <p:nvSpPr>
          <p:cNvPr id="30" name="文本框 29"/>
          <p:cNvSpPr txBox="1"/>
          <p:nvPr>
            <p:custDataLst>
              <p:tags r:id="rId22"/>
            </p:custDataLst>
          </p:nvPr>
        </p:nvSpPr>
        <p:spPr>
          <a:xfrm>
            <a:off x="5220335" y="4510405"/>
            <a:ext cx="1915160" cy="1198880"/>
          </a:xfrm>
          <a:prstGeom prst="rect">
            <a:avLst/>
          </a:prstGeom>
          <a:noFill/>
        </p:spPr>
        <p:txBody>
          <a:bodyPr wrap="square" rtlCol="0" anchor="t">
            <a:spAutoFit/>
          </a:bodyPr>
          <a:lstStyle/>
          <a:p>
            <a:pPr marL="171450" indent="-171450">
              <a:buFont typeface="Arial" panose="020B0604020202020204" pitchFamily="34" charset="0"/>
              <a:buChar char="•"/>
            </a:pPr>
            <a:r>
              <a:rPr lang="zh-CN" altLang="en-US" sz="1200">
                <a:solidFill>
                  <a:schemeClr val="accent2">
                    <a:lumMod val="75000"/>
                  </a:schemeClr>
                </a:solidFill>
                <a:cs typeface="+mn-lt"/>
              </a:rPr>
              <a:t>Sensor: Diode </a:t>
            </a:r>
            <a:endParaRPr lang="zh-CN" altLang="en-US" sz="1200">
              <a:solidFill>
                <a:schemeClr val="accent2">
                  <a:lumMod val="75000"/>
                </a:schemeClr>
              </a:solidFill>
              <a:cs typeface="+mn-lt"/>
            </a:endParaRPr>
          </a:p>
          <a:p>
            <a:pPr marL="171450" indent="-171450">
              <a:buFont typeface="Arial" panose="020B0604020202020204" pitchFamily="34" charset="0"/>
              <a:buChar char="•"/>
            </a:pPr>
            <a:r>
              <a:rPr lang="zh-CN" altLang="en-US" sz="1200">
                <a:solidFill>
                  <a:schemeClr val="accent2">
                    <a:lumMod val="75000"/>
                  </a:schemeClr>
                </a:solidFill>
                <a:cs typeface="+mn-lt"/>
              </a:rPr>
              <a:t>ENC &lt; 50e-</a:t>
            </a:r>
            <a:endParaRPr lang="zh-CN" altLang="en-US" sz="1200">
              <a:solidFill>
                <a:schemeClr val="accent2">
                  <a:lumMod val="75000"/>
                </a:schemeClr>
              </a:solidFill>
              <a:cs typeface="+mn-lt"/>
            </a:endParaRPr>
          </a:p>
          <a:p>
            <a:pPr marL="171450" indent="-171450">
              <a:buFont typeface="Arial" panose="020B0604020202020204" pitchFamily="34" charset="0"/>
              <a:buChar char="•"/>
            </a:pPr>
            <a:r>
              <a:rPr lang="zh-CN" altLang="en-US" sz="1200">
                <a:solidFill>
                  <a:schemeClr val="accent2">
                    <a:lumMod val="75000"/>
                  </a:schemeClr>
                </a:solidFill>
                <a:cs typeface="+mn-lt"/>
              </a:rPr>
              <a:t>CSA_Av ~ 80mV/ke-</a:t>
            </a:r>
            <a:endParaRPr lang="zh-CN" altLang="en-US" sz="1200">
              <a:solidFill>
                <a:schemeClr val="accent2">
                  <a:lumMod val="75000"/>
                </a:schemeClr>
              </a:solidFill>
              <a:cs typeface="+mn-lt"/>
            </a:endParaRPr>
          </a:p>
          <a:p>
            <a:pPr marL="171450" indent="-171450">
              <a:buFont typeface="Arial" panose="020B0604020202020204" pitchFamily="34" charset="0"/>
              <a:buChar char="•"/>
            </a:pPr>
            <a:r>
              <a:rPr lang="zh-CN" altLang="en-US" sz="1200">
                <a:solidFill>
                  <a:schemeClr val="accent2">
                    <a:lumMod val="75000"/>
                  </a:schemeClr>
                </a:solidFill>
                <a:cs typeface="+mn-lt"/>
              </a:rPr>
              <a:t>PeakingTime &lt; 10us</a:t>
            </a:r>
            <a:endParaRPr lang="zh-CN" altLang="en-US" sz="1200">
              <a:solidFill>
                <a:schemeClr val="accent2">
                  <a:lumMod val="75000"/>
                </a:schemeClr>
              </a:solidFill>
              <a:cs typeface="+mn-lt"/>
            </a:endParaRPr>
          </a:p>
          <a:p>
            <a:pPr marL="171450" indent="-171450">
              <a:buFont typeface="Arial" panose="020B0604020202020204" pitchFamily="34" charset="0"/>
              <a:buChar char="•"/>
            </a:pPr>
            <a:r>
              <a:rPr lang="zh-CN" altLang="en-US" sz="1200">
                <a:solidFill>
                  <a:schemeClr val="accent2">
                    <a:lumMod val="75000"/>
                  </a:schemeClr>
                </a:solidFill>
                <a:cs typeface="+mn-lt"/>
              </a:rPr>
              <a:t>FE Power: 300nA × 3.3V</a:t>
            </a:r>
            <a:endParaRPr lang="zh-CN" altLang="en-US" sz="1200">
              <a:solidFill>
                <a:schemeClr val="accent2">
                  <a:lumMod val="75000"/>
                </a:schemeClr>
              </a:solidFill>
              <a:cs typeface="+mn-lt"/>
            </a:endParaRPr>
          </a:p>
          <a:p>
            <a:pPr marL="171450" indent="-171450">
              <a:buFont typeface="Arial" panose="020B0604020202020204" pitchFamily="34" charset="0"/>
              <a:buChar char="•"/>
            </a:pPr>
            <a:r>
              <a:rPr lang="zh-CN" altLang="en-US" sz="1200">
                <a:solidFill>
                  <a:schemeClr val="accent2">
                    <a:lumMod val="75000"/>
                  </a:schemeClr>
                </a:solidFill>
                <a:cs typeface="+mn-lt"/>
              </a:rPr>
              <a:t>Pixel </a:t>
            </a:r>
            <a:r>
              <a:rPr lang="en-US" altLang="zh-CN" sz="1200">
                <a:solidFill>
                  <a:schemeClr val="accent2">
                    <a:lumMod val="75000"/>
                  </a:schemeClr>
                </a:solidFill>
                <a:cs typeface="+mn-lt"/>
              </a:rPr>
              <a:t>pitch</a:t>
            </a:r>
            <a:r>
              <a:rPr lang="zh-CN" altLang="en-US" sz="1200">
                <a:solidFill>
                  <a:schemeClr val="accent2">
                    <a:lumMod val="75000"/>
                  </a:schemeClr>
                </a:solidFill>
                <a:cs typeface="+mn-lt"/>
              </a:rPr>
              <a:t>: 40um </a:t>
            </a:r>
            <a:endParaRPr lang="zh-CN" altLang="en-US" sz="1200">
              <a:solidFill>
                <a:schemeClr val="accent2">
                  <a:lumMod val="75000"/>
                </a:schemeClr>
              </a:solidFill>
              <a:cs typeface="+mn-lt"/>
            </a:endParaRPr>
          </a:p>
        </p:txBody>
      </p:sp>
      <p:sp>
        <p:nvSpPr>
          <p:cNvPr id="31" name="文本框 30"/>
          <p:cNvSpPr txBox="1"/>
          <p:nvPr>
            <p:custDataLst>
              <p:tags r:id="rId23"/>
            </p:custDataLst>
          </p:nvPr>
        </p:nvSpPr>
        <p:spPr>
          <a:xfrm>
            <a:off x="7258685" y="4582795"/>
            <a:ext cx="1517015" cy="645160"/>
          </a:xfrm>
          <a:prstGeom prst="rect">
            <a:avLst/>
          </a:prstGeom>
          <a:noFill/>
        </p:spPr>
        <p:txBody>
          <a:bodyPr wrap="square" rtlCol="0" anchor="t">
            <a:spAutoFit/>
          </a:bodyPr>
          <a:lstStyle/>
          <a:p>
            <a:pPr marL="171450" indent="-171450">
              <a:buFont typeface="Arial" panose="020B0604020202020204" pitchFamily="34" charset="0"/>
              <a:buChar char="•"/>
            </a:pPr>
            <a:r>
              <a:rPr lang="zh-CN" altLang="en-US" sz="1200">
                <a:solidFill>
                  <a:schemeClr val="accent4">
                    <a:lumMod val="75000"/>
                  </a:schemeClr>
                </a:solidFill>
                <a:cs typeface="+mn-lt"/>
              </a:rPr>
              <a:t>Sensor: Diode </a:t>
            </a:r>
            <a:endParaRPr lang="zh-CN" altLang="en-US" sz="1200">
              <a:solidFill>
                <a:schemeClr val="accent4">
                  <a:lumMod val="75000"/>
                </a:schemeClr>
              </a:solidFill>
              <a:cs typeface="+mn-lt"/>
            </a:endParaRPr>
          </a:p>
          <a:p>
            <a:pPr marL="171450" indent="-171450">
              <a:buFont typeface="Arial" panose="020B0604020202020204" pitchFamily="34" charset="0"/>
              <a:buChar char="•"/>
            </a:pPr>
            <a:r>
              <a:rPr lang="zh-CN" altLang="en-US" sz="1200">
                <a:solidFill>
                  <a:schemeClr val="accent4">
                    <a:lumMod val="75000"/>
                  </a:schemeClr>
                </a:solidFill>
                <a:cs typeface="+mn-lt"/>
              </a:rPr>
              <a:t>Pixel</a:t>
            </a:r>
            <a:r>
              <a:rPr lang="en-US" altLang="zh-CN" sz="1200">
                <a:solidFill>
                  <a:schemeClr val="accent4">
                    <a:lumMod val="75000"/>
                  </a:schemeClr>
                </a:solidFill>
                <a:cs typeface="+mn-lt"/>
              </a:rPr>
              <a:t> pitch</a:t>
            </a:r>
            <a:r>
              <a:rPr lang="zh-CN" altLang="en-US" sz="1200">
                <a:solidFill>
                  <a:schemeClr val="accent4">
                    <a:lumMod val="75000"/>
                  </a:schemeClr>
                </a:solidFill>
                <a:cs typeface="+mn-lt"/>
              </a:rPr>
              <a:t>: 40um</a:t>
            </a:r>
            <a:endParaRPr lang="zh-CN" altLang="en-US" sz="1200">
              <a:solidFill>
                <a:schemeClr val="accent4">
                  <a:lumMod val="75000"/>
                </a:schemeClr>
              </a:solidFill>
              <a:cs typeface="+mn-lt"/>
            </a:endParaRPr>
          </a:p>
          <a:p>
            <a:pPr marL="171450" indent="-171450">
              <a:buFont typeface="Arial" panose="020B0604020202020204" pitchFamily="34" charset="0"/>
              <a:buChar char="•"/>
            </a:pPr>
            <a:r>
              <a:rPr lang="zh-CN" altLang="en-US" sz="1200">
                <a:solidFill>
                  <a:schemeClr val="accent4">
                    <a:lumMod val="75000"/>
                  </a:schemeClr>
                </a:solidFill>
                <a:cs typeface="+mn-lt"/>
              </a:rPr>
              <a:t>SFP BIAS: 1uA</a:t>
            </a:r>
            <a:endParaRPr lang="zh-CN" altLang="en-US" sz="1200">
              <a:solidFill>
                <a:schemeClr val="accent4">
                  <a:lumMod val="75000"/>
                </a:schemeClr>
              </a:solidFill>
              <a:cs typeface="+mn-lt"/>
            </a:endParaRPr>
          </a:p>
        </p:txBody>
      </p:sp>
      <p:sp>
        <p:nvSpPr>
          <p:cNvPr id="52" name="圆角矩形 51"/>
          <p:cNvSpPr/>
          <p:nvPr>
            <p:custDataLst>
              <p:tags r:id="rId24"/>
            </p:custDataLst>
          </p:nvPr>
        </p:nvSpPr>
        <p:spPr>
          <a:xfrm>
            <a:off x="4479925" y="697230"/>
            <a:ext cx="4401185" cy="121793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cs typeface="+mn-lt"/>
            </a:endParaRPr>
          </a:p>
        </p:txBody>
      </p:sp>
      <p:pic>
        <p:nvPicPr>
          <p:cNvPr id="6" name="图片 6"/>
          <p:cNvPicPr>
            <a:picLocks noChangeAspect="1"/>
          </p:cNvPicPr>
          <p:nvPr>
            <p:custDataLst>
              <p:tags r:id="rId25"/>
            </p:custDataLst>
          </p:nvPr>
        </p:nvPicPr>
        <p:blipFill>
          <a:blip r:embed="rId26" cstate="email"/>
          <a:stretch>
            <a:fillRect/>
          </a:stretch>
        </p:blipFill>
        <p:spPr>
          <a:xfrm>
            <a:off x="8388424" y="57192"/>
            <a:ext cx="720080" cy="712076"/>
          </a:xfrm>
          <a:prstGeom prst="rect">
            <a:avLst/>
          </a:prstGeom>
        </p:spPr>
      </p:pic>
      <p:sp>
        <p:nvSpPr>
          <p:cNvPr id="23" name="圆角矩形 22"/>
          <p:cNvSpPr/>
          <p:nvPr>
            <p:custDataLst>
              <p:tags r:id="rId27"/>
            </p:custDataLst>
          </p:nvPr>
        </p:nvSpPr>
        <p:spPr>
          <a:xfrm>
            <a:off x="107315" y="1945640"/>
            <a:ext cx="8781415" cy="369443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cs typeface="+mn-lt"/>
            </a:endParaRPr>
          </a:p>
        </p:txBody>
      </p:sp>
      <p:sp>
        <p:nvSpPr>
          <p:cNvPr id="8"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cs typeface="+mn-lt"/>
                <a:sym typeface="+mn-ea"/>
              </a:rPr>
              <a:t>Research on 130nm </a:t>
            </a:r>
            <a:r>
              <a:rPr lang="en-US" sz="2800" b="1" dirty="0">
                <a:solidFill>
                  <a:srgbClr val="000090"/>
                </a:solidFill>
                <a:cs typeface="+mn-lt"/>
                <a:sym typeface="+mn-ea"/>
              </a:rPr>
              <a:t>B</a:t>
            </a:r>
            <a:r>
              <a:rPr sz="2800" b="1" dirty="0">
                <a:solidFill>
                  <a:srgbClr val="000090"/>
                </a:solidFill>
                <a:cs typeface="+mn-lt"/>
                <a:sym typeface="+mn-ea"/>
              </a:rPr>
              <a:t>ulk </a:t>
            </a:r>
            <a:r>
              <a:rPr lang="en-US" sz="2800" b="1" dirty="0">
                <a:solidFill>
                  <a:srgbClr val="000090"/>
                </a:solidFill>
                <a:cs typeface="+mn-lt"/>
                <a:sym typeface="+mn-ea"/>
              </a:rPr>
              <a:t>CMOS</a:t>
            </a:r>
            <a:r>
              <a:rPr sz="2800" b="1" dirty="0">
                <a:solidFill>
                  <a:srgbClr val="000090"/>
                </a:solidFill>
                <a:cs typeface="+mn-lt"/>
                <a:sym typeface="+mn-ea"/>
              </a:rPr>
              <a:t> </a:t>
            </a:r>
            <a:r>
              <a:rPr lang="en-US" sz="2800" b="1" dirty="0">
                <a:solidFill>
                  <a:srgbClr val="000090"/>
                </a:solidFill>
                <a:cs typeface="+mn-lt"/>
                <a:sym typeface="+mn-ea"/>
              </a:rPr>
              <a:t>P</a:t>
            </a:r>
            <a:r>
              <a:rPr sz="2800" b="1" dirty="0">
                <a:solidFill>
                  <a:srgbClr val="000090"/>
                </a:solidFill>
                <a:cs typeface="+mn-lt"/>
                <a:sym typeface="+mn-ea"/>
              </a:rPr>
              <a:t>rocess </a:t>
            </a:r>
            <a:r>
              <a:rPr lang="en-US" sz="2800" b="1" dirty="0">
                <a:solidFill>
                  <a:srgbClr val="000090"/>
                </a:solidFill>
                <a:cs typeface="+mn-lt"/>
                <a:sym typeface="+mn-ea"/>
              </a:rPr>
              <a:t>P</a:t>
            </a:r>
            <a:r>
              <a:rPr sz="2800" b="1" dirty="0">
                <a:solidFill>
                  <a:srgbClr val="000090"/>
                </a:solidFill>
                <a:cs typeface="+mn-lt"/>
                <a:sym typeface="+mn-ea"/>
              </a:rPr>
              <a:t>ixel </a:t>
            </a:r>
            <a:r>
              <a:rPr lang="en-US" sz="2800" b="1" dirty="0">
                <a:solidFill>
                  <a:srgbClr val="000090"/>
                </a:solidFill>
                <a:cs typeface="+mn-lt"/>
                <a:sym typeface="+mn-ea"/>
              </a:rPr>
              <a:t>C</a:t>
            </a:r>
            <a:r>
              <a:rPr sz="2800" b="1" dirty="0">
                <a:solidFill>
                  <a:srgbClr val="000090"/>
                </a:solidFill>
                <a:cs typeface="+mn-lt"/>
                <a:sym typeface="+mn-ea"/>
              </a:rPr>
              <a:t>hip</a:t>
            </a:r>
            <a:r>
              <a:rPr lang="zh-CN" altLang="en-US" sz="2800" b="1" dirty="0">
                <a:solidFill>
                  <a:srgbClr val="000090"/>
                </a:solidFill>
                <a:cs typeface="+mn-lt"/>
                <a:sym typeface="+mn-ea"/>
              </a:rPr>
              <a:t>——</a:t>
            </a:r>
            <a:r>
              <a:rPr lang="zh-CN" altLang="en-US" sz="2800" b="1" dirty="0" smtClean="0">
                <a:solidFill>
                  <a:srgbClr val="800000"/>
                </a:solidFill>
                <a:cs typeface="+mn-lt"/>
                <a:sym typeface="+mn-ea"/>
              </a:rPr>
              <a:t>Chip </a:t>
            </a:r>
            <a:r>
              <a:rPr lang="en-US" sz="2800" b="1" dirty="0" smtClean="0">
                <a:solidFill>
                  <a:srgbClr val="800000"/>
                </a:solidFill>
                <a:cs typeface="+mn-lt"/>
                <a:sym typeface="+mn-ea"/>
              </a:rPr>
              <a:t>Design</a:t>
            </a:r>
            <a:endParaRPr lang="zh-CN" altLang="en-US" sz="2000" b="1" dirty="0">
              <a:solidFill>
                <a:schemeClr val="tx2">
                  <a:lumMod val="60000"/>
                  <a:lumOff val="40000"/>
                </a:schemeClr>
              </a:solidFill>
              <a:ea typeface="微软雅黑" panose="020B0503020204020204" charset="-122"/>
              <a:cs typeface="+mn-lt"/>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nvPicPr>
        <p:blipFill>
          <a:blip r:embed="rId2" cstate="email"/>
          <a:stretch>
            <a:fillRect/>
          </a:stretch>
        </p:blipFill>
        <p:spPr>
          <a:xfrm>
            <a:off x="8388424" y="57192"/>
            <a:ext cx="720080" cy="712076"/>
          </a:xfrm>
          <a:prstGeom prst="rect">
            <a:avLst/>
          </a:prstGeom>
        </p:spPr>
      </p:pic>
      <p:sp>
        <p:nvSpPr>
          <p:cNvPr id="8" name="TextBox 16"/>
          <p:cNvSpPr txBox="1"/>
          <p:nvPr/>
        </p:nvSpPr>
        <p:spPr>
          <a:xfrm>
            <a:off x="35496" y="81223"/>
            <a:ext cx="7704856" cy="521970"/>
          </a:xfrm>
          <a:prstGeom prst="rect">
            <a:avLst/>
          </a:prstGeom>
          <a:noFill/>
        </p:spPr>
        <p:txBody>
          <a:bodyPr wrap="square" rtlCol="0">
            <a:spAutoFit/>
          </a:bodyPr>
          <a:lstStyle/>
          <a:p>
            <a:r>
              <a:rPr lang="zh-CN" altLang="en-US" sz="2800" b="1" dirty="0">
                <a:solidFill>
                  <a:srgbClr val="000090"/>
                </a:solidFill>
              </a:rPr>
              <a:t>Outline</a:t>
            </a:r>
            <a:endParaRPr lang="zh-CN" altLang="en-US" sz="2800" b="1" dirty="0">
              <a:solidFill>
                <a:srgbClr val="000090"/>
              </a:solidFill>
            </a:endParaRPr>
          </a:p>
        </p:txBody>
      </p:sp>
      <p:sp>
        <p:nvSpPr>
          <p:cNvPr id="2" name="TextBox 1"/>
          <p:cNvSpPr txBox="1"/>
          <p:nvPr/>
        </p:nvSpPr>
        <p:spPr>
          <a:xfrm>
            <a:off x="1543050" y="912495"/>
            <a:ext cx="6699885" cy="4490720"/>
          </a:xfrm>
          <a:prstGeom prst="rect">
            <a:avLst/>
          </a:prstGeom>
          <a:noFill/>
        </p:spPr>
        <p:txBody>
          <a:bodyPr wrap="square" rtlCol="0">
            <a:noAutofit/>
          </a:bodyPr>
          <a:lstStyle/>
          <a:p>
            <a:pPr marL="457200" indent="-457200">
              <a:lnSpc>
                <a:spcPct val="120000"/>
              </a:lnSpc>
              <a:buFont typeface="Wingdings" panose="05000000000000000000" charset="0"/>
              <a:buChar char="p"/>
            </a:pPr>
            <a:r>
              <a:rPr lang="zh-CN" altLang="en-US" sz="2600" dirty="0">
                <a:solidFill>
                  <a:srgbClr val="FF0000"/>
                </a:solidFill>
                <a:sym typeface="+mn-ea"/>
              </a:rPr>
              <a:t>B</a:t>
            </a:r>
            <a:r>
              <a:rPr lang="en-US" altLang="zh-CN" sz="2600" dirty="0">
                <a:solidFill>
                  <a:srgbClr val="FF0000"/>
                </a:solidFill>
                <a:sym typeface="+mn-ea"/>
              </a:rPr>
              <a:t>ackground</a:t>
            </a:r>
            <a:endParaRPr lang="zh-CN" altLang="en-US" sz="2600" dirty="0">
              <a:solidFill>
                <a:srgbClr val="FF0000"/>
              </a:solidFill>
              <a:sym typeface="+mn-ea"/>
            </a:endParaRPr>
          </a:p>
          <a:p>
            <a:pPr marL="457200" indent="-457200">
              <a:lnSpc>
                <a:spcPct val="100000"/>
              </a:lnSpc>
              <a:buFont typeface="Wingdings" panose="05000000000000000000" charset="0"/>
              <a:buChar char="p"/>
            </a:pPr>
            <a:endParaRPr lang="zh-CN" altLang="en-US" dirty="0">
              <a:solidFill>
                <a:srgbClr val="000090"/>
              </a:solidFill>
            </a:endParaRPr>
          </a:p>
          <a:p>
            <a:pPr marL="457200" indent="-457200">
              <a:lnSpc>
                <a:spcPct val="120000"/>
              </a:lnSpc>
              <a:buFont typeface="Wingdings" panose="05000000000000000000" charset="0"/>
              <a:buChar char="p"/>
            </a:pPr>
            <a:r>
              <a:rPr lang="en-US" altLang="zh-CN" sz="2600" dirty="0">
                <a:solidFill>
                  <a:srgbClr val="000090"/>
                </a:solidFill>
                <a:sym typeface="+mn-ea"/>
              </a:rPr>
              <a:t>Exploration of Domestic Processes for MAPS</a:t>
            </a:r>
            <a:endParaRPr lang="en-US" altLang="zh-CN" dirty="0">
              <a:solidFill>
                <a:srgbClr val="000090"/>
              </a:solidFill>
              <a:sym typeface="+mn-ea"/>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64820" indent="-457200" algn="l">
              <a:lnSpc>
                <a:spcPct val="120000"/>
              </a:lnSpc>
              <a:buClrTx/>
              <a:buSzTx/>
              <a:buFont typeface="Wingdings" panose="05000000000000000000" charset="0"/>
              <a:buChar char="p"/>
            </a:pPr>
            <a:r>
              <a:rPr lang="en-US" altLang="zh-CN" sz="2600" dirty="0" smtClean="0">
                <a:solidFill>
                  <a:srgbClr val="000090"/>
                </a:solidFill>
                <a:sym typeface="+mn-ea"/>
              </a:rPr>
              <a:t>GBT </a:t>
            </a:r>
            <a:r>
              <a:rPr lang="en-US" altLang="zh-CN" sz="2600" dirty="0">
                <a:solidFill>
                  <a:srgbClr val="000090"/>
                </a:solidFill>
                <a:sym typeface="+mn-ea"/>
              </a:rPr>
              <a:t>Series ASICs Development</a:t>
            </a:r>
            <a:endParaRPr lang="en-US" altLang="zh-CN" sz="2600" dirty="0">
              <a:solidFill>
                <a:srgbClr val="000090"/>
              </a:solidFill>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57200" indent="-457200">
              <a:lnSpc>
                <a:spcPct val="120000"/>
              </a:lnSpc>
              <a:buFont typeface="Wingdings" panose="05000000000000000000" charset="0"/>
              <a:buChar char="p"/>
            </a:pPr>
            <a:r>
              <a:rPr lang="en-US" altLang="zh-CN" sz="2600" dirty="0" smtClean="0">
                <a:solidFill>
                  <a:srgbClr val="000090"/>
                </a:solidFill>
                <a:sym typeface="+mn-ea"/>
              </a:rPr>
              <a:t>Module Assembly </a:t>
            </a:r>
            <a:endParaRPr lang="en-US" altLang="zh-CN" sz="2600" dirty="0">
              <a:solidFill>
                <a:srgbClr val="000090"/>
              </a:solidFill>
              <a:sym typeface="+mn-ea"/>
            </a:endParaRPr>
          </a:p>
          <a:p>
            <a:pPr marL="464820" indent="-457200">
              <a:lnSpc>
                <a:spcPct val="100000"/>
              </a:lnSpc>
              <a:buFont typeface="Wingdings" panose="05000000000000000000" charset="0"/>
              <a:buChar char="p"/>
            </a:pPr>
            <a:endParaRPr lang="zh-CN" altLang="en-US" dirty="0">
              <a:solidFill>
                <a:srgbClr val="000090"/>
              </a:solidFill>
              <a:sym typeface="+mn-ea"/>
            </a:endParaRPr>
          </a:p>
          <a:p>
            <a:pPr marL="457200" indent="-457200" algn="l">
              <a:lnSpc>
                <a:spcPct val="120000"/>
              </a:lnSpc>
              <a:buClrTx/>
              <a:buSzTx/>
              <a:buFont typeface="Wingdings" panose="05000000000000000000" charset="0"/>
              <a:buChar char="p"/>
            </a:pPr>
            <a:r>
              <a:rPr lang="en-US" altLang="zh-CN" sz="2600" dirty="0">
                <a:solidFill>
                  <a:srgbClr val="000090"/>
                </a:solidFill>
                <a:sym typeface="+mn-ea"/>
              </a:rPr>
              <a:t>Summary and Plan</a:t>
            </a:r>
            <a:endParaRPr lang="en-US" altLang="zh-CN" sz="2600" dirty="0">
              <a:solidFill>
                <a:srgbClr val="000090"/>
              </a:solidFill>
            </a:endParaRPr>
          </a:p>
          <a:p>
            <a:pPr marL="457200" indent="-457200" algn="l">
              <a:lnSpc>
                <a:spcPct val="120000"/>
              </a:lnSpc>
              <a:buClrTx/>
              <a:buSzTx/>
              <a:buFont typeface="Wingdings" panose="05000000000000000000" charset="0"/>
              <a:buChar char="p"/>
            </a:pPr>
            <a:endParaRPr lang="en-US" altLang="zh-CN" sz="2600" dirty="0">
              <a:solidFill>
                <a:srgbClr val="00009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5" name="文本框 4"/>
          <p:cNvSpPr txBox="1"/>
          <p:nvPr/>
        </p:nvSpPr>
        <p:spPr>
          <a:xfrm>
            <a:off x="1290955" y="2753360"/>
            <a:ext cx="3048000" cy="368300"/>
          </a:xfrm>
          <a:prstGeom prst="rect">
            <a:avLst/>
          </a:prstGeom>
          <a:noFill/>
        </p:spPr>
        <p:txBody>
          <a:bodyPr wrap="square" rtlCol="0">
            <a:spAutoFit/>
          </a:bodyPr>
          <a:lstStyle/>
          <a:p>
            <a:r>
              <a:rPr lang="zh-CN" altLang="en-US"/>
              <a:t>补充芯片照片</a:t>
            </a:r>
            <a:endParaRPr lang="zh-CN" altLang="en-US"/>
          </a:p>
        </p:txBody>
      </p:sp>
      <p:sp>
        <p:nvSpPr>
          <p:cNvPr id="8" name="文本框 7"/>
          <p:cNvSpPr txBox="1"/>
          <p:nvPr/>
        </p:nvSpPr>
        <p:spPr>
          <a:xfrm>
            <a:off x="4787900" y="2784475"/>
            <a:ext cx="3048000" cy="368300"/>
          </a:xfrm>
          <a:prstGeom prst="rect">
            <a:avLst/>
          </a:prstGeom>
          <a:noFill/>
        </p:spPr>
        <p:txBody>
          <a:bodyPr wrap="square" rtlCol="0">
            <a:spAutoFit/>
          </a:bodyPr>
          <a:lstStyle/>
          <a:p>
            <a:r>
              <a:rPr lang="zh-CN" altLang="en-US"/>
              <a:t>测试系统照片</a:t>
            </a:r>
            <a:endParaRPr lang="zh-CN" altLang="en-US"/>
          </a:p>
        </p:txBody>
      </p:sp>
      <p:pic>
        <p:nvPicPr>
          <p:cNvPr id="11" name="图片 10" descr="CHIP"/>
          <p:cNvPicPr>
            <a:picLocks noChangeAspect="1"/>
          </p:cNvPicPr>
          <p:nvPr>
            <p:custDataLst>
              <p:tags r:id="rId4"/>
            </p:custDataLst>
          </p:nvPr>
        </p:nvPicPr>
        <p:blipFill>
          <a:blip r:embed="rId5" cstate="print"/>
          <a:srcRect l="15736" r="15750"/>
          <a:stretch>
            <a:fillRect/>
          </a:stretch>
        </p:blipFill>
        <p:spPr>
          <a:xfrm>
            <a:off x="596900" y="1413510"/>
            <a:ext cx="2725420" cy="1919605"/>
          </a:xfrm>
          <a:prstGeom prst="rect">
            <a:avLst/>
          </a:prstGeom>
        </p:spPr>
      </p:pic>
      <p:pic>
        <p:nvPicPr>
          <p:cNvPr id="3" name="图片 2" descr="微信图片_20240704163442"/>
          <p:cNvPicPr>
            <a:picLocks noChangeAspect="1"/>
          </p:cNvPicPr>
          <p:nvPr/>
        </p:nvPicPr>
        <p:blipFill>
          <a:blip r:embed="rId6" cstate="print"/>
          <a:stretch>
            <a:fillRect/>
          </a:stretch>
        </p:blipFill>
        <p:spPr>
          <a:xfrm rot="5400000">
            <a:off x="1016000" y="3188335"/>
            <a:ext cx="1941195" cy="2663190"/>
          </a:xfrm>
          <a:prstGeom prst="rect">
            <a:avLst/>
          </a:prstGeom>
        </p:spPr>
      </p:pic>
      <p:sp>
        <p:nvSpPr>
          <p:cNvPr id="49" name="TextBox 4"/>
          <p:cNvSpPr txBox="1"/>
          <p:nvPr>
            <p:custDataLst>
              <p:tags r:id="rId7"/>
            </p:custDataLst>
          </p:nvPr>
        </p:nvSpPr>
        <p:spPr>
          <a:xfrm>
            <a:off x="73025" y="984885"/>
            <a:ext cx="3397250" cy="368300"/>
          </a:xfrm>
          <a:prstGeom prst="rect">
            <a:avLst/>
          </a:prstGeom>
          <a:noFill/>
        </p:spPr>
        <p:txBody>
          <a:bodyPr wrap="square" rtlCol="0">
            <a:spAutoFit/>
          </a:bodyPr>
          <a:lstStyle/>
          <a:p>
            <a:pPr indent="0">
              <a:buFont typeface="Wingdings" panose="05000000000000000000" charset="0"/>
              <a:buNone/>
            </a:pPr>
            <a:r>
              <a:rPr lang="zh-CN" altLang="en-US" b="1" dirty="0">
                <a:solidFill>
                  <a:srgbClr val="C00000"/>
                </a:solidFill>
                <a:ea typeface="微软雅黑" panose="020B0503020204020204" charset="-122"/>
                <a:cs typeface="+mn-lt"/>
                <a:sym typeface="+mn-ea"/>
              </a:rPr>
              <a:t>Pixel </a:t>
            </a:r>
            <a:r>
              <a:rPr lang="en-US" altLang="zh-CN" b="1" dirty="0">
                <a:solidFill>
                  <a:srgbClr val="C00000"/>
                </a:solidFill>
                <a:ea typeface="微软雅黑" panose="020B0503020204020204" charset="-122"/>
                <a:cs typeface="+mn-lt"/>
                <a:sym typeface="+mn-ea"/>
              </a:rPr>
              <a:t>A</a:t>
            </a:r>
            <a:r>
              <a:rPr lang="zh-CN" altLang="en-US" b="1" dirty="0">
                <a:solidFill>
                  <a:srgbClr val="C00000"/>
                </a:solidFill>
                <a:ea typeface="微软雅黑" panose="020B0503020204020204" charset="-122"/>
                <a:cs typeface="+mn-lt"/>
                <a:sym typeface="+mn-ea"/>
              </a:rPr>
              <a:t>rray </a:t>
            </a:r>
            <a:r>
              <a:rPr lang="en-US" altLang="zh-CN" b="1" dirty="0">
                <a:solidFill>
                  <a:srgbClr val="C00000"/>
                </a:solidFill>
                <a:ea typeface="微软雅黑" panose="020B0503020204020204" charset="-122"/>
                <a:cs typeface="+mn-lt"/>
                <a:sym typeface="+mn-ea"/>
              </a:rPr>
              <a:t>T</a:t>
            </a:r>
            <a:r>
              <a:rPr lang="zh-CN" altLang="en-US" b="1" dirty="0">
                <a:solidFill>
                  <a:srgbClr val="C00000"/>
                </a:solidFill>
                <a:ea typeface="微软雅黑" panose="020B0503020204020204" charset="-122"/>
                <a:cs typeface="+mn-lt"/>
                <a:sym typeface="+mn-ea"/>
              </a:rPr>
              <a:t>esting </a:t>
            </a:r>
            <a:r>
              <a:rPr lang="en-US" altLang="zh-CN" b="1" dirty="0">
                <a:solidFill>
                  <a:srgbClr val="C00000"/>
                </a:solidFill>
                <a:ea typeface="微软雅黑" panose="020B0503020204020204" charset="-122"/>
                <a:cs typeface="+mn-lt"/>
                <a:sym typeface="+mn-ea"/>
              </a:rPr>
              <a:t>C</a:t>
            </a:r>
            <a:r>
              <a:rPr lang="zh-CN" altLang="en-US" b="1" dirty="0">
                <a:solidFill>
                  <a:srgbClr val="C00000"/>
                </a:solidFill>
                <a:ea typeface="微软雅黑" panose="020B0503020204020204" charset="-122"/>
                <a:cs typeface="+mn-lt"/>
                <a:sym typeface="+mn-ea"/>
              </a:rPr>
              <a:t>hip</a:t>
            </a:r>
            <a:endParaRPr lang="zh-CN" altLang="en-US" b="1" dirty="0">
              <a:solidFill>
                <a:srgbClr val="C00000"/>
              </a:solidFill>
              <a:ea typeface="微软雅黑" panose="020B0503020204020204" charset="-122"/>
              <a:cs typeface="+mn-lt"/>
              <a:sym typeface="+mn-ea"/>
            </a:endParaRPr>
          </a:p>
        </p:txBody>
      </p:sp>
      <p:pic>
        <p:nvPicPr>
          <p:cNvPr id="9" name="图片 8" descr="hl55_sr90_test_231226"/>
          <p:cNvPicPr>
            <a:picLocks noChangeAspect="1"/>
          </p:cNvPicPr>
          <p:nvPr/>
        </p:nvPicPr>
        <p:blipFill>
          <a:blip r:embed="rId8" cstate="print"/>
          <a:stretch>
            <a:fillRect/>
          </a:stretch>
        </p:blipFill>
        <p:spPr>
          <a:xfrm>
            <a:off x="3851910" y="1301115"/>
            <a:ext cx="4243705" cy="3829685"/>
          </a:xfrm>
          <a:prstGeom prst="rect">
            <a:avLst/>
          </a:prstGeom>
        </p:spPr>
      </p:pic>
      <p:sp>
        <p:nvSpPr>
          <p:cNvPr id="12" name="文本框 11"/>
          <p:cNvSpPr txBox="1"/>
          <p:nvPr/>
        </p:nvSpPr>
        <p:spPr>
          <a:xfrm>
            <a:off x="5081905" y="5224145"/>
            <a:ext cx="2225040" cy="275590"/>
          </a:xfrm>
          <a:prstGeom prst="rect">
            <a:avLst/>
          </a:prstGeom>
          <a:noFill/>
        </p:spPr>
        <p:txBody>
          <a:bodyPr wrap="square" rtlCol="0">
            <a:spAutoFit/>
          </a:bodyPr>
          <a:lstStyle/>
          <a:p>
            <a:pPr algn="ctr"/>
            <a:r>
              <a:rPr lang="zh-CN" altLang="en-US" sz="1200">
                <a:cs typeface="+mn-lt"/>
              </a:rPr>
              <a:t>Testing System</a:t>
            </a:r>
            <a:endParaRPr lang="zh-CN" altLang="en-US" sz="1200">
              <a:cs typeface="+mn-lt"/>
            </a:endParaRPr>
          </a:p>
        </p:txBody>
      </p:sp>
      <p:sp>
        <p:nvSpPr>
          <p:cNvPr id="10"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sym typeface="+mn-ea"/>
              </a:rPr>
              <a:t>Research on 130nm </a:t>
            </a:r>
            <a:r>
              <a:rPr lang="en-US" sz="2800" b="1" dirty="0">
                <a:solidFill>
                  <a:srgbClr val="000090"/>
                </a:solidFill>
                <a:sym typeface="+mn-ea"/>
              </a:rPr>
              <a:t>B</a:t>
            </a:r>
            <a:r>
              <a:rPr sz="2800" b="1" dirty="0">
                <a:solidFill>
                  <a:srgbClr val="000090"/>
                </a:solidFill>
                <a:sym typeface="+mn-ea"/>
              </a:rPr>
              <a:t>ulk </a:t>
            </a:r>
            <a:r>
              <a:rPr lang="en-US" sz="2800" b="1" dirty="0">
                <a:solidFill>
                  <a:srgbClr val="000090"/>
                </a:solidFill>
                <a:sym typeface="+mn-ea"/>
              </a:rPr>
              <a:t>CMOS</a:t>
            </a:r>
            <a:r>
              <a:rPr sz="2800" b="1" dirty="0">
                <a:solidFill>
                  <a:srgbClr val="000090"/>
                </a:solidFill>
                <a:sym typeface="+mn-ea"/>
              </a:rPr>
              <a:t> </a:t>
            </a:r>
            <a:r>
              <a:rPr lang="en-US" sz="2800" b="1" dirty="0">
                <a:solidFill>
                  <a:srgbClr val="000090"/>
                </a:solidFill>
                <a:sym typeface="+mn-ea"/>
              </a:rPr>
              <a:t>P</a:t>
            </a:r>
            <a:r>
              <a:rPr sz="2800" b="1" dirty="0">
                <a:solidFill>
                  <a:srgbClr val="000090"/>
                </a:solidFill>
                <a:sym typeface="+mn-ea"/>
              </a:rPr>
              <a:t>rocess </a:t>
            </a:r>
            <a:r>
              <a:rPr lang="en-US" sz="2800" b="1" dirty="0">
                <a:solidFill>
                  <a:srgbClr val="000090"/>
                </a:solidFill>
                <a:sym typeface="+mn-ea"/>
              </a:rPr>
              <a:t>P</a:t>
            </a:r>
            <a:r>
              <a:rPr sz="2800" b="1" dirty="0">
                <a:solidFill>
                  <a:srgbClr val="000090"/>
                </a:solidFill>
                <a:sym typeface="+mn-ea"/>
              </a:rPr>
              <a:t>ixel </a:t>
            </a:r>
            <a:r>
              <a:rPr lang="en-US" sz="2800" b="1" dirty="0">
                <a:solidFill>
                  <a:srgbClr val="000090"/>
                </a:solidFill>
                <a:sym typeface="+mn-ea"/>
              </a:rPr>
              <a:t>C</a:t>
            </a:r>
            <a:r>
              <a:rPr sz="2800" b="1" dirty="0">
                <a:solidFill>
                  <a:srgbClr val="000090"/>
                </a:solidFill>
                <a:sym typeface="+mn-ea"/>
              </a:rPr>
              <a:t>hip</a:t>
            </a:r>
            <a:r>
              <a:rPr lang="zh-CN" altLang="en-US" sz="2800" b="1" dirty="0">
                <a:solidFill>
                  <a:srgbClr val="000090"/>
                </a:solidFill>
                <a:sym typeface="+mn-ea"/>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 </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est</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sym typeface="+mn-ea"/>
              </a:rPr>
              <a:t>Research on 130nm </a:t>
            </a:r>
            <a:r>
              <a:rPr lang="en-US" sz="2800" b="1" dirty="0">
                <a:solidFill>
                  <a:srgbClr val="000090"/>
                </a:solidFill>
                <a:sym typeface="+mn-ea"/>
              </a:rPr>
              <a:t>B</a:t>
            </a:r>
            <a:r>
              <a:rPr sz="2800" b="1" dirty="0">
                <a:solidFill>
                  <a:srgbClr val="000090"/>
                </a:solidFill>
                <a:sym typeface="+mn-ea"/>
              </a:rPr>
              <a:t>ulk </a:t>
            </a:r>
            <a:r>
              <a:rPr lang="en-US" sz="2800" b="1" dirty="0">
                <a:solidFill>
                  <a:srgbClr val="000090"/>
                </a:solidFill>
                <a:sym typeface="+mn-ea"/>
              </a:rPr>
              <a:t>CMOS</a:t>
            </a:r>
            <a:r>
              <a:rPr sz="2800" b="1" dirty="0">
                <a:solidFill>
                  <a:srgbClr val="000090"/>
                </a:solidFill>
                <a:sym typeface="+mn-ea"/>
              </a:rPr>
              <a:t> </a:t>
            </a:r>
            <a:r>
              <a:rPr lang="en-US" sz="2800" b="1" dirty="0">
                <a:solidFill>
                  <a:srgbClr val="000090"/>
                </a:solidFill>
                <a:sym typeface="+mn-ea"/>
              </a:rPr>
              <a:t>P</a:t>
            </a:r>
            <a:r>
              <a:rPr sz="2800" b="1" dirty="0">
                <a:solidFill>
                  <a:srgbClr val="000090"/>
                </a:solidFill>
                <a:sym typeface="+mn-ea"/>
              </a:rPr>
              <a:t>rocess </a:t>
            </a:r>
            <a:r>
              <a:rPr lang="en-US" sz="2800" b="1" dirty="0">
                <a:solidFill>
                  <a:srgbClr val="000090"/>
                </a:solidFill>
                <a:sym typeface="+mn-ea"/>
              </a:rPr>
              <a:t>P</a:t>
            </a:r>
            <a:r>
              <a:rPr sz="2800" b="1" dirty="0">
                <a:solidFill>
                  <a:srgbClr val="000090"/>
                </a:solidFill>
                <a:sym typeface="+mn-ea"/>
              </a:rPr>
              <a:t>ixel </a:t>
            </a:r>
            <a:r>
              <a:rPr lang="en-US" sz="2800" b="1" dirty="0">
                <a:solidFill>
                  <a:srgbClr val="000090"/>
                </a:solidFill>
                <a:sym typeface="+mn-ea"/>
              </a:rPr>
              <a:t>C</a:t>
            </a:r>
            <a:r>
              <a:rPr sz="2800" b="1" dirty="0">
                <a:solidFill>
                  <a:srgbClr val="000090"/>
                </a:solidFill>
                <a:sym typeface="+mn-ea"/>
              </a:rPr>
              <a:t>hip</a:t>
            </a:r>
            <a:r>
              <a:rPr lang="zh-CN" altLang="en-US" sz="2800" b="1" dirty="0">
                <a:solidFill>
                  <a:srgbClr val="000090"/>
                </a:solidFill>
                <a:sym typeface="+mn-ea"/>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 </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est</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2" name="TextBox 4"/>
          <p:cNvSpPr txBox="1"/>
          <p:nvPr>
            <p:custDataLst>
              <p:tags r:id="rId4"/>
            </p:custDataLst>
          </p:nvPr>
        </p:nvSpPr>
        <p:spPr>
          <a:xfrm>
            <a:off x="378460" y="968375"/>
            <a:ext cx="8281035" cy="368300"/>
          </a:xfrm>
          <a:prstGeom prst="rect">
            <a:avLst/>
          </a:prstGeom>
          <a:noFill/>
        </p:spPr>
        <p:txBody>
          <a:bodyPr wrap="square" rtlCol="0">
            <a:spAutoFit/>
          </a:bodyPr>
          <a:lstStyle/>
          <a:p>
            <a:pPr algn="l">
              <a:buClrTx/>
              <a:buSzTx/>
              <a:buFont typeface="Wingdings" panose="05000000000000000000" charset="0"/>
              <a:buNone/>
            </a:pPr>
            <a:r>
              <a:rPr lang="en-US" altLang="zh-CN" b="1" baseline="30000" dirty="0">
                <a:solidFill>
                  <a:srgbClr val="C00000"/>
                </a:solidFill>
                <a:ea typeface="微软雅黑" panose="020B0503020204020204" charset="-122"/>
                <a:cs typeface="+mn-lt"/>
                <a:sym typeface="+mn-ea"/>
              </a:rPr>
              <a:t>55</a:t>
            </a:r>
            <a:r>
              <a:rPr lang="en-US" altLang="zh-CN" b="1" dirty="0">
                <a:solidFill>
                  <a:srgbClr val="C00000"/>
                </a:solidFill>
                <a:ea typeface="微软雅黑" panose="020B0503020204020204" charset="-122"/>
                <a:cs typeface="+mn-lt"/>
                <a:sym typeface="+mn-ea"/>
              </a:rPr>
              <a:t>Fe</a:t>
            </a:r>
            <a:r>
              <a:rPr b="1" dirty="0">
                <a:solidFill>
                  <a:srgbClr val="C00000"/>
                </a:solidFill>
                <a:ea typeface="微软雅黑" panose="020B0503020204020204" charset="-122"/>
                <a:cs typeface="+mn-lt"/>
                <a:sym typeface="+mn-ea"/>
              </a:rPr>
              <a:t> </a:t>
            </a:r>
            <a:r>
              <a:rPr lang="en-US" b="1" dirty="0">
                <a:solidFill>
                  <a:srgbClr val="C00000"/>
                </a:solidFill>
                <a:ea typeface="微软雅黑" panose="020B0503020204020204" charset="-122"/>
                <a:cs typeface="+mn-lt"/>
                <a:sym typeface="+mn-ea"/>
              </a:rPr>
              <a:t>E</a:t>
            </a:r>
            <a:r>
              <a:rPr b="1" dirty="0">
                <a:solidFill>
                  <a:srgbClr val="C00000"/>
                </a:solidFill>
                <a:ea typeface="微软雅黑" panose="020B0503020204020204" charset="-122"/>
                <a:cs typeface="+mn-lt"/>
                <a:sym typeface="+mn-ea"/>
              </a:rPr>
              <a:t>nergy </a:t>
            </a:r>
            <a:r>
              <a:rPr lang="en-US" b="1" dirty="0">
                <a:solidFill>
                  <a:srgbClr val="C00000"/>
                </a:solidFill>
                <a:ea typeface="微软雅黑" panose="020B0503020204020204" charset="-122"/>
                <a:cs typeface="+mn-lt"/>
                <a:sym typeface="+mn-ea"/>
              </a:rPr>
              <a:t>S</a:t>
            </a:r>
            <a:r>
              <a:rPr b="1" dirty="0">
                <a:solidFill>
                  <a:srgbClr val="C00000"/>
                </a:solidFill>
                <a:ea typeface="微软雅黑" panose="020B0503020204020204" charset="-122"/>
                <a:cs typeface="+mn-lt"/>
                <a:sym typeface="+mn-ea"/>
              </a:rPr>
              <a:t>pectrum (</a:t>
            </a:r>
            <a:r>
              <a:rPr lang="en-US" b="1" dirty="0">
                <a:solidFill>
                  <a:srgbClr val="C00000"/>
                </a:solidFill>
                <a:ea typeface="微软雅黑" panose="020B0503020204020204" charset="-122"/>
                <a:cs typeface="+mn-lt"/>
                <a:sym typeface="+mn-ea"/>
              </a:rPr>
              <a:t>H</a:t>
            </a:r>
            <a:r>
              <a:rPr b="1" dirty="0">
                <a:solidFill>
                  <a:srgbClr val="C00000"/>
                </a:solidFill>
                <a:ea typeface="微软雅黑" panose="020B0503020204020204" charset="-122"/>
                <a:cs typeface="+mn-lt"/>
                <a:sym typeface="+mn-ea"/>
              </a:rPr>
              <a:t>igh </a:t>
            </a:r>
            <a:r>
              <a:rPr lang="en-US" b="1" dirty="0">
                <a:solidFill>
                  <a:srgbClr val="C00000"/>
                </a:solidFill>
                <a:ea typeface="微软雅黑" panose="020B0503020204020204" charset="-122"/>
                <a:cs typeface="+mn-lt"/>
                <a:sym typeface="+mn-ea"/>
              </a:rPr>
              <a:t>R</a:t>
            </a:r>
            <a:r>
              <a:rPr b="1" dirty="0">
                <a:solidFill>
                  <a:srgbClr val="C00000"/>
                </a:solidFill>
                <a:ea typeface="微软雅黑" panose="020B0503020204020204" charset="-122"/>
                <a:cs typeface="+mn-lt"/>
                <a:sym typeface="+mn-ea"/>
              </a:rPr>
              <a:t>esistance </a:t>
            </a:r>
            <a:r>
              <a:rPr lang="en-US" b="1" dirty="0">
                <a:solidFill>
                  <a:srgbClr val="C00000"/>
                </a:solidFill>
                <a:ea typeface="微软雅黑" panose="020B0503020204020204" charset="-122"/>
                <a:cs typeface="+mn-lt"/>
                <a:sym typeface="+mn-ea"/>
              </a:rPr>
              <a:t>S</a:t>
            </a:r>
            <a:r>
              <a:rPr b="1" dirty="0">
                <a:solidFill>
                  <a:srgbClr val="C00000"/>
                </a:solidFill>
                <a:ea typeface="微软雅黑" panose="020B0503020204020204" charset="-122"/>
                <a:cs typeface="+mn-lt"/>
                <a:sym typeface="+mn-ea"/>
              </a:rPr>
              <a:t>ubstrate -9V </a:t>
            </a:r>
            <a:r>
              <a:rPr lang="en-US" b="1" dirty="0">
                <a:solidFill>
                  <a:srgbClr val="C00000"/>
                </a:solidFill>
                <a:ea typeface="微软雅黑" panose="020B0503020204020204" charset="-122"/>
                <a:cs typeface="+mn-lt"/>
                <a:sym typeface="+mn-ea"/>
              </a:rPr>
              <a:t>B</a:t>
            </a:r>
            <a:r>
              <a:rPr b="1" dirty="0">
                <a:solidFill>
                  <a:srgbClr val="C00000"/>
                </a:solidFill>
                <a:ea typeface="微软雅黑" panose="020B0503020204020204" charset="-122"/>
                <a:cs typeface="+mn-lt"/>
                <a:sym typeface="+mn-ea"/>
              </a:rPr>
              <a:t>ias)</a:t>
            </a:r>
            <a:endParaRPr b="1" dirty="0">
              <a:solidFill>
                <a:srgbClr val="C00000"/>
              </a:solidFill>
              <a:ea typeface="微软雅黑" panose="020B0503020204020204" charset="-122"/>
              <a:cs typeface="+mn-lt"/>
              <a:sym typeface="+mn-ea"/>
            </a:endParaRPr>
          </a:p>
        </p:txBody>
      </p:sp>
      <p:pic>
        <p:nvPicPr>
          <p:cNvPr id="11" name="图片 10"/>
          <p:cNvPicPr>
            <a:picLocks noChangeAspect="1"/>
          </p:cNvPicPr>
          <p:nvPr/>
        </p:nvPicPr>
        <p:blipFill>
          <a:blip r:embed="rId5" cstate="print"/>
          <a:stretch>
            <a:fillRect/>
          </a:stretch>
        </p:blipFill>
        <p:spPr>
          <a:xfrm>
            <a:off x="755015" y="1344930"/>
            <a:ext cx="7317740" cy="3813810"/>
          </a:xfrm>
          <a:prstGeom prst="rect">
            <a:avLst/>
          </a:prstGeom>
        </p:spPr>
      </p:pic>
      <p:sp>
        <p:nvSpPr>
          <p:cNvPr id="12" name="文本框 11"/>
          <p:cNvSpPr txBox="1"/>
          <p:nvPr/>
        </p:nvSpPr>
        <p:spPr>
          <a:xfrm>
            <a:off x="909955" y="5089525"/>
            <a:ext cx="7231380" cy="645160"/>
          </a:xfrm>
          <a:prstGeom prst="rect">
            <a:avLst/>
          </a:prstGeom>
          <a:noFill/>
        </p:spPr>
        <p:txBody>
          <a:bodyPr wrap="square" rtlCol="0">
            <a:spAutoFit/>
          </a:bodyPr>
          <a:lstStyle/>
          <a:p>
            <a:r>
              <a:t>The </a:t>
            </a:r>
            <a:r>
              <a:rPr>
                <a:sym typeface="+mn-ea"/>
              </a:rPr>
              <a:t>signal</a:t>
            </a:r>
            <a:r>
              <a:rPr lang="en-US">
                <a:sym typeface="+mn-ea"/>
              </a:rPr>
              <a:t> of </a:t>
            </a:r>
            <a:r>
              <a:rPr lang="en-US" baseline="30000">
                <a:sym typeface="+mn-ea"/>
              </a:rPr>
              <a:t>55</a:t>
            </a:r>
            <a:r>
              <a:t>Fe source  did not fully reach the sensing area, and no calibration peak was measured</a:t>
            </a:r>
            <a:r>
              <a:rPr lang="en-US"/>
              <a:t>.</a:t>
            </a:r>
            <a:endParaRPr lang="en-US"/>
          </a:p>
        </p:txBody>
      </p:sp>
      <p:sp>
        <p:nvSpPr>
          <p:cNvPr id="3" name="文本框 2"/>
          <p:cNvSpPr txBox="1"/>
          <p:nvPr/>
        </p:nvSpPr>
        <p:spPr>
          <a:xfrm>
            <a:off x="1619885" y="1633220"/>
            <a:ext cx="2485390" cy="275590"/>
          </a:xfrm>
          <a:prstGeom prst="rect">
            <a:avLst/>
          </a:prstGeom>
          <a:noFill/>
        </p:spPr>
        <p:txBody>
          <a:bodyPr wrap="square" rtlCol="0">
            <a:spAutoFit/>
          </a:bodyPr>
          <a:lstStyle/>
          <a:p>
            <a:r>
              <a:rPr sz="1200">
                <a:solidFill>
                  <a:srgbClr val="0070C0"/>
                </a:solidFill>
              </a:rPr>
              <a:t>Energy spectrum of 3x3 matrix signal</a:t>
            </a:r>
            <a:endParaRPr sz="1200">
              <a:solidFill>
                <a:srgbClr val="0070C0"/>
              </a:solidFill>
            </a:endParaRPr>
          </a:p>
        </p:txBody>
      </p:sp>
      <p:sp>
        <p:nvSpPr>
          <p:cNvPr id="5" name="文本框 4"/>
          <p:cNvSpPr txBox="1"/>
          <p:nvPr/>
        </p:nvSpPr>
        <p:spPr>
          <a:xfrm>
            <a:off x="5364480" y="1561465"/>
            <a:ext cx="2216150" cy="460375"/>
          </a:xfrm>
          <a:prstGeom prst="rect">
            <a:avLst/>
          </a:prstGeom>
          <a:noFill/>
        </p:spPr>
        <p:txBody>
          <a:bodyPr wrap="square" rtlCol="0">
            <a:spAutoFit/>
          </a:bodyPr>
          <a:lstStyle/>
          <a:p>
            <a:r>
              <a:rPr lang="zh-CN" altLang="en-US" sz="1200">
                <a:solidFill>
                  <a:srgbClr val="0070C0"/>
                </a:solidFill>
              </a:rPr>
              <a:t>Energy spectrum of cluster seed signals</a:t>
            </a:r>
            <a:endParaRPr lang="zh-CN" altLang="en-US" sz="1200">
              <a:solidFill>
                <a:srgbClr val="0070C0"/>
              </a:solidFill>
            </a:endParaRPr>
          </a:p>
        </p:txBody>
      </p:sp>
      <p:sp>
        <p:nvSpPr>
          <p:cNvPr id="8" name="文本框 7"/>
          <p:cNvSpPr txBox="1"/>
          <p:nvPr/>
        </p:nvSpPr>
        <p:spPr>
          <a:xfrm>
            <a:off x="1546860" y="3506470"/>
            <a:ext cx="2216150" cy="460375"/>
          </a:xfrm>
          <a:prstGeom prst="rect">
            <a:avLst/>
          </a:prstGeom>
          <a:noFill/>
        </p:spPr>
        <p:txBody>
          <a:bodyPr wrap="square" rtlCol="0">
            <a:spAutoFit/>
          </a:bodyPr>
          <a:lstStyle/>
          <a:p>
            <a:r>
              <a:rPr lang="zh-CN" altLang="en-US" sz="1200">
                <a:solidFill>
                  <a:srgbClr val="0070C0"/>
                </a:solidFill>
              </a:rPr>
              <a:t>Energy spectrum of single pixel clusters</a:t>
            </a:r>
            <a:endParaRPr lang="zh-CN" altLang="en-US" sz="1200">
              <a:solidFill>
                <a:srgbClr val="0070C0"/>
              </a:solidFill>
            </a:endParaRPr>
          </a:p>
        </p:txBody>
      </p:sp>
      <p:sp>
        <p:nvSpPr>
          <p:cNvPr id="13" name="文本框 12"/>
          <p:cNvSpPr txBox="1"/>
          <p:nvPr/>
        </p:nvSpPr>
        <p:spPr>
          <a:xfrm>
            <a:off x="5505450" y="3505835"/>
            <a:ext cx="2216150" cy="275590"/>
          </a:xfrm>
          <a:prstGeom prst="rect">
            <a:avLst/>
          </a:prstGeom>
          <a:noFill/>
        </p:spPr>
        <p:txBody>
          <a:bodyPr wrap="square" rtlCol="0">
            <a:spAutoFit/>
          </a:bodyPr>
          <a:lstStyle/>
          <a:p>
            <a:r>
              <a:rPr lang="zh-CN" altLang="en-US" sz="1200">
                <a:solidFill>
                  <a:srgbClr val="0070C0"/>
                </a:solidFill>
              </a:rPr>
              <a:t>Cluster multiplicity</a:t>
            </a:r>
            <a:endParaRPr lang="zh-CN" altLang="en-US" sz="1200">
              <a:solidFill>
                <a:srgbClr val="0070C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custDataLst>
              <p:tags r:id="rId2"/>
            </p:custDataLst>
          </p:nvPr>
        </p:nvPicPr>
        <p:blipFill>
          <a:blip r:embed="rId3" cstate="email"/>
          <a:stretch>
            <a:fillRect/>
          </a:stretch>
        </p:blipFill>
        <p:spPr>
          <a:xfrm>
            <a:off x="8423984" y="42"/>
            <a:ext cx="720080" cy="712076"/>
          </a:xfrm>
          <a:prstGeom prst="rect">
            <a:avLst/>
          </a:prstGeom>
        </p:spPr>
      </p:pic>
      <p:pic>
        <p:nvPicPr>
          <p:cNvPr id="8" name="图片 7" descr="图片1"/>
          <p:cNvPicPr>
            <a:picLocks noChangeAspect="1"/>
          </p:cNvPicPr>
          <p:nvPr>
            <p:custDataLst>
              <p:tags r:id="rId4"/>
            </p:custDataLst>
          </p:nvPr>
        </p:nvPicPr>
        <p:blipFill>
          <a:blip r:embed="rId5" cstate="print"/>
          <a:stretch>
            <a:fillRect/>
          </a:stretch>
        </p:blipFill>
        <p:spPr>
          <a:xfrm>
            <a:off x="611505" y="3216910"/>
            <a:ext cx="3303270" cy="2440305"/>
          </a:xfrm>
          <a:prstGeom prst="rect">
            <a:avLst/>
          </a:prstGeom>
        </p:spPr>
      </p:pic>
      <p:pic>
        <p:nvPicPr>
          <p:cNvPr id="9" name="图片 4"/>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06045" y="984250"/>
            <a:ext cx="4394200" cy="2301875"/>
          </a:xfrm>
          <a:prstGeom prst="rect">
            <a:avLst/>
          </a:prstGeom>
        </p:spPr>
      </p:pic>
      <p:sp>
        <p:nvSpPr>
          <p:cNvPr id="13" name="文本框 12"/>
          <p:cNvSpPr txBox="1"/>
          <p:nvPr>
            <p:custDataLst>
              <p:tags r:id="rId8"/>
            </p:custDataLst>
          </p:nvPr>
        </p:nvSpPr>
        <p:spPr>
          <a:xfrm>
            <a:off x="4500245" y="1489710"/>
            <a:ext cx="4541520" cy="3793490"/>
          </a:xfrm>
          <a:prstGeom prst="rect">
            <a:avLst/>
          </a:prstGeom>
          <a:noFill/>
        </p:spPr>
        <p:txBody>
          <a:bodyPr wrap="square" rtlCol="0">
            <a:noAutofit/>
          </a:bodyPr>
          <a:lstStyle/>
          <a:p>
            <a:pPr marL="285750" indent="-285750">
              <a:buFont typeface="Arial" panose="020B0604020202020204" pitchFamily="34" charset="0"/>
              <a:buChar char="•"/>
            </a:pPr>
            <a:r>
              <a:rPr sz="1600">
                <a:cs typeface="+mn-lt"/>
              </a:rPr>
              <a:t>Process: 130 nm bulk </a:t>
            </a:r>
            <a:r>
              <a:rPr lang="en-US" sz="1600">
                <a:cs typeface="+mn-lt"/>
              </a:rPr>
              <a:t>CMOS</a:t>
            </a:r>
            <a:endParaRPr sz="1600">
              <a:cs typeface="+mn-lt"/>
            </a:endParaRPr>
          </a:p>
          <a:p>
            <a:pPr marL="285750" indent="-285750">
              <a:buFont typeface="Arial" panose="020B0604020202020204" pitchFamily="34" charset="0"/>
              <a:buChar char="•"/>
            </a:pPr>
            <a:r>
              <a:rPr sz="1600">
                <a:cs typeface="+mn-lt"/>
              </a:rPr>
              <a:t>Chip </a:t>
            </a:r>
            <a:r>
              <a:rPr lang="en-US" sz="1600">
                <a:cs typeface="+mn-lt"/>
              </a:rPr>
              <a:t>S</a:t>
            </a:r>
            <a:r>
              <a:rPr sz="1600">
                <a:cs typeface="+mn-lt"/>
              </a:rPr>
              <a:t>ize: 15mm x 30mm</a:t>
            </a:r>
            <a:endParaRPr sz="1600">
              <a:cs typeface="+mn-lt"/>
            </a:endParaRPr>
          </a:p>
          <a:p>
            <a:pPr marL="285750" indent="-285750">
              <a:buFont typeface="Arial" panose="020B0604020202020204" pitchFamily="34" charset="0"/>
              <a:buChar char="•"/>
            </a:pPr>
            <a:r>
              <a:rPr sz="1600">
                <a:cs typeface="+mn-lt"/>
              </a:rPr>
              <a:t>Pixel </a:t>
            </a:r>
            <a:r>
              <a:rPr lang="en-US" sz="1600">
                <a:cs typeface="+mn-lt"/>
              </a:rPr>
              <a:t>A</a:t>
            </a:r>
            <a:r>
              <a:rPr sz="1600">
                <a:cs typeface="+mn-lt"/>
              </a:rPr>
              <a:t>rray: 512 × 1024</a:t>
            </a:r>
            <a:endParaRPr sz="1600">
              <a:cs typeface="+mn-lt"/>
            </a:endParaRPr>
          </a:p>
          <a:p>
            <a:pPr marL="285750" indent="-285750">
              <a:buFont typeface="Arial" panose="020B0604020202020204" pitchFamily="34" charset="0"/>
              <a:buChar char="•"/>
            </a:pPr>
            <a:r>
              <a:rPr sz="1600">
                <a:cs typeface="+mn-lt"/>
              </a:rPr>
              <a:t>Pixel </a:t>
            </a:r>
            <a:r>
              <a:rPr lang="en-US" sz="1600">
                <a:cs typeface="+mn-lt"/>
              </a:rPr>
              <a:t>S</a:t>
            </a:r>
            <a:r>
              <a:rPr sz="1600">
                <a:cs typeface="+mn-lt"/>
              </a:rPr>
              <a:t>ize: 30.53 µ m × 26.8 µ m</a:t>
            </a:r>
            <a:endParaRPr sz="1600">
              <a:cs typeface="+mn-lt"/>
            </a:endParaRPr>
          </a:p>
          <a:p>
            <a:pPr marL="285750" indent="-285750">
              <a:buFont typeface="Arial" panose="020B0604020202020204" pitchFamily="34" charset="0"/>
              <a:buChar char="•"/>
            </a:pPr>
            <a:r>
              <a:rPr sz="1600">
                <a:cs typeface="+mn-lt"/>
              </a:rPr>
              <a:t>Peaking </a:t>
            </a:r>
            <a:r>
              <a:rPr lang="en-US" sz="1600">
                <a:cs typeface="+mn-lt"/>
              </a:rPr>
              <a:t>T</a:t>
            </a:r>
            <a:r>
              <a:rPr sz="1600">
                <a:cs typeface="+mn-lt"/>
              </a:rPr>
              <a:t>ime: &lt; 1us</a:t>
            </a:r>
            <a:endParaRPr sz="1600">
              <a:cs typeface="+mn-lt"/>
            </a:endParaRPr>
          </a:p>
          <a:p>
            <a:pPr marL="285750" indent="-285750">
              <a:buFont typeface="Arial" panose="020B0604020202020204" pitchFamily="34" charset="0"/>
              <a:buChar char="•"/>
            </a:pPr>
            <a:r>
              <a:rPr sz="1600">
                <a:cs typeface="+mn-lt"/>
              </a:rPr>
              <a:t>Integral </a:t>
            </a:r>
            <a:r>
              <a:rPr lang="en-US" sz="1600">
                <a:cs typeface="+mn-lt"/>
              </a:rPr>
              <a:t>T</a:t>
            </a:r>
            <a:r>
              <a:rPr sz="1600">
                <a:cs typeface="+mn-lt"/>
              </a:rPr>
              <a:t>ime: 5-10 us</a:t>
            </a:r>
            <a:endParaRPr sz="1600">
              <a:cs typeface="+mn-lt"/>
            </a:endParaRPr>
          </a:p>
          <a:p>
            <a:pPr marL="285750" indent="-285750">
              <a:buFont typeface="Arial" panose="020B0604020202020204" pitchFamily="34" charset="0"/>
              <a:buChar char="•"/>
            </a:pPr>
            <a:r>
              <a:rPr sz="1600">
                <a:cs typeface="+mn-lt"/>
              </a:rPr>
              <a:t>Parallel </a:t>
            </a:r>
            <a:r>
              <a:rPr lang="en-US" sz="1600">
                <a:cs typeface="+mn-lt"/>
              </a:rPr>
              <a:t>D</a:t>
            </a:r>
            <a:r>
              <a:rPr sz="1600">
                <a:cs typeface="+mn-lt"/>
              </a:rPr>
              <a:t>ata </a:t>
            </a:r>
            <a:r>
              <a:rPr lang="en-US" sz="1600">
                <a:cs typeface="+mn-lt"/>
              </a:rPr>
              <a:t>P</a:t>
            </a:r>
            <a:r>
              <a:rPr sz="1600">
                <a:cs typeface="+mn-lt"/>
              </a:rPr>
              <a:t>ort: 80 MHz I/O CMOS 3.3 V</a:t>
            </a:r>
            <a:endParaRPr sz="1600">
              <a:cs typeface="+mn-lt"/>
            </a:endParaRPr>
          </a:p>
          <a:p>
            <a:pPr marL="285750" indent="-285750">
              <a:buFont typeface="Arial" panose="020B0604020202020204" pitchFamily="34" charset="0"/>
              <a:buChar char="•"/>
            </a:pPr>
            <a:r>
              <a:rPr sz="1600">
                <a:cs typeface="+mn-lt"/>
              </a:rPr>
              <a:t>High </a:t>
            </a:r>
            <a:r>
              <a:rPr lang="en-US" sz="1600">
                <a:cs typeface="+mn-lt"/>
              </a:rPr>
              <a:t>S</a:t>
            </a:r>
            <a:r>
              <a:rPr sz="1600">
                <a:cs typeface="+mn-lt"/>
              </a:rPr>
              <a:t>peed </a:t>
            </a:r>
            <a:r>
              <a:rPr lang="en-US" sz="1600">
                <a:cs typeface="+mn-lt"/>
              </a:rPr>
              <a:t>S</a:t>
            </a:r>
            <a:r>
              <a:rPr sz="1600">
                <a:cs typeface="+mn-lt"/>
              </a:rPr>
              <a:t>erial </a:t>
            </a:r>
            <a:r>
              <a:rPr lang="en-US" sz="1600">
                <a:cs typeface="+mn-lt"/>
              </a:rPr>
              <a:t>D</a:t>
            </a:r>
            <a:r>
              <a:rPr sz="1600">
                <a:cs typeface="+mn-lt"/>
              </a:rPr>
              <a:t>ata </a:t>
            </a:r>
            <a:r>
              <a:rPr lang="en-US" sz="1600">
                <a:cs typeface="+mn-lt"/>
              </a:rPr>
              <a:t>P</a:t>
            </a:r>
            <a:r>
              <a:rPr sz="1600">
                <a:cs typeface="+mn-lt"/>
              </a:rPr>
              <a:t>ort: 1.1 Gb/s, 8B10B encoding</a:t>
            </a:r>
            <a:endParaRPr sz="1600">
              <a:cs typeface="+mn-lt"/>
            </a:endParaRPr>
          </a:p>
          <a:p>
            <a:pPr marL="285750" indent="-285750">
              <a:buFont typeface="Arial" panose="020B0604020202020204" pitchFamily="34" charset="0"/>
              <a:buChar char="•"/>
            </a:pPr>
            <a:r>
              <a:rPr sz="1600">
                <a:cs typeface="+mn-lt"/>
              </a:rPr>
              <a:t>Configuration </a:t>
            </a:r>
            <a:r>
              <a:rPr lang="en-US" sz="1600">
                <a:cs typeface="+mn-lt"/>
              </a:rPr>
              <a:t>I</a:t>
            </a:r>
            <a:r>
              <a:rPr sz="1600">
                <a:cs typeface="+mn-lt"/>
              </a:rPr>
              <a:t>nterface: SPI</a:t>
            </a:r>
            <a:endParaRPr sz="1600">
              <a:cs typeface="+mn-lt"/>
            </a:endParaRPr>
          </a:p>
          <a:p>
            <a:pPr marL="285750" indent="-285750">
              <a:buFont typeface="Arial" panose="020B0604020202020204" pitchFamily="34" charset="0"/>
              <a:buChar char="•"/>
            </a:pPr>
            <a:r>
              <a:rPr sz="1600">
                <a:cs typeface="+mn-lt"/>
              </a:rPr>
              <a:t>Two </a:t>
            </a:r>
            <a:r>
              <a:rPr lang="en-US" sz="1600">
                <a:cs typeface="+mn-lt"/>
              </a:rPr>
              <a:t>R</a:t>
            </a:r>
            <a:r>
              <a:rPr sz="1600">
                <a:cs typeface="+mn-lt"/>
              </a:rPr>
              <a:t>eadout </a:t>
            </a:r>
            <a:r>
              <a:rPr lang="en-US" sz="1600">
                <a:cs typeface="+mn-lt"/>
              </a:rPr>
              <a:t>M</a:t>
            </a:r>
            <a:r>
              <a:rPr sz="1600">
                <a:cs typeface="+mn-lt"/>
              </a:rPr>
              <a:t>odes: trigger mode and continuous mode</a:t>
            </a:r>
            <a:endParaRPr sz="1600">
              <a:cs typeface="+mn-lt"/>
            </a:endParaRPr>
          </a:p>
          <a:p>
            <a:pPr marL="285750" indent="-285750">
              <a:buFont typeface="Arial" panose="020B0604020202020204" pitchFamily="34" charset="0"/>
              <a:buChar char="•"/>
            </a:pPr>
            <a:r>
              <a:rPr sz="1600">
                <a:cs typeface="+mn-lt"/>
              </a:rPr>
              <a:t>Single pixel can be masked; Pixel includes built-in testing functionality</a:t>
            </a:r>
            <a:endParaRPr sz="1600">
              <a:cs typeface="+mn-lt"/>
            </a:endParaRPr>
          </a:p>
          <a:p>
            <a:pPr marL="285750" indent="-285750">
              <a:buFont typeface="Arial" panose="020B0604020202020204" pitchFamily="34" charset="0"/>
              <a:buChar char="•"/>
            </a:pPr>
            <a:r>
              <a:rPr sz="1600">
                <a:cs typeface="+mn-lt"/>
              </a:rPr>
              <a:t>Zero </a:t>
            </a:r>
            <a:r>
              <a:rPr lang="en-US" sz="1600">
                <a:cs typeface="+mn-lt"/>
              </a:rPr>
              <a:t>C</a:t>
            </a:r>
            <a:r>
              <a:rPr sz="1600">
                <a:cs typeface="+mn-lt"/>
              </a:rPr>
              <a:t>ompression </a:t>
            </a:r>
            <a:r>
              <a:rPr lang="en-US" sz="1600">
                <a:cs typeface="+mn-lt"/>
              </a:rPr>
              <a:t>R</a:t>
            </a:r>
            <a:r>
              <a:rPr sz="1600">
                <a:cs typeface="+mn-lt"/>
              </a:rPr>
              <a:t>eadout</a:t>
            </a:r>
            <a:endParaRPr sz="1600">
              <a:cs typeface="+mn-lt"/>
            </a:endParaRPr>
          </a:p>
        </p:txBody>
      </p:sp>
      <p:sp>
        <p:nvSpPr>
          <p:cNvPr id="26" name="文本框 25"/>
          <p:cNvSpPr txBox="1"/>
          <p:nvPr>
            <p:custDataLst>
              <p:tags r:id="rId9"/>
            </p:custDataLst>
          </p:nvPr>
        </p:nvSpPr>
        <p:spPr>
          <a:xfrm>
            <a:off x="4572000" y="1057275"/>
            <a:ext cx="4472305" cy="368300"/>
          </a:xfrm>
          <a:prstGeom prst="rect">
            <a:avLst/>
          </a:prstGeom>
          <a:noFill/>
        </p:spPr>
        <p:txBody>
          <a:bodyPr wrap="square" rtlCol="0">
            <a:spAutoFit/>
          </a:bodyPr>
          <a:lstStyle/>
          <a:p>
            <a:r>
              <a:rPr lang="zh-CN" altLang="en-US" b="1" dirty="0">
                <a:solidFill>
                  <a:schemeClr val="tx2">
                    <a:lumMod val="60000"/>
                    <a:lumOff val="40000"/>
                  </a:schemeClr>
                </a:solidFill>
                <a:ea typeface="微软雅黑" panose="020B0503020204020204" charset="-122"/>
                <a:cs typeface="+mn-lt"/>
              </a:rPr>
              <a:t>Fully functional MAPS chip</a:t>
            </a:r>
            <a:r>
              <a:rPr lang="en-US" altLang="zh-CN" b="1" dirty="0">
                <a:solidFill>
                  <a:schemeClr val="tx2">
                    <a:lumMod val="60000"/>
                    <a:lumOff val="40000"/>
                  </a:schemeClr>
                </a:solidFill>
                <a:ea typeface="微软雅黑" panose="020B0503020204020204" charset="-122"/>
                <a:cs typeface="+mn-lt"/>
              </a:rPr>
              <a:t> </a:t>
            </a:r>
            <a:r>
              <a:rPr lang="zh-CN" altLang="en-US" b="1" dirty="0">
                <a:solidFill>
                  <a:schemeClr val="tx2">
                    <a:lumMod val="60000"/>
                    <a:lumOff val="40000"/>
                  </a:schemeClr>
                </a:solidFill>
                <a:ea typeface="微软雅黑" panose="020B0503020204020204" charset="-122"/>
                <a:cs typeface="+mn-lt"/>
              </a:rPr>
              <a:t>MIC6_V3</a:t>
            </a:r>
            <a:endParaRPr lang="zh-CN" altLang="en-US">
              <a:solidFill>
                <a:schemeClr val="accent1"/>
              </a:solidFill>
              <a:cs typeface="+mn-lt"/>
            </a:endParaRPr>
          </a:p>
        </p:txBody>
      </p:sp>
      <p:sp>
        <p:nvSpPr>
          <p:cNvPr id="52" name="圆角矩形 51"/>
          <p:cNvSpPr/>
          <p:nvPr>
            <p:custDataLst>
              <p:tags r:id="rId10"/>
            </p:custDataLst>
          </p:nvPr>
        </p:nvSpPr>
        <p:spPr>
          <a:xfrm>
            <a:off x="4565015" y="984250"/>
            <a:ext cx="4397375" cy="448627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rPr>
              <a:t>Research on 130nm </a:t>
            </a:r>
            <a:r>
              <a:rPr lang="en-US" sz="2800" b="1" dirty="0">
                <a:solidFill>
                  <a:srgbClr val="000090"/>
                </a:solidFill>
              </a:rPr>
              <a:t>B</a:t>
            </a:r>
            <a:r>
              <a:rPr sz="2800" b="1" dirty="0">
                <a:solidFill>
                  <a:srgbClr val="000090"/>
                </a:solidFill>
              </a:rPr>
              <a:t>ulk </a:t>
            </a:r>
            <a:r>
              <a:rPr lang="en-US" sz="2800" b="1" dirty="0">
                <a:solidFill>
                  <a:srgbClr val="000090"/>
                </a:solidFill>
              </a:rPr>
              <a:t>CMOS</a:t>
            </a:r>
            <a:r>
              <a:rPr sz="2800" b="1" dirty="0">
                <a:solidFill>
                  <a:srgbClr val="000090"/>
                </a:solidFill>
              </a:rPr>
              <a:t> </a:t>
            </a:r>
            <a:r>
              <a:rPr lang="en-US" sz="2800" b="1" dirty="0">
                <a:solidFill>
                  <a:srgbClr val="000090"/>
                </a:solidFill>
              </a:rPr>
              <a:t>P</a:t>
            </a:r>
            <a:r>
              <a:rPr sz="2800" b="1" dirty="0">
                <a:solidFill>
                  <a:srgbClr val="000090"/>
                </a:solidFill>
              </a:rPr>
              <a:t>rocess </a:t>
            </a:r>
            <a:r>
              <a:rPr lang="en-US" sz="2800" b="1" dirty="0">
                <a:solidFill>
                  <a:srgbClr val="000090"/>
                </a:solidFill>
              </a:rPr>
              <a:t>P</a:t>
            </a:r>
            <a:r>
              <a:rPr sz="2800" b="1" dirty="0">
                <a:solidFill>
                  <a:srgbClr val="000090"/>
                </a:solidFill>
              </a:rPr>
              <a:t>ixel </a:t>
            </a:r>
            <a:r>
              <a:rPr lang="en-US" sz="2800" b="1" dirty="0">
                <a:solidFill>
                  <a:srgbClr val="000090"/>
                </a:solidFill>
              </a:rPr>
              <a:t>C</a:t>
            </a:r>
            <a:r>
              <a:rPr sz="2800" b="1" dirty="0">
                <a:solidFill>
                  <a:srgbClr val="000090"/>
                </a:solidFill>
              </a:rPr>
              <a:t>hip</a:t>
            </a:r>
            <a:r>
              <a:rPr lang="zh-CN" altLang="en-US" sz="2800" b="1" dirty="0">
                <a:solidFill>
                  <a:srgbClr val="000090"/>
                </a:solidFill>
              </a:rPr>
              <a:t>——</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MIC6_V3</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p:cNvSpPr/>
          <p:nvPr>
            <p:custDataLst>
              <p:tags r:id="rId1"/>
            </p:custDataLst>
          </p:nvPr>
        </p:nvSpPr>
        <p:spPr>
          <a:xfrm>
            <a:off x="4493260" y="1776095"/>
            <a:ext cx="4397375" cy="1963420"/>
          </a:xfrm>
          <a:prstGeom prst="roundRect">
            <a:avLst>
              <a:gd name="adj" fmla="val 5494"/>
            </a:avLst>
          </a:prstGeom>
          <a:solidFill>
            <a:schemeClr val="accent6">
              <a:lumMod val="20000"/>
              <a:lumOff val="80000"/>
            </a:schemeClr>
          </a:solidFill>
          <a:ln w="15875"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4" name="Picture 15" descr="TitleBKG2"/>
          <p:cNvPicPr>
            <a:picLocks noChangeAspect="1" noChangeArrowheads="1"/>
          </p:cNvPicPr>
          <p:nvPr/>
        </p:nvPicPr>
        <p:blipFill>
          <a:blip r:embed="rId2"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398780"/>
          </a:xfrm>
          <a:prstGeom prst="rect">
            <a:avLst/>
          </a:prstGeom>
          <a:noFill/>
        </p:spPr>
        <p:txBody>
          <a:bodyPr wrap="square" rtlCol="0">
            <a:spAutoFit/>
          </a:bodyPr>
          <a:lstStyle/>
          <a:p>
            <a:r>
              <a:rPr sz="2000" b="1" dirty="0">
                <a:solidFill>
                  <a:srgbClr val="000090"/>
                </a:solidFill>
              </a:rPr>
              <a:t>Research on 130nm </a:t>
            </a:r>
            <a:r>
              <a:rPr lang="en-US" sz="2000" b="1" dirty="0">
                <a:solidFill>
                  <a:srgbClr val="000090"/>
                </a:solidFill>
              </a:rPr>
              <a:t>B</a:t>
            </a:r>
            <a:r>
              <a:rPr sz="2000" b="1" dirty="0">
                <a:solidFill>
                  <a:srgbClr val="000090"/>
                </a:solidFill>
              </a:rPr>
              <a:t>ulk </a:t>
            </a:r>
            <a:r>
              <a:rPr lang="en-US" sz="2000" b="1" dirty="0">
                <a:solidFill>
                  <a:srgbClr val="000090"/>
                </a:solidFill>
              </a:rPr>
              <a:t>CMOS</a:t>
            </a:r>
            <a:r>
              <a:rPr sz="2000" b="1" dirty="0">
                <a:solidFill>
                  <a:srgbClr val="000090"/>
                </a:solidFill>
              </a:rPr>
              <a:t> </a:t>
            </a:r>
            <a:r>
              <a:rPr lang="en-US" sz="2000" b="1" dirty="0">
                <a:solidFill>
                  <a:srgbClr val="000090"/>
                </a:solidFill>
              </a:rPr>
              <a:t>P</a:t>
            </a:r>
            <a:r>
              <a:rPr sz="2000" b="1" dirty="0">
                <a:solidFill>
                  <a:srgbClr val="000090"/>
                </a:solidFill>
              </a:rPr>
              <a:t>rocess </a:t>
            </a:r>
            <a:r>
              <a:rPr lang="en-US" sz="2000" b="1" dirty="0">
                <a:solidFill>
                  <a:srgbClr val="000090"/>
                </a:solidFill>
              </a:rPr>
              <a:t>P</a:t>
            </a:r>
            <a:r>
              <a:rPr sz="2000" b="1" dirty="0">
                <a:solidFill>
                  <a:srgbClr val="000090"/>
                </a:solidFill>
              </a:rPr>
              <a:t>ixel </a:t>
            </a:r>
            <a:r>
              <a:rPr lang="en-US" sz="2000" b="1" dirty="0">
                <a:solidFill>
                  <a:srgbClr val="000090"/>
                </a:solidFill>
              </a:rPr>
              <a:t>C</a:t>
            </a:r>
            <a:r>
              <a:rPr sz="2000" b="1" dirty="0">
                <a:solidFill>
                  <a:srgbClr val="000090"/>
                </a:solidFill>
              </a:rPr>
              <a:t>hip</a:t>
            </a:r>
            <a:r>
              <a:rPr lang="zh-CN" altLang="en-US" sz="2000" b="1" dirty="0">
                <a:solidFill>
                  <a:srgbClr val="000090"/>
                </a:solidFill>
              </a:rPr>
              <a:t>——</a:t>
            </a:r>
            <a:r>
              <a:rPr lang="en-US" altLang="zh-CN" sz="2000" b="1" dirty="0" smtClean="0">
                <a:solidFill>
                  <a:srgbClr val="800000"/>
                </a:solidFill>
                <a:latin typeface="Times New Roman" panose="02020603050405020304" pitchFamily="18" charset="0"/>
                <a:cs typeface="Times New Roman" panose="02020603050405020304" pitchFamily="18" charset="0"/>
                <a:sym typeface="+mn-ea"/>
              </a:rPr>
              <a:t>MIC6_V3</a:t>
            </a:r>
            <a:endParaRPr lang="zh-CN" altLang="en-US" sz="2000" b="1" dirty="0" smtClean="0">
              <a:solidFill>
                <a:srgbClr val="800000"/>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custDataLst>
              <p:tags r:id="rId3"/>
            </p:custDataLst>
          </p:nvPr>
        </p:nvPicPr>
        <p:blipFill>
          <a:blip r:embed="rId4" cstate="print"/>
          <a:stretch>
            <a:fillRect/>
          </a:stretch>
        </p:blipFill>
        <p:spPr>
          <a:xfrm rot="16200000">
            <a:off x="817880" y="780415"/>
            <a:ext cx="2958465" cy="3945890"/>
          </a:xfrm>
          <a:prstGeom prst="rect">
            <a:avLst/>
          </a:prstGeom>
        </p:spPr>
      </p:pic>
      <p:sp>
        <p:nvSpPr>
          <p:cNvPr id="8" name="文本框 7"/>
          <p:cNvSpPr txBox="1"/>
          <p:nvPr>
            <p:custDataLst>
              <p:tags r:id="rId5"/>
            </p:custDataLst>
          </p:nvPr>
        </p:nvSpPr>
        <p:spPr>
          <a:xfrm>
            <a:off x="1259205" y="4370070"/>
            <a:ext cx="1939290" cy="275590"/>
          </a:xfrm>
          <a:prstGeom prst="rect">
            <a:avLst/>
          </a:prstGeom>
          <a:noFill/>
        </p:spPr>
        <p:txBody>
          <a:bodyPr wrap="square" rtlCol="0" anchor="t">
            <a:spAutoFit/>
          </a:bodyPr>
          <a:lstStyle/>
          <a:p>
            <a:r>
              <a:rPr lang="zh-CN" altLang="en-US" sz="1200">
                <a:cs typeface="+mn-lt"/>
                <a:sym typeface="+mn-ea"/>
              </a:rPr>
              <a:t> </a:t>
            </a:r>
            <a:r>
              <a:rPr lang="en-US" altLang="zh-CN" sz="1200">
                <a:cs typeface="+mn-lt"/>
                <a:sym typeface="+mn-ea"/>
              </a:rPr>
              <a:t>P</a:t>
            </a:r>
            <a:r>
              <a:rPr lang="zh-CN" altLang="en-US" sz="1200">
                <a:cs typeface="+mn-lt"/>
                <a:sym typeface="+mn-ea"/>
              </a:rPr>
              <a:t>hoto</a:t>
            </a:r>
            <a:r>
              <a:rPr lang="en-US" altLang="zh-CN" sz="1200">
                <a:cs typeface="+mn-lt"/>
                <a:sym typeface="+mn-ea"/>
              </a:rPr>
              <a:t> of </a:t>
            </a:r>
            <a:r>
              <a:rPr lang="zh-CN" altLang="en-US" sz="1200">
                <a:cs typeface="+mn-lt"/>
                <a:sym typeface="+mn-ea"/>
              </a:rPr>
              <a:t>MIC6</a:t>
            </a:r>
            <a:r>
              <a:rPr lang="en-US" altLang="zh-CN" sz="1200">
                <a:cs typeface="+mn-lt"/>
                <a:sym typeface="+mn-ea"/>
              </a:rPr>
              <a:t>_</a:t>
            </a:r>
            <a:r>
              <a:rPr lang="zh-CN" altLang="en-US" sz="1200">
                <a:cs typeface="+mn-lt"/>
                <a:sym typeface="+mn-ea"/>
              </a:rPr>
              <a:t>V3 </a:t>
            </a:r>
            <a:r>
              <a:rPr lang="en-US" altLang="zh-CN" sz="1200">
                <a:cs typeface="+mn-lt"/>
                <a:sym typeface="+mn-ea"/>
              </a:rPr>
              <a:t>w</a:t>
            </a:r>
            <a:r>
              <a:rPr lang="zh-CN" altLang="en-US" sz="1200">
                <a:cs typeface="+mn-lt"/>
                <a:sym typeface="+mn-ea"/>
              </a:rPr>
              <a:t>afer </a:t>
            </a:r>
            <a:endParaRPr lang="zh-CN" altLang="en-US" sz="1200">
              <a:cs typeface="+mn-lt"/>
              <a:sym typeface="+mn-ea"/>
            </a:endParaRPr>
          </a:p>
        </p:txBody>
      </p:sp>
      <p:sp>
        <p:nvSpPr>
          <p:cNvPr id="18" name="文本框 17"/>
          <p:cNvSpPr txBox="1"/>
          <p:nvPr/>
        </p:nvSpPr>
        <p:spPr>
          <a:xfrm>
            <a:off x="4715510" y="1849755"/>
            <a:ext cx="3945890" cy="1814830"/>
          </a:xfrm>
          <a:prstGeom prst="rect">
            <a:avLst/>
          </a:prstGeom>
        </p:spPr>
        <p:txBody>
          <a:bodyPr wrap="square">
            <a:spAutoFit/>
          </a:bodyPr>
          <a:lstStyle/>
          <a:p>
            <a:pPr marL="0" indent="0" algn="just" defTabSz="266700">
              <a:spcBef>
                <a:spcPct val="0"/>
              </a:spcBef>
              <a:spcAft>
                <a:spcPct val="0"/>
              </a:spcAft>
            </a:pPr>
            <a:r>
              <a:rPr lang="en-US" altLang="zh-CN" sz="1600">
                <a:ea typeface="Calibri" panose="020F0502020204030204"/>
                <a:cs typeface="+mn-lt"/>
              </a:rPr>
              <a:t>Six MIC6_V3 wafers have been sent back in July 2024. There are still 6 wafers on the production line, and it can be decided whether slight modifications to the chip layout are needed before continuing production based on potential issues discovered during testing.</a:t>
            </a:r>
            <a:endParaRPr lang="en-US" altLang="zh-CN" sz="1600">
              <a:ea typeface="Calibri" panose="020F0502020204030204"/>
              <a:cs typeface="+mn-lt"/>
            </a:endParaRPr>
          </a:p>
        </p:txBody>
      </p:sp>
      <p:sp>
        <p:nvSpPr>
          <p:cNvPr id="19" name="圆角矩形 18"/>
          <p:cNvSpPr/>
          <p:nvPr>
            <p:custDataLst>
              <p:tags r:id="rId6"/>
            </p:custDataLst>
          </p:nvPr>
        </p:nvSpPr>
        <p:spPr>
          <a:xfrm>
            <a:off x="95885" y="1129665"/>
            <a:ext cx="8949055" cy="374332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 name="图片 6"/>
          <p:cNvPicPr>
            <a:picLocks noChangeAspect="1"/>
          </p:cNvPicPr>
          <p:nvPr/>
        </p:nvPicPr>
        <p:blipFill>
          <a:blip r:embed="rId7" cstate="email"/>
          <a:stretch>
            <a:fillRect/>
          </a:stretch>
        </p:blipFill>
        <p:spPr>
          <a:xfrm>
            <a:off x="8424619" y="677"/>
            <a:ext cx="720080" cy="71207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4483100" y="3721100"/>
            <a:ext cx="4481195" cy="1676400"/>
          </a:xfrm>
          <a:prstGeom prst="rect">
            <a:avLst/>
          </a:prstGeom>
          <a:solidFill>
            <a:schemeClr val="accent5">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矩形 23"/>
          <p:cNvSpPr/>
          <p:nvPr/>
        </p:nvSpPr>
        <p:spPr>
          <a:xfrm>
            <a:off x="107315" y="3721735"/>
            <a:ext cx="4320540" cy="1656080"/>
          </a:xfrm>
          <a:prstGeom prst="rect">
            <a:avLst/>
          </a:prstGeom>
          <a:solidFill>
            <a:schemeClr val="accent6">
              <a:lumMod val="20000"/>
              <a:lumOff val="80000"/>
            </a:schemeClr>
          </a:solidFill>
          <a:ln>
            <a:solidFill>
              <a:schemeClr val="accent6">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2" name="圆角矩形 51"/>
          <p:cNvSpPr/>
          <p:nvPr>
            <p:custDataLst>
              <p:tags r:id="rId1"/>
            </p:custDataLst>
          </p:nvPr>
        </p:nvSpPr>
        <p:spPr>
          <a:xfrm>
            <a:off x="3983355" y="984250"/>
            <a:ext cx="4979035" cy="2560955"/>
          </a:xfrm>
          <a:prstGeom prst="roundRect">
            <a:avLst>
              <a:gd name="adj" fmla="val 5494"/>
            </a:avLst>
          </a:prstGeom>
          <a:solidFill>
            <a:schemeClr val="accent6">
              <a:lumMod val="60000"/>
              <a:lumOff val="40000"/>
            </a:schemeClr>
          </a:solid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4" name="Picture 15" descr="TitleBKG2"/>
          <p:cNvPicPr>
            <a:picLocks noChangeAspect="1" noChangeArrowheads="1"/>
          </p:cNvPicPr>
          <p:nvPr/>
        </p:nvPicPr>
        <p:blipFill>
          <a:blip r:embed="rId2" cstate="email"/>
          <a:srcRect/>
          <a:stretch>
            <a:fillRect/>
          </a:stretch>
        </p:blipFill>
        <p:spPr bwMode="auto">
          <a:xfrm>
            <a:off x="0" y="565719"/>
            <a:ext cx="9144000" cy="59533"/>
          </a:xfrm>
          <a:prstGeom prst="rect">
            <a:avLst/>
          </a:prstGeom>
          <a:noFill/>
          <a:ln w="9525">
            <a:noFill/>
            <a:miter lim="800000"/>
            <a:headEnd/>
            <a:tailEnd/>
          </a:ln>
        </p:spPr>
      </p:pic>
      <p:sp>
        <p:nvSpPr>
          <p:cNvPr id="18" name="文本框 17"/>
          <p:cNvSpPr txBox="1"/>
          <p:nvPr/>
        </p:nvSpPr>
        <p:spPr>
          <a:xfrm>
            <a:off x="4063903" y="1144214"/>
            <a:ext cx="4851497" cy="1814830"/>
          </a:xfrm>
          <a:prstGeom prst="rect">
            <a:avLst/>
          </a:prstGeom>
          <a:noFill/>
        </p:spPr>
        <p:txBody>
          <a:bodyPr wrap="square" rtlCol="0">
            <a:spAutoFit/>
          </a:bodyPr>
          <a:lstStyle/>
          <a:p>
            <a:pPr indent="0" algn="l">
              <a:lnSpc>
                <a:spcPct val="100000"/>
              </a:lnSpc>
              <a:buClrTx/>
              <a:buSzTx/>
              <a:buFont typeface="Arial" panose="020B0604020202020204" pitchFamily="34" charset="0"/>
              <a:buNone/>
            </a:pPr>
            <a:r>
              <a:rPr sz="1600">
                <a:cs typeface="+mn-lt"/>
              </a:rPr>
              <a:t>The functional test results of MIC6_V3 full-featured chip are quite optimistic.</a:t>
            </a:r>
            <a:r>
              <a:rPr lang="en-US" sz="1600">
                <a:cs typeface="+mn-lt"/>
              </a:rPr>
              <a:t> </a:t>
            </a:r>
            <a:r>
              <a:rPr sz="1600">
                <a:cs typeface="+mn-lt"/>
              </a:rPr>
              <a:t>Tests have shown that iDAC, vDAC, pixel circuit, PLL, parallel to serial converter, pixel configuration circuit, SPI controller, dual column readout and reset circuit AERD, as well as digital circuits responsible for data readout, framing, and encoding, are all working properly. </a:t>
            </a:r>
            <a:endParaRPr sz="1600">
              <a:cs typeface="+mn-lt"/>
            </a:endParaRPr>
          </a:p>
        </p:txBody>
      </p:sp>
      <p:sp>
        <p:nvSpPr>
          <p:cNvPr id="7" name="TextBox 16"/>
          <p:cNvSpPr txBox="1"/>
          <p:nvPr/>
        </p:nvSpPr>
        <p:spPr>
          <a:xfrm>
            <a:off x="35496" y="81223"/>
            <a:ext cx="8317432" cy="398780"/>
          </a:xfrm>
          <a:prstGeom prst="rect">
            <a:avLst/>
          </a:prstGeom>
          <a:noFill/>
        </p:spPr>
        <p:txBody>
          <a:bodyPr wrap="square" rtlCol="0">
            <a:spAutoFit/>
          </a:bodyPr>
          <a:lstStyle/>
          <a:p>
            <a:r>
              <a:rPr sz="2000" b="1" dirty="0">
                <a:solidFill>
                  <a:srgbClr val="000090"/>
                </a:solidFill>
              </a:rPr>
              <a:t>Research on 130nm </a:t>
            </a:r>
            <a:r>
              <a:rPr lang="en-US" sz="2000" b="1" dirty="0">
                <a:solidFill>
                  <a:srgbClr val="000090"/>
                </a:solidFill>
              </a:rPr>
              <a:t>B</a:t>
            </a:r>
            <a:r>
              <a:rPr sz="2000" b="1" dirty="0">
                <a:solidFill>
                  <a:srgbClr val="000090"/>
                </a:solidFill>
              </a:rPr>
              <a:t>ulk </a:t>
            </a:r>
            <a:r>
              <a:rPr lang="en-US" sz="2000" b="1" dirty="0">
                <a:solidFill>
                  <a:srgbClr val="000090"/>
                </a:solidFill>
              </a:rPr>
              <a:t>CMOS</a:t>
            </a:r>
            <a:r>
              <a:rPr sz="2000" b="1" dirty="0">
                <a:solidFill>
                  <a:srgbClr val="000090"/>
                </a:solidFill>
              </a:rPr>
              <a:t> </a:t>
            </a:r>
            <a:r>
              <a:rPr lang="en-US" sz="2000" b="1" dirty="0">
                <a:solidFill>
                  <a:srgbClr val="000090"/>
                </a:solidFill>
              </a:rPr>
              <a:t>P</a:t>
            </a:r>
            <a:r>
              <a:rPr sz="2000" b="1" dirty="0">
                <a:solidFill>
                  <a:srgbClr val="000090"/>
                </a:solidFill>
              </a:rPr>
              <a:t>rocess </a:t>
            </a:r>
            <a:r>
              <a:rPr lang="en-US" sz="2000" b="1" dirty="0">
                <a:solidFill>
                  <a:srgbClr val="000090"/>
                </a:solidFill>
              </a:rPr>
              <a:t>P</a:t>
            </a:r>
            <a:r>
              <a:rPr sz="2000" b="1" dirty="0">
                <a:solidFill>
                  <a:srgbClr val="000090"/>
                </a:solidFill>
              </a:rPr>
              <a:t>ixel </a:t>
            </a:r>
            <a:r>
              <a:rPr lang="en-US" sz="2000" b="1" dirty="0">
                <a:solidFill>
                  <a:srgbClr val="000090"/>
                </a:solidFill>
              </a:rPr>
              <a:t>C</a:t>
            </a:r>
            <a:r>
              <a:rPr sz="2000" b="1" dirty="0">
                <a:solidFill>
                  <a:srgbClr val="000090"/>
                </a:solidFill>
              </a:rPr>
              <a:t>hip</a:t>
            </a:r>
            <a:r>
              <a:rPr lang="zh-CN" altLang="en-US" sz="2000" b="1" dirty="0">
                <a:solidFill>
                  <a:srgbClr val="000090"/>
                </a:solidFill>
              </a:rPr>
              <a:t>——</a:t>
            </a:r>
            <a:r>
              <a:rPr lang="en-US" altLang="zh-CN" sz="2000" b="1" dirty="0" smtClean="0">
                <a:solidFill>
                  <a:srgbClr val="800000"/>
                </a:solidFill>
                <a:latin typeface="Times New Roman" panose="02020603050405020304" pitchFamily="18" charset="0"/>
                <a:cs typeface="Times New Roman" panose="02020603050405020304" pitchFamily="18" charset="0"/>
                <a:sym typeface="+mn-ea"/>
              </a:rPr>
              <a:t>MIC6_V3 Chip Test</a:t>
            </a:r>
            <a:endParaRPr lang="zh-CN" altLang="en-US" sz="2000" b="1" dirty="0" smtClean="0">
              <a:solidFill>
                <a:srgbClr val="800000"/>
              </a:solidFill>
              <a:latin typeface="Times New Roman" panose="02020603050405020304" pitchFamily="18" charset="0"/>
              <a:cs typeface="Times New Roman" panose="02020603050405020304" pitchFamily="18" charset="0"/>
              <a:sym typeface="+mn-ea"/>
            </a:endParaRPr>
          </a:p>
        </p:txBody>
      </p:sp>
      <p:sp>
        <p:nvSpPr>
          <p:cNvPr id="2" name="文本框 1"/>
          <p:cNvSpPr txBox="1"/>
          <p:nvPr>
            <p:custDataLst>
              <p:tags r:id="rId3"/>
            </p:custDataLst>
          </p:nvPr>
        </p:nvSpPr>
        <p:spPr>
          <a:xfrm>
            <a:off x="1006475" y="3289935"/>
            <a:ext cx="2147570" cy="275590"/>
          </a:xfrm>
          <a:prstGeom prst="rect">
            <a:avLst/>
          </a:prstGeom>
          <a:noFill/>
        </p:spPr>
        <p:txBody>
          <a:bodyPr wrap="square" rtlCol="0" anchor="t">
            <a:spAutoFit/>
          </a:bodyPr>
          <a:lstStyle/>
          <a:p>
            <a:r>
              <a:rPr lang="zh-CN" altLang="en-US" sz="1200">
                <a:cs typeface="+mn-lt"/>
                <a:sym typeface="+mn-ea"/>
              </a:rPr>
              <a:t>Photo of MIC6_V3 test system</a:t>
            </a:r>
            <a:endParaRPr lang="zh-CN" altLang="en-US" sz="1200">
              <a:cs typeface="+mn-lt"/>
              <a:sym typeface="+mn-ea"/>
            </a:endParaRPr>
          </a:p>
        </p:txBody>
      </p:sp>
      <p:pic>
        <p:nvPicPr>
          <p:cNvPr id="3" name="图片 2"/>
          <p:cNvPicPr>
            <a:picLocks noChangeAspect="1"/>
          </p:cNvPicPr>
          <p:nvPr/>
        </p:nvPicPr>
        <p:blipFill>
          <a:blip r:embed="rId4"/>
          <a:stretch>
            <a:fillRect/>
          </a:stretch>
        </p:blipFill>
        <p:spPr>
          <a:xfrm>
            <a:off x="402590" y="1129030"/>
            <a:ext cx="3301365" cy="2209165"/>
          </a:xfrm>
          <a:prstGeom prst="rect">
            <a:avLst/>
          </a:prstGeom>
        </p:spPr>
      </p:pic>
      <p:sp>
        <p:nvSpPr>
          <p:cNvPr id="8" name="圆角矩形 7"/>
          <p:cNvSpPr/>
          <p:nvPr>
            <p:custDataLst>
              <p:tags r:id="rId5"/>
            </p:custDataLst>
          </p:nvPr>
        </p:nvSpPr>
        <p:spPr>
          <a:xfrm>
            <a:off x="207645" y="985520"/>
            <a:ext cx="3724275" cy="256095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文本框 8"/>
          <p:cNvSpPr txBox="1"/>
          <p:nvPr/>
        </p:nvSpPr>
        <p:spPr>
          <a:xfrm>
            <a:off x="4067810" y="2858135"/>
            <a:ext cx="4936490" cy="460375"/>
          </a:xfrm>
          <a:prstGeom prst="rect">
            <a:avLst/>
          </a:prstGeom>
          <a:noFill/>
        </p:spPr>
        <p:txBody>
          <a:bodyPr wrap="square" rtlCol="0" anchor="t">
            <a:spAutoFit/>
            <a:scene3d>
              <a:camera prst="orthographicFront"/>
              <a:lightRig rig="threePt" dir="t"/>
            </a:scene3d>
          </a:bodyPr>
          <a:lstStyle/>
          <a:p>
            <a:pPr indent="0" algn="l">
              <a:lnSpc>
                <a:spcPct val="100000"/>
              </a:lnSpc>
              <a:buClrTx/>
              <a:buSzTx/>
              <a:buFont typeface="Arial" panose="020B0604020202020204" pitchFamily="34" charset="0"/>
              <a:buNone/>
            </a:pPr>
            <a:r>
              <a:rPr sz="2400" b="1" i="1">
                <a:ln w="6600">
                  <a:solidFill>
                    <a:schemeClr val="accent2"/>
                  </a:solidFill>
                  <a:prstDash val="solid"/>
                </a:ln>
                <a:solidFill>
                  <a:srgbClr val="FF0000"/>
                </a:solidFill>
                <a:effectLst>
                  <a:outerShdw dist="38100" dir="2700000" algn="tl" rotWithShape="0">
                    <a:schemeClr val="accent2"/>
                  </a:outerShdw>
                </a:effectLst>
                <a:cs typeface="+mn-lt"/>
                <a:sym typeface="+mn-ea"/>
              </a:rPr>
              <a:t>All functional tests were successful</a:t>
            </a:r>
            <a:r>
              <a:rPr lang="en-US" sz="2400" b="1" i="1">
                <a:ln w="6600">
                  <a:solidFill>
                    <a:schemeClr val="accent2"/>
                  </a:solidFill>
                  <a:prstDash val="solid"/>
                </a:ln>
                <a:solidFill>
                  <a:srgbClr val="FF0000"/>
                </a:solidFill>
                <a:effectLst>
                  <a:outerShdw dist="38100" dir="2700000" algn="tl" rotWithShape="0">
                    <a:schemeClr val="accent2"/>
                  </a:outerShdw>
                </a:effectLst>
                <a:cs typeface="+mn-lt"/>
                <a:sym typeface="+mn-ea"/>
              </a:rPr>
              <a:t> !</a:t>
            </a:r>
            <a:endParaRPr lang="en-US" sz="2400" b="1" i="1">
              <a:ln w="6600">
                <a:solidFill>
                  <a:schemeClr val="accent2"/>
                </a:solidFill>
                <a:prstDash val="solid"/>
              </a:ln>
              <a:solidFill>
                <a:srgbClr val="FF0000"/>
              </a:solidFill>
              <a:effectLst>
                <a:outerShdw dist="38100" dir="2700000" algn="tl" rotWithShape="0">
                  <a:schemeClr val="accent2"/>
                </a:outerShdw>
              </a:effectLst>
              <a:cs typeface="+mn-lt"/>
              <a:sym typeface="+mn-ea"/>
            </a:endParaRPr>
          </a:p>
        </p:txBody>
      </p:sp>
      <p:pic>
        <p:nvPicPr>
          <p:cNvPr id="5" name="图片 6"/>
          <p:cNvPicPr>
            <a:picLocks noChangeAspect="1"/>
          </p:cNvPicPr>
          <p:nvPr/>
        </p:nvPicPr>
        <p:blipFill>
          <a:blip r:embed="rId6" cstate="email"/>
          <a:stretch>
            <a:fillRect/>
          </a:stretch>
        </p:blipFill>
        <p:spPr>
          <a:xfrm>
            <a:off x="8424619" y="677"/>
            <a:ext cx="720080" cy="712076"/>
          </a:xfrm>
          <a:prstGeom prst="rect">
            <a:avLst/>
          </a:prstGeom>
        </p:spPr>
      </p:pic>
      <p:pic>
        <p:nvPicPr>
          <p:cNvPr id="12" name="图片 11"/>
          <p:cNvPicPr>
            <a:picLocks noChangeAspect="1"/>
          </p:cNvPicPr>
          <p:nvPr/>
        </p:nvPicPr>
        <p:blipFill>
          <a:blip r:embed="rId7"/>
          <a:srcRect l="3083" t="22332" r="5648" b="30484"/>
          <a:stretch>
            <a:fillRect/>
          </a:stretch>
        </p:blipFill>
        <p:spPr>
          <a:xfrm>
            <a:off x="6732270" y="3793490"/>
            <a:ext cx="2210435" cy="791845"/>
          </a:xfrm>
          <a:prstGeom prst="rect">
            <a:avLst/>
          </a:prstGeom>
        </p:spPr>
      </p:pic>
      <p:pic>
        <p:nvPicPr>
          <p:cNvPr id="13" name="图片 12"/>
          <p:cNvPicPr>
            <a:picLocks noChangeAspect="1"/>
          </p:cNvPicPr>
          <p:nvPr/>
        </p:nvPicPr>
        <p:blipFill>
          <a:blip r:embed="rId8"/>
          <a:srcRect l="5091" t="22671" r="58029" b="34348"/>
          <a:stretch>
            <a:fillRect/>
          </a:stretch>
        </p:blipFill>
        <p:spPr>
          <a:xfrm>
            <a:off x="179070" y="3793490"/>
            <a:ext cx="2088515" cy="878840"/>
          </a:xfrm>
          <a:prstGeom prst="rect">
            <a:avLst/>
          </a:prstGeom>
        </p:spPr>
      </p:pic>
      <p:pic>
        <p:nvPicPr>
          <p:cNvPr id="14" name="图片 13"/>
          <p:cNvPicPr>
            <a:picLocks noChangeAspect="1"/>
          </p:cNvPicPr>
          <p:nvPr/>
        </p:nvPicPr>
        <p:blipFill>
          <a:blip r:embed="rId9"/>
          <a:srcRect l="2349" t="18864" r="4291" b="39194"/>
          <a:stretch>
            <a:fillRect/>
          </a:stretch>
        </p:blipFill>
        <p:spPr>
          <a:xfrm>
            <a:off x="106680" y="4730115"/>
            <a:ext cx="4304030" cy="368935"/>
          </a:xfrm>
          <a:prstGeom prst="rect">
            <a:avLst/>
          </a:prstGeom>
        </p:spPr>
      </p:pic>
      <p:pic>
        <p:nvPicPr>
          <p:cNvPr id="15" name="图片 14"/>
          <p:cNvPicPr>
            <a:picLocks noChangeAspect="1"/>
          </p:cNvPicPr>
          <p:nvPr/>
        </p:nvPicPr>
        <p:blipFill>
          <a:blip r:embed="rId10"/>
          <a:srcRect t="9253" r="9595"/>
          <a:stretch>
            <a:fillRect/>
          </a:stretch>
        </p:blipFill>
        <p:spPr>
          <a:xfrm>
            <a:off x="6431280" y="4585970"/>
            <a:ext cx="2506980" cy="709930"/>
          </a:xfrm>
          <a:prstGeom prst="rect">
            <a:avLst/>
          </a:prstGeom>
        </p:spPr>
      </p:pic>
      <p:pic>
        <p:nvPicPr>
          <p:cNvPr id="16" name="图片 15"/>
          <p:cNvPicPr>
            <a:picLocks noChangeAspect="1"/>
          </p:cNvPicPr>
          <p:nvPr/>
        </p:nvPicPr>
        <p:blipFill>
          <a:blip r:embed="rId11"/>
          <a:srcRect l="2985" t="21204" r="7158" b="32162"/>
          <a:stretch>
            <a:fillRect/>
          </a:stretch>
        </p:blipFill>
        <p:spPr>
          <a:xfrm>
            <a:off x="4500245" y="3793490"/>
            <a:ext cx="2160270" cy="791845"/>
          </a:xfrm>
          <a:prstGeom prst="rect">
            <a:avLst/>
          </a:prstGeom>
        </p:spPr>
      </p:pic>
      <p:pic>
        <p:nvPicPr>
          <p:cNvPr id="19" name="图片 18"/>
          <p:cNvPicPr>
            <a:picLocks noChangeAspect="1"/>
          </p:cNvPicPr>
          <p:nvPr/>
        </p:nvPicPr>
        <p:blipFill>
          <a:blip r:embed="rId8"/>
          <a:srcRect l="54978" t="22702" r="8444" b="34317"/>
          <a:stretch>
            <a:fillRect/>
          </a:stretch>
        </p:blipFill>
        <p:spPr>
          <a:xfrm>
            <a:off x="2339975" y="3793490"/>
            <a:ext cx="2071370" cy="878840"/>
          </a:xfrm>
          <a:prstGeom prst="rect">
            <a:avLst/>
          </a:prstGeom>
        </p:spPr>
      </p:pic>
      <p:sp>
        <p:nvSpPr>
          <p:cNvPr id="17" name="文本框 16"/>
          <p:cNvSpPr txBox="1"/>
          <p:nvPr/>
        </p:nvSpPr>
        <p:spPr>
          <a:xfrm>
            <a:off x="1112520" y="5121275"/>
            <a:ext cx="2037080" cy="275590"/>
          </a:xfrm>
          <a:prstGeom prst="rect">
            <a:avLst/>
          </a:prstGeom>
          <a:solidFill>
            <a:schemeClr val="accent6">
              <a:lumMod val="40000"/>
              <a:lumOff val="60000"/>
            </a:schemeClr>
          </a:solidFill>
        </p:spPr>
        <p:txBody>
          <a:bodyPr wrap="square" rtlCol="0" anchor="t">
            <a:noAutofit/>
          </a:bodyPr>
          <a:lstStyle/>
          <a:p>
            <a:pPr lvl="0" algn="l">
              <a:buClrTx/>
              <a:buSzTx/>
              <a:buFontTx/>
            </a:pPr>
            <a:r>
              <a:rPr lang="en-US" altLang="zh-CN" sz="1200">
                <a:sym typeface="+mn-ea"/>
              </a:rPr>
              <a:t>SPI write and read test results</a:t>
            </a:r>
            <a:endParaRPr lang="en-US" altLang="zh-CN" sz="1200">
              <a:sym typeface="+mn-ea"/>
            </a:endParaRPr>
          </a:p>
        </p:txBody>
      </p:sp>
      <p:sp>
        <p:nvSpPr>
          <p:cNvPr id="20" name="文本框 19"/>
          <p:cNvSpPr txBox="1"/>
          <p:nvPr/>
        </p:nvSpPr>
        <p:spPr>
          <a:xfrm>
            <a:off x="4788535" y="4856480"/>
            <a:ext cx="1428750" cy="272415"/>
          </a:xfrm>
          <a:prstGeom prst="rect">
            <a:avLst/>
          </a:prstGeom>
          <a:solidFill>
            <a:schemeClr val="accent5">
              <a:lumMod val="60000"/>
              <a:lumOff val="40000"/>
            </a:schemeClr>
          </a:solidFill>
        </p:spPr>
        <p:txBody>
          <a:bodyPr wrap="square" rtlCol="0" anchor="t">
            <a:noAutofit/>
          </a:bodyPr>
          <a:lstStyle/>
          <a:p>
            <a:pPr lvl="0" algn="l">
              <a:buClrTx/>
              <a:buSzTx/>
              <a:buFontTx/>
            </a:pPr>
            <a:r>
              <a:rPr lang="en-US" altLang="zh-CN" sz="1200">
                <a:sym typeface="+mn-ea"/>
              </a:rPr>
              <a:t>Serial data readout</a:t>
            </a:r>
            <a:endParaRPr lang="en-US" altLang="zh-CN" sz="1200">
              <a:sym typeface="+mn-ea"/>
            </a:endParaRPr>
          </a:p>
        </p:txBody>
      </p:sp>
      <p:sp>
        <p:nvSpPr>
          <p:cNvPr id="21" name="文本框 20"/>
          <p:cNvSpPr txBox="1"/>
          <p:nvPr/>
        </p:nvSpPr>
        <p:spPr>
          <a:xfrm>
            <a:off x="112395" y="4505325"/>
            <a:ext cx="1016635" cy="15938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lvl="0" algn="ctr">
              <a:buClrTx/>
              <a:buSzTx/>
              <a:buFontTx/>
            </a:pPr>
            <a:r>
              <a:rPr lang="en-US" altLang="zh-CN" sz="800">
                <a:solidFill>
                  <a:schemeClr val="bg1"/>
                </a:solidFill>
                <a:sym typeface="+mn-ea"/>
              </a:rPr>
              <a:t>O_SCLK Waveform</a:t>
            </a:r>
            <a:endParaRPr lang="en-US" altLang="zh-CN" sz="800">
              <a:solidFill>
                <a:schemeClr val="bg1"/>
              </a:solidFill>
              <a:sym typeface="+mn-ea"/>
            </a:endParaRPr>
          </a:p>
        </p:txBody>
      </p:sp>
      <p:sp>
        <p:nvSpPr>
          <p:cNvPr id="22" name="文本框 21"/>
          <p:cNvSpPr txBox="1"/>
          <p:nvPr/>
        </p:nvSpPr>
        <p:spPr>
          <a:xfrm>
            <a:off x="2344420" y="4505960"/>
            <a:ext cx="1041400" cy="154940"/>
          </a:xfrm>
          <a:prstGeom prst="rect">
            <a:avLst/>
          </a:prstGeom>
          <a:noFill/>
          <a:extLst>
            <a:ext uri="{909E8E84-426E-40DD-AFC4-6F175D3DCCD1}">
              <a14:hiddenFill xmlns:a14="http://schemas.microsoft.com/office/drawing/2010/main">
                <a:solidFill>
                  <a:schemeClr val="bg1"/>
                </a:solidFill>
              </a14:hiddenFill>
            </a:ext>
          </a:extLst>
        </p:spPr>
        <p:txBody>
          <a:bodyPr wrap="square">
            <a:noAutofit/>
          </a:bodyPr>
          <a:lstStyle/>
          <a:p>
            <a:pPr marL="0" indent="0" algn="ctr"/>
            <a:r>
              <a:rPr lang="en-US" altLang="zh-CN" sz="800" b="0" i="0">
                <a:solidFill>
                  <a:schemeClr val="bg1"/>
                </a:solidFill>
              </a:rPr>
              <a:t>O_MOSI</a:t>
            </a:r>
            <a:r>
              <a:rPr lang="en-US" altLang="zh-CN" sz="800" b="0" i="0">
                <a:solidFill>
                  <a:schemeClr val="bg1"/>
                </a:solidFill>
                <a:latin typeface="Lucida Grande"/>
                <a:ea typeface="Lucida Grande"/>
              </a:rPr>
              <a:t> </a:t>
            </a:r>
            <a:r>
              <a:rPr lang="en-US" altLang="zh-CN" sz="800" b="0" i="0">
                <a:solidFill>
                  <a:schemeClr val="bg1"/>
                </a:solidFill>
              </a:rPr>
              <a:t>Waveform</a:t>
            </a:r>
            <a:endParaRPr lang="en-US" altLang="zh-CN" sz="800" b="0" i="0">
              <a:solidFill>
                <a:schemeClr val="bg1"/>
              </a:solidFill>
              <a:latin typeface="Lucida Grande"/>
              <a:ea typeface="Lucida Grande"/>
            </a:endParaRPr>
          </a:p>
        </p:txBody>
      </p:sp>
      <p:sp>
        <p:nvSpPr>
          <p:cNvPr id="23" name="圆角矩形 22"/>
          <p:cNvSpPr/>
          <p:nvPr>
            <p:custDataLst>
              <p:tags r:id="rId12"/>
            </p:custDataLst>
          </p:nvPr>
        </p:nvSpPr>
        <p:spPr>
          <a:xfrm>
            <a:off x="106680" y="3667125"/>
            <a:ext cx="8893175" cy="177546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398780"/>
          </a:xfrm>
          <a:prstGeom prst="rect">
            <a:avLst/>
          </a:prstGeom>
          <a:noFill/>
        </p:spPr>
        <p:txBody>
          <a:bodyPr wrap="square" rtlCol="0">
            <a:spAutoFit/>
          </a:bodyPr>
          <a:lstStyle/>
          <a:p>
            <a:r>
              <a:rPr sz="2000" b="1" dirty="0">
                <a:solidFill>
                  <a:srgbClr val="000090"/>
                </a:solidFill>
              </a:rPr>
              <a:t>Research on 130nm </a:t>
            </a:r>
            <a:r>
              <a:rPr lang="en-US" sz="2000" b="1" dirty="0">
                <a:solidFill>
                  <a:srgbClr val="000090"/>
                </a:solidFill>
              </a:rPr>
              <a:t>B</a:t>
            </a:r>
            <a:r>
              <a:rPr sz="2000" b="1" dirty="0">
                <a:solidFill>
                  <a:srgbClr val="000090"/>
                </a:solidFill>
              </a:rPr>
              <a:t>ulk </a:t>
            </a:r>
            <a:r>
              <a:rPr lang="en-US" sz="2000" b="1" dirty="0">
                <a:solidFill>
                  <a:srgbClr val="000090"/>
                </a:solidFill>
              </a:rPr>
              <a:t>CMOS</a:t>
            </a:r>
            <a:r>
              <a:rPr sz="2000" b="1" dirty="0">
                <a:solidFill>
                  <a:srgbClr val="000090"/>
                </a:solidFill>
              </a:rPr>
              <a:t> </a:t>
            </a:r>
            <a:r>
              <a:rPr lang="en-US" sz="2000" b="1" dirty="0">
                <a:solidFill>
                  <a:srgbClr val="000090"/>
                </a:solidFill>
              </a:rPr>
              <a:t>P</a:t>
            </a:r>
            <a:r>
              <a:rPr sz="2000" b="1" dirty="0">
                <a:solidFill>
                  <a:srgbClr val="000090"/>
                </a:solidFill>
              </a:rPr>
              <a:t>rocess </a:t>
            </a:r>
            <a:r>
              <a:rPr lang="en-US" sz="2000" b="1" dirty="0">
                <a:solidFill>
                  <a:srgbClr val="000090"/>
                </a:solidFill>
              </a:rPr>
              <a:t>P</a:t>
            </a:r>
            <a:r>
              <a:rPr sz="2000" b="1" dirty="0">
                <a:solidFill>
                  <a:srgbClr val="000090"/>
                </a:solidFill>
              </a:rPr>
              <a:t>ixel </a:t>
            </a:r>
            <a:r>
              <a:rPr lang="en-US" sz="2000" b="1" dirty="0">
                <a:solidFill>
                  <a:srgbClr val="000090"/>
                </a:solidFill>
              </a:rPr>
              <a:t>C</a:t>
            </a:r>
            <a:r>
              <a:rPr sz="2000" b="1" dirty="0">
                <a:solidFill>
                  <a:srgbClr val="000090"/>
                </a:solidFill>
              </a:rPr>
              <a:t>hip</a:t>
            </a:r>
            <a:r>
              <a:rPr lang="zh-CN" altLang="en-US" sz="2000" b="1" dirty="0">
                <a:solidFill>
                  <a:srgbClr val="000090"/>
                </a:solidFill>
              </a:rPr>
              <a:t>——</a:t>
            </a:r>
            <a:r>
              <a:rPr lang="en-US" altLang="zh-CN" sz="2000" b="1" dirty="0" smtClean="0">
                <a:solidFill>
                  <a:srgbClr val="800000"/>
                </a:solidFill>
                <a:latin typeface="Times New Roman" panose="02020603050405020304" pitchFamily="18" charset="0"/>
                <a:cs typeface="Times New Roman" panose="02020603050405020304" pitchFamily="18" charset="0"/>
                <a:sym typeface="+mn-ea"/>
              </a:rPr>
              <a:t>MIC6_V3 Chip Test</a:t>
            </a:r>
            <a:endParaRPr lang="zh-CN" altLang="en-US" sz="2000" b="1" dirty="0" smtClean="0">
              <a:solidFill>
                <a:srgbClr val="800000"/>
              </a:solidFill>
              <a:latin typeface="Times New Roman" panose="02020603050405020304" pitchFamily="18" charset="0"/>
              <a:cs typeface="Times New Roman" panose="02020603050405020304" pitchFamily="18" charset="0"/>
              <a:sym typeface="+mn-ea"/>
            </a:endParaRPr>
          </a:p>
        </p:txBody>
      </p:sp>
      <p:sp>
        <p:nvSpPr>
          <p:cNvPr id="8" name="圆角矩形 7"/>
          <p:cNvSpPr/>
          <p:nvPr>
            <p:custDataLst>
              <p:tags r:id="rId2"/>
            </p:custDataLst>
          </p:nvPr>
        </p:nvSpPr>
        <p:spPr>
          <a:xfrm>
            <a:off x="248920" y="985520"/>
            <a:ext cx="8638540" cy="397319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5" name="图片 6"/>
          <p:cNvPicPr>
            <a:picLocks noChangeAspect="1"/>
          </p:cNvPicPr>
          <p:nvPr/>
        </p:nvPicPr>
        <p:blipFill>
          <a:blip r:embed="rId3" cstate="email"/>
          <a:stretch>
            <a:fillRect/>
          </a:stretch>
        </p:blipFill>
        <p:spPr>
          <a:xfrm>
            <a:off x="8424619" y="677"/>
            <a:ext cx="720080" cy="712076"/>
          </a:xfrm>
          <a:prstGeom prst="rect">
            <a:avLst/>
          </a:prstGeom>
        </p:spPr>
      </p:pic>
      <p:pic>
        <p:nvPicPr>
          <p:cNvPr id="6" name="图片 5"/>
          <p:cNvPicPr>
            <a:picLocks noChangeAspect="1"/>
          </p:cNvPicPr>
          <p:nvPr/>
        </p:nvPicPr>
        <p:blipFill>
          <a:blip r:embed="rId4"/>
          <a:stretch>
            <a:fillRect/>
          </a:stretch>
        </p:blipFill>
        <p:spPr>
          <a:xfrm>
            <a:off x="340995" y="1489710"/>
            <a:ext cx="4027170" cy="2168525"/>
          </a:xfrm>
          <a:prstGeom prst="rect">
            <a:avLst/>
          </a:prstGeom>
        </p:spPr>
      </p:pic>
      <p:pic>
        <p:nvPicPr>
          <p:cNvPr id="10" name="图片 9"/>
          <p:cNvPicPr>
            <a:picLocks noChangeAspect="1"/>
          </p:cNvPicPr>
          <p:nvPr/>
        </p:nvPicPr>
        <p:blipFill>
          <a:blip r:embed="rId5"/>
          <a:stretch>
            <a:fillRect/>
          </a:stretch>
        </p:blipFill>
        <p:spPr>
          <a:xfrm>
            <a:off x="4716145" y="1489710"/>
            <a:ext cx="3977640" cy="2160905"/>
          </a:xfrm>
          <a:prstGeom prst="rect">
            <a:avLst/>
          </a:prstGeom>
        </p:spPr>
      </p:pic>
      <p:sp>
        <p:nvSpPr>
          <p:cNvPr id="27" name="文本框 26"/>
          <p:cNvSpPr txBox="1"/>
          <p:nvPr/>
        </p:nvSpPr>
        <p:spPr>
          <a:xfrm>
            <a:off x="401320" y="3721735"/>
            <a:ext cx="3942715" cy="1198880"/>
          </a:xfrm>
          <a:prstGeom prst="rect">
            <a:avLst/>
          </a:prstGeom>
          <a:solidFill>
            <a:srgbClr val="FFFF00"/>
          </a:solidFill>
        </p:spPr>
        <p:txBody>
          <a:bodyPr wrap="square" rtlCol="0">
            <a:spAutoFit/>
          </a:bodyPr>
          <a:p>
            <a:pPr algn="ctr"/>
            <a:r>
              <a:rPr lang="zh-CN" altLang="en-US">
                <a:solidFill>
                  <a:srgbClr val="FF0000"/>
                </a:solidFill>
              </a:rPr>
              <a:t>For the first time in China, a fully functional MAPS chip designed based on domestic technology has detected </a:t>
            </a:r>
            <a:r>
              <a:rPr lang="en-US" altLang="zh-CN">
                <a:solidFill>
                  <a:srgbClr val="FF0000"/>
                </a:solidFill>
              </a:rPr>
              <a:t>the</a:t>
            </a:r>
            <a:r>
              <a:rPr lang="zh-CN" altLang="en-US">
                <a:solidFill>
                  <a:srgbClr val="FF0000"/>
                </a:solidFill>
              </a:rPr>
              <a:t> </a:t>
            </a:r>
            <a:r>
              <a:rPr lang="zh-CN" altLang="en-US" baseline="30000">
                <a:solidFill>
                  <a:srgbClr val="FF0000"/>
                </a:solidFill>
              </a:rPr>
              <a:t>90</a:t>
            </a:r>
            <a:r>
              <a:rPr lang="zh-CN" altLang="en-US">
                <a:solidFill>
                  <a:srgbClr val="FF0000"/>
                </a:solidFill>
              </a:rPr>
              <a:t>Sr source signal</a:t>
            </a:r>
            <a:r>
              <a:rPr lang="en-US" altLang="zh-CN">
                <a:solidFill>
                  <a:srgbClr val="FF0000"/>
                </a:solidFill>
              </a:rPr>
              <a:t>.</a:t>
            </a:r>
            <a:endParaRPr lang="en-US" altLang="zh-CN">
              <a:solidFill>
                <a:srgbClr val="FF0000"/>
              </a:solidFill>
            </a:endParaRPr>
          </a:p>
        </p:txBody>
      </p:sp>
      <p:sp>
        <p:nvSpPr>
          <p:cNvPr id="28" name="椭圆 27"/>
          <p:cNvSpPr/>
          <p:nvPr/>
        </p:nvSpPr>
        <p:spPr>
          <a:xfrm>
            <a:off x="1259840" y="1713865"/>
            <a:ext cx="787400" cy="6400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9" name="图片 28"/>
          <p:cNvPicPr>
            <a:picLocks noChangeAspect="1"/>
          </p:cNvPicPr>
          <p:nvPr/>
        </p:nvPicPr>
        <p:blipFill>
          <a:blip r:embed="rId6"/>
          <a:stretch>
            <a:fillRect/>
          </a:stretch>
        </p:blipFill>
        <p:spPr>
          <a:xfrm>
            <a:off x="2268220" y="1777365"/>
            <a:ext cx="1673225" cy="1068705"/>
          </a:xfrm>
          <a:prstGeom prst="rect">
            <a:avLst/>
          </a:prstGeom>
        </p:spPr>
      </p:pic>
      <p:sp>
        <p:nvSpPr>
          <p:cNvPr id="26" name="圆角矩形标注 25"/>
          <p:cNvSpPr/>
          <p:nvPr/>
        </p:nvSpPr>
        <p:spPr>
          <a:xfrm>
            <a:off x="2268220" y="1766570"/>
            <a:ext cx="1673860" cy="1079500"/>
          </a:xfrm>
          <a:prstGeom prst="wedgeRoundRectCallout">
            <a:avLst>
              <a:gd name="adj1" fmla="val -71396"/>
              <a:gd name="adj2" fmla="val -26411"/>
              <a:gd name="adj3" fmla="val 16667"/>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文本框 29"/>
          <p:cNvSpPr txBox="1"/>
          <p:nvPr/>
        </p:nvSpPr>
        <p:spPr>
          <a:xfrm>
            <a:off x="4788535" y="3937635"/>
            <a:ext cx="3808730" cy="645160"/>
          </a:xfrm>
          <a:prstGeom prst="rect">
            <a:avLst/>
          </a:prstGeom>
          <a:solidFill>
            <a:srgbClr val="FFFF00"/>
          </a:solidFill>
        </p:spPr>
        <p:txBody>
          <a:bodyPr wrap="square" rtlCol="0">
            <a:spAutoFit/>
          </a:bodyPr>
          <a:p>
            <a:pPr algn="ctr"/>
            <a:r>
              <a:rPr lang="zh-CN" altLang="en-US"/>
              <a:t>Pixel array AERD address and digital peripheral address read successfully</a:t>
            </a:r>
            <a:r>
              <a:rPr lang="en-US" altLang="zh-CN"/>
              <a:t>.</a:t>
            </a:r>
            <a:endParaRPr lang="en-US" altLang="zh-C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521970"/>
          </a:xfrm>
          <a:prstGeom prst="rect">
            <a:avLst/>
          </a:prstGeom>
          <a:noFill/>
        </p:spPr>
        <p:txBody>
          <a:bodyPr wrap="square" rtlCol="0">
            <a:spAutoFit/>
          </a:bodyPr>
          <a:lstStyle/>
          <a:p>
            <a:r>
              <a:rPr lang="zh-CN" altLang="en-US" sz="2800" b="1" dirty="0">
                <a:solidFill>
                  <a:srgbClr val="000090"/>
                </a:solidFill>
              </a:rPr>
              <a:t>Research on Pixel Technology</a:t>
            </a:r>
            <a:endParaRPr lang="zh-CN" altLang="en-US" sz="2800" b="1" dirty="0">
              <a:solidFill>
                <a:srgbClr val="000090"/>
              </a:solidFill>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graphicFrame>
        <p:nvGraphicFramePr>
          <p:cNvPr id="3" name="表格 2"/>
          <p:cNvGraphicFramePr/>
          <p:nvPr>
            <p:custDataLst>
              <p:tags r:id="rId4"/>
            </p:custDataLst>
          </p:nvPr>
        </p:nvGraphicFramePr>
        <p:xfrm>
          <a:off x="151765" y="1640205"/>
          <a:ext cx="8853805" cy="3017520"/>
        </p:xfrm>
        <a:graphic>
          <a:graphicData uri="http://schemas.openxmlformats.org/drawingml/2006/table">
            <a:tbl>
              <a:tblPr firstRow="1" bandRow="1">
                <a:tableStyleId>{5C22544A-7EE6-4342-B048-85BDC9FD1C3A}</a:tableStyleId>
              </a:tblPr>
              <a:tblGrid>
                <a:gridCol w="1623060"/>
                <a:gridCol w="1066800"/>
                <a:gridCol w="1209675"/>
                <a:gridCol w="1124585"/>
                <a:gridCol w="1253490"/>
                <a:gridCol w="1253490"/>
                <a:gridCol w="1322705"/>
              </a:tblGrid>
              <a:tr h="952500">
                <a:tc>
                  <a:txBody>
                    <a:bodyPr/>
                    <a:lstStyle/>
                    <a:p>
                      <a:pPr>
                        <a:buNone/>
                      </a:pPr>
                      <a:r>
                        <a:rPr lang="en-US" altLang="zh-CN" sz="1400" baseline="30000" dirty="0">
                          <a:solidFill>
                            <a:srgbClr val="C00000"/>
                          </a:solidFill>
                          <a:latin typeface="微软雅黑" panose="020B0503020204020204" charset="-122"/>
                          <a:ea typeface="微软雅黑" panose="020B0503020204020204" charset="-122"/>
                          <a:cs typeface="微软雅黑" panose="020B0503020204020204" charset="-122"/>
                          <a:sym typeface="+mn-ea"/>
                        </a:rPr>
                        <a:t>90</a:t>
                      </a:r>
                      <a:r>
                        <a:rPr lang="en-US" altLang="zh-CN" sz="1400" dirty="0">
                          <a:solidFill>
                            <a:srgbClr val="C00000"/>
                          </a:solidFill>
                          <a:latin typeface="微软雅黑" panose="020B0503020204020204" charset="-122"/>
                          <a:ea typeface="微软雅黑" panose="020B0503020204020204" charset="-122"/>
                          <a:cs typeface="微软雅黑" panose="020B0503020204020204" charset="-122"/>
                          <a:sym typeface="+mn-ea"/>
                        </a:rPr>
                        <a:t>Sr test</a:t>
                      </a:r>
                      <a:endParaRPr lang="en-US" altLang="zh-CN" sz="1400" dirty="0">
                        <a:solidFill>
                          <a:srgbClr val="C00000"/>
                        </a:solidFill>
                        <a:latin typeface="微软雅黑" panose="020B0503020204020204" charset="-122"/>
                        <a:ea typeface="微软雅黑" panose="020B0503020204020204" charset="-122"/>
                        <a:cs typeface="微软雅黑" panose="020B0503020204020204" charset="-122"/>
                        <a:sym typeface="+mn-ea"/>
                      </a:endParaRPr>
                    </a:p>
                  </a:txBody>
                  <a:tcPr>
                    <a:solidFill>
                      <a:srgbClr val="069B87"/>
                    </a:solidFill>
                  </a:tcPr>
                </a:tc>
                <a:tc>
                  <a:txBody>
                    <a:bodyPr/>
                    <a:lstStyle/>
                    <a:p>
                      <a:pPr>
                        <a:buNone/>
                      </a:pPr>
                      <a:r>
                        <a:rPr lang="en-US" altLang="zh-CN" sz="1400"/>
                        <a:t>55 nm CIS technology</a:t>
                      </a:r>
                      <a:endParaRPr lang="en-US" altLang="zh-CN" sz="1400"/>
                    </a:p>
                  </a:txBody>
                  <a:tcPr>
                    <a:solidFill>
                      <a:schemeClr val="bg1">
                        <a:lumMod val="50000"/>
                      </a:schemeClr>
                    </a:solidFill>
                  </a:tcPr>
                </a:tc>
                <a:tc>
                  <a:txBody>
                    <a:bodyPr/>
                    <a:lstStyle/>
                    <a:p>
                      <a:pPr>
                        <a:buNone/>
                      </a:pPr>
                      <a:r>
                        <a:rPr lang="en-US" altLang="zh-CN" sz="1400"/>
                        <a:t>180 nm  High Voltage </a:t>
                      </a:r>
                      <a:r>
                        <a:rPr lang="en-US" altLang="zh-CN" sz="1400">
                          <a:sym typeface="+mn-ea"/>
                        </a:rPr>
                        <a:t>technology</a:t>
                      </a:r>
                      <a:endParaRPr lang="zh-CN" altLang="en-US" sz="1400"/>
                    </a:p>
                    <a:p>
                      <a:pPr>
                        <a:buNone/>
                      </a:pPr>
                      <a:r>
                        <a:rPr lang="en-US" altLang="zh-CN" sz="1400"/>
                        <a:t>0V </a:t>
                      </a:r>
                      <a:r>
                        <a:rPr lang="zh-CN" altLang="en-US" sz="1400"/>
                        <a:t>bias </a:t>
                      </a:r>
                      <a:endParaRPr lang="zh-CN" altLang="en-US" sz="1400"/>
                    </a:p>
                  </a:txBody>
                  <a:tcPr>
                    <a:solidFill>
                      <a:schemeClr val="bg2">
                        <a:lumMod val="50000"/>
                      </a:schemeClr>
                    </a:solidFill>
                  </a:tcPr>
                </a:tc>
                <a:tc>
                  <a:txBody>
                    <a:bodyPr/>
                    <a:lstStyle/>
                    <a:p>
                      <a:pPr>
                        <a:buNone/>
                      </a:pPr>
                      <a:r>
                        <a:rPr lang="en-US" altLang="zh-CN" sz="1400"/>
                        <a:t>180 nm </a:t>
                      </a:r>
                      <a:r>
                        <a:rPr lang="en-US" altLang="zh-CN" sz="1400">
                          <a:sym typeface="+mn-ea"/>
                        </a:rPr>
                        <a:t>High Voltage technology</a:t>
                      </a:r>
                      <a:endParaRPr lang="zh-CN" altLang="en-US" sz="1400"/>
                    </a:p>
                    <a:p>
                      <a:pPr>
                        <a:buNone/>
                      </a:pPr>
                      <a:r>
                        <a:rPr lang="en-US" altLang="zh-CN" sz="1400"/>
                        <a:t>-9V </a:t>
                      </a:r>
                      <a:r>
                        <a:rPr lang="zh-CN" altLang="en-US" sz="1400">
                          <a:sym typeface="+mn-ea"/>
                        </a:rPr>
                        <a:t>bias </a:t>
                      </a:r>
                      <a:endParaRPr lang="zh-CN" altLang="en-US" sz="1400"/>
                    </a:p>
                    <a:p>
                      <a:pPr>
                        <a:buNone/>
                      </a:pPr>
                      <a:endParaRPr lang="zh-CN" altLang="en-US" sz="1400"/>
                    </a:p>
                  </a:txBody>
                  <a:tcPr>
                    <a:solidFill>
                      <a:schemeClr val="bg2">
                        <a:lumMod val="50000"/>
                      </a:schemeClr>
                    </a:solidFill>
                  </a:tcPr>
                </a:tc>
                <a:tc>
                  <a:txBody>
                    <a:bodyPr/>
                    <a:lstStyle/>
                    <a:p>
                      <a:pPr>
                        <a:buNone/>
                      </a:pPr>
                      <a:r>
                        <a:rPr lang="en-US" altLang="zh-CN" sz="1400"/>
                        <a:t>130 nm </a:t>
                      </a:r>
                      <a:r>
                        <a:rPr lang="en-US" altLang="zh-CN" sz="1400">
                          <a:sym typeface="+mn-ea"/>
                        </a:rPr>
                        <a:t>Bulk CMOS process </a:t>
                      </a:r>
                      <a:endParaRPr lang="en-US" altLang="zh-CN" sz="1400">
                        <a:sym typeface="+mn-ea"/>
                      </a:endParaRPr>
                    </a:p>
                    <a:p>
                      <a:pPr>
                        <a:buNone/>
                      </a:pPr>
                      <a:r>
                        <a:rPr lang="en-US" altLang="zh-CN" sz="1400"/>
                        <a:t>L</a:t>
                      </a:r>
                      <a:r>
                        <a:rPr lang="zh-CN" altLang="en-US" sz="1400"/>
                        <a:t>ow resistance substrate</a:t>
                      </a:r>
                      <a:endParaRPr lang="zh-CN" altLang="en-US" sz="1400"/>
                    </a:p>
                  </a:txBody>
                  <a:tcPr>
                    <a:solidFill>
                      <a:srgbClr val="0070C0"/>
                    </a:solidFill>
                  </a:tcPr>
                </a:tc>
                <a:tc>
                  <a:txBody>
                    <a:bodyPr/>
                    <a:lstStyle/>
                    <a:p>
                      <a:pPr>
                        <a:buNone/>
                      </a:pPr>
                      <a:r>
                        <a:rPr lang="en-US" altLang="zh-CN" sz="1400">
                          <a:sym typeface="+mn-ea"/>
                        </a:rPr>
                        <a:t>130 nm Bulk CMOS process</a:t>
                      </a:r>
                      <a:endParaRPr lang="en-US" altLang="zh-CN" sz="1400">
                        <a:sym typeface="+mn-ea"/>
                      </a:endParaRPr>
                    </a:p>
                    <a:p>
                      <a:pPr>
                        <a:buNone/>
                      </a:pPr>
                      <a:r>
                        <a:rPr lang="en-US" altLang="zh-CN" sz="1400"/>
                        <a:t>High </a:t>
                      </a:r>
                      <a:r>
                        <a:rPr lang="zh-CN" altLang="en-US" sz="1400"/>
                        <a:t>resistance substrate</a:t>
                      </a:r>
                      <a:endParaRPr lang="zh-CN" altLang="en-US" sz="1400"/>
                    </a:p>
                    <a:p>
                      <a:pPr>
                        <a:buNone/>
                      </a:pPr>
                      <a:r>
                        <a:rPr lang="en-US" altLang="zh-CN" sz="1400"/>
                        <a:t>0V </a:t>
                      </a:r>
                      <a:r>
                        <a:rPr lang="zh-CN" altLang="en-US" sz="1400">
                          <a:sym typeface="+mn-ea"/>
                        </a:rPr>
                        <a:t>bias </a:t>
                      </a:r>
                      <a:endParaRPr lang="en-US" altLang="zh-CN" sz="1400"/>
                    </a:p>
                  </a:txBody>
                  <a:tcPr>
                    <a:solidFill>
                      <a:srgbClr val="0070C0"/>
                    </a:solidFill>
                  </a:tcPr>
                </a:tc>
                <a:tc>
                  <a:txBody>
                    <a:bodyPr/>
                    <a:lstStyle/>
                    <a:p>
                      <a:pPr>
                        <a:buNone/>
                      </a:pPr>
                      <a:r>
                        <a:rPr lang="en-US" altLang="zh-CN" sz="1400">
                          <a:sym typeface="+mn-ea"/>
                        </a:rPr>
                        <a:t>130 nm Bulk CMOS process</a:t>
                      </a:r>
                      <a:endParaRPr lang="en-US" altLang="zh-CN" sz="1400">
                        <a:sym typeface="+mn-ea"/>
                      </a:endParaRPr>
                    </a:p>
                    <a:p>
                      <a:pPr>
                        <a:buNone/>
                      </a:pPr>
                      <a:r>
                        <a:rPr lang="en-US" altLang="zh-CN" sz="1400">
                          <a:sym typeface="+mn-ea"/>
                        </a:rPr>
                        <a:t>High </a:t>
                      </a:r>
                      <a:r>
                        <a:rPr lang="zh-CN" altLang="en-US" sz="1400">
                          <a:sym typeface="+mn-ea"/>
                        </a:rPr>
                        <a:t>resistance substrate</a:t>
                      </a:r>
                      <a:endParaRPr lang="en-US" altLang="zh-CN" sz="1400"/>
                    </a:p>
                    <a:p>
                      <a:pPr>
                        <a:buNone/>
                      </a:pPr>
                      <a:r>
                        <a:rPr lang="en-US" altLang="zh-CN" sz="1400"/>
                        <a:t>-9V </a:t>
                      </a:r>
                      <a:r>
                        <a:rPr lang="en-US" altLang="zh-CN" sz="1400">
                          <a:sym typeface="+mn-ea"/>
                        </a:rPr>
                        <a:t> </a:t>
                      </a:r>
                      <a:r>
                        <a:rPr lang="zh-CN" altLang="en-US" sz="1400">
                          <a:sym typeface="+mn-ea"/>
                        </a:rPr>
                        <a:t>bias </a:t>
                      </a:r>
                      <a:endParaRPr lang="en-US" altLang="zh-CN" sz="1400"/>
                    </a:p>
                    <a:p>
                      <a:pPr>
                        <a:buNone/>
                      </a:pPr>
                      <a:endParaRPr lang="en-US" altLang="zh-CN" sz="1400"/>
                    </a:p>
                  </a:txBody>
                  <a:tcPr>
                    <a:solidFill>
                      <a:srgbClr val="0070C0"/>
                    </a:solidFill>
                  </a:tcPr>
                </a:tc>
              </a:tr>
              <a:tr h="346710">
                <a:tc>
                  <a:txBody>
                    <a:bodyPr/>
                    <a:lstStyle/>
                    <a:p>
                      <a:pPr>
                        <a:buNone/>
                      </a:pPr>
                      <a:r>
                        <a:rPr lang="en-US" altLang="zh-CN" sz="1600"/>
                        <a:t>MPV  (ADC Value)</a:t>
                      </a:r>
                      <a:endParaRPr lang="en-US" altLang="zh-CN" sz="1600"/>
                    </a:p>
                  </a:txBody>
                  <a:tcPr/>
                </a:tc>
                <a:tc>
                  <a:txBody>
                    <a:bodyPr/>
                    <a:lstStyle/>
                    <a:p>
                      <a:pPr>
                        <a:buNone/>
                      </a:pPr>
                      <a:r>
                        <a:rPr lang="en-US" altLang="zh-CN" sz="1800"/>
                        <a:t>10</a:t>
                      </a:r>
                      <a:r>
                        <a:rPr lang="en-US" altLang="zh-CN" sz="1400"/>
                        <a:t>(178e</a:t>
                      </a:r>
                      <a:r>
                        <a:rPr lang="en-US" altLang="zh-CN" sz="1400" baseline="30000"/>
                        <a:t>-</a:t>
                      </a:r>
                      <a:r>
                        <a:rPr lang="en-US" altLang="zh-CN" sz="1400"/>
                        <a:t>)</a:t>
                      </a:r>
                      <a:endParaRPr lang="en-US" altLang="zh-CN" sz="1400"/>
                    </a:p>
                  </a:txBody>
                  <a:tcPr/>
                </a:tc>
                <a:tc>
                  <a:txBody>
                    <a:bodyPr/>
                    <a:lstStyle/>
                    <a:p>
                      <a:pPr>
                        <a:buNone/>
                      </a:pPr>
                      <a:r>
                        <a:rPr lang="en-US" altLang="zh-CN"/>
                        <a:t>10 </a:t>
                      </a:r>
                      <a:r>
                        <a:rPr lang="en-US" altLang="zh-CN" sz="1400">
                          <a:sym typeface="+mn-ea"/>
                        </a:rPr>
                        <a:t>(462e</a:t>
                      </a:r>
                      <a:r>
                        <a:rPr lang="en-US" altLang="zh-CN" sz="1400" baseline="30000">
                          <a:sym typeface="+mn-ea"/>
                        </a:rPr>
                        <a:t>-</a:t>
                      </a:r>
                      <a:r>
                        <a:rPr lang="en-US" altLang="zh-CN" sz="1400">
                          <a:sym typeface="+mn-ea"/>
                        </a:rPr>
                        <a:t>)</a:t>
                      </a:r>
                      <a:endParaRPr lang="en-US" altLang="zh-CN" sz="1400">
                        <a:sym typeface="+mn-ea"/>
                      </a:endParaRPr>
                    </a:p>
                  </a:txBody>
                  <a:tcPr/>
                </a:tc>
                <a:tc>
                  <a:txBody>
                    <a:bodyPr/>
                    <a:lstStyle/>
                    <a:p>
                      <a:pPr>
                        <a:buNone/>
                      </a:pPr>
                      <a:r>
                        <a:rPr lang="zh-CN" altLang="en-US"/>
                        <a:t>To be tested</a:t>
                      </a:r>
                      <a:endParaRPr lang="zh-CN" altLang="en-US"/>
                    </a:p>
                  </a:txBody>
                  <a:tcPr/>
                </a:tc>
                <a:tc>
                  <a:txBody>
                    <a:bodyPr/>
                    <a:lstStyle/>
                    <a:p>
                      <a:pPr>
                        <a:buNone/>
                      </a:pPr>
                      <a:r>
                        <a:rPr lang="en-US" altLang="zh-CN"/>
                        <a:t>6.5</a:t>
                      </a:r>
                      <a:endParaRPr lang="en-US" altLang="zh-CN"/>
                    </a:p>
                  </a:txBody>
                  <a:tcPr/>
                </a:tc>
                <a:tc>
                  <a:txBody>
                    <a:bodyPr/>
                    <a:lstStyle/>
                    <a:p>
                      <a:pPr>
                        <a:buNone/>
                      </a:pPr>
                      <a:r>
                        <a:rPr lang="en-US" altLang="zh-CN"/>
                        <a:t>8.5</a:t>
                      </a:r>
                      <a:endParaRPr lang="en-US" altLang="zh-CN"/>
                    </a:p>
                  </a:txBody>
                  <a:tcPr/>
                </a:tc>
                <a:tc>
                  <a:txBody>
                    <a:bodyPr/>
                    <a:lstStyle/>
                    <a:p>
                      <a:pPr>
                        <a:buNone/>
                      </a:pPr>
                      <a:r>
                        <a:rPr lang="en-US" altLang="zh-CN"/>
                        <a:t>12</a:t>
                      </a:r>
                      <a:endParaRPr lang="en-US" altLang="zh-CN"/>
                    </a:p>
                  </a:txBody>
                  <a:tcPr/>
                </a:tc>
              </a:tr>
              <a:tr h="353060">
                <a:tc>
                  <a:txBody>
                    <a:bodyPr/>
                    <a:lstStyle/>
                    <a:p>
                      <a:pPr>
                        <a:buNone/>
                      </a:pPr>
                      <a:r>
                        <a:rPr sz="1600"/>
                        <a:t>Case rate (per hour)</a:t>
                      </a:r>
                      <a:endParaRPr sz="1600"/>
                    </a:p>
                  </a:txBody>
                  <a:tcPr/>
                </a:tc>
                <a:tc>
                  <a:txBody>
                    <a:bodyPr/>
                    <a:lstStyle/>
                    <a:p>
                      <a:pPr>
                        <a:buNone/>
                      </a:pPr>
                      <a:r>
                        <a:rPr lang="en-US" altLang="zh-CN"/>
                        <a:t>4100</a:t>
                      </a:r>
                      <a:endParaRPr lang="en-US" altLang="zh-CN"/>
                    </a:p>
                  </a:txBody>
                  <a:tcPr/>
                </a:tc>
                <a:tc>
                  <a:txBody>
                    <a:bodyPr/>
                    <a:lstStyle/>
                    <a:p>
                      <a:pPr>
                        <a:buNone/>
                      </a:pPr>
                      <a:r>
                        <a:rPr lang="en-US" altLang="zh-CN"/>
                        <a:t>1440</a:t>
                      </a:r>
                      <a:endParaRPr lang="en-US" altLang="zh-CN"/>
                    </a:p>
                  </a:txBody>
                  <a:tcPr/>
                </a:tc>
                <a:tc>
                  <a:txBody>
                    <a:bodyPr/>
                    <a:lstStyle/>
                    <a:p>
                      <a:pPr>
                        <a:buNone/>
                      </a:pPr>
                      <a:r>
                        <a:rPr lang="zh-CN" altLang="en-US"/>
                        <a:t>To be tested</a:t>
                      </a:r>
                      <a:endParaRPr lang="zh-CN" altLang="en-US"/>
                    </a:p>
                  </a:txBody>
                  <a:tcPr/>
                </a:tc>
                <a:tc>
                  <a:txBody>
                    <a:bodyPr/>
                    <a:lstStyle/>
                    <a:p>
                      <a:pPr>
                        <a:buNone/>
                      </a:pPr>
                      <a:r>
                        <a:rPr lang="en-US" altLang="zh-CN" dirty="0"/>
                        <a:t>840</a:t>
                      </a:r>
                      <a:endParaRPr lang="en-US" altLang="zh-CN" dirty="0"/>
                    </a:p>
                  </a:txBody>
                  <a:tcPr/>
                </a:tc>
                <a:tc>
                  <a:txBody>
                    <a:bodyPr/>
                    <a:lstStyle/>
                    <a:p>
                      <a:pPr>
                        <a:buNone/>
                      </a:pPr>
                      <a:r>
                        <a:rPr lang="en-US" altLang="zh-CN"/>
                        <a:t>2760</a:t>
                      </a:r>
                      <a:endParaRPr lang="en-US" altLang="zh-CN"/>
                    </a:p>
                  </a:txBody>
                  <a:tcPr/>
                </a:tc>
                <a:tc>
                  <a:txBody>
                    <a:bodyPr/>
                    <a:lstStyle/>
                    <a:p>
                      <a:pPr>
                        <a:buNone/>
                      </a:pPr>
                      <a:r>
                        <a:rPr lang="en-US" altLang="zh-CN"/>
                        <a:t>11700</a:t>
                      </a:r>
                      <a:endParaRPr lang="en-US" altLang="zh-CN"/>
                    </a:p>
                  </a:txBody>
                  <a:tcPr/>
                </a:tc>
              </a:tr>
              <a:tr h="337185">
                <a:tc>
                  <a:txBody>
                    <a:bodyPr/>
                    <a:lstStyle/>
                    <a:p>
                      <a:pPr>
                        <a:buNone/>
                      </a:pPr>
                      <a:r>
                        <a:rPr lang="zh-CN" altLang="en-US" sz="1600"/>
                        <a:t>Pixel size</a:t>
                      </a:r>
                      <a:endParaRPr lang="zh-CN" altLang="en-US" sz="1600"/>
                    </a:p>
                  </a:txBody>
                  <a:tcPr/>
                </a:tc>
                <a:tc>
                  <a:txBody>
                    <a:bodyPr/>
                    <a:lstStyle/>
                    <a:p>
                      <a:pPr>
                        <a:buNone/>
                      </a:pPr>
                      <a:r>
                        <a:rPr lang="zh-CN" altLang="en-US" sz="1800" dirty="0">
                          <a:latin typeface="Calibri" panose="020F0502020204030204" charset="0"/>
                          <a:ea typeface="微软雅黑" panose="020B0503020204020204" charset="-122"/>
                          <a:cs typeface="Calibri" panose="020F0502020204030204" charset="0"/>
                          <a:sym typeface="+mn-ea"/>
                        </a:rPr>
                        <a:t>24</a:t>
                      </a:r>
                      <a:r>
                        <a:rPr lang="en-US" altLang="zh-CN" sz="1800" dirty="0">
                          <a:latin typeface="Calibri" panose="020F0502020204030204" charset="0"/>
                          <a:ea typeface="微软雅黑" panose="020B0503020204020204" charset="-122"/>
                          <a:cs typeface="Calibri" panose="020F0502020204030204" charset="0"/>
                          <a:sym typeface="+mn-ea"/>
                        </a:rPr>
                        <a:t>u</a:t>
                      </a:r>
                      <a:r>
                        <a:rPr lang="zh-CN" altLang="en-US" sz="1800" dirty="0">
                          <a:latin typeface="Calibri" panose="020F0502020204030204" charset="0"/>
                          <a:ea typeface="微软雅黑" panose="020B0503020204020204" charset="-122"/>
                          <a:cs typeface="Calibri" panose="020F0502020204030204" charset="0"/>
                          <a:sym typeface="+mn-ea"/>
                        </a:rPr>
                        <a:t>×24</a:t>
                      </a:r>
                      <a:r>
                        <a:rPr lang="en-US" altLang="zh-CN" sz="1800" dirty="0">
                          <a:latin typeface="Calibri" panose="020F0502020204030204" charset="0"/>
                          <a:ea typeface="微软雅黑" panose="020B0503020204020204" charset="-122"/>
                          <a:cs typeface="Calibri" panose="020F0502020204030204" charset="0"/>
                          <a:sym typeface="+mn-ea"/>
                        </a:rPr>
                        <a:t>u</a:t>
                      </a:r>
                      <a:endParaRPr lang="en-US" altLang="zh-CN">
                        <a:latin typeface="Calibri" panose="020F0502020204030204" charset="0"/>
                        <a:cs typeface="Calibri" panose="020F0502020204030204" charset="0"/>
                      </a:endParaRPr>
                    </a:p>
                  </a:txBody>
                  <a:tcPr/>
                </a:tc>
                <a:tc gridSpan="2">
                  <a:txBody>
                    <a:bodyPr/>
                    <a:lstStyle/>
                    <a:p>
                      <a:pPr algn="ctr">
                        <a:buNone/>
                      </a:pPr>
                      <a:r>
                        <a:rPr lang="en-US" altLang="zh-CN"/>
                        <a:t>30u x 30u</a:t>
                      </a:r>
                      <a:endParaRPr lang="en-US" altLang="zh-CN"/>
                    </a:p>
                  </a:txBody>
                  <a:tcPr/>
                </a:tc>
                <a:tc hMerge="1">
                  <a:tcPr/>
                </a:tc>
                <a:tc gridSpan="3">
                  <a:txBody>
                    <a:bodyPr/>
                    <a:lstStyle/>
                    <a:p>
                      <a:pPr algn="ctr">
                        <a:buNone/>
                      </a:pPr>
                      <a:r>
                        <a:rPr lang="en-US" altLang="zh-CN"/>
                        <a:t>40u x 40u</a:t>
                      </a:r>
                      <a:endParaRPr lang="en-US" altLang="zh-CN"/>
                    </a:p>
                  </a:txBody>
                  <a:tcPr/>
                </a:tc>
                <a:tc hMerge="1">
                  <a:tcPr/>
                </a:tc>
                <a:tc hMerge="1">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nvPicPr>
        <p:blipFill>
          <a:blip r:embed="rId2" cstate="email"/>
          <a:stretch>
            <a:fillRect/>
          </a:stretch>
        </p:blipFill>
        <p:spPr>
          <a:xfrm>
            <a:off x="8388424" y="57192"/>
            <a:ext cx="720080" cy="712076"/>
          </a:xfrm>
          <a:prstGeom prst="rect">
            <a:avLst/>
          </a:prstGeom>
        </p:spPr>
      </p:pic>
      <p:sp>
        <p:nvSpPr>
          <p:cNvPr id="8" name="TextBox 16"/>
          <p:cNvSpPr txBox="1"/>
          <p:nvPr/>
        </p:nvSpPr>
        <p:spPr>
          <a:xfrm>
            <a:off x="35496" y="81223"/>
            <a:ext cx="7704856" cy="521970"/>
          </a:xfrm>
          <a:prstGeom prst="rect">
            <a:avLst/>
          </a:prstGeom>
          <a:noFill/>
        </p:spPr>
        <p:txBody>
          <a:bodyPr wrap="square" rtlCol="0">
            <a:spAutoFit/>
          </a:bodyPr>
          <a:lstStyle/>
          <a:p>
            <a:r>
              <a:rPr lang="zh-CN" altLang="en-US" sz="2800" b="1" dirty="0">
                <a:solidFill>
                  <a:srgbClr val="000090"/>
                </a:solidFill>
              </a:rPr>
              <a:t>Outline</a:t>
            </a:r>
            <a:endParaRPr lang="zh-CN" altLang="en-US" sz="2800" b="1" dirty="0">
              <a:solidFill>
                <a:srgbClr val="000090"/>
              </a:solidFill>
            </a:endParaRPr>
          </a:p>
        </p:txBody>
      </p:sp>
      <p:sp>
        <p:nvSpPr>
          <p:cNvPr id="2" name="TextBox 1"/>
          <p:cNvSpPr txBox="1"/>
          <p:nvPr/>
        </p:nvSpPr>
        <p:spPr>
          <a:xfrm>
            <a:off x="1543050" y="912495"/>
            <a:ext cx="6699885" cy="4490720"/>
          </a:xfrm>
          <a:prstGeom prst="rect">
            <a:avLst/>
          </a:prstGeom>
          <a:noFill/>
        </p:spPr>
        <p:txBody>
          <a:bodyPr wrap="square" rtlCol="0">
            <a:noAutofit/>
          </a:bodyPr>
          <a:lstStyle/>
          <a:p>
            <a:pPr marL="457200" indent="-457200">
              <a:lnSpc>
                <a:spcPct val="120000"/>
              </a:lnSpc>
              <a:buFont typeface="Wingdings" panose="05000000000000000000" charset="0"/>
              <a:buChar char="p"/>
            </a:pPr>
            <a:r>
              <a:rPr lang="en-US" altLang="zh-CN" sz="2600" dirty="0">
                <a:solidFill>
                  <a:srgbClr val="000090"/>
                </a:solidFill>
                <a:sym typeface="+mn-ea"/>
              </a:rPr>
              <a:t>Background</a:t>
            </a:r>
            <a:endParaRPr lang="en-US" altLang="zh-CN" sz="2600" dirty="0">
              <a:solidFill>
                <a:srgbClr val="000090"/>
              </a:solidFill>
              <a:sym typeface="+mn-ea"/>
            </a:endParaRPr>
          </a:p>
          <a:p>
            <a:pPr marL="457200" indent="-457200">
              <a:lnSpc>
                <a:spcPct val="100000"/>
              </a:lnSpc>
              <a:buFont typeface="Wingdings" panose="05000000000000000000" charset="0"/>
              <a:buChar char="p"/>
            </a:pPr>
            <a:endParaRPr lang="zh-CN" altLang="en-US" dirty="0">
              <a:solidFill>
                <a:srgbClr val="000090"/>
              </a:solidFill>
            </a:endParaRPr>
          </a:p>
          <a:p>
            <a:pPr marL="457200" indent="-457200">
              <a:lnSpc>
                <a:spcPct val="120000"/>
              </a:lnSpc>
              <a:buFont typeface="Wingdings" panose="05000000000000000000" charset="0"/>
              <a:buChar char="p"/>
            </a:pPr>
            <a:r>
              <a:rPr lang="en-US" altLang="zh-CN" sz="2600" dirty="0">
                <a:solidFill>
                  <a:srgbClr val="000090"/>
                </a:solidFill>
                <a:sym typeface="+mn-ea"/>
              </a:rPr>
              <a:t>Exploration of Domestic Processes for MAPS</a:t>
            </a:r>
            <a:endParaRPr lang="en-US" altLang="zh-CN" dirty="0">
              <a:solidFill>
                <a:srgbClr val="FF0000"/>
              </a:solidFill>
              <a:sym typeface="+mn-ea"/>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64820" indent="-457200" algn="l">
              <a:lnSpc>
                <a:spcPct val="120000"/>
              </a:lnSpc>
              <a:buClrTx/>
              <a:buSzTx/>
              <a:buFont typeface="Wingdings" panose="05000000000000000000" charset="0"/>
              <a:buChar char="p"/>
            </a:pPr>
            <a:r>
              <a:rPr lang="en-US" altLang="zh-CN" sz="2600" dirty="0" smtClean="0">
                <a:solidFill>
                  <a:srgbClr val="FF0000"/>
                </a:solidFill>
                <a:sym typeface="+mn-ea"/>
              </a:rPr>
              <a:t>GBT </a:t>
            </a:r>
            <a:r>
              <a:rPr lang="en-US" altLang="zh-CN" sz="2600" dirty="0">
                <a:solidFill>
                  <a:srgbClr val="FF0000"/>
                </a:solidFill>
                <a:sym typeface="+mn-ea"/>
              </a:rPr>
              <a:t>Series ASICs Development</a:t>
            </a:r>
            <a:endParaRPr lang="en-US" altLang="zh-CN" sz="2600" dirty="0">
              <a:solidFill>
                <a:srgbClr val="000090"/>
              </a:solidFill>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57200" indent="-457200">
              <a:lnSpc>
                <a:spcPct val="120000"/>
              </a:lnSpc>
              <a:buFont typeface="Wingdings" panose="05000000000000000000" charset="0"/>
              <a:buChar char="p"/>
            </a:pPr>
            <a:r>
              <a:rPr lang="en-US" altLang="zh-CN" sz="2600" dirty="0" smtClean="0">
                <a:solidFill>
                  <a:srgbClr val="000090"/>
                </a:solidFill>
                <a:sym typeface="+mn-ea"/>
              </a:rPr>
              <a:t>Module Assembly </a:t>
            </a:r>
            <a:endParaRPr lang="en-US" altLang="zh-CN" sz="2600" dirty="0" smtClean="0">
              <a:solidFill>
                <a:srgbClr val="000090"/>
              </a:solidFill>
              <a:sym typeface="+mn-ea"/>
            </a:endParaRPr>
          </a:p>
          <a:p>
            <a:pPr marL="457200" indent="-457200">
              <a:lnSpc>
                <a:spcPct val="120000"/>
              </a:lnSpc>
              <a:buFont typeface="Wingdings" panose="05000000000000000000" charset="0"/>
              <a:buChar char="p"/>
            </a:pPr>
            <a:endParaRPr lang="zh-CN" altLang="en-US" dirty="0">
              <a:solidFill>
                <a:srgbClr val="000090"/>
              </a:solidFill>
              <a:sym typeface="+mn-ea"/>
            </a:endParaRPr>
          </a:p>
          <a:p>
            <a:pPr marL="457200" indent="-457200" algn="l">
              <a:lnSpc>
                <a:spcPct val="120000"/>
              </a:lnSpc>
              <a:buClrTx/>
              <a:buSzTx/>
              <a:buFont typeface="Wingdings" panose="05000000000000000000" charset="0"/>
              <a:buChar char="p"/>
            </a:pPr>
            <a:r>
              <a:rPr lang="en-US" altLang="zh-CN" sz="2600" dirty="0">
                <a:solidFill>
                  <a:srgbClr val="000090"/>
                </a:solidFill>
                <a:sym typeface="+mn-ea"/>
              </a:rPr>
              <a:t>Summary and Plan</a:t>
            </a:r>
            <a:endParaRPr lang="en-US" altLang="zh-CN" sz="2600" dirty="0">
              <a:solidFill>
                <a:srgbClr val="000090"/>
              </a:solidFill>
            </a:endParaRPr>
          </a:p>
          <a:p>
            <a:pPr marL="457200" indent="-457200" algn="l">
              <a:lnSpc>
                <a:spcPct val="120000"/>
              </a:lnSpc>
              <a:buClrTx/>
              <a:buSzTx/>
              <a:buFont typeface="Wingdings" panose="05000000000000000000" charset="0"/>
              <a:buChar char="p"/>
            </a:pPr>
            <a:endParaRPr lang="en-US" altLang="zh-CN" sz="2600" dirty="0">
              <a:solidFill>
                <a:srgbClr val="00009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10" name="标题 4"/>
          <p:cNvSpPr>
            <a:spLocks noGrp="1"/>
          </p:cNvSpPr>
          <p:nvPr/>
        </p:nvSpPr>
        <p:spPr>
          <a:xfrm>
            <a:off x="35560" y="57150"/>
            <a:ext cx="7607300" cy="444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000" kern="1200">
                <a:solidFill>
                  <a:schemeClr val="tx1"/>
                </a:solidFill>
                <a:latin typeface="+mj-lt"/>
                <a:ea typeface="+mj-ea"/>
                <a:cs typeface="+mj-cs"/>
              </a:defRPr>
            </a:lvl1pPr>
          </a:lstStyle>
          <a:p>
            <a:pPr algn="l">
              <a:buClrTx/>
              <a:buSzTx/>
              <a:buFontTx/>
            </a:pPr>
            <a:r>
              <a:rPr lang="zh-CN" altLang="en-US" sz="2800" b="1" dirty="0">
                <a:solidFill>
                  <a:srgbClr val="000090"/>
                </a:solidFill>
                <a:latin typeface="+mn-lt"/>
                <a:ea typeface="+mn-ea"/>
                <a:cs typeface="+mn-cs"/>
                <a:sym typeface="+mn-ea"/>
              </a:rPr>
              <a:t>GBT ASIC</a:t>
            </a:r>
            <a:endParaRPr lang="en-US" altLang="zh-CN" sz="2800" b="1" dirty="0">
              <a:solidFill>
                <a:srgbClr val="000090"/>
              </a:solidFill>
              <a:latin typeface="+mn-lt"/>
              <a:ea typeface="+mn-ea"/>
              <a:cs typeface="+mn-cs"/>
            </a:endParaRPr>
          </a:p>
        </p:txBody>
      </p:sp>
      <p:pic>
        <p:nvPicPr>
          <p:cNvPr id="11" name="图片 10"/>
          <p:cNvPicPr>
            <a:picLocks noChangeAspect="1"/>
          </p:cNvPicPr>
          <p:nvPr/>
        </p:nvPicPr>
        <p:blipFill>
          <a:blip r:embed="rId4" cstate="print"/>
          <a:stretch>
            <a:fillRect/>
          </a:stretch>
        </p:blipFill>
        <p:spPr>
          <a:xfrm>
            <a:off x="140970" y="1143000"/>
            <a:ext cx="7359039" cy="1943100"/>
          </a:xfrm>
          <a:prstGeom prst="rect">
            <a:avLst/>
          </a:prstGeom>
        </p:spPr>
      </p:pic>
      <p:sp>
        <p:nvSpPr>
          <p:cNvPr id="12" name="文本框 11"/>
          <p:cNvSpPr txBox="1"/>
          <p:nvPr/>
        </p:nvSpPr>
        <p:spPr>
          <a:xfrm>
            <a:off x="111760" y="3052532"/>
            <a:ext cx="7244739" cy="3138170"/>
          </a:xfrm>
          <a:prstGeom prst="rect">
            <a:avLst/>
          </a:prstGeom>
          <a:noFill/>
        </p:spPr>
        <p:txBody>
          <a:bodyPr wrap="square" rtlCol="0">
            <a:spAutoFit/>
          </a:bodyPr>
          <a:lstStyle/>
          <a:p>
            <a:pPr marL="285750" indent="-285750">
              <a:buFont typeface="Arial" panose="020B0604020202020204" pitchFamily="34" charset="0"/>
              <a:buChar char="•"/>
            </a:pPr>
            <a:r>
              <a:rPr lang="en-US" altLang="zh-CN" sz="1500" b="1" dirty="0"/>
              <a:t>What else needs to be done:</a:t>
            </a:r>
            <a:endParaRPr lang="en-US" altLang="zh-CN" sz="1500" b="1" dirty="0"/>
          </a:p>
          <a:p>
            <a:pPr marL="742950" lvl="1" indent="-285750">
              <a:buFont typeface="Arial" panose="020B0604020202020204" pitchFamily="34" charset="0"/>
              <a:buChar char="•"/>
            </a:pPr>
            <a:r>
              <a:rPr lang="en-US" altLang="zh-CN" sz="1500" b="1" dirty="0">
                <a:solidFill>
                  <a:srgbClr val="C00000"/>
                </a:solidFill>
              </a:rPr>
              <a:t>Encode, Decode (Digital part) design, test and iterative design if needed</a:t>
            </a:r>
            <a:endParaRPr lang="en-US" altLang="zh-CN" sz="1500" b="1" dirty="0">
              <a:solidFill>
                <a:srgbClr val="C00000"/>
              </a:solidFill>
            </a:endParaRPr>
          </a:p>
          <a:p>
            <a:pPr marL="742950" lvl="1" indent="-285750">
              <a:buFont typeface="Arial" panose="020B0604020202020204" pitchFamily="34" charset="0"/>
              <a:buChar char="•"/>
            </a:pPr>
            <a:r>
              <a:rPr lang="en-US" altLang="zh-CN" sz="1500" b="1" dirty="0">
                <a:solidFill>
                  <a:srgbClr val="C00000"/>
                </a:solidFill>
              </a:rPr>
              <a:t>Phase Aligner test, iterative design(if needed) and integration</a:t>
            </a:r>
            <a:endParaRPr lang="en-US" altLang="zh-CN" sz="1500" b="1" dirty="0">
              <a:solidFill>
                <a:srgbClr val="C00000"/>
              </a:solidFill>
            </a:endParaRPr>
          </a:p>
          <a:p>
            <a:pPr marL="742950" lvl="1" indent="-285750">
              <a:buFont typeface="Arial" panose="020B0604020202020204" pitchFamily="34" charset="0"/>
              <a:buChar char="•"/>
            </a:pPr>
            <a:r>
              <a:rPr lang="en-US" altLang="zh-CN" sz="1500" b="1" dirty="0">
                <a:solidFill>
                  <a:srgbClr val="C00000"/>
                </a:solidFill>
              </a:rPr>
              <a:t>Clock Phase control design, test and integration</a:t>
            </a:r>
            <a:endParaRPr lang="en-US" altLang="zh-CN" sz="1500" b="1" dirty="0">
              <a:solidFill>
                <a:srgbClr val="C00000"/>
              </a:solidFill>
            </a:endParaRPr>
          </a:p>
          <a:p>
            <a:pPr marL="742950" lvl="1" indent="-285750">
              <a:buFont typeface="Arial" panose="020B0604020202020204" pitchFamily="34" charset="0"/>
              <a:buChar char="•"/>
            </a:pPr>
            <a:r>
              <a:rPr lang="en-US" altLang="zh-CN" sz="1500" b="1" dirty="0">
                <a:solidFill>
                  <a:srgbClr val="C00000"/>
                </a:solidFill>
              </a:rPr>
              <a:t>Overall ASIC integration (Large-scale </a:t>
            </a:r>
            <a:r>
              <a:rPr lang="en-US" altLang="zh-CN" sz="1500" b="1" dirty="0" err="1">
                <a:solidFill>
                  <a:srgbClr val="C00000"/>
                </a:solidFill>
              </a:rPr>
              <a:t>anlog</a:t>
            </a:r>
            <a:r>
              <a:rPr lang="en-US" altLang="zh-CN" sz="1500" b="1" dirty="0">
                <a:solidFill>
                  <a:srgbClr val="C00000"/>
                </a:solidFill>
              </a:rPr>
              <a:t>-digital-mixed ASIC)</a:t>
            </a:r>
            <a:endParaRPr lang="en-US" altLang="zh-CN" sz="1500" b="1" dirty="0">
              <a:solidFill>
                <a:srgbClr val="C00000"/>
              </a:solidFill>
            </a:endParaRPr>
          </a:p>
          <a:p>
            <a:pPr lvl="1"/>
            <a:r>
              <a:rPr lang="en-US" altLang="zh-CN" sz="1500" b="1" dirty="0">
                <a:solidFill>
                  <a:srgbClr val="C00000"/>
                </a:solidFill>
              </a:rPr>
              <a:t>                </a:t>
            </a:r>
            <a:r>
              <a:rPr lang="en-US" altLang="zh-CN" sz="1500" b="1" dirty="0">
                <a:solidFill>
                  <a:srgbClr val="00B050"/>
                </a:solidFill>
              </a:rPr>
              <a:t>The above work are planned to be achieved </a:t>
            </a:r>
            <a:r>
              <a:rPr lang="en-US" altLang="zh-CN" b="1" dirty="0">
                <a:solidFill>
                  <a:srgbClr val="00B050"/>
                </a:solidFill>
              </a:rPr>
              <a:t>in 2025~2026</a:t>
            </a:r>
            <a:endParaRPr lang="en-US" altLang="zh-CN" b="1" dirty="0">
              <a:solidFill>
                <a:srgbClr val="00B050"/>
              </a:solidFill>
            </a:endParaRPr>
          </a:p>
          <a:p>
            <a:pPr marL="742950" lvl="1" indent="-285750">
              <a:buFont typeface="Arial" panose="020B0604020202020204" pitchFamily="34" charset="0"/>
              <a:buChar char="•"/>
            </a:pPr>
            <a:r>
              <a:rPr lang="en-US" altLang="zh-CN" sz="1500" b="1" dirty="0">
                <a:solidFill>
                  <a:srgbClr val="C00000"/>
                </a:solidFill>
              </a:rPr>
              <a:t>BGA package (design, manufacture, test)</a:t>
            </a:r>
            <a:endParaRPr lang="en-US" altLang="zh-CN" sz="1500" b="1" dirty="0">
              <a:solidFill>
                <a:srgbClr val="C00000"/>
              </a:solidFill>
            </a:endParaRPr>
          </a:p>
          <a:p>
            <a:pPr marL="742950" lvl="1" indent="-285750">
              <a:buFont typeface="Arial" panose="020B0604020202020204" pitchFamily="34" charset="0"/>
              <a:buChar char="•"/>
            </a:pPr>
            <a:r>
              <a:rPr lang="en-US" altLang="zh-CN" sz="1500" b="1" dirty="0">
                <a:solidFill>
                  <a:srgbClr val="C00000"/>
                </a:solidFill>
              </a:rPr>
              <a:t>Chip test (BGA)</a:t>
            </a:r>
            <a:endParaRPr lang="en-US" altLang="zh-CN" sz="1500" b="1" dirty="0">
              <a:solidFill>
                <a:srgbClr val="C00000"/>
              </a:solidFill>
            </a:endParaRPr>
          </a:p>
          <a:p>
            <a:pPr marL="742950" lvl="1" indent="-285750">
              <a:buFont typeface="Arial" panose="020B0604020202020204" pitchFamily="34" charset="0"/>
              <a:buChar char="•"/>
            </a:pPr>
            <a:endParaRPr lang="en-US" altLang="zh-CN" sz="1500" b="1" dirty="0">
              <a:solidFill>
                <a:srgbClr val="C00000"/>
              </a:solidFill>
            </a:endParaRPr>
          </a:p>
          <a:p>
            <a:pPr marL="742950" lvl="1" indent="-285750">
              <a:buFont typeface="Arial" panose="020B0604020202020204" pitchFamily="34" charset="0"/>
              <a:buChar char="•"/>
            </a:pPr>
            <a:endParaRPr lang="en-US" altLang="zh-CN" sz="1500" b="1" dirty="0">
              <a:solidFill>
                <a:srgbClr val="C00000"/>
              </a:solidFill>
            </a:endParaRPr>
          </a:p>
          <a:p>
            <a:pPr lvl="1"/>
            <a:endParaRPr lang="en-US" altLang="zh-CN" sz="1500" b="1" dirty="0">
              <a:solidFill>
                <a:srgbClr val="C00000"/>
              </a:solidFill>
            </a:endParaRPr>
          </a:p>
          <a:p>
            <a:pPr marL="742950" lvl="1" indent="-285750">
              <a:buFont typeface="Arial" panose="020B0604020202020204" pitchFamily="34" charset="0"/>
              <a:buChar char="•"/>
            </a:pPr>
            <a:endParaRPr lang="en-US" altLang="zh-CN" sz="1500" b="1" dirty="0"/>
          </a:p>
          <a:p>
            <a:pPr marL="285750" indent="-285750">
              <a:buFont typeface="Arial" panose="020B0604020202020204" pitchFamily="34" charset="0"/>
              <a:buChar char="•"/>
            </a:pPr>
            <a:endParaRPr lang="zh-CN" altLang="en-US" sz="1500" b="1" dirty="0"/>
          </a:p>
        </p:txBody>
      </p:sp>
      <p:pic>
        <p:nvPicPr>
          <p:cNvPr id="14" name="图片 13" descr="BDTIC_TestBoard_20230713"/>
          <p:cNvPicPr>
            <a:picLocks noChangeAspect="1"/>
          </p:cNvPicPr>
          <p:nvPr>
            <p:custDataLst>
              <p:tags r:id="rId5"/>
            </p:custDataLst>
          </p:nvPr>
        </p:nvPicPr>
        <p:blipFill>
          <a:blip r:embed="rId6" cstate="print"/>
          <a:stretch>
            <a:fillRect/>
          </a:stretch>
        </p:blipFill>
        <p:spPr>
          <a:xfrm rot="16200000">
            <a:off x="7537450" y="1221740"/>
            <a:ext cx="1257935" cy="1571625"/>
          </a:xfrm>
          <a:prstGeom prst="rect">
            <a:avLst/>
          </a:prstGeom>
        </p:spPr>
      </p:pic>
      <p:sp>
        <p:nvSpPr>
          <p:cNvPr id="27" name="文本框 26"/>
          <p:cNvSpPr txBox="1"/>
          <p:nvPr/>
        </p:nvSpPr>
        <p:spPr>
          <a:xfrm>
            <a:off x="7452360" y="2684145"/>
            <a:ext cx="1595120" cy="398780"/>
          </a:xfrm>
          <a:prstGeom prst="rect">
            <a:avLst/>
          </a:prstGeom>
          <a:noFill/>
        </p:spPr>
        <p:txBody>
          <a:bodyPr wrap="square" rtlCol="0">
            <a:spAutoFit/>
          </a:bodyPr>
          <a:lstStyle/>
          <a:p>
            <a:r>
              <a:rPr lang="en-US" altLang="zh-CN" sz="1000" b="1" dirty="0"/>
              <a:t>GBT_V1 practical pictures under microscope</a:t>
            </a:r>
            <a:endParaRPr lang="zh-CN" altLang="en-US" sz="1000" b="1" dirty="0"/>
          </a:p>
        </p:txBody>
      </p:sp>
      <p:pic>
        <p:nvPicPr>
          <p:cNvPr id="15" name="图片 14"/>
          <p:cNvPicPr>
            <a:picLocks noChangeAspect="1"/>
          </p:cNvPicPr>
          <p:nvPr/>
        </p:nvPicPr>
        <p:blipFill>
          <a:blip r:embed="rId7" cstate="print"/>
          <a:stretch>
            <a:fillRect/>
          </a:stretch>
        </p:blipFill>
        <p:spPr>
          <a:xfrm>
            <a:off x="6172200" y="3865245"/>
            <a:ext cx="2936240" cy="1379855"/>
          </a:xfrm>
          <a:prstGeom prst="rect">
            <a:avLst/>
          </a:prstGeom>
        </p:spPr>
      </p:pic>
      <p:sp>
        <p:nvSpPr>
          <p:cNvPr id="3" name="文本框 2"/>
          <p:cNvSpPr txBox="1"/>
          <p:nvPr/>
        </p:nvSpPr>
        <p:spPr>
          <a:xfrm>
            <a:off x="384810" y="1104900"/>
            <a:ext cx="1878330" cy="337185"/>
          </a:xfrm>
          <a:prstGeom prst="rect">
            <a:avLst/>
          </a:prstGeom>
          <a:solidFill>
            <a:schemeClr val="bg1"/>
          </a:solidFill>
        </p:spPr>
        <p:txBody>
          <a:bodyPr wrap="square" rtlCol="0">
            <a:spAutoFit/>
          </a:bodyPr>
          <a:p>
            <a:r>
              <a:rPr lang="en-US" altLang="zh-CN" sz="1600" b="1"/>
              <a:t>GBT ASIC includes</a:t>
            </a:r>
            <a:r>
              <a:rPr lang="zh-CN" altLang="en-US" sz="1600" b="1"/>
              <a:t>：</a:t>
            </a:r>
            <a:endParaRPr lang="zh-CN" altLang="en-US" sz="1600" b="1"/>
          </a:p>
        </p:txBody>
      </p:sp>
      <p:pic>
        <p:nvPicPr>
          <p:cNvPr id="7" name="图片 6"/>
          <p:cNvPicPr>
            <a:picLocks noChangeAspect="1"/>
          </p:cNvPicPr>
          <p:nvPr/>
        </p:nvPicPr>
        <p:blipFill>
          <a:blip r:embed="rId8"/>
          <a:stretch>
            <a:fillRect/>
          </a:stretch>
        </p:blipFill>
        <p:spPr>
          <a:xfrm>
            <a:off x="6964680" y="3893820"/>
            <a:ext cx="257810" cy="180975"/>
          </a:xfrm>
          <a:prstGeom prst="rect">
            <a:avLst/>
          </a:prstGeom>
        </p:spPr>
      </p:pic>
      <p:pic>
        <p:nvPicPr>
          <p:cNvPr id="16" name="图片 15"/>
          <p:cNvPicPr>
            <a:picLocks noChangeAspect="1"/>
          </p:cNvPicPr>
          <p:nvPr/>
        </p:nvPicPr>
        <p:blipFill>
          <a:blip r:embed="rId9"/>
          <a:stretch>
            <a:fillRect/>
          </a:stretch>
        </p:blipFill>
        <p:spPr>
          <a:xfrm>
            <a:off x="6265545" y="4441825"/>
            <a:ext cx="219075" cy="181610"/>
          </a:xfrm>
          <a:prstGeom prst="rect">
            <a:avLst/>
          </a:prstGeom>
        </p:spPr>
      </p:pic>
      <p:sp>
        <p:nvSpPr>
          <p:cNvPr id="17" name="文本框 16"/>
          <p:cNvSpPr txBox="1"/>
          <p:nvPr/>
        </p:nvSpPr>
        <p:spPr>
          <a:xfrm>
            <a:off x="8379460" y="4081780"/>
            <a:ext cx="353060" cy="151765"/>
          </a:xfrm>
          <a:prstGeom prst="rect">
            <a:avLst/>
          </a:prstGeom>
          <a:solidFill>
            <a:schemeClr val="bg1"/>
          </a:solidFill>
        </p:spPr>
        <p:txBody>
          <a:bodyPr wrap="square" rtlCol="0">
            <a:noAutofit/>
          </a:bodyPr>
          <a:p>
            <a:r>
              <a:rPr lang="en-US" altLang="zh-CN" sz="800"/>
              <a:t>TIA</a:t>
            </a:r>
            <a:endParaRPr lang="en-US" altLang="zh-CN" sz="800"/>
          </a:p>
        </p:txBody>
      </p:sp>
      <p:sp>
        <p:nvSpPr>
          <p:cNvPr id="18" name="文本框 17"/>
          <p:cNvSpPr txBox="1"/>
          <p:nvPr/>
        </p:nvSpPr>
        <p:spPr>
          <a:xfrm>
            <a:off x="8379460" y="4729480"/>
            <a:ext cx="353060" cy="151765"/>
          </a:xfrm>
          <a:prstGeom prst="rect">
            <a:avLst/>
          </a:prstGeom>
          <a:solidFill>
            <a:schemeClr val="bg1"/>
          </a:solidFill>
        </p:spPr>
        <p:txBody>
          <a:bodyPr wrap="square" rtlCol="0">
            <a:noAutofit/>
          </a:bodyPr>
          <a:p>
            <a:r>
              <a:rPr lang="en-US" altLang="zh-CN" sz="800"/>
              <a:t>LD</a:t>
            </a:r>
            <a:endParaRPr lang="en-US" altLang="zh-CN" sz="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stretch>
            <a:fillRect/>
          </a:stretch>
        </p:blipFill>
        <p:spPr>
          <a:xfrm>
            <a:off x="-1270" y="4441190"/>
            <a:ext cx="3249295" cy="1159510"/>
          </a:xfrm>
          <a:prstGeom prst="rect">
            <a:avLst/>
          </a:prstGeom>
        </p:spPr>
      </p:pic>
      <p:pic>
        <p:nvPicPr>
          <p:cNvPr id="4" name="Picture 15" descr="TitleBKG2"/>
          <p:cNvPicPr>
            <a:picLocks noChangeAspect="1" noChangeArrowheads="1"/>
          </p:cNvPicPr>
          <p:nvPr/>
        </p:nvPicPr>
        <p:blipFill>
          <a:blip r:embed="rId2"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custDataLst>
              <p:tags r:id="rId3"/>
            </p:custDataLst>
          </p:nvPr>
        </p:nvPicPr>
        <p:blipFill>
          <a:blip r:embed="rId4" cstate="email"/>
          <a:stretch>
            <a:fillRect/>
          </a:stretch>
        </p:blipFill>
        <p:spPr>
          <a:xfrm>
            <a:off x="8388424" y="57192"/>
            <a:ext cx="720080" cy="712076"/>
          </a:xfrm>
          <a:prstGeom prst="rect">
            <a:avLst/>
          </a:prstGeom>
        </p:spPr>
      </p:pic>
      <p:sp>
        <p:nvSpPr>
          <p:cNvPr id="10" name="标题 4"/>
          <p:cNvSpPr>
            <a:spLocks noGrp="1"/>
          </p:cNvSpPr>
          <p:nvPr/>
        </p:nvSpPr>
        <p:spPr>
          <a:xfrm>
            <a:off x="35560" y="57150"/>
            <a:ext cx="7607300" cy="444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000" kern="1200">
                <a:solidFill>
                  <a:schemeClr val="tx1"/>
                </a:solidFill>
                <a:latin typeface="+mj-lt"/>
                <a:ea typeface="+mj-ea"/>
                <a:cs typeface="+mj-cs"/>
              </a:defRPr>
            </a:lvl1pPr>
          </a:lstStyle>
          <a:p>
            <a:pPr algn="l">
              <a:buClrTx/>
              <a:buSzTx/>
              <a:buFontTx/>
            </a:pPr>
            <a:r>
              <a:rPr lang="zh-CN" altLang="en-US" sz="2800" b="1" dirty="0">
                <a:solidFill>
                  <a:srgbClr val="000090"/>
                </a:solidFill>
                <a:latin typeface="+mn-lt"/>
                <a:ea typeface="+mn-ea"/>
                <a:cs typeface="+mn-cs"/>
                <a:sym typeface="+mn-ea"/>
              </a:rPr>
              <a:t>LD, TIA ASICs and optical module</a:t>
            </a:r>
            <a:r>
              <a:rPr lang="zh-CN" altLang="en-US" sz="2800" b="1" dirty="0">
                <a:solidFill>
                  <a:srgbClr val="000090"/>
                </a:solidFill>
                <a:latin typeface="+mn-lt"/>
                <a:ea typeface="+mn-ea"/>
                <a:cs typeface="+mn-cs"/>
              </a:rPr>
              <a:t>  </a:t>
            </a:r>
            <a:r>
              <a:rPr lang="en-US" altLang="zh-CN" sz="2800" b="1" dirty="0">
                <a:solidFill>
                  <a:srgbClr val="000090"/>
                </a:solidFill>
                <a:latin typeface="+mn-lt"/>
                <a:ea typeface="+mn-ea"/>
                <a:cs typeface="+mn-cs"/>
              </a:rPr>
              <a:t> </a:t>
            </a:r>
            <a:endParaRPr lang="en-US" altLang="zh-CN" sz="2800" b="1" dirty="0">
              <a:solidFill>
                <a:srgbClr val="000090"/>
              </a:solidFill>
              <a:latin typeface="+mn-lt"/>
              <a:ea typeface="+mn-ea"/>
              <a:cs typeface="+mn-cs"/>
            </a:endParaRPr>
          </a:p>
        </p:txBody>
      </p:sp>
      <p:sp>
        <p:nvSpPr>
          <p:cNvPr id="8" name="文本框 7"/>
          <p:cNvSpPr txBox="1"/>
          <p:nvPr/>
        </p:nvSpPr>
        <p:spPr>
          <a:xfrm>
            <a:off x="40005" y="684530"/>
            <a:ext cx="7244739" cy="4707890"/>
          </a:xfrm>
          <a:prstGeom prst="rect">
            <a:avLst/>
          </a:prstGeom>
          <a:noFill/>
        </p:spPr>
        <p:txBody>
          <a:bodyPr wrap="square" rtlCol="0">
            <a:spAutoFit/>
          </a:bodyPr>
          <a:lstStyle/>
          <a:p>
            <a:pPr marL="285750" indent="-285750">
              <a:buFont typeface="Arial" panose="020B0604020202020204" pitchFamily="34" charset="0"/>
              <a:buChar char="•"/>
            </a:pPr>
            <a:r>
              <a:rPr lang="en-US" altLang="zh-CN" sz="1500" b="1" dirty="0"/>
              <a:t>LD</a:t>
            </a:r>
            <a:endParaRPr lang="en-US" altLang="zh-CN" sz="1500" b="1" dirty="0"/>
          </a:p>
          <a:p>
            <a:pPr marL="742950" lvl="1" indent="-285750">
              <a:buFont typeface="Arial" panose="020B0604020202020204" pitchFamily="34" charset="0"/>
              <a:buChar char="•"/>
            </a:pPr>
            <a:r>
              <a:rPr lang="en-US" altLang="zh-CN" sz="1500" b="1" dirty="0">
                <a:solidFill>
                  <a:srgbClr val="00B050"/>
                </a:solidFill>
              </a:rPr>
              <a:t>Core design has been tested and verified                 Done </a:t>
            </a:r>
            <a:r>
              <a:rPr lang="zh-CN" altLang="en-US" sz="1500" b="1" dirty="0">
                <a:solidFill>
                  <a:srgbClr val="00B050"/>
                </a:solidFill>
              </a:rPr>
              <a:t>√</a:t>
            </a:r>
            <a:endParaRPr lang="en-US" altLang="zh-CN" sz="1500" b="1" dirty="0">
              <a:solidFill>
                <a:srgbClr val="00B050"/>
              </a:solidFill>
            </a:endParaRPr>
          </a:p>
          <a:p>
            <a:pPr marL="742950" lvl="1" indent="-285750">
              <a:buFont typeface="Arial" panose="020B0604020202020204" pitchFamily="34" charset="0"/>
              <a:buChar char="•"/>
            </a:pPr>
            <a:r>
              <a:rPr lang="en-US" altLang="zh-CN" sz="1500" b="1" dirty="0">
                <a:solidFill>
                  <a:srgbClr val="C00000"/>
                </a:solidFill>
              </a:rPr>
              <a:t>What else needs to be done?</a:t>
            </a:r>
            <a:endParaRPr lang="en-US" altLang="zh-CN" sz="1500" b="1" dirty="0">
              <a:solidFill>
                <a:srgbClr val="C00000"/>
              </a:solidFill>
            </a:endParaRPr>
          </a:p>
          <a:p>
            <a:pPr marL="1200150" lvl="2" indent="-285750">
              <a:buFont typeface="Arial" panose="020B0604020202020204" pitchFamily="34" charset="0"/>
              <a:buChar char="•"/>
            </a:pPr>
            <a:r>
              <a:rPr lang="en-US" altLang="zh-CN" sz="1500" b="1" dirty="0">
                <a:solidFill>
                  <a:srgbClr val="C00000"/>
                </a:solidFill>
              </a:rPr>
              <a:t>Optimize the design (chip area and the power consumption)</a:t>
            </a:r>
            <a:endParaRPr lang="en-US" altLang="zh-CN" sz="1500" b="1" dirty="0">
              <a:solidFill>
                <a:srgbClr val="C00000"/>
              </a:solidFill>
            </a:endParaRPr>
          </a:p>
          <a:p>
            <a:pPr marL="1200150" lvl="2" indent="-285750">
              <a:buFont typeface="Arial" panose="020B0604020202020204" pitchFamily="34" charset="0"/>
              <a:buChar char="•"/>
            </a:pPr>
            <a:r>
              <a:rPr lang="en-US" altLang="zh-CN" sz="1500" b="1" dirty="0">
                <a:solidFill>
                  <a:srgbClr val="C00000"/>
                </a:solidFill>
              </a:rPr>
              <a:t>The final version integration (full four-channel form) </a:t>
            </a:r>
            <a:endParaRPr lang="en-US" altLang="zh-CN" sz="1500" b="1" dirty="0">
              <a:solidFill>
                <a:srgbClr val="C00000"/>
              </a:solidFill>
            </a:endParaRPr>
          </a:p>
          <a:p>
            <a:pPr marL="285750" indent="-285750">
              <a:buFont typeface="Arial" panose="020B0604020202020204" pitchFamily="34" charset="0"/>
              <a:buChar char="•"/>
            </a:pPr>
            <a:r>
              <a:rPr lang="en-US" altLang="zh-CN" sz="1500" b="1" dirty="0"/>
              <a:t>TIA</a:t>
            </a:r>
            <a:endParaRPr lang="en-US" altLang="zh-CN" sz="1500" b="1" dirty="0"/>
          </a:p>
          <a:p>
            <a:pPr marL="742950" lvl="1" indent="-285750">
              <a:buFont typeface="Arial" panose="020B0604020202020204" pitchFamily="34" charset="0"/>
              <a:buChar char="•"/>
            </a:pPr>
            <a:r>
              <a:rPr lang="en-US" altLang="zh-CN" sz="1500" b="1" dirty="0">
                <a:solidFill>
                  <a:srgbClr val="00B050"/>
                </a:solidFill>
              </a:rPr>
              <a:t>Core design has been tested and verified                 Done </a:t>
            </a:r>
            <a:r>
              <a:rPr lang="zh-CN" altLang="en-US" sz="1500" b="1" dirty="0">
                <a:solidFill>
                  <a:srgbClr val="00B050"/>
                </a:solidFill>
              </a:rPr>
              <a:t>√</a:t>
            </a:r>
            <a:endParaRPr lang="en-US" altLang="zh-CN" sz="1500" b="1" dirty="0">
              <a:solidFill>
                <a:srgbClr val="00B050"/>
              </a:solidFill>
            </a:endParaRPr>
          </a:p>
          <a:p>
            <a:pPr marL="742950" lvl="1" indent="-285750">
              <a:buFont typeface="Arial" panose="020B0604020202020204" pitchFamily="34" charset="0"/>
              <a:buChar char="•"/>
            </a:pPr>
            <a:r>
              <a:rPr lang="en-US" altLang="zh-CN" sz="1500" b="1" dirty="0">
                <a:solidFill>
                  <a:srgbClr val="C00000"/>
                </a:solidFill>
              </a:rPr>
              <a:t>What else needs to be done?</a:t>
            </a:r>
            <a:endParaRPr lang="en-US" altLang="zh-CN" sz="1500" b="1" dirty="0">
              <a:solidFill>
                <a:srgbClr val="C00000"/>
              </a:solidFill>
            </a:endParaRPr>
          </a:p>
          <a:p>
            <a:pPr marL="1200150" lvl="2" indent="-285750">
              <a:buFont typeface="Arial" panose="020B0604020202020204" pitchFamily="34" charset="0"/>
              <a:buChar char="•"/>
            </a:pPr>
            <a:r>
              <a:rPr lang="en-US" altLang="zh-CN" sz="1500" b="1" dirty="0">
                <a:solidFill>
                  <a:srgbClr val="C00000"/>
                </a:solidFill>
              </a:rPr>
              <a:t>Optimize the design (data rate and the power consumption)</a:t>
            </a:r>
            <a:endParaRPr lang="en-US" altLang="zh-CN" sz="1500" b="1" dirty="0">
              <a:solidFill>
                <a:srgbClr val="C00000"/>
              </a:solidFill>
            </a:endParaRPr>
          </a:p>
          <a:p>
            <a:pPr marL="1200150" lvl="2" indent="-285750">
              <a:buFont typeface="Arial" panose="020B0604020202020204" pitchFamily="34" charset="0"/>
              <a:buChar char="•"/>
            </a:pPr>
            <a:r>
              <a:rPr lang="en-US" altLang="zh-CN" sz="1500" b="1" dirty="0">
                <a:solidFill>
                  <a:srgbClr val="C00000"/>
                </a:solidFill>
              </a:rPr>
              <a:t>The final version design</a:t>
            </a:r>
            <a:endParaRPr lang="en-US" altLang="zh-CN" sz="1500" b="1" dirty="0">
              <a:solidFill>
                <a:srgbClr val="C00000"/>
              </a:solidFill>
            </a:endParaRPr>
          </a:p>
          <a:p>
            <a:pPr marL="285750" indent="-285750">
              <a:buFont typeface="Arial" panose="020B0604020202020204" pitchFamily="34" charset="0"/>
              <a:buChar char="•"/>
            </a:pPr>
            <a:r>
              <a:rPr lang="en-US" altLang="zh-CN" sz="1500" b="1" dirty="0"/>
              <a:t>Optical module</a:t>
            </a:r>
            <a:endParaRPr lang="en-US" altLang="zh-CN" sz="1500" b="1" dirty="0"/>
          </a:p>
          <a:p>
            <a:pPr marL="742950" lvl="1" indent="-285750">
              <a:buFont typeface="Arial" panose="020B0604020202020204" pitchFamily="34" charset="0"/>
              <a:buChar char="•"/>
            </a:pPr>
            <a:r>
              <a:rPr lang="en-US" altLang="zh-CN" sz="1500" b="1" dirty="0">
                <a:solidFill>
                  <a:srgbClr val="00B050"/>
                </a:solidFill>
              </a:rPr>
              <a:t>Prototype has been designed and tested                   Done </a:t>
            </a:r>
            <a:r>
              <a:rPr lang="zh-CN" altLang="en-US" sz="1500" b="1" dirty="0">
                <a:solidFill>
                  <a:srgbClr val="00B050"/>
                </a:solidFill>
              </a:rPr>
              <a:t>√</a:t>
            </a:r>
            <a:endParaRPr lang="en-US" altLang="zh-CN" sz="1500" b="1" dirty="0">
              <a:solidFill>
                <a:srgbClr val="C00000"/>
              </a:solidFill>
            </a:endParaRPr>
          </a:p>
          <a:p>
            <a:pPr marL="742950" lvl="1" indent="-285750">
              <a:buFont typeface="Arial" panose="020B0604020202020204" pitchFamily="34" charset="0"/>
              <a:buChar char="•"/>
            </a:pPr>
            <a:r>
              <a:rPr lang="en-US" altLang="zh-CN" sz="1500" b="1" dirty="0">
                <a:solidFill>
                  <a:srgbClr val="C00000"/>
                </a:solidFill>
              </a:rPr>
              <a:t>What else needs to be done?</a:t>
            </a:r>
            <a:endParaRPr lang="en-US" altLang="zh-CN" sz="1500" b="1" dirty="0">
              <a:solidFill>
                <a:srgbClr val="C00000"/>
              </a:solidFill>
            </a:endParaRPr>
          </a:p>
          <a:p>
            <a:pPr marL="1200150" lvl="2" indent="-285750">
              <a:buFont typeface="Arial" panose="020B0604020202020204" pitchFamily="34" charset="0"/>
              <a:buChar char="•"/>
            </a:pPr>
            <a:r>
              <a:rPr lang="en-US" altLang="zh-CN" sz="1500" b="1" dirty="0">
                <a:solidFill>
                  <a:srgbClr val="C00000"/>
                </a:solidFill>
              </a:rPr>
              <a:t>Optimize the design (related to stable and reliable mechanics, assembly ..)</a:t>
            </a:r>
            <a:endParaRPr lang="en-US" altLang="zh-CN" sz="1500" b="1" dirty="0">
              <a:solidFill>
                <a:srgbClr val="C00000"/>
              </a:solidFill>
            </a:endParaRPr>
          </a:p>
          <a:p>
            <a:pPr marL="1200150" lvl="2" indent="-285750">
              <a:buFont typeface="Arial" panose="020B0604020202020204" pitchFamily="34" charset="0"/>
              <a:buChar char="•"/>
            </a:pPr>
            <a:r>
              <a:rPr lang="en-US" altLang="zh-CN" sz="1500" b="1" dirty="0">
                <a:solidFill>
                  <a:srgbClr val="C00000"/>
                </a:solidFill>
              </a:rPr>
              <a:t>The final version.</a:t>
            </a:r>
            <a:endParaRPr lang="en-US" altLang="zh-CN" sz="1500" b="1" dirty="0">
              <a:solidFill>
                <a:srgbClr val="C00000"/>
              </a:solidFill>
            </a:endParaRPr>
          </a:p>
          <a:p>
            <a:pPr marL="1200150" lvl="2" indent="-285750">
              <a:buFont typeface="Arial" panose="020B0604020202020204" pitchFamily="34" charset="0"/>
              <a:buChar char="•"/>
            </a:pPr>
            <a:endParaRPr lang="en-US" altLang="zh-CN" sz="1500" b="1" dirty="0">
              <a:solidFill>
                <a:srgbClr val="C00000"/>
              </a:solidFill>
            </a:endParaRPr>
          </a:p>
          <a:p>
            <a:pPr marL="285750" indent="-285750">
              <a:buFont typeface="Arial" panose="020B0604020202020204" pitchFamily="34" charset="0"/>
              <a:buChar char="•"/>
            </a:pPr>
            <a:endParaRPr lang="en-US" altLang="zh-CN" sz="1500" b="1" dirty="0">
              <a:solidFill>
                <a:srgbClr val="C00000"/>
              </a:solidFill>
            </a:endParaRPr>
          </a:p>
          <a:p>
            <a:pPr lvl="1"/>
            <a:endParaRPr lang="en-US" altLang="zh-CN" sz="1500" b="1" dirty="0">
              <a:solidFill>
                <a:srgbClr val="C00000"/>
              </a:solidFill>
            </a:endParaRPr>
          </a:p>
          <a:p>
            <a:pPr marL="742950" lvl="1" indent="-285750">
              <a:buFont typeface="Arial" panose="020B0604020202020204" pitchFamily="34" charset="0"/>
              <a:buChar char="•"/>
            </a:pPr>
            <a:endParaRPr lang="en-US" altLang="zh-CN" sz="1500" b="1" dirty="0"/>
          </a:p>
          <a:p>
            <a:pPr marL="285750" indent="-285750">
              <a:buFont typeface="Arial" panose="020B0604020202020204" pitchFamily="34" charset="0"/>
              <a:buChar char="•"/>
            </a:pPr>
            <a:endParaRPr lang="zh-CN" altLang="en-US" sz="1500" b="1" dirty="0"/>
          </a:p>
        </p:txBody>
      </p:sp>
      <p:pic>
        <p:nvPicPr>
          <p:cNvPr id="7" name="图片 6"/>
          <p:cNvPicPr>
            <a:picLocks noChangeAspect="1"/>
          </p:cNvPicPr>
          <p:nvPr/>
        </p:nvPicPr>
        <p:blipFill>
          <a:blip r:embed="rId5" cstate="print"/>
          <a:srcRect r="55817"/>
          <a:stretch>
            <a:fillRect/>
          </a:stretch>
        </p:blipFill>
        <p:spPr>
          <a:xfrm>
            <a:off x="6804025" y="1128395"/>
            <a:ext cx="1944284" cy="3100070"/>
          </a:xfrm>
          <a:prstGeom prst="rect">
            <a:avLst/>
          </a:prstGeom>
        </p:spPr>
      </p:pic>
      <p:sp>
        <p:nvSpPr>
          <p:cNvPr id="9" name="TextBox 4"/>
          <p:cNvSpPr txBox="1"/>
          <p:nvPr>
            <p:custDataLst>
              <p:tags r:id="rId6"/>
            </p:custDataLst>
          </p:nvPr>
        </p:nvSpPr>
        <p:spPr>
          <a:xfrm>
            <a:off x="6659245" y="4300220"/>
            <a:ext cx="2499995" cy="510540"/>
          </a:xfrm>
          <a:prstGeom prst="rect">
            <a:avLst/>
          </a:prstGeom>
          <a:noFill/>
        </p:spPr>
        <p:txBody>
          <a:bodyPr wrap="square" rtlCol="0">
            <a:noAutofit/>
          </a:bodyPr>
          <a:lstStyle/>
          <a:p>
            <a:pPr indent="0">
              <a:buFont typeface="Arial" panose="020B0604020202020204" pitchFamily="34" charset="0"/>
              <a:buNone/>
            </a:pPr>
            <a:r>
              <a:rPr lang="en-US" altLang="zh-CN" sz="900" b="1" dirty="0">
                <a:ea typeface="微软雅黑" panose="020B0503020204020204" charset="-122"/>
                <a:cs typeface="微软雅黑" panose="020B0503020204020204" charset="-122"/>
                <a:sym typeface="+mn-ea"/>
              </a:rPr>
              <a:t>Clear and wide-open 10 Gbps optical eye has been captured in the LDAr ASIC optical test</a:t>
            </a:r>
            <a:endParaRPr lang="en-US" altLang="zh-CN" sz="900" b="1" dirty="0">
              <a:ea typeface="微软雅黑" panose="020B0503020204020204" charset="-122"/>
              <a:cs typeface="微软雅黑" panose="020B0503020204020204" charset="-122"/>
              <a:sym typeface="+mn-ea"/>
            </a:endParaRPr>
          </a:p>
        </p:txBody>
      </p:sp>
      <p:pic>
        <p:nvPicPr>
          <p:cNvPr id="11" name="图片 10"/>
          <p:cNvPicPr>
            <a:picLocks noChangeAspect="1"/>
          </p:cNvPicPr>
          <p:nvPr/>
        </p:nvPicPr>
        <p:blipFill>
          <a:blip r:embed="rId7" cstate="print"/>
          <a:stretch>
            <a:fillRect/>
          </a:stretch>
        </p:blipFill>
        <p:spPr>
          <a:xfrm>
            <a:off x="3202305" y="4010025"/>
            <a:ext cx="3491865" cy="1670050"/>
          </a:xfrm>
          <a:prstGeom prst="rect">
            <a:avLst/>
          </a:prstGeom>
        </p:spPr>
      </p:pic>
      <p:sp>
        <p:nvSpPr>
          <p:cNvPr id="13" name="矩形 12"/>
          <p:cNvSpPr/>
          <p:nvPr/>
        </p:nvSpPr>
        <p:spPr>
          <a:xfrm>
            <a:off x="539115" y="5449570"/>
            <a:ext cx="1872615" cy="21653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521970"/>
          </a:xfrm>
          <a:prstGeom prst="rect">
            <a:avLst/>
          </a:prstGeom>
          <a:noFill/>
        </p:spPr>
        <p:txBody>
          <a:bodyPr wrap="square" rtlCol="0">
            <a:spAutoFit/>
          </a:bodyPr>
          <a:lstStyle/>
          <a:p>
            <a:r>
              <a:rPr lang="zh-CN" altLang="en-US" sz="2800" dirty="0">
                <a:solidFill>
                  <a:srgbClr val="FF0000"/>
                </a:solidFill>
                <a:sym typeface="+mn-ea"/>
              </a:rPr>
              <a:t>B</a:t>
            </a:r>
            <a:r>
              <a:rPr lang="en-US" altLang="zh-CN" sz="2800" dirty="0">
                <a:solidFill>
                  <a:srgbClr val="FF0000"/>
                </a:solidFill>
                <a:sym typeface="+mn-ea"/>
              </a:rPr>
              <a:t>ackground</a:t>
            </a:r>
            <a:r>
              <a:rPr lang="en-US" altLang="zh-CN" sz="2800" b="1" dirty="0">
                <a:solidFill>
                  <a:srgbClr val="000090"/>
                </a:solidFill>
              </a:rPr>
              <a:t>——</a:t>
            </a:r>
            <a:r>
              <a:rPr sz="2800" b="1" dirty="0" smtClean="0">
                <a:solidFill>
                  <a:srgbClr val="800000"/>
                </a:solidFill>
                <a:latin typeface="Times New Roman" panose="02020603050405020304" pitchFamily="18" charset="0"/>
                <a:cs typeface="Times New Roman" panose="02020603050405020304" pitchFamily="18" charset="0"/>
                <a:sym typeface="+mn-ea"/>
              </a:rPr>
              <a:t>MPD detector</a:t>
            </a:r>
            <a:endParaRPr sz="2800" b="1" dirty="0" smtClean="0">
              <a:solidFill>
                <a:srgbClr val="800000"/>
              </a:solidFill>
              <a:latin typeface="Times New Roman" panose="02020603050405020304" pitchFamily="18" charset="0"/>
              <a:cs typeface="Times New Roman" panose="02020603050405020304" pitchFamily="18" charset="0"/>
              <a:sym typeface="+mn-ea"/>
            </a:endParaRPr>
          </a:p>
        </p:txBody>
      </p:sp>
      <p:sp>
        <p:nvSpPr>
          <p:cNvPr id="26" name="Rectangle 1"/>
          <p:cNvSpPr/>
          <p:nvPr>
            <p:custDataLst>
              <p:tags r:id="rId2"/>
            </p:custDataLst>
          </p:nvPr>
        </p:nvSpPr>
        <p:spPr>
          <a:xfrm>
            <a:off x="5436096" y="4777713"/>
            <a:ext cx="864096" cy="273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descr="NICA_scheme_v_2.1.png"/>
          <p:cNvPicPr>
            <a:picLocks noChangeAspect="1"/>
          </p:cNvPicPr>
          <p:nvPr>
            <p:custDataLst>
              <p:tags r:id="rId3"/>
            </p:custDataLst>
          </p:nvPr>
        </p:nvPicPr>
        <p:blipFill>
          <a:blip r:embed="rId4" cstate="print">
            <a:alphaModFix amt="47000"/>
            <a:extLst>
              <a:ext uri="{28A0092B-C50C-407E-A947-70E740481C1C}">
                <a14:useLocalDpi xmlns:a14="http://schemas.microsoft.com/office/drawing/2010/main" val="0"/>
              </a:ext>
            </a:extLst>
          </a:blip>
          <a:stretch>
            <a:fillRect/>
          </a:stretch>
        </p:blipFill>
        <p:spPr>
          <a:xfrm>
            <a:off x="432048" y="769268"/>
            <a:ext cx="8316416" cy="4675701"/>
          </a:xfrm>
          <a:prstGeom prst="rect">
            <a:avLst/>
          </a:prstGeom>
        </p:spPr>
      </p:pic>
      <p:pic>
        <p:nvPicPr>
          <p:cNvPr id="9" name="Picture 2"/>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l="3314"/>
          <a:stretch>
            <a:fillRect/>
          </a:stretch>
        </p:blipFill>
        <p:spPr bwMode="auto">
          <a:xfrm>
            <a:off x="6589240" y="3508297"/>
            <a:ext cx="2375248" cy="1941491"/>
          </a:xfrm>
          <a:prstGeom prst="rect">
            <a:avLst/>
          </a:prstGeom>
          <a:noFill/>
          <a:ln w="9525">
            <a:noFill/>
            <a:round/>
          </a:ln>
        </p:spPr>
      </p:pic>
      <p:pic>
        <p:nvPicPr>
          <p:cNvPr id="13" name="图片 12"/>
          <p:cNvPicPr>
            <a:picLocks noChangeAspect="1"/>
          </p:cNvPicPr>
          <p:nvPr>
            <p:custDataLst>
              <p:tags r:id="rId7"/>
            </p:custDataLst>
          </p:nvPr>
        </p:nvPicPr>
        <p:blipFill>
          <a:blip r:embed="rId8" cstate="print"/>
          <a:stretch>
            <a:fillRect/>
          </a:stretch>
        </p:blipFill>
        <p:spPr>
          <a:xfrm>
            <a:off x="194601" y="3793108"/>
            <a:ext cx="2145151" cy="1656680"/>
          </a:xfrm>
          <a:prstGeom prst="rect">
            <a:avLst/>
          </a:prstGeom>
        </p:spPr>
      </p:pic>
      <p:sp>
        <p:nvSpPr>
          <p:cNvPr id="11" name="TextBox 1"/>
          <p:cNvSpPr txBox="1"/>
          <p:nvPr>
            <p:custDataLst>
              <p:tags r:id="rId9"/>
            </p:custDataLst>
          </p:nvPr>
        </p:nvSpPr>
        <p:spPr>
          <a:xfrm>
            <a:off x="4417060" y="4157345"/>
            <a:ext cx="2099310" cy="922020"/>
          </a:xfrm>
          <a:prstGeom prst="rect">
            <a:avLst/>
          </a:prstGeom>
          <a:noFill/>
        </p:spPr>
        <p:txBody>
          <a:bodyPr wrap="square" rtlCol="0">
            <a:spAutoFit/>
          </a:bodyPr>
          <a:lstStyle/>
          <a:p>
            <a:pPr algn="r">
              <a:buClrTx/>
              <a:buSzTx/>
              <a:buFontTx/>
            </a:pPr>
            <a:r>
              <a:rPr lang="zh-CN" altLang="en-US" dirty="0" smtClean="0">
                <a:solidFill>
                  <a:srgbClr val="FF0000"/>
                </a:solidFill>
                <a:latin typeface="Times New Roman" panose="02020603050405020304" pitchFamily="18" charset="0"/>
                <a:ea typeface="黑体" panose="02010609060101010101" charset="-122"/>
                <a:cs typeface="Times New Roman" panose="02020603050405020304" pitchFamily="18" charset="0"/>
              </a:rPr>
              <a:t>MPD</a:t>
            </a:r>
            <a:endParaRPr lang="zh-CN" altLang="en-US" dirty="0" smtClean="0">
              <a:solidFill>
                <a:srgbClr val="FF0000"/>
              </a:solidFill>
              <a:latin typeface="Times New Roman" panose="02020603050405020304" pitchFamily="18" charset="0"/>
              <a:ea typeface="黑体" panose="02010609060101010101" charset="-122"/>
              <a:cs typeface="Times New Roman" panose="02020603050405020304" pitchFamily="18" charset="0"/>
            </a:endParaRPr>
          </a:p>
          <a:p>
            <a:pPr algn="r">
              <a:buClrTx/>
              <a:buSzTx/>
              <a:buFontTx/>
            </a:pPr>
            <a:r>
              <a:rPr lang="zh-CN" altLang="en-US" dirty="0" smtClean="0">
                <a:solidFill>
                  <a:srgbClr val="FF0000"/>
                </a:solidFill>
                <a:latin typeface="Times New Roman" panose="02020603050405020304"/>
                <a:ea typeface="黑体" panose="02010609060101010101" charset="-122"/>
                <a:cs typeface="Times New Roman" panose="02020603050405020304"/>
              </a:rPr>
              <a:t>Multi functional detector</a:t>
            </a:r>
            <a:endParaRPr lang="zh-CN" altLang="en-US" dirty="0" smtClean="0">
              <a:solidFill>
                <a:srgbClr val="FF0000"/>
              </a:solidFill>
              <a:latin typeface="Times New Roman" panose="02020603050405020304"/>
              <a:ea typeface="黑体" panose="02010609060101010101" charset="-122"/>
              <a:cs typeface="Times New Roman" panose="02020603050405020304"/>
            </a:endParaRPr>
          </a:p>
        </p:txBody>
      </p:sp>
      <p:cxnSp>
        <p:nvCxnSpPr>
          <p:cNvPr id="12" name="Straight Arrow Connector 4"/>
          <p:cNvCxnSpPr/>
          <p:nvPr>
            <p:custDataLst>
              <p:tags r:id="rId10"/>
            </p:custDataLst>
          </p:nvPr>
        </p:nvCxnSpPr>
        <p:spPr>
          <a:xfrm>
            <a:off x="7020272" y="2713484"/>
            <a:ext cx="720080" cy="936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1"/>
          <p:cNvSpPr txBox="1">
            <a:spLocks noChangeArrowheads="1"/>
          </p:cNvSpPr>
          <p:nvPr>
            <p:custDataLst>
              <p:tags r:id="rId11"/>
            </p:custDataLst>
          </p:nvPr>
        </p:nvSpPr>
        <p:spPr bwMode="auto">
          <a:xfrm rot="19822412">
            <a:off x="4820815" y="2252534"/>
            <a:ext cx="2566035" cy="583565"/>
          </a:xfrm>
          <a:prstGeom prst="rect">
            <a:avLst/>
          </a:prstGeom>
          <a:noFill/>
          <a:ln w="9525">
            <a:noFill/>
            <a:miter lim="800000"/>
          </a:ln>
        </p:spPr>
        <p:txBody>
          <a:bodyPr wrap="none">
            <a:spAutoFit/>
          </a:bodyPr>
          <a:lstStyle/>
          <a:p>
            <a:pPr algn="ctr"/>
            <a:r>
              <a:rPr lang="zh-CN" altLang="en-US" sz="1600" dirty="0" smtClean="0">
                <a:solidFill>
                  <a:srgbClr val="FF0000"/>
                </a:solidFill>
                <a:latin typeface="Times New Roman" panose="02020603050405020304"/>
                <a:ea typeface="黑体" panose="02010609060101010101" charset="-122"/>
                <a:cs typeface="Times New Roman" panose="02020603050405020304"/>
              </a:rPr>
              <a:t>Collision ring</a:t>
            </a:r>
            <a:endParaRPr lang="zh-CN" altLang="en-US" sz="1600" dirty="0" smtClean="0">
              <a:solidFill>
                <a:srgbClr val="FF0000"/>
              </a:solidFill>
              <a:latin typeface="Times New Roman" panose="02020603050405020304"/>
              <a:ea typeface="黑体" panose="02010609060101010101" charset="-122"/>
              <a:cs typeface="Times New Roman" panose="02020603050405020304"/>
            </a:endParaRPr>
          </a:p>
          <a:p>
            <a:pPr algn="ctr"/>
            <a:r>
              <a:rPr lang="en-US" sz="1600" dirty="0" smtClean="0">
                <a:solidFill>
                  <a:srgbClr val="FF0000"/>
                </a:solidFill>
                <a:latin typeface="Times New Roman" panose="02020603050405020304"/>
                <a:ea typeface="黑体" panose="02010609060101010101" charset="-122"/>
                <a:cs typeface="Times New Roman" panose="02020603050405020304"/>
              </a:rPr>
              <a:t>(</a:t>
            </a:r>
            <a:r>
              <a:rPr sz="1600" dirty="0" smtClean="0">
                <a:solidFill>
                  <a:srgbClr val="FF0000"/>
                </a:solidFill>
                <a:latin typeface="Times New Roman" panose="02020603050405020304"/>
                <a:ea typeface="黑体" panose="02010609060101010101" charset="-122"/>
                <a:cs typeface="Times New Roman" panose="02020603050405020304"/>
              </a:rPr>
              <a:t>(circumference 503 meters)</a:t>
            </a:r>
            <a:r>
              <a:rPr lang="en-US" sz="1600" dirty="0" smtClean="0">
                <a:solidFill>
                  <a:srgbClr val="FF0000"/>
                </a:solidFill>
                <a:latin typeface="Times New Roman" panose="02020603050405020304"/>
                <a:ea typeface="黑体" panose="02010609060101010101" charset="-122"/>
                <a:cs typeface="Times New Roman" panose="02020603050405020304"/>
              </a:rPr>
              <a:t>)</a:t>
            </a:r>
            <a:endParaRPr lang="en-US" sz="1600" dirty="0">
              <a:solidFill>
                <a:srgbClr val="FF0000"/>
              </a:solidFill>
              <a:latin typeface="Times New Roman" panose="02020603050405020304"/>
              <a:ea typeface="黑体" panose="02010609060101010101" charset="-122"/>
              <a:cs typeface="Times New Roman" panose="02020603050405020304"/>
            </a:endParaRPr>
          </a:p>
        </p:txBody>
      </p:sp>
      <p:sp>
        <p:nvSpPr>
          <p:cNvPr id="16" name="TextBox 11"/>
          <p:cNvSpPr txBox="1">
            <a:spLocks noChangeArrowheads="1"/>
          </p:cNvSpPr>
          <p:nvPr>
            <p:custDataLst>
              <p:tags r:id="rId12"/>
            </p:custDataLst>
          </p:nvPr>
        </p:nvSpPr>
        <p:spPr bwMode="auto">
          <a:xfrm>
            <a:off x="1359639" y="3496861"/>
            <a:ext cx="4083685" cy="583565"/>
          </a:xfrm>
          <a:prstGeom prst="rect">
            <a:avLst/>
          </a:prstGeom>
          <a:noFill/>
          <a:ln w="9525">
            <a:noFill/>
            <a:miter lim="800000"/>
          </a:ln>
        </p:spPr>
        <p:txBody>
          <a:bodyPr wrap="none">
            <a:spAutoFit/>
          </a:bodyPr>
          <a:lstStyle/>
          <a:p>
            <a:pPr algn="ctr"/>
            <a:r>
              <a:rPr lang="zh-CN" altLang="en-US" sz="1600" dirty="0" smtClean="0">
                <a:solidFill>
                  <a:srgbClr val="FF0000"/>
                </a:solidFill>
                <a:latin typeface="Times New Roman" panose="02020603050405020304"/>
                <a:ea typeface="黑体" panose="02010609060101010101" charset="-122"/>
                <a:cs typeface="Times New Roman" panose="02020603050405020304"/>
              </a:rPr>
              <a:t>Superconducting synchronous acceleration loop</a:t>
            </a:r>
            <a:endParaRPr lang="zh-CN" altLang="en-US" sz="1600" dirty="0" smtClean="0">
              <a:solidFill>
                <a:srgbClr val="FF0000"/>
              </a:solidFill>
              <a:latin typeface="Times New Roman" panose="02020603050405020304"/>
              <a:ea typeface="黑体" panose="02010609060101010101" charset="-122"/>
              <a:cs typeface="Times New Roman" panose="02020603050405020304"/>
            </a:endParaRPr>
          </a:p>
          <a:p>
            <a:pPr algn="ctr"/>
            <a:r>
              <a:rPr lang="en-US" sz="1600" dirty="0" smtClean="0">
                <a:solidFill>
                  <a:srgbClr val="FF0000"/>
                </a:solidFill>
                <a:latin typeface="Times New Roman" panose="02020603050405020304"/>
                <a:ea typeface="黑体" panose="02010609060101010101" charset="-122"/>
                <a:cs typeface="Times New Roman" panose="02020603050405020304"/>
              </a:rPr>
              <a:t>(</a:t>
            </a:r>
            <a:r>
              <a:rPr sz="1600" dirty="0" smtClean="0">
                <a:solidFill>
                  <a:srgbClr val="FF0000"/>
                </a:solidFill>
                <a:latin typeface="Times New Roman" panose="02020603050405020304"/>
                <a:ea typeface="黑体" panose="02010609060101010101" charset="-122"/>
                <a:cs typeface="Times New Roman" panose="02020603050405020304"/>
              </a:rPr>
              <a:t>circumference 251.5 meters</a:t>
            </a:r>
            <a:r>
              <a:rPr lang="en-US" sz="1600" dirty="0" smtClean="0">
                <a:solidFill>
                  <a:srgbClr val="FF0000"/>
                </a:solidFill>
                <a:latin typeface="Times New Roman" panose="02020603050405020304"/>
                <a:ea typeface="黑体" panose="02010609060101010101" charset="-122"/>
                <a:cs typeface="Times New Roman" panose="02020603050405020304"/>
              </a:rPr>
              <a:t>)</a:t>
            </a:r>
            <a:endParaRPr lang="en-US" sz="1600" dirty="0">
              <a:solidFill>
                <a:srgbClr val="FF0000"/>
              </a:solidFill>
              <a:latin typeface="Times New Roman" panose="02020603050405020304"/>
              <a:ea typeface="黑体" panose="02010609060101010101" charset="-122"/>
              <a:cs typeface="Times New Roman" panose="02020603050405020304"/>
            </a:endParaRPr>
          </a:p>
        </p:txBody>
      </p:sp>
      <p:sp>
        <p:nvSpPr>
          <p:cNvPr id="14" name="椭圆 13"/>
          <p:cNvSpPr/>
          <p:nvPr/>
        </p:nvSpPr>
        <p:spPr>
          <a:xfrm>
            <a:off x="8388350" y="5089525"/>
            <a:ext cx="360045" cy="288290"/>
          </a:xfrm>
          <a:prstGeom prst="ellipse">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 name="图片 6"/>
          <p:cNvPicPr>
            <a:picLocks noChangeAspect="1"/>
          </p:cNvPicPr>
          <p:nvPr>
            <p:custDataLst>
              <p:tags r:id="rId13"/>
            </p:custDataLst>
          </p:nvPr>
        </p:nvPicPr>
        <p:blipFill>
          <a:blip r:embed="rId14" cstate="email"/>
          <a:stretch>
            <a:fillRect/>
          </a:stretch>
        </p:blipFill>
        <p:spPr>
          <a:xfrm>
            <a:off x="8388424" y="57192"/>
            <a:ext cx="720080" cy="712076"/>
          </a:xfrm>
          <a:prstGeom prst="rect">
            <a:avLst/>
          </a:prstGeom>
        </p:spPr>
      </p:pic>
      <p:sp>
        <p:nvSpPr>
          <p:cNvPr id="5" name="TextBox 6"/>
          <p:cNvSpPr txBox="1">
            <a:spLocks noChangeArrowheads="1"/>
          </p:cNvSpPr>
          <p:nvPr/>
        </p:nvSpPr>
        <p:spPr bwMode="auto">
          <a:xfrm>
            <a:off x="179512" y="697260"/>
            <a:ext cx="8815363"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3238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ts val="600"/>
              </a:spcBef>
              <a:buFont typeface="Wingdings" panose="05000000000000000000" pitchFamily="2" charset="2"/>
              <a:buChar char="v"/>
            </a:pPr>
            <a:r>
              <a:rPr lang="en-US" altLang="ru-RU" sz="1800" dirty="0">
                <a:latin typeface="+mn-lt"/>
                <a:cs typeface="+mn-lt"/>
              </a:rPr>
              <a:t>The MPD enables a wide variety of physics measurements via high-luminosity scans in</a:t>
            </a:r>
            <a:r>
              <a:rPr lang="en-US" altLang="ru-RU" sz="1800" dirty="0">
                <a:solidFill>
                  <a:srgbClr val="0000FF"/>
                </a:solidFill>
                <a:latin typeface="+mn-lt"/>
                <a:cs typeface="+mn-lt"/>
              </a:rPr>
              <a:t> </a:t>
            </a:r>
            <a:r>
              <a:rPr lang="en-US" altLang="ru-RU" sz="1800" b="1" dirty="0">
                <a:solidFill>
                  <a:srgbClr val="0000FF"/>
                </a:solidFill>
                <a:latin typeface="+mn-lt"/>
                <a:cs typeface="+mn-lt"/>
              </a:rPr>
              <a:t>energy</a:t>
            </a:r>
            <a:r>
              <a:rPr lang="en-US" altLang="ru-RU" sz="1800" dirty="0">
                <a:solidFill>
                  <a:srgbClr val="0000FF"/>
                </a:solidFill>
                <a:latin typeface="+mn-lt"/>
                <a:cs typeface="+mn-lt"/>
              </a:rPr>
              <a:t> </a:t>
            </a:r>
            <a:r>
              <a:rPr lang="en-US" altLang="ru-RU" sz="1800" dirty="0">
                <a:latin typeface="+mn-lt"/>
                <a:cs typeface="+mn-lt"/>
              </a:rPr>
              <a:t>and </a:t>
            </a:r>
            <a:r>
              <a:rPr lang="en-US" altLang="ru-RU" sz="1800" b="1" dirty="0">
                <a:solidFill>
                  <a:srgbClr val="0000FF"/>
                </a:solidFill>
                <a:latin typeface="+mn-lt"/>
                <a:cs typeface="+mn-lt"/>
              </a:rPr>
              <a:t>system size </a:t>
            </a:r>
            <a:r>
              <a:rPr lang="en-US" altLang="ru-RU" sz="1800" dirty="0">
                <a:latin typeface="+mn-lt"/>
                <a:cs typeface="+mn-lt"/>
              </a:rPr>
              <a:t>with excellent PID and large acceptance</a:t>
            </a:r>
            <a:endParaRPr lang="en-US" altLang="ru-RU" sz="1800" dirty="0">
              <a:latin typeface="+mn-lt"/>
              <a:cs typeface="+mn-lt"/>
            </a:endParaRPr>
          </a:p>
        </p:txBody>
      </p:sp>
      <p:sp>
        <p:nvSpPr>
          <p:cNvPr id="6" name="Прямоугольник 11"/>
          <p:cNvSpPr/>
          <p:nvPr/>
        </p:nvSpPr>
        <p:spPr>
          <a:xfrm>
            <a:off x="179512" y="1359704"/>
            <a:ext cx="8770638" cy="623248"/>
          </a:xfrm>
          <a:prstGeom prst="rect">
            <a:avLst/>
          </a:prstGeom>
        </p:spPr>
        <p:txBody>
          <a:bodyPr wrap="square">
            <a:spAutoFit/>
          </a:bodyPr>
          <a:lstStyle/>
          <a:p>
            <a:pPr marL="360045" lvl="1" indent="-36195">
              <a:spcBef>
                <a:spcPts val="300"/>
              </a:spcBef>
              <a:buFont typeface="Wingdings" panose="05000000000000000000" pitchFamily="2" charset="2"/>
              <a:buChar char="ü"/>
            </a:pPr>
            <a:r>
              <a:rPr lang="en-US" sz="1600" dirty="0">
                <a:cs typeface="+mn-lt"/>
              </a:rPr>
              <a:t> Order of phase transition and search for QCD critical point </a:t>
            </a:r>
            <a:r>
              <a:rPr lang="en-US" sz="1600" dirty="0">
                <a:cs typeface="+mn-lt"/>
                <a:sym typeface="Wingdings" panose="05000000000000000000" pitchFamily="2" charset="2"/>
              </a:rPr>
              <a:t> </a:t>
            </a:r>
            <a:r>
              <a:rPr lang="en-US" sz="1600" b="1" dirty="0">
                <a:solidFill>
                  <a:srgbClr val="990000"/>
                </a:solidFill>
                <a:cs typeface="+mn-lt"/>
                <a:sym typeface="Wingdings" panose="05000000000000000000" pitchFamily="2" charset="2"/>
              </a:rPr>
              <a:t>structure of QCD phase diagram</a:t>
            </a:r>
            <a:endParaRPr lang="en-US" sz="1600" b="1" dirty="0">
              <a:solidFill>
                <a:srgbClr val="990000"/>
              </a:solidFill>
              <a:cs typeface="+mn-lt"/>
            </a:endParaRPr>
          </a:p>
          <a:p>
            <a:pPr marL="360045" lvl="1" indent="-36195">
              <a:spcBef>
                <a:spcPts val="300"/>
              </a:spcBef>
              <a:buFont typeface="Wingdings" panose="05000000000000000000" pitchFamily="2" charset="2"/>
              <a:buChar char="ü"/>
            </a:pPr>
            <a:r>
              <a:rPr lang="en-US" sz="1600" dirty="0">
                <a:cs typeface="+mn-lt"/>
              </a:rPr>
              <a:t> </a:t>
            </a:r>
            <a:r>
              <a:rPr lang="en-US" sz="1600" dirty="0" err="1">
                <a:cs typeface="+mn-lt"/>
              </a:rPr>
              <a:t>Hypernuclei</a:t>
            </a:r>
            <a:r>
              <a:rPr lang="en-US" sz="1600" dirty="0">
                <a:cs typeface="+mn-lt"/>
              </a:rPr>
              <a:t> and equation of state at high baryon densities  </a:t>
            </a:r>
            <a:r>
              <a:rPr lang="en-US" sz="1600" dirty="0">
                <a:cs typeface="+mn-lt"/>
                <a:sym typeface="Wingdings" panose="05000000000000000000" pitchFamily="2" charset="2"/>
              </a:rPr>
              <a:t> </a:t>
            </a:r>
            <a:r>
              <a:rPr lang="en-US" sz="1600" b="1" dirty="0">
                <a:solidFill>
                  <a:srgbClr val="990000"/>
                </a:solidFill>
                <a:cs typeface="+mn-lt"/>
                <a:sym typeface="Wingdings" panose="05000000000000000000" pitchFamily="2" charset="2"/>
              </a:rPr>
              <a:t>inner structure of compact stars</a:t>
            </a:r>
            <a:endParaRPr lang="en-US" sz="1600" b="1" dirty="0">
              <a:solidFill>
                <a:srgbClr val="990000"/>
              </a:solidFill>
              <a:cs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nvPicPr>
        <p:blipFill>
          <a:blip r:embed="rId2" cstate="email"/>
          <a:stretch>
            <a:fillRect/>
          </a:stretch>
        </p:blipFill>
        <p:spPr>
          <a:xfrm>
            <a:off x="8388424" y="57192"/>
            <a:ext cx="720080" cy="712076"/>
          </a:xfrm>
          <a:prstGeom prst="rect">
            <a:avLst/>
          </a:prstGeom>
        </p:spPr>
      </p:pic>
      <p:sp>
        <p:nvSpPr>
          <p:cNvPr id="8" name="TextBox 16"/>
          <p:cNvSpPr txBox="1"/>
          <p:nvPr/>
        </p:nvSpPr>
        <p:spPr>
          <a:xfrm>
            <a:off x="35496" y="81223"/>
            <a:ext cx="7704856" cy="521970"/>
          </a:xfrm>
          <a:prstGeom prst="rect">
            <a:avLst/>
          </a:prstGeom>
          <a:noFill/>
        </p:spPr>
        <p:txBody>
          <a:bodyPr wrap="square" rtlCol="0">
            <a:spAutoFit/>
          </a:bodyPr>
          <a:lstStyle/>
          <a:p>
            <a:r>
              <a:rPr lang="zh-CN" altLang="en-US" sz="2800" b="1" dirty="0">
                <a:solidFill>
                  <a:srgbClr val="000090"/>
                </a:solidFill>
              </a:rPr>
              <a:t>Outline</a:t>
            </a:r>
            <a:endParaRPr lang="zh-CN" altLang="en-US" sz="2800" b="1" dirty="0">
              <a:solidFill>
                <a:srgbClr val="000090"/>
              </a:solidFill>
            </a:endParaRPr>
          </a:p>
        </p:txBody>
      </p:sp>
      <p:sp>
        <p:nvSpPr>
          <p:cNvPr id="2" name="TextBox 1"/>
          <p:cNvSpPr txBox="1"/>
          <p:nvPr/>
        </p:nvSpPr>
        <p:spPr>
          <a:xfrm>
            <a:off x="1543050" y="912495"/>
            <a:ext cx="6699885" cy="4490720"/>
          </a:xfrm>
          <a:prstGeom prst="rect">
            <a:avLst/>
          </a:prstGeom>
          <a:noFill/>
        </p:spPr>
        <p:txBody>
          <a:bodyPr wrap="square" rtlCol="0">
            <a:noAutofit/>
          </a:bodyPr>
          <a:lstStyle/>
          <a:p>
            <a:pPr marL="457200" indent="-457200">
              <a:lnSpc>
                <a:spcPct val="120000"/>
              </a:lnSpc>
              <a:buFont typeface="Wingdings" panose="05000000000000000000" charset="0"/>
              <a:buChar char="p"/>
            </a:pPr>
            <a:r>
              <a:rPr lang="en-US" altLang="zh-CN" sz="2600" dirty="0">
                <a:solidFill>
                  <a:srgbClr val="000090"/>
                </a:solidFill>
                <a:sym typeface="+mn-ea"/>
              </a:rPr>
              <a:t>Background</a:t>
            </a:r>
            <a:endParaRPr lang="en-US" altLang="zh-CN" sz="2600" dirty="0">
              <a:solidFill>
                <a:srgbClr val="000090"/>
              </a:solidFill>
              <a:sym typeface="+mn-ea"/>
            </a:endParaRPr>
          </a:p>
          <a:p>
            <a:pPr marL="457200" indent="-457200">
              <a:lnSpc>
                <a:spcPct val="100000"/>
              </a:lnSpc>
              <a:buFont typeface="Wingdings" panose="05000000000000000000" charset="0"/>
              <a:buChar char="p"/>
            </a:pPr>
            <a:endParaRPr lang="zh-CN" altLang="en-US" dirty="0">
              <a:solidFill>
                <a:srgbClr val="000090"/>
              </a:solidFill>
            </a:endParaRPr>
          </a:p>
          <a:p>
            <a:pPr marL="457200" indent="-457200">
              <a:lnSpc>
                <a:spcPct val="120000"/>
              </a:lnSpc>
              <a:buFont typeface="Wingdings" panose="05000000000000000000" charset="0"/>
              <a:buChar char="p"/>
            </a:pPr>
            <a:r>
              <a:rPr lang="en-US" altLang="zh-CN" sz="2600" dirty="0">
                <a:solidFill>
                  <a:srgbClr val="000090"/>
                </a:solidFill>
                <a:sym typeface="+mn-ea"/>
              </a:rPr>
              <a:t>Exploration of Domestic Processes for MAPS</a:t>
            </a:r>
            <a:endParaRPr lang="en-US" altLang="zh-CN" dirty="0">
              <a:solidFill>
                <a:srgbClr val="FF0000"/>
              </a:solidFill>
              <a:sym typeface="+mn-ea"/>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64820" indent="-457200" algn="l">
              <a:lnSpc>
                <a:spcPct val="120000"/>
              </a:lnSpc>
              <a:buClrTx/>
              <a:buSzTx/>
              <a:buFont typeface="Wingdings" panose="05000000000000000000" charset="0"/>
              <a:buChar char="p"/>
            </a:pPr>
            <a:r>
              <a:rPr lang="en-US" altLang="zh-CN" sz="2600" dirty="0" smtClean="0">
                <a:solidFill>
                  <a:srgbClr val="000090"/>
                </a:solidFill>
                <a:sym typeface="+mn-ea"/>
              </a:rPr>
              <a:t>GBT </a:t>
            </a:r>
            <a:r>
              <a:rPr lang="en-US" altLang="zh-CN" sz="2600" dirty="0">
                <a:solidFill>
                  <a:srgbClr val="000090"/>
                </a:solidFill>
                <a:sym typeface="+mn-ea"/>
              </a:rPr>
              <a:t>Series ASICs Development</a:t>
            </a:r>
            <a:endParaRPr lang="en-US" altLang="zh-CN" sz="2600" dirty="0">
              <a:solidFill>
                <a:srgbClr val="000090"/>
              </a:solidFill>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57200" indent="-457200">
              <a:lnSpc>
                <a:spcPct val="120000"/>
              </a:lnSpc>
              <a:buFont typeface="Wingdings" panose="05000000000000000000" charset="0"/>
              <a:buChar char="p"/>
            </a:pPr>
            <a:r>
              <a:rPr lang="en-US" altLang="zh-CN" sz="2600" dirty="0" smtClean="0">
                <a:solidFill>
                  <a:srgbClr val="FF0000"/>
                </a:solidFill>
                <a:sym typeface="+mn-ea"/>
              </a:rPr>
              <a:t>Module Assembly </a:t>
            </a:r>
            <a:endParaRPr lang="en-US" altLang="zh-CN" sz="2600" dirty="0" smtClean="0">
              <a:solidFill>
                <a:srgbClr val="FF0000"/>
              </a:solidFill>
              <a:sym typeface="+mn-ea"/>
            </a:endParaRPr>
          </a:p>
          <a:p>
            <a:pPr marL="464820" indent="-457200">
              <a:lnSpc>
                <a:spcPct val="100000"/>
              </a:lnSpc>
              <a:buFont typeface="Wingdings" panose="05000000000000000000" charset="0"/>
              <a:buChar char="p"/>
            </a:pPr>
            <a:endParaRPr lang="zh-CN" altLang="en-US" dirty="0">
              <a:solidFill>
                <a:srgbClr val="000090"/>
              </a:solidFill>
              <a:sym typeface="+mn-ea"/>
            </a:endParaRPr>
          </a:p>
          <a:p>
            <a:pPr marL="457200" indent="-457200" algn="l">
              <a:lnSpc>
                <a:spcPct val="120000"/>
              </a:lnSpc>
              <a:buClrTx/>
              <a:buSzTx/>
              <a:buFont typeface="Wingdings" panose="05000000000000000000" charset="0"/>
              <a:buChar char="p"/>
            </a:pPr>
            <a:r>
              <a:rPr lang="en-US" altLang="zh-CN" sz="2600" dirty="0">
                <a:solidFill>
                  <a:srgbClr val="000090"/>
                </a:solidFill>
                <a:sym typeface="+mn-ea"/>
              </a:rPr>
              <a:t>Summary and Plan</a:t>
            </a:r>
            <a:endParaRPr lang="en-US" altLang="zh-CN" sz="2600" dirty="0">
              <a:solidFill>
                <a:srgbClr val="000090"/>
              </a:solidFill>
            </a:endParaRPr>
          </a:p>
          <a:p>
            <a:pPr marL="457200" indent="-457200" algn="l">
              <a:lnSpc>
                <a:spcPct val="120000"/>
              </a:lnSpc>
              <a:buClrTx/>
              <a:buSzTx/>
              <a:buFont typeface="Wingdings" panose="05000000000000000000" charset="0"/>
              <a:buChar char="p"/>
            </a:pPr>
            <a:endParaRPr lang="en-US" altLang="zh-CN" sz="2600" dirty="0">
              <a:solidFill>
                <a:srgbClr val="00009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52928" cy="521970"/>
          </a:xfrm>
          <a:prstGeom prst="rect">
            <a:avLst/>
          </a:prstGeom>
          <a:noFill/>
        </p:spPr>
        <p:txBody>
          <a:bodyPr wrap="square" rtlCol="0">
            <a:spAutoFit/>
          </a:bodyPr>
          <a:lstStyle/>
          <a:p>
            <a:pPr algn="l">
              <a:buClrTx/>
              <a:buSzTx/>
              <a:buFontTx/>
            </a:pPr>
            <a:r>
              <a:rPr lang="zh-CN" altLang="en-US" sz="2800" b="1" dirty="0">
                <a:solidFill>
                  <a:srgbClr val="000090"/>
                </a:solidFill>
              </a:rPr>
              <a:t>ALICE ITS2 Project</a:t>
            </a:r>
            <a:endParaRPr lang="zh-CN" altLang="en-US" sz="2800" b="1" dirty="0">
              <a:solidFill>
                <a:srgbClr val="000090"/>
              </a:solidFill>
            </a:endParaRPr>
          </a:p>
        </p:txBody>
      </p:sp>
      <p:pic>
        <p:nvPicPr>
          <p:cNvPr id="2" name="Picture 1"/>
          <p:cNvPicPr>
            <a:picLocks noChangeAspect="1"/>
          </p:cNvPicPr>
          <p:nvPr/>
        </p:nvPicPr>
        <p:blipFill rotWithShape="1">
          <a:blip r:embed="rId2" cstate="print"/>
          <a:srcRect t="5165"/>
          <a:stretch>
            <a:fillRect/>
          </a:stretch>
        </p:blipFill>
        <p:spPr>
          <a:xfrm>
            <a:off x="2821526" y="888792"/>
            <a:ext cx="3382144" cy="1608668"/>
          </a:xfrm>
          <a:prstGeom prst="rect">
            <a:avLst/>
          </a:prstGeom>
        </p:spPr>
      </p:pic>
      <p:pic>
        <p:nvPicPr>
          <p:cNvPr id="3" name="Picture 2"/>
          <p:cNvPicPr>
            <a:picLocks noChangeAspect="1"/>
          </p:cNvPicPr>
          <p:nvPr/>
        </p:nvPicPr>
        <p:blipFill>
          <a:blip r:embed="rId3" cstate="print"/>
          <a:stretch>
            <a:fillRect/>
          </a:stretch>
        </p:blipFill>
        <p:spPr>
          <a:xfrm>
            <a:off x="7290660" y="2129042"/>
            <a:ext cx="1476111" cy="773251"/>
          </a:xfrm>
          <a:prstGeom prst="rect">
            <a:avLst/>
          </a:prstGeom>
        </p:spPr>
      </p:pic>
      <p:sp>
        <p:nvSpPr>
          <p:cNvPr id="5" name="TextBox 4"/>
          <p:cNvSpPr txBox="1"/>
          <p:nvPr/>
        </p:nvSpPr>
        <p:spPr>
          <a:xfrm>
            <a:off x="7344360" y="2918700"/>
            <a:ext cx="1476112" cy="276999"/>
          </a:xfrm>
          <a:prstGeom prst="rect">
            <a:avLst/>
          </a:prstGeom>
          <a:noFill/>
        </p:spPr>
        <p:txBody>
          <a:bodyPr wrap="square" rtlCol="0">
            <a:spAutoFit/>
          </a:bodyPr>
          <a:lstStyle/>
          <a:p>
            <a:pPr algn="ctr"/>
            <a:r>
              <a:rPr lang="en-US" altLang="zh-CN" sz="1200" b="1" dirty="0">
                <a:latin typeface="Times New Roman" panose="02020603050405020304" pitchFamily="18" charset="0"/>
                <a:ea typeface="Hei" charset="-122"/>
                <a:cs typeface="Times New Roman" panose="02020603050405020304" pitchFamily="18" charset="0"/>
              </a:rPr>
              <a:t>ALPIDE chip</a:t>
            </a:r>
            <a:endParaRPr lang="en-US" sz="1200" b="1" dirty="0">
              <a:latin typeface="Times New Roman" panose="02020603050405020304" pitchFamily="18" charset="0"/>
              <a:ea typeface="Hei" charset="-122"/>
              <a:cs typeface="Times New Roman" panose="02020603050405020304" pitchFamily="18" charset="0"/>
            </a:endParaRPr>
          </a:p>
        </p:txBody>
      </p:sp>
      <p:pic>
        <p:nvPicPr>
          <p:cNvPr id="6" name="Picture 5"/>
          <p:cNvPicPr>
            <a:picLocks noChangeAspect="1"/>
          </p:cNvPicPr>
          <p:nvPr/>
        </p:nvPicPr>
        <p:blipFill>
          <a:blip r:embed="rId4" cstate="print"/>
          <a:stretch>
            <a:fillRect/>
          </a:stretch>
        </p:blipFill>
        <p:spPr>
          <a:xfrm>
            <a:off x="6634440" y="1056323"/>
            <a:ext cx="2344523" cy="662441"/>
          </a:xfrm>
          <a:prstGeom prst="rect">
            <a:avLst/>
          </a:prstGeom>
          <a:ln w="28575">
            <a:solidFill>
              <a:srgbClr val="FF0000"/>
            </a:solidFill>
          </a:ln>
        </p:spPr>
      </p:pic>
      <p:cxnSp>
        <p:nvCxnSpPr>
          <p:cNvPr id="8" name="Straight Arrow Connector 7"/>
          <p:cNvCxnSpPr>
            <a:endCxn id="6" idx="1"/>
          </p:cNvCxnSpPr>
          <p:nvPr/>
        </p:nvCxnSpPr>
        <p:spPr>
          <a:xfrm flipV="1">
            <a:off x="5518085" y="1387544"/>
            <a:ext cx="1116355" cy="6712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569342" y="1473159"/>
            <a:ext cx="288032" cy="109780"/>
          </a:xfrm>
          <a:prstGeom prst="rect">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9" idx="2"/>
            <a:endCxn id="3" idx="0"/>
          </p:cNvCxnSpPr>
          <p:nvPr/>
        </p:nvCxnSpPr>
        <p:spPr>
          <a:xfrm>
            <a:off x="7713358" y="1582939"/>
            <a:ext cx="315358" cy="546103"/>
          </a:xfrm>
          <a:prstGeom prst="straightConnector1">
            <a:avLst/>
          </a:prstGeom>
          <a:ln w="28575">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231010">
            <a:off x="4440402" y="1758259"/>
            <a:ext cx="1091519" cy="268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0" name="Picture 19"/>
          <p:cNvPicPr>
            <a:picLocks noChangeAspect="1"/>
          </p:cNvPicPr>
          <p:nvPr/>
        </p:nvPicPr>
        <p:blipFill>
          <a:blip r:embed="rId5" cstate="print"/>
          <a:stretch>
            <a:fillRect/>
          </a:stretch>
        </p:blipFill>
        <p:spPr>
          <a:xfrm>
            <a:off x="72079" y="1057300"/>
            <a:ext cx="2699721" cy="1875528"/>
          </a:xfrm>
          <a:prstGeom prst="rect">
            <a:avLst/>
          </a:prstGeom>
        </p:spPr>
      </p:pic>
      <p:sp>
        <p:nvSpPr>
          <p:cNvPr id="21" name="文本框 17"/>
          <p:cNvSpPr txBox="1"/>
          <p:nvPr/>
        </p:nvSpPr>
        <p:spPr>
          <a:xfrm>
            <a:off x="234402" y="3003257"/>
            <a:ext cx="3837016" cy="646331"/>
          </a:xfrm>
          <a:prstGeom prst="rect">
            <a:avLst/>
          </a:prstGeom>
          <a:noFill/>
        </p:spPr>
        <p:txBody>
          <a:bodyPr wrap="square" rtlCol="0">
            <a:spAutoFit/>
          </a:bodyPr>
          <a:lstStyle/>
          <a:p>
            <a:r>
              <a:rPr kumimoji="1" lang="en-US" altLang="zh-CN" b="1" dirty="0"/>
              <a:t>Inner Tracking System 2</a:t>
            </a:r>
            <a:endParaRPr kumimoji="1" lang="en-US" altLang="zh-CN" b="1" dirty="0"/>
          </a:p>
          <a:p>
            <a:r>
              <a:rPr kumimoji="1" lang="en-US" altLang="zh-CN" b="1" dirty="0">
                <a:solidFill>
                  <a:srgbClr val="0000FF"/>
                </a:solidFill>
              </a:rPr>
              <a:t>7 layers of MAPS, 12.5G pixels</a:t>
            </a:r>
            <a:endParaRPr kumimoji="1" lang="zh-CN" altLang="en-US" b="1" dirty="0">
              <a:solidFill>
                <a:srgbClr val="0000FF"/>
              </a:solidFill>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2253" y="2962346"/>
            <a:ext cx="2664296" cy="399210"/>
          </a:xfrm>
          <a:prstGeom prst="rect">
            <a:avLst/>
          </a:prstGeom>
          <a:ln w="28575">
            <a:solidFill>
              <a:srgbClr val="0000FF"/>
            </a:solidFill>
          </a:ln>
        </p:spPr>
      </p:pic>
      <p:sp>
        <p:nvSpPr>
          <p:cNvPr id="23" name="Rectangle 22"/>
          <p:cNvSpPr/>
          <p:nvPr/>
        </p:nvSpPr>
        <p:spPr>
          <a:xfrm rot="2119008">
            <a:off x="2725044" y="1882356"/>
            <a:ext cx="1167467" cy="22080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23" idx="3"/>
            <a:endCxn id="22" idx="1"/>
          </p:cNvCxnSpPr>
          <p:nvPr/>
        </p:nvCxnSpPr>
        <p:spPr>
          <a:xfrm>
            <a:off x="3785085" y="2330213"/>
            <a:ext cx="567168" cy="83173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572001" y="3900452"/>
            <a:ext cx="4248472" cy="1477328"/>
          </a:xfrm>
          <a:prstGeom prst="rect">
            <a:avLst/>
          </a:prstGeom>
        </p:spPr>
        <p:txBody>
          <a:bodyPr wrap="square">
            <a:spAutoFit/>
          </a:bodyPr>
          <a:lstStyle/>
          <a:p>
            <a:pPr marL="285750" indent="-285750" algn="just">
              <a:buFont typeface="Arial" panose="020B0604020202020204" pitchFamily="34" charset="0"/>
              <a:buChar char="•"/>
            </a:pPr>
            <a:r>
              <a:rPr lang="en-US" dirty="0"/>
              <a:t>Inner Barrel (IB):  </a:t>
            </a:r>
            <a:r>
              <a:rPr lang="en-US" b="1" dirty="0">
                <a:solidFill>
                  <a:srgbClr val="C00000"/>
                </a:solidFill>
              </a:rPr>
              <a:t>~0.35% X</a:t>
            </a:r>
            <a:r>
              <a:rPr lang="en-US" b="1" baseline="-25000" dirty="0">
                <a:solidFill>
                  <a:srgbClr val="C00000"/>
                </a:solidFill>
              </a:rPr>
              <a:t>0</a:t>
            </a:r>
            <a:endParaRPr lang="en-US" dirty="0"/>
          </a:p>
          <a:p>
            <a:pPr marL="285750" indent="-14605" algn="just">
              <a:buFont typeface="Arial" panose="020B0604020202020204" pitchFamily="34" charset="0"/>
              <a:buChar char="•"/>
            </a:pPr>
            <a:r>
              <a:rPr lang="en-US" dirty="0"/>
              <a:t> 3 Inner Layers (48 x 9-chip Staves</a:t>
            </a:r>
            <a:r>
              <a:rPr lang="zh-CN" altLang="en-US" dirty="0"/>
              <a:t>）</a:t>
            </a:r>
            <a:endParaRPr lang="en-US" dirty="0"/>
          </a:p>
          <a:p>
            <a:pPr marL="285750" indent="-285750" algn="just">
              <a:buFont typeface="Arial" panose="020B0604020202020204" pitchFamily="34" charset="0"/>
              <a:buChar char="•"/>
            </a:pPr>
            <a:r>
              <a:rPr lang="en-US" dirty="0"/>
              <a:t>Outer Barrel (OB)</a:t>
            </a:r>
            <a:r>
              <a:rPr lang="zh-CN" altLang="en-US" dirty="0"/>
              <a:t>：</a:t>
            </a:r>
            <a:r>
              <a:rPr lang="en-US" b="1" dirty="0">
                <a:solidFill>
                  <a:srgbClr val="C00000"/>
                </a:solidFill>
              </a:rPr>
              <a:t> ~0.8% X</a:t>
            </a:r>
            <a:r>
              <a:rPr lang="en-US" b="1" baseline="-25000" dirty="0">
                <a:solidFill>
                  <a:srgbClr val="C00000"/>
                </a:solidFill>
              </a:rPr>
              <a:t>0</a:t>
            </a:r>
            <a:endParaRPr lang="en-US" dirty="0"/>
          </a:p>
          <a:p>
            <a:pPr marL="285750" indent="-14605" algn="just">
              <a:buFont typeface="Arial" panose="020B0604020202020204" pitchFamily="34" charset="0"/>
              <a:buChar char="•"/>
            </a:pPr>
            <a:r>
              <a:rPr lang="en-US" dirty="0"/>
              <a:t> 2 Outer Layers (90 x 14-HIC Staves)</a:t>
            </a:r>
            <a:endParaRPr lang="en-US" dirty="0"/>
          </a:p>
          <a:p>
            <a:pPr marL="285750" indent="-14605" algn="just">
              <a:buFont typeface="Arial" panose="020B0604020202020204" pitchFamily="34" charset="0"/>
              <a:buChar char="•"/>
            </a:pPr>
            <a:r>
              <a:rPr lang="en-US" dirty="0"/>
              <a:t> 2 Middle Layers (54 x 8-HIC Staves)</a:t>
            </a:r>
            <a:endParaRPr lang="en-US" dirty="0"/>
          </a:p>
        </p:txBody>
      </p:sp>
      <p:sp>
        <p:nvSpPr>
          <p:cNvPr id="26" name="TextBox 25"/>
          <p:cNvSpPr txBox="1"/>
          <p:nvPr/>
        </p:nvSpPr>
        <p:spPr>
          <a:xfrm>
            <a:off x="5868144" y="2652509"/>
            <a:ext cx="1224136" cy="276999"/>
          </a:xfrm>
          <a:prstGeom prst="rect">
            <a:avLst/>
          </a:prstGeom>
          <a:noFill/>
        </p:spPr>
        <p:txBody>
          <a:bodyPr wrap="square" rtlCol="0">
            <a:spAutoFit/>
          </a:bodyPr>
          <a:lstStyle/>
          <a:p>
            <a:r>
              <a:rPr lang="en-US" sz="1200" b="1" dirty="0"/>
              <a:t>IB HIC (module)</a:t>
            </a:r>
            <a:endParaRPr lang="en-US" sz="1200" b="1" dirty="0"/>
          </a:p>
        </p:txBody>
      </p:sp>
      <p:sp>
        <p:nvSpPr>
          <p:cNvPr id="27" name="TextBox 26"/>
          <p:cNvSpPr txBox="1"/>
          <p:nvPr/>
        </p:nvSpPr>
        <p:spPr>
          <a:xfrm>
            <a:off x="6540730" y="769268"/>
            <a:ext cx="1316644" cy="276999"/>
          </a:xfrm>
          <a:prstGeom prst="rect">
            <a:avLst/>
          </a:prstGeom>
          <a:noFill/>
        </p:spPr>
        <p:txBody>
          <a:bodyPr wrap="square" rtlCol="0">
            <a:spAutoFit/>
          </a:bodyPr>
          <a:lstStyle/>
          <a:p>
            <a:r>
              <a:rPr lang="en-US" sz="1200" b="1" dirty="0"/>
              <a:t>OB HIC (module)</a:t>
            </a:r>
            <a:endParaRPr lang="en-US" sz="1200" b="1" dirty="0"/>
          </a:p>
        </p:txBody>
      </p:sp>
      <p:sp>
        <p:nvSpPr>
          <p:cNvPr id="28" name="TextBox 27"/>
          <p:cNvSpPr txBox="1"/>
          <p:nvPr/>
        </p:nvSpPr>
        <p:spPr>
          <a:xfrm>
            <a:off x="2636399" y="2253174"/>
            <a:ext cx="1148686" cy="461665"/>
          </a:xfrm>
          <a:prstGeom prst="rect">
            <a:avLst/>
          </a:prstGeom>
          <a:noFill/>
        </p:spPr>
        <p:txBody>
          <a:bodyPr wrap="square" rtlCol="0">
            <a:spAutoFit/>
          </a:bodyPr>
          <a:lstStyle/>
          <a:p>
            <a:r>
              <a:rPr lang="en-US" sz="1200" b="1" dirty="0"/>
              <a:t>IB Stave</a:t>
            </a:r>
            <a:endParaRPr lang="en-US" sz="1200" b="1" dirty="0"/>
          </a:p>
          <a:p>
            <a:r>
              <a:rPr lang="en-US" sz="1200" b="1" dirty="0" err="1"/>
              <a:t>supermodule</a:t>
            </a:r>
            <a:endParaRPr lang="en-US" sz="1200" b="1" dirty="0"/>
          </a:p>
        </p:txBody>
      </p:sp>
      <p:sp>
        <p:nvSpPr>
          <p:cNvPr id="29" name="TextBox 28"/>
          <p:cNvSpPr txBox="1"/>
          <p:nvPr/>
        </p:nvSpPr>
        <p:spPr>
          <a:xfrm>
            <a:off x="7569342" y="2335790"/>
            <a:ext cx="1035106" cy="246221"/>
          </a:xfrm>
          <a:prstGeom prst="rect">
            <a:avLst/>
          </a:prstGeom>
          <a:noFill/>
        </p:spPr>
        <p:txBody>
          <a:bodyPr wrap="square" rtlCol="0">
            <a:spAutoFit/>
          </a:bodyPr>
          <a:lstStyle/>
          <a:p>
            <a:pPr algn="ctr"/>
            <a:r>
              <a:rPr lang="en-US" altLang="zh-CN" sz="1000" dirty="0">
                <a:solidFill>
                  <a:srgbClr val="0000FF"/>
                </a:solidFill>
                <a:latin typeface="Times New Roman" panose="02020603050405020304" pitchFamily="18" charset="0"/>
                <a:ea typeface="Hei" charset="-122"/>
                <a:cs typeface="Times New Roman" panose="02020603050405020304" pitchFamily="18" charset="0"/>
              </a:rPr>
              <a:t>50/100</a:t>
            </a:r>
            <a:r>
              <a:rPr lang="en-US" altLang="zh-CN" sz="1000" b="1" dirty="0">
                <a:solidFill>
                  <a:srgbClr val="0000FF"/>
                </a:solidFill>
                <a:latin typeface="Times New Roman" panose="02020603050405020304" pitchFamily="18" charset="0"/>
                <a:ea typeface="Hei" charset="-122"/>
                <a:cs typeface="Times New Roman" panose="02020603050405020304" pitchFamily="18" charset="0"/>
              </a:rPr>
              <a:t> 𝜇m</a:t>
            </a:r>
            <a:r>
              <a:rPr lang="zh-CN" altLang="en-US" sz="1000" dirty="0">
                <a:solidFill>
                  <a:srgbClr val="0000FF"/>
                </a:solidFill>
                <a:latin typeface="Times New Roman" panose="02020603050405020304" pitchFamily="18" charset="0"/>
                <a:ea typeface="Hei" charset="-122"/>
                <a:cs typeface="Times New Roman" panose="02020603050405020304" pitchFamily="18" charset="0"/>
              </a:rPr>
              <a:t> </a:t>
            </a:r>
            <a:endParaRPr lang="en-US" sz="1000" dirty="0">
              <a:solidFill>
                <a:srgbClr val="0000FF"/>
              </a:solidFill>
              <a:latin typeface="Times New Roman" panose="02020603050405020304" pitchFamily="18" charset="0"/>
              <a:ea typeface="Hei" charset="-122"/>
              <a:cs typeface="Times New Roman" panose="02020603050405020304" pitchFamily="18" charset="0"/>
            </a:endParaRPr>
          </a:p>
        </p:txBody>
      </p:sp>
      <p:sp>
        <p:nvSpPr>
          <p:cNvPr id="30" name="TextBox 29"/>
          <p:cNvSpPr txBox="1"/>
          <p:nvPr/>
        </p:nvSpPr>
        <p:spPr>
          <a:xfrm>
            <a:off x="4749831" y="769268"/>
            <a:ext cx="1097790" cy="461665"/>
          </a:xfrm>
          <a:prstGeom prst="rect">
            <a:avLst/>
          </a:prstGeom>
          <a:noFill/>
        </p:spPr>
        <p:txBody>
          <a:bodyPr wrap="square" rtlCol="0">
            <a:spAutoFit/>
          </a:bodyPr>
          <a:lstStyle/>
          <a:p>
            <a:r>
              <a:rPr lang="en-US" sz="1200" b="1" dirty="0"/>
              <a:t>OB Stave</a:t>
            </a:r>
            <a:endParaRPr lang="en-US" sz="1200" b="1" dirty="0"/>
          </a:p>
          <a:p>
            <a:r>
              <a:rPr lang="en-US" sz="1200" b="1" dirty="0" err="1"/>
              <a:t>supermodule</a:t>
            </a:r>
            <a:endParaRPr lang="en-US" sz="1200" b="1" dirty="0"/>
          </a:p>
        </p:txBody>
      </p:sp>
      <p:sp>
        <p:nvSpPr>
          <p:cNvPr id="31" name="TextBox 30"/>
          <p:cNvSpPr txBox="1"/>
          <p:nvPr/>
        </p:nvSpPr>
        <p:spPr>
          <a:xfrm>
            <a:off x="80729" y="3907348"/>
            <a:ext cx="4271524" cy="1200329"/>
          </a:xfrm>
          <a:prstGeom prst="rect">
            <a:avLst/>
          </a:prstGeom>
          <a:noFill/>
        </p:spPr>
        <p:txBody>
          <a:bodyPr wrap="square">
            <a:spAutoFit/>
          </a:bodyPr>
          <a:lstStyle/>
          <a:p>
            <a:pPr marL="285750" indent="-285750" algn="just">
              <a:buFont typeface="Arial" panose="020B0604020202020204" pitchFamily="34" charset="0"/>
              <a:buChar char="•"/>
            </a:pPr>
            <a:r>
              <a:rPr lang="en-US" sz="1800" dirty="0"/>
              <a:t>Monolithic Active Pixel Sensor (</a:t>
            </a:r>
            <a:r>
              <a:rPr lang="en-US" sz="1800" dirty="0">
                <a:solidFill>
                  <a:srgbClr val="C00000"/>
                </a:solidFill>
              </a:rPr>
              <a:t>MAPS</a:t>
            </a:r>
            <a:r>
              <a:rPr lang="en-US" sz="1800" dirty="0"/>
              <a:t>)</a:t>
            </a:r>
            <a:endParaRPr lang="en-US" altLang="zh-CN" sz="1800" b="1" dirty="0"/>
          </a:p>
          <a:p>
            <a:pPr marL="285750" indent="-285750" algn="just">
              <a:buFont typeface="Arial" panose="020B0604020202020204" pitchFamily="34" charset="0"/>
              <a:buChar char="•"/>
            </a:pPr>
            <a:r>
              <a:rPr lang="en-US" altLang="zh-CN" sz="1800" b="1" dirty="0">
                <a:solidFill>
                  <a:srgbClr val="C00000"/>
                </a:solidFill>
              </a:rPr>
              <a:t>5</a:t>
            </a:r>
            <a:r>
              <a:rPr lang="zh-CN" altLang="en-US" sz="1800" b="1" dirty="0">
                <a:solidFill>
                  <a:srgbClr val="C00000"/>
                </a:solidFill>
              </a:rPr>
              <a:t> </a:t>
            </a:r>
            <a:r>
              <a:rPr lang="en-US" altLang="zh-CN" sz="1800" b="1" dirty="0">
                <a:solidFill>
                  <a:srgbClr val="C00000"/>
                </a:solidFill>
              </a:rPr>
              <a:t>𝜇m</a:t>
            </a:r>
            <a:r>
              <a:rPr lang="zh-CN" altLang="en-US" sz="1800" b="1" dirty="0">
                <a:solidFill>
                  <a:srgbClr val="C00000"/>
                </a:solidFill>
              </a:rPr>
              <a:t> </a:t>
            </a:r>
            <a:r>
              <a:rPr lang="en-US" altLang="zh-CN" sz="1800" dirty="0"/>
              <a:t>impact parameter resolution</a:t>
            </a:r>
            <a:endParaRPr lang="en-US" sz="1800" dirty="0"/>
          </a:p>
          <a:p>
            <a:pPr marL="285750" indent="-285750" algn="just">
              <a:buFont typeface="Arial" panose="020B0604020202020204" pitchFamily="34" charset="0"/>
              <a:buChar char="•"/>
            </a:pPr>
            <a:r>
              <a:rPr lang="en-US" sz="1800" b="1" dirty="0">
                <a:solidFill>
                  <a:srgbClr val="C00000"/>
                </a:solidFill>
              </a:rPr>
              <a:t>7 cylinders </a:t>
            </a:r>
            <a:r>
              <a:rPr lang="en-US" sz="1800" dirty="0"/>
              <a:t>covering </a:t>
            </a:r>
            <a:r>
              <a:rPr lang="en-US" sz="1800" dirty="0">
                <a:solidFill>
                  <a:srgbClr val="C00000"/>
                </a:solidFill>
              </a:rPr>
              <a:t>~</a:t>
            </a:r>
            <a:r>
              <a:rPr lang="en-US" sz="1800" b="1" dirty="0">
                <a:solidFill>
                  <a:srgbClr val="C00000"/>
                </a:solidFill>
              </a:rPr>
              <a:t>10 m</a:t>
            </a:r>
            <a:r>
              <a:rPr lang="en-US" sz="1800" b="1" baseline="30000" dirty="0">
                <a:solidFill>
                  <a:srgbClr val="C00000"/>
                </a:solidFill>
              </a:rPr>
              <a:t>2</a:t>
            </a:r>
            <a:r>
              <a:rPr lang="zh-CN" altLang="en-US" sz="1800" b="1" dirty="0">
                <a:solidFill>
                  <a:srgbClr val="C00000"/>
                </a:solidFill>
              </a:rPr>
              <a:t> </a:t>
            </a:r>
            <a:r>
              <a:rPr lang="en-US" sz="1800" dirty="0"/>
              <a:t>area</a:t>
            </a:r>
            <a:endParaRPr lang="en-US" sz="1800" dirty="0"/>
          </a:p>
          <a:p>
            <a:pPr marL="285750" indent="-285750" algn="just">
              <a:buFont typeface="Arial" panose="020B0604020202020204" pitchFamily="34" charset="0"/>
              <a:buChar char="•"/>
            </a:pPr>
            <a:r>
              <a:rPr lang="en-US" sz="1800" dirty="0"/>
              <a:t>Innermost radius: </a:t>
            </a:r>
            <a:r>
              <a:rPr lang="en-US" sz="1800" b="1" dirty="0">
                <a:solidFill>
                  <a:srgbClr val="C00000"/>
                </a:solidFill>
              </a:rPr>
              <a:t>23 mm</a:t>
            </a:r>
            <a:endParaRPr lang="en-US" sz="1800" dirty="0"/>
          </a:p>
        </p:txBody>
      </p:sp>
      <p:sp>
        <p:nvSpPr>
          <p:cNvPr id="32" name="Rectangle 31"/>
          <p:cNvSpPr/>
          <p:nvPr/>
        </p:nvSpPr>
        <p:spPr>
          <a:xfrm rot="324020">
            <a:off x="6251674" y="3090643"/>
            <a:ext cx="296070" cy="135069"/>
          </a:xfrm>
          <a:prstGeom prst="rect">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6553443" y="2874686"/>
            <a:ext cx="898877" cy="286025"/>
          </a:xfrm>
          <a:prstGeom prst="straightConnector1">
            <a:avLst/>
          </a:prstGeom>
          <a:ln w="28575">
            <a:solidFill>
              <a:srgbClr val="99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7992888" cy="521970"/>
          </a:xfrm>
          <a:prstGeom prst="rect">
            <a:avLst/>
          </a:prstGeom>
          <a:noFill/>
        </p:spPr>
        <p:txBody>
          <a:bodyPr wrap="square" rtlCol="0">
            <a:spAutoFit/>
          </a:bodyPr>
          <a:lstStyle/>
          <a:p>
            <a:pPr algn="l">
              <a:buClrTx/>
              <a:buSzTx/>
              <a:buFontTx/>
            </a:pPr>
            <a:r>
              <a:rPr lang="zh-CN" altLang="en-US" sz="2800" b="1" dirty="0">
                <a:solidFill>
                  <a:srgbClr val="000090"/>
                </a:solidFill>
              </a:rPr>
              <a:t>MAPS-based Inner Tracking System (ITS) at MPD</a:t>
            </a:r>
            <a:endParaRPr lang="zh-CN" altLang="en-US" sz="2800" b="1" dirty="0">
              <a:solidFill>
                <a:srgbClr val="000090"/>
              </a:solidFill>
            </a:endParaRPr>
          </a:p>
        </p:txBody>
      </p:sp>
      <p:sp>
        <p:nvSpPr>
          <p:cNvPr id="16" name="矩形 4"/>
          <p:cNvSpPr/>
          <p:nvPr/>
        </p:nvSpPr>
        <p:spPr>
          <a:xfrm>
            <a:off x="181100" y="693311"/>
            <a:ext cx="8784976" cy="1751965"/>
          </a:xfrm>
          <a:prstGeom prst="rect">
            <a:avLst/>
          </a:prstGeom>
        </p:spPr>
        <p:txBody>
          <a:bodyPr wrap="square">
            <a:spAutoFit/>
          </a:bodyPr>
          <a:lstStyle/>
          <a:p>
            <a:pPr algn="just">
              <a:lnSpc>
                <a:spcPct val="120000"/>
              </a:lnSpc>
            </a:pPr>
            <a:r>
              <a:rPr lang="en-US" altLang="zh-CN" dirty="0">
                <a:cs typeface="+mn-lt"/>
              </a:rPr>
              <a:t>The ITS detector will enable charm-hadron measurement and isolate collision vertex at high luminosity environment for the MPD experiments</a:t>
            </a:r>
            <a:endParaRPr lang="en-US" altLang="zh-CN" dirty="0">
              <a:cs typeface="+mn-lt"/>
            </a:endParaRPr>
          </a:p>
          <a:p>
            <a:pPr marL="342900" indent="-167005" algn="just">
              <a:lnSpc>
                <a:spcPct val="120000"/>
              </a:lnSpc>
              <a:buFont typeface="Arial" panose="020B0604020202020204"/>
              <a:buChar char="•"/>
            </a:pPr>
            <a:r>
              <a:rPr lang="en-US" altLang="zh-CN" dirty="0">
                <a:cs typeface="+mn-lt"/>
              </a:rPr>
              <a:t>Based on the art-of-the-state MAPS technique </a:t>
            </a:r>
            <a:endParaRPr lang="en-US" altLang="zh-CN" dirty="0">
              <a:cs typeface="+mn-lt"/>
            </a:endParaRPr>
          </a:p>
          <a:p>
            <a:pPr marL="342900" indent="-167005" algn="just">
              <a:lnSpc>
                <a:spcPct val="120000"/>
              </a:lnSpc>
              <a:buFont typeface="Arial" panose="020B0604020202020204"/>
              <a:buChar char="•"/>
            </a:pPr>
            <a:r>
              <a:rPr lang="en-US" altLang="zh-CN" dirty="0">
                <a:cs typeface="+mn-lt"/>
              </a:rPr>
              <a:t>Charm production in heavy ion collisions at energies</a:t>
            </a:r>
            <a:endParaRPr lang="en-US" altLang="zh-CN" dirty="0">
              <a:cs typeface="+mn-lt"/>
            </a:endParaRPr>
          </a:p>
          <a:p>
            <a:pPr marL="342900" indent="-167005" algn="just">
              <a:lnSpc>
                <a:spcPct val="120000"/>
              </a:lnSpc>
              <a:buFont typeface="Arial" panose="020B0604020202020204"/>
              <a:buChar char="•"/>
            </a:pPr>
            <a:r>
              <a:rPr lang="en-US" altLang="zh-CN" dirty="0">
                <a:cs typeface="+mn-lt"/>
              </a:rPr>
              <a:t>Clean measurement of (multi-)strange hadron production</a:t>
            </a:r>
            <a:endParaRPr lang="zh-CN" altLang="en-US" dirty="0">
              <a:cs typeface="+mn-lt"/>
            </a:endParaRPr>
          </a:p>
        </p:txBody>
      </p:sp>
      <p:pic>
        <p:nvPicPr>
          <p:cNvPr id="8" name="Picture 7"/>
          <p:cNvPicPr>
            <a:picLocks noChangeAspect="1"/>
          </p:cNvPicPr>
          <p:nvPr/>
        </p:nvPicPr>
        <p:blipFill rotWithShape="1">
          <a:blip r:embed="rId2" cstate="print"/>
          <a:srcRect t="10093" r="6294"/>
          <a:stretch>
            <a:fillRect/>
          </a:stretch>
        </p:blipFill>
        <p:spPr>
          <a:xfrm>
            <a:off x="179512" y="2785492"/>
            <a:ext cx="4186161" cy="2448272"/>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3351068"/>
            <a:ext cx="4665836" cy="1730874"/>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6338" y="5026497"/>
            <a:ext cx="4605112" cy="423291"/>
          </a:xfrm>
          <a:prstGeom prst="rect">
            <a:avLst/>
          </a:prstGeom>
        </p:spPr>
      </p:pic>
      <p:pic>
        <p:nvPicPr>
          <p:cNvPr id="30" name="Picture 29"/>
          <p:cNvPicPr>
            <a:picLocks noChangeAspect="1"/>
          </p:cNvPicPr>
          <p:nvPr/>
        </p:nvPicPr>
        <p:blipFill rotWithShape="1">
          <a:blip r:embed="rId5" cstate="print"/>
          <a:srcRect l="3203" t="5712" r="53705" b="3179"/>
          <a:stretch>
            <a:fillRect/>
          </a:stretch>
        </p:blipFill>
        <p:spPr>
          <a:xfrm>
            <a:off x="6588224" y="1161282"/>
            <a:ext cx="2169937" cy="22022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14130" y="697260"/>
            <a:ext cx="2161830" cy="1132866"/>
          </a:xfrm>
          <a:prstGeom prst="rect">
            <a:avLst/>
          </a:prstGeom>
        </p:spPr>
      </p:pic>
      <p:pic>
        <p:nvPicPr>
          <p:cNvPr id="4" name="Picture 15" descr="TitleBKG2"/>
          <p:cNvPicPr>
            <a:picLocks noChangeAspect="1" noChangeArrowheads="1"/>
          </p:cNvPicPr>
          <p:nvPr/>
        </p:nvPicPr>
        <p:blipFill>
          <a:blip r:embed="rId2"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52928" cy="521970"/>
          </a:xfrm>
          <a:prstGeom prst="rect">
            <a:avLst/>
          </a:prstGeom>
          <a:noFill/>
        </p:spPr>
        <p:txBody>
          <a:bodyPr wrap="square" rtlCol="0">
            <a:spAutoFit/>
          </a:bodyPr>
          <a:lstStyle/>
          <a:p>
            <a:pPr algn="l">
              <a:buClrTx/>
              <a:buSzTx/>
              <a:buFontTx/>
            </a:pPr>
            <a:r>
              <a:rPr lang="zh-CN" altLang="en-US" sz="2800" b="1" dirty="0">
                <a:solidFill>
                  <a:srgbClr val="000090"/>
                </a:solidFill>
              </a:rPr>
              <a:t>The OB Module Structure</a:t>
            </a:r>
            <a:endParaRPr lang="zh-CN" altLang="en-US" sz="2800" b="1" dirty="0">
              <a:solidFill>
                <a:srgbClr val="00009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240" t="11113" r="9827"/>
          <a:stretch>
            <a:fillRect/>
          </a:stretch>
        </p:blipFill>
        <p:spPr>
          <a:xfrm>
            <a:off x="107504" y="625252"/>
            <a:ext cx="4142039" cy="2258801"/>
          </a:xfrm>
          <a:prstGeom prst="rect">
            <a:avLst/>
          </a:prstGeom>
        </p:spPr>
      </p:pic>
      <p:cxnSp>
        <p:nvCxnSpPr>
          <p:cNvPr id="9" name="Straight Arrow Connector 8"/>
          <p:cNvCxnSpPr>
            <a:endCxn id="10" idx="1"/>
          </p:cNvCxnSpPr>
          <p:nvPr/>
        </p:nvCxnSpPr>
        <p:spPr>
          <a:xfrm flipV="1">
            <a:off x="1835696" y="1611424"/>
            <a:ext cx="2304256" cy="742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图片 8"/>
          <p:cNvPicPr>
            <a:picLocks noChangeAspect="1"/>
          </p:cNvPicPr>
          <p:nvPr/>
        </p:nvPicPr>
        <p:blipFill rotWithShape="1">
          <a:blip r:embed="rId4" cstate="print"/>
          <a:srcRect t="3367"/>
          <a:stretch>
            <a:fillRect/>
          </a:stretch>
        </p:blipFill>
        <p:spPr>
          <a:xfrm>
            <a:off x="4139952" y="739448"/>
            <a:ext cx="2636204" cy="1743951"/>
          </a:xfrm>
          <a:prstGeom prst="rect">
            <a:avLst/>
          </a:prstGeom>
          <a:ln w="28575">
            <a:solidFill>
              <a:srgbClr val="FF0000"/>
            </a:solidFill>
          </a:ln>
        </p:spPr>
      </p:pic>
      <p:pic>
        <p:nvPicPr>
          <p:cNvPr id="11" name="Picture 10"/>
          <p:cNvPicPr>
            <a:picLocks noChangeAspect="1"/>
          </p:cNvPicPr>
          <p:nvPr/>
        </p:nvPicPr>
        <p:blipFill>
          <a:blip r:embed="rId5" cstate="print"/>
          <a:stretch>
            <a:fillRect/>
          </a:stretch>
        </p:blipFill>
        <p:spPr>
          <a:xfrm>
            <a:off x="6665350" y="1986596"/>
            <a:ext cx="2344523" cy="662441"/>
          </a:xfrm>
          <a:prstGeom prst="rect">
            <a:avLst/>
          </a:prstGeom>
          <a:ln w="28575">
            <a:solidFill>
              <a:srgbClr val="0000FF"/>
            </a:solidFill>
          </a:ln>
        </p:spPr>
      </p:pic>
      <p:cxnSp>
        <p:nvCxnSpPr>
          <p:cNvPr id="12" name="Straight Arrow Connector 11"/>
          <p:cNvCxnSpPr>
            <a:stCxn id="15" idx="2"/>
          </p:cNvCxnSpPr>
          <p:nvPr/>
        </p:nvCxnSpPr>
        <p:spPr>
          <a:xfrm>
            <a:off x="5351518" y="1205794"/>
            <a:ext cx="1308715" cy="95627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596337" y="2418644"/>
            <a:ext cx="288032" cy="109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4" name="Straight Arrow Connector 13"/>
          <p:cNvCxnSpPr>
            <a:stCxn id="13" idx="0"/>
          </p:cNvCxnSpPr>
          <p:nvPr/>
        </p:nvCxnSpPr>
        <p:spPr>
          <a:xfrm flipV="1">
            <a:off x="7740353" y="1815212"/>
            <a:ext cx="288031" cy="6034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20938406">
            <a:off x="4577456" y="924987"/>
            <a:ext cx="1493915" cy="283423"/>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040" y="2704773"/>
            <a:ext cx="4071912" cy="584775"/>
          </a:xfrm>
          <a:prstGeom prst="rect">
            <a:avLst/>
          </a:prstGeom>
          <a:noFill/>
        </p:spPr>
        <p:txBody>
          <a:bodyPr wrap="square">
            <a:spAutoFit/>
          </a:bodyPr>
          <a:lstStyle/>
          <a:p>
            <a:r>
              <a:rPr lang="en-US" altLang="zh-CN" sz="1600" dirty="0">
                <a:solidFill>
                  <a:srgbClr val="FF0000"/>
                </a:solidFill>
              </a:rPr>
              <a:t>Outer Barrel (OB): </a:t>
            </a:r>
            <a:r>
              <a:rPr lang="en-US" altLang="zh-CN" sz="1200" dirty="0"/>
              <a:t>2 layers, consists of 42 (18+24) staves</a:t>
            </a:r>
            <a:endParaRPr lang="en-US" altLang="zh-CN" sz="1200" dirty="0"/>
          </a:p>
          <a:p>
            <a:r>
              <a:rPr lang="en-US" altLang="zh-CN" sz="1600" dirty="0">
                <a:solidFill>
                  <a:srgbClr val="FF0000"/>
                </a:solidFill>
              </a:rPr>
              <a:t>Middle Barrel (MB): </a:t>
            </a:r>
            <a:r>
              <a:rPr lang="en-US" altLang="zh-CN" sz="1200" dirty="0"/>
              <a:t>1 layer, consists of 12 staves</a:t>
            </a:r>
            <a:endParaRPr lang="en-US" sz="1200" dirty="0"/>
          </a:p>
        </p:txBody>
      </p:sp>
      <p:sp>
        <p:nvSpPr>
          <p:cNvPr id="17" name="TextBox 16"/>
          <p:cNvSpPr txBox="1"/>
          <p:nvPr/>
        </p:nvSpPr>
        <p:spPr>
          <a:xfrm>
            <a:off x="4096823" y="2497460"/>
            <a:ext cx="2275377" cy="830997"/>
          </a:xfrm>
          <a:prstGeom prst="rect">
            <a:avLst/>
          </a:prstGeom>
          <a:noFill/>
        </p:spPr>
        <p:txBody>
          <a:bodyPr wrap="square">
            <a:spAutoFit/>
          </a:bodyPr>
          <a:lstStyle/>
          <a:p>
            <a:r>
              <a:rPr lang="en-US" altLang="zh-CN" sz="1600" dirty="0" err="1">
                <a:solidFill>
                  <a:srgbClr val="FF0000"/>
                </a:solidFill>
              </a:rPr>
              <a:t>Supermodule</a:t>
            </a:r>
            <a:r>
              <a:rPr lang="en-US" altLang="zh-CN" sz="1600" dirty="0">
                <a:solidFill>
                  <a:srgbClr val="FF0000"/>
                </a:solidFill>
              </a:rPr>
              <a:t> (Stave): </a:t>
            </a:r>
            <a:endParaRPr lang="en-US" altLang="zh-CN" sz="1600" dirty="0">
              <a:solidFill>
                <a:srgbClr val="FF0000"/>
              </a:solidFill>
            </a:endParaRPr>
          </a:p>
          <a:p>
            <a:r>
              <a:rPr lang="en-US" altLang="zh-CN" sz="1600" dirty="0"/>
              <a:t>2 half-stave (HS), each HS consists of 7 HICs</a:t>
            </a:r>
            <a:endParaRPr lang="en-US" sz="1600" dirty="0"/>
          </a:p>
        </p:txBody>
      </p:sp>
      <p:sp>
        <p:nvSpPr>
          <p:cNvPr id="18" name="TextBox 17"/>
          <p:cNvSpPr txBox="1"/>
          <p:nvPr/>
        </p:nvSpPr>
        <p:spPr>
          <a:xfrm>
            <a:off x="6542839" y="2661221"/>
            <a:ext cx="2533121" cy="584775"/>
          </a:xfrm>
          <a:prstGeom prst="rect">
            <a:avLst/>
          </a:prstGeom>
          <a:noFill/>
        </p:spPr>
        <p:txBody>
          <a:bodyPr wrap="square">
            <a:spAutoFit/>
          </a:bodyPr>
          <a:lstStyle/>
          <a:p>
            <a:pPr algn="just"/>
            <a:r>
              <a:rPr lang="en-US" altLang="zh-CN" sz="1600" dirty="0">
                <a:solidFill>
                  <a:srgbClr val="FF0000"/>
                </a:solidFill>
              </a:rPr>
              <a:t>Module (HIC): </a:t>
            </a:r>
            <a:r>
              <a:rPr lang="en-US" altLang="zh-CN" sz="1600" dirty="0"/>
              <a:t>2x7 MICA chips aligned on flexible PCB</a:t>
            </a:r>
            <a:endParaRPr lang="en-US" sz="1600" dirty="0"/>
          </a:p>
        </p:txBody>
      </p:sp>
      <p:sp>
        <p:nvSpPr>
          <p:cNvPr id="19" name="TextBox 18"/>
          <p:cNvSpPr txBox="1"/>
          <p:nvPr/>
        </p:nvSpPr>
        <p:spPr>
          <a:xfrm>
            <a:off x="7537611" y="422758"/>
            <a:ext cx="1008112" cy="307777"/>
          </a:xfrm>
          <a:prstGeom prst="rect">
            <a:avLst/>
          </a:prstGeom>
          <a:noFill/>
        </p:spPr>
        <p:txBody>
          <a:bodyPr wrap="square" rtlCol="0">
            <a:spAutoFit/>
          </a:bodyPr>
          <a:lstStyle/>
          <a:p>
            <a:r>
              <a:rPr lang="en-US" altLang="zh-CN" sz="1400" dirty="0">
                <a:solidFill>
                  <a:srgbClr val="990000"/>
                </a:solidFill>
              </a:rPr>
              <a:t>MICA chip</a:t>
            </a:r>
            <a:endParaRPr lang="en-US" sz="1200" dirty="0"/>
          </a:p>
        </p:txBody>
      </p:sp>
      <p:sp>
        <p:nvSpPr>
          <p:cNvPr id="21" name="TextBox 20"/>
          <p:cNvSpPr txBox="1"/>
          <p:nvPr/>
        </p:nvSpPr>
        <p:spPr>
          <a:xfrm>
            <a:off x="7884369" y="769268"/>
            <a:ext cx="1152127" cy="307777"/>
          </a:xfrm>
          <a:prstGeom prst="rect">
            <a:avLst/>
          </a:prstGeom>
          <a:noFill/>
        </p:spPr>
        <p:txBody>
          <a:bodyPr wrap="square" rtlCol="0">
            <a:spAutoFit/>
          </a:bodyPr>
          <a:lstStyle/>
          <a:p>
            <a:pPr algn="ctr"/>
            <a:r>
              <a:rPr lang="en-US" sz="1400" dirty="0">
                <a:solidFill>
                  <a:srgbClr val="0000FF"/>
                </a:solidFill>
              </a:rPr>
              <a:t>100 𝜇m thick</a:t>
            </a:r>
            <a:endParaRPr lang="en-US" sz="1400" dirty="0">
              <a:solidFill>
                <a:srgbClr val="0000FF"/>
              </a:solidFill>
            </a:endParaRPr>
          </a:p>
        </p:txBody>
      </p:sp>
      <p:sp>
        <p:nvSpPr>
          <p:cNvPr id="22" name="TextBox 21"/>
          <p:cNvSpPr txBox="1"/>
          <p:nvPr/>
        </p:nvSpPr>
        <p:spPr>
          <a:xfrm>
            <a:off x="4096823" y="2239463"/>
            <a:ext cx="1962258" cy="276999"/>
          </a:xfrm>
          <a:prstGeom prst="rect">
            <a:avLst/>
          </a:prstGeom>
          <a:noFill/>
        </p:spPr>
        <p:txBody>
          <a:bodyPr wrap="square">
            <a:spAutoFit/>
          </a:bodyPr>
          <a:lstStyle/>
          <a:p>
            <a:r>
              <a:rPr lang="en-US" sz="1200" dirty="0"/>
              <a:t>Material thickness: ~0.8% X</a:t>
            </a:r>
            <a:r>
              <a:rPr lang="en-US" sz="1200" baseline="-25000" dirty="0"/>
              <a:t>0</a:t>
            </a:r>
            <a:endParaRPr lang="en-US" sz="1200" baseline="-25000" dirty="0"/>
          </a:p>
        </p:txBody>
      </p:sp>
      <p:sp>
        <p:nvSpPr>
          <p:cNvPr id="23" name="TextBox 22"/>
          <p:cNvSpPr txBox="1"/>
          <p:nvPr/>
        </p:nvSpPr>
        <p:spPr>
          <a:xfrm>
            <a:off x="107504" y="3245817"/>
            <a:ext cx="8902369" cy="584775"/>
          </a:xfrm>
          <a:prstGeom prst="rect">
            <a:avLst/>
          </a:prstGeom>
          <a:noFill/>
        </p:spPr>
        <p:txBody>
          <a:bodyPr wrap="square" rtlCol="0">
            <a:spAutoFit/>
          </a:bodyPr>
          <a:lstStyle/>
          <a:p>
            <a:pPr marL="285750" indent="-285750" algn="just">
              <a:buFont typeface="Wingdings" panose="05000000000000000000" pitchFamily="2" charset="2"/>
              <a:buChar char="Ø"/>
            </a:pPr>
            <a:r>
              <a:rPr lang="en-US" sz="1600" b="1" dirty="0">
                <a:solidFill>
                  <a:srgbClr val="800000"/>
                </a:solidFill>
              </a:rPr>
              <a:t>Following the ALICE ITS2 HIC/Stave assembly &amp; testing techniques/procedures, CCNU joined the ALICE ITS2 OB HIC mass production, and has constructed fully OB+MB HIC/Stave production lines.</a:t>
            </a:r>
            <a:endParaRPr lang="en-US" sz="1600" b="1" dirty="0">
              <a:solidFill>
                <a:srgbClr val="800000"/>
              </a:solidFill>
            </a:endParaRPr>
          </a:p>
        </p:txBody>
      </p:sp>
      <p:sp>
        <p:nvSpPr>
          <p:cNvPr id="24" name="矩形 34"/>
          <p:cNvSpPr/>
          <p:nvPr/>
        </p:nvSpPr>
        <p:spPr>
          <a:xfrm>
            <a:off x="107504" y="3849350"/>
            <a:ext cx="4466084" cy="1383665"/>
          </a:xfrm>
          <a:prstGeom prst="rect">
            <a:avLst/>
          </a:prstGeom>
        </p:spPr>
        <p:txBody>
          <a:bodyPr wrap="square">
            <a:spAutoFit/>
          </a:bodyPr>
          <a:lstStyle/>
          <a:p>
            <a:r>
              <a:rPr lang="en-US" altLang="zh-CN" sz="1400" b="1" dirty="0">
                <a:solidFill>
                  <a:srgbClr val="800000"/>
                </a:solidFill>
              </a:rPr>
              <a:t>      MPD ITS OB HIC Production:</a:t>
            </a:r>
            <a:endParaRPr lang="en-US" altLang="zh-CN" sz="1400" b="1" dirty="0">
              <a:solidFill>
                <a:srgbClr val="800000"/>
              </a:solidFill>
            </a:endParaRPr>
          </a:p>
          <a:p>
            <a:pPr marL="265430"/>
            <a:r>
              <a:rPr lang="en-US" altLang="zh-CN" sz="1400" dirty="0"/>
              <a:t>•  756 working HICs needed to assemble the OB</a:t>
            </a:r>
            <a:endParaRPr lang="en-US" altLang="zh-CN" sz="1400" dirty="0"/>
          </a:p>
          <a:p>
            <a:pPr marL="265430"/>
            <a:r>
              <a:rPr lang="en-US" altLang="zh-CN" sz="1400" dirty="0"/>
              <a:t>•  832 assembled HICs with 10% spare</a:t>
            </a:r>
            <a:endParaRPr lang="en-US" altLang="zh-CN" sz="1400" dirty="0"/>
          </a:p>
          <a:p>
            <a:pPr marL="265430"/>
            <a:r>
              <a:rPr lang="en-US" altLang="zh-CN" sz="1400" dirty="0"/>
              <a:t>• </a:t>
            </a:r>
            <a:r>
              <a:rPr lang="zh-CN" altLang="en-US" sz="1400" dirty="0"/>
              <a:t> </a:t>
            </a:r>
            <a:r>
              <a:rPr lang="en-US" altLang="zh-CN" sz="1400" dirty="0"/>
              <a:t>1088 assembled HICs assuming a total yield of 76.5%</a:t>
            </a:r>
            <a:endParaRPr lang="en-US" altLang="zh-CN" sz="1400" dirty="0">
              <a:solidFill>
                <a:srgbClr val="0000FF"/>
              </a:solidFill>
            </a:endParaRPr>
          </a:p>
          <a:p>
            <a:pPr marL="265430"/>
            <a:r>
              <a:rPr lang="en-US" altLang="zh-CN" sz="1400" dirty="0">
                <a:solidFill>
                  <a:srgbClr val="0000FF"/>
                </a:solidFill>
              </a:rPr>
              <a:t>• </a:t>
            </a:r>
            <a:r>
              <a:rPr lang="zh-CN" altLang="en-US" sz="1400" dirty="0">
                <a:solidFill>
                  <a:srgbClr val="0000FF"/>
                </a:solidFill>
              </a:rPr>
              <a:t> </a:t>
            </a:r>
            <a:r>
              <a:rPr lang="en-US" altLang="zh-CN" sz="1400" dirty="0">
                <a:solidFill>
                  <a:srgbClr val="0000FF"/>
                </a:solidFill>
              </a:rPr>
              <a:t>Target rate: 2~3 HICs per day per site in average, lasting for </a:t>
            </a:r>
            <a:r>
              <a:rPr lang="zh-CN" altLang="en-US" sz="1400" dirty="0">
                <a:solidFill>
                  <a:srgbClr val="0000FF"/>
                </a:solidFill>
              </a:rPr>
              <a:t>～</a:t>
            </a:r>
            <a:r>
              <a:rPr lang="en-US" altLang="zh-CN" sz="1400" dirty="0">
                <a:solidFill>
                  <a:srgbClr val="0000FF"/>
                </a:solidFill>
              </a:rPr>
              <a:t>2 years with 2 sites (~2 years)</a:t>
            </a:r>
            <a:endParaRPr lang="en-US" altLang="zh-CN" sz="1400" dirty="0">
              <a:solidFill>
                <a:srgbClr val="0000FF"/>
              </a:solidFill>
            </a:endParaRPr>
          </a:p>
        </p:txBody>
      </p:sp>
      <p:sp>
        <p:nvSpPr>
          <p:cNvPr id="25" name="矩形 40"/>
          <p:cNvSpPr/>
          <p:nvPr/>
        </p:nvSpPr>
        <p:spPr>
          <a:xfrm>
            <a:off x="4572000" y="3849350"/>
            <a:ext cx="4365865" cy="1383665"/>
          </a:xfrm>
          <a:prstGeom prst="rect">
            <a:avLst/>
          </a:prstGeom>
        </p:spPr>
        <p:txBody>
          <a:bodyPr wrap="square">
            <a:spAutoFit/>
          </a:bodyPr>
          <a:lstStyle/>
          <a:p>
            <a:r>
              <a:rPr lang="en-US" altLang="zh-CN" sz="1400" b="1" dirty="0">
                <a:solidFill>
                  <a:srgbClr val="800000"/>
                </a:solidFill>
              </a:rPr>
              <a:t>      MPD ITS OB Stave Production:</a:t>
            </a:r>
            <a:endParaRPr lang="en-US" altLang="zh-CN" sz="1400" b="1" dirty="0">
              <a:solidFill>
                <a:srgbClr val="800000"/>
              </a:solidFill>
            </a:endParaRPr>
          </a:p>
          <a:p>
            <a:pPr marL="265430"/>
            <a:r>
              <a:rPr lang="en-US" altLang="zh-CN" sz="1400" dirty="0"/>
              <a:t>•</a:t>
            </a:r>
            <a:r>
              <a:rPr lang="zh-CN" altLang="en-US" sz="1400" dirty="0"/>
              <a:t> </a:t>
            </a:r>
            <a:r>
              <a:rPr lang="en-US" altLang="zh-CN" sz="1400" dirty="0"/>
              <a:t>108 working </a:t>
            </a:r>
            <a:r>
              <a:rPr lang="en-US" altLang="zh-CN" sz="1400" dirty="0" err="1" smtClean="0"/>
              <a:t>HICs</a:t>
            </a:r>
            <a:r>
              <a:rPr lang="en-US" altLang="zh-CN" sz="1400" dirty="0" smtClean="0"/>
              <a:t> </a:t>
            </a:r>
            <a:r>
              <a:rPr lang="en-US" altLang="zh-CN" sz="1400" dirty="0"/>
              <a:t>needed to assemble OB</a:t>
            </a:r>
            <a:endParaRPr lang="en-US" altLang="zh-CN" sz="1400" dirty="0"/>
          </a:p>
          <a:p>
            <a:pPr marL="265430"/>
            <a:r>
              <a:rPr lang="en-US" altLang="zh-CN" sz="1400" dirty="0"/>
              <a:t>•</a:t>
            </a:r>
            <a:r>
              <a:rPr lang="zh-CN" altLang="en-US" sz="1400" dirty="0"/>
              <a:t> </a:t>
            </a:r>
            <a:r>
              <a:rPr lang="en-US" altLang="zh-CN" sz="1400" dirty="0"/>
              <a:t>133 assembled HSs (take into account spare and stave production</a:t>
            </a:r>
            <a:r>
              <a:rPr lang="zh-CN" altLang="en-US" sz="1400" dirty="0"/>
              <a:t> </a:t>
            </a:r>
            <a:r>
              <a:rPr lang="en-US" altLang="zh-CN" sz="1400" dirty="0"/>
              <a:t>yield) </a:t>
            </a:r>
            <a:endParaRPr lang="en-US" altLang="zh-CN" sz="1400" dirty="0">
              <a:solidFill>
                <a:srgbClr val="0000FF"/>
              </a:solidFill>
            </a:endParaRPr>
          </a:p>
          <a:p>
            <a:pPr marL="265430"/>
            <a:r>
              <a:rPr lang="en-US" altLang="zh-CN" sz="1400" dirty="0">
                <a:solidFill>
                  <a:srgbClr val="0000FF"/>
                </a:solidFill>
              </a:rPr>
              <a:t>• Target rate: 1 HS per week per site in average, lasting for more than 1 year with 2 sites (~1.5 years)</a:t>
            </a:r>
            <a:endParaRPr lang="en-US" altLang="zh-CN" sz="1400" dirty="0">
              <a:solidFill>
                <a:srgbClr val="0000FF"/>
              </a:solidFill>
            </a:endParaRPr>
          </a:p>
        </p:txBody>
      </p:sp>
      <p:sp>
        <p:nvSpPr>
          <p:cNvPr id="26" name="Rounded Rectangle 25"/>
          <p:cNvSpPr/>
          <p:nvPr/>
        </p:nvSpPr>
        <p:spPr>
          <a:xfrm>
            <a:off x="251519" y="3865612"/>
            <a:ext cx="4275095" cy="15841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716016" y="3858342"/>
            <a:ext cx="4176464" cy="15841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31" name="TextBox 16"/>
          <p:cNvSpPr txBox="1"/>
          <p:nvPr/>
        </p:nvSpPr>
        <p:spPr>
          <a:xfrm>
            <a:off x="35496" y="81223"/>
            <a:ext cx="8352928" cy="521970"/>
          </a:xfrm>
          <a:prstGeom prst="rect">
            <a:avLst/>
          </a:prstGeom>
          <a:noFill/>
        </p:spPr>
        <p:txBody>
          <a:bodyPr wrap="square" rtlCol="0">
            <a:spAutoFit/>
          </a:bodyPr>
          <a:lstStyle/>
          <a:p>
            <a:r>
              <a:rPr lang="zh-CN" altLang="en-US" sz="2800" b="1" dirty="0">
                <a:solidFill>
                  <a:srgbClr val="000090"/>
                </a:solidFill>
              </a:rPr>
              <a:t>The OB HIC module assembly &amp; testing @CCNU</a:t>
            </a:r>
            <a:endParaRPr lang="zh-CN" altLang="en-US" sz="2000" dirty="0">
              <a:solidFill>
                <a:srgbClr val="800000"/>
              </a:solidFill>
            </a:endParaRPr>
          </a:p>
        </p:txBody>
      </p:sp>
      <p:pic>
        <p:nvPicPr>
          <p:cNvPr id="32"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b="10137"/>
          <a:stretch>
            <a:fillRect/>
          </a:stretch>
        </p:blipFill>
        <p:spPr>
          <a:xfrm>
            <a:off x="1372907" y="1380728"/>
            <a:ext cx="2664296" cy="1795662"/>
          </a:xfrm>
          <a:prstGeom prst="rect">
            <a:avLst/>
          </a:prstGeom>
        </p:spPr>
      </p:pic>
      <p:pic>
        <p:nvPicPr>
          <p:cNvPr id="34" name="图片 44"/>
          <p:cNvPicPr>
            <a:picLocks noChangeAspect="1"/>
          </p:cNvPicPr>
          <p:nvPr/>
        </p:nvPicPr>
        <p:blipFill rotWithShape="1">
          <a:blip r:embed="rId3" cstate="print"/>
          <a:srcRect t="-1" b="2991"/>
          <a:stretch>
            <a:fillRect/>
          </a:stretch>
        </p:blipFill>
        <p:spPr>
          <a:xfrm>
            <a:off x="1393151" y="3217540"/>
            <a:ext cx="1347908" cy="2106395"/>
          </a:xfrm>
          <a:prstGeom prst="rect">
            <a:avLst/>
          </a:prstGeom>
        </p:spPr>
      </p:pic>
      <p:pic>
        <p:nvPicPr>
          <p:cNvPr id="35" name="图片 46"/>
          <p:cNvPicPr>
            <a:picLocks noChangeAspect="1"/>
          </p:cNvPicPr>
          <p:nvPr/>
        </p:nvPicPr>
        <p:blipFill rotWithShape="1">
          <a:blip r:embed="rId4" cstate="print"/>
          <a:srcRect l="35967" t="14103" r="13507" b="22090"/>
          <a:stretch>
            <a:fillRect/>
          </a:stretch>
        </p:blipFill>
        <p:spPr>
          <a:xfrm>
            <a:off x="2885075" y="3273452"/>
            <a:ext cx="1639600" cy="962491"/>
          </a:xfrm>
          <a:prstGeom prst="rect">
            <a:avLst/>
          </a:prstGeom>
          <a:ln w="28575" cmpd="sng">
            <a:solidFill>
              <a:srgbClr val="FF0000"/>
            </a:solidFill>
          </a:ln>
        </p:spPr>
      </p:pic>
      <p:cxnSp>
        <p:nvCxnSpPr>
          <p:cNvPr id="36" name="直线连接符 5"/>
          <p:cNvCxnSpPr/>
          <p:nvPr/>
        </p:nvCxnSpPr>
        <p:spPr>
          <a:xfrm flipV="1">
            <a:off x="2051720" y="3273452"/>
            <a:ext cx="833355" cy="8080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直线连接符 8"/>
          <p:cNvCxnSpPr/>
          <p:nvPr/>
        </p:nvCxnSpPr>
        <p:spPr>
          <a:xfrm>
            <a:off x="2051720" y="4137548"/>
            <a:ext cx="833355" cy="983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8" name="图片 45"/>
          <p:cNvPicPr>
            <a:picLocks noChangeAspect="1"/>
          </p:cNvPicPr>
          <p:nvPr/>
        </p:nvPicPr>
        <p:blipFill>
          <a:blip r:embed="rId5" cstate="print"/>
          <a:stretch>
            <a:fillRect/>
          </a:stretch>
        </p:blipFill>
        <p:spPr>
          <a:xfrm>
            <a:off x="2843808" y="4369668"/>
            <a:ext cx="2169239" cy="954267"/>
          </a:xfrm>
          <a:prstGeom prst="rect">
            <a:avLst/>
          </a:prstGeom>
          <a:ln>
            <a:solidFill>
              <a:srgbClr val="800000"/>
            </a:solidFill>
          </a:ln>
        </p:spPr>
      </p:pic>
      <p:pic>
        <p:nvPicPr>
          <p:cNvPr id="39" name="图片 47" descr="IMG_20171206_141758.jpg"/>
          <p:cNvPicPr>
            <a:picLocks noChangeAspect="1"/>
          </p:cNvPicPr>
          <p:nvPr/>
        </p:nvPicPr>
        <p:blipFill rotWithShape="1">
          <a:blip r:embed="rId6" cstate="print">
            <a:extLst>
              <a:ext uri="{28A0092B-C50C-407E-A947-70E740481C1C}">
                <a14:useLocalDpi xmlns:a14="http://schemas.microsoft.com/office/drawing/2010/main" val="0"/>
              </a:ext>
            </a:extLst>
          </a:blip>
          <a:srcRect l="4078" t="26897" r="1570" b="39742"/>
          <a:stretch>
            <a:fillRect/>
          </a:stretch>
        </p:blipFill>
        <p:spPr>
          <a:xfrm>
            <a:off x="5981419" y="4470151"/>
            <a:ext cx="3022405" cy="801487"/>
          </a:xfrm>
          <a:prstGeom prst="rect">
            <a:avLst/>
          </a:prstGeom>
        </p:spPr>
      </p:pic>
      <p:pic>
        <p:nvPicPr>
          <p:cNvPr id="52" name="图片 48"/>
          <p:cNvPicPr>
            <a:picLocks noChangeAspect="1"/>
          </p:cNvPicPr>
          <p:nvPr/>
        </p:nvPicPr>
        <p:blipFill>
          <a:blip r:embed="rId7" cstate="print"/>
          <a:stretch>
            <a:fillRect/>
          </a:stretch>
        </p:blipFill>
        <p:spPr>
          <a:xfrm>
            <a:off x="5981419" y="3773267"/>
            <a:ext cx="3023980" cy="696884"/>
          </a:xfrm>
          <a:prstGeom prst="rect">
            <a:avLst/>
          </a:prstGeom>
        </p:spPr>
      </p:pic>
      <p:sp>
        <p:nvSpPr>
          <p:cNvPr id="54" name="文本框 49"/>
          <p:cNvSpPr txBox="1"/>
          <p:nvPr/>
        </p:nvSpPr>
        <p:spPr>
          <a:xfrm>
            <a:off x="5981419" y="3730326"/>
            <a:ext cx="1584175" cy="307777"/>
          </a:xfrm>
          <a:prstGeom prst="rect">
            <a:avLst/>
          </a:prstGeom>
          <a:noFill/>
        </p:spPr>
        <p:txBody>
          <a:bodyPr wrap="square" rtlCol="0">
            <a:spAutoFit/>
          </a:bodyPr>
          <a:lstStyle/>
          <a:p>
            <a:r>
              <a:rPr kumimoji="1" lang="en-US" altLang="zh-CN" sz="1400" b="1" dirty="0">
                <a:solidFill>
                  <a:srgbClr val="FFFF00"/>
                </a:solidFill>
              </a:rPr>
              <a:t>Chip side (2 x 7)</a:t>
            </a:r>
            <a:endParaRPr kumimoji="1" lang="zh-CN" altLang="en-US" sz="1400" b="1" dirty="0">
              <a:solidFill>
                <a:srgbClr val="FFFF00"/>
              </a:solidFill>
            </a:endParaRPr>
          </a:p>
        </p:txBody>
      </p:sp>
      <p:sp>
        <p:nvSpPr>
          <p:cNvPr id="56" name="文本框 50"/>
          <p:cNvSpPr txBox="1"/>
          <p:nvPr/>
        </p:nvSpPr>
        <p:spPr>
          <a:xfrm>
            <a:off x="5981419" y="5026470"/>
            <a:ext cx="1505157" cy="307777"/>
          </a:xfrm>
          <a:prstGeom prst="rect">
            <a:avLst/>
          </a:prstGeom>
          <a:noFill/>
        </p:spPr>
        <p:txBody>
          <a:bodyPr wrap="square" rtlCol="0">
            <a:spAutoFit/>
          </a:bodyPr>
          <a:lstStyle/>
          <a:p>
            <a:r>
              <a:rPr kumimoji="1" lang="en-US" altLang="zh-CN" sz="1400" b="1" dirty="0">
                <a:solidFill>
                  <a:srgbClr val="FFFF00"/>
                </a:solidFill>
              </a:rPr>
              <a:t>FPC side</a:t>
            </a:r>
            <a:endParaRPr kumimoji="1" lang="zh-CN" altLang="en-US" sz="1400" b="1" dirty="0">
              <a:solidFill>
                <a:srgbClr val="FFFF00"/>
              </a:solidFill>
            </a:endParaRPr>
          </a:p>
        </p:txBody>
      </p:sp>
      <p:sp>
        <p:nvSpPr>
          <p:cNvPr id="57" name="文本框 29"/>
          <p:cNvSpPr txBox="1"/>
          <p:nvPr/>
        </p:nvSpPr>
        <p:spPr>
          <a:xfrm>
            <a:off x="6156176" y="4349923"/>
            <a:ext cx="2664296" cy="307777"/>
          </a:xfrm>
          <a:prstGeom prst="rect">
            <a:avLst/>
          </a:prstGeom>
          <a:noFill/>
        </p:spPr>
        <p:txBody>
          <a:bodyPr wrap="square" rtlCol="0">
            <a:spAutoFit/>
          </a:bodyPr>
          <a:lstStyle/>
          <a:p>
            <a:pPr algn="ctr"/>
            <a:r>
              <a:rPr kumimoji="1" lang="en-US" altLang="zh-CN" sz="1400" b="1" dirty="0">
                <a:solidFill>
                  <a:srgbClr val="FFFF00"/>
                </a:solidFill>
              </a:rPr>
              <a:t>HIC module</a:t>
            </a:r>
            <a:endParaRPr kumimoji="1" lang="zh-CN" altLang="en-US" sz="1400" dirty="0">
              <a:solidFill>
                <a:srgbClr val="FFFF00"/>
              </a:solidFill>
            </a:endParaRPr>
          </a:p>
        </p:txBody>
      </p:sp>
      <p:sp>
        <p:nvSpPr>
          <p:cNvPr id="58" name="圆角矩形 41"/>
          <p:cNvSpPr/>
          <p:nvPr/>
        </p:nvSpPr>
        <p:spPr>
          <a:xfrm>
            <a:off x="97007" y="2241224"/>
            <a:ext cx="1204248" cy="648072"/>
          </a:xfrm>
          <a:prstGeom prst="round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600" dirty="0">
                <a:ea typeface="Hei" charset="-122"/>
              </a:rPr>
              <a:t>MAPS chip alignment</a:t>
            </a:r>
            <a:endParaRPr kumimoji="1" lang="zh-CN" altLang="en-US" sz="1600" dirty="0">
              <a:ea typeface="Hei" charset="-122"/>
            </a:endParaRPr>
          </a:p>
        </p:txBody>
      </p:sp>
      <p:sp>
        <p:nvSpPr>
          <p:cNvPr id="59" name="圆角矩形 43"/>
          <p:cNvSpPr/>
          <p:nvPr/>
        </p:nvSpPr>
        <p:spPr>
          <a:xfrm>
            <a:off x="185283" y="4281564"/>
            <a:ext cx="1115616" cy="648072"/>
          </a:xfrm>
          <a:prstGeom prst="round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600" dirty="0">
                <a:ea typeface="Hei" charset="-122"/>
              </a:rPr>
              <a:t>Wire bonding</a:t>
            </a:r>
            <a:endParaRPr kumimoji="1" lang="zh-CN" altLang="en-US" sz="1600" dirty="0">
              <a:ea typeface="Hei" charset="-122"/>
            </a:endParaRPr>
          </a:p>
        </p:txBody>
      </p:sp>
      <p:sp>
        <p:nvSpPr>
          <p:cNvPr id="60" name="TextBox 59"/>
          <p:cNvSpPr txBox="1"/>
          <p:nvPr/>
        </p:nvSpPr>
        <p:spPr>
          <a:xfrm>
            <a:off x="1321143" y="2893667"/>
            <a:ext cx="1491924" cy="307777"/>
          </a:xfrm>
          <a:prstGeom prst="rect">
            <a:avLst/>
          </a:prstGeom>
          <a:noFill/>
        </p:spPr>
        <p:txBody>
          <a:bodyPr wrap="square" rtlCol="0">
            <a:spAutoFit/>
          </a:bodyPr>
          <a:lstStyle/>
          <a:p>
            <a:r>
              <a:rPr lang="en-US" sz="1400" b="1" dirty="0">
                <a:solidFill>
                  <a:srgbClr val="FFFF00"/>
                </a:solidFill>
              </a:rPr>
              <a:t>ALICI</a:t>
            </a:r>
            <a:r>
              <a:rPr lang="en-US" altLang="zh-CN" sz="1400" b="1" dirty="0">
                <a:solidFill>
                  <a:srgbClr val="FFFF00"/>
                </a:solidFill>
              </a:rPr>
              <a:t>A machine</a:t>
            </a:r>
            <a:endParaRPr lang="en-US" sz="1400" b="1" dirty="0">
              <a:solidFill>
                <a:srgbClr val="FFFF00"/>
              </a:solidFill>
            </a:endParaRPr>
          </a:p>
        </p:txBody>
      </p:sp>
      <p:sp>
        <p:nvSpPr>
          <p:cNvPr id="61" name="燕尾形 22"/>
          <p:cNvSpPr/>
          <p:nvPr/>
        </p:nvSpPr>
        <p:spPr>
          <a:xfrm rot="5400000">
            <a:off x="544197" y="3438209"/>
            <a:ext cx="422758" cy="432047"/>
          </a:xfrm>
          <a:prstGeom prst="chevr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3" name="TextBox 62"/>
          <p:cNvSpPr txBox="1"/>
          <p:nvPr/>
        </p:nvSpPr>
        <p:spPr>
          <a:xfrm>
            <a:off x="292787" y="2955803"/>
            <a:ext cx="956348" cy="461665"/>
          </a:xfrm>
          <a:prstGeom prst="rect">
            <a:avLst/>
          </a:prstGeom>
          <a:noFill/>
        </p:spPr>
        <p:txBody>
          <a:bodyPr wrap="square" rtlCol="0">
            <a:spAutoFit/>
          </a:bodyPr>
          <a:lstStyle/>
          <a:p>
            <a:pPr algn="ctr"/>
            <a:r>
              <a:rPr lang="en-US" altLang="zh-CN" sz="1200" dirty="0">
                <a:solidFill>
                  <a:srgbClr val="990000"/>
                </a:solidFill>
                <a:latin typeface="Times New Roman" panose="02020603050405020304" pitchFamily="18" charset="0"/>
                <a:ea typeface="Hei" charset="-122"/>
                <a:cs typeface="Times New Roman" panose="02020603050405020304" pitchFamily="18" charset="0"/>
              </a:rPr>
              <a:t>chip &amp; FPC gluing</a:t>
            </a:r>
            <a:endParaRPr lang="en-US" sz="1200" dirty="0">
              <a:solidFill>
                <a:srgbClr val="990000"/>
              </a:solidFill>
              <a:latin typeface="Times New Roman" panose="02020603050405020304" pitchFamily="18" charset="0"/>
              <a:ea typeface="Hei" charset="-122"/>
              <a:cs typeface="Times New Roman" panose="02020603050405020304" pitchFamily="18" charset="0"/>
            </a:endParaRPr>
          </a:p>
        </p:txBody>
      </p:sp>
      <p:sp>
        <p:nvSpPr>
          <p:cNvPr id="64" name="燕尾形 27"/>
          <p:cNvSpPr/>
          <p:nvPr/>
        </p:nvSpPr>
        <p:spPr>
          <a:xfrm>
            <a:off x="5189331" y="4220103"/>
            <a:ext cx="576064" cy="432048"/>
          </a:xfrm>
          <a:prstGeom prst="chevr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5" name="TextBox 64"/>
          <p:cNvSpPr txBox="1"/>
          <p:nvPr/>
        </p:nvSpPr>
        <p:spPr>
          <a:xfrm>
            <a:off x="323528" y="3876645"/>
            <a:ext cx="864096" cy="276999"/>
          </a:xfrm>
          <a:prstGeom prst="rect">
            <a:avLst/>
          </a:prstGeom>
          <a:noFill/>
        </p:spPr>
        <p:txBody>
          <a:bodyPr wrap="square" rtlCol="0">
            <a:spAutoFit/>
          </a:bodyPr>
          <a:lstStyle/>
          <a:p>
            <a:pPr algn="ctr"/>
            <a:r>
              <a:rPr lang="en-US" altLang="zh-CN" sz="1200" dirty="0">
                <a:solidFill>
                  <a:srgbClr val="990000"/>
                </a:solidFill>
                <a:ea typeface="Hei" charset="-122"/>
              </a:rPr>
              <a:t>curing</a:t>
            </a:r>
            <a:endParaRPr lang="en-US" sz="1200" dirty="0">
              <a:solidFill>
                <a:srgbClr val="990000"/>
              </a:solidFill>
              <a:ea typeface="Hei" charset="-122"/>
            </a:endParaRPr>
          </a:p>
        </p:txBody>
      </p:sp>
      <p:pic>
        <p:nvPicPr>
          <p:cNvPr id="66" name="Picture 65"/>
          <p:cNvPicPr>
            <a:picLocks noChangeAspect="1"/>
          </p:cNvPicPr>
          <p:nvPr/>
        </p:nvPicPr>
        <p:blipFill>
          <a:blip r:embed="rId8" cstate="print"/>
          <a:stretch>
            <a:fillRect/>
          </a:stretch>
        </p:blipFill>
        <p:spPr>
          <a:xfrm>
            <a:off x="7513845" y="1401244"/>
            <a:ext cx="1522651" cy="1440160"/>
          </a:xfrm>
          <a:prstGeom prst="rect">
            <a:avLst/>
          </a:prstGeom>
        </p:spPr>
      </p:pic>
      <p:sp>
        <p:nvSpPr>
          <p:cNvPr id="68" name="燕尾形 27"/>
          <p:cNvSpPr/>
          <p:nvPr/>
        </p:nvSpPr>
        <p:spPr>
          <a:xfrm rot="16200000">
            <a:off x="6938143" y="2908888"/>
            <a:ext cx="792089" cy="833326"/>
          </a:xfrm>
          <a:prstGeom prst="chevron">
            <a:avLst>
              <a:gd name="adj" fmla="val 37994"/>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9" name="TextBox 68"/>
          <p:cNvSpPr txBox="1"/>
          <p:nvPr/>
        </p:nvSpPr>
        <p:spPr>
          <a:xfrm>
            <a:off x="4932041" y="4585692"/>
            <a:ext cx="1008112" cy="646331"/>
          </a:xfrm>
          <a:prstGeom prst="rect">
            <a:avLst/>
          </a:prstGeom>
          <a:noFill/>
        </p:spPr>
        <p:txBody>
          <a:bodyPr wrap="square" rtlCol="0">
            <a:spAutoFit/>
          </a:bodyPr>
          <a:lstStyle/>
          <a:p>
            <a:pPr algn="ctr"/>
            <a:r>
              <a:rPr lang="en-US" sz="1200" dirty="0">
                <a:solidFill>
                  <a:srgbClr val="990000"/>
                </a:solidFill>
                <a:ea typeface="Hei" charset="-122"/>
              </a:rPr>
              <a:t>Assembly QA (peel test, pull test)</a:t>
            </a:r>
            <a:endParaRPr lang="en-US" sz="1200" dirty="0">
              <a:solidFill>
                <a:srgbClr val="990000"/>
              </a:solidFill>
              <a:ea typeface="Hei" charset="-122"/>
            </a:endParaRPr>
          </a:p>
        </p:txBody>
      </p:sp>
      <p:sp>
        <p:nvSpPr>
          <p:cNvPr id="70" name="TextBox 69"/>
          <p:cNvSpPr txBox="1"/>
          <p:nvPr/>
        </p:nvSpPr>
        <p:spPr>
          <a:xfrm>
            <a:off x="6917524" y="3145532"/>
            <a:ext cx="833325" cy="338554"/>
          </a:xfrm>
          <a:prstGeom prst="rect">
            <a:avLst/>
          </a:prstGeom>
          <a:noFill/>
        </p:spPr>
        <p:txBody>
          <a:bodyPr wrap="square" rtlCol="0">
            <a:spAutoFit/>
          </a:bodyPr>
          <a:lstStyle/>
          <a:p>
            <a:pPr algn="ctr"/>
            <a:r>
              <a:rPr lang="en-US" altLang="zh-CN" sz="1600" dirty="0">
                <a:solidFill>
                  <a:schemeClr val="bg1"/>
                </a:solidFill>
                <a:ea typeface="Hei" charset="-122"/>
              </a:rPr>
              <a:t>Testing</a:t>
            </a:r>
            <a:endParaRPr lang="en-US" sz="1600" dirty="0">
              <a:solidFill>
                <a:schemeClr val="bg1"/>
              </a:solidFill>
              <a:ea typeface="Hei" charset="-122"/>
            </a:endParaRPr>
          </a:p>
        </p:txBody>
      </p:sp>
      <p:sp>
        <p:nvSpPr>
          <p:cNvPr id="71" name="TextBox 70"/>
          <p:cNvSpPr txBox="1"/>
          <p:nvPr/>
        </p:nvSpPr>
        <p:spPr>
          <a:xfrm>
            <a:off x="5013047" y="2212202"/>
            <a:ext cx="2695037" cy="276999"/>
          </a:xfrm>
          <a:prstGeom prst="rect">
            <a:avLst/>
          </a:prstGeom>
          <a:noFill/>
        </p:spPr>
        <p:txBody>
          <a:bodyPr wrap="square" rtlCol="0">
            <a:spAutoFit/>
          </a:bodyPr>
          <a:lstStyle/>
          <a:p>
            <a:r>
              <a:rPr lang="en-US" altLang="zh-CN" sz="1200" b="1" dirty="0">
                <a:latin typeface="Times New Roman" panose="02020603050405020304" pitchFamily="18" charset="0"/>
                <a:ea typeface="Hei" charset="-122"/>
                <a:cs typeface="Times New Roman" panose="02020603050405020304" pitchFamily="18" charset="0"/>
              </a:rPr>
              <a:t>Threshold map of 14 chips in a HIC</a:t>
            </a:r>
            <a:endParaRPr lang="en-US" sz="1200" b="1" dirty="0">
              <a:latin typeface="Times New Roman" panose="02020603050405020304" pitchFamily="18" charset="0"/>
              <a:ea typeface="Hei" charset="-122"/>
              <a:cs typeface="Times New Roman" panose="02020603050405020304" pitchFamily="18" charset="0"/>
            </a:endParaRPr>
          </a:p>
        </p:txBody>
      </p:sp>
      <p:sp>
        <p:nvSpPr>
          <p:cNvPr id="40" name="Rectangle 39"/>
          <p:cNvSpPr/>
          <p:nvPr/>
        </p:nvSpPr>
        <p:spPr>
          <a:xfrm>
            <a:off x="179512" y="711312"/>
            <a:ext cx="8856984" cy="599780"/>
          </a:xfrm>
          <a:prstGeom prst="rect">
            <a:avLst/>
          </a:prstGeom>
        </p:spPr>
        <p:txBody>
          <a:bodyPr wrap="square">
            <a:spAutoFit/>
          </a:bodyPr>
          <a:lstStyle/>
          <a:p>
            <a:pPr marL="224155" indent="-224155">
              <a:lnSpc>
                <a:spcPct val="110000"/>
              </a:lnSpc>
              <a:buFont typeface="Wingdings" panose="05000000000000000000" pitchFamily="2" charset="2"/>
              <a:buChar char="Ø"/>
            </a:pPr>
            <a:r>
              <a:rPr lang="en-US" altLang="zh-CN" sz="1600" kern="100" dirty="0">
                <a:solidFill>
                  <a:srgbClr val="990000"/>
                </a:solidFill>
                <a:ea typeface="Hei" charset="-122"/>
                <a:cs typeface="Times New Roman" panose="02020603050405020304" pitchFamily="18" charset="0"/>
              </a:rPr>
              <a:t>HIC module assembly and test</a:t>
            </a:r>
            <a:r>
              <a:rPr lang="zh-CN" altLang="en-US" sz="1600" kern="100" dirty="0">
                <a:solidFill>
                  <a:srgbClr val="990000"/>
                </a:solidFill>
                <a:ea typeface="Hei" charset="-122"/>
                <a:cs typeface="Times New Roman" panose="02020603050405020304" pitchFamily="18" charset="0"/>
              </a:rPr>
              <a:t>：</a:t>
            </a:r>
            <a:r>
              <a:rPr lang="en-US" altLang="zh-CN" sz="1500" dirty="0">
                <a:ea typeface="Hei" charset="-122"/>
              </a:rPr>
              <a:t>(1) Chip alignment positioning resolution within 5 𝜇m@3𝜎</a:t>
            </a:r>
            <a:r>
              <a:rPr lang="zh-CN" altLang="en-US" sz="1500" dirty="0">
                <a:ea typeface="Hei" charset="-122"/>
              </a:rPr>
              <a:t>；</a:t>
            </a:r>
            <a:r>
              <a:rPr lang="en-US" altLang="zh-CN" sz="1500" dirty="0">
                <a:ea typeface="Hei" charset="-122"/>
              </a:rPr>
              <a:t>(2) Automatic ultrasonic wire bonding with pull force larger than 7.5g</a:t>
            </a:r>
            <a:r>
              <a:rPr lang="zh-CN" altLang="en-US" sz="1500" dirty="0">
                <a:ea typeface="Hei" charset="-122"/>
              </a:rPr>
              <a:t>；</a:t>
            </a:r>
            <a:r>
              <a:rPr lang="en-US" altLang="zh-CN" sz="1500" dirty="0">
                <a:ea typeface="Hei" charset="-122"/>
              </a:rPr>
              <a:t>(3) Qualification and endurance testing</a:t>
            </a:r>
            <a:endParaRPr lang="en-US" sz="1500" dirty="0">
              <a:ea typeface="Hei" charset="-122"/>
            </a:endParaRPr>
          </a:p>
        </p:txBody>
      </p:sp>
      <p:sp>
        <p:nvSpPr>
          <p:cNvPr id="3" name="TextBox 2"/>
          <p:cNvSpPr txBox="1"/>
          <p:nvPr/>
        </p:nvSpPr>
        <p:spPr>
          <a:xfrm>
            <a:off x="2877235" y="4392434"/>
            <a:ext cx="1622757" cy="193258"/>
          </a:xfrm>
          <a:prstGeom prst="rect">
            <a:avLst/>
          </a:prstGeom>
          <a:solidFill>
            <a:schemeClr val="bg1"/>
          </a:solidFill>
        </p:spPr>
        <p:txBody>
          <a:bodyPr wrap="square" rtlCol="0">
            <a:spAutoFit/>
          </a:bodyPr>
          <a:lstStyle/>
          <a:p>
            <a:pPr>
              <a:lnSpc>
                <a:spcPct val="80000"/>
              </a:lnSpc>
            </a:pPr>
            <a:r>
              <a:rPr lang="en-US" sz="800" dirty="0">
                <a:solidFill>
                  <a:srgbClr val="FF0000"/>
                </a:solidFill>
              </a:rPr>
              <a:t>FPC-to-ALTAI interconnection</a:t>
            </a:r>
            <a:endParaRPr lang="en-US" sz="800" dirty="0">
              <a:solidFill>
                <a:srgbClr val="FF0000"/>
              </a:solidFill>
            </a:endParaRPr>
          </a:p>
        </p:txBody>
      </p:sp>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38793" t="29457" r="32169" b="61095"/>
          <a:stretch>
            <a:fillRect/>
          </a:stretch>
        </p:blipFill>
        <p:spPr bwMode="auto">
          <a:xfrm>
            <a:off x="164305" y="1377498"/>
            <a:ext cx="2664296" cy="650397"/>
          </a:xfrm>
          <a:prstGeom prst="rect">
            <a:avLst/>
          </a:prstGeom>
          <a:ln>
            <a:noFill/>
          </a:ln>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13048" y="1345332"/>
            <a:ext cx="2458792" cy="883249"/>
          </a:xfrm>
          <a:prstGeom prst="rect">
            <a:avLst/>
          </a:prstGeom>
        </p:spPr>
      </p:pic>
      <p:pic>
        <p:nvPicPr>
          <p:cNvPr id="7" name="Picture 6"/>
          <p:cNvPicPr>
            <a:picLocks noChangeAspect="1"/>
          </p:cNvPicPr>
          <p:nvPr/>
        </p:nvPicPr>
        <p:blipFill rotWithShape="1">
          <a:blip r:embed="rId11" cstate="print">
            <a:extLst>
              <a:ext uri="{28A0092B-C50C-407E-A947-70E740481C1C}">
                <a14:useLocalDpi xmlns:a14="http://schemas.microsoft.com/office/drawing/2010/main" val="0"/>
              </a:ext>
            </a:extLst>
          </a:blip>
          <a:srcRect t="31720" b="15590"/>
          <a:stretch>
            <a:fillRect/>
          </a:stretch>
        </p:blipFill>
        <p:spPr>
          <a:xfrm>
            <a:off x="4653636" y="2509334"/>
            <a:ext cx="1709974" cy="1201324"/>
          </a:xfrm>
          <a:prstGeom prst="rect">
            <a:avLst/>
          </a:prstGeom>
        </p:spPr>
      </p:pic>
      <p:sp>
        <p:nvSpPr>
          <p:cNvPr id="8" name="TextBox 7"/>
          <p:cNvSpPr txBox="1"/>
          <p:nvPr/>
        </p:nvSpPr>
        <p:spPr>
          <a:xfrm>
            <a:off x="4779434" y="3433564"/>
            <a:ext cx="1520758" cy="307777"/>
          </a:xfrm>
          <a:prstGeom prst="rect">
            <a:avLst/>
          </a:prstGeom>
          <a:noFill/>
        </p:spPr>
        <p:txBody>
          <a:bodyPr wrap="square" rtlCol="0">
            <a:spAutoFit/>
          </a:bodyPr>
          <a:lstStyle/>
          <a:p>
            <a:r>
              <a:rPr lang="en-US" sz="1400" b="1" dirty="0">
                <a:solidFill>
                  <a:srgbClr val="FFFF00"/>
                </a:solidFill>
              </a:rPr>
              <a:t>MPD dummy HICs</a:t>
            </a:r>
            <a:endParaRPr lang="en-US" sz="1400" b="1" dirty="0">
              <a:solidFill>
                <a:srgbClr val="FF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31" name="TextBox 16"/>
          <p:cNvSpPr txBox="1"/>
          <p:nvPr/>
        </p:nvSpPr>
        <p:spPr>
          <a:xfrm>
            <a:off x="35496" y="81223"/>
            <a:ext cx="8352928" cy="521970"/>
          </a:xfrm>
          <a:prstGeom prst="rect">
            <a:avLst/>
          </a:prstGeom>
          <a:noFill/>
        </p:spPr>
        <p:txBody>
          <a:bodyPr wrap="square" rtlCol="0">
            <a:spAutoFit/>
          </a:bodyPr>
          <a:lstStyle/>
          <a:p>
            <a:r>
              <a:rPr lang="zh-CN" altLang="en-US" sz="2800" b="1" dirty="0">
                <a:solidFill>
                  <a:srgbClr val="000090"/>
                </a:solidFill>
              </a:rPr>
              <a:t>The OB HIC module assembly &amp; testing @CCNU</a:t>
            </a:r>
            <a:endParaRPr lang="zh-CN" altLang="en-US" sz="2000" dirty="0">
              <a:solidFill>
                <a:srgbClr val="800000"/>
              </a:solidFill>
            </a:endParaRPr>
          </a:p>
        </p:txBody>
      </p:sp>
      <p:pic>
        <p:nvPicPr>
          <p:cNvPr id="7" name="图片 23"/>
          <p:cNvPicPr>
            <a:picLocks noChangeAspect="1"/>
          </p:cNvPicPr>
          <p:nvPr/>
        </p:nvPicPr>
        <p:blipFill rotWithShape="1">
          <a:blip r:embed="rId2" cstate="print"/>
          <a:srcRect b="16572"/>
          <a:stretch>
            <a:fillRect/>
          </a:stretch>
        </p:blipFill>
        <p:spPr>
          <a:xfrm>
            <a:off x="2915816" y="697260"/>
            <a:ext cx="3024336" cy="1892353"/>
          </a:xfrm>
          <a:prstGeom prst="rect">
            <a:avLst/>
          </a:prstGeom>
        </p:spPr>
      </p:pic>
      <p:pic>
        <p:nvPicPr>
          <p:cNvPr id="8" name="图片 7" descr="IMG_20171206_165911.jpg"/>
          <p:cNvPicPr>
            <a:picLocks noChangeAspect="1"/>
          </p:cNvPicPr>
          <p:nvPr/>
        </p:nvPicPr>
        <p:blipFill rotWithShape="1">
          <a:blip r:embed="rId3" cstate="print">
            <a:extLst>
              <a:ext uri="{28A0092B-C50C-407E-A947-70E740481C1C}">
                <a14:useLocalDpi xmlns:a14="http://schemas.microsoft.com/office/drawing/2010/main" val="0"/>
              </a:ext>
            </a:extLst>
          </a:blip>
          <a:srcRect b="20153"/>
          <a:stretch>
            <a:fillRect/>
          </a:stretch>
        </p:blipFill>
        <p:spPr>
          <a:xfrm>
            <a:off x="6570177" y="697259"/>
            <a:ext cx="2385288" cy="2539445"/>
          </a:xfrm>
          <a:prstGeom prst="rect">
            <a:avLst/>
          </a:prstGeom>
        </p:spPr>
      </p:pic>
      <p:pic>
        <p:nvPicPr>
          <p:cNvPr id="9" name="图片 8" descr="IMG_20171206_14495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505" y="697260"/>
            <a:ext cx="1867828" cy="2490437"/>
          </a:xfrm>
          <a:prstGeom prst="rect">
            <a:avLst/>
          </a:prstGeom>
        </p:spPr>
      </p:pic>
      <p:pic>
        <p:nvPicPr>
          <p:cNvPr id="10" name="图片 11" descr="IMG_20171214_174100.jpg"/>
          <p:cNvPicPr>
            <a:picLocks noChangeAspect="1"/>
          </p:cNvPicPr>
          <p:nvPr/>
        </p:nvPicPr>
        <p:blipFill rotWithShape="1">
          <a:blip r:embed="rId5" cstate="print">
            <a:extLst>
              <a:ext uri="{28A0092B-C50C-407E-A947-70E740481C1C}">
                <a14:useLocalDpi xmlns:a14="http://schemas.microsoft.com/office/drawing/2010/main" val="0"/>
              </a:ext>
            </a:extLst>
          </a:blip>
          <a:srcRect t="21576"/>
          <a:stretch>
            <a:fillRect/>
          </a:stretch>
        </p:blipFill>
        <p:spPr>
          <a:xfrm>
            <a:off x="7083256" y="3297945"/>
            <a:ext cx="1944216" cy="2032984"/>
          </a:xfrm>
          <a:prstGeom prst="rect">
            <a:avLst/>
          </a:prstGeom>
        </p:spPr>
      </p:pic>
      <p:sp>
        <p:nvSpPr>
          <p:cNvPr id="11" name="文本框 13"/>
          <p:cNvSpPr txBox="1"/>
          <p:nvPr/>
        </p:nvSpPr>
        <p:spPr>
          <a:xfrm>
            <a:off x="7083256" y="5161756"/>
            <a:ext cx="1953240" cy="307777"/>
          </a:xfrm>
          <a:prstGeom prst="rect">
            <a:avLst/>
          </a:prstGeom>
          <a:solidFill>
            <a:srgbClr val="FF0000"/>
          </a:solidFill>
        </p:spPr>
        <p:txBody>
          <a:bodyPr wrap="square" rtlCol="0">
            <a:spAutoFit/>
          </a:bodyPr>
          <a:lstStyle/>
          <a:p>
            <a:pPr algn="ctr"/>
            <a:r>
              <a:rPr kumimoji="1" lang="en-US" altLang="zh-CN" sz="1400" dirty="0">
                <a:solidFill>
                  <a:srgbClr val="FFFF00"/>
                </a:solidFill>
              </a:rPr>
              <a:t>7. Assembled ITS OB HIC</a:t>
            </a:r>
            <a:endParaRPr kumimoji="1" lang="zh-CN" altLang="en-US" sz="1400" dirty="0">
              <a:solidFill>
                <a:srgbClr val="FFFF00"/>
              </a:solidFill>
            </a:endParaRPr>
          </a:p>
        </p:txBody>
      </p:sp>
      <p:sp>
        <p:nvSpPr>
          <p:cNvPr id="12" name="文本框 14"/>
          <p:cNvSpPr txBox="1"/>
          <p:nvPr/>
        </p:nvSpPr>
        <p:spPr>
          <a:xfrm>
            <a:off x="314504" y="697260"/>
            <a:ext cx="1867828" cy="307777"/>
          </a:xfrm>
          <a:prstGeom prst="rect">
            <a:avLst/>
          </a:prstGeom>
          <a:solidFill>
            <a:srgbClr val="FF0000"/>
          </a:solidFill>
        </p:spPr>
        <p:txBody>
          <a:bodyPr wrap="square" rtlCol="0">
            <a:spAutoFit/>
          </a:bodyPr>
          <a:lstStyle/>
          <a:p>
            <a:pPr algn="ctr"/>
            <a:r>
              <a:rPr kumimoji="1" lang="en-US" altLang="zh-CN" sz="1400" dirty="0">
                <a:solidFill>
                  <a:srgbClr val="FFFF00"/>
                </a:solidFill>
              </a:rPr>
              <a:t>1. Chip Alignment</a:t>
            </a:r>
            <a:endParaRPr kumimoji="1" lang="zh-CN" altLang="en-US" sz="1400" dirty="0">
              <a:solidFill>
                <a:srgbClr val="FFFF00"/>
              </a:solidFill>
            </a:endParaRPr>
          </a:p>
        </p:txBody>
      </p:sp>
      <p:sp>
        <p:nvSpPr>
          <p:cNvPr id="13" name="文本框 15"/>
          <p:cNvSpPr txBox="1"/>
          <p:nvPr/>
        </p:nvSpPr>
        <p:spPr>
          <a:xfrm>
            <a:off x="2915816" y="697260"/>
            <a:ext cx="3024336" cy="307777"/>
          </a:xfrm>
          <a:prstGeom prst="rect">
            <a:avLst/>
          </a:prstGeom>
          <a:solidFill>
            <a:srgbClr val="FF0000"/>
          </a:solidFill>
        </p:spPr>
        <p:txBody>
          <a:bodyPr wrap="square" rtlCol="0">
            <a:spAutoFit/>
          </a:bodyPr>
          <a:lstStyle/>
          <a:p>
            <a:pPr algn="ctr"/>
            <a:r>
              <a:rPr kumimoji="1" lang="en-US" altLang="zh-CN" sz="1400" dirty="0">
                <a:solidFill>
                  <a:srgbClr val="FFFF00"/>
                </a:solidFill>
              </a:rPr>
              <a:t>2. FPC preparation &amp; glue spreading</a:t>
            </a:r>
            <a:endParaRPr kumimoji="1" lang="zh-CN" altLang="en-US" sz="1400" dirty="0">
              <a:solidFill>
                <a:srgbClr val="FFFF00"/>
              </a:solidFill>
            </a:endParaRPr>
          </a:p>
        </p:txBody>
      </p:sp>
      <p:sp>
        <p:nvSpPr>
          <p:cNvPr id="14" name="文本框 17"/>
          <p:cNvSpPr txBox="1"/>
          <p:nvPr/>
        </p:nvSpPr>
        <p:spPr>
          <a:xfrm>
            <a:off x="6570177" y="697260"/>
            <a:ext cx="2385288" cy="307777"/>
          </a:xfrm>
          <a:prstGeom prst="rect">
            <a:avLst/>
          </a:prstGeom>
          <a:solidFill>
            <a:srgbClr val="FF0000"/>
          </a:solidFill>
        </p:spPr>
        <p:txBody>
          <a:bodyPr wrap="square" rtlCol="0">
            <a:spAutoFit/>
          </a:bodyPr>
          <a:lstStyle/>
          <a:p>
            <a:pPr algn="ctr"/>
            <a:r>
              <a:rPr kumimoji="1" lang="en-US" altLang="zh-CN" sz="1400" dirty="0">
                <a:solidFill>
                  <a:srgbClr val="FFFF00"/>
                </a:solidFill>
              </a:rPr>
              <a:t>3. Pre-curing &amp; fully curing</a:t>
            </a:r>
            <a:endParaRPr kumimoji="1" lang="zh-CN" altLang="en-US" sz="1400" dirty="0">
              <a:solidFill>
                <a:srgbClr val="FFFF00"/>
              </a:solidFill>
            </a:endParaRPr>
          </a:p>
        </p:txBody>
      </p:sp>
      <p:pic>
        <p:nvPicPr>
          <p:cNvPr id="15" name="Picture 6"/>
          <p:cNvPicPr>
            <a:picLocks noChangeAspect="1"/>
          </p:cNvPicPr>
          <p:nvPr/>
        </p:nvPicPr>
        <p:blipFill rotWithShape="1">
          <a:blip r:embed="rId6" cstate="print"/>
          <a:srcRect r="32025"/>
          <a:stretch>
            <a:fillRect/>
          </a:stretch>
        </p:blipFill>
        <p:spPr>
          <a:xfrm>
            <a:off x="314504" y="3721596"/>
            <a:ext cx="2130461" cy="1615888"/>
          </a:xfrm>
          <a:prstGeom prst="rect">
            <a:avLst/>
          </a:prstGeom>
        </p:spPr>
      </p:pic>
      <p:sp>
        <p:nvSpPr>
          <p:cNvPr id="16" name="文本框 19"/>
          <p:cNvSpPr txBox="1"/>
          <p:nvPr/>
        </p:nvSpPr>
        <p:spPr>
          <a:xfrm>
            <a:off x="314504" y="3434780"/>
            <a:ext cx="2130461" cy="307777"/>
          </a:xfrm>
          <a:prstGeom prst="rect">
            <a:avLst/>
          </a:prstGeom>
          <a:solidFill>
            <a:srgbClr val="FF0000"/>
          </a:solidFill>
        </p:spPr>
        <p:txBody>
          <a:bodyPr wrap="square" rtlCol="0">
            <a:spAutoFit/>
          </a:bodyPr>
          <a:lstStyle/>
          <a:p>
            <a:pPr algn="ctr"/>
            <a:r>
              <a:rPr kumimoji="1" lang="en-US" altLang="zh-CN" sz="1400" dirty="0">
                <a:solidFill>
                  <a:srgbClr val="FFFF00"/>
                </a:solidFill>
              </a:rPr>
              <a:t>4. Wire-bonding</a:t>
            </a:r>
            <a:endParaRPr kumimoji="1" lang="zh-CN" altLang="en-US" sz="1400" dirty="0">
              <a:solidFill>
                <a:srgbClr val="FFFF00"/>
              </a:solidFill>
            </a:endParaRPr>
          </a:p>
        </p:txBody>
      </p:sp>
      <p:pic>
        <p:nvPicPr>
          <p:cNvPr id="17" name="图片 24"/>
          <p:cNvPicPr>
            <a:picLocks noChangeAspect="1"/>
          </p:cNvPicPr>
          <p:nvPr/>
        </p:nvPicPr>
        <p:blipFill rotWithShape="1">
          <a:blip r:embed="rId7" cstate="print"/>
          <a:srcRect t="19790" b="28547"/>
          <a:stretch>
            <a:fillRect/>
          </a:stretch>
        </p:blipFill>
        <p:spPr>
          <a:xfrm>
            <a:off x="4103142" y="2308481"/>
            <a:ext cx="2269058" cy="879216"/>
          </a:xfrm>
          <a:prstGeom prst="rect">
            <a:avLst/>
          </a:prstGeom>
        </p:spPr>
      </p:pic>
      <p:pic>
        <p:nvPicPr>
          <p:cNvPr id="18" name="图片 34" descr="IMG_20180305_084415.jpg"/>
          <p:cNvPicPr>
            <a:picLocks noChangeAspect="1"/>
          </p:cNvPicPr>
          <p:nvPr/>
        </p:nvPicPr>
        <p:blipFill rotWithShape="1">
          <a:blip r:embed="rId8" cstate="print">
            <a:extLst>
              <a:ext uri="{28A0092B-C50C-407E-A947-70E740481C1C}">
                <a14:useLocalDpi xmlns:a14="http://schemas.microsoft.com/office/drawing/2010/main" val="0"/>
              </a:ext>
            </a:extLst>
          </a:blip>
          <a:srcRect l="50262" t="38969" r="2121"/>
          <a:stretch>
            <a:fillRect/>
          </a:stretch>
        </p:blipFill>
        <p:spPr>
          <a:xfrm>
            <a:off x="4817803" y="3289549"/>
            <a:ext cx="2130461" cy="2047936"/>
          </a:xfrm>
          <a:prstGeom prst="rect">
            <a:avLst/>
          </a:prstGeom>
        </p:spPr>
      </p:pic>
      <p:sp>
        <p:nvSpPr>
          <p:cNvPr id="19" name="文本框 35"/>
          <p:cNvSpPr txBox="1"/>
          <p:nvPr/>
        </p:nvSpPr>
        <p:spPr>
          <a:xfrm>
            <a:off x="4817803" y="4945732"/>
            <a:ext cx="2130461" cy="523220"/>
          </a:xfrm>
          <a:prstGeom prst="rect">
            <a:avLst/>
          </a:prstGeom>
          <a:solidFill>
            <a:srgbClr val="FF0000"/>
          </a:solidFill>
        </p:spPr>
        <p:txBody>
          <a:bodyPr wrap="square" rtlCol="0">
            <a:spAutoFit/>
          </a:bodyPr>
          <a:lstStyle/>
          <a:p>
            <a:pPr algn="ctr"/>
            <a:r>
              <a:rPr kumimoji="1" lang="en-US" altLang="zh-CN" sz="1400" dirty="0">
                <a:solidFill>
                  <a:srgbClr val="FFFF00"/>
                </a:solidFill>
              </a:rPr>
              <a:t>6. Qualification &amp; endurance testing</a:t>
            </a:r>
            <a:endParaRPr kumimoji="1" lang="zh-CN" altLang="en-US" sz="1400" dirty="0">
              <a:solidFill>
                <a:srgbClr val="FFFF00"/>
              </a:solidFill>
            </a:endParaRPr>
          </a:p>
        </p:txBody>
      </p:sp>
      <p:sp>
        <p:nvSpPr>
          <p:cNvPr id="20" name="文本框 1"/>
          <p:cNvSpPr txBox="1"/>
          <p:nvPr/>
        </p:nvSpPr>
        <p:spPr>
          <a:xfrm>
            <a:off x="179512" y="3001516"/>
            <a:ext cx="2130461" cy="276999"/>
          </a:xfrm>
          <a:prstGeom prst="rect">
            <a:avLst/>
          </a:prstGeom>
          <a:noFill/>
        </p:spPr>
        <p:txBody>
          <a:bodyPr wrap="square" rtlCol="0">
            <a:spAutoFit/>
          </a:bodyPr>
          <a:lstStyle/>
          <a:p>
            <a:r>
              <a:rPr kumimoji="1" lang="en-US" altLang="zh-CN" sz="1200" dirty="0">
                <a:solidFill>
                  <a:srgbClr val="FF0000"/>
                </a:solidFill>
                <a:highlight>
                  <a:srgbClr val="FFFF00"/>
                </a:highlight>
              </a:rPr>
              <a:t>1.5 hours/HIC (14 ALPIDE chips)</a:t>
            </a:r>
            <a:endParaRPr kumimoji="1" lang="zh-CN" altLang="en-US" sz="1200" dirty="0">
              <a:solidFill>
                <a:srgbClr val="FF0000"/>
              </a:solidFill>
              <a:highlight>
                <a:srgbClr val="FFFF00"/>
              </a:highlight>
            </a:endParaRPr>
          </a:p>
        </p:txBody>
      </p:sp>
      <p:sp>
        <p:nvSpPr>
          <p:cNvPr id="21" name="文本框 29"/>
          <p:cNvSpPr txBox="1"/>
          <p:nvPr/>
        </p:nvSpPr>
        <p:spPr>
          <a:xfrm>
            <a:off x="314504" y="4884563"/>
            <a:ext cx="1728192" cy="523220"/>
          </a:xfrm>
          <a:prstGeom prst="rect">
            <a:avLst/>
          </a:prstGeom>
          <a:noFill/>
        </p:spPr>
        <p:txBody>
          <a:bodyPr wrap="square" rtlCol="0">
            <a:spAutoFit/>
          </a:bodyPr>
          <a:lstStyle/>
          <a:p>
            <a:r>
              <a:rPr kumimoji="1" lang="en-US" altLang="zh-CN" sz="1400" dirty="0">
                <a:solidFill>
                  <a:srgbClr val="FF0000"/>
                </a:solidFill>
              </a:rPr>
              <a:t>1.5 hours/HIC </a:t>
            </a:r>
            <a:endParaRPr kumimoji="1" lang="en-US" altLang="zh-CN" sz="1400" dirty="0">
              <a:solidFill>
                <a:srgbClr val="FF0000"/>
              </a:solidFill>
            </a:endParaRPr>
          </a:p>
          <a:p>
            <a:r>
              <a:rPr kumimoji="1" lang="en-US" altLang="zh-CN" sz="1400" dirty="0">
                <a:solidFill>
                  <a:srgbClr val="FF0000"/>
                </a:solidFill>
              </a:rPr>
              <a:t>(2286 wires bonded)</a:t>
            </a:r>
            <a:endParaRPr kumimoji="1" lang="zh-CN" altLang="en-US" sz="1400" dirty="0">
              <a:solidFill>
                <a:srgbClr val="FF0000"/>
              </a:solidFill>
            </a:endParaRPr>
          </a:p>
        </p:txBody>
      </p:sp>
      <p:sp>
        <p:nvSpPr>
          <p:cNvPr id="22" name="文本框 31"/>
          <p:cNvSpPr txBox="1"/>
          <p:nvPr/>
        </p:nvSpPr>
        <p:spPr>
          <a:xfrm>
            <a:off x="6426161" y="3012549"/>
            <a:ext cx="2682343" cy="276999"/>
          </a:xfrm>
          <a:prstGeom prst="rect">
            <a:avLst/>
          </a:prstGeom>
          <a:noFill/>
        </p:spPr>
        <p:txBody>
          <a:bodyPr wrap="square" rtlCol="0">
            <a:spAutoFit/>
          </a:bodyPr>
          <a:lstStyle/>
          <a:p>
            <a:r>
              <a:rPr kumimoji="1" lang="en-US" altLang="zh-CN" sz="1200" dirty="0">
                <a:solidFill>
                  <a:srgbClr val="FF0000"/>
                </a:solidFill>
                <a:highlight>
                  <a:srgbClr val="FFFF00"/>
                </a:highlight>
              </a:rPr>
              <a:t>5 hours pre-curing, 24 hours fully curing </a:t>
            </a:r>
            <a:endParaRPr kumimoji="1" lang="en-US" altLang="zh-CN" sz="1200" dirty="0">
              <a:solidFill>
                <a:srgbClr val="FF0000"/>
              </a:solidFill>
              <a:highlight>
                <a:srgbClr val="FFFF00"/>
              </a:highlight>
            </a:endParaRPr>
          </a:p>
        </p:txBody>
      </p:sp>
      <p:pic>
        <p:nvPicPr>
          <p:cNvPr id="23" name="Picture 22"/>
          <p:cNvPicPr>
            <a:picLocks noChangeAspect="1"/>
          </p:cNvPicPr>
          <p:nvPr/>
        </p:nvPicPr>
        <p:blipFill>
          <a:blip r:embed="rId9" cstate="print"/>
          <a:stretch>
            <a:fillRect/>
          </a:stretch>
        </p:blipFill>
        <p:spPr>
          <a:xfrm>
            <a:off x="2269926" y="2067257"/>
            <a:ext cx="2159430" cy="718235"/>
          </a:xfrm>
          <a:prstGeom prst="rect">
            <a:avLst/>
          </a:prstGeom>
        </p:spPr>
      </p:pic>
      <p:pic>
        <p:nvPicPr>
          <p:cNvPr id="24" name="图片 27"/>
          <p:cNvPicPr>
            <a:picLocks noChangeAspect="1"/>
          </p:cNvPicPr>
          <p:nvPr/>
        </p:nvPicPr>
        <p:blipFill rotWithShape="1">
          <a:blip r:embed="rId10" cstate="print"/>
          <a:srcRect l="43334" t="23424" r="31745" b="33577"/>
          <a:stretch>
            <a:fillRect/>
          </a:stretch>
        </p:blipFill>
        <p:spPr>
          <a:xfrm>
            <a:off x="2051720" y="5098794"/>
            <a:ext cx="748931" cy="600694"/>
          </a:xfrm>
          <a:prstGeom prst="rect">
            <a:avLst/>
          </a:prstGeom>
          <a:ln w="28575" cmpd="sng">
            <a:solidFill>
              <a:srgbClr val="FF0000"/>
            </a:solidFill>
          </a:ln>
        </p:spPr>
      </p:pic>
      <p:sp>
        <p:nvSpPr>
          <p:cNvPr id="25" name="椭圆 28"/>
          <p:cNvSpPr/>
          <p:nvPr/>
        </p:nvSpPr>
        <p:spPr>
          <a:xfrm>
            <a:off x="2064184" y="4846001"/>
            <a:ext cx="131552" cy="997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26" name="直线箭头连接符 30"/>
          <p:cNvCxnSpPr/>
          <p:nvPr/>
        </p:nvCxnSpPr>
        <p:spPr>
          <a:xfrm flipH="1">
            <a:off x="2064184" y="4945733"/>
            <a:ext cx="61195" cy="1530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直线箭头连接符 32"/>
          <p:cNvCxnSpPr/>
          <p:nvPr/>
        </p:nvCxnSpPr>
        <p:spPr>
          <a:xfrm>
            <a:off x="2182332" y="4883596"/>
            <a:ext cx="618319" cy="2151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5543" y="3433079"/>
            <a:ext cx="1769401" cy="1323674"/>
          </a:xfrm>
          <a:prstGeom prst="rect">
            <a:avLst/>
          </a:prstGeom>
        </p:spPr>
      </p:pic>
      <p:pic>
        <p:nvPicPr>
          <p:cNvPr id="29" name="Picture 28"/>
          <p:cNvPicPr>
            <a:picLocks noChangeAspect="1"/>
          </p:cNvPicPr>
          <p:nvPr/>
        </p:nvPicPr>
        <p:blipFill rotWithShape="1">
          <a:blip r:embed="rId12" cstate="print"/>
          <a:srcRect l="8215"/>
          <a:stretch>
            <a:fillRect/>
          </a:stretch>
        </p:blipFill>
        <p:spPr>
          <a:xfrm>
            <a:off x="3049411" y="4464754"/>
            <a:ext cx="1633400" cy="990739"/>
          </a:xfrm>
          <a:prstGeom prst="rect">
            <a:avLst/>
          </a:prstGeom>
        </p:spPr>
      </p:pic>
      <p:sp>
        <p:nvSpPr>
          <p:cNvPr id="30" name="文本框 13"/>
          <p:cNvSpPr txBox="1"/>
          <p:nvPr/>
        </p:nvSpPr>
        <p:spPr>
          <a:xfrm>
            <a:off x="2505543" y="3446229"/>
            <a:ext cx="2177268" cy="307777"/>
          </a:xfrm>
          <a:prstGeom prst="rect">
            <a:avLst/>
          </a:prstGeom>
          <a:solidFill>
            <a:srgbClr val="FF0000"/>
          </a:solidFill>
        </p:spPr>
        <p:txBody>
          <a:bodyPr wrap="square" rtlCol="0">
            <a:spAutoFit/>
          </a:bodyPr>
          <a:lstStyle/>
          <a:p>
            <a:pPr algn="ctr"/>
            <a:r>
              <a:rPr kumimoji="1" lang="en-US" altLang="zh-CN" sz="1400" dirty="0">
                <a:solidFill>
                  <a:srgbClr val="FFFF00"/>
                </a:solidFill>
              </a:rPr>
              <a:t>5. Peel &amp; pull force test</a:t>
            </a:r>
            <a:endParaRPr kumimoji="1" lang="zh-CN" altLang="en-US" sz="1400" dirty="0">
              <a:solidFill>
                <a:srgbClr val="FF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52928" cy="521970"/>
          </a:xfrm>
          <a:prstGeom prst="rect">
            <a:avLst/>
          </a:prstGeom>
          <a:noFill/>
        </p:spPr>
        <p:txBody>
          <a:bodyPr wrap="square" rtlCol="0">
            <a:spAutoFit/>
          </a:bodyPr>
          <a:lstStyle/>
          <a:p>
            <a:pPr algn="l">
              <a:buClrTx/>
              <a:buSzTx/>
              <a:buFontTx/>
            </a:pPr>
            <a:r>
              <a:rPr lang="zh-CN" altLang="en-US" sz="2800" b="1" dirty="0">
                <a:solidFill>
                  <a:srgbClr val="000090"/>
                </a:solidFill>
              </a:rPr>
              <a:t>The OB stave supermodule assembly &amp; testing @CCNU</a:t>
            </a:r>
            <a:endParaRPr lang="zh-CN" altLang="en-US" sz="2800" b="1" dirty="0">
              <a:solidFill>
                <a:srgbClr val="000090"/>
              </a:solidFill>
            </a:endParaRPr>
          </a:p>
        </p:txBody>
      </p:sp>
      <p:sp>
        <p:nvSpPr>
          <p:cNvPr id="3" name="Rectangle 2"/>
          <p:cNvSpPr/>
          <p:nvPr/>
        </p:nvSpPr>
        <p:spPr>
          <a:xfrm>
            <a:off x="179512" y="648225"/>
            <a:ext cx="5524684" cy="1129155"/>
          </a:xfrm>
          <a:prstGeom prst="rect">
            <a:avLst/>
          </a:prstGeom>
        </p:spPr>
        <p:txBody>
          <a:bodyPr wrap="square">
            <a:spAutoFit/>
          </a:bodyPr>
          <a:lstStyle/>
          <a:p>
            <a:pPr marL="224155" indent="-224155">
              <a:lnSpc>
                <a:spcPct val="110000"/>
              </a:lnSpc>
              <a:buFont typeface="Wingdings" panose="05000000000000000000" pitchFamily="2" charset="2"/>
              <a:buChar char="Ø"/>
            </a:pPr>
            <a:r>
              <a:rPr lang="en-US" altLang="zh-CN" sz="1600" kern="100" dirty="0">
                <a:solidFill>
                  <a:srgbClr val="990000"/>
                </a:solidFill>
                <a:ea typeface="Hei" charset="-122"/>
                <a:cs typeface="Times New Roman" panose="02020603050405020304" pitchFamily="18" charset="0"/>
              </a:rPr>
              <a:t>Stave module assembly and testing</a:t>
            </a:r>
            <a:r>
              <a:rPr lang="zh-CN" altLang="en-US" sz="1600" kern="100" dirty="0">
                <a:solidFill>
                  <a:srgbClr val="990000"/>
                </a:solidFill>
                <a:ea typeface="Hei" charset="-122"/>
                <a:cs typeface="Times New Roman" panose="02020603050405020304" pitchFamily="18" charset="0"/>
              </a:rPr>
              <a:t>：</a:t>
            </a:r>
            <a:endParaRPr lang="en-US" altLang="zh-CN" sz="1600" kern="100" dirty="0">
              <a:solidFill>
                <a:srgbClr val="990000"/>
              </a:solidFill>
              <a:ea typeface="Hei" charset="-122"/>
              <a:cs typeface="Times New Roman" panose="02020603050405020304" pitchFamily="18" charset="0"/>
            </a:endParaRPr>
          </a:p>
          <a:p>
            <a:pPr marL="342900" indent="-119380">
              <a:lnSpc>
                <a:spcPct val="110000"/>
              </a:lnSpc>
              <a:buFont typeface="+mj-lt"/>
              <a:buAutoNum type="arabicParenR"/>
            </a:pPr>
            <a:r>
              <a:rPr lang="en-US" altLang="zh-CN" sz="1500" dirty="0">
                <a:ea typeface="Hei" charset="-122"/>
              </a:rPr>
              <a:t> Custom assembly tooling &amp; testing system from ALICE/ITS2</a:t>
            </a:r>
            <a:endParaRPr lang="en-US" altLang="zh-CN" sz="1500" dirty="0">
              <a:ea typeface="Hei" charset="-122"/>
            </a:endParaRPr>
          </a:p>
          <a:p>
            <a:pPr marL="342900" indent="-119380">
              <a:lnSpc>
                <a:spcPct val="110000"/>
              </a:lnSpc>
              <a:buFont typeface="+mj-lt"/>
              <a:buAutoNum type="arabicParenR"/>
            </a:pPr>
            <a:r>
              <a:rPr lang="en-US" altLang="zh-CN" sz="1500" dirty="0">
                <a:ea typeface="Hei" charset="-122"/>
              </a:rPr>
              <a:t> Coordinate Measuring Machine (CMM) used for components  positioning &amp; alignment</a:t>
            </a:r>
            <a:endParaRPr lang="en-US" sz="1500" dirty="0">
              <a:ea typeface="Hei" charset="-122"/>
            </a:endParaRPr>
          </a:p>
        </p:txBody>
      </p:sp>
      <p:pic>
        <p:nvPicPr>
          <p:cNvPr id="5" name="Picture 4"/>
          <p:cNvPicPr>
            <a:picLocks noChangeAspect="1"/>
          </p:cNvPicPr>
          <p:nvPr/>
        </p:nvPicPr>
        <p:blipFill>
          <a:blip r:embed="rId2" cstate="print"/>
          <a:stretch>
            <a:fillRect/>
          </a:stretch>
        </p:blipFill>
        <p:spPr>
          <a:xfrm>
            <a:off x="175742" y="3361755"/>
            <a:ext cx="2472976" cy="2005618"/>
          </a:xfrm>
          <a:prstGeom prst="rect">
            <a:avLst/>
          </a:prstGeom>
        </p:spPr>
      </p:pic>
      <p:pic>
        <p:nvPicPr>
          <p:cNvPr id="6" name="Afbeelding 2" descr="IMG_8475.jpg"/>
          <p:cNvPicPr>
            <a:picLocks noChangeAspect="1"/>
          </p:cNvPicPr>
          <p:nvPr/>
        </p:nvPicPr>
        <p:blipFill>
          <a:blip r:embed="rId3" cstate="print"/>
          <a:stretch>
            <a:fillRect/>
          </a:stretch>
        </p:blipFill>
        <p:spPr>
          <a:xfrm>
            <a:off x="175742" y="1928065"/>
            <a:ext cx="2472976" cy="1577507"/>
          </a:xfrm>
          <a:prstGeom prst="rect">
            <a:avLst/>
          </a:prstGeom>
        </p:spPr>
      </p:pic>
      <p:sp>
        <p:nvSpPr>
          <p:cNvPr id="8" name="TextBox 7"/>
          <p:cNvSpPr txBox="1"/>
          <p:nvPr/>
        </p:nvSpPr>
        <p:spPr>
          <a:xfrm>
            <a:off x="175742" y="3224209"/>
            <a:ext cx="2472976" cy="276999"/>
          </a:xfrm>
          <a:prstGeom prst="rect">
            <a:avLst/>
          </a:prstGeom>
          <a:solidFill>
            <a:srgbClr val="C00000"/>
          </a:solidFill>
          <a:ln>
            <a:noFill/>
          </a:ln>
        </p:spPr>
        <p:txBody>
          <a:bodyPr wrap="square" rtlCol="0">
            <a:spAutoFit/>
          </a:bodyPr>
          <a:lstStyle/>
          <a:p>
            <a:pPr algn="ctr"/>
            <a:r>
              <a:rPr lang="en-US" altLang="zh-CN" sz="1200" b="1" dirty="0">
                <a:solidFill>
                  <a:srgbClr val="FFFF00"/>
                </a:solidFill>
              </a:rPr>
              <a:t>1.</a:t>
            </a:r>
            <a:r>
              <a:rPr lang="zh-CN" altLang="en-US" sz="1200" b="1" dirty="0">
                <a:solidFill>
                  <a:srgbClr val="FFFF00"/>
                </a:solidFill>
              </a:rPr>
              <a:t> </a:t>
            </a:r>
            <a:r>
              <a:rPr lang="en-US" altLang="zh-CN" sz="1200" b="1" dirty="0">
                <a:solidFill>
                  <a:srgbClr val="FFFF00"/>
                </a:solidFill>
              </a:rPr>
              <a:t>HIC tabs cut</a:t>
            </a:r>
            <a:endParaRPr lang="en-US" sz="1200" b="1" dirty="0">
              <a:solidFill>
                <a:srgbClr val="FFFF00"/>
              </a:solidFill>
            </a:endParaRPr>
          </a:p>
        </p:txBody>
      </p:sp>
      <p:sp>
        <p:nvSpPr>
          <p:cNvPr id="9" name="TextBox 8"/>
          <p:cNvSpPr txBox="1"/>
          <p:nvPr/>
        </p:nvSpPr>
        <p:spPr>
          <a:xfrm>
            <a:off x="175742" y="5131559"/>
            <a:ext cx="2472976" cy="246221"/>
          </a:xfrm>
          <a:prstGeom prst="rect">
            <a:avLst/>
          </a:prstGeom>
          <a:solidFill>
            <a:srgbClr val="C00000"/>
          </a:solidFill>
          <a:ln>
            <a:noFill/>
          </a:ln>
        </p:spPr>
        <p:txBody>
          <a:bodyPr wrap="square" rtlCol="0">
            <a:spAutoFit/>
          </a:bodyPr>
          <a:lstStyle/>
          <a:p>
            <a:pPr algn="ctr"/>
            <a:r>
              <a:rPr lang="en-US" altLang="zh-CN" sz="1000" b="1" dirty="0">
                <a:solidFill>
                  <a:srgbClr val="FFFF00"/>
                </a:solidFill>
              </a:rPr>
              <a:t>2.</a:t>
            </a:r>
            <a:r>
              <a:rPr lang="zh-CN" altLang="en-US" sz="1000" b="1" dirty="0">
                <a:solidFill>
                  <a:srgbClr val="FFFF00"/>
                </a:solidFill>
              </a:rPr>
              <a:t> </a:t>
            </a:r>
            <a:r>
              <a:rPr lang="en-US" altLang="zh-CN" sz="1000" b="1" dirty="0">
                <a:solidFill>
                  <a:srgbClr val="FFFF00"/>
                </a:solidFill>
              </a:rPr>
              <a:t>HIC</a:t>
            </a:r>
            <a:r>
              <a:rPr lang="zh-CN" altLang="en-US" sz="1000" b="1" dirty="0">
                <a:solidFill>
                  <a:srgbClr val="FFFF00"/>
                </a:solidFill>
              </a:rPr>
              <a:t> </a:t>
            </a:r>
            <a:r>
              <a:rPr lang="en-US" altLang="zh-CN" sz="1000" b="1" dirty="0">
                <a:solidFill>
                  <a:srgbClr val="FFFF00"/>
                </a:solidFill>
              </a:rPr>
              <a:t>alignment on Cold Plate</a:t>
            </a:r>
            <a:endParaRPr lang="en-US" sz="1000" b="1" dirty="0">
              <a:solidFill>
                <a:srgbClr val="FFFF00"/>
              </a:solidFill>
            </a:endParaRPr>
          </a:p>
        </p:txBody>
      </p:sp>
      <p:pic>
        <p:nvPicPr>
          <p:cNvPr id="10" name="Picture 9"/>
          <p:cNvPicPr>
            <a:picLocks noChangeAspect="1"/>
          </p:cNvPicPr>
          <p:nvPr/>
        </p:nvPicPr>
        <p:blipFill rotWithShape="1">
          <a:blip r:embed="rId4" cstate="print"/>
          <a:srcRect b="3947"/>
          <a:stretch>
            <a:fillRect/>
          </a:stretch>
        </p:blipFill>
        <p:spPr>
          <a:xfrm>
            <a:off x="2771800" y="1662738"/>
            <a:ext cx="1737474" cy="2346890"/>
          </a:xfrm>
          <a:prstGeom prst="rect">
            <a:avLst/>
          </a:prstGeom>
        </p:spPr>
      </p:pic>
      <p:pic>
        <p:nvPicPr>
          <p:cNvPr id="11" name="Picture 10"/>
          <p:cNvPicPr>
            <a:picLocks noChangeAspect="1"/>
          </p:cNvPicPr>
          <p:nvPr/>
        </p:nvPicPr>
        <p:blipFill rotWithShape="1">
          <a:blip r:embed="rId5" cstate="print"/>
          <a:srcRect b="9068"/>
          <a:stretch>
            <a:fillRect/>
          </a:stretch>
        </p:blipFill>
        <p:spPr>
          <a:xfrm>
            <a:off x="2771800" y="4065678"/>
            <a:ext cx="1737474" cy="1301695"/>
          </a:xfrm>
          <a:prstGeom prst="rect">
            <a:avLst/>
          </a:prstGeom>
        </p:spPr>
      </p:pic>
      <p:sp>
        <p:nvSpPr>
          <p:cNvPr id="12" name="TextBox 11"/>
          <p:cNvSpPr txBox="1"/>
          <p:nvPr/>
        </p:nvSpPr>
        <p:spPr>
          <a:xfrm>
            <a:off x="2771800" y="1663940"/>
            <a:ext cx="1737474" cy="246221"/>
          </a:xfrm>
          <a:prstGeom prst="rect">
            <a:avLst/>
          </a:prstGeom>
          <a:solidFill>
            <a:srgbClr val="C00000"/>
          </a:solidFill>
          <a:ln>
            <a:noFill/>
          </a:ln>
        </p:spPr>
        <p:txBody>
          <a:bodyPr wrap="square" rtlCol="0">
            <a:spAutoFit/>
          </a:bodyPr>
          <a:lstStyle/>
          <a:p>
            <a:pPr algn="ctr"/>
            <a:r>
              <a:rPr lang="en-US" altLang="zh-CN" sz="1000" b="1" dirty="0">
                <a:solidFill>
                  <a:srgbClr val="FFFF00"/>
                </a:solidFill>
              </a:rPr>
              <a:t>3.</a:t>
            </a:r>
            <a:r>
              <a:rPr lang="zh-CN" altLang="en-US" sz="1000" b="1" dirty="0">
                <a:solidFill>
                  <a:srgbClr val="FFFF00"/>
                </a:solidFill>
              </a:rPr>
              <a:t> </a:t>
            </a:r>
            <a:r>
              <a:rPr lang="en-US" altLang="zh-CN" sz="1000" b="1" dirty="0">
                <a:solidFill>
                  <a:srgbClr val="FFFF00"/>
                </a:solidFill>
              </a:rPr>
              <a:t>HIC gluing onto Cold Plate</a:t>
            </a:r>
            <a:endParaRPr lang="en-US" sz="1000" b="1" dirty="0">
              <a:solidFill>
                <a:srgbClr val="FFFF00"/>
              </a:solidFill>
            </a:endParaRPr>
          </a:p>
        </p:txBody>
      </p:sp>
      <p:sp>
        <p:nvSpPr>
          <p:cNvPr id="14" name="TextBox 13"/>
          <p:cNvSpPr txBox="1"/>
          <p:nvPr/>
        </p:nvSpPr>
        <p:spPr>
          <a:xfrm>
            <a:off x="2771800" y="4977670"/>
            <a:ext cx="1737474" cy="400110"/>
          </a:xfrm>
          <a:prstGeom prst="rect">
            <a:avLst/>
          </a:prstGeom>
          <a:solidFill>
            <a:srgbClr val="C00000"/>
          </a:solidFill>
          <a:ln>
            <a:noFill/>
          </a:ln>
        </p:spPr>
        <p:txBody>
          <a:bodyPr wrap="square" rtlCol="0">
            <a:spAutoFit/>
          </a:bodyPr>
          <a:lstStyle/>
          <a:p>
            <a:pPr algn="ctr"/>
            <a:r>
              <a:rPr lang="en-US" altLang="zh-CN" sz="1000" b="1" dirty="0">
                <a:solidFill>
                  <a:srgbClr val="FFFF00"/>
                </a:solidFill>
              </a:rPr>
              <a:t>4.</a:t>
            </a:r>
            <a:r>
              <a:rPr lang="zh-CN" altLang="en-US" sz="1000" b="1" dirty="0">
                <a:solidFill>
                  <a:srgbClr val="FFFF00"/>
                </a:solidFill>
              </a:rPr>
              <a:t> </a:t>
            </a:r>
            <a:r>
              <a:rPr lang="en-US" altLang="zh-CN" sz="1000" b="1" dirty="0">
                <a:solidFill>
                  <a:srgbClr val="FFFF00"/>
                </a:solidFill>
              </a:rPr>
              <a:t>HIC-to-HIC interconnection soldering</a:t>
            </a:r>
            <a:endParaRPr lang="en-US" sz="1000" b="1" dirty="0">
              <a:solidFill>
                <a:srgbClr val="FFFF00"/>
              </a:solidFill>
            </a:endParaRPr>
          </a:p>
        </p:txBody>
      </p:sp>
      <p:pic>
        <p:nvPicPr>
          <p:cNvPr id="18" name="Picture 17"/>
          <p:cNvPicPr>
            <a:picLocks noChangeAspect="1"/>
          </p:cNvPicPr>
          <p:nvPr/>
        </p:nvPicPr>
        <p:blipFill rotWithShape="1">
          <a:blip r:embed="rId6" cstate="print"/>
          <a:srcRect t="3169"/>
          <a:stretch>
            <a:fillRect/>
          </a:stretch>
        </p:blipFill>
        <p:spPr>
          <a:xfrm>
            <a:off x="4610693" y="1662738"/>
            <a:ext cx="1107291" cy="3704635"/>
          </a:xfrm>
          <a:prstGeom prst="rect">
            <a:avLst/>
          </a:prstGeom>
        </p:spPr>
      </p:pic>
      <p:pic>
        <p:nvPicPr>
          <p:cNvPr id="19" name="Picture 18"/>
          <p:cNvPicPr>
            <a:picLocks noChangeAspect="1"/>
          </p:cNvPicPr>
          <p:nvPr/>
        </p:nvPicPr>
        <p:blipFill rotWithShape="1">
          <a:blip r:embed="rId7" cstate="print"/>
          <a:srcRect l="26368" t="15981" r="19922"/>
          <a:stretch>
            <a:fillRect/>
          </a:stretch>
        </p:blipFill>
        <p:spPr>
          <a:xfrm>
            <a:off x="5842993" y="1571763"/>
            <a:ext cx="1426906" cy="3806017"/>
          </a:xfrm>
          <a:prstGeom prst="rect">
            <a:avLst/>
          </a:prstGeom>
        </p:spPr>
      </p:pic>
      <p:pic>
        <p:nvPicPr>
          <p:cNvPr id="20" name="Picture 19"/>
          <p:cNvPicPr>
            <a:picLocks noChangeAspect="1"/>
          </p:cNvPicPr>
          <p:nvPr/>
        </p:nvPicPr>
        <p:blipFill>
          <a:blip r:embed="rId8" cstate="print"/>
          <a:stretch>
            <a:fillRect/>
          </a:stretch>
        </p:blipFill>
        <p:spPr>
          <a:xfrm>
            <a:off x="7422687" y="1295486"/>
            <a:ext cx="1532473" cy="1994062"/>
          </a:xfrm>
          <a:prstGeom prst="rect">
            <a:avLst/>
          </a:prstGeom>
        </p:spPr>
      </p:pic>
      <p:sp>
        <p:nvSpPr>
          <p:cNvPr id="31" name="TextBox 30"/>
          <p:cNvSpPr txBox="1"/>
          <p:nvPr/>
        </p:nvSpPr>
        <p:spPr>
          <a:xfrm>
            <a:off x="4601565" y="4977670"/>
            <a:ext cx="1116419" cy="400110"/>
          </a:xfrm>
          <a:prstGeom prst="rect">
            <a:avLst/>
          </a:prstGeom>
          <a:solidFill>
            <a:srgbClr val="C00000"/>
          </a:solidFill>
          <a:ln>
            <a:noFill/>
          </a:ln>
        </p:spPr>
        <p:txBody>
          <a:bodyPr wrap="square" rtlCol="0">
            <a:spAutoFit/>
          </a:bodyPr>
          <a:lstStyle/>
          <a:p>
            <a:pPr algn="ctr"/>
            <a:r>
              <a:rPr lang="en-US" altLang="zh-CN" sz="1000" b="1" dirty="0">
                <a:solidFill>
                  <a:srgbClr val="FFFF00"/>
                </a:solidFill>
              </a:rPr>
              <a:t>5.</a:t>
            </a:r>
            <a:r>
              <a:rPr lang="zh-CN" altLang="en-US" sz="1000" b="1" dirty="0">
                <a:solidFill>
                  <a:srgbClr val="FFFF00"/>
                </a:solidFill>
              </a:rPr>
              <a:t> </a:t>
            </a:r>
            <a:r>
              <a:rPr lang="en-US" altLang="zh-CN" sz="1000" b="1" dirty="0">
                <a:solidFill>
                  <a:srgbClr val="FFFF00"/>
                </a:solidFill>
              </a:rPr>
              <a:t>Two HSs on Space Frame</a:t>
            </a:r>
            <a:endParaRPr lang="en-US" sz="1000" b="1" dirty="0">
              <a:solidFill>
                <a:srgbClr val="FFFF00"/>
              </a:solidFill>
            </a:endParaRPr>
          </a:p>
        </p:txBody>
      </p:sp>
      <p:sp>
        <p:nvSpPr>
          <p:cNvPr id="34" name="TextBox 33"/>
          <p:cNvSpPr txBox="1"/>
          <p:nvPr/>
        </p:nvSpPr>
        <p:spPr>
          <a:xfrm>
            <a:off x="5842993" y="1201316"/>
            <a:ext cx="1426906" cy="400110"/>
          </a:xfrm>
          <a:prstGeom prst="rect">
            <a:avLst/>
          </a:prstGeom>
          <a:solidFill>
            <a:srgbClr val="C00000"/>
          </a:solidFill>
          <a:ln>
            <a:noFill/>
          </a:ln>
        </p:spPr>
        <p:txBody>
          <a:bodyPr wrap="square" rtlCol="0">
            <a:spAutoFit/>
          </a:bodyPr>
          <a:lstStyle/>
          <a:p>
            <a:pPr algn="ctr"/>
            <a:r>
              <a:rPr lang="en-US" altLang="zh-CN" sz="1000" b="1" dirty="0">
                <a:solidFill>
                  <a:srgbClr val="FFFF00"/>
                </a:solidFill>
              </a:rPr>
              <a:t>6.</a:t>
            </a:r>
            <a:r>
              <a:rPr lang="zh-CN" altLang="en-US" sz="1000" b="1" dirty="0">
                <a:solidFill>
                  <a:srgbClr val="FFFF00"/>
                </a:solidFill>
              </a:rPr>
              <a:t> </a:t>
            </a:r>
            <a:r>
              <a:rPr lang="en-US" altLang="zh-CN" sz="1000" b="1" dirty="0">
                <a:solidFill>
                  <a:srgbClr val="FFFF00"/>
                </a:solidFill>
              </a:rPr>
              <a:t>Power bus installation</a:t>
            </a:r>
            <a:endParaRPr lang="en-US" sz="1000" b="1" dirty="0">
              <a:solidFill>
                <a:srgbClr val="FFFF00"/>
              </a:solidFill>
            </a:endParaRPr>
          </a:p>
        </p:txBody>
      </p:sp>
      <p:sp>
        <p:nvSpPr>
          <p:cNvPr id="36" name="TextBox 35"/>
          <p:cNvSpPr txBox="1"/>
          <p:nvPr/>
        </p:nvSpPr>
        <p:spPr>
          <a:xfrm>
            <a:off x="7423907" y="909693"/>
            <a:ext cx="1543129" cy="400110"/>
          </a:xfrm>
          <a:prstGeom prst="rect">
            <a:avLst/>
          </a:prstGeom>
          <a:solidFill>
            <a:srgbClr val="C00000"/>
          </a:solidFill>
          <a:ln>
            <a:noFill/>
          </a:ln>
        </p:spPr>
        <p:txBody>
          <a:bodyPr wrap="square" rtlCol="0">
            <a:spAutoFit/>
          </a:bodyPr>
          <a:lstStyle/>
          <a:p>
            <a:pPr algn="ctr"/>
            <a:r>
              <a:rPr lang="en-US" altLang="zh-CN" sz="1000" b="1" dirty="0">
                <a:solidFill>
                  <a:srgbClr val="FFFF00"/>
                </a:solidFill>
              </a:rPr>
              <a:t>7.</a:t>
            </a:r>
            <a:r>
              <a:rPr lang="zh-CN" altLang="en-US" sz="1000" b="1" dirty="0">
                <a:solidFill>
                  <a:srgbClr val="FFFF00"/>
                </a:solidFill>
              </a:rPr>
              <a:t> </a:t>
            </a:r>
            <a:r>
              <a:rPr lang="en-US" altLang="zh-CN" sz="1000" b="1" dirty="0">
                <a:solidFill>
                  <a:srgbClr val="FFFF00"/>
                </a:solidFill>
              </a:rPr>
              <a:t>Boxed for testing and shipping</a:t>
            </a:r>
            <a:endParaRPr lang="en-US" sz="1000" b="1" dirty="0">
              <a:solidFill>
                <a:srgbClr val="FFFF00"/>
              </a:solidFill>
            </a:endParaRPr>
          </a:p>
        </p:txBody>
      </p:sp>
      <p:pic>
        <p:nvPicPr>
          <p:cNvPr id="37" name="Picture 36"/>
          <p:cNvPicPr>
            <a:picLocks noChangeAspect="1"/>
          </p:cNvPicPr>
          <p:nvPr/>
        </p:nvPicPr>
        <p:blipFill rotWithShape="1">
          <a:blip r:embed="rId9" cstate="print"/>
          <a:srcRect b="55040"/>
          <a:stretch>
            <a:fillRect/>
          </a:stretch>
        </p:blipFill>
        <p:spPr>
          <a:xfrm>
            <a:off x="7422687" y="3889640"/>
            <a:ext cx="1545570" cy="1477733"/>
          </a:xfrm>
          <a:prstGeom prst="rect">
            <a:avLst/>
          </a:prstGeom>
        </p:spPr>
      </p:pic>
      <p:sp>
        <p:nvSpPr>
          <p:cNvPr id="38" name="TextBox 37"/>
          <p:cNvSpPr txBox="1"/>
          <p:nvPr/>
        </p:nvSpPr>
        <p:spPr>
          <a:xfrm>
            <a:off x="7422686" y="3484922"/>
            <a:ext cx="1545570" cy="400110"/>
          </a:xfrm>
          <a:prstGeom prst="rect">
            <a:avLst/>
          </a:prstGeom>
          <a:solidFill>
            <a:srgbClr val="C00000"/>
          </a:solidFill>
          <a:ln>
            <a:noFill/>
          </a:ln>
        </p:spPr>
        <p:txBody>
          <a:bodyPr wrap="square" rtlCol="0">
            <a:spAutoFit/>
          </a:bodyPr>
          <a:lstStyle/>
          <a:p>
            <a:pPr algn="ctr"/>
            <a:r>
              <a:rPr lang="en-US" altLang="zh-CN" sz="1000" b="1" dirty="0">
                <a:solidFill>
                  <a:srgbClr val="FFFF00"/>
                </a:solidFill>
              </a:rPr>
              <a:t>8.</a:t>
            </a:r>
            <a:r>
              <a:rPr lang="zh-CN" altLang="en-US" sz="1000" b="1" dirty="0">
                <a:solidFill>
                  <a:srgbClr val="FFFF00"/>
                </a:solidFill>
              </a:rPr>
              <a:t> </a:t>
            </a:r>
            <a:r>
              <a:rPr lang="en-US" altLang="zh-CN" sz="1000" b="1" dirty="0">
                <a:solidFill>
                  <a:srgbClr val="FFFF00"/>
                </a:solidFill>
              </a:rPr>
              <a:t>Outer barrel layer integration &amp; testing</a:t>
            </a:r>
            <a:endParaRPr lang="en-US" sz="1000" b="1" dirty="0">
              <a:solidFill>
                <a:srgbClr val="FFFF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52928" cy="521970"/>
          </a:xfrm>
          <a:prstGeom prst="rect">
            <a:avLst/>
          </a:prstGeom>
          <a:noFill/>
        </p:spPr>
        <p:txBody>
          <a:bodyPr wrap="square" rtlCol="0">
            <a:spAutoFit/>
          </a:bodyPr>
          <a:lstStyle/>
          <a:p>
            <a:pPr algn="l">
              <a:buClrTx/>
              <a:buSzTx/>
              <a:buFontTx/>
            </a:pPr>
            <a:r>
              <a:rPr lang="zh-CN" altLang="en-US" sz="2800" b="1" dirty="0">
                <a:solidFill>
                  <a:srgbClr val="000090"/>
                </a:solidFill>
              </a:rPr>
              <a:t>Readiness of infrastructure for MAPS detector</a:t>
            </a:r>
            <a:endParaRPr lang="zh-CN" altLang="en-US" sz="2800" b="1" dirty="0">
              <a:solidFill>
                <a:srgbClr val="000090"/>
              </a:solidFill>
            </a:endParaRPr>
          </a:p>
        </p:txBody>
      </p:sp>
      <p:pic>
        <p:nvPicPr>
          <p:cNvPr id="5" name="图片 1" descr="20181024_152807.jpg"/>
          <p:cNvPicPr>
            <a:picLocks noChangeAspect="1"/>
          </p:cNvPicPr>
          <p:nvPr/>
        </p:nvPicPr>
        <p:blipFill>
          <a:blip r:embed="rId2" cstate="print">
            <a:alphaModFix amt="78000"/>
            <a:extLst>
              <a:ext uri="{28A0092B-C50C-407E-A947-70E740481C1C}">
                <a14:useLocalDpi xmlns:a14="http://schemas.microsoft.com/office/drawing/2010/main" val="0"/>
              </a:ext>
            </a:extLst>
          </a:blip>
          <a:stretch>
            <a:fillRect/>
          </a:stretch>
        </p:blipFill>
        <p:spPr>
          <a:xfrm>
            <a:off x="-972" y="3464276"/>
            <a:ext cx="6243563" cy="2009024"/>
          </a:xfrm>
          <a:prstGeom prst="rect">
            <a:avLst/>
          </a:prstGeom>
          <a:ln>
            <a:noFill/>
          </a:ln>
          <a:effectLst>
            <a:softEdge rad="112500"/>
          </a:effectLst>
        </p:spPr>
      </p:pic>
      <p:pic>
        <p:nvPicPr>
          <p:cNvPr id="8" name="Picture 7"/>
          <p:cNvPicPr>
            <a:picLocks noChangeAspect="1"/>
          </p:cNvPicPr>
          <p:nvPr/>
        </p:nvPicPr>
        <p:blipFill>
          <a:blip r:embed="rId3" cstate="print">
            <a:alphaModFix amt="78000"/>
            <a:extLst>
              <a:ext uri="{28A0092B-C50C-407E-A947-70E740481C1C}">
                <a14:useLocalDpi xmlns:a14="http://schemas.microsoft.com/office/drawing/2010/main" val="0"/>
              </a:ext>
            </a:extLst>
          </a:blip>
          <a:stretch>
            <a:fillRect/>
          </a:stretch>
        </p:blipFill>
        <p:spPr>
          <a:xfrm>
            <a:off x="6242590" y="3469182"/>
            <a:ext cx="2808307" cy="1949049"/>
          </a:xfrm>
          <a:prstGeom prst="rect">
            <a:avLst/>
          </a:prstGeom>
          <a:ln>
            <a:noFill/>
          </a:ln>
          <a:effectLst>
            <a:softEdge rad="112500"/>
          </a:effectLst>
        </p:spPr>
      </p:pic>
      <p:sp>
        <p:nvSpPr>
          <p:cNvPr id="9" name="TextBox 8"/>
          <p:cNvSpPr txBox="1"/>
          <p:nvPr/>
        </p:nvSpPr>
        <p:spPr>
          <a:xfrm>
            <a:off x="6016544" y="4875465"/>
            <a:ext cx="3091960" cy="646331"/>
          </a:xfrm>
          <a:prstGeom prst="rect">
            <a:avLst/>
          </a:prstGeom>
          <a:noFill/>
        </p:spPr>
        <p:txBody>
          <a:bodyPr wrap="square" rtlCol="0">
            <a:spAutoFit/>
          </a:bodyPr>
          <a:lstStyle/>
          <a:p>
            <a:pPr algn="ctr"/>
            <a:r>
              <a:rPr lang="en-US" dirty="0">
                <a:highlight>
                  <a:srgbClr val="FFFF00"/>
                </a:highlight>
              </a:rPr>
              <a:t>Stave-level module assembly &amp; testing @ ISO7 clean room</a:t>
            </a:r>
            <a:endParaRPr lang="en-US" dirty="0">
              <a:highlight>
                <a:srgbClr val="FFFF00"/>
              </a:highlight>
            </a:endParaRPr>
          </a:p>
        </p:txBody>
      </p:sp>
      <p:pic>
        <p:nvPicPr>
          <p:cNvPr id="10" name="Picture 9"/>
          <p:cNvPicPr>
            <a:picLocks noChangeAspect="1"/>
          </p:cNvPicPr>
          <p:nvPr/>
        </p:nvPicPr>
        <p:blipFill>
          <a:blip r:embed="rId4" cstate="print"/>
          <a:stretch>
            <a:fillRect/>
          </a:stretch>
        </p:blipFill>
        <p:spPr>
          <a:xfrm>
            <a:off x="8212138" y="1191136"/>
            <a:ext cx="896366" cy="2194841"/>
          </a:xfrm>
          <a:prstGeom prst="rect">
            <a:avLst/>
          </a:prstGeom>
        </p:spPr>
      </p:pic>
      <p:pic>
        <p:nvPicPr>
          <p:cNvPr id="11" name="Picture 10"/>
          <p:cNvPicPr>
            <a:picLocks noChangeAspect="1"/>
          </p:cNvPicPr>
          <p:nvPr/>
        </p:nvPicPr>
        <p:blipFill>
          <a:blip r:embed="rId5" cstate="print"/>
          <a:stretch>
            <a:fillRect/>
          </a:stretch>
        </p:blipFill>
        <p:spPr>
          <a:xfrm>
            <a:off x="6480213" y="730862"/>
            <a:ext cx="1494300" cy="147577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5568" t="6414" b="22062"/>
          <a:stretch>
            <a:fillRect/>
          </a:stretch>
        </p:blipFill>
        <p:spPr>
          <a:xfrm>
            <a:off x="6242588" y="2299455"/>
            <a:ext cx="1911944" cy="1086522"/>
          </a:xfrm>
          <a:prstGeom prst="rect">
            <a:avLst/>
          </a:prstGeom>
        </p:spPr>
      </p:pic>
      <p:sp>
        <p:nvSpPr>
          <p:cNvPr id="13" name="Rectangle 12"/>
          <p:cNvSpPr/>
          <p:nvPr/>
        </p:nvSpPr>
        <p:spPr>
          <a:xfrm>
            <a:off x="179511" y="697260"/>
            <a:ext cx="6063077" cy="2634696"/>
          </a:xfrm>
          <a:prstGeom prst="rect">
            <a:avLst/>
          </a:prstGeom>
        </p:spPr>
        <p:txBody>
          <a:bodyPr wrap="square">
            <a:spAutoFit/>
          </a:bodyPr>
          <a:lstStyle/>
          <a:p>
            <a:pPr marL="224155" indent="-224155" algn="just">
              <a:lnSpc>
                <a:spcPct val="110000"/>
              </a:lnSpc>
              <a:spcBef>
                <a:spcPts val="600"/>
              </a:spcBef>
              <a:buFont typeface="Wingdings" panose="05000000000000000000" pitchFamily="2" charset="2"/>
              <a:buChar char="Ø"/>
            </a:pPr>
            <a:r>
              <a:rPr lang="en-US" altLang="zh-CN" kern="100" dirty="0">
                <a:ea typeface="Hei" charset="-122"/>
                <a:cs typeface="Times New Roman" panose="02020603050405020304" pitchFamily="18" charset="0"/>
              </a:rPr>
              <a:t>Constructed ALICE </a:t>
            </a:r>
            <a:r>
              <a:rPr lang="en-US" altLang="zh-CN" kern="100" dirty="0">
                <a:solidFill>
                  <a:srgbClr val="0000FF"/>
                </a:solidFill>
                <a:ea typeface="Hei" charset="-122"/>
                <a:cs typeface="Times New Roman" panose="02020603050405020304" pitchFamily="18" charset="0"/>
              </a:rPr>
              <a:t>ITS2 OB HIC module production line</a:t>
            </a:r>
            <a:r>
              <a:rPr lang="zh-CN" altLang="en-US" kern="100" dirty="0">
                <a:ea typeface="Hei" charset="-122"/>
                <a:cs typeface="Times New Roman" panose="02020603050405020304" pitchFamily="18" charset="0"/>
              </a:rPr>
              <a:t>，</a:t>
            </a:r>
            <a:r>
              <a:rPr lang="en-US" altLang="zh-CN" kern="100" dirty="0">
                <a:ea typeface="Hei" charset="-122"/>
                <a:cs typeface="Times New Roman" panose="02020603050405020304" pitchFamily="18" charset="0"/>
              </a:rPr>
              <a:t>module assembly R&amp;D, and 20% module mass production </a:t>
            </a:r>
            <a:r>
              <a:rPr lang="en-US" altLang="zh-CN" sz="1600" kern="100" dirty="0">
                <a:ea typeface="Hei" charset="-122"/>
                <a:cs typeface="Times New Roman" panose="02020603050405020304" pitchFamily="18" charset="0"/>
              </a:rPr>
              <a:t>(450 HICs with yield 85%, and chip positioning accuracy </a:t>
            </a:r>
            <a:r>
              <a:rPr lang="en-US" altLang="zh-CN" sz="1600" dirty="0">
                <a:ea typeface="Hei" charset="-122"/>
                <a:cs typeface="Times New Roman" panose="02020603050405020304" pitchFamily="18" charset="0"/>
              </a:rPr>
              <a:t>5 𝜇m@3𝜎</a:t>
            </a:r>
            <a:r>
              <a:rPr lang="en-US" altLang="zh-CN" sz="1600" kern="100" dirty="0">
                <a:ea typeface="Hei" charset="-122"/>
                <a:cs typeface="Times New Roman" panose="02020603050405020304" pitchFamily="18" charset="0"/>
              </a:rPr>
              <a:t>)</a:t>
            </a:r>
            <a:endParaRPr lang="en-US" altLang="zh-CN" sz="1600" kern="100" dirty="0">
              <a:ea typeface="Hei" charset="-122"/>
              <a:cs typeface="Times New Roman" panose="02020603050405020304" pitchFamily="18" charset="0"/>
            </a:endParaRPr>
          </a:p>
          <a:p>
            <a:pPr marL="224155" indent="-224155" algn="just">
              <a:lnSpc>
                <a:spcPct val="110000"/>
              </a:lnSpc>
              <a:spcBef>
                <a:spcPts val="600"/>
              </a:spcBef>
              <a:buFont typeface="Wingdings" panose="05000000000000000000" pitchFamily="2" charset="2"/>
              <a:buChar char="Ø"/>
            </a:pPr>
            <a:r>
              <a:rPr lang="en-US" altLang="zh-CN" kern="100" dirty="0">
                <a:solidFill>
                  <a:srgbClr val="0000FF"/>
                </a:solidFill>
                <a:ea typeface="Hei" charset="-122"/>
                <a:cs typeface="Times New Roman" panose="02020603050405020304" pitchFamily="18" charset="0"/>
              </a:rPr>
              <a:t>ITS2 stave </a:t>
            </a:r>
            <a:r>
              <a:rPr lang="en-US" altLang="zh-CN" kern="100" dirty="0" err="1">
                <a:solidFill>
                  <a:srgbClr val="0000FF"/>
                </a:solidFill>
                <a:ea typeface="Hei" charset="-122"/>
                <a:cs typeface="Times New Roman" panose="02020603050405020304" pitchFamily="18" charset="0"/>
              </a:rPr>
              <a:t>supermodule</a:t>
            </a:r>
            <a:r>
              <a:rPr lang="en-US" altLang="zh-CN" kern="100" dirty="0">
                <a:solidFill>
                  <a:srgbClr val="0000FF"/>
                </a:solidFill>
                <a:ea typeface="Hei" charset="-122"/>
                <a:cs typeface="Times New Roman" panose="02020603050405020304" pitchFamily="18" charset="0"/>
              </a:rPr>
              <a:t> production line</a:t>
            </a:r>
            <a:r>
              <a:rPr lang="zh-CN" altLang="en-US" kern="100" dirty="0">
                <a:solidFill>
                  <a:srgbClr val="0000FF"/>
                </a:solidFill>
                <a:ea typeface="Hei" charset="-122"/>
                <a:cs typeface="Times New Roman" panose="02020603050405020304" pitchFamily="18" charset="0"/>
              </a:rPr>
              <a:t> </a:t>
            </a:r>
            <a:r>
              <a:rPr lang="en-US" altLang="zh-CN" kern="100" dirty="0">
                <a:solidFill>
                  <a:srgbClr val="0000FF"/>
                </a:solidFill>
                <a:ea typeface="Hei" charset="-122"/>
                <a:cs typeface="Times New Roman" panose="02020603050405020304" pitchFamily="18" charset="0"/>
              </a:rPr>
              <a:t>is under-construction</a:t>
            </a:r>
            <a:r>
              <a:rPr lang="en-US" altLang="zh-CN" kern="100" dirty="0">
                <a:ea typeface="Hei" charset="-122"/>
                <a:cs typeface="Times New Roman" panose="02020603050405020304" pitchFamily="18" charset="0"/>
              </a:rPr>
              <a:t>, and a CMM machine installed. Technician trainings will be provided by ALICE ITS team</a:t>
            </a:r>
            <a:endParaRPr lang="en-US" altLang="zh-CN" kern="100" dirty="0">
              <a:ea typeface="Hei" charset="-122"/>
              <a:cs typeface="Times New Roman" panose="02020603050405020304" pitchFamily="18" charset="0"/>
            </a:endParaRPr>
          </a:p>
          <a:p>
            <a:pPr marL="224155" indent="-224155" algn="just">
              <a:lnSpc>
                <a:spcPct val="110000"/>
              </a:lnSpc>
              <a:spcBef>
                <a:spcPts val="600"/>
              </a:spcBef>
              <a:buFont typeface="Wingdings" panose="05000000000000000000" pitchFamily="2" charset="2"/>
              <a:buChar char="Ø"/>
            </a:pPr>
            <a:r>
              <a:rPr lang="en-US" altLang="zh-CN" kern="100" dirty="0">
                <a:ea typeface="Hei" charset="-122"/>
                <a:cs typeface="Times New Roman" panose="02020603050405020304" pitchFamily="18" charset="0"/>
              </a:rPr>
              <a:t>Wire pull tester, peel force tester, and digital measurement microscope, etc., are equipped for </a:t>
            </a:r>
            <a:r>
              <a:rPr lang="en-US" altLang="zh-CN" kern="100" dirty="0">
                <a:solidFill>
                  <a:srgbClr val="0000FF"/>
                </a:solidFill>
                <a:ea typeface="Hei" charset="-122"/>
                <a:cs typeface="Times New Roman" panose="02020603050405020304" pitchFamily="18" charset="0"/>
              </a:rPr>
              <a:t>module quality assurance</a:t>
            </a:r>
            <a:endParaRPr lang="en-US" altLang="zh-CN" kern="100" dirty="0">
              <a:solidFill>
                <a:srgbClr val="0000FF"/>
              </a:solidFill>
              <a:ea typeface="Hei" charset="-122"/>
              <a:cs typeface="Times New Roman" panose="02020603050405020304" pitchFamily="18" charset="0"/>
            </a:endParaRPr>
          </a:p>
        </p:txBody>
      </p:sp>
      <p:sp>
        <p:nvSpPr>
          <p:cNvPr id="14" name="TextBox 13"/>
          <p:cNvSpPr txBox="1"/>
          <p:nvPr/>
        </p:nvSpPr>
        <p:spPr>
          <a:xfrm>
            <a:off x="899592" y="4864151"/>
            <a:ext cx="3888432" cy="646331"/>
          </a:xfrm>
          <a:prstGeom prst="rect">
            <a:avLst/>
          </a:prstGeom>
          <a:noFill/>
        </p:spPr>
        <p:txBody>
          <a:bodyPr wrap="square" rtlCol="0">
            <a:spAutoFit/>
          </a:bodyPr>
          <a:lstStyle/>
          <a:p>
            <a:pPr algn="ctr"/>
            <a:r>
              <a:rPr lang="en-US" dirty="0">
                <a:highlight>
                  <a:srgbClr val="FFFF00"/>
                </a:highlight>
              </a:rPr>
              <a:t>Chip-level module assembly &amp; testing @ ISO6 clean room</a:t>
            </a:r>
            <a:endParaRPr lang="en-US" dirty="0">
              <a:highlight>
                <a:srgbClr val="FFFF00"/>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521970"/>
          </a:xfrm>
          <a:prstGeom prst="rect">
            <a:avLst/>
          </a:prstGeom>
          <a:noFill/>
        </p:spPr>
        <p:txBody>
          <a:bodyPr wrap="square" rtlCol="0">
            <a:spAutoFit/>
          </a:bodyPr>
          <a:lstStyle/>
          <a:p>
            <a:r>
              <a:rPr lang="zh-CN" altLang="en-US" sz="2800" b="1" dirty="0">
                <a:solidFill>
                  <a:srgbClr val="000090"/>
                </a:solidFill>
              </a:rPr>
              <a:t>Summary and Plan</a:t>
            </a:r>
            <a:endParaRPr lang="zh-CN" altLang="en-US" sz="2800" b="1" dirty="0">
              <a:solidFill>
                <a:srgbClr val="000090"/>
              </a:solidFill>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2" name="文本框 1"/>
          <p:cNvSpPr txBox="1"/>
          <p:nvPr>
            <p:custDataLst>
              <p:tags r:id="rId4"/>
            </p:custDataLst>
          </p:nvPr>
        </p:nvSpPr>
        <p:spPr>
          <a:xfrm>
            <a:off x="107315" y="1419225"/>
            <a:ext cx="8687435" cy="1198880"/>
          </a:xfrm>
          <a:prstGeom prst="rect">
            <a:avLst/>
          </a:prstGeom>
          <a:noFill/>
        </p:spPr>
        <p:txBody>
          <a:bodyPr wrap="square" rtlCol="0">
            <a:spAutoFit/>
          </a:bodyPr>
          <a:lstStyle/>
          <a:p>
            <a:pPr marL="742950" lvl="1" indent="-285750">
              <a:buFont typeface="Wingdings" panose="05000000000000000000" charset="0"/>
              <a:buChar char="Ø"/>
            </a:pPr>
            <a:r>
              <a:rPr lang="en-US" b="1" dirty="0">
                <a:sym typeface="+mn-ea"/>
              </a:rPr>
              <a:t>Exploration of Domestic Processes for MAPS</a:t>
            </a:r>
            <a:endParaRPr lang="en-US" b="1" dirty="0">
              <a:sym typeface="+mn-ea"/>
            </a:endParaRPr>
          </a:p>
          <a:p>
            <a:pPr marL="742950" lvl="1" indent="-285750">
              <a:buFont typeface="Wingdings" panose="05000000000000000000" charset="0"/>
              <a:buChar char="Ø"/>
            </a:pPr>
            <a:r>
              <a:rPr lang="en-US" b="1" dirty="0">
                <a:sym typeface="+mn-ea"/>
              </a:rPr>
              <a:t>Progress of Readout Electronics</a:t>
            </a:r>
            <a:endParaRPr lang="en-US" b="1" dirty="0">
              <a:sym typeface="+mn-ea"/>
            </a:endParaRPr>
          </a:p>
          <a:p>
            <a:pPr marL="742950" lvl="1" indent="-285750">
              <a:buFont typeface="Wingdings" panose="05000000000000000000" charset="0"/>
              <a:buChar char="Ø"/>
            </a:pPr>
            <a:r>
              <a:rPr lang="en-US" b="1" dirty="0" err="1" smtClean="0">
                <a:sym typeface="+mn-ea"/>
              </a:rPr>
              <a:t>Developmemt</a:t>
            </a:r>
            <a:r>
              <a:rPr lang="en-US" b="1" dirty="0" smtClean="0">
                <a:sym typeface="+mn-ea"/>
              </a:rPr>
              <a:t> of GBT-like series ASICs </a:t>
            </a:r>
            <a:endParaRPr lang="en-US" b="1" dirty="0" smtClean="0">
              <a:sym typeface="+mn-ea"/>
            </a:endParaRPr>
          </a:p>
          <a:p>
            <a:pPr marL="742950" lvl="1" indent="-285750">
              <a:buFont typeface="Wingdings" panose="05000000000000000000" charset="0"/>
              <a:buChar char="Ø"/>
            </a:pPr>
            <a:r>
              <a:rPr lang="en-US" altLang="zh-CN" b="1" dirty="0">
                <a:sym typeface="+mn-ea"/>
              </a:rPr>
              <a:t>Assembly </a:t>
            </a:r>
            <a:r>
              <a:rPr lang="en-US" altLang="zh-CN" b="1" dirty="0" smtClean="0">
                <a:sym typeface="+mn-ea"/>
              </a:rPr>
              <a:t>of </a:t>
            </a:r>
            <a:r>
              <a:rPr lang="en-US" b="1" dirty="0" smtClean="0">
                <a:sym typeface="+mn-ea"/>
              </a:rPr>
              <a:t>HIC module and stave </a:t>
            </a:r>
            <a:r>
              <a:rPr lang="en-US" b="1" dirty="0" err="1" smtClean="0">
                <a:sym typeface="+mn-ea"/>
              </a:rPr>
              <a:t>supermodule</a:t>
            </a:r>
            <a:endParaRPr lang="en-US" altLang="zh-CN" sz="1600" b="1" dirty="0">
              <a:solidFill>
                <a:schemeClr val="tx2"/>
              </a:solidFill>
              <a:sym typeface="+mn-ea"/>
            </a:endParaRPr>
          </a:p>
        </p:txBody>
      </p:sp>
      <p:sp>
        <p:nvSpPr>
          <p:cNvPr id="29" name="圆角矩形 28"/>
          <p:cNvSpPr/>
          <p:nvPr>
            <p:custDataLst>
              <p:tags r:id="rId5"/>
            </p:custDataLst>
          </p:nvPr>
        </p:nvSpPr>
        <p:spPr>
          <a:xfrm>
            <a:off x="549910" y="1287145"/>
            <a:ext cx="8201025" cy="171323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9"/>
          <p:cNvSpPr txBox="1"/>
          <p:nvPr/>
        </p:nvSpPr>
        <p:spPr>
          <a:xfrm>
            <a:off x="1547495" y="4010025"/>
            <a:ext cx="6048375" cy="721360"/>
          </a:xfrm>
          <a:prstGeom prst="rect">
            <a:avLst/>
          </a:prstGeom>
          <a:noFill/>
        </p:spPr>
        <p:txBody>
          <a:bodyPr wrap="square" rtlCol="0">
            <a:noAutofit/>
          </a:bodyPr>
          <a:p>
            <a:pPr algn="ctr"/>
            <a:r>
              <a:rPr kumimoji="1" lang="en-US" altLang="zh-CN" sz="3600" dirty="0">
                <a:solidFill>
                  <a:srgbClr val="FF0000"/>
                </a:solidFill>
                <a:latin typeface="Comic Sans MS" panose="030F0702030302020204"/>
                <a:cs typeface="Comic Sans MS" panose="030F0702030302020204"/>
              </a:rPr>
              <a:t>Thanks for your attention!</a:t>
            </a:r>
            <a:endParaRPr kumimoji="1" lang="en-US" altLang="zh-CN" sz="3600" dirty="0">
              <a:solidFill>
                <a:srgbClr val="FF0000"/>
              </a:solidFill>
              <a:latin typeface="Comic Sans MS" panose="030F0702030302020204"/>
              <a:cs typeface="Comic Sans MS" panose="030F070203030202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698361"/>
            <a:ext cx="3206282" cy="240471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9141" y="3212746"/>
            <a:ext cx="3077315" cy="230798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3217748"/>
            <a:ext cx="3077315" cy="2307986"/>
          </a:xfrm>
          <a:prstGeom prst="rect">
            <a:avLst/>
          </a:prstGeom>
        </p:spPr>
      </p:pic>
      <p:pic>
        <p:nvPicPr>
          <p:cNvPr id="9" name="Picture 8"/>
          <p:cNvPicPr>
            <a:picLocks noChangeAspect="1"/>
          </p:cNvPicPr>
          <p:nvPr/>
        </p:nvPicPr>
        <p:blipFill>
          <a:blip r:embed="rId5" cstate="print"/>
          <a:stretch>
            <a:fillRect/>
          </a:stretch>
        </p:blipFill>
        <p:spPr>
          <a:xfrm>
            <a:off x="179512" y="725659"/>
            <a:ext cx="4246884" cy="2386679"/>
          </a:xfrm>
          <a:prstGeom prst="rect">
            <a:avLst/>
          </a:prstGeom>
          <a:ln>
            <a:solidFill>
              <a:srgbClr val="0000FF"/>
            </a:solidFill>
          </a:ln>
        </p:spPr>
      </p:pic>
      <p:sp>
        <p:nvSpPr>
          <p:cNvPr id="10" name="Oval 9"/>
          <p:cNvSpPr/>
          <p:nvPr/>
        </p:nvSpPr>
        <p:spPr>
          <a:xfrm>
            <a:off x="3851920" y="2137420"/>
            <a:ext cx="504056" cy="10753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6"/>
          <p:cNvSpPr txBox="1"/>
          <p:nvPr/>
        </p:nvSpPr>
        <p:spPr>
          <a:xfrm>
            <a:off x="35496" y="81223"/>
            <a:ext cx="8352928" cy="521970"/>
          </a:xfrm>
          <a:prstGeom prst="rect">
            <a:avLst/>
          </a:prstGeom>
          <a:noFill/>
        </p:spPr>
        <p:txBody>
          <a:bodyPr wrap="square" rtlCol="0">
            <a:spAutoFit/>
          </a:bodyPr>
          <a:lstStyle/>
          <a:p>
            <a:pPr algn="l">
              <a:buClrTx/>
              <a:buSzTx/>
              <a:buFontTx/>
            </a:pPr>
            <a:r>
              <a:rPr lang="zh-CN" altLang="en-US" sz="2800" b="1" dirty="0">
                <a:solidFill>
                  <a:srgbClr val="000090"/>
                </a:solidFill>
              </a:rPr>
              <a:t>Readiness of infrastructure for MAPS detector</a:t>
            </a:r>
            <a:endParaRPr lang="zh-CN" altLang="en-US" sz="2800" b="1" dirty="0">
              <a:solidFill>
                <a:srgbClr val="000090"/>
              </a:solidFill>
            </a:endParaRPr>
          </a:p>
        </p:txBody>
      </p:sp>
      <p:sp>
        <p:nvSpPr>
          <p:cNvPr id="3" name="TextBox 2"/>
          <p:cNvSpPr txBox="1"/>
          <p:nvPr/>
        </p:nvSpPr>
        <p:spPr>
          <a:xfrm>
            <a:off x="107505" y="3756436"/>
            <a:ext cx="2448271"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a:t>Full production line of the ALICE ITS2 OB stave assembly &amp; testing are available in CCNU</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pic>
        <p:nvPicPr>
          <p:cNvPr id="2" name="Picture 6"/>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l="15240" t="11113" r="9827"/>
          <a:stretch>
            <a:fillRect/>
          </a:stretch>
        </p:blipFill>
        <p:spPr>
          <a:xfrm>
            <a:off x="3187065" y="3178810"/>
            <a:ext cx="3103245" cy="1692275"/>
          </a:xfrm>
          <a:prstGeom prst="rect">
            <a:avLst/>
          </a:prstGeom>
        </p:spPr>
      </p:pic>
      <p:sp>
        <p:nvSpPr>
          <p:cNvPr id="19" name="矩形 18"/>
          <p:cNvSpPr/>
          <p:nvPr>
            <p:custDataLst>
              <p:tags r:id="rId6"/>
            </p:custDataLst>
          </p:nvPr>
        </p:nvSpPr>
        <p:spPr>
          <a:xfrm>
            <a:off x="107315" y="625475"/>
            <a:ext cx="8655050" cy="1546225"/>
          </a:xfrm>
          <a:prstGeom prst="rect">
            <a:avLst/>
          </a:prstGeom>
        </p:spPr>
        <p:txBody>
          <a:bodyPr wrap="square">
            <a:spAutoFit/>
          </a:bodyPr>
          <a:lstStyle/>
          <a:p>
            <a:pPr algn="just">
              <a:lnSpc>
                <a:spcPct val="110000"/>
              </a:lnSpc>
            </a:pPr>
            <a:r>
              <a:rPr dirty="0" smtClean="0">
                <a:solidFill>
                  <a:srgbClr val="0000FF"/>
                </a:solidFill>
              </a:rPr>
              <a:t>MPD is based on the latest MAPS technology to construct a silicon pixel inner trace detector, which will enable it to accurately reconstruct collision vertices and measure the generation of charm hadrons in high brightness environments.</a:t>
            </a:r>
            <a:endParaRPr dirty="0" smtClean="0">
              <a:solidFill>
                <a:srgbClr val="0000FF"/>
              </a:solidFill>
            </a:endParaRPr>
          </a:p>
          <a:p>
            <a:pPr algn="just">
              <a:lnSpc>
                <a:spcPct val="110000"/>
              </a:lnSpc>
            </a:pPr>
            <a:endParaRPr lang="en-US" altLang="zh-CN" sz="1600" dirty="0" smtClean="0">
              <a:solidFill>
                <a:srgbClr val="0000FF"/>
              </a:solidFill>
            </a:endParaRPr>
          </a:p>
          <a:p>
            <a:pPr marL="175895" indent="0" algn="just">
              <a:lnSpc>
                <a:spcPct val="110000"/>
              </a:lnSpc>
              <a:buFont typeface="Wingdings" panose="05000000000000000000" pitchFamily="2" charset="2"/>
              <a:buNone/>
            </a:pPr>
            <a:endParaRPr lang="zh-CN" altLang="en-US" sz="1600" dirty="0">
              <a:solidFill>
                <a:srgbClr val="FF0000"/>
              </a:solidFill>
            </a:endParaRPr>
          </a:p>
        </p:txBody>
      </p:sp>
      <p:pic>
        <p:nvPicPr>
          <p:cNvPr id="21" name="Immagine 3" descr="opt1a.jpg"/>
          <p:cNvPicPr>
            <a:picLocks noChangeAspect="1"/>
          </p:cNvPicPr>
          <p:nvPr>
            <p:custDataLst>
              <p:tags r:id="rId7"/>
            </p:custDataLst>
          </p:nvPr>
        </p:nvPicPr>
        <p:blipFill>
          <a:blip r:embed="rId8" cstate="print">
            <a:clrChange>
              <a:clrFrom>
                <a:srgbClr val="FFFFFF"/>
              </a:clrFrom>
              <a:clrTo>
                <a:srgbClr val="FFFFFF">
                  <a:alpha val="0"/>
                </a:srgbClr>
              </a:clrTo>
            </a:clrChange>
          </a:blip>
          <a:stretch>
            <a:fillRect/>
          </a:stretch>
        </p:blipFill>
        <p:spPr>
          <a:xfrm>
            <a:off x="6336665" y="3359150"/>
            <a:ext cx="2535555" cy="1018540"/>
          </a:xfrm>
          <a:prstGeom prst="rect">
            <a:avLst/>
          </a:prstGeom>
        </p:spPr>
      </p:pic>
      <p:sp>
        <p:nvSpPr>
          <p:cNvPr id="23" name="TextBox 5"/>
          <p:cNvSpPr txBox="1"/>
          <p:nvPr>
            <p:custDataLst>
              <p:tags r:id="rId9"/>
            </p:custDataLst>
          </p:nvPr>
        </p:nvSpPr>
        <p:spPr>
          <a:xfrm>
            <a:off x="6588760" y="4801870"/>
            <a:ext cx="2088515" cy="549910"/>
          </a:xfrm>
          <a:prstGeom prst="rect">
            <a:avLst/>
          </a:prstGeom>
          <a:noFill/>
        </p:spPr>
        <p:txBody>
          <a:bodyPr wrap="square" rtlCol="0">
            <a:noAutofit/>
          </a:bodyPr>
          <a:lstStyle/>
          <a:p>
            <a:pPr algn="l">
              <a:buClrTx/>
              <a:buSzTx/>
              <a:buFontTx/>
            </a:pPr>
            <a:r>
              <a:rPr lang="zh-CN" altLang="en-US" sz="1400">
                <a:cs typeface="+mn-lt"/>
              </a:rPr>
              <a:t>Internal three-layer based on large-sized MAPS chip</a:t>
            </a:r>
            <a:endParaRPr lang="zh-CN" altLang="en-US" sz="1400">
              <a:cs typeface="+mn-lt"/>
            </a:endParaRPr>
          </a:p>
        </p:txBody>
      </p:sp>
      <p:sp>
        <p:nvSpPr>
          <p:cNvPr id="29" name="文本框 28"/>
          <p:cNvSpPr txBox="1"/>
          <p:nvPr/>
        </p:nvSpPr>
        <p:spPr>
          <a:xfrm>
            <a:off x="3347085" y="4799330"/>
            <a:ext cx="2820035" cy="521970"/>
          </a:xfrm>
          <a:prstGeom prst="rect">
            <a:avLst/>
          </a:prstGeom>
          <a:noFill/>
        </p:spPr>
        <p:txBody>
          <a:bodyPr wrap="square" rtlCol="0">
            <a:spAutoFit/>
          </a:bodyPr>
          <a:lstStyle/>
          <a:p>
            <a:r>
              <a:rPr lang="zh-CN" altLang="en-US" sz="1400">
                <a:cs typeface="+mn-lt"/>
              </a:rPr>
              <a:t>Outer </a:t>
            </a:r>
            <a:r>
              <a:rPr lang="en-US" altLang="zh-CN" sz="1400">
                <a:cs typeface="+mn-lt"/>
              </a:rPr>
              <a:t>two-</a:t>
            </a:r>
            <a:r>
              <a:rPr lang="zh-CN" altLang="en-US" sz="1400">
                <a:cs typeface="+mn-lt"/>
              </a:rPr>
              <a:t>layer of silicon pixel vertex detector based on </a:t>
            </a:r>
            <a:r>
              <a:rPr lang="zh-CN" altLang="en-US" sz="1400">
                <a:cs typeface="+mn-lt"/>
                <a:sym typeface="+mn-ea"/>
              </a:rPr>
              <a:t>MAPS</a:t>
            </a:r>
            <a:r>
              <a:rPr lang="zh-CN" altLang="en-US" sz="1400">
                <a:cs typeface="+mn-lt"/>
              </a:rPr>
              <a:t> chip</a:t>
            </a:r>
            <a:endParaRPr lang="zh-CN" altLang="en-US" sz="1400">
              <a:cs typeface="+mn-lt"/>
            </a:endParaRPr>
          </a:p>
        </p:txBody>
      </p:sp>
      <p:graphicFrame>
        <p:nvGraphicFramePr>
          <p:cNvPr id="31" name="Object 2"/>
          <p:cNvGraphicFramePr>
            <a:graphicFrameLocks noChangeAspect="1"/>
          </p:cNvGraphicFramePr>
          <p:nvPr/>
        </p:nvGraphicFramePr>
        <p:xfrm>
          <a:off x="92075" y="2281555"/>
          <a:ext cx="2974340" cy="1794510"/>
        </p:xfrm>
        <a:graphic>
          <a:graphicData uri="http://schemas.openxmlformats.org/presentationml/2006/ole">
            <mc:AlternateContent xmlns:mc="http://schemas.openxmlformats.org/markup-compatibility/2006">
              <mc:Choice xmlns:v="urn:schemas-microsoft-com:vml" Requires="v">
                <p:oleObj spid="_x0000_s1029" name="Visio" r:id="rId10" imgW="7429500" imgH="4432300" progId="">
                  <p:embed/>
                </p:oleObj>
              </mc:Choice>
              <mc:Fallback>
                <p:oleObj name="Visio" r:id="rId10" imgW="7429500" imgH="4432300" progId="">
                  <p:embed/>
                  <p:pic>
                    <p:nvPicPr>
                      <p:cNvPr id="0" name="Picture 1" descr="image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75" y="2281555"/>
                        <a:ext cx="2974340" cy="17945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15"/>
          <p:cNvSpPr txBox="1"/>
          <p:nvPr>
            <p:custDataLst>
              <p:tags r:id="rId12"/>
            </p:custDataLst>
          </p:nvPr>
        </p:nvSpPr>
        <p:spPr>
          <a:xfrm>
            <a:off x="35560" y="4009390"/>
            <a:ext cx="3104515" cy="1414780"/>
          </a:xfrm>
          <a:prstGeom prst="rect">
            <a:avLst/>
          </a:prstGeom>
          <a:noFill/>
        </p:spPr>
        <p:txBody>
          <a:bodyPr wrap="square" rtlCol="0">
            <a:spAutoFit/>
          </a:bodyPr>
          <a:lstStyle/>
          <a:p>
            <a:r>
              <a:rPr lang="en-US" altLang="zh-CN" sz="1400" dirty="0">
                <a:ea typeface="宋体" panose="02010600030101010101" pitchFamily="2" charset="-122"/>
                <a:cs typeface="+mn-lt"/>
              </a:rPr>
              <a:t>M</a:t>
            </a:r>
            <a:r>
              <a:rPr lang="zh-CN" altLang="en-US" sz="1400" dirty="0">
                <a:ea typeface="宋体" panose="02010600030101010101" pitchFamily="2" charset="-122"/>
                <a:cs typeface="+mn-lt"/>
              </a:rPr>
              <a:t>onolithic </a:t>
            </a:r>
            <a:r>
              <a:rPr lang="en-US" altLang="zh-CN" sz="1400" dirty="0">
                <a:ea typeface="宋体" panose="02010600030101010101" pitchFamily="2" charset="-122"/>
                <a:cs typeface="+mn-lt"/>
              </a:rPr>
              <a:t>A</a:t>
            </a:r>
            <a:r>
              <a:rPr lang="zh-CN" altLang="en-US" sz="1400" dirty="0">
                <a:ea typeface="宋体" panose="02010600030101010101" pitchFamily="2" charset="-122"/>
                <a:cs typeface="+mn-lt"/>
              </a:rPr>
              <a:t>ctive </a:t>
            </a:r>
            <a:r>
              <a:rPr lang="en-US" altLang="zh-CN" sz="1400" dirty="0">
                <a:ea typeface="宋体" panose="02010600030101010101" pitchFamily="2" charset="-122"/>
                <a:cs typeface="+mn-lt"/>
              </a:rPr>
              <a:t>P</a:t>
            </a:r>
            <a:r>
              <a:rPr lang="zh-CN" altLang="en-US" sz="1400" dirty="0">
                <a:ea typeface="宋体" panose="02010600030101010101" pitchFamily="2" charset="-122"/>
                <a:cs typeface="+mn-lt"/>
              </a:rPr>
              <a:t>ixel </a:t>
            </a:r>
            <a:r>
              <a:rPr lang="en-US" altLang="zh-CN" sz="1400" dirty="0">
                <a:ea typeface="宋体" panose="02010600030101010101" pitchFamily="2" charset="-122"/>
                <a:cs typeface="+mn-lt"/>
              </a:rPr>
              <a:t>S</a:t>
            </a:r>
            <a:r>
              <a:rPr lang="zh-CN" altLang="en-US" sz="1400" dirty="0">
                <a:ea typeface="宋体" panose="02010600030101010101" pitchFamily="2" charset="-122"/>
                <a:cs typeface="+mn-lt"/>
              </a:rPr>
              <a:t>ensor</a:t>
            </a:r>
            <a:r>
              <a:rPr lang="en-US" altLang="zh-CN" sz="1400" dirty="0">
                <a:ea typeface="宋体" panose="02010600030101010101" pitchFamily="2" charset="-122"/>
                <a:cs typeface="+mn-lt"/>
              </a:rPr>
              <a:t>(MAPS)</a:t>
            </a:r>
            <a:endParaRPr lang="zh-CN" altLang="en-US" sz="1400" dirty="0">
              <a:ea typeface="宋体" panose="02010600030101010101" pitchFamily="2" charset="-122"/>
              <a:cs typeface="+mn-lt"/>
            </a:endParaRPr>
          </a:p>
          <a:p>
            <a:pPr marL="285750" indent="-285750">
              <a:buFont typeface="Arial" panose="020B0604020202020204" pitchFamily="34" charset="0"/>
              <a:buChar char="•"/>
            </a:pPr>
            <a:r>
              <a:rPr lang="zh-CN" altLang="en-US" sz="1200" dirty="0">
                <a:ea typeface="宋体" panose="02010600030101010101" pitchFamily="2" charset="-122"/>
                <a:cs typeface="+mn-lt"/>
              </a:rPr>
              <a:t>Integrating sensors and readout circuits on the same silicon wafer</a:t>
            </a:r>
            <a:endParaRPr lang="zh-CN" altLang="en-US" sz="1200" dirty="0">
              <a:solidFill>
                <a:srgbClr val="FF0000"/>
              </a:solidFill>
              <a:ea typeface="宋体" panose="02010600030101010101" pitchFamily="2" charset="-122"/>
              <a:cs typeface="+mn-lt"/>
            </a:endParaRPr>
          </a:p>
          <a:p>
            <a:pPr marL="285750" indent="-285750">
              <a:buFont typeface="Arial" panose="020B0604020202020204" pitchFamily="34" charset="0"/>
              <a:buChar char="•"/>
            </a:pPr>
            <a:r>
              <a:rPr lang="zh-CN" altLang="en-US" sz="1200" dirty="0">
                <a:solidFill>
                  <a:srgbClr val="FF0000"/>
                </a:solidFill>
                <a:ea typeface="宋体" panose="02010600030101010101" pitchFamily="2" charset="-122"/>
                <a:cs typeface="+mn-lt"/>
              </a:rPr>
              <a:t>Low material quality</a:t>
            </a:r>
            <a:endParaRPr lang="zh-CN" altLang="en-US" sz="1200" dirty="0">
              <a:solidFill>
                <a:srgbClr val="FF0000"/>
              </a:solidFill>
              <a:ea typeface="宋体" panose="02010600030101010101" pitchFamily="2" charset="-122"/>
              <a:cs typeface="+mn-lt"/>
            </a:endParaRPr>
          </a:p>
          <a:p>
            <a:pPr marL="285750" indent="-285750">
              <a:buFont typeface="Arial" panose="020B0604020202020204" pitchFamily="34" charset="0"/>
              <a:buChar char="•"/>
            </a:pPr>
            <a:r>
              <a:rPr lang="zh-CN" altLang="en-US" sz="1200" dirty="0">
                <a:solidFill>
                  <a:srgbClr val="FF0000"/>
                </a:solidFill>
                <a:ea typeface="宋体" panose="02010600030101010101" pitchFamily="2" charset="-122"/>
                <a:cs typeface="+mn-lt"/>
              </a:rPr>
              <a:t>Low cost</a:t>
            </a:r>
            <a:endParaRPr lang="zh-CN" altLang="en-US" sz="1200" dirty="0">
              <a:solidFill>
                <a:srgbClr val="FF0000"/>
              </a:solidFill>
              <a:ea typeface="宋体" panose="02010600030101010101" pitchFamily="2" charset="-122"/>
              <a:cs typeface="+mn-lt"/>
            </a:endParaRPr>
          </a:p>
          <a:p>
            <a:pPr marL="285750" indent="-285750">
              <a:buFont typeface="Arial" panose="020B0604020202020204" pitchFamily="34" charset="0"/>
              <a:buChar char="•"/>
            </a:pPr>
            <a:r>
              <a:rPr sz="1200" dirty="0">
                <a:solidFill>
                  <a:srgbClr val="FF0000"/>
                </a:solidFill>
                <a:ea typeface="宋体" panose="02010600030101010101" pitchFamily="2" charset="-122"/>
                <a:cs typeface="+mn-lt"/>
              </a:rPr>
              <a:t>Low input capacitance</a:t>
            </a:r>
            <a:r>
              <a:rPr sz="1200" dirty="0">
                <a:ea typeface="宋体" panose="02010600030101010101" pitchFamily="2" charset="-122"/>
                <a:cs typeface="+mn-lt"/>
              </a:rPr>
              <a:t> -&gt;achieve</a:t>
            </a:r>
            <a:r>
              <a:rPr sz="1200" dirty="0">
                <a:solidFill>
                  <a:srgbClr val="FF0000"/>
                </a:solidFill>
                <a:ea typeface="宋体" panose="02010600030101010101" pitchFamily="2" charset="-122"/>
                <a:cs typeface="+mn-lt"/>
              </a:rPr>
              <a:t> low power consumption</a:t>
            </a:r>
            <a:endParaRPr sz="1200" dirty="0">
              <a:solidFill>
                <a:srgbClr val="FF0000"/>
              </a:solidFill>
              <a:ea typeface="宋体" panose="02010600030101010101" pitchFamily="2" charset="-122"/>
              <a:cs typeface="+mn-lt"/>
            </a:endParaRPr>
          </a:p>
        </p:txBody>
      </p:sp>
      <p:grpSp>
        <p:nvGrpSpPr>
          <p:cNvPr id="33" name="Group 2"/>
          <p:cNvGrpSpPr/>
          <p:nvPr/>
        </p:nvGrpSpPr>
        <p:grpSpPr>
          <a:xfrm>
            <a:off x="4114165" y="1652270"/>
            <a:ext cx="1654175" cy="1520190"/>
            <a:chOff x="7142973" y="3697288"/>
            <a:chExt cx="1965531" cy="1824508"/>
          </a:xfrm>
        </p:grpSpPr>
        <p:pic>
          <p:nvPicPr>
            <p:cNvPr id="34" name="Picture 1"/>
            <p:cNvPicPr>
              <a:picLocks noChangeAspect="1" noChangeArrowheads="1"/>
            </p:cNvPicPr>
            <p:nvPr>
              <p:custDataLst>
                <p:tags r:id="rId13"/>
              </p:custDataLst>
            </p:nvPr>
          </p:nvPicPr>
          <p:blipFill>
            <a:blip r:embed="rId14" cstate="print"/>
            <a:srcRect/>
            <a:stretch>
              <a:fillRect/>
            </a:stretch>
          </p:blipFill>
          <p:spPr bwMode="auto">
            <a:xfrm>
              <a:off x="7142973" y="3697288"/>
              <a:ext cx="1965531" cy="1824508"/>
            </a:xfrm>
            <a:prstGeom prst="rect">
              <a:avLst/>
            </a:prstGeom>
            <a:noFill/>
            <a:ln w="9525">
              <a:noFill/>
              <a:miter lim="800000"/>
              <a:headEnd/>
              <a:tailEnd/>
            </a:ln>
            <a:effectLst/>
          </p:spPr>
        </p:pic>
        <p:pic>
          <p:nvPicPr>
            <p:cNvPr id="35" name="Immagine 6" descr="5.jpg"/>
            <p:cNvPicPr>
              <a:picLocks noChangeAspect="1"/>
            </p:cNvPicPr>
            <p:nvPr>
              <p:custDataLst>
                <p:tags r:id="rId15"/>
              </p:custDataLst>
            </p:nvPr>
          </p:nvPicPr>
          <p:blipFill>
            <a:blip r:embed="rId16" cstate="print">
              <a:clrChange>
                <a:clrFrom>
                  <a:srgbClr val="FEFEFE"/>
                </a:clrFrom>
                <a:clrTo>
                  <a:srgbClr val="FEFEFE">
                    <a:alpha val="0"/>
                  </a:srgbClr>
                </a:clrTo>
              </a:clrChange>
            </a:blip>
            <a:srcRect l="26375" r="28738"/>
            <a:stretch>
              <a:fillRect/>
            </a:stretch>
          </p:blipFill>
          <p:spPr>
            <a:xfrm>
              <a:off x="7809409" y="4320336"/>
              <a:ext cx="651023" cy="625396"/>
            </a:xfrm>
            <a:prstGeom prst="rect">
              <a:avLst/>
            </a:prstGeom>
            <a:solidFill>
              <a:schemeClr val="bg1"/>
            </a:solidFill>
          </p:spPr>
        </p:pic>
      </p:grpSp>
      <p:sp>
        <p:nvSpPr>
          <p:cNvPr id="36" name="Rectangle 3"/>
          <p:cNvSpPr txBox="1">
            <a:spLocks noChangeArrowheads="1"/>
          </p:cNvSpPr>
          <p:nvPr>
            <p:custDataLst>
              <p:tags r:id="rId17"/>
            </p:custDataLst>
          </p:nvPr>
        </p:nvSpPr>
        <p:spPr bwMode="auto">
          <a:xfrm>
            <a:off x="5791835" y="1641475"/>
            <a:ext cx="3265805" cy="152273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charset="-128"/>
                <a:cs typeface="MS PGothic" panose="020B060007020508020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charset="-128"/>
              </a:defRPr>
            </a:lvl5pPr>
            <a:lvl6pPr marL="2514600" indent="-228600" algn="l" rtl="0" fontAlgn="base">
              <a:spcBef>
                <a:spcPct val="20000"/>
              </a:spcBef>
              <a:spcAft>
                <a:spcPct val="0"/>
              </a:spcAft>
              <a:buChar char="»"/>
              <a:defRPr sz="2000">
                <a:solidFill>
                  <a:schemeClr val="tx1"/>
                </a:solidFill>
                <a:latin typeface="+mn-lt"/>
                <a:ea typeface="MS PGothic" panose="020B0600070205080204" charset="-128"/>
              </a:defRPr>
            </a:lvl6pPr>
            <a:lvl7pPr marL="2971800" indent="-228600" algn="l" rtl="0" fontAlgn="base">
              <a:spcBef>
                <a:spcPct val="20000"/>
              </a:spcBef>
              <a:spcAft>
                <a:spcPct val="0"/>
              </a:spcAft>
              <a:buChar char="»"/>
              <a:defRPr sz="2000">
                <a:solidFill>
                  <a:schemeClr val="tx1"/>
                </a:solidFill>
                <a:latin typeface="+mn-lt"/>
                <a:ea typeface="MS PGothic" panose="020B0600070205080204" charset="-128"/>
              </a:defRPr>
            </a:lvl7pPr>
            <a:lvl8pPr marL="3429000" indent="-228600" algn="l" rtl="0" fontAlgn="base">
              <a:spcBef>
                <a:spcPct val="20000"/>
              </a:spcBef>
              <a:spcAft>
                <a:spcPct val="0"/>
              </a:spcAft>
              <a:buChar char="»"/>
              <a:defRPr sz="2000">
                <a:solidFill>
                  <a:schemeClr val="tx1"/>
                </a:solidFill>
                <a:latin typeface="+mn-lt"/>
                <a:ea typeface="MS PGothic" panose="020B0600070205080204" charset="-128"/>
              </a:defRPr>
            </a:lvl8pPr>
            <a:lvl9pPr marL="3886200" indent="-228600" algn="l" rtl="0" fontAlgn="base">
              <a:spcBef>
                <a:spcPct val="20000"/>
              </a:spcBef>
              <a:spcAft>
                <a:spcPct val="0"/>
              </a:spcAft>
              <a:buChar char="»"/>
              <a:defRPr sz="2000">
                <a:solidFill>
                  <a:schemeClr val="tx1"/>
                </a:solidFill>
                <a:latin typeface="+mn-lt"/>
                <a:ea typeface="MS PGothic" panose="020B0600070205080204" charset="-128"/>
              </a:defRPr>
            </a:lvl9pPr>
          </a:lstStyle>
          <a:p>
            <a:pPr marL="177800" indent="-177800" eaLnBrk="1" hangingPunct="1">
              <a:defRPr/>
            </a:pPr>
            <a:r>
              <a:rPr sz="1200" b="1" dirty="0" smtClean="0">
                <a:solidFill>
                  <a:srgbClr val="000090"/>
                </a:solidFill>
                <a:ea typeface="+mn-ea"/>
                <a:cs typeface="+mn-lt"/>
              </a:rPr>
              <a:t>Based on MAPS technology</a:t>
            </a:r>
            <a:endParaRPr sz="1200" b="1" dirty="0" smtClean="0">
              <a:solidFill>
                <a:srgbClr val="000090"/>
              </a:solidFill>
              <a:ea typeface="+mn-ea"/>
              <a:cs typeface="+mn-lt"/>
            </a:endParaRPr>
          </a:p>
          <a:p>
            <a:pPr marL="177800" indent="-177800" algn="l" eaLnBrk="1" hangingPunct="1">
              <a:buClrTx/>
              <a:buSzTx/>
              <a:buFontTx/>
              <a:defRPr/>
            </a:pPr>
            <a:r>
              <a:rPr lang="zh-CN" altLang="en-US" sz="1200" dirty="0" smtClean="0">
                <a:solidFill>
                  <a:srgbClr val="000090"/>
                </a:solidFill>
                <a:ea typeface="+mn-ea"/>
                <a:cs typeface="+mn-lt"/>
              </a:rPr>
              <a:t>2 barrel layers (inner three layers, outer two layers)</a:t>
            </a:r>
            <a:endParaRPr lang="zh-CN" altLang="en-US" sz="1200" dirty="0" smtClean="0">
              <a:solidFill>
                <a:srgbClr val="000090"/>
              </a:solidFill>
              <a:ea typeface="+mn-ea"/>
              <a:cs typeface="+mn-lt"/>
            </a:endParaRPr>
          </a:p>
          <a:p>
            <a:pPr marL="177800" indent="-177800" eaLnBrk="1" hangingPunct="1">
              <a:defRPr/>
            </a:pPr>
            <a:r>
              <a:rPr sz="1200" dirty="0">
                <a:solidFill>
                  <a:srgbClr val="FF0000"/>
                </a:solidFill>
                <a:ea typeface="+mn-ea"/>
                <a:cs typeface="+mn-lt"/>
              </a:rPr>
              <a:t>5</a:t>
            </a:r>
            <a:r>
              <a:rPr lang="zh-CN" altLang="en-US" sz="1200" dirty="0" smtClean="0">
                <a:solidFill>
                  <a:srgbClr val="000090"/>
                </a:solidFill>
                <a:ea typeface="+mn-ea"/>
                <a:cs typeface="+mn-lt"/>
              </a:rPr>
              <a:t>-layer cylindrical surface</a:t>
            </a:r>
            <a:endParaRPr sz="1200" dirty="0">
              <a:ea typeface="+mn-ea"/>
              <a:cs typeface="+mn-lt"/>
            </a:endParaRPr>
          </a:p>
          <a:p>
            <a:pPr marL="177800" indent="-177800" eaLnBrk="1" hangingPunct="1">
              <a:defRPr/>
            </a:pPr>
            <a:r>
              <a:rPr lang="en-US" altLang="ru-RU" sz="1200" dirty="0" smtClean="0">
                <a:solidFill>
                  <a:srgbClr val="000090"/>
                </a:solidFill>
                <a:ea typeface="+mn-ea"/>
                <a:cs typeface="+mn-lt"/>
              </a:rPr>
              <a:t>4.5 x 10</a:t>
            </a:r>
            <a:r>
              <a:rPr lang="en-US" altLang="ru-RU" sz="1200" baseline="30000" dirty="0" smtClean="0">
                <a:solidFill>
                  <a:srgbClr val="000090"/>
                </a:solidFill>
                <a:ea typeface="+mn-ea"/>
                <a:cs typeface="+mn-lt"/>
              </a:rPr>
              <a:t>9</a:t>
            </a:r>
            <a:r>
              <a:rPr lang="zh-CN" altLang="en-US" sz="1200" dirty="0" smtClean="0">
                <a:solidFill>
                  <a:srgbClr val="000090"/>
                </a:solidFill>
                <a:ea typeface="+mn-ea"/>
                <a:cs typeface="+mn-lt"/>
              </a:rPr>
              <a:t>pixels</a:t>
            </a:r>
            <a:r>
              <a:rPr lang="en-US" altLang="ru-RU" sz="1200" dirty="0" smtClean="0">
                <a:solidFill>
                  <a:srgbClr val="000090"/>
                </a:solidFill>
                <a:ea typeface="+mn-ea"/>
                <a:cs typeface="+mn-lt"/>
              </a:rPr>
              <a:t> </a:t>
            </a:r>
            <a:endParaRPr lang="en-US" altLang="ru-RU" sz="1200" dirty="0" smtClean="0">
              <a:solidFill>
                <a:srgbClr val="000090"/>
              </a:solidFill>
              <a:ea typeface="+mn-ea"/>
              <a:cs typeface="+mn-lt"/>
            </a:endParaRPr>
          </a:p>
          <a:p>
            <a:pPr marL="177800" indent="-177800" eaLnBrk="1" hangingPunct="1">
              <a:defRPr/>
            </a:pPr>
            <a:r>
              <a:rPr lang="en-US" altLang="ru-RU" sz="1200" dirty="0" smtClean="0">
                <a:solidFill>
                  <a:srgbClr val="000090"/>
                </a:solidFill>
                <a:ea typeface="+mn-ea"/>
                <a:cs typeface="+mn-lt"/>
              </a:rPr>
              <a:t>3.3 m</a:t>
            </a:r>
            <a:r>
              <a:rPr lang="en-US" altLang="ru-RU" sz="1200" baseline="30000" dirty="0" smtClean="0">
                <a:solidFill>
                  <a:srgbClr val="000090"/>
                </a:solidFill>
                <a:ea typeface="+mn-ea"/>
                <a:cs typeface="+mn-lt"/>
              </a:rPr>
              <a:t>2</a:t>
            </a:r>
            <a:r>
              <a:rPr lang="en-US" altLang="ru-RU" sz="1200" dirty="0" smtClean="0">
                <a:solidFill>
                  <a:srgbClr val="000090"/>
                </a:solidFill>
                <a:ea typeface="+mn-ea"/>
                <a:cs typeface="+mn-lt"/>
              </a:rPr>
              <a:t> </a:t>
            </a:r>
            <a:r>
              <a:rPr lang="en-US" altLang="zh-CN" sz="1200" dirty="0" smtClean="0">
                <a:solidFill>
                  <a:srgbClr val="000090"/>
                </a:solidFill>
                <a:ea typeface="+mn-ea"/>
                <a:cs typeface="+mn-lt"/>
              </a:rPr>
              <a:t>d</a:t>
            </a:r>
            <a:r>
              <a:rPr lang="zh-CN" altLang="en-US" sz="1200" dirty="0" smtClean="0">
                <a:solidFill>
                  <a:srgbClr val="000090"/>
                </a:solidFill>
                <a:ea typeface="+mn-ea"/>
                <a:cs typeface="+mn-lt"/>
              </a:rPr>
              <a:t>etection area</a:t>
            </a:r>
            <a:endParaRPr lang="zh-CN" altLang="en-US" sz="1200" dirty="0" smtClean="0">
              <a:solidFill>
                <a:srgbClr val="000090"/>
              </a:solidFill>
              <a:ea typeface="+mn-ea"/>
              <a:cs typeface="+mn-lt"/>
            </a:endParaRPr>
          </a:p>
          <a:p>
            <a:pPr marL="177800" indent="-177800" eaLnBrk="1" hangingPunct="1">
              <a:defRPr/>
            </a:pPr>
            <a:r>
              <a:rPr lang="en-US" altLang="ru-RU" sz="1200" dirty="0" smtClean="0">
                <a:solidFill>
                  <a:srgbClr val="000090"/>
                </a:solidFill>
                <a:ea typeface="+mn-ea"/>
                <a:cs typeface="+mn-lt"/>
              </a:rPr>
              <a:t>|</a:t>
            </a:r>
            <a:r>
              <a:rPr lang="en-US" altLang="ru-RU" sz="1200" i="1" dirty="0" err="1" smtClean="0">
                <a:solidFill>
                  <a:srgbClr val="000090"/>
                </a:solidFill>
                <a:ea typeface="+mn-ea"/>
                <a:cs typeface="+mn-lt"/>
              </a:rPr>
              <a:t>η</a:t>
            </a:r>
            <a:r>
              <a:rPr lang="en-US" altLang="ru-RU" sz="1200" dirty="0" smtClean="0">
                <a:solidFill>
                  <a:srgbClr val="000090"/>
                </a:solidFill>
                <a:ea typeface="+mn-ea"/>
                <a:cs typeface="+mn-lt"/>
              </a:rPr>
              <a:t>| ≤ 2.0</a:t>
            </a:r>
            <a:endParaRPr lang="en-US" altLang="ru-RU" sz="1200" dirty="0">
              <a:solidFill>
                <a:srgbClr val="000090"/>
              </a:solidFill>
              <a:ea typeface="+mn-ea"/>
              <a:cs typeface="+mn-lt"/>
            </a:endParaRPr>
          </a:p>
        </p:txBody>
      </p:sp>
      <p:sp>
        <p:nvSpPr>
          <p:cNvPr id="63" name="圆角矩形 62"/>
          <p:cNvSpPr/>
          <p:nvPr>
            <p:custDataLst>
              <p:tags r:id="rId18"/>
            </p:custDataLst>
          </p:nvPr>
        </p:nvSpPr>
        <p:spPr>
          <a:xfrm>
            <a:off x="35560" y="2135505"/>
            <a:ext cx="3034030" cy="327914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7" name="圆角矩形 36"/>
          <p:cNvSpPr/>
          <p:nvPr>
            <p:custDataLst>
              <p:tags r:id="rId19"/>
            </p:custDataLst>
          </p:nvPr>
        </p:nvSpPr>
        <p:spPr>
          <a:xfrm>
            <a:off x="3184525" y="3215640"/>
            <a:ext cx="3034030" cy="217741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8" name="圆角矩形 37"/>
          <p:cNvSpPr/>
          <p:nvPr>
            <p:custDataLst>
              <p:tags r:id="rId20"/>
            </p:custDataLst>
          </p:nvPr>
        </p:nvSpPr>
        <p:spPr>
          <a:xfrm>
            <a:off x="6264275" y="3215640"/>
            <a:ext cx="2748915" cy="217741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9" name="圆角矩形 38"/>
          <p:cNvSpPr/>
          <p:nvPr>
            <p:custDataLst>
              <p:tags r:id="rId21"/>
            </p:custDataLst>
          </p:nvPr>
        </p:nvSpPr>
        <p:spPr>
          <a:xfrm>
            <a:off x="4040505" y="1559560"/>
            <a:ext cx="4973320" cy="159893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TextBox 16"/>
          <p:cNvSpPr txBox="1"/>
          <p:nvPr/>
        </p:nvSpPr>
        <p:spPr>
          <a:xfrm>
            <a:off x="35496" y="81223"/>
            <a:ext cx="8317432" cy="521970"/>
          </a:xfrm>
          <a:prstGeom prst="rect">
            <a:avLst/>
          </a:prstGeom>
          <a:noFill/>
        </p:spPr>
        <p:txBody>
          <a:bodyPr wrap="square" rtlCol="0">
            <a:spAutoFit/>
          </a:bodyPr>
          <a:lstStyle/>
          <a:p>
            <a:r>
              <a:rPr lang="zh-CN" altLang="en-US" sz="2800" dirty="0">
                <a:solidFill>
                  <a:srgbClr val="FF0000"/>
                </a:solidFill>
                <a:sym typeface="+mn-ea"/>
              </a:rPr>
              <a:t>B</a:t>
            </a:r>
            <a:r>
              <a:rPr lang="en-US" altLang="zh-CN" sz="2800" dirty="0" err="1">
                <a:solidFill>
                  <a:srgbClr val="FF0000"/>
                </a:solidFill>
                <a:sym typeface="+mn-ea"/>
              </a:rPr>
              <a:t>ackground</a:t>
            </a:r>
            <a:r>
              <a:rPr lang="en-US" altLang="zh-CN" sz="2800" b="1" dirty="0" smtClean="0">
                <a:solidFill>
                  <a:srgbClr val="000090"/>
                </a:solidFill>
              </a:rPr>
              <a:t>——</a:t>
            </a:r>
            <a:r>
              <a:rPr lang="en-US" sz="2800" b="1" dirty="0" smtClean="0">
                <a:solidFill>
                  <a:srgbClr val="800000"/>
                </a:solidFill>
                <a:latin typeface="Times New Roman" panose="02020603050405020304" pitchFamily="18" charset="0"/>
                <a:cs typeface="Times New Roman" panose="02020603050405020304" pitchFamily="18" charset="0"/>
                <a:sym typeface="+mn-ea"/>
              </a:rPr>
              <a:t>ITS</a:t>
            </a:r>
            <a:r>
              <a:rPr sz="2800" b="1" dirty="0" smtClean="0">
                <a:solidFill>
                  <a:srgbClr val="800000"/>
                </a:solidFill>
                <a:latin typeface="Times New Roman" panose="02020603050405020304" pitchFamily="18" charset="0"/>
                <a:cs typeface="Times New Roman" panose="02020603050405020304" pitchFamily="18" charset="0"/>
                <a:sym typeface="+mn-ea"/>
              </a:rPr>
              <a:t> detector</a:t>
            </a:r>
            <a:r>
              <a:rPr lang="en-US" sz="2800" b="1" dirty="0" smtClean="0">
                <a:solidFill>
                  <a:srgbClr val="800000"/>
                </a:solidFill>
                <a:latin typeface="Times New Roman" panose="02020603050405020304" pitchFamily="18" charset="0"/>
                <a:cs typeface="Times New Roman" panose="02020603050405020304" pitchFamily="18" charset="0"/>
                <a:sym typeface="+mn-ea"/>
              </a:rPr>
              <a:t> for </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MPD </a:t>
            </a:r>
            <a:endParaRPr sz="2800" b="1" dirty="0" smtClean="0">
              <a:solidFill>
                <a:srgbClr val="80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nvPicPr>
        <p:blipFill>
          <a:blip r:embed="rId2" cstate="email"/>
          <a:stretch>
            <a:fillRect/>
          </a:stretch>
        </p:blipFill>
        <p:spPr>
          <a:xfrm>
            <a:off x="8388424" y="57192"/>
            <a:ext cx="720080" cy="712076"/>
          </a:xfrm>
          <a:prstGeom prst="rect">
            <a:avLst/>
          </a:prstGeom>
        </p:spPr>
      </p:pic>
      <p:sp>
        <p:nvSpPr>
          <p:cNvPr id="8" name="TextBox 16"/>
          <p:cNvSpPr txBox="1"/>
          <p:nvPr/>
        </p:nvSpPr>
        <p:spPr>
          <a:xfrm>
            <a:off x="35496" y="81223"/>
            <a:ext cx="7704856" cy="521970"/>
          </a:xfrm>
          <a:prstGeom prst="rect">
            <a:avLst/>
          </a:prstGeom>
          <a:noFill/>
        </p:spPr>
        <p:txBody>
          <a:bodyPr wrap="square" rtlCol="0">
            <a:spAutoFit/>
          </a:bodyPr>
          <a:lstStyle/>
          <a:p>
            <a:r>
              <a:rPr lang="zh-CN" altLang="en-US" sz="2800" b="1" dirty="0">
                <a:solidFill>
                  <a:srgbClr val="000090"/>
                </a:solidFill>
              </a:rPr>
              <a:t>Outline</a:t>
            </a:r>
            <a:endParaRPr lang="zh-CN" altLang="en-US" sz="2800" b="1" dirty="0">
              <a:solidFill>
                <a:srgbClr val="000090"/>
              </a:solidFill>
            </a:endParaRPr>
          </a:p>
        </p:txBody>
      </p:sp>
      <p:sp>
        <p:nvSpPr>
          <p:cNvPr id="2" name="TextBox 1"/>
          <p:cNvSpPr txBox="1"/>
          <p:nvPr/>
        </p:nvSpPr>
        <p:spPr>
          <a:xfrm>
            <a:off x="1543050" y="912495"/>
            <a:ext cx="6699885" cy="4490720"/>
          </a:xfrm>
          <a:prstGeom prst="rect">
            <a:avLst/>
          </a:prstGeom>
          <a:noFill/>
        </p:spPr>
        <p:txBody>
          <a:bodyPr wrap="square" rtlCol="0">
            <a:noAutofit/>
          </a:bodyPr>
          <a:lstStyle/>
          <a:p>
            <a:pPr marL="457200" indent="-457200">
              <a:lnSpc>
                <a:spcPct val="120000"/>
              </a:lnSpc>
              <a:buFont typeface="Wingdings" panose="05000000000000000000" charset="0"/>
              <a:buChar char="p"/>
            </a:pPr>
            <a:r>
              <a:rPr lang="en-US" altLang="zh-CN" sz="2600" dirty="0">
                <a:solidFill>
                  <a:srgbClr val="000090"/>
                </a:solidFill>
                <a:sym typeface="+mn-ea"/>
              </a:rPr>
              <a:t>Background</a:t>
            </a:r>
            <a:endParaRPr lang="en-US" altLang="zh-CN" sz="2600" dirty="0">
              <a:solidFill>
                <a:srgbClr val="000090"/>
              </a:solidFill>
              <a:sym typeface="+mn-ea"/>
            </a:endParaRPr>
          </a:p>
          <a:p>
            <a:pPr marL="457200" indent="-457200">
              <a:lnSpc>
                <a:spcPct val="100000"/>
              </a:lnSpc>
              <a:buFont typeface="Wingdings" panose="05000000000000000000" charset="0"/>
              <a:buChar char="p"/>
            </a:pPr>
            <a:endParaRPr lang="zh-CN" altLang="en-US" dirty="0">
              <a:solidFill>
                <a:srgbClr val="000090"/>
              </a:solidFill>
            </a:endParaRPr>
          </a:p>
          <a:p>
            <a:pPr marL="457200" indent="-457200">
              <a:lnSpc>
                <a:spcPct val="120000"/>
              </a:lnSpc>
              <a:buFont typeface="Wingdings" panose="05000000000000000000" charset="0"/>
              <a:buChar char="p"/>
            </a:pPr>
            <a:r>
              <a:rPr lang="en-US" altLang="zh-CN" sz="2600" dirty="0">
                <a:solidFill>
                  <a:srgbClr val="000090"/>
                </a:solidFill>
                <a:sym typeface="+mn-ea"/>
              </a:rPr>
              <a:t>Exploration of Domestic Processes for MAPS</a:t>
            </a:r>
            <a:endParaRPr lang="en-US" altLang="zh-CN" dirty="0">
              <a:solidFill>
                <a:srgbClr val="FF0000"/>
              </a:solidFill>
              <a:sym typeface="+mn-ea"/>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64820" indent="-457200" algn="l">
              <a:lnSpc>
                <a:spcPct val="120000"/>
              </a:lnSpc>
              <a:buClrTx/>
              <a:buSzTx/>
              <a:buFont typeface="Wingdings" panose="05000000000000000000" charset="0"/>
              <a:buChar char="p"/>
            </a:pPr>
            <a:r>
              <a:rPr lang="en-US" altLang="zh-CN" sz="2600" dirty="0">
                <a:solidFill>
                  <a:srgbClr val="000090"/>
                </a:solidFill>
                <a:sym typeface="+mn-ea"/>
              </a:rPr>
              <a:t>Progress of Readout Electronics</a:t>
            </a:r>
            <a:endParaRPr lang="en-US" altLang="zh-CN" sz="2600" dirty="0">
              <a:solidFill>
                <a:srgbClr val="000090"/>
              </a:solidFill>
              <a:sym typeface="+mn-ea"/>
            </a:endParaRPr>
          </a:p>
          <a:p>
            <a:pPr marL="464820" indent="-457200" algn="l">
              <a:lnSpc>
                <a:spcPct val="100000"/>
              </a:lnSpc>
              <a:buClrTx/>
              <a:buSzTx/>
              <a:buFont typeface="Wingdings" panose="05000000000000000000" charset="0"/>
              <a:buChar char="p"/>
            </a:pPr>
            <a:endParaRPr lang="en-US" altLang="zh-CN" sz="1800" dirty="0">
              <a:solidFill>
                <a:srgbClr val="000090"/>
              </a:solidFill>
              <a:sym typeface="+mn-ea"/>
            </a:endParaRPr>
          </a:p>
          <a:p>
            <a:pPr marL="464820" indent="-457200" algn="l">
              <a:lnSpc>
                <a:spcPct val="120000"/>
              </a:lnSpc>
              <a:buClrTx/>
              <a:buSzTx/>
              <a:buFont typeface="Wingdings" panose="05000000000000000000" charset="0"/>
              <a:buChar char="p"/>
            </a:pPr>
            <a:r>
              <a:rPr lang="en-US" altLang="zh-CN" sz="2600" dirty="0">
                <a:solidFill>
                  <a:srgbClr val="000090"/>
                </a:solidFill>
                <a:sym typeface="+mn-ea"/>
              </a:rPr>
              <a:t>GBT Series ASICs Development</a:t>
            </a:r>
            <a:endParaRPr lang="en-US" altLang="zh-CN" sz="2600" dirty="0">
              <a:solidFill>
                <a:srgbClr val="000090"/>
              </a:solidFill>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57200" indent="-457200">
              <a:lnSpc>
                <a:spcPct val="120000"/>
              </a:lnSpc>
              <a:buFont typeface="Wingdings" panose="05000000000000000000" charset="0"/>
              <a:buChar char="p"/>
            </a:pPr>
            <a:r>
              <a:rPr lang="en-US" altLang="zh-CN" sz="2600" dirty="0">
                <a:solidFill>
                  <a:srgbClr val="000090"/>
                </a:solidFill>
                <a:sym typeface="+mn-ea"/>
              </a:rPr>
              <a:t>Module Assembly</a:t>
            </a:r>
            <a:r>
              <a:rPr lang="en-US" altLang="zh-CN" sz="2600" dirty="0" smtClean="0">
                <a:solidFill>
                  <a:srgbClr val="FF0000"/>
                </a:solidFill>
                <a:sym typeface="+mn-ea"/>
              </a:rPr>
              <a:t> </a:t>
            </a:r>
            <a:endParaRPr lang="en-US" altLang="zh-CN" sz="2600" dirty="0" smtClean="0">
              <a:solidFill>
                <a:srgbClr val="FF0000"/>
              </a:solidFill>
              <a:sym typeface="+mn-ea"/>
            </a:endParaRPr>
          </a:p>
          <a:p>
            <a:pPr marL="464820" indent="-457200">
              <a:lnSpc>
                <a:spcPct val="100000"/>
              </a:lnSpc>
              <a:buFont typeface="Wingdings" panose="05000000000000000000" charset="0"/>
              <a:buChar char="p"/>
            </a:pPr>
            <a:endParaRPr lang="zh-CN" altLang="en-US" dirty="0">
              <a:solidFill>
                <a:srgbClr val="000090"/>
              </a:solidFill>
              <a:sym typeface="+mn-ea"/>
            </a:endParaRPr>
          </a:p>
          <a:p>
            <a:pPr marL="457200" indent="-457200" algn="l">
              <a:lnSpc>
                <a:spcPct val="120000"/>
              </a:lnSpc>
              <a:buClrTx/>
              <a:buSzTx/>
              <a:buFont typeface="Wingdings" panose="05000000000000000000" charset="0"/>
              <a:buChar char="p"/>
            </a:pPr>
            <a:r>
              <a:rPr lang="en-US" altLang="zh-CN" sz="2600" dirty="0">
                <a:solidFill>
                  <a:srgbClr val="FF0000"/>
                </a:solidFill>
                <a:sym typeface="+mn-ea"/>
              </a:rPr>
              <a:t>Summary and Plan</a:t>
            </a:r>
            <a:endParaRPr lang="en-US" altLang="zh-CN" sz="2600" dirty="0">
              <a:solidFill>
                <a:srgbClr val="FF0000"/>
              </a:solidFill>
            </a:endParaRPr>
          </a:p>
          <a:p>
            <a:pPr marL="457200" indent="-457200" algn="l">
              <a:lnSpc>
                <a:spcPct val="120000"/>
              </a:lnSpc>
              <a:buClrTx/>
              <a:buSzTx/>
              <a:buFont typeface="Wingdings" panose="05000000000000000000" charset="0"/>
              <a:buChar char="p"/>
            </a:pPr>
            <a:endParaRPr lang="en-US" altLang="zh-CN" sz="2600"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521970"/>
          </a:xfrm>
          <a:prstGeom prst="rect">
            <a:avLst/>
          </a:prstGeom>
          <a:noFill/>
        </p:spPr>
        <p:txBody>
          <a:bodyPr wrap="square" rtlCol="0">
            <a:spAutoFit/>
          </a:bodyPr>
          <a:lstStyle/>
          <a:p>
            <a:r>
              <a:rPr lang="zh-CN" altLang="en-US" sz="2800" b="1" dirty="0">
                <a:solidFill>
                  <a:srgbClr val="000090"/>
                </a:solidFill>
              </a:rPr>
              <a:t>Summary and Plan</a:t>
            </a:r>
            <a:endParaRPr lang="zh-CN" altLang="en-US" sz="2800" b="1" dirty="0">
              <a:solidFill>
                <a:srgbClr val="000090"/>
              </a:solidFill>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2" name="文本框 1"/>
          <p:cNvSpPr txBox="1"/>
          <p:nvPr>
            <p:custDataLst>
              <p:tags r:id="rId4"/>
            </p:custDataLst>
          </p:nvPr>
        </p:nvSpPr>
        <p:spPr>
          <a:xfrm>
            <a:off x="107315" y="1419225"/>
            <a:ext cx="8687435" cy="3107690"/>
          </a:xfrm>
          <a:prstGeom prst="rect">
            <a:avLst/>
          </a:prstGeom>
          <a:noFill/>
        </p:spPr>
        <p:txBody>
          <a:bodyPr wrap="square" rtlCol="0">
            <a:spAutoFit/>
          </a:bodyPr>
          <a:lstStyle/>
          <a:p>
            <a:pPr marL="742950" lvl="1" indent="-285750" algn="l">
              <a:buClrTx/>
              <a:buSzTx/>
              <a:buFont typeface="Wingdings" panose="05000000000000000000" charset="0"/>
              <a:buChar char="Ø"/>
            </a:pPr>
            <a:r>
              <a:rPr b="1" dirty="0">
                <a:sym typeface="+mn-ea"/>
              </a:rPr>
              <a:t>Exploration of Domestic Processes for MAPS:</a:t>
            </a:r>
            <a:endParaRPr b="1" dirty="0"/>
          </a:p>
          <a:p>
            <a:pPr marL="1200150" lvl="2" indent="-285750">
              <a:buFont typeface="Wingdings" panose="05000000000000000000" pitchFamily="2" charset="2"/>
              <a:buChar char="u"/>
            </a:pPr>
            <a:r>
              <a:rPr sz="1600" b="1" dirty="0">
                <a:solidFill>
                  <a:schemeClr val="tx2"/>
                </a:solidFill>
              </a:rPr>
              <a:t>Three different processes suitable for MAPS pixel chips were explored, and the pixel array test chips based on the three processes all measured </a:t>
            </a:r>
            <a:r>
              <a:rPr sz="1600" b="1" baseline="30000" dirty="0">
                <a:solidFill>
                  <a:schemeClr val="tx2"/>
                </a:solidFill>
              </a:rPr>
              <a:t>55</a:t>
            </a:r>
            <a:r>
              <a:rPr sz="1600" b="1" dirty="0">
                <a:solidFill>
                  <a:schemeClr val="tx2"/>
                </a:solidFill>
              </a:rPr>
              <a:t>Fe and </a:t>
            </a:r>
            <a:r>
              <a:rPr sz="1600" b="1" baseline="30000" dirty="0">
                <a:solidFill>
                  <a:schemeClr val="tx2"/>
                </a:solidFill>
              </a:rPr>
              <a:t>90</a:t>
            </a:r>
            <a:r>
              <a:rPr sz="1600" b="1" dirty="0">
                <a:solidFill>
                  <a:schemeClr val="tx2"/>
                </a:solidFill>
              </a:rPr>
              <a:t>Sr spectra;</a:t>
            </a:r>
            <a:endParaRPr sz="1600" b="1" dirty="0">
              <a:solidFill>
                <a:schemeClr val="tx2"/>
              </a:solidFill>
            </a:endParaRPr>
          </a:p>
          <a:p>
            <a:pPr marL="1200150" lvl="2" indent="-285750">
              <a:buFont typeface="Wingdings" panose="05000000000000000000" pitchFamily="2" charset="2"/>
              <a:buChar char="u"/>
            </a:pPr>
            <a:r>
              <a:rPr sz="1600" b="1" dirty="0">
                <a:solidFill>
                  <a:schemeClr val="tx2"/>
                </a:solidFill>
              </a:rPr>
              <a:t>Design MIC6_V2/V3 full-featured MAPS chip, chip testing is underway, and some testing has been completed</a:t>
            </a:r>
            <a:r>
              <a:rPr lang="en-US" sz="1600" b="1" dirty="0">
                <a:solidFill>
                  <a:schemeClr val="tx2"/>
                </a:solidFill>
              </a:rPr>
              <a:t>.</a:t>
            </a:r>
            <a:endParaRPr sz="1600" b="1" dirty="0">
              <a:solidFill>
                <a:schemeClr val="tx2"/>
              </a:solidFill>
            </a:endParaRPr>
          </a:p>
          <a:p>
            <a:pPr marL="1200150" lvl="2" indent="-285750">
              <a:buFont typeface="Wingdings" panose="05000000000000000000" pitchFamily="2" charset="2"/>
              <a:buChar char="u"/>
            </a:pPr>
            <a:endParaRPr sz="1600" b="1" dirty="0"/>
          </a:p>
          <a:p>
            <a:pPr marL="1200150" lvl="2" indent="-285750">
              <a:buFont typeface="Wingdings" panose="05000000000000000000" pitchFamily="2" charset="2"/>
              <a:buChar char="u"/>
            </a:pPr>
            <a:endParaRPr sz="1600" b="1" dirty="0"/>
          </a:p>
          <a:p>
            <a:pPr marL="742950" lvl="1" indent="-285750">
              <a:buFont typeface="Wingdings" panose="05000000000000000000" charset="0"/>
              <a:buChar char="Ø"/>
            </a:pPr>
            <a:r>
              <a:rPr b="1" dirty="0">
                <a:sym typeface="+mn-ea"/>
              </a:rPr>
              <a:t>Progress of Readout Electronics</a:t>
            </a:r>
            <a:r>
              <a:rPr lang="zh-CN" altLang="en-US" b="1" dirty="0"/>
              <a:t>：</a:t>
            </a:r>
            <a:endParaRPr lang="en-US" altLang="zh-CN" b="1" dirty="0"/>
          </a:p>
          <a:p>
            <a:pPr marL="1200150" lvl="2" indent="-285750" algn="l">
              <a:buClrTx/>
              <a:buSzTx/>
              <a:buFont typeface="Wingdings" panose="05000000000000000000" pitchFamily="2" charset="2"/>
              <a:buChar char="u"/>
            </a:pPr>
            <a:r>
              <a:rPr sz="1600" b="1" dirty="0">
                <a:solidFill>
                  <a:schemeClr val="tx2"/>
                </a:solidFill>
                <a:sym typeface="+mn-ea"/>
              </a:rPr>
              <a:t>The design and test of FPGA-based Readout Unit (RU) has been finished;</a:t>
            </a:r>
            <a:endParaRPr sz="1600" b="1" dirty="0">
              <a:solidFill>
                <a:schemeClr val="tx2"/>
              </a:solidFill>
              <a:sym typeface="+mn-ea"/>
            </a:endParaRPr>
          </a:p>
          <a:p>
            <a:pPr marL="1200150" lvl="2" indent="-285750" algn="l">
              <a:buClrTx/>
              <a:buSzTx/>
              <a:buFont typeface="Wingdings" panose="05000000000000000000" pitchFamily="2" charset="2"/>
              <a:buChar char="u"/>
            </a:pPr>
            <a:r>
              <a:rPr sz="1600" b="1" dirty="0">
                <a:solidFill>
                  <a:schemeClr val="tx2"/>
                </a:solidFill>
                <a:sym typeface="+mn-ea"/>
              </a:rPr>
              <a:t>The design and test of Power Unit (PU) has been finished</a:t>
            </a:r>
            <a:r>
              <a:rPr lang="zh-CN" sz="1600" b="1" dirty="0">
                <a:solidFill>
                  <a:schemeClr val="tx2"/>
                </a:solidFill>
                <a:sym typeface="+mn-ea"/>
              </a:rPr>
              <a:t>；</a:t>
            </a:r>
            <a:endParaRPr lang="zh-CN" sz="1600" b="1" dirty="0">
              <a:solidFill>
                <a:schemeClr val="tx2"/>
              </a:solidFill>
              <a:sym typeface="+mn-ea"/>
            </a:endParaRPr>
          </a:p>
          <a:p>
            <a:pPr marL="1200150" lvl="2" indent="-285750" algn="l">
              <a:buClrTx/>
              <a:buSzTx/>
              <a:buFont typeface="Wingdings" panose="05000000000000000000" pitchFamily="2" charset="2"/>
              <a:buChar char="u"/>
            </a:pPr>
            <a:r>
              <a:rPr sz="1600" b="1" dirty="0">
                <a:solidFill>
                  <a:schemeClr val="tx2"/>
                </a:solidFill>
                <a:sym typeface="+mn-ea"/>
              </a:rPr>
              <a:t>Completed the design and test of ROC ASIC prototype</a:t>
            </a:r>
            <a:r>
              <a:rPr lang="en-US" sz="1600" b="1" dirty="0">
                <a:solidFill>
                  <a:schemeClr val="tx2"/>
                </a:solidFill>
                <a:sym typeface="+mn-ea"/>
              </a:rPr>
              <a:t>.</a:t>
            </a:r>
            <a:endParaRPr sz="1600" b="1" dirty="0">
              <a:solidFill>
                <a:schemeClr val="tx2"/>
              </a:solidFill>
              <a:sym typeface="+mn-ea"/>
            </a:endParaRPr>
          </a:p>
          <a:p>
            <a:pPr marL="1200150" lvl="2" indent="-285750">
              <a:buFont typeface="Wingdings" panose="05000000000000000000" pitchFamily="2" charset="2"/>
              <a:buChar char="u"/>
            </a:pPr>
            <a:endParaRPr lang="en-US" altLang="zh-CN" sz="1600" b="1" dirty="0">
              <a:solidFill>
                <a:schemeClr val="tx2"/>
              </a:solidFill>
              <a:sym typeface="+mn-ea"/>
            </a:endParaRPr>
          </a:p>
        </p:txBody>
      </p:sp>
      <p:sp>
        <p:nvSpPr>
          <p:cNvPr id="29" name="圆角矩形 28"/>
          <p:cNvSpPr/>
          <p:nvPr>
            <p:custDataLst>
              <p:tags r:id="rId5"/>
            </p:custDataLst>
          </p:nvPr>
        </p:nvSpPr>
        <p:spPr>
          <a:xfrm>
            <a:off x="549910" y="1287145"/>
            <a:ext cx="8201025" cy="171323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 name="圆角矩形 9"/>
          <p:cNvSpPr/>
          <p:nvPr>
            <p:custDataLst>
              <p:tags r:id="rId6"/>
            </p:custDataLst>
          </p:nvPr>
        </p:nvSpPr>
        <p:spPr>
          <a:xfrm>
            <a:off x="549910" y="3000375"/>
            <a:ext cx="8201025" cy="151638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b="1" strike="noStrike" noProof="1">
              <a:solidFill>
                <a:schemeClr val="tx2"/>
              </a:solidFill>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521970"/>
          </a:xfrm>
          <a:prstGeom prst="rect">
            <a:avLst/>
          </a:prstGeom>
          <a:noFill/>
        </p:spPr>
        <p:txBody>
          <a:bodyPr wrap="square" rtlCol="0">
            <a:spAutoFit/>
          </a:bodyPr>
          <a:lstStyle/>
          <a:p>
            <a:r>
              <a:rPr lang="zh-CN" altLang="en-US" sz="2800" b="1" dirty="0">
                <a:solidFill>
                  <a:srgbClr val="000090"/>
                </a:solidFill>
              </a:rPr>
              <a:t>Summary and Plan</a:t>
            </a:r>
            <a:endParaRPr lang="zh-CN" altLang="en-US" sz="2800" b="1" dirty="0">
              <a:solidFill>
                <a:srgbClr val="000090"/>
              </a:solidFill>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2" name="文本框 1"/>
          <p:cNvSpPr txBox="1"/>
          <p:nvPr>
            <p:custDataLst>
              <p:tags r:id="rId4"/>
            </p:custDataLst>
          </p:nvPr>
        </p:nvSpPr>
        <p:spPr>
          <a:xfrm>
            <a:off x="107315" y="2456180"/>
            <a:ext cx="8687435" cy="2223770"/>
          </a:xfrm>
          <a:prstGeom prst="rect">
            <a:avLst/>
          </a:prstGeom>
          <a:noFill/>
        </p:spPr>
        <p:txBody>
          <a:bodyPr wrap="square" rtlCol="0">
            <a:noAutofit/>
          </a:bodyPr>
          <a:lstStyle/>
          <a:p>
            <a:endParaRPr lang="en-US" altLang="zh-CN" b="1" dirty="0">
              <a:latin typeface="微软雅黑" panose="020B0503020204020204" charset="-122"/>
              <a:ea typeface="微软雅黑" panose="020B0503020204020204" charset="-122"/>
              <a:cs typeface="微软雅黑" panose="020B0503020204020204" charset="-122"/>
            </a:endParaRPr>
          </a:p>
          <a:p>
            <a:pPr marL="1200150" lvl="2" indent="-285750">
              <a:buFont typeface="Wingdings" panose="05000000000000000000" pitchFamily="2" charset="2"/>
              <a:buChar char="u"/>
            </a:pPr>
            <a:endParaRPr lang="en-US" altLang="zh-CN" sz="1600" b="1" dirty="0">
              <a:solidFill>
                <a:schemeClr val="tx2"/>
              </a:solidFill>
              <a:sym typeface="+mn-ea"/>
            </a:endParaRPr>
          </a:p>
        </p:txBody>
      </p:sp>
      <p:sp>
        <p:nvSpPr>
          <p:cNvPr id="3" name="文本框 9"/>
          <p:cNvSpPr txBox="1"/>
          <p:nvPr/>
        </p:nvSpPr>
        <p:spPr>
          <a:xfrm>
            <a:off x="1547495" y="4010025"/>
            <a:ext cx="6048375" cy="721360"/>
          </a:xfrm>
          <a:prstGeom prst="rect">
            <a:avLst/>
          </a:prstGeom>
          <a:noFill/>
        </p:spPr>
        <p:txBody>
          <a:bodyPr wrap="square" rtlCol="0">
            <a:noAutofit/>
          </a:bodyPr>
          <a:lstStyle/>
          <a:p>
            <a:pPr algn="ctr"/>
            <a:r>
              <a:rPr kumimoji="1" lang="en-US" altLang="zh-CN" sz="3600" dirty="0">
                <a:solidFill>
                  <a:srgbClr val="FF0000"/>
                </a:solidFill>
                <a:latin typeface="Comic Sans MS" panose="030F0702030302020204"/>
                <a:cs typeface="Comic Sans MS" panose="030F0702030302020204"/>
              </a:rPr>
              <a:t>Thanks for your attention!</a:t>
            </a:r>
            <a:endParaRPr kumimoji="1" lang="en-US" altLang="zh-CN" sz="3600" dirty="0">
              <a:solidFill>
                <a:srgbClr val="FF0000"/>
              </a:solidFill>
              <a:latin typeface="Comic Sans MS" panose="030F0702030302020204"/>
              <a:cs typeface="Comic Sans MS" panose="030F0702030302020204"/>
            </a:endParaRPr>
          </a:p>
        </p:txBody>
      </p:sp>
      <p:sp>
        <p:nvSpPr>
          <p:cNvPr id="10" name="圆角矩形 9"/>
          <p:cNvSpPr/>
          <p:nvPr>
            <p:custDataLst>
              <p:tags r:id="rId5"/>
            </p:custDataLst>
          </p:nvPr>
        </p:nvSpPr>
        <p:spPr>
          <a:xfrm>
            <a:off x="549910" y="1780540"/>
            <a:ext cx="8201025" cy="187769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b="1" strike="noStrike" noProof="1">
              <a:solidFill>
                <a:schemeClr val="tx2"/>
              </a:solidFill>
              <a:sym typeface="+mn-ea"/>
            </a:endParaRPr>
          </a:p>
        </p:txBody>
      </p:sp>
      <p:sp>
        <p:nvSpPr>
          <p:cNvPr id="8" name="文本框 7"/>
          <p:cNvSpPr txBox="1"/>
          <p:nvPr>
            <p:custDataLst>
              <p:tags r:id="rId6"/>
            </p:custDataLst>
          </p:nvPr>
        </p:nvSpPr>
        <p:spPr>
          <a:xfrm>
            <a:off x="234315" y="1546225"/>
            <a:ext cx="8687435" cy="2111375"/>
          </a:xfrm>
          <a:prstGeom prst="rect">
            <a:avLst/>
          </a:prstGeom>
          <a:noFill/>
        </p:spPr>
        <p:txBody>
          <a:bodyPr wrap="square" rtlCol="0">
            <a:noAutofit/>
          </a:bodyPr>
          <a:lstStyle/>
          <a:p>
            <a:endParaRPr lang="en-US" altLang="zh-CN" b="1" dirty="0">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Ø"/>
            </a:pPr>
            <a:r>
              <a:rPr b="1" dirty="0">
                <a:sym typeface="+mn-ea"/>
              </a:rPr>
              <a:t>GBT-like series ASICs development</a:t>
            </a:r>
            <a:r>
              <a:rPr b="1" dirty="0"/>
              <a:t>：</a:t>
            </a:r>
            <a:endParaRPr b="1" dirty="0"/>
          </a:p>
          <a:p>
            <a:pPr marL="1200150" lvl="2" indent="-285750" algn="l">
              <a:buClrTx/>
              <a:buSzTx/>
              <a:buFont typeface="Wingdings" panose="05000000000000000000" pitchFamily="2" charset="2"/>
              <a:buChar char="u"/>
            </a:pPr>
            <a:r>
              <a:rPr sz="1600" b="1" dirty="0">
                <a:solidFill>
                  <a:schemeClr val="tx2"/>
                </a:solidFill>
                <a:sym typeface="+mn-ea"/>
              </a:rPr>
              <a:t>Core design has been tested and verified;</a:t>
            </a:r>
            <a:endParaRPr sz="1600" b="1" dirty="0">
              <a:solidFill>
                <a:schemeClr val="tx2"/>
              </a:solidFill>
              <a:sym typeface="+mn-ea"/>
            </a:endParaRPr>
          </a:p>
          <a:p>
            <a:pPr marL="1200150" lvl="2" indent="-285750" algn="l">
              <a:buClrTx/>
              <a:buSzTx/>
              <a:buFont typeface="Wingdings" panose="05000000000000000000" pitchFamily="2" charset="2"/>
              <a:buChar char="u"/>
            </a:pPr>
            <a:r>
              <a:rPr lang="en-US" sz="1600" b="1" dirty="0">
                <a:solidFill>
                  <a:schemeClr val="tx2"/>
                </a:solidFill>
                <a:sym typeface="+mn-ea"/>
              </a:rPr>
              <a:t>N</a:t>
            </a:r>
            <a:r>
              <a:rPr sz="1600" b="1" dirty="0">
                <a:solidFill>
                  <a:schemeClr val="tx2"/>
                </a:solidFill>
                <a:sym typeface="+mn-ea"/>
              </a:rPr>
              <a:t>eeds to be done:</a:t>
            </a:r>
            <a:endParaRPr sz="1600" b="1" dirty="0">
              <a:solidFill>
                <a:schemeClr val="tx2"/>
              </a:solidFill>
              <a:sym typeface="+mn-ea"/>
            </a:endParaRPr>
          </a:p>
          <a:p>
            <a:pPr marL="0" lvl="2" indent="0" algn="l">
              <a:buClrTx/>
              <a:buSzTx/>
              <a:buFont typeface="Wingdings" panose="05000000000000000000" pitchFamily="2" charset="2"/>
              <a:buNone/>
            </a:pPr>
            <a:r>
              <a:rPr lang="en-US" sz="1600" b="1" dirty="0">
                <a:solidFill>
                  <a:schemeClr val="tx2"/>
                </a:solidFill>
                <a:sym typeface="+mn-ea"/>
              </a:rPr>
              <a:t>                              </a:t>
            </a:r>
            <a:r>
              <a:rPr sz="1600" b="1" dirty="0">
                <a:solidFill>
                  <a:schemeClr val="tx2"/>
                </a:solidFill>
                <a:sym typeface="+mn-ea"/>
              </a:rPr>
              <a:t>the GBT ASIC:Design, testing, and integration of Encode, Decode, and other </a:t>
            </a:r>
            <a:r>
              <a:rPr lang="en-US" sz="1600" b="1" dirty="0">
                <a:solidFill>
                  <a:schemeClr val="tx2"/>
                </a:solidFill>
                <a:sym typeface="+mn-ea"/>
              </a:rPr>
              <a:t>	</a:t>
            </a:r>
            <a:r>
              <a:rPr sz="1600" b="1" dirty="0">
                <a:solidFill>
                  <a:schemeClr val="tx2"/>
                </a:solidFill>
                <a:sym typeface="+mn-ea"/>
              </a:rPr>
              <a:t>modules;</a:t>
            </a:r>
            <a:endParaRPr sz="1600" b="1" dirty="0">
              <a:solidFill>
                <a:schemeClr val="tx2"/>
              </a:solidFill>
              <a:sym typeface="+mn-ea"/>
            </a:endParaRPr>
          </a:p>
          <a:p>
            <a:pPr lvl="2" indent="0" algn="l">
              <a:buClrTx/>
              <a:buSzTx/>
              <a:buFont typeface="Wingdings" panose="05000000000000000000" pitchFamily="2" charset="2"/>
              <a:buNone/>
            </a:pPr>
            <a:r>
              <a:rPr lang="en-US" sz="1600" b="1" dirty="0">
                <a:solidFill>
                  <a:schemeClr val="tx2"/>
                </a:solidFill>
                <a:sym typeface="+mn-ea"/>
              </a:rPr>
              <a:t>          </a:t>
            </a:r>
            <a:r>
              <a:rPr sz="1600" b="1" dirty="0">
                <a:solidFill>
                  <a:schemeClr val="tx2"/>
                </a:solidFill>
                <a:sym typeface="+mn-ea"/>
              </a:rPr>
              <a:t>the LD, TIA and optical module</a:t>
            </a:r>
            <a:r>
              <a:rPr lang="en-US" sz="1600" b="1" dirty="0">
                <a:solidFill>
                  <a:schemeClr val="tx2"/>
                </a:solidFill>
                <a:sym typeface="+mn-ea"/>
              </a:rPr>
              <a:t>:</a:t>
            </a:r>
            <a:r>
              <a:rPr sz="1600" b="1" dirty="0">
                <a:solidFill>
                  <a:schemeClr val="tx2"/>
                </a:solidFill>
                <a:sym typeface="+mn-ea"/>
              </a:rPr>
              <a:t>optimize the design,the final version integration.</a:t>
            </a:r>
            <a:endParaRPr sz="1600" b="1" dirty="0">
              <a:solidFill>
                <a:schemeClr val="tx2"/>
              </a:solidFill>
              <a:sym typeface="+mn-ea"/>
            </a:endParaRPr>
          </a:p>
          <a:p>
            <a:pPr marL="1200150" lvl="2" indent="-285750" algn="l">
              <a:buClrTx/>
              <a:buSzTx/>
              <a:buFont typeface="Wingdings" panose="05000000000000000000" pitchFamily="2" charset="2"/>
              <a:buChar char="u"/>
            </a:pPr>
            <a:endParaRPr sz="1600" b="1" dirty="0">
              <a:solidFill>
                <a:schemeClr val="tx2"/>
              </a:solidFill>
              <a:sym typeface="+mn-ea"/>
            </a:endParaRPr>
          </a:p>
          <a:p>
            <a:pPr marL="1200150" lvl="2" indent="-285750">
              <a:buFont typeface="Wingdings" panose="05000000000000000000" pitchFamily="2" charset="2"/>
              <a:buChar char="u"/>
            </a:pPr>
            <a:endParaRPr lang="en-US" altLang="zh-CN" sz="1600" b="1" dirty="0">
              <a:solidFill>
                <a:schemeClr val="tx2"/>
              </a:solidFill>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pic>
        <p:nvPicPr>
          <p:cNvPr id="6" name="图片 6"/>
          <p:cNvPicPr>
            <a:picLocks noChangeAspect="1"/>
          </p:cNvPicPr>
          <p:nvPr/>
        </p:nvPicPr>
        <p:blipFill>
          <a:blip r:embed="rId2" cstate="email"/>
          <a:stretch>
            <a:fillRect/>
          </a:stretch>
        </p:blipFill>
        <p:spPr>
          <a:xfrm>
            <a:off x="8388424" y="57192"/>
            <a:ext cx="720080" cy="712076"/>
          </a:xfrm>
          <a:prstGeom prst="rect">
            <a:avLst/>
          </a:prstGeom>
        </p:spPr>
      </p:pic>
      <p:sp>
        <p:nvSpPr>
          <p:cNvPr id="8" name="TextBox 16"/>
          <p:cNvSpPr txBox="1"/>
          <p:nvPr/>
        </p:nvSpPr>
        <p:spPr>
          <a:xfrm>
            <a:off x="35496" y="81223"/>
            <a:ext cx="7704856" cy="521970"/>
          </a:xfrm>
          <a:prstGeom prst="rect">
            <a:avLst/>
          </a:prstGeom>
          <a:noFill/>
        </p:spPr>
        <p:txBody>
          <a:bodyPr wrap="square" rtlCol="0">
            <a:spAutoFit/>
          </a:bodyPr>
          <a:lstStyle/>
          <a:p>
            <a:r>
              <a:rPr lang="zh-CN" altLang="en-US" sz="2800" b="1" dirty="0">
                <a:solidFill>
                  <a:srgbClr val="000090"/>
                </a:solidFill>
              </a:rPr>
              <a:t>Outline</a:t>
            </a:r>
            <a:endParaRPr lang="zh-CN" altLang="en-US" sz="2800" b="1" dirty="0">
              <a:solidFill>
                <a:srgbClr val="000090"/>
              </a:solidFill>
            </a:endParaRPr>
          </a:p>
        </p:txBody>
      </p:sp>
      <p:sp>
        <p:nvSpPr>
          <p:cNvPr id="2" name="TextBox 1"/>
          <p:cNvSpPr txBox="1"/>
          <p:nvPr/>
        </p:nvSpPr>
        <p:spPr>
          <a:xfrm>
            <a:off x="1543050" y="912495"/>
            <a:ext cx="6699885" cy="4490720"/>
          </a:xfrm>
          <a:prstGeom prst="rect">
            <a:avLst/>
          </a:prstGeom>
          <a:noFill/>
        </p:spPr>
        <p:txBody>
          <a:bodyPr wrap="square" rtlCol="0">
            <a:noAutofit/>
          </a:bodyPr>
          <a:lstStyle/>
          <a:p>
            <a:pPr marL="457200" indent="-457200">
              <a:lnSpc>
                <a:spcPct val="120000"/>
              </a:lnSpc>
              <a:buFont typeface="Wingdings" panose="05000000000000000000" charset="0"/>
              <a:buChar char="p"/>
            </a:pPr>
            <a:r>
              <a:rPr lang="en-US" altLang="zh-CN" sz="2600" dirty="0">
                <a:solidFill>
                  <a:srgbClr val="000090"/>
                </a:solidFill>
                <a:sym typeface="+mn-ea"/>
              </a:rPr>
              <a:t>Background</a:t>
            </a:r>
            <a:endParaRPr lang="en-US" altLang="zh-CN" sz="2600" dirty="0">
              <a:solidFill>
                <a:srgbClr val="000090"/>
              </a:solidFill>
              <a:sym typeface="+mn-ea"/>
            </a:endParaRPr>
          </a:p>
          <a:p>
            <a:pPr marL="457200" indent="-457200">
              <a:lnSpc>
                <a:spcPct val="100000"/>
              </a:lnSpc>
              <a:buFont typeface="Wingdings" panose="05000000000000000000" charset="0"/>
              <a:buChar char="p"/>
            </a:pPr>
            <a:endParaRPr lang="zh-CN" altLang="en-US" dirty="0">
              <a:solidFill>
                <a:srgbClr val="000090"/>
              </a:solidFill>
            </a:endParaRPr>
          </a:p>
          <a:p>
            <a:pPr marL="457200" indent="-457200">
              <a:lnSpc>
                <a:spcPct val="120000"/>
              </a:lnSpc>
              <a:buFont typeface="Wingdings" panose="05000000000000000000" charset="0"/>
              <a:buChar char="p"/>
            </a:pPr>
            <a:r>
              <a:rPr lang="en-US" altLang="zh-CN" sz="2600" dirty="0">
                <a:solidFill>
                  <a:srgbClr val="FF0000"/>
                </a:solidFill>
                <a:sym typeface="+mn-ea"/>
              </a:rPr>
              <a:t>Exploration of Domestic Processes for MAPS</a:t>
            </a:r>
            <a:endParaRPr lang="en-US" altLang="zh-CN" dirty="0">
              <a:solidFill>
                <a:srgbClr val="FF0000"/>
              </a:solidFill>
              <a:sym typeface="+mn-ea"/>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64820" indent="-457200" algn="l">
              <a:lnSpc>
                <a:spcPct val="120000"/>
              </a:lnSpc>
              <a:buClrTx/>
              <a:buSzTx/>
              <a:buFont typeface="Wingdings" panose="05000000000000000000" charset="0"/>
              <a:buChar char="p"/>
            </a:pPr>
            <a:r>
              <a:rPr lang="en-US" altLang="zh-CN" sz="2600" dirty="0" smtClean="0">
                <a:solidFill>
                  <a:srgbClr val="000090"/>
                </a:solidFill>
                <a:sym typeface="+mn-ea"/>
              </a:rPr>
              <a:t>GBT </a:t>
            </a:r>
            <a:r>
              <a:rPr lang="en-US" altLang="zh-CN" sz="2600" dirty="0">
                <a:solidFill>
                  <a:srgbClr val="000090"/>
                </a:solidFill>
                <a:sym typeface="+mn-ea"/>
              </a:rPr>
              <a:t>Series ASICs Development</a:t>
            </a:r>
            <a:endParaRPr lang="en-US" altLang="zh-CN" sz="2600" dirty="0">
              <a:solidFill>
                <a:srgbClr val="000090"/>
              </a:solidFill>
            </a:endParaRPr>
          </a:p>
          <a:p>
            <a:pPr marL="464820" indent="-457200" algn="l">
              <a:lnSpc>
                <a:spcPct val="100000"/>
              </a:lnSpc>
              <a:buClrTx/>
              <a:buSzTx/>
              <a:buFont typeface="Wingdings" panose="05000000000000000000" charset="0"/>
              <a:buChar char="p"/>
            </a:pPr>
            <a:endParaRPr lang="en-US" altLang="zh-CN" dirty="0">
              <a:solidFill>
                <a:srgbClr val="000090"/>
              </a:solidFill>
              <a:sym typeface="+mn-ea"/>
            </a:endParaRPr>
          </a:p>
          <a:p>
            <a:pPr marL="457200" indent="-457200">
              <a:lnSpc>
                <a:spcPct val="120000"/>
              </a:lnSpc>
              <a:buFont typeface="Wingdings" panose="05000000000000000000" charset="0"/>
              <a:buChar char="p"/>
            </a:pPr>
            <a:r>
              <a:rPr lang="en-US" altLang="zh-CN" sz="2600" dirty="0" smtClean="0">
                <a:solidFill>
                  <a:srgbClr val="000090"/>
                </a:solidFill>
                <a:sym typeface="+mn-ea"/>
              </a:rPr>
              <a:t>Module Assembly </a:t>
            </a:r>
            <a:endParaRPr lang="en-US" altLang="zh-CN" sz="2600" dirty="0" smtClean="0">
              <a:solidFill>
                <a:srgbClr val="000090"/>
              </a:solidFill>
              <a:sym typeface="+mn-ea"/>
            </a:endParaRPr>
          </a:p>
          <a:p>
            <a:pPr marL="464820" indent="-457200">
              <a:lnSpc>
                <a:spcPct val="100000"/>
              </a:lnSpc>
              <a:buFont typeface="Wingdings" panose="05000000000000000000" charset="0"/>
              <a:buChar char="p"/>
            </a:pPr>
            <a:endParaRPr lang="zh-CN" altLang="en-US" dirty="0">
              <a:solidFill>
                <a:srgbClr val="000090"/>
              </a:solidFill>
              <a:sym typeface="+mn-ea"/>
            </a:endParaRPr>
          </a:p>
          <a:p>
            <a:pPr marL="457200" indent="-457200" algn="l">
              <a:lnSpc>
                <a:spcPct val="120000"/>
              </a:lnSpc>
              <a:buClrTx/>
              <a:buSzTx/>
              <a:buFont typeface="Wingdings" panose="05000000000000000000" charset="0"/>
              <a:buChar char="p"/>
            </a:pPr>
            <a:r>
              <a:rPr lang="en-US" altLang="zh-CN" sz="2600" dirty="0">
                <a:solidFill>
                  <a:srgbClr val="000090"/>
                </a:solidFill>
                <a:sym typeface="+mn-ea"/>
              </a:rPr>
              <a:t>Summary and Plan</a:t>
            </a:r>
            <a:endParaRPr lang="en-US" altLang="zh-CN" sz="2600" dirty="0">
              <a:solidFill>
                <a:srgbClr val="000090"/>
              </a:solidFill>
            </a:endParaRPr>
          </a:p>
          <a:p>
            <a:pPr marL="457200" indent="-457200" algn="l">
              <a:lnSpc>
                <a:spcPct val="120000"/>
              </a:lnSpc>
              <a:buClrTx/>
              <a:buSzTx/>
              <a:buFont typeface="Wingdings" panose="05000000000000000000" charset="0"/>
              <a:buChar char="p"/>
            </a:pPr>
            <a:endParaRPr lang="en-US" altLang="zh-CN" sz="2600" dirty="0">
              <a:solidFill>
                <a:srgbClr val="00009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sym typeface="+mn-ea"/>
              </a:rPr>
              <a:t>Research on 55nm CIS Process Pixel Chip</a:t>
            </a:r>
            <a:r>
              <a:rPr lang="en-US" altLang="zh-CN" sz="2800" b="1" dirty="0">
                <a:solidFill>
                  <a:srgbClr val="000090"/>
                </a:solidFill>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Process development</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graphicFrame>
        <p:nvGraphicFramePr>
          <p:cNvPr id="3" name="Object 2"/>
          <p:cNvGraphicFramePr>
            <a:graphicFrameLocks noChangeAspect="1"/>
          </p:cNvGraphicFramePr>
          <p:nvPr/>
        </p:nvGraphicFramePr>
        <p:xfrm>
          <a:off x="185420" y="768985"/>
          <a:ext cx="4026535" cy="1707515"/>
        </p:xfrm>
        <a:graphic>
          <a:graphicData uri="http://schemas.openxmlformats.org/presentationml/2006/ole">
            <mc:AlternateContent xmlns:mc="http://schemas.openxmlformats.org/markup-compatibility/2006">
              <mc:Choice xmlns:v="urn:schemas-microsoft-com:vml" Requires="v">
                <p:oleObj spid="_x0000_s13317" name="Visio" r:id="rId4" imgW="7212330" imgH="3400425" progId="">
                  <p:embed/>
                </p:oleObj>
              </mc:Choice>
              <mc:Fallback>
                <p:oleObj name="Visio" r:id="rId4" imgW="7212330" imgH="3400425" progId="">
                  <p:embed/>
                  <p:pic>
                    <p:nvPicPr>
                      <p:cNvPr id="0" name="Picture 1" descr="image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 y="768985"/>
                        <a:ext cx="4026535" cy="1707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文本框 8"/>
          <p:cNvSpPr txBox="1"/>
          <p:nvPr>
            <p:custDataLst>
              <p:tags r:id="rId6"/>
            </p:custDataLst>
          </p:nvPr>
        </p:nvSpPr>
        <p:spPr>
          <a:xfrm>
            <a:off x="179705" y="2400935"/>
            <a:ext cx="4066540" cy="460375"/>
          </a:xfrm>
          <a:prstGeom prst="rect">
            <a:avLst/>
          </a:prstGeom>
          <a:noFill/>
        </p:spPr>
        <p:txBody>
          <a:bodyPr wrap="square" rtlCol="0">
            <a:spAutoFit/>
          </a:bodyPr>
          <a:lstStyle/>
          <a:p>
            <a:pPr marL="171450" indent="-171450">
              <a:buFont typeface="Wingdings" panose="05000000000000000000" pitchFamily="2" charset="2"/>
              <a:buChar char="Ø"/>
            </a:pPr>
            <a:r>
              <a:rPr sz="1200" dirty="0">
                <a:cs typeface="+mn-lt"/>
              </a:rPr>
              <a:t>The domestically produced 55 nm CIS process production line only has 3 wells (N-well, P-well, and deep N-well)</a:t>
            </a:r>
            <a:endParaRPr sz="1200" dirty="0">
              <a:cs typeface="+mn-lt"/>
            </a:endParaRPr>
          </a:p>
        </p:txBody>
      </p:sp>
      <p:sp>
        <p:nvSpPr>
          <p:cNvPr id="11" name="文本框 9"/>
          <p:cNvSpPr txBox="1"/>
          <p:nvPr>
            <p:custDataLst>
              <p:tags r:id="rId7"/>
            </p:custDataLst>
          </p:nvPr>
        </p:nvSpPr>
        <p:spPr>
          <a:xfrm>
            <a:off x="84455" y="3192780"/>
            <a:ext cx="4139565" cy="275590"/>
          </a:xfrm>
          <a:prstGeom prst="rect">
            <a:avLst/>
          </a:prstGeom>
          <a:noFill/>
        </p:spPr>
        <p:txBody>
          <a:bodyPr wrap="square" rtlCol="0">
            <a:spAutoFit/>
          </a:bodyPr>
          <a:lstStyle/>
          <a:p>
            <a:pPr marL="171450" indent="-171450">
              <a:buFont typeface="Wingdings" panose="05000000000000000000" pitchFamily="2" charset="2"/>
              <a:buChar char="Ø"/>
            </a:pPr>
            <a:r>
              <a:rPr sz="1200" dirty="0">
                <a:cs typeface="+mn-lt"/>
              </a:rPr>
              <a:t>Add </a:t>
            </a:r>
            <a:r>
              <a:rPr sz="1200" dirty="0">
                <a:solidFill>
                  <a:srgbClr val="C00000"/>
                </a:solidFill>
                <a:cs typeface="+mn-lt"/>
              </a:rPr>
              <a:t>deep P-wells</a:t>
            </a:r>
            <a:r>
              <a:rPr sz="1200" dirty="0">
                <a:cs typeface="+mn-lt"/>
              </a:rPr>
              <a:t> based on existing production line processes</a:t>
            </a:r>
            <a:endParaRPr sz="1200" dirty="0">
              <a:cs typeface="+mn-lt"/>
            </a:endParaRPr>
          </a:p>
        </p:txBody>
      </p:sp>
      <p:sp>
        <p:nvSpPr>
          <p:cNvPr id="12" name="箭头: 下 10"/>
          <p:cNvSpPr/>
          <p:nvPr>
            <p:custDataLst>
              <p:tags r:id="rId8"/>
            </p:custDataLst>
          </p:nvPr>
        </p:nvSpPr>
        <p:spPr>
          <a:xfrm>
            <a:off x="1683385" y="2832100"/>
            <a:ext cx="363855" cy="461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下 12"/>
          <p:cNvSpPr/>
          <p:nvPr>
            <p:custDataLst>
              <p:tags r:id="rId9"/>
            </p:custDataLst>
          </p:nvPr>
        </p:nvSpPr>
        <p:spPr>
          <a:xfrm>
            <a:off x="1691640" y="3396615"/>
            <a:ext cx="346075" cy="4337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15"/>
          <p:cNvSpPr txBox="1"/>
          <p:nvPr>
            <p:custDataLst>
              <p:tags r:id="rId10"/>
            </p:custDataLst>
          </p:nvPr>
        </p:nvSpPr>
        <p:spPr>
          <a:xfrm>
            <a:off x="107364" y="2138034"/>
            <a:ext cx="3515995" cy="368300"/>
          </a:xfrm>
          <a:prstGeom prst="rect">
            <a:avLst/>
          </a:prstGeom>
          <a:noFill/>
        </p:spPr>
        <p:txBody>
          <a:bodyPr wrap="none" rtlCol="0">
            <a:spAutoFit/>
          </a:bodyPr>
          <a:lstStyle/>
          <a:p>
            <a:pPr algn="l">
              <a:buClrTx/>
              <a:buSzTx/>
              <a:buFont typeface="Wingdings" panose="05000000000000000000" charset="0"/>
            </a:pPr>
            <a:r>
              <a:rPr lang="en-US" altLang="zh-CN" b="1" dirty="0">
                <a:solidFill>
                  <a:schemeClr val="tx2">
                    <a:lumMod val="60000"/>
                    <a:lumOff val="40000"/>
                  </a:schemeClr>
                </a:solidFill>
                <a:ea typeface="微软雅黑" panose="020B0503020204020204" charset="-122"/>
                <a:cs typeface="+mn-lt"/>
              </a:rPr>
              <a:t>R&amp;D of</a:t>
            </a:r>
            <a:r>
              <a:rPr lang="en-US" altLang="zh-CN" dirty="0">
                <a:solidFill>
                  <a:srgbClr val="FF0000"/>
                </a:solidFill>
                <a:cs typeface="+mn-lt"/>
                <a:sym typeface="+mn-ea"/>
              </a:rPr>
              <a:t> </a:t>
            </a:r>
            <a:r>
              <a:rPr lang="en-US" altLang="zh-CN" b="1" dirty="0">
                <a:solidFill>
                  <a:schemeClr val="tx2">
                    <a:lumMod val="60000"/>
                    <a:lumOff val="40000"/>
                  </a:schemeClr>
                </a:solidFill>
                <a:ea typeface="微软雅黑" panose="020B0503020204020204" charset="-122"/>
                <a:cs typeface="+mn-lt"/>
                <a:sym typeface="+mn-ea"/>
              </a:rPr>
              <a:t>Domestic Process for MAPS</a:t>
            </a:r>
            <a:endParaRPr lang="en-US" altLang="zh-CN" b="1" dirty="0">
              <a:solidFill>
                <a:schemeClr val="tx2">
                  <a:lumMod val="60000"/>
                  <a:lumOff val="40000"/>
                </a:schemeClr>
              </a:solidFill>
              <a:ea typeface="微软雅黑" panose="020B0503020204020204" charset="-122"/>
              <a:cs typeface="+mn-lt"/>
            </a:endParaRPr>
          </a:p>
        </p:txBody>
      </p:sp>
      <p:pic>
        <p:nvPicPr>
          <p:cNvPr id="9" name="图片 8"/>
          <p:cNvPicPr>
            <a:picLocks noChangeAspect="1"/>
          </p:cNvPicPr>
          <p:nvPr>
            <p:custDataLst>
              <p:tags r:id="rId11"/>
            </p:custDataLst>
          </p:nvPr>
        </p:nvPicPr>
        <p:blipFill>
          <a:blip r:embed="rId12" cstate="print"/>
          <a:stretch>
            <a:fillRect/>
          </a:stretch>
        </p:blipFill>
        <p:spPr>
          <a:xfrm>
            <a:off x="4604385" y="1299210"/>
            <a:ext cx="4495165" cy="1958975"/>
          </a:xfrm>
          <a:prstGeom prst="rect">
            <a:avLst/>
          </a:prstGeom>
        </p:spPr>
      </p:pic>
      <p:sp>
        <p:nvSpPr>
          <p:cNvPr id="13" name="文本框 12"/>
          <p:cNvSpPr txBox="1"/>
          <p:nvPr>
            <p:custDataLst>
              <p:tags r:id="rId13"/>
            </p:custDataLst>
          </p:nvPr>
        </p:nvSpPr>
        <p:spPr>
          <a:xfrm>
            <a:off x="4532630" y="984250"/>
            <a:ext cx="4715510" cy="368300"/>
          </a:xfrm>
          <a:prstGeom prst="rect">
            <a:avLst/>
          </a:prstGeom>
          <a:noFill/>
        </p:spPr>
        <p:txBody>
          <a:bodyPr wrap="square" rtlCol="0">
            <a:spAutoFit/>
          </a:bodyPr>
          <a:lstStyle/>
          <a:p>
            <a:pPr algn="l">
              <a:buClrTx/>
              <a:buSzTx/>
              <a:buFont typeface="Wingdings" panose="05000000000000000000" charset="0"/>
            </a:pPr>
            <a:r>
              <a:rPr lang="en-US" altLang="zh-CN" b="1" dirty="0">
                <a:solidFill>
                  <a:schemeClr val="tx2">
                    <a:lumMod val="60000"/>
                    <a:lumOff val="40000"/>
                  </a:schemeClr>
                </a:solidFill>
                <a:ea typeface="微软雅黑" panose="020B0503020204020204" charset="-122"/>
                <a:cs typeface="+mn-lt"/>
                <a:sym typeface="+mn-ea"/>
              </a:rPr>
              <a:t>Simulation of TCAD</a:t>
            </a:r>
            <a:r>
              <a:rPr lang="en-US" altLang="zh-CN" b="1" dirty="0">
                <a:solidFill>
                  <a:schemeClr val="tx2">
                    <a:lumMod val="60000"/>
                    <a:lumOff val="40000"/>
                  </a:schemeClr>
                </a:solidFill>
                <a:ea typeface="微软雅黑" panose="020B0503020204020204" charset="-122"/>
                <a:cs typeface="+mn-lt"/>
              </a:rPr>
              <a:t> for increasing deep P-wells</a:t>
            </a:r>
            <a:endParaRPr lang="en-US" altLang="zh-CN" b="1" dirty="0">
              <a:solidFill>
                <a:schemeClr val="tx2">
                  <a:lumMod val="60000"/>
                  <a:lumOff val="40000"/>
                </a:schemeClr>
              </a:solidFill>
              <a:ea typeface="微软雅黑" panose="020B0503020204020204" charset="-122"/>
              <a:cs typeface="+mn-lt"/>
            </a:endParaRPr>
          </a:p>
        </p:txBody>
      </p:sp>
      <p:sp>
        <p:nvSpPr>
          <p:cNvPr id="14" name="文本框 13"/>
          <p:cNvSpPr txBox="1"/>
          <p:nvPr/>
        </p:nvSpPr>
        <p:spPr>
          <a:xfrm>
            <a:off x="4854575" y="3293745"/>
            <a:ext cx="3869055" cy="368300"/>
          </a:xfrm>
          <a:prstGeom prst="rect">
            <a:avLst/>
          </a:prstGeom>
          <a:noFill/>
        </p:spPr>
        <p:txBody>
          <a:bodyPr wrap="square" rtlCol="0" anchor="t">
            <a:spAutoFit/>
          </a:bodyPr>
          <a:lstStyle/>
          <a:p>
            <a:pPr algn="l">
              <a:buClrTx/>
              <a:buSzTx/>
              <a:buFont typeface="Wingdings" panose="05000000000000000000" charset="0"/>
            </a:pPr>
            <a:r>
              <a:rPr lang="en-US" altLang="zh-CN" b="1" dirty="0">
                <a:solidFill>
                  <a:schemeClr val="tx2">
                    <a:lumMod val="60000"/>
                    <a:lumOff val="40000"/>
                  </a:schemeClr>
                </a:solidFill>
                <a:ea typeface="微软雅黑" panose="020B0503020204020204" charset="-122"/>
                <a:cs typeface="+mn-lt"/>
                <a:sym typeface="+mn-ea"/>
              </a:rPr>
              <a:t>Simulation of TCAD Devices for Pixels</a:t>
            </a:r>
            <a:endParaRPr lang="en-US" altLang="zh-CN" b="1" dirty="0">
              <a:solidFill>
                <a:schemeClr val="tx2">
                  <a:lumMod val="60000"/>
                  <a:lumOff val="40000"/>
                </a:schemeClr>
              </a:solidFill>
              <a:ea typeface="微软雅黑" panose="020B0503020204020204" charset="-122"/>
              <a:cs typeface="+mn-lt"/>
              <a:sym typeface="+mn-ea"/>
            </a:endParaRPr>
          </a:p>
        </p:txBody>
      </p:sp>
      <p:pic>
        <p:nvPicPr>
          <p:cNvPr id="24" name="图片 23"/>
          <p:cNvPicPr>
            <a:picLocks noChangeAspect="1"/>
          </p:cNvPicPr>
          <p:nvPr>
            <p:custDataLst>
              <p:tags r:id="rId14"/>
            </p:custDataLst>
          </p:nvPr>
        </p:nvPicPr>
        <p:blipFill>
          <a:blip r:embed="rId15" cstate="print"/>
          <a:stretch>
            <a:fillRect/>
          </a:stretch>
        </p:blipFill>
        <p:spPr>
          <a:xfrm>
            <a:off x="6390005" y="3642995"/>
            <a:ext cx="2686685" cy="1456055"/>
          </a:xfrm>
          <a:prstGeom prst="rect">
            <a:avLst/>
          </a:prstGeom>
        </p:spPr>
      </p:pic>
      <p:pic>
        <p:nvPicPr>
          <p:cNvPr id="25" name="图片 24"/>
          <p:cNvPicPr>
            <a:picLocks noChangeAspect="1"/>
          </p:cNvPicPr>
          <p:nvPr>
            <p:custDataLst>
              <p:tags r:id="rId16"/>
            </p:custDataLst>
          </p:nvPr>
        </p:nvPicPr>
        <p:blipFill>
          <a:blip r:embed="rId17" cstate="print"/>
          <a:stretch>
            <a:fillRect/>
          </a:stretch>
        </p:blipFill>
        <p:spPr>
          <a:xfrm>
            <a:off x="4666615" y="3803650"/>
            <a:ext cx="1818640" cy="1214755"/>
          </a:xfrm>
          <a:prstGeom prst="rect">
            <a:avLst/>
          </a:prstGeom>
        </p:spPr>
      </p:pic>
      <p:sp>
        <p:nvSpPr>
          <p:cNvPr id="38" name="圆角矩形 37"/>
          <p:cNvSpPr/>
          <p:nvPr>
            <p:custDataLst>
              <p:tags r:id="rId18"/>
            </p:custDataLst>
          </p:nvPr>
        </p:nvSpPr>
        <p:spPr>
          <a:xfrm>
            <a:off x="107315" y="912495"/>
            <a:ext cx="4452620" cy="4698365"/>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8" name="圆角矩形 27"/>
          <p:cNvSpPr/>
          <p:nvPr>
            <p:custDataLst>
              <p:tags r:id="rId19"/>
            </p:custDataLst>
          </p:nvPr>
        </p:nvSpPr>
        <p:spPr>
          <a:xfrm>
            <a:off x="4604385" y="912495"/>
            <a:ext cx="4478020" cy="236855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0" name="圆角矩形 29"/>
          <p:cNvSpPr/>
          <p:nvPr>
            <p:custDataLst>
              <p:tags r:id="rId20"/>
            </p:custDataLst>
          </p:nvPr>
        </p:nvSpPr>
        <p:spPr>
          <a:xfrm>
            <a:off x="4603750" y="3280410"/>
            <a:ext cx="4462145" cy="233045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文本框 1"/>
          <p:cNvSpPr txBox="1"/>
          <p:nvPr/>
        </p:nvSpPr>
        <p:spPr>
          <a:xfrm>
            <a:off x="5186680" y="5139690"/>
            <a:ext cx="3048000" cy="521970"/>
          </a:xfrm>
          <a:prstGeom prst="rect">
            <a:avLst/>
          </a:prstGeom>
          <a:noFill/>
        </p:spPr>
        <p:txBody>
          <a:bodyPr wrap="square" rtlCol="0">
            <a:spAutoFit/>
          </a:bodyPr>
          <a:lstStyle/>
          <a:p>
            <a:pPr algn="ctr"/>
            <a:r>
              <a:rPr lang="zh-CN" altLang="en-US" sz="1400">
                <a:cs typeface="+mn-lt"/>
              </a:rPr>
              <a:t>Determine the impurity concentration and injected energy</a:t>
            </a:r>
            <a:endParaRPr lang="zh-CN" altLang="en-US" sz="1400">
              <a:cs typeface="+mn-lt"/>
            </a:endParaRPr>
          </a:p>
        </p:txBody>
      </p:sp>
      <p:sp>
        <p:nvSpPr>
          <p:cNvPr id="5" name="文本框 4"/>
          <p:cNvSpPr txBox="1"/>
          <p:nvPr/>
        </p:nvSpPr>
        <p:spPr>
          <a:xfrm>
            <a:off x="84455" y="3722370"/>
            <a:ext cx="4572000" cy="1938020"/>
          </a:xfrm>
          <a:prstGeom prst="rect">
            <a:avLst/>
          </a:prstGeom>
          <a:noFill/>
        </p:spPr>
        <p:txBody>
          <a:bodyPr wrap="square" rtlCol="0" anchor="t">
            <a:spAutoFit/>
          </a:bodyPr>
          <a:lstStyle/>
          <a:p>
            <a:pPr marL="285750" indent="-285750" algn="l">
              <a:buClrTx/>
              <a:buSzTx/>
              <a:buFont typeface="Wingdings" panose="05000000000000000000" pitchFamily="2" charset="2"/>
              <a:buChar char="Ø"/>
            </a:pPr>
            <a:r>
              <a:rPr lang="zh-CN" altLang="en-US" sz="1200" dirty="0">
                <a:cs typeface="+mn-lt"/>
              </a:rPr>
              <a:t>Deep P-well: A substrate N-well that shields PMOS transistors within the pixel region to </a:t>
            </a:r>
            <a:r>
              <a:rPr lang="zh-CN" altLang="en-US" sz="1200" dirty="0">
                <a:solidFill>
                  <a:srgbClr val="C00000"/>
                </a:solidFill>
                <a:cs typeface="+mn-lt"/>
              </a:rPr>
              <a:t>avoid charge collection competition</a:t>
            </a:r>
            <a:r>
              <a:rPr lang="zh-CN" altLang="en-US" sz="1200" dirty="0">
                <a:cs typeface="+mn-lt"/>
              </a:rPr>
              <a:t>, improve charge collection efficiency, and allow pixel circuits to use both N-type and P-type transistors simultaneously, making it suitable for complex pixel circuits.</a:t>
            </a:r>
            <a:endParaRPr lang="zh-CN" altLang="en-US" sz="1200" dirty="0">
              <a:cs typeface="+mn-lt"/>
            </a:endParaRPr>
          </a:p>
          <a:p>
            <a:pPr marL="285750" indent="-285750" algn="l">
              <a:buClrTx/>
              <a:buSzTx/>
              <a:buFont typeface="Wingdings" panose="05000000000000000000" pitchFamily="2" charset="2"/>
              <a:buChar char="Ø"/>
            </a:pPr>
            <a:r>
              <a:rPr lang="zh-CN" altLang="en-US" sz="1200" dirty="0">
                <a:cs typeface="+mn-lt"/>
              </a:rPr>
              <a:t>Deep N-well: A substrate P-well that isolates NMOS transistors in the peripheral circuit region,</a:t>
            </a:r>
            <a:r>
              <a:rPr lang="zh-CN" altLang="en-US" sz="1200" dirty="0">
                <a:solidFill>
                  <a:srgbClr val="C00000"/>
                </a:solidFill>
                <a:cs typeface="+mn-lt"/>
              </a:rPr>
              <a:t> allowing the entire wafer substrate to be subjected to reverse voltage</a:t>
            </a:r>
            <a:r>
              <a:rPr lang="zh-CN" altLang="en-US" sz="1200" dirty="0">
                <a:cs typeface="+mn-lt"/>
              </a:rPr>
              <a:t>.</a:t>
            </a:r>
            <a:endParaRPr lang="zh-CN" altLang="en-US" sz="1200" dirty="0">
              <a:cs typeface="+mn-lt"/>
            </a:endParaRPr>
          </a:p>
          <a:p>
            <a:pPr marL="285750" indent="-285750" algn="l">
              <a:buClrTx/>
              <a:buSzTx/>
              <a:buFont typeface="Wingdings" panose="05000000000000000000" pitchFamily="2" charset="2"/>
              <a:buChar char="Ø"/>
            </a:pPr>
            <a:r>
              <a:rPr lang="zh-CN" altLang="en-US" sz="1200" dirty="0">
                <a:cs typeface="+mn-lt"/>
              </a:rPr>
              <a:t>Reverse bias the substrate by 6V~12V, increase the depletion layer region, and</a:t>
            </a:r>
            <a:r>
              <a:rPr lang="zh-CN" altLang="en-US" sz="1200" dirty="0">
                <a:solidFill>
                  <a:srgbClr val="C00000"/>
                </a:solidFill>
                <a:cs typeface="+mn-lt"/>
              </a:rPr>
              <a:t> improve the charge collection rate</a:t>
            </a:r>
            <a:r>
              <a:rPr lang="zh-CN" altLang="en-US" sz="1200" dirty="0">
                <a:cs typeface="+mn-lt"/>
              </a:rPr>
              <a:t>.</a:t>
            </a:r>
            <a:endParaRPr lang="zh-CN" altLang="en-US" sz="1200" dirty="0">
              <a:cs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107950" y="81280"/>
            <a:ext cx="8824595" cy="521970"/>
          </a:xfrm>
          <a:prstGeom prst="rect">
            <a:avLst/>
          </a:prstGeom>
          <a:noFill/>
        </p:spPr>
        <p:txBody>
          <a:bodyPr wrap="square" rtlCol="0">
            <a:spAutoFit/>
          </a:bodyPr>
          <a:lstStyle/>
          <a:p>
            <a:r>
              <a:rPr sz="2800" b="1" dirty="0">
                <a:solidFill>
                  <a:srgbClr val="000090"/>
                </a:solidFill>
                <a:sym typeface="+mn-ea"/>
              </a:rPr>
              <a:t>Research on 55nm CIS Process Pixel Chip</a:t>
            </a:r>
            <a:r>
              <a:rPr lang="en-US" altLang="zh-CN" sz="2800" b="1" dirty="0">
                <a:solidFill>
                  <a:srgbClr val="000090"/>
                </a:solidFill>
                <a:sym typeface="+mn-ea"/>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 Design</a:t>
            </a:r>
            <a:endParaRPr lang="en-US" altLang="zh-CN" sz="2800" b="1" dirty="0" smtClean="0">
              <a:solidFill>
                <a:srgbClr val="800000"/>
              </a:solidFill>
              <a:latin typeface="Times New Roman" panose="02020603050405020304" pitchFamily="18" charset="0"/>
              <a:cs typeface="Times New Roman" panose="02020603050405020304" pitchFamily="18" charset="0"/>
              <a:sym typeface="+mn-ea"/>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pic>
        <p:nvPicPr>
          <p:cNvPr id="3" name="图片 2" descr="TC_45"/>
          <p:cNvPicPr>
            <a:picLocks noChangeAspect="1"/>
          </p:cNvPicPr>
          <p:nvPr>
            <p:custDataLst>
              <p:tags r:id="rId4"/>
            </p:custDataLst>
          </p:nvPr>
        </p:nvPicPr>
        <p:blipFill>
          <a:blip r:embed="rId5" cstate="print"/>
          <a:srcRect l="3593" t="2750" r="19330" b="42648"/>
          <a:stretch>
            <a:fillRect/>
          </a:stretch>
        </p:blipFill>
        <p:spPr>
          <a:xfrm>
            <a:off x="467360" y="3433445"/>
            <a:ext cx="3970655" cy="2106930"/>
          </a:xfrm>
          <a:prstGeom prst="rect">
            <a:avLst/>
          </a:prstGeom>
        </p:spPr>
      </p:pic>
      <p:pic>
        <p:nvPicPr>
          <p:cNvPr id="8" name="图片 7"/>
          <p:cNvPicPr>
            <a:picLocks noChangeAspect="1"/>
          </p:cNvPicPr>
          <p:nvPr>
            <p:custDataLst>
              <p:tags r:id="rId6"/>
            </p:custDataLst>
          </p:nvPr>
        </p:nvPicPr>
        <p:blipFill>
          <a:blip r:embed="rId7" cstate="print"/>
          <a:stretch>
            <a:fillRect/>
          </a:stretch>
        </p:blipFill>
        <p:spPr>
          <a:xfrm>
            <a:off x="395605" y="1057275"/>
            <a:ext cx="4012565" cy="2211705"/>
          </a:xfrm>
          <a:prstGeom prst="rect">
            <a:avLst/>
          </a:prstGeom>
        </p:spPr>
      </p:pic>
      <p:sp>
        <p:nvSpPr>
          <p:cNvPr id="12" name="文本框 11"/>
          <p:cNvSpPr txBox="1"/>
          <p:nvPr>
            <p:custDataLst>
              <p:tags r:id="rId8"/>
            </p:custDataLst>
          </p:nvPr>
        </p:nvSpPr>
        <p:spPr>
          <a:xfrm>
            <a:off x="4768215" y="3505835"/>
            <a:ext cx="3963670" cy="2030095"/>
          </a:xfrm>
          <a:prstGeom prst="rect">
            <a:avLst/>
          </a:prstGeom>
          <a:noFill/>
        </p:spPr>
        <p:txBody>
          <a:bodyPr wrap="square" rtlCol="0">
            <a:spAutoFit/>
          </a:bodyPr>
          <a:lstStyle/>
          <a:p>
            <a:pPr marL="285750" indent="-285750">
              <a:buFont typeface="Arial" panose="020B0604020202020204" pitchFamily="34" charset="0"/>
              <a:buChar char="•"/>
            </a:pPr>
            <a:r>
              <a:rPr sz="1400" dirty="0">
                <a:ea typeface="微软雅黑" panose="020B0503020204020204" charset="-122"/>
                <a:cs typeface="+mn-lt"/>
                <a:sym typeface="+mn-ea"/>
              </a:rPr>
              <a:t>Composed of three arrays with different purposes</a:t>
            </a:r>
            <a:endParaRPr sz="1400" dirty="0">
              <a:ea typeface="微软雅黑" panose="020B0503020204020204" charset="-122"/>
              <a:cs typeface="+mn-lt"/>
              <a:sym typeface="+mn-ea"/>
            </a:endParaRPr>
          </a:p>
          <a:p>
            <a:pPr marL="285750" indent="-285750">
              <a:buFont typeface="Arial" panose="020B0604020202020204" pitchFamily="34" charset="0"/>
              <a:buChar char="•"/>
            </a:pPr>
            <a:r>
              <a:rPr sz="1400" dirty="0">
                <a:ea typeface="微软雅黑" panose="020B0503020204020204" charset="-122"/>
                <a:cs typeface="+mn-lt"/>
                <a:sym typeface="+mn-ea"/>
              </a:rPr>
              <a:t>Includes 3 types of pixel spacing (8um × 8um, 16um × 16um, and 24um × 24um)</a:t>
            </a:r>
            <a:endParaRPr sz="1400" dirty="0">
              <a:ea typeface="微软雅黑" panose="020B0503020204020204" charset="-122"/>
              <a:cs typeface="+mn-lt"/>
              <a:sym typeface="+mn-ea"/>
            </a:endParaRPr>
          </a:p>
          <a:p>
            <a:pPr marL="285750" indent="-285750">
              <a:buFont typeface="Arial" panose="020B0604020202020204" pitchFamily="34" charset="0"/>
              <a:buChar char="•"/>
            </a:pPr>
            <a:r>
              <a:rPr sz="1400" dirty="0">
                <a:ea typeface="微软雅黑" panose="020B0503020204020204" charset="-122"/>
                <a:cs typeface="+mn-lt"/>
                <a:sym typeface="+mn-ea"/>
              </a:rPr>
              <a:t>Used for studying pixel geometry, charge collection electrodes, charge collection time, leakage current, sensing diode capacitance, and front-end circuit performance</a:t>
            </a:r>
            <a:endParaRPr sz="1400" dirty="0">
              <a:ea typeface="微软雅黑" panose="020B0503020204020204" charset="-122"/>
              <a:cs typeface="+mn-lt"/>
              <a:sym typeface="+mn-ea"/>
            </a:endParaRPr>
          </a:p>
        </p:txBody>
      </p:sp>
      <p:sp>
        <p:nvSpPr>
          <p:cNvPr id="9" name="TextBox 4"/>
          <p:cNvSpPr txBox="1"/>
          <p:nvPr>
            <p:custDataLst>
              <p:tags r:id="rId9"/>
            </p:custDataLst>
          </p:nvPr>
        </p:nvSpPr>
        <p:spPr>
          <a:xfrm>
            <a:off x="73025" y="697865"/>
            <a:ext cx="4843780" cy="368300"/>
          </a:xfrm>
          <a:prstGeom prst="rect">
            <a:avLst/>
          </a:prstGeom>
          <a:noFill/>
        </p:spPr>
        <p:txBody>
          <a:bodyPr wrap="square" rtlCol="0">
            <a:spAutoFit/>
          </a:bodyPr>
          <a:lstStyle/>
          <a:p>
            <a:pPr indent="0">
              <a:buFont typeface="Wingdings" panose="05000000000000000000" charset="0"/>
              <a:buNone/>
            </a:pPr>
            <a:r>
              <a:rPr lang="zh-CN" altLang="en-US" b="1" dirty="0">
                <a:solidFill>
                  <a:srgbClr val="C00000"/>
                </a:solidFill>
                <a:ea typeface="微软雅黑" panose="020B0503020204020204" charset="-122"/>
                <a:cs typeface="+mn-lt"/>
                <a:sym typeface="+mn-ea"/>
              </a:rPr>
              <a:t>Pixel </a:t>
            </a:r>
            <a:r>
              <a:rPr lang="en-US" altLang="zh-CN" b="1" dirty="0">
                <a:solidFill>
                  <a:srgbClr val="C00000"/>
                </a:solidFill>
                <a:ea typeface="微软雅黑" panose="020B0503020204020204" charset="-122"/>
                <a:cs typeface="+mn-lt"/>
                <a:sym typeface="+mn-ea"/>
              </a:rPr>
              <a:t>A</a:t>
            </a:r>
            <a:r>
              <a:rPr lang="zh-CN" altLang="en-US" b="1" dirty="0">
                <a:solidFill>
                  <a:srgbClr val="C00000"/>
                </a:solidFill>
                <a:ea typeface="微软雅黑" panose="020B0503020204020204" charset="-122"/>
                <a:cs typeface="+mn-lt"/>
                <a:sym typeface="+mn-ea"/>
              </a:rPr>
              <a:t>rray </a:t>
            </a:r>
            <a:r>
              <a:rPr lang="en-US" altLang="zh-CN" b="1" dirty="0">
                <a:solidFill>
                  <a:srgbClr val="C00000"/>
                </a:solidFill>
                <a:ea typeface="微软雅黑" panose="020B0503020204020204" charset="-122"/>
                <a:cs typeface="+mn-lt"/>
                <a:sym typeface="+mn-ea"/>
              </a:rPr>
              <a:t>P</a:t>
            </a:r>
            <a:r>
              <a:rPr lang="zh-CN" altLang="en-US" b="1" dirty="0">
                <a:solidFill>
                  <a:srgbClr val="C00000"/>
                </a:solidFill>
                <a:ea typeface="微软雅黑" panose="020B0503020204020204" charset="-122"/>
                <a:cs typeface="+mn-lt"/>
                <a:sym typeface="+mn-ea"/>
              </a:rPr>
              <a:t>rocess </a:t>
            </a:r>
            <a:r>
              <a:rPr lang="en-US" altLang="zh-CN" b="1" dirty="0">
                <a:solidFill>
                  <a:srgbClr val="C00000"/>
                </a:solidFill>
                <a:ea typeface="微软雅黑" panose="020B0503020204020204" charset="-122"/>
                <a:cs typeface="+mn-lt"/>
                <a:sym typeface="+mn-ea"/>
              </a:rPr>
              <a:t>V</a:t>
            </a:r>
            <a:r>
              <a:rPr lang="zh-CN" altLang="en-US" b="1" dirty="0">
                <a:solidFill>
                  <a:srgbClr val="C00000"/>
                </a:solidFill>
                <a:ea typeface="微软雅黑" panose="020B0503020204020204" charset="-122"/>
                <a:cs typeface="+mn-lt"/>
                <a:sym typeface="+mn-ea"/>
              </a:rPr>
              <a:t>alidation </a:t>
            </a:r>
            <a:r>
              <a:rPr lang="en-US" altLang="zh-CN" b="1" dirty="0">
                <a:solidFill>
                  <a:srgbClr val="C00000"/>
                </a:solidFill>
                <a:ea typeface="微软雅黑" panose="020B0503020204020204" charset="-122"/>
                <a:cs typeface="+mn-lt"/>
                <a:sym typeface="+mn-ea"/>
              </a:rPr>
              <a:t>C</a:t>
            </a:r>
            <a:r>
              <a:rPr lang="zh-CN" altLang="en-US" b="1" dirty="0">
                <a:solidFill>
                  <a:srgbClr val="C00000"/>
                </a:solidFill>
                <a:ea typeface="微软雅黑" panose="020B0503020204020204" charset="-122"/>
                <a:cs typeface="+mn-lt"/>
                <a:sym typeface="+mn-ea"/>
              </a:rPr>
              <a:t>hip</a:t>
            </a:r>
            <a:endParaRPr lang="zh-CN" altLang="en-US" b="1" dirty="0">
              <a:solidFill>
                <a:srgbClr val="C00000"/>
              </a:solidFill>
              <a:ea typeface="微软雅黑" panose="020B0503020204020204" charset="-122"/>
              <a:cs typeface="+mn-lt"/>
              <a:sym typeface="+mn-ea"/>
            </a:endParaRPr>
          </a:p>
        </p:txBody>
      </p:sp>
      <p:sp>
        <p:nvSpPr>
          <p:cNvPr id="13" name="圆角矩形 12"/>
          <p:cNvSpPr/>
          <p:nvPr>
            <p:custDataLst>
              <p:tags r:id="rId10"/>
            </p:custDataLst>
          </p:nvPr>
        </p:nvSpPr>
        <p:spPr>
          <a:xfrm>
            <a:off x="4650105" y="3303270"/>
            <a:ext cx="4393565" cy="220218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2" name="图片 1"/>
          <p:cNvPicPr>
            <a:picLocks noChangeAspect="1"/>
          </p:cNvPicPr>
          <p:nvPr/>
        </p:nvPicPr>
        <p:blipFill>
          <a:blip r:embed="rId11" cstate="print"/>
          <a:stretch>
            <a:fillRect/>
          </a:stretch>
        </p:blipFill>
        <p:spPr>
          <a:xfrm>
            <a:off x="4787900" y="985520"/>
            <a:ext cx="3805555" cy="2188845"/>
          </a:xfrm>
          <a:prstGeom prst="rect">
            <a:avLst/>
          </a:prstGeom>
        </p:spPr>
      </p:pic>
      <p:cxnSp>
        <p:nvCxnSpPr>
          <p:cNvPr id="16" name="直接箭头连接符 15"/>
          <p:cNvCxnSpPr/>
          <p:nvPr/>
        </p:nvCxnSpPr>
        <p:spPr>
          <a:xfrm flipV="1">
            <a:off x="4140200" y="1921510"/>
            <a:ext cx="935990" cy="14414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953135"/>
          </a:xfrm>
          <a:prstGeom prst="rect">
            <a:avLst/>
          </a:prstGeom>
          <a:noFill/>
        </p:spPr>
        <p:txBody>
          <a:bodyPr wrap="square" rtlCol="0">
            <a:spAutoFit/>
          </a:bodyPr>
          <a:lstStyle/>
          <a:p>
            <a:r>
              <a:rPr sz="2800" b="1" dirty="0">
                <a:solidFill>
                  <a:srgbClr val="000090"/>
                </a:solidFill>
                <a:sym typeface="+mn-ea"/>
              </a:rPr>
              <a:t>Research on 55nm CIS Process Pixel Chip</a:t>
            </a:r>
            <a:r>
              <a:rPr lang="en-US" altLang="zh-CN" sz="2800" b="1" dirty="0">
                <a:solidFill>
                  <a:srgbClr val="000090"/>
                </a:solidFill>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Testing System</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9" name="TextBox 4"/>
          <p:cNvSpPr txBox="1"/>
          <p:nvPr>
            <p:custDataLst>
              <p:tags r:id="rId4"/>
            </p:custDataLst>
          </p:nvPr>
        </p:nvSpPr>
        <p:spPr>
          <a:xfrm>
            <a:off x="73025" y="985520"/>
            <a:ext cx="5931535" cy="368300"/>
          </a:xfrm>
          <a:prstGeom prst="rect">
            <a:avLst/>
          </a:prstGeom>
          <a:noFill/>
        </p:spPr>
        <p:txBody>
          <a:bodyPr wrap="square" rtlCol="0">
            <a:spAutoFit/>
          </a:bodyPr>
          <a:lstStyle/>
          <a:p>
            <a:pPr indent="0">
              <a:buFont typeface="Wingdings" panose="05000000000000000000" charset="0"/>
              <a:buNone/>
            </a:pPr>
            <a:r>
              <a:rPr lang="zh-CN" altLang="en-US" b="1" dirty="0">
                <a:solidFill>
                  <a:srgbClr val="C00000"/>
                </a:solidFill>
                <a:ea typeface="微软雅黑" panose="020B0503020204020204" charset="-122"/>
                <a:cs typeface="+mn-lt"/>
                <a:sym typeface="+mn-ea"/>
              </a:rPr>
              <a:t>Pixel array process validation chip testing system</a:t>
            </a:r>
            <a:endParaRPr lang="zh-CN" altLang="en-US" b="1" dirty="0">
              <a:solidFill>
                <a:srgbClr val="C00000"/>
              </a:solidFill>
              <a:ea typeface="微软雅黑" panose="020B0503020204020204" charset="-122"/>
              <a:cs typeface="+mn-lt"/>
              <a:sym typeface="+mn-ea"/>
            </a:endParaRPr>
          </a:p>
        </p:txBody>
      </p:sp>
      <p:pic>
        <p:nvPicPr>
          <p:cNvPr id="5" name="图片 4" descr="hl55_sr90_test_231226"/>
          <p:cNvPicPr>
            <a:picLocks noChangeAspect="1"/>
          </p:cNvPicPr>
          <p:nvPr/>
        </p:nvPicPr>
        <p:blipFill>
          <a:blip r:embed="rId5" cstate="print"/>
          <a:stretch>
            <a:fillRect/>
          </a:stretch>
        </p:blipFill>
        <p:spPr>
          <a:xfrm>
            <a:off x="1115060" y="1582420"/>
            <a:ext cx="4378960" cy="3951605"/>
          </a:xfrm>
          <a:prstGeom prst="rect">
            <a:avLst/>
          </a:prstGeom>
        </p:spPr>
      </p:pic>
      <p:pic>
        <p:nvPicPr>
          <p:cNvPr id="18" name="图片 17"/>
          <p:cNvPicPr>
            <a:picLocks noChangeAspect="1"/>
          </p:cNvPicPr>
          <p:nvPr>
            <p:custDataLst>
              <p:tags r:id="rId6"/>
            </p:custDataLst>
          </p:nvPr>
        </p:nvPicPr>
        <p:blipFill>
          <a:blip r:embed="rId7" cstate="print"/>
          <a:stretch>
            <a:fillRect/>
          </a:stretch>
        </p:blipFill>
        <p:spPr>
          <a:xfrm>
            <a:off x="6083935" y="1057275"/>
            <a:ext cx="2483485" cy="2483485"/>
          </a:xfrm>
          <a:prstGeom prst="rect">
            <a:avLst/>
          </a:prstGeom>
        </p:spPr>
      </p:pic>
      <p:cxnSp>
        <p:nvCxnSpPr>
          <p:cNvPr id="10" name="直接箭头连接符 9"/>
          <p:cNvCxnSpPr/>
          <p:nvPr/>
        </p:nvCxnSpPr>
        <p:spPr>
          <a:xfrm flipV="1">
            <a:off x="4283710" y="2640965"/>
            <a:ext cx="1944370" cy="7207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custDataLst>
              <p:tags r:id="rId8"/>
            </p:custDataLst>
          </p:nvPr>
        </p:nvSpPr>
        <p:spPr>
          <a:xfrm>
            <a:off x="5701030" y="3505835"/>
            <a:ext cx="3223260" cy="2030095"/>
          </a:xfrm>
          <a:prstGeom prst="rect">
            <a:avLst/>
          </a:prstGeom>
          <a:noFill/>
        </p:spPr>
        <p:txBody>
          <a:bodyPr wrap="square" rtlCol="0">
            <a:spAutoFit/>
          </a:bodyPr>
          <a:lstStyle/>
          <a:p>
            <a:pPr indent="0">
              <a:buFont typeface="Arial" panose="020B0604020202020204" pitchFamily="34" charset="0"/>
              <a:buNone/>
            </a:pPr>
            <a:r>
              <a:rPr lang="zh-CN" altLang="en-US" sz="1400" dirty="0">
                <a:ea typeface="微软雅黑" panose="020B0503020204020204" charset="-122"/>
                <a:cs typeface="+mn-lt"/>
                <a:sym typeface="+mn-ea"/>
              </a:rPr>
              <a:t>Test </a:t>
            </a:r>
            <a:r>
              <a:rPr lang="en-US" altLang="zh-CN" sz="1400" dirty="0">
                <a:ea typeface="微软雅黑" panose="020B0503020204020204" charset="-122"/>
                <a:cs typeface="+mn-lt"/>
                <a:sym typeface="+mn-ea"/>
              </a:rPr>
              <a:t>S</a:t>
            </a:r>
            <a:r>
              <a:rPr lang="zh-CN" altLang="en-US" sz="1400" dirty="0">
                <a:ea typeface="微软雅黑" panose="020B0503020204020204" charset="-122"/>
                <a:cs typeface="+mn-lt"/>
                <a:sym typeface="+mn-ea"/>
              </a:rPr>
              <a:t>ystem </a:t>
            </a:r>
            <a:r>
              <a:rPr lang="en-US" altLang="zh-CN" sz="1400" dirty="0">
                <a:ea typeface="微软雅黑" panose="020B0503020204020204" charset="-122"/>
                <a:cs typeface="+mn-lt"/>
                <a:sym typeface="+mn-ea"/>
              </a:rPr>
              <a:t>C</a:t>
            </a:r>
            <a:r>
              <a:rPr lang="zh-CN" altLang="en-US" sz="1400" dirty="0">
                <a:ea typeface="微软雅黑" panose="020B0503020204020204" charset="-122"/>
                <a:cs typeface="+mn-lt"/>
                <a:sym typeface="+mn-ea"/>
              </a:rPr>
              <a:t>haracteristics:</a:t>
            </a:r>
            <a:endParaRPr lang="zh-CN" altLang="en-US" sz="1400" dirty="0">
              <a:ea typeface="微软雅黑" panose="020B0503020204020204" charset="-122"/>
              <a:cs typeface="+mn-lt"/>
              <a:sym typeface="+mn-ea"/>
            </a:endParaRPr>
          </a:p>
          <a:p>
            <a:pPr marL="171450" indent="-171450">
              <a:buFont typeface="Wingdings" panose="05000000000000000000" charset="0"/>
              <a:buChar char="Ø"/>
            </a:pPr>
            <a:r>
              <a:rPr lang="zh-CN" altLang="en-US" sz="1400" dirty="0">
                <a:ea typeface="微软雅黑" panose="020B0503020204020204" charset="-122"/>
                <a:cs typeface="+mn-lt"/>
                <a:sym typeface="+mn-ea"/>
              </a:rPr>
              <a:t>Equipped with 16 </a:t>
            </a:r>
            <a:r>
              <a:rPr lang="en-US" altLang="zh-CN" sz="1400" dirty="0">
                <a:ea typeface="微软雅黑" panose="020B0503020204020204" charset="-122"/>
                <a:cs typeface="+mn-lt"/>
                <a:sym typeface="+mn-ea"/>
              </a:rPr>
              <a:t>C</a:t>
            </a:r>
            <a:r>
              <a:rPr lang="zh-CN" altLang="en-US" sz="1400" dirty="0">
                <a:ea typeface="微软雅黑" panose="020B0503020204020204" charset="-122"/>
                <a:cs typeface="+mn-lt"/>
                <a:sym typeface="+mn-ea"/>
              </a:rPr>
              <a:t>hannel ADC (sampling rate 20MHz, 12 bits)</a:t>
            </a:r>
            <a:endParaRPr lang="zh-CN" altLang="en-US" sz="1400" dirty="0">
              <a:ea typeface="微软雅黑" panose="020B0503020204020204" charset="-122"/>
              <a:cs typeface="+mn-lt"/>
              <a:sym typeface="+mn-ea"/>
            </a:endParaRPr>
          </a:p>
          <a:p>
            <a:pPr marL="171450" indent="-171450">
              <a:buFont typeface="Wingdings" panose="05000000000000000000" charset="0"/>
              <a:buChar char="Ø"/>
            </a:pPr>
            <a:r>
              <a:rPr lang="zh-CN" altLang="en-US" sz="1400" dirty="0">
                <a:ea typeface="微软雅黑" panose="020B0503020204020204" charset="-122"/>
                <a:cs typeface="+mn-lt"/>
                <a:sym typeface="+mn-ea"/>
              </a:rPr>
              <a:t>Provide 8 </a:t>
            </a:r>
            <a:r>
              <a:rPr lang="en-US" altLang="zh-CN" sz="1400" dirty="0">
                <a:ea typeface="微软雅黑" panose="020B0503020204020204" charset="-122"/>
                <a:cs typeface="+mn-lt"/>
                <a:sym typeface="+mn-ea"/>
              </a:rPr>
              <a:t>C</a:t>
            </a:r>
            <a:r>
              <a:rPr lang="zh-CN" altLang="en-US" sz="1400" dirty="0">
                <a:ea typeface="微软雅黑" panose="020B0503020204020204" charset="-122"/>
                <a:cs typeface="+mn-lt"/>
                <a:sym typeface="+mn-ea"/>
              </a:rPr>
              <a:t>hannels of DAC </a:t>
            </a:r>
            <a:r>
              <a:rPr lang="en-US" altLang="zh-CN" sz="1400" dirty="0">
                <a:ea typeface="微软雅黑" panose="020B0503020204020204" charset="-122"/>
                <a:cs typeface="+mn-lt"/>
                <a:sym typeface="+mn-ea"/>
              </a:rPr>
              <a:t>A</a:t>
            </a:r>
            <a:r>
              <a:rPr lang="zh-CN" altLang="en-US" sz="1400" dirty="0">
                <a:ea typeface="微软雅黑" panose="020B0503020204020204" charset="-122"/>
                <a:cs typeface="+mn-lt"/>
                <a:sym typeface="+mn-ea"/>
              </a:rPr>
              <a:t>nalog </a:t>
            </a:r>
            <a:r>
              <a:rPr lang="en-US" altLang="zh-CN" sz="1400" dirty="0">
                <a:ea typeface="微软雅黑" panose="020B0503020204020204" charset="-122"/>
                <a:cs typeface="+mn-lt"/>
                <a:sym typeface="+mn-ea"/>
              </a:rPr>
              <a:t>V</a:t>
            </a:r>
            <a:r>
              <a:rPr lang="zh-CN" altLang="en-US" sz="1400" dirty="0">
                <a:ea typeface="微软雅黑" panose="020B0503020204020204" charset="-122"/>
                <a:cs typeface="+mn-lt"/>
                <a:sym typeface="+mn-ea"/>
              </a:rPr>
              <a:t>oltage</a:t>
            </a:r>
            <a:endParaRPr lang="zh-CN" altLang="en-US" sz="1400" dirty="0">
              <a:ea typeface="微软雅黑" panose="020B0503020204020204" charset="-122"/>
              <a:cs typeface="+mn-lt"/>
              <a:sym typeface="+mn-ea"/>
            </a:endParaRPr>
          </a:p>
          <a:p>
            <a:pPr marL="171450" indent="-171450">
              <a:buFont typeface="Wingdings" panose="05000000000000000000" charset="0"/>
              <a:buChar char="Ø"/>
            </a:pPr>
            <a:r>
              <a:rPr lang="zh-CN" altLang="en-US" sz="1400" dirty="0">
                <a:ea typeface="微软雅黑" panose="020B0503020204020204" charset="-122"/>
                <a:cs typeface="+mn-lt"/>
                <a:sym typeface="+mn-ea"/>
              </a:rPr>
              <a:t>Cache is 16 bit DDR3 with a </a:t>
            </a:r>
            <a:r>
              <a:rPr lang="en-US" altLang="zh-CN" sz="1400" dirty="0">
                <a:ea typeface="微软雅黑" panose="020B0503020204020204" charset="-122"/>
                <a:cs typeface="+mn-lt"/>
                <a:sym typeface="+mn-ea"/>
              </a:rPr>
              <a:t>C</a:t>
            </a:r>
            <a:r>
              <a:rPr lang="zh-CN" altLang="en-US" sz="1400" dirty="0">
                <a:ea typeface="微软雅黑" panose="020B0503020204020204" charset="-122"/>
                <a:cs typeface="+mn-lt"/>
                <a:sym typeface="+mn-ea"/>
              </a:rPr>
              <a:t>apacity of 256M</a:t>
            </a:r>
            <a:endParaRPr lang="zh-CN" altLang="en-US" sz="1400" dirty="0">
              <a:ea typeface="微软雅黑" panose="020B0503020204020204" charset="-122"/>
              <a:cs typeface="+mn-lt"/>
              <a:sym typeface="+mn-ea"/>
            </a:endParaRPr>
          </a:p>
          <a:p>
            <a:pPr marL="171450" indent="-171450">
              <a:buFont typeface="Wingdings" panose="05000000000000000000" charset="0"/>
              <a:buChar char="Ø"/>
            </a:pPr>
            <a:r>
              <a:rPr lang="zh-CN" altLang="en-US" sz="1400" dirty="0">
                <a:ea typeface="微软雅黑" panose="020B0503020204020204" charset="-122"/>
                <a:cs typeface="+mn-lt"/>
                <a:sym typeface="+mn-ea"/>
              </a:rPr>
              <a:t>Gigabit Ethernet </a:t>
            </a:r>
            <a:r>
              <a:rPr lang="en-US" altLang="zh-CN" sz="1400" dirty="0">
                <a:ea typeface="微软雅黑" panose="020B0503020204020204" charset="-122"/>
                <a:cs typeface="+mn-lt"/>
                <a:sym typeface="+mn-ea"/>
              </a:rPr>
              <a:t>D</a:t>
            </a:r>
            <a:r>
              <a:rPr lang="zh-CN" altLang="en-US" sz="1400" dirty="0">
                <a:ea typeface="微软雅黑" panose="020B0503020204020204" charset="-122"/>
                <a:cs typeface="+mn-lt"/>
                <a:sym typeface="+mn-ea"/>
              </a:rPr>
              <a:t>ata </a:t>
            </a:r>
            <a:r>
              <a:rPr lang="en-US" altLang="zh-CN" sz="1400" dirty="0">
                <a:ea typeface="微软雅黑" panose="020B0503020204020204" charset="-122"/>
                <a:cs typeface="+mn-lt"/>
                <a:sym typeface="+mn-ea"/>
              </a:rPr>
              <a:t>T</a:t>
            </a:r>
            <a:r>
              <a:rPr lang="zh-CN" altLang="en-US" sz="1400" dirty="0">
                <a:ea typeface="微软雅黑" panose="020B0503020204020204" charset="-122"/>
                <a:cs typeface="+mn-lt"/>
                <a:sym typeface="+mn-ea"/>
              </a:rPr>
              <a:t>ransmission</a:t>
            </a:r>
            <a:endParaRPr lang="zh-CN" altLang="en-US" sz="1400" dirty="0">
              <a:ea typeface="微软雅黑" panose="020B0503020204020204" charset="-122"/>
              <a:cs typeface="+mn-lt"/>
              <a:sym typeface="+mn-ea"/>
            </a:endParaRPr>
          </a:p>
          <a:p>
            <a:pPr marL="171450" indent="-171450">
              <a:buFont typeface="Wingdings" panose="05000000000000000000" charset="0"/>
              <a:buChar char="Ø"/>
            </a:pPr>
            <a:r>
              <a:rPr lang="zh-CN" altLang="en-US" sz="1400" dirty="0">
                <a:ea typeface="微软雅黑" panose="020B0503020204020204" charset="-122"/>
                <a:cs typeface="+mn-lt"/>
                <a:sym typeface="+mn-ea"/>
              </a:rPr>
              <a:t>Firmware </a:t>
            </a:r>
            <a:r>
              <a:rPr lang="en-US" altLang="zh-CN" sz="1400" dirty="0">
                <a:ea typeface="微软雅黑" panose="020B0503020204020204" charset="-122"/>
                <a:cs typeface="+mn-lt"/>
                <a:sym typeface="+mn-ea"/>
              </a:rPr>
              <a:t>I</a:t>
            </a:r>
            <a:r>
              <a:rPr lang="zh-CN" altLang="en-US" sz="1400" dirty="0">
                <a:ea typeface="微软雅黑" panose="020B0503020204020204" charset="-122"/>
                <a:cs typeface="+mn-lt"/>
                <a:sym typeface="+mn-ea"/>
              </a:rPr>
              <a:t>mplementation </a:t>
            </a:r>
            <a:r>
              <a:rPr lang="en-US" altLang="zh-CN" sz="1400" dirty="0">
                <a:ea typeface="微软雅黑" panose="020B0503020204020204" charset="-122"/>
                <a:cs typeface="+mn-lt"/>
                <a:sym typeface="+mn-ea"/>
              </a:rPr>
              <a:t>C</a:t>
            </a:r>
            <a:r>
              <a:rPr lang="zh-CN" altLang="en-US" sz="1400" dirty="0">
                <a:ea typeface="微软雅黑" panose="020B0503020204020204" charset="-122"/>
                <a:cs typeface="+mn-lt"/>
                <a:sym typeface="+mn-ea"/>
              </a:rPr>
              <a:t>ase </a:t>
            </a:r>
            <a:r>
              <a:rPr lang="en-US" altLang="zh-CN" sz="1400" dirty="0">
                <a:ea typeface="微软雅黑" panose="020B0503020204020204" charset="-122"/>
                <a:cs typeface="+mn-lt"/>
                <a:sym typeface="+mn-ea"/>
              </a:rPr>
              <a:t>T</a:t>
            </a:r>
            <a:r>
              <a:rPr lang="zh-CN" altLang="en-US" sz="1400" dirty="0">
                <a:ea typeface="微软雅黑" panose="020B0503020204020204" charset="-122"/>
                <a:cs typeface="+mn-lt"/>
                <a:sym typeface="+mn-ea"/>
              </a:rPr>
              <a:t>rigger</a:t>
            </a:r>
            <a:endParaRPr lang="zh-CN" altLang="en-US" sz="1400" dirty="0">
              <a:ea typeface="微软雅黑" panose="020B0503020204020204" charset="-122"/>
              <a:cs typeface="+mn-lt"/>
              <a:sym typeface="+mn-ea"/>
            </a:endParaRPr>
          </a:p>
        </p:txBody>
      </p:sp>
      <p:sp>
        <p:nvSpPr>
          <p:cNvPr id="14" name="圆角矩形 13"/>
          <p:cNvSpPr/>
          <p:nvPr>
            <p:custDataLst>
              <p:tags r:id="rId9"/>
            </p:custDataLst>
          </p:nvPr>
        </p:nvSpPr>
        <p:spPr>
          <a:xfrm>
            <a:off x="5582920" y="3568065"/>
            <a:ext cx="3388995" cy="1955800"/>
          </a:xfrm>
          <a:prstGeom prst="roundRect">
            <a:avLst>
              <a:gd name="adj" fmla="val 5494"/>
            </a:avLst>
          </a:prstGeom>
          <a:noFill/>
          <a:ln w="15875" cmpd="sng">
            <a:solidFill>
              <a:srgbClr val="0057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itleBKG2"/>
          <p:cNvPicPr>
            <a:picLocks noChangeAspect="1" noChangeArrowheads="1"/>
          </p:cNvPicPr>
          <p:nvPr/>
        </p:nvPicPr>
        <p:blipFill>
          <a:blip r:embed="rId1" cstate="email"/>
          <a:srcRect/>
          <a:stretch>
            <a:fillRect/>
          </a:stretch>
        </p:blipFill>
        <p:spPr bwMode="auto">
          <a:xfrm>
            <a:off x="0" y="565719"/>
            <a:ext cx="9144000" cy="59533"/>
          </a:xfrm>
          <a:prstGeom prst="rect">
            <a:avLst/>
          </a:prstGeom>
          <a:noFill/>
          <a:ln w="9525">
            <a:noFill/>
            <a:miter lim="800000"/>
            <a:headEnd/>
            <a:tailEnd/>
          </a:ln>
        </p:spPr>
      </p:pic>
      <p:sp>
        <p:nvSpPr>
          <p:cNvPr id="7" name="TextBox 16"/>
          <p:cNvSpPr txBox="1"/>
          <p:nvPr/>
        </p:nvSpPr>
        <p:spPr>
          <a:xfrm>
            <a:off x="35496" y="81223"/>
            <a:ext cx="8317432" cy="521970"/>
          </a:xfrm>
          <a:prstGeom prst="rect">
            <a:avLst/>
          </a:prstGeom>
          <a:noFill/>
        </p:spPr>
        <p:txBody>
          <a:bodyPr wrap="square" rtlCol="0">
            <a:spAutoFit/>
          </a:bodyPr>
          <a:lstStyle/>
          <a:p>
            <a:r>
              <a:rPr sz="2800" b="1" dirty="0">
                <a:solidFill>
                  <a:srgbClr val="000090"/>
                </a:solidFill>
                <a:sym typeface="+mn-ea"/>
              </a:rPr>
              <a:t>Research on 55nm CIS Process Pixel Chip</a:t>
            </a:r>
            <a:r>
              <a:rPr lang="en-US" altLang="zh-CN" sz="2800" b="1" dirty="0">
                <a:solidFill>
                  <a:srgbClr val="000090"/>
                </a:solidFill>
              </a:rPr>
              <a: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Chip </a:t>
            </a:r>
            <a:r>
              <a:rPr lang="en-US" altLang="zh-CN" sz="2800" b="1" dirty="0" smtClean="0">
                <a:solidFill>
                  <a:srgbClr val="800000"/>
                </a:solidFill>
                <a:latin typeface="Times New Roman" panose="02020603050405020304" pitchFamily="18" charset="0"/>
                <a:cs typeface="Times New Roman" panose="02020603050405020304" pitchFamily="18" charset="0"/>
                <a:sym typeface="+mn-ea"/>
              </a:rPr>
              <a:t>T</a:t>
            </a:r>
            <a:r>
              <a:rPr lang="zh-CN" altLang="en-US" sz="2800" b="1" dirty="0" smtClean="0">
                <a:solidFill>
                  <a:srgbClr val="800000"/>
                </a:solidFill>
                <a:latin typeface="Times New Roman" panose="02020603050405020304" pitchFamily="18" charset="0"/>
                <a:cs typeface="Times New Roman" panose="02020603050405020304" pitchFamily="18" charset="0"/>
                <a:sym typeface="+mn-ea"/>
              </a:rPr>
              <a:t>est</a:t>
            </a:r>
            <a:endParaRPr lang="zh-CN" altLang="en-US" sz="2800" b="1" dirty="0" smtClean="0">
              <a:solidFill>
                <a:srgbClr val="800000"/>
              </a:solidFill>
              <a:latin typeface="Times New Roman" panose="02020603050405020304" pitchFamily="18" charset="0"/>
              <a:cs typeface="Times New Roman" panose="02020603050405020304" pitchFamily="18" charset="0"/>
              <a:sym typeface="+mn-ea"/>
            </a:endParaRPr>
          </a:p>
        </p:txBody>
      </p:sp>
      <p:pic>
        <p:nvPicPr>
          <p:cNvPr id="6" name="图片 6"/>
          <p:cNvPicPr>
            <a:picLocks noChangeAspect="1"/>
          </p:cNvPicPr>
          <p:nvPr>
            <p:custDataLst>
              <p:tags r:id="rId2"/>
            </p:custDataLst>
          </p:nvPr>
        </p:nvPicPr>
        <p:blipFill>
          <a:blip r:embed="rId3" cstate="email"/>
          <a:stretch>
            <a:fillRect/>
          </a:stretch>
        </p:blipFill>
        <p:spPr>
          <a:xfrm>
            <a:off x="8388424" y="57192"/>
            <a:ext cx="720080" cy="712076"/>
          </a:xfrm>
          <a:prstGeom prst="rect">
            <a:avLst/>
          </a:prstGeom>
        </p:spPr>
      </p:pic>
      <p:sp>
        <p:nvSpPr>
          <p:cNvPr id="30" name="TextBox 4"/>
          <p:cNvSpPr txBox="1"/>
          <p:nvPr>
            <p:custDataLst>
              <p:tags r:id="rId4"/>
            </p:custDataLst>
          </p:nvPr>
        </p:nvSpPr>
        <p:spPr>
          <a:xfrm>
            <a:off x="251460" y="841375"/>
            <a:ext cx="8281035" cy="368300"/>
          </a:xfrm>
          <a:prstGeom prst="rect">
            <a:avLst/>
          </a:prstGeom>
          <a:noFill/>
        </p:spPr>
        <p:txBody>
          <a:bodyPr wrap="square" rtlCol="0">
            <a:spAutoFit/>
          </a:bodyPr>
          <a:lstStyle/>
          <a:p>
            <a:pPr algn="l">
              <a:buClrTx/>
              <a:buSzTx/>
              <a:buFont typeface="Wingdings" panose="05000000000000000000" charset="0"/>
              <a:buNone/>
            </a:pPr>
            <a:r>
              <a:rPr lang="zh-CN" altLang="en-US" b="1" baseline="30000" dirty="0">
                <a:solidFill>
                  <a:srgbClr val="C00000"/>
                </a:solidFill>
                <a:ea typeface="微软雅黑" panose="020B0503020204020204" charset="-122"/>
                <a:cs typeface="+mn-lt"/>
                <a:sym typeface="+mn-ea"/>
              </a:rPr>
              <a:t>55</a:t>
            </a:r>
            <a:r>
              <a:rPr lang="zh-CN" altLang="en-US" b="1" dirty="0">
                <a:solidFill>
                  <a:srgbClr val="C00000"/>
                </a:solidFill>
                <a:ea typeface="微软雅黑" panose="020B0503020204020204" charset="-122"/>
                <a:cs typeface="+mn-lt"/>
                <a:sym typeface="+mn-ea"/>
              </a:rPr>
              <a:t>Fe</a:t>
            </a:r>
            <a:r>
              <a:rPr lang="en-US" altLang="zh-CN" b="1" dirty="0">
                <a:solidFill>
                  <a:srgbClr val="C00000"/>
                </a:solidFill>
                <a:ea typeface="微软雅黑" panose="020B0503020204020204" charset="-122"/>
                <a:cs typeface="+mn-lt"/>
                <a:sym typeface="+mn-ea"/>
              </a:rPr>
              <a:t> Test</a:t>
            </a:r>
            <a:endParaRPr lang="en-US" altLang="zh-CN" b="1" dirty="0">
              <a:solidFill>
                <a:srgbClr val="C00000"/>
              </a:solidFill>
              <a:ea typeface="微软雅黑" panose="020B0503020204020204" charset="-122"/>
              <a:cs typeface="+mn-lt"/>
              <a:sym typeface="+mn-ea"/>
            </a:endParaRPr>
          </a:p>
        </p:txBody>
      </p:sp>
      <p:pic>
        <p:nvPicPr>
          <p:cNvPr id="26" name="图片 25"/>
          <p:cNvPicPr>
            <a:picLocks noChangeAspect="1"/>
          </p:cNvPicPr>
          <p:nvPr>
            <p:custDataLst>
              <p:tags r:id="rId5"/>
            </p:custDataLst>
          </p:nvPr>
        </p:nvPicPr>
        <p:blipFill>
          <a:blip r:embed="rId6" cstate="print"/>
          <a:stretch>
            <a:fillRect/>
          </a:stretch>
        </p:blipFill>
        <p:spPr>
          <a:xfrm>
            <a:off x="1403350" y="1233170"/>
            <a:ext cx="5692140" cy="3677285"/>
          </a:xfrm>
          <a:prstGeom prst="rect">
            <a:avLst/>
          </a:prstGeom>
        </p:spPr>
      </p:pic>
      <p:sp>
        <p:nvSpPr>
          <p:cNvPr id="33" name="文本框 32"/>
          <p:cNvSpPr txBox="1"/>
          <p:nvPr>
            <p:custDataLst>
              <p:tags r:id="rId7"/>
            </p:custDataLst>
          </p:nvPr>
        </p:nvSpPr>
        <p:spPr>
          <a:xfrm>
            <a:off x="2413000" y="5017770"/>
            <a:ext cx="3914140" cy="275590"/>
          </a:xfrm>
          <a:prstGeom prst="rect">
            <a:avLst/>
          </a:prstGeom>
          <a:noFill/>
        </p:spPr>
        <p:txBody>
          <a:bodyPr wrap="square" rtlCol="0">
            <a:spAutoFit/>
          </a:bodyPr>
          <a:lstStyle/>
          <a:p>
            <a:pPr algn="ctr"/>
            <a:r>
              <a:rPr sz="1200" baseline="30000" dirty="0">
                <a:latin typeface="宋体" panose="02010600030101010101" pitchFamily="2" charset="-122"/>
                <a:ea typeface="宋体" panose="02010600030101010101" pitchFamily="2" charset="-122"/>
                <a:cs typeface="宋体" panose="02010600030101010101" pitchFamily="2" charset="-122"/>
              </a:rPr>
              <a:t>55</a:t>
            </a:r>
            <a:r>
              <a:rPr sz="1200" dirty="0">
                <a:latin typeface="宋体" panose="02010600030101010101" pitchFamily="2" charset="-122"/>
                <a:ea typeface="宋体" panose="02010600030101010101" pitchFamily="2" charset="-122"/>
                <a:cs typeface="宋体" panose="02010600030101010101" pitchFamily="2" charset="-122"/>
              </a:rPr>
              <a:t>Fe signal observed by pixel array chip, 160mV</a:t>
            </a:r>
            <a:endParaRPr sz="1200" dirty="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1538605" y="1848485"/>
            <a:ext cx="5485765" cy="645160"/>
          </a:xfrm>
          <a:prstGeom prst="rect">
            <a:avLst/>
          </a:prstGeom>
          <a:solidFill>
            <a:srgbClr val="FFFF00"/>
          </a:solidFill>
        </p:spPr>
        <p:txBody>
          <a:bodyPr wrap="square" rtlCol="0" anchor="t">
            <a:spAutoFit/>
          </a:bodyPr>
          <a:p>
            <a:r>
              <a:rPr lang="zh-CN" altLang="en-US">
                <a:solidFill>
                  <a:srgbClr val="FF0000"/>
                </a:solidFill>
              </a:rPr>
              <a:t>For the first time in China, </a:t>
            </a:r>
            <a:r>
              <a:rPr lang="en-US" altLang="zh-CN">
                <a:solidFill>
                  <a:srgbClr val="FF0000"/>
                </a:solidFill>
              </a:rPr>
              <a:t>the</a:t>
            </a:r>
            <a:r>
              <a:rPr lang="zh-CN" altLang="en-US">
                <a:solidFill>
                  <a:srgbClr val="FF0000"/>
                </a:solidFill>
              </a:rPr>
              <a:t> pixel chip designed based on domestic technology has detected </a:t>
            </a:r>
            <a:r>
              <a:rPr lang="en-US" altLang="zh-CN">
                <a:solidFill>
                  <a:srgbClr val="FF0000"/>
                </a:solidFill>
              </a:rPr>
              <a:t>the</a:t>
            </a:r>
            <a:r>
              <a:rPr lang="zh-CN" altLang="en-US">
                <a:solidFill>
                  <a:srgbClr val="FF0000"/>
                </a:solidFill>
              </a:rPr>
              <a:t> </a:t>
            </a:r>
            <a:r>
              <a:rPr lang="zh-CN" altLang="en-US" baseline="30000">
                <a:solidFill>
                  <a:srgbClr val="FF0000"/>
                </a:solidFill>
              </a:rPr>
              <a:t>55</a:t>
            </a:r>
            <a:r>
              <a:rPr lang="zh-CN" altLang="en-US">
                <a:solidFill>
                  <a:srgbClr val="FF0000"/>
                </a:solidFill>
              </a:rPr>
              <a:t>Fe signal</a:t>
            </a:r>
            <a:endParaRPr lang="zh-CN" altLang="en-US">
              <a:solidFill>
                <a:srgbClr val="FF0000"/>
              </a:solidFill>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DIAGRAM_VIRTUALLY_FRAME" val="{&quot;height&quot;:287.9,&quot;left&quot;:25.5,&quot;top&quot;:100.3,&quot;width&quot;:673.8}"/>
</p:tagLst>
</file>

<file path=ppt/tags/tag148.xml><?xml version="1.0" encoding="utf-8"?>
<p:tagLst xmlns:p="http://schemas.openxmlformats.org/presentationml/2006/main">
  <p:tag name="KSO_WM_DIAGRAM_VIRTUALLY_FRAME" val="{&quot;height&quot;:287.9,&quot;left&quot;:25.5,&quot;top&quot;:100.3,&quot;width&quot;:673.8}"/>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DIAGRAM_VIRTUALLY_FRAME" val="{&quot;height&quot;:287.9,&quot;left&quot;:25.5,&quot;top&quot;:100.3,&quot;width&quot;:673.8}"/>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TABLE_ENDDRAG_ORIGIN_RECT" val="688*235"/>
  <p:tag name="TABLE_ENDDRAG_RECT" val="11*72*688*235"/>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COMMONDATA" val="eyJoZGlkIjoiMDUwNzI2NDk5OTM2OGExOGZjYTE2NDJhMWM0YTU3ZjUifQ=="/>
  <p:tag name="commondata" val="eyJoZGlkIjoiZGVhYjA4ZWZlM2ExZGRkOTQxYzY2ZTcwZjNiZDhkOTUifQ=="/>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UNIT_PLACING_PICTURE_USER_VIEWPORT" val="{&quot;height&quot;:6520,&quot;width&quot;:15960}"/>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UNIT_TABLE_BEAUTIFY" val="smartTable{bf47175a-08af-4512-9499-b307e11848d0}"/>
  <p:tag name="TABLE_ENDDRAG_ORIGIN_RECT" val="289*205"/>
  <p:tag name="TABLE_ENDDRAG_RECT" val="357*228*289*205"/>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16498</Words>
  <Application>WPS 演示</Application>
  <PresentationFormat>全屏显示(16:10)</PresentationFormat>
  <Paragraphs>789</Paragraphs>
  <Slides>42</Slides>
  <Notes>37</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0</vt:i4>
      </vt:variant>
      <vt:variant>
        <vt:lpstr>幻灯片标题</vt:lpstr>
      </vt:variant>
      <vt:variant>
        <vt:i4>42</vt:i4>
      </vt:variant>
    </vt:vector>
  </HeadingPairs>
  <TitlesOfParts>
    <vt:vector size="63" baseType="lpstr">
      <vt:lpstr>Arial</vt:lpstr>
      <vt:lpstr>宋体</vt:lpstr>
      <vt:lpstr>Wingdings</vt:lpstr>
      <vt:lpstr>Times New Roman</vt:lpstr>
      <vt:lpstr>Times New Roman</vt:lpstr>
      <vt:lpstr>Kaiti SC</vt:lpstr>
      <vt:lpstr>Wingdings</vt:lpstr>
      <vt:lpstr>黑体</vt:lpstr>
      <vt:lpstr>MS PGothic</vt:lpstr>
      <vt:lpstr>微软雅黑</vt:lpstr>
      <vt:lpstr>Calibri</vt:lpstr>
      <vt:lpstr>Arial Unicode MS</vt:lpstr>
      <vt:lpstr>Calibri</vt:lpstr>
      <vt:lpstr>Lucida Grande</vt:lpstr>
      <vt:lpstr>Hei</vt:lpstr>
      <vt:lpstr>Arial</vt:lpstr>
      <vt:lpstr>Helvetica</vt:lpstr>
      <vt:lpstr>Comic Sans MS</vt:lpstr>
      <vt:lpstr>BatangChe</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wangyp</dc:creator>
  <cp:lastModifiedBy>clever</cp:lastModifiedBy>
  <cp:revision>6386</cp:revision>
  <cp:lastPrinted>2019-07-18T15:42:00Z</cp:lastPrinted>
  <dcterms:created xsi:type="dcterms:W3CDTF">2012-06-15T08:04:00Z</dcterms:created>
  <dcterms:modified xsi:type="dcterms:W3CDTF">2024-11-01T04:26:57Z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2B4435E48BE046DFB4874996B5258ED5_12</vt:lpwstr>
  </property>
  <property fmtid="{D5CDD505-2E9C-101B-9397-08002B2CF9AE}" pid="3" name="KSOProductBuildVer">
    <vt:lpwstr>2052-12.1.0.18608</vt:lpwstr>
  </property>
</Properties>
</file>