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embeddedFontLst>
    <p:embeddedFont>
      <p:font typeface="STsong" panose="02010600040101010101" pitchFamily="2" charset="-122"/>
      <p:regular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94" autoAdjust="0"/>
  </p:normalViewPr>
  <p:slideViewPr>
    <p:cSldViewPr snapToGrid="0">
      <p:cViewPr varScale="1">
        <p:scale>
          <a:sx n="77" d="100"/>
          <a:sy n="77" d="100"/>
        </p:scale>
        <p:origin x="113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 LI" userId="b05431ea6dda8b10" providerId="LiveId" clId="{944575AD-E37E-473C-89D2-E3CE6A48DDF6}"/>
    <pc:docChg chg="undo redo custSel delSld modSld">
      <pc:chgData name="Ang LI" userId="b05431ea6dda8b10" providerId="LiveId" clId="{944575AD-E37E-473C-89D2-E3CE6A48DDF6}" dt="2024-11-02T23:43:39.149" v="279" actId="1076"/>
      <pc:docMkLst>
        <pc:docMk/>
      </pc:docMkLst>
      <pc:sldChg chg="modNotesTx">
        <pc:chgData name="Ang LI" userId="b05431ea6dda8b10" providerId="LiveId" clId="{944575AD-E37E-473C-89D2-E3CE6A48DDF6}" dt="2024-11-02T13:45:32.179" v="141" actId="20577"/>
        <pc:sldMkLst>
          <pc:docMk/>
          <pc:sldMk cId="0" sldId="256"/>
        </pc:sldMkLst>
      </pc:sldChg>
      <pc:sldChg chg="modNotesTx">
        <pc:chgData name="Ang LI" userId="b05431ea6dda8b10" providerId="LiveId" clId="{944575AD-E37E-473C-89D2-E3CE6A48DDF6}" dt="2024-11-02T13:45:28.815" v="140" actId="20577"/>
        <pc:sldMkLst>
          <pc:docMk/>
          <pc:sldMk cId="0" sldId="257"/>
        </pc:sldMkLst>
      </pc:sldChg>
      <pc:sldChg chg="modNotesTx">
        <pc:chgData name="Ang LI" userId="b05431ea6dda8b10" providerId="LiveId" clId="{944575AD-E37E-473C-89D2-E3CE6A48DDF6}" dt="2024-11-02T13:45:21.956" v="138" actId="20577"/>
        <pc:sldMkLst>
          <pc:docMk/>
          <pc:sldMk cId="0" sldId="258"/>
        </pc:sldMkLst>
      </pc:sldChg>
      <pc:sldChg chg="modNotesTx">
        <pc:chgData name="Ang LI" userId="b05431ea6dda8b10" providerId="LiveId" clId="{944575AD-E37E-473C-89D2-E3CE6A48DDF6}" dt="2024-11-02T13:45:18.754" v="137" actId="20577"/>
        <pc:sldMkLst>
          <pc:docMk/>
          <pc:sldMk cId="0" sldId="259"/>
        </pc:sldMkLst>
      </pc:sldChg>
      <pc:sldChg chg="modNotesTx">
        <pc:chgData name="Ang LI" userId="b05431ea6dda8b10" providerId="LiveId" clId="{944575AD-E37E-473C-89D2-E3CE6A48DDF6}" dt="2024-11-02T13:45:15.790" v="136" actId="20577"/>
        <pc:sldMkLst>
          <pc:docMk/>
          <pc:sldMk cId="0" sldId="260"/>
        </pc:sldMkLst>
      </pc:sldChg>
      <pc:sldChg chg="modNotesTx">
        <pc:chgData name="Ang LI" userId="b05431ea6dda8b10" providerId="LiveId" clId="{944575AD-E37E-473C-89D2-E3CE6A48DDF6}" dt="2024-11-02T13:45:09.901" v="135" actId="20577"/>
        <pc:sldMkLst>
          <pc:docMk/>
          <pc:sldMk cId="0" sldId="261"/>
        </pc:sldMkLst>
      </pc:sldChg>
      <pc:sldChg chg="modNotesTx">
        <pc:chgData name="Ang LI" userId="b05431ea6dda8b10" providerId="LiveId" clId="{944575AD-E37E-473C-89D2-E3CE6A48DDF6}" dt="2024-11-02T13:45:07.118" v="134" actId="20577"/>
        <pc:sldMkLst>
          <pc:docMk/>
          <pc:sldMk cId="0" sldId="262"/>
        </pc:sldMkLst>
      </pc:sldChg>
      <pc:sldChg chg="modNotesTx">
        <pc:chgData name="Ang LI" userId="b05431ea6dda8b10" providerId="LiveId" clId="{944575AD-E37E-473C-89D2-E3CE6A48DDF6}" dt="2024-11-02T13:45:04.579" v="133" actId="20577"/>
        <pc:sldMkLst>
          <pc:docMk/>
          <pc:sldMk cId="0" sldId="263"/>
        </pc:sldMkLst>
      </pc:sldChg>
      <pc:sldChg chg="modSp mod modNotesTx">
        <pc:chgData name="Ang LI" userId="b05431ea6dda8b10" providerId="LiveId" clId="{944575AD-E37E-473C-89D2-E3CE6A48DDF6}" dt="2024-11-02T13:45:00.630" v="132" actId="20577"/>
        <pc:sldMkLst>
          <pc:docMk/>
          <pc:sldMk cId="0" sldId="264"/>
        </pc:sldMkLst>
        <pc:spChg chg="mod">
          <ac:chgData name="Ang LI" userId="b05431ea6dda8b10" providerId="LiveId" clId="{944575AD-E37E-473C-89D2-E3CE6A48DDF6}" dt="2024-11-02T13:36:57.323" v="37" actId="14100"/>
          <ac:spMkLst>
            <pc:docMk/>
            <pc:sldMk cId="0" sldId="264"/>
            <ac:spMk id="281" creationId="{00000000-0000-0000-0000-000000000000}"/>
          </ac:spMkLst>
        </pc:spChg>
      </pc:sldChg>
      <pc:sldChg chg="modNotesTx">
        <pc:chgData name="Ang LI" userId="b05431ea6dda8b10" providerId="LiveId" clId="{944575AD-E37E-473C-89D2-E3CE6A48DDF6}" dt="2024-11-02T13:44:56.371" v="131" actId="20577"/>
        <pc:sldMkLst>
          <pc:docMk/>
          <pc:sldMk cId="0" sldId="265"/>
        </pc:sldMkLst>
      </pc:sldChg>
      <pc:sldChg chg="modNotesTx">
        <pc:chgData name="Ang LI" userId="b05431ea6dda8b10" providerId="LiveId" clId="{944575AD-E37E-473C-89D2-E3CE6A48DDF6}" dt="2024-11-02T13:44:48.628" v="130" actId="20577"/>
        <pc:sldMkLst>
          <pc:docMk/>
          <pc:sldMk cId="0" sldId="266"/>
        </pc:sldMkLst>
      </pc:sldChg>
      <pc:sldChg chg="modNotesTx">
        <pc:chgData name="Ang LI" userId="b05431ea6dda8b10" providerId="LiveId" clId="{944575AD-E37E-473C-89D2-E3CE6A48DDF6}" dt="2024-11-02T13:44:42.501" v="129" actId="20577"/>
        <pc:sldMkLst>
          <pc:docMk/>
          <pc:sldMk cId="0" sldId="267"/>
        </pc:sldMkLst>
      </pc:sldChg>
      <pc:sldChg chg="addSp modSp mod modNotesTx">
        <pc:chgData name="Ang LI" userId="b05431ea6dda8b10" providerId="LiveId" clId="{944575AD-E37E-473C-89D2-E3CE6A48DDF6}" dt="2024-11-02T13:46:16.506" v="143" actId="1076"/>
        <pc:sldMkLst>
          <pc:docMk/>
          <pc:sldMk cId="0" sldId="268"/>
        </pc:sldMkLst>
        <pc:picChg chg="add mod">
          <ac:chgData name="Ang LI" userId="b05431ea6dda8b10" providerId="LiveId" clId="{944575AD-E37E-473C-89D2-E3CE6A48DDF6}" dt="2024-11-02T13:46:16.506" v="143" actId="1076"/>
          <ac:picMkLst>
            <pc:docMk/>
            <pc:sldMk cId="0" sldId="268"/>
            <ac:picMk id="2" creationId="{748DB57F-56B9-5747-35C1-E814EB7C7F9F}"/>
          </ac:picMkLst>
        </pc:picChg>
      </pc:sldChg>
      <pc:sldChg chg="modNotesTx">
        <pc:chgData name="Ang LI" userId="b05431ea6dda8b10" providerId="LiveId" clId="{944575AD-E37E-473C-89D2-E3CE6A48DDF6}" dt="2024-11-02T13:44:31.056" v="125" actId="20577"/>
        <pc:sldMkLst>
          <pc:docMk/>
          <pc:sldMk cId="0" sldId="269"/>
        </pc:sldMkLst>
      </pc:sldChg>
      <pc:sldChg chg="modNotesTx">
        <pc:chgData name="Ang LI" userId="b05431ea6dda8b10" providerId="LiveId" clId="{944575AD-E37E-473C-89D2-E3CE6A48DDF6}" dt="2024-11-02T13:44:30.308" v="124" actId="20577"/>
        <pc:sldMkLst>
          <pc:docMk/>
          <pc:sldMk cId="0" sldId="270"/>
        </pc:sldMkLst>
      </pc:sldChg>
      <pc:sldChg chg="addSp modSp mod modNotesTx">
        <pc:chgData name="Ang LI" userId="b05431ea6dda8b10" providerId="LiveId" clId="{944575AD-E37E-473C-89D2-E3CE6A48DDF6}" dt="2024-11-02T23:43:39.149" v="279" actId="1076"/>
        <pc:sldMkLst>
          <pc:docMk/>
          <pc:sldMk cId="0" sldId="271"/>
        </pc:sldMkLst>
        <pc:spChg chg="add mod">
          <ac:chgData name="Ang LI" userId="b05431ea6dda8b10" providerId="LiveId" clId="{944575AD-E37E-473C-89D2-E3CE6A48DDF6}" dt="2024-11-02T23:43:15.676" v="261" actId="1037"/>
          <ac:spMkLst>
            <pc:docMk/>
            <pc:sldMk cId="0" sldId="271"/>
            <ac:spMk id="3" creationId="{46E2CA41-E3EA-930A-F068-9764381C95E7}"/>
          </ac:spMkLst>
        </pc:spChg>
        <pc:spChg chg="mod">
          <ac:chgData name="Ang LI" userId="b05431ea6dda8b10" providerId="LiveId" clId="{944575AD-E37E-473C-89D2-E3CE6A48DDF6}" dt="2024-11-02T23:42:54.709" v="247" actId="1076"/>
          <ac:spMkLst>
            <pc:docMk/>
            <pc:sldMk cId="0" sldId="271"/>
            <ac:spMk id="421" creationId="{00000000-0000-0000-0000-000000000000}"/>
          </ac:spMkLst>
        </pc:spChg>
        <pc:spChg chg="mod">
          <ac:chgData name="Ang LI" userId="b05431ea6dda8b10" providerId="LiveId" clId="{944575AD-E37E-473C-89D2-E3CE6A48DDF6}" dt="2024-11-02T23:43:31.463" v="276" actId="1036"/>
          <ac:spMkLst>
            <pc:docMk/>
            <pc:sldMk cId="0" sldId="271"/>
            <ac:spMk id="422" creationId="{00000000-0000-0000-0000-000000000000}"/>
          </ac:spMkLst>
        </pc:spChg>
        <pc:spChg chg="mod">
          <ac:chgData name="Ang LI" userId="b05431ea6dda8b10" providerId="LiveId" clId="{944575AD-E37E-473C-89D2-E3CE6A48DDF6}" dt="2024-11-02T23:43:34.947" v="277" actId="1076"/>
          <ac:spMkLst>
            <pc:docMk/>
            <pc:sldMk cId="0" sldId="271"/>
            <ac:spMk id="427" creationId="{00000000-0000-0000-0000-000000000000}"/>
          </ac:spMkLst>
        </pc:spChg>
        <pc:picChg chg="mod">
          <ac:chgData name="Ang LI" userId="b05431ea6dda8b10" providerId="LiveId" clId="{944575AD-E37E-473C-89D2-E3CE6A48DDF6}" dt="2024-11-02T23:43:25.283" v="264" actId="1076"/>
          <ac:picMkLst>
            <pc:docMk/>
            <pc:sldMk cId="0" sldId="271"/>
            <ac:picMk id="418" creationId="{00000000-0000-0000-0000-000000000000}"/>
          </ac:picMkLst>
        </pc:picChg>
        <pc:picChg chg="mod">
          <ac:chgData name="Ang LI" userId="b05431ea6dda8b10" providerId="LiveId" clId="{944575AD-E37E-473C-89D2-E3CE6A48DDF6}" dt="2024-11-02T23:43:37.611" v="278" actId="1076"/>
          <ac:picMkLst>
            <pc:docMk/>
            <pc:sldMk cId="0" sldId="271"/>
            <ac:picMk id="423" creationId="{00000000-0000-0000-0000-000000000000}"/>
          </ac:picMkLst>
        </pc:picChg>
        <pc:picChg chg="mod">
          <ac:chgData name="Ang LI" userId="b05431ea6dda8b10" providerId="LiveId" clId="{944575AD-E37E-473C-89D2-E3CE6A48DDF6}" dt="2024-11-02T23:43:39.149" v="279" actId="1076"/>
          <ac:picMkLst>
            <pc:docMk/>
            <pc:sldMk cId="0" sldId="271"/>
            <ac:picMk id="424" creationId="{00000000-0000-0000-0000-000000000000}"/>
          </ac:picMkLst>
        </pc:picChg>
        <pc:picChg chg="mod">
          <ac:chgData name="Ang LI" userId="b05431ea6dda8b10" providerId="LiveId" clId="{944575AD-E37E-473C-89D2-E3CE6A48DDF6}" dt="2024-11-02T23:43:19.512" v="262" actId="1076"/>
          <ac:picMkLst>
            <pc:docMk/>
            <pc:sldMk cId="0" sldId="271"/>
            <ac:picMk id="426" creationId="{00000000-0000-0000-0000-000000000000}"/>
          </ac:picMkLst>
        </pc:picChg>
      </pc:sldChg>
      <pc:sldChg chg="modSp mod modNotesTx">
        <pc:chgData name="Ang LI" userId="b05431ea6dda8b10" providerId="LiveId" clId="{944575AD-E37E-473C-89D2-E3CE6A48DDF6}" dt="2024-11-02T13:43:51.705" v="116" actId="20577"/>
        <pc:sldMkLst>
          <pc:docMk/>
          <pc:sldMk cId="0" sldId="272"/>
        </pc:sldMkLst>
        <pc:spChg chg="mod">
          <ac:chgData name="Ang LI" userId="b05431ea6dda8b10" providerId="LiveId" clId="{944575AD-E37E-473C-89D2-E3CE6A48DDF6}" dt="2024-11-02T13:41:22.753" v="73" actId="20577"/>
          <ac:spMkLst>
            <pc:docMk/>
            <pc:sldMk cId="0" sldId="272"/>
            <ac:spMk id="437" creationId="{00000000-0000-0000-0000-000000000000}"/>
          </ac:spMkLst>
        </pc:spChg>
        <pc:spChg chg="mod">
          <ac:chgData name="Ang LI" userId="b05431ea6dda8b10" providerId="LiveId" clId="{944575AD-E37E-473C-89D2-E3CE6A48DDF6}" dt="2024-11-02T13:41:45.456" v="78" actId="1076"/>
          <ac:spMkLst>
            <pc:docMk/>
            <pc:sldMk cId="0" sldId="272"/>
            <ac:spMk id="443" creationId="{00000000-0000-0000-0000-000000000000}"/>
          </ac:spMkLst>
        </pc:spChg>
        <pc:spChg chg="mod">
          <ac:chgData name="Ang LI" userId="b05431ea6dda8b10" providerId="LiveId" clId="{944575AD-E37E-473C-89D2-E3CE6A48DDF6}" dt="2024-11-02T13:41:28.392" v="74" actId="1076"/>
          <ac:spMkLst>
            <pc:docMk/>
            <pc:sldMk cId="0" sldId="272"/>
            <ac:spMk id="447" creationId="{00000000-0000-0000-0000-000000000000}"/>
          </ac:spMkLst>
        </pc:spChg>
        <pc:spChg chg="mod">
          <ac:chgData name="Ang LI" userId="b05431ea6dda8b10" providerId="LiveId" clId="{944575AD-E37E-473C-89D2-E3CE6A48DDF6}" dt="2024-11-02T13:41:33.046" v="75" actId="1076"/>
          <ac:spMkLst>
            <pc:docMk/>
            <pc:sldMk cId="0" sldId="272"/>
            <ac:spMk id="449" creationId="{00000000-0000-0000-0000-000000000000}"/>
          </ac:spMkLst>
        </pc:spChg>
        <pc:spChg chg="mod">
          <ac:chgData name="Ang LI" userId="b05431ea6dda8b10" providerId="LiveId" clId="{944575AD-E37E-473C-89D2-E3CE6A48DDF6}" dt="2024-11-02T13:41:41.537" v="76" actId="1076"/>
          <ac:spMkLst>
            <pc:docMk/>
            <pc:sldMk cId="0" sldId="272"/>
            <ac:spMk id="450" creationId="{00000000-0000-0000-0000-000000000000}"/>
          </ac:spMkLst>
        </pc:spChg>
      </pc:sldChg>
      <pc:sldChg chg="modNotesTx">
        <pc:chgData name="Ang LI" userId="b05431ea6dda8b10" providerId="LiveId" clId="{944575AD-E37E-473C-89D2-E3CE6A48DDF6}" dt="2024-11-02T13:43:37.694" v="111" actId="20577"/>
        <pc:sldMkLst>
          <pc:docMk/>
          <pc:sldMk cId="0" sldId="273"/>
        </pc:sldMkLst>
      </pc:sldChg>
      <pc:sldChg chg="modSp mod modAnim modNotesTx">
        <pc:chgData name="Ang LI" userId="b05431ea6dda8b10" providerId="LiveId" clId="{944575AD-E37E-473C-89D2-E3CE6A48DDF6}" dt="2024-11-02T13:47:43.223" v="146" actId="688"/>
        <pc:sldMkLst>
          <pc:docMk/>
          <pc:sldMk cId="0" sldId="274"/>
        </pc:sldMkLst>
        <pc:spChg chg="mod">
          <ac:chgData name="Ang LI" userId="b05431ea6dda8b10" providerId="LiveId" clId="{944575AD-E37E-473C-89D2-E3CE6A48DDF6}" dt="2024-11-02T13:47:40.603" v="145" actId="14100"/>
          <ac:spMkLst>
            <pc:docMk/>
            <pc:sldMk cId="0" sldId="274"/>
            <ac:spMk id="468" creationId="{00000000-0000-0000-0000-000000000000}"/>
          </ac:spMkLst>
        </pc:spChg>
        <pc:spChg chg="mod">
          <ac:chgData name="Ang LI" userId="b05431ea6dda8b10" providerId="LiveId" clId="{944575AD-E37E-473C-89D2-E3CE6A48DDF6}" dt="2024-11-02T13:42:05.888" v="83" actId="1076"/>
          <ac:spMkLst>
            <pc:docMk/>
            <pc:sldMk cId="0" sldId="274"/>
            <ac:spMk id="491" creationId="{00000000-0000-0000-0000-000000000000}"/>
          </ac:spMkLst>
        </pc:spChg>
        <pc:spChg chg="mod">
          <ac:chgData name="Ang LI" userId="b05431ea6dda8b10" providerId="LiveId" clId="{944575AD-E37E-473C-89D2-E3CE6A48DDF6}" dt="2024-11-02T13:47:43.223" v="146" actId="688"/>
          <ac:spMkLst>
            <pc:docMk/>
            <pc:sldMk cId="0" sldId="274"/>
            <ac:spMk id="492" creationId="{00000000-0000-0000-0000-000000000000}"/>
          </ac:spMkLst>
        </pc:spChg>
        <pc:spChg chg="mod">
          <ac:chgData name="Ang LI" userId="b05431ea6dda8b10" providerId="LiveId" clId="{944575AD-E37E-473C-89D2-E3CE6A48DDF6}" dt="2024-11-02T13:42:17.842" v="96" actId="1036"/>
          <ac:spMkLst>
            <pc:docMk/>
            <pc:sldMk cId="0" sldId="274"/>
            <ac:spMk id="493" creationId="{00000000-0000-0000-0000-000000000000}"/>
          </ac:spMkLst>
        </pc:spChg>
      </pc:sldChg>
      <pc:sldChg chg="modNotesTx">
        <pc:chgData name="Ang LI" userId="b05431ea6dda8b10" providerId="LiveId" clId="{944575AD-E37E-473C-89D2-E3CE6A48DDF6}" dt="2024-11-02T13:43:29.469" v="109" actId="20577"/>
        <pc:sldMkLst>
          <pc:docMk/>
          <pc:sldMk cId="0" sldId="275"/>
        </pc:sldMkLst>
      </pc:sldChg>
      <pc:sldChg chg="modNotesTx">
        <pc:chgData name="Ang LI" userId="b05431ea6dda8b10" providerId="LiveId" clId="{944575AD-E37E-473C-89D2-E3CE6A48DDF6}" dt="2024-11-02T13:43:26.422" v="108" actId="20577"/>
        <pc:sldMkLst>
          <pc:docMk/>
          <pc:sldMk cId="0" sldId="276"/>
        </pc:sldMkLst>
      </pc:sldChg>
      <pc:sldChg chg="modNotesTx">
        <pc:chgData name="Ang LI" userId="b05431ea6dda8b10" providerId="LiveId" clId="{944575AD-E37E-473C-89D2-E3CE6A48DDF6}" dt="2024-11-02T13:42:57.164" v="100" actId="20577"/>
        <pc:sldMkLst>
          <pc:docMk/>
          <pc:sldMk cId="0" sldId="277"/>
        </pc:sldMkLst>
      </pc:sldChg>
      <pc:sldChg chg="modNotesTx">
        <pc:chgData name="Ang LI" userId="b05431ea6dda8b10" providerId="LiveId" clId="{944575AD-E37E-473C-89D2-E3CE6A48DDF6}" dt="2024-11-02T13:42:51.801" v="99" actId="20577"/>
        <pc:sldMkLst>
          <pc:docMk/>
          <pc:sldMk cId="0" sldId="278"/>
        </pc:sldMkLst>
      </pc:sldChg>
      <pc:sldChg chg="modAnim modNotesTx">
        <pc:chgData name="Ang LI" userId="b05431ea6dda8b10" providerId="LiveId" clId="{944575AD-E37E-473C-89D2-E3CE6A48DDF6}" dt="2024-11-02T13:47:59.811" v="147"/>
        <pc:sldMkLst>
          <pc:docMk/>
          <pc:sldMk cId="0" sldId="279"/>
        </pc:sldMkLst>
      </pc:sldChg>
      <pc:sldChg chg="del">
        <pc:chgData name="Ang LI" userId="b05431ea6dda8b10" providerId="LiveId" clId="{944575AD-E37E-473C-89D2-E3CE6A48DDF6}" dt="2024-11-02T13:42:43.402" v="97" actId="47"/>
        <pc:sldMkLst>
          <pc:docMk/>
          <pc:sldMk cId="0" sldId="280"/>
        </pc:sldMkLst>
      </pc:sldChg>
      <pc:sldChg chg="del">
        <pc:chgData name="Ang LI" userId="b05431ea6dda8b10" providerId="LiveId" clId="{944575AD-E37E-473C-89D2-E3CE6A48DDF6}" dt="2024-11-02T13:42:43.402" v="97" actId="47"/>
        <pc:sldMkLst>
          <pc:docMk/>
          <pc:sldMk cId="0" sldId="281"/>
        </pc:sldMkLst>
      </pc:sldChg>
      <pc:sldChg chg="del">
        <pc:chgData name="Ang LI" userId="b05431ea6dda8b10" providerId="LiveId" clId="{944575AD-E37E-473C-89D2-E3CE6A48DDF6}" dt="2024-11-02T13:42:43.402" v="97" actId="47"/>
        <pc:sldMkLst>
          <pc:docMk/>
          <pc:sldMk cId="0" sldId="282"/>
        </pc:sldMkLst>
      </pc:sldChg>
      <pc:sldChg chg="del">
        <pc:chgData name="Ang LI" userId="b05431ea6dda8b10" providerId="LiveId" clId="{944575AD-E37E-473C-89D2-E3CE6A48DDF6}" dt="2024-11-02T13:42:43.402" v="97" actId="47"/>
        <pc:sldMkLst>
          <pc:docMk/>
          <pc:sldMk cId="0" sldId="283"/>
        </pc:sldMkLst>
      </pc:sldChg>
      <pc:sldChg chg="del">
        <pc:chgData name="Ang LI" userId="b05431ea6dda8b10" providerId="LiveId" clId="{944575AD-E37E-473C-89D2-E3CE6A48DDF6}" dt="2024-11-02T13:42:43.402" v="97" actId="47"/>
        <pc:sldMkLst>
          <pc:docMk/>
          <pc:sldMk cId="0" sldId="284"/>
        </pc:sldMkLst>
      </pc:sldChg>
      <pc:sldChg chg="del">
        <pc:chgData name="Ang LI" userId="b05431ea6dda8b10" providerId="LiveId" clId="{944575AD-E37E-473C-89D2-E3CE6A48DDF6}" dt="2024-11-02T13:42:43.402" v="97" actId="47"/>
        <pc:sldMkLst>
          <pc:docMk/>
          <pc:sldMk cId="0" sldId="285"/>
        </pc:sldMkLst>
      </pc:sldChg>
      <pc:sldMasterChg chg="delSldLayout">
        <pc:chgData name="Ang LI" userId="b05431ea6dda8b10" providerId="LiveId" clId="{944575AD-E37E-473C-89D2-E3CE6A48DDF6}" dt="2024-11-02T13:42:43.402" v="97" actId="47"/>
        <pc:sldMasterMkLst>
          <pc:docMk/>
          <pc:sldMasterMk cId="0" sldId="2147483668"/>
        </pc:sldMasterMkLst>
        <pc:sldLayoutChg chg="del">
          <pc:chgData name="Ang LI" userId="b05431ea6dda8b10" providerId="LiveId" clId="{944575AD-E37E-473C-89D2-E3CE6A48DDF6}" dt="2024-11-02T13:42:43.402" v="97" actId="47"/>
          <pc:sldLayoutMkLst>
            <pc:docMk/>
            <pc:sldMasterMk cId="0" sldId="2147483668"/>
            <pc:sldLayoutMk cId="0" sldId="214748365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4817d264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4817d264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014bb67c4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014bb67c4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014bb67c42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014bb67c42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14bb67c4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014bb67c4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014bb67c4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014bb67c4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1396077d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11396077d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zh-SG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014bb67c42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014bb67c42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zh-SG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014bb67c4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014bb67c4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014bb67c4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014bb67c4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108fa6c0d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108fa6c0d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014bb67c42_0_1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014bb67c42_0_1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14bb67c42_0_1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g3014bb67c42_0_1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014bb67c42_0_1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014bb67c42_0_1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014bb67c4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014bb67c4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>
                <a:solidFill>
                  <a:schemeClr val="dk1"/>
                </a:solidFill>
              </a:rPr>
              <a:t>so one should prepare different kind of EoS input based on one EoS model,</a:t>
            </a:r>
            <a:endParaRPr lang="en-US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>
                <a:solidFill>
                  <a:schemeClr val="dk1"/>
                </a:solidFill>
              </a:rPr>
              <a:t>We compared the phase transition parameters of the two systems</a:t>
            </a:r>
            <a:endParaRPr lang="en-US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altLang="zh-CN"/>
              <a:t>and perform a preliminary test of ….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014bb67c42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014bb67c42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08fa6c0d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108fa6c0d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11396077d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311396077d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14bb67c42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014bb67c42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08fa6c0d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108fa6c0d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014bb67c4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014bb67c4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14bb67c4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014bb67c4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14bb67c42_0_623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02" name="Google Shape;202;g3014bb67c42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4213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14bb67c4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014bb67c4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014bb67c42_0_1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014bb67c42_0_1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6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/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" name="Google Shape;42;p14"/>
          <p:cNvSpPr txBox="1"/>
          <p:nvPr/>
        </p:nvSpPr>
        <p:spPr>
          <a:xfrm>
            <a:off x="311700" y="9270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" name="Google Shape;43;p14"/>
          <p:cNvSpPr txBox="1">
            <a:spLocks noGrp="1"/>
          </p:cNvSpPr>
          <p:nvPr>
            <p:ph type="subTitle" idx="1"/>
          </p:nvPr>
        </p:nvSpPr>
        <p:spPr>
          <a:xfrm>
            <a:off x="248725" y="136175"/>
            <a:ext cx="8638200" cy="72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 txBox="1"/>
          <p:nvPr/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15"/>
          <p:cNvSpPr txBox="1"/>
          <p:nvPr/>
        </p:nvSpPr>
        <p:spPr>
          <a:xfrm>
            <a:off x="311700" y="9270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248725" y="136175"/>
            <a:ext cx="8638200" cy="72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7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/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" name="Google Shape;51;p16"/>
          <p:cNvSpPr txBox="1"/>
          <p:nvPr/>
        </p:nvSpPr>
        <p:spPr>
          <a:xfrm>
            <a:off x="311700" y="9270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" name="Google Shape;52;p16"/>
          <p:cNvSpPr txBox="1">
            <a:spLocks noGrp="1"/>
          </p:cNvSpPr>
          <p:nvPr>
            <p:ph type="subTitle" idx="1"/>
          </p:nvPr>
        </p:nvSpPr>
        <p:spPr>
          <a:xfrm>
            <a:off x="248725" y="136175"/>
            <a:ext cx="8638200" cy="72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说明1">
  <p:cSld name="CAPTION_ONLY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sldNum" idx="12"/>
          </p:nvPr>
        </p:nvSpPr>
        <p:spPr>
          <a:xfrm>
            <a:off x="158807" y="6217625"/>
            <a:ext cx="8862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buNone/>
              <a:defRPr sz="1000">
                <a:solidFill>
                  <a:schemeClr val="dk2"/>
                </a:solidFill>
              </a:defRPr>
            </a:lvl1pPr>
            <a:lvl2pPr lvl="1" algn="l" rtl="0">
              <a:buNone/>
              <a:defRPr sz="1000">
                <a:solidFill>
                  <a:schemeClr val="dk2"/>
                </a:solidFill>
              </a:defRPr>
            </a:lvl2pPr>
            <a:lvl3pPr lvl="2" algn="l" rtl="0">
              <a:buNone/>
              <a:defRPr sz="1000">
                <a:solidFill>
                  <a:schemeClr val="dk2"/>
                </a:solidFill>
              </a:defRPr>
            </a:lvl3pPr>
            <a:lvl4pPr lvl="3" algn="l" rtl="0">
              <a:buNone/>
              <a:defRPr sz="1000">
                <a:solidFill>
                  <a:schemeClr val="dk2"/>
                </a:solidFill>
              </a:defRPr>
            </a:lvl4pPr>
            <a:lvl5pPr lvl="4" algn="l" rtl="0">
              <a:buNone/>
              <a:defRPr sz="1000">
                <a:solidFill>
                  <a:schemeClr val="dk2"/>
                </a:solidFill>
              </a:defRPr>
            </a:lvl5pPr>
            <a:lvl6pPr lvl="5" algn="l" rtl="0">
              <a:buNone/>
              <a:defRPr sz="1000">
                <a:solidFill>
                  <a:schemeClr val="dk2"/>
                </a:solidFill>
              </a:defRPr>
            </a:lvl6pPr>
            <a:lvl7pPr lvl="6" algn="l" rtl="0">
              <a:buNone/>
              <a:defRPr sz="1000">
                <a:solidFill>
                  <a:schemeClr val="dk2"/>
                </a:solidFill>
              </a:defRPr>
            </a:lvl7pPr>
            <a:lvl8pPr lvl="7" algn="l" rtl="0">
              <a:buNone/>
              <a:defRPr sz="1000">
                <a:solidFill>
                  <a:schemeClr val="dk2"/>
                </a:solidFill>
              </a:defRPr>
            </a:lvl8pPr>
            <a:lvl9pPr lvl="8" algn="l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08/11/21                                                                                      中子星内部结构研究 - 李昂					                            	</a:t>
            </a: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5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/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8" name="Google Shape;58;p18"/>
          <p:cNvSpPr txBox="1"/>
          <p:nvPr/>
        </p:nvSpPr>
        <p:spPr>
          <a:xfrm>
            <a:off x="311700" y="9270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" name="Google Shape;59;p18"/>
          <p:cNvSpPr txBox="1">
            <a:spLocks noGrp="1"/>
          </p:cNvSpPr>
          <p:nvPr>
            <p:ph type="subTitle" idx="1"/>
          </p:nvPr>
        </p:nvSpPr>
        <p:spPr>
          <a:xfrm>
            <a:off x="248725" y="136175"/>
            <a:ext cx="8638200" cy="72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0"/>
          <p:cNvSpPr txBox="1">
            <a:spLocks noGrp="1"/>
          </p:cNvSpPr>
          <p:nvPr>
            <p:ph type="title"/>
          </p:nvPr>
        </p:nvSpPr>
        <p:spPr>
          <a:xfrm>
            <a:off x="73024" y="300276"/>
            <a:ext cx="59373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1" i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73024" y="1398204"/>
            <a:ext cx="8997900" cy="4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9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/>
          <p:nvPr/>
        </p:nvSpPr>
        <p:spPr>
          <a:xfrm>
            <a:off x="311700" y="1361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" name="Google Shape;68;p21"/>
          <p:cNvSpPr txBox="1"/>
          <p:nvPr/>
        </p:nvSpPr>
        <p:spPr>
          <a:xfrm>
            <a:off x="311700" y="9270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" name="Google Shape;69;p21"/>
          <p:cNvSpPr txBox="1">
            <a:spLocks noGrp="1"/>
          </p:cNvSpPr>
          <p:nvPr>
            <p:ph type="subTitle" idx="1"/>
          </p:nvPr>
        </p:nvSpPr>
        <p:spPr>
          <a:xfrm>
            <a:off x="248725" y="136175"/>
            <a:ext cx="8638200" cy="72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None/>
              <a:defRPr sz="2400"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311700" y="58693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85200" y="6446225"/>
            <a:ext cx="8973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>
                <a:solidFill>
                  <a:srgbClr val="595959"/>
                </a:solidFill>
              </a:rPr>
              <a:t>                                                                    		       AngLi/李昂@PHD2024				                            		     </a:t>
            </a:r>
            <a:fld id="{00000000-1234-1234-1234-123412341234}" type="slidenum">
              <a:rPr lang="zh-C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iang@xmu.edu.cn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rxiv.org/abs/2402.02799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5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73.png"/><Relationship Id="rId5" Type="http://schemas.openxmlformats.org/officeDocument/2006/relationships/image" Target="../media/image32.gif"/><Relationship Id="rId10" Type="http://schemas.openxmlformats.org/officeDocument/2006/relationships/image" Target="../media/image40.png"/><Relationship Id="rId4" Type="http://schemas.openxmlformats.org/officeDocument/2006/relationships/image" Target="../media/image31.gif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jpg"/><Relationship Id="rId5" Type="http://schemas.openxmlformats.org/officeDocument/2006/relationships/image" Target="../media/image79.gif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5.16058" TargetMode="External"/><Relationship Id="rId3" Type="http://schemas.openxmlformats.org/officeDocument/2006/relationships/hyperlink" Target="https://arxiv.org/abs/2103.15119" TargetMode="External"/><Relationship Id="rId7" Type="http://schemas.openxmlformats.org/officeDocument/2006/relationships/hyperlink" Target="https://arxiv.org/abs/2305.084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rxiv.org/abs/2211.02007" TargetMode="External"/><Relationship Id="rId11" Type="http://schemas.openxmlformats.org/officeDocument/2006/relationships/image" Target="../media/image81.png"/><Relationship Id="rId5" Type="http://schemas.openxmlformats.org/officeDocument/2006/relationships/hyperlink" Target="https://arxiv.org/abs/2205.10631" TargetMode="External"/><Relationship Id="rId10" Type="http://schemas.openxmlformats.org/officeDocument/2006/relationships/hyperlink" Target="http://arxiv.org/abs/2107.07979" TargetMode="External"/><Relationship Id="rId4" Type="http://schemas.openxmlformats.org/officeDocument/2006/relationships/hyperlink" Target="https://arxiv.org/abs/2204.05560" TargetMode="External"/><Relationship Id="rId9" Type="http://schemas.openxmlformats.org/officeDocument/2006/relationships/hyperlink" Target="https://arxiv.org/abs/2402.0279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8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11" Type="http://schemas.openxmlformats.org/officeDocument/2006/relationships/image" Target="../media/image33.png"/><Relationship Id="rId5" Type="http://schemas.openxmlformats.org/officeDocument/2006/relationships/image" Target="../media/image86.png"/><Relationship Id="rId10" Type="http://schemas.openxmlformats.org/officeDocument/2006/relationships/image" Target="../media/image89.gif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41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11" Type="http://schemas.openxmlformats.org/officeDocument/2006/relationships/hyperlink" Target="https://www.youtube.com/watch?v=h1JprDaZN4g&amp;t=90s" TargetMode="External"/><Relationship Id="rId5" Type="http://schemas.openxmlformats.org/officeDocument/2006/relationships/image" Target="../media/image7.png"/><Relationship Id="rId10" Type="http://schemas.openxmlformats.org/officeDocument/2006/relationships/hyperlink" Target="https://www.youtube.com/watch?v=PKtnaTxLARc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arxiv.org/abs/2402.02799" TargetMode="External"/><Relationship Id="rId18" Type="http://schemas.openxmlformats.org/officeDocument/2006/relationships/hyperlink" Target="https://arxiv.org/abs/2305.08401" TargetMode="External"/><Relationship Id="rId26" Type="http://schemas.openxmlformats.org/officeDocument/2006/relationships/hyperlink" Target="http://arxiv.org/abs/2108.00560" TargetMode="External"/><Relationship Id="rId3" Type="http://schemas.openxmlformats.org/officeDocument/2006/relationships/image" Target="../media/image15.png"/><Relationship Id="rId21" Type="http://schemas.openxmlformats.org/officeDocument/2006/relationships/hyperlink" Target="https://arxiv.org/abs/2211.02007" TargetMode="External"/><Relationship Id="rId34" Type="http://schemas.openxmlformats.org/officeDocument/2006/relationships/hyperlink" Target="https://arxiv.org/abs/2005.12875" TargetMode="External"/><Relationship Id="rId7" Type="http://schemas.openxmlformats.org/officeDocument/2006/relationships/image" Target="../media/image19.jpg"/><Relationship Id="rId12" Type="http://schemas.openxmlformats.org/officeDocument/2006/relationships/hyperlink" Target="https://arxiv.org/abs/2408.15022" TargetMode="External"/><Relationship Id="rId17" Type="http://schemas.openxmlformats.org/officeDocument/2006/relationships/hyperlink" Target="https://arxiv.org/abs/2305.16058" TargetMode="External"/><Relationship Id="rId25" Type="http://schemas.openxmlformats.org/officeDocument/2006/relationships/hyperlink" Target="https://arxiv.org/abs/2201.12053" TargetMode="External"/><Relationship Id="rId33" Type="http://schemas.openxmlformats.org/officeDocument/2006/relationships/hyperlink" Target="https://arxiv.org/abs/2006.00839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arxiv.org/abs/2312.04305" TargetMode="External"/><Relationship Id="rId20" Type="http://schemas.openxmlformats.org/officeDocument/2006/relationships/hyperlink" Target="https://arxiv.org/abs/2211.04978" TargetMode="External"/><Relationship Id="rId29" Type="http://schemas.openxmlformats.org/officeDocument/2006/relationships/hyperlink" Target="https://arxiv.org/abs/2103.1511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24" Type="http://schemas.openxmlformats.org/officeDocument/2006/relationships/hyperlink" Target="https://arxiv.org/abs/2203.04798" TargetMode="External"/><Relationship Id="rId32" Type="http://schemas.openxmlformats.org/officeDocument/2006/relationships/hyperlink" Target="https://arxiv.org/abs/2007.05116" TargetMode="External"/><Relationship Id="rId5" Type="http://schemas.openxmlformats.org/officeDocument/2006/relationships/image" Target="../media/image17.png"/><Relationship Id="rId15" Type="http://schemas.openxmlformats.org/officeDocument/2006/relationships/hyperlink" Target="https://arxiv.org/abs/2312.12185" TargetMode="External"/><Relationship Id="rId23" Type="http://schemas.openxmlformats.org/officeDocument/2006/relationships/hyperlink" Target="https://arxiv.org/abs/2204.05560" TargetMode="External"/><Relationship Id="rId28" Type="http://schemas.openxmlformats.org/officeDocument/2006/relationships/hyperlink" Target="http://arxiv.org/abs/2107.07979" TargetMode="External"/><Relationship Id="rId36" Type="http://schemas.openxmlformats.org/officeDocument/2006/relationships/hyperlink" Target="https://arxiv.org/abs/2001.03859" TargetMode="External"/><Relationship Id="rId10" Type="http://schemas.openxmlformats.org/officeDocument/2006/relationships/image" Target="../media/image22.png"/><Relationship Id="rId19" Type="http://schemas.openxmlformats.org/officeDocument/2006/relationships/hyperlink" Target="https://arxiv.org/abs/2304.12050" TargetMode="External"/><Relationship Id="rId31" Type="http://schemas.openxmlformats.org/officeDocument/2006/relationships/hyperlink" Target="http://arxiv/abs/2009.12571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hyperlink" Target="https://arxiv.org/abs/2312.17102" TargetMode="External"/><Relationship Id="rId22" Type="http://schemas.openxmlformats.org/officeDocument/2006/relationships/hyperlink" Target="https://arxiv.org/abs/2205.10631" TargetMode="External"/><Relationship Id="rId27" Type="http://schemas.openxmlformats.org/officeDocument/2006/relationships/hyperlink" Target="http://arxiv.org/abs/2107.13997" TargetMode="External"/><Relationship Id="rId30" Type="http://schemas.openxmlformats.org/officeDocument/2006/relationships/hyperlink" Target="https://arxiv.org/abs/2011.11934" TargetMode="External"/><Relationship Id="rId35" Type="http://schemas.openxmlformats.org/officeDocument/2006/relationships/hyperlink" Target="https://arxiv.org/abs/2005.02677" TargetMode="External"/><Relationship Id="rId8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24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arxiv.org/abs/2402.02799" TargetMode="Externa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12" y="0"/>
            <a:ext cx="8660825" cy="58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2"/>
          <p:cNvSpPr txBox="1">
            <a:spLocks noGrp="1"/>
          </p:cNvSpPr>
          <p:nvPr>
            <p:ph type="ctrTitle"/>
          </p:nvPr>
        </p:nvSpPr>
        <p:spPr>
          <a:xfrm>
            <a:off x="23325" y="992775"/>
            <a:ext cx="9144000" cy="20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7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Open the black box:</a:t>
            </a:r>
            <a:endParaRPr sz="67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quantitatively determine neutron star EoS from connecting consistently nuclear physics and astronomy</a:t>
            </a:r>
            <a:endParaRPr sz="2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22"/>
          <p:cNvSpPr txBox="1"/>
          <p:nvPr/>
        </p:nvSpPr>
        <p:spPr>
          <a:xfrm>
            <a:off x="23325" y="5636600"/>
            <a:ext cx="9144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chemeClr val="lt1"/>
                </a:solidFill>
                <a:latin typeface="STsong"/>
                <a:ea typeface="STsong"/>
                <a:cs typeface="STsong"/>
                <a:sym typeface="STsong"/>
              </a:rPr>
              <a:t>The 1st International Workshop on Physics at High Baryon Density (PHD2024)</a:t>
            </a:r>
            <a:endParaRPr sz="2000" b="1">
              <a:solidFill>
                <a:schemeClr val="lt1"/>
              </a:solidFill>
              <a:latin typeface="STsong"/>
              <a:ea typeface="STsong"/>
              <a:cs typeface="STsong"/>
              <a:sym typeface="STsong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chemeClr val="lt1"/>
                </a:solidFill>
                <a:latin typeface="STsong"/>
                <a:ea typeface="STsong"/>
                <a:cs typeface="STsong"/>
                <a:sym typeface="STsong"/>
              </a:rPr>
              <a:t>CCNU, Wuhan, Nov. 1-4 2024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77" name="Google Shape;77;p22"/>
          <p:cNvSpPr txBox="1"/>
          <p:nvPr/>
        </p:nvSpPr>
        <p:spPr>
          <a:xfrm>
            <a:off x="481575" y="4830150"/>
            <a:ext cx="2877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Many thanks for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Invitation! 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2"/>
          <p:cNvSpPr txBox="1"/>
          <p:nvPr/>
        </p:nvSpPr>
        <p:spPr>
          <a:xfrm>
            <a:off x="149325" y="3122300"/>
            <a:ext cx="822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 b="1">
                <a:solidFill>
                  <a:srgbClr val="FFFFFF"/>
                </a:solidFill>
                <a:latin typeface="STsong"/>
                <a:ea typeface="STsong"/>
                <a:cs typeface="STsong"/>
                <a:sym typeface="STsong"/>
              </a:rPr>
              <a:t>LI </a:t>
            </a:r>
            <a:r>
              <a:rPr lang="zh-CN" sz="4000" b="1">
                <a:solidFill>
                  <a:schemeClr val="lt1"/>
                </a:solidFill>
                <a:latin typeface="STsong"/>
                <a:ea typeface="STsong"/>
                <a:cs typeface="STsong"/>
                <a:sym typeface="STsong"/>
              </a:rPr>
              <a:t>Ang </a:t>
            </a:r>
            <a:r>
              <a:rPr lang="zh-CN" sz="4000" b="1">
                <a:solidFill>
                  <a:srgbClr val="FFFFFF"/>
                </a:solidFill>
                <a:latin typeface="STsong"/>
                <a:ea typeface="STsong"/>
                <a:cs typeface="STsong"/>
                <a:sym typeface="STsong"/>
              </a:rPr>
              <a:t>李昂</a:t>
            </a:r>
            <a:endParaRPr sz="4200" b="1">
              <a:solidFill>
                <a:srgbClr val="FFFFFF"/>
              </a:solidFill>
              <a:latin typeface="STsong"/>
              <a:ea typeface="STsong"/>
              <a:cs typeface="STsong"/>
              <a:sym typeface="STsong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300" b="1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liang@xmu.edu.cn</a:t>
            </a:r>
            <a:endParaRPr sz="23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2300" b="1">
                <a:solidFill>
                  <a:srgbClr val="FFFFFF"/>
                </a:solidFill>
                <a:latin typeface="STsong"/>
                <a:ea typeface="STsong"/>
                <a:cs typeface="STsong"/>
                <a:sym typeface="STsong"/>
              </a:rPr>
              <a:t>Xiamen U.    </a:t>
            </a:r>
            <a:endParaRPr sz="2300" b="1">
              <a:solidFill>
                <a:srgbClr val="FFFFFF"/>
              </a:solidFill>
              <a:latin typeface="STsong"/>
              <a:ea typeface="STsong"/>
              <a:cs typeface="STsong"/>
              <a:sym typeface="STsong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700" b="1">
              <a:solidFill>
                <a:srgbClr val="FFFFFF"/>
              </a:solidFill>
              <a:latin typeface="STsong"/>
              <a:ea typeface="STsong"/>
              <a:cs typeface="STsong"/>
              <a:sym typeface="STsong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1"/>
          <p:cNvPicPr preferRelativeResize="0"/>
          <p:nvPr/>
        </p:nvPicPr>
        <p:blipFill rotWithShape="1">
          <a:blip r:embed="rId3">
            <a:alphaModFix/>
          </a:blip>
          <a:srcRect l="3054" t="2967" r="53860" b="17045"/>
          <a:stretch/>
        </p:blipFill>
        <p:spPr>
          <a:xfrm>
            <a:off x="3626850" y="1168933"/>
            <a:ext cx="4942899" cy="519083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1"/>
          <p:cNvSpPr txBox="1"/>
          <p:nvPr/>
        </p:nvSpPr>
        <p:spPr>
          <a:xfrm>
            <a:off x="7829725" y="868800"/>
            <a:ext cx="2345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50" b="1">
                <a:solidFill>
                  <a:srgbClr val="FF0000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zh-CN" sz="1350" b="1">
                <a:solidFill>
                  <a:srgbClr val="FF0000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2n</a:t>
            </a:r>
            <a:r>
              <a:rPr lang="zh-CN" sz="1000" b="1">
                <a:solidFill>
                  <a:srgbClr val="FF0000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zh-CN" sz="1850" b="1">
                <a:solidFill>
                  <a:srgbClr val="FF0000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sz="1850" b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31"/>
          <p:cNvSpPr txBox="1"/>
          <p:nvPr/>
        </p:nvSpPr>
        <p:spPr>
          <a:xfrm>
            <a:off x="5161600" y="1259600"/>
            <a:ext cx="19662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50">
                <a:solidFill>
                  <a:srgbClr val="777777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(N</a:t>
            </a:r>
            <a:r>
              <a:rPr lang="zh-CN" sz="1550" baseline="30000">
                <a:solidFill>
                  <a:srgbClr val="777777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zh-CN" sz="1550">
                <a:solidFill>
                  <a:srgbClr val="777777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LO)</a:t>
            </a:r>
            <a:endParaRPr sz="1300">
              <a:solidFill>
                <a:srgbClr val="777777"/>
              </a:solidFill>
            </a:endParaRPr>
          </a:p>
        </p:txBody>
      </p:sp>
      <p:sp>
        <p:nvSpPr>
          <p:cNvPr id="292" name="Google Shape;292;p31"/>
          <p:cNvSpPr txBox="1"/>
          <p:nvPr/>
        </p:nvSpPr>
        <p:spPr>
          <a:xfrm>
            <a:off x="8085175" y="3090650"/>
            <a:ext cx="12171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5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w.o. XMM-Newton data</a:t>
            </a:r>
            <a:endParaRPr sz="125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4294967295"/>
          </p:nvPr>
        </p:nvSpPr>
        <p:spPr>
          <a:xfrm>
            <a:off x="54000" y="182375"/>
            <a:ext cx="90360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520"/>
              <a:buNone/>
            </a:pPr>
            <a:r>
              <a:rPr lang="zh-CN" sz="21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 on the pressure at densities ∼1-3n</a:t>
            </a:r>
            <a:r>
              <a:rPr lang="zh-CN" sz="2100" b="1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lang="zh-CN" sz="21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effectively tightened</a:t>
            </a:r>
            <a:endParaRPr sz="2100">
              <a:solidFill>
                <a:srgbClr val="0000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94" name="Google Shape;294;p31"/>
          <p:cNvPicPr preferRelativeResize="0"/>
          <p:nvPr/>
        </p:nvPicPr>
        <p:blipFill rotWithShape="1">
          <a:blip r:embed="rId4">
            <a:alphaModFix/>
          </a:blip>
          <a:srcRect r="11777"/>
          <a:stretch/>
        </p:blipFill>
        <p:spPr>
          <a:xfrm>
            <a:off x="-12" y="2728900"/>
            <a:ext cx="3738700" cy="349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/>
          <p:nvPr/>
        </p:nvSpPr>
        <p:spPr>
          <a:xfrm>
            <a:off x="557425" y="5159218"/>
            <a:ext cx="1119673" cy="2401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0000"/>
                </a:solidFill>
                <a:latin typeface="Arial"/>
              </a:rPr>
              <a:t>Computable</a:t>
            </a:r>
          </a:p>
        </p:txBody>
      </p:sp>
      <p:sp>
        <p:nvSpPr>
          <p:cNvPr id="296" name="Google Shape;296;p31"/>
          <p:cNvSpPr/>
          <p:nvPr/>
        </p:nvSpPr>
        <p:spPr>
          <a:xfrm>
            <a:off x="2418894" y="4983336"/>
            <a:ext cx="1546151" cy="2388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0000"/>
                </a:solidFill>
                <a:latin typeface="Arial"/>
              </a:rPr>
              <a:t>Not computable?</a:t>
            </a:r>
          </a:p>
        </p:txBody>
      </p:sp>
      <p:pic>
        <p:nvPicPr>
          <p:cNvPr id="297" name="Google Shape;2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325" y="1006167"/>
            <a:ext cx="3803630" cy="11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4305075" y="7832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2402.02799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9" name="Google Shape;299;p31"/>
          <p:cNvSpPr/>
          <p:nvPr/>
        </p:nvSpPr>
        <p:spPr>
          <a:xfrm rot="-6004044">
            <a:off x="4642894" y="1567438"/>
            <a:ext cx="854659" cy="4528734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1"/>
          <p:cNvSpPr txBox="1"/>
          <p:nvPr/>
        </p:nvSpPr>
        <p:spPr>
          <a:xfrm>
            <a:off x="334075" y="5920875"/>
            <a:ext cx="19308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50" i="1">
                <a:solidFill>
                  <a:srgbClr val="666666"/>
                </a:solidFill>
              </a:rPr>
              <a:t>(by D. Lee)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/>
          <p:nvPr/>
        </p:nvSpPr>
        <p:spPr>
          <a:xfrm>
            <a:off x="0" y="0"/>
            <a:ext cx="9144000" cy="7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Phase transitions are of central interest in physics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6" name="Google Shape;3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500" y="1059500"/>
            <a:ext cx="4407449" cy="13425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32"/>
          <p:cNvGrpSpPr/>
          <p:nvPr/>
        </p:nvGrpSpPr>
        <p:grpSpPr>
          <a:xfrm>
            <a:off x="4625120" y="2423695"/>
            <a:ext cx="4344969" cy="1342621"/>
            <a:chOff x="2298550" y="2696750"/>
            <a:chExt cx="6124851" cy="2413917"/>
          </a:xfrm>
        </p:grpSpPr>
        <p:pic>
          <p:nvPicPr>
            <p:cNvPr id="308" name="Google Shape;308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98550" y="2696750"/>
              <a:ext cx="6124849" cy="239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16525" y="4404300"/>
              <a:ext cx="6006876" cy="7063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" name="Google Shape;31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4175" y="3722213"/>
            <a:ext cx="3837300" cy="26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2"/>
          <p:cNvSpPr txBox="1"/>
          <p:nvPr/>
        </p:nvSpPr>
        <p:spPr>
          <a:xfrm>
            <a:off x="0" y="333450"/>
            <a:ext cx="9231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issues: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Order of transitions? Physics on interfaces? Finite T effects? hep-ph? nucl-th? cond-mat? astro-ph.HE?</a:t>
            </a:r>
            <a:endParaRPr sz="9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313" y="2136112"/>
            <a:ext cx="4344975" cy="9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275" y="5691588"/>
            <a:ext cx="4624175" cy="7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238" y="4865613"/>
            <a:ext cx="4513524" cy="82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4275" y="1054725"/>
            <a:ext cx="4407449" cy="97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247" y="3274376"/>
            <a:ext cx="4513524" cy="63223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 txBox="1"/>
          <p:nvPr/>
        </p:nvSpPr>
        <p:spPr>
          <a:xfrm>
            <a:off x="7041175" y="3896150"/>
            <a:ext cx="1950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Cai et al., 2201.02004 PRD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114300" lvl="0" indent="0" algn="r" rtl="0">
              <a:lnSpc>
                <a:spcPct val="54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075" y="4032116"/>
            <a:ext cx="5153599" cy="7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42877" y="72982"/>
            <a:ext cx="643384" cy="6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275" y="1873575"/>
            <a:ext cx="6341350" cy="35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3"/>
          <p:cNvSpPr txBox="1"/>
          <p:nvPr/>
        </p:nvSpPr>
        <p:spPr>
          <a:xfrm>
            <a:off x="340300" y="336075"/>
            <a:ext cx="5530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3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Hadrons to quarks if too dense or too hot</a:t>
            </a:r>
            <a:endParaRPr sz="2300" b="1"/>
          </a:p>
        </p:txBody>
      </p:sp>
      <p:pic>
        <p:nvPicPr>
          <p:cNvPr id="326" name="Google Shape;326;p33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3868700" y="4663350"/>
            <a:ext cx="1014409" cy="100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3"/>
          <p:cNvSpPr txBox="1"/>
          <p:nvPr/>
        </p:nvSpPr>
        <p:spPr>
          <a:xfrm>
            <a:off x="789338" y="1855525"/>
            <a:ext cx="1873500" cy="81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6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Crossover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6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(μ=0, T~150MeV) from</a:t>
            </a:r>
            <a:r>
              <a:rPr lang="zh-CN" sz="1600">
                <a:latin typeface="Lato"/>
                <a:ea typeface="Lato"/>
                <a:cs typeface="Lato"/>
                <a:sym typeface="Lato"/>
              </a:rPr>
              <a:t> lattice QCD</a:t>
            </a:r>
            <a:r>
              <a:rPr lang="zh-CN" sz="16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;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1635949" y="4239775"/>
            <a:ext cx="2232900" cy="88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CN" sz="16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Empirically known around normal nuclear matter density.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29" name="Google Shape;329;p33"/>
          <p:cNvGrpSpPr/>
          <p:nvPr/>
        </p:nvGrpSpPr>
        <p:grpSpPr>
          <a:xfrm>
            <a:off x="3788650" y="822825"/>
            <a:ext cx="4951851" cy="2299500"/>
            <a:chOff x="3864850" y="822825"/>
            <a:chExt cx="4951851" cy="2299500"/>
          </a:xfrm>
        </p:grpSpPr>
        <p:grpSp>
          <p:nvGrpSpPr>
            <p:cNvPr id="330" name="Google Shape;330;p33"/>
            <p:cNvGrpSpPr/>
            <p:nvPr/>
          </p:nvGrpSpPr>
          <p:grpSpPr>
            <a:xfrm>
              <a:off x="3864850" y="874875"/>
              <a:ext cx="4951851" cy="2247400"/>
              <a:chOff x="3864850" y="874875"/>
              <a:chExt cx="4951851" cy="2247400"/>
            </a:xfrm>
          </p:grpSpPr>
          <p:pic>
            <p:nvPicPr>
              <p:cNvPr id="331" name="Google Shape;331;p3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351625" y="954275"/>
                <a:ext cx="2709351" cy="17699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2" name="Google Shape;332;p33"/>
              <p:cNvPicPr preferRelativeResize="0"/>
              <p:nvPr/>
            </p:nvPicPr>
            <p:blipFill rotWithShape="1">
              <a:blip r:embed="rId6">
                <a:alphaModFix/>
              </a:blip>
              <a:srcRect r="61715" b="3595"/>
              <a:stretch/>
            </p:blipFill>
            <p:spPr>
              <a:xfrm>
                <a:off x="7393500" y="954276"/>
                <a:ext cx="1423201" cy="2167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3" name="Google Shape;333;p33"/>
              <p:cNvSpPr txBox="1"/>
              <p:nvPr/>
            </p:nvSpPr>
            <p:spPr>
              <a:xfrm>
                <a:off x="7137175" y="874875"/>
                <a:ext cx="10143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sz="1500" b="1">
                    <a:latin typeface="Calibri"/>
                    <a:ea typeface="Calibri"/>
                    <a:cs typeface="Calibri"/>
                    <a:sym typeface="Calibri"/>
                  </a:rPr>
                  <a:t>1st order</a:t>
                </a:r>
                <a:endParaRPr sz="15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33"/>
              <p:cNvSpPr txBox="1"/>
              <p:nvPr/>
            </p:nvSpPr>
            <p:spPr>
              <a:xfrm>
                <a:off x="3864850" y="874875"/>
                <a:ext cx="11766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CN" sz="1500" b="1">
                    <a:latin typeface="Calibri"/>
                    <a:ea typeface="Calibri"/>
                    <a:cs typeface="Calibri"/>
                    <a:sym typeface="Calibri"/>
                  </a:rPr>
                  <a:t>crossover</a:t>
                </a:r>
                <a:endParaRPr sz="15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5" name="Google Shape;335;p33"/>
            <p:cNvSpPr/>
            <p:nvPr/>
          </p:nvSpPr>
          <p:spPr>
            <a:xfrm>
              <a:off x="3864850" y="822825"/>
              <a:ext cx="4951800" cy="2299500"/>
            </a:xfrm>
            <a:prstGeom prst="wedgeRectCallout">
              <a:avLst>
                <a:gd name="adj1" fmla="val -61060"/>
                <a:gd name="adj2" fmla="val 49016"/>
              </a:avLst>
            </a:prstGeom>
            <a:solidFill>
              <a:srgbClr val="C9DAF8">
                <a:alpha val="4547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3"/>
          <p:cNvSpPr txBox="1"/>
          <p:nvPr/>
        </p:nvSpPr>
        <p:spPr>
          <a:xfrm>
            <a:off x="4420075" y="3843750"/>
            <a:ext cx="2377200" cy="81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4586175" y="3188300"/>
            <a:ext cx="2792700" cy="9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zh-CN" sz="16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Color-Flavor-Locked phase at symptotically high density; </a:t>
            </a:r>
            <a:r>
              <a:rPr lang="zh-CN" sz="1600"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zh-CN" sz="160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QCD </a:t>
            </a:r>
            <a:r>
              <a:rPr lang="zh-CN" sz="16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applicable.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8" name="Google Shape;338;p33"/>
          <p:cNvPicPr preferRelativeResize="0"/>
          <p:nvPr/>
        </p:nvPicPr>
        <p:blipFill rotWithShape="1">
          <a:blip r:embed="rId7">
            <a:alphaModFix/>
          </a:blip>
          <a:srcRect l="21424" t="10514" r="27406"/>
          <a:stretch/>
        </p:blipFill>
        <p:spPr>
          <a:xfrm>
            <a:off x="6424375" y="4182777"/>
            <a:ext cx="2600402" cy="255797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3"/>
          <p:cNvSpPr/>
          <p:nvPr/>
        </p:nvSpPr>
        <p:spPr>
          <a:xfrm rot="-4955792">
            <a:off x="6031379" y="2683000"/>
            <a:ext cx="742692" cy="3744900"/>
          </a:xfrm>
          <a:prstGeom prst="curvedLeftArrow">
            <a:avLst>
              <a:gd name="adj1" fmla="val 6724"/>
              <a:gd name="adj2" fmla="val 50000"/>
              <a:gd name="adj3" fmla="val 25000"/>
            </a:avLst>
          </a:prstGeom>
          <a:solidFill>
            <a:srgbClr val="FF2E00">
              <a:alpha val="1698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3"/>
          <p:cNvSpPr txBox="1"/>
          <p:nvPr/>
        </p:nvSpPr>
        <p:spPr>
          <a:xfrm>
            <a:off x="211400" y="5309375"/>
            <a:ext cx="21159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b="1" u="none" strike="noStrike" cap="none">
                <a:solidFill>
                  <a:srgbClr val="777777"/>
                </a:solidFill>
                <a:latin typeface="STsong"/>
                <a:ea typeface="STsong"/>
                <a:cs typeface="STsong"/>
                <a:sym typeface="STsong"/>
              </a:rPr>
              <a:t>Sasa</a:t>
            </a:r>
            <a:r>
              <a:rPr lang="zh-CN" b="1">
                <a:solidFill>
                  <a:srgbClr val="777777"/>
                </a:solidFill>
                <a:latin typeface="STsong"/>
                <a:ea typeface="STsong"/>
                <a:cs typeface="STsong"/>
                <a:sym typeface="STsong"/>
              </a:rPr>
              <a:t>ki NP</a:t>
            </a:r>
            <a:r>
              <a:rPr lang="zh-CN" b="1" u="none" strike="noStrike" cap="none">
                <a:solidFill>
                  <a:srgbClr val="777777"/>
                </a:solidFill>
                <a:latin typeface="STsong"/>
                <a:ea typeface="STsong"/>
                <a:cs typeface="STsong"/>
                <a:sym typeface="STsong"/>
              </a:rPr>
              <a:t>A 2009</a:t>
            </a:r>
            <a:endParaRPr b="1">
              <a:solidFill>
                <a:srgbClr val="777777"/>
              </a:solidFill>
              <a:latin typeface="STsong"/>
              <a:ea typeface="STsong"/>
              <a:cs typeface="STsong"/>
              <a:sym typeface="STson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b="29438"/>
          <a:stretch/>
        </p:blipFill>
        <p:spPr>
          <a:xfrm>
            <a:off x="388925" y="377750"/>
            <a:ext cx="8230075" cy="14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4"/>
          <p:cNvSpPr txBox="1">
            <a:spLocks noGrp="1"/>
          </p:cNvSpPr>
          <p:nvPr>
            <p:ph type="title" idx="4294967295"/>
          </p:nvPr>
        </p:nvSpPr>
        <p:spPr>
          <a:xfrm>
            <a:off x="55650" y="0"/>
            <a:ext cx="9036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CN" sz="218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Strangeness phase transitions dominate when appear</a:t>
            </a:r>
            <a:endParaRPr sz="2300">
              <a:solidFill>
                <a:srgbClr val="0000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47" name="Google Shape;347;p34"/>
          <p:cNvSpPr txBox="1"/>
          <p:nvPr/>
        </p:nvSpPr>
        <p:spPr>
          <a:xfrm>
            <a:off x="6680625" y="643175"/>
            <a:ext cx="127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00"/>
                </a:solidFill>
              </a:rPr>
              <a:t>2006.00839</a:t>
            </a:r>
            <a:endParaRPr/>
          </a:p>
        </p:txBody>
      </p:sp>
      <p:pic>
        <p:nvPicPr>
          <p:cNvPr id="348" name="Google Shape;3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833" y="3187013"/>
            <a:ext cx="4312701" cy="33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5540" y="3368775"/>
            <a:ext cx="3997624" cy="31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4"/>
          <p:cNvSpPr txBox="1"/>
          <p:nvPr/>
        </p:nvSpPr>
        <p:spPr>
          <a:xfrm>
            <a:off x="5187538" y="5596975"/>
            <a:ext cx="219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small </a:t>
            </a:r>
            <a:r>
              <a:rPr lang="zh-C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effects of L on Λ</a:t>
            </a:r>
            <a:endParaRPr sz="9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34"/>
          <p:cNvSpPr/>
          <p:nvPr/>
        </p:nvSpPr>
        <p:spPr>
          <a:xfrm>
            <a:off x="1644888" y="3492775"/>
            <a:ext cx="966600" cy="400200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4"/>
          <p:cNvSpPr/>
          <p:nvPr/>
        </p:nvSpPr>
        <p:spPr>
          <a:xfrm>
            <a:off x="6062213" y="3587800"/>
            <a:ext cx="966600" cy="400200"/>
          </a:xfrm>
          <a:prstGeom prst="rect">
            <a:avLst/>
          </a:prstGeom>
          <a:noFill/>
          <a:ln w="9525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4"/>
          <p:cNvSpPr txBox="1"/>
          <p:nvPr/>
        </p:nvSpPr>
        <p:spPr>
          <a:xfrm>
            <a:off x="300825" y="1776675"/>
            <a:ext cx="8791200" cy="13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QMF hadronic EOS (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symmetry</a:t>
            </a: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energy slope </a:t>
            </a: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L= 30-60) plus Constant-speed-sound (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zh-CN" sz="1700" b="1" baseline="-25000">
                <a:latin typeface="Calibri"/>
                <a:ea typeface="Calibri"/>
                <a:cs typeface="Calibri"/>
                <a:sym typeface="Calibri"/>
              </a:rPr>
              <a:t>trans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, 𝚫Ɛ, c</a:t>
            </a:r>
            <a:r>
              <a:rPr lang="zh-CN" sz="1700" b="1" baseline="-25000">
                <a:latin typeface="Calibri"/>
                <a:ea typeface="Calibri"/>
                <a:cs typeface="Calibri"/>
                <a:sym typeface="Calibri"/>
              </a:rPr>
              <a:t>QM</a:t>
            </a: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) paramtrization characterizing high-density (quark matter) phase;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Interplay of nuclear symmetry energy with strangeness phase transition: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Measuring Λ alone may</a:t>
            </a:r>
            <a:r>
              <a:rPr lang="zh-CN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completely determine the density dependence of the symmetry energy.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319;p32">
            <a:extLst>
              <a:ext uri="{FF2B5EF4-FFF2-40B4-BE49-F238E27FC236}">
                <a16:creationId xmlns:a16="http://schemas.microsoft.com/office/drawing/2014/main" id="{748DB57F-56B9-5747-35C1-E814EB7C7F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0451" y="1343031"/>
            <a:ext cx="643384" cy="63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/>
          <p:nvPr/>
        </p:nvSpPr>
        <p:spPr>
          <a:xfrm>
            <a:off x="4915552" y="1382598"/>
            <a:ext cx="313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949" y="1046860"/>
            <a:ext cx="3210054" cy="240780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5"/>
          <p:cNvSpPr txBox="1"/>
          <p:nvPr/>
        </p:nvSpPr>
        <p:spPr>
          <a:xfrm rot="1876953">
            <a:off x="6298478" y="3160383"/>
            <a:ext cx="1812391" cy="40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quark matter</a:t>
            </a:r>
            <a:endParaRPr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1" name="Google Shape;361;p35"/>
          <p:cNvSpPr txBox="1"/>
          <p:nvPr/>
        </p:nvSpPr>
        <p:spPr>
          <a:xfrm rot="2137794">
            <a:off x="6599712" y="2477097"/>
            <a:ext cx="1755051" cy="64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uniform nuclear matter</a:t>
            </a:r>
            <a:endParaRPr sz="15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35"/>
          <p:cNvSpPr txBox="1"/>
          <p:nvPr/>
        </p:nvSpPr>
        <p:spPr>
          <a:xfrm rot="1956638">
            <a:off x="7095328" y="1869501"/>
            <a:ext cx="1749030" cy="64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nonuniform nuclear matter</a:t>
            </a:r>
            <a:endParaRPr sz="15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7718500" y="1270775"/>
            <a:ext cx="1239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r>
              <a:rPr lang="zh-CN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unified</a:t>
            </a:r>
            <a:r>
              <a:rPr lang="zh-CN" sz="17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lang="zh-CN" b="1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EoS</a:t>
            </a:r>
            <a:endParaRPr b="1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3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14</a:t>
            </a:fld>
            <a:endParaRPr/>
          </a:p>
        </p:txBody>
      </p:sp>
      <p:pic>
        <p:nvPicPr>
          <p:cNvPr id="365" name="Google Shape;365;p35"/>
          <p:cNvPicPr preferRelativeResize="0"/>
          <p:nvPr/>
        </p:nvPicPr>
        <p:blipFill rotWithShape="1">
          <a:blip r:embed="rId4">
            <a:alphaModFix/>
          </a:blip>
          <a:srcRect l="49895" t="9067" r="23427" b="28311"/>
          <a:stretch/>
        </p:blipFill>
        <p:spPr>
          <a:xfrm>
            <a:off x="370225" y="831600"/>
            <a:ext cx="3129027" cy="339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274" y="4224338"/>
            <a:ext cx="4035825" cy="125953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5"/>
          <p:cNvSpPr txBox="1"/>
          <p:nvPr/>
        </p:nvSpPr>
        <p:spPr>
          <a:xfrm>
            <a:off x="0" y="51650"/>
            <a:ext cx="90912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Span uncertainty in EoS at supranuclear density</a:t>
            </a:r>
            <a:endParaRPr sz="22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35"/>
          <p:cNvSpPr txBox="1"/>
          <p:nvPr/>
        </p:nvSpPr>
        <p:spPr>
          <a:xfrm>
            <a:off x="4131675" y="6311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(n</a:t>
            </a:r>
            <a:r>
              <a:rPr lang="zh-CN" sz="1600" baseline="-25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trans</a:t>
            </a:r>
            <a:r>
              <a:rPr lang="zh-C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, 𝚫Ɛ, c</a:t>
            </a:r>
            <a:r>
              <a:rPr lang="zh-CN" sz="1600" baseline="-250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QM</a:t>
            </a:r>
            <a:r>
              <a:rPr lang="zh-C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9" name="Google Shape;369;p35"/>
          <p:cNvSpPr/>
          <p:nvPr/>
        </p:nvSpPr>
        <p:spPr>
          <a:xfrm>
            <a:off x="515275" y="4486763"/>
            <a:ext cx="92400" cy="7347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70" name="Google Shape;370;p35"/>
          <p:cNvGrpSpPr/>
          <p:nvPr/>
        </p:nvGrpSpPr>
        <p:grpSpPr>
          <a:xfrm>
            <a:off x="4672625" y="2545850"/>
            <a:ext cx="1504800" cy="861900"/>
            <a:chOff x="4672625" y="2545850"/>
            <a:chExt cx="1504800" cy="861900"/>
          </a:xfrm>
        </p:grpSpPr>
        <p:sp>
          <p:nvSpPr>
            <p:cNvPr id="371" name="Google Shape;371;p35"/>
            <p:cNvSpPr txBox="1"/>
            <p:nvPr/>
          </p:nvSpPr>
          <p:spPr>
            <a:xfrm>
              <a:off x="4672625" y="2545850"/>
              <a:ext cx="15048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100">
                  <a:solidFill>
                    <a:srgbClr val="E06666"/>
                  </a:solidFill>
                  <a:latin typeface="Lato"/>
                  <a:ea typeface="Lato"/>
                  <a:cs typeface="Lato"/>
                  <a:sym typeface="Lato"/>
                </a:rPr>
                <a:t>Assuming</a:t>
              </a:r>
              <a:endParaRPr sz="11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100">
                  <a:solidFill>
                    <a:srgbClr val="E06666"/>
                  </a:solidFill>
                  <a:latin typeface="Lato"/>
                  <a:ea typeface="Lato"/>
                  <a:cs typeface="Lato"/>
                  <a:sym typeface="Lato"/>
                </a:rPr>
                <a:t>considerable hadron-quark interface tension</a:t>
              </a:r>
              <a:endParaRPr sz="1100">
                <a:solidFill>
                  <a:srgbClr val="E06666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5619775" y="2826975"/>
              <a:ext cx="259500" cy="2673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73" name="Google Shape;373;p35"/>
          <p:cNvSpPr txBox="1"/>
          <p:nvPr/>
        </p:nvSpPr>
        <p:spPr>
          <a:xfrm>
            <a:off x="1192450" y="2545838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 b="1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Esym(n)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4" name="Google Shape;374;p35"/>
          <p:cNvSpPr/>
          <p:nvPr/>
        </p:nvSpPr>
        <p:spPr>
          <a:xfrm>
            <a:off x="3370312" y="569168"/>
            <a:ext cx="822132" cy="1407899"/>
          </a:xfrm>
          <a:custGeom>
            <a:avLst/>
            <a:gdLst/>
            <a:ahLst/>
            <a:cxnLst/>
            <a:rect l="l" t="t" r="r" b="b"/>
            <a:pathLst>
              <a:path w="20154" h="71286" extrusionOk="0">
                <a:moveTo>
                  <a:pt x="0" y="26499"/>
                </a:moveTo>
                <a:lnTo>
                  <a:pt x="19781" y="0"/>
                </a:lnTo>
                <a:lnTo>
                  <a:pt x="20154" y="71286"/>
                </a:lnTo>
                <a:lnTo>
                  <a:pt x="746" y="46653"/>
                </a:lnTo>
                <a:close/>
              </a:path>
            </a:pathLst>
          </a:custGeom>
          <a:solidFill>
            <a:srgbClr val="FF2E00">
              <a:alpha val="31529"/>
            </a:srgbClr>
          </a:solidFill>
          <a:ln>
            <a:noFill/>
          </a:ln>
        </p:spPr>
      </p:sp>
      <p:grpSp>
        <p:nvGrpSpPr>
          <p:cNvPr id="375" name="Google Shape;375;p35"/>
          <p:cNvGrpSpPr/>
          <p:nvPr/>
        </p:nvGrpSpPr>
        <p:grpSpPr>
          <a:xfrm>
            <a:off x="4808400" y="3717612"/>
            <a:ext cx="3911050" cy="1850562"/>
            <a:chOff x="4808400" y="3717612"/>
            <a:chExt cx="3911050" cy="1850562"/>
          </a:xfrm>
        </p:grpSpPr>
        <p:pic>
          <p:nvPicPr>
            <p:cNvPr id="376" name="Google Shape;376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08400" y="5221475"/>
              <a:ext cx="3911050" cy="34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7" name="Google Shape;377;p35"/>
            <p:cNvGrpSpPr/>
            <p:nvPr/>
          </p:nvGrpSpPr>
          <p:grpSpPr>
            <a:xfrm>
              <a:off x="5181188" y="3717612"/>
              <a:ext cx="3538251" cy="1455375"/>
              <a:chOff x="5605750" y="1322262"/>
              <a:chExt cx="3538251" cy="1455375"/>
            </a:xfrm>
          </p:grpSpPr>
          <p:pic>
            <p:nvPicPr>
              <p:cNvPr id="378" name="Google Shape;378;p3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605750" y="1322262"/>
                <a:ext cx="3538250" cy="1455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9" name="Google Shape;379;p35"/>
              <p:cNvSpPr/>
              <p:nvPr/>
            </p:nvSpPr>
            <p:spPr>
              <a:xfrm>
                <a:off x="5605750" y="1745525"/>
                <a:ext cx="92400" cy="734700"/>
              </a:xfrm>
              <a:prstGeom prst="leftBrace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pic>
        <p:nvPicPr>
          <p:cNvPr id="380" name="Google Shape;380;p35"/>
          <p:cNvPicPr preferRelativeResize="0"/>
          <p:nvPr/>
        </p:nvPicPr>
        <p:blipFill rotWithShape="1">
          <a:blip r:embed="rId8">
            <a:alphaModFix/>
          </a:blip>
          <a:srcRect t="4370"/>
          <a:stretch/>
        </p:blipFill>
        <p:spPr>
          <a:xfrm>
            <a:off x="180275" y="5740350"/>
            <a:ext cx="8963725" cy="6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5"/>
          <p:cNvSpPr txBox="1"/>
          <p:nvPr/>
        </p:nvSpPr>
        <p:spPr>
          <a:xfrm>
            <a:off x="5730525" y="6233675"/>
            <a:ext cx="342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full parameter space rom 1/sqrt(3) (the conformal limit in perturbative QCD matter) to 1 (the causal limit)</a:t>
            </a:r>
            <a:endParaRPr sz="1000" b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35"/>
          <p:cNvSpPr/>
          <p:nvPr/>
        </p:nvSpPr>
        <p:spPr>
          <a:xfrm>
            <a:off x="8535450" y="5828901"/>
            <a:ext cx="422700" cy="254400"/>
          </a:xfrm>
          <a:prstGeom prst="ellipse">
            <a:avLst/>
          </a:prstGeom>
          <a:solidFill>
            <a:srgbClr val="FF2E00">
              <a:alpha val="31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5"/>
          <p:cNvSpPr txBox="1"/>
          <p:nvPr/>
        </p:nvSpPr>
        <p:spPr>
          <a:xfrm>
            <a:off x="2730525" y="30972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 b="1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(E/A, K</a:t>
            </a:r>
            <a:r>
              <a:rPr lang="zh-CN" sz="1500" b="1" baseline="-25000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0</a:t>
            </a:r>
            <a:r>
              <a:rPr lang="zh-CN" sz="1500" b="1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,...n</a:t>
            </a:r>
            <a:r>
              <a:rPr lang="zh-CN" sz="1500" b="1" baseline="-25000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0</a:t>
            </a:r>
            <a:r>
              <a:rPr lang="zh-CN" sz="1500" b="1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)</a:t>
            </a:r>
            <a:endParaRPr baseline="-25000">
              <a:solidFill>
                <a:schemeClr val="dk2"/>
              </a:solidFill>
            </a:endParaRPr>
          </a:p>
        </p:txBody>
      </p:sp>
      <p:sp>
        <p:nvSpPr>
          <p:cNvPr id="384" name="Google Shape;384;p35"/>
          <p:cNvSpPr txBox="1"/>
          <p:nvPr/>
        </p:nvSpPr>
        <p:spPr>
          <a:xfrm>
            <a:off x="2204375" y="8673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 b="1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Esym0, L</a:t>
            </a:r>
            <a:r>
              <a:rPr lang="zh-CN" sz="1500" b="1" baseline="-25000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0</a:t>
            </a:r>
            <a:r>
              <a:rPr lang="zh-CN" sz="1500" b="1">
                <a:solidFill>
                  <a:schemeClr val="dk2"/>
                </a:solidFill>
                <a:latin typeface="STsong"/>
                <a:ea typeface="STsong"/>
                <a:cs typeface="STsong"/>
                <a:sym typeface="STsong"/>
              </a:rPr>
              <a:t>,...</a:t>
            </a:r>
            <a:endParaRPr baseline="-25000">
              <a:solidFill>
                <a:schemeClr val="dk2"/>
              </a:solidFill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7744800" y="3205800"/>
            <a:ext cx="2004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</a:t>
            </a:r>
            <a:r>
              <a:rPr lang="zh-CN" sz="17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hybrid star</a:t>
            </a:r>
            <a:r>
              <a:rPr lang="zh-CN" sz="1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</a:t>
            </a:r>
            <a:endParaRPr sz="19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5"/>
          <p:cNvSpPr/>
          <p:nvPr/>
        </p:nvSpPr>
        <p:spPr>
          <a:xfrm>
            <a:off x="6762559" y="1680216"/>
            <a:ext cx="1599000" cy="1566000"/>
          </a:xfrm>
          <a:prstGeom prst="ellipse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550" y="574938"/>
            <a:ext cx="5077448" cy="535097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6"/>
          <p:cNvSpPr txBox="1">
            <a:spLocks noGrp="1"/>
          </p:cNvSpPr>
          <p:nvPr>
            <p:ph type="title" idx="4294967295"/>
          </p:nvPr>
        </p:nvSpPr>
        <p:spPr>
          <a:xfrm>
            <a:off x="55650" y="117400"/>
            <a:ext cx="9036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128440"/>
              <a:buNone/>
            </a:pPr>
            <a:r>
              <a:rPr lang="zh-CN" sz="218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Strangeness phase transition para. from GW170817+NICER+MOI(mocked) obs.</a:t>
            </a:r>
            <a:endParaRPr sz="2300">
              <a:solidFill>
                <a:srgbClr val="0000F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93" name="Google Shape;393;p36"/>
          <p:cNvSpPr txBox="1"/>
          <p:nvPr/>
        </p:nvSpPr>
        <p:spPr>
          <a:xfrm>
            <a:off x="3362275" y="173821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</a:rPr>
              <a:t>2103.15119 ApJ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94" name="Google Shape;3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700" y="737725"/>
            <a:ext cx="1357300" cy="76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0700" y="1632268"/>
            <a:ext cx="1357306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0700" y="2602023"/>
            <a:ext cx="1357299" cy="76348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6"/>
          <p:cNvSpPr txBox="1"/>
          <p:nvPr/>
        </p:nvSpPr>
        <p:spPr>
          <a:xfrm>
            <a:off x="6362275" y="2933850"/>
            <a:ext cx="201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chemeClr val="dk1"/>
                </a:solidFill>
              </a:rPr>
              <a:t>upcoming ~10% accuracy MOI measurement @SKA</a:t>
            </a:r>
            <a:endParaRPr/>
          </a:p>
        </p:txBody>
      </p:sp>
      <p:sp>
        <p:nvSpPr>
          <p:cNvPr id="398" name="Google Shape;398;p36"/>
          <p:cNvSpPr txBox="1"/>
          <p:nvPr/>
        </p:nvSpPr>
        <p:spPr>
          <a:xfrm>
            <a:off x="1414925" y="464025"/>
            <a:ext cx="164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~2ρ</a:t>
            </a:r>
            <a:r>
              <a:rPr lang="zh-CN" sz="2400" baseline="-250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24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6"/>
          <p:cNvSpPr txBox="1"/>
          <p:nvPr/>
        </p:nvSpPr>
        <p:spPr>
          <a:xfrm>
            <a:off x="2730275" y="2404925"/>
            <a:ext cx="164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~0.7</a:t>
            </a:r>
            <a:endParaRPr sz="24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4175" y="3722213"/>
            <a:ext cx="3837300" cy="26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6"/>
          <p:cNvSpPr/>
          <p:nvPr/>
        </p:nvSpPr>
        <p:spPr>
          <a:xfrm>
            <a:off x="8908675" y="5925900"/>
            <a:ext cx="159000" cy="136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6"/>
          <p:cNvSpPr txBox="1"/>
          <p:nvPr/>
        </p:nvSpPr>
        <p:spPr>
          <a:xfrm>
            <a:off x="8620825" y="6062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FF0000"/>
                </a:solidFill>
              </a:rPr>
              <a:t>Astro.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03" name="Google Shape;403;p36"/>
          <p:cNvSpPr txBox="1"/>
          <p:nvPr/>
        </p:nvSpPr>
        <p:spPr>
          <a:xfrm>
            <a:off x="7041175" y="3896150"/>
            <a:ext cx="19503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Cai et al., 2201.02004 PRD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114300" lvl="0" indent="0" algn="r" rtl="0">
              <a:lnSpc>
                <a:spcPct val="5485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6"/>
          <p:cNvSpPr txBox="1"/>
          <p:nvPr/>
        </p:nvSpPr>
        <p:spPr>
          <a:xfrm>
            <a:off x="3845700" y="3641874"/>
            <a:ext cx="1641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~1100MeV</a:t>
            </a:r>
            <a:endParaRPr sz="24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6"/>
          <p:cNvSpPr txBox="1"/>
          <p:nvPr/>
        </p:nvSpPr>
        <p:spPr>
          <a:xfrm>
            <a:off x="3969425" y="5772713"/>
            <a:ext cx="182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CC0000"/>
                </a:solidFill>
              </a:rPr>
              <a:t>critical chemical potential</a:t>
            </a:r>
            <a:endParaRPr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705125" y="5772727"/>
            <a:ext cx="338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CC0000"/>
                </a:solidFill>
              </a:rPr>
              <a:t>{transition density, transition strength,</a:t>
            </a:r>
            <a:endParaRPr sz="120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CC0000"/>
                </a:solidFill>
              </a:rPr>
              <a:t>sound speed squared in quark matter}</a:t>
            </a:r>
            <a:endParaRPr sz="1200">
              <a:solidFill>
                <a:srgbClr val="CC0000"/>
              </a:solidFill>
            </a:endParaRPr>
          </a:p>
        </p:txBody>
      </p:sp>
      <p:pic>
        <p:nvPicPr>
          <p:cNvPr id="407" name="Google Shape;407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8001" y="965237"/>
            <a:ext cx="2642117" cy="3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7997" y="1274151"/>
            <a:ext cx="2642126" cy="16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65700" y="509600"/>
            <a:ext cx="1449488" cy="4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65700" y="1651350"/>
            <a:ext cx="2642124" cy="18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65697" y="1838726"/>
            <a:ext cx="664801" cy="63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17325" y="2610124"/>
            <a:ext cx="1481116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6"/>
          <p:cNvPicPr preferRelativeResize="0"/>
          <p:nvPr/>
        </p:nvPicPr>
        <p:blipFill rotWithShape="1">
          <a:blip r:embed="rId14">
            <a:alphaModFix/>
          </a:blip>
          <a:srcRect t="6933"/>
          <a:stretch/>
        </p:blipFill>
        <p:spPr>
          <a:xfrm>
            <a:off x="7624300" y="1841100"/>
            <a:ext cx="1355829" cy="1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2" y="1446534"/>
            <a:ext cx="4371351" cy="426022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7"/>
          <p:cNvSpPr txBox="1"/>
          <p:nvPr/>
        </p:nvSpPr>
        <p:spPr>
          <a:xfrm>
            <a:off x="0" y="5929100"/>
            <a:ext cx="853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Tsong"/>
              <a:buChar char="●"/>
            </a:pPr>
            <a:r>
              <a:rPr lang="zh-CN" sz="1500" b="1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Available GW170817 data</a:t>
            </a:r>
            <a:r>
              <a:rPr lang="zh-CN" sz="1500" b="1">
                <a:solidFill>
                  <a:srgbClr val="CC0000"/>
                </a:solidFill>
                <a:latin typeface="STsong"/>
                <a:ea typeface="STsong"/>
                <a:cs typeface="STsong"/>
                <a:sym typeface="STsong"/>
              </a:rPr>
              <a:t> exclude </a:t>
            </a:r>
            <a:r>
              <a:rPr lang="zh-CN" sz="1500" b="1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low transition threshold（ptrans/εtrans ≲ 0.12）and weak transiton（Δε/εtrans ≲ 0.06）</a:t>
            </a:r>
            <a:endParaRPr sz="1500" b="1">
              <a:latin typeface="STsong"/>
              <a:ea typeface="STsong"/>
              <a:cs typeface="STsong"/>
              <a:sym typeface="STsong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78475" y="51525"/>
            <a:ext cx="89916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>
                <a:solidFill>
                  <a:srgbClr val="1608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Static + Dynamic tide </a:t>
            </a:r>
            <a:endParaRPr sz="2200" b="1">
              <a:solidFill>
                <a:srgbClr val="1608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37"/>
          <p:cNvSpPr txBox="1"/>
          <p:nvPr/>
        </p:nvSpPr>
        <p:spPr>
          <a:xfrm>
            <a:off x="-126031" y="358543"/>
            <a:ext cx="939606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60363" lvl="0" indent="-2333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zh-CN" sz="1600" dirty="0">
                <a:latin typeface="Calibri"/>
                <a:ea typeface="Calibri"/>
                <a:cs typeface="Calibri"/>
                <a:sym typeface="Calibri"/>
              </a:rPr>
              <a:t>Static tidal: Quasi-equilibrium </a:t>
            </a:r>
            <a:r>
              <a:rPr lang="zh-CN" sz="1600" b="1" dirty="0">
                <a:latin typeface="Calibri"/>
                <a:ea typeface="Calibri"/>
                <a:cs typeface="Calibri"/>
                <a:sym typeface="Calibri"/>
              </a:rPr>
              <a:t>approximation</a:t>
            </a:r>
            <a:r>
              <a:rPr lang="zh-CN" sz="1600" dirty="0">
                <a:latin typeface="Calibri"/>
                <a:ea typeface="Calibri"/>
                <a:cs typeface="Calibri"/>
                <a:sym typeface="Calibri"/>
              </a:rPr>
              <a:t>, (i.e., the tidal field changes slowly); </a:t>
            </a:r>
            <a:r>
              <a:rPr lang="zh-CN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Tidal deformability</a:t>
            </a:r>
            <a:r>
              <a:rPr lang="en-US" altLang="zh-CN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(l=2)</a:t>
            </a:r>
          </a:p>
          <a:p>
            <a:pPr marL="360363" lvl="0" indent="-2333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zh-C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Dynamic tidal: tidal-induced composition mode (or</a:t>
            </a:r>
            <a:r>
              <a:rPr lang="zh-CN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zh-C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nterfacial mode), </a:t>
            </a:r>
            <a:r>
              <a:rPr lang="zh-CN" sz="1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discontinuity</a:t>
            </a:r>
            <a:r>
              <a:rPr lang="zh-CN" sz="16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g</a:t>
            </a:r>
            <a:r>
              <a:rPr lang="zh-CN" sz="16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-mode</a:t>
            </a:r>
            <a:r>
              <a:rPr lang="zh-C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oscillation.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4219576" y="4396273"/>
            <a:ext cx="3137400" cy="106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 dirty="0">
                <a:solidFill>
                  <a:srgbClr val="93C47D"/>
                </a:solidFill>
                <a:latin typeface="STsong"/>
                <a:ea typeface="STsong"/>
                <a:cs typeface="STsong"/>
                <a:sym typeface="STsong"/>
              </a:rPr>
              <a:t>Green</a:t>
            </a:r>
            <a:r>
              <a:rPr lang="zh-CN" sz="1800" b="1" dirty="0">
                <a:latin typeface="STsong"/>
                <a:ea typeface="STsong"/>
                <a:cs typeface="STsong"/>
                <a:sym typeface="STsong"/>
              </a:rPr>
              <a:t>/</a:t>
            </a:r>
            <a:r>
              <a:rPr lang="zh-CN" sz="1800" b="1" dirty="0">
                <a:solidFill>
                  <a:srgbClr val="F1C232"/>
                </a:solidFill>
                <a:latin typeface="STsong"/>
                <a:ea typeface="STsong"/>
                <a:cs typeface="STsong"/>
                <a:sym typeface="STsong"/>
              </a:rPr>
              <a:t>Yellow</a:t>
            </a:r>
            <a:r>
              <a:rPr 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：</a:t>
            </a:r>
            <a:r>
              <a:rPr lang="en-US" alt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 detectable region  of </a:t>
            </a:r>
            <a:r>
              <a:rPr 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3rd generation GW detectors </a:t>
            </a:r>
            <a:r>
              <a:rPr lang="en-US" alt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for </a:t>
            </a:r>
            <a:r>
              <a:rPr lang="zh-CN" sz="1600" b="1" dirty="0">
                <a:solidFill>
                  <a:srgbClr val="93C47D"/>
                </a:solidFill>
                <a:latin typeface="STsong"/>
                <a:ea typeface="STsong"/>
                <a:cs typeface="STsong"/>
                <a:sym typeface="STsong"/>
              </a:rPr>
              <a:t>1.4</a:t>
            </a:r>
            <a:r>
              <a:rPr 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/</a:t>
            </a:r>
            <a:r>
              <a:rPr lang="zh-CN" sz="1600" b="1" dirty="0">
                <a:solidFill>
                  <a:srgbClr val="F1C232"/>
                </a:solidFill>
                <a:latin typeface="STsong"/>
                <a:ea typeface="STsong"/>
                <a:cs typeface="STsong"/>
                <a:sym typeface="STsong"/>
              </a:rPr>
              <a:t>1.8</a:t>
            </a:r>
            <a:r>
              <a:rPr 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M</a:t>
            </a:r>
            <a:r>
              <a:rPr lang="zh-CN" sz="1600" b="1" baseline="-25000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⊙ </a:t>
            </a:r>
            <a:r>
              <a:rPr lang="en-US" altLang="zh-CN" sz="1600" b="1" dirty="0">
                <a:solidFill>
                  <a:schemeClr val="dk1"/>
                </a:solidFill>
                <a:latin typeface="STsong"/>
                <a:ea typeface="STsong"/>
                <a:cs typeface="STsong"/>
                <a:sym typeface="STsong"/>
              </a:rPr>
              <a:t>BNS system</a:t>
            </a:r>
            <a:endParaRPr sz="1600" b="1" dirty="0">
              <a:solidFill>
                <a:schemeClr val="dk1"/>
              </a:solidFill>
              <a:latin typeface="STsong"/>
              <a:ea typeface="STsong"/>
              <a:cs typeface="STsong"/>
              <a:sym typeface="STsong"/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7698" y="4376753"/>
            <a:ext cx="1480368" cy="166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9974" y="1805278"/>
            <a:ext cx="4215000" cy="2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9178" y="1122085"/>
            <a:ext cx="811593" cy="632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7"/>
          <p:cNvSpPr txBox="1"/>
          <p:nvPr/>
        </p:nvSpPr>
        <p:spPr>
          <a:xfrm>
            <a:off x="4267650" y="5506660"/>
            <a:ext cx="332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2305.08401 </a:t>
            </a:r>
            <a:endParaRPr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E2CA41-E3EA-930A-F068-9764381C95E7}"/>
              </a:ext>
            </a:extLst>
          </p:cNvPr>
          <p:cNvSpPr txBox="1"/>
          <p:nvPr/>
        </p:nvSpPr>
        <p:spPr>
          <a:xfrm>
            <a:off x="164843" y="1130421"/>
            <a:ext cx="8531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SG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Part of orbital energy transferred to internal oscillation; </a:t>
            </a:r>
            <a:r>
              <a:rPr lang="zh-SG" altLang="en-US" dirty="0">
                <a:solidFill>
                  <a:srgbClr val="FF0000"/>
                </a:solidFill>
                <a:latin typeface="Calibri"/>
                <a:cs typeface="Calibri"/>
              </a:rPr>
              <a:t>Coupling of stellar oscillations </a:t>
            </a:r>
            <a:r>
              <a:rPr lang="en-US" altLang="zh-SG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with</a:t>
            </a:r>
            <a:r>
              <a:rPr lang="zh-SG" altLang="en-US" dirty="0">
                <a:solidFill>
                  <a:srgbClr val="FF0000"/>
                </a:solidFill>
                <a:latin typeface="Calibri"/>
                <a:cs typeface="Calibri"/>
              </a:rPr>
              <a:t> tidal multipolar fields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"/>
          <p:cNvSpPr txBox="1"/>
          <p:nvPr/>
        </p:nvSpPr>
        <p:spPr>
          <a:xfrm>
            <a:off x="7002900" y="4908575"/>
            <a:ext cx="23367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+GW (dynamic tide)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+X-ray (XMM-Newton)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+FOPI</a:t>
            </a:r>
            <a:endParaRPr sz="19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(in preparation)</a:t>
            </a:r>
            <a:endParaRPr sz="1000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3" name="Google Shape;433;p38"/>
          <p:cNvSpPr/>
          <p:nvPr/>
        </p:nvSpPr>
        <p:spPr>
          <a:xfrm>
            <a:off x="225750" y="4179925"/>
            <a:ext cx="8692500" cy="6771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C4125"/>
              </a:gs>
              <a:gs pos="100000">
                <a:srgbClr val="54030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8"/>
          <p:cNvSpPr txBox="1"/>
          <p:nvPr/>
        </p:nvSpPr>
        <p:spPr>
          <a:xfrm>
            <a:off x="76200" y="-41775"/>
            <a:ext cx="89916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Connect consistently nuclear physics and GW+EM observations to probe the EoS at different density regimes (2021-)</a:t>
            </a:r>
            <a:endParaRPr sz="21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38"/>
          <p:cNvSpPr/>
          <p:nvPr/>
        </p:nvSpPr>
        <p:spPr>
          <a:xfrm>
            <a:off x="3349325" y="4532325"/>
            <a:ext cx="344750" cy="418600"/>
          </a:xfrm>
          <a:prstGeom prst="flowChartExtra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8"/>
          <p:cNvSpPr txBox="1"/>
          <p:nvPr/>
        </p:nvSpPr>
        <p:spPr>
          <a:xfrm>
            <a:off x="3186550" y="4914725"/>
            <a:ext cx="2626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+mocked MOI (radio)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+DM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8"/>
          <p:cNvSpPr txBox="1"/>
          <p:nvPr/>
        </p:nvSpPr>
        <p:spPr>
          <a:xfrm>
            <a:off x="453125" y="3901375"/>
            <a:ext cx="8178000" cy="477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2021                                         2022		</a:t>
            </a:r>
            <a:r>
              <a:rPr lang="en-US" altLang="zh-CN" sz="19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zh-CN" sz="19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2023	</a:t>
            </a:r>
            <a:r>
              <a:rPr lang="en-US" altLang="zh-CN" sz="19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zh-CN" sz="19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  2024          </a:t>
            </a:r>
            <a:endParaRPr dirty="0"/>
          </a:p>
        </p:txBody>
      </p:sp>
      <p:sp>
        <p:nvSpPr>
          <p:cNvPr id="438" name="Google Shape;438;p38"/>
          <p:cNvSpPr/>
          <p:nvPr/>
        </p:nvSpPr>
        <p:spPr>
          <a:xfrm>
            <a:off x="628075" y="4532325"/>
            <a:ext cx="344750" cy="418600"/>
          </a:xfrm>
          <a:prstGeom prst="flowChartExtra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8"/>
          <p:cNvSpPr txBox="1"/>
          <p:nvPr/>
        </p:nvSpPr>
        <p:spPr>
          <a:xfrm>
            <a:off x="73350" y="4868800"/>
            <a:ext cx="2994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PSRs (radio)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GW (static tide)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X-ray (NICER)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8"/>
          <p:cNvSpPr/>
          <p:nvPr/>
        </p:nvSpPr>
        <p:spPr>
          <a:xfrm>
            <a:off x="7307700" y="4532325"/>
            <a:ext cx="344750" cy="418600"/>
          </a:xfrm>
          <a:prstGeom prst="flowChartExtract">
            <a:avLst/>
          </a:pr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8"/>
          <p:cNvSpPr/>
          <p:nvPr/>
        </p:nvSpPr>
        <p:spPr>
          <a:xfrm>
            <a:off x="5690100" y="4532325"/>
            <a:ext cx="344750" cy="418600"/>
          </a:xfrm>
          <a:prstGeom prst="flowChartExtract">
            <a:avLst/>
          </a:prstGeom>
          <a:solidFill>
            <a:srgbClr val="7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8"/>
          <p:cNvSpPr txBox="1"/>
          <p:nvPr/>
        </p:nvSpPr>
        <p:spPr>
          <a:xfrm>
            <a:off x="5542001" y="4908575"/>
            <a:ext cx="16134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+n skin</a:t>
            </a:r>
            <a:endParaRPr sz="19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+hypernuclei</a:t>
            </a:r>
            <a:endParaRPr sz="19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+kilonova (optical+)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8"/>
          <p:cNvSpPr txBox="1"/>
          <p:nvPr/>
        </p:nvSpPr>
        <p:spPr>
          <a:xfrm>
            <a:off x="306098" y="57732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2103.15119</a:t>
            </a:r>
            <a:r>
              <a:rPr lang="zh-CN" sz="10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sp>
        <p:nvSpPr>
          <p:cNvPr id="444" name="Google Shape;444;p38"/>
          <p:cNvSpPr txBox="1"/>
          <p:nvPr/>
        </p:nvSpPr>
        <p:spPr>
          <a:xfrm>
            <a:off x="3281975" y="5493417"/>
            <a:ext cx="1533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2204.05560</a:t>
            </a:r>
            <a:endParaRPr/>
          </a:p>
        </p:txBody>
      </p:sp>
      <p:sp>
        <p:nvSpPr>
          <p:cNvPr id="445" name="Google Shape;445;p38"/>
          <p:cNvSpPr txBox="1"/>
          <p:nvPr/>
        </p:nvSpPr>
        <p:spPr>
          <a:xfrm>
            <a:off x="5418675" y="5425175"/>
            <a:ext cx="122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2205.10631</a:t>
            </a:r>
            <a:endParaRPr/>
          </a:p>
        </p:txBody>
      </p:sp>
      <p:sp>
        <p:nvSpPr>
          <p:cNvPr id="446" name="Google Shape;446;p38"/>
          <p:cNvSpPr txBox="1"/>
          <p:nvPr/>
        </p:nvSpPr>
        <p:spPr>
          <a:xfrm>
            <a:off x="5418675" y="6058325"/>
            <a:ext cx="17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2211.02007</a:t>
            </a:r>
            <a:endParaRPr/>
          </a:p>
        </p:txBody>
      </p:sp>
      <p:sp>
        <p:nvSpPr>
          <p:cNvPr id="447" name="Google Shape;447;p38"/>
          <p:cNvSpPr txBox="1"/>
          <p:nvPr/>
        </p:nvSpPr>
        <p:spPr>
          <a:xfrm>
            <a:off x="8148375" y="5135575"/>
            <a:ext cx="2961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2305.08401</a:t>
            </a:r>
            <a:endParaRPr/>
          </a:p>
        </p:txBody>
      </p:sp>
      <p:sp>
        <p:nvSpPr>
          <p:cNvPr id="448" name="Google Shape;448;p38"/>
          <p:cNvSpPr txBox="1"/>
          <p:nvPr/>
        </p:nvSpPr>
        <p:spPr>
          <a:xfrm>
            <a:off x="5418675" y="5152325"/>
            <a:ext cx="1294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2305.16058</a:t>
            </a:r>
            <a:endParaRPr/>
          </a:p>
        </p:txBody>
      </p:sp>
      <p:sp>
        <p:nvSpPr>
          <p:cNvPr id="449" name="Google Shape;449;p38"/>
          <p:cNvSpPr txBox="1"/>
          <p:nvPr/>
        </p:nvSpPr>
        <p:spPr>
          <a:xfrm>
            <a:off x="7573249" y="5701275"/>
            <a:ext cx="198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2402.02799</a:t>
            </a:r>
            <a:r>
              <a:rPr lang="zh-CN" sz="1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</p:txBody>
      </p:sp>
      <p:sp>
        <p:nvSpPr>
          <p:cNvPr id="450" name="Google Shape;450;p38"/>
          <p:cNvSpPr txBox="1"/>
          <p:nvPr/>
        </p:nvSpPr>
        <p:spPr>
          <a:xfrm>
            <a:off x="3854226" y="5170025"/>
            <a:ext cx="1668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u="sng" dirty="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2107.07979</a:t>
            </a:r>
            <a:endParaRPr dirty="0"/>
          </a:p>
        </p:txBody>
      </p:sp>
      <p:grpSp>
        <p:nvGrpSpPr>
          <p:cNvPr id="451" name="Google Shape;451;p38"/>
          <p:cNvGrpSpPr/>
          <p:nvPr/>
        </p:nvGrpSpPr>
        <p:grpSpPr>
          <a:xfrm>
            <a:off x="5813182" y="1024694"/>
            <a:ext cx="4716138" cy="2722740"/>
            <a:chOff x="5848592" y="640827"/>
            <a:chExt cx="3992667" cy="2137830"/>
          </a:xfrm>
        </p:grpSpPr>
        <p:pic>
          <p:nvPicPr>
            <p:cNvPr id="452" name="Google Shape;452;p38"/>
            <p:cNvPicPr preferRelativeResize="0"/>
            <p:nvPr/>
          </p:nvPicPr>
          <p:blipFill rotWithShape="1">
            <a:blip r:embed="rId11">
              <a:alphaModFix/>
            </a:blip>
            <a:srcRect l="4122"/>
            <a:stretch/>
          </p:blipFill>
          <p:spPr>
            <a:xfrm>
              <a:off x="5848592" y="640827"/>
              <a:ext cx="2808552" cy="21378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38"/>
            <p:cNvSpPr txBox="1"/>
            <p:nvPr/>
          </p:nvSpPr>
          <p:spPr>
            <a:xfrm>
              <a:off x="7338659" y="2054936"/>
              <a:ext cx="2502600" cy="2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000" i="1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Pang et al. 2022</a:t>
              </a:r>
              <a:endParaRPr sz="10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38"/>
          <p:cNvSpPr txBox="1"/>
          <p:nvPr/>
        </p:nvSpPr>
        <p:spPr>
          <a:xfrm>
            <a:off x="165700" y="949025"/>
            <a:ext cx="6351900" cy="1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9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Data:</a:t>
            </a:r>
            <a:endParaRPr sz="19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GW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 event of GW170817(+GW190425) &amp; 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kilonova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 light curve of AT2017gfo,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NICER⁢⁢⨉XMM-Newton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’s measurement of mass and radius of 2 PSRs,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Calibri"/>
                <a:ea typeface="Calibri"/>
                <a:cs typeface="Calibri"/>
                <a:sym typeface="Calibri"/>
              </a:rPr>
              <a:t> (Mocked) 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SKA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’s</a:t>
            </a: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moment of inertia measurement on PSR J0737-3039,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>
                <a:latin typeface="Calibri"/>
                <a:ea typeface="Calibri"/>
                <a:cs typeface="Calibri"/>
                <a:sym typeface="Calibri"/>
              </a:rPr>
              <a:t>Neutron-skin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 from PREX-II, CREX and the ab initio predictions on </a:t>
            </a:r>
            <a:r>
              <a:rPr lang="zh-CN" baseline="30000">
                <a:latin typeface="Calibri"/>
                <a:ea typeface="Calibri"/>
                <a:cs typeface="Calibri"/>
                <a:sym typeface="Calibri"/>
              </a:rPr>
              <a:t>208</a:t>
            </a:r>
            <a:r>
              <a:rPr lang="zh-CN">
                <a:latin typeface="Calibri"/>
                <a:ea typeface="Calibri"/>
                <a:cs typeface="Calibri"/>
                <a:sym typeface="Calibri"/>
              </a:rPr>
              <a:t>Pb,</a:t>
            </a:r>
            <a:r>
              <a:rPr lang="zh-CN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r>
              <a:rPr lang="zh-C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9"/>
          <p:cNvSpPr txBox="1"/>
          <p:nvPr/>
        </p:nvSpPr>
        <p:spPr>
          <a:xfrm>
            <a:off x="190225" y="747550"/>
            <a:ext cx="8552700" cy="11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C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Procedure used until now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Piecewise polytrope EoS: Logarithm of the adiabatic index (𝜞) of the EoSs are treated as polynomial: </a:t>
            </a:r>
            <a:r>
              <a:rPr lang="zh-C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Little to no microphysics;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0" name="Google Shape;4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9325" y="943700"/>
            <a:ext cx="2133600" cy="3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9"/>
          <p:cNvSpPr txBox="1"/>
          <p:nvPr/>
        </p:nvSpPr>
        <p:spPr>
          <a:xfrm>
            <a:off x="-20400" y="69700"/>
            <a:ext cx="9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>
                <a:solidFill>
                  <a:srgbClr val="1608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 box = EoS microphysics </a:t>
            </a:r>
            <a:endParaRPr sz="2200" b="1">
              <a:solidFill>
                <a:srgbClr val="1608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2" name="Google Shape;46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7338" y="2714225"/>
            <a:ext cx="1503244" cy="150995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9"/>
          <p:cNvSpPr txBox="1"/>
          <p:nvPr/>
        </p:nvSpPr>
        <p:spPr>
          <a:xfrm>
            <a:off x="190225" y="1984000"/>
            <a:ext cx="71631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Better procedure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❏"/>
            </a:pP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physics at the EoS modelling stage;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❏"/>
            </a:pP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Support quantitative studies of the EoS at </a:t>
            </a:r>
            <a:r>
              <a:rPr lang="zh-C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different</a:t>
            </a: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density regimes;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❏"/>
            </a:pP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prior explicitly considering phase transition;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❏"/>
            </a:pPr>
            <a:r>
              <a:rPr lang="zh-CN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 discuss the composition of matter and the underlying strong interaction;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❏"/>
            </a:pP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Allow for straightforward extensions to higher-dimensional models, accommodating the inclusion of additional particles within NSs, even dark matter;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❏"/>
            </a:pP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Facilitate a </a:t>
            </a:r>
            <a:r>
              <a:rPr lang="zh-CN" sz="18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connection</a:t>
            </a:r>
            <a:r>
              <a:rPr lang="zh-CN" sz="18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zh-C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the ongoing research efforts in the field of relativistic HIC.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0"/>
          <p:cNvSpPr txBox="1"/>
          <p:nvPr/>
        </p:nvSpPr>
        <p:spPr>
          <a:xfrm>
            <a:off x="2275" y="792150"/>
            <a:ext cx="6141111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08F7"/>
              </a:buClr>
              <a:buSzPts val="1800"/>
              <a:buFont typeface="Calibri"/>
              <a:buChar char="●"/>
            </a:pP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核结构finite nuclei (especially neutron-rich,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superheavy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);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08F7"/>
              </a:buClr>
              <a:buSzPts val="1800"/>
              <a:buFont typeface="Calibri"/>
              <a:buChar char="●"/>
            </a:pP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核反应collective flow/transport/meson production in HIC</a:t>
            </a:r>
            <a:r>
              <a:rPr lang="zh-C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0"/>
          <p:cNvSpPr txBox="1"/>
          <p:nvPr/>
        </p:nvSpPr>
        <p:spPr>
          <a:xfrm>
            <a:off x="2275" y="1555891"/>
            <a:ext cx="36588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44"/>
              </a:spcBef>
              <a:spcAft>
                <a:spcPts val="0"/>
              </a:spcAft>
              <a:buClr>
                <a:srgbClr val="1608F7"/>
              </a:buClr>
              <a:buSzPts val="1800"/>
              <a:buFont typeface="Calibri"/>
              <a:buChar char="●"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PSR J0030+0451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44"/>
              </a:spcBef>
              <a:spcAft>
                <a:spcPts val="0"/>
              </a:spcAft>
              <a:buNone/>
            </a:pP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844"/>
              </a:spcBef>
              <a:spcAft>
                <a:spcPts val="0"/>
              </a:spcAft>
              <a:buClr>
                <a:srgbClr val="1608F7"/>
              </a:buClr>
              <a:buSzPts val="1800"/>
              <a:buFont typeface="Verdana"/>
              <a:buChar char="●"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PSR J0740+6620</a:t>
            </a:r>
            <a:r>
              <a:rPr lang="zh-C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(Cromartie et al. 2019)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Google Shape;470;p40"/>
          <p:cNvPicPr preferRelativeResize="0"/>
          <p:nvPr/>
        </p:nvPicPr>
        <p:blipFill rotWithShape="1">
          <a:blip r:embed="rId3">
            <a:alphaModFix/>
          </a:blip>
          <a:srcRect r="10586" b="6638"/>
          <a:stretch/>
        </p:blipFill>
        <p:spPr>
          <a:xfrm>
            <a:off x="316375" y="3847108"/>
            <a:ext cx="3596099" cy="2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0"/>
          <p:cNvPicPr preferRelativeResize="0"/>
          <p:nvPr/>
        </p:nvPicPr>
        <p:blipFill rotWithShape="1">
          <a:blip r:embed="rId4">
            <a:alphaModFix/>
          </a:blip>
          <a:srcRect r="26583"/>
          <a:stretch/>
        </p:blipFill>
        <p:spPr>
          <a:xfrm>
            <a:off x="343650" y="4340671"/>
            <a:ext cx="3085314" cy="2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0"/>
          <p:cNvSpPr txBox="1"/>
          <p:nvPr/>
        </p:nvSpPr>
        <p:spPr>
          <a:xfrm>
            <a:off x="2306300" y="4038871"/>
            <a:ext cx="159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(Riley et al. 2021) </a:t>
            </a: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0"/>
          <p:cNvSpPr txBox="1"/>
          <p:nvPr/>
        </p:nvSpPr>
        <p:spPr>
          <a:xfrm>
            <a:off x="1942400" y="4566283"/>
            <a:ext cx="180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(Miller et al. 2021) </a:t>
            </a: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40"/>
          <p:cNvPicPr preferRelativeResize="0"/>
          <p:nvPr/>
        </p:nvPicPr>
        <p:blipFill rotWithShape="1">
          <a:blip r:embed="rId5">
            <a:alphaModFix/>
          </a:blip>
          <a:srcRect r="25037" b="8842"/>
          <a:stretch/>
        </p:blipFill>
        <p:spPr>
          <a:xfrm>
            <a:off x="31800" y="2056575"/>
            <a:ext cx="3697743" cy="2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0"/>
          <p:cNvPicPr preferRelativeResize="0"/>
          <p:nvPr/>
        </p:nvPicPr>
        <p:blipFill rotWithShape="1">
          <a:blip r:embed="rId6">
            <a:alphaModFix/>
          </a:blip>
          <a:srcRect r="15483"/>
          <a:stretch/>
        </p:blipFill>
        <p:spPr>
          <a:xfrm>
            <a:off x="82623" y="2611329"/>
            <a:ext cx="3596099" cy="2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0"/>
          <p:cNvSpPr txBox="1"/>
          <p:nvPr/>
        </p:nvSpPr>
        <p:spPr>
          <a:xfrm>
            <a:off x="2456975" y="2243888"/>
            <a:ext cx="159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(Riley et al. 2019) </a:t>
            </a: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0"/>
          <p:cNvSpPr txBox="1"/>
          <p:nvPr/>
        </p:nvSpPr>
        <p:spPr>
          <a:xfrm>
            <a:off x="2107975" y="2758163"/>
            <a:ext cx="180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(Miller et al. 2019) </a:t>
            </a: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0"/>
          <p:cNvSpPr txBox="1"/>
          <p:nvPr/>
        </p:nvSpPr>
        <p:spPr>
          <a:xfrm>
            <a:off x="203275" y="3387188"/>
            <a:ext cx="457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rPr>
              <a:t>(currently most massive neutron star)</a:t>
            </a:r>
            <a:endParaRPr b="1">
              <a:solidFill>
                <a:srgbClr val="8080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9" name="Google Shape;47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2175" y="5079450"/>
            <a:ext cx="1501182" cy="131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94076" y="5025750"/>
            <a:ext cx="1635476" cy="1258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40"/>
          <p:cNvGrpSpPr/>
          <p:nvPr/>
        </p:nvGrpSpPr>
        <p:grpSpPr>
          <a:xfrm>
            <a:off x="7175504" y="957913"/>
            <a:ext cx="1804501" cy="5379270"/>
            <a:chOff x="7389975" y="1383778"/>
            <a:chExt cx="1677825" cy="4891135"/>
          </a:xfrm>
        </p:grpSpPr>
        <p:pic>
          <p:nvPicPr>
            <p:cNvPr id="482" name="Google Shape;482;p40" descr="CowModels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89975" y="1383778"/>
              <a:ext cx="1593000" cy="489113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83" name="Google Shape;483;p40"/>
            <p:cNvSpPr txBox="1"/>
            <p:nvPr/>
          </p:nvSpPr>
          <p:spPr>
            <a:xfrm>
              <a:off x="7519800" y="2242575"/>
              <a:ext cx="15480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/>
                <a:t>NUCL    ASTRO</a:t>
              </a:r>
              <a:endParaRPr/>
            </a:p>
          </p:txBody>
        </p:sp>
      </p:grpSp>
      <p:sp>
        <p:nvSpPr>
          <p:cNvPr id="484" name="Google Shape;484;p40"/>
          <p:cNvSpPr txBox="1"/>
          <p:nvPr/>
        </p:nvSpPr>
        <p:spPr>
          <a:xfrm>
            <a:off x="3804100" y="1387948"/>
            <a:ext cx="3697800" cy="10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608F7"/>
              </a:buClr>
              <a:buSzPts val="1800"/>
              <a:buFont typeface="Calibri"/>
              <a:buChar char="●"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neutron 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star binary: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GW+短伽玛暴SGRB+千新星kilonova</a:t>
            </a:r>
            <a:endParaRPr sz="13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0"/>
          <p:cNvSpPr txBox="1"/>
          <p:nvPr/>
        </p:nvSpPr>
        <p:spPr>
          <a:xfrm>
            <a:off x="4090288" y="3460088"/>
            <a:ext cx="308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GW170817 (the</a:t>
            </a:r>
            <a:r>
              <a:rPr lang="zh-CN" sz="17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17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‘golden’ </a:t>
            </a: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event)  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>
                <a:latin typeface="Calibri"/>
                <a:ea typeface="Calibri"/>
                <a:cs typeface="Calibri"/>
                <a:sym typeface="Calibri"/>
              </a:rPr>
              <a:t>GW190425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6" name="Google Shape;48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35775" y="2309638"/>
            <a:ext cx="1912818" cy="107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35784" y="4566281"/>
            <a:ext cx="2084416" cy="10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0"/>
          <p:cNvSpPr txBox="1"/>
          <p:nvPr/>
        </p:nvSpPr>
        <p:spPr>
          <a:xfrm>
            <a:off x="4045951" y="5723400"/>
            <a:ext cx="287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808080"/>
                </a:solidFill>
                <a:latin typeface="Lato"/>
                <a:ea typeface="Lato"/>
                <a:cs typeface="Lato"/>
                <a:sym typeface="Lato"/>
              </a:rPr>
              <a:t>upcoming ~10% accuracy moment of inertia measurement</a:t>
            </a:r>
            <a:endParaRPr b="1">
              <a:solidFill>
                <a:srgbClr val="8080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40"/>
          <p:cNvSpPr txBox="1"/>
          <p:nvPr/>
        </p:nvSpPr>
        <p:spPr>
          <a:xfrm>
            <a:off x="3804100" y="3960271"/>
            <a:ext cx="3697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08F7"/>
              </a:buClr>
              <a:buSzPts val="1800"/>
              <a:buFont typeface="Calibri"/>
              <a:buChar char="●"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PSR J0737-3039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0"/>
          <p:cNvSpPr txBox="1"/>
          <p:nvPr/>
        </p:nvSpPr>
        <p:spPr>
          <a:xfrm>
            <a:off x="423050" y="110900"/>
            <a:ext cx="6677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rgbClr val="1608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Brief summary of news from the data</a:t>
            </a:r>
            <a:endParaRPr sz="2100" b="1">
              <a:solidFill>
                <a:srgbClr val="1608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40"/>
          <p:cNvSpPr txBox="1"/>
          <p:nvPr/>
        </p:nvSpPr>
        <p:spPr>
          <a:xfrm>
            <a:off x="6143386" y="599016"/>
            <a:ext cx="208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 b="1">
                <a:latin typeface="Lato"/>
                <a:ea typeface="Lato"/>
                <a:cs typeface="Lato"/>
                <a:sym typeface="Lato"/>
              </a:rPr>
              <a:t>mostly around saturation</a:t>
            </a:r>
            <a:endParaRPr sz="10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2" name="Google Shape;492;p40"/>
          <p:cNvSpPr/>
          <p:nvPr/>
        </p:nvSpPr>
        <p:spPr>
          <a:xfrm rot="16200000">
            <a:off x="5917875" y="993198"/>
            <a:ext cx="407700" cy="367500"/>
          </a:xfrm>
          <a:prstGeom prst="leftUpArrow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80000"/>
              </a:solidFill>
            </a:endParaRPr>
          </a:p>
        </p:txBody>
      </p:sp>
      <p:sp>
        <p:nvSpPr>
          <p:cNvPr id="493" name="Google Shape;493;p40"/>
          <p:cNvSpPr txBox="1"/>
          <p:nvPr/>
        </p:nvSpPr>
        <p:spPr>
          <a:xfrm>
            <a:off x="581475" y="1372310"/>
            <a:ext cx="538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e.g., STAR@RHIC 3GeV, 4.5GeV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725" y="2169425"/>
            <a:ext cx="6341350" cy="40123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3"/>
          <p:cNvSpPr txBox="1"/>
          <p:nvPr/>
        </p:nvSpPr>
        <p:spPr>
          <a:xfrm>
            <a:off x="1593025" y="4941925"/>
            <a:ext cx="2377200" cy="919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sz="1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Empirically known around normal nuclear matter density.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" name="Google Shape;85;p23"/>
          <p:cNvSpPr txBox="1"/>
          <p:nvPr/>
        </p:nvSpPr>
        <p:spPr>
          <a:xfrm>
            <a:off x="4462125" y="4225200"/>
            <a:ext cx="2299800" cy="109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zh-CN" sz="1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Color-Flavor-Locked phase at symptotically high density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6" name="Google Shape;86;p23"/>
          <p:cNvSpPr txBox="1"/>
          <p:nvPr/>
        </p:nvSpPr>
        <p:spPr>
          <a:xfrm>
            <a:off x="815975" y="2457025"/>
            <a:ext cx="1873500" cy="819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sz="1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Crossover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sz="160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(μ=0, T~150MeV) from LQCD;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23"/>
          <p:cNvSpPr txBox="1"/>
          <p:nvPr/>
        </p:nvSpPr>
        <p:spPr>
          <a:xfrm>
            <a:off x="815975" y="3276625"/>
            <a:ext cx="1638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CN" sz="1200" i="1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eg: Y. Aoki, et al, Nature </a:t>
            </a:r>
            <a:r>
              <a:rPr lang="zh-CN" sz="1200" i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2006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" name="Google Shape;88;p23"/>
          <p:cNvSpPr txBox="1"/>
          <p:nvPr/>
        </p:nvSpPr>
        <p:spPr>
          <a:xfrm>
            <a:off x="182875" y="6017550"/>
            <a:ext cx="3733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CN" b="1" u="none" strike="noStrike" cap="none">
                <a:solidFill>
                  <a:srgbClr val="777777"/>
                </a:solidFill>
                <a:latin typeface="STsong"/>
                <a:ea typeface="STsong"/>
                <a:cs typeface="STsong"/>
                <a:sym typeface="STsong"/>
              </a:rPr>
              <a:t>Sasa</a:t>
            </a:r>
            <a:r>
              <a:rPr lang="zh-CN" b="1">
                <a:solidFill>
                  <a:srgbClr val="777777"/>
                </a:solidFill>
                <a:latin typeface="STsong"/>
                <a:ea typeface="STsong"/>
                <a:cs typeface="STsong"/>
                <a:sym typeface="STsong"/>
              </a:rPr>
              <a:t>ki NP</a:t>
            </a:r>
            <a:r>
              <a:rPr lang="zh-CN" b="1" u="none" strike="noStrike" cap="none">
                <a:solidFill>
                  <a:srgbClr val="777777"/>
                </a:solidFill>
                <a:latin typeface="STsong"/>
                <a:ea typeface="STsong"/>
                <a:cs typeface="STsong"/>
                <a:sym typeface="STsong"/>
              </a:rPr>
              <a:t>A 2009</a:t>
            </a:r>
            <a:endParaRPr b="1">
              <a:solidFill>
                <a:srgbClr val="777777"/>
              </a:solidFill>
              <a:latin typeface="STsong"/>
              <a:ea typeface="STsong"/>
              <a:cs typeface="STsong"/>
              <a:sym typeface="STsong"/>
            </a:endParaRPr>
          </a:p>
        </p:txBody>
      </p:sp>
      <p:sp>
        <p:nvSpPr>
          <p:cNvPr id="89" name="Google Shape;89;p23"/>
          <p:cNvSpPr txBox="1"/>
          <p:nvPr/>
        </p:nvSpPr>
        <p:spPr>
          <a:xfrm>
            <a:off x="10750" y="588100"/>
            <a:ext cx="9133200" cy="10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zh-CN" sz="1600">
                <a:latin typeface="Lato"/>
                <a:ea typeface="Lato"/>
                <a:cs typeface="Lato"/>
                <a:sym typeface="Lato"/>
              </a:rPr>
              <a:t>QCD: The theory which describles the interaction of nucleons and quarks;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zh-CN" sz="1600">
                <a:latin typeface="Lato"/>
                <a:ea typeface="Lato"/>
                <a:cs typeface="Lato"/>
                <a:sym typeface="Lato"/>
              </a:rPr>
              <a:t>Lattice QCD (LQCD) and 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Heavy-ion collisions (HICs) </a:t>
            </a:r>
            <a:r>
              <a:rPr lang="zh-CN" sz="1600">
                <a:latin typeface="Lato"/>
                <a:ea typeface="Lato"/>
                <a:cs typeface="Lato"/>
                <a:sym typeface="Lato"/>
              </a:rPr>
              <a:t>sensitive primarily to high T, low 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μ</a:t>
            </a:r>
            <a:r>
              <a:rPr lang="zh-CN" sz="1600">
                <a:latin typeface="Lato"/>
                <a:ea typeface="Lato"/>
                <a:cs typeface="Lato"/>
                <a:sym typeface="Lato"/>
              </a:rPr>
              <a:t> regions;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zh-CN" sz="1600">
                <a:latin typeface="Lato"/>
                <a:ea typeface="Lato"/>
                <a:cs typeface="Lato"/>
                <a:sym typeface="Lato"/>
              </a:rPr>
              <a:t>Electronmagetic (EM) and gravitational wave (GW) observations of neutron stars serve as ideal probe of </a:t>
            </a:r>
            <a:r>
              <a:rPr lang="zh-CN" sz="1600" b="1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cold, dense</a:t>
            </a:r>
            <a:r>
              <a:rPr lang="zh-CN" sz="1600" b="1">
                <a:latin typeface="Lato"/>
                <a:ea typeface="Lato"/>
                <a:cs typeface="Lato"/>
                <a:sym typeface="Lato"/>
              </a:rPr>
              <a:t> QCD</a:t>
            </a:r>
            <a:r>
              <a:rPr lang="zh-CN" sz="1600">
                <a:latin typeface="Lato"/>
                <a:ea typeface="Lato"/>
                <a:cs typeface="Lato"/>
                <a:sym typeface="Lato"/>
              </a:rPr>
              <a:t>.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23"/>
          <p:cNvSpPr txBox="1"/>
          <p:nvPr/>
        </p:nvSpPr>
        <p:spPr>
          <a:xfrm>
            <a:off x="-10750" y="56400"/>
            <a:ext cx="91332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Neutron star as dense matter probe</a:t>
            </a:r>
            <a:endParaRPr sz="28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5075" y="4091450"/>
            <a:ext cx="1275058" cy="16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3"/>
          <p:cNvSpPr/>
          <p:nvPr/>
        </p:nvSpPr>
        <p:spPr>
          <a:xfrm>
            <a:off x="3695200" y="5209225"/>
            <a:ext cx="2226600" cy="988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latin typeface="Lato"/>
                <a:ea typeface="Lato"/>
                <a:cs typeface="Lato"/>
                <a:sym typeface="Lato"/>
              </a:rPr>
              <a:t>Neutron star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latin typeface="Lato"/>
                <a:ea typeface="Lato"/>
                <a:cs typeface="Lato"/>
                <a:sym typeface="Lato"/>
              </a:rPr>
              <a:t>Quark star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23"/>
          <p:cNvSpPr txBox="1"/>
          <p:nvPr/>
        </p:nvSpPr>
        <p:spPr>
          <a:xfrm>
            <a:off x="7137050" y="5695850"/>
            <a:ext cx="1930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Discover 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February 2002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6350" y="2623975"/>
            <a:ext cx="2051700" cy="11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9575"/>
            <a:ext cx="8839199" cy="482472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1"/>
          <p:cNvSpPr txBox="1"/>
          <p:nvPr/>
        </p:nvSpPr>
        <p:spPr>
          <a:xfrm>
            <a:off x="152400" y="89475"/>
            <a:ext cx="87108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Where &amp; how</a:t>
            </a:r>
            <a:r>
              <a:rPr lang="zh-CN" sz="2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the phase transition happens</a:t>
            </a:r>
            <a:r>
              <a:rPr lang="zh-CN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 a matter of hot debate not only in astrophysics but also within the theory of high energy</a:t>
            </a:r>
            <a:r>
              <a:rPr lang="zh-CN" sz="29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(~GeV) </a:t>
            </a:r>
            <a:r>
              <a:rPr lang="zh-CN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heavy-ion collisions.</a:t>
            </a:r>
            <a:endParaRPr sz="2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258100" y="5484200"/>
            <a:ext cx="54078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HIC</a:t>
            </a:r>
            <a:r>
              <a:rPr lang="zh-C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nearly symmetric hot matter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Neutron star:</a:t>
            </a:r>
            <a:r>
              <a:rPr lang="zh-C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beta-stable cold matter 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5692175" y="4378425"/>
            <a:ext cx="3416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zh-C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 of temperature dependence taken into account in the transport model</a:t>
            </a:r>
            <a:r>
              <a:rPr lang="zh-CN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simulations through the phase space distributions during the reactions;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1"/>
          <p:cNvSpPr txBox="1"/>
          <p:nvPr/>
        </p:nvSpPr>
        <p:spPr>
          <a:xfrm>
            <a:off x="5664525" y="6040725"/>
            <a:ext cx="341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●"/>
            </a:pPr>
            <a:r>
              <a:rPr lang="zh-C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 EoS input-&gt;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875" y="2061371"/>
            <a:ext cx="4402879" cy="3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2"/>
          <p:cNvPicPr preferRelativeResize="0"/>
          <p:nvPr/>
        </p:nvPicPr>
        <p:blipFill rotWithShape="1">
          <a:blip r:embed="rId3">
            <a:alphaModFix/>
          </a:blip>
          <a:srcRect b="40287"/>
          <a:stretch/>
        </p:blipFill>
        <p:spPr>
          <a:xfrm>
            <a:off x="1312825" y="0"/>
            <a:ext cx="7062925" cy="18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50" y="2218713"/>
            <a:ext cx="4230174" cy="7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450" y="3078362"/>
            <a:ext cx="3298376" cy="26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25150" y="2218725"/>
            <a:ext cx="4466241" cy="437875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2"/>
          <p:cNvSpPr txBox="1"/>
          <p:nvPr/>
        </p:nvSpPr>
        <p:spPr>
          <a:xfrm>
            <a:off x="2005800" y="3940438"/>
            <a:ext cx="14508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FOPI Au+Au elliptic flow @ 400 MeV -1.5 GeV per nucleon</a:t>
            </a:r>
            <a:endParaRPr sz="1200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2"/>
          <p:cNvSpPr txBox="1"/>
          <p:nvPr/>
        </p:nvSpPr>
        <p:spPr>
          <a:xfrm>
            <a:off x="1312813" y="4792450"/>
            <a:ext cx="12552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subthreshold K+ production @KaoS</a:t>
            </a:r>
            <a:endParaRPr sz="13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2"/>
          <p:cNvSpPr txBox="1"/>
          <p:nvPr/>
        </p:nvSpPr>
        <p:spPr>
          <a:xfrm>
            <a:off x="335750" y="1904325"/>
            <a:ext cx="341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zh-C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for HIC study via </a:t>
            </a:r>
            <a:r>
              <a:rPr lang="zh-CN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AMPT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2"/>
          <p:cNvSpPr txBox="1"/>
          <p:nvPr/>
        </p:nvSpPr>
        <p:spPr>
          <a:xfrm>
            <a:off x="270550" y="5720000"/>
            <a:ext cx="2570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single baryonic potential used in the transport model is derived from the QMF EOS: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2"/>
          <p:cNvSpPr txBox="1"/>
          <p:nvPr/>
        </p:nvSpPr>
        <p:spPr>
          <a:xfrm>
            <a:off x="4897150" y="1904325"/>
            <a:ext cx="341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zh-C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for NS study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5550" y="5842150"/>
            <a:ext cx="1680075" cy="3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73998" y="6183200"/>
            <a:ext cx="1450776" cy="3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2"/>
          <p:cNvSpPr/>
          <p:nvPr/>
        </p:nvSpPr>
        <p:spPr>
          <a:xfrm>
            <a:off x="5627075" y="3154550"/>
            <a:ext cx="1305600" cy="481500"/>
          </a:xfrm>
          <a:prstGeom prst="rect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42"/>
          <p:cNvSpPr txBox="1"/>
          <p:nvPr/>
        </p:nvSpPr>
        <p:spPr>
          <a:xfrm>
            <a:off x="7012075" y="5230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</a:rPr>
              <a:t>2211.04978</a:t>
            </a:r>
            <a:endParaRPr/>
          </a:p>
        </p:txBody>
      </p:sp>
      <p:pic>
        <p:nvPicPr>
          <p:cNvPr id="521" name="Google Shape;521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" y="182350"/>
            <a:ext cx="2001575" cy="97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1" y="1870138"/>
            <a:ext cx="4742949" cy="36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3"/>
          <p:cNvSpPr txBox="1"/>
          <p:nvPr/>
        </p:nvSpPr>
        <p:spPr>
          <a:xfrm>
            <a:off x="-20400" y="69700"/>
            <a:ext cx="918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>
                <a:solidFill>
                  <a:srgbClr val="1608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e.g., proton directed/elliptic flow (3GeV):  Transition density sensitive</a:t>
            </a:r>
            <a:endParaRPr sz="2200" b="1">
              <a:solidFill>
                <a:srgbClr val="1608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8" name="Google Shape;528;p43"/>
          <p:cNvSpPr txBox="1"/>
          <p:nvPr/>
        </p:nvSpPr>
        <p:spPr>
          <a:xfrm>
            <a:off x="285750" y="523450"/>
            <a:ext cx="8478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colliding nuclei produce collective motion of nucleons and fragments, depends sensitively on the gradient of pressure (i.e., soft/stiff EOS);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3"/>
          <p:cNvSpPr txBox="1"/>
          <p:nvPr/>
        </p:nvSpPr>
        <p:spPr>
          <a:xfrm>
            <a:off x="4888750" y="1712800"/>
            <a:ext cx="412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 a relatively low phase transition density &lt;~2.5n</a:t>
            </a:r>
            <a:r>
              <a:rPr lang="zh-CN" sz="18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zh-CN" sz="1800">
                <a:solidFill>
                  <a:srgbClr val="154AF3"/>
                </a:solidFill>
                <a:latin typeface="Calibri"/>
                <a:ea typeface="Calibri"/>
                <a:cs typeface="Calibri"/>
                <a:sym typeface="Calibri"/>
              </a:rPr>
              <a:t>consistent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NS obs.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3"/>
          <p:cNvSpPr txBox="1"/>
          <p:nvPr/>
        </p:nvSpPr>
        <p:spPr>
          <a:xfrm>
            <a:off x="472325" y="5492013"/>
            <a:ext cx="854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Referee</a:t>
            </a:r>
            <a:r>
              <a:rPr lang="zh-C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work presents an</a:t>
            </a:r>
            <a:r>
              <a:rPr lang="zh-CN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interesting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zh-CN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long-standing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 of </a:t>
            </a:r>
            <a:r>
              <a:rPr lang="zh-CN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creating a bridge </a:t>
            </a:r>
            <a:r>
              <a:rPr lang="zh-C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astrophysics, GW physics, and heavy-ion collisions.”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3"/>
          <p:cNvSpPr/>
          <p:nvPr/>
        </p:nvSpPr>
        <p:spPr>
          <a:xfrm>
            <a:off x="3620725" y="4453163"/>
            <a:ext cx="230400" cy="217500"/>
          </a:xfrm>
          <a:prstGeom prst="mathMultiply">
            <a:avLst>
              <a:gd name="adj1" fmla="val 23520"/>
            </a:avLst>
          </a:prstGeom>
          <a:solidFill>
            <a:srgbClr val="1D13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/>
          </a:p>
        </p:txBody>
      </p:sp>
      <p:sp>
        <p:nvSpPr>
          <p:cNvPr id="532" name="Google Shape;532;p43"/>
          <p:cNvSpPr txBox="1"/>
          <p:nvPr/>
        </p:nvSpPr>
        <p:spPr>
          <a:xfrm>
            <a:off x="7146700" y="59568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dk1"/>
                </a:solidFill>
              </a:rPr>
              <a:t>2211.04978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33" name="Google Shape;533;p43"/>
          <p:cNvSpPr txBox="1"/>
          <p:nvPr/>
        </p:nvSpPr>
        <p:spPr>
          <a:xfrm>
            <a:off x="285750" y="1251100"/>
            <a:ext cx="538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STAR@RHIC 3GeV, 4.5GeV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43"/>
          <p:cNvSpPr txBox="1"/>
          <p:nvPr/>
        </p:nvSpPr>
        <p:spPr>
          <a:xfrm>
            <a:off x="3212275" y="1343500"/>
            <a:ext cx="869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latin typeface="Calibri"/>
                <a:ea typeface="Calibri"/>
                <a:cs typeface="Calibri"/>
                <a:sym typeface="Calibri"/>
              </a:rPr>
              <a:t>(Abdallah et al., PLB 2022; Abdallah et al., PRC 2021)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p43"/>
          <p:cNvPicPr preferRelativeResize="0"/>
          <p:nvPr/>
        </p:nvPicPr>
        <p:blipFill rotWithShape="1">
          <a:blip r:embed="rId4">
            <a:alphaModFix/>
          </a:blip>
          <a:srcRect l="9737" t="12506" r="43914" b="7224"/>
          <a:stretch/>
        </p:blipFill>
        <p:spPr>
          <a:xfrm>
            <a:off x="5028700" y="2492050"/>
            <a:ext cx="3568502" cy="28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3"/>
          <p:cNvSpPr/>
          <p:nvPr/>
        </p:nvSpPr>
        <p:spPr>
          <a:xfrm>
            <a:off x="5673150" y="2829600"/>
            <a:ext cx="1629000" cy="1198800"/>
          </a:xfrm>
          <a:prstGeom prst="ellipse">
            <a:avLst/>
          </a:prstGeom>
          <a:solidFill>
            <a:srgbClr val="C9DAF8">
              <a:alpha val="45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4"/>
          <p:cNvSpPr txBox="1"/>
          <p:nvPr/>
        </p:nvSpPr>
        <p:spPr>
          <a:xfrm>
            <a:off x="-20400" y="100"/>
            <a:ext cx="91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What we learn so far</a:t>
            </a: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2" name="Google Shape;542;p44"/>
          <p:cNvSpPr txBox="1"/>
          <p:nvPr/>
        </p:nvSpPr>
        <p:spPr>
          <a:xfrm>
            <a:off x="-49125" y="463317"/>
            <a:ext cx="9144000" cy="61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Produce self-consistent framework for 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EoS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modeling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if constraints from all available constrains are fulfilled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Demonstrate the consistency between laboratory and astrophysical nuclear matter in neutron stars by considering low-density nuclear physics constraints (from 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Pb neutron-skin thickness) and high-density astrophysical constraints (from neutron star global properties).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priors for a set of E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parameters, also incorporating phase transitions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Statistically establish the effective stiffness of neutron star E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oS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requirements adopted (e.g., causality) indicate the EoS is moderately stiff, with sound speed squared peaked at ~0.8c</a:t>
            </a:r>
            <a:r>
              <a:rPr lang="zh-CN" sz="1600" baseline="-25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NS matter, not subject to the type of phase transitions. </a:t>
            </a:r>
            <a:endParaRPr sz="1600">
              <a:solidFill>
                <a:srgbClr val="154A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Examine whether current data favour (strong) 1st-order phase transition inside NS cores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data compatible with both possibilities; Evidence of a phase transition strengthened for stiff hadronic EoSs (like DD2); Perform preliminary test of the consistency of the parameters in the betastable NS matter and in the nearly symmetric nuclear matter formed in HIC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Confront single Λ-hypernuclei data with the neutron star observational data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the relaxation of the commonly-assumed SU(3) symmetry, the data of single Λ hypernuclei ensures a large enough scalar hyperon coupling to match the large vector hyperon coupling</a:t>
            </a:r>
            <a:endParaRPr sz="1600">
              <a:solidFill>
                <a:srgbClr val="154A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Suggest possibility to distinguish neutron stars with quark stars from simultaneous measurement of the stellar radius and the moment of inertia</a:t>
            </a:r>
            <a:endParaRPr sz="13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the MOI is measured large for PSR J0737-3039 A, 𝐼</a:t>
            </a:r>
            <a:r>
              <a:rPr lang="zh-CN" sz="1600" baseline="-25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𝐴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≳1.4×10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 cm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it is most likely a quark star rather than a neutron star with or without a quark core, provided that the accuracy of the radius measurement is at least∼1 km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Comprehensive analysis of multi-messenger, multi-wavelength data </a:t>
            </a:r>
            <a:r>
              <a:rPr lang="zh-CN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ongoing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probe the E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 different density regimes…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44"/>
          <p:cNvSpPr/>
          <p:nvPr/>
        </p:nvSpPr>
        <p:spPr>
          <a:xfrm>
            <a:off x="5378575" y="6224400"/>
            <a:ext cx="2742180" cy="5462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Thank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"/>
          <p:cNvSpPr txBox="1"/>
          <p:nvPr/>
        </p:nvSpPr>
        <p:spPr>
          <a:xfrm>
            <a:off x="-20400" y="100"/>
            <a:ext cx="918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What we learn so far</a:t>
            </a:r>
            <a:endParaRPr sz="28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9" name="Google Shape;549;p45"/>
          <p:cNvSpPr txBox="1"/>
          <p:nvPr/>
        </p:nvSpPr>
        <p:spPr>
          <a:xfrm>
            <a:off x="-49125" y="463317"/>
            <a:ext cx="9144000" cy="61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Produce self-consistent framework for 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EoS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modeling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if constraints from all available constrains are fulfilled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Demonstrate the consistency between laboratory and astrophysical nuclear matter in neutron stars by considering low-density nuclear physics constraints (from 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208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Pb neutron-skin thickness) and high-density astrophysical constraints (from neutron star global properties).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priors for a set of E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parameters, also incorporating phase transitions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Statistically establish the effective stiffness of neutron star E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oS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requirements adopted (e.g., causality) indicate the EoS is moderately stiff, with sound speed squared peaked at ~0.8c</a:t>
            </a:r>
            <a:r>
              <a:rPr lang="zh-CN" sz="1600" baseline="-25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NS matter, not subject to the type of phase transitions. </a:t>
            </a:r>
            <a:endParaRPr sz="1600">
              <a:solidFill>
                <a:srgbClr val="154A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Examine whether current data favour (strong) 1st-order phase transition inside NS cores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data compatible with both possibilities; Evidence of a phase transition strengthened for stiff hadronic EoSs (like DD2); Perform preliminary test of the consistency of the parameters in the betastable NS matter and in the nearly symmetric nuclear matter formed in HIC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Confront single Λ-hypernuclei data with the neutron star observational data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the relaxation of the commonly-assumed SU(3) symmetry, the data of single Λ hypernuclei ensures a large enough scalar hyperon coupling to match the large vector hyperon coupling</a:t>
            </a:r>
            <a:endParaRPr sz="1600">
              <a:solidFill>
                <a:srgbClr val="154A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Suggest possibility to distinguish neutron stars with quark stars from simultaneous measurement of the stellar radius and the moment of inertia</a:t>
            </a:r>
            <a:endParaRPr sz="13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the MOI is measured large for PSR J0737-3039 A, 𝐼</a:t>
            </a:r>
            <a:r>
              <a:rPr lang="zh-CN" sz="1600" baseline="-25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𝐴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≳1.4×10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 cm</a:t>
            </a:r>
            <a:r>
              <a:rPr lang="zh-CN" sz="1600" baseline="300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zh-CN" sz="1600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it is most likely a quark star rather than a neutron star with or without a quark core, provided that the accuracy of the radius measurement is at least∼1 km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❏"/>
            </a:pP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Comprehensive analysis of multi-messenger, multi-wavelength data </a:t>
            </a:r>
            <a:r>
              <a:rPr lang="zh-CN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ongoing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probe the E</a:t>
            </a: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lang="zh-C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 different density regimes…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45"/>
          <p:cNvSpPr/>
          <p:nvPr/>
        </p:nvSpPr>
        <p:spPr>
          <a:xfrm>
            <a:off x="5378575" y="6224400"/>
            <a:ext cx="2742180" cy="5462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Thank you.</a:t>
            </a:r>
          </a:p>
        </p:txBody>
      </p:sp>
      <p:pic>
        <p:nvPicPr>
          <p:cNvPr id="551" name="Google Shape;551;p45"/>
          <p:cNvPicPr preferRelativeResize="0"/>
          <p:nvPr/>
        </p:nvPicPr>
        <p:blipFill rotWithShape="1">
          <a:blip r:embed="rId3">
            <a:alphaModFix/>
          </a:blip>
          <a:srcRect l="4177" r="3605" b="1526"/>
          <a:stretch/>
        </p:blipFill>
        <p:spPr>
          <a:xfrm>
            <a:off x="803925" y="615700"/>
            <a:ext cx="4896826" cy="533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4"/>
          <p:cNvPicPr preferRelativeResize="0"/>
          <p:nvPr/>
        </p:nvPicPr>
        <p:blipFill rotWithShape="1">
          <a:blip r:embed="rId3">
            <a:alphaModFix/>
          </a:blip>
          <a:srcRect t="3067" r="3044" b="5624"/>
          <a:stretch/>
        </p:blipFill>
        <p:spPr>
          <a:xfrm>
            <a:off x="2350215" y="2659488"/>
            <a:ext cx="5171110" cy="360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4"/>
          <p:cNvSpPr txBox="1"/>
          <p:nvPr/>
        </p:nvSpPr>
        <p:spPr>
          <a:xfrm>
            <a:off x="6261025" y="202297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5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Nobel prize 1974</a:t>
            </a:r>
            <a:endParaRPr sz="115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5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Fundamental Physics Breakthrough Prize 2018</a:t>
            </a:r>
            <a:endParaRPr sz="115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775" y="666500"/>
            <a:ext cx="915479" cy="112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4"/>
          <p:cNvSpPr txBox="1"/>
          <p:nvPr/>
        </p:nvSpPr>
        <p:spPr>
          <a:xfrm>
            <a:off x="179150" y="18048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Lev Landau</a:t>
            </a:r>
            <a:endParaRPr sz="12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" name="Google Shape;10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4950" y="652299"/>
            <a:ext cx="803830" cy="112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4"/>
          <p:cNvSpPr txBox="1"/>
          <p:nvPr/>
        </p:nvSpPr>
        <p:spPr>
          <a:xfrm>
            <a:off x="1366350" y="18048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James Chadwick</a:t>
            </a:r>
            <a:endParaRPr sz="1200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5" name="Google Shape;10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9650" y="679376"/>
            <a:ext cx="759958" cy="1126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1675" y="711891"/>
            <a:ext cx="828628" cy="112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4"/>
          <p:cNvSpPr txBox="1"/>
          <p:nvPr/>
        </p:nvSpPr>
        <p:spPr>
          <a:xfrm>
            <a:off x="2737250" y="18048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Walter Baade</a:t>
            </a:r>
            <a:endParaRPr sz="1100">
              <a:solidFill>
                <a:srgbClr val="999999"/>
              </a:solidFill>
            </a:endParaRPr>
          </a:p>
        </p:txBody>
      </p:sp>
      <p:sp>
        <p:nvSpPr>
          <p:cNvPr id="108" name="Google Shape;108;p24"/>
          <p:cNvSpPr txBox="1"/>
          <p:nvPr/>
        </p:nvSpPr>
        <p:spPr>
          <a:xfrm>
            <a:off x="3957250" y="183018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Fritz Zwicky</a:t>
            </a:r>
            <a:endParaRPr sz="1200" b="1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24"/>
          <p:cNvSpPr txBox="1"/>
          <p:nvPr/>
        </p:nvSpPr>
        <p:spPr>
          <a:xfrm>
            <a:off x="5135300" y="1873817"/>
            <a:ext cx="15510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Robert Oppenheimer</a:t>
            </a:r>
            <a:endParaRPr sz="1200">
              <a:solidFill>
                <a:srgbClr val="999999"/>
              </a:solidFill>
            </a:endParaRPr>
          </a:p>
        </p:txBody>
      </p:sp>
      <p:pic>
        <p:nvPicPr>
          <p:cNvPr id="110" name="Google Shape;11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350" y="669987"/>
            <a:ext cx="828620" cy="114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16500" y="689205"/>
            <a:ext cx="828619" cy="1160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4"/>
          <p:cNvSpPr txBox="1"/>
          <p:nvPr/>
        </p:nvSpPr>
        <p:spPr>
          <a:xfrm>
            <a:off x="119850" y="1911175"/>
            <a:ext cx="1205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1932- 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24"/>
          <p:cNvSpPr txBox="1"/>
          <p:nvPr/>
        </p:nvSpPr>
        <p:spPr>
          <a:xfrm>
            <a:off x="7697250" y="1841967"/>
            <a:ext cx="14088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 u="sng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Dame Jocelyn Bell Burnell</a:t>
            </a:r>
            <a:endParaRPr sz="1200" b="1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4"/>
          <p:cNvSpPr txBox="1"/>
          <p:nvPr/>
        </p:nvSpPr>
        <p:spPr>
          <a:xfrm>
            <a:off x="6466425" y="1804850"/>
            <a:ext cx="122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b="1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Antony Hewish</a:t>
            </a:r>
            <a:endParaRPr sz="1200" b="1">
              <a:solidFill>
                <a:srgbClr val="9999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4"/>
          <p:cNvSpPr txBox="1"/>
          <p:nvPr/>
        </p:nvSpPr>
        <p:spPr>
          <a:xfrm>
            <a:off x="119850" y="2347150"/>
            <a:ext cx="34536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“the density of matter becomes so great that atomic nuclei come in close contact, forming one </a:t>
            </a:r>
            <a:r>
              <a:rPr lang="zh-CN" sz="1500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gigantic nucleus</a:t>
            </a:r>
            <a:r>
              <a:rPr lang="zh-CN" sz="15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4"/>
          <p:cNvSpPr txBox="1"/>
          <p:nvPr/>
        </p:nvSpPr>
        <p:spPr>
          <a:xfrm>
            <a:off x="8324425" y="1961542"/>
            <a:ext cx="1205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1967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24"/>
          <p:cNvPicPr preferRelativeResize="0"/>
          <p:nvPr/>
        </p:nvPicPr>
        <p:blipFill rotWithShape="1">
          <a:blip r:embed="rId12">
            <a:alphaModFix/>
          </a:blip>
          <a:srcRect b="18320"/>
          <a:stretch/>
        </p:blipFill>
        <p:spPr>
          <a:xfrm>
            <a:off x="7887750" y="689200"/>
            <a:ext cx="828625" cy="1063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/>
          <p:nvPr/>
        </p:nvSpPr>
        <p:spPr>
          <a:xfrm>
            <a:off x="0" y="7620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golden age of neutron star has arrived!</a:t>
            </a:r>
            <a:endParaRPr sz="2800" b="1">
              <a:solidFill>
                <a:schemeClr val="dk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119" name="Google Shape;119;p24"/>
          <p:cNvGrpSpPr/>
          <p:nvPr/>
        </p:nvGrpSpPr>
        <p:grpSpPr>
          <a:xfrm>
            <a:off x="4366352" y="3097790"/>
            <a:ext cx="3398151" cy="2116014"/>
            <a:chOff x="5965125" y="2917363"/>
            <a:chExt cx="3324676" cy="2256600"/>
          </a:xfrm>
        </p:grpSpPr>
        <p:sp>
          <p:nvSpPr>
            <p:cNvPr id="120" name="Google Shape;120;p24"/>
            <p:cNvSpPr txBox="1"/>
            <p:nvPr/>
          </p:nvSpPr>
          <p:spPr>
            <a:xfrm>
              <a:off x="6362101" y="4512984"/>
              <a:ext cx="29277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2100" b="1">
                  <a:solidFill>
                    <a:srgbClr val="CC0000"/>
                  </a:solidFill>
                </a:rPr>
                <a:t>~1-10 </a:t>
              </a:r>
              <a:r>
                <a:rPr lang="zh-CN" sz="2300" b="1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𝜌</a:t>
              </a:r>
              <a:r>
                <a:rPr lang="zh-CN" sz="2300" b="1" baseline="-25000">
                  <a:solidFill>
                    <a:srgbClr val="CC0000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r>
                <a:rPr lang="zh-CN" sz="2100" b="1">
                  <a:solidFill>
                    <a:srgbClr val="CC0000"/>
                  </a:solidFill>
                </a:rPr>
                <a:t> </a:t>
              </a:r>
              <a:endParaRPr sz="2100" b="1">
                <a:solidFill>
                  <a:srgbClr val="CC0000"/>
                </a:solidFill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5965125" y="2917363"/>
              <a:ext cx="1900800" cy="2256600"/>
            </a:xfrm>
            <a:prstGeom prst="ellipse">
              <a:avLst/>
            </a:prstGeom>
            <a:noFill/>
            <a:ln w="38100" cap="flat" cmpd="sng">
              <a:solidFill>
                <a:srgbClr val="CC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24"/>
          <p:cNvSpPr txBox="1"/>
          <p:nvPr/>
        </p:nvSpPr>
        <p:spPr>
          <a:xfrm>
            <a:off x="1390350" y="-29112"/>
            <a:ext cx="483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i="1" u="sng">
                <a:solidFill>
                  <a:srgbClr val="999999"/>
                </a:solidFill>
              </a:rPr>
              <a:t>https://www.nature.com/articles/d41586-020-00590-8</a:t>
            </a:r>
            <a:endParaRPr sz="600" i="1" u="sng">
              <a:solidFill>
                <a:srgbClr val="999999"/>
              </a:solidFill>
            </a:endParaRPr>
          </a:p>
        </p:txBody>
      </p:sp>
      <p:sp>
        <p:nvSpPr>
          <p:cNvPr id="123" name="Google Shape;123;p24"/>
          <p:cNvSpPr txBox="1"/>
          <p:nvPr/>
        </p:nvSpPr>
        <p:spPr>
          <a:xfrm>
            <a:off x="264775" y="4389850"/>
            <a:ext cx="5004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~ </a:t>
            </a:r>
            <a:r>
              <a:rPr lang="zh-C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zh-CN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lang="zh-C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For R=10 km, M=1.4 M</a:t>
            </a:r>
            <a:r>
              <a:rPr lang="zh-CN" sz="16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⨀</a:t>
            </a:r>
            <a:r>
              <a:rPr lang="zh-C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,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average density ~(2-3) nuclear density 𝜌</a:t>
            </a:r>
            <a:r>
              <a:rPr lang="zh-CN" sz="16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264775" y="48875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(~several hundreds MeV</a:t>
            </a:r>
            <a:r>
              <a:rPr lang="zh-CN" sz="1600" b="1">
                <a:solidFill>
                  <a:srgbClr val="CC0000"/>
                </a:solidFill>
              </a:rPr>
              <a:t>)</a:t>
            </a:r>
            <a:endParaRPr sz="1600" b="1">
              <a:solidFill>
                <a:srgbClr val="CC0000"/>
              </a:solidFill>
            </a:endParaRPr>
          </a:p>
        </p:txBody>
      </p:sp>
      <p:grpSp>
        <p:nvGrpSpPr>
          <p:cNvPr id="125" name="Google Shape;125;p24"/>
          <p:cNvGrpSpPr/>
          <p:nvPr/>
        </p:nvGrpSpPr>
        <p:grpSpPr>
          <a:xfrm>
            <a:off x="6616500" y="5424950"/>
            <a:ext cx="2527525" cy="971175"/>
            <a:chOff x="6616500" y="5424950"/>
            <a:chExt cx="2527525" cy="971175"/>
          </a:xfrm>
        </p:grpSpPr>
        <p:sp>
          <p:nvSpPr>
            <p:cNvPr id="126" name="Google Shape;126;p24"/>
            <p:cNvSpPr txBox="1"/>
            <p:nvPr/>
          </p:nvSpPr>
          <p:spPr>
            <a:xfrm>
              <a:off x="7057225" y="5424950"/>
              <a:ext cx="2086800" cy="35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b="1">
                  <a:solidFill>
                    <a:srgbClr val="4A86E8"/>
                  </a:solidFill>
                  <a:latin typeface="Calibri"/>
                  <a:ea typeface="Calibri"/>
                  <a:cs typeface="Calibri"/>
                  <a:sym typeface="Calibri"/>
                </a:rPr>
                <a:t>GW, photons, neutrinos</a:t>
              </a:r>
              <a:endParaRPr b="1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4"/>
            <p:cNvSpPr txBox="1"/>
            <p:nvPr/>
          </p:nvSpPr>
          <p:spPr>
            <a:xfrm>
              <a:off x="7067300" y="5703425"/>
              <a:ext cx="1889700" cy="692700"/>
            </a:xfrm>
            <a:prstGeom prst="rect">
              <a:avLst/>
            </a:prstGeom>
            <a:solidFill>
              <a:srgbClr val="C9DAF8">
                <a:alpha val="4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000">
                  <a:solidFill>
                    <a:schemeClr val="dk1"/>
                  </a:solidFill>
                </a:rPr>
                <a:t>LIGO/Virgo/KAGRA, CE, ET, </a:t>
              </a:r>
              <a:endParaRPr sz="10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000">
                  <a:solidFill>
                    <a:schemeClr val="dk1"/>
                  </a:solidFill>
                </a:rPr>
                <a:t>NICER, eXTP, EP, SWOM,</a:t>
              </a:r>
              <a:endParaRPr sz="10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000">
                  <a:solidFill>
                    <a:schemeClr val="dk1"/>
                  </a:solidFill>
                </a:rPr>
                <a:t>FAST, QTT, SKA,...</a:t>
              </a:r>
              <a:endParaRPr sz="1000"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6616500" y="5583525"/>
              <a:ext cx="436200" cy="269100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24"/>
          <p:cNvSpPr txBox="1"/>
          <p:nvPr/>
        </p:nvSpPr>
        <p:spPr>
          <a:xfrm>
            <a:off x="7058025" y="47478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‘multi-messenger’</a:t>
            </a:r>
            <a:endParaRPr sz="1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‘multi-wavelength’</a:t>
            </a:r>
            <a:endParaRPr sz="1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0" name="Google Shape;130;p24"/>
          <p:cNvGrpSpPr/>
          <p:nvPr/>
        </p:nvGrpSpPr>
        <p:grpSpPr>
          <a:xfrm>
            <a:off x="635675" y="3426251"/>
            <a:ext cx="1863900" cy="949350"/>
            <a:chOff x="635675" y="3426251"/>
            <a:chExt cx="1863900" cy="949350"/>
          </a:xfrm>
        </p:grpSpPr>
        <p:pic>
          <p:nvPicPr>
            <p:cNvPr id="131" name="Google Shape;131;p24"/>
            <p:cNvPicPr preferRelativeResize="0"/>
            <p:nvPr/>
          </p:nvPicPr>
          <p:blipFill>
            <a:blip r:embed="rId13">
              <a:alphaModFix amt="33000"/>
            </a:blip>
            <a:stretch>
              <a:fillRect/>
            </a:stretch>
          </p:blipFill>
          <p:spPr>
            <a:xfrm>
              <a:off x="751525" y="3426251"/>
              <a:ext cx="1680775" cy="949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24"/>
            <p:cNvSpPr txBox="1"/>
            <p:nvPr/>
          </p:nvSpPr>
          <p:spPr>
            <a:xfrm>
              <a:off x="635675" y="3476950"/>
              <a:ext cx="1863900" cy="861900"/>
            </a:xfrm>
            <a:prstGeom prst="rect">
              <a:avLst/>
            </a:prstGeom>
            <a:solidFill>
              <a:srgbClr val="FF2E00">
                <a:alpha val="1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100">
                  <a:solidFill>
                    <a:schemeClr val="dk1"/>
                  </a:solidFill>
                </a:rPr>
                <a:t>RIBF, HIRFL-CSR, BRIF, FRIB, J-PARC, ROAN, GSI, RHIC-STAR, NICA, HIAF-CEE, FAIR-CBM,,</a:t>
              </a:r>
              <a:r>
                <a:rPr lang="zh-CN" sz="1100"/>
                <a:t>…</a:t>
              </a:r>
              <a:endParaRPr sz="1100"/>
            </a:p>
          </p:txBody>
        </p:sp>
      </p:grpSp>
      <p:sp>
        <p:nvSpPr>
          <p:cNvPr id="133" name="Google Shape;133;p24"/>
          <p:cNvSpPr txBox="1"/>
          <p:nvPr/>
        </p:nvSpPr>
        <p:spPr>
          <a:xfrm>
            <a:off x="3835525" y="49907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(by N. Addersson)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25"/>
          <p:cNvCxnSpPr/>
          <p:nvPr/>
        </p:nvCxnSpPr>
        <p:spPr>
          <a:xfrm rot="10800000">
            <a:off x="1792662" y="3617780"/>
            <a:ext cx="555300" cy="2757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25"/>
          <p:cNvCxnSpPr/>
          <p:nvPr/>
        </p:nvCxnSpPr>
        <p:spPr>
          <a:xfrm rot="10800000">
            <a:off x="3149700" y="4608438"/>
            <a:ext cx="54900" cy="4284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0" name="Google Shape;140;p25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693675" y="3069200"/>
            <a:ext cx="1725900" cy="1523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CDCCCC">
                <a:alpha val="50000"/>
              </a:srgbClr>
            </a:outerShdw>
          </a:effectLst>
        </p:spPr>
      </p:pic>
      <p:sp>
        <p:nvSpPr>
          <p:cNvPr id="141" name="Google Shape;141;p25"/>
          <p:cNvSpPr txBox="1"/>
          <p:nvPr/>
        </p:nvSpPr>
        <p:spPr>
          <a:xfrm>
            <a:off x="194350" y="125400"/>
            <a:ext cx="8772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is understanding the EoS important for </a:t>
            </a:r>
            <a:r>
              <a:rPr lang="zh-CN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nuclear</a:t>
            </a:r>
            <a:r>
              <a:rPr lang="zh-CN" sz="2800" b="1">
                <a:solidFill>
                  <a:srgbClr val="154A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/astrophysicists?</a:t>
            </a:r>
            <a:endParaRPr sz="2800" b="1">
              <a:solidFill>
                <a:srgbClr val="154AF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25"/>
          <p:cNvSpPr/>
          <p:nvPr/>
        </p:nvSpPr>
        <p:spPr>
          <a:xfrm>
            <a:off x="7230850" y="2583075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脉冲星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glitch crisis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LMXB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5"/>
          <p:cNvSpPr/>
          <p:nvPr/>
        </p:nvSpPr>
        <p:spPr>
          <a:xfrm>
            <a:off x="468750" y="4932650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伽马射线暴SGRB central engine and kilonova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4" name="Google Shape;144;p25"/>
          <p:cNvCxnSpPr>
            <a:stCxn id="145" idx="6"/>
            <a:endCxn id="146" idx="2"/>
          </p:cNvCxnSpPr>
          <p:nvPr/>
        </p:nvCxnSpPr>
        <p:spPr>
          <a:xfrm>
            <a:off x="5794550" y="2012650"/>
            <a:ext cx="263400" cy="1413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5"/>
          <p:cNvCxnSpPr/>
          <p:nvPr/>
        </p:nvCxnSpPr>
        <p:spPr>
          <a:xfrm rot="10800000" flipH="1">
            <a:off x="6660817" y="2583386"/>
            <a:ext cx="125400" cy="4803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5"/>
          <p:cNvCxnSpPr/>
          <p:nvPr/>
        </p:nvCxnSpPr>
        <p:spPr>
          <a:xfrm rot="10800000">
            <a:off x="5548175" y="3320525"/>
            <a:ext cx="353100" cy="1815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Google Shape;145;p25"/>
          <p:cNvSpPr/>
          <p:nvPr/>
        </p:nvSpPr>
        <p:spPr>
          <a:xfrm>
            <a:off x="3839150" y="1583500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类型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one or two-family compact stars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49" name="Google Shape;149;p25"/>
          <p:cNvCxnSpPr/>
          <p:nvPr/>
        </p:nvCxnSpPr>
        <p:spPr>
          <a:xfrm rot="10800000" flipH="1">
            <a:off x="4611450" y="2489400"/>
            <a:ext cx="188700" cy="2517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0" name="Google Shape;150;p25"/>
          <p:cNvSpPr/>
          <p:nvPr/>
        </p:nvSpPr>
        <p:spPr>
          <a:xfrm>
            <a:off x="1858488" y="2227350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低质量间隙mass gap between NS and BH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1" name="Google Shape;151;p25"/>
          <p:cNvCxnSpPr/>
          <p:nvPr/>
        </p:nvCxnSpPr>
        <p:spPr>
          <a:xfrm flipH="1">
            <a:off x="3881625" y="3604200"/>
            <a:ext cx="396000" cy="3435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25"/>
          <p:cNvCxnSpPr/>
          <p:nvPr/>
        </p:nvCxnSpPr>
        <p:spPr>
          <a:xfrm rot="10800000" flipH="1">
            <a:off x="4071213" y="4120495"/>
            <a:ext cx="1725900" cy="1353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25"/>
          <p:cNvSpPr/>
          <p:nvPr/>
        </p:nvSpPr>
        <p:spPr>
          <a:xfrm>
            <a:off x="2543275" y="5008975"/>
            <a:ext cx="1955400" cy="858300"/>
          </a:xfrm>
          <a:prstGeom prst="ellipse">
            <a:avLst/>
          </a:prstGeom>
          <a:solidFill>
            <a:srgbClr val="C00000">
              <a:alpha val="2766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QCD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strangness phase transition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4" name="Google Shape;154;p25"/>
          <p:cNvCxnSpPr>
            <a:endCxn id="155" idx="3"/>
          </p:cNvCxnSpPr>
          <p:nvPr/>
        </p:nvCxnSpPr>
        <p:spPr>
          <a:xfrm rot="10800000" flipH="1">
            <a:off x="1858587" y="4482768"/>
            <a:ext cx="543600" cy="4767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5"/>
          <p:cNvSpPr/>
          <p:nvPr/>
        </p:nvSpPr>
        <p:spPr>
          <a:xfrm>
            <a:off x="0" y="2891850"/>
            <a:ext cx="21528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双中子星并合binary evolution and the remnants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7" name="Google Shape;157;p25"/>
          <p:cNvCxnSpPr>
            <a:endCxn id="150" idx="4"/>
          </p:cNvCxnSpPr>
          <p:nvPr/>
        </p:nvCxnSpPr>
        <p:spPr>
          <a:xfrm rot="10800000">
            <a:off x="2836188" y="3085650"/>
            <a:ext cx="128700" cy="6819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5"/>
          <p:cNvSpPr/>
          <p:nvPr/>
        </p:nvSpPr>
        <p:spPr>
          <a:xfrm>
            <a:off x="3602800" y="2788700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产生和演化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supernova and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star formation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9" name="Google Shape;159;p25"/>
          <p:cNvCxnSpPr/>
          <p:nvPr/>
        </p:nvCxnSpPr>
        <p:spPr>
          <a:xfrm rot="10800000" flipH="1">
            <a:off x="6227550" y="4522638"/>
            <a:ext cx="199800" cy="3675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25"/>
          <p:cNvSpPr/>
          <p:nvPr/>
        </p:nvSpPr>
        <p:spPr>
          <a:xfrm>
            <a:off x="6058025" y="1724775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质量半径关系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mass-radius relation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5"/>
          <p:cNvSpPr/>
          <p:nvPr/>
        </p:nvSpPr>
        <p:spPr>
          <a:xfrm>
            <a:off x="2115825" y="3750163"/>
            <a:ext cx="1955400" cy="858300"/>
          </a:xfrm>
          <a:prstGeom prst="ellipse">
            <a:avLst/>
          </a:prstGeom>
          <a:solidFill>
            <a:srgbClr val="0080FF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极限质量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maximum mass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5056625" y="3046421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EoS</a:t>
            </a:r>
            <a:endParaRPr sz="21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mainly </a:t>
            </a:r>
            <a:r>
              <a:rPr lang="zh-C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p(𝜌)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61" name="Google Shape;161;p25"/>
          <p:cNvSpPr/>
          <p:nvPr/>
        </p:nvSpPr>
        <p:spPr>
          <a:xfrm>
            <a:off x="6930375" y="4598650"/>
            <a:ext cx="1955400" cy="858300"/>
          </a:xfrm>
          <a:prstGeom prst="ellipse">
            <a:avLst/>
          </a:prstGeom>
          <a:solidFill>
            <a:srgbClr val="C00000">
              <a:alpha val="2766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核对称能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symmetry energy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62" name="Google Shape;162;p25"/>
          <p:cNvCxnSpPr/>
          <p:nvPr/>
        </p:nvCxnSpPr>
        <p:spPr>
          <a:xfrm rot="10800000">
            <a:off x="6878675" y="4415638"/>
            <a:ext cx="314100" cy="3141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3" name="Google Shape;163;p25"/>
          <p:cNvSpPr/>
          <p:nvPr/>
        </p:nvSpPr>
        <p:spPr>
          <a:xfrm>
            <a:off x="4736825" y="4822900"/>
            <a:ext cx="1955400" cy="858300"/>
          </a:xfrm>
          <a:prstGeom prst="ellipse">
            <a:avLst/>
          </a:prstGeom>
          <a:solidFill>
            <a:srgbClr val="C00000">
              <a:alpha val="2766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超子危机?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hyperon interaction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hypernuclei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4" name="Google Shape;164;p25"/>
          <p:cNvCxnSpPr/>
          <p:nvPr/>
        </p:nvCxnSpPr>
        <p:spPr>
          <a:xfrm rot="10800000" flipH="1">
            <a:off x="7022050" y="3071238"/>
            <a:ext cx="208800" cy="1923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5" name="Google Shape;165;p25"/>
          <p:cNvSpPr txBox="1"/>
          <p:nvPr/>
        </p:nvSpPr>
        <p:spPr>
          <a:xfrm>
            <a:off x="6432225" y="5189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incompressibility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3072000" y="58672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(this talk)</a:t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>
            <a:spLocks noGrp="1"/>
          </p:cNvSpPr>
          <p:nvPr>
            <p:ph type="title" idx="4294967295"/>
          </p:nvPr>
        </p:nvSpPr>
        <p:spPr>
          <a:xfrm>
            <a:off x="141400" y="101075"/>
            <a:ext cx="4836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latin typeface="Verdana"/>
                <a:ea typeface="Verdana"/>
                <a:cs typeface="Verdana"/>
                <a:sym typeface="Verdana"/>
              </a:rPr>
              <a:t>Neutron star group @XMU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 t="5195"/>
          <a:stretch/>
        </p:blipFill>
        <p:spPr>
          <a:xfrm>
            <a:off x="6212550" y="1083092"/>
            <a:ext cx="912300" cy="126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9000" y="938150"/>
            <a:ext cx="976598" cy="13941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4207450" y="2405839"/>
            <a:ext cx="51060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/>
              <a:t>Many-body theory;          	     NS oscillation             </a:t>
            </a:r>
            <a:r>
              <a:rPr lang="zh-CN" sz="1200">
                <a:solidFill>
                  <a:schemeClr val="dk1"/>
                </a:solidFill>
              </a:rPr>
              <a:t>Superfluidity;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/>
              <a:t>Merger simulation                     </a:t>
            </a:r>
            <a:r>
              <a:rPr lang="zh-CN" sz="1200">
                <a:solidFill>
                  <a:schemeClr val="dk1"/>
                </a:solidFill>
              </a:rPr>
              <a:t>Hybrid star;          Neutron star cooling;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/>
              <a:t>Numerical relativity                </a:t>
            </a:r>
            <a:r>
              <a:rPr lang="zh-CN" sz="1200">
                <a:solidFill>
                  <a:schemeClr val="dk1"/>
                </a:solidFill>
              </a:rPr>
              <a:t>Bayesian analysis  Nuclear pinning force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1150" y="4133275"/>
            <a:ext cx="872169" cy="12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9748" y="4056138"/>
            <a:ext cx="937301" cy="120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7">
            <a:alphaModFix/>
          </a:blip>
          <a:srcRect t="6385" b="2647"/>
          <a:stretch/>
        </p:blipFill>
        <p:spPr>
          <a:xfrm>
            <a:off x="6180400" y="4143678"/>
            <a:ext cx="937298" cy="1178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8">
            <a:alphaModFix/>
          </a:blip>
          <a:srcRect l="5491" r="7620" b="17925"/>
          <a:stretch/>
        </p:blipFill>
        <p:spPr>
          <a:xfrm>
            <a:off x="2609750" y="1001501"/>
            <a:ext cx="1030251" cy="135212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6"/>
          <p:cNvSpPr txBox="1"/>
          <p:nvPr/>
        </p:nvSpPr>
        <p:spPr>
          <a:xfrm>
            <a:off x="3870800" y="3010883"/>
            <a:ext cx="211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112F8F"/>
                </a:solidFill>
              </a:rPr>
              <a:t>Graduated in 2021; </a:t>
            </a:r>
            <a:endParaRPr sz="1000" b="1">
              <a:solidFill>
                <a:srgbClr val="112F8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112F8F"/>
                </a:solidFill>
              </a:rPr>
              <a:t>postdoc in CCRG-RIT</a:t>
            </a:r>
            <a:endParaRPr sz="1000" b="1">
              <a:solidFill>
                <a:srgbClr val="112F8F"/>
              </a:solidFill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41750" y="4099911"/>
            <a:ext cx="912290" cy="121638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/>
          <p:nvPr/>
        </p:nvSpPr>
        <p:spPr>
          <a:xfrm>
            <a:off x="6714750" y="5981433"/>
            <a:ext cx="2286900" cy="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1">
                <a:solidFill>
                  <a:srgbClr val="1E00FF"/>
                </a:solidFill>
              </a:rPr>
              <a:t>with 5 undergraduate students</a:t>
            </a:r>
            <a:endParaRPr sz="1100" b="1">
              <a:solidFill>
                <a:srgbClr val="1E00FF"/>
              </a:solidFill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41750" y="1061542"/>
            <a:ext cx="976600" cy="130365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/>
        </p:nvSpPr>
        <p:spPr>
          <a:xfrm>
            <a:off x="4131250" y="634225"/>
            <a:ext cx="5179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1">
                <a:solidFill>
                  <a:srgbClr val="CC0000"/>
                </a:solidFill>
              </a:rPr>
              <a:t>Zhenyu Zhu </a:t>
            </a:r>
            <a:r>
              <a:rPr lang="zh-CN" sz="1100">
                <a:solidFill>
                  <a:srgbClr val="CC0000"/>
                </a:solidFill>
              </a:rPr>
              <a:t>朱镇宇 </a:t>
            </a:r>
            <a:r>
              <a:rPr lang="zh-CN" sz="1100" b="1">
                <a:solidFill>
                  <a:srgbClr val="CC0000"/>
                </a:solidFill>
              </a:rPr>
              <a:t>            Zhiqiang Miao </a:t>
            </a:r>
            <a:r>
              <a:rPr lang="zh-CN" sz="1100">
                <a:solidFill>
                  <a:srgbClr val="CC0000"/>
                </a:solidFill>
              </a:rPr>
              <a:t>缪志强</a:t>
            </a:r>
            <a:r>
              <a:rPr lang="zh-CN" sz="1100" b="1">
                <a:solidFill>
                  <a:srgbClr val="CC0000"/>
                </a:solidFill>
              </a:rPr>
              <a:t>        Zhonghao Tu</a:t>
            </a:r>
            <a:r>
              <a:rPr lang="zh-CN" sz="1100">
                <a:solidFill>
                  <a:srgbClr val="CC0000"/>
                </a:solidFill>
              </a:rPr>
              <a:t> 涂中豪</a:t>
            </a:r>
            <a:endParaRPr sz="1100">
              <a:solidFill>
                <a:srgbClr val="CC0000"/>
              </a:solidFill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2419600" y="3700925"/>
            <a:ext cx="69759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 b="1">
                <a:solidFill>
                  <a:srgbClr val="CC0000"/>
                </a:solidFill>
              </a:rPr>
              <a:t>Wenli Yuan </a:t>
            </a:r>
            <a:r>
              <a:rPr lang="zh-CN" sz="1100">
                <a:solidFill>
                  <a:srgbClr val="CC0000"/>
                </a:solidFill>
              </a:rPr>
              <a:t>苑文莉</a:t>
            </a:r>
            <a:r>
              <a:rPr lang="zh-CN" sz="1100" b="1">
                <a:solidFill>
                  <a:srgbClr val="CC0000"/>
                </a:solidFill>
              </a:rPr>
              <a:t>              Peng Liu</a:t>
            </a:r>
            <a:r>
              <a:rPr lang="zh-CN" sz="1100">
                <a:solidFill>
                  <a:srgbClr val="CC0000"/>
                </a:solidFill>
              </a:rPr>
              <a:t> 刘鹏  </a:t>
            </a:r>
            <a:r>
              <a:rPr lang="zh-CN" sz="1100" b="1">
                <a:solidFill>
                  <a:srgbClr val="CC0000"/>
                </a:solidFill>
              </a:rPr>
              <a:t>              Xiangdong Sun </a:t>
            </a:r>
            <a:r>
              <a:rPr lang="zh-CN" sz="1100">
                <a:solidFill>
                  <a:srgbClr val="CC0000"/>
                </a:solidFill>
              </a:rPr>
              <a:t>孙向东</a:t>
            </a:r>
            <a:r>
              <a:rPr lang="zh-CN" sz="1100" b="1">
                <a:solidFill>
                  <a:srgbClr val="CC0000"/>
                </a:solidFill>
              </a:rPr>
              <a:t>       Shuochong Han </a:t>
            </a:r>
            <a:r>
              <a:rPr lang="zh-CN" sz="1100">
                <a:solidFill>
                  <a:srgbClr val="CC0000"/>
                </a:solidFill>
              </a:rPr>
              <a:t>韩烁冲</a:t>
            </a:r>
            <a:endParaRPr sz="1100">
              <a:solidFill>
                <a:srgbClr val="CC0000"/>
              </a:solidFill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5712000" y="3010888"/>
            <a:ext cx="223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112F8F"/>
                </a:solidFill>
              </a:rPr>
              <a:t>Graduated in 2023; </a:t>
            </a:r>
            <a:endParaRPr sz="1000" b="1">
              <a:solidFill>
                <a:srgbClr val="112F8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112F8F"/>
                </a:solidFill>
              </a:rPr>
              <a:t>postdoc in TDLee inst.</a:t>
            </a:r>
            <a:endParaRPr sz="1000" b="1">
              <a:solidFill>
                <a:srgbClr val="112F8F"/>
              </a:solidFill>
            </a:endParaRPr>
          </a:p>
        </p:txBody>
      </p:sp>
      <p:grpSp>
        <p:nvGrpSpPr>
          <p:cNvPr id="186" name="Google Shape;186;p26"/>
          <p:cNvGrpSpPr/>
          <p:nvPr/>
        </p:nvGrpSpPr>
        <p:grpSpPr>
          <a:xfrm>
            <a:off x="2064824" y="2405846"/>
            <a:ext cx="1897176" cy="971100"/>
            <a:chOff x="2064824" y="2405846"/>
            <a:chExt cx="1897176" cy="971100"/>
          </a:xfrm>
        </p:grpSpPr>
        <p:sp>
          <p:nvSpPr>
            <p:cNvPr id="187" name="Google Shape;187;p26"/>
            <p:cNvSpPr txBox="1"/>
            <p:nvPr/>
          </p:nvSpPr>
          <p:spPr>
            <a:xfrm>
              <a:off x="2569400" y="2405846"/>
              <a:ext cx="1392600" cy="971100"/>
            </a:xfrm>
            <a:prstGeom prst="rect">
              <a:avLst/>
            </a:prstGeom>
            <a:solidFill>
              <a:srgbClr val="C9DAF8">
                <a:alpha val="4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2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Nucl_Astrophys_xmu (厦大天文核天体物理小组)</a:t>
              </a:r>
              <a:endParaRPr sz="600">
                <a:solidFill>
                  <a:schemeClr val="dk1"/>
                </a:solidFill>
              </a:endParaRPr>
            </a:p>
          </p:txBody>
        </p:sp>
        <p:pic>
          <p:nvPicPr>
            <p:cNvPr id="188" name="Google Shape;188;p26"/>
            <p:cNvPicPr preferRelativeResize="0"/>
            <p:nvPr/>
          </p:nvPicPr>
          <p:blipFill rotWithShape="1">
            <a:blip r:embed="rId11">
              <a:alphaModFix/>
            </a:blip>
            <a:srcRect r="60925"/>
            <a:stretch/>
          </p:blipFill>
          <p:spPr>
            <a:xfrm>
              <a:off x="2064824" y="2754575"/>
              <a:ext cx="648900" cy="536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26"/>
          <p:cNvSpPr txBox="1"/>
          <p:nvPr/>
        </p:nvSpPr>
        <p:spPr>
          <a:xfrm flipH="1">
            <a:off x="1817535" y="5572923"/>
            <a:ext cx="2391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112F8F"/>
                </a:solidFill>
              </a:rPr>
              <a:t>Graduated in 2023; </a:t>
            </a:r>
            <a:endParaRPr sz="1000" b="1">
              <a:solidFill>
                <a:srgbClr val="112F8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112F8F"/>
                </a:solidFill>
              </a:rPr>
              <a:t>postdoc in PKU</a:t>
            </a:r>
            <a:endParaRPr sz="1000" b="1">
              <a:solidFill>
                <a:srgbClr val="112F8F"/>
              </a:solidFill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141400" y="659625"/>
            <a:ext cx="2520300" cy="57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arXiv:2408.15022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submitted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arXiv:2402.02799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PRD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arXiv:2312.17102</a:t>
            </a:r>
            <a:r>
              <a:rPr lang="zh-CN"/>
              <a:t> </a:t>
            </a:r>
            <a:r>
              <a:rPr lang="zh-CN" sz="1200">
                <a:latin typeface="Verdana"/>
                <a:ea typeface="Verdana"/>
                <a:cs typeface="Verdana"/>
                <a:sym typeface="Verdana"/>
              </a:rPr>
              <a:t>ApJ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arXiv:2312.12185</a:t>
            </a:r>
            <a:r>
              <a:rPr lang="zh-CN" sz="1200">
                <a:latin typeface="Verdana"/>
                <a:ea typeface="Verdana"/>
                <a:cs typeface="Verdana"/>
                <a:sym typeface="Verdana"/>
              </a:rPr>
              <a:t> ApJ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arXiv:2312.04305</a:t>
            </a:r>
            <a:r>
              <a:rPr lang="zh-CN" sz="12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MNRAS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arXiv:2305.16058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PRC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arXiv:2305.08401</a:t>
            </a:r>
            <a:r>
              <a:rPr lang="zh-CN" sz="1200">
                <a:latin typeface="Verdana"/>
                <a:ea typeface="Verdana"/>
                <a:cs typeface="Verdana"/>
                <a:sym typeface="Verdana"/>
              </a:rPr>
              <a:t> ApJ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arXiv:2304.12050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PRD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arXiv:2211.04978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PRD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arXiv:2211.02007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arXiv:2205.10631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2204.05560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arXiv:2203.04798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PRD</a:t>
            </a:r>
            <a:endParaRPr sz="1200" u="sng">
              <a:solidFill>
                <a:srgbClr val="1E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2201.12053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PRC</a:t>
            </a:r>
            <a:endParaRPr sz="1000">
              <a:solidFill>
                <a:srgbClr val="1E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arXiv:2108.00560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 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arXiv:2107.13997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ApJL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arXiv:2107.07979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MNRAS</a:t>
            </a:r>
            <a:endParaRPr sz="1200">
              <a:solidFill>
                <a:srgbClr val="1E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2103.15119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2011.11934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arXiv:2009.12571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MNRAS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2007.05116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JHEAp (review)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2006.00839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2005.12875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ApJS </a:t>
            </a:r>
            <a:endParaRPr sz="1200">
              <a:solidFill>
                <a:srgbClr val="1E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2005.02677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PRD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arXiv:</a:t>
            </a:r>
            <a:r>
              <a:rPr lang="zh-CN" sz="1200" u="sng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2001.03859</a:t>
            </a:r>
            <a:r>
              <a:rPr lang="zh-CN" sz="1200">
                <a:solidFill>
                  <a:srgbClr val="1E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1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PRC</a:t>
            </a:r>
            <a:endParaRPr sz="1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2272375" y="5392892"/>
            <a:ext cx="697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chemeClr val="dk1"/>
                </a:solidFill>
              </a:rPr>
              <a:t>      Quark star</a:t>
            </a:r>
            <a:r>
              <a:rPr lang="zh-CN" sz="1200"/>
              <a:t>;                              </a:t>
            </a:r>
            <a:r>
              <a:rPr lang="zh-CN" sz="1200">
                <a:solidFill>
                  <a:schemeClr val="dk1"/>
                </a:solidFill>
              </a:rPr>
              <a:t>Glitch;                           Hyperon matter;        Many-body theory;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/>
              <a:t>                                           </a:t>
            </a:r>
            <a:r>
              <a:rPr lang="zh-CN" sz="1200">
                <a:solidFill>
                  <a:schemeClr val="dk1"/>
                </a:solidFill>
              </a:rPr>
              <a:t>Pulsar </a:t>
            </a:r>
            <a:r>
              <a:rPr lang="zh-CN" sz="1200"/>
              <a:t>observation                </a:t>
            </a:r>
            <a:r>
              <a:rPr lang="zh-CN" sz="1200">
                <a:solidFill>
                  <a:schemeClr val="dk1"/>
                </a:solidFill>
              </a:rPr>
              <a:t>Many-body theory        Nuclear transport</a:t>
            </a:r>
            <a:endParaRPr sz="1200"/>
          </a:p>
        </p:txBody>
      </p:sp>
      <p:sp>
        <p:nvSpPr>
          <p:cNvPr id="192" name="Google Shape;192;p26"/>
          <p:cNvSpPr txBox="1"/>
          <p:nvPr/>
        </p:nvSpPr>
        <p:spPr>
          <a:xfrm>
            <a:off x="2141150" y="5940433"/>
            <a:ext cx="4836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500" b="1" i="1" u="sng">
                <a:solidFill>
                  <a:srgbClr val="0000FF"/>
                </a:solidFill>
              </a:rPr>
              <a:t>https://astro.xmu.edu.cn/People/Faculty/la.htm</a:t>
            </a:r>
            <a:endParaRPr b="1" i="1" u="sng">
              <a:solidFill>
                <a:srgbClr val="0000FF"/>
              </a:solidFill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4387150" y="194675"/>
            <a:ext cx="4196937" cy="3540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Join us study star on the beach!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/>
        </p:nvSpPr>
        <p:spPr>
          <a:xfrm>
            <a:off x="-43150" y="600200"/>
            <a:ext cx="9351600" cy="4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Outline</a:t>
            </a:r>
            <a:endParaRPr sz="3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Verdana"/>
              <a:buChar char="●"/>
            </a:pPr>
            <a:r>
              <a:rPr lang="zh-CN" sz="2600" b="1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Basic</a:t>
            </a:r>
            <a:r>
              <a:rPr lang="zh-CN" sz="2600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 for neutron star structure and the EoS</a:t>
            </a:r>
            <a:endParaRPr sz="2600">
              <a:solidFill>
                <a:srgbClr val="9999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Verdana"/>
              <a:buChar char="●"/>
            </a:pPr>
            <a:r>
              <a:rPr lang="zh-CN" sz="2600" b="1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Recent works</a:t>
            </a:r>
            <a:r>
              <a:rPr lang="zh-CN"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zh-CN" sz="2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from connecting </a:t>
            </a:r>
            <a:r>
              <a:rPr lang="zh-CN" sz="26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rPr>
              <a:t>#consistently</a:t>
            </a:r>
            <a:r>
              <a:rPr lang="zh-CN" sz="2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neutron star observations and nuclear experiments</a:t>
            </a:r>
            <a:endParaRPr sz="15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937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Verdana"/>
              <a:buChar char="●"/>
            </a:pPr>
            <a:r>
              <a:rPr lang="zh-CN" sz="2600" b="1">
                <a:latin typeface="Verdana"/>
                <a:ea typeface="Verdana"/>
                <a:cs typeface="Verdana"/>
                <a:sym typeface="Verdana"/>
              </a:rPr>
              <a:t>What we learn </a:t>
            </a:r>
            <a:r>
              <a:rPr lang="zh-CN" sz="2600">
                <a:latin typeface="Verdana"/>
                <a:ea typeface="Verdana"/>
                <a:cs typeface="Verdana"/>
                <a:sym typeface="Verdana"/>
              </a:rPr>
              <a:t>so far</a:t>
            </a:r>
            <a:endParaRPr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27"/>
          <p:cNvSpPr txBox="1"/>
          <p:nvPr/>
        </p:nvSpPr>
        <p:spPr>
          <a:xfrm>
            <a:off x="3553800" y="2986125"/>
            <a:ext cx="52545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>
                <a:solidFill>
                  <a:srgbClr val="000000"/>
                </a:solidFill>
              </a:rPr>
              <a:t>(Biased selected results; Highlighing work done by our group)</a:t>
            </a:r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/>
        </p:nvSpPr>
        <p:spPr>
          <a:xfrm>
            <a:off x="0" y="0"/>
            <a:ext cx="9144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some neutron star EM &amp; GW observables have an intrinsic correlation with EoS</a:t>
            </a:r>
            <a:endParaRPr sz="2000" b="1">
              <a:solidFill>
                <a:srgbClr val="3333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" name="Google Shape;205;p28"/>
          <p:cNvPicPr preferRelativeResize="0"/>
          <p:nvPr/>
        </p:nvPicPr>
        <p:blipFill rotWithShape="1">
          <a:blip r:embed="rId3">
            <a:alphaModFix/>
          </a:blip>
          <a:srcRect l="23913"/>
          <a:stretch/>
        </p:blipFill>
        <p:spPr>
          <a:xfrm>
            <a:off x="253325" y="809401"/>
            <a:ext cx="1225800" cy="107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270000" y="496408"/>
            <a:ext cx="15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Microhysics</a:t>
            </a:r>
            <a:endParaRPr/>
          </a:p>
        </p:txBody>
      </p:sp>
      <p:pic>
        <p:nvPicPr>
          <p:cNvPr id="207" name="Google Shape;207;p28"/>
          <p:cNvPicPr preferRelativeResize="0"/>
          <p:nvPr/>
        </p:nvPicPr>
        <p:blipFill rotWithShape="1">
          <a:blip r:embed="rId4">
            <a:alphaModFix/>
          </a:blip>
          <a:srcRect t="5970"/>
          <a:stretch/>
        </p:blipFill>
        <p:spPr>
          <a:xfrm>
            <a:off x="3420475" y="636642"/>
            <a:ext cx="2830425" cy="18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5">
            <a:alphaModFix/>
          </a:blip>
          <a:srcRect t="5935"/>
          <a:stretch/>
        </p:blipFill>
        <p:spPr>
          <a:xfrm>
            <a:off x="3338764" y="2488968"/>
            <a:ext cx="2830424" cy="177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4659250" y="2489400"/>
            <a:ext cx="1505400" cy="338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tidal deformability</a:t>
            </a:r>
            <a:endParaRPr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4946575" y="797000"/>
            <a:ext cx="1225800" cy="338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mass &amp; radius</a:t>
            </a:r>
            <a:endParaRPr b="1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 rot="-2262425">
            <a:off x="3704918" y="1621770"/>
            <a:ext cx="1203188" cy="36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0000FF"/>
                </a:solidFill>
              </a:rPr>
              <a:t>quark star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12" name="Google Shape;212;p28"/>
          <p:cNvSpPr txBox="1"/>
          <p:nvPr/>
        </p:nvSpPr>
        <p:spPr>
          <a:xfrm rot="1684">
            <a:off x="5171721" y="1594062"/>
            <a:ext cx="612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FF0000"/>
                </a:solidFill>
              </a:rPr>
              <a:t>hybrid star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213" name="Google Shape;213;p28"/>
          <p:cNvSpPr txBox="1"/>
          <p:nvPr/>
        </p:nvSpPr>
        <p:spPr>
          <a:xfrm>
            <a:off x="4038595" y="923088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rgbClr val="666666"/>
                </a:solidFill>
              </a:rPr>
              <a:t>neutron star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214" name="Google Shape;214;p28"/>
          <p:cNvPicPr preferRelativeResize="0"/>
          <p:nvPr/>
        </p:nvPicPr>
        <p:blipFill rotWithShape="1">
          <a:blip r:embed="rId6">
            <a:alphaModFix/>
          </a:blip>
          <a:srcRect r="15232"/>
          <a:stretch/>
        </p:blipFill>
        <p:spPr>
          <a:xfrm>
            <a:off x="5171730" y="3173788"/>
            <a:ext cx="862295" cy="6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 descr="Q_{ij}=-\Lambda(EOS,m) m^5\varepsilon_{ij}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2650" y="2906387"/>
            <a:ext cx="1291876" cy="16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222300" y="2158475"/>
            <a:ext cx="1176356" cy="11684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CDCCCC">
                <a:alpha val="50000"/>
              </a:srgbClr>
            </a:outerShdw>
          </a:effectLst>
        </p:spPr>
      </p:pic>
      <p:sp>
        <p:nvSpPr>
          <p:cNvPr id="217" name="Google Shape;217;p28"/>
          <p:cNvSpPr txBox="1"/>
          <p:nvPr/>
        </p:nvSpPr>
        <p:spPr>
          <a:xfrm>
            <a:off x="-689525" y="2183771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7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EoS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9">
            <a:alphaModFix/>
          </a:blip>
          <a:srcRect t="5935"/>
          <a:stretch/>
        </p:blipFill>
        <p:spPr>
          <a:xfrm>
            <a:off x="3436725" y="4278584"/>
            <a:ext cx="2797923" cy="203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10250" y="5622608"/>
            <a:ext cx="1716000" cy="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8"/>
          <p:cNvSpPr txBox="1"/>
          <p:nvPr/>
        </p:nvSpPr>
        <p:spPr>
          <a:xfrm>
            <a:off x="4704850" y="4346700"/>
            <a:ext cx="1505400" cy="492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moment of inertia</a:t>
            </a:r>
            <a:endParaRPr sz="1000" b="1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b="1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(MOI)</a:t>
            </a:r>
            <a:endParaRPr sz="1000" b="1"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1917675" y="1564650"/>
            <a:ext cx="1421100" cy="12591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1E00FF"/>
                </a:solidFill>
              </a:rPr>
              <a:t>Hydrostatic equlibrium</a:t>
            </a:r>
            <a:endParaRPr>
              <a:solidFill>
                <a:srgbClr val="1E00FF"/>
              </a:solidFill>
            </a:endParaRPr>
          </a:p>
        </p:txBody>
      </p:sp>
      <p:sp>
        <p:nvSpPr>
          <p:cNvPr id="222" name="Google Shape;222;p28"/>
          <p:cNvSpPr/>
          <p:nvPr/>
        </p:nvSpPr>
        <p:spPr>
          <a:xfrm rot="1631959">
            <a:off x="1837703" y="2967162"/>
            <a:ext cx="1611946" cy="1418577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1E00FF"/>
                </a:solidFill>
              </a:rPr>
              <a:t>Perturbed hydrostatic equlibrium</a:t>
            </a:r>
            <a:endParaRPr>
              <a:solidFill>
                <a:srgbClr val="1E00FF"/>
              </a:solidFill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1875525" y="2376800"/>
            <a:ext cx="1505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chemeClr val="dk1"/>
                </a:solidFill>
              </a:rPr>
              <a:t>(GR version) TOV eq.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4" name="Google Shape;224;p28"/>
          <p:cNvGrpSpPr/>
          <p:nvPr/>
        </p:nvGrpSpPr>
        <p:grpSpPr>
          <a:xfrm>
            <a:off x="6133150" y="2767188"/>
            <a:ext cx="3000000" cy="1124713"/>
            <a:chOff x="6209350" y="2919588"/>
            <a:chExt cx="3000000" cy="1124713"/>
          </a:xfrm>
        </p:grpSpPr>
        <p:pic>
          <p:nvPicPr>
            <p:cNvPr id="225" name="Google Shape;225;p28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277800" y="3284213"/>
              <a:ext cx="1357300" cy="760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28"/>
            <p:cNvSpPr txBox="1"/>
            <p:nvPr/>
          </p:nvSpPr>
          <p:spPr>
            <a:xfrm>
              <a:off x="7635100" y="3284225"/>
              <a:ext cx="1505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200">
                  <a:solidFill>
                    <a:schemeClr val="dk1"/>
                  </a:solidFill>
                </a:rPr>
                <a:t>GW170817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200"/>
                <a:t>GW190425</a:t>
              </a:r>
              <a:endParaRPr sz="1200"/>
            </a:p>
          </p:txBody>
        </p:sp>
        <p:sp>
          <p:nvSpPr>
            <p:cNvPr id="227" name="Google Shape;227;p28"/>
            <p:cNvSpPr txBox="1"/>
            <p:nvPr/>
          </p:nvSpPr>
          <p:spPr>
            <a:xfrm>
              <a:off x="6209350" y="2919588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3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@LIGO/Virgo/KAGRA, ... CE, ET;</a:t>
              </a:r>
              <a:endPara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28" name="Google Shape;228;p28"/>
          <p:cNvGrpSpPr/>
          <p:nvPr/>
        </p:nvGrpSpPr>
        <p:grpSpPr>
          <a:xfrm>
            <a:off x="6132950" y="1116000"/>
            <a:ext cx="3132800" cy="1148393"/>
            <a:chOff x="6209150" y="1268400"/>
            <a:chExt cx="3132800" cy="1148393"/>
          </a:xfrm>
        </p:grpSpPr>
        <p:pic>
          <p:nvPicPr>
            <p:cNvPr id="229" name="Google Shape;229;p2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286450" y="1653293"/>
              <a:ext cx="1357306" cy="76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28"/>
            <p:cNvSpPr txBox="1"/>
            <p:nvPr/>
          </p:nvSpPr>
          <p:spPr>
            <a:xfrm>
              <a:off x="7625950" y="1799000"/>
              <a:ext cx="1716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200">
                  <a:solidFill>
                    <a:srgbClr val="000000"/>
                  </a:solidFill>
                </a:rPr>
                <a:t>PSR J0030+0415</a:t>
              </a:r>
              <a:endParaRPr sz="1200">
                <a:solidFill>
                  <a:srgbClr val="000000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200">
                  <a:solidFill>
                    <a:srgbClr val="000000"/>
                  </a:solidFill>
                </a:rPr>
                <a:t>PSR J0740+6620</a:t>
              </a:r>
              <a:endParaRPr/>
            </a:p>
          </p:txBody>
        </p:sp>
        <p:sp>
          <p:nvSpPr>
            <p:cNvPr id="231" name="Google Shape;231;p28"/>
            <p:cNvSpPr txBox="1"/>
            <p:nvPr/>
          </p:nvSpPr>
          <p:spPr>
            <a:xfrm>
              <a:off x="6209150" y="1268400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CN" sz="13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@NICER, …, eXTP;</a:t>
              </a:r>
              <a:endParaRPr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32" name="Google Shape;232;p28"/>
          <p:cNvGrpSpPr/>
          <p:nvPr/>
        </p:nvGrpSpPr>
        <p:grpSpPr>
          <a:xfrm>
            <a:off x="6133150" y="4598763"/>
            <a:ext cx="3076950" cy="1160893"/>
            <a:chOff x="6209350" y="4751163"/>
            <a:chExt cx="3076950" cy="1160893"/>
          </a:xfrm>
        </p:grpSpPr>
        <p:pic>
          <p:nvPicPr>
            <p:cNvPr id="233" name="Google Shape;233;p2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310850" y="5148573"/>
              <a:ext cx="1357299" cy="763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8"/>
            <p:cNvSpPr txBox="1"/>
            <p:nvPr/>
          </p:nvSpPr>
          <p:spPr>
            <a:xfrm>
              <a:off x="7681600" y="5166950"/>
              <a:ext cx="1604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200">
                  <a:solidFill>
                    <a:srgbClr val="000000"/>
                  </a:solidFill>
                </a:rPr>
                <a:t>PSR J0737-3039</a:t>
              </a:r>
              <a:endParaRPr/>
            </a:p>
          </p:txBody>
        </p:sp>
        <p:sp>
          <p:nvSpPr>
            <p:cNvPr id="235" name="Google Shape;235;p28"/>
            <p:cNvSpPr txBox="1"/>
            <p:nvPr/>
          </p:nvSpPr>
          <p:spPr>
            <a:xfrm>
              <a:off x="6209350" y="4751163"/>
              <a:ext cx="30000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3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@平方公里陣列射電望遠鏡(SKA)</a:t>
              </a:r>
              <a:endParaRPr sz="1100"/>
            </a:p>
          </p:txBody>
        </p:sp>
      </p:grpSp>
      <p:sp>
        <p:nvSpPr>
          <p:cNvPr id="236" name="Google Shape;236;p28"/>
          <p:cNvSpPr/>
          <p:nvPr/>
        </p:nvSpPr>
        <p:spPr>
          <a:xfrm>
            <a:off x="677213" y="1937971"/>
            <a:ext cx="378000" cy="18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599" y="4517968"/>
            <a:ext cx="3000001" cy="14004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8"/>
          <p:cNvCxnSpPr/>
          <p:nvPr/>
        </p:nvCxnSpPr>
        <p:spPr>
          <a:xfrm>
            <a:off x="349600" y="5104638"/>
            <a:ext cx="2591400" cy="77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28"/>
          <p:cNvCxnSpPr/>
          <p:nvPr/>
        </p:nvCxnSpPr>
        <p:spPr>
          <a:xfrm>
            <a:off x="257500" y="5335442"/>
            <a:ext cx="2668200" cy="9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40" name="Google Shape;240;p28"/>
          <p:cNvSpPr txBox="1"/>
          <p:nvPr/>
        </p:nvSpPr>
        <p:spPr>
          <a:xfrm>
            <a:off x="91600" y="41387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(Newtonian version)</a:t>
            </a:r>
            <a:endParaRPr sz="13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9"/>
          <p:cNvPicPr preferRelativeResize="0"/>
          <p:nvPr/>
        </p:nvPicPr>
        <p:blipFill rotWithShape="1">
          <a:blip r:embed="rId3">
            <a:alphaModFix/>
          </a:blip>
          <a:srcRect t="16513" r="60833"/>
          <a:stretch/>
        </p:blipFill>
        <p:spPr>
          <a:xfrm>
            <a:off x="6341575" y="1533050"/>
            <a:ext cx="2012426" cy="113505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/>
          <p:nvPr/>
        </p:nvSpPr>
        <p:spPr>
          <a:xfrm>
            <a:off x="6341575" y="1263875"/>
            <a:ext cx="2076900" cy="1517700"/>
          </a:xfrm>
          <a:prstGeom prst="roundRect">
            <a:avLst>
              <a:gd name="adj" fmla="val 16667"/>
            </a:avLst>
          </a:prstGeom>
          <a:solidFill>
            <a:srgbClr val="C9DAF8">
              <a:alpha val="35850"/>
            </a:srgbClr>
          </a:solidFill>
          <a:ln w="19050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9"/>
          <p:cNvSpPr/>
          <p:nvPr/>
        </p:nvSpPr>
        <p:spPr>
          <a:xfrm>
            <a:off x="4434800" y="3529400"/>
            <a:ext cx="4189800" cy="3209700"/>
          </a:xfrm>
          <a:prstGeom prst="ellipse">
            <a:avLst/>
          </a:prstGeom>
          <a:solidFill>
            <a:srgbClr val="C9DAF8">
              <a:alpha val="35850"/>
            </a:srgbClr>
          </a:solidFill>
          <a:ln w="19050" cap="flat" cmpd="sng">
            <a:solidFill>
              <a:srgbClr val="154A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9"/>
          <p:cNvSpPr/>
          <p:nvPr/>
        </p:nvSpPr>
        <p:spPr>
          <a:xfrm>
            <a:off x="815825" y="1263875"/>
            <a:ext cx="2076900" cy="151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/>
          <p:nvPr/>
        </p:nvSpPr>
        <p:spPr>
          <a:xfrm>
            <a:off x="3578700" y="1263875"/>
            <a:ext cx="2076900" cy="1517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725050" y="584750"/>
            <a:ext cx="841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Model for interaction                                  2. EoS prior                                   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pasting test                                 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1" name="Google Shape;251;p29"/>
          <p:cNvCxnSpPr/>
          <p:nvPr/>
        </p:nvCxnSpPr>
        <p:spPr>
          <a:xfrm>
            <a:off x="5601150" y="742875"/>
            <a:ext cx="5853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2" name="Google Shape;252;p29"/>
          <p:cNvPicPr preferRelativeResize="0"/>
          <p:nvPr/>
        </p:nvPicPr>
        <p:blipFill rotWithShape="1">
          <a:blip r:embed="rId4">
            <a:alphaModFix/>
          </a:blip>
          <a:srcRect t="27968" b="25315"/>
          <a:stretch/>
        </p:blipFill>
        <p:spPr>
          <a:xfrm>
            <a:off x="2778863" y="958250"/>
            <a:ext cx="1056600" cy="259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/>
        </p:nvSpPr>
        <p:spPr>
          <a:xfrm>
            <a:off x="1016984" y="834000"/>
            <a:ext cx="167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between particles   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5">
            <a:alphaModFix/>
          </a:blip>
          <a:srcRect l="6838" t="15552" r="7684" b="18601"/>
          <a:stretch/>
        </p:blipFill>
        <p:spPr>
          <a:xfrm>
            <a:off x="5388800" y="849028"/>
            <a:ext cx="1118696" cy="3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 txBox="1"/>
          <p:nvPr/>
        </p:nvSpPr>
        <p:spPr>
          <a:xfrm>
            <a:off x="6507500" y="516950"/>
            <a:ext cx="336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EoS inference from</a:t>
            </a:r>
            <a:r>
              <a:rPr lang="zh-CN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NS obs.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(GW, photons, </a:t>
            </a:r>
            <a:r>
              <a:rPr lang="zh-CN" b="1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neutrinos</a:t>
            </a:r>
            <a:r>
              <a:rPr lang="zh-CN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29"/>
          <p:cNvSpPr txBox="1"/>
          <p:nvPr/>
        </p:nvSpPr>
        <p:spPr>
          <a:xfrm rot="967">
            <a:off x="2367575" y="2970300"/>
            <a:ext cx="3198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Physics on the EoS, the composition and the underlying strong interaction</a:t>
            </a:r>
            <a:endParaRPr sz="13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0663" y="4059700"/>
            <a:ext cx="1125886" cy="9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2974" y="3995038"/>
            <a:ext cx="958732" cy="73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7554" y="5448775"/>
            <a:ext cx="1445564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/>
          <p:nvPr/>
        </p:nvSpPr>
        <p:spPr>
          <a:xfrm rot="5398551">
            <a:off x="3611085" y="1125750"/>
            <a:ext cx="711900" cy="44385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1" name="Google Shape;261;p29"/>
          <p:cNvCxnSpPr/>
          <p:nvPr/>
        </p:nvCxnSpPr>
        <p:spPr>
          <a:xfrm>
            <a:off x="3029413" y="912150"/>
            <a:ext cx="686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2" name="Google Shape;262;p29"/>
          <p:cNvSpPr/>
          <p:nvPr/>
        </p:nvSpPr>
        <p:spPr>
          <a:xfrm>
            <a:off x="6255750" y="2724750"/>
            <a:ext cx="1927463" cy="1313581"/>
          </a:xfrm>
          <a:custGeom>
            <a:avLst/>
            <a:gdLst/>
            <a:ahLst/>
            <a:cxnLst/>
            <a:rect l="l" t="t" r="r" b="b"/>
            <a:pathLst>
              <a:path w="79870" h="51132" extrusionOk="0">
                <a:moveTo>
                  <a:pt x="11197" y="0"/>
                </a:moveTo>
                <a:lnTo>
                  <a:pt x="23513" y="14182"/>
                </a:lnTo>
                <a:lnTo>
                  <a:pt x="20154" y="22767"/>
                </a:lnTo>
                <a:lnTo>
                  <a:pt x="0" y="30977"/>
                </a:lnTo>
                <a:lnTo>
                  <a:pt x="35083" y="32844"/>
                </a:lnTo>
                <a:lnTo>
                  <a:pt x="48892" y="36949"/>
                </a:lnTo>
                <a:lnTo>
                  <a:pt x="74645" y="51132"/>
                </a:lnTo>
                <a:lnTo>
                  <a:pt x="67180" y="29485"/>
                </a:lnTo>
                <a:lnTo>
                  <a:pt x="67927" y="16422"/>
                </a:lnTo>
                <a:lnTo>
                  <a:pt x="79870" y="1119"/>
                </a:lnTo>
                <a:lnTo>
                  <a:pt x="17168" y="1493"/>
                </a:lnTo>
                <a:close/>
              </a:path>
            </a:pathLst>
          </a:custGeom>
          <a:solidFill>
            <a:srgbClr val="C9DAF8">
              <a:alpha val="45470"/>
            </a:srgbClr>
          </a:solidFill>
          <a:ln>
            <a:noFill/>
          </a:ln>
        </p:spPr>
      </p:sp>
      <p:pic>
        <p:nvPicPr>
          <p:cNvPr id="263" name="Google Shape;26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43150" y="5153654"/>
            <a:ext cx="1240067" cy="64104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 txBox="1"/>
          <p:nvPr/>
        </p:nvSpPr>
        <p:spPr>
          <a:xfrm>
            <a:off x="2208975" y="5500"/>
            <a:ext cx="67683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rgbClr val="1608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uncertain measurements !</a:t>
            </a:r>
            <a:endParaRPr sz="2100" b="1">
              <a:solidFill>
                <a:srgbClr val="1608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5" name="Google Shape;265;p29"/>
          <p:cNvPicPr preferRelativeResize="0"/>
          <p:nvPr/>
        </p:nvPicPr>
        <p:blipFill rotWithShape="1">
          <a:blip r:embed="rId10">
            <a:alphaModFix/>
          </a:blip>
          <a:srcRect l="23913"/>
          <a:stretch/>
        </p:blipFill>
        <p:spPr>
          <a:xfrm>
            <a:off x="1160375" y="1416250"/>
            <a:ext cx="1386900" cy="12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/>
        </p:nvSpPr>
        <p:spPr>
          <a:xfrm>
            <a:off x="1676750" y="5500"/>
            <a:ext cx="3493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 b="1">
                <a:solidFill>
                  <a:srgbClr val="1608F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Combining</a:t>
            </a:r>
            <a:endParaRPr sz="2100" b="1">
              <a:solidFill>
                <a:srgbClr val="1608F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95688" y="1295993"/>
            <a:ext cx="1757100" cy="1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D3D871D-A6DF-20BF-07E0-E12BECB8DF2D}"/>
              </a:ext>
            </a:extLst>
          </p:cNvPr>
          <p:cNvSpPr txBox="1"/>
          <p:nvPr/>
        </p:nvSpPr>
        <p:spPr>
          <a:xfrm>
            <a:off x="2640924" y="618778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SG" sz="1100" dirty="0"/>
              <a:t>(RMF, SHF, BHF, …)</a:t>
            </a:r>
            <a:endParaRPr lang="zh-SG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0"/>
          <p:cNvPicPr preferRelativeResize="0"/>
          <p:nvPr/>
        </p:nvPicPr>
        <p:blipFill rotWithShape="1">
          <a:blip r:embed="rId3">
            <a:alphaModFix/>
          </a:blip>
          <a:srcRect l="3474" r="6289"/>
          <a:stretch/>
        </p:blipFill>
        <p:spPr>
          <a:xfrm>
            <a:off x="0" y="116829"/>
            <a:ext cx="9144001" cy="6755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 txBox="1"/>
          <p:nvPr/>
        </p:nvSpPr>
        <p:spPr>
          <a:xfrm>
            <a:off x="-103950" y="37325"/>
            <a:ext cx="93519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3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NICER view of PSR J0030+0451: MSP parameter estimation</a:t>
            </a:r>
            <a:endParaRPr sz="22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30"/>
          <p:cNvSpPr txBox="1"/>
          <p:nvPr/>
        </p:nvSpPr>
        <p:spPr>
          <a:xfrm>
            <a:off x="7155388" y="4285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Riley et al. 2019</a:t>
            </a:r>
            <a:endParaRPr sz="3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65925" y="797825"/>
            <a:ext cx="5890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Follow the propagation of light from the NS surface to the observer through the curved spacetime around the star;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0"/>
          <p:cNvSpPr txBox="1"/>
          <p:nvPr/>
        </p:nvSpPr>
        <p:spPr>
          <a:xfrm>
            <a:off x="140700" y="5549125"/>
            <a:ext cx="8710200" cy="9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X-ray telescopes with</a:t>
            </a:r>
            <a:r>
              <a:rPr lang="zh-C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zh-CN" sz="16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large effective area, high energy resolution, and high time resolution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 the soft X-ray band, as well as adequate imaging capability to discriminate the </a:t>
            </a:r>
            <a:r>
              <a:rPr lang="zh-CN" sz="16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background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500" b="1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NICER</a:t>
            </a:r>
            <a:r>
              <a:rPr lang="zh-CN" sz="15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(2017), EP-FXT (2024), eXTP(~2030), ATHENA(~2030).</a:t>
            </a:r>
            <a:endParaRPr sz="15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30"/>
          <p:cNvSpPr txBox="1"/>
          <p:nvPr/>
        </p:nvSpPr>
        <p:spPr>
          <a:xfrm>
            <a:off x="65925" y="4074288"/>
            <a:ext cx="4594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Significant uncertainties 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M,R estimate may be from</a:t>
            </a:r>
            <a:r>
              <a:rPr lang="zh-CN" sz="16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zh-CN" sz="16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low counts</a:t>
            </a:r>
            <a:r>
              <a:rPr lang="zh-C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detected lightcurve or </a:t>
            </a:r>
            <a:r>
              <a:rPr lang="zh-CN" sz="16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noisy data</a:t>
            </a:r>
            <a:r>
              <a:rPr lang="zh-CN" sz="16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zh-C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 lead to degeneracies between the model parameters or multi-modal posteriors:</a:t>
            </a:r>
            <a:endParaRPr sz="16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0"/>
          <p:cNvSpPr txBox="1"/>
          <p:nvPr/>
        </p:nvSpPr>
        <p:spPr>
          <a:xfrm>
            <a:off x="65925" y="1542588"/>
            <a:ext cx="5275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CN" sz="16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Main difficulty l</a:t>
            </a:r>
            <a:r>
              <a:rPr lang="zh-C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ies in the degeneracy between </a:t>
            </a:r>
            <a:r>
              <a:rPr lang="zh-CN" sz="16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MANY </a:t>
            </a:r>
            <a:r>
              <a:rPr lang="zh-C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parameters it employs: (in addition to M, R) 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 D; H column density, parameters needed to describe the surface T map, angles encoding the orientation of this map with respect to the rotational axis and the observer’s LOS;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700" y="2538002"/>
            <a:ext cx="3353201" cy="280887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/>
          <p:nvPr/>
        </p:nvSpPr>
        <p:spPr>
          <a:xfrm rot="258047">
            <a:off x="6722900" y="2772561"/>
            <a:ext cx="700071" cy="26442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1" name="Google Shape;281;p30"/>
          <p:cNvSpPr txBox="1"/>
          <p:nvPr/>
        </p:nvSpPr>
        <p:spPr>
          <a:xfrm>
            <a:off x="5497550" y="1037757"/>
            <a:ext cx="3353349" cy="1565014"/>
          </a:xfrm>
          <a:prstGeom prst="rect">
            <a:avLst/>
          </a:prstGeom>
          <a:solidFill>
            <a:srgbClr val="C9DAF8">
              <a:alpha val="4547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XMM-Newton data can provide (indirect) NICER background constraint:</a:t>
            </a:r>
            <a:endParaRPr sz="13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3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introduction of the XMM-Newton data (EPIC MOS1 and MOS2) led to a reduction in background estimates from NICER-only data, resulting in</a:t>
            </a:r>
            <a:r>
              <a:rPr lang="zh-CN" sz="13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zh-CN" sz="13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higher compactness value:</a:t>
            </a:r>
            <a:endParaRPr sz="1300" dirty="0"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30"/>
          <p:cNvSpPr txBox="1"/>
          <p:nvPr/>
        </p:nvSpPr>
        <p:spPr>
          <a:xfrm>
            <a:off x="7155400" y="2537992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CC0000"/>
                </a:solidFill>
              </a:rPr>
              <a:t>+XMM data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83" name="Google Shape;283;p30"/>
          <p:cNvSpPr/>
          <p:nvPr/>
        </p:nvSpPr>
        <p:spPr>
          <a:xfrm rot="-1447803">
            <a:off x="7010314" y="3257615"/>
            <a:ext cx="697881" cy="26489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30"/>
          <p:cNvSpPr txBox="1"/>
          <p:nvPr/>
        </p:nvSpPr>
        <p:spPr>
          <a:xfrm>
            <a:off x="5439750" y="5260475"/>
            <a:ext cx="341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595959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2402.02799</a:t>
            </a:r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3098</Words>
  <Application>Microsoft Office PowerPoint</Application>
  <PresentationFormat>全屏显示(4:3)</PresentationFormat>
  <Paragraphs>337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Microsoft Yahei</vt:lpstr>
      <vt:lpstr>Times New Roman</vt:lpstr>
      <vt:lpstr>Verdana</vt:lpstr>
      <vt:lpstr>Roboto</vt:lpstr>
      <vt:lpstr>STsong</vt:lpstr>
      <vt:lpstr>Calibri</vt:lpstr>
      <vt:lpstr>Arial</vt:lpstr>
      <vt:lpstr>Lato</vt:lpstr>
      <vt:lpstr>Simple Light</vt:lpstr>
      <vt:lpstr>Open the black box: To quantitatively determine neutron star EoS from connecting consistently nuclear physics and astronomy</vt:lpstr>
      <vt:lpstr>PowerPoint 演示文稿</vt:lpstr>
      <vt:lpstr>PowerPoint 演示文稿</vt:lpstr>
      <vt:lpstr>PowerPoint 演示文稿</vt:lpstr>
      <vt:lpstr>Neutron star group @XMU</vt:lpstr>
      <vt:lpstr>PowerPoint 演示文稿</vt:lpstr>
      <vt:lpstr>PowerPoint 演示文稿</vt:lpstr>
      <vt:lpstr>PowerPoint 演示文稿</vt:lpstr>
      <vt:lpstr>PowerPoint 演示文稿</vt:lpstr>
      <vt:lpstr>Constraint on the pressure at densities ∼1-3n0 effectively tightened</vt:lpstr>
      <vt:lpstr>PowerPoint 演示文稿</vt:lpstr>
      <vt:lpstr>PowerPoint 演示文稿</vt:lpstr>
      <vt:lpstr>Strangeness phase transitions dominate when appear</vt:lpstr>
      <vt:lpstr>PowerPoint 演示文稿</vt:lpstr>
      <vt:lpstr>Strangeness phase transition para. from GW170817+NICER+MOI(mocked) obs.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Ang LI</cp:lastModifiedBy>
  <cp:revision>4</cp:revision>
  <dcterms:modified xsi:type="dcterms:W3CDTF">2024-11-02T23:43:46Z</dcterms:modified>
</cp:coreProperties>
</file>