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emf" ContentType="image/x-emf"/>
  <Default Extension="wdp" ContentType="image/vnd.ms-photo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441" r:id="rId5"/>
    <p:sldId id="332" r:id="rId6"/>
    <p:sldId id="440" r:id="rId7"/>
    <p:sldId id="442" r:id="rId8"/>
    <p:sldId id="431" r:id="rId9"/>
    <p:sldId id="435" r:id="rId10"/>
    <p:sldId id="443" r:id="rId11"/>
    <p:sldId id="434" r:id="rId12"/>
    <p:sldId id="437" r:id="rId13"/>
    <p:sldId id="444" r:id="rId14"/>
    <p:sldId id="438" r:id="rId15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7FB1D8"/>
    <a:srgbClr val="3F6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5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4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customXml" Target="../customXml/item1.xml"/><Relationship Id="rId20" Type="http://schemas.openxmlformats.org/officeDocument/2006/relationships/customXmlProps" Target="../customXml/itemProps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1FBA-CF23-45CA-A289-03E32D1609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2B0C5-C56D-47E9-BCFE-D990A940F1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6BD8-0FC1-456F-BDC6-7D0CA8E365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QCD phase diagram, not clear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13" y="5815086"/>
            <a:ext cx="3278293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149566"/>
            <a:ext cx="105156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38200" y="5114029"/>
            <a:ext cx="105156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>
            <a:fillRect/>
          </a:stretch>
        </p:blipFill>
        <p:spPr>
          <a:xfrm>
            <a:off x="0" y="0"/>
            <a:ext cx="12192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000035" y="311755"/>
            <a:ext cx="5994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596800" y="313200"/>
            <a:ext cx="486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6381751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857" y="975600"/>
            <a:ext cx="1140822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2"/>
            <a:ext cx="12192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000035" y="313200"/>
            <a:ext cx="5994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6381751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595420" y="313200"/>
            <a:ext cx="649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857" y="975600"/>
            <a:ext cx="11421927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12192000" cy="332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49859" y="960114"/>
            <a:ext cx="5376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6381751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381751" y="958297"/>
            <a:ext cx="5376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  <a:endParaRPr lang="zh-CN" altLang="en-US" dirty="0" smtClean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000035" y="313200"/>
            <a:ext cx="5994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49859" y="960114"/>
            <a:ext cx="5376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6381751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381751" y="958297"/>
            <a:ext cx="5376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  <a:endParaRPr lang="zh-CN" altLang="en-US" dirty="0" smtClean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595420" y="313200"/>
            <a:ext cx="649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13" y="5815086"/>
            <a:ext cx="3278293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5497" y="4006448"/>
            <a:ext cx="11100025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25499" y="5245246"/>
            <a:ext cx="7760477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625499" y="5815087"/>
            <a:ext cx="5545667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>
            <a:fillRect/>
          </a:stretch>
        </p:blipFill>
        <p:spPr>
          <a:xfrm>
            <a:off x="0" y="0"/>
            <a:ext cx="12192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389980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>
            <a:fillRect/>
          </a:stretch>
        </p:blipFill>
        <p:spPr>
          <a:xfrm>
            <a:off x="0" y="0"/>
            <a:ext cx="12192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 userDrawn="1"/>
        </p:nvCxnSpPr>
        <p:spPr>
          <a:xfrm>
            <a:off x="0" y="389980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12192000" cy="2811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5" y="3608990"/>
            <a:ext cx="4029124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50528" y="1371600"/>
            <a:ext cx="11213989" cy="926932"/>
          </a:xfrm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12192000" cy="2811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658700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699" y="974277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658700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" name="灯片编号占位符 5"/>
          <p:cNvSpPr txBox="1"/>
          <p:nvPr/>
        </p:nvSpPr>
        <p:spPr>
          <a:xfrm>
            <a:off x="11596800" y="311755"/>
            <a:ext cx="3581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1000035" y="311755"/>
            <a:ext cx="5994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658700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699" y="974277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12192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04390"/>
            <a:ext cx="613229" cy="46008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"/>
            <a:ext cx="12192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04390"/>
            <a:ext cx="613229" cy="460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658700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699" y="974277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12192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596800" y="313200"/>
            <a:ext cx="486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CE0C3C-47D3-4455-AB34-8268314DB49D}" type="slidenum">
              <a:rPr lang="en-US" altLang="zh-CN" smtClean="0"/>
            </a:fld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11000035" y="311755"/>
            <a:ext cx="5994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04390"/>
            <a:ext cx="613229" cy="460086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00035" y="311755"/>
            <a:ext cx="5994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04390"/>
            <a:ext cx="613229" cy="460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12192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724" y="6100771"/>
            <a:ext cx="2611396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235137"/>
            <a:ext cx="8632687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12192000" cy="5185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12192000" cy="5185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000035" y="311755"/>
            <a:ext cx="5994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/>
          <p:nvPr/>
        </p:nvSpPr>
        <p:spPr>
          <a:xfrm>
            <a:off x="11595420" y="311755"/>
            <a:ext cx="596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9" Type="http://schemas.microsoft.com/office/2007/relationships/hdphoto" Target="../media/image8.wdp"/><Relationship Id="rId18" Type="http://schemas.openxmlformats.org/officeDocument/2006/relationships/image" Target="../media/image7.png"/><Relationship Id="rId17" Type="http://schemas.openxmlformats.org/officeDocument/2006/relationships/image" Target="../media/image5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51291" y="1673352"/>
            <a:ext cx="1112056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1231682"/>
            <a:ext cx="12192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551291" y="863020"/>
            <a:ext cx="11213989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1231682"/>
            <a:ext cx="12192000" cy="3327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emf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6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0" dirty="0" smtClean="0">
                <a:latin typeface="Times New Roman Regular" panose="02020603050405020304" charset="0"/>
                <a:cs typeface="Times New Roman Regular" panose="02020603050405020304" charset="0"/>
              </a:rPr>
              <a:t>Neutron Star vs Quark Star in the Multimessenger Era</a:t>
            </a:r>
            <a:endParaRPr lang="zh-CN" altLang="en-US" sz="4400" b="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75945" y="5264524"/>
            <a:ext cx="10515600" cy="604299"/>
          </a:xfrm>
        </p:spPr>
        <p:txBody>
          <a:bodyPr/>
          <a:lstStyle/>
          <a:p>
            <a:r>
              <a:rPr lang="en-US" altLang="zh-CN" sz="2800" dirty="0" smtClean="0">
                <a:latin typeface="Times New Roman Regular" panose="02020603050405020304" charset="0"/>
                <a:cs typeface="Times New Roman Regular" panose="02020603050405020304" charset="0"/>
              </a:rPr>
              <a:t>Zheng Cao(</a:t>
            </a:r>
            <a:r>
              <a:rPr sz="2800" dirty="0" smtClean="0">
                <a:latin typeface="Times New Roman Regular" panose="02020603050405020304" charset="0"/>
                <a:cs typeface="Times New Roman Regular" panose="02020603050405020304" charset="0"/>
              </a:rPr>
              <a:t>曹政</a:t>
            </a:r>
            <a:r>
              <a:rPr lang="en-US" altLang="zh-CN" sz="2800" dirty="0" smtClean="0">
                <a:latin typeface="Times New Roman Regular" panose="02020603050405020304" charset="0"/>
                <a:cs typeface="Times New Roman Regular" panose="02020603050405020304" charset="0"/>
              </a:rPr>
              <a:t>)    advisor: Lie-Wen Chen</a:t>
            </a:r>
            <a:endParaRPr lang="en-US" altLang="zh-CN" sz="28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254500" y="590677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solidFill>
                  <a:schemeClr val="bg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arxiv: 2308.16783</a:t>
            </a:r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endParaRPr lang="en-US" sz="24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Results</a:t>
            </a:r>
            <a:endParaRPr lang="en-US" altLang="zh-CN" b="0" dirty="0" smtClean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pic>
        <p:nvPicPr>
          <p:cNvPr id="5" name="Picture 4" descr="Graph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2290" y="-600710"/>
            <a:ext cx="4015105" cy="803021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902970" y="2163445"/>
            <a:ext cx="609600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700" dirty="0" smtClean="0">
                <a:solidFill>
                  <a:schemeClr val="accent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 Properties of compact star  matter </a:t>
            </a:r>
            <a:endParaRPr lang="en-US" altLang="zh-CN" sz="2700" dirty="0" smtClean="0">
              <a:solidFill>
                <a:schemeClr val="accent1"/>
              </a:solidFill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1045210" y="2904490"/>
            <a:ext cx="53695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1. A clear </a:t>
            </a:r>
            <a:r>
              <a:rPr lang="en-US" sz="2400">
                <a:solidFill>
                  <a:schemeClr val="accent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peak </a:t>
            </a:r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in NS matter </a:t>
            </a:r>
            <a:endParaRPr lang="en-US"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around 3-4 n</a:t>
            </a:r>
            <a:r>
              <a:rPr lang="en-US" sz="2400" baseline="-25000">
                <a:latin typeface="Times New Roman Regular" panose="02020603050405020304" charset="0"/>
                <a:cs typeface="Times New Roman Regular" panose="02020603050405020304" charset="0"/>
              </a:rPr>
              <a:t>0</a:t>
            </a:r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, disappears in the QS case</a:t>
            </a:r>
            <a:endParaRPr lang="en-US"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endParaRPr lang="en-US"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2. Properties of NS matter approach to its </a:t>
            </a:r>
            <a:endParaRPr lang="en-US"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</a:t>
            </a:r>
            <a:r>
              <a:rPr lang="en-US" sz="2400">
                <a:solidFill>
                  <a:schemeClr val="accent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  conformal limit</a:t>
            </a:r>
            <a:r>
              <a:rPr lang="en-US" sz="240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</a:t>
            </a:r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in the core of  heavy  </a:t>
            </a:r>
            <a:endParaRPr lang="en-US" sz="240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pPr algn="l"/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   neutron star.</a:t>
            </a:r>
            <a:endParaRPr lang="en-US" sz="24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65535" y="1303550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4058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439285" y="1274445"/>
            <a:ext cx="5477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latin typeface="Times New Roman Regular" panose="02020603050405020304" charset="0"/>
                <a:cs typeface="Times New Roman Regular" panose="02020603050405020304" charset="0"/>
              </a:rPr>
              <a:t>Introduction to compact star and EOS</a:t>
            </a:r>
            <a:endParaRPr lang="en-US" altLang="zh-CN" sz="24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65535" y="2266703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4058033" y="267436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439285" y="2237740"/>
            <a:ext cx="71005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Astrophysical Observation and Physics-Agnostic EOS</a:t>
            </a:r>
            <a:endParaRPr lang="en-US" altLang="zh-CN" sz="2400" b="0" dirty="0" smtClean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r>
              <a:rPr lang="en-US" altLang="zh-CN" sz="2400" dirty="0" smtClean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</a:t>
            </a:r>
            <a:endParaRPr lang="en-US" altLang="zh-CN" sz="2400" b="0" dirty="0" smtClean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endParaRPr lang="en-US" altLang="zh-CN" sz="2400" dirty="0" smtClean="0"/>
          </a:p>
        </p:txBody>
      </p:sp>
      <p:grpSp>
        <p:nvGrpSpPr>
          <p:cNvPr id="17" name="组合 16"/>
          <p:cNvGrpSpPr/>
          <p:nvPr/>
        </p:nvGrpSpPr>
        <p:grpSpPr>
          <a:xfrm>
            <a:off x="3365535" y="3229856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4058033" y="363752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39073" y="3201040"/>
            <a:ext cx="43873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latin typeface="Times New Roman Regular" panose="02020603050405020304" charset="0"/>
                <a:cs typeface="Times New Roman Regular" panose="02020603050405020304" charset="0"/>
              </a:rPr>
              <a:t>Results of Bayesian inference</a:t>
            </a:r>
            <a:endParaRPr lang="en-US" altLang="zh-CN" sz="24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365535" y="4193009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4058033" y="460067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439073" y="4164193"/>
            <a:ext cx="43873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4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Summary</a:t>
            </a:r>
            <a:endParaRPr lang="en-US" altLang="zh-CN" sz="2400" dirty="0" smtClean="0">
              <a:solidFill>
                <a:schemeClr val="accent4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58700" y="964805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Summary</a:t>
            </a:r>
            <a:endParaRPr lang="en-US" altLang="zh-CN" b="0" dirty="0" smtClean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241165" y="5919470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Thanks</a:t>
            </a:r>
            <a:r>
              <a:rPr lang="zh-CN" altLang="en-US" sz="4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！</a:t>
            </a:r>
            <a:endParaRPr lang="zh-CN" altLang="en-US" sz="4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30860" y="1567815"/>
            <a:ext cx="1141857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Based on:</a:t>
            </a:r>
            <a:endParaRPr lang="en-US"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(1)  radio measurements of </a:t>
            </a:r>
            <a:r>
              <a:rPr lang="en-US"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masses of massive pulsars</a:t>
            </a:r>
            <a:endParaRPr lang="en-US"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(2)  </a:t>
            </a:r>
            <a:r>
              <a:rPr lang="en-US"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mass-radius</a:t>
            </a:r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 information of PSR J0030+0451 and PSR J0740+6620</a:t>
            </a:r>
            <a:endParaRPr lang="en-US"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(3)   </a:t>
            </a:r>
            <a:r>
              <a:rPr lang="en-US"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tidal deformabilities</a:t>
            </a:r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 extracted from the GW events GW170817 and GW190425</a:t>
            </a:r>
            <a:endParaRPr lang="en-US" sz="24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(4) theoretical ab initio calculations of ultra-dense matter from </a:t>
            </a:r>
            <a:r>
              <a:rPr lang="en-US"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perturbative</a:t>
            </a:r>
            <a:endParaRPr lang="en-US" sz="2400">
              <a:solidFill>
                <a:srgbClr val="FF0000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r>
              <a:rPr lang="en-US"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quantum chromodynamics</a:t>
            </a:r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 and low density nuclear matter from </a:t>
            </a:r>
            <a:r>
              <a:rPr lang="en-US"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chiral effective field theory</a:t>
            </a:r>
            <a:endParaRPr lang="en-US" sz="2400">
              <a:solidFill>
                <a:srgbClr val="FF0000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endParaRPr lang="en-US" sz="2400">
              <a:solidFill>
                <a:srgbClr val="FF0000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We find that:</a:t>
            </a:r>
            <a:endParaRPr lang="en-US" sz="2400">
              <a:solidFill>
                <a:schemeClr val="tx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(1) </a:t>
            </a:r>
            <a:r>
              <a:rPr lang="en-US"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Disfavor quark star</a:t>
            </a:r>
            <a:r>
              <a:rPr lang="en-US" sz="24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 with </a:t>
            </a:r>
            <a:endParaRPr lang="en-US" sz="2400">
              <a:solidFill>
                <a:schemeClr val="tx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(2) Properties of neutron star (quark star) at 90% C.L.</a:t>
            </a:r>
            <a:endParaRPr lang="en-US" sz="2400">
              <a:solidFill>
                <a:schemeClr val="tx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endParaRPr lang="en-US" sz="2400">
              <a:solidFill>
                <a:schemeClr val="tx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(3) Exist a</a:t>
            </a:r>
            <a:r>
              <a:rPr lang="en-US" sz="2400">
                <a:solidFill>
                  <a:schemeClr val="accent6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peak </a:t>
            </a:r>
            <a:r>
              <a:rPr lang="en-US" sz="24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of  c</a:t>
            </a:r>
            <a:r>
              <a:rPr lang="en-US" sz="2400" baseline="-250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s</a:t>
            </a:r>
            <a:r>
              <a:rPr lang="en-US" sz="2400" baseline="300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 around 3~4 n</a:t>
            </a:r>
            <a:r>
              <a:rPr lang="en-US" sz="2400" baseline="-250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0 </a:t>
            </a:r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in NS matter,</a:t>
            </a:r>
            <a:r>
              <a:rPr lang="en-US" sz="24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 while it disappears in the QS case </a:t>
            </a:r>
            <a:endParaRPr lang="en-US" sz="2400">
              <a:solidFill>
                <a:schemeClr val="tx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10" name="334E55B0-647D-440b-865C-3EC943EB4CBC-26" descr="wpsoff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2100" y="4610735"/>
            <a:ext cx="1273810" cy="326390"/>
          </a:xfrm>
          <a:prstGeom prst="rect">
            <a:avLst/>
          </a:prstGeom>
        </p:spPr>
      </p:pic>
      <p:pic>
        <p:nvPicPr>
          <p:cNvPr id="9" name="334E55B0-647D-440b-865C-3EC943EB4CBC-7" descr="/private/var/folders/bg/sw5pkvxj5wb3zmz2q3t8q9s40000gn/T/com.kingsoft.wpsoffice.mac/wpsoffice.yHxnhG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70" y="5313045"/>
            <a:ext cx="10571480" cy="326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65535" y="1303550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4058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439285" y="1274445"/>
            <a:ext cx="5477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solidFill>
                  <a:schemeClr val="accent4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Introduction to compact star and EOS</a:t>
            </a:r>
            <a:endParaRPr lang="en-US" altLang="zh-CN" sz="2400" dirty="0" smtClean="0">
              <a:solidFill>
                <a:schemeClr val="accent4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65535" y="2266703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4058033" y="267436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439285" y="2237740"/>
            <a:ext cx="71005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Astrophysical Observation and Physics-Agnostic EOS</a:t>
            </a:r>
            <a:endParaRPr lang="en-US" altLang="zh-CN" sz="2400" b="0" dirty="0" smtClean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r>
              <a:rPr lang="en-US" altLang="zh-CN" sz="2400" dirty="0" smtClean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</a:t>
            </a:r>
            <a:endParaRPr lang="en-US" altLang="zh-CN" sz="2400" b="0" dirty="0" smtClean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endParaRPr lang="en-US" altLang="zh-CN" sz="2400" dirty="0" smtClean="0"/>
          </a:p>
        </p:txBody>
      </p:sp>
      <p:grpSp>
        <p:nvGrpSpPr>
          <p:cNvPr id="17" name="组合 16"/>
          <p:cNvGrpSpPr/>
          <p:nvPr/>
        </p:nvGrpSpPr>
        <p:grpSpPr>
          <a:xfrm>
            <a:off x="3365535" y="3229856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4058033" y="363752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39073" y="3201040"/>
            <a:ext cx="43873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latin typeface="Times New Roman Regular" panose="02020603050405020304" charset="0"/>
                <a:cs typeface="Times New Roman Regular" panose="02020603050405020304" charset="0"/>
              </a:rPr>
              <a:t>Results of Bayesian inference</a:t>
            </a:r>
            <a:endParaRPr lang="en-US" altLang="zh-CN" sz="24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365535" y="4193009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4058033" y="460067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439073" y="4164193"/>
            <a:ext cx="43873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 Regular" panose="02020603050405020304" charset="0"/>
                <a:cs typeface="Times New Roman Regular" panose="02020603050405020304" charset="0"/>
              </a:rPr>
              <a:t>Summary</a:t>
            </a:r>
            <a:endParaRPr lang="en-US" altLang="zh-CN" sz="24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lstStyle/>
          <a:p>
            <a:r>
              <a:rPr lang="en-US" altLang="zh-CN" b="0" dirty="0" smtClean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Introduction: compact star and equation of state</a:t>
            </a:r>
            <a:endParaRPr lang="en-US" altLang="zh-CN" b="0" dirty="0" smtClean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745" y="1739265"/>
            <a:ext cx="5367655" cy="3871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5" y="1739265"/>
            <a:ext cx="5653405" cy="387096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6822440" y="5610860"/>
            <a:ext cx="28327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Dense matter</a:t>
            </a:r>
            <a:endParaRPr lang="en-US" sz="2000">
              <a:solidFill>
                <a:schemeClr val="accent1">
                  <a:lumMod val="60000"/>
                  <a:lumOff val="40000"/>
                </a:schemeClr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00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equation of state p(ε) </a:t>
            </a:r>
            <a:endParaRPr lang="en-US" sz="2000">
              <a:solidFill>
                <a:schemeClr val="accent1">
                  <a:lumMod val="60000"/>
                  <a:lumOff val="40000"/>
                </a:schemeClr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9458960" y="56718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Mass-radius relation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of Compact Stars(CSs)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06450" y="567182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Compact star: </a:t>
            </a:r>
            <a:endParaRPr lang="en-US" sz="2000">
              <a:solidFill>
                <a:schemeClr val="accent1">
                  <a:lumMod val="60000"/>
                  <a:lumOff val="40000"/>
                </a:schemeClr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00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high baryon density, low temperature</a:t>
            </a:r>
            <a:endParaRPr lang="en-US" sz="2000">
              <a:solidFill>
                <a:schemeClr val="accent1">
                  <a:lumMod val="60000"/>
                  <a:lumOff val="40000"/>
                </a:schemeClr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3270" y="1659890"/>
            <a:ext cx="2830195" cy="241300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What’s the nature of compact star?</a:t>
            </a:r>
            <a:endParaRPr lang="en-US" altLang="zh-CN" b="0" dirty="0" smtClean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8620"/>
            <a:ext cx="265176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0" y="4182745"/>
            <a:ext cx="3247390" cy="210248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29540" y="2174240"/>
            <a:ext cx="4064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accent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one possiable </a:t>
            </a:r>
            <a:endParaRPr lang="en-US" sz="2800">
              <a:solidFill>
                <a:schemeClr val="accent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800">
                <a:solidFill>
                  <a:schemeClr val="accent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structure of</a:t>
            </a:r>
            <a:endParaRPr lang="en-US" sz="2800">
              <a:solidFill>
                <a:schemeClr val="accent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800">
                <a:solidFill>
                  <a:schemeClr val="accent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compact star</a:t>
            </a:r>
            <a:endParaRPr lang="en-US" sz="2800">
              <a:solidFill>
                <a:schemeClr val="accent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896100" y="2433939"/>
            <a:ext cx="4925695" cy="4157994"/>
            <a:chOff x="76200" y="2187174"/>
            <a:chExt cx="3796588" cy="3006941"/>
          </a:xfrm>
        </p:grpSpPr>
        <p:pic>
          <p:nvPicPr>
            <p:cNvPr id="16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187174"/>
              <a:ext cx="3796588" cy="278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14"/>
            <p:cNvSpPr txBox="1">
              <a:spLocks noChangeArrowheads="1"/>
            </p:cNvSpPr>
            <p:nvPr/>
          </p:nvSpPr>
          <p:spPr bwMode="auto">
            <a:xfrm>
              <a:off x="406322" y="4972315"/>
              <a:ext cx="2514600" cy="22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ea typeface="宋体" pitchFamily="2" charset="-122"/>
                  <a:cs typeface="Times New Roman" panose="02020603050405020304" pitchFamily="18" charset="0"/>
                </a:rPr>
                <a:t>F. Weber, PPNP54,  193 (2005)</a:t>
              </a:r>
              <a:endParaRPr lang="en-US" altLang="zh-CN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297180" y="6386830"/>
            <a:ext cx="2651125" cy="3067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Tsang et al. Nature Astron. 2023</a:t>
            </a:r>
            <a:endParaRPr lang="en-US" altLang="zh-CN" sz="1400">
              <a:solidFill>
                <a:schemeClr val="accent1">
                  <a:lumMod val="60000"/>
                  <a:lumOff val="40000"/>
                </a:schemeClr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48305" y="637095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Annala et al. Nature Phys. 2020</a:t>
            </a:r>
            <a:endParaRPr lang="en-US" sz="1600">
              <a:solidFill>
                <a:schemeClr val="accent1">
                  <a:lumMod val="60000"/>
                  <a:lumOff val="40000"/>
                </a:schemeClr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896100" y="1713865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solidFill>
                  <a:schemeClr val="accent4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The component of the compact star is unclear!</a:t>
            </a:r>
            <a:endParaRPr lang="en-US" sz="2000">
              <a:solidFill>
                <a:schemeClr val="accent4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000">
                <a:solidFill>
                  <a:schemeClr val="accent4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strange quark star, hyperon star, etc.</a:t>
            </a:r>
            <a:endParaRPr lang="en-US" sz="2000">
              <a:solidFill>
                <a:schemeClr val="accent4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65535" y="1303550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4058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439285" y="1274445"/>
            <a:ext cx="5477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latin typeface="Times New Roman Regular" panose="02020603050405020304" charset="0"/>
                <a:cs typeface="Times New Roman Regular" panose="02020603050405020304" charset="0"/>
              </a:rPr>
              <a:t>Introduction to compact star and EOS</a:t>
            </a:r>
            <a:endParaRPr lang="en-US" altLang="zh-CN" sz="24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65535" y="2266703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4058033" y="267436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439285" y="2237740"/>
            <a:ext cx="7100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solidFill>
                  <a:schemeClr val="accent4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Astrophysical Observation and Physics-Agnostic EOS</a:t>
            </a:r>
            <a:endParaRPr lang="en-US" altLang="zh-CN" sz="2400" dirty="0" smtClean="0">
              <a:solidFill>
                <a:schemeClr val="accent4"/>
              </a:solidFill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365535" y="3229856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4058033" y="363752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39073" y="3201040"/>
            <a:ext cx="43873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latin typeface="Times New Roman Regular" panose="02020603050405020304" charset="0"/>
                <a:cs typeface="Times New Roman Regular" panose="02020603050405020304" charset="0"/>
              </a:rPr>
              <a:t>Results of Bayesian inference</a:t>
            </a:r>
            <a:endParaRPr lang="en-US" altLang="zh-CN" sz="24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365535" y="4193009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4058033" y="460067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439073" y="4164193"/>
            <a:ext cx="43873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 Regular" panose="02020603050405020304" charset="0"/>
                <a:cs typeface="Times New Roman Regular" panose="02020603050405020304" charset="0"/>
              </a:rPr>
              <a:t>Summary</a:t>
            </a:r>
            <a:endParaRPr lang="en-US" altLang="zh-CN" sz="24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Astrophysical Observation</a:t>
            </a:r>
            <a:endParaRPr lang="en-US" altLang="zh-CN" b="0" dirty="0" smtClean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pic>
        <p:nvPicPr>
          <p:cNvPr id="16" name="334E55B0-647D-440b-865C-3EC943EB4CBC-1" descr="/private/var/folders/bg/sw5pkvxj5wb3zmz2q3t8q9s40000gn/T/com.kingsoft.wpsoffice.mac/wpsoffice.hcLPpnwpsoff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3823" y="5329873"/>
            <a:ext cx="5308600" cy="238125"/>
          </a:xfrm>
          <a:prstGeom prst="rect">
            <a:avLst/>
          </a:prstGeom>
        </p:spPr>
      </p:pic>
      <p:pic>
        <p:nvPicPr>
          <p:cNvPr id="17" name="334E55B0-647D-440b-865C-3EC943EB4CBC-2" descr="/private/var/folders/bg/sw5pkvxj5wb3zmz2q3t8q9s40000gn/T/com.kingsoft.wpsoffice.mac/wpsoffice.YiRWov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4925378"/>
            <a:ext cx="5191125" cy="23876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343015" y="4533265"/>
            <a:ext cx="360616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sz="1400">
                <a:solidFill>
                  <a:schemeClr val="accent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Miller et al., APJL, 2021</a:t>
            </a:r>
            <a:endParaRPr lang="en-US" sz="1400">
              <a:solidFill>
                <a:schemeClr val="accent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670" y="2208530"/>
            <a:ext cx="2654300" cy="22783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605645" y="4533265"/>
            <a:ext cx="22161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sz="1400">
                <a:solidFill>
                  <a:schemeClr val="accent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Miller et al., APJL, 2019</a:t>
            </a:r>
            <a:endParaRPr lang="en-US" sz="1400">
              <a:solidFill>
                <a:schemeClr val="accent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095" y="2254250"/>
            <a:ext cx="2378710" cy="2272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30" y="2169160"/>
            <a:ext cx="2661920" cy="2317750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1186180" y="16573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Gravitational Wave measurements</a:t>
            </a:r>
            <a:endParaRPr lang="en-US">
              <a:solidFill>
                <a:schemeClr val="accent1">
                  <a:lumMod val="75000"/>
                </a:schemeClr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160" y="2208530"/>
            <a:ext cx="2663190" cy="2455545"/>
          </a:xfrm>
          <a:prstGeom prst="rect">
            <a:avLst/>
          </a:prstGeom>
        </p:spPr>
      </p:pic>
      <p:pic>
        <p:nvPicPr>
          <p:cNvPr id="23" name="334E55B0-647D-440b-865C-3EC943EB4CBC-3" descr="wpsoffi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6180" y="5750560"/>
            <a:ext cx="2207895" cy="367665"/>
          </a:xfrm>
          <a:prstGeom prst="rect">
            <a:avLst/>
          </a:prstGeom>
        </p:spPr>
      </p:pic>
      <p:pic>
        <p:nvPicPr>
          <p:cNvPr id="25" name="334E55B0-647D-440b-865C-3EC943EB4CBC-4" descr="wpsoffic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2975" y="5749925"/>
            <a:ext cx="1386205" cy="285750"/>
          </a:xfrm>
          <a:prstGeom prst="rect">
            <a:avLst/>
          </a:prstGeom>
        </p:spPr>
      </p:pic>
      <p:pic>
        <p:nvPicPr>
          <p:cNvPr id="26" name="334E55B0-647D-440b-865C-3EC943EB4CBC-5" descr="/private/var/folders/bg/sw5pkvxj5wb3zmz2q3t8q9s40000gn/T/com.kingsoft.wpsoffice.mac/wpsoffice.lzUInAwpsoffi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720" y="4925695"/>
            <a:ext cx="5508625" cy="212725"/>
          </a:xfrm>
          <a:prstGeom prst="rect">
            <a:avLst/>
          </a:prstGeom>
        </p:spPr>
      </p:pic>
      <p:sp>
        <p:nvSpPr>
          <p:cNvPr id="27" name="Text Box 26"/>
          <p:cNvSpPr txBox="1"/>
          <p:nvPr/>
        </p:nvSpPr>
        <p:spPr>
          <a:xfrm>
            <a:off x="7645400" y="16573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Mass-Radius measurements</a:t>
            </a:r>
            <a:endParaRPr lang="en-US">
              <a:solidFill>
                <a:schemeClr val="accent1">
                  <a:lumMod val="75000"/>
                </a:schemeClr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29" name="334E55B0-647D-440b-865C-3EC943EB4CBC-6" descr="/private/var/folders/bg/sw5pkvxj5wb3zmz2q3t8q9s40000gn/T/com.kingsoft.wpsoffice.mac/wpsoffice.DsORnfwpsoffic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880" y="5222240"/>
            <a:ext cx="5508625" cy="209550"/>
          </a:xfrm>
          <a:prstGeom prst="rect">
            <a:avLst/>
          </a:prstGeom>
        </p:spPr>
      </p:pic>
      <p:sp>
        <p:nvSpPr>
          <p:cNvPr id="30" name="Text Box 29"/>
          <p:cNvSpPr txBox="1"/>
          <p:nvPr/>
        </p:nvSpPr>
        <p:spPr>
          <a:xfrm>
            <a:off x="3666490" y="6019165"/>
            <a:ext cx="5508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The equation of state plays an important role!</a:t>
            </a:r>
            <a:endParaRPr lang="en-US" sz="2000">
              <a:solidFill>
                <a:srgbClr val="FF0000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27" grpId="0"/>
      <p:bldP spid="9" grpId="1"/>
      <p:bldP spid="3" grpId="1"/>
      <p:bldP spid="27" grpId="1"/>
      <p:bldP spid="30" grpId="0"/>
      <p:bldP spid="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 Box 10"/>
          <p:cNvSpPr txBox="1"/>
          <p:nvPr/>
        </p:nvSpPr>
        <p:spPr>
          <a:xfrm>
            <a:off x="4236085" y="3867150"/>
            <a:ext cx="34359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Thermodynamics relations:</a:t>
            </a:r>
            <a:endParaRPr lang="en-US" altLang="en-US">
              <a:solidFill>
                <a:schemeClr val="accent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4" name="334E55B0-647D-440b-865C-3EC943EB4CBC-4" descr="/private/var/folders/bg/sw5pkvxj5wb3zmz2q3t8q9s40000gn/T/com.kingsoft.wpsoffice.mac/wpsoffice.YmqZuQwpsoff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2135" y="4281170"/>
            <a:ext cx="2125345" cy="1031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" y="2707005"/>
            <a:ext cx="3665220" cy="251587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4172585" y="2696210"/>
            <a:ext cx="3902710" cy="474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2000" b="1">
                <a:solidFill>
                  <a:schemeClr val="accent1"/>
                </a:solidFill>
                <a:latin typeface="Times New Roman Bold" panose="02020603050405020304" charset="0"/>
                <a:cs typeface="Times New Roman Bold" panose="02020603050405020304" charset="0"/>
              </a:rPr>
              <a:t>piecewise-linear interpolation</a:t>
            </a:r>
            <a:endParaRPr lang="en-US" sz="2000" b="1">
              <a:solidFill>
                <a:schemeClr val="accent1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159385" y="1649095"/>
            <a:ext cx="5950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>
                <a:solidFill>
                  <a:schemeClr val="accent3">
                    <a:lumMod val="75000"/>
                  </a:schemeClr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EOS for quark star:</a:t>
            </a:r>
            <a:endParaRPr lang="en-US">
              <a:solidFill>
                <a:schemeClr val="accent3">
                  <a:lumMod val="75000"/>
                </a:schemeClr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r>
              <a:rPr lang="en-US">
                <a:solidFill>
                  <a:schemeClr val="accent3">
                    <a:lumMod val="75000"/>
                  </a:schemeClr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zero pressure point: p</a:t>
            </a:r>
            <a:r>
              <a:rPr lang="en-US">
                <a:solidFill>
                  <a:schemeClr val="accent3">
                    <a:lumMod val="75000"/>
                  </a:schemeClr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arameterizing properties directly</a:t>
            </a:r>
            <a:endParaRPr lang="en-US">
              <a:solidFill>
                <a:schemeClr val="accent3">
                  <a:lumMod val="75000"/>
                </a:schemeClr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r>
              <a:rPr lang="en-US">
                <a:solidFill>
                  <a:schemeClr val="accent3">
                    <a:lumMod val="75000"/>
                  </a:schemeClr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higher densities: 	</a:t>
            </a:r>
            <a:r>
              <a:rPr lang="en-US">
                <a:solidFill>
                  <a:schemeClr val="accent3">
                    <a:lumMod val="75000"/>
                  </a:schemeClr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speed of sound extension</a:t>
            </a:r>
            <a:endParaRPr lang="en-US">
              <a:solidFill>
                <a:schemeClr val="accent3">
                  <a:lumMod val="75000"/>
                </a:schemeClr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5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Physics-</a:t>
            </a:r>
            <a:r>
              <a:rPr lang="en-US" altLang="zh-CN" b="0" dirty="0" smtClean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Agnostic Equation of State</a:t>
            </a:r>
            <a:endParaRPr lang="en-US" altLang="zh-CN" b="0" dirty="0" smtClean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159385" y="5358765"/>
            <a:ext cx="64719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chemeClr val="accent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EOS for neutron star (w/o quark core): </a:t>
            </a:r>
            <a:endParaRPr lang="en-US" sz="2000">
              <a:solidFill>
                <a:schemeClr val="accent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000">
                <a:solidFill>
                  <a:schemeClr val="accent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below 1.1n</a:t>
            </a:r>
            <a:r>
              <a:rPr lang="en-US" sz="2000" baseline="-25000">
                <a:solidFill>
                  <a:schemeClr val="accent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0</a:t>
            </a:r>
            <a:r>
              <a:rPr lang="en-US" sz="2000">
                <a:solidFill>
                  <a:schemeClr val="accent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:       BPS crust + chiral effective field theory </a:t>
            </a:r>
            <a:endParaRPr lang="en-US" sz="2000">
              <a:solidFill>
                <a:schemeClr val="accent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000">
                <a:solidFill>
                  <a:schemeClr val="accent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higher densities: speed of sound extension</a:t>
            </a:r>
            <a:endParaRPr lang="en-US" sz="2000">
              <a:solidFill>
                <a:schemeClr val="accent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8" name="334E55B0-647D-440b-865C-3EC943EB4CBC-1" descr="/private/var/folders/bg/sw5pkvxj5wb3zmz2q3t8q9s40000gn/T/com.kingsoft.wpsoffice.mac/wpsoffice.xoQzIl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135" y="3149600"/>
            <a:ext cx="2644775" cy="624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430" y="2628265"/>
            <a:ext cx="4317365" cy="318770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7874000" y="1584960"/>
            <a:ext cx="4318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chemeClr val="accent4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Calculations from perturbative quantum chromodynamics (pQCD) can also constrain the equation of state of compact stars.</a:t>
            </a:r>
            <a:endParaRPr lang="en-US" sz="1600">
              <a:solidFill>
                <a:schemeClr val="accent4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1600">
                <a:solidFill>
                  <a:schemeClr val="accent4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(Komoltsev et al. PRL 2022)</a:t>
            </a:r>
            <a:endParaRPr lang="en-US" sz="1600">
              <a:solidFill>
                <a:schemeClr val="accent4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761605" y="5974715"/>
            <a:ext cx="42081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solidFill>
                  <a:schemeClr val="accent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EOS at low densities is relatively clear</a:t>
            </a:r>
            <a:endParaRPr lang="en-US" sz="2000">
              <a:solidFill>
                <a:schemeClr val="accent1"/>
              </a:solidFill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1" grpId="0"/>
      <p:bldP spid="10" grpId="0"/>
      <p:bldP spid="11" grpId="1"/>
      <p:bldP spid="10" grpId="1"/>
      <p:bldP spid="17" grpId="0"/>
      <p:bldP spid="17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65535" y="1303550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4058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439285" y="1274445"/>
            <a:ext cx="5477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latin typeface="Times New Roman Regular" panose="02020603050405020304" charset="0"/>
                <a:cs typeface="Times New Roman Regular" panose="02020603050405020304" charset="0"/>
              </a:rPr>
              <a:t>Introduction to compact star and EOS</a:t>
            </a:r>
            <a:endParaRPr lang="en-US" altLang="zh-CN" sz="24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65535" y="2266703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4058033" y="267436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439285" y="2237740"/>
            <a:ext cx="71005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Astrophysical Observation and Physics-Agnostic EOS</a:t>
            </a:r>
            <a:endParaRPr lang="en-US" altLang="zh-CN" sz="2400" b="0" dirty="0" smtClean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r>
              <a:rPr lang="en-US" altLang="zh-CN" sz="2400" dirty="0" smtClean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</a:t>
            </a:r>
            <a:endParaRPr lang="en-US" altLang="zh-CN" sz="2400" b="0" dirty="0" smtClean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endParaRPr lang="en-US" altLang="zh-CN" sz="2400" dirty="0" smtClean="0"/>
          </a:p>
        </p:txBody>
      </p:sp>
      <p:grpSp>
        <p:nvGrpSpPr>
          <p:cNvPr id="17" name="组合 16"/>
          <p:cNvGrpSpPr/>
          <p:nvPr/>
        </p:nvGrpSpPr>
        <p:grpSpPr>
          <a:xfrm>
            <a:off x="3365535" y="3229856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4058033" y="363752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39073" y="3201040"/>
            <a:ext cx="43873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solidFill>
                  <a:schemeClr val="accent4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Results of Bayesian inference</a:t>
            </a:r>
            <a:endParaRPr lang="en-US" altLang="zh-CN" sz="2400" dirty="0" smtClean="0">
              <a:solidFill>
                <a:schemeClr val="accent4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365535" y="4193009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4058033" y="460067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439073" y="4164193"/>
            <a:ext cx="43873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 Regular" panose="02020603050405020304" charset="0"/>
                <a:cs typeface="Times New Roman Regular" panose="02020603050405020304" charset="0"/>
              </a:rPr>
              <a:t>Summary</a:t>
            </a:r>
            <a:endParaRPr lang="en-US" altLang="zh-CN" sz="2400" dirty="0" smtClean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7360" y="1838325"/>
            <a:ext cx="5069205" cy="3886835"/>
          </a:xfrm>
          <a:prstGeom prst="rect">
            <a:avLst/>
          </a:prstGeom>
        </p:spPr>
      </p:pic>
      <p:pic>
        <p:nvPicPr>
          <p:cNvPr id="10" name="334E55B0-647D-440b-865C-3EC943EB4CBC-33" descr="/private/var/folders/bg/sw5pkvxj5wb3zmz2q3t8q9s40000gn/T/com.kingsoft.wpsoffice.mac/wpsoffice.tpwkbG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05" y="1814195"/>
            <a:ext cx="4208145" cy="739140"/>
          </a:xfrm>
          <a:prstGeom prst="rect">
            <a:avLst/>
          </a:prstGeom>
        </p:spPr>
      </p:pic>
      <p:pic>
        <p:nvPicPr>
          <p:cNvPr id="17" name="334E55B0-647D-440b-865C-3EC943EB4CBC-35" descr="/private/var/folders/bg/sw5pkvxj5wb3zmz2q3t8q9s40000gn/T/com.kingsoft.wpsoffice.mac/wpsoffice.BsGAtX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025" y="4575175"/>
            <a:ext cx="4589780" cy="777240"/>
          </a:xfrm>
          <a:prstGeom prst="rect">
            <a:avLst/>
          </a:prstGeom>
        </p:spPr>
      </p:pic>
      <p:sp>
        <p:nvSpPr>
          <p:cNvPr id="20" name="Text Box 19"/>
          <p:cNvSpPr txBox="1"/>
          <p:nvPr/>
        </p:nvSpPr>
        <p:spPr>
          <a:xfrm>
            <a:off x="621030" y="4662170"/>
            <a:ext cx="1402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 Regular" panose="02020603050405020304" charset="0"/>
                <a:cs typeface="Times New Roman Regular" panose="02020603050405020304" charset="0"/>
              </a:rPr>
              <a:t>Evidence:</a:t>
            </a:r>
            <a:endParaRPr lang="en-US" sz="24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13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Results</a:t>
            </a:r>
            <a:endParaRPr lang="en-US" altLang="zh-CN" b="0" dirty="0" smtClean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730" y="5222875"/>
            <a:ext cx="2654300" cy="441325"/>
          </a:xfrm>
          <a:prstGeom prst="rect">
            <a:avLst/>
          </a:prstGeom>
        </p:spPr>
      </p:pic>
      <p:pic>
        <p:nvPicPr>
          <p:cNvPr id="3" name="334E55B0-647D-440b-865C-3EC943EB4CBC-2" descr="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55" y="3305175"/>
            <a:ext cx="3743325" cy="111442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21030" y="275082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solidFill>
                  <a:schemeClr val="accent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Properties of Neutron star (Quark star) at 90% C.L.:</a:t>
            </a:r>
            <a:endParaRPr lang="en-US" sz="2000">
              <a:solidFill>
                <a:schemeClr val="accent1"/>
              </a:solidFill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  <p:pic>
        <p:nvPicPr>
          <p:cNvPr id="5" name="334E55B0-647D-440b-865C-3EC943EB4CBC-17" descr="/private/var/folders/bg/sw5pkvxj5wb3zmz2q3t8q9s40000gn/T/com.kingsoft.wpsoffice.mac/wpsoffice.lVmYIKwpsoff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640" y="5764530"/>
            <a:ext cx="1402715" cy="36766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2807335" y="5703570"/>
            <a:ext cx="48533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NS scenario is strongly favored!</a:t>
            </a:r>
            <a:endParaRPr lang="en-US" sz="2400">
              <a:solidFill>
                <a:srgbClr val="FF0000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21640" y="171894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Bayesian</a:t>
            </a:r>
            <a:endParaRPr lang="en-US" sz="2400">
              <a:solidFill>
                <a:srgbClr val="FF0000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Inference:</a:t>
            </a:r>
            <a:endParaRPr lang="en-US" sz="2400">
              <a:solidFill>
                <a:srgbClr val="FF0000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502525" y="5764530"/>
            <a:ext cx="4064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accent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mass-radius relation of neutron star and quark star at 90% C.L.</a:t>
            </a:r>
            <a:endParaRPr lang="en-US">
              <a:solidFill>
                <a:schemeClr val="accent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20" grpId="1"/>
      <p:bldP spid="12" grpId="1"/>
    </p:bldLst>
  </p:timing>
</p:sld>
</file>

<file path=ppt/tags/tag2.xml><?xml version="1.0" encoding="utf-8"?>
<p:tagLst xmlns:p="http://schemas.openxmlformats.org/presentationml/2006/main">
  <p:tag name="commondata" val="eyJoZGlkIjoiODU1OGVkOTQ2OGQ2ZjVhY2RjODQzMGU0ODI4ZTVjNjUifQ=="/>
</p:tagLst>
</file>

<file path=ppt/theme/theme1.xml><?xml version="1.0" encoding="utf-8"?>
<a:theme xmlns:a="http://schemas.openxmlformats.org/drawingml/2006/main" name="2016-VI主题-蓝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JIkltZ1NldHRpbmdKc29uIiA6ICJ7XCJkcGlcIjpcIjYwMFwiLFwiZm9ybWF0XCI6XCJQTkdcIixcInRyYW5zcGFyZW50XCI6dHJ1ZSxcImF1dG9cIjpmYWxzZX0iLAoJIkxhdGV4IiA6ICJKQ1FLWEdOdmJHOXllMkpzZFdWOUNseGlaV2RwYm50bllYUm9aWEpsWkgwS1hHeGxablJjZTI1ZmFTd2dZMTk3Y3l3Z2FYMWVNbHh5YVdkb2RGeDlYM3RwUFRGOVhrNHNJRzVmYVNCY2FXNWNiR1ZtZEZzeExqRWdibDh3TENBeE1pQnVYekJjY21sbmFIUmRMQ0JqWDN0ekxDQnBmVjR5SUZ4cGJsc3dMREZkSUZ4Y0NtTmZlMXh0WVhSb2NtMTdjMzE5WGpJb2JpazlYR1p5WVdON1hHeGxablFvYmw5N2FTc3hmUzF1WEhKcFoyaDBLU0JqWDN0Y2JXRjBhSEp0ZTNOOUxDQnBmVjR5SzF4c1pXWjBLRzR0Ymw5cFhISnBaMmgwS1NCalgzdGNiV0YwYUhKdGUzTjlMQ0JwS3pGOVhqSjllMjVmZTJrck1YMHRibDlwZlFwY1pXNWtlMmRoZEdobGNtVmtmUW9rSkE9PSIsCgkiTGF0ZXhJbWdCYXNlNjQiIDogImlWQk9SdzBLR2dvQUFBQU5TVWhFVWdBQUJma0FBQUZwQkFNQUFBRGRKejhXQUFBQU1GQk1WRVgvLy84QUFQOEFBUDhBQVA4QUFQOEFBUDhBQVA4QUFQOEFBUDhBQVA4QUFQOEFBUDhBQVA4QUFQOEFBUDhBQVAvWUNJRUhBQUFBRDNSU1RsTUFJbmE3NzZ2TlJGUXltUkRkaVdiTURKZk5BQUFBQ1hCSVdYTUFBQTdFQUFBT3hBR1ZLdzRiQUFBZ0FFbEVRVlI0QWUxOWU1QnNTVm5ucVg3M3JYNjVqTUlxWWJXQ0dpeC8xSVc5RUxpRFc0MDBvOGdNZFVVV1ZpU29GaEFOR0xZYWh3MkVCYXVOOGJFT2hOMEdPdjZCUkYyWHh3WVlVZzBNTXlpemRnTXo0N0xjc0hxRGlYQlYxbXFYZ2RpVkNPdnExRnptMFRPNVgrYkpkK1k1bWFmcTFLTzc4OFM5ZmZMeFpYNWYvcjd2NVBueWNiS2k2RFJjdjQ3Z3VzNGtiZlp1ZnVEVys5QVJpNGQ3UU9Bc0kxREcxby9XYVJOM1NTeFkvMW5XZUdpYmhNQ2YvZ3BZL0FaTGVFWUZvVGY4SnhZTDk0REFHVWRnRWF6L0tkN0dPZlJGSGc2QmdNQlpSMkRxZWh2MWVDT1gwUjRQaDBCQTRLd2pNUDBrZVB2SHJKV3pEN05RdUFjRXpqNENxOTlaUXVpUXRYTkpPRUVzS2R3REFtY1dnZWExRllRZVpjMDcrQ2NXQ3ZlQXdObEhvTHdWVmRFSmErZnVCZ3VGZTBEZzdDTlFPWXE2Q08zUWhyWXVuLzBXaHhZR0JCZ0NhRHVhUVdpTFJ0dkhMRDNjQXdKbkhvRkZGRVZUQ0gwbmJtZ1JyWjM1Rm9jR0JnUVlBbE40azArVmJmVlpFRFAvakNEY0F3Sm5Gb0hwSjZGcHNOdG5tN1R3d2lObnRxR2hZUUVCQTRGVjdQT3NJblNSNUlUcGZnT2drSENHRVdoZWc4WXRJL1FZYVdPWTdqL0RxZzVOTXhDQTZmNG9LaUlVNzNBSTAvMEdRQ0hoRENNQTAvMXdkVkM4dXkxTTk1OWhWWis1cHMxL3ZIcnk5bmpBMm1mYjR1SHVBVUtYY1FWaHVyOVBHRWRaYkhDbGoxTGE0ZkZhcWNMbWZOVDcyLzQ1TEtKOVhQZ0NRbmlEVDVqdTd4L0prWlVjWE9rakUzV29qQXJ0a3gvNXJ2ZTFwUTNLbWRtUjZYN2krT081empEZG54bkFrUmZJUWVtamxybndySmNOZ1dYelpBOXFoWlZhMXl6OVE4OWZTMkJQcHZzaHI0WHdLbStZN2srQWFZS1N2WlUrTVRML2l6cWRVOGxWb2tMMVJsSmZrenJ0eVpXWFVlOFQ5dHdadXNXaGhOQ1ZLQXJUL1hhVUppalZYK21USXZSdGNHaklUdjdDek5HVFNPYmxEM090YkJackNIM0ptdE44SWs2ZVJRaENZYnJmQ3RJa0pmb3JmVUtrdmhPaHg1TThqMEZFM0tXV0c0RnQ3NmRYVk93ZzlFb2JTZmt3VGkyQWpGRVVwdnR0R0UxVVdnYWxUNFRjbjRPbHBHRVlmMVM1UXRzSGJzdTZvNmxGY095L1lxSGhkWkFuS0V6M1d5Q2FyQ1N1TUErbFQ0RGtCWmlUMlJtR0hFWFVPNHJyblpNK3pFM2l0R2lmR3FveTBab0lEckVLMC8xSjhFMUtlamFsajE5cWVFWmZQaFFwNENDZWY0NHJobTA2ekFsSzV2UlpUaTdSRkxqTE5BMTFoT2wrQ1pySkRHWlUrdGdiQVgzdVVQeWVDQWE3ZE5nTG42VjdmSXhlcDdzWlpFUlcrQWU5QU91VEV6emRYM3dYdnJabDJVOTN1TS8yWkZWNkpwRHlBSG1lTkl5eGhYNlpINWpBMHZLNXcwQ1ZIcjZ6d0wvTlNxdjV3T0lmemNKUWwxNFZoSlpkNndhTWR2UjNmT0tjMXpNK2V0SDY0Z2pLNjZzOVdaV2VTYmc4UUM2UmhySCsvc0JpYzVsRVNpWnVzK2NLK3Y1NGczSXlMZVRBYzJnYzFqTWpuc3dHUWo5czVLZFdPTXJNUEJRelNubGR2UHExL2lpajBsMXlLUGw1Z0t4YS82NTdQa2FSSUVQa2FTZkhNVFdzOW5wNFBxTGJFRHhLWXJ3QVErZXFSeTJpN0VoRGVTaG1wQUk3bVBWdC9SbVY3aEJEemM0RFpOWDZPeFp2VytVNWVBeEdyQnNldFZTbDh6b3BlZmVRbHdPUDBxc1dYbUNrZ1VXUGNmMUlCY3FCV2NHbnowcms0Nm4weFBLV2pMeEFMdkdSYm10WWcxNUorbFd5VFVGS3NBZmJDTTV2VUsvYUZSR3ZPemRNQ05xUmgvSlN6TWdGVDJFNG1QVjdLajJGdjVHVkY4akMrbXZPZFZoRGlNd0paYjhuRE14YnIxb2NYd3NMdllQc0ZkVXJ6anVlbDJMeWxtdVErZ2F6ZmsrbFp4RXdMNUFWNjg4aVFGKzBWYnhMd1gxVkRPdGZvVWM1a0xKd21DMGJxcnZyR2pWRlhvb1p0ZHhwL0FhemZrK2xwd21nNStVRjhraXRINlo4TnZTRzJPS205VGZrSFJJTDVyREFWc3Q0MGt6RkxHNDZudFhmZTBuZW9wb3MvL3cxMVp0LzRmMTk4aG5JK24yVm5rVTJEZVEvLzBqN3B1ZnYrVlNnUVQxUzZ5K2huc01RNGhhQUU2WTA1WjV2d2RhMmQ0aWs5dVJPOTBlYVlrRG9obVAveUR5YkR4WU5IRFJrc0lUTnUvajZ5LzRxSHNqNmZaV2VSVFFWNUE4aWRBTC9qdDAxNkZDUDFQcnJQclA5MElhYWF2MHd4WWt2TWN2Wm5kenBmdFA2L3d5bFd6OXM2eE5yR1c0RitsQVlMTDhib1YvNENJeW0wSS83RkRkb0JySitYNlViWEZNU0ZPdi9IRHI1ZGxUOFRYVGQyZnNiVUkvUyt1R2IzTzJVSm9tc21tNzk4UE9rbStLSEs2THBWd2phU1FzcGlnSGhQbE5OdC83aXMzTmZZemRZTGxaSnh3aHZVSFJqUDNnTll2M2VTczhpbUF4eW9ScDd4Yjl1THBGcVZacFFqOUw2eTc2NzZEVHIxeG94MlZGWk1WRlUrQVpZWEZyZi8vMFZ5TSsxNzdldzNLVXpaakQ3MG5OMmtCWjRCN0YrYjZWYitDWW15U0QvSG9XUFBRV0poU3hRajlENlY5REpmcUpvU2taTjdmdVZ2RW1QU0lwWitPU0x3YlRoMmtrUStvNlB0RWwrZnRadlpibkllaDI4VHRqUENIc0E2L2RYZWdKRzFtUUo1Q0x0K3FPb21kYUwyS0Vlb2ZWMzZSR2MxdllvaWJXellmM3cwa2U5L3dudTlvN1NPaEZwQWNFdDM1Tm4zMjlsZVJlZmE5Z0ZnVHg3SUNFbHZNR2tNWmVjN2hIMlY3cEhaWnhFc3Y0NXRuOFlINXFRL0dLelF6MDY2MTlCK0JCbXIrdXNXUC9ORDN4cUwwcXgvbzllZmV2L2kyQk1uMS9mZjhIR3NrWVBCSWdpK0NnNlBnek1TdzJjcUgvcno2QjB6czBqSUZsL21mMmlBejdlZml1eHJCM3EwVmwvMTNQSUN3MDRJOVlmcXlMRitnbEJydFp2WTdtSXJzVEo1RFFrWVN3czBYM3YzL296S04wdGhxQ1FyTDhxWmtQS3JtN0VnSHBrMXIrUzRiZlZnL1VMUmZjVFVoKzRhZjVaSERrTmlYNW9sS1hldnEwL2k5S3pDQ1NzSDNiRHI3T1NzTExBZ3ZiNytLeS8vREJ4T0ZmK3lDNllranJaMXYrK0YxZkJnY0NYN2VBdm9SamFKTlVVbFhhU2lLRVNreVJyaXNweVZWb2JiSUxVYTFtcjY5L3Z6NkowUmFyNXI5MkhBWWFyZDFuSmlDTUNaUGdsTis3c3d3NlliUXV4U0RLZ0hsWGZQMFg5elNXeFppV2swa08xQ1I3MS9ua0Y2NFJlRnJDRlltaXJWRlBVbXhybDYvZkgxYXNzZDlIMWRjWVdqRVgwbFN6UmVlKzM3OCtrZEVtS0lwa25waGp6UVl0RUlFQnVTS1lDUTM3Ym95TEtqYzM2eTNUSXUzcE5DSk1ZcWtsTlNpUWFUd2FzbW9yTE5uOGlGRU1GVkUzUmxOcFFpVW1TTlVWbDJlS2ZWVWNSN0xWUEdSb204ZW5YK2pNcFhUQXYxQVRFQ05sV05nWElOVDdsUTA3S1RMY3VBK29SOWYxVGRMMGxhbTZKVmlhR29QV0plZVBOZ0QwRXFQZTZ2L3ZQNVBxdEQxbUVFWXFobWFvcG1pVU1sWmdrV1ZOVWxoV1ErWmhXQVc0eVNyY1FHNjgrclQrYjBqbGpmS0lUZXRtZi9OOFk1SGZ2OHd3UkVDRExSOFBDVitQcFcyQU1xRWRrL1dYMi91cGNGbTFJRE5VbTFmcGh2eUw2dDJ1SmN1TU1vUmhLcHBxaVdkWlFpVW1TTlVWbENURyswb0liOEVUVzZ2cjErN01wblV2VmhVTVEvcDdIckFFT01oaTgyRE1QM3p0S1F4eExRUVBxMFZqL0ZGdHZ1Y2ZMNjV4WTYyOGg1QnExYzhVdzlGVlRaS25pYnFoRVpQVWJVbGxDakhzN1lDMTlyRnoxMS9kblZEcHJMSGp2enVNME9jandMaE9yU1BDelZ1bVRQZ2JVbzdIK010ckVWeFd3MzJhdFRMbFBxdlhmamRBZnA0aE5zcmhpR0tGcWlpeFYzQTJWaUt4K1F5cExRSk9QQnJIMWU1eXFvVEh1ei9vektwM3lMTmJSNHpablJ4R0pnd3pnMFlQU2NENDBMcldvQWZWSXJCOTdtK3hLOXh2aU50WW0wL09CTFNVL29TakJGdUdLWVptcUtiSlVjVGRVSXJMNkRha3NHd0E5NjNORzZQbGtWVHB0N0Yyb3g0Uk5iajRIZVZWWktKY2FhaTFyUUoxbS9iZHZ2bldQMVBMNWoxZHZmb08xdnJURXo3eStlblA4WXhRZEVJdGRhU1ZZWG0zbzFyOXc2YVpQRUc3Rk85N2N1LytZTVU2L0w2RjR6U0tWaWl1R1VhbW15RkxGWFZkSlg2S0o2bkJJWlFtdUJPOGZwVkZ2QnUxbTZQdjdWenB0UXR0bkV6WUh1YVFjajFiRlI3eW1YRHJVVVlyMXp5TDZSU1pNZE1DM014ekJsT3JsTEppelBhbVNRNkhqMDFkaTh6K1JTWkxDdzdmK1dpOCtYUUxQTDdSOXA4QXIzSUZJRWh6U3VXSVlqV3FLTEZYY2RaWDBKWnFvRG9jMGxoLytzVFdXajJjOE4wZ2tpM2I5clg4QXBjY2lUanNHcmpFVkI3bWhPSEtneWNzeGdmMnZEbldhOWRlK0VuWHdaTUVVK3FtOWFMN0s1dzNzTmV1cEQrRXZicUlQVjJHeUJ6dWI3RW9mbE5OS2FzUHUrMmRQOXBiSjZZcGwvRk14NzJRSExlcHRVT01Ydk1pNFlsaGh6UlJaTXI5ckt1bExORjVaSEVobWlWZTdyaENpTE5yMXR2NUJsQjZMM3ZJeU13NXlWeG5FZy9XRHZTWmZHdFNSWlAwVnplUldZQzFuQnZmNE5kTHJsNlNwcGVUNmVjNmRxSGVNSXhmRVFqVFBjd1phanRHTHN3SVhRUmVXVVBDKzhGa3lCUVhIbFYxeGxZRDhKcDg1U1NQbWltRkV5YVlZVTJncTZVczB4b3ZlazFrMndmcDNNRlVtN2ZwYS8wQktKN0l2U290WEpNSCtoNE5jMXEzLzBGNGdUdFdnbHEyL3JrMFg0Wk16NFVVWlRWOG43MDNZSEx1WFZyT2FCM3V0TDhjcHJTMDF4eWZXUVgxc1J2R3BtTkZVZDZLb0FzcytsWjhuS1RXdmVaQzZsMUJjTVl4WHNpbkdGSnBLK2hLTjhhTDNaSmFBYkR3cG1FbTdudFkvbU5LSjdITis4N0VjNUpadS9Sc2FGRXBVZzFxMi9pcFNmZkxkUS9McnVEdjErR1VDN2d1MVo2WENoRWlMdmlrS3IvWnJqbG9OUE5FWm5qUzFyRTlzQWJjVVBpYWZvMGRMNy9vNG13dU9oVVRLbUN1R0NaSnNpakdGcXBLK1JHT3MyRDJaWlpVdGgyYlNycWYxRDZaMElqejdCcE8xSk9IT1FhNHAxZy90dnBaUWdpU3JVRU1TSC9YQ1VvSHFrMWZXeWRjUUg2TVdBa1BYRFZLRnp4OTRaeHdSdWh1VUdTbWZvcGltNFRzTzlhMVFvNXZHdmx3TlBWNjdHR2MwdGRlZVJoNUhaN3djbjBGSHZYMkpwc3ViYVAxNEJIWklxRE5wMTgvNkIxUTZFYXZxdC8rYVczOGxKK3VIMTVieWlWRVJMeHpBdzhKMERrK0gveEk1LzkxVDBJTlNxNjRuZTN5VmM3WG5ENXA2Z0ZzQ29qR29EM3pHR2J0ODBqeVZQVmNNbzBvMFJVcWdka2g5aWNaWXNYc2lTOWdESEw5VnMyblh6L29IVkRvV2ZzSHoyeHNPc21IOXFUYXFRZzM4ZU44UHN3R0hXQUIycmVBK0gwOFJyTVVwTURUMDJaeE1pR0dHR1lhVmNPSGpyNzFMa1JMa0Q1VFB2aUFwaWp0RFhkem5WNFZvSmQ3S2xLSzE5RlYwVnBJcmhpVWttaUlsVUZYU2wyaU1GYnNuc3V5eWlldHMydld5L2tHVmpvV2Y5ZlF2T01oZy9aSzlRN3VsR0VORDNGV29JWjFiZnd1aEhVRUgzZjVUSkpjN3UrRDVlTnN4Z0J6WE5RL1dmeWpYNmhlR1JWVjFET0pYekp1cWZody9tSEFqVjlQSCtqMFhQTGhpYU4zNjVEdEw1bmRWSlgySnh1dWlBYkNDSFQwTnh3RlhPbmpMcGwwdjZ4OVU2VmpBVlRJSGgwUHBGd2NaV2lyWnV4b3pxMUNoaG54bS9iQUVMcllMNFhLcjJOWjNoUXNDQk5kd09yM3VURm4yaEFlRitoVGdMdlUxZmdWenhOM3pzQzc4UGdNWG1EaytFU2hPWXJWWXYxR0tzZUNDREROTHROeTVZbGdlcUdTSGhXMTNWU1Zwb2hXL2VkL0p2OW0yMWFHbEpiR0VlVHZhNWxUdEdueDhySDl3cFVNamR0UDM2ZkJtY3BDaHBhcjFwL2JRS3RSUUc3UCtqajduM2RpQTNKWXdYbml4SFVJS3ZjQ2x1Y3pDeGgyOFMrYnNkejEyeGhqbG93amVHZGYzTGVuNUpNMWpIMGIycmxyS3E2YWtEZjlqcGhmazVxZkl3UlhEYUpKTWtlVXJLa2tURGRhbGIzb042cTJ6Z3NuM0pKWU5oTDRhbDByVHJzbkh4L29IVnpwSTF2Sjg1WE9Rb2FXU3ZVTk1laFpNZkJTb2NUYTFmdk5RbWM0UjVMWlpYMEVHd0JkRmZXQTdVa3lrazFCWFRBOFYzNkhsZVVaQkh2ZUdNcys2RExKbC9KWURiVzJ4SEQ1ZUl3a3Q2NXJ1WE1yanp1ckJkNjRZbHBoa2lpeGZVVW1hYU85RXZ3U3ZyUGJKR2l1WmVFOWdXV3p6ODhUU3RHdnk4YkgrSEpRT014SHF0R05pQXpuSWxUeXMvM3RodWxNRDlUYUlnK1BDM2FGVk5vbEpSSUxacmVORTJhbzVURmcrRzZIbkpUSVlNR01lMTN3Z3RVZHFKdVJVK0ZoSDVwUFpKV1dGRTB5UlphdmY5YWFJTmgvcll0WmpRaUNCSlNqdGJaUnRpbll0Zkh5c1B3K2xSNTVqSzlIRjVHSDl2MjhhUDBFSmZHUDJUUmFlZzkvbUdnUFhSSHhTSTFMakVNeWRlcnB2ZWtrNUR1Yi9zM0k4Ny9DdWFBLzRXYnlad0taaDNmZXdpdjZLL01Dci9HZlBJaFR2bGxoZWdpbXliTlg2U2FwZHRCTGJvTU8rRk9JMUdJRUVsaDNWblV6UXJvV1BoL1hubzNUMHBBd3ZDYi9iYUIwa2NKQlY2MityWTFPanBQS2F4Ym5ZODNrYVFsL2FOMGdoQWZ5YmF5eTlwWXdNbzJlc3NRempQc1BIVmtaV2xvVGZRT2dYczlCbnBKWGFJemNUYWluOG1xMnFBM2ltOVd0SVg3WGJSYXRUYmdmQ1k3UEppZFBxMW9FMldQdEZ1WVRjYkltbGhZK0g5ZWVpZER4SllsengzTGtzdUdUOU5jWHphVXYycWhhSVkxYnJieVg1MkxKdkxBMEJiQlZMYVUwMnFTeWw5UlA4SG1VczJrOE5hV1drOXNqTlRDeHlZS2dGRXJaTmN0NHRzU3k3S2JKYzI0a21WdEdvUTRKL3pWaCtVWWw2cEpDZFpWTWJ6Y3ZORml4dGZEeXNQeGVsVzYzZjFsb09NankxajRtRzkyWDlNTVQ4RC91aURoRUNqUi9SR0V6eStHN3c3eWpQbzZndFkrZy9Eclh2bDRjMEpaOXhDbUJoWE1NNXpjb3VHdC8vNWJFTjBtcjloU3BYWnF3SmFKRkZ1elkrSHRiZnlVUHBOdXRQUDgycXJGdi9ZWnFWV2Z2K0tNbnYzeFc5RzB6M1N3OVpHZ3VZS0VJYnFRUmVtUThoOUtOZWhQMFJ5VTV2Vjh6ckpsZTJtajVyend2eWJvbWwxSzF1Q011MTlQMTIwUnJjQ1JWS0VaV29JU3ZMdS9UQi9LNm9TTkt1alkrSDliZHpVVHFmS1ZmYlk4UTR5RjNGTEVHSUxZTldTckJiZi9RNStJN2UwdnUzaEs4UEJRK2xlbEtDZUhmRDVaUjhJOHU2dWdUR1A3UTVIeXlCN1BUV2ZWeXNHZDVSR2cxUUVyaGlXR285cS9YYlJXdHh4ZGF0bzNMR0R0OXRMR0c2YzBlbUlZczVMRUhTcm8yUDIvcnpVWHBVNVZPTVRETDduWVBjVUNZc3FnN0xTN0QrNkU3ci9McndCbUYwN0tsOXZGS1ZNaHRxYVkxdGRlbHVoSDdTUXBwZmt1VDBndVk4UUo5V2g0eUprbkRGTUFxYktiSThmRGRVWWhldHpidVVtck1mc3JHY1l6OWh3WG5idFd2ajQ3YitYSlFPazgxMFF6R1hNU0hBUVc2S2hWVWdCY3RqdnB5MW9BRTFXK3R0V1FyS0RtZ1o0VFY0bnd0ZTNObDJOMWhXbCtBN3loUEx1OGlIdlNmTmdXZ3ZUTmI5azd2VXNxYzd4eFhEcXJTWklzdkRkME1sVnRIZ0VXV0tiVG5GdGJHczZCT2xkdTFhK2JpdFB3K2xBeFlkdjUyRVlzWnpsWDJ2UUJBRnk5c2hnWVEvQnRUTStzRUVqRkd0N0lEQ01tRkNsWG95bnZuVjAxTGpsdFdscHNPQlM2M1BLM05YT0wzUTF4NjZ5eFE4eHoyRFc3OVZOTkRGT2hYU2VVeTl6Zk81d1BZNFJQUHZqK3V4YTlmS3gyMzllU2dkeENwNTlwc2NaTEJuWWJaNDBKemFSU2RhUDN6c1ljemZTUTZvNmgzY3R2bEdxZ25MRFVyNVBpaHhhWE4xQ2ZZaTJxYlNMY3o2VG1xSlI3UWt1bFhZWVhUcHBuVjdwWjQvRXN3VncycXBaKzJRcktMQlVTVEh0TWF5cEhER1JMMWJXSGI0dTNTVmJvV3hhOWZLeDIzOU9TZ2ROMkdKdTNkcWcvUVlCeG5FRlY0cmJMUkw3M2VUclIrV0t3NDFKa0M4UlpPQUMvWU95RUo4OUZuMGxwU2ZvZ0JTVCsrTjFtMnVMZ0dXdGxsZVNwL0xyUzUyTUhYaUhnTXYva2ZGeXZWNndrYWFqdDhDTmxjTUU5TmlpaXlMM0EyVldFV0Q3Wm5IdEZoWG03ZFhhaU1SaytVSzMrTVFsVGJpQW5idFd2bTRyVDhIcFdPcGxoRjlOR01SRS85eWtPRlZKYllHUVlSdjI3VVdOYUJtbmcvK3phOUh0U0lIb2xPazNzSGNZMEJTYkYrTzZzbHNvQ0loa0Zhalp4UVliM21TOWtrbU83M1VxYXZ2UVYzM1BnSit1SjEzazdzZXFUeTVZaGlWYVlvc0o3N3JLckdMQmxRN3RGelhvV1Bibk0rdTJESzd1eFhYWTlldWxZL2Irbk5RT3BacTBmbGFpMlhuSUFOWXdoSkJDT0VHeFlUcVh4MXE4TFNvcHdUMTZGdDNHc0laYXNadVora2FWRGNONzVvVzE0VmFQOFRnQ2RRck1tZ2NDYnVpbzNOUTlwc05jeFRzN1FMdlM0eFpnYncwSzBjd0Y2cjNBakdUV2VkZ2s5Qnh4VERSc2xxL1hUVG9mblpvalYybloybXduSmVlNk02VnVCNjdkcTE4M05hZmc5S0pWRFZtanJTdENUY0JzbndTQ2JnTTZkTVh5ZFlQWC9xZGFMdzZZcmNhQlBGVDBya0lmN3FITURYRlp5QzBNdVNqS2RuNkYvRTNZaGt2NExhWHNVaEdjbmhUczNjc2RlcVdzYnUyQWhCTVM1NmtYR3ZCejZFVGlxR0ZEVk9VSzRXd3JoSzdhSkpWN2hxSzBtbzBSNzFOeVJldHI4ZmtkdTFhK2JpdEg4YUZneXFkU0ZYeW0xY1dJSmVGalNxYjFuVklTRnlIV3ZUOXNFU3JUemZWQmN4MGJyaTlBN1cwNFRtb29pdWtQdnpuUFMvWTVtRWNxQ3BtY2tOLzFyK3ZWRGxvUkJjUm05d2hyUlQwdlFYQkpkemo0OTlWbWxIMFNJbndyY005YnluUkNBckYwQ3pkK2hjL0FzZkhTWmV1RXJ0b01DeGpLTzhLUlJudGl1dlZXUmFxRnpuRElxdkhybDBySDR2MTY1d0hWenFSY0ZsZmtPWnlLd0VCOG9GNEo4SjNrVnhEdW5oeGFSMXF5Zm9CTW9VRFhqeGd6ek04MnRpSUYvSHpnVCtJaHZneEk0YStTZ3k3Y1dKTFBEVDRVOUl0UnVoL2J4bWkrSmUxVVJvaVlxQ3VVTXBTM0pibUJzVHhOK1dsSkFYTWNHZUpsclRlaEdKb051QzZJMU9XeFdpS0pPc3FzWXNHcWFiMW0rMktHZWtzWVRURHJ5azJlTGRyMThySHRINkQ4K0JLanlXczhtWnlpUzBCQVRKNE81Y1pRWU8vQnd6eFloSWRhc242SzdySnpZdHhNQVN4bzBBT204R2RKTlMrSnZGVTFRdm14UEpnR01sbjJrU2FNMVNUYTNCU3V3a0FGbFhFQ0ZKMmFEa0k3a093c2c1LzhMdXRrK1E4d2dDQkdTQ1FKbDFDTVpRQ1RQRllJZ1lvMWFjSVZLSzhIdTJpV2EwU1NIa3pKQmJZODVGWlJ2Vlh4cjhDOUR2LytILytwazZWazZCZEt4L1QrZzNPSlZsbGZTazlia0JUQlVkdWxSUVdJRU0vZkkxbDFQaWcxeEF2SnRHaGp2aW9GMC80czJyaU81ajRFelFGb01JOEdodnc1d0QrekVqT0RaU1R4bFJBQUpObTNFcm1xMStGbEt5WElVcldDalI2UTBRd2NkWUY0Z2NCeU1rSHRVWDhia3MrcnJmaG94bWhHQ3BFRzZGMUdzUTNRRWNDRHhMQTgxSm1LdXlpZ1VleWc0dkRKVHlmR3RTMVJkTFVQeHBMK0taTHV1Z2NTWUoyclh4TTY2OUJoUXJud1pVZU53RXNqUnVQMmlnNUpvSGM0WDBIek5zY1VpSkR2RGhkaHpyTit1RkpZYlhCRTdZRkZiU1A0Yzh6MS9IblQvQUNvQmRBcmZhV3NGWjFrV1dXeFhCcjRUWFZtMTdMMHZuZHVyb0V3bk9DUEFLR2lOQTduckNLUzJUT2JBbjN2NFV2a1EvcWQxaVdkb2Vka0VkYWtobVZGQk5uQWp4WEpETFFnT0NOMDFlRkMwTEk3S0lwVnNsa045c1ZNOUpZQXB6U1JiMmdCTzFhK1pqV2IzQWVYT214NkhDK3hwTTBsSEtUUUY3aUM2UFNBMmlJRjllbFE1MW0vVUI3aFVsUXhkNFZtUlloS1RYeHVva3FnS3pTZVVuUHhudUZ1U3lqa3hlODJOaTZabDlkcXVWcy9hYUlrc1hOa09VSk1wdUYyd1lZc2tZYjl6STZXVE1TdFFSSk1TVG5nd0RQVS91Q0NIZkVva3VBc1JRVzd0c2lYeHB0d1NzV215b1JEUjZhSFVvazV2dHhVUlY2UXFLeGhGNWV2bWlCQk8xYStaaldYNEVhVmM2aVEreFQ2YlIxTUduL1JScE12a2tnRjRocFl0S0drTWdVRHhNWVVLZFpmMU42Q1pWeDMxOW1YZ3k4WStCaG9GY1hnR0NqNHpnSkpuKzNTZWhiS0Q0akdTTEY5dU5nQXQrcnY5YnNxMHMxaXdWYTkwRlRFY1N0V0k4NWl4UWNNa1FFRjU1Tjk4TXlIL2dDVTN4NGNwQ3lWZ2ViN3g3WlU2czJZcEppaXYvN2t6OXpDZENCenY0RnIvdVQ0NWdVWGlEOFhmM2YvdVpqLzdwS0NMNzg3ejc1ZDNGK2dtalFWZS9FQk5BYXRzQmp0Q3V5c2R3bEhQZ2YydkFtVXhMVUttblh5c2UwZnBQendFcW5yWU5mVTNCLzBDMkJIRFhweXdLQXU4THFNTVd6UVIxLzF4dVhxZWttQjFXQXdjYlhISG9zK2lEZkpRZ2FGRVlHblZsUG1sUEE5TzhrUnZMTEZYd0VCNzN1alpYWE9XUUo4YjFpWFYweVJBRmkyejVvdFM0Y2U2L2lZN044UTBSb3dCTXNFN3lndmNYS1MxaTBLNTRMbGlUdXNQSDY0ZmVMcUMwa0tRWTZDZW02U0ttaGNTeDRJR1d6RjBLQ2FOQ0VZMXFCMk9sZ3RBdWZ3aUZkTVorNmxBSkJ1aUNVb0Ywckg5UDZUYzRESzUyQkNUOWJoMTYwejJMMnV3Unl0RWhuMzNjbGw4a1U3MEFHZ2I5N1UwYTlEYWs2RU9rKzlITk1sRGt4NHd4SlAzenlYTllaTVlJeVFsZXJxQ2U1K1RYeW5peFUxTVc0aE5XbG12NGdRcjJXZmRDTW03amZybzR3ZVlZdTRyenN3ZDhOdjdEMENJZTdqalo0TVRQd2JBRHg3Yi85ZldZR1Q1RVVVMFNiVjk4U1g3ZmV4NmZjVitwOGkrQkI3K1lIS01IVlRhcVNCTkhBZlRtbVBNcENMM3E3d1BwTmxtMVo4WHlLSkVHN1ZqNm05UTlCNlJ6QnFTcHNYL2hmdjhzMXdqTkVRQUk1Z2sremVqOFFSYitwL05xZEFZd042dFMrZjNuelNQQmJ1Q1RaY2tuZ0gxUG8xaCs5NTFiMHdLdjJSUEg1ZUFCOUY3eEM1Q3RoZGNsbS9SWHVMOGdWeU9GUC8rcEhRYy9yY3BJVVZrVjg4QllwNi9icXk3WlpGTWIzVXF0WnFyaGo4K2VYMTNlOW9xeGZ5QzRhdkJLWVhCMXB5aUdLMUhiNXNjQlVDZHExOHJGWVA5UmdjQjVNNlVKMGJQNzhTdit1bHhTNmpmeENYRzlkMUlCRGhuaHFOb21sOVAwV2FwcWtUNGtYK2Fza3FjeHNQRkRZbFViTG1EUmhkYWxtNmZzYndxdXpNOEZUaWZjbldyOWJ4TGhXNlB2VzdQWEhxY1VmNW5xQkFIOW9SQkdsV3hMSmc0WWtyMWI1dXNXM1hiNzhyWHlzMXUvbW5FM3Brb1NmcVVzZzh3R2FSS0NCL1Awd25maGptaTdjNGtGOWZWbS9OS1ZKUkZwVVI3MlNtQ3hJZi9xaHFabHdlOGU2dWxTeldMKzVENXJWVGUrem0vYy9CM1MzcmlYVHFGdkVtRkJleWJEWDlQblhjOVhZUGtMUUZHT3ZvNDlVZ1hsRjlzMTgyK1hOMGNiSGF2MXV6dG1VTGt0WS9BM2hycjFDenFCaEQ1RGQ0a0ZkL1ZnL3VLWTdVZlFCMFVjdXFKTmZGbkVQNHRtbytVOHBlVW1yU3piclZ3b21SWkt0M3kxaVhDZVp1RnRJbjNNclBqMWVPdjJ0RDFuazhGQ01wWlE3cWNZWFgrUTlWcEZ2dTl3TUtJV05qOVg2M1p5ektWMlQ4Tk8vRW9QODduMHRBMGM5UUhhTEIvWDBZLzJ6Wk5DTE43dlI2NEx0N2NReXlYMFZvVGZ1S1NrNGtyUzZOQVRyZDRzWVMxZkRIU3NlanZSN2VTaW1yNnFGMDZnNFhMN3Q4dVpwNDJPMWZqZm5iRXIzbGhBSVBVQjJpd2YxOUdQOUIzaCtmNUV0T0VJbE05ZGNvc00wTWtKdjNiYVEyVmFYaG1EOWJoR0piREJqZUFWK20vVFFJcWhua29kaVBHdFN5WmJZVE95OHNsVHMyUzYxcnJTWWpZL1YrdDJjc3lrOVRTZzl6d05rdDNoUWFUL1d2NHRuYm1hZkVpSTF0MFRZSG9LMUVMaDZSMmF1YlhWcENOYnZGcEdJQm5MQ0s2cDJiTXJwbStLaEdOK3FGTG9WM09YZ2ExYVo4dkZzVjF6VTU2K05qOVg2M1p5ektkMUhPRWJqQWJKYlBLaXNIK3Z2WU8vZ0FQNnpxM1hNUW9uM0RyWitkTEptRU5oV2wycVdVYTlSMEphUTdQZDdpSWdyWE1aT0hSbU8yS3IzU2ZOUWpFODFKazJicmoyVytBQUEwM2kyeTZ3dU1jWEN4MnI5SHB3N1dPZStTazhVeUpMaEFiS0hlUDFaUDFrWXJ4eHpxWXBWSGt3TXJGUUpFdVlBM3JhNlZNdmQrbjFFeExLVGJRL1QwbXN0c1VGSkdSNktTU3FhbnQ2a1M4U3dOQzBJZlV1dURRWUFBQ0FBU1VSQlZOc2xTamhERmo0MjYvZmhuRW5wVHNFa0FqZklQdUwxWi8wWW55bHBNZUhDazVKZ1NjSDVyMkg3TnlpdHEwdjVXNytYaUNENkl0NXdVTjVLYW9SSHVsc3hIcFhZU0JiaURVaXE0K1BiTGx1RkNXa1dQamJyOStLY1Jla0o0bGlUM1NCN2lkZVg1ek1ObmsvcnEwS3NrdG1qaTB3Uktud0RQSDhSalVQVzFTWEQrcTM3b1BXcUlKN28rWGlLQ0IrNTlLSUxmTWViaFlNenlhMFlaeFVKQkwrTy9qdDhXZGZ1YlV2NTN1MlN5cmlDSmgrYjlYdHk5bGU2U3l3NTN3MnluM2o5K1AzRjl2V0tPQ0VERHRBNGxpVkxDZitoNmRGWVY1ZDA2N2Z2ZzdZd1NyUitieEh2Ulc4U1I5OVlPRGlUM0lweFZwRkFVS3pCcjlaVnhXNHJUT2Jkcm9RNmJja21INXYxZTNQMlZicE5sS1EwTjhoKzR2VmovZEhVcFpmdUNNRXVPUGM1TE5iZlJzaGhQbEVVaTBQVzFTWGQrdTM3b1BXcUlKNWsvVzRSZVdYUDJud1JEL2NUY0N1bW4xcEptZUlQM2RlNy85dHk4UXp0a29zNXdnWWZpL1c3T1dkVnVrTW9KZHNKc2xzOFVsOWYxcTlJRW5XZGprK0p6ZGJWVHRTaU1Ma0lYcFN4dXFSYnYzMGZ0RjRWeEpPczN5MmlwYkwra3B5SzZhOWFlNmtSdGN0aS9XN09XWlZ1YjZFOTFRbXlXenhTOGVEV1B5L1BRZGlGcmJFdlJtcDB6bnJoazNUZXdyNjZWRkhmRWZJK2FHV1BKWXF2M2c1am0yRDlIaUt5R2dhK094VXpNQWRSd2FqYVpWcS9CK2VzU2hmTmNvZGNJSHVJUjVnTWJ2MEwvUHV0UktuYmJIZHlGWmJKOEZWakM1ZjIxYVc2YXYzeVB1ZzJ0WGpsZGpHdU5iSHY5eENSMVREdzNhV1lnUmxJRll5cVhhYjFlM0RPcW5TcFhjNmdDMlFQOFFpUHdhM2ZLU3IrMGVzcmhHcUtmaEFKWFRTZC9MR3ZMbWtIYThuN29MOTExYnkrekdkQkV2cCtEeEZ6STNFcEpqZEdJNnpJdEg0UDVsbVY3bEVsSjhrTFpHSDlMWlMrczUyenpoNW9mU1V1MDZSYmd1SExaYnhMRkM3NzZsSlYyY3FTZnNvT3FZYjltUWpyZndwK1o1WS9qMHl5MDN1SDF2d3EreHd5U3l1eUtqMUwzWXRvY0pEbm9XRmRidkpkOGUxY0ZrRjhhSnZ4SXRjQysvRWN2QUhrTWlsb1hWMkNGVEI1R2lscEg3U0Y4MFJZUDNiS0J0Z2thbW5XT0pOQUdmMjFKNlBTTTdVUjlOeWZVQktYRXFsamphYXNJclFsWmVZWlhDRy9PejFmdWM1NGdmZE9lZGxXbDJBRlRONXJrTFFQMmlKaHNINExLSU1sOVczOUdaV2VTY3I4clYrenVVelN1SWpmaTY2LzRJV29kOHpvbnJiNTljTTRiRnRkT2tCNEdsUzViUHVnRllJNEVxemZBc3BnU1gxYlA1eXZrVVhwbWFUTTMvcng3K3l5dmptVEtEN0VIMzRoZkhtNUoxRXViZEdJWlhXcHprWUZndDYyRDFyazh0QUVXRCtYSlFReUtYM2NjTjJBRUQvVlp1aXl6RnhNWlBGWjFmRWhkTFo5MEpZS2d2VmJRSm1jcEJTbGoxM0lBblQrTzZPU29uU1V4QW1MY2F4bjJ2WkI2elFRRDladkFXVnlrcEtWUGdFeWduUDk4TkI4SDYxOTNXMHRnVVdMTFlUb0JDbExJcjhYa1BpMENLcGcvVElXRXhoT1ZQcEV5QXEvMlA3NGlNeS9rdERnNG9NSS9iaVJaOTBIYlZBRjY3ZEFNa2xKU1VxZkVCbmhWS3lIa3pybFhFV2NqMWNBakRvWGF3akJNZUw2SmZaQjMyNHU5VjZkcUxWZVhmUVE1d2drS1owVGpEdndtYmF5MERRMGNlYWVzRmRkUnIzL2Fza1IrNkJoVUdCZUYxbVI0UGN6SkNieG5xVDB5WkcxK0UzYjRaUzV5OWRhdDFmNTBOdjNiQmxpSDdSMWorY3hLeE9zbnlFeGlmY2twVStpck1PVWFVcmV5ZUJtWk44SGJTa1hyTjhDeXFRa1pWVDZwSWlkdnh5TncweDEydmRCVzZvSTFtOEJaVktTTWlwOVVzVE9YNDVuN1dlcTA3NFAybExGZk9JcHRoYmlrRFJhQkRJcWZiVENUVEEzK3o1b2k4Q3dkZnF5SlRra0JRUk9Md0xXZmRCR2M3N3c2VC9vSVBUSWIzL2ZGNHlza0JBUU9MMEkyUFpCNjYwQnI0ZGQ2M3BlaUFjRVRpOEN0bjNRZW12bVVXL3o2Z08zWHQyc0p2MkNoVjRpeEFNQ3B3SUJ5ejdvVXlGM0VESWdFQkFJQ0FRRUFnSUJnWUJBUUNBZ0VCQUlDQVFFQWdJQmdZQkFRQ0FnRUJBSUNBUUVBZ0lCZ1lCQVFDQWdFQkFJQ0FRRUFnSUJnWUJBUUNBZ0VCQUlDQVFFQWdJQmdZQkFRQ0FnRUJBSUNBUUVBZ0lCZ1lCQVFDQWdFQkFJQ0FRRUFnSUJnWUJBUUNBZ0VCQUlDQVFFQWdJQmdZQkFRQ0FnRUJBSUNJd1pnZmU4R1Qzd1YyT1dZY3pzNXo5ZVBYbjc5cGlGQ096SGdNQkQ1RWk2VzdJZDlEc0dPWWZJY3FXS01lajk3UkJaaEtvbkVvRm5vaSs5NCtsZnQveHE2MFJLT3hTaEN1MlRIL211OTlsK3UzTW83RUtsRTRQQVl2eUxsZVh6ZkJwMTgyUVA5QUVIY2o4eU1Xb0pnb3dFZ1JzZUppNFAvQTdIdVZWOW9Yb2pnYnA1bm51QWtSamJ4REdwYjhVaU5TeS8yVDF4d2c1SG9MbnJjYjF3S3ZkVHcrRVFhcDFNQkJZUUhlM0NUNGNuL0s3bFpBcWVvMVM3ck9FMXhORElzZll6VjlYQ1gweDZrd3F2OUpSdytuRktXRURvbnozTFpDTWJGMWplRUVTVks3UkZwZkJEVkI2NmJiM0VnMmk4Sk8yTGZ2d1AwQzJVc0k1Ty9JcGtwQm9iV0w0UUZGSHZLRzdUSEVLSEdWdDMvc2huMGQ3RU4vcmU2OVNqY1VnS0k3MzFtS1F6bk5mKytNRHloUUFHL1BTdHQzeCt2VCtIbVVqWmxlOUlrUWtORnFwZjlaS3NnZEJXVE5oRmFNMnJTRGFpOFlIbEN3RU1kdW13ZHdXaGY4cld1dk5IUFllT1QwR2pteWRlblQrNHVoZmoxdXdpdEoxL3U4WUpsaWNFTU9LaFAyWU92OU44Q2pxMi9KV1VwY2JhazFtb3gwVzd3UHIwZEFHV0VOcUpLYUR2MzB1bjdTZDNuR0I1UWhDMTBhTngwNkR2ZjZ5ZlJwNmpNc3VzczV6d05uZThWcThLbGIrazdZRFYzclhjbXpSZXNQd2dpSjUyY2h3M0hGWjdnK2VUYmdPTlV6SW52TVNHcytuTjRia1YxT1BoM0FMakJTc3JCTk1JYmVUVzlETlpVYkY2U3RZREN4bmY0Z2l4cWYvODlEWm1zTEpDc0lyUWxmd2FmeFpybXZQenB5ZWc2ZVZNOC9kRGVldVBHNnhzRUVSRGNmNG13Qkx5RTZFN0JPODRQK25rbW1iUWtSeDFoR2VHMGUrTkc2eHNFRVRWSWJ6K0hMQ2ZydXppNlFGb0paUHIweDJDMno5MnNMSkJBRk0rRzZmTEdrY3Q3ZXdwMmd2V3BvczRQaGpCcEhmKzJ6ZkdEMVlXQ0tJUzZ1VS82K1VEL3FtaGFaNmljZEV1bThyM1FCZTJ1R1NlN2Y4SGw2Mk1INndzRUVUMVRDOUxEMURQSEVubGxNeDNZdUNYTXJ6SVc5bFhPUmVkQ3gvakJ5c0xCQmVHc3RoOWxwNkF4ZFBqOXVOUDliejNMRStoWHVhdWY4RzFJWElDd01vQUFjejR2UHdzbWVvUTJqSjltbDZPc0hYWEY0SXU4dHNVSjllMzRucTFUQUJZR1NCWVFYNDdvMlFJemxuNHdOWGZUUlFlTlYvSGY0WHQ4OG9pdnRQNkp3RXNid2lpcnRPUnl3TE9tYVF0WjVwREh6Y0VEZCtWdVc0L3pYSmEveVNBNVEzQkNucHkzT3FhZVA3dFU3UFdoYUZjOWR5MHRaSjl5QXUxTzYxL0VzRHloUUM2L3UySnQ3NHhDN2pJdm9NWXN4eWU3S2M5KzdQdWlXdnUwc2JRWmYwVEFaWXZCQ3ZvaTdZMmhqUUpnUXVlNWlRVkdXY1FCbkkrN0tmUWpZVE1PWCt2VnVheS9va0F5eE9DcUJ3ZmE3VHlSMm9iUTB4Q1lMVXZGMEdxWUxSQldNRDFtY2NzMHk4QjJ0bmVBQzdybndpd1BDR1lRcGVKYXBiQy92NWtFMjJnYThtWkU1alQ5dG5qUDhXR3ZDaGJDMXpXUHhsZ2VVRVFsZW1RZC9WMDZUZWJ3Z2FsN3ZoT29nektLS2Z5Tlo5WnZETDlZR0V4dzdZZ0xKL0wraWNETEM4SXB0aW4yczJ0bkpBL2k5WFVXVGNaTis3MnpiZnVrZERuUDE2OStRMWphZkRDcFpzK1FSZ1g3M2h6Ny81alRZWnV3cnVxK0VQMzliNzhBekh4Rkp2c1dQYjZGRkp3Y0ZtL0JsYTZwS0phbjFBRzRKTWdpRDd6K3VyTnoxK0x1WlhaeCt5ZHl6N3N6eWtOL3dTY3RIOFcwUTNoZjRiUUNUOFVaclRRMUhxSTdMc3J0aEJxODdONW1BeE4rOUwwU2dXaCt4QjZIaUVyMDcyZHhZYjN2b2k0ZXBmMXEyQkY2Wkl5aWIzdVdZQlBnQ0Q2QnVpc2loNG01ai9GOW5iZTQrTXBlb2w0Qm9uZzVKZTRyNC9iVnZ0SzFNR3V4UlQ2cWIxb3Z1cmpaZVFOeXV6SjNqSlpweTMzNEJYd1RuM0pkdFY2TEN2OFZzTmY3a2VMRDVKT0gzYjRiT0lMWlQ3TncySDlHbGdPU1RNQmt3VjRPd1RSUStqazIxSDA0U3JwOU11SVFGQUZETFl6Q1hLdWlPR3NMNm05SzczOWFBWnZKS3VSVHJNMGpnMXczVmRFOEVYU2VqUkxPaTJZNExnaUNZaDNlVnE4bWNVNmlrLzViT0hqT3pxZ2NucGxuTzl3V0w4S1Z1U1FWQkhiRWNrRXZCV0M2RTdVTzhaY0x1RHVEQ1RsMTVxRDl6bk9ubGJtejJmZ0ZCZzRCU0Nhdms0Z2cwT1FBY2tSWDlXZEtLcUFjMS81ZWNLNHBuazZzN1o5Ym1YMlNGeUFZYTZzK1d2WmhIZFl2d3BXNUpBMEMrdE13RnNoZ0krWUw4Y2NXMXRLQnlEM2JsbEVPZyswTTRwbnNYdUkrdzYwVTc5STJnNEhnVkZFUndmRkFsN05hcUZINStoaFpMdk1zS2tJSUo0aERLUmRJWW5mWFlWdEcwM2U2NkdzRy9nYzFxK0M1WkxVRURNbElSUHdOZ2dBc3NkSi9ZVlh3MTRRT01lVFgxNnJneW1pbmVXc1ZjVzVxYXhINEhHZ2oxSExBeEEzUnQzNGFleHoxZERqdGZnQkJGdFc5elJESDdlbXkxU2g2OVVGY0hOM29sMnUrTXdQcjhQNlZiQmNrdXBTcHNVekFXK0RBTjdZUjRUQkRRaU9jWU51aTE4V1J6Rk5rbk9WVjVJL0Z5bmlyN3pnZzBDMkJGQWN3d0hBQjA4QS9uVitDbXQwZ05SUHowQ3gyNXFHUU9LTEpBbUx2cU5sWm9vNnJGOEJLM0pKbW9Gek51QXRFQUJpdE1jQzZPZ2hoaG40bjFmU2hqeUZzb0lSaEhOQVdPOEtRODZNdzhiQllleGlRNFkrbkRFdWNXbml1dUY5ZEt4eGFTRVlyT01MYUpub0dvbG4xR0g5Q2xpUlMxSlBucGdzRy9BV0NNQVpnc2tDdUVCbEhEcVNFUDZrSU5DVnQvbk1QUVdVWUVMNGhpK0FtUmxobkRDQ3YvWGpXSVZ3STFkVE0yaFE3eEhOb2pjNHRZUDJkZzJZOEZiek1zWWMxcStBRmJra3pjQTdHL0FtQkxDWm1iNzBZRkkyNjJBbmc1eG5qYlFqVDZtc1lsdmY1WTRQTFB3bkxLd09FUVhjZWNPcm5XOVJBTDJxM0F4bkhwNlByWmprQU1tdFVZdDV4UnpXcjRBVk9TWDFZa21JTWdKdlFBRGRGQVVNbk5VeHpOUDV0M1N5S0Z0eTc5N1lBT0ZhQWo1NG54NUs0dDRaYjVtVlVtekJ1OWtTdXkzVG1UYVB4N2pBRjgvYms2dWxkK2ZjMWhsRm0vVjc4TFQydGxscVgzZUg5U3RndVNYMUZ5RWo4QVlFY0dnN2MvYTc2Q2Y4K1o1M3lockNvMHg2ZGJCUDBXYmRDQmtBWDJSNXhCKzVMR0pKb2ZsMnh0MEZha1hMZUdjaUtIT0xKZlBoSEV1UThrZ1N2S0Q0ck5BOWE0eXF2N3ZEK2hXdzNKTDZ5NUFSZUIwQzdQaHNVRzdGZC9pelBmZVVpa0p2QStPQlZ5YzJRSEt0S2o0MjlNalNzOEJvdFB0Q1JaNUUwakk5b3ZQUEF5THdZSTRZclNST25LUytqOGdvZmFEbmpUSEM5eXpXNzVaVXJqazluQkY0SFFJOFM3Q2V6aUhrMmhDb3lIMC9KZ0NmbTdzdURXVjJFYWFVajVVcWx2WGZFQzArL1I5QUR3bTIrUFIzV2E5Mzd5dDFrc2l1NEF1ak9DNU9URmpsM1Z3Y0x5TzlDV2FGYVNsL0tvbjFIdlFUVXN6b1JRMnc4Q0JwbTFadVNnb1pCYWs2T2ZnaFU2SU13T3NRd0FLQU9pMXMxaDVTYkFqVTlYRXQ5UERYR0dGTEdYSE9Ld3RqUURQRGg2YTBRQTNtWEdvSjFnL2VqUDNTakJ0WEpmR1Z4WW01NktxdkduNEFsY2J2Vm9UeVNkZTZWb1VCVnJxa1VMcWRWRFY3WmdRSHVhVVNBRUJnQUs5REFKUFV1aXBFdlNHVWpJQ2hVTm5ubG9ZQXVJWm5yS24xck9yVGk2KysrVlY3elFUclgwMnlBOHVyUXVJcml4TnpiNHVuRXlmQWRNZEFiMzA4UlpoMFhWVGJDMHRLdkdPZ09hbVNBazFTelJhUjVaWksxV0pHT3ZBYUJIaHZod1ZGS21LNEpTTmdLUFJBK053d3I1d0txbUg5bUUyUzlTOG5kSU85ZURPYkxLRTg5Q2dadHExMWZIaFBtL1pVeW5XNXc2K0dDdXpYeWJaVzJnQXJYVklvL1hWN3plZ21VK1FEZitBMUNLTE9HTlpsTkdoT1o5UndaWGVGSnd1ektYemkwZGE2VE5adnF5QWhUZmFBdTJMK2xWSlhsVmxZUEQvRXAzd1M2dk5QZG94NkRiRFNKZlhuaXlrekFLOUJnUDJyald6TUFqVkJvS1lQR1Z2QzE0ZHRNNGRwTUEzTCttVVB1STUwOTBwVGZRbHBtMERUSkhibE9hemZBQ3RkVWhjM05UOEQ4Qm9FOEk0ZS9WNWNWZmhUR2pNVUtybWNZRmhIYWMwYWx2VkxIakFvbHMrL1VsRzBRVzVEYk14SWs1WG1MZFp2VEtQS2F2M3BrcVp4TXZNeUFLOUJnSWN1eDJhRlNTbWpXTFJNNGoxaDZjcnlKY2dtZTdKbGgwYzlMT3MvRUU4ZHpPWGgzUmZ5cGEwNjdEcmNNN2tvM3NTVXV1SFhZZjA2V1BMQ2hFVlNsYlVqbGdWNERRTHd2ekxzYm9BTzViSkRGc2dlY05IU3pXQWlLRHJhZExyc3liWU5yME1WZVZqV0R3Yk54cHZRdVI2cVRNRktGT1hCSTNwTnBVaUx0ZGhHWUR1UncvcDFzR1JmM1pUVXppSXBOUVB3T2dSNHVqK3BXak1kdkxXTFpxcVdNdWlpcFZiZHBFWjMrUWFSV0VMSms3VjRIV29yaG1YOUxhSE1rbmdOVU40ZzFaRXNCaEFmeXZIMGNJWHZYN1hTT2F4ZkIwdWU3amNsdFhKSVRNd0F2QTRCRk5VSFI0bHN5SmVyeDBwMnRrVkxwZWhwanpRMWM0Q1I3aFp0RTh3bFlxK0RyT2hIMFcyYmI5VGJPaXpycjR1MW0wN3NmT0dkQVBRQ0ovZVloZkVkS054ZEdTL1EwTDZSNXhseHdHSDlPbGl3QU1CWG1VeEp0Ym9kMFF6QTZ4Q0FvdWluTFE0ZUpOdFlPOHUwYU9uRDRmVFFIR2lqeWdQUnRkSjMrZHhqdURXZlJXOHhqZ1Fla3ZYTEhqQjF2dXA3SEZId0VMWjVCQUxnK1Z5VzQrbmh3cStsNWp1c1h3Y3JYZEpVVGtabUJ1QjFDTUR6U1IzTmFMejB0VE5EaldtTGxscGRwenlxZnFvYVJRMWhYTTE0b2FsMERacFliRitPNnJ5Zm8yMDJZTVBwU2F0ZHRJekhEYm8ydHZzQkZuTHhlbHRCY210QjFXdHlKYnNvdlR1WGFaMWhoL1hyWUtWTDZ1U21FR1FBWG9jQW5vYjRpM2FsUXUvSWtOVG96WCtNaEV2aTNVMms2SWo5VWhERWR0YTVDSCttWWQ2eFJUOGY0dElPQ1RaNGtiTmQxOVQ1V3BaZTdPRGtjZ0Z3b0tSYWYvTll5YzBZY1ZpL0RsYTZwTmw0WndCZWh3REdBYkwxTDdKUDh6d0ZHSklhUGJtUGxXeGFXeW1WVnBmb0JIUjdCd1RzSHVKRGRvNVVVWWNFbTdUSVJ1ZlRseDRWakxVemRmQm55UGp4cEZlaGVzeUMvZHdkMXErRGxTNXBOZ0V5QUs5REFCdWNwZTRodXVFVVdQLzh4NnNuYjkvT2h0QVFxT0V0dWk5WEs3b1I2RkV3akl0a0h3RStCNytxdXhoRHN2NVYwWnREeDM0TU1qUTM0QSs5WnBSK2pud0hkc2p5b3VndTNUc1RXVDRoaC9YcllLVkw2c05RMEdRQVhvY0Ezc3JTbkUreHVpVnE5UWtOU1kxcHJPSGdTYmg2ZjV0R000bzg4S3ozSkQ3Z3liSitGb0xZQVNHbjF1QXpCK0JwT0pZb0lUZ2syQnFJdTFnUXhNOW1aVjB3UHVBQ3hta2cxaldlVzJ4L2xZZjdDVGlzWHdNTEQ1SjJLQnVMcEprRXlBSzhEZ0gyL2dTemUwOHdaQm11SWFreFJZSkMrK1JIdnV0OWJjT2dVb29NS1VzVlFmSmtRUi9ZckJvYjhBZTdIcEMxcHNvd0pOZzY0blVFTmdVc3lSZTBqSFZUWC95dDhURXluSG1iVmZPc1ZucDNXRDlzV0Q2V1M2UkxLbE02dzFtQU55Q0FBOGkyR1lmNWF0WU9ZRWhxWkFKWjdzMlRQVWlGTjJtV3FTcExQWU1uVlpRSlE4bVRoVTUxQzZwdkg4T2ZndzM4QmFIc1hFTGlzUHAreVFNdWtUSDVrdXpJZGhISUlsOTNDYm1tNUNHQVRPTWJkbG0vQ2haTTkzT1B3eUtwTDFOQ2x3VjRBd0w0UXVjaTQxYld0Y1F5RXU4anQvNUM5VVlpVERQVFpIV2kvSU5rZEJScmtqeFo4UE12UTQ5UHdIem1PcDRMWlQ0Ull6Y2sySVFIREU4YzdoM0lyQk5qV2xPZVZraUZkOVJPbkRuZmZqSU9mRC84aXNPUDdjMGV4akgrZC83U1RlczhZZzI0ckY4RkMxNEZmSzdGSXFtVlExSmlGdUFOQ0NUZHZKZE9UUlMrQ1QvbThkZlI2M1YrSTF5MDFGbnorQndkbklIbTVINk41NDh3MEZBOENYZ2MrVHUwalB2K01uK1AxcWgvUFVWR0xFaTlmcEpMUFBCOFB6alhiTG9mWG80QTFKVGl6bFJWNXdQNDdsTDZsWHA4OG5UMDNlaisvL0t2S28vVXIzR2hTS0JZdVY0L1dWUFR0SmpMK2xXd0hKSnFkYWRIUFlEbkZaZ1E4UFd2YjZINFk2RkM3ZVIxUC9nUjlCcHBQRUNLajNEUmtvdHJCSGFmb0VrMTRlTWFSS05KV0ZXNjlLNGt6eHg4Mi9KQjloTWdlUE1udkFyZ2dsbEk4eEt2MjRHdEg3NnBZZWpnQXozM0Zpc3ZrWkFBaTl1WG9qZzRYMFUvQzMrZmhhN3ZrSng1OUtOd0w3S25sYVRoUC9jK0FtZVVidkdvTGVDeWZoV3NkRWx0OVNlbmVRRFBDbHNnZ0IvNWVHUXZpbjY1Z240cHBtbzhETkhvYy9Kb0dHZU1jdEV5RnNUMnQzS0ZwcGJpOVZRYnpZalNacFdoUjBQYStGQ3N3MjhCL1J3VEExUzlUY0lydDE2bFZ4dXgwTlZmWkdTRHIvWEMrL0NJMTNZMy9CYlBJL3M4aW9kSzVwd21ESjlPN2tQb1piRjhVU2tlU3kxTGMwR2tnc29SSEpPbGUyOVMxUkIwV2I4S1ZycWthczJ1bUFmd3JBb2JCSGpEeDlVcTZyMDJKaXJRbnFxajlmMmpYTFJrNGhyM0l1cFJCVXVESFlOcU5Bbnp5bkxYOHFhd3ZHamhFa01UUkpsVDZJaHNRL0w3SDd4RmF2bnRWV2JVY2VLMHpWV2MvM2o3NUJlZXcwcFY2S3VqZlkybGtQc0tqRkJkUDNQdXNuNFZyQ2hWVW9XNU01SUJlQ3NFMFh0dVJRKzhhby95bWFZdnlDWE4ra2U1YUpuWVpIaDMwYy9GcFltdVJPb2haMVNGcDUvR3FTUzlGU2pka0t3L1RZcm9RSEtMRWdqWmp1ZXlhdjM0VjV1TmRTS3RDcGYxdzB6QXRsWms2RkVEZUE4SW1HYW1OT3NmNWFKbElqRHd5cVR2Yi9BbjlHK1hFa3NOS2FPalQ2TFkrWFJNUVJuR1NvR0IvWDZsTmlOUzFoZWNEWXBGTm9sVlVxMGZIemhlc3IwNXBCcWMxdThKbGxUbHdFRURlRGNFVVpOKzZDOXZEd1JCUnJwb21kaHdtRXFudzBRWXJQTUpqa1R5NFdZYzZQNnhuWjAwcGN3SXhtSDliV1ZwbWtraTN4ZlllMVg3a1hLOFg4bXdKTGtnaEozVzd3bVdWdTFBVVFONE53UXdEYlllODFUNy9wRXVXaVkzdXMxR1g5RDNrKzN6TXVrSFVsK3VCZjM0UUxsb1ArRlpKa3RxWVhoZDdVVFJCOVprb2pGWWY0RzlOR1U1MURCSStzY2taZVZZemlqaTd0Q3dKSmtDd2l2TWE5TFNlZFFQTEU2ZVE4QUEzZ01DbVA5L2ZKL3cva2RGZ29PTkVTNWFLcHlWeU5OT2p1TTRURmZvbnM4RlBzbW9GT0dSTnJ6Qjg3eDgwTVMvNW9XdEIvdU40aHFEOVYvd2VGWENmT3diOTRTVU5GVDRrcnd3Wm1USENmT09HVkhZN0dST09TWFVsVk95QWJ3UEJLdmdXdk5aQUNISVNCY3RCZHZFMERSaVhpb25xUmt2QTU1RkF2ZGVqeDlyTlhXQVdNdnBURURsQjNoWmN4R21UYVJyRE5aL0lKYjBKVUhVSUV6K0lmUS8vbDVOSkRIWUQyTkpsWlBldkNQSExHRXZzQ3psK2s0eWdQZUJBRHBWbUFYK2xOSlhVUW5ZTXNpd0Z5MTlHZ3dQNlJXVmJ0bzFxMURJdkkxSlpXREVmT0FFVHhJZXlsbDFZWG9NMXQveGVGS2hSOEhYajV1ZHhJR3l0bUVBNFpQZ0JaWlBSYjQwQnZBK0VFUVZBa0h2dVFhWGtTMWFHcHd0Q2RCUGFROW9YYlV3UzVtbXN2SnZJY2lZdEd3T1Bjd2F5QTRYN0RkS2w5WDZHMnpRS1JIbUZpeDZtVytIcU43eUd5YnE3MjcxSlpVWFdIM1ZuRkJJQjk0UEFwaEp4NWY1VXpZalc3Uk1hSTZTWEJYN3BPTDBXV21oVTZFVWtRV1hjeXBJL1VKdGo0Mm1aY3kwY3F4VWFMVisvclBwQ21sT2tXWDNiRDl3V3F3UjFSc2JnbURmeE1iQWd2aUFOVEFUcVFJZGVEOElvdCtQSVRDNjB0RXRXa3B0U0FqQ2s3aWhablhFamhrMVE0cDFQS3hWSW5jR0d5NW5DMnBvZ3NNOXBZMzRET3N2ZnVGZnZnOVEvL2UvK3dYVDYzQks0VU5RTWkzYVZxejR2a3RZK2ZvQUNpYWFqMnprbWRKOHdNcFVvWU5ZQjk0VGd1aWVyMVV4Qm50YTljYmEyZEEycW11TUxkRVMwaVo0NW4wNnR5VTJtMnVwc1ora0Mvb2phS2xrR21oYWZMOW5UR0JZZndQalRhN1VrODh0MVhzbUdjZEtKSlo3eGtmTkk1N003M01TaXlkbitJQ1ZYRHA3amc2OFB3U0ZPOEQrRHpXT2xoVVBRNDI0eUpBWExZbFVkYjEvdXN1bmN5dm9wYlFXWm82MllUN0hjUlhiMXl2NlpKTUJXd050M256MUxWZnYyeHlTNzc5Q2Y1STVYZGIzeDludk5Ubys4L3VjOUlyc3VSNWcyUXYybDZvQjd3ZkJRdnp1blc4YmxtSlo4VERVaUFVZGdmWEQwUlRiS2laK1QzWlpuWGxVcStnalZqSmVrR1lsVTVkZXVxT2xXbUhUYUhLTkh1aHcyV3BmWUk5eVJYOUZrdTl6RnI1b0s1UWh6UWVzRE5VNVNWWGd2U0NJZHEvRTFVN3IzWkN4ZGdaMFZqV093UHJMNk9WcTQxZU10UzgxbjhabWN2QmY1WW9Ya09iVHlKbkpZU3RzeWVTRDUxUjhIS29WdXNjRmxpaXVxQ3hyMk1QRG05MEd1dm9FYXlDZW9yQVhCRkYzSXk1Uk5DZFZKbUxSRWt1M2d2UzVTME5oY1NQMHZ5dkdDMDJueUJndmErTlp2K0tqdHY0THVqbGJ4VnhoTDRqcHVJOVkrQ1FkK2NGVTl4VjRwUjlhUzJWSTdBK3NEQXhTU1AwZ2lMcHM4MWpsU1ZMWkhaK2dkUnByWjVCdVZlUHcrLzZ1c1hCWk16NWNzaVBSN3N0YTdYWGgxR1cvZlo1YUJWYllOSm84bzM0ZmJLK3d0bHlJeDFEOHpBZllVUWpQUWUxNFVKSDZBMnRRcm5GNVB3aWlMcHNWYkpFcFQzSG1nN0YyQnRWYTFUaDA2MTlCOFlNcGNGblVYMVFpU3czdDRpMW5lVjRkWFJTZnlxMncrUlRzajJhQm1YVjY4UlcyRldpT0xDVEN0eFRVRlZyR0FiTFpMYjBDWjI1ZllEbHI5U0h3aEFCK3U1Mk9KK3ZFejJzaTdQUGhxNE1EQi9CZnVxeHFiT2dqQnFsQUxrRXVJcTl0Mm1lK0UxTXZzZGJ3b2dNR3Buem1tblFleHRIWE9rRys4U1lienFaWHU4S3N2VWs2UUx6bFpZZVVJRjhFVGh2clArbTEyWEw3QXN0V1VlWTBUd2pBK2pkSTNZdHhod0U3Q2g2TmVaVW5ZdEVTWkZreFRnU0hhYVlyc1pDdXYxTzVQNW03K3RLUVN3VElOMzcyd0tOTS95UkZmUW9ub1NwWVFYd2J6aXEyeWRmdzRPL1FkOFlpL3FpaXZKVlFMRXR5UDJCbHFUK0oxaGNDc1A1NGR2cmVlRGxwbDU4YnBhK2RZVTVHM3ovMFJVdGdXbjU0SC9OZStTUDhONzRxSGpPUGhCSStER1psY3JvWEpERnlxakxuYW9vLzdWZmhDbnE0ZHd5a0QvWGkwVzZiL3g1SHBSZGQwT2NaL09yVXFNWUZsaThFWVAwVi9CbklTaldlVTRSak9PaEFVVjg3d3cwenJMOEJIVVo4K2N5eGFkajRSYWRvanlUTndCWEYwV0N1T21wNU8vNHVocWNuSCtaOHV1aE5QMU5ueDFFOGJmUHJoN0gwOTZJM3hhK0YwOU9ZUGlYdGZtY0ZYWC9CQ3hFOURxTnc2WmFyY1UzYTJobEp0RmovY0JjdGdXdjV5VmdlNmZ1N0tVVFQ0cHkwdjQyOGQ3cWxNVHRkZVl0L0VVWGZhUGZ1Znk0WGUybUxCcCsxK1NLZWVLWURmN2dkcmJ3WTNmd3E0bDJRbGo1QTI2dXVuWkZFdy9xSER3MGZPVFczT0xNbHY3VXVUTC9xVDhxclA3ZUJtWXZudHVtODRTL2xJU013QnVzdnMvV0l6bVV1VHRPL1EzY2RUTVByREFFNHllSG8zS05RU1BFcVJtLzlVMnh2NXozU1RFWXJYcHowVVJVc0UvdVFCUnFNUUhmNzNPT3d3anBiQ3hLanQvNHkyc1FYYkVGbDZ4SWdsaHkyU0NrbndWYjFQVGtld2lrSVZGTHl6a25XOUxYa2hvN2MrdW1IWjJSYWFZM0pCZnZ2V05COWIwdnZERGYxdWFhWVQzbnJueGRnR2tmSkxSM3hvaVZlY0JZWEYydVpUY3J5bEpSQXpkZ2psRUo4dnJQbW5qamY3Y2V0cis4bll6Q2lSY3ZQd0k4cVBCOTM5YkQzaEYvQ2Y1OVRKendYTHQwVTc4d3IzdkhtM3YzSG12UmRRMEY4MXdBQUQzMUpSRUZVdnhQWXRGTG5NdHBhUDVmTmxodDlZV2pMVmpLWDFQQTM0RnM3K0cxSk1IKzgrczR1dGhzUHoyTFN6Umh4TGJVZUloc2ZpaTJFWUwxeVhhMjdtZmNtWjdYNk14U2I4dmhTK2d3MTE5cVU4a1ZyOGdnVEgwSW4zNDZpRDFjVFI5OE54YUJuVC9hV3lXbWY1UjY4QXQ3SkR2NWtBcTg2em1ObGRPSGVPRHozR013TEIyTk1XTnlKeU80VCtBR0Z2UVFKT29vejAzMEZQblp5SFk0UVhBZDZtT081b2hSYjhqclpSaWx5VGlQUDJqK25EUmZObnJwUmhNY1NnbzIybDJQR3JhMEVBU3JLQi9qVkhUZy9CNTZIeXM4VDhwcnlZbURuYWliVUZKSURBaE9GUUFzOVR1UXB2RHB4ajRMeXVmMENmbG0xMEtOejFHdmQxZnA2K0NCK290b1hoQWtJSkNJd3pRNVN1b0YvYUdEUUtzNE4rWW4wR25xOFJzY3JUVzFQTTd4TDFvd2Fpbi93cnFUTEpEWktoNFNBd0hBUXFMTlJhejNSK3NHMVh4Zk1EL0FrTlJDekQzZ1B0TjhxaEdtamJVRk5RM2V4aVNUelB2NHBMMFBha0hCT0VBQS9CUWF4Y0lHSkozaytzTlI3VEdqSW55N3U4NnVDdUtUMTliQmtJRkhUY2czVDZsbEttUGFqR0lYYnlCSG9zbTlMd2NTVnNhMGtDVDlkbDZUVmorTkhCVzdrYW1yV0Q0L1JFYzBTdDFsNFhCSXUyUFFlcm9EQU9CQ0FqcHA2TUhDbVROS01KK3o5MlJQQ1lhOGV2QnZtK01DM2F0b29sODhoaVRJaEZCQ1lRQVRndTBxMmpOdTFIQ3NmU3d6ZUVWZzh2ZWJ4ZDd1UXdyODFiK2xibWhIYVlzVGhIaENZWUFTZzQ5Nmc0aFhma1NRbkhEbTB6L09XOGI1RWVHaTJXQW9mTnJNRUtZOGxoWHRBWUFJUkFIZDgzU21XWXYzenp3UDZBOG0zUitvV09Qd3h3S0d6eWtBUUVCZzdBdmhBSmRHdEo0a0RTd0lhMGE2WTFZVFJzclkvcU1wZkowa1ZPdE1UQnNnaE9TQ2dJT0EwcEZTQ0dXbjBta3c0cDQ5cllhbVhqM1JoQ0hCTkxScXNYOUZRaUF3UEFkWHdzc2FheU9mb05kUDYyMkxLUng0Q3hPemIrdU9RVlNyc1BJVXJJT0JHSUx0bHlTVTZZdEZLVHRiQ2h2WEQ3Q2ovSnE5a2pCeEMzKzlXVzZESUJRSE5VRE5HMjJMS0o2V2s0ZmZEZEQvMzlidktZZ0N1cFJwR3ZTbGdocXhKUVFEdmJyanNGa2FaODhIa3NxOWYxNmY3Zy9XN0VRMFVFNEFBM3QxdzdKYkRzSDdKMTRjSGlEdEJ0S1l3MysrR05GQ01Id0g4RmUrZVd3eGxyUmVUSDRqcGZwZ3pKVDlESU5XQ3dxRU9FaG9oT0trSTRPbCtEOWxnbjgrMlFpWk45OE5yNEZESmkyQkliUEdtd3Y1K0ZhVVFHenNDMEtuN2ZGVU1yNGdkUlZacHVyOGtYZ09VeExySE0renZWd0FNa1FsQUFEcDFuOTMxeG83OXVwanU3OFE3NEc1YjQ4MVJ2d2FneVExNHl5UmNQaEx3eWtNZ0lKQVhBdUQ1aUVON2tpc0ZYK1pJenBXbis5dngyNk8reHduZ1RiSE5JeXdROXZjekpNSjlVaEFBUTQyL2FIY0lwSHpYRzBYUzFoNTRMZUF2RXd2UzhBRWVLZkVpY0ZRY3NnTUNZME1BWEhUWitoZWZTcENrTGZZell3cHdtTmdCbEJERVV6N0xrdnNDZzRtRWFrSnlRR0NTRUlEakN5Vnhia2l5L29xNmF4TjJQaHpTWW5UbWY0bDlJZ1BKMDE0amFZbHRDQVlFeG9LQThsMVdzYnFWSUVTWjkvV0VZRlY0UXFWNHVheTVJVXJPS084VGtSNUNBWUhKUWdDTVZ3aDA3OG0raUNnaDdXRGFocGdCaFNBdVZGa1g5QWY4VzBtUkZrSUJnY2xEQVBZdzhQbVorZXBYc1lDRmI5N1grL0pmUjYrWGhkVU9wdTJJcjEzQStvR1FmT3ZMQ2pTTnhWK1dFKzRCZ1VsQ29DaWRVVmdtUTRCQzdlUjFQL2dSOUJycG5ZQmRlV1ZpVk5yWVZpSXovMHZ5Z0tHckRoSW1xYmxCbG9DQWpFQ0R1eW52amVmMEd3L3ZRZjduWkk4SVQvSW9QOEF1elJUTmtPZWljMUdxczJiYjZDRGxoMkJBWUVJUTRFdFQzMExrUk9ZQ05kMk8wdmZEQlArYUVCam0rUG51L2luYzkwOHBBNGFxejdaUlVWc0lCUVRHaHNBNzBTUFEyZjl5QmYwU0VXR2FmcisrcEZnL2ZHbTRJeVNFbzkzWWREOCswSE52c2ZJU2tZbC8rMmhmaW9aZ1FHQ0NFU2dqZExXS2VxK05SV1MvRVRtbFdyL2l6Y0NiNElnMzZHNzR6YU5IWkhNbmJ3T2VIUUlCZ1lsRzREMjNvZ2RlQmYwL3VaclV3WmUzTGtCR1F4bkpQbmdMcGNhMzI2c3YyNWFpTUVLV2g4QnlUZ2dIQkNZYmdWMjBIZ3VvOXYwend0TjN5WDhndVVVdTJwQWZFSmdrQkJybzhkaU4rVWRGcW1WMXlsUEoweUpsN1dlOHRPd1FEUWhNTEFLd2llSDZjMHpwWUUrem1XaFBhZnQ4SzJrdkdsSURBbU5GQUgvcmlFNCt0YVlMVVpNbmZmUk1PVjRRSDc3SXlTRWNFRGdGQ0ZTdythUGVjelZSUytvZVp5MVhpbDd3SHlGSXBVSXdJREFKQ01DR2ZXTCt5andPUHNIbk1UL3BEc0tCRG41QUJhcEpST0QzWS9QWHBpMkx5b2NBS1hKM2d0dWZnazdJbW5RRTd2bGFGVDhBZTZxY25sWmQ5SjhjVXVzUHNZREFaQ0JRdUFQcy8xQ1ZaY2x2NzlweW1PMVhjUXV4VTRUQVFqemJQOS9XL2Z4NXY5RnNLV3h4TzBYYURxS3FDT3hlaWVQVHhybitMV1dUczFwS3hPcjhweHhGV2dnRkJFNEhBdDJOV002aThYSHVrczhhN2dyOTZldlQwZGdnWlVCQVFhRExkdTVYbmxUUzhaRTlIbk9lQitKRFNhMTRpQVlFSmg2Qkx2dUVzYVZOZVViUnJ2SU5pNzBsRlh5MFZiZ0NBcWNUZ1M3cnZPdjZ1ZVRSbEh1NTk0S1BkM1E2Z1FsU253TUUyQ2ZwaTVZSnpnNTdMeVRpRUg4WW41Z2RNZ0lDRTQxQUYxMG5jNTczOXRZTU9aZWxUN3FNVEp5d1lIbGtySVFoTVNBd2lRaDBVZVdWSU5kSzllVVc2Y3JHV0VBbGFzcUhncXBaSVJZUW1Id0V1dDlaUWRkZjhFS2tmS3JMeEY3UXR6K3dqUGhlWk4rRnFja2hGaEE0SlFqODRYYTA4bUowODZ2aUpWOWQ2TzgxM1NHSnBQalRVdVM4QnhjdTNmUUpna0h4ampmMzdqOGVDeHkzYjc1MWp6RCsvTWVyTjc5aExDSUVwdWNTZ1ZvdlB1cTMyRUtvYmZ5ZzkwZ2dtVVhWZU0zeXorQ0RwZmgzRmtiQ056QTU3d2pNbnV3dGswM2g1UjY4QXQ3cHV6ODhWOWhxWDRrNitHdUxLZlJUZTlHOGRHWmxybHhDWlFFQkhZSHVLL0J2MXE5SHMyUXNCTDhTY2tXbkdIcDhwYmNmemVEdFdqV3lCRm1LM3dORFp4c1lCQVNxTzNDc083b1dWY2o1a0ZITlo1dEl6cWpOd0MrS1RNTnBCTlBYeVdnTmp1dU9Cd0U1c3duVkJRUTBCQlpPSUtHRkhwMmpQNDJ6TzRhUGZuWVA4UWVwYUtjT3pnOWNjR0xyWlJJSWZ3SUN3MFZnR2pzYk5mUjRMYmE4cUtrZWdqMWM1clQyeW5vRWpoZjZHSDBBNFh6VmpaSHdEVXpPT3dJSCtKamZPcHlOUklFNEdQM1J2a1Y4bUREOHdocmJuUVZITW9temg4Kzdma0w3aDRsQUYvZjU4SGtvMnlwWVVvNkFIeVpuWHZjSzd2Tm53UHJYNGlRWWVUTnBPRTBJQkFTR2dFRDlHSDhRRWYraUg2Nit5WTF3Q016c1ZjNDlCZW53MU9FYnZzRHpDZFlmUXhIK0RoY0IzT0hDTUpNNVBsRlhPUWx5c1g2akIvdGlmZHVES3BGa0ZkdjZMbmQ4SXZqVmhXc1M4WjBQNzB1eEVBd0k1SVlBK1JVL21HL2hYOE1wdnd3TFBiSnpyemlJOGw2eVZOQzNUSTBOS05vUzA1d2d6cUdvREY1TWwwVXNoQUlDK1NHd2pEOExwVC9rVFdxdEs0dTlMU1dXd1BiMkFiZEhkSTZnNHJaNC9jQUErS0pnQmMrQ0ZCUHBJUlFRR0JTQitlZEJEUWZTVDl3Z0pIOG1YZUhPT0dYMDRMSEc4ZE8vK2xFWU5heHJxWm1pdDYxRkVjenpjTDZya2poa0dldzRVM1dCT0NDUUJRSHd1YmNwUGZ6V0V6c3RBS2MwOUgwUDFTMUtTRzh3VFkvdVQ3TCt3cnZzMTRmVU9uQU1oaDZjYjBPSUF6bnpZZCtEQ1ZkSXlROEI4TGxaWmVCblhHTmh1QmQrVFlyZ29PeVI0L2pzNXYzUGdUbWFkUncycmpZOEd0YUxQV3VpaE14WEVnY1RQQU5lRGVFS0NBd0xBY25ubG9jQU5uYTY5V09hUk91M1dqNU9YRGVxbHZsSzRoaDBJU0Vna0M4Q3NzOWRzcG1teEM2VDlYODl3Znh2TW52ekErSHJ3eVJQT0cxR2dqd0VoNHFBN0hOM3hjU2psV2NtNjdmV1lFL2NGYjQrVFBjL1ppY0txUUdCM0JHUWZlNDZ3bnMrazY5aFdiL2s2OE9FNTJHeUFDRW5JSkFyQXBMUERWNEhuM2kwOHJBWlpxTGZiNjNCbmlqNSt1QjhIZG1KUW1wQUlIY0VKSjhiZmdvd2ZZdk5rS3hmSG5xVVI3L1RLSGRJUTRXbkJnSEo1NGJYd0dHcTNMYnNIUHArZWVqUmRqaGZxZktGeklCQU5nUWtuMXZ4T3VZdjNiU3UxelFrNjVlR0hxcnpkZHZtRzNVUlFqd2drQ01DZGJIRnBoTjdIWGp2UVZTc1hLK2Y2SE9UUTdKK0dPbHUwUmJCVDNGaTU0dHN3WWcraTk2Q3ZrZ3p3aTBna0Q4Q3NzOU52WTc2SHJDNTl4SDQ0R3BMNHpjazY1ZUdIdFQ1bW5zTU9CZmJsNlB3R3p1YUNrSTBUd1NrclQzZ3dlT0ZwZ0xaK0ZBNWdrL040YlFGNVJxUzlUZkVkSDh6WG04clhRTyswekFCMVVJN2lnUWhFaERJRVFGd05kaG50TlRyV01hZkdxN0F4UCswTWY4NUpPc0hqMnVmTmdtQzJOM3FYSVEvM1VOODJzb1J6UW0zZ0VEdUNFaXJTM1RtZnduMytFdmdmYzhZK3l1SFpQM1NJaHVkK1cvdmdBeHRlQTZxK2piVDNBRUlGWjVqQkZZUnQ2OVMvSDF2Y3dQZ3dKKzdsOUJUR2pCRHNuN0VIek9ZOHNFOEYvSHZidUxQM1NGK3JNa1FvZ0dCM0JCb3dEbFN0RElJN2tPd3NnNS9jT2ZiTWRhK2htUDlNUFJnQXd3SVlqK01IRE9FMzBIZ2pNRUxJRndCZ2VFZ0FJNDJObmw4Z2ZYRFgvS3RieEYzdnVaNXNzT3hmbW5vQWRaL0RVdXlBWDhPNE0rTXo3ZVZRQnV1Z0VBL0NFZytkNG5NL0M5aDE2UHdKZnhaRlg4cnNJcUhZLzNTMEFNOG5TMWcxajZHUDg5Y3h3OGtleXRBUXJnQ0Fqa2pJSHh1NkdqeEVRNWt1Z1V6Z2M4V1kxN1BSdWJWMjRuelVyNXVZUVRPdXpUMGdQZk5aZkIzOEt3VHVXckt0MllzTmR3REFya2dBSFA4L0l2YUtkejNUNTB3UitpQW5XZlNObzFmT21saDhIMCtUVEhkSDVWeDMxLytLbTBiTE1YQnd4Q3VnTUJ3RUlDUFNkaDBQejdRYzIreDhoTEdxTXVlaTI5ZFpSYzZZYUVIdGhuWjROYmZGVU1QV0Y5K0xQb2cveDFPa0k3ellmekNQU0NRRndMZzNCL3h1dTVHSjFYeE00QjF0TUZ6YUdBNGZuOURXbFVyMXRGOTZPY1kzN2t4SENuTmVJZjdPVURnd1Z1a1J0NWVmUm52YTJFQUtwNExTak1jNjEvZWxCZ3RYT3E5bGt0VWtwNExuaGdDQVlHaEkyQ2JhaCtPOVNjM3hWeHhTS1lOT1FHQi9CQ3dUYldQMnZyTkZZZjgyaGRxQ2dna0kwQ20yaGZVN2ZVanR2NTR4ZUVEYThsQ2hweUF3RkFRcU9GQkw5N3NKbDBqdHY1Wk11akZtOTNDRlJBWUpRSXcxWDRGZnMzaVVPRTVZdXMvd0x2ZkZtR3ZkYmdDQWlORkFMNDAzNE1mdER0V21JN1krbmZ4d1ZheitrWlRSYUlRQ1FnTUFZRmw3SFdRelc1UzVUYnJCK2Q4WFNMSk05akJ6dGNCL0E5WFFHQ2tDSkJ0RDlOYXYydXpmamdFNlBLUUpDUGJIaXJIUTZvOVZCc1FTRUpnRWU4dExtK3AyWWIxZitIVGY5QkI2SkhmL3I0dnFJVDV4SnJ3dXkxVC9EZkY4cWt6MUJJUThFQ2cwb3N1OEIxdmxGNjNmdkI2MkxYdVVXVldrbW53ZkZwc3gxdld3b0UrSU5BL0F2ZWlONkczYWNWTjYrOXRYbjNnMXF1YjFhSDQvc1gyOWNyMWZVMkdFQTBJakFDQloyMitTT2VpVzcrZW4zZDg2dEpMZC9LdU05UVhFT2dQZ1ZGYmYzOVNobElCZ1dFZ0VLeC9HS2lHT2s4SEFzSDZUNGVlZ3BURFFDQlkvekJRRFhXZURnVDAzK3M5SFZJSEtRTUNlU0R3NEhFZXRZUTZEQVQrUDIvcDhCdVFscGYwQUFBQUFFbEZUa1N1UW1DQyIKfQo="/>
    </extobj>
    <extobj name="334E55B0-647D-440b-865C-3EC943EB4CBC-2">
      <extobjdata type="334E55B0-647D-440b-865C-3EC943EB4CBC" data="ewoJIkltZ1NldHRpbmdKc29uIiA6ICJ7XCJkcGlcIjpcIjYwMFwiLFwiZm9ybWF0XCI6XCJQTkdcIixcInRyYW5zcGFyZW50XCI6dHJ1ZSxcImF1dG9cIjpmYWxzZX0iLAoJIkxhdGV4IiA6ICJKQ1FLWEdOdmJHOXllMkpzZFdWOUNseGlaV2RwYm50aGJHbG5ibVZrZlFvbUlFMWZlMXh0WVhnZ2ZUMHlMakUzWDNzdE1DNHhOWDFlZXlzd0xqSTJmVnhzWldaMEtESXVORGxmZXkwd0xqTTFmVjU3S3pBdU5EZDlYSEpwWjJoMEtTQk5YM3RjYjJSdmRIMGdYRndLSmlCU1gzc3hMalI5UFRFeUxqUTBYM3N0TUM0M01YMWVleXN3TGpjMGZWeHNaV1owS0RFeExqUXhYM3N0TUM0Mk1YMWVleXN3TGpZMGZWeHlhV2RvZENrZ1hHMWhkR2h5Ylh0cmJYMGdYRndLSmlCY1RHRnRZbVJoWDNzeExqUjlQVFV3TkY5N0xURTNOSDFlZXlzeU1qTjlYR3hsWm5Rb05qUXlYM3N0TWpBMGZWNTdLekkyTUgxY2NtbG5hSFFwQ2x4bGJtUjdZV3hwWjI1bFpIMEtKQ1E9IiwKCSJMYXRleEltZ0Jhc2U2NCIgOiAiaVZCT1J3MEtHZ29BQUFBTlNVaEVVZ0FBQkxZQUFBRm5CQU1BQUFCSkV0MkxBQUFBTUZCTVZFWC8vLzhBQVA4QUFQOEFBUDhBQVA4QUFQOEFBUDhBQVA4QUFQOEFBUDhBQVA4QUFQOEFBUDhBQVA4QUFQOEFBUC9ZQ0lFSEFBQUFEM1JTVGxNQW1lL2RFQ0xOVkhhSnE3dG1SREl4YTFRUEFBQUFDWEJJV1hNQUFBN0VBQUFPeEFHVkt3NGJBQUFnQUVsRVFWUjRBZTI5ZlpSa1dWVW5lck15SXJNcXZ4dUZFUmlJcEFwYkVQVFdxNUxXNmNZWDBkWGRJNitGeWFSdFdBNklFVGE4VnBwNUU0bjA4MnNjSXdaMXVaYU9SRFdETTc1NWc1RjAreENWbVNob2RBbXVOWkVJZytqNHpNU1JOUTgvVmlRdEtDd1hLNm9qNllLdXF1N3pmdnQ4bjNQUGpZeklqSWpNYXUvNUkrNzUzR2Z2Zlg1bm4zM092WEZ2RkdYaEdhNkJ4MTRzQlh6ZE0xelE0eXJlcXgrSmIzdEJrTG5GNThSN2I5MXhpcjcvMGZobFArZmtIR1VpOThmbjlqN2tNbWl6azR1ZmxrbVdYc2x1a01WSHE0SGJXZStCS250SmdPaEN6QkI2NzdHS2ZveXh0eFhaUlN2bktLTzVBcnY1L2F4WFQrTmhuajBsaXZMczZpOTh0cFJXTGNzZmt3WVc0eXNiVWZRTzlvb0UvWHh4NzVkZjk3a2lZMXU2NkkzczhmVW85ODZyT3VOb0kzL0dmamlLWm90NzZ5bHNiQ3RzemRJa1VlSHhsTnBaOWlFMThPNHRqMEJIV0tFVzIvVUtvdTRlWloxa1RFTnBsbDBwSVNzZmIrRjM0dUhVeTcwdUY5bVRsRFBIMU1ybmxlZVp3aGFFTU9IclhyVXNPU0lOeEJXWFVKNkphVHpIdnRrdEFJSSt3bk82akczS29vYUkvUzJyeUl6QUpmZXNOQ3NTcUR4VTFva3JYdlV5VytFNXJWNjR5eG1OclRtRExNYk9VcU43UkZPUFlwWThqQWFFWmcyRkdTYTJVam5tajl5TXpGaGs3THFvZjFKYXNKaGROZ1Q4MkIxN2ZzNm8wc3MrNVdxdnhHbXZwV0M5V1ZSMmE5ckcxam8xT3NFdE1HK2UvWXhJQXo2MjVKSVlSVTEvSzFYN3F1eXl4VmlKUnp1aThSSmpUNlJ5azQvVnRqKzF5a0VMZkd6SkpUR0tUaWtJdVpTWGVqVlZzRXpZT3MwRCt4cXZ0Y1MrdzYyZHBRNnRBUjliVmNhbmNSUjEvY25mWHBHZGxSbXJVelFYQzU4TWJveUNuYXhoWFM0ay9UYXI5RkJSSDFzekN1SkxDWnZMKzdud2RFZGhxL3o0RjJUWGViWEo3ZXlWRHNWTjFqaWhBUTliV1BCa2xXVTFEaktkWTcyTElncTM1U3pGNXRrMWtkR1NmbzVJT2IrNW9qQUxUdWFJRWo2Mk9ucHBacjdONVQyMkxtcHNkVllWRDlOU0J1eFJLaW92dTQ1R0F4NjJwdlNVbjVGT3Zlb0dLNS9jVUoyU2RxcXI5bU96djZ3cUphNTNLTE9RS0RsOGhvK3Rna1pITlFUMjJTdVJ4bFpqVTNYZjV0T0VVZ1dGTWxXVVhRK3BBUTliMC9xQVlZNjVyaklzbW5UbUY2Ui8xZmJhaGpocCt6dUNVS1VENXZuWUt1cjlheXZFV2ZrSmc2M0NsdXp6cEhJQm9taGFOejhnUDFrelR3UGVLSlRGRVJFcVRUR2pkbW9EcjBwT2JCdzgwdkUyREpueXdLZzhHRTRwRnloWWVzaE1EMXRnVUM3YVVTSFViWFhMWUt1NksvdnV5SU42SkplVVhUNGtXMWx6cFFFUFd6V3RZQnd2YnFoSy9GcVVPNm9JZG9zT0p3RytIYWRDSU5GaDlVRHVpTEk4YkFIeXFyT0dZdFhxNmVUVnlHRHIwN0lncjVzZ296bStiWWZGeHorZ3FJZXRwanE3b3ZQM3VxT0hOKzV0aVRSSzZNd0JaMFFsa1pINm00dkh1Q1JHSHJiZ0JtNUpUaHA2aGhqV3VqZ0wwZjZXeXA0RzRIU1k5blNoQzdMSXdUVGc2Yk9sc1FYcnRCa21PYy9ZS2tyV2FFdjUydUxlajZ5SHF5Rlhud3FrMWpoTWdZY3RuTFZ2U1hMYjJtczA5SXN3c2dsc3RjNmFDbGdVK1Mwakt5ZUxIa29ESHJhcWVqVUJ0aXBoeWpoNFhFSEpOdXRGdDdQYkhtVlhkc1AxcUFwVkhGZndzSVdqa1EzWjFiYmFkcGl1cHdnM1ByWVdYSmV5dGY4aWJ3aG1zWDAxNEdGTE8xWGtWZG1UMmlMVUVGNStrMTNKRmQ4RDArVWRWcGlhT0Z3dG1kVElZeDYyc0VZYmJMbDdYSFJkSTJGOGJKWGxxWXBrcmN6dDhjajV0QWxPeFhSSGdJVnVBcnhlRlBXVUVIYXpHelB1QWNoZ0M2NXhDclppQWFZV3V6SkRQbjFVWTI4Snl6NlZpcnB3L1NGejA3RlY4ODVQNkI3Q09xajcyS3BXbkM2bkFtNmFydkFzQVlyQTZYMytQbEgwTGJwdWVnUTJuNGZBaVhKVkZ0WFRXeCsva3ZabUg1NDhBTVg2TkI3WVdnMjJnMEhqQlcxMnJibExOVTZxd3dsSzJLSGI1MTZRWGMrTHo3dld4Q3MxU1E5Yko4eSt0WWJsMmczejF5bnRZZXVrdHdiaUZLUGtOck5TY3VTMWJUUkZXSXg1R0lUdDJZZCs2OE5VT1ZrWGFrVjQyL3Yra3lFODhkaXIzeCtmZWVEQi90MCs1andmVStSNlRXbmhZWXZ0ajYweUU0K3dWTm1lOUgzVEhqeHRlKzdXSUt5RHplWTFoOWZ2ZVg5eDcvZkk2dmpCd3haTXdvNnNrc1JXNHhJVmVkaTY0Q093cFUvSS9MNmk2Q2VmOTl0ODBhb25pcllKRkZjKzl0eXRSRWs0WTN1UEJRejZHakIzeE92aFg1SWdqTDB5ekxiSVhkUU9PVTh6dHZlYnYvcHYvL0RIVlhDQU9UeTJxb3l2aEZHUnFmdDMyNkdqU242NDZrQmlFTmJCc0hlbitXKzV2SHNLTnBiY1EyQXIzeXRSUXc5YkJYOWZ1SStoWFdDUWVjWGlnRWR6MTRDNVFkWkQxYkR6ZFgyTFEyWGgydTdvWjVlczNFbEczOERZQTgrdlF0Mmg1OWtsSTdtQ2d5MmNuN3ZCZVNER3cxYXNtNmF0aVZQS1BJQUxxZWR5WU1zUFh2UzliTUhYSUt4VHpXbG5rNGRXLytLTGJ5cXdheVZCeGZyMXNJVTFjVU9XSnV6V3REaCtkN0dWVHl6Wi9qMVVxek9LTHJKR1lQTTgveFRVdStWVjdaZHNmak1zbEY5aDl2cDJ2OGRKL09walNDL0YvQUR6VTVEbUkybmtjKzlrR2lCVUJ5Qnh3Mlc3WlQ5c25iVXJxbmlEZmJ1SXRoWElvdVd3bjlKMTJCaUVkVTRZKzAvVkZ3MG43eTdmVGp3R0cvbG5wdzYydkgxaVFjd0NGMXRUbnV6OGVlMlM2VHNSTzlVckI1elEycDlBdmYyYStYU3FtMmpnWjE2b3RBSzQ5V3VOTTEyVEV3VHpwN2NiN3VnSE1PYk9vT0s4MmczMUtBTDhFb0V2OW1hZkNOK3lFdWhoZ2FtZEVuUlJFaFdzVWJWYnROU2F5VE1IWUozWGcwTnRZUXNuVlNYS25wTk9Ic1kvVG5BdWxpVG5ETUlpZ2RhTEVtb3V0dFlTaDhNNWMwdVNPdlhEek5WbDdRZm9zdHpOT0xSMXU5Tmw0UWpiZ2dqclhsbGhIWmtYdmN4SkpwZVV6Y0IwRGt6a0tIcjc4NHRjOC9ZVzEzazJIS1drQjFHTFZ6VS9sMUN3NzlucE5xTnFGQXA2OG1GVVYwU2UvWXVCc25MM1pWMDFuYkZIQ3JlWDVHT3JWU1V2T2tzRzh2N1JjRU1TOGM5T0x3Z1AwZk8zR3Q1TkxUUnVwK3lOQmQzbDY1aEZqa2VCL0trbmtPazdicEtQNEdXSnJWZTF5VmMxRnAvRW5OSjdFWlU3eWVzRi9TZURHZ3hYS2RsMUFReSs5UFd1M2ZJSGc1VHpxZk1xc0QwVnUyVUhCVzJtTnBXd1c1dkpEaGFNR3B2YWFjQ29Ya3BXQlM1MlRlNityS3VxRFJ0YkhhM3ZzcklOQzI5V0RCZVppcDMvUDlBYXQ2SzJKQkgvbmsrckxncGN1MVZNam1YTnNmaVNtcjUwbjRDa3duUFRlVkhuWWptWmFZcVRzWk05bXBaMXQyRDZMSjFCdUhtVFRiVzBZR1NNTnBPZFArdjhELzBwVFdEYmJpMmpxaDNVNUJhdFBaL0R1VmQ5TWRuQnRobVBtbzJ0U3JMcXRDNm5zbjFabHdSbyt1b1ZKaStQYVZHR0xjU1dyS0l1bmkvdjNLdDJETW1DSXVoZ0N6MlZGQ2wxWFVzN3F1TVZHcXZnd2orWk9vODdXODdpcjJpbFhlZXZScGcvSzI1eGMyZllsZFZ0ZitqVWt1RUlDMDVpQmluNkhyYktlejl6cnlyQ052eXFpVlBNdzlhMnRrc1lLaGVGVkh2QitrdHNXYzh6ZEZpaFVqZDA3ZDNqZ0t4alpidHFZUXVFMVJJRUpNalZVZmZpWVFzVFgwMkdwak81eUtKWlFaMmVuWEt3TDZpaXczVk5QeEZwYjhJV1ArNW1uM29xYWdYRmQ2dFpxZVhydUpQaEdmcjg0OUdRSzZ0RmNDVFJlV3VpRmF3aDhJaDcyT3BvWTRkNnVYalZyZTFocTZ0MWh5bWFWSFBqV29tYUx6d2JQMUFHVDNCUFp4TVpYaWpvNVJVRkE3S08yOXV2c0FUREdGUVUxYUpHdmNyeHNHVTlxK2c5R3hqRzFreml4aERmS05ZVitlU1ZiV0hQcmFBcGk4c3JVV3hBbld5VHpPaytnZis1ZUdxZmVYRlVUamNXU1JxanoxbTJiQTdZQzR3OTc5UERWbVBWNG1UTzlvRW8zeFB5aE5iZGZHQmFuNVRyOERSWkU0eVlCRi9ZbDQvdDQ2TUJXWTl5N0FzV3RvcldxQlVTL0hqWXdoaGZrcEo2TG5udVRobmE3R3VJeVVyTFp1MlZPZnpoMm9wTytCRTQ0Y0N2ZDdweFg0bFc4UjIvYnA4MHhtUE5YMFczTjRaZFdmdDBjS0NpR3J0U1Z3MWhOWHgvVUJWNTJHcXRxQUpjdHgxSEJCa2V0c3hUOGllMEJUUE5HN0wxOG1Ya1lRM2FGVVhnSmFsY3FQeXNhVGtnNjlIODQxanRsWHRFdStFTlJhT1c2TVRIbG5sS1BqYk9nMnJPcnkzYmoranFhV1RWNlhkK0NTZWNYQkdyTnBUd05kS0RtK2RVU0NiYW0yVHkxVnJQeTNNd2hnWExSaWNialQwSDNTdTFjeCtpRXU3UncxWlZEdy9OUzcrTkRRQ1FnOUdYUlAzL2tDSDdKTnNTaGQwS1hUVzRsM1VqVWN4LzRacXNtT1NBckVmYnF4YTJzQ3dyMDBqL2w1UkdVeFAxc1ZYVExuVUNocktOZ3kxL004bnJ3TEpwK240RVRqaXRmK3QyL3RvbDJtWG9VYkdMMHVKUUlrYklkbFNpZVNDdGFObm90S1pqekc5RDExdVNQcDJJWGc3MzVXSExWc2FNbmVDdFBXeEJ4QjFCdGFOSzN2NHJxcHVHVWtoems3SUthZzB5VHBxcWlTdVd6QTJUSEpEMVhMeGpZWXRzYzBuUndEcnlWUlVYVng5YjAyckFGdFhDTmZ0Y0J3and1cFVFb0ZDdzl4cUtjak9VS1F2aGhPUDhUK2xIWkxiWDZkbHVhYzRWa2I1WHJLdzRDYlo5VVR5bFZPY1dVV3ErYi9OeEZVSXdOWnpjRW51NlZ0MjYyTW9wUTBURlRhakhEUXBCS2xjL0t0cVMwTUMwbERLZlZLZHJyeEdyY1ZrTmRsTkZGQkc2TGpzemZFRFc1eDhuSlNzelVMYXhCWHFlU2ZHeHRhQlc4VGxWczJCakNUdzUyS3FxNmpiWDVtREZ6aFZ4T09HMEo5eXlTbVp4SXJIbUdTR3JPQlRGeW9xWENqaHd6TjBzN3N5RnFrOHFqd2FvSWp2RDR1V3UyWVlKRjF1TGFxUlFZY2xmVmhMK0ZtYWhRR3hlemYydXZvWFdFRzlRaU5FelI1c2FTNkJoeS9TdVloMW5vUnlROWRxTGJXeUJoSmtZeSs1NG9Cc2ZXN0M1SmQ1N1dVNFllTjd1UGVHMmpiWGt4aE9OMTV3WndhbnBIOW9VTmQyVjYwSUZSaWQxQWRFdDdRaXRySERSOEt2REZHNGJETHV5NnNZamlyU2c2MDFKaTdBbDcyVDQxRjFzUlNWVFB0MnpFaUxidDF0TDBzT2RVZFFiYWkyaVZWaUZkZDY0TFRBMkh6SUFPQiswZDFTRHNaNkxOMnhzMWRDZFpoNExKRHhlT3lTdzFaVld2U28zR1hENXpKcEtMWXYyVWhRN3RrTVNSaThiZGg5MnZMMUovd0RRSTBCRmhWMWFXL1dFcDZ6OUFxMnNBTDAxNDNHMHovODFOY3pLdWw4dlE1ZDNvS3NkMllwMkp3T3RpWFl2NW5CYzUvcll3alRjcEVLMUpKcHAyVVNQS29qbU04SU10QngxaXlJaWNGVkZjZTJnNWY2c3o2RUpyS0RTTzJCdHNBVzN4alZDU2JzMUs3clVTeUxOUDhQRG5YZjlCVWk4Njk2U3pFcllRY3JIdkZ5UjVZa0xXZWV1QTZSRmdrUFJOV1dKWmw0R3JheVEwV0lzT29jcWE4T3RyQjdSd3lkaE43RytpekM0TDY5YTBKcU9DZUtGQkxabTQ3Mk5LUG9FK3paWkVXUEtXMkd1NmFBc1VwdjlseWozQ2RzWUdPcXg0UldaZzdIZXdkRzdoYTBtT3RRRXdZZHJoSkxZaW42VWZTY1duR0p2UjdaeWxyMVlzcS9NZzh1Z2JBRStLN3BMTjBKT3VIY3lOYjBxY0tMNmN4dUVVL3k0MFpFRlIvdVJtY0xoVnVQUC9mSkhJWjRJZE5hOHFoTHUxVnNUVGVFRmhRbVQ1Wjl2b2VSdXZFdjNQbmExSkN2bEh2NHVIaU1qb0lLeVNMTkYxc010UDFWVnR1QVhRSVJVcHNOQXJHTkp0TEhsMkMxSXBTMmZvSnBZRTZOY0MrL1NqZG12cTE3dlBsTlhVUndmOU02Y3YvLzg2VmhocXhYeVY3R01YalpObkJnNTRiUkRzVmFMSmtEbEdrZW5SVERSM2tSMlVaOE5JbEdtbkVJNnFGRTYyVUQ3ODVWd2w2bllhc01jK3lGaHQ2TG9WWS9FWno1WThpc0cwM2dwZUVwVm5Ic0dldU5FVWxtZklvZktzbHMxeUtpN0pXelZkWW9pU1d4RnVWODgxN3YxazA2dDFNVGN6VUN5SDRDVU5MYkpDYWNEQitQbDVpa0hsazZ0NFQ2eFlKcFcxcWh0dTNYM2xaQlRIRzVsUll2eGhTNVVIZEFOZFppR3JZVVFHQVBZR2duVE1BRFdCSGRJcHJMZW9SWVd0anFRVWJja2JGM1VLWW9Fc09XVUh5U0JsZDh4dHhZTmNzTHAxTTZjaE9BdTROQk9PRjlabzZZMVR4YUlMcVQyckxMVjg2U2o0TTV6YlRVSGFkaGE4L3dWM21CYzJNSjB2cXc1Y2lPcHJCZTNVTkhDVmhrSzEwM0ozMXJSS1lxTUExdm9YYnUwVG1kdzQ4bWd3YzAxNWR0YnlGbExSNk5IZ0NmNXl1cHNOM0cwUC96S0dpSTlzcnpZTzlxMUNLZGhxMlcwWW1xUEMxczRlajVyZW5GaWFhenpKZEhHRmkyZUpkVjBHWWxObGVEWGNXQUxON0s4aDJoMGw5d0p0MCttNkM1Z0ZOWFNKNUZ1YWtYbWVhT081VjNoYUgvNGxkV2ltQjdOZmVXdjB3TDFtUmJJZzB3YnV4UnNMUVo5LzFRcWFUMFBtQThtS3VHcXFheHp3MkJqQzdhUDltWWlsSkc0cEJMOE9oWnN4ZjRwbXU2eVRiM0RqZFRlRmQwRkhOb0pYK1lUSE1Lc1VtTUVPdG9mZW1XbEp2dUhDMUJaU2dpWkdVV1FWb2hkbGZDdUtkaWE5cFlVMGNwL3Y3eEg2OEJKMkp6TmNPTlUxb3QxYW1DdGlZVENIVVdraGtSRkpmZzE4WDU1cC9TQWlhSno1R3NUNFRzSlBOMmhYWkZhbllxTHZodG90MG5HdTN3ckFDTjhXWlpkT0V1UnRlRlcxaVRkVUU0SEtrc0ozSHFHMmlCdjIxNzN2VG9wMktvRndmanVMYS8xaUpMUTNrcVlWQnJycDRSQnNMQkZUeDFvOWdyUVVzV2htUGd1aGxONndFVGJZTWVsc0NUVUJ5NWtmdTRNUmNDdXdiL2JJcGhxY0V4aGZxbnRhR0dYNnRYU3R6NUJNZ05semtGL0tlRzcwd25rMEdvenJUZ0ZXOFhBNlZZYWljUG5sOU9tY3lycllrbTA3WmJ6WERucGlVL3h3L1BXajBKTFk4ZXJkVkpncXFpWGFib0xLSnp3a2xlMVg1S3ZyTloyYzFHNGR3Vi80dlNqTWQ2eXZnL3VoN0ZsL1VObnZMd0o2bDFybCszMGw4cTZXQklkYkdGaFhaV042VG5CU1dBTGcreXdxeFBDQ1kvYSt1aW53KzN5c01kYmNaMG9vdFhYQldVNjJrY29wazFGWGpyUm4wN3dEVTZTaFRDMlRsaUhmaFBnTlJWYmFheWZsR2JWWGhQaGNLblRwbm44UjhOYkU4Y2lSVUhiSlkvOENRRUdsTmRGQ2QwRkhOb0pseXNyVHYva2RwU085c1hLdWtHUm93ODVlSnlsVkRiQzJLcHA3ekcxNFNnTEFLR3RFTDFVMXN0OGlYRjhlZHFFcVYxWjV5Rmc2MUtJNG1qem1tbllFazY0V2FiNVhVRHVoSnZEMVAxWmtTc3JKbzN3cHZuUi92QXI2LzRkSGJnR1RvZmZrdDQ0akszcUpFYkdNSldHclZUV3F4ZEZZOXR1MFMyR0xaNmRPMzA3c0xVcHFvenpGOWphRGRJWFRqZzUzUUxoNVUxZURXbi8vc09Ybm4vdTVnLzl0eUNSU0s2czJHNEtNejBqR21PTm5LZzNIR2FPNXpiWmxWSjZjUkJidUpraEJ5Kzk0U2hMb1BPTkVMMDAxdFdTNlBoYjlBeXhNR2Z6WDRPZk5na0pHbW5ZRWs1NFZGWmVYN1hFeFN1b3RCSjJTYjVnOEorc3F4ejdLbGRXSE5FS3Q0NGY3Zk9WTmUzSTFtNDlnVGdzcXBnNzRiNkMyTUxNQ0k1MW1NVGhjMnZoL2xKWlYwdWloeTBnYWdmTTVJc3I5T0JIL2ZCODdVY0IyS0lPazBFNDRmUWd4R1VxNUhjQmNTMTZaeTM1TnZzblA3TisxLzk4Rm51OFJQVzhvTVNNeGRLYmswdittbjJiMG1zeTJhVHpqK1ZrMTBGc1FTZnJ5YXJqeTlrT1l5dVY5ZmFLNU1WWkV5TThrblh0d2VnMXJjZHBlWnpFN0dpa1lDc3ZsMHBzWGZuSjFGcUY4d3R1SGE1eWhkN1BDMEUrSDNxc05kcm13TlQvNlJCSCt4R3R0UDdLS3RVeDRVcys3cjg0QkxFRjdpZktaaGhicWF3djZOTnVEMXZSdXpGNjlMSkdPczZmd093QXRuWkRpbHFRNm9OeStkYVYzd1ZNT3VIM21LRzVPK1FUdHk0SjRpM2hTTll1aW1UQlgxbERMRXdpN3dLNzNyZWJJTFphYWVmTmZVa2R2TERtem1kSktKWDFOWFhXNEsySmFQZjVSOW0zYnZGWEJHajhIWnl0ZlZ1bVlXdE83T3ZVMzc5bW54U1VQQ2Q4MW43bDN0LzBkaFBkeVpXVnRwdUFsVGphUjZXaXQ3SW0yazBvQTd2NGpiNWRCYkUxNlkwSXNMV1Y0REtkZGIwa0pyRWxxV0F4dXBvZ09QcU1ab3AxVkU0NFRxWUlWdUl1WU1JSmQvNjJubXZMWXhYRHBWcFphUkhjeEJHcU9YZlpaMHdOaWJIR1p0UUwzdEo2Q1dFTHg5cHk0cVcxTXZtNVB6NjM5NkVkazNaaXVhb3BtZjgxV2ZRWG1JTmVDR0lybGZYWlhrbTE5OWRFbGIrbWo3SlZUdWo2NmtmaTIxNFFLb2dXLzMzY3UxWDZRcWp3MFYxUmEvRTMzZHBwMkZKT09EWWpCUEdDYkE2dXJPT3RSUmNoVStvUG5ib0x0YkxLdDQxMFYwUUppTEtTcm5TRWtYYUNZNCtaRUxid1ROdWdtOXhjQVErZHMxN2RveXFULzhQYXJLMnhGLzNwdmRGZC8xL2J5bE90T2lHN2xjbzZIVEI0UVJGUzE0NzlOTEhLOUsrMzQxbi9hdkE5dzZkaWRodmVzazB2Z2FPQXI5ais0eStXY20vNkpYWHZSV1R6UHlDV1ZOeStLaWNjWnprNGlWcFN5cXc1VHZnOVg3ZWI0TDlPWjkxMHBGWlcrWitPY3lWUmp0RVp5L0hXc005dlRlbnZkU3crNkhFdWt5RnN3Uk9XSGtLNGpaWDdaK3lINGFNVzk5YXRQQjM5Vi9aQkFDYXRDQUdUMkxVcnl1YnByQStBclFaanE1cU5sTWhpZkdVaml0NWh2U1JNVlZ5S0g5K2x6OE1vZndqV1VZWkxxb3E0RmxMMlBNb0pwNFpZQ3VscFpncE54d2t2cm9oYzlUdmpyK0pxWlJYLzZUaWxUQjVHVElFMStvbUgzbjl1RTI4WHZhLzNRN3RFNTQvdjY3MlZSeWdSNVgveHZ0NXQ3K0xSL1g4dVNCRURGMjhTU0ZyTnZaS01MYWRzVzBQWUFnejZid0EwcC9KcjlYTk0rZ0s2SUlydStpczZGNnpySEkwdFQ2VlVBV1VYZFVVWlNXZDk0U1lkdmdHN1FrcjRqVnQyejM2aFRIZEVuNjNrVnE5enRVUjFPa3hxVDJOTGo2a2tnVzVrekwwb0o1eE9QVXRSYzBPV1ZtMG4vS1M2UWFXYTV1SmRGUlZYdGJMU2ljclRVZm1TTElXeUZNeWlJanJZeEgvNEh2Z3cyMFByZC9ZKzFtYlhTckxpWXBXOTdmM2ErblpQMzNMLytYZ1ZaZHVuYjNuenVjU0FkVUFxSlFTc0FmM2RXOS90S1JQVlFBaGhxek13dHNwTUlLV1ZXSHJKdU54cWp6QlV3c1BMQTB3czIwb1g1UU93am9yWWVmbER4SnNYOTNkSjhuTDJ6Nm4zN21xK2NyRUFPanp4Q3M5VTJPcHQ2VG9pa3ZMOGxuYkM2VzBqdTNrMU5FUkd3UXhiMmNUb05pb3VlYld5MG5iemE1RTgyaWZJbStPdFIySmdhNHJzYndQd203KzJTM2RWbFpsc1hFVnlOcVo5QUVLWGEzOFZzVzJLSlhvZjl2bXQycFVTYVBGUXE4aUlkd2xocTJITkRLKzZsNnoyU2p4blRZNkNLWjQ3ZmV1NzRHN1VkYzRhbDQyOXRLUnpUR1E1ZWU5Z0FOYlJQZ1ZiR0VWL2dUR2R5ZGlNSElOY0FwMm4ySGZ4T3FBaURJVEVWdTg5UHBGcW9pMnZvWjF3L0YrY2JjaTdnUHdSWjhzSmIyNzYxRTVvY3lSSzFNckszemFpanZhOWxSWGJyczEySGZXbjRJUVZDYmt6U3ZRbE1Ybm1KSS81cjd3VFc3UmQxUGhlT0d5L1FKSERoRVZyeEpzcllVb2hiRUVqbnBqaHRuZ2dYUHBscDhRWm9WZk54ZGIxNXpCMjgzdTlLaUlKQjYvaUZnekNPbG80MlByWkt6dVNDQ3pPVXk2OVpFb3VpVFJXcXBtc2hBT01PbzhxNk9UWXg2dXM5MWF2R3FyRWFoeGxTM25SVGpoNVdCZmxYVUQrdHgvTENVK2U3ZXEzK0VveWVtV2wvM1RJbzMwVVZSMGozMklmdUU3MW9ldTNjMXVFYmVRNkp3RGRiRkdrcU83NTVhcGlMNEszUWlWRjRVMkcrT2txYTR3MjFYcTRZUWhieFFHR2hsUFRuMnIxUHFzanUzS3hkVG5NQU9YaTl0OVp0M1FRMXRIQ3hoWmZPUVFWWVBXU1N5K1pxcXJCN2ZxNGhoV3Q4UHFZWS96cXZEbktwcFN5NTlGT09DMC92NjRYYmFqYU9HejJHNE1VU2N1cUlVcyt2WVVZL2FkREh1MGpCZnUvb1ZyUXpKQjdncGpGVzVRTkk4dXZwTlJOeXVqbzllOE8xaXNoWTBxdWtsUjQwSkNQallKemFuSXVQZitGRHIwUXRzRDl2dE9lRStub3g3eUNOOVlHeGhZZ3N1cHdOUkRyYUdGanF3eS9YaExwcUxuckVIVVNHQytaVHJ6ekVOZzZ5OHNHd0JhM0dRNWhKT1RUVzRpQmtiZXBaOTFwdTJlV2c2bkE1cXUxWlZNNnBSZ2t1S2dGd2w5WnlUS1dlQ3Q4NlUyMFZtWU51bG1obkdXTmFOeEVJOEc2Ky9vTGdsQy8zenNzR2lmVm5HaDRXN0lBdGtpVWhLc1g3S2lncDN4Vk92Vk90WUd4QmFQL1ZhZmxRS3lqaFkydEd0Z3VDU3B0L3lES0ljNFRVOXBWU256ekNRYXd6dXUwNVhDbDJTMDhXR1hBWW5YUnZLd1NhK0Rwb2twMGJDbFBhTWlwNGlpcVhUSnhPUHRxcG5CVFJhRGd3VHZlYXFwbFdjdXMzaEtjajNzbGFqSEQ5UExGMzlxYWp6Y3ArM0NoK25MeG9icWYvcE5QUDFTVmt3RFQxYlZKd0pZLzl3Q0pBYkZWMU5iVnZKclc0bmxnYklFckY4d0RzWTZlQUFPOTVHeUQ3Ukx2SFM2SEhncUxIU2M2cmNZRU5Dd3ZpT3JrbnZWU1ViVW82NlJoQzJ3SEVBSTNiRlcwSjV0aEVXL2FiSlVWaDBzZnZyVWtxNi9wZHBUUjFIWXJLbHJMQXRaN3kyYWdsb1MzZmh1SzlxOW1OempkZWNNQ0ZMTVozYUUxeG9zUDlFUFBNSmtnQ1dJd0RJeUpMRmoxclRQaHp4M3FsUDR4YnkvS29rSkl5d05qeXpjQWc3R09yaUdPQmtaSDR3ekhnTHNwTE92c3NsNWxZUHZXZGJZZGdmMStpcWZUc0lVdHcyVzdnWXlmTXJuUXJpQkJSVVVhV1JXNmwyU3NaajYydEd4VEEvRWRWYmx0d2FuckdvT21HaXI5c1MyTkxkbmFuanNOU0YwOXE4Z2UvTm9DUkV5UVdJZXdaalNJTm1hV2NUQkZaMEMzWXJoLzc2aFlselVhYXZyWUxRYkdGalpjRHNBSFl4MWR3ZXJxbFdPTnFTUDIxZ0RzMTNTUEdNUU5tMnNkeCtwemlTZlNzQVZVaWdxNkNZODBESjZVUDAzNXRCeHM4UXIwVTFzUlVmcVhuRElrL0UzOHNzWnNsVEY5RkdqT3JLS2xvbSszcERmUlVpNnJpNjBmL0o4L2ExUkVQc1IvbHdmQ3NwOERYYUFaTzhpeEk0dWdsMS9RWFdvajQ1TnVCd05qQzExc3lhWU5QVlFXcmNHeDFYWUFQaGpyMUZFRDNLdFRwM24ySDBUZk1HWTdGaGZoYUZPN0FzQldQVmhIbTc4MGJFR1pGNU10Znd4NDM1TFpVNnhYVWpYK0JyeHVxa1RVa0MxcGtWQnU0cnhlTGY3Tm81VE5idjdORGQ1Z1c2TC9qMjRTbnlwKzJmdWVLd3BvNWV5RHJkeFBGWW1Nbm43OGZVdk9KNlExUDBORmFrVFZCR21hNFRWcnBmNXZEejN2OXpGckVHNzdyWnYra3lGT2RiU1VKanNad3lCdXlkeHR5MnJyaWo2MmNqOTUweStVZEtrZGFlaTVTN2sxNHNtRUFPdFVhK0doMzhMY1JuamIrMzZWMHVyZHY3bDJ5SVpTRFR1MHRCb2c3cVpkb3VNdFJZZXc5VDBQZmRPRHVrUkdjQkNtaGxnVm5SVGZEZXc5SUhDK0lFa3NQUFE4M1B2R0tIL3NKamtCbW5YUmhKU3RWdkE1dFg3eVRDcVF0a2lleU5Da1YrR3k3TEVmdG1ENzlqNzQyZSsxc1FWRHZ5VmJIdUlpOUs1WTBlNVF5OWp4TlYySWlHWE1TSVNnaitwekEwYVZicmNkY01pS0hyYkl6RE82UDVFTUhYMGlRR1g3czA2MXlIV1VRU3dxalQxdWdJSFRkU3J2SC9iOTlpT3RIenVDQnJBRlk4VG90cndUbHBPZTJyWmlTZGlLSmJsbzFsUTJyb0xFOWtWeHBaVlNPZTB6YWtZdnN0NlpXKzUvOHpuMXpQQzB1SFdIdXFmUEl4L3ZNOVRUb1ErMkZvdnNjV2dDWHlvMVhNT0hISUhkS2hMVEpseVc5QmVxUDZKNldpTUJSRGgvMnNJV25VR3Nxa3I5cm5EZU5tVDV0dXZGaVZ3WFcwOVVYL1JnN2pQc0dzUk5oRFZubElxR2JZb0ZXQ2NDYyt3MDNodkpOUzJ3aGRuKzBULzhpWGJhRXVkMldsUkdpZDZ4ZmRZdDR5bk1oTitSMlRuMit0NC9LcjJtb0ROa2ZzY2VOWkhYd2VqZmo1ZFpzaWRGK3BZU3YzWUJGc28vZDFyWjk5cW1xRUFUU1RtOEorVHlKa3NHdXZUQlZvdGRMWUdHZ3kwNEFEM0tQTExRR214NGFJKzVJWm1zN1k4dDRaRTlGbnhZY1RTbStnMGNrM2Q5bnlNQUFDQUFTVVJCVkwyZkcwUnhCbHN3MHdsc3pmNzJteGxlL1NzREpsc2QwYVc0dHl0enhLV2hVZUZrRDVUUSs4VHZNd3VKczA4Y2lFby9md3ZlNEJZUmNiQlZlNXpwTThrQmV4aHR0VlB4S3djaUNIOWpSMWFzSmFjdzN4blZOYUUxVVJmSERlczZUMGN3blZaMDR1QVJQRWphK3lIRlVuOHlzZDdNQVZ1cmZsMiszcjVWTVpxVGRjdWVxekNRWStlVGxtbHpsdlgyOTZvcTVWVVZHL3lhYnJlYWNudGxZMnVKMVd1Mit6TjRQNU91dVR3TXRwYWxNOUZJV2dtT3dzcGt1VGNIVHlGc2daZC85azUyVllGTE90c25QZVBzZkpodlNQYW5wVHJzWnR1YmRtcXdlQ3EyWUd3cm5BVC8vdUJYQkxWN0hzYzN2RVl5alFmajd1QzFoc0xXN0s3b2FFMjVJazYvc2ZhcW5PenhKZmJGRmowSmRWMzIvelBpaXVHNmFIRUVFMXl4a3NORlQwbUh6RzdWM3JCVGc4VlRzYVVQaURpMnFueWE1T2gyajdKbmc5RS9xbHJXSG56L05WRXhDVGVncE9MbVd0Q3V0Y2tiYXl6V0hhYllMWDZ6MG9ZUzJHbXJ3eVRPR2pZQjlRUHp1S1R2SjJnU2FjZG91a0lva29vdExPc2NUL0NLc1U4VTJMcURkbXdvMkFwUk9sNTVEcmFTdXFLVDZIcUNZOHluWkdiVVVmdW5SUDB4WlRqWU9odnVwQ2c5RmwzcVR2bndMTkdWOTRuRU8zNkZrelR5dzRaVWJHRjdWT0xFMWdoYlJZNno2bmRRVGxXN21yejhhSC9ld2ZkZnpzOHJpQ05ybjdqLytaWVNBYk85b3VMbXlpZVhTWTRzTmx0MDJLYUUrTitJMlNlR0dTSU9ha3lkYWtwK1hDbVhEK1VWKzA4dzQyK01BUmRzWDBWb2JMWFpxcWdjQy8zQ1BHM3dqQ2FkbjhVbHhMOVBiS2Z1OE1VUzdZN21GMmNTZnZnNmNUTFUyYWxpSFV2UVpSVTNWM2lZdXlZMXVoamY4SG5NMTRuOC9tZW4vRjVyaGVycVVOUEhuSlJWMDh1cXJqQkV4SCtDR1k3UTVoRE5WVlY5NzdTcTFDcVBWS0JuVGkrUFU0ZFNSTWV6bUVTOEZVcEdjSDZxR0RqazllL1BKOEt2RTBsMWdvTG8vdmQ4RkEvaEIxTThOMWxWUHZSMTZkRUU2N2VXaUdwYk8rcFErU2JsSkFQa2MwMUpSL2t3dks2K081eHNPVURPckgvUE9CODZuTm1IMEowL2dEc3FmMTZLb2p1L0g3ZXd2MENSeitNNXduc1J3ZXpoVzVISHpyWlpmZUZxdFBTVHNmUkc2Qmp3MSs1RmplTWM5RmFFYmhvSDlqMjJ2M1hxaDBwQ0ZHUStGUkRxY0FNVklMaFBsbk92K21LNE11VGpVdjM3YjVUbFhYUG9naHgzMXhnbTBTZTNlc2t0dkNPZ1FiZEdNbFVFVFBnTlluN0ZUSUIyS2RBQlA1WStXSUEzN0pXNjdHcmhDWXlRektjN0FRaGl3VXlTUENZNW1QRnFWSnFoOWNIR1ZsVWRhOEZ1dWNaQUNOTU5JbTU4Z203cnlRQUV1WHBlL0ZQWkxSWnFjcTluOUxGV3gxNjVJWDNwTVB4ZDhMRFU5ckEyQ08waTdqQ2RqMkdmNkZiVHVaaXdSWDgrakFsYjBUdnhMNzRQNHpBTFl1enRSbzB6dDV3WCtWVmUxNVY1a000bVdnZllXWkVkN3Zkc29MRldXTzFETjhMMVg1OG1KRUZYMzYvQlBlbDF1OU5jVVVrRjlOQ2RTbU90YW5iVnhMUFFOcEVCNGpnanQydk4rV3VrWFhpdytKY2ZqVzk3RDVwKytYMDdCeU53bEszVW85bmt2cXdtR2JIc0ZoREZWMy8rRXFyTHlhcGt6RXVCN0xGbG5kQ2JQSDYyYVBVRHJNbEZHOWdpdXdWRWJZbHl4RXpGcm5QWVpmSUhqdFd1V2xWejFlUGpYMXRzSFYzVVBDVWZxN2x1TTJOaEMxRnByV0NoTDltVlZMeXQxMWVWTTlhcmVkTDNoTFpnb2tQc2Z1VnFoZFdTaGg5MlN4cTJoZ1lrc3RzaGtZZmhlVEgrMzAzMXg4S3YxREFWL3FIRmFtcmZDNzgyWUhZdGJPWDAveTJ0emFXanJyS201V1NQS3dGREtra3ZLek1sMDhBV1AySGhKOWowUjRjMTl0Mnl5R3d1K1MxUWlUaFpPUHpsKy9RenM5RWJ3aE51ZUpyUG1CYlRhbGp3VjEwaDFPeHpMWVZiMklyMHZiTGwwQk1UYUR5blJuUkMyaW1xMmRCUnU0eTMvd3J2R2tkaTNCWG1ieCs4akt4NUFoZ1B6RnI1NTVSMVU0WERYM09GbnVneSt2eUVoUitlMTRtM1dGRExpZjVhZlVHaGpYaXhzVlU3SzdscmhIYVVLTU5McmtxeXlrUXUyMnBKYThsdEl2eXNIZXA1bHIxc1hYQ0F4YkJPR2VwMkZwYnpEVkdDMzdLQ3BNNFpQcExuNzJuT3A3Mm5lWGlDejZRV1JlbUFLMFVEVGRZRHREaHVxQ3RwWitURGxmaGZ5eVdWNTE2M0ordHdUVXZybEZjbUYwaGE1UndWTnlWamJWbFVYUkVaRjJ4M3E2WHNucXg4b0V2Lzk4c2ZpT1F6cGxGWEFxVXE3OWhnWmx2YlBhUTJsYWo1V0F6UWZPakJlbDVwWG5uN3FzbDRyMHNTS0RQcXVLMmgxc0t1bkFad3ljVGVEVTg5OGRBV2QrcDRmSW03K1lkbjhjdS9YVHp6b1o4L1BKMW5Ib1Zab1dHOUpHSTRsSXQ4NTExZmFXS2Y5VFAzM2luRTdseGJSeVJmVlMvalN5Z2pGOU9HZjNLaEpvQ3Zsa1E2YXJqTWUxOWtyK1JYUERkRUxOTXJHSDZITHE5bjEwcDA1V0ZhditaSzVXVFhFV3ZnUjlsMzRpWm9zYmNqNlJhVmg4di9kd2VrSWRSNTJWTHg2cDlIK1VJZnA3Vm1WdEFSY3hra054dnZiVVI0NTk2M3lWSTgxWEZSUkYvUFh2cm5VZTR2amRYOUcvYWZTL1NPeXJvaDFCelB2WFhUUVJiTHRmQXUzWmh1WElsdzk1bTZpT0J2VVBpL0UvKzdrOHpCYVZFUC8ya3BpZkxBNzlSa0Y4WG9icnhMOXo1MlZUR1VlL2k3RkZQMDk5V1lzZitxMGxHVE1hUy9VYWV4VFpGSHdTWXJpNDFhQTdsZlBOZTc5Wk1EVWYyZVIrS2JmNlBVcDJwVi9CZXNUNDNSRnIzcWtmak1CNE1NL2NCejR0NERsbFM1bnpyWGUrQkJxL2RwNDBsYXVWbjAyR3BnV2kxS3g1WkR6Vmhod3ROQWQ1eEZEcWFCWEt4UEtROUdZR0t0RnF3ZDQ4UTZ6VG82akFidXVWRWM1TTdvSDFvNGpONnl0dnRySUIrTEE2WDlheDV0amJ6K0pNVFI4cEgxUG9RRzdsRzNWNFpvY3dSVjc3aFNPb0plc3k0UHBZSGN3K0swOGxCRXh0LzRIbmtRTnY2ZXNoNHlEV1FheURTUWFTRFRRS2FCVEFPWkJqSU5aQnJJTkpCcElOTkFwb0ZNQTVrR01nMWtHc2cwa0drZzAwQ21nVXdEbVFZeURXUWF5RFNRYVNEVFFLYUJUQU9aQmpJTlpCcklOSkJwSU5OQXBvRk1BNWtHTWcxa0dzZzBrR2tnMDBDbWdVd0RtUVl5RFdRYXlEU1FhU0RUd0Q4UURid3VSYzdIWHB4U2NJTm1QOVBrT1U3RGdJOUQzL2FDQUVNcDd3SE40WXNneHpxa3lVTk01My9wWE8vM1NnNzd4MTRlaDlzYkszRTczb3hXWlM5Sk1KMW5WMy9oczZWRU5qNWE5bFF5OHhqbHBNbERMTTVXMlpWSDFSc1JKYy9IWFo1anBOcGhXVm1NcitDTmp1OWdyL0FiMGl0UGRaQXZvYVU2MjhjYlc2bnlnSFc4cXZ2WlVmUXErdGl6Q2NkY0hzUG9zWSs5ZTh0anNTUGV3OVpLdk5XSVh0V3N3OWQxSzN3NC9EalpyY0hsZ1FRMTloYVM0eDc3TlpUSFRCNnQ1eHN3RWxkY3B2UHlxd1Z6aVUrSU9sOWFQYXRiNFVzbXh3bGJnOHNUNFJ0eFYwbU1KZWVWbWNkTUhxM25HekRpZndSaVJyNENPNWQ0WFR4ZWQyeUNlU3ROczlnZlc3bG5tYm9UME0vZzh0QjNSemVKb3hQNjllYVVzdVRKdjRneXNuQlFEZmhqSVpkRTZOamZGaTRUc2s3ellIMWRaYWxYNjQrdE95Yjc1cTNCNWNIYjVRVnJYZjA1TWlqUmtTZm1TK1pCVmZzUHZwMC9GbFgxMmJldS8rYlA4dU5ma05yS1c2L0d2ZkIwcHkrMjh2RmtUNzhHbHllNklEK2NVV2FzcEhIZ3lOUE4zbENwRlhPQWlEY1crREtCSk9KL0lTN3FyQ3J5MDlaM0xsb1grMlByUW1KUG9LaU01enE0UEZGYmZsZG1UbjBZaXpoeTVGbk1YbEY1bUZIeXhtSkt1MW1KTCtzMk5sVS9iZVBKejE2SittSXJWNXp3RzVvSGx3ZWZ2OW9WRXYzRWpwSXM4dVJwWkc4RTE2b1pQdUtOeGJUWU9vR08rWDZxSkZyWWtwR1RhdGxFdXZ4RWYyemRZUzJmc3ZsNEw0UExNNisrVTJZejVNa3psZlp0TmJ0TkZrL1JnRGNXWlgxSWphOE91aHU4NnE0azBiSE9IS3BiL2JIVm52VEVIMXdlODlGMFN6VytQRVYrU21GVnlLS0RhOEFiaTVyKzVKUHp2VXFpOTJsSk5HOTlXZWtrVk45dlRUdzE0Uy81Uk5IZzhoUUNlNUNFUEYxTDJNR1ZtdFhrR3ZER29xay9sUVJzMVlNNm1yYW1jaGVid0g3WTZxVFFDQkllU2ViZzhoVFZGNGF0ZmhQeW5GSWZZYlFxWmRFQk5lQ05SVXRqYThGOENjNGwxVEtlZkZTRUY5d0hXN2w0MGt1aWI3ZlM1Y25SVnhYejM4QnVzYitmbVpTbk9ObmpPVmZWTjNqS3cxWlZINHNDVzVXUWJBdVdHemIxSkdyMHdkYk14SmRFSDF2cDhrQysxVnhoNy9lTDdGOXFNUVB5ZENlOUdkSE0zUGdSRDF0RkcxdVdnVEtDbHMxdDZxaEdOZnBnUzMrVzNEUWZkMnhnZWZEVng4b2RUNWJvcTZJcmlxbUFQSE1CcjB4Vno2NzlOWkE2Rm5pa0pvaXRha1VUek1YcmlLZGpDNTlITCtuS0U0cDRUSnU1NHN1RFcrOFZ2dldkWmVwREt5RjU4dlkzNExVTWQvM2RwLy9qN3haM2RYckl5QnkrQjJyQ21SLzYweUhiM3lEVnZiR0k5VFRGV0t3R1pEaHAzV2FjNTgrbXBHTnJ5ajd3RHRBYVI5YkE4c3d6OWxIeHdHeERIV0lGNVNtRXRpTXRqb3pkZ3dyQWI4MGFjT0hyM3pzSEpYVVU3ZWF0cFV2MzM2N3JxSXA0WThIMnc5YUZubXFKNXdndVVUd2RXOTNBVHN5MEhpNFdsQ2RBWW1CNThDeE44U0luTUszTzlJTHlsRU5DSEJKYkN3LzlkcFdnOWEzdnUrbW0zNExIeHhoOVlYdlNZZW4wdXRmbHE5OGZuM0crZ3V1VnkyVHpXakwvbEpxZ1Z0SEFZeUhiRk1oOUZ5SGZLMUVrSFZ0dDQ4bUlGbmpNSUNFUFNvS1pxb1c4SnVSSmFUU3dQUFRJa0tBTnI1NHJPU3pQbkVLZXpkQlBQaTlHODEwN2E5aDRBWi9PTG9sR1h3TFFydmpqUEN5OTRldDMySWJiQ0IrSnAvQktOemVSV3RMM0JhMml4S01OS1BQR0l0YStmSGhOekZ1emVGcWN6NmRpQ3pmc0VncEx5RVBzQlRNdHZoRk55cFBTYUdCNVlMZmtnOWw0MG5TVGVndkxBeWxLVk9xRlJZQnIxOHNiS3RsZ0JyUkxBSmQxczJNb09nZXVmRHZ6c1BVR3hoNTRQamdKL0ZmQzZXUTZoSzFpNEZTaDMxaWNkVWp5eEpSVnY3RENzMUt4TmM4U3RqTWhEMUVJWm5MUzVpY2hUMW9qaXo5cTdjd1ZSeDc0VzJvNG1aZ3dLZkpVazlhWEtEY1BpYTBXczQ1bDZabmVEYUk2dWZDcTJPdHlLZDdiUXZlZkFpc2Y2Y3RHTTRBdDJuWExSdThFQVQvMFNEaXpyd3FmYjYySktVNWtGdVdwWWlxMnV0b0d5bDd4cndkUEhpb0lacW9XNnVyTDR6VTZnRHdZenE5SzZnS0FhZkkwZEQzRkRML1dEb2t0cUdMVkVLeXl5UjRGNXY4N0RiOEQ1eHJiNHZ3MHNGanZHczRTTVpqNTVJbDQyV0NyU0pUOWNBbGtxaG9QWVd3MXpLN3BndGhsUmFuWWF1SGcydzRCZWZCWG02U1FkaHNaOStSSk5DcjZzbEM2dnp4VGRDNHZRcEd2am1ueXJKbTF5K2FzY3poc1FTSXpUYU9vR3hvd3U3dFJ4bWR2ZXBUMDQySnJpWDI3NkFPUDhDWCtLMkgzRG1jaWlTM01qWXFzOUtuektyQTlGYnRsQjRWdGRsMVdBYlkyWmRTNkZNMFJSS3N1OHRPd2hac3FLNlpsVUo1Z3BtbGpZclk4b1VZSGtBZFdmRlYyVU9XTGQ1bzg4OEVUTGtMRHJtRnc2QmpVSyswRWIwbzdDOUwvUkFLbUZldjlDdUN3WVhWM29iY3VVeld6eTdES2RiUVJ3QmI5QjZ5aWE2aUk1NTg0OTZvdnFrcjZpdGxXa29rRkJkNDBiS0cvWGQwd0Nzb1R6RFJ0VE15V3AzK2pnZVd4OWlyNEEyd1VwY3FEaXZZWUtLWU9pUzN5c0hZVkxYcGFUdGhaa3pQRzJOU1pXLzd4THBZb1I2Nlc4ajQ1TDV1cDNaUEJWVU92SzVXUldkRXBGZkhHWWxzdkFKalhTWldlTW5NWXZyQVZFbDQ3dGwybUxqb0x5aFBNVkp4WlYwZWUvbzBHbGdjMEw4c3VPTFpTNVlIOXZXVHhvcUtIeE5ZSktFK1J3aFhhMXV4WTJlT011dGhhTW9zTUJOYmJuQ1FETTFjRDJLcTJCc0NXZVdBTzVtRTlRWG5HUEt1Wk9oYXFVWmRkVlZGOWRlV1IyY0ZNM1lRaUFYblNHbm5ZNmlOUHJIMzBLbkdhTGs4MTZHWjNIYnZqc0R0SW9zeWNYVFF0S21wck1VanpFZFJ4TlRpdkY2UW9LZ1RRb3p2Y2ZrV3lkR0VQNGxSMEZSWHh4dUtFbGpqb1ppd2JjNWk3VTRZMit4cGlpcDY1RnBoeTNVeWVLNC9NRDJhYU5vZ0Y1RWxyTkxnOGJRMFo3c3VueTlOZ1gzZTRFWW51NGJDMXpSeXF0TkRMdlZHZ3I3Rmt1UnBjdGd3QlJBdllGY0ZFam4waGlhMjFwOWNHd0paNVN2NkVPbHEwQmV0cTZKbmNWb29CTlhiQjFIWGxrZm5CVE5NbWlrTHlwRFh5c05WSG5tMDltT1ltS3ZXYWtLZHNKcFRGVmZkdzJHcTVXQ0tyK1lSRmZRSlJWNE0xZHFXdU9xWDFXaWRVcHJ6T1A0NGwwL2UzMml0ckEyQUxqcXNrc2h5Q3pIWmduVXVNaFNBQWYrYXN4eGNkY1FTY3VHQ20zVFFrVDFvanI5TSs4aXhydytHNk9nbDVsczBHeHVLcWV6aHNGZDFPYVRpVisyZDFNczZvcThHQ2hSZ0NlaVdsNiszVkpMWVdldEZhcUlVM0ZqZzgzUkZVTzZyazdiOWl1aWtNamkxNEVDdW1vWXk1OHZUTHRKdUc1QWxTUWlQRnRXcWZMcytVc3NHNHEyTnptc0FXVkwyaHlKbHI5MURZSW4vNWtpRVdsWkUrYTZVbkVIVTEyQVlEVzdMWFBodUxYTHlUeE5hRnB3YkRsbjZjcnlVVkNrOWdSMHRhRFN5VWliRVF0WU1qNHNvanlRWXpkWmRZRWtQeXBEWHlSeWhkSGhqV0V1OEZxaFFSMFdkQ0hwUnZpaUw3dDNzb2JNR2VPc3ZPTnRJWGJmTGpqN3NhUkVxRG5jN2VVallXODQvRFEvSFh4UGJLWU5pYWxsVHpha2NJSGE1cVFZdjZpRUpuNGJoVm40eVl6Q2hhRHZtRHJqeXllakRUSWhXVUo2MlJqNjArOGlqWXJURm4wNUdRQnpoWXRkaVIwZTZoc0VXK3U1bXkzRmx3QUo3c2IrUTVyZ2FSMHVzZ0FUL0YrYXU5T0ltdDJWNXBNR3d0eVpWaVJubTZEUnZEY1FCYlJYZG9sQTQ2Mm5OVE9iaTY4c2lDWUtiVktDUlBtQklhK2RqcUk0OTZRYUQzS0ZCQ0hrelVnS2E3aDhLV2VjS0hDNHBsT2VCdFdEb1lROVJWZXdzY2JNcGVDRnZoVFdzdTNraGk2d0wrT3I5bWtHbFk5Y2NpcW9rdTFKS0l0T1ZrV3MrRkNCSjMzdlVYdUVQd3JudExocUtNTlpUaHMwdGNlV1JKTU5PMENzb3pNTGI2eVZQbHBtUE9IdFdnUE9aaENzUFZJZS81WUN6c3pSWWR5MC8yblN6K1BPK0FBMlZJMDlmRU9aeFVZS3JackdOanZUa290bVpqZWdieUUremJwQjR4d3k1cWxjYk1PK3FKd1JJRjg4U2dxdHV5aDB4bEJtRVV6RlF0Y0Rza0pNL2cyT29qenp5N3VodTl1cWg5V1BRWmxDZmtaUjRTV3pWWFpXV29jTmVJUEpHWXEzWXMwbnBvMDMzNURpYUFqNjFGTElrRDJxM29icnhMOXo1MkZRMTR5RDM4WFRLR1M4dGZIZUxlbWZQM256OGRKN0dWZ0NGUmNlV1JkSU9ac2d5WGtEd3BsRkE3WVlmN3lmTU92RkNNc1c4MGZVVkJlUXJlUk9YMXUwazA1TC95NllkKzl4eG1adlQyYzcxYjNpdklMajRuUHZQUlhSRTN2d1gzdGtxYmhSMEwwMkQwTVUvdFgvN291dXFEemlCV1ZjSzVZa2xNWU9zRXZVMW1iYUExRVE5VVBSS2YrV0RKb2FrU2N6ZVQ1Z1lKUUhmQXhmZmtFWVNDbWFhUGtEekRZS3VmUEorNXIzZnJKMDFYS2JGR3lIWHNTbXhOc2RQbjc3Ly9mRnlQc1B4U2dJYmV5WG94WTk5SjVCYUtCRi8rYkp4TnZXaDdHdnh1NHFDS3Rha2NLcDZ1ZGpwc1d3blJucUxieHI3ZEtseEM1dHFBMkFwUkhUb1BUd0VGSE9DZ1BNRk0zV0ZRbnFHd3BVa2RORklMYlhtN0dsc1lDWVM2d2RicmU3OUdiN29teHpYWGZudzNXaFFQOFZqZFkzejByZ3paVGFaZEVLdlNtS1BwYW9kb29STTlMQ0YwTXVGaGE1SHZiOWNjZVNUbnlUVmtOQ0xoNkRSd1JCS1VKNWlwdVFqSmc4SzBSdU9RcDJ2Y1hNMlc5cmRnbUNnOHNCTkYvL3g1NElwdDVHTyt5bkl2N1o3SFMyaUNSV2JUdEVTTWRtSVhkUTQ4ZWUyQzZNeXhSOUkweUtGdS9adkxZcVM0aFlTSHJXbCtnTE0yU1d6Qk43eHNjU1dqUVhtQ21icHRTQjRVcGpVYUI3YWd1THJtUjBXNnl0OENNdGcxSUl0Q250aWlQVGtDV3UzazRpMktZamhjQjhFNTNqb1pIOGxmeUloVllpNFo0aFR2ank4aFByYjRrampaTlJFYVA1dmtPaWhQTUZPMURjcUR3clJHb1Y0VnJZTmVsMFB1UjFkaEM2di90VjFGR3JrYlZRRTAwc0NNZ0JuMlFLNGhvT090a216enBaajF0bFQ3ZzE1elgvbnJ0TENlUWpOTmc5eW9Cc1lPRDE1ekw4ZTFXMHZpaVltMWtOM3kzOGVld3NqUTJYZ0t1WkpzRkpRbm1LbmFodVNoc3JSRzQ1QUh2dTBseFkrK2RoVzJzTDV0Nk54bHhuNWM3dVhKNDl5K0tFcHFxcktzdUlaL3UvTG9ELzcwc3dCTjAxNFRHakp5QVdCTkNaS2RCTUUwRGVLaFRvOWIxYlJZcDVpTHJXbEJIZ0pWcU5BSjc5NXlraU5MWUR3Mms4U0M4Z1F6VmR1UVBGU1cxbWdjOGtEWlp4VS8rdHBWQXpCai8rVnFtYkUva0hVeEJrK2VrZFhYYlBjS2VUVUxCNzJVUGJudWFaQkl4eUxvUmErbHRFL1RJRDZpdzRKNFBDV09URjFzTlN1Y1BBUVVrWlRPUnBxOUhGcEh3b2hJRlJJTUJlVWhSdnMxR3FrZ0lBWlhmRFZCczZ1dzFiTFA5akNsaXNvS1lZemxra2czVnpkdENnWFlMZjRmR05TNXRtdVg3QnRmT2wwSzFISGZYdUtnNjdzRDFTa3JUWU40UTR6THJHb3ZsaERYYnNrbE1leHZxWWFqdnBhOW1Tcm9CK1VKWmtwK1F2THdvbjZOUmkwTFBLZkxDWnBkaWEwNXRtV1ZBVnY2WlhDeGdTU3lLMVl0UE1ta0tINEc0Q3JaUllqbnBNZm1aWXZreUY2cW5xWkJTT3ZlMDFGc2lDWEV4WlpjRWllTExhaStycGd5MTZBOHdVelpKaVFQTCtyWHlQUTNtbGh3endzQmQwRStWMVUzeDNoZkFKRTJZd0RRaW1UQVcxV3hyR2lzM1owODIvb2ZJZFZKU2xGYjMvWlRPUWU4cG1td3c4SnYxVDhwSjQyekpqYWtBN0JtQkRvZ08wTTBnK3JyeWVwQmVZS1pvbTFRSGw3VXAxR3kyMFBtQUZ2SmMyQUl1QXU2MzZmLzFzYzdBYmIwYVFPd3BaWkg3R3hXZWJuNGNZNjNXcWFhS1AxWFFkWEo1cmlQdkdOUk9rUTBSWU81SWd0L0RhVDh0T2pNeGxhZTZ3RDVhNVBFRnRDL2xSUThLRTh3VTdRTnlTTksralJLZG52SUhOeTdUY1BXVXZ3S2h6aXc5VldWQVd5dHk3aUhMZWQ0Q3piTm9uN1hYMkhqR0pxV2tsSjUzTmlDYy9rV0pZRnpyVjRVU1J0Yk04cEkzNERZQ3NrakpKd3d0dVNjdFpUZDVYYXI1czF4WU91eXFnUnNxYWlITGRybHE2SUlsc2o0TjNCMjJLMzlzQVc1eDJ1M211eEtTZk5tUmRRUzR2aGJha21jck4ycStaYWVzeGxFUkRDVFZ3L0tJK1JOYjJUcFkwUlIzTDlLd2RaSjQxMkp2b0N0VmRWck9yYldiRGpoMldwdDM2SzUwN2UrQ3c4SzFoVU4vM3BxYjh6WXduSjl5ZStVcDlVU1ltTkxMNGszSUxaQzhrakJKNHd0N1VScHZYZkpiaFVzV1BBU1lPdXNxbEkwaC9Hd1c5cWNvYmhqZWZ4NExNamJVdmZEVnZkYnhveXQwRCtXdVVCNEtGNEVhMDNFMCtZeVlMWlVWSHpzMSsxUjJLMlFQSkx6WTRFdGV0REpWZWxnMkdwYUhqOS9IbkhUSG84KzJNckZYeGt2dHZLeGRRL2RaZ3IvRTVQQnd0YjJxc3E4NGJBVmxFZEtNMkZzQmRmRUwxU3ZPQVlJckEyR0xUQnZ6QmpHeWdWb0gyek5QWWs3U1R0cVFBOTNEV3J3QXJzZXBycW1MYmZCVnM2d01sRnMxVVpndDBMeUtNbURtbEdGSTc2bStWdWY2SDBoRmljUnVzUEJzT1dnQ1ZBYUdGdTF5bml4bFN2cVl4TXRrb2pvSmNUeXQ4eVNlR2gvSzcvdTlkY3ZDV3h0SmN1RGlBaG1VdHVRUElwbWFpTlZZWVRYdERNSW5ERjJMZCtkZWh3SVc4Q0h0ZkxRUHg4MmJXN1Q3VmFlclk4WFd6UHFCVzgyUHhTbi80bkpZT3dXL29DbHdwbzNQMVMrZjgzOThibTlEd1VNNzdJMmkzYUxmeHJNalVhQXJhQThxdXNoc0pVbUR5ZjEvWS9HTC9zNVJaU3VBWG5Tc0hXTnY5dm9xdDE2SUd6UmZ4Mk1mdW5ZWWNXbWtZNnRtZXY0eUxiVjFHNDFkRHlrd2JaN0VteG9FcE5lb0g5UCtPR3lhUkdNNVFyczV2ZXpYajFSV0dZZitOZjMrcm1MeGEvN1dUemRPYnpkQ3Nxak9ndHBScFc1MTFSNXFOcVBNZmEyb21WRW9wQTh3SUkrRU5XMHU4TGFlSHdNaEMzc0dzM3hGcGs2bXdGNkozWGFHUVErdlp1R3JaRTh2eldsNy9Zc1BxZ0Y1WkhnV0F5UHJUOWpQd3diV054YmQ2bEhaSXBNa0ROdHRzM0MySUxxNno2QmxIdnYzdkRvVmtGNVZHbGFJMVZ1cnFueW9Nb2IyZVByVWU2ZHh2UUU1VW03bjBoOWxOMC9GZzZFcldYN2VJc291TzVES3JhV2VxVTBiRjB3SStQSHd1TVRISXVtUGdsZTlpYlR3azA2ZkFQK1drS0pLUHE0enJ1cHlOaUxrSktvTU1wM1k0dmlPSENPSmJaR0RadnJPbHJsM3ZUeE9PVlpIM0x1THJxRUtWVU5lZmpCVEZRT3lxTm9walZTNWZxYUxnODl0bjZsaElwNThlUnhxandBK1dWTlQwVzZ3dmJBVzhMU3FNTkEyT280dTh0dHFIVkhFMEFrRlZ2MEF2d1V1d1dTYWNGbXorNG1xY0VGYzdlbnZHcFhkZUtZYWVZK2dpb3BET1J2bGVYaTMwb3N2UzJMZTM1UEhCbDdyUlM3dGV3NUVZS0pwRHpJRDJZcXBzVTFLYzhBalVUVGRIbncwUmpoUlArdDNLZTFVdVJKZTM2TGQ0QkdkZEVUL1E2RXJhWnp2SVZoTWVmeVJDTVZXd1hNMWhSc2plVDVyUnFmYWNSQ1ZLdndTK2duT1Jhb0JTSFNXMmdxMVY2Sng5Y1NsWXRRZ2dyODd1ckRaejZ3MjAzSDFpVk5VMGVDaUFobTZpWThrcFJuZ0VhQ1JMbzgwVWttRnNOWW1xVTBlZUFmVlZ4K2tPcEtud21ya1hXcmVTQnNnZmZMaGw0Uk9pMlpaRHEyWm1sQ3AyRExiajlnUEtIQlJVdks1a29xbGVSWW9Hb2hwQ0tmaEZ4Q2FBZmtid0FKVjczVEZHSnpDcEtHTGR5T3JmaTBVMHhVUXNoa3U2UThBelRpWlBySUUzWEUvUm5ZQ1lPT2tEd0F6R2FDcDY3RUZnWmJQdzA0b04yQ0hpdUdIcW5WcEJCTHMxc1hpTXN4WXF0cnJaN1Z1c09TblVpT0JVb0xqa2gyZFN1dVA5V2ErSUpPbnIyd0pDdVcxYU1WTkgzRHZpTFdrYk1XV1JrTklpS1k2YlpOeWpOQUkwNGlYUjY4MTR2dFVwMjh2UTBNeWJNYzhoMjdDaEZOZS9VZnhHNEJIcFl2aXQ3bGZjZUZkYzV4S3JiYVd5Z2ZIN2J5OFNYUlAzNzFpZnZTODErb00yVWtPUllvR0FoYkhXMnVQUTh6V3RSM2xLS2k0U0kwRnNRRU9GaWxxeHVDaVBBekI1TEhiK1QyWTFMcDh1QXhlRGxSVzliNVVraWVaVzhqeDZsM0ZiWmdvWTJGSHdSYjd2RVdJVTBZUHZXbm9CUzdkWkp6T3o1czNXRjJ5L0FXU2tLRkRYc2FpS3lEWTZ1Z3pYWFYwamhSUGFuN25yY1dnZEJZVUczc243eHRMT1VHRWVGbkRpU1AzNGlvaDBLNlBEQzVjaXM4Kzh1bVpVaWVjbWgzMjFYWXdtajNTb3JBSU5oeWo3ZG1nUzJ4NzZwdUNDb3AyQ3J6VS9DUlltdExzVTNYNnN0L25JZWYvcE5QUDFTVnF6UUIzMHdjVVJ1NzV1UStzVFhJbWxqVXJrWExXOVNtcml0T0dzWTlTVjBUd1pVY09kV0tya0RFbHAzbWNTOXpNSG04UmdtaUtpTmRucWp0Q2NpYmhMRFY4VFp5c3FMeWtxQlhiY2NId2RhYU16aTBKbktMdEtUb3BXQ3J1RVA5amc1YlJXZURTMzltc29KRUR4MHhXbDRZRnh4NWxtM2hXZnlJL3F5TXBsNGc2VVZaV0xBOFhNcWFVVmhadEk5alFtTkJ0VUZJL1lHS2tqSVVYWGxFcnBjNW1EeGVJOVdCZiswakQ0Wnd4YThlOWg4YnlrVFoxVHQ2ZDlmVlgyTGtiK0pjVmJWaTB3enI1bVdWVGYvLzA4ODlJWlBKNGROZnRnMWphMHEwR1IyMjBLOHRmd3RwRStRYUJiNFRRSUxaTmQ2UkVxb2FkSUZVcWJqQ1F0ZGxUc01EeDRJcUtOdmVleHEyOEpZMHU1cWtDVlp0ZVVTdWx6bVlQRjRqU1Q5eDZTTVAvSWFkUlAyZ0hTNGs1aTdhQVNHN29qbHNsVmJhbWdVaVpKZEVEZnAvb3JiMWVFUktubjJJd3JZMFk3VlZXVG1NcmM1Wlhqd3liUDA5Mkx0ZWtsMktqNzRnUndVNWRtVE1mTHZWUU41N3VVUVBvd0FBSUFCSlJFRlVkRHNSd1pNaTdFbER6Q3VWU2ZpWld6TGFDSUdEeW9xYnNnWmRVckhWZGlhbmFPSEpFODRjU0o0Z0pVSFArZTBqRHpCY2N1cnlSRWllTmpQN1l0VWlWOVVIRTJVYUFFbXFhZTVUa0w0dnl1b1lEMkVKL3U3VC82YUlmUGJXZi91SHU3S3NLK3hBWHAvckJMR1ZpMFg5VVdBcjkzL2Q5TnNmSmk3WTNzZmU5OXd0emtlTnAvV1BkTExvR1EzdENxSGV3a08vQmJrUjN2YStYK1hONk9lUG52ZCtubmZsWTgrdDY4eEFCQXZTbHN3T2ZhZUFpdWFjMVRZMEZweEF3L1g0UXZKRXdjejk1QWsya2p3bkxuM2tXYU1sNjdYRnZSOVp0MXVGNUVtKzcvVGovRzFJN0VNM3dmTDlFbGZzM3Z0Mm84L2Z4RWZzWlRjOU84cmY5UHdZK2IwUDNiUWJ2VlpsdnhEN0x4T1VJYU50NDI0VVBhYlh5U0MyNXFRbEdRbTJEQk9JWGVMaUM4am9Bc1ZjUzVVTEhaRy9Jb1B4NTFGSGhZcW9GdjdGWXJvaFM3WmRjT2o2MjZwZm5oTWFDMTdRTWQ0R3BmSFVqeFdFUE9GTWVuUkRsbk5Ddmp4QlNyeG00S2VQUE50d0cyNW50ejNLcnV4YURVUHlXQXVhcktuVldlZjdFeTdaaHJtWi94UzUzREpzd0xUTGNKMi9JRkNsVmxXdlRjWmVBVTVXVkRxSXJlMktLQjROdHVoVmh6eTgrWnc4MVNvcXRzVDFzbVJtb2ZvamlpMjZ6ckhUZUFmcC9XL0dXMGd0YlBWT243OEZyMDQ4ZDFxZk1kaHRkQndMeFlaTWJDZThPRjZRMTc0RlQ0YkdnaGVzdVp1ckhIOTFveXNQc0pVVUVvYTN2enpoUnBKcC85SkhuaWE3a2l2Q2NYaXRzM2dINU1Gd3JucDBXL1NhVjJpWWRGSHRuYm5sL2plZmc5NXFVREowZkRvbWJKM211YWVSM1ZYWldGMWVkKytkbk5TZGQ3MU9rMXhxMDJ0WHpkSVR4QmJxV01HZWU1ck9jWTlZWTFFTFkydkdBSmFFQ1l5RmtCRVdZMHZFanZLM2p6d3Rka1ZzZld2bTluOVFIaXhrMnFhTVJaYjhMNTdyL1o2aC9FekZGdlk4TzFMS1dtQ3JpYUtHZFBOa3JWUnNqWDFFekdEMGlmV1JwODJ1TlhlcDZVbDdLeFNRQjVzTFpjdjc5RFM2b2lDMjFCY0Z2NWV4QisrOHN6UzYzaVpIYVhrL2JPWGlWWWVid0ZpSWNtaW80dFE4a2tRZmVhcHNUMjcvaW5vL0Y3UmJ3R2Rwa3N3SHNhVVlnUGVwSnIvS3VsR3VmY1pDaURCbGpRUGxwR0lMQjF5WGoxN3FQdklVOVZIVXRqbDhDc2xUVHRuVWpFdTZaeXEyTUVlVi9RK3ZpV1Z2RHFkanErQ2R2WTVyS1ByUzdTTlBWYnRSWmVzc015RFBkdHBCWDkrZUQxN29Zc3YreENCbzNzQjJ5eGtMNXlCTDZxcmdaUWJHUXRic1dDTjJjRVVmc21VZmVkcDZkWUZ4SzZsK0F2SzBRM2ZkVmYweFhCMXMrWGNQYmdCczRjMzZmbmdGcWNuYVZ3WFB0M0krWUFKaklkVTlIZDRMakdFd1FQSUE4clEwb2l3QWh0WkU5N2h0UFB6YlZISG1VZGZwcm5jQWdvM0ZjZmUzb0ZnLzhJUGZQbWVOWE55VC92cVFqaTFzRkhlMWlzWWRPWUE4QlgyNGl3bTFvaGhNeW9OYmtzcE5VSlhHZTRYaU5uVVBEZTlaSmZDNnBRdVBaK1R2K1p0Y25aOWZKMDR4TGJZa3g4RjdQdFBNUFlJSXpYUFpIdWZuRjJWMC9KY0R5TlBVZGhVVDZwSmlNWW10T1YxUDFSbm45YzY3dnRMRXpjZWZrV2VzZE5aL1dmZVh1L05ObUVRdithSTRmOVhaTjBqRXViY3J0K2cyNjJYZjkwaU9oYTdlU2h4bjY2S0pSZnJJWS9ZcXdGWkZjWlNVWjVrRjlLQ3FqL3BxN2hYSmRSRjJ5c3hRTE40aW1LeFJNekJHZXJoUnJQaHVodlo1VFI4dnliSFEzSFY5RzZkTEpoZnBJMDlacjRuOXNiWHRUNmR4Y3IrSWY3dWN2NFh1MTBsc09aOFlQSUY3WkxlOEdmZnQxQmlOazVXUjA4WWVaVVVTOVo4TjVObFYvMW5OUHRpYThmMytrWE83UDhFKzhzQUlsQVFCWUd0VGtVcks0ei9icldwbTEyRTFFR3ZYbysyYktDSmxyUjZDY25Jc2RJOFkxNUpPSEZVa1hSNjRsdXVDcTc2Ky9MR1E0cWkwTjlwK3pWUHlzYlpncGdjbytwSkpVYXdQdHFMMk1iRGQ2ZkpndWR3VnNzQ0M3WWhZUUo1NTV6RUpWUzI3SGtBRE5iMHRzUlN1NldBOE5uV0NSL3BocTZ4cHVXMG1tZW9qano1R1d0YWVWd0JiWGV1RzBDUVpmd2IycFE4WkZ0VWpOclBQbFVzSHBNVXA4YVlyZEQ5c3pmbUhZVzdUaWFUNnlGTlFOcmhybWFhRVBLMWpZSHdub3FueGQ3S2c5RHludG9rRmE3c0hyM2ZGNVNFeEZsWnhqdlZLVnZKSW9uM2swZWNwVFdzbjZNdVRWMVBzU0xoL2huVmFsQTU0V2U0STRXS1p2d3c1cHkxYzhFNC8yN1I5RE9aOHVqd0tkamprM2RLRDZNc3paODBzWFNtTEhFd0RYYmxTVktXbml6c1FacnNIci9laVM3YlI3NkJoL2hqNEtuM2thUXNYM3ZIV2ZYbTZ2aFBnaXArbGh0SEFyQUNMWGhKeE8wMzk0WmYvdGRQQ1Z1N09IL3djU24vamkyblBRZWJpYThOMFBaYTZmZVNaRVRhcHBlQVRrcWQ0OU12NldOUnlORVIvbEgwbi9nOVI3TzNJN292V1BRL1lyYnJocWdOZ2ljRHZjNXNDSGF2WjFYWHVaQ045NUdtei94TGxQcUgvQnRGUjRwaDEvaFI3ZXJMY1ByTjd5N1h3THQyWThWdlhKT25kWitwYVlEdzl0SzRUVVlmL280aitPNVNHcmFsanNDajJrV2UyeUhveGU3d2tSUXJJMDdWY01TTjRGanVvQm5MNDI4bXRud3kzZmhqdjJSMG1WTjEvQlEzVGRHUjErOGl6K0p6NFROL1BSUmV2am95TmpOQ0lOVER0Ky80anBqOW1jbFBtQVlreDk1U1JIMW9EdVRqd05wdWhxUnhaZysxallIYVBUUGhqMy9FOTZxYmRzZWMwd09DaWZwZC9vRERMT21vTjVPTnZQbW9XRHQ1L2VhOTA4TVpaeTdGcjRCN3ZqMEZqNzNCMEhlU0tieGtkc1l6UzZEV1FlOWc2dFJnOStYRlN6TDkwbk5RejJwa0dNZzFrR3NnMGtHa2cwMENtZ1V3RG1RWXlEV1FheURTUWFTRFRRS2FCVEFPWkJqSU5aQnJJTkpCcElOTkFwb0ZNQTVrR01nMWtHc2cwa0drZzAwQ21nVXdEbVFZeURXUWF5RFNRYVNEVFFLYUJUQU9aQmpJTlpCcklOSkJwSU5OQXBvRk1BNWtHTWcxa0dzZzBrR2tnMDBDbWdVd0RuN21QM2ZKZVN3MTRTOURlVzlWcjNDai9jL2V4TXg4NDZyK3IrbHhHVWY2WDhMM3drbWI4MVkvRXQ3MUFwN0xJY2REQUgvQlg0NzIwcEhoWmlDbWo5eDZWanQ3TjluNC9abGRzdE9teWlVVjhMcU5vdHNxdVBHcGVZSGc3NnoxUVpTK1pHRU5aUi90cjRQdllkMzMyVGYrTzZiY3c1b3Q3di95Nnp4WE5pNG9mWXkrRWpTaXdhNlg5aVkydGhzOGxPR3F6WjBmUnErSk4wZWRpZkdXRHZzZkpQeWM2TmpZeXd2MDA4TzR0dDNTSi9hK1VnZTg5Ym9xQzd0NHVJbmdWczN3OTNxSjRGU1crdFBZZG9zSWtmdmZsTXNKWEJQbGJQKzY1THZqcGlEZkd0VzdrOXk5TlFyUGo3Q091dU5UdkVlWUlyNHdYV01ySEgrRVZ1Z3BzRjU0VURScDlQeTJmZTlaSS9iSDl1Q1R3YzM2WDVCc3U4L0w3Q25OTXZuOHAveUpYeml3MWZnMzRINlNyVmtTZkhia0l6c2pYNHNGT0NZdlEzS3Z6R210OXY2Tjd4MmhmZTdRZmwyUm9ONGt0dkNXYWN6ZkRYc3l2T1QwRDR1eGxSbHdqRS96eFJtMVdmWVFBcjF2K0tyRlI0NytJdE9UM0NXTDV4bVg3YTVVSmZ2T3hHTnBFd1FFejl1TXlVcDhXZ25ubEJsTXVpVkhVVk44UDYyWXZZVHVnOGcvY3pCdTErY2NscFR3VEdHcXZ5SXl5Zkc4OGs1WUE0THVjMnV1RkViczUrM0VaWFpBdmVRZVhKZUtxcWw1RTNsV3Z1czFlSHBrNld1TXE4RVp0amFtWGxWWDVGNUR3TGFlTG9tdllxYk1VWS9MTFNQMndsU3VPK1BXNCszQVpSVzM1R1pnNTRXZGhCWmNLV3hZZnRrQ3FrYjMwVnVwa1VoZHYxTENtMUVYWFRXNEI0TlBManc3Z2srRjhlV3pKREh3VGxXTXR4T2dkbzM2dHQ5ZVZ6MlVFTm5jRkl6K3hROWNwN1diTnFJK21JZStTcUpMOVRrZ0QzcWpCaGErSW5yZTU1d0lESUtjN3ZybjVCSlhjZnZvaXI0RHZqVzN5U09DblBXb1RzUStYMGJ6M21ibHB1Y3VOb2psVFVoUTczd0MvV2RaWU5PQ05HdndWT2J0ci9LT3VjTHZrdDV6d1FhaW5iQTdXUWg5OUZSVk9qZnd6S3Z0d2ljOFdLejlSY0ZEVzUvUDRWT2k2Wkx1clRMSXRSaFlmbndhOFVZTTEyaENkd1c3dElsWlUzOStFM1hLK2lkUlVvRXZ5MWhuNUlPN0hwZjF4VU9LbnBsWnlPdlNWQWtYWlI1MlNRelhXSEcvVTh1MVh5dTRhWXNLL2NXOUxaR0NRK0pvb2kzT3hDeldaVFpkY1BPb2xNZHFQeTZMMVdWWmlvYWx2V1lIdE91VlFLSTcyMEUwUXpYNVROZUNObXFuWHRyN2xTcm53M1ZkTktmd1liUStzWEI2ZGNVRG9seDRvdlErWCtDenI1U2ovRGV5V241ZlVXeHBiOXFmWnU2UGVZaHhJbGlFYUxYN1RFSldQWDlYVVVXT2VDN1BzZm9mYVg0VXN5YmI5RDFaYlpRZU03c01sQUxTYUsrejlmcEg5UzlGQlZhM2tFWW9xcXRNYjd1Ty8wNm56VjRsMHJLOXBvK1l0Z2Z6dXRYS0tJZENQc1d0V3lwRVFxMlhKeVJoQlloOHVjVDVTdWVQSkVqMmRzY0o3MDE0aVlldXNZaUR2bVdLVmYyeXZIVE12amkyUGZSZ3ptbmNyNGNhY0dDYVZqUTlVcXVoUC9XNlJYZDFWS2Y4NlpTcjZSUWRPNzhNbEZ1aEtkUmZVWjltVkVuVmlzSVh0cmNaV1ZEQytGOVU2OXFIZ3VaSEhubUdYUVV2elRzRzJOOGRwMlZFVldneW5YcitpVXY2MU93YUY3TU1sZk1HUGlrMXNReHloeFBxOEJOalNmRWZsTWJEbWl6L0t0THAzTzBxYTQ2TFZyaWNvcDR3YXpyWGNqNE9WV1cvZE5NNTlLV2IvajBrNnNiWm44SnhDTHhGZ3lLc2hrdnR3aWZ0UnhZdTg1clE0MkRKbmNRNjI1dlN4VjdDWDQ1YUp1dzBqMzNFUEpPT1hkblcxM0tkMUZDY0FIMyswOTdaM1dSa21la3FkaTVvc2YzZXZTakJhdXlyT3IxVW1ESVBLeEpua2xvbzdWeWpFQXFFbyt2TDc0elAveUtrbEVoNURyMGExQng0TTFOdVBTNXpLeWZ1SE1LL1Vld3Eyd0ZzcFJQNlk1c0dOUEJwK0MzdWZsQ3FaYlZubk5rdHR6R0hHMUNtVm96WDlUSUNWbTJJUi9HMGdvTFJqdFVLMGtHSUQ1aE5ucXJtZmhZNll2Z2x1a1hFWitrdGVMY2o2UGx4aUpraG5FUFoyRXgzRWVwL28yQzA4SHJGaWRYL2NvL0I1VXlid21Ea3ZNUGEvL0wvM1JuZjkzZjl0Smltc1ZvdTlzaFI5VDFWdHhoMG1pb0Z0UjNqVVRyTGVydE8wd2I3ZFNVY1JiRVhkeStMSnJoNVdWZHBnZXkrNEY0L2dKeC9PY3hoNkEyTVBQTDhLZFFiK1A3RVBsL0MzbnBLOWlUdnFEcmJPS2tab3M2c2VSek41eHpmV2hUSXVIUVY3d0pZT0Z6VUQ5NGliSGJOeEFQQzBVNWNWMzZtYm1raHZRMU9KdHIySDRSZllYc21VOGhnTWdydEt5dktXLzFqWDY5a2VwL3dIbG5VVmRTMkdvbWdwNW5jQVBnV0dQaUpKRGN3bDlva0tNd0pWWnArSVJiSWl5ZUd5bG1Kc1RZM2pGR3RDRjBxdWlmSlZRTWN5eUNmWTBmMVNMRS9iSk1ZY2pzcEd6VVhWMUw2YUtiTGdyMnZiZ2ZrVGRqUnhSTDdpOUlyQkZSbExYa0dFYlpzMTdqVTVHeHI0djlxdW9EQXdsMWl4TDh0T2kzeDFyR3JqNldKcjN0djlPcHdldXdUSlArSUg0UWFUc1lDT1pkalNMUzZvZTdUd1dqZDByb3hndmFuSTZLZk9xOEQyVk95V0hkMWcyN3M1c2hDYTdtM2YzZWZOY2VhNnErbFFaRnV4OUtXMlB3Y3RodkFFbGx4MDhWU1AycUlPekNVTTRLcnN0TXFuUlp0ZGwybGdhMU5HY1lHeFRhakZsQjZ6R0h4SDlZK1lDWE5Xb0o1NWtQYzVxUCtxUms4anNXSmgxSFdwNFRYa3lTeG83MFhXMi9ZZGVjcHZNZytCdlBLMFp4a3d0bHU4QUQ2UkdtK2U1djlMTXd4ZDBFY2NOUml1a3F5aUx2dHdhVG5zK0FNc0dqbjNxaThxS25CSGo4aUJNUndNRVR2SllnelpFQTFHVnJXQWZubXdYRi9BUnhtZkU0bWprVEpxVnhMZGgwWnRlMi9kcWJkZy80UDByM1psR1JhdlMwNDFudWpxcC9KRTJiWmFYbEhkZXpiUFlhaWxuSEc2QzI2YkdrNW1IeTR4d3k5TFZnUzJ0cldoaFVuYmtFVjBxWTcrUHJwRmZiVFJtVDNvek9GK3RQVFRxUlY2NkJqaFgxaFZUcGlITEFFelc2ZW9WRzBOaUsyVDBwbisrTG9rM2JoV290akNzL0Z6aDlydFk3RUxRRFVxdU5ZSm95Ny84ZE5PK0djMlE1WXpCdHZpMjgzUStaYkRaYXg5M2lwSHNIbFcwSG8ya0dSb3FCV2FFc2M4bEo4c1F4V2JSOEJsWWZVSG52Zm1XMzd6UWJ2cnB0RWNCblhWTG9vVzlzQnB4Y21pUk1BaU5LUjlLVXBzblpUeVRUK0IrZ1Z0R29HdFN3bHlPRmx5dkNxY1ZFaUl0L1VUckxLUnc5QzhkVWlJTHZ6ajZQMjRiR3R6Skh6NUU4cGE0dEdnbnMxa09VSGFMajFlOGNiVDBKNDJ5SlBrcmJDYTdNMStYcS9vVGY2MXA5Y0d3OVpKNVVhcHBiNGg5NkhMbDlGalZYdFp6ZENjQXFUUDJudzE5ZENpdXFRanl4MkdsaVdlcWF3TGphN2JSRUl6d09WeVczdVg0azZpZVVyK2hMYXpuT0l5czBEczluSHNVdFZWY3BHMXJ6QkIvZ0xZd2hhTGhsK0VBbDhjVkFyL3Nsb1pFRnVONjZMUmtqUWVKNlV6SG5VcktBQzI2cUs4cFUyU1NQTmZhR1BGU21LNytuV1p2S0JYUjVuaE1GUmpWK3FxSFIxSDY0VElkQUZMZVM2WHk3b2JvUUk0OTZKaFpQNUR4ak93bzlpUUpjZjlrbU1ybUtudTFKZ1F6d0ZzMGFNbXV2ZUdWaS9QV3VqaDROQXFWdlVTbzNaU2JRZE9TVlBTVURPbnVZbEdRRlJKdEkzZERrU21OM1pJcWlVeS8vQzNPc2JJWmFoZ3JZTm81RE82SDVkVGFnMEVtRG0yaTBxS2p0c1VydjJtNFBUWS95NUFoQ0wyekVmQWFBQmJ5N2JpYW1yekwzaTc4TlNBMkdySTV4OXlIV0Z4VHFyRGdkZHdZMUxyL1k0Z2FKa2tTM3F3WUNPb2JITmtWVVBVWmFqTkRMc1lmOHYrOGxZdVFKRGxjWWtKWHVJVjBaWkg5TE92TGRkT1dhY1Z2UDR4L3BrSHFwcFF4ZTdrZVF4Z3EyWXZTRjEzV05zcmcyRUxkeEpQVTRCUXdsNDFHRS9EU25GVE1LMGNJMWlYczBtcE82NHhLeGpFK0hWZGhxb2dmMGxXd1pHWXRuWXl5Kzhxd2FYQzBob1RLL3EwcEpBM08yZE9DcHRRMnBIY0NHRU50OTh4aUk2UE1TRytBOWhxYWo4YlBLdzVHOFhaWG1rd2JJR0dDbndReUlpb1FCWkpIeGJVbkFlNmxOQzRMNjJpdU5KeEFqVUtCSThod2xaRlZvTnQ4UUhnWTZ1SktqSUlxTXpMbWRDV1E3RWtGOGtaN2VSTDR1WXVkb0NwWTVWVnc5d20xM04xOGx3RnNJVUJxbXRHbHAzSmZ3SDNwWUMyaWk1V0VXL1ViQ2hkcGpwTk5ZYTQ4amFkdlMyNkFnRHV3NE84RU82WXNtdVVwbjJPeUUvOGVneTFVSE5UVmlKc1BlMDIySTlMMm1Qc29NbWM3cjRteUhsTEl0WFRqMmE3WFJ5N1ZCdjZ4K21jcjRwSjhCbkFGaGpaMEYwRFcySlI0em10emNHdzFRVU5GYzZpSmJ3cUhZUkZ5bGQ3N3kxRnIybnJVZFE5VXNSOUNoZlBWVjF6aWszQ1k2aURYZ2djRlBaZkUzMHUwV2llWGQyTlhsMVVlOXBvTnFhbkx6N0J2bzJUTkQrRkcrYUFpeVlIM1Z4MVQyNk1KR09NSmJGRk8xWTFQdHljR3E0V2U2WEJzRlVERFJVZ0c1a25IYVJGbXEweUJuZnMyaTZLL1lCRjBBSTBEZ0RTTk9NemhBbXFEaXZ3LytmOWZQbWE1c2xZdTNkd3JyNVJjM1EzM3FWN0g3dGEwaGtpMGtpMXBGN0ZvMDdPY2pzUnE5Y0dUWlNkSkxZSTVMdWFCNXpwU2pBZzZ3UTlxckUyd0pxb20vZUo1RDkrSDd2NWc2VlFEYkJndThxZDFHZEVFZ3g5K2FQcmlpQ2RRYXlxaExoNmE2SmJLRk9mdWE5M3Ezb1VsN0plOVVoOEpzbGxMZFVEREJJOXVzdzU3azBVb0F1dG1Ja3hROWhhL0krLys2R2YxejNTV21MNEFMYk1lbFM0aEZxandwYnVNQm1CZzZYT3M2aXd5YzNZMHIrTGIva05yMjQ2UThLQlhYSHJENEl0dDBWYXFtdmI5clJLeHlGL21ZOWVCMk5hbnpnN3dOWnIwVEZqUDZLNkpzL1p3WmJlc2kyeUVpcE5BRnZXUTNyRVZaVTgwWHlidUx4cU9FTkJINGJFeG51RG1wc3dPbXhCQ1hWRDl4akhPdnlwd0dXb3JqSnhMZ3VyVSt4Ri8yZnBCNHJzdTJYZnRLa3dJd2k3cFk5MHA2OVRsUWxnQzNjR3pscWFBRU5QUkgrMjk5K2l4U1o3dkdRVjlHR0lXenZOdVd6alVMWG9EQi9GWUswTTMrb0lXaFQ0QWtBUEhObGV4bVFZS1h4ejhUdXBKeUJLS292NE1OakNIazN2Ly9rS05BbHNvZE9LRVo4MkYxL05jNTgwVjNXT0xQb3dSSHROeHVlQ0lSUjZXc01xSFNhS0U2Tkx3OVEvc3JveFo1UDJVbnFUY3hoZS90bGZwNFhQSnNrV2V0SlZieWlmblh6Z0lMYVdSSGJRYnZsdmJrOTJORXdPUm03VDFLZk54ZVU3eExQS1FOMk9MdW5IRU4rYW50VlZSV1IwWE1LYys4Uzl2bzVIY2xHZXBrQ0YvZ05IQjJFUUwrbElEZlVFd1lKNkZBYm1hcE9YSnJGVkVxMm1CZktEMkhyM2xxZ3ptdDlsYlVTSkhrMjZ5eTBCS1FqM3RPNmpIME1SUnQvYTdvbzJvK01TU2xyVmZCemp5QlIza2VrbHdVekdEc1VzVGZPMGNDbEJ1YUJPcjNDbUpKWVF3bFpKMTZNMVVhYWFGWjRieEphdVA1SkkyYjdyeEE5Qm4xYkg0SGpCUkVuMTBaZWg3Ukd0QXFvejk0cVplTm5OT1o2cEU5SmFRUnZTZ2czSzUyUHlRViszL3NPZ0V3NTdZdkxiMWVYNElLc3BsMElMVGNnMUtia0NoZjB0bStUaDQxMW5GMFliMTVlcE13bkwwZW5MRUZudnpjTnpra2JCMjhtbVZUdnkvSzcwc3RhZ3c0UmgrYWRQcGZPWGk4MzZrRjZyZjhtclM2b2NBMXFodUVHVFNxMVRKSklyME9TeHhXOU9ybkFlSWpwdDU3dnEvUmlDWVJtRmd5RjdUVnlBcmNudnV4SmM3Si9SbEZ6U1lxU21wMnExV096ajNxdTc5cXJ5NGE2d0NCeXFoQzJCSnFKbmtOWTRLK2hqQ2xSRWJHeS9IY2VBYzJ6dHlzNXdaMUpocGk5RElQRWRZK09QUS95R3dGYXhJcFJBQitMWFhYM010dnR0SGJlZHUyNXV5K0ZUbU9uOEREZkZsODhyejNqaTJLSTEwWnhVSWJIRGhldkxVSzdJRXE4SEdGNGw2UzJBOThPdkdlbmtSMVdTVnllODlKZ1NIMTFKT2ZlbWo4ZjlIRktjKy9SWk1JZG1qNGF3aEZZcDJKcFJUdjhFc0ZXem44VGd2cnc4S0FGN1VNa2xMbHRmaGlCRThwMGt2TmxvZnFDc0d3RmJwL1FLVk1Yb1dxSzNjUE82MWNkdVlia2FKYmJJYkc2aGV4ZGJ0SlhuUEtrVmFCTCtsb3N0OStBUFNycThQME5OZHFYRWE0M3BCOWdhcGU3SHhHVTByZS9YTlRDT0c2YWJoODk4WUxmYkIxdk40a2psb3lIY1JPOVlHelhhK1R1TU9MYjBDalFKYkcwN2VxQkRGZVcvODVNYWJqSDZNZ1JaaEhFejJoeHQ3QWJCVmxrdE5sRlpqcTZsaGo3WVd1clZSb290R3NKVmRFMzNFM2MxQzhwdTZhL1dUUjViOUdDaFdZRGE4bUd1dmd6NWYvblg0b3dxY29Pc2lRMnROeHBIWWUrMUN2cGc2OExUblpGaWk0YVFlb2ZhWEd4eHU3cTlxbmhhRy84K3NlYllMYnFmYURabExmbEFXVCtHOHJHNjI2Q1lIdlgxQnNGV1ZZOGFiYmE5VmJ3UHRsb1hSNDh0T2dJaHYydFhqd1h3VG52K25MbU5OeGxzYldrTytGOHh6TmtNc0VVYm5yNE1YZkQzMjRiWWlHSVlLZ1AzRWRFY1BSbjg3MVVSSmN1aDdtM0l2SFJzelY2SkRvK3QzTE5ldHFONlYrYUIxa2FkU1g4Um9UMmFXWUVPdUNibTExVS83blhwZE1uTm9GVE5PZC9DSzIydGdTd0lzUGRqQ0FjUUcwbWloOGxKY0hsallHdkJNaEt4ZlpERGRaR09yZklUSThBV3JKSStVVk51RFYzTjBDd0w5NlptN2k0TlliZXNtd3JMbmtGV0l4MzhiSERIeFZiYnd4WXQwdjBZbWxFdmVGT2Q5TGt1UGlmZWU2dVpTbEgwNmtmaTIxN2dOMGh3Q1d3WlUrclhQamJwR1hNc0dEVXhyTGFjOVBEazExTTRyVzZOQUZ2b1VIZFBtT0w2d25WTGR3cHMwUjZ0aFV3M1hOWlZVaVAyVFlVeSs4Qy92amRRcyswSnpLdDBuZnVKcEJidGswWUZZYmY2TWRSVy8rRU85T2RsTGNRa1ZlODlPdnQyL1BlaW1uZ1BiNEpMYkhnR1VJQ21la1FSK3QrckN0Q3BXU0Y1WmlxMlRtS2xTbGtUbDlJZTMvcnJ6NnFPMUxXS0RuZGxndFpDcmk5azFsVUZXZ0hKc1dpaDBBMzdxM2JXdnFsUXMxdXZhUEp3N25aMFFrZlE2VVdkNEV1a3dSWTRJWCtyRDBOVCttN1A0b01XbFZBMFg5ejc1ZGQ5cm1nbTAySjhaU09LM21HL2hRN3RrbHplR005QmJGdUxCWndidHVyb0lCVmJYU3hTWVd6UkV3QnBvZTRRcHcvV21MR2w4eTNlZWRNZTJhNEEzTWR2MGdGdFhvU0V3WWRIVXlUOW13b05VTmVocnB1VVRmODZMNkkvamRua1Vja29xU1Y4MGo0TU5mWGRubVZ1aHkzQ2ZyUzd0NHNzYlByVXVYOUhnTHFsWnh4dmtlUVNCOHlydk9oWS83UXZHL1pnYVMzclQvbXAyQ3J1cEdHTDdFOWF1R1Q2NHJFcUtwWmtIdTBQTnlsZWsxZWVqMFNGUi9SUElaR2ppNndJSU9EY1ZFQmFCMzFZelA5bUFVSDhzT3dlZlNLcHZjS29uYmdOVm5BWldqQjNlOHFyUG1VM25ZOC93ak82U3VLODNFdk5PWTlPMDU5QlBDNXhUNlRpMGpxR3Fad1lUOEVad1VLZnBQS3NOR3hOVWJXdzNZb2Uxb1BvUnhMUGI3V3MvdWdFWklzNlhiUDExckFYU0NvbGg2ZkNJMzEvL0pzS1JZc1hzM3MvdFpjWU5hS0tMVWJGb280RnlHaWw3VTgvbjZIYWxaSnFXN09wcUV6ck9pTWZxWURlci9Qc0dmbnF5NXgrMklLeUExeGloZG5rTFk3emovamZxK0lRQTJCTmF1U21ZYXQyRm9VcDJGTEVCcmcyV1c5TFZhUDdpQ1ZLWUU2dTBwV0hnbjBEU09WVVJObCt2emJ6SUM1ZmJhUGVYVSt0dTk4U3hCWllJZmxVd05Dck5ZdGJ1bFZWSUs1Z3NXSnlGcTFFYzhYa2gySzFyOHBjekxFU1JlV1NTQTlLV29ZcXdPV3k3VGRJSXNmdUl2NzNxdGlDak5hOVBPVGF3Nk1xNFpxTDEvRjdlR3gxdjFyU1ZERVZ4VFNHKzZGMFRoNlpuTnU2bmp1VU9qc1FzWmpQc3hlV1pJMnlzVUc1K0N0QmJFM1o2RWF6MkdJQ0d2SVE0ekxVdFI0bHFkWmxueW1YdHFKVWx0YTVxclJ2ZnlJb3hDV3d0WlZDOVBoa2kvKzlLbjVxME54RmxhQ3JOVHgyOWp3MzRZZkhGdi9QdXlRTS9RcVBHYy82bUZ2RGFyVXd2UmNjTTJIeWt6R0wrVVY5MUJFVkwrbWFjMC9DSk8zb3BJN0E5VFBvUm03VGVJWDBJTkt1cnNnakRrTjU4YWNwWG1DZDNic3RaQ3JIZWxMWk1OVm5rUWx1WkpIOURzb1FsMlg3RERCSS9CaGtianZuVjVnT3ptcVFocTBHSDUvRFkrdVVaWlNhMm9FdW1DVUkyblpHR1JwemhyS3ZCaTFzMFpHSkNQUFdvbCtyaExHRjNLZFZmYnBhSXpuclB1TkdwUTVEZCtpT2FQOVhvdkxVZ0JNOXFYMTVGRHFsN2VPTWRZTWt4R1hIVzE5Uyt6aktncUtETGZKNWpLY0x2cXpoc2JqTTkwcVVPankyY3RZSmZLd05Bb1pTZFFZM3VxN2k4b3AxdStKbHBTUXQ1cWU0b2FWNkRTTmZucTJIc1lYYlQ4WnlvZzJHZmtYMkFRMDVzRU8ydzFEMTVUL093MC8veWFjZnFtb3haR1B2Z3M3bDNJS2hKTGFtOWFReWIyaU9nbHcyaklvOG9zY25xZC9lS2xpaWN3RGpqaURQR2g2TDZXbXhlQjBlVzFGQmp6UzhMQVZ6RE9XVzdHM04yMXNnRzBOSjY4Y0F3V0orUmdGaTBWb0RaNjdUS3JRVG9CUnJYa1JoVVZ0UDRQNmkxOEJtaUNhbkNaWlY5dHJ3SkNBc25UTllRMUpwV1NzZkh0KzZiQkxrc3FCYWh1Z2VrN3h0MXk1Z2dNMU5HR0xSR2g2TDQ4SUtUNHdBVzlQNm5MRnI3YXFMNmlzVUFKS0FzZFY1MVhPMHJTSXZhakcvVUpkbFpRVmdwQnViYWRocVcwc1NOZXpvb1d3clV5UHA0V0l6MURMQVFzeGFIMDExSzFaVTVoRnptc0JmMDVER1FHeklpa0V1MnhxRkZybmpGZjE3VW9DYUlOaitOVWcxdjI3eGFBMlB5VjJVTHNzSXNKVlg5MGZ3eUpPWjVmZW9VWUZacVp0K2VZemcvMlRKeXd3blE4d1hOM1hkcFY0cERWc05peG1xRDB0YTUrMEFBblBYbk9mdzU4MFVRNmhuQnd2SG9xNzMrOGE5TFUyRERIaFRIblB4by9xNktBcHplZXpmZC9yNUQzTkY5SDVQU1BGYS9ybFNaTjM2UGlsWGl0MjZJQmVZRVdBcjZ2UjJlTytQV1dhTFhpRjVrZWVhRDlvSUZ2L29lZS9uTEYvNTJITTFpNkxZOGVmT0FBQUdWa2xFUVZRazlCdkExcHpseWRQS25ySW1kbngzcGlCSHZjYTBvZVU5ZWd6Vk9IZjZKMkZ6UTF4U0hwYlNWVnhhR2x2QThDWXlFTUpjZW02eHFIcWNmcFVtcmdtbVZCS3FxU2cyQThNREZkUkY4U2l3dGNpdTdZTGE3Y2JiSXRxUGlUVUpib2pBR09WUnNKYWNDcy9vK3hOZ2ZsdjdkOWpmZ1hZS3R0YU11eU42Z1A5RDVoeHNmc1RwMG1Pb3FtSEZJMVpuVHF0RVlsbHNGa0xmNGd4eUNiWlhFMFNPVlVhdGQrYVcrOCtmaXhXMmV1ZnZSM2p6dWRQOXNiV2dGcTlSWUN0NkkrdDkwMC9qWTlYWDFpM2Q1RnJzSmVzUlhrbnF2VU8yMVR0OS9wYjd3YlBGb3RYTWl5YXhwZjh2aDVxelpNSlNzSVh6cGkyWDJJOHk5bnMvL2t1TXZkek45aGdxdXRpNjdGWk9UelVFbHJYL1JVOCtuT1hWdzF6Q01WaEpwM2FEbENTSFIvekp5K2hRQXZQZzh2d1lwM1Z0eDZHdzJHYnNYUEI3NGs2MS9va2s4K29HSHJXN1FGWWxCVnVCc1hzM1ovT2wvWHM4YUdrczdMVEJGaXkyd0ZhWVM2eWhHd2Z0NjlpMFN3N1B5TEVWL2ZOSDhTTFJraWR5L28vdjY3M3R2Vjdta01razgvcWpQcURVM3NKUENyYmc4RlZRNm9UUHZMbDMyNjg1T1NOTHdFcXRFckZZNzRxQkxaNlR3aVh1ajVXb3dRMGRrc09EM2VTZE1yVFoxeEE3dnZJbG1NL0ZxNXJiazl6Z3BtQUxvM3haMXh4L3BDdy96c0VTMkVyaHN1enRZOGZQNGhoNlNBeVAzVWZnOE1rdVB2SjRndmtwYTJ0UTVtY0phZGdxcUpPbmlRaFJaVS96ZnBMWVN1RnlXeCtFVFlTLzhYU1NHQjY3bXhzT1cyVnJKU2x5Qnk4Tld4MTF3bWJMTzY0NE5xR2NHVmhMZGF0SnJZa3BYTGIxZllKeDhUUUJ1ZzYyWnArNzduUjV3MkdyWUU2M3BzVGZCTkt3TmUzZW5uREVIbm1pb2Y0WDVHRHJMUHBKNDFMZjFoODVMeE1rNkdDcm9OMEJ3Y0hSWXd0ZktQSERLNHgySE9hUm5iT01VWWVHTHRXWHA4UDJYVjVoRkQvOXVjUjVnenFQTmZ0RWVQY1ZkSjNDSmF6YXhpZ1lPMW9hSFd0aHgrYkpQQVZGYkxVOXJFMmUxWmFQTE9jSTFzZldTU05NTHQ3bDNLYlpMVHltZFhGazR2VG5NdHJXN3lYeHowN1R1Snp6Qm1Ka25FNlVrSDR6TjNxbE8za2x1L2NpdTI0bmp5RCs5K2NUZ1k3UFpmQ3hOVzNtd3B5ODFaZUdMZHdCV0ZWa0RuM3R6K1dDdWUzYzFnb1Y5M3pTdUZ3MlRRN04zTkVReU4zNWc1OERuSDdqaTNlV09BT3d4TllEU1hmZTlSZXdZKys2VjVRZERZZjc5T3BqcTJ3ODRPMkthSnVLcmE3QjRUNjlITFo0V3pyeW9PUGNxNGJkVE9OeTJ3aHkyTjZQcUgwSFdCSkJUdktpUFYxaVdlWTg3blZFbktaMDYyT3JhV3hSVzNJdkxwZVNCR1lzM3l4Wk9zS2NCZXQvcnR0YXdYaWdBaDVWR3BmVkcvNk9UNGVkUG5PZTM3dVQyTHI3VE4wb05lNVI0ZW40QnNKV1ZkNUhnUkJwbzZibGczTlowb2x4UmhyWGVEOEx6MFluNXJFUEhFdXNwM0k1TWQ3R0tmY05UdHUzVzlhTkhIVnI0WHNaZS9CT3VlYTcwclpINk15N2xKM1VTZmtzelRUZDNUeWhIMEdjNTk1NkNwZno0dTZqUXlkTFRGWURIcll3M1JPTEg1N0gzd2t6Vlo3TVhaK0d0UHZMbDhHR2VVcitoQU1majh1dSs1K0dNUDlaN2xnMTRHRkw3TDNjSHIxUnN3cm56SUdGbFR2cTZFbTJKVWgySzdoaXR5UlNlQ1BGVXpKR0Y0L0wxbVJNcXNWQUZ2VTE0R0VMUHN5bVg4VWJOYXNZZng0c1dja3hSZldER2MxTjZxR29yR2pIdUliSWRybk1KLytmUW0yek1Fa05lTmpDQTM4cmZ2ZnVxRG1sMnhPd0RpZlZtN3BldytyVStiYmlzT1Vjdkx0Y3pqazJ6ZUU1UzB4S0EvWk5CZlE1SFRocngwTjJLZjRXbm1FbjkzcThvY0ZPVTZEekhNN0d0RHk0OGt5VHkyVTNhWDdIeTJWR1Bha0IrNllDU3ZGQTNVVy9FdkMyNWVmSmRFNDk2NTFTUG9KcysyOUI2MFJ2U1c0VVorUkRON0lQbDh0aXJ5VHpzOHVSYU1DL3FRQW1sbjFzNWU1OEUyNzF2ZVNMS1k4MzFzUTZOVWIybTdCWEtvaHVhc0ltMlV1aXorVXBGM2RqWkM4akhkWkFSNDJaMmU3QmJ0V2R5c2dRSVdIT2VMV3BjUytLT0JUUlFUNzlNeHZ2YlVUUkorei9vUGhjZGxNdHJTTmNsaGliQmhJM0ZmaHVpeTg4dXM4VERQOGFvcjgxaGJFVlZkVWZtblNMMFVib0JxMEtWeVhwdS9FdTNmdlkxWkxweWVleXFLcWFLbG5zeURYdzhBOFB4OEowR3VpR0l6TmM3VmM5RXAvNVlDbTl6VlR5WHlMcGxiT1M0NnFCWEt3ZU1UNUdIRzZQMlpnZUkxR2YwYXpjdzNhUG0zeUw2Z1VheDQyeGpKL2hOSkNQdjNtNEJ1T3ZYVmJQUDQrL3E2eUhzV3JnSHZQbmpiSDJNekR4WFBFdEE5Zk5LaDVyRGVRZWRuZVdSODVzZmt3dkRSaTFZUDgvOEh2dnhBdStzaW9BQUFBQVNVVk9SSzVDWUlJPSIKfQo="/>
    </extobj>
    <extobj name="334E55B0-647D-440b-865C-3EC943EB4CBC-3">
      <extobjdata type="334E55B0-647D-440b-865C-3EC943EB4CBC" data="ewoJIkltZ1NldHRpbmdKc29uIiA6ICJ7XCJkcGlcIjpcIjYwMFwiLFwiZm9ybWF0XCI6XCJQTkdcIixcInRyYW5zcGFyZW50XCI6dHJ1ZSxcImF1dG9cIjpmYWxzZX0iLAoJIkxhdGV4IiA6ICJYRnNnWEhScGJHUmxlMXhNWVcxaVpHRjlLRzFmTVN4dFh6SXNYSFJvWlhSaFgzdGNkR1Y0ZEh0RlQxTjlmU2tnWEYwPSIsCgkiTGF0ZXhJbWdCYXNlNjQiIDogImlWQk9SdzBLR2dvQUFBQU5TVWhFVWdBQUFrWUFBQUJoQkFNQUFBREJ4WFA0QUFBQU1GQk1WRVgvLy84QUFBQUFBQUFBQUFBQUFBQUFBQUFBQUFBQUFBQUFBQUFBQUFBQUFBQUFBQUFBQUFBQUFBQUFBQUFBQUFBdjNhQjdBQUFBRDNSU1RsTUFpYzN2M2F0VVJES1p1eUoyWmhCcmgzWmRBQUFBQ1hCSVdYTUFBQTdFQUFBT3hBR1ZLdzRiQUFBVEdVbEVRVlI0QWUxY2I0aHN5VlcvTXozVFBYOTZlZ1pqZ3VSRGV0d2tZSWpZNDc1VlhOUjNoK3crbENqMkVGQUpaSGNHSlNGWk1UMXE4c0g0cHh2RWlESFlRMVFJaWRpTnEyRFEyQU1iRUJYdHdYeFFFT3dCUDYyU2RDZHJWdUtUMTdPdlo4M3VpKytWdjFOVnArclV2YmRuN3J6cHVHOTNwejcwclRwMXpxbXFVK2RmMWIwelVjUmw3cTAzOWt6OW93eTZlb1lTS01WS25lNFJyS2hhOUxncUtRazBGTXJ0ZmNBNy81UHF2QUtRQklwS1BRUWgzZm01MVMrcTR5dVJaRXFnQVRzcjFraVgxUDltSWx3QlMyb0RRaWpXU1VaWGFwU3REd3QzTlp5RTlDUFpHRmZRMVQwamc5SWIzM1FsakNzSlhFbmdTZ0pYRXJpU3dKVUVyaVFBQ1JSZmIzblRNeGZQcFRzLytEcFRsWVU3bVFzdS9XRW1tSUNMcjdzTGswcjllN0trc2FEMnNzQUU2MzFqV3M5ckZ2N002U2hqYlUyMW1RRWwwUHlyNGFUNy92ckRkREtmVlZsU1A1SEJxcVB1WlVBSnRQdkNsSTRIQ1B5djZsUk45bVk0b2NidERHYnh0THVqT2RYTlFIK3dRRjlRUDR5YlFuTi9NWnVaemFtZEZLTWxYTmFtZ0JyUVZLUHNqZ2NIV2xSM01NZW0ycC9obE9ycDY4WTVYTEJobkhTcHhMUGNualQvV1VBR1d0WG4xZFlzbUZrZS9YUXdMMHk3aEp5ZjZzdG5PS0hMc1NxcnlRZ2MxbVpxYkdXMW5aeFZHekxxSm9IVUhxckRMUENEQkJ1cWwyZzZTMm95eTFuRnFWQlZoWXl5QWx0RnZUekxnYjhWdkVwS0hXbStLbTBlbHhodm1PSkdOLzVaNzlZV015VjNpYUZuVC9xY09qVk1ZM1V3USs0TFNTZXpDaEdwRnpOR2FNOTAzSXdCTGcvcUtYc09xS2RkeUNXNEY1TTZVMVl4aEpUQnNaY2Q3VEl3WHlrUTNxRHVtTEZyNm1TV2s2Z24zTnY4NlFBeTJrc05zZlRndTZQbkZFZVZtdkhkcVVYY0oyQmczUnlUOTEvb1EwWjJQeGlJNThwc2h4V2NaMWJkVlh5UlVadHA4SS9HaVh4cjhOSUNaSlJXMWZGTVRYeG1jaEdNWUdvNjhnTlVuM2FjRXVnWHFDNG1IRkp0cXd3WnBlOUFCdm85OXdVWS83K2pJdm50MmtIcktwWFNYR1k2cGZCMFZsRUhGTm5TcVZDZGJmMHlnMzFMYVlmS0hkT3lGbkNac1oyajAweldNQTR5cElRanA5UjF5a0gzTWtQUGxqWjJzNjVrWnkvM1Axd3ZNS0lWU0tjS1JXb2xHQzdQVm5zVDNHZlJYRk51aXJpNllPODlDODUwRE5zV2pNYXdNanF4SFFnWVZkY3pYRlFDNVJWdUl0UjgwMDRCM2pzckM3Ny9DZlpkTkNBZURYaHJPdmx2SlJnMk0wSmRBdVVWYmphVU96TGdlaWZ0VUM4enZZVWdUdllROVpjaEk0Nml6TG5xSnNDUUIrMEpMM3BrNTdUaXpXNDJzMXdNYkpleVJ4eWZuV256R0xYQWEwVlBYWHRIUzNjOS82bjQ5QW1MOU94amt4dGZab0tjeitMVEQzOWFvMVkrOUZaMTQ5aFFyZjErL01nVG81d2NMQnA4a0hPaTY3UCtWQkcrenMrbXFFOGhNVDVBOWpCZEM0OG55K3Fhc2ZpdkE5Tk9xTkpSU3V4bGduNWFzek9KZFZJdnFRWFRhV1JwT096TEJlTis5czFGbWlndkJCdlFjcmlMV2w1WWJTSWJnbXA1Skh5WS9LTUlmdDBvS3F0SFcxRXAxcm5iVUgxNkZQMXNvSlNPN2RUSzhtbHJUcE1NSmxDblg5TFZOZlh5NzBaRnczUXFZYW9EVHRUNTZXSGFWNlR3THdhUTM0ZXU2NWpaaEl5T0FpYllKZEV1NGthMFFHNXNWMStIOThsRExtc0s1SjhIQXZIY2F1TjZGTVdnWEJUVUhjLzBYSHFQMEJhNjA4bStKZlRJRjY3VnhRbTJxVy9YWU04SkY3MFNHTjhDc09BWG81WGJoelRhSW1sZDc1MTY0SjRMd0xubVVkL0R5MStFVEV1OUMyckxGUHcxODF4c2dDVGxVbE5CUHBPWHhSbDR1eUxRZCs0UkloYWRXR29oc0tIR3RnNSt4N1V1WWRPWDd3Y3JXZ0dSTzVCTzVTNUZjbnNkZFhkZVVQZTZtcHlZNXVZRHhGaHNLNmEvY3hIYTgzRTdJdldKdTRTUCtaRWxpYkllTEwxMnBPWDRCM1psOEdqYm5hN0JibnZQS2NpblZlZHBsRjMxOG03WFlMVFY2YkpudWpXTkxBTk9zWGpEd2luRUhXZmdYQUkwOERwVHNyd3hTSGc4NjB1WnJhb1J2ZnQzRzRmajBWMk9nMzFGblhsTG45UVdsc0dEalpVYWJodGllRGF0MHpsWndXR3F0LytrS2U5QnZaV1RMaWRhd3g4emx1MENleGhsSk1tYjh0S3FURnROeWZpaFFhR0xnbTlhN0xhRFN2SnA5VUVYUGJHbjdudW1VQWJtT1kxYXdtbkxaSkY5TTZpMy9mb0xka09IR0M3UTFxR1hJMVRvTGtidFEzbnM0S1RuUjdiZVNBalhncWM4YWhpRUpNeGpOYjJOdzk0dm9rZnI0Q0lLSythVWNRR3VQUHZIOGNQdjNVc2dQUCtlK1BSOXRQV2ZDenY2UHFsdVd5ODB4bkJkaVZXVmg1TjEybUFJWTlOaUlBdGxVNHNHUVpJZ1dXVFZTUk1oRExlaUlUeWJ4Y05OMzBrV3lSUlkyMHNYci92MWlqNzFVS0s4UTlEK2R3MDVKMWI1ZVFHTG9xOW80TzI5cU95bVpQclhmZkpWdGVxTndCdnVZa2NxZm5NTGhCMmxXcFkvem5mdWhkeXVGeGYxVm1yN0ZpbnJVYUxNR05RdmNTZVk3dGs2WXVzMmc2TVNUanpmZVJhbmFDaTRWSTJaOWxTaXVEeWNrbC8xM2EwbytvVzYrbjQzQ0czWG5ROUgwZC8xYmgvMlV6SnlnUHFtb1lCbU9FdlNrRjBwc3VvR1lIVy8rN2lWSUtucFVnK1NoT2dqemdnWlFUN242RVlWMUpzTXJQdW9DSENYd1dzeHJYYnlGbTVuUEhlRjJ0V05lRC8rODk4T3FpYytRT1ZMYndUUXA4SEk0djlNTThHZkQ0bXZZS3NUdlE5THRXLzBuRWpNV090dXRhdThJa1NxY0syQmpENTJDQVVSeDk2eFQyVWtHTnlmOG80cVkxMVI2YzhCQlRYSm5BcW9YWFlsd0t2MTAzLzhXMnk1YzFzR08vaEY3NllGME9TUGRCMDE1d1JXcXlLYWRKemlRNkdPTFIyVXkzNnlCdFZPeVlnWnpYR2tvbmpzcFE0ZVBhbEh4Qk5leEwwWGFIb0xrZUNidi9aN2JyWThqWXhudzE5RHcvazdveFhnOW1rTGRGaU5PNUNsMldBa2xqUVp3YUhCcUltMXJ0YmRkZmQvcVZPTEVFVy80YmVsN1dKNVZkQnBUZ1duNEFzc0xISzl6ak1RVXVyRkowUjlZdWFoNzNaSHRpN0FsS3pmNEIxbDFJeG54KzhHa3B4N2pPSEJxL0ZmYW1EN2pPeVpndU8rSmNYQXJBVTFhUTNQc2NaVTZ1bzZEME5odFdzYk5SdXhLUGxqRHJiTHk2anYzcmowTWVhTzQ1TWhJK2xGYWw2amtUWHhpSXZYYnZ3VGtwd2p3U1d6S2h3YmtweHR4b25kOHVidGZLRmxuRzB3a250UytqR3lMY3lCOFFJWkZWblRFSkZhanRLZm5wYjhCcTBtWllUbFdvcUJDekNBZVQxQmIwcVB4bDYzSStGRklOc2pQenplcGdSTjBlT3Ewb090ZThlRzdlVmRiYkJ1N1hvNU9ISmJnWTI3cUFWOVk0cEFSbEZzZDkxN0k2S0c4aDVyTG5NKzhrUzdVL1dvdG1XSEpFTHZid0JNK2FPRzEyM3BSYXJCRnVXUmtmUmdUVy9nbUFCdldPL0F6cW8vWGVMd1FYZDQ3aDB2NlZCRzFVMk5naEczR1plZXNSMXBYb0RiS1JsWk40VDNqMHhMeDhLWHVZRm5FTmNJam9sd041d3A3eHN5QXVmU3FEdUhIZ2tQUmw1d1pMbENrYmROdGFJbUc2WW1UZEdpOFFOemNINGk5bHhDR1RWUE5EcHNjWS9wNkRtd2hyVWdMSWNQSEl4WDRIV3RDVFBGUUU1NWdaaVNrZkFpTU85dHl3c3ljVk1sVUE0WlNjZlc0NW5vOTFkV011QmhyVTY2ZERzZ1A5QjExOWFoMW01M1F4bU56VllPL0NpYUJETGJwMHJCYVM0UzI0UWVyYk9EbWhkU3FTcHZUS0FQOG15MHAzZ1JUTlZtNmpSb0xobU5zeDBieGo4MFBMQm1PMkVZVk1EZDlPdGZETXlwQ01LYXczSXllbk1MYUFWdHZaV1laVzdwUWJCTjFYbHZydEZhU2tiV2xPbjlJeGM0UG05NUZONTVDZ1pCZWhHZ0hsc3liTWsyYzZCbkRqMXErTDBBTmlzRG5BUWJMYnkzblo4Y1ZJNkNPbXlOQlFPaDczQ3ZrMUdQTkdWRkoxK1FOSHM2Zzhac0lTdkMwbVhWZVRmVEhuTnVOaFJ5d0dxRm0wZUFkTW1kSmtwNGtVUERpZDd3SHRtcWZ1U1FVU2R3Ykx4UUVISllnNCt6WTZkVzU0ZUNqRTVzeTJzZ2hXTzcxanF0dnZRZGhBTFhzR1ZSelFNMm9aVURDdXVGOXlzQkNtNDVyQStoOTQ5Y0lBUkJnY1c3SGRZWWNKK2JqTnJ6bmdzTFBnVDRveVBibDBOR05iYWtZUFlZbnNSVmVoSS9mM042Yk5nSlpiSDgzUU82d0pPUHZUdnlNb3IzSFNyMHJPc2F1c0tueEZpcHQ0UTlydFcwNjY5NEhVMjloeHl6SEMwVkJ0cGdCdUtNRUpzRjExdTI3M3daSlJ6YmppV0VHbStpdXVBM0ZxMlVCbGhrUERDUWxSRUV1ZVhnckVkTDNvcm9VdWZBSWVoS1Q2a1dWWnJRaTU4NjFLRGtEOTlEbXZlUDNBdDg5Z2dBaGZmWm10Mit4Y1QwV01lZ3JXUWhxODczbnk4amtEZ0xiM3ZIaHVrZWdWUGZMeGV0OWRUcUFEUUZvajR4TlVpWForWnQ3VDhFckpQd0J4UzBqVU1sMjFHVDk3VXNUL25nKzJ6ei9wRjdRTWlSQmFBRmJ4RWFvYXJVeUdJS0M4QWc5d0NkYzJmUDgyVWs0L25BajlneC9LczdkaEQ5RVAwU3JPc3h5MmdnVE0zYTJzMWZqWVdNc0xEamtCeUwyZEFRZEZISnVLbnFXUGJtL1NPVE40QnNLQW15NG4yT1JoQkhOR0VCMk1NdXVoZWNaaVJsVlByTVQydHkveVB6UXVIWTdHbE51MXFITEQzTkwvL3B2b05UaFE4Q1VLanJ2cU9tMTB3L0hodXdQWTlCTmNqK1FFT3dZYnFrYjZwNk5sNFBYU1FoZ25WZ2IydEsrb0d5akZ3REZaR25BWEhIZHZYTkZqVzNHRFVwbzZxVXUwWUN0Wm1mWnNvS2lIaFA5cXZ2S1prWC9sTEdleHFzSmtoV3NVNFRFbVVBSjF2anN1L1kxS1hBTkhUb3ZQZ3ZNdnF4UXplVjJNNHkvRHN0cUlkTE9iUlBiQWt5ZUJHWEM3Uzk3amFOSk9rbTM1U0VqRURtNlF3R1NQWThzbkJzWkxUNjVZTHRwYmNNazBOdWdNelJhVmhmR2ZmZVZuS25FVFJ2M2JyMVY4OUtzY1FKU3ExSG01YnhKM3RnakNJeVJlcUJkdTdSYzVsekNXclEzemNGVytVRlFaMVR2RWhUVzZUWS9ZU01zTWtKdnhaVnZZSUt4d1poYm1FWXI1QTBxUHd3ZlJlY05nbklaZDRFamtyc2xKcDZPSzQ5RTlxYTIwTkQzZkdXRUVWV1NnZk1XRCt4RHIwOXc5RGZZOGJTQi9XQ3NhZDRrYmFXQUgwTllFdENSblRqSWdJQklXVTdOdEJ0b3BPK0JuQUZBV0hmTldBd1Fzc0J4blU5ZGE2RUc4MHlLZ3BTYU1xRzQ2TXJ1eUZFUzhtdmdWRFdqQ2crZ1ZGZjFNTFNkSlVCMnVwSlhhZWZxdmNGYUswTEx4SnptazZuUW5Jb25TNStURW5JaU93M1RNU2xZNFBIMzJGQ3JRNzhXdHNBQitvSHVKZGN0RWpFTmJpbTd5RTZuZ1ZCV1VhUmtGRkh6TjB3QkxNalU3Ty9INE42akNSa2tSYjIyMC9UOU5Ya0wwelBYMyttcHR2cXhudVBES1FaYkZ2Yjc2bDFyeHBMZjBvMGR6b3lKUGhOeUlqczE3dG93Z0tDQzRKOVljOVZDcEJWZXdWUGlOaEt3VGNhZ2xIb005cTB6dVRYdjA1R0prQ1dQd3RHQTZXREwvRzBwZTVYWXlHTmhOUUtaTWtBNnFJVjFqY0IyelJrNjRHekhYb3ZnbFBBUGN1WlhpaTFsbnJYWFRNcEk5cisyT2tLb1VGcWpocHpHREhwQWx6d0o0SzlIQVlyZzBaT09BZ2FtaEtXVWFwUDlwaURmam9aMWZhcFhhQ3graTdkMUNqYUlidTdNQXV5L3RDMjZLWUdsSTNKSSs5NjZQSEhZcGJSNUhGNngvbTJ4NjZwVFlPb3RjM1JOSDNraFNZY09QaFg4ZVhmaXlQWFRNbW9YUHZ4OGFidjFrZWVEVzYzaFdaVWF2aHU4RW51d1hQTmo2aWgvM0Q2TDRucmk0K29SNVQ2STBHQ3FwTlJUOHVvdndVWW5LSUpnWXlLWGRiTFhqcGtDTGtXazBwWXlJREY0REV5YWlYcHdLTzVhMjVsMFJjZkZlaFB4ZCtuWjJOQkNWc2o2UHFtN1RPUE4zeXZhNWF2SGJoNlZIeDZFcVNiUStGUkxGWkNSdEcvMWQvOVpjOUExNXlNREx6UnhSTXhXYVlIK2tXeDl0QUxKd2FMZmd1QjJVRC9qMzNmOUZxY251UjBaTzdKa05HNHk1MFhlYTZwSDB1aVY2ek9KK0d5blpCUmh6YkIzMGRaVENqV0ZsVzFKVnJZY2lCSHBFY2oyM0htb3hwR2pETnhYV2VHak5vMHp3dVh3WjBSMGF5UjA3VmxLZlRaREE2ZUNSbVo1TGFUeUQvWVFSZGM5S0JVUXVwYVdYaUJnSCtpTWVaRFl3Sitaak5EUm8yak15bXlPOHQyZ3hhRWx5aktWV1NUZVgrayt5dXFSYyt4eURHb3pTbGFRVEJjQ215TklraWVrdnc3dHp3MEtaOE5vczUrTHNvUWFXQVBaK3NuSHI0c3R0MUR3MXFvUjJ2R1lrUStUOWlJWVNaaGxPOUNTb0ZVK3JsY05wbHgwa2VHMDhsc1plaFJuSWw0TnJETUxyTzk2UkVMUWw0ZUd0WkNHZkU3alo2Sll4WVY3c2lZZjhHb21RYVhnNVM1azljWGR3U0xjQ2JUVzJrWkxkMkhwS01CcTB4MXg0OGw1ZVdoWVMyVTBkQjZlVWhsdytQdHNzUUtxdXVnOHlLaHdZazJSM2pRcEdQQnd2RTZwNUtXMFRJZjdjK2hsTjFsUHUvL0orWFNYRHJIWEp2K0RHUzBHbHN2dnhyNzVKNXVmYllOQS8xVnZ1WFZsc2ZLdWNEd3BvOUdlVVUreHlWNXdOYVBaRHVLbmpzSjIzbGFBM1dOU3F6a21hR1N4MmpGQ3dYNmlvYjM1d3ZCcWNlRVRNcUoyS1J4WUpDM1UrUDhJYjBlSnY5NVZvZE5FdFpCRkIyaDVYazRBQWRKbnl1SGptWlpyc0pCRXhYN0RrSkR2eTd5NjEyWHRYL04yeDFrOU9MSU1GZ0piS2FhTHpzaTBtWmV6MlhHaVc3ZC9LMHFodjNnMzkreUFEeFdnek9ZaDU5VkF4TlhQRjcvdXE5bjF5bzNjWDVYLzQ1THRsdTNibjc4MjFDL3g0amwySDRINlNyb0thZ24xQXNqUWluVmIrc24xU2xhc2Y2WjlsbS95NEd2UHd0VDk4SE91Qnc1NVBCbTBZSFBxc0NudVNMZTFQakx6bW5FT0VBbnlwWkQvWXBTai81NlZQbFFySDdJd1FxVEVUNXdlOVB2M1B4a0xkRCtDLzNmcDNxT3pOYU5pTHhqY3UzeGQ3M3RjZmlSSXdmdGRGMDFid1ZIVGxlOHRZZDNTNW04MGpJU2cyZDhlMXhBbXZTYlpxanZrZ3lIRjlIOS9uMUVmemtZemhJWEdTNGtUYlNHNTVwYWdpRFpyRHo3Si9IRG4vdXdBTThmb1BIOG14OVQ3LzVuQVVYazU4eERRcWZWaS96ZDZUU0VjK0hOaTRmR2JKNmxTMjlYTnQ4TTZJb3dnNHp1Skdod1B3bWdaUEl6UGk1SjhNWHJ4WGRlbk9ZK0tUb1g4akNJd2p2M09kQ3JsNndjcEFFNTFsSE5rNVRrNFBNcVFtbjRPSkZ2MXU1d21RLzlOWUMxSkE5dStkYlRtSlhUelRmY0s0ODFGcGRLT1dleit0bWNpSzhWdEsrNUtQTi9aemJya2tuZXZIUUFBQUFBU1VWT1JLNUNZSUk9Igp9Cg=="/>
    </extobj>
    <extobj name="334E55B0-647D-440b-865C-3EC943EB4CBC-4">
      <extobjdata type="334E55B0-647D-440b-865C-3EC943EB4CBC" data="ewoJIkltZ1NldHRpbmdKc29uIiA6ICJ7XCJkcGlcIjpcIjYwMFwiLFwiZm9ybWF0XCI6XCJQTkdcIixcInRyYW5zcGFyZW50XCI6dHJ1ZSxcImF1dG9cIjpmYWxzZX0iLAoJIkxhdGV4IiA6ICJYRnNnVWlodExGeDBhR1YwWVY5Y2RHVjRkSHRGVDFOOUtTQmNYUT09IiwKCSJMYXRleEltZ0Jhc2U2NCIgOiAiaVZCT1J3MEtHZ29BQUFBTlNVaEVVZ0FBQVpJQUFBQlRCQU1BQUFCSGI1eHNBQUFBTUZCTVZFWC8vLzhBQUFBQUFBQUFBQUFBQUFBQUFBQUFBQUFBQUFBQUFBQUFBQUFBQUFBQUFBQUFBQUFBQUFBQUFBQUFBQUF2M2FCN0FBQUFEM1JTVGxNQXErL2R6WmxtTWtTSnUxUVFkaUxJd0pZSkFBQUFDWEJJV1hNQUFBN0VBQUFPeEFHVkt3NGJBQUFPWEVsRVFWUjRBY1ZiUzRpa1Z4WCsrMW5WM2RYZEV3TVNKRkFkRlRFYStNZkhSb3hXR1hTaGhsUkhpVXF5cU40b1JNWHVSVlpSck1LQW9Kc2VkT05DcVNJUlhVU3QwV2hDQ0ZqbGlOazQyRTJJQkFTdFlrUVNJYVk2MVRONVRKeGN2M01mNTV6N1YvV2pxbnZpWGRSLzdybm5uSHZPUGEvNy96MlRKTWNmajlXUFQvdFdVVjdhbUdDbnVVRnZBcTdyekRKemRZSU5pcTlPd0hTOVdRcWxPOGZlWXRIVXgrWjVDeGd1N1hmRzNhWHl5cmdjbyttWGJoeDhldlRLUk5pY3VUM21lNXRSWS9EaEwyekZ5MGt5WmM1bFVSUE41MU5UTXUrZmlIVTBVL3R5akZkMk9QQ21lRDFwVEpKYUdSbVlycFFHRzBuYmJBeXZUSXBaTUdjaTF2dnYvaWxaTUxqaG5udnVmc2NqQkg0MFdzK2IvMGJ6U1NkdDg0c2t5WnZYSnVVZndWZTZsa1hPUWYzYkhETDNMT0M3Tk1HRjB6bkdaV05kV3hsbzJTZUUreWFiQ3N2UW5uUGhBVXpxYW90S0poclYwamhnMTUzVjV1bWNpOXQ1Mlp6TnFEQUY1Y1c2b2pGdkNNRzhlVk1tazBQemZvZWFXWnRjeUJCbitub0dOWTAwRWRRczdPcnhkTWVzTTN3Q1lOdTRtRjQxcDlsbE41VURySEo5WTE0V0xYT3dwTXpUb3Vrd1BEbFFTSDBnVEpzcmswc1o0cHhSaXRyRlRXTjA4eXNacVRDNTA5bDVNZVRlak5rZjBtZHl4SkxPQXhLRHpOQSt4NVJieU9McDFPQjJjRHBDZDNMRmh6bExLaXRvTlRWbVQxRTFqR3hYTzVVMFFYRDV1Z0ZMcExhb1BTY0V1MlpYYzY1QTg2WkNkREh2K0huclZEWkdjZlFid0pJTkwvbzBIanR4S1VTRmpFeXJZdTRQcm5BNllkMW1nVFB4VmllMVppcE9sTGlkSkVrTGx2VGNIc3NtVzdFbjJqdmx4SU1sNXlZU01ab3BiNksrRGVsUkdpSnR3bndteFBkb1FjZkV3dW5odXJWcVRpWHhlR00rYzR2WlViVUtDRXFiVUNwcjJZTE5Jc1lCMEhuWFBEMzJPak1PNjFHMHJjakZiZU1ic0dPanRBa3hWWTBJanhKNzBQcW1oRlNOYy84ZzR2SHdtOUhWcXlyT0p6RjBXd2tYK2REUXhoT2ZwUzVKRExSUDJTZjlxQk5pb3oyMWVjM3dibmxPR0xVK05yaGtKQzhicDV3bk16cWNDdEM4ck5RcjRqN1pjZk1GVVVFUmpBdWlvbHdMUEMwSnRJQTYwWE9LcXlMRTRNaDBObERDaDd2TExDZU0zVzdwNFhkLzBRS0YzOTFoUHJCaHdXVCs4K203M3Q1eDhPamZtZ2hNSUh4M05OVmtXQ1MxTU5JYlkxMm11T3h4RzE2TkcwOTFrTnJLVTZnYWZGeHdLdjBKaFU2ZHVjZ1JxQ0dsaTQ3cHZLeWNITUxGZll1bFpOb0o5dVVYclczMkRsSFA3Vzh0V0dkMkIzRE5keXc0YjY1OEsxbEt3MldFaFdvZzVieExxQzdLenBwb1VsaU9QVWxRNGxXalhFQ1cxSVBZUmxRSzJualhUK0dKS2VzTkhPOTZrbFJ0QnZRUHUvdlQrMDd3QS9tL0U2U2Z5ck9rK2xOYjJnZGtGNDI1bWJkb1JkVzZCSDFhc0szbHZsZ1UwZjhYTC9lSUdCRnBud1FQRGEwOUtueG91a04wa3lHSzNIUnhyTHFkUEJOOUpJcWlab2wwcUpwWFp2M0xTeHVPYURYdC9pZ2E4TThCQXgyZWZiNGF2WjBld0RBV3VxckNwaVNOTUFkRDNxTUVSUXJPVWlBVnpaVmkwMUhVelA2Y053b0J0T2FRSTM2M2xjOXI4ZHZwQ09weFVWMUVoaC9VVHM0U3ZQTE5MeU0zSHcxNHdrUWxzMCtOdnlJSHZHUE1wbVcwaE9GV29OZzkyQURMRFg2QVBWVDRZY0tKTUcyK25OcDJBbVBjdU9YcldoeGEvSWJNdTAzQXNEV2NRUjhzUGJjTW53U3NRK2hmYUsvSG5sNDdPVnlUVHhDVWtCK2lVUUx3ODBnMGFtWmRFSlVOZDAvR3c0NXRhU1BJazROOW9zMEFYUGJzQnorZXZ2ZU93U2Z1eTZ3WGZvMW0vQThnRitPTTdFdnpsbmFTcnhyNmRpc0RGWGxMWnVRQWZZWGE5RkVKQ256RVBQQ280Uzl1NjNBeVhTZm1QcGtkU3JzQ2ZjOU44YUt4SVZzblNhRmhrWjlOa201WjQ1UFY4SzBqYWllRm91b2xvSWU3ZXN5V3A4OFl3SENjVjZWTjRLM3pMQk5tQU4wTWNUUWtrYTRSOFZnVHBxNjUvQncraGYvUURNNExFaC81SCswa0sxODFkNjFrbkxvcWhiR3RTZ3MwNHY0T01aaDJXTm9DdmJQQWdlV0FLY21IUzZDYkFaMTkwcnQxd0lHT1NubnVxZnRMS01kZmV3cmo4ZnR2Qk1GZW9FaCtZNjV1MmNsalpyL08yQVh6WGdzL1lMNHZDbGlNc3FTcTJ3azI2REY3YkVuK1YxallrY3NtYWg1L1RsUm80ZllRdE9kMkFycHJEZzJJdmZodlZTL2c5T0NLcnVSeTBnMS9pWU8yNVdpTFZXbTFVRjVPWkRNaVJCUjBJalk0bVdzQVlwNzlwOUF4UFdhcnl1Y1E3MnNjbW4yWlNmOXBYdk53b1dVK0h0QzVsTnR0amdzSzRsUDRpSEthSXlOK08rbnpWa1NGN2VpaEJvNGt6Q0NUNjVWQ2gyVitRbVRRRTMwMTZBSFJUU1lwcE9GajdoOU5lRFhDWXQvZVVZbHFsbXNHR2xxWk1EekVFbDlPL0lvK3dGR1dsQ1JTb0F2SGgzd0Y0aDBZMkZZV3A5eWdJa3VTTnVVZ2paWVVGRnNvMXgyNkpySFJ6MWlDNEhVMENaV1R1b2ZKVjFMVVJsZ0NCNFk5S1dyOFBuUVh1TVlpc2tEYm1EV1BvNExjY1hCc3liVC9VNEhLRWlKcmhFeHB5T2ZmcVl3bDRoT0lERWFCZDBlbHA2MldIWkxJQSsyRUl3Vm5mZDR2NERTNE5qTnRBRFlsanFCb0tCS3hKUXUrSnJRbGZZa2Q1N3BseFZUa0FwMGJzaVNzNFdpNXRDUkpMWnBGVlpoRVFwVTlLeG8vWFQ1ZnFzMW5BM3JvQ2Jwekhnbk5RbXJGbHVUOVlhWlNSSWdGRGJkc1dVdnFzRk9Ic25qOFRMUHhPRm9PbUNUQkFhcS9DUTFaQXBWWlRvdEZrUDFCMmJDQlBCdWNHd24yV3ZjTHNTVUZGM1RRUEQ2UjFJZEFxdTRhVmRiQWlwSitnbzA0WU94N1Z2QS82T0NDbmlVUFB6dEtaWWtVeEhPR0x0RFRFNHQxUHk4S0hWdXlZSzk2NlJhUlhKQjdqZU1vK3RPcXFFSzNXWFpyL25lVkMxeEZCWXk5NmlvUElmN3JFVnRiRU1qZVVEcHhRUTZ4R2xHN1NaZlZSNzFnaDdNbGkvWWNXK2VKR0JGaExXSXBZYitpa2RQdU4zbVpnQjJXYVZUQTJFL0NySjh0ZzNZSFpxMUtkVUFrK0NhWHdLaHJURElFd0JLUHc4RUVGbXBWVFl1ZXNUcCt6MXJRNGk3bk9SQUQ2d1J1S3hQelBiL29IbndYanRzSjNmYkVlbEp4STJLclNIVkEvMS96YXdoQzBqQi9jMFFiSm0yMkJBbHY5YUlWdG1SYTlvUFByZ1l1OTBSZXJoRUV6dGM3QkF5UDdSQWFjVHVCVG5Kc3VFcXJ0Q0FabVhaeXhzdkZQbVdBTTZNcmNZMHQ2YW9qWjB0cVlnbHF2RXBTRW83anNrTHB2Ri8rUFdHR1Jqc2NQU1FHNTRNSVo4QjFrbmpVSWRJVUFubGZLTGhCT0F6NGZoZVAvaHBOaGdZaXhPTkNKYUpwc0tSUVlvbFVZREpSaXVMcGdyMEt4Y3d0encwSnAyWkE4WUN4R2pVUXpLUmhZTFZrRDlzUzBnOGNHUG9CdFpPZVg2aTZ6dElJUHZKby80REhISVRNNHVEeWxoUmVlRWJPaHE3ZUtrbUpDUnU2QW9RbEdwZC81SVhLb3hvVXhubXFZdFVIOVpxbCtvYjliZm1aWjhSQm52VWdia2g4Zy9DM3JsTGRydVh2dlNuUTJDZGZxSGYwN1pCaXdRM3hDWEJ2Ukt6VUduMjhOVHoxcloyWUFucDRsVUFob2loTzNNSzhNNjhyUGlBQmNCbWZxbFJVM0xyb0tPMDdKWjZRZUk2SXc0QTJQUXNYOVU2akxFRnNLMTJJQnhYSTE0Qjh4WnVTOFJvNmdGY0pCSHQySC92VEJubVpvRmwzT0xYNFBnVkR6MXM2dlBaSkpDQjdLT1ptM1I2VW5OSEp3dEF0WWdMSHJtY21hbVB1dkhqeEw5K3RLdVVSaHhHbnZhNkVxMVR1Yjk2VWRSRUNDRVhJcVFSQXAwSWYweVpSMXZib0YwNklqcURoRW9KV1ZEdUI3bXZBYk5PUGZXT1dVbTB4RlZjYUxuQUxJeXdzYWRKekpSVTNBQmR0Wnk4WjNFc1RiMHRjM25BK1BaSmp2NTBySTFlREphMWR1N3dZN1k2M0hPN2xxcDFBV0JuVUpYYzJWUDY4Y0NzaVNkcE81NVo3ZUdTd0pHbUxKWkNwY3BZSWtlZ2E0Mnh4KzNnNTh5RmRMMkhiTXg2SkIyUlpyWlo4Tmk4RU9rZkMrV2Q3RmZQWlA2cUVENnNrUW9jUkhmOGUyT2ZpUTJGTFZzVVNWT0g0d0VtZmE2SWRvSHlMLzNXZ3cwK1IyTnpqZi84OGJYdjVKMTk1d3BQamVHMms5SDI4SW5CNmZna1ByUEsyaU1PTnNOS2cwMjdjN3FaMFRRaEo2REE1cTAwMXJnTnNpYnV0SkgvdDJZaTk2bGpDNzNBTlFQZU1iSnVtZ096U25uNUFqaDBOMjFSejZicWZoM3l5VXloSnFXMUhXMUlHL2ZUVjVFRisvOGFwcGV3dVM3c05veC9LL1B0YXRtVFdIVTdhY1I4NG5mVHd1eFBWSXkrTXF6L05hNlFTdEE2REY5R0s5bnVGS2p1NXFHTVBIam9YOXFpcFFDaFU4TGU2bThQS2N1VmpPK1V3c2M5OGFWQXlWem9SamkxeGQrRVZxMEZKWFJRdGRkdlhoVzhMTHpUc3lRenVLT01JWHJyWUlWemg0a3M5ZXRyeElQNmtsZUlNL2RpT1d1TVBiZzM0WlBtZHdXMUFMVDA4dUlsWEFLeVc5UXgxNVpIOW4zVmlGRnZpMEVzMnJCcVpERXVxUGlaS2lqbmxUa0RJbHVpcWFDejRueHZUOSsweWNsb3lnM0ZIQXp2Tkkya3lsc3paS0VEeXhaemhNeWZGWGhoVlhVL1FSZFJTSUJuMVhJZ3J6aWlTRWJpYTh0ZUlaVUpsTEhGdEZjWHJUVTNQNlozV0JkM1dsaXlySUJlU1VSQnNIb1UrQXRjV3B4NUVtYkZreDE3ZXNaczBRbkNDNkt3VmtDcUJOUjFkVkd5T09ZcWE3NWc4U2JWK0pHWEdrazFVSUl4dW5NN2JvWFRxN3luYitnMDUreDN2a0gzSElCVXBxWUFIUVJsTEttdVdFSjJ3cVRoUThkd3NWU2ZmNVVLTHRhcXBLL3BEd2JuanU0L2w1TUt0anpIRFFHekpmRENncEc4bnVLczBIV2Q2VlNSVXVFWFEvVkV0Q01sSWFCemFJR0F1Y3c4TWVQMk1MYmtVYmdXNFBkV1pyTXZYUFByM0RIN2tkRkZZR09lY0d6b3NnN2pEbnhmMkRsK25WVmhTWmlyOGZXSERUVlpLY2gxR0R3eC9LMHdGT3lQZG1UNFJuV0VoUndJejR4QTdhZFZ6UjBxbHJ5WGxRRlZBQTl6eUUwU1U1eTRVSmRKUytZY2JMUjFQamVOMkU1SSsvdjk5V2VFcldGQjE2SG54aFJiZVJWNjhTT1A1Snl0RzliZG53dDhYR1FCMyt2S20rYkdWOHBDNVU2U3RpS3NFZVRCVTFiWGlZREpaOFMrUGdoaUM3TTBmNnN1UVBRb05NL2hTSi9uejU4eGdseG5UMi9ESHJvODg4ZUx6ejBZTloxYjh5cVNIQURNaEd3K2hpWmFxeldnNllqSnNpUXFaVVgvRlRzOG51YUsxKzNJSVF4SzdlYlQzOWU0cjQ5UUhNTTZQSjE1djVlR243LzNnNERQM2RkVEtwd0FYbm53azNmOWxUMkVMNDE0SzIvc2R4WDRrdUsyNjJKSEVKeUpZbE5wOFBEbkw0MFhqYjN2SEUzdHlxcXJxa2NlVDFvaXVkY2ZqZVF1b2xrMXozRjBXUW9rZmwvSDYwcmNuT09EdU1hNGYxMWZyRWRKejQ5WlVrckhFTFhpRXhQOFhhdWZhSkR2L3F6Y0oxL1hsK1FQcjlEOUw2cUprT09BM2ZBQUFBQUJKUlU1RXJrSmdnZz09Igp9Cg=="/>
    </extobj>
    <extobj name="334E55B0-647D-440b-865C-3EC943EB4CBC-5">
      <extobjdata type="334E55B0-647D-440b-865C-3EC943EB4CBC" data="ewoJIkltZ1NldHRpbmdKc29uIiA6ICJ7XCJkcGlcIjpcIjYwMFwiLFwiZm9ybWF0XCI6XCJQTkdcIixcInRyYW5zcGFyZW50XCI6dHJ1ZSxcImF1dG9cIjpmYWxzZX0iLAoJIkxhdGV4IiA6ICJYR052Ykc5eWUySnNkV1Y5SUVkWE1UY3dPREUzT2lCamIyMXdiMjVsYm5RZ2JXRnpjeUFrWEcxaGRHaHliWHR0ZlNCY2FXNWJNU3d4TGpaZElFMWZlMXh2Wkc5MGZTUUtKRngwYVd4a1pYdGNUR0Z0WW1SaGZUMHpNREJmZXkweU16QjlYbnNyTkRJd2ZTUWdZWFFnSkRrd0lGd2xKQ0JETGt3dUlBPT0iLAoJIkxhdGV4SW1nQmFzZTY0IiA6ICJpVkJPUncwS0dnb0FBQUFOU1VoRVVnQUFDZjRBQUFCakJBTUFBQUF5RFo1NkFBQUFNRkJNVkVYLy8vOEFBUDhBQVA4QUFQOEFBUDhBQVA4QUFQOEFBUDhBQVA4QUFQOEFBUDhBQVA4QUFQOEFBUDhBQVA4QUFQL1lDSUVIQUFBQUQzUlNUbE1BRUZTSnE5M3Z6WmwydXlJeVJHYlUreTUyQUFBQUNYQklXWE1BQUE3RUFBQU94QUdWS3c0YkFBQWdBRWxFUVZSNEFlMTlDNVNrU1ZYbW45VlYvY3A2T2VzMERnaVZndkxZVmJPQWNRNktrSVU2em9obnlZSmxlblJBL2xMb0hsNmFoUXdEenJyK3BiQkxPd0pWS0E4VkpFdGhlS3lQTEJCQlVjalVGWGFFNDhuaWdPT0RnMWtxQXJxN1pqc3psZDNUekhUc2R5UGl4dVAvSXg5Vm5kWGQxV1NjVS9WSDNMaHhJK0xHalM5dXhQL0lLQnFGa1FaR0dyZ1FEUnk0L2JrRlZmN3pGeUptVkhha2daRUdSaHJZYnhxWXFnaXhYYUJXajRrR1hTN3I4S2tmdjZ5Yk4ycmNTQU1qRGV3ckRSUUZ3cGxOdEhuMTNzdSs0Ym5LZzZhTlU2K3ZiTCtTMnMzaFVkZFhibmtqSjBiWGtRWkdHaGhwb0o4R3hvUjROUUR3M0gvS3YwMXM5V08rNVBsSHhVUGNobW40clVKMG5zanA2SnRFNTdaRXZNU2tSNUdSQmtZYUdHbWd0d2FLMlB1T0pRUWw0b0hlbkpkRGJ0dmdYejdlL28wLy9sd3NER2hQVmM0VW91amJ4UE11aDNhTzJqRFN3RWdEKzBBRFUySWVyUndEamxna3VSeWFmZDFXcUJWNVlmQ3Z1ZDBBeHhFaDd0ZU1MZG1UcUx3UERqRkRYUnZSUmhvWWFlQ2lhMkRpdkt5U0FQREhMbnJsUFNxc0xJY3lEeG44eTFkK1V6STBoVmlRa2J3NEs2L2o0bVh5T3ZvMzBzQklBeU1OOU5GQXZxQVlwcTU5VWgvT2k1c3RGa1AxbFdMMi93NmQwZTBXUWlINElhSHVET2VFemdtVkg5RkdHaGhwWUtTQnkxOERRZnliN0JRWi80ci9ydnRRRm1LV29ucjdHMFVsc1huNWQyL1V3cEVHUmhvWWFhQ3JCb0w0ZCt6QkZ1TmZiVVVYclF1eFJ0RkViQ2hLVXl6cnJORmxwSUdSQmtZYTJJOGFDT0pmZVo3eEx5YzY4NnBiT0JKY1JHeEtDTjNOR1liSS9kanRVWnRIR2hocFlLU0JLSVIvWTJld3kxWFAvMDJhcDNVT0NFRmI0Y1BtMk8rUXZoRXlVdUpJQXlNTmpEU3dQelVRd3IvNjF3eit3ZDNUdHptbWhmZ2F1amhobm9NWkY5djdzOHVqVm84MHNHODA4TWd2VXRqYjVrNWRoRHIydGdlN2x4N0N2MlRMNEI4ZUJEeW5oT1A5RlhJSjYrSStYZGxod1NlQnU2OTlWSEtrZ1pFR2Vta0F6NTBoNkNQM1hvd1hrSWVqL1QydjR3S2F0NmRGQS9oM0JFODY4LzQzaW9WK1dSbitINzBTWERSdnIrQ1I2TUtlTnEyTDhNL0h0NzQ1blRWMjgyeWFORXFQTkhBRmFHQ0VmM3M3aUFIOGErSUJQNE4vSDl2ZVVnMEEzTkgrdDZRZkE1U3ZoS3p0YmR1QzBqOHBPcFhPWmlxcmFkN09TMldNa2lNTjdHc05YRm40Ti9XTGw5dGdCUEF2QnJvWS9EUHRQU3JFRWhKbGczOXdDQmRNN2tXTEhCSDN6ZVpYZVErdXE4MVhSaS9qWGJRUkdGVjBNVFhRVkUvZDdubVY5VDNlWTZzT1RGeWFMV01QN1dYeDd6Q0JTeGIvWm9SWVFVYkMrK0VJK0xmY1EvQWVaY21ucnFmRUt6enhWMS9VVzlGWFhYdGNuSGpOdDZnV0hGQnZ3M2pOR1NWR0doaVdCcTRzL0d0ZENzam9PUlJaL0NzdW9rQVcvNnJxRk5hY0J4TCtFZWZGRFVmVThXT3IwM0RxaGZ2WHR5VzV4MXhmNmR6OEM3T3EyUDl3U3U4d21udTdQQzBXNHJka3dTSWRDdUJZb0hQaXBsY2p2T3A0cFlEa2hEaDUwODJVdnFseW1yS2pvNUtBM0FXWkhQMGJhV0F3RFZ3aS9EdGNVVmIrN0d3clA2cXlPb1ZzVmwvS3FueUdyaS9iUldUSUlFZXVzb0hxcy9oWFVUNld4VC9jRU82TE9rUHZTRjNWcVdGUWl5K0t2dHZmYXhJMW51YzJxY3gwZWxQUk9rbm9kUWNoMXZHS2V2S3hTOU1uYXhEVWVjL3JiaGZpdjRHRnZ4TmJVdUxwZndIa0NadGsvTk9VQmVRR3cxSCt2azR3ZDNmRTJzTHV5bzFLWFRZYXVFVDRONlBOTmZDbDVrUm5yZTFDUnhWejkzUVhoZmVrU0FiRGpzclBIR1R3RDk3ZUVqV2dZdDc2QVA1SkNsRXZXa2owQVVJc2ZzclUrVEZobnNreHRGVGswelJtdDl6NHZvbzQwMEJXNXJDanBjZFVYbnJobjRTL044NUN4aC9GOUIyd28vS21lQlQ5elE4a1NzUXROMUlGUjA1ZHI1Sm4zcitDSkFnM3FQUnRXeklwLzAyZTNMQUpRS2FUNWRDajNGZnY2dHp4VHBlQ2VPNWJiKy9jL0xRVUVVbGZaaXpITXNzMW91d2JEV1R3engvaHJ2M294elo1N2UyZEh5blk0cWtwTWZhVUgzZ3ZXZXdEbGtQSEFBUUlkOXo0OUV4T2Z3TGVwaGptUjFPdWV2M3h6aTFQb3Nub2hQQjBDYzBoV1NpRGY5VjFvbWZ3cnk0NmNyYUt2Y0svcTI2SXR6L2dBZ0kxNDFGM3hyZCtvRUV4RllDNUtsSzhYN3hBTS84NWhtT1JHY0pYSUtRNCsxbmtUWDZYSE5Fa2ZkajdoNmVlR1lNSG50MGRQM0RxbDhKQ0pMV0VFU3lvL0xINHpFYlUxdmdIVXB2S1AxWGw0VC9WNllCMGRLVENQLy9DTEMyTjVTcU5GZmU1VC82MWYzdTBDYk9LVG9nYkMvRUNMaVd2RW9iUnA0WkhSY0tYaVJxLy83dmY5WTlHcEQ2elRCY2FwUzlmRFdUd3p4L2hyZzN2dzNZTlRBcldQbS9LcC9DUDZPMXRXSmhoNE1nY2NIRlhlMThJd0R0azZaMFhpOTNGOWUrb0MvZ3U2YVpidHV0MGlkTnpTSlZLUTBlK0krZGRCdjhTUGRIM0N2Lyt0K3pMdHRlWENHNGJ4b0Nmd0VHRGovTGJKd2NmL0xEWWZ0SVhaci81NzM5UXZDVHVzLzBsdGYrMFZ0Smp4Vy9TeDF3M1hKM0plSDZWZEptbGU0eWZ4Tmh2TWVXSWVEa2VEMytRazNnZTNETVg0SjMzaFp5SHFSdEl6STZmRWZEd3J3bDJMNmltNU1yaUJiUFJWWW40V1ZNUTNsOU5mT0FMai9qYm1yaC8xcUVpNnN2RWN1c0hkVmJwRnhtbExtc05wUEhQSCtHdVRlL0RoaG53STE5NHhPZmlNOForQXZqWGVpRGtydFZhL0NXOHJwVjN6VGdJYzl6cW1ydkRqSStLTTAvNnpNZHhHaSszZExwd2VMcUU1cEF1a01hL0NiWDdTK01mSnZlbUxGRXg5MytIdXYvOXNCQS85NW1QcjRwelprQlEyemVLN1grSWNvOXpPbGhuaHh3M3FmV1JYdWY3OEVpTTdrejRrbzlkUjZ5MHZWRVA0VjlFZzdNVWxzQlU4djJmd1FseXR2N2F3VDlDRzNlNzBFWjZ3ekxqcUZDL1NhTm8xd0FmQzA1MkVleGVVSGtmVVRMSEtxN2gzQ1BlVExtNVZmR1Rqb1FvU3NuRUNQbmh0TWM5U3V3RERhVHdMelhDM1RyUWh5MmZpT2RRMGVuS0lrc0k0Ri9wWlZqdE9aK3ZZK2RoMS8vT3FSMWVtekRIOVIyVzZjWStqUWZoS08reDNxd0xUcGNnVWN0TjQ5L3Fpc3hJNDE5VnZGd1Y4UERQYUU4TDIvVUZyeG1UL0h6Ti9hZzBidXV1a2NUSGl2TXN1TXE3N3ltOGU1eDd3ak5mL1o2bk42Sm11Zy9NcmE4WU1NZFBHaE12VDN4ZzBtejR3RTIvd1NuNVM5OWtCVVdNLzRkWFpkZzdsUkxua0xtbFpjdEwyVEdiL0w4aTE4Ty9FaEdjb0tBVVZSUmtZVDJHTWo0RkgxYUd5ZGoxTURNeXllLzFnbFNuS25xbC9VOEtWMXFQVkg4OC9NdU1jTGpQZmRuYXZGRnBubVVKQWZ4TEZtQThuTS9YWTh2bDNULzNWb0pBWnhLd3pGMWRxMmNsL0VYWWdza0g4NlNRNEhRSkVOK0dRdWtnTi9XRUt4UlMrRGN0dGxWdG1PUjhTd2pPMExKaUh1eC9Md3R0QytXSmordFRSaW54VTdvcXhrRVFhMFo5empsQ24rMHZmSDBQaHo1RkhkL0l0aGtQZUl1RkxObWgwQTYzNEtTQnZDNytsWkJ5Y2pONFdsN1F1V09uN2dJclFzRmhoMWw1UWVuMkdMdVU4QzROdDdYYXF3MzhobVNPZXdKRG14bW4vbjBlalkxMjlubEhVczIzK0JjYTRSUXpKUWRndzh4ZGt5VW5mOTFNb3dEK2lTMnM3K21Kc3JvQjRueWcza0ZJTVF5UzRXTVEvaDQ4WTJZNkZCMEhNRGhkQWtScVNDYXNvN3BqMnAxSjRWL2JlRWFKNmNCTzhhK0hoUUtpOUdQRWlYVUFjOXI5aXdBenJEUWhUbXVkMEVzcUtoem9zLzB0cFhRT1h6TTdyQkRWSC84ZzZUelhLcSswSDdiK1h4T3BnczBuM09YV1NtcUZtMHc0Mm5scTRuR1Q5K2lGRFZrbU1XdE0xZFprZjdNbFYrRnY4SVJrVG5nQzFmdUx0bjFYVmt3K2RubGxkVW4yeHVKZmFJUURIUjZBcmMxbVhMT2VRUmIvSnNWR3dxZGVwcDZwKzhqZllrTTI1TUVpVk5UYklnMVdMTWgxekJ3MWtaVnpnNExUSlVEOHlrMGN4RGJIYmlZaDVUVlZtNDkvMkd0ekkycXNPM3IrZVlHcGcxeDdXR2pMOUtCdWI1QWZNbEVnU1VQV0FBV2UxbFdWdDNTazMvWTM3ZjVGVVJVSzIrRFM5dG9YL3dqdDVpMC94VlpkL0tPQldMRDVOTnFNMjBTZE5HY3BoMC9jL0tZRzNxUngwVElDdHh0VVNUUitVMHM4YU5SeHdHbDlXNi9rVVVqbWpDc1E4WUlXZFNWZXJ0VE9PZmdYc3Byc1VJWU13ZWVDSGE5TENrMk5CWjJYeGI4akhUTHZOWjJ2THhPTE5BdDgyc0NwSTZLeSs4S3BXcXJpUlExRm9sT2VkUlVOVHBjZ1VmSGp2MzkyTnMyUDUvajQxemF6TVBLK2Y1QkNBeU0wR09sdW9kamc4amtFVnE4dFhib3FIbUk1RmUwRllSTzRwR21yWm1ENmJIK0wvbDFaRkNlZzIyRFI5dG9YLzVxNEZXM1paV3pPeFQ4YWlOTU9RK3d2ZGdkU0R6Z25IaURseFhNK00yc0tUMm03UEdocnhEQVdWUDdjT2NPSHB3WVhiWUxlVG1RbW90YTN2LzJETnJlVnF0L21YQUd4dk52dks2QS9wZ3NXL3hUSkgySERsbzcwWXFzTDlZeUhuQWpMdW1RVy8vQkFmdFU1V2xOOHBVMGNxakJJcEN2dGx6NjBEWUZER3FoWU1EelFmVWY5WUVOd3VnU0pwcW4rL0NFTXNJSG4yYlR6VytkdDR3cGl1aGVNbVA2UkhoYUtrekorTWdOT2s5NEo0MGxyTTdXcjJwSEMxcFZwcFhsZDVRRStJUXMzZ2J3d0xxTTVpTFNSNWU2SGY5aVAyeTJvTGc1UXN2dGZHZ2dEMldBb0krMVVvKytzRzByaTZXL0tMakhnT0taOXhaTHRIRnE5cE1wV2pUTk9IK0d4OVNQWGw5bHlXNU9yNk9KS3lCWDJmM3BIdHJpUE9yOEgrQmZ6dG9Rc2ZsM3JJb3QvTStmeHNUdVRyOWp5WitreENjZitkcVRKK24xMTFMaXdvekpkbUhNUXBKMFJpcDVYYk1IcEVpUWFzVDQ0aFBHdmVtNlcrS2Zwd2VDbTY2b0ZVTVFJVGtkNldDalV2TXpzTVdzWDhMckdSS3hZTW9vSE9waXh1cUl6Ky93TUUyMUtHNXFWTDZ1N3dqODZXRmxnRVh5dHVQaFQ4UjArSk4xWldUL05oZFExOFhLeDIzQkNXYU9hS3o1bWNFMzBhQlAvSkErOUt1ekxyQzRwcXZ3L25sR0RrN252bytPdXB2ZFZiejUzRjlrSmhSZUYyajE4L01QRVdsSTFJV1lPZExMNDEvd2FKcnNQRDlHaEg0L3EvaUlmYW5NM1d2VkJtbzJwYWRDTnVUZWRmQTIrZDRPWVJ1VGdkQWtTalhTL2c3bHYwS0VtN2tWTWNSM1IwMzZDbkxTRGdyM0NvOW1IZzR6VVFLU0hoY1oyR0hEa29JRUE2MHlEeFVCdG14UVArWDl4eUpmamd2S0VqaHRzaUhPN3dqOFlRN2FxcW90L3E5N3pVbktJRmt5bFVkV0pFelh4OEcrY1R3QW9hMXFiSmZwcnJXV1ZqNDVkeU12eDBGT3h0TXp5aWlTcWYrM2RydHFPak1zM2VuQ2Y0dCtqYXJBcUR0TEdVem9lUHY3Qmp0ZFVKZGpSNkoxdzRKWFFDS3Zubkd0L1ZLWmRvTmVjckUybUd0c25tU3hodjhTcmVCL2VQdGtwL0ZPVEp6aGRna1FyM2NjL1F5ODd6YXpxbVRORC9iYS8rbkhRZUlLbVZLOUlkd3RGQzYzMUZ2bkV2K1ZzSHVGNkxaQnM5SHBSMThIbmZ3TnNmN1V2cFF2aUFuRWJOc1d4ZnZ2ZnhQd1VBSmZBdGU3aUg1cnM3R0pwZFhWTkpTazQ1UkJObkY1SDBTSDNWa2xkbjdEZ3JHWFpGS3BxaGVRWkIyV09sMGpKZEd2TU81S015Q3NuMHJJV3RKODZoY2YrYlRCWTVQWmcrUGdIeEozVk5YejQ1QTl6WGZYTWxNREhNK0NEOE1HVTVNdkJsVmgxYlpKTEQzVE5pUlU2ZW5JWCtvSEtCWmtnU0R0S3RQOVZDQldjTGtHaUZXa0F4WklvNXVEZkViNGowYVM1aUMybzV0emg3MTkydDFEYVdCbzhhbXFvUXd2c01TdVdqZE5VcXowRGkvaitiNS90cjN2RW9kc3RZZFRVWjRqOW5uOGhsSFl4U2hVODVPSWZ6RVdzR0lFVDl5SDVrRW5tV1c5TVNUejhtM0VOTGRHSkdWWUdsU25xVzBOWUJGZ0VuZ0h2NWY5WnJRSmYzWVF0ZjZYRWF2c1MvL0NXbXVqYytIVDFmdlozL0dsb01JYU9mNWhEb1J0aFdmekR0TWZCdkRWZ3RPNG83REoyTm11aEJuZW5UY001UUdudm9LYzdkNThjd1BBRGlvVmN3Zk15R3B3dVFhSVYzaC8vcXF5QzBnSVZpOW5GYVhVcGFtVjdzZTRXU3JBeHk3eHovSVM0TzB3QVhkVkQ2MUFsbTZwRTNIdGVOeUc3d0xMTk5WaW9qLzlIanpNdkdRa2NtWGJ4ajREY3N0UlBWOXpGN2toNkc1NTRMWnVUQUsvRUh1QVZwK2ppS2JxeVFQa0E0aFc2eWpDbEZhT1Ruc3ljZzVOUlNTbFE4MTFwRjh5Qnd2N3JFejFLOG51QmxkanR5ZER4RDBZYU1vVU0vdUh4UDJ6MmZON2lHaFpjZDQvanRyUnYvQ2lRcjRUaWpiNmNBekNnYWZPS2pSd1R0Y1VMVHBjZzBWYlFCY1NzLzNkRWZmY2xpaDZwamczYVBQdktPeks1SGhaYVJ3ZG11VVV6MnNzQzVGbEhHWVhWbXBXazMvL29zLzNGQ3lPdXQ4U1ZsRUtnMlFmL3FKVUxMTUJjOHk3KzJaR2cvT3JDcXJ2WWVSdGN5ays4T2R0YUpwb0tUVjZnUzJhUWtUR253UlVMdVBWRER3anRLcXFTbnN3cDYwRGo1R0JCY1Z5Wi8zRkFYTmgvUFlOOTBDM0ZubUhvK0FjejhreEcxNTdCUDdvaGh5TWM5OVE0ZDZ2Yy83bkxhcysycHpMbk1LR2J3bDI5VXd3N1NuN29zNXFkemhTWFpMd1VtaTVCb3EycEMvN1ZqT05iRlNjcFZGRExKaFdiMEJDVTUvdlBWbGF2V0E4TGJVRzBLVHFqVmU2cEhvdU84cHBMRERmOE1IR2Y3UytkTnpDWW1Dcm83YjROSjZXamZmQ3ZCRkZiMlZMY0lKa0RGZ3ZhU2FHRnROUVpaYzZsWDN4TXZEbWJjMFRIL0FnUVdOWU1IWnBSSWlEVlVBLzZ4M3ErekZsVE5wb0lIaTdaL0gwZUszdTYzQ2Vkd1FlQmZyNXZVNGVPZjFXN2gzSXJ6K0FmZlk4WERxbzdldzdEellMNzZDeXJyb1MrOGVKRGRQdVV3YW92KzZBTU5HL25KVE9zMzB5TWlLZExrR2hsZDhHL1dHZ25XWjdpb3dZS0cxUnNVdDhBOWs2K3JMeHVzUjRXV29Sb1V3d0traHRGYkRmMS9wNnl3Q0VuYzhzMFM0OUxIRUl5STB4K2NDemc3YytFU3ZYQnZ3b3J3RXFuV0UyNTNvcUlUcHJURFp6MzBXQ3ZxQnpjT2x2bm1MNG0zZWJzdUFGTmxDK1lVak44R0lPQzVuc09iWWNCbkYxbGxtRjdWMjdBWnNqWHczN29LdTYrK2wvdkNUWjY2UGdIRTFrUDFKVEJ2eG5NRyt5N1hMQnJBV2JneDdndVlVQlNWMUx0dElSUHoyUG95ang0QnVhRjNqNTZWc0RUSlVpMDBrUDQ5dzJQK0R3bThqcy9TSkJUUW5rT3FsUlJiYVYydHYzdFphRlZ5RGNOZ240bGhLRDVkcGRIK0xkSkxCUHNYK21IaVErN0lHbGsyQWlraGJ6OWlaM2pIMHpCWXB1dElDcTUrRmNFVTBObjRyeVBPcjNFdkxVdGp1bHIwbTNPRnRuQXlIdVYzWllsZ0tZcWcycjVDU1VrOVUydHJ2ZzN4b2NscVRZRWs3a3YzU1Z1ZlJNTnZnbVB1aUcrOWQwTmsveVR2LytWTzE5RlRSajc3NVVUcjlSTi9KdmJPN2Q4TDdNODRzLys1ZHIzeFNneDl2cktDYWVreXM5OTZWV2RPd3h2bFAvTGYzbksrNDRYa1BkNGZORFgwaVh6bzI2bzJLcTlpbzNZc1JnYW9lS2g0QW5uVDJaUFpWdUY1L0JPcEw2L08vVTl4OFhOYjR5aWUxYTBZUEJzdjJZem1ucHhwcUpCYTNFS1RvaHpubzZkTENjNmRQeURxdVlkK1J6TjRCOGUvNU9IZmN5QTYzSDh6ZkVxN05BSGpCSnUwQkVSbS9lQXhmcXhZVG9vaWNIcEVpUTZJa1A0VjBFaktVQXNUWHNPK25ucnNjcDJJWXIrdWRmaUJjUHAzUElPcDVhZUZscENCWWFYRUl2TW91N3BHUzJTZzNhRU1haTVKRXYwMmY2U0ZJdEFwZzRBMDRaTmNLeTMvMGVuRE81YXlLVmE3cloyQmt4c1hEanZjODhEYy9hSVV4ZE51c3pablBrb0c1VnZjRVcwOGlxbmw5eEsvUVdzUStadEdjWFdUZVl4OThXOXI1eFpNMElEa2JFYXlSZm5HamJ2Sy9JN3RKMG5hZ3JPWmhHd1BPR2IxaWVSVlNENlArTjNtUTB1NCs0OWhZYjhJaUU0L0FxbkUvbEo2eGZPYW5sRnlRd3BiNU15bnFQSjhvS1AvSjZvc0lCZ3hmbXZ4cks4L05kd3k4cDRTUGgwVE8zdUZCem02MUFQR3JybGtQNURSZHoydXJ2RVQ0MXBoeWwzblRoejR6UGp6bFl4ZlN0TDNweEgvUkRvZENGUWl5TWRSOU1MYnJKTGZOajRSelpWQ05TVndiL3FFcmpBeklPRTAwRGFRMENkcHdQRkJ5Q3BMN1pVb09RQm1IZkFFdk1ET2NIcEVpUTYwb1A0Uno5bWR0UEpDdkJQV1J6VWdLQzNuUGdzYWVlMjIrMFd6Qkdtb3dmd1hHWHNmRzY2ajRWV0lkc0lPWVRFSmxJdHZxa2pjMksrOTFEUkRsR3lwdWticG1RbzBvYTA1V3pHdEszUFp2YkdQOHExWjN1MjFCUTFsZ001ZklzNlFlZDlUaG56WmpYemR2WFZqaHB3cHZ1RHRuL0FQelh2aUt6UEltc09QcExnSkd6Y1VjMDU4a1lqcy9QWHRDcWFUTVNaZDM3RGg5N3VlQ2QvSmM3Z083VFlFNndwTm9haGZQTENSb1NsalF6ajRlSU5VWVRQd2E0cmxySnNZMk5NblBubFAvNWJtRU5Ca2VYL3FWajgzR3oweUxMeDNUR25FQXJSUnp2dy9iNk5oMXJ5NGxjRW5ocmx2aXkyRzVRTVZVeUhWRFpJTm1JMUlTQThWenZiaUtZU1Z3MlBGYy9haVBJbHQ2RmpBbHowVGRsWW0xQ1J1aGpsM3JZZFdBZ0hxOFUwQ3BIRGJ2VnVoaDhmTnY3UmVSWk05bjhkMzc2dDROYVV3VDg4L2hkRnNic0ExNG15R3B4UXlPZ2J4dVdrUTNuSHB2c1c2czhBZ05OM2FJUFRKVWgwcEpyNTZ0RDZSYSs1dm5MaVdiTmR1Y1lxOS8rZktQcDk2d3dNWUtGR0dPRWZUYk8ydDNIRk9LeExscUs2anFsanRzUGl2Q2tZakpRaGJTR2JrM3RYbHRibitUOXl1aDRJbFBKSU5EOGYxQlE2NzBQMWZCNm9mbGJLNVU2NllGWGJ3Q3o1bkJ1bUNQQlByNXcxMEFWK2ZBUk5mcm5KbHBFdU1xZnRNYVJ5VmJiOFltNXFWWnpacFBRMTVrdGtlT1M5UVJSOGpsdGVvL3hUYmtBRDdvMCtjbllXWkl6WVNwU3Z5S044ZkpHZk9LUG9NYWRpc0RSVzcyOGdnZkYzRWJjc25rOHMrRlM1dk1KVVhvZDJpNEtXa1RqckRFbytnM2hYMVdGSW9HSnNxVTZkT2dXTnZCK1hVNmVvUVg0SUNGZnR4b3Eyd0t3SDFKMklYTTJwdTBRYVJzQjZzVXpYQStLLzBvVkdOYnNSR0tnV1ZWei83N2QxTVd4K2w2Q3BnaWNubk9qS1J2T3JvWDZjUnBpSG55RWpnMy95WmgvMGFtdTduVm9TMngxT3VPYXUxQmxwQXkzVXY5YVZaeGNaSHhGc3FNSHBFaVE2MWV3Ry81emlvV2hKVGd0NEJEenIrbGdvcWNUSW9mR1pSNnFheHI5RnlUS3VKc0pIc1BsQ2FJV2NPNW1qLzhWYW1rdnJGdS90LzgxQWtxcTBXM21pZ3dsT3N3eDAzbGRFdXFHU00rNCtXWklTMTdZVUUvM1A2YnU4aU9KZW00OS9Ha3lQZ1U1b1BCbHZiOWlDRkV2Q011ZWNYWXg4SkdqZEwrYWtMQ284VE44eXppV01FMjN4RUhOK0ZOcklxUythNWVpazRwaGFpT2JzZ1dVK0Z1THY5T3o1bEhCK3NQNWhqSkVBdDAwdEwwOE5QNmIwQ3hrTnJxYXExUWxORkJUTnI5Z3NOaWFmU3pyWGxQRE5YR1dMY21XN05WdGJEeTFqSGNqVFptYVVsWlcxZWQ4MkhzQS9QSnZ2ZHlGVWk2NU1YUkpuYUwwTVB6RnMvMjlHd0thbUtpL1lpRDduM1g1TzR4ODkvaWRQLzllNFBkTTB4RkNhR1RUT0dQRGFranFtK3BjSExERVFXeXg0RWdTblM1RG9DRGFqN05BdUxHbytkT0N0ayszdUZscUhTa3lWOEhJa2JLNm04VzlKc2RUSTJjM0hLeklWOTdNaENKUHJtQ3JiKzM5di9LdERrcG45WFFYVmpJOG16L3Rvc09jVmN6RXo2RWxZSStOMmVjUnNkRHBJSzRPU1JkQ0M4UHlxWmRVdFNzSXl5NjduR3FQb1l0Y2VKSXhPa3orb1llOFBtRUxienkxZEVPZkM5eDdTK2lqREwwMEtNZ010WHRJY3RJSlZ0SHNLYnY1K09NWk95NlhsZ2FhVURFMDBQTm1VVWNqZzVzRjRGMVIrd3JleDBoV3I3SGE0M3lxVEhqcHpoZk9UbUdYam5PZkZ6MndvM3RnNGdITm1uay9JQ1p1end4OW4vVCtVN2x1TGJvMjZqTm0rZS9SMFl0ajRWOGZvejlZbEZEMk1ONDVVWnhyLzFQYzRvTmNGYnRIY09tSzB3MkhDRHErcjBnTWdtLzdhRGt2Mll2OHI0MldSbzU2ZExrR2lJOURZbWtPN3NHajl6RHVVQUVEWmloSFZ3MEpwYXpuTGpETklMQ0JSOXRTVW1GUFhvM1RyODh0cU85VjMrMHMzZjloeDRBcTZYbnZqWHhPU0h1cGFsalBRU3owRVl6UkhTS1NleStVMTV1RnJFbTVhaTNmTTZROFZXdndqMTFxRzMyWlpmQTNMbkxLZ0JFWm9WcXh6Z2ZUVmdrK1JIemVNdVF2a0RoZ1ZBUC93Tm9BTUxTRStvYjFlVEE5MnlWem5sK0xMdXFvSjNzWEx4MnMzTlhWR2lFZHJrTWFCRGsrUW91RnRHcC9McjNoRGxXK0hkUmtXM3A1WGREU3FvV0xBV2UwQW9pOEZSU3VaZVQ0dDIzN0FudnUzZy9pWDZrSzJGaVZYLzA4OXVPbmx1WWxoNHg4NktITEhHN0tLeEE1bkJ2K084bTUxbVZ0VEkxMURVOEhPTTFPUGEyV2RNZ2xBM2RYWUtaRDd5eTkyQzFSMUlPVCs1RitGK0IzT29ObG1HZlYwQ1JLNUJLN1d1QjNpQlVWWDJZUmd5TnFxSUsrSGhYb3VhaDJkV0FkL3pjNENwQktEZjNBclh2cGU3VlMxdXM5amxFR1FkNjgzVmJ6dmY5TFVRbGV1Rm5MTjFPN0tOUWV1TlpsN2xBYVpCbHZQWldka2RPbUU5ZVJMaTgzeG40UlBmMEJuTlc4VmduRzIyUENMZHR2L1RqanJFQjBhOU5qQ1lKaTAwRmlQSGhEUnRHSENmaThFYjBhZDBMWFBDWEhkb29wamU4VDdmL0tIakhzSElVd3ZzMFpRSWphM3IyZUUrTEtWb1NjSWxpODJJQXpPbHFyQ3IzaE5FZEhzZ29xRi92dkM3M1BhUGEvWTdRcU1XYk9zYUk2VEowbktDNVI1TTBFSTZGdUwxN1NpY1M4OWNpWXhiUHdyWXZUSDlTcUdjNVFHVjFpM295eEpNM0lNNnRhZkg1TUUrRFE4a0Z4eXdPdVVIa0RVSDFRZlBucUpyQzVCRzBTcXF2Y1N0L1VCc2xBM0cvSWhRSFNDL1MwSmgzaEIwUW83RGtBdDI5TjJkd3NsbE5qa0ttbDh5QUpyQmprb0p6RXlvOXhiUlVjZjNGWlNZOFl5ekJVSTdBeXhJWWNqdmZHUDJzVnVTYmc4VVVuR29zeVczek9nMHhKbExtTjhlR1RMSmtHTmpEa29TOUxzYU5HQ3hpbTlBODZZWWxobTBabzVxc2VKY0tZY3R3cUlJOWQ5ZGRBanJhN05GUERneEk3R2hnS2VTV0ZzbWtIRENwSklCNkQ4bEFEaDM3cW15aC9wMnBRSmlEQlVMSXBzSUVDZ3VLQzV6WTEyOUhoUjAyQWpPdXBYdktMeTI3WUZ1b0I3OFlVYlRFVzdGeFFiOVdCTFJxRWNOY281MHpUWUluVjZ6blE5T3NxdFZxWDEvNzYxZU54bDYrWjc5SFJpMlBnSFRZbm1pcW9GWThGdkdrVnAvR3ZLeFI2S09hMWJkRXpxZjI2UVhWQzZEeko5V0J0dkRRMllEWEswa05NbGFLUDBpK1ZpNHQ1K0tsT0QweVZJNUJLNFhyZmxKSVlTUlp2MHVsOTFYQWZvdmRCTmZJV3REd3lyS0U3bUJqVTVkd3dTTjVYWDZqUGIzOGxyYjN0elVEWWhxemYzZzF5YVNKcGE2TXBRUkc1Ly93OFdwZWVQT3U5REx4VHdqV2NoSndscXhQMmd2WXQ0OGo2ck5SeTlWdjVZcXIxaG1iRVB2bmUvZnpOVnpDU2hBKzBiMEswY0FqaEFPT01jVWpaUk1ZQkVyN21ZeVZ5eHNORmtWNWlrcnpKeXpybTluakVKeURDTnJERGlGaDBKUnZzVnIrSjFFdDV6ZDRGY1g3aFlvaElJSUpPbElhQWQybTNIamtFWkx5SXFELzlMeE5ZMFNCQWQ2SVovVGhjQ3RSaDVGQkZobDhiam9jU3c4YStLd2FycENZUkZ6QUJMR3YrcXA2bDJ1SHU4Nks4MmlJQWhjYVlsVVFZTkI3WFMydEQxVnJEUU9JYTJTMGpidVNuL3pkOGx4Ty9xVkhDNkJJbW0rRjVFMEFVOXRrMm5wK2gyb1Z0dFZTRldPSTkwc0loRTRpbmFUMm5lbHZZa0pwRnJCYkFndWc0Ui8xcW9vei8ra2NPbk9xL08rOUJyNWFNZVpET3l6VXVDR21uekRSTXdac2R1UXhlZnJuUWdHV0hGeXFOWUVwTHAvSHFWejUxTlljUkkrUlJxeXZUeHZKaWNDWXBJdHpwVXdEak42eWdteVZrZHhZNldHY2ovVzJNeUpSU3dsaHhjaWNaTmRjQWlzMExFaktIb1RZTWxtQ2RUL0lxWFZYNDcxRzh1U2tEbkNEYzZRN3NYRlE5aWVrMUNuM1lBQUNBQVNVUkJWQWVDQVZSOUFmNloxcmVwbGlaYk5kemdidmpYdXhiVEhrVEdCb1dSWWVNZjlHOUhDNG1DYmxVYS8ycnJsSUgxVUs5K1Uwb3RxMmJOME9VR3ZqUTFLTXloQWVzRGwrclBXTldQU0hXWkx0M25VSC9SdStPSTJkUWpkSFdGWmZTeVVOam5rdWFUTzFheXlpU05mMWtBcVdoM3FDcmVrUDh5M3dUbit1UjFpUHZmcGpEZDhxcElKZEJzTlRrVTdFRURhaHExOUV4ejJNRmFjSkk2V3JGVFh1TGZobUZ4UmhJUHZteFdJUnBPMDZ6SnAwZ1Nrbmx3QU9EV1VzcDJ4RDZpRnE4NXorQ3JpZ2p1Q2lPR2RCS01pNWhZVnhBYVc5TmlKWS9VQy9ERkFRL3NOcFczUlJERmpxZkJVSXllOFN1akVwZnpLOVpxYllmNmJTcjNoUnV0UTZGTGlnZnJKRHRDdklGMy9kN1dBdGlnaUlMaWpxYk1IbDhUNUtWdkxTN3pZWVplbHhpSzd3WCttWFVjUTdTc0swM2pYMFdPSFk3bU5XeE5MRW5HMkM1N29kYjJvSlgwQktadDFpNWR5S0IwTEZTZGhzeWhDYkpoZVBSMENSSU4wMTVFaWdiZlo1d05aUzhMaGZteDhSKzlINTJnTVVtczU2MVNHWjN4OXZld0xGdzJKeGxPbjZBYk8wMGRlakRhZS85Ymh5UXp5NFBsSlJIZGxLaXNmMGVldEUrOWlWYm5NMlVTTzZGc0hsUmhFOVNpeklCU2RnbnJTcjZHWEpGNkFEb0p5U3k2SHB5VkhvcEI0QmJUdi9xOUZFT0hWcGdpbi9HUTNaSDRONnZwOEo3TTR0UU4vK0JHU3IzZ2dNRDRpdTc3OVFBUE04RHNRMkx5TVNySmpaZXFybUtQajZ3RGgxWVdiQ3ZUTVYrNFVTa0daMG16UG02Yng4ZlVpWHJrSTkzZ21LS2VRc2haN3ZGbmRUSHYwcjhXaC8yUVdIQlNQYUxEeHI4cUJtS0o2NXV4RXkrRmY1TnFHY1lDcFllcnRFbUZhSDlUNE5JN3U4YkxpcCtPaU03dnJHaHY3aUozSWpoZGdzVGVBaTh3ZHl6NUwxb0MxTHZPd3RxOUZMZktpM3ZVZWdyVVE0VnF6cVJLZTROS1prc0xMOGtSR2JkVGhhdkVjNElRWm0rdFdIb3cxaHYvMEpkQmhtME9iRnNRZjFodGhXaXc1Ynl1TkRKMUppR05ISEttZk5mN3YwY2xFbzlWSU53RlNOUVFsSm5ZVWNnMHdpZlFlY0dHVDhJNGJGbktuSUVwVk01a3dOQnBqbmZEUDVKY0FCT1U3QmcvVGFkWldSVGdZV1F3L2hIaXNOeW94WHRoditKRnhkQU82ZEtVOVlXYmRqdjRaMWh4d3FrTnFZUzIvWnhxbk13bEJNZHJnTjNEVG1yQmllTmFkMGx1enJEeEQ1cXkwSXNtODdSSjRkOFJwU1VNbTJMSUs1ZVhodEhSQ1RWMDhsZnZPbm5IbXpiY05vZmllZTR3alRsWEdtTGNNWTNtN1NhVkNrSmRrTGpqT25aWFlFYUlkUzdaMDBKaGlWdVNNWGVTUGdtK2dIaXRILzdsOVBaM1Ntc3pWaEtrR1BNUHd1UzBNNFFlRWRMVVF0ZDhUSEo3aUFTdXFlOSsxei9TZDh1Lzg5OSs3VmZtYlNsMitBNnFQUVlOTm0wZytIT0ZsckVMVmpYZFN2eXhveGJJOHJsRWpmYzNnbUEzTURJckNYUVhUckRUUUxjRm1UZzlpWlFpZ3JKbFNSaFI3UVRqblY0bUQ0Si90Qkl0b0FBRU9QaEhOMWtLVWd4bTRwS000Qi9qWDkxc3ZrQnM4a0xtVjd5b0NyVlpEc3Z3cnI1dzA4UGUrRGVIdG9udFp6VllFZzJsRU0vOXY1ek9YSGRTQy9Ud3RNeXpicVlxVi9TdzhhK0lUcXh4QldTdE9wN0NQL1g0SHprUTZqejNrUExPWVNEbWZGY1Z2THRDYW5IdXdyTHMxUFdBV1ZnVHNLY3lMeWhKbXp5NStRdE9seUR4Z3VvYnZQRE1vUGdIdjBYaHhkRjd4OUVibXE0MUQvOWl4ejNROWVzMzRYQ0xTaFZ0TGdVYWhuSjJ0QVA1THFrMy9sRzczR01mY2djNG5MWmlzR0dRRGw5clNkRVNkZDUxMkRveWhoZFpCWlBnaUg3UlZTV3B6ZzNPb1h0eHltNE9pWWNVRWMrK3V5NFNpRWxBSm15MllJVDBqcUFLZzJxS2swNVFuZEtZNDFvSmVBeUZaYUhVRXNmUkFJNDJQZFZEemlKeVdnWkFKUnNtejRLTVFEQmx5eERyUnJSZDNqbHVSN0Jpc0JaMDZjQWxKQnhzbVAzT3lJR1EvN04vZXAxeFRzaDFwL0RLaHBhSU9paWMrVjZkVGw4R3JVV1dtNU95L0gvQlQ5UU9HLzlhcUxQQVRTZVRiNmhFQ3Y4TzZtTS9NTWo4OXBhOFlLaDlTLzZZMkg3U1ozSWZmM3pGSEJZb2Nabi9FOFpjcW00TE1ueTdJQ1I2eklMVEpVamNSU1U3THZJbjMvbVU4c0Q0aDFadW9nYTgxMFpEc29Zb3lwcERKWElKVXFaS00ybGR0cW1xSjQ1ODRGaFNuSCtRMHNPbmN4Z1J6ZUxmNnpZc0IwMEg1K1JlZmxrVkpCbWNXVVIrem5tVTR2TytLdEt6T0R4U0dHM0ZJWlk0aG1neXZGNlRPOVl3V2JBOVpZdGxBK2tsa0J5RURNdWM4Vm1NdkVBRXJNWk1WVFoxZTlOeW9nMWFDVUVZa2cxZzdxYUhmN0Vhd1RZZjFpZ3VVSmRsTEFRZVZiVG1mM0pJMkE4TlZneXhCYTQzZXcwSkIxY0svejd4ZWlFRGI4NVF2UXpiV2pJdGJUSThKMXNEVVFhclJaZWQwN0s4aTZOb1U4V3c4UStqWW0yS1RINWVWWlhDdjdvMjJJb3lucHdlOVRsM1NVTEJieEl2MlpEbEoxZFprR201SDZtYmUrTjFWTHJnWjE1WXFncUJwTHJnZEFrU0w2eStBVXJudjVxZ1VRanJ6TnpiUXFQSGluUGZnazhpblpYM1BBc290T285YmhKbjhDOVgwY3RsUmFPQnZ1UEE5YWtyYXRVVHpLZi9tWitVcVN6K3VkQWlqeEs5VXJsSC9FVUM4ZUtkc3k0NVZvc1JuL2ZWd2JDRjNkdVN5NlBpU1dETzRuemx0T1drR2Rjd1NXQ1BCQ2Q4VTRwcGt6RTRWamlGYTBobTBicGtEbWN3T21QZ2piUEp6U1hiMG9IYklKOS9kb2hMSEVjRE9OcjA4QThaMUxOU0J2OFdKWDhJUE1EcmhrNURjdTRWL24wRnZ1OFBmY2VHOGY4aWZiNEtsY3pLaW1Hak9yeENwVlAvUTEwQVN3cGxkYUU1bHVWY0w4cnZuOWRSNFFhM25KeWpCWlZJNFYvN3RDSW5hdmpwaDk4b3dKYlVSbGdsOC9TSlBCVnlaVllUVS94cjFYZ0F0STVyNlQ3TGJsTXdORG5KZzlNbFNOeHRUWU9XbTRiYVh2VExYOEIwV3VjaTdjQnM1enk2WG9kT2lFNUI3dkpvZktwcC9GdDB1ZW1yUk9vZ0NvaXhxWElxVkN3VjZoQzZsS0pSTXA3TkVqUDQ1LzErV2hSRFZDTlZpaGFYQjN4YUZhUlplOTVIZzcyT2FiL2ljMUVxQ1dnRUJybGtPY241YXBna1JFbmdjeDlub1FhNEJobVNhVi96TjZLNlJlcDI5bXNXZi9tMGUzQjYvNE9sb0dGTEhFY0RPQXF6WE9PNE9jOVk5WWFWbEhwYThvVEFvK3p6YWxuQmludGJWMGc0cExuSWxFUERmcFFNeU5HQU9sOFY1aDU3RGcyU29kUFFiZkV1QTlSaStXZDYrYXVXamM0OVo5MWswR284QnBWSUFzWWxjK2JRQXlPUjhHOWRGVWpoWDFtVDBlVXRNQlRuRlJlMHRLaGk4bi94bkJHRmp4RzkzTW5KUkpNbEp0R1MraEFuaG5HZGdVREM1K0IwQ1JLSFVXc1BHYmlIc2YwTzVLTmg2OHpXN2pZZ3pIRDNYZUpGVzNJWElZK2d3UDhnWjhuOTc3Sk5VVXgvQ0JBNHlNUEpXMDZYaitCSEwxMHVPZUl5TGpHRGYxUGVXVmdWb3RaY2ZzVHBkQ3cxbEhXUXRxSURmRXBDeXc4QUt0NU1sVVF5Q1dnRUdsdTBuQ1RlRnNUOGttZHZiYXRVNlUrNVQrV0VaR2IydExhQ2RLenV6SDZWUnpPa1lkbElueW9WaENIWktlWnVldnFxcVlFb2U4TjYrZUJmVllpZmxnMTNOWEFOR2kxRFEvVXA5K3M2N1ZnbTkzYUgrOStEZmJhTFJ1eXc4VzhHWGRoZzZiUzZMYXRFQ3YvVTQzL1NEWm5IWXkvOHluVHNiVGVtdlU0ODNEVVVyb0d2K08xemp0TDlDcDRlVEx1Z0t4a2xuVGtGcDB1UWVFSFY5UzJNT1grbVFGelE5VHBkS2JRRHMxM2wrUDk1bHJjOFpLa1lQMTF6bSszdlFYTmlYMXozSlZHSzFocFNUU3BrZm91YzhqUDROMjA4SE1xZWc2aDFpamlCaGpJMUYyZ3cxaVA5OHlUcUNaenpVZDVEVWkwZ0NXaWs1ZFZCNGd1bU9taFQ3allTaDBZdjg3cTJGSkFKQXpoblpQU0pvQXF6dDFhc05FTXNCTk1abCs3S1R2RVBMVHNOa2F2ZXNOSlQxRXV5b3BEelZNb29sMWlERmJkZFJVbUI3citRY09RNy9oKytLcWgzY3I2MlBuRTkrdStzU2ZrdnhaVDJESU5yNmw4TGMrSjZOR05MVHFZYkhUYitrWlZ2Y0FVMHVvc3E0ZU5mbnJHc0tDY2UvZkFiQmJvSFhwQXgrYS9sTHIwWTI1ZlpySFJzbWdVaUE0TWVtZy9wSWdPbk1ZN1NNd2hPbHlDeHQyajhPTXcyLzZpTjVQemM3ZUxFRHhtbFFRMWZPcjc5L3MxdVF2SUpINnJPT0xPNTdXbXVXMWtKTXc5UWJ0TTdhVVVQNTcweXZQMk42bWJHMXBjOERwbWdVenYzcnEzbUNIeU5JSUIvQnp6Y0lFL0kzV3FTS0JLZndqOUMzTk9SYlV0TUUrcElvQTFCLzYva3JhLzBlTWlXYnJKY1RjamVZSU9HaEVqTlE3Y2txMlUweUVWSXQyd21qZ0ZMVFczeVh3dVd6eklFWWFpSC94Y3IvS3Q2dzBvZFZQTXZCQjdnVFRuWDFKQmd4YjJ0S3lRY2tpeis1U3NHNVgzOGk2S3JWdEZHYzhvRjlUOGU2WlF4S3YzMHJVV3hxZjhIeEpLYjdCNGZOdjZSZlRhNHVxNytuL21CaUtZY0lQNWdndi80WDU2ZFJDMXVQR1U3WEF0ZER6bUlWMElUdXFLSFc2aEhmUEs5THpVaUNOTGxzbzNybGlrem95MHRTRFJjZ2NnMGpBRUkvVVNUZFIxdXcrRzlkbE1memtwdXZVRjAxZ3lESDhHTFU5cHMwWVIxem10Nzg0aXAyV3RMSXdyS25yZTVhRkRCcGhEVFAwSkhFVWFwN0JlV3dWZERTYStnVEJ4SmVUbVNtUEgvam5xNFFRdUoweUpaSklCL3hIWXZmdnRjNXVOZmlSb3c0UytVS2k5Sjl3bmsySjlhWUxGYW5sTTd5Q2tmb3VwZU1pQVREcWt6ZmJsWjRTdDRIVHNsSGpvK0tWaG1qSXBXZHhDR2V1QWY1Q3hDRHN6QTFRV282MUo2Q0R5S1dZV0ROMWd4eEJaSXpvRmdWMFBDd1d6eDc1Z3hXZmY4andRaWZCbU5WREgxbitiSGFaZWc0MzFyY2N2azArdW1tK25HaDQxL0JHRU5yb0RXOUhXVjhQMC84emJCbk96cjhWbkZCUEIwTUc3Q214L2dTQllVVytEL25NUGJSSzByQVo1b0I5Ly9hemxXVGIyUXpVb0MwNFhjak13Y0NsWE90SHk4L1J0Ly9MbllRdW1uNkdkZjhxdkNuSFhlUTBjbFk1bHZyMnNCZUM2WjBYM0dhTmZ1ZjhNV3lwWExBNGNsU3NFNHBSOG9jOGp2M3BBeC9jOXNmNk9xOGU4bVFnZDlMWlFzdUNWbFBQaXNUQWIvK0Jrb1hiem1EYjRrQnZDUHZQdjduZk8rSmpXZ0hwb3ZTYlpsMU04dFhSMWRTaTRjUWhLSm1XWUVVbnhIWFlzTStaUnpRUlJSaGRQL3laSjhHc0g1bGlYTkdHY3lDRVBkOFk4MHRRSTU2SVM3aUdocStQQ3M3cHFBYVVPdzRyYldaZGk2K2lKVHpjNFJCdmpjQzAyTlphbUNZL05NZ0piY1BqQzVieTNNS0s5eGFFdmdjYWpFc1BHUEJtS1Q2Nkh4WGxFSkgvK002Yy9RcHVjQUwxbVlsQTZPVlpkWmpyNGVTKzJGbk95MjQ4bERVVUh2RjZ0UXQyQ2hRTWtra0RFd1RoTlg0bDhwTUYyQ2M4aHBXQ2JhM0c2QWhuMlBIcUFwOVFzME9FWjZ0dUtkVXY3RWVKY1ZESzNoMWtKNTY2ck00UGdIWTF1ak1saHE3RnBPczVBRnlhdlovcUo3UENLSFF0ckhpTmsyR0JGeklkWU0valY5SzY5RGxMRWNKU3FFZnlXd09lZUxOTmdMMWgwMFRaQlFVWENTRktYRDJpMkhWcFNuTDVxQUJCbmNFUjRZUlQ1aTl2K1VUcktZMmdyUFZsVTY5ZDl6RGxSZXhiVXBuRGF3YngrRW9lNzRSNUlMa0FoMTJHRjFQZ3NJK2lJM0p0Wk9LTHpSQUVnRUsyNWZFUDdCdkl6YnEvRHZpL2gwTGpjbkFrcXNBTGxQRzBMWjJKd2hJUkxxQXNqV3kzU1pvMUxvRnB6SG9STER4ai92VElWTWZrM1Y0K05mblNjSVd2OWdWRi9YRFp2enZIZCt4a3Rud2pSRDJ5cVZTNzk5em9GMjNTeWZhWFJ0Z2Q0bG5IUDVFS2R0aVRtRW9Ea3VHVUxUaFI3WldUQ2xrVmcyaVdBa1gvbE5TVzl5c1dQYVhxczgwZXA2eVNqcm41MUxpVUhCSlUyYWtkZ3p0VW5KZGs4TDFRVndpZlg5WEV3WWEveEkrS28xMjE4Y3FQTjhPdW9zTVVZZUlXZFcxKzBsdzJBakdmeXIrZ0xwNUNTbHZCRCtvZi9pQ2JicFZPcDBVckRWbUZpU3hhclVhVnMwNTlaWVZiYWE4di9HSERVRjhRL0ZlUGsyVlhlTGtQKzU1bWV1ZXV0SDBReHVFSWE2NHgvWlBBbkcxYkZsaktzR25oQjRRSFhPYm91YkZheTR0M1dGaEVPY1FTWm55VmI3MzhsdExFWFNiR1d0RmJHTzJXbXQ0YURiQjI3WER2R3ZtVmEwa2VOSGhvNS9aUXNjOHBaZlE5WG40eDgvL2tmWWYyK1V6T28ydGR3ajhBUFd5TG5KNmdleE9PVmNjdzRHeVZXZUo2M0RFNDFYWUNUaDhHTXVIK0kwcTJoUVpNQTZxUmFrdWNCMENjNGhYVEIwT2FTQkJxNkljbjlLK3Nlcklid2dDeVQ2d2VPNU5Cb29jVFU3aFdaa0c1dUxsTkVlRFA4d0E1VmFFYkdRQjF4Z24xSldZcmUvRHY3eHo5cW9adkQvVlJiSUJMb204MjVLeHpQNEYzL041MG95U0JKQ1YwdzJjWU5GSEdJNWIzMEpSeUxFRlp3a1JXay80dEl3UTVlSUxnTjZzb0hJbUE4SzJodlhQQUdaNVV5ck5XL29ndkxybG40MzdMN2xOZ0ZlQ3h0eUVJYTY0eCswSXNjVlptVmNMV25HZWhLRklJcFdGN1NBdzUrcmVMRGkzdFlWRWc2cEJ2L3E5aUVwbUIzd1dlTGZDbGVNWGk5Q0VielBvR1lIY0htSCtEY3VVdFpsYXZNalE4Yy9ET2dDVndFTjhHajQrTWVQLzhsdG1QemhOMWtFd3c5TjZDQy9jTTRKZFpVZlN2UkpLcVYrKzV4ek1LNGhCWEwyQUZkeUZMUWJKaDF2dGNTSHBndU44cEtScU9lUVNXY2pSYjdIaVhrakRhNmlvUWR5bG9uZFRMZ0Q0cUZzY2JtbDJkRDB1VUh4NzYzbTVnbzZwcVVtWm1pazErQlppOTMrd2piWkxpZXlmaDdhUVl0REk5WE9LWGRhbWJ3MC9rMmxiL2ZXWVMxU0phWUk3ZXJTdFpLbjQ1NlBWNURFbE1xR3hNYzZZcURHYmpxYzBBWVBCM25HY2tFQW9Eb2MyQW00RFFqSWpJMUczV0pkNGkydjZUSGFnbUczVGFEOXRSN2NJQXlsOFcvZVZBUEJhZ1FoWWRaUUlWeVBheENpWUlKYmhqZEswQnFFWU1WRnJjdHhiNW5rc2tIaER2NDV2WVoyR2YrV3VEaTJVTXZBUDBZS1dvTHMwbXlZZG9oLytiQlJXSEU2Tm5UOGd6TFFHeFZtN0htZWozL216aTQybXZmUEdYNE0zZ3FYalZxR2JFakJXNUNVcTM3N25Qa3dybXhHVE5yaGxTYWU4UlRtRUQ5TkFrTFRKVXpzWGwxdFJlZlZ0Ui9IZmhoOEUxbkpJVGJaeWFBVjBCRVdTMjg2K05mTFFxV1RyUW9CQWRaVnJPcE1GRkE5WmR2dGIxUTErNy9nL1EvNUUwaUwzQ0I5blFoNTM1bm4vNDY2S0VZbFNlbnJXb1M2MERMa3dnOVJTUUV1MnlxUzU3MVNPcEhZRWVUc0dmQnVjZ0pYZUNQV2syUXhGVFB3eE9sL1NETWdFeUpUNjlUZDcyOVF5VkFBSUZrRW1hS0JSSGNzQlI0WnJ6WkJHRXJqMzRxcG84WXpwMlczQjFGVVoyb1lQSkJ0aDQ0UDVJSVZOelZTaHZjQS9mQ3ZiVjBFakNqam54M1lPbmxNTGJ1TTVvM05tZjRoMHE4V2x4Znhrb3Z0cVR3bjJRLy9wdTc4enc2M2lTWXA0NXE4RXpjeFpjRFcwU3hvYzlaOFBmelRYLzhEUDRiL2pQemhOMWxXdUZKWDE1UkE1Lzk0ME5EQm9INzduRG1Ma0RQUGlWMWRhV3VBY1ZLQnhLMVRORGhkZ2tSVk1QQS9KenE2WlpnSzB2allWMlg4YXhsWThPZXFGb1lGd3l5VVZka3V0Zi90WmFGMVc2WmxWb1k1Ujljem5pTVFPZHZmZnMrL3lJMDN6MW51YjlVWWdBc0ZhZit2eUpQUDJBNzY0NHVpSW5hYWFQRVZFTGU0S3BvM2pzRlpzb1NLZ3B0R2ZBNjhEWmUyYW1jYUxGRTF1K1NpSzJhZGE0YUpvelFsQjhPZmFpS21lQkQvaVIvdWp4bTlhRnp1VFdzT3haazdRUmhLNDk4eTk0Vk9BV1psQWlwYllpb3dnSjNCSUhqQWxiYlFmVlR2bElNVjEvV0VDdThCZ3NJZC82OXF2VjVZUGVPZkhXcDVWdGV5cnMra3N5U1l2dXdVL3c0NmZiTkNNckYrK0FjVnptY0taWTBMWGRSc2dBNnpwZ0k1MW5WaEQvOE9HQmVHek1kWUN5M3RhaFNwVU9COTB6SG9MaGphZGcxRlBxWXp6NjBnOXdERTJLeWN0Skx3ckFsTkY1eVFhY3VSYUc2bWZyZ1NHS3B1S3R0NldSTmd1SXRVWnRXNFlvbTFDQ3VNWENKT0pRNysxWHRZS0lhQjlWcmo2dW1rZklFRnRVeStwQngxVEtkTzlpcERmVWxIL0F2NjRjSVJNcWVNQStWQlFRci9ZQ2ZyU2xLVmJZZjY1aGxiSFlRTS9xMkNhSzJFcGdVTDhodVdwTnNsbnc3eDhhOXVsWW4xWjAwS3FEdTlCN3g3SnlsWm1ZUThmaE5ib0d6NlRiR3BFdGNDa3ZvSk1EeVZzTVg1ZFF1dlFSaEs0NStaYUlBVkhjZVRDOFpKY0taaUdLTDBsbDlXMzlRNzVXREZLTDVPWE9FTldGaTRQZitEL1duaFVTdWhYUTNtTWVhNkdjUWk3ZFphMW0wYU0reXlaZnBmdjFwY1hzUXhNRjFId1dFTjROK1drMDJRWkxUczBCTm4xRUFtTmw1SzdJa1JQUjNiMElVOC9EdG9GMEVVWEdTNW1FclcydkltK3VrVHo5QWNPVnVPeTZocjdPRWZ6VFJXdU04M2NLcDkvd2NOYjhVYzhkY0QwNFUyR2N4cTVoQVRNbGNvU3A5dHdKR1RiZnltay9PU0MzdlFCWXJFQnBiS1ZqT1NRLzZqVFNLc2hjTFVHYmx0VmUrbDliTFFOc3JNeWlJb3pkckc1RGd0YWZqSEdLelRSYkhDT1lBWDFubm8vVGRpVzAxYlNOMnM3QzFVdk1taVV2aDN0ZTZ2YXp2VmxBTllSbmtmWENBTVFobVNTVFNkQjI1UkpCMWlCMnAwSG9vYWc1UWtXTnlXenB0ajJ6dkNFY3JJVmRpc0pWdFdKbG0rMzBScTlMcmtEdnlERWd4M3ZFQU1tS2ZHVmhQckN6aU9Jb2JXakJRYXdGS2JZSm5WaWFwZE9FRGUwRlNnNHJ5T3pnaXhwS000NGVNaC9ZaGx5RlUwcTEreExnUWx5MWhya1lXNFYxKzRhU0FzK3JSa3E1dEZQN3FwVHBVZk9VdWp2c0F5eWpRbFd0YU5HRGN1QUhQUXRWOHRMaS9GVzhJYnVuUzJUcWZ4RHdwZWMxZ3hvM25DT2xTYXBSazJOa3AwZTFieFlvb1ozODdEdjVMUkVRbmFaTWtvYVZ5cGFKTGxZYzZhSjBGc09TNGpyNGU5R1NHZlhqRVZlNHdESnlic1BDSEUwVjVkYUxyUUxad3RMZGZNb2E3MVFDVzZYeERyamMrY1VnUVk1blhwVlRzeHJEemtzK1lubmlldHNycEN1YjBzdEdYR0VNNUdnN2dwbEl5amtMT29TQm51OWplQ0FlalJESDMvZ05qUmY2TUFTdWNyeTNTaFVFYld1b3poSDJhak5mbG9zc0lkSlJPek9oRS95L3drK2ZzY3VHQTY1b0h4Y0VBakFOSXRaQTUxQlgzRnA5Q3pTcmIvTXMvK1FualpERWZpVEwrSCtUS3lNc2s2REtKcGtiNDZ2VGJrWXZPVFN1TWF2WW9HYjZISkJjMk5JVEcyamc2YlhRWElHNXFsS1VTaU5ZMUdtSW1EK0tMbUtGbnFIR01Sc2lCREt3eTZZK2VHbjBzSVZ3eEdhYXpsZVMzYXU0U0ZFMkFwWktjUlZqVWV2UmR6ZkRNNjlCQU5HNC9pcEpUZHNsYlV0SkRnMU5PdkZvZFZSdUZnQkZ2cjg2WHhEMDFkY1RqUVhLdHhoeDVnWTM4TlBWdFhuRmpzbHJtTWkzL1k1Mnd5dldiSHlIOTRmZXlzWnFISGxsbE12TUhsdkd2YllJSWswejZLbHppUGIvREVwUDNoRzFJQk56YzBYYUlnc1Z0Vk1Wc2Noc2ViTnlVRkFqRGZOVjIyeXF5ZXJMS1pEYlZDVEphVHlNYjFzdEE1SVo2blpKU2RPaWVNK3dENzVBNFNtN3Y5cFpzU09pL3pPQ1kzQzlxL2Y1WVRlR1BPL21aYUROVXRjZzdjR0RZTVlHd0pxUzJaUmZwbDIva0R4T2U1UUZUYW5pMDVEZFowdE5iQUFaRU11SnR5TXZKcGlEcnZOSXVJUmRBYU1wZi9mWVRORC9wYjA4U3J4VGt1bDRzTnJsQm1RQ2IwazJwaURaUjFMU3A3d1p6UXI3R3Y2dThaVFZYczZKaFZteFlWYmsvVnVoRmsyUXRhYUZPSXQraDFBLzJhTjFYZEkvUnY5VUZSaGxxeUxoakpXTkhjbjJLV1hQeHNSVXBWekpOUXZRYWRaK0EwbGNsSVNqaFhXbVZVcHRkL3BmaGNiVjdDYzNGUkxsc0ZKZVpxMmN5V3dlSmNiTlRnMXRPdkZwZFh4cXVzaUV5T1EwamhYM3FFTVZ4MklHeXhFSnNlQzNJc0hsQ2NiVFBENkZiVUJoY2ZTNFQ0S1U2czJwOUluNHhaWVpSNWhKWFFRZ3ZZNEdzTkx1ZGVxVFgzRy9GUnJvcTBlcXZDNWRwWnZOM1oxQVZXN1VvVmhhWkxtTml0dG85dGI2a3NtS0ZhSFZVUzV6WVNEbUYvbWlHcXNoNFZoLzZQUFlzQ21JZmZoL204SGZHM0JucFk2Rkh4SkZYWUF6cFk1WUlpdC95SzJtWjZVSGJQNzUvSzhqUnVaanpoaUs1TEt2MnJZUnc0aGJlYWJZK3ZLaU9oZ1pWTXpMRWQwWG16THY5SjhRcEk4eFlKeXNFTVd0WWM4cExhdklPV2UvS3BaNzZYS2hEYjc3bnh0VnVXdVExU3d5WVJ3KzV6WGhLYWdxZDZsRXZFVDJxbU5xdW9xMHdzWTZrbVVpVmJ1bnpnQWpXc0VmbVRwaVVBZlVuNWE2RVBUaWRQM1ZtQmtNNzdUMjFFZjNoSzl1U2xwOTRRNVEyNVFRS2FLRlo3UHNYZys3TWJoMVErVnNNNWxURDFicGJ4UzJrWjZPcTVCb21vU3B2cVVqSHk0WVJBVDFmem5LUWlPblFSN3JSYk5yVlRBUC9iVUI3M2UrNUUxN0hlbEpXMFNiWEd0TVQ5ZWlnK2FaVE9kVVRSSUxWWWJoWER3bkovSTAxTXB5MytCYTJHaHRlYkRtRkRJRFoyWjJrNHRxZ2FHS3BlVkpBdytQZXJkNUZJY2V2M0Y0Z0h6KzJxNnorZGVpYU51WGpwamE5VmhBTWFST25KWG1OaDVVMHE0NGU3bGFsM1BxRElmM2huUW5Md1V5bzNTcXZ5bVFkT1RiTlBRd3RpZ1l1RnBrdHdEbkdCN2xkTSt5VW5GOUJVb0NTdVczUkZhTE52b3BMNlA1b2dmZ0x4SXppd2dZd1gxelJBZExkUU5IQkJGczdWZUViSUpQOFdFQ1N1U0lMNmgxdlVUaW9xYVE4dStFNnZZc1NBNjYrN1ViTWNqNG1HYm90NGZ2L1VNeFBFaFhqUGE1Lzg1S2U4VG8yWUJnRFBkdVN2VHY3V0JvcmszeXJPNHJMcUxoSWtpaHcrYjJDTDNqcENETFNIczJHZFNDb1VRU1haVHZpVXJJVnNkZDVRMFovL1JvbmNQMXVqN2lZVEJWUDFZd1FObkJ1Uk5qSVZpODRiUC9qeHR3djFIaEJsZkZtSVgvalRENzNWck5ra1U0WE5xTVhSZThuT2ROaWlVazNvNGJENDNTajZvNG80TzBzVUhmQUJnYlBmL29nbnhHekIwdTJWSmVXMlU4c29TRzd3bnZtTkQzNW9WVmxBbDRyQm1ZL0Z1Uzk4b3JJdUMzbi9TS2N5K01MUk9oVUlGbUI0b3ZPTC8xVHJiRVhSdzBERzhqSWxIcGlxdktRUlJSK3FxZUZzaWJWN091OUVUZi9SWDQxVlpZUFVvamlkLzZnS1h6M3ZIUno4NHhiTDY3b3VocFpYRmx3UllVTW8yNFdlVHNScFA0UUYzK3dqTFA2UnRhdXdKS1UybGExWXpmTkJ4VFN2TlUyd245WXRTQm82NGx4WU5kcm9PSWxTeXc3WGpxUDNpUHNMS0VRVDh2bTJjR2k2UkVHaUxST096ZmlvczZvT1dPaVVyS0FMdElNbnI5SEQwYk1Ydit0N3lPWEM4aTNZVCsxdW9iUzYvd1BKcklvekcxbzJYWEFFdDBMWG9qMmxwYVMzL2FYSHJoVEFOcGNvTXh6SUFYL3haNUdYKzlhS1hPZzFtNEdDRmhpeUFVWkNvZXphemlSU292T2VVKytyS005azJpNmhpcHY0M1Y3Z21Dazl6amx4OHFaWHEvQ3E0KzZjbllOb2xxS3Z1VEw5eE1LWWRmbUkva2xNbktjLytsY1RjYzdVMUUwbVRZY2xMVXRmdm5KbXpTZjRxZWtFUmZEYmp3NFYwRWZoaHpWcFRKdzhjZk9yWDNYOEpEemtWb2Y2Y3RQSkN1RWZrN2VJc1VucndGK0pUb3h2Z1p0bVNnbEhRRUl3VzZJaXl5Q0lZaGtGeVJwcDN0K1JxUzRWVXg3OWJtQndQZTRpdk1sMUV2NUZVelVxTHA1SThhOTBxT3VUV0cvd0FlZ1RGU0YraWFoUjg3NElZOUU1amx0Z2ZtOWs3a0MxU0U3MzM5dFE1eXUvL1lNdUtSMTM4UzlrTlVlU0g1MWJkZ3VGRFdFNitSbkxOQWJiL2VVbndOSGRzalQyLzZaRVI0NXRSYSszRTYrUVBGamJUdDZFTWNkQWEyZGxqUDBJT2pkZjBZSXFzMVlpeDRvazhLYmpGY2EvanJSOXNoNnYzY3crOExVa3hMdXBGeDQ2QktkTGtOaXZucXJuaWp5T3A5cUVpMzk4TE9iTCtqc29CSzBpVlV3bnQyNXhabGNMbGE4enYvc2ZxU3RyekN5djN5ZzY3NGlpeHhrSVZabis5aGN6UmlrMjlzdDZndVRCbUxqbHhtZkdyaHNGRm9hQ0ZyVTRFN1FNejNhaTNOczEzeXNiZmgwbVZkUjMwRFZoUE5Vcnc1ZU5BSTk1RFZBbTJ3QUFCb3hKUkVGVVYyRXlhV3BpMHIzRUVDanllZFdHL3RzbmlkNjlOT09KVlluY2wyN3YzUFpVTCtPUGJxaWNlUCttUitxYmFNcmgvTnp0blZ2ZW1PYk52eVZFVFhPcE5QSGU5dVp3bmt0OTFQc3F6MjI0aEIzRmM0KzVvWEtMWElSMU1mbjlsMnV1RnlkZW96MDArdjVMN2kxeDUrWmZtTjJSNUo3TUJJQW1EUFQ3SHdGeE04c0JZay9TZ1FwVnlrLzZTbGJHdjU3bDNFeHovNWNjRzg0dzk4U1lzSWZYbkZiZUM3M3hDRTZYSUxGUDA3QkpZWTV2ZlIvMktnMlZjdkRQM2hoa1JuMjk2dHJidDMvUGE1WE02R0doSDVaR1lFN1dXQjZRZEx1Uyt0Smd6dHlNMEZ5cjBpRWQ5MEdISmZEMW1rVFcwUHNYckptNXozWHEydHZGclRlNms4VXZnTHVIYnBnOGtWV0ZtKy9Hcjl2ZWNwTXluZ2NjM2ZHMEZQbVIzM004Z0NzcEpwazhVSGxCaUx6M05JVi9lMS9QZnE3QkxLYlNPamNEWGJIK1h5QlRrZWJXdTJaMXk1aDZmWHppM1EwM2Q4ZjRaNS8xRzNzdE56ejRuWE8zbHVIR1AzRkQzTGtESHBJWGd0TWxTUFNLcFJNNEIxaGlXaG1qYzBZN0JBZjV0Z0R0UzlPYk5TNnc4K3VqcnE5MFhzTnF0TVUvY1VQbDFuZjc1TlQybDA0a0NXL0tQMjVMaFdLNXgxeGZFYmUrYVRhVU42THRoUVpHK0RlSVZxKzZYaTNNK0crZWxuVExEWUIvelJXM3dDN2pPOGEvS0c1a3Fwcm1QWEVtWjk4UjZ2YWhSclE5OXhjVmZmb3pzemY0TjdoK1dtSWx4VndTYjhoL1dUOVRrY29hSlMrZEJrYjRONWp1Y3g5L3RBemY4YWNoL2dId3I3Z1dLcmhEMnM3eHJ6U2ZxZUxvdlJuU2ZpVWsrcllDdDU5dm1sOXkvUE5mK0tMbTRVRUtjMnVTbXp1NlhuSU5qUEJ2R0VNd0FQNnQraHVrM2RXNmMveFQ3L1Y3dGMyZDlwTDdPQUc0UzJsVmYyZ1UrOStDN3Rjdzk3K0RxK3JBYjJkNEo2Kzl3eit1ejNDTUNCZGZBeVA4RzRiT0I4Qy95akRxMlRuK0hmU1B1YWtSMWZWaE5PVnlrRkcxNzVmbzV1REd4eHFpSHY2RjcvOWVEdTBmdGVHU2EyQ0VmOE1ZZ3Y3NE45bjd6dCtBamRnNS9tVy9kcC9yK2dyV2dJMjRlR3pmWms1ZFRlUjVUdTNUNWkxUVE4UVRrUFNnblhQL3Q4dnpmNmJFS1BKMXJZRVIvZzFqK1B2ajMrSHp3NmhuNS9nWFZRcXBpZ05meEU5eFhEYkpzb0U5RTNHZlBHdUw5VXhUMVh1cy9aOS96aFFjRWI0dU5UREN2MkVNZTMvOE96YVVRN2RkNEYveDJha08xcitXSWx5K3lVL2ZsQW5Qc0syZDlwNnAxdlNhZkRjVnI3UnRhVUw0L1RjclpSVDd1dFlBOEcvKzYxb0JRK2w4Zi94YkhZcVdkNEYvaDh4ano2cW51WGdvTFJtSzJpNU1TRHQ5ODRQRWxhUTllOTgvNEZjQUw2eTJVZWtyVWdNdCsxclVGZG0vaTlPcHZ2aVhEejQydU9QRzdRTC96Q2NaZFdWSFUzaTQ0elpjTGdXbStZTkgxS0MvYitobVZlVnJzSGd1bWxHKzVIMnRRSE9OTGlNTktBMjA3YWV3UmlyWnRRYjY0dCtob1J6L1JidkF2NmpwSHBuaEZZVDBmbmpYbmI3RUJhdnF1eERUOU9MMzFlWTFPTmp6c3Z3ZzA0cHVYdkQ3cDVlNDZhUHFMeHNOSk9rUHoxdzJMZHRQRGVtTGY2dnJRK25PYnZCdlRDdzRkVC9NZkFYYUllN0g2QkhkTGZtRGFxdm1RVURnM3pxNlV6RzNSbXIyRGJuOTJNMVJtL2RRQTE4OUJmakROOTVPOFdaaEQrdTZva1gzdzcvcDRXeC9kK1gvUmZjNDMydWFyTGdQa096bk1hbnFZNzJaMCtnRnpGaWJjRW50Wit5dmZ1alBVKzNucm83YXZrY2FLQlA2VVNBYkdvWGRhNkFmL3JYb29iUWhoTjM0Zi9qcW92ektFMVdmTDE4cHAzOUgrQVp2Y3huOVNzeEhxV0RTQlJDS3hxU05ad2pxS0l3MDRHcWczRGx4RTMwdHpoaUxtem1LRDY2QmZ2ajN1STNCWmZYaTNCWCs0YXVMTDFUMVQ2NE8vcFczWHMyNERQS3EvRjVMYVFHdEFlck5xa1pWMUMvZVRNalByWUEwbGY0UWxXSWIvUjlwWUtTQm9XbWdILzROcTZMZDRWLzBNYkg5cE05RUgzOThSZno4c0ZweWllVWM0V1BNUjBwRUwzYjArN2I0QXF5ODNUUE5OMFRHUjdkL0wvRlFqYXEvOGpYUUZQL3ZpMS84NHQ3MmN3bzF0UDJQbGc5YzRkMXdpeEMycjVnWDhLdmlKQVhxMWlhME1NR2Y5TUtEejR0U0s3RjJDT3YycDlNRzF0YUljYVNCa1FaMm9vR21oQmUxeWR4SnVaM3cxaStranNscjcrcmM4b3Q3MjhDZGRPWUNlZW5ubERoUXB5YkZpcEtJcjcyb1RqYjFEZUJFTkZUTzZQOUlBeU1ON0pFR0xudjgyNk4rWHlxeEpRWS9YR1ViV3VxVDdQajh3Y3RVbThiVXo4eU10citYYW9oRzlYNGRhV0NFZnhkMXNISEtaNEw2dWxVKzZUeHRObnBremY2NDFtUEZjL0NUUlRIL3NOdEZiZCtvc3BFR1Job1lhV0N2TkFBM3p3Ujk4amVXNExmdjhJT0xEYTRUUHlkMzZ3MlZDLzBCZDVZMnVvNDBNTkxBU0FPWHJ3YnlYOFh2blQxcjFqWXc5NWJqbmVmK2cwMS9IY1QrUHhJbWhWRDM2RjBBQUFBQUFFbEZUa1N1UW1DQyIKfQo="/>
    </extobj>
    <extobj name="334E55B0-647D-440b-865C-3EC943EB4CBC-6">
      <extobjdata type="334E55B0-647D-440b-865C-3EC943EB4CBC" data="ewoJIkltZ1NldHRpbmdKc29uIiA6ICJ7XCJkcGlcIjpcIjYwMFwiLFwiZm9ybWF0XCI6XCJQTkdcIixcInRyYW5zcGFyZW50XCI6dHJ1ZSxcImF1dG9cIjpmYWxzZX0iLAoJIkxhdGV4IiA6ICJYR052Ykc5eWUySnNkV1Y5SUVkWE1Ua3dOREkxT2lCamIyMXdiMjVsYm5RZ2JXRnpjeUFrWEcxaGRHaHliWHR0ZlNCY2FXNWJNUzR4TWl3eUxqVXlYU0JOWDN0Y2IyUnZkSDBrQ2lRS1hIUnBiR1JsZTF4TVlXMWlaR0Y5SUZ4c1pYRWdOakF3SUZ4MFpYaDBJSHNnWVhRZ2ZTQTVNQ0JjSlNCY2RHVjRkQ0I3SUVNdVRDNGdmUW9rQ2c9PSIsCgkiTGF0ZXhJbWdCYXNlNjQiIDogImlWQk9SdzBLR2dvQUFBQU5TVWhFVWdBQUNmWUFBQUJoQkFNQUFBQnNFbitGQUFBQU1GQk1WRVgvLy84QUFQOEFBUDhBQVA4QUFQOEFBUDhBQVA4QUFQOEFBUDhBQVA4QUFQOEFBUDhBQVA4QUFQOEFBUDhBQVAvWUNJRUhBQUFBRDNSU1RsTUFFRlNKcTkzdnpabDJ1eUl5UkdiVSt5NTJBQUFBQ1hCSVdYTUFBQTdFQUFBT3hBR1ZLdzRiQUFBZ0FFbEVRVlI0QWUxOWY1eHNSMVhuN1htL1g4KzhHY0VFd1YyNkFTV3dIN1VIUkRZTFNBOUlURGJ1MmdOcmtvOVI2V0hoSllCSUQ1SUVqTUlkSWF1UENQU2dBdTdDT3FNUVFkZTFCNVFnS0V5cndDSisvUFM0S0xMd3dSNEZBcTZ1UFNhWmZvK1E1TzczVk5XcE9uVnYzZTZaOTJia3ZaZDcvK2hiZGVyVXFhcFQ1M3pyVlBYdDIxRlVYSVVHQ2cyY0h4cjR0eWVmclRzeU5YZCtkS2pvUmFHQlFnT0ZCdlpmQTU5Smt1UjVxcG5hL2Z2Zld0RkNvWUZDQTRVR3pnc05UQUQ2a3VRMTZNdlJwSHBlOUtqb1JLR0JRZ09GQnZaZkE3WGtkQXp3Ky9XMUQ3VWUzUC9XaWhZS0RSUWFLRFJ3WG1oZ2d2YTdsMUhvbHlUTDUwV1BpazRVR2lnMFVHaGcvelhRdjRmYStIYUN2aUxzMjM5MUZ5MFVHaWcwY0o1b29MbXBPZ0x3Mjk0NFQ3cFVkS1BRUUtHQlFnUDdyb0gzbXhZKy9YM1ZmVytyYUtEUVFLR0JRZ09GQmdvTkZCb29ORkJvb05CQW9ZRkNBNFVHQ2cwVUdpZzBVR2lnMEVDaGdVSURoUVlLRFJRYUtEUlFhS0RRUUtHQlFnTzcxOEMvL2dKZHU2LzNqYWt4ZFVIMTlodWpvNkxWUWdPRkJuYWlnUjQ5dzV1czdZVDFQT0JadjZCNmV4NG9iSmRkK012bWpXOUpWNW00YmlaTkt2S0ZCaTRDRFJUWWR4Rk00bDRONGVQSnNEVk1QOURkU3piM1NuNGhwOURBZWFTQkF2dkNrL0haNVREOVlxWWVTKzZaS2JmVlQvcmNNTXV0cE90eVJhclF3RVdqZ1Y1eW9lMW8xdjlGZHVqTnV5K2FLZDd4UU9vSllyNnA1QlZlaFV1U00xNStmek1QZThxMXljbFhQMFkzY3VBRis5dFlJZjJocllFQys0THpQNVdjRHRJdlp1S3g1R3MwdlA2d0swYUpzRzllWklQSjB1T3VhQTJ2ZTUxWlJIOHV5TE1qWXVudDZqd1g3dzlUN0xXdnExdDllUEthVitHNitkcFdGWVJEeVEzWFhFZjVhMXBicXZ5NElxQjBUbVdMajBJRE85UEFCWTk5UjF2YVg1NmJIZThIZGRHd21pMGFSem1hWEhEeDhMZ2hqUzFmMXlobklOQ3cxNUt4Vzk1SHhub0c3dHVnT2lmU2l1dmZRTWgxSzZIVnRhMEhSdlZpc2dOQnczZmZkb3QrYzJ5cHBkK2FYZGZpNmJPSzZvZGNsckhQVU9aR0NkOTFXV2Q1MTFXS0NoZVVCaTU0N0pzMmhoL1lvOGFtNkN5TStQQkQ4TjE5c1hsTGRUTjV1VFhoRHlkSjZ2elBGbkhpVTZUbDY2OTZUeXM1M1FVdGN5VFJON09nYnFPd1QwSGZtMllnNDBQTlpEYUtqaWNhK3o3N25GaUx1UDRxYXVEWXFTdDA5dlI3bDVBRjRVcWR2MmxUWmRYSDVBMXJMcU5TcFcrN09ibitIV25pVis4WTN2ck9GRkZuRHlTcmt2N29LMXNuYnpKN2NVV2ZGTlVlZlJZV0pvVVg2VytJQmpMWWw3V2FWTDgrOGVNcFF1bEx0d3l2ZXpiWjdNZ3JZejJTTzgrU0FySlR6alZ4K1hOK2cyeGY3ZGVrU0VRZ2ROMTYxVE05NnM0eXZTUlozQm5uVHJuK0JNN3pPbys1RkhLOElOR3JkaGFaaDEzWjNQN05OQmc4K3ZibWpiL1pkZEx3cW42ZHFkMmJQTjh3Znd3S25IY3NvUlRRTVRuekZ5aVovQjQxQjNINk9QYjNUMTNkQkE4aXVsdWZjK29YUWlJTXJaNGtwNnM2UGRFOHZSWU5EUGFCTktENlR6ZDhVVVJ0Q29DT2pyWHd3akZUVlRQMURZN2JLcE14MVVsK3pCSW9RV2piVEpMbmUwU1Q2WGtHOERsVlczSWVUWjQvWTFpL2JaeU9RdklMMmpkY0F4bnN5MWhOcW90VFNTckNtb0lCNGRyZVRER21zbG5ya1F3NWxoU1NuY0kra2pMWWh2OUpjU3BkQVNhZXpYNlhLdGVUNUo4ekFzK0JVSHFyVXRJTGhZaWc0d1dKb3RKWkpmK1hhanYxTmtLRWE5Q2FtTFhqeWIxYSt1SDdmeS9aZnZMblovN1YzM3gvOHBMbW1DM3ZBY2orU2RPcnh5ZS9GaDFMMHRpSHduSWJYUGVtd1RjMWxvOWp0amFaZGl4NVdUbHgySWNqQ0crQ2dYWDB2WXk5SHBFa1N6YUR4TGZvN2JFamxSdko2WC84Zzg4bTZLRzdTZzNDcjRmRnljODRtazAxSmZiOVhwTGNkSHVNUmw5aXk5R2w3VGQvZnFiMGg0K0QvY3UrV0k0aWNaNXJJSTE5R2F0SjliL1VUbUVmV2RWVjc0RlpESmRUckY0MllEMnlQR3hKUWRrQjdPdC9EU0dERktmU25mN1p2M2taenZWZ1J1QjR3dS9tNldBbDJYN1Qrejd5UGVJNzFLRGpCWW5qbXgzTkFkVy85czgrMGs3dW14RjgzNXhzLzIxVXVrenZVeFY5blVQbm8vZEU1Z2h2K0d3ODlpSXFaWlBscGd6QTZ0dHI2eUhzaTNDRWtDeGthMHNLUmVuUGNvUis4dGNDK3laUktBUDdBZkpyamprcXRlNFR1ZWlSbUw2cUpFVDlaTmdGNGNQSlVGUzdVOHVjYUFXZVlBU21MMW9Ka3kyMVJud0ZyVnJzSkRqbWE3U09ySmdpY1g1cElJVjlXYXZ4dTF0Nlc1TEN2aytvamNDSk9QRjl5NjhXaGF4SHNvUXRLU2g3M2JONkphVCs0NEJlS1k3U0V3L0NRODR5ZUNOZjg3d3BMVHljLzF4S041YnJnMlpMZHRlMkpRVWRMMGkwVmM0dU1aVWtMMFBOY2ljUmh4WDQrbmFaeEQzZVFmeEtZZzdqcHRESjBoT3ZmdFc3bjltTmVtTzJjMUR4dlRPMlh4UEp5MkFIQWwyNDVBajB1Y3FaOEwzdXJ6YVRnQzhYOTBWTnRDUHFWVkM0S2ZKUlEweDArZitpMU1jK0FPc3JGSHRES0FGTlZCWFJhRjNLdzdHbHdMNmFhV3dGWnRZMWJOSmlaNzJxRjEwbXJsNTBRMUlEOHJBdllEWCtxRC9hZ1ZYZExXa1R4bm13MTFFdUpzdEVPbVE5b2hqL0J1a3VhMGxoMlFIc2krZFFXNHFqOUtXTERXbS82ZUtSZWRySnBiK3ZIRmxCRlY3bXU2K3JBTmRiVXJsSnV6VUxPbDZRNk1Ua3AwWlo1eUE1UFVNMUQ4cVk1eE5tRmhrRFVkNnhDNFVZK1pndEw4MzZKZ2szMXlkSWIydWNjL2ZqSU0rNWJDQkZCbENWOUI0STkxdENIVG1iaWFJTWxqYm1UT25FcVR2QWlxc3EyS09WWktoMGdJb3U4THVVUTBtc2RCNDMxWXlGN1V5eVpXTVpzZGdwTFBaQjJkUkZtRzVXTDhKQllVZ08rOEpXSTBiOWhOdWJtUHNVOXZXR1hjM1N4NW9Zc0hwZEdMUWVJVnBpbjdPa3NPd0E5aVdicmF6THRkZEFuSldON0R4OWlNWlozVG0vNHZ3eTZpd0g2d3pZeS82MHcvRkowUEdDeEtERUZIR0VkUUtlWHFDNVkrdTMyQ055VDN0MktVdVNMU08xdWNIaUQ0elo4dFpUMWtEZ2NIYllCMGx1NHFsNTJnTTc3Q01rckhLdjhOVXVzdHhiUlcxeGx3bVNoaytQUFc0OHI4MHhMUTRSRjFsTWJKTXJvaVZkU2cxWXhrdXRZZGNnZkVaek9PdzczV1dKRitsZFBWWjVFWTdOWVYvUWF1U0kyN0NIRjM3UXQvWlNpemRTOUkvZXhzbGtKWjBPV285a0MxbFNqdXdzOWswbWF6QjJ0bjRqZHVvZTJIbWFLSnNjbFY1SDFUR0JTcVk2VGdPR1Q4cFFpUUEzM2xRRkNIL1l3WU9PRnlTcW1tTStSbGhuM3lwaDNaMkpIckZKT0hsWENZZTJ0a3dyalUyVEdMZmxKWVN3dktyT0NpaHJYTnZkeDhaOWhIU3pqcDlTTURlSGZiUVl6Ymx5bWxxNS9aaTBKeDVIVDE3MzVpNUZiVlhISGQzSmNUZEo1UmxBNTlsa0RsdDFjS1YxTkxESW1ZWTVES0RZMlhiRFd1em9jMjZXY1NIZlBWMWV5QU5KOVYxZ1g4aHFKUGZQWGZQcWY2VGRoalM2ZzlaK29vWi9KQ05yUmtIcmtSd2hTOHFSbmNXK1kwTnlsR1VwRDQvQXpwTS8rYlFkNTFhR3FMdTFZM1l3bHA0SzZFdDFnZXNQK094d3hhb282SGhCSWdzWmVjKzNUbXhxejVpcTBQR21TZHF6dlNocUdSL0h4bS9CbExidE9NWnNlV3YrdDYrb1RpQzNac1NJMjFqczYrRmJVOEZQeVlyRVBqcUVrUFBSdEpwVXRRN0l3MEJRWWgvN2tPVk9yZHZBN2JCckVZcXZLam4ySTRZMUw1cWNPNmlJU3VpR0FjS2pTUXNaZk1lMmFTdGRwSWx5V2prWHl6Z2Q5dWtSeFJrejhFZWF3cjRlTzVheVZRZUVmcVd3OVVpZWtDWGx5TTVpMy9GN2NhQmpUOUtNMlBvR0Z1bnNsNyt5MGZ4MC9NT3dhb254K2F5NnBOejJuaGZ4MkJHa21JQzRZM3NVZEx3ZzBST1ZreGxoblppdnI1dGFyaDhBdkhrV3RXTEdpWDBoMCtxenB2QUE3OVdaMmI5VDlNVjFUQW1SMW53dXlvM0RQdXpCUlpDbjZ3T1FYTnhIWHo3WjZBdmxEZVExbS9vOEpNdEFpVDByeHBiRUdnSUNTRE82dWhzY2VyMGdwQ0ZTMzE1MzJIZGNuSDlpbW8yb284UHlWNis4NXFZbnozZ1ZMOGJNaVFMNzlMU21zTStlWDBYcXlHNHhQUGRoNjVHOElVdktrWjNGdnVrSG8xcjZlOFR5R1hxdzRpd2ZQaWduVDRkdnBXSUoyZDEwR2cvajJPZHkwMlgwSTZ5cUpuYnN0OGRCeHdzU00rSUNoQkhXQ2NYWVNXbXlQaEJGTGJNWUJFSXFDWUJneHBVbFUrZy8zOHMxN0owMm9sMmIwNG4yV1dFZmhmMXpLVWtBYUlkOXlIanpnU3dybGFxdGIvbVZZNjhVL2JTR2dKWVdOSzhVMy9TQUZldjQvUlduam1saENEMjB1NmJxSDdYYmJML3BpeTkzVUdyNmdocmVwKzhnTzZIclJhRituMlBjSnl5V2xtWU9NVkl0aGExSE1vVXNLVWQyRnZ0Nlg4ZkJWQ29DT2ZJQ2Vrd2hGUTdJRmtlbGp5WGRKa1l6aXNVcm0rd0ExRFk4a3NqVTdmTTNkZXVFUWNjTEVvV2czT1FJNjhRNFpybGVtenVDVmFITFJBQ0Q2bmtvN211R1lqaXVxRTdrTWc4Q1ZSZ2JIQnRTNCtJK0J5bWkyb3JFdmphT0ZGd1oyWm93ajJobHpwVlJLdmF3cnk5aWVFQzhOZ3FNZDh0V2FudkFpdSs4bHlvTysycko2V1htcEFjVmRTWmtzY3gxY2QwUFg2RFk5Mmg0cGIyVWphZm01ZHl3RDViMFUxWmd5My8rMU5JalJHVWg2eEVNVWNDUzhtUm5zVzlsSWFwSVN5YkJneXI5RU1wWnQyeHNiUHJJa0RiUmVUdjRUUFdwR0VGSk4wTTJCUGpwMTB6eVV0NzlCaDB2U015VDZ0SHpyUk15bmVYV2VFaDlnZXNJaE9aSUdMbzViNFR5ZWQ4T3Ryd2lNdE9WSVc3TmlCRzNjZGdIQldaUUZHdVhrSTR1aS9tZzR6ODV1WEZWTklaa0xFYXRNTm91eWhpbUR1TndJckpvSzYwSWhZQjRZa2dHeGNWdHU4L1ZJSzdwQVl1MTRpNnVSTjlaMElVME1EelM3eTcrZHQ0YndMbGhIKzFWMkVUd2dCaWZoWGd0SUJPMkhza1ZzS1E4MlZuczY4elIvdGFhTjhrdHdaWFFxdTJiYkd0OHVuSUdqcGM1UWN5ck45SEVrZjlhWGluRlBQeGdTL243WDZUNWdvNFhKT2FLbFFYNTFrbEt0RjNyY2F5RW4rTFk2amhXMjZLTU9QUGk3M25IYkhrSjBGYXRISk1BdHRqMlhOa1k3Q09FenA2dUhwSFlSd0hYa2hWNDZCNWtkZnhHdEhJNlJJODk3R3U1R1ZEZlZzeFFuV2xXQm1WcTdtc2d5bDc2Z01TK0R0cmFKREl1QWwybHJ0QnFyVmt1dXMvT0JZbDkrSUZhTXJ6cW1ZOVYxM2YrVVdoV3pnMzd5S1lmWkxGMVpEanQzOFBXSTNrQzJKY25PNHQ5c013ajBoVWcrRGlRc0NtMmU3S3Q4ZW5CQStwTlNRdmpPY0Z4b29XZHJIS25NUHU2ZERMRE1pMXBOZU5hUVdKWVpvcWFiNTBFR2JadkZjWUFqbjFJRE1KclBZUHMxSWlhTnJUOFpnakdYTk05eUs2NnJFa0ZLNDNCUHN3ZW44SUplU2NrOWhHSUw5akM5YTJXL0lyNVdEcG9qR1hQNlBzWFhuMmlDSmtxeVlIV2wraXVMZ3hsemlUcDFsbVMyQWRoRnVQcDJRRXRLMkN4UXNKRmxNUnFWcjN3aGtNVDlUdHJvL3Q5YnRoSFJtdnRib0NNOVRPdjFSZ2xxNGJpckVleUJDd3BUM1lHKy9CNFg0U1lTWHV3RVZwYlZpdThjV0xaMGs3U25RVzF3SXN0VjM0dCtoV2crNFY3Z0svdG9nWmJXZ3M1WHBCb3E0eElqTERPZFRrbjB5YTZBdHk1citmdEpqQzJBR0ZtY2N5V2wrTDh3RnBYRHdIbUdPeWpYczVsQmxpVzJFZWhvWnVQbGJtMlBQODdrZzRhWSttdlZIWExTa2RtbGpKMXVUSldKTEJHRTlnaGdiSm82c1NKUzBOMWlkNWdCQ3pXdG5GUkpYQWdYTDN3QmdUN0dQWE9JRFdnYzhjK3UzMnF3UzdXZ2xvS1c0OWtEVmdTWVY5SWRnYjc4SGdmUVpYOUtnOXlTemVxZ0NiZ21yTFJ2SFFKRVFFZ1FRQkVIbWNVUFJ4OHo4OHZSbGZBa05GS1BlUjRRZUlvMFZ3MndqcjdhSjNaYUp1bmxPUXBDLzNUWHlMVUdWdjRRZUV4VzE0S3A4UTNvTnhLUHp2YXNkOTFZT1IyVjhseWNPY09LUkpZSEdESDFUN3lHOHhiY1dHZEpzWFNYd212dHBpVnZqQmVwUXhZbGkwUm1oRWlMZ1dVVmh6ZU5WQi96ckNTTEEzQkFZdTE0aTZxQklaZnZlQUdoQmY3L096WVRwOGI5aUhjY3ZaZlE2WWJiREJzUFpJMVlFbDVzalBZaDhmNzZLY1QwZytQd2o2eFM3TFFLWnNhbjU0Z3Iyb3hKb3prLzMyTStTZEhjdUE4emFFUGM4WWh4d3NTdWNhbyt3anJwRG14VmJFQlZrRTZWaFgrOWdWbDRKZ2hsbjVpSW1kK1VMZ1pRakVyVEVYR3BvWWowam5hbXN6cTlKaTREN29PMWVxNFFFODkwV2UvNk1YNW5uZitOMWhOTlFsVlZpMkpabURMNXBvbXhBUFJzVXg3UnliMDQrQ0t3NzQrV0dFUTZuSzdsb0RGR3A2TDYwWnVXTDNRaG9UblJYOWlmSi9QRGZ0b08yR1BuQWZJS0MvS3ROcEhTZFo2SkZ2QWt2SmtaN0FQai9kUm1DYUJyaityM20wdVEwSFoycGowY1lLTE52cmNIY01ZZlF4TXJ4bk5CS0N4cHdLV0U5V3FOc09PRnlSYXJ2ekVLT3RjZ1ZCYkUvR2hnZzgwS0RhSjRGQnpjNGpqS3ZPZzhGRUprRmFHUzBDYTJmNDVHbEtIUWlnMkd2c294cmE0Sm9UVkpmYlZ3TlExaFRqZm8wRXZNRzluazFQbUhrdjl1dThucUxTcFF6eUtXdGtrSS85UjBDbjZVckRpc0ErTHFGMHFuS3lBeGFZNkVjcVd2blJIY3VPYklkOWRqNzZ5ZWVPN3VqYi9oMy96UzdmZi9KK1JuZmd2clpPdk5GMzg3QzNENjUvQkxOLzZ4My8vbFBjMFVXUGk1MXNuUlUxZFh2clN6Y05iTFc5VS92Ty92L3c5MTFaUjlvUnJoUXpOaTljSnU2YTlocTNZQ2VoTDJLcXV4NStlOE91K1Y1T25zcjNDYzNZblUrL09uWHJhdGNsMWI0cWl6eXdaWWVEWmZ2VkdOUFZpRm03dk8yM0ZWaUFqdk0vVHNTZ1N5WFBEUGtLSVpaWldoNVk0N2QvRDFpTjVRcGFVSXp1RGZYaThUKzBzaGJ4cmthNElXQlpGTzBpcXh4SDdHTTNzR0daNkgrdHZqK0VCMEdRZ09PaDRRV0pXT0l4bTZMMTdmYVIxMXRGREs0UFFpa3hpM2ROTXk0enpHT05QYjBIVkdMUGxKU2tPZld3YkFLVTFsK0hVYU95andFeXVYRnlyTC9haHRHRzM4NEh6UFhuK1Y4b3N1YkgwVnovdVF4R3QxbFMveXczUk4xdHUyM0NZRm9hS3c3N29UOTVsaDBRRFdWRFZRaFliUlY5eEQzTlo0U0l4MFVGOUxJWmRSL3NLZmhBRTZIK1NvZENtV2kxTmVCZjFEU2lxRXYzTCtOL2tKQ0ZBcEt1aFdMcnFMWVhnV05aVTgza2lWcStpZmlITk0xMDF4VnlOb3JjcEdjOVRSUE1COHozWllnSEJoc3RmYmFyNjZxTXI2NnAwU1BpSkp2VjdXQlhNK0xubnlkVFBuaDdlU202NjdZN2s1UlBtZXdEOEpQVDBWVmMzaDV1MWJLQ3d3MVpFZ3ppS25wUFpuUFE1WXQvazA1NXVCWGZDcXplVkI2M0hWa1FpWkVrNXNqUFl0N0lBQVpnZG5tNmMvcEYxUTJWYnVKM0ZWU1BqcDAzVi9PaktsNEhsQjBhejBGWlNCbG1hTytoNFFXSkcrb0ZXTW15S0k4WXgxcm1DTGxvWlI1RFpRSzdQWjFhcXBNbW5XUzBUQ01YTGhyNW1hNFlTQTBoYnpCYWNjTzI1d3RIWVI2WHVMTS9WbXFMTzhrV0IzcnpKMFBtZXFITWlBNXl4eEQ3eTZpMFdFNkdJb2pqYXZLNVpJckRQK1Z4N0ZmUktjSEJpcTYwczl0TlgzL29HSjBXOTY4REpzZEp0WWpKT1RyL3ptOTcvZGhHVi9GVnlHdStRL1VzYlFqQUVsZU1YZHFPSnBvTGtSeVZ2akNLOHlwWDZoYXVCcmdPNEo1TFR2L2dIL3dmbVVGVlUvVEhWVEY0N0UvM3JobzFVNFFXNHF0RUhoOCtJb20vbnFWYk1INmEvQVNqZGxXeDNLUnRxV0dsSkNhQVB4VWFzOWdvSUwzWE9kS09wV0tnVDc0ajh3YldvWEpjZG5VakFGUUc5bThhRWFqVEVxUFMyN2NBaXVMTldiS2VRT0NxYmx3VisraHl4VHdwcmhTMVlzaUR0SGRUWXNxQWwyVkoxK3NiZWtjRStQTjZudGpKZHk3OU9sSGJZZWkxVGZxSkJub0pZTmJTbEU3VytESTd4QjZwMUZXZE1may9ydW1mYnVrSEhDeEp0RlpPWWFOMzdEMUgwdXk0SW9GcjI2cWJaMWJKdmlZUjl5OGdOdkpFMTJhbHEycmttOVBiemFQS2dyUmhNTkNCdExsdFMrdFVzYmN6dk9zZ2tDSTlHWHVTYjl4c09PdDlEODd4UFBwN3BhU3l4anhZVm1sRjlvWWppY0FvR0hXb0IrK3lyRktiVUlsb0pXMDhQMWFwS0VDeVdmc1NOaUpWVWFxNGE4cHVjeWQ3Ynlla05vajdTdmszc29FRWV2RWE3cS9qTGwxOEpHWGRIZDU2WlFSNHp0aFNWVzhyS09oeWFQdTVVRXl6ZDlyMVVBL012MGJhUi9DaUpLWms3VE9XMkdNeFZJeU1XYXd4cVBvdDR6WXZZQXcwak9qNTE2bFFuU2Q2TDI2bFQxQ0gvQ2dqWC9jWnFOc2VzQjdTVGxEcWk3ZnJwTlZXTUJXMlJFZ2VTbjliczhzbFRUUWtPSWRzS002djd1QzJMWWQ0NzdLTlRHd3FZeGx6T2VpUmowSkljZzVTZHdUNWxiWmlocXVXL2hhYXA2ZlpJdG1CbkNZVUI1REVqSGZKdGNEN2VxWXlRRzVQTDRxWEp1T3cvVmdRZEwwaE1DNjRybDRnZVJUNmhyakhXMlVlelZnWmgzeXh5SzJuc20xY3NCL1gwM2FrbnNSOEs2cXdvSkpwR21xVGxwVWZIZmRPUU5ONXl3TVNIQjNTK1YwTytxOXVibG50alJZcWxOZEJod3BibXhHZFRyOUMwdEsxWklyQ1BnVFE2cEpDMEVzYSt1bVdFeGJhSHIzdGYrY3ZKOW9hVlE5TzhhblBwaEVPRVI1amZHWlJpeG9oQjhnQ3owMnZpU3ZxdFpDVmFPQy9WMEk0ZWNVUGxacEo4enRqN0ovaVYxRlQ5RVl5UEFEYkxIRU1aOU5VMUxzam9xZ1ErVm93Nm9ZbXFwdmtOMjRYR2xuTk5jUy83d2pkS3JVMHFWZjAyYkFNenRZeHpJSit3RVh4RFc5bUFWNTZEZ2JnUHo2NlBiOFUwcG0reG1GcXZ3TS9zSGZiUk1mQ0NMenlVcTF2cmthVkJTM0lNVW5ZYSsranh2aWlDMkdYbVAwSEdBdlhiNmVlQ25kMm50QzJnZm1ZdjVRU1VhQnkyUlVmUHBDRG02OUZudHY4aG1xb25HcmgwVEVtZDFwZHh2SHh2WkVZeW1xck9lT3ZqSU44NjE5RzhyWTZHRkdTMjA5aTNvRms2UTNTcTNGeFN1ZVk0KzRHd1VUR09GbWsrUjJQZk9pUlp6L2ZxeVV6SHhtYnFmRzhhbFdaMWVXMVI4bEU2OWpUU2trK3dvQm9kN2NFVHhRQnBWV0FaYXN0TEtKR1JDZzZJSXVQQ2RYVDRBWDBZMXhieFRCTnk1blY1NERObVpKcjhmZ041SDJBS2JUazNUUlVzOUhjZk1mcG9JQjZOcTZvQVBWNHdITFI2dFY2bU0rRGVuakYwWU9LY1NkYTRuL1I2NHFRYWJ5ZzZaSEQzWUc2R040YUJxaXZkc0tZT1BGMXFtdnRNQ2VjbkxSdDJMU2tuUDdXbTJadFdVUlhybVllVWxrdHUrcHRCbnh2Yml1c1FVdnkrZDQ4WXlPd2Q5dEhPWlRQUVFvclVzdFlqQzRLVzVCaWs3RFQyMGVOOWFoODN4L3lWVmFSb2o4U0UzZDJQNnBQREJnU1lXY3ZXSC9YT0tvK2JnbzUvMXUrWXdpTC80N29zNkhoQm9pY3JpdFpQdjBOVEFHTkx0bXlRYjUya3VCbG1uRVptRGhtTXpGZzdsY1EyS2pwT3grbDM2UzNVMkMwdkRZeVJtTVNNdkVaalh3K1NqSytQa0lKUm12bVlJUDhna2NhUEc4dnBhckhYdGJZWUwzV2JSa2pWM2V3SzdOTkxhUTcya1ZHWlJ2SFd0VG5WTE9KMW5VQU9tczJQK3h6dzFCaU1teXlORm0rckFtQWZuczFYVno5SlBtcWlYYlROb1pnTWVpbTlxSm1qUTI3bmptaGh3MUNuaytTeFpnZUR6UXpQZk0zeTl1d2E3emU4cHVzUFBGMGFtZmFXRWo2WTFTWG9WRmVuZ0xFbThNTllxcHBXdDU1NVF2WDlnSXZMQjBIc0c5dUtsbXMrRDF1RmVPUk1adSt3RDhQbHlEWFRpaU1JNjNGRWlvUUNsdVFZcE93MDloMVh6Z3JGc2dWRUhabzE2RHlvUmljMEwzVlllei9hZEtGa2lyZlVodlJxaWhqTXFzT21TL1FhRFEvYlVFeEJ4d3NTVXpMUmJGV1JJTmJ0RWdkTVRYRWo2d1dUNnhqUktvZ2Q1d0hJeFJiN0VFNjg5RGRNTU5YUDkySFV3VVhIRU5hOU5Dbi9rOFkybDF2Y1I2bDE2MXl1Q3JpV1ZlbHg4bVF5Sk9QSEFzUk03ZGpUU0UxQUsxVmo2Q1F6MFJkaDM0eE9IdEl3VVJIMnhGenF1U25uMDd3RGI5amdqYjVGeXRjSnBxbXJSVFhON0FFTmJSOE8yWmVxNG11Y0IwK2FOdEdOcDg3ck5EWXkzQ0tGY2c4YURvcGdtZDVnamFDc3lTK05wRy9JNzNJeTlQRG81OXRzUUppY1RTM01iM2haRTlIdHFrNkZQbjNoOTRoK3oycDJ0L3BDeVl1YUpvSTdSZExSbnlxYkRqcnQyRmE4cnRYeTU4RGoyenZzdzRTT04yQXNUZFlDWkQrT2l2bHpUeHRZRGlrN2pYM1RhamJYM1k1Z1FoSFFFSnVFRmJPelJGK2JGZlROYzVXcEIrSDNiV1NvSVFMNTJsWkQ4NWI0SlZWWm1Kc0pSU0lncHE0V0J3eEFMR2NrZzN6cnBPWnRSMnRtUkIyTEdpUSt0aklqL0l2dzBIeHgzWEplbWVxRHlSS29zeStIT1FSMU5QWlJ2emdjRVpWU1NaSXhyMmpUeEV4bkducUNKN0pMYnV4cEJPNW5rWUlXQThZK3AxK0JmZlZGMVVZbE9QblF0TUVPckNxenBvTmczVFJKeElDNVJnZTAwWXVxNnJvU1kxL29qZW80b2RNdDA4WjZtM0ZwR3QydEd1RjZzNjR5UFJGZVVpUzdvYWdRc1dwNGFTUEVCb0xoTjZ1R3JnODdrY0dJNXcwTk5tS1Nmc05MdWh4anJock93TTBYYnZFVS9aN1QzRFNDVFpXRWN2UXNsMnpYc0E3VG9DdDI2TkZ4N3JXdWJUN0h0dUp4Tit6WnJVZk9aUFlNKzZENDNEQkp0QXBOc3ZVSWF0aVNMSU1uTzQxOVBZVzRVUEdXNGI5VXpXUkZMUFpXMEk0U2JYMTBUcjZXT1VRM0F0RGFqKzFJRnBsMGN2OFp3enN3YXp1Sm5ySDFqZU1GaVpaSkoxRFBlUEdLQ0JtZzAycUswV1piYkhtZ3RGR2RUSzNqRFN5V3ViTHBsdDN5VGo3bHByZFlZVEpCcUxxSDJEZCsyU1JOYXQvUjUzc1loUWE5ZzFtNHdaaXFyck53T3A0QjlaZ0JWUk5vNStYTWxoZnU2UHpSU3NMaXhTNGRIYkJPaXUybFJlNVB2bmZEY3FjU21OOEhEQWtqSVhBRGZEUEdJZWN5YUdYZWNNTHByU08zSEdUMHBLKzF1YXZvYzlYVVUrK3BNUm5Jc0t0RGkvRzNKaVRZb01WdmVGWExHa2lwVmp3bmZPSEpncUdEVEphR2F4cURYVllwN0JTMDhTS2hDUFJSSjdhZTlWMmhWc3VDeE5oV0pITVVSQmlQUTJmMkRQdndicnBBd0padVVWcVBMQXRiRW5ONHN0UFl0N0pGYklqRTJBRGJYU0pnY3ZPUWk0cEhYQzA5YStScmVxNnl2Qk93a3VkbHlRRUsvQzU1S1hjRVU3aEtQRUhIQ3hKVEVpSE1yQnc5Z1dtREVkYTVraVJMTEFTZFZrNFZlNnJ4YzRhM2J5S0lTWlE2QVN5STdudUlmWDIwTVI3N0tORFRnOWZuZXhpMWprMFA4OFM3N3NXK1J2QVFISmYxVVN1TWZXdUt4V3g1dzlpSDdhVkZ2Tkxmc2tpNHNxVXlMWERIak0wYmNrY2JLMEJUMmE2bTB0Y2Erc0k4elpva3pOckNkdE15MEo1MzJYQ283ekkwcU5ZRnB0QlcyRFFIcTdPclE1TzdDZzExV1lKOStzUnZlRkdYRDN4ZGNpVno5NFZiVTBHL1RldEltYkFVRTZqSEFvWFozZytvbFI1Yk5jTGZvQ3JIdGlKN05iRlR4OTh6N0d0WXBKZjlTS2VsOWNpeTBaYmt5VTVqWDJlVkJHRlZOV3ZvbEZad2UwZjlrWDB3NlVrek1lUnJacE9TNWFLM3R6dy9TODVTWU44T1BKQlJuY3pDM0ZvSUVFRk1YVTBiTzFTY1ZIcGVyNXBpdEZsWXpZTEpxRjNxUERKeEd2dXk0TkV5Y2VsSzhzYnlYZHZaanVnZlJqajNzZTJGRXhUVHpvV0xRTzJobEVPaVhDYlZiZTBZR3ZLZ0FUMVRmUnFUZjhXK1JtcnNmb2g1R3hxcGFBcmNzTnlFckJoaGtMN295MFN1bnlUUHpSRFZsNy9kQURsRlFzTkxoblNuWHJqOE5sYnNhdFp5M1FWeTJOQXdkZ2plRStoQnk3N1NDd3hXQUFjV1hiTnl3d1NzZGhrL1lRdDJPWWpxWE05djJHaGk0T3N5TlNwZnVMVkRLSFJCYzJLTlpDL2k2QWdkdFlQcXo0RU5pcWhxN21ncUdFQ05iY1hVVnJlakRMdVNHRXJ2RmZaQm1mYXI5bEE3aHBaalBiSUdKcUFyODhyTmhPdzA5cldXaVJ2bk9Eb29pQTR0cU5wTnQzaXEvSTQvRHJCUGRCSzVNMDNWUHdINUw1bEpFUU5aaGVucG1OTUFBQ0FBU1VSQlZIMWRVOEFSUXREeGdzU1V4Sm9KSFAxWGI0NnlUcGdlRy83eGV6RWdjdWpZeGNnNngzR3BiWTIzdkVkVjVjWUxiSUZMWUN6T1JSMDVuQnFOZmV1UVpKMGhMSUNvR0taQzVDa2RINUcrYURSUmU1WSt2U3QyemtSMEdJZmloQ25kMDlhK1NEMWFzM1ZJMWd6bHlteDdGVnZGTWtVbElJZmljaVNWYXRoWlNSVjRXVFN4eVlTdlBvTlNHTkFTVTlRS1lEclpjbllIWExNTFV4NzJrWWxSdDdCUnNUR2kvSVU3Z01OT01HTWZOTUtJcExaSXVodCt3L09haUY1V2RTcjA2UXUzS29WQ0Z3ejdaZHV6Sm1YYlJEdnFjVzNRcDZqbkVIS0c3blQ5aGI3NW4rTmJFZnhIa2ptUkc1SGNLK3k3Skx3a3Bsck9zeDdKMXNoWWtpODdoWDJUMmxyZG1VNTlnNlJSMUZhVlluZWNQc1NMSnliZFdXdW0ra1FUV3dtZXNFeXBKZENlMTYyd3lGRHZnbzRYSkZvNU9qRVIveWREbVJaYVFrZXJLVWFYYmZPaUh2VXZSL09yS09rSWgwcEhnYnBpWC9IaE5FWUpQdWpjeE1tbEkzYXptWEhFdk5SbzdNTllrZ2Z6cWpwNkJXeWJ5QjdWT3pnNmsxQSszZW82SHBPS1V4cUpXZjZsTDJqcjZDTkgyMGQ0ZDRqR0Z0TmlVZWNWYVJybFZ3UzRoTW9WamM0STF2eFN6TU9tbzZCRkExRXR0M2NGOW0weFN4NzJrZVFxbU5BOW9VVnlnQmxWRmNCaFpURDJFZHF3M0tqUDBZYmY4THhtR0tSMGFhc0ZoTnR6UElGOWp0OWlYeDE5ZTYzdW5Db2w5TVpQKy9JdmZ3aWpXOEVKNDNLK0pGbXlWOWpYU1U2THdjZ1daRHJQZWlUUGlyVUJwdnF5VTloM1RHdkNodFpsSFRTVFFhUTZOUGtyZDl4dzY1dlhXR3JlZmQzRWoxRUZJbGJ6dUxCaXdYVFBqSlZHSHVyQ2VCZ1hTUXc2WHBDWTIveTA2TnRJNjRRVmJpb3BwUnZvTmQ1elNLUGpOcGdJWWg5T1paWHVwaEtOZWswdFFZbXhIeENtWE00U1JpUm9iSE81NVhCd2R5SUZycWwvOTZ0L1I2OGEvNjUvK3ErL05PdHFZU1FLanc3ZnIyamszRFJWL0xwQng2akdWSlY1Vk8ycWZLZmEwRzM1MnFZZXFITGU4dExrTDBvSmxNYmVVS2tsVFlmK0JlaWtTMDBla1piMVdVTUNaZE54VDl2Z1Z4eFA3Z1Q3YUJXYWd4d0lrTjBBdGFxa0F6Z1dWQUlmakgzcmRwc0VZbzhYTWIvaGVWMEpvNnZxVk9qVEYyNUhDSVV2Wk5ndDlsWFF0MlQ3Qjd2TVFWT1pKRC8wajV6UDNIZlRDdlR3dlY5SVg3WXBLWHFQc0EvSUhWd1NaVk5JNTFtUFpJT3U1UlNxOTVKSzJTbnMwNC8zMGZOS1ppdWtGMCtZR2g4ZEcrR2ZiQ2tOYno5ZE5oWkkxeGtYeU5lMkFneE1tbXdBMXJxY3k3a1RCak9ZS3A4a2lVSEhDeEp6cENwRFgrWEMwZFlaSnhvcmp0OTlFSDJaUmFXT2gzM043Q2pOcjl0d2txU3I5aGE0S1hGSHZaMHVzR3JBYzZLdW42Uit1ZlZCVFRnbytoSVRRQ0UwVFc1L1FWZVBFU3dnZGRRRk1KcU9UeFJWYllZU0RiVjVqejV3aGdaUDgwRnRybGtXeGo2NzVRMWhINlp5MWRhUWlacmZmVm5rMG1qQ3hmK0tUT2V2VmNjQS96Wkt3S01tVEVhdEJVNWpVSnpzZWFxSG5IbVU5QzE0S3JZV0x6Y1FUTVhxYXBwT0RDUnZoZnNSYkJpc1ZWTTdjQXNKQnh0OFI4d2NDT1UvL3VKdEZ2c29JS0RybFYwakVXM1FkZm9aSnArKzdiUVZWYStpWlBrZjVqZUV2dHc5d3I2YWlSQjg0ZWxjcnZWSXhwcTFBVU5OeVU1aDMyR0RMQmlyNGg5c3FodU14dmVKRHlmYlQvNnowa2VlMExKSERVWjgrdFprUXlGZkcza01SVC91MEQ5T1Q4dHdlVEp3SjZTanY5QU1PbDZRNkFUSjFCOSsxK1VONFlpRGtkWUp1UnVvak4rcUVib3VJNG02ak8vSU5kTm1TbDYwaWdMYXpHbGRxSWVKRlVWOFFNcUlXRTR3SWtrdHozbWsyOVpjbGx5QkR4cUlTbHNndnJZY0c4VTN0Q3J5K2Q0SzhqTTRMTkw0N1BpUWl0TWF3UmZ6dno2RDE2VXNVUkhOQjRWaFhWc0gxcUtzNTdpMW1VbzI3dXN4TnRscUp0SFB3RnFhQS9ucHpHSk13OTV3bk9pRFVVSVFndFNnbUx2bllWOVR6K0RBSGUwU0g2aUxpajhFSEN2b3pXL3hGWFA4R1d3WVlxdEtUdkFqSkJ5TUtlejc2TThuNnRMYkNIVktvUExiUmpLNW1ycWVGMnlFRGdUbnVZVGhPOXVLNGFnWVdkNU5LSm9GSWQ2ZHNXbEt4Q05IcWdibFhObld4TUgzbk0za0ozS3RSMWJwcHl3cExUdUZmZXZHOUZ0NkhTOForNmxJeUlINGIwbGVzcVphbVd6YkJ3aGtxelpkdHNYa2F6SWNzU3cyVWFyRGhLbzJHMHJRVndMT09UdDZ3eFYwdkNBeElMTDgxUmd5Y2ExeTRXanJ4RHVFN25zTVhtdDBSajFhVTBXbHR1eFNBUHRLTGJOTXRreGdaNzVkNFBiMEhhMW10NFVvK21PZlRlV3kyQ2VDTG9yWlhVaWorRXZmK3FjeEVkL3BHV2RUQnc1OHZyY09oazNzMkJaVUZlOGp6bGp4Z1JhNDZUZDdUUTM4NUcxZFd3ZTRvMEt0d1FLVEtwbkJsVnZXTXBqSjNIdVFsU0psczlNVzJyaU1JRjY0SlBkQlBkdk1QQ0F1Y0RwMnJhREZaU1lybjkxQ3JwN0J2bm5GRXdJTzhNcHIyRldjKzRWOVg0RkwvL3Z2WExOeFgwVFBpS21MRHhFZXo3MlJPenpWcDl3aG9DQ0ZzSWEvd3JMRWZULyttOXcwZDZkM1htT0ltVnUrOVVqV3RDV2xaYWV3YjBEVGppdldoa1IvMEVaWHpUODFMTGY0RURzcU5WamhtalAxaWY4bFowb1R5dU4wK0Y3Q3kxeTJOOE5sbWtwKzdZS3Noa2JUb09NRmlWblJKekRRRi8zaTU2ZDNqbjNSVTlHSFpGakZGbGF2RHl0cDdOTStZdHZpTFMvQzlBMU5iSzNaUXB0WWg3UUZtM09KNW94TGN5cURmU1ZQc1UySTZqS3Z1ZE5TOERXZnRnTFNqRHZmbytHc3d1V1hmQzdLeFJuc2l5WnZidzUvRUVVdDNXc0t1cnJFcWk2SW9qV3p4T09Ob2tvRyt5NU5LT2dNWFQzSUNnemFaMTEzbm04Sy9NVk96WTR1Q1VLUUdoU0xSSXZMbkxabkdHMXZXcU1teC9NaDdHdjR2RVpXc09GQlZwZXU2WjFFWkNWMDdJZkpnSVFHdmhrcVU5Zkx0Q3k4ZEV0Znc2NFFicE9oSWFBd2pIM1RvK0pVS3hLSlBZbjdjRGErS1lYbXBQT3RSMWJvUVFuQ2tqS3lVOWpYV05XVm9ieE5wR3F6T2d0OXordVUrcXpkNTBST05vM0NSYmxMNG4vSithcWpKeHVjeWJsL0dhanlscHd5SXRNeHJqNkJwQnc2U1dGLzBQR0NSS3JrWGZpK1l2c2RvRXp2QXZ1aVQ5NlJ2R2hUUFVxZ0JqZndETCtaOFhMeklyL29vSjBJM21iS3JoRDBPRlIzSlhMeW1KckJ2aW1uWmZDc1FOUXk4NW83SFJZODROUFdRZHFNRHB3eFZGb3NvTnBtWUlyaWZIOXQ2UzBLaVhjVjRWc1U0YnN0YnhiN1NrM1BwYjdsaHY5cE83Y09XV3MybDVNQUUrLzREQWZVSytEMzNMRVB4dVYyR05ETCtZSjlLL3lYTmxJRGoreGc5SFIxdFRaSy8wMW52U0ZZVmU0Syt3N254ZWRXbkVuc0NmWmRJbzYwMGcyNGZNcDZYQUYycFBtV2xKR2R3ajc5ZUoveW4xbEFEZitZdXBra1M2NkZFNTQ2SHNVS2R3d3VWV0hYVXQ5L1NTR09SNll1dzV3OVNSSlNhUlE3aEdqcitDTG9lRUZpU2hpOWN2TjBsWWpUdThFK0k4VjRPQjJLQzFScHBjOHI3SmIzc0QyZHI2MGFFZUpHVzdaQUpKVDVuM0Nxa3NHK0UvWTBuNG9yRUxWS0NYSDVod1dxZ05CMk5USi9KMExQNGxFSHloNktHZ0Z4THZiUldyUU1MaEpmTmR4S203UXZxTGtIR1N2cEZlRkk0cTJZVGIzVUtnazl5T3BhV1RrSlRKZzVqbUVHaXZzYy9GSUVaWVlTREw5R3hIMnhScm0yTjYwYzRLb2xiNTdiYkpvMjZqNU9tdUpnd3dPcEtKWmo3K05SQ1c4Rk5Ic3VpWDFSOU5Fck1INFJvWlMvMUtTOFp4amN6UGhXbUJQMzR4bGJFb1V5dVNmWUZ3KzdVbVpPT21VOWtndWozdVI4eXBJeXNuM3NzOS9NMVpRTDB4KzAwVVVtWGxVcDlkSDN6eWpiNWwxU2pzR2xCbTd0aE1hRHV6ckhUQ244NjhHb3Z3THRwTENQNWpib2VFR2kzMVJVanZtSjdXbUJGZ052cktrcUlsc3h1OGllZHhhSzdzOEtKdm9LMUdocjNYcnIrb0xIb1RJNXg2R0JOd3NFc08rQUZ3TlJCT1NDWTkwVWlYZFRvV2lFdGx1UjYwdVRuT2xZNkVnMnp0VUlyVEJka29iN0p0M1ZCVzNTbUJzZyt0ZVdZY0RHa2w1dWFDL3F5Z0xub005UXNNdkYrbzRtVW01TmNXdlZNVG1HSUFTTndMNm14cjRWYjFwcGdQTktlZ2c0d0N1V1ArNUVzT0dCMTB0bTVYdElPTXJjYmhRSFhZendQdlpGMGNQYTZLTTlpNExUUGdINWxESHFkc2Eyd3QyaCt3RTNNNUtjVGU4RjloM245OUpseFV1S2J6MnlaSVFsWldYNzJHZi9IcUtucHJxM3BPWFNveVV6dG9reUI0ZUdjakJsaFpZUmlYakI1cWhiQVF1eDVTYnhNYkQ5aHpUUjV1dlNoVEhaYXZGSGpVM0xNVzFzTmtpMFhDcUJIME9aRHFIU0twY05SbG9uYzlIWHR4cE5VRmNFYkdpMjZuaVFxaVZ6T3UrK1lNKytHUmtjSGRUVWpQTHpXQ3E2VVdXWnVFL3NMc0ZBc0M5NnBLb0VzSS9ZN281VzVsUTVQdXJVZ1VQK3NxYkw0dlNZdUFvRnpqcTZBc3V5cFZiMEF0V0FRUC9hWXBhajl0ZHNVNDhCRGI3dGtMbVBEUFBsM2hHMHBpSlVPdVNvT243TWlsa1FnaEEwQXZzZ2gxQnVrTUcrVlNVOUJCeTFyTUxCRzJ3WVlxc2s1NEJBS2Nyckt5UWNKUTc3THJVbUs4LzdUTzI3VXBvNzBlS051bUV3dDdHdFNIYnZQKzFsUVRxOUY5alh0ci8wK2Q4T2I5SU40YW1DNXhxYXNoNVpQc0tTc3JKOTdMTy9PYWdvclYxck9nRFlFdmgyeU8xamRiUHhuR3hlcHVsL3lma2lYMHZYNURKNXB6L3BmWTBreURTczdINmJieGo3amdPT0Z3V0p0aW9sY1BiSmEraDBBUHZDMXVra3JKaFlCZXIrbXFWU2hMeG1jNm9SZmhocXhYN05mY2h0Mngxckh6V3JMbXRTd2VkaE10akhUeWFaU2gxdnVoUXhnSDIwamJ0WG5PLzFxQVByVzVrdUtKaW9Cc2dnSWNUVVk2L0xDQU9TU014WDFmOVNxSTlta3J3WWlTV1dVcmMycnRZQjJuNC93R1cxREt4eGliaFRiQ3V5U0pKNWJUclN0RFcySUFUbFl4OXBhZ2x5TUFpNWdCaHFlTSs3em1wdzdTTVZiSGh3YnRqWGNhYk80RjU2b1cyMW9WUnc2U3dUb0NVNUJpYnZDdnVpWm1ncndLTEVmUSt3NzRBRnRVakVXcUlOblV4Wmp5elB0NlNBYkIvN3JCTk4wN2JwQUFjQmNHK0JXaXVMc2pXa0wzVndsQ281d2VCQzlOWk9qQnA4RDRlZFBTOGxpTE93TXVza3RLbFMzYW9ISEM4S0VsbU11Z05DR0xRdzNGVXVHNHkwVHVaU1c3cGx5bUZoY0dzNGVhQmpRY3B1ZWRFaDF1R1JrTDVveFZyMXFsS21FbUxOWUYvUHQvQjFpTnJ3UllXd3J3NDJjWjRJajBqbVZ1YjhlaW9YRzQxa2kyQnFlbmRkUTExYmpFektSTm8rNVlSN2RIOTlBZFZvN0hhWER2MlA5emJhaVhSdGd5clJrbFlRclZ0RENVSlFQdmFSNUNvRVFoMXVXdFZwcUZZcDZQUGNjTk1FbjFCRG9NdkJoakU2a242V2NSL015NGE3R3Z1K0FORG43dEJTdEFUVTNyS0VoclU1UzBJaU5BU1FNUXV1cHVPdmo0SWh4N1lYMy9NTzdETWp3WE5uMDFqYWVrUWZSbGhTUUxhUGZldnNhdEREL2RINnFoRmI4ZUovZmlMTXRobmNtS2xTOWIva3pBY0hTTnNyRi9uM0VhOTFtWllyV2NlQVZ5M2tlRUdpMTA3UEJHNGdUaXZjbVZMV1BSaHBuVTVDMDV3RHdGbWM0U1BqNzFMdGxoZlBBYkl2SFhmdzdjUVJhckwySFhXdzROSTJsY0crRlY4Z25TNHNXbTZWQ0dFZnhwODgwWFdkYW0zRlZiK2V5c1c1MkZkaHpTUGhXbHh4d1ltUjFwYkZPQWV3Tmg2cHR3ZFNGRGZMRGRmbEZETXhmYWY0ZXRrbm9vMVZSNm5aeVExQ1VENzIwWGNtSkFiMys1dzR6S3NCblJCdytQc2lyaFZzZUREU3VrTENJYzZpa2xpdTlaNTNjaHYvamJ6QkxTSzhXTVZoakxPR3czSU1sbXRjSzVaUkpYcHBSZnZGTm5mdWNkK0VXeExWSHlsWTBYNGliVDJ5Tk5lU1FySjk3T1BIKzJnRnVUdUtaNHpZdmxpV293UE9YYmhWL1RkWW5CUDNpdVNGRkdmaGdpbWJQTkhNZTYwTCtzVUlvbzdJRkZwVXBHZXRHS2NJRXIybU9zNTlwcFhmOU9hcGZMUjFXZ253UGowNEpCemM0UUNNWTBuRmFiL2xwV2VndWVmOEZ6Uldsa3EwV2FBa3g3TXlaOUlaN0d1bU50R3h0MVpSclJDeXdnV1NLem0wTjhlRUxvWVE3VUpjVldTUE5WL0R1UlVPTU9HZEMweWtwNzNYYkVZbFFGbDBsQ21ScVMrQkR1eDR1UzN1U0dPejFIUUNmVnAxdEUvT3FQUFhCVWVwTXlxSHQ1NzUyQWV0cUhuRjF6ZzJ4Rkk5TktZY0FnNWFXZEFEdmo2bTAvdUFmZXZ1cXo2WUhiQlpZZDhTTnh6VktTYnQ4LzZDdWkzT3FpeFhhQWdvdEFockdWWGlvSGl5d2kveGMrZU9mWDNuUi9iUks3OE55bVdzUjdMa1dsSkl0bzk5L0hpZjJzaXBQMmhUZ21GSTBLbTUxRHZPT2FQdjZwV0pQa25uMVArU2M4RTBMTVNKWVdyd1BoRUQ0N1FGK2VXd1NBZW5ZRnFnNHFEakJZbFNHQm5zbWlGVWRvcDliN1cvdWdQS21mVTFGazZDYU1IREliZmxoVjJ5VFI3S3huZm9CeDFWZEdVSGtkYi9icHNpWnA1eG1YSWJSczI2RHIvMXRVYzd1WFNyRk9ISVhVNExXUkhxdUZaakgvc2FMdHZrQ3RDRzNiUkdUYkVZYUNsdEQvdDZvcFY0R1J5VHlUZTUxdENOUlpmTFMvVzlyamMzbEJXNExrVG84NXF1RzRTZ05QYk4ybllnV004Z0pNeFlLcXpKekdzUU9LQ1NUY3NieGVnTnJtREROYU84Zzk0U3lYV0R3Z1VxaVZGak5XUHNXK0RxK0dKdEVkam5NQnYvdUc3TFhHSmNLNDZUVW1XZVk1K2N5WjB6OWswbXExYm9rYUI2VkhIR2Vtd2xKUElzS1NqYnh6NzdEUzYrTmJ1M0FqM3FDMmF3eE9tb2I4bVdGUHppa2tvYlc1WkgvK0RkQXdaUmxrNU9kWENXdDVhbUlpOWVOVTdQSFN3UlM5RHhna1RpNW91ZXorQjBMeUc5NjdodmxIV3FjRmhYQWxTaENsMHJ3a2xBOWRUanRyeGdZOVFPZnRlaFFyTjVMZEYrSHVKUTBWSW9rWTc3amtzRUl3WkN1bFZLMkF2YXlHQWZLVUN5dFpGOTBOWVFpZGlCSGFpMFppem9Va2d3RTRvb3hFV1FXVEVRN2RSU2JxM3E2dmcwdi8wUUd3Y1N2MkhLUC9uZXJ1Vk1KUUJHemoybWFDTFJHVWVCRkY1cGdoQ1V4cjRsSzc3RHR0NTMyd0w4cFI5VHc0ZGxLSFpUeHdkd3dZWjdCaVhEc2Y4NFZCcFkxWlBSMzJmaVByZW9yU2R6RkFCM2VUUmxhM05Nb2Z1NFZpUXYwbldKNjZreWtSMkhmWk8zdjFGd0swQjNKa01sZDJJOGZGVk1YREYxKzM5a2tya0hyQWRxc0xKekxDa2tHNU82NW9TYnQvZUJBRU02cmY2Z1RSWENIS3VXcTcxc2s1dzRHSFFabEVyWFVoNFo5R1VXSSsvMFdwZjdSTmU0ck82QUJ2Nm1aem5vZUVFaVM2RTc0TjB1a0NzS0JEVDJqYkxPZFZlbmJ3T0xpdERPdEJjQTRLdGtGMytOZWNaRmJiYlpYN21mS3phU2tUQ1F4cjRhTzU0MUFZekhGMFZWbklzWThTMFFON2twOGhrWnZEazZ4VkJWbHlWZ05kMkNWRGFHdHZNeTJJN3R0cW5XbHRoM0NhOEJLRHltWTZ2Nm9wV1BYUXY3QU53NzExN2txWDkwVUVuc3VQbWtmUXYzSVFoQmFleXo3ZFBod0l6cURBYTNZSHRWWjJvWU9CQkNHMmRGamVObWZNR0cxODI1VHpqMkg0ZEtLeTdhQmZnejlybXBWbWR6ZlJlb1RJcmx3STRsUEFRUlhUcE9sVG9zeHBZcWt0bHgySWUrejBwK0RNRER2bEp6emhXejRVUHZYcVVvQ2xpUENqOE1XOWlTZ3JKOTdEdGdBeUhDRld0M01HWVIvZ2QralRyQjF1bzZyMUluckd1b0xNU0VqaDlTbFV5V1h1dVM4VmExQUZjTkI1elF0QnQwdkNCUnRFV2hFR2RqZ1gzckk2eXpoanJhTS9BOEhrY1pNUHc1RnRTMzVZcHlYSmpOT3ZkV1BFL00xZFFkL2lxaENEVHp2KzVJZVRDUXdqN0VPS3RLQUVKTFl5azBOczltMWtISWFCTWE1dEZRZlRnZUM5TGkrRFAyK2tVUDBobGNxYm41WEhmS1JIQzh6RlhOdlNHeEwzNDV2VTZRWGlqNDk1ZkhlZ29xemd2UUMrNW9IeTF0cENUWmJGMjBvdjlnQzgrK2JYSXh1bE0xNlNBRXBiSFB0dTg4RW85QTJTVWRLbWFPTUR6SmJYN1B4TUxCaGxGOWxUb1czaXFGaGJ1VE9OaWZFUjcxWTlyUHd2UGduY1lrNldIU05WckRHUFlSYmpDN1VZYTZqV3RGOGlLTjVTQjNGZ1JyQVBzMlJUR0JpRnNmVUFCTlcvMFMzNUhoM3ltemVPdy8vZE12L2J6WnlWQWxWcnlSRmJBZVVnSExEbHRTU0RaaENiVEYxMkViQ0xubjJGRUdwM1NZVmJiSlQ1MThscWxZY3ZWWWxMb2Y4cDJnZ3k2SzFqeldiS1pVdCtnaUN0R1hKWk1GQkJndldRODVYcEFvSkZIOFlub3pkVnI1cHY2dDJTanJIS0RPakpLQjJ2TkdHQnhqaStVMi9EN1hiR2NKV2xoTG9kKzBrWUIyZXFMWDdZcmVSOE1iM0VnSysvQWk3amxWSkV4Z0pSWDROVkNmSVlYRlVLQm5GZzlGb3ZPL1RWc29FazBCTTJwTFlEYXdRQWNyRS9QQ2RTdkNXb3dVTk0vYVVqdDJ0R1F1ZlI1MWxHZENMZUhMcmxZWWpLbmN6VDUrYkR0SEZQaW85ZlRZcmR3dVZDZDB0elBWZERiVEU4ZWpLMjdSQUhtTjVPS0NuODdxRkQwU3NHQ1NPSURoS2NWajhzeFFhcG1VMzdDcEJDV3JWSCtlaGNpN0w5d3V6VGhKMlZKczYyNWZmODA2Tlg3c0REbitITXRva0RyN0xnUS9LSTRhbUVjOTFiREF1WlpUZzIyRnkvamVaMkJoUXZDZXhqNG9lRmt3WWtYMHJJM090emw2VUd3ZE1MaHJVZEdva245aVNiYnZMbE1tWkljdEtTUTdoWDExcSsyb0tYd052WFRibEVsMkYzaS8vV0dTcXlkR1M4NjhLdk1EZEhwV0VzYWszL3FLQUVQVHJtcnJWbHJROFlKRUlSQ1F4Wk56NkVlVVJhNHNVZkVvNit6YnFVQ1EwU1Z1dXVwMkFVTzRQSzlwNmxOdWVTTk0wSXd1QzczTGdFclFZd3NnbEMrM3RBVWcyVURSS3RIb2dpYzZjNDhtVzZ3SFlRSUU3RCtqdWVuelFQTHNBUFpOK3lzdlFhZnBvYXRKS2RDWEhBVmpOSCszaFBhNmx1Nyt2ZHU4MmRTV0lCRUx3S0NodU1zWVZ2TzVoaDBBWm0ydENUYXBUaWt4S2pYdDMzMGNOQWNMTGd5Rkp1Y01ON3ByclJNRHRpRVJ5R3VHcFpja3NkRTA5R2FiUjVwYnJ6dHFoWEVJbFNGalJzdUE3amcrT1dJY010d3dHQitnS28xWlhkSC9EQXNudk5Xb1RqT3NXengrTjd4eUl6cnlBR0VmeDArVFNuYmZXVkhQTFppaW9YR3RDRmFWUktRZjdLM1BsOFkrZEhWSmNLQzcvcHFJUWRtbEhYdzBOSEhOcWFwVXlVNlRvalFFajUwcktUdGtTVUhaUHZaaHA3U2hHc0JIeDgyMi80ajdCSGNZM205WGxlWWExNU4zNk14RDloWFVXSkFNWjVQdTI5VURMOTluQVVISEN4SzVCdTVRby9HRVRyVkpWaE9yMFkreXprcVMvSWlXMEVqdXQ2SU8yVzlWb1dTclFSVExMUy8ySDF5V2VVQ1NKUTB3bXpPY3dRN0cvdm9oYWtKMTgxeUM4TVVCSWNKanRuVnBBaDhBZFpZclJIZ1N2aTQ2Yk9qb3JZVUNJbGxndC9WVTRsTVE5YURvVnVlZXFtYndRTzVPTmhqb2I5a1hRRHQyKzdVOUFieTRqSUdzODFBUlFDMXk3UTc0VmptVHVTTUNNRDhrYjc5TUYwNjEzT3pZQXh0cWovdXo0ZzV5cUV0elJtWXZTWDc1UHAydVNhMTlSb0Q4ck9IRlFtZU5tbVFzR2ZvbnVHS0puUy9WTUx0TlI5bHZtVUdUeGVwN1NqZzN1c0plVGovblZhdEVxVE9yb0xrMnJ6WjhWVjM5RWpYbGZZdkRwYVpWZzJ4blhDdVNWNlZYV0JHWkVrRklZVi9hYWloZ00wcFdsU1pwZHNXL2lxQlQ4dEpUUnBYczdGRzFzUFZJMlNGTHFrdkpUdUM2ZzlXSldEeG0xVTdzV3pnbW02eDZhdjBZcTdNUGdldzZuUzRWcFM0MXVoOXd4RWVpZ3VmYnJtZ1hLWXhlNndYSWFyc1lkTHdnVWJRRU45TWU5Nmg3Y0ZDeUhmRjdBMFpZNS9Ia3lWcUFCM0t3eURsTjdsdS9VUG1CZFEzS2pueDNxZUluVGJzSDNZNEt4eWREV1ZVOCtHNjBqY3pYVGVaaERXUU1xRW9USUIrMXJ3UDdPQjRhUFpyRlBualBvaEdqYnFrTk8yaWw3ejUxOVc5UUE4bjJ1Njk2L2FabTdwbkk2RkdKUFZOREFRSTI3YW85YnptUG9pL2VkcVdTY1ByZHI2ZUpxNm1NL1ZCQkVHMmtmMElKUnhCcjR5NzFWM0tiaWh6OGdCcVVKWHpjUnA4QWZFWDVhKzdaNUtuYlcyaHErTjVUYTlIdm4xSWplZW1wTjBabFMrNlM1QjZxZFg2VVVvajVPWHhEcnR6VTB6a1ZNL1dUTE9NWDBqSktjWEpmbDBTc0tKdkthUmpsQ0JtZ3AwdllpNmlLdVhLRWkzNnJyZzZyNEg4YjZ1TzduZHN4ZEt3MURTMXRzcWwwMTAvdU5WUHhjYlpMYmdMM25iUWkyRlVTaThxOTNUUXhuWGZZRjdRYXVLdU5UeDkrK1cyL1JmT1NKTmMvNTlRemxTRFlvbmR0S0NwVjhueW81akhwRUZxL3hZNWozNEFsaFdXTHVPOVg3bEJpYi95K3FtcDFZT3o2aTZldVZyMTg2Vld2MXdVSE9KUWJnSjlqbjRidXFxcHBQaWFWMWVHdnhKVTF3bFRlbzd1OS9adzNTTGJkcDl0R2hZQ3JHYTRkZEx3Z2tXdmdqbko2OVhCMERBYzBnSTBYZDh4bzhxMFRWZWFVZ0ZLSHZVRmxlK1owQ1JLWEZFRi9sT3h4a01yWFRlUVcvSTJ1cmtGSGJqOXBKQnhyT1JSd01QQzdwNjZPbFNMZi9mcnYvdTdMYjlQQVpKeGZtbGRVN29EdDE5Y2dyUHhXaFVadGhrc2pIemRlUmd5bFpoR1ZXV2pmNXE1VlRUNldQSjhVajZqbnA1bVA3cC9RbUFkRG01Vmt0VjAzTWhaUkVEdDVsT0pPOVpQZlJpSEIrckt0alFWR1JncVdiaEpUeldUNHB2ZDk1TzNKcjltU3U1TGtkWC8wL3JjbXliTTB5Vm45UnRUbmh1OVdNNjl6bThUWFE2TkhFN3hCOEVPdDVBd05qUys4RE9ETWQzenJFNXQyeGE2eERMWFZOSm1xWWdmdjZmLyt2dmUzdFFYa05Bek9jak81Ny9NZkZZLzVjR051VmZDRm8zZjZJdStHNFNYRE4zeXhNOXlNb2tlQWpCVmpLdm5hVk9zbDNTaDZmMGZycnA4c2YyYjRUclQwYi95VldEZVVNd1N2RmMwcFB0RVUzbFkrK2hMWXh6MVc5MVZUcmVGVzc0cGswRk5NNXpqeVd0TzFNTnpXbkJGQXQxanlPT3NSc2pIUGFVdktrUjF4M0tjUVZnbGVVRTJaSndqZEhQSXh4d2xlc1VoYlc0b1hYZXFhaEx2Wm1xdUtack01R3l0WGNWd0srRUNXamRlT09wc1BPMTZlTjNJTENGeVNGLy9xMHlqVXdyS2RERGQwUWI1MTBxcit0OFMwa3B3Mms2T3FJRnBab2tUTm5iQlQxdHZ5MHBjZEdseDdDMVFZdmo1Rlhmb0xsSlcrcmFVV2VNTm1ZYUFQaHV3MW85bWtDVVQwbEZBeWZQZXA5N1IwUkhKQ2JaYThaaHN1NkNmNnRCOEdnbEpLYnJqbVZmcTYrVnJycjRQa3ZtYytGbS9INUZWUXl5dzE2SThNSm1JVHdXa2lQaHZERzY2NTdsV3Z1dWJhRzVUNHB0OTd0aUJBOVl0LzhZdWRKUGtmdG1JVWZlWDBzc2hsa2lkaUpldTFvZ0N3Unhmdk5pYVNHMDVlOTZxYjBUU3dELzFBTjI1b0VmWXhlWlBxd3BLWG83OUtoazI4dzF0T0svQWRKRnozTXJYR01naWVXRWFWWkZoZWNqeDZ3cEpMdllhcGlQN2ZUd1MzUk5KWGp2QWV0NmtpRzNyd0ZkZVRxTXBYaGpUMFNhdzFlSEh6eVJhLy9LMTNUNFM1R0Y2TDh6VHV0MjVBZmU2b0ZjR3ZrMjlEbTYvOGp2ZGw2SUlnc1M5a05TZmluMkx1eWhDem9xOXJidERZUitjMThqS3N4K0lmcml4eU5keWJrc2ZoajVCTmkzN0trbkprVyt5YlNxZy9NSEN6YWg5NmhXb1JrUXhaN3Mwd0dSUHlUSEEwUW1pNlpMclZtakVKZDhQc1gwUDF6Rlp0SXRIRGhTQjdTdWVZZDVWNmZKTDhKcm1lMngzQ1NVT09GeVRLcGo2bk5LbCtRSElpdm5HVGkzS3RVMFhYNy9xN0o4TCtscGxaM2I4NUdiNGppaTZ6OEtrTC9TMHZ2RVZQYzlPdjZ3bUtDUHlTNjYrNnVwa0tueGdHK2xTZXVZd01hUUxReWRzTjN5dTdmaHMyVi9PbjRtQnFWSll2bFNnM2xPRDBuOG1UVzhMaFhwTGkzbUVXb0VrWG9xK2RYNlV2M1RLODZla2UvNGV1YkoxODc0WkhHcHZwcWVuODlDM0Q2OStVNWkzL2NvaWE1dEo1NHIzcExlRXlTWDMwZTFvLzFKV0VYYVZMajd1eWRiMWFnRTAxOVI2WFIxNlJuSHoxWXpTRjN1TlMrdVhtOExyWHpleEs4a2htQWo5Nzdlai9Pa2FLMjBYaDlPSXVtSWwxeDViRWNkK081ZHZ2ZVNrODRscjJRTnJVR1FBQUJBZEpSRUZVbXpRbTdPdjlxV29TM0t0N3FMR2c0d1dKc21zUGU4b3QyNytUdFpBUjF2bDdxbTE3a3NiQ2dLTGJlT0pobWZOMEwvbmZhOUhYM2xXUUQvcUFRNXp5ZW1Tc1RXemt2MHZMQ2lQU1UwKzVKYm54S3Vrb1BqTytKWlRYNU1tc0ttUzVUWmUrZEcxeVl3WW5vaktnNk5idnRWeTdUSlNmZHUzMlRjWjlkMW4xSE5rMTlwMmprSXU4dWwxSWxYVnVCRWJyNHI1QTRUbVFLcXU3cmJ4VFM5bzE5cmxuK1NaZXp5b1k5Y2FaM1haOEoveWZ2WGw0L1ROU2pFSEhDeEpURlhlWmZmUVZyZUdyZWVDdTdrZXZiTjM0THArYzJ2TFMxL2lFTlkwWHVGcWhWT2x4VjdTU0c5ODhFeW9yYVB1aGdRTDdkcUxWaDEyaEYyVjh1aDhyaVlyN2hYMjlKZEhJbmlaM2pYMVJzNXZwd0FuZUIyZEtIc3FFdmowU1lDM1VremVXN3pJUHh6R3R1SC9ETlZCZzM4Nm1vUFFSL2NPTDcveWpFUDkrWVY5dE9kVGFYdEIyajMzMTJVeTd4OFdEQVpuQ2h5eGhZSDhCd3lyQXd4TDJLMGltRmZkdnVBWUs3TnVMS2RndjdHdjd1Nm05NktxUnNYdnMwNy80OTdwUTJmS3lSVVpwNElEOHlsTHJaUElwdC9wSDg0V3F6Z01ORk5pM0Y1T3dYOWpYMm92T0JXWHNIdnNPK3dma0pIVmxOU2k3SUJZYXVCQTBVR0RmWHN6U1BtSGY1T2l2QnMrbDU3dkh2dXdiNmt1NVA5STZsNTRWZFFzTi9NdG9vTUMrdmREelBtSGZVZlZZNDE1ME1DTmo5OWdYaWRjRGFuR0J0OWhuMmlrSWhRYk9WdzBVMkxjWE03TlAySGZwL3Aybm5RWDIxWjZiVXRYNjExT0VYV2JOMC9QMkszUk9ESDl0bDRJSzlrSURaNkVCWUYvMis3dXprUFBRcnJKUDJOZmV2Nms1Qyt3N1loOXAxcE5kYXA1ajk2WVo3TkozLzBkVEQyM1RLa2EvYnhyb3V4OG83VnNiRjcvZy9jRytjdkJad3IzUjVsbGduMzA1bytuQjhSUVc3cnBqNmQvYldRak1mcXV5YTlsRmhVSUQ0elF3Y0srekdzZGFsT2RxWUgrdzc4aitIZmZaMy9QbURpbFEwUFBqc1VaNkR4eW9NcHIwNS9xWnlmVG5kOHlNcmxhVUZocllDdzNFN29VZ2V5SHVJU3BqZjdDdnZicC82anlMdUE4dnFaZ1RIWHFFZlh1eklCYkpRZ01YaGdhK2VnclFseVEvZE9vY0QyNHVqTkh1WXkvM0JmdE83T09XOTZ6aXZ1Z3o0ZzFPazYwZjJVZUZGcUlMRGV5dkJocUVmSFJ0N1c4N0Y3MzBmY0crdm43dDIvNG83MnppUHJ4L1ViMzNpWHBVYnB6cmFkLytqS3VRV21oZ1J4cG9ERS9xZDYwVjJMY2pmZVV5N1F2MlhiYVcyOTY1RjV3Vjl1SDlpeS9VblpwczcvQ2RiK2ZlMDBKQ29ZRkNBK2V2QnZZRisvWjF1R2VIZmRHSGsrMG4vMW4wa1NlMGtwL2QxKzRWd2dzTkZCcTRJRFRRUy83ZkY3N3doUXVpcStqa0ZQbzY4RjlidnVPdWY3S2xEa20yaTUvbTcxaGxCV09oZ1l0WUF6MEZDUHU1UjkxTDVhMmZTMjhubjNMSDhQbzNYQ2hEM1V1MUZiSUtEUlFheUdqZ0lZUjltYkVYaEVJRGhRWWV1aG9vc08raE8vZm55Y2ovUDM3cldQbHZ1MGVDQUFBQUFFbEZUa1N1UW1DQyIKfQo="/>
    </extobj>
    <extobj name="334E55B0-647D-440b-865C-3EC943EB4CBC-7">
      <extobjdata type="334E55B0-647D-440b-865C-3EC943EB4CBC" data="ewoJIkltZ1NldHRpbmdKc29uIiA6ICJ7XCJkcGlcIjpcIjYwMFwiLFwiZm9ybWF0XCI6XCJQTkdcIixcInRyYW5zcGFyZW50XCI6dHJ1ZSxcImF1dG9cIjpmYWxzZX0iLAoJIkxhdGV4IiA6ICJKQ1FLWEdOdmJHOXllMkpzZFdWOUNrMWZlMXh0WVhnZ2ZUMHlMakUzWDNzdE1DNHhOWDFlZXlzd0xqSTJmVnhzWldaMEtESXVORGxmZXkwd0xqTTFmVjU3S3pBdU5EZDlYSEpwWjJoMEtTQk5YM3RjYjJSdmRIMGdJRndnVWw5N01TNDBmVDB4TWk0ME5GOTdMVEF1TnpGOVhuc3JNQzQzTkgxY2JHVm1kQ2d4TVM0ME1WOTdMVEF1TmpGOVhuc3JNQzQyTkgxY2NtbG5hSFFwSUZ4dFlYUm9jbTE3YTIxOUlGd2dYRXhoYldKa1lWOTdNUzQwZlQwMU1EUmZleTB4TnpSOVhuc3JNakl6ZlZ4c1pXWjBLRFkwTWw5N0xUSXdOSDFlZXlzeU5qQjlYSEpwWjJoMEtRb2tKQT09IiwKCSJMYXRleEltZ0Jhc2U2NCIgOiAiaVZCT1J3MEtHZ29BQUFBTlNVaEVVZ0FBRFNJQUFBQm9CQU1BQUFDdFBuTDhBQUFBTUZCTVZFWC8vLzhBQVA4QUFQOEFBUDhBQVA4QUFQOEFBUDhBQVA4QUFQOEFBUDhBQVA4QUFQOEFBUDhBQVA4QUFQOEFBUC9ZQ0lFSEFBQUFEM1JTVGxNQW1lL2RFQ0xOVkhhSnE3dG1SREl4YTFRUEFBQUFDWEJJV1hNQUFBN0VBQUFPeEFHVkt3NGJBQUFnQUVsRVFWUjRBZTI5RDNSa3lWVWYvR2JVR3MyTS9zMGE0bUFidStWWldHd005SHk3OXVKakE5MDd1Lzd6R1lQa2plMURZcHNXdTN3RzdJU1d3UUdTRUZvaElZUndnbVNEUXdJeGt0ZDhhN0FEUGM0YWdwMFRXZ1pDZ005QnNoUG5DNFNjRmc0TzVIQjhOTnZ5enU3T3pPN0w3OWJmVy9XcVhyK1dYdmRvZHZUT2tWN1ZyYXBiOTFiZCt0MzY4OTdySkRtK250a3RNSGUrSVJXY1hIcG1LM3B6YXZlbWlOaWYrNHBJd2sxS05tWjRrOHAvTFBaeEM0eTFCVjcvd2Rvcm54K3NjZmJadGYzdjJYR1N2dTJSMmt2K2tVTzVrWkc0NkVLcWkrbXVsRzcrcVJzcDVhMWVkK1VQN3R6L3FHdEdva25TQUEwSmxkclRSN3ZGWXZvSXFRTUR4SmpoMFZicnFFdVhRYU5QUDVEZS9YNG05ZXcvci9WZjhXT01jQ09DR1NtVHhEV0pYT3U1RVJJZnVUcnZTZnZ2YUtVdkNzZzFVMHR4OVgrR0pmMUFtcjZ6bnE0enlvME14a1dYVW5VMTVqWFRYL3I3Yjd5Umt0N0tkVmVxNlIwUHAvMVZ2dzBtMDZzLy90bUdUMDJTNmZSb3p4OWkrZ2hOUWdQRW1HRlcxMk5LNFJiSW9ORnZFVHFsTDI1b0RtZHE2U3YvVFpyK0xSMi9JZmVNbEVuaW1rU3U5ZHdRa1k5YXBiTzFLeXRKOHYzcHl6S0NUZGIzLzltYi9xaWVwbHNtNlMzcG8wdEo1VWV2R3NJTkRjUkZsMkxOcE5vanRXRzY1anAzUTRXKzlTci9UUHBkU1RKVjMxL3lWSjh5UFlMQW96WngrNGg3cEpnK3BFRm9nRmd6dERvZWg0WnRnUXdhL2JYMDVaOTkyMCtuNlhYRmFhNzI2RzZTdkNGTlB6WXM2eEx6WjZUTW1FU2U5WlFveU0zRDZyMWJucXc5dWVMcDZBMHVtN3kzdjR2STZUUTFEbWdxdmRJQWFiSzJoZjlqdjRZUVhjcldOQjVwallQZjZ0Z2x2NVVxUFBNMW5yYXo2Wk5FT1p2NmUzR3dMSHM5WVVwTnBrZktJeFhYQnhvRUIwalRtS0hSOFRnd3FBVXl6ZTZqMFZ6NlRjUURJM3RUOHVwZGJWQ2dsKzZMTzRWSGZnMlVNbU1TMGRFd2NsbVBhZ1cxWlZleVNUVTdQWnQrcFpzQXYvTXhRZGt6Zlk3dTN5VFMvMHFYNlJhK0tzL3k1OExoZk1OVGk0dXVlTGNNRkhRczlLWDdsRHI1d3VIclB5NVJwQVZPWHZGeU5WTzVLTzMwUGNNNHl6b2x2V0JLblJya2tlN3hMZFVVSFVXZ3VENm9QVGhBckJrbTk4dW1HSVdjenpDZWZyTm4wT2orYXcxU2VVNVBtQ3UxZGRFRW1PY3NpMEQ0WDdud05GREtqRWxrUnNNdGowUnM2SXN1TzVYS0I1c3FxWThrcHhSaDFpeU1UNnZWVWkyOUhPNXVvdDRyRUQrZWZ2Q1U0cUxMT3M3c0c0OVVaK0QzbUVpdGZlZkJCVGt1bWRNQzgzNy90L29Oa1gzUlI0b0oxaW5wa21HNVVjOWZJMVhxRjB6ZU1RU0s2MFA3Q1hJN3dSa2d6QXlUazJLUFlReFMzL1JWK00yZVFhUFdzdFN4cDA0VnpxUXZGNFJLbWo2ZW8zMjU4RFJReW94SlpFZkRyWTVFUHF5clRic2syZEJuTHJvNzIxOVVJU3d3R2lMWWs0VXhMWkdvcm5QeSsyUnRaSS91RmhkZENyVDNWY1lqRWZiMXo5TlZTMWRFNnQ0WTEvYThmWjd4WVgrUXFtMktKRG5qTzVwNTZoWFJLZWNaaU16MTIzNUd0ODN1Vng3T3BZNHNWbHdmMmpFU3p0SWRJTXdNTWFOLzZjZ0VmV1l4OXB2ZFI2TXBoVW5ZRFU0RlVKMU0wMVhSQkszTTNKcTFUTW53TkVqS2pFa0VSc090amtRK3JMZjA3SFRQbjhKMno2bWViS3ErcnRUa1dSTTIrcld6WW4ydGdpTjgwclc0NkVLV1N1MEwyaU5OcGk5b0tQbWE0bEFqU1dhUHNVRzFTTWszZjVDZTB0T1hPUjhwbW8vK21hcDdrajI5ZWZIcFhxNUhHdmV6NGNYMXdXUHJnUUhDekJEYTlvNG5Rc1hzelc5Mkg0Mm05YU13UUtNbmlDWG1OOHVDTlNiUTRoNzhWekk4RFpJeVl4S0IwWENySTVFSDY5aVNVejAzNytGQUplMnZ5eVJzN0l1cDMzUjZUUkk2Nm1RZzBPZVZldDZTT1ZCZ0NGSmgwU1hQczA5Q3VSMFJudTJiYXVxWFZIRE4zNlUwV1k0RGgya0JmNUQyekJhdjdnM052YmVnUXhQS3NDamVXYy8zU1BlcVJhNHVPK3A3Y1gzdzJIcGdnREF6aEtpbi9YbmZxTVcvV2ZsN3paNUJvOFgweFVxMWxqd1poa2NTS0pYa2VhU3k0V21RbEJtVENJMkdXeHlKUEZnL1lTYXVwL2dEdU9oc2JEMkl1UWR0dDhnMTBaNStXbXJxbjBYdC9GNDIyNDFtT21CQ1lkRWwvL2F5OFVpbnpkT0MwK2FVNDBTcWZkTUJ4VGt1Rm13QmI1QW1WWVBCTFc4aXM3YXBHWFFsbGxCMDZncjJ2bkxlUjZyVTFTSlhseDMxdmJnK1NYQ0FNRE1rVWF2TStZNWE5SnVadjlmc0dUVGFVeHMzZE53Z052Q3dlN2NxRk81S0R4VlV2bXg0R2lSbHhpUkNvK0VXUnlJUDFpZlVXU3c5bld2QVduUW00Rnl0SXZBK2hUZzM2bnBsUTMzZUhlSEt3NnMrTHJvUWJESmRNaDdweEhVdDY1bzlBYXNiTjZVVGorOGx0SUEzU0pPNmZENFRuRHRlQjFhM1ZIV245YzR4NHMzSDhqM1N0SEZ3cXZDb2I4WDFTVUlEaEpzaGlUcGhtbVBVZ3QvYy9MMW16NkJSVDIvU0pkdXBNSi9LczlTaXFXNGdMZHNDWmNQVElDa3pKaEVjRGJjMkVubW8wSlF2aTZEdlRzaU9OYjJJL1ZrMW5jT2JqRFJweFRUbG5FbU5CTTdvUTROSStxSEloVVVYdFp5NmpyTWl0V3QzU3I4S004c2UzOWhUYzZwRHlYUmMyRzhCYjVEQ2pOWlZscXBuSEsxZGxkQmphNkxXVnI1SDJtRGV5Njk2SlBIaStnUUhDRGREa205Tzd6eU1STmhuRHROc3M3dG9oTU50dGNmUjFxTmNLbzluN1pnNXVRMVNPandOa3RJM2lmQm91TFdSeUlQMXRoa2dlSTUveGVtL3VuNEFDbXNrUW5TNHJCMG5ReURTR3lYS0Z4ZWRKTU9la1BGSU02dEsxcWJhaUtUb0diMEpxZEtPYjZXMGdEZElNWjFaVlh6WHRFR3ArTytwKzZUSmdYTVdMRnp6ZHUxbWpiMnF3aU8vRmRjbk9FQzRHUXBaTitUVER5T1greWF2d0d0MkxMWFZBYlZDSTd3Nm9PQUthNlJkcGl6T0dKU3JZa1FWTEIyZUJrbnBtMFI0Tk56YVNPVEIra2FxTjdUZ2tWYWRQbnpML3BhTUk0WDJ1bUFERFVtSS9xL1VScmhwbHhRWEhRTE85UnZXSXhtQjY1c21tQ1IxZDV1U3BSd0hEOTRDM2lBRlFHd3BabXNSYnpJQkw2U3ZQYnc3a09lUkxvNTcweTRwcms5b2dHVE5jTUl6WTYzNThkMXBBYS9aRXgrTkpydmZvUEt2dVpzN0YxMEh4Wm1XRDArRHBQUk5JaklhYm1razhzWkR4M2drekQwMmVmZlo4SFNhTGlDMlNJL2x2YUcrLzkxTE5za0xtV2NiUFhvNTBhRkVuOERTM2F5UmRQMW5IUiswWi9hVGRQcngvZkF0NEExU0hEaHZLYWJia1EzK3pnVmJhMzBuM3lPWmx4VnNrUkdIaXVzVEdpQlpNNXd6KytRakZ2elRxeU91WUtUc3ZXYTNkU2swc29SdWFwK2tCYldqRjFNMmh3NlZEMCtEcFBSTklqSWFibWtrOG1DOVpmb1BIbWxaZDUxN241Y0hTTnZvK1h2U1Z6NlNYdGwxMDIxc2UvQkprODA4ZEdnbzBhdnJBWSswYlo5clFPMW40eHZPUTh0MlhFQzNnRGRJOGVyQWlrcmExby9LNkt6eVBzTk9oazdRZzNRNWE2UVo3NEZRbDlOSVlzWDFDUTJRZ0JsMkJtOStsNkpJZlhUdllaUWlYejRUcjlsdFpvVkdsdUI4cFRmeDk4bHN2Z1RQUUp6ajBSTENnNlQwVFNJeUdtNXBKUEpnM1d6UEp2QklGOEo5dENhWHhSdnBsVXI5WitqcnV2cmxORDg3M2hCcytMUVM0NTU4dWFKUDBXcklYeVB4QXdza1Q3cVRxeElsdlpWWmVZUFU3dmNERUp3bHFtNmtKanZiYTVNSjVuaWtpem52Wm10K0pkK0w2eE1ZSUNFemJJb2RCMC9LeXJmLzhFOTg1RUg5QUk2WGVLRG9iTmovSDRqWERTamtOYnVWUUtHUklhZ3pCUldmYXFXL1pwSzh3QWpnYVpDVXZrbEVSb09QUk05S3hSVjRtM3J5QVpuMFZaNXVOM0UwQ3VzNGRJdDRwSnAwUVozMGlueG1yWjFHdmdsM0l1cXJTbWt3VHo3cmtRS2lYNlRWa08rUjlMZXh0RFJWNytSTTArbCtvaWE3UHZEVmx6ZkxwUDRLejE4Zy9KRGtLUC8zNy83eTNRSmxicjRzM2lCbFk3QWQ5a2o2QTJWUXRWSmJ3djhjajFRdGZaWTdzSUdMNnhNWUlDRXpQQkU2VHNOMkRxNHlQUklXQzQyQnloM2RERjZ6VzBFVkdobkNTZnNJOE5SSEhrelRYelVwZm1BRThEUklTdDhrWXFQQlF5SUpFWFozd1dxQ1JaYTQyQ3pPSmg3VjBEUTdLTTdLNk1GNnpleGNBZFlYc3RsQndlSkpKSFRUYXh1N2xPTjBlbzF1Mld2dllEUFk2WUxOTzR6bzNTMkk1M3VrTlp3dDhhdVpJKys4NnZyQTFrZExKYTF5WGdYQ3FwaTkvVXFCUWtjblMzYzFLMHVnNjd4QkNzRFlVZVhhd1RYcGFaT08zK29UajluRVBSSWVwbTFraFRnZ0phUlBnRlZ4ZlFJREpHU0dlQUk0cTBUNUhna052eHBRNTJpU3NuM2hOYnNSVzZPUklkREdtTHBFSTM0UFRXcUMxekR3bEJVb3lIS1FsTDVKeEVhRGgwUi81N2tmRWJQZTFVeWwyNFFlVno3eG5LMU15dGdJbFQ5NG9ILzNoeHE1OWMyZDU3MHdZWTZTUTRVOFdFOEhlNlJtS245R0FGL3JvRjErWExFZmtlMTZNOWpYUDF5Ny9SM3ZsbVZ5L205Y2N4SmY4M0I5L3plNFFqcDFDTkZQQzVhZVI2clVGalFyZVQrYmM4Zzg5WjRQNC9jb3pYY3JXRUdNQ1Z6di9NQy9ZclJDd2Q5LzdxOVR5ZjZIYjd2dHVSOTVoSUpmWDZoY3Vaays1LytXUXhFTGd3aG5RZy9WZWwxSGtucURGSjQ5M3lOZE5JQ0NKL1l2RVllNFI1b09MTUl6K2hDTElKRVM3SlhWSjF5b3VEN1pBUkkwUTV5OXIxc3hWR2pxUFEvQkhzcGNJKzFGejRVemxaZEwrSXRkdzYraUgvQW5TdVdUai9UZitWTW1qUWV5ZmVHYmtjbXQwVWdUNE4rNVFYL3JqNlpYUTloQjJYMTRBdWwvQTZIK3FtYkY3cDVBVVNEempNTncwRkw2SmhFYkRWa2tta25yZHZGbitGYXUxZEwweHU3WXpYWmhxR202djJXRUNnUjY1dkNZRXFIMUsvN2xQL25VRDVxcndZc01BZXVxV0VzTmxIcXF2MUMyN2IzcXFESmlCdXNZdzM4WG9xZjZLVTB1QlE5N1grRDhYNkxVL2c3UElzTkRpTjRVSHlEM1BOSUpId2tHVGJtMzhYTVcyVE96UlhpcW9YZnNsRGJZU2xHLy9wSE0vV09FLzUrc2xpT216SnBIV1ZSRmhTd01lVE5mNGdYTjZ6ckIwUnVrc0ViZGxXMDdtMVYxMDYycXBqa0lUdlliUklsN3BMMnM0V1gwSVE1QklpV3dLNk5QcEZCeGZlcVpBUkkwUTdSazhFUEZueW5YSTIza2ZRK1p0VVBwd2VyKzd5aWVVeDEyY0RqWFRRbGtnMmlRNll2TXhNWklxZEZJRTdDTnRhdkQ0bDQxVHc4N1pQR0d2d05QOEpIL01LVkxmeUNQNVhjRmlnT1paeHlHZzVZU0NsK1dSSW1ac2RHUVJhTFpkQzB3cFpoK0N2SnVtV3B1UUdBU0c1RWZvSmwxZnpWZSt6M3VodU1lc2p1WDB3OGVyTmNNUU1WMjdRQ2lPNkx1bHZIWnpmQmp2T1pEazFMVXY1R203M2dlQ3FVdmlvdE9LUlBPRVN4Sy9jM1B2NjJhWG10a1NnMGhlbDJJN0hta1ptYTN4UC9TbWxkbDd3bXNrRDBhcGxvOTg0TlJtYlJCQkJ6RFdyZEl2bGMyN2FCaTVhVlhxcWJESmROQ0ZrWlo2K215TE1IK3UxMG5FN3hCaW4yS0ZWVWk2SkVtR1R6VG85SzQ0aDZwbTFtblpmUWhCa0VpSmZETDF5ZFdxTGcrMlFFU05NUEUvNEtra2dydnFwUzVScW9kM0VwNU13MGZycWJwLy9XZjNwaTg2czkvM203QW9FODY2VGMwa3RlMDB1OE5jUFQ3QWxtOFp0ZUZEQnBwUXRWczhpZ0tjcXpyUk9mdXdSUFMxdEw5NTc4UlA0eWVQUlozQk1vQnNrRlMraVlSSFEwWkpEclRiNnJURXE1RSsxUEFqQWFuakR2OE9UR25tSUZpQVlSV3dyd1d0cWNIUFpIYUVOcTVIS0h6WVAyQ2sxTkYxdEt2azZHdXdjLzVjS3ZzT1dBM1Z4TUx1OStGS0I4TDhUVTBQSTlpd25UMFE5Vk5kcDIxdUV3dkx2b0p1Ykx4UEZLVnpkZ2t4elVHaDFZR0U5cjRTa3dGVEV3RnBxNXZIM3oyU1R2ZHU0WmpKM1Zhek5CSEY2ajhxRjlsRVFzamVZQ1h5eG01bks1VHFkNGdkY1pncGdQb1N5RFc2cXJuQkkrb1I4Sk1raHM2TW1mMWlSR1ZkT2JtNnhQa1JMbUw2NU1aSUdFenhEbHNFRlF3SlN6Ukk2R3RZc2U5cGcxR0U2aWlabjJ0bXlydWw4OXpUTlVDVTN5L0w2aVExK3lhajBFalJUaWQ5bmQxbXJyWFEwK09JTTJGSnhEZW5PNExjL3F0akZrNkF1VUIyU0FwdXg1bVJrZERCb2xPWFFYS1h2WlVxOXdCQUdGbzZTV1BJVHFWWGhlMTBOUmErUVcvMXNuL2ozcWZEOVFOSXJDTG5oc0FFR1V1c2ZOa0gxakQ4Y2l5enh6eG1WUS9nd2o4Yk1nTXJGMTVpWTdUZ20xbGVtdEE5VjJlelF0akk1aTE4WFo2cFVFWnpxckRxNE9KM3JzZ0tuRTlVaVc3c2x0TW54UVpJLzlhbTJnMFArM2lNaHBpMmFjV2pLUGxtSXZEam9PN3oxbVF5NEd6dmJXTEdwMW5OUXBZbUt5dEdWQ2FkZDNwR2pqN0YyMTRUMWpqUk45bUpWKzA3MlhQS21TSWVpUU1SNWRCVmgra0I0bHVPY1Nhcmo1K29ZUG9reGtnUVRPRUd3M1A0bUd0Slhva2dLb1pyeG5sUjBxb1VzM3lzcU5yVHY5U3B2Sk1qZ1JOMHhmUlpsZjVMUm9wd25iMlo4N2FmTkxINm5IaFNUeXhkVTRrejNuSDM1NXhaSUdzdUpTK1NVUkhRd2FKNXE4REt4NWo0bFB3eEdNZzJrYjFVc2NSM2ROWTNnT1NMV1ZybkxwTkhKRGJRVTlaMEFyT3RReGEzYUdveUNVa0RIeERkdHRzbEZRTkhxQmRaVitDZ2IwdzBCaDFUcnRRRExUQWVzY1dBeXhib0lMckZTZEFKSmc2c0t3cmFaMWJ2dWlWMnE3ZzczcWswOW01MHpUM0QxWWtIVXEzZ0xOTE9xYnUxU1VRMXoxaTBXZ3o1VzZSNXJITFJZc2VPdCs3bmxjWGJlaDRwRUVXWm1wdEJVUmxYUWVUeUY3MGVBbnlyQ2dtUVkrMGxxN3FPaTRxUUk1NnBFWG5WQytvVDVDb0srQjNyaytnMEVIMHFYb0RKR3lHRUtLYkxuQlJWQmpXVUtKSEVncm9sZy9VTmpvU21rRmZXNmFXaTNyd1pkZTVOTmIxTUlnMnUySmswVWdTWmdMcndIbkR6ZFJPQVJlZVFOaldJdjFGMXovWHN3TFI4Wk5hQzFnZ0t5NGwya0lKZ1RMbmNrWkRCb24ySHNQSWtidllpZ051dmZWbWxtaVRSeCtxMVBSakpGalJhNmptMVdMUE5PMi9EKzNIVGE4T0lyK1dVT0ozNzlKWHVxOURkKzhnb1p0ZVZ3eXhSdHBVUVhhYnNTNTV3OEEzMnVvU3k2T0M4Q2E3bG5yUmVOQTJaR3pZQkQrMHhqMVN6Nnh5bTlwUEhVRDBzN1FzeE9WNnBJbE1CeWRvMWhXWk5mUi9MbDFDMDFJcnNXdjJTYXdNZkNKTHp3OXV1NXY3OVhIYVZ4Vnl2L2pON2hwcG9JVnBkV2lWdnF3aitzNjZidVpCYlZiMVZJZnUrbHZJaUkrK2JLbjh3YThJMVcxYmRsWmx4cWhIV25NZ082UlBFaVNxK3ZuTjBTZFE2Q0Q2K0FNa2JJYVFvdTJ1VTVWYzVYcWtab3ByazZzOHJqQzFwcnkrMTFiWk10YmpkaUxsWUgwUmJYYkppYUdSSkd3SDVvYXd1SkJuZCtGSkxKRzJCQlBrMXhnb21YS0JraVFBWk1XbDlFMGlPaG95U0xTMkFIQlhPS2JFU3BLNzRFYWRqU2lUTXFiQVdUWmFuY20xcnYvRTdmU2VKV0NUNDZxMkIzVjNwc1JKN3VkSzF6VmZlOSsySXJTNVIxcTJXWFJvd3FRVHBXUDhPNTJkYk9wTW1Udmh1MWtqVGRyWDM5QWZXMTVtZHVKQUtSdkdrR0JzanVqYnk3S2s2NUc4Wi80cEMrWk5sMlRXMFAvVGZRSzRWVGRwNGdKY3Q1NzR1RWtGWWgxM3RDQks2NGp4WE0rNjZ6ditrSllzM0NBR1dwZ1dyUW1sbDNWRTNaMnVNMm5lMWpwMmo3WlUycHFkM1pqYzRORlFrUmx0QmxHUFZIZldGaUY5a2lEUjFHWURqajY1aFlycjR3K1FzQmxDaHNWZ3I1ZnJrZGI2NkxITFZ1SHhoYXFvV0Z6c2lTYU0wQjBsd1VrNzNCV2xpZHpMdm54ZXM4dGtoa2FDTUpPZFpJb1R6OURHbGd0UHRFUlNRMjh0QTYyT1FMbEFOa2hLM3lTaW95R0RSTjFOdEpuM29PK1pwMmdETE5OVWZ0T05NTDVuSlZwRXIrays5V3RzT1I1cE12MzZ6emRNbGxuZkdYaXd2bTFRQW8yMVlvcnB3RXo2TWgxTTBFOHFERmhiTm1RVDJITTNwTTdwQkRSMnlIQlU4cW1yekNPQnNkNDZCVlNwL1R2TngzZW1jZEc3cU5GZWx4U0REUWZQSkxGbDZqTzEyQUJlTllhMUdqMWt3c2JPWVE0WGF5NUtiRUJLVzk4NFFwNUhLbWhoMkZqcFpQdmM2VG9qdkRkSTRiL1hWZHFHNHd3bDhZeWR4bUQreUs2QXB3WmtiNXBxVk1EVFIxS0RSTGRrVnA5WW9lTDZORTFuZ3RjeTdUL3dTNXNoNUVEeWtpc094Y3IxU0syWG8zSSsrY2hXT0NKS2xYd2hyci9KK0orMG4rc0EwSzZ3RkFTemZRR2kxK3lpQkVjalFkamV0KzA0KzRlQ0pKWmNBZVBCZ3cxWFZRWnhzL2pTWlFBa2MzQ0IyQ0ZUQU1nR1NkbjBUQ0krR253a1NyZXdiUEwwYUo1TEFDRHJYSTB4aDluK0p1M1BMVWVxYnpsOXpIK1VqdGFjWGlIUEkrMFpQNHdhYlBmcVFtdlhHaFNjK1N2NGgwTTFFUkVqYWhNRTc2cW0xeTFsV3VjRnFacnBjcHN2Mlg0WlMyMHpKZXZHVityY2hVWHZvckhzZFVtVmIzbmxpUno3Z1FSUlpQNTYwdllYVVpPUFVqdUU1bUNxbHR3YmhvR3pLRnREdkpGYm91eEVEM2NMV2xneXM5OWtYYU9FY3JyT0NPb05VdURzT1pYbS8ySWZrVTlacUJyb2tRTExabi9OSjJ2eWxGVFY4MXRBbjFpaDR2cjRBNlNMM3JXWE5rT0lBVkJlNWRMSWNLa2VhVEo5SDZwMk1EaGI0MmdvMVlXM1B2ZkJ1My81M1p6N2h0MkF3aGhZNEVsaDJ3cDZKSTVHeE9LMGVvcjNrd0N1U2wzYkdWQmZyN1o1UFE0ODhTZHV1ajd5TzhhUkQyU2VjWWo2dUpTK1NjUkhnNGRFT0RGQVh1OGh3QWNhQkNBN1hLc3hoOW1VRU9KRnAvT3VSOEplRTdzNi9wYXFCOHNualIvT25LMkJ5Mmtsd1FTdFhJQVk2SG02NUNtZEROdi90WlFkRU02endiQUgyVlZKbTF1Rkt1bWZNUU9xc3hsQTFjNmVWZDdDb3QrbnJtOU8wM2ZmZDE5REZ3KzQ5R2JRZUZXQnZjY3dzZklxUGZVVlNUTnZ5YWVLUm02MDRiZkswcXFJNzdMNDZJTWU3aGEwc0dUeDZjV01SM0s3em9qdUQ5S2E4Y0ZkRDRxb3lMenRnSXJ1dG03Nk9JS0dvUW5ZNFcxSUIvVklBWDI4bGpGVkZOZkhIeUJhSDljTXdSaTRzbXo0bTBDcEh1bDB1bHVIY1JubVl3eFVGN0tWMVZLTFEzVnZ4eVRRRjJEZ056dElEaHBSSFdzS1pPcEFGMHhYbmlLYU9DRHkxaGFDN01BVDdmbHJuTnp3WjVpT1FQbEFOa2hLM3lTd3hya2twS0VWOUlJS2ladUhSRUJ4V3BMeEhNbk00L1JGTjVmbVpCaDVCTXUyN3phVjFMTG5YRHF0NWF5Unp0cXRQdXFkZFoxTDNUMkVQV3Y4OEVteldySWwxdFJpWVA0eWFHaU5YWmtFYU5peG1WUUl3K3lDSmJiVEs2czZodXdPRG1zNjNhY2ZSY1ByS1EwOXpiS2lVOXVaU2poLzVNb1huZGhnZjgzS2lRRi9TZk0yOS9tOE5jcmFBdjBtMUdXVG1RTGJLNGM1WEtRanRWM0dyNHY0RW91UFB1amlibEVMUzdybjBCTExybmhPMTlra2Y1QjJUTGZWOUN6V1pvYkx6NkpIUjJNTHkwZkJwckZWbStEcW8raEJvaTJEVUVDZldLSGkrc1FHaUdPR1FvemdDMjJsZXFSVGZkcHhadWJ2cUQvU1NNQWpZV0RiWVZUMWxtNkJ2b0I4ZnJPRDVLQVI0cWMxdUJGSW8vc1VXT0g0Z1UySGtTUXVGNTVvaTFRL05uRFJQeDl3Qk1vSHNrRlNaa3dpT2hvOEpLS1BrOVk4Y0ZpOFJINVhnNlZXYkp4M1ZHOVJBT0FWazZYRmNCeGR3emVQbTVreUJoK2tKc0FrcGRKOEZnZE9wMXN5Y1crWjdzYXZvUFVrbmYvSFZzUTVHNjh5Y1RGUnNIcllMQ0swdmNBOEVpbHNBSG92WlJONGtYY1kwVVVCQndwZ0hKdUN5djlCdEJVZWQ4TGRUZHFoMHdkYklxa0MvSVJxeTA2KzRoRXNMcDJXZzgwNThlS2NEcHJUeGQyaUZqYlRKOSs4N0ZicWRKMU44Z2RwMjRCUkNDQkR6OS9GUE5KYVlNN2s2cU9rQ0JLdGhKaGNCZlNKRlJwQ244Z0FjY3hRaUlGVklCZEhoa3YxU0l1UHdvRTdJekpiNFlnb0FZK0VGbGcydGEyNU5oL3FDK1QxbTUwYzBKYmtJZEVJSHVxNmpNOFJ5S0g3bEl0QlpZSFdkZUdKTm56MGpzN2tRMTl0UUljWXVnSlZjNEZzb0pTK1NVUkhnNGRFT0RHZ0o5WjJwSWJ5ZjNlSmRxZVUzK1VKWXdzVGtxdEdwMVdtMjVGTUNrak9ZSFdlUTJpTFIwUVJEOWFUdXRhNnAxUGU5VDdOMjN3cmUyT1RTRlc5eUxDSFR6b243bTZUZGlIdWxrckZwTVdnRWl0QXdVcHRoM2trV2t3MWRBNUFvTFlaUmRJQzZoeDVvb3M4RGhRQWZUZDFTWE9IYUZtaVRvVUNzSE8xRnlDSjAyalBPdHRhMUZrTDNxRVRYeEpnM2hhWTloZmtkYkJzVUlnTjE2SVdkdkdwckVkeXU4NUs0dzlTODlEOXJOWjE2amtXQWZ3Sk0vR0plYVFRanJ2NktDbUNSQ3NoVGxjRCtzUUtEYUZQWklBNFppakUyRWl2Y25Ga3VGU1B0UDBVb1plN01aU3RjaVNVZ0VlYTU4T3NiWkdCNmcvMUJjaCtzOE1CNlpFbzBRZ2VTdUgxR1dwTU5MS0NDNkRJWldMc1hpNDhrYnZlZERPWW1DdFFGNjI0cGRLeVFEWlFTdDhrc3FQQjh0NVVRYnJoeElDZXE5dGlwQ2w0WEFDSWJnV1dNcllneG9nRnNHMUVHdUdxVzQ1SFdtVGRjY1pSU1pUMllkMzhybUpIdVRVZ3QrcnAwL3FWb20rUm0yNU4zZWNiT3NEbG1XZnJHK0hmdGY4U201K2VjOUVGcHgrbDdWSzlrR3R5SGNHUFlTY1ZHRUoweWQrQkFyVG1PVjJ0dVdPSnVHQWlYZ0NIaTJUblprNUF5ZTFWc2IyckdzZ3JNRGphTmhNNWtSZkx0dlRKd2FYS3pPSGlibEVMNjU3TGVpUzM2NnlNL2lBMVAvdDZWdmRubFkycVZtRGRFL05JM25wVlZPbnFvNlFJRXEyRXRHbVgxU2RXYUFoOUlnUEVNVU1oaG4wb21FbFZxa2ZxTHRCM245anBEYXRveE1HQVI0TGQyN0czNXpxRFVGOUFRci9aRXgrTmtqWDFzbWFsUjR1anFmUWxTMUl4OEYrVklmN2ZoU2ZhNk5qaXlTenNDdFJDSzE1U3FUUmVYU0FiS0tWdkV0blJvSGg3U0lRVEExcUVyRE81TGk0RGY0TGVsbVVhYlpEd1FvTTF5V0ozdE54NjBXZ3JsdEpidHVHOTdGVE1oL1VKMWNhVGVnYUxEbDJRSE5iUzgzVFZVUE1PVVhScndvZHN5Uno4Zjg5WncxRkhMcXRrTkxhNzkyV0x0YitDZXlTd3NKdFk4eG0wSGtKMFdRUG1SVUp3RWNPVWtmZXZ6QUZWTXF0SUxSMDlJb0pSelYxRzVRNHlmU2Fremx2d1huV25PTlRCcm9VWDVIUHdiQzd1RnJTd3FYNGppK0J1MTFtSk1vTzBybVpTVGRWL1FGNTlxRXdMVHQ2K2trdVhlU3pMbDk1M3ZzeWlNdWpxbzVLRFJGWTBxRStzMEJENlJBYUlZNFpDak1YUVdDN1RJMVhnQWNBdjRPNVpNNHdvR1BCSUczenNRZmtGVzNXd0w1Q2NhWFlmamZCRk93RlAwRklzRytxYmltbFhJNW10QktHZU0yb3g3bU5vNmdtVUQyUURwY3lZaEQ4YXRKQWVFblUzNlkwcFp4MVgzVDNVaVlHdTZEQjN6SzFTNDFMYWlFQ2swSVZHVzdIMGlnMG1kZitWbnV4Q1kwNHR3MDdwK2RTYVJrbWFZK2xyU1REdFNvQVAvVW9ORnRXT0lYUlFjbE5KUWhqK05KUEtCaXUxRmU2UjJzaG9Fckg0NWp0Y29Qc2VLUzY2WWdJbnRNWDVyWnVJQ2Rodm54dVNEdERoSW1aRnBnZEFQd0Uxc0lZMDB3U2R0ZWk5N29McUh2VGRMRnEybkh3dTdoYTBzSXRZckM3YUdZYVF4T3M2SzExbWtPNnBPV1pMMlM5MjlPMXF2eGJ3U0hWM1hhcFpvOXdGSFRaM1Z4OUZEaEpORVd3VUJmU2hEVnB2VFM1TERLTlBlSUE0WmlpWXdyYlppRldTbGVtUnBtaWsxcmpyWitxUE9CandTQzIrYkpuWEFDUGtDUFlGVXZ4bXo2RFJCc3hJWFdKU3FWK3RBOXJvTDkxd1JWMTRJaHZrcVN6c0NkUkJ6azJWbkFXeWdWSW12a240bzhIVTdDSVJBZGVlTStSbWFlcFc1NjdkRkIxYmdCNDlFKzZmYXR4R3BCR3V1aFd5YjhySzNzZzNKVE9qdWkwYlhHL2FKVzJObWh1b1VWK3krQ2twVHNkMGtlR0tRTWZCN2g1S1lsQ0lLN3ZZVlFuSjJhdml1d2thNGRkUVNDZlJOcmlkU2d0cWNkRXBlK1crdDNYd1N4aWYxNDhSendjN003UnJwRVNndzBXZ2hCYU9xTDExOGVoN2RscXZpZ3k0MGN4c21lV0JmUDBHaTQ4aDZPSnVRUXZyYkdZOWt0ZDFWaEIxbnVrQUFDQUFTVVJCVkhSL2tHSlJpVjRtWTFTQTd5d3kzVFVvc3QzM3FqOUdxL3pVR3h0VXhybmdQamNkQWtWY2ZWUnlrTWlLaHZRSmMwS2hZZlFKREJEZkRJVVlFUEFjazBjR3kvUkkwelNPcWpDMzNVdzFJeWNFUEJJRVdUSDFZaUFhVkFOc2JHWnRpN0w2emI0Qkh2cWlkTzZoTGhOaFZ2MzBVanY0QlZBUG50QUIzblNYV0lqTEU2aUhTbmRVVWhiSUJrbEpCaXFVTlpqcGp3YkZtczQ1MkVQU2RHSkFrMENobWN3eXNTQ3cwZ2hqQ280elVHVlRpdzIwVEtUdUZ1OXZucWNkZ000TXJFL1Y5bGVTNUxmVHIxVWw5ZTRXTGZyMXBkL1U2dUpYN0N1L0haN0MxdlN6TG9JUFZoSlBhRkhJZUZqVGFqTHVQYXpoQU5NYTlEZVEwYVJDRHM4RkZ4WmQ4TUE4VkY3cmtpWGlxNGE1Q1ZSTjVZYWtBM1M0U0Q1RXgzRy9FMyt3RXphZ1dPTGdJR0d4a29ZeTA0TU40YlhqWUZZSHplR0JkWlUxeWdiRUNiS2Q3VGV5cU9GMW5TM29EOUlrK1Q3NnJkeVplbjlIWmVJN2RhN1ZJRU1OVXRDVk5kMWdCM3I2eUJxQ1JDdGhVSi9pSGlsUG4rd0E4YzFRaUlIUnNXemxVYUdRUi9yMlAvbUo1ejFJbjFDZitwTGE3ZCtqR3ZEVEQvUmYrUXVaNGc1QnZFWFRRek15YzNNeWpEQ1M5VWhrNkxyenhadjJ0blBEZlFIcFBEUEtvTkVlZU9ycmd0RG16ZW1MLzB0U3dhL3JiWWFVY3cxdFBtUmdvcGd2VUQ2UURaSVNMSDJUOEVlREZ0WkJJdkZTS1lSa2Uvb2JhRUZuTXFjTGp2TSs5L1B2TTlWMU0wc0drOVNLZUtSS1RYYVZ5VWlCREt3bnIwdjc3M2dndmRwUTJTb1B2VnlFU0h0OWlVa3VxRlAxdEY5TEg5VlpWUWx4QTNZN1FQMi9QNzZrayttSnJnVWRjZTdZdE9NZWFRMFpUVHBnaFpreGtRdUxMbmljVE0vZmRmZURkNTdYZ3hKVGJDT1JxWVJlMnJBUk4wU0hpM2ppbmJsRmZGY3FTZG94OStxV0RzVmczVndsYXBldFVMNFIwanl3TG1SaEoybHhzK2lCcU5kMVZtUnZrQ0toMGtudmVMaVcvcUxPODdyYlYzVVFVMWZ2SEsvV3YvMnV0OTkxdm1aQlMrZUZCRHM2Yk82ZVBwSWVKSm9pU1ZDZklUeFNqajdaQWVLYm9SQURtMGFYclR3cVpEeFN0WC83M1c5LzhFN002T1FZUlBQajl3L080N2xNREJlYVBHSU1EdmhwNnpaMUdUbkRDNHI1R0c5WmowUkw4VjBqQWFhYUdrOGdZOGkyS0t0blJoazBhb09udmpZbDd4OEFSS0psZmxQRzNQOGVQUFVpVzdRQmdYS0JiSkNVRU1JM0NkOTZ0SnhySElub3hJQjJpWjdXcWNra1VRQWdldlp1RW01WUFFM05WbldPR0sySVI1b09RWERBUmwvN3dkcnQvN3Joc0l4RlpwOGR5d3FyODdERjhLQ1JjYzdFV09BRXJaeGhLN3FWMjhob2tza2pyWm9ZQlE0bmV2TFFkem5jWkFSVkxnWElST3B1NGwrZGo2VW1VYW9lTklOVTlLSmxIOHU3RVIwV0xGUEp3Unl3amxwWTlSS0VXSFRWOXJ2T2l1a05Va3FvL05NNys2LzRIWnVGaGM3ZXNjSml1Y0ZlcUt1QytnU0psbmRJbjhqK0h3b05wMDk4Z05qNmhhZkpEaGJya1dBbXVKaEhtbXk5ZUplZ2pWRHBtOU1YSk1sL3RRK0FjYjRtM0xtTUlQQXJPaVpOenZJRDVKRm1mKzdYUC9wamhqWHRkdGxSaGxGZ2Q4ekNmWUdTZ1dZMy9HS0J0ejY3MW45SDJNNDhlTm9ROCtlNW42N2QvU0dQV1ZRZzVNc0NXUkVwZlpPSWpJWTJieU02TWFEM2FjaGZ5d3NmaXpuVWlZSG1VOXFkVnExV1BKZHR6Q050aDF4WUFOWmRiZ2VNWWRySGxwZ09rejNJSHNTZEhwVmdIcW1IaktZa1lFVXZieFJ0RktKRHRoMVRwUnNRNjVjdUYvMkJCbkxVZmJIY1Vua3hvTHAydnNpR3pVeXprWlZYcXRTME9GaEhMV3hXckJJaCt6S1R4Tzg2bTFSa2tOcmNRNFRXK0hKVmx3dnFFeVRxRWpod2FDRHM2VE9VUnpLc0RocEFXOU55MjcyTVIvcHRXRDRzNVZld3IvdWVoeEY2UExsZmJFdEFyWFBKWk8xTHFWaVhyVE5jTmlLV1hzS05saVp3YStPKzRKSGVRQXJZRDg3UWN3U09SOUtuQUxHK2dNZ2xtNUVIVHkxYWZreDJTY3FyVmpKVUd6RU8yWVo3eUw3aU5HZUpVb0w1anVGTkp3WUVFTGI3dHJkQWdkRm03Y1lVR20rQXptSVdJbFdpZWQxMmt2a3FRUmN4Q2xpbitqQWh1eHlSYnlPMjRWamZRZ25ta1pwUTB2Q2dCY1U1RTZQQUtFUkhINjg2bFppSU9GeE1JTHRKbjZHSkM4UmxsbU55RndxMG5kM3JUbW8zc2dvVkx5TlRIS3lqRmpaQmF2c0k3bmVkbGEzRVFXcVpVcWpLak1Pa0JQVUpFazJSb0Q3ajlVZ3dJb3MxV2pEamtlalZ5UFRmS3pMOW9CVTkxNGdMcFo1S0xvcmVvTzdZMFFXejkxa0pDR0REWmtEWmJLT2hWQmRPcEMvODI0MjMxdE52VkJYUVltM0pWSWFCYlI1Wml2UUY4cFpzUmg0OFFhREhrcy9zLzRka2RzTTloSWdMQkprMm1PUlNuUktsZEpCSW5CandCMzNwWXpGSjBvNkRySlJualA5cHdiZ1ZxYThWOWtobkxaYXlncU9BZFdLUFk1b0xyQm9lckhtdm1lbzBzZlBEUFJJcDJkQ3A4NGhzNm9pNFJ5dHdjZzBYUVMzbndpWGtGMnUzbVJDTGw1Q1ROclREQlFaVHEzeUs4Nk1wSGZpUCs0cURkZFRDeEQ2RzU1RXlYV2YxS0hHUVdxWVU2aml2RjZpMG9ENUJvbUVXMGdlSnNVSWowU2UwQlc4OVVvOGRob0Q2K0NrMU1hWVdhSzBJUlREY0ZveEdtY0FKT1l3NnNOV2xUT0tvQ2RXdnJBdkRoaE5RUXd2Q01qblEwR1lFUmZvQ0lwYmM3QzQ4MGFNV1g1d1VicnRpZnF4YXRFdGNJQ1RYTWtCV29wUU9FblVKYXJER05STUsrbGpNb1U0TXFIajQrdGIvRWJzK0d5NGdxZTJjNzgyMHdoNnBaMllpblBFb1lKMzR3ODZXZVQwMlRCaCt3VVp0U0N4TnVVZHk1bEpORktOK3NWZVlpMDAvU0FnNDdGWmltRXlMV1VtUHFkVmRRaUprTkdaaThoWU0xTzNPNWh3YzB0Y1VMQmJQTnJ3eHhYQlh6TC9NWmdxdlVhNFZQWStVNlRwYm9zUkJhcGxTcUJWcStLQStRYUptRnRRSGliRkNJOUdueG81U3JHRDZJTHZOTitqaGtkcXJNZytNOGExUHlpQUcxZE82WVBaK1V0Z3VUYW1EczlKc2dYeEs1UXN4elBvZk5DUzhxOXFuNHk1Y2EzcG5rUjdoc1JuUjBOb2p4Zm9DaFV0dWRsUzZURExKaS9Zekw5LzdkU0tDbEIxTng5c2VRczVGSjdkT0RRQlppVkk2U0NTNkRYN1RRTGcwZ2ZyQlR3eTBFcGw3Qlg0MmRxMW1jbHNDWklsYVlNUWoxVVBIU0VsdDJUSXRNNFFHM1F6em8rMjMzVkJTZlpXbzJJdlFFRTlkYnF5ampjZ3laVERYS0VTSGNCZE1CVTVnWHV5ck5PMWNsTDRyZGFqRFJXZ3FLNXY4ODAvQ0RQNnRVOTFCSWdjd3BoanVpdk94b0lWTnlQMGxkNUJtdXM2S2YxTDNwaVdWRTZwcGdPUHNndm9FaWJwVVVCOGt4Z3FOUko5NllMMW4xMGl0YXcwdExUM3RlZjEyRlVNZnZGZFpLMnhKK1NhYjA0WjZjbXR2UGpPRWJKWmhRaGZCSjNKSjQzQ1lWZlh4TDlZbG15SWw2NUVhc2tTc0w1QmFjck83OEVSQWM3a2pvUWFEeU5wOWprQmk2S2U3VW5EOXYwUXBPUkxOeVhvZ3BhcW9Ja3lBQU1UZ294YmhzSGZ5enJIclVwdzVQYTJ5R2t0dUJkZElVNnloV2NuM2JyRklpVUZZLzdrd3UrM1Fwam15bnBIUXhUd1NMWXUzTkpNcVZGN1dFWEVmaGVnWUxBdE9KU2F5Sit3VWFsMVdwSXNYS0xESWQ5NU01a0lCR2dmbSt1cndNMEdGR09sTUJ6Q21HTzZLancrdWFzYjh2ckVzWXRCYkJpZ1c2RHFSU2FRZGZ1bG5lRG1CMEU1WDJJOUVsU1IrSVgySUhpdDBaaFQ2ZE8zc2wrb1dsL0ZJWnpXa0MzSXQzZGVQTk1FWXpZa3hmNFJhTWJDM0tqMHlKQjdXQ3A0bDI0ekZRajFqdFpuQXRTeUhxbmFWR05uWFJUSjVwSWJKaUliV3NWaGZJRy9Kelk2bVkvQkVjUHEwbnJCdnAzMGpYSTVBNGlNRnZnTXVVVXFPUktlbEo2cWJwU1Y5TEVhZUdCaFJpVkRLOVJBYUkzenQ3OFFyd0N4RkxZVURlVnJXVGxucVJHenl6L0tVR0d6R0ZwUTBrZDhNVlNSM2Z2Z2FpZDRPTW5hRFltUFFBUE80eXlIaHNPY2c2Smk1Nk9kMHE3dVVzVzEzM3NMbDRsVGFsTHlMcmpvQ3Z4blBWenhsZUdPSzRXNFNzekMxaitIdTJnVzZycmpRQjh5SlBRd05kWXhEVUo4Z1VSVUs2a05wZVlWWWhlVUVPMmIyYS9rWmo5U1JPSzVTTUE0dXFPQkp0bzFUTXpzTGxvTUpxZDBFQWw2SGw4a3dYT0FzamNYdzlZMVpUZ3JWa2JDaEVCVk5xMzBRcURZVzdZc3MwOE5TbWc0ODBjTi9MNUZlV3p6VGZVbXh6eFVvQ21TSGxVMlc1MGdrVHd5U3JnSDIzam5LZEpnVGczS0V0Rnhnd2NzMjVvVmFSbkNlc08zTXRIaktTTUo3c1VVY1dqcThqeU4zZmh5UGhDRzNvS1FUODM4OUZFY2lzV0NLVHI0YzVpNE9GOWs3QWJOeVRsWE42NGt3SjAyRmQxT3I4Rmx3K1pnbUY3cC9qbDVIS09HSzRtN013dFEraHV1UkFsMVhnbXo1TEFEWS9nd1ZCWUw2QkltS2UxQWZTc3NycE1xV2QwUC9aNWhwai9ScTk1MkFtc1ZTR0pDZTJDZWhmVC9OY2s3dHA5QXVUMkFSbzdNRjduUG5Hd0hxY0tUWEd4YkFoR1VxaTZiMVBOSVNrWk5vWDRqVVV2KzU4RVRQbFpxNUx5SjZFWm9yVUJUSXloR1VJOUZKYWVsVmc2bjBzWmhEblJpVUk2UGxBbmplYjlpb0Yyb0ZQVkl0M2ZYeWpUVHFkam1ycXBlbUwyVlJFenl0enRINXJoMzJ0WjVTR2FhdndtaVdUZTVSQldBSGVnM2tWVkZiSlFMU0ZRN1NkNlZ3MVMxQWlQZ1EveGF0YjhhTDJ5N3VnTTJydGVvQmxwV2FXTFlIVW9Za3hYQTNhbUZyYWxZQTRaZDFYYUd1MDJranU1ZmtrVUw2Q0psakxUTVNoWUExRXBRWmQrV1JKdXZ1aDBKcjl1d0FIa2xqSjU3ek1LZmVqSWNNbnRITXV4aEREUys1MHRyeEtDeDZzVlRRd0FSVG1DMTVKS3N1eGFSUTBiNWdFcFVVZE9GSmVLUmR4UnJ0cnFmTXVRTDFJa0JXa29RY2llU0pnZDB5RWgrTEVTY0dwdjlMcXZXZ2JPN05iWXhXeUNNQjNBOWEyNEhLb2IrMlFnVXJtTXcxUWdsTmhiSGNJeVZWWXh5OTk4QndMNFVLbGtxRGJZWTlranBjeFBwZVRVczN4RUNtYWVmS0FTVm9zMzBuVExnODQ1cXRLOWNYNGo1dFBIVW9kUWhhREhkakZqYXBJWXA3cEdEWERTSEVnYkxDWjE3UEZnenFFeVRLc2tGOVJGSk9vV3kxaDZWc2NJaFd6SlJIK3R5K0JXOUtnVWRxcUJ6d1NNWlk4enpTaEViWWJWanJsaXFzYi85WkxhQjAzTGwzU3owNWg1R0xKVnJreVlaNFh6Z3lsUkxwT1ExQnUzYldvU01peGpZK05Ma3JLK1BHcnF1UEFwbk9jTWc3UnlKNVlwQzBOUUkyTndWenhQVlc0eUVyTzNUeGJucWxFV2ZTQ29Ia3FTSFg2M0gyeFZKNlRwZmJNckRHNzdReEZtcXR5NGpqa1FBTFc0SmNPWDhQREdWVFpobmhmOWhCZVBXaERoZmgyT1craC9pdTFPRU9GNnQyQlNqV1dnN3lUSFgxWWl5azdmYW9QVkxNd2s3cHN4cytTSU5kRnhLN1RGbzVIaW1vanhCejNCNXAxMjhjNlpHbS9CMkZtcDFhd2lOZDFxWHlQRkpUejIzUWFmNnM3dStablNETmlkMXg4Q1N4bWRFT0VTVGdiNkI4eENQRisrSVFkVWFLOWpTd2lIUTZZTFBuOG1qaFM0S2NLMUFVeUNJMURrdm1TQ1JQREpLbVBrSnNOUVMzcW80UHk3djAvQkEyak9xeXBsYklJKzJsR2t0S0Z5ZklzQjBTQWprM0lzNVU3L3c0NTBqMDBvbDBFTk9QWTRJMWhwTXdESnF3UjFLSGl6aFBsN3VMcCtUc0JHdHIvNjJkdVgvd3lQbDNmcm5qWG9JdGxOUVpvTkN2aXl5YmJKVzMwZVBnR2tjTTJRUWd4Vk1tY3FoQUJIZWpGcWIzTWZnNVVxVHJEaVhYNE1LWUczaXJTaW9UMUNkSWxEV0U5SkVwT1lWa2hqTC9yNlY2T202NVNvKzA1aHQ5emM3bWkzcWtEYjJTZ2s3V2g2R21WLzNKczBCWnRYVjZvV2E1SG9tQWZ3dFZ1QjRKV3NqdG0zaGZlR0tWRUcwNzhBUmJZcU1OK0NrZGZhNUFNU0FyUVRqQmdpT1JQREZJNXBWZzRtTXh5RlMzaDE5bDFYcEFQdTM4OVE1YWRDWER1Um9hdjVsYzVSSGNMamQ4MGZkeS9tRW9LcUIzZmp5UEJEKzBneHlUOVhOa3hxdCtxZExqc0lNdzFxdkRSZnI0dDZoVWZGZEtIQzZhdzJVcHpKL1drQVYrNm4yRFpLTU52MldUcWNsMllKSU95bmZZR0RHNVZBRElFcGJTenpnd0hzSGRtSVdaZlF6dWtTSmRON0R1dzJVb3hTTUY5WkZ5UlZybWNFTEhTcThGb0Y5NEpINmFJQXZqNlcvTkJWaStvTU1ZOURxWXVkY3ZLQkl0VXBnYnAwbmVLL0pHRlpqUzZDdnJJdURmQkRPcWQ4a3cxUjRwcHk5TTN0SUNiUWNqc2Q1bTdkSlZzOUpjZ2FKQVZwYUlESW0wSURpSEUzT0x4V1ZSeVdGT0RNcVNVdktCcVc3bWNZUWRyV1RTT2VCbEVrZEEyQTRKUWIrRGFGZkhUcTNkY3lycTdOclJqK2xjZTNmeUxaMUhhZlliVU12aFVVS0UyWUhMVGNOdVRRNm1pdHFhWCtTbVRDWGVrdTcvN09jcmIzdFhMZjFTbDBFbVJzTmczVkRuMmFGUzh0RHR2N1M3bCtPUk51cWo5VWhSQzVzMjdoZUtMeXZoWTExbmRCdEpBQk51QnE2NmlxQWZDUkpGaWFBK2tsZThrSzZyeFB0YUFQcUZSd0k2NmtNZ1ZkM3dIbW5TbUJuVzFuejhuVDMvaXA5Q0xhc3hSYzdzQjhTS1pTNUFKNHRmUUQ2NFdiWWsxQjRwcHk4SzhCNHl5N1lESm1pRTFHNk5kTlZRekJVb0NtUkRDaExOenBCb1JrMDJZSkppSXRxVjdwd2NmQ05hZnB3Sjl3L1lnR3M1clMwbGcvU1h4eWtqN1VLdFpDdWNySm5SNFNiT21JTkZ6eU1sNzBXN3AvMlZoQXhYOW9SYnN0d1k3TUNhSm1lOXJab1BqYnNEdXZ5dVZQWjFwSHZTRjBraDU2b1JUUTFUN0l5eEdTam1QNjZ2enZGSWMvMzJhRDFTMU1LMkY3VDRpOFlqeGJ0TzV4M0p2UlNQRk5KSFNUdHVqN1RydHhKNXBGZW5zTGQxSjJWNGozVGF3bjhkTnVkd28xOUZYblVwTnJiM1ZkeENMZjJnSVFKK0drWVlaRllrR3RoaTFaZlRGd2V0TUY3T2hTZnkxSHBua3o2WUtJZGlua0JSSUl0WE9XUUtRNkt6MTJSWnJDM3BZWjRwZGY0U09ERVlzbzZTc3VQTnJLMWNWakRpRlQ4RGxGbndhU09OdHdOQ0pIanZrcG8wY0MyYVhTamZJeVYvK2tqNjFWdml4VFhqdFFJTVNpSXhPM0E1ZGk3Sk9NeDFDNkcyZ29tcWU3ZzRhWDlacnRMSmUvb0VMQUI1REIwVy9jbHdqa2U2K0hSdnBCNHBhbUVWNjBJaDd6S1V3SlhUZFRMRGFQNWpqblhvTlZKUUh5WHVVZkJJMSt0ZmQ5R2ZJZzN2a1U3WmNiTUJtOXR4K2lQSEkxVnFYL0J6TzBXSGpwQkhvdU5YT2svYU5hWGhrV2dabU5jWEptOXBnYllEVDdUL0pjK0ZxUUlNY1hJQnVRSkZnYXcwQ1JrUzZSTURrTWdaeVkvRmhFNE1TcXQ4T0ViM2hrWWlaOUZ5V2x1bXpMdkl5Yk9QSm93dTM4cHdydFN6dmxKbU1qcy9NQVIvbjBMbXlDd2lNdHpMSUdEaFlpZExuS0U2WEtSM0F1Q001SGVsa0Y1M0R4ZmIxeHFtMEZ6OTYwdzRGRUNYc0EyWlBTZUcvRGtlcWJNK1dvOFV0VEM3ajhIT2tRWjNYVWo3RUcxeUtVU04wT0NSQXJPYm9COEpFb2x0VUI5Vlg3UlFSSjVEa1RjQzYzL0M3LzBHL2x1SFFuVU03NUVXelZZcmpNcTExeVJ2alhUMlNXeXp1ZjVyZUNVcnozcUpZYUdYSXJSN1o0ajB1M2UwTzVEWEY0V3FmVk1rVi9CbDhyWUxUeERJRHZ1cUhJcDVBc1dCTENMRVFISkdTb1pFVGJWdEE1T25scXJ1U202THdUblp3SnJLejlEcUs0bGlyRnNCajlTTFBWRVFZRkw1Z3p2M1Ayb3R4czNCMzl2OHVCSms5cGZkUEJUenVseG1PSlZHUUhxcTM1QTVuQyt0YXBLNG8vMmZjQWloU0k3b2YvUkFldnN2TGVsQzA3K2dRbis4cmtuaXp1ekFvZXZEUmRKckV6dmh5a1pvY3JWaU04NDRPeXpmekNhQ05vOEpvVXRveHFPdTdlSzdkbE5Ya3RGNnBLaUZ0ZTJYSXRBZHkwTDBBbDJuZFRUMzEzK3c5c3JubTVnSnpKdUZzaUVod0MyTzBjdndTQ0Y5ZEJYRGVLU0lQb0xWNUUvZTJmK05odWFLZStpVjFJMklSN3BFRDZlU3dkbHJlSSswcll3VlBJRCs2WUxsaFZET0dxbTlYSUpId2dySVRCekl4NUlzZExlalpsNk9nN3krY0NUbUVkNld6TWs1V1lJdms3ZGRqOVQxUEJKdEkrWUpGQVV5WHJNS2YvcUI5TzczTTNvUW83S3Z2RE1rMGljR2FEY0lOcWNuR05EQkx1eFlCZU1PVHFmdU85elorbHU4djFYeWhqODN5aGJUbEVvMXZlUGh0TCtxNDg2ZHY3ZFpTZnRmL3ZsRzVXMC9HWElWUGJmTEpaTnVmOG5oWmlMMDlJMTNtVFFWNlBuYkYzNEd4SE5FZjIrNi8rL3c3YThkVldveGZlRWZ2akY1MVgvcmVydm9zSU5nTCt2RFJacGxYc0FDNXB6a0ExaE1HNG9sYmoxM0g2bWEyMU1iS2Q5NjY1aFhieFc3K0JxcCtkaG9QVkxjd2lDa2QxMFdEMDU1Uk5zZzRkQTlhZjhkcmZSRm1jUm0ra3QvLzQwK2xWc2NUd05hR3FpejlLQWZDUktwVEVnZnpTdGFTR2V3OTVnK2xHTUtQNXJ4Q0o5NkpLRlhVamNjTTVLY2dUODBJL2JsR040anRSWWtRL3lIZVhPakF3VzFySnBrSnpDWkxwWGdrYUNaV2VPUkp4S2pDL2N0VTllOG5Pcm45WVhKNndkWVcwNm1WMy84c3cwL0F6MXFIcHJuOUxnRXd1MWJ0MTJWYTZROGdhSkFscTMvdDZCc21yN1lTQmJHcUt5VURJbjBpUUhOZjdGWnA2ZUZHNlBaOTVxTC90VElaN1BhRWFXNnI1WDcvM1dBeU94cUJUeFMzVDhnWmZtOTRHZlM3OEpBcW51dmlzdE1VL3k5VFdvZ2VWM3lXQ0M2RjdEMEUrWnR2OWwzdXlVS2VLUTFmM2JuY2hDeHVPaWZTMStBWjhpcnFkNVZXOVNpcTBORHpReW5oWmQxbU4vMTRTTHRWaUhEblEyWkNMTXh6K0tDdjk3YVV5WFBzalRPVElaYlRsVTFaOFdFSEhHUDFOcUtlYVNoalNtRGR5UmEzTUk2dXRYTS9TQWVhYloyWlNWSnZqOTltV3dIKzc5dDJDSndUdElkaTdOWkJaUUcxc3crZm9zU1FTS2xoUFRSZFVRTDZRem1IdFVIT1NhNzZWOUprdGZXTmszdTRDdXBWWDZrcUxJQ3YyRnArSEJBMm0rWTBnZll0YXZvcGdRVDhnbDZpaTE1eGozU3FldjBHM0U3ckdvVEhPTDNrV0RsWnFzQTdPVG9BbkhWTUZ1VTY1Tzh2akI1dlFCdlM1b2Ntb3ZwR0g2WmZJOUxJSFowckVlQ0pJUUtPUUxGZ2N3VE1FbitXdnJ5ejc3dHA5bnNLWXhSV1NrWkVobFlnWDZOWkdORlZkSXlneVJUNnlFSWxacHB4VXhnTmNUM2pFSDFoTS9PZVZaSXFvWFdaSEllV3pxU2Y1OU54VjdTV2JHK2RyTDY3MjBhajhUNjN4UllETGpBRGVOTTU3MkZ5TXh0NXZvU2pFQ0tHRTRxMEhGdHlFK21lRnowV2ZtRDRSZ1NMNVVGSVo2OHpybU00Qm92dXhRWjA0ZUw5SmJhRjVNemVpMEUyR0xLVDdDd0tOYmFEUEZTTk5TL2JKSnBpOTJkOGtjOTBtbk1uTU83ZGtNYlUzWUdEb0Z5TE95VHBwZHVxNmZwQ3hFN2x4VG9PcU9sRFBUazNtYkhJSlZPWDVOZEl2K3ZndXBibk01SWQxaWZNRlJPQytvVElWSzVrRDZhWDNHUEZOVUhyTnJ5WGZiN1ZkL0dYa21GY2V0NnpWMTVKSHBxOVpJaEhzQWp6WEN2VW1OTEZzRTA3cEhXTm1NZTZTTHZKemVjbVNUVWtiNmp4Q2Vuc1VEaERRNE9lM0xJNWZXRkt1L2V2TGJFc2IrOXJCZ1lXS0UxMGlLWElFbWFQRmRIRHVvY2dlSkE1b3BJVTRCdkl0S2EyWG9OWTFSQVNvdEU1c1FBM3d0SWR5ZjFISnJnZDBYVk4vVVR6MzN3cTdHT2VIYnREc3k4OGV6SXc3VTdma0dsNGZadEQ5ZHUvNDFkRzg4TDBiUWhkbkU3TkR5MnJ6UlVlTktzaGsyaURFQnVMYWxPb1dxMmRDVC8zbFJUcWs1bWh3MDk1YnkzcVQxU1A4UjVQdXZBWit5WEpwb0xVU0V3TjJBSC9qWmJuZVlIK1ZkYzlJc0t2TlkwNzBYVjZQNlAzZUE5M0lWUUpjMm5GUlZBOVhUUzFGMEROdG81SVgxdDJTdDZVWmZ5NkJTbExsazNkSHI4eUIwNVVZKzBoMVY3MkNNTmJVeEJzQzVnWVJDN3l2MnBVaVBXZFVaTEVaaFVUdnhzWnZzWkJtWXVzYndFd2JFNGg1RXpHZEFwUVQ4U0pPb1M2cDdScDBnaFVUYXVEejNuVEJ0dnlWeExtalJ0QlFSZlNlM2FyUzBsajFqUFhLWUlDbG1BUFlCSG11Yk9EbXE2RTRHb1I1cnJOMkllcVFjbWtVdkRwZEdpaFl3TkZTTWozNlJ3MndDMGpDd1QwVjdWZ0czWlZCWHkyNUxpNXJwZ3NxTWIzWEVsVStaZGVFTFV6Z2U3Ym9PalFOVVZxQmlRaVlydXY5YWdPMXBaR0FMNXZuTWl3WVhYZ0pRV2ljeUpBUzNiVnRUSFlpU0FDT2JnTndITnJ5WXo5U3NmcVpFTFBGMTd5VWZZcnduODEvVEtKN0I1dkNNcW51dmYvdllIN3lUZk1ZUFFYYlZkUVdYL0hqS3Q2QWVDdjQ4MFpWRWRCOXpoQzBhdzRxWFFCTUtuZVZsMHROVnZpT0FpbThITE5QKzlUZVdSK2oramkvSTcrdmdTanlQY05zNDBhUzk3YVRZYWdUVlVwdnJVWnZWRGNkRTM5bGRGNWtYZERBalFaYmQzRlMrWXhySUtPamQ5dUVqNDhIaWl2aXRGbm9FZk8yVjY5M1NzaThDYnR2UjNUQjNRbWozdFErU29SNnFqVk5nakpVTWFFMnJKNG00UkMwUEJhcUNoSWwxSDJyRHJWQ28zd2l0NmRtRFM2bWdFZlQxR1ZOL2lURTRLeUwwVmh4VFNCeG15U25xbEVLMzYraFFwSk5qRTlhRzU4U2JsT2FtV1FORlhVb0VYZ2hmL3A5ZEl0UEpkc2dsRG55TXQ4bkhUUS91dVcyWUNLMWQ1M0lRbkFPU1k0bGdUTlNuSk1MK1AxR0ZMV1RMNUxXS0QwYmRNZDNHdFpUWS9NbjJocy9LNzM1WUV5dWF5N1JWNW1YemVoU2VNYWpWblJSWGR6SWwxbGN0YkZNaUVzSzFsS1hOUHJ3akNHQldRMGlLUk9URVFhMHYxc1JnQklPWlU0T3lkQkk5VkhMY0E2WGVUN20vU2E4ajlocXo3ZFBxckNIeWZ3aytZRlM3aGtVUm9WMlk2OFArZXRkd3ovaDZSWnRyU3NLc0o4cnNkS3phYUUxS3JTbEk0TkxmZ09GbEpQNG52TzM1UHlHYUYxMTUycTVsbFZyaHh6azFqTVFmVy9xRjVGQUV0SFpLSEZjVDRVVmFWRmIybXBwbW1teGV2UHp0TjczZy9MeTdDd0k3TkRCRUVmYmhJanVSSi9WMHBzZjF3d1dRL3c0ZStwTmJpalE1UjJPU1Z4dE1YRFNjSzhKYm1DU2RJeVloSDR2bUtoYk80VzhUQ3dMdnFEbEpSbTlOMTBmcDdHaEkzZkxpakVkSS9UMWZOenA5aTdaRFVBeWdlZGo1WkpiUENaZlFwVWtpd2llc0RpNVNZc2NkOFNuQlJFdnFGZHUyUjBObjBNSTIraHZaSWJiYUtwMDFueml6SEkxWFhveDVKaTFMa3ZwSGFMUlQ2RUZpRENxRnRGK2d1THJUOGtnNGJ5ckpMaWNSNFc1Sm1xVENlODJ6Zkl2WXlPY1licndLdTF3NWU0T2VDV3lGRVpMa0xBaG14bUpMNkNnQVd3enVNVVNFcExSS1pFd1Bhd1AxRjR3RFFpTXdEOU5LcjAySXBYVTB2VElnZWIya2syNVBMc283UzRkdi9XMDMrUUdpbG02WXYveEZYMDZGamMyemhjWXF2NVRrbnRLZ1BoQVI0T3p4UE5IeEtUOVhuUWdQZXdja0tROVFNUDFqZkJaZTR4MWIwclZVM2pjVTRySWtGaVV5REJwZFlybEF3UjNTOUV3aUdsMFhSUlhuTHNKbjNwcEE2Z3psY3hNN0QxY1ZsVFVaVG45UGhaRjdNNjAyVUF0dkxUcFJIVUpNeHJrUWdoU3RTREluYkY4QmxkQjZwa0lWQkFuZVFTc1Y0MTNGVjNYQkxBOUFlSCtiSU01bStvS0d5TnUyTU5kWU9tTXFhS2FLdElPaEhna1JiUm9ReStoUXBKRXBHOWFFWHdwOFdXWm9LaVNuQ1VWUWswajgrUmRkRTQ1RXdDV0xRTTdSSDZuQzd3Z0RRQTF6V0V4UUhTVlBVdUpFMWtwYXd5SDN2aXcyVERTQXJUUjdUU3p2OXlzNHNNbjFoT0hnQkxuenowVDlUcWZhclNlaUJwOE5EeFllbkdodU1hQ0k3cUFWUFY2Q0NRRVlselR0Tk9DZ1NjQjNHcUpDVUZvblVyeU9CWFM5TjMybEFCaG5ZWE9Oc2VuVnRpNnJjU3grdjdsS2dyVHU2bWw2bitJUjRYb05DcjFhcjBsNzZqUlE5MUhVL1EzWHpydnlmZm5UWFlRcVlYSEVJRXZCMlBGbzQyak1uKzBFZnh2RWgxeU1CblJhY0dpWnJsMHpjdkE0OTk3d1hHS0lLY0Zocnl1VWxwYUF6bHZ5c1hqeEhkUDFJWEJHUHRPV3hwYWo2ZFNTRU1FaXZkSTBrS1cvcTNqSmxkUzcvQ1E2V0NJVXM3TkxScW1xdi82RHk4SlpteFNvMXFqdzh6Rmkyb3NFTTdoYXlNSEN2T3ROR0J6cnc2Z0FBSGg5SlJFRlVXUjN2dXFnQWFFQ1ZOdSt0ZW1mdHdXamQya3FrSFVnQ205L1VsdEdIVWpKRWY4UWdUMGFmVENGVGh4dUk2MFA3UDFLUHM4eWxjQlExblBneGhpWWFqNVRVK1ZBYzJpTTVNN2twMkJrenU0aURoQWdYQ2ZsSzhFZ25HV28yVTlYajJJSzM1S3p1bWI3UVRlTGZlVnYyRm5UcUJBUEoyTXZrTUZXVG44cHQyRGtESFVic0VzMWVqa0JCSUxONW5kQmkrbUlWYjhuNVV4aWpRbExDNFd6SnNodVhOYzlGaUxhdUl6M3UxckYzc3krbkxTZlR2bkJBMkJxVmQxaWhXUCtoTTNkbDJVcGRicHhYN2JwUU14MzJYcWx2MmlKcmFwcUJDWWRqWS9SRXhvck5Ka0treXE1SEMwZXI2YkpLYVBrekJhSnpmTWoxU0ZoTDJHa1FsYnlYcVg5YUwyYlhXQXRUSmx3YzF0b1F1eUdvYU5ZblpDRCtQMGYwamlwdHBrYXhOVkl6MjNaVTRSbU5vZ25acTJsdWRMS1dENW1xcTVUVnVjNHFvM0NJTXJLaGg2ZUk5c0RwQW9WbU5IUGUwcktFK0Q4dE9JN01JeFd6TUVoU1BhaEhPbUZtbzZjWVRwTnU5QkNodktiWjZpZlNEbGgvOHJiWEpZTit4Q2RtUmd4S1ovVHhDK2thL0h0Y0gxb083Y3JzUDdSamluRVUxVVRNb0MxQ2E2TDFTREFPL1E3SzhFODJ6S1NybWlQZFlXZXNjZU1lcWJ1RnpDVjRwRE5zSTJERDdITlU3U1laNm5DQkl0QVhKSGpvNG0ySlJ3UFYxUlVEU1VTaUw1UDc4TlMwNHg1T203azB3YWJLalQwSVpMcHU3NzVuenNpZ2V3T0pRWXdLU21rbHFpMW9ydk84ODhEUktrcW5DYklaWWJlU1BLK0hWMVVGN05MdmZtRURjK21tWm56Zys2bitmL3hCY1gzcVV6L3hiTDJZNmFWOENnWGVMZU5kVFVWb0dUMDREQzBjcUJzeE8xeGhuWm5qUTY1SGdxRTlyUXVKZSt0cnBPZy8vS25mZTA5TEFUd2grbE5PTHJIamFveDRHK2tOa1E0elljM3ZGVkhSSE5Idk9iOHVNbUh2YjFNRVloNnBGMTZLbmJUVGNZaGtKSUVac09FdFZpOUtGbldiOG0zYkpxT1hMdHRZRzJ5WEtYcEtReE52YVpzdldidEVrVEk5a3VNMGkxa1lKT2p3UWFya3d3clVkSjBpWlc4VEJvek84c1pEeGhOR2tqV3pOZUhPZ1J4dTZLcGRoMEFSakVmRHhTVDZSSlRNN0dGbjlQRUxHVzVlSUs0UFhzNWsxcUdMY1JUVk5Jd0RwckdpV28rRWRyVjJOT3dhYWNMMVNGM292cVRyeFQwa0RzaW5SWVdRYTRmbFBVaXd3bWJITmROalRiTlFwa2VGVmozR21iN3cwazJVQzEvZFV1VFRUTDltN0dWeUg1NHdrcytwOHBpMXVzamxHWHNJeUl4RVhxQm5Sc20yYlBZZ1JnV2xSRkhaVDJjc1RnQytMRnpXTlphSk9xSEFwZ2hBL0ZVUk9LbU41bjQxbjJtWjFUTGE3VktTM0g5VjVEdlV2MjdLcjJYSkMvMW5xaEtVdXBiSjF0VkRubDBialljd1cxdFhxZFhBS0NtK1J2S25mV2dvZGluZ2dqWHFaak1pZ1diR2NjOUEzTVhCOGc4U25XcFkxRU1zNXBIVzdGQXhFaUd3WWRaSVNWMnpBQmtXWW50MTBvajlsN2Yvb2lwY3NaNk1zME9ZMWxyTGx0WkVGRVlDQUw2c2lHR1BOTmx2VUhwcEhna2FQS0VxRkxjdTVMRFhza3pLV0JqSW9GMlFxZlkvN3pwTDlVSk5zOFRFYW5pSko1N1NRRERMY1REY0Rpalh0Tk5heThYWFI2VDR4RUw2K0lWc0hXNG9yZzhHQ3p2LzBhVTRpbW9hRm0yNjJ6VkpMRkRVNGdGRkRGNWlrV05zNmlRclZnOGJMczNLTDFtZVltVnBSampSUStLQTNCU0xzaEk4VWxJMXZoWmFhbHNEZm01UjdiZ1c3WENYaExCdDZUVG56b1Z2N2Fxa25nWHRKUG95dVE5UEdOWjZwUWE3V25kcWNRVUtBcG1YMzBUQlM3VitXOEJHR0tPQ1Vob2tXck5lQ0hWdmF0NWtGRnM2SXA2OFd4RXhETUlsRWJEblJqOG9zM1h0aUcwRHR5cjFaVWsveEg4Q2NIWnRTbFoxa0M1d3JvaWY0M0dFMjZEdGVyUmdGR3VSVlpXd0Z0aEpLTzZSOEVWSWJYNkNINkdBdlJTT1k5Um43QkZ6VXpQa0ZsUDlZbjhuTTIvSmlEOUlkQ3F3b1IxZ3pDTlZkUWFIUGNiU2ppYW9YVmtSM2VNejhqa3hyUVFkZ3BoM3Vhd24wK1hWbmQ3TllMMDBqK2dsU3VxdXFneGhKS1puY25HVjVwRlFMMGZOZ2hZR0NWcmVSanhKeGJ1TzRzR3JiZXdDcmJyQ3M4eXNxbGlUVzA2NEhaQVRlS3dMcUhLNGVmcklCSjlZUjJOZnNHVkVLS09QWDhqTGI2SnhmZUFNR0RqcUFoeEZOUTIrV1hTK2pvczdMRVM3NkpyRmNwcko2R3dRVWNNbzdjWXRhVHEvZ3d0dlRYcFhNMTFnR1VMaUlMbStRM25LOEVnVCt3MWloV3VQNGFrNnlRQzFrMjJrbGl1aUtCejh4NFgvUFpWamtsbEYvR1Z5SDU0d292VHc3V1lYK2x5Z0RoclFYblpDR2hRUUFMY2lFN1pUQXVBZ1JvV2wxRWowQTBDVExjWGNQdEdkSlA4VFFtd3FPbTd3OGJzaWhpRXNxZFlqeVRoYStvSUswVFBpNjZmTURGcFRoNzl2MkphZzBLcmswRVh3RW1QMmw0aGZiekFDZ20zUWRsMVNPTVltTDJ1dUtjdjhIQjl5ZCsxdzhNT2hEbno1cFFZSnpUZTBJV2g1MWtEN0dSV1pUbjlXaHRETVlvam9US0g3SU5GUnBsTFRnenpta2JwbUJzK3F3TGZKMHEvUjhhcmQwNStyOHpYU2xOWVg2em16L0trdjZYTGUvWDVrMnJRMGFvbGxSS2VNTitZdGJmTlZ6NGx3V1I1cHJvdDZmOGV5MzBDVVhhc3lwUXNTdHpCUVlkTHBrdzJaYlA3enJqTkVQN0NSWGxjazhGajFVMFc4dnNuSTRYWkFCalNaYkF5VzJkZEhKR1dJUmZUSkZHSzFPTUVjZmV5OG01WGdLS3JKVUdWZGg4MzkxY2E0TUxNMjd6dlNRRnBWZWREZVQ2b2c5Y2VtQ3ZPYlVPUC90WlRYRXF1ckRVc0lpWU1OVkduTFpYaWtTZjJabEVuK1BOdjk2VlVwQTZwWXRkS0lVTkMydkR3eUdoSitRakdtSFBHWHlUMTRFb2krS3BqTzhFTTdRWEdNUFF4a01sLzIvMlQzR3hRUmZiVWthdGt5QkFXQ0VTa0ZFcDErWHAwNnJQOE9pWU16YXBFdzg1N24vaHRCLzhSdENpREpJelVFNTdONlF1OTZwTWt2L0ZDZFRVV3E2Zlh1UzVVa0I3L0J3VHJYam1TMURlS1dERmIrNVcwZkVhS20rNS80d0hNVWtaSW96eTRGQmwyQS9pMlZaMXNiRFMvRDhZRTgwbXZlODJYdjV1azJ2T1pNTmRxTzVIcGFoTjQzK0VRbFo5N3o0WmJJK000UC9BdUs2N08zU2plMFhxTWM3Qm9rT3JJaXk0b3NBWTlVK1R1My9YaURsUmZCV3JhaWYvQ0lFT21PWDVaRnR4V0wzNzhONzBmamVza0huaU1UVG10MDZJSDZSY1c0dSt2WGdQamNELzhUZkNzSk81TC80bE0vb3BJeHRvUzlOQi9YK1hsTGExb3lxK1kxWlhpay8vczl6OFczWitsNjVZZHYrMWVpaXNFV0pyTDkvbk1mRnVXdWZPSTVxMW8wditzMFBYUHZtQjVINzI5bWtrRndQd2NZYkFjcUJ1QmFwcnUrQXZva1NaQklvMkZMRjhQZDF5ZFlpT1YzZ25GOXNKeTVuRXgrU1hyM2ovRUNJUlRGY2svWnBjNDVjNXRvNG11M1BSK0tka1ZyditJRnlkeHR6Nk1lNjMvMHRxWGtEYmVKa2Y2UzIxNlFUQnJ5cmk0djczTWlPMngwVmNRbmIvdDF3U25kLy9DWDZZd2hjYkFHdnlEU3kvQklTYSsvSTVoOWpuYzNxbDBYVkg5bjArOExMV2Z3SGhLK0kwVVgrV21sRnhrcUxqd2hOekJhbEdtblpsRW40cDVBYmRtQytuOWdFU3hLWmY1MWhhTUlZbFJZU29GRVpLbmlraE5WL1dwR1cxSHBwbXJLOTBpdithQW9zV0RFd2h6STdPTVk0dENCVTB3T0NpNUpEdER5bXVKRlMzcDdYYkkxdEVGVjJTMHhGRUlkSzRxKzdiZ1VSZVQ0QUkrRUpXVktIMllOWEQzVFdKVFlvb3oyMG52TEhYZnlEVlgwSlUrYTF2YkZCQjdtTTFqNlFhSkRDcnVOc25pWkZqNHBmZkxUdWJKSHpPUTE1YlVnY3FxM0VUaDRYeFlKWjU1UW5NaU1ubGJoem80SzhOdWE1b2k3MW10RGxKbXJuZE1aZVV0ckdsNnZrTUhJTURQNWlnUVdtUlRLZ2daYm1HRGNzU1dYZFUyWnJ0TUovcjFsZkQ1YTFoVG51YmExZFFoaXNCMG9CWEFwRzE2VkRlZ2pEZzZ0c0hxWXNCRWp5dnI2QkRtcFdqSzN1RDdRYjZGUzNmOTM5ZlI3V2FrUWlzNWJPMUE1VFhQQ3FIU3ZQRTZiUHVyYUFkS3E2M0U2QzFMWEZxc0lRWlAva3FDYnFEbWVqWndqVmRUWFIwcnhTTFBwdFYxVWY0KzdmZmc1dVlVQ2tkYUZiUHFmM3hlYUhyd0gybkxHakNpczlHaU9HQmtxUFFlZWtPOEUzajdGRFdKK3pLbkxFNmlsbTFyZUhWTjF5bmtSdVRzZXdxaUlsQUtKZXVuNXU5Nys5cnZPNjdYdzNRM0JkaS90MzA3ME84K2JWVU91UndKTXYrSS92YkVyNXJ4S3JwWnl3SjZZdzBXeEtlbGN1dlR2WGxsVndZcFE0TzEwUFhnbmUvK0hUdlROZHBBdUZyemJqVStzcXdJYmpSd2ZLdW1iKzMrMThTM1Y5TmRDckZEbGtxWFhIY2tObE15MHZ0dm1vVFhNZVdycEIrODZYNU1lQ1lQNjQvL3hoN3JabFQwdnBjS0RSRS9nUDY5cGtSWWZhNzN3M1pWUFc0SmtnaUc0NExHZVJlL2ZUYzJwaHM3RWQ0b01HQXpuN3dJZG9xcVpQbnR1MjJKbGE5ZGpSOUVOMnhpbVYyQlIrMHVWcXQ3NWl6eGoxbG1WN0NMRFRDWVcvTDlJZXNucnJ2TVNyQWRibU9EZDZaUHFZa0FzNjhveVhhY1QvSHVkZTZRTGZpcmkvQ0FBVVc1eFRtNU12eHc4Q09nRGo1UlZFa3pzaUJFY2ZYM0NoWnpLYlNTdUQ3cDArZDRuRzhsa2xXOHZCbEFVcUduc1FERkdjNktKNzdxekpqeVNnS1VhZWFUendoYlBZdys3aDA0Z3NBSjV6cEMzckZ3VVF2Njd5RVRWbnV0VUtudmNEQzlrQ1ltVG5GV1RxMUk4VXZLV3RQOWxQL3p6bURmcndVZWlWVHJwaTVZU1RBdS9sbUwyOHZ2Q3BnUkNBZUdiZWw2STdHMHlyOGhRY2VHSmVIOWZtdjdHRC80azI1OG5JczY1WEdPdjI3RkxvY3N5MDhEL1dOQ1RzWVl3S2l4bEFJbHlLOG56U1A4NXBRL1E0eHhwd2JKWUxHT05aTmtOSGNLVWkvVlVUbkhXWkZpK1pqTnlmQUFrckNMSFhLMi9tODFJTTd1dEFIbEkwdDhRQnREL1J3V0tEUkQ5Ny81NlBiMjZxL2tzeXZiNG5QY1RnakNjY3pyTHNQY3B2WUZOYzFyTnBkWUlzSmw4MDMyQ1hMbnZUVXNtK1M4eGFlQy9WODliV21lYTBROVhSNGFaem5lVTd4YkJNVCsrRUpEMGxGWlNwb1hhUWFhVU1zMExDREFjS2E0UEJ0MnltSkZNcFZjYWhta0FSWk0xNTh6VlpCMUhJQ1NPK2RSSU9SNUo3cVNrMTNZY2ZXYTdhWHBuR3ZpVkxDZFhmaVFndlA2UUhBcm12a3dlZ0tmM0NxelJyN1RtMXp4c0t2WmxDUklDR0JXUmNsZ2t5dkZJc0VOYS9ia2VhUzE3WERhc1RvZkwvOTc5clVJTTBITGFjTnFaaVJzNGNIeW9xT09ncGp0WFZmVU0yNlFSOGZEem5QM3YwQ0pGOGtqeUFORTdzTGNyNzlNY0ZxV2FPRE5lMGlTNlkzdDFoY2VIQ1p0bjdTYnJaaHMxMGR1OEJSaDkyd2RyYXI5ZlpPWXRyVXREUEhicFRTaWRlblBjYS9vUWtmYVVGZ0l5cjdsNzg2RjJrS1Z1SUk0enNlUDZvTGMrL3JUSXVjWWVEQW1nYU5JMTYwYkdlRHpCa0RpUWgxK1hEaTNKWDMra2R2ZUhHaDZieVQ5NG9QL085M3ZFNGFKWjRVOGIrTUpnRmdkRGtjbGJDSjQrL1dEL2xiOHduQVJGYzI5TE1BMWdWRVRLWVpFb3h5TjExUVlkWHlOTnBkWFFvVXhSZGNhWWIzNElqNVNrdTBLeTA2SEZGRzBITEk5UmNQSGdyL1pjUVdlYVZQNmlsdXJIanVZbFZHQjJlb0VMQ1l0cDhQZ3dZZnZ1MGRSenRDRFJYd3daekRpRXhNOEVqNVFPOEVnVis0cTZhS1JRTzhqVzJ6c1NZeXF1RDZiaDlYVWg2b1ErQjBBc2k2TDBIUWI5Skl6VWJJei9RK0tVN3BGR3BVOVcrSXRzK3pQM1pmTHh3aE5tdmw5SmpSQ0ExNGlVd3lKUjNDTWhaVlYwQVBkSWUwOWdQbmhKa0kvNHYwQ1RPUkk3K1BBak1nbTdkM0xnT1RreHpDNjdoQkhIQm9tTzZuRjZ1U1dsbU5xVjkwV0dGYUEwRHdOeWRjVlRjaGIvWi9ST0hxTVZERG90cmNwVTdsTVhKdFVJRmVSMHRMTEZFVnpLZWNJenBsQTd5SndZdEVkQXRiZysyS0pSQXVJNGRFbUxta1ZSbkp5TmVmS21aY0U5SUU2U2FEUDc1alI5OTMxeWg1a1ZPVHJCclBCVmVwaEJYZ05lSmg4clBHRnlza3RTWlRFcUp1V3dTQlQzU0lzYTArakpocmtkMFRpVGVJTHFhR3d4Q0hIeS9tR1VyNmowNEVJamlBL2Q0QlN2T3VhdGlFR2lrMXBWMXdHSmJicUcwcGR1MndXUDIxZ1JHOXhZdDJFVm1qWVBjMmVTQmhHQ0xhMExCVjRyMUVsSC9XNmZydy92MmpXOVZXcThIVEMvMExaNkE1V082d01ZVWcrcXdPVnNhaEd6S0pyQVlhM3E1SEhmQStKWUVYQUNJUkhNa281VUtDUDhKRU9pQVMrVGp4V2VxbXBqSUl0Uk1TbUhSYUs0UjlwUW0zWUplYVJUajRrT3ZJaVpzbGs3SGFrdXpRampOTm1BSnh0TTRZMGdqdmZNazRrbTQwZ0RnMFNueWpGdFhYV0U4TG9sN0Z1ZEV2SEkzb1ZNV3V4RjNFekdMQ0dPeE1qN1RQRkkyUlpMcXA3Vnhkc0I1KzZiMlhZYk44WHhTSTQrMkdQVlIyTDJCYlhRb2dRWkcrTVdXOWVYQVhXZFFQZWJ6aU9kWUp2dzFYTkNsWjdwQks0WlBZTjM4UDBMbDlQZzJPbFVQZnlWeGFpWWxNTWlVZHdqZGZReGY5MTRwRXI5RW9TMmI5SU4xbUQwT2I2ZkgxM0s4TXVvVnZZd3lNRDNrWXlVd1p4Z3hmWjBUZDdEQnc0cU90V01hZm5UamdTWW5pNHp3cUgyVms5cS9MRU01U2F4alE4UmNwQjQ2amxMVHRHajc1R202aGtMMnhjNjFNM1MyV3Q3cVdERkJ3cW5IWnhHU0dpSWplczZnRDdBYzMwOFpOMVd5Q1BOMnlkaHhxV09xY2YxU084eWovNklERGZlSTBXYlhjam5DZy9Tb3AyakRIcVp2RXg0eXBlU3RsNWVLaHM4QTY5UktZZEZvcmhIYWlrcnhPSEtRakloMWtpbnhFdkFXTVB2U0xHT3d2OU9CaS9rT2dkU3JpajVnbjRtaUE5dHZWL3VhSWFuV1hZZFFrbVJnNG91cXNmemRvNFljRkdYTFFFeHJiMGxGZzVsZjhOY3YybFltQVhMNkxTMFh2WHI5S1B2a1FCbW1XdVZ4Ry9sZTZUVC9ucmJhUWV0djd5dmVkTUxON1hjMkFIME9XRnRxNjczNzRJSE4yM1RKT1hLWElTYkErcVEyTUdvRysrUm9zMHVkSE9FSjhxYTNRSVo5REo1bWZDVUx5VjJaYStwcnNqQWEwektvWkhJZUtScHZSQTRxYUN1bzZ3TE9TNG5KMm1PTkZrWGMrZEtmWXpqUnpWQS9QYVhkMlV1OGN3Nk5oQzJWS21CWHhFeTNIdnM0TllRNmV2VzZ6WldYdWlnb2dzSnVwNmJ4TTZQbURWSThjdzNvUTRtYmVZM3pBTy9jMTZZYzQ5Qk0wYWV1OTdzUnJZaUNuTWZlY2E1UnpJRzlvb0cxYXFmUmNVM28wSzdiaE8rWmprZXlYc3NaYVE2SFVBZlFNQ0NrcWxsTUNtMFJ1SVBRWTFVaVFCekRJQlZROTZ6RWdzYTBNRHhVQ2JqMkFMUlpoY1NaRHhTM2NvNzZHWHlNdUVwWDBvc2tUUVFadUExSnVYUVNBU251Q3ZhQkU1UDlzNjhlZ1M2clhZZG1sVXNsdVl2STNGYnpjTHhwTUNTekh1RS8yTVViU254MXZ5bkFJak84ZUdmZjZuS0NVTU9HZTZZQjlvZzBZV3dHOUpObnZtT2hwUWROczMyMnVaREtpc2xDOXphYW0xdXNqYVp0elBFZ29FMXRuMkYrWng3MGxEWHA1VUZtUjJoYk9hZ1ZYeUFPQ05ZMCt4MHFTUnVjVjd1b1lldFY3NlVhRndmekhNWFZCVXR1elRQb0NqOWlwNUdyRklrR29vSlRHdlRGRml6KzR5Q2hrMm1MWk40QkFOK1crSUprb1lTYy9ETDVHT0RweGtMTVQ1R1JhVWNFb2txcjlwTzAzK1BoMjhycjBJZi9pb0Z2cldhcHUrangzSGhvclp3bTd0OUduUGM3YzNrei9FbThCUFVTcE1kZktuMzh3MEtIdUVMODFZOU9qWkNld2tNSDA2WjE1QjYyais3aXUzWm5uQVRSaFBMRS8xUGRsV2Q2SzlMQ0xiMENTaW1pRTliY2JaOU9MUkpSVUtuOU9KY1phN1VkVnNXS2MzeVZPNzc5aitDRS9yUTU5V1R0OEEyOXFEemZhLzZZNnlaZnVxTkRWYmk1Z2x1RzYrUDRibVNrWHZEb0xoS1loYm5ad1lnN2ZpMHNjZmorZ0FmTHl0eGNqMFNETGN4ZHJGRmhmZTk2Z3NiYVhyMVI5NUl5SVdyYlNVR3B0MzNOa0RXaXo2djBtU09vL1hmOTBobjdGWUNWaVBzOGdhbTBHSnM4TFF0RDFDcFVoK2pvbElPaVVTWU90QzFSWStYMDdWTFAvMUJWd1A5V0UrdjRsTlduWmVpdFQ2UUx0SHNWaG9jWEJXdWd6OE5MRnB4NVA4ZzlUbFZTWlh2WittS0dUNUFaNFVIN2VDdUhaenorSjVtZ1h3NW90OXJ0dkczeFpNTXlQcVUxQWhZejlZeHdSOXkxNm9QdmxkcTYwNm02ZEJBY0hKRUlqMHlGWEdKeVV5UzFBMk1vMFJOcFQwWktYMjB5ZlpqenppMVdNcklhdVlLT29WWm5DYVplNHZON3cxeHpJRWNmZXlMcnkwN0ZHQjdxNjZJL3ErN3U2a2pqR0U2cGk4cEVvRE5XakNlQzVPWEpZMVFsZ094OXR2U1RwTHA2eXZzQ2czRWNjSFRhZlhwMWsvQzJIMk1pa281SkJKTjRQT05EOTVKSG9rQzU4a2o5VytuTDdRMjBLNm44YlBESDZuaFJZUzFOUDJtNUhUL0x1UWsraW1SOTZoN0pNRGRKUWhMVjllZnJSS1I0VU5icmdaQlJJalMvQXZOMy9CcG80ekhSYThhNXdtUEJQM2doOFFYUmtUb3NwSHAwQUx2S1FlaU9IYjhYVHhUMDRBQVB2bUxMODdTcDMwVnc5ZmR2bXFMMU9qRHYvaGE1czNwa2N5UExRTTAzTU14b2FINzdDTkl6T0pzRTZqUTN1SFd0QmwrQnlIazZOTTFzNTNjSnh0dW1CYjRpREMrNXlvK0Zyd3FWSzg4OUhMYkJDZnBZNjhQd2diWExlMkloWHlQTkc4M1J5djZMZDl1N0dYeVE0LzJnbzJ4cHVibDlTVVU4REFxSm1XNXNzMzkvSjM3SDIvQUgvN2M4d3ZLZkpTeTJSOGFySm5WRXBPUDRjT2VtZUt1MlhOYmxwVjgybGlOT1M1Nnk4ejlOc1MyT1RwY3JZeXdocjFrWko0MlN5bERHaTR3NWN6WlgzMFRuQnNPcDE4WnVjK2F6ZDZUZ2VaR3o5aitFTlV4aTh0VVA4MlhqcG5VOFJCeTlOazJPOEkxdlNZWDArUlZWN0p1YUtDNVdZNWp3UmFBdGF6eWhMMEFFTVVmU3gwUFBKM1dJQ2htN1RHTThxUThOQkx4VnJuSncyMno5MjNXRlZ3amhnK0w2VGVxbEs1ZWNmQ2NDRGNOTHk5aE5ORzQ2UEJJcTdMT2pqaTdxS1Q3T3pLT1pmT1dET0gvbnZaVGhqSnM0RFBzZDV6bWFpOGJ0dml0a0IvclU2WG12SVZwb3pnMjJqZE5SQVNZeGJrSmlPR2tKa01iTnlGSG4zbTl4TVd6QzVlMVhENkswazdPa2s0OHZnL1ZBbjViaGg0UDlyQ2U4UjhQUEsycDNaZzU4ZHBKREtNOEtRK1BSRXpQbXp4b25yNmQxWE5aNSsxTWhnLzJDemxwYUg4UDdYRFdqTWl4TkVwY2RQaWhoaFNoSmpHc3U2SWttdWM3UngwOW5UbXd1SlAxSjFWRk9FcThkbUEyeitpQ2RYMzgyTk9QbDdEM01uRzJ0T2xxenl6T1RhQllSODgwc2tsam84VDFPYUduN0VET2Mxb2VIMFV4U203TzdWZXQwQTI4KzIxWnRjZDFSaW9QNncxOVRQQmtQa1l1M3dUSllwUVV5SlB5OEVqRTlMekpnek42SytXc2ZnckRlVHVUNGNPVS90d0xkcjQwd0x2S1Y5Sit3NldNTkJZWHZkMy9OVmt6VEZpY3pMUXZLRW5XdEphSVQyb2ZmQWdwNzBsZnZDU0t6MVdQQUZnZVFwSFJGZDNXNk54UlpzUGZ5OFR6UCtmY3FwbkZ1UWtVVzB5L0lrc2NNeVd1ajNrWUdVOFZOclJVUG9waUowRWJvODV5ZkMvWUFuNWJ0alI0c2ZJZTFyT1VzY0RUbXZqbU41NTQ2d25neVdLVUZNaVZzZ3drWW9yZTVNRzZHang2b0tEWDJRRTBmMit6cGJEam9wNEtaalMzcjRabGtrWkJpSW8rb1E0WDZRa2NNZnhQcVU5Z1Z1eEpJODJabmpxOFZHOUo5My8yODhuYjNsVkw5ZHRhaCtmNXpPSXdvUjVITU1OdWo2MnhuYWU5aE43YzRqSU5NWE1FMWhjNSttaG50Y2kydFoxWFVrbWhqbDR6WnJRN0pneG9BYjh0blVkU1ZkbWNsOG5IQUUvNG90MTV1bEw5ZEsrUFVVRXBTMEdpQVcxMzh5VHZxYVBsVnJvcmhLYm4xeHRHZlA3ZTV2MEsxcnZPcCtGTVZnU21EMzB3dzdrTkRFZEZuOU1UYi8yV01uMk5uYTVwKzNBT0hTTnRDdUxoL3YwcE5nWng3Yi92Y0d5ZXVhWG4xQVRtbEQ3M1gyUHZaZUtSNDNWWGRXNXhiZ3JGdWpmK0RDWkhuMmsxeCtIUExtQThiWEk5NWdJN1RUejlPQnh2QWI4dGE0RUpTcDNOQmp4T1k0Q25EUUVHNHA5OGxzckhLQ1dTSzJVNVNPUnBlOU5HcCtRSU1adDJPTGxWeDhmK2U1dXpxZGdMZTNONnJSSFJ0bEliNjFsS1hQVGUvaGFKQ0YzVUlycDNiUW54eVpaNlY0QVNrM3EvSWU2SC9EZjNjNC8wWC9sbHhQNzRDclpBVzBLeTNyUnozc3VjZHp5U2IzRlpkaGY5Ui9PeVdVWk95ZEduSmRZL1o0M1Q4VjlKaFd3VFIyRGpjZVJOTklvS0FtMkpieEM0TmVXL1RENTZlTUoycmJrdUM5RjhqQ0ppUnNxU2tNaHRpNXMzOW4zcDErUGw0bnAvUjZsZ2xzSTkwN2hpU3pSSi9tZjZLNDNrRFduT2dVazdKMjBFTFJRVmZiTFZmMzhqK1phdWdZYTUrdFgva2t4VythTVhaL1NjZlFTQ0hiTmtMVEJWMjE5Smt0OU92MWJSK0U0ZDFraXJObXZHNG15U0NrM3hIc3lram9lUW84OTBlblUzZVgxZFA4K1plU1VWQW02b3ZZanh5UHJNcVNYVWxqWGZHdVIrUmNaUjZWWVlPVHp0R2NoVXh3Vko0bU1VWlBHbFBFWWkzVUh5WHVta2R6eGNTMzlSVTgzYm1abjNOakdhVXJSbXpvSEppZkZ1MjBWRlQ2WmFhWG8rVGEvdGFxMHdlK25qRjlVYU9rNmJkbHMyY2h3YVlRdThMdTIvNDRIMGFrTlZ3ZC9MeEFjajJlb3lhM0VacWFvOGZ5WjFQSVFjZmZEVEtUQTdQVUl5cjZUUzYwbnE2ZUR4aVByTXFTWFFsamlTazF0alJzc0JMNU9QSEo3YXpDTnRTcWw4akFMVmwvSVlpVXdIcWpiN3AzZjJYL0U3SGpFWXJmemRPL3Z2ZUhjd1NSRmI3bzgvNUdVdEk2MFNGWDN5a3cra2QvenJocTNrTlIrczNmRWhGay9xK3ZFSG0rYzROSm9XZU8wSGE3Znp2bUMxUFBSZExGSWdlQ3A2aUZtZ2NGbFpjdlQ1OUFQNVkybkNQVlVxUzZKYms4L1pPN0Q0SHVZYU16d0owZUlZcFNVL1JpTGRFaU80VC9nSDFTT29veHlXSjQ0Q3RKV2p5aTNGcGU0ZEhkeGt5bGZITzJXN3lWcG4xT0llU1hnNlJxSlJkbnVsZHVTLzVLZlUzejZHaGxFYXdzaDRYNHk4RERleUNrdGxQSE04RHlxMVBZZGtkaVRoNlJpSmh1ekY0YkxmZjVNYzNNN3FIeDRlVHIzajNEZTZCU1pyN09kRWJyUXdROWZmRTc4dlBYU3g0d0lsdGNBUmhLZGpKQ3FwYnlOc0ptdnFlZXRJK2xFaE40K2g0YWgweFpCeTNIOFRmOUIyOG5nZU5HUnZsNXo5Q01MVE1SS1YzTWMrdS92MXg0YjhoQ01WcjlTLzgwakpjeXhNNFJhWXJGMG9uUGVvWmJ6M1N1T29pWFNMeVhQazRPa1lpVVp0Z1pXSDJPTzhvNjdzd1B3blgzemdvc2NGYjNBTHZPN21XSVdIV3VuKzlSRDFtRGErRmpoeThNU1I2UDhBVjN1anA5YTFGeVFBQUFBQVNVVk9SSzVDWUlJPSIKfQo=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2016-VI主题-蓝</Template>
  <TotalTime>0</TotalTime>
  <Words>2757</Words>
  <Application>WPS Presentation</Application>
  <PresentationFormat>全屏显示(4:3)</PresentationFormat>
  <Paragraphs>182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Helvetica Neue</vt:lpstr>
      <vt:lpstr>微软雅黑</vt:lpstr>
      <vt:lpstr>汉仪旗黑</vt:lpstr>
      <vt:lpstr>Times New Roman Regular</vt:lpstr>
      <vt:lpstr>等线</vt:lpstr>
      <vt:lpstr>汉仪中等线KW</vt:lpstr>
      <vt:lpstr>宋体</vt:lpstr>
      <vt:lpstr>Arial Unicode MS</vt:lpstr>
      <vt:lpstr>等线 Light</vt:lpstr>
      <vt:lpstr>汉仪书宋二KW</vt:lpstr>
      <vt:lpstr>Times New Roman</vt:lpstr>
      <vt:lpstr>DejaVu Math TeX Gyre</vt:lpstr>
      <vt:lpstr>Times New Roman Bold</vt:lpstr>
      <vt:lpstr>微软雅黑</vt:lpstr>
      <vt:lpstr>2016-VI主题-蓝</vt:lpstr>
      <vt:lpstr>Neutron Star vs Quark Star in the Multimessenger Era</vt:lpstr>
      <vt:lpstr>目录 Contents</vt:lpstr>
      <vt:lpstr>1.Introduction: compact star and equation of state</vt:lpstr>
      <vt:lpstr>2. What’s the nature of compact star?</vt:lpstr>
      <vt:lpstr>目录 Contents</vt:lpstr>
      <vt:lpstr>3.Astrophysical Observation</vt:lpstr>
      <vt:lpstr>4. Physics-Agnostic Equation of State</vt:lpstr>
      <vt:lpstr>目录 Contents</vt:lpstr>
      <vt:lpstr>5. A data-driven method: Bayesian inference</vt:lpstr>
      <vt:lpstr>6. Results</vt:lpstr>
      <vt:lpstr>目录 Contents</vt:lpstr>
      <vt:lpstr>7.Summary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沈小丹</dc:creator>
  <cp:lastModifiedBy>政</cp:lastModifiedBy>
  <cp:revision>1447</cp:revision>
  <dcterms:created xsi:type="dcterms:W3CDTF">2024-11-03T14:53:06Z</dcterms:created>
  <dcterms:modified xsi:type="dcterms:W3CDTF">2024-11-03T14:53:06Z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189542534DD3D9EFFBCDD1645141C027_42</vt:lpwstr>
  </property>
  <property fmtid="{D5CDD505-2E9C-101B-9397-08002B2CF9AE}" pid="3" name="KSOProductBuildVer">
    <vt:lpwstr>1033-6.12.1.8902</vt:lpwstr>
  </property>
</Properties>
</file>