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handoutMasterIdLst>
    <p:handoutMasterId r:id="rId35"/>
  </p:handoutMasterIdLst>
  <p:sldIdLst>
    <p:sldId id="318" r:id="rId4"/>
    <p:sldId id="312" r:id="rId5"/>
    <p:sldId id="294" r:id="rId6"/>
    <p:sldId id="298" r:id="rId7"/>
    <p:sldId id="328" r:id="rId8"/>
    <p:sldId id="288" r:id="rId9"/>
    <p:sldId id="323" r:id="rId10"/>
    <p:sldId id="300" r:id="rId11"/>
    <p:sldId id="330" r:id="rId12"/>
    <p:sldId id="299" r:id="rId13"/>
    <p:sldId id="289" r:id="rId14"/>
    <p:sldId id="303" r:id="rId15"/>
    <p:sldId id="331" r:id="rId16"/>
    <p:sldId id="304" r:id="rId17"/>
    <p:sldId id="291" r:id="rId18"/>
    <p:sldId id="326" r:id="rId19"/>
    <p:sldId id="333" r:id="rId20"/>
    <p:sldId id="292" r:id="rId21"/>
    <p:sldId id="302" r:id="rId22"/>
    <p:sldId id="334" r:id="rId23"/>
    <p:sldId id="335" r:id="rId24"/>
    <p:sldId id="306" r:id="rId25"/>
    <p:sldId id="319" r:id="rId26"/>
    <p:sldId id="309" r:id="rId27"/>
    <p:sldId id="336" r:id="rId28"/>
    <p:sldId id="281" r:id="rId29"/>
    <p:sldId id="315" r:id="rId30"/>
    <p:sldId id="324" r:id="rId31"/>
    <p:sldId id="296" r:id="rId32"/>
    <p:sldId id="311" r:id="rId33"/>
  </p:sldIdLst>
  <p:sldSz cx="12192000" cy="6858000"/>
  <p:notesSz cx="9874250" cy="6797675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CCECFF"/>
    <a:srgbClr val="3308D0"/>
    <a:srgbClr val="0066FF"/>
    <a:srgbClr val="0033CC"/>
    <a:srgbClr val="093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56" autoAdjust="0"/>
    <p:restoredTop sz="94681"/>
  </p:normalViewPr>
  <p:slideViewPr>
    <p:cSldViewPr snapToGrid="0">
      <p:cViewPr varScale="1">
        <p:scale>
          <a:sx n="83" d="100"/>
          <a:sy n="83" d="100"/>
        </p:scale>
        <p:origin x="10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2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9918" cy="340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2027" y="2"/>
            <a:ext cx="4279918" cy="3409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50CC7-1EB0-4E11-9F62-3C43C1770040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700"/>
            <a:ext cx="4279918" cy="3409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2027" y="6456700"/>
            <a:ext cx="4279918" cy="3409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02E6A-2B84-4B5B-B1C1-98292394F3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8696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884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3126" y="0"/>
            <a:ext cx="427884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04730-0B11-FB49-B0A0-4E25F2D0DC42}" type="datetimeFigureOut">
              <a:rPr lang="en-CN" smtClean="0"/>
              <a:t>5/1/24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6" y="3271383"/>
            <a:ext cx="789940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27884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3126" y="6456614"/>
            <a:ext cx="427884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13A5D-664E-6B49-B2C7-91DC8947FCB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4662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7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38ABA-5D24-4450-8116-4DBECDE0FBC3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75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09588"/>
            <a:ext cx="4530725" cy="2549525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54860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13A5D-664E-6B49-B2C7-91DC8947FCB9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0861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2981-DFA9-5A4F-47CA-3BC283680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43280-F54A-1C52-1907-C53D5195D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012D-E77F-5763-0BCA-691A540D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01A9-3FBD-D848-82B3-C89550ED7AF4}" type="datetime1">
              <a:rPr lang="en-US" smtClean="0"/>
              <a:t>5/1/24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C9889-CD9E-CA90-88CF-07BC719CA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72D02-0B6B-AED0-E00C-A6385F7A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5874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3843-40C3-D055-A698-5DAECD7C1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A8C3BC-BF06-AF9A-A928-4DEE65A5CF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B7133-5FEA-56D1-D527-E3DC4719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A57F-8AE1-B846-A1C5-F35FB0B383B9}" type="datetime1">
              <a:rPr lang="en-US" smtClean="0"/>
              <a:t>5/1/24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20131-71D2-5F40-8F90-BD971F733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94D3A-1376-7DFE-009D-CF324A40D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7335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803A49-11B7-70A1-4E6D-D8787612A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17BD1-E5D2-CE87-AB9A-4DF254791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3E0A5-E7FE-3F5C-28F3-D5649B7A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4741-FAF6-DA45-ABB6-AE8580DB632B}" type="datetime1">
              <a:rPr lang="en-US" smtClean="0"/>
              <a:t>5/1/24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ACD0E-8478-B0FE-62A0-AF8E80E52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97EB9-F014-42E5-EDB3-C4CF9D3E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64238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1173160"/>
            <a:ext cx="103632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6956" y="2643183"/>
            <a:ext cx="8893821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2663D05-9AEF-43B7-8D07-A7D221EF5E6F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883ED2F-CB32-4366-83F3-21F9BF15E9B3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4061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77F6CB1-0625-4545-8EA6-CEB36E25BA04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F8575920-6AF3-4598-8EEB-F8F2FFEAC1CE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6916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924181"/>
            <a:ext cx="103632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2874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663F15D-DCCA-4C08-A1F8-B9E676A31830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0479F9B-A4F3-49F9-80B1-9843DD88EA77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0014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6246A08-3FDF-49C1-9FE3-BC44C37F7B00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927AA75-980D-4753-9334-9C2958F65A7D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331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F2639E4-AF99-4C18-94B0-A1FC7F92A4F6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9F7D90E-EE10-4D41-A2BB-04DCA342B3EF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3160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F8314868-7394-42F5-96E1-B5EFD84A48B5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683EAD1-5FEE-4BFF-84CF-A1D09DEA75D8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949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F4AE9241-2D92-478E-B230-1348FCC27006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14AA3C1-AAC3-4A2F-97BD-3118B12780EC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4227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844" y="1071547"/>
            <a:ext cx="6815667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72111" y="1071548"/>
            <a:ext cx="4011084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9" y="285728"/>
            <a:ext cx="10974657" cy="696627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542C787-E3BC-4E4B-B694-D9C9A9A4C273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D2BF433F-CE1A-448E-A09C-15B22CCCE8DA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607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DF3B-62CA-5528-0A56-D3010FB5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E36CC-9B3D-7434-8B8B-CFEAF2348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86BAC-6C58-23D9-4C3D-CA0EA7908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00D7-DA9C-F843-A7F8-69979DE6C597}" type="datetime1">
              <a:rPr lang="en-US" smtClean="0"/>
              <a:t>5/1/24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D376B-FDCF-26E3-9229-D24EDB4F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787F9-2F72-D952-8D3D-30144EA9B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50601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32" y="642919"/>
            <a:ext cx="1047757" cy="4572032"/>
          </a:xfrm>
        </p:spPr>
        <p:txBody>
          <a:bodyPr vert="eaVert"/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90564" y="541341"/>
            <a:ext cx="8553459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429775" y="1000108"/>
            <a:ext cx="1219157" cy="4214843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189" indent="0" algn="ctr">
              <a:buNone/>
              <a:defRPr sz="1200"/>
            </a:lvl2pPr>
            <a:lvl3pPr marL="914377" indent="0" algn="ctr">
              <a:buNone/>
              <a:defRPr sz="1000"/>
            </a:lvl3pPr>
            <a:lvl4pPr marL="1371566" indent="0" algn="ctr">
              <a:buNone/>
              <a:defRPr sz="900"/>
            </a:lvl4pPr>
            <a:lvl5pPr marL="1828754" indent="0" algn="ctr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7CA4D5C-1054-4C24-ABA3-A6435473FCA2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593AE5E-25CE-4625-9719-96EBA4E4DC0F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8251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1E8172C-3B65-4C5A-9F99-48B047046C57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B7FA4A7-4D03-471C-A208-2F7647851211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0030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525024" y="274640"/>
            <a:ext cx="2057376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820173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28A7ED88-41B9-4699-8CC1-649D49551C92}" type="datetimeFigureOut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5/1/24</a:t>
            </a:fld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4F158F8-3378-4DDF-A5AC-107737CFA9CA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b="1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1240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6B3EA12-4602-400F-8BFE-44777D5DFD00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45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36041D8-450B-4702-98AE-39EF8CCB97FE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17B3D17-9ED3-4744-963D-8525455A1C91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03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EF0BEFD-9A50-4832-A876-DE8A6005488F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57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8C8AFCE-28AF-45EE-9C7D-AAC991747B0F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57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065B5D60-CF14-4CB2-95C6-9AB6AC570FD1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14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814F3AF-5802-4929-B232-BE6EF381321D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7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A9D5-EA40-BF2F-18BC-54ABC0C9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17A22-4300-E034-D970-080BF21C4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99057-9595-FE78-0F40-09A11368D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0CAE-17E7-9948-8ACB-69B49E2EC505}" type="datetime1">
              <a:rPr lang="en-US" smtClean="0"/>
              <a:t>5/1/24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CD8B-1D9C-CE02-2D76-F3986030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07956-EA92-ED11-B209-2DAC26ADB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64884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754D720-159D-4893-8DDD-EF58DF1D1EA0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95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951B294-6F99-4BB2-80D7-4402E2563854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23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259B96A-571C-45D0-BF66-B5C0DBF74966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7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22F28634-3523-4141-B937-0DA70D50140A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46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BE3D-A2D6-726F-EB38-0F0F787E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6834C-4938-27C6-7DCE-619ACD073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26501-576A-EA11-1F9D-1DC31A110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108F9-00FA-7460-56ED-247E046F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3445-09E4-974D-BFA2-DD2AE47B93E5}" type="datetime1">
              <a:rPr lang="en-US" smtClean="0"/>
              <a:t>5/1/24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9AA71-57AB-900E-8E8F-840456AF0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AA921-B6B0-87E4-B7AF-272349B0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8819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54BE-B3EF-D77C-AFAF-C6ABA130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A2AA1-0159-D81B-A0CC-9D23E79C5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102C1-F6E2-D770-9EBA-B2432985E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79161-257F-6A45-93B9-04C04580E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FCDAD-AEB0-1B49-F9B4-EFE1FC937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B6EA9-322B-C14C-E4CD-D2D1290B2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30A8-7990-5A49-B266-D416067B0899}" type="datetime1">
              <a:rPr lang="en-US" smtClean="0"/>
              <a:t>5/1/24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BBB55E-AB70-FBC4-E783-DA754B1D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643EA-2D37-9BD9-E6F6-452DC73F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8939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1CE8-2DC2-8030-3349-9A4BDE4AD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CC0C7A-823C-C005-6C50-B2E3D408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D993-0654-E145-AE44-05E89B07BC34}" type="datetime1">
              <a:rPr lang="en-US" smtClean="0"/>
              <a:t>5/1/24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D1E06-5250-4DB6-3874-74BBEB3A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8DB60-E9A1-10DA-4BA0-D25C9CA00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752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FD4A9-2051-7ED1-76DD-E7208133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3B7B-F563-FA4E-BC44-BF268ABE6682}" type="datetime1">
              <a:rPr lang="en-US" smtClean="0"/>
              <a:t>5/1/24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4CF36-6596-FD20-C7ED-3FCC3DBAF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6C699-DD33-2AF8-1E68-9FCDF6D5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2691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CC3C-6583-6D51-455F-5600F5F21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CFBCB-AB82-626A-7DC8-23814CEE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E156F-E373-8E2A-0F56-E04D48337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7BF84-724C-9AA2-2543-1C13FDEFA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1E69-44EC-CE47-B3F1-540A859E56BA}" type="datetime1">
              <a:rPr lang="en-US" smtClean="0"/>
              <a:t>5/1/24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7EBD-5913-E890-2375-FE252E632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240AA-3847-523F-9DBF-20A5F2D4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6739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236C-271C-2A15-4E0F-A2F942A55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608BC-7D36-CB98-0A30-DB4F690C1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ADFB0-6DAB-6C2F-6EDF-6A376C41D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0DFB7-6C47-E6AB-00F2-CE9ACD0D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2E93-6E29-3047-B7D3-97ACBD4379DC}" type="datetime1">
              <a:rPr lang="en-US" smtClean="0"/>
              <a:t>5/1/24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6C8BA-C107-3145-B571-F9C2EF93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58303-D8D7-6A05-6838-AFCFDE9B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4668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46DAC-FF60-077B-8899-574AD884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479B6-576A-3D3D-5322-037E3203C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5EDAE-ABEA-66C6-4494-DE88D28EC1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D92EF-14B2-BB42-BD79-B69C39C55D97}" type="datetime1">
              <a:rPr lang="en-US" smtClean="0"/>
              <a:t>5/1/24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C5124-7711-E9A0-2936-0D67CEA73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F1794-91BC-3F35-A718-9F0CC8CF5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52DF4-B260-DC4C-8FD7-9632DF4221E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1742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5000">
              <a:srgbClr val="F3F3F3"/>
            </a:gs>
            <a:gs pos="100000">
              <a:srgbClr val="FFFF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7"/>
          <p:cNvPicPr>
            <a:picLocks noChangeAspect="1"/>
          </p:cNvPicPr>
          <p:nvPr/>
        </p:nvPicPr>
        <p:blipFill>
          <a:blip r:embed="rId13" cstate="print">
            <a:lum bright="1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4914901"/>
            <a:ext cx="3302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1"/>
            <a:ext cx="12192000" cy="714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6096000" cy="714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cs typeface="+mn-cs"/>
            </a:endParaRPr>
          </a:p>
        </p:txBody>
      </p:sp>
      <p:pic>
        <p:nvPicPr>
          <p:cNvPr id="2057" name="圖片 8"/>
          <p:cNvPicPr>
            <a:picLocks noChangeAspect="1"/>
          </p:cNvPicPr>
          <p:nvPr/>
        </p:nvPicPr>
        <p:blipFill>
          <a:blip r:embed="rId14" cstate="print">
            <a:lum bright="3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850"/>
            <a:ext cx="1219200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205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>
                <a:solidFill>
                  <a:srgbClr val="898989"/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b="1">
              <a:latin typeface="Arial" panose="020B0604020202020204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DBBE99E-996B-4B3A-98AA-EC36C569270A}" type="slidenum">
              <a:rPr lang="en-US" altLang="zh-TW" b="1" smtClean="0">
                <a:latin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1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  <a:ea typeface="微軟正黑體" pitchFamily="34" charset="-12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"/>
        <a:defRPr sz="32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anose="05020102010507070707" pitchFamily="18" charset="2"/>
        <a:buChar char="³"/>
        <a:defRPr sz="28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rgbClr val="9C007F"/>
        </a:buClr>
        <a:buSzPct val="60000"/>
        <a:buFont typeface="Wingdings 2" panose="05020102010507070707" pitchFamily="18" charset="2"/>
        <a:buChar char="®"/>
        <a:defRPr sz="24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005BD3"/>
        </a:buClr>
        <a:buSzPct val="45000"/>
        <a:buFont typeface="Wingdings 2" panose="05020102010507070707" pitchFamily="18" charset="2"/>
        <a:buChar char="¯"/>
        <a:defRPr sz="20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0349E"/>
        </a:buClr>
        <a:buFont typeface="Wingdings 2" panose="05020102010507070707" pitchFamily="18" charset="2"/>
        <a:buChar char=""/>
        <a:defRPr sz="20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5pPr>
      <a:lvl6pPr marL="2514537" indent="-228594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BDBA8D56-721A-4F07-8ED0-62DA7742725D}" type="slidenum">
              <a:rPr kumimoji="1" lang="en-US" altLang="zh-TW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anose="02020500000000000000" pitchFamily="18" charset="-120"/>
        </a:defRPr>
      </a:lvl5pPr>
      <a:lvl6pPr marL="457189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PMingLiU" pitchFamily="18" charset="-120"/>
        </a:defRPr>
      </a:lvl6pPr>
      <a:lvl7pPr marL="91437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PMingLiU" pitchFamily="18" charset="-120"/>
        </a:defRPr>
      </a:lvl7pPr>
      <a:lvl8pPr marL="137156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PMingLiU" pitchFamily="18" charset="-120"/>
        </a:defRPr>
      </a:lvl8pPr>
      <a:lvl9pPr marL="182875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PMingLiU" pitchFamily="18" charset="-12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新細明體" panose="02020500000000000000" pitchFamily="18" charset="-12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anose="02020500000000000000" pitchFamily="18" charset="-12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新細明體" panose="02020500000000000000" pitchFamily="18" charset="-12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新細明體" panose="02020500000000000000" pitchFamily="18" charset="-12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7" Type="http://schemas.openxmlformats.org/officeDocument/2006/relationships/image" Target="../media/image3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310.png"/><Relationship Id="rId10" Type="http://schemas.openxmlformats.org/officeDocument/2006/relationships/image" Target="../media/image35.png"/><Relationship Id="rId4" Type="http://schemas.openxmlformats.org/officeDocument/2006/relationships/image" Target="../media/image291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30.png"/><Relationship Id="rId3" Type="http://schemas.openxmlformats.org/officeDocument/2006/relationships/image" Target="../media/image36.jpeg"/><Relationship Id="rId7" Type="http://schemas.openxmlformats.org/officeDocument/2006/relationships/image" Target="../media/image370.png"/><Relationship Id="rId12" Type="http://schemas.openxmlformats.org/officeDocument/2006/relationships/image" Target="../media/image4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10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image" Target="../media/image570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52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51.pn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6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00.png"/><Relationship Id="rId7" Type="http://schemas.openxmlformats.org/officeDocument/2006/relationships/image" Target="../media/image89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9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8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20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033992" y="2848806"/>
            <a:ext cx="6764337" cy="9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C007F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BD3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9pPr>
          </a:lstStyle>
          <a:p>
            <a:pPr marL="609585" indent="-609585" defTabSz="121917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1" lang="en-US" altLang="zh-TW" sz="2600" b="1" dirty="0">
                <a:solidFill>
                  <a:srgbClr val="3366CC"/>
                </a:solidFill>
                <a:latin typeface="Arial Unicode MS" pitchFamily="34" charset="-120"/>
                <a:ea typeface="Arial Unicode MS" pitchFamily="34" charset="-120"/>
              </a:rPr>
              <a:t>         </a:t>
            </a:r>
            <a:r>
              <a:rPr kumimoji="1" lang="en-US" altLang="zh-TW" sz="2600" b="1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</a:rPr>
              <a:t>Hai-Yang Cheng </a:t>
            </a:r>
            <a:r>
              <a:rPr kumimoji="1" lang="en-US" altLang="zh-TW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kumimoji="1" lang="zh-CN" altLang="en-US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609585" indent="-609585" defTabSz="121917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1" lang="en-US" altLang="zh-TW" sz="2600" b="1" dirty="0">
                <a:solidFill>
                  <a:srgbClr val="3366CC"/>
                </a:solidFill>
                <a:latin typeface="Arial Unicode MS" pitchFamily="34" charset="-120"/>
                <a:ea typeface="Arial Unicode MS" pitchFamily="34" charset="-120"/>
              </a:rPr>
              <a:t> </a:t>
            </a:r>
            <a:endParaRPr kumimoji="1" lang="zh-CN" altLang="en-US" sz="2600" b="1" dirty="0">
              <a:solidFill>
                <a:srgbClr val="3366CC"/>
              </a:solidFill>
              <a:latin typeface="Arial Unicode MS" pitchFamily="34" charset="-120"/>
              <a:ea typeface="Arial Unicode MS" pitchFamily="34" charset="-120"/>
            </a:endParaRPr>
          </a:p>
          <a:p>
            <a:pPr marL="609585" indent="-609585" defTabSz="121917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1" lang="en-US" altLang="zh-TW" sz="2600" b="1" dirty="0">
                <a:solidFill>
                  <a:srgbClr val="3366CC"/>
                </a:solidFill>
                <a:latin typeface="Arial Unicode MS" pitchFamily="34" charset="-120"/>
                <a:ea typeface="Arial Unicode MS" pitchFamily="34" charset="-120"/>
              </a:rPr>
              <a:t>    Academia </a:t>
            </a:r>
            <a:r>
              <a:rPr kumimoji="1" lang="en-US" altLang="zh-TW" sz="2600" b="1" dirty="0" err="1">
                <a:solidFill>
                  <a:srgbClr val="3366CC"/>
                </a:solidFill>
                <a:latin typeface="Arial Unicode MS" pitchFamily="34" charset="-120"/>
                <a:ea typeface="Arial Unicode MS" pitchFamily="34" charset="-120"/>
              </a:rPr>
              <a:t>Sinica</a:t>
            </a:r>
            <a:r>
              <a:rPr kumimoji="1" lang="en-US" altLang="zh-TW" sz="2600" b="1" dirty="0">
                <a:solidFill>
                  <a:srgbClr val="3366CC"/>
                </a:solidFill>
                <a:latin typeface="Arial Unicode MS" pitchFamily="34" charset="-120"/>
                <a:ea typeface="Arial Unicode MS" pitchFamily="34" charset="-120"/>
              </a:rPr>
              <a:t>, Taipei  </a:t>
            </a:r>
            <a:endParaRPr kumimoji="1" lang="en-US" altLang="zh-TW" sz="2600" b="1" dirty="0">
              <a:solidFill>
                <a:srgbClr val="FF3399"/>
              </a:solidFill>
              <a:latin typeface="Arial Unicode MS" pitchFamily="34" charset="-120"/>
              <a:ea typeface="Arial Unicode MS" pitchFamily="34" charset="-12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9D8987-F7B8-1A54-13F6-17A51FD65E9E}"/>
              </a:ext>
            </a:extLst>
          </p:cNvPr>
          <p:cNvSpPr txBox="1">
            <a:spLocks/>
          </p:cNvSpPr>
          <p:nvPr/>
        </p:nvSpPr>
        <p:spPr>
          <a:xfrm>
            <a:off x="672066" y="424393"/>
            <a:ext cx="11372193" cy="195066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  <a:ea typeface="微軟正黑體" pitchFamily="34" charset="-12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4800" b="1" dirty="0">
                <a:solidFill>
                  <a:srgbClr val="C00000"/>
                </a:solidFill>
              </a:rPr>
              <a:t>Heavy-Flavor-Conserving</a:t>
            </a:r>
            <a:r>
              <a:rPr lang="en-CN" sz="4800" b="1" dirty="0">
                <a:solidFill>
                  <a:srgbClr val="C00000"/>
                </a:solidFill>
              </a:rPr>
              <a:t> </a:t>
            </a:r>
            <a:br>
              <a:rPr lang="en-CN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Weak Decays of Heavy Baryons: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A Story That Has Lasted 32 Years</a:t>
            </a:r>
            <a:r>
              <a:rPr lang="en-CN" sz="4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120366" y="4197726"/>
            <a:ext cx="8108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solidFill>
                  <a:srgbClr val="FF0000"/>
                </a:solidFill>
              </a:rPr>
              <a:t>In collaboration with Chia-Wei Liu  and </a:t>
            </a:r>
            <a:r>
              <a:rPr lang="en-US" altLang="zh-TW" sz="2200" b="1" dirty="0" err="1">
                <a:solidFill>
                  <a:srgbClr val="FF0000"/>
                </a:solidFill>
              </a:rPr>
              <a:t>Fanrong</a:t>
            </a:r>
            <a:r>
              <a:rPr lang="en-US" altLang="zh-TW" sz="2200" b="1" dirty="0">
                <a:solidFill>
                  <a:srgbClr val="FF0000"/>
                </a:solidFill>
              </a:rPr>
              <a:t> Xu</a:t>
            </a:r>
            <a:endParaRPr lang="zh-TW" altLang="en-US" sz="2200" b="1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627116" y="5600555"/>
            <a:ext cx="241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latin typeface="Arial" panose="020B0604020202020204" pitchFamily="34" charset="0"/>
                <a:cs typeface="Arial" panose="020B0604020202020204" pitchFamily="34" charset="0"/>
              </a:rPr>
              <a:t>May 7, 2024</a:t>
            </a:r>
            <a:endParaRPr lang="zh-TW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609187" y="5013973"/>
            <a:ext cx="3759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latin typeface="Arial" panose="020B0604020202020204" pitchFamily="34" charset="0"/>
                <a:cs typeface="Arial" panose="020B0604020202020204" pitchFamily="34" charset="0"/>
              </a:rPr>
              <a:t>Henan Normal University </a:t>
            </a:r>
            <a:endParaRPr lang="zh-TW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5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9</a:t>
            </a:fld>
            <a:endParaRPr lang="en-CN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01" y="1851244"/>
            <a:ext cx="5727086" cy="426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103833" y="1776384"/>
                <a:ext cx="2434196" cy="700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TW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800" b="1" i="0" smtClean="0">
                                    <a:latin typeface="Cambria Math" panose="02040503050406030204" pitchFamily="18" charset="0"/>
                                  </a:rPr>
                                  <m:t>𝚵</m:t>
                                </m:r>
                              </m:e>
                              <m:sub>
                                <m: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  <m:sup>
                                <m: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800" b="1" i="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</m:e>
                              <m:sub>
                                <m: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  <m:sup>
                                <m: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p>
                            </m:sSubSup>
                          </m:sub>
                        </m:sSub>
                      </m:den>
                    </m:f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zh-TW" altLang="en-US" sz="1800" dirty="0"/>
                  <a:t>  </a:t>
                </a:r>
                <a:r>
                  <a:rPr lang="zh-TW" altLang="en-US" sz="1800" dirty="0">
                    <a:sym typeface="Symbol" panose="05050102010706020507" pitchFamily="18" charset="2"/>
                  </a:rPr>
                  <a:t>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33" y="1776384"/>
                <a:ext cx="2434196" cy="7004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333835" y="212104"/>
                <a:ext cx="10487616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300" b="1" dirty="0">
                    <a:solidFill>
                      <a:srgbClr val="0000FF"/>
                    </a:solidFill>
                  </a:rPr>
                  <a:t>HFC decay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TW" altLang="en-US" sz="23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0000FF"/>
                    </a:solidFill>
                  </a:rPr>
                  <a:t> was measured by </a:t>
                </a:r>
                <a:r>
                  <a:rPr lang="en-US" altLang="zh-TW" sz="2300" b="1" dirty="0" err="1">
                    <a:solidFill>
                      <a:srgbClr val="0000FF"/>
                    </a:solidFill>
                  </a:rPr>
                  <a:t>LHCb</a:t>
                </a:r>
                <a:r>
                  <a:rPr lang="en-US" altLang="zh-TW" sz="2300" b="1" dirty="0">
                    <a:solidFill>
                      <a:srgbClr val="0000FF"/>
                    </a:solidFill>
                  </a:rPr>
                  <a:t> in 2014 and improved in 2023</a:t>
                </a:r>
                <a:endParaRPr lang="zh-TW" altLang="en-US" sz="23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835" y="212104"/>
                <a:ext cx="10487616" cy="477888"/>
              </a:xfrm>
              <a:prstGeom prst="rect">
                <a:avLst/>
              </a:prstGeom>
              <a:blipFill>
                <a:blip r:embed="rId5"/>
                <a:stretch>
                  <a:fillRect l="-872" t="-3846" b="-282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035085" y="2568133"/>
                <a:ext cx="4136807" cy="700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TW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800" b="1" i="0" smtClean="0">
                                    <a:latin typeface="Cambria Math" panose="02040503050406030204" pitchFamily="18" charset="0"/>
                                  </a:rPr>
                                  <m:t>𝚵</m:t>
                                </m:r>
                              </m:e>
                              <m:sub>
                                <m: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  <m:sup>
                                <m: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800" b="1" i="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</m:e>
                              <m:sub>
                                <m: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sub>
                              <m:sup>
                                <m:r>
                                  <a:rPr lang="en-US" altLang="zh-TW" sz="18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p>
                            </m:sSubSup>
                          </m:sub>
                        </m:sSub>
                      </m:den>
                    </m:f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d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TW" altLang="en-US" sz="1800" dirty="0"/>
                  <a:t>  </a:t>
                </a:r>
                <a:r>
                  <a:rPr lang="zh-TW" altLang="en-US" sz="1800" dirty="0">
                    <a:sym typeface="Symbol" panose="05050102010706020507" pitchFamily="18" charset="2"/>
                  </a:rPr>
                  <a:t>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085" y="2568133"/>
                <a:ext cx="4136807" cy="7004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10372907" y="1776384"/>
            <a:ext cx="10833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dirty="0"/>
              <a:t>(2014)</a:t>
            </a:r>
            <a:endParaRPr lang="zh-TW" altLang="en-US" sz="23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0410279" y="2589464"/>
            <a:ext cx="108330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dirty="0"/>
              <a:t>(2023)</a:t>
            </a:r>
            <a:endParaRPr lang="zh-TW" alt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表格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5413030"/>
                  </p:ext>
                </p:extLst>
              </p:nvPr>
            </p:nvGraphicFramePr>
            <p:xfrm>
              <a:off x="2069451" y="4556042"/>
              <a:ext cx="6926881" cy="18686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06072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921729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980224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937118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059726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961006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  <a:gridCol w="961006">
                      <a:extLst>
                        <a:ext uri="{9D8B030D-6E8A-4147-A177-3AD203B41FA5}">
                          <a16:colId xmlns:a16="http://schemas.microsoft.com/office/drawing/2014/main" val="5094224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  Sinha</a:t>
                          </a:r>
                        </a:p>
                        <a:p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 Khanna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700" dirty="0" err="1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   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7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7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17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altLang="zh-TW" sz="17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    (’16)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700" dirty="0" err="1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,      </a:t>
                          </a:r>
                          <a:r>
                            <a:rPr lang="en-US" altLang="zh-TW" sz="1700" dirty="0" err="1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 err="1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>
                              <a:solidFill>
                                <a:srgbClr val="FFFF00"/>
                              </a:solidFill>
                            </a:rPr>
                            <a:t>   </a:t>
                          </a:r>
                          <a:r>
                            <a:rPr lang="en-US" altLang="zh-TW" sz="1700" dirty="0" err="1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7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altLang="zh-TW" sz="17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7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</a:rPr>
                            <a:t>5.7- 6.2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</a:rPr>
                            <a:t>1.9 - 7.6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>
                              <a:solidFill>
                                <a:srgbClr val="C00000"/>
                              </a:solidFill>
                            </a:rPr>
                            <a:t>     </a:t>
                          </a:r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</a:rPr>
                            <a:t>7.0 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6.44.3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8 </a:t>
                          </a:r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3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8.9 3.2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7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TW" sz="17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7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7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</a:rPr>
                            <a:t>0.9</a:t>
                          </a:r>
                          <a:r>
                            <a:rPr lang="en-US" altLang="zh-TW" sz="1800" baseline="0" dirty="0">
                              <a:solidFill>
                                <a:srgbClr val="C00000"/>
                              </a:solidFill>
                            </a:rPr>
                            <a:t> – 3.7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</a:rPr>
                            <a:t>     2.5 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3.22.1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表格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5413030"/>
                  </p:ext>
                </p:extLst>
              </p:nvPr>
            </p:nvGraphicFramePr>
            <p:xfrm>
              <a:off x="2069451" y="4556042"/>
              <a:ext cx="6926881" cy="18686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06072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921729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980224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937118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059726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961006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  <a:gridCol w="961006">
                      <a:extLst>
                        <a:ext uri="{9D8B030D-6E8A-4147-A177-3AD203B41FA5}">
                          <a16:colId xmlns:a16="http://schemas.microsoft.com/office/drawing/2014/main" val="509422497"/>
                        </a:ext>
                      </a:extLst>
                    </a:gridCol>
                  </a:tblGrid>
                  <a:tr h="615442">
                    <a:tc>
                      <a:txBody>
                        <a:bodyPr/>
                        <a:lstStyle/>
                        <a:p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 smtClean="0">
                              <a:solidFill>
                                <a:srgbClr val="FFFF00"/>
                              </a:solidFill>
                            </a:rPr>
                            <a:t>  Sinha</a:t>
                          </a:r>
                        </a:p>
                        <a:p>
                          <a:r>
                            <a:rPr lang="en-US" altLang="zh-TW" sz="1700" dirty="0" smtClean="0">
                              <a:solidFill>
                                <a:srgbClr val="FFFF00"/>
                              </a:solidFill>
                            </a:rPr>
                            <a:t> Khanna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 smtClean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700" dirty="0" err="1" smtClean="0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7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7"/>
                          <a:stretch>
                            <a:fillRect l="-321429" t="-2970" r="-320130" b="-205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700" dirty="0" err="1" smtClean="0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700" dirty="0" smtClean="0">
                              <a:solidFill>
                                <a:srgbClr val="FFFF00"/>
                              </a:solidFill>
                            </a:rPr>
                            <a:t>, </a:t>
                          </a:r>
                          <a:r>
                            <a:rPr lang="en-US" altLang="zh-TW" sz="1700" dirty="0" smtClean="0">
                              <a:solidFill>
                                <a:srgbClr val="FFFF00"/>
                              </a:solidFill>
                            </a:rPr>
                            <a:t>     </a:t>
                          </a:r>
                          <a:r>
                            <a:rPr lang="en-US" altLang="zh-TW" sz="1700" dirty="0" err="1" smtClean="0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r>
                            <a:rPr lang="en-US" altLang="zh-TW" sz="17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 err="1" smtClean="0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700" dirty="0" smtClean="0">
                              <a:solidFill>
                                <a:srgbClr val="FFFF00"/>
                              </a:solidFill>
                            </a:rPr>
                            <a:t>   </a:t>
                          </a:r>
                          <a:r>
                            <a:rPr lang="en-US" altLang="zh-TW" sz="1700" dirty="0" err="1" smtClean="0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7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619824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7"/>
                          <a:stretch>
                            <a:fillRect l="-549" t="-101961" r="-526923" b="-1039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5.7- 6.2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1.9 - 7.6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 smtClean="0">
                              <a:solidFill>
                                <a:srgbClr val="C00000"/>
                              </a:solidFill>
                            </a:rPr>
                            <a:t>  </a:t>
                          </a:r>
                          <a:r>
                            <a:rPr lang="en-US" altLang="zh-TW" sz="1800" baseline="0" dirty="0" smtClean="0">
                              <a:solidFill>
                                <a:srgbClr val="C00000"/>
                              </a:solidFill>
                            </a:rPr>
                            <a:t>   </a:t>
                          </a:r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7.0 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6.44.3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8 </a:t>
                          </a:r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3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8.9 </a:t>
                          </a:r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3.2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633349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7"/>
                          <a:stretch>
                            <a:fillRect l="-549" t="-198077" r="-526923" b="-1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0.9</a:t>
                          </a:r>
                          <a:r>
                            <a:rPr lang="en-US" altLang="zh-TW" sz="1800" baseline="0" dirty="0" smtClean="0">
                              <a:solidFill>
                                <a:srgbClr val="C00000"/>
                              </a:solidFill>
                            </a:rPr>
                            <a:t> – 3.7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  </a:t>
                          </a:r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   </a:t>
                          </a:r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2.5 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3.22.1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386737" y="3626469"/>
                <a:ext cx="3331200" cy="438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200" dirty="0">
                    <a:solidFill>
                      <a:srgbClr val="0000FF"/>
                    </a:solidFill>
                  </a:rPr>
                  <a:t>BFs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2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zh-TW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200" dirty="0">
                    <a:solidFill>
                      <a:srgbClr val="0000FF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TW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TW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2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TW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TW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737" y="3626469"/>
                <a:ext cx="3331200" cy="438582"/>
              </a:xfrm>
              <a:prstGeom prst="rect">
                <a:avLst/>
              </a:prstGeom>
              <a:blipFill>
                <a:blip r:embed="rId8"/>
                <a:stretch>
                  <a:fillRect l="-2381" t="-6944" b="-2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38" y="766956"/>
            <a:ext cx="6171937" cy="84062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08" y="2681043"/>
            <a:ext cx="3811802" cy="39373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103488" y="4229135"/>
            <a:ext cx="589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    1999         2015         2016          2016           2019         2023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0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021028" y="6373185"/>
            <a:ext cx="2743200" cy="365125"/>
          </a:xfrm>
        </p:spPr>
        <p:txBody>
          <a:bodyPr/>
          <a:lstStyle/>
          <a:p>
            <a:fld id="{99452DF4-B260-DC4C-8FD7-9632DF4221E1}" type="slidenum">
              <a:rPr lang="en-CN" smtClean="0"/>
              <a:t>10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121617" y="196882"/>
                <a:ext cx="953446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100" b="1" dirty="0">
                    <a:solidFill>
                      <a:srgbClr val="FF0000"/>
                    </a:solidFill>
                  </a:rPr>
                  <a:t>Unlike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1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zh-TW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1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zh-TW" sz="21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TW" sz="2100" b="1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1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TW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1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1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TW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zh-TW" altLang="en-US" sz="21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100" b="1" dirty="0">
                    <a:solidFill>
                      <a:srgbClr val="FF0000"/>
                    </a:solidFill>
                  </a:rPr>
                  <a:t>receives additional “</a:t>
                </a:r>
                <a:r>
                  <a:rPr lang="en-US" altLang="zh-TW" sz="2100" b="1" dirty="0" err="1">
                    <a:solidFill>
                      <a:srgbClr val="FF0000"/>
                    </a:solidFill>
                  </a:rPr>
                  <a:t>nonspecator</a:t>
                </a:r>
                <a:r>
                  <a:rPr lang="en-US" altLang="zh-TW" sz="2100" b="1" dirty="0">
                    <a:solidFill>
                      <a:srgbClr val="FF0000"/>
                    </a:solidFill>
                  </a:rPr>
                  <a:t>”  W-exchange through </a:t>
                </a:r>
                <a14:m>
                  <m:oMath xmlns:m="http://schemas.openxmlformats.org/officeDocument/2006/math">
                    <m:r>
                      <a:rPr lang="en-US" altLang="zh-TW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r>
                  <a:rPr lang="zh-TW" altLang="en-US" sz="21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100" b="1" dirty="0">
                    <a:solidFill>
                      <a:srgbClr val="FF0000"/>
                    </a:solidFill>
                  </a:rPr>
                  <a:t>transition apart from W-exchange through </a:t>
                </a:r>
                <a14:m>
                  <m:oMath xmlns:m="http://schemas.openxmlformats.org/officeDocument/2006/math">
                    <m:r>
                      <a:rPr lang="en-US" altLang="zh-TW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𝒔𝒖</m:t>
                    </m:r>
                    <m:r>
                      <a:rPr lang="en-US" altLang="zh-TW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1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𝒖𝒅</m:t>
                    </m:r>
                  </m:oMath>
                </a14:m>
                <a:r>
                  <a:rPr lang="en-US" altLang="zh-TW" sz="2100" b="1" dirty="0">
                    <a:solidFill>
                      <a:srgbClr val="FF0000"/>
                    </a:solidFill>
                  </a:rPr>
                  <a:t>.</a:t>
                </a:r>
                <a:endParaRPr lang="zh-TW" altLang="en-US" sz="21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617" y="196882"/>
                <a:ext cx="9534463" cy="738664"/>
              </a:xfrm>
              <a:prstGeom prst="rect">
                <a:avLst/>
              </a:prstGeom>
              <a:blipFill>
                <a:blip r:embed="rId2"/>
                <a:stretch>
                  <a:fillRect l="-767" t="-4959" b="-16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36" y="1182096"/>
            <a:ext cx="2023406" cy="10133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41" y="2287850"/>
            <a:ext cx="2097481" cy="10755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36" y="2317031"/>
            <a:ext cx="2172519" cy="10755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55" y="2319789"/>
            <a:ext cx="2303107" cy="1072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110877" y="1635227"/>
                <a:ext cx="22197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𝒔𝒖</m:t>
                      </m:r>
                      <m:r>
                        <a:rPr lang="en-US" altLang="zh-TW" sz="200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00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𝒖𝒅</m:t>
                      </m:r>
                    </m:oMath>
                  </m:oMathPara>
                </a14:m>
                <a:endParaRPr lang="zh-TW" altLang="en-US" sz="20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877" y="1635227"/>
                <a:ext cx="221978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8812036" y="2825620"/>
                <a:ext cx="132430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𝒄𝒔</m:t>
                      </m:r>
                      <m:r>
                        <a:rPr lang="en-US" altLang="zh-TW" sz="210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TW" sz="210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𝒅𝒄</m:t>
                      </m:r>
                    </m:oMath>
                  </m:oMathPara>
                </a14:m>
                <a:endParaRPr lang="zh-TW" altLang="en-US" sz="21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2036" y="2825620"/>
                <a:ext cx="1324304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圖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98" y="3669595"/>
            <a:ext cx="8059332" cy="89030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03" y="4749249"/>
            <a:ext cx="3413366" cy="736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714636" y="4801976"/>
                <a:ext cx="18837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>
                    <a:solidFill>
                      <a:srgbClr val="0000FF"/>
                    </a:solidFill>
                  </a:rPr>
                  <a:t>for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𝒔𝒖</m:t>
                    </m:r>
                    <m:r>
                      <a:rPr lang="en-US" altLang="zh-TW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𝒖𝒅</m:t>
                    </m:r>
                  </m:oMath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636" y="4801976"/>
                <a:ext cx="1883738" cy="400110"/>
              </a:xfrm>
              <a:prstGeom prst="rect">
                <a:avLst/>
              </a:prstGeom>
              <a:blipFill>
                <a:blip r:embed="rId11"/>
                <a:stretch>
                  <a:fillRect l="-3236" t="-9231" b="-2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714635" y="5117357"/>
                <a:ext cx="178255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100" dirty="0">
                    <a:solidFill>
                      <a:srgbClr val="0000FF"/>
                    </a:solidFill>
                  </a:rPr>
                  <a:t>for</a:t>
                </a:r>
                <a:r>
                  <a:rPr lang="en-US" altLang="zh-TW" sz="2100" b="1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1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635" y="5117357"/>
                <a:ext cx="1782556" cy="415498"/>
              </a:xfrm>
              <a:prstGeom prst="rect">
                <a:avLst/>
              </a:prstGeom>
              <a:blipFill>
                <a:blip r:embed="rId12"/>
                <a:stretch>
                  <a:fillRect l="-4096" t="-8696" b="-275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7837727" y="4630340"/>
                <a:ext cx="1973843" cy="349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𝒄𝒅</m:t>
                          </m:r>
                        </m:sub>
                        <m:sup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TW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𝒖𝒅</m:t>
                          </m:r>
                        </m:sub>
                        <m:sup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𝒖𝒔</m:t>
                          </m:r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27" y="4630340"/>
                <a:ext cx="1973843" cy="34932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單箭頭接點 15"/>
          <p:cNvCxnSpPr/>
          <p:nvPr/>
        </p:nvCxnSpPr>
        <p:spPr bwMode="auto">
          <a:xfrm flipH="1" flipV="1">
            <a:off x="8812036" y="4368745"/>
            <a:ext cx="1" cy="3561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03598" y="5680612"/>
                <a:ext cx="8485000" cy="815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300" b="1" dirty="0">
                    <a:solidFill>
                      <a:srgbClr val="0000FF"/>
                    </a:solidFill>
                  </a:rPr>
                  <a:t>Due to the relation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𝒄𝒅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</m:sSub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𝒖𝒅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𝒖𝒔</m:t>
                        </m:r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</m:sub>
                    </m:sSub>
                  </m:oMath>
                </a14:m>
                <a:r>
                  <a:rPr lang="en-US" altLang="zh-TW" sz="2300" b="1" dirty="0">
                    <a:solidFill>
                      <a:srgbClr val="0000FF"/>
                    </a:solidFill>
                  </a:rPr>
                  <a:t>the interference between  W-exchanges  </a:t>
                </a:r>
                <a14:m>
                  <m:oMath xmlns:m="http://schemas.openxmlformats.org/officeDocument/2006/math">
                    <m:r>
                      <a:rPr lang="en-US" altLang="zh-TW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r>
                  <a:rPr lang="zh-TW" altLang="en-US" sz="23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0000FF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TW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𝒔𝒖</m:t>
                    </m:r>
                    <m:r>
                      <a:rPr lang="en-US" altLang="zh-TW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𝒖𝒅</m:t>
                    </m:r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3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300" b="1" dirty="0">
                    <a:solidFill>
                      <a:srgbClr val="0000FF"/>
                    </a:solidFill>
                  </a:rPr>
                  <a:t>is  </a:t>
                </a:r>
                <a:r>
                  <a:rPr lang="en-US" altLang="zh-TW" sz="2300" b="1" dirty="0">
                    <a:solidFill>
                      <a:srgbClr val="FF0000"/>
                    </a:solidFill>
                  </a:rPr>
                  <a:t>destructive! 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598" y="5680612"/>
                <a:ext cx="8485000" cy="815801"/>
              </a:xfrm>
              <a:prstGeom prst="rect">
                <a:avLst/>
              </a:prstGeom>
              <a:blipFill>
                <a:blip r:embed="rId14"/>
                <a:stretch>
                  <a:fillRect l="-1006" t="-5224" b="-156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38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11</a:t>
            </a:fld>
            <a:endParaRPr lang="en-CN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59209" y="165100"/>
            <a:ext cx="6967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b="1" dirty="0">
                <a:solidFill>
                  <a:srgbClr val="CC00CC"/>
                </a:solidFill>
              </a:rPr>
              <a:t>                        Hadronic matrix elements</a:t>
            </a:r>
            <a:endParaRPr lang="en-US" altLang="zh-TW" sz="2400" b="1" baseline="-25000" dirty="0">
              <a:solidFill>
                <a:srgbClr val="CC00CC"/>
              </a:solidFill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1578209" y="639763"/>
            <a:ext cx="7958138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58" y="707251"/>
            <a:ext cx="3413366" cy="736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192969" y="721843"/>
                <a:ext cx="18837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>
                    <a:solidFill>
                      <a:srgbClr val="0000FF"/>
                    </a:solidFill>
                  </a:rPr>
                  <a:t>for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𝒔𝒖</m:t>
                    </m:r>
                    <m:r>
                      <a:rPr lang="en-US" altLang="zh-TW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𝒖𝒅</m:t>
                    </m:r>
                  </m:oMath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969" y="721843"/>
                <a:ext cx="1883738" cy="400110"/>
              </a:xfrm>
              <a:prstGeom prst="rect">
                <a:avLst/>
              </a:prstGeom>
              <a:blipFill>
                <a:blip r:embed="rId3"/>
                <a:stretch>
                  <a:fillRect l="-3560" t="-7576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192969" y="1075359"/>
                <a:ext cx="178255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100" dirty="0">
                    <a:solidFill>
                      <a:srgbClr val="0000FF"/>
                    </a:solidFill>
                  </a:rPr>
                  <a:t>for</a:t>
                </a:r>
                <a:r>
                  <a:rPr lang="en-US" altLang="zh-TW" sz="2100" b="1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1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1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969" y="1075359"/>
                <a:ext cx="1782556" cy="415498"/>
              </a:xfrm>
              <a:prstGeom prst="rect">
                <a:avLst/>
              </a:prstGeom>
              <a:blipFill>
                <a:blip r:embed="rId4"/>
                <a:stretch>
                  <a:fillRect l="-4110" t="-8696" b="-275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473075" y="1677371"/>
            <a:ext cx="1119280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sz="2300" dirty="0"/>
              <a:t>MIT bag model </a:t>
            </a:r>
            <a:endParaRPr lang="zh-TW" altLang="en-US" sz="2300" dirty="0"/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290" y="1477289"/>
            <a:ext cx="1637510" cy="723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4835" y="1612539"/>
            <a:ext cx="6168555" cy="51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56" y="2269550"/>
            <a:ext cx="3274417" cy="95114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73073" y="4009074"/>
            <a:ext cx="1119280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sz="2300" dirty="0"/>
              <a:t>Nonrelativistic quark model  (</a:t>
            </a:r>
            <a:r>
              <a:rPr lang="en-US" altLang="zh-TW" sz="2300" dirty="0" err="1"/>
              <a:t>Niu</a:t>
            </a:r>
            <a:r>
              <a:rPr lang="en-US" altLang="zh-TW" sz="2300" dirty="0"/>
              <a:t>, Wang, Zhao) </a:t>
            </a:r>
            <a:endParaRPr lang="zh-TW" altLang="en-US" sz="23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73072" y="4582647"/>
            <a:ext cx="1119280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sz="2300" dirty="0" err="1"/>
              <a:t>Diquark</a:t>
            </a:r>
            <a:r>
              <a:rPr lang="en-US" altLang="zh-TW" sz="2300" dirty="0"/>
              <a:t> model </a:t>
            </a:r>
            <a:endParaRPr lang="zh-TW" altLang="en-US" sz="23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73073" y="3371459"/>
            <a:ext cx="924321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sz="2300" dirty="0"/>
              <a:t>Improved bag model: homogeneous bag model  (</a:t>
            </a:r>
            <a:r>
              <a:rPr lang="en-US" altLang="zh-TW" sz="2300" dirty="0" err="1"/>
              <a:t>Geng</a:t>
            </a:r>
            <a:r>
              <a:rPr lang="en-US" altLang="zh-TW" sz="2300" dirty="0"/>
              <a:t>, Liu, Tsai)</a:t>
            </a:r>
            <a:endParaRPr lang="zh-TW" altLang="en-US" sz="23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73073" y="5156220"/>
            <a:ext cx="875507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sz="2300" dirty="0"/>
              <a:t>Related to charmed baryon decay width differences (</a:t>
            </a:r>
            <a:r>
              <a:rPr lang="en-US" altLang="zh-TW" sz="2300" dirty="0" err="1"/>
              <a:t>Voloshin</a:t>
            </a:r>
            <a:r>
              <a:rPr lang="en-US" altLang="zh-TW" sz="2300" dirty="0"/>
              <a:t>) </a:t>
            </a:r>
            <a:endParaRPr lang="zh-TW" altLang="en-US" sz="2300" dirty="0"/>
          </a:p>
        </p:txBody>
      </p:sp>
    </p:spTree>
    <p:extLst>
      <p:ext uri="{BB962C8B-B14F-4D97-AF65-F5344CB8AC3E}">
        <p14:creationId xmlns:p14="http://schemas.microsoft.com/office/powerpoint/2010/main" val="86608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12</a:t>
            </a:fld>
            <a:endParaRPr lang="en-CN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48" y="132897"/>
            <a:ext cx="2516474" cy="254800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79" y="132897"/>
            <a:ext cx="1893099" cy="254800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996284" y="826324"/>
            <a:ext cx="63367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dirty="0" err="1"/>
              <a:t>Gronau</a:t>
            </a:r>
            <a:r>
              <a:rPr lang="en-US" altLang="zh-TW" sz="2300" dirty="0"/>
              <a:t> &amp; </a:t>
            </a:r>
            <a:r>
              <a:rPr lang="en-US" altLang="zh-TW" sz="2300" dirty="0" err="1"/>
              <a:t>Rosner</a:t>
            </a:r>
            <a:r>
              <a:rPr lang="en-US" altLang="zh-TW" sz="2300" dirty="0"/>
              <a:t> (’16)</a:t>
            </a:r>
            <a:endParaRPr lang="zh-TW" altLang="en-US" sz="23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79598" y="2968618"/>
            <a:ext cx="113468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TW" sz="2300" b="1" dirty="0">
                <a:solidFill>
                  <a:srgbClr val="3333FF"/>
                </a:solidFill>
              </a:rPr>
              <a:t>S-wave amplitudes of hyperon decays can be described in terms of two parameters F &amp; x</a:t>
            </a:r>
            <a:endParaRPr lang="zh-TW" altLang="en-US" sz="2300" b="1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745497" y="3474862"/>
                <a:ext cx="8759603" cy="491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3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altLang="zh-TW" sz="23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sz="2300" b="1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300" b="1" i="0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𝚵</m:t>
                              </m:r>
                            </m:e>
                            <m:sub>
                              <m:r>
                                <a:rPr lang="en-US" altLang="zh-TW" sz="2300" b="1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  <m:sup>
                              <m:r>
                                <a:rPr lang="en-US" altLang="zh-TW" sz="2300" b="1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US" altLang="zh-TW" sz="23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TW" sz="2300" b="1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zh-TW" sz="2300" b="1" i="1" smtClean="0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300" b="1" i="0" smtClean="0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  <m:t>𝚲</m:t>
                                  </m:r>
                                </m:e>
                                <m:sub>
                                  <m:r>
                                    <a:rPr lang="en-US" altLang="zh-TW" sz="2300" b="1" i="1" smtClean="0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  <m:sup>
                                  <m:r>
                                    <a:rPr lang="en-US" altLang="zh-TW" sz="2300" b="1" i="1" smtClean="0">
                                      <a:solidFill>
                                        <a:srgbClr val="3333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  <m:r>
                                <a:rPr lang="en-US" altLang="zh-TW" sz="2300" b="1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TW" sz="2300" b="1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TW" sz="23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23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3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TW" sz="23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en-US" altLang="zh-TW" sz="23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3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altLang="zh-TW" sz="23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zh-TW" sz="23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TW" sz="23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zh-TW" altLang="en-US" sz="23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97" y="3474862"/>
                <a:ext cx="8759603" cy="4918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79598" y="4791455"/>
                <a:ext cx="10944751" cy="1382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lang="en-US" altLang="zh-TW" sz="2200" b="1" dirty="0">
                    <a:solidFill>
                      <a:srgbClr val="3333FF"/>
                    </a:solidFill>
                  </a:rPr>
                  <a:t>They 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𝒇𝒂𝒄</m:t>
                        </m:r>
                      </m:sup>
                    </m:sSup>
                    <m:r>
                      <a:rPr lang="en-US" altLang="zh-TW" sz="22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TW" sz="22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TW" sz="22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bSup>
                      <m:sSubSupPr>
                        <m:ctrlP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𝒔𝒖</m:t>
                        </m:r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𝒖𝒅</m:t>
                        </m:r>
                      </m:sub>
                      <m:sup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𝒏𝒇</m:t>
                        </m:r>
                      </m:sup>
                    </m:sSubSup>
                    <m:d>
                      <m:dPr>
                        <m:ctrlP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0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0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TW" sz="22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2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0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0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22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sz="22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2200" b="1" dirty="0">
                    <a:solidFill>
                      <a:srgbClr val="3333FF"/>
                    </a:solidFill>
                  </a:rPr>
                  <a:t>and employed charmed baryon lifetime difference to estimate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TW" sz="22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𝒅𝒄</m:t>
                        </m:r>
                      </m:sub>
                      <m:sup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𝒏𝒇</m:t>
                        </m:r>
                      </m:sup>
                    </m:sSubSup>
                    <m:d>
                      <m:dPr>
                        <m:ctrlP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200" b="1" dirty="0">
                    <a:solidFill>
                      <a:srgbClr val="3333FF"/>
                    </a:solidFill>
                  </a:rPr>
                  <a:t>.  Relative sign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𝒔𝒖</m:t>
                        </m:r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𝒖𝒅</m:t>
                        </m:r>
                      </m:sub>
                      <m:sup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𝒏𝒇</m:t>
                        </m:r>
                      </m:sup>
                    </m:sSubSup>
                    <m:d>
                      <m:dPr>
                        <m:ctrlP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sz="22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2200" b="1" dirty="0">
                    <a:solidFill>
                      <a:srgbClr val="3333FF"/>
                    </a:solidFill>
                  </a:rPr>
                  <a:t>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𝒅𝒄</m:t>
                        </m:r>
                      </m:sub>
                      <m:sup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𝒏𝒇</m:t>
                        </m:r>
                      </m:sup>
                    </m:sSubSup>
                    <m:d>
                      <m:dPr>
                        <m:ctrlP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TW" sz="22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22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sz="22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2200" b="1" dirty="0">
                    <a:solidFill>
                      <a:srgbClr val="3333FF"/>
                    </a:solidFill>
                  </a:rPr>
                  <a:t>is unknown in their work. </a:t>
                </a:r>
                <a:endParaRPr lang="zh-TW" altLang="en-US" sz="2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8" y="4791455"/>
                <a:ext cx="10944751" cy="1382494"/>
              </a:xfrm>
              <a:prstGeom prst="rect">
                <a:avLst/>
              </a:prstGeom>
              <a:blipFill>
                <a:blip r:embed="rId5"/>
                <a:stretch>
                  <a:fillRect l="-613" r="-1226" b="-61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953060" y="3998087"/>
            <a:ext cx="1077706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b="1" dirty="0" err="1">
                <a:solidFill>
                  <a:srgbClr val="3333FF"/>
                </a:solidFill>
              </a:rPr>
              <a:t>Gronau</a:t>
            </a:r>
            <a:r>
              <a:rPr lang="en-US" altLang="zh-TW" sz="2300" b="1" dirty="0">
                <a:solidFill>
                  <a:srgbClr val="3333FF"/>
                </a:solidFill>
              </a:rPr>
              <a:t> &amp; </a:t>
            </a:r>
            <a:r>
              <a:rPr lang="en-US" altLang="zh-TW" sz="2300" b="1" dirty="0" err="1">
                <a:solidFill>
                  <a:srgbClr val="3333FF"/>
                </a:solidFill>
              </a:rPr>
              <a:t>Rosner</a:t>
            </a:r>
            <a:r>
              <a:rPr lang="en-US" altLang="zh-TW" sz="2300" b="1" dirty="0">
                <a:solidFill>
                  <a:srgbClr val="3333FF"/>
                </a:solidFill>
              </a:rPr>
              <a:t> used the best fit values in hyperon decays:  F = 1.652 and x = 0.8605 </a:t>
            </a:r>
            <a:endParaRPr lang="zh-TW" altLang="en-US" sz="23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53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790114" y="6227324"/>
            <a:ext cx="2743200" cy="365125"/>
          </a:xfrm>
        </p:spPr>
        <p:txBody>
          <a:bodyPr/>
          <a:lstStyle/>
          <a:p>
            <a:fld id="{99452DF4-B260-DC4C-8FD7-9632DF4221E1}" type="slidenum">
              <a:rPr lang="en-CN" smtClean="0"/>
              <a:t>13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1186504"/>
                  </p:ext>
                </p:extLst>
              </p:nvPr>
            </p:nvGraphicFramePr>
            <p:xfrm>
              <a:off x="1693074" y="940857"/>
              <a:ext cx="8248517" cy="14488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402">
                      <a:extLst>
                        <a:ext uri="{9D8B030D-6E8A-4147-A177-3AD203B41FA5}">
                          <a16:colId xmlns:a16="http://schemas.microsoft.com/office/drawing/2014/main" val="162022859"/>
                        </a:ext>
                      </a:extLst>
                    </a:gridCol>
                    <a:gridCol w="1040524">
                      <a:extLst>
                        <a:ext uri="{9D8B030D-6E8A-4147-A177-3AD203B41FA5}">
                          <a16:colId xmlns:a16="http://schemas.microsoft.com/office/drawing/2014/main" val="828623457"/>
                        </a:ext>
                      </a:extLst>
                    </a:gridCol>
                    <a:gridCol w="1589164">
                      <a:extLst>
                        <a:ext uri="{9D8B030D-6E8A-4147-A177-3AD203B41FA5}">
                          <a16:colId xmlns:a16="http://schemas.microsoft.com/office/drawing/2014/main" val="4237968866"/>
                        </a:ext>
                      </a:extLst>
                    </a:gridCol>
                    <a:gridCol w="1608083">
                      <a:extLst>
                        <a:ext uri="{9D8B030D-6E8A-4147-A177-3AD203B41FA5}">
                          <a16:colId xmlns:a16="http://schemas.microsoft.com/office/drawing/2014/main" val="2365888908"/>
                        </a:ext>
                      </a:extLst>
                    </a:gridCol>
                    <a:gridCol w="1532408">
                      <a:extLst>
                        <a:ext uri="{9D8B030D-6E8A-4147-A177-3AD203B41FA5}">
                          <a16:colId xmlns:a16="http://schemas.microsoft.com/office/drawing/2014/main" val="2733562416"/>
                        </a:ext>
                      </a:extLst>
                    </a:gridCol>
                    <a:gridCol w="1254936">
                      <a:extLst>
                        <a:ext uri="{9D8B030D-6E8A-4147-A177-3AD203B41FA5}">
                          <a16:colId xmlns:a16="http://schemas.microsoft.com/office/drawing/2014/main" val="1285369434"/>
                        </a:ext>
                      </a:extLst>
                    </a:gridCol>
                  </a:tblGrid>
                  <a:tr h="739933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  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20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0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altLang="zh-TW" sz="20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  (’92)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20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0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 (’16)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   Faller, </a:t>
                          </a:r>
                          <a:r>
                            <a:rPr lang="en-US" altLang="zh-TW" sz="2000" dirty="0" err="1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(’15)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  </a:t>
                          </a:r>
                          <a:r>
                            <a:rPr lang="en-US" altLang="zh-TW" sz="2000" dirty="0" err="1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,    </a:t>
                          </a:r>
                          <a:r>
                            <a:rPr lang="en-US" altLang="zh-TW" sz="2000" dirty="0" err="1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(’16)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  </a:t>
                          </a:r>
                          <a:r>
                            <a:rPr lang="en-US" altLang="zh-TW" sz="2000" dirty="0" err="1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en-US" altLang="zh-TW" sz="20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      (’19)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FF00"/>
                              </a:solidFill>
                            </a:rPr>
                            <a:t>    </a:t>
                          </a:r>
                          <a:r>
                            <a:rPr lang="en-US" altLang="zh-TW" sz="2000" dirty="0" err="1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9362001"/>
                      </a:ext>
                    </a:extLst>
                  </a:tr>
                  <a:tr h="470699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0000"/>
                              </a:solidFill>
                            </a:rPr>
                            <a:t>   0.39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0000"/>
                              </a:solidFill>
                            </a:rPr>
                            <a:t>  0.17 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0000"/>
                              </a:solidFill>
                            </a:rPr>
                            <a:t>    &lt; 3.9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0.18</m:t>
                                    </m:r>
                                  </m:e>
                                  <m:sub>
                                    <m:r>
                                      <a:rPr lang="en-US" altLang="zh-TW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−0.13</m:t>
                                    </m:r>
                                  </m:sub>
                                  <m:sup>
                                    <m:r>
                                      <a:rPr lang="en-US" altLang="zh-TW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TW" sz="2000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r>
                            <a:rPr lang="en-US" altLang="zh-TW" sz="2000" dirty="0">
                              <a:solidFill>
                                <a:schemeClr val="tx1"/>
                              </a:solidFill>
                            </a:rPr>
                            <a:t>   1.34</a:t>
                          </a:r>
                          <a:r>
                            <a:rPr lang="en-US" altLang="zh-TW" sz="2000" dirty="0">
                              <a:solidFill>
                                <a:schemeClr val="tx1"/>
                              </a:solidFill>
                              <a:sym typeface="Symbol" panose="05050102010706020507" pitchFamily="18" charset="2"/>
                            </a:rPr>
                            <a:t>0.53 *</a:t>
                          </a:r>
                          <a:endParaRPr lang="zh-TW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0000"/>
                              </a:solidFill>
                            </a:rPr>
                            <a:t>&gt; 0.25</a:t>
                          </a:r>
                          <a:r>
                            <a:rPr lang="en-US" altLang="zh-TW" sz="200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solidFill>
                                <a:srgbClr val="FF0000"/>
                              </a:solidFill>
                            </a:rPr>
                            <a:t> 5.4 </a:t>
                          </a:r>
                          <a:r>
                            <a:rPr lang="en-US" altLang="zh-TW" sz="200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 1.1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85433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1186504"/>
                  </p:ext>
                </p:extLst>
              </p:nvPr>
            </p:nvGraphicFramePr>
            <p:xfrm>
              <a:off x="1693074" y="940857"/>
              <a:ext cx="8248517" cy="14488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23402">
                      <a:extLst>
                        <a:ext uri="{9D8B030D-6E8A-4147-A177-3AD203B41FA5}">
                          <a16:colId xmlns:a16="http://schemas.microsoft.com/office/drawing/2014/main" val="162022859"/>
                        </a:ext>
                      </a:extLst>
                    </a:gridCol>
                    <a:gridCol w="1040524">
                      <a:extLst>
                        <a:ext uri="{9D8B030D-6E8A-4147-A177-3AD203B41FA5}">
                          <a16:colId xmlns:a16="http://schemas.microsoft.com/office/drawing/2014/main" val="828623457"/>
                        </a:ext>
                      </a:extLst>
                    </a:gridCol>
                    <a:gridCol w="1589164">
                      <a:extLst>
                        <a:ext uri="{9D8B030D-6E8A-4147-A177-3AD203B41FA5}">
                          <a16:colId xmlns:a16="http://schemas.microsoft.com/office/drawing/2014/main" val="4237968866"/>
                        </a:ext>
                      </a:extLst>
                    </a:gridCol>
                    <a:gridCol w="1608083">
                      <a:extLst>
                        <a:ext uri="{9D8B030D-6E8A-4147-A177-3AD203B41FA5}">
                          <a16:colId xmlns:a16="http://schemas.microsoft.com/office/drawing/2014/main" val="2365888908"/>
                        </a:ext>
                      </a:extLst>
                    </a:gridCol>
                    <a:gridCol w="1532408">
                      <a:extLst>
                        <a:ext uri="{9D8B030D-6E8A-4147-A177-3AD203B41FA5}">
                          <a16:colId xmlns:a16="http://schemas.microsoft.com/office/drawing/2014/main" val="2733562416"/>
                        </a:ext>
                      </a:extLst>
                    </a:gridCol>
                    <a:gridCol w="1254936">
                      <a:extLst>
                        <a:ext uri="{9D8B030D-6E8A-4147-A177-3AD203B41FA5}">
                          <a16:colId xmlns:a16="http://schemas.microsoft.com/office/drawing/2014/main" val="1285369434"/>
                        </a:ext>
                      </a:extLst>
                    </a:gridCol>
                  </a:tblGrid>
                  <a:tr h="739933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498" t="-4098" r="-576119" b="-11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118129" t="-4098" r="-577193" b="-11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smtClean="0">
                              <a:solidFill>
                                <a:srgbClr val="FFFF00"/>
                              </a:solidFill>
                            </a:rPr>
                            <a:t>    Faller, </a:t>
                          </a:r>
                          <a:r>
                            <a:rPr lang="en-US" altLang="zh-TW" sz="2000" dirty="0" err="1" smtClean="0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2000" dirty="0" smtClean="0">
                              <a:solidFill>
                                <a:srgbClr val="FFFF00"/>
                              </a:solidFill>
                            </a:rPr>
                            <a:t> (’15)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smtClean="0">
                              <a:solidFill>
                                <a:srgbClr val="FFFF00"/>
                              </a:solidFill>
                            </a:rPr>
                            <a:t>   </a:t>
                          </a:r>
                          <a:r>
                            <a:rPr lang="en-US" altLang="zh-TW" sz="2000" dirty="0" err="1" smtClean="0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2000" dirty="0" smtClean="0">
                              <a:solidFill>
                                <a:srgbClr val="FFFF00"/>
                              </a:solidFill>
                            </a:rPr>
                            <a:t>,    </a:t>
                          </a:r>
                          <a:r>
                            <a:rPr lang="en-US" altLang="zh-TW" sz="2000" dirty="0" err="1" smtClean="0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r>
                            <a:rPr lang="en-US" altLang="zh-TW" sz="2000" dirty="0" smtClean="0">
                              <a:solidFill>
                                <a:srgbClr val="FFFF00"/>
                              </a:solidFill>
                            </a:rPr>
                            <a:t> (’16)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smtClean="0">
                              <a:solidFill>
                                <a:srgbClr val="FFFF00"/>
                              </a:solidFill>
                            </a:rPr>
                            <a:t>   </a:t>
                          </a:r>
                          <a:r>
                            <a:rPr lang="en-US" altLang="zh-TW" sz="2000" dirty="0" err="1" smtClean="0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en-US" altLang="zh-TW" sz="2000" dirty="0" smtClean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2000" dirty="0" smtClean="0">
                              <a:solidFill>
                                <a:srgbClr val="FFFF00"/>
                              </a:solidFill>
                            </a:rPr>
                            <a:t>       (’19)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smtClean="0">
                              <a:solidFill>
                                <a:srgbClr val="FFFF00"/>
                              </a:solidFill>
                            </a:rPr>
                            <a:t>    </a:t>
                          </a:r>
                          <a:r>
                            <a:rPr lang="en-US" altLang="zh-TW" sz="2000" dirty="0" err="1" smtClean="0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20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9362001"/>
                      </a:ext>
                    </a:extLst>
                  </a:tr>
                  <a:tr h="708914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smtClean="0">
                              <a:solidFill>
                                <a:srgbClr val="FF0000"/>
                              </a:solidFill>
                            </a:rPr>
                            <a:t>   0.39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smtClean="0">
                              <a:solidFill>
                                <a:srgbClr val="FF0000"/>
                              </a:solidFill>
                            </a:rPr>
                            <a:t>  0.17 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smtClean="0">
                              <a:solidFill>
                                <a:srgbClr val="FF0000"/>
                              </a:solidFill>
                            </a:rPr>
                            <a:t>    &lt; 3.9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239773" t="-108547" r="-175379" b="-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smtClean="0">
                              <a:solidFill>
                                <a:srgbClr val="FF0000"/>
                              </a:solidFill>
                            </a:rPr>
                            <a:t>&gt; 0.25</a:t>
                          </a:r>
                          <a:r>
                            <a:rPr lang="en-US" altLang="zh-TW" sz="20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smtClean="0">
                              <a:solidFill>
                                <a:srgbClr val="FF0000"/>
                              </a:solidFill>
                            </a:rPr>
                            <a:t> 5.4 </a:t>
                          </a:r>
                          <a:r>
                            <a:rPr lang="en-US" altLang="zh-TW" sz="20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 1.1</a:t>
                          </a:r>
                          <a:endParaRPr lang="zh-TW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85433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090364" y="368902"/>
                <a:ext cx="7851227" cy="422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100" b="1" dirty="0">
                    <a:solidFill>
                      <a:srgbClr val="0000FF"/>
                    </a:solidFill>
                  </a:rPr>
                  <a:t>BFs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zh-TW" sz="21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100" b="1" dirty="0">
                    <a:solidFill>
                      <a:srgbClr val="0000FF"/>
                    </a:solidFill>
                  </a:rPr>
                  <a:t>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1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TW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100" b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TW" altLang="en-US" sz="21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2100" b="1" dirty="0">
                    <a:solidFill>
                      <a:srgbClr val="0000FF"/>
                    </a:solidFill>
                  </a:rPr>
                  <a:t>calculated in various models  </a:t>
                </a:r>
                <a:endParaRPr lang="zh-TW" altLang="en-US" sz="21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364" y="368902"/>
                <a:ext cx="7851227" cy="422744"/>
              </a:xfrm>
              <a:prstGeom prst="rect">
                <a:avLst/>
              </a:prstGeom>
              <a:blipFill>
                <a:blip r:embed="rId3"/>
                <a:stretch>
                  <a:fillRect l="-932" t="-7246" b="-289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756138" y="2356779"/>
                <a:ext cx="8248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/>
                  <a:t> * For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 constructive interference between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𝒔𝒖</m:t>
                    </m:r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𝒖𝒅</m:t>
                    </m:r>
                    <m:r>
                      <a:rPr lang="en-US" altLang="zh-TW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138" y="2356779"/>
                <a:ext cx="8248517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505235" y="4753889"/>
                <a:ext cx="10780261" cy="807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300" b="1" dirty="0">
                    <a:solidFill>
                      <a:srgbClr val="0000FF"/>
                    </a:solidFill>
                  </a:rPr>
                  <a:t>Due to destructive interference between W-exchanges  </a:t>
                </a:r>
                <a14:m>
                  <m:oMath xmlns:m="http://schemas.openxmlformats.org/officeDocument/2006/math">
                    <m:r>
                      <a:rPr lang="en-US" altLang="zh-TW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r>
                  <a:rPr lang="zh-TW" altLang="en-US" sz="23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0000FF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𝒔𝒖</m:t>
                    </m:r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𝒖𝒅</m:t>
                    </m:r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altLang="zh-TW" sz="2300" b="1" dirty="0">
                  <a:solidFill>
                    <a:srgbClr val="0000FF"/>
                  </a:solidFill>
                </a:endParaRPr>
              </a:p>
              <a:p>
                <a:r>
                  <a:rPr lang="en-US" altLang="zh-TW" sz="2300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predicted BF of order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∼</m:t>
                        </m:r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𝟑</m:t>
                        </m:r>
                      </m:e>
                    </m:d>
                    <m:sSup>
                      <m:sSup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𝟏𝟎</m:t>
                        </m:r>
                      </m:e>
                      <m:sup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altLang="zh-TW" sz="2300" b="1" dirty="0">
                    <a:solidFill>
                      <a:srgbClr val="0000FF"/>
                    </a:solidFill>
                  </a:rPr>
                  <a:t> is too small  compared to the data 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235" y="4753889"/>
                <a:ext cx="10780261" cy="807337"/>
              </a:xfrm>
              <a:prstGeom prst="rect">
                <a:avLst/>
              </a:prstGeom>
              <a:blipFill>
                <a:blip r:embed="rId5"/>
                <a:stretch>
                  <a:fillRect l="-848" t="-6061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937855" y="1240926"/>
                <a:ext cx="914397" cy="34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FFFF00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6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zh-TW" sz="1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600" dirty="0">
                    <a:solidFill>
                      <a:srgbClr val="FFFF00"/>
                    </a:solidFill>
                  </a:rPr>
                  <a:t> </a:t>
                </a:r>
                <a:endParaRPr lang="zh-TW" altLang="en-US" sz="1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7855" y="1240926"/>
                <a:ext cx="914397" cy="344133"/>
              </a:xfrm>
              <a:prstGeom prst="rect">
                <a:avLst/>
              </a:prstGeom>
              <a:blipFill>
                <a:blip r:embed="rId6"/>
                <a:stretch>
                  <a:fillRect l="-3333" t="-3571" b="-232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855982" y="3075087"/>
                <a:ext cx="7996270" cy="454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TW" altLang="en-US" sz="23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0000FF"/>
                    </a:solidFill>
                  </a:rPr>
                  <a:t>was measured by </a:t>
                </a:r>
                <a:r>
                  <a:rPr lang="en-US" altLang="zh-TW" sz="2300" b="1" dirty="0" err="1">
                    <a:solidFill>
                      <a:srgbClr val="0000FF"/>
                    </a:solidFill>
                  </a:rPr>
                  <a:t>LHCb</a:t>
                </a:r>
                <a:r>
                  <a:rPr lang="en-US" altLang="zh-TW" sz="2300" b="1" dirty="0">
                    <a:solidFill>
                      <a:srgbClr val="0000FF"/>
                    </a:solidFill>
                  </a:rPr>
                  <a:t> in 2020 and Belle in 2022</a:t>
                </a:r>
                <a:endParaRPr lang="zh-TW" altLang="en-US" sz="23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982" y="3075087"/>
                <a:ext cx="7996270" cy="454292"/>
              </a:xfrm>
              <a:prstGeom prst="rect">
                <a:avLst/>
              </a:prstGeom>
              <a:blipFill>
                <a:blip r:embed="rId7"/>
                <a:stretch>
                  <a:fillRect l="-76" t="-6667" b="-29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2265882" y="3721588"/>
                <a:ext cx="4849473" cy="491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300" b="1" i="1" smtClean="0">
                        <a:latin typeface="Cambria Math" panose="02040503050406030204" pitchFamily="18" charset="0"/>
                      </a:rPr>
                      <m:t>𝑩𝑭</m:t>
                    </m:r>
                    <m:d>
                      <m:dPr>
                        <m:ctrlPr>
                          <a:rPr lang="en-US" altLang="zh-TW" sz="23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3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300" b="1" i="0" smtClean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TW" sz="23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3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TW" sz="23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TW" sz="23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300" b="1" i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TW" sz="23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23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23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300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23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TW" sz="23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300" dirty="0"/>
                  <a:t> </a:t>
                </a: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882" y="3721588"/>
                <a:ext cx="4849473" cy="491866"/>
              </a:xfrm>
              <a:prstGeom prst="rect">
                <a:avLst/>
              </a:prstGeom>
              <a:blipFill>
                <a:blip r:embed="rId8"/>
                <a:stretch>
                  <a:fillRect l="-2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4996472" y="3596348"/>
            <a:ext cx="39666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b="0" dirty="0"/>
              <a:t>(0.55 </a:t>
            </a:r>
            <a:r>
              <a:rPr lang="en-US" altLang="zh-TW" sz="2300" b="0" dirty="0">
                <a:sym typeface="Symbol" panose="05050102010706020507" pitchFamily="18" charset="2"/>
              </a:rPr>
              <a:t> 0.18)%    </a:t>
            </a:r>
            <a:r>
              <a:rPr lang="en-US" altLang="zh-TW" sz="2300" b="0" dirty="0" err="1">
                <a:sym typeface="Symbol" panose="05050102010706020507" pitchFamily="18" charset="2"/>
              </a:rPr>
              <a:t>LHCb</a:t>
            </a:r>
            <a:r>
              <a:rPr lang="en-US" altLang="zh-TW" sz="2300" b="0" dirty="0">
                <a:sym typeface="Symbol" panose="05050102010706020507" pitchFamily="18" charset="2"/>
              </a:rPr>
              <a:t>  </a:t>
            </a:r>
          </a:p>
          <a:p>
            <a:r>
              <a:rPr lang="en-US" altLang="zh-TW" sz="2300" b="0" dirty="0">
                <a:sym typeface="Symbol" panose="05050102010706020507" pitchFamily="18" charset="2"/>
              </a:rPr>
              <a:t>(0.54  0.14)%    Belle</a:t>
            </a:r>
            <a:endParaRPr lang="zh-TW" altLang="en-US" sz="2300" b="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742487" y="3529379"/>
            <a:ext cx="3955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0" dirty="0">
                <a:sym typeface="Symbol" panose="05050102010706020507" pitchFamily="18" charset="2"/>
              </a:rPr>
              <a:t></a:t>
            </a:r>
            <a:endParaRPr lang="zh-TW" altLang="en-US" sz="4600" b="0" dirty="0"/>
          </a:p>
        </p:txBody>
      </p:sp>
      <p:sp>
        <p:nvSpPr>
          <p:cNvPr id="16" name="矩形 15"/>
          <p:cNvSpPr/>
          <p:nvPr/>
        </p:nvSpPr>
        <p:spPr>
          <a:xfrm>
            <a:off x="8819429" y="1753085"/>
            <a:ext cx="1032823" cy="30285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2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14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03598" y="239636"/>
                <a:ext cx="11305632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300" b="1" dirty="0">
                    <a:solidFill>
                      <a:srgbClr val="0000FF"/>
                    </a:solidFill>
                  </a:rPr>
                  <a:t>The large discrepancy between theory &amp; experiment was resolved recently by </a:t>
                </a:r>
                <a:r>
                  <a:rPr lang="en-US" altLang="zh-TW" sz="2300" b="1" dirty="0" err="1">
                    <a:solidFill>
                      <a:srgbClr val="0000FF"/>
                    </a:solidFill>
                  </a:rPr>
                  <a:t>Niu</a:t>
                </a:r>
                <a:r>
                  <a:rPr lang="en-US" altLang="zh-TW" sz="2300" b="1" dirty="0">
                    <a:solidFill>
                      <a:srgbClr val="0000FF"/>
                    </a:solidFill>
                  </a:rPr>
                  <a:t>, Wang, Zhao (’21) and by Groote, Korner (’21). </a:t>
                </a:r>
                <a:r>
                  <a:rPr lang="en-US" altLang="zh-TW" sz="2300" b="1" dirty="0">
                    <a:solidFill>
                      <a:srgbClr val="FF0000"/>
                    </a:solidFill>
                  </a:rPr>
                  <a:t>They pointed out that non-spectator W-exchange contributes to P-wave which is greatly enhanced by the small mass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zh-TW" altLang="en-US" sz="23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FF0000"/>
                    </a:solidFill>
                  </a:rPr>
                  <a:t>state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TW" sz="23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zh-TW" altLang="en-US" sz="23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FF0000"/>
                    </a:solidFill>
                  </a:rPr>
                  <a:t>pole. </a:t>
                </a:r>
                <a:endParaRPr lang="zh-TW" altLang="en-US" sz="23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98" y="239636"/>
                <a:ext cx="11305632" cy="1508105"/>
              </a:xfrm>
              <a:prstGeom prst="rect">
                <a:avLst/>
              </a:prstGeom>
              <a:blipFill>
                <a:blip r:embed="rId2"/>
                <a:stretch>
                  <a:fillRect l="-755" t="-2823" b="-80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 bwMode="auto">
          <a:xfrm>
            <a:off x="2623691" y="2963918"/>
            <a:ext cx="219456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 bwMode="auto">
          <a:xfrm flipV="1">
            <a:off x="4029975" y="2301766"/>
            <a:ext cx="491884" cy="662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接點 7"/>
          <p:cNvCxnSpPr/>
          <p:nvPr/>
        </p:nvCxnSpPr>
        <p:spPr bwMode="auto">
          <a:xfrm>
            <a:off x="6194055" y="2963918"/>
            <a:ext cx="219456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 bwMode="auto">
          <a:xfrm flipV="1">
            <a:off x="6679633" y="2301766"/>
            <a:ext cx="491884" cy="6621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文字方塊 9"/>
          <p:cNvSpPr txBox="1"/>
          <p:nvPr/>
        </p:nvSpPr>
        <p:spPr>
          <a:xfrm>
            <a:off x="3071432" y="2764085"/>
            <a:ext cx="321617" cy="43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ym typeface="Symbol" panose="05050102010706020507" pitchFamily="18" charset="2"/>
              </a:rPr>
              <a:t>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565655" y="2768945"/>
            <a:ext cx="321617" cy="43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ym typeface="Symbol" panose="05050102010706020507" pitchFamily="18" charset="2"/>
              </a:rPr>
              <a:t>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315738" y="2472765"/>
                <a:ext cx="681071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738" y="2472765"/>
                <a:ext cx="681071" cy="438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000139" y="2472765"/>
                <a:ext cx="681071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139" y="2472765"/>
                <a:ext cx="681071" cy="4385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391006" y="2533031"/>
                <a:ext cx="68107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006" y="2533031"/>
                <a:ext cx="68107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7851011" y="2476612"/>
                <a:ext cx="68107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011" y="2476612"/>
                <a:ext cx="68107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392787" y="2499051"/>
                <a:ext cx="681071" cy="43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787" y="2499051"/>
                <a:ext cx="681071" cy="4385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993497" y="2499051"/>
                <a:ext cx="761345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0" smtClean="0"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497" y="2499051"/>
                <a:ext cx="761345" cy="3755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圖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77" y="3248438"/>
            <a:ext cx="7775553" cy="702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455121" y="1980894"/>
                <a:ext cx="68107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121" y="1980894"/>
                <a:ext cx="68107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6363222" y="1925904"/>
                <a:ext cx="68107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222" y="1925904"/>
                <a:ext cx="681071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字方塊 20"/>
          <p:cNvSpPr txBox="1"/>
          <p:nvPr/>
        </p:nvSpPr>
        <p:spPr>
          <a:xfrm>
            <a:off x="4279333" y="4185036"/>
            <a:ext cx="497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sym typeface="Symbol" panose="05050102010706020507" pitchFamily="18" charset="2"/>
              </a:rPr>
              <a:t>  </a:t>
            </a:r>
            <a:r>
              <a:rPr lang="en-US" altLang="zh-TW" sz="2000" b="1" dirty="0">
                <a:solidFill>
                  <a:srgbClr val="0000FF"/>
                </a:solidFill>
                <a:sym typeface="Symbol" panose="05050102010706020507" pitchFamily="18" charset="2"/>
              </a:rPr>
              <a:t>strong enhancement of P-wave 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660219" y="5425499"/>
                <a:ext cx="6425535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300" b="1" dirty="0">
                    <a:solidFill>
                      <a:srgbClr val="FF0000"/>
                    </a:solidFill>
                  </a:rPr>
                  <a:t>P-wave induced through </a:t>
                </a:r>
                <a14:m>
                  <m:oMath xmlns:m="http://schemas.openxmlformats.org/officeDocument/2006/math">
                    <m:r>
                      <a:rPr lang="en-US" altLang="zh-TW" sz="2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sz="2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3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r>
                  <a:rPr lang="en-US" altLang="zh-TW" sz="2300" b="1" dirty="0">
                    <a:solidFill>
                      <a:srgbClr val="FF0000"/>
                    </a:solidFill>
                  </a:rPr>
                  <a:t> W-exchange was </a:t>
                </a:r>
              </a:p>
              <a:p>
                <a:r>
                  <a:rPr lang="en-US" altLang="zh-TW" sz="2300" b="1" dirty="0">
                    <a:solidFill>
                      <a:srgbClr val="FF0000"/>
                    </a:solidFill>
                  </a:rPr>
                  <a:t>overlooked in all previous studies before 2021! </a:t>
                </a:r>
                <a:endParaRPr lang="zh-TW" altLang="en-US" sz="23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219" y="5425499"/>
                <a:ext cx="6425535" cy="800219"/>
              </a:xfrm>
              <a:prstGeom prst="rect">
                <a:avLst/>
              </a:prstGeom>
              <a:blipFill>
                <a:blip r:embed="rId12"/>
                <a:stretch>
                  <a:fillRect l="-1328" t="-5344" r="-1044" b="-160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266982" y="4524210"/>
                <a:ext cx="585215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zh-TW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𝚵</m:t>
                        </m:r>
                      </m:e>
                      <m:sub>
                        <m:r>
                          <a:rPr lang="en-US" altLang="zh-TW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𝐜</m:t>
                        </m:r>
                      </m:sub>
                    </m:sSub>
                    <m:r>
                      <a:rPr lang="en-US" altLang="zh-TW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→</m:t>
                    </m:r>
                    <m:sSub>
                      <m:sSubPr>
                        <m:ctrlPr>
                          <a:rPr lang="en-US" altLang="zh-TW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zh-TW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𝚲</m:t>
                        </m:r>
                      </m:e>
                      <m:sub>
                        <m:r>
                          <a:rPr lang="en-US" altLang="zh-TW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𝐜</m:t>
                        </m:r>
                      </m:sub>
                    </m:sSub>
                    <m:r>
                      <a:rPr lang="en-US" altLang="zh-TW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𝝅</m:t>
                    </m:r>
                  </m:oMath>
                </a14:m>
                <a:r>
                  <a:rPr lang="en-US" altLang="zh-TW" sz="2000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 receives largest contribution </a:t>
                </a:r>
              </a:p>
              <a:p>
                <a:r>
                  <a:rPr lang="en-US" altLang="zh-TW" sz="2000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   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zh-TW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𝚺</m:t>
                        </m:r>
                      </m:e>
                      <m:sub>
                        <m:r>
                          <a:rPr lang="en-US" altLang="zh-TW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zh-TW" altLang="en-US" sz="20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2000" b="1" dirty="0">
                    <a:solidFill>
                      <a:srgbClr val="0000FF"/>
                    </a:solidFill>
                  </a:rPr>
                  <a:t>pole</a:t>
                </a:r>
                <a:endParaRPr lang="zh-TW" altLang="en-US" sz="20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982" y="4524210"/>
                <a:ext cx="5852159" cy="707886"/>
              </a:xfrm>
              <a:prstGeom prst="rect">
                <a:avLst/>
              </a:prstGeom>
              <a:blipFill>
                <a:blip r:embed="rId13"/>
                <a:stretch>
                  <a:fillRect l="-1146" t="-7759" b="-146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315738" y="4126516"/>
                <a:ext cx="2159349" cy="725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TW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000" b="1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</m:e>
                              <m:sub>
                                <m:r>
                                  <a:rPr lang="en-US" altLang="zh-TW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lang="en-US" altLang="zh-TW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sub>
                        </m:sSub>
                        <m:r>
                          <a:rPr lang="en-US" altLang="zh-TW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TW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000" b="1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𝚺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lang="en-US" altLang="zh-TW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TW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000" b="1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𝚵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lang="en-US" altLang="zh-TW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p>
                            </m:sSubSup>
                          </m:sub>
                        </m:sSub>
                        <m:r>
                          <a:rPr lang="en-US" altLang="zh-TW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TW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0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𝚺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lang="en-US" altLang="zh-TW" sz="20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p>
                            </m:sSubSup>
                          </m:sub>
                        </m:sSub>
                      </m:den>
                    </m:f>
                    <m:r>
                      <a:rPr lang="en-US" altLang="zh-TW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𝟐𝟔𝟓</m:t>
                    </m:r>
                  </m:oMath>
                </a14:m>
                <a:r>
                  <a:rPr lang="zh-TW" altLang="en-US" sz="2000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738" y="4126516"/>
                <a:ext cx="2159349" cy="7259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520617" y="3202667"/>
            <a:ext cx="8633507" cy="3250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98" y="3265186"/>
            <a:ext cx="2841693" cy="1394841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74" y="4925422"/>
            <a:ext cx="2603219" cy="1273915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51" y="3107005"/>
            <a:ext cx="3013172" cy="1553022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97" y="4612545"/>
            <a:ext cx="2870880" cy="15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4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15</a:t>
            </a:fld>
            <a:endParaRPr lang="en-CN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99" y="397773"/>
            <a:ext cx="1523308" cy="193032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0" y="327467"/>
            <a:ext cx="1522452" cy="20006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30" y="294312"/>
            <a:ext cx="1604811" cy="20337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89" y="3628478"/>
            <a:ext cx="1700943" cy="21261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3680895"/>
            <a:ext cx="2099364" cy="207376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579102" y="3777663"/>
            <a:ext cx="60629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solidFill>
                  <a:srgbClr val="3333FF"/>
                </a:solidFill>
              </a:rPr>
              <a:t>“Topological tensor invariants and the current algebra approach: Analysis of 196 </a:t>
            </a:r>
            <a:r>
              <a:rPr lang="en-US" altLang="zh-TW" sz="2200" b="1" dirty="0" err="1">
                <a:solidFill>
                  <a:srgbClr val="3333FF"/>
                </a:solidFill>
              </a:rPr>
              <a:t>nonleptonic</a:t>
            </a:r>
            <a:r>
              <a:rPr lang="en-US" altLang="zh-TW" sz="2200" b="1" dirty="0">
                <a:solidFill>
                  <a:srgbClr val="3333FF"/>
                </a:solidFill>
              </a:rPr>
              <a:t> two-body decays of single and double charm baryons - a review”</a:t>
            </a:r>
            <a:endParaRPr lang="zh-TW" altLang="en-US" sz="2200" b="1" dirty="0">
              <a:solidFill>
                <a:srgbClr val="3333FF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214425" y="541766"/>
            <a:ext cx="551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solidFill>
                  <a:srgbClr val="3333FF"/>
                </a:solidFill>
              </a:rPr>
              <a:t>“Study of heavy quark conserving weak decays in the quark model”</a:t>
            </a:r>
            <a:endParaRPr lang="zh-TW" altLang="en-US" sz="2200" b="1" dirty="0">
              <a:solidFill>
                <a:srgbClr val="3333FF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08683" y="2597595"/>
            <a:ext cx="616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    Peng-Yu </a:t>
            </a:r>
            <a:r>
              <a:rPr lang="en-US" altLang="zh-TW" sz="2000" dirty="0" err="1"/>
              <a:t>Niu</a:t>
            </a:r>
            <a:r>
              <a:rPr lang="en-US" altLang="zh-TW" sz="2000" dirty="0"/>
              <a:t>             Qing Wang            </a:t>
            </a:r>
            <a:r>
              <a:rPr lang="en-US" altLang="zh-TW" sz="2000" dirty="0" err="1"/>
              <a:t>Qiang</a:t>
            </a:r>
            <a:r>
              <a:rPr lang="en-US" altLang="zh-TW" sz="2000" dirty="0"/>
              <a:t> Zhao</a:t>
            </a:r>
            <a:endParaRPr lang="zh-TW" altLang="en-US" sz="2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08683" y="5956240"/>
            <a:ext cx="616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    Stefan Groote               </a:t>
            </a:r>
            <a:r>
              <a:rPr lang="en-US" altLang="zh-TW" sz="2000" dirty="0" err="1"/>
              <a:t>Jurgen</a:t>
            </a:r>
            <a:r>
              <a:rPr lang="en-US" altLang="zh-TW" sz="2000" dirty="0"/>
              <a:t> G Korner</a:t>
            </a:r>
            <a:endParaRPr lang="zh-TW" altLang="en-US" sz="2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6365855" y="1689019"/>
            <a:ext cx="485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3333FF"/>
                </a:solidFill>
              </a:rPr>
              <a:t>Phys. Lett.  B 826, 136916 (2022)</a:t>
            </a:r>
            <a:endParaRPr lang="zh-TW" altLang="en-US" dirty="0">
              <a:solidFill>
                <a:srgbClr val="3333FF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543493" y="5311452"/>
            <a:ext cx="485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3333FF"/>
                </a:solidFill>
              </a:rPr>
              <a:t>Eur. Phys. J  C 82,  297 (2022)</a:t>
            </a:r>
            <a:endParaRPr lang="zh-TW" alt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9123549" y="6311472"/>
            <a:ext cx="2743200" cy="365125"/>
          </a:xfrm>
        </p:spPr>
        <p:txBody>
          <a:bodyPr/>
          <a:lstStyle/>
          <a:p>
            <a:fld id="{99452DF4-B260-DC4C-8FD7-9632DF4221E1}" type="slidenum">
              <a:rPr lang="en-CN" smtClean="0"/>
              <a:t>16</a:t>
            </a:fld>
            <a:endParaRPr lang="en-CN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0" y="563013"/>
            <a:ext cx="3094683" cy="387345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823252" y="271450"/>
            <a:ext cx="47561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dirty="0"/>
              <a:t>Jürgen G. </a:t>
            </a:r>
            <a:r>
              <a:rPr lang="en-US" altLang="zh-TW" sz="2300" dirty="0" err="1"/>
              <a:t>Körner</a:t>
            </a:r>
            <a:r>
              <a:rPr lang="en-US" altLang="zh-TW" sz="2300" dirty="0"/>
              <a:t>  (1939-2021)</a:t>
            </a:r>
            <a:endParaRPr lang="zh-TW" altLang="en-US" sz="23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55" y="2436578"/>
            <a:ext cx="7429500" cy="164935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486555" y="815360"/>
            <a:ext cx="7556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rgbClr val="3333FF"/>
                </a:solidFill>
              </a:rPr>
              <a:t>Korner-</a:t>
            </a:r>
            <a:r>
              <a:rPr lang="en-US" altLang="zh-TW" sz="2200" dirty="0" err="1">
                <a:solidFill>
                  <a:srgbClr val="3333FF"/>
                </a:solidFill>
              </a:rPr>
              <a:t>Pati</a:t>
            </a:r>
            <a:r>
              <a:rPr lang="en-US" altLang="zh-TW" sz="2200" dirty="0">
                <a:solidFill>
                  <a:srgbClr val="3333FF"/>
                </a:solidFill>
              </a:rPr>
              <a:t>-Woo theorem (1971)</a:t>
            </a:r>
          </a:p>
          <a:p>
            <a:endParaRPr lang="en-US" altLang="zh-TW" sz="2200" dirty="0">
              <a:solidFill>
                <a:srgbClr val="3333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rgbClr val="3333FF"/>
                </a:solidFill>
              </a:rPr>
              <a:t>Korner, Kramer, </a:t>
            </a:r>
            <a:r>
              <a:rPr lang="en-US" altLang="zh-TW" sz="2200" dirty="0" err="1">
                <a:solidFill>
                  <a:srgbClr val="3333FF"/>
                </a:solidFill>
              </a:rPr>
              <a:t>Willrodt</a:t>
            </a:r>
            <a:r>
              <a:rPr lang="en-US" altLang="zh-TW" sz="2200" dirty="0">
                <a:solidFill>
                  <a:srgbClr val="3333FF"/>
                </a:solidFill>
              </a:rPr>
              <a:t>,  “Weak Decays of Charmed Baryons” </a:t>
            </a:r>
          </a:p>
          <a:p>
            <a:r>
              <a:rPr lang="en-US" altLang="zh-TW" sz="2200" dirty="0">
                <a:solidFill>
                  <a:srgbClr val="3333FF"/>
                </a:solidFill>
              </a:rPr>
              <a:t>      Z. Phys. C2, 117 (1979)</a:t>
            </a:r>
            <a:endParaRPr lang="zh-TW" altLang="en-US" sz="2200" dirty="0">
              <a:solidFill>
                <a:srgbClr val="3333FF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83" y="4886402"/>
            <a:ext cx="8139843" cy="8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724900" y="6235157"/>
            <a:ext cx="2743200" cy="365125"/>
          </a:xfrm>
        </p:spPr>
        <p:txBody>
          <a:bodyPr/>
          <a:lstStyle/>
          <a:p>
            <a:fld id="{99452DF4-B260-DC4C-8FD7-9632DF4221E1}" type="slidenum">
              <a:rPr lang="en-CN" smtClean="0"/>
              <a:t>17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54228" y="2534903"/>
                <a:ext cx="9481838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lang="en-US" altLang="zh-TW" sz="2300" b="1" dirty="0">
                    <a:solidFill>
                      <a:srgbClr val="0000FF"/>
                    </a:solidFill>
                  </a:rPr>
                  <a:t>P-wave is larger than S-wave by two orders of magnitude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3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TW" sz="23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lang="zh-TW" altLang="en-US" sz="23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228" y="2534903"/>
                <a:ext cx="9481838" cy="446276"/>
              </a:xfrm>
              <a:prstGeom prst="rect">
                <a:avLst/>
              </a:prstGeom>
              <a:blipFill>
                <a:blip r:embed="rId2"/>
                <a:stretch>
                  <a:fillRect l="-772" t="-10959" b="-301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317999" y="5942373"/>
                <a:ext cx="8633661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lang="en-US" altLang="zh-TW" sz="2300" dirty="0">
                    <a:solidFill>
                      <a:srgbClr val="0000FF"/>
                    </a:solidFill>
                  </a:rPr>
                  <a:t>Our result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3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3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TW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TW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3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3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TW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23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TW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TW" altLang="en-US" sz="23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2300" dirty="0">
                    <a:solidFill>
                      <a:srgbClr val="0000FF"/>
                    </a:solidFill>
                  </a:rPr>
                  <a:t>based on the MIT bag model for 4-quark matrix elements still needs to be improved</a:t>
                </a:r>
                <a:endParaRPr lang="zh-TW" altLang="en-US" sz="23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999" y="5942373"/>
                <a:ext cx="8633661" cy="800219"/>
              </a:xfrm>
              <a:prstGeom prst="rect">
                <a:avLst/>
              </a:prstGeom>
              <a:blipFill>
                <a:blip r:embed="rId3"/>
                <a:stretch>
                  <a:fillRect l="-847" t="-6107" b="-160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1626633"/>
                  </p:ext>
                </p:extLst>
              </p:nvPr>
            </p:nvGraphicFramePr>
            <p:xfrm>
              <a:off x="1317999" y="3648879"/>
              <a:ext cx="9822818" cy="20259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7329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874776">
                      <a:extLst>
                        <a:ext uri="{9D8B030D-6E8A-4147-A177-3AD203B41FA5}">
                          <a16:colId xmlns:a16="http://schemas.microsoft.com/office/drawing/2014/main" val="412633390"/>
                        </a:ext>
                      </a:extLst>
                    </a:gridCol>
                    <a:gridCol w="852963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1038387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1271806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338474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1137386">
                      <a:extLst>
                        <a:ext uri="{9D8B030D-6E8A-4147-A177-3AD203B41FA5}">
                          <a16:colId xmlns:a16="http://schemas.microsoft.com/office/drawing/2014/main" val="1144101061"/>
                        </a:ext>
                      </a:extLst>
                    </a:gridCol>
                    <a:gridCol w="1078707">
                      <a:extLst>
                        <a:ext uri="{9D8B030D-6E8A-4147-A177-3AD203B41FA5}">
                          <a16:colId xmlns:a16="http://schemas.microsoft.com/office/drawing/2014/main" val="543138435"/>
                        </a:ext>
                      </a:extLst>
                    </a:gridCol>
                    <a:gridCol w="1042990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9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altLang="zh-TW" sz="19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(’92)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9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altLang="zh-TW" sz="19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(’16)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,        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Niu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et  al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HYC,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0.39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0.17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&lt; 3.9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0.18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−0.13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TW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1.34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0.53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&gt;0.25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5.8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2.1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1.76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−0.12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+0.18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5.4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1.1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0.69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0.11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&lt; 6.1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  &lt; 0.2</a:t>
                          </a:r>
                        </a:p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2.010.80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11.1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4.0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3.03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−0.22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1626633"/>
                  </p:ext>
                </p:extLst>
              </p:nvPr>
            </p:nvGraphicFramePr>
            <p:xfrm>
              <a:off x="1317999" y="3648879"/>
              <a:ext cx="9822818" cy="20259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7329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874776">
                      <a:extLst>
                        <a:ext uri="{9D8B030D-6E8A-4147-A177-3AD203B41FA5}">
                          <a16:colId xmlns:a16="http://schemas.microsoft.com/office/drawing/2014/main" val="412633390"/>
                        </a:ext>
                      </a:extLst>
                    </a:gridCol>
                    <a:gridCol w="852963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1038387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1271806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338474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1137386">
                      <a:extLst>
                        <a:ext uri="{9D8B030D-6E8A-4147-A177-3AD203B41FA5}">
                          <a16:colId xmlns:a16="http://schemas.microsoft.com/office/drawing/2014/main" val="1144101061"/>
                        </a:ext>
                      </a:extLst>
                    </a:gridCol>
                    <a:gridCol w="1078707">
                      <a:extLst>
                        <a:ext uri="{9D8B030D-6E8A-4147-A177-3AD203B41FA5}">
                          <a16:colId xmlns:a16="http://schemas.microsoft.com/office/drawing/2014/main" val="543138435"/>
                        </a:ext>
                      </a:extLst>
                    </a:gridCol>
                    <a:gridCol w="1042990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</a:tblGrid>
                  <a:tr h="677164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137063" t="-3604" r="-893706" b="-2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242143" t="-3604" r="-812857" b="-2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,        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Niu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et  al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 HYC,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67818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513" t="-102679" r="-728718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0.39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0.17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&lt; 3.9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311005" t="-102679" r="-362679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&gt;0.25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5.8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2.1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714689" t="-102679" r="-98870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5.4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1.1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513" t="-206364" r="-728718" b="-1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0.69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0.11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&lt; 6.1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   &lt; 0.2</a:t>
                          </a:r>
                        </a:p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2.010.80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11.1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4.0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714689" t="-206364" r="-98870" b="-1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192153" y="3937622"/>
                <a:ext cx="948664" cy="359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700" dirty="0">
                    <a:solidFill>
                      <a:srgbClr val="FFFF00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7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17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7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zh-TW" sz="17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17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153" y="3937622"/>
                <a:ext cx="948664" cy="359842"/>
              </a:xfrm>
              <a:prstGeom prst="rect">
                <a:avLst/>
              </a:prstGeom>
              <a:blipFill>
                <a:blip r:embed="rId5"/>
                <a:stretch>
                  <a:fillRect l="-4487" t="-5085" b="-220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17" y="651006"/>
            <a:ext cx="8501221" cy="1841639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2665370" y="995263"/>
            <a:ext cx="1811328" cy="5945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570056" y="995264"/>
            <a:ext cx="1811328" cy="5945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54228" y="3003567"/>
                <a:ext cx="9481838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lang="en-US" altLang="zh-TW" sz="2300" b="1" dirty="0">
                    <a:solidFill>
                      <a:srgbClr val="C00000"/>
                    </a:solidFill>
                  </a:rPr>
                  <a:t>While P-wave vanishes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zh-TW" sz="23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zh-TW" sz="23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TW" sz="2300" b="1" dirty="0">
                    <a:solidFill>
                      <a:srgbClr val="C00000"/>
                    </a:solidFill>
                  </a:rPr>
                  <a:t>, it dominates in</a:t>
                </a:r>
                <a:r>
                  <a:rPr lang="zh-TW" altLang="en-US" sz="2300" b="1" dirty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TW" sz="23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3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3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TW" sz="23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lang="zh-TW" altLang="en-US" sz="23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228" y="3003567"/>
                <a:ext cx="9481838" cy="446276"/>
              </a:xfrm>
              <a:prstGeom prst="rect">
                <a:avLst/>
              </a:prstGeom>
              <a:blipFill>
                <a:blip r:embed="rId7"/>
                <a:stretch>
                  <a:fillRect l="-772" t="-10959" b="-301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1317999" y="137812"/>
            <a:ext cx="6686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/>
              <a:t>Fanrong</a:t>
            </a:r>
            <a:r>
              <a:rPr lang="en-US" altLang="zh-TW" sz="2000" b="1" dirty="0"/>
              <a:t> Xu, HYC (2022):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054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18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5067097"/>
                  </p:ext>
                </p:extLst>
              </p:nvPr>
            </p:nvGraphicFramePr>
            <p:xfrm>
              <a:off x="1109246" y="524167"/>
              <a:ext cx="9741672" cy="20563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664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1029071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920498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1075527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042068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1107281">
                      <a:extLst>
                        <a:ext uri="{9D8B030D-6E8A-4147-A177-3AD203B41FA5}">
                          <a16:colId xmlns:a16="http://schemas.microsoft.com/office/drawing/2014/main" val="1144101061"/>
                        </a:ext>
                      </a:extLst>
                    </a:gridCol>
                    <a:gridCol w="1214438">
                      <a:extLst>
                        <a:ext uri="{9D8B030D-6E8A-4147-A177-3AD203B41FA5}">
                          <a16:colId xmlns:a16="http://schemas.microsoft.com/office/drawing/2014/main" val="543138435"/>
                        </a:ext>
                      </a:extLst>
                    </a:gridCol>
                    <a:gridCol w="1128712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475964688"/>
                        </a:ext>
                      </a:extLst>
                    </a:gridCol>
                  </a:tblGrid>
                  <a:tr h="659219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Sinha,</a:t>
                          </a: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Khanna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9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altLang="zh-TW" sz="19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(’16)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,    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Niu,Wang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Zhao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HYC,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</a:rPr>
                            <a:t>  7.0 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</a:rPr>
                            <a:t>  7.0 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</a:rPr>
                            <a:t>1.9 – 7.6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6.44.3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    8 </a:t>
                          </a:r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 3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</a:rPr>
                            <a:t> 1.4</a:t>
                          </a:r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0.7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9.34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−3.66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+4.58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8.9 3.2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</a:rPr>
                            <a:t>  2.5 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</a:rPr>
                            <a:t>  2.5 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</a:rPr>
                            <a:t>0.9</a:t>
                          </a:r>
                          <a:r>
                            <a:rPr lang="en-US" altLang="zh-TW" sz="1900" baseline="0" dirty="0">
                              <a:solidFill>
                                <a:srgbClr val="FF0000"/>
                              </a:solidFill>
                            </a:rPr>
                            <a:t> – 3.7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3.22.1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</a:rPr>
                            <a:t>0.17</a:t>
                          </a:r>
                          <a:r>
                            <a:rPr lang="en-US" altLang="zh-TW" sz="1900" dirty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5.74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−1.98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+2.40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5067097"/>
                  </p:ext>
                </p:extLst>
              </p:nvPr>
            </p:nvGraphicFramePr>
            <p:xfrm>
              <a:off x="1109246" y="524167"/>
              <a:ext cx="9741672" cy="20563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9664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1029071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920498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1075527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042068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1107281">
                      <a:extLst>
                        <a:ext uri="{9D8B030D-6E8A-4147-A177-3AD203B41FA5}">
                          <a16:colId xmlns:a16="http://schemas.microsoft.com/office/drawing/2014/main" val="1144101061"/>
                        </a:ext>
                      </a:extLst>
                    </a:gridCol>
                    <a:gridCol w="1214438">
                      <a:extLst>
                        <a:ext uri="{9D8B030D-6E8A-4147-A177-3AD203B41FA5}">
                          <a16:colId xmlns:a16="http://schemas.microsoft.com/office/drawing/2014/main" val="543138435"/>
                        </a:ext>
                      </a:extLst>
                    </a:gridCol>
                    <a:gridCol w="1128712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  <a:gridCol w="1014413">
                      <a:extLst>
                        <a:ext uri="{9D8B030D-6E8A-4147-A177-3AD203B41FA5}">
                          <a16:colId xmlns:a16="http://schemas.microsoft.com/office/drawing/2014/main" val="475964688"/>
                        </a:ext>
                      </a:extLst>
                    </a:gridCol>
                  </a:tblGrid>
                  <a:tr h="677164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Sinha,</a:t>
                          </a:r>
                        </a:p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Khanna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244371" t="-3571" r="-718543" b="-2044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,    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Niu,Wang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Zhao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 HYC,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68199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03" t="-103571" r="-706030" b="-1044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</a:rPr>
                            <a:t>  7.0 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</a:rPr>
                            <a:t>  7.0 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</a:rPr>
                            <a:t>1.9 – 7.6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6.44.3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    8 </a:t>
                          </a:r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 3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</a:rPr>
                            <a:t> 1.4</a:t>
                          </a:r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0.7</a:t>
                          </a:r>
                          <a:endParaRPr lang="zh-TW" altLang="en-US" sz="1900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675135" t="-103571" r="-92432" b="-1044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8.9 </a:t>
                          </a:r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</a:t>
                          </a:r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3.2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69723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03" t="-198261" r="-706030" b="-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</a:rPr>
                            <a:t>  2.5 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</a:rPr>
                            <a:t>  2.5 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</a:rPr>
                            <a:t>0.9</a:t>
                          </a:r>
                          <a:r>
                            <a:rPr lang="en-US" altLang="zh-TW" sz="1900" baseline="0" dirty="0" smtClean="0">
                              <a:solidFill>
                                <a:srgbClr val="FF0000"/>
                              </a:solidFill>
                            </a:rPr>
                            <a:t> – 3.7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3.22.1</a:t>
                          </a:r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</a:rPr>
                            <a:t>0.17</a:t>
                          </a:r>
                          <a:r>
                            <a:rPr lang="en-US" altLang="zh-TW" sz="1900" dirty="0" smtClean="0">
                              <a:solidFill>
                                <a:srgbClr val="FF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900" dirty="0" smtClean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675135" t="-198261" r="-92432" b="-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109246" y="3108676"/>
                <a:ext cx="10651331" cy="1602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300" b="1" dirty="0">
                    <a:solidFill>
                      <a:srgbClr val="3333FF"/>
                    </a:solidFill>
                  </a:rPr>
                  <a:t>W-exchange contributions </a:t>
                </a:r>
                <a14:m>
                  <m:oMath xmlns:m="http://schemas.openxmlformats.org/officeDocument/2006/math">
                    <m:r>
                      <a:rPr lang="en-US" altLang="zh-TW" sz="23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𝐭𝐨</m:t>
                    </m:r>
                    <m:r>
                      <a:rPr lang="en-US" altLang="zh-TW" sz="23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zh-TW" altLang="en-US" sz="23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for S-wave  were estimated by </a:t>
                </a:r>
                <a:r>
                  <a:rPr lang="en-US" altLang="zh-TW" sz="2300" b="1" dirty="0" err="1">
                    <a:solidFill>
                      <a:srgbClr val="3333FF"/>
                    </a:solidFill>
                  </a:rPr>
                  <a:t>Niu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 et al. by considering negative parity pole states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zh-TW" altLang="en-US" sz="2300" b="1" dirty="0">
                    <a:solidFill>
                      <a:srgbClr val="3333FF"/>
                    </a:solidFill>
                  </a:rPr>
                  <a:t>  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The “CS” diagram has the same topology as W-exchange and this leads to a double counting. The </a:t>
                </a:r>
                <a:r>
                  <a:rPr lang="en-US" altLang="zh-TW" sz="2300" b="1" dirty="0" err="1">
                    <a:solidFill>
                      <a:srgbClr val="3333FF"/>
                    </a:solidFill>
                  </a:rPr>
                  <a:t>factorizable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 internal W-emission contribution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2300" b="1" i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3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𝐢𝐬</m:t>
                    </m:r>
                    <m:r>
                      <a:rPr lang="en-US" altLang="zh-TW" sz="23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300" b="1" dirty="0">
                    <a:solidFill>
                      <a:srgbClr val="3333FF"/>
                    </a:solidFill>
                  </a:rPr>
                  <a:t>missing.</a:t>
                </a:r>
                <a:endParaRPr lang="zh-TW" altLang="en-US" sz="23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246" y="3108676"/>
                <a:ext cx="10651331" cy="1602939"/>
              </a:xfrm>
              <a:prstGeom prst="rect">
                <a:avLst/>
              </a:prstGeom>
              <a:blipFill>
                <a:blip r:embed="rId3"/>
                <a:stretch>
                  <a:fillRect l="-859" t="-3042" b="-57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62" y="4987779"/>
            <a:ext cx="2327696" cy="114268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32" y="4946867"/>
            <a:ext cx="2443559" cy="12245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20" y="4896585"/>
            <a:ext cx="2522582" cy="1274795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>
            <a:off x="4583220" y="5772501"/>
            <a:ext cx="650738" cy="112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46" y="3020671"/>
            <a:ext cx="4966581" cy="3520373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64" y="2568648"/>
            <a:ext cx="5001187" cy="407222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18" y="3043112"/>
            <a:ext cx="1138775" cy="3537202"/>
          </a:xfrm>
          <a:prstGeom prst="rect">
            <a:avLst/>
          </a:prstGeom>
        </p:spPr>
      </p:pic>
      <p:cxnSp>
        <p:nvCxnSpPr>
          <p:cNvPr id="24" name="直線單箭頭接點 23"/>
          <p:cNvCxnSpPr/>
          <p:nvPr/>
        </p:nvCxnSpPr>
        <p:spPr>
          <a:xfrm flipV="1">
            <a:off x="8139376" y="5958083"/>
            <a:ext cx="471224" cy="31975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3837992" y="6002886"/>
            <a:ext cx="4969423" cy="2301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5679204" y="5933393"/>
            <a:ext cx="471224" cy="31975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12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1</a:t>
            </a:fld>
            <a:endParaRPr lang="en-CN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936337" y="377103"/>
            <a:ext cx="9946706" cy="23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For singly charmed baryons, light </a:t>
            </a:r>
            <a:r>
              <a:rPr lang="en-US" altLang="zh-TW" sz="2300" b="1" dirty="0" err="1">
                <a:solidFill>
                  <a:srgbClr val="0000FF"/>
                </a:solidFill>
                <a:latin typeface="+mj-lt"/>
              </a:rPr>
              <a:t>diquark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 = 3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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3 = </a:t>
            </a:r>
            <a:r>
              <a:rPr lang="en-US" altLang="zh-TW" sz="2300" b="1" u="sng" dirty="0">
                <a:solidFill>
                  <a:srgbClr val="0000FF"/>
                </a:solidFill>
                <a:latin typeface="+mj-lt"/>
              </a:rPr>
              <a:t>3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+6  </a:t>
            </a:r>
            <a:r>
              <a:rPr lang="en-US" altLang="zh-TW" sz="2300" dirty="0">
                <a:solidFill>
                  <a:srgbClr val="0000FF"/>
                </a:solidFill>
              </a:rPr>
              <a:t>in </a:t>
            </a:r>
            <a:r>
              <a:rPr lang="en-US" altLang="zh-TW" sz="2300" dirty="0" err="1">
                <a:solidFill>
                  <a:srgbClr val="0000FF"/>
                </a:solidFill>
              </a:rPr>
              <a:t>antitriplet</a:t>
            </a:r>
            <a:r>
              <a:rPr lang="en-US" altLang="zh-TW" sz="2300" dirty="0">
                <a:solidFill>
                  <a:srgbClr val="0000FF"/>
                </a:solidFill>
              </a:rPr>
              <a:t> and sextet SU(3) representation, </a:t>
            </a:r>
            <a:endParaRPr lang="en-US" altLang="zh-TW" sz="2300" dirty="0">
              <a:solidFill>
                <a:srgbClr val="0000FF"/>
              </a:solidFill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300" b="1" u="sng" dirty="0">
                <a:solidFill>
                  <a:srgbClr val="0000FF"/>
                </a:solidFill>
                <a:latin typeface="+mj-lt"/>
              </a:rPr>
              <a:t>3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: 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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c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+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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c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+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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c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0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                   all decay weakly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6: 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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c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0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, 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’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</a:rPr>
              <a:t>+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</a:rPr>
              <a:t>c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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’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</a:rPr>
              <a:t>0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</a:rPr>
              <a:t>c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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c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++,+,0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    only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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c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0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 decays weakly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      </a:t>
            </a:r>
            <a:r>
              <a:rPr lang="en-US" altLang="zh-TW" sz="2300" b="1" dirty="0">
                <a:solidFill>
                  <a:srgbClr val="0000FF"/>
                </a:solidFill>
                <a:sym typeface="Symbol" pitchFamily="18" charset="2"/>
              </a:rPr>
              <a:t></a:t>
            </a:r>
            <a:r>
              <a:rPr lang="en-US" altLang="zh-TW" sz="2300" b="1" baseline="-25000" dirty="0">
                <a:solidFill>
                  <a:srgbClr val="0000FF"/>
                </a:solidFill>
                <a:sym typeface="Symbol" pitchFamily="18" charset="2"/>
              </a:rPr>
              <a:t>c</a:t>
            </a:r>
            <a:r>
              <a:rPr lang="en-US" altLang="zh-TW" sz="2300" b="1" baseline="30000" dirty="0">
                <a:solidFill>
                  <a:srgbClr val="0000FF"/>
                </a:solidFill>
                <a:sym typeface="Symbol" pitchFamily="18" charset="2"/>
              </a:rPr>
              <a:t>*0</a:t>
            </a:r>
            <a:r>
              <a:rPr lang="en-US" altLang="zh-TW" sz="2300" b="1" dirty="0">
                <a:solidFill>
                  <a:srgbClr val="0000FF"/>
                </a:solidFill>
                <a:sym typeface="Symbol" pitchFamily="18" charset="2"/>
              </a:rPr>
              <a:t>,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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*+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c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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*0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c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</a:t>
            </a:r>
            <a:r>
              <a:rPr lang="en-US" altLang="zh-TW" sz="2300" b="1" baseline="-25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c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*++,+,0    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(</a:t>
            </a:r>
            <a:r>
              <a:rPr lang="en-US" altLang="zh-TW" sz="2300" b="1" dirty="0">
                <a:solidFill>
                  <a:srgbClr val="0000FF"/>
                </a:solidFill>
                <a:latin typeface="Arial"/>
                <a:sym typeface="Symbol" pitchFamily="18" charset="2"/>
              </a:rPr>
              <a:t>J</a:t>
            </a:r>
            <a:r>
              <a:rPr lang="en-US" altLang="zh-TW" sz="2300" b="1" baseline="30000" dirty="0">
                <a:solidFill>
                  <a:srgbClr val="0000FF"/>
                </a:solidFill>
                <a:latin typeface="Arial"/>
                <a:sym typeface="Symbol" pitchFamily="18" charset="2"/>
              </a:rPr>
              <a:t>P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 = 3/2</a:t>
            </a:r>
            <a:r>
              <a:rPr lang="en-US" altLang="zh-TW" sz="2300" b="1" baseline="30000" dirty="0">
                <a:solidFill>
                  <a:srgbClr val="0000FF"/>
                </a:solidFill>
                <a:latin typeface="+mj-lt"/>
                <a:sym typeface="Symbol" pitchFamily="18" charset="2"/>
              </a:rPr>
              <a:t>+</a:t>
            </a:r>
            <a:r>
              <a:rPr lang="en-US" altLang="zh-TW" sz="2300" b="1" dirty="0">
                <a:solidFill>
                  <a:srgbClr val="0000FF"/>
                </a:solidFill>
                <a:latin typeface="+mj-lt"/>
                <a:sym typeface="Symbol" pitchFamily="18" charset="2"/>
              </a:rPr>
              <a:t>)</a:t>
            </a:r>
            <a:endParaRPr lang="en-US" altLang="zh-TW" sz="2300" b="1" baseline="30000" dirty="0">
              <a:solidFill>
                <a:srgbClr val="0000FF"/>
              </a:solidFill>
              <a:latin typeface="+mj-lt"/>
              <a:sym typeface="Symbol" pitchFamily="18" charset="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20" y="2992836"/>
            <a:ext cx="7632858" cy="2995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552637" y="5086718"/>
                <a:ext cx="19634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>
                    <a:solidFill>
                      <a:srgbClr val="3333FF"/>
                    </a:solidFill>
                  </a:rPr>
                  <a:t>spin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]=0</m:t>
                    </m:r>
                  </m:oMath>
                </a14:m>
                <a:endParaRPr lang="zh-TW" altLang="en-US" sz="20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637" y="5086718"/>
                <a:ext cx="1963435" cy="400110"/>
              </a:xfrm>
              <a:prstGeom prst="rect">
                <a:avLst/>
              </a:prstGeom>
              <a:blipFill>
                <a:blip r:embed="rId3"/>
                <a:stretch>
                  <a:fillRect l="-3416" t="-7576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7279885" y="5023484"/>
                <a:ext cx="19634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>
                    <a:solidFill>
                      <a:srgbClr val="3333FF"/>
                    </a:solidFill>
                  </a:rPr>
                  <a:t>spin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0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}=1</m:t>
                    </m:r>
                  </m:oMath>
                </a14:m>
                <a:endParaRPr lang="zh-TW" altLang="en-US" sz="20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885" y="5023484"/>
                <a:ext cx="1963435" cy="400110"/>
              </a:xfrm>
              <a:prstGeom prst="rect">
                <a:avLst/>
              </a:prstGeom>
              <a:blipFill>
                <a:blip r:embed="rId4"/>
                <a:stretch>
                  <a:fillRect l="-3106" t="-7576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7842527" y="2992836"/>
            <a:ext cx="2029451" cy="185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96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DE619-BE02-4088-37F1-F9BB9BA1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19</a:t>
            </a:fld>
            <a:endParaRPr lang="en-C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00" y="0"/>
            <a:ext cx="9204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99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DE619-BE02-4088-37F1-F9BB9BA1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52DF4-B260-DC4C-8FD7-9632DF4221E1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00" y="0"/>
            <a:ext cx="9204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4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21</a:t>
            </a:fld>
            <a:endParaRPr lang="en-CN"/>
          </a:p>
        </p:txBody>
      </p:sp>
      <p:sp>
        <p:nvSpPr>
          <p:cNvPr id="3" name="文字方塊 2"/>
          <p:cNvSpPr txBox="1"/>
          <p:nvPr/>
        </p:nvSpPr>
        <p:spPr>
          <a:xfrm>
            <a:off x="477584" y="337804"/>
            <a:ext cx="11065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b="1" dirty="0">
                <a:solidFill>
                  <a:srgbClr val="3333FF"/>
                </a:solidFill>
              </a:rPr>
              <a:t>Static bag model has an issue with center-of-mass motion (CMM) </a:t>
            </a:r>
            <a:r>
              <a:rPr lang="en-US" altLang="zh-TW" sz="1600" b="1" dirty="0">
                <a:solidFill>
                  <a:srgbClr val="3333FF"/>
                </a:solidFill>
              </a:rPr>
              <a:t>of</a:t>
            </a:r>
            <a:r>
              <a:rPr lang="en-US" altLang="zh-TW" sz="2100" b="1" dirty="0">
                <a:solidFill>
                  <a:srgbClr val="3333FF"/>
                </a:solidFill>
              </a:rPr>
              <a:t> the bag</a:t>
            </a:r>
            <a:endParaRPr lang="zh-TW" altLang="en-US" sz="2100" b="1" dirty="0">
              <a:solidFill>
                <a:srgbClr val="3333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037895" y="665518"/>
            <a:ext cx="460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Chao-</a:t>
            </a:r>
            <a:r>
              <a:rPr lang="en-US" altLang="zh-TW" sz="1600" dirty="0" err="1"/>
              <a:t>Qiang</a:t>
            </a:r>
            <a:r>
              <a:rPr lang="en-US" altLang="zh-TW" sz="1600" dirty="0"/>
              <a:t> </a:t>
            </a:r>
            <a:r>
              <a:rPr lang="en-US" altLang="zh-TW" sz="1600" dirty="0" err="1"/>
              <a:t>Geng</a:t>
            </a:r>
            <a:r>
              <a:rPr lang="en-US" altLang="zh-TW" sz="1600" dirty="0"/>
              <a:t>, Chia-Wei Liu, Ten-Hsueh Tsai (’20); </a:t>
            </a:r>
          </a:p>
          <a:p>
            <a:r>
              <a:rPr lang="en-US" altLang="zh-TW" sz="1600" dirty="0"/>
              <a:t>Liu, </a:t>
            </a:r>
            <a:r>
              <a:rPr lang="en-US" altLang="zh-TW" sz="1600" dirty="0" err="1"/>
              <a:t>Geng</a:t>
            </a:r>
            <a:r>
              <a:rPr lang="en-US" altLang="zh-TW" sz="1600" dirty="0"/>
              <a:t> (’22) </a:t>
            </a:r>
            <a:endParaRPr lang="zh-TW" altLang="en-US" sz="1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477584" y="1314564"/>
            <a:ext cx="74200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b="1" dirty="0">
                <a:solidFill>
                  <a:srgbClr val="3333FF"/>
                </a:solidFill>
              </a:rPr>
              <a:t>Bag quarks are </a:t>
            </a:r>
            <a:r>
              <a:rPr lang="en-US" altLang="zh-TW" sz="2300" b="1" dirty="0" err="1">
                <a:solidFill>
                  <a:srgbClr val="3333FF"/>
                </a:solidFill>
              </a:rPr>
              <a:t>unentangled</a:t>
            </a:r>
            <a:r>
              <a:rPr lang="en-US" altLang="zh-TW" sz="2300" b="1" dirty="0">
                <a:solidFill>
                  <a:srgbClr val="3333FF"/>
                </a:solidFill>
              </a:rPr>
              <a:t>; they obey free Dirac equation</a:t>
            </a:r>
            <a:endParaRPr lang="zh-TW" altLang="en-US" sz="2300" b="1" dirty="0">
              <a:solidFill>
                <a:srgbClr val="3333FF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77" y="1831540"/>
            <a:ext cx="5507831" cy="85649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50069" y="2978942"/>
            <a:ext cx="109156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b="1" dirty="0"/>
              <a:t>The variance of                                         is referred to CMM of the bag. A physical bag with a definite momentum should not have CMM as  </a:t>
            </a:r>
            <a:endParaRPr lang="zh-TW" altLang="en-US" sz="2300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31" y="3012172"/>
            <a:ext cx="2324100" cy="38611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02" y="3398285"/>
            <a:ext cx="812093" cy="357321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77584" y="4181833"/>
            <a:ext cx="97012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b="1" dirty="0">
                <a:solidFill>
                  <a:srgbClr val="3333FF"/>
                </a:solidFill>
              </a:rPr>
              <a:t>MIT bag model: Poincare invariance is not kept</a:t>
            </a:r>
            <a:endParaRPr lang="zh-TW" altLang="en-US" sz="2300" b="1" dirty="0">
              <a:solidFill>
                <a:srgbClr val="3333FF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19" y="4785847"/>
            <a:ext cx="7915275" cy="71156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73" y="1801323"/>
            <a:ext cx="881472" cy="34179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82" y="2332059"/>
            <a:ext cx="1820006" cy="30243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726650" y="1794180"/>
            <a:ext cx="231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(recall that                  )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158125" y="2310412"/>
            <a:ext cx="231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because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1822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22</a:t>
            </a:fld>
            <a:endParaRPr lang="en-CN"/>
          </a:p>
        </p:txBody>
      </p:sp>
      <p:sp>
        <p:nvSpPr>
          <p:cNvPr id="3" name="文字方塊 2"/>
          <p:cNvSpPr txBox="1"/>
          <p:nvPr/>
        </p:nvSpPr>
        <p:spPr>
          <a:xfrm>
            <a:off x="1579164" y="433652"/>
            <a:ext cx="113799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dirty="0"/>
              <a:t>In homogeneous bag model (HBM) by </a:t>
            </a:r>
            <a:r>
              <a:rPr lang="en-US" altLang="zh-TW" sz="2300" dirty="0" err="1"/>
              <a:t>Geng</a:t>
            </a:r>
            <a:r>
              <a:rPr lang="en-US" altLang="zh-TW" sz="2300" dirty="0"/>
              <a:t>, Liu, Tsai </a:t>
            </a:r>
            <a:endParaRPr lang="zh-TW" altLang="en-US" sz="23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14" y="5330477"/>
            <a:ext cx="2630901" cy="44755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704332" y="2828546"/>
            <a:ext cx="93583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altLang="zh-TW" sz="2300" b="1" dirty="0">
                <a:solidFill>
                  <a:srgbClr val="3333FF"/>
                </a:solidFill>
                <a:sym typeface="Symbol" panose="05050102010706020507" pitchFamily="18" charset="2"/>
              </a:rPr>
              <a:t> Wave function is invariant under space translation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altLang="zh-TW" sz="2300" b="1" dirty="0">
                <a:solidFill>
                  <a:srgbClr val="3333FF"/>
                </a:solidFill>
                <a:sym typeface="Symbol" panose="05050102010706020507" pitchFamily="18" charset="2"/>
              </a:rPr>
              <a:t> Quarks are no longer constrained in specific regions </a:t>
            </a:r>
            <a:endParaRPr lang="zh-TW" altLang="en-US" sz="2300" b="1" dirty="0">
              <a:solidFill>
                <a:srgbClr val="3333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74557" y="5331757"/>
            <a:ext cx="682228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dirty="0">
                <a:solidFill>
                  <a:srgbClr val="3333FF"/>
                </a:solidFill>
              </a:rPr>
              <a:t>CMM is thus taken away from the static bag</a:t>
            </a:r>
            <a:endParaRPr lang="zh-TW" altLang="en-US" sz="2300" dirty="0">
              <a:solidFill>
                <a:srgbClr val="3333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8" y="2018636"/>
            <a:ext cx="6664358" cy="68177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51" y="1021681"/>
            <a:ext cx="7541667" cy="72858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59" y="4401492"/>
            <a:ext cx="5901703" cy="611098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2173351" y="3779280"/>
            <a:ext cx="80589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b="1" dirty="0"/>
              <a:t>Quarks are bounded and entangled in the following way:</a:t>
            </a:r>
            <a:endParaRPr lang="zh-TW" alt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2585827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937172" y="6428755"/>
            <a:ext cx="2743200" cy="365125"/>
          </a:xfrm>
        </p:spPr>
        <p:txBody>
          <a:bodyPr/>
          <a:lstStyle/>
          <a:p>
            <a:fld id="{99452DF4-B260-DC4C-8FD7-9632DF4221E1}" type="slidenum">
              <a:rPr lang="en-CN" smtClean="0"/>
              <a:t>23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4808921"/>
                  </p:ext>
                </p:extLst>
              </p:nvPr>
            </p:nvGraphicFramePr>
            <p:xfrm>
              <a:off x="392907" y="2067695"/>
              <a:ext cx="11608597" cy="34775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8706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842962">
                      <a:extLst>
                        <a:ext uri="{9D8B030D-6E8A-4147-A177-3AD203B41FA5}">
                          <a16:colId xmlns:a16="http://schemas.microsoft.com/office/drawing/2014/main" val="834481309"/>
                        </a:ext>
                      </a:extLst>
                    </a:gridCol>
                    <a:gridCol w="943130">
                      <a:extLst>
                        <a:ext uri="{9D8B030D-6E8A-4147-A177-3AD203B41FA5}">
                          <a16:colId xmlns:a16="http://schemas.microsoft.com/office/drawing/2014/main" val="412633390"/>
                        </a:ext>
                      </a:extLst>
                    </a:gridCol>
                    <a:gridCol w="831138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1073949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1230749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293595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1278270">
                      <a:extLst>
                        <a:ext uri="{9D8B030D-6E8A-4147-A177-3AD203B41FA5}">
                          <a16:colId xmlns:a16="http://schemas.microsoft.com/office/drawing/2014/main" val="1144101061"/>
                        </a:ext>
                      </a:extLst>
                    </a:gridCol>
                    <a:gridCol w="1078820">
                      <a:extLst>
                        <a:ext uri="{9D8B030D-6E8A-4147-A177-3AD203B41FA5}">
                          <a16:colId xmlns:a16="http://schemas.microsoft.com/office/drawing/2014/main" val="543138435"/>
                        </a:ext>
                      </a:extLst>
                    </a:gridCol>
                    <a:gridCol w="1032717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  <a:gridCol w="924561">
                      <a:extLst>
                        <a:ext uri="{9D8B030D-6E8A-4147-A177-3AD203B41FA5}">
                          <a16:colId xmlns:a16="http://schemas.microsoft.com/office/drawing/2014/main" val="4069510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9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altLang="zh-TW" sz="19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(’92)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FFFF00"/>
                              </a:solidFill>
                            </a:rPr>
                            <a:t>Sinha</a:t>
                          </a:r>
                        </a:p>
                        <a:p>
                          <a:r>
                            <a:rPr lang="en-US" altLang="zh-TW" sz="1800" dirty="0">
                              <a:solidFill>
                                <a:srgbClr val="FFFF00"/>
                              </a:solidFill>
                            </a:rPr>
                            <a:t>Khanna</a:t>
                          </a:r>
                          <a:endParaRPr lang="zh-TW" altLang="en-US" sz="18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9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altLang="zh-TW" sz="19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(’16)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                 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,                 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Niu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, Wang  </a:t>
                          </a:r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Zhao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 HYC,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HYC, Liu</a:t>
                          </a: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75730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0.39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0.17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&lt; 3.9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0.18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−0.13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TW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</a:rPr>
                            <a:t>1.34</a:t>
                          </a:r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0.53 *</a:t>
                          </a:r>
                          <a:endParaRPr lang="zh-TW" altLang="en-US" sz="17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</a:rPr>
                            <a:t>&gt;0.25</a:t>
                          </a:r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5.8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2.1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altLang="zh-TW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≈−0.16</m:t>
                                </m:r>
                              </m:oMath>
                            </m:oMathPara>
                          </a14:m>
                          <a:endParaRPr lang="zh-TW" altLang="en-US" sz="16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1.76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−0.12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+0.18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9.82.4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7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altLang="zh-TW" sz="17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≈0.46</m:t>
                                </m:r>
                              </m:oMath>
                            </m:oMathPara>
                          </a14:m>
                          <a:endParaRPr lang="zh-TW" altLang="en-US" sz="17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5.4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1.1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0.69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0.11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&lt; 6.1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  &lt; 0.2</a:t>
                          </a:r>
                        </a:p>
                        <a:p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2.010.80 *</a:t>
                          </a:r>
                          <a:endParaRPr lang="zh-TW" altLang="en-US" sz="17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11.1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4.0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altLang="zh-TW" sz="16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≈−0.007</m:t>
                                </m:r>
                              </m:oMath>
                            </m:oMathPara>
                          </a14:m>
                          <a:endParaRPr lang="zh-TW" altLang="en-US" sz="16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3.03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−0.22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</a:rPr>
                            <a:t>18.7</a:t>
                          </a:r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4.5</a:t>
                          </a:r>
                          <a:endParaRPr lang="zh-TW" altLang="en-US" sz="17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7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altLang="zh-TW" sz="17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≈0.45</m:t>
                                </m:r>
                              </m:oMath>
                            </m:oMathPara>
                          </a14:m>
                          <a:endParaRPr lang="zh-TW" altLang="en-US" sz="1700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5.7-6.2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7.0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1.9 – 7.6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6.44.3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8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1.4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0.7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4.67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−1.83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+2.29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10.81.9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8.93.2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553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2.5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0.9</a:t>
                          </a:r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</a:rPr>
                            <a:t> – 3.7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3.22.1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0.17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2.87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−0.99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+1.20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6.11.0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98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4808921"/>
                  </p:ext>
                </p:extLst>
              </p:nvPr>
            </p:nvGraphicFramePr>
            <p:xfrm>
              <a:off x="392907" y="2067695"/>
              <a:ext cx="11608597" cy="34775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8706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842962">
                      <a:extLst>
                        <a:ext uri="{9D8B030D-6E8A-4147-A177-3AD203B41FA5}">
                          <a16:colId xmlns:a16="http://schemas.microsoft.com/office/drawing/2014/main" val="834481309"/>
                        </a:ext>
                      </a:extLst>
                    </a:gridCol>
                    <a:gridCol w="943130">
                      <a:extLst>
                        <a:ext uri="{9D8B030D-6E8A-4147-A177-3AD203B41FA5}">
                          <a16:colId xmlns:a16="http://schemas.microsoft.com/office/drawing/2014/main" val="412633390"/>
                        </a:ext>
                      </a:extLst>
                    </a:gridCol>
                    <a:gridCol w="831138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1073949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1230749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293595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1278270">
                      <a:extLst>
                        <a:ext uri="{9D8B030D-6E8A-4147-A177-3AD203B41FA5}">
                          <a16:colId xmlns:a16="http://schemas.microsoft.com/office/drawing/2014/main" val="1144101061"/>
                        </a:ext>
                      </a:extLst>
                    </a:gridCol>
                    <a:gridCol w="1078820">
                      <a:extLst>
                        <a:ext uri="{9D8B030D-6E8A-4147-A177-3AD203B41FA5}">
                          <a16:colId xmlns:a16="http://schemas.microsoft.com/office/drawing/2014/main" val="543138435"/>
                        </a:ext>
                      </a:extLst>
                    </a:gridCol>
                    <a:gridCol w="1032717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  <a:gridCol w="924561">
                      <a:extLst>
                        <a:ext uri="{9D8B030D-6E8A-4147-A177-3AD203B41FA5}">
                          <a16:colId xmlns:a16="http://schemas.microsoft.com/office/drawing/2014/main" val="4069510849"/>
                        </a:ext>
                      </a:extLst>
                    </a:gridCol>
                  </a:tblGrid>
                  <a:tr h="677164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128986" t="-4505" r="-1155072" b="-4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FFFF00"/>
                              </a:solidFill>
                            </a:rPr>
                            <a:t>Sinha</a:t>
                          </a:r>
                        </a:p>
                        <a:p>
                          <a:r>
                            <a:rPr lang="en-US" altLang="zh-TW" sz="1800" dirty="0" smtClean="0">
                              <a:solidFill>
                                <a:srgbClr val="FFFF00"/>
                              </a:solidFill>
                            </a:rPr>
                            <a:t>Khanna</a:t>
                          </a:r>
                          <a:endParaRPr lang="zh-TW" altLang="en-US" sz="1800" dirty="0" smtClean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43796" t="-4505" r="-950365" b="-4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                  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,                 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Niu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, Wang  </a:t>
                          </a:r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Zhao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  HYC,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HYC, Liu</a:t>
                          </a:r>
                        </a:p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757308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65" t="-92800" r="-978531" b="-269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0.39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0.17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&lt; 3.9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88119" t="-92800" r="-457426" b="-269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&gt;0.25</a:t>
                          </a:r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70476" t="-92800" r="-239048" b="-269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795480" t="-92800" r="-183616" b="-269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937870" t="-92800" r="-92308" b="-269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5.4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1.1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663893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65" t="-221101" r="-978531" b="-209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0.69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0.11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&lt; 6.1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   &lt; 0.2</a:t>
                          </a:r>
                        </a:p>
                        <a:p>
                          <a:r>
                            <a:rPr lang="en-US" altLang="zh-TW" sz="17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2.010.80 *</a:t>
                          </a:r>
                          <a:endParaRPr lang="zh-TW" altLang="en-US" sz="17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70476" t="-221101" r="-239048" b="-209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795480" t="-221101" r="-183616" b="-209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937870" t="-221101" r="-92308" b="-209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  <a:tr h="68199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65" t="-312500" r="-978531" b="-1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5.7-6.2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7.0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1.9 – 7.6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6.44.3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8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 1.4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0.7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795480" t="-312500" r="-183616" b="-1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10.81.9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8.93.2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553295"/>
                      </a:ext>
                    </a:extLst>
                  </a:tr>
                  <a:tr h="69723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65" t="-405263" r="-978531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2.5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0.9</a:t>
                          </a:r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</a:rPr>
                            <a:t> – 3.7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3.22.1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0.17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795480" t="-405263" r="-183616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6.11.0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983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文字方塊 4"/>
          <p:cNvSpPr txBox="1"/>
          <p:nvPr/>
        </p:nvSpPr>
        <p:spPr>
          <a:xfrm>
            <a:off x="866323" y="596000"/>
            <a:ext cx="104084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b="1" dirty="0">
                <a:solidFill>
                  <a:srgbClr val="3333FF"/>
                </a:solidFill>
              </a:rPr>
              <a:t>Matrix elements in the HMB model are found to be nearly twice larger than the MIT bag modes  (Liu, Xu, HYC)</a:t>
            </a:r>
            <a:endParaRPr lang="zh-TW" altLang="en-US" sz="2300" b="1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395656" y="5545280"/>
                <a:ext cx="8248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C00000"/>
                    </a:solidFill>
                  </a:rPr>
                  <a:t> * For constructive interference between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r>
                  <a:rPr lang="zh-TW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TW" dirty="0">
                    <a:solidFill>
                      <a:srgbClr val="C0000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𝒔𝒖</m:t>
                    </m:r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𝒖𝒅</m:t>
                    </m:r>
                    <m:r>
                      <a:rPr lang="en-US" altLang="zh-TW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TW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656" y="5545280"/>
                <a:ext cx="8248517" cy="369332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9427530" y="5796260"/>
                <a:ext cx="2659682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/>
                  <a:t>scaled up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altLang="zh-TW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7530" y="5796260"/>
                <a:ext cx="2659682" cy="381515"/>
              </a:xfrm>
              <a:prstGeom prst="rect">
                <a:avLst/>
              </a:prstGeom>
              <a:blipFill>
                <a:blip r:embed="rId4"/>
                <a:stretch>
                  <a:fillRect l="-2064" t="-8065" b="-241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向上箭號 8"/>
          <p:cNvSpPr/>
          <p:nvPr/>
        </p:nvSpPr>
        <p:spPr>
          <a:xfrm>
            <a:off x="10530975" y="5523342"/>
            <a:ext cx="226396" cy="2762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99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24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974982" y="460040"/>
                <a:ext cx="10378818" cy="785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3333FF"/>
                    </a:solidFill>
                  </a:rPr>
                  <a:t>Q:  The predictions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altLang="zh-TW" sz="22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altLang="zh-TW" sz="2200" dirty="0">
                    <a:solidFill>
                      <a:srgbClr val="3333FF"/>
                    </a:solidFill>
                  </a:rPr>
                  <a:t>by Zhao et al. agree with experiment, why is that their </a:t>
                </a:r>
              </a:p>
              <a:p>
                <a:r>
                  <a:rPr lang="en-US" altLang="zh-TW" sz="2200" dirty="0">
                    <a:solidFill>
                      <a:srgbClr val="3333FF"/>
                    </a:solidFill>
                  </a:rPr>
                  <a:t>       predictions are lousy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altLang="zh-TW" sz="22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altLang="zh-TW" sz="2200" dirty="0">
                    <a:solidFill>
                      <a:srgbClr val="3333FF"/>
                    </a:solidFill>
                  </a:rPr>
                  <a:t>?</a:t>
                </a:r>
                <a:endParaRPr lang="zh-TW" altLang="en-US" sz="22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82" y="460040"/>
                <a:ext cx="10378818" cy="785023"/>
              </a:xfrm>
              <a:prstGeom prst="rect">
                <a:avLst/>
              </a:prstGeom>
              <a:blipFill>
                <a:blip r:embed="rId2"/>
                <a:stretch>
                  <a:fillRect l="-763" t="-4651" b="-155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26097" y="1526840"/>
                <a:ext cx="10685037" cy="1123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3333FF"/>
                    </a:solidFill>
                  </a:rPr>
                  <a:t>A:  Their calculations of S-wave of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altLang="zh-TW" sz="22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altLang="zh-TW" sz="2200" dirty="0">
                    <a:solidFill>
                      <a:srgbClr val="3333FF"/>
                    </a:solidFill>
                  </a:rPr>
                  <a:t>are not correct. Since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altLang="zh-TW" sz="22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22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2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altLang="zh-TW" sz="2200" dirty="0">
                    <a:solidFill>
                      <a:srgbClr val="3333FF"/>
                    </a:solidFill>
                  </a:rPr>
                  <a:t>are </a:t>
                </a:r>
              </a:p>
              <a:p>
                <a:r>
                  <a:rPr lang="en-US" altLang="zh-TW" sz="2200" dirty="0">
                    <a:solidFill>
                      <a:srgbClr val="3333FF"/>
                    </a:solidFill>
                  </a:rPr>
                  <a:t>      predominated by P-wave, BF will not be affected by the S-wave. However, the sign of</a:t>
                </a:r>
              </a:p>
              <a:p>
                <a:r>
                  <a:rPr lang="en-US" altLang="zh-TW" sz="2200" dirty="0">
                    <a:solidFill>
                      <a:srgbClr val="3333FF"/>
                    </a:solidFill>
                  </a:rPr>
                  <a:t>      decay asymmetry will be flipped. 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097" y="1526840"/>
                <a:ext cx="10685037" cy="1123577"/>
              </a:xfrm>
              <a:prstGeom prst="rect">
                <a:avLst/>
              </a:prstGeom>
              <a:blipFill>
                <a:blip r:embed="rId3"/>
                <a:stretch>
                  <a:fillRect l="-742" t="-1622" b="-97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49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3439-6146-3FF7-3C95-16C55AC7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164307"/>
            <a:ext cx="9113044" cy="847725"/>
          </a:xfrm>
        </p:spPr>
        <p:txBody>
          <a:bodyPr/>
          <a:lstStyle/>
          <a:p>
            <a:r>
              <a:rPr lang="en-CN" b="1" dirty="0">
                <a:solidFill>
                  <a:srgbClr val="3333FF"/>
                </a:solidFill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EC02F-A42B-DFB4-489E-E2AE7526B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9761" y="1197156"/>
                <a:ext cx="10462307" cy="3189720"/>
              </a:xfrm>
            </p:spPr>
            <p:txBody>
              <a:bodyPr>
                <a:noAutofit/>
              </a:bodyPr>
              <a:lstStyle/>
              <a:p>
                <a:pPr defTabSz="557022">
                  <a:spcBef>
                    <a:spcPts val="4100"/>
                  </a:spcBef>
                  <a:buFont typeface="Wingdings" panose="05000000000000000000" pitchFamily="2" charset="2"/>
                  <a:buChar char="n"/>
                  <a:defRPr sz="3612" spc="72"/>
                </a:pPr>
                <a:r>
                  <a:rPr lang="en-US" altLang="zh-TW" sz="2300" b="1" dirty="0">
                    <a:solidFill>
                      <a:srgbClr val="3333FF"/>
                    </a:solidFill>
                  </a:rPr>
                  <a:t>  Current algebra is applicable to HFC decays</a:t>
                </a:r>
              </a:p>
              <a:p>
                <a:pPr defTabSz="557022">
                  <a:spcBef>
                    <a:spcPts val="4100"/>
                  </a:spcBef>
                  <a:buFont typeface="Wingdings" panose="05000000000000000000" pitchFamily="2" charset="2"/>
                  <a:buChar char="n"/>
                  <a:defRPr sz="3612" spc="72"/>
                </a:pPr>
                <a:r>
                  <a:rPr lang="en-US" altLang="zh-TW" sz="2300" b="1" dirty="0">
                    <a:solidFill>
                      <a:srgbClr val="3333FF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zh-TW" altLang="ar-AE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ar-AE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zh-TW" altLang="ar-AE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zh-TW" altLang="ar-AE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ar-AE" altLang="zh-TW" sz="23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is dominated by P-wave pole terms, induced by W-exchange through </a:t>
                </a:r>
                <a14:m>
                  <m:oMath xmlns:m="http://schemas.openxmlformats.org/officeDocument/2006/math"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r>
                  <a:rPr lang="en-US" altLang="zh-TW" sz="2300" b="1" dirty="0">
                    <a:solidFill>
                      <a:srgbClr val="3333FF"/>
                    </a:solidFill>
                  </a:rPr>
                  <a:t> transition,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ar-AE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zh-TW" altLang="ar-AE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ar-AE" altLang="zh-TW" sz="23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proceeds only through S-wave</a:t>
                </a:r>
              </a:p>
              <a:p>
                <a:pPr defTabSz="557022">
                  <a:spcBef>
                    <a:spcPts val="4100"/>
                  </a:spcBef>
                  <a:buFont typeface="Wingdings" panose="05000000000000000000" pitchFamily="2" charset="2"/>
                  <a:buChar char="n"/>
                  <a:defRPr sz="3612" spc="72"/>
                </a:pPr>
                <a:r>
                  <a:rPr lang="en-US" altLang="zh-TW" sz="2300" b="1" dirty="0">
                    <a:solidFill>
                      <a:srgbClr val="3333FF"/>
                    </a:solidFill>
                  </a:rPr>
                  <a:t>  Estimations of non-perturbative parameters in homogenous bag model are         better than MIT bag model.</a:t>
                </a:r>
              </a:p>
              <a:p>
                <a:pPr defTabSz="557022">
                  <a:spcBef>
                    <a:spcPts val="4100"/>
                  </a:spcBef>
                  <a:buFont typeface="Wingdings" panose="05000000000000000000" pitchFamily="2" charset="2"/>
                  <a:buChar char="n"/>
                  <a:defRPr sz="3612" spc="72"/>
                </a:pPr>
                <a14:m>
                  <m:oMath xmlns:m="http://schemas.openxmlformats.org/officeDocument/2006/math">
                    <m:r>
                      <a:rPr lang="en-US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zh-TW" altLang="ar-AE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ar-AE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zh-TW" altLang="ar-AE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zh-TW" altLang="ar-AE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ar-AE" altLang="zh-TW" sz="23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receives only </a:t>
                </a:r>
                <a:r>
                  <a:rPr lang="en-US" altLang="zh-TW" sz="2300" b="1" dirty="0" err="1">
                    <a:solidFill>
                      <a:srgbClr val="3333FF"/>
                    </a:solidFill>
                  </a:rPr>
                  <a:t>factorizable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 P-wave contributions;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zh-TW" altLang="ar-AE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ar-AE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ar-AE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zh-TW" altLang="ar-AE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zh-TW" altLang="ar-AE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ar-AE" altLang="zh-TW" sz="23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acquires additional </a:t>
                </a:r>
                <a:r>
                  <a:rPr lang="en-US" altLang="zh-TW" sz="2300" b="1" dirty="0" err="1">
                    <a:solidFill>
                      <a:srgbClr val="3333FF"/>
                    </a:solidFill>
                  </a:rPr>
                  <a:t>nonspectator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 W-exchange for both PV &amp; PC amplitudes</a:t>
                </a:r>
                <a:endParaRPr lang="zh-TW" altLang="en-US" sz="23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3EC02F-A42B-DFB4-489E-E2AE7526B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9761" y="1197156"/>
                <a:ext cx="10462307" cy="3189720"/>
              </a:xfrm>
              <a:blipFill>
                <a:blip r:embed="rId2"/>
                <a:stretch>
                  <a:fillRect l="-699" t="-2481" b="-259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DC18C-4391-BED9-6892-D2BAD15E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25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17639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26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7625467"/>
                  </p:ext>
                </p:extLst>
              </p:nvPr>
            </p:nvGraphicFramePr>
            <p:xfrm>
              <a:off x="392907" y="2067695"/>
              <a:ext cx="8218790" cy="34775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8706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878900">
                      <a:extLst>
                        <a:ext uri="{9D8B030D-6E8A-4147-A177-3AD203B41FA5}">
                          <a16:colId xmlns:a16="http://schemas.microsoft.com/office/drawing/2014/main" val="834481309"/>
                        </a:ext>
                      </a:extLst>
                    </a:gridCol>
                    <a:gridCol w="907192">
                      <a:extLst>
                        <a:ext uri="{9D8B030D-6E8A-4147-A177-3AD203B41FA5}">
                          <a16:colId xmlns:a16="http://schemas.microsoft.com/office/drawing/2014/main" val="412633390"/>
                        </a:ext>
                      </a:extLst>
                    </a:gridCol>
                    <a:gridCol w="1028194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876893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1230749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293595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924561">
                      <a:extLst>
                        <a:ext uri="{9D8B030D-6E8A-4147-A177-3AD203B41FA5}">
                          <a16:colId xmlns:a16="http://schemas.microsoft.com/office/drawing/2014/main" val="40695108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9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altLang="zh-TW" sz="19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(’92)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FFFF00"/>
                              </a:solidFill>
                            </a:rPr>
                            <a:t>Sinha</a:t>
                          </a:r>
                        </a:p>
                        <a:p>
                          <a:r>
                            <a:rPr lang="en-US" altLang="zh-TW" sz="1800" dirty="0">
                              <a:solidFill>
                                <a:srgbClr val="FFFF00"/>
                              </a:solidFill>
                            </a:rPr>
                            <a:t>Khanna</a:t>
                          </a:r>
                          <a:endParaRPr lang="zh-TW" altLang="en-US" sz="18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                 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(CLY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TW" sz="190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19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US" altLang="zh-TW" sz="1900" dirty="0">
                            <a:solidFill>
                              <a:srgbClr val="FFFF00"/>
                            </a:solidFill>
                          </a:endParaRP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(’16)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,                 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75730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0.39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&lt; 3.9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0.17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0.18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−0.13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TW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</a:rPr>
                            <a:t>1.34</a:t>
                          </a:r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0.53 *</a:t>
                          </a:r>
                          <a:endParaRPr lang="zh-TW" altLang="en-US" sz="17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</a:rPr>
                            <a:t>&gt;0.25</a:t>
                          </a:r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5.4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1.1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0.69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&lt; 6.1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0.11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  &lt; 0.2</a:t>
                          </a:r>
                        </a:p>
                        <a:p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2.010.80 *</a:t>
                          </a:r>
                          <a:endParaRPr lang="zh-TW" altLang="en-US" sz="17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5.7-6.2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1.9 – 7.6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7.0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6.44.3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8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7.03.3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553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0.9</a:t>
                          </a:r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</a:rPr>
                            <a:t> – 3.7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2.5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3.22.1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98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7625467"/>
                  </p:ext>
                </p:extLst>
              </p:nvPr>
            </p:nvGraphicFramePr>
            <p:xfrm>
              <a:off x="392907" y="2067695"/>
              <a:ext cx="8218790" cy="34775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8706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878900">
                      <a:extLst>
                        <a:ext uri="{9D8B030D-6E8A-4147-A177-3AD203B41FA5}">
                          <a16:colId xmlns:a16="http://schemas.microsoft.com/office/drawing/2014/main" val="834481309"/>
                        </a:ext>
                      </a:extLst>
                    </a:gridCol>
                    <a:gridCol w="907192">
                      <a:extLst>
                        <a:ext uri="{9D8B030D-6E8A-4147-A177-3AD203B41FA5}">
                          <a16:colId xmlns:a16="http://schemas.microsoft.com/office/drawing/2014/main" val="412633390"/>
                        </a:ext>
                      </a:extLst>
                    </a:gridCol>
                    <a:gridCol w="1028194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876893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  <a:gridCol w="1230749">
                      <a:extLst>
                        <a:ext uri="{9D8B030D-6E8A-4147-A177-3AD203B41FA5}">
                          <a16:colId xmlns:a16="http://schemas.microsoft.com/office/drawing/2014/main" val="1926120044"/>
                        </a:ext>
                      </a:extLst>
                    </a:gridCol>
                    <a:gridCol w="1293595">
                      <a:extLst>
                        <a:ext uri="{9D8B030D-6E8A-4147-A177-3AD203B41FA5}">
                          <a16:colId xmlns:a16="http://schemas.microsoft.com/office/drawing/2014/main" val="1910272794"/>
                        </a:ext>
                      </a:extLst>
                    </a:gridCol>
                    <a:gridCol w="924561">
                      <a:extLst>
                        <a:ext uri="{9D8B030D-6E8A-4147-A177-3AD203B41FA5}">
                          <a16:colId xmlns:a16="http://schemas.microsoft.com/office/drawing/2014/main" val="4069510849"/>
                        </a:ext>
                      </a:extLst>
                    </a:gridCol>
                  </a:tblGrid>
                  <a:tr h="677164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123611" t="-4505" r="-716667" b="-4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FFFF00"/>
                              </a:solidFill>
                            </a:rPr>
                            <a:t>Sinha</a:t>
                          </a:r>
                        </a:p>
                        <a:p>
                          <a:r>
                            <a:rPr lang="en-US" altLang="zh-TW" sz="1800" dirty="0" smtClean="0">
                              <a:solidFill>
                                <a:srgbClr val="FFFF00"/>
                              </a:solidFill>
                            </a:rPr>
                            <a:t>Khanna</a:t>
                          </a:r>
                          <a:endParaRPr lang="zh-TW" altLang="en-US" sz="1800" dirty="0" smtClean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Faller,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Mannel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                  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444444" t="-4505" r="-395833" b="-4162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Gronau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,                 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Rosner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Voloshin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757308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65" t="-92800" r="-664407" b="-269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0.39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&lt; 3.9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0.17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88119" t="-92800" r="-182178" b="-269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</a:rPr>
                            <a:t>&gt;0.25</a:t>
                          </a:r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5.4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1.1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663893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65" t="-221101" r="-664407" b="-209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0.69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&lt; 6.1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0.11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   &lt; 0.2</a:t>
                          </a:r>
                        </a:p>
                        <a:p>
                          <a:r>
                            <a:rPr lang="en-US" altLang="zh-TW" sz="17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2.010.80 *</a:t>
                          </a:r>
                          <a:endParaRPr lang="zh-TW" altLang="en-US" sz="17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  <a:tr h="68199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65" t="-312500" r="-664407" b="-1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5.7-6.2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1.9 – 7.6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7.0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6.44.3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8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 3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7.03.3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553295"/>
                      </a:ext>
                    </a:extLst>
                  </a:tr>
                  <a:tr h="69723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565" t="-405263" r="-664407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0.9</a:t>
                          </a:r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</a:rPr>
                            <a:t> – 3.7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2.5 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3.22.1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983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文字方塊 3"/>
          <p:cNvSpPr txBox="1"/>
          <p:nvPr/>
        </p:nvSpPr>
        <p:spPr>
          <a:xfrm>
            <a:off x="1525869" y="1698363"/>
            <a:ext cx="614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1992         1999         2015          2016          2016               2019               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7843458" y="1698363"/>
            <a:ext cx="407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  2021              2022            2022        2023                </a:t>
            </a:r>
            <a:endParaRPr lang="zh-TW" altLang="en-US" b="1" dirty="0"/>
          </a:p>
        </p:txBody>
      </p:sp>
      <p:cxnSp>
        <p:nvCxnSpPr>
          <p:cNvPr id="6" name="直線接點 5"/>
          <p:cNvCxnSpPr/>
          <p:nvPr/>
        </p:nvCxnSpPr>
        <p:spPr>
          <a:xfrm>
            <a:off x="392907" y="4162483"/>
            <a:ext cx="7281321" cy="1122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1013248"/>
                  </p:ext>
                </p:extLst>
              </p:nvPr>
            </p:nvGraphicFramePr>
            <p:xfrm>
              <a:off x="7670785" y="2073916"/>
              <a:ext cx="4299227" cy="34560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8842">
                      <a:extLst>
                        <a:ext uri="{9D8B030D-6E8A-4147-A177-3AD203B41FA5}">
                          <a16:colId xmlns:a16="http://schemas.microsoft.com/office/drawing/2014/main" val="1144101061"/>
                        </a:ext>
                      </a:extLst>
                    </a:gridCol>
                    <a:gridCol w="1093107">
                      <a:extLst>
                        <a:ext uri="{9D8B030D-6E8A-4147-A177-3AD203B41FA5}">
                          <a16:colId xmlns:a16="http://schemas.microsoft.com/office/drawing/2014/main" val="543138435"/>
                        </a:ext>
                      </a:extLst>
                    </a:gridCol>
                    <a:gridCol w="1032717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  <a:gridCol w="924561">
                      <a:extLst>
                        <a:ext uri="{9D8B030D-6E8A-4147-A177-3AD203B41FA5}">
                          <a16:colId xmlns:a16="http://schemas.microsoft.com/office/drawing/2014/main" val="4069510849"/>
                        </a:ext>
                      </a:extLst>
                    </a:gridCol>
                  </a:tblGrid>
                  <a:tr h="679797"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Niu</a:t>
                          </a:r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, Wang  </a:t>
                          </a:r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Zhao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 HYC,       </a:t>
                          </a:r>
                        </a:p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HYC, Liu</a:t>
                          </a:r>
                        </a:p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7677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</a:rPr>
                            <a:t>   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5.8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2.1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1.76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−0.12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+0.18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9.82.4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5.4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1.1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64889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11.1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4.0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3.03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−0.22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</a:rPr>
                            <a:t>18.7</a:t>
                          </a:r>
                          <a:r>
                            <a:rPr lang="en-US" altLang="zh-TW" sz="17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4.5</a:t>
                          </a:r>
                          <a:endParaRPr lang="zh-TW" altLang="en-US" sz="17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  <a:tr h="67979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 1.4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0.7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4.67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−1.83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+2.29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10.81.9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8.93.2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553295"/>
                      </a:ext>
                    </a:extLst>
                  </a:tr>
                  <a:tr h="67979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0.17</a:t>
                          </a: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2.87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−0.99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+1.20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6.11.0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98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1013248"/>
                  </p:ext>
                </p:extLst>
              </p:nvPr>
            </p:nvGraphicFramePr>
            <p:xfrm>
              <a:off x="7670785" y="2073916"/>
              <a:ext cx="4299227" cy="34560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8842">
                      <a:extLst>
                        <a:ext uri="{9D8B030D-6E8A-4147-A177-3AD203B41FA5}">
                          <a16:colId xmlns:a16="http://schemas.microsoft.com/office/drawing/2014/main" val="1144101061"/>
                        </a:ext>
                      </a:extLst>
                    </a:gridCol>
                    <a:gridCol w="1093107">
                      <a:extLst>
                        <a:ext uri="{9D8B030D-6E8A-4147-A177-3AD203B41FA5}">
                          <a16:colId xmlns:a16="http://schemas.microsoft.com/office/drawing/2014/main" val="543138435"/>
                        </a:ext>
                      </a:extLst>
                    </a:gridCol>
                    <a:gridCol w="1032717">
                      <a:extLst>
                        <a:ext uri="{9D8B030D-6E8A-4147-A177-3AD203B41FA5}">
                          <a16:colId xmlns:a16="http://schemas.microsoft.com/office/drawing/2014/main" val="1407815532"/>
                        </a:ext>
                      </a:extLst>
                    </a:gridCol>
                    <a:gridCol w="924561">
                      <a:extLst>
                        <a:ext uri="{9D8B030D-6E8A-4147-A177-3AD203B41FA5}">
                          <a16:colId xmlns:a16="http://schemas.microsoft.com/office/drawing/2014/main" val="4069510849"/>
                        </a:ext>
                      </a:extLst>
                    </a:gridCol>
                  </a:tblGrid>
                  <a:tr h="679797"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Niu</a:t>
                          </a:r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, Wang  </a:t>
                          </a:r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Zhao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  HYC,       </a:t>
                          </a:r>
                        </a:p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HYC, Liu</a:t>
                          </a:r>
                        </a:p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   Xu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FFFF00"/>
                              </a:solidFill>
                            </a:rPr>
                            <a:t>  </a:t>
                          </a:r>
                          <a:r>
                            <a:rPr lang="en-US" altLang="zh-TW" sz="1900" dirty="0" err="1" smtClean="0">
                              <a:solidFill>
                                <a:srgbClr val="FFFF00"/>
                              </a:solidFill>
                            </a:rPr>
                            <a:t>Expt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7677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</a:rPr>
                            <a:t>  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5.8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2.1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14444" t="-92857" r="-180556" b="-263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9.82.4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5.4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1.1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64889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11.1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4.0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14444" t="-227103" r="-180556" b="-2102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700" dirty="0" smtClean="0">
                              <a:solidFill>
                                <a:srgbClr val="C00000"/>
                              </a:solidFill>
                            </a:rPr>
                            <a:t>18.7</a:t>
                          </a:r>
                          <a:r>
                            <a:rPr lang="en-US" altLang="zh-TW" sz="17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4.5</a:t>
                          </a:r>
                          <a:endParaRPr lang="zh-TW" altLang="en-US" sz="170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  <a:tr h="67979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  1.4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0.7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14444" t="-315315" r="-180556" b="-10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10.81.9</a:t>
                          </a:r>
                          <a:endParaRPr lang="zh-TW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8.93.2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553295"/>
                      </a:ext>
                    </a:extLst>
                  </a:tr>
                  <a:tr h="67979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0.17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0.15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14444" t="-411607" r="-180556" b="-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6.11.0</a:t>
                          </a:r>
                          <a:endParaRPr lang="zh-TW" altLang="en-US" sz="1900" dirty="0" smtClean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9830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" name="直線接點 7"/>
          <p:cNvCxnSpPr/>
          <p:nvPr/>
        </p:nvCxnSpPr>
        <p:spPr>
          <a:xfrm flipV="1">
            <a:off x="7670785" y="4172366"/>
            <a:ext cx="4299227" cy="560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591999" y="5589151"/>
                <a:ext cx="8248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C00000"/>
                    </a:solidFill>
                  </a:rPr>
                  <a:t> * For constructive interference between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𝒄𝒔</m:t>
                    </m:r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𝒅𝒄</m:t>
                    </m:r>
                  </m:oMath>
                </a14:m>
                <a:r>
                  <a:rPr lang="zh-TW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TW" dirty="0">
                    <a:solidFill>
                      <a:srgbClr val="C0000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𝒔𝒖</m:t>
                    </m:r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𝒖𝒅</m:t>
                    </m:r>
                    <m:r>
                      <a:rPr lang="en-US" altLang="zh-TW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TW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999" y="5589151"/>
                <a:ext cx="8248517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946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27</a:t>
            </a:fld>
            <a:endParaRPr lang="en-CN"/>
          </a:p>
        </p:txBody>
      </p:sp>
      <p:sp>
        <p:nvSpPr>
          <p:cNvPr id="4" name="文字方塊 3"/>
          <p:cNvSpPr txBox="1"/>
          <p:nvPr/>
        </p:nvSpPr>
        <p:spPr>
          <a:xfrm>
            <a:off x="3801139" y="2759149"/>
            <a:ext cx="6469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Backup Slides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341692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28</a:t>
            </a:fld>
            <a:endParaRPr lang="en-CN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63087" y="746515"/>
            <a:ext cx="8331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zh-TW" sz="2200" b="1" dirty="0">
                <a:solidFill>
                  <a:srgbClr val="0000FF"/>
                </a:solidFill>
              </a:rPr>
              <a:t>    1. Diagrammatic scheme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38373" y="1516485"/>
            <a:ext cx="3489432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zh-TW" sz="2100" dirty="0">
                <a:solidFill>
                  <a:srgbClr val="FF0000"/>
                </a:solidFill>
              </a:rPr>
              <a:t> One inner W-emission and three W-exchange diagrams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zh-TW" sz="2100" dirty="0">
                <a:solidFill>
                  <a:srgbClr val="FF0000"/>
                </a:solidFill>
              </a:rPr>
              <a:t> Need information of decay asymmetry to extract s-wave and p-wave amplitudes separately</a:t>
            </a:r>
          </a:p>
        </p:txBody>
      </p:sp>
      <p:pic>
        <p:nvPicPr>
          <p:cNvPr id="6" name="Picture 9" descr="Q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16" y="1223752"/>
            <a:ext cx="3779144" cy="263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7"/>
          <p:cNvSpPr txBox="1">
            <a:spLocks noChangeArrowheads="1"/>
          </p:cNvSpPr>
          <p:nvPr/>
        </p:nvSpPr>
        <p:spPr bwMode="auto">
          <a:xfrm>
            <a:off x="1193791" y="298533"/>
            <a:ext cx="687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TW" sz="2200" b="1" dirty="0"/>
              <a:t>Model-independent approach</a:t>
            </a:r>
            <a:endParaRPr lang="zh-TW" altLang="en-US" sz="2200" b="1" dirty="0"/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1467058" y="4095215"/>
            <a:ext cx="60284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200" b="1" dirty="0">
                <a:solidFill>
                  <a:srgbClr val="3333FF"/>
                </a:solidFill>
              </a:rPr>
              <a:t>2. SU(3) approach</a:t>
            </a: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3887574" y="4502643"/>
            <a:ext cx="59032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400" dirty="0"/>
              <a:t>Savage, Springer (’90); Sharma, </a:t>
            </a:r>
            <a:r>
              <a:rPr lang="en-US" altLang="zh-TW" sz="1400" dirty="0" err="1"/>
              <a:t>Verma</a:t>
            </a:r>
            <a:r>
              <a:rPr lang="en-US" altLang="zh-TW" sz="1400" dirty="0"/>
              <a:t> (’97); Lu, Wang, Yu (’16);    </a:t>
            </a:r>
            <a:r>
              <a:rPr lang="en-US" altLang="zh-TW" sz="1400" dirty="0" err="1"/>
              <a:t>Geng</a:t>
            </a:r>
            <a:r>
              <a:rPr lang="en-US" altLang="zh-TW" sz="1400" dirty="0"/>
              <a:t>, Hsiao, Liu, Tsai (’17); </a:t>
            </a:r>
            <a:r>
              <a:rPr lang="en-US" altLang="zh-TW" sz="1400" dirty="0" err="1"/>
              <a:t>Geng</a:t>
            </a:r>
            <a:r>
              <a:rPr lang="en-US" altLang="zh-TW" sz="1400" dirty="0"/>
              <a:t>, Liu, Tsai (’19); Huang, Xing, He (’22); </a:t>
            </a:r>
            <a:r>
              <a:rPr lang="en-US" altLang="zh-TW" sz="1400" dirty="0" err="1"/>
              <a:t>Zhong</a:t>
            </a:r>
            <a:r>
              <a:rPr lang="en-US" altLang="zh-TW" sz="1400" dirty="0"/>
              <a:t>, Xu, Wen, </a:t>
            </a:r>
            <a:r>
              <a:rPr lang="en-US" altLang="zh-TW" sz="1400" dirty="0" err="1"/>
              <a:t>Gu</a:t>
            </a:r>
            <a:r>
              <a:rPr lang="en-US" altLang="zh-TW" sz="1400" dirty="0"/>
              <a:t> (‘23)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988935" y="722440"/>
            <a:ext cx="414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Chau, HYC, Tseng (’96); </a:t>
            </a:r>
            <a:r>
              <a:rPr lang="en-US" altLang="zh-TW" sz="1600" dirty="0" err="1"/>
              <a:t>Kohara</a:t>
            </a:r>
            <a:r>
              <a:rPr lang="en-US" altLang="zh-TW" sz="1600" dirty="0"/>
              <a:t> (’91); Zhao, Wang, Hsiao, Yu (’20); Hsiao, Wang, Zhao (’22)</a:t>
            </a:r>
            <a:endParaRPr lang="zh-TW" altLang="en-US" sz="1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656844" y="5275450"/>
            <a:ext cx="80274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b="1" dirty="0">
                <a:solidFill>
                  <a:srgbClr val="0000FF"/>
                </a:solidFill>
              </a:rPr>
              <a:t>Parameters for s- and p-waves obtained by performing a global fit to the data of BFs and decay asymmetries</a:t>
            </a:r>
            <a:endParaRPr lang="zh-TW" altLang="en-US" sz="23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47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2</a:t>
            </a:fld>
            <a:endParaRPr lang="en-CN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9991" y="1692978"/>
            <a:ext cx="8610600" cy="97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zh-TW" sz="2300" dirty="0"/>
              <a:t> </a:t>
            </a:r>
            <a:r>
              <a:rPr lang="en-US" altLang="zh-TW" sz="2300" b="1" dirty="0"/>
              <a:t>Dynamical model calculation of </a:t>
            </a:r>
            <a:r>
              <a:rPr lang="en-US" altLang="zh-TW" sz="2300" b="1" dirty="0" err="1"/>
              <a:t>nonfactorizable</a:t>
            </a:r>
            <a:r>
              <a:rPr lang="en-US" altLang="zh-TW" sz="2300" b="1" dirty="0"/>
              <a:t> amplitude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300" dirty="0"/>
              <a:t>    1. Pole model: </a:t>
            </a:r>
          </a:p>
        </p:txBody>
      </p:sp>
      <p:pic>
        <p:nvPicPr>
          <p:cNvPr id="5" name="Picture 5" descr="po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70" y="2257716"/>
            <a:ext cx="49307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98224" y="3124042"/>
            <a:ext cx="9929698" cy="13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300" dirty="0">
                <a:solidFill>
                  <a:srgbClr val="0000FF"/>
                </a:solidFill>
              </a:rPr>
              <a:t>Consider low-lying pole contributions:</a:t>
            </a:r>
          </a:p>
          <a:p>
            <a:pPr>
              <a:spcBef>
                <a:spcPct val="50000"/>
              </a:spcBef>
              <a:buNone/>
            </a:pPr>
            <a:r>
              <a:rPr lang="en-US" altLang="zh-TW" sz="2300" dirty="0">
                <a:solidFill>
                  <a:srgbClr val="0000FF"/>
                </a:solidFill>
              </a:rPr>
              <a:t>s-wave is governed by ½</a:t>
            </a:r>
            <a:r>
              <a:rPr lang="en-US" altLang="zh-TW" sz="2300" baseline="30000" dirty="0">
                <a:solidFill>
                  <a:srgbClr val="0000FF"/>
                </a:solidFill>
              </a:rPr>
              <a:t>-</a:t>
            </a:r>
            <a:r>
              <a:rPr lang="en-US" altLang="zh-TW" sz="2300" dirty="0">
                <a:solidFill>
                  <a:srgbClr val="0000FF"/>
                </a:solidFill>
              </a:rPr>
              <a:t> resonances (very tedious, troublesome!)                     p-wave is dominated by ½</a:t>
            </a:r>
            <a:r>
              <a:rPr lang="en-US" altLang="zh-TW" sz="2300" baseline="30000" dirty="0">
                <a:solidFill>
                  <a:srgbClr val="0000FF"/>
                </a:solidFill>
              </a:rPr>
              <a:t>+</a:t>
            </a:r>
            <a:r>
              <a:rPr lang="en-US" altLang="zh-TW" sz="2300" dirty="0">
                <a:solidFill>
                  <a:srgbClr val="0000FF"/>
                </a:solidFill>
              </a:rPr>
              <a:t> ground-state baryons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50245" y="4555893"/>
            <a:ext cx="10570222" cy="97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300" dirty="0"/>
              <a:t> 2. Relativistic QM:  Korner, Kramer, Ivanov,…     </a:t>
            </a:r>
            <a:r>
              <a:rPr lang="en-US" altLang="zh-TW" sz="2300" dirty="0">
                <a:solidFill>
                  <a:srgbClr val="0000FF"/>
                </a:solidFill>
              </a:rPr>
              <a:t>overlap integrals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300" dirty="0">
                <a:solidFill>
                  <a:srgbClr val="0000FF"/>
                </a:solidFill>
              </a:rPr>
              <a:t>     </a:t>
            </a:r>
            <a:r>
              <a:rPr lang="en-US" altLang="zh-TW" sz="2300" dirty="0"/>
              <a:t>Nonrelativistic QM:  Zhao,…   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6443" y="5621576"/>
            <a:ext cx="10820852" cy="97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300" dirty="0"/>
              <a:t> 3. Current algebra:  Kamal, HYC,… (not really justified, but empirically working)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300" dirty="0"/>
              <a:t>     </a:t>
            </a:r>
            <a:r>
              <a:rPr lang="en-US" altLang="zh-TW" sz="2300" dirty="0">
                <a:solidFill>
                  <a:srgbClr val="0000FF"/>
                </a:solidFill>
              </a:rPr>
              <a:t>s-wave is reduced to a commutator term in soft meson limit       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70" y="953646"/>
            <a:ext cx="2149130" cy="39624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685" y="1346062"/>
            <a:ext cx="2001100" cy="369434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33840" y="165100"/>
            <a:ext cx="6967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400" dirty="0">
                <a:solidFill>
                  <a:srgbClr val="CC00CC"/>
                </a:solidFill>
              </a:rPr>
              <a:t>         Hadronic weak decays of charmed baryons</a:t>
            </a:r>
            <a:endParaRPr lang="en-US" altLang="zh-TW" sz="2400" baseline="-25000" dirty="0">
              <a:solidFill>
                <a:srgbClr val="CC00CC"/>
              </a:solidFill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252840" y="639763"/>
            <a:ext cx="7958138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99214F90-5043-FECB-718B-32594FC38248}"/>
                  </a:ext>
                </a:extLst>
              </p:cNvPr>
              <p:cNvSpPr txBox="1"/>
              <p:nvPr/>
            </p:nvSpPr>
            <p:spPr>
              <a:xfrm>
                <a:off x="2023138" y="905923"/>
                <a:ext cx="4664990" cy="44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zh-TW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99214F90-5043-FECB-718B-32594FC38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138" y="905923"/>
                <a:ext cx="4664990" cy="446854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744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29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3427518"/>
                  </p:ext>
                </p:extLst>
              </p:nvPr>
            </p:nvGraphicFramePr>
            <p:xfrm>
              <a:off x="1847662" y="1451316"/>
              <a:ext cx="7450931" cy="20000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8333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1327587">
                      <a:extLst>
                        <a:ext uri="{9D8B030D-6E8A-4147-A177-3AD203B41FA5}">
                          <a16:colId xmlns:a16="http://schemas.microsoft.com/office/drawing/2014/main" val="834481309"/>
                        </a:ext>
                      </a:extLst>
                    </a:gridCol>
                    <a:gridCol w="1410731">
                      <a:extLst>
                        <a:ext uri="{9D8B030D-6E8A-4147-A177-3AD203B41FA5}">
                          <a16:colId xmlns:a16="http://schemas.microsoft.com/office/drawing/2014/main" val="412633390"/>
                        </a:ext>
                      </a:extLst>
                    </a:gridCol>
                    <a:gridCol w="1649529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1514751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>
                              <a:solidFill>
                                <a:srgbClr val="FFFF00"/>
                              </a:solidFill>
                            </a:rPr>
                            <a:t>          A</a:t>
                          </a:r>
                          <a:endParaRPr lang="en-US" altLang="zh-TW" sz="18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     B</a:t>
                          </a:r>
                          <a:endParaRPr lang="en-US" altLang="zh-TW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      BF</a:t>
                          </a:r>
                          <a:endParaRPr lang="en-US" altLang="zh-TW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FFFF00"/>
                              </a:solidFill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900" b="1" i="0" baseline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a:rPr lang="en-US" altLang="zh-TW" sz="1900" b="1" i="1" baseline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altLang="zh-TW" sz="1900" dirty="0">
                              <a:solidFill>
                                <a:srgbClr val="FFFF00"/>
                              </a:solidFill>
                            </a:rPr>
                            <a:t>                     </a:t>
                          </a:r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45881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3.060.15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="0" dirty="0">
                              <a:solidFill>
                                <a:srgbClr val="C00000"/>
                              </a:solidFill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9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TW" sz="19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−91</m:t>
                              </m:r>
                              <m:r>
                                <m:rPr>
                                  <m:nor/>
                                </m:rPr>
                                <a:rPr lang="en-US" altLang="zh-TW" sz="1900" dirty="0" smtClean="0">
                                  <a:solidFill>
                                    <a:srgbClr val="C00000"/>
                                  </a:solidFill>
                                  <a:sym typeface="Symbol" panose="05050102010706020507" pitchFamily="18" charset="2"/>
                                </a:rPr>
                                <m:t></m:t>
                              </m:r>
                              <m:r>
                                <a:rPr lang="en-US" altLang="zh-TW" sz="19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oMath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2.00.2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9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≈−1.00</m:t>
                              </m:r>
                            </m:oMath>
                          </a14:m>
                          <a:endParaRPr lang="en-US" altLang="zh-TW" sz="19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-2.170.12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69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1900" dirty="0" smtClean="0">
                                    <a:solidFill>
                                      <a:srgbClr val="C00000"/>
                                    </a:solidFill>
                                    <a:sym typeface="Symbol" panose="05050102010706020507" pitchFamily="18" charset="2"/>
                                  </a:rPr>
                                  <m:t></m:t>
                                </m:r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1.10.1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9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≈−1.00</m:t>
                              </m:r>
                            </m:oMath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   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16.1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1900" dirty="0" smtClean="0">
                                    <a:solidFill>
                                      <a:srgbClr val="C00000"/>
                                    </a:solidFill>
                                    <a:sym typeface="Symbol" panose="05050102010706020507" pitchFamily="18" charset="2"/>
                                  </a:rPr>
                                  <m:t></m:t>
                                </m:r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(6.5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1900" dirty="0" smtClean="0">
                                    <a:solidFill>
                                      <a:srgbClr val="C00000"/>
                                    </a:solidFill>
                                    <a:sym typeface="Symbol" panose="05050102010706020507" pitchFamily="18" charset="2"/>
                                  </a:rPr>
                                  <m:t></m:t>
                                </m:r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0.7)</m:t>
                                </m:r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        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553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lang="en-US" altLang="zh-TW" sz="19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900" b="0" i="0" smtClean="0"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   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 3.49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1900" dirty="0" smtClean="0">
                                    <a:solidFill>
                                      <a:srgbClr val="C00000"/>
                                    </a:solidFill>
                                    <a:sym typeface="Symbol" panose="05050102010706020507" pitchFamily="18" charset="2"/>
                                  </a:rPr>
                                  <m:t></m:t>
                                </m:r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(3.2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1900" dirty="0" smtClean="0">
                                    <a:solidFill>
                                      <a:srgbClr val="C00000"/>
                                    </a:solidFill>
                                    <a:sym typeface="Symbol" panose="05050102010706020507" pitchFamily="18" charset="2"/>
                                  </a:rPr>
                                  <m:t></m:t>
                                </m:r>
                                <m:r>
                                  <a:rPr lang="en-US" altLang="zh-TW" sz="19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0.3)</m:t>
                                </m:r>
                                <m:sSup>
                                  <m:sSupPr>
                                    <m:ctrlP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TW" sz="19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>
                              <a:solidFill>
                                <a:srgbClr val="C00000"/>
                              </a:solidFill>
                            </a:rPr>
                            <a:t>           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98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3427518"/>
                  </p:ext>
                </p:extLst>
              </p:nvPr>
            </p:nvGraphicFramePr>
            <p:xfrm>
              <a:off x="1847662" y="1451316"/>
              <a:ext cx="7450931" cy="20000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8333">
                      <a:extLst>
                        <a:ext uri="{9D8B030D-6E8A-4147-A177-3AD203B41FA5}">
                          <a16:colId xmlns:a16="http://schemas.microsoft.com/office/drawing/2014/main" val="303695515"/>
                        </a:ext>
                      </a:extLst>
                    </a:gridCol>
                    <a:gridCol w="1327587">
                      <a:extLst>
                        <a:ext uri="{9D8B030D-6E8A-4147-A177-3AD203B41FA5}">
                          <a16:colId xmlns:a16="http://schemas.microsoft.com/office/drawing/2014/main" val="834481309"/>
                        </a:ext>
                      </a:extLst>
                    </a:gridCol>
                    <a:gridCol w="1410731">
                      <a:extLst>
                        <a:ext uri="{9D8B030D-6E8A-4147-A177-3AD203B41FA5}">
                          <a16:colId xmlns:a16="http://schemas.microsoft.com/office/drawing/2014/main" val="412633390"/>
                        </a:ext>
                      </a:extLst>
                    </a:gridCol>
                    <a:gridCol w="1649529">
                      <a:extLst>
                        <a:ext uri="{9D8B030D-6E8A-4147-A177-3AD203B41FA5}">
                          <a16:colId xmlns:a16="http://schemas.microsoft.com/office/drawing/2014/main" val="1192057076"/>
                        </a:ext>
                      </a:extLst>
                    </a:gridCol>
                    <a:gridCol w="1514751">
                      <a:extLst>
                        <a:ext uri="{9D8B030D-6E8A-4147-A177-3AD203B41FA5}">
                          <a16:colId xmlns:a16="http://schemas.microsoft.com/office/drawing/2014/main" val="1237012970"/>
                        </a:ext>
                      </a:extLst>
                    </a:gridCol>
                  </a:tblGrid>
                  <a:tr h="381000">
                    <a:tc>
                      <a:txBody>
                        <a:bodyPr/>
                        <a:lstStyle/>
                        <a:p>
                          <a:endParaRPr lang="zh-TW" altLang="en-US" sz="1900" dirty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800" baseline="0" dirty="0" smtClean="0">
                              <a:solidFill>
                                <a:srgbClr val="FFFF00"/>
                              </a:solidFill>
                            </a:rPr>
                            <a:t>          A</a:t>
                          </a:r>
                          <a:endParaRPr lang="en-US" altLang="zh-TW" sz="1800" dirty="0" smtClean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     B</a:t>
                          </a:r>
                          <a:endParaRPr lang="en-US" altLang="zh-TW" sz="1900" dirty="0" smtClean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FFFF00"/>
                              </a:solidFill>
                            </a:rPr>
                            <a:t>         BF</a:t>
                          </a:r>
                          <a:endParaRPr lang="en-US" altLang="zh-TW" sz="1900" dirty="0" smtClean="0">
                            <a:solidFill>
                              <a:srgbClr val="FFFF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91566" t="-7937" r="-1606" b="-44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2299319"/>
                      </a:ext>
                    </a:extLst>
                  </a:tr>
                  <a:tr h="458811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94" t="-90667" r="-383071" b="-2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3.060.15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203879" t="-90667" r="-225431" b="-2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2.00.2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91566" t="-90667" r="-1606" b="-27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8556175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94" t="-226984" r="-383071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-2.170.12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203879" t="-226984" r="-225431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1.10.1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91566" t="-226984" r="-1606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0628863"/>
                      </a:ext>
                    </a:extLst>
                  </a:tr>
                  <a:tr h="394335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94" t="-316923" r="-383071" b="-12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   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203879" t="-316923" r="-225431" b="-12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261111" t="-316923" r="-93704" b="-12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      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</a:t>
                          </a:r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553295"/>
                      </a:ext>
                    </a:extLst>
                  </a:tr>
                  <a:tr h="384937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394" t="-430159" r="-383071" b="-25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baseline="0" dirty="0" smtClean="0">
                              <a:solidFill>
                                <a:srgbClr val="C00000"/>
                              </a:solidFill>
                              <a:sym typeface="Symbol" panose="05050102010706020507" pitchFamily="18" charset="2"/>
                            </a:rPr>
                            <a:t>         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203879" t="-430159" r="-225431" b="-25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261111" t="-430159" r="-93704" b="-253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sz="1900" dirty="0" smtClean="0">
                              <a:solidFill>
                                <a:srgbClr val="C00000"/>
                              </a:solidFill>
                            </a:rPr>
                            <a:t>           0</a:t>
                          </a:r>
                          <a:endParaRPr lang="zh-TW" altLang="en-US" sz="19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5983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847662" y="595128"/>
                <a:ext cx="7851227" cy="761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100" b="1" dirty="0">
                    <a:solidFill>
                      <a:srgbClr val="0000FF"/>
                    </a:solidFill>
                  </a:rPr>
                  <a:t>S- &amp; P-wave amplitudes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en-US" altLang="zh-TW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1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100" b="1" dirty="0">
                    <a:solidFill>
                      <a:srgbClr val="0000FF"/>
                    </a:solidFill>
                  </a:rPr>
                  <a:t>BFs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zh-TW" sz="21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100" b="1" dirty="0">
                    <a:solidFill>
                      <a:srgbClr val="0000FF"/>
                    </a:solidFill>
                  </a:rPr>
                  <a:t> &amp; decay asymmetries 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1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21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TW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1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TW" sz="21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TW" sz="21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sSubSup>
                      <m:sSubSupPr>
                        <m:ctrlP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1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TW" sz="21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1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1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altLang="zh-TW" sz="21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zh-TW" altLang="en-US" sz="2100" b="1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662" y="595128"/>
                <a:ext cx="7851227" cy="761491"/>
              </a:xfrm>
              <a:prstGeom prst="rect">
                <a:avLst/>
              </a:prstGeom>
              <a:blipFill>
                <a:blip r:embed="rId3"/>
                <a:stretch>
                  <a:fillRect l="-932" t="-4000" r="-388" b="-16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14" y="4275828"/>
            <a:ext cx="6471858" cy="6759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14" y="4951754"/>
            <a:ext cx="2276154" cy="66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9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3</a:t>
            </a:fld>
            <a:endParaRPr lang="en-CN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20" y="1354271"/>
            <a:ext cx="6268119" cy="1659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35251" y="3948488"/>
                <a:ext cx="9079933" cy="436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3333FF"/>
                    </a:solidFill>
                  </a:rPr>
                  <a:t>In soft pion limit,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2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𝑝𝑜𝑙𝑒</m:t>
                        </m:r>
                      </m:sup>
                    </m:sSup>
                    <m:r>
                      <a:rPr lang="en-US" altLang="zh-TW" sz="22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TW" sz="22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</m:oMath>
                </a14:m>
                <a:endParaRPr lang="zh-TW" altLang="en-US" sz="22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51" y="3948488"/>
                <a:ext cx="9079933" cy="436979"/>
              </a:xfrm>
              <a:prstGeom prst="rect">
                <a:avLst/>
              </a:prstGeom>
              <a:blipFill>
                <a:blip r:embed="rId4"/>
                <a:stretch>
                  <a:fillRect l="-873" t="-8451" b="-281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03" y="4639023"/>
            <a:ext cx="5904529" cy="68129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214162" y="5478292"/>
            <a:ext cx="10803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solidFill>
                  <a:srgbClr val="FF0000"/>
                </a:solidFill>
              </a:rPr>
              <a:t>In soft pion limit, PV amplitude is reduced to a commutator term expressed </a:t>
            </a:r>
          </a:p>
          <a:p>
            <a:r>
              <a:rPr lang="en-US" altLang="zh-TW" sz="2200" b="1" dirty="0">
                <a:solidFill>
                  <a:srgbClr val="FF0000"/>
                </a:solidFill>
              </a:rPr>
              <a:t>in terms of PC matrix elements</a:t>
            </a:r>
            <a:endParaRPr lang="zh-TW" altLang="en-US" sz="2200" b="1" dirty="0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14" y="3133788"/>
            <a:ext cx="3595870" cy="4602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44" y="3189315"/>
            <a:ext cx="3475775" cy="39470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69" y="734921"/>
            <a:ext cx="1972722" cy="36419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65" y="404344"/>
            <a:ext cx="2149130" cy="396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581FC86-4102-76FF-79A1-DD1F02D869B5}"/>
                  </a:ext>
                </a:extLst>
              </p:cNvPr>
              <p:cNvSpPr txBox="1"/>
              <p:nvPr/>
            </p:nvSpPr>
            <p:spPr>
              <a:xfrm>
                <a:off x="2104772" y="641742"/>
                <a:ext cx="4664990" cy="44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kumimoji="1"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zh-TW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581FC86-4102-76FF-79A1-DD1F02D86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772" y="641742"/>
                <a:ext cx="4664990" cy="446854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800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99452DF4-B260-DC4C-8FD7-9632DF4221E1}" type="slidenum">
              <a:rPr kumimoji="1" lang="en-CN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kumimoji="1" lang="en-CN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1910663" y="653790"/>
            <a:ext cx="8590912" cy="60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T</a:t>
            </a:r>
            <a:r>
              <a:rPr kumimoji="1" lang="en-US" altLang="zh-TW" sz="1651" b="1" dirty="0" err="1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ung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-Mow 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Yan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(</a:t>
            </a:r>
            <a:r>
              <a:rPr kumimoji="1" lang="zh-TW" altLang="en-US" sz="1651" b="1" dirty="0"/>
              <a:t>顏東茂</a:t>
            </a:r>
            <a:r>
              <a:rPr kumimoji="1" lang="en-US" altLang="zh-TW" sz="1651" b="1" dirty="0"/>
              <a:t>)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, 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HYC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, C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hi-Yee 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Cheung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(</a:t>
            </a:r>
            <a:r>
              <a:rPr kumimoji="1" lang="zh-TW" altLang="en-US" sz="1651" b="1" dirty="0"/>
              <a:t>張志義</a:t>
            </a:r>
            <a:r>
              <a:rPr kumimoji="1" lang="en-US" altLang="zh-TW" sz="1651" b="1" dirty="0"/>
              <a:t>)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, G</a:t>
            </a:r>
            <a:r>
              <a:rPr kumimoji="1" lang="en-US" altLang="zh-TW" sz="1651" b="1" dirty="0" err="1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uey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-Lin 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Lin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(</a:t>
            </a:r>
            <a:r>
              <a:rPr kumimoji="1" lang="zh-TW" altLang="en-US" sz="1651" b="1" dirty="0"/>
              <a:t>林貴林</a:t>
            </a:r>
            <a:r>
              <a:rPr kumimoji="1" lang="en-US" altLang="zh-TW" sz="1651" b="1" dirty="0"/>
              <a:t>)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, </a:t>
            </a:r>
            <a:endParaRPr kumimoji="1" lang="en-US" altLang="zh-TW" sz="1651" b="1" dirty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Y</a:t>
            </a:r>
            <a:r>
              <a:rPr kumimoji="1" lang="en-US" altLang="zh-TW" sz="1651" b="1" dirty="0" err="1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eu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-Chung  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Lin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(</a:t>
            </a:r>
            <a:r>
              <a:rPr kumimoji="1" lang="zh-TW" altLang="en-US" sz="1651" b="1" dirty="0"/>
              <a:t>林育中</a:t>
            </a:r>
            <a:r>
              <a:rPr kumimoji="1" lang="en-US" altLang="zh-TW" sz="1651" b="1" dirty="0"/>
              <a:t>)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, 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H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oi-Lai </a:t>
            </a:r>
            <a:r>
              <a:rPr kumimoji="1" lang="zh-TW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Yu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(</a:t>
            </a:r>
            <a:r>
              <a:rPr kumimoji="1" lang="zh-TW" altLang="en-US" sz="1651" b="1" dirty="0"/>
              <a:t>余海禮</a:t>
            </a:r>
            <a:r>
              <a:rPr kumimoji="1" lang="en-US" altLang="zh-TW" sz="1651" b="1" dirty="0"/>
              <a:t>)  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kumimoji="1" lang="en-US" altLang="zh-TW" sz="1651" b="1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= (CLY)</a:t>
            </a:r>
            <a:r>
              <a:rPr kumimoji="1" lang="en-US" altLang="zh-TW" sz="1651" b="1" baseline="30000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2</a:t>
            </a:r>
            <a:r>
              <a:rPr kumimoji="1" lang="en-US" altLang="zh-TW" sz="1651" b="1" dirty="0">
                <a:solidFill>
                  <a:srgbClr val="FF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        </a:t>
            </a:r>
            <a:endParaRPr kumimoji="1" lang="zh-TW" altLang="en-US" sz="1651" b="1" baseline="30000" dirty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2570765" y="210552"/>
            <a:ext cx="72723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zh-TW" sz="2000" b="1" dirty="0">
                <a:solidFill>
                  <a:srgbClr val="0000CC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Heavy quark symmetry and chiral dynamics</a:t>
            </a:r>
            <a:r>
              <a:rPr kumimoji="1" lang="en-US" altLang="zh-TW" sz="2000" b="1" dirty="0">
                <a:solidFill>
                  <a:srgbClr val="0000CC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(1992)</a:t>
            </a:r>
            <a:endParaRPr kumimoji="1" lang="zh-TW" altLang="en-US" sz="2000" b="1" dirty="0">
              <a:solidFill>
                <a:srgbClr val="0000CC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0" name="圖片 9" descr="scree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11" y="1612901"/>
            <a:ext cx="9001125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 descr="t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27189"/>
            <a:ext cx="8778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 descr="man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963" y="1627189"/>
            <a:ext cx="8016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688153" y="96125"/>
            <a:ext cx="2407596" cy="600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Wise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51" b="1" dirty="0" err="1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Burdman</a:t>
            </a:r>
            <a:r>
              <a:rPr kumimoji="1" lang="en-US" altLang="zh-TW" sz="1651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, Donoghue</a:t>
            </a:r>
            <a:endParaRPr kumimoji="1" lang="zh-TW" altLang="en-US" sz="1651" b="1" dirty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46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04970" y="476557"/>
                <a:ext cx="10960932" cy="820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200" b="1" dirty="0">
                    <a:solidFill>
                      <a:srgbClr val="0000FF"/>
                    </a:solidFill>
                  </a:rPr>
                  <a:t>In the same year, we proposed to study </a:t>
                </a:r>
                <a:r>
                  <a:rPr lang="en-US" altLang="zh-TW" sz="2300" b="1" dirty="0">
                    <a:solidFill>
                      <a:srgbClr val="0000FF"/>
                    </a:solidFill>
                  </a:rPr>
                  <a:t>heavy-flavor-conserving</a:t>
                </a:r>
                <a:r>
                  <a:rPr lang="en-US" altLang="zh-TW" sz="2200" b="1" dirty="0">
                    <a:solidFill>
                      <a:srgbClr val="0000FF"/>
                    </a:solidFill>
                  </a:rPr>
                  <a:t> (HFC) decays such as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sub>
                    </m:sSub>
                    <m:r>
                      <a:rPr lang="en-US" altLang="zh-TW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sub>
                    </m:sSub>
                    <m:r>
                      <a:rPr lang="en-US" altLang="zh-TW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TW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sz="2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altLang="zh-TW" sz="2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en-US" altLang="zh-TW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2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𝐐</m:t>
                        </m:r>
                      </m:sub>
                    </m:sSub>
                    <m:r>
                      <a:rPr lang="en-US" altLang="zh-TW" sz="2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zh-TW" altLang="en-US" sz="2200" b="1" dirty="0">
                    <a:solidFill>
                      <a:srgbClr val="0000FF"/>
                    </a:solidFill>
                  </a:rPr>
                  <a:t>     </a:t>
                </a:r>
                <a:r>
                  <a:rPr lang="en-US" altLang="zh-TW" sz="2200" b="1" dirty="0">
                    <a:solidFill>
                      <a:srgbClr val="0000FF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altLang="zh-TW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altLang="zh-TW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zh-TW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2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970" y="476557"/>
                <a:ext cx="10960932" cy="820609"/>
              </a:xfrm>
              <a:prstGeom prst="rect">
                <a:avLst/>
              </a:prstGeom>
              <a:blipFill>
                <a:blip r:embed="rId2"/>
                <a:stretch>
                  <a:fillRect l="-723" t="-5185" b="-103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8" y="1729435"/>
            <a:ext cx="9626444" cy="497366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958876" y="4998346"/>
            <a:ext cx="718057" cy="28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3"/>
          <p:cNvSpPr txBox="1">
            <a:spLocks noChangeArrowheads="1"/>
          </p:cNvSpPr>
          <p:nvPr/>
        </p:nvSpPr>
        <p:spPr bwMode="auto">
          <a:xfrm>
            <a:off x="9389116" y="3341926"/>
            <a:ext cx="17275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  <a:ea typeface="微軟正黑體" panose="020B0604030504040204" pitchFamily="34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zh-TW" sz="1600" b="1" dirty="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11/30/2018</a:t>
            </a:r>
            <a:endParaRPr kumimoji="1" lang="zh-TW" altLang="en-US" sz="1600" b="1" dirty="0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995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750846" y="6102561"/>
            <a:ext cx="2743200" cy="365125"/>
          </a:xfrm>
        </p:spPr>
        <p:txBody>
          <a:bodyPr/>
          <a:lstStyle/>
          <a:p>
            <a:fld id="{99452DF4-B260-DC4C-8FD7-9632DF4221E1}" type="slidenum">
              <a:rPr lang="en-CN" smtClean="0"/>
              <a:t>6</a:t>
            </a:fld>
            <a:endParaRPr lang="en-CN" dirty="0"/>
          </a:p>
        </p:txBody>
      </p:sp>
      <p:sp>
        <p:nvSpPr>
          <p:cNvPr id="6" name="文字方塊 5"/>
          <p:cNvSpPr txBox="1"/>
          <p:nvPr/>
        </p:nvSpPr>
        <p:spPr>
          <a:xfrm>
            <a:off x="2230100" y="478820"/>
            <a:ext cx="8352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</a:rPr>
              <a:t>HFC weak decays has two great advantages:</a:t>
            </a:r>
            <a:endParaRPr lang="zh-TW" altLang="en-US" sz="2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88457" y="1254784"/>
                <a:ext cx="10958747" cy="2269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300" b="1" dirty="0">
                    <a:solidFill>
                      <a:srgbClr val="3333FF"/>
                    </a:solidFill>
                  </a:rPr>
                  <a:t>1.  S-wave can be evaluated reliably using current algebra</a:t>
                </a:r>
              </a:p>
              <a:p>
                <a:endParaRPr lang="en-US" altLang="zh-TW" sz="2300" b="1" dirty="0">
                  <a:solidFill>
                    <a:srgbClr val="3333FF"/>
                  </a:solidFill>
                </a:endParaRPr>
              </a:p>
              <a:p>
                <a:r>
                  <a:rPr lang="en-US" altLang="zh-TW" sz="2300" b="1" dirty="0">
                    <a:solidFill>
                      <a:srgbClr val="3333FF"/>
                    </a:solidFill>
                  </a:rPr>
                  <a:t>2. If the heavy quark behaves as a spectator, P-wave vanishes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en-US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3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en-US" altLang="zh-TW" sz="23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sz="2300" b="1" dirty="0">
                    <a:solidFill>
                      <a:srgbClr val="3333FF"/>
                    </a:solidFill>
                  </a:rPr>
                  <a:t>  while  </a:t>
                </a:r>
              </a:p>
              <a:p>
                <a:r>
                  <a:rPr lang="en-US" altLang="zh-TW" sz="2300" b="1" dirty="0">
                    <a:solidFill>
                      <a:srgbClr val="3333FF"/>
                    </a:solidFill>
                  </a:rPr>
                  <a:t>    S-wave vanishes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TW" sz="2300" b="1" dirty="0">
                    <a:solidFill>
                      <a:srgbClr val="3333FF"/>
                    </a:solidFill>
                  </a:rPr>
                  <a:t> due to conservation of angular momentum. This is    </a:t>
                </a:r>
              </a:p>
              <a:p>
                <a:r>
                  <a:rPr lang="en-US" altLang="zh-TW" sz="2300" b="1" dirty="0">
                    <a:solidFill>
                      <a:srgbClr val="3333FF"/>
                    </a:solidFill>
                  </a:rPr>
                  <a:t>    because light </a:t>
                </a:r>
                <a:r>
                  <a:rPr lang="en-US" altLang="zh-TW" sz="2300" b="1" dirty="0" err="1">
                    <a:solidFill>
                      <a:srgbClr val="3333FF"/>
                    </a:solidFill>
                  </a:rPr>
                  <a:t>diquark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  transition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23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TW" sz="2300" b="1" i="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TW" altLang="en-US" sz="23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2300" b="1" dirty="0">
                    <a:solidFill>
                      <a:srgbClr val="3333FF"/>
                    </a:solidFill>
                  </a:rPr>
                  <a:t>is prohibited in the P-wave amplitude, </a:t>
                </a:r>
              </a:p>
              <a:p>
                <a:r>
                  <a:rPr lang="en-US" altLang="zh-TW" sz="2300" b="1" dirty="0">
                    <a:solidFill>
                      <a:srgbClr val="3333FF"/>
                    </a:solidFill>
                  </a:rPr>
                  <a:t>    while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23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TW" sz="23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TW" sz="2300" b="1" dirty="0">
                    <a:solidFill>
                      <a:srgbClr val="3333FF"/>
                    </a:solidFill>
                  </a:rPr>
                  <a:t>  is not allowed in S-wave.</a:t>
                </a:r>
                <a:endParaRPr lang="zh-TW" altLang="en-US" sz="23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57" y="1254784"/>
                <a:ext cx="10958747" cy="2269596"/>
              </a:xfrm>
              <a:prstGeom prst="rect">
                <a:avLst/>
              </a:prstGeom>
              <a:blipFill>
                <a:blip r:embed="rId2"/>
                <a:stretch>
                  <a:fillRect l="-834" t="-2151" r="-779" b="-51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060862" y="3886262"/>
            <a:ext cx="865476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dirty="0"/>
              <a:t>In heavy quark limit, </a:t>
            </a:r>
            <a:endParaRPr lang="zh-TW" altLang="en-US" sz="23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07" y="3854068"/>
            <a:ext cx="1866870" cy="46258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2" y="4493025"/>
            <a:ext cx="2684101" cy="50247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861447" y="4521124"/>
            <a:ext cx="46127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dirty="0"/>
              <a:t>vanish in model calculation </a:t>
            </a:r>
            <a:endParaRPr lang="zh-TW" altLang="en-US" sz="23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9" y="5229392"/>
            <a:ext cx="2626928" cy="398568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744962" y="5176974"/>
            <a:ext cx="739052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dirty="0">
                <a:sym typeface="Symbol" panose="05050102010706020507" pitchFamily="18" charset="2"/>
              </a:rPr>
              <a:t>  vanishing axial-vector form factor for </a:t>
            </a:r>
            <a:r>
              <a:rPr lang="en-US" altLang="zh-TW" sz="2300" dirty="0" err="1">
                <a:sym typeface="Symbol" panose="05050102010706020507" pitchFamily="18" charset="2"/>
              </a:rPr>
              <a:t>antitriplet</a:t>
            </a:r>
            <a:r>
              <a:rPr lang="en-US" altLang="zh-TW" sz="2300" dirty="0">
                <a:sym typeface="Symbol" panose="05050102010706020507" pitchFamily="18" charset="2"/>
              </a:rPr>
              <a:t> baryons </a:t>
            </a:r>
            <a:endParaRPr lang="zh-TW" altLang="en-US" sz="2300" dirty="0"/>
          </a:p>
        </p:txBody>
      </p:sp>
    </p:spTree>
    <p:extLst>
      <p:ext uri="{BB962C8B-B14F-4D97-AF65-F5344CB8AC3E}">
        <p14:creationId xmlns:p14="http://schemas.microsoft.com/office/powerpoint/2010/main" val="15513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52DF4-B260-DC4C-8FD7-9632DF4221E1}" type="slidenum">
              <a:rPr lang="en-CN" smtClean="0"/>
              <a:t>7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120889" y="166948"/>
                <a:ext cx="2411221" cy="38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TW" dirty="0"/>
                  <a:t>: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889" y="166948"/>
                <a:ext cx="2411221" cy="382028"/>
              </a:xfrm>
              <a:prstGeom prst="rect">
                <a:avLst/>
              </a:prstGeom>
              <a:blipFill>
                <a:blip r:embed="rId2"/>
                <a:stretch>
                  <a:fillRect t="-4762" b="-238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47" y="1782597"/>
            <a:ext cx="2264129" cy="11201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6" y="1936131"/>
            <a:ext cx="5991211" cy="10982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5" y="1215348"/>
            <a:ext cx="10058400" cy="64042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96844" y="677473"/>
            <a:ext cx="18986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TW" sz="2300" dirty="0">
                <a:solidFill>
                  <a:srgbClr val="3333FF"/>
                </a:solidFill>
              </a:rPr>
              <a:t>S-wave:</a:t>
            </a:r>
            <a:endParaRPr lang="zh-TW" altLang="en-US" sz="2300" dirty="0">
              <a:solidFill>
                <a:srgbClr val="3333FF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04" y="3114717"/>
            <a:ext cx="3230977" cy="37432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63947" y="3671288"/>
            <a:ext cx="189869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TW" sz="2300" dirty="0">
                <a:solidFill>
                  <a:srgbClr val="3333FF"/>
                </a:solidFill>
              </a:rPr>
              <a:t>P-wave:</a:t>
            </a:r>
            <a:endParaRPr lang="zh-TW" altLang="en-US" sz="2300" dirty="0">
              <a:solidFill>
                <a:srgbClr val="3333FF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424" y="3995298"/>
            <a:ext cx="2541871" cy="96400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2" y="4117564"/>
            <a:ext cx="8351908" cy="719471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4205288" y="5173884"/>
            <a:ext cx="7112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/>
              <a:t> </a:t>
            </a:r>
            <a:r>
              <a:rPr lang="en-US" altLang="zh-TW" sz="2200" dirty="0">
                <a:sym typeface="Symbol" panose="05050102010706020507" pitchFamily="18" charset="2"/>
              </a:rPr>
              <a:t>  vanishing axial-vector form factor</a:t>
            </a:r>
            <a:endParaRPr lang="zh-TW" altLang="en-US" sz="22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87170" y="5828714"/>
            <a:ext cx="109863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00" b="1" dirty="0">
                <a:solidFill>
                  <a:srgbClr val="FF0000"/>
                </a:solidFill>
              </a:rPr>
              <a:t>P-wave vanishes in heavy quark limit as b quark doesn’t participate in weak interactions!</a:t>
            </a:r>
            <a:endParaRPr lang="zh-TW" altLang="en-US" sz="2300" b="1" dirty="0">
              <a:solidFill>
                <a:srgbClr val="FF0000"/>
              </a:solidFill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 flipV="1">
            <a:off x="6561252" y="4364682"/>
            <a:ext cx="398262" cy="415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5724258" y="4288730"/>
            <a:ext cx="398262" cy="41512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68" y="176745"/>
            <a:ext cx="3649419" cy="54261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12" y="249098"/>
            <a:ext cx="3279308" cy="31688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53" y="5206203"/>
            <a:ext cx="2626928" cy="3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52DF4-B260-DC4C-8FD7-9632DF4221E1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71762" y="401870"/>
                <a:ext cx="4442438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1. Sinha, Khanna (’99) </a:t>
                </a: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Ξ</m:t>
                        </m:r>
                      </m:e>
                      <m:sub>
                        <m:r>
                          <a:rPr kumimoji="0" lang="en-US" altLang="zh-TW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zh-TW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sSub>
                      <m:sSubPr>
                        <m:ctrl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altLang="zh-TW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zh-TW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𝜋</m:t>
                    </m:r>
                  </m:oMath>
                </a14:m>
                <a:endParaRPr kumimoji="0" lang="zh-TW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62" y="401870"/>
                <a:ext cx="4442438" cy="800219"/>
              </a:xfrm>
              <a:prstGeom prst="rect">
                <a:avLst/>
              </a:prstGeom>
              <a:blipFill>
                <a:blip r:embed="rId2"/>
                <a:stretch>
                  <a:fillRect l="-1920" t="-610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71761" y="1054181"/>
                <a:ext cx="102822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2. </a:t>
                </a:r>
                <a:r>
                  <a:rPr kumimoji="0" lang="en-US" altLang="zh-TW" sz="2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Voloshin</a:t>
                </a:r>
                <a:r>
                  <a:rPr kumimoji="0" lang="en-US" altLang="zh-TW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(’00);  Li, </a:t>
                </a:r>
                <a:r>
                  <a:rPr kumimoji="0" lang="en-US" altLang="zh-TW" sz="2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Voloshin</a:t>
                </a:r>
                <a:r>
                  <a:rPr kumimoji="0" lang="en-US" altLang="zh-TW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(’14);  </a:t>
                </a:r>
                <a:r>
                  <a:rPr kumimoji="0" lang="en-US" altLang="zh-TW" sz="2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Voloshin</a:t>
                </a:r>
                <a:r>
                  <a:rPr kumimoji="0" lang="en-US" altLang="zh-TW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(’15);  </a:t>
                </a:r>
                <a:r>
                  <a:rPr kumimoji="0" lang="en-US" altLang="zh-TW" sz="2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Voloshin</a:t>
                </a:r>
                <a:r>
                  <a:rPr kumimoji="0" lang="en-US" altLang="zh-TW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 (’19)  </a:t>
                </a:r>
                <a:r>
                  <a:rPr kumimoji="0" lang="en-US" altLang="zh-TW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Q</m:t>
                        </m:r>
                      </m:sub>
                    </m:sSub>
                    <m:r>
                      <a:rPr kumimoji="0" lang="en-US" altLang="zh-TW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sSub>
                      <m:sSubPr>
                        <m:ctrl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zh-TW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Q</m:t>
                        </m:r>
                      </m:sub>
                    </m:sSub>
                    <m:r>
                      <a:rPr kumimoji="0" lang="en-US" altLang="zh-TW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𝜋</m:t>
                    </m:r>
                  </m:oMath>
                </a14:m>
                <a:endParaRPr kumimoji="0" lang="zh-TW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61" y="1054181"/>
                <a:ext cx="10282255" cy="461665"/>
              </a:xfrm>
              <a:prstGeom prst="rect">
                <a:avLst/>
              </a:prstGeom>
              <a:blipFill>
                <a:blip r:embed="rId3"/>
                <a:stretch>
                  <a:fillRect l="-830" t="-13158" b="-26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30" y="2423728"/>
            <a:ext cx="3409110" cy="361974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191745" y="3899705"/>
            <a:ext cx="4492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 Mikhail </a:t>
            </a:r>
            <a:r>
              <a:rPr kumimoji="0" lang="en-US" altLang="zh-TW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Voloshin</a:t>
            </a:r>
            <a:r>
              <a: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  (1953-2020)</a:t>
            </a:r>
            <a:endParaRPr kumimoji="0" lang="zh-TW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2603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龍騰四海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PMingLiU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32558</TotalTime>
  <Words>2469</Words>
  <Application>Microsoft Macintosh PowerPoint</Application>
  <PresentationFormat>寬螢幕</PresentationFormat>
  <Paragraphs>429</Paragraphs>
  <Slides>30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30</vt:i4>
      </vt:variant>
    </vt:vector>
  </HeadingPairs>
  <TitlesOfParts>
    <vt:vector size="46" baseType="lpstr">
      <vt:lpstr>Arial Unicode MS</vt:lpstr>
      <vt:lpstr>Arial</vt:lpstr>
      <vt:lpstr>Calibri</vt:lpstr>
      <vt:lpstr>Calibri Light</vt:lpstr>
      <vt:lpstr>Cambria</vt:lpstr>
      <vt:lpstr>Cambria Math</vt:lpstr>
      <vt:lpstr>Maiandra GD</vt:lpstr>
      <vt:lpstr>Symbol</vt:lpstr>
      <vt:lpstr>Times New Roman</vt:lpstr>
      <vt:lpstr>Trebuchet MS</vt:lpstr>
      <vt:lpstr>Wingdings</vt:lpstr>
      <vt:lpstr>Wingdings 2</vt:lpstr>
      <vt:lpstr>Wingdings 3</vt:lpstr>
      <vt:lpstr>Office Theme</vt:lpstr>
      <vt:lpstr>龍騰四海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Summary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Antitriplet Charmed Baryons Decays  from the Pespective of Flavor Symmetry</dc:title>
  <dc:creator>Xu Fanrong</dc:creator>
  <cp:lastModifiedBy>Microsoft Office User</cp:lastModifiedBy>
  <cp:revision>308</cp:revision>
  <cp:lastPrinted>2023-11-11T03:10:47Z</cp:lastPrinted>
  <dcterms:created xsi:type="dcterms:W3CDTF">2022-08-18T15:49:36Z</dcterms:created>
  <dcterms:modified xsi:type="dcterms:W3CDTF">2024-05-01T00:48:43Z</dcterms:modified>
</cp:coreProperties>
</file>