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311" r:id="rId2"/>
    <p:sldId id="443" r:id="rId3"/>
    <p:sldId id="444" r:id="rId4"/>
    <p:sldId id="445" r:id="rId5"/>
    <p:sldId id="457" r:id="rId6"/>
    <p:sldId id="345" r:id="rId7"/>
    <p:sldId id="440" r:id="rId8"/>
    <p:sldId id="450" r:id="rId9"/>
    <p:sldId id="446" r:id="rId10"/>
    <p:sldId id="516" r:id="rId11"/>
    <p:sldId id="447" r:id="rId12"/>
    <p:sldId id="448" r:id="rId13"/>
    <p:sldId id="579" r:id="rId14"/>
    <p:sldId id="518" r:id="rId15"/>
    <p:sldId id="449" r:id="rId16"/>
    <p:sldId id="452" r:id="rId17"/>
    <p:sldId id="492" r:id="rId18"/>
    <p:sldId id="493" r:id="rId19"/>
    <p:sldId id="494" r:id="rId20"/>
    <p:sldId id="439" r:id="rId21"/>
    <p:sldId id="451" r:id="rId22"/>
    <p:sldId id="441" r:id="rId23"/>
    <p:sldId id="442" r:id="rId24"/>
    <p:sldId id="266" r:id="rId25"/>
    <p:sldId id="316" r:id="rId26"/>
    <p:sldId id="431" r:id="rId27"/>
    <p:sldId id="298" r:id="rId28"/>
    <p:sldId id="321" r:id="rId29"/>
    <p:sldId id="432" r:id="rId30"/>
    <p:sldId id="435" r:id="rId31"/>
    <p:sldId id="454" r:id="rId32"/>
    <p:sldId id="455" r:id="rId33"/>
    <p:sldId id="267" r:id="rId34"/>
    <p:sldId id="433" r:id="rId35"/>
    <p:sldId id="271" r:id="rId36"/>
    <p:sldId id="429" r:id="rId37"/>
    <p:sldId id="456" r:id="rId38"/>
    <p:sldId id="437" r:id="rId39"/>
    <p:sldId id="438" r:id="rId40"/>
    <p:sldId id="261" r:id="rId4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>
          <p15:clr>
            <a:srgbClr val="A4A3A4"/>
          </p15:clr>
        </p15:guide>
        <p15:guide id="2" pos="28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8"/>
      </p:cViewPr>
      <p:guideLst>
        <p:guide orient="horz" pos="2147"/>
        <p:guide pos="28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41.wmf"/><Relationship Id="rId2" Type="http://schemas.openxmlformats.org/officeDocument/2006/relationships/image" Target="../media/image24.wmf"/><Relationship Id="rId1" Type="http://schemas.openxmlformats.org/officeDocument/2006/relationships/image" Target="../media/image22.wmf"/><Relationship Id="rId6" Type="http://schemas.openxmlformats.org/officeDocument/2006/relationships/image" Target="../media/image40.wmf"/><Relationship Id="rId5" Type="http://schemas.openxmlformats.org/officeDocument/2006/relationships/image" Target="../media/image27.wmf"/><Relationship Id="rId4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DFBC7-C7E1-44B0-AD44-351228973422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EAB0D-BA84-4ABB-9F13-525467B81C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78F6-5003-481C-9B04-ED348DB1ABFE}" type="datetime1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9A83-9489-43BC-92D4-F60AA3F4C476}" type="datetime1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62CE-D199-4796-BB51-42D3E7B052E6}" type="datetime1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正文级别 1…"/>
          <p:cNvSpPr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B4B2-59F7-4BE8-A1D7-039C5486B8BD}" type="datetime1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2F33-8820-4A60-B7C2-4DDE9546F8CB}" type="datetime1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9818-1827-4D1E-A09B-4491DE30C9DC}" type="datetime1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B9C1-9A6B-4688-8E86-2C73DBF11B84}" type="datetime1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EB95-47ED-4CB9-B1C5-1E15028F1E92}" type="datetime1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B3FE-4B28-4DC8-9048-A6575790B2AE}" type="datetime1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3392-E0F9-43FE-990C-1BF15DCE28CD}" type="datetime1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F030-B5D1-411F-9D7A-6AE6F0223685}" type="datetime1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DDEC6-0B6A-47B0-9CA1-D06B06A34976}" type="datetime1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6.wmf"/><Relationship Id="rId18" Type="http://schemas.openxmlformats.org/officeDocument/2006/relationships/oleObject" Target="../embeddings/oleObject9.bin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8.wmf"/><Relationship Id="rId2" Type="http://schemas.openxmlformats.org/officeDocument/2006/relationships/tags" Target="../tags/tag1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29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7.wm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41.wmf"/><Relationship Id="rId2" Type="http://schemas.openxmlformats.org/officeDocument/2006/relationships/tags" Target="../tags/tag2.xml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39.wmf"/><Relationship Id="rId5" Type="http://schemas.openxmlformats.org/officeDocument/2006/relationships/image" Target="../media/image22.wmf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2.png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8.wmf"/><Relationship Id="rId2" Type="http://schemas.openxmlformats.org/officeDocument/2006/relationships/tags" Target="../tags/tag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10" Type="http://schemas.openxmlformats.org/officeDocument/2006/relationships/image" Target="../media/image88.png"/><Relationship Id="rId4" Type="http://schemas.openxmlformats.org/officeDocument/2006/relationships/image" Target="../media/image90.png"/><Relationship Id="rId9" Type="http://schemas.openxmlformats.org/officeDocument/2006/relationships/oleObject" Target="../embeddings/oleObject20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9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GIF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1440160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华文行楷" panose="02010800040101010101" pitchFamily="2" charset="-122"/>
              </a:rPr>
              <a:t>Gravitational wave and testing of gravity</a:t>
            </a: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华文行楷" panose="02010800040101010101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43608" y="2780928"/>
            <a:ext cx="7344816" cy="2952328"/>
          </a:xfrm>
        </p:spPr>
        <p:txBody>
          <a:bodyPr>
            <a:normAutofit/>
          </a:bodyPr>
          <a:lstStyle/>
          <a:p>
            <a:r>
              <a:rPr lang="en-US" altLang="zh-CN" sz="3600" b="1" dirty="0" err="1" smtClean="0">
                <a:solidFill>
                  <a:schemeClr val="tx1"/>
                </a:solidFill>
              </a:rPr>
              <a:t>Wen</a:t>
            </a:r>
            <a:r>
              <a:rPr lang="en-US" altLang="zh-CN" sz="3600" b="1" dirty="0" smtClean="0">
                <a:solidFill>
                  <a:schemeClr val="tx1"/>
                </a:solidFill>
              </a:rPr>
              <a:t> Zhao</a:t>
            </a:r>
          </a:p>
          <a:p>
            <a:endParaRPr lang="en-US" altLang="zh-CN" sz="1900" b="1" dirty="0" smtClean="0">
              <a:solidFill>
                <a:schemeClr val="tx1"/>
              </a:solidFill>
            </a:endParaRPr>
          </a:p>
          <a:p>
            <a:r>
              <a:rPr lang="en-US" altLang="zh-CN" sz="2800" b="1" dirty="0" smtClean="0">
                <a:solidFill>
                  <a:schemeClr val="tx1"/>
                </a:solidFill>
              </a:rPr>
              <a:t>Department of Astronomy, </a:t>
            </a:r>
          </a:p>
          <a:p>
            <a:r>
              <a:rPr lang="en-US" altLang="zh-CN" sz="2800" b="1" dirty="0" smtClean="0">
                <a:solidFill>
                  <a:schemeClr val="tx1"/>
                </a:solidFill>
              </a:rPr>
              <a:t>University of Science and Technology of China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0" y="5417840"/>
            <a:ext cx="91440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600" dirty="0" smtClean="0"/>
              <a:t>Collaboration With: </a:t>
            </a:r>
            <a:r>
              <a:rPr lang="en-US" altLang="zh-CN" sz="2600" dirty="0" err="1" smtClean="0">
                <a:solidFill>
                  <a:srgbClr val="0000CC"/>
                </a:solidFill>
              </a:rPr>
              <a:t>A.Wang</a:t>
            </a:r>
            <a:r>
              <a:rPr lang="en-US" altLang="zh-CN" sz="2600" dirty="0" smtClean="0">
                <a:solidFill>
                  <a:srgbClr val="0000CC"/>
                </a:solidFill>
              </a:rPr>
              <a:t> Team (Baylor Univ. and ZJUT), </a:t>
            </a:r>
            <a:r>
              <a:rPr lang="en-US" altLang="zh-CN" sz="2600" dirty="0" err="1" smtClean="0">
                <a:solidFill>
                  <a:srgbClr val="0000CC"/>
                </a:solidFill>
              </a:rPr>
              <a:t>T.Zhu</a:t>
            </a:r>
            <a:r>
              <a:rPr lang="en-US" altLang="zh-CN" sz="2600" dirty="0" smtClean="0">
                <a:solidFill>
                  <a:srgbClr val="0000CC"/>
                </a:solidFill>
              </a:rPr>
              <a:t> </a:t>
            </a:r>
            <a:r>
              <a:rPr lang="en-US" altLang="zh-CN" sz="2600" smtClean="0">
                <a:solidFill>
                  <a:srgbClr val="0000CC"/>
                </a:solidFill>
              </a:rPr>
              <a:t>(ZJUT</a:t>
            </a:r>
            <a:r>
              <a:rPr lang="en-US" altLang="zh-CN" sz="2600" dirty="0" smtClean="0">
                <a:solidFill>
                  <a:srgbClr val="0000CC"/>
                </a:solidFill>
              </a:rPr>
              <a:t>), </a:t>
            </a:r>
            <a:r>
              <a:rPr lang="en-US" altLang="zh-CN" sz="2600" dirty="0" err="1" smtClean="0">
                <a:solidFill>
                  <a:srgbClr val="0000CC"/>
                </a:solidFill>
              </a:rPr>
              <a:t>L.Wen</a:t>
            </a:r>
            <a:r>
              <a:rPr lang="en-US" altLang="zh-CN" sz="2600" dirty="0" smtClean="0">
                <a:solidFill>
                  <a:srgbClr val="0000CC"/>
                </a:solidFill>
              </a:rPr>
              <a:t> Team (UWA), </a:t>
            </a:r>
            <a:r>
              <a:rPr lang="en-US" altLang="zh-CN" sz="2600" dirty="0" err="1" smtClean="0">
                <a:solidFill>
                  <a:srgbClr val="0000CC"/>
                </a:solidFill>
              </a:rPr>
              <a:t>B.Li</a:t>
            </a:r>
            <a:r>
              <a:rPr lang="en-US" altLang="zh-CN" sz="2600" dirty="0" smtClean="0">
                <a:solidFill>
                  <a:srgbClr val="0000CC"/>
                </a:solidFill>
              </a:rPr>
              <a:t> Team(Durham Univ.)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0338-6CDC-4448-9A06-54765EC618A3}" type="datetime1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1293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3110" b="1"/>
              <a:t>Constraining by neutron star-balck hole gravitational wave events</a:t>
            </a:r>
          </a:p>
        </p:txBody>
      </p:sp>
      <p:graphicFrame>
        <p:nvGraphicFramePr>
          <p:cNvPr id="4" name="对象 3"/>
          <p:cNvGraphicFramePr/>
          <p:nvPr>
            <p:custDataLst>
              <p:tags r:id="rId2"/>
            </p:custDataLst>
          </p:nvPr>
        </p:nvGraphicFramePr>
        <p:xfrm>
          <a:off x="107950" y="1628775"/>
          <a:ext cx="5805170" cy="1896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r:id="rId4" imgW="5800725" imgH="1895475" progId="Paint.Picture">
                  <p:embed/>
                </p:oleObj>
              </mc:Choice>
              <mc:Fallback>
                <p:oleObj r:id="rId4" imgW="5800725" imgH="1895475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950" y="1628775"/>
                        <a:ext cx="5805170" cy="18967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6732270" y="3603625"/>
          <a:ext cx="1858645" cy="1753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r:id="rId6" imgW="1857375" imgH="1752600" progId="Paint.Picture">
                  <p:embed/>
                </p:oleObj>
              </mc:Choice>
              <mc:Fallback>
                <p:oleObj r:id="rId6" imgW="1857375" imgH="1752600" progId="Paint.Picture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32270" y="3603625"/>
                        <a:ext cx="1858645" cy="1753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/>
          <p:nvPr/>
        </p:nvGraphicFramePr>
        <p:xfrm>
          <a:off x="1591945" y="1264920"/>
          <a:ext cx="5960745" cy="262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r:id="rId8" imgW="6858000" imgH="342900" progId="Paint.Picture">
                  <p:embed/>
                </p:oleObj>
              </mc:Choice>
              <mc:Fallback>
                <p:oleObj r:id="rId8" imgW="6858000" imgH="342900" progId="Paint.Picture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91945" y="1264920"/>
                        <a:ext cx="5960745" cy="262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/>
          <p:nvPr/>
        </p:nvGraphicFramePr>
        <p:xfrm>
          <a:off x="2988310" y="6594475"/>
          <a:ext cx="326009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r:id="rId10" imgW="3257550" imgH="257175" progId="Paint.Picture">
                  <p:embed/>
                </p:oleObj>
              </mc:Choice>
              <mc:Fallback>
                <p:oleObj r:id="rId10" imgW="3257550" imgH="257175" progId="Paint.Picture">
                  <p:embed/>
                  <p:pic>
                    <p:nvPicPr>
                      <p:cNvPr id="0" name="图片 1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88310" y="6594475"/>
                        <a:ext cx="3260090" cy="25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/>
          <p:nvPr/>
        </p:nvGraphicFramePr>
        <p:xfrm>
          <a:off x="251460" y="3614420"/>
          <a:ext cx="3379470" cy="1957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r:id="rId12" imgW="4210050" imgH="2428875" progId="Paint.Picture">
                  <p:embed/>
                </p:oleObj>
              </mc:Choice>
              <mc:Fallback>
                <p:oleObj r:id="rId12" imgW="4210050" imgH="2428875" progId="Paint.Picture">
                  <p:embed/>
                  <p:pic>
                    <p:nvPicPr>
                      <p:cNvPr id="0" name="图片 2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51460" y="3614420"/>
                        <a:ext cx="3379470" cy="1957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/>
          <p:nvPr/>
        </p:nvGraphicFramePr>
        <p:xfrm>
          <a:off x="6084570" y="1683385"/>
          <a:ext cx="2918460" cy="178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r:id="rId14" imgW="5543550" imgH="3257550" progId="Paint.Picture">
                  <p:embed/>
                </p:oleObj>
              </mc:Choice>
              <mc:Fallback>
                <p:oleObj r:id="rId14" imgW="5543550" imgH="3257550" progId="Paint.Picture">
                  <p:embed/>
                  <p:pic>
                    <p:nvPicPr>
                      <p:cNvPr id="0" name="图片 1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084570" y="1683385"/>
                        <a:ext cx="2918460" cy="178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/>
          <p:nvPr/>
        </p:nvGraphicFramePr>
        <p:xfrm>
          <a:off x="3780155" y="3601720"/>
          <a:ext cx="2637155" cy="1877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r:id="rId16" imgW="5753100" imgH="4305300" progId="Paint.Picture">
                  <p:embed/>
                </p:oleObj>
              </mc:Choice>
              <mc:Fallback>
                <p:oleObj r:id="rId16" imgW="5753100" imgH="4305300" progId="Paint.Picture">
                  <p:embed/>
                  <p:pic>
                    <p:nvPicPr>
                      <p:cNvPr id="0" name="图片 30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780155" y="3601720"/>
                        <a:ext cx="2637155" cy="1877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对象 35"/>
          <p:cNvGraphicFramePr/>
          <p:nvPr/>
        </p:nvGraphicFramePr>
        <p:xfrm>
          <a:off x="52070" y="5573395"/>
          <a:ext cx="8950960" cy="1019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r:id="rId18" imgW="8943975" imgH="1019175" progId="Paint.Picture">
                  <p:embed/>
                </p:oleObj>
              </mc:Choice>
              <mc:Fallback>
                <p:oleObj r:id="rId18" imgW="8943975" imgH="1019175" progId="Paint.Picture">
                  <p:embed/>
                  <p:pic>
                    <p:nvPicPr>
                      <p:cNvPr id="0" name="图片 36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2070" y="5573395"/>
                        <a:ext cx="8950960" cy="1019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C834-EEC5-4556-BDC0-BBD0BCD33CCF}" type="datetime1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calar-Tensor gravity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31116"/>
          </a:xfrm>
          <a:prstGeom prst="rect">
            <a:avLst/>
          </a:prstGeom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>
            <a:lvl1pPr algn="l">
              <a:defRPr sz="3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dirty="0"/>
              <a:t>  </a:t>
            </a:r>
            <a:r>
              <a:rPr lang="en-US" altLang="zh-C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Waveform of GW in SMG</a:t>
            </a:r>
            <a:br>
              <a:rPr lang="en-US" altLang="zh-C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------ General Screened Modified Gravity</a:t>
            </a:r>
            <a:br>
              <a:rPr lang="en-US" altLang="zh-CN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sz="3100" dirty="0"/>
          </a:p>
        </p:txBody>
      </p:sp>
      <p:sp>
        <p:nvSpPr>
          <p:cNvPr id="150" name="●  Action:"/>
          <p:cNvSpPr/>
          <p:nvPr/>
        </p:nvSpPr>
        <p:spPr>
          <a:xfrm>
            <a:off x="0" y="2060848"/>
            <a:ext cx="7804547" cy="305757"/>
          </a:xfrm>
          <a:prstGeom prst="rect">
            <a:avLst/>
          </a:prstGeom>
          <a:ln w="12700">
            <a:miter lim="400000"/>
          </a:ln>
        </p:spPr>
        <p:txBody>
          <a:bodyPr lIns="35717" tIns="35717" rIns="35717" bIns="35717" anchor="ctr">
            <a:normAutofit fontScale="85000" lnSpcReduction="20000"/>
          </a:bodyPr>
          <a:lstStyle>
            <a:lvl1pPr algn="l" defTabSz="368300">
              <a:defRPr sz="227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●  </a:t>
            </a:r>
            <a:r>
              <a:rPr lang="en-US" dirty="0" smtClean="0"/>
              <a:t>General </a:t>
            </a:r>
            <a:r>
              <a:rPr dirty="0" smtClean="0"/>
              <a:t>Action</a:t>
            </a:r>
            <a:r>
              <a:rPr lang="en-US" dirty="0" smtClean="0"/>
              <a:t> in Einstein Frame</a:t>
            </a:r>
            <a:r>
              <a:rPr dirty="0" smtClean="0"/>
              <a:t>:</a:t>
            </a:r>
            <a:endParaRPr dirty="0"/>
          </a:p>
        </p:txBody>
      </p:sp>
      <p:sp>
        <p:nvSpPr>
          <p:cNvPr id="155" name="幻灯片编号"/>
          <p:cNvSpPr>
            <a:spLocks noGrp="1"/>
          </p:cNvSpPr>
          <p:nvPr>
            <p:ph type="sldNum" sz="quarter" idx="4294967295"/>
          </p:nvPr>
        </p:nvSpPr>
        <p:spPr>
          <a:xfrm>
            <a:off x="4482667" y="6505277"/>
            <a:ext cx="169736" cy="2678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5580112" cy="86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●  Such scalar-tensor gravity with screening mechanism is often called screened modified gravity (SMG), which can generate screening effect to suppress fifth-force in high density environments and pass the solar system tests."/>
          <p:cNvSpPr/>
          <p:nvPr/>
        </p:nvSpPr>
        <p:spPr>
          <a:xfrm>
            <a:off x="395536" y="4437112"/>
            <a:ext cx="8208912" cy="1368152"/>
          </a:xfrm>
          <a:prstGeom prst="rect">
            <a:avLst/>
          </a:prstGeom>
          <a:ln w="12700">
            <a:miter lim="400000"/>
          </a:ln>
        </p:spPr>
        <p:txBody>
          <a:bodyPr lIns="35717" tIns="35717" rIns="35717" bIns="35717" anchor="ctr">
            <a:normAutofit fontScale="92500"/>
          </a:bodyPr>
          <a:lstStyle/>
          <a:p>
            <a:pPr algn="just" defTabSz="254635">
              <a:defRPr sz="223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● </a:t>
            </a:r>
            <a:r>
              <a:rPr lang="en-US" dirty="0" smtClean="0"/>
              <a:t>In order to </a:t>
            </a:r>
            <a:r>
              <a:rPr lang="en-US" altLang="zh-CN" dirty="0" smtClean="0"/>
              <a:t>suppress fifth-force in high density environments and pass the solar system tests, we should properly choose </a:t>
            </a:r>
            <a:r>
              <a:rPr lang="en-US" altLang="zh-CN" dirty="0" smtClean="0">
                <a:solidFill>
                  <a:srgbClr val="FF0000"/>
                </a:solidFill>
              </a:rPr>
              <a:t>V</a:t>
            </a:r>
            <a:r>
              <a:rPr lang="en-US" altLang="zh-CN" sz="1700" dirty="0" smtClean="0">
                <a:solidFill>
                  <a:srgbClr val="FF0000"/>
                </a:solidFill>
              </a:rPr>
              <a:t>(</a:t>
            </a:r>
            <a:r>
              <a:rPr lang="zh-CN" altLang="en-US" sz="1700" dirty="0" smtClean="0">
                <a:solidFill>
                  <a:srgbClr val="FF0000"/>
                </a:solidFill>
              </a:rPr>
              <a:t>𝛟</a:t>
            </a:r>
            <a:r>
              <a:rPr lang="en-US" altLang="zh-CN" sz="1700" dirty="0" smtClean="0">
                <a:solidFill>
                  <a:srgbClr val="FF0000"/>
                </a:solidFill>
              </a:rPr>
              <a:t>)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/>
              <a:t>and </a:t>
            </a:r>
            <a:r>
              <a:rPr lang="en-US" altLang="zh-CN" dirty="0" smtClean="0">
                <a:solidFill>
                  <a:srgbClr val="FF0000"/>
                </a:solidFill>
              </a:rPr>
              <a:t>A</a:t>
            </a:r>
            <a:r>
              <a:rPr lang="en-US" altLang="zh-CN" sz="1700" dirty="0" smtClean="0">
                <a:solidFill>
                  <a:srgbClr val="FF0000"/>
                </a:solidFill>
              </a:rPr>
              <a:t>(</a:t>
            </a:r>
            <a:r>
              <a:rPr lang="zh-CN" altLang="en-US" sz="1700" dirty="0" smtClean="0">
                <a:solidFill>
                  <a:srgbClr val="FF0000"/>
                </a:solidFill>
              </a:rPr>
              <a:t>𝛟</a:t>
            </a:r>
            <a:r>
              <a:rPr lang="en-US" altLang="zh-CN" sz="1700" dirty="0" smtClean="0">
                <a:solidFill>
                  <a:srgbClr val="FF0000"/>
                </a:solidFill>
              </a:rPr>
              <a:t>)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functions</a:t>
            </a:r>
            <a:r>
              <a:rPr lang="en-US" altLang="zh-CN" dirty="0" smtClean="0"/>
              <a:t>. </a:t>
            </a:r>
            <a:r>
              <a:rPr dirty="0" smtClean="0"/>
              <a:t>Such </a:t>
            </a:r>
            <a:r>
              <a:rPr dirty="0"/>
              <a:t>scalar-tensor gravity with screening mechanism is often called </a:t>
            </a:r>
            <a:r>
              <a:rPr lang="en-US" dirty="0" smtClean="0">
                <a:solidFill>
                  <a:srgbClr val="0433FF"/>
                </a:solidFill>
              </a:rPr>
              <a:t>S</a:t>
            </a:r>
            <a:r>
              <a:rPr dirty="0" smtClean="0"/>
              <a:t>creened </a:t>
            </a:r>
            <a:r>
              <a:rPr lang="en-US" dirty="0" smtClean="0">
                <a:solidFill>
                  <a:srgbClr val="0433FF"/>
                </a:solidFill>
              </a:rPr>
              <a:t>M</a:t>
            </a:r>
            <a:r>
              <a:rPr dirty="0" smtClean="0"/>
              <a:t>odified </a:t>
            </a:r>
            <a:r>
              <a:rPr lang="en-US" dirty="0" smtClean="0">
                <a:solidFill>
                  <a:srgbClr val="0433FF"/>
                </a:solidFill>
              </a:rPr>
              <a:t>G</a:t>
            </a:r>
            <a:r>
              <a:rPr dirty="0" smtClean="0"/>
              <a:t>ravity </a:t>
            </a:r>
            <a:r>
              <a:rPr dirty="0"/>
              <a:t>(</a:t>
            </a:r>
            <a:r>
              <a:rPr dirty="0">
                <a:solidFill>
                  <a:srgbClr val="0433FF"/>
                </a:solidFill>
              </a:rPr>
              <a:t>SMG</a:t>
            </a:r>
            <a:r>
              <a:rPr dirty="0" smtClean="0"/>
              <a:t>)</a:t>
            </a:r>
            <a:r>
              <a:rPr lang="en-US" dirty="0" smtClean="0"/>
              <a:t>.</a:t>
            </a:r>
            <a:endParaRPr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6900" y="2348880"/>
            <a:ext cx="34671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124744"/>
            <a:ext cx="63817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dirty="0" smtClean="0"/>
              <a:t>Time-domain Waveforms</a:t>
            </a:r>
            <a:endParaRPr lang="zh-CN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1484784"/>
            <a:ext cx="22669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3725" y="4149080"/>
            <a:ext cx="22002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84784"/>
            <a:ext cx="64579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77072"/>
            <a:ext cx="68484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4703-967F-4F16-845C-E26DCBBE6F45}" type="datetime1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dirty="0" smtClean="0"/>
              <a:t>Time-domain Waveforms</a:t>
            </a:r>
            <a:endParaRPr lang="zh-CN" alt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924944"/>
            <a:ext cx="48006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1484784"/>
            <a:ext cx="22669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3725" y="4149080"/>
            <a:ext cx="22002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484784"/>
            <a:ext cx="64579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77072"/>
            <a:ext cx="68484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25" y="5181600"/>
            <a:ext cx="58578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A865-4ABE-462E-9C7D-065651C9F8E2}" type="datetime1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1293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3110" b="1"/>
              <a:t>Constraining by neutron star-balck hole gravitational wave events</a:t>
            </a:r>
          </a:p>
        </p:txBody>
      </p:sp>
      <p:graphicFrame>
        <p:nvGraphicFramePr>
          <p:cNvPr id="4" name="对象 3"/>
          <p:cNvGraphicFramePr/>
          <p:nvPr>
            <p:custDataLst>
              <p:tags r:id="rId2"/>
            </p:custDataLst>
          </p:nvPr>
        </p:nvGraphicFramePr>
        <p:xfrm>
          <a:off x="179070" y="1772920"/>
          <a:ext cx="5805170" cy="1896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r:id="rId4" imgW="5800725" imgH="1895475" progId="Paint.Picture">
                  <p:embed/>
                </p:oleObj>
              </mc:Choice>
              <mc:Fallback>
                <p:oleObj r:id="rId4" imgW="5800725" imgH="1895475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070" y="1772920"/>
                        <a:ext cx="5805170" cy="18967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/>
          <p:nvPr/>
        </p:nvGraphicFramePr>
        <p:xfrm>
          <a:off x="1591945" y="1264920"/>
          <a:ext cx="5960745" cy="262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r:id="rId6" imgW="6858000" imgH="342900" progId="Paint.Picture">
                  <p:embed/>
                </p:oleObj>
              </mc:Choice>
              <mc:Fallback>
                <p:oleObj r:id="rId6" imgW="6858000" imgH="342900" progId="Paint.Picture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1945" y="1264920"/>
                        <a:ext cx="5960745" cy="262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/>
          <p:nvPr/>
        </p:nvGraphicFramePr>
        <p:xfrm>
          <a:off x="2968625" y="4723130"/>
          <a:ext cx="326009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r:id="rId8" imgW="3257550" imgH="257175" progId="Paint.Picture">
                  <p:embed/>
                </p:oleObj>
              </mc:Choice>
              <mc:Fallback>
                <p:oleObj r:id="rId8" imgW="3257550" imgH="257175" progId="Paint.Picture">
                  <p:embed/>
                  <p:pic>
                    <p:nvPicPr>
                      <p:cNvPr id="0" name="图片 1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68625" y="4723130"/>
                        <a:ext cx="3260090" cy="25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/>
          <p:nvPr/>
        </p:nvGraphicFramePr>
        <p:xfrm>
          <a:off x="971550" y="3789045"/>
          <a:ext cx="7254240" cy="934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r:id="rId10" imgW="7248525" imgH="933450" progId="Paint.Picture">
                  <p:embed/>
                </p:oleObj>
              </mc:Choice>
              <mc:Fallback>
                <p:oleObj r:id="rId10" imgW="7248525" imgH="93345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71550" y="3789045"/>
                        <a:ext cx="7254240" cy="934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/>
          <p:nvPr/>
        </p:nvGraphicFramePr>
        <p:xfrm>
          <a:off x="6156325" y="1827530"/>
          <a:ext cx="2918460" cy="178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r:id="rId12" imgW="5543550" imgH="3257550" progId="Paint.Picture">
                  <p:embed/>
                </p:oleObj>
              </mc:Choice>
              <mc:Fallback>
                <p:oleObj r:id="rId12" imgW="5543550" imgH="3257550" progId="Paint.Picture">
                  <p:embed/>
                  <p:pic>
                    <p:nvPicPr>
                      <p:cNvPr id="0" name="图片 1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156325" y="1827530"/>
                        <a:ext cx="2918460" cy="178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/>
          <p:nvPr/>
        </p:nvGraphicFramePr>
        <p:xfrm>
          <a:off x="107315" y="5013325"/>
          <a:ext cx="4848225" cy="1811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r:id="rId14" imgW="5267325" imgH="2143125" progId="Paint.Picture">
                  <p:embed/>
                </p:oleObj>
              </mc:Choice>
              <mc:Fallback>
                <p:oleObj r:id="rId14" imgW="5267325" imgH="2143125" progId="Paint.Picture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7315" y="5013325"/>
                        <a:ext cx="4848225" cy="1811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/>
          <p:nvPr/>
        </p:nvGraphicFramePr>
        <p:xfrm>
          <a:off x="4955540" y="5489575"/>
          <a:ext cx="3984625" cy="857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r:id="rId16" imgW="3981450" imgH="857250" progId="Paint.Picture">
                  <p:embed/>
                </p:oleObj>
              </mc:Choice>
              <mc:Fallback>
                <p:oleObj r:id="rId16" imgW="3981450" imgH="857250" progId="Paint.Picture">
                  <p:embed/>
                  <p:pic>
                    <p:nvPicPr>
                      <p:cNvPr id="0" name="图片 25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955540" y="5489575"/>
                        <a:ext cx="3984625" cy="857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71E6-EA5C-42A5-A6A4-FC57ECECC79E}" type="datetime1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Waveform of GW in Einstein-</a:t>
            </a:r>
            <a:r>
              <a:rPr lang="en-US" altLang="zh-CN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aether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Gravity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412776"/>
            <a:ext cx="4355976" cy="312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844824"/>
            <a:ext cx="2814855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1569" y="1556792"/>
            <a:ext cx="2052431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845319"/>
            <a:ext cx="3131840" cy="201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941168"/>
            <a:ext cx="2507285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661248"/>
            <a:ext cx="3131840" cy="103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椭圆 11"/>
          <p:cNvSpPr/>
          <p:nvPr/>
        </p:nvSpPr>
        <p:spPr>
          <a:xfrm>
            <a:off x="7092280" y="1628800"/>
            <a:ext cx="2051720" cy="1008112"/>
          </a:xfrm>
          <a:prstGeom prst="ellipse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164288" y="2636912"/>
            <a:ext cx="1979712" cy="2088232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05650" y="1268760"/>
            <a:ext cx="20383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4653136"/>
            <a:ext cx="17335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5373216"/>
            <a:ext cx="1695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59632" y="864341"/>
            <a:ext cx="6552728" cy="27546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630A-3BDE-4B6B-B075-B5E0CFB3B79D}" type="datetime1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4. Parity-violating gravities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As well known, parity symmetry is violation in nature. </a:t>
            </a:r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Although, GR is parity-conserved, various parity-violating gravities (</a:t>
            </a:r>
            <a:r>
              <a:rPr lang="en-US" altLang="zh-CN" sz="1200" dirty="0" smtClean="0"/>
              <a:t>e.g. </a:t>
            </a:r>
            <a:r>
              <a:rPr lang="en-US" altLang="zh-CN" sz="1200" dirty="0" err="1" smtClean="0"/>
              <a:t>Chern</a:t>
            </a:r>
            <a:r>
              <a:rPr lang="en-US" altLang="zh-CN" sz="1200" dirty="0" smtClean="0"/>
              <a:t>-Simons gravity, </a:t>
            </a:r>
            <a:r>
              <a:rPr lang="en-US" altLang="zh-CN" sz="1200" dirty="0"/>
              <a:t>ghost-free scalar-tensor gravity, symmetric </a:t>
            </a:r>
            <a:r>
              <a:rPr lang="en-US" altLang="zh-CN" sz="1200" dirty="0" err="1"/>
              <a:t>teleparallel</a:t>
            </a:r>
            <a:r>
              <a:rPr lang="en-US" altLang="zh-CN" sz="1200" dirty="0"/>
              <a:t> equivalence of GR theory, </a:t>
            </a:r>
            <a:r>
              <a:rPr lang="en-US" altLang="zh-CN" sz="1200" dirty="0" err="1"/>
              <a:t>Horava-Lifshitz</a:t>
            </a:r>
            <a:r>
              <a:rPr lang="en-US" altLang="zh-CN" sz="1200" dirty="0"/>
              <a:t> gravity</a:t>
            </a:r>
            <a:r>
              <a:rPr lang="en-US" altLang="zh-CN" sz="2000" dirty="0" smtClean="0"/>
              <a:t>) have been proposed in  the literature. </a:t>
            </a:r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In the general parity-violating gravities, the equations of motion of GW for the </a:t>
            </a:r>
            <a:r>
              <a:rPr lang="en-US" altLang="zh-CN" sz="2000" dirty="0" smtClean="0">
                <a:solidFill>
                  <a:srgbClr val="FF0000"/>
                </a:solidFill>
              </a:rPr>
              <a:t>circular polarization modes </a:t>
            </a:r>
            <a:r>
              <a:rPr lang="en-US" altLang="zh-CN" sz="2000" dirty="0" smtClean="0"/>
              <a:t>(i.e. left-hand and right-hand modes) are decoupled, which can be written as follows:</a:t>
            </a:r>
          </a:p>
          <a:p>
            <a:endParaRPr lang="zh-CN" altLang="en-US" sz="20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5" y="4773613"/>
            <a:ext cx="9048750" cy="1352550"/>
          </a:xfrm>
          <a:prstGeom prst="rect">
            <a:avLst/>
          </a:prstGeom>
        </p:spPr>
      </p:pic>
      <p:graphicFrame>
        <p:nvGraphicFramePr>
          <p:cNvPr id="8" name="对象 7"/>
          <p:cNvGraphicFramePr/>
          <p:nvPr/>
        </p:nvGraphicFramePr>
        <p:xfrm>
          <a:off x="635" y="980440"/>
          <a:ext cx="9143365" cy="240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r:id="rId4" imgW="10563225" imgH="247650" progId="PBrush">
                  <p:embed/>
                </p:oleObj>
              </mc:Choice>
              <mc:Fallback>
                <p:oleObj r:id="rId4" imgW="10563225" imgH="247650" progId="PBrush">
                  <p:embed/>
                  <p:pic>
                    <p:nvPicPr>
                      <p:cNvPr id="0" name="图片 1024" descr="image4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5" y="980440"/>
                        <a:ext cx="9143365" cy="24003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F2A0-7F4E-44D0-B8DD-D42350900FEF}" type="datetime1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6592" y="101613"/>
            <a:ext cx="8229600" cy="850106"/>
          </a:xfrm>
        </p:spPr>
        <p:txBody>
          <a:bodyPr>
            <a:normAutofit/>
          </a:bodyPr>
          <a:lstStyle/>
          <a:p>
            <a:pPr lvl="0"/>
            <a:r>
              <a:rPr lang="en-US" sz="37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GWs in general parity violating gravities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637" y="2095740"/>
            <a:ext cx="845955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6637" y="1409823"/>
            <a:ext cx="4650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/>
              <a:t>Parameters in various modified gravities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195798" y="5300783"/>
            <a:ext cx="439864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tx1"/>
                </a:solidFill>
                <a:latin typeface="Helvetica" pitchFamily="2" charset="0"/>
              </a:rPr>
              <a:t>WZ</a:t>
            </a:r>
            <a:r>
              <a:rPr lang="en-US" altLang="zh-CN" sz="1400" b="1" dirty="0" err="1">
                <a:solidFill>
                  <a:srgbClr val="FF0000"/>
                </a:solidFill>
                <a:latin typeface="Helvetica" pitchFamily="2" charset="0"/>
              </a:rPr>
              <a:t>, Zhu, Qiao</a:t>
            </a:r>
            <a:r>
              <a:rPr lang="en-US" altLang="zh-CN" sz="1400" b="1" dirty="0">
                <a:solidFill>
                  <a:srgbClr val="FF0000"/>
                </a:solidFill>
                <a:latin typeface="Helvetica" pitchFamily="2" charset="0"/>
              </a:rPr>
              <a:t>, and </a:t>
            </a:r>
            <a:r>
              <a:rPr lang="en-US" altLang="zh-CN" sz="1400" b="1" dirty="0" err="1">
                <a:solidFill>
                  <a:srgbClr val="FF0000"/>
                </a:solidFill>
                <a:latin typeface="Helvetica" pitchFamily="2" charset="0"/>
              </a:rPr>
              <a:t>Wang</a:t>
            </a:r>
            <a:r>
              <a:rPr lang="en-US" altLang="zh-CN" sz="1400" b="1" dirty="0">
                <a:solidFill>
                  <a:srgbClr val="FF0000"/>
                </a:solidFill>
                <a:latin typeface="Helvetica" pitchFamily="2" charset="0"/>
              </a:rPr>
              <a:t>, PRD 101, 024002 (2020)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BDC2A-E0CE-4138-AA45-5E83796B2F1B}" type="datetime1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0040" y="302430"/>
            <a:ext cx="8229600" cy="5937523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solidFill>
                  <a:srgbClr val="3333FF"/>
                </a:solidFill>
              </a:rPr>
              <a:t>Effects on GW waveforms of circular polarization modes:</a:t>
            </a:r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r>
              <a:rPr lang="en-US" altLang="zh-CN" sz="2400" b="1" dirty="0">
                <a:solidFill>
                  <a:srgbClr val="3333FF"/>
                </a:solidFill>
              </a:rPr>
              <a:t>Effects on GW waveforms of detector’s responses:</a:t>
            </a:r>
            <a:endParaRPr lang="zh-CN" altLang="en-US" sz="2400" b="1" dirty="0">
              <a:solidFill>
                <a:srgbClr val="3333FF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44000" cy="212299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24446"/>
            <a:ext cx="9144000" cy="22057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1983" y="6020920"/>
            <a:ext cx="41611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  <a:latin typeface="Helvetica" pitchFamily="2" charset="0"/>
              </a:rPr>
              <a:t>Qiao, Zhu, </a:t>
            </a:r>
            <a:r>
              <a:rPr lang="en-US" sz="1400" b="1" dirty="0" err="1">
                <a:solidFill>
                  <a:schemeClr val="tx1"/>
                </a:solidFill>
                <a:latin typeface="Helvetica" pitchFamily="2" charset="0"/>
              </a:rPr>
              <a:t>WZ</a:t>
            </a:r>
            <a:r>
              <a:rPr lang="en-US" sz="1400" b="1" dirty="0" err="1">
                <a:solidFill>
                  <a:srgbClr val="FF0000"/>
                </a:solidFill>
                <a:latin typeface="Helvetica" pitchFamily="2" charset="0"/>
              </a:rPr>
              <a:t> &amp; Wang, PRD 100, 124058 (2019)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Helvetica" pitchFamily="2" charset="0"/>
              </a:rPr>
              <a:t>WZ</a:t>
            </a:r>
            <a:r>
              <a:rPr lang="en-US" sz="1400" b="1" dirty="0" err="1">
                <a:solidFill>
                  <a:srgbClr val="FF0000"/>
                </a:solidFill>
                <a:latin typeface="Helvetica" pitchFamily="2" charset="0"/>
              </a:rPr>
              <a:t>, Zhu, Qiao &amp; Wang</a:t>
            </a:r>
            <a:r>
              <a:rPr lang="en-US" altLang="zh-CN" sz="1400" b="1" dirty="0">
                <a:solidFill>
                  <a:srgbClr val="FF0000"/>
                </a:solidFill>
                <a:latin typeface="Helvetica" pitchFamily="2" charset="0"/>
              </a:rPr>
              <a:t>, PRD 101, 024002 (2020)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1F88-420C-4F78-BE5A-18C6248DE5D2}" type="datetime1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6592" y="101613"/>
            <a:ext cx="8229600" cy="850106"/>
          </a:xfrm>
        </p:spPr>
        <p:txBody>
          <a:bodyPr>
            <a:normAutofit/>
          </a:bodyPr>
          <a:lstStyle/>
          <a:p>
            <a:pPr lvl="0" algn="ctr"/>
            <a:r>
              <a:rPr lang="en-US" sz="37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Constraint: Lower limit from GW events</a:t>
            </a:r>
            <a:r>
              <a:rPr lang="en-US" sz="3700" b="1" dirty="0">
                <a:solidFill>
                  <a:srgbClr val="530FFD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0043" y="5847080"/>
            <a:ext cx="41960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tx1"/>
                </a:solidFill>
                <a:latin typeface="Helvetica" pitchFamily="2" charset="0"/>
              </a:rPr>
              <a:t>WZ</a:t>
            </a:r>
            <a:r>
              <a:rPr lang="en-US" sz="1400" b="1" dirty="0">
                <a:solidFill>
                  <a:srgbClr val="FF0000"/>
                </a:solidFill>
                <a:latin typeface="Helvetica" pitchFamily="2" charset="0"/>
              </a:rPr>
              <a:t>, Liu, Wen, Zhu &amp; Wang, EPJC 80, 630 (2020)</a:t>
            </a:r>
            <a:endParaRPr lang="en-US" sz="400" b="1" dirty="0">
              <a:solidFill>
                <a:srgbClr val="FF0000"/>
              </a:solidFill>
              <a:latin typeface="Helvetica" pitchFamily="2" charset="0"/>
            </a:endParaRP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Helvetica" pitchFamily="2" charset="0"/>
              </a:rPr>
              <a:t>Wang, </a:t>
            </a:r>
            <a:r>
              <a:rPr lang="en-US" sz="1400" b="1" dirty="0" err="1">
                <a:solidFill>
                  <a:srgbClr val="FF0000"/>
                </a:solidFill>
                <a:latin typeface="Helvetica" pitchFamily="2" charset="0"/>
              </a:rPr>
              <a:t>Niu</a:t>
            </a:r>
            <a:r>
              <a:rPr lang="en-US" sz="1400" b="1" dirty="0">
                <a:solidFill>
                  <a:srgbClr val="FF0000"/>
                </a:solidFill>
                <a:latin typeface="Helvetica" pitchFamily="2" charset="0"/>
              </a:rPr>
              <a:t>, Zhu &amp; </a:t>
            </a:r>
            <a:r>
              <a:rPr lang="en-US" sz="1400" b="1" dirty="0">
                <a:solidFill>
                  <a:schemeClr val="tx1"/>
                </a:solidFill>
                <a:latin typeface="Helvetica" pitchFamily="2" charset="0"/>
              </a:rPr>
              <a:t>WZ</a:t>
            </a:r>
            <a:r>
              <a:rPr lang="en-US" sz="1400" b="1" dirty="0">
                <a:solidFill>
                  <a:srgbClr val="FF0000"/>
                </a:solidFill>
                <a:latin typeface="Helvetica" pitchFamily="2" charset="0"/>
              </a:rPr>
              <a:t>,</a:t>
            </a:r>
            <a:r>
              <a:rPr lang="en-US" altLang="zh-CN" sz="1400" b="1" dirty="0">
                <a:solidFill>
                  <a:srgbClr val="FF0000"/>
                </a:solidFill>
                <a:latin typeface="Helvetica" pitchFamily="2" charset="0"/>
              </a:rPr>
              <a:t> ApJ 908, 58 (2021)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Helvetica" pitchFamily="2" charset="0"/>
              </a:rPr>
              <a:t>Hu, Li, Niu &amp; </a:t>
            </a:r>
            <a:r>
              <a:rPr lang="en-US" sz="1400" b="1" dirty="0">
                <a:solidFill>
                  <a:schemeClr val="tx1"/>
                </a:solidFill>
                <a:latin typeface="Helvetica" pitchFamily="2" charset="0"/>
              </a:rPr>
              <a:t>WZ</a:t>
            </a:r>
            <a:r>
              <a:rPr lang="en-US" sz="1400" b="1" dirty="0">
                <a:solidFill>
                  <a:srgbClr val="FF0000"/>
                </a:solidFill>
                <a:latin typeface="Helvetica" pitchFamily="2" charset="0"/>
              </a:rPr>
              <a:t>, PRD 103, 064057 (2021)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0997" y="1060827"/>
            <a:ext cx="6432550" cy="1353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</a:rPr>
              <a:t>The strongest constraint so far,  </a:t>
            </a:r>
            <a:r>
              <a:rPr lang="en-US" sz="2000" b="1" dirty="0">
                <a:solidFill>
                  <a:srgbClr val="0000CC"/>
                </a:solidFill>
              </a:rPr>
              <a:t>M</a:t>
            </a:r>
            <a:r>
              <a:rPr lang="en-US" sz="1200" b="1" dirty="0">
                <a:solidFill>
                  <a:srgbClr val="0000CC"/>
                </a:solidFill>
              </a:rPr>
              <a:t>pv</a:t>
            </a:r>
            <a:r>
              <a:rPr lang="en-US" sz="2000" b="1" dirty="0">
                <a:solidFill>
                  <a:srgbClr val="0000CC"/>
                </a:solidFill>
              </a:rPr>
              <a:t> &gt; 0.07GeV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100" b="1" dirty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CC"/>
                </a:solidFill>
              </a:rPr>
              <a:t>10</a:t>
            </a:r>
            <a:r>
              <a:rPr lang="en-US" sz="2000" b="1" baseline="30000" dirty="0">
                <a:solidFill>
                  <a:srgbClr val="0000CC"/>
                </a:solidFill>
              </a:rPr>
              <a:t>17</a:t>
            </a:r>
            <a:r>
              <a:rPr lang="en-US" sz="2000" b="1" dirty="0">
                <a:solidFill>
                  <a:srgbClr val="C00000"/>
                </a:solidFill>
              </a:rPr>
              <a:t> stronger than the double pulsars constraint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100" b="1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</a:rPr>
              <a:t>Future detection has potential to give: </a:t>
            </a:r>
            <a:r>
              <a:rPr lang="en-US" sz="2000" b="1" dirty="0">
                <a:solidFill>
                  <a:srgbClr val="0000CC"/>
                </a:solidFill>
              </a:rPr>
              <a:t>M</a:t>
            </a:r>
            <a:r>
              <a:rPr lang="en-US" sz="1200" b="1" dirty="0">
                <a:solidFill>
                  <a:srgbClr val="0000CC"/>
                </a:solidFill>
              </a:rPr>
              <a:t>pv</a:t>
            </a:r>
            <a:r>
              <a:rPr lang="en-US" sz="2000" b="1" dirty="0">
                <a:solidFill>
                  <a:srgbClr val="0000CC"/>
                </a:solidFill>
              </a:rPr>
              <a:t> &gt; O(0.1) TeV</a:t>
            </a:r>
            <a:r>
              <a:rPr lang="en-US" sz="2000" b="1" dirty="0">
                <a:solidFill>
                  <a:srgbClr val="C00000"/>
                </a:solidFill>
              </a:rPr>
              <a:t>   </a:t>
            </a:r>
          </a:p>
        </p:txBody>
      </p:sp>
      <p:graphicFrame>
        <p:nvGraphicFramePr>
          <p:cNvPr id="6" name="对象 5"/>
          <p:cNvGraphicFramePr/>
          <p:nvPr>
            <p:custDataLst>
              <p:tags r:id="rId2"/>
            </p:custDataLst>
          </p:nvPr>
        </p:nvGraphicFramePr>
        <p:xfrm>
          <a:off x="395605" y="2780665"/>
          <a:ext cx="3575685" cy="2700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r:id="rId4" imgW="5657850" imgH="3609975" progId="Paint.Picture">
                  <p:embed/>
                </p:oleObj>
              </mc:Choice>
              <mc:Fallback>
                <p:oleObj r:id="rId4" imgW="5657850" imgH="3609975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605" y="2780665"/>
                        <a:ext cx="3575685" cy="2700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/>
          <p:nvPr/>
        </p:nvGraphicFramePr>
        <p:xfrm>
          <a:off x="4140200" y="2564765"/>
          <a:ext cx="4813935" cy="2792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r:id="rId6" imgW="4810125" imgH="2790825" progId="Paint.Picture">
                  <p:embed/>
                </p:oleObj>
              </mc:Choice>
              <mc:Fallback>
                <p:oleObj r:id="rId6" imgW="4810125" imgH="2790825" progId="Paint.Picture">
                  <p:embed/>
                  <p:pic>
                    <p:nvPicPr>
                      <p:cNvPr id="0" name="图片 1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40200" y="2564765"/>
                        <a:ext cx="4813935" cy="2792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4CBE-80BD-4B54-A88B-24C09F527123}" type="datetime1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Relativity (GR)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616624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400" b="1" dirty="0" smtClean="0"/>
              <a:t>GR is the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most successful </a:t>
            </a:r>
            <a:r>
              <a:rPr lang="en-US" altLang="zh-CN" sz="2400" b="1" dirty="0" smtClean="0"/>
              <a:t>theory of gravity.</a:t>
            </a:r>
          </a:p>
          <a:p>
            <a:endParaRPr lang="en-US" altLang="zh-CN" sz="2400" b="1" dirty="0" smtClean="0"/>
          </a:p>
          <a:p>
            <a:r>
              <a:rPr lang="en-US" altLang="zh-CN" sz="2400" b="1" dirty="0" smtClean="0"/>
              <a:t>Problems of GR:</a:t>
            </a:r>
          </a:p>
          <a:p>
            <a:pPr>
              <a:buNone/>
            </a:pPr>
            <a:r>
              <a:rPr lang="zh-CN" altLang="en-US" sz="2400" b="1" dirty="0" smtClean="0"/>
              <a:t>（</a:t>
            </a:r>
            <a:r>
              <a:rPr lang="en-US" altLang="zh-CN" sz="2400" b="1" dirty="0" smtClean="0"/>
              <a:t>1</a:t>
            </a:r>
            <a:r>
              <a:rPr lang="zh-CN" altLang="en-US" sz="2400" b="1" dirty="0" smtClean="0"/>
              <a:t>）</a:t>
            </a:r>
            <a:r>
              <a:rPr lang="en-US" altLang="zh-CN" sz="2400" b="1" dirty="0" smtClean="0"/>
              <a:t>”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Dark matter</a:t>
            </a:r>
            <a:r>
              <a:rPr lang="en-US" altLang="zh-CN" sz="2400" b="1" dirty="0" smtClean="0"/>
              <a:t>” problem in galactic </a:t>
            </a:r>
          </a:p>
          <a:p>
            <a:pPr>
              <a:buNone/>
            </a:pPr>
            <a:r>
              <a:rPr lang="en-US" altLang="zh-CN" sz="2400" b="1" dirty="0" smtClean="0"/>
              <a:t>and cosmological scales</a:t>
            </a:r>
          </a:p>
          <a:p>
            <a:pPr>
              <a:buNone/>
            </a:pPr>
            <a:r>
              <a:rPr lang="zh-CN" altLang="en-US" sz="2400" b="1" dirty="0" smtClean="0"/>
              <a:t>（</a:t>
            </a:r>
            <a:r>
              <a:rPr lang="en-US" altLang="zh-CN" sz="2400" b="1" dirty="0" smtClean="0"/>
              <a:t>2</a:t>
            </a:r>
            <a:r>
              <a:rPr lang="zh-CN" altLang="en-US" sz="2400" b="1" dirty="0" smtClean="0"/>
              <a:t>）</a:t>
            </a:r>
            <a:r>
              <a:rPr lang="en-US" altLang="zh-CN" sz="2400" b="1" dirty="0" smtClean="0"/>
              <a:t>”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Dark energy</a:t>
            </a:r>
            <a:r>
              <a:rPr lang="en-US" altLang="zh-CN" sz="2400" b="1" dirty="0" smtClean="0"/>
              <a:t>” problem in </a:t>
            </a:r>
          </a:p>
          <a:p>
            <a:pPr>
              <a:buNone/>
            </a:pPr>
            <a:r>
              <a:rPr lang="en-US" altLang="zh-CN" sz="2400" b="1" dirty="0" smtClean="0"/>
              <a:t>cosmological scale</a:t>
            </a:r>
          </a:p>
          <a:p>
            <a:pPr>
              <a:buNone/>
            </a:pPr>
            <a:r>
              <a:rPr lang="zh-CN" altLang="en-US" sz="2400" b="1" dirty="0" smtClean="0"/>
              <a:t>（</a:t>
            </a:r>
            <a:r>
              <a:rPr lang="en-US" altLang="zh-CN" sz="2400" b="1" dirty="0" smtClean="0"/>
              <a:t>3</a:t>
            </a:r>
            <a:r>
              <a:rPr lang="zh-CN" altLang="en-US" sz="2400" b="1" dirty="0" smtClean="0"/>
              <a:t>）</a:t>
            </a:r>
            <a:r>
              <a:rPr lang="en-US" altLang="zh-CN" sz="2400" b="1" dirty="0" smtClean="0"/>
              <a:t>Birth of the Universe and </a:t>
            </a:r>
          </a:p>
          <a:p>
            <a:pPr>
              <a:buNone/>
            </a:pPr>
            <a:r>
              <a:rPr lang="en-US" altLang="zh-CN" sz="2400" b="1" dirty="0" smtClean="0">
                <a:solidFill>
                  <a:srgbClr val="FF0000"/>
                </a:solidFill>
              </a:rPr>
              <a:t>singularity</a:t>
            </a:r>
            <a:r>
              <a:rPr lang="en-US" altLang="zh-CN" sz="2400" b="1" dirty="0" smtClean="0"/>
              <a:t> problem</a:t>
            </a:r>
          </a:p>
          <a:p>
            <a:pPr>
              <a:buNone/>
            </a:pPr>
            <a:r>
              <a:rPr lang="zh-CN" altLang="en-US" sz="2400" b="1" dirty="0" smtClean="0"/>
              <a:t>（</a:t>
            </a:r>
            <a:r>
              <a:rPr lang="en-US" altLang="zh-CN" sz="2400" b="1" dirty="0" smtClean="0"/>
              <a:t>4</a:t>
            </a:r>
            <a:r>
              <a:rPr lang="zh-CN" altLang="en-US" sz="2400" b="1" dirty="0" smtClean="0"/>
              <a:t>）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Singularity</a:t>
            </a:r>
            <a:r>
              <a:rPr lang="en-US" altLang="zh-CN" sz="2400" b="1" dirty="0" smtClean="0"/>
              <a:t> problem in black holes</a:t>
            </a:r>
          </a:p>
          <a:p>
            <a:pPr>
              <a:buNone/>
            </a:pPr>
            <a:r>
              <a:rPr lang="zh-CN" altLang="en-US" sz="2400" b="1" dirty="0" smtClean="0"/>
              <a:t>（</a:t>
            </a:r>
            <a:r>
              <a:rPr lang="en-US" altLang="zh-CN" sz="2400" b="1" dirty="0" smtClean="0"/>
              <a:t>5</a:t>
            </a:r>
            <a:r>
              <a:rPr lang="zh-CN" altLang="en-US" sz="2400" b="1" dirty="0" smtClean="0"/>
              <a:t>）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Quantum gravity</a:t>
            </a:r>
            <a:r>
              <a:rPr lang="en-US" altLang="zh-CN" sz="2400" b="1" dirty="0" smtClean="0"/>
              <a:t>?</a:t>
            </a:r>
          </a:p>
          <a:p>
            <a:endParaRPr lang="en-US" altLang="zh-CN" sz="2400" b="1" dirty="0" smtClean="0"/>
          </a:p>
          <a:p>
            <a:r>
              <a:rPr lang="en-US" altLang="zh-CN" sz="2400" b="1" dirty="0" smtClean="0"/>
              <a:t>GR includes two parts</a:t>
            </a:r>
            <a:r>
              <a:rPr lang="zh-CN" altLang="en-US" sz="2400" b="1" dirty="0" smtClean="0">
                <a:sym typeface="Wingdings" panose="05000000000000000000" pitchFamily="2" charset="2"/>
              </a:rPr>
              <a:t>：</a:t>
            </a:r>
            <a:r>
              <a:rPr lang="en-US" altLang="zh-CN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Equivalence Principle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+ Einstein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Equation</a:t>
            </a:r>
            <a:r>
              <a:rPr lang="en-US" altLang="zh-CN" sz="2400" b="1" dirty="0" smtClean="0"/>
              <a:t>. GR is successful in Solar Systems tests, Binary Pulsars, Cosmological Tests, Gravitational </a:t>
            </a:r>
            <a:r>
              <a:rPr lang="en-US" altLang="zh-CN" sz="2400" b="1" dirty="0" err="1" smtClean="0"/>
              <a:t>Lensings</a:t>
            </a:r>
            <a:r>
              <a:rPr lang="en-US" altLang="zh-CN" sz="2400" b="1" dirty="0" smtClean="0"/>
              <a:t>, and so on. In this talk,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I will focus on the tests in gravitational-wave observation.</a:t>
            </a:r>
          </a:p>
          <a:p>
            <a:endParaRPr lang="en-US" altLang="zh-CN" sz="2400" b="1" dirty="0" smtClean="0"/>
          </a:p>
          <a:p>
            <a:pPr>
              <a:buNone/>
            </a:pPr>
            <a:endParaRPr lang="en-US" altLang="zh-CN" sz="2000" b="1" dirty="0" smtClean="0"/>
          </a:p>
        </p:txBody>
      </p:sp>
      <p:graphicFrame>
        <p:nvGraphicFramePr>
          <p:cNvPr id="4" name="对象 3"/>
          <p:cNvGraphicFramePr/>
          <p:nvPr/>
        </p:nvGraphicFramePr>
        <p:xfrm>
          <a:off x="4788535" y="1340485"/>
          <a:ext cx="4289425" cy="359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3" imgW="4286250" imgH="3590925" progId="Paint.Picture">
                  <p:embed/>
                </p:oleObj>
              </mc:Choice>
              <mc:Fallback>
                <p:oleObj r:id="rId3" imgW="4286250" imgH="3590925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88535" y="1340485"/>
                        <a:ext cx="4289425" cy="359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EDCD-B9D5-4CD8-960D-ED661A3E5CDC}" type="datetime1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Two ways for testing of gravity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Model-dependent way: </a:t>
            </a:r>
          </a:p>
          <a:p>
            <a:pPr>
              <a:buNone/>
            </a:pPr>
            <a:r>
              <a:rPr lang="en-US" altLang="zh-CN" sz="2400" dirty="0" smtClean="0"/>
              <a:t>For a specific gravity, we calculate the GW waveforms, and then constrain it by observations. 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Model-independent way:</a:t>
            </a:r>
          </a:p>
          <a:p>
            <a:pPr>
              <a:buNone/>
            </a:pPr>
            <a:r>
              <a:rPr lang="en-US" altLang="zh-CN" sz="2400" dirty="0" smtClean="0"/>
              <a:t>Testing some properties of GW by data directly, and applying to a set of modified gravities.</a:t>
            </a:r>
            <a:endParaRPr lang="zh-CN" altLang="en-US" sz="24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8932-BE04-41F7-B5C1-8D93F763C72E}" type="datetime1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Basic ideal of the method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For some fundamental properties of gravity </a:t>
            </a:r>
            <a:r>
              <a:rPr lang="en-US" altLang="zh-CN" dirty="0">
                <a:solidFill>
                  <a:srgbClr val="FF0000"/>
                </a:solidFill>
              </a:rPr>
              <a:t>[speed, polarization, Lorentz symmetry, parity symmetry, </a:t>
            </a:r>
            <a:r>
              <a:rPr lang="en-US" altLang="zh-CN" dirty="0" err="1">
                <a:solidFill>
                  <a:srgbClr val="FF0000"/>
                </a:solidFill>
              </a:rPr>
              <a:t>etc</a:t>
            </a:r>
            <a:r>
              <a:rPr lang="en-US" altLang="zh-CN" dirty="0" smtClean="0">
                <a:solidFill>
                  <a:srgbClr val="FF0000"/>
                </a:solidFill>
              </a:rPr>
              <a:t>]</a:t>
            </a:r>
            <a:r>
              <a:rPr lang="en-US" altLang="zh-CN" dirty="0" smtClean="0"/>
              <a:t>, we study </a:t>
            </a:r>
            <a:r>
              <a:rPr lang="en-US" altLang="zh-CN" dirty="0"/>
              <a:t>the consequence </a:t>
            </a:r>
            <a:r>
              <a:rPr lang="en-US" altLang="zh-CN" dirty="0" smtClean="0"/>
              <a:t>if they are different from those in General Relativity.</a:t>
            </a:r>
          </a:p>
          <a:p>
            <a:endParaRPr lang="en-US" altLang="zh-CN" dirty="0"/>
          </a:p>
          <a:p>
            <a:r>
              <a:rPr lang="en-US" altLang="zh-CN" dirty="0" smtClean="0"/>
              <a:t>We test or constrain them from data analysis.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274E-A064-4F74-B237-485AEC29E2FC}" type="datetime1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88011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789040"/>
            <a:ext cx="61150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B8D5-92D1-4A31-BE26-E767F2A205A6}" type="datetime1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03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0C95-010F-48D3-AE42-A61E4BA1BF43}" type="datetime1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Model-independent tests</a:t>
            </a:r>
            <a:b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-----1. testing the coefficient of GW phases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4191"/>
            <a:ext cx="9144000" cy="556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CF5F-AC1E-49AB-9321-1754D12AD427}" type="datetime1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573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6093296"/>
            <a:ext cx="58102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7DD6-01BA-44E9-BB28-6B687C08A6AF}" type="datetime1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6237312"/>
            <a:ext cx="3590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0"/>
            <a:ext cx="76200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8FA2-EE44-4336-9359-6609442154A0}" type="datetime1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Model-independent tests </a:t>
            </a:r>
            <a:b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------2. Parameterized Post-</a:t>
            </a:r>
            <a:r>
              <a:rPr lang="en-US" altLang="zh-CN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Einsteinian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framework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85153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12776"/>
            <a:ext cx="71913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6309320"/>
            <a:ext cx="3324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587E-D89E-4319-BB15-FB554578DAEB}" type="datetime1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5877272"/>
            <a:ext cx="3876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980B-4608-4E7B-ACE0-E97A130B5B39}" type="datetime1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Model-independent tests </a:t>
            </a:r>
            <a:b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------3. testing the GW speed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040560"/>
          </a:xfrm>
        </p:spPr>
        <p:txBody>
          <a:bodyPr/>
          <a:lstStyle/>
          <a:p>
            <a:r>
              <a:rPr lang="en-US" altLang="zh-CN" sz="2400" b="1" dirty="0" smtClean="0">
                <a:solidFill>
                  <a:srgbClr val="0000CC"/>
                </a:solidFill>
              </a:rPr>
              <a:t>Difference of arrival times of GW and EM counterparts</a:t>
            </a:r>
            <a:endParaRPr lang="en-US" altLang="zh-CN" sz="1600" b="1" dirty="0" smtClean="0">
              <a:solidFill>
                <a:srgbClr val="0000CC"/>
              </a:solidFill>
            </a:endParaRPr>
          </a:p>
          <a:p>
            <a:pPr>
              <a:buNone/>
            </a:pPr>
            <a:r>
              <a:rPr lang="en-US" altLang="zh-CN" sz="2000" dirty="0" smtClean="0"/>
              <a:t>      </a:t>
            </a:r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1100" b="1" dirty="0" smtClean="0"/>
          </a:p>
          <a:p>
            <a:endParaRPr lang="zh-CN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2354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CDA6-A393-4A57-AB06-8EBE51A423AF}" type="datetime1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How to test GR?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628800"/>
            <a:ext cx="6948264" cy="4525963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According to Popper’s argument: </a:t>
            </a:r>
            <a:r>
              <a:rPr lang="en-US" altLang="zh-CN" b="1" dirty="0" smtClean="0">
                <a:solidFill>
                  <a:srgbClr val="0000CC"/>
                </a:solidFill>
              </a:rPr>
              <a:t>Scientists can never truly “prove”  that a theory (e.g. GR) is correct, but rather all we can do is to disprove, or more accurately to constrain a hypothesis. The theory that remains and cannot be disproved by observations becomes the status quo.</a:t>
            </a:r>
          </a:p>
          <a:p>
            <a:pPr>
              <a:buNone/>
            </a:pPr>
            <a:r>
              <a:rPr lang="en-US" altLang="zh-CN" sz="2200" b="1" dirty="0" smtClean="0">
                <a:solidFill>
                  <a:srgbClr val="0000CC"/>
                </a:solidFill>
              </a:rPr>
              <a:t>                        </a:t>
            </a:r>
            <a:r>
              <a:rPr lang="en-US" altLang="zh-CN" sz="2200" b="1" dirty="0" smtClean="0">
                <a:solidFill>
                  <a:srgbClr val="FF0000"/>
                </a:solidFill>
              </a:rPr>
              <a:t>----</a:t>
            </a:r>
            <a:r>
              <a:rPr lang="en-US" altLang="zh-CN" sz="2200" b="1" dirty="0" err="1" smtClean="0">
                <a:solidFill>
                  <a:srgbClr val="FF0000"/>
                </a:solidFill>
              </a:rPr>
              <a:t>K.Popper</a:t>
            </a:r>
            <a:r>
              <a:rPr lang="en-US" altLang="zh-CN" sz="2200" b="1" dirty="0" smtClean="0">
                <a:solidFill>
                  <a:srgbClr val="FF0000"/>
                </a:solidFill>
              </a:rPr>
              <a:t>,  </a:t>
            </a:r>
            <a:r>
              <a:rPr lang="en-US" altLang="zh-CN" sz="2200" b="1" i="1" dirty="0" smtClean="0">
                <a:solidFill>
                  <a:srgbClr val="FF0000"/>
                </a:solidFill>
              </a:rPr>
              <a:t>The Logic of Scientific Discovery</a:t>
            </a:r>
            <a:r>
              <a:rPr lang="en-US" altLang="zh-CN" sz="2200" b="1" dirty="0" smtClean="0">
                <a:solidFill>
                  <a:srgbClr val="FF0000"/>
                </a:solidFill>
              </a:rPr>
              <a:t>, 1934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According to this argument, in order to test GR, we must </a:t>
            </a:r>
            <a:r>
              <a:rPr lang="en-US" altLang="zh-CN" dirty="0" smtClean="0">
                <a:solidFill>
                  <a:srgbClr val="FF0000"/>
                </a:solidFill>
              </a:rPr>
              <a:t>compare its predictions with alternative theories </a:t>
            </a:r>
            <a:r>
              <a:rPr lang="en-US" altLang="zh-CN" dirty="0" smtClean="0"/>
              <a:t>of gravity.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3700" y="1124744"/>
            <a:ext cx="24003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653136"/>
            <a:ext cx="1565224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0E1D-A1AA-426B-A313-101D70D75D50}" type="datetime1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0" y="1412776"/>
            <a:ext cx="8686800" cy="5040560"/>
          </a:xfrm>
        </p:spPr>
        <p:txBody>
          <a:bodyPr/>
          <a:lstStyle/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1100" b="1" dirty="0" smtClean="0"/>
          </a:p>
          <a:p>
            <a:endParaRPr lang="zh-CN" alt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69" y="908720"/>
            <a:ext cx="9147769" cy="506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3B14-70E2-4A65-9064-E56E7D577F33}" type="datetime1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Model-independent tests </a:t>
            </a:r>
            <a:b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------4. testing the dispersion relation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3068960"/>
            <a:ext cx="904875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185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971600" y="4248799"/>
            <a:ext cx="7380312" cy="260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C603-71F6-44E1-9ABE-46832920B783}" type="datetime1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Model-independent tests </a:t>
            </a:r>
            <a:b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------5. testing the luminosity distance of GW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7032"/>
            <a:ext cx="4139952" cy="16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45224"/>
            <a:ext cx="4716016" cy="106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2776"/>
            <a:ext cx="4067944" cy="227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8700" y="5589240"/>
            <a:ext cx="43053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1412776"/>
            <a:ext cx="37242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2204864"/>
            <a:ext cx="4104456" cy="324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9826-F183-40BC-B546-813C4AABECC0}" type="datetime1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Model-independent tests </a:t>
            </a:r>
            <a:b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------6. testing the GW polarizations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700808"/>
            <a:ext cx="38957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5353050"/>
            <a:ext cx="61055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628800"/>
            <a:ext cx="4788024" cy="348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912C-9DC0-4163-9705-ED62933777FA}" type="datetime1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6408712" cy="606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75F3-5DBD-44D3-9833-5E50C608E2D4}" type="datetime1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Model-independent tests </a:t>
            </a:r>
            <a:b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------7. testing parity symmetry of gravity</a:t>
            </a:r>
            <a:endParaRPr lang="zh-CN" alt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8581" y="3041576"/>
            <a:ext cx="4025419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708920"/>
            <a:ext cx="48387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7536" y="1484784"/>
            <a:ext cx="4176464" cy="97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5733256"/>
            <a:ext cx="431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2276872"/>
            <a:ext cx="33623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556792"/>
            <a:ext cx="4608512" cy="59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对象 3"/>
          <p:cNvGraphicFramePr/>
          <p:nvPr/>
        </p:nvGraphicFramePr>
        <p:xfrm>
          <a:off x="5796915" y="2457450"/>
          <a:ext cx="2517140" cy="659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r:id="rId9" imgW="2686050" imgH="752475" progId="PBrush">
                  <p:embed/>
                </p:oleObj>
              </mc:Choice>
              <mc:Fallback>
                <p:oleObj r:id="rId9" imgW="2686050" imgH="752475" progId="PBrush">
                  <p:embed/>
                  <p:pic>
                    <p:nvPicPr>
                      <p:cNvPr id="0" name="图片 2048" descr="image8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96915" y="2457450"/>
                        <a:ext cx="2517140" cy="65913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918F-7CC2-4B05-8AC8-A39F081A26E0}" type="datetime1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Testing parity symmetry of gravity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If a </a:t>
            </a:r>
            <a:r>
              <a:rPr lang="en-US" altLang="zh-CN" sz="2400" dirty="0" smtClean="0">
                <a:solidFill>
                  <a:srgbClr val="FF0000"/>
                </a:solidFill>
              </a:rPr>
              <a:t>nearly edge-on GW170817-like event</a:t>
            </a:r>
            <a:r>
              <a:rPr lang="en-US" altLang="zh-CN" sz="2400" dirty="0" smtClean="0"/>
              <a:t> is observed by </a:t>
            </a:r>
            <a:r>
              <a:rPr lang="en-US" altLang="zh-CN" sz="2400" dirty="0" smtClean="0">
                <a:solidFill>
                  <a:srgbClr val="FF0000"/>
                </a:solidFill>
              </a:rPr>
              <a:t>the existing GW detector </a:t>
            </a:r>
            <a:r>
              <a:rPr lang="en-US" altLang="zh-CN" sz="2400" dirty="0" smtClean="0"/>
              <a:t>network:</a:t>
            </a:r>
            <a:endParaRPr lang="en-US" altLang="zh-CN" sz="2000" dirty="0" smtClean="0"/>
          </a:p>
          <a:p>
            <a:pPr>
              <a:buNone/>
            </a:pPr>
            <a:r>
              <a:rPr lang="en-US" altLang="zh-CN" sz="2400" b="1" dirty="0" smtClean="0"/>
              <a:t>* Two circular polarization modes can be decomposed, and the arrival time difference can be measured.</a:t>
            </a:r>
          </a:p>
          <a:p>
            <a:pPr>
              <a:buNone/>
            </a:pPr>
            <a:r>
              <a:rPr lang="en-US" altLang="zh-CN" sz="2400" b="1" dirty="0" smtClean="0"/>
              <a:t>* The energy scale of parity violation in gravity can be constrained at &gt; 10keV.</a:t>
            </a:r>
            <a:endParaRPr lang="zh-CN" alt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789040"/>
            <a:ext cx="6581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37112"/>
            <a:ext cx="5436096" cy="216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221088"/>
            <a:ext cx="2679346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对象 2"/>
          <p:cNvGraphicFramePr/>
          <p:nvPr/>
        </p:nvGraphicFramePr>
        <p:xfrm>
          <a:off x="2339975" y="1216660"/>
          <a:ext cx="4134485" cy="303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r:id="rId6" imgW="3752850" imgH="209550" progId="PBrush">
                  <p:embed/>
                </p:oleObj>
              </mc:Choice>
              <mc:Fallback>
                <p:oleObj r:id="rId6" imgW="3752850" imgH="209550" progId="PBrush">
                  <p:embed/>
                  <p:pic>
                    <p:nvPicPr>
                      <p:cNvPr id="0" name="图片 3072" descr="image8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39975" y="1216660"/>
                        <a:ext cx="4134485" cy="30353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A0E5-CDCB-4750-AE39-194DACE25866}" type="datetime1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Model-independent tests </a:t>
            </a:r>
            <a:b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------8. testing the evolution of  Newton’s constant G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8947" y="1412776"/>
            <a:ext cx="459505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005064"/>
            <a:ext cx="5076056" cy="2372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157192"/>
            <a:ext cx="3672408" cy="12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212976"/>
            <a:ext cx="3224783" cy="177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844824"/>
            <a:ext cx="38957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6309320"/>
            <a:ext cx="36004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87BA-B4B2-4031-AA4A-4E9904A97AD8}" type="datetime1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680520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In general modified gravity,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G is not a constant</a:t>
            </a:r>
            <a:r>
              <a:rPr lang="en-US" altLang="zh-CN" sz="2400" dirty="0" smtClean="0"/>
              <a:t>, which depends on time, position and/or ambience. </a:t>
            </a:r>
            <a:r>
              <a:rPr lang="en-US" altLang="zh-CN" sz="2400" b="1" dirty="0" smtClean="0">
                <a:solidFill>
                  <a:srgbClr val="0000CC"/>
                </a:solidFill>
              </a:rPr>
              <a:t>We want to measure G at different </a:t>
            </a:r>
            <a:r>
              <a:rPr lang="en-US" altLang="zh-CN" sz="2400" b="1" dirty="0" err="1" smtClean="0">
                <a:solidFill>
                  <a:srgbClr val="0000CC"/>
                </a:solidFill>
              </a:rPr>
              <a:t>redshifts</a:t>
            </a:r>
            <a:r>
              <a:rPr lang="en-US" altLang="zh-CN" sz="2400" b="1" dirty="0" smtClean="0">
                <a:solidFill>
                  <a:srgbClr val="0000CC"/>
                </a:solidFill>
              </a:rPr>
              <a:t>.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The intrinsic peak luminosity of </a:t>
            </a:r>
            <a:r>
              <a:rPr lang="en-US" altLang="zh-CN" sz="2400" dirty="0" err="1" smtClean="0"/>
              <a:t>SNIa</a:t>
            </a:r>
            <a:r>
              <a:rPr lang="en-US" altLang="zh-CN" sz="2400" dirty="0" smtClean="0"/>
              <a:t> depends on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G</a:t>
            </a:r>
            <a:r>
              <a:rPr lang="en-US" altLang="zh-CN" sz="2400" dirty="0" smtClean="0"/>
              <a:t>,  through the Chandrasekhar mass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M</a:t>
            </a:r>
            <a:r>
              <a:rPr lang="en-US" altLang="zh-CN" sz="1200" b="1" dirty="0" smtClean="0">
                <a:solidFill>
                  <a:srgbClr val="FF0000"/>
                </a:solidFill>
              </a:rPr>
              <a:t>Ch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~ </a:t>
            </a:r>
            <a:r>
              <a:rPr lang="en-US" sz="2400" b="1" dirty="0">
                <a:solidFill>
                  <a:srgbClr val="FF0000"/>
                </a:solidFill>
                <a:sym typeface="+mn-ea"/>
              </a:rPr>
              <a:t>G</a:t>
            </a:r>
            <a:r>
              <a:rPr lang="en-US" sz="2400" b="1" baseline="30000" dirty="0">
                <a:solidFill>
                  <a:srgbClr val="FF0000"/>
                </a:solidFill>
                <a:sym typeface="+mn-ea"/>
              </a:rPr>
              <a:t>-3/2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400" dirty="0" smtClean="0">
                <a:solidFill>
                  <a:srgbClr val="0000CC"/>
                </a:solidFill>
              </a:rPr>
              <a:t>.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If the distance of </a:t>
            </a:r>
            <a:r>
              <a:rPr lang="en-US" altLang="zh-CN" sz="2400" dirty="0" err="1" smtClean="0"/>
              <a:t>SNIa</a:t>
            </a:r>
            <a:r>
              <a:rPr lang="en-US" altLang="zh-CN" sz="2400" dirty="0" smtClean="0"/>
              <a:t> can be measured  </a:t>
            </a:r>
            <a:r>
              <a:rPr lang="en-US" altLang="zh-CN" sz="2400" b="1" dirty="0" smtClean="0">
                <a:solidFill>
                  <a:srgbClr val="0000CC"/>
                </a:solidFill>
              </a:rPr>
              <a:t>(but how?), </a:t>
            </a:r>
            <a:r>
              <a:rPr lang="en-US" altLang="zh-CN" sz="2400" dirty="0" smtClean="0"/>
              <a:t>they can be treated as an indicator to constrain G in  different z ranges.</a:t>
            </a:r>
          </a:p>
          <a:p>
            <a:endParaRPr lang="en-US" altLang="zh-CN" sz="2000" dirty="0" smtClean="0"/>
          </a:p>
          <a:p>
            <a:endParaRPr lang="en-US" altLang="zh-CN" sz="2000" dirty="0" smtClean="0"/>
          </a:p>
        </p:txBody>
      </p:sp>
      <p:sp>
        <p:nvSpPr>
          <p:cNvPr id="9" name="标题 1"/>
          <p:cNvSpPr txBox="1"/>
          <p:nvPr/>
        </p:nvSpPr>
        <p:spPr>
          <a:xfrm>
            <a:off x="61156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Model-independently tests </a:t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------9. measuring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 at high-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redshift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ranges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420525"/>
            <a:ext cx="6600825" cy="31432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20CC-976A-4B74-A0B9-4EF28C54E938}" type="datetime1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0" y="188640"/>
            <a:ext cx="5436096" cy="6480720"/>
          </a:xfrm>
        </p:spPr>
        <p:txBody>
          <a:bodyPr>
            <a:normAutofit/>
          </a:bodyPr>
          <a:lstStyle/>
          <a:p>
            <a:endParaRPr lang="en-US" altLang="zh-CN" sz="2000" dirty="0" smtClean="0"/>
          </a:p>
          <a:p>
            <a:r>
              <a:rPr lang="en-US" altLang="zh-CN" sz="2400" dirty="0" smtClean="0"/>
              <a:t>The GW standard sirens provide a </a:t>
            </a:r>
            <a:r>
              <a:rPr lang="en-US" altLang="zh-CN" sz="2400" dirty="0" smtClean="0">
                <a:solidFill>
                  <a:srgbClr val="FF0000"/>
                </a:solidFill>
              </a:rPr>
              <a:t>model-independent</a:t>
            </a:r>
            <a:r>
              <a:rPr lang="en-US" altLang="zh-CN" sz="2400" dirty="0" smtClean="0"/>
              <a:t> way to measure the distance of GW events. 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They can be used to determine the distance of </a:t>
            </a:r>
            <a:r>
              <a:rPr lang="en-US" altLang="zh-CN" sz="2400" dirty="0" err="1" smtClean="0"/>
              <a:t>SNIa</a:t>
            </a:r>
            <a:r>
              <a:rPr lang="en-US" altLang="zh-CN" sz="2400" dirty="0" smtClean="0"/>
              <a:t> </a:t>
            </a:r>
            <a:r>
              <a:rPr lang="en-US" altLang="zh-CN" sz="2400" dirty="0" smtClean="0">
                <a:solidFill>
                  <a:srgbClr val="FF0000"/>
                </a:solidFill>
              </a:rPr>
              <a:t>by interpolation</a:t>
            </a:r>
            <a:r>
              <a:rPr lang="en-US" altLang="zh-CN" sz="2400" dirty="0" smtClean="0"/>
              <a:t>,  if </a:t>
            </a:r>
          </a:p>
          <a:p>
            <a:pPr>
              <a:buNone/>
            </a:pPr>
            <a:r>
              <a:rPr lang="en-US" altLang="zh-CN" sz="2400" dirty="0" smtClean="0"/>
              <a:t>      the GW and </a:t>
            </a:r>
            <a:r>
              <a:rPr lang="en-US" altLang="zh-CN" sz="2400" dirty="0" err="1" smtClean="0"/>
              <a:t>SNIa</a:t>
            </a:r>
            <a:r>
              <a:rPr lang="en-US" altLang="zh-CN" sz="2400" dirty="0" smtClean="0"/>
              <a:t> samples have </a:t>
            </a:r>
          </a:p>
          <a:p>
            <a:pPr>
              <a:buNone/>
            </a:pPr>
            <a:r>
              <a:rPr lang="en-US" altLang="zh-CN" sz="2400" dirty="0" smtClean="0"/>
              <a:t>      similar </a:t>
            </a:r>
            <a:r>
              <a:rPr lang="en-US" altLang="zh-CN" sz="2400" dirty="0" err="1" smtClean="0"/>
              <a:t>redshift</a:t>
            </a:r>
            <a:r>
              <a:rPr lang="en-US" altLang="zh-CN" sz="2400" dirty="0" smtClean="0"/>
              <a:t> ranges.</a:t>
            </a:r>
          </a:p>
          <a:p>
            <a:endParaRPr lang="en-US" altLang="zh-CN" sz="2400" dirty="0" smtClean="0"/>
          </a:p>
          <a:p>
            <a:r>
              <a:rPr lang="en-US" altLang="zh-CN" sz="2400" b="1" dirty="0" smtClean="0">
                <a:solidFill>
                  <a:srgbClr val="FF0000"/>
                </a:solidFill>
              </a:rPr>
              <a:t>We find that, combining the GW observations of 3G detectors with </a:t>
            </a:r>
            <a:r>
              <a:rPr lang="en-US" altLang="zh-CN" sz="2400" b="1" dirty="0" err="1" smtClean="0">
                <a:solidFill>
                  <a:srgbClr val="FF0000"/>
                </a:solidFill>
              </a:rPr>
              <a:t>SNIa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, one can constrain the ratio </a:t>
            </a:r>
          </a:p>
          <a:p>
            <a:pPr>
              <a:buNone/>
            </a:pPr>
            <a:r>
              <a:rPr lang="en-US" altLang="zh-CN" sz="2400" b="1" smtClean="0">
                <a:solidFill>
                  <a:srgbClr val="FF0000"/>
                </a:solidFill>
              </a:rPr>
              <a:t>     G/G</a:t>
            </a:r>
            <a:r>
              <a:rPr lang="en-US" altLang="zh-CN" sz="1200" b="1" smtClean="0">
                <a:solidFill>
                  <a:srgbClr val="FF0000"/>
                </a:solidFill>
              </a:rPr>
              <a:t>0</a:t>
            </a:r>
            <a:r>
              <a:rPr lang="en-US" altLang="zh-CN" sz="2400" b="1" smtClean="0">
                <a:solidFill>
                  <a:srgbClr val="FF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at the 1.5%.</a:t>
            </a:r>
            <a:endParaRPr lang="zh-CN" altLang="en-US" sz="2400" b="1" dirty="0" smtClean="0">
              <a:solidFill>
                <a:srgbClr val="FF0000"/>
              </a:solidFill>
            </a:endParaRPr>
          </a:p>
          <a:p>
            <a:endParaRPr lang="en-US" altLang="zh-CN" sz="20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220272"/>
            <a:ext cx="3923928" cy="298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6381328"/>
            <a:ext cx="29622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824" y="260648"/>
            <a:ext cx="403817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6DB3-49DF-42D0-9887-5AB85E687943}" type="datetime1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Gravitational radiation of compact binary systems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705678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293096"/>
            <a:ext cx="20002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581128"/>
            <a:ext cx="6534150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CB3B-1F37-4A9A-A14C-A4BD573C7581}" type="datetime1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Conclusions</a:t>
            </a:r>
            <a:endParaRPr lang="zh-CN" altLang="en-US" b="1" dirty="0"/>
          </a:p>
        </p:txBody>
      </p:sp>
      <p:sp>
        <p:nvSpPr>
          <p:cNvPr id="7" name="文本占位符 6"/>
          <p:cNvSpPr>
            <a:spLocks noGrp="1"/>
          </p:cNvSpPr>
          <p:nvPr>
            <p:ph idx="1"/>
          </p:nvPr>
        </p:nvSpPr>
        <p:spPr>
          <a:xfrm>
            <a:off x="594360" y="2184400"/>
            <a:ext cx="8229600" cy="452628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altLang="zh-CN" sz="8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行楷" panose="02010800040101010101" pitchFamily="2" charset="-122"/>
              </a:rPr>
              <a:t>GW </a:t>
            </a:r>
            <a:r>
              <a:rPr lang="en-US" altLang="zh-CN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行楷" panose="02010800040101010101" pitchFamily="2" charset="-122"/>
              </a:rPr>
              <a:t>provides a powerful method to test the fundamental properties of gravity in strong-gravitational fields.</a:t>
            </a:r>
            <a:endParaRPr lang="en-US" altLang="zh-CN" sz="8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华文行楷" panose="02010800040101010101" pitchFamily="2" charset="-122"/>
            </a:endParaRPr>
          </a:p>
          <a:p>
            <a:pPr algn="ctr"/>
            <a:endParaRPr lang="en-US" altLang="zh-CN" sz="8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marL="0" indent="0" algn="ctr">
              <a:buNone/>
            </a:pPr>
            <a:endParaRPr lang="en-US" altLang="zh-CN" sz="13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marL="0" indent="0" algn="ctr">
              <a:buNone/>
            </a:pPr>
            <a:r>
              <a:rPr lang="en-US" altLang="zh-CN" sz="1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Thanks!</a:t>
            </a:r>
            <a:endParaRPr lang="zh-CN" altLang="en-US" sz="13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3C43-5E97-46A6-87E7-3DF490EA7A23}" type="datetime1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Calculating the waveforms of GW in compact binary systems: General Process 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112568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sz="2400" b="1" dirty="0" smtClean="0"/>
              <a:t>Deriving the field </a:t>
            </a:r>
            <a:r>
              <a:rPr lang="en-US" altLang="zh-CN" sz="2400" b="1" dirty="0" err="1" smtClean="0"/>
              <a:t>Eqs</a:t>
            </a:r>
            <a:r>
              <a:rPr lang="en-US" altLang="zh-CN" sz="2400" b="1" dirty="0" smtClean="0"/>
              <a:t>. from action of theory.</a:t>
            </a:r>
          </a:p>
          <a:p>
            <a:endParaRPr lang="en-US" altLang="zh-CN" sz="2400" b="1" dirty="0" smtClean="0"/>
          </a:p>
          <a:p>
            <a:r>
              <a:rPr lang="en-US" altLang="zh-CN" sz="2400" b="1" dirty="0" smtClean="0"/>
              <a:t>In far zone, we expand the field </a:t>
            </a:r>
            <a:r>
              <a:rPr lang="en-US" altLang="zh-CN" sz="2400" b="1" dirty="0" err="1" smtClean="0"/>
              <a:t>Eqs</a:t>
            </a:r>
            <a:r>
              <a:rPr lang="en-US" altLang="zh-CN" sz="2400" b="1" dirty="0" smtClean="0"/>
              <a:t>. in the weak-field approximations, which depend on the motion of binary systems in near zone.</a:t>
            </a:r>
          </a:p>
          <a:p>
            <a:endParaRPr lang="en-US" altLang="zh-CN" sz="2400" b="1" dirty="0" smtClean="0"/>
          </a:p>
          <a:p>
            <a:r>
              <a:rPr lang="en-US" altLang="zh-CN" sz="2400" b="1" dirty="0" smtClean="0"/>
              <a:t>In the near zone, we solve the evolution of binary systems, where we always define the effective mass and the sensitivity (due to the interaction between matter and external field).</a:t>
            </a:r>
          </a:p>
          <a:p>
            <a:endParaRPr lang="en-US" altLang="zh-CN" sz="2400" b="1" dirty="0" smtClean="0"/>
          </a:p>
          <a:p>
            <a:r>
              <a:rPr lang="en-US" altLang="zh-CN" sz="2400" b="1" dirty="0" smtClean="0"/>
              <a:t>Solving the field </a:t>
            </a:r>
            <a:r>
              <a:rPr lang="en-US" altLang="zh-CN" sz="2400" b="1" dirty="0" err="1" smtClean="0"/>
              <a:t>Eqs</a:t>
            </a:r>
            <a:r>
              <a:rPr lang="en-US" altLang="zh-CN" sz="2400" b="1" dirty="0" smtClean="0"/>
              <a:t>. in far zone,  and defining the GW polarization modes from Riemann tensor.  Meanwhile, we calculate the sensitivity of different bodies to derive the full GW waveforms in time domain.</a:t>
            </a:r>
          </a:p>
          <a:p>
            <a:endParaRPr lang="en-US" altLang="zh-CN" sz="2400" b="1" dirty="0" smtClean="0"/>
          </a:p>
          <a:p>
            <a:r>
              <a:rPr lang="en-US" altLang="zh-CN" sz="2400" b="1" dirty="0" smtClean="0"/>
              <a:t>We use stationary phase approximation (SPA) to derive the GW waveforms in frequency domain, and calculate the response of detectors by considering the detector antenna pattern functions.</a:t>
            </a:r>
          </a:p>
          <a:p>
            <a:endParaRPr lang="en-US" altLang="zh-CN" sz="2400" b="1" dirty="0" smtClean="0"/>
          </a:p>
          <a:p>
            <a:r>
              <a:rPr lang="en-US" altLang="zh-CN" sz="2400" b="1" dirty="0" smtClean="0"/>
              <a:t>We extend to high post-Newtonian orders and construct the GW templates in modified gravity.</a:t>
            </a:r>
            <a:endParaRPr lang="zh-CN" altLang="en-US" sz="2400" b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5AC7-C3A5-4870-8134-58121A3C2D42}" type="datetime1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zh-CN" dirty="0" smtClean="0"/>
              <a:t> </a:t>
            </a:r>
            <a:r>
              <a:rPr lang="en-US" altLang="zh-CN" b="1" dirty="0" smtClean="0"/>
              <a:t>Gravitational radiation in General Relativity</a:t>
            </a:r>
            <a:endParaRPr lang="zh-CN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40768"/>
            <a:ext cx="3960440" cy="167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zhaowen\Desktop\Dipol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3140968"/>
            <a:ext cx="2448272" cy="2448272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077072"/>
            <a:ext cx="438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2348880"/>
            <a:ext cx="8693150" cy="5367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Case #1:  </a:t>
            </a:r>
          </a:p>
          <a:p>
            <a:pPr marL="342900" marR="0" lvl="0" indent="-34290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Try it in your own lab! </a:t>
            </a: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742950" marR="0" lvl="1" indent="-28575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M = 1000 kg</a:t>
            </a:r>
          </a:p>
          <a:p>
            <a:pPr marL="742950" marR="0" lvl="1" indent="-28575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     R = 1 m</a:t>
            </a:r>
          </a:p>
          <a:p>
            <a:pPr marL="742950" marR="0" lvl="1" indent="-28575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     f = 1000 Hz</a:t>
            </a:r>
          </a:p>
          <a:p>
            <a:pPr marL="742950" marR="0" lvl="1" indent="-28575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     r = 300 m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742950" marR="0" lvl="1" indent="-28575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  <a:sym typeface="Wingdings" panose="05000000000000000000" pitchFamily="2" charset="2"/>
              </a:rPr>
              <a:t>         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5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+mn-cs"/>
              <a:sym typeface="Wingdings" panose="05000000000000000000" pitchFamily="2" charset="2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		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41" descr="mad-scienti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573016"/>
            <a:ext cx="3899926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52"/>
          <p:cNvGrpSpPr/>
          <p:nvPr/>
        </p:nvGrpSpPr>
        <p:grpSpPr bwMode="auto">
          <a:xfrm>
            <a:off x="6012160" y="4149080"/>
            <a:ext cx="1728192" cy="2102148"/>
            <a:chOff x="1094" y="1114"/>
            <a:chExt cx="2975" cy="2577"/>
          </a:xfrm>
        </p:grpSpPr>
        <p:sp>
          <p:nvSpPr>
            <p:cNvPr id="12" name="AutoShape 50"/>
            <p:cNvSpPr>
              <a:spLocks noChangeArrowheads="1"/>
            </p:cNvSpPr>
            <p:nvPr/>
          </p:nvSpPr>
          <p:spPr bwMode="auto">
            <a:xfrm>
              <a:off x="1094" y="1275"/>
              <a:ext cx="1152" cy="2416"/>
            </a:xfrm>
            <a:prstGeom prst="curvedRightArrow">
              <a:avLst>
                <a:gd name="adj1" fmla="val 16477"/>
                <a:gd name="adj2" fmla="val 58421"/>
                <a:gd name="adj3" fmla="val 33769"/>
              </a:avLst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400" b="1">
                <a:ea typeface="MS PGothic" panose="020B0600070205080204" charset="-128"/>
              </a:endParaRPr>
            </a:p>
          </p:txBody>
        </p:sp>
        <p:sp>
          <p:nvSpPr>
            <p:cNvPr id="13" name="AutoShape 51"/>
            <p:cNvSpPr>
              <a:spLocks noChangeArrowheads="1"/>
            </p:cNvSpPr>
            <p:nvPr/>
          </p:nvSpPr>
          <p:spPr bwMode="auto">
            <a:xfrm rot="-10800000">
              <a:off x="2917" y="1114"/>
              <a:ext cx="1152" cy="2416"/>
            </a:xfrm>
            <a:prstGeom prst="curvedRightArrow">
              <a:avLst>
                <a:gd name="adj1" fmla="val 16477"/>
                <a:gd name="adj2" fmla="val 58421"/>
                <a:gd name="adj3" fmla="val 33769"/>
              </a:avLst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400" b="1">
                <a:ea typeface="MS PGothic" panose="020B0600070205080204" charset="-128"/>
              </a:endParaRPr>
            </a:p>
          </p:txBody>
        </p:sp>
      </p:grpSp>
      <p:sp>
        <p:nvSpPr>
          <p:cNvPr id="14" name="内容占位符 2"/>
          <p:cNvSpPr txBox="1"/>
          <p:nvPr/>
        </p:nvSpPr>
        <p:spPr>
          <a:xfrm>
            <a:off x="0" y="1196752"/>
            <a:ext cx="914400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(1) Two polarization modes: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“h+(t)” and “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hx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(t)” (transverse)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400" b="1" dirty="0" smtClean="0"/>
              <a:t>(2) L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owest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gravitational radiation: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Acceleration of </a:t>
            </a:r>
            <a:r>
              <a:rPr lang="en-US" altLang="zh-CN" sz="2400" b="1" dirty="0" err="1" smtClean="0">
                <a:solidFill>
                  <a:srgbClr val="FF0000"/>
                </a:solidFill>
              </a:rPr>
              <a:t>quadrupole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moment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400" b="1" dirty="0" smtClean="0"/>
              <a:t>(3) S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peed of GW: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</a:t>
            </a:r>
            <a:r>
              <a:rPr kumimoji="0" lang="en-US" altLang="zh-CN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Speed of light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5164462"/>
            <a:ext cx="2406379" cy="16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060848"/>
            <a:ext cx="48768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3789040"/>
            <a:ext cx="116722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6021288"/>
            <a:ext cx="683422" cy="63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39700" y="2204864"/>
            <a:ext cx="9043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84368" y="5589240"/>
            <a:ext cx="1043608" cy="91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6290346"/>
            <a:ext cx="648072" cy="56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AC01-3F17-4DF2-A8E2-42B3CBCC4C3A}" type="datetime1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Two ways for testing of gravity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Model-dependent way: </a:t>
            </a:r>
          </a:p>
          <a:p>
            <a:pPr>
              <a:buNone/>
            </a:pPr>
            <a:r>
              <a:rPr lang="en-US" altLang="zh-CN" sz="2400" dirty="0" smtClean="0"/>
              <a:t>For a specific gravity, we calculate the GW waveforms, and then constrain it by observations. 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Model-independent way:</a:t>
            </a:r>
          </a:p>
          <a:p>
            <a:pPr>
              <a:buNone/>
            </a:pPr>
            <a:r>
              <a:rPr lang="en-US" altLang="zh-CN" sz="2400" dirty="0" smtClean="0"/>
              <a:t>Testing some properties of GW by data directly, and applying to a set of modified gravities.</a:t>
            </a:r>
            <a:endParaRPr lang="zh-CN" altLang="en-US" sz="24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C512-6583-4A38-AEF9-7B0606AA7D23}" type="datetime1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Basic ideal of the method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For a or a set of specific gravitational theories, we calculate the waveforms of gravitational waves.</a:t>
            </a:r>
          </a:p>
          <a:p>
            <a:endParaRPr lang="en-US" altLang="zh-CN" dirty="0"/>
          </a:p>
          <a:p>
            <a:r>
              <a:rPr lang="en-US" altLang="zh-CN" dirty="0" smtClean="0"/>
              <a:t>In data analysis, we constrain the deviation of these waveforms from those in General Relativity, and constrain the model parameters.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9778-706B-42A7-B697-28C5029013D1}" type="datetime1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540750" cy="1143000"/>
          </a:xfrm>
        </p:spPr>
        <p:txBody>
          <a:bodyPr/>
          <a:lstStyle/>
          <a:p>
            <a:r>
              <a:rPr lang="en-US" altLang="zh-CN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 Waveform of GW in </a:t>
            </a:r>
            <a:r>
              <a:rPr lang="en-US" altLang="zh-CN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Brans-Dicke</a:t>
            </a:r>
            <a:r>
              <a:rPr lang="en-US" altLang="zh-CN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Gravity</a:t>
            </a:r>
            <a:endParaRPr lang="zh-CN" altLang="en-US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7" name="内容占位符 5"/>
          <p:cNvSpPr>
            <a:spLocks noGrp="1"/>
          </p:cNvSpPr>
          <p:nvPr>
            <p:ph idx="1"/>
          </p:nvPr>
        </p:nvSpPr>
        <p:spPr>
          <a:xfrm>
            <a:off x="323850" y="1412875"/>
            <a:ext cx="8640763" cy="5040461"/>
          </a:xfrm>
        </p:spPr>
        <p:txBody>
          <a:bodyPr/>
          <a:lstStyle/>
          <a:p>
            <a:endParaRPr lang="en-US" altLang="zh-CN" sz="1800" dirty="0" smtClean="0">
              <a:solidFill>
                <a:srgbClr val="000000"/>
              </a:solidFill>
            </a:endParaRPr>
          </a:p>
          <a:p>
            <a:endParaRPr lang="en-US" altLang="zh-CN" sz="1800" dirty="0" smtClean="0">
              <a:solidFill>
                <a:srgbClr val="000000"/>
              </a:solidFill>
            </a:endParaRPr>
          </a:p>
          <a:p>
            <a:endParaRPr lang="en-US" altLang="zh-CN" sz="1800" dirty="0" smtClean="0">
              <a:solidFill>
                <a:srgbClr val="000000"/>
              </a:solidFill>
            </a:endParaRPr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fld id="{3048EE8D-1CB3-4699-8914-8C061E1E38FF}" type="slidenum">
              <a:rPr lang="en-US" altLang="zh-CN" smtClean="0">
                <a:latin typeface="Arial" panose="020B0604020202020204" pitchFamily="34" charset="0"/>
                <a:ea typeface="宋体" panose="02010600030101010101" pitchFamily="2" charset="-122"/>
              </a:rPr>
              <a:t>9</a:t>
            </a:fld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63150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124744"/>
            <a:ext cx="40957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0928"/>
            <a:ext cx="76866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5013176"/>
            <a:ext cx="339632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5733256"/>
            <a:ext cx="3228975" cy="31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2492896"/>
            <a:ext cx="23622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352" y="3717032"/>
            <a:ext cx="1143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F344-C154-4643-8AE3-FAA47BA1F8AC}" type="datetime1">
              <a:rPr lang="zh-CN" altLang="en-US" smtClean="0"/>
              <a:t>2023/12/19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987,&quot;width&quot;:914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987,&quot;width&quot;:914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690,&quot;width&quot;:8917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1362</Words>
  <Application>Microsoft Office PowerPoint</Application>
  <PresentationFormat>全屏显示(4:3)</PresentationFormat>
  <Paragraphs>254</Paragraphs>
  <Slides>40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0" baseType="lpstr">
      <vt:lpstr>MS PGothic</vt:lpstr>
      <vt:lpstr>华文行楷</vt:lpstr>
      <vt:lpstr>宋体</vt:lpstr>
      <vt:lpstr>Arial</vt:lpstr>
      <vt:lpstr>Calibri</vt:lpstr>
      <vt:lpstr>Helvetica</vt:lpstr>
      <vt:lpstr>Symbol</vt:lpstr>
      <vt:lpstr>Wingdings</vt:lpstr>
      <vt:lpstr>Office 主题</vt:lpstr>
      <vt:lpstr>Bitmap Image</vt:lpstr>
      <vt:lpstr>Gravitational wave and testing of gravity</vt:lpstr>
      <vt:lpstr>General Relativity (GR)</vt:lpstr>
      <vt:lpstr>How to test GR?</vt:lpstr>
      <vt:lpstr>Gravitational radiation of compact binary systems</vt:lpstr>
      <vt:lpstr>Calculating the waveforms of GW in compact binary systems: General Process </vt:lpstr>
      <vt:lpstr> Gravitational radiation in General Relativity</vt:lpstr>
      <vt:lpstr>Two ways for testing of gravity</vt:lpstr>
      <vt:lpstr>Basic ideal of the method</vt:lpstr>
      <vt:lpstr> 1. Waveform of GW in Brans-Dicke Gravity</vt:lpstr>
      <vt:lpstr>Constraining by neutron star-balck hole gravitational wave events</vt:lpstr>
      <vt:lpstr>  2. Waveform of GW in SMG ------ General Screened Modified Gravity </vt:lpstr>
      <vt:lpstr>Time-domain Waveforms</vt:lpstr>
      <vt:lpstr>Time-domain Waveforms</vt:lpstr>
      <vt:lpstr>Constraining by neutron star-balck hole gravitational wave events</vt:lpstr>
      <vt:lpstr>3. Waveform of GW in Einstein-aether Gravity</vt:lpstr>
      <vt:lpstr>4. Parity-violating gravities</vt:lpstr>
      <vt:lpstr>GWs in general parity violating gravities</vt:lpstr>
      <vt:lpstr>PowerPoint 演示文稿</vt:lpstr>
      <vt:lpstr>Constraint: Lower limit from GW events </vt:lpstr>
      <vt:lpstr>Two ways for testing of gravity</vt:lpstr>
      <vt:lpstr>Basic ideal of the method</vt:lpstr>
      <vt:lpstr>PowerPoint 演示文稿</vt:lpstr>
      <vt:lpstr>PowerPoint 演示文稿</vt:lpstr>
      <vt:lpstr>Model-independent tests -----1. testing the coefficient of GW phases</vt:lpstr>
      <vt:lpstr>PowerPoint 演示文稿</vt:lpstr>
      <vt:lpstr>PowerPoint 演示文稿</vt:lpstr>
      <vt:lpstr>Model-independent tests  ------2. Parameterized Post-Einsteinian framework</vt:lpstr>
      <vt:lpstr>PowerPoint 演示文稿</vt:lpstr>
      <vt:lpstr>Model-independent tests  ------3. testing the GW speed</vt:lpstr>
      <vt:lpstr>PowerPoint 演示文稿</vt:lpstr>
      <vt:lpstr>PowerPoint 演示文稿</vt:lpstr>
      <vt:lpstr>Model-independent tests  ------5. testing the luminosity distance of GW</vt:lpstr>
      <vt:lpstr>Model-independent tests  ------6. testing the GW polarizations</vt:lpstr>
      <vt:lpstr>PowerPoint 演示文稿</vt:lpstr>
      <vt:lpstr>Model-independent tests  ------7. testing parity symmetry of gravity</vt:lpstr>
      <vt:lpstr>Testing parity symmetry of gravity</vt:lpstr>
      <vt:lpstr>Model-independent tests  ------8. testing the evolution of  Newton’s constant G</vt:lpstr>
      <vt:lpstr>PowerPoint 演示文稿</vt:lpstr>
      <vt:lpstr>PowerPoint 演示文稿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Gravitational wave and testing gravity</dc:title>
  <dc:creator>lenovo</dc:creator>
  <cp:lastModifiedBy>Lenovo</cp:lastModifiedBy>
  <cp:revision>613</cp:revision>
  <dcterms:created xsi:type="dcterms:W3CDTF">2018-03-26T08:19:00Z</dcterms:created>
  <dcterms:modified xsi:type="dcterms:W3CDTF">2023-12-19T08:36:43Z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6ADFE9147EF647D7BF6FFA2F0CF137A2</vt:lpwstr>
  </property>
</Properties>
</file>