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1" r:id="rId5"/>
  </p:sldMasterIdLst>
  <p:notesMasterIdLst>
    <p:notesMasterId r:id="rId7"/>
  </p:notesMasterIdLst>
  <p:sldIdLst>
    <p:sldId id="256" r:id="rId6"/>
    <p:sldId id="303" r:id="rId8"/>
    <p:sldId id="263" r:id="rId9"/>
    <p:sldId id="264" r:id="rId10"/>
    <p:sldId id="261" r:id="rId11"/>
    <p:sldId id="262" r:id="rId12"/>
    <p:sldId id="265" r:id="rId13"/>
    <p:sldId id="280" r:id="rId14"/>
    <p:sldId id="268" r:id="rId15"/>
    <p:sldId id="281" r:id="rId16"/>
    <p:sldId id="282" r:id="rId17"/>
    <p:sldId id="283" r:id="rId18"/>
    <p:sldId id="284" r:id="rId19"/>
    <p:sldId id="285" r:id="rId20"/>
    <p:sldId id="286" r:id="rId21"/>
    <p:sldId id="269" r:id="rId22"/>
    <p:sldId id="270" r:id="rId23"/>
    <p:sldId id="271" r:id="rId24"/>
    <p:sldId id="272" r:id="rId25"/>
    <p:sldId id="289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8" r:id="rId34"/>
    <p:sldId id="287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0" Type="http://schemas.openxmlformats.org/officeDocument/2006/relationships/tags" Target="tags/tag381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-14605" y="0"/>
            <a:ext cx="600646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6200000">
            <a:off x="-1383662" y="1369058"/>
            <a:ext cx="6857999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 rot="16200000">
            <a:off x="-1331245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1197590" y="300291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7"/>
            </p:custDataLst>
          </p:nvPr>
        </p:nvCxnSpPr>
        <p:spPr>
          <a:xfrm>
            <a:off x="11305540" y="193421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1305540" y="347662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027285" y="4343400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10133965" y="4450080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0" name="向下箭头"/>
          <p:cNvSpPr/>
          <p:nvPr>
            <p:custDataLst>
              <p:tags r:id="rId11"/>
            </p:custDataLst>
          </p:nvPr>
        </p:nvSpPr>
        <p:spPr>
          <a:xfrm>
            <a:off x="10238105" y="4542790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3"/>
            </p:custDataLst>
          </p:nvPr>
        </p:nvSpPr>
        <p:spPr>
          <a:xfrm>
            <a:off x="2273300" y="1901190"/>
            <a:ext cx="8413750" cy="17094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2273299" y="4275976"/>
            <a:ext cx="7589519" cy="656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95960" y="1245235"/>
            <a:ext cx="10800080" cy="493141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95960" y="360000"/>
            <a:ext cx="1080008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4055" y="6314440"/>
            <a:ext cx="261810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2"/>
            </p:custDataLst>
          </p:nvPr>
        </p:nvCxnSpPr>
        <p:spPr>
          <a:xfrm>
            <a:off x="3509010" y="1475105"/>
            <a:ext cx="0" cy="4572000"/>
          </a:xfrm>
          <a:prstGeom prst="line">
            <a:avLst/>
          </a:prstGeom>
          <a:ln>
            <a:solidFill>
              <a:schemeClr val="bg2">
                <a:lumMod val="50000"/>
                <a:alpha val="2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18415" y="0"/>
            <a:ext cx="2251075" cy="871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5" h="1373">
                <a:moveTo>
                  <a:pt x="0" y="0"/>
                </a:moveTo>
                <a:lnTo>
                  <a:pt x="3545" y="0"/>
                </a:lnTo>
                <a:lnTo>
                  <a:pt x="3545" y="1023"/>
                </a:lnTo>
                <a:cubicBezTo>
                  <a:pt x="3545" y="1217"/>
                  <a:pt x="3389" y="1373"/>
                  <a:pt x="3195" y="1373"/>
                </a:cubicBezTo>
                <a:lnTo>
                  <a:pt x="9" y="1373"/>
                </a:lnTo>
                <a:lnTo>
                  <a:pt x="0" y="13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1166495" y="1793240"/>
            <a:ext cx="1375410" cy="3604895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 rot="16200000">
            <a:off x="977900" y="1336040"/>
            <a:ext cx="4351020" cy="43510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16200000">
            <a:off x="1828800" y="2186940"/>
            <a:ext cx="2649220" cy="26492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9" name="弧形 8"/>
          <p:cNvSpPr/>
          <p:nvPr>
            <p:custDataLst>
              <p:tags r:id="rId4"/>
            </p:custDataLst>
          </p:nvPr>
        </p:nvSpPr>
        <p:spPr>
          <a:xfrm>
            <a:off x="301625" y="659765"/>
            <a:ext cx="5703570" cy="5703570"/>
          </a:xfrm>
          <a:prstGeom prst="arc">
            <a:avLst>
              <a:gd name="adj1" fmla="val 16200000"/>
              <a:gd name="adj2" fmla="val 5319923"/>
            </a:avLst>
          </a:prstGeom>
          <a:ln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0800000">
            <a:off x="6876415" y="3851910"/>
            <a:ext cx="2408555" cy="159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flipV="1">
            <a:off x="8945880" y="0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828800" y="3004185"/>
            <a:ext cx="2649220" cy="12084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732905" y="2092325"/>
            <a:ext cx="5005070" cy="16840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400800" y="1245235"/>
            <a:ext cx="5095240" cy="493077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95960" y="1245235"/>
            <a:ext cx="5088890" cy="493077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4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95960" y="360000"/>
            <a:ext cx="1080008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94055" y="6314440"/>
            <a:ext cx="261810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065" y="1671955"/>
            <a:ext cx="5260975" cy="450469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065" y="1247140"/>
            <a:ext cx="5260975" cy="4000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95325" y="1671955"/>
            <a:ext cx="5255260" cy="450469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95325" y="1247140"/>
            <a:ext cx="5255260" cy="4000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6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95960" y="360000"/>
            <a:ext cx="10800080" cy="720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99135" y="6314440"/>
            <a:ext cx="261302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95960" y="360000"/>
            <a:ext cx="10800080" cy="7200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9135" y="6314440"/>
            <a:ext cx="261302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9135" y="6314440"/>
            <a:ext cx="261302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lt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95960" y="360000"/>
            <a:ext cx="10800080" cy="72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4055" y="6314440"/>
            <a:ext cx="261810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300" y="6314440"/>
            <a:ext cx="2618740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 userDrawn="1">
            <p:custDataLst>
              <p:tags r:id="rId2"/>
            </p:custDataLst>
          </p:nvPr>
        </p:nvSpPr>
        <p:spPr>
          <a:xfrm>
            <a:off x="-14605" y="-1"/>
            <a:ext cx="6006465" cy="685800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任意多边形 23"/>
          <p:cNvSpPr/>
          <p:nvPr userDrawn="1">
            <p:custDataLst>
              <p:tags r:id="rId3"/>
            </p:custDataLst>
          </p:nvPr>
        </p:nvSpPr>
        <p:spPr>
          <a:xfrm rot="16200000">
            <a:off x="-1383664" y="1369058"/>
            <a:ext cx="685800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6" name="任意多边形 25"/>
          <p:cNvSpPr/>
          <p:nvPr userDrawn="1">
            <p:custDataLst>
              <p:tags r:id="rId4"/>
            </p:custDataLst>
          </p:nvPr>
        </p:nvSpPr>
        <p:spPr>
          <a:xfrm rot="16200000">
            <a:off x="-1336642" y="2318743"/>
            <a:ext cx="4864351" cy="222027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0" name="圆角矩形 29"/>
          <p:cNvSpPr/>
          <p:nvPr userDrawn="1"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 userDrawn="1">
            <p:custDataLst>
              <p:tags r:id="rId6"/>
            </p:custDataLst>
          </p:nvPr>
        </p:nvCxnSpPr>
        <p:spPr>
          <a:xfrm>
            <a:off x="11197590" y="298132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7"/>
            </p:custDataLst>
          </p:nvPr>
        </p:nvCxnSpPr>
        <p:spPr>
          <a:xfrm>
            <a:off x="11305540" y="191262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8"/>
            </p:custDataLst>
          </p:nvPr>
        </p:nvCxnSpPr>
        <p:spPr>
          <a:xfrm>
            <a:off x="11305540" y="345503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 userDrawn="1">
            <p:custDataLst>
              <p:tags r:id="rId9"/>
            </p:custDataLst>
          </p:nvPr>
        </p:nvSpPr>
        <p:spPr>
          <a:xfrm>
            <a:off x="10016490" y="4434205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椭圆 37"/>
          <p:cNvSpPr/>
          <p:nvPr userDrawn="1">
            <p:custDataLst>
              <p:tags r:id="rId10"/>
            </p:custDataLst>
          </p:nvPr>
        </p:nvSpPr>
        <p:spPr>
          <a:xfrm>
            <a:off x="10123170" y="4540885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向下箭头"/>
          <p:cNvSpPr/>
          <p:nvPr userDrawn="1">
            <p:custDataLst>
              <p:tags r:id="rId11"/>
            </p:custDataLst>
          </p:nvPr>
        </p:nvSpPr>
        <p:spPr>
          <a:xfrm>
            <a:off x="10227310" y="4633595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4" name="任意多边形 43"/>
          <p:cNvSpPr/>
          <p:nvPr userDrawn="1"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3"/>
            </p:custDataLst>
          </p:nvPr>
        </p:nvSpPr>
        <p:spPr>
          <a:xfrm>
            <a:off x="2418715" y="1901190"/>
            <a:ext cx="8250555" cy="170561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2418715" y="4375145"/>
            <a:ext cx="7444103" cy="656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0634" y="136525"/>
            <a:ext cx="11370733" cy="3294074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10634" y="3943797"/>
            <a:ext cx="11370732" cy="227602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24454" y="817032"/>
            <a:ext cx="2880000" cy="5156200"/>
          </a:xfrm>
        </p:spPr>
        <p:txBody>
          <a:bodyPr wrap="square" anchor="ctr">
            <a:normAutofit/>
          </a:bodyPr>
          <a:lstStyle>
            <a:lvl1pPr algn="ctr">
              <a:defRPr sz="5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87967" y="3694111"/>
            <a:ext cx="10016067" cy="2452689"/>
          </a:xfrm>
        </p:spPr>
        <p:txBody>
          <a:bodyPr wrap="square" anchor="t">
            <a:normAutofit/>
          </a:bodyPr>
          <a:lstStyle>
            <a:lvl1pPr algn="ctr">
              <a:defRPr sz="42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87967" y="313268"/>
            <a:ext cx="10016067" cy="2928406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469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17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373" y="136948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4373" y="2066355"/>
            <a:ext cx="5157787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311265" y="135487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11265" y="2051750"/>
            <a:ext cx="5183188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325" y="1296035"/>
            <a:ext cx="10800080" cy="57594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4134" y="491067"/>
            <a:ext cx="11243733" cy="296493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74134" y="3937065"/>
            <a:ext cx="11243732" cy="2319802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1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lt"/>
          <a:cs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4690" y="1364615"/>
            <a:ext cx="10799445" cy="48133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469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tags" Target="../tags/tag322.xml"/><Relationship Id="rId4" Type="http://schemas.openxmlformats.org/officeDocument/2006/relationships/image" Target="../media/image19.png"/><Relationship Id="rId3" Type="http://schemas.openxmlformats.org/officeDocument/2006/relationships/tags" Target="../tags/tag321.xml"/><Relationship Id="rId2" Type="http://schemas.openxmlformats.org/officeDocument/2006/relationships/image" Target="../media/image18.png"/><Relationship Id="rId1" Type="http://schemas.openxmlformats.org/officeDocument/2006/relationships/tags" Target="../tags/tag3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image" Target="../media/image23.png"/><Relationship Id="rId7" Type="http://schemas.openxmlformats.org/officeDocument/2006/relationships/tags" Target="../tags/tag326.xml"/><Relationship Id="rId6" Type="http://schemas.openxmlformats.org/officeDocument/2006/relationships/image" Target="../media/image22.png"/><Relationship Id="rId5" Type="http://schemas.openxmlformats.org/officeDocument/2006/relationships/tags" Target="../tags/tag325.xml"/><Relationship Id="rId4" Type="http://schemas.openxmlformats.org/officeDocument/2006/relationships/image" Target="../media/image19.png"/><Relationship Id="rId3" Type="http://schemas.openxmlformats.org/officeDocument/2006/relationships/tags" Target="../tags/tag324.xml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3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image" Target="../media/image27.png"/><Relationship Id="rId7" Type="http://schemas.openxmlformats.org/officeDocument/2006/relationships/tags" Target="../tags/tag331.xml"/><Relationship Id="rId6" Type="http://schemas.openxmlformats.org/officeDocument/2006/relationships/image" Target="../media/image26.png"/><Relationship Id="rId5" Type="http://schemas.openxmlformats.org/officeDocument/2006/relationships/tags" Target="../tags/tag330.xml"/><Relationship Id="rId4" Type="http://schemas.openxmlformats.org/officeDocument/2006/relationships/image" Target="../media/image25.png"/><Relationship Id="rId3" Type="http://schemas.openxmlformats.org/officeDocument/2006/relationships/tags" Target="../tags/tag329.xml"/><Relationship Id="rId2" Type="http://schemas.openxmlformats.org/officeDocument/2006/relationships/image" Target="../media/image24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30.png"/><Relationship Id="rId13" Type="http://schemas.openxmlformats.org/officeDocument/2006/relationships/tags" Target="../tags/tag334.xml"/><Relationship Id="rId12" Type="http://schemas.openxmlformats.org/officeDocument/2006/relationships/image" Target="../media/image29.png"/><Relationship Id="rId11" Type="http://schemas.openxmlformats.org/officeDocument/2006/relationships/tags" Target="../tags/tag333.xml"/><Relationship Id="rId10" Type="http://schemas.openxmlformats.org/officeDocument/2006/relationships/image" Target="../media/image28.png"/><Relationship Id="rId1" Type="http://schemas.openxmlformats.org/officeDocument/2006/relationships/tags" Target="../tags/tag32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4.png"/><Relationship Id="rId7" Type="http://schemas.openxmlformats.org/officeDocument/2006/relationships/tags" Target="../tags/tag338.xml"/><Relationship Id="rId6" Type="http://schemas.openxmlformats.org/officeDocument/2006/relationships/image" Target="../media/image33.png"/><Relationship Id="rId5" Type="http://schemas.openxmlformats.org/officeDocument/2006/relationships/tags" Target="../tags/tag337.xml"/><Relationship Id="rId4" Type="http://schemas.openxmlformats.org/officeDocument/2006/relationships/image" Target="../media/image32.png"/><Relationship Id="rId3" Type="http://schemas.openxmlformats.org/officeDocument/2006/relationships/tags" Target="../tags/tag336.xml"/><Relationship Id="rId2" Type="http://schemas.openxmlformats.org/officeDocument/2006/relationships/image" Target="../media/image31.png"/><Relationship Id="rId1" Type="http://schemas.openxmlformats.org/officeDocument/2006/relationships/tags" Target="../tags/tag33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6.png"/><Relationship Id="rId3" Type="http://schemas.openxmlformats.org/officeDocument/2006/relationships/tags" Target="../tags/tag340.xml"/><Relationship Id="rId2" Type="http://schemas.openxmlformats.org/officeDocument/2006/relationships/image" Target="../media/image35.png"/><Relationship Id="rId1" Type="http://schemas.openxmlformats.org/officeDocument/2006/relationships/tags" Target="../tags/tag3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png"/><Relationship Id="rId3" Type="http://schemas.openxmlformats.org/officeDocument/2006/relationships/tags" Target="../tags/tag342.xml"/><Relationship Id="rId2" Type="http://schemas.openxmlformats.org/officeDocument/2006/relationships/image" Target="../media/image37.png"/><Relationship Id="rId1" Type="http://schemas.openxmlformats.org/officeDocument/2006/relationships/tags" Target="../tags/tag34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5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46.xml"/><Relationship Id="rId2" Type="http://schemas.openxmlformats.org/officeDocument/2006/relationships/image" Target="../media/image46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299.xml"/><Relationship Id="rId1" Type="http://schemas.openxmlformats.org/officeDocument/2006/relationships/tags" Target="../tags/tag2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image" Target="../media/image52.png"/><Relationship Id="rId7" Type="http://schemas.openxmlformats.org/officeDocument/2006/relationships/tags" Target="../tags/tag349.xml"/><Relationship Id="rId6" Type="http://schemas.openxmlformats.org/officeDocument/2006/relationships/image" Target="../media/image51.png"/><Relationship Id="rId5" Type="http://schemas.openxmlformats.org/officeDocument/2006/relationships/tags" Target="../tags/tag348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351.xml"/><Relationship Id="rId10" Type="http://schemas.openxmlformats.org/officeDocument/2006/relationships/image" Target="../media/image53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image" Target="../media/image57.png"/><Relationship Id="rId7" Type="http://schemas.openxmlformats.org/officeDocument/2006/relationships/tags" Target="../tags/tag355.xml"/><Relationship Id="rId6" Type="http://schemas.openxmlformats.org/officeDocument/2006/relationships/image" Target="../media/image56.png"/><Relationship Id="rId5" Type="http://schemas.openxmlformats.org/officeDocument/2006/relationships/tags" Target="../tags/tag354.xml"/><Relationship Id="rId4" Type="http://schemas.openxmlformats.org/officeDocument/2006/relationships/image" Target="../media/image55.png"/><Relationship Id="rId3" Type="http://schemas.openxmlformats.org/officeDocument/2006/relationships/tags" Target="../tags/tag353.xml"/><Relationship Id="rId2" Type="http://schemas.openxmlformats.org/officeDocument/2006/relationships/image" Target="../media/image54.png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357.xml"/><Relationship Id="rId10" Type="http://schemas.openxmlformats.org/officeDocument/2006/relationships/image" Target="../media/image58.png"/><Relationship Id="rId1" Type="http://schemas.openxmlformats.org/officeDocument/2006/relationships/tags" Target="../tags/tag35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60.xml"/><Relationship Id="rId5" Type="http://schemas.openxmlformats.org/officeDocument/2006/relationships/image" Target="../media/image61.png"/><Relationship Id="rId4" Type="http://schemas.openxmlformats.org/officeDocument/2006/relationships/tags" Target="../tags/tag359.xml"/><Relationship Id="rId3" Type="http://schemas.openxmlformats.org/officeDocument/2006/relationships/image" Target="../media/image60.png"/><Relationship Id="rId2" Type="http://schemas.openxmlformats.org/officeDocument/2006/relationships/tags" Target="../tags/tag358.xml"/><Relationship Id="rId1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62.xml"/><Relationship Id="rId2" Type="http://schemas.openxmlformats.org/officeDocument/2006/relationships/image" Target="../media/image62.png"/><Relationship Id="rId1" Type="http://schemas.openxmlformats.org/officeDocument/2006/relationships/tags" Target="../tags/tag36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66.xml"/><Relationship Id="rId6" Type="http://schemas.openxmlformats.org/officeDocument/2006/relationships/image" Target="../media/image65.png"/><Relationship Id="rId5" Type="http://schemas.openxmlformats.org/officeDocument/2006/relationships/tags" Target="../tags/tag365.xml"/><Relationship Id="rId4" Type="http://schemas.openxmlformats.org/officeDocument/2006/relationships/image" Target="../media/image64.png"/><Relationship Id="rId3" Type="http://schemas.openxmlformats.org/officeDocument/2006/relationships/tags" Target="../tags/tag364.xml"/><Relationship Id="rId2" Type="http://schemas.openxmlformats.org/officeDocument/2006/relationships/image" Target="../media/image63.png"/><Relationship Id="rId1" Type="http://schemas.openxmlformats.org/officeDocument/2006/relationships/tags" Target="../tags/tag3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image" Target="../media/image69.png"/><Relationship Id="rId7" Type="http://schemas.openxmlformats.org/officeDocument/2006/relationships/tags" Target="../tags/tag371.xml"/><Relationship Id="rId6" Type="http://schemas.openxmlformats.org/officeDocument/2006/relationships/image" Target="../media/image68.png"/><Relationship Id="rId5" Type="http://schemas.openxmlformats.org/officeDocument/2006/relationships/tags" Target="../tags/tag370.xml"/><Relationship Id="rId4" Type="http://schemas.openxmlformats.org/officeDocument/2006/relationships/image" Target="../media/image67.png"/><Relationship Id="rId3" Type="http://schemas.openxmlformats.org/officeDocument/2006/relationships/tags" Target="../tags/tag369.xml"/><Relationship Id="rId2" Type="http://schemas.openxmlformats.org/officeDocument/2006/relationships/image" Target="../media/image66.png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374.xml"/><Relationship Id="rId12" Type="http://schemas.openxmlformats.org/officeDocument/2006/relationships/image" Target="../media/image71.png"/><Relationship Id="rId11" Type="http://schemas.openxmlformats.org/officeDocument/2006/relationships/tags" Target="../tags/tag373.xml"/><Relationship Id="rId10" Type="http://schemas.openxmlformats.org/officeDocument/2006/relationships/image" Target="../media/image70.png"/><Relationship Id="rId1" Type="http://schemas.openxmlformats.org/officeDocument/2006/relationships/tags" Target="../tags/tag3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78.xml"/><Relationship Id="rId6" Type="http://schemas.openxmlformats.org/officeDocument/2006/relationships/image" Target="../media/image74.png"/><Relationship Id="rId5" Type="http://schemas.openxmlformats.org/officeDocument/2006/relationships/tags" Target="../tags/tag377.xml"/><Relationship Id="rId4" Type="http://schemas.openxmlformats.org/officeDocument/2006/relationships/image" Target="../media/image73.png"/><Relationship Id="rId3" Type="http://schemas.openxmlformats.org/officeDocument/2006/relationships/tags" Target="../tags/tag376.xml"/><Relationship Id="rId2" Type="http://schemas.openxmlformats.org/officeDocument/2006/relationships/image" Target="../media/image72.png"/><Relationship Id="rId1" Type="http://schemas.openxmlformats.org/officeDocument/2006/relationships/tags" Target="../tags/tag3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02.xml"/><Relationship Id="rId2" Type="http://schemas.openxmlformats.org/officeDocument/2006/relationships/image" Target="../media/image1.png"/><Relationship Id="rId1" Type="http://schemas.openxmlformats.org/officeDocument/2006/relationships/tags" Target="../tags/tag30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image" Target="../media/image5.png"/><Relationship Id="rId7" Type="http://schemas.openxmlformats.org/officeDocument/2006/relationships/tags" Target="../tags/tag306.xml"/><Relationship Id="rId6" Type="http://schemas.openxmlformats.org/officeDocument/2006/relationships/image" Target="../media/image4.png"/><Relationship Id="rId5" Type="http://schemas.openxmlformats.org/officeDocument/2006/relationships/tags" Target="../tags/tag305.xml"/><Relationship Id="rId4" Type="http://schemas.openxmlformats.org/officeDocument/2006/relationships/image" Target="../media/image3.png"/><Relationship Id="rId3" Type="http://schemas.openxmlformats.org/officeDocument/2006/relationships/tags" Target="../tags/tag304.xml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8.png"/><Relationship Id="rId13" Type="http://schemas.openxmlformats.org/officeDocument/2006/relationships/tags" Target="../tags/tag309.xml"/><Relationship Id="rId12" Type="http://schemas.openxmlformats.org/officeDocument/2006/relationships/image" Target="../media/image7.png"/><Relationship Id="rId11" Type="http://schemas.openxmlformats.org/officeDocument/2006/relationships/tags" Target="../tags/tag308.xml"/><Relationship Id="rId10" Type="http://schemas.openxmlformats.org/officeDocument/2006/relationships/image" Target="../media/image6.png"/><Relationship Id="rId1" Type="http://schemas.openxmlformats.org/officeDocument/2006/relationships/tags" Target="../tags/tag30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tags" Target="../tags/tag312.xml"/><Relationship Id="rId4" Type="http://schemas.openxmlformats.org/officeDocument/2006/relationships/image" Target="../media/image10.png"/><Relationship Id="rId3" Type="http://schemas.openxmlformats.org/officeDocument/2006/relationships/tags" Target="../tags/tag311.xml"/><Relationship Id="rId2" Type="http://schemas.openxmlformats.org/officeDocument/2006/relationships/image" Target="../media/image9.png"/><Relationship Id="rId1" Type="http://schemas.openxmlformats.org/officeDocument/2006/relationships/tags" Target="../tags/tag31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oleObject" Target="../embeddings/oleObject2.bin"/><Relationship Id="rId4" Type="http://schemas.openxmlformats.org/officeDocument/2006/relationships/tags" Target="../tags/tag314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tags" Target="../tags/tag3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3" Type="http://schemas.openxmlformats.org/officeDocument/2006/relationships/tags" Target="../tags/tag316.xml"/><Relationship Id="rId2" Type="http://schemas.openxmlformats.org/officeDocument/2006/relationships/image" Target="../media/image13.png"/><Relationship Id="rId1" Type="http://schemas.openxmlformats.org/officeDocument/2006/relationships/tags" Target="../tags/tag3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19.xml"/><Relationship Id="rId6" Type="http://schemas.openxmlformats.org/officeDocument/2006/relationships/image" Target="../media/image17.png"/><Relationship Id="rId5" Type="http://schemas.openxmlformats.org/officeDocument/2006/relationships/tags" Target="../tags/tag318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5.png"/><Relationship Id="rId1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83920" y="808990"/>
            <a:ext cx="10702290" cy="1896745"/>
          </a:xfrm>
        </p:spPr>
        <p:txBody>
          <a:bodyPr>
            <a:normAutofit fontScale="90000"/>
          </a:bodyPr>
          <a:lstStyle/>
          <a:p>
            <a:r>
              <a:rPr lang="en-US" altLang="zh-CN">
                <a:sym typeface="+mn-ea"/>
              </a:rPr>
              <a:t>Lagrangian Formulation for higher spin field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026400" y="4785360"/>
            <a:ext cx="3365500" cy="1047750"/>
          </a:xfrm>
        </p:spPr>
        <p:txBody>
          <a:bodyPr>
            <a:normAutofit fontScale="80000"/>
          </a:bodyPr>
          <a:lstStyle/>
          <a:p>
            <a:pPr algn="r"/>
            <a:r>
              <a:rPr lang="en-US" altLang="zh-CN" dirty="0">
                <a:solidFill>
                  <a:schemeClr val="tx1"/>
                </a:solidFill>
                <a:sym typeface="Arial" panose="020B0604020202020204" pitchFamily="34" charset="0"/>
              </a:rPr>
              <a:t>Chen Ruixiang</a:t>
            </a:r>
            <a:endParaRPr lang="en-US" altLang="zh-CN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algn="r"/>
            <a:r>
              <a:rPr lang="en-US" altLang="zh-CN" dirty="0">
                <a:solidFill>
                  <a:schemeClr val="tx1"/>
                </a:solidFill>
                <a:sym typeface="Arial" panose="020B0604020202020204" pitchFamily="34" charset="0"/>
              </a:rPr>
              <a:t>2024.5.11</a:t>
            </a:r>
            <a:endParaRPr lang="en-US" altLang="zh-CN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 smtClean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64285"/>
            <a:ext cx="10852150" cy="5076825"/>
          </a:xfrm>
        </p:spPr>
        <p:txBody>
          <a:bodyPr/>
          <a:p>
            <a:r>
              <a:rPr lang="en-US" altLang="zh-CN" sz="2400"/>
              <a:t>To c</a:t>
            </a:r>
            <a:r>
              <a:rPr lang="zh-CN" altLang="en-US" sz="2400"/>
              <a:t>onstruct a Lagrangian that will yield (1)</a:t>
            </a:r>
            <a:r>
              <a:rPr lang="en-US" altLang="zh-CN" sz="2400"/>
              <a:t>, </a:t>
            </a:r>
            <a:r>
              <a:rPr lang="zh-CN" altLang="en-US" sz="2400"/>
              <a:t>additional fields (the so-called auxiliary fields)</a:t>
            </a:r>
            <a:r>
              <a:rPr lang="en-US" altLang="zh-CN" sz="2400"/>
              <a:t> </a:t>
            </a:r>
            <a:r>
              <a:rPr lang="zh-CN" altLang="en-US" sz="2400"/>
              <a:t>have to be introduced.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S</a:t>
            </a:r>
            <a:r>
              <a:rPr lang="zh-CN" altLang="en-US" sz="2400"/>
              <a:t>tart with spin 1</a:t>
            </a:r>
            <a:r>
              <a:rPr lang="en-US" altLang="zh-CN" sz="2400"/>
              <a:t> equation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Contraction with </a:t>
            </a:r>
            <a:r>
              <a:rPr lang="en-US" altLang="zh-CN" sz="2400">
                <a:latin typeface="微软雅黑" panose="020B0503020204020204" charset="-122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</a:rPr>
              <a:t>ν</a:t>
            </a:r>
            <a:r>
              <a:rPr lang="en-US" altLang="zh-CN" sz="2400"/>
              <a:t> yields            , and (2) becomes K-G equation.</a:t>
            </a:r>
            <a:endParaRPr lang="en-US" altLang="zh-CN" sz="2400"/>
          </a:p>
          <a:p>
            <a:pPr marL="0" indent="0">
              <a:buNone/>
            </a:pPr>
            <a:endParaRPr lang="en-US" altLang="zh-CN" sz="2400"/>
          </a:p>
          <a:p>
            <a:r>
              <a:rPr lang="en-US" altLang="zh-CN" sz="2400"/>
              <a:t>This can be realized by following case in general field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53965" y="2933700"/>
            <a:ext cx="3300095" cy="535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53965" y="3677920"/>
            <a:ext cx="988060" cy="394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13750" y="3017520"/>
            <a:ext cx="636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(2)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34465" y="5518150"/>
            <a:ext cx="4730750" cy="800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21170" y="5518150"/>
            <a:ext cx="2229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But this equation is not symmetric and traceless in μ</a:t>
            </a:r>
            <a:r>
              <a:rPr lang="en-US" altLang="zh-CN" baseline="-25000"/>
              <a:t>i</a:t>
            </a:r>
            <a:endParaRPr lang="en-US" altLang="zh-CN" baseline="-2500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45565"/>
            <a:ext cx="10852150" cy="4995545"/>
          </a:xfrm>
        </p:spPr>
        <p:txBody>
          <a:bodyPr/>
          <a:p>
            <a:r>
              <a:rPr lang="en-US" altLang="zh-CN" sz="2400"/>
              <a:t>The correct form is                                              (spin-2)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>
                <a:sym typeface="+mn-ea"/>
              </a:rPr>
              <a:t>Contraction with 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ν</a:t>
            </a:r>
            <a:r>
              <a:rPr lang="en-US" altLang="zh-CN" sz="2400">
                <a:sym typeface="+mn-ea"/>
              </a:rPr>
              <a:t> yields            only if </a:t>
            </a:r>
            <a:r>
              <a:rPr lang="en-US" altLang="zh-CN" sz="2400"/>
              <a:t>the coefficient of the second term is 2, and              cannot be obtained from equation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Introduce an </a:t>
            </a:r>
            <a:r>
              <a:rPr sz="2400">
                <a:sym typeface="+mn-ea"/>
              </a:rPr>
              <a:t>auxiliary</a:t>
            </a:r>
            <a:r>
              <a:rPr lang="en-US" altLang="zh-CN" sz="2400">
                <a:sym typeface="+mn-ea"/>
              </a:rPr>
              <a:t> field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(0)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coupled to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(2)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so that from its EOM                ss           and 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(0)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=0 can obtained.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The unique form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74160" y="1397000"/>
            <a:ext cx="4154805" cy="521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2220" y="1918335"/>
            <a:ext cx="297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the symmetric, traceless part of the enclosed tensor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52365" y="2654935"/>
            <a:ext cx="988060" cy="394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33240" y="3138170"/>
            <a:ext cx="1174750" cy="350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45510" y="6005195"/>
            <a:ext cx="1687195" cy="384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2820" y="4793615"/>
            <a:ext cx="1174750" cy="350520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64285"/>
            <a:ext cx="10852150" cy="5076825"/>
          </a:xfrm>
        </p:spPr>
        <p:txBody>
          <a:bodyPr/>
          <a:p>
            <a:endParaRPr lang="en-US" altLang="zh-CN"/>
          </a:p>
          <a:p>
            <a:endParaRPr lang="en-US" altLang="zh-CN"/>
          </a:p>
          <a:p>
            <a:r>
              <a:rPr lang="en-US" altLang="zh-CN" sz="2400"/>
              <a:t>Contract (4) with 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μ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ν</a:t>
            </a:r>
            <a:endParaRPr lang="en-US" altLang="zh-CN" sz="2400"/>
          </a:p>
          <a:p>
            <a:r>
              <a:rPr lang="en-US" altLang="zh-CN" sz="2400"/>
              <a:t>Thus the desired result is obtained if and only if c=2/3,a=2.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Similarly, for spin-3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one needs              to obtain transverse condition, which means a vector field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</a:rPr>
              <a:t>(1)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 need to be introduced.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14450" y="1315085"/>
            <a:ext cx="4781550" cy="59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00620" y="1410335"/>
            <a:ext cx="2368550" cy="406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78245" y="1410335"/>
            <a:ext cx="46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0032365" y="1410335"/>
            <a:ext cx="69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(5)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58970" y="2188210"/>
            <a:ext cx="4236085" cy="477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36720" y="4036695"/>
            <a:ext cx="3263900" cy="444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0150" y="4686935"/>
            <a:ext cx="1206500" cy="330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62380" y="5684520"/>
            <a:ext cx="4787900" cy="46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77305" y="5633720"/>
            <a:ext cx="3924300" cy="514350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509270"/>
          </a:xfrm>
        </p:spPr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84605"/>
            <a:ext cx="10852150" cy="5056505"/>
          </a:xfrm>
        </p:spPr>
        <p:txBody>
          <a:bodyPr/>
          <a:p>
            <a:r>
              <a:rPr lang="en-US" altLang="zh-CN" sz="2400"/>
              <a:t>In this case, when contract the first equation with 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μ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ν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, </a:t>
            </a:r>
            <a:r>
              <a:rPr lang="en-US" altLang="zh-CN" sz="2400">
                <a:sym typeface="+mn-ea"/>
              </a:rPr>
              <a:t>new demand emerge</a:t>
            </a:r>
            <a:endParaRPr lang="en-US" altLang="zh-CN" sz="2400">
              <a:sym typeface="+mn-ea"/>
            </a:endParaRPr>
          </a:p>
          <a:p>
            <a:endParaRPr lang="en-US" altLang="zh-CN" sz="2400"/>
          </a:p>
          <a:p>
            <a:r>
              <a:rPr lang="en-US" altLang="zh-CN" sz="2400"/>
              <a:t>This need to introduce another field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(0)</a:t>
            </a:r>
            <a:r>
              <a:rPr lang="en-US" altLang="zh-CN" sz="2400"/>
              <a:t>,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Contract (6) with 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μ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ν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λ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, (7) with ∂</a:t>
            </a:r>
            <a:r>
              <a:rPr lang="en-US" altLang="zh-CN" sz="2400" baseline="-25000">
                <a:latin typeface="微软雅黑" panose="020B0503020204020204" charset="-122"/>
                <a:sym typeface="+mn-ea"/>
              </a:rPr>
              <a:t>μ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 to obtain the new demand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2755" y="2174240"/>
            <a:ext cx="2425065" cy="570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87820" y="3614420"/>
            <a:ext cx="3829050" cy="86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87920" y="2964180"/>
            <a:ext cx="2514600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6010" y="3750945"/>
            <a:ext cx="4781550" cy="482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93765" y="3808095"/>
            <a:ext cx="45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(6)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0615295" y="3808095"/>
            <a:ext cx="42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(7)</a:t>
            </a:r>
            <a:endParaRPr lang="en-US" altLang="zh-CN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24610"/>
            <a:ext cx="10852150" cy="5016500"/>
          </a:xfrm>
        </p:spPr>
        <p:txBody>
          <a:bodyPr/>
          <a:p>
            <a:r>
              <a:rPr lang="en-US" altLang="zh-CN" sz="2400"/>
              <a:t>In general, to obtain the transverser condition,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one must successively obtain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(s,λ)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=0,for λ=2,3,...,s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which need to introduce s-1 </a:t>
            </a:r>
            <a:r>
              <a:rPr sz="2400">
                <a:sym typeface="+mn-ea"/>
              </a:rPr>
              <a:t>auxiliary fields</a:t>
            </a:r>
            <a:r>
              <a:rPr lang="en-US" altLang="zh-CN" sz="2400">
                <a:sym typeface="+mn-ea"/>
              </a:rPr>
              <a:t> 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(0)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,ф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(1)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,...,ф</a:t>
            </a:r>
            <a:r>
              <a:rPr lang="en-US" altLang="zh-CN" sz="2400" baseline="30000">
                <a:latin typeface="Calibri" panose="020F0502020204030204" charset="0"/>
                <a:cs typeface="Calibri" panose="020F0502020204030204" charset="0"/>
                <a:sym typeface="+mn-ea"/>
              </a:rPr>
              <a:t>(s-2)</a:t>
            </a:r>
            <a:endParaRPr lang="en-US" altLang="zh-CN" sz="2400" baseline="300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Thus, the most general quadratic second-order Lagrangian involving these fields is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6555" y="2482215"/>
            <a:ext cx="3352800" cy="669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0960" y="4944745"/>
            <a:ext cx="9530080" cy="16002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37615"/>
            <a:ext cx="10852150" cy="5103495"/>
          </a:xfrm>
        </p:spPr>
        <p:txBody>
          <a:bodyPr/>
          <a:p>
            <a:r>
              <a:rPr lang="en-US" altLang="zh-CN" sz="2400"/>
              <a:t>After a lengthy calcultion,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following results were obtained.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83630" y="1188085"/>
            <a:ext cx="3957320" cy="2919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3130" y="4107815"/>
            <a:ext cx="7188200" cy="20955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A</a:t>
            </a:r>
            <a:r>
              <a:rPr lang="zh-CN" altLang="en-US" sz="3200"/>
              <a:t>lternative</a:t>
            </a:r>
            <a:r>
              <a:rPr lang="en-US" altLang="zh-CN" sz="3200"/>
              <a:t> Method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69670"/>
            <a:ext cx="10852150" cy="5171440"/>
          </a:xfrm>
        </p:spPr>
        <p:txBody>
          <a:bodyPr/>
          <a:p>
            <a:r>
              <a:rPr lang="en-US" altLang="zh-CN" sz="2400"/>
              <a:t>Lagrangian also can be determined as follows:</a:t>
            </a:r>
            <a:endParaRPr lang="en-US" altLang="zh-CN" sz="2400"/>
          </a:p>
          <a:p>
            <a:r>
              <a:rPr lang="en-US" altLang="zh-CN" sz="2400"/>
              <a:t>Separate out the longitudinal and transverse modes: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The most general kinetic terms of dimension 4 we can write down are</a:t>
            </a:r>
            <a:endParaRPr lang="en-US" altLang="zh-CN" sz="2400"/>
          </a:p>
          <a:p>
            <a:pPr marL="0" indent="0">
              <a:buNone/>
            </a:pP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2444115"/>
            <a:ext cx="2881630" cy="528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41190" y="2524760"/>
            <a:ext cx="702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 for example: h=P</a:t>
            </a:r>
            <a:r>
              <a:rPr lang="en-US" altLang="zh-CN" baseline="-25000"/>
              <a:t>L</a:t>
            </a:r>
            <a:r>
              <a:rPr lang="en-US" altLang="zh-CN"/>
              <a:t>h+(1-P</a:t>
            </a:r>
            <a:r>
              <a:rPr lang="en-US" altLang="zh-CN" baseline="-25000"/>
              <a:t>L</a:t>
            </a:r>
            <a:r>
              <a:rPr lang="en-US" altLang="zh-CN"/>
              <a:t>h), P</a:t>
            </a:r>
            <a:r>
              <a:rPr lang="en-US" altLang="zh-CN" baseline="-25000"/>
              <a:t>L</a:t>
            </a:r>
            <a:r>
              <a:rPr lang="en-US" altLang="zh-CN"/>
              <a:t> tranverse projection operator)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3105150"/>
            <a:ext cx="2205355" cy="424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20" y="4700270"/>
            <a:ext cx="7406005" cy="52895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A</a:t>
            </a:r>
            <a:r>
              <a:rPr sz="3200">
                <a:sym typeface="+mn-ea"/>
              </a:rPr>
              <a:t>lternative</a:t>
            </a:r>
            <a:r>
              <a:rPr lang="en-US" altLang="zh-CN" sz="3200">
                <a:sym typeface="+mn-ea"/>
              </a:rPr>
              <a:t> Method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50645"/>
            <a:ext cx="10852150" cy="4990465"/>
          </a:xfrm>
        </p:spPr>
        <p:txBody>
          <a:bodyPr/>
          <a:p>
            <a:r>
              <a:rPr lang="en-US" altLang="zh-CN" sz="2400"/>
              <a:t>I</a:t>
            </a:r>
            <a:r>
              <a:rPr lang="zh-CN" altLang="en-US" sz="2400"/>
              <a:t>nserting the replacements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T</a:t>
            </a:r>
            <a:r>
              <a:rPr lang="zh-CN" altLang="en-US" sz="2400"/>
              <a:t>he 4-derivative kinetic term </a:t>
            </a:r>
            <a:r>
              <a:rPr lang="en-US" altLang="zh-CN" sz="2400"/>
              <a:t>can be </a:t>
            </a:r>
            <a:r>
              <a:rPr sz="2400">
                <a:sym typeface="+mn-ea"/>
              </a:rPr>
              <a:t>eliminate</a:t>
            </a:r>
            <a:r>
              <a:rPr lang="en-US" altLang="zh-CN" sz="2400">
                <a:sym typeface="+mn-ea"/>
              </a:rPr>
              <a:t>d </a:t>
            </a:r>
            <a:r>
              <a:rPr lang="zh-CN" altLang="en-US" sz="2400"/>
              <a:t>uniquely by taking </a:t>
            </a:r>
            <a:r>
              <a:rPr lang="en-US" altLang="zh-CN" sz="2400"/>
              <a:t> </a:t>
            </a:r>
            <a:r>
              <a:rPr lang="zh-CN" altLang="en-US" sz="2400"/>
              <a:t>x=−y</a:t>
            </a:r>
            <a:endParaRPr lang="zh-CN" altLang="en-US" sz="2400"/>
          </a:p>
          <a:p>
            <a:r>
              <a:rPr lang="zh-CN" altLang="en-US" sz="2400"/>
              <a:t>A similar analysis for</a:t>
            </a:r>
            <a:r>
              <a:rPr lang="en-US" altLang="zh-CN" sz="2400"/>
              <a:t> </a:t>
            </a:r>
            <a:r>
              <a:rPr lang="zh-CN" altLang="en-US" sz="2400"/>
              <a:t>the rest of the Lagrangian leads to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the unique Lagrangian for a massive spin-2 field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3035" y="1378585"/>
            <a:ext cx="2881630" cy="52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085" y="2106295"/>
            <a:ext cx="4634230" cy="481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30" y="4414520"/>
            <a:ext cx="7263130" cy="59563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A</a:t>
            </a:r>
            <a:r>
              <a:rPr sz="3200">
                <a:sym typeface="+mn-ea"/>
              </a:rPr>
              <a:t>lternative</a:t>
            </a:r>
            <a:r>
              <a:rPr lang="en-US" altLang="zh-CN" sz="3200">
                <a:sym typeface="+mn-ea"/>
              </a:rPr>
              <a:t> Method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03020"/>
            <a:ext cx="10852150" cy="5038090"/>
          </a:xfrm>
        </p:spPr>
        <p:txBody>
          <a:bodyPr/>
          <a:p>
            <a:r>
              <a:rPr lang="zh-CN" altLang="en-US" sz="2400"/>
              <a:t>In the massless limit</a:t>
            </a:r>
            <a:r>
              <a:rPr lang="en-US" altLang="zh-CN" sz="2400"/>
              <a:t>, this happens to be the leading terms in the expansion of the Einstein–Hilbert Lagrangian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A brief proof will be given later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according </a:t>
            </a:r>
            <a:r>
              <a:rPr lang="en-US" altLang="zh-CN" sz="2400"/>
              <a:t>to arXiv:2105.13041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6105" y="2538095"/>
            <a:ext cx="5939155" cy="65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45" y="3442335"/>
            <a:ext cx="3781425" cy="289877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566420"/>
          </a:xfrm>
        </p:spPr>
        <p:txBody>
          <a:bodyPr/>
          <a:p>
            <a:r>
              <a:rPr lang="en-US" altLang="zh-CN" sz="3200">
                <a:sym typeface="+mn-ea"/>
              </a:rPr>
              <a:t>A</a:t>
            </a:r>
            <a:r>
              <a:rPr sz="3200">
                <a:sym typeface="+mn-ea"/>
              </a:rPr>
              <a:t>lternative</a:t>
            </a:r>
            <a:r>
              <a:rPr lang="en-US" altLang="zh-CN" sz="3200">
                <a:sym typeface="+mn-ea"/>
              </a:rPr>
              <a:t> Method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45565"/>
            <a:ext cx="10852150" cy="4995545"/>
          </a:xfrm>
        </p:spPr>
        <p:txBody>
          <a:bodyPr/>
          <a:p>
            <a:r>
              <a:rPr lang="en-US" altLang="zh-CN" sz="2400"/>
              <a:t>Equivalence of these two method: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1. Auxiliary fields.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The seperation                              act as a realization of the decompositon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2. Equation of motion.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Insert the seperation in lagrangian and derive EOMs.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K-G equation(traceless,tranverse part) and tranverse conditon can be deduced from EOMs.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0" y="2568575"/>
            <a:ext cx="2881630" cy="52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15" y="3097530"/>
            <a:ext cx="1723390" cy="54991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Contents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4572000" y="1496107"/>
            <a:ext cx="757369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/>
          </a:bodyPr>
          <a:lstStyle/>
          <a:p>
            <a:pPr algn="r">
              <a:lnSpc>
                <a:spcPct val="100000"/>
              </a:lnSpc>
            </a:pPr>
            <a:r>
              <a:rPr lang="en-US" sz="3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01</a:t>
            </a:r>
            <a:endParaRPr lang="en-US" sz="3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5766951" y="1496202"/>
            <a:ext cx="4701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70000"/>
          </a:bodyPr>
          <a:lstStyle/>
          <a:p>
            <a:pPr>
              <a:lnSpc>
                <a:spcPct val="100000"/>
              </a:lnSpc>
            </a:pPr>
            <a:r>
              <a:rPr lang="en-US" altLang="zh-CN" sz="2800">
                <a:sym typeface="Arial" panose="020B0604020202020204" pitchFamily="34" charset="0"/>
              </a:rPr>
              <a:t>The principle to construct a Lagrangian</a:t>
            </a:r>
            <a:endParaRPr lang="zh-CN" alt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4572000" y="2616639"/>
            <a:ext cx="757369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/>
          </a:bodyPr>
          <a:lstStyle/>
          <a:p>
            <a:pPr algn="r">
              <a:lnSpc>
                <a:spcPct val="100000"/>
              </a:lnSpc>
            </a:pPr>
            <a:r>
              <a:rPr lang="en-US" sz="3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02</a:t>
            </a:r>
            <a:endParaRPr lang="en-US" sz="3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5766951" y="2616734"/>
            <a:ext cx="4701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70000"/>
          </a:bodyPr>
          <a:lstStyle/>
          <a:p>
            <a:pPr>
              <a:lnSpc>
                <a:spcPct val="100000"/>
              </a:lnSpc>
            </a:pPr>
            <a:r>
              <a:rPr lang="en-US" altLang="zh-CN" sz="2800">
                <a:sym typeface="+mn-ea"/>
              </a:rPr>
              <a:t>Lagrangian Formulation for integral spin</a:t>
            </a:r>
            <a:endParaRPr lang="zh-CN" alt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4572000" y="3737171"/>
            <a:ext cx="757369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/>
          </a:bodyPr>
          <a:lstStyle/>
          <a:p>
            <a:pPr algn="r">
              <a:lnSpc>
                <a:spcPct val="100000"/>
              </a:lnSpc>
            </a:pPr>
            <a:r>
              <a:rPr lang="en-US" sz="3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03</a:t>
            </a:r>
            <a:endParaRPr lang="en-US" sz="3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5766951" y="3737901"/>
            <a:ext cx="4701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ym typeface="+mn-ea"/>
              </a:rPr>
              <a:t> An alternative method</a:t>
            </a:r>
            <a:endParaRPr lang="en-US" altLang="zh-CN" sz="2000">
              <a:sym typeface="+mn-ea"/>
            </a:endParaRPr>
          </a:p>
        </p:txBody>
      </p:sp>
      <p:sp>
        <p:nvSpPr>
          <p:cNvPr id="20" name="序号"/>
          <p:cNvSpPr txBox="1"/>
          <p:nvPr>
            <p:custDataLst>
              <p:tags r:id="rId8"/>
            </p:custDataLst>
          </p:nvPr>
        </p:nvSpPr>
        <p:spPr>
          <a:xfrm>
            <a:off x="4572000" y="4857704"/>
            <a:ext cx="757369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/>
          </a:bodyPr>
          <a:lstStyle/>
          <a:p>
            <a:pPr algn="r">
              <a:lnSpc>
                <a:spcPct val="100000"/>
              </a:lnSpc>
            </a:pPr>
            <a:r>
              <a:rPr lang="en-US" sz="3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04</a:t>
            </a:r>
            <a:endParaRPr lang="en-US" sz="3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项标题"/>
          <p:cNvSpPr txBox="1"/>
          <p:nvPr>
            <p:custDataLst>
              <p:tags r:id="rId9"/>
            </p:custDataLst>
          </p:nvPr>
        </p:nvSpPr>
        <p:spPr>
          <a:xfrm>
            <a:off x="5766951" y="4857799"/>
            <a:ext cx="4701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ym typeface="+mn-ea"/>
              </a:rPr>
              <a:t>Brief Introduction on fermion case</a:t>
            </a:r>
            <a:endParaRPr lang="en-US" altLang="zh-CN" sz="20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Massless </a:t>
            </a:r>
            <a:r>
              <a:rPr lang="en-US" altLang="zh-CN" sz="3200"/>
              <a:t>h</a:t>
            </a:r>
            <a:r>
              <a:rPr lang="en-US" altLang="zh-CN" sz="3200"/>
              <a:t>igher spin field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746250"/>
            <a:ext cx="10852150" cy="4594860"/>
          </a:xfrm>
        </p:spPr>
        <p:txBody>
          <a:bodyPr/>
          <a:p>
            <a:r>
              <a:rPr lang="en-US" altLang="zh-CN" sz="2400"/>
              <a:t>I</a:t>
            </a:r>
            <a:r>
              <a:rPr lang="zh-CN" altLang="en-US" sz="2400"/>
              <a:t>t is impossible to have an interacting theory of</a:t>
            </a:r>
            <a:r>
              <a:rPr lang="en-US" altLang="zh-CN" sz="2400"/>
              <a:t> </a:t>
            </a:r>
            <a:r>
              <a:rPr lang="zh-CN" altLang="en-US" sz="2400"/>
              <a:t>massless particles with spin greater than 2. The required gauge invariance would be so</a:t>
            </a:r>
            <a:r>
              <a:rPr lang="en-US" altLang="zh-CN" sz="2400"/>
              <a:t> </a:t>
            </a:r>
            <a:r>
              <a:rPr lang="zh-CN" altLang="en-US" sz="2400"/>
              <a:t>restrictive that nothing could satisfy it.</a:t>
            </a:r>
            <a:endParaRPr lang="zh-CN" altLang="en-US" sz="2400"/>
          </a:p>
          <a:p>
            <a:r>
              <a:rPr lang="en-US" altLang="zh-CN" sz="2400"/>
              <a:t>Details can be found in </a:t>
            </a:r>
            <a:r>
              <a:rPr lang="en-US" altLang="zh-CN" sz="2400">
                <a:sym typeface="+mn-ea"/>
              </a:rPr>
              <a:t>Schwartz, 9.5.1</a:t>
            </a: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EOM</a:t>
            </a:r>
            <a:r>
              <a:rPr lang="zh-CN" altLang="en-US" sz="3200"/>
              <a:t>s for</a:t>
            </a:r>
            <a:r>
              <a:rPr lang="en-US" altLang="zh-CN" sz="3200"/>
              <a:t> M</a:t>
            </a:r>
            <a:r>
              <a:rPr lang="zh-CN" altLang="en-US" sz="3200"/>
              <a:t>etric </a:t>
            </a:r>
            <a:r>
              <a:rPr lang="en-US" altLang="zh-CN" sz="3200"/>
              <a:t>F</a:t>
            </a:r>
            <a:r>
              <a:rPr lang="zh-CN" altLang="en-US" sz="3200"/>
              <a:t>luctuations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24610"/>
            <a:ext cx="10852150" cy="5016500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Bsaic formula: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2972435"/>
            <a:ext cx="3408045" cy="183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2004695"/>
            <a:ext cx="2279015" cy="408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45" y="2611120"/>
            <a:ext cx="989330" cy="294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906010"/>
            <a:ext cx="2748280" cy="424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09310" y="1958975"/>
            <a:ext cx="40449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19370" y="1409065"/>
            <a:ext cx="6654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Consider the Einstein model of gravity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 Expand the infinitesimal variation of the action as follows:</a:t>
            </a:r>
            <a:endParaRPr lang="en-US" altLang="zh-CN" sz="24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22495" y="3823970"/>
            <a:ext cx="6982460" cy="1082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9150" y="5426075"/>
            <a:ext cx="5385435" cy="776605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EOM</a:t>
            </a:r>
            <a:r>
              <a:rPr sz="3200">
                <a:sym typeface="+mn-ea"/>
              </a:rPr>
              <a:t>s for</a:t>
            </a:r>
            <a:r>
              <a:rPr lang="en-US" altLang="zh-CN" sz="3200">
                <a:sym typeface="+mn-ea"/>
              </a:rPr>
              <a:t> M</a:t>
            </a:r>
            <a:r>
              <a:rPr sz="3200">
                <a:sym typeface="+mn-ea"/>
              </a:rPr>
              <a:t>etric </a:t>
            </a:r>
            <a:r>
              <a:rPr lang="en-US" altLang="zh-CN" sz="3200">
                <a:sym typeface="+mn-ea"/>
              </a:rPr>
              <a:t>F</a:t>
            </a:r>
            <a:r>
              <a:rPr sz="3200">
                <a:sym typeface="+mn-ea"/>
              </a:rPr>
              <a:t>luctuations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76985"/>
            <a:ext cx="10852150" cy="5064125"/>
          </a:xfrm>
        </p:spPr>
        <p:txBody>
          <a:bodyPr/>
          <a:p>
            <a:r>
              <a:rPr lang="en-US" altLang="zh-CN" sz="2400"/>
              <a:t>First order: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The last contribution to equation can be written as an integral over the boundary hypersurface and are eliminated by the addition of an appropriate boundary action(Gibbons-Hawking-York boundary term).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0" y="1276985"/>
            <a:ext cx="2673350" cy="806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23685" y="1346200"/>
            <a:ext cx="4594860" cy="668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9925" y="2258695"/>
            <a:ext cx="7588250" cy="87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89075" y="5311775"/>
            <a:ext cx="4349750" cy="704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43900" y="5257800"/>
            <a:ext cx="1731645" cy="643255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EOM</a:t>
            </a:r>
            <a:r>
              <a:rPr sz="3200">
                <a:sym typeface="+mn-ea"/>
              </a:rPr>
              <a:t>s for</a:t>
            </a:r>
            <a:r>
              <a:rPr lang="en-US" altLang="zh-CN" sz="3200">
                <a:sym typeface="+mn-ea"/>
              </a:rPr>
              <a:t> M</a:t>
            </a:r>
            <a:r>
              <a:rPr sz="3200">
                <a:sym typeface="+mn-ea"/>
              </a:rPr>
              <a:t>etric </a:t>
            </a:r>
            <a:r>
              <a:rPr lang="en-US" altLang="zh-CN" sz="3200">
                <a:sym typeface="+mn-ea"/>
              </a:rPr>
              <a:t>F</a:t>
            </a:r>
            <a:r>
              <a:rPr sz="3200">
                <a:sym typeface="+mn-ea"/>
              </a:rPr>
              <a:t>luctuations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89990"/>
            <a:ext cx="10852150" cy="5151120"/>
          </a:xfrm>
        </p:spPr>
        <p:txBody>
          <a:bodyPr/>
          <a:p>
            <a:r>
              <a:rPr lang="en-US" altLang="zh-CN" sz="2400"/>
              <a:t>Second order: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Terms in second line give no contribution to the  the action because they exactly cancel each other.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EOM:                                    , linearized Einstein equation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8045" y="1056640"/>
            <a:ext cx="7258050" cy="895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49170" y="2123440"/>
            <a:ext cx="7854950" cy="14351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1012825" y="2621915"/>
            <a:ext cx="881380" cy="43370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35480" y="5139690"/>
            <a:ext cx="3454400" cy="80645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631825"/>
          </a:xfrm>
        </p:spPr>
        <p:txBody>
          <a:bodyPr/>
          <a:p>
            <a:r>
              <a:rPr lang="en-US" altLang="zh-CN" sz="3200">
                <a:sym typeface="+mn-ea"/>
              </a:rPr>
              <a:t>EOM</a:t>
            </a:r>
            <a:r>
              <a:rPr sz="3200">
                <a:sym typeface="+mn-ea"/>
              </a:rPr>
              <a:t>s for</a:t>
            </a:r>
            <a:r>
              <a:rPr lang="en-US" altLang="zh-CN" sz="3200">
                <a:sym typeface="+mn-ea"/>
              </a:rPr>
              <a:t> M</a:t>
            </a:r>
            <a:r>
              <a:rPr sz="3200">
                <a:sym typeface="+mn-ea"/>
              </a:rPr>
              <a:t>etric </a:t>
            </a:r>
            <a:r>
              <a:rPr lang="en-US" altLang="zh-CN" sz="3200">
                <a:sym typeface="+mn-ea"/>
              </a:rPr>
              <a:t>F</a:t>
            </a:r>
            <a:r>
              <a:rPr sz="3200">
                <a:sym typeface="+mn-ea"/>
              </a:rPr>
              <a:t>luctuations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43965"/>
            <a:ext cx="10852150" cy="5097145"/>
          </a:xfrm>
        </p:spPr>
        <p:txBody>
          <a:bodyPr/>
          <a:p>
            <a:r>
              <a:rPr lang="en-US" altLang="zh-CN" sz="2400"/>
              <a:t>Compute them in general background metric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Similar to former spin-2 massless particle’s EOM in Minkowski space.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19350" y="2286000"/>
            <a:ext cx="7448550" cy="9017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 Higher J boson fields</a:t>
            </a:r>
            <a:r>
              <a:rPr lang="en-US" altLang="zh-CN" sz="3200"/>
              <a:t> in AdS/QCD</a:t>
            </a:r>
            <a:endParaRPr lang="en-US" altLang="zh-CN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6540" y="5071745"/>
            <a:ext cx="7124700" cy="1187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1865" y="1259840"/>
            <a:ext cx="993457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In AdS/CFT, the supergravity action S</a:t>
            </a:r>
            <a:r>
              <a:rPr lang="en-US" altLang="zh-CN" sz="2400" spc="150" baseline="-25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SG</a:t>
            </a:r>
            <a:r>
              <a:rPr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is </a:t>
            </a:r>
            <a:r>
              <a:rPr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evaluated</a:t>
            </a:r>
            <a:r>
              <a:rPr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on the</a:t>
            </a:r>
            <a:endParaRPr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spc="15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classical solution.</a:t>
            </a:r>
            <a:endParaRPr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spc="15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Thus auxiliary fields can be set to 0, and impose transverse and traceless condition </a:t>
            </a:r>
            <a:endParaRPr lang="en-US" altLang="zh-CN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There is only one way to contraced indices.</a:t>
            </a:r>
            <a:endParaRPr lang="en-US" altLang="zh-CN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2080" y="2226310"/>
            <a:ext cx="4578350" cy="711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32860" y="3845560"/>
            <a:ext cx="4171950" cy="5207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Brief Introduction on fermion case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49680"/>
            <a:ext cx="10852150" cy="5091430"/>
          </a:xfrm>
        </p:spPr>
        <p:txBody>
          <a:bodyPr/>
          <a:p>
            <a:r>
              <a:rPr lang="en-US" altLang="zh-CN" sz="2400"/>
              <a:t>There are 2 methods to describe a fermion field: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1. Complicated spinor formalism of Fierz and Pauli[1].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</a:rPr>
              <a:t>2</a:t>
            </a:r>
            <a:r>
              <a:rPr lang="en-US" altLang="zh-CN" sz="2400"/>
              <a:t>. Quantity has mixed property of Dirac spionr and of symmetric tensor of rank k developed by Rarita and Schwinger[2].</a:t>
            </a:r>
            <a:endParaRPr lang="en-US" altLang="zh-CN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1/2 Dirac spinor: D(1/2</a:t>
            </a:r>
            <a:r>
              <a:rPr lang="en-US" altLang="zh-CN" sz="2400">
                <a:sym typeface="+mn-ea"/>
              </a:rPr>
              <a:t>,0</a:t>
            </a:r>
            <a:r>
              <a:rPr lang="en-US" altLang="zh-CN" sz="2400"/>
              <a:t>)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⊕D(0,1/2) 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Combine 1/2 spinor with spin-n field: (</a:t>
            </a:r>
            <a:r>
              <a:rPr lang="en-US" altLang="zh-CN" sz="2400">
                <a:sym typeface="+mn-ea"/>
              </a:rPr>
              <a:t>D(1/2</a:t>
            </a:r>
            <a:r>
              <a:rPr lang="en-US" altLang="zh-CN" sz="2400">
                <a:sym typeface="+mn-ea"/>
              </a:rPr>
              <a:t>,0</a:t>
            </a:r>
            <a:r>
              <a:rPr lang="en-US" altLang="zh-CN" sz="2400">
                <a:sym typeface="+mn-ea"/>
              </a:rPr>
              <a:t>)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⊕D(0,1/2))⊗D(n/2,n/2)=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>
                <a:latin typeface="微软雅黑" panose="020B0503020204020204" charset="-122"/>
                <a:sym typeface="+mn-ea"/>
              </a:rPr>
              <a:t>  D(n/2+1/2,n/2)⊕D(n/2,n/2+1/2)⊕...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90905" y="5861050"/>
            <a:ext cx="9941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1. </a:t>
            </a:r>
            <a:r>
              <a:rPr lang="zh-CN" altLang="en-US" sz="1600"/>
              <a:t>M, Fierz and W. Pauli, Proc. Roy. Soc. A173, 211 (1939</a:t>
            </a:r>
            <a:r>
              <a:rPr lang="en-US" altLang="zh-CN" sz="1600"/>
              <a:t>)</a:t>
            </a:r>
            <a:endParaRPr lang="en-US" altLang="zh-CN" sz="1600"/>
          </a:p>
          <a:p>
            <a:r>
              <a:rPr lang="en-US" altLang="zh-CN" sz="1600"/>
              <a:t>2. W. Rarita and J. Schwinger, Phys. Rev. 60 61 (1941).</a:t>
            </a:r>
            <a:endParaRPr lang="en-US" altLang="zh-CN" sz="16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Brief Introduction on fermion case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89990"/>
            <a:ext cx="10852150" cy="5151120"/>
          </a:xfrm>
        </p:spPr>
        <p:txBody>
          <a:bodyPr/>
          <a:p>
            <a:r>
              <a:rPr lang="en-US" altLang="zh-CN" sz="2400"/>
              <a:t>To seperate the spin n+1/2 part, we have the following conditions: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Also </a:t>
            </a:r>
            <a:r>
              <a:rPr sz="2400">
                <a:sym typeface="+mn-ea"/>
              </a:rPr>
              <a:t>auxiliary</a:t>
            </a:r>
            <a:r>
              <a:rPr lang="en-US" altLang="zh-CN" sz="2400">
                <a:sym typeface="+mn-ea"/>
              </a:rPr>
              <a:t> field need to be introduced.</a:t>
            </a:r>
            <a:endParaRPr lang="en-US" altLang="zh-CN" sz="24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73850" y="1953895"/>
            <a:ext cx="1532890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06880" y="1875155"/>
            <a:ext cx="2851150" cy="574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17110" y="1835150"/>
            <a:ext cx="1597660" cy="631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1475" y="3195320"/>
            <a:ext cx="8553450" cy="23685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924925" y="2244090"/>
            <a:ext cx="2952750" cy="3208020"/>
            <a:chOff x="14055" y="3534"/>
            <a:chExt cx="4650" cy="5052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055" y="3534"/>
              <a:ext cx="4650" cy="44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4055" y="8126"/>
              <a:ext cx="1810" cy="460"/>
            </a:xfrm>
            <a:prstGeom prst="rect">
              <a:avLst/>
            </a:prstGeom>
          </p:spPr>
        </p:pic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Brief Introduction on fermion case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55700"/>
            <a:ext cx="10852150" cy="5185410"/>
          </a:xfrm>
        </p:spPr>
        <p:txBody>
          <a:bodyPr/>
          <a:p>
            <a:r>
              <a:rPr lang="en-US" altLang="zh-CN" sz="2400"/>
              <a:t>More details can be found in these articles.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125" y="3972560"/>
            <a:ext cx="5441950" cy="2368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3125" y="1678305"/>
            <a:ext cx="5656580" cy="2079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05575" y="3479165"/>
            <a:ext cx="5016500" cy="116205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2418715" y="1901190"/>
            <a:ext cx="8250555" cy="1705610"/>
          </a:xfrm>
        </p:spPr>
        <p:txBody>
          <a:bodyPr/>
          <a:lstStyle/>
          <a:p>
            <a:r>
              <a:rPr lang="zh-CN" altLang="en-US" dirty="0"/>
              <a:t>THANK  YOU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Arial" panose="020B0604020202020204" pitchFamily="34" charset="0"/>
              </a:rPr>
              <a:t>The principle to construct a Lagrangian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48715"/>
            <a:ext cx="10852150" cy="5056505"/>
          </a:xfrm>
        </p:spPr>
        <p:txBody>
          <a:bodyPr/>
          <a:p>
            <a:pPr defTabSz="914400">
              <a:buFont typeface="Arial" panose="020B0604020202020204" pitchFamily="34" charset="0"/>
              <a:buChar char="•"/>
              <a:tabLst>
                <a:tab pos="4178300" algn="l"/>
              </a:tabLst>
            </a:pPr>
            <a:r>
              <a:rPr lang="en-US" altLang="zh-CN" sz="2400" b="1">
                <a:sym typeface="Arial" panose="020B0604020202020204" pitchFamily="34" charset="0"/>
              </a:rPr>
              <a:t>Poincare</a:t>
            </a:r>
            <a:r>
              <a:rPr sz="2400" b="1">
                <a:sym typeface="Arial" panose="020B0604020202020204" pitchFamily="34" charset="0"/>
              </a:rPr>
              <a:t> invariance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Font typeface="Wingdings" panose="05000000000000000000" charset="0"/>
              <a:buNone/>
              <a:tabLst>
                <a:tab pos="4178300" algn="l"/>
              </a:tabLst>
            </a:pPr>
            <a:r>
              <a:rPr lang="en-US" altLang="zh-CN" sz="2400" b="1">
                <a:sym typeface="Arial" panose="020B0604020202020204" pitchFamily="34" charset="0"/>
              </a:rPr>
              <a:t>    </a:t>
            </a:r>
            <a:r>
              <a:rPr lang="en-US" altLang="zh-CN" sz="2400">
                <a:sym typeface="Arial" panose="020B0604020202020204" pitchFamily="34" charset="0"/>
              </a:rPr>
              <a:t>Symmetric under the Poincare group. 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  <a:tabLst>
                <a:tab pos="4178300" algn="l"/>
              </a:tabLst>
            </a:pPr>
            <a:r>
              <a:rPr lang="en-US" altLang="zh-CN" sz="2400" b="1">
                <a:sym typeface="Arial" panose="020B0604020202020204" pitchFamily="34" charset="0"/>
              </a:rPr>
              <a:t>Unitarity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pPr marL="0" indent="0" defTabSz="914400">
              <a:buFont typeface="Arial" panose="020B0604020202020204" pitchFamily="34" charset="0"/>
              <a:buNone/>
              <a:tabLst>
                <a:tab pos="4178300" algn="l"/>
              </a:tabLst>
            </a:pPr>
            <a:r>
              <a:rPr lang="en-US" altLang="zh-CN" sz="2400" b="1">
                <a:sym typeface="Arial" panose="020B0604020202020204" pitchFamily="34" charset="0"/>
              </a:rPr>
              <a:t>    </a:t>
            </a:r>
            <a:r>
              <a:rPr lang="en-US" altLang="zh-CN" sz="2400">
                <a:sym typeface="Arial" panose="020B0604020202020204" pitchFamily="34" charset="0"/>
              </a:rPr>
              <a:t>Conservation of probability. S-matrix must be unitary.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  <a:p>
            <a:r>
              <a:rPr lang="en-US" altLang="zh-CN" sz="2400" b="1">
                <a:sym typeface="Arial" panose="020B0604020202020204" pitchFamily="34" charset="0"/>
              </a:rPr>
              <a:t>The influence of Poincare</a:t>
            </a:r>
            <a:r>
              <a:rPr sz="2400" b="1">
                <a:sym typeface="Arial" panose="020B0604020202020204" pitchFamily="34" charset="0"/>
              </a:rPr>
              <a:t> invariance</a:t>
            </a:r>
            <a:r>
              <a:rPr lang="en-US" altLang="zh-CN" sz="2400" b="1">
                <a:sym typeface="Arial" panose="020B0604020202020204" pitchFamily="34" charset="0"/>
              </a:rPr>
              <a:t>: </a:t>
            </a:r>
            <a:endParaRPr lang="en-US" altLang="zh-CN" sz="2400" b="1"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 b="1">
                <a:sym typeface="Arial" panose="020B0604020202020204" pitchFamily="34" charset="0"/>
              </a:rPr>
              <a:t>1.</a:t>
            </a:r>
            <a:r>
              <a:rPr lang="en-US" altLang="zh-CN" sz="2400">
                <a:sym typeface="Arial" panose="020B0604020202020204" pitchFamily="34" charset="0"/>
              </a:rPr>
              <a:t>Keep all Lorentzian indices contracted.</a:t>
            </a:r>
            <a:endParaRPr lang="en-US" altLang="zh-CN" sz="2400"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 b="1">
                <a:sym typeface="Arial" panose="020B0604020202020204" pitchFamily="34" charset="0"/>
              </a:rPr>
              <a:t>2.</a:t>
            </a:r>
            <a:r>
              <a:rPr lang="en-US" altLang="zh-CN" sz="2400">
                <a:sym typeface="Arial" panose="020B0604020202020204" pitchFamily="34" charset="0"/>
              </a:rPr>
              <a:t>Particles transform under irreducible unitary representations of the Poincare group(equivalent to positivity of energy).</a:t>
            </a:r>
            <a:endParaRPr lang="en-US" altLang="zh-CN" sz="2400" b="1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Arial" panose="020B0604020202020204" pitchFamily="34" charset="0"/>
              </a:rPr>
              <a:t>The principle to construct a Lagrangian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57300"/>
            <a:ext cx="10852150" cy="5083810"/>
          </a:xfrm>
        </p:spPr>
        <p:txBody>
          <a:bodyPr/>
          <a:p>
            <a:r>
              <a:rPr lang="en-US" altLang="zh-CN" sz="2400" b="1">
                <a:sym typeface="Arial" panose="020B0604020202020204" pitchFamily="34" charset="0"/>
              </a:rPr>
              <a:t>The influence of unitarity:</a:t>
            </a:r>
            <a:endParaRPr lang="en-US" altLang="zh-CN" sz="2400" b="1">
              <a:sym typeface="Arial" panose="020B0604020202020204" pitchFamily="34" charset="0"/>
            </a:endParaRPr>
          </a:p>
          <a:p>
            <a:endParaRPr lang="en-US" altLang="zh-CN" sz="2400" b="1">
              <a:sym typeface="Arial" panose="020B0604020202020204" pitchFamily="34" charset="0"/>
            </a:endParaRPr>
          </a:p>
          <a:p>
            <a:endParaRPr lang="en-US" altLang="zh-CN" sz="2400" b="1"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/>
              <a:t>The kinematic term in the formula cannot have more than two derivatives(Schwartz, 24.2)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3310" y="2139315"/>
            <a:ext cx="6736080" cy="62357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Lagrangian Formulation for integral spin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01090"/>
            <a:ext cx="10852150" cy="5240020"/>
          </a:xfrm>
        </p:spPr>
        <p:txBody>
          <a:bodyPr/>
          <a:p>
            <a:r>
              <a:rPr lang="en-US" altLang="zh-CN" sz="2400"/>
              <a:t>The representation of poincare group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We have two different SU(2) Lie algebras that are exchanged by hermitian conjugation,which can denoted as D(i,j)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32625" y="1155065"/>
            <a:ext cx="308610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8615" y="1852295"/>
            <a:ext cx="50482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22450" y="3267075"/>
            <a:ext cx="1568450" cy="40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27780" y="3279775"/>
            <a:ext cx="1066800" cy="419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27955" y="2978150"/>
            <a:ext cx="2114550" cy="996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21575" y="2693670"/>
            <a:ext cx="2597150" cy="147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87805" y="1884045"/>
            <a:ext cx="3740150" cy="673100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en-US" altLang="zh-CN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84605"/>
            <a:ext cx="10852150" cy="5056505"/>
          </a:xfrm>
        </p:spPr>
        <p:txBody>
          <a:bodyPr/>
          <a:p>
            <a:r>
              <a:rPr lang="en-US" altLang="zh-CN" sz="2400"/>
              <a:t>Casimir operator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Their eigenvalues m</a:t>
            </a:r>
            <a:r>
              <a:rPr lang="en-US" altLang="zh-CN" sz="2400" baseline="30000"/>
              <a:t>2</a:t>
            </a:r>
            <a:r>
              <a:rPr lang="en-US" altLang="zh-CN" sz="2400"/>
              <a:t> and m</a:t>
            </a:r>
            <a:r>
              <a:rPr lang="en-US" altLang="zh-CN" sz="2400" baseline="30000"/>
              <a:t>2</a:t>
            </a:r>
            <a:r>
              <a:rPr lang="en-US" altLang="zh-CN" sz="2400"/>
              <a:t>s(s+1) can be used to identified the  </a:t>
            </a:r>
            <a:r>
              <a:rPr lang="en-US" altLang="zh-CN" sz="2400">
                <a:sym typeface="+mn-ea"/>
              </a:rPr>
              <a:t>representation of poincare group(particles)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For a massive particle with spin s, it has 2s+1 states.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How to embed these state into tensor field?</a:t>
            </a:r>
            <a:endParaRPr lang="en-US" altLang="zh-CN" sz="2400">
              <a:sym typeface="+mn-ea"/>
            </a:endParaRP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9580" y="1831340"/>
            <a:ext cx="1385570" cy="594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42865" y="1818640"/>
            <a:ext cx="1905635" cy="607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85210" y="1939925"/>
            <a:ext cx="1341755" cy="37782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514475"/>
            <a:ext cx="10852150" cy="4826635"/>
          </a:xfrm>
        </p:spPr>
        <p:txBody>
          <a:bodyPr/>
          <a:p>
            <a:r>
              <a:rPr lang="en-US" altLang="zh-CN" sz="2400"/>
              <a:t>The vector representation V</a:t>
            </a:r>
            <a:r>
              <a:rPr lang="en-US" altLang="zh-CN" sz="2400" baseline="30000"/>
              <a:t>μ</a:t>
            </a:r>
            <a:r>
              <a:rPr lang="en-US" altLang="zh-CN" sz="2400"/>
              <a:t> can be identified as D(1/2,</a:t>
            </a:r>
            <a:r>
              <a:rPr lang="en-US" altLang="zh-CN" sz="2400">
                <a:sym typeface="+mn-ea"/>
              </a:rPr>
              <a:t>1/2</a:t>
            </a:r>
            <a:r>
              <a:rPr lang="en-US" altLang="zh-CN" sz="2400"/>
              <a:t>)=0</a:t>
            </a:r>
            <a:r>
              <a:rPr lang="en-US" altLang="zh-CN" sz="2400">
                <a:latin typeface="微软雅黑" panose="020B0503020204020204" charset="-122"/>
              </a:rPr>
              <a:t>⊕</a:t>
            </a:r>
            <a:r>
              <a:rPr lang="en-US" altLang="zh-CN" sz="2400"/>
              <a:t>1</a:t>
            </a:r>
            <a:endParaRPr lang="en-US" altLang="zh-CN" sz="2400"/>
          </a:p>
          <a:p>
            <a:r>
              <a:rPr lang="en-US" altLang="zh-CN" sz="2400"/>
              <a:t>For a tensor field with n indices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       (0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⊕</a:t>
            </a:r>
            <a:r>
              <a:rPr lang="en-US" altLang="zh-CN" sz="2400">
                <a:sym typeface="+mn-ea"/>
              </a:rPr>
              <a:t>1)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⊗(</a:t>
            </a:r>
            <a:r>
              <a:rPr lang="en-US" altLang="zh-CN" sz="2400">
                <a:sym typeface="+mn-ea"/>
              </a:rPr>
              <a:t>0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⊕</a:t>
            </a:r>
            <a:r>
              <a:rPr lang="en-US" altLang="zh-CN" sz="2400">
                <a:sym typeface="+mn-ea"/>
              </a:rPr>
              <a:t>1)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⊗(</a:t>
            </a:r>
            <a:r>
              <a:rPr lang="en-US" altLang="zh-CN" sz="2400">
                <a:sym typeface="+mn-ea"/>
              </a:rPr>
              <a:t>0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⊕</a:t>
            </a:r>
            <a:r>
              <a:rPr lang="en-US" altLang="zh-CN" sz="2400">
                <a:sym typeface="+mn-ea"/>
              </a:rPr>
              <a:t>1)...=(1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⊗1⊗1...)⊕...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sz="2400">
              <a:latin typeface="微软雅黑" panose="020B0503020204020204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       1</a:t>
            </a:r>
            <a:r>
              <a:rPr lang="en-US" altLang="zh-CN" sz="2400">
                <a:latin typeface="微软雅黑" panose="020B0503020204020204" charset="-122"/>
                <a:sym typeface="+mn-ea"/>
              </a:rPr>
              <a:t>⊗1⊗1... =0⊕1⊕2...⊕n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>
              <a:latin typeface="微软雅黑" panose="020B0503020204020204" charset="-122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sym typeface="+mn-ea"/>
              </a:rPr>
              <a:t>We need to choose a symmetric, traceless and tranverse tensor               </a:t>
            </a:r>
            <a:endParaRPr lang="en-US" altLang="zh-CN" sz="2400">
              <a:latin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0390" y="3326130"/>
            <a:ext cx="1375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 in total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775960" y="3224530"/>
            <a:ext cx="1375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n in total symmetric,</a:t>
            </a:r>
            <a:endParaRPr lang="en-US" altLang="zh-CN"/>
          </a:p>
          <a:p>
            <a:pPr algn="ctr"/>
            <a:r>
              <a:rPr lang="en-US" altLang="zh-CN">
                <a:latin typeface="微软雅黑" panose="020B0503020204020204" charset="-122"/>
                <a:sym typeface="+mn-ea"/>
              </a:rPr>
              <a:t>traceless</a:t>
            </a:r>
            <a:endParaRPr lang="en-US" altLang="zh-CN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47410" y="2188845"/>
          <a:ext cx="784225" cy="38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19100" imgH="203200" progId="Equation.KSEE3">
                  <p:embed/>
                </p:oleObj>
              </mc:Choice>
              <mc:Fallback>
                <p:oleObj name="" r:id="rId2" imgW="4191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47410" y="2188845"/>
                        <a:ext cx="784225" cy="38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72185" y="5711190"/>
          <a:ext cx="784225" cy="38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9100" imgH="203200" progId="Equation.KSEE3">
                  <p:embed/>
                </p:oleObj>
              </mc:Choice>
              <mc:Fallback>
                <p:oleObj name="" r:id="rId5" imgW="4191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2185" y="5711190"/>
                        <a:ext cx="784225" cy="38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95800" y="4338955"/>
            <a:ext cx="237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sym typeface="+mn-ea"/>
              </a:rPr>
              <a:t>     tranverse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20875" y="4460240"/>
            <a:ext cx="1714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D(s/2,s/2)</a:t>
            </a:r>
            <a:endParaRPr lang="en-US" altLang="zh-CN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7305"/>
            <a:ext cx="10852150" cy="5043805"/>
          </a:xfrm>
        </p:spPr>
        <p:txBody>
          <a:bodyPr/>
          <a:p>
            <a:r>
              <a:rPr lang="en-US" altLang="zh-CN" sz="2400"/>
              <a:t>Reference of this part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000"/>
              <a:t>1</a:t>
            </a:r>
            <a:r>
              <a:rPr lang="en-US" altLang="zh-CN" sz="2400"/>
              <a:t>. </a:t>
            </a:r>
            <a:r>
              <a:rPr lang="en-US" altLang="zh-CN" sz="2000"/>
              <a:t>L.P.S.Singh and C.R.Hagen, “Lagrangian formulation for arbitrary spin. </a:t>
            </a:r>
            <a:r>
              <a:rPr lang="en-US" altLang="zh-CN" sz="2000">
                <a:latin typeface="微软雅黑" panose="020B0503020204020204" charset="-122"/>
              </a:rPr>
              <a:t>Ⅰ</a:t>
            </a:r>
            <a:r>
              <a:rPr lang="en-US" altLang="zh-CN" sz="2000"/>
              <a:t>. The boson case,” Phys. Rev. D9 (1974) 898–909.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2.  C.Fronsdal, “Massless fields with integer spin,” Phys. Rev. D18 (1978) 3624.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745" y="3983990"/>
            <a:ext cx="5031740" cy="2103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0095" y="3804920"/>
            <a:ext cx="5502910" cy="246189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ym typeface="+mn-ea"/>
              </a:rPr>
              <a:t>Lagrangian Formulation for integral spin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16025"/>
            <a:ext cx="10852150" cy="5125085"/>
          </a:xfrm>
        </p:spPr>
        <p:txBody>
          <a:bodyPr/>
          <a:p>
            <a:r>
              <a:rPr lang="en-US" altLang="zh-CN" sz="2400"/>
              <a:t>Constrains on field: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1. Symmetric and traceless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2. Klein-Gordon equation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3. Transverse </a:t>
            </a:r>
            <a:endParaRPr lang="en-US" altLang="zh-CN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Fierz and Pauli noted that the introduction of minimal electromagnetic interactions in Eqs. (1) leads to inconsistencies which can be avoided by requiring that </a:t>
            </a:r>
            <a:r>
              <a:rPr lang="en-US" altLang="zh-CN" sz="2400" b="1"/>
              <a:t>all equations involving derivatives be obtainable from a Lagrangian*</a:t>
            </a:r>
            <a:r>
              <a:rPr lang="en-US" altLang="zh-CN" sz="2400"/>
              <a:t>.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7570" y="2442210"/>
            <a:ext cx="2392680" cy="53022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53330" y="1934845"/>
          <a:ext cx="972820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622300" imgH="228600" progId="Equation.KSEE3">
                  <p:embed/>
                </p:oleObj>
              </mc:Choice>
              <mc:Fallback>
                <p:oleObj name="" r:id="rId3" imgW="6223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3330" y="1934845"/>
                        <a:ext cx="972820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675" y="3041650"/>
            <a:ext cx="1642110" cy="494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250" y="5922010"/>
            <a:ext cx="704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M. Fierz and W. Pauli, Proc. R. Soc. A173, 211 (1939).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37120" y="2522855"/>
            <a:ext cx="117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(1a)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853305" y="3103880"/>
            <a:ext cx="117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(1b)</a:t>
            </a:r>
            <a:endParaRPr lang="en-US" altLang="zh-CN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1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3.0"/>
</p:tagLst>
</file>

<file path=ppt/tags/tag1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1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1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8"/>
  <p:tag name="KSO_WM_UNIT_ID" val="_1*i*8"/>
  <p:tag name="KSO_WM_UNIT_LAYERLEVEL" val="1"/>
  <p:tag name="KSO_WM_TAG_VERSION" val="3.0"/>
</p:tagLst>
</file>

<file path=ppt/tags/tag1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9"/>
  <p:tag name="KSO_WM_UNIT_ID" val="_1*i*9"/>
  <p:tag name="KSO_WM_UNIT_LAYERLEVEL" val="1"/>
  <p:tag name="KSO_WM_TAG_VERSION" val="3.0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  <p:tag name="KSO_WM_UNIT_CONTENT_GROUP_TYPE" val="titlestyle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15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CONTENT_GROUP_TYPE" val="contentchip"/>
  <p:tag name="KSO_WM_UNIT_TYPE" val="i"/>
  <p:tag name="KSO_WM_UNIT_INDEX" val="4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162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  <p:tag name="KSO_WM_UNIT_CONTENT_GROUP_TYPE" val="titlestyle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  <p:tag name="KSO_WM_UNIT_CONTENT_GROUP_TYPE" val="titlestyle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  <p:tag name="KSO_WM_UNIT_CONTENT_GROUP_TYPE" val="titlestyle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1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UNIT_TYPE" val="i"/>
  <p:tag name="KSO_WM_UNIT_INDEX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UNIT_CONTENT_GROUP_TYPE" val="titlestyle"/>
  <p:tag name="KSO_WM_UNIT_TYPE" val="i"/>
  <p:tag name="KSO_WM_UNIT_INDEX" val="1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2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2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CONTENT_GROUP_TYPE" val="contentchip"/>
  <p:tag name="KSO_WM_UNIT_TYPE" val="i"/>
  <p:tag name="KSO_WM_UNIT_INDEX" val="4"/>
</p:tagLst>
</file>

<file path=ppt/tags/tag2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2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2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CONTENT_GROUP_TYPE" val="contentchip"/>
  <p:tag name="KSO_WM_UNIT_TYPE" val="i"/>
  <p:tag name="KSO_WM_UNIT_INDEX" val="8"/>
</p:tagLst>
</file>

<file path=ppt/tags/tag2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CONTENT_GROUP_TYPE" val="contentchip"/>
  <p:tag name="KSO_WM_UNIT_TYPE" val="i"/>
  <p:tag name="KSO_WM_UNIT_INDEX" val="9"/>
</p:tagLst>
</file>

<file path=ppt/tags/tag2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UNIT_CONTENT_GROUP_TYPE" val="contentchip"/>
  <p:tag name="KSO_WM_UNIT_TYPE" val="i"/>
  <p:tag name="KSO_WM_UNIT_INDEX" val="10"/>
</p:tagLst>
</file>

<file path=ppt/tags/tag2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UNIT_TYPE" val="i"/>
  <p:tag name="KSO_WM_UNIT_INDEX" val="11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 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  <p:tag name="KSO_WM_UNIT_CONTENT_GROUP_TYPE" val="titlestyl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14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14"/>
</p:tagLst>
</file>

<file path=ppt/tags/tag22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14"/>
  <p:tag name="KSO_WM_SPECIAL_SOURCE" val="bdnull"/>
  <p:tag name="KSO_WM_TEMPLATE_THUMBS_INDEX" val="1、9"/>
</p:tagLst>
</file>

<file path=ppt/tags/tag2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4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</p:tagLst>
</file>

<file path=ppt/tags/tag288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5_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</p:tagLst>
</file>

<file path=ppt/tags/tag289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88_4*a*1"/>
  <p:tag name="KSO_WM_TEMPLATE_CATEGORY" val="custom"/>
  <p:tag name="KSO_WM_TEMPLATE_INDEX" val="20233488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目录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3488_4*l_h_i*1_1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488_4*l_h_a*1_1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UNIT_PRESET_TEXT" val="单击添加目录项标题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3488_4*l_h_i*1_2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488_4*l_h_a*1_2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UNIT_PRESET_TEXT" val="单击添加目录项标题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3488_4*l_h_i*1_3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488_4*l_h_a*1_3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UNIT_PRESET_TEXT" val="单击添加目录项标题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3488_4*l_h_i*1_4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488_4*l_h_a*1_4_1"/>
  <p:tag name="KSO_WM_TEMPLATE_CATEGORY" val="custom"/>
  <p:tag name="KSO_WM_TEMPLATE_INDEX" val="20233488"/>
  <p:tag name="KSO_WM_UNIT_LAYERLEVEL" val="1_1_1"/>
  <p:tag name="KSO_WM_TAG_VERSION" val="3.0"/>
  <p:tag name="KSO_WM_BEAUTIFY_FLAG" val="#wm#"/>
  <p:tag name="KSO_WM_DIAGRAM_GROUP_CODE" val="l1-1"/>
  <p:tag name="KSO_WM_UNIT_PRESET_TEXT" val="单击添加目录项标题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3.1426696777344,&quot;width&quot;:464.24990844726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99.xml><?xml version="1.0" encoding="utf-8"?>
<p:tagLst xmlns:p="http://schemas.openxmlformats.org/presentationml/2006/main">
  <p:tag name="KSO_WM_SLIDE_ID" val="custom20233488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488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4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4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6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37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9*a*1"/>
  <p:tag name="KSO_WM_TEMPLATE_CATEGORY" val="custom"/>
  <p:tag name="KSO_WM_TEMPLATE_INDEX" val="20230314"/>
  <p:tag name="KSO_WM_UNIT_LAYERLEVEL" val="1"/>
  <p:tag name="KSO_WM_TAG_VERSION" val="3.0"/>
  <p:tag name="KSO_WM_BEAUTIFY_FLAG" val="#wm#"/>
  <p:tag name="KSO_WM_UNIT_PRESET_TEXT" val="THANK  YOU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ID" val="custom20230314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314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73.7&quot;,&quot;top&quot;:&quot;78.5&quot;,&quot;width&quot;:&quot;702.55&quot;,&quot;height&quot;:&quot;350.15&quot;}"/>
</p:tagLst>
</file>

<file path=ppt/tags/tag381.xml><?xml version="1.0" encoding="utf-8"?>
<p:tagLst xmlns:p="http://schemas.openxmlformats.org/presentationml/2006/main">
  <p:tag name="commondata" val="eyJoZGlkIjoiYzZmZDE4ZGZlMTg1NzdhZDk1NjhkZGJlYTY3YjNlYWIifQ=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11163"/>
      </a:dk2>
      <a:lt2>
        <a:srgbClr val="FFFFFF"/>
      </a:lt2>
      <a:accent1>
        <a:srgbClr val="4864FC"/>
      </a:accent1>
      <a:accent2>
        <a:srgbClr val="6C5EDE"/>
      </a:accent2>
      <a:accent3>
        <a:srgbClr val="9059BF"/>
      </a:accent3>
      <a:accent4>
        <a:srgbClr val="B453A1"/>
      </a:accent4>
      <a:accent5>
        <a:srgbClr val="D84E82"/>
      </a:accent5>
      <a:accent6>
        <a:srgbClr val="FC4864"/>
      </a:accent6>
      <a:hlink>
        <a:srgbClr val="0563C1"/>
      </a:hlink>
      <a:folHlink>
        <a:srgbClr val="954D72"/>
      </a:folHlink>
    </a:clrScheme>
    <a:fontScheme name="自定义 18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109">
      <a:dk1>
        <a:srgbClr val="000000"/>
      </a:dk1>
      <a:lt1>
        <a:srgbClr val="FFFFFF"/>
      </a:lt1>
      <a:dk2>
        <a:srgbClr val="44546A"/>
      </a:dk2>
      <a:lt2>
        <a:srgbClr val="FEFEFE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6867</Words>
  <Application>WPS 演示</Application>
  <PresentationFormat>宽屏</PresentationFormat>
  <Paragraphs>340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MiSans Normal</vt:lpstr>
      <vt:lpstr>Wingdings</vt:lpstr>
      <vt:lpstr>MiSans Heavy</vt:lpstr>
      <vt:lpstr>Arial Unicode MS</vt:lpstr>
      <vt:lpstr>Calibri</vt:lpstr>
      <vt:lpstr>WPS</vt:lpstr>
      <vt:lpstr>1_Office 主题​​</vt:lpstr>
      <vt:lpstr>Office 主题</vt:lpstr>
      <vt:lpstr>2_Office 主题​​</vt:lpstr>
      <vt:lpstr>Equation.KSEE3</vt:lpstr>
      <vt:lpstr>Equation.KSEE3</vt:lpstr>
      <vt:lpstr>Equation.KSEE3</vt:lpstr>
      <vt:lpstr>Lagrangian Formulation for higher spin field</vt:lpstr>
      <vt:lpstr>Contents</vt:lpstr>
      <vt:lpstr>The principle to construct a Lagrangian</vt:lpstr>
      <vt:lpstr>The principle to construct a Lagrangian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Lagrangian Formulation for integral spin</vt:lpstr>
      <vt:lpstr>Alternative Method</vt:lpstr>
      <vt:lpstr>Alternative Method</vt:lpstr>
      <vt:lpstr>Alternative Method</vt:lpstr>
      <vt:lpstr>Alternative Method</vt:lpstr>
      <vt:lpstr>Massless higher spin field</vt:lpstr>
      <vt:lpstr>EOMs for Metric Fluctuations</vt:lpstr>
      <vt:lpstr>EOMs for Metric Fluctuations</vt:lpstr>
      <vt:lpstr>EOMs for Metric Fluctuations</vt:lpstr>
      <vt:lpstr>EOMs for Metric Fluctuations</vt:lpstr>
      <vt:lpstr> Higher J boson fields in AdS/QCD</vt:lpstr>
      <vt:lpstr>Brief Introduction on fermion case</vt:lpstr>
      <vt:lpstr>Brief Introduction on fermion case</vt:lpstr>
      <vt:lpstr>Brief Introduction on fermion case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</dc:creator>
  <cp:lastModifiedBy>WPS_1700451824</cp:lastModifiedBy>
  <cp:revision>37</cp:revision>
  <dcterms:created xsi:type="dcterms:W3CDTF">2023-08-09T12:44:00Z</dcterms:created>
  <dcterms:modified xsi:type="dcterms:W3CDTF">2024-05-11T02:13:32Z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B83DF4C8BBFD4DEFA09E040E509BCA0C_12</vt:lpwstr>
  </property>
  <property fmtid="{D5CDD505-2E9C-101B-9397-08002B2CF9AE}" pid="3" name="KSOProductBuildVer">
    <vt:lpwstr>2052-12.1.0.16729</vt:lpwstr>
  </property>
</Properties>
</file>