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9" r:id="rId2"/>
    <p:sldId id="395" r:id="rId3"/>
    <p:sldId id="392" r:id="rId4"/>
    <p:sldId id="406" r:id="rId5"/>
    <p:sldId id="403" r:id="rId6"/>
    <p:sldId id="309" r:id="rId7"/>
    <p:sldId id="404" r:id="rId8"/>
    <p:sldId id="383" r:id="rId9"/>
    <p:sldId id="407" r:id="rId10"/>
    <p:sldId id="394" r:id="rId11"/>
    <p:sldId id="408" r:id="rId12"/>
    <p:sldId id="409" r:id="rId13"/>
    <p:sldId id="387" r:id="rId14"/>
    <p:sldId id="405" r:id="rId15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076" autoAdjust="0"/>
  </p:normalViewPr>
  <p:slideViewPr>
    <p:cSldViewPr snapToGrid="0">
      <p:cViewPr varScale="1">
        <p:scale>
          <a:sx n="132" d="100"/>
          <a:sy n="132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AE1B-D1B2-49C2-9AC3-2D6729306D8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86E3-0C64-411D-900D-C9DB2D728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66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Two changes: first</a:t>
            </a:r>
            <a:r>
              <a:rPr lang="en-US" altLang="zh-CN" baseline="0" dirty="0" smtClean="0"/>
              <a:t>, add yoke to reduce the range of stray field; second, the size of </a:t>
            </a:r>
            <a:r>
              <a:rPr lang="en-US" altLang="zh-CN" baseline="0" dirty="0" err="1" smtClean="0"/>
              <a:t>HCal</a:t>
            </a:r>
            <a:r>
              <a:rPr lang="en-US" altLang="zh-CN" baseline="0" dirty="0" smtClean="0"/>
              <a:t>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39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8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13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11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3309-A0CE-4E06-8A9D-1378918EA65A}" type="datetime1">
              <a:rPr lang="en-US" altLang="zh-CN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756-716E-44BD-A133-E8FE2622F2EB}" type="datetime1">
              <a:rPr lang="en-US" altLang="zh-CN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947F-1D10-4F68-8DEA-023F4726AB97}" type="datetime1">
              <a:rPr lang="en-US" altLang="zh-CN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E756-83CB-4DE5-A04F-4B823DC6B840}" type="datetime1">
              <a:rPr lang="en-US" altLang="zh-CN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D05-21C6-4E1E-A539-A5E0F5B2A1D2}" type="datetime1">
              <a:rPr lang="en-US" altLang="zh-CN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4C5F-96EA-49DC-A387-390ABB2DADF7}" type="datetime1">
              <a:rPr lang="en-US" altLang="zh-CN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1AD0-888A-4590-AE6F-E70C5DED27EE}" type="datetime1">
              <a:rPr lang="en-US" altLang="zh-CN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19A9-B361-4839-9C6C-8286831493F1}" type="datetime1">
              <a:rPr lang="en-US" altLang="zh-CN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14A-3FA6-4AC6-827C-EBEFA6DA362D}" type="datetime1">
              <a:rPr lang="en-US" altLang="zh-CN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9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DE2-30FF-4037-A80E-3E8D2D1E13AE}" type="datetime1">
              <a:rPr lang="en-US" altLang="zh-CN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29C7-D891-4930-96B6-8B3A4EA538CB}" type="datetime1">
              <a:rPr lang="en-US" altLang="zh-CN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A2EA-EC32-4CDB-8DD5-297DE18D08B9}" type="datetime1">
              <a:rPr lang="en-US" altLang="zh-CN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em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4706"/>
            <a:ext cx="9144000" cy="1752025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82247" y="1190149"/>
            <a:ext cx="8627534" cy="8044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CEPC Detector Magnet 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Stray field and yoke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290321" y="2287488"/>
            <a:ext cx="676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NING </a:t>
            </a:r>
          </a:p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2024.05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846D3F-641A-4A76-991B-5213B1C30DC3}"/>
              </a:ext>
            </a:extLst>
          </p:cNvPr>
          <p:cNvGrpSpPr/>
          <p:nvPr/>
        </p:nvGrpSpPr>
        <p:grpSpPr>
          <a:xfrm>
            <a:off x="6975643" y="21313"/>
            <a:ext cx="2168357" cy="1001468"/>
            <a:chOff x="9791069" y="11100"/>
            <a:chExt cx="2400930" cy="134608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D063185-C7AC-4536-AC85-B78B726C4F78}"/>
                </a:ext>
              </a:extLst>
            </p:cNvPr>
            <p:cNvSpPr/>
            <p:nvPr/>
          </p:nvSpPr>
          <p:spPr>
            <a:xfrm>
              <a:off x="9791069" y="872932"/>
              <a:ext cx="2400930" cy="48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中国科学院高能物理研究所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Institute of High Energy Physics, CAS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2805483-9D9C-4BCC-9DFC-CCF99C11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0556" y="11100"/>
              <a:ext cx="1341954" cy="90307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5" y="978848"/>
            <a:ext cx="4309277" cy="23917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67" y="3394019"/>
            <a:ext cx="2656970" cy="17114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2. Yoke </a:t>
            </a:r>
            <a:r>
              <a:rPr lang="en-US" altLang="zh-CN" sz="3200" dirty="0">
                <a:solidFill>
                  <a:schemeClr val="tx1"/>
                </a:solidFill>
              </a:rPr>
              <a:t>and stray field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41" name="右大括号 40"/>
          <p:cNvSpPr/>
          <p:nvPr/>
        </p:nvSpPr>
        <p:spPr>
          <a:xfrm rot="16200000">
            <a:off x="1714927" y="750100"/>
            <a:ext cx="263429" cy="1047310"/>
          </a:xfrm>
          <a:prstGeom prst="rightBrace">
            <a:avLst>
              <a:gd name="adj1" fmla="val 8333"/>
              <a:gd name="adj2" fmla="val 4908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>
            <a:off x="4696813" y="1574728"/>
            <a:ext cx="278109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3012" y="668478"/>
            <a:ext cx="6196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rgbClr val="FF0000"/>
                </a:solidFill>
              </a:rPr>
              <a:t>At present B(1m) 0.16~0.18 T</a:t>
            </a:r>
            <a:r>
              <a:rPr lang="en-US" altLang="zh-CN" sz="1800" dirty="0" smtClean="0">
                <a:solidFill>
                  <a:srgbClr val="FF0000"/>
                </a:solidFill>
              </a:rPr>
              <a:t>.</a:t>
            </a:r>
            <a:r>
              <a:rPr lang="en-US" altLang="zh-CN" sz="1800" dirty="0"/>
              <a:t> Bigger than 0.12 T (CMS required)</a:t>
            </a:r>
            <a:endParaRPr lang="zh-CN" altLang="en-US" sz="1800" dirty="0"/>
          </a:p>
          <a:p>
            <a:r>
              <a:rPr lang="en-US" altLang="zh-CN" sz="1800" dirty="0" smtClean="0">
                <a:solidFill>
                  <a:srgbClr val="FF0000"/>
                </a:solidFill>
              </a:rPr>
              <a:t> </a:t>
            </a:r>
            <a:endParaRPr lang="en-US" altLang="zh-CN" sz="1800" dirty="0" smtClean="0">
              <a:solidFill>
                <a:srgbClr val="FF0000"/>
              </a:solidFill>
            </a:endParaRPr>
          </a:p>
        </p:txBody>
      </p:sp>
      <p:sp>
        <p:nvSpPr>
          <p:cNvPr id="5" name="右大括号 4"/>
          <p:cNvSpPr/>
          <p:nvPr/>
        </p:nvSpPr>
        <p:spPr>
          <a:xfrm>
            <a:off x="2370296" y="1428940"/>
            <a:ext cx="155189" cy="232946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75552" y="1436916"/>
            <a:ext cx="4491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1 m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002" y="3015632"/>
            <a:ext cx="3225573" cy="207797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419" y="978848"/>
            <a:ext cx="3196737" cy="23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2. Yoke </a:t>
            </a:r>
            <a:r>
              <a:rPr lang="en-US" altLang="zh-CN" sz="3200" dirty="0">
                <a:solidFill>
                  <a:schemeClr val="tx1"/>
                </a:solidFill>
              </a:rPr>
              <a:t>and stray field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4944" y="769256"/>
            <a:ext cx="3714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Magnetic field at 1 m away on barrel yoke.</a:t>
            </a:r>
            <a:endParaRPr lang="zh-CN" altLang="en-US" sz="16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48" y="1201808"/>
            <a:ext cx="2522580" cy="18418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339771" y="1393371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V2.2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96" y="3185886"/>
            <a:ext cx="2541112" cy="188372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697626" y="3367314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V2.3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448" y="3185886"/>
            <a:ext cx="2522580" cy="187762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339771" y="3367314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V2.4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96" y="1201808"/>
            <a:ext cx="2470833" cy="18418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872343" y="1393371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V2.1</a:t>
            </a:r>
            <a:endParaRPr lang="zh-CN" altLang="en-US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56507"/>
              </p:ext>
            </p:extLst>
          </p:nvPr>
        </p:nvGraphicFramePr>
        <p:xfrm>
          <a:off x="5971742" y="1331686"/>
          <a:ext cx="2207058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0816">
                  <a:extLst>
                    <a:ext uri="{9D8B030D-6E8A-4147-A177-3AD203B41FA5}">
                      <a16:colId xmlns:a16="http://schemas.microsoft.com/office/drawing/2014/main" val="2707924523"/>
                    </a:ext>
                  </a:extLst>
                </a:gridCol>
                <a:gridCol w="1346242">
                  <a:extLst>
                    <a:ext uri="{9D8B030D-6E8A-4147-A177-3AD203B41FA5}">
                      <a16:colId xmlns:a16="http://schemas.microsoft.com/office/drawing/2014/main" val="23811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B (T)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8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V2.1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0.147~0.155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84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V2.2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0.14~0.146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769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V2.3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0.16~0.173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41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V2.4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0.18~0.2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470714"/>
                  </a:ext>
                </a:extLst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5841113" y="3585029"/>
            <a:ext cx="2656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Bigger than 0.12 T (CMS required)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007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2. Yoke </a:t>
            </a:r>
            <a:r>
              <a:rPr lang="en-US" altLang="zh-CN" sz="3200" dirty="0">
                <a:solidFill>
                  <a:schemeClr val="tx1"/>
                </a:solidFill>
              </a:rPr>
              <a:t>and stray field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1" y="715724"/>
            <a:ext cx="3459843" cy="21306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780" y="715724"/>
            <a:ext cx="3542392" cy="20589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71" y="2937627"/>
            <a:ext cx="3701143" cy="20309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779" y="2937627"/>
            <a:ext cx="3576855" cy="208018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623632" y="1851436"/>
            <a:ext cx="2525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Magnetic field saturation region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6548660" y="1070406"/>
            <a:ext cx="253547" cy="7723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6548660" y="2125560"/>
            <a:ext cx="237896" cy="9079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9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2000" dirty="0" smtClean="0"/>
              <a:t>.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The magnetic field distribution required by the software.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13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80874" y="1350024"/>
            <a:ext cx="4018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smtClean="0"/>
              <a:t>Diameter and length: </a:t>
            </a:r>
            <a:r>
              <a:rPr lang="zh-CN" altLang="en-US" sz="1800" dirty="0" smtClean="0"/>
              <a:t>3660</a:t>
            </a:r>
            <a:r>
              <a:rPr lang="en-US" altLang="zh-CN" sz="1800" dirty="0" smtClean="0"/>
              <a:t>mm</a:t>
            </a:r>
            <a:r>
              <a:rPr lang="zh-CN" altLang="en-US" sz="1800" dirty="0" smtClean="0"/>
              <a:t>*5860</a:t>
            </a:r>
            <a:r>
              <a:rPr lang="en-US" altLang="zh-CN" sz="1800" dirty="0" smtClean="0"/>
              <a:t>mm</a:t>
            </a:r>
            <a:endParaRPr lang="zh-CN" altLang="en-US" sz="18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331503" y="1190374"/>
            <a:ext cx="4596395" cy="3621391"/>
            <a:chOff x="338760" y="1405510"/>
            <a:chExt cx="4596395" cy="362139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760" y="1405510"/>
              <a:ext cx="4434740" cy="350321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4397828" y="3534228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1830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2728" y="4726819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2930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927898" y="1896943"/>
            <a:ext cx="383873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软件部分最关注的是磁场的非线性，就是重建时两点之间磁场是怎样的，平均值和实际值之间的差值是多大</a:t>
            </a:r>
            <a:r>
              <a:rPr lang="zh-CN" altLang="en-US" dirty="0" smtClean="0"/>
              <a:t>，这个</a:t>
            </a:r>
            <a:r>
              <a:rPr lang="zh-CN" altLang="en-US" dirty="0"/>
              <a:t>值不是梯度。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509991" y="2722833"/>
            <a:ext cx="4626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Different data acquisition </a:t>
            </a:r>
            <a:r>
              <a:rPr lang="en-US" altLang="zh-CN" sz="1600" dirty="0" smtClean="0"/>
              <a:t>intervals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10cm, 5cm, 1cm</a:t>
            </a:r>
            <a:r>
              <a:rPr lang="zh-CN" altLang="en-US" sz="1600" dirty="0" smtClean="0"/>
              <a:t>）</a:t>
            </a:r>
            <a:endParaRPr lang="zh-CN" altLang="en-US" sz="1600" dirty="0"/>
          </a:p>
        </p:txBody>
      </p:sp>
      <p:sp>
        <p:nvSpPr>
          <p:cNvPr id="26" name="矩形 25"/>
          <p:cNvSpPr/>
          <p:nvPr/>
        </p:nvSpPr>
        <p:spPr>
          <a:xfrm>
            <a:off x="5363395" y="3785278"/>
            <a:ext cx="2967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This work is currently in </a:t>
            </a:r>
            <a:r>
              <a:rPr lang="zh-CN" altLang="en-US" sz="1600" dirty="0" smtClean="0"/>
              <a:t>progress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  <p:sp>
        <p:nvSpPr>
          <p:cNvPr id="3" name="文本框 2"/>
          <p:cNvSpPr txBox="1"/>
          <p:nvPr/>
        </p:nvSpPr>
        <p:spPr>
          <a:xfrm>
            <a:off x="798286" y="810240"/>
            <a:ext cx="365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Magnetic field mapping is important.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25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944" y="1015999"/>
            <a:ext cx="8049285" cy="359314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000" dirty="0" smtClean="0"/>
              <a:t>The size of </a:t>
            </a:r>
            <a:r>
              <a:rPr lang="en-US" altLang="zh-CN" sz="2000" dirty="0"/>
              <a:t>s</a:t>
            </a:r>
            <a:r>
              <a:rPr lang="en-US" altLang="zh-CN" sz="2000" dirty="0" smtClean="0"/>
              <a:t>uperconducting magnet is confirmed.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/>
              <a:t>The area of </a:t>
            </a:r>
            <a:r>
              <a:rPr lang="en-US" altLang="zh-CN" sz="2000" dirty="0" smtClean="0"/>
              <a:t>stray field </a:t>
            </a:r>
            <a:r>
              <a:rPr lang="en-US" altLang="zh-CN" sz="2000" dirty="0"/>
              <a:t>is related to the design of </a:t>
            </a:r>
            <a:r>
              <a:rPr lang="en-US" altLang="zh-CN" sz="2000" dirty="0" smtClean="0"/>
              <a:t>the yoke.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/>
              <a:t>The work of providing magnetic field distribution for the software part is still </a:t>
            </a:r>
            <a:r>
              <a:rPr lang="en-US" altLang="zh-CN" sz="2000" dirty="0" smtClean="0"/>
              <a:t>ongoing.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/>
              <a:t>The mechanical design of the magnet has begun.</a:t>
            </a:r>
            <a:endParaRPr lang="en-US" altLang="zh-CN" sz="2000" dirty="0" smtClean="0"/>
          </a:p>
          <a:p>
            <a:pPr marL="342900" indent="-342900">
              <a:buAutoNum type="arabicPeriod"/>
            </a:pPr>
            <a:endParaRPr lang="en-US" altLang="zh-CN" sz="18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Conclusion 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Outline 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64944" y="818387"/>
            <a:ext cx="76725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Latest size of the Magnet;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Yoke and stray field</a:t>
            </a:r>
            <a:r>
              <a:rPr lang="zh-CN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；</a:t>
            </a: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The magnetic field distribution required by the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software.</a:t>
            </a:r>
          </a:p>
        </p:txBody>
      </p:sp>
    </p:spTree>
    <p:extLst>
      <p:ext uri="{BB962C8B-B14F-4D97-AF65-F5344CB8AC3E}">
        <p14:creationId xmlns:p14="http://schemas.microsoft.com/office/powerpoint/2010/main" val="4395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1. Latest size of the magnet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" y="668478"/>
            <a:ext cx="5163435" cy="4472528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876284"/>
              </p:ext>
            </p:extLst>
          </p:nvPr>
        </p:nvGraphicFramePr>
        <p:xfrm>
          <a:off x="5522686" y="2195556"/>
          <a:ext cx="316411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485">
                  <a:extLst>
                    <a:ext uri="{9D8B030D-6E8A-4147-A177-3AD203B41FA5}">
                      <a16:colId xmlns:a16="http://schemas.microsoft.com/office/drawing/2014/main" val="1089162884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783139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Inner diameter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7070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3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Thickness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10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Outer diameter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8470</a:t>
                      </a:r>
                      <a:r>
                        <a:rPr lang="en-US" altLang="zh-CN" sz="1800" baseline="0" dirty="0" smtClean="0"/>
                        <a:t>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3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Length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9050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11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1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1. Latest size of the magnet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87" y="1554016"/>
            <a:ext cx="2567398" cy="28936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57" y="1495397"/>
            <a:ext cx="2593737" cy="30109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8712" y="808136"/>
            <a:ext cx="6474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/>
              <a:t>The gap between the barrel and the </a:t>
            </a:r>
            <a:r>
              <a:rPr lang="zh-CN" altLang="en-US" sz="1800" dirty="0" smtClean="0"/>
              <a:t>end</a:t>
            </a:r>
            <a:r>
              <a:rPr lang="en-US" altLang="zh-CN" sz="1800" dirty="0" smtClean="0"/>
              <a:t>: </a:t>
            </a:r>
            <a:r>
              <a:rPr lang="en-US" altLang="zh-CN" sz="1800" dirty="0" smtClean="0">
                <a:solidFill>
                  <a:srgbClr val="FF0000"/>
                </a:solidFill>
              </a:rPr>
              <a:t>From 250 mm</a:t>
            </a:r>
            <a:r>
              <a:rPr lang="zh-CN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</a:rPr>
              <a:t>to 60 mm</a:t>
            </a:r>
          </a:p>
        </p:txBody>
      </p:sp>
      <p:sp>
        <p:nvSpPr>
          <p:cNvPr id="12" name="右箭头 11"/>
          <p:cNvSpPr/>
          <p:nvPr/>
        </p:nvSpPr>
        <p:spPr>
          <a:xfrm>
            <a:off x="4118741" y="2634343"/>
            <a:ext cx="616857" cy="537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865087" y="1901371"/>
            <a:ext cx="283028" cy="6168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045200" y="2017485"/>
            <a:ext cx="188686" cy="6168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712739" y="1495397"/>
            <a:ext cx="87075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250 mm</a:t>
            </a:r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805767" y="1640937"/>
            <a:ext cx="76655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60 mm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136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lt"/>
              </a:rPr>
              <a:t>2</a:t>
            </a:r>
            <a:r>
              <a:rPr lang="en-US" altLang="zh-CN" sz="2800" dirty="0" smtClean="0">
                <a:latin typeface="+mn-lt"/>
              </a:rPr>
              <a:t>.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</a:rPr>
              <a:t>Yoke and stray field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27804" y="761062"/>
            <a:ext cx="790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Yoke size</a:t>
            </a:r>
            <a:r>
              <a:rPr lang="zh-CN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11961"/>
              </p:ext>
            </p:extLst>
          </p:nvPr>
        </p:nvGraphicFramePr>
        <p:xfrm>
          <a:off x="654668" y="3220328"/>
          <a:ext cx="7255950" cy="148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0789">
                  <a:extLst>
                    <a:ext uri="{9D8B030D-6E8A-4147-A177-3AD203B41FA5}">
                      <a16:colId xmlns:a16="http://schemas.microsoft.com/office/drawing/2014/main" val="702000283"/>
                    </a:ext>
                  </a:extLst>
                </a:gridCol>
                <a:gridCol w="1253390">
                  <a:extLst>
                    <a:ext uri="{9D8B030D-6E8A-4147-A177-3AD203B41FA5}">
                      <a16:colId xmlns:a16="http://schemas.microsoft.com/office/drawing/2014/main" val="2286156157"/>
                    </a:ext>
                  </a:extLst>
                </a:gridCol>
                <a:gridCol w="1245603">
                  <a:extLst>
                    <a:ext uri="{9D8B030D-6E8A-4147-A177-3AD203B41FA5}">
                      <a16:colId xmlns:a16="http://schemas.microsoft.com/office/drawing/2014/main" val="2433494013"/>
                    </a:ext>
                  </a:extLst>
                </a:gridCol>
                <a:gridCol w="1293084">
                  <a:extLst>
                    <a:ext uri="{9D8B030D-6E8A-4147-A177-3AD203B41FA5}">
                      <a16:colId xmlns:a16="http://schemas.microsoft.com/office/drawing/2014/main" val="3337518620"/>
                    </a:ext>
                  </a:extLst>
                </a:gridCol>
                <a:gridCol w="1293084">
                  <a:extLst>
                    <a:ext uri="{9D8B030D-6E8A-4147-A177-3AD203B41FA5}">
                      <a16:colId xmlns:a16="http://schemas.microsoft.com/office/drawing/2014/main" val="581214423"/>
                    </a:ext>
                  </a:extLst>
                </a:gridCol>
              </a:tblGrid>
              <a:tr h="19530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V2.1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V2.2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V2.3</a:t>
                      </a:r>
                      <a:endParaRPr lang="zh-CN" altLang="en-US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V2.4</a:t>
                      </a:r>
                      <a:endParaRPr lang="zh-CN" alt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88824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Barrel yoke (ton)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2480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2340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2080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64390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Each End yoke (ton)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771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669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02194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 Yoke (ton)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4158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4348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3882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3418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85883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Diameter(m) &amp; length (m)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11.29&amp;12.07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11.29&amp;12.07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11.09&amp;11.87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10.89&amp;11.67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954152"/>
                  </a:ext>
                </a:extLst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89" y="1224831"/>
            <a:ext cx="2155148" cy="17855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109" y="1212522"/>
            <a:ext cx="2192484" cy="181014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332" y="1266959"/>
            <a:ext cx="2177435" cy="17557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3487" y="1328057"/>
            <a:ext cx="2114142" cy="16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 </a:t>
            </a:r>
            <a:r>
              <a:rPr lang="en-US" altLang="zh-CN" sz="2800" b="1" dirty="0">
                <a:solidFill>
                  <a:srgbClr val="000000"/>
                </a:solidFill>
              </a:rPr>
              <a:t>Yoke and stray field</a:t>
            </a:r>
            <a:endParaRPr lang="en-US" altLang="zh-CN" sz="2800" b="1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27804" y="742743"/>
            <a:ext cx="790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Magnet V2.3</a:t>
            </a:r>
            <a:r>
              <a:rPr lang="zh-CN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66843"/>
              </p:ext>
            </p:extLst>
          </p:nvPr>
        </p:nvGraphicFramePr>
        <p:xfrm>
          <a:off x="564944" y="4030595"/>
          <a:ext cx="3293510" cy="89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4139">
                  <a:extLst>
                    <a:ext uri="{9D8B030D-6E8A-4147-A177-3AD203B41FA5}">
                      <a16:colId xmlns:a16="http://schemas.microsoft.com/office/drawing/2014/main" val="702000283"/>
                    </a:ext>
                  </a:extLst>
                </a:gridCol>
                <a:gridCol w="1139371">
                  <a:extLst>
                    <a:ext uri="{9D8B030D-6E8A-4147-A177-3AD203B41FA5}">
                      <a16:colId xmlns:a16="http://schemas.microsoft.com/office/drawing/2014/main" val="2433494013"/>
                    </a:ext>
                  </a:extLst>
                </a:gridCol>
              </a:tblGrid>
              <a:tr h="19530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Yoke mass (ton)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3882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285883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Thickness of the yoke (m)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33637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Diameter(m) &amp; length (m)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11.09*11.87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54152"/>
                  </a:ext>
                </a:extLst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44" y="1158668"/>
            <a:ext cx="3503992" cy="2825334"/>
          </a:xfrm>
          <a:prstGeom prst="rect">
            <a:avLst/>
          </a:prstGeom>
        </p:spPr>
      </p:pic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51767"/>
              </p:ext>
            </p:extLst>
          </p:nvPr>
        </p:nvGraphicFramePr>
        <p:xfrm>
          <a:off x="4875893" y="1047439"/>
          <a:ext cx="3164114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485">
                  <a:extLst>
                    <a:ext uri="{9D8B030D-6E8A-4147-A177-3AD203B41FA5}">
                      <a16:colId xmlns:a16="http://schemas.microsoft.com/office/drawing/2014/main" val="1089162884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783139351"/>
                    </a:ext>
                  </a:extLst>
                </a:gridCol>
              </a:tblGrid>
              <a:tr h="29429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Inner diameter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7070 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39399"/>
                  </a:ext>
                </a:extLst>
              </a:tr>
              <a:tr h="29429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Thickness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700 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108882"/>
                  </a:ext>
                </a:extLst>
              </a:tr>
              <a:tr h="29429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Outer diameter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8470</a:t>
                      </a:r>
                      <a:r>
                        <a:rPr lang="en-US" altLang="zh-CN" sz="1400" baseline="0" dirty="0" smtClean="0"/>
                        <a:t> 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30488"/>
                  </a:ext>
                </a:extLst>
              </a:tr>
              <a:tr h="29429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Length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9050 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11248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36660"/>
              </p:ext>
            </p:extLst>
          </p:nvPr>
        </p:nvGraphicFramePr>
        <p:xfrm>
          <a:off x="4992913" y="2757346"/>
          <a:ext cx="2656116" cy="2151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630">
                  <a:extLst>
                    <a:ext uri="{9D8B030D-6E8A-4147-A177-3AD203B41FA5}">
                      <a16:colId xmlns:a16="http://schemas.microsoft.com/office/drawing/2014/main" val="702138626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1274366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Inner diameter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7300 mm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2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Operating</a:t>
                      </a:r>
                      <a:r>
                        <a:rPr lang="en-US" altLang="zh-CN" baseline="0" dirty="0" smtClean="0"/>
                        <a:t> current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16717.5 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64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Cable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 km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8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Inductance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 H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02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Stored Energy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1.54 GJ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770006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 mass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220 tons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08474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4526153" y="718245"/>
            <a:ext cx="16235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Magnet parameters: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526153" y="2421294"/>
            <a:ext cx="13407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Coil parameters: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10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132" y="757846"/>
            <a:ext cx="4646667" cy="474366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50 Gauss and 100 Gauss distribution: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2. </a:t>
            </a:r>
            <a:r>
              <a:rPr lang="en-US" altLang="zh-CN" sz="2800" dirty="0">
                <a:solidFill>
                  <a:schemeClr val="tx1"/>
                </a:solidFill>
              </a:rPr>
              <a:t>Yoke and stray field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03999" y="4101123"/>
            <a:ext cx="2739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50 Gauss and 100 Gauss distribution</a:t>
            </a:r>
            <a:endParaRPr lang="zh-CN" altLang="en-US" dirty="0"/>
          </a:p>
        </p:txBody>
      </p:sp>
      <p:graphicFrame>
        <p:nvGraphicFramePr>
          <p:cNvPr id="1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198684"/>
              </p:ext>
            </p:extLst>
          </p:nvPr>
        </p:nvGraphicFramePr>
        <p:xfrm>
          <a:off x="4717769" y="1485400"/>
          <a:ext cx="4230293" cy="2263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247">
                  <a:extLst>
                    <a:ext uri="{9D8B030D-6E8A-4147-A177-3AD203B41FA5}">
                      <a16:colId xmlns:a16="http://schemas.microsoft.com/office/drawing/2014/main" val="707189771"/>
                    </a:ext>
                  </a:extLst>
                </a:gridCol>
                <a:gridCol w="824137">
                  <a:extLst>
                    <a:ext uri="{9D8B030D-6E8A-4147-A177-3AD203B41FA5}">
                      <a16:colId xmlns:a16="http://schemas.microsoft.com/office/drawing/2014/main" val="4034190642"/>
                    </a:ext>
                  </a:extLst>
                </a:gridCol>
                <a:gridCol w="769822">
                  <a:extLst>
                    <a:ext uri="{9D8B030D-6E8A-4147-A177-3AD203B41FA5}">
                      <a16:colId xmlns:a16="http://schemas.microsoft.com/office/drawing/2014/main" val="1801194265"/>
                    </a:ext>
                  </a:extLst>
                </a:gridCol>
                <a:gridCol w="659551">
                  <a:extLst>
                    <a:ext uri="{9D8B030D-6E8A-4147-A177-3AD203B41FA5}">
                      <a16:colId xmlns:a16="http://schemas.microsoft.com/office/drawing/2014/main" val="1740878263"/>
                    </a:ext>
                  </a:extLst>
                </a:gridCol>
                <a:gridCol w="617331">
                  <a:extLst>
                    <a:ext uri="{9D8B030D-6E8A-4147-A177-3AD203B41FA5}">
                      <a16:colId xmlns:a16="http://schemas.microsoft.com/office/drawing/2014/main" val="763552432"/>
                    </a:ext>
                  </a:extLst>
                </a:gridCol>
                <a:gridCol w="711205">
                  <a:extLst>
                    <a:ext uri="{9D8B030D-6E8A-4147-A177-3AD203B41FA5}">
                      <a16:colId xmlns:a16="http://schemas.microsoft.com/office/drawing/2014/main" val="817574157"/>
                    </a:ext>
                  </a:extLst>
                </a:gridCol>
              </a:tblGrid>
              <a:tr h="22793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Stray field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V2.1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V2.2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080808"/>
                          </a:solidFill>
                          <a:latin typeface="+mn-lt"/>
                        </a:rPr>
                        <a:t>V2.3</a:t>
                      </a:r>
                      <a:endParaRPr lang="zh-CN" altLang="en-US" sz="1400" dirty="0">
                        <a:solidFill>
                          <a:srgbClr val="080808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V2.4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38206"/>
                  </a:ext>
                </a:extLst>
              </a:tr>
              <a:tr h="2279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50 Gs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23.3 </a:t>
                      </a: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23.0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23.6 </a:t>
                      </a:r>
                      <a:r>
                        <a:rPr lang="en-US" sz="1400" dirty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solidFill>
                          <a:srgbClr val="080808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24.3 </a:t>
                      </a: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14651"/>
                  </a:ext>
                </a:extLst>
              </a:tr>
              <a:tr h="227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Z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29.3 </a:t>
                      </a: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28.9m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29.8 </a:t>
                      </a:r>
                      <a:r>
                        <a:rPr lang="en-US" sz="1400" dirty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solidFill>
                          <a:srgbClr val="080808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30.6 </a:t>
                      </a: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52439"/>
                  </a:ext>
                </a:extLst>
              </a:tr>
              <a:tr h="2279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100 Gs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18.4 </a:t>
                      </a: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18.2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18.7 </a:t>
                      </a:r>
                      <a:r>
                        <a:rPr lang="en-US" sz="1400" dirty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solidFill>
                          <a:srgbClr val="080808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19.2 </a:t>
                      </a: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061843"/>
                  </a:ext>
                </a:extLst>
              </a:tr>
              <a:tr h="227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Z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23.2 </a:t>
                      </a: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22.9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23.6 </a:t>
                      </a:r>
                      <a:r>
                        <a:rPr lang="en-US" sz="1400" dirty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solidFill>
                          <a:srgbClr val="080808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24.3 </a:t>
                      </a: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69569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45" y="1485400"/>
            <a:ext cx="4425594" cy="23625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8945" y="1596572"/>
            <a:ext cx="9060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100 Gauss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786686" y="1596572"/>
            <a:ext cx="8178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50 Gauss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283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3086" y="44873"/>
            <a:ext cx="7404178" cy="6010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200" b="1" dirty="0" smtClean="0"/>
              <a:t>2. Stray field at the booster </a:t>
            </a:r>
            <a:r>
              <a:rPr lang="en-US" altLang="zh-CN" sz="3200" b="1" dirty="0"/>
              <a:t>ring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43688" y="4066982"/>
            <a:ext cx="84845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MS Mincho"/>
              </a:rPr>
              <a:t>The detector stray field can reach the booster and influences the beam dynamics of booster. </a:t>
            </a:r>
            <a:endParaRPr lang="en-US" altLang="zh-CN" sz="1400" dirty="0" smtClean="0">
              <a:latin typeface="Times New Roman" panose="02020603050405020304" pitchFamily="18" charset="0"/>
              <a:ea typeface="MS Mincho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ea typeface="MS Mincho"/>
              </a:rPr>
              <a:t>The </a:t>
            </a:r>
            <a:r>
              <a:rPr lang="en-US" altLang="zh-CN" sz="1400" dirty="0">
                <a:latin typeface="Times New Roman" panose="02020603050405020304" pitchFamily="18" charset="0"/>
                <a:ea typeface="MS Mincho"/>
              </a:rPr>
              <a:t>current study shows that the correction to the detector stray field seems possible at low field (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less than 50 gauss</a:t>
            </a:r>
            <a:r>
              <a:rPr lang="en-US" altLang="zh-CN" sz="1400" dirty="0">
                <a:latin typeface="Times New Roman" panose="02020603050405020304" pitchFamily="18" charset="0"/>
                <a:ea typeface="MS Mincho"/>
              </a:rPr>
              <a:t>) level by orbit </a:t>
            </a:r>
            <a:r>
              <a:rPr lang="en-US" altLang="zh-CN" sz="1400" dirty="0" smtClean="0">
                <a:latin typeface="Times New Roman" panose="02020603050405020304" pitchFamily="18" charset="0"/>
                <a:ea typeface="MS Mincho"/>
              </a:rPr>
              <a:t>correction.</a:t>
            </a:r>
          </a:p>
        </p:txBody>
      </p:sp>
      <p:sp>
        <p:nvSpPr>
          <p:cNvPr id="8" name="矩形 7"/>
          <p:cNvSpPr/>
          <p:nvPr/>
        </p:nvSpPr>
        <p:spPr>
          <a:xfrm>
            <a:off x="2449518" y="4554624"/>
            <a:ext cx="47113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kern="100" dirty="0">
                <a:latin typeface="Times New Roman" panose="02020603050405020304" pitchFamily="18" charset="0"/>
                <a:ea typeface="MS Mincho"/>
              </a:rPr>
              <a:t>Dou Wang, Yuan Zhang, </a:t>
            </a:r>
            <a:r>
              <a:rPr lang="en-US" altLang="zh-CN" sz="1050" kern="100" dirty="0" err="1">
                <a:latin typeface="Times New Roman" panose="02020603050405020304" pitchFamily="18" charset="0"/>
                <a:ea typeface="MS Mincho"/>
              </a:rPr>
              <a:t>Daheng</a:t>
            </a:r>
            <a:r>
              <a:rPr lang="en-US" altLang="zh-CN" sz="1050" kern="100" dirty="0">
                <a:latin typeface="Times New Roman" panose="02020603050405020304" pitchFamily="18" charset="0"/>
                <a:ea typeface="MS Mincho"/>
              </a:rPr>
              <a:t> Ji, Feipeng Ning, </a:t>
            </a:r>
            <a:r>
              <a:rPr lang="en-US" altLang="zh-CN" sz="1050" dirty="0">
                <a:latin typeface="Times New Roman" panose="02020603050405020304" pitchFamily="18" charset="0"/>
                <a:ea typeface="MS Mincho"/>
              </a:rPr>
              <a:t>I</a:t>
            </a:r>
            <a:r>
              <a:rPr lang="en-US" altLang="zh-CN" sz="1050" kern="100" dirty="0">
                <a:latin typeface="Times New Roman" panose="02020603050405020304" pitchFamily="18" charset="0"/>
                <a:ea typeface="MS Mincho"/>
              </a:rPr>
              <a:t>mpacts of Detector Stray Field on Booster, </a:t>
            </a:r>
            <a:r>
              <a:rPr lang="en-US" altLang="zh-CN" sz="1050" dirty="0">
                <a:latin typeface="Times New Roman" panose="02020603050405020304" pitchFamily="18" charset="0"/>
                <a:ea typeface="黑体" panose="02010609060101010101" pitchFamily="49" charset="-122"/>
              </a:rPr>
              <a:t>AP NOTE,</a:t>
            </a:r>
            <a:r>
              <a:rPr lang="en-US" altLang="zh-CN" sz="1050" dirty="0">
                <a:latin typeface="Times New Roman" panose="02020603050405020304" pitchFamily="18" charset="0"/>
                <a:ea typeface="MS Mincho"/>
              </a:rPr>
              <a:t> ACC-AP-NOTE-2020-001, Receive Date (October 15, 2020)</a:t>
            </a:r>
            <a:endParaRPr lang="zh-CN" altLang="en-US" sz="1050" dirty="0"/>
          </a:p>
        </p:txBody>
      </p:sp>
      <p:grpSp>
        <p:nvGrpSpPr>
          <p:cNvPr id="3" name="组合 2"/>
          <p:cNvGrpSpPr/>
          <p:nvPr/>
        </p:nvGrpSpPr>
        <p:grpSpPr>
          <a:xfrm>
            <a:off x="562796" y="1073501"/>
            <a:ext cx="4792004" cy="2684479"/>
            <a:chOff x="537171" y="959711"/>
            <a:chExt cx="4792004" cy="268447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171" y="959711"/>
              <a:ext cx="4150944" cy="2684479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940851" y="1622501"/>
              <a:ext cx="3108779" cy="725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>
              <a:off x="1255630" y="1622501"/>
              <a:ext cx="21771" cy="187960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016144" y="2418256"/>
              <a:ext cx="498855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25m</a:t>
              </a:r>
              <a:endParaRPr lang="zh-CN" altLang="en-US" dirty="0"/>
            </a:p>
          </p:txBody>
        </p:sp>
        <p:sp>
          <p:nvSpPr>
            <p:cNvPr id="19" name="左大括号 18"/>
            <p:cNvSpPr/>
            <p:nvPr/>
          </p:nvSpPr>
          <p:spPr>
            <a:xfrm rot="16200000">
              <a:off x="3160600" y="1006531"/>
              <a:ext cx="239486" cy="1538574"/>
            </a:xfrm>
            <a:prstGeom prst="leftBrace">
              <a:avLst>
                <a:gd name="adj1" fmla="val 109092"/>
                <a:gd name="adj2" fmla="val 5094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3391517" y="1966480"/>
              <a:ext cx="1937658" cy="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接连接符 2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30411" y="710942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V2.3</a:t>
            </a:r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6140161" y="3656325"/>
            <a:ext cx="17286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From 42.6 Gs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en-US" altLang="zh-CN" dirty="0" smtClean="0">
                <a:solidFill>
                  <a:srgbClr val="FF0000"/>
                </a:solidFill>
              </a:rPr>
              <a:t> 30 Gs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199" y="858904"/>
            <a:ext cx="3584071" cy="28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3086" y="44873"/>
            <a:ext cx="7404178" cy="6010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200" b="1" dirty="0" smtClean="0"/>
              <a:t>2. Stray field at the booster </a:t>
            </a:r>
            <a:r>
              <a:rPr lang="en-US" altLang="zh-CN" sz="3200" b="1" dirty="0"/>
              <a:t>ring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01382" y="856221"/>
            <a:ext cx="541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rgbClr val="FF0000"/>
                </a:solidFill>
              </a:rPr>
              <a:t>All versions meet the requirement of </a:t>
            </a:r>
            <a:r>
              <a:rPr lang="en-US" altLang="zh-CN" sz="1800" dirty="0">
                <a:solidFill>
                  <a:srgbClr val="FF0000"/>
                </a:solidFill>
              </a:rPr>
              <a:t>l</a:t>
            </a:r>
            <a:r>
              <a:rPr lang="en-US" altLang="zh-CN" sz="1800" dirty="0" smtClean="0">
                <a:solidFill>
                  <a:srgbClr val="FF0000"/>
                </a:solidFill>
              </a:rPr>
              <a:t>ess than 50 Gauss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13790"/>
              </p:ext>
            </p:extLst>
          </p:nvPr>
        </p:nvGraphicFramePr>
        <p:xfrm>
          <a:off x="1865752" y="3557558"/>
          <a:ext cx="45496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0140">
                  <a:extLst>
                    <a:ext uri="{9D8B030D-6E8A-4147-A177-3AD203B41FA5}">
                      <a16:colId xmlns:a16="http://schemas.microsoft.com/office/drawing/2014/main" val="550579045"/>
                    </a:ext>
                  </a:extLst>
                </a:gridCol>
                <a:gridCol w="676101">
                  <a:extLst>
                    <a:ext uri="{9D8B030D-6E8A-4147-A177-3AD203B41FA5}">
                      <a16:colId xmlns:a16="http://schemas.microsoft.com/office/drawing/2014/main" val="2778904103"/>
                    </a:ext>
                  </a:extLst>
                </a:gridCol>
                <a:gridCol w="667320">
                  <a:extLst>
                    <a:ext uri="{9D8B030D-6E8A-4147-A177-3AD203B41FA5}">
                      <a16:colId xmlns:a16="http://schemas.microsoft.com/office/drawing/2014/main" val="4062898525"/>
                    </a:ext>
                  </a:extLst>
                </a:gridCol>
                <a:gridCol w="728785">
                  <a:extLst>
                    <a:ext uri="{9D8B030D-6E8A-4147-A177-3AD203B41FA5}">
                      <a16:colId xmlns:a16="http://schemas.microsoft.com/office/drawing/2014/main" val="2543708683"/>
                    </a:ext>
                  </a:extLst>
                </a:gridCol>
                <a:gridCol w="667320">
                  <a:extLst>
                    <a:ext uri="{9D8B030D-6E8A-4147-A177-3AD203B41FA5}">
                      <a16:colId xmlns:a16="http://schemas.microsoft.com/office/drawing/2014/main" val="1408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V2.1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V2.2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V2.3</a:t>
                      </a:r>
                      <a:endParaRPr lang="zh-CN" alt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V2.4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55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Stray</a:t>
                      </a:r>
                      <a:r>
                        <a:rPr lang="en-US" altLang="zh-CN" sz="1600" baseline="0" dirty="0" smtClean="0"/>
                        <a:t> field (Gauss)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40.7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39.0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42.6</a:t>
                      </a:r>
                      <a:endParaRPr lang="zh-CN" alt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46.2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9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Total Yoke (ton)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4158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4348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3882</a:t>
                      </a:r>
                      <a:endParaRPr lang="zh-CN" alt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3418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955963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4" y="1225553"/>
            <a:ext cx="2169910" cy="17160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811" y="1225553"/>
            <a:ext cx="2245139" cy="175196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7632" y="2410148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V2.1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781813" y="2446232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V2.2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949" y="1244630"/>
            <a:ext cx="2215771" cy="17328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163809" y="2446232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V2.3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428" y="1225553"/>
            <a:ext cx="2245139" cy="177101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206590" y="2446232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V2.4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88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16686</TotalTime>
  <Words>739</Words>
  <Application>Microsoft Office PowerPoint</Application>
  <PresentationFormat>自定义</PresentationFormat>
  <Paragraphs>187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Microsoft YaHei UI</vt:lpstr>
      <vt:lpstr>MS Mincho</vt:lpstr>
      <vt:lpstr>等线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Thème Office</vt:lpstr>
      <vt:lpstr>PowerPoint 演示文稿</vt:lpstr>
      <vt:lpstr>Outline </vt:lpstr>
      <vt:lpstr>1. Latest size of the magnet</vt:lpstr>
      <vt:lpstr>1. Latest size of the magnet</vt:lpstr>
      <vt:lpstr>2. Yoke and stray field</vt:lpstr>
      <vt:lpstr>2. Yoke and stray field</vt:lpstr>
      <vt:lpstr>50 Gauss and 100 Gauss distribution:</vt:lpstr>
      <vt:lpstr>2. Stray field at the booster ring</vt:lpstr>
      <vt:lpstr>2. Stray field at the booster ring</vt:lpstr>
      <vt:lpstr>PowerPoint 演示文稿</vt:lpstr>
      <vt:lpstr>PowerPoint 演示文稿</vt:lpstr>
      <vt:lpstr>PowerPoint 演示文稿</vt:lpstr>
      <vt:lpstr>3. The magnetic field distribution required by the software.</vt:lpstr>
      <vt:lpstr>PowerPoint 演示文稿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VEDRINE Pierre</dc:creator>
  <cp:lastModifiedBy>ning</cp:lastModifiedBy>
  <cp:revision>1224</cp:revision>
  <dcterms:created xsi:type="dcterms:W3CDTF">2021-03-22T16:16:06Z</dcterms:created>
  <dcterms:modified xsi:type="dcterms:W3CDTF">2024-05-14T00:31:07Z</dcterms:modified>
</cp:coreProperties>
</file>