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1833" r:id="rId3"/>
    <p:sldId id="1851" r:id="rId4"/>
    <p:sldId id="1822" r:id="rId5"/>
    <p:sldId id="1852" r:id="rId6"/>
    <p:sldId id="1830" r:id="rId7"/>
    <p:sldId id="1841" r:id="rId8"/>
    <p:sldId id="1844" r:id="rId9"/>
    <p:sldId id="1842" r:id="rId10"/>
    <p:sldId id="256" r:id="rId11"/>
    <p:sldId id="1845" r:id="rId12"/>
    <p:sldId id="262" r:id="rId13"/>
    <p:sldId id="263" r:id="rId14"/>
    <p:sldId id="266" r:id="rId15"/>
    <p:sldId id="264" r:id="rId16"/>
    <p:sldId id="276" r:id="rId17"/>
    <p:sldId id="269" r:id="rId18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8"/>
    <p:restoredTop sz="94643"/>
  </p:normalViewPr>
  <p:slideViewPr>
    <p:cSldViewPr snapToGrid="0" snapToObjects="1">
      <p:cViewPr varScale="1">
        <p:scale>
          <a:sx n="122" d="100"/>
          <a:sy n="122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A1E3-CA10-3247-8204-8C850AD8CBC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8803-8DE0-3443-9AC0-4E6526FF7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3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50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下面将从模拟和实验两个部分介绍该季度取得研究进展。</a:t>
            </a:r>
            <a:endParaRPr lang="en-US" altLang="zh-CN" dirty="0"/>
          </a:p>
          <a:p>
            <a:r>
              <a:rPr lang="zh-CN" altLang="en-US" dirty="0"/>
              <a:t>首先，完成了</a:t>
            </a:r>
            <a:r>
              <a:rPr lang="en-US" altLang="zh-CN" dirty="0"/>
              <a:t>beam</a:t>
            </a:r>
            <a:r>
              <a:rPr lang="zh-CN" altLang="en-US" dirty="0"/>
              <a:t>效应在</a:t>
            </a:r>
            <a:r>
              <a:rPr lang="en-US" altLang="zh-CN" dirty="0"/>
              <a:t>TPC</a:t>
            </a:r>
            <a:r>
              <a:rPr lang="zh-CN" altLang="en-US" dirty="0"/>
              <a:t>中产生原初离子密度的模拟。下面分别是采用的探测器几何模型以及</a:t>
            </a:r>
            <a:r>
              <a:rPr lang="en-US" altLang="zh-CN" dirty="0"/>
              <a:t>z-pole</a:t>
            </a:r>
            <a:r>
              <a:rPr lang="zh-CN" altLang="en-US" dirty="0"/>
              <a:t>模式下多次对撞后</a:t>
            </a:r>
            <a:r>
              <a:rPr lang="en-US" altLang="zh-CN" dirty="0"/>
              <a:t>TPC</a:t>
            </a:r>
            <a:r>
              <a:rPr lang="zh-CN" altLang="en-US" dirty="0"/>
              <a:t>中离子密度的分布，平均每次对撞，</a:t>
            </a:r>
            <a:r>
              <a:rPr lang="en-US" altLang="zh-CN" dirty="0"/>
              <a:t>TPC</a:t>
            </a:r>
            <a:r>
              <a:rPr lang="zh-CN" altLang="en-US" dirty="0"/>
              <a:t>中将产生约</a:t>
            </a:r>
            <a:r>
              <a:rPr lang="en-US" altLang="zh-CN" dirty="0"/>
              <a:t>27.37k</a:t>
            </a:r>
            <a:r>
              <a:rPr lang="zh-CN" altLang="en-US" dirty="0"/>
              <a:t>离子，任意时刻平均原初离子密度约</a:t>
            </a:r>
            <a:r>
              <a:rPr lang="en-US" altLang="zh-CN" dirty="0"/>
              <a:t>2.43nC/m3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4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645D-F314-4A63-8879-937C10235CD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96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52B1D-2929-7F43-AC9F-E0DB33AD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22363"/>
            <a:ext cx="1066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7C4BF2-E5B9-0441-9321-D7C4E59B1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8" indent="0" algn="ctr">
              <a:buNone/>
              <a:defRPr sz="1500"/>
            </a:lvl2pPr>
            <a:lvl3pPr marL="685759" indent="0" algn="ctr">
              <a:buNone/>
              <a:defRPr sz="1350"/>
            </a:lvl3pPr>
            <a:lvl4pPr marL="1028639" indent="0" algn="ctr">
              <a:buNone/>
              <a:defRPr sz="1200"/>
            </a:lvl4pPr>
            <a:lvl5pPr marL="1371519" indent="0" algn="ctr">
              <a:buNone/>
              <a:defRPr sz="1200"/>
            </a:lvl5pPr>
            <a:lvl6pPr marL="1714397" indent="0" algn="ctr">
              <a:buNone/>
              <a:defRPr sz="1200"/>
            </a:lvl6pPr>
            <a:lvl7pPr marL="2057276" indent="0" algn="ctr">
              <a:buNone/>
              <a:defRPr sz="1200"/>
            </a:lvl7pPr>
            <a:lvl8pPr marL="2400156" indent="0" algn="ctr">
              <a:buNone/>
              <a:defRPr sz="1200"/>
            </a:lvl8pPr>
            <a:lvl9pPr marL="2743037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FCE9DC-5B9A-AE44-993C-BA7C2F10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418B-9555-4C43-9956-27F435F703B3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C1B887-8FC3-CC4D-A4DB-89CA4A15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1A30F2-B4CD-E241-8D3E-7D6068B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413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BEC6-B98D-4041-ABC2-74B046EB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4F7378-9688-F74B-9ACE-0008934A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9" indent="0">
              <a:buNone/>
              <a:defRPr sz="1800"/>
            </a:lvl3pPr>
            <a:lvl4pPr marL="1028639" indent="0">
              <a:buNone/>
              <a:defRPr sz="1500"/>
            </a:lvl4pPr>
            <a:lvl5pPr marL="1371519" indent="0">
              <a:buNone/>
              <a:defRPr sz="1500"/>
            </a:lvl5pPr>
            <a:lvl6pPr marL="1714397" indent="0">
              <a:buNone/>
              <a:defRPr sz="1500"/>
            </a:lvl6pPr>
            <a:lvl7pPr marL="2057276" indent="0">
              <a:buNone/>
              <a:defRPr sz="1500"/>
            </a:lvl7pPr>
            <a:lvl8pPr marL="2400156" indent="0">
              <a:buNone/>
              <a:defRPr sz="1500"/>
            </a:lvl8pPr>
            <a:lvl9pPr marL="2743037" indent="0">
              <a:buNone/>
              <a:defRPr sz="15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12DDF7-CB72-3F43-950C-D16B8F548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9" indent="0">
              <a:buNone/>
              <a:defRPr sz="900"/>
            </a:lvl3pPr>
            <a:lvl4pPr marL="1028639" indent="0">
              <a:buNone/>
              <a:defRPr sz="750"/>
            </a:lvl4pPr>
            <a:lvl5pPr marL="1371519" indent="0">
              <a:buNone/>
              <a:defRPr sz="750"/>
            </a:lvl5pPr>
            <a:lvl6pPr marL="1714397" indent="0">
              <a:buNone/>
              <a:defRPr sz="750"/>
            </a:lvl6pPr>
            <a:lvl7pPr marL="2057276" indent="0">
              <a:buNone/>
              <a:defRPr sz="750"/>
            </a:lvl7pPr>
            <a:lvl8pPr marL="2400156" indent="0">
              <a:buNone/>
              <a:defRPr sz="750"/>
            </a:lvl8pPr>
            <a:lvl9pPr marL="2743037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AB9755-AB90-DD42-BEEE-C28933C7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E8F5-1F54-2D41-8454-168838D594E9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4DFF55-1460-3D45-A1FA-BC3486A6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10B705-AD0D-FD44-95DA-56B5D0AE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15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B3307-8CE7-0046-9A87-1EADD36F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C0FCA3-93BF-5641-8868-93CF0037E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6A421-4060-9546-AF77-A8AFA103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AF5E-7163-E849-9A09-73ACD68D7F4B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EA9AD6-3273-A74F-BFB7-E1D688E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22C449-56DB-D646-A0F2-89CAF91D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98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3D008B-59A8-3C4F-B689-389040F8A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32724A-187D-094B-88F0-136E6FAC5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7" y="365131"/>
            <a:ext cx="7734300" cy="5811839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CB6AE-BC1E-E541-BD8D-B8BB13AB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F029-FCE8-A142-93F1-6BDFA18FC9DC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028DE-FB8B-CA47-970E-385C7602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1E6D22-CECC-714E-8F41-E08D53C9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136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333" y="218220"/>
            <a:ext cx="11445339" cy="400110"/>
          </a:xfrm>
        </p:spPr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3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7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DBF62-8F27-DC4D-A238-23204320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A09A03-86E4-D847-BF8B-3B7520CB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B539FF-9E37-A640-8FF6-27541AAC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B8AE-6173-F14D-9FA2-4C3B8B24C00E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B34700-2590-2440-A995-C932D777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1384D-A1BF-6944-9091-FDC762A1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64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25566"/>
            <a:ext cx="7076091" cy="5130964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9FC-3F9B-1449-AB5D-BC9D34E8DDCB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642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DEE9B-F7F0-C647-A2A0-9A5433F7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8F7286-CE72-CE4B-B738-76A2334A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52058-1590-2743-B2C7-ADF21AC4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84EE-208F-744D-9562-6002CFCF4BFC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4FC03-3A00-224B-8BE7-130FBDE7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26BAF7-B351-D94C-A7BD-E10ADED0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24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1" y="1189738"/>
            <a:ext cx="5600700" cy="5266793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AA14A5-1F8C-DE4F-A353-1D4158826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89738"/>
            <a:ext cx="5600700" cy="5266794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6C27-09F7-9748-A348-C2BC19E9951D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735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239BB-1EFD-6D4E-9834-30F40BA0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4177DE-6131-1C49-B509-E5AC1D9C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9" indent="0">
              <a:buNone/>
              <a:defRPr sz="1350" b="1"/>
            </a:lvl3pPr>
            <a:lvl4pPr marL="1028639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397" indent="0">
              <a:buNone/>
              <a:defRPr sz="1200" b="1"/>
            </a:lvl6pPr>
            <a:lvl7pPr marL="2057276" indent="0">
              <a:buNone/>
              <a:defRPr sz="1200" b="1"/>
            </a:lvl7pPr>
            <a:lvl8pPr marL="2400156" indent="0">
              <a:buNone/>
              <a:defRPr sz="1200" b="1"/>
            </a:lvl8pPr>
            <a:lvl9pPr marL="2743037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0C70E9-E2AF-2E4A-B504-B2EC4A727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0C77F8-F34E-B745-AA3E-68643F129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9" indent="0">
              <a:buNone/>
              <a:defRPr sz="1350" b="1"/>
            </a:lvl3pPr>
            <a:lvl4pPr marL="1028639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397" indent="0">
              <a:buNone/>
              <a:defRPr sz="1200" b="1"/>
            </a:lvl6pPr>
            <a:lvl7pPr marL="2057276" indent="0">
              <a:buNone/>
              <a:defRPr sz="1200" b="1"/>
            </a:lvl7pPr>
            <a:lvl8pPr marL="2400156" indent="0">
              <a:buNone/>
              <a:defRPr sz="1200" b="1"/>
            </a:lvl8pPr>
            <a:lvl9pPr marL="2743037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27F9F7-8ED1-E547-B6E7-2ADB42EA9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7" y="2505078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BDE1E7-5FEA-FF44-8F14-E5CFFD5A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1A1-448A-9940-BC59-E936240F066C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D748FA-45A3-B242-A16A-58D32B97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E97DF3-64EA-3944-8361-1266C3C0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99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0A5AE-92D6-BA48-ABE9-44C1807E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C773BE-2C57-EF48-9DF0-FB6FB008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1DAB-8F6A-A445-8AC3-EC80DEF63C08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8AD57B-3032-7F44-B561-823D9674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39E96F-93A4-2A46-84F8-EFA58FF5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842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20C684-7885-E34F-90D5-1EFFDA52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34B2-E857-B64B-B253-0CB241C096D1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EDF565-3529-6549-AAE1-2125DDB9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8C4E00-97DD-C748-8F53-F0C5C39E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614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1615E-749C-6E40-9969-6778405E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70C65-3587-ED45-8182-577F3753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3FD057-397D-F849-B416-1FDA05BA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9" indent="0">
              <a:buNone/>
              <a:defRPr sz="900"/>
            </a:lvl3pPr>
            <a:lvl4pPr marL="1028639" indent="0">
              <a:buNone/>
              <a:defRPr sz="750"/>
            </a:lvl4pPr>
            <a:lvl5pPr marL="1371519" indent="0">
              <a:buNone/>
              <a:defRPr sz="750"/>
            </a:lvl5pPr>
            <a:lvl6pPr marL="1714397" indent="0">
              <a:buNone/>
              <a:defRPr sz="750"/>
            </a:lvl6pPr>
            <a:lvl7pPr marL="2057276" indent="0">
              <a:buNone/>
              <a:defRPr sz="750"/>
            </a:lvl7pPr>
            <a:lvl8pPr marL="2400156" indent="0">
              <a:buNone/>
              <a:defRPr sz="750"/>
            </a:lvl8pPr>
            <a:lvl9pPr marL="2743037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AF9B98-734E-864A-B56B-1C85116E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933-00BE-8843-810E-EBA8B9D4C3C2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5A41FE-E5B4-3049-816E-1E4213BE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428779-762B-6A41-A602-2923B673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92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1CA3D8-504E-E84B-928C-1BC36EB0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"/>
            <a:ext cx="11353800" cy="115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949654-730E-434F-9F83-F0C1D0C6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3392"/>
            <a:ext cx="10515600" cy="530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Second</a:t>
            </a:r>
          </a:p>
          <a:p>
            <a:pPr lvl="2"/>
            <a:r>
              <a:rPr kumimoji="1" lang="en-US" altLang="zh-CN" dirty="0"/>
              <a:t>Third</a:t>
            </a:r>
          </a:p>
          <a:p>
            <a:pPr lvl="2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6D4E7E-7143-7B4C-8F30-5B5BE87D9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064" y="64928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3FE8-9FFD-114F-AB5E-BBD7AB8F1C27}" type="datetime1">
              <a:rPr kumimoji="1" lang="zh-CN" altLang="en-US" smtClean="0"/>
              <a:t>2024/5/13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BBAF9-2B83-274E-9B4E-69623F61C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C1BA2-7FB4-494C-9CA6-FA3D5217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5218" y="6456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6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l" defTabSz="685759" rtl="0" eaLnBrk="1" latinLnBrk="0" hangingPunct="1">
        <a:lnSpc>
          <a:spcPct val="90000"/>
        </a:lnSpc>
        <a:spcBef>
          <a:spcPct val="0"/>
        </a:spcBef>
        <a:buNone/>
        <a:defRPr lang="zh-CN" altLang="en-US" sz="3300" b="1" kern="1200" dirty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59" rtl="0" eaLnBrk="1" latinLnBrk="0" hangingPunct="1">
        <a:lnSpc>
          <a:spcPct val="90000"/>
        </a:lnSpc>
        <a:spcBef>
          <a:spcPts val="750"/>
        </a:spcBef>
        <a:buSzPct val="50000"/>
        <a:buFont typeface="Wingdings" pitchFamily="2" charset="2"/>
        <a:buChar char="l"/>
        <a:defRPr lang="zh-CN" altLang="en-US" sz="2100" kern="1200" dirty="0" smtClean="0">
          <a:solidFill>
            <a:srgbClr val="0070C0"/>
          </a:solidFill>
          <a:latin typeface="+mn-lt"/>
          <a:ea typeface="+mn-ea"/>
          <a:cs typeface="+mn-cs"/>
        </a:defRPr>
      </a:lvl1pPr>
      <a:lvl2pPr marL="514319" indent="-171440" algn="l" defTabSz="685759" rtl="0" eaLnBrk="1" latinLnBrk="0" hangingPunct="1">
        <a:lnSpc>
          <a:spcPct val="90000"/>
        </a:lnSpc>
        <a:spcBef>
          <a:spcPts val="375"/>
        </a:spcBef>
        <a:buSzPct val="50000"/>
        <a:buFont typeface="Wingdings" pitchFamily="2" charset="2"/>
        <a:buChar char="n"/>
        <a:defRPr lang="en-US" altLang="zh-CN" sz="1800" kern="1200" dirty="0" smtClean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57198" indent="-171440" algn="l" defTabSz="685759" rtl="0" eaLnBrk="1" latinLnBrk="0" hangingPunct="1">
        <a:lnSpc>
          <a:spcPct val="90000"/>
        </a:lnSpc>
        <a:spcBef>
          <a:spcPts val="375"/>
        </a:spcBef>
        <a:buSzPct val="50000"/>
        <a:buFont typeface="Wingdings" pitchFamily="2" charset="2"/>
        <a:buChar char="u"/>
        <a:defRPr lang="en-US" altLang="zh-CN" sz="1500" kern="1200" dirty="0" smtClean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200078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37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7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96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75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7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6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6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37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hep.ac.cn/event/22016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AAE03-6F3C-6643-8525-7B6AFCB4A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A Request for Decision on</a:t>
            </a:r>
            <a:br>
              <a:rPr kumimoji="1" lang="en-US" altLang="zh-CN" dirty="0"/>
            </a:br>
            <a:r>
              <a:rPr kumimoji="1" lang="en-US" altLang="zh-CN" dirty="0"/>
              <a:t>TPC vs. DC</a:t>
            </a:r>
            <a:endParaRPr kumimoji="1" lang="zh-CN" altLang="en-US" i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23E7F1-38C4-B04D-B61F-2D4DC8F91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sz="2400" dirty="0"/>
              <a:t>WANG Meng </a:t>
            </a:r>
            <a:r>
              <a:rPr kumimoji="1" lang="zh-CN" altLang="en-US" sz="2400" dirty="0"/>
              <a:t>王萌</a:t>
            </a:r>
            <a:endParaRPr kumimoji="1" lang="en-US" altLang="zh-CN" sz="2400" dirty="0"/>
          </a:p>
          <a:p>
            <a:endParaRPr kumimoji="1" lang="en-US" altLang="zh-CN" dirty="0"/>
          </a:p>
          <a:p>
            <a:r>
              <a:rPr kumimoji="1" lang="en-US" altLang="zh-CN" dirty="0"/>
              <a:t>CEPC detector TDR plenary, 2024.5.14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25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D9CF402-C446-4E8B-9081-910820CD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9" y="927956"/>
            <a:ext cx="5426022" cy="41489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5181B5-4A22-4AEC-940A-D6EFB9BA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74" y="927956"/>
            <a:ext cx="5515557" cy="41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6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238448-36F5-6B40-A5E2-5635F63C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Drift Chamber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EB06AA-3475-E545-AEC3-A0C50C272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6D2FD1-93C0-5D49-A539-BF086908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606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0B00B6F-7497-426B-A898-1DB1996E20E3}"/>
              </a:ext>
            </a:extLst>
          </p:cNvPr>
          <p:cNvSpPr txBox="1"/>
          <p:nvPr/>
        </p:nvSpPr>
        <p:spPr>
          <a:xfrm>
            <a:off x="3063923" y="262975"/>
            <a:ext cx="6559225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Overall Design (preliminary)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1DE9A8F-88C3-4F3C-B882-1FD1577F647B}"/>
              </a:ext>
            </a:extLst>
          </p:cNvPr>
          <p:cNvSpPr txBox="1"/>
          <p:nvPr/>
        </p:nvSpPr>
        <p:spPr>
          <a:xfrm flipH="1">
            <a:off x="525757" y="5451403"/>
            <a:ext cx="11264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CF Frame structure</a:t>
            </a:r>
            <a:r>
              <a:rPr lang="zh-CN" altLang="en-US" dirty="0"/>
              <a:t>：</a:t>
            </a:r>
            <a:r>
              <a:rPr lang="en-US" altLang="zh-CN" dirty="0"/>
              <a:t>8 longitudinal hollow beams </a:t>
            </a:r>
            <a:r>
              <a:rPr lang="zh-CN" altLang="en-US" dirty="0"/>
              <a:t> </a:t>
            </a:r>
            <a:r>
              <a:rPr lang="en-US" altLang="zh-CN" dirty="0"/>
              <a:t>+ 8 annular hollow beams  + inner CF cylinder and  outer CF cylinder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Length : 5800mm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Outer diameter: 3600mm</a:t>
            </a:r>
            <a:r>
              <a:rPr lang="zh-CN" altLang="en-US" dirty="0"/>
              <a:t>，</a:t>
            </a:r>
            <a:r>
              <a:rPr lang="en-US" altLang="zh-CN" dirty="0"/>
              <a:t>Inner Diameter: 1200mm</a:t>
            </a:r>
            <a:r>
              <a:rPr lang="zh-CN" altLang="en-US" dirty="0"/>
              <a:t>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Thickness of each end plate:</a:t>
            </a:r>
            <a:r>
              <a:rPr lang="zh-CN" altLang="en-US" dirty="0"/>
              <a:t> </a:t>
            </a:r>
            <a:r>
              <a:rPr lang="en-US" altLang="zh-CN" dirty="0"/>
              <a:t>25mm/20mm</a:t>
            </a:r>
            <a:r>
              <a:rPr lang="zh-CN" altLang="en-US" dirty="0"/>
              <a:t>，</a:t>
            </a:r>
            <a:r>
              <a:rPr lang="en-US" altLang="zh-CN" dirty="0"/>
              <a:t>weight :1100kg /880kg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F0A914B-3E19-15D0-7057-1DB2F556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9" y="1146257"/>
            <a:ext cx="5953345" cy="41435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943C2-6F7E-AF52-EAA6-B70181F10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486" y="1310112"/>
            <a:ext cx="2524239" cy="38158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19313" r="6755"/>
          <a:stretch/>
        </p:blipFill>
        <p:spPr>
          <a:xfrm>
            <a:off x="9526360" y="1146257"/>
            <a:ext cx="2423127" cy="40897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04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F936E-6366-3D01-E1DD-BBAFACE85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A57198A-1D19-7433-0E14-CBE64B2069AC}"/>
              </a:ext>
            </a:extLst>
          </p:cNvPr>
          <p:cNvSpPr txBox="1"/>
          <p:nvPr/>
        </p:nvSpPr>
        <p:spPr>
          <a:xfrm>
            <a:off x="2865363" y="0"/>
            <a:ext cx="6412778" cy="98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Results of FEA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461241" y="155707"/>
            <a:ext cx="2730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Loads: Wire tension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+ Axial self weight 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05" y="1069357"/>
            <a:ext cx="9422437" cy="232512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859FE2-DB2A-693B-C9DA-323B45BE569A}"/>
              </a:ext>
            </a:extLst>
          </p:cNvPr>
          <p:cNvSpPr txBox="1"/>
          <p:nvPr/>
        </p:nvSpPr>
        <p:spPr>
          <a:xfrm>
            <a:off x="9566023" y="1301599"/>
            <a:ext cx="26552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End plate thickness: 20mm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Stress 27.1MPa,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Endplate deformation 3.4mm,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CF frame deformation 1.6mm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7D92BE9-8CC0-48BC-BFAC-146C3FD25BF2}"/>
              </a:ext>
            </a:extLst>
          </p:cNvPr>
          <p:cNvCxnSpPr>
            <a:cxnSpLocks/>
          </p:cNvCxnSpPr>
          <p:nvPr/>
        </p:nvCxnSpPr>
        <p:spPr>
          <a:xfrm>
            <a:off x="5889328" y="1829928"/>
            <a:ext cx="4006383" cy="700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42724EAA-32AB-EBAD-AE58-DC5E20BAB2B3}"/>
              </a:ext>
            </a:extLst>
          </p:cNvPr>
          <p:cNvSpPr txBox="1"/>
          <p:nvPr/>
        </p:nvSpPr>
        <p:spPr>
          <a:xfrm>
            <a:off x="2505075" y="5600039"/>
            <a:ext cx="272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Vertical self weight</a:t>
            </a:r>
            <a:endParaRPr lang="zh-CN" altLang="en-US" dirty="0"/>
          </a:p>
          <a:p>
            <a:r>
              <a:rPr lang="en-US" altLang="zh-CN" b="1" dirty="0"/>
              <a:t>Buckling coefficient </a:t>
            </a:r>
            <a:r>
              <a:rPr lang="en-US" altLang="zh-CN" dirty="0"/>
              <a:t>: ~12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C4F6325-4C38-9BC3-56BA-7066234FD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62" y="4004737"/>
            <a:ext cx="1955713" cy="28639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5116E46-47F6-1D7C-4780-A9BB6B6DB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59028" y="4072569"/>
            <a:ext cx="2050545" cy="302409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A20AD83-6439-4D0F-843B-80DA316D6813}"/>
              </a:ext>
            </a:extLst>
          </p:cNvPr>
          <p:cNvSpPr txBox="1"/>
          <p:nvPr/>
        </p:nvSpPr>
        <p:spPr>
          <a:xfrm>
            <a:off x="9008775" y="5699833"/>
            <a:ext cx="339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Horizontal self weight </a:t>
            </a:r>
          </a:p>
          <a:p>
            <a:r>
              <a:rPr lang="en-US" altLang="zh-CN" b="1" dirty="0"/>
              <a:t>Buckling coefficient </a:t>
            </a:r>
            <a:r>
              <a:rPr lang="en-US" altLang="zh-CN" dirty="0"/>
              <a:t>: ~14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077200" y="3756703"/>
            <a:ext cx="394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The structure is stable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6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Layout design of wiring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2781300" cy="435133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07" y="1825625"/>
            <a:ext cx="5527876" cy="4514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663" y="2074534"/>
            <a:ext cx="3581100" cy="32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1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192" y="225800"/>
            <a:ext cx="10515600" cy="971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b="1" dirty="0" err="1">
                <a:solidFill>
                  <a:srgbClr val="0000FF"/>
                </a:solidFill>
              </a:rPr>
              <a:t>dN</a:t>
            </a:r>
            <a:r>
              <a:rPr lang="en-US" altLang="zh-CN" b="1" dirty="0">
                <a:solidFill>
                  <a:srgbClr val="0000FF"/>
                </a:solidFill>
              </a:rPr>
              <a:t>/dx Resolution and separation power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7" y="1197105"/>
            <a:ext cx="4953151" cy="3859047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67" y="5364919"/>
            <a:ext cx="5182183" cy="847401"/>
          </a:xfrm>
        </p:spPr>
        <p:txBody>
          <a:bodyPr>
            <a:noAutofit/>
          </a:bodyPr>
          <a:lstStyle/>
          <a:p>
            <a:r>
              <a:rPr lang="en-US" altLang="zh-CN" sz="2400" dirty="0" err="1"/>
              <a:t>dN</a:t>
            </a:r>
            <a:r>
              <a:rPr lang="en-US" altLang="zh-CN" sz="2400" dirty="0"/>
              <a:t>/dx resolution: 2.5%-2.6% for pion</a:t>
            </a:r>
          </a:p>
          <a:p>
            <a:r>
              <a:rPr lang="en-US" altLang="zh-CN" sz="2400" dirty="0"/>
              <a:t>2.6%-2.7% for </a:t>
            </a:r>
            <a:r>
              <a:rPr lang="en-US" altLang="zh-CN" sz="2400" dirty="0" err="1"/>
              <a:t>Kaon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A73E8D-1316-AFCF-7B23-30063F269126}"/>
                  </a:ext>
                </a:extLst>
              </p:cNvPr>
              <p:cNvSpPr txBox="1"/>
              <p:nvPr/>
            </p:nvSpPr>
            <p:spPr>
              <a:xfrm>
                <a:off x="6297777" y="5381323"/>
                <a:ext cx="57132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1.2 m track 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For 20 </a:t>
                </a:r>
                <a:r>
                  <a:rPr lang="en-US" altLang="zh-CN" sz="2400" dirty="0" err="1"/>
                  <a:t>GeV</a:t>
                </a:r>
                <a:r>
                  <a:rPr lang="en-US" altLang="zh-CN" sz="2400" dirty="0"/>
                  <a:t>/c  K/</a:t>
                </a:r>
                <a:r>
                  <a:rPr lang="el-GR" altLang="zh-CN" sz="2400" dirty="0"/>
                  <a:t>π</a:t>
                </a:r>
                <a:r>
                  <a:rPr lang="en-US" altLang="zh-CN" sz="2400" dirty="0"/>
                  <a:t>, </a:t>
                </a:r>
                <a:r>
                  <a:rPr lang="en-US" altLang="zh-CN" sz="2400" b="0" dirty="0"/>
                  <a:t>Separation power: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3.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altLang="zh-CN" sz="2400" dirty="0"/>
                      <m:t>σ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A73E8D-1316-AFCF-7B23-30063F269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777" y="5381323"/>
                <a:ext cx="571324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387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306074"/>
            <a:ext cx="4953000" cy="37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1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1EE75-990F-7A4C-8736-7E22657E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CEPC tracking system, draft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FCE0572-2719-D24E-A57A-BA9A720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EEC25F87-5245-7F48-A4E2-98F4946C0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8325" y="1862016"/>
            <a:ext cx="8515350" cy="42270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14BA62-7198-9D40-AE89-6866B7FB587C}"/>
              </a:ext>
            </a:extLst>
          </p:cNvPr>
          <p:cNvSpPr txBox="1"/>
          <p:nvPr/>
        </p:nvSpPr>
        <p:spPr>
          <a:xfrm>
            <a:off x="4318068" y="1153392"/>
            <a:ext cx="3488327" cy="1189605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Three tracking regions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barrel</a:t>
            </a:r>
            <a:r>
              <a:rPr kumimoji="1" lang="en-US" altLang="zh-CN" dirty="0">
                <a:solidFill>
                  <a:srgbClr val="FF0000"/>
                </a:solidFill>
              </a:rPr>
              <a:t>: full Gas + Si trackers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endcap</a:t>
            </a:r>
            <a:r>
              <a:rPr kumimoji="1" lang="en-US" altLang="zh-CN" dirty="0">
                <a:solidFill>
                  <a:srgbClr val="FF0000"/>
                </a:solidFill>
              </a:rPr>
              <a:t>: partial Gas tracker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forward</a:t>
            </a:r>
            <a:r>
              <a:rPr kumimoji="1" lang="en-US" altLang="zh-CN" dirty="0">
                <a:solidFill>
                  <a:srgbClr val="FF0000"/>
                </a:solidFill>
              </a:rPr>
              <a:t>: Si tracker only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7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FAECA-5119-E341-A13E-F16C76E3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CDR layout for acronyms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51ED9EE-F166-1941-AE3B-E7A858E7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17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CA6A77-2937-0A46-93ED-03FF6EB5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919329"/>
            <a:ext cx="76073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AB75CAB-696F-1F4B-BD70-CC060870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performance comparison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4CC9B2-B5D8-834E-96D1-C2393633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</a:t>
            </a:fld>
            <a:endParaRPr kumimoji="1" lang="zh-CN" altLang="en-US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6274A869-4E1B-1D42-B1AE-14D9D0F86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142997"/>
              </p:ext>
            </p:extLst>
          </p:nvPr>
        </p:nvGraphicFramePr>
        <p:xfrm>
          <a:off x="1022350" y="1468438"/>
          <a:ext cx="10147299" cy="4673600"/>
        </p:xfrm>
        <a:graphic>
          <a:graphicData uri="http://schemas.openxmlformats.org/drawingml/2006/table">
            <a:tbl>
              <a:tblPr/>
              <a:tblGrid>
                <a:gridCol w="3566296">
                  <a:extLst>
                    <a:ext uri="{9D8B030D-6E8A-4147-A177-3AD203B41FA5}">
                      <a16:colId xmlns:a16="http://schemas.microsoft.com/office/drawing/2014/main" val="2602411297"/>
                    </a:ext>
                  </a:extLst>
                </a:gridCol>
                <a:gridCol w="836891">
                  <a:extLst>
                    <a:ext uri="{9D8B030D-6E8A-4147-A177-3AD203B41FA5}">
                      <a16:colId xmlns:a16="http://schemas.microsoft.com/office/drawing/2014/main" val="3227578097"/>
                    </a:ext>
                  </a:extLst>
                </a:gridCol>
                <a:gridCol w="1436028">
                  <a:extLst>
                    <a:ext uri="{9D8B030D-6E8A-4147-A177-3AD203B41FA5}">
                      <a16:colId xmlns:a16="http://schemas.microsoft.com/office/drawing/2014/main" val="1006733791"/>
                    </a:ext>
                  </a:extLst>
                </a:gridCol>
                <a:gridCol w="1436028">
                  <a:extLst>
                    <a:ext uri="{9D8B030D-6E8A-4147-A177-3AD203B41FA5}">
                      <a16:colId xmlns:a16="http://schemas.microsoft.com/office/drawing/2014/main" val="823446059"/>
                    </a:ext>
                  </a:extLst>
                </a:gridCol>
                <a:gridCol w="1436028">
                  <a:extLst>
                    <a:ext uri="{9D8B030D-6E8A-4147-A177-3AD203B41FA5}">
                      <a16:colId xmlns:a16="http://schemas.microsoft.com/office/drawing/2014/main" val="1596928602"/>
                    </a:ext>
                  </a:extLst>
                </a:gridCol>
                <a:gridCol w="1436028">
                  <a:extLst>
                    <a:ext uri="{9D8B030D-6E8A-4147-A177-3AD203B41FA5}">
                      <a16:colId xmlns:a16="http://schemas.microsoft.com/office/drawing/2014/main" val="1689180675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unit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TPC, Higgs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TPC, 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DC, Higgs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DC, 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6932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B-field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8036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628049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material budget barrel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X0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12872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material budget endcap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X0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plate 22.5% + cables 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8809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Npoint of measurement/full-trk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7345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e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point resolution in rφ, 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 (full)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400 (full)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6838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point resolution in rz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100 - 500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200 - 800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29820"/>
                  </a:ext>
                </a:extLst>
              </a:tr>
              <a:tr h="2921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momentum resolution: </a:t>
                      </a:r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σ(</a:t>
                      </a: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pT)/pT = a·pT ⨁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55618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1/GeV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2.7E-05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2.1E-05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9653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6.0E-04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9.0E-04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7.7E-04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1.2E-03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0233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e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K/π separation power @ 20GeV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 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 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8386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dE/dx or dN/dx resolution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2.5-2.6%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2.5-2.6%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0480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hit rate, 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/s/pad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31.5k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 kHz/cell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9893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occupancy, 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8509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note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pad 0.5x0.5 mm2, ch 2x3e7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cell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18x18mm2, 27.6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kCells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0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68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873590-5124-9549-80EF-059147F9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comparison of cost estimation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3254EC8-2A0B-BB43-9FA3-8287D866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3</a:t>
            </a:fld>
            <a:endParaRPr kumimoji="1" lang="zh-CN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7509640B-FDEB-5144-A543-F3A5BC0B972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261508"/>
          <a:ext cx="10515599" cy="5087460"/>
        </p:xfrm>
        <a:graphic>
          <a:graphicData uri="http://schemas.openxmlformats.org/drawingml/2006/table">
            <a:tbl>
              <a:tblPr/>
              <a:tblGrid>
                <a:gridCol w="339761">
                  <a:extLst>
                    <a:ext uri="{9D8B030D-6E8A-4147-A177-3AD203B41FA5}">
                      <a16:colId xmlns:a16="http://schemas.microsoft.com/office/drawing/2014/main" val="3937579443"/>
                    </a:ext>
                  </a:extLst>
                </a:gridCol>
                <a:gridCol w="1758262">
                  <a:extLst>
                    <a:ext uri="{9D8B030D-6E8A-4147-A177-3AD203B41FA5}">
                      <a16:colId xmlns:a16="http://schemas.microsoft.com/office/drawing/2014/main" val="3290926504"/>
                    </a:ext>
                  </a:extLst>
                </a:gridCol>
                <a:gridCol w="637052">
                  <a:extLst>
                    <a:ext uri="{9D8B030D-6E8A-4147-A177-3AD203B41FA5}">
                      <a16:colId xmlns:a16="http://schemas.microsoft.com/office/drawing/2014/main" val="1173507825"/>
                    </a:ext>
                  </a:extLst>
                </a:gridCol>
                <a:gridCol w="637052">
                  <a:extLst>
                    <a:ext uri="{9D8B030D-6E8A-4147-A177-3AD203B41FA5}">
                      <a16:colId xmlns:a16="http://schemas.microsoft.com/office/drawing/2014/main" val="1379787585"/>
                    </a:ext>
                  </a:extLst>
                </a:gridCol>
                <a:gridCol w="637052">
                  <a:extLst>
                    <a:ext uri="{9D8B030D-6E8A-4147-A177-3AD203B41FA5}">
                      <a16:colId xmlns:a16="http://schemas.microsoft.com/office/drawing/2014/main" val="984221841"/>
                    </a:ext>
                  </a:extLst>
                </a:gridCol>
                <a:gridCol w="1418501">
                  <a:extLst>
                    <a:ext uri="{9D8B030D-6E8A-4147-A177-3AD203B41FA5}">
                      <a16:colId xmlns:a16="http://schemas.microsoft.com/office/drawing/2014/main" val="1723459143"/>
                    </a:ext>
                  </a:extLst>
                </a:gridCol>
                <a:gridCol w="1758262">
                  <a:extLst>
                    <a:ext uri="{9D8B030D-6E8A-4147-A177-3AD203B41FA5}">
                      <a16:colId xmlns:a16="http://schemas.microsoft.com/office/drawing/2014/main" val="960303399"/>
                    </a:ext>
                  </a:extLst>
                </a:gridCol>
                <a:gridCol w="637052">
                  <a:extLst>
                    <a:ext uri="{9D8B030D-6E8A-4147-A177-3AD203B41FA5}">
                      <a16:colId xmlns:a16="http://schemas.microsoft.com/office/drawing/2014/main" val="448497149"/>
                    </a:ext>
                  </a:extLst>
                </a:gridCol>
                <a:gridCol w="637052">
                  <a:extLst>
                    <a:ext uri="{9D8B030D-6E8A-4147-A177-3AD203B41FA5}">
                      <a16:colId xmlns:a16="http://schemas.microsoft.com/office/drawing/2014/main" val="1931862534"/>
                    </a:ext>
                  </a:extLst>
                </a:gridCol>
                <a:gridCol w="637052">
                  <a:extLst>
                    <a:ext uri="{9D8B030D-6E8A-4147-A177-3AD203B41FA5}">
                      <a16:colId xmlns:a16="http://schemas.microsoft.com/office/drawing/2014/main" val="136513275"/>
                    </a:ext>
                  </a:extLst>
                </a:gridCol>
                <a:gridCol w="1418501">
                  <a:extLst>
                    <a:ext uri="{9D8B030D-6E8A-4147-A177-3AD203B41FA5}">
                      <a16:colId xmlns:a16="http://schemas.microsoft.com/office/drawing/2014/main" val="3557099808"/>
                    </a:ext>
                  </a:extLst>
                </a:gridCol>
              </a:tblGrid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Time Projection Chamber (TPC)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[10k RMB]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Drift Chamber (DC)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8021.64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[10k RMB]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68482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Nr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unit price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quantity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total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note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unit price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quantity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total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note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884353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Chamber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Chamber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79963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Barrel inner cylinder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宁波材料所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Inner cylinder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204256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Barrel outer cylinder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宁波材料所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Outer cylinder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81560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1.3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Fieldcage (inner and outer)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牧泰来科技公司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Carbon-Fibre Frame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548240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1.4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Cathode and HV crate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020623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Endplate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Endplate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1861.36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681381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Aluminum endcap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合肥聚能科技公司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Aluminum endcap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405.00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810.00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838370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2.2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MPGD detector module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1.82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Feedthrough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0.002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235700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471.40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714871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2.3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Readout PCB boards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0.37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牧泰来科技公司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Sense Wire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0.0003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158900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47.67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738073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2.4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pre-assembly and testing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Field Wire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0.0011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483900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532.29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558018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Electronics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4950.00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Electronics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4640.28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033309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FEE ASIC readout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0.010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200000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FEE Preamp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0.240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2207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529.68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依据现有芯片测算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700709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3.2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Cables, connectors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0.03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20000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FEE Digital Board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1.68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2207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3707.76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依据现有芯片测算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673308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3.3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BEE Readout PCB board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1.40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FEE Mix Cable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0.12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2207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264.84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317114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3.4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Trigger/DAQ system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BEE Board and DAQ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138.00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依据现有芯片测算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959161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3.5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Crate and controller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933927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3.6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Electronics cooling system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119772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Alignment and calibration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Wiring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430.00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98194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Calibration system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Wiring tool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依据之前系统估价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500942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4.2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pre-assembly and testing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Wire test system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依据之前系统估价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536370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HV and Gas system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HV and Gas system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440.00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01117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HV and low power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0.40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中检维康科技公司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HV  Crate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743520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5.2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Gas system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天津液空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HV Module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637177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5.3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Slow control system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深圳利兴隆公司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HV cable / fan-out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636820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5.4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Online monitoring system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深圳利兴隆公司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Gas system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厂家报价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575494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5.5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Testing bef. Assembly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非标预估费用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Slow Control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20.00 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依据现有系统测算</a:t>
                      </a:r>
                    </a:p>
                  </a:txBody>
                  <a:tcPr marL="8517" marR="8517" marT="8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98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37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F66EE-23C5-7A46-B20B-B1F8D04C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mini-review on TPC and DC of CEPC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FFAE92-6A50-CD4F-9ECB-71397774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on April 1</a:t>
            </a:r>
            <a:r>
              <a:rPr kumimoji="1" lang="en-US" altLang="zh-CN" baseline="30000" dirty="0"/>
              <a:t>st</a:t>
            </a:r>
            <a:r>
              <a:rPr kumimoji="1" lang="en-US" altLang="zh-CN" dirty="0"/>
              <a:t> at IHEP, </a:t>
            </a:r>
            <a:r>
              <a:rPr kumimoji="1" lang="en-US" altLang="zh-CN" dirty="0">
                <a:hlinkClick r:id="rId2"/>
              </a:rPr>
              <a:t>https://indico.ihep.ac.cn/event/22016/</a:t>
            </a:r>
            <a:endParaRPr kumimoji="1" lang="en-US" altLang="zh-CN" dirty="0"/>
          </a:p>
          <a:p>
            <a:r>
              <a:rPr kumimoji="1" lang="en-US" altLang="zh-CN" dirty="0"/>
              <a:t>committee: Ouyang </a:t>
            </a:r>
            <a:r>
              <a:rPr kumimoji="1" lang="en-US" altLang="zh-CN" dirty="0" err="1"/>
              <a:t>Qun</a:t>
            </a:r>
            <a:r>
              <a:rPr kumimoji="1" lang="en-US" altLang="zh-CN" dirty="0"/>
              <a:t>(chair), Li </a:t>
            </a:r>
            <a:r>
              <a:rPr kumimoji="1" lang="en-US" altLang="zh-CN" dirty="0" err="1"/>
              <a:t>Yulan</a:t>
            </a:r>
            <a:r>
              <a:rPr kumimoji="1" lang="en-US" altLang="zh-CN" dirty="0"/>
              <a:t>, Liu </a:t>
            </a:r>
            <a:r>
              <a:rPr kumimoji="1" lang="en-US" altLang="zh-CN" dirty="0" err="1"/>
              <a:t>Jianbei</a:t>
            </a:r>
            <a:r>
              <a:rPr kumimoji="1" lang="en-US" altLang="zh-CN" dirty="0"/>
              <a:t>, Zhao Lei, Wang </a:t>
            </a:r>
            <a:r>
              <a:rPr kumimoji="1" lang="en-US" altLang="zh-CN" dirty="0" err="1"/>
              <a:t>Jianchun</a:t>
            </a:r>
            <a:r>
              <a:rPr kumimoji="1" lang="en-US" altLang="zh-CN" dirty="0"/>
              <a:t>, Wei Wei</a:t>
            </a:r>
          </a:p>
          <a:p>
            <a:r>
              <a:rPr kumimoji="1" lang="en-US" altLang="zh-CN" dirty="0"/>
              <a:t>participants: a few foreign experts in addition to Chinese members of two groups</a:t>
            </a:r>
          </a:p>
          <a:p>
            <a:r>
              <a:rPr kumimoji="1" lang="en-US" altLang="zh-CN" dirty="0"/>
              <a:t>Charge of the review</a:t>
            </a:r>
          </a:p>
          <a:p>
            <a:pPr lvl="1"/>
            <a:r>
              <a:rPr kumimoji="1" lang="en-US" altLang="zh-CN" dirty="0"/>
              <a:t>justify the feasibility of both TPC and DC</a:t>
            </a:r>
          </a:p>
          <a:p>
            <a:pPr lvl="1"/>
            <a:r>
              <a:rPr kumimoji="1" lang="en-US" altLang="zh-CN" dirty="0"/>
              <a:t>identify critical R&amp;Ds for TDR</a:t>
            </a:r>
          </a:p>
          <a:p>
            <a:pPr lvl="1"/>
            <a:r>
              <a:rPr kumimoji="1" lang="en-US" altLang="zh-CN" dirty="0" err="1"/>
              <a:t>prioritise</a:t>
            </a:r>
            <a:r>
              <a:rPr kumimoji="1" lang="en-US" altLang="zh-CN" dirty="0"/>
              <a:t> the choice of technology, if possible</a:t>
            </a:r>
          </a:p>
          <a:p>
            <a:pPr lvl="1"/>
            <a:r>
              <a:rPr kumimoji="1" lang="en-US" altLang="zh-CN" dirty="0"/>
              <a:t>justify cost estimations</a:t>
            </a:r>
          </a:p>
          <a:p>
            <a:r>
              <a:rPr kumimoji="1" lang="en-US" altLang="zh-CN" dirty="0"/>
              <a:t>Key recommendations</a:t>
            </a:r>
          </a:p>
          <a:p>
            <a:pPr lvl="1"/>
            <a:r>
              <a:rPr kumimoji="1" lang="en-US" altLang="zh-CN" b="1" dirty="0"/>
              <a:t>Both</a:t>
            </a:r>
            <a:r>
              <a:rPr kumimoji="1" lang="en-US" altLang="zh-CN" dirty="0"/>
              <a:t> scenarios are </a:t>
            </a:r>
            <a:r>
              <a:rPr kumimoji="1" lang="en-US" altLang="zh-CN" b="1" dirty="0"/>
              <a:t>feasible</a:t>
            </a:r>
            <a:r>
              <a:rPr kumimoji="1" lang="en-US" altLang="zh-CN" dirty="0"/>
              <a:t>, but are </a:t>
            </a:r>
            <a:r>
              <a:rPr kumimoji="1" lang="en-US" altLang="zh-CN" b="1" dirty="0"/>
              <a:t>challenging</a:t>
            </a:r>
            <a:r>
              <a:rPr kumimoji="1" lang="en-US" altLang="zh-CN" dirty="0"/>
              <a:t> in key techniques as well.</a:t>
            </a:r>
          </a:p>
          <a:p>
            <a:pPr lvl="1"/>
            <a:r>
              <a:rPr kumimoji="1" lang="en-US" altLang="zh-CN" dirty="0"/>
              <a:t>Most of results are based on simulation and </a:t>
            </a:r>
            <a:r>
              <a:rPr kumimoji="1" lang="en-US" altLang="zh-CN" b="1" dirty="0"/>
              <a:t>lack of experimental validation</a:t>
            </a:r>
            <a:r>
              <a:rPr kumimoji="1" lang="en-US" altLang="zh-CN" dirty="0"/>
              <a:t>, which is NOT enough for TDR.</a:t>
            </a:r>
          </a:p>
          <a:p>
            <a:pPr lvl="1"/>
            <a:r>
              <a:rPr kumimoji="1" lang="en-US" altLang="zh-CN" dirty="0"/>
              <a:t>According to their current R&amp;D status, it is </a:t>
            </a:r>
            <a:r>
              <a:rPr kumimoji="1" lang="en-US" altLang="zh-CN" b="1" i="1" dirty="0"/>
              <a:t>impossible</a:t>
            </a:r>
            <a:r>
              <a:rPr kumimoji="1" lang="en-US" altLang="zh-CN" dirty="0"/>
              <a:t> to give a choice.</a:t>
            </a:r>
          </a:p>
          <a:p>
            <a:pPr lvl="1"/>
            <a:r>
              <a:rPr kumimoji="1" lang="en-US" altLang="zh-CN" dirty="0"/>
              <a:t>It’s recommended to take further reviews, for which a list of support materials are suggested.</a:t>
            </a:r>
          </a:p>
          <a:p>
            <a:pPr lvl="1"/>
            <a:r>
              <a:rPr kumimoji="1" lang="en-US" altLang="zh-CN" dirty="0"/>
              <a:t>It’s suggested that cost estimations shall be reviewed separately.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B4B4F8-F99F-F943-8911-87208992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719B82-A33D-9D48-81F8-DBA2769C9072}"/>
              </a:ext>
            </a:extLst>
          </p:cNvPr>
          <p:cNvSpPr txBox="1"/>
          <p:nvPr/>
        </p:nvSpPr>
        <p:spPr>
          <a:xfrm rot="835939">
            <a:off x="9219458" y="702363"/>
            <a:ext cx="2543197" cy="358608"/>
          </a:xfrm>
          <a:prstGeom prst="rect">
            <a:avLst/>
          </a:prstGeom>
          <a:solidFill>
            <a:schemeClr val="accent6">
              <a:alpha val="75000"/>
            </a:schemeClr>
          </a:solidFill>
        </p:spPr>
        <p:txBody>
          <a:bodyPr wrap="none" bIns="35100" rtlCol="0" anchor="t" anchorCtr="0">
            <a:spAutoFit/>
          </a:bodyPr>
          <a:lstStyle/>
          <a:p>
            <a:pPr algn="l"/>
            <a:r>
              <a:rPr kumimoji="1" lang="en-US" altLang="zh-CN" b="1" dirty="0">
                <a:solidFill>
                  <a:schemeClr val="bg1"/>
                </a:solidFill>
              </a:rPr>
              <a:t>CEPC day on April 23</a:t>
            </a:r>
            <a:r>
              <a:rPr kumimoji="1" lang="en-US" altLang="zh-CN" b="1" baseline="30000" dirty="0">
                <a:solidFill>
                  <a:schemeClr val="bg1"/>
                </a:solidFill>
              </a:rPr>
              <a:t>rd</a:t>
            </a:r>
            <a:endParaRPr kumimoji="1"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7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70739-DB5D-8946-999D-36B53D8D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 my opinion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0A7BE-0783-D941-A564-AB69D367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 fully agree with the recommendations of the mini-review committee.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We are forced to choose is mainly due to the </a:t>
            </a:r>
            <a:r>
              <a:rPr kumimoji="1" lang="en-US" altLang="zh-CN" b="1" dirty="0"/>
              <a:t>PID</a:t>
            </a:r>
            <a:r>
              <a:rPr kumimoji="1" lang="en-US" altLang="zh-CN" dirty="0"/>
              <a:t> requirement, which is dominantly relevant to the </a:t>
            </a:r>
            <a:r>
              <a:rPr kumimoji="1" lang="en-US" altLang="zh-CN" b="1" dirty="0"/>
              <a:t>Z-pole</a:t>
            </a:r>
            <a:r>
              <a:rPr kumimoji="1" lang="en-US" altLang="zh-CN" dirty="0"/>
              <a:t> run.</a:t>
            </a:r>
          </a:p>
          <a:p>
            <a:r>
              <a:rPr kumimoji="1" lang="en-US" altLang="zh-CN" dirty="0"/>
              <a:t>However, we will start with the </a:t>
            </a:r>
            <a:r>
              <a:rPr kumimoji="1" lang="en-US" altLang="zh-CN" b="1" dirty="0"/>
              <a:t>Higgs</a:t>
            </a:r>
            <a:r>
              <a:rPr kumimoji="1" lang="en-US" altLang="zh-CN" dirty="0"/>
              <a:t> run for more than </a:t>
            </a:r>
            <a:r>
              <a:rPr kumimoji="1" lang="en-US" altLang="zh-CN" b="1" dirty="0"/>
              <a:t>ten years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Should CEPC be approved by the 15</a:t>
            </a:r>
            <a:r>
              <a:rPr kumimoji="1" lang="en-US" altLang="zh-CN" baseline="30000" dirty="0"/>
              <a:t>th</a:t>
            </a:r>
            <a:r>
              <a:rPr kumimoji="1" lang="en-US" altLang="zh-CN" dirty="0"/>
              <a:t>-Five, we need something deliverable </a:t>
            </a:r>
            <a:r>
              <a:rPr kumimoji="1" lang="en-US" altLang="zh-CN" i="1" dirty="0"/>
              <a:t>immediately</a:t>
            </a:r>
          </a:p>
          <a:p>
            <a:pPr lvl="1"/>
            <a:r>
              <a:rPr kumimoji="1" lang="en-US" altLang="zh-CN" dirty="0"/>
              <a:t>TPC, for instance, with non-pixelated readout, would be a choice of promising;</a:t>
            </a:r>
          </a:p>
          <a:p>
            <a:pPr lvl="1"/>
            <a:r>
              <a:rPr kumimoji="1" lang="en-US" altLang="zh-CN" dirty="0"/>
              <a:t>We may continue our R&amp;D for the PID-oriented TPC and DC with a serene certainty.</a:t>
            </a:r>
          </a:p>
          <a:p>
            <a:endParaRPr kumimoji="1" lang="en-US" altLang="zh-CN" dirty="0"/>
          </a:p>
          <a:p>
            <a:r>
              <a:rPr kumimoji="1" lang="en-US" altLang="zh-CN" i="1" dirty="0"/>
              <a:t>Hence, I would recommend </a:t>
            </a:r>
            <a:r>
              <a:rPr kumimoji="1" lang="en-US" altLang="zh-CN" b="1" i="1" dirty="0"/>
              <a:t>TPC</a:t>
            </a:r>
            <a:r>
              <a:rPr kumimoji="1" lang="en-US" altLang="zh-CN" i="1" dirty="0"/>
              <a:t> for our reference-detector TDR.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775D54-5955-4143-A982-0B459076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61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C3CF5D-8B1B-E64A-87ED-B04A23C8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FC9D8B-611F-D84D-85B4-507FDD5DEBDB}"/>
              </a:ext>
            </a:extLst>
          </p:cNvPr>
          <p:cNvSpPr txBox="1"/>
          <p:nvPr/>
        </p:nvSpPr>
        <p:spPr>
          <a:xfrm>
            <a:off x="4556956" y="2926530"/>
            <a:ext cx="3078087" cy="1004939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pPr algn="l"/>
            <a:r>
              <a:rPr kumimoji="1" lang="en-US" altLang="zh-CN" sz="6000" b="1" dirty="0">
                <a:solidFill>
                  <a:srgbClr val="C00000"/>
                </a:solidFill>
                <a:latin typeface="+mn-lt"/>
              </a:rPr>
              <a:t>Thanks!</a:t>
            </a:r>
            <a:endParaRPr kumimoji="1" lang="zh-CN" altLang="en-US" sz="6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94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5C43E-2DF6-1D4B-83CD-1408CB96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Material budget of TPC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D52B6B-F31F-E740-A6B3-1F157D8B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7</a:t>
            </a:fld>
            <a:endParaRPr kumimoji="1"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419100" y="4086863"/>
          <a:ext cx="4941824" cy="245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Layer of the barrels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D[cm]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r>
                        <a:rPr lang="en-US" altLang="zh-CN" baseline="-25000" dirty="0"/>
                        <a:t>0</a:t>
                      </a:r>
                      <a:r>
                        <a:rPr lang="en-US" altLang="zh-CN" dirty="0"/>
                        <a:t>[cm]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d/X</a:t>
                      </a:r>
                      <a:r>
                        <a:rPr lang="en-US" altLang="zh-CN" baseline="-25000" dirty="0"/>
                        <a:t>0</a:t>
                      </a:r>
                      <a:r>
                        <a:rPr lang="en-US" altLang="zh-CN" dirty="0"/>
                        <a:t>[%]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r>
                        <a:rPr lang="en-US" altLang="zh-CN" dirty="0"/>
                        <a:t>Copper shielding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CF outer</a:t>
                      </a:r>
                      <a:r>
                        <a:rPr lang="en-US" altLang="zh-CN" baseline="0" dirty="0"/>
                        <a:t> barrel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Mirror strips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Polyimide substrate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32.65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Field strips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0.003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CF inner</a:t>
                      </a:r>
                      <a:r>
                        <a:rPr lang="en-US" altLang="zh-CN" baseline="0" dirty="0"/>
                        <a:t> barrel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25.28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Su</a:t>
                      </a:r>
                      <a:r>
                        <a:rPr lang="en-US" altLang="zh-CN" b="1" baseline="0" dirty="0"/>
                        <a:t>m of the material budget</a:t>
                      </a:r>
                      <a:endParaRPr lang="zh-CN" alt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0.55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258605" y="3717531"/>
            <a:ext cx="3144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Material budget of TPC barrel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22732" y="687042"/>
            <a:ext cx="599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r>
              <a:rPr lang="en-US" altLang="zh-CN" b="1" dirty="0"/>
              <a:t>Low material of the TPC </a:t>
            </a:r>
            <a:r>
              <a:rPr lang="en-US" altLang="zh-CN" b="1" dirty="0" err="1"/>
              <a:t>endcap</a:t>
            </a:r>
            <a:endParaRPr lang="en-US" altLang="zh-CN" b="1" dirty="0"/>
          </a:p>
          <a:p>
            <a:r>
              <a:rPr lang="en-US" altLang="zh-CN" b="1" dirty="0"/>
              <a:t>			 </a:t>
            </a:r>
            <a:r>
              <a:rPr lang="en-US" altLang="zh-CN" dirty="0"/>
              <a:t>15%X</a:t>
            </a:r>
            <a:r>
              <a:rPr lang="en-US" altLang="zh-CN" baseline="-25000" dirty="0"/>
              <a:t>0</a:t>
            </a:r>
            <a:r>
              <a:rPr lang="en-US" altLang="zh-CN" dirty="0"/>
              <a:t>  in total, including</a:t>
            </a:r>
          </a:p>
          <a:p>
            <a:r>
              <a:rPr lang="en-US" altLang="zh-CN" dirty="0"/>
              <a:t>Readout plane, front-end-electronics		4%	</a:t>
            </a:r>
          </a:p>
          <a:p>
            <a:r>
              <a:rPr lang="en-US" altLang="zh-CN" dirty="0"/>
              <a:t>Cooling					2%	</a:t>
            </a:r>
          </a:p>
          <a:p>
            <a:r>
              <a:rPr lang="en-US" altLang="zh-CN" dirty="0"/>
              <a:t>Power cables				9%</a:t>
            </a:r>
          </a:p>
          <a:p>
            <a:endParaRPr lang="en-US" altLang="zh-CN" b="1" dirty="0"/>
          </a:p>
          <a:p>
            <a:r>
              <a:rPr lang="en-US" altLang="zh-CN" b="1" dirty="0"/>
              <a:t>Low material of the TPC barrel</a:t>
            </a:r>
          </a:p>
          <a:p>
            <a:r>
              <a:rPr lang="en-US" altLang="zh-CN" dirty="0"/>
              <a:t>			0.55% X</a:t>
            </a:r>
            <a:r>
              <a:rPr lang="en-US" altLang="zh-CN" baseline="-25000" dirty="0"/>
              <a:t>0</a:t>
            </a:r>
            <a:r>
              <a:rPr lang="en-US" altLang="zh-CN" dirty="0"/>
              <a:t> in total, including</a:t>
            </a:r>
          </a:p>
        </p:txBody>
      </p:sp>
      <p:pic>
        <p:nvPicPr>
          <p:cNvPr id="13" name="图片 12" descr="1">
            <a:extLst>
              <a:ext uri="{FF2B5EF4-FFF2-40B4-BE49-F238E27FC236}">
                <a16:creationId xmlns:a16="http://schemas.microsoft.com/office/drawing/2014/main" id="{CFC4D56D-06F4-4D34-9C56-0818D8ECB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90" r="31918" b="1149"/>
          <a:stretch/>
        </p:blipFill>
        <p:spPr>
          <a:xfrm>
            <a:off x="5984984" y="1197337"/>
            <a:ext cx="6133863" cy="41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1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34" y="151042"/>
            <a:ext cx="11445339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58" lvl="1"/>
            <a:r>
              <a:rPr kumimoji="1" lang="en-US" altLang="zh-CN" sz="33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Pixelated readout TPC beam test for PID</a:t>
            </a:r>
            <a:endParaRPr kumimoji="1" lang="zh-CN" altLang="en-US" sz="33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" name="灯片编号占位符 35"/>
          <p:cNvSpPr txBox="1">
            <a:spLocks/>
          </p:cNvSpPr>
          <p:nvPr/>
        </p:nvSpPr>
        <p:spPr>
          <a:xfrm>
            <a:off x="11715990" y="6663591"/>
            <a:ext cx="476010" cy="196485"/>
          </a:xfrm>
          <a:prstGeom prst="rect">
            <a:avLst/>
          </a:prstGeom>
        </p:spPr>
        <p:txBody>
          <a:bodyPr lIns="106260" tIns="53128" rIns="106260" bIns="53128"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15"/>
            <a:fld id="{81D60167-4931-47E6-BA6A-407CBD079E47}" type="slidenum">
              <a:rPr lang="en-US" altLang="zh-CN" sz="1400" b="1" spc="-6">
                <a:solidFill>
                  <a:prstClr val="black"/>
                </a:solidFill>
              </a:rPr>
              <a:pPr marL="29515"/>
              <a:t>8</a:t>
            </a:fld>
            <a:r>
              <a:rPr lang="en-US" altLang="zh-CN" sz="1400" b="1" spc="-6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5070" y="676222"/>
            <a:ext cx="11656962" cy="2163047"/>
            <a:chOff x="262701" y="996262"/>
            <a:chExt cx="11656962" cy="2163047"/>
          </a:xfrm>
        </p:grpSpPr>
        <p:sp>
          <p:nvSpPr>
            <p:cNvPr id="18" name="矩形 17"/>
            <p:cNvSpPr/>
            <p:nvPr/>
          </p:nvSpPr>
          <p:spPr>
            <a:xfrm>
              <a:off x="262701" y="996262"/>
              <a:ext cx="11453289" cy="2095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indent="-514250">
                <a:lnSpc>
                  <a:spcPct val="120000"/>
                </a:lnSpc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Pixelated readout TPC is</a:t>
              </a:r>
              <a:r>
                <a:rPr lang="en-US" altLang="zh-CN" sz="2100" b="1" spc="-17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a good option 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at high luminosity Z on circular </a:t>
              </a:r>
              <a:r>
                <a:rPr lang="en-US" altLang="zh-CN" sz="2100" spc="-17" dirty="0" err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e+e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 collider (2x36 cm</a:t>
              </a:r>
              <a:r>
                <a:rPr lang="en-US" altLang="zh-CN" sz="2100" spc="-17" baseline="30000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-2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s</a:t>
              </a:r>
              <a:r>
                <a:rPr lang="en-US" altLang="zh-CN" sz="2100" spc="-17" baseline="30000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-1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)</a:t>
              </a:r>
            </a:p>
            <a:p>
              <a:pPr marL="1200251" lvl="3" indent="-342900"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High spatial</a:t>
              </a:r>
              <a:r>
                <a:rPr lang="zh-CN" altLang="en-US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resolution </a:t>
              </a:r>
              <a:r>
                <a:rPr lang="en-US" altLang="zh-CN" sz="2100" b="1" spc="-17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under 2T or 3T magnetic field</a:t>
              </a:r>
              <a:endParaRPr lang="en-US" altLang="zh-CN" sz="2100" b="1" spc="-17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endParaRPr>
            </a:p>
            <a:p>
              <a:pPr marL="1200251" lvl="3" indent="-342900"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  <a:sym typeface="Wingdings" pitchFamily="2" charset="2"/>
                </a:rPr>
                <a:t>Better</a:t>
              </a:r>
              <a:r>
                <a:rPr lang="zh-CN" altLang="en-US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  <a:sym typeface="Wingdings" pitchFamily="2" charset="2"/>
                </a:rPr>
                <a:t>momentum</a:t>
              </a:r>
              <a:r>
                <a:rPr lang="zh-CN" altLang="en-US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  <a:sym typeface="Wingdings" pitchFamily="2" charset="2"/>
                </a:rPr>
                <a:t>resolution</a:t>
              </a:r>
            </a:p>
            <a:p>
              <a:pPr marL="1200251" lvl="3" indent="-342900"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High-rate operation (MHz/cm</a:t>
              </a:r>
              <a:r>
                <a:rPr lang="en-US" altLang="zh-CN" sz="2100" spc="-17" baseline="30000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)</a:t>
              </a:r>
            </a:p>
            <a:p>
              <a:pPr marL="1200251" lvl="3" indent="-342900"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 err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dE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/dx</a:t>
              </a:r>
              <a:r>
                <a:rPr lang="zh-CN" altLang="en-US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and Cluster counting (</a:t>
              </a:r>
              <a:r>
                <a:rPr lang="en-US" altLang="zh-CN" sz="2100" b="1" spc="-17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in space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)</a:t>
              </a:r>
            </a:p>
            <a:p>
              <a:pPr marL="1200251" lvl="3" indent="-342900"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Very low voxel occupancy</a:t>
              </a:r>
            </a:p>
          </p:txBody>
        </p:sp>
        <p:sp>
          <p:nvSpPr>
            <p:cNvPr id="7" name="object 4"/>
            <p:cNvSpPr/>
            <p:nvPr/>
          </p:nvSpPr>
          <p:spPr>
            <a:xfrm>
              <a:off x="8090272" y="1411537"/>
              <a:ext cx="3829391" cy="1747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76" y="2965133"/>
            <a:ext cx="9574948" cy="365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2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3ED0F1E-5A39-45CD-94B1-CBA3EB4C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Voxel Occupancy</a:t>
            </a:r>
            <a:endParaRPr kumimoji="1" lang="zh-CN" altLang="en-US" dirty="0"/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8A17F911-7DFD-42E7-A628-8F227F7D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431" y="657418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79F8C30-2368-4291-BF0E-972E78CC2F5B}"/>
              </a:ext>
            </a:extLst>
          </p:cNvPr>
          <p:cNvSpPr txBox="1"/>
          <p:nvPr/>
        </p:nvSpPr>
        <p:spPr>
          <a:xfrm>
            <a:off x="6237510" y="5725466"/>
            <a:ext cx="5839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半径方向上不同大小读出像素单元，时间窗下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Occupancy</a:t>
            </a:r>
            <a:endParaRPr lang="zh-CN" altLang="en-US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B690E22-9264-4405-BBF4-21DDF8749948}"/>
              </a:ext>
            </a:extLst>
          </p:cNvPr>
          <p:cNvSpPr txBox="1"/>
          <p:nvPr/>
        </p:nvSpPr>
        <p:spPr>
          <a:xfrm>
            <a:off x="115349" y="764704"/>
            <a:ext cx="57646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CEPC Soft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实现对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Z-pole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模式下，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分析完成了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TPC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探测器腔体内占空比研究和确认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对于单个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</a:t>
            </a:r>
            <a:r>
              <a:rPr lang="el-GR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m×500</a:t>
            </a:r>
            <a:r>
              <a:rPr lang="el-GR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 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读出像素，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40MHz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采样率，单位时间总的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数为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4×10</a:t>
            </a:r>
            <a:r>
              <a:rPr lang="en-US" altLang="zh-CN" sz="16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/s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大小为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×25ns~2mm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，单个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~0.5×0.5×2=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0.5 mm</a:t>
            </a:r>
            <a:r>
              <a:rPr lang="en-US" altLang="zh-CN" sz="16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500ns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时间窗，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向平均占用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</a:t>
            </a:r>
          </a:p>
          <a:p>
            <a:pPr marL="1200138" lvl="2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实际将采用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200ns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左右时间窗</a:t>
            </a:r>
            <a:endParaRPr lang="en-US" altLang="zh-CN" sz="1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最内层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 Occupancy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=20×31.5k/4×10</a:t>
            </a:r>
            <a:r>
              <a:rPr lang="en-US" altLang="zh-CN" sz="16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~1.58%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1mm×6mm Pad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，最内层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 Occupancy~35%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结果表明：现有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MDI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设计下，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TPC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探测器占空比保持非常低，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满足探测与物理需求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EA20843-A41C-4FB0-A152-2B2FD8AC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48" y="1340768"/>
            <a:ext cx="6055003" cy="43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C00000">
            <a:alpha val="75000"/>
          </a:srgbClr>
        </a:solidFill>
      </a:spPr>
      <a:bodyPr wrap="none" bIns="35100" rtlCol="0" anchor="t" anchorCtr="0">
        <a:spAutoFit/>
      </a:bodyPr>
      <a:lstStyle>
        <a:defPPr algn="l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3" id="{A21F0C79-90A7-FD4B-9CD4-613EA0F05C12}" vid="{9D2121BD-050B-0A4E-9082-39487DE533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8633</TotalTime>
  <Words>1475</Words>
  <Application>Microsoft Macintosh PowerPoint</Application>
  <PresentationFormat>宽屏</PresentationFormat>
  <Paragraphs>529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宋体</vt:lpstr>
      <vt:lpstr>Liberation Serif</vt:lpstr>
      <vt:lpstr>Arial</vt:lpstr>
      <vt:lpstr>Calibri</vt:lpstr>
      <vt:lpstr>Cambria</vt:lpstr>
      <vt:lpstr>Cambria Math</vt:lpstr>
      <vt:lpstr>Times New Roman</vt:lpstr>
      <vt:lpstr>Wingdings</vt:lpstr>
      <vt:lpstr>Office 主题​​</vt:lpstr>
      <vt:lpstr>A Request for Decision on TPC vs. DC</vt:lpstr>
      <vt:lpstr>performance comparison</vt:lpstr>
      <vt:lpstr>comparison of cost estimation</vt:lpstr>
      <vt:lpstr>mini-review on TPC and DC of CEPC</vt:lpstr>
      <vt:lpstr>in my opinion</vt:lpstr>
      <vt:lpstr>PowerPoint 演示文稿</vt:lpstr>
      <vt:lpstr>Material budget of TPC</vt:lpstr>
      <vt:lpstr>Pixelated readout TPC beam test for PID</vt:lpstr>
      <vt:lpstr>Voxel Occupancy</vt:lpstr>
      <vt:lpstr>PowerPoint 演示文稿</vt:lpstr>
      <vt:lpstr>Drift Chamber</vt:lpstr>
      <vt:lpstr>PowerPoint 演示文稿</vt:lpstr>
      <vt:lpstr>PowerPoint 演示文稿</vt:lpstr>
      <vt:lpstr>Layout design of wiring</vt:lpstr>
      <vt:lpstr>dN/dx Resolution and separation power</vt:lpstr>
      <vt:lpstr>CEPC tracking system, draft</vt:lpstr>
      <vt:lpstr>CDR layout for acronyms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Tracker</dc:title>
  <dc:creator>王萌（Wang Meng）</dc:creator>
  <cp:lastModifiedBy>王萌（Wang Meng）</cp:lastModifiedBy>
  <cp:revision>147</cp:revision>
  <cp:lastPrinted>2023-12-01T09:26:13Z</cp:lastPrinted>
  <dcterms:created xsi:type="dcterms:W3CDTF">2024-01-30T01:54:24Z</dcterms:created>
  <dcterms:modified xsi:type="dcterms:W3CDTF">2024-05-14T01:01:49Z</dcterms:modified>
</cp:coreProperties>
</file>