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485" r:id="rId2"/>
    <p:sldId id="530" r:id="rId3"/>
    <p:sldId id="536" r:id="rId4"/>
    <p:sldId id="537" r:id="rId5"/>
    <p:sldId id="538" r:id="rId6"/>
    <p:sldId id="539" r:id="rId7"/>
    <p:sldId id="497" r:id="rId8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13B69"/>
    <a:srgbClr val="B2B2B2"/>
    <a:srgbClr val="D3D3D3"/>
    <a:srgbClr val="D9D9D9"/>
    <a:srgbClr val="F3F6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1284" autoAdjust="0"/>
  </p:normalViewPr>
  <p:slideViewPr>
    <p:cSldViewPr snapToGrid="0">
      <p:cViewPr varScale="1">
        <p:scale>
          <a:sx n="102" d="100"/>
          <a:sy n="102" d="100"/>
        </p:scale>
        <p:origin x="89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17E05-7D90-4B20-84A1-85AC9028FC7A}" type="datetimeFigureOut">
              <a:rPr lang="zh-CN" altLang="en-US" smtClean="0"/>
              <a:t>2024/5/13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50511-FD4D-4D47-AEE3-B6FCF52C01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200" b="1" dirty="0">
              <a:solidFill>
                <a:srgbClr val="071F65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A724F-12B9-4281-8AC4-9796C3351ED6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A724F-12B9-4281-8AC4-9796C3351ED6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A724F-12B9-4281-8AC4-9796C3351ED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A724F-12B9-4281-8AC4-9796C3351ED6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A724F-12B9-4281-8AC4-9796C3351ED6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D7E3-44C3-4FFE-8135-F620D8EF1C72}" type="datetimeFigureOut">
              <a:rPr lang="zh-CN" altLang="en-US" smtClean="0"/>
              <a:t>2024/5/13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83C0-C808-4C83-87D6-16DAE3D431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D7E3-44C3-4FFE-8135-F620D8EF1C72}" type="datetimeFigureOut">
              <a:rPr lang="zh-CN" altLang="en-US" smtClean="0"/>
              <a:t>2024/5/13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83C0-C808-4C83-87D6-16DAE3D431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D7E3-44C3-4FFE-8135-F620D8EF1C72}" type="datetimeFigureOut">
              <a:rPr lang="zh-CN" altLang="en-US" smtClean="0"/>
              <a:t>2024/5/13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83C0-C808-4C83-87D6-16DAE3D431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D7E3-44C3-4FFE-8135-F620D8EF1C72}" type="datetimeFigureOut">
              <a:rPr lang="zh-CN" altLang="en-US" smtClean="0"/>
              <a:t>2024/5/13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83C0-C808-4C83-87D6-16DAE3D431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D7E3-44C3-4FFE-8135-F620D8EF1C72}" type="datetimeFigureOut">
              <a:rPr lang="zh-CN" altLang="en-US" smtClean="0"/>
              <a:t>2024/5/13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83C0-C808-4C83-87D6-16DAE3D431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D7E3-44C3-4FFE-8135-F620D8EF1C72}" type="datetimeFigureOut">
              <a:rPr lang="zh-CN" altLang="en-US" smtClean="0"/>
              <a:t>2024/5/13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83C0-C808-4C83-87D6-16DAE3D431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D7E3-44C3-4FFE-8135-F620D8EF1C72}" type="datetimeFigureOut">
              <a:rPr lang="zh-CN" altLang="en-US" smtClean="0"/>
              <a:t>2024/5/13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83C0-C808-4C83-87D6-16DAE3D431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D7E3-44C3-4FFE-8135-F620D8EF1C72}" type="datetimeFigureOut">
              <a:rPr lang="zh-CN" altLang="en-US" smtClean="0"/>
              <a:t>2024/5/13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83C0-C808-4C83-87D6-16DAE3D431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D7E3-44C3-4FFE-8135-F620D8EF1C72}" type="datetimeFigureOut">
              <a:rPr lang="zh-CN" altLang="en-US" smtClean="0"/>
              <a:t>2024/5/13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83C0-C808-4C83-87D6-16DAE3D431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D7E3-44C3-4FFE-8135-F620D8EF1C72}" type="datetimeFigureOut">
              <a:rPr lang="zh-CN" altLang="en-US" smtClean="0"/>
              <a:t>2024/5/13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83C0-C808-4C83-87D6-16DAE3D431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D7E3-44C3-4FFE-8135-F620D8EF1C72}" type="datetimeFigureOut">
              <a:rPr lang="zh-CN" altLang="en-US" smtClean="0"/>
              <a:t>2024/5/13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83C0-C808-4C83-87D6-16DAE3D431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3D7E3-44C3-4FFE-8135-F620D8EF1C72}" type="datetimeFigureOut">
              <a:rPr lang="zh-CN" altLang="en-US" smtClean="0"/>
              <a:t>2024/5/13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283C0-C808-4C83-87D6-16DAE3D431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459735" y="2882295"/>
            <a:ext cx="10885080" cy="156966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071F65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Electronic analysis of time measurement of Muon detector</a:t>
            </a:r>
          </a:p>
        </p:txBody>
      </p:sp>
      <p:cxnSp>
        <p:nvCxnSpPr>
          <p:cNvPr id="24" name="直接连接符 23"/>
          <p:cNvCxnSpPr/>
          <p:nvPr/>
        </p:nvCxnSpPr>
        <p:spPr>
          <a:xfrm flipH="1">
            <a:off x="1249153" y="4557139"/>
            <a:ext cx="93062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456" y="155986"/>
            <a:ext cx="4289733" cy="1394163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4017212" y="4968847"/>
            <a:ext cx="3541226" cy="830997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r>
              <a:rPr kumimoji="1" lang="en-US" altLang="zh-CN" sz="2400" b="1" dirty="0">
                <a:solidFill>
                  <a:srgbClr val="071F65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Reporter</a:t>
            </a:r>
            <a:r>
              <a:rPr kumimoji="1" lang="zh-CN" altLang="en-US" sz="2400" b="1" dirty="0">
                <a:solidFill>
                  <a:srgbClr val="071F65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kumimoji="1" lang="en-US" altLang="zh-CN" sz="2400" b="1" dirty="0">
                <a:solidFill>
                  <a:srgbClr val="071F65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Jianjun Wang</a:t>
            </a:r>
          </a:p>
          <a:p>
            <a:pPr algn="ctr"/>
            <a:r>
              <a:rPr kumimoji="1" lang="en-US" altLang="zh-CN" sz="2400" b="1" dirty="0">
                <a:solidFill>
                  <a:srgbClr val="071F65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2024/04/29</a:t>
            </a:r>
            <a:endParaRPr kumimoji="1" lang="en-US" altLang="zh-CN" sz="24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56322" y="6336889"/>
            <a:ext cx="3086100" cy="365125"/>
          </a:xfrm>
        </p:spPr>
        <p:txBody>
          <a:bodyPr/>
          <a:lstStyle/>
          <a:p>
            <a:pPr defTabSz="914400"/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上海理工大学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4"/>
          <p:cNvSpPr/>
          <p:nvPr/>
        </p:nvSpPr>
        <p:spPr>
          <a:xfrm>
            <a:off x="0" y="271193"/>
            <a:ext cx="4699322" cy="676656"/>
          </a:xfrm>
          <a:custGeom>
            <a:avLst/>
            <a:gdLst>
              <a:gd name="connsiteX0" fmla="*/ 0 w 6014720"/>
              <a:gd name="connsiteY0" fmla="*/ 0 h 701040"/>
              <a:gd name="connsiteX1" fmla="*/ 5557520 w 6014720"/>
              <a:gd name="connsiteY1" fmla="*/ 0 h 701040"/>
              <a:gd name="connsiteX2" fmla="*/ 6014720 w 6014720"/>
              <a:gd name="connsiteY2" fmla="*/ 701040 h 701040"/>
              <a:gd name="connsiteX3" fmla="*/ 0 w 6014720"/>
              <a:gd name="connsiteY3" fmla="*/ 701040 h 701040"/>
              <a:gd name="connsiteX4" fmla="*/ 0 w 6014720"/>
              <a:gd name="connsiteY4" fmla="*/ 0 h 70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4720" h="701040">
                <a:moveTo>
                  <a:pt x="0" y="0"/>
                </a:moveTo>
                <a:lnTo>
                  <a:pt x="5557520" y="0"/>
                </a:lnTo>
                <a:lnTo>
                  <a:pt x="6014720" y="701040"/>
                </a:lnTo>
                <a:lnTo>
                  <a:pt x="0" y="70104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5" name="直接连接符 24"/>
          <p:cNvCxnSpPr>
            <a:stCxn id="24" idx="3"/>
          </p:cNvCxnSpPr>
          <p:nvPr/>
        </p:nvCxnSpPr>
        <p:spPr>
          <a:xfrm>
            <a:off x="0" y="947849"/>
            <a:ext cx="12192000" cy="0"/>
          </a:xfrm>
          <a:prstGeom prst="line">
            <a:avLst/>
          </a:prstGeom>
          <a:ln w="28575">
            <a:solidFill>
              <a:srgbClr val="3043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328"/>
          <p:cNvSpPr>
            <a:spLocks noEditPoints="1"/>
          </p:cNvSpPr>
          <p:nvPr/>
        </p:nvSpPr>
        <p:spPr bwMode="auto">
          <a:xfrm flipH="1">
            <a:off x="0" y="447044"/>
            <a:ext cx="497209" cy="500806"/>
          </a:xfrm>
          <a:custGeom>
            <a:avLst/>
            <a:gdLst/>
            <a:ahLst/>
            <a:cxnLst>
              <a:cxn ang="0">
                <a:pos x="0" y="127"/>
              </a:cxn>
              <a:cxn ang="0">
                <a:pos x="2" y="129"/>
              </a:cxn>
              <a:cxn ang="0">
                <a:pos x="126" y="129"/>
              </a:cxn>
              <a:cxn ang="0">
                <a:pos x="127" y="129"/>
              </a:cxn>
              <a:cxn ang="0">
                <a:pos x="128" y="128"/>
              </a:cxn>
              <a:cxn ang="0">
                <a:pos x="128" y="128"/>
              </a:cxn>
              <a:cxn ang="0">
                <a:pos x="128" y="128"/>
              </a:cxn>
              <a:cxn ang="0">
                <a:pos x="128" y="127"/>
              </a:cxn>
              <a:cxn ang="0">
                <a:pos x="128" y="127"/>
              </a:cxn>
              <a:cxn ang="0">
                <a:pos x="128" y="127"/>
              </a:cxn>
              <a:cxn ang="0">
                <a:pos x="128" y="126"/>
              </a:cxn>
              <a:cxn ang="0">
                <a:pos x="128" y="126"/>
              </a:cxn>
              <a:cxn ang="0">
                <a:pos x="116" y="87"/>
              </a:cxn>
              <a:cxn ang="0">
                <a:pos x="115" y="87"/>
              </a:cxn>
              <a:cxn ang="0">
                <a:pos x="47" y="18"/>
              </a:cxn>
              <a:cxn ang="0">
                <a:pos x="47" y="18"/>
              </a:cxn>
              <a:cxn ang="0">
                <a:pos x="32" y="3"/>
              </a:cxn>
              <a:cxn ang="0">
                <a:pos x="23" y="3"/>
              </a:cxn>
              <a:cxn ang="0">
                <a:pos x="2" y="24"/>
              </a:cxn>
              <a:cxn ang="0">
                <a:pos x="0" y="28"/>
              </a:cxn>
              <a:cxn ang="0">
                <a:pos x="2" y="33"/>
              </a:cxn>
              <a:cxn ang="0">
                <a:pos x="16" y="47"/>
              </a:cxn>
              <a:cxn ang="0">
                <a:pos x="17" y="48"/>
              </a:cxn>
              <a:cxn ang="0">
                <a:pos x="85" y="116"/>
              </a:cxn>
              <a:cxn ang="0">
                <a:pos x="86" y="117"/>
              </a:cxn>
              <a:cxn ang="0">
                <a:pos x="113" y="125"/>
              </a:cxn>
              <a:cxn ang="0">
                <a:pos x="2" y="125"/>
              </a:cxn>
              <a:cxn ang="0">
                <a:pos x="0" y="127"/>
              </a:cxn>
              <a:cxn ang="0">
                <a:pos x="25" y="42"/>
              </a:cxn>
              <a:cxn ang="0">
                <a:pos x="88" y="104"/>
              </a:cxn>
              <a:cxn ang="0">
                <a:pos x="86" y="112"/>
              </a:cxn>
              <a:cxn ang="0">
                <a:pos x="21" y="46"/>
              </a:cxn>
              <a:cxn ang="0">
                <a:pos x="25" y="42"/>
              </a:cxn>
              <a:cxn ang="0">
                <a:pos x="91" y="101"/>
              </a:cxn>
              <a:cxn ang="0">
                <a:pos x="28" y="39"/>
              </a:cxn>
              <a:cxn ang="0">
                <a:pos x="38" y="29"/>
              </a:cxn>
              <a:cxn ang="0">
                <a:pos x="100" y="92"/>
              </a:cxn>
              <a:cxn ang="0">
                <a:pos x="100" y="101"/>
              </a:cxn>
              <a:cxn ang="0">
                <a:pos x="91" y="101"/>
              </a:cxn>
              <a:cxn ang="0">
                <a:pos x="103" y="89"/>
              </a:cxn>
              <a:cxn ang="0">
                <a:pos x="41" y="26"/>
              </a:cxn>
              <a:cxn ang="0">
                <a:pos x="45" y="22"/>
              </a:cxn>
              <a:cxn ang="0">
                <a:pos x="110" y="87"/>
              </a:cxn>
              <a:cxn ang="0">
                <a:pos x="103" y="89"/>
              </a:cxn>
              <a:cxn ang="0">
                <a:pos x="92" y="105"/>
              </a:cxn>
              <a:cxn ang="0">
                <a:pos x="102" y="105"/>
              </a:cxn>
              <a:cxn ang="0">
                <a:pos x="104" y="103"/>
              </a:cxn>
              <a:cxn ang="0">
                <a:pos x="104" y="92"/>
              </a:cxn>
              <a:cxn ang="0">
                <a:pos x="112" y="90"/>
              </a:cxn>
              <a:cxn ang="0">
                <a:pos x="123" y="124"/>
              </a:cxn>
              <a:cxn ang="0">
                <a:pos x="89" y="114"/>
              </a:cxn>
              <a:cxn ang="0">
                <a:pos x="92" y="105"/>
              </a:cxn>
              <a:cxn ang="0">
                <a:pos x="4" y="28"/>
              </a:cxn>
              <a:cxn ang="0">
                <a:pos x="5" y="27"/>
              </a:cxn>
              <a:cxn ang="0">
                <a:pos x="26" y="6"/>
              </a:cxn>
              <a:cxn ang="0">
                <a:pos x="29" y="6"/>
              </a:cxn>
              <a:cxn ang="0">
                <a:pos x="42" y="19"/>
              </a:cxn>
              <a:cxn ang="0">
                <a:pos x="18" y="43"/>
              </a:cxn>
              <a:cxn ang="0">
                <a:pos x="5" y="30"/>
              </a:cxn>
              <a:cxn ang="0">
                <a:pos x="4" y="28"/>
              </a:cxn>
            </a:cxnLst>
            <a:rect l="0" t="0" r="r" b="b"/>
            <a:pathLst>
              <a:path w="128" h="129">
                <a:moveTo>
                  <a:pt x="0" y="127"/>
                </a:moveTo>
                <a:cubicBezTo>
                  <a:pt x="0" y="128"/>
                  <a:pt x="1" y="129"/>
                  <a:pt x="2" y="129"/>
                </a:cubicBezTo>
                <a:cubicBezTo>
                  <a:pt x="126" y="129"/>
                  <a:pt x="126" y="129"/>
                  <a:pt x="126" y="129"/>
                </a:cubicBezTo>
                <a:cubicBezTo>
                  <a:pt x="127" y="129"/>
                  <a:pt x="127" y="129"/>
                  <a:pt x="127" y="129"/>
                </a:cubicBezTo>
                <a:cubicBezTo>
                  <a:pt x="127" y="129"/>
                  <a:pt x="128" y="129"/>
                  <a:pt x="128" y="128"/>
                </a:cubicBezTo>
                <a:cubicBezTo>
                  <a:pt x="128" y="128"/>
                  <a:pt x="128" y="128"/>
                  <a:pt x="128" y="128"/>
                </a:cubicBezTo>
                <a:cubicBezTo>
                  <a:pt x="128" y="128"/>
                  <a:pt x="128" y="128"/>
                  <a:pt x="128" y="128"/>
                </a:cubicBezTo>
                <a:cubicBezTo>
                  <a:pt x="128" y="128"/>
                  <a:pt x="128" y="128"/>
                  <a:pt x="128" y="127"/>
                </a:cubicBezTo>
                <a:cubicBezTo>
                  <a:pt x="128" y="127"/>
                  <a:pt x="128" y="127"/>
                  <a:pt x="128" y="127"/>
                </a:cubicBezTo>
                <a:cubicBezTo>
                  <a:pt x="128" y="127"/>
                  <a:pt x="128" y="127"/>
                  <a:pt x="128" y="127"/>
                </a:cubicBezTo>
                <a:cubicBezTo>
                  <a:pt x="128" y="127"/>
                  <a:pt x="128" y="127"/>
                  <a:pt x="128" y="126"/>
                </a:cubicBezTo>
                <a:cubicBezTo>
                  <a:pt x="128" y="126"/>
                  <a:pt x="128" y="126"/>
                  <a:pt x="128" y="126"/>
                </a:cubicBezTo>
                <a:cubicBezTo>
                  <a:pt x="116" y="87"/>
                  <a:pt x="116" y="87"/>
                  <a:pt x="116" y="87"/>
                </a:cubicBezTo>
                <a:cubicBezTo>
                  <a:pt x="116" y="87"/>
                  <a:pt x="115" y="87"/>
                  <a:pt x="115" y="87"/>
                </a:cubicBezTo>
                <a:cubicBezTo>
                  <a:pt x="47" y="18"/>
                  <a:pt x="47" y="18"/>
                  <a:pt x="47" y="18"/>
                </a:cubicBezTo>
                <a:cubicBezTo>
                  <a:pt x="47" y="18"/>
                  <a:pt x="47" y="18"/>
                  <a:pt x="47" y="18"/>
                </a:cubicBezTo>
                <a:cubicBezTo>
                  <a:pt x="32" y="3"/>
                  <a:pt x="32" y="3"/>
                  <a:pt x="32" y="3"/>
                </a:cubicBezTo>
                <a:cubicBezTo>
                  <a:pt x="29" y="0"/>
                  <a:pt x="25" y="0"/>
                  <a:pt x="23" y="3"/>
                </a:cubicBezTo>
                <a:cubicBezTo>
                  <a:pt x="2" y="24"/>
                  <a:pt x="2" y="24"/>
                  <a:pt x="2" y="24"/>
                </a:cubicBezTo>
                <a:cubicBezTo>
                  <a:pt x="1" y="25"/>
                  <a:pt x="0" y="27"/>
                  <a:pt x="0" y="28"/>
                </a:cubicBezTo>
                <a:cubicBezTo>
                  <a:pt x="0" y="30"/>
                  <a:pt x="1" y="31"/>
                  <a:pt x="2" y="33"/>
                </a:cubicBezTo>
                <a:cubicBezTo>
                  <a:pt x="16" y="47"/>
                  <a:pt x="16" y="47"/>
                  <a:pt x="16" y="47"/>
                </a:cubicBezTo>
                <a:cubicBezTo>
                  <a:pt x="17" y="47"/>
                  <a:pt x="17" y="47"/>
                  <a:pt x="17" y="48"/>
                </a:cubicBezTo>
                <a:cubicBezTo>
                  <a:pt x="85" y="116"/>
                  <a:pt x="85" y="116"/>
                  <a:pt x="85" y="116"/>
                </a:cubicBezTo>
                <a:cubicBezTo>
                  <a:pt x="85" y="117"/>
                  <a:pt x="86" y="117"/>
                  <a:pt x="86" y="117"/>
                </a:cubicBezTo>
                <a:cubicBezTo>
                  <a:pt x="113" y="125"/>
                  <a:pt x="113" y="125"/>
                  <a:pt x="113" y="125"/>
                </a:cubicBezTo>
                <a:cubicBezTo>
                  <a:pt x="2" y="125"/>
                  <a:pt x="2" y="125"/>
                  <a:pt x="2" y="125"/>
                </a:cubicBezTo>
                <a:cubicBezTo>
                  <a:pt x="1" y="125"/>
                  <a:pt x="0" y="126"/>
                  <a:pt x="0" y="127"/>
                </a:cubicBezTo>
                <a:close/>
                <a:moveTo>
                  <a:pt x="25" y="42"/>
                </a:moveTo>
                <a:cubicBezTo>
                  <a:pt x="88" y="104"/>
                  <a:pt x="88" y="104"/>
                  <a:pt x="88" y="104"/>
                </a:cubicBezTo>
                <a:cubicBezTo>
                  <a:pt x="86" y="112"/>
                  <a:pt x="86" y="112"/>
                  <a:pt x="86" y="112"/>
                </a:cubicBezTo>
                <a:cubicBezTo>
                  <a:pt x="21" y="46"/>
                  <a:pt x="21" y="46"/>
                  <a:pt x="21" y="46"/>
                </a:cubicBezTo>
                <a:lnTo>
                  <a:pt x="25" y="42"/>
                </a:lnTo>
                <a:close/>
                <a:moveTo>
                  <a:pt x="91" y="101"/>
                </a:moveTo>
                <a:cubicBezTo>
                  <a:pt x="28" y="39"/>
                  <a:pt x="28" y="39"/>
                  <a:pt x="28" y="39"/>
                </a:cubicBezTo>
                <a:cubicBezTo>
                  <a:pt x="38" y="29"/>
                  <a:pt x="38" y="29"/>
                  <a:pt x="38" y="29"/>
                </a:cubicBezTo>
                <a:cubicBezTo>
                  <a:pt x="100" y="92"/>
                  <a:pt x="100" y="92"/>
                  <a:pt x="100" y="92"/>
                </a:cubicBezTo>
                <a:cubicBezTo>
                  <a:pt x="100" y="101"/>
                  <a:pt x="100" y="101"/>
                  <a:pt x="100" y="101"/>
                </a:cubicBezTo>
                <a:lnTo>
                  <a:pt x="91" y="101"/>
                </a:lnTo>
                <a:close/>
                <a:moveTo>
                  <a:pt x="103" y="89"/>
                </a:moveTo>
                <a:cubicBezTo>
                  <a:pt x="41" y="26"/>
                  <a:pt x="41" y="26"/>
                  <a:pt x="41" y="26"/>
                </a:cubicBezTo>
                <a:cubicBezTo>
                  <a:pt x="45" y="22"/>
                  <a:pt x="45" y="22"/>
                  <a:pt x="45" y="22"/>
                </a:cubicBezTo>
                <a:cubicBezTo>
                  <a:pt x="110" y="87"/>
                  <a:pt x="110" y="87"/>
                  <a:pt x="110" y="87"/>
                </a:cubicBezTo>
                <a:lnTo>
                  <a:pt x="103" y="89"/>
                </a:lnTo>
                <a:close/>
                <a:moveTo>
                  <a:pt x="92" y="105"/>
                </a:moveTo>
                <a:cubicBezTo>
                  <a:pt x="102" y="105"/>
                  <a:pt x="102" y="105"/>
                  <a:pt x="102" y="105"/>
                </a:cubicBezTo>
                <a:cubicBezTo>
                  <a:pt x="104" y="105"/>
                  <a:pt x="104" y="104"/>
                  <a:pt x="104" y="103"/>
                </a:cubicBezTo>
                <a:cubicBezTo>
                  <a:pt x="104" y="92"/>
                  <a:pt x="104" y="92"/>
                  <a:pt x="104" y="92"/>
                </a:cubicBezTo>
                <a:cubicBezTo>
                  <a:pt x="112" y="90"/>
                  <a:pt x="112" y="90"/>
                  <a:pt x="112" y="90"/>
                </a:cubicBezTo>
                <a:cubicBezTo>
                  <a:pt x="123" y="124"/>
                  <a:pt x="123" y="124"/>
                  <a:pt x="123" y="124"/>
                </a:cubicBezTo>
                <a:cubicBezTo>
                  <a:pt x="89" y="114"/>
                  <a:pt x="89" y="114"/>
                  <a:pt x="89" y="114"/>
                </a:cubicBezTo>
                <a:lnTo>
                  <a:pt x="92" y="105"/>
                </a:lnTo>
                <a:close/>
                <a:moveTo>
                  <a:pt x="4" y="28"/>
                </a:moveTo>
                <a:cubicBezTo>
                  <a:pt x="4" y="28"/>
                  <a:pt x="4" y="27"/>
                  <a:pt x="5" y="27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5"/>
                  <a:pt x="28" y="5"/>
                  <a:pt x="29" y="6"/>
                </a:cubicBezTo>
                <a:cubicBezTo>
                  <a:pt x="42" y="19"/>
                  <a:pt x="42" y="19"/>
                  <a:pt x="42" y="19"/>
                </a:cubicBezTo>
                <a:cubicBezTo>
                  <a:pt x="18" y="43"/>
                  <a:pt x="18" y="43"/>
                  <a:pt x="18" y="43"/>
                </a:cubicBezTo>
                <a:cubicBezTo>
                  <a:pt x="5" y="30"/>
                  <a:pt x="5" y="30"/>
                  <a:pt x="5" y="30"/>
                </a:cubicBezTo>
                <a:cubicBezTo>
                  <a:pt x="4" y="29"/>
                  <a:pt x="4" y="29"/>
                  <a:pt x="4" y="28"/>
                </a:cubicBezTo>
                <a:close/>
              </a:path>
            </a:pathLst>
          </a:custGeom>
          <a:solidFill>
            <a:srgbClr val="324270"/>
          </a:solidFill>
          <a:ln w="12700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id-ID" sz="2400"/>
          </a:p>
        </p:txBody>
      </p:sp>
      <p:sp>
        <p:nvSpPr>
          <p:cNvPr id="8" name="TextBox 7"/>
          <p:cNvSpPr txBox="1"/>
          <p:nvPr/>
        </p:nvSpPr>
        <p:spPr>
          <a:xfrm>
            <a:off x="497209" y="347911"/>
            <a:ext cx="8194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spc="400" dirty="0">
                <a:solidFill>
                  <a:srgbClr val="2D437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Muon detector back-end electronics</a:t>
            </a:r>
            <a:endParaRPr lang="zh-CN" altLang="en-US" sz="3200" b="1" spc="400" dirty="0">
              <a:solidFill>
                <a:srgbClr val="2D437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9C8A4D71-8F55-1CAF-D682-E79DB4EE3267}"/>
              </a:ext>
            </a:extLst>
          </p:cNvPr>
          <p:cNvSpPr txBox="1"/>
          <p:nvPr/>
        </p:nvSpPr>
        <p:spPr>
          <a:xfrm>
            <a:off x="248604" y="1108537"/>
            <a:ext cx="11630679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Evaluation of the number of extensible channels in electronics</a:t>
            </a:r>
            <a:endParaRPr lang="zh-CN" altLang="en-US" sz="28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5DF6F0BE-C991-406C-F796-8D9C01B78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5659" y="2224725"/>
            <a:ext cx="1437644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3" name="对象 12">
            <a:extLst>
              <a:ext uri="{FF2B5EF4-FFF2-40B4-BE49-F238E27FC236}">
                <a16:creationId xmlns:a16="http://schemas.microsoft.com/office/drawing/2014/main" id="{0BA678F3-4CC4-BC17-3F9D-B8945FDB4A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157794"/>
              </p:ext>
            </p:extLst>
          </p:nvPr>
        </p:nvGraphicFramePr>
        <p:xfrm>
          <a:off x="2012643" y="2224725"/>
          <a:ext cx="7241240" cy="4072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19078514" imgH="10744122" progId="Visio.Drawing.15">
                  <p:embed/>
                </p:oleObj>
              </mc:Choice>
              <mc:Fallback>
                <p:oleObj name="Visio" r:id="rId3" imgW="19078514" imgH="10744122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643" y="2224725"/>
                        <a:ext cx="7241240" cy="40723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4"/>
          <p:cNvSpPr/>
          <p:nvPr/>
        </p:nvSpPr>
        <p:spPr>
          <a:xfrm>
            <a:off x="0" y="271193"/>
            <a:ext cx="4699322" cy="676656"/>
          </a:xfrm>
          <a:custGeom>
            <a:avLst/>
            <a:gdLst>
              <a:gd name="connsiteX0" fmla="*/ 0 w 6014720"/>
              <a:gd name="connsiteY0" fmla="*/ 0 h 701040"/>
              <a:gd name="connsiteX1" fmla="*/ 5557520 w 6014720"/>
              <a:gd name="connsiteY1" fmla="*/ 0 h 701040"/>
              <a:gd name="connsiteX2" fmla="*/ 6014720 w 6014720"/>
              <a:gd name="connsiteY2" fmla="*/ 701040 h 701040"/>
              <a:gd name="connsiteX3" fmla="*/ 0 w 6014720"/>
              <a:gd name="connsiteY3" fmla="*/ 701040 h 701040"/>
              <a:gd name="connsiteX4" fmla="*/ 0 w 6014720"/>
              <a:gd name="connsiteY4" fmla="*/ 0 h 70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4720" h="701040">
                <a:moveTo>
                  <a:pt x="0" y="0"/>
                </a:moveTo>
                <a:lnTo>
                  <a:pt x="5557520" y="0"/>
                </a:lnTo>
                <a:lnTo>
                  <a:pt x="6014720" y="701040"/>
                </a:lnTo>
                <a:lnTo>
                  <a:pt x="0" y="70104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5" name="直接连接符 24"/>
          <p:cNvCxnSpPr>
            <a:stCxn id="24" idx="3"/>
          </p:cNvCxnSpPr>
          <p:nvPr/>
        </p:nvCxnSpPr>
        <p:spPr>
          <a:xfrm>
            <a:off x="0" y="947849"/>
            <a:ext cx="12192000" cy="0"/>
          </a:xfrm>
          <a:prstGeom prst="line">
            <a:avLst/>
          </a:prstGeom>
          <a:ln w="28575">
            <a:solidFill>
              <a:srgbClr val="3043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328"/>
          <p:cNvSpPr>
            <a:spLocks noEditPoints="1"/>
          </p:cNvSpPr>
          <p:nvPr/>
        </p:nvSpPr>
        <p:spPr bwMode="auto">
          <a:xfrm flipH="1">
            <a:off x="0" y="447044"/>
            <a:ext cx="497209" cy="500806"/>
          </a:xfrm>
          <a:custGeom>
            <a:avLst/>
            <a:gdLst/>
            <a:ahLst/>
            <a:cxnLst>
              <a:cxn ang="0">
                <a:pos x="0" y="127"/>
              </a:cxn>
              <a:cxn ang="0">
                <a:pos x="2" y="129"/>
              </a:cxn>
              <a:cxn ang="0">
                <a:pos x="126" y="129"/>
              </a:cxn>
              <a:cxn ang="0">
                <a:pos x="127" y="129"/>
              </a:cxn>
              <a:cxn ang="0">
                <a:pos x="128" y="128"/>
              </a:cxn>
              <a:cxn ang="0">
                <a:pos x="128" y="128"/>
              </a:cxn>
              <a:cxn ang="0">
                <a:pos x="128" y="128"/>
              </a:cxn>
              <a:cxn ang="0">
                <a:pos x="128" y="127"/>
              </a:cxn>
              <a:cxn ang="0">
                <a:pos x="128" y="127"/>
              </a:cxn>
              <a:cxn ang="0">
                <a:pos x="128" y="127"/>
              </a:cxn>
              <a:cxn ang="0">
                <a:pos x="128" y="126"/>
              </a:cxn>
              <a:cxn ang="0">
                <a:pos x="128" y="126"/>
              </a:cxn>
              <a:cxn ang="0">
                <a:pos x="116" y="87"/>
              </a:cxn>
              <a:cxn ang="0">
                <a:pos x="115" y="87"/>
              </a:cxn>
              <a:cxn ang="0">
                <a:pos x="47" y="18"/>
              </a:cxn>
              <a:cxn ang="0">
                <a:pos x="47" y="18"/>
              </a:cxn>
              <a:cxn ang="0">
                <a:pos x="32" y="3"/>
              </a:cxn>
              <a:cxn ang="0">
                <a:pos x="23" y="3"/>
              </a:cxn>
              <a:cxn ang="0">
                <a:pos x="2" y="24"/>
              </a:cxn>
              <a:cxn ang="0">
                <a:pos x="0" y="28"/>
              </a:cxn>
              <a:cxn ang="0">
                <a:pos x="2" y="33"/>
              </a:cxn>
              <a:cxn ang="0">
                <a:pos x="16" y="47"/>
              </a:cxn>
              <a:cxn ang="0">
                <a:pos x="17" y="48"/>
              </a:cxn>
              <a:cxn ang="0">
                <a:pos x="85" y="116"/>
              </a:cxn>
              <a:cxn ang="0">
                <a:pos x="86" y="117"/>
              </a:cxn>
              <a:cxn ang="0">
                <a:pos x="113" y="125"/>
              </a:cxn>
              <a:cxn ang="0">
                <a:pos x="2" y="125"/>
              </a:cxn>
              <a:cxn ang="0">
                <a:pos x="0" y="127"/>
              </a:cxn>
              <a:cxn ang="0">
                <a:pos x="25" y="42"/>
              </a:cxn>
              <a:cxn ang="0">
                <a:pos x="88" y="104"/>
              </a:cxn>
              <a:cxn ang="0">
                <a:pos x="86" y="112"/>
              </a:cxn>
              <a:cxn ang="0">
                <a:pos x="21" y="46"/>
              </a:cxn>
              <a:cxn ang="0">
                <a:pos x="25" y="42"/>
              </a:cxn>
              <a:cxn ang="0">
                <a:pos x="91" y="101"/>
              </a:cxn>
              <a:cxn ang="0">
                <a:pos x="28" y="39"/>
              </a:cxn>
              <a:cxn ang="0">
                <a:pos x="38" y="29"/>
              </a:cxn>
              <a:cxn ang="0">
                <a:pos x="100" y="92"/>
              </a:cxn>
              <a:cxn ang="0">
                <a:pos x="100" y="101"/>
              </a:cxn>
              <a:cxn ang="0">
                <a:pos x="91" y="101"/>
              </a:cxn>
              <a:cxn ang="0">
                <a:pos x="103" y="89"/>
              </a:cxn>
              <a:cxn ang="0">
                <a:pos x="41" y="26"/>
              </a:cxn>
              <a:cxn ang="0">
                <a:pos x="45" y="22"/>
              </a:cxn>
              <a:cxn ang="0">
                <a:pos x="110" y="87"/>
              </a:cxn>
              <a:cxn ang="0">
                <a:pos x="103" y="89"/>
              </a:cxn>
              <a:cxn ang="0">
                <a:pos x="92" y="105"/>
              </a:cxn>
              <a:cxn ang="0">
                <a:pos x="102" y="105"/>
              </a:cxn>
              <a:cxn ang="0">
                <a:pos x="104" y="103"/>
              </a:cxn>
              <a:cxn ang="0">
                <a:pos x="104" y="92"/>
              </a:cxn>
              <a:cxn ang="0">
                <a:pos x="112" y="90"/>
              </a:cxn>
              <a:cxn ang="0">
                <a:pos x="123" y="124"/>
              </a:cxn>
              <a:cxn ang="0">
                <a:pos x="89" y="114"/>
              </a:cxn>
              <a:cxn ang="0">
                <a:pos x="92" y="105"/>
              </a:cxn>
              <a:cxn ang="0">
                <a:pos x="4" y="28"/>
              </a:cxn>
              <a:cxn ang="0">
                <a:pos x="5" y="27"/>
              </a:cxn>
              <a:cxn ang="0">
                <a:pos x="26" y="6"/>
              </a:cxn>
              <a:cxn ang="0">
                <a:pos x="29" y="6"/>
              </a:cxn>
              <a:cxn ang="0">
                <a:pos x="42" y="19"/>
              </a:cxn>
              <a:cxn ang="0">
                <a:pos x="18" y="43"/>
              </a:cxn>
              <a:cxn ang="0">
                <a:pos x="5" y="30"/>
              </a:cxn>
              <a:cxn ang="0">
                <a:pos x="4" y="28"/>
              </a:cxn>
            </a:cxnLst>
            <a:rect l="0" t="0" r="r" b="b"/>
            <a:pathLst>
              <a:path w="128" h="129">
                <a:moveTo>
                  <a:pt x="0" y="127"/>
                </a:moveTo>
                <a:cubicBezTo>
                  <a:pt x="0" y="128"/>
                  <a:pt x="1" y="129"/>
                  <a:pt x="2" y="129"/>
                </a:cubicBezTo>
                <a:cubicBezTo>
                  <a:pt x="126" y="129"/>
                  <a:pt x="126" y="129"/>
                  <a:pt x="126" y="129"/>
                </a:cubicBezTo>
                <a:cubicBezTo>
                  <a:pt x="127" y="129"/>
                  <a:pt x="127" y="129"/>
                  <a:pt x="127" y="129"/>
                </a:cubicBezTo>
                <a:cubicBezTo>
                  <a:pt x="127" y="129"/>
                  <a:pt x="128" y="129"/>
                  <a:pt x="128" y="128"/>
                </a:cubicBezTo>
                <a:cubicBezTo>
                  <a:pt x="128" y="128"/>
                  <a:pt x="128" y="128"/>
                  <a:pt x="128" y="128"/>
                </a:cubicBezTo>
                <a:cubicBezTo>
                  <a:pt x="128" y="128"/>
                  <a:pt x="128" y="128"/>
                  <a:pt x="128" y="128"/>
                </a:cubicBezTo>
                <a:cubicBezTo>
                  <a:pt x="128" y="128"/>
                  <a:pt x="128" y="128"/>
                  <a:pt x="128" y="127"/>
                </a:cubicBezTo>
                <a:cubicBezTo>
                  <a:pt x="128" y="127"/>
                  <a:pt x="128" y="127"/>
                  <a:pt x="128" y="127"/>
                </a:cubicBezTo>
                <a:cubicBezTo>
                  <a:pt x="128" y="127"/>
                  <a:pt x="128" y="127"/>
                  <a:pt x="128" y="127"/>
                </a:cubicBezTo>
                <a:cubicBezTo>
                  <a:pt x="128" y="127"/>
                  <a:pt x="128" y="127"/>
                  <a:pt x="128" y="126"/>
                </a:cubicBezTo>
                <a:cubicBezTo>
                  <a:pt x="128" y="126"/>
                  <a:pt x="128" y="126"/>
                  <a:pt x="128" y="126"/>
                </a:cubicBezTo>
                <a:cubicBezTo>
                  <a:pt x="116" y="87"/>
                  <a:pt x="116" y="87"/>
                  <a:pt x="116" y="87"/>
                </a:cubicBezTo>
                <a:cubicBezTo>
                  <a:pt x="116" y="87"/>
                  <a:pt x="115" y="87"/>
                  <a:pt x="115" y="87"/>
                </a:cubicBezTo>
                <a:cubicBezTo>
                  <a:pt x="47" y="18"/>
                  <a:pt x="47" y="18"/>
                  <a:pt x="47" y="18"/>
                </a:cubicBezTo>
                <a:cubicBezTo>
                  <a:pt x="47" y="18"/>
                  <a:pt x="47" y="18"/>
                  <a:pt x="47" y="18"/>
                </a:cubicBezTo>
                <a:cubicBezTo>
                  <a:pt x="32" y="3"/>
                  <a:pt x="32" y="3"/>
                  <a:pt x="32" y="3"/>
                </a:cubicBezTo>
                <a:cubicBezTo>
                  <a:pt x="29" y="0"/>
                  <a:pt x="25" y="0"/>
                  <a:pt x="23" y="3"/>
                </a:cubicBezTo>
                <a:cubicBezTo>
                  <a:pt x="2" y="24"/>
                  <a:pt x="2" y="24"/>
                  <a:pt x="2" y="24"/>
                </a:cubicBezTo>
                <a:cubicBezTo>
                  <a:pt x="1" y="25"/>
                  <a:pt x="0" y="27"/>
                  <a:pt x="0" y="28"/>
                </a:cubicBezTo>
                <a:cubicBezTo>
                  <a:pt x="0" y="30"/>
                  <a:pt x="1" y="31"/>
                  <a:pt x="2" y="33"/>
                </a:cubicBezTo>
                <a:cubicBezTo>
                  <a:pt x="16" y="47"/>
                  <a:pt x="16" y="47"/>
                  <a:pt x="16" y="47"/>
                </a:cubicBezTo>
                <a:cubicBezTo>
                  <a:pt x="17" y="47"/>
                  <a:pt x="17" y="47"/>
                  <a:pt x="17" y="48"/>
                </a:cubicBezTo>
                <a:cubicBezTo>
                  <a:pt x="85" y="116"/>
                  <a:pt x="85" y="116"/>
                  <a:pt x="85" y="116"/>
                </a:cubicBezTo>
                <a:cubicBezTo>
                  <a:pt x="85" y="117"/>
                  <a:pt x="86" y="117"/>
                  <a:pt x="86" y="117"/>
                </a:cubicBezTo>
                <a:cubicBezTo>
                  <a:pt x="113" y="125"/>
                  <a:pt x="113" y="125"/>
                  <a:pt x="113" y="125"/>
                </a:cubicBezTo>
                <a:cubicBezTo>
                  <a:pt x="2" y="125"/>
                  <a:pt x="2" y="125"/>
                  <a:pt x="2" y="125"/>
                </a:cubicBezTo>
                <a:cubicBezTo>
                  <a:pt x="1" y="125"/>
                  <a:pt x="0" y="126"/>
                  <a:pt x="0" y="127"/>
                </a:cubicBezTo>
                <a:close/>
                <a:moveTo>
                  <a:pt x="25" y="42"/>
                </a:moveTo>
                <a:cubicBezTo>
                  <a:pt x="88" y="104"/>
                  <a:pt x="88" y="104"/>
                  <a:pt x="88" y="104"/>
                </a:cubicBezTo>
                <a:cubicBezTo>
                  <a:pt x="86" y="112"/>
                  <a:pt x="86" y="112"/>
                  <a:pt x="86" y="112"/>
                </a:cubicBezTo>
                <a:cubicBezTo>
                  <a:pt x="21" y="46"/>
                  <a:pt x="21" y="46"/>
                  <a:pt x="21" y="46"/>
                </a:cubicBezTo>
                <a:lnTo>
                  <a:pt x="25" y="42"/>
                </a:lnTo>
                <a:close/>
                <a:moveTo>
                  <a:pt x="91" y="101"/>
                </a:moveTo>
                <a:cubicBezTo>
                  <a:pt x="28" y="39"/>
                  <a:pt x="28" y="39"/>
                  <a:pt x="28" y="39"/>
                </a:cubicBezTo>
                <a:cubicBezTo>
                  <a:pt x="38" y="29"/>
                  <a:pt x="38" y="29"/>
                  <a:pt x="38" y="29"/>
                </a:cubicBezTo>
                <a:cubicBezTo>
                  <a:pt x="100" y="92"/>
                  <a:pt x="100" y="92"/>
                  <a:pt x="100" y="92"/>
                </a:cubicBezTo>
                <a:cubicBezTo>
                  <a:pt x="100" y="101"/>
                  <a:pt x="100" y="101"/>
                  <a:pt x="100" y="101"/>
                </a:cubicBezTo>
                <a:lnTo>
                  <a:pt x="91" y="101"/>
                </a:lnTo>
                <a:close/>
                <a:moveTo>
                  <a:pt x="103" y="89"/>
                </a:moveTo>
                <a:cubicBezTo>
                  <a:pt x="41" y="26"/>
                  <a:pt x="41" y="26"/>
                  <a:pt x="41" y="26"/>
                </a:cubicBezTo>
                <a:cubicBezTo>
                  <a:pt x="45" y="22"/>
                  <a:pt x="45" y="22"/>
                  <a:pt x="45" y="22"/>
                </a:cubicBezTo>
                <a:cubicBezTo>
                  <a:pt x="110" y="87"/>
                  <a:pt x="110" y="87"/>
                  <a:pt x="110" y="87"/>
                </a:cubicBezTo>
                <a:lnTo>
                  <a:pt x="103" y="89"/>
                </a:lnTo>
                <a:close/>
                <a:moveTo>
                  <a:pt x="92" y="105"/>
                </a:moveTo>
                <a:cubicBezTo>
                  <a:pt x="102" y="105"/>
                  <a:pt x="102" y="105"/>
                  <a:pt x="102" y="105"/>
                </a:cubicBezTo>
                <a:cubicBezTo>
                  <a:pt x="104" y="105"/>
                  <a:pt x="104" y="104"/>
                  <a:pt x="104" y="103"/>
                </a:cubicBezTo>
                <a:cubicBezTo>
                  <a:pt x="104" y="92"/>
                  <a:pt x="104" y="92"/>
                  <a:pt x="104" y="92"/>
                </a:cubicBezTo>
                <a:cubicBezTo>
                  <a:pt x="112" y="90"/>
                  <a:pt x="112" y="90"/>
                  <a:pt x="112" y="90"/>
                </a:cubicBezTo>
                <a:cubicBezTo>
                  <a:pt x="123" y="124"/>
                  <a:pt x="123" y="124"/>
                  <a:pt x="123" y="124"/>
                </a:cubicBezTo>
                <a:cubicBezTo>
                  <a:pt x="89" y="114"/>
                  <a:pt x="89" y="114"/>
                  <a:pt x="89" y="114"/>
                </a:cubicBezTo>
                <a:lnTo>
                  <a:pt x="92" y="105"/>
                </a:lnTo>
                <a:close/>
                <a:moveTo>
                  <a:pt x="4" y="28"/>
                </a:moveTo>
                <a:cubicBezTo>
                  <a:pt x="4" y="28"/>
                  <a:pt x="4" y="27"/>
                  <a:pt x="5" y="27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5"/>
                  <a:pt x="28" y="5"/>
                  <a:pt x="29" y="6"/>
                </a:cubicBezTo>
                <a:cubicBezTo>
                  <a:pt x="42" y="19"/>
                  <a:pt x="42" y="19"/>
                  <a:pt x="42" y="19"/>
                </a:cubicBezTo>
                <a:cubicBezTo>
                  <a:pt x="18" y="43"/>
                  <a:pt x="18" y="43"/>
                  <a:pt x="18" y="43"/>
                </a:cubicBezTo>
                <a:cubicBezTo>
                  <a:pt x="5" y="30"/>
                  <a:pt x="5" y="30"/>
                  <a:pt x="5" y="30"/>
                </a:cubicBezTo>
                <a:cubicBezTo>
                  <a:pt x="4" y="29"/>
                  <a:pt x="4" y="29"/>
                  <a:pt x="4" y="28"/>
                </a:cubicBezTo>
                <a:close/>
              </a:path>
            </a:pathLst>
          </a:custGeom>
          <a:solidFill>
            <a:srgbClr val="324270"/>
          </a:solidFill>
          <a:ln w="12700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id-ID" sz="2400"/>
          </a:p>
        </p:txBody>
      </p:sp>
      <p:sp>
        <p:nvSpPr>
          <p:cNvPr id="8" name="TextBox 7"/>
          <p:cNvSpPr txBox="1"/>
          <p:nvPr/>
        </p:nvSpPr>
        <p:spPr>
          <a:xfrm>
            <a:off x="497209" y="347911"/>
            <a:ext cx="8194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spc="400" dirty="0">
                <a:solidFill>
                  <a:srgbClr val="2D437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Muon detector back-end electronics</a:t>
            </a:r>
            <a:endParaRPr lang="zh-CN" altLang="en-US" sz="3200" b="1" spc="400" dirty="0">
              <a:solidFill>
                <a:srgbClr val="2D437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16706" y="1780773"/>
            <a:ext cx="38909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I/O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Logical Resource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Storage Resource</a:t>
            </a: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2796436"/>
            <a:ext cx="12085999" cy="3401635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>
            <a:off x="106001" y="4581236"/>
            <a:ext cx="11864326" cy="295564"/>
          </a:xfrm>
          <a:prstGeom prst="rect">
            <a:avLst/>
          </a:prstGeom>
          <a:noFill/>
          <a:ln w="57150">
            <a:solidFill>
              <a:srgbClr val="C00000"/>
            </a:solidFill>
            <a:prstDash val="lg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106001" y="1439416"/>
            <a:ext cx="12279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FPGA</a:t>
            </a:r>
            <a:r>
              <a:rPr lang="zh-CN" altLang="en-US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XC7K325TFFG900-2</a:t>
            </a:r>
            <a:endParaRPr lang="zh-CN" altLang="en-US" sz="20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5041" y="973175"/>
            <a:ext cx="11630679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Evaluation of the number of extensible channels in electronics</a:t>
            </a:r>
            <a:endParaRPr lang="zh-CN" altLang="en-US" sz="28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0" y="3305473"/>
            <a:ext cx="12102051" cy="3432323"/>
          </a:xfrm>
          <a:prstGeom prst="rect">
            <a:avLst/>
          </a:prstGeom>
        </p:spPr>
      </p:pic>
      <p:sp>
        <p:nvSpPr>
          <p:cNvPr id="24" name="矩形 4"/>
          <p:cNvSpPr/>
          <p:nvPr/>
        </p:nvSpPr>
        <p:spPr>
          <a:xfrm>
            <a:off x="0" y="271193"/>
            <a:ext cx="4699322" cy="676656"/>
          </a:xfrm>
          <a:custGeom>
            <a:avLst/>
            <a:gdLst>
              <a:gd name="connsiteX0" fmla="*/ 0 w 6014720"/>
              <a:gd name="connsiteY0" fmla="*/ 0 h 701040"/>
              <a:gd name="connsiteX1" fmla="*/ 5557520 w 6014720"/>
              <a:gd name="connsiteY1" fmla="*/ 0 h 701040"/>
              <a:gd name="connsiteX2" fmla="*/ 6014720 w 6014720"/>
              <a:gd name="connsiteY2" fmla="*/ 701040 h 701040"/>
              <a:gd name="connsiteX3" fmla="*/ 0 w 6014720"/>
              <a:gd name="connsiteY3" fmla="*/ 701040 h 701040"/>
              <a:gd name="connsiteX4" fmla="*/ 0 w 6014720"/>
              <a:gd name="connsiteY4" fmla="*/ 0 h 70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4720" h="701040">
                <a:moveTo>
                  <a:pt x="0" y="0"/>
                </a:moveTo>
                <a:lnTo>
                  <a:pt x="5557520" y="0"/>
                </a:lnTo>
                <a:lnTo>
                  <a:pt x="6014720" y="701040"/>
                </a:lnTo>
                <a:lnTo>
                  <a:pt x="0" y="70104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5" name="直接连接符 24"/>
          <p:cNvCxnSpPr>
            <a:stCxn id="24" idx="3"/>
          </p:cNvCxnSpPr>
          <p:nvPr/>
        </p:nvCxnSpPr>
        <p:spPr>
          <a:xfrm>
            <a:off x="0" y="947849"/>
            <a:ext cx="12192000" cy="0"/>
          </a:xfrm>
          <a:prstGeom prst="line">
            <a:avLst/>
          </a:prstGeom>
          <a:ln w="28575">
            <a:solidFill>
              <a:srgbClr val="3043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328"/>
          <p:cNvSpPr>
            <a:spLocks noEditPoints="1"/>
          </p:cNvSpPr>
          <p:nvPr/>
        </p:nvSpPr>
        <p:spPr bwMode="auto">
          <a:xfrm flipH="1">
            <a:off x="0" y="447044"/>
            <a:ext cx="497209" cy="500806"/>
          </a:xfrm>
          <a:custGeom>
            <a:avLst/>
            <a:gdLst/>
            <a:ahLst/>
            <a:cxnLst>
              <a:cxn ang="0">
                <a:pos x="0" y="127"/>
              </a:cxn>
              <a:cxn ang="0">
                <a:pos x="2" y="129"/>
              </a:cxn>
              <a:cxn ang="0">
                <a:pos x="126" y="129"/>
              </a:cxn>
              <a:cxn ang="0">
                <a:pos x="127" y="129"/>
              </a:cxn>
              <a:cxn ang="0">
                <a:pos x="128" y="128"/>
              </a:cxn>
              <a:cxn ang="0">
                <a:pos x="128" y="128"/>
              </a:cxn>
              <a:cxn ang="0">
                <a:pos x="128" y="128"/>
              </a:cxn>
              <a:cxn ang="0">
                <a:pos x="128" y="127"/>
              </a:cxn>
              <a:cxn ang="0">
                <a:pos x="128" y="127"/>
              </a:cxn>
              <a:cxn ang="0">
                <a:pos x="128" y="127"/>
              </a:cxn>
              <a:cxn ang="0">
                <a:pos x="128" y="126"/>
              </a:cxn>
              <a:cxn ang="0">
                <a:pos x="128" y="126"/>
              </a:cxn>
              <a:cxn ang="0">
                <a:pos x="116" y="87"/>
              </a:cxn>
              <a:cxn ang="0">
                <a:pos x="115" y="87"/>
              </a:cxn>
              <a:cxn ang="0">
                <a:pos x="47" y="18"/>
              </a:cxn>
              <a:cxn ang="0">
                <a:pos x="47" y="18"/>
              </a:cxn>
              <a:cxn ang="0">
                <a:pos x="32" y="3"/>
              </a:cxn>
              <a:cxn ang="0">
                <a:pos x="23" y="3"/>
              </a:cxn>
              <a:cxn ang="0">
                <a:pos x="2" y="24"/>
              </a:cxn>
              <a:cxn ang="0">
                <a:pos x="0" y="28"/>
              </a:cxn>
              <a:cxn ang="0">
                <a:pos x="2" y="33"/>
              </a:cxn>
              <a:cxn ang="0">
                <a:pos x="16" y="47"/>
              </a:cxn>
              <a:cxn ang="0">
                <a:pos x="17" y="48"/>
              </a:cxn>
              <a:cxn ang="0">
                <a:pos x="85" y="116"/>
              </a:cxn>
              <a:cxn ang="0">
                <a:pos x="86" y="117"/>
              </a:cxn>
              <a:cxn ang="0">
                <a:pos x="113" y="125"/>
              </a:cxn>
              <a:cxn ang="0">
                <a:pos x="2" y="125"/>
              </a:cxn>
              <a:cxn ang="0">
                <a:pos x="0" y="127"/>
              </a:cxn>
              <a:cxn ang="0">
                <a:pos x="25" y="42"/>
              </a:cxn>
              <a:cxn ang="0">
                <a:pos x="88" y="104"/>
              </a:cxn>
              <a:cxn ang="0">
                <a:pos x="86" y="112"/>
              </a:cxn>
              <a:cxn ang="0">
                <a:pos x="21" y="46"/>
              </a:cxn>
              <a:cxn ang="0">
                <a:pos x="25" y="42"/>
              </a:cxn>
              <a:cxn ang="0">
                <a:pos x="91" y="101"/>
              </a:cxn>
              <a:cxn ang="0">
                <a:pos x="28" y="39"/>
              </a:cxn>
              <a:cxn ang="0">
                <a:pos x="38" y="29"/>
              </a:cxn>
              <a:cxn ang="0">
                <a:pos x="100" y="92"/>
              </a:cxn>
              <a:cxn ang="0">
                <a:pos x="100" y="101"/>
              </a:cxn>
              <a:cxn ang="0">
                <a:pos x="91" y="101"/>
              </a:cxn>
              <a:cxn ang="0">
                <a:pos x="103" y="89"/>
              </a:cxn>
              <a:cxn ang="0">
                <a:pos x="41" y="26"/>
              </a:cxn>
              <a:cxn ang="0">
                <a:pos x="45" y="22"/>
              </a:cxn>
              <a:cxn ang="0">
                <a:pos x="110" y="87"/>
              </a:cxn>
              <a:cxn ang="0">
                <a:pos x="103" y="89"/>
              </a:cxn>
              <a:cxn ang="0">
                <a:pos x="92" y="105"/>
              </a:cxn>
              <a:cxn ang="0">
                <a:pos x="102" y="105"/>
              </a:cxn>
              <a:cxn ang="0">
                <a:pos x="104" y="103"/>
              </a:cxn>
              <a:cxn ang="0">
                <a:pos x="104" y="92"/>
              </a:cxn>
              <a:cxn ang="0">
                <a:pos x="112" y="90"/>
              </a:cxn>
              <a:cxn ang="0">
                <a:pos x="123" y="124"/>
              </a:cxn>
              <a:cxn ang="0">
                <a:pos x="89" y="114"/>
              </a:cxn>
              <a:cxn ang="0">
                <a:pos x="92" y="105"/>
              </a:cxn>
              <a:cxn ang="0">
                <a:pos x="4" y="28"/>
              </a:cxn>
              <a:cxn ang="0">
                <a:pos x="5" y="27"/>
              </a:cxn>
              <a:cxn ang="0">
                <a:pos x="26" y="6"/>
              </a:cxn>
              <a:cxn ang="0">
                <a:pos x="29" y="6"/>
              </a:cxn>
              <a:cxn ang="0">
                <a:pos x="42" y="19"/>
              </a:cxn>
              <a:cxn ang="0">
                <a:pos x="18" y="43"/>
              </a:cxn>
              <a:cxn ang="0">
                <a:pos x="5" y="30"/>
              </a:cxn>
              <a:cxn ang="0">
                <a:pos x="4" y="28"/>
              </a:cxn>
            </a:cxnLst>
            <a:rect l="0" t="0" r="r" b="b"/>
            <a:pathLst>
              <a:path w="128" h="129">
                <a:moveTo>
                  <a:pt x="0" y="127"/>
                </a:moveTo>
                <a:cubicBezTo>
                  <a:pt x="0" y="128"/>
                  <a:pt x="1" y="129"/>
                  <a:pt x="2" y="129"/>
                </a:cubicBezTo>
                <a:cubicBezTo>
                  <a:pt x="126" y="129"/>
                  <a:pt x="126" y="129"/>
                  <a:pt x="126" y="129"/>
                </a:cubicBezTo>
                <a:cubicBezTo>
                  <a:pt x="127" y="129"/>
                  <a:pt x="127" y="129"/>
                  <a:pt x="127" y="129"/>
                </a:cubicBezTo>
                <a:cubicBezTo>
                  <a:pt x="127" y="129"/>
                  <a:pt x="128" y="129"/>
                  <a:pt x="128" y="128"/>
                </a:cubicBezTo>
                <a:cubicBezTo>
                  <a:pt x="128" y="128"/>
                  <a:pt x="128" y="128"/>
                  <a:pt x="128" y="128"/>
                </a:cubicBezTo>
                <a:cubicBezTo>
                  <a:pt x="128" y="128"/>
                  <a:pt x="128" y="128"/>
                  <a:pt x="128" y="128"/>
                </a:cubicBezTo>
                <a:cubicBezTo>
                  <a:pt x="128" y="128"/>
                  <a:pt x="128" y="128"/>
                  <a:pt x="128" y="127"/>
                </a:cubicBezTo>
                <a:cubicBezTo>
                  <a:pt x="128" y="127"/>
                  <a:pt x="128" y="127"/>
                  <a:pt x="128" y="127"/>
                </a:cubicBezTo>
                <a:cubicBezTo>
                  <a:pt x="128" y="127"/>
                  <a:pt x="128" y="127"/>
                  <a:pt x="128" y="127"/>
                </a:cubicBezTo>
                <a:cubicBezTo>
                  <a:pt x="128" y="127"/>
                  <a:pt x="128" y="127"/>
                  <a:pt x="128" y="126"/>
                </a:cubicBezTo>
                <a:cubicBezTo>
                  <a:pt x="128" y="126"/>
                  <a:pt x="128" y="126"/>
                  <a:pt x="128" y="126"/>
                </a:cubicBezTo>
                <a:cubicBezTo>
                  <a:pt x="116" y="87"/>
                  <a:pt x="116" y="87"/>
                  <a:pt x="116" y="87"/>
                </a:cubicBezTo>
                <a:cubicBezTo>
                  <a:pt x="116" y="87"/>
                  <a:pt x="115" y="87"/>
                  <a:pt x="115" y="87"/>
                </a:cubicBezTo>
                <a:cubicBezTo>
                  <a:pt x="47" y="18"/>
                  <a:pt x="47" y="18"/>
                  <a:pt x="47" y="18"/>
                </a:cubicBezTo>
                <a:cubicBezTo>
                  <a:pt x="47" y="18"/>
                  <a:pt x="47" y="18"/>
                  <a:pt x="47" y="18"/>
                </a:cubicBezTo>
                <a:cubicBezTo>
                  <a:pt x="32" y="3"/>
                  <a:pt x="32" y="3"/>
                  <a:pt x="32" y="3"/>
                </a:cubicBezTo>
                <a:cubicBezTo>
                  <a:pt x="29" y="0"/>
                  <a:pt x="25" y="0"/>
                  <a:pt x="23" y="3"/>
                </a:cubicBezTo>
                <a:cubicBezTo>
                  <a:pt x="2" y="24"/>
                  <a:pt x="2" y="24"/>
                  <a:pt x="2" y="24"/>
                </a:cubicBezTo>
                <a:cubicBezTo>
                  <a:pt x="1" y="25"/>
                  <a:pt x="0" y="27"/>
                  <a:pt x="0" y="28"/>
                </a:cubicBezTo>
                <a:cubicBezTo>
                  <a:pt x="0" y="30"/>
                  <a:pt x="1" y="31"/>
                  <a:pt x="2" y="33"/>
                </a:cubicBezTo>
                <a:cubicBezTo>
                  <a:pt x="16" y="47"/>
                  <a:pt x="16" y="47"/>
                  <a:pt x="16" y="47"/>
                </a:cubicBezTo>
                <a:cubicBezTo>
                  <a:pt x="17" y="47"/>
                  <a:pt x="17" y="47"/>
                  <a:pt x="17" y="48"/>
                </a:cubicBezTo>
                <a:cubicBezTo>
                  <a:pt x="85" y="116"/>
                  <a:pt x="85" y="116"/>
                  <a:pt x="85" y="116"/>
                </a:cubicBezTo>
                <a:cubicBezTo>
                  <a:pt x="85" y="117"/>
                  <a:pt x="86" y="117"/>
                  <a:pt x="86" y="117"/>
                </a:cubicBezTo>
                <a:cubicBezTo>
                  <a:pt x="113" y="125"/>
                  <a:pt x="113" y="125"/>
                  <a:pt x="113" y="125"/>
                </a:cubicBezTo>
                <a:cubicBezTo>
                  <a:pt x="2" y="125"/>
                  <a:pt x="2" y="125"/>
                  <a:pt x="2" y="125"/>
                </a:cubicBezTo>
                <a:cubicBezTo>
                  <a:pt x="1" y="125"/>
                  <a:pt x="0" y="126"/>
                  <a:pt x="0" y="127"/>
                </a:cubicBezTo>
                <a:close/>
                <a:moveTo>
                  <a:pt x="25" y="42"/>
                </a:moveTo>
                <a:cubicBezTo>
                  <a:pt x="88" y="104"/>
                  <a:pt x="88" y="104"/>
                  <a:pt x="88" y="104"/>
                </a:cubicBezTo>
                <a:cubicBezTo>
                  <a:pt x="86" y="112"/>
                  <a:pt x="86" y="112"/>
                  <a:pt x="86" y="112"/>
                </a:cubicBezTo>
                <a:cubicBezTo>
                  <a:pt x="21" y="46"/>
                  <a:pt x="21" y="46"/>
                  <a:pt x="21" y="46"/>
                </a:cubicBezTo>
                <a:lnTo>
                  <a:pt x="25" y="42"/>
                </a:lnTo>
                <a:close/>
                <a:moveTo>
                  <a:pt x="91" y="101"/>
                </a:moveTo>
                <a:cubicBezTo>
                  <a:pt x="28" y="39"/>
                  <a:pt x="28" y="39"/>
                  <a:pt x="28" y="39"/>
                </a:cubicBezTo>
                <a:cubicBezTo>
                  <a:pt x="38" y="29"/>
                  <a:pt x="38" y="29"/>
                  <a:pt x="38" y="29"/>
                </a:cubicBezTo>
                <a:cubicBezTo>
                  <a:pt x="100" y="92"/>
                  <a:pt x="100" y="92"/>
                  <a:pt x="100" y="92"/>
                </a:cubicBezTo>
                <a:cubicBezTo>
                  <a:pt x="100" y="101"/>
                  <a:pt x="100" y="101"/>
                  <a:pt x="100" y="101"/>
                </a:cubicBezTo>
                <a:lnTo>
                  <a:pt x="91" y="101"/>
                </a:lnTo>
                <a:close/>
                <a:moveTo>
                  <a:pt x="103" y="89"/>
                </a:moveTo>
                <a:cubicBezTo>
                  <a:pt x="41" y="26"/>
                  <a:pt x="41" y="26"/>
                  <a:pt x="41" y="26"/>
                </a:cubicBezTo>
                <a:cubicBezTo>
                  <a:pt x="45" y="22"/>
                  <a:pt x="45" y="22"/>
                  <a:pt x="45" y="22"/>
                </a:cubicBezTo>
                <a:cubicBezTo>
                  <a:pt x="110" y="87"/>
                  <a:pt x="110" y="87"/>
                  <a:pt x="110" y="87"/>
                </a:cubicBezTo>
                <a:lnTo>
                  <a:pt x="103" y="89"/>
                </a:lnTo>
                <a:close/>
                <a:moveTo>
                  <a:pt x="92" y="105"/>
                </a:moveTo>
                <a:cubicBezTo>
                  <a:pt x="102" y="105"/>
                  <a:pt x="102" y="105"/>
                  <a:pt x="102" y="105"/>
                </a:cubicBezTo>
                <a:cubicBezTo>
                  <a:pt x="104" y="105"/>
                  <a:pt x="104" y="104"/>
                  <a:pt x="104" y="103"/>
                </a:cubicBezTo>
                <a:cubicBezTo>
                  <a:pt x="104" y="92"/>
                  <a:pt x="104" y="92"/>
                  <a:pt x="104" y="92"/>
                </a:cubicBezTo>
                <a:cubicBezTo>
                  <a:pt x="112" y="90"/>
                  <a:pt x="112" y="90"/>
                  <a:pt x="112" y="90"/>
                </a:cubicBezTo>
                <a:cubicBezTo>
                  <a:pt x="123" y="124"/>
                  <a:pt x="123" y="124"/>
                  <a:pt x="123" y="124"/>
                </a:cubicBezTo>
                <a:cubicBezTo>
                  <a:pt x="89" y="114"/>
                  <a:pt x="89" y="114"/>
                  <a:pt x="89" y="114"/>
                </a:cubicBezTo>
                <a:lnTo>
                  <a:pt x="92" y="105"/>
                </a:lnTo>
                <a:close/>
                <a:moveTo>
                  <a:pt x="4" y="28"/>
                </a:moveTo>
                <a:cubicBezTo>
                  <a:pt x="4" y="28"/>
                  <a:pt x="4" y="27"/>
                  <a:pt x="5" y="27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5"/>
                  <a:pt x="28" y="5"/>
                  <a:pt x="29" y="6"/>
                </a:cubicBezTo>
                <a:cubicBezTo>
                  <a:pt x="42" y="19"/>
                  <a:pt x="42" y="19"/>
                  <a:pt x="42" y="19"/>
                </a:cubicBezTo>
                <a:cubicBezTo>
                  <a:pt x="18" y="43"/>
                  <a:pt x="18" y="43"/>
                  <a:pt x="18" y="43"/>
                </a:cubicBezTo>
                <a:cubicBezTo>
                  <a:pt x="5" y="30"/>
                  <a:pt x="5" y="30"/>
                  <a:pt x="5" y="30"/>
                </a:cubicBezTo>
                <a:cubicBezTo>
                  <a:pt x="4" y="29"/>
                  <a:pt x="4" y="29"/>
                  <a:pt x="4" y="28"/>
                </a:cubicBezTo>
                <a:close/>
              </a:path>
            </a:pathLst>
          </a:custGeom>
          <a:solidFill>
            <a:srgbClr val="324270"/>
          </a:solidFill>
          <a:ln w="12700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id-ID" sz="2400"/>
          </a:p>
        </p:txBody>
      </p:sp>
      <p:sp>
        <p:nvSpPr>
          <p:cNvPr id="8" name="TextBox 7"/>
          <p:cNvSpPr txBox="1"/>
          <p:nvPr/>
        </p:nvSpPr>
        <p:spPr>
          <a:xfrm>
            <a:off x="497209" y="347911"/>
            <a:ext cx="8194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spc="400" dirty="0">
                <a:solidFill>
                  <a:srgbClr val="2D437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Muon detector back-end electronics</a:t>
            </a:r>
            <a:endParaRPr lang="zh-CN" altLang="en-US" sz="3200" b="1" spc="400" dirty="0">
              <a:solidFill>
                <a:srgbClr val="2D437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0" y="953544"/>
            <a:ext cx="2998761" cy="200220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-43981" y="1002975"/>
            <a:ext cx="959333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I/O</a:t>
            </a:r>
            <a:r>
              <a:rPr lang="zh-CN" altLang="en-US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：</a:t>
            </a:r>
            <a:endParaRPr lang="en-US" altLang="zh-CN" sz="20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I/O consumed by driving a single ADS5263 chip for time measurement 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64 pins.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Logical Resource </a:t>
            </a:r>
            <a:r>
              <a:rPr lang="zh-CN" altLang="en-US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：</a:t>
            </a:r>
            <a:endParaRPr lang="en-US" altLang="zh-CN" sz="20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 single chip 4-channel ADC for time measurement requires less logic resources such as CLB, DSP,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Storage Resource</a:t>
            </a:r>
          </a:p>
          <a:p>
            <a:r>
              <a:rPr lang="en-US" altLang="zh-CN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Processing 4 channels of data (channel trigger and match, algorithm) requires 32 units of BRAM.</a:t>
            </a:r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422400" y="3305472"/>
            <a:ext cx="729673" cy="3432323"/>
          </a:xfrm>
          <a:prstGeom prst="rect">
            <a:avLst/>
          </a:prstGeom>
          <a:noFill/>
          <a:ln w="57150">
            <a:solidFill>
              <a:srgbClr val="C00000"/>
            </a:solidFill>
            <a:prstDash val="lg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4202545" y="3305473"/>
            <a:ext cx="1293091" cy="3432322"/>
          </a:xfrm>
          <a:prstGeom prst="rect">
            <a:avLst/>
          </a:prstGeom>
          <a:noFill/>
          <a:ln w="57150">
            <a:solidFill>
              <a:srgbClr val="C00000"/>
            </a:solidFill>
            <a:prstDash val="lg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1684016" y="3344659"/>
            <a:ext cx="458745" cy="3353947"/>
          </a:xfrm>
          <a:prstGeom prst="rect">
            <a:avLst/>
          </a:prstGeom>
          <a:noFill/>
          <a:ln w="57150">
            <a:solidFill>
              <a:srgbClr val="C00000"/>
            </a:solidFill>
            <a:prstDash val="lg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4"/>
          <p:cNvSpPr/>
          <p:nvPr/>
        </p:nvSpPr>
        <p:spPr>
          <a:xfrm>
            <a:off x="0" y="271193"/>
            <a:ext cx="4699322" cy="676656"/>
          </a:xfrm>
          <a:custGeom>
            <a:avLst/>
            <a:gdLst>
              <a:gd name="connsiteX0" fmla="*/ 0 w 6014720"/>
              <a:gd name="connsiteY0" fmla="*/ 0 h 701040"/>
              <a:gd name="connsiteX1" fmla="*/ 5557520 w 6014720"/>
              <a:gd name="connsiteY1" fmla="*/ 0 h 701040"/>
              <a:gd name="connsiteX2" fmla="*/ 6014720 w 6014720"/>
              <a:gd name="connsiteY2" fmla="*/ 701040 h 701040"/>
              <a:gd name="connsiteX3" fmla="*/ 0 w 6014720"/>
              <a:gd name="connsiteY3" fmla="*/ 701040 h 701040"/>
              <a:gd name="connsiteX4" fmla="*/ 0 w 6014720"/>
              <a:gd name="connsiteY4" fmla="*/ 0 h 70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4720" h="701040">
                <a:moveTo>
                  <a:pt x="0" y="0"/>
                </a:moveTo>
                <a:lnTo>
                  <a:pt x="5557520" y="0"/>
                </a:lnTo>
                <a:lnTo>
                  <a:pt x="6014720" y="701040"/>
                </a:lnTo>
                <a:lnTo>
                  <a:pt x="0" y="70104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5" name="直接连接符 24"/>
          <p:cNvCxnSpPr>
            <a:stCxn id="24" idx="3"/>
          </p:cNvCxnSpPr>
          <p:nvPr/>
        </p:nvCxnSpPr>
        <p:spPr>
          <a:xfrm>
            <a:off x="0" y="947849"/>
            <a:ext cx="12192000" cy="0"/>
          </a:xfrm>
          <a:prstGeom prst="line">
            <a:avLst/>
          </a:prstGeom>
          <a:ln w="28575">
            <a:solidFill>
              <a:srgbClr val="3043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328"/>
          <p:cNvSpPr>
            <a:spLocks noEditPoints="1"/>
          </p:cNvSpPr>
          <p:nvPr/>
        </p:nvSpPr>
        <p:spPr bwMode="auto">
          <a:xfrm flipH="1">
            <a:off x="0" y="447044"/>
            <a:ext cx="497209" cy="500806"/>
          </a:xfrm>
          <a:custGeom>
            <a:avLst/>
            <a:gdLst/>
            <a:ahLst/>
            <a:cxnLst>
              <a:cxn ang="0">
                <a:pos x="0" y="127"/>
              </a:cxn>
              <a:cxn ang="0">
                <a:pos x="2" y="129"/>
              </a:cxn>
              <a:cxn ang="0">
                <a:pos x="126" y="129"/>
              </a:cxn>
              <a:cxn ang="0">
                <a:pos x="127" y="129"/>
              </a:cxn>
              <a:cxn ang="0">
                <a:pos x="128" y="128"/>
              </a:cxn>
              <a:cxn ang="0">
                <a:pos x="128" y="128"/>
              </a:cxn>
              <a:cxn ang="0">
                <a:pos x="128" y="128"/>
              </a:cxn>
              <a:cxn ang="0">
                <a:pos x="128" y="127"/>
              </a:cxn>
              <a:cxn ang="0">
                <a:pos x="128" y="127"/>
              </a:cxn>
              <a:cxn ang="0">
                <a:pos x="128" y="127"/>
              </a:cxn>
              <a:cxn ang="0">
                <a:pos x="128" y="126"/>
              </a:cxn>
              <a:cxn ang="0">
                <a:pos x="128" y="126"/>
              </a:cxn>
              <a:cxn ang="0">
                <a:pos x="116" y="87"/>
              </a:cxn>
              <a:cxn ang="0">
                <a:pos x="115" y="87"/>
              </a:cxn>
              <a:cxn ang="0">
                <a:pos x="47" y="18"/>
              </a:cxn>
              <a:cxn ang="0">
                <a:pos x="47" y="18"/>
              </a:cxn>
              <a:cxn ang="0">
                <a:pos x="32" y="3"/>
              </a:cxn>
              <a:cxn ang="0">
                <a:pos x="23" y="3"/>
              </a:cxn>
              <a:cxn ang="0">
                <a:pos x="2" y="24"/>
              </a:cxn>
              <a:cxn ang="0">
                <a:pos x="0" y="28"/>
              </a:cxn>
              <a:cxn ang="0">
                <a:pos x="2" y="33"/>
              </a:cxn>
              <a:cxn ang="0">
                <a:pos x="16" y="47"/>
              </a:cxn>
              <a:cxn ang="0">
                <a:pos x="17" y="48"/>
              </a:cxn>
              <a:cxn ang="0">
                <a:pos x="85" y="116"/>
              </a:cxn>
              <a:cxn ang="0">
                <a:pos x="86" y="117"/>
              </a:cxn>
              <a:cxn ang="0">
                <a:pos x="113" y="125"/>
              </a:cxn>
              <a:cxn ang="0">
                <a:pos x="2" y="125"/>
              </a:cxn>
              <a:cxn ang="0">
                <a:pos x="0" y="127"/>
              </a:cxn>
              <a:cxn ang="0">
                <a:pos x="25" y="42"/>
              </a:cxn>
              <a:cxn ang="0">
                <a:pos x="88" y="104"/>
              </a:cxn>
              <a:cxn ang="0">
                <a:pos x="86" y="112"/>
              </a:cxn>
              <a:cxn ang="0">
                <a:pos x="21" y="46"/>
              </a:cxn>
              <a:cxn ang="0">
                <a:pos x="25" y="42"/>
              </a:cxn>
              <a:cxn ang="0">
                <a:pos x="91" y="101"/>
              </a:cxn>
              <a:cxn ang="0">
                <a:pos x="28" y="39"/>
              </a:cxn>
              <a:cxn ang="0">
                <a:pos x="38" y="29"/>
              </a:cxn>
              <a:cxn ang="0">
                <a:pos x="100" y="92"/>
              </a:cxn>
              <a:cxn ang="0">
                <a:pos x="100" y="101"/>
              </a:cxn>
              <a:cxn ang="0">
                <a:pos x="91" y="101"/>
              </a:cxn>
              <a:cxn ang="0">
                <a:pos x="103" y="89"/>
              </a:cxn>
              <a:cxn ang="0">
                <a:pos x="41" y="26"/>
              </a:cxn>
              <a:cxn ang="0">
                <a:pos x="45" y="22"/>
              </a:cxn>
              <a:cxn ang="0">
                <a:pos x="110" y="87"/>
              </a:cxn>
              <a:cxn ang="0">
                <a:pos x="103" y="89"/>
              </a:cxn>
              <a:cxn ang="0">
                <a:pos x="92" y="105"/>
              </a:cxn>
              <a:cxn ang="0">
                <a:pos x="102" y="105"/>
              </a:cxn>
              <a:cxn ang="0">
                <a:pos x="104" y="103"/>
              </a:cxn>
              <a:cxn ang="0">
                <a:pos x="104" y="92"/>
              </a:cxn>
              <a:cxn ang="0">
                <a:pos x="112" y="90"/>
              </a:cxn>
              <a:cxn ang="0">
                <a:pos x="123" y="124"/>
              </a:cxn>
              <a:cxn ang="0">
                <a:pos x="89" y="114"/>
              </a:cxn>
              <a:cxn ang="0">
                <a:pos x="92" y="105"/>
              </a:cxn>
              <a:cxn ang="0">
                <a:pos x="4" y="28"/>
              </a:cxn>
              <a:cxn ang="0">
                <a:pos x="5" y="27"/>
              </a:cxn>
              <a:cxn ang="0">
                <a:pos x="26" y="6"/>
              </a:cxn>
              <a:cxn ang="0">
                <a:pos x="29" y="6"/>
              </a:cxn>
              <a:cxn ang="0">
                <a:pos x="42" y="19"/>
              </a:cxn>
              <a:cxn ang="0">
                <a:pos x="18" y="43"/>
              </a:cxn>
              <a:cxn ang="0">
                <a:pos x="5" y="30"/>
              </a:cxn>
              <a:cxn ang="0">
                <a:pos x="4" y="28"/>
              </a:cxn>
            </a:cxnLst>
            <a:rect l="0" t="0" r="r" b="b"/>
            <a:pathLst>
              <a:path w="128" h="129">
                <a:moveTo>
                  <a:pt x="0" y="127"/>
                </a:moveTo>
                <a:cubicBezTo>
                  <a:pt x="0" y="128"/>
                  <a:pt x="1" y="129"/>
                  <a:pt x="2" y="129"/>
                </a:cubicBezTo>
                <a:cubicBezTo>
                  <a:pt x="126" y="129"/>
                  <a:pt x="126" y="129"/>
                  <a:pt x="126" y="129"/>
                </a:cubicBezTo>
                <a:cubicBezTo>
                  <a:pt x="127" y="129"/>
                  <a:pt x="127" y="129"/>
                  <a:pt x="127" y="129"/>
                </a:cubicBezTo>
                <a:cubicBezTo>
                  <a:pt x="127" y="129"/>
                  <a:pt x="128" y="129"/>
                  <a:pt x="128" y="128"/>
                </a:cubicBezTo>
                <a:cubicBezTo>
                  <a:pt x="128" y="128"/>
                  <a:pt x="128" y="128"/>
                  <a:pt x="128" y="128"/>
                </a:cubicBezTo>
                <a:cubicBezTo>
                  <a:pt x="128" y="128"/>
                  <a:pt x="128" y="128"/>
                  <a:pt x="128" y="128"/>
                </a:cubicBezTo>
                <a:cubicBezTo>
                  <a:pt x="128" y="128"/>
                  <a:pt x="128" y="128"/>
                  <a:pt x="128" y="127"/>
                </a:cubicBezTo>
                <a:cubicBezTo>
                  <a:pt x="128" y="127"/>
                  <a:pt x="128" y="127"/>
                  <a:pt x="128" y="127"/>
                </a:cubicBezTo>
                <a:cubicBezTo>
                  <a:pt x="128" y="127"/>
                  <a:pt x="128" y="127"/>
                  <a:pt x="128" y="127"/>
                </a:cubicBezTo>
                <a:cubicBezTo>
                  <a:pt x="128" y="127"/>
                  <a:pt x="128" y="127"/>
                  <a:pt x="128" y="126"/>
                </a:cubicBezTo>
                <a:cubicBezTo>
                  <a:pt x="128" y="126"/>
                  <a:pt x="128" y="126"/>
                  <a:pt x="128" y="126"/>
                </a:cubicBezTo>
                <a:cubicBezTo>
                  <a:pt x="116" y="87"/>
                  <a:pt x="116" y="87"/>
                  <a:pt x="116" y="87"/>
                </a:cubicBezTo>
                <a:cubicBezTo>
                  <a:pt x="116" y="87"/>
                  <a:pt x="115" y="87"/>
                  <a:pt x="115" y="87"/>
                </a:cubicBezTo>
                <a:cubicBezTo>
                  <a:pt x="47" y="18"/>
                  <a:pt x="47" y="18"/>
                  <a:pt x="47" y="18"/>
                </a:cubicBezTo>
                <a:cubicBezTo>
                  <a:pt x="47" y="18"/>
                  <a:pt x="47" y="18"/>
                  <a:pt x="47" y="18"/>
                </a:cubicBezTo>
                <a:cubicBezTo>
                  <a:pt x="32" y="3"/>
                  <a:pt x="32" y="3"/>
                  <a:pt x="32" y="3"/>
                </a:cubicBezTo>
                <a:cubicBezTo>
                  <a:pt x="29" y="0"/>
                  <a:pt x="25" y="0"/>
                  <a:pt x="23" y="3"/>
                </a:cubicBezTo>
                <a:cubicBezTo>
                  <a:pt x="2" y="24"/>
                  <a:pt x="2" y="24"/>
                  <a:pt x="2" y="24"/>
                </a:cubicBezTo>
                <a:cubicBezTo>
                  <a:pt x="1" y="25"/>
                  <a:pt x="0" y="27"/>
                  <a:pt x="0" y="28"/>
                </a:cubicBezTo>
                <a:cubicBezTo>
                  <a:pt x="0" y="30"/>
                  <a:pt x="1" y="31"/>
                  <a:pt x="2" y="33"/>
                </a:cubicBezTo>
                <a:cubicBezTo>
                  <a:pt x="16" y="47"/>
                  <a:pt x="16" y="47"/>
                  <a:pt x="16" y="47"/>
                </a:cubicBezTo>
                <a:cubicBezTo>
                  <a:pt x="17" y="47"/>
                  <a:pt x="17" y="47"/>
                  <a:pt x="17" y="48"/>
                </a:cubicBezTo>
                <a:cubicBezTo>
                  <a:pt x="85" y="116"/>
                  <a:pt x="85" y="116"/>
                  <a:pt x="85" y="116"/>
                </a:cubicBezTo>
                <a:cubicBezTo>
                  <a:pt x="85" y="117"/>
                  <a:pt x="86" y="117"/>
                  <a:pt x="86" y="117"/>
                </a:cubicBezTo>
                <a:cubicBezTo>
                  <a:pt x="113" y="125"/>
                  <a:pt x="113" y="125"/>
                  <a:pt x="113" y="125"/>
                </a:cubicBezTo>
                <a:cubicBezTo>
                  <a:pt x="2" y="125"/>
                  <a:pt x="2" y="125"/>
                  <a:pt x="2" y="125"/>
                </a:cubicBezTo>
                <a:cubicBezTo>
                  <a:pt x="1" y="125"/>
                  <a:pt x="0" y="126"/>
                  <a:pt x="0" y="127"/>
                </a:cubicBezTo>
                <a:close/>
                <a:moveTo>
                  <a:pt x="25" y="42"/>
                </a:moveTo>
                <a:cubicBezTo>
                  <a:pt x="88" y="104"/>
                  <a:pt x="88" y="104"/>
                  <a:pt x="88" y="104"/>
                </a:cubicBezTo>
                <a:cubicBezTo>
                  <a:pt x="86" y="112"/>
                  <a:pt x="86" y="112"/>
                  <a:pt x="86" y="112"/>
                </a:cubicBezTo>
                <a:cubicBezTo>
                  <a:pt x="21" y="46"/>
                  <a:pt x="21" y="46"/>
                  <a:pt x="21" y="46"/>
                </a:cubicBezTo>
                <a:lnTo>
                  <a:pt x="25" y="42"/>
                </a:lnTo>
                <a:close/>
                <a:moveTo>
                  <a:pt x="91" y="101"/>
                </a:moveTo>
                <a:cubicBezTo>
                  <a:pt x="28" y="39"/>
                  <a:pt x="28" y="39"/>
                  <a:pt x="28" y="39"/>
                </a:cubicBezTo>
                <a:cubicBezTo>
                  <a:pt x="38" y="29"/>
                  <a:pt x="38" y="29"/>
                  <a:pt x="38" y="29"/>
                </a:cubicBezTo>
                <a:cubicBezTo>
                  <a:pt x="100" y="92"/>
                  <a:pt x="100" y="92"/>
                  <a:pt x="100" y="92"/>
                </a:cubicBezTo>
                <a:cubicBezTo>
                  <a:pt x="100" y="101"/>
                  <a:pt x="100" y="101"/>
                  <a:pt x="100" y="101"/>
                </a:cubicBezTo>
                <a:lnTo>
                  <a:pt x="91" y="101"/>
                </a:lnTo>
                <a:close/>
                <a:moveTo>
                  <a:pt x="103" y="89"/>
                </a:moveTo>
                <a:cubicBezTo>
                  <a:pt x="41" y="26"/>
                  <a:pt x="41" y="26"/>
                  <a:pt x="41" y="26"/>
                </a:cubicBezTo>
                <a:cubicBezTo>
                  <a:pt x="45" y="22"/>
                  <a:pt x="45" y="22"/>
                  <a:pt x="45" y="22"/>
                </a:cubicBezTo>
                <a:cubicBezTo>
                  <a:pt x="110" y="87"/>
                  <a:pt x="110" y="87"/>
                  <a:pt x="110" y="87"/>
                </a:cubicBezTo>
                <a:lnTo>
                  <a:pt x="103" y="89"/>
                </a:lnTo>
                <a:close/>
                <a:moveTo>
                  <a:pt x="92" y="105"/>
                </a:moveTo>
                <a:cubicBezTo>
                  <a:pt x="102" y="105"/>
                  <a:pt x="102" y="105"/>
                  <a:pt x="102" y="105"/>
                </a:cubicBezTo>
                <a:cubicBezTo>
                  <a:pt x="104" y="105"/>
                  <a:pt x="104" y="104"/>
                  <a:pt x="104" y="103"/>
                </a:cubicBezTo>
                <a:cubicBezTo>
                  <a:pt x="104" y="92"/>
                  <a:pt x="104" y="92"/>
                  <a:pt x="104" y="92"/>
                </a:cubicBezTo>
                <a:cubicBezTo>
                  <a:pt x="112" y="90"/>
                  <a:pt x="112" y="90"/>
                  <a:pt x="112" y="90"/>
                </a:cubicBezTo>
                <a:cubicBezTo>
                  <a:pt x="123" y="124"/>
                  <a:pt x="123" y="124"/>
                  <a:pt x="123" y="124"/>
                </a:cubicBezTo>
                <a:cubicBezTo>
                  <a:pt x="89" y="114"/>
                  <a:pt x="89" y="114"/>
                  <a:pt x="89" y="114"/>
                </a:cubicBezTo>
                <a:lnTo>
                  <a:pt x="92" y="105"/>
                </a:lnTo>
                <a:close/>
                <a:moveTo>
                  <a:pt x="4" y="28"/>
                </a:moveTo>
                <a:cubicBezTo>
                  <a:pt x="4" y="28"/>
                  <a:pt x="4" y="27"/>
                  <a:pt x="5" y="27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5"/>
                  <a:pt x="28" y="5"/>
                  <a:pt x="29" y="6"/>
                </a:cubicBezTo>
                <a:cubicBezTo>
                  <a:pt x="42" y="19"/>
                  <a:pt x="42" y="19"/>
                  <a:pt x="42" y="19"/>
                </a:cubicBezTo>
                <a:cubicBezTo>
                  <a:pt x="18" y="43"/>
                  <a:pt x="18" y="43"/>
                  <a:pt x="18" y="43"/>
                </a:cubicBezTo>
                <a:cubicBezTo>
                  <a:pt x="5" y="30"/>
                  <a:pt x="5" y="30"/>
                  <a:pt x="5" y="30"/>
                </a:cubicBezTo>
                <a:cubicBezTo>
                  <a:pt x="4" y="29"/>
                  <a:pt x="4" y="29"/>
                  <a:pt x="4" y="28"/>
                </a:cubicBezTo>
                <a:close/>
              </a:path>
            </a:pathLst>
          </a:custGeom>
          <a:solidFill>
            <a:srgbClr val="324270"/>
          </a:solidFill>
          <a:ln w="12700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id-ID" sz="2400"/>
          </a:p>
        </p:txBody>
      </p:sp>
      <p:sp>
        <p:nvSpPr>
          <p:cNvPr id="8" name="TextBox 7"/>
          <p:cNvSpPr txBox="1"/>
          <p:nvPr/>
        </p:nvSpPr>
        <p:spPr>
          <a:xfrm>
            <a:off x="497209" y="347911"/>
            <a:ext cx="8194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spc="400" dirty="0">
                <a:solidFill>
                  <a:srgbClr val="2D437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Muon detector back-end electronics</a:t>
            </a:r>
            <a:endParaRPr lang="zh-CN" altLang="en-US" sz="3200" b="1" spc="400" dirty="0">
              <a:solidFill>
                <a:srgbClr val="2D437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48604" y="1690062"/>
            <a:ext cx="1140292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Evaluation of the number of extensible channels in electronics</a:t>
            </a:r>
            <a:endParaRPr lang="zh-CN" altLang="en-US" sz="20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0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Compared with logical resources and storage resources, I/O interface resources have more significant limitations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altLang="zh-CN" sz="20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 single ADS5263 chip requires 26 IO pins</a:t>
            </a:r>
          </a:p>
          <a:p>
            <a:pPr lvl="2"/>
            <a:endParaRPr lang="en-US" altLang="zh-CN" sz="20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altLang="zh-CN" sz="20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altLang="zh-CN" sz="20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C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The FPGA chip can drive 64-channel ADS5263 at most</a:t>
            </a:r>
            <a:endParaRPr lang="en-US" altLang="zh-CN" sz="20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lvl="2"/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38109" y="3870512"/>
            <a:ext cx="937756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dirty="0"/>
              <a:t>Number of channels = [</a:t>
            </a:r>
            <a:r>
              <a:rPr lang="zh-CN" altLang="en-US" dirty="0"/>
              <a:t>（</a:t>
            </a:r>
            <a:r>
              <a:rPr lang="en-US" altLang="zh-CN" dirty="0"/>
              <a:t>Max IO</a:t>
            </a:r>
            <a:r>
              <a:rPr lang="zh-CN" altLang="en-US" dirty="0"/>
              <a:t> </a:t>
            </a:r>
            <a:r>
              <a:rPr lang="en-US" altLang="zh-CN" dirty="0"/>
              <a:t> – Other related circuits require IO</a:t>
            </a:r>
            <a:r>
              <a:rPr lang="zh-CN" altLang="en-US" dirty="0"/>
              <a:t>（</a:t>
            </a:r>
            <a:r>
              <a:rPr lang="en-US" altLang="zh-CN" dirty="0"/>
              <a:t>PLL ,DAC</a:t>
            </a:r>
            <a:r>
              <a:rPr lang="zh-CN" altLang="en-US" dirty="0"/>
              <a:t>，</a:t>
            </a:r>
            <a:r>
              <a:rPr lang="en-US" altLang="zh-CN" dirty="0"/>
              <a:t>SFP</a:t>
            </a:r>
            <a:r>
              <a:rPr lang="zh-CN" altLang="en-US" dirty="0"/>
              <a:t>）</a:t>
            </a:r>
            <a:r>
              <a:rPr lang="en-US" altLang="zh-CN" dirty="0"/>
              <a:t>]  / 26</a:t>
            </a:r>
            <a:endParaRPr lang="zh-CN" altLang="en-US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4"/>
          <p:cNvSpPr/>
          <p:nvPr/>
        </p:nvSpPr>
        <p:spPr>
          <a:xfrm>
            <a:off x="0" y="271193"/>
            <a:ext cx="4699322" cy="676656"/>
          </a:xfrm>
          <a:custGeom>
            <a:avLst/>
            <a:gdLst>
              <a:gd name="connsiteX0" fmla="*/ 0 w 6014720"/>
              <a:gd name="connsiteY0" fmla="*/ 0 h 701040"/>
              <a:gd name="connsiteX1" fmla="*/ 5557520 w 6014720"/>
              <a:gd name="connsiteY1" fmla="*/ 0 h 701040"/>
              <a:gd name="connsiteX2" fmla="*/ 6014720 w 6014720"/>
              <a:gd name="connsiteY2" fmla="*/ 701040 h 701040"/>
              <a:gd name="connsiteX3" fmla="*/ 0 w 6014720"/>
              <a:gd name="connsiteY3" fmla="*/ 701040 h 701040"/>
              <a:gd name="connsiteX4" fmla="*/ 0 w 6014720"/>
              <a:gd name="connsiteY4" fmla="*/ 0 h 70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4720" h="701040">
                <a:moveTo>
                  <a:pt x="0" y="0"/>
                </a:moveTo>
                <a:lnTo>
                  <a:pt x="5557520" y="0"/>
                </a:lnTo>
                <a:lnTo>
                  <a:pt x="6014720" y="701040"/>
                </a:lnTo>
                <a:lnTo>
                  <a:pt x="0" y="70104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5" name="直接连接符 24"/>
          <p:cNvCxnSpPr>
            <a:stCxn id="24" idx="3"/>
          </p:cNvCxnSpPr>
          <p:nvPr/>
        </p:nvCxnSpPr>
        <p:spPr>
          <a:xfrm>
            <a:off x="0" y="947849"/>
            <a:ext cx="12192000" cy="0"/>
          </a:xfrm>
          <a:prstGeom prst="line">
            <a:avLst/>
          </a:prstGeom>
          <a:ln w="28575">
            <a:solidFill>
              <a:srgbClr val="3043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328"/>
          <p:cNvSpPr>
            <a:spLocks noEditPoints="1"/>
          </p:cNvSpPr>
          <p:nvPr/>
        </p:nvSpPr>
        <p:spPr bwMode="auto">
          <a:xfrm flipH="1">
            <a:off x="0" y="447044"/>
            <a:ext cx="497209" cy="500806"/>
          </a:xfrm>
          <a:custGeom>
            <a:avLst/>
            <a:gdLst/>
            <a:ahLst/>
            <a:cxnLst>
              <a:cxn ang="0">
                <a:pos x="0" y="127"/>
              </a:cxn>
              <a:cxn ang="0">
                <a:pos x="2" y="129"/>
              </a:cxn>
              <a:cxn ang="0">
                <a:pos x="126" y="129"/>
              </a:cxn>
              <a:cxn ang="0">
                <a:pos x="127" y="129"/>
              </a:cxn>
              <a:cxn ang="0">
                <a:pos x="128" y="128"/>
              </a:cxn>
              <a:cxn ang="0">
                <a:pos x="128" y="128"/>
              </a:cxn>
              <a:cxn ang="0">
                <a:pos x="128" y="128"/>
              </a:cxn>
              <a:cxn ang="0">
                <a:pos x="128" y="127"/>
              </a:cxn>
              <a:cxn ang="0">
                <a:pos x="128" y="127"/>
              </a:cxn>
              <a:cxn ang="0">
                <a:pos x="128" y="127"/>
              </a:cxn>
              <a:cxn ang="0">
                <a:pos x="128" y="126"/>
              </a:cxn>
              <a:cxn ang="0">
                <a:pos x="128" y="126"/>
              </a:cxn>
              <a:cxn ang="0">
                <a:pos x="116" y="87"/>
              </a:cxn>
              <a:cxn ang="0">
                <a:pos x="115" y="87"/>
              </a:cxn>
              <a:cxn ang="0">
                <a:pos x="47" y="18"/>
              </a:cxn>
              <a:cxn ang="0">
                <a:pos x="47" y="18"/>
              </a:cxn>
              <a:cxn ang="0">
                <a:pos x="32" y="3"/>
              </a:cxn>
              <a:cxn ang="0">
                <a:pos x="23" y="3"/>
              </a:cxn>
              <a:cxn ang="0">
                <a:pos x="2" y="24"/>
              </a:cxn>
              <a:cxn ang="0">
                <a:pos x="0" y="28"/>
              </a:cxn>
              <a:cxn ang="0">
                <a:pos x="2" y="33"/>
              </a:cxn>
              <a:cxn ang="0">
                <a:pos x="16" y="47"/>
              </a:cxn>
              <a:cxn ang="0">
                <a:pos x="17" y="48"/>
              </a:cxn>
              <a:cxn ang="0">
                <a:pos x="85" y="116"/>
              </a:cxn>
              <a:cxn ang="0">
                <a:pos x="86" y="117"/>
              </a:cxn>
              <a:cxn ang="0">
                <a:pos x="113" y="125"/>
              </a:cxn>
              <a:cxn ang="0">
                <a:pos x="2" y="125"/>
              </a:cxn>
              <a:cxn ang="0">
                <a:pos x="0" y="127"/>
              </a:cxn>
              <a:cxn ang="0">
                <a:pos x="25" y="42"/>
              </a:cxn>
              <a:cxn ang="0">
                <a:pos x="88" y="104"/>
              </a:cxn>
              <a:cxn ang="0">
                <a:pos x="86" y="112"/>
              </a:cxn>
              <a:cxn ang="0">
                <a:pos x="21" y="46"/>
              </a:cxn>
              <a:cxn ang="0">
                <a:pos x="25" y="42"/>
              </a:cxn>
              <a:cxn ang="0">
                <a:pos x="91" y="101"/>
              </a:cxn>
              <a:cxn ang="0">
                <a:pos x="28" y="39"/>
              </a:cxn>
              <a:cxn ang="0">
                <a:pos x="38" y="29"/>
              </a:cxn>
              <a:cxn ang="0">
                <a:pos x="100" y="92"/>
              </a:cxn>
              <a:cxn ang="0">
                <a:pos x="100" y="101"/>
              </a:cxn>
              <a:cxn ang="0">
                <a:pos x="91" y="101"/>
              </a:cxn>
              <a:cxn ang="0">
                <a:pos x="103" y="89"/>
              </a:cxn>
              <a:cxn ang="0">
                <a:pos x="41" y="26"/>
              </a:cxn>
              <a:cxn ang="0">
                <a:pos x="45" y="22"/>
              </a:cxn>
              <a:cxn ang="0">
                <a:pos x="110" y="87"/>
              </a:cxn>
              <a:cxn ang="0">
                <a:pos x="103" y="89"/>
              </a:cxn>
              <a:cxn ang="0">
                <a:pos x="92" y="105"/>
              </a:cxn>
              <a:cxn ang="0">
                <a:pos x="102" y="105"/>
              </a:cxn>
              <a:cxn ang="0">
                <a:pos x="104" y="103"/>
              </a:cxn>
              <a:cxn ang="0">
                <a:pos x="104" y="92"/>
              </a:cxn>
              <a:cxn ang="0">
                <a:pos x="112" y="90"/>
              </a:cxn>
              <a:cxn ang="0">
                <a:pos x="123" y="124"/>
              </a:cxn>
              <a:cxn ang="0">
                <a:pos x="89" y="114"/>
              </a:cxn>
              <a:cxn ang="0">
                <a:pos x="92" y="105"/>
              </a:cxn>
              <a:cxn ang="0">
                <a:pos x="4" y="28"/>
              </a:cxn>
              <a:cxn ang="0">
                <a:pos x="5" y="27"/>
              </a:cxn>
              <a:cxn ang="0">
                <a:pos x="26" y="6"/>
              </a:cxn>
              <a:cxn ang="0">
                <a:pos x="29" y="6"/>
              </a:cxn>
              <a:cxn ang="0">
                <a:pos x="42" y="19"/>
              </a:cxn>
              <a:cxn ang="0">
                <a:pos x="18" y="43"/>
              </a:cxn>
              <a:cxn ang="0">
                <a:pos x="5" y="30"/>
              </a:cxn>
              <a:cxn ang="0">
                <a:pos x="4" y="28"/>
              </a:cxn>
            </a:cxnLst>
            <a:rect l="0" t="0" r="r" b="b"/>
            <a:pathLst>
              <a:path w="128" h="129">
                <a:moveTo>
                  <a:pt x="0" y="127"/>
                </a:moveTo>
                <a:cubicBezTo>
                  <a:pt x="0" y="128"/>
                  <a:pt x="1" y="129"/>
                  <a:pt x="2" y="129"/>
                </a:cubicBezTo>
                <a:cubicBezTo>
                  <a:pt x="126" y="129"/>
                  <a:pt x="126" y="129"/>
                  <a:pt x="126" y="129"/>
                </a:cubicBezTo>
                <a:cubicBezTo>
                  <a:pt x="127" y="129"/>
                  <a:pt x="127" y="129"/>
                  <a:pt x="127" y="129"/>
                </a:cubicBezTo>
                <a:cubicBezTo>
                  <a:pt x="127" y="129"/>
                  <a:pt x="128" y="129"/>
                  <a:pt x="128" y="128"/>
                </a:cubicBezTo>
                <a:cubicBezTo>
                  <a:pt x="128" y="128"/>
                  <a:pt x="128" y="128"/>
                  <a:pt x="128" y="128"/>
                </a:cubicBezTo>
                <a:cubicBezTo>
                  <a:pt x="128" y="128"/>
                  <a:pt x="128" y="128"/>
                  <a:pt x="128" y="128"/>
                </a:cubicBezTo>
                <a:cubicBezTo>
                  <a:pt x="128" y="128"/>
                  <a:pt x="128" y="128"/>
                  <a:pt x="128" y="127"/>
                </a:cubicBezTo>
                <a:cubicBezTo>
                  <a:pt x="128" y="127"/>
                  <a:pt x="128" y="127"/>
                  <a:pt x="128" y="127"/>
                </a:cubicBezTo>
                <a:cubicBezTo>
                  <a:pt x="128" y="127"/>
                  <a:pt x="128" y="127"/>
                  <a:pt x="128" y="127"/>
                </a:cubicBezTo>
                <a:cubicBezTo>
                  <a:pt x="128" y="127"/>
                  <a:pt x="128" y="127"/>
                  <a:pt x="128" y="126"/>
                </a:cubicBezTo>
                <a:cubicBezTo>
                  <a:pt x="128" y="126"/>
                  <a:pt x="128" y="126"/>
                  <a:pt x="128" y="126"/>
                </a:cubicBezTo>
                <a:cubicBezTo>
                  <a:pt x="116" y="87"/>
                  <a:pt x="116" y="87"/>
                  <a:pt x="116" y="87"/>
                </a:cubicBezTo>
                <a:cubicBezTo>
                  <a:pt x="116" y="87"/>
                  <a:pt x="115" y="87"/>
                  <a:pt x="115" y="87"/>
                </a:cubicBezTo>
                <a:cubicBezTo>
                  <a:pt x="47" y="18"/>
                  <a:pt x="47" y="18"/>
                  <a:pt x="47" y="18"/>
                </a:cubicBezTo>
                <a:cubicBezTo>
                  <a:pt x="47" y="18"/>
                  <a:pt x="47" y="18"/>
                  <a:pt x="47" y="18"/>
                </a:cubicBezTo>
                <a:cubicBezTo>
                  <a:pt x="32" y="3"/>
                  <a:pt x="32" y="3"/>
                  <a:pt x="32" y="3"/>
                </a:cubicBezTo>
                <a:cubicBezTo>
                  <a:pt x="29" y="0"/>
                  <a:pt x="25" y="0"/>
                  <a:pt x="23" y="3"/>
                </a:cubicBezTo>
                <a:cubicBezTo>
                  <a:pt x="2" y="24"/>
                  <a:pt x="2" y="24"/>
                  <a:pt x="2" y="24"/>
                </a:cubicBezTo>
                <a:cubicBezTo>
                  <a:pt x="1" y="25"/>
                  <a:pt x="0" y="27"/>
                  <a:pt x="0" y="28"/>
                </a:cubicBezTo>
                <a:cubicBezTo>
                  <a:pt x="0" y="30"/>
                  <a:pt x="1" y="31"/>
                  <a:pt x="2" y="33"/>
                </a:cubicBezTo>
                <a:cubicBezTo>
                  <a:pt x="16" y="47"/>
                  <a:pt x="16" y="47"/>
                  <a:pt x="16" y="47"/>
                </a:cubicBezTo>
                <a:cubicBezTo>
                  <a:pt x="17" y="47"/>
                  <a:pt x="17" y="47"/>
                  <a:pt x="17" y="48"/>
                </a:cubicBezTo>
                <a:cubicBezTo>
                  <a:pt x="85" y="116"/>
                  <a:pt x="85" y="116"/>
                  <a:pt x="85" y="116"/>
                </a:cubicBezTo>
                <a:cubicBezTo>
                  <a:pt x="85" y="117"/>
                  <a:pt x="86" y="117"/>
                  <a:pt x="86" y="117"/>
                </a:cubicBezTo>
                <a:cubicBezTo>
                  <a:pt x="113" y="125"/>
                  <a:pt x="113" y="125"/>
                  <a:pt x="113" y="125"/>
                </a:cubicBezTo>
                <a:cubicBezTo>
                  <a:pt x="2" y="125"/>
                  <a:pt x="2" y="125"/>
                  <a:pt x="2" y="125"/>
                </a:cubicBezTo>
                <a:cubicBezTo>
                  <a:pt x="1" y="125"/>
                  <a:pt x="0" y="126"/>
                  <a:pt x="0" y="127"/>
                </a:cubicBezTo>
                <a:close/>
                <a:moveTo>
                  <a:pt x="25" y="42"/>
                </a:moveTo>
                <a:cubicBezTo>
                  <a:pt x="88" y="104"/>
                  <a:pt x="88" y="104"/>
                  <a:pt x="88" y="104"/>
                </a:cubicBezTo>
                <a:cubicBezTo>
                  <a:pt x="86" y="112"/>
                  <a:pt x="86" y="112"/>
                  <a:pt x="86" y="112"/>
                </a:cubicBezTo>
                <a:cubicBezTo>
                  <a:pt x="21" y="46"/>
                  <a:pt x="21" y="46"/>
                  <a:pt x="21" y="46"/>
                </a:cubicBezTo>
                <a:lnTo>
                  <a:pt x="25" y="42"/>
                </a:lnTo>
                <a:close/>
                <a:moveTo>
                  <a:pt x="91" y="101"/>
                </a:moveTo>
                <a:cubicBezTo>
                  <a:pt x="28" y="39"/>
                  <a:pt x="28" y="39"/>
                  <a:pt x="28" y="39"/>
                </a:cubicBezTo>
                <a:cubicBezTo>
                  <a:pt x="38" y="29"/>
                  <a:pt x="38" y="29"/>
                  <a:pt x="38" y="29"/>
                </a:cubicBezTo>
                <a:cubicBezTo>
                  <a:pt x="100" y="92"/>
                  <a:pt x="100" y="92"/>
                  <a:pt x="100" y="92"/>
                </a:cubicBezTo>
                <a:cubicBezTo>
                  <a:pt x="100" y="101"/>
                  <a:pt x="100" y="101"/>
                  <a:pt x="100" y="101"/>
                </a:cubicBezTo>
                <a:lnTo>
                  <a:pt x="91" y="101"/>
                </a:lnTo>
                <a:close/>
                <a:moveTo>
                  <a:pt x="103" y="89"/>
                </a:moveTo>
                <a:cubicBezTo>
                  <a:pt x="41" y="26"/>
                  <a:pt x="41" y="26"/>
                  <a:pt x="41" y="26"/>
                </a:cubicBezTo>
                <a:cubicBezTo>
                  <a:pt x="45" y="22"/>
                  <a:pt x="45" y="22"/>
                  <a:pt x="45" y="22"/>
                </a:cubicBezTo>
                <a:cubicBezTo>
                  <a:pt x="110" y="87"/>
                  <a:pt x="110" y="87"/>
                  <a:pt x="110" y="87"/>
                </a:cubicBezTo>
                <a:lnTo>
                  <a:pt x="103" y="89"/>
                </a:lnTo>
                <a:close/>
                <a:moveTo>
                  <a:pt x="92" y="105"/>
                </a:moveTo>
                <a:cubicBezTo>
                  <a:pt x="102" y="105"/>
                  <a:pt x="102" y="105"/>
                  <a:pt x="102" y="105"/>
                </a:cubicBezTo>
                <a:cubicBezTo>
                  <a:pt x="104" y="105"/>
                  <a:pt x="104" y="104"/>
                  <a:pt x="104" y="103"/>
                </a:cubicBezTo>
                <a:cubicBezTo>
                  <a:pt x="104" y="92"/>
                  <a:pt x="104" y="92"/>
                  <a:pt x="104" y="92"/>
                </a:cubicBezTo>
                <a:cubicBezTo>
                  <a:pt x="112" y="90"/>
                  <a:pt x="112" y="90"/>
                  <a:pt x="112" y="90"/>
                </a:cubicBezTo>
                <a:cubicBezTo>
                  <a:pt x="123" y="124"/>
                  <a:pt x="123" y="124"/>
                  <a:pt x="123" y="124"/>
                </a:cubicBezTo>
                <a:cubicBezTo>
                  <a:pt x="89" y="114"/>
                  <a:pt x="89" y="114"/>
                  <a:pt x="89" y="114"/>
                </a:cubicBezTo>
                <a:lnTo>
                  <a:pt x="92" y="105"/>
                </a:lnTo>
                <a:close/>
                <a:moveTo>
                  <a:pt x="4" y="28"/>
                </a:moveTo>
                <a:cubicBezTo>
                  <a:pt x="4" y="28"/>
                  <a:pt x="4" y="27"/>
                  <a:pt x="5" y="27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5"/>
                  <a:pt x="28" y="5"/>
                  <a:pt x="29" y="6"/>
                </a:cubicBezTo>
                <a:cubicBezTo>
                  <a:pt x="42" y="19"/>
                  <a:pt x="42" y="19"/>
                  <a:pt x="42" y="19"/>
                </a:cubicBezTo>
                <a:cubicBezTo>
                  <a:pt x="18" y="43"/>
                  <a:pt x="18" y="43"/>
                  <a:pt x="18" y="43"/>
                </a:cubicBezTo>
                <a:cubicBezTo>
                  <a:pt x="5" y="30"/>
                  <a:pt x="5" y="30"/>
                  <a:pt x="5" y="30"/>
                </a:cubicBezTo>
                <a:cubicBezTo>
                  <a:pt x="4" y="29"/>
                  <a:pt x="4" y="29"/>
                  <a:pt x="4" y="28"/>
                </a:cubicBezTo>
                <a:close/>
              </a:path>
            </a:pathLst>
          </a:custGeom>
          <a:solidFill>
            <a:srgbClr val="324270"/>
          </a:solidFill>
          <a:ln w="12700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id-ID" sz="2400"/>
          </a:p>
        </p:txBody>
      </p:sp>
      <p:sp>
        <p:nvSpPr>
          <p:cNvPr id="8" name="TextBox 7"/>
          <p:cNvSpPr txBox="1"/>
          <p:nvPr/>
        </p:nvSpPr>
        <p:spPr>
          <a:xfrm>
            <a:off x="497209" y="347911"/>
            <a:ext cx="8194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spc="400" dirty="0">
                <a:solidFill>
                  <a:srgbClr val="2D437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Muon detector back-end electronics</a:t>
            </a:r>
            <a:endParaRPr lang="zh-CN" altLang="en-US" sz="3200" b="1" spc="400" dirty="0">
              <a:solidFill>
                <a:srgbClr val="2D437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-43982" y="1002975"/>
            <a:ext cx="1219199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Different energy pulse time test </a:t>
            </a:r>
            <a:r>
              <a:rPr lang="zh-CN" altLang="en-US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To test the contribution of electronics to time accuracy under different energy pulses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0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zh-CN" sz="2000" b="1" kern="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800" b="1" kern="0" dirty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Test pulse amplitude from 200mv to 1V +</a:t>
            </a:r>
          </a:p>
          <a:p>
            <a:pPr algn="just"/>
            <a:r>
              <a:rPr lang="en-US" altLang="zh-CN" kern="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	       </a:t>
            </a:r>
          </a:p>
          <a:p>
            <a:pPr algn="just"/>
            <a:endParaRPr lang="en-US" altLang="zh-CN" sz="20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BA116B5B-AC51-9BE1-03ED-82162E257B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9711" y="2350762"/>
            <a:ext cx="4944165" cy="3915321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8C307CE5-F708-BC08-18D0-0F4967D2CA0E}"/>
              </a:ext>
            </a:extLst>
          </p:cNvPr>
          <p:cNvSpPr txBox="1"/>
          <p:nvPr/>
        </p:nvSpPr>
        <p:spPr>
          <a:xfrm>
            <a:off x="4011105" y="6340812"/>
            <a:ext cx="38602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resolution with signal amplitude curve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直接连接符 23"/>
          <p:cNvCxnSpPr/>
          <p:nvPr/>
        </p:nvCxnSpPr>
        <p:spPr>
          <a:xfrm flipH="1">
            <a:off x="2316555" y="3667021"/>
            <a:ext cx="70070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1394231" y="2694420"/>
            <a:ext cx="8918796" cy="830997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071F6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Thanks.</a:t>
            </a:r>
          </a:p>
        </p:txBody>
      </p:sp>
    </p:spTree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DBhMGUyY2RmOWRkZTYxYzYyNWI5YjViMzkwMDVlMTg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247</Words>
  <Application>Microsoft Office PowerPoint</Application>
  <PresentationFormat>宽屏</PresentationFormat>
  <Paragraphs>44</Paragraphs>
  <Slides>7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等线</vt:lpstr>
      <vt:lpstr>等线 Light</vt:lpstr>
      <vt:lpstr>楷体</vt:lpstr>
      <vt:lpstr>Arial</vt:lpstr>
      <vt:lpstr>Calibri</vt:lpstr>
      <vt:lpstr>Times New Roman</vt:lpstr>
      <vt:lpstr>Office 主题​​</vt:lpstr>
      <vt:lpstr>Microsoft Visio 绘图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bubu</dc:creator>
  <cp:lastModifiedBy>健钧 王</cp:lastModifiedBy>
  <cp:revision>202</cp:revision>
  <dcterms:created xsi:type="dcterms:W3CDTF">2023-12-14T08:45:00Z</dcterms:created>
  <dcterms:modified xsi:type="dcterms:W3CDTF">2024-05-13T09:01:12Z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C5291105101849AD88E9356F69B48C15_12</vt:lpwstr>
  </property>
  <property fmtid="{D5CDD505-2E9C-101B-9397-08002B2CF9AE}" pid="3" name="KSOProductBuildVer">
    <vt:lpwstr>2052-12.1.0.16729</vt:lpwstr>
  </property>
</Properties>
</file>