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4" r:id="rId7"/>
    <p:sldId id="261" r:id="rId8"/>
    <p:sldId id="267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E5F4A3-3775-4CFB-DF3E-BDEAFDBF2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64E18E0-BB2A-E9BD-0A4E-47E586B51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2B0602-DF6A-AE43-E41F-59C2BFB72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7A8-D2B1-400C-9C5A-66AA6FA9EEEA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0B0BD42-117C-C580-10B5-3DB51E2B5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71FA64C-B0AD-11C3-5FEE-5AC606E97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C1F7-15F7-402D-BF1E-EC77FD9280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5446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92106B-6C8F-36DA-B7ED-50FF3290E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EF42343-429D-CD9B-ED54-F1EFA579F9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09F1E42-C7D2-FCCD-D994-0CC18619B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7A8-D2B1-400C-9C5A-66AA6FA9EEEA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D868191-5E26-A975-826F-C8134138E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3FD704C-DD5D-6C0D-7F58-BEC24E031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C1F7-15F7-402D-BF1E-EC77FD9280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8456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B2AC277-33B4-1B22-D6C5-8548DC073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835C884-B243-AD5F-61EE-BF50C6BE54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7B98C42-602A-3AF8-6D31-6A294F694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7A8-D2B1-400C-9C5A-66AA6FA9EEEA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26F68C4-8CBD-B3E9-97B1-290F3EDAB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3BD0D3-4B29-89AB-AD80-CC7628DCD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C1F7-15F7-402D-BF1E-EC77FD9280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830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000B03-1DD8-9D86-1142-C61D76ABF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7C57FAB-7052-1DD2-EAB8-AC6F3DBCE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E3F5ACF-3F5A-6951-D12D-40DE617D9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7A8-D2B1-400C-9C5A-66AA6FA9EEEA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A6C748-C7E7-1D25-998A-3F2A75A4E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254AE90-B844-9311-BDC8-8945A4A69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C1F7-15F7-402D-BF1E-EC77FD9280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776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132F56-4030-98DF-FEDB-CC4F4E8DA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233FF37-5C7D-3D77-55DB-F5FA2184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C0DE5BB-C2CD-E8D2-1091-A3BD2D9BA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7A8-D2B1-400C-9C5A-66AA6FA9EEEA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A639EA8-4BBB-4B23-E7BA-A9BBA874A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6F29EBF-1438-253B-FBE5-F9C5B9F19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C1F7-15F7-402D-BF1E-EC77FD9280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224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1E58C3-E469-514F-EF24-289858A72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BBCF4A7-F2AE-2921-5AA4-99005C24E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3B3F494-DEC0-24EA-866D-BC863C3252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F313F0F-D912-1836-BF96-521FB7F34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7A8-D2B1-400C-9C5A-66AA6FA9EEEA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CA7D943-8A48-D2EB-4031-C37BD4F60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A1FDFA8-3416-3449-8B84-C3519FFB2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C1F7-15F7-402D-BF1E-EC77FD9280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2836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37B920-3385-7C8B-3417-BB8CF4923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FE0A7FA-CBE1-64F4-5196-024659345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C182BBC-6CC9-7757-194E-F9991A05E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234F5EA-D0BB-549F-630D-E1ACF22874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A1BCA95-107B-39E6-CCE2-09362C727A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1DFF2D0-2C93-228D-A1C4-5188D4080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7A8-D2B1-400C-9C5A-66AA6FA9EEEA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7D60380-E136-E92C-CC00-2044CA192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44805CA-B46C-352E-A9F3-4086B9850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C1F7-15F7-402D-BF1E-EC77FD9280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2771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9C4390-AC49-35E1-ACDF-DAEE9CC74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0EBEA98-1A52-A4BA-4A8D-543D140B0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7A8-D2B1-400C-9C5A-66AA6FA9EEEA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28B12FA-4D3C-ED9C-54E8-9E872168F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3A3D106-8F0A-EBA2-5A2C-6475637C1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C1F7-15F7-402D-BF1E-EC77FD9280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3285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F03BF5F-0240-542A-D61A-A85CB87A9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7A8-D2B1-400C-9C5A-66AA6FA9EEEA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FB7C278-0539-1B71-A7F6-F96132B16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F088800-305E-354C-6D22-6B3773448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C1F7-15F7-402D-BF1E-EC77FD9280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6698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DAE128-64C9-87A5-A14C-345DE8449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9AA237B-B7F4-A8A5-5D72-8B80BDECA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C436DA3-511B-61A9-2662-30CA3656F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0BD06C5-98EF-FFB6-BD79-46E8A691E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7A8-D2B1-400C-9C5A-66AA6FA9EEEA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BAFA32E-429B-38DA-B764-04F18BED6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5790F49-4C48-E25E-2B14-303487313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C1F7-15F7-402D-BF1E-EC77FD9280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525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A172EA-3E47-50FA-A486-06C5106C8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4EC59EE-4F26-5DE9-D43F-B971389F57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0C4E314-99AA-7B4F-BAE9-1E943A30E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37580AD-FCB5-AFE1-4732-4F1BADA73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7A8-D2B1-400C-9C5A-66AA6FA9EEEA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FA34421-ED2E-F8D7-1F22-9B78E79FF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3FC1026-23EC-EED0-EB9F-EA5FA9F51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C1F7-15F7-402D-BF1E-EC77FD9280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268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272A1E3-55E8-80D6-950D-060E9AE88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2827A2D-512D-EBA1-096E-58EEB9BC5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FE8B817-8C6D-1CDF-EEC7-207F9439C6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AB7A8-D2B1-400C-9C5A-66AA6FA9EEEA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BA3628F-DBCC-3946-CBE7-62417C1898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7334EF-ED27-BF90-40C4-35FF0D86B2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1C1F7-15F7-402D-BF1E-EC77FD9280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4630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0F553B-EA90-F9B4-2F9E-88E7AF30E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137" y="665163"/>
            <a:ext cx="9991725" cy="23876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The scheme of the beam lifetime experiment on the HEPS booster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0DA8672-61ED-D135-4A31-4047EFDD7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506788"/>
            <a:ext cx="9144000" cy="1655762"/>
          </a:xfrm>
        </p:spPr>
        <p:txBody>
          <a:bodyPr/>
          <a:lstStyle/>
          <a:p>
            <a:r>
              <a:rPr lang="zh-CN" altLang="en-US" dirty="0"/>
              <a:t>物理组 付泓瑾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00555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43D0D4-FCC2-1DA0-27CE-782299C38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实验目标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23431BD-0E7A-9F49-C700-72EB1C29F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1. </a:t>
            </a:r>
            <a:r>
              <a:rPr lang="zh-CN" altLang="en-US" dirty="0"/>
              <a:t>产生并观测到可重复的束流寿命</a:t>
            </a:r>
            <a:r>
              <a:rPr lang="en-US" altLang="zh-CN" dirty="0"/>
              <a:t>-</a:t>
            </a:r>
            <a:r>
              <a:rPr lang="zh-CN" altLang="en-US" dirty="0"/>
              <a:t>流强关系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2. </a:t>
            </a:r>
            <a:r>
              <a:rPr lang="zh-CN" altLang="en-US" dirty="0"/>
              <a:t>线性模型的验证，分析束流寿命成分，估计真空寿命和托歇克寿命大小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3. </a:t>
            </a:r>
            <a:r>
              <a:rPr lang="zh-CN" altLang="en-US" dirty="0"/>
              <a:t>观测极化对束流（托歇克）寿命的影响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89504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684FAA-6389-852C-46FF-28582F442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方案说明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F37F243-FB79-F3AF-1E25-8396A3DF7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68025" cy="4351338"/>
          </a:xfrm>
        </p:spPr>
        <p:txBody>
          <a:bodyPr/>
          <a:lstStyle/>
          <a:p>
            <a:r>
              <a:rPr lang="zh-CN" altLang="en-US" dirty="0"/>
              <a:t>根据上次</a:t>
            </a:r>
            <a:r>
              <a:rPr lang="en-US" altLang="zh-CN" dirty="0"/>
              <a:t>12</a:t>
            </a:r>
            <a:r>
              <a:rPr lang="zh-CN" altLang="en-US" dirty="0"/>
              <a:t>月的保守分析，真空条件较差，束流真空寿命比较短。</a:t>
            </a:r>
            <a:endParaRPr lang="en-US" altLang="zh-CN" dirty="0"/>
          </a:p>
          <a:p>
            <a:r>
              <a:rPr lang="zh-CN" altLang="en-US" dirty="0"/>
              <a:t>如果真空条件改善，束团流强较大发射度较小，应该可以让托歇克寿命和真空寿命相当，甚至占主导</a:t>
            </a:r>
          </a:p>
        </p:txBody>
      </p:sp>
    </p:spTree>
    <p:extLst>
      <p:ext uri="{BB962C8B-B14F-4D97-AF65-F5344CB8AC3E}">
        <p14:creationId xmlns:p14="http://schemas.microsoft.com/office/powerpoint/2010/main" val="59234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4DE562-A5FC-2B31-C297-E20FBE8E2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束流寿命的可重复性验证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44E9733-6900-810C-92E1-AFE6C17FB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第一轮：</a:t>
            </a:r>
            <a:endParaRPr lang="en-US" altLang="zh-CN" dirty="0"/>
          </a:p>
          <a:p>
            <a:r>
              <a:rPr lang="zh-CN" altLang="en-US" dirty="0"/>
              <a:t> 注入单个束团，衰减若干分钟（如</a:t>
            </a:r>
            <a:r>
              <a:rPr lang="en-US" altLang="zh-CN" dirty="0"/>
              <a:t>3</a:t>
            </a:r>
            <a:r>
              <a:rPr lang="zh-CN" altLang="en-US" dirty="0"/>
              <a:t>分钟，可能需要更久），收集流强数据，然后不踢束直接补注流强，流强逐次上升（</a:t>
            </a:r>
            <a:r>
              <a:rPr lang="en-US" altLang="zh-CN" dirty="0"/>
              <a:t>0.3</a:t>
            </a:r>
            <a:r>
              <a:rPr lang="zh-CN" altLang="en-US" dirty="0"/>
              <a:t>，</a:t>
            </a:r>
            <a:r>
              <a:rPr lang="en-US" altLang="zh-CN" dirty="0"/>
              <a:t>0.5</a:t>
            </a:r>
            <a:r>
              <a:rPr lang="zh-CN" altLang="en-US" dirty="0"/>
              <a:t>，</a:t>
            </a:r>
            <a:r>
              <a:rPr lang="en-US" altLang="zh-CN" dirty="0"/>
              <a:t>0.7,  0.9mA)</a:t>
            </a:r>
          </a:p>
          <a:p>
            <a:pPr marL="0" indent="0">
              <a:buNone/>
            </a:pPr>
            <a:r>
              <a:rPr lang="zh-CN" altLang="en-US" dirty="0"/>
              <a:t>  第二轮： </a:t>
            </a:r>
            <a:endParaRPr lang="en-US" altLang="zh-CN" dirty="0"/>
          </a:p>
          <a:p>
            <a:r>
              <a:rPr lang="en-US" altLang="zh-CN" dirty="0"/>
              <a:t>  </a:t>
            </a:r>
            <a:r>
              <a:rPr lang="zh-CN" altLang="en-US" dirty="0"/>
              <a:t>类似于第一轮</a:t>
            </a:r>
            <a:r>
              <a:rPr lang="en-US" altLang="zh-CN" dirty="0"/>
              <a:t>, </a:t>
            </a:r>
            <a:r>
              <a:rPr lang="zh-CN" altLang="en-US" dirty="0"/>
              <a:t>每次收集完流强数据后，直接踢掉束流重新注入</a:t>
            </a:r>
            <a:endParaRPr lang="en-US" altLang="zh-CN" dirty="0"/>
          </a:p>
          <a:p>
            <a:r>
              <a:rPr lang="zh-CN" altLang="en-US" dirty="0"/>
              <a:t>第三轮：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</a:t>
            </a:r>
            <a:r>
              <a:rPr lang="zh-CN" altLang="en-US" dirty="0"/>
              <a:t>注入单个束团，但是初始流强从大到小</a:t>
            </a:r>
            <a:r>
              <a:rPr lang="en-US" altLang="zh-CN" dirty="0"/>
              <a:t>,</a:t>
            </a:r>
            <a:r>
              <a:rPr lang="zh-CN" altLang="en-US" dirty="0"/>
              <a:t>也是踢掉束团后重新注入。</a:t>
            </a:r>
          </a:p>
        </p:txBody>
      </p:sp>
    </p:spTree>
    <p:extLst>
      <p:ext uri="{BB962C8B-B14F-4D97-AF65-F5344CB8AC3E}">
        <p14:creationId xmlns:p14="http://schemas.microsoft.com/office/powerpoint/2010/main" val="3697986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3BD454-A2A9-B569-F128-9762E2B84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观察极化对束流寿命的影响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C5A7EBF-E2F1-C317-162D-E8AB48B8F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根据带误差</a:t>
            </a:r>
            <a:r>
              <a:rPr lang="en-US" altLang="zh-CN" dirty="0"/>
              <a:t>lattice</a:t>
            </a:r>
            <a:r>
              <a:rPr lang="zh-CN" altLang="en-US" dirty="0"/>
              <a:t>的计算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dirty="0"/>
              <a:t>6GeV</a:t>
            </a:r>
            <a:r>
              <a:rPr lang="zh-CN" altLang="en-US" dirty="0"/>
              <a:t>时极化度为</a:t>
            </a:r>
            <a:r>
              <a:rPr lang="en-US" altLang="zh-CN" dirty="0"/>
              <a:t>0.891</a:t>
            </a:r>
            <a:r>
              <a:rPr lang="zh-CN" altLang="en-US" dirty="0"/>
              <a:t>，极化时间</a:t>
            </a:r>
            <a:r>
              <a:rPr lang="en-US" altLang="zh-CN" dirty="0"/>
              <a:t>13</a:t>
            </a:r>
            <a:r>
              <a:rPr lang="zh-CN" altLang="en-US" dirty="0"/>
              <a:t>分钟。设置动量接受度为</a:t>
            </a:r>
            <a:r>
              <a:rPr lang="en-US" altLang="zh-CN" dirty="0"/>
              <a:t>0.006</a:t>
            </a:r>
          </a:p>
          <a:p>
            <a:r>
              <a:rPr lang="en-US" altLang="zh-CN" dirty="0"/>
              <a:t>  </a:t>
            </a:r>
            <a:endParaRPr lang="zh-CN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EEEE6464-19E6-542F-13DB-8028C509D9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854101"/>
              </p:ext>
            </p:extLst>
          </p:nvPr>
        </p:nvGraphicFramePr>
        <p:xfrm>
          <a:off x="2158547" y="3046095"/>
          <a:ext cx="7361556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7591">
                  <a:extLst>
                    <a:ext uri="{9D8B030D-6E8A-4147-A177-3AD203B41FA5}">
                      <a16:colId xmlns:a16="http://schemas.microsoft.com/office/drawing/2014/main" val="127936567"/>
                    </a:ext>
                  </a:extLst>
                </a:gridCol>
                <a:gridCol w="1617591">
                  <a:extLst>
                    <a:ext uri="{9D8B030D-6E8A-4147-A177-3AD203B41FA5}">
                      <a16:colId xmlns:a16="http://schemas.microsoft.com/office/drawing/2014/main" val="260032868"/>
                    </a:ext>
                  </a:extLst>
                </a:gridCol>
                <a:gridCol w="1123720">
                  <a:extLst>
                    <a:ext uri="{9D8B030D-6E8A-4147-A177-3AD203B41FA5}">
                      <a16:colId xmlns:a16="http://schemas.microsoft.com/office/drawing/2014/main" val="3736575708"/>
                    </a:ext>
                  </a:extLst>
                </a:gridCol>
                <a:gridCol w="1501327">
                  <a:extLst>
                    <a:ext uri="{9D8B030D-6E8A-4147-A177-3AD203B41FA5}">
                      <a16:colId xmlns:a16="http://schemas.microsoft.com/office/drawing/2014/main" val="1243648817"/>
                    </a:ext>
                  </a:extLst>
                </a:gridCol>
                <a:gridCol w="1501327">
                  <a:extLst>
                    <a:ext uri="{9D8B030D-6E8A-4147-A177-3AD203B41FA5}">
                      <a16:colId xmlns:a16="http://schemas.microsoft.com/office/drawing/2014/main" val="34386122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zh-CN" altLang="en-US" dirty="0"/>
                        <a:t>水平发射度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垂直发射度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束团流强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非极化束流寿命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分辨能力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256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1.1365e-8 m rad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3.5540e-11 m rad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1mA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2.12 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0.051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267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1.89e-8m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2.0e-9m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1mA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27.1h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0.018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954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261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1C333DA-1244-545E-C1ED-DE3724A7E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2514"/>
            <a:ext cx="10515600" cy="5840186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 </a:t>
            </a:r>
            <a:r>
              <a:rPr lang="zh-CN" altLang="en-US" dirty="0"/>
              <a:t>极化影响的观察：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 第一轮：注入单个束团，衰减若干分钟（如</a:t>
            </a:r>
            <a:r>
              <a:rPr lang="en-US" altLang="zh-CN" dirty="0"/>
              <a:t>3</a:t>
            </a:r>
            <a:r>
              <a:rPr lang="zh-CN" altLang="en-US" dirty="0"/>
              <a:t>分钟），收集流强数据，然后踢束重新注入，每次注入的流强逐次上升（</a:t>
            </a:r>
            <a:r>
              <a:rPr lang="en-US" altLang="zh-CN" dirty="0"/>
              <a:t>0.1</a:t>
            </a:r>
            <a:r>
              <a:rPr lang="zh-CN" altLang="en-US" dirty="0"/>
              <a:t>，</a:t>
            </a:r>
            <a:r>
              <a:rPr lang="en-US" altLang="zh-CN" dirty="0"/>
              <a:t>0.3</a:t>
            </a:r>
            <a:r>
              <a:rPr lang="zh-CN" altLang="en-US" dirty="0"/>
              <a:t>，</a:t>
            </a:r>
            <a:r>
              <a:rPr lang="en-US" altLang="zh-CN" dirty="0"/>
              <a:t>0.5</a:t>
            </a:r>
            <a:r>
              <a:rPr lang="zh-CN" altLang="en-US" dirty="0"/>
              <a:t>，</a:t>
            </a:r>
            <a:r>
              <a:rPr lang="en-US" altLang="zh-CN" dirty="0"/>
              <a:t>0.6</a:t>
            </a:r>
            <a:r>
              <a:rPr lang="zh-CN" altLang="en-US" dirty="0"/>
              <a:t>，</a:t>
            </a:r>
            <a:r>
              <a:rPr lang="en-US" altLang="zh-CN" dirty="0"/>
              <a:t>0.7,  0.8,</a:t>
            </a:r>
            <a:r>
              <a:rPr lang="zh-CN" altLang="en-US" dirty="0"/>
              <a:t> </a:t>
            </a:r>
            <a:r>
              <a:rPr lang="en-US" altLang="zh-CN" dirty="0"/>
              <a:t> 0.9mA)</a:t>
            </a:r>
          </a:p>
          <a:p>
            <a:pPr marL="0" indent="0">
              <a:buNone/>
            </a:pPr>
            <a:r>
              <a:rPr lang="en-US" altLang="zh-CN" dirty="0"/>
              <a:t>   </a:t>
            </a:r>
            <a:r>
              <a:rPr lang="zh-CN" altLang="en-US" dirty="0"/>
              <a:t>第二轮： 直接将流强注入到最大流强</a:t>
            </a:r>
            <a:r>
              <a:rPr lang="en-US" altLang="zh-CN" dirty="0"/>
              <a:t>0.9mA, </a:t>
            </a:r>
            <a:r>
              <a:rPr lang="zh-CN" altLang="en-US" dirty="0"/>
              <a:t>然后让流强自然衰减到最低流强</a:t>
            </a:r>
            <a:r>
              <a:rPr lang="en-US" altLang="zh-CN" dirty="0"/>
              <a:t>0.3mA</a:t>
            </a:r>
            <a:r>
              <a:rPr lang="zh-CN" altLang="en-US" dirty="0"/>
              <a:t>左右，按前面的结果，</a:t>
            </a:r>
            <a:r>
              <a:rPr lang="en-US" altLang="zh-CN" dirty="0"/>
              <a:t>13</a:t>
            </a:r>
            <a:r>
              <a:rPr lang="zh-CN" altLang="en-US" dirty="0"/>
              <a:t>分钟后极化度达到较高水平，对比第一轮的束流寿命，应该看到束流寿命的相对增加。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08838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B06FCC-2F1D-0DEA-311A-5E89158D7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线性模型的验证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4AD04FC-8E5C-AD56-D85B-448CDDE156B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我们构建的束流寿命与束流流强的线性模型中，</a:t>
                </a:r>
                <a:endParaRPr lang="en-US" altLang="zh-CN" dirty="0"/>
              </a:p>
              <a:p>
                <a:r>
                  <a:rPr lang="zh-CN" altLang="en-US" dirty="0"/>
                  <a:t>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zh-CN" altLang="en-US" sz="2800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den>
                    </m:f>
                    <m:r>
                      <a:rPr lang="en-US" altLang="zh-CN" sz="28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CN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280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v</m:t>
                            </m:r>
                          </m:sub>
                        </m:sSub>
                      </m:den>
                    </m:f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CN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2800" b="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</m:oMath>
                </a14:m>
                <a:r>
                  <a:rPr lang="zh-CN" altLang="en-US" dirty="0"/>
                  <a:t>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i="1">
                                <a:latin typeface="Cambria Math" panose="02040503050406030204" pitchFamily="18" charset="0"/>
                              </a:rPr>
                              <m:t>v</m:t>
                            </m:r>
                          </m:sub>
                        </m:sSub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𝛼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zh-CN" altLang="en-US" dirty="0"/>
                  <a:t>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zh-CN" altLang="en-US" dirty="0"/>
                  <a:t>            </a:t>
                </a:r>
                <a:endParaRPr lang="en-US" altLang="zh-CN" dirty="0"/>
              </a:p>
              <a:p>
                <a:r>
                  <a:rPr lang="en-US" altLang="zh-CN" dirty="0"/>
                  <a:t>            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𝑎𝐼</m:t>
                    </m:r>
                  </m:oMath>
                </a14:m>
                <a:r>
                  <a:rPr lang="en-US" altLang="zh-CN" dirty="0"/>
                  <a:t>                                 </a:t>
                </a:r>
                <a:r>
                  <a:rPr lang="zh-CN" altLang="en-US" dirty="0"/>
                  <a:t>（</a:t>
                </a:r>
                <a:r>
                  <a:rPr lang="en-US" altLang="zh-CN" dirty="0"/>
                  <a:t>1</a:t>
                </a:r>
                <a:r>
                  <a:rPr lang="zh-CN" altLang="en-US" dirty="0"/>
                  <a:t>）</a:t>
                </a:r>
                <a:endParaRPr lang="en-US" altLang="zh-CN" dirty="0"/>
              </a:p>
              <a:p>
                <a:r>
                  <a:rPr lang="en-US" altLang="zh-CN" dirty="0"/>
                  <a:t>            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zh-CN" altLang="en-US" sz="2800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den>
                    </m:f>
                    <m:r>
                      <a:rPr lang="en-US" altLang="zh-CN" sz="2800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zh-CN" altLang="en-US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num>
                          <m:den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𝛽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𝑘𝐼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CN" dirty="0"/>
                  <a:t>    </a:t>
                </a:r>
                <a:r>
                  <a:rPr lang="zh-CN" altLang="en-US" dirty="0"/>
                  <a:t>（</a:t>
                </a:r>
                <a:r>
                  <a:rPr lang="en-US" altLang="zh-CN" dirty="0"/>
                  <a:t>2</a:t>
                </a:r>
                <a:r>
                  <a:rPr lang="zh-CN" altLang="en-US" dirty="0"/>
                  <a:t>）</a:t>
                </a:r>
                <a:endParaRPr lang="en-US" altLang="zh-CN" dirty="0"/>
              </a:p>
              <a:p>
                <a:r>
                  <a:rPr lang="en-US" altLang="zh-CN" dirty="0"/>
                  <a:t> </a:t>
                </a:r>
                <a:r>
                  <a:rPr lang="zh-CN" altLang="en-US" dirty="0"/>
                  <a:t>因此，可以在设置其它的均匀束团注入模式，测量不同流强时的束流寿命，这样在束流寿命</a:t>
                </a:r>
                <a:r>
                  <a:rPr lang="en-US" altLang="zh-CN" dirty="0"/>
                  <a:t>-</a:t>
                </a:r>
                <a:r>
                  <a:rPr lang="zh-CN" altLang="en-US" dirty="0"/>
                  <a:t>束流流强平面上可以得到其他直线</a:t>
                </a:r>
                <a:r>
                  <a:rPr lang="en-US" altLang="zh-CN" dirty="0"/>
                  <a:t>, </a:t>
                </a:r>
                <a:r>
                  <a:rPr lang="zh-CN" altLang="en-US" dirty="0"/>
                  <a:t>如果线性模型成立，可以看到这些直线交于垂直轴上的一点</a:t>
                </a:r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4AD04FC-8E5C-AD56-D85B-448CDDE156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521" r="-4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14F50964-9BB0-B91B-E1F5-E6E6BE8465D9}"/>
              </a:ext>
            </a:extLst>
          </p:cNvPr>
          <p:cNvCxnSpPr/>
          <p:nvPr/>
        </p:nvCxnSpPr>
        <p:spPr>
          <a:xfrm>
            <a:off x="9601200" y="2495550"/>
            <a:ext cx="228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7299931B-352A-1389-3CBF-619258A324E7}"/>
              </a:ext>
            </a:extLst>
          </p:cNvPr>
          <p:cNvCxnSpPr/>
          <p:nvPr/>
        </p:nvCxnSpPr>
        <p:spPr>
          <a:xfrm flipV="1">
            <a:off x="9620250" y="295275"/>
            <a:ext cx="0" cy="2638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3A01BA40-A2E5-4C11-C0AE-2356D1FA5667}"/>
              </a:ext>
            </a:extLst>
          </p:cNvPr>
          <p:cNvCxnSpPr>
            <a:cxnSpLocks/>
          </p:cNvCxnSpPr>
          <p:nvPr/>
        </p:nvCxnSpPr>
        <p:spPr>
          <a:xfrm flipH="1">
            <a:off x="9610725" y="654842"/>
            <a:ext cx="1581151" cy="1412082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25D70D6D-0A40-59EA-8751-70673C153DF8}"/>
              </a:ext>
            </a:extLst>
          </p:cNvPr>
          <p:cNvCxnSpPr>
            <a:cxnSpLocks/>
          </p:cNvCxnSpPr>
          <p:nvPr/>
        </p:nvCxnSpPr>
        <p:spPr>
          <a:xfrm flipV="1">
            <a:off x="9639301" y="1305719"/>
            <a:ext cx="2247899" cy="761205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680FCBF3-AC6C-EEDF-E7A0-9D31A4108DF7}"/>
              </a:ext>
            </a:extLst>
          </p:cNvPr>
          <p:cNvSpPr txBox="1"/>
          <p:nvPr/>
        </p:nvSpPr>
        <p:spPr>
          <a:xfrm>
            <a:off x="11110913" y="2777094"/>
            <a:ext cx="866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I/mA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E0DD3DFD-2793-48B8-C923-7F2C772239FB}"/>
                  </a:ext>
                </a:extLst>
              </p:cNvPr>
              <p:cNvSpPr txBox="1"/>
              <p:nvPr/>
            </p:nvSpPr>
            <p:spPr>
              <a:xfrm>
                <a:off x="8596313" y="314325"/>
                <a:ext cx="1128711" cy="4849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𝜏</m:t>
                        </m:r>
                      </m:den>
                    </m:f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altLang="zh-CN" dirty="0"/>
                  <a:t>)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E0DD3DFD-2793-48B8-C923-7F2C772239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6313" y="314325"/>
                <a:ext cx="1128711" cy="484941"/>
              </a:xfrm>
              <a:prstGeom prst="rect">
                <a:avLst/>
              </a:prstGeom>
              <a:blipFill>
                <a:blip r:embed="rId3"/>
                <a:stretch>
                  <a:fillRect b="-88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1389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61F979-D3F2-5097-8CF7-DE890327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束流寿命的成分分析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E6B75AE-BD6E-7D45-1362-55E5DFFFB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5175"/>
            <a:ext cx="10515600" cy="4351338"/>
          </a:xfrm>
        </p:spPr>
        <p:txBody>
          <a:bodyPr/>
          <a:lstStyle/>
          <a:p>
            <a:r>
              <a:rPr lang="zh-CN" altLang="en-US" dirty="0"/>
              <a:t>在束流长期衰减过程中，导出同一个时间的真空气压和流强数据，线性拟合压强和流强的关系（</a:t>
            </a:r>
            <a:r>
              <a:rPr lang="en-US" altLang="zh-CN" dirty="0"/>
              <a:t>1</a:t>
            </a:r>
            <a:r>
              <a:rPr lang="zh-CN" altLang="en-US" dirty="0"/>
              <a:t>）、束流寿命的倒数和流强的关系（</a:t>
            </a:r>
            <a:r>
              <a:rPr lang="en-US" altLang="zh-CN" dirty="0"/>
              <a:t>2</a:t>
            </a:r>
            <a:r>
              <a:rPr lang="zh-CN" altLang="en-US" dirty="0"/>
              <a:t>）。进而利用拟合参数，估计出相应流强下的真空寿命和托歇克寿命。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9719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568</Words>
  <Application>Microsoft Office PowerPoint</Application>
  <PresentationFormat>宽屏</PresentationFormat>
  <Paragraphs>49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等线</vt:lpstr>
      <vt:lpstr>等线 Light</vt:lpstr>
      <vt:lpstr>Arial</vt:lpstr>
      <vt:lpstr>Cambria Math</vt:lpstr>
      <vt:lpstr>Office 主题​​</vt:lpstr>
      <vt:lpstr>The scheme of the beam lifetime experiment on the HEPS booster</vt:lpstr>
      <vt:lpstr>实验目标</vt:lpstr>
      <vt:lpstr>方案说明</vt:lpstr>
      <vt:lpstr>束流寿命的可重复性验证</vt:lpstr>
      <vt:lpstr>观察极化对束流寿命的影响</vt:lpstr>
      <vt:lpstr>PowerPoint 演示文稿</vt:lpstr>
      <vt:lpstr>线性模型的验证</vt:lpstr>
      <vt:lpstr>束流寿命的成分分析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scheme of the beam lifetime experiment on the HEPS booster</dc:title>
  <dc:creator>Jingda Wen</dc:creator>
  <cp:lastModifiedBy>Jingda Wen</cp:lastModifiedBy>
  <cp:revision>13</cp:revision>
  <dcterms:created xsi:type="dcterms:W3CDTF">2024-05-13T11:35:17Z</dcterms:created>
  <dcterms:modified xsi:type="dcterms:W3CDTF">2024-05-14T04:31:17Z</dcterms:modified>
</cp:coreProperties>
</file>