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93" r:id="rId3"/>
    <p:sldId id="338" r:id="rId4"/>
    <p:sldId id="339" r:id="rId5"/>
    <p:sldId id="340" r:id="rId6"/>
    <p:sldId id="343" r:id="rId7"/>
    <p:sldId id="344" r:id="rId8"/>
  </p:sldIdLst>
  <p:sldSz cx="9144000" cy="6858000" type="screen4x3"/>
  <p:notesSz cx="7315200" cy="96012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FF00"/>
    <a:srgbClr val="FF00FF"/>
    <a:srgbClr val="0000FF"/>
    <a:srgbClr val="66FF66"/>
    <a:srgbClr val="0066FF"/>
    <a:srgbClr val="6699FF"/>
    <a:srgbClr val="1E951B"/>
    <a:srgbClr val="EC3CD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496" autoAdjust="0"/>
    <p:restoredTop sz="99856" autoAdjust="0"/>
  </p:normalViewPr>
  <p:slideViewPr>
    <p:cSldViewPr>
      <p:cViewPr>
        <p:scale>
          <a:sx n="100" d="100"/>
          <a:sy n="100" d="100"/>
        </p:scale>
        <p:origin x="-732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E411832-FE84-4660-B4AA-A83DDF432BAC}" type="datetimeFigureOut">
              <a:rPr lang="zh-TW" altLang="en-US" smtClean="0"/>
              <a:pPr/>
              <a:t>2024/5/4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D5A2D22-7CBD-4819-819D-8CE772169E7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A58260-23E0-4032-B1E0-EB311F5E2395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D660-9642-475A-AD5F-7D436D9A5270}" type="datetime1">
              <a:rPr lang="zh-TW" altLang="en-US" smtClean="0"/>
              <a:pPr/>
              <a:t>2024/5/4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86776" y="6429396"/>
            <a:ext cx="785786" cy="28572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kumimoji="0" sz="1800" b="0" i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r>
              <a:rPr lang="zh-TW" altLang="en-US" dirty="0" smtClean="0"/>
              <a:t> </a:t>
            </a:r>
            <a:fld id="{1DB9E942-762B-44FB-982A-F5994CDE5E9E}" type="slidenum">
              <a:rPr lang="zh-TW" altLang="en-US" dirty="0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94E3-942A-461D-864E-17B432F4CF9A}" type="datetime1">
              <a:rPr lang="zh-TW" altLang="en-US" smtClean="0"/>
              <a:pPr/>
              <a:t>2024/5/4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86776" y="6429396"/>
            <a:ext cx="785786" cy="28572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kumimoji="0" sz="1800" b="0" i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r>
              <a:rPr lang="zh-TW" altLang="en-US" dirty="0" smtClean="0"/>
              <a:t> </a:t>
            </a:r>
            <a:fld id="{1DB9E942-762B-44FB-982A-F5994CDE5E9E}" type="slidenum">
              <a:rPr lang="zh-TW" altLang="en-US" dirty="0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E869-CAAE-4351-B509-809DA179C260}" type="datetime1">
              <a:rPr lang="zh-TW" altLang="en-US" smtClean="0"/>
              <a:pPr/>
              <a:t>2024/5/4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86776" y="6429396"/>
            <a:ext cx="785786" cy="28572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kumimoji="0" sz="1800" b="0" i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r>
              <a:rPr lang="zh-TW" altLang="en-US" dirty="0" smtClean="0"/>
              <a:t> </a:t>
            </a:r>
            <a:fld id="{1DB9E942-762B-44FB-982A-F5994CDE5E9E}" type="slidenum">
              <a:rPr lang="zh-TW" altLang="en-US" dirty="0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題，四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323528" y="116632"/>
            <a:ext cx="7963248" cy="76470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0000" tIns="46800" rIns="90000" bIns="46800" numCol="1" anchor="ctr" anchorCtr="0" compatLnSpc="1"/>
          <a:lstStyle>
            <a:lvl1pPr algn="l">
              <a:defRPr sz="3600" baseline="0">
                <a:latin typeface="Segoe Print" panose="02000600000000000000" pitchFamily="2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zh-TW" altLang="en-US" dirty="0" smtClean="0"/>
              <a:t> </a:t>
            </a:r>
            <a:r>
              <a:rPr lang="en-US" altLang="zh-TW" dirty="0" smtClean="0"/>
              <a:t>Page title </a:t>
            </a:r>
            <a:r>
              <a:rPr lang="en-US" altLang="zh-TW" dirty="0" err="1" smtClean="0"/>
              <a:t>Segot</a:t>
            </a:r>
            <a:r>
              <a:rPr lang="en-US" altLang="zh-TW" dirty="0" smtClean="0"/>
              <a:t> print</a:t>
            </a:r>
            <a:endParaRPr lang="zh-TW" altLang="en-US" dirty="0" smtClean="0"/>
          </a:p>
        </p:txBody>
      </p:sp>
      <p:sp>
        <p:nvSpPr>
          <p:cNvPr id="4" name="Content Placeholder 3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428625" y="1285875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541655" indent="-360680" defTabSz="-635">
              <a:buFont typeface="Rockwell Condensed" panose="02060603050405020104" pitchFamily="18" charset="0"/>
              <a:buChar char="−"/>
              <a:tabLst>
                <a:tab pos="0" algn="l"/>
              </a:tabLst>
              <a:defRPr sz="2800" b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1655" indent="0">
              <a:buFont typeface="Arial" panose="020B0604020202020204" pitchFamily="34" charset="0"/>
              <a:buChar char="−"/>
              <a:defRPr sz="280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zh-TW" altLang="en-US" dirty="0" smtClean="0"/>
              <a:t>按一下以編輯母片</a:t>
            </a:r>
          </a:p>
          <a:p>
            <a:pPr lvl="1"/>
            <a:r>
              <a:rPr lang="en-US" altLang="zh-TW" dirty="0" smtClean="0"/>
              <a:t>	</a:t>
            </a:r>
            <a:r>
              <a:rPr lang="zh-TW" altLang="en-US" dirty="0" smtClean="0"/>
              <a:t>第二層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86776" y="6429396"/>
            <a:ext cx="785786" cy="28572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kumimoji="0" sz="1800" b="0" i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r>
              <a:rPr lang="zh-TW" altLang="en-US" dirty="0" smtClean="0"/>
              <a:t> </a:t>
            </a:r>
            <a:fld id="{1DB9E942-762B-44FB-982A-F5994CDE5E9E}" type="slidenum">
              <a:rPr lang="zh-TW" altLang="en-US" dirty="0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3309-D828-4B6C-81EC-DB539BF60F5F}" type="datetime1">
              <a:rPr lang="zh-TW" altLang="en-US" smtClean="0"/>
              <a:pPr/>
              <a:t>2024/5/4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86776" y="6429396"/>
            <a:ext cx="785786" cy="28572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kumimoji="0" sz="1800" b="0" i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r>
              <a:rPr lang="zh-TW" altLang="en-US" dirty="0" smtClean="0"/>
              <a:t> </a:t>
            </a:r>
            <a:fld id="{1DB9E942-762B-44FB-982A-F5994CDE5E9E}" type="slidenum">
              <a:rPr lang="zh-TW" altLang="en-US" dirty="0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E185-E8AC-4D99-8185-28EC7F1EFF9B}" type="datetime1">
              <a:rPr lang="zh-TW" altLang="en-US" smtClean="0"/>
              <a:pPr/>
              <a:t>2024/5/4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86776" y="6429396"/>
            <a:ext cx="785786" cy="28572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kumimoji="0" sz="1800" b="0" i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r>
              <a:rPr lang="zh-TW" altLang="en-US" dirty="0" smtClean="0"/>
              <a:t> </a:t>
            </a:r>
            <a:fld id="{1DB9E942-762B-44FB-982A-F5994CDE5E9E}" type="slidenum">
              <a:rPr lang="zh-TW" altLang="en-US" dirty="0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4AD7-87FA-468E-B7E9-C1B68861D7F7}" type="datetime1">
              <a:rPr lang="zh-TW" altLang="en-US" smtClean="0"/>
              <a:pPr/>
              <a:t>2024/5/4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86776" y="6429396"/>
            <a:ext cx="785786" cy="28572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kumimoji="0" sz="1800" b="0" i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r>
              <a:rPr lang="zh-TW" altLang="en-US" dirty="0" smtClean="0"/>
              <a:t> </a:t>
            </a:r>
            <a:fld id="{1DB9E942-762B-44FB-982A-F5994CDE5E9E}" type="slidenum">
              <a:rPr lang="zh-TW" altLang="en-US" dirty="0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385E6-8439-4602-979E-5EAA888CA4B0}" type="datetime1">
              <a:rPr lang="zh-TW" altLang="en-US" smtClean="0"/>
              <a:pPr/>
              <a:t>2024/5/4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286776" y="6429396"/>
            <a:ext cx="785786" cy="28572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kumimoji="0" sz="1800" b="0" i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r>
              <a:rPr lang="zh-TW" altLang="en-US" dirty="0" smtClean="0"/>
              <a:t> </a:t>
            </a:r>
            <a:fld id="{1DB9E942-762B-44FB-982A-F5994CDE5E9E}" type="slidenum">
              <a:rPr lang="zh-TW" altLang="en-US" dirty="0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41807-D1F2-4A35-8A4D-82AB7360A031}" type="datetime1">
              <a:rPr lang="zh-TW" altLang="en-US" smtClean="0"/>
              <a:pPr/>
              <a:t>2024/5/4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86776" y="6429396"/>
            <a:ext cx="785786" cy="28572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kumimoji="0" sz="1800" b="0" i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r>
              <a:rPr lang="zh-TW" altLang="en-US" dirty="0" smtClean="0"/>
              <a:t> </a:t>
            </a:r>
            <a:fld id="{1DB9E942-762B-44FB-982A-F5994CDE5E9E}" type="slidenum">
              <a:rPr lang="zh-TW" altLang="en-US" dirty="0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172B1-8779-48A5-B4E3-1DFAF5168B54}" type="datetime1">
              <a:rPr lang="zh-TW" altLang="en-US" smtClean="0"/>
              <a:pPr/>
              <a:t>2024/5/4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86776" y="6429396"/>
            <a:ext cx="785786" cy="28572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kumimoji="0" sz="1800" b="0" i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r>
              <a:rPr lang="zh-TW" altLang="en-US" dirty="0" smtClean="0"/>
              <a:t> </a:t>
            </a:r>
            <a:fld id="{1DB9E942-762B-44FB-982A-F5994CDE5E9E}" type="slidenum">
              <a:rPr lang="zh-TW" altLang="en-US" dirty="0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CC73-4EBF-43F9-8FC9-CD40AAA0F1EA}" type="datetime1">
              <a:rPr lang="zh-TW" altLang="en-US" smtClean="0"/>
              <a:pPr/>
              <a:t>2024/5/4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86776" y="6429396"/>
            <a:ext cx="785786" cy="28572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kumimoji="0" sz="1800" b="0" i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r>
              <a:rPr lang="zh-TW" altLang="en-US" dirty="0" smtClean="0"/>
              <a:t> </a:t>
            </a:r>
            <a:fld id="{1DB9E942-762B-44FB-982A-F5994CDE5E9E}" type="slidenum">
              <a:rPr lang="zh-TW" altLang="en-US" dirty="0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4041-FE01-4043-B1AF-7FD1C268220E}" type="datetime1">
              <a:rPr lang="zh-TW" altLang="en-US" smtClean="0"/>
              <a:pPr/>
              <a:t>2024/5/4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86776" y="6429396"/>
            <a:ext cx="785786" cy="28572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kumimoji="0" sz="1800" b="0" i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r>
              <a:rPr lang="zh-TW" altLang="en-US" dirty="0" smtClean="0"/>
              <a:t> </a:t>
            </a:r>
            <a:fld id="{1DB9E942-762B-44FB-982A-F5994CDE5E9E}" type="slidenum">
              <a:rPr lang="zh-TW" altLang="en-US" dirty="0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7E5E9-C6FA-49A2-9586-611EAD9354D5}" type="datetime1">
              <a:rPr lang="zh-TW" altLang="en-US" smtClean="0"/>
              <a:pPr/>
              <a:t>2024/5/4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86776" y="6429396"/>
            <a:ext cx="785786" cy="28572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kumimoji="0" sz="1800" b="0" i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r>
              <a:rPr lang="zh-TW" altLang="en-US" dirty="0" smtClean="0"/>
              <a:t> </a:t>
            </a:r>
            <a:fld id="{1DB9E942-762B-44FB-982A-F5994CDE5E9E}" type="slidenum">
              <a:rPr lang="zh-TW" altLang="en-US" dirty="0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uen@sinica.edu.tw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00034" y="1000108"/>
            <a:ext cx="72152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atin typeface="Segoe Print" pitchFamily="2" charset="0"/>
              </a:rPr>
              <a:t>Z-pole event pileup estimation</a:t>
            </a:r>
            <a:endParaRPr lang="en-US" sz="3600" b="1" dirty="0">
              <a:latin typeface="Segoe Print" pitchFamily="2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429388" y="928670"/>
            <a:ext cx="26432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Suen </a:t>
            </a:r>
            <a:r>
              <a:rPr lang="en-US" dirty="0" err="1" smtClean="0"/>
              <a:t>Hou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2"/>
              </a:rPr>
              <a:t>suen@sinica.edu.tw</a:t>
            </a:r>
            <a:endParaRPr lang="en-US" dirty="0" smtClean="0"/>
          </a:p>
          <a:p>
            <a:endParaRPr lang="en-US" dirty="0" smtClean="0"/>
          </a:p>
          <a:p>
            <a:r>
              <a:rPr lang="en-US" altLang="zh-TW" dirty="0" smtClean="0"/>
              <a:t>2024/04/30</a:t>
            </a:r>
            <a:endParaRPr lang="en-US" dirty="0"/>
          </a:p>
        </p:txBody>
      </p:sp>
      <p:sp>
        <p:nvSpPr>
          <p:cNvPr id="6" name="Rectangle 45"/>
          <p:cNvSpPr/>
          <p:nvPr/>
        </p:nvSpPr>
        <p:spPr>
          <a:xfrm>
            <a:off x="357158" y="2857496"/>
            <a:ext cx="7858180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>
              <a:spcBef>
                <a:spcPts val="600"/>
              </a:spcBef>
            </a:pPr>
            <a:r>
              <a:rPr lang="en-US" altLang="zh-TW" sz="2400" dirty="0" smtClean="0">
                <a:cs typeface="Times New Roman" pitchFamily="18" charset="0"/>
              </a:rPr>
              <a:t>1	Bhabha events on LYSO cells (3x3mm</a:t>
            </a:r>
            <a:r>
              <a:rPr lang="en-US" altLang="zh-TW" sz="2400" baseline="30000" dirty="0" smtClean="0">
                <a:cs typeface="Times New Roman" pitchFamily="18" charset="0"/>
              </a:rPr>
              <a:t>2</a:t>
            </a:r>
            <a:r>
              <a:rPr lang="en-US" altLang="zh-TW" sz="2400" dirty="0" smtClean="0">
                <a:cs typeface="Times New Roman" pitchFamily="18" charset="0"/>
              </a:rPr>
              <a:t>)</a:t>
            </a:r>
          </a:p>
          <a:p>
            <a:pPr marL="355600" indent="-355600">
              <a:spcBef>
                <a:spcPts val="600"/>
              </a:spcBef>
            </a:pPr>
            <a:r>
              <a:rPr lang="en-US" altLang="zh-TW" sz="2400" dirty="0" smtClean="0">
                <a:cs typeface="Times New Roman" pitchFamily="18" charset="0"/>
              </a:rPr>
              <a:t>	pile-up rate ~1x10</a:t>
            </a:r>
            <a:r>
              <a:rPr lang="en-US" altLang="zh-TW" sz="2400" baseline="30000" dirty="0" smtClean="0">
                <a:cs typeface="Times New Roman" pitchFamily="18" charset="0"/>
              </a:rPr>
              <a:t>-4 </a:t>
            </a:r>
            <a:r>
              <a:rPr lang="en-US" altLang="zh-TW" sz="2400" dirty="0" smtClean="0">
                <a:cs typeface="Times New Roman" pitchFamily="18" charset="0"/>
              </a:rPr>
              <a:t>    at low-</a:t>
            </a:r>
            <a:r>
              <a:rPr lang="el-GR" altLang="zh-TW" sz="2400" dirty="0" smtClean="0">
                <a:cs typeface="Times New Roman" pitchFamily="18" charset="0"/>
              </a:rPr>
              <a:t>θ</a:t>
            </a:r>
            <a:r>
              <a:rPr lang="en-US" altLang="zh-TW" sz="2400" dirty="0" smtClean="0">
                <a:cs typeface="Times New Roman" pitchFamily="18" charset="0"/>
              </a:rPr>
              <a:t> edge</a:t>
            </a:r>
            <a:endParaRPr lang="en-US" sz="2400" dirty="0" smtClean="0">
              <a:cs typeface="Times New Roman" pitchFamily="18" charset="0"/>
            </a:endParaRPr>
          </a:p>
          <a:p>
            <a:pPr marL="355600" indent="-355600">
              <a:spcBef>
                <a:spcPts val="600"/>
              </a:spcBef>
            </a:pPr>
            <a:r>
              <a:rPr lang="en-US" altLang="zh-TW" sz="2400" dirty="0" smtClean="0"/>
              <a:t>2	Z </a:t>
            </a:r>
            <a:r>
              <a:rPr lang="en-US" altLang="zh-TW" sz="2400" dirty="0" err="1" smtClean="0"/>
              <a:t>lineshape</a:t>
            </a:r>
            <a:r>
              <a:rPr lang="en-US" altLang="zh-TW" sz="2400" dirty="0" smtClean="0"/>
              <a:t>   Z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it-IT" sz="2400" dirty="0" smtClean="0"/>
              <a:t> </a:t>
            </a:r>
            <a:r>
              <a:rPr lang="en-US" altLang="zh-TW" sz="2400" dirty="0" err="1" smtClean="0"/>
              <a:t>qq</a:t>
            </a:r>
            <a:r>
              <a:rPr lang="en-US" altLang="zh-TW" sz="2400" dirty="0" smtClean="0"/>
              <a:t>   </a:t>
            </a:r>
          </a:p>
          <a:p>
            <a:pPr marL="355600" indent="-355600">
              <a:spcBef>
                <a:spcPts val="600"/>
              </a:spcBef>
            </a:pPr>
            <a:r>
              <a:rPr lang="en-US" sz="2400" dirty="0" smtClean="0"/>
              <a:t>	</a:t>
            </a:r>
            <a:r>
              <a:rPr lang="en-US" altLang="zh-TW" sz="2400" dirty="0" smtClean="0"/>
              <a:t>pile-up rate  (4</a:t>
            </a:r>
            <a:r>
              <a:rPr lang="el-GR" altLang="zh-TW" sz="2400" dirty="0" smtClean="0"/>
              <a:t>π</a:t>
            </a:r>
            <a:r>
              <a:rPr lang="en-US" altLang="zh-TW" sz="2400" dirty="0" smtClean="0"/>
              <a:t> coverage)   ~1x10</a:t>
            </a:r>
            <a:r>
              <a:rPr lang="en-US" altLang="zh-TW" sz="2400" baseline="30000" dirty="0" smtClean="0"/>
              <a:t>-3  </a:t>
            </a:r>
          </a:p>
          <a:p>
            <a:pPr marL="355600" indent="-355600">
              <a:spcBef>
                <a:spcPts val="600"/>
              </a:spcBef>
            </a:pPr>
            <a:endParaRPr lang="en-US" sz="2400" baseline="30000" dirty="0" smtClean="0"/>
          </a:p>
          <a:p>
            <a:pPr marL="355600" indent="-355600">
              <a:spcBef>
                <a:spcPts val="600"/>
              </a:spcBef>
              <a:buFont typeface="Wingdings"/>
              <a:buChar char="è"/>
            </a:pPr>
            <a:r>
              <a:rPr lang="en-US" altLang="zh-TW" sz="2400" b="1" i="1" dirty="0" smtClean="0">
                <a:solidFill>
                  <a:srgbClr val="FF0000"/>
                </a:solidFill>
                <a:sym typeface="Wingdings" pitchFamily="2" charset="2"/>
              </a:rPr>
              <a:t>Resolve BCID,  inner ECAL</a:t>
            </a:r>
            <a:r>
              <a:rPr lang="zh-TW" altLang="en-US" sz="2400" b="1" i="1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zh-TW" sz="2400" b="1" i="1" dirty="0" smtClean="0">
                <a:solidFill>
                  <a:srgbClr val="FF0000"/>
                </a:solidFill>
                <a:sym typeface="Wingdings" pitchFamily="2" charset="2"/>
              </a:rPr>
              <a:t>layers,</a:t>
            </a:r>
          </a:p>
          <a:p>
            <a:pPr marL="355600" indent="-355600">
              <a:spcBef>
                <a:spcPts val="600"/>
              </a:spcBef>
            </a:pPr>
            <a:r>
              <a:rPr lang="en-US" altLang="zh-TW" sz="2400" b="1" i="1" dirty="0" smtClean="0">
                <a:solidFill>
                  <a:srgbClr val="FF0000"/>
                </a:solidFill>
                <a:sym typeface="Wingdings" pitchFamily="2" charset="2"/>
              </a:rPr>
              <a:t>	</a:t>
            </a:r>
            <a:r>
              <a:rPr lang="en-US" altLang="zh-TW" sz="2400" b="1" i="1" dirty="0" err="1" smtClean="0">
                <a:solidFill>
                  <a:srgbClr val="FF0000"/>
                </a:solidFill>
                <a:sym typeface="Wingdings" pitchFamily="2" charset="2"/>
              </a:rPr>
              <a:t>SiPM</a:t>
            </a:r>
            <a:r>
              <a:rPr lang="en-US" altLang="zh-TW" sz="2400" b="1" i="1" dirty="0" smtClean="0">
                <a:solidFill>
                  <a:srgbClr val="FF0000"/>
                </a:solidFill>
                <a:sym typeface="Wingdings" pitchFamily="2" charset="2"/>
              </a:rPr>
              <a:t> do High-gain + 3-bit (8 levels) comparator  </a:t>
            </a:r>
            <a:endParaRPr lang="it-IT" sz="2400" b="1" i="1" dirty="0" smtClean="0">
              <a:solidFill>
                <a:srgbClr val="FF0000"/>
              </a:solidFill>
            </a:endParaRPr>
          </a:p>
          <a:p>
            <a:pPr marL="355600"/>
            <a:endParaRPr lang="it-IT" b="1" i="1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71414"/>
            <a:ext cx="3857620" cy="764704"/>
          </a:xfrm>
        </p:spPr>
        <p:txBody>
          <a:bodyPr/>
          <a:lstStyle/>
          <a:p>
            <a:r>
              <a:rPr lang="en-US" altLang="zh-TW" b="1" dirty="0" smtClean="0"/>
              <a:t>Cross-section  </a:t>
            </a:r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"/>
          </p:nvPr>
        </p:nvSpPr>
        <p:spPr>
          <a:xfrm>
            <a:off x="8286776" y="6477000"/>
            <a:ext cx="785786" cy="285728"/>
          </a:xfrm>
        </p:spPr>
        <p:txBody>
          <a:bodyPr/>
          <a:lstStyle/>
          <a:p>
            <a:pPr>
              <a:defRPr/>
            </a:pPr>
            <a:r>
              <a:rPr lang="zh-TW" altLang="en-US" smtClean="0"/>
              <a:t> </a:t>
            </a:r>
            <a:fld id="{1DB9E942-762B-44FB-982A-F5994CDE5E9E}" type="slidenum">
              <a:rPr lang="zh-TW" altLang="en-US" smtClean="0"/>
              <a:pPr>
                <a:defRPr/>
              </a:pPr>
              <a:t>2</a:t>
            </a:fld>
            <a:endParaRPr lang="en-US" altLang="zh-TW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4640963"/>
            <a:ext cx="810358" cy="1216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3497955"/>
            <a:ext cx="1409359" cy="898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6" name="Rectangle 45"/>
          <p:cNvSpPr/>
          <p:nvPr/>
        </p:nvSpPr>
        <p:spPr>
          <a:xfrm>
            <a:off x="71406" y="714356"/>
            <a:ext cx="4929222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>
              <a:spcBef>
                <a:spcPts val="600"/>
              </a:spcBef>
              <a:buFont typeface="Wingdings" pitchFamily="2" charset="2"/>
              <a:buChar char="l"/>
            </a:pPr>
            <a:r>
              <a:rPr lang="it-IT" sz="2400" b="1" i="1" dirty="0" smtClean="0">
                <a:solidFill>
                  <a:srgbClr val="FF0000"/>
                </a:solidFill>
              </a:rPr>
              <a:t>Z-</a:t>
            </a:r>
            <a:r>
              <a:rPr lang="it-IT" sz="2400" b="1" dirty="0" smtClean="0">
                <a:solidFill>
                  <a:srgbClr val="FF0000"/>
                </a:solidFill>
              </a:rPr>
              <a:t>lineshape</a:t>
            </a:r>
            <a:r>
              <a:rPr lang="it-IT" sz="2400" b="1" i="1" dirty="0" smtClean="0">
                <a:solidFill>
                  <a:srgbClr val="FF0000"/>
                </a:solidFill>
              </a:rPr>
              <a:t> </a:t>
            </a:r>
          </a:p>
          <a:p>
            <a:pPr marL="355600" indent="-355600">
              <a:spcBef>
                <a:spcPts val="600"/>
              </a:spcBef>
            </a:pPr>
            <a:r>
              <a:rPr lang="it-IT" sz="2400" b="1" i="1" dirty="0" smtClean="0">
                <a:solidFill>
                  <a:srgbClr val="FF0000"/>
                </a:solidFill>
                <a:cs typeface="Times New Roman" pitchFamily="18" charset="0"/>
              </a:rPr>
              <a:t>	e</a:t>
            </a:r>
            <a:r>
              <a:rPr lang="it-IT" sz="2400" b="1" i="1" baseline="30000" dirty="0" smtClean="0">
                <a:solidFill>
                  <a:srgbClr val="FF0000"/>
                </a:solidFill>
                <a:cs typeface="Times New Roman" pitchFamily="18" charset="0"/>
              </a:rPr>
              <a:t>+</a:t>
            </a:r>
            <a:r>
              <a:rPr lang="it-IT" sz="2400" b="1" i="1" dirty="0" smtClean="0">
                <a:solidFill>
                  <a:srgbClr val="FF0000"/>
                </a:solidFill>
                <a:cs typeface="Times New Roman" pitchFamily="18" charset="0"/>
              </a:rPr>
              <a:t>e</a:t>
            </a:r>
            <a:r>
              <a:rPr lang="it-IT" sz="2400" b="1" i="1" baseline="30000" dirty="0" smtClean="0">
                <a:solidFill>
                  <a:srgbClr val="FF0000"/>
                </a:solidFill>
                <a:cs typeface="Times New Roman" pitchFamily="18" charset="0"/>
              </a:rPr>
              <a:t>−</a:t>
            </a:r>
            <a:r>
              <a:rPr lang="it-IT" sz="2400" b="1" i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2400" i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it-IT" sz="2400" b="1" i="1" dirty="0" smtClean="0">
                <a:solidFill>
                  <a:srgbClr val="FF0000"/>
                </a:solidFill>
                <a:cs typeface="Times New Roman" pitchFamily="18" charset="0"/>
              </a:rPr>
              <a:t>Z</a:t>
            </a:r>
            <a:r>
              <a:rPr lang="en-US" sz="2400" i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2400" i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it-IT" sz="2400" b="1" i="1" dirty="0" smtClean="0">
                <a:solidFill>
                  <a:srgbClr val="FF0000"/>
                </a:solidFill>
                <a:cs typeface="Times New Roman" pitchFamily="18" charset="0"/>
              </a:rPr>
              <a:t>q</a:t>
            </a:r>
            <a:r>
              <a:rPr lang="it-IT" sz="2400" b="1" i="1" spc="-1000" dirty="0" smtClean="0">
                <a:solidFill>
                  <a:srgbClr val="FF0000"/>
                </a:solidFill>
                <a:cs typeface="Times New Roman" pitchFamily="18" charset="0"/>
              </a:rPr>
              <a:t>q</a:t>
            </a:r>
            <a:r>
              <a:rPr lang="it-IT" sz="2400" b="1" i="1" dirty="0" smtClean="0">
                <a:solidFill>
                  <a:srgbClr val="FF0000"/>
                </a:solidFill>
                <a:cs typeface="Times New Roman" pitchFamily="18" charset="0"/>
              </a:rPr>
              <a:t>‾</a:t>
            </a:r>
            <a:endParaRPr lang="en-US" sz="2400" b="1" i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355600" indent="-355600">
              <a:spcBef>
                <a:spcPts val="600"/>
              </a:spcBef>
              <a:buFont typeface="Wingdings" pitchFamily="2" charset="2"/>
              <a:buChar char="l"/>
            </a:pPr>
            <a:r>
              <a:rPr lang="it-IT" sz="2400" b="1" dirty="0" smtClean="0">
                <a:cs typeface="Times New Roman" pitchFamily="18" charset="0"/>
              </a:rPr>
              <a:t>Luminosity </a:t>
            </a:r>
            <a:r>
              <a:rPr lang="en-US" altLang="zh-TW" sz="2400" b="1" dirty="0" smtClean="0">
                <a:cs typeface="Times New Roman" pitchFamily="18" charset="0"/>
              </a:rPr>
              <a:t>by </a:t>
            </a:r>
            <a:r>
              <a:rPr lang="it-IT" sz="2400" b="1" dirty="0" smtClean="0"/>
              <a:t>Bhabha </a:t>
            </a:r>
          </a:p>
          <a:p>
            <a:pPr marL="355600" indent="-355600">
              <a:spcBef>
                <a:spcPts val="600"/>
              </a:spcBef>
            </a:pPr>
            <a:r>
              <a:rPr lang="it-IT" sz="2400" b="1" i="1" dirty="0" smtClean="0"/>
              <a:t>	e</a:t>
            </a:r>
            <a:r>
              <a:rPr lang="it-IT" sz="2400" b="1" i="1" baseline="30000" dirty="0" smtClean="0"/>
              <a:t>+</a:t>
            </a:r>
            <a:r>
              <a:rPr lang="it-IT" sz="2400" b="1" i="1" dirty="0" smtClean="0"/>
              <a:t>e</a:t>
            </a:r>
            <a:r>
              <a:rPr lang="it-IT" sz="2400" b="1" i="1" baseline="30000" dirty="0" smtClean="0"/>
              <a:t>−</a:t>
            </a:r>
            <a:r>
              <a:rPr lang="en-US" sz="2400" b="1" i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it-IT" sz="2400" b="1" i="1" dirty="0" smtClean="0"/>
              <a:t> e</a:t>
            </a:r>
            <a:r>
              <a:rPr lang="it-IT" sz="2400" b="1" i="1" baseline="30000" dirty="0" smtClean="0"/>
              <a:t>+</a:t>
            </a:r>
            <a:r>
              <a:rPr lang="it-IT" sz="2400" b="1" i="1" dirty="0" smtClean="0"/>
              <a:t>e</a:t>
            </a:r>
            <a:r>
              <a:rPr lang="it-IT" sz="2400" b="1" i="1" baseline="30000" dirty="0" smtClean="0"/>
              <a:t>−</a:t>
            </a:r>
            <a:endParaRPr lang="it-IT" sz="2400" b="1" dirty="0" smtClean="0"/>
          </a:p>
          <a:p>
            <a:pPr marL="355600"/>
            <a:endParaRPr lang="it-IT" b="1" i="1" baseline="30000" dirty="0" smtClean="0"/>
          </a:p>
        </p:txBody>
      </p:sp>
      <p:grpSp>
        <p:nvGrpSpPr>
          <p:cNvPr id="52" name="群組 51"/>
          <p:cNvGrpSpPr/>
          <p:nvPr/>
        </p:nvGrpSpPr>
        <p:grpSpPr>
          <a:xfrm>
            <a:off x="5357754" y="571480"/>
            <a:ext cx="3786246" cy="5331948"/>
            <a:chOff x="4357686" y="-1363060"/>
            <a:chExt cx="4786314" cy="6480670"/>
          </a:xfrm>
        </p:grpSpPr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357686" y="-1363060"/>
              <a:ext cx="4786314" cy="64806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7" name="矩形 46"/>
            <p:cNvSpPr/>
            <p:nvPr/>
          </p:nvSpPr>
          <p:spPr>
            <a:xfrm>
              <a:off x="5980165" y="-639748"/>
              <a:ext cx="148790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000" dirty="0" smtClean="0">
                  <a:solidFill>
                    <a:srgbClr val="FF0000"/>
                  </a:solidFill>
                  <a:latin typeface="Arial Black" pitchFamily="34" charset="0"/>
                  <a:cs typeface="Times New Roman" pitchFamily="18" charset="0"/>
                </a:rPr>
                <a:t>σ</a:t>
              </a:r>
              <a:r>
                <a:rPr lang="en-US" sz="2000" dirty="0" smtClean="0">
                  <a:solidFill>
                    <a:srgbClr val="FF0000"/>
                  </a:solidFill>
                  <a:latin typeface="Arial Black" pitchFamily="34" charset="0"/>
                  <a:cs typeface="Times New Roman" pitchFamily="18" charset="0"/>
                </a:rPr>
                <a:t> = 41 </a:t>
              </a:r>
              <a:r>
                <a:rPr lang="en-US" sz="2000" dirty="0" err="1" smtClean="0">
                  <a:solidFill>
                    <a:srgbClr val="FF0000"/>
                  </a:solidFill>
                  <a:latin typeface="Arial Black" pitchFamily="34" charset="0"/>
                  <a:cs typeface="Times New Roman" pitchFamily="18" charset="0"/>
                </a:rPr>
                <a:t>nb</a:t>
              </a:r>
              <a:endParaRPr lang="zh-TW" altLang="en-US" sz="2000" dirty="0">
                <a:latin typeface="Arial Black" pitchFamily="34" charset="0"/>
              </a:endParaRPr>
            </a:p>
          </p:txBody>
        </p:sp>
        <p:cxnSp>
          <p:nvCxnSpPr>
            <p:cNvPr id="49" name="直線單箭頭接點 48"/>
            <p:cNvCxnSpPr/>
            <p:nvPr/>
          </p:nvCxnSpPr>
          <p:spPr>
            <a:xfrm rot="10800000">
              <a:off x="5493422" y="-559380"/>
              <a:ext cx="285752" cy="14285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5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57356" y="2500306"/>
            <a:ext cx="2714644" cy="733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158" y="2428868"/>
            <a:ext cx="1524286" cy="715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矩形 26"/>
          <p:cNvSpPr/>
          <p:nvPr/>
        </p:nvSpPr>
        <p:spPr>
          <a:xfrm>
            <a:off x="2428860" y="5929330"/>
            <a:ext cx="29049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400" dirty="0" err="1" smtClean="0"/>
              <a:t>hep</a:t>
            </a:r>
            <a:r>
              <a:rPr lang="en-US" altLang="zh-TW" sz="1400" dirty="0" smtClean="0"/>
              <a:t>-ph/0411321 NPB 716 (2005) 280</a:t>
            </a:r>
            <a:endParaRPr lang="zh-TW" altLang="en-US" sz="1400" dirty="0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14480" y="3571876"/>
            <a:ext cx="3714752" cy="2254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" name="文字方塊 28"/>
          <p:cNvSpPr txBox="1"/>
          <p:nvPr/>
        </p:nvSpPr>
        <p:spPr>
          <a:xfrm>
            <a:off x="2714612" y="3786190"/>
            <a:ext cx="1071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Bhabha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at </a:t>
            </a:r>
            <a:r>
              <a:rPr lang="el-GR" altLang="zh-TW" dirty="0" smtClean="0">
                <a:solidFill>
                  <a:srgbClr val="FF0000"/>
                </a:solidFill>
              </a:rPr>
              <a:t>θ</a:t>
            </a:r>
            <a:r>
              <a:rPr lang="en-US" altLang="zh-TW" dirty="0" smtClean="0">
                <a:solidFill>
                  <a:srgbClr val="FF0000"/>
                </a:solidFill>
              </a:rPr>
              <a:t>= 5</a:t>
            </a:r>
            <a:r>
              <a:rPr lang="en-US" altLang="zh-TW" baseline="30000" dirty="0" smtClean="0">
                <a:solidFill>
                  <a:srgbClr val="FF0000"/>
                </a:solidFill>
              </a:rPr>
              <a:t>o</a:t>
            </a:r>
            <a:endParaRPr lang="zh-TW" altLang="en-US" baseline="30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5"/>
          <p:cNvGrpSpPr/>
          <p:nvPr/>
        </p:nvGrpSpPr>
        <p:grpSpPr>
          <a:xfrm>
            <a:off x="5652120" y="1412776"/>
            <a:ext cx="3312368" cy="3098367"/>
            <a:chOff x="5652120" y="1412776"/>
            <a:chExt cx="3312368" cy="3098367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652120" y="1412776"/>
              <a:ext cx="3312368" cy="3098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" name="群組 24"/>
            <p:cNvGrpSpPr/>
            <p:nvPr/>
          </p:nvGrpSpPr>
          <p:grpSpPr>
            <a:xfrm>
              <a:off x="7650000" y="2808000"/>
              <a:ext cx="180000" cy="180000"/>
              <a:chOff x="1836000" y="3402794"/>
              <a:chExt cx="180000" cy="180000"/>
            </a:xfrm>
          </p:grpSpPr>
          <p:cxnSp>
            <p:nvCxnSpPr>
              <p:cNvPr id="19" name="直線接點 18"/>
              <p:cNvCxnSpPr/>
              <p:nvPr/>
            </p:nvCxnSpPr>
            <p:spPr>
              <a:xfrm>
                <a:off x="1836000" y="3492000"/>
                <a:ext cx="180000" cy="158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接點 22"/>
              <p:cNvCxnSpPr/>
              <p:nvPr/>
            </p:nvCxnSpPr>
            <p:spPr>
              <a:xfrm rot="5400000">
                <a:off x="1836000" y="3492000"/>
                <a:ext cx="180000" cy="158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496" y="44624"/>
            <a:ext cx="9108504" cy="622422"/>
          </a:xfrm>
        </p:spPr>
        <p:txBody>
          <a:bodyPr>
            <a:noAutofit/>
          </a:bodyPr>
          <a:lstStyle/>
          <a:p>
            <a:r>
              <a:rPr lang="en-US" altLang="zh-TW" sz="3200" b="1" dirty="0" smtClean="0"/>
              <a:t>BHLUMI X-section, racetrack @CEPC</a:t>
            </a:r>
            <a:endParaRPr lang="zh-TW" altLang="en-US" sz="3200" b="1" dirty="0"/>
          </a:p>
        </p:txBody>
      </p: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179512" y="4530606"/>
          <a:ext cx="8856984" cy="2259336"/>
        </p:xfrm>
        <a:graphic>
          <a:graphicData uri="http://schemas.openxmlformats.org/drawingml/2006/table">
            <a:tbl>
              <a:tblPr/>
              <a:tblGrid>
                <a:gridCol w="2088232"/>
                <a:gridCol w="2340260"/>
                <a:gridCol w="2052228"/>
                <a:gridCol w="2376264"/>
              </a:tblGrid>
              <a:tr h="285752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LAB ONE </a:t>
                      </a:r>
                      <a:r>
                        <a:rPr lang="it-IT" sz="2000" b="1" i="1" dirty="0" smtClean="0">
                          <a:solidFill>
                            <a:srgbClr val="FF0000"/>
                          </a:solidFill>
                          <a:cs typeface="Times New Roman" pitchFamily="18" charset="0"/>
                        </a:rPr>
                        <a:t>e</a:t>
                      </a:r>
                      <a:r>
                        <a:rPr lang="it-IT" sz="2000" b="1" i="1" baseline="30000" dirty="0" smtClean="0">
                          <a:solidFill>
                            <a:srgbClr val="FF0000"/>
                          </a:solidFill>
                          <a:cs typeface="Times New Roman" pitchFamily="18" charset="0"/>
                        </a:rPr>
                        <a:t>+</a:t>
                      </a:r>
                      <a:r>
                        <a:rPr lang="en-US" sz="2000" b="1" kern="1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 or</a:t>
                      </a:r>
                      <a:r>
                        <a:rPr lang="it-IT" sz="2000" b="1" i="1" dirty="0" smtClean="0">
                          <a:solidFill>
                            <a:srgbClr val="FF0000"/>
                          </a:solidFill>
                          <a:cs typeface="Times New Roman" pitchFamily="18" charset="0"/>
                        </a:rPr>
                        <a:t> e</a:t>
                      </a:r>
                      <a:r>
                        <a:rPr lang="it-IT" sz="2000" b="1" i="1" baseline="30000" dirty="0" smtClean="0">
                          <a:solidFill>
                            <a:srgbClr val="FF0000"/>
                          </a:solidFill>
                          <a:cs typeface="Times New Roman" pitchFamily="18" charset="0"/>
                        </a:rPr>
                        <a:t>−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a typeface="新細明體"/>
                          <a:cs typeface="Times New Roman"/>
                        </a:rPr>
                        <a:t> </a:t>
                      </a:r>
                      <a:r>
                        <a:rPr lang="en-US" sz="2000" b="1" kern="1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  </a:t>
                      </a:r>
                      <a:r>
                        <a:rPr lang="en-US" sz="1600" b="1" kern="100" dirty="0" smtClean="0">
                          <a:latin typeface="+mn-lt"/>
                          <a:ea typeface="新細明體"/>
                          <a:cs typeface="Times New Roman"/>
                        </a:rPr>
                        <a:t>detected</a:t>
                      </a:r>
                      <a:endParaRPr lang="en-US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0713" marR="60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LAB both</a:t>
                      </a:r>
                      <a:r>
                        <a:rPr lang="en-US" sz="2000" b="1" kern="100" dirty="0">
                          <a:latin typeface="+mn-lt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lang="en-US" sz="1600" b="1" kern="100" baseline="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lang="it-IT" sz="2000" b="1" i="1" dirty="0" smtClean="0">
                          <a:solidFill>
                            <a:srgbClr val="FF0000"/>
                          </a:solidFill>
                          <a:cs typeface="Times New Roman" pitchFamily="18" charset="0"/>
                        </a:rPr>
                        <a:t>e</a:t>
                      </a:r>
                      <a:r>
                        <a:rPr lang="it-IT" sz="2000" b="1" i="1" baseline="30000" dirty="0" smtClean="0">
                          <a:solidFill>
                            <a:srgbClr val="FF0000"/>
                          </a:solidFill>
                          <a:cs typeface="Times New Roman" pitchFamily="18" charset="0"/>
                        </a:rPr>
                        <a:t>+</a:t>
                      </a:r>
                      <a:r>
                        <a:rPr lang="it-IT" sz="2000" b="1" i="1" dirty="0" smtClean="0">
                          <a:solidFill>
                            <a:srgbClr val="FF0000"/>
                          </a:solidFill>
                          <a:cs typeface="Times New Roman" pitchFamily="18" charset="0"/>
                        </a:rPr>
                        <a:t>, e</a:t>
                      </a:r>
                      <a:r>
                        <a:rPr lang="it-IT" sz="2000" b="1" i="1" baseline="30000" dirty="0" smtClean="0">
                          <a:solidFill>
                            <a:srgbClr val="FF0000"/>
                          </a:solidFill>
                          <a:cs typeface="Times New Roman" pitchFamily="18" charset="0"/>
                        </a:rPr>
                        <a:t>−</a:t>
                      </a:r>
                      <a:r>
                        <a:rPr lang="en-US" sz="1800" kern="100" dirty="0" smtClean="0">
                          <a:ea typeface="新細明體"/>
                          <a:cs typeface="Times New Roman"/>
                        </a:rPr>
                        <a:t>   </a:t>
                      </a:r>
                      <a:r>
                        <a:rPr lang="en-US" sz="1600" b="1" kern="100" baseline="0" dirty="0" smtClean="0">
                          <a:latin typeface="+mn-lt"/>
                          <a:ea typeface="新細明體"/>
                          <a:cs typeface="Times New Roman"/>
                        </a:rPr>
                        <a:t>detected</a:t>
                      </a:r>
                      <a:endParaRPr lang="en-US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0713" marR="60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latin typeface="+mn-lt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lang="el-GR" sz="1600" b="1" kern="100" dirty="0" smtClean="0">
                          <a:solidFill>
                            <a:srgbClr val="0000FF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θ</a:t>
                      </a:r>
                      <a:r>
                        <a:rPr lang="en-US" sz="1600" b="1" kern="100" dirty="0" smtClean="0">
                          <a:solidFill>
                            <a:srgbClr val="0000FF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&gt;15 mRad</a:t>
                      </a:r>
                      <a:endParaRPr lang="en-US" sz="1600" b="1" kern="100" baseline="0" dirty="0" smtClean="0">
                        <a:solidFill>
                          <a:srgbClr val="0000FF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0713" marR="60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kern="100" dirty="0" smtClean="0">
                          <a:latin typeface="+mn-lt"/>
                          <a:ea typeface="新細明體"/>
                          <a:cs typeface="Times New Roman"/>
                        </a:rPr>
                        <a:t>θ</a:t>
                      </a:r>
                      <a:r>
                        <a:rPr lang="en-US" sz="1600" b="1" kern="100" dirty="0" smtClean="0">
                          <a:latin typeface="+mn-lt"/>
                          <a:ea typeface="新細明體"/>
                          <a:cs typeface="Times New Roman"/>
                        </a:rPr>
                        <a:t>&gt;15mR  </a:t>
                      </a:r>
                      <a:r>
                        <a:rPr lang="en-US" sz="1600" b="1" kern="100" baseline="0" dirty="0" smtClean="0">
                          <a:latin typeface="+mn-lt"/>
                          <a:ea typeface="新細明體"/>
                          <a:cs typeface="Times New Roman"/>
                        </a:rPr>
                        <a:t>&amp; |y|&gt;15mm</a:t>
                      </a:r>
                      <a:endParaRPr lang="en-US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0713" marR="60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latin typeface="+mn-lt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lang="el-GR" sz="1600" b="1" kern="100" dirty="0" smtClean="0">
                          <a:latin typeface="+mn-lt"/>
                          <a:ea typeface="新細明體"/>
                          <a:cs typeface="Times New Roman"/>
                        </a:rPr>
                        <a:t>θ</a:t>
                      </a:r>
                      <a:r>
                        <a:rPr lang="en-US" sz="1600" b="1" kern="100" dirty="0" smtClean="0">
                          <a:latin typeface="+mn-lt"/>
                          <a:ea typeface="新細明體"/>
                          <a:cs typeface="Times New Roman"/>
                        </a:rPr>
                        <a:t>&gt;15 mRad</a:t>
                      </a:r>
                      <a:endParaRPr lang="en-US" sz="1600" b="1" kern="100" baseline="0" dirty="0" smtClean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0713" marR="60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kern="100" dirty="0" smtClean="0">
                          <a:latin typeface="+mn-lt"/>
                          <a:ea typeface="新細明體"/>
                          <a:cs typeface="Times New Roman"/>
                        </a:rPr>
                        <a:t>θ</a:t>
                      </a:r>
                      <a:r>
                        <a:rPr lang="en-US" sz="1600" b="1" kern="100" dirty="0" smtClean="0">
                          <a:latin typeface="+mn-lt"/>
                          <a:ea typeface="新細明體"/>
                          <a:cs typeface="Times New Roman"/>
                        </a:rPr>
                        <a:t>&gt;15mR  </a:t>
                      </a:r>
                      <a:r>
                        <a:rPr lang="en-US" sz="1600" b="1" kern="100" baseline="0" dirty="0" smtClean="0">
                          <a:latin typeface="+mn-lt"/>
                          <a:ea typeface="新細明體"/>
                          <a:cs typeface="Times New Roman"/>
                        </a:rPr>
                        <a:t>&amp; |y|&gt;15mm</a:t>
                      </a:r>
                      <a:endParaRPr lang="en-US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0713" marR="60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395.3  </a:t>
                      </a:r>
                      <a:endParaRPr lang="en-US" sz="20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0713" marR="60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255.9</a:t>
                      </a:r>
                      <a:endParaRPr lang="en-US" sz="20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0713" marR="60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257.8</a:t>
                      </a:r>
                      <a:endParaRPr lang="en-US" sz="24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0713" marR="60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245.9</a:t>
                      </a:r>
                      <a:endParaRPr lang="en-US" sz="24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0713" marR="60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kern="100" dirty="0" smtClean="0">
                          <a:solidFill>
                            <a:srgbClr val="0000FF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θ</a:t>
                      </a:r>
                      <a:r>
                        <a:rPr lang="en-US" sz="1600" b="1" kern="100" dirty="0" smtClean="0">
                          <a:solidFill>
                            <a:srgbClr val="0000FF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&gt;25 mRad</a:t>
                      </a:r>
                      <a:endParaRPr lang="en-US" sz="1600" b="1" kern="100" baseline="0" dirty="0" smtClean="0">
                        <a:solidFill>
                          <a:srgbClr val="0000FF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0713" marR="60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kern="100" dirty="0" smtClean="0">
                          <a:latin typeface="+mn-lt"/>
                          <a:ea typeface="新細明體"/>
                          <a:cs typeface="Times New Roman"/>
                        </a:rPr>
                        <a:t>θ</a:t>
                      </a:r>
                      <a:r>
                        <a:rPr lang="en-US" sz="1600" b="1" kern="100" dirty="0" smtClean="0">
                          <a:latin typeface="+mn-lt"/>
                          <a:ea typeface="新細明體"/>
                          <a:cs typeface="Times New Roman"/>
                        </a:rPr>
                        <a:t>&gt;25mR  </a:t>
                      </a:r>
                      <a:r>
                        <a:rPr lang="en-US" sz="1600" b="1" kern="100" baseline="0" dirty="0" smtClean="0">
                          <a:latin typeface="+mn-lt"/>
                          <a:ea typeface="新細明體"/>
                          <a:cs typeface="Times New Roman"/>
                        </a:rPr>
                        <a:t>&amp;  |y|&gt;25mm</a:t>
                      </a:r>
                      <a:endParaRPr lang="en-US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0713" marR="60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kern="100" dirty="0" smtClean="0">
                          <a:latin typeface="+mn-lt"/>
                          <a:ea typeface="新細明體"/>
                          <a:cs typeface="Times New Roman"/>
                        </a:rPr>
                        <a:t>θ</a:t>
                      </a:r>
                      <a:r>
                        <a:rPr lang="en-US" sz="1600" b="1" kern="100" dirty="0" smtClean="0">
                          <a:latin typeface="+mn-lt"/>
                          <a:ea typeface="新細明體"/>
                          <a:cs typeface="Times New Roman"/>
                        </a:rPr>
                        <a:t>&gt;25 mRad</a:t>
                      </a:r>
                      <a:endParaRPr lang="en-US" sz="1600" b="1" kern="100" baseline="0" dirty="0" smtClean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0713" marR="60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kern="100" dirty="0" smtClean="0">
                          <a:latin typeface="+mn-lt"/>
                          <a:ea typeface="新細明體"/>
                          <a:cs typeface="Times New Roman"/>
                        </a:rPr>
                        <a:t>θ</a:t>
                      </a:r>
                      <a:r>
                        <a:rPr lang="en-US" sz="1600" b="1" kern="100" dirty="0" smtClean="0">
                          <a:latin typeface="+mn-lt"/>
                          <a:ea typeface="新細明體"/>
                          <a:cs typeface="Times New Roman"/>
                        </a:rPr>
                        <a:t>&gt;15mR  </a:t>
                      </a:r>
                      <a:r>
                        <a:rPr lang="en-US" sz="1600" b="1" kern="100" baseline="0" dirty="0" smtClean="0">
                          <a:latin typeface="+mn-lt"/>
                          <a:ea typeface="新細明體"/>
                          <a:cs typeface="Times New Roman"/>
                        </a:rPr>
                        <a:t>&amp;  |y|&gt;25mm</a:t>
                      </a:r>
                      <a:endParaRPr lang="en-US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0713" marR="60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133.5 </a:t>
                      </a:r>
                      <a:r>
                        <a:rPr lang="en-US" sz="2000" b="1" kern="100" dirty="0" err="1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nb</a:t>
                      </a:r>
                      <a:endParaRPr lang="en-US" sz="20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0713" marR="60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81.8 </a:t>
                      </a:r>
                      <a:r>
                        <a:rPr lang="en-US" sz="2000" b="1" kern="100" dirty="0" err="1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nb</a:t>
                      </a:r>
                      <a:endParaRPr lang="en-US" sz="20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0713" marR="60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85.4 </a:t>
                      </a:r>
                      <a:r>
                        <a:rPr lang="en-US" sz="2400" b="1" kern="100" dirty="0" err="1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nb</a:t>
                      </a:r>
                      <a:endParaRPr lang="en-US" sz="24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0713" marR="60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 78.0 </a:t>
                      </a:r>
                      <a:r>
                        <a:rPr lang="en-US" sz="2400" b="1" kern="100" dirty="0" err="1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nb</a:t>
                      </a:r>
                      <a:endParaRPr lang="en-US" sz="24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0713" marR="60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kern="100" dirty="0" smtClean="0">
                          <a:solidFill>
                            <a:srgbClr val="0000FF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θ</a:t>
                      </a:r>
                      <a:r>
                        <a:rPr lang="en-US" sz="1600" b="1" kern="100" dirty="0" smtClean="0">
                          <a:solidFill>
                            <a:srgbClr val="0000FF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&gt;30 mRad</a:t>
                      </a:r>
                      <a:endParaRPr lang="en-US" sz="1600" b="1" kern="100" baseline="0" dirty="0" smtClean="0">
                        <a:solidFill>
                          <a:srgbClr val="0000FF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0713" marR="60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kern="100" dirty="0" smtClean="0">
                          <a:latin typeface="+mn-lt"/>
                          <a:ea typeface="新細明體"/>
                          <a:cs typeface="Times New Roman"/>
                        </a:rPr>
                        <a:t>θ</a:t>
                      </a:r>
                      <a:r>
                        <a:rPr lang="en-US" sz="1600" b="1" kern="100" dirty="0" smtClean="0">
                          <a:latin typeface="+mn-lt"/>
                          <a:ea typeface="新細明體"/>
                          <a:cs typeface="Times New Roman"/>
                        </a:rPr>
                        <a:t>&gt;30mR  </a:t>
                      </a:r>
                      <a:r>
                        <a:rPr lang="en-US" sz="1600" b="1" kern="100" baseline="0" dirty="0" smtClean="0">
                          <a:latin typeface="+mn-lt"/>
                          <a:ea typeface="新細明體"/>
                          <a:cs typeface="Times New Roman"/>
                        </a:rPr>
                        <a:t>&amp;  |y|&gt;30mm</a:t>
                      </a:r>
                      <a:endParaRPr lang="en-US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0713" marR="60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kern="100" dirty="0" smtClean="0">
                          <a:latin typeface="+mn-lt"/>
                          <a:ea typeface="新細明體"/>
                          <a:cs typeface="Times New Roman"/>
                        </a:rPr>
                        <a:t>θ</a:t>
                      </a:r>
                      <a:r>
                        <a:rPr lang="en-US" sz="1600" b="1" kern="100" dirty="0" smtClean="0">
                          <a:latin typeface="+mn-lt"/>
                          <a:ea typeface="新細明體"/>
                          <a:cs typeface="Times New Roman"/>
                        </a:rPr>
                        <a:t>&gt;30 mRad</a:t>
                      </a:r>
                      <a:endParaRPr lang="en-US" sz="1600" b="1" kern="100" baseline="0" dirty="0" smtClean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0713" marR="60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kern="100" dirty="0" smtClean="0">
                          <a:latin typeface="+mn-lt"/>
                          <a:ea typeface="新細明體"/>
                          <a:cs typeface="Times New Roman"/>
                        </a:rPr>
                        <a:t>θ</a:t>
                      </a:r>
                      <a:r>
                        <a:rPr lang="en-US" sz="1600" b="1" kern="100" dirty="0" smtClean="0">
                          <a:latin typeface="+mn-lt"/>
                          <a:ea typeface="新細明體"/>
                          <a:cs typeface="Times New Roman"/>
                        </a:rPr>
                        <a:t>&gt;30mR  </a:t>
                      </a:r>
                      <a:r>
                        <a:rPr lang="en-US" sz="1600" b="1" kern="100" baseline="0" dirty="0" smtClean="0">
                          <a:latin typeface="+mn-lt"/>
                          <a:ea typeface="新細明體"/>
                          <a:cs typeface="Times New Roman"/>
                        </a:rPr>
                        <a:t>&amp;  |y|&gt;30mm</a:t>
                      </a:r>
                      <a:endParaRPr lang="en-US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0713" marR="60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87.2</a:t>
                      </a:r>
                      <a:endParaRPr lang="en-US" sz="20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0713" marR="60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51.8</a:t>
                      </a:r>
                      <a:endParaRPr lang="en-US" sz="20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0713" marR="60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54.9</a:t>
                      </a:r>
                      <a:endParaRPr lang="en-US" sz="24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0713" marR="60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00" baseline="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lang="en-US" sz="2400" b="1" kern="1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49.1</a:t>
                      </a:r>
                      <a:endParaRPr lang="en-US" sz="24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0713" marR="60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7" name="矩形 16"/>
          <p:cNvSpPr/>
          <p:nvPr/>
        </p:nvSpPr>
        <p:spPr>
          <a:xfrm>
            <a:off x="179512" y="879103"/>
            <a:ext cx="5533951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altLang="zh-TW" sz="2400" b="1" i="1" dirty="0" smtClean="0">
                <a:solidFill>
                  <a:srgbClr val="0000FF"/>
                </a:solidFill>
                <a:sym typeface="Wingdings" pitchFamily="2" charset="2"/>
              </a:rPr>
              <a:t>Acceptance @z=1m  </a:t>
            </a:r>
            <a:r>
              <a:rPr lang="en-US" altLang="zh-TW" sz="2400" b="1" dirty="0" smtClean="0">
                <a:solidFill>
                  <a:srgbClr val="0000FF"/>
                </a:solidFill>
                <a:sym typeface="Wingdings" pitchFamily="2" charset="2"/>
              </a:rPr>
              <a:t>r&gt;25 mm, |y|&gt;25 mm</a:t>
            </a:r>
            <a:endParaRPr lang="zh-TW" altLang="en-US" sz="2400" b="1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1979712" y="6474822"/>
            <a:ext cx="648072" cy="338554"/>
          </a:xfrm>
          <a:prstGeom prst="rect">
            <a:avLst/>
          </a:prstGeom>
          <a:solidFill>
            <a:srgbClr val="FF00FF">
              <a:alpha val="27000"/>
            </a:srgbClr>
          </a:solidFill>
          <a:scene3d>
            <a:camera prst="orthographicFront">
              <a:rot lat="0" lon="0" rev="20099999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altLang="zh-TW" sz="1600" b="1" i="1" dirty="0" smtClean="0">
                <a:solidFill>
                  <a:srgbClr val="FF0000"/>
                </a:solidFill>
              </a:rPr>
              <a:t>CDR</a:t>
            </a:r>
            <a:endParaRPr lang="zh-TW" altLang="en-US" sz="1600" b="1" i="1" dirty="0">
              <a:solidFill>
                <a:srgbClr val="FF0000"/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1979712" y="5826750"/>
            <a:ext cx="1080120" cy="338554"/>
          </a:xfrm>
          <a:prstGeom prst="rect">
            <a:avLst/>
          </a:prstGeom>
          <a:solidFill>
            <a:srgbClr val="FF00FF">
              <a:alpha val="27000"/>
            </a:srgbClr>
          </a:solidFill>
          <a:scene3d>
            <a:camera prst="orthographicFront">
              <a:rot lat="0" lon="0" rev="20099999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altLang="zh-TW" sz="1600" b="1" i="1" dirty="0" smtClean="0">
                <a:solidFill>
                  <a:srgbClr val="FF0000"/>
                </a:solidFill>
              </a:rPr>
              <a:t>racetrack</a:t>
            </a:r>
            <a:endParaRPr lang="zh-TW" altLang="en-US" sz="1600" b="1" i="1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1412776"/>
            <a:ext cx="3168352" cy="3078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矩形 15"/>
          <p:cNvSpPr/>
          <p:nvPr/>
        </p:nvSpPr>
        <p:spPr>
          <a:xfrm>
            <a:off x="6156176" y="836712"/>
            <a:ext cx="266429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it-IT" b="1" i="1" dirty="0" smtClean="0">
                <a:cs typeface="Times New Roman" pitchFamily="18" charset="0"/>
              </a:rPr>
              <a:t>e</a:t>
            </a:r>
            <a:r>
              <a:rPr lang="it-IT" b="1" i="1" baseline="30000" dirty="0" smtClean="0">
                <a:cs typeface="Times New Roman" pitchFamily="18" charset="0"/>
              </a:rPr>
              <a:t>+</a:t>
            </a:r>
            <a:r>
              <a:rPr lang="it-IT" b="1" i="1" dirty="0" smtClean="0">
                <a:cs typeface="Times New Roman" pitchFamily="18" charset="0"/>
              </a:rPr>
              <a:t>, e</a:t>
            </a:r>
            <a:r>
              <a:rPr lang="it-IT" b="1" i="1" baseline="30000" dirty="0" smtClean="0">
                <a:cs typeface="Times New Roman" pitchFamily="18" charset="0"/>
              </a:rPr>
              <a:t>−</a:t>
            </a:r>
            <a:r>
              <a:rPr lang="en-US" kern="100" dirty="0" smtClean="0">
                <a:ea typeface="新細明體"/>
                <a:cs typeface="Times New Roman"/>
              </a:rPr>
              <a:t>  back-to-back</a:t>
            </a:r>
          </a:p>
          <a:p>
            <a:pPr>
              <a:lnSpc>
                <a:spcPts val="1800"/>
              </a:lnSpc>
            </a:pPr>
            <a:r>
              <a:rPr lang="en-US" kern="100" dirty="0" smtClean="0">
                <a:ea typeface="新細明體"/>
                <a:cs typeface="Times New Roman"/>
              </a:rPr>
              <a:t>Symmetric to </a:t>
            </a:r>
          </a:p>
          <a:p>
            <a:pPr>
              <a:lnSpc>
                <a:spcPts val="1800"/>
              </a:lnSpc>
            </a:pPr>
            <a:r>
              <a:rPr lang="en-US" kern="100" dirty="0" smtClean="0">
                <a:ea typeface="新細明體"/>
                <a:cs typeface="Times New Roman"/>
              </a:rPr>
              <a:t>out-going pipe center</a:t>
            </a:r>
          </a:p>
        </p:txBody>
      </p:sp>
      <p:sp>
        <p:nvSpPr>
          <p:cNvPr id="12" name="矩形 11"/>
          <p:cNvSpPr/>
          <p:nvPr/>
        </p:nvSpPr>
        <p:spPr>
          <a:xfrm>
            <a:off x="179512" y="4077072"/>
            <a:ext cx="1821332" cy="40011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zh-TW" sz="2000" b="1" i="1" kern="100" dirty="0" smtClean="0">
                <a:cs typeface="Times New Roman"/>
              </a:rPr>
              <a:t>at Z = 1000 mm</a:t>
            </a:r>
            <a:endParaRPr lang="en-US" altLang="zh-TW" sz="2000" i="1" kern="100" dirty="0">
              <a:cs typeface="Times New Roman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51520" y="2000240"/>
            <a:ext cx="22487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kern="100" dirty="0" smtClean="0">
                <a:solidFill>
                  <a:srgbClr val="FF0000"/>
                </a:solidFill>
                <a:ea typeface="新細明體"/>
                <a:cs typeface="Times New Roman"/>
              </a:rPr>
              <a:t>LAB frame</a:t>
            </a:r>
          </a:p>
          <a:p>
            <a:r>
              <a:rPr lang="it-IT" sz="2400" b="1" i="1" dirty="0" smtClean="0">
                <a:cs typeface="Times New Roman" pitchFamily="18" charset="0"/>
              </a:rPr>
              <a:t>e</a:t>
            </a:r>
            <a:r>
              <a:rPr lang="it-IT" sz="2400" b="1" i="1" baseline="30000" dirty="0" smtClean="0">
                <a:cs typeface="Times New Roman" pitchFamily="18" charset="0"/>
              </a:rPr>
              <a:t>+</a:t>
            </a:r>
            <a:r>
              <a:rPr lang="it-IT" sz="2400" b="1" i="1" dirty="0" smtClean="0">
                <a:cs typeface="Times New Roman" pitchFamily="18" charset="0"/>
              </a:rPr>
              <a:t>, e</a:t>
            </a:r>
            <a:r>
              <a:rPr lang="it-IT" sz="2400" b="1" i="1" baseline="30000" dirty="0" smtClean="0">
                <a:cs typeface="Times New Roman" pitchFamily="18" charset="0"/>
              </a:rPr>
              <a:t>− </a:t>
            </a:r>
            <a:r>
              <a:rPr lang="en-US" sz="2400" b="1" kern="100" dirty="0" smtClean="0">
                <a:ea typeface="新細明體"/>
                <a:cs typeface="Times New Roman"/>
              </a:rPr>
              <a:t>detected</a:t>
            </a:r>
          </a:p>
          <a:p>
            <a:r>
              <a:rPr lang="en-US" sz="2400" b="1" kern="100" dirty="0" smtClean="0">
                <a:ea typeface="新細明體"/>
                <a:cs typeface="Times New Roman"/>
              </a:rPr>
              <a:t>@ Z=1000 mm</a:t>
            </a:r>
            <a:endParaRPr lang="en-US" sz="2400" kern="100" dirty="0">
              <a:ea typeface="新細明體"/>
              <a:cs typeface="Times New Roman"/>
            </a:endParaRPr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DB9E942-762B-44FB-982A-F5994CDE5E9E}" type="slidenum">
              <a:rPr lang="zh-TW" altLang="en-US" smtClean="0"/>
              <a:pPr>
                <a:defRPr/>
              </a:pPr>
              <a:t>3</a:t>
            </a:fld>
            <a:endParaRPr lang="en-US" altLang="zh-TW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66"/>
          <p:cNvGrpSpPr>
            <a:grpSpLocks noChangeAspect="1"/>
          </p:cNvGrpSpPr>
          <p:nvPr/>
        </p:nvGrpSpPr>
        <p:grpSpPr>
          <a:xfrm>
            <a:off x="4643438" y="2447880"/>
            <a:ext cx="4429156" cy="4193846"/>
            <a:chOff x="4857752" y="2786092"/>
            <a:chExt cx="4071966" cy="3855633"/>
          </a:xfrm>
        </p:grpSpPr>
        <p:grpSp>
          <p:nvGrpSpPr>
            <p:cNvPr id="3" name="群組 31"/>
            <p:cNvGrpSpPr>
              <a:grpSpLocks noChangeAspect="1"/>
            </p:cNvGrpSpPr>
            <p:nvPr/>
          </p:nvGrpSpPr>
          <p:grpSpPr>
            <a:xfrm>
              <a:off x="4857752" y="2786092"/>
              <a:ext cx="4071966" cy="3851832"/>
              <a:chOff x="4286248" y="214296"/>
              <a:chExt cx="4357718" cy="4122136"/>
            </a:xfrm>
          </p:grpSpPr>
          <p:pic>
            <p:nvPicPr>
              <p:cNvPr id="42" name="Picture 7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86248" y="214296"/>
                <a:ext cx="4357718" cy="4122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cxnSp>
            <p:nvCxnSpPr>
              <p:cNvPr id="43" name="直線單箭頭接點 13"/>
              <p:cNvCxnSpPr/>
              <p:nvPr/>
            </p:nvCxnSpPr>
            <p:spPr>
              <a:xfrm rot="5400000">
                <a:off x="6293216" y="3492946"/>
                <a:ext cx="414426" cy="794"/>
              </a:xfrm>
              <a:prstGeom prst="straightConnector1">
                <a:avLst/>
              </a:prstGeom>
              <a:ln w="50800">
                <a:solidFill>
                  <a:srgbClr val="FF0000">
                    <a:alpha val="40000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單箭頭接點 13"/>
              <p:cNvCxnSpPr/>
              <p:nvPr/>
            </p:nvCxnSpPr>
            <p:spPr>
              <a:xfrm rot="16200000" flipH="1">
                <a:off x="4936055" y="3136390"/>
                <a:ext cx="1129279" cy="1"/>
              </a:xfrm>
              <a:prstGeom prst="straightConnector1">
                <a:avLst/>
              </a:prstGeom>
              <a:ln w="50800">
                <a:solidFill>
                  <a:srgbClr val="FF0000">
                    <a:alpha val="51000"/>
                  </a:srgb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手繪多邊形 44"/>
              <p:cNvSpPr/>
              <p:nvPr/>
            </p:nvSpPr>
            <p:spPr>
              <a:xfrm>
                <a:off x="5500694" y="2786064"/>
                <a:ext cx="1000131" cy="910834"/>
              </a:xfrm>
              <a:custGeom>
                <a:avLst/>
                <a:gdLst>
                  <a:gd name="connsiteX0" fmla="*/ 0 w 2123089"/>
                  <a:gd name="connsiteY0" fmla="*/ 0 h 746234"/>
                  <a:gd name="connsiteX1" fmla="*/ 10510 w 2123089"/>
                  <a:gd name="connsiteY1" fmla="*/ 714703 h 746234"/>
                  <a:gd name="connsiteX2" fmla="*/ 2123089 w 2123089"/>
                  <a:gd name="connsiteY2" fmla="*/ 746234 h 746234"/>
                  <a:gd name="connsiteX3" fmla="*/ 1576551 w 2123089"/>
                  <a:gd name="connsiteY3" fmla="*/ 683172 h 746234"/>
                  <a:gd name="connsiteX4" fmla="*/ 1103586 w 2123089"/>
                  <a:gd name="connsiteY4" fmla="*/ 557048 h 746234"/>
                  <a:gd name="connsiteX5" fmla="*/ 714703 w 2123089"/>
                  <a:gd name="connsiteY5" fmla="*/ 409903 h 746234"/>
                  <a:gd name="connsiteX6" fmla="*/ 252248 w 2123089"/>
                  <a:gd name="connsiteY6" fmla="*/ 210207 h 746234"/>
                  <a:gd name="connsiteX7" fmla="*/ 0 w 2123089"/>
                  <a:gd name="connsiteY7" fmla="*/ 0 h 7462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123089" h="746234">
                    <a:moveTo>
                      <a:pt x="0" y="0"/>
                    </a:moveTo>
                    <a:lnTo>
                      <a:pt x="10510" y="714703"/>
                    </a:lnTo>
                    <a:lnTo>
                      <a:pt x="2123089" y="746234"/>
                    </a:lnTo>
                    <a:lnTo>
                      <a:pt x="1576551" y="683172"/>
                    </a:lnTo>
                    <a:lnTo>
                      <a:pt x="1103586" y="557048"/>
                    </a:lnTo>
                    <a:lnTo>
                      <a:pt x="714703" y="409903"/>
                    </a:lnTo>
                    <a:lnTo>
                      <a:pt x="252248" y="210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B0F0">
                  <a:alpha val="33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6" name="手繪多邊形 45"/>
              <p:cNvSpPr/>
              <p:nvPr/>
            </p:nvSpPr>
            <p:spPr>
              <a:xfrm>
                <a:off x="5396753" y="1703294"/>
                <a:ext cx="1281953" cy="1918447"/>
              </a:xfrm>
              <a:custGeom>
                <a:avLst/>
                <a:gdLst>
                  <a:gd name="connsiteX0" fmla="*/ 0 w 1281953"/>
                  <a:gd name="connsiteY0" fmla="*/ 0 h 1918447"/>
                  <a:gd name="connsiteX1" fmla="*/ 80682 w 1281953"/>
                  <a:gd name="connsiteY1" fmla="*/ 663388 h 1918447"/>
                  <a:gd name="connsiteX2" fmla="*/ 215153 w 1281953"/>
                  <a:gd name="connsiteY2" fmla="*/ 1147482 h 1918447"/>
                  <a:gd name="connsiteX3" fmla="*/ 349623 w 1281953"/>
                  <a:gd name="connsiteY3" fmla="*/ 1515035 h 1918447"/>
                  <a:gd name="connsiteX4" fmla="*/ 475129 w 1281953"/>
                  <a:gd name="connsiteY4" fmla="*/ 1667435 h 1918447"/>
                  <a:gd name="connsiteX5" fmla="*/ 582706 w 1281953"/>
                  <a:gd name="connsiteY5" fmla="*/ 1748118 h 1918447"/>
                  <a:gd name="connsiteX6" fmla="*/ 851647 w 1281953"/>
                  <a:gd name="connsiteY6" fmla="*/ 1855694 h 1918447"/>
                  <a:gd name="connsiteX7" fmla="*/ 1021976 w 1281953"/>
                  <a:gd name="connsiteY7" fmla="*/ 1900518 h 1918447"/>
                  <a:gd name="connsiteX8" fmla="*/ 1165412 w 1281953"/>
                  <a:gd name="connsiteY8" fmla="*/ 1900518 h 1918447"/>
                  <a:gd name="connsiteX9" fmla="*/ 1281953 w 1281953"/>
                  <a:gd name="connsiteY9" fmla="*/ 1918447 h 19184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81953" h="1918447">
                    <a:moveTo>
                      <a:pt x="0" y="0"/>
                    </a:moveTo>
                    <a:cubicBezTo>
                      <a:pt x="22411" y="236070"/>
                      <a:pt x="44823" y="472141"/>
                      <a:pt x="80682" y="663388"/>
                    </a:cubicBezTo>
                    <a:cubicBezTo>
                      <a:pt x="116541" y="854635"/>
                      <a:pt x="170330" y="1005541"/>
                      <a:pt x="215153" y="1147482"/>
                    </a:cubicBezTo>
                    <a:cubicBezTo>
                      <a:pt x="259976" y="1289423"/>
                      <a:pt x="306294" y="1428376"/>
                      <a:pt x="349623" y="1515035"/>
                    </a:cubicBezTo>
                    <a:cubicBezTo>
                      <a:pt x="392952" y="1601694"/>
                      <a:pt x="436282" y="1628588"/>
                      <a:pt x="475129" y="1667435"/>
                    </a:cubicBezTo>
                    <a:cubicBezTo>
                      <a:pt x="513976" y="1706282"/>
                      <a:pt x="519953" y="1716742"/>
                      <a:pt x="582706" y="1748118"/>
                    </a:cubicBezTo>
                    <a:cubicBezTo>
                      <a:pt x="645459" y="1779494"/>
                      <a:pt x="778435" y="1830294"/>
                      <a:pt x="851647" y="1855694"/>
                    </a:cubicBezTo>
                    <a:cubicBezTo>
                      <a:pt x="924859" y="1881094"/>
                      <a:pt x="969682" y="1893047"/>
                      <a:pt x="1021976" y="1900518"/>
                    </a:cubicBezTo>
                    <a:cubicBezTo>
                      <a:pt x="1074270" y="1907989"/>
                      <a:pt x="1122083" y="1897530"/>
                      <a:pt x="1165412" y="1900518"/>
                    </a:cubicBezTo>
                    <a:cubicBezTo>
                      <a:pt x="1208742" y="1903506"/>
                      <a:pt x="1245347" y="1910976"/>
                      <a:pt x="1281953" y="1918447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7" name="手繪多邊形 46"/>
              <p:cNvSpPr/>
              <p:nvPr/>
            </p:nvSpPr>
            <p:spPr>
              <a:xfrm>
                <a:off x="5400000" y="1692000"/>
                <a:ext cx="1281953" cy="1918447"/>
              </a:xfrm>
              <a:custGeom>
                <a:avLst/>
                <a:gdLst>
                  <a:gd name="connsiteX0" fmla="*/ 0 w 1281953"/>
                  <a:gd name="connsiteY0" fmla="*/ 0 h 1918447"/>
                  <a:gd name="connsiteX1" fmla="*/ 80682 w 1281953"/>
                  <a:gd name="connsiteY1" fmla="*/ 663388 h 1918447"/>
                  <a:gd name="connsiteX2" fmla="*/ 215153 w 1281953"/>
                  <a:gd name="connsiteY2" fmla="*/ 1147482 h 1918447"/>
                  <a:gd name="connsiteX3" fmla="*/ 349623 w 1281953"/>
                  <a:gd name="connsiteY3" fmla="*/ 1515035 h 1918447"/>
                  <a:gd name="connsiteX4" fmla="*/ 475129 w 1281953"/>
                  <a:gd name="connsiteY4" fmla="*/ 1667435 h 1918447"/>
                  <a:gd name="connsiteX5" fmla="*/ 582706 w 1281953"/>
                  <a:gd name="connsiteY5" fmla="*/ 1748118 h 1918447"/>
                  <a:gd name="connsiteX6" fmla="*/ 851647 w 1281953"/>
                  <a:gd name="connsiteY6" fmla="*/ 1855694 h 1918447"/>
                  <a:gd name="connsiteX7" fmla="*/ 1021976 w 1281953"/>
                  <a:gd name="connsiteY7" fmla="*/ 1900518 h 1918447"/>
                  <a:gd name="connsiteX8" fmla="*/ 1165412 w 1281953"/>
                  <a:gd name="connsiteY8" fmla="*/ 1900518 h 1918447"/>
                  <a:gd name="connsiteX9" fmla="*/ 1281953 w 1281953"/>
                  <a:gd name="connsiteY9" fmla="*/ 1918447 h 19184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81953" h="1918447">
                    <a:moveTo>
                      <a:pt x="0" y="0"/>
                    </a:moveTo>
                    <a:cubicBezTo>
                      <a:pt x="22411" y="236070"/>
                      <a:pt x="44823" y="472141"/>
                      <a:pt x="80682" y="663388"/>
                    </a:cubicBezTo>
                    <a:cubicBezTo>
                      <a:pt x="116541" y="854635"/>
                      <a:pt x="170330" y="1005541"/>
                      <a:pt x="215153" y="1147482"/>
                    </a:cubicBezTo>
                    <a:cubicBezTo>
                      <a:pt x="259976" y="1289423"/>
                      <a:pt x="306294" y="1428376"/>
                      <a:pt x="349623" y="1515035"/>
                    </a:cubicBezTo>
                    <a:cubicBezTo>
                      <a:pt x="392952" y="1601694"/>
                      <a:pt x="436282" y="1628588"/>
                      <a:pt x="475129" y="1667435"/>
                    </a:cubicBezTo>
                    <a:cubicBezTo>
                      <a:pt x="513976" y="1706282"/>
                      <a:pt x="519953" y="1716742"/>
                      <a:pt x="582706" y="1748118"/>
                    </a:cubicBezTo>
                    <a:cubicBezTo>
                      <a:pt x="645459" y="1779494"/>
                      <a:pt x="778435" y="1830294"/>
                      <a:pt x="851647" y="1855694"/>
                    </a:cubicBezTo>
                    <a:cubicBezTo>
                      <a:pt x="924859" y="1881094"/>
                      <a:pt x="969682" y="1893047"/>
                      <a:pt x="1021976" y="1900518"/>
                    </a:cubicBezTo>
                    <a:cubicBezTo>
                      <a:pt x="1074270" y="1907989"/>
                      <a:pt x="1122083" y="1897530"/>
                      <a:pt x="1165412" y="1900518"/>
                    </a:cubicBezTo>
                    <a:cubicBezTo>
                      <a:pt x="1208742" y="1903506"/>
                      <a:pt x="1245347" y="1910976"/>
                      <a:pt x="1281953" y="1918447"/>
                    </a:cubicBezTo>
                  </a:path>
                </a:pathLst>
              </a:custGeom>
              <a:ln w="190500">
                <a:solidFill>
                  <a:schemeClr val="accent6">
                    <a:lumMod val="75000"/>
                    <a:alpha val="28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8" name="手繪多邊形 47"/>
              <p:cNvSpPr/>
              <p:nvPr/>
            </p:nvSpPr>
            <p:spPr>
              <a:xfrm>
                <a:off x="5400000" y="1724873"/>
                <a:ext cx="1281953" cy="1918447"/>
              </a:xfrm>
              <a:custGeom>
                <a:avLst/>
                <a:gdLst>
                  <a:gd name="connsiteX0" fmla="*/ 0 w 1281953"/>
                  <a:gd name="connsiteY0" fmla="*/ 0 h 1918447"/>
                  <a:gd name="connsiteX1" fmla="*/ 80682 w 1281953"/>
                  <a:gd name="connsiteY1" fmla="*/ 663388 h 1918447"/>
                  <a:gd name="connsiteX2" fmla="*/ 215153 w 1281953"/>
                  <a:gd name="connsiteY2" fmla="*/ 1147482 h 1918447"/>
                  <a:gd name="connsiteX3" fmla="*/ 349623 w 1281953"/>
                  <a:gd name="connsiteY3" fmla="*/ 1515035 h 1918447"/>
                  <a:gd name="connsiteX4" fmla="*/ 475129 w 1281953"/>
                  <a:gd name="connsiteY4" fmla="*/ 1667435 h 1918447"/>
                  <a:gd name="connsiteX5" fmla="*/ 582706 w 1281953"/>
                  <a:gd name="connsiteY5" fmla="*/ 1748118 h 1918447"/>
                  <a:gd name="connsiteX6" fmla="*/ 851647 w 1281953"/>
                  <a:gd name="connsiteY6" fmla="*/ 1855694 h 1918447"/>
                  <a:gd name="connsiteX7" fmla="*/ 1021976 w 1281953"/>
                  <a:gd name="connsiteY7" fmla="*/ 1900518 h 1918447"/>
                  <a:gd name="connsiteX8" fmla="*/ 1165412 w 1281953"/>
                  <a:gd name="connsiteY8" fmla="*/ 1900518 h 1918447"/>
                  <a:gd name="connsiteX9" fmla="*/ 1281953 w 1281953"/>
                  <a:gd name="connsiteY9" fmla="*/ 1918447 h 19184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81953" h="1918447">
                    <a:moveTo>
                      <a:pt x="0" y="0"/>
                    </a:moveTo>
                    <a:cubicBezTo>
                      <a:pt x="22411" y="236070"/>
                      <a:pt x="44823" y="472141"/>
                      <a:pt x="80682" y="663388"/>
                    </a:cubicBezTo>
                    <a:cubicBezTo>
                      <a:pt x="116541" y="854635"/>
                      <a:pt x="170330" y="1005541"/>
                      <a:pt x="215153" y="1147482"/>
                    </a:cubicBezTo>
                    <a:cubicBezTo>
                      <a:pt x="259976" y="1289423"/>
                      <a:pt x="306294" y="1428376"/>
                      <a:pt x="349623" y="1515035"/>
                    </a:cubicBezTo>
                    <a:cubicBezTo>
                      <a:pt x="392952" y="1601694"/>
                      <a:pt x="436282" y="1628588"/>
                      <a:pt x="475129" y="1667435"/>
                    </a:cubicBezTo>
                    <a:cubicBezTo>
                      <a:pt x="513976" y="1706282"/>
                      <a:pt x="519953" y="1716742"/>
                      <a:pt x="582706" y="1748118"/>
                    </a:cubicBezTo>
                    <a:cubicBezTo>
                      <a:pt x="645459" y="1779494"/>
                      <a:pt x="778435" y="1830294"/>
                      <a:pt x="851647" y="1855694"/>
                    </a:cubicBezTo>
                    <a:cubicBezTo>
                      <a:pt x="924859" y="1881094"/>
                      <a:pt x="969682" y="1893047"/>
                      <a:pt x="1021976" y="1900518"/>
                    </a:cubicBezTo>
                    <a:cubicBezTo>
                      <a:pt x="1074270" y="1907989"/>
                      <a:pt x="1122083" y="1897530"/>
                      <a:pt x="1165412" y="1900518"/>
                    </a:cubicBezTo>
                    <a:cubicBezTo>
                      <a:pt x="1208742" y="1903506"/>
                      <a:pt x="1245347" y="1910976"/>
                      <a:pt x="1281953" y="1918447"/>
                    </a:cubicBezTo>
                  </a:path>
                </a:pathLst>
              </a:custGeom>
              <a:ln w="101600">
                <a:solidFill>
                  <a:srgbClr val="FF00FF">
                    <a:alpha val="54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50" name="文字方塊 22"/>
            <p:cNvSpPr txBox="1"/>
            <p:nvPr/>
          </p:nvSpPr>
          <p:spPr>
            <a:xfrm>
              <a:off x="6347940" y="3500472"/>
              <a:ext cx="2371625" cy="12450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i="1" dirty="0" smtClean="0">
                  <a:solidFill>
                    <a:srgbClr val="FF0000"/>
                  </a:solidFill>
                  <a:latin typeface="+mj-lt"/>
                </a:rPr>
                <a:t>Bhabha smeared by</a:t>
              </a:r>
            </a:p>
            <a:p>
              <a:pPr marL="85725" indent="-85725">
                <a:buAutoNum type="arabicPeriod"/>
              </a:pPr>
              <a:r>
                <a:rPr lang="en-US" altLang="zh-TW" sz="1600" i="1" dirty="0" smtClean="0">
                  <a:solidFill>
                    <a:srgbClr val="FF0000"/>
                  </a:solidFill>
                  <a:latin typeface="+mj-lt"/>
                </a:rPr>
                <a:t>   Multiple scattering</a:t>
              </a:r>
            </a:p>
            <a:p>
              <a:pPr marL="85725" indent="-85725">
                <a:buAutoNum type="arabicPeriod"/>
              </a:pPr>
              <a:r>
                <a:rPr lang="en-US" altLang="zh-TW" sz="1600" i="1" dirty="0" smtClean="0">
                  <a:solidFill>
                    <a:srgbClr val="FF0000"/>
                  </a:solidFill>
                  <a:latin typeface="+mj-lt"/>
                </a:rPr>
                <a:t>   Detector resolution</a:t>
              </a:r>
            </a:p>
            <a:p>
              <a:pPr marL="85725" indent="-85725"/>
              <a:r>
                <a:rPr lang="en-US" altLang="zh-TW" sz="1600" i="1" dirty="0" smtClean="0">
                  <a:latin typeface="+mj-lt"/>
                </a:rPr>
                <a:t>OFFSET on the mean</a:t>
              </a:r>
            </a:p>
            <a:p>
              <a:pPr marL="85725" indent="-85725"/>
              <a:r>
                <a:rPr lang="en-US" altLang="zh-TW" sz="1600" i="1" dirty="0" smtClean="0">
                  <a:latin typeface="+mj-lt"/>
                </a:rPr>
                <a:t>Causing  </a:t>
              </a:r>
              <a:r>
                <a:rPr lang="el-GR" altLang="zh-TW" sz="1600" i="1" dirty="0" smtClean="0">
                  <a:latin typeface="+mj-lt"/>
                </a:rPr>
                <a:t>δ</a:t>
              </a:r>
              <a:r>
                <a:rPr lang="en-US" altLang="zh-TW" sz="1600" i="1" dirty="0" smtClean="0">
                  <a:latin typeface="+mj-lt"/>
                </a:rPr>
                <a:t>N/N error</a:t>
              </a:r>
            </a:p>
          </p:txBody>
        </p:sp>
        <p:grpSp>
          <p:nvGrpSpPr>
            <p:cNvPr id="4" name="群組 50"/>
            <p:cNvGrpSpPr/>
            <p:nvPr/>
          </p:nvGrpSpPr>
          <p:grpSpPr>
            <a:xfrm>
              <a:off x="5570552" y="3288725"/>
              <a:ext cx="857256" cy="3353000"/>
              <a:chOff x="5652000" y="1645623"/>
              <a:chExt cx="857256" cy="3353000"/>
            </a:xfrm>
          </p:grpSpPr>
          <p:grpSp>
            <p:nvGrpSpPr>
              <p:cNvPr id="8" name="群組 33"/>
              <p:cNvGrpSpPr/>
              <p:nvPr/>
            </p:nvGrpSpPr>
            <p:grpSpPr>
              <a:xfrm>
                <a:off x="5868000" y="4644000"/>
                <a:ext cx="419786" cy="354623"/>
                <a:chOff x="2143108" y="2500312"/>
                <a:chExt cx="419786" cy="354623"/>
              </a:xfrm>
            </p:grpSpPr>
            <p:grpSp>
              <p:nvGrpSpPr>
                <p:cNvPr id="20" name="Group 19"/>
                <p:cNvGrpSpPr/>
                <p:nvPr/>
              </p:nvGrpSpPr>
              <p:grpSpPr>
                <a:xfrm>
                  <a:off x="2143108" y="2500312"/>
                  <a:ext cx="419786" cy="354623"/>
                  <a:chOff x="2429572" y="4724400"/>
                  <a:chExt cx="694628" cy="702526"/>
                </a:xfrm>
              </p:grpSpPr>
              <p:sp>
                <p:nvSpPr>
                  <p:cNvPr id="65" name="Freeform 16"/>
                  <p:cNvSpPr/>
                  <p:nvPr/>
                </p:nvSpPr>
                <p:spPr>
                  <a:xfrm>
                    <a:off x="2429572" y="4724400"/>
                    <a:ext cx="361950" cy="702526"/>
                  </a:xfrm>
                  <a:custGeom>
                    <a:avLst/>
                    <a:gdLst>
                      <a:gd name="connsiteX0" fmla="*/ 466493 w 466493"/>
                      <a:gd name="connsiteY0" fmla="*/ 14868 h 706243"/>
                      <a:gd name="connsiteX1" fmla="*/ 388434 w 466493"/>
                      <a:gd name="connsiteY1" fmla="*/ 14868 h 706243"/>
                      <a:gd name="connsiteX2" fmla="*/ 310376 w 466493"/>
                      <a:gd name="connsiteY2" fmla="*/ 104078 h 706243"/>
                      <a:gd name="connsiteX3" fmla="*/ 198864 w 466493"/>
                      <a:gd name="connsiteY3" fmla="*/ 561278 h 706243"/>
                      <a:gd name="connsiteX4" fmla="*/ 31595 w 466493"/>
                      <a:gd name="connsiteY4" fmla="*/ 683941 h 706243"/>
                      <a:gd name="connsiteX5" fmla="*/ 9293 w 466493"/>
                      <a:gd name="connsiteY5" fmla="*/ 695093 h 7062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66493" h="706243">
                        <a:moveTo>
                          <a:pt x="466493" y="14868"/>
                        </a:moveTo>
                        <a:cubicBezTo>
                          <a:pt x="440473" y="7434"/>
                          <a:pt x="414453" y="0"/>
                          <a:pt x="388434" y="14868"/>
                        </a:cubicBezTo>
                        <a:cubicBezTo>
                          <a:pt x="362415" y="29736"/>
                          <a:pt x="341971" y="13010"/>
                          <a:pt x="310376" y="104078"/>
                        </a:cubicBezTo>
                        <a:cubicBezTo>
                          <a:pt x="278781" y="195146"/>
                          <a:pt x="245327" y="464634"/>
                          <a:pt x="198864" y="561278"/>
                        </a:cubicBezTo>
                        <a:cubicBezTo>
                          <a:pt x="152401" y="657922"/>
                          <a:pt x="63190" y="661639"/>
                          <a:pt x="31595" y="683941"/>
                        </a:cubicBezTo>
                        <a:cubicBezTo>
                          <a:pt x="0" y="706243"/>
                          <a:pt x="4646" y="700668"/>
                          <a:pt x="9293" y="695093"/>
                        </a:cubicBezTo>
                      </a:path>
                    </a:pathLst>
                  </a:custGeom>
                  <a:ln w="1905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66" name="Freeform 17"/>
                  <p:cNvSpPr/>
                  <p:nvPr/>
                </p:nvSpPr>
                <p:spPr>
                  <a:xfrm flipH="1">
                    <a:off x="2743200" y="4724400"/>
                    <a:ext cx="381000" cy="702526"/>
                  </a:xfrm>
                  <a:custGeom>
                    <a:avLst/>
                    <a:gdLst>
                      <a:gd name="connsiteX0" fmla="*/ 466493 w 466493"/>
                      <a:gd name="connsiteY0" fmla="*/ 14868 h 706243"/>
                      <a:gd name="connsiteX1" fmla="*/ 388434 w 466493"/>
                      <a:gd name="connsiteY1" fmla="*/ 14868 h 706243"/>
                      <a:gd name="connsiteX2" fmla="*/ 310376 w 466493"/>
                      <a:gd name="connsiteY2" fmla="*/ 104078 h 706243"/>
                      <a:gd name="connsiteX3" fmla="*/ 198864 w 466493"/>
                      <a:gd name="connsiteY3" fmla="*/ 561278 h 706243"/>
                      <a:gd name="connsiteX4" fmla="*/ 31595 w 466493"/>
                      <a:gd name="connsiteY4" fmla="*/ 683941 h 706243"/>
                      <a:gd name="connsiteX5" fmla="*/ 9293 w 466493"/>
                      <a:gd name="connsiteY5" fmla="*/ 695093 h 7062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66493" h="706243">
                        <a:moveTo>
                          <a:pt x="466493" y="14868"/>
                        </a:moveTo>
                        <a:cubicBezTo>
                          <a:pt x="440473" y="7434"/>
                          <a:pt x="414453" y="0"/>
                          <a:pt x="388434" y="14868"/>
                        </a:cubicBezTo>
                        <a:cubicBezTo>
                          <a:pt x="362415" y="29736"/>
                          <a:pt x="341971" y="13010"/>
                          <a:pt x="310376" y="104078"/>
                        </a:cubicBezTo>
                        <a:cubicBezTo>
                          <a:pt x="278781" y="195146"/>
                          <a:pt x="245327" y="464634"/>
                          <a:pt x="198864" y="561278"/>
                        </a:cubicBezTo>
                        <a:cubicBezTo>
                          <a:pt x="152401" y="657922"/>
                          <a:pt x="63190" y="661639"/>
                          <a:pt x="31595" y="683941"/>
                        </a:cubicBezTo>
                        <a:cubicBezTo>
                          <a:pt x="0" y="706243"/>
                          <a:pt x="4646" y="700668"/>
                          <a:pt x="9293" y="695093"/>
                        </a:cubicBezTo>
                      </a:path>
                    </a:pathLst>
                  </a:custGeom>
                  <a:ln w="1905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  <p:cxnSp>
              <p:nvCxnSpPr>
                <p:cNvPr id="64" name="直線單箭頭接點 13"/>
                <p:cNvCxnSpPr/>
                <p:nvPr/>
              </p:nvCxnSpPr>
              <p:spPr>
                <a:xfrm rot="5400000">
                  <a:off x="2239036" y="2614280"/>
                  <a:ext cx="228666" cy="729"/>
                </a:xfrm>
                <a:prstGeom prst="straightConnector1">
                  <a:avLst/>
                </a:prstGeom>
                <a:ln w="19050">
                  <a:solidFill>
                    <a:schemeClr val="accent2">
                      <a:lumMod val="75000"/>
                    </a:schemeClr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" name="群組 38"/>
              <p:cNvGrpSpPr/>
              <p:nvPr/>
            </p:nvGrpSpPr>
            <p:grpSpPr>
              <a:xfrm>
                <a:off x="5652005" y="1645623"/>
                <a:ext cx="857257" cy="354623"/>
                <a:chOff x="2143108" y="2500312"/>
                <a:chExt cx="419786" cy="354623"/>
              </a:xfrm>
            </p:grpSpPr>
            <p:grpSp>
              <p:nvGrpSpPr>
                <p:cNvPr id="25" name="Group 19"/>
                <p:cNvGrpSpPr/>
                <p:nvPr/>
              </p:nvGrpSpPr>
              <p:grpSpPr>
                <a:xfrm>
                  <a:off x="2143108" y="2500312"/>
                  <a:ext cx="419786" cy="354623"/>
                  <a:chOff x="2429572" y="4724400"/>
                  <a:chExt cx="694628" cy="702526"/>
                </a:xfrm>
              </p:grpSpPr>
              <p:sp>
                <p:nvSpPr>
                  <p:cNvPr id="61" name="Freeform 16"/>
                  <p:cNvSpPr/>
                  <p:nvPr/>
                </p:nvSpPr>
                <p:spPr>
                  <a:xfrm>
                    <a:off x="2429572" y="4724400"/>
                    <a:ext cx="361950" cy="702526"/>
                  </a:xfrm>
                  <a:custGeom>
                    <a:avLst/>
                    <a:gdLst>
                      <a:gd name="connsiteX0" fmla="*/ 466493 w 466493"/>
                      <a:gd name="connsiteY0" fmla="*/ 14868 h 706243"/>
                      <a:gd name="connsiteX1" fmla="*/ 388434 w 466493"/>
                      <a:gd name="connsiteY1" fmla="*/ 14868 h 706243"/>
                      <a:gd name="connsiteX2" fmla="*/ 310376 w 466493"/>
                      <a:gd name="connsiteY2" fmla="*/ 104078 h 706243"/>
                      <a:gd name="connsiteX3" fmla="*/ 198864 w 466493"/>
                      <a:gd name="connsiteY3" fmla="*/ 561278 h 706243"/>
                      <a:gd name="connsiteX4" fmla="*/ 31595 w 466493"/>
                      <a:gd name="connsiteY4" fmla="*/ 683941 h 706243"/>
                      <a:gd name="connsiteX5" fmla="*/ 9293 w 466493"/>
                      <a:gd name="connsiteY5" fmla="*/ 695093 h 7062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66493" h="706243">
                        <a:moveTo>
                          <a:pt x="466493" y="14868"/>
                        </a:moveTo>
                        <a:cubicBezTo>
                          <a:pt x="440473" y="7434"/>
                          <a:pt x="414453" y="0"/>
                          <a:pt x="388434" y="14868"/>
                        </a:cubicBezTo>
                        <a:cubicBezTo>
                          <a:pt x="362415" y="29736"/>
                          <a:pt x="341971" y="13010"/>
                          <a:pt x="310376" y="104078"/>
                        </a:cubicBezTo>
                        <a:cubicBezTo>
                          <a:pt x="278781" y="195146"/>
                          <a:pt x="245327" y="464634"/>
                          <a:pt x="198864" y="561278"/>
                        </a:cubicBezTo>
                        <a:cubicBezTo>
                          <a:pt x="152401" y="657922"/>
                          <a:pt x="63190" y="661639"/>
                          <a:pt x="31595" y="683941"/>
                        </a:cubicBezTo>
                        <a:cubicBezTo>
                          <a:pt x="0" y="706243"/>
                          <a:pt x="4646" y="700668"/>
                          <a:pt x="9293" y="695093"/>
                        </a:cubicBezTo>
                      </a:path>
                    </a:pathLst>
                  </a:custGeom>
                  <a:ln w="19050"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62" name="Freeform 17"/>
                  <p:cNvSpPr/>
                  <p:nvPr/>
                </p:nvSpPr>
                <p:spPr>
                  <a:xfrm flipH="1">
                    <a:off x="2743200" y="4724400"/>
                    <a:ext cx="381000" cy="702526"/>
                  </a:xfrm>
                  <a:custGeom>
                    <a:avLst/>
                    <a:gdLst>
                      <a:gd name="connsiteX0" fmla="*/ 466493 w 466493"/>
                      <a:gd name="connsiteY0" fmla="*/ 14868 h 706243"/>
                      <a:gd name="connsiteX1" fmla="*/ 388434 w 466493"/>
                      <a:gd name="connsiteY1" fmla="*/ 14868 h 706243"/>
                      <a:gd name="connsiteX2" fmla="*/ 310376 w 466493"/>
                      <a:gd name="connsiteY2" fmla="*/ 104078 h 706243"/>
                      <a:gd name="connsiteX3" fmla="*/ 198864 w 466493"/>
                      <a:gd name="connsiteY3" fmla="*/ 561278 h 706243"/>
                      <a:gd name="connsiteX4" fmla="*/ 31595 w 466493"/>
                      <a:gd name="connsiteY4" fmla="*/ 683941 h 706243"/>
                      <a:gd name="connsiteX5" fmla="*/ 9293 w 466493"/>
                      <a:gd name="connsiteY5" fmla="*/ 695093 h 7062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66493" h="706243">
                        <a:moveTo>
                          <a:pt x="466493" y="14868"/>
                        </a:moveTo>
                        <a:cubicBezTo>
                          <a:pt x="440473" y="7434"/>
                          <a:pt x="414453" y="0"/>
                          <a:pt x="388434" y="14868"/>
                        </a:cubicBezTo>
                        <a:cubicBezTo>
                          <a:pt x="362415" y="29736"/>
                          <a:pt x="341971" y="13010"/>
                          <a:pt x="310376" y="104078"/>
                        </a:cubicBezTo>
                        <a:cubicBezTo>
                          <a:pt x="278781" y="195146"/>
                          <a:pt x="245327" y="464634"/>
                          <a:pt x="198864" y="561278"/>
                        </a:cubicBezTo>
                        <a:cubicBezTo>
                          <a:pt x="152401" y="657922"/>
                          <a:pt x="63190" y="661639"/>
                          <a:pt x="31595" y="683941"/>
                        </a:cubicBezTo>
                        <a:cubicBezTo>
                          <a:pt x="0" y="706243"/>
                          <a:pt x="4646" y="700668"/>
                          <a:pt x="9293" y="695093"/>
                        </a:cubicBezTo>
                      </a:path>
                    </a:pathLst>
                  </a:custGeom>
                  <a:ln w="19050"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  <p:cxnSp>
              <p:nvCxnSpPr>
                <p:cNvPr id="60" name="直線單箭頭接點 13"/>
                <p:cNvCxnSpPr/>
                <p:nvPr/>
              </p:nvCxnSpPr>
              <p:spPr>
                <a:xfrm rot="5400000">
                  <a:off x="2239036" y="2614280"/>
                  <a:ext cx="228666" cy="729"/>
                </a:xfrm>
                <a:prstGeom prst="straightConnector1">
                  <a:avLst/>
                </a:prstGeom>
                <a:ln w="19050">
                  <a:solidFill>
                    <a:schemeClr val="accent6">
                      <a:lumMod val="50000"/>
                    </a:schemeClr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" name="群組 43"/>
              <p:cNvGrpSpPr/>
              <p:nvPr/>
            </p:nvGrpSpPr>
            <p:grpSpPr>
              <a:xfrm>
                <a:off x="5904000" y="2145689"/>
                <a:ext cx="357190" cy="354623"/>
                <a:chOff x="2143108" y="2500312"/>
                <a:chExt cx="419786" cy="354623"/>
              </a:xfrm>
            </p:grpSpPr>
            <p:grpSp>
              <p:nvGrpSpPr>
                <p:cNvPr id="33" name="Group 19"/>
                <p:cNvGrpSpPr/>
                <p:nvPr/>
              </p:nvGrpSpPr>
              <p:grpSpPr>
                <a:xfrm>
                  <a:off x="2143108" y="2500312"/>
                  <a:ext cx="419786" cy="354623"/>
                  <a:chOff x="2429572" y="4724400"/>
                  <a:chExt cx="694628" cy="702526"/>
                </a:xfrm>
              </p:grpSpPr>
              <p:sp>
                <p:nvSpPr>
                  <p:cNvPr id="57" name="Freeform 16"/>
                  <p:cNvSpPr/>
                  <p:nvPr/>
                </p:nvSpPr>
                <p:spPr>
                  <a:xfrm>
                    <a:off x="2429572" y="4724400"/>
                    <a:ext cx="361950" cy="702526"/>
                  </a:xfrm>
                  <a:custGeom>
                    <a:avLst/>
                    <a:gdLst>
                      <a:gd name="connsiteX0" fmla="*/ 466493 w 466493"/>
                      <a:gd name="connsiteY0" fmla="*/ 14868 h 706243"/>
                      <a:gd name="connsiteX1" fmla="*/ 388434 w 466493"/>
                      <a:gd name="connsiteY1" fmla="*/ 14868 h 706243"/>
                      <a:gd name="connsiteX2" fmla="*/ 310376 w 466493"/>
                      <a:gd name="connsiteY2" fmla="*/ 104078 h 706243"/>
                      <a:gd name="connsiteX3" fmla="*/ 198864 w 466493"/>
                      <a:gd name="connsiteY3" fmla="*/ 561278 h 706243"/>
                      <a:gd name="connsiteX4" fmla="*/ 31595 w 466493"/>
                      <a:gd name="connsiteY4" fmla="*/ 683941 h 706243"/>
                      <a:gd name="connsiteX5" fmla="*/ 9293 w 466493"/>
                      <a:gd name="connsiteY5" fmla="*/ 695093 h 7062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66493" h="706243">
                        <a:moveTo>
                          <a:pt x="466493" y="14868"/>
                        </a:moveTo>
                        <a:cubicBezTo>
                          <a:pt x="440473" y="7434"/>
                          <a:pt x="414453" y="0"/>
                          <a:pt x="388434" y="14868"/>
                        </a:cubicBezTo>
                        <a:cubicBezTo>
                          <a:pt x="362415" y="29736"/>
                          <a:pt x="341971" y="13010"/>
                          <a:pt x="310376" y="104078"/>
                        </a:cubicBezTo>
                        <a:cubicBezTo>
                          <a:pt x="278781" y="195146"/>
                          <a:pt x="245327" y="464634"/>
                          <a:pt x="198864" y="561278"/>
                        </a:cubicBezTo>
                        <a:cubicBezTo>
                          <a:pt x="152401" y="657922"/>
                          <a:pt x="63190" y="661639"/>
                          <a:pt x="31595" y="683941"/>
                        </a:cubicBezTo>
                        <a:cubicBezTo>
                          <a:pt x="0" y="706243"/>
                          <a:pt x="4646" y="700668"/>
                          <a:pt x="9293" y="695093"/>
                        </a:cubicBezTo>
                      </a:path>
                    </a:pathLst>
                  </a:custGeom>
                  <a:ln w="19050">
                    <a:solidFill>
                      <a:srgbClr val="FF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58" name="Freeform 17"/>
                  <p:cNvSpPr/>
                  <p:nvPr/>
                </p:nvSpPr>
                <p:spPr>
                  <a:xfrm flipH="1">
                    <a:off x="2743200" y="4724400"/>
                    <a:ext cx="381000" cy="702526"/>
                  </a:xfrm>
                  <a:custGeom>
                    <a:avLst/>
                    <a:gdLst>
                      <a:gd name="connsiteX0" fmla="*/ 466493 w 466493"/>
                      <a:gd name="connsiteY0" fmla="*/ 14868 h 706243"/>
                      <a:gd name="connsiteX1" fmla="*/ 388434 w 466493"/>
                      <a:gd name="connsiteY1" fmla="*/ 14868 h 706243"/>
                      <a:gd name="connsiteX2" fmla="*/ 310376 w 466493"/>
                      <a:gd name="connsiteY2" fmla="*/ 104078 h 706243"/>
                      <a:gd name="connsiteX3" fmla="*/ 198864 w 466493"/>
                      <a:gd name="connsiteY3" fmla="*/ 561278 h 706243"/>
                      <a:gd name="connsiteX4" fmla="*/ 31595 w 466493"/>
                      <a:gd name="connsiteY4" fmla="*/ 683941 h 706243"/>
                      <a:gd name="connsiteX5" fmla="*/ 9293 w 466493"/>
                      <a:gd name="connsiteY5" fmla="*/ 695093 h 7062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66493" h="706243">
                        <a:moveTo>
                          <a:pt x="466493" y="14868"/>
                        </a:moveTo>
                        <a:cubicBezTo>
                          <a:pt x="440473" y="7434"/>
                          <a:pt x="414453" y="0"/>
                          <a:pt x="388434" y="14868"/>
                        </a:cubicBezTo>
                        <a:cubicBezTo>
                          <a:pt x="362415" y="29736"/>
                          <a:pt x="341971" y="13010"/>
                          <a:pt x="310376" y="104078"/>
                        </a:cubicBezTo>
                        <a:cubicBezTo>
                          <a:pt x="278781" y="195146"/>
                          <a:pt x="245327" y="464634"/>
                          <a:pt x="198864" y="561278"/>
                        </a:cubicBezTo>
                        <a:cubicBezTo>
                          <a:pt x="152401" y="657922"/>
                          <a:pt x="63190" y="661639"/>
                          <a:pt x="31595" y="683941"/>
                        </a:cubicBezTo>
                        <a:cubicBezTo>
                          <a:pt x="0" y="706243"/>
                          <a:pt x="4646" y="700668"/>
                          <a:pt x="9293" y="695093"/>
                        </a:cubicBezTo>
                      </a:path>
                    </a:pathLst>
                  </a:custGeom>
                  <a:ln w="19050">
                    <a:solidFill>
                      <a:srgbClr val="FF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  <p:cxnSp>
              <p:nvCxnSpPr>
                <p:cNvPr id="56" name="直線單箭頭接點 13"/>
                <p:cNvCxnSpPr/>
                <p:nvPr/>
              </p:nvCxnSpPr>
              <p:spPr>
                <a:xfrm rot="5400000">
                  <a:off x="2239036" y="2614280"/>
                  <a:ext cx="228666" cy="729"/>
                </a:xfrm>
                <a:prstGeom prst="straightConnector1">
                  <a:avLst/>
                </a:prstGeom>
                <a:ln w="19050">
                  <a:solidFill>
                    <a:schemeClr val="accent2">
                      <a:lumMod val="75000"/>
                    </a:schemeClr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4" name="群組 2"/>
          <p:cNvGrpSpPr/>
          <p:nvPr/>
        </p:nvGrpSpPr>
        <p:grpSpPr>
          <a:xfrm>
            <a:off x="71406" y="5000636"/>
            <a:ext cx="5357850" cy="1581752"/>
            <a:chOff x="142844" y="3500444"/>
            <a:chExt cx="5357850" cy="1581752"/>
          </a:xfrm>
        </p:grpSpPr>
        <p:grpSp>
          <p:nvGrpSpPr>
            <p:cNvPr id="35" name="群組 56"/>
            <p:cNvGrpSpPr/>
            <p:nvPr/>
          </p:nvGrpSpPr>
          <p:grpSpPr>
            <a:xfrm>
              <a:off x="142844" y="3500444"/>
              <a:ext cx="3960000" cy="1581752"/>
              <a:chOff x="142844" y="3500444"/>
              <a:chExt cx="3960000" cy="1581752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142844" y="3786196"/>
                <a:ext cx="3960000" cy="129600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  <a:alpha val="2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cxnSp>
            <p:nvCxnSpPr>
              <p:cNvPr id="9" name="直線接點 8"/>
              <p:cNvCxnSpPr/>
              <p:nvPr/>
            </p:nvCxnSpPr>
            <p:spPr>
              <a:xfrm rot="5400000">
                <a:off x="-394314" y="4433799"/>
                <a:ext cx="1296000" cy="794"/>
              </a:xfrm>
              <a:prstGeom prst="line">
                <a:avLst/>
              </a:prstGeom>
              <a:ln w="1270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接點 9"/>
              <p:cNvCxnSpPr/>
              <p:nvPr/>
            </p:nvCxnSpPr>
            <p:spPr>
              <a:xfrm rot="5400000">
                <a:off x="1765686" y="4433799"/>
                <a:ext cx="1296000" cy="794"/>
              </a:xfrm>
              <a:prstGeom prst="line">
                <a:avLst/>
              </a:prstGeom>
              <a:ln w="1270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線接點 10"/>
              <p:cNvCxnSpPr/>
              <p:nvPr/>
            </p:nvCxnSpPr>
            <p:spPr>
              <a:xfrm rot="5400000">
                <a:off x="1045686" y="4433799"/>
                <a:ext cx="1296000" cy="794"/>
              </a:xfrm>
              <a:prstGeom prst="line">
                <a:avLst/>
              </a:prstGeom>
              <a:ln w="1270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線接點 11"/>
              <p:cNvCxnSpPr/>
              <p:nvPr/>
            </p:nvCxnSpPr>
            <p:spPr>
              <a:xfrm rot="5400000">
                <a:off x="325686" y="4433799"/>
                <a:ext cx="1296000" cy="794"/>
              </a:xfrm>
              <a:prstGeom prst="line">
                <a:avLst/>
              </a:prstGeom>
              <a:ln w="1270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接點 12"/>
              <p:cNvCxnSpPr/>
              <p:nvPr/>
            </p:nvCxnSpPr>
            <p:spPr>
              <a:xfrm rot="5400000">
                <a:off x="2485686" y="4433799"/>
                <a:ext cx="1296000" cy="794"/>
              </a:xfrm>
              <a:prstGeom prst="line">
                <a:avLst/>
              </a:prstGeom>
              <a:ln w="1270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接點 13"/>
              <p:cNvCxnSpPr/>
              <p:nvPr/>
            </p:nvCxnSpPr>
            <p:spPr>
              <a:xfrm rot="5400000">
                <a:off x="3205686" y="4433799"/>
                <a:ext cx="1296000" cy="794"/>
              </a:xfrm>
              <a:prstGeom prst="line">
                <a:avLst/>
              </a:prstGeom>
              <a:ln w="1270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接點 14"/>
              <p:cNvCxnSpPr/>
              <p:nvPr/>
            </p:nvCxnSpPr>
            <p:spPr>
              <a:xfrm rot="5400000">
                <a:off x="2845686" y="4428344"/>
                <a:ext cx="1285090" cy="794"/>
              </a:xfrm>
              <a:prstGeom prst="line">
                <a:avLst/>
              </a:prstGeom>
              <a:ln>
                <a:solidFill>
                  <a:srgbClr val="FFC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接點 15"/>
              <p:cNvCxnSpPr/>
              <p:nvPr/>
            </p:nvCxnSpPr>
            <p:spPr>
              <a:xfrm rot="5400000">
                <a:off x="2125686" y="4428344"/>
                <a:ext cx="1285090" cy="794"/>
              </a:xfrm>
              <a:prstGeom prst="line">
                <a:avLst/>
              </a:prstGeom>
              <a:ln>
                <a:solidFill>
                  <a:srgbClr val="FFC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接點 16"/>
              <p:cNvCxnSpPr/>
              <p:nvPr/>
            </p:nvCxnSpPr>
            <p:spPr>
              <a:xfrm rot="5400000">
                <a:off x="1405686" y="4428344"/>
                <a:ext cx="1285090" cy="794"/>
              </a:xfrm>
              <a:prstGeom prst="line">
                <a:avLst/>
              </a:prstGeom>
              <a:ln>
                <a:solidFill>
                  <a:srgbClr val="FFC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接點 17"/>
              <p:cNvCxnSpPr/>
              <p:nvPr/>
            </p:nvCxnSpPr>
            <p:spPr>
              <a:xfrm rot="5400000">
                <a:off x="685686" y="4428344"/>
                <a:ext cx="1285090" cy="794"/>
              </a:xfrm>
              <a:prstGeom prst="line">
                <a:avLst/>
              </a:prstGeom>
              <a:ln>
                <a:solidFill>
                  <a:srgbClr val="FFC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接點 18"/>
              <p:cNvCxnSpPr/>
              <p:nvPr/>
            </p:nvCxnSpPr>
            <p:spPr>
              <a:xfrm rot="5400000">
                <a:off x="-34314" y="4428344"/>
                <a:ext cx="1285090" cy="794"/>
              </a:xfrm>
              <a:prstGeom prst="line">
                <a:avLst/>
              </a:prstGeom>
              <a:ln>
                <a:solidFill>
                  <a:srgbClr val="FFC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6" name="群組 70"/>
              <p:cNvGrpSpPr/>
              <p:nvPr/>
            </p:nvGrpSpPr>
            <p:grpSpPr>
              <a:xfrm>
                <a:off x="2449691" y="3500444"/>
                <a:ext cx="857257" cy="354623"/>
                <a:chOff x="2143108" y="2500312"/>
                <a:chExt cx="419786" cy="354623"/>
              </a:xfrm>
            </p:grpSpPr>
            <p:grpSp>
              <p:nvGrpSpPr>
                <p:cNvPr id="37" name="Group 19"/>
                <p:cNvGrpSpPr/>
                <p:nvPr/>
              </p:nvGrpSpPr>
              <p:grpSpPr>
                <a:xfrm>
                  <a:off x="2143108" y="2500312"/>
                  <a:ext cx="419786" cy="354623"/>
                  <a:chOff x="2429572" y="4724400"/>
                  <a:chExt cx="694628" cy="702526"/>
                </a:xfrm>
              </p:grpSpPr>
              <p:sp>
                <p:nvSpPr>
                  <p:cNvPr id="31" name="Freeform 16"/>
                  <p:cNvSpPr/>
                  <p:nvPr/>
                </p:nvSpPr>
                <p:spPr>
                  <a:xfrm>
                    <a:off x="2429572" y="4724400"/>
                    <a:ext cx="361950" cy="702526"/>
                  </a:xfrm>
                  <a:custGeom>
                    <a:avLst/>
                    <a:gdLst>
                      <a:gd name="connsiteX0" fmla="*/ 466493 w 466493"/>
                      <a:gd name="connsiteY0" fmla="*/ 14868 h 706243"/>
                      <a:gd name="connsiteX1" fmla="*/ 388434 w 466493"/>
                      <a:gd name="connsiteY1" fmla="*/ 14868 h 706243"/>
                      <a:gd name="connsiteX2" fmla="*/ 310376 w 466493"/>
                      <a:gd name="connsiteY2" fmla="*/ 104078 h 706243"/>
                      <a:gd name="connsiteX3" fmla="*/ 198864 w 466493"/>
                      <a:gd name="connsiteY3" fmla="*/ 561278 h 706243"/>
                      <a:gd name="connsiteX4" fmla="*/ 31595 w 466493"/>
                      <a:gd name="connsiteY4" fmla="*/ 683941 h 706243"/>
                      <a:gd name="connsiteX5" fmla="*/ 9293 w 466493"/>
                      <a:gd name="connsiteY5" fmla="*/ 695093 h 7062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66493" h="706243">
                        <a:moveTo>
                          <a:pt x="466493" y="14868"/>
                        </a:moveTo>
                        <a:cubicBezTo>
                          <a:pt x="440473" y="7434"/>
                          <a:pt x="414453" y="0"/>
                          <a:pt x="388434" y="14868"/>
                        </a:cubicBezTo>
                        <a:cubicBezTo>
                          <a:pt x="362415" y="29736"/>
                          <a:pt x="341971" y="13010"/>
                          <a:pt x="310376" y="104078"/>
                        </a:cubicBezTo>
                        <a:cubicBezTo>
                          <a:pt x="278781" y="195146"/>
                          <a:pt x="245327" y="464634"/>
                          <a:pt x="198864" y="561278"/>
                        </a:cubicBezTo>
                        <a:cubicBezTo>
                          <a:pt x="152401" y="657922"/>
                          <a:pt x="63190" y="661639"/>
                          <a:pt x="31595" y="683941"/>
                        </a:cubicBezTo>
                        <a:cubicBezTo>
                          <a:pt x="0" y="706243"/>
                          <a:pt x="4646" y="700668"/>
                          <a:pt x="9293" y="695093"/>
                        </a:cubicBezTo>
                      </a:path>
                    </a:pathLst>
                  </a:custGeom>
                  <a:ln w="19050"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32" name="Freeform 17"/>
                  <p:cNvSpPr/>
                  <p:nvPr/>
                </p:nvSpPr>
                <p:spPr>
                  <a:xfrm flipH="1">
                    <a:off x="2743200" y="4724400"/>
                    <a:ext cx="381000" cy="702526"/>
                  </a:xfrm>
                  <a:custGeom>
                    <a:avLst/>
                    <a:gdLst>
                      <a:gd name="connsiteX0" fmla="*/ 466493 w 466493"/>
                      <a:gd name="connsiteY0" fmla="*/ 14868 h 706243"/>
                      <a:gd name="connsiteX1" fmla="*/ 388434 w 466493"/>
                      <a:gd name="connsiteY1" fmla="*/ 14868 h 706243"/>
                      <a:gd name="connsiteX2" fmla="*/ 310376 w 466493"/>
                      <a:gd name="connsiteY2" fmla="*/ 104078 h 706243"/>
                      <a:gd name="connsiteX3" fmla="*/ 198864 w 466493"/>
                      <a:gd name="connsiteY3" fmla="*/ 561278 h 706243"/>
                      <a:gd name="connsiteX4" fmla="*/ 31595 w 466493"/>
                      <a:gd name="connsiteY4" fmla="*/ 683941 h 706243"/>
                      <a:gd name="connsiteX5" fmla="*/ 9293 w 466493"/>
                      <a:gd name="connsiteY5" fmla="*/ 695093 h 7062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66493" h="706243">
                        <a:moveTo>
                          <a:pt x="466493" y="14868"/>
                        </a:moveTo>
                        <a:cubicBezTo>
                          <a:pt x="440473" y="7434"/>
                          <a:pt x="414453" y="0"/>
                          <a:pt x="388434" y="14868"/>
                        </a:cubicBezTo>
                        <a:cubicBezTo>
                          <a:pt x="362415" y="29736"/>
                          <a:pt x="341971" y="13010"/>
                          <a:pt x="310376" y="104078"/>
                        </a:cubicBezTo>
                        <a:cubicBezTo>
                          <a:pt x="278781" y="195146"/>
                          <a:pt x="245327" y="464634"/>
                          <a:pt x="198864" y="561278"/>
                        </a:cubicBezTo>
                        <a:cubicBezTo>
                          <a:pt x="152401" y="657922"/>
                          <a:pt x="63190" y="661639"/>
                          <a:pt x="31595" y="683941"/>
                        </a:cubicBezTo>
                        <a:cubicBezTo>
                          <a:pt x="0" y="706243"/>
                          <a:pt x="4646" y="700668"/>
                          <a:pt x="9293" y="695093"/>
                        </a:cubicBezTo>
                      </a:path>
                    </a:pathLst>
                  </a:custGeom>
                  <a:ln w="19050"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  <p:cxnSp>
              <p:nvCxnSpPr>
                <p:cNvPr id="30" name="直線單箭頭接點 13"/>
                <p:cNvCxnSpPr/>
                <p:nvPr/>
              </p:nvCxnSpPr>
              <p:spPr>
                <a:xfrm rot="5400000">
                  <a:off x="2239036" y="2614280"/>
                  <a:ext cx="228666" cy="729"/>
                </a:xfrm>
                <a:prstGeom prst="straightConnector1">
                  <a:avLst/>
                </a:prstGeom>
                <a:ln w="19050">
                  <a:solidFill>
                    <a:schemeClr val="accent6">
                      <a:lumMod val="50000"/>
                    </a:schemeClr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1" name="直線接點 20"/>
              <p:cNvCxnSpPr/>
              <p:nvPr/>
            </p:nvCxnSpPr>
            <p:spPr>
              <a:xfrm rot="5400000">
                <a:off x="2822563" y="4064066"/>
                <a:ext cx="499272" cy="794"/>
              </a:xfrm>
              <a:prstGeom prst="line">
                <a:avLst/>
              </a:prstGeom>
              <a:ln w="317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接點 21"/>
              <p:cNvCxnSpPr/>
              <p:nvPr/>
            </p:nvCxnSpPr>
            <p:spPr>
              <a:xfrm rot="5400000">
                <a:off x="2413686" y="3920066"/>
                <a:ext cx="143670" cy="794"/>
              </a:xfrm>
              <a:prstGeom prst="line">
                <a:avLst/>
              </a:prstGeom>
              <a:ln w="317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8" name="群組 82"/>
              <p:cNvGrpSpPr/>
              <p:nvPr/>
            </p:nvGrpSpPr>
            <p:grpSpPr>
              <a:xfrm>
                <a:off x="1369686" y="3500444"/>
                <a:ext cx="285752" cy="354623"/>
                <a:chOff x="2143108" y="2500312"/>
                <a:chExt cx="419786" cy="354623"/>
              </a:xfrm>
            </p:grpSpPr>
            <p:grpSp>
              <p:nvGrpSpPr>
                <p:cNvPr id="39" name="Group 19"/>
                <p:cNvGrpSpPr/>
                <p:nvPr/>
              </p:nvGrpSpPr>
              <p:grpSpPr>
                <a:xfrm>
                  <a:off x="2143108" y="2500312"/>
                  <a:ext cx="419786" cy="354623"/>
                  <a:chOff x="2429572" y="4724400"/>
                  <a:chExt cx="694628" cy="702526"/>
                </a:xfrm>
              </p:grpSpPr>
              <p:sp>
                <p:nvSpPr>
                  <p:cNvPr id="27" name="Freeform 16"/>
                  <p:cNvSpPr/>
                  <p:nvPr/>
                </p:nvSpPr>
                <p:spPr>
                  <a:xfrm>
                    <a:off x="2429572" y="4724400"/>
                    <a:ext cx="361950" cy="702526"/>
                  </a:xfrm>
                  <a:custGeom>
                    <a:avLst/>
                    <a:gdLst>
                      <a:gd name="connsiteX0" fmla="*/ 466493 w 466493"/>
                      <a:gd name="connsiteY0" fmla="*/ 14868 h 706243"/>
                      <a:gd name="connsiteX1" fmla="*/ 388434 w 466493"/>
                      <a:gd name="connsiteY1" fmla="*/ 14868 h 706243"/>
                      <a:gd name="connsiteX2" fmla="*/ 310376 w 466493"/>
                      <a:gd name="connsiteY2" fmla="*/ 104078 h 706243"/>
                      <a:gd name="connsiteX3" fmla="*/ 198864 w 466493"/>
                      <a:gd name="connsiteY3" fmla="*/ 561278 h 706243"/>
                      <a:gd name="connsiteX4" fmla="*/ 31595 w 466493"/>
                      <a:gd name="connsiteY4" fmla="*/ 683941 h 706243"/>
                      <a:gd name="connsiteX5" fmla="*/ 9293 w 466493"/>
                      <a:gd name="connsiteY5" fmla="*/ 695093 h 7062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66493" h="706243">
                        <a:moveTo>
                          <a:pt x="466493" y="14868"/>
                        </a:moveTo>
                        <a:cubicBezTo>
                          <a:pt x="440473" y="7434"/>
                          <a:pt x="414453" y="0"/>
                          <a:pt x="388434" y="14868"/>
                        </a:cubicBezTo>
                        <a:cubicBezTo>
                          <a:pt x="362415" y="29736"/>
                          <a:pt x="341971" y="13010"/>
                          <a:pt x="310376" y="104078"/>
                        </a:cubicBezTo>
                        <a:cubicBezTo>
                          <a:pt x="278781" y="195146"/>
                          <a:pt x="245327" y="464634"/>
                          <a:pt x="198864" y="561278"/>
                        </a:cubicBezTo>
                        <a:cubicBezTo>
                          <a:pt x="152401" y="657922"/>
                          <a:pt x="63190" y="661639"/>
                          <a:pt x="31595" y="683941"/>
                        </a:cubicBezTo>
                        <a:cubicBezTo>
                          <a:pt x="0" y="706243"/>
                          <a:pt x="4646" y="700668"/>
                          <a:pt x="9293" y="695093"/>
                        </a:cubicBezTo>
                      </a:path>
                    </a:pathLst>
                  </a:custGeom>
                  <a:ln w="19050"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28" name="Freeform 17"/>
                  <p:cNvSpPr/>
                  <p:nvPr/>
                </p:nvSpPr>
                <p:spPr>
                  <a:xfrm flipH="1">
                    <a:off x="2743200" y="4724400"/>
                    <a:ext cx="381000" cy="702526"/>
                  </a:xfrm>
                  <a:custGeom>
                    <a:avLst/>
                    <a:gdLst>
                      <a:gd name="connsiteX0" fmla="*/ 466493 w 466493"/>
                      <a:gd name="connsiteY0" fmla="*/ 14868 h 706243"/>
                      <a:gd name="connsiteX1" fmla="*/ 388434 w 466493"/>
                      <a:gd name="connsiteY1" fmla="*/ 14868 h 706243"/>
                      <a:gd name="connsiteX2" fmla="*/ 310376 w 466493"/>
                      <a:gd name="connsiteY2" fmla="*/ 104078 h 706243"/>
                      <a:gd name="connsiteX3" fmla="*/ 198864 w 466493"/>
                      <a:gd name="connsiteY3" fmla="*/ 561278 h 706243"/>
                      <a:gd name="connsiteX4" fmla="*/ 31595 w 466493"/>
                      <a:gd name="connsiteY4" fmla="*/ 683941 h 706243"/>
                      <a:gd name="connsiteX5" fmla="*/ 9293 w 466493"/>
                      <a:gd name="connsiteY5" fmla="*/ 695093 h 7062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66493" h="706243">
                        <a:moveTo>
                          <a:pt x="466493" y="14868"/>
                        </a:moveTo>
                        <a:cubicBezTo>
                          <a:pt x="440473" y="7434"/>
                          <a:pt x="414453" y="0"/>
                          <a:pt x="388434" y="14868"/>
                        </a:cubicBezTo>
                        <a:cubicBezTo>
                          <a:pt x="362415" y="29736"/>
                          <a:pt x="341971" y="13010"/>
                          <a:pt x="310376" y="104078"/>
                        </a:cubicBezTo>
                        <a:cubicBezTo>
                          <a:pt x="278781" y="195146"/>
                          <a:pt x="245327" y="464634"/>
                          <a:pt x="198864" y="561278"/>
                        </a:cubicBezTo>
                        <a:cubicBezTo>
                          <a:pt x="152401" y="657922"/>
                          <a:pt x="63190" y="661639"/>
                          <a:pt x="31595" y="683941"/>
                        </a:cubicBezTo>
                        <a:cubicBezTo>
                          <a:pt x="0" y="706243"/>
                          <a:pt x="4646" y="700668"/>
                          <a:pt x="9293" y="695093"/>
                        </a:cubicBezTo>
                      </a:path>
                    </a:pathLst>
                  </a:custGeom>
                  <a:ln w="19050"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  <p:cxnSp>
              <p:nvCxnSpPr>
                <p:cNvPr id="26" name="直線單箭頭接點 13"/>
                <p:cNvCxnSpPr/>
                <p:nvPr/>
              </p:nvCxnSpPr>
              <p:spPr>
                <a:xfrm rot="5400000">
                  <a:off x="2239036" y="2614280"/>
                  <a:ext cx="228666" cy="729"/>
                </a:xfrm>
                <a:prstGeom prst="straightConnector1">
                  <a:avLst/>
                </a:prstGeom>
                <a:ln w="19050">
                  <a:solidFill>
                    <a:schemeClr val="accent6">
                      <a:lumMod val="50000"/>
                    </a:schemeClr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4" name="直線接點 23"/>
              <p:cNvCxnSpPr/>
              <p:nvPr/>
            </p:nvCxnSpPr>
            <p:spPr>
              <a:xfrm rot="5400000">
                <a:off x="1333686" y="4102430"/>
                <a:ext cx="576000" cy="794"/>
              </a:xfrm>
              <a:prstGeom prst="line">
                <a:avLst/>
              </a:prstGeom>
              <a:ln w="317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文字方塊 4"/>
            <p:cNvSpPr txBox="1"/>
            <p:nvPr/>
          </p:nvSpPr>
          <p:spPr>
            <a:xfrm>
              <a:off x="3500430" y="3929072"/>
              <a:ext cx="2000264" cy="584775"/>
            </a:xfrm>
            <a:prstGeom prst="rect">
              <a:avLst/>
            </a:prstGeom>
            <a:solidFill>
              <a:srgbClr val="FF00FF">
                <a:alpha val="27000"/>
              </a:srgbClr>
            </a:solidFill>
            <a:scene3d>
              <a:camera prst="orthographicFront">
                <a:rot lat="0" lon="0" rev="20099999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 smtClean="0">
                  <a:solidFill>
                    <a:srgbClr val="FF0000"/>
                  </a:solidFill>
                </a:rPr>
                <a:t>M.S. non-liner  !! </a:t>
              </a:r>
            </a:p>
            <a:p>
              <a:r>
                <a:rPr lang="en-US" altLang="zh-TW" sz="1600" b="1" i="1" dirty="0" smtClean="0">
                  <a:solidFill>
                    <a:srgbClr val="FF0000"/>
                  </a:solidFill>
                </a:rPr>
                <a:t>dominant systematic</a:t>
              </a:r>
              <a:endParaRPr lang="zh-TW" altLang="en-US" sz="1600" b="1" i="1" dirty="0">
                <a:solidFill>
                  <a:srgbClr val="FF0000"/>
                </a:solidFill>
              </a:endParaRPr>
            </a:p>
          </p:txBody>
        </p:sp>
        <p:cxnSp>
          <p:nvCxnSpPr>
            <p:cNvPr id="6" name="直線單箭頭接點 5"/>
            <p:cNvCxnSpPr/>
            <p:nvPr/>
          </p:nvCxnSpPr>
          <p:spPr>
            <a:xfrm rot="10800000">
              <a:off x="3286116" y="3714758"/>
              <a:ext cx="357190" cy="71420"/>
            </a:xfrm>
            <a:prstGeom prst="straightConnector1">
              <a:avLst/>
            </a:prstGeom>
            <a:ln w="50800">
              <a:solidFill>
                <a:srgbClr val="FF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矩形 67"/>
          <p:cNvSpPr/>
          <p:nvPr/>
        </p:nvSpPr>
        <p:spPr>
          <a:xfrm>
            <a:off x="71406" y="3571876"/>
            <a:ext cx="4714908" cy="1292662"/>
          </a:xfrm>
          <a:prstGeom prst="rect">
            <a:avLst/>
          </a:prstGeom>
          <a:ln w="158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it-IT" altLang="zh-TW" sz="2400" b="1" i="1" dirty="0" smtClean="0">
                <a:cs typeface="Times New Roman" pitchFamily="18" charset="0"/>
              </a:rPr>
              <a:t>Si-strip detector</a:t>
            </a:r>
          </a:p>
          <a:p>
            <a:r>
              <a:rPr lang="it-IT" altLang="zh-TW" dirty="0" smtClean="0">
                <a:cs typeface="Times New Roman" pitchFamily="18" charset="0"/>
              </a:rPr>
              <a:t>fiducial edge = central line between two strips</a:t>
            </a:r>
          </a:p>
          <a:p>
            <a:r>
              <a:rPr lang="it-IT" altLang="zh-TW" dirty="0" smtClean="0">
                <a:cs typeface="Times New Roman" pitchFamily="18" charset="0"/>
              </a:rPr>
              <a:t>Multi.Scattering </a:t>
            </a:r>
            <a:r>
              <a:rPr lang="it-IT" altLang="zh-TW" dirty="0" smtClean="0">
                <a:cs typeface="Times New Roman" pitchFamily="18" charset="0"/>
                <a:sym typeface="Wingdings" pitchFamily="2" charset="2"/>
              </a:rPr>
              <a:t> events flow in/out Fiducial</a:t>
            </a:r>
          </a:p>
          <a:p>
            <a:r>
              <a:rPr lang="it-IT" altLang="zh-TW" dirty="0" smtClean="0">
                <a:cs typeface="Times New Roman" pitchFamily="18" charset="0"/>
              </a:rPr>
              <a:t>+ geo error          </a:t>
            </a:r>
            <a:r>
              <a:rPr lang="it-IT" altLang="zh-TW" dirty="0" smtClean="0">
                <a:cs typeface="Times New Roman" pitchFamily="18" charset="0"/>
                <a:sym typeface="Wingdings" pitchFamily="2" charset="2"/>
              </a:rPr>
              <a:t> </a:t>
            </a:r>
            <a:r>
              <a:rPr lang="it-IT" altLang="zh-TW" b="1" i="1" dirty="0" smtClean="0">
                <a:solidFill>
                  <a:srgbClr val="FF0000"/>
                </a:solidFill>
                <a:cs typeface="Times New Roman" pitchFamily="18" charset="0"/>
                <a:sym typeface="Wingdings" pitchFamily="2" charset="2"/>
              </a:rPr>
              <a:t>event counting error</a:t>
            </a:r>
            <a:endParaRPr lang="zh-TW" altLang="en-US" b="1" i="1" dirty="0">
              <a:solidFill>
                <a:srgbClr val="FF0000"/>
              </a:solidFill>
            </a:endParaRPr>
          </a:p>
        </p:txBody>
      </p:sp>
      <p:sp>
        <p:nvSpPr>
          <p:cNvPr id="69" name="標題 1"/>
          <p:cNvSpPr txBox="1">
            <a:spLocks/>
          </p:cNvSpPr>
          <p:nvPr/>
        </p:nvSpPr>
        <p:spPr>
          <a:xfrm>
            <a:off x="0" y="0"/>
            <a:ext cx="8358246" cy="7857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Print" pitchFamily="2" charset="0"/>
                <a:ea typeface="+mj-ea"/>
                <a:cs typeface="+mj-cs"/>
              </a:rPr>
              <a:t>Systematics</a:t>
            </a:r>
            <a:r>
              <a:rPr kumimoji="0" lang="en-US" altLang="zh-TW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Print" pitchFamily="2" charset="0"/>
                <a:ea typeface="+mj-ea"/>
                <a:cs typeface="+mj-cs"/>
              </a:rPr>
              <a:t> against  </a:t>
            </a:r>
            <a:r>
              <a:rPr kumimoji="0" lang="el-GR" altLang="zh-TW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Print" pitchFamily="2" charset="0"/>
                <a:ea typeface="+mj-ea"/>
                <a:cs typeface="+mj-cs"/>
              </a:rPr>
              <a:t>δ</a:t>
            </a:r>
            <a:r>
              <a:rPr kumimoji="0" lang="en-US" altLang="zh-TW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Print" pitchFamily="2" charset="0"/>
                <a:ea typeface="+mj-ea"/>
                <a:cs typeface="+mj-cs"/>
              </a:rPr>
              <a:t>L/L ~10</a:t>
            </a:r>
            <a:r>
              <a:rPr kumimoji="0" lang="en-US" altLang="zh-TW" sz="36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Print" pitchFamily="2" charset="0"/>
                <a:ea typeface="+mj-ea"/>
                <a:cs typeface="+mj-cs"/>
              </a:rPr>
              <a:t>-4</a:t>
            </a:r>
            <a:endParaRPr kumimoji="0" lang="zh-TW" altLang="en-US" sz="3600" b="1" i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Print" pitchFamily="2" charset="0"/>
              <a:ea typeface="+mj-ea"/>
              <a:cs typeface="+mj-cs"/>
            </a:endParaRPr>
          </a:p>
        </p:txBody>
      </p:sp>
      <p:grpSp>
        <p:nvGrpSpPr>
          <p:cNvPr id="40" name="群組 71"/>
          <p:cNvGrpSpPr/>
          <p:nvPr/>
        </p:nvGrpSpPr>
        <p:grpSpPr>
          <a:xfrm>
            <a:off x="4788024" y="773123"/>
            <a:ext cx="4248472" cy="1354217"/>
            <a:chOff x="4932040" y="908720"/>
            <a:chExt cx="4248472" cy="1354217"/>
          </a:xfrm>
        </p:grpSpPr>
        <p:sp>
          <p:nvSpPr>
            <p:cNvPr id="67" name="矩形 66"/>
            <p:cNvSpPr/>
            <p:nvPr/>
          </p:nvSpPr>
          <p:spPr>
            <a:xfrm>
              <a:off x="4968552" y="1836405"/>
              <a:ext cx="4175448" cy="36004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11"/>
            <p:cNvSpPr/>
            <p:nvPr/>
          </p:nvSpPr>
          <p:spPr>
            <a:xfrm>
              <a:off x="4932040" y="908720"/>
              <a:ext cx="4248472" cy="135421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l-GR" sz="2800" b="1" i="1" dirty="0" smtClean="0">
                  <a:solidFill>
                    <a:srgbClr val="FF0000"/>
                  </a:solidFill>
                  <a:latin typeface="Calibri" pitchFamily="34" charset="0"/>
                </a:rPr>
                <a:t>δ</a:t>
              </a:r>
              <a:r>
                <a:rPr lang="en-US" sz="2800" b="1" i="1" dirty="0" smtClean="0">
                  <a:solidFill>
                    <a:srgbClr val="FF0000"/>
                  </a:solidFill>
                  <a:latin typeface="Calibri" pitchFamily="34" charset="0"/>
                </a:rPr>
                <a:t>L/L ~ 2</a:t>
              </a:r>
              <a:r>
                <a:rPr lang="el-GR" sz="2800" b="1" i="1" dirty="0" smtClean="0">
                  <a:solidFill>
                    <a:srgbClr val="FF0000"/>
                  </a:solidFill>
                  <a:latin typeface="Calibri" pitchFamily="34" charset="0"/>
                </a:rPr>
                <a:t> δ</a:t>
              </a:r>
              <a:r>
                <a:rPr lang="en-US" sz="2800" b="1" i="1" dirty="0" smtClean="0">
                  <a:solidFill>
                    <a:srgbClr val="FF0000"/>
                  </a:solidFill>
                  <a:latin typeface="Calibri" pitchFamily="34" charset="0"/>
                </a:rPr>
                <a:t>θ/</a:t>
              </a:r>
              <a:r>
                <a:rPr lang="en-US" sz="2800" b="1" i="1" dirty="0" err="1" smtClean="0">
                  <a:solidFill>
                    <a:srgbClr val="FF0000"/>
                  </a:solidFill>
                  <a:latin typeface="Calibri" pitchFamily="34" charset="0"/>
                </a:rPr>
                <a:t>θ</a:t>
              </a:r>
              <a:r>
                <a:rPr lang="en-US" sz="2800" b="1" i="1" baseline="-25000" dirty="0" err="1" smtClean="0">
                  <a:solidFill>
                    <a:srgbClr val="FF0000"/>
                  </a:solidFill>
                  <a:latin typeface="Calibri" pitchFamily="34" charset="0"/>
                </a:rPr>
                <a:t>min</a:t>
              </a:r>
              <a:r>
                <a:rPr lang="en-US" sz="2800" b="1" i="1" baseline="-25000" dirty="0" smtClean="0">
                  <a:solidFill>
                    <a:srgbClr val="FF0000"/>
                  </a:solidFill>
                  <a:latin typeface="Calibri" pitchFamily="34" charset="0"/>
                </a:rPr>
                <a:t> </a:t>
              </a:r>
              <a:r>
                <a:rPr lang="en-US" sz="2800" b="1" i="1" dirty="0" smtClean="0">
                  <a:solidFill>
                    <a:srgbClr val="FF0000"/>
                  </a:solidFill>
                  <a:latin typeface="Calibri" pitchFamily="34" charset="0"/>
                </a:rPr>
                <a:t>  </a:t>
              </a:r>
              <a:endParaRPr lang="en-US" sz="2800" b="1" dirty="0" smtClean="0">
                <a:latin typeface="Calibri" pitchFamily="34" charset="0"/>
              </a:endParaRPr>
            </a:p>
            <a:p>
              <a:pPr>
                <a:spcBef>
                  <a:spcPts val="600"/>
                </a:spcBef>
              </a:pPr>
              <a:r>
                <a:rPr lang="el-GR" sz="2000" i="1" dirty="0" smtClean="0">
                  <a:latin typeface="Calibri" pitchFamily="34" charset="0"/>
                </a:rPr>
                <a:t>δ</a:t>
              </a:r>
              <a:r>
                <a:rPr lang="en-US" sz="2000" b="1" i="1" dirty="0" smtClean="0">
                  <a:latin typeface="Calibri" pitchFamily="34" charset="0"/>
                </a:rPr>
                <a:t>L/L &lt; 10</a:t>
              </a:r>
              <a:r>
                <a:rPr lang="en-US" sz="2000" b="1" i="1" baseline="30000" dirty="0" smtClean="0">
                  <a:latin typeface="Calibri" pitchFamily="34" charset="0"/>
                </a:rPr>
                <a:t>-4 </a:t>
              </a:r>
              <a:r>
                <a:rPr lang="en-US" sz="2000" b="1" i="1" dirty="0" smtClean="0">
                  <a:latin typeface="Calibri" pitchFamily="34" charset="0"/>
                </a:rPr>
                <a:t>  for </a:t>
              </a:r>
              <a:r>
                <a:rPr lang="en-US" sz="2000" b="1" dirty="0" err="1" smtClean="0">
                  <a:latin typeface="Calibri" pitchFamily="34" charset="0"/>
                </a:rPr>
                <a:t>θ</a:t>
              </a:r>
              <a:r>
                <a:rPr lang="en-US" sz="2000" b="1" baseline="-25000" dirty="0" err="1" smtClean="0">
                  <a:latin typeface="Calibri" pitchFamily="34" charset="0"/>
                </a:rPr>
                <a:t>min</a:t>
              </a:r>
              <a:r>
                <a:rPr lang="en-US" sz="2000" b="1" dirty="0" smtClean="0">
                  <a:latin typeface="Calibri" pitchFamily="34" charset="0"/>
                </a:rPr>
                <a:t>= 20 </a:t>
              </a:r>
              <a:r>
                <a:rPr lang="en-US" sz="2000" b="1" dirty="0" err="1" smtClean="0">
                  <a:latin typeface="Calibri" pitchFamily="34" charset="0"/>
                </a:rPr>
                <a:t>mRad</a:t>
              </a:r>
              <a:endParaRPr lang="en-US" sz="2000" b="1" dirty="0" smtClean="0">
                <a:latin typeface="Calibri" pitchFamily="34" charset="0"/>
              </a:endParaRPr>
            </a:p>
            <a:p>
              <a:pPr>
                <a:spcBef>
                  <a:spcPts val="600"/>
                </a:spcBef>
              </a:pPr>
              <a:r>
                <a:rPr lang="en-US" sz="2400" b="1" dirty="0" smtClean="0">
                  <a:solidFill>
                    <a:srgbClr val="FF0000"/>
                  </a:solidFill>
                  <a:latin typeface="Calibri" pitchFamily="34" charset="0"/>
                  <a:sym typeface="Wingdings" pitchFamily="2" charset="2"/>
                </a:rPr>
                <a:t> </a:t>
              </a:r>
              <a:r>
                <a:rPr lang="el-GR" sz="2400" b="1" i="1" dirty="0" smtClean="0">
                  <a:solidFill>
                    <a:srgbClr val="FF0000"/>
                  </a:solidFill>
                  <a:latin typeface="Calibri" pitchFamily="34" charset="0"/>
                </a:rPr>
                <a:t>δ</a:t>
              </a:r>
              <a:r>
                <a:rPr lang="en-US" sz="2400" b="1" i="1" dirty="0" smtClean="0">
                  <a:solidFill>
                    <a:srgbClr val="FF0000"/>
                  </a:solidFill>
                  <a:latin typeface="Calibri" pitchFamily="34" charset="0"/>
                </a:rPr>
                <a:t>θ = 1</a:t>
              </a:r>
              <a:r>
                <a:rPr lang="el-GR" sz="2400" b="1" i="1" dirty="0" smtClean="0">
                  <a:solidFill>
                    <a:srgbClr val="FF0000"/>
                  </a:solidFill>
                  <a:latin typeface="Calibri" pitchFamily="34" charset="0"/>
                </a:rPr>
                <a:t>μ</a:t>
              </a:r>
              <a:r>
                <a:rPr lang="en-US" sz="2400" b="1" i="1" dirty="0" err="1" smtClean="0">
                  <a:solidFill>
                    <a:srgbClr val="FF0000"/>
                  </a:solidFill>
                  <a:latin typeface="Calibri" pitchFamily="34" charset="0"/>
                </a:rPr>
                <a:t>Rad</a:t>
              </a:r>
              <a:r>
                <a:rPr lang="en-US" sz="2400" b="1" i="1" dirty="0" smtClean="0">
                  <a:solidFill>
                    <a:srgbClr val="FF0000"/>
                  </a:solidFill>
                  <a:latin typeface="Calibri" pitchFamily="34" charset="0"/>
                </a:rPr>
                <a:t>  </a:t>
              </a:r>
              <a:r>
                <a:rPr lang="en-US" sz="2400" b="1" dirty="0" err="1" smtClean="0">
                  <a:solidFill>
                    <a:srgbClr val="FF0000"/>
                  </a:solidFill>
                  <a:latin typeface="Calibri" pitchFamily="34" charset="0"/>
                  <a:sym typeface="Wingdings" pitchFamily="2" charset="2"/>
                </a:rPr>
                <a:t>dr</a:t>
              </a:r>
              <a:r>
                <a:rPr lang="en-US" sz="2400" b="1" dirty="0" smtClean="0">
                  <a:solidFill>
                    <a:srgbClr val="FF0000"/>
                  </a:solidFill>
                  <a:latin typeface="Calibri" pitchFamily="34" charset="0"/>
                  <a:sym typeface="Wingdings" pitchFamily="2" charset="2"/>
                </a:rPr>
                <a:t>=1</a:t>
              </a:r>
              <a:r>
                <a:rPr lang="el-GR" sz="2400" b="1" i="1" dirty="0" smtClean="0">
                  <a:solidFill>
                    <a:srgbClr val="FF0000"/>
                  </a:solidFill>
                  <a:latin typeface="Calibri" pitchFamily="34" charset="0"/>
                </a:rPr>
                <a:t>μ</a:t>
              </a:r>
              <a:r>
                <a:rPr lang="en-US" sz="2400" b="1" i="1" dirty="0" smtClean="0">
                  <a:solidFill>
                    <a:srgbClr val="FF0000"/>
                  </a:solidFill>
                  <a:latin typeface="Calibri" pitchFamily="34" charset="0"/>
                </a:rPr>
                <a:t>m @ z=1m</a:t>
              </a:r>
              <a:endParaRPr lang="en-US" sz="2000" b="1" i="1" dirty="0" smtClean="0">
                <a:solidFill>
                  <a:srgbClr val="FF0000"/>
                </a:solidFill>
                <a:latin typeface="Calibri" pitchFamily="34" charset="0"/>
                <a:sym typeface="Wingdings" panose="05000000000000000000" pitchFamily="2" charset="2"/>
              </a:endParaRPr>
            </a:p>
          </p:txBody>
        </p:sp>
      </p:grpSp>
      <p:sp>
        <p:nvSpPr>
          <p:cNvPr id="71" name="Rectangle 45"/>
          <p:cNvSpPr/>
          <p:nvPr/>
        </p:nvSpPr>
        <p:spPr>
          <a:xfrm>
            <a:off x="107504" y="692696"/>
            <a:ext cx="478634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>
              <a:buFont typeface="Wingdings" pitchFamily="2" charset="2"/>
              <a:buChar char="l"/>
            </a:pPr>
            <a:r>
              <a:rPr lang="el-GR" sz="2800" b="1" i="1" dirty="0" smtClean="0">
                <a:solidFill>
                  <a:srgbClr val="FF0000"/>
                </a:solidFill>
                <a:cs typeface="Times New Roman" pitchFamily="18" charset="0"/>
              </a:rPr>
              <a:t>δ</a:t>
            </a:r>
            <a:r>
              <a:rPr lang="it-IT" sz="2800" b="1" i="1" dirty="0" smtClean="0">
                <a:solidFill>
                  <a:srgbClr val="FF0000"/>
                </a:solidFill>
                <a:cs typeface="Times New Roman" pitchFamily="18" charset="0"/>
              </a:rPr>
              <a:t>N/N ~10</a:t>
            </a:r>
            <a:r>
              <a:rPr lang="it-IT" sz="2800" b="1" i="1" baseline="30000" dirty="0" smtClean="0">
                <a:solidFill>
                  <a:srgbClr val="FF0000"/>
                </a:solidFill>
                <a:cs typeface="Times New Roman" pitchFamily="18" charset="0"/>
              </a:rPr>
              <a:t>-4</a:t>
            </a:r>
            <a:r>
              <a:rPr lang="it-IT" sz="2800" b="1" i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</a:p>
          <a:p>
            <a:pPr marL="355600" indent="-355600"/>
            <a:r>
              <a:rPr lang="it-IT" sz="2800" b="1" i="1" dirty="0" smtClean="0">
                <a:solidFill>
                  <a:srgbClr val="FF0000"/>
                </a:solidFill>
                <a:cs typeface="Times New Roman" pitchFamily="18" charset="0"/>
              </a:rPr>
              <a:t>	in fiducial </a:t>
            </a:r>
            <a:r>
              <a:rPr lang="el-GR" sz="2800" b="1" i="1" dirty="0" smtClean="0">
                <a:solidFill>
                  <a:srgbClr val="FF0000"/>
                </a:solidFill>
                <a:cs typeface="Times New Roman" pitchFamily="18" charset="0"/>
              </a:rPr>
              <a:t>θ</a:t>
            </a:r>
            <a:r>
              <a:rPr lang="en-US" sz="2800" b="1" i="1" dirty="0" smtClean="0">
                <a:solidFill>
                  <a:srgbClr val="FF0000"/>
                </a:solidFill>
                <a:cs typeface="Times New Roman" pitchFamily="18" charset="0"/>
              </a:rPr>
              <a:t> window</a:t>
            </a:r>
            <a:endParaRPr lang="it-IT" sz="2800" b="1" i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355600" indent="-355600">
              <a:spcBef>
                <a:spcPts val="1200"/>
              </a:spcBef>
            </a:pPr>
            <a:r>
              <a:rPr lang="it-IT" sz="2400" b="1" i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1.	Det. Position offset</a:t>
            </a:r>
          </a:p>
          <a:p>
            <a:pPr marL="360363" indent="-360363">
              <a:buAutoNum type="arabicPeriod" startAt="2"/>
            </a:pPr>
            <a:r>
              <a:rPr lang="it-IT" sz="2400" b="1" i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Multi. Scattering, det. Resolution</a:t>
            </a:r>
          </a:p>
          <a:p>
            <a:pPr marL="360363" indent="-360363"/>
            <a:r>
              <a:rPr lang="it-IT" sz="2400" b="1" i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	B-field helix </a:t>
            </a:r>
          </a:p>
          <a:p>
            <a:pPr marL="360363" indent="-360363"/>
            <a:r>
              <a:rPr lang="it-IT" sz="2400" b="1" i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3.	Rad. Bhabha, preshower offset</a:t>
            </a:r>
          </a:p>
        </p:txBody>
      </p:sp>
      <p:sp>
        <p:nvSpPr>
          <p:cNvPr id="73" name="矩形 72"/>
          <p:cNvSpPr/>
          <p:nvPr/>
        </p:nvSpPr>
        <p:spPr>
          <a:xfrm>
            <a:off x="6588224" y="5013176"/>
            <a:ext cx="1293944" cy="369332"/>
          </a:xfrm>
          <a:prstGeom prst="rect">
            <a:avLst/>
          </a:prstGeom>
          <a:solidFill>
            <a:srgbClr val="EC3CDB"/>
          </a:solidFill>
          <a:scene3d>
            <a:camera prst="orthographicFront">
              <a:rot lat="0" lon="0" rev="20099999"/>
            </a:camera>
            <a:lightRig rig="threePt" dir="t"/>
          </a:scene3d>
        </p:spPr>
        <p:txBody>
          <a:bodyPr wrap="none">
            <a:spAutoFit/>
          </a:bodyPr>
          <a:lstStyle/>
          <a:p>
            <a:r>
              <a:rPr lang="el-GR" b="1" i="1" dirty="0" smtClean="0">
                <a:solidFill>
                  <a:srgbClr val="FFFF00"/>
                </a:solidFill>
                <a:cs typeface="Times New Roman" pitchFamily="18" charset="0"/>
              </a:rPr>
              <a:t>δ</a:t>
            </a:r>
            <a:r>
              <a:rPr lang="it-IT" b="1" i="1" dirty="0" smtClean="0">
                <a:solidFill>
                  <a:srgbClr val="FFFF00"/>
                </a:solidFill>
                <a:cs typeface="Times New Roman" pitchFamily="18" charset="0"/>
              </a:rPr>
              <a:t>N/N ~10</a:t>
            </a:r>
            <a:r>
              <a:rPr lang="it-IT" b="1" i="1" baseline="30000" dirty="0" smtClean="0">
                <a:solidFill>
                  <a:srgbClr val="FFFF00"/>
                </a:solidFill>
                <a:cs typeface="Times New Roman" pitchFamily="18" charset="0"/>
              </a:rPr>
              <a:t>-4</a:t>
            </a:r>
            <a:r>
              <a:rPr lang="it-IT" b="1" i="1" dirty="0" smtClean="0">
                <a:solidFill>
                  <a:srgbClr val="FFFF00"/>
                </a:solidFill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4" name="手繪多邊形 73"/>
          <p:cNvSpPr/>
          <p:nvPr/>
        </p:nvSpPr>
        <p:spPr>
          <a:xfrm>
            <a:off x="6084168" y="4797152"/>
            <a:ext cx="576064" cy="1080120"/>
          </a:xfrm>
          <a:custGeom>
            <a:avLst/>
            <a:gdLst>
              <a:gd name="connsiteX0" fmla="*/ 424961 w 424961"/>
              <a:gd name="connsiteY0" fmla="*/ 65942 h 375138"/>
              <a:gd name="connsiteX1" fmla="*/ 301869 w 424961"/>
              <a:gd name="connsiteY1" fmla="*/ 4396 h 375138"/>
              <a:gd name="connsiteX2" fmla="*/ 178777 w 424961"/>
              <a:gd name="connsiteY2" fmla="*/ 92319 h 375138"/>
              <a:gd name="connsiteX3" fmla="*/ 73269 w 424961"/>
              <a:gd name="connsiteY3" fmla="*/ 259373 h 375138"/>
              <a:gd name="connsiteX4" fmla="*/ 11723 w 424961"/>
              <a:gd name="connsiteY4" fmla="*/ 356088 h 375138"/>
              <a:gd name="connsiteX5" fmla="*/ 2931 w 424961"/>
              <a:gd name="connsiteY5" fmla="*/ 373673 h 375138"/>
              <a:gd name="connsiteX6" fmla="*/ 2931 w 424961"/>
              <a:gd name="connsiteY6" fmla="*/ 373673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4961" h="375138">
                <a:moveTo>
                  <a:pt x="424961" y="65942"/>
                </a:moveTo>
                <a:cubicBezTo>
                  <a:pt x="383930" y="32971"/>
                  <a:pt x="342900" y="0"/>
                  <a:pt x="301869" y="4396"/>
                </a:cubicBezTo>
                <a:cubicBezTo>
                  <a:pt x="260838" y="8792"/>
                  <a:pt x="216877" y="49823"/>
                  <a:pt x="178777" y="92319"/>
                </a:cubicBezTo>
                <a:cubicBezTo>
                  <a:pt x="140677" y="134815"/>
                  <a:pt x="73269" y="259373"/>
                  <a:pt x="73269" y="259373"/>
                </a:cubicBezTo>
                <a:cubicBezTo>
                  <a:pt x="45427" y="303335"/>
                  <a:pt x="23446" y="337038"/>
                  <a:pt x="11723" y="356088"/>
                </a:cubicBezTo>
                <a:cubicBezTo>
                  <a:pt x="0" y="375138"/>
                  <a:pt x="2931" y="373673"/>
                  <a:pt x="2931" y="373673"/>
                </a:cubicBezTo>
                <a:lnTo>
                  <a:pt x="2931" y="373673"/>
                </a:lnTo>
              </a:path>
            </a:pathLst>
          </a:custGeom>
          <a:ln w="50800">
            <a:solidFill>
              <a:srgbClr val="FF00FF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投影片編號版面配置區 3"/>
          <p:cNvSpPr>
            <a:spLocks noGrp="1"/>
          </p:cNvSpPr>
          <p:nvPr>
            <p:ph type="sldNum" sz="quarter" idx="4"/>
          </p:nvPr>
        </p:nvSpPr>
        <p:spPr>
          <a:xfrm>
            <a:off x="8532440" y="6525344"/>
            <a:ext cx="576064" cy="285728"/>
          </a:xfrm>
        </p:spPr>
        <p:txBody>
          <a:bodyPr/>
          <a:lstStyle/>
          <a:p>
            <a:pPr>
              <a:defRPr/>
            </a:pPr>
            <a:r>
              <a:rPr lang="zh-TW" altLang="en-US" smtClean="0"/>
              <a:t> </a:t>
            </a:r>
            <a:fld id="{1DB9E942-762B-44FB-982A-F5994CDE5E9E}" type="slidenum">
              <a:rPr lang="zh-TW" altLang="en-US" smtClean="0"/>
              <a:pPr>
                <a:defRPr/>
              </a:pPr>
              <a:t>4</a:t>
            </a:fld>
            <a:endParaRPr lang="en-US" altLang="zh-TW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11"/>
          <p:cNvGrpSpPr>
            <a:grpSpLocks noChangeAspect="1"/>
          </p:cNvGrpSpPr>
          <p:nvPr/>
        </p:nvGrpSpPr>
        <p:grpSpPr>
          <a:xfrm>
            <a:off x="912918" y="4000504"/>
            <a:ext cx="2873264" cy="2786082"/>
            <a:chOff x="5000628" y="2571744"/>
            <a:chExt cx="3752850" cy="3714750"/>
          </a:xfrm>
        </p:grpSpPr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00628" y="2571744"/>
              <a:ext cx="3752850" cy="3714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17" name="直線接點 16"/>
            <p:cNvCxnSpPr/>
            <p:nvPr/>
          </p:nvCxnSpPr>
          <p:spPr>
            <a:xfrm>
              <a:off x="5715008" y="4070354"/>
              <a:ext cx="2928958" cy="1588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5715008" y="4536000"/>
              <a:ext cx="2928958" cy="1588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4004518"/>
            <a:ext cx="3528389" cy="1526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矩形 33"/>
          <p:cNvSpPr/>
          <p:nvPr/>
        </p:nvSpPr>
        <p:spPr>
          <a:xfrm>
            <a:off x="251520" y="2636912"/>
            <a:ext cx="5963554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9810" y="44624"/>
            <a:ext cx="8394156" cy="622422"/>
          </a:xfrm>
        </p:spPr>
        <p:txBody>
          <a:bodyPr>
            <a:noAutofit/>
          </a:bodyPr>
          <a:lstStyle/>
          <a:p>
            <a:r>
              <a:rPr lang="en-US" altLang="zh-TW" sz="3200" b="1" dirty="0" smtClean="0"/>
              <a:t>Bhabha pile-up rate @High-</a:t>
            </a:r>
            <a:r>
              <a:rPr lang="en-US" altLang="zh-TW" sz="3200" b="1" dirty="0" err="1" smtClean="0"/>
              <a:t>Lumi</a:t>
            </a:r>
            <a:r>
              <a:rPr lang="en-US" altLang="zh-TW" sz="3200" b="1" dirty="0" smtClean="0"/>
              <a:t> Z</a:t>
            </a:r>
            <a:endParaRPr lang="zh-TW" altLang="en-US" sz="32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"/>
          </p:nvPr>
        </p:nvSpPr>
        <p:spPr>
          <a:xfrm>
            <a:off x="8604448" y="6599656"/>
            <a:ext cx="576064" cy="285728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 </a:t>
            </a:r>
            <a:fld id="{1DB9E942-762B-44FB-982A-F5994CDE5E9E}" type="slidenum">
              <a:rPr lang="zh-TW" altLang="en-US" smtClean="0"/>
              <a:pPr>
                <a:defRPr/>
              </a:pPr>
              <a:t>5</a:t>
            </a:fld>
            <a:endParaRPr lang="en-US" altLang="zh-TW" dirty="0"/>
          </a:p>
        </p:txBody>
      </p:sp>
      <p:sp>
        <p:nvSpPr>
          <p:cNvPr id="11" name="矩形 10"/>
          <p:cNvSpPr/>
          <p:nvPr/>
        </p:nvSpPr>
        <p:spPr>
          <a:xfrm>
            <a:off x="0" y="620688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buFont typeface="+mj-lt"/>
              <a:buAutoNum type="arabicPeriod"/>
            </a:pPr>
            <a:r>
              <a:rPr lang="en-US" altLang="zh-TW" sz="2000" dirty="0" smtClean="0">
                <a:sym typeface="Wingdings" pitchFamily="2" charset="2"/>
              </a:rPr>
              <a:t>High-</a:t>
            </a:r>
            <a:r>
              <a:rPr lang="en-US" altLang="zh-TW" sz="2000" dirty="0" err="1" smtClean="0">
                <a:sym typeface="Wingdings" pitchFamily="2" charset="2"/>
              </a:rPr>
              <a:t>Lumi</a:t>
            </a:r>
            <a:r>
              <a:rPr lang="en-US" altLang="zh-TW" sz="2000" dirty="0" smtClean="0">
                <a:sym typeface="Wingdings" pitchFamily="2" charset="2"/>
              </a:rPr>
              <a:t> Z  </a:t>
            </a:r>
            <a:r>
              <a:rPr lang="en-US" altLang="zh-TW" sz="1400" dirty="0" smtClean="0">
                <a:sym typeface="Wingdings" pitchFamily="2" charset="2"/>
              </a:rPr>
              <a:t>(2021 design)                </a:t>
            </a:r>
            <a:r>
              <a:rPr lang="en-US" altLang="zh-TW" sz="2000" dirty="0" err="1" smtClean="0">
                <a:sym typeface="Wingdings" pitchFamily="2" charset="2"/>
              </a:rPr>
              <a:t>L</a:t>
            </a:r>
            <a:r>
              <a:rPr lang="en-US" altLang="zh-TW" sz="2000" baseline="-25000" dirty="0" err="1" smtClean="0">
                <a:sym typeface="Wingdings" pitchFamily="2" charset="2"/>
              </a:rPr>
              <a:t>max</a:t>
            </a:r>
            <a:r>
              <a:rPr lang="en-US" altLang="zh-TW" sz="2000" dirty="0" smtClean="0">
                <a:sym typeface="Wingdings" pitchFamily="2" charset="2"/>
              </a:rPr>
              <a:t>/IP = </a:t>
            </a:r>
            <a:r>
              <a:rPr lang="en-US" altLang="zh-TW" sz="2000" b="1" dirty="0" smtClean="0">
                <a:solidFill>
                  <a:srgbClr val="FF0000"/>
                </a:solidFill>
                <a:sym typeface="Wingdings" pitchFamily="2" charset="2"/>
              </a:rPr>
              <a:t>115 x 10</a:t>
            </a:r>
            <a:r>
              <a:rPr lang="en-US" altLang="zh-TW" sz="2000" b="1" baseline="30000" dirty="0" smtClean="0">
                <a:solidFill>
                  <a:srgbClr val="FF0000"/>
                </a:solidFill>
                <a:sym typeface="Wingdings" pitchFamily="2" charset="2"/>
              </a:rPr>
              <a:t>34</a:t>
            </a:r>
            <a:r>
              <a:rPr lang="en-US" altLang="zh-TW" sz="2000" b="1" dirty="0" smtClean="0">
                <a:solidFill>
                  <a:srgbClr val="FF0000"/>
                </a:solidFill>
                <a:sym typeface="Wingdings" pitchFamily="2" charset="2"/>
              </a:rPr>
              <a:t>/cm</a:t>
            </a:r>
            <a:r>
              <a:rPr lang="en-US" altLang="zh-TW" sz="2000" b="1" baseline="30000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altLang="zh-TW" sz="2000" b="1" dirty="0" smtClean="0">
                <a:solidFill>
                  <a:srgbClr val="FF0000"/>
                </a:solidFill>
                <a:sym typeface="Wingdings" pitchFamily="2" charset="2"/>
              </a:rPr>
              <a:t>s</a:t>
            </a:r>
            <a:endParaRPr lang="en-US" altLang="zh-TW" b="1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266700" indent="-266700">
              <a:buFont typeface="+mj-lt"/>
              <a:buAutoNum type="arabicPeriod"/>
            </a:pPr>
            <a:r>
              <a:rPr lang="en-US" altLang="zh-TW" sz="2000" dirty="0" smtClean="0">
                <a:sym typeface="Wingdings" pitchFamily="2" charset="2"/>
              </a:rPr>
              <a:t>Bhabha both </a:t>
            </a:r>
            <a:r>
              <a:rPr lang="it-IT" sz="2000" b="1" i="1" dirty="0" smtClean="0">
                <a:cs typeface="Times New Roman" pitchFamily="18" charset="0"/>
              </a:rPr>
              <a:t>e</a:t>
            </a:r>
            <a:r>
              <a:rPr lang="it-IT" sz="2000" b="1" i="1" baseline="30000" dirty="0" smtClean="0">
                <a:cs typeface="Times New Roman" pitchFamily="18" charset="0"/>
              </a:rPr>
              <a:t>+</a:t>
            </a:r>
            <a:r>
              <a:rPr lang="it-IT" sz="2000" b="1" i="1" dirty="0" smtClean="0">
                <a:cs typeface="Times New Roman" pitchFamily="18" charset="0"/>
              </a:rPr>
              <a:t>, e</a:t>
            </a:r>
            <a:r>
              <a:rPr lang="it-IT" sz="2000" b="1" i="1" baseline="30000" dirty="0" smtClean="0">
                <a:cs typeface="Times New Roman" pitchFamily="18" charset="0"/>
              </a:rPr>
              <a:t>−</a:t>
            </a:r>
            <a:r>
              <a:rPr lang="en-US" sz="2000" kern="100" dirty="0" smtClean="0">
                <a:ea typeface="新細明體"/>
                <a:cs typeface="Times New Roman"/>
              </a:rPr>
              <a:t> </a:t>
            </a:r>
            <a:r>
              <a:rPr lang="en-US" altLang="zh-TW" sz="2000" dirty="0" smtClean="0">
                <a:sym typeface="Wingdings" pitchFamily="2" charset="2"/>
              </a:rPr>
              <a:t>detected,  X-sec =</a:t>
            </a:r>
            <a:r>
              <a:rPr lang="en-US" altLang="zh-TW" sz="2000" b="1" dirty="0" smtClean="0">
                <a:solidFill>
                  <a:srgbClr val="FF0000"/>
                </a:solidFill>
                <a:sym typeface="Wingdings" pitchFamily="2" charset="2"/>
              </a:rPr>
              <a:t> 246 </a:t>
            </a:r>
            <a:r>
              <a:rPr lang="en-US" altLang="zh-TW" sz="2000" b="1" dirty="0" err="1" smtClean="0">
                <a:solidFill>
                  <a:srgbClr val="FF0000"/>
                </a:solidFill>
                <a:sym typeface="Wingdings" pitchFamily="2" charset="2"/>
              </a:rPr>
              <a:t>nb</a:t>
            </a:r>
            <a:endParaRPr lang="en-US" altLang="zh-TW" sz="2000" b="1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266700" indent="-266700"/>
            <a:r>
              <a:rPr lang="en-US" altLang="zh-TW" sz="2000" b="1" dirty="0" smtClean="0">
                <a:solidFill>
                  <a:srgbClr val="FF0000"/>
                </a:solidFill>
                <a:sym typeface="Wingdings" pitchFamily="2" charset="2"/>
              </a:rPr>
              <a:t>	</a:t>
            </a:r>
            <a:r>
              <a:rPr lang="en-US" altLang="zh-TW" sz="2000" b="1" dirty="0" smtClean="0">
                <a:sym typeface="Wingdings" pitchFamily="2" charset="2"/>
              </a:rPr>
              <a:t>Event rate </a:t>
            </a:r>
            <a:r>
              <a:rPr lang="en-US" altLang="zh-TW" sz="2000" dirty="0" smtClean="0">
                <a:sym typeface="Wingdings" pitchFamily="2" charset="2"/>
              </a:rPr>
              <a:t>= (246x10</a:t>
            </a:r>
            <a:r>
              <a:rPr lang="en-US" altLang="zh-TW" sz="2000" baseline="30000" dirty="0" smtClean="0">
                <a:sym typeface="Wingdings" pitchFamily="2" charset="2"/>
              </a:rPr>
              <a:t>-33</a:t>
            </a:r>
            <a:r>
              <a:rPr lang="en-US" altLang="zh-TW" sz="2000" dirty="0" smtClean="0">
                <a:sym typeface="Wingdings" pitchFamily="2" charset="2"/>
              </a:rPr>
              <a:t>) x (115 x 10</a:t>
            </a:r>
            <a:r>
              <a:rPr lang="en-US" altLang="zh-TW" sz="2000" baseline="30000" dirty="0" smtClean="0">
                <a:sym typeface="Wingdings" pitchFamily="2" charset="2"/>
              </a:rPr>
              <a:t>34</a:t>
            </a:r>
            <a:r>
              <a:rPr lang="en-US" altLang="zh-TW" sz="2000" dirty="0" smtClean="0">
                <a:sym typeface="Wingdings" pitchFamily="2" charset="2"/>
              </a:rPr>
              <a:t>) /sec  </a:t>
            </a:r>
            <a:r>
              <a:rPr lang="en-US" altLang="zh-TW" sz="2000" b="1" dirty="0" smtClean="0">
                <a:sym typeface="Wingdings" pitchFamily="2" charset="2"/>
              </a:rPr>
              <a:t>=</a:t>
            </a:r>
            <a:r>
              <a:rPr lang="en-US" altLang="zh-TW" sz="2000" b="1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zh-TW" sz="2000" b="1" i="1" dirty="0" smtClean="0">
                <a:solidFill>
                  <a:srgbClr val="0000FF"/>
                </a:solidFill>
                <a:sym typeface="Wingdings" pitchFamily="2" charset="2"/>
              </a:rPr>
              <a:t>115 kHz</a:t>
            </a:r>
          </a:p>
          <a:p>
            <a:pPr marL="266700" indent="-266700">
              <a:buFont typeface="+mj-lt"/>
              <a:buAutoNum type="arabicPeriod" startAt="3"/>
            </a:pPr>
            <a:r>
              <a:rPr lang="en-US" altLang="zh-TW" sz="2000" dirty="0" smtClean="0">
                <a:sym typeface="Wingdings" pitchFamily="2" charset="2"/>
              </a:rPr>
              <a:t>Event rate / 25 ns bunch crossing =  </a:t>
            </a:r>
            <a:r>
              <a:rPr lang="en-US" altLang="zh-TW" sz="2400" b="1" dirty="0" smtClean="0">
                <a:solidFill>
                  <a:srgbClr val="0000FF"/>
                </a:solidFill>
                <a:sym typeface="Wingdings" pitchFamily="2" charset="2"/>
              </a:rPr>
              <a:t>0.003</a:t>
            </a:r>
            <a:r>
              <a:rPr lang="en-US" altLang="zh-TW" sz="2400" b="1" dirty="0" smtClean="0">
                <a:solidFill>
                  <a:srgbClr val="FF0000"/>
                </a:solidFill>
                <a:sym typeface="Wingdings" pitchFamily="2" charset="2"/>
              </a:rPr>
              <a:t> events /</a:t>
            </a:r>
            <a:r>
              <a:rPr lang="en-US" altLang="zh-TW" sz="2400" b="1" dirty="0" err="1" smtClean="0">
                <a:solidFill>
                  <a:srgbClr val="FF0000"/>
                </a:solidFill>
                <a:sym typeface="Wingdings" pitchFamily="2" charset="2"/>
              </a:rPr>
              <a:t>b.c</a:t>
            </a:r>
            <a:r>
              <a:rPr lang="en-US" altLang="zh-TW" sz="2400" b="1" dirty="0" smtClean="0">
                <a:solidFill>
                  <a:srgbClr val="FF0000"/>
                </a:solidFill>
                <a:sym typeface="Wingdings" pitchFamily="2" charset="2"/>
              </a:rPr>
              <a:t>.</a:t>
            </a:r>
          </a:p>
          <a:p>
            <a:pPr marL="266700" indent="-266700">
              <a:buFont typeface="+mj-lt"/>
              <a:buAutoNum type="arabicPeriod" startAt="3"/>
            </a:pPr>
            <a:r>
              <a:rPr lang="en-US" altLang="zh-TW" sz="2400" b="1" dirty="0" smtClean="0">
                <a:solidFill>
                  <a:srgbClr val="FF0000"/>
                </a:solidFill>
                <a:sym typeface="Wingdings" pitchFamily="2" charset="2"/>
              </a:rPr>
              <a:t>Pile-up:   next </a:t>
            </a:r>
            <a:r>
              <a:rPr lang="en-US" altLang="zh-TW" sz="2400" b="1" dirty="0" err="1" smtClean="0">
                <a:solidFill>
                  <a:srgbClr val="FF0000"/>
                </a:solidFill>
                <a:sym typeface="Wingdings" pitchFamily="2" charset="2"/>
              </a:rPr>
              <a:t>b.c</a:t>
            </a:r>
            <a:r>
              <a:rPr lang="en-US" altLang="zh-TW" sz="2400" b="1" dirty="0" smtClean="0">
                <a:solidFill>
                  <a:srgbClr val="FF0000"/>
                </a:solidFill>
                <a:sym typeface="Wingdings" pitchFamily="2" charset="2"/>
              </a:rPr>
              <a:t>., @adjacent cell in peak region</a:t>
            </a:r>
          </a:p>
          <a:p>
            <a:pPr marL="266700" indent="-266700"/>
            <a:r>
              <a:rPr lang="en-US" altLang="zh-TW" sz="2400" b="1" dirty="0" smtClean="0">
                <a:solidFill>
                  <a:srgbClr val="FF0000"/>
                </a:solidFill>
                <a:sym typeface="Wingdings" pitchFamily="2" charset="2"/>
              </a:rPr>
              <a:t>	</a:t>
            </a:r>
            <a:r>
              <a:rPr lang="en-US" altLang="zh-TW" sz="2000" dirty="0" smtClean="0">
                <a:sym typeface="Wingdings" pitchFamily="2" charset="2"/>
              </a:rPr>
              <a:t>Pile-up Fraction = 0.018*6cells/2sides = </a:t>
            </a:r>
            <a:r>
              <a:rPr lang="en-US" altLang="zh-TW" sz="2000" b="1" dirty="0" smtClean="0">
                <a:solidFill>
                  <a:srgbClr val="0000FF"/>
                </a:solidFill>
                <a:sym typeface="Wingdings" pitchFamily="2" charset="2"/>
              </a:rPr>
              <a:t>0.054</a:t>
            </a:r>
            <a:r>
              <a:rPr lang="en-US" altLang="zh-TW" sz="2000" dirty="0" smtClean="0">
                <a:solidFill>
                  <a:srgbClr val="0000FF"/>
                </a:solidFill>
                <a:sym typeface="Wingdings" pitchFamily="2" charset="2"/>
              </a:rPr>
              <a:t>  </a:t>
            </a:r>
            <a:endParaRPr lang="en-US" altLang="zh-TW" sz="2400" dirty="0" smtClean="0">
              <a:solidFill>
                <a:srgbClr val="0000FF"/>
              </a:solidFill>
              <a:sym typeface="Wingdings" pitchFamily="2" charset="2"/>
            </a:endParaRPr>
          </a:p>
          <a:p>
            <a:pPr marL="266700" indent="-266700"/>
            <a:r>
              <a:rPr lang="en-US" altLang="zh-TW" sz="2400" b="1" dirty="0" smtClean="0">
                <a:solidFill>
                  <a:srgbClr val="FF0000"/>
                </a:solidFill>
                <a:sym typeface="Wingdings" pitchFamily="2" charset="2"/>
              </a:rPr>
              <a:t>	Pile-up event rate </a:t>
            </a:r>
            <a:r>
              <a:rPr lang="en-US" altLang="zh-TW" sz="2400" dirty="0" smtClean="0">
                <a:sym typeface="Wingdings" pitchFamily="2" charset="2"/>
              </a:rPr>
              <a:t>= 0.003*0.054 =  </a:t>
            </a:r>
            <a:r>
              <a:rPr lang="en-US" altLang="zh-TW" sz="2800" b="1" dirty="0" smtClean="0">
                <a:solidFill>
                  <a:srgbClr val="0000FF"/>
                </a:solidFill>
                <a:sym typeface="Wingdings" pitchFamily="2" charset="2"/>
              </a:rPr>
              <a:t>1.6 x 10</a:t>
            </a:r>
            <a:r>
              <a:rPr lang="en-US" altLang="zh-TW" sz="2800" b="1" baseline="30000" dirty="0" smtClean="0">
                <a:solidFill>
                  <a:srgbClr val="0000FF"/>
                </a:solidFill>
                <a:sym typeface="Wingdings" pitchFamily="2" charset="2"/>
              </a:rPr>
              <a:t>-4       </a:t>
            </a:r>
            <a:r>
              <a:rPr lang="en-US" altLang="zh-TW" sz="2800" b="1" dirty="0" smtClean="0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altLang="zh-TW" sz="2800" b="1" dirty="0" smtClean="0">
                <a:solidFill>
                  <a:srgbClr val="FF0000"/>
                </a:solidFill>
                <a:sym typeface="Wingdings" pitchFamily="2" charset="2"/>
              </a:rPr>
              <a:t>in 3x3 mm</a:t>
            </a:r>
            <a:r>
              <a:rPr lang="en-US" altLang="zh-TW" sz="2800" b="1" baseline="30000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altLang="zh-TW" sz="2800" b="1" dirty="0" smtClean="0">
                <a:solidFill>
                  <a:srgbClr val="FF0000"/>
                </a:solidFill>
                <a:sym typeface="Wingdings" pitchFamily="2" charset="2"/>
              </a:rPr>
              <a:t> cells </a:t>
            </a:r>
            <a:endParaRPr lang="en-US" altLang="zh-TW" sz="2400" b="1" baseline="30000" dirty="0" smtClean="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23528" y="3467401"/>
            <a:ext cx="42484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b="1" dirty="0" smtClean="0">
                <a:solidFill>
                  <a:srgbClr val="FF0000"/>
                </a:solidFill>
                <a:sym typeface="Wingdings" pitchFamily="2" charset="2"/>
              </a:rPr>
              <a:t>50 GeV e-  </a:t>
            </a:r>
            <a:r>
              <a:rPr lang="en-US" altLang="zh-TW" sz="2000" b="1" dirty="0" smtClean="0">
                <a:solidFill>
                  <a:srgbClr val="FF0000"/>
                </a:solidFill>
                <a:sym typeface="Wingdings" pitchFamily="2" charset="2"/>
              </a:rPr>
              <a:t>shower in 3x3 mm</a:t>
            </a:r>
            <a:r>
              <a:rPr lang="en-US" altLang="zh-TW" sz="2000" b="1" baseline="30000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altLang="zh-TW" sz="2000" b="1" dirty="0" smtClean="0">
                <a:solidFill>
                  <a:srgbClr val="FF0000"/>
                </a:solidFill>
                <a:sym typeface="Wingdings" pitchFamily="2" charset="2"/>
              </a:rPr>
              <a:t> cells</a:t>
            </a:r>
            <a:endParaRPr lang="en-US" altLang="zh-TW" sz="2400" b="1" dirty="0" smtClean="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7072330" y="714356"/>
            <a:ext cx="15001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 smtClean="0">
                <a:solidFill>
                  <a:srgbClr val="0000FF"/>
                </a:solidFill>
              </a:rPr>
              <a:t>c.f. LEP</a:t>
            </a:r>
          </a:p>
          <a:p>
            <a:r>
              <a:rPr lang="en-US" altLang="zh-TW" i="1" dirty="0" smtClean="0">
                <a:solidFill>
                  <a:srgbClr val="0000FF"/>
                </a:solidFill>
              </a:rPr>
              <a:t>L= 1x10</a:t>
            </a:r>
            <a:r>
              <a:rPr lang="en-US" altLang="zh-TW" i="1" baseline="30000" dirty="0" smtClean="0">
                <a:solidFill>
                  <a:srgbClr val="0000FF"/>
                </a:solidFill>
              </a:rPr>
              <a:t>32</a:t>
            </a:r>
          </a:p>
          <a:p>
            <a:r>
              <a:rPr lang="en-US" altLang="zh-TW" i="1" dirty="0" smtClean="0">
                <a:solidFill>
                  <a:srgbClr val="0000FF"/>
                </a:solidFill>
              </a:rPr>
              <a:t>X-sec= 100nb</a:t>
            </a:r>
          </a:p>
          <a:p>
            <a:r>
              <a:rPr lang="en-US" altLang="zh-TW" i="1" dirty="0" smtClean="0">
                <a:solidFill>
                  <a:srgbClr val="0000FF"/>
                </a:solidFill>
              </a:rPr>
              <a:t>Rate= </a:t>
            </a:r>
            <a:r>
              <a:rPr lang="en-US" altLang="zh-TW" b="1" i="1" dirty="0" smtClean="0">
                <a:solidFill>
                  <a:srgbClr val="0000FF"/>
                </a:solidFill>
              </a:rPr>
              <a:t>10 Hz</a:t>
            </a:r>
          </a:p>
          <a:p>
            <a:endParaRPr lang="zh-TW" altLang="en-US" baseline="30000" dirty="0"/>
          </a:p>
        </p:txBody>
      </p:sp>
      <p:grpSp>
        <p:nvGrpSpPr>
          <p:cNvPr id="5" name="群組 18"/>
          <p:cNvGrpSpPr/>
          <p:nvPr/>
        </p:nvGrpSpPr>
        <p:grpSpPr>
          <a:xfrm>
            <a:off x="4788024" y="5372670"/>
            <a:ext cx="3816424" cy="1370305"/>
            <a:chOff x="714348" y="5012778"/>
            <a:chExt cx="4071966" cy="1526850"/>
          </a:xfrm>
        </p:grpSpPr>
        <p:grpSp>
          <p:nvGrpSpPr>
            <p:cNvPr id="6" name="群組 37"/>
            <p:cNvGrpSpPr/>
            <p:nvPr/>
          </p:nvGrpSpPr>
          <p:grpSpPr>
            <a:xfrm>
              <a:off x="714348" y="5012778"/>
              <a:ext cx="4071966" cy="1273184"/>
              <a:chOff x="500034" y="4156080"/>
              <a:chExt cx="4071966" cy="1273184"/>
            </a:xfrm>
          </p:grpSpPr>
          <p:grpSp>
            <p:nvGrpSpPr>
              <p:cNvPr id="7" name="群組 36"/>
              <p:cNvGrpSpPr/>
              <p:nvPr/>
            </p:nvGrpSpPr>
            <p:grpSpPr>
              <a:xfrm>
                <a:off x="500034" y="4156080"/>
                <a:ext cx="4071966" cy="1273184"/>
                <a:chOff x="500034" y="4156080"/>
                <a:chExt cx="4071966" cy="1273184"/>
              </a:xfrm>
            </p:grpSpPr>
            <p:cxnSp>
              <p:nvCxnSpPr>
                <p:cNvPr id="26" name="直線接點 25"/>
                <p:cNvCxnSpPr/>
                <p:nvPr/>
              </p:nvCxnSpPr>
              <p:spPr>
                <a:xfrm>
                  <a:off x="500034" y="5356238"/>
                  <a:ext cx="4071966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" name="手繪多邊形 26"/>
                <p:cNvSpPr/>
                <p:nvPr/>
              </p:nvSpPr>
              <p:spPr>
                <a:xfrm>
                  <a:off x="771524" y="4156080"/>
                  <a:ext cx="1854200" cy="1187450"/>
                </a:xfrm>
                <a:custGeom>
                  <a:avLst/>
                  <a:gdLst>
                    <a:gd name="connsiteX0" fmla="*/ 0 w 1854200"/>
                    <a:gd name="connsiteY0" fmla="*/ 1187450 h 1187450"/>
                    <a:gd name="connsiteX1" fmla="*/ 88900 w 1854200"/>
                    <a:gd name="connsiteY1" fmla="*/ 590550 h 1187450"/>
                    <a:gd name="connsiteX2" fmla="*/ 152400 w 1854200"/>
                    <a:gd name="connsiteY2" fmla="*/ 190500 h 1187450"/>
                    <a:gd name="connsiteX3" fmla="*/ 203200 w 1854200"/>
                    <a:gd name="connsiteY3" fmla="*/ 57150 h 1187450"/>
                    <a:gd name="connsiteX4" fmla="*/ 247650 w 1854200"/>
                    <a:gd name="connsiteY4" fmla="*/ 0 h 1187450"/>
                    <a:gd name="connsiteX5" fmla="*/ 298450 w 1854200"/>
                    <a:gd name="connsiteY5" fmla="*/ 57150 h 1187450"/>
                    <a:gd name="connsiteX6" fmla="*/ 355600 w 1854200"/>
                    <a:gd name="connsiteY6" fmla="*/ 266700 h 1187450"/>
                    <a:gd name="connsiteX7" fmla="*/ 419100 w 1854200"/>
                    <a:gd name="connsiteY7" fmla="*/ 444500 h 1187450"/>
                    <a:gd name="connsiteX8" fmla="*/ 527050 w 1854200"/>
                    <a:gd name="connsiteY8" fmla="*/ 635000 h 1187450"/>
                    <a:gd name="connsiteX9" fmla="*/ 698500 w 1854200"/>
                    <a:gd name="connsiteY9" fmla="*/ 838200 h 1187450"/>
                    <a:gd name="connsiteX10" fmla="*/ 908050 w 1854200"/>
                    <a:gd name="connsiteY10" fmla="*/ 958850 h 1187450"/>
                    <a:gd name="connsiteX11" fmla="*/ 1104900 w 1854200"/>
                    <a:gd name="connsiteY11" fmla="*/ 1022350 h 1187450"/>
                    <a:gd name="connsiteX12" fmla="*/ 1384300 w 1854200"/>
                    <a:gd name="connsiteY12" fmla="*/ 1079500 h 1187450"/>
                    <a:gd name="connsiteX13" fmla="*/ 1714500 w 1854200"/>
                    <a:gd name="connsiteY13" fmla="*/ 1111250 h 1187450"/>
                    <a:gd name="connsiteX14" fmla="*/ 1854200 w 1854200"/>
                    <a:gd name="connsiteY14" fmla="*/ 1092200 h 11874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854200" h="1187450">
                      <a:moveTo>
                        <a:pt x="0" y="1187450"/>
                      </a:moveTo>
                      <a:cubicBezTo>
                        <a:pt x="31750" y="972079"/>
                        <a:pt x="63500" y="756708"/>
                        <a:pt x="88900" y="590550"/>
                      </a:cubicBezTo>
                      <a:cubicBezTo>
                        <a:pt x="114300" y="424392"/>
                        <a:pt x="133350" y="279400"/>
                        <a:pt x="152400" y="190500"/>
                      </a:cubicBezTo>
                      <a:cubicBezTo>
                        <a:pt x="171450" y="101600"/>
                        <a:pt x="187325" y="88900"/>
                        <a:pt x="203200" y="57150"/>
                      </a:cubicBezTo>
                      <a:cubicBezTo>
                        <a:pt x="219075" y="25400"/>
                        <a:pt x="231775" y="0"/>
                        <a:pt x="247650" y="0"/>
                      </a:cubicBezTo>
                      <a:cubicBezTo>
                        <a:pt x="263525" y="0"/>
                        <a:pt x="280458" y="12700"/>
                        <a:pt x="298450" y="57150"/>
                      </a:cubicBezTo>
                      <a:cubicBezTo>
                        <a:pt x="316442" y="101600"/>
                        <a:pt x="335492" y="202142"/>
                        <a:pt x="355600" y="266700"/>
                      </a:cubicBezTo>
                      <a:cubicBezTo>
                        <a:pt x="375708" y="331258"/>
                        <a:pt x="390525" y="383117"/>
                        <a:pt x="419100" y="444500"/>
                      </a:cubicBezTo>
                      <a:cubicBezTo>
                        <a:pt x="447675" y="505883"/>
                        <a:pt x="480483" y="569383"/>
                        <a:pt x="527050" y="635000"/>
                      </a:cubicBezTo>
                      <a:cubicBezTo>
                        <a:pt x="573617" y="700617"/>
                        <a:pt x="635000" y="784225"/>
                        <a:pt x="698500" y="838200"/>
                      </a:cubicBezTo>
                      <a:cubicBezTo>
                        <a:pt x="762000" y="892175"/>
                        <a:pt x="840317" y="928158"/>
                        <a:pt x="908050" y="958850"/>
                      </a:cubicBezTo>
                      <a:cubicBezTo>
                        <a:pt x="975783" y="989542"/>
                        <a:pt x="1025525" y="1002242"/>
                        <a:pt x="1104900" y="1022350"/>
                      </a:cubicBezTo>
                      <a:cubicBezTo>
                        <a:pt x="1184275" y="1042458"/>
                        <a:pt x="1282700" y="1064683"/>
                        <a:pt x="1384300" y="1079500"/>
                      </a:cubicBezTo>
                      <a:cubicBezTo>
                        <a:pt x="1485900" y="1094317"/>
                        <a:pt x="1636183" y="1109133"/>
                        <a:pt x="1714500" y="1111250"/>
                      </a:cubicBezTo>
                      <a:cubicBezTo>
                        <a:pt x="1792817" y="1113367"/>
                        <a:pt x="1823508" y="1102783"/>
                        <a:pt x="1854200" y="1092200"/>
                      </a:cubicBezTo>
                    </a:path>
                  </a:pathLst>
                </a:cu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28" name="直線接點 27"/>
                <p:cNvCxnSpPr/>
                <p:nvPr/>
              </p:nvCxnSpPr>
              <p:spPr>
                <a:xfrm rot="5400000">
                  <a:off x="215076" y="4999842"/>
                  <a:ext cx="857256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直線接點 28"/>
                <p:cNvCxnSpPr/>
                <p:nvPr/>
              </p:nvCxnSpPr>
              <p:spPr>
                <a:xfrm rot="5400000">
                  <a:off x="1143770" y="4999842"/>
                  <a:ext cx="857256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直線接點 29"/>
                <p:cNvCxnSpPr/>
                <p:nvPr/>
              </p:nvCxnSpPr>
              <p:spPr>
                <a:xfrm rot="5400000">
                  <a:off x="2070876" y="4999842"/>
                  <a:ext cx="857256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直線接點 30"/>
                <p:cNvCxnSpPr/>
                <p:nvPr/>
              </p:nvCxnSpPr>
              <p:spPr>
                <a:xfrm rot="5400000">
                  <a:off x="3001158" y="4999842"/>
                  <a:ext cx="857256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直線接點 31"/>
                <p:cNvCxnSpPr/>
                <p:nvPr/>
              </p:nvCxnSpPr>
              <p:spPr>
                <a:xfrm rot="5400000">
                  <a:off x="3928264" y="4999842"/>
                  <a:ext cx="857256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5" name="手繪多邊形 24"/>
              <p:cNvSpPr/>
              <p:nvPr/>
            </p:nvSpPr>
            <p:spPr>
              <a:xfrm>
                <a:off x="1714480" y="4870460"/>
                <a:ext cx="1854200" cy="460370"/>
              </a:xfrm>
              <a:custGeom>
                <a:avLst/>
                <a:gdLst>
                  <a:gd name="connsiteX0" fmla="*/ 0 w 1854200"/>
                  <a:gd name="connsiteY0" fmla="*/ 1187450 h 1187450"/>
                  <a:gd name="connsiteX1" fmla="*/ 88900 w 1854200"/>
                  <a:gd name="connsiteY1" fmla="*/ 590550 h 1187450"/>
                  <a:gd name="connsiteX2" fmla="*/ 152400 w 1854200"/>
                  <a:gd name="connsiteY2" fmla="*/ 190500 h 1187450"/>
                  <a:gd name="connsiteX3" fmla="*/ 203200 w 1854200"/>
                  <a:gd name="connsiteY3" fmla="*/ 57150 h 1187450"/>
                  <a:gd name="connsiteX4" fmla="*/ 247650 w 1854200"/>
                  <a:gd name="connsiteY4" fmla="*/ 0 h 1187450"/>
                  <a:gd name="connsiteX5" fmla="*/ 298450 w 1854200"/>
                  <a:gd name="connsiteY5" fmla="*/ 57150 h 1187450"/>
                  <a:gd name="connsiteX6" fmla="*/ 355600 w 1854200"/>
                  <a:gd name="connsiteY6" fmla="*/ 266700 h 1187450"/>
                  <a:gd name="connsiteX7" fmla="*/ 419100 w 1854200"/>
                  <a:gd name="connsiteY7" fmla="*/ 444500 h 1187450"/>
                  <a:gd name="connsiteX8" fmla="*/ 527050 w 1854200"/>
                  <a:gd name="connsiteY8" fmla="*/ 635000 h 1187450"/>
                  <a:gd name="connsiteX9" fmla="*/ 698500 w 1854200"/>
                  <a:gd name="connsiteY9" fmla="*/ 838200 h 1187450"/>
                  <a:gd name="connsiteX10" fmla="*/ 908050 w 1854200"/>
                  <a:gd name="connsiteY10" fmla="*/ 958850 h 1187450"/>
                  <a:gd name="connsiteX11" fmla="*/ 1104900 w 1854200"/>
                  <a:gd name="connsiteY11" fmla="*/ 1022350 h 1187450"/>
                  <a:gd name="connsiteX12" fmla="*/ 1384300 w 1854200"/>
                  <a:gd name="connsiteY12" fmla="*/ 1079500 h 1187450"/>
                  <a:gd name="connsiteX13" fmla="*/ 1714500 w 1854200"/>
                  <a:gd name="connsiteY13" fmla="*/ 1111250 h 1187450"/>
                  <a:gd name="connsiteX14" fmla="*/ 1854200 w 1854200"/>
                  <a:gd name="connsiteY14" fmla="*/ 1092200 h 1187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854200" h="1187450">
                    <a:moveTo>
                      <a:pt x="0" y="1187450"/>
                    </a:moveTo>
                    <a:cubicBezTo>
                      <a:pt x="31750" y="972079"/>
                      <a:pt x="63500" y="756708"/>
                      <a:pt x="88900" y="590550"/>
                    </a:cubicBezTo>
                    <a:cubicBezTo>
                      <a:pt x="114300" y="424392"/>
                      <a:pt x="133350" y="279400"/>
                      <a:pt x="152400" y="190500"/>
                    </a:cubicBezTo>
                    <a:cubicBezTo>
                      <a:pt x="171450" y="101600"/>
                      <a:pt x="187325" y="88900"/>
                      <a:pt x="203200" y="57150"/>
                    </a:cubicBezTo>
                    <a:cubicBezTo>
                      <a:pt x="219075" y="25400"/>
                      <a:pt x="231775" y="0"/>
                      <a:pt x="247650" y="0"/>
                    </a:cubicBezTo>
                    <a:cubicBezTo>
                      <a:pt x="263525" y="0"/>
                      <a:pt x="280458" y="12700"/>
                      <a:pt x="298450" y="57150"/>
                    </a:cubicBezTo>
                    <a:cubicBezTo>
                      <a:pt x="316442" y="101600"/>
                      <a:pt x="335492" y="202142"/>
                      <a:pt x="355600" y="266700"/>
                    </a:cubicBezTo>
                    <a:cubicBezTo>
                      <a:pt x="375708" y="331258"/>
                      <a:pt x="390525" y="383117"/>
                      <a:pt x="419100" y="444500"/>
                    </a:cubicBezTo>
                    <a:cubicBezTo>
                      <a:pt x="447675" y="505883"/>
                      <a:pt x="480483" y="569383"/>
                      <a:pt x="527050" y="635000"/>
                    </a:cubicBezTo>
                    <a:cubicBezTo>
                      <a:pt x="573617" y="700617"/>
                      <a:pt x="635000" y="784225"/>
                      <a:pt x="698500" y="838200"/>
                    </a:cubicBezTo>
                    <a:cubicBezTo>
                      <a:pt x="762000" y="892175"/>
                      <a:pt x="840317" y="928158"/>
                      <a:pt x="908050" y="958850"/>
                    </a:cubicBezTo>
                    <a:cubicBezTo>
                      <a:pt x="975783" y="989542"/>
                      <a:pt x="1025525" y="1002242"/>
                      <a:pt x="1104900" y="1022350"/>
                    </a:cubicBezTo>
                    <a:cubicBezTo>
                      <a:pt x="1184275" y="1042458"/>
                      <a:pt x="1282700" y="1064683"/>
                      <a:pt x="1384300" y="1079500"/>
                    </a:cubicBezTo>
                    <a:cubicBezTo>
                      <a:pt x="1485900" y="1094317"/>
                      <a:pt x="1636183" y="1109133"/>
                      <a:pt x="1714500" y="1111250"/>
                    </a:cubicBezTo>
                    <a:cubicBezTo>
                      <a:pt x="1792817" y="1113367"/>
                      <a:pt x="1823508" y="1102783"/>
                      <a:pt x="1854200" y="1092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cxnSp>
          <p:nvCxnSpPr>
            <p:cNvPr id="21" name="直線接點 20"/>
            <p:cNvCxnSpPr/>
            <p:nvPr/>
          </p:nvCxnSpPr>
          <p:spPr>
            <a:xfrm>
              <a:off x="857224" y="6298662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文字方塊 21"/>
            <p:cNvSpPr txBox="1"/>
            <p:nvPr/>
          </p:nvSpPr>
          <p:spPr>
            <a:xfrm>
              <a:off x="1071538" y="6248131"/>
              <a:ext cx="718424" cy="291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100" dirty="0" smtClean="0">
                  <a:solidFill>
                    <a:srgbClr val="0070C0"/>
                  </a:solidFill>
                </a:rPr>
                <a:t>25 ns</a:t>
              </a:r>
              <a:endParaRPr lang="zh-TW" altLang="en-US" sz="1100" dirty="0">
                <a:solidFill>
                  <a:srgbClr val="0070C0"/>
                </a:solidFill>
              </a:endParaRPr>
            </a:p>
          </p:txBody>
        </p:sp>
        <p:sp>
          <p:nvSpPr>
            <p:cNvPr id="23" name="文字方塊 22"/>
            <p:cNvSpPr txBox="1"/>
            <p:nvPr/>
          </p:nvSpPr>
          <p:spPr>
            <a:xfrm>
              <a:off x="2020450" y="5205086"/>
              <a:ext cx="22860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LYSO signal overlap</a:t>
              </a:r>
              <a:endParaRPr lang="zh-TW" altLang="en-US" dirty="0"/>
            </a:p>
          </p:txBody>
        </p:sp>
      </p:grpSp>
      <p:sp>
        <p:nvSpPr>
          <p:cNvPr id="33" name="矩形 32"/>
          <p:cNvSpPr/>
          <p:nvPr/>
        </p:nvSpPr>
        <p:spPr>
          <a:xfrm>
            <a:off x="4788024" y="3356446"/>
            <a:ext cx="3744416" cy="656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TW" b="1" dirty="0" smtClean="0">
                <a:sym typeface="Wingdings" pitchFamily="2" charset="2"/>
              </a:rPr>
              <a:t>event fraction /(cell  of </a:t>
            </a:r>
            <a:r>
              <a:rPr lang="en-US" altLang="zh-TW" sz="2000" b="1" dirty="0" smtClean="0">
                <a:solidFill>
                  <a:srgbClr val="FF0000"/>
                </a:solidFill>
                <a:sym typeface="Wingdings" pitchFamily="2" charset="2"/>
              </a:rPr>
              <a:t>3x3mm</a:t>
            </a:r>
            <a:r>
              <a:rPr lang="en-US" altLang="zh-TW" sz="2000" b="1" baseline="30000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altLang="zh-TW" b="1" dirty="0" smtClean="0">
                <a:sym typeface="Wingdings" pitchFamily="2" charset="2"/>
              </a:rPr>
              <a:t>)</a:t>
            </a:r>
          </a:p>
          <a:p>
            <a:pPr>
              <a:lnSpc>
                <a:spcPts val="2000"/>
              </a:lnSpc>
            </a:pPr>
            <a:r>
              <a:rPr lang="en-US" altLang="zh-TW" b="1" dirty="0" smtClean="0">
                <a:sym typeface="Wingdings" pitchFamily="2" charset="2"/>
              </a:rPr>
              <a:t>maximum at beampipe edge  = </a:t>
            </a:r>
            <a:r>
              <a:rPr lang="en-US" altLang="zh-TW" b="1" dirty="0" smtClean="0">
                <a:solidFill>
                  <a:srgbClr val="FF0000"/>
                </a:solidFill>
                <a:sym typeface="Wingdings" pitchFamily="2" charset="2"/>
              </a:rPr>
              <a:t>0.018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>
          <a:xfrm>
            <a:off x="465834" y="2643182"/>
            <a:ext cx="5963554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9810" y="44624"/>
            <a:ext cx="8394156" cy="622422"/>
          </a:xfrm>
        </p:spPr>
        <p:txBody>
          <a:bodyPr>
            <a:noAutofit/>
          </a:bodyPr>
          <a:lstStyle/>
          <a:p>
            <a:r>
              <a:rPr lang="en-US" altLang="zh-TW" sz="3200" b="1" dirty="0" smtClean="0"/>
              <a:t>Z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→</a:t>
            </a:r>
            <a:r>
              <a:rPr lang="en-US" sz="3200" dirty="0" smtClean="0"/>
              <a:t> </a:t>
            </a:r>
            <a:r>
              <a:rPr lang="it-IT" sz="3200" b="1" dirty="0" smtClean="0"/>
              <a:t>q</a:t>
            </a:r>
            <a:r>
              <a:rPr lang="it-IT" sz="3200" b="1" spc="-1000" dirty="0" smtClean="0"/>
              <a:t>q</a:t>
            </a:r>
            <a:r>
              <a:rPr lang="it-IT" sz="3200" b="1" dirty="0" smtClean="0"/>
              <a:t>‾</a:t>
            </a:r>
            <a:r>
              <a:rPr lang="en-US" altLang="zh-TW" sz="3200" b="1" dirty="0" smtClean="0"/>
              <a:t>    pile-up rate @High-Lumi Z</a:t>
            </a:r>
            <a:endParaRPr lang="zh-TW" altLang="en-US" sz="32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"/>
          </p:nvPr>
        </p:nvSpPr>
        <p:spPr>
          <a:xfrm>
            <a:off x="8604448" y="6599656"/>
            <a:ext cx="576064" cy="285728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 </a:t>
            </a:r>
            <a:fld id="{1DB9E942-762B-44FB-982A-F5994CDE5E9E}" type="slidenum">
              <a:rPr lang="zh-TW" altLang="en-US" smtClean="0"/>
              <a:pPr>
                <a:defRPr/>
              </a:pPr>
              <a:t>6</a:t>
            </a:fld>
            <a:endParaRPr lang="en-US" altLang="zh-TW" dirty="0"/>
          </a:p>
        </p:txBody>
      </p:sp>
      <p:sp>
        <p:nvSpPr>
          <p:cNvPr id="11" name="矩形 10"/>
          <p:cNvSpPr/>
          <p:nvPr/>
        </p:nvSpPr>
        <p:spPr>
          <a:xfrm>
            <a:off x="214282" y="642918"/>
            <a:ext cx="8143932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buFont typeface="+mj-lt"/>
              <a:buAutoNum type="arabicPeriod"/>
            </a:pPr>
            <a:r>
              <a:rPr lang="en-US" altLang="zh-TW" sz="2000" dirty="0" smtClean="0">
                <a:sym typeface="Wingdings" pitchFamily="2" charset="2"/>
              </a:rPr>
              <a:t>High-</a:t>
            </a:r>
            <a:r>
              <a:rPr lang="en-US" altLang="zh-TW" sz="2000" dirty="0" err="1" smtClean="0">
                <a:sym typeface="Wingdings" pitchFamily="2" charset="2"/>
              </a:rPr>
              <a:t>Lumi</a:t>
            </a:r>
            <a:r>
              <a:rPr lang="en-US" altLang="zh-TW" sz="2000" dirty="0" smtClean="0">
                <a:sym typeface="Wingdings" pitchFamily="2" charset="2"/>
              </a:rPr>
              <a:t> Z  </a:t>
            </a:r>
            <a:r>
              <a:rPr lang="en-US" altLang="zh-TW" sz="1400" dirty="0" smtClean="0">
                <a:sym typeface="Wingdings" pitchFamily="2" charset="2"/>
              </a:rPr>
              <a:t>(2021 design)                </a:t>
            </a:r>
            <a:r>
              <a:rPr lang="en-US" altLang="zh-TW" sz="2000" dirty="0" err="1" smtClean="0">
                <a:sym typeface="Wingdings" pitchFamily="2" charset="2"/>
              </a:rPr>
              <a:t>L</a:t>
            </a:r>
            <a:r>
              <a:rPr lang="en-US" altLang="zh-TW" sz="2000" baseline="-25000" dirty="0" err="1" smtClean="0">
                <a:sym typeface="Wingdings" pitchFamily="2" charset="2"/>
              </a:rPr>
              <a:t>max</a:t>
            </a:r>
            <a:r>
              <a:rPr lang="en-US" altLang="zh-TW" sz="2000" dirty="0" smtClean="0">
                <a:sym typeface="Wingdings" pitchFamily="2" charset="2"/>
              </a:rPr>
              <a:t>/IP = </a:t>
            </a:r>
            <a:r>
              <a:rPr lang="en-US" altLang="zh-TW" sz="2000" b="1" dirty="0" smtClean="0">
                <a:solidFill>
                  <a:srgbClr val="FF0000"/>
                </a:solidFill>
                <a:sym typeface="Wingdings" pitchFamily="2" charset="2"/>
              </a:rPr>
              <a:t>115 x 10</a:t>
            </a:r>
            <a:r>
              <a:rPr lang="en-US" altLang="zh-TW" sz="2000" b="1" baseline="30000" dirty="0" smtClean="0">
                <a:solidFill>
                  <a:srgbClr val="FF0000"/>
                </a:solidFill>
                <a:sym typeface="Wingdings" pitchFamily="2" charset="2"/>
              </a:rPr>
              <a:t>34</a:t>
            </a:r>
            <a:r>
              <a:rPr lang="en-US" altLang="zh-TW" sz="2000" b="1" dirty="0" smtClean="0">
                <a:solidFill>
                  <a:srgbClr val="FF0000"/>
                </a:solidFill>
                <a:sym typeface="Wingdings" pitchFamily="2" charset="2"/>
              </a:rPr>
              <a:t>/cm</a:t>
            </a:r>
            <a:r>
              <a:rPr lang="en-US" altLang="zh-TW" sz="2000" b="1" baseline="30000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altLang="zh-TW" sz="2000" b="1" dirty="0" smtClean="0">
                <a:solidFill>
                  <a:srgbClr val="FF0000"/>
                </a:solidFill>
                <a:sym typeface="Wingdings" pitchFamily="2" charset="2"/>
              </a:rPr>
              <a:t>s</a:t>
            </a:r>
            <a:endParaRPr lang="en-US" altLang="zh-TW" b="1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266700" indent="-266700">
              <a:buFont typeface="+mj-lt"/>
              <a:buAutoNum type="arabicPeriod"/>
            </a:pPr>
            <a:r>
              <a:rPr lang="it-IT" sz="2000" b="1" dirty="0" smtClean="0">
                <a:solidFill>
                  <a:srgbClr val="FF0000"/>
                </a:solidFill>
                <a:cs typeface="Times New Roman" pitchFamily="18" charset="0"/>
              </a:rPr>
              <a:t>Z</a:t>
            </a:r>
            <a:r>
              <a:rPr lang="en-US" sz="20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20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it-IT" sz="2000" b="1" dirty="0" smtClean="0">
                <a:solidFill>
                  <a:srgbClr val="FF0000"/>
                </a:solidFill>
                <a:cs typeface="Times New Roman" pitchFamily="18" charset="0"/>
              </a:rPr>
              <a:t>q</a:t>
            </a:r>
            <a:r>
              <a:rPr lang="it-IT" sz="2000" b="1" spc="-1000" dirty="0" smtClean="0">
                <a:solidFill>
                  <a:srgbClr val="FF0000"/>
                </a:solidFill>
                <a:cs typeface="Times New Roman" pitchFamily="18" charset="0"/>
              </a:rPr>
              <a:t>q</a:t>
            </a:r>
            <a:r>
              <a:rPr lang="it-IT" sz="2000" b="1" dirty="0" smtClean="0">
                <a:solidFill>
                  <a:srgbClr val="FF0000"/>
                </a:solidFill>
                <a:cs typeface="Times New Roman" pitchFamily="18" charset="0"/>
              </a:rPr>
              <a:t>‾</a:t>
            </a:r>
            <a:r>
              <a:rPr lang="en-US" altLang="zh-TW" sz="2000" dirty="0" smtClean="0">
                <a:sym typeface="Wingdings" pitchFamily="2" charset="2"/>
              </a:rPr>
              <a:t> ,  X-sec =</a:t>
            </a:r>
            <a:r>
              <a:rPr lang="en-US" altLang="zh-TW" sz="2000" b="1" dirty="0" smtClean="0">
                <a:solidFill>
                  <a:srgbClr val="FF0000"/>
                </a:solidFill>
                <a:sym typeface="Wingdings" pitchFamily="2" charset="2"/>
              </a:rPr>
              <a:t> 41 </a:t>
            </a:r>
            <a:r>
              <a:rPr lang="en-US" altLang="zh-TW" sz="2000" b="1" dirty="0" err="1" smtClean="0">
                <a:solidFill>
                  <a:srgbClr val="FF0000"/>
                </a:solidFill>
                <a:sym typeface="Wingdings" pitchFamily="2" charset="2"/>
              </a:rPr>
              <a:t>nb</a:t>
            </a:r>
            <a:endParaRPr lang="en-US" altLang="zh-TW" sz="2000" b="1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266700" indent="-266700"/>
            <a:r>
              <a:rPr lang="en-US" altLang="zh-TW" sz="2000" b="1" dirty="0" smtClean="0">
                <a:solidFill>
                  <a:srgbClr val="FF0000"/>
                </a:solidFill>
                <a:sym typeface="Wingdings" pitchFamily="2" charset="2"/>
              </a:rPr>
              <a:t>	</a:t>
            </a:r>
            <a:r>
              <a:rPr lang="en-US" altLang="zh-TW" sz="2000" b="1" dirty="0" smtClean="0">
                <a:sym typeface="Wingdings" pitchFamily="2" charset="2"/>
              </a:rPr>
              <a:t>Event rate </a:t>
            </a:r>
            <a:r>
              <a:rPr lang="en-US" altLang="zh-TW" sz="2000" dirty="0" smtClean="0">
                <a:sym typeface="Wingdings" pitchFamily="2" charset="2"/>
              </a:rPr>
              <a:t>= (41x10</a:t>
            </a:r>
            <a:r>
              <a:rPr lang="en-US" altLang="zh-TW" sz="2000" baseline="30000" dirty="0" smtClean="0">
                <a:sym typeface="Wingdings" pitchFamily="2" charset="2"/>
              </a:rPr>
              <a:t>-33</a:t>
            </a:r>
            <a:r>
              <a:rPr lang="en-US" altLang="zh-TW" sz="2000" dirty="0" smtClean="0">
                <a:sym typeface="Wingdings" pitchFamily="2" charset="2"/>
              </a:rPr>
              <a:t>) x (115 x 10</a:t>
            </a:r>
            <a:r>
              <a:rPr lang="en-US" altLang="zh-TW" sz="2000" baseline="30000" dirty="0" smtClean="0">
                <a:sym typeface="Wingdings" pitchFamily="2" charset="2"/>
              </a:rPr>
              <a:t>34</a:t>
            </a:r>
            <a:r>
              <a:rPr lang="en-US" altLang="zh-TW" sz="2000" dirty="0" smtClean="0">
                <a:sym typeface="Wingdings" pitchFamily="2" charset="2"/>
              </a:rPr>
              <a:t>) /sec  </a:t>
            </a:r>
            <a:r>
              <a:rPr lang="en-US" altLang="zh-TW" sz="2000" b="1" dirty="0" smtClean="0">
                <a:sym typeface="Wingdings" pitchFamily="2" charset="2"/>
              </a:rPr>
              <a:t>=</a:t>
            </a:r>
            <a:r>
              <a:rPr lang="en-US" altLang="zh-TW" sz="2000" b="1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zh-TW" sz="2000" b="1" i="1" dirty="0" smtClean="0">
                <a:solidFill>
                  <a:srgbClr val="0000FF"/>
                </a:solidFill>
                <a:sym typeface="Wingdings" pitchFamily="2" charset="2"/>
              </a:rPr>
              <a:t>47 kHz</a:t>
            </a:r>
          </a:p>
          <a:p>
            <a:pPr marL="266700" indent="-266700"/>
            <a:r>
              <a:rPr lang="en-US" altLang="zh-TW" sz="2000" b="1" i="1" dirty="0" smtClean="0">
                <a:solidFill>
                  <a:srgbClr val="0000FF"/>
                </a:solidFill>
                <a:sym typeface="Wingdings" pitchFamily="2" charset="2"/>
              </a:rPr>
              <a:t>	bunch cross = 40 MHz</a:t>
            </a:r>
          </a:p>
          <a:p>
            <a:pPr marL="266700" indent="-266700">
              <a:buFont typeface="+mj-lt"/>
              <a:buAutoNum type="arabicPeriod" startAt="3"/>
            </a:pPr>
            <a:r>
              <a:rPr lang="en-US" altLang="zh-TW" sz="2000" dirty="0" smtClean="0">
                <a:sym typeface="Wingdings" pitchFamily="2" charset="2"/>
              </a:rPr>
              <a:t>Event rate / 25 ns bunch crossing =  </a:t>
            </a:r>
            <a:r>
              <a:rPr lang="en-US" altLang="zh-TW" sz="2400" b="1" dirty="0" smtClean="0">
                <a:solidFill>
                  <a:srgbClr val="0000FF"/>
                </a:solidFill>
                <a:sym typeface="Wingdings" pitchFamily="2" charset="2"/>
              </a:rPr>
              <a:t>0.001 </a:t>
            </a:r>
            <a:r>
              <a:rPr lang="en-US" altLang="zh-TW" sz="2400" b="1" dirty="0" smtClean="0">
                <a:solidFill>
                  <a:srgbClr val="FF0000"/>
                </a:solidFill>
                <a:sym typeface="Wingdings" pitchFamily="2" charset="2"/>
              </a:rPr>
              <a:t>events /</a:t>
            </a:r>
            <a:r>
              <a:rPr lang="en-US" altLang="zh-TW" sz="2400" b="1" dirty="0" err="1" smtClean="0">
                <a:solidFill>
                  <a:srgbClr val="FF0000"/>
                </a:solidFill>
                <a:sym typeface="Wingdings" pitchFamily="2" charset="2"/>
              </a:rPr>
              <a:t>b.c</a:t>
            </a:r>
            <a:r>
              <a:rPr lang="en-US" altLang="zh-TW" sz="2400" b="1" dirty="0" smtClean="0">
                <a:solidFill>
                  <a:srgbClr val="FF0000"/>
                </a:solidFill>
                <a:sym typeface="Wingdings" pitchFamily="2" charset="2"/>
              </a:rPr>
              <a:t>.</a:t>
            </a:r>
          </a:p>
          <a:p>
            <a:pPr marL="266700" indent="-266700">
              <a:buFont typeface="+mj-lt"/>
              <a:buAutoNum type="arabicPeriod" startAt="3"/>
            </a:pPr>
            <a:r>
              <a:rPr lang="en-US" altLang="zh-TW" sz="2400" b="1" dirty="0" smtClean="0">
                <a:solidFill>
                  <a:srgbClr val="FF0000"/>
                </a:solidFill>
                <a:sym typeface="Wingdings" pitchFamily="2" charset="2"/>
              </a:rPr>
              <a:t>next </a:t>
            </a:r>
            <a:r>
              <a:rPr lang="en-US" altLang="zh-TW" sz="2400" b="1" dirty="0" err="1" smtClean="0">
                <a:solidFill>
                  <a:srgbClr val="FF0000"/>
                </a:solidFill>
                <a:sym typeface="Wingdings" pitchFamily="2" charset="2"/>
              </a:rPr>
              <a:t>b.c</a:t>
            </a:r>
            <a:r>
              <a:rPr lang="en-US" altLang="zh-TW" sz="2400" b="1" dirty="0" smtClean="0">
                <a:solidFill>
                  <a:srgbClr val="FF0000"/>
                </a:solidFill>
                <a:sym typeface="Wingdings" pitchFamily="2" charset="2"/>
              </a:rPr>
              <a:t>. having a Z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24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it-IT" sz="2400" b="1" dirty="0" smtClean="0">
                <a:solidFill>
                  <a:srgbClr val="FF0000"/>
                </a:solidFill>
                <a:cs typeface="Times New Roman" pitchFamily="18" charset="0"/>
              </a:rPr>
              <a:t>q</a:t>
            </a:r>
            <a:r>
              <a:rPr lang="it-IT" sz="2400" b="1" spc="-1000" dirty="0" smtClean="0">
                <a:solidFill>
                  <a:srgbClr val="FF0000"/>
                </a:solidFill>
                <a:cs typeface="Times New Roman" pitchFamily="18" charset="0"/>
              </a:rPr>
              <a:t>q</a:t>
            </a:r>
            <a:r>
              <a:rPr lang="it-IT" sz="2400" b="1" dirty="0" smtClean="0">
                <a:solidFill>
                  <a:srgbClr val="FF0000"/>
                </a:solidFill>
                <a:cs typeface="Times New Roman" pitchFamily="18" charset="0"/>
              </a:rPr>
              <a:t>‾</a:t>
            </a:r>
            <a:endParaRPr lang="en-US" altLang="zh-TW" sz="2400" b="1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266700" indent="-266700"/>
            <a:r>
              <a:rPr lang="en-US" altLang="zh-TW" sz="2400" b="1" dirty="0" smtClean="0">
                <a:solidFill>
                  <a:srgbClr val="FF0000"/>
                </a:solidFill>
                <a:sym typeface="Wingdings" pitchFamily="2" charset="2"/>
              </a:rPr>
              <a:t>	Pile-up rate  4</a:t>
            </a:r>
            <a:r>
              <a:rPr lang="el-GR" altLang="zh-TW" sz="2400" b="1" dirty="0" smtClean="0">
                <a:solidFill>
                  <a:srgbClr val="FF0000"/>
                </a:solidFill>
                <a:sym typeface="Wingdings" pitchFamily="2" charset="2"/>
              </a:rPr>
              <a:t>π</a:t>
            </a:r>
            <a:r>
              <a:rPr lang="en-US" altLang="zh-TW" sz="2400" b="1" dirty="0" smtClean="0">
                <a:solidFill>
                  <a:srgbClr val="FF0000"/>
                </a:solidFill>
                <a:sym typeface="Wingdings" pitchFamily="2" charset="2"/>
              </a:rPr>
              <a:t> coverage  ~</a:t>
            </a:r>
            <a:r>
              <a:rPr lang="en-US" altLang="zh-TW" sz="2400" dirty="0" smtClean="0">
                <a:sym typeface="Wingdings" pitchFamily="2" charset="2"/>
              </a:rPr>
              <a:t> </a:t>
            </a:r>
            <a:r>
              <a:rPr lang="en-US" altLang="zh-TW" sz="2800" b="1" dirty="0" smtClean="0">
                <a:solidFill>
                  <a:srgbClr val="0000FF"/>
                </a:solidFill>
                <a:sym typeface="Wingdings" pitchFamily="2" charset="2"/>
              </a:rPr>
              <a:t>1x 10</a:t>
            </a:r>
            <a:r>
              <a:rPr lang="en-US" altLang="zh-TW" sz="2800" b="1" baseline="30000" dirty="0" smtClean="0">
                <a:solidFill>
                  <a:srgbClr val="0000FF"/>
                </a:solidFill>
                <a:sym typeface="Wingdings" pitchFamily="2" charset="2"/>
              </a:rPr>
              <a:t>-3</a:t>
            </a:r>
            <a:endParaRPr lang="en-US" altLang="zh-TW" sz="2800" b="1" dirty="0" smtClean="0">
              <a:solidFill>
                <a:srgbClr val="0000FF"/>
              </a:solidFill>
              <a:sym typeface="Wingdings" pitchFamily="2" charset="2"/>
            </a:endParaRPr>
          </a:p>
          <a:p>
            <a:pPr marL="266700" indent="-266700"/>
            <a:r>
              <a:rPr lang="en-US" altLang="zh-TW" sz="2800" b="1" dirty="0" smtClean="0">
                <a:solidFill>
                  <a:srgbClr val="0000FF"/>
                </a:solidFill>
                <a:sym typeface="Wingdings" pitchFamily="2" charset="2"/>
              </a:rPr>
              <a:t>	</a:t>
            </a:r>
          </a:p>
          <a:p>
            <a:pPr marL="266700" indent="-266700"/>
            <a:r>
              <a:rPr lang="en-US" altLang="zh-TW" sz="2800" b="1" dirty="0" smtClean="0">
                <a:solidFill>
                  <a:srgbClr val="0000FF"/>
                </a:solidFill>
                <a:sym typeface="Wingdings" pitchFamily="2" charset="2"/>
              </a:rPr>
              <a:t>	if BCID not identified</a:t>
            </a:r>
          </a:p>
          <a:p>
            <a:pPr marL="628650" indent="-266700">
              <a:buFont typeface="Calibri" pitchFamily="34" charset="0"/>
              <a:buChar char="○"/>
            </a:pPr>
            <a:r>
              <a:rPr lang="en-US" altLang="zh-TW" sz="2800" b="1" dirty="0" smtClean="0">
                <a:solidFill>
                  <a:srgbClr val="0000FF"/>
                </a:solidFill>
                <a:sym typeface="Wingdings" pitchFamily="2" charset="2"/>
              </a:rPr>
              <a:t>pileup of two 2-jets    4-jet  </a:t>
            </a:r>
          </a:p>
          <a:p>
            <a:pPr marL="628650" indent="-266700">
              <a:buFont typeface="Calibri" pitchFamily="34" charset="0"/>
              <a:buChar char="○"/>
            </a:pPr>
            <a:r>
              <a:rPr lang="en-US" altLang="zh-TW" sz="2800" b="1" dirty="0" smtClean="0">
                <a:solidFill>
                  <a:srgbClr val="0000FF"/>
                </a:solidFill>
                <a:sym typeface="Wingdings" pitchFamily="2" charset="2"/>
              </a:rPr>
              <a:t>rare decay precision ~1x 10</a:t>
            </a:r>
            <a:r>
              <a:rPr lang="en-US" altLang="zh-TW" sz="2800" b="1" baseline="30000" dirty="0" smtClean="0">
                <a:solidFill>
                  <a:srgbClr val="0000FF"/>
                </a:solidFill>
                <a:sym typeface="Wingdings" pitchFamily="2" charset="2"/>
              </a:rPr>
              <a:t>-3</a:t>
            </a:r>
            <a:r>
              <a:rPr lang="en-US" altLang="zh-TW" sz="2800" b="1" dirty="0" smtClean="0">
                <a:solidFill>
                  <a:srgbClr val="0000FF"/>
                </a:solidFill>
                <a:sym typeface="Wingdings" pitchFamily="2" charset="2"/>
              </a:rPr>
              <a:t>  </a:t>
            </a:r>
            <a:r>
              <a:rPr lang="en-US" altLang="zh-TW" sz="2800" b="1" baseline="30000" dirty="0" smtClean="0">
                <a:solidFill>
                  <a:srgbClr val="0000FF"/>
                </a:solidFill>
                <a:sym typeface="Wingdings" pitchFamily="2" charset="2"/>
              </a:rPr>
              <a:t>    </a:t>
            </a:r>
            <a:r>
              <a:rPr lang="en-US" altLang="zh-TW" sz="2800" b="1" dirty="0" smtClean="0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altLang="zh-TW" sz="2800" b="1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endParaRPr lang="en-US" altLang="zh-TW" sz="2400" b="1" baseline="30000" dirty="0" smtClean="0">
              <a:solidFill>
                <a:srgbClr val="FF0000"/>
              </a:solidFill>
              <a:sym typeface="Wingdings" pitchFamily="2" charset="2"/>
            </a:endParaRPr>
          </a:p>
        </p:txBody>
      </p:sp>
      <p:grpSp>
        <p:nvGrpSpPr>
          <p:cNvPr id="3" name="群組 18"/>
          <p:cNvGrpSpPr/>
          <p:nvPr/>
        </p:nvGrpSpPr>
        <p:grpSpPr>
          <a:xfrm>
            <a:off x="1214414" y="5143512"/>
            <a:ext cx="3816424" cy="1370305"/>
            <a:chOff x="714348" y="5012778"/>
            <a:chExt cx="4071966" cy="1526850"/>
          </a:xfrm>
        </p:grpSpPr>
        <p:grpSp>
          <p:nvGrpSpPr>
            <p:cNvPr id="5" name="群組 37"/>
            <p:cNvGrpSpPr/>
            <p:nvPr/>
          </p:nvGrpSpPr>
          <p:grpSpPr>
            <a:xfrm>
              <a:off x="714348" y="5012778"/>
              <a:ext cx="4071966" cy="1273184"/>
              <a:chOff x="500034" y="4156080"/>
              <a:chExt cx="4071966" cy="1273184"/>
            </a:xfrm>
          </p:grpSpPr>
          <p:grpSp>
            <p:nvGrpSpPr>
              <p:cNvPr id="6" name="群組 36"/>
              <p:cNvGrpSpPr/>
              <p:nvPr/>
            </p:nvGrpSpPr>
            <p:grpSpPr>
              <a:xfrm>
                <a:off x="500034" y="4156080"/>
                <a:ext cx="4071966" cy="1273184"/>
                <a:chOff x="500034" y="4156080"/>
                <a:chExt cx="4071966" cy="1273184"/>
              </a:xfrm>
            </p:grpSpPr>
            <p:cxnSp>
              <p:nvCxnSpPr>
                <p:cNvPr id="42" name="直線接點 41"/>
                <p:cNvCxnSpPr/>
                <p:nvPr/>
              </p:nvCxnSpPr>
              <p:spPr>
                <a:xfrm>
                  <a:off x="500034" y="5356238"/>
                  <a:ext cx="4071966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" name="手繪多邊形 42"/>
                <p:cNvSpPr/>
                <p:nvPr/>
              </p:nvSpPr>
              <p:spPr>
                <a:xfrm>
                  <a:off x="771524" y="4156080"/>
                  <a:ext cx="1854200" cy="1187450"/>
                </a:xfrm>
                <a:custGeom>
                  <a:avLst/>
                  <a:gdLst>
                    <a:gd name="connsiteX0" fmla="*/ 0 w 1854200"/>
                    <a:gd name="connsiteY0" fmla="*/ 1187450 h 1187450"/>
                    <a:gd name="connsiteX1" fmla="*/ 88900 w 1854200"/>
                    <a:gd name="connsiteY1" fmla="*/ 590550 h 1187450"/>
                    <a:gd name="connsiteX2" fmla="*/ 152400 w 1854200"/>
                    <a:gd name="connsiteY2" fmla="*/ 190500 h 1187450"/>
                    <a:gd name="connsiteX3" fmla="*/ 203200 w 1854200"/>
                    <a:gd name="connsiteY3" fmla="*/ 57150 h 1187450"/>
                    <a:gd name="connsiteX4" fmla="*/ 247650 w 1854200"/>
                    <a:gd name="connsiteY4" fmla="*/ 0 h 1187450"/>
                    <a:gd name="connsiteX5" fmla="*/ 298450 w 1854200"/>
                    <a:gd name="connsiteY5" fmla="*/ 57150 h 1187450"/>
                    <a:gd name="connsiteX6" fmla="*/ 355600 w 1854200"/>
                    <a:gd name="connsiteY6" fmla="*/ 266700 h 1187450"/>
                    <a:gd name="connsiteX7" fmla="*/ 419100 w 1854200"/>
                    <a:gd name="connsiteY7" fmla="*/ 444500 h 1187450"/>
                    <a:gd name="connsiteX8" fmla="*/ 527050 w 1854200"/>
                    <a:gd name="connsiteY8" fmla="*/ 635000 h 1187450"/>
                    <a:gd name="connsiteX9" fmla="*/ 698500 w 1854200"/>
                    <a:gd name="connsiteY9" fmla="*/ 838200 h 1187450"/>
                    <a:gd name="connsiteX10" fmla="*/ 908050 w 1854200"/>
                    <a:gd name="connsiteY10" fmla="*/ 958850 h 1187450"/>
                    <a:gd name="connsiteX11" fmla="*/ 1104900 w 1854200"/>
                    <a:gd name="connsiteY11" fmla="*/ 1022350 h 1187450"/>
                    <a:gd name="connsiteX12" fmla="*/ 1384300 w 1854200"/>
                    <a:gd name="connsiteY12" fmla="*/ 1079500 h 1187450"/>
                    <a:gd name="connsiteX13" fmla="*/ 1714500 w 1854200"/>
                    <a:gd name="connsiteY13" fmla="*/ 1111250 h 1187450"/>
                    <a:gd name="connsiteX14" fmla="*/ 1854200 w 1854200"/>
                    <a:gd name="connsiteY14" fmla="*/ 1092200 h 11874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854200" h="1187450">
                      <a:moveTo>
                        <a:pt x="0" y="1187450"/>
                      </a:moveTo>
                      <a:cubicBezTo>
                        <a:pt x="31750" y="972079"/>
                        <a:pt x="63500" y="756708"/>
                        <a:pt x="88900" y="590550"/>
                      </a:cubicBezTo>
                      <a:cubicBezTo>
                        <a:pt x="114300" y="424392"/>
                        <a:pt x="133350" y="279400"/>
                        <a:pt x="152400" y="190500"/>
                      </a:cubicBezTo>
                      <a:cubicBezTo>
                        <a:pt x="171450" y="101600"/>
                        <a:pt x="187325" y="88900"/>
                        <a:pt x="203200" y="57150"/>
                      </a:cubicBezTo>
                      <a:cubicBezTo>
                        <a:pt x="219075" y="25400"/>
                        <a:pt x="231775" y="0"/>
                        <a:pt x="247650" y="0"/>
                      </a:cubicBezTo>
                      <a:cubicBezTo>
                        <a:pt x="263525" y="0"/>
                        <a:pt x="280458" y="12700"/>
                        <a:pt x="298450" y="57150"/>
                      </a:cubicBezTo>
                      <a:cubicBezTo>
                        <a:pt x="316442" y="101600"/>
                        <a:pt x="335492" y="202142"/>
                        <a:pt x="355600" y="266700"/>
                      </a:cubicBezTo>
                      <a:cubicBezTo>
                        <a:pt x="375708" y="331258"/>
                        <a:pt x="390525" y="383117"/>
                        <a:pt x="419100" y="444500"/>
                      </a:cubicBezTo>
                      <a:cubicBezTo>
                        <a:pt x="447675" y="505883"/>
                        <a:pt x="480483" y="569383"/>
                        <a:pt x="527050" y="635000"/>
                      </a:cubicBezTo>
                      <a:cubicBezTo>
                        <a:pt x="573617" y="700617"/>
                        <a:pt x="635000" y="784225"/>
                        <a:pt x="698500" y="838200"/>
                      </a:cubicBezTo>
                      <a:cubicBezTo>
                        <a:pt x="762000" y="892175"/>
                        <a:pt x="840317" y="928158"/>
                        <a:pt x="908050" y="958850"/>
                      </a:cubicBezTo>
                      <a:cubicBezTo>
                        <a:pt x="975783" y="989542"/>
                        <a:pt x="1025525" y="1002242"/>
                        <a:pt x="1104900" y="1022350"/>
                      </a:cubicBezTo>
                      <a:cubicBezTo>
                        <a:pt x="1184275" y="1042458"/>
                        <a:pt x="1282700" y="1064683"/>
                        <a:pt x="1384300" y="1079500"/>
                      </a:cubicBezTo>
                      <a:cubicBezTo>
                        <a:pt x="1485900" y="1094317"/>
                        <a:pt x="1636183" y="1109133"/>
                        <a:pt x="1714500" y="1111250"/>
                      </a:cubicBezTo>
                      <a:cubicBezTo>
                        <a:pt x="1792817" y="1113367"/>
                        <a:pt x="1823508" y="1102783"/>
                        <a:pt x="1854200" y="1092200"/>
                      </a:cubicBezTo>
                    </a:path>
                  </a:pathLst>
                </a:cu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44" name="直線接點 43"/>
                <p:cNvCxnSpPr/>
                <p:nvPr/>
              </p:nvCxnSpPr>
              <p:spPr>
                <a:xfrm rot="5400000">
                  <a:off x="215076" y="4999842"/>
                  <a:ext cx="857256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直線接點 44"/>
                <p:cNvCxnSpPr/>
                <p:nvPr/>
              </p:nvCxnSpPr>
              <p:spPr>
                <a:xfrm rot="5400000">
                  <a:off x="1143770" y="4999842"/>
                  <a:ext cx="857256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直線接點 45"/>
                <p:cNvCxnSpPr/>
                <p:nvPr/>
              </p:nvCxnSpPr>
              <p:spPr>
                <a:xfrm rot="5400000">
                  <a:off x="2070876" y="4999842"/>
                  <a:ext cx="857256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直線接點 46"/>
                <p:cNvCxnSpPr/>
                <p:nvPr/>
              </p:nvCxnSpPr>
              <p:spPr>
                <a:xfrm rot="5400000">
                  <a:off x="3001158" y="4999842"/>
                  <a:ext cx="857256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直線接點 47"/>
                <p:cNvCxnSpPr/>
                <p:nvPr/>
              </p:nvCxnSpPr>
              <p:spPr>
                <a:xfrm rot="5400000">
                  <a:off x="3928264" y="4999842"/>
                  <a:ext cx="857256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1" name="手繪多邊形 40"/>
              <p:cNvSpPr/>
              <p:nvPr/>
            </p:nvSpPr>
            <p:spPr>
              <a:xfrm>
                <a:off x="1714480" y="4870460"/>
                <a:ext cx="1854200" cy="460370"/>
              </a:xfrm>
              <a:custGeom>
                <a:avLst/>
                <a:gdLst>
                  <a:gd name="connsiteX0" fmla="*/ 0 w 1854200"/>
                  <a:gd name="connsiteY0" fmla="*/ 1187450 h 1187450"/>
                  <a:gd name="connsiteX1" fmla="*/ 88900 w 1854200"/>
                  <a:gd name="connsiteY1" fmla="*/ 590550 h 1187450"/>
                  <a:gd name="connsiteX2" fmla="*/ 152400 w 1854200"/>
                  <a:gd name="connsiteY2" fmla="*/ 190500 h 1187450"/>
                  <a:gd name="connsiteX3" fmla="*/ 203200 w 1854200"/>
                  <a:gd name="connsiteY3" fmla="*/ 57150 h 1187450"/>
                  <a:gd name="connsiteX4" fmla="*/ 247650 w 1854200"/>
                  <a:gd name="connsiteY4" fmla="*/ 0 h 1187450"/>
                  <a:gd name="connsiteX5" fmla="*/ 298450 w 1854200"/>
                  <a:gd name="connsiteY5" fmla="*/ 57150 h 1187450"/>
                  <a:gd name="connsiteX6" fmla="*/ 355600 w 1854200"/>
                  <a:gd name="connsiteY6" fmla="*/ 266700 h 1187450"/>
                  <a:gd name="connsiteX7" fmla="*/ 419100 w 1854200"/>
                  <a:gd name="connsiteY7" fmla="*/ 444500 h 1187450"/>
                  <a:gd name="connsiteX8" fmla="*/ 527050 w 1854200"/>
                  <a:gd name="connsiteY8" fmla="*/ 635000 h 1187450"/>
                  <a:gd name="connsiteX9" fmla="*/ 698500 w 1854200"/>
                  <a:gd name="connsiteY9" fmla="*/ 838200 h 1187450"/>
                  <a:gd name="connsiteX10" fmla="*/ 908050 w 1854200"/>
                  <a:gd name="connsiteY10" fmla="*/ 958850 h 1187450"/>
                  <a:gd name="connsiteX11" fmla="*/ 1104900 w 1854200"/>
                  <a:gd name="connsiteY11" fmla="*/ 1022350 h 1187450"/>
                  <a:gd name="connsiteX12" fmla="*/ 1384300 w 1854200"/>
                  <a:gd name="connsiteY12" fmla="*/ 1079500 h 1187450"/>
                  <a:gd name="connsiteX13" fmla="*/ 1714500 w 1854200"/>
                  <a:gd name="connsiteY13" fmla="*/ 1111250 h 1187450"/>
                  <a:gd name="connsiteX14" fmla="*/ 1854200 w 1854200"/>
                  <a:gd name="connsiteY14" fmla="*/ 1092200 h 1187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854200" h="1187450">
                    <a:moveTo>
                      <a:pt x="0" y="1187450"/>
                    </a:moveTo>
                    <a:cubicBezTo>
                      <a:pt x="31750" y="972079"/>
                      <a:pt x="63500" y="756708"/>
                      <a:pt x="88900" y="590550"/>
                    </a:cubicBezTo>
                    <a:cubicBezTo>
                      <a:pt x="114300" y="424392"/>
                      <a:pt x="133350" y="279400"/>
                      <a:pt x="152400" y="190500"/>
                    </a:cubicBezTo>
                    <a:cubicBezTo>
                      <a:pt x="171450" y="101600"/>
                      <a:pt x="187325" y="88900"/>
                      <a:pt x="203200" y="57150"/>
                    </a:cubicBezTo>
                    <a:cubicBezTo>
                      <a:pt x="219075" y="25400"/>
                      <a:pt x="231775" y="0"/>
                      <a:pt x="247650" y="0"/>
                    </a:cubicBezTo>
                    <a:cubicBezTo>
                      <a:pt x="263525" y="0"/>
                      <a:pt x="280458" y="12700"/>
                      <a:pt x="298450" y="57150"/>
                    </a:cubicBezTo>
                    <a:cubicBezTo>
                      <a:pt x="316442" y="101600"/>
                      <a:pt x="335492" y="202142"/>
                      <a:pt x="355600" y="266700"/>
                    </a:cubicBezTo>
                    <a:cubicBezTo>
                      <a:pt x="375708" y="331258"/>
                      <a:pt x="390525" y="383117"/>
                      <a:pt x="419100" y="444500"/>
                    </a:cubicBezTo>
                    <a:cubicBezTo>
                      <a:pt x="447675" y="505883"/>
                      <a:pt x="480483" y="569383"/>
                      <a:pt x="527050" y="635000"/>
                    </a:cubicBezTo>
                    <a:cubicBezTo>
                      <a:pt x="573617" y="700617"/>
                      <a:pt x="635000" y="784225"/>
                      <a:pt x="698500" y="838200"/>
                    </a:cubicBezTo>
                    <a:cubicBezTo>
                      <a:pt x="762000" y="892175"/>
                      <a:pt x="840317" y="928158"/>
                      <a:pt x="908050" y="958850"/>
                    </a:cubicBezTo>
                    <a:cubicBezTo>
                      <a:pt x="975783" y="989542"/>
                      <a:pt x="1025525" y="1002242"/>
                      <a:pt x="1104900" y="1022350"/>
                    </a:cubicBezTo>
                    <a:cubicBezTo>
                      <a:pt x="1184275" y="1042458"/>
                      <a:pt x="1282700" y="1064683"/>
                      <a:pt x="1384300" y="1079500"/>
                    </a:cubicBezTo>
                    <a:cubicBezTo>
                      <a:pt x="1485900" y="1094317"/>
                      <a:pt x="1636183" y="1109133"/>
                      <a:pt x="1714500" y="1111250"/>
                    </a:cubicBezTo>
                    <a:cubicBezTo>
                      <a:pt x="1792817" y="1113367"/>
                      <a:pt x="1823508" y="1102783"/>
                      <a:pt x="1854200" y="1092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cxnSp>
          <p:nvCxnSpPr>
            <p:cNvPr id="37" name="直線接點 36"/>
            <p:cNvCxnSpPr/>
            <p:nvPr/>
          </p:nvCxnSpPr>
          <p:spPr>
            <a:xfrm>
              <a:off x="857224" y="6298662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文字方塊 37"/>
            <p:cNvSpPr txBox="1"/>
            <p:nvPr/>
          </p:nvSpPr>
          <p:spPr>
            <a:xfrm>
              <a:off x="1071538" y="6248131"/>
              <a:ext cx="718424" cy="291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100" dirty="0" smtClean="0">
                  <a:solidFill>
                    <a:srgbClr val="0070C0"/>
                  </a:solidFill>
                </a:rPr>
                <a:t>25 ns</a:t>
              </a:r>
              <a:endParaRPr lang="zh-TW" altLang="en-US" sz="1100" dirty="0">
                <a:solidFill>
                  <a:srgbClr val="0070C0"/>
                </a:solidFill>
              </a:endParaRPr>
            </a:p>
          </p:txBody>
        </p:sp>
      </p:grpSp>
      <p:pic>
        <p:nvPicPr>
          <p:cNvPr id="2050" name="Picture 2" descr="C:\Users\suen\Pictures\圖片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212976"/>
            <a:ext cx="2947988" cy="3197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9810" y="44624"/>
            <a:ext cx="8714678" cy="622422"/>
          </a:xfrm>
        </p:spPr>
        <p:txBody>
          <a:bodyPr>
            <a:noAutofit/>
          </a:bodyPr>
          <a:lstStyle/>
          <a:p>
            <a:r>
              <a:rPr lang="en-US" altLang="zh-TW" sz="3200" b="1" dirty="0" smtClean="0"/>
              <a:t>SiPM w. Comparator in MIP layers</a:t>
            </a:r>
            <a:endParaRPr lang="zh-TW" altLang="en-US" sz="32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"/>
          </p:nvPr>
        </p:nvSpPr>
        <p:spPr>
          <a:xfrm>
            <a:off x="8604448" y="6599656"/>
            <a:ext cx="576064" cy="285728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 </a:t>
            </a:r>
            <a:fld id="{1DB9E942-762B-44FB-982A-F5994CDE5E9E}" type="slidenum">
              <a:rPr lang="zh-TW" altLang="en-US" smtClean="0"/>
              <a:pPr>
                <a:defRPr/>
              </a:pPr>
              <a:t>7</a:t>
            </a:fld>
            <a:endParaRPr lang="en-US" altLang="zh-TW" dirty="0"/>
          </a:p>
        </p:txBody>
      </p:sp>
      <p:grpSp>
        <p:nvGrpSpPr>
          <p:cNvPr id="3" name="群組 18"/>
          <p:cNvGrpSpPr/>
          <p:nvPr/>
        </p:nvGrpSpPr>
        <p:grpSpPr>
          <a:xfrm>
            <a:off x="611560" y="5703719"/>
            <a:ext cx="2880320" cy="1154281"/>
            <a:chOff x="714348" y="5012778"/>
            <a:chExt cx="4071966" cy="1526850"/>
          </a:xfrm>
        </p:grpSpPr>
        <p:grpSp>
          <p:nvGrpSpPr>
            <p:cNvPr id="5" name="群組 37"/>
            <p:cNvGrpSpPr/>
            <p:nvPr/>
          </p:nvGrpSpPr>
          <p:grpSpPr>
            <a:xfrm>
              <a:off x="714348" y="5012778"/>
              <a:ext cx="4071966" cy="1273184"/>
              <a:chOff x="500034" y="4156080"/>
              <a:chExt cx="4071966" cy="1273184"/>
            </a:xfrm>
          </p:grpSpPr>
          <p:grpSp>
            <p:nvGrpSpPr>
              <p:cNvPr id="6" name="群組 36"/>
              <p:cNvGrpSpPr/>
              <p:nvPr/>
            </p:nvGrpSpPr>
            <p:grpSpPr>
              <a:xfrm>
                <a:off x="500034" y="4156080"/>
                <a:ext cx="4071966" cy="1273184"/>
                <a:chOff x="500034" y="4156080"/>
                <a:chExt cx="4071966" cy="1273184"/>
              </a:xfrm>
            </p:grpSpPr>
            <p:cxnSp>
              <p:nvCxnSpPr>
                <p:cNvPr id="42" name="直線接點 41"/>
                <p:cNvCxnSpPr/>
                <p:nvPr/>
              </p:nvCxnSpPr>
              <p:spPr>
                <a:xfrm>
                  <a:off x="500034" y="5356238"/>
                  <a:ext cx="4071966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" name="手繪多邊形 42"/>
                <p:cNvSpPr/>
                <p:nvPr/>
              </p:nvSpPr>
              <p:spPr>
                <a:xfrm>
                  <a:off x="771524" y="4156080"/>
                  <a:ext cx="1854200" cy="1187450"/>
                </a:xfrm>
                <a:custGeom>
                  <a:avLst/>
                  <a:gdLst>
                    <a:gd name="connsiteX0" fmla="*/ 0 w 1854200"/>
                    <a:gd name="connsiteY0" fmla="*/ 1187450 h 1187450"/>
                    <a:gd name="connsiteX1" fmla="*/ 88900 w 1854200"/>
                    <a:gd name="connsiteY1" fmla="*/ 590550 h 1187450"/>
                    <a:gd name="connsiteX2" fmla="*/ 152400 w 1854200"/>
                    <a:gd name="connsiteY2" fmla="*/ 190500 h 1187450"/>
                    <a:gd name="connsiteX3" fmla="*/ 203200 w 1854200"/>
                    <a:gd name="connsiteY3" fmla="*/ 57150 h 1187450"/>
                    <a:gd name="connsiteX4" fmla="*/ 247650 w 1854200"/>
                    <a:gd name="connsiteY4" fmla="*/ 0 h 1187450"/>
                    <a:gd name="connsiteX5" fmla="*/ 298450 w 1854200"/>
                    <a:gd name="connsiteY5" fmla="*/ 57150 h 1187450"/>
                    <a:gd name="connsiteX6" fmla="*/ 355600 w 1854200"/>
                    <a:gd name="connsiteY6" fmla="*/ 266700 h 1187450"/>
                    <a:gd name="connsiteX7" fmla="*/ 419100 w 1854200"/>
                    <a:gd name="connsiteY7" fmla="*/ 444500 h 1187450"/>
                    <a:gd name="connsiteX8" fmla="*/ 527050 w 1854200"/>
                    <a:gd name="connsiteY8" fmla="*/ 635000 h 1187450"/>
                    <a:gd name="connsiteX9" fmla="*/ 698500 w 1854200"/>
                    <a:gd name="connsiteY9" fmla="*/ 838200 h 1187450"/>
                    <a:gd name="connsiteX10" fmla="*/ 908050 w 1854200"/>
                    <a:gd name="connsiteY10" fmla="*/ 958850 h 1187450"/>
                    <a:gd name="connsiteX11" fmla="*/ 1104900 w 1854200"/>
                    <a:gd name="connsiteY11" fmla="*/ 1022350 h 1187450"/>
                    <a:gd name="connsiteX12" fmla="*/ 1384300 w 1854200"/>
                    <a:gd name="connsiteY12" fmla="*/ 1079500 h 1187450"/>
                    <a:gd name="connsiteX13" fmla="*/ 1714500 w 1854200"/>
                    <a:gd name="connsiteY13" fmla="*/ 1111250 h 1187450"/>
                    <a:gd name="connsiteX14" fmla="*/ 1854200 w 1854200"/>
                    <a:gd name="connsiteY14" fmla="*/ 1092200 h 11874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854200" h="1187450">
                      <a:moveTo>
                        <a:pt x="0" y="1187450"/>
                      </a:moveTo>
                      <a:cubicBezTo>
                        <a:pt x="31750" y="972079"/>
                        <a:pt x="63500" y="756708"/>
                        <a:pt x="88900" y="590550"/>
                      </a:cubicBezTo>
                      <a:cubicBezTo>
                        <a:pt x="114300" y="424392"/>
                        <a:pt x="133350" y="279400"/>
                        <a:pt x="152400" y="190500"/>
                      </a:cubicBezTo>
                      <a:cubicBezTo>
                        <a:pt x="171450" y="101600"/>
                        <a:pt x="187325" y="88900"/>
                        <a:pt x="203200" y="57150"/>
                      </a:cubicBezTo>
                      <a:cubicBezTo>
                        <a:pt x="219075" y="25400"/>
                        <a:pt x="231775" y="0"/>
                        <a:pt x="247650" y="0"/>
                      </a:cubicBezTo>
                      <a:cubicBezTo>
                        <a:pt x="263525" y="0"/>
                        <a:pt x="280458" y="12700"/>
                        <a:pt x="298450" y="57150"/>
                      </a:cubicBezTo>
                      <a:cubicBezTo>
                        <a:pt x="316442" y="101600"/>
                        <a:pt x="335492" y="202142"/>
                        <a:pt x="355600" y="266700"/>
                      </a:cubicBezTo>
                      <a:cubicBezTo>
                        <a:pt x="375708" y="331258"/>
                        <a:pt x="390525" y="383117"/>
                        <a:pt x="419100" y="444500"/>
                      </a:cubicBezTo>
                      <a:cubicBezTo>
                        <a:pt x="447675" y="505883"/>
                        <a:pt x="480483" y="569383"/>
                        <a:pt x="527050" y="635000"/>
                      </a:cubicBezTo>
                      <a:cubicBezTo>
                        <a:pt x="573617" y="700617"/>
                        <a:pt x="635000" y="784225"/>
                        <a:pt x="698500" y="838200"/>
                      </a:cubicBezTo>
                      <a:cubicBezTo>
                        <a:pt x="762000" y="892175"/>
                        <a:pt x="840317" y="928158"/>
                        <a:pt x="908050" y="958850"/>
                      </a:cubicBezTo>
                      <a:cubicBezTo>
                        <a:pt x="975783" y="989542"/>
                        <a:pt x="1025525" y="1002242"/>
                        <a:pt x="1104900" y="1022350"/>
                      </a:cubicBezTo>
                      <a:cubicBezTo>
                        <a:pt x="1184275" y="1042458"/>
                        <a:pt x="1282700" y="1064683"/>
                        <a:pt x="1384300" y="1079500"/>
                      </a:cubicBezTo>
                      <a:cubicBezTo>
                        <a:pt x="1485900" y="1094317"/>
                        <a:pt x="1636183" y="1109133"/>
                        <a:pt x="1714500" y="1111250"/>
                      </a:cubicBezTo>
                      <a:cubicBezTo>
                        <a:pt x="1792817" y="1113367"/>
                        <a:pt x="1823508" y="1102783"/>
                        <a:pt x="1854200" y="1092200"/>
                      </a:cubicBezTo>
                    </a:path>
                  </a:pathLst>
                </a:cu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44" name="直線接點 43"/>
                <p:cNvCxnSpPr/>
                <p:nvPr/>
              </p:nvCxnSpPr>
              <p:spPr>
                <a:xfrm rot="5400000">
                  <a:off x="215076" y="4999842"/>
                  <a:ext cx="857256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直線接點 44"/>
                <p:cNvCxnSpPr/>
                <p:nvPr/>
              </p:nvCxnSpPr>
              <p:spPr>
                <a:xfrm rot="5400000">
                  <a:off x="1143770" y="4999842"/>
                  <a:ext cx="857256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直線接點 45"/>
                <p:cNvCxnSpPr/>
                <p:nvPr/>
              </p:nvCxnSpPr>
              <p:spPr>
                <a:xfrm rot="5400000">
                  <a:off x="2070876" y="4999842"/>
                  <a:ext cx="857256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直線接點 46"/>
                <p:cNvCxnSpPr/>
                <p:nvPr/>
              </p:nvCxnSpPr>
              <p:spPr>
                <a:xfrm rot="5400000">
                  <a:off x="3001158" y="4999842"/>
                  <a:ext cx="857256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直線接點 47"/>
                <p:cNvCxnSpPr/>
                <p:nvPr/>
              </p:nvCxnSpPr>
              <p:spPr>
                <a:xfrm rot="5400000">
                  <a:off x="3928264" y="4999842"/>
                  <a:ext cx="857256" cy="1588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1" name="手繪多邊形 40"/>
              <p:cNvSpPr/>
              <p:nvPr/>
            </p:nvSpPr>
            <p:spPr>
              <a:xfrm>
                <a:off x="1714480" y="4870460"/>
                <a:ext cx="1854200" cy="460370"/>
              </a:xfrm>
              <a:custGeom>
                <a:avLst/>
                <a:gdLst>
                  <a:gd name="connsiteX0" fmla="*/ 0 w 1854200"/>
                  <a:gd name="connsiteY0" fmla="*/ 1187450 h 1187450"/>
                  <a:gd name="connsiteX1" fmla="*/ 88900 w 1854200"/>
                  <a:gd name="connsiteY1" fmla="*/ 590550 h 1187450"/>
                  <a:gd name="connsiteX2" fmla="*/ 152400 w 1854200"/>
                  <a:gd name="connsiteY2" fmla="*/ 190500 h 1187450"/>
                  <a:gd name="connsiteX3" fmla="*/ 203200 w 1854200"/>
                  <a:gd name="connsiteY3" fmla="*/ 57150 h 1187450"/>
                  <a:gd name="connsiteX4" fmla="*/ 247650 w 1854200"/>
                  <a:gd name="connsiteY4" fmla="*/ 0 h 1187450"/>
                  <a:gd name="connsiteX5" fmla="*/ 298450 w 1854200"/>
                  <a:gd name="connsiteY5" fmla="*/ 57150 h 1187450"/>
                  <a:gd name="connsiteX6" fmla="*/ 355600 w 1854200"/>
                  <a:gd name="connsiteY6" fmla="*/ 266700 h 1187450"/>
                  <a:gd name="connsiteX7" fmla="*/ 419100 w 1854200"/>
                  <a:gd name="connsiteY7" fmla="*/ 444500 h 1187450"/>
                  <a:gd name="connsiteX8" fmla="*/ 527050 w 1854200"/>
                  <a:gd name="connsiteY8" fmla="*/ 635000 h 1187450"/>
                  <a:gd name="connsiteX9" fmla="*/ 698500 w 1854200"/>
                  <a:gd name="connsiteY9" fmla="*/ 838200 h 1187450"/>
                  <a:gd name="connsiteX10" fmla="*/ 908050 w 1854200"/>
                  <a:gd name="connsiteY10" fmla="*/ 958850 h 1187450"/>
                  <a:gd name="connsiteX11" fmla="*/ 1104900 w 1854200"/>
                  <a:gd name="connsiteY11" fmla="*/ 1022350 h 1187450"/>
                  <a:gd name="connsiteX12" fmla="*/ 1384300 w 1854200"/>
                  <a:gd name="connsiteY12" fmla="*/ 1079500 h 1187450"/>
                  <a:gd name="connsiteX13" fmla="*/ 1714500 w 1854200"/>
                  <a:gd name="connsiteY13" fmla="*/ 1111250 h 1187450"/>
                  <a:gd name="connsiteX14" fmla="*/ 1854200 w 1854200"/>
                  <a:gd name="connsiteY14" fmla="*/ 1092200 h 1187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854200" h="1187450">
                    <a:moveTo>
                      <a:pt x="0" y="1187450"/>
                    </a:moveTo>
                    <a:cubicBezTo>
                      <a:pt x="31750" y="972079"/>
                      <a:pt x="63500" y="756708"/>
                      <a:pt x="88900" y="590550"/>
                    </a:cubicBezTo>
                    <a:cubicBezTo>
                      <a:pt x="114300" y="424392"/>
                      <a:pt x="133350" y="279400"/>
                      <a:pt x="152400" y="190500"/>
                    </a:cubicBezTo>
                    <a:cubicBezTo>
                      <a:pt x="171450" y="101600"/>
                      <a:pt x="187325" y="88900"/>
                      <a:pt x="203200" y="57150"/>
                    </a:cubicBezTo>
                    <a:cubicBezTo>
                      <a:pt x="219075" y="25400"/>
                      <a:pt x="231775" y="0"/>
                      <a:pt x="247650" y="0"/>
                    </a:cubicBezTo>
                    <a:cubicBezTo>
                      <a:pt x="263525" y="0"/>
                      <a:pt x="280458" y="12700"/>
                      <a:pt x="298450" y="57150"/>
                    </a:cubicBezTo>
                    <a:cubicBezTo>
                      <a:pt x="316442" y="101600"/>
                      <a:pt x="335492" y="202142"/>
                      <a:pt x="355600" y="266700"/>
                    </a:cubicBezTo>
                    <a:cubicBezTo>
                      <a:pt x="375708" y="331258"/>
                      <a:pt x="390525" y="383117"/>
                      <a:pt x="419100" y="444500"/>
                    </a:cubicBezTo>
                    <a:cubicBezTo>
                      <a:pt x="447675" y="505883"/>
                      <a:pt x="480483" y="569383"/>
                      <a:pt x="527050" y="635000"/>
                    </a:cubicBezTo>
                    <a:cubicBezTo>
                      <a:pt x="573617" y="700617"/>
                      <a:pt x="635000" y="784225"/>
                      <a:pt x="698500" y="838200"/>
                    </a:cubicBezTo>
                    <a:cubicBezTo>
                      <a:pt x="762000" y="892175"/>
                      <a:pt x="840317" y="928158"/>
                      <a:pt x="908050" y="958850"/>
                    </a:cubicBezTo>
                    <a:cubicBezTo>
                      <a:pt x="975783" y="989542"/>
                      <a:pt x="1025525" y="1002242"/>
                      <a:pt x="1104900" y="1022350"/>
                    </a:cubicBezTo>
                    <a:cubicBezTo>
                      <a:pt x="1184275" y="1042458"/>
                      <a:pt x="1282700" y="1064683"/>
                      <a:pt x="1384300" y="1079500"/>
                    </a:cubicBezTo>
                    <a:cubicBezTo>
                      <a:pt x="1485900" y="1094317"/>
                      <a:pt x="1636183" y="1109133"/>
                      <a:pt x="1714500" y="1111250"/>
                    </a:cubicBezTo>
                    <a:cubicBezTo>
                      <a:pt x="1792817" y="1113367"/>
                      <a:pt x="1823508" y="1102783"/>
                      <a:pt x="1854200" y="1092200"/>
                    </a:cubicBezTo>
                  </a:path>
                </a:pathLst>
              </a:cu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cxnSp>
          <p:nvCxnSpPr>
            <p:cNvPr id="37" name="直線接點 36"/>
            <p:cNvCxnSpPr/>
            <p:nvPr/>
          </p:nvCxnSpPr>
          <p:spPr>
            <a:xfrm>
              <a:off x="857224" y="6298662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文字方塊 37"/>
            <p:cNvSpPr txBox="1"/>
            <p:nvPr/>
          </p:nvSpPr>
          <p:spPr>
            <a:xfrm>
              <a:off x="1071538" y="6248131"/>
              <a:ext cx="718424" cy="291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100" dirty="0" smtClean="0">
                  <a:solidFill>
                    <a:srgbClr val="0070C0"/>
                  </a:solidFill>
                </a:rPr>
                <a:t>25 ns</a:t>
              </a:r>
              <a:endParaRPr lang="zh-TW" altLang="en-US" sz="1100" dirty="0">
                <a:solidFill>
                  <a:srgbClr val="0070C0"/>
                </a:solidFill>
              </a:endParaRPr>
            </a:p>
          </p:txBody>
        </p:sp>
      </p:grpSp>
      <p:sp>
        <p:nvSpPr>
          <p:cNvPr id="51" name="矩形 50"/>
          <p:cNvSpPr/>
          <p:nvPr/>
        </p:nvSpPr>
        <p:spPr>
          <a:xfrm>
            <a:off x="467544" y="4221088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55600" indent="-355600"/>
            <a:r>
              <a:rPr lang="en-US" altLang="zh-TW" sz="2000" b="1" i="1" dirty="0" smtClean="0">
                <a:solidFill>
                  <a:srgbClr val="FF0000"/>
                </a:solidFill>
                <a:sym typeface="Wingdings" pitchFamily="2" charset="2"/>
              </a:rPr>
              <a:t>SiPM  output</a:t>
            </a:r>
          </a:p>
          <a:p>
            <a:pPr marL="355600" indent="-355600"/>
            <a:r>
              <a:rPr lang="en-US" altLang="zh-TW" sz="2000" dirty="0" smtClean="0">
                <a:sym typeface="Wingdings" pitchFamily="2" charset="2"/>
              </a:rPr>
              <a:t>ECAL</a:t>
            </a:r>
            <a:r>
              <a:rPr lang="zh-TW" altLang="en-US" sz="2000" dirty="0" smtClean="0">
                <a:sym typeface="Wingdings" pitchFamily="2" charset="2"/>
              </a:rPr>
              <a:t>  </a:t>
            </a:r>
            <a:r>
              <a:rPr lang="en-US" altLang="zh-TW" sz="2000" dirty="0" smtClean="0">
                <a:sym typeface="Wingdings" pitchFamily="2" charset="2"/>
              </a:rPr>
              <a:t>front 2X</a:t>
            </a:r>
            <a:r>
              <a:rPr lang="en-US" altLang="zh-TW" sz="2000" baseline="-25000" dirty="0" smtClean="0">
                <a:sym typeface="Wingdings" pitchFamily="2" charset="2"/>
              </a:rPr>
              <a:t>o</a:t>
            </a:r>
            <a:r>
              <a:rPr lang="en-US" altLang="zh-TW" sz="2000" dirty="0" smtClean="0">
                <a:sym typeface="Wingdings" pitchFamily="2" charset="2"/>
              </a:rPr>
              <a:t> layers,  LumiCal 2X</a:t>
            </a:r>
            <a:r>
              <a:rPr lang="en-US" altLang="zh-TW" sz="2000" baseline="-25000" dirty="0" smtClean="0">
                <a:sym typeface="Wingdings" pitchFamily="2" charset="2"/>
              </a:rPr>
              <a:t>o</a:t>
            </a:r>
            <a:r>
              <a:rPr lang="en-US" altLang="zh-TW" sz="2000" dirty="0" smtClean="0">
                <a:sym typeface="Wingdings" pitchFamily="2" charset="2"/>
              </a:rPr>
              <a:t> decks</a:t>
            </a:r>
          </a:p>
          <a:p>
            <a:pPr marL="355600" indent="-355600">
              <a:buAutoNum type="arabicPeriod"/>
            </a:pPr>
            <a:r>
              <a:rPr lang="en-US" altLang="zh-TW" sz="2000" dirty="0" smtClean="0">
                <a:solidFill>
                  <a:srgbClr val="FF0000"/>
                </a:solidFill>
                <a:sym typeface="Wingdings" pitchFamily="2" charset="2"/>
              </a:rPr>
              <a:t>High-gain signal   (ADC of multi BC)</a:t>
            </a:r>
          </a:p>
          <a:p>
            <a:pPr marL="355600" indent="-355600">
              <a:buAutoNum type="arabicPeriod"/>
            </a:pPr>
            <a:r>
              <a:rPr lang="en-US" altLang="zh-TW" sz="2000" dirty="0" smtClean="0">
                <a:solidFill>
                  <a:srgbClr val="FF0000"/>
                </a:solidFill>
                <a:sym typeface="Wingdings" pitchFamily="2" charset="2"/>
              </a:rPr>
              <a:t>3-bit (8 levels) comparator  per BC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pic>
        <p:nvPicPr>
          <p:cNvPr id="7" name="Picture 2" descr="C:\Users\suen\Pictures\圖片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20688"/>
            <a:ext cx="5803900" cy="3187700"/>
          </a:xfrm>
          <a:prstGeom prst="rect">
            <a:avLst/>
          </a:prstGeom>
          <a:noFill/>
        </p:spPr>
      </p:pic>
      <p:pic>
        <p:nvPicPr>
          <p:cNvPr id="8" name="Picture 3" descr="C:\Users\suen\Pictures\圖片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4653136"/>
            <a:ext cx="3575050" cy="1806575"/>
          </a:xfrm>
          <a:prstGeom prst="rect">
            <a:avLst/>
          </a:prstGeom>
          <a:noFill/>
        </p:spPr>
      </p:pic>
      <p:pic>
        <p:nvPicPr>
          <p:cNvPr id="9" name="Picture 4" descr="C:\Users\suen\Pictures\圖片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836712"/>
            <a:ext cx="2835275" cy="35575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3075</TotalTime>
  <Words>399</Words>
  <Application>Microsoft Office PowerPoint</Application>
  <PresentationFormat>如螢幕大小 (4:3)</PresentationFormat>
  <Paragraphs>123</Paragraphs>
  <Slides>7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Office 佈景主題</vt:lpstr>
      <vt:lpstr>投影片 1</vt:lpstr>
      <vt:lpstr>Cross-section  </vt:lpstr>
      <vt:lpstr>BHLUMI X-section, racetrack @CEPC</vt:lpstr>
      <vt:lpstr>投影片 4</vt:lpstr>
      <vt:lpstr>Bhabha pile-up rate @High-Lumi Z</vt:lpstr>
      <vt:lpstr>Z → qq‾    pile-up rate @High-Lumi Z</vt:lpstr>
      <vt:lpstr>SiPM w. Comparator in MIP layers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suen</dc:creator>
  <cp:lastModifiedBy>suen</cp:lastModifiedBy>
  <cp:revision>249</cp:revision>
  <dcterms:created xsi:type="dcterms:W3CDTF">2019-09-05T02:05:12Z</dcterms:created>
  <dcterms:modified xsi:type="dcterms:W3CDTF">2024-05-03T20:13:31Z</dcterms:modified>
</cp:coreProperties>
</file>