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1"/>
  </p:sldMasterIdLst>
  <p:notesMasterIdLst>
    <p:notesMasterId r:id="rId9"/>
  </p:notesMasterIdLst>
  <p:sldIdLst>
    <p:sldId id="259" r:id="rId2"/>
    <p:sldId id="406" r:id="rId3"/>
    <p:sldId id="403" r:id="rId4"/>
    <p:sldId id="404" r:id="rId5"/>
    <p:sldId id="383" r:id="rId6"/>
    <p:sldId id="394" r:id="rId7"/>
    <p:sldId id="405" r:id="rId8"/>
  </p:sldIdLst>
  <p:sldSz cx="9144000" cy="5148263"/>
  <p:notesSz cx="6858000" cy="9144000"/>
  <p:defaultTextStyle>
    <a:defPPr>
      <a:defRPr lang="en-US"/>
    </a:defPPr>
    <a:lvl1pPr marL="0" algn="l" defTabSz="6859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91" algn="l" defTabSz="6859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983" algn="l" defTabSz="6859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974" algn="l" defTabSz="6859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966" algn="l" defTabSz="6859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957" algn="l" defTabSz="6859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949" algn="l" defTabSz="6859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940" algn="l" defTabSz="6859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932" algn="l" defTabSz="6859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0808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浅色样式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主题样式 1 - 强调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C083E6E3-FA7D-4D7B-A595-EF9225AFEA82}" styleName="浅色样式 1 - 强调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799B23B-EC83-4686-B30A-512413B5E67A}" styleName="浅色样式 3 - 强调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4" autoAdjust="0"/>
    <p:restoredTop sz="96076" autoAdjust="0"/>
  </p:normalViewPr>
  <p:slideViewPr>
    <p:cSldViewPr snapToGrid="0">
      <p:cViewPr varScale="1">
        <p:scale>
          <a:sx n="132" d="100"/>
          <a:sy n="132" d="100"/>
        </p:scale>
        <p:origin x="144" y="2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7EAE1B-D1B2-49C2-9AC3-2D6729306D8E}" type="datetimeFigureOut">
              <a:rPr lang="zh-CN" altLang="en-US" smtClean="0"/>
              <a:t>2024/5/16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8975" y="1143000"/>
            <a:ext cx="54800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7986E3-0C64-411D-900D-C9DB2D7282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46614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mtClean="0"/>
              <a:t>Two changes: first</a:t>
            </a:r>
            <a:r>
              <a:rPr lang="en-US" altLang="zh-CN" baseline="0" smtClean="0"/>
              <a:t>, add yoke to reduce the range of stray field; second, the size of HCal increase, so size of the solenoid and the yoke increase accordingly. 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7986E3-0C64-411D-900D-C9DB2D728289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5819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2552"/>
            <a:ext cx="6858000" cy="1792358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4030"/>
            <a:ext cx="6858000" cy="1242971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53309-A0CE-4E06-8A9D-1378918EA65A}" type="datetime1">
              <a:rPr lang="en-US" altLang="zh-CN" smtClean="0"/>
              <a:t>5/16/2024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Q. XU, The 7th CEPC IAC Meeting, Nov.1-5 2021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14028-2C42-48E4-958A-A39E3E99AC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0965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C1756-716E-44BD-A133-E8FE2622F2EB}" type="datetime1">
              <a:rPr lang="en-US" altLang="zh-CN" smtClean="0"/>
              <a:t>5/16/2024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Q. XU, The 7th CEPC IAC Meeting, Nov.1-5 2021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14028-2C42-48E4-958A-A39E3E99AC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4259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4097"/>
            <a:ext cx="1971675" cy="436291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4097"/>
            <a:ext cx="5800725" cy="436291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D947F-1D10-4F68-8DEA-023F4726AB97}" type="datetime1">
              <a:rPr lang="en-US" altLang="zh-CN" smtClean="0"/>
              <a:t>5/16/2024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Q. XU, The 7th CEPC IAC Meeting, Nov.1-5 2021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14028-2C42-48E4-958A-A39E3E99AC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6952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9E756-83CB-4DE5-A04F-4B823DC6B840}" type="datetime1">
              <a:rPr lang="en-US" altLang="zh-CN" smtClean="0"/>
              <a:t>5/16/2024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Q. XU, The 7th CEPC IAC Meeting, Nov.1-5 2021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14028-2C42-48E4-958A-A39E3E99AC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0347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3491"/>
            <a:ext cx="7886700" cy="2141534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5285"/>
            <a:ext cx="7886700" cy="1126182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0AD05-21C6-4E1E-A539-A5E0F5B2A1D2}" type="datetime1">
              <a:rPr lang="en-US" altLang="zh-CN" smtClean="0"/>
              <a:t>5/16/2024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Q. XU, The 7th CEPC IAC Meeting, Nov.1-5 2021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14028-2C42-48E4-958A-A39E3E99AC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6156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70486"/>
            <a:ext cx="3886200" cy="3266526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70486"/>
            <a:ext cx="3886200" cy="3266526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D4C5F-96EA-49DC-A387-390ABB2DADF7}" type="datetime1">
              <a:rPr lang="en-US" altLang="zh-CN" smtClean="0"/>
              <a:t>5/16/2024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Q. XU, The 7th CEPC IAC Meeting, Nov.1-5 2021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14028-2C42-48E4-958A-A39E3E99AC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2180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4098"/>
            <a:ext cx="7886700" cy="99509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2040"/>
            <a:ext cx="3868340" cy="618506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80546"/>
            <a:ext cx="3868340" cy="27660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2040"/>
            <a:ext cx="3887391" cy="618506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80546"/>
            <a:ext cx="3887391" cy="27660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61AD0-888A-4590-AE6F-E70C5DED27EE}" type="datetime1">
              <a:rPr lang="en-US" altLang="zh-CN" smtClean="0"/>
              <a:t>5/16/2024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Q. XU, The 7th CEPC IAC Meeting, Nov.1-5 2021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14028-2C42-48E4-958A-A39E3E99AC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8942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619A9-B361-4839-9C6C-8286831493F1}" type="datetime1">
              <a:rPr lang="en-US" altLang="zh-CN" smtClean="0"/>
              <a:t>5/16/2024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Q. XU, The 7th CEPC IAC Meeting, Nov.1-5 2021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14028-2C42-48E4-958A-A39E3E99AC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9067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2214A-3FA6-4AC6-827C-EBEFA6DA362D}" type="datetime1">
              <a:rPr lang="en-US" altLang="zh-CN" smtClean="0"/>
              <a:t>5/16/2024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Q. XU, The 7th CEPC IAC Meeting, Nov.1-5 2021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14028-2C42-48E4-958A-A39E3E99AC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5921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3218"/>
            <a:ext cx="2949178" cy="1201261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1255"/>
            <a:ext cx="4629150" cy="365860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4479"/>
            <a:ext cx="2949178" cy="286133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FDE2-30FF-4037-A80E-3E8D2D1E13AE}" type="datetime1">
              <a:rPr lang="en-US" altLang="zh-CN" smtClean="0"/>
              <a:t>5/16/2024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Q. XU, The 7th CEPC IAC Meeting, Nov.1-5 2021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14028-2C42-48E4-958A-A39E3E99AC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211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3218"/>
            <a:ext cx="2949178" cy="1201261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1255"/>
            <a:ext cx="4629150" cy="3658604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4479"/>
            <a:ext cx="2949178" cy="286133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129C7-D891-4930-96B6-8B3A4EA538CB}" type="datetime1">
              <a:rPr lang="en-US" altLang="zh-CN" smtClean="0"/>
              <a:t>5/16/2024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Q. XU, The 7th CEPC IAC Meeting, Nov.1-5 2021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14028-2C42-48E4-958A-A39E3E99AC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5147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4098"/>
            <a:ext cx="7886700" cy="9950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70486"/>
            <a:ext cx="7886700" cy="32665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71678"/>
            <a:ext cx="2057400" cy="2740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71A2EA-EC32-4CDB-8DD5-297DE18D08B9}" type="datetime1">
              <a:rPr lang="en-US" altLang="zh-CN" smtClean="0"/>
              <a:t>5/16/2024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71678"/>
            <a:ext cx="3086100" cy="2740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Q. XU, The 7th CEPC IAC Meeting, Nov.1-5 2021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71678"/>
            <a:ext cx="2057400" cy="2740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C14028-2C42-48E4-958A-A39E3E99AC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349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3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3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64706"/>
            <a:ext cx="9144000" cy="1752025"/>
          </a:xfrm>
          <a:prstGeom prst="rect">
            <a:avLst/>
          </a:prstGeom>
        </p:spPr>
      </p:pic>
      <p:sp>
        <p:nvSpPr>
          <p:cNvPr id="6" name="标题 3"/>
          <p:cNvSpPr txBox="1">
            <a:spLocks/>
          </p:cNvSpPr>
          <p:nvPr/>
        </p:nvSpPr>
        <p:spPr>
          <a:xfrm>
            <a:off x="182247" y="1190149"/>
            <a:ext cx="8627534" cy="80445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91435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0000"/>
              </a:lnSpc>
              <a:defRPr/>
            </a:pPr>
            <a:r>
              <a:rPr lang="en-US" altLang="zh-CN" sz="2800" dirty="0" smtClean="0">
                <a:solidFill>
                  <a:schemeClr val="tx1"/>
                </a:solidFill>
                <a:latin typeface="Times New Roman" panose="02020603050405020304" pitchFamily="18" charset="0"/>
                <a:ea typeface="微软雅黑"/>
              </a:rPr>
              <a:t>CEPC Detector Magnet </a:t>
            </a:r>
            <a:r>
              <a:rPr lang="en-US" altLang="zh-CN" sz="2800" dirty="0" smtClean="0">
                <a:solidFill>
                  <a:schemeClr val="tx1"/>
                </a:solidFill>
                <a:latin typeface="Times New Roman" panose="02020603050405020304" pitchFamily="18" charset="0"/>
                <a:ea typeface="微软雅黑"/>
              </a:rPr>
              <a:t>V0</a:t>
            </a:r>
            <a:endParaRPr lang="en-US" altLang="zh-CN" sz="2800" dirty="0" smtClean="0">
              <a:solidFill>
                <a:schemeClr val="tx1"/>
              </a:solidFill>
              <a:latin typeface="Times New Roman" panose="02020603050405020304" pitchFamily="18" charset="0"/>
              <a:ea typeface="微软雅黑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785816F2-AEF2-4FFE-A0DA-84B4490709A4}"/>
              </a:ext>
            </a:extLst>
          </p:cNvPr>
          <p:cNvSpPr txBox="1"/>
          <p:nvPr/>
        </p:nvSpPr>
        <p:spPr>
          <a:xfrm>
            <a:off x="1290321" y="2287488"/>
            <a:ext cx="6769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 err="1" smtClean="0">
                <a:latin typeface="Times New Roman" panose="02020603050405020304" pitchFamily="18" charset="0"/>
                <a:ea typeface="微软雅黑" panose="020B0503020204020204" pitchFamily="34" charset="-122"/>
              </a:rPr>
              <a:t>Feipeng</a:t>
            </a:r>
            <a:r>
              <a:rPr lang="en-US" altLang="zh-CN" sz="1600" dirty="0" smtClean="0">
                <a:latin typeface="Times New Roman" panose="02020603050405020304" pitchFamily="18" charset="0"/>
                <a:ea typeface="微软雅黑" panose="020B0503020204020204" pitchFamily="34" charset="-122"/>
              </a:rPr>
              <a:t> NING </a:t>
            </a:r>
          </a:p>
          <a:p>
            <a:pPr algn="ctr"/>
            <a:r>
              <a:rPr lang="en-US" altLang="zh-CN" sz="1600" dirty="0" smtClean="0">
                <a:latin typeface="Times New Roman" panose="02020603050405020304" pitchFamily="18" charset="0"/>
                <a:ea typeface="微软雅黑" panose="020B0503020204020204" pitchFamily="34" charset="-122"/>
              </a:rPr>
              <a:t>2024.05</a:t>
            </a:r>
            <a:endParaRPr lang="en-US" altLang="zh-CN" sz="1600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B4846D3F-641A-4A76-991B-5213B1C30DC3}"/>
              </a:ext>
            </a:extLst>
          </p:cNvPr>
          <p:cNvGrpSpPr/>
          <p:nvPr/>
        </p:nvGrpSpPr>
        <p:grpSpPr>
          <a:xfrm>
            <a:off x="6975643" y="21313"/>
            <a:ext cx="2168357" cy="1001468"/>
            <a:chOff x="9791069" y="11100"/>
            <a:chExt cx="2400930" cy="1346086"/>
          </a:xfrm>
        </p:grpSpPr>
        <p:sp>
          <p:nvSpPr>
            <p:cNvPr id="23" name="矩形 22">
              <a:extLst>
                <a:ext uri="{FF2B5EF4-FFF2-40B4-BE49-F238E27FC236}">
                  <a16:creationId xmlns:a16="http://schemas.microsoft.com/office/drawing/2014/main" id="{9D063185-C7AC-4536-AC85-B78B726C4F78}"/>
                </a:ext>
              </a:extLst>
            </p:cNvPr>
            <p:cNvSpPr/>
            <p:nvPr/>
          </p:nvSpPr>
          <p:spPr>
            <a:xfrm>
              <a:off x="9791069" y="872932"/>
              <a:ext cx="2400930" cy="4842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  <a:buClr>
                  <a:srgbClr val="D15A3E"/>
                </a:buClr>
                <a:buSzPct val="100000"/>
              </a:pPr>
              <a:r>
                <a:rPr lang="zh-CN" altLang="en-US" sz="825" dirty="0">
                  <a:solidFill>
                    <a:srgbClr val="2D2E2D"/>
                  </a:solidFill>
                  <a:latin typeface="Times New Roman" panose="02020603050405020304" pitchFamily="18" charset="0"/>
                  <a:ea typeface="Microsoft YaHei UI" panose="020B0503020204020204" pitchFamily="34" charset="-122"/>
                </a:rPr>
                <a:t>中国科学院高能物理研究所</a:t>
              </a:r>
              <a:endParaRPr lang="en-US" altLang="zh-CN" sz="825" dirty="0">
                <a:solidFill>
                  <a:srgbClr val="2D2E2D"/>
                </a:solidFill>
                <a:latin typeface="Times New Roman" panose="02020603050405020304" pitchFamily="18" charset="0"/>
                <a:ea typeface="Microsoft YaHei UI" panose="020B0503020204020204" pitchFamily="34" charset="-122"/>
              </a:endParaRPr>
            </a:p>
            <a:p>
              <a:pPr algn="ctr">
                <a:lnSpc>
                  <a:spcPct val="120000"/>
                </a:lnSpc>
                <a:buClr>
                  <a:srgbClr val="D15A3E"/>
                </a:buClr>
                <a:buSzPct val="100000"/>
              </a:pPr>
              <a:r>
                <a:rPr lang="zh-CN" altLang="en-US" sz="825" dirty="0">
                  <a:solidFill>
                    <a:srgbClr val="2D2E2D"/>
                  </a:solidFill>
                  <a:latin typeface="Times New Roman" panose="02020603050405020304" pitchFamily="18" charset="0"/>
                  <a:ea typeface="Microsoft YaHei UI" panose="020B0503020204020204" pitchFamily="34" charset="-122"/>
                </a:rPr>
                <a:t> </a:t>
              </a:r>
              <a:r>
                <a:rPr lang="en-US" altLang="zh-CN" sz="825" dirty="0">
                  <a:solidFill>
                    <a:srgbClr val="2D2E2D"/>
                  </a:solidFill>
                  <a:latin typeface="Times New Roman" panose="02020603050405020304" pitchFamily="18" charset="0"/>
                  <a:ea typeface="Microsoft YaHei UI" panose="020B0503020204020204" pitchFamily="34" charset="-122"/>
                </a:rPr>
                <a:t>Institute of High Energy Physics, CAS</a:t>
              </a:r>
            </a:p>
          </p:txBody>
        </p:sp>
        <p:pic>
          <p:nvPicPr>
            <p:cNvPr id="24" name="图片 23">
              <a:extLst>
                <a:ext uri="{FF2B5EF4-FFF2-40B4-BE49-F238E27FC236}">
                  <a16:creationId xmlns:a16="http://schemas.microsoft.com/office/drawing/2014/main" id="{52805483-9D9C-4BCC-9DFC-CCF99C11E3D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20556" y="11100"/>
              <a:ext cx="1341954" cy="903077"/>
            </a:xfrm>
            <a:prstGeom prst="rect">
              <a:avLst/>
            </a:prstGeom>
          </p:spPr>
        </p:pic>
      </p:grpSp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30" y="0"/>
            <a:ext cx="965765" cy="624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392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0" y="0"/>
            <a:ext cx="8237483" cy="6244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71595" y="81870"/>
            <a:ext cx="7265888" cy="484007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 smtClean="0"/>
              <a:t>1. </a:t>
            </a:r>
            <a:r>
              <a:rPr lang="en-US" altLang="zh-CN" sz="2800" dirty="0"/>
              <a:t>T</a:t>
            </a:r>
            <a:r>
              <a:rPr lang="en-US" altLang="zh-CN" sz="2800" dirty="0" smtClean="0"/>
              <a:t>he size of magnet</a:t>
            </a:r>
            <a:endParaRPr lang="en-US" altLang="zh-CN" sz="2800" dirty="0"/>
          </a:p>
        </p:txBody>
      </p:sp>
      <p:cxnSp>
        <p:nvCxnSpPr>
          <p:cNvPr id="4" name="直接连接符 3"/>
          <p:cNvCxnSpPr/>
          <p:nvPr/>
        </p:nvCxnSpPr>
        <p:spPr>
          <a:xfrm flipV="1">
            <a:off x="564944" y="624497"/>
            <a:ext cx="7922419" cy="21432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7483" y="5395"/>
            <a:ext cx="898634" cy="596553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0" y="0"/>
            <a:ext cx="965765" cy="624497"/>
          </a:xfrm>
          <a:prstGeom prst="rect">
            <a:avLst/>
          </a:prstGeom>
        </p:spPr>
      </p:pic>
      <p:graphicFrame>
        <p:nvGraphicFramePr>
          <p:cNvPr id="11" name="表格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4344806"/>
              </p:ext>
            </p:extLst>
          </p:nvPr>
        </p:nvGraphicFramePr>
        <p:xfrm>
          <a:off x="5711371" y="2141757"/>
          <a:ext cx="3164114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63485">
                  <a:extLst>
                    <a:ext uri="{9D8B030D-6E8A-4147-A177-3AD203B41FA5}">
                      <a16:colId xmlns:a16="http://schemas.microsoft.com/office/drawing/2014/main" val="1089162884"/>
                    </a:ext>
                  </a:extLst>
                </a:gridCol>
                <a:gridCol w="1400629">
                  <a:extLst>
                    <a:ext uri="{9D8B030D-6E8A-4147-A177-3AD203B41FA5}">
                      <a16:colId xmlns:a16="http://schemas.microsoft.com/office/drawing/2014/main" val="78313935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Inner diameter</a:t>
                      </a:r>
                      <a:endParaRPr lang="zh-CN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7070 mm</a:t>
                      </a:r>
                      <a:endParaRPr lang="zh-CN" alt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70393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Thickness </a:t>
                      </a:r>
                      <a:endParaRPr lang="zh-CN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700 mm</a:t>
                      </a:r>
                      <a:endParaRPr lang="zh-CN" alt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81088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Outer diameter</a:t>
                      </a:r>
                      <a:endParaRPr lang="zh-CN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8470</a:t>
                      </a:r>
                      <a:r>
                        <a:rPr lang="en-US" altLang="zh-CN" sz="1800" baseline="0" dirty="0" smtClean="0"/>
                        <a:t> mm</a:t>
                      </a:r>
                      <a:endParaRPr lang="zh-CN" alt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46304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Length</a:t>
                      </a:r>
                      <a:endParaRPr lang="zh-CN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9050 mm</a:t>
                      </a:r>
                      <a:endParaRPr lang="zh-CN" alt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6811248"/>
                  </a:ext>
                </a:extLst>
              </a:tr>
            </a:tbl>
          </a:graphicData>
        </a:graphic>
      </p:graphicFrame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500" y="732913"/>
            <a:ext cx="5332186" cy="4301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914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0" y="0"/>
            <a:ext cx="8237483" cy="6244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71595" y="79215"/>
            <a:ext cx="7265888" cy="484007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 smtClean="0">
                <a:solidFill>
                  <a:srgbClr val="000000"/>
                </a:solidFill>
                <a:latin typeface="+mn-lt"/>
              </a:rPr>
              <a:t>Detect Magnet</a:t>
            </a:r>
            <a:endParaRPr lang="en-US" altLang="zh-CN" sz="2800" dirty="0">
              <a:solidFill>
                <a:srgbClr val="000000"/>
              </a:solidFill>
              <a:latin typeface="+mn-lt"/>
            </a:endParaRPr>
          </a:p>
        </p:txBody>
      </p:sp>
      <p:cxnSp>
        <p:nvCxnSpPr>
          <p:cNvPr id="4" name="直接连接符 3"/>
          <p:cNvCxnSpPr/>
          <p:nvPr/>
        </p:nvCxnSpPr>
        <p:spPr>
          <a:xfrm flipV="1">
            <a:off x="564944" y="624497"/>
            <a:ext cx="7922419" cy="21432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7483" y="5395"/>
            <a:ext cx="898634" cy="596553"/>
          </a:xfrm>
          <a:prstGeom prst="rect">
            <a:avLst/>
          </a:prstGeom>
        </p:spPr>
      </p:pic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5E1F5EC-53C3-4719-821B-2089C20D5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14028-2C42-48E4-958A-A39E3E99AC05}" type="slidenum">
              <a:rPr lang="en-US" smtClean="0"/>
              <a:t>3</a:t>
            </a:fld>
            <a:endParaRPr lang="en-US" dirty="0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30" y="0"/>
            <a:ext cx="965765" cy="624497"/>
          </a:xfrm>
          <a:prstGeom prst="rect">
            <a:avLst/>
          </a:prstGeom>
        </p:spPr>
      </p:pic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9397927"/>
              </p:ext>
            </p:extLst>
          </p:nvPr>
        </p:nvGraphicFramePr>
        <p:xfrm>
          <a:off x="5132109" y="1165423"/>
          <a:ext cx="2793318" cy="1097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70743">
                  <a:extLst>
                    <a:ext uri="{9D8B030D-6E8A-4147-A177-3AD203B41FA5}">
                      <a16:colId xmlns:a16="http://schemas.microsoft.com/office/drawing/2014/main" val="702000283"/>
                    </a:ext>
                  </a:extLst>
                </a:gridCol>
                <a:gridCol w="1022575">
                  <a:extLst>
                    <a:ext uri="{9D8B030D-6E8A-4147-A177-3AD203B41FA5}">
                      <a16:colId xmlns:a16="http://schemas.microsoft.com/office/drawing/2014/main" val="284361735"/>
                    </a:ext>
                  </a:extLst>
                </a:gridCol>
              </a:tblGrid>
              <a:tr h="195308">
                <a:tc>
                  <a:txBody>
                    <a:bodyPr/>
                    <a:lstStyle/>
                    <a:p>
                      <a:r>
                        <a:rPr lang="en-US" altLang="zh-CN" sz="1200" dirty="0" smtClean="0"/>
                        <a:t>Barrel yoke (ton)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/>
                        <a:t>2300</a:t>
                      </a:r>
                      <a:endParaRPr lang="zh-CN" altLang="en-US" sz="12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1064390"/>
                  </a:ext>
                </a:extLst>
              </a:tr>
              <a:tr h="195308">
                <a:tc>
                  <a:txBody>
                    <a:bodyPr/>
                    <a:lstStyle/>
                    <a:p>
                      <a:r>
                        <a:rPr lang="en-US" altLang="zh-CN" sz="1200" dirty="0" smtClean="0"/>
                        <a:t>Each End yoke (ton)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/>
                        <a:t>754</a:t>
                      </a:r>
                      <a:endParaRPr lang="zh-CN" altLang="en-US" sz="12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6502194"/>
                  </a:ext>
                </a:extLst>
              </a:tr>
              <a:tr h="195308">
                <a:tc>
                  <a:txBody>
                    <a:bodyPr/>
                    <a:lstStyle/>
                    <a:p>
                      <a:r>
                        <a:rPr lang="en-US" altLang="zh-CN" sz="1200" dirty="0" smtClean="0"/>
                        <a:t>Total Yoke (ton)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/>
                        <a:t>3808</a:t>
                      </a:r>
                      <a:endParaRPr lang="zh-CN" altLang="en-US" sz="12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0285883"/>
                  </a:ext>
                </a:extLst>
              </a:tr>
              <a:tr h="248166">
                <a:tc>
                  <a:txBody>
                    <a:bodyPr/>
                    <a:lstStyle/>
                    <a:p>
                      <a:r>
                        <a:rPr lang="en-US" altLang="zh-CN" sz="1200" baseline="0" dirty="0" smtClean="0"/>
                        <a:t>Diameter(m) &amp; length (m)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/>
                        <a:t>10.97&amp;11.75</a:t>
                      </a:r>
                      <a:endParaRPr lang="zh-CN" altLang="en-US" sz="12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9954152"/>
                  </a:ext>
                </a:extLst>
              </a:tr>
            </a:tbl>
          </a:graphicData>
        </a:graphic>
      </p:graphicFrame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8711" y="780820"/>
            <a:ext cx="3620205" cy="2963767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365371" y="4040837"/>
            <a:ext cx="365508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The gap between each layer of </a:t>
            </a:r>
            <a:r>
              <a:rPr lang="en-US" altLang="zh-CN" dirty="0" smtClean="0"/>
              <a:t>yoke </a:t>
            </a:r>
            <a:r>
              <a:rPr lang="en-US" altLang="zh-CN" dirty="0"/>
              <a:t>is 40 </a:t>
            </a:r>
            <a:r>
              <a:rPr lang="en-US" altLang="zh-CN" dirty="0" smtClean="0"/>
              <a:t>mm.</a:t>
            </a:r>
            <a:endParaRPr lang="en-US" altLang="zh-CN" dirty="0" smtClean="0"/>
          </a:p>
        </p:txBody>
      </p:sp>
      <p:sp>
        <p:nvSpPr>
          <p:cNvPr id="6" name="文本框 5"/>
          <p:cNvSpPr txBox="1"/>
          <p:nvPr/>
        </p:nvSpPr>
        <p:spPr>
          <a:xfrm>
            <a:off x="4738914" y="780820"/>
            <a:ext cx="152580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Yoke parameters</a:t>
            </a:r>
            <a:r>
              <a:rPr lang="zh-CN" altLang="en-US" dirty="0" smtClean="0"/>
              <a:t>：</a:t>
            </a:r>
            <a:endParaRPr lang="zh-CN" altLang="en-US" dirty="0"/>
          </a:p>
        </p:txBody>
      </p:sp>
      <p:graphicFrame>
        <p:nvGraphicFramePr>
          <p:cNvPr id="23" name="表格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226577"/>
              </p:ext>
            </p:extLst>
          </p:nvPr>
        </p:nvGraphicFramePr>
        <p:xfrm>
          <a:off x="4992913" y="2757346"/>
          <a:ext cx="2656116" cy="21513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54630">
                  <a:extLst>
                    <a:ext uri="{9D8B030D-6E8A-4147-A177-3AD203B41FA5}">
                      <a16:colId xmlns:a16="http://schemas.microsoft.com/office/drawing/2014/main" val="702138626"/>
                    </a:ext>
                  </a:extLst>
                </a:gridCol>
                <a:gridCol w="1001486">
                  <a:extLst>
                    <a:ext uri="{9D8B030D-6E8A-4147-A177-3AD203B41FA5}">
                      <a16:colId xmlns:a16="http://schemas.microsoft.com/office/drawing/2014/main" val="127436644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Inner diameter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7300 mm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63243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Operating</a:t>
                      </a:r>
                      <a:r>
                        <a:rPr lang="en-US" altLang="zh-CN" baseline="0" dirty="0" smtClean="0"/>
                        <a:t> current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16702 </a:t>
                      </a:r>
                      <a:r>
                        <a:rPr lang="en-US" altLang="zh-CN" dirty="0" smtClean="0"/>
                        <a:t>A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0645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Cable length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33 km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15895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Inductance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11 H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80207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Stored Energy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1.54 GJ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0770006"/>
                  </a:ext>
                </a:extLst>
              </a:tr>
              <a:tr h="170648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Total mass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220 tons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4908474"/>
                  </a:ext>
                </a:extLst>
              </a:tr>
            </a:tbl>
          </a:graphicData>
        </a:graphic>
      </p:graphicFrame>
      <p:sp>
        <p:nvSpPr>
          <p:cNvPr id="24" name="文本框 23"/>
          <p:cNvSpPr txBox="1"/>
          <p:nvPr/>
        </p:nvSpPr>
        <p:spPr>
          <a:xfrm>
            <a:off x="4526153" y="2421294"/>
            <a:ext cx="134075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Coil parameters: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1083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0132" y="757846"/>
            <a:ext cx="4646667" cy="474366"/>
          </a:xfrm>
        </p:spPr>
        <p:txBody>
          <a:bodyPr>
            <a:normAutofit/>
          </a:bodyPr>
          <a:lstStyle/>
          <a:p>
            <a:r>
              <a:rPr lang="en-US" altLang="zh-CN" sz="2400" b="1" dirty="0" smtClean="0"/>
              <a:t>50 Gauss and 100 Gauss distribution:</a:t>
            </a:r>
            <a:endParaRPr lang="zh-CN" altLang="en-US" sz="2400" b="1" dirty="0"/>
          </a:p>
        </p:txBody>
      </p:sp>
      <p:sp>
        <p:nvSpPr>
          <p:cNvPr id="9" name="矩形 8"/>
          <p:cNvSpPr/>
          <p:nvPr/>
        </p:nvSpPr>
        <p:spPr>
          <a:xfrm>
            <a:off x="971595" y="0"/>
            <a:ext cx="7265888" cy="6244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altLang="zh-CN" sz="2800" dirty="0" smtClean="0">
                <a:solidFill>
                  <a:schemeClr val="tx1"/>
                </a:solidFill>
              </a:rPr>
              <a:t>stray </a:t>
            </a:r>
            <a:r>
              <a:rPr lang="en-US" altLang="zh-CN" sz="2800" dirty="0">
                <a:solidFill>
                  <a:schemeClr val="tx1"/>
                </a:solidFill>
              </a:rPr>
              <a:t>field</a:t>
            </a:r>
          </a:p>
        </p:txBody>
      </p:sp>
      <p:cxnSp>
        <p:nvCxnSpPr>
          <p:cNvPr id="10" name="直接连接符 9"/>
          <p:cNvCxnSpPr/>
          <p:nvPr/>
        </p:nvCxnSpPr>
        <p:spPr>
          <a:xfrm flipV="1">
            <a:off x="564944" y="624497"/>
            <a:ext cx="7922419" cy="21432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图片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7483" y="5395"/>
            <a:ext cx="898634" cy="596553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0" y="0"/>
            <a:ext cx="965765" cy="624497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903999" y="4101123"/>
            <a:ext cx="273953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50 Gauss and 100 Gauss distribution</a:t>
            </a:r>
            <a:endParaRPr lang="zh-CN" altLang="en-US" dirty="0"/>
          </a:p>
        </p:txBody>
      </p:sp>
      <p:graphicFrame>
        <p:nvGraphicFramePr>
          <p:cNvPr id="14" name="内容占位符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49013878"/>
              </p:ext>
            </p:extLst>
          </p:nvPr>
        </p:nvGraphicFramePr>
        <p:xfrm>
          <a:off x="5595883" y="1375440"/>
          <a:ext cx="2260109" cy="22631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0964">
                  <a:extLst>
                    <a:ext uri="{9D8B030D-6E8A-4147-A177-3AD203B41FA5}">
                      <a16:colId xmlns:a16="http://schemas.microsoft.com/office/drawing/2014/main" val="707189771"/>
                    </a:ext>
                  </a:extLst>
                </a:gridCol>
                <a:gridCol w="853017">
                  <a:extLst>
                    <a:ext uri="{9D8B030D-6E8A-4147-A177-3AD203B41FA5}">
                      <a16:colId xmlns:a16="http://schemas.microsoft.com/office/drawing/2014/main" val="4034190642"/>
                    </a:ext>
                  </a:extLst>
                </a:gridCol>
                <a:gridCol w="736128">
                  <a:extLst>
                    <a:ext uri="{9D8B030D-6E8A-4147-A177-3AD203B41FA5}">
                      <a16:colId xmlns:a16="http://schemas.microsoft.com/office/drawing/2014/main" val="3723228144"/>
                    </a:ext>
                  </a:extLst>
                </a:gridCol>
              </a:tblGrid>
              <a:tr h="227937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Stray field</a:t>
                      </a:r>
                      <a:endParaRPr lang="zh-CN" sz="14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1400" dirty="0" smtClean="0">
                        <a:latin typeface="+mn-lt"/>
                      </a:endParaRPr>
                    </a:p>
                  </a:txBody>
                  <a:tcPr marL="68580" marR="68580" marT="34290" marB="3429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9038206"/>
                  </a:ext>
                </a:extLst>
              </a:tr>
              <a:tr h="227937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50 Gs</a:t>
                      </a:r>
                      <a:endParaRPr lang="zh-CN" sz="14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R direction</a:t>
                      </a:r>
                      <a:endParaRPr lang="zh-CN" sz="14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400" kern="100" dirty="0" smtClean="0">
                          <a:effectLst/>
                          <a:latin typeface="+mn-lt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23.6m</a:t>
                      </a:r>
                      <a:endParaRPr lang="zh-CN" sz="1400" kern="100" dirty="0">
                        <a:effectLst/>
                        <a:latin typeface="+mn-lt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5914651"/>
                  </a:ext>
                </a:extLst>
              </a:tr>
              <a:tr h="227937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Z direction</a:t>
                      </a:r>
                      <a:endParaRPr lang="zh-CN" sz="14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400" kern="100" dirty="0" smtClean="0">
                          <a:effectLst/>
                          <a:latin typeface="+mn-lt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29.8m</a:t>
                      </a:r>
                      <a:endParaRPr lang="zh-CN" sz="1400" kern="100" dirty="0">
                        <a:effectLst/>
                        <a:latin typeface="+mn-lt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8952439"/>
                  </a:ext>
                </a:extLst>
              </a:tr>
              <a:tr h="227937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100 Gs</a:t>
                      </a:r>
                      <a:endParaRPr lang="zh-CN" sz="14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R direction</a:t>
                      </a:r>
                      <a:endParaRPr lang="zh-CN" sz="14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400" kern="100" dirty="0" smtClean="0">
                          <a:effectLst/>
                          <a:latin typeface="+mn-lt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18.7m</a:t>
                      </a:r>
                      <a:endParaRPr lang="zh-CN" sz="1400" kern="100" dirty="0">
                        <a:effectLst/>
                        <a:latin typeface="+mn-lt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8061843"/>
                  </a:ext>
                </a:extLst>
              </a:tr>
              <a:tr h="227937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Z direction</a:t>
                      </a:r>
                      <a:endParaRPr lang="zh-CN" sz="14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400" kern="100" dirty="0" smtClean="0">
                          <a:effectLst/>
                          <a:latin typeface="+mn-lt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23.6m</a:t>
                      </a:r>
                      <a:endParaRPr lang="zh-CN" sz="1400" kern="100" dirty="0">
                        <a:effectLst/>
                        <a:latin typeface="+mn-lt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5669569"/>
                  </a:ext>
                </a:extLst>
              </a:tr>
            </a:tbl>
          </a:graphicData>
        </a:graphic>
      </p:graphicFrame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945" y="1485400"/>
            <a:ext cx="4425594" cy="236253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78945" y="1596572"/>
            <a:ext cx="90601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100 Gauss</a:t>
            </a:r>
            <a:endParaRPr lang="zh-CN" altLang="en-US" dirty="0"/>
          </a:p>
        </p:txBody>
      </p:sp>
      <p:sp>
        <p:nvSpPr>
          <p:cNvPr id="13" name="文本框 12"/>
          <p:cNvSpPr txBox="1"/>
          <p:nvPr/>
        </p:nvSpPr>
        <p:spPr>
          <a:xfrm>
            <a:off x="3786686" y="1596572"/>
            <a:ext cx="81785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50 Gauss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128331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03086" y="44873"/>
            <a:ext cx="7404178" cy="601056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altLang="zh-CN" sz="3200" b="1" dirty="0" smtClean="0"/>
              <a:t>Stray field at the booster </a:t>
            </a:r>
            <a:r>
              <a:rPr lang="en-US" altLang="zh-CN" sz="3200" b="1" dirty="0"/>
              <a:t>ring</a:t>
            </a:r>
            <a:endParaRPr lang="zh-CN" altLang="en-US" sz="3200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7025292" y="4757232"/>
            <a:ext cx="2057400" cy="274097"/>
          </a:xfrm>
        </p:spPr>
        <p:txBody>
          <a:bodyPr/>
          <a:lstStyle/>
          <a:p>
            <a:fld id="{1BC14028-2C42-48E4-958A-A39E3E99AC05}" type="slidenum">
              <a:rPr lang="en-US" smtClean="0"/>
              <a:t>5</a:t>
            </a:fld>
            <a:endParaRPr lang="en-US" dirty="0"/>
          </a:p>
        </p:txBody>
      </p:sp>
      <p:grpSp>
        <p:nvGrpSpPr>
          <p:cNvPr id="3" name="组合 2"/>
          <p:cNvGrpSpPr/>
          <p:nvPr/>
        </p:nvGrpSpPr>
        <p:grpSpPr>
          <a:xfrm>
            <a:off x="488712" y="941774"/>
            <a:ext cx="4792004" cy="2684479"/>
            <a:chOff x="537171" y="959711"/>
            <a:chExt cx="4792004" cy="2684479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37171" y="959711"/>
              <a:ext cx="4150944" cy="2684479"/>
            </a:xfrm>
            <a:prstGeom prst="rect">
              <a:avLst/>
            </a:prstGeom>
          </p:spPr>
        </p:pic>
        <p:cxnSp>
          <p:nvCxnSpPr>
            <p:cNvPr id="12" name="直接连接符 11"/>
            <p:cNvCxnSpPr/>
            <p:nvPr/>
          </p:nvCxnSpPr>
          <p:spPr>
            <a:xfrm>
              <a:off x="940851" y="1622501"/>
              <a:ext cx="3108779" cy="7258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4" name="直接箭头连接符 13"/>
            <p:cNvCxnSpPr/>
            <p:nvPr/>
          </p:nvCxnSpPr>
          <p:spPr>
            <a:xfrm flipH="1">
              <a:off x="1255630" y="1622501"/>
              <a:ext cx="21771" cy="1879600"/>
            </a:xfrm>
            <a:prstGeom prst="straightConnector1">
              <a:avLst/>
            </a:prstGeom>
            <a:ln>
              <a:solidFill>
                <a:srgbClr val="FFC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文本框 14"/>
            <p:cNvSpPr txBox="1"/>
            <p:nvPr/>
          </p:nvSpPr>
          <p:spPr>
            <a:xfrm>
              <a:off x="1016144" y="2418256"/>
              <a:ext cx="498855" cy="30008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/>
                <a:t>25m</a:t>
              </a:r>
              <a:endParaRPr lang="zh-CN" altLang="en-US" dirty="0"/>
            </a:p>
          </p:txBody>
        </p:sp>
        <p:sp>
          <p:nvSpPr>
            <p:cNvPr id="19" name="左大括号 18"/>
            <p:cNvSpPr/>
            <p:nvPr/>
          </p:nvSpPr>
          <p:spPr>
            <a:xfrm rot="16200000">
              <a:off x="3160600" y="1006531"/>
              <a:ext cx="239486" cy="1538574"/>
            </a:xfrm>
            <a:prstGeom prst="leftBrace">
              <a:avLst>
                <a:gd name="adj1" fmla="val 109092"/>
                <a:gd name="adj2" fmla="val 50943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21" name="直接箭头连接符 20"/>
            <p:cNvCxnSpPr/>
            <p:nvPr/>
          </p:nvCxnSpPr>
          <p:spPr>
            <a:xfrm>
              <a:off x="3391517" y="1966480"/>
              <a:ext cx="1937658" cy="0"/>
            </a:xfrm>
            <a:prstGeom prst="straightConnector1">
              <a:avLst/>
            </a:prstGeom>
            <a:ln w="28575">
              <a:solidFill>
                <a:srgbClr val="92D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4" name="直接连接符 23"/>
          <p:cNvCxnSpPr/>
          <p:nvPr/>
        </p:nvCxnSpPr>
        <p:spPr>
          <a:xfrm flipV="1">
            <a:off x="564944" y="624497"/>
            <a:ext cx="7922419" cy="21432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图片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7483" y="5395"/>
            <a:ext cx="898634" cy="596553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30" y="0"/>
            <a:ext cx="965765" cy="624497"/>
          </a:xfrm>
          <a:prstGeom prst="rect">
            <a:avLst/>
          </a:prstGeom>
        </p:spPr>
      </p:pic>
      <p:graphicFrame>
        <p:nvGraphicFramePr>
          <p:cNvPr id="27" name="表格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192404"/>
              </p:ext>
            </p:extLst>
          </p:nvPr>
        </p:nvGraphicFramePr>
        <p:xfrm>
          <a:off x="1405975" y="3732783"/>
          <a:ext cx="2113243" cy="1112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52843">
                  <a:extLst>
                    <a:ext uri="{9D8B030D-6E8A-4147-A177-3AD203B41FA5}">
                      <a16:colId xmlns:a16="http://schemas.microsoft.com/office/drawing/2014/main" val="550579045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306015884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V0</a:t>
                      </a:r>
                      <a:endParaRPr lang="zh-CN" altLang="en-US" sz="14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95562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Stray</a:t>
                      </a:r>
                      <a:r>
                        <a:rPr lang="en-US" altLang="zh-CN" sz="1400" baseline="0" dirty="0" smtClean="0"/>
                        <a:t> field (Gauss)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42.7</a:t>
                      </a:r>
                      <a:endParaRPr lang="zh-CN" altLang="en-US" sz="14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05958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Total Yoke (ton)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3808</a:t>
                      </a:r>
                      <a:endParaRPr lang="zh-CN" altLang="en-US" sz="14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3955963"/>
                  </a:ext>
                </a:extLst>
              </a:tr>
            </a:tbl>
          </a:graphicData>
        </a:graphic>
      </p:graphicFrame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43336" y="1032332"/>
            <a:ext cx="3539395" cy="2735974"/>
          </a:xfrm>
          <a:prstGeom prst="rect">
            <a:avLst/>
          </a:prstGeom>
        </p:spPr>
      </p:pic>
      <p:sp>
        <p:nvSpPr>
          <p:cNvPr id="28" name="文本框 27"/>
          <p:cNvSpPr txBox="1"/>
          <p:nvPr/>
        </p:nvSpPr>
        <p:spPr>
          <a:xfrm>
            <a:off x="5640885" y="2990637"/>
            <a:ext cx="186012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From 42.7 Gs </a:t>
            </a:r>
            <a:r>
              <a:rPr lang="en-US" altLang="zh-CN" dirty="0">
                <a:solidFill>
                  <a:srgbClr val="FF0000"/>
                </a:solidFill>
              </a:rPr>
              <a:t>to</a:t>
            </a:r>
            <a:r>
              <a:rPr lang="en-US" altLang="zh-CN" dirty="0" smtClean="0">
                <a:solidFill>
                  <a:srgbClr val="FF0000"/>
                </a:solidFill>
              </a:rPr>
              <a:t> 29.7 Gs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6200333" y="2690555"/>
            <a:ext cx="37061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V0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51077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200" y="1247662"/>
            <a:ext cx="4309277" cy="2391701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971595" y="0"/>
            <a:ext cx="7265888" cy="6244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altLang="zh-CN" sz="3200" dirty="0" smtClean="0">
                <a:solidFill>
                  <a:schemeClr val="tx1"/>
                </a:solidFill>
              </a:rPr>
              <a:t>Yoke </a:t>
            </a:r>
            <a:r>
              <a:rPr lang="en-US" altLang="zh-CN" sz="3200" dirty="0">
                <a:solidFill>
                  <a:schemeClr val="tx1"/>
                </a:solidFill>
              </a:rPr>
              <a:t>and stray field</a:t>
            </a:r>
          </a:p>
        </p:txBody>
      </p:sp>
      <p:cxnSp>
        <p:nvCxnSpPr>
          <p:cNvPr id="10" name="直接连接符 9"/>
          <p:cNvCxnSpPr/>
          <p:nvPr/>
        </p:nvCxnSpPr>
        <p:spPr>
          <a:xfrm flipV="1">
            <a:off x="564944" y="624497"/>
            <a:ext cx="7922419" cy="21432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图片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7483" y="5395"/>
            <a:ext cx="898634" cy="596553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30" y="0"/>
            <a:ext cx="965765" cy="624497"/>
          </a:xfrm>
          <a:prstGeom prst="rect">
            <a:avLst/>
          </a:prstGeom>
        </p:spPr>
      </p:pic>
      <p:sp>
        <p:nvSpPr>
          <p:cNvPr id="41" name="右大括号 40"/>
          <p:cNvSpPr/>
          <p:nvPr/>
        </p:nvSpPr>
        <p:spPr>
          <a:xfrm rot="16200000">
            <a:off x="1754442" y="1018914"/>
            <a:ext cx="263429" cy="1047310"/>
          </a:xfrm>
          <a:prstGeom prst="rightBrace">
            <a:avLst>
              <a:gd name="adj1" fmla="val 8333"/>
              <a:gd name="adj2" fmla="val 49080"/>
            </a:avLst>
          </a:prstGeom>
          <a:ln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右箭头 41"/>
          <p:cNvSpPr/>
          <p:nvPr/>
        </p:nvSpPr>
        <p:spPr>
          <a:xfrm>
            <a:off x="4806506" y="2327397"/>
            <a:ext cx="278109" cy="2467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163355" y="666304"/>
            <a:ext cx="33639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800" dirty="0" smtClean="0"/>
              <a:t>Bigger </a:t>
            </a:r>
            <a:r>
              <a:rPr lang="en-US" altLang="zh-CN" sz="1800" dirty="0"/>
              <a:t>than 0.12 T (CMS required</a:t>
            </a:r>
            <a:r>
              <a:rPr lang="en-US" altLang="zh-CN" sz="1800" dirty="0" smtClean="0"/>
              <a:t>)</a:t>
            </a:r>
            <a:endParaRPr lang="zh-CN" altLang="en-US" sz="1800" dirty="0"/>
          </a:p>
        </p:txBody>
      </p:sp>
      <p:sp>
        <p:nvSpPr>
          <p:cNvPr id="5" name="右大括号 4"/>
          <p:cNvSpPr/>
          <p:nvPr/>
        </p:nvSpPr>
        <p:spPr>
          <a:xfrm>
            <a:off x="2409811" y="1697754"/>
            <a:ext cx="155189" cy="232946"/>
          </a:xfrm>
          <a:prstGeom prst="rightBrace">
            <a:avLst/>
          </a:prstGeom>
          <a:ln>
            <a:solidFill>
              <a:srgbClr val="FFFF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2615067" y="1705730"/>
            <a:ext cx="44916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FFFF00"/>
                </a:solidFill>
              </a:rPr>
              <a:t>1 m</a:t>
            </a:r>
            <a:endParaRPr lang="zh-CN" altLang="en-US" dirty="0">
              <a:solidFill>
                <a:srgbClr val="FFFF00"/>
              </a:solidFill>
            </a:endParaRPr>
          </a:p>
        </p:txBody>
      </p:sp>
      <p:graphicFrame>
        <p:nvGraphicFramePr>
          <p:cNvPr id="16" name="表格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0556865"/>
              </p:ext>
            </p:extLst>
          </p:nvPr>
        </p:nvGraphicFramePr>
        <p:xfrm>
          <a:off x="271978" y="3984808"/>
          <a:ext cx="2897101" cy="72204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12406">
                  <a:extLst>
                    <a:ext uri="{9D8B030D-6E8A-4147-A177-3AD203B41FA5}">
                      <a16:colId xmlns:a16="http://schemas.microsoft.com/office/drawing/2014/main" val="2707924523"/>
                    </a:ext>
                  </a:extLst>
                </a:gridCol>
                <a:gridCol w="1484695">
                  <a:extLst>
                    <a:ext uri="{9D8B030D-6E8A-4147-A177-3AD203B41FA5}">
                      <a16:colId xmlns:a16="http://schemas.microsoft.com/office/drawing/2014/main" val="238111685"/>
                    </a:ext>
                  </a:extLst>
                </a:gridCol>
              </a:tblGrid>
              <a:tr h="351205">
                <a:tc>
                  <a:txBody>
                    <a:bodyPr/>
                    <a:lstStyle/>
                    <a:p>
                      <a:pPr algn="ctr"/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B (T)</a:t>
                      </a:r>
                      <a:endParaRPr lang="zh-CN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48845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V0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0.166~0.184</a:t>
                      </a:r>
                      <a:endParaRPr lang="zh-CN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4688077"/>
                  </a:ext>
                </a:extLst>
              </a:tr>
            </a:tbl>
          </a:graphicData>
        </a:graphic>
      </p:graphicFrame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97645" y="1134782"/>
            <a:ext cx="3389155" cy="2504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028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971595" y="0"/>
            <a:ext cx="7265888" cy="6244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altLang="zh-CN" sz="3200" dirty="0" smtClean="0">
                <a:solidFill>
                  <a:schemeClr val="tx1"/>
                </a:solidFill>
              </a:rPr>
              <a:t>Conclusion </a:t>
            </a:r>
            <a:endParaRPr lang="en-US" altLang="zh-CN" sz="3200" dirty="0">
              <a:solidFill>
                <a:schemeClr val="tx1"/>
              </a:solidFill>
            </a:endParaRPr>
          </a:p>
        </p:txBody>
      </p:sp>
      <p:cxnSp>
        <p:nvCxnSpPr>
          <p:cNvPr id="10" name="直接连接符 9"/>
          <p:cNvCxnSpPr/>
          <p:nvPr/>
        </p:nvCxnSpPr>
        <p:spPr>
          <a:xfrm flipV="1">
            <a:off x="564944" y="624497"/>
            <a:ext cx="7922419" cy="21432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图片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7483" y="5395"/>
            <a:ext cx="898634" cy="596553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0" y="0"/>
            <a:ext cx="965765" cy="624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530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16917</TotalTime>
  <Words>227</Words>
  <Application>Microsoft Office PowerPoint</Application>
  <PresentationFormat>自定义</PresentationFormat>
  <Paragraphs>74</Paragraphs>
  <Slides>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7" baseType="lpstr">
      <vt:lpstr>Microsoft YaHei UI</vt:lpstr>
      <vt:lpstr>MS Mincho</vt:lpstr>
      <vt:lpstr>等线</vt:lpstr>
      <vt:lpstr>宋体</vt:lpstr>
      <vt:lpstr>微软雅黑</vt:lpstr>
      <vt:lpstr>Arial</vt:lpstr>
      <vt:lpstr>Calibri</vt:lpstr>
      <vt:lpstr>Calibri Light</vt:lpstr>
      <vt:lpstr>Times New Roman</vt:lpstr>
      <vt:lpstr>Thème Office</vt:lpstr>
      <vt:lpstr>PowerPoint 演示文稿</vt:lpstr>
      <vt:lpstr>1. The size of magnet</vt:lpstr>
      <vt:lpstr>Detect Magnet</vt:lpstr>
      <vt:lpstr>50 Gauss and 100 Gauss distribution:</vt:lpstr>
      <vt:lpstr>Stray field at the booster ring</vt:lpstr>
      <vt:lpstr>PowerPoint 演示文稿</vt:lpstr>
      <vt:lpstr>PowerPoint 演示文稿</vt:lpstr>
    </vt:vector>
  </TitlesOfParts>
  <Company>CEA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Template</dc:title>
  <dc:creator>VEDRINE Pierre</dc:creator>
  <cp:lastModifiedBy>ning</cp:lastModifiedBy>
  <cp:revision>1273</cp:revision>
  <dcterms:created xsi:type="dcterms:W3CDTF">2021-03-22T16:16:06Z</dcterms:created>
  <dcterms:modified xsi:type="dcterms:W3CDTF">2024-05-16T02:09:23Z</dcterms:modified>
</cp:coreProperties>
</file>