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61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5" Type="http://schemas.openxmlformats.org/officeDocument/2006/relationships/image" Target="../media/image8.wmf"/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image" Target="../media/image6.wmf"/><Relationship Id="rId7" Type="http://schemas.openxmlformats.org/officeDocument/2006/relationships/oleObject" Target="../embeddings/oleObject6.bin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3.wmf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8.wmf"/><Relationship Id="rId10" Type="http://schemas.openxmlformats.org/officeDocument/2006/relationships/oleObject" Target="../embeddings/oleObject7.bin"/><Relationship Id="rId1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ISR</a:t>
            </a:r>
            <a:r>
              <a:rPr lang="zh-CN" altLang="en-US"/>
              <a:t>调研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/>
              <a:t>arXiv2260.16761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44580" cy="1325880"/>
          </a:xfrm>
        </p:spPr>
        <p:txBody>
          <a:bodyPr>
            <a:normAutofit fontScale="90000"/>
          </a:bodyPr>
          <a:p>
            <a:r>
              <a:rPr lang="en-US" altLang="zh-CN"/>
              <a:t>ISR events selection</a:t>
            </a:r>
            <a:r>
              <a:rPr lang="zh-CN" altLang="en-US"/>
              <a:t>：</a:t>
            </a:r>
            <a:r>
              <a:rPr lang="en-US" altLang="zh-CN"/>
              <a:t>                             Belle at KEKB   </a:t>
            </a:r>
            <a:endParaRPr lang="en-US" altLang="zh-CN"/>
          </a:p>
        </p:txBody>
      </p:sp>
      <p:graphicFrame>
        <p:nvGraphicFramePr>
          <p:cNvPr id="4" name="内容占位符 3">
            <a:hlinkClick r:id="" action="ppaction://ole?verb="/>
          </p:cNvPr>
          <p:cNvGraphicFramePr>
            <a:graphicFrameLocks noChangeAspect="1"/>
          </p:cNvGraphicFramePr>
          <p:nvPr>
            <p:ph idx="1"/>
          </p:nvPr>
        </p:nvGraphicFramePr>
        <p:xfrm>
          <a:off x="5258435" y="295275"/>
          <a:ext cx="3613785" cy="1051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016000" imgH="342900" progId="Equation.KSEE3">
                  <p:embed/>
                </p:oleObj>
              </mc:Choice>
              <mc:Fallback>
                <p:oleObj name="" r:id="rId1" imgW="1016000" imgH="342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58435" y="295275"/>
                        <a:ext cx="3613785" cy="1051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07110" y="1836420"/>
          <a:ext cx="6909435" cy="56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3" imgW="2806700" imgH="228600" progId="Equation.KSEE3">
                  <p:embed/>
                </p:oleObj>
              </mc:Choice>
              <mc:Fallback>
                <p:oleObj name="" r:id="rId3" imgW="28067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7110" y="1836420"/>
                        <a:ext cx="6909435" cy="56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内容占位符 2"/>
          <p:cNvSpPr>
            <a:spLocks noGrp="1"/>
          </p:cNvSpPr>
          <p:nvPr/>
        </p:nvSpPr>
        <p:spPr>
          <a:xfrm>
            <a:off x="1007110" y="239903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ym typeface="+mn-ea"/>
              </a:rPr>
              <a:t>事件要求：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个</a:t>
            </a:r>
            <a:r>
              <a:rPr lang="en-US" altLang="zh-CN">
                <a:sym typeface="+mn-ea"/>
              </a:rPr>
              <a:t>charged tracks </a:t>
            </a:r>
            <a:r>
              <a:rPr lang="zh-CN" altLang="en-US">
                <a:sym typeface="+mn-ea"/>
              </a:rPr>
              <a:t>净电荷为</a:t>
            </a:r>
            <a:r>
              <a:rPr lang="en-US" altLang="zh-CN">
                <a:sym typeface="+mn-ea"/>
              </a:rPr>
              <a:t>0</a:t>
            </a:r>
            <a:r>
              <a:rPr lang="zh-CN" altLang="en-US">
                <a:sym typeface="+mn-ea"/>
              </a:rPr>
              <a:t>；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至少一个光子</a:t>
            </a:r>
            <a:r>
              <a:rPr lang="en-US" altLang="zh-CN">
                <a:sym typeface="+mn-ea"/>
              </a:rPr>
              <a:t>E&gt;3GeV </a:t>
            </a:r>
            <a:r>
              <a:rPr lang="zh-CN" altLang="en-US">
                <a:sym typeface="+mn-ea"/>
              </a:rPr>
              <a:t>其中最硬的光子视作</a:t>
            </a:r>
            <a:r>
              <a:rPr lang="en-US" altLang="zh-CN">
                <a:sym typeface="+mn-ea"/>
              </a:rPr>
              <a:t>ISR</a:t>
            </a:r>
            <a:r>
              <a:rPr lang="zh-CN" altLang="en-US">
                <a:sym typeface="+mn-ea"/>
              </a:rPr>
              <a:t>光子</a:t>
            </a:r>
            <a:endParaRPr lang="zh-CN" altLang="en-US"/>
          </a:p>
          <a:p>
            <a:r>
              <a:rPr lang="zh-CN" altLang="en-US">
                <a:sym typeface="+mn-ea"/>
              </a:rPr>
              <a:t>识别</a:t>
            </a:r>
            <a:r>
              <a:rPr lang="en-US" altLang="zh-CN">
                <a:sym typeface="+mn-ea"/>
              </a:rPr>
              <a:t>p,π</a:t>
            </a:r>
            <a:r>
              <a:rPr lang="zh-CN" altLang="en-US">
                <a:sym typeface="+mn-ea"/>
              </a:rPr>
              <a:t>：通过动量，</a:t>
            </a:r>
            <a:r>
              <a:rPr lang="en-US" altLang="zh-CN">
                <a:sym typeface="+mn-ea"/>
              </a:rPr>
              <a:t>CDC</a:t>
            </a:r>
            <a:r>
              <a:rPr lang="zh-CN" altLang="en-US">
                <a:sym typeface="+mn-ea"/>
              </a:rPr>
              <a:t>中的特定电离，</a:t>
            </a:r>
            <a:r>
              <a:rPr lang="en-US" altLang="zh-CN">
                <a:sym typeface="+mn-ea"/>
              </a:rPr>
              <a:t>TOF</a:t>
            </a:r>
            <a:r>
              <a:rPr lang="zh-CN" altLang="en-US">
                <a:sym typeface="+mn-ea"/>
              </a:rPr>
              <a:t>中的时间信息，</a:t>
            </a:r>
            <a:r>
              <a:rPr lang="en-US" altLang="zh-CN">
                <a:sym typeface="+mn-ea"/>
              </a:rPr>
              <a:t>ACC</a:t>
            </a:r>
            <a:r>
              <a:rPr lang="zh-CN" altLang="en-US">
                <a:sym typeface="+mn-ea"/>
              </a:rPr>
              <a:t>中的响应计算联合似然函数</a:t>
            </a:r>
            <a:r>
              <a:rPr lang="en-US" altLang="zh-CN">
                <a:sym typeface="+mn-ea"/>
              </a:rPr>
              <a:t>Li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i=p,π</a:t>
            </a:r>
            <a:r>
              <a:rPr lang="zh-CN" altLang="en-US">
                <a:sym typeface="+mn-ea"/>
              </a:rPr>
              <a:t>，</a:t>
            </a:r>
            <a:r>
              <a:rPr lang="en-US" altLang="zh-CN">
                <a:sym typeface="+mn-ea"/>
              </a:rPr>
              <a:t>K</a:t>
            </a:r>
            <a:r>
              <a:rPr lang="zh-CN" altLang="en-US">
                <a:sym typeface="+mn-ea"/>
              </a:rPr>
              <a:t>）识别，过滤</a:t>
            </a:r>
            <a:r>
              <a:rPr lang="en-US" altLang="zh-CN">
                <a:sym typeface="+mn-ea"/>
              </a:rPr>
              <a:t>98%</a:t>
            </a:r>
            <a:r>
              <a:rPr lang="zh-CN" altLang="en-US">
                <a:sym typeface="+mn-ea"/>
              </a:rPr>
              <a:t>的背景，丢失</a:t>
            </a:r>
            <a:r>
              <a:rPr lang="en-US" altLang="zh-CN">
                <a:sym typeface="+mn-ea"/>
              </a:rPr>
              <a:t>50%</a:t>
            </a:r>
            <a:r>
              <a:rPr lang="zh-CN" altLang="en-US">
                <a:sym typeface="+mn-ea"/>
              </a:rPr>
              <a:t>信号</a:t>
            </a:r>
            <a:endParaRPr lang="zh-CN" altLang="en-US"/>
          </a:p>
          <a:p>
            <a:r>
              <a:rPr lang="zh-CN" altLang="en-US">
                <a:sym typeface="+mn-ea"/>
              </a:rPr>
              <a:t>识别光子：</a:t>
            </a:r>
            <a:r>
              <a:rPr lang="en-US" altLang="zh-CN">
                <a:sym typeface="+mn-ea"/>
              </a:rPr>
              <a:t>Edep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3X3</a:t>
            </a:r>
            <a:r>
              <a:rPr lang="zh-CN" altLang="en-US">
                <a:sym typeface="+mn-ea"/>
              </a:rPr>
              <a:t>）</a:t>
            </a:r>
            <a:r>
              <a:rPr lang="en-US" altLang="zh-CN">
                <a:sym typeface="+mn-ea"/>
              </a:rPr>
              <a:t>/Edep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5X5</a:t>
            </a:r>
            <a:r>
              <a:rPr lang="zh-CN" altLang="en-US">
                <a:sym typeface="+mn-ea"/>
              </a:rPr>
              <a:t>）</a:t>
            </a:r>
            <a:r>
              <a:rPr lang="en-US" altLang="zh-CN">
                <a:sym typeface="+mn-ea"/>
              </a:rPr>
              <a:t>&gt;0.7  (</a:t>
            </a:r>
            <a:r>
              <a:rPr lang="zh-CN" altLang="en-US">
                <a:sym typeface="+mn-ea"/>
              </a:rPr>
              <a:t>区分中性强子）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Λ</a:t>
            </a:r>
            <a:r>
              <a:rPr lang="en-US" altLang="zh-CN"/>
              <a:t> -&gt; p π-</a:t>
            </a:r>
            <a:r>
              <a:rPr lang="zh-CN" altLang="en-US"/>
              <a:t>，</a:t>
            </a:r>
            <a:r>
              <a:rPr lang="en-US" altLang="zh-CN"/>
              <a:t>Σ0 -&gt; γ </a:t>
            </a:r>
            <a:r>
              <a:rPr lang="zh-CN" altLang="en-US">
                <a:sym typeface="+mn-ea"/>
              </a:rPr>
              <a:t>Λ</a:t>
            </a:r>
            <a:r>
              <a:rPr lang="en-US" altLang="zh-CN">
                <a:sym typeface="+mn-ea"/>
              </a:rPr>
              <a:t>  selection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8490" y="1605915"/>
            <a:ext cx="10515600" cy="4351338"/>
          </a:xfrm>
        </p:spPr>
        <p:txBody>
          <a:bodyPr/>
          <a:p>
            <a:r>
              <a:rPr lang="zh-CN" altLang="en-US"/>
              <a:t>要求</a:t>
            </a:r>
            <a:r>
              <a:rPr lang="en-US" altLang="zh-CN"/>
              <a:t>p π-</a:t>
            </a:r>
            <a:r>
              <a:rPr lang="zh-CN" altLang="en-US"/>
              <a:t>有公共顶点且</a:t>
            </a:r>
            <a:endParaRPr lang="zh-CN" altLang="en-US"/>
          </a:p>
          <a:p>
            <a:r>
              <a:rPr lang="zh-CN" altLang="en-US"/>
              <a:t>对软光子要求</a:t>
            </a:r>
            <a:r>
              <a:rPr lang="en-US" altLang="zh-CN"/>
              <a:t>E&gt;70MeV</a:t>
            </a:r>
            <a:r>
              <a:rPr lang="zh-CN" altLang="en-US"/>
              <a:t>，组成</a:t>
            </a:r>
            <a:r>
              <a:rPr lang="en-US" altLang="zh-CN"/>
              <a:t>             </a:t>
            </a:r>
            <a:r>
              <a:rPr lang="zh-CN" altLang="en-US"/>
              <a:t>对，保留</a:t>
            </a:r>
            <a:r>
              <a:rPr lang="en-US" altLang="zh-CN"/>
              <a:t>                         </a:t>
            </a:r>
            <a:r>
              <a:rPr lang="zh-CN" altLang="en-US"/>
              <a:t>最小的组合</a:t>
            </a:r>
            <a:endParaRPr lang="zh-CN" altLang="en-US"/>
          </a:p>
          <a:p>
            <a:r>
              <a:rPr lang="zh-CN" altLang="en-US"/>
              <a:t>为确定</a:t>
            </a:r>
            <a:r>
              <a:rPr lang="en-US" altLang="zh-CN"/>
              <a:t>Σ0</a:t>
            </a:r>
            <a:r>
              <a:rPr lang="zh-CN" altLang="en-US"/>
              <a:t>对，选择</a:t>
            </a:r>
            <a:r>
              <a:rPr lang="en-US" altLang="zh-CN"/>
              <a:t>                                               </a:t>
            </a:r>
            <a:r>
              <a:rPr lang="zh-CN" altLang="en-US"/>
              <a:t>最小的组合</a:t>
            </a:r>
            <a:endParaRPr lang="zh-CN" altLang="en-US"/>
          </a:p>
          <a:p>
            <a:r>
              <a:rPr lang="zh-CN" altLang="en-US"/>
              <a:t>为消除其他过程影响，进一步要求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88815" y="1605915"/>
          <a:ext cx="4425315" cy="905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2234565" imgH="457200" progId="Equation.KSEE3">
                  <p:embed/>
                </p:oleObj>
              </mc:Choice>
              <mc:Fallback>
                <p:oleObj name="" r:id="rId1" imgW="2234565" imgH="457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88815" y="1605915"/>
                        <a:ext cx="4425315" cy="905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15940" y="2029460"/>
          <a:ext cx="969010" cy="613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381000" imgH="241300" progId="Equation.KSEE3">
                  <p:embed/>
                </p:oleObj>
              </mc:Choice>
              <mc:Fallback>
                <p:oleObj name="" r:id="rId3" imgW="381000" imgH="2413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5940" y="2029460"/>
                        <a:ext cx="969010" cy="613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43545" y="2049780"/>
          <a:ext cx="2045970" cy="593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5" imgW="876300" imgH="254000" progId="Equation.KSEE3">
                  <p:embed/>
                </p:oleObj>
              </mc:Choice>
              <mc:Fallback>
                <p:oleObj name="" r:id="rId5" imgW="876300" imgH="254000" progId="Equation.KSEE3">
                  <p:embed/>
                  <p:pic>
                    <p:nvPicPr>
                      <p:cNvPr id="0" name="图片 205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43545" y="2049780"/>
                        <a:ext cx="2045970" cy="593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26205" y="2981325"/>
          <a:ext cx="3671570" cy="50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" r:id="rId7" imgW="2222500" imgH="304800" progId="Equation.KSEE3">
                  <p:embed/>
                </p:oleObj>
              </mc:Choice>
              <mc:Fallback>
                <p:oleObj name="" r:id="rId7" imgW="2222500" imgH="304800" progId="Equation.KSEE3">
                  <p:embed/>
                  <p:pic>
                    <p:nvPicPr>
                      <p:cNvPr id="0" name="图片 205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26205" y="2981325"/>
                        <a:ext cx="3671570" cy="503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8185" y="3954780"/>
            <a:ext cx="4144645" cy="2876550"/>
          </a:xfrm>
          <a:prstGeom prst="rect">
            <a:avLst/>
          </a:prstGeom>
        </p:spPr>
      </p:pic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62700" y="3429000"/>
          <a:ext cx="4683760" cy="593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10" imgW="2005965" imgH="254000" progId="Equation.KSEE3">
                  <p:embed/>
                </p:oleObj>
              </mc:Choice>
              <mc:Fallback>
                <p:oleObj name="" r:id="rId10" imgW="2005965" imgH="254000" progId="Equation.KSEE3">
                  <p:embed/>
                  <p:pic>
                    <p:nvPicPr>
                      <p:cNvPr id="0" name="图片 205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62700" y="3429000"/>
                        <a:ext cx="4683760" cy="593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radPr>
                      <m:deg/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𝑠</m:t>
                        </m:r>
                      </m:e>
                    </m:rad>
                  </m:oMath>
                </a14:m>
                <a:r>
                  <a:rPr lang="zh-CN" altLang="en-US">
                    <a:latin typeface="Cambria Math" panose="02040503050406030204" charset="0"/>
                    <a:cs typeface="Cambria Math" panose="02040503050406030204" charset="0"/>
                  </a:rPr>
                  <a:t>的标定</a:t>
                </a:r>
                <a:endParaRPr lang="zh-CN" altLang="en-US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2" name="标题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1"/>
                <a:stretch>
                  <a:fillRect b="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p>
                <a:r>
                  <a:rPr lang="zh-CN" altLang="en-US"/>
                  <a:t>采用</a:t>
                </a:r>
                <a:r>
                  <a:rPr lang="en-US" altLang="zh-CN"/>
                  <a:t>Σ0</a:t>
                </a:r>
                <a:r>
                  <a:rPr lang="zh-CN" altLang="en-US"/>
                  <a:t>对的不变质量标定</a:t>
                </a:r>
                <a:endParaRPr lang="en-US" altLang="zh-CN"/>
              </a:p>
              <a:p>
                <a:r>
                  <a:rPr lang="en-US" altLang="zh-CN"/>
                  <a:t>ISR</a:t>
                </a:r>
                <a:r>
                  <a:rPr lang="zh-CN" altLang="en-US"/>
                  <a:t>光子能量分辨率不够，不用于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radPr>
                      <m:deg/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𝑠</m:t>
                        </m:r>
                      </m:e>
                    </m:rad>
                  </m:oMath>
                </a14:m>
                <a:r>
                  <a:rPr lang="zh-CN" altLang="en-US">
                    <a:latin typeface="Cambria Math" panose="02040503050406030204" charset="0"/>
                    <a:cs typeface="Cambria Math" panose="02040503050406030204" charset="0"/>
                  </a:rPr>
                  <a:t>的标定</a:t>
                </a:r>
                <a:endParaRPr lang="zh-CN" altLang="en-US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r>
                  <a:rPr lang="zh-CN" altLang="en-US">
                    <a:latin typeface="Cambria Math" panose="02040503050406030204" charset="0"/>
                    <a:cs typeface="Cambria Math" panose="02040503050406030204" charset="0"/>
                  </a:rPr>
                  <a:t>实线部分认为是</a:t>
                </a:r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Σ0</a:t>
                </a:r>
                <a:r>
                  <a:rPr lang="zh-CN" altLang="en-US">
                    <a:latin typeface="Cambria Math" panose="02040503050406030204" charset="0"/>
                    <a:cs typeface="Cambria Math" panose="02040503050406030204" charset="0"/>
                  </a:rPr>
                  <a:t>信号区域，虚线部分用作背景估计</a:t>
                </a:r>
                <a:endParaRPr lang="zh-CN" altLang="en-US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67" b="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8765" y="3307715"/>
            <a:ext cx="5221605" cy="3439160"/>
          </a:xfrm>
          <a:prstGeom prst="rect">
            <a:avLst/>
          </a:prstGeom>
        </p:spPr>
      </p:pic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309870" y="1825625"/>
          <a:ext cx="5228590" cy="437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4" imgW="3187700" imgH="266700" progId="Equation.KSEE3">
                  <p:embed/>
                </p:oleObj>
              </mc:Choice>
              <mc:Fallback>
                <p:oleObj name="" r:id="rId4" imgW="3187700" imgH="2667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09870" y="1825625"/>
                        <a:ext cx="5228590" cy="437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jEyMDhiM2I5NmI2MGFhN2NkZjIzY2I5NzNiMzliN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WPS 演示</Application>
  <PresentationFormat>宽屏</PresentationFormat>
  <Paragraphs>24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</vt:i4>
      </vt:variant>
      <vt:variant>
        <vt:lpstr>幻灯片标题</vt:lpstr>
      </vt:variant>
      <vt:variant>
        <vt:i4>4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Arial Unicode MS</vt:lpstr>
      <vt:lpstr>Cambria Math</vt:lpstr>
      <vt:lpstr>WPS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ISR</vt:lpstr>
      <vt:lpstr>ISR事件选出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5</cp:revision>
  <dcterms:created xsi:type="dcterms:W3CDTF">2023-08-09T12:44:00Z</dcterms:created>
  <dcterms:modified xsi:type="dcterms:W3CDTF">2024-05-14T06:50:49Z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2052-12.1.0.16729</vt:lpwstr>
  </property>
</Properties>
</file>