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1818" r:id="rId3"/>
    <p:sldId id="1842" r:id="rId4"/>
    <p:sldId id="1843" r:id="rId5"/>
    <p:sldId id="1852" r:id="rId6"/>
    <p:sldId id="1849" r:id="rId7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75C5"/>
    <a:srgbClr val="DC89C2"/>
    <a:srgbClr val="484BAF"/>
    <a:srgbClr val="E48311"/>
    <a:srgbClr val="0F7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27"/>
    <p:restoredTop sz="50000"/>
  </p:normalViewPr>
  <p:slideViewPr>
    <p:cSldViewPr snapToGrid="0" snapToObjects="1">
      <p:cViewPr varScale="1">
        <p:scale>
          <a:sx n="110" d="100"/>
          <a:sy n="110" d="100"/>
        </p:scale>
        <p:origin x="4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13BA0-58D0-408E-87F5-B5D4485CB8AC}" type="datetimeFigureOut">
              <a:rPr lang="en-US" smtClean="0"/>
              <a:t>5/16/24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35300-01C4-4EC5-A4B4-F523C2562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62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35300-01C4-4EC5-A4B4-F523C25623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96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7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04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673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67119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Clr>
                <a:srgbClr val="0F75BD"/>
              </a:buClr>
              <a:defRPr/>
            </a:lvl1pPr>
            <a:lvl2pPr>
              <a:buClr>
                <a:srgbClr val="0F75BD"/>
              </a:buClr>
              <a:defRPr/>
            </a:lvl2pPr>
            <a:lvl3pPr>
              <a:buClr>
                <a:srgbClr val="0F75BD"/>
              </a:buClr>
              <a:defRPr/>
            </a:lvl3pPr>
            <a:lvl4pPr>
              <a:buClr>
                <a:srgbClr val="0F75BD"/>
              </a:buClr>
              <a:defRPr/>
            </a:lvl4pPr>
            <a:lvl5pPr>
              <a:buClr>
                <a:srgbClr val="0F75BD"/>
              </a:buClr>
              <a:defRPr/>
            </a:lvl5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869895-2E93-024E-B62F-58D014B200D9}"/>
              </a:ext>
            </a:extLst>
          </p:cNvPr>
          <p:cNvSpPr txBox="1"/>
          <p:nvPr userDrawn="1"/>
        </p:nvSpPr>
        <p:spPr>
          <a:xfrm>
            <a:off x="4528457" y="64588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6432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19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>
            <a:lvl1pPr>
              <a:buClr>
                <a:srgbClr val="0F75BD"/>
              </a:buClr>
              <a:defRPr/>
            </a:lvl1pPr>
            <a:lvl2pPr>
              <a:buClr>
                <a:srgbClr val="0F75BD"/>
              </a:buClr>
              <a:defRPr/>
            </a:lvl2pPr>
            <a:lvl3pPr>
              <a:buClr>
                <a:srgbClr val="0F75BD"/>
              </a:buClr>
              <a:defRPr/>
            </a:lvl3pPr>
            <a:lvl4pPr>
              <a:buClr>
                <a:srgbClr val="0F75BD"/>
              </a:buClr>
              <a:defRPr/>
            </a:lvl4pPr>
            <a:lvl5pPr>
              <a:buClr>
                <a:srgbClr val="0F75BD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>
            <a:lvl1pPr>
              <a:buClr>
                <a:srgbClr val="0F75BD"/>
              </a:buClr>
              <a:defRPr/>
            </a:lvl1pPr>
            <a:lvl2pPr>
              <a:buClr>
                <a:srgbClr val="0F75BD"/>
              </a:buClr>
              <a:defRPr/>
            </a:lvl2pPr>
            <a:lvl3pPr>
              <a:buClr>
                <a:srgbClr val="0F75BD"/>
              </a:buClr>
              <a:defRPr/>
            </a:lvl3pPr>
            <a:lvl4pPr>
              <a:buClr>
                <a:srgbClr val="0F75BD"/>
              </a:buClr>
              <a:defRPr/>
            </a:lvl4pPr>
            <a:lvl5pPr>
              <a:buClr>
                <a:srgbClr val="0F75BD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2704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>
            <a:lvl1pPr>
              <a:buClr>
                <a:srgbClr val="0F75BD"/>
              </a:buClr>
              <a:defRPr/>
            </a:lvl1pPr>
            <a:lvl2pPr>
              <a:buClr>
                <a:srgbClr val="0F75BD"/>
              </a:buClr>
              <a:defRPr/>
            </a:lvl2pPr>
            <a:lvl3pPr>
              <a:buClr>
                <a:srgbClr val="0F75BD"/>
              </a:buClr>
              <a:defRPr/>
            </a:lvl3pPr>
            <a:lvl4pPr>
              <a:buClr>
                <a:srgbClr val="0F75BD"/>
              </a:buClr>
              <a:defRPr/>
            </a:lvl4pPr>
            <a:lvl5pPr>
              <a:buClr>
                <a:srgbClr val="0F75BD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>
            <a:lvl1pPr>
              <a:buClr>
                <a:srgbClr val="0F75BD"/>
              </a:buClr>
              <a:defRPr/>
            </a:lvl1pPr>
            <a:lvl2pPr>
              <a:buClr>
                <a:srgbClr val="0F75BD"/>
              </a:buClr>
              <a:defRPr/>
            </a:lvl2pPr>
            <a:lvl3pPr>
              <a:buClr>
                <a:srgbClr val="0F75BD"/>
              </a:buClr>
              <a:defRPr/>
            </a:lvl3pPr>
            <a:lvl4pPr>
              <a:buClr>
                <a:srgbClr val="0F75BD"/>
              </a:buClr>
              <a:defRPr/>
            </a:lvl4pPr>
            <a:lvl5pPr>
              <a:buClr>
                <a:srgbClr val="0F75BD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7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47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buClr>
                <a:srgbClr val="0F75BD"/>
              </a:buClr>
              <a:defRPr sz="3200"/>
            </a:lvl1pPr>
            <a:lvl2pPr>
              <a:buClr>
                <a:srgbClr val="0F75BD"/>
              </a:buClr>
              <a:defRPr sz="2800"/>
            </a:lvl2pPr>
            <a:lvl3pPr>
              <a:buClr>
                <a:srgbClr val="0F75BD"/>
              </a:buClr>
              <a:defRPr sz="2400"/>
            </a:lvl3pPr>
            <a:lvl4pPr>
              <a:buClr>
                <a:srgbClr val="0F75BD"/>
              </a:buClr>
              <a:defRPr sz="2000"/>
            </a:lvl4pPr>
            <a:lvl5pPr>
              <a:buClr>
                <a:srgbClr val="0F75BD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4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3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172087"/>
            <a:ext cx="8543925" cy="600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168400"/>
            <a:ext cx="8543925" cy="500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D98D-72B3-3D49-9BC1-B5043B0D15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" y="6176963"/>
            <a:ext cx="9902952" cy="678299"/>
          </a:xfrm>
          <a:prstGeom prst="rect">
            <a:avLst/>
          </a:prstGeom>
          <a:gradFill flip="none" rotWithShape="1">
            <a:gsLst>
              <a:gs pos="94020">
                <a:schemeClr val="bg1"/>
              </a:gs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681038" y="937846"/>
            <a:ext cx="8543925" cy="23446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BE6B9FA9-7F0F-8043-9054-75C98F10319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6176962"/>
            <a:ext cx="681038" cy="681038"/>
          </a:xfrm>
          <a:prstGeom prst="rect">
            <a:avLst/>
          </a:prstGeom>
        </p:spPr>
      </p:pic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D2EB6D3-F519-2346-A983-ABBB74A22DC8}"/>
              </a:ext>
            </a:extLst>
          </p:cNvPr>
          <p:cNvSpPr txBox="1">
            <a:spLocks/>
          </p:cNvSpPr>
          <p:nvPr userDrawn="1"/>
        </p:nvSpPr>
        <p:spPr>
          <a:xfrm>
            <a:off x="7553325" y="6318034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15FD98D-72B3-3D49-9BC1-B5043B0D15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9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9448" y="1559102"/>
            <a:ext cx="8918303" cy="2454541"/>
          </a:xfrm>
        </p:spPr>
        <p:txBody>
          <a:bodyPr>
            <a:normAutofit fontScale="90000"/>
          </a:bodyPr>
          <a:lstStyle/>
          <a:p>
            <a:r>
              <a:rPr lang="en-CN" altLang="zh-CN" b="1" i="0" u="none" strike="noStrike" dirty="0">
                <a:solidFill>
                  <a:srgbClr val="1A63A0"/>
                </a:solidFill>
                <a:effectLst/>
                <a:latin typeface="Roboto" panose="02000000000000000000" pitchFamily="2" charset="0"/>
              </a:rPr>
              <a:t>CEPC</a:t>
            </a:r>
            <a:r>
              <a:rPr lang="zh-CN" altLang="en-US" b="1" i="0" u="none" strike="noStrike" dirty="0">
                <a:solidFill>
                  <a:srgbClr val="1A63A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altLang="zh-CN" b="1" i="0" u="none" strike="noStrike" dirty="0">
                <a:solidFill>
                  <a:srgbClr val="1A63A0"/>
                </a:solidFill>
                <a:effectLst/>
                <a:latin typeface="Roboto" panose="02000000000000000000" pitchFamily="2" charset="0"/>
              </a:rPr>
              <a:t>vertex</a:t>
            </a:r>
            <a:r>
              <a:rPr lang="zh-CN" altLang="en-US" b="1" i="0" u="none" strike="noStrike" dirty="0">
                <a:solidFill>
                  <a:srgbClr val="1A63A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altLang="zh-CN" b="1" i="0" u="none" strike="noStrike" dirty="0">
                <a:solidFill>
                  <a:srgbClr val="1A63A0"/>
                </a:solidFill>
                <a:effectLst/>
                <a:latin typeface="Roboto" panose="02000000000000000000" pitchFamily="2" charset="0"/>
              </a:rPr>
              <a:t>detector</a:t>
            </a:r>
            <a:br>
              <a:rPr lang="en-US" altLang="zh-CN" b="1" i="0" u="none" strike="noStrike" dirty="0">
                <a:solidFill>
                  <a:srgbClr val="1A63A0"/>
                </a:solidFill>
                <a:effectLst/>
                <a:latin typeface="Roboto" panose="02000000000000000000" pitchFamily="2" charset="0"/>
              </a:rPr>
            </a:br>
            <a:r>
              <a:rPr lang="en-US" altLang="zh-CN" b="1" i="0" u="none" strike="noStrike" dirty="0">
                <a:solidFill>
                  <a:srgbClr val="1A63A0"/>
                </a:solidFill>
                <a:effectLst/>
                <a:latin typeface="Roboto" panose="02000000000000000000" pitchFamily="2" charset="0"/>
              </a:rPr>
              <a:t>towards</a:t>
            </a:r>
            <a:r>
              <a:rPr lang="zh-CN" altLang="en-US" b="1" i="0" u="none" strike="noStrike" dirty="0">
                <a:solidFill>
                  <a:srgbClr val="1A63A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altLang="zh-CN" b="1" i="0" u="none" strike="noStrike" dirty="0">
                <a:solidFill>
                  <a:srgbClr val="1A63A0"/>
                </a:solidFill>
                <a:effectLst/>
                <a:latin typeface="Roboto" panose="02000000000000000000" pitchFamily="2" charset="0"/>
              </a:rPr>
              <a:t>TDR</a:t>
            </a:r>
            <a:br>
              <a:rPr lang="en-US" altLang="zh-CN" b="1" dirty="0">
                <a:solidFill>
                  <a:srgbClr val="1A63A0"/>
                </a:solidFill>
                <a:latin typeface="Roboto" panose="02000000000000000000" pitchFamily="2" charset="0"/>
              </a:rPr>
            </a:br>
            <a:endParaRPr lang="en-US" altLang="zh-CN" b="1" dirty="0">
              <a:solidFill>
                <a:srgbClr val="1A63A0"/>
              </a:solidFill>
              <a:latin typeface="Roboto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5113" y="4013643"/>
            <a:ext cx="8831439" cy="2004811"/>
          </a:xfrm>
        </p:spPr>
        <p:txBody>
          <a:bodyPr>
            <a:normAutofit/>
          </a:bodyPr>
          <a:lstStyle/>
          <a:p>
            <a:r>
              <a:rPr lang="en-US" dirty="0"/>
              <a:t>Zhijun Liang,</a:t>
            </a:r>
          </a:p>
          <a:p>
            <a:r>
              <a:rPr lang="en-US" altLang="zh-CN"/>
              <a:t>On behalf of CEPC vertex working group </a:t>
            </a:r>
          </a:p>
          <a:p>
            <a:endParaRPr lang="en-US" dirty="0"/>
          </a:p>
          <a:p>
            <a:endParaRPr lang="en-US" altLang="zh-CN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723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8B0B6-74CF-EECE-8EF9-F6A15516E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1A63A0"/>
                </a:solidFill>
                <a:latin typeface="Roboto" panose="02000000000000000000" pitchFamily="2" charset="0"/>
              </a:rPr>
              <a:t>T</a:t>
            </a:r>
            <a:r>
              <a:rPr lang="en-US" altLang="zh-CN" b="1" i="0" u="none" strike="noStrike" dirty="0">
                <a:solidFill>
                  <a:srgbClr val="1A63A0"/>
                </a:solidFill>
                <a:effectLst/>
                <a:latin typeface="Roboto" panose="02000000000000000000" pitchFamily="2" charset="0"/>
              </a:rPr>
              <a:t>owards</a:t>
            </a:r>
            <a:r>
              <a:rPr lang="zh-CN" altLang="en-US" b="1" i="0" u="none" strike="noStrike" dirty="0">
                <a:solidFill>
                  <a:srgbClr val="1A63A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altLang="zh-CN" b="1" i="0" u="none" strike="noStrike" dirty="0">
                <a:solidFill>
                  <a:srgbClr val="1A63A0"/>
                </a:solidFill>
                <a:effectLst/>
                <a:latin typeface="Roboto" panose="02000000000000000000" pitchFamily="2" charset="0"/>
              </a:rPr>
              <a:t>TDR</a:t>
            </a:r>
            <a:endParaRPr lang="en-C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621FD-3CD7-3CC3-937C-6505C5FE7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896" y="1168400"/>
            <a:ext cx="10336193" cy="5008563"/>
          </a:xfrm>
        </p:spPr>
        <p:txBody>
          <a:bodyPr/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Aim to have a draft of TDR by the end of 2024. </a:t>
            </a:r>
          </a:p>
          <a:p>
            <a:pPr lvl="1"/>
            <a:r>
              <a:rPr kumimoji="1" lang="en-US" altLang="zh-CN" dirty="0">
                <a:solidFill>
                  <a:srgbClr val="0070C0"/>
                </a:solidFill>
              </a:rPr>
              <a:t>First</a:t>
            </a:r>
            <a:r>
              <a:rPr kumimoji="1" lang="zh-CN" altLang="en-US" dirty="0">
                <a:solidFill>
                  <a:srgbClr val="0070C0"/>
                </a:solidFill>
              </a:rPr>
              <a:t> </a:t>
            </a:r>
            <a:r>
              <a:rPr kumimoji="1" lang="en-US" altLang="zh-CN" dirty="0">
                <a:solidFill>
                  <a:srgbClr val="0070C0"/>
                </a:solidFill>
              </a:rPr>
              <a:t>review</a:t>
            </a:r>
            <a:r>
              <a:rPr kumimoji="1" lang="zh-CN" altLang="en-US" dirty="0">
                <a:solidFill>
                  <a:srgbClr val="0070C0"/>
                </a:solidFill>
              </a:rPr>
              <a:t> </a:t>
            </a:r>
            <a:r>
              <a:rPr kumimoji="1" lang="en-US" altLang="zh-CN" dirty="0">
                <a:solidFill>
                  <a:srgbClr val="0070C0"/>
                </a:solidFill>
              </a:rPr>
              <a:t>meeting</a:t>
            </a:r>
            <a:r>
              <a:rPr kumimoji="1" lang="zh-CN" altLang="en-US" dirty="0">
                <a:solidFill>
                  <a:srgbClr val="0070C0"/>
                </a:solidFill>
              </a:rPr>
              <a:t> </a:t>
            </a:r>
            <a:r>
              <a:rPr kumimoji="1" lang="en-US" altLang="zh-CN" dirty="0">
                <a:solidFill>
                  <a:srgbClr val="0070C0"/>
                </a:solidFill>
              </a:rPr>
              <a:t>in</a:t>
            </a:r>
            <a:r>
              <a:rPr kumimoji="1" lang="zh-CN" altLang="en-US" dirty="0">
                <a:solidFill>
                  <a:srgbClr val="0070C0"/>
                </a:solidFill>
              </a:rPr>
              <a:t> </a:t>
            </a:r>
            <a:r>
              <a:rPr kumimoji="1" lang="en-US" altLang="zh-CN" dirty="0">
                <a:solidFill>
                  <a:srgbClr val="0070C0"/>
                </a:solidFill>
              </a:rPr>
              <a:t>July</a:t>
            </a:r>
            <a:r>
              <a:rPr kumimoji="1" lang="zh-CN" altLang="en-US" dirty="0">
                <a:solidFill>
                  <a:srgbClr val="0070C0"/>
                </a:solidFill>
              </a:rPr>
              <a:t> </a:t>
            </a:r>
            <a:r>
              <a:rPr kumimoji="1" lang="en-US" altLang="zh-CN" dirty="0">
                <a:solidFill>
                  <a:srgbClr val="0070C0"/>
                </a:solidFill>
              </a:rPr>
              <a:t>2024.</a:t>
            </a:r>
            <a:r>
              <a:rPr kumimoji="1" lang="zh-CN" altLang="en-US" dirty="0">
                <a:solidFill>
                  <a:srgbClr val="0070C0"/>
                </a:solidFill>
              </a:rPr>
              <a:t> </a:t>
            </a:r>
            <a:endParaRPr kumimoji="1" lang="en-US" altLang="zh-CN" dirty="0">
              <a:solidFill>
                <a:srgbClr val="0070C0"/>
              </a:solidFill>
            </a:endParaRPr>
          </a:p>
          <a:p>
            <a:pPr lvl="1"/>
            <a:r>
              <a:rPr kumimoji="1" lang="en-US" altLang="zh-CN" dirty="0"/>
              <a:t>System level design, choose baseline technology</a:t>
            </a:r>
          </a:p>
          <a:p>
            <a:pPr lvl="1"/>
            <a:r>
              <a:rPr kumimoji="1" lang="en-US" altLang="zh-CN" dirty="0"/>
              <a:t>Electronics, service and mechanics needs to be included </a:t>
            </a:r>
          </a:p>
          <a:p>
            <a:pPr lvl="1"/>
            <a:endParaRPr kumimoji="1" lang="en-US" altLang="zh-CN" dirty="0">
              <a:solidFill>
                <a:srgbClr val="0070C0"/>
              </a:solidFill>
            </a:endParaRPr>
          </a:p>
          <a:p>
            <a:r>
              <a:rPr kumimoji="1" lang="en-US" altLang="zh-CN" dirty="0">
                <a:solidFill>
                  <a:srgbClr val="0070C0"/>
                </a:solidFill>
              </a:rPr>
              <a:t>Major change from CDR to TDR </a:t>
            </a:r>
          </a:p>
          <a:p>
            <a:pPr lvl="1"/>
            <a:r>
              <a:rPr kumimoji="1" lang="en-US" altLang="zh-CN" dirty="0"/>
              <a:t>Beam</a:t>
            </a:r>
            <a:r>
              <a:rPr kumimoji="1" lang="zh-CN" altLang="en-US" dirty="0"/>
              <a:t> </a:t>
            </a:r>
            <a:r>
              <a:rPr kumimoji="1" lang="en-US" altLang="zh-CN" dirty="0"/>
              <a:t>pipe diameter: 28mm (CDR) </a:t>
            </a:r>
            <a:r>
              <a:rPr kumimoji="1" lang="en-US" altLang="zh-CN" dirty="0">
                <a:sym typeface="Wingdings" pitchFamily="2" charset="2"/>
              </a:rPr>
              <a:t> 20mm (TDR)       (reduce 30%)</a:t>
            </a:r>
          </a:p>
          <a:p>
            <a:pPr lvl="1"/>
            <a:r>
              <a:rPr kumimoji="1" lang="en-US" altLang="zh-CN" dirty="0">
                <a:sym typeface="Wingdings" pitchFamily="2" charset="2"/>
              </a:rPr>
              <a:t>Instant Luminosity per IP: </a:t>
            </a:r>
          </a:p>
          <a:p>
            <a:pPr lvl="2"/>
            <a:r>
              <a:rPr kumimoji="1" lang="en-US" altLang="zh-CN" dirty="0">
                <a:sym typeface="Wingdings" pitchFamily="2" charset="2"/>
              </a:rPr>
              <a:t>Z pole: 32</a:t>
            </a:r>
            <a:r>
              <a:rPr kumimoji="1" lang="en-US" altLang="zh-CN" dirty="0"/>
              <a:t>×</a:t>
            </a:r>
            <a:r>
              <a:rPr kumimoji="1" lang="en-US" altLang="zh-CN" dirty="0">
                <a:sym typeface="Wingdings" pitchFamily="2" charset="2"/>
              </a:rPr>
              <a:t>10</a:t>
            </a:r>
            <a:r>
              <a:rPr kumimoji="1" lang="en-US" altLang="zh-CN" baseline="30000" dirty="0">
                <a:sym typeface="Wingdings" pitchFamily="2" charset="2"/>
              </a:rPr>
              <a:t>34</a:t>
            </a:r>
            <a:r>
              <a:rPr kumimoji="1" lang="en-US" altLang="zh-CN" dirty="0">
                <a:sym typeface="Wingdings" pitchFamily="2" charset="2"/>
              </a:rPr>
              <a:t> cm</a:t>
            </a:r>
            <a:r>
              <a:rPr kumimoji="1" lang="en-US" altLang="zh-CN" baseline="30000" dirty="0">
                <a:sym typeface="Wingdings" pitchFamily="2" charset="2"/>
              </a:rPr>
              <a:t>-2</a:t>
            </a:r>
            <a:r>
              <a:rPr kumimoji="1" lang="en-US" altLang="zh-CN" dirty="0">
                <a:sym typeface="Wingdings" pitchFamily="2" charset="2"/>
              </a:rPr>
              <a:t>s</a:t>
            </a:r>
            <a:r>
              <a:rPr kumimoji="1" lang="en-US" altLang="zh-CN" baseline="30000" dirty="0">
                <a:sym typeface="Wingdings" pitchFamily="2" charset="2"/>
              </a:rPr>
              <a:t>-1</a:t>
            </a:r>
            <a:r>
              <a:rPr kumimoji="1" lang="en-US" altLang="zh-CN" dirty="0"/>
              <a:t> (CDR)  </a:t>
            </a:r>
            <a:r>
              <a:rPr kumimoji="1" lang="en-US" altLang="zh-CN" dirty="0">
                <a:sym typeface="Wingdings" pitchFamily="2" charset="2"/>
              </a:rPr>
              <a:t> 192 </a:t>
            </a:r>
            <a:r>
              <a:rPr kumimoji="1" lang="en-US" altLang="zh-CN" dirty="0"/>
              <a:t>×</a:t>
            </a:r>
            <a:r>
              <a:rPr kumimoji="1" lang="en-US" altLang="zh-CN" dirty="0">
                <a:sym typeface="Wingdings" pitchFamily="2" charset="2"/>
              </a:rPr>
              <a:t>10</a:t>
            </a:r>
            <a:r>
              <a:rPr kumimoji="1" lang="en-US" altLang="zh-CN" baseline="30000" dirty="0">
                <a:sym typeface="Wingdings" pitchFamily="2" charset="2"/>
              </a:rPr>
              <a:t>34</a:t>
            </a:r>
            <a:r>
              <a:rPr kumimoji="1" lang="en-US" altLang="zh-CN" dirty="0">
                <a:sym typeface="Wingdings" pitchFamily="2" charset="2"/>
              </a:rPr>
              <a:t> cm</a:t>
            </a:r>
            <a:r>
              <a:rPr kumimoji="1" lang="en-US" altLang="zh-CN" baseline="30000" dirty="0">
                <a:sym typeface="Wingdings" pitchFamily="2" charset="2"/>
              </a:rPr>
              <a:t>-2</a:t>
            </a:r>
            <a:r>
              <a:rPr kumimoji="1" lang="en-US" altLang="zh-CN" dirty="0">
                <a:sym typeface="Wingdings" pitchFamily="2" charset="2"/>
              </a:rPr>
              <a:t>s</a:t>
            </a:r>
            <a:r>
              <a:rPr kumimoji="1" lang="en-US" altLang="zh-CN" baseline="30000" dirty="0">
                <a:sym typeface="Wingdings" pitchFamily="2" charset="2"/>
              </a:rPr>
              <a:t>-1</a:t>
            </a:r>
            <a:r>
              <a:rPr kumimoji="1" lang="en-US" altLang="zh-CN" baseline="30000" dirty="0"/>
              <a:t> </a:t>
            </a:r>
            <a:r>
              <a:rPr kumimoji="1" lang="en-US" altLang="zh-CN" dirty="0"/>
              <a:t>(TDR, 50MW) (6 times increase)</a:t>
            </a:r>
          </a:p>
          <a:p>
            <a:pPr lvl="2"/>
            <a:r>
              <a:rPr kumimoji="1" lang="en-US" altLang="zh-CN" dirty="0">
                <a:sym typeface="Wingdings" pitchFamily="2" charset="2"/>
              </a:rPr>
              <a:t>ZH:  5.6</a:t>
            </a:r>
            <a:r>
              <a:rPr kumimoji="1" lang="en-US" altLang="zh-CN" dirty="0"/>
              <a:t>×</a:t>
            </a:r>
            <a:r>
              <a:rPr kumimoji="1" lang="en-US" altLang="zh-CN" dirty="0">
                <a:sym typeface="Wingdings" pitchFamily="2" charset="2"/>
              </a:rPr>
              <a:t>1034 cm-2s-1</a:t>
            </a:r>
            <a:r>
              <a:rPr kumimoji="1" lang="en-US" altLang="zh-CN" dirty="0"/>
              <a:t> (CDR) </a:t>
            </a:r>
            <a:r>
              <a:rPr kumimoji="1" lang="en-US" altLang="zh-CN" dirty="0">
                <a:sym typeface="Wingdings" pitchFamily="2" charset="2"/>
              </a:rPr>
              <a:t> 8.3 </a:t>
            </a:r>
            <a:r>
              <a:rPr kumimoji="1" lang="en-US" altLang="zh-CN" dirty="0"/>
              <a:t>×</a:t>
            </a:r>
            <a:r>
              <a:rPr kumimoji="1" lang="en-US" altLang="zh-CN" dirty="0">
                <a:sym typeface="Wingdings" pitchFamily="2" charset="2"/>
              </a:rPr>
              <a:t>10</a:t>
            </a:r>
            <a:r>
              <a:rPr kumimoji="1" lang="en-US" altLang="zh-CN" baseline="30000" dirty="0">
                <a:sym typeface="Wingdings" pitchFamily="2" charset="2"/>
              </a:rPr>
              <a:t>34</a:t>
            </a:r>
            <a:r>
              <a:rPr kumimoji="1" lang="en-US" altLang="zh-CN" dirty="0">
                <a:sym typeface="Wingdings" pitchFamily="2" charset="2"/>
              </a:rPr>
              <a:t> cm-2s-1</a:t>
            </a:r>
            <a:r>
              <a:rPr kumimoji="1" lang="en-US" altLang="zh-CN" dirty="0"/>
              <a:t> (TDR)         (~1.5 times increase)</a:t>
            </a:r>
          </a:p>
          <a:p>
            <a:endParaRPr kumimoji="1" lang="en-US" altLang="zh-CN" sz="1800" dirty="0"/>
          </a:p>
          <a:p>
            <a:endParaRPr lang="en-CN" dirty="0"/>
          </a:p>
        </p:txBody>
      </p:sp>
    </p:spTree>
    <p:extLst>
      <p:ext uri="{BB962C8B-B14F-4D97-AF65-F5344CB8AC3E}">
        <p14:creationId xmlns:p14="http://schemas.microsoft.com/office/powerpoint/2010/main" val="2083771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B12FE-91E3-8E8D-2C75-D6FB86682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CN" dirty="0"/>
              <a:t>isc</a:t>
            </a:r>
            <a:r>
              <a:rPr lang="en-US" altLang="zh-CN" dirty="0" err="1"/>
              <a:t>ussion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  <a:r>
              <a:rPr lang="zh-CN" altLang="en-US" dirty="0"/>
              <a:t> </a:t>
            </a:r>
            <a:r>
              <a:rPr lang="en-US" altLang="zh-CN" dirty="0" err="1"/>
              <a:t>TowerJazz</a:t>
            </a:r>
            <a:r>
              <a:rPr lang="en-US" altLang="zh-CN" dirty="0"/>
              <a:t> China </a:t>
            </a:r>
            <a:endParaRPr lang="en-C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DA3B0-5E89-58AD-28CC-4D7717FF9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4351" y="1272572"/>
            <a:ext cx="9641649" cy="5008563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Met</a:t>
            </a:r>
            <a:r>
              <a:rPr lang="zh-CN" altLang="en-US" sz="2800" dirty="0"/>
              <a:t> </a:t>
            </a:r>
            <a:r>
              <a:rPr lang="en-US" altLang="zh-CN" sz="2800" dirty="0"/>
              <a:t>with</a:t>
            </a:r>
            <a:r>
              <a:rPr lang="zh-CN" altLang="en-US" sz="2800" dirty="0"/>
              <a:t> </a:t>
            </a:r>
            <a:r>
              <a:rPr lang="en-US" altLang="zh-CN" sz="2800" dirty="0" err="1"/>
              <a:t>TowerJazz</a:t>
            </a:r>
            <a:r>
              <a:rPr lang="zh-CN" altLang="en-US" sz="2800" dirty="0"/>
              <a:t> </a:t>
            </a:r>
            <a:r>
              <a:rPr lang="en-US" altLang="zh-CN" sz="2800" dirty="0"/>
              <a:t>management</a:t>
            </a:r>
            <a:r>
              <a:rPr lang="zh-CN" altLang="en-US" sz="2800" dirty="0"/>
              <a:t> </a:t>
            </a:r>
            <a:r>
              <a:rPr lang="en-US" altLang="zh-CN" sz="2800" dirty="0"/>
              <a:t>team</a:t>
            </a:r>
            <a:r>
              <a:rPr lang="zh-CN" altLang="en-US" sz="2800" dirty="0"/>
              <a:t> </a:t>
            </a:r>
            <a:r>
              <a:rPr lang="en-US" altLang="zh-CN" sz="2800" dirty="0"/>
              <a:t>at</a:t>
            </a:r>
            <a:r>
              <a:rPr lang="zh-CN" altLang="en-US" sz="2800" dirty="0"/>
              <a:t> </a:t>
            </a:r>
            <a:r>
              <a:rPr lang="en-US" altLang="zh-CN" sz="2800" dirty="0"/>
              <a:t>IHEP</a:t>
            </a:r>
          </a:p>
          <a:p>
            <a:pPr lvl="1"/>
            <a:r>
              <a:rPr lang="en-US" altLang="zh-CN" sz="2000" dirty="0" err="1"/>
              <a:t>Jianchun</a:t>
            </a:r>
            <a:r>
              <a:rPr lang="en-US" altLang="zh-CN" sz="2000" dirty="0"/>
              <a:t>,</a:t>
            </a:r>
            <a:r>
              <a:rPr lang="zh-CN" altLang="en-US" sz="2000" dirty="0"/>
              <a:t> </a:t>
            </a:r>
            <a:r>
              <a:rPr lang="en-US" altLang="zh-CN" sz="2000" dirty="0"/>
              <a:t>Wei</a:t>
            </a:r>
            <a:r>
              <a:rPr lang="zh-CN" altLang="en-US" sz="2000" dirty="0"/>
              <a:t> </a:t>
            </a:r>
            <a:r>
              <a:rPr lang="en-US" altLang="zh-CN" sz="2000" dirty="0" err="1"/>
              <a:t>wei</a:t>
            </a:r>
            <a:r>
              <a:rPr lang="en-US" altLang="zh-CN" sz="2000" dirty="0"/>
              <a:t>,</a:t>
            </a:r>
            <a:r>
              <a:rPr lang="zh-CN" altLang="en-US" sz="2000" dirty="0"/>
              <a:t> </a:t>
            </a:r>
            <a:r>
              <a:rPr lang="en-US" altLang="zh-CN" sz="2000" dirty="0" err="1"/>
              <a:t>Yiming</a:t>
            </a:r>
            <a:r>
              <a:rPr lang="en-US" altLang="zh-CN" sz="2000" dirty="0"/>
              <a:t>,</a:t>
            </a:r>
            <a:r>
              <a:rPr lang="zh-CN" altLang="en-US" sz="2000" dirty="0"/>
              <a:t> </a:t>
            </a:r>
            <a:r>
              <a:rPr lang="en-US" altLang="zh-CN" sz="2000" dirty="0" err="1"/>
              <a:t>Yunpeng</a:t>
            </a:r>
            <a:r>
              <a:rPr lang="en-US" altLang="zh-CN" sz="2000" dirty="0"/>
              <a:t>,</a:t>
            </a:r>
            <a:r>
              <a:rPr lang="zh-CN" altLang="en-US" sz="2000" dirty="0"/>
              <a:t> </a:t>
            </a:r>
            <a:r>
              <a:rPr lang="en-US" altLang="zh-CN" sz="2000" dirty="0"/>
              <a:t>Zhou</a:t>
            </a:r>
            <a:r>
              <a:rPr lang="zh-CN" altLang="en-US" sz="2000" dirty="0"/>
              <a:t> </a:t>
            </a:r>
            <a:r>
              <a:rPr lang="en-US" altLang="zh-CN" sz="2000" dirty="0"/>
              <a:t>Yang,</a:t>
            </a:r>
            <a:r>
              <a:rPr lang="zh-CN" altLang="en-US" sz="2000" dirty="0"/>
              <a:t> </a:t>
            </a:r>
            <a:r>
              <a:rPr lang="en-US" altLang="zh-CN" sz="2000" dirty="0"/>
              <a:t>Zhang</a:t>
            </a:r>
            <a:r>
              <a:rPr lang="zh-CN" altLang="en-US" sz="2000" dirty="0"/>
              <a:t> </a:t>
            </a:r>
            <a:r>
              <a:rPr lang="en-US" altLang="zh-CN" sz="2000" dirty="0"/>
              <a:t>Ying,</a:t>
            </a:r>
            <a:r>
              <a:rPr lang="zh-CN" altLang="en-US" sz="2000" dirty="0"/>
              <a:t> </a:t>
            </a:r>
            <a:r>
              <a:rPr lang="en-US" altLang="zh-CN" sz="2000" dirty="0"/>
              <a:t>Zhijun</a:t>
            </a:r>
            <a:r>
              <a:rPr lang="zh-CN" altLang="en-US" sz="2000" dirty="0"/>
              <a:t> </a:t>
            </a:r>
            <a:endParaRPr lang="en-US" altLang="zh-CN" sz="2000" dirty="0"/>
          </a:p>
          <a:p>
            <a:pPr marL="457200" lvl="1" indent="0">
              <a:buNone/>
            </a:pPr>
            <a:endParaRPr lang="en-US" altLang="zh-CN" sz="2000" dirty="0"/>
          </a:p>
          <a:p>
            <a:r>
              <a:rPr lang="en-US" altLang="zh-CN" sz="2800" dirty="0"/>
              <a:t>Possible </a:t>
            </a:r>
            <a:r>
              <a:rPr lang="zh-CN" altLang="en-US" sz="2800" dirty="0"/>
              <a:t> </a:t>
            </a:r>
            <a:r>
              <a:rPr lang="en-US" altLang="zh-CN" sz="2800" dirty="0"/>
              <a:t>to</a:t>
            </a:r>
            <a:r>
              <a:rPr lang="zh-CN" altLang="en-US" sz="2800" dirty="0"/>
              <a:t> </a:t>
            </a:r>
            <a:r>
              <a:rPr lang="en-US" altLang="zh-CN" sz="2800" dirty="0"/>
              <a:t>submit</a:t>
            </a:r>
            <a:r>
              <a:rPr lang="zh-CN" altLang="en-US" sz="2800" dirty="0"/>
              <a:t> </a:t>
            </a:r>
            <a:r>
              <a:rPr lang="en-US" altLang="zh-CN" sz="2800" dirty="0"/>
              <a:t>Engineering</a:t>
            </a:r>
            <a:r>
              <a:rPr lang="zh-CN" altLang="en-US" sz="2800" dirty="0"/>
              <a:t> </a:t>
            </a:r>
            <a:r>
              <a:rPr lang="en-US" altLang="zh-CN" sz="2800" dirty="0"/>
              <a:t>run</a:t>
            </a:r>
            <a:r>
              <a:rPr lang="zh-CN" altLang="en-US" sz="2800" dirty="0"/>
              <a:t> </a:t>
            </a:r>
            <a:r>
              <a:rPr lang="en-US" altLang="zh-CN" sz="2800" dirty="0"/>
              <a:t>and</a:t>
            </a:r>
            <a:r>
              <a:rPr lang="zh-CN" altLang="en-US" sz="2800" dirty="0"/>
              <a:t> </a:t>
            </a:r>
            <a:r>
              <a:rPr lang="en-US" altLang="zh-CN" sz="2800" dirty="0"/>
              <a:t>MPW</a:t>
            </a:r>
            <a:r>
              <a:rPr lang="zh-CN" altLang="en-US" sz="2800" dirty="0"/>
              <a:t> </a:t>
            </a:r>
            <a:r>
              <a:rPr lang="en-US" altLang="zh-CN" sz="2800" dirty="0"/>
              <a:t>in</a:t>
            </a:r>
            <a:r>
              <a:rPr lang="zh-CN" altLang="en-US" sz="2800" dirty="0"/>
              <a:t> </a:t>
            </a:r>
            <a:r>
              <a:rPr lang="en-US" altLang="zh-CN" sz="2800" dirty="0"/>
              <a:t>China</a:t>
            </a:r>
            <a:r>
              <a:rPr lang="zh-CN" altLang="en-US" sz="2800" dirty="0"/>
              <a:t> </a:t>
            </a:r>
            <a:endParaRPr lang="en-US" altLang="zh-CN" sz="2800" dirty="0"/>
          </a:p>
          <a:p>
            <a:pPr lvl="1"/>
            <a:r>
              <a:rPr lang="en-US" altLang="zh-CN" sz="2400" dirty="0"/>
              <a:t>Potential</a:t>
            </a:r>
            <a:r>
              <a:rPr lang="zh-CN" altLang="en-US" sz="2400" dirty="0"/>
              <a:t> </a:t>
            </a:r>
            <a:r>
              <a:rPr lang="en-US" altLang="zh-CN" sz="2400" dirty="0"/>
              <a:t>faster</a:t>
            </a:r>
            <a:r>
              <a:rPr lang="zh-CN" altLang="en-US" sz="2400" dirty="0"/>
              <a:t> </a:t>
            </a:r>
            <a:r>
              <a:rPr lang="en-US" altLang="zh-CN" sz="2400" dirty="0"/>
              <a:t>turn</a:t>
            </a:r>
            <a:r>
              <a:rPr lang="zh-CN" altLang="en-US" sz="2400" dirty="0"/>
              <a:t> </a:t>
            </a:r>
            <a:r>
              <a:rPr lang="en-US" altLang="zh-CN" sz="2400" dirty="0"/>
              <a:t>around</a:t>
            </a:r>
            <a:r>
              <a:rPr lang="zh-CN" altLang="en-US" sz="2400" dirty="0"/>
              <a:t> </a:t>
            </a:r>
            <a:r>
              <a:rPr lang="en-US" altLang="zh-CN" sz="2400" dirty="0"/>
              <a:t>for</a:t>
            </a:r>
            <a:r>
              <a:rPr lang="zh-CN" altLang="en-US" sz="2400" dirty="0"/>
              <a:t> </a:t>
            </a:r>
            <a:r>
              <a:rPr lang="en-US" altLang="zh-CN" sz="2400" dirty="0"/>
              <a:t>Engineering</a:t>
            </a:r>
            <a:r>
              <a:rPr lang="zh-CN" altLang="en-US" sz="2400" dirty="0"/>
              <a:t> </a:t>
            </a:r>
            <a:r>
              <a:rPr lang="en-US" altLang="zh-CN" sz="2400" dirty="0"/>
              <a:t>run</a:t>
            </a:r>
            <a:r>
              <a:rPr lang="zh-CN" altLang="en-US" sz="2400" dirty="0"/>
              <a:t> </a:t>
            </a:r>
            <a:endParaRPr lang="en-US" altLang="zh-CN" sz="2400" dirty="0"/>
          </a:p>
          <a:p>
            <a:endParaRPr lang="en-US" altLang="zh-CN" sz="2800" dirty="0"/>
          </a:p>
          <a:p>
            <a:r>
              <a:rPr lang="en-US" altLang="zh-CN" sz="2800" dirty="0"/>
              <a:t>Support</a:t>
            </a:r>
            <a:r>
              <a:rPr lang="zh-CN" altLang="en-US" sz="2800" dirty="0"/>
              <a:t> </a:t>
            </a:r>
            <a:r>
              <a:rPr lang="en-US" altLang="zh-CN" sz="2800" dirty="0"/>
              <a:t>65nm</a:t>
            </a:r>
            <a:r>
              <a:rPr lang="zh-CN" altLang="en-US" sz="2800" dirty="0"/>
              <a:t> </a:t>
            </a:r>
            <a:r>
              <a:rPr lang="en-US" altLang="zh-CN" sz="2800" dirty="0"/>
              <a:t>and</a:t>
            </a:r>
            <a:r>
              <a:rPr lang="zh-CN" altLang="en-US" sz="2800" dirty="0"/>
              <a:t> </a:t>
            </a:r>
            <a:r>
              <a:rPr lang="en-US" altLang="zh-CN" sz="2800" dirty="0"/>
              <a:t>180nm</a:t>
            </a:r>
            <a:r>
              <a:rPr lang="zh-CN" altLang="en-US" sz="2800" dirty="0"/>
              <a:t> </a:t>
            </a:r>
            <a:r>
              <a:rPr lang="en-US" altLang="zh-CN" sz="2800" dirty="0"/>
              <a:t>CIS and modified process</a:t>
            </a:r>
          </a:p>
          <a:p>
            <a:r>
              <a:rPr lang="en-US" altLang="zh-CN" sz="2800" dirty="0">
                <a:solidFill>
                  <a:srgbClr val="FF0000"/>
                </a:solidFill>
              </a:rPr>
              <a:t>In</a:t>
            </a:r>
            <a:r>
              <a:rPr lang="zh-CN" altLang="en-US" sz="2800" dirty="0">
                <a:solidFill>
                  <a:srgbClr val="FF0000"/>
                </a:solidFill>
              </a:rPr>
              <a:t> </a:t>
            </a:r>
            <a:r>
              <a:rPr lang="en-US" altLang="zh-CN" sz="2800" dirty="0">
                <a:solidFill>
                  <a:srgbClr val="FF0000"/>
                </a:solidFill>
              </a:rPr>
              <a:t>one</a:t>
            </a:r>
            <a:r>
              <a:rPr lang="zh-CN" altLang="en-US" sz="2800" dirty="0">
                <a:solidFill>
                  <a:srgbClr val="FF0000"/>
                </a:solidFill>
              </a:rPr>
              <a:t> </a:t>
            </a:r>
            <a:r>
              <a:rPr lang="en-US" altLang="zh-CN" sz="2800" dirty="0">
                <a:solidFill>
                  <a:srgbClr val="FF0000"/>
                </a:solidFill>
              </a:rPr>
              <a:t>of</a:t>
            </a:r>
            <a:r>
              <a:rPr lang="zh-CN" altLang="en-US" sz="2800" dirty="0">
                <a:solidFill>
                  <a:srgbClr val="FF0000"/>
                </a:solidFill>
              </a:rPr>
              <a:t> </a:t>
            </a:r>
            <a:r>
              <a:rPr lang="en-US" altLang="zh-CN" sz="2800" dirty="0">
                <a:solidFill>
                  <a:srgbClr val="FF0000"/>
                </a:solidFill>
              </a:rPr>
              <a:t>Tuesday</a:t>
            </a:r>
            <a:r>
              <a:rPr lang="zh-CN" altLang="en-US" sz="2800" dirty="0">
                <a:solidFill>
                  <a:srgbClr val="FF0000"/>
                </a:solidFill>
              </a:rPr>
              <a:t> </a:t>
            </a:r>
            <a:r>
              <a:rPr lang="en-US" altLang="zh-CN" sz="2800" dirty="0">
                <a:solidFill>
                  <a:srgbClr val="FF0000"/>
                </a:solidFill>
              </a:rPr>
              <a:t>TDR</a:t>
            </a:r>
            <a:r>
              <a:rPr lang="zh-CN" altLang="en-US" sz="2800" dirty="0">
                <a:solidFill>
                  <a:srgbClr val="FF0000"/>
                </a:solidFill>
              </a:rPr>
              <a:t> </a:t>
            </a:r>
            <a:r>
              <a:rPr lang="en-US" altLang="zh-CN" sz="2800" dirty="0">
                <a:solidFill>
                  <a:srgbClr val="FF0000"/>
                </a:solidFill>
              </a:rPr>
              <a:t>meeting,</a:t>
            </a:r>
            <a:r>
              <a:rPr lang="zh-CN" altLang="en-US" sz="2800" dirty="0">
                <a:solidFill>
                  <a:srgbClr val="FF0000"/>
                </a:solidFill>
              </a:rPr>
              <a:t> </a:t>
            </a:r>
            <a:r>
              <a:rPr lang="en-US" altLang="zh-CN" sz="2800" dirty="0">
                <a:solidFill>
                  <a:srgbClr val="FF0000"/>
                </a:solidFill>
              </a:rPr>
              <a:t>together</a:t>
            </a:r>
            <a:r>
              <a:rPr lang="zh-CN" altLang="en-US" sz="2800" dirty="0">
                <a:solidFill>
                  <a:srgbClr val="FF0000"/>
                </a:solidFill>
              </a:rPr>
              <a:t> </a:t>
            </a:r>
            <a:r>
              <a:rPr lang="en-US" altLang="zh-CN" sz="2800" dirty="0">
                <a:solidFill>
                  <a:srgbClr val="FF0000"/>
                </a:solidFill>
              </a:rPr>
              <a:t>with</a:t>
            </a:r>
            <a:r>
              <a:rPr lang="zh-CN" altLang="en-US" sz="2800" dirty="0">
                <a:solidFill>
                  <a:srgbClr val="FF0000"/>
                </a:solidFill>
              </a:rPr>
              <a:t> </a:t>
            </a:r>
            <a:r>
              <a:rPr lang="en-US" altLang="zh-CN" sz="2800" dirty="0" err="1">
                <a:solidFill>
                  <a:srgbClr val="FF0000"/>
                </a:solidFill>
              </a:rPr>
              <a:t>Yifang</a:t>
            </a:r>
            <a:r>
              <a:rPr lang="en-US" altLang="zh-CN" sz="2800" dirty="0">
                <a:solidFill>
                  <a:srgbClr val="FF0000"/>
                </a:solidFill>
              </a:rPr>
              <a:t>,</a:t>
            </a:r>
            <a:r>
              <a:rPr lang="zh-CN" altLang="en-US" sz="2800" dirty="0">
                <a:solidFill>
                  <a:srgbClr val="FF0000"/>
                </a:solidFill>
              </a:rPr>
              <a:t> </a:t>
            </a:r>
            <a:r>
              <a:rPr lang="en-US" altLang="zh-CN" sz="2800" dirty="0">
                <a:solidFill>
                  <a:srgbClr val="FF0000"/>
                </a:solidFill>
              </a:rPr>
              <a:t>we</a:t>
            </a:r>
            <a:r>
              <a:rPr lang="zh-CN" altLang="en-US" sz="2800" dirty="0">
                <a:solidFill>
                  <a:srgbClr val="FF0000"/>
                </a:solidFill>
              </a:rPr>
              <a:t> </a:t>
            </a:r>
            <a:r>
              <a:rPr lang="en-US" altLang="zh-CN" sz="2800" dirty="0">
                <a:solidFill>
                  <a:srgbClr val="FF0000"/>
                </a:solidFill>
              </a:rPr>
              <a:t>decide</a:t>
            </a:r>
            <a:r>
              <a:rPr lang="zh-CN" altLang="en-US" sz="2800" dirty="0">
                <a:solidFill>
                  <a:srgbClr val="FF0000"/>
                </a:solidFill>
              </a:rPr>
              <a:t> </a:t>
            </a:r>
            <a:r>
              <a:rPr lang="en-US" altLang="zh-CN" sz="2800" dirty="0">
                <a:solidFill>
                  <a:srgbClr val="FF0000"/>
                </a:solidFill>
              </a:rPr>
              <a:t>to</a:t>
            </a:r>
            <a:r>
              <a:rPr lang="zh-CN" altLang="en-US" sz="2800" dirty="0">
                <a:solidFill>
                  <a:srgbClr val="FF0000"/>
                </a:solidFill>
              </a:rPr>
              <a:t> </a:t>
            </a:r>
            <a:r>
              <a:rPr lang="en-US" altLang="zh-CN" sz="2800" dirty="0">
                <a:solidFill>
                  <a:srgbClr val="FF0000"/>
                </a:solidFill>
              </a:rPr>
              <a:t>use</a:t>
            </a:r>
            <a:r>
              <a:rPr lang="zh-CN" altLang="en-US" sz="2800" dirty="0">
                <a:solidFill>
                  <a:srgbClr val="FF0000"/>
                </a:solidFill>
              </a:rPr>
              <a:t> </a:t>
            </a:r>
            <a:r>
              <a:rPr lang="en-US" altLang="zh-CN" sz="2800" dirty="0">
                <a:solidFill>
                  <a:srgbClr val="FF0000"/>
                </a:solidFill>
              </a:rPr>
              <a:t>65nm</a:t>
            </a:r>
            <a:r>
              <a:rPr lang="zh-CN" altLang="en-US" sz="2800" dirty="0">
                <a:solidFill>
                  <a:srgbClr val="FF0000"/>
                </a:solidFill>
              </a:rPr>
              <a:t> </a:t>
            </a:r>
            <a:r>
              <a:rPr lang="en-US" altLang="zh-CN" sz="2800" dirty="0">
                <a:solidFill>
                  <a:srgbClr val="FF0000"/>
                </a:solidFill>
              </a:rPr>
              <a:t>CIS</a:t>
            </a:r>
            <a:r>
              <a:rPr lang="zh-CN" altLang="en-US" sz="2800" dirty="0">
                <a:solidFill>
                  <a:srgbClr val="FF0000"/>
                </a:solidFill>
              </a:rPr>
              <a:t> </a:t>
            </a:r>
            <a:r>
              <a:rPr lang="en-US" altLang="zh-CN" sz="2800" dirty="0">
                <a:solidFill>
                  <a:srgbClr val="FF0000"/>
                </a:solidFill>
              </a:rPr>
              <a:t>as</a:t>
            </a:r>
            <a:r>
              <a:rPr lang="zh-CN" altLang="en-US" sz="2800" dirty="0">
                <a:solidFill>
                  <a:srgbClr val="FF0000"/>
                </a:solidFill>
              </a:rPr>
              <a:t> </a:t>
            </a:r>
            <a:r>
              <a:rPr lang="en-US" altLang="zh-CN" sz="2800" dirty="0">
                <a:solidFill>
                  <a:srgbClr val="FF0000"/>
                </a:solidFill>
              </a:rPr>
              <a:t>our</a:t>
            </a:r>
            <a:r>
              <a:rPr lang="zh-CN" altLang="en-US" sz="2800" dirty="0">
                <a:solidFill>
                  <a:srgbClr val="FF0000"/>
                </a:solidFill>
              </a:rPr>
              <a:t> </a:t>
            </a:r>
            <a:r>
              <a:rPr lang="en-US" altLang="zh-CN" sz="2800" dirty="0">
                <a:solidFill>
                  <a:srgbClr val="FF0000"/>
                </a:solidFill>
              </a:rPr>
              <a:t>baseline</a:t>
            </a:r>
            <a:r>
              <a:rPr lang="zh-CN" altLang="en-US" sz="2800" dirty="0">
                <a:solidFill>
                  <a:srgbClr val="FF0000"/>
                </a:solidFill>
              </a:rPr>
              <a:t> </a:t>
            </a:r>
            <a:r>
              <a:rPr lang="en-US" altLang="zh-CN" sz="2800" dirty="0">
                <a:solidFill>
                  <a:srgbClr val="FF0000"/>
                </a:solidFill>
              </a:rPr>
              <a:t>for</a:t>
            </a:r>
            <a:r>
              <a:rPr lang="zh-CN" altLang="en-US" sz="2800" dirty="0">
                <a:solidFill>
                  <a:srgbClr val="FF0000"/>
                </a:solidFill>
              </a:rPr>
              <a:t> </a:t>
            </a:r>
            <a:r>
              <a:rPr lang="en-US" altLang="zh-CN" sz="2800" dirty="0">
                <a:solidFill>
                  <a:srgbClr val="FF0000"/>
                </a:solidFill>
              </a:rPr>
              <a:t>reference</a:t>
            </a:r>
            <a:r>
              <a:rPr lang="zh-CN" altLang="en-US" sz="2800" dirty="0">
                <a:solidFill>
                  <a:srgbClr val="FF0000"/>
                </a:solidFill>
              </a:rPr>
              <a:t> </a:t>
            </a:r>
            <a:r>
              <a:rPr lang="en-US" altLang="zh-CN" sz="2800" dirty="0">
                <a:solidFill>
                  <a:srgbClr val="FF0000"/>
                </a:solidFill>
              </a:rPr>
              <a:t>TDR</a:t>
            </a:r>
          </a:p>
          <a:p>
            <a:endParaRPr lang="en-US" altLang="zh-CN" sz="2800" dirty="0"/>
          </a:p>
          <a:p>
            <a:pPr marL="0" indent="0">
              <a:buNone/>
            </a:pP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362088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305AA-1904-83F5-63FC-2E89DF750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Vertex</a:t>
            </a:r>
            <a:r>
              <a:rPr lang="zh-CN" altLang="en-US" dirty="0"/>
              <a:t> </a:t>
            </a:r>
            <a:endParaRPr lang="en-C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109B0-27F7-0E31-84E1-5F7A30813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798" y="1036320"/>
            <a:ext cx="9759326" cy="5008563"/>
          </a:xfrm>
        </p:spPr>
        <p:txBody>
          <a:bodyPr/>
          <a:lstStyle/>
          <a:p>
            <a:r>
              <a:rPr lang="en-US" altLang="zh-CN" dirty="0"/>
              <a:t>Last</a:t>
            </a:r>
            <a:r>
              <a:rPr lang="zh-CN" altLang="en-US" dirty="0"/>
              <a:t> </a:t>
            </a:r>
            <a:r>
              <a:rPr lang="en-US" altLang="zh-CN" dirty="0"/>
              <a:t>meeting,</a:t>
            </a:r>
            <a:r>
              <a:rPr lang="zh-CN" altLang="en-US" dirty="0"/>
              <a:t> </a:t>
            </a:r>
            <a:r>
              <a:rPr lang="en-US" altLang="zh-CN" dirty="0"/>
              <a:t>From</a:t>
            </a:r>
            <a:r>
              <a:rPr lang="zh-CN" altLang="en-US" dirty="0"/>
              <a:t> </a:t>
            </a:r>
            <a:r>
              <a:rPr lang="en-US" altLang="zh-CN" dirty="0"/>
              <a:t>CEPC</a:t>
            </a:r>
            <a:r>
              <a:rPr lang="zh-CN" altLang="en-US" dirty="0"/>
              <a:t> </a:t>
            </a:r>
            <a:r>
              <a:rPr lang="en-US" altLang="zh-CN" dirty="0"/>
              <a:t>workshop</a:t>
            </a:r>
            <a:r>
              <a:rPr lang="zh-CN" altLang="en-US" dirty="0"/>
              <a:t> </a:t>
            </a:r>
            <a:r>
              <a:rPr lang="en-US" altLang="zh-CN" dirty="0"/>
              <a:t>at </a:t>
            </a:r>
            <a:r>
              <a:rPr lang="en-US" dirty="0"/>
              <a:t>Marseille</a:t>
            </a:r>
            <a:r>
              <a:rPr lang="en-US" b="0" i="0" dirty="0">
                <a:solidFill>
                  <a:srgbClr val="777777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</a:rPr>
              <a:t> </a:t>
            </a:r>
            <a:r>
              <a:rPr lang="en-US" altLang="zh-CN" dirty="0"/>
              <a:t>plenary</a:t>
            </a:r>
            <a:r>
              <a:rPr lang="zh-CN" altLang="en-US" dirty="0"/>
              <a:t> </a:t>
            </a:r>
            <a:r>
              <a:rPr lang="en-US" altLang="zh-CN" dirty="0"/>
              <a:t>section</a:t>
            </a:r>
          </a:p>
          <a:p>
            <a:pPr lvl="1"/>
            <a:r>
              <a:rPr lang="en-US" altLang="zh-CN" sz="2200" dirty="0">
                <a:solidFill>
                  <a:srgbClr val="0070C0"/>
                </a:solidFill>
              </a:rPr>
              <a:t>Discussion</a:t>
            </a:r>
            <a:r>
              <a:rPr lang="zh-CN" altLang="en-US" sz="2200" dirty="0">
                <a:solidFill>
                  <a:srgbClr val="0070C0"/>
                </a:solidFill>
              </a:rPr>
              <a:t> </a:t>
            </a:r>
            <a:r>
              <a:rPr lang="en-US" altLang="zh-CN" sz="2200" dirty="0">
                <a:solidFill>
                  <a:srgbClr val="0070C0"/>
                </a:solidFill>
              </a:rPr>
              <a:t>of</a:t>
            </a:r>
            <a:r>
              <a:rPr lang="zh-CN" altLang="en-US" sz="2200" dirty="0">
                <a:solidFill>
                  <a:srgbClr val="0070C0"/>
                </a:solidFill>
              </a:rPr>
              <a:t> </a:t>
            </a:r>
            <a:r>
              <a:rPr lang="en-US" altLang="zh-CN" sz="2200" dirty="0">
                <a:solidFill>
                  <a:srgbClr val="0070C0"/>
                </a:solidFill>
              </a:rPr>
              <a:t>Giga-Z</a:t>
            </a:r>
            <a:r>
              <a:rPr lang="zh-CN" altLang="en-US" sz="2200" dirty="0">
                <a:solidFill>
                  <a:srgbClr val="0070C0"/>
                </a:solidFill>
              </a:rPr>
              <a:t> </a:t>
            </a:r>
            <a:r>
              <a:rPr lang="en-US" altLang="zh-CN" sz="2200" dirty="0">
                <a:solidFill>
                  <a:srgbClr val="0070C0"/>
                </a:solidFill>
              </a:rPr>
              <a:t>during</a:t>
            </a:r>
            <a:r>
              <a:rPr lang="zh-CN" altLang="en-US" sz="2200" dirty="0">
                <a:solidFill>
                  <a:srgbClr val="0070C0"/>
                </a:solidFill>
              </a:rPr>
              <a:t> </a:t>
            </a:r>
            <a:r>
              <a:rPr lang="en-US" altLang="zh-CN" sz="2200" dirty="0">
                <a:solidFill>
                  <a:srgbClr val="0070C0"/>
                </a:solidFill>
              </a:rPr>
              <a:t>first</a:t>
            </a:r>
            <a:r>
              <a:rPr lang="zh-CN" altLang="en-US" sz="2200" dirty="0">
                <a:solidFill>
                  <a:srgbClr val="0070C0"/>
                </a:solidFill>
              </a:rPr>
              <a:t> </a:t>
            </a:r>
            <a:r>
              <a:rPr lang="en-US" altLang="zh-CN" sz="2200" dirty="0">
                <a:solidFill>
                  <a:srgbClr val="0070C0"/>
                </a:solidFill>
              </a:rPr>
              <a:t>10</a:t>
            </a:r>
            <a:r>
              <a:rPr lang="zh-CN" altLang="en-US" sz="2200" dirty="0">
                <a:solidFill>
                  <a:srgbClr val="0070C0"/>
                </a:solidFill>
              </a:rPr>
              <a:t> </a:t>
            </a:r>
            <a:r>
              <a:rPr lang="en-US" altLang="zh-CN" sz="2200" dirty="0">
                <a:solidFill>
                  <a:srgbClr val="0070C0"/>
                </a:solidFill>
              </a:rPr>
              <a:t>year</a:t>
            </a:r>
            <a:r>
              <a:rPr lang="zh-CN" altLang="en-US" sz="2200" dirty="0">
                <a:solidFill>
                  <a:srgbClr val="0070C0"/>
                </a:solidFill>
              </a:rPr>
              <a:t> </a:t>
            </a:r>
            <a:r>
              <a:rPr lang="en-US" altLang="zh-CN" sz="2200" dirty="0">
                <a:solidFill>
                  <a:srgbClr val="0070C0"/>
                </a:solidFill>
              </a:rPr>
              <a:t>(ZH</a:t>
            </a:r>
            <a:r>
              <a:rPr lang="zh-CN" altLang="en-US" sz="2200" dirty="0">
                <a:solidFill>
                  <a:srgbClr val="0070C0"/>
                </a:solidFill>
              </a:rPr>
              <a:t> </a:t>
            </a:r>
            <a:r>
              <a:rPr lang="en-US" altLang="zh-CN" sz="2200" dirty="0">
                <a:solidFill>
                  <a:srgbClr val="0070C0"/>
                </a:solidFill>
              </a:rPr>
              <a:t>runs)</a:t>
            </a:r>
          </a:p>
          <a:p>
            <a:r>
              <a:rPr lang="en-US" altLang="zh-CN" dirty="0"/>
              <a:t>Need</a:t>
            </a:r>
            <a:r>
              <a:rPr lang="zh-CN" altLang="en-US" dirty="0"/>
              <a:t> </a:t>
            </a:r>
            <a:r>
              <a:rPr lang="en-US" altLang="zh-CN" dirty="0"/>
              <a:t>more</a:t>
            </a:r>
            <a:r>
              <a:rPr lang="zh-CN" altLang="en-US" dirty="0"/>
              <a:t> </a:t>
            </a:r>
            <a:r>
              <a:rPr lang="en-US" altLang="zh-CN" dirty="0"/>
              <a:t>specification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low-</a:t>
            </a:r>
            <a:r>
              <a:rPr lang="en-US" altLang="zh-CN" dirty="0" err="1"/>
              <a:t>lumi</a:t>
            </a:r>
            <a:r>
              <a:rPr lang="zh-CN" altLang="en-US" dirty="0"/>
              <a:t> </a:t>
            </a:r>
            <a:r>
              <a:rPr lang="en-US" altLang="zh-CN" dirty="0"/>
              <a:t>Z</a:t>
            </a:r>
            <a:r>
              <a:rPr lang="zh-CN" altLang="en-US" dirty="0"/>
              <a:t> </a:t>
            </a:r>
            <a:r>
              <a:rPr lang="en-US" altLang="zh-CN" dirty="0"/>
              <a:t>runs</a:t>
            </a:r>
            <a:r>
              <a:rPr lang="zh-CN" altLang="en-US" dirty="0"/>
              <a:t> </a:t>
            </a:r>
            <a:r>
              <a:rPr lang="en-US" altLang="zh-CN" dirty="0"/>
              <a:t>during</a:t>
            </a:r>
            <a:r>
              <a:rPr lang="zh-CN" altLang="en-US" dirty="0"/>
              <a:t> </a:t>
            </a:r>
            <a:r>
              <a:rPr lang="en-US" altLang="zh-CN" dirty="0"/>
              <a:t>first</a:t>
            </a:r>
            <a:r>
              <a:rPr lang="zh-CN" altLang="en-US" dirty="0"/>
              <a:t> </a:t>
            </a:r>
            <a:r>
              <a:rPr lang="en-US" altLang="zh-CN" dirty="0"/>
              <a:t>10</a:t>
            </a:r>
            <a:r>
              <a:rPr lang="zh-CN" altLang="en-US" dirty="0"/>
              <a:t> </a:t>
            </a:r>
            <a:r>
              <a:rPr lang="en-US" altLang="zh-CN" dirty="0"/>
              <a:t>year</a:t>
            </a:r>
            <a:r>
              <a:rPr lang="zh-CN" altLang="en-US" dirty="0"/>
              <a:t> </a:t>
            </a:r>
            <a:r>
              <a:rPr lang="en-US" altLang="zh-CN" dirty="0"/>
              <a:t>operation</a:t>
            </a:r>
          </a:p>
          <a:p>
            <a:pPr lvl="1"/>
            <a:r>
              <a:rPr lang="en-US" altLang="zh-CN" sz="2200" dirty="0">
                <a:solidFill>
                  <a:srgbClr val="0070C0"/>
                </a:solidFill>
              </a:rPr>
              <a:t>In</a:t>
            </a:r>
            <a:r>
              <a:rPr lang="zh-CN" altLang="en-US" sz="2200" dirty="0">
                <a:solidFill>
                  <a:srgbClr val="0070C0"/>
                </a:solidFill>
              </a:rPr>
              <a:t> </a:t>
            </a:r>
            <a:r>
              <a:rPr lang="en-US" altLang="zh-CN" sz="2200" dirty="0">
                <a:solidFill>
                  <a:srgbClr val="0070C0"/>
                </a:solidFill>
              </a:rPr>
              <a:t>TDR,</a:t>
            </a:r>
            <a:r>
              <a:rPr lang="zh-CN" altLang="en-US" sz="2200" dirty="0">
                <a:solidFill>
                  <a:srgbClr val="0070C0"/>
                </a:solidFill>
              </a:rPr>
              <a:t> </a:t>
            </a:r>
            <a:r>
              <a:rPr lang="en-US" altLang="zh-CN" sz="2200" dirty="0">
                <a:solidFill>
                  <a:srgbClr val="0070C0"/>
                </a:solidFill>
              </a:rPr>
              <a:t>it</a:t>
            </a:r>
            <a:r>
              <a:rPr lang="zh-CN" altLang="en-US" sz="2200" dirty="0">
                <a:solidFill>
                  <a:srgbClr val="0070C0"/>
                </a:solidFill>
              </a:rPr>
              <a:t> </a:t>
            </a:r>
            <a:r>
              <a:rPr lang="en-US" altLang="zh-CN" sz="2200" dirty="0">
                <a:solidFill>
                  <a:srgbClr val="0070C0"/>
                </a:solidFill>
              </a:rPr>
              <a:t>mentioned</a:t>
            </a:r>
            <a:r>
              <a:rPr lang="zh-CN" altLang="en-US" sz="2200" dirty="0">
                <a:solidFill>
                  <a:srgbClr val="0070C0"/>
                </a:solidFill>
              </a:rPr>
              <a:t> </a:t>
            </a:r>
            <a:r>
              <a:rPr lang="en-US" altLang="zh-CN" sz="2200" dirty="0">
                <a:solidFill>
                  <a:srgbClr val="0070C0"/>
                </a:solidFill>
              </a:rPr>
              <a:t>that</a:t>
            </a:r>
            <a:r>
              <a:rPr lang="zh-CN" altLang="en-US" sz="2200" dirty="0">
                <a:solidFill>
                  <a:srgbClr val="0070C0"/>
                </a:solidFill>
              </a:rPr>
              <a:t> </a:t>
            </a:r>
            <a:r>
              <a:rPr lang="en-US" altLang="zh-CN" sz="2200" dirty="0">
                <a:solidFill>
                  <a:srgbClr val="0070C0"/>
                </a:solidFill>
              </a:rPr>
              <a:t>low-</a:t>
            </a:r>
            <a:r>
              <a:rPr lang="en-US" altLang="zh-CN" sz="2200" dirty="0" err="1">
                <a:solidFill>
                  <a:srgbClr val="0070C0"/>
                </a:solidFill>
              </a:rPr>
              <a:t>lumi</a:t>
            </a:r>
            <a:r>
              <a:rPr lang="zh-CN" altLang="en-US" sz="2200" dirty="0">
                <a:solidFill>
                  <a:srgbClr val="0070C0"/>
                </a:solidFill>
              </a:rPr>
              <a:t> </a:t>
            </a:r>
            <a:r>
              <a:rPr lang="en-US" altLang="zh-CN" sz="2200" dirty="0">
                <a:solidFill>
                  <a:srgbClr val="0070C0"/>
                </a:solidFill>
              </a:rPr>
              <a:t>Z</a:t>
            </a:r>
            <a:r>
              <a:rPr lang="zh-CN" altLang="en-US" sz="2200" dirty="0">
                <a:solidFill>
                  <a:srgbClr val="0070C0"/>
                </a:solidFill>
              </a:rPr>
              <a:t> </a:t>
            </a:r>
            <a:r>
              <a:rPr lang="en-US" altLang="zh-CN" sz="2200" dirty="0">
                <a:solidFill>
                  <a:srgbClr val="0070C0"/>
                </a:solidFill>
              </a:rPr>
              <a:t>run</a:t>
            </a:r>
            <a:r>
              <a:rPr lang="zh-CN" altLang="en-US" sz="2200" dirty="0">
                <a:solidFill>
                  <a:srgbClr val="0070C0"/>
                </a:solidFill>
              </a:rPr>
              <a:t> </a:t>
            </a:r>
            <a:r>
              <a:rPr lang="en-US" altLang="zh-CN" sz="2200" dirty="0">
                <a:solidFill>
                  <a:srgbClr val="0070C0"/>
                </a:solidFill>
              </a:rPr>
              <a:t>can</a:t>
            </a:r>
            <a:r>
              <a:rPr lang="zh-CN" altLang="en-US" sz="2200" dirty="0">
                <a:solidFill>
                  <a:srgbClr val="0070C0"/>
                </a:solidFill>
              </a:rPr>
              <a:t> </a:t>
            </a:r>
            <a:r>
              <a:rPr lang="en-US" altLang="zh-CN" sz="2200" dirty="0">
                <a:solidFill>
                  <a:srgbClr val="0070C0"/>
                </a:solidFill>
              </a:rPr>
              <a:t>run</a:t>
            </a:r>
            <a:r>
              <a:rPr lang="zh-CN" altLang="en-US" sz="2200" dirty="0">
                <a:solidFill>
                  <a:srgbClr val="0070C0"/>
                </a:solidFill>
              </a:rPr>
              <a:t> </a:t>
            </a:r>
            <a:r>
              <a:rPr lang="en-US" altLang="zh-CN" sz="2200" dirty="0">
                <a:solidFill>
                  <a:srgbClr val="0070C0"/>
                </a:solidFill>
              </a:rPr>
              <a:t>up</a:t>
            </a:r>
            <a:r>
              <a:rPr lang="zh-CN" altLang="en-US" sz="2200" dirty="0">
                <a:solidFill>
                  <a:srgbClr val="0070C0"/>
                </a:solidFill>
              </a:rPr>
              <a:t> </a:t>
            </a:r>
            <a:r>
              <a:rPr lang="en-US" altLang="zh-CN" sz="2200" dirty="0">
                <a:solidFill>
                  <a:srgbClr val="0070C0"/>
                </a:solidFill>
              </a:rPr>
              <a:t>to</a:t>
            </a:r>
            <a:r>
              <a:rPr lang="zh-CN" altLang="en-US" sz="2200" dirty="0">
                <a:solidFill>
                  <a:srgbClr val="0070C0"/>
                </a:solidFill>
              </a:rPr>
              <a:t> </a:t>
            </a:r>
            <a:r>
              <a:rPr lang="en-US" altLang="zh-CN" sz="2200" dirty="0">
                <a:solidFill>
                  <a:srgbClr val="0070C0"/>
                </a:solidFill>
              </a:rPr>
              <a:t>10MW</a:t>
            </a:r>
          </a:p>
          <a:p>
            <a:pPr lvl="1"/>
            <a:r>
              <a:rPr lang="en-US" altLang="zh-CN" sz="2200" dirty="0">
                <a:solidFill>
                  <a:srgbClr val="0070C0"/>
                </a:solidFill>
              </a:rPr>
              <a:t>Z pole Beam background from MDI group </a:t>
            </a:r>
            <a:r>
              <a:rPr lang="zh-CN" altLang="en-US" sz="2200" dirty="0">
                <a:solidFill>
                  <a:srgbClr val="0070C0"/>
                </a:solidFill>
              </a:rPr>
              <a:t> </a:t>
            </a:r>
            <a:r>
              <a:rPr lang="en-US" altLang="zh-CN" sz="2200" dirty="0">
                <a:solidFill>
                  <a:srgbClr val="0070C0"/>
                </a:solidFill>
              </a:rPr>
              <a:t>was assumed 50MW (high-</a:t>
            </a:r>
            <a:r>
              <a:rPr lang="en-US" altLang="zh-CN" sz="2200" dirty="0" err="1">
                <a:solidFill>
                  <a:srgbClr val="0070C0"/>
                </a:solidFill>
              </a:rPr>
              <a:t>lumi</a:t>
            </a:r>
            <a:r>
              <a:rPr lang="en-US" altLang="zh-CN" sz="2200" dirty="0">
                <a:solidFill>
                  <a:srgbClr val="0070C0"/>
                </a:solidFill>
              </a:rPr>
              <a:t> Z)</a:t>
            </a:r>
            <a:endParaRPr lang="zh-CN" altLang="en-US" sz="2200" dirty="0">
              <a:solidFill>
                <a:srgbClr val="0070C0"/>
              </a:solidFill>
            </a:endParaRPr>
          </a:p>
          <a:p>
            <a:r>
              <a:rPr lang="en-US" altLang="zh-CN" dirty="0"/>
              <a:t>Vertex</a:t>
            </a:r>
            <a:r>
              <a:rPr lang="zh-CN" altLang="en-US" dirty="0"/>
              <a:t> </a:t>
            </a:r>
            <a:r>
              <a:rPr lang="en-US" altLang="zh-CN" dirty="0"/>
              <a:t>detector</a:t>
            </a:r>
            <a:r>
              <a:rPr lang="zh-CN" altLang="en-US" dirty="0"/>
              <a:t> </a:t>
            </a:r>
            <a:r>
              <a:rPr lang="en-US" altLang="zh-CN" dirty="0"/>
              <a:t>need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support</a:t>
            </a:r>
            <a:r>
              <a:rPr lang="zh-CN" altLang="en-US" dirty="0"/>
              <a:t> </a:t>
            </a:r>
            <a:r>
              <a:rPr lang="en-US" altLang="zh-CN" dirty="0"/>
              <a:t>at least the</a:t>
            </a:r>
            <a:r>
              <a:rPr lang="zh-CN" altLang="en-US" dirty="0"/>
              <a:t> </a:t>
            </a:r>
            <a:r>
              <a:rPr lang="en-US" altLang="zh-CN" dirty="0"/>
              <a:t>low-</a:t>
            </a:r>
            <a:r>
              <a:rPr lang="en-US" altLang="zh-CN" dirty="0" err="1"/>
              <a:t>lumi</a:t>
            </a:r>
            <a:r>
              <a:rPr lang="en-US" altLang="zh-CN" dirty="0"/>
              <a:t>-Z</a:t>
            </a:r>
            <a:r>
              <a:rPr lang="zh-CN" altLang="en-US" dirty="0"/>
              <a:t> </a:t>
            </a:r>
            <a:r>
              <a:rPr lang="en-US" altLang="zh-CN" dirty="0"/>
              <a:t>operation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3CEBD0-D157-35AD-D220-C0EE3C8A8A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274" y="3422231"/>
            <a:ext cx="6908156" cy="289240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A9B9A36-70A0-6FB9-4366-68BBA981D8E3}"/>
              </a:ext>
            </a:extLst>
          </p:cNvPr>
          <p:cNvSpPr/>
          <p:nvPr/>
        </p:nvSpPr>
        <p:spPr>
          <a:xfrm>
            <a:off x="5046563" y="3946443"/>
            <a:ext cx="983847" cy="2234438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AAA10B-3315-A823-CE04-41199E19C443}"/>
              </a:ext>
            </a:extLst>
          </p:cNvPr>
          <p:cNvSpPr txBox="1"/>
          <p:nvPr/>
        </p:nvSpPr>
        <p:spPr>
          <a:xfrm>
            <a:off x="7056760" y="4748328"/>
            <a:ext cx="38099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From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CEPC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TDR</a:t>
            </a:r>
            <a:endParaRPr lang="en-C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292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E321A-150C-D3D0-73D1-E1DEC11D2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Summary</a:t>
            </a:r>
            <a:r>
              <a:rPr lang="zh-CN" altLang="en-US" dirty="0"/>
              <a:t> </a:t>
            </a:r>
            <a:endParaRPr lang="en-C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0CB07-0713-E93B-BF1F-113A4021E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211" y="1036320"/>
            <a:ext cx="9766511" cy="5008563"/>
          </a:xfrm>
        </p:spPr>
        <p:txBody>
          <a:bodyPr/>
          <a:lstStyle/>
          <a:p>
            <a:r>
              <a:rPr lang="en-US" dirty="0"/>
              <a:t>V</a:t>
            </a:r>
            <a:r>
              <a:rPr lang="en-CN" dirty="0"/>
              <a:t>ertex detector MOST2 prototype layout has been implement in CEPCSW</a:t>
            </a:r>
          </a:p>
          <a:p>
            <a:pPr lvl="1"/>
            <a:r>
              <a:rPr lang="en-US" sz="1800" dirty="0">
                <a:solidFill>
                  <a:srgbClr val="0070C0"/>
                </a:solidFill>
              </a:rPr>
              <a:t>T</a:t>
            </a:r>
            <a:r>
              <a:rPr lang="en-CN" sz="1800" dirty="0">
                <a:solidFill>
                  <a:srgbClr val="0070C0"/>
                </a:solidFill>
              </a:rPr>
              <a:t>ry to perform further optimization with full simulation  </a:t>
            </a:r>
            <a:endParaRPr lang="en-CN" dirty="0"/>
          </a:p>
          <a:p>
            <a:r>
              <a:rPr lang="en-US" altLang="zh-CN" dirty="0"/>
              <a:t>long</a:t>
            </a:r>
            <a:r>
              <a:rPr lang="zh-CN" altLang="en-US" dirty="0"/>
              <a:t> </a:t>
            </a:r>
            <a:r>
              <a:rPr lang="en-US" altLang="zh-CN" dirty="0"/>
              <a:t>barrel</a:t>
            </a:r>
            <a:r>
              <a:rPr lang="zh-CN" altLang="en-US" dirty="0"/>
              <a:t> </a:t>
            </a:r>
            <a:r>
              <a:rPr lang="en-US" altLang="zh-CN" dirty="0"/>
              <a:t>layout Mechanics</a:t>
            </a:r>
            <a:r>
              <a:rPr lang="zh-CN" altLang="en-US" dirty="0"/>
              <a:t> </a:t>
            </a:r>
            <a:r>
              <a:rPr lang="en-US" altLang="zh-CN" dirty="0"/>
              <a:t>design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progress</a:t>
            </a:r>
            <a:r>
              <a:rPr lang="zh-CN" altLang="en-US" dirty="0"/>
              <a:t> </a:t>
            </a:r>
            <a:endParaRPr lang="en-US" altLang="zh-CN" dirty="0"/>
          </a:p>
          <a:p>
            <a:r>
              <a:rPr lang="en-US" altLang="zh-CN" dirty="0"/>
              <a:t>“Short</a:t>
            </a:r>
            <a:r>
              <a:rPr lang="zh-CN" altLang="en-US" dirty="0"/>
              <a:t> </a:t>
            </a:r>
            <a:r>
              <a:rPr lang="en-US" altLang="zh-CN" dirty="0"/>
              <a:t>barrel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endcap”</a:t>
            </a:r>
            <a:r>
              <a:rPr lang="zh-CN" altLang="en-US" dirty="0"/>
              <a:t> </a:t>
            </a:r>
            <a:r>
              <a:rPr lang="en-US" altLang="zh-CN" dirty="0"/>
              <a:t>layout</a:t>
            </a:r>
            <a:r>
              <a:rPr lang="zh-CN" altLang="en-US" dirty="0"/>
              <a:t> </a:t>
            </a:r>
            <a:r>
              <a:rPr lang="en-US" altLang="zh-CN" dirty="0"/>
              <a:t>will</a:t>
            </a:r>
            <a:r>
              <a:rPr lang="zh-CN" altLang="en-US" dirty="0"/>
              <a:t> </a:t>
            </a:r>
            <a:r>
              <a:rPr lang="en-US" altLang="zh-CN" dirty="0"/>
              <a:t>come</a:t>
            </a:r>
            <a:r>
              <a:rPr lang="zh-CN" altLang="en-US" dirty="0"/>
              <a:t> </a:t>
            </a:r>
            <a:r>
              <a:rPr lang="en-US" altLang="zh-CN" dirty="0"/>
              <a:t>later</a:t>
            </a:r>
            <a:r>
              <a:rPr lang="zh-CN" altLang="en-US" dirty="0"/>
              <a:t> </a:t>
            </a:r>
            <a:endParaRPr lang="en-US" altLang="zh-CN" dirty="0"/>
          </a:p>
          <a:p>
            <a:r>
              <a:rPr lang="en-US" altLang="zh-CN" dirty="0"/>
              <a:t>Next</a:t>
            </a:r>
            <a:r>
              <a:rPr lang="zh-CN" altLang="en-US" dirty="0"/>
              <a:t> </a:t>
            </a:r>
            <a:r>
              <a:rPr lang="en-US" altLang="zh-CN" dirty="0"/>
              <a:t>step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refining</a:t>
            </a:r>
            <a:r>
              <a:rPr lang="zh-CN" altLang="en-US" dirty="0"/>
              <a:t> </a:t>
            </a:r>
            <a:r>
              <a:rPr lang="en-US" altLang="zh-CN" dirty="0"/>
              <a:t>air</a:t>
            </a:r>
            <a:r>
              <a:rPr lang="zh-CN" altLang="en-US" dirty="0"/>
              <a:t> </a:t>
            </a:r>
            <a:r>
              <a:rPr lang="en-US" altLang="zh-CN" dirty="0"/>
              <a:t>cooling</a:t>
            </a:r>
            <a:r>
              <a:rPr lang="zh-CN" altLang="en-US" dirty="0"/>
              <a:t> </a:t>
            </a:r>
            <a:r>
              <a:rPr lang="en-US" altLang="zh-CN" dirty="0"/>
              <a:t>simulation,</a:t>
            </a:r>
            <a:r>
              <a:rPr lang="zh-CN" altLang="en-US" dirty="0"/>
              <a:t> </a:t>
            </a:r>
            <a:r>
              <a:rPr lang="en-US" altLang="zh-CN" dirty="0"/>
              <a:t>beam</a:t>
            </a:r>
            <a:r>
              <a:rPr lang="zh-CN" altLang="en-US" dirty="0"/>
              <a:t> </a:t>
            </a:r>
            <a:r>
              <a:rPr lang="en-US" altLang="zh-CN" dirty="0"/>
              <a:t>background</a:t>
            </a:r>
          </a:p>
          <a:p>
            <a:endParaRPr lang="en-C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A7099F-6A58-7C4A-FE5C-8F22F31E7A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04856"/>
            <a:ext cx="4998334" cy="181947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AA1C8EC-0ECB-EEC4-BC1D-3F5AD1A13498}"/>
              </a:ext>
            </a:extLst>
          </p:cNvPr>
          <p:cNvSpPr txBox="1"/>
          <p:nvPr/>
        </p:nvSpPr>
        <p:spPr>
          <a:xfrm>
            <a:off x="5982924" y="3274104"/>
            <a:ext cx="51160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Short barrel </a:t>
            </a:r>
            <a:r>
              <a:rPr lang="en-US" altLang="zh-CN" sz="2400" dirty="0">
                <a:solidFill>
                  <a:srgbClr val="FF0000"/>
                </a:solidFill>
              </a:rPr>
              <a:t>+</a:t>
            </a:r>
            <a:r>
              <a:rPr lang="en-US" sz="2400" dirty="0">
                <a:solidFill>
                  <a:srgbClr val="FF0000"/>
                </a:solidFill>
              </a:rPr>
              <a:t> endcap </a:t>
            </a:r>
            <a:endParaRPr lang="en-CN" sz="24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91EE29-2DD8-6CBD-CDD7-587EC1622E72}"/>
              </a:ext>
            </a:extLst>
          </p:cNvPr>
          <p:cNvSpPr txBox="1"/>
          <p:nvPr/>
        </p:nvSpPr>
        <p:spPr>
          <a:xfrm>
            <a:off x="1365072" y="3474023"/>
            <a:ext cx="51160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L</a:t>
            </a:r>
            <a:r>
              <a:rPr lang="en-CN" sz="2400" dirty="0">
                <a:solidFill>
                  <a:srgbClr val="FF0000"/>
                </a:solidFill>
              </a:rPr>
              <a:t>ong barrel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16B63D-261E-BFC0-3F12-7AE043F4C5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2408" y="3692266"/>
            <a:ext cx="4753592" cy="1819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967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CBAD3-C7E7-C291-5BCF-230E96EA7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Backup</a:t>
            </a:r>
            <a:r>
              <a:rPr lang="zh-CN" altLang="en-US" dirty="0"/>
              <a:t> </a:t>
            </a:r>
            <a:endParaRPr lang="en-C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505BB-93F4-1AD8-E1D4-B9DA9D05B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972808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26493</TotalTime>
  <Words>335</Words>
  <Application>Microsoft Macintosh PowerPoint</Application>
  <PresentationFormat>A4 Paper (210x297 mm)</PresentationFormat>
  <Paragraphs>44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Roboto</vt:lpstr>
      <vt:lpstr>Wingdings</vt:lpstr>
      <vt:lpstr>Office Theme</vt:lpstr>
      <vt:lpstr>CEPC vertex detector towards TDR </vt:lpstr>
      <vt:lpstr>Towards TDR</vt:lpstr>
      <vt:lpstr>Discussion with TowerJazz China </vt:lpstr>
      <vt:lpstr>Vertex </vt:lpstr>
      <vt:lpstr>Summary </vt:lpstr>
      <vt:lpstr>Backup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HGTD</dc:title>
  <dc:creator>zenmojo</dc:creator>
  <cp:lastModifiedBy>Microsoft Office User</cp:lastModifiedBy>
  <cp:revision>1091</cp:revision>
  <cp:lastPrinted>2019-10-18T06:24:01Z</cp:lastPrinted>
  <dcterms:created xsi:type="dcterms:W3CDTF">2015-10-29T10:59:50Z</dcterms:created>
  <dcterms:modified xsi:type="dcterms:W3CDTF">2024-05-16T05:54:14Z</dcterms:modified>
</cp:coreProperties>
</file>