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9" r:id="rId2"/>
    <p:sldId id="331" r:id="rId3"/>
    <p:sldId id="367" r:id="rId4"/>
    <p:sldId id="368" r:id="rId5"/>
    <p:sldId id="344" r:id="rId6"/>
    <p:sldId id="369" r:id="rId7"/>
    <p:sldId id="370" r:id="rId8"/>
    <p:sldId id="371" r:id="rId9"/>
    <p:sldId id="345" r:id="rId10"/>
    <p:sldId id="373" r:id="rId11"/>
    <p:sldId id="372" r:id="rId12"/>
    <p:sldId id="376" r:id="rId13"/>
    <p:sldId id="374" r:id="rId14"/>
    <p:sldId id="375" r:id="rId15"/>
    <p:sldId id="377" r:id="rId16"/>
    <p:sldId id="378" r:id="rId17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F23EF"/>
    <a:srgbClr val="4242FC"/>
    <a:srgbClr val="824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>
      <p:cViewPr>
        <p:scale>
          <a:sx n="102" d="100"/>
          <a:sy n="102" d="100"/>
        </p:scale>
        <p:origin x="61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5730-129E-490E-A11C-F1222968CEC6}" type="datetime1">
              <a:rPr lang="en-US" altLang="zh-CN" smtClean="0"/>
              <a:t>5/16/2024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11F28-5E30-4E9D-BBA9-622F5D263E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0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5BA4-B347-44A4-B090-8298B063EDC7}" type="datetime1">
              <a:rPr lang="en-US" altLang="zh-CN" smtClean="0"/>
              <a:t>5/16/2024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13D7-25F8-4EDB-B886-EFA06B14A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522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264" y="647292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51" y="116632"/>
            <a:ext cx="2835313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300192" y="48861"/>
            <a:ext cx="2808312" cy="55744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4.png"/><Relationship Id="rId12" Type="http://schemas.openxmlformats.org/officeDocument/2006/relationships/image" Target="../media/image109.png"/><Relationship Id="rId17" Type="http://schemas.openxmlformats.org/officeDocument/2006/relationships/image" Target="../media/image113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11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25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4" y="1628800"/>
            <a:ext cx="8496944" cy="8834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Chiral and Axial </a:t>
            </a: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ymmetry </a:t>
            </a: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estoration </a:t>
            </a: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 Finite Temperature  In </a:t>
            </a: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olographic QCD</a:t>
            </a:r>
            <a:endParaRPr lang="zh-CN" altLang="zh-CN" sz="20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55892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Weekly Group Meeting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456267"/>
            <a:ext cx="2977033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Hiwa A. Ahmed (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何瓦</a:t>
            </a:r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4188326"/>
            <a:ext cx="623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Nuclear Science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Technology, UCAS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108" y="6152692"/>
            <a:ext cx="165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17th, 2024</a:t>
            </a:r>
            <a:endParaRPr lang="en-US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7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Meson Susceptibility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76218" y="1117601"/>
            <a:ext cx="8714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meson </a:t>
            </a:r>
            <a:r>
              <a:rPr lang="en-US" sz="2000" dirty="0" smtClean="0"/>
              <a:t>susceptibility </a:t>
            </a:r>
            <a:r>
              <a:rPr lang="en-US" sz="2000" dirty="0"/>
              <a:t>are defined as [</a:t>
            </a:r>
            <a:r>
              <a:rPr lang="en-US" sz="2000" dirty="0" smtClean="0">
                <a:solidFill>
                  <a:srgbClr val="3399FF"/>
                </a:solidFill>
              </a:rPr>
              <a:t>JHEP08(2023)189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8" y="1513756"/>
            <a:ext cx="7884368" cy="137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2" y="2927020"/>
            <a:ext cx="7649119" cy="5424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873" y="3556506"/>
            <a:ext cx="856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susceptibilities correspond to meson-correlation functions at zero momentum transfer.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5425"/>
            <a:ext cx="8758336" cy="765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8" y="5290519"/>
            <a:ext cx="7099553" cy="7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595" y="285490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Model parameters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76218" y="1117601"/>
            <a:ext cx="8714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parameters for the case A: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873" y="3556506"/>
            <a:ext cx="8566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parameters for the case </a:t>
            </a:r>
            <a:r>
              <a:rPr lang="en-US" sz="2000" dirty="0" smtClean="0"/>
              <a:t>B: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4426"/>
          <a:stretch/>
        </p:blipFill>
        <p:spPr>
          <a:xfrm>
            <a:off x="0" y="2065429"/>
            <a:ext cx="9144000" cy="1008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18"/>
          <a:stretch/>
        </p:blipFill>
        <p:spPr>
          <a:xfrm>
            <a:off x="0" y="4570628"/>
            <a:ext cx="9144000" cy="10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595" y="285490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Chiral Condensate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6" y="1484784"/>
            <a:ext cx="3890528" cy="247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6" y="3987047"/>
            <a:ext cx="3915550" cy="24667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5696" y="107045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Case 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39791"/>
            <a:ext cx="4082141" cy="2547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964669"/>
            <a:ext cx="3938125" cy="256371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29543" y="1052736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Case </a:t>
            </a:r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83768" y="4077364"/>
                <a:ext cx="1668918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157</m:t>
                    </m:r>
                  </m:oMath>
                </a14:m>
                <a:r>
                  <a:rPr lang="en-US" sz="1600" dirty="0" smtClean="0"/>
                  <a:t> GeV</a:t>
                </a:r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077364"/>
                <a:ext cx="1668918" cy="357534"/>
              </a:xfrm>
              <a:prstGeom prst="rect">
                <a:avLst/>
              </a:prstGeom>
              <a:blipFill>
                <a:blip r:embed="rId6"/>
                <a:stretch>
                  <a:fillRect t="-3390" r="-73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31474" y="4229764"/>
                <a:ext cx="1668918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154</m:t>
                    </m:r>
                  </m:oMath>
                </a14:m>
                <a:r>
                  <a:rPr lang="en-US" sz="1600" dirty="0" smtClean="0"/>
                  <a:t> GeV</a:t>
                </a:r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474" y="4229764"/>
                <a:ext cx="1668918" cy="357534"/>
              </a:xfrm>
              <a:prstGeom prst="rect">
                <a:avLst/>
              </a:prstGeom>
              <a:blipFill>
                <a:blip r:embed="rId7"/>
                <a:stretch>
                  <a:fillRect t="-3390" r="-73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9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595" y="285490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Screening Mass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835696" y="1025128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Case 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68143" y="98254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Case B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7047"/>
            <a:ext cx="3787424" cy="2454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87048"/>
            <a:ext cx="3672408" cy="2454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87939"/>
            <a:ext cx="3787424" cy="2518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43625"/>
            <a:ext cx="3700520" cy="24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36502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Chiral SU(2)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symmetry restoration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618025" y="1046469"/>
            <a:ext cx="101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ase 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0522"/>
            <a:ext cx="4032448" cy="2411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01926"/>
            <a:ext cx="4032449" cy="2516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63525"/>
            <a:ext cx="4183275" cy="25015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84168" y="1021413"/>
            <a:ext cx="101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ase B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44015"/>
            <a:ext cx="4183275" cy="2610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945" y="6418175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LQCD: [</a:t>
            </a:r>
            <a:r>
              <a:rPr lang="en-US" dirty="0" smtClean="0">
                <a:solidFill>
                  <a:srgbClr val="FF0000"/>
                </a:solidFill>
              </a:rPr>
              <a:t>Phys.Rev.Lett</a:t>
            </a:r>
            <a:r>
              <a:rPr lang="en-US" dirty="0">
                <a:solidFill>
                  <a:srgbClr val="FF0000"/>
                </a:solidFill>
              </a:rPr>
              <a:t>. 113 (2014) 8, </a:t>
            </a:r>
            <a:r>
              <a:rPr lang="en-US" dirty="0" smtClean="0">
                <a:solidFill>
                  <a:srgbClr val="FF0000"/>
                </a:solidFill>
              </a:rPr>
              <a:t>082001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595" y="257355"/>
                <a:ext cx="6807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𝑈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800" i="1" dirty="0" smtClean="0">
                                <a:latin typeface="Cambria Math" panose="02040503050406030204" pitchFamily="18" charset="0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800" i="1" dirty="0" smtClean="0">
                                <a:latin typeface="Cambria Math" panose="02040503050406030204" pitchFamily="18" charset="0"/>
                                <a:ea typeface="微软雅黑" pitchFamily="34" charset="-122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symmetry restoration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95" y="257355"/>
                <a:ext cx="6807698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907704" y="999804"/>
            <a:ext cx="101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ase 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54456" y="999804"/>
            <a:ext cx="101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ase B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5598"/>
            <a:ext cx="4170733" cy="258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00283"/>
            <a:ext cx="4152723" cy="2570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6280"/>
            <a:ext cx="4170733" cy="2489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0055"/>
            <a:ext cx="4152723" cy="24791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8454" y="6468715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LQCD: [</a:t>
            </a:r>
            <a:r>
              <a:rPr lang="en-US" dirty="0" smtClean="0">
                <a:solidFill>
                  <a:srgbClr val="FF0000"/>
                </a:solidFill>
              </a:rPr>
              <a:t>Phys.Rev.Lett</a:t>
            </a:r>
            <a:r>
              <a:rPr lang="en-US" dirty="0">
                <a:solidFill>
                  <a:srgbClr val="FF0000"/>
                </a:solidFill>
              </a:rPr>
              <a:t>. 113 (2014) 8, </a:t>
            </a:r>
            <a:r>
              <a:rPr lang="en-US" dirty="0" smtClean="0">
                <a:solidFill>
                  <a:srgbClr val="FF0000"/>
                </a:solidFill>
              </a:rPr>
              <a:t>082001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595" y="257355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0" dirty="0" smtClean="0">
                <a:latin typeface="+mj-lt"/>
                <a:ea typeface="微软雅黑" pitchFamily="34" charset="-122"/>
              </a:rPr>
              <a:t>T</a:t>
            </a:r>
            <a:r>
              <a:rPr lang="en-US" altLang="zh-CN" sz="2800" b="0" i="0" dirty="0" smtClean="0">
                <a:latin typeface="+mj-lt"/>
                <a:ea typeface="微软雅黑" pitchFamily="34" charset="-122"/>
              </a:rPr>
              <a:t>opological Susceptibility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673352" y="3190799"/>
            <a:ext cx="101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ase A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84168" y="3211436"/>
            <a:ext cx="101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ase B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6" y="3658042"/>
            <a:ext cx="4137818" cy="2648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58042"/>
            <a:ext cx="4212468" cy="2695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9512" y="1129171"/>
                <a:ext cx="8856984" cy="73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In hot QCD</a:t>
                </a:r>
                <a:r>
                  <a:rPr lang="en-US" sz="2000" dirty="0"/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</m:oMath>
                </a14:m>
                <a:r>
                  <a:rPr lang="en-US" sz="2000" dirty="0"/>
                  <a:t> is a crucial quantity </a:t>
                </a:r>
                <a:r>
                  <a:rPr lang="en-US" sz="2000" dirty="0" smtClean="0"/>
                  <a:t>to measure the topological </a:t>
                </a:r>
                <a:r>
                  <a:rPr lang="en-US" sz="2000" dirty="0"/>
                  <a:t>charge fluctuation of the QCD </a:t>
                </a:r>
                <a:r>
                  <a:rPr lang="en-US" sz="2000" dirty="0" smtClean="0"/>
                  <a:t>θ-vacuum: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9171"/>
                <a:ext cx="8856984" cy="731547"/>
              </a:xfrm>
              <a:prstGeom prst="rect">
                <a:avLst/>
              </a:prstGeom>
              <a:blipFill>
                <a:blip r:embed="rId4"/>
                <a:stretch>
                  <a:fillRect l="-688" t="-3333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28381"/>
            <a:ext cx="3107582" cy="794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1"/>
          <a:stretch/>
        </p:blipFill>
        <p:spPr>
          <a:xfrm>
            <a:off x="5780908" y="2308638"/>
            <a:ext cx="1997685" cy="646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0"/>
          <a:stretch/>
        </p:blipFill>
        <p:spPr>
          <a:xfrm>
            <a:off x="5060828" y="2168351"/>
            <a:ext cx="720080" cy="7586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0146" y="6384370"/>
            <a:ext cx="834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LQCD: [</a:t>
            </a:r>
            <a:r>
              <a:rPr lang="en-US" dirty="0">
                <a:solidFill>
                  <a:srgbClr val="FF0000"/>
                </a:solidFill>
              </a:rPr>
              <a:t>1606.07494 [</a:t>
            </a:r>
            <a:r>
              <a:rPr lang="en-US" dirty="0" err="1">
                <a:solidFill>
                  <a:srgbClr val="FF0000"/>
                </a:solidFill>
              </a:rPr>
              <a:t>hep-lat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]; NJL</a:t>
            </a:r>
            <a:r>
              <a:rPr lang="en-US" dirty="0"/>
              <a:t>: [</a:t>
            </a:r>
            <a:r>
              <a:rPr lang="en-US" dirty="0">
                <a:solidFill>
                  <a:srgbClr val="FF0000"/>
                </a:solidFill>
              </a:rPr>
              <a:t>2106.05674 [</a:t>
            </a:r>
            <a:r>
              <a:rPr lang="en-US" dirty="0" err="1">
                <a:solidFill>
                  <a:srgbClr val="FF0000"/>
                </a:solidFill>
              </a:rPr>
              <a:t>hep-ph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]; </a:t>
            </a:r>
            <a:r>
              <a:rPr lang="en-US" dirty="0"/>
              <a:t>LSM: [</a:t>
            </a:r>
            <a:r>
              <a:rPr lang="en-US" dirty="0">
                <a:solidFill>
                  <a:srgbClr val="FF0000"/>
                </a:solidFill>
              </a:rPr>
              <a:t>2005.07003 [</a:t>
            </a:r>
            <a:r>
              <a:rPr lang="en-US" dirty="0" err="1">
                <a:solidFill>
                  <a:srgbClr val="FF0000"/>
                </a:solidFill>
              </a:rPr>
              <a:t>hep-ph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73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50" y="1160764"/>
            <a:ext cx="9064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Quantum Chromodynamics (QCD) is </a:t>
            </a:r>
            <a:r>
              <a:rPr lang="en-US" sz="2000" dirty="0"/>
              <a:t>the theory of </a:t>
            </a:r>
            <a:r>
              <a:rPr lang="en-US" sz="2000" dirty="0" smtClean="0"/>
              <a:t>the strong </a:t>
            </a:r>
            <a:r>
              <a:rPr lang="en-US" sz="2000" dirty="0"/>
              <a:t>nuclear </a:t>
            </a:r>
            <a:r>
              <a:rPr lang="en-US" sz="2000" dirty="0" smtClean="0"/>
              <a:t>interactions. </a:t>
            </a:r>
            <a:r>
              <a:rPr lang="en-US" sz="2000" dirty="0"/>
              <a:t>The </a:t>
            </a:r>
            <a:r>
              <a:rPr lang="en-US" sz="2000" dirty="0" err="1"/>
              <a:t>Lagrangian</a:t>
            </a:r>
            <a:r>
              <a:rPr lang="en-US" sz="2000" dirty="0"/>
              <a:t> of the theory is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56" y="1858270"/>
            <a:ext cx="5432965" cy="9087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4" y="2802020"/>
            <a:ext cx="921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theory has </a:t>
            </a:r>
            <a:r>
              <a:rPr lang="en-US" sz="2000" dirty="0" smtClean="0"/>
              <a:t>a </a:t>
            </a:r>
            <a:r>
              <a:rPr lang="en-US" sz="2000" dirty="0"/>
              <a:t>large symmetry group which is </a:t>
            </a:r>
            <a:r>
              <a:rPr lang="en-US" sz="2000" dirty="0" smtClean="0"/>
              <a:t>only manifest </a:t>
            </a:r>
            <a:r>
              <a:rPr lang="en-US" sz="2000" dirty="0"/>
              <a:t>when we decompose the fermionic kinetic terms into into left-handed </a:t>
            </a:r>
            <a:r>
              <a:rPr lang="en-US" sz="2000" dirty="0" smtClean="0"/>
              <a:t>and right-handed parts.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3842" r="25721" b="69698"/>
          <a:stretch/>
        </p:blipFill>
        <p:spPr>
          <a:xfrm>
            <a:off x="3135962" y="3546680"/>
            <a:ext cx="3024337" cy="504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8"/>
          <a:stretch/>
        </p:blipFill>
        <p:spPr>
          <a:xfrm>
            <a:off x="1475656" y="4210849"/>
            <a:ext cx="6753274" cy="464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659" y="4831666"/>
                <a:ext cx="5040547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659" y="4831666"/>
                <a:ext cx="5040547" cy="332399"/>
              </a:xfrm>
              <a:prstGeom prst="rect">
                <a:avLst/>
              </a:prstGeom>
              <a:blipFill>
                <a:blip r:embed="rId4"/>
                <a:stretch>
                  <a:fillRect l="-1814" t="-185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7504" y="5301208"/>
                <a:ext cx="89743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left-handed and right-handed fermions transform in the same way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symmetry.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8974360" cy="707886"/>
              </a:xfrm>
              <a:prstGeom prst="rect">
                <a:avLst/>
              </a:prstGeom>
              <a:blipFill>
                <a:blip r:embed="rId5"/>
                <a:stretch>
                  <a:fillRect l="-611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504" y="6031457"/>
                <a:ext cx="89743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left-handed and right-handed fermions transform with an opposite phase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symmetry.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symmetry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s</a:t>
                </a:r>
                <a:r>
                  <a:rPr lang="en-US" sz="2000" dirty="0" smtClean="0"/>
                  <a:t>uffers an anomaly.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31457"/>
                <a:ext cx="8974360" cy="707886"/>
              </a:xfrm>
              <a:prstGeom prst="rect">
                <a:avLst/>
              </a:prstGeom>
              <a:blipFill>
                <a:blip r:embed="rId6"/>
                <a:stretch>
                  <a:fillRect l="-611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750" y="1160764"/>
                <a:ext cx="9064762" cy="743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quark condensate – also known as a chiral condensate – is a vacuum expectation value </a:t>
                </a:r>
                <a:r>
                  <a:rPr lang="en-US" sz="2000" dirty="0"/>
                  <a:t>of the composite </a:t>
                </a:r>
                <a:r>
                  <a:rPr lang="en-US" sz="2000" dirty="0" smtClean="0"/>
                  <a:t>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0" y="1160764"/>
                <a:ext cx="9064762" cy="743024"/>
              </a:xfrm>
              <a:prstGeom prst="rect">
                <a:avLst/>
              </a:prstGeom>
              <a:blipFill>
                <a:blip r:embed="rId2"/>
                <a:stretch>
                  <a:fillRect l="-605" t="-4098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943380"/>
            <a:ext cx="2657492" cy="5667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9213" y="2786600"/>
            <a:ext cx="8463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Although the </a:t>
            </a:r>
            <a:r>
              <a:rPr lang="en-US" sz="2000" dirty="0" smtClean="0"/>
              <a:t>condensate </a:t>
            </a:r>
            <a:r>
              <a:rPr lang="en-US" sz="2000" dirty="0"/>
              <a:t>preserves the Lorentz invariance of the vacuum, it </a:t>
            </a:r>
            <a:r>
              <a:rPr lang="en-US" sz="2000" dirty="0" smtClean="0"/>
              <a:t>does not </a:t>
            </a:r>
            <a:r>
              <a:rPr lang="en-US" sz="2000" dirty="0"/>
              <a:t>preserve all the global symmetries of the theory.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43" y="3732305"/>
            <a:ext cx="2880320" cy="532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8" y="5292075"/>
            <a:ext cx="8279904" cy="5164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9213" y="4497733"/>
            <a:ext cx="8653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condensate </a:t>
            </a:r>
            <a:r>
              <a:rPr lang="en-US" dirty="0"/>
              <a:t>remains untouched only when L = R</a:t>
            </a:r>
            <a:r>
              <a:rPr lang="en-US" dirty="0" smtClean="0"/>
              <a:t>. This </a:t>
            </a:r>
            <a:r>
              <a:rPr lang="en-US" dirty="0"/>
              <a:t>tells us that the </a:t>
            </a:r>
            <a:r>
              <a:rPr lang="en-US" dirty="0" smtClean="0"/>
              <a:t>symmetry breaking </a:t>
            </a:r>
            <a:r>
              <a:rPr lang="en-US" dirty="0"/>
              <a:t>pattern is</a:t>
            </a:r>
          </a:p>
        </p:txBody>
      </p:sp>
    </p:spTree>
    <p:extLst>
      <p:ext uri="{BB962C8B-B14F-4D97-AF65-F5344CB8AC3E}">
        <p14:creationId xmlns:p14="http://schemas.microsoft.com/office/powerpoint/2010/main" val="2397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Motivation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07404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order parameter of the chiral symmetry is given by the quark </a:t>
            </a:r>
            <a:r>
              <a:rPr lang="en-US" sz="2000" dirty="0" smtClean="0"/>
              <a:t>condensate. The lattice QCD simulation showed that </a:t>
            </a:r>
            <a:r>
              <a:rPr lang="en-US" sz="2000" dirty="0"/>
              <a:t>the chiral </a:t>
            </a:r>
            <a:r>
              <a:rPr lang="en-US" sz="2000" dirty="0" smtClean="0"/>
              <a:t>symmetry is </a:t>
            </a:r>
            <a:r>
              <a:rPr lang="en-US" sz="2000" dirty="0"/>
              <a:t>restored at high </a:t>
            </a:r>
            <a:r>
              <a:rPr lang="en-US" sz="2000" dirty="0" smtClean="0"/>
              <a:t>temperature.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5536" y="2093580"/>
                <a:ext cx="849694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Similarly, the lattice QCD simulation provided the restoration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/>
                  <a:t> symmetry at high </a:t>
                </a:r>
                <a:r>
                  <a:rPr lang="en-US" sz="2000" dirty="0"/>
                  <a:t>temperature. </a:t>
                </a:r>
                <a:r>
                  <a:rPr lang="en-US" sz="2000" dirty="0" smtClean="0"/>
                  <a:t>The topological susceptibility can be assigned </a:t>
                </a:r>
                <a:r>
                  <a:rPr lang="en-US" sz="2000" dirty="0"/>
                  <a:t>as </a:t>
                </a:r>
                <a:r>
                  <a:rPr lang="en-US" sz="2000" dirty="0" smtClean="0"/>
                  <a:t>an </a:t>
                </a:r>
                <a:r>
                  <a:rPr lang="en-US" sz="2000" dirty="0"/>
                  <a:t>indicator for the strength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axial </a:t>
                </a:r>
                <a:r>
                  <a:rPr lang="en-US" sz="2000" dirty="0" smtClean="0"/>
                  <a:t>breaking.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93580"/>
                <a:ext cx="8496944" cy="1015663"/>
              </a:xfrm>
              <a:prstGeom prst="rect">
                <a:avLst/>
              </a:prstGeom>
              <a:blipFill>
                <a:blip r:embed="rId12"/>
                <a:stretch>
                  <a:fillRect l="-646" t="-2994" r="-1291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53003"/>
            <a:ext cx="7293246" cy="2457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946487"/>
            <a:ext cx="5328592" cy="696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7704" y="3329681"/>
                <a:ext cx="5760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29681"/>
                <a:ext cx="576064" cy="276999"/>
              </a:xfrm>
              <a:prstGeom prst="rect">
                <a:avLst/>
              </a:prstGeom>
              <a:blipFill>
                <a:blip r:embed="rId15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6216" y="3365384"/>
                <a:ext cx="5760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365384"/>
                <a:ext cx="576064" cy="276999"/>
              </a:xfrm>
              <a:prstGeom prst="rect">
                <a:avLst/>
              </a:prstGeom>
              <a:blipFill>
                <a:blip r:embed="rId16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1393" y="5522321"/>
                <a:ext cx="576064" cy="3018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93" y="5522321"/>
                <a:ext cx="576064" cy="301878"/>
              </a:xfrm>
              <a:prstGeom prst="rect">
                <a:avLst/>
              </a:prstGeom>
              <a:blipFill>
                <a:blip r:embed="rId17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31485" y="5431853"/>
                <a:ext cx="576064" cy="3023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485" y="5431853"/>
                <a:ext cx="576064" cy="302327"/>
              </a:xfrm>
              <a:prstGeom prst="rect">
                <a:avLst/>
              </a:prstGeom>
              <a:blipFill>
                <a:blip r:embed="rId1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6084168" y="5301208"/>
            <a:ext cx="360040" cy="22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86512" y="3642383"/>
            <a:ext cx="333005" cy="303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58208" y="3160497"/>
            <a:ext cx="21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2111.02048 [</a:t>
            </a:r>
            <a:r>
              <a:rPr lang="en-US" dirty="0" err="1">
                <a:solidFill>
                  <a:srgbClr val="FF0000"/>
                </a:solidFill>
              </a:rPr>
              <a:t>hep-lat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19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50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AdS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/CFT Correspondence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9" y="1014035"/>
            <a:ext cx="8892480" cy="5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50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AdS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/CFT d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ictionary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1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Formalism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48"/>
          <p:cNvSpPr/>
          <p:nvPr/>
        </p:nvSpPr>
        <p:spPr>
          <a:xfrm>
            <a:off x="0" y="928672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流程图: 可选过程 29"/>
              <p:cNvSpPr/>
              <p:nvPr/>
            </p:nvSpPr>
            <p:spPr>
              <a:xfrm>
                <a:off x="107504" y="1033891"/>
                <a:ext cx="8840735" cy="2639995"/>
              </a:xfrm>
              <a:prstGeom prst="flowChartAlternateProces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Following the </a:t>
                </a:r>
                <a:r>
                  <a:rPr lang="en-US" dirty="0"/>
                  <a:t>bottom-up holographic QCD </a:t>
                </a:r>
                <a:r>
                  <a:rPr lang="en-US" dirty="0" smtClean="0"/>
                  <a:t>model, </a:t>
                </a:r>
                <a:r>
                  <a:rPr lang="en-US" dirty="0"/>
                  <a:t>we employ a five-dimensional gauge model respecting the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symmetry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being the number of the quark flavors. The five-dimensional model is described by the bulk left-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and right-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) gauge fields. To incorporate the quark condensation operator in the bottom-up approach, we introduce a bulk scalar field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which is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matrix </a:t>
                </a:r>
                <a:r>
                  <a:rPr lang="en-US" dirty="0"/>
                  <a:t>and transforms as </a:t>
                </a:r>
                <a:r>
                  <a:rPr lang="en-US" dirty="0" err="1"/>
                  <a:t>bifundamental</a:t>
                </a:r>
                <a:r>
                  <a:rPr lang="en-US" dirty="0"/>
                  <a:t> representation under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symmetry.</a:t>
                </a:r>
                <a:endPara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8" name="流程图: 可选过程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33891"/>
                <a:ext cx="8840735" cy="2639995"/>
              </a:xfrm>
              <a:prstGeom prst="flowChartAlternateProcess">
                <a:avLst/>
              </a:prstGeom>
              <a:blipFill>
                <a:blip r:embed="rId2"/>
                <a:stretch>
                  <a:fillRect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1"/>
          <p:cNvSpPr txBox="1">
            <a:spLocks/>
          </p:cNvSpPr>
          <p:nvPr/>
        </p:nvSpPr>
        <p:spPr>
          <a:xfrm>
            <a:off x="6948264" y="6472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193184" y="4876661"/>
            <a:ext cx="257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8530" y="4876661"/>
            <a:ext cx="187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929"/>
            <a:ext cx="9144000" cy="808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1520" y="5538319"/>
                <a:ext cx="3607911" cy="403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38319"/>
                <a:ext cx="3607911" cy="4031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34" y="4772009"/>
            <a:ext cx="4668077" cy="473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3" y="5424804"/>
            <a:ext cx="5015292" cy="72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5322"/>
            <a:ext cx="2000317" cy="87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31" y="6045155"/>
            <a:ext cx="3188679" cy="7928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" y="4567548"/>
            <a:ext cx="4162455" cy="8572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85305" y="5003233"/>
            <a:ext cx="142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50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Formalism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251520" y="1141931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There are two different configuration for the </a:t>
            </a:r>
            <a:r>
              <a:rPr lang="en-US" sz="2000" dirty="0" err="1" smtClean="0"/>
              <a:t>dilaton</a:t>
            </a:r>
            <a:r>
              <a:rPr lang="en-US" sz="2000" dirty="0" smtClean="0"/>
              <a:t> field that successfully </a:t>
            </a:r>
            <a:r>
              <a:rPr lang="en-US" sz="2000" dirty="0"/>
              <a:t>describe the spontaneous symmetry breaking in the </a:t>
            </a:r>
            <a:r>
              <a:rPr lang="en-US" sz="2000" dirty="0" smtClean="0"/>
              <a:t>holographic QCD: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A) 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4416"/>
            <a:ext cx="5260650" cy="517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536" y="2691337"/>
                <a:ext cx="7488832" cy="44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pt-BR" sz="2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sz="2200" dirty="0">
                        <a:latin typeface="Cambria Math" panose="02040503050406030204" pitchFamily="18" charset="0"/>
                      </a:rPr>
                      <m:t>= (</m:t>
                    </m:r>
                    <m:r>
                      <m:rPr>
                        <m:sty m:val="p"/>
                      </m:rPr>
                      <a:rPr lang="pt-BR" sz="22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pt-BR" sz="22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=-3 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 smtClean="0"/>
                  <a:t>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91337"/>
                <a:ext cx="7488832" cy="442429"/>
              </a:xfrm>
              <a:prstGeom prst="rect">
                <a:avLst/>
              </a:prstGeom>
              <a:blipFill>
                <a:blip r:embed="rId3"/>
                <a:stretch>
                  <a:fillRect t="-5479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1520" y="3429000"/>
            <a:ext cx="481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9552" y="3391279"/>
                <a:ext cx="2880320" cy="465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pt-BR" sz="2200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/>
                  <a:t>   and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91279"/>
                <a:ext cx="2880320" cy="465256"/>
              </a:xfrm>
              <a:prstGeom prst="rect">
                <a:avLst/>
              </a:prstGeom>
              <a:blipFill>
                <a:blip r:embed="rId4"/>
                <a:stretch>
                  <a:fillRect t="-5195"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143256" y="3420270"/>
                <a:ext cx="2760499" cy="442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6" y="3420270"/>
                <a:ext cx="2760499" cy="442429"/>
              </a:xfrm>
              <a:prstGeom prst="rect">
                <a:avLst/>
              </a:prstGeom>
              <a:blipFill>
                <a:blip r:embed="rId5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1651" b="78116"/>
          <a:stretch/>
        </p:blipFill>
        <p:spPr>
          <a:xfrm>
            <a:off x="2987824" y="4160998"/>
            <a:ext cx="3476963" cy="666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51757"/>
          <a:stretch/>
        </p:blipFill>
        <p:spPr>
          <a:xfrm>
            <a:off x="732673" y="4888115"/>
            <a:ext cx="6660232" cy="1517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4381" y="2146052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1511.02721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hep-ph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88224" y="3496443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smtClean="0">
                <a:solidFill>
                  <a:srgbClr val="FF0000"/>
                </a:solidFill>
              </a:rPr>
              <a:t>1604.02571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hep-ph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Mixing in Holographic QCD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6218" y="1117601"/>
                <a:ext cx="87140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We take the mixing between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dirty="0" smtClean="0"/>
                  <a:t> as an example: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8" y="1117601"/>
                <a:ext cx="8714004" cy="369332"/>
              </a:xfrm>
              <a:prstGeom prst="rect">
                <a:avLst/>
              </a:prstGeom>
              <a:blipFill>
                <a:blip r:embed="rId2"/>
                <a:stretch>
                  <a:fillRect l="-4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94" y="1527000"/>
            <a:ext cx="6728651" cy="709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82204" r="28738"/>
          <a:stretch/>
        </p:blipFill>
        <p:spPr>
          <a:xfrm>
            <a:off x="4644008" y="4211349"/>
            <a:ext cx="3456384" cy="864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7924" r="1517" b="39266"/>
          <a:stretch/>
        </p:blipFill>
        <p:spPr>
          <a:xfrm>
            <a:off x="776905" y="5383107"/>
            <a:ext cx="7395496" cy="1034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90686"/>
            <a:ext cx="2978954" cy="885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05" y="2377581"/>
            <a:ext cx="5965806" cy="17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26047</TotalTime>
  <Words>981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HUAWEI</cp:lastModifiedBy>
  <cp:revision>546</cp:revision>
  <dcterms:created xsi:type="dcterms:W3CDTF">2016-07-05T07:37:40Z</dcterms:created>
  <dcterms:modified xsi:type="dcterms:W3CDTF">2024-05-16T12:01:48Z</dcterms:modified>
</cp:coreProperties>
</file>