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03" r:id="rId2"/>
    <p:sldId id="604" r:id="rId3"/>
    <p:sldId id="605" r:id="rId4"/>
    <p:sldId id="606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D40D6F-62EB-4EDA-B54A-76ADC5D842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26202B-8103-4DE4-A49D-AD09DD9877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180DA6-2904-49A2-B64F-9DA5BB933B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64241FC6-430A-4DC6-9F30-954B1DE590C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004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AB6F273-43A7-429A-A0CA-F50D18CE208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8DDAE-7D6B-4856-92D7-92C3990B1EC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231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322BD10-5962-4501-8A11-B8800B29D11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ED1A8-4EA3-4290-801C-DEA90366A3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1930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989013"/>
            <a:ext cx="53848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9013"/>
            <a:ext cx="53848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982A800-7C12-4BAA-B12A-F1A70743CB9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9FB46-025D-47A5-B300-76A2A21851F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993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608012"/>
          </a:xfrm>
        </p:spPr>
        <p:txBody>
          <a:bodyPr/>
          <a:lstStyle>
            <a:lvl1pPr>
              <a:defRPr sz="32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8379C5A-B028-4880-AC35-D55DC650D36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F13AA-CD6A-4D07-974E-5AAFAFD08B3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15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9353C59-F83D-4EEB-AE6F-FD0F0521E38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26A9F-36E3-45AA-BBCC-7C3419B65AA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4054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989013"/>
            <a:ext cx="53848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9013"/>
            <a:ext cx="53848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A63C016-6E98-49EE-A679-03C18FF953F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98265-D0A0-4E3B-8F38-004F3855E2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698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B764A3-502E-4CAE-BE61-3A5754B1C31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58671-3432-46A1-B445-77826DCF181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1941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5AD89EA6-FCE7-48D4-8DB3-8A293F3F916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CFA65-5A15-4ABB-811D-2A9CEF16978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3044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1CF61039-0F4C-4DF3-A7EB-63E692AEB28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FD896-9D59-4728-BE66-91001058BBA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216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3F23ABD-1395-41D9-AFBF-02D9E4709A3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CDA2E-5909-4EC8-A002-AA1AB2E6D4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343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A29E694-1D1E-40CD-9AD1-BB861D9786D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D9441-1145-44A0-8276-70B3D7181EC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0143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509085C-F6F2-409C-89E3-A36977027F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7AA8BDE-E419-4734-B3D8-00CC7C3BC3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89013"/>
            <a:ext cx="109728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3790183-780F-422C-B7C7-1697148DA76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26233" y="6524625"/>
            <a:ext cx="12192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D295987-E3A2-41AC-83AE-CC0113E3B72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29" name="Line 7">
            <a:extLst>
              <a:ext uri="{FF2B5EF4-FFF2-40B4-BE49-F238E27FC236}">
                <a16:creationId xmlns:a16="http://schemas.microsoft.com/office/drawing/2014/main" id="{DD98C764-ACEB-42FF-9A57-694A4771F96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22300" y="876300"/>
            <a:ext cx="110744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 sz="1800"/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A83FB199-820D-44C3-8672-F0D91C769A8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1351" y="260350"/>
            <a:ext cx="1090083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818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mailto:0.75W@10.24Gb/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标题 1">
            <a:extLst>
              <a:ext uri="{FF2B5EF4-FFF2-40B4-BE49-F238E27FC236}">
                <a16:creationId xmlns:a16="http://schemas.microsoft.com/office/drawing/2014/main" id="{EF55090A-B24D-42D1-A6CB-093C894C5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537" y="188913"/>
            <a:ext cx="8229600" cy="608012"/>
          </a:xfrm>
        </p:spPr>
        <p:txBody>
          <a:bodyPr/>
          <a:lstStyle/>
          <a:p>
            <a:r>
              <a:rPr lang="en-US" altLang="zh-CN" dirty="0"/>
              <a:t>VTX</a:t>
            </a:r>
            <a:r>
              <a:rPr lang="zh-CN" altLang="en-US" dirty="0"/>
              <a:t>像素芯片功耗分布估算</a:t>
            </a:r>
          </a:p>
        </p:txBody>
      </p:sp>
      <p:sp>
        <p:nvSpPr>
          <p:cNvPr id="5125" name="灯片编号占位符 3">
            <a:extLst>
              <a:ext uri="{FF2B5EF4-FFF2-40B4-BE49-F238E27FC236}">
                <a16:creationId xmlns:a16="http://schemas.microsoft.com/office/drawing/2014/main" id="{4DD1E834-8FAB-4D71-9649-C215CF32E4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8BB9D771-6850-479A-BA35-D0D9B078F7B5}" type="slidenum">
              <a:rPr lang="en-US" altLang="zh-CN" sz="1400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1</a:t>
            </a:fld>
            <a:endParaRPr lang="en-US" altLang="zh-CN" sz="1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55797CC3-9492-457C-995C-E8C26A01D1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195411"/>
              </p:ext>
            </p:extLst>
          </p:nvPr>
        </p:nvGraphicFramePr>
        <p:xfrm>
          <a:off x="1215189" y="5011144"/>
          <a:ext cx="8944812" cy="17729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28147397"/>
                    </a:ext>
                  </a:extLst>
                </a:gridCol>
                <a:gridCol w="1588168">
                  <a:extLst>
                    <a:ext uri="{9D8B030D-6E8A-4147-A177-3AD203B41FA5}">
                      <a16:colId xmlns:a16="http://schemas.microsoft.com/office/drawing/2014/main" val="1007386139"/>
                    </a:ext>
                  </a:extLst>
                </a:gridCol>
                <a:gridCol w="1359569">
                  <a:extLst>
                    <a:ext uri="{9D8B030D-6E8A-4147-A177-3AD203B41FA5}">
                      <a16:colId xmlns:a16="http://schemas.microsoft.com/office/drawing/2014/main" val="2762844204"/>
                    </a:ext>
                  </a:extLst>
                </a:gridCol>
                <a:gridCol w="1335505">
                  <a:extLst>
                    <a:ext uri="{9D8B030D-6E8A-4147-A177-3AD203B41FA5}">
                      <a16:colId xmlns:a16="http://schemas.microsoft.com/office/drawing/2014/main" val="2123088747"/>
                    </a:ext>
                  </a:extLst>
                </a:gridCol>
                <a:gridCol w="1311442">
                  <a:extLst>
                    <a:ext uri="{9D8B030D-6E8A-4147-A177-3AD203B41FA5}">
                      <a16:colId xmlns:a16="http://schemas.microsoft.com/office/drawing/2014/main" val="1597840684"/>
                    </a:ext>
                  </a:extLst>
                </a:gridCol>
                <a:gridCol w="1364917">
                  <a:extLst>
                    <a:ext uri="{9D8B030D-6E8A-4147-A177-3AD203B41FA5}">
                      <a16:colId xmlns:a16="http://schemas.microsoft.com/office/drawing/2014/main" val="23296801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Matrix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Periphery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err="1"/>
                        <a:t>DataTrans</a:t>
                      </a:r>
                      <a:r>
                        <a:rPr lang="en-US" altLang="zh-CN" sz="1600" dirty="0"/>
                        <a:t>.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DACs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solidFill>
                            <a:srgbClr val="C00000"/>
                          </a:solidFill>
                        </a:rPr>
                        <a:t>Total Power</a:t>
                      </a:r>
                      <a:endParaRPr lang="zh-CN" alt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734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/>
                        <a:t>太初芯片</a:t>
                      </a:r>
                      <a:endParaRPr lang="en-US" altLang="zh-CN" sz="1600" dirty="0"/>
                    </a:p>
                    <a:p>
                      <a:r>
                        <a:rPr lang="en-US" altLang="zh-CN" sz="1600" dirty="0"/>
                        <a:t>@ </a:t>
                      </a:r>
                      <a:r>
                        <a:rPr lang="en-US" altLang="zh-CN" sz="1600" dirty="0" err="1"/>
                        <a:t>triggerless</a:t>
                      </a:r>
                      <a:r>
                        <a:rPr lang="en-US" altLang="zh-CN" sz="1600" dirty="0"/>
                        <a:t> (CDR)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304 </a:t>
                      </a:r>
                      <a:r>
                        <a:rPr lang="en-US" altLang="zh-CN" sz="1600" dirty="0" err="1"/>
                        <a:t>mW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solidFill>
                            <a:schemeClr val="tx1"/>
                          </a:solidFill>
                        </a:rPr>
                        <a:t>135 </a:t>
                      </a:r>
                      <a:r>
                        <a:rPr lang="en-US" altLang="zh-CN" sz="1600" dirty="0" err="1">
                          <a:solidFill>
                            <a:schemeClr val="tx1"/>
                          </a:solidFill>
                        </a:rPr>
                        <a:t>mW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206 </a:t>
                      </a:r>
                      <a:r>
                        <a:rPr lang="en-US" altLang="zh-CN" sz="1600" dirty="0" err="1"/>
                        <a:t>mW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10 </a:t>
                      </a:r>
                      <a:r>
                        <a:rPr lang="en-US" altLang="zh-CN" sz="1600" dirty="0" err="1"/>
                        <a:t>mW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solidFill>
                            <a:srgbClr val="C00000"/>
                          </a:solidFill>
                        </a:rPr>
                        <a:t>655 </a:t>
                      </a:r>
                      <a:r>
                        <a:rPr lang="en-US" altLang="zh-CN" sz="1600" dirty="0" err="1">
                          <a:solidFill>
                            <a:srgbClr val="C00000"/>
                          </a:solidFill>
                        </a:rPr>
                        <a:t>mW</a:t>
                      </a:r>
                      <a:endParaRPr lang="zh-CN" alt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308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/>
                        <a:t>65nm </a:t>
                      </a:r>
                      <a:r>
                        <a:rPr lang="zh-CN" altLang="en-US" sz="1600" dirty="0"/>
                        <a:t>芯片</a:t>
                      </a:r>
                      <a:endParaRPr lang="en-US" altLang="zh-CN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/>
                        <a:t>@ 1 Gbps/chip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/>
                        <a:t>(TDR </a:t>
                      </a:r>
                      <a:r>
                        <a:rPr lang="en-US" altLang="zh-CN" sz="1600" dirty="0" err="1"/>
                        <a:t>LowLumi</a:t>
                      </a:r>
                      <a:r>
                        <a:rPr lang="en-US" altLang="zh-CN" sz="1600" dirty="0"/>
                        <a:t>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/>
                        <a:t>60 </a:t>
                      </a:r>
                      <a:r>
                        <a:rPr lang="en-US" altLang="zh-CN" sz="1600" dirty="0" err="1"/>
                        <a:t>mW</a:t>
                      </a:r>
                      <a:endParaRPr lang="zh-CN" altLang="en-US" sz="1600" dirty="0"/>
                    </a:p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80 </a:t>
                      </a:r>
                      <a:r>
                        <a:rPr lang="en-US" altLang="zh-CN" sz="1600" dirty="0" err="1"/>
                        <a:t>mW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36 </a:t>
                      </a:r>
                      <a:r>
                        <a:rPr lang="en-US" altLang="zh-CN" sz="1600" dirty="0" err="1"/>
                        <a:t>mW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10 </a:t>
                      </a:r>
                      <a:r>
                        <a:rPr lang="en-US" altLang="zh-CN" sz="1600" dirty="0" err="1"/>
                        <a:t>mW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solidFill>
                            <a:srgbClr val="C00000"/>
                          </a:solidFill>
                        </a:rPr>
                        <a:t>186 </a:t>
                      </a:r>
                      <a:r>
                        <a:rPr lang="en-US" altLang="zh-CN" sz="1600" dirty="0" err="1">
                          <a:solidFill>
                            <a:srgbClr val="C00000"/>
                          </a:solidFill>
                        </a:rPr>
                        <a:t>mW</a:t>
                      </a:r>
                      <a:endParaRPr lang="zh-CN" alt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970101"/>
                  </a:ext>
                </a:extLst>
              </a:tr>
            </a:tbl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67BE665F-EA0B-4926-BAEA-3EA1DD1DB127}"/>
              </a:ext>
            </a:extLst>
          </p:cNvPr>
          <p:cNvSpPr txBox="1"/>
          <p:nvPr/>
        </p:nvSpPr>
        <p:spPr>
          <a:xfrm>
            <a:off x="6982690" y="936078"/>
            <a:ext cx="4544292" cy="4386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估算说明：</a:t>
            </a: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/>
              <a:t>太初芯片：</a:t>
            </a:r>
            <a:r>
              <a:rPr lang="en-US" altLang="zh-CN" sz="1600" dirty="0"/>
              <a:t>180 nm</a:t>
            </a:r>
            <a:r>
              <a:rPr lang="zh-CN" altLang="en-US" sz="1600" dirty="0"/>
              <a:t>工艺，电源</a:t>
            </a:r>
            <a:r>
              <a:rPr lang="en-US" altLang="zh-CN" sz="1600" dirty="0">
                <a:solidFill>
                  <a:schemeClr val="accent2"/>
                </a:solidFill>
              </a:rPr>
              <a:t>1.8 V</a:t>
            </a:r>
            <a:r>
              <a:rPr lang="en-US" altLang="zh-CN" sz="1600" dirty="0"/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65 nm</a:t>
            </a:r>
            <a:r>
              <a:rPr lang="zh-CN" altLang="en-US" sz="1600" dirty="0"/>
              <a:t>芯片：电源</a:t>
            </a:r>
            <a:r>
              <a:rPr lang="en-US" altLang="zh-CN" sz="1600" dirty="0">
                <a:solidFill>
                  <a:schemeClr val="accent2"/>
                </a:solidFill>
              </a:rPr>
              <a:t>1.2 V</a:t>
            </a:r>
            <a:r>
              <a:rPr lang="en-US" altLang="zh-CN" sz="1600" dirty="0"/>
              <a:t>;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Data rate @</a:t>
            </a:r>
            <a:r>
              <a:rPr lang="en-US" altLang="zh-CN" sz="1600" dirty="0" err="1"/>
              <a:t>Triggless</a:t>
            </a:r>
            <a:r>
              <a:rPr lang="en-US" altLang="zh-CN" sz="1600" dirty="0"/>
              <a:t>-CDR: </a:t>
            </a:r>
            <a:r>
              <a:rPr lang="en-US" altLang="zh-CN" sz="1600" dirty="0">
                <a:solidFill>
                  <a:schemeClr val="accent2"/>
                </a:solidFill>
              </a:rPr>
              <a:t>4.48 Gbps /chip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accent2"/>
                </a:solidFill>
              </a:rPr>
              <a:t>     bunch spacing (min.): 25 ns</a:t>
            </a:r>
            <a:r>
              <a:rPr lang="zh-CN" altLang="en-US" sz="1600" dirty="0">
                <a:solidFill>
                  <a:schemeClr val="accent2"/>
                </a:solidFill>
              </a:rPr>
              <a:t>需要快前沿前端</a:t>
            </a:r>
            <a:endParaRPr lang="en-US" altLang="zh-CN" sz="1600" dirty="0">
              <a:solidFill>
                <a:schemeClr val="accent2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Data rate @</a:t>
            </a:r>
            <a:r>
              <a:rPr lang="en-US" altLang="zh-CN" sz="1600" dirty="0" err="1"/>
              <a:t>Triggless</a:t>
            </a:r>
            <a:r>
              <a:rPr lang="en-US" altLang="zh-CN" sz="1600" dirty="0"/>
              <a:t>-TDR (Low </a:t>
            </a:r>
            <a:r>
              <a:rPr lang="en-US" altLang="zh-CN" sz="1600" dirty="0" err="1"/>
              <a:t>Lumi</a:t>
            </a:r>
            <a:r>
              <a:rPr lang="en-US" altLang="zh-CN" sz="1600" dirty="0"/>
              <a:t>): </a:t>
            </a:r>
          </a:p>
          <a:p>
            <a:pPr>
              <a:lnSpc>
                <a:spcPct val="150000"/>
              </a:lnSpc>
            </a:pPr>
            <a:r>
              <a:rPr lang="en-US" altLang="zh-CN" sz="1600" dirty="0"/>
              <a:t>       </a:t>
            </a:r>
            <a:r>
              <a:rPr lang="en-US" altLang="zh-CN" sz="1600" dirty="0">
                <a:solidFill>
                  <a:schemeClr val="accent2"/>
                </a:solidFill>
              </a:rPr>
              <a:t>1 Gbps/chip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Low </a:t>
            </a:r>
            <a:r>
              <a:rPr lang="en-US" altLang="zh-CN" sz="1600" dirty="0" err="1"/>
              <a:t>Lumi@TDR</a:t>
            </a:r>
            <a:r>
              <a:rPr lang="en-US" altLang="zh-CN" sz="1600" dirty="0"/>
              <a:t>: bunch spacing ~</a:t>
            </a:r>
            <a:r>
              <a:rPr lang="zh-CN" altLang="en-US" sz="1600" dirty="0"/>
              <a:t>几百</a:t>
            </a:r>
            <a:r>
              <a:rPr lang="en-US" altLang="zh-CN" sz="1600" dirty="0"/>
              <a:t>ns</a:t>
            </a:r>
            <a:r>
              <a:rPr lang="zh-CN" altLang="en-US" sz="1600" dirty="0"/>
              <a:t>，像素前端不需要快前沿，</a:t>
            </a:r>
            <a:r>
              <a:rPr lang="en-US" altLang="zh-CN" sz="1600" dirty="0"/>
              <a:t>Matrix</a:t>
            </a:r>
            <a:r>
              <a:rPr lang="zh-CN" altLang="en-US" sz="1600" dirty="0"/>
              <a:t>功耗可降低</a:t>
            </a:r>
            <a:endParaRPr lang="en-US" altLang="zh-CN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/>
              <a:t>图中芯片坐下角标为坐标原点，标注</a:t>
            </a:r>
            <a:r>
              <a:rPr lang="en-US" altLang="zh-CN" sz="1600" dirty="0"/>
              <a:t>4</a:t>
            </a:r>
            <a:r>
              <a:rPr lang="zh-CN" altLang="en-US" sz="1600" dirty="0"/>
              <a:t>个功耗模块的左下角坐标</a:t>
            </a:r>
            <a:r>
              <a:rPr lang="en-US" altLang="zh-CN" sz="1600" dirty="0"/>
              <a:t>(X,Y)</a:t>
            </a:r>
            <a:r>
              <a:rPr lang="zh-CN" altLang="en-US" sz="1600" dirty="0"/>
              <a:t>，单位为毫米</a:t>
            </a:r>
            <a:endParaRPr lang="en-US" altLang="zh-CN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 sz="1600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0C31F691-9D74-4C23-A287-777F9FD483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816" y="936078"/>
            <a:ext cx="5867400" cy="40081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EEB82B-0BDD-4B1F-B21B-E80AD242C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Backup</a:t>
            </a:r>
            <a:endParaRPr lang="zh-CN" altLang="en-US" dirty="0"/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2D43DF71-8947-4E12-97FC-3639A7A24D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99" y="1145909"/>
            <a:ext cx="6744047" cy="5029458"/>
          </a:xfrm>
        </p:spPr>
      </p:pic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476A954-64F5-4A5C-BCF2-5068380E1C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9F13AA-CD6A-4D07-974E-5AAFAFD08B35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FA89107A-2D04-41FC-BAAA-7E46F240271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78"/>
          <a:stretch/>
        </p:blipFill>
        <p:spPr>
          <a:xfrm>
            <a:off x="7218118" y="1690380"/>
            <a:ext cx="4853809" cy="2063473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D95EAE15-6EE0-456B-BB98-7C0841C3E4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454" y="4294909"/>
            <a:ext cx="3139797" cy="1670845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5B1E3EA1-A6B5-486E-8BEF-14F3179D010C}"/>
              </a:ext>
            </a:extLst>
          </p:cNvPr>
          <p:cNvSpPr txBox="1"/>
          <p:nvPr/>
        </p:nvSpPr>
        <p:spPr>
          <a:xfrm>
            <a:off x="8055429" y="5922024"/>
            <a:ext cx="28708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数据接口功耗</a:t>
            </a:r>
            <a:r>
              <a:rPr lang="en-US" altLang="zh-CN" dirty="0"/>
              <a:t>vs</a:t>
            </a:r>
            <a:r>
              <a:rPr lang="zh-CN" altLang="en-US" dirty="0"/>
              <a:t>数据率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25D70F4-A92E-4433-BE5A-774E1794E453}"/>
              </a:ext>
            </a:extLst>
          </p:cNvPr>
          <p:cNvSpPr txBox="1"/>
          <p:nvPr/>
        </p:nvSpPr>
        <p:spPr>
          <a:xfrm>
            <a:off x="8182447" y="3731988"/>
            <a:ext cx="28708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阵列模拟功耗</a:t>
            </a:r>
            <a:r>
              <a:rPr lang="en-US" altLang="zh-CN" dirty="0"/>
              <a:t>vs</a:t>
            </a:r>
            <a:r>
              <a:rPr lang="zh-CN" altLang="en-US" dirty="0"/>
              <a:t>计数率</a:t>
            </a:r>
          </a:p>
        </p:txBody>
      </p:sp>
    </p:spTree>
    <p:extLst>
      <p:ext uri="{BB962C8B-B14F-4D97-AF65-F5344CB8AC3E}">
        <p14:creationId xmlns:p14="http://schemas.microsoft.com/office/powerpoint/2010/main" val="2477499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95587D-6C6A-44AD-8071-CB95D0137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Ladder</a:t>
            </a:r>
            <a:r>
              <a:rPr lang="zh-CN" altLang="en-US" dirty="0"/>
              <a:t>端部功耗分布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A031E90-EB52-4536-87D2-4384A31967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9F13AA-CD6A-4D07-974E-5AAFAFD08B35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A6FFA2B9-1939-4605-AD80-6B0EE683996A}"/>
              </a:ext>
            </a:extLst>
          </p:cNvPr>
          <p:cNvSpPr txBox="1">
            <a:spLocks/>
          </p:cNvSpPr>
          <p:nvPr/>
        </p:nvSpPr>
        <p:spPr bwMode="auto">
          <a:xfrm>
            <a:off x="395632" y="2505837"/>
            <a:ext cx="8322705" cy="3896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marL="742950" indent="-285750" algn="l" rtl="0" eaLnBrk="0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marL="1143000" indent="-228600" algn="l" rtl="0" eaLnBrk="0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800" b="1">
                <a:solidFill>
                  <a:schemeClr val="tx1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marL="1600200" indent="-228600" algn="l" rtl="0" eaLnBrk="0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marL="2057400" indent="-228600" algn="l" rtl="0" eaLnBrk="0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sz="1800" kern="0" dirty="0"/>
              <a:t>DCDC</a:t>
            </a:r>
            <a:r>
              <a:rPr lang="zh-CN" altLang="en-US" sz="1800" kern="0" dirty="0"/>
              <a:t>：电源管理芯片</a:t>
            </a:r>
            <a:endParaRPr lang="en-US" altLang="zh-CN" sz="1800" kern="0" dirty="0"/>
          </a:p>
          <a:p>
            <a:pPr lvl="1"/>
            <a:r>
              <a:rPr lang="en-US" altLang="zh-CN" sz="1400" kern="0" dirty="0"/>
              <a:t>TAICHU</a:t>
            </a:r>
            <a:r>
              <a:rPr lang="zh-CN" altLang="en-US" sz="1400" kern="0" dirty="0"/>
              <a:t>功耗</a:t>
            </a:r>
            <a:r>
              <a:rPr lang="en-US" altLang="zh-CN" sz="1400" kern="0" dirty="0"/>
              <a:t>0.8W</a:t>
            </a:r>
            <a:r>
              <a:rPr lang="zh-CN" altLang="en-US" sz="1400" kern="0" dirty="0"/>
              <a:t>（</a:t>
            </a:r>
            <a:r>
              <a:rPr lang="en-US" altLang="zh-CN" sz="1400" kern="0" dirty="0"/>
              <a:t>1.8V*0.42A</a:t>
            </a:r>
            <a:r>
              <a:rPr lang="zh-CN" altLang="en-US" sz="1400" kern="0" dirty="0"/>
              <a:t>）</a:t>
            </a:r>
            <a:endParaRPr lang="en-US" altLang="zh-CN" sz="1400" kern="0" dirty="0"/>
          </a:p>
          <a:p>
            <a:pPr lvl="1"/>
            <a:r>
              <a:rPr lang="zh-CN" altLang="en-US" sz="1400" kern="0" dirty="0"/>
              <a:t>单个</a:t>
            </a:r>
            <a:r>
              <a:rPr lang="en-US" altLang="zh-CN" sz="1400" kern="0" dirty="0"/>
              <a:t>DCDC</a:t>
            </a:r>
            <a:r>
              <a:rPr lang="zh-CN" altLang="en-US" sz="1400" kern="0" dirty="0"/>
              <a:t>最多为</a:t>
            </a:r>
            <a:r>
              <a:rPr lang="en-US" altLang="zh-CN" sz="1400" kern="0" dirty="0"/>
              <a:t>10</a:t>
            </a:r>
            <a:r>
              <a:rPr lang="zh-CN" altLang="en-US" sz="1400" kern="0" dirty="0"/>
              <a:t>个</a:t>
            </a:r>
            <a:r>
              <a:rPr lang="en-US" altLang="zh-CN" sz="1400" kern="0" dirty="0"/>
              <a:t>TAICHU</a:t>
            </a:r>
            <a:r>
              <a:rPr lang="zh-CN" altLang="en-US" sz="1400" kern="0" dirty="0"/>
              <a:t>提供电源，效率按</a:t>
            </a:r>
            <a:r>
              <a:rPr lang="en-US" altLang="zh-CN" sz="1400" kern="0" dirty="0"/>
              <a:t>85%</a:t>
            </a:r>
            <a:r>
              <a:rPr lang="zh-CN" altLang="en-US" sz="1400" kern="0" dirty="0"/>
              <a:t>计算</a:t>
            </a:r>
            <a:endParaRPr lang="en-US" altLang="zh-CN" sz="1400" kern="0" dirty="0"/>
          </a:p>
          <a:p>
            <a:pPr lvl="1"/>
            <a:r>
              <a:rPr lang="en-US" altLang="zh-CN" sz="1400" kern="0" dirty="0"/>
              <a:t>DCDC</a:t>
            </a:r>
            <a:r>
              <a:rPr lang="zh-CN" altLang="en-US" sz="1400" kern="0" dirty="0"/>
              <a:t>功耗为</a:t>
            </a:r>
            <a:r>
              <a:rPr lang="en-US" altLang="zh-CN" sz="1400" kern="0" dirty="0"/>
              <a:t>0.8*10*15% = 1.2W</a:t>
            </a:r>
          </a:p>
          <a:p>
            <a:pPr lvl="1"/>
            <a:r>
              <a:rPr lang="zh-CN" altLang="en-US" sz="1400" kern="0" dirty="0"/>
              <a:t>如果最外层需要</a:t>
            </a:r>
            <a:r>
              <a:rPr lang="en-US" altLang="zh-CN" sz="1400" kern="0" dirty="0"/>
              <a:t>20</a:t>
            </a:r>
            <a:r>
              <a:rPr lang="zh-CN" altLang="en-US" sz="1400" kern="0" dirty="0"/>
              <a:t>个芯片则需要</a:t>
            </a:r>
            <a:r>
              <a:rPr lang="en-US" altLang="zh-CN" sz="1400" kern="0" dirty="0"/>
              <a:t>2</a:t>
            </a:r>
            <a:r>
              <a:rPr lang="zh-CN" altLang="en-US" sz="1400" kern="0" dirty="0"/>
              <a:t>个</a:t>
            </a:r>
            <a:r>
              <a:rPr lang="en-US" altLang="zh-CN" sz="1400" kern="0" dirty="0"/>
              <a:t>DCDC</a:t>
            </a:r>
          </a:p>
          <a:p>
            <a:pPr lvl="1"/>
            <a:r>
              <a:rPr lang="en-US" altLang="zh-CN" sz="1400" kern="0" dirty="0" err="1"/>
              <a:t>lpGBT</a:t>
            </a:r>
            <a:r>
              <a:rPr lang="zh-CN" altLang="en-US" sz="1400" kern="0" dirty="0"/>
              <a:t>和</a:t>
            </a:r>
            <a:r>
              <a:rPr lang="en-US" altLang="zh-CN" sz="1400" kern="0" dirty="0"/>
              <a:t>VTRX+</a:t>
            </a:r>
            <a:r>
              <a:rPr lang="zh-CN" altLang="en-US" sz="1400" kern="0" dirty="0"/>
              <a:t>需要其他种类电源（</a:t>
            </a:r>
            <a:r>
              <a:rPr lang="en-US" altLang="zh-CN" sz="1400" kern="0" dirty="0"/>
              <a:t>1.2V</a:t>
            </a:r>
            <a:r>
              <a:rPr lang="zh-CN" altLang="en-US" sz="1400" kern="0" dirty="0"/>
              <a:t>，</a:t>
            </a:r>
            <a:r>
              <a:rPr lang="en-US" altLang="zh-CN" sz="1400" kern="0" dirty="0"/>
              <a:t>2.5V</a:t>
            </a:r>
            <a:r>
              <a:rPr lang="zh-CN" altLang="en-US" sz="1400" kern="0" dirty="0"/>
              <a:t>），总体功耗不高，</a:t>
            </a:r>
            <a:r>
              <a:rPr lang="en-US" altLang="zh-CN" sz="1400" kern="0" dirty="0"/>
              <a:t>~1W</a:t>
            </a:r>
            <a:r>
              <a:rPr lang="zh-CN" altLang="en-US" sz="1400" kern="0" dirty="0"/>
              <a:t>，则</a:t>
            </a:r>
            <a:r>
              <a:rPr lang="en-US" altLang="zh-CN" sz="1400" kern="0" dirty="0"/>
              <a:t>DCDC</a:t>
            </a:r>
            <a:r>
              <a:rPr lang="zh-CN" altLang="en-US" sz="1400" kern="0" dirty="0"/>
              <a:t>功耗为</a:t>
            </a:r>
            <a:r>
              <a:rPr lang="en-US" altLang="zh-CN" sz="1400" kern="0" dirty="0"/>
              <a:t>0.15W</a:t>
            </a:r>
          </a:p>
          <a:p>
            <a:r>
              <a:rPr lang="en-US" altLang="zh-CN" sz="1800" kern="0" dirty="0" err="1"/>
              <a:t>lpGBT</a:t>
            </a:r>
            <a:r>
              <a:rPr lang="zh-CN" altLang="en-US" sz="1800" kern="0" dirty="0"/>
              <a:t>：数据汇总芯片</a:t>
            </a:r>
            <a:endParaRPr lang="en-US" altLang="zh-CN" sz="1800" kern="0" dirty="0"/>
          </a:p>
          <a:p>
            <a:pPr lvl="1"/>
            <a:r>
              <a:rPr lang="en-US" altLang="zh-CN" sz="1400" kern="0" dirty="0">
                <a:hlinkClick r:id="rId2"/>
              </a:rPr>
              <a:t>0.75W@10.24Gb/s</a:t>
            </a:r>
            <a:endParaRPr lang="en-US" altLang="zh-CN" sz="1400" kern="0" dirty="0"/>
          </a:p>
          <a:p>
            <a:r>
              <a:rPr lang="en-US" altLang="zh-CN" sz="1800" kern="0" dirty="0"/>
              <a:t>VTRX+</a:t>
            </a:r>
            <a:r>
              <a:rPr lang="zh-CN" altLang="en-US" sz="1800" kern="0" dirty="0"/>
              <a:t>：光电转化芯片</a:t>
            </a:r>
            <a:endParaRPr lang="en-US" altLang="zh-CN" sz="1800" kern="0" dirty="0"/>
          </a:p>
          <a:p>
            <a:pPr lvl="1"/>
            <a:r>
              <a:rPr lang="en-US" altLang="zh-CN" sz="1400" kern="0" dirty="0"/>
              <a:t>1</a:t>
            </a:r>
            <a:r>
              <a:rPr lang="zh-CN" altLang="en-US" sz="1400" kern="0" dirty="0"/>
              <a:t>发</a:t>
            </a:r>
            <a:r>
              <a:rPr lang="en-US" altLang="zh-CN" sz="1400" kern="0" dirty="0"/>
              <a:t>1</a:t>
            </a:r>
            <a:r>
              <a:rPr lang="zh-CN" altLang="en-US" sz="1400" kern="0" dirty="0"/>
              <a:t>收：</a:t>
            </a:r>
            <a:r>
              <a:rPr lang="en-US" altLang="zh-CN" sz="1400" kern="0" dirty="0"/>
              <a:t>0.193W</a:t>
            </a:r>
            <a:r>
              <a:rPr lang="zh-CN" altLang="en-US" sz="1400" kern="0" dirty="0"/>
              <a:t>（</a:t>
            </a:r>
            <a:r>
              <a:rPr lang="en-US" altLang="zh-CN" sz="1400" kern="0" dirty="0"/>
              <a:t>RX</a:t>
            </a:r>
            <a:r>
              <a:rPr lang="zh-CN" altLang="en-US" sz="1400" kern="0" dirty="0"/>
              <a:t>：</a:t>
            </a:r>
            <a:r>
              <a:rPr lang="en-US" altLang="zh-CN" sz="1400" kern="0" dirty="0"/>
              <a:t>2.5V*0.05A</a:t>
            </a:r>
            <a:r>
              <a:rPr lang="zh-CN" altLang="en-US" sz="1400" kern="0" dirty="0"/>
              <a:t>，</a:t>
            </a:r>
            <a:r>
              <a:rPr lang="en-US" altLang="zh-CN" sz="1400" kern="0" dirty="0"/>
              <a:t>TX</a:t>
            </a:r>
            <a:r>
              <a:rPr lang="zh-CN" altLang="en-US" sz="1400" kern="0" dirty="0"/>
              <a:t>：</a:t>
            </a:r>
            <a:r>
              <a:rPr lang="en-US" altLang="zh-CN" sz="1400" kern="0" dirty="0"/>
              <a:t>2.5V*0.02A</a:t>
            </a:r>
            <a:r>
              <a:rPr lang="zh-CN" altLang="en-US" sz="1400" kern="0" dirty="0"/>
              <a:t>，</a:t>
            </a:r>
            <a:r>
              <a:rPr lang="en-US" altLang="zh-CN" sz="1400" kern="0" dirty="0"/>
              <a:t>core</a:t>
            </a:r>
            <a:r>
              <a:rPr lang="zh-CN" altLang="en-US" sz="1400" kern="0" dirty="0"/>
              <a:t>：</a:t>
            </a:r>
            <a:r>
              <a:rPr lang="en-US" altLang="zh-CN" sz="1400" kern="0" dirty="0"/>
              <a:t>1.2V*0.015A</a:t>
            </a:r>
            <a:r>
              <a:rPr lang="zh-CN" altLang="en-US" sz="1400" kern="0" dirty="0"/>
              <a:t>）</a:t>
            </a:r>
            <a:endParaRPr lang="en-US" altLang="zh-CN" sz="1400" kern="0" dirty="0"/>
          </a:p>
          <a:p>
            <a:r>
              <a:rPr lang="zh-CN" altLang="en-US" sz="1800" kern="0" dirty="0"/>
              <a:t>说明：</a:t>
            </a:r>
            <a:r>
              <a:rPr lang="en-US" altLang="zh-CN" sz="1800" kern="0" dirty="0"/>
              <a:t>1</a:t>
            </a:r>
            <a:r>
              <a:rPr lang="zh-CN" altLang="en-US" sz="1800" kern="0" dirty="0"/>
              <a:t>：图中仅展示</a:t>
            </a:r>
            <a:r>
              <a:rPr lang="en-US" altLang="zh-CN" sz="1800" kern="0" dirty="0"/>
              <a:t>ladder</a:t>
            </a:r>
            <a:r>
              <a:rPr lang="zh-CN" altLang="en-US" sz="1800" kern="0" dirty="0"/>
              <a:t>一端一面，底面及</a:t>
            </a:r>
            <a:r>
              <a:rPr lang="en-US" altLang="zh-CN" sz="1800" kern="0" dirty="0"/>
              <a:t>ladder</a:t>
            </a:r>
            <a:r>
              <a:rPr lang="zh-CN" altLang="en-US" sz="1800" kern="0" dirty="0"/>
              <a:t>另一端有同样的配置</a:t>
            </a:r>
            <a:endParaRPr lang="en-US" altLang="zh-CN" sz="1800" kern="0" dirty="0"/>
          </a:p>
          <a:p>
            <a:r>
              <a:rPr lang="en-US" altLang="zh-CN" sz="1800" kern="0" dirty="0"/>
              <a:t>             2</a:t>
            </a:r>
            <a:r>
              <a:rPr lang="zh-CN" altLang="en-US" sz="1800" kern="0" dirty="0"/>
              <a:t>：</a:t>
            </a:r>
            <a:r>
              <a:rPr lang="en-US" altLang="zh-CN" sz="1800" kern="0" dirty="0" err="1"/>
              <a:t>lpGBT</a:t>
            </a:r>
            <a:r>
              <a:rPr lang="zh-CN" altLang="en-US" sz="1800" kern="0" dirty="0"/>
              <a:t>及</a:t>
            </a:r>
            <a:r>
              <a:rPr lang="en-US" altLang="zh-CN" sz="1800" kern="0" dirty="0"/>
              <a:t>VTRX+</a:t>
            </a:r>
            <a:r>
              <a:rPr lang="zh-CN" altLang="en-US" sz="1800" kern="0" dirty="0"/>
              <a:t>的参数为</a:t>
            </a:r>
            <a:r>
              <a:rPr lang="en-US" altLang="zh-CN" sz="1800" kern="0" dirty="0"/>
              <a:t>CERN</a:t>
            </a:r>
            <a:r>
              <a:rPr lang="zh-CN" altLang="en-US" sz="1800" kern="0" dirty="0"/>
              <a:t>对应芯片手册得到，</a:t>
            </a:r>
            <a:r>
              <a:rPr lang="en-US" altLang="zh-CN" sz="1800" kern="0" dirty="0"/>
              <a:t>CEPC</a:t>
            </a:r>
            <a:r>
              <a:rPr lang="zh-CN" altLang="en-US" sz="1800" kern="0" dirty="0"/>
              <a:t>最终参数可能有所不同。</a:t>
            </a:r>
            <a:endParaRPr lang="en-US" altLang="zh-CN" sz="1800" kern="0" dirty="0"/>
          </a:p>
          <a:p>
            <a:r>
              <a:rPr lang="en-US" altLang="zh-CN" sz="1800" kern="0" dirty="0">
                <a:solidFill>
                  <a:srgbClr val="FF0000"/>
                </a:solidFill>
              </a:rPr>
              <a:t>Ladder</a:t>
            </a:r>
            <a:r>
              <a:rPr lang="zh-CN" altLang="en-US" sz="1800" kern="0" dirty="0">
                <a:solidFill>
                  <a:srgbClr val="FF0000"/>
                </a:solidFill>
              </a:rPr>
              <a:t>长度及端部器件位置，需</a:t>
            </a:r>
            <a:r>
              <a:rPr lang="zh-CN" altLang="en-US" sz="1800" kern="0">
                <a:solidFill>
                  <a:srgbClr val="FF0000"/>
                </a:solidFill>
              </a:rPr>
              <a:t>结合机械及安装设计来</a:t>
            </a:r>
            <a:r>
              <a:rPr lang="zh-CN" altLang="en-US" sz="1800" kern="0" dirty="0">
                <a:solidFill>
                  <a:srgbClr val="FF0000"/>
                </a:solidFill>
              </a:rPr>
              <a:t>调整</a:t>
            </a:r>
            <a:endParaRPr lang="en-US" altLang="zh-CN" sz="1800" kern="0" dirty="0">
              <a:solidFill>
                <a:srgbClr val="FF0000"/>
              </a:solidFill>
            </a:endParaRPr>
          </a:p>
          <a:p>
            <a:endParaRPr lang="en-US" altLang="zh-CN" sz="1400" kern="0" dirty="0"/>
          </a:p>
          <a:p>
            <a:endParaRPr lang="zh-CN" altLang="en-US" sz="1800" kern="0" dirty="0"/>
          </a:p>
          <a:p>
            <a:endParaRPr lang="zh-CN" altLang="en-US" sz="1800" kern="0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48FFEBD-E87A-43A5-96B7-661A74CEB51A}"/>
              </a:ext>
            </a:extLst>
          </p:cNvPr>
          <p:cNvSpPr/>
          <p:nvPr/>
        </p:nvSpPr>
        <p:spPr>
          <a:xfrm>
            <a:off x="427194" y="859769"/>
            <a:ext cx="11337612" cy="97125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50CC100-9FBE-45A5-A64B-20B0C32AED2D}"/>
              </a:ext>
            </a:extLst>
          </p:cNvPr>
          <p:cNvSpPr/>
          <p:nvPr/>
        </p:nvSpPr>
        <p:spPr>
          <a:xfrm>
            <a:off x="5928914" y="1148776"/>
            <a:ext cx="324000" cy="324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800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54425E8-098E-4AA0-AF3E-60612F41C29B}"/>
              </a:ext>
            </a:extLst>
          </p:cNvPr>
          <p:cNvSpPr/>
          <p:nvPr/>
        </p:nvSpPr>
        <p:spPr>
          <a:xfrm>
            <a:off x="6466931" y="1130776"/>
            <a:ext cx="720000" cy="36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0E9A600-B089-4715-BE05-C6A06212C594}"/>
              </a:ext>
            </a:extLst>
          </p:cNvPr>
          <p:cNvSpPr/>
          <p:nvPr/>
        </p:nvSpPr>
        <p:spPr>
          <a:xfrm>
            <a:off x="7394532" y="974661"/>
            <a:ext cx="1800000" cy="72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1.2W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521F345F-6491-473E-B2A5-B568A2093476}"/>
              </a:ext>
            </a:extLst>
          </p:cNvPr>
          <p:cNvSpPr txBox="1"/>
          <p:nvPr/>
        </p:nvSpPr>
        <p:spPr>
          <a:xfrm>
            <a:off x="5325313" y="805834"/>
            <a:ext cx="12827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dirty="0"/>
              <a:t>0.75W</a:t>
            </a:r>
            <a:endParaRPr lang="zh-CN" altLang="en-US" sz="1800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4C732AE-6E62-4BC4-9370-2450E74077CE}"/>
              </a:ext>
            </a:extLst>
          </p:cNvPr>
          <p:cNvSpPr txBox="1"/>
          <p:nvPr/>
        </p:nvSpPr>
        <p:spPr>
          <a:xfrm>
            <a:off x="6316261" y="797956"/>
            <a:ext cx="10383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dirty="0"/>
              <a:t>0.193W</a:t>
            </a:r>
            <a:endParaRPr lang="zh-CN" altLang="en-US" sz="1800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F5F8BCDC-F8E7-4C9F-8BBC-138CEC89DD2C}"/>
              </a:ext>
            </a:extLst>
          </p:cNvPr>
          <p:cNvSpPr txBox="1"/>
          <p:nvPr/>
        </p:nvSpPr>
        <p:spPr>
          <a:xfrm>
            <a:off x="4970149" y="1825481"/>
            <a:ext cx="12827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dirty="0" err="1"/>
              <a:t>lpGBT</a:t>
            </a:r>
            <a:r>
              <a:rPr lang="en-US" altLang="zh-CN" sz="1800" dirty="0"/>
              <a:t> :</a:t>
            </a:r>
          </a:p>
          <a:p>
            <a:pPr algn="ctr"/>
            <a:r>
              <a:rPr lang="en-US" altLang="zh-CN" dirty="0"/>
              <a:t>9mmX9mm</a:t>
            </a:r>
            <a:endParaRPr lang="zh-CN" altLang="en-US" sz="1800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9748B8BB-4D03-4E2E-80F1-7F6BC6D7346B}"/>
              </a:ext>
            </a:extLst>
          </p:cNvPr>
          <p:cNvSpPr txBox="1"/>
          <p:nvPr/>
        </p:nvSpPr>
        <p:spPr>
          <a:xfrm>
            <a:off x="6167166" y="1824634"/>
            <a:ext cx="16639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dirty="0"/>
              <a:t>VTRX+:</a:t>
            </a:r>
            <a:endParaRPr lang="zh-CN" altLang="en-US" sz="1800" dirty="0"/>
          </a:p>
          <a:p>
            <a:pPr algn="ctr"/>
            <a:r>
              <a:rPr lang="en-US" altLang="zh-CN" dirty="0"/>
              <a:t>10mmX20mm</a:t>
            </a:r>
            <a:endParaRPr lang="zh-CN" altLang="en-US" sz="1800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B8649F7-56DC-44B7-91D6-25A17D9CF946}"/>
              </a:ext>
            </a:extLst>
          </p:cNvPr>
          <p:cNvSpPr txBox="1"/>
          <p:nvPr/>
        </p:nvSpPr>
        <p:spPr>
          <a:xfrm>
            <a:off x="8569242" y="1884740"/>
            <a:ext cx="16639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dirty="0"/>
              <a:t>DCDC:</a:t>
            </a:r>
          </a:p>
          <a:p>
            <a:pPr algn="ctr"/>
            <a:r>
              <a:rPr lang="en-US" altLang="zh-CN" dirty="0"/>
              <a:t>50mmX20mm</a:t>
            </a:r>
            <a:endParaRPr lang="zh-CN" altLang="en-US" sz="1800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3066CA91-6D29-4BB5-A0EA-3954C42FA610}"/>
              </a:ext>
            </a:extLst>
          </p:cNvPr>
          <p:cNvSpPr/>
          <p:nvPr/>
        </p:nvSpPr>
        <p:spPr>
          <a:xfrm>
            <a:off x="9464571" y="990500"/>
            <a:ext cx="1800000" cy="720000"/>
          </a:xfrm>
          <a:prstGeom prst="rect">
            <a:avLst/>
          </a:prstGeom>
          <a:solidFill>
            <a:srgbClr val="FF0000"/>
          </a:solidFill>
          <a:ln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1.2W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27902DF0-ED90-4409-A54C-D1C18062DF8C}"/>
              </a:ext>
            </a:extLst>
          </p:cNvPr>
          <p:cNvCxnSpPr>
            <a:cxnSpLocks/>
          </p:cNvCxnSpPr>
          <p:nvPr/>
        </p:nvCxnSpPr>
        <p:spPr>
          <a:xfrm flipV="1">
            <a:off x="5656431" y="1490776"/>
            <a:ext cx="434483" cy="422938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5F89CDA1-43BC-4CF1-A878-F33FE04676F0}"/>
              </a:ext>
            </a:extLst>
          </p:cNvPr>
          <p:cNvCxnSpPr>
            <a:cxnSpLocks/>
            <a:stCxn id="13" idx="0"/>
          </p:cNvCxnSpPr>
          <p:nvPr/>
        </p:nvCxnSpPr>
        <p:spPr>
          <a:xfrm flipH="1" flipV="1">
            <a:off x="6852802" y="1567381"/>
            <a:ext cx="146346" cy="257253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4DA1AAD1-CF6C-4B7A-B579-6D383EA07DD2}"/>
              </a:ext>
            </a:extLst>
          </p:cNvPr>
          <p:cNvCxnSpPr>
            <a:cxnSpLocks/>
            <a:stCxn id="14" idx="0"/>
          </p:cNvCxnSpPr>
          <p:nvPr/>
        </p:nvCxnSpPr>
        <p:spPr>
          <a:xfrm flipH="1" flipV="1">
            <a:off x="8718337" y="1649475"/>
            <a:ext cx="682887" cy="235265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8324C796-942B-4D59-A59C-B0664A37E798}"/>
              </a:ext>
            </a:extLst>
          </p:cNvPr>
          <p:cNvCxnSpPr>
            <a:cxnSpLocks/>
            <a:stCxn id="14" idx="0"/>
          </p:cNvCxnSpPr>
          <p:nvPr/>
        </p:nvCxnSpPr>
        <p:spPr>
          <a:xfrm flipV="1">
            <a:off x="9401224" y="1561399"/>
            <a:ext cx="422345" cy="323341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>
            <a:extLst>
              <a:ext uri="{FF2B5EF4-FFF2-40B4-BE49-F238E27FC236}">
                <a16:creationId xmlns:a16="http://schemas.microsoft.com/office/drawing/2014/main" id="{62E545EB-4351-4BFF-9B5D-4B63FAE5D29B}"/>
              </a:ext>
            </a:extLst>
          </p:cNvPr>
          <p:cNvSpPr/>
          <p:nvPr/>
        </p:nvSpPr>
        <p:spPr>
          <a:xfrm>
            <a:off x="3729171" y="982622"/>
            <a:ext cx="1800000" cy="72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800" dirty="0">
                <a:solidFill>
                  <a:schemeClr val="tx1"/>
                </a:solidFill>
              </a:rPr>
              <a:t>0.15W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EF830C4B-8D93-400D-941D-84EB131814D1}"/>
              </a:ext>
            </a:extLst>
          </p:cNvPr>
          <p:cNvSpPr txBox="1"/>
          <p:nvPr/>
        </p:nvSpPr>
        <p:spPr>
          <a:xfrm>
            <a:off x="3268059" y="1862166"/>
            <a:ext cx="16639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dirty="0"/>
              <a:t>DCDC:</a:t>
            </a:r>
          </a:p>
          <a:p>
            <a:pPr algn="ctr"/>
            <a:r>
              <a:rPr lang="en-US" altLang="zh-CN" dirty="0"/>
              <a:t>50mmX20mm</a:t>
            </a:r>
            <a:endParaRPr lang="zh-CN" altLang="en-US" sz="1800" dirty="0"/>
          </a:p>
        </p:txBody>
      </p: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5BB67EEA-FF14-4C58-BC6A-FFE8C1812017}"/>
              </a:ext>
            </a:extLst>
          </p:cNvPr>
          <p:cNvCxnSpPr>
            <a:cxnSpLocks/>
          </p:cNvCxnSpPr>
          <p:nvPr/>
        </p:nvCxnSpPr>
        <p:spPr>
          <a:xfrm flipV="1">
            <a:off x="4052750" y="1620181"/>
            <a:ext cx="422345" cy="323341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图片 23">
            <a:extLst>
              <a:ext uri="{FF2B5EF4-FFF2-40B4-BE49-F238E27FC236}">
                <a16:creationId xmlns:a16="http://schemas.microsoft.com/office/drawing/2014/main" id="{9C0DA805-6A13-4144-922D-69C322EA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1772" y="2681232"/>
            <a:ext cx="2990512" cy="398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6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400D48-C4EA-4204-9C0F-29A06483F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Flex</a:t>
            </a:r>
            <a:r>
              <a:rPr lang="zh-CN" altLang="en-US" dirty="0"/>
              <a:t>厚度和物质分布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7AB2664-46C0-4E5D-8FD3-EB24A8F0BF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9F13AA-CD6A-4D07-974E-5AAFAFD08B35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5BF48EAE-C518-4E13-AE8F-096D1FD81984}"/>
              </a:ext>
            </a:extLst>
          </p:cNvPr>
          <p:cNvSpPr txBox="1"/>
          <p:nvPr/>
        </p:nvSpPr>
        <p:spPr>
          <a:xfrm>
            <a:off x="7359814" y="4827145"/>
            <a:ext cx="42139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kern="0" dirty="0"/>
              <a:t>6</a:t>
            </a:r>
            <a:r>
              <a:rPr lang="zh-CN" altLang="en-US" sz="1800" kern="0" dirty="0"/>
              <a:t>层柔性板基于国内</a:t>
            </a:r>
            <a:r>
              <a:rPr lang="en-US" altLang="zh-CN" sz="1800" kern="0" dirty="0"/>
              <a:t>Cu</a:t>
            </a:r>
            <a:r>
              <a:rPr lang="zh-CN" altLang="en-US" sz="1800" kern="0" dirty="0"/>
              <a:t>工艺（当前阶段）</a:t>
            </a:r>
            <a:endParaRPr lang="zh-CN" altLang="en-US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0E3A8AD4-8AC6-4F90-8237-60391E5797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2649"/>
            <a:ext cx="7578041" cy="2374335"/>
          </a:xfrm>
          <a:prstGeom prst="rect">
            <a:avLst/>
          </a:prstGeom>
        </p:spPr>
      </p:pic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CF00753B-DE5C-44C9-B169-C5471FF731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3456" y="930581"/>
            <a:ext cx="3800271" cy="3865233"/>
          </a:xfr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B7F2E102-35B3-4E65-80CE-F7A09860F1EE}"/>
              </a:ext>
            </a:extLst>
          </p:cNvPr>
          <p:cNvSpPr txBox="1"/>
          <p:nvPr/>
        </p:nvSpPr>
        <p:spPr>
          <a:xfrm>
            <a:off x="1990832" y="3286351"/>
            <a:ext cx="43925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kern="0" dirty="0"/>
              <a:t>4</a:t>
            </a:r>
            <a:r>
              <a:rPr lang="zh-CN" altLang="en-US" sz="1800" kern="0" dirty="0"/>
              <a:t>层柔性板基于国内</a:t>
            </a:r>
            <a:r>
              <a:rPr lang="en-US" altLang="zh-CN" sz="1800" kern="0" dirty="0"/>
              <a:t>Cu</a:t>
            </a:r>
            <a:r>
              <a:rPr lang="zh-CN" altLang="en-US" sz="1800" kern="0" dirty="0"/>
              <a:t>工艺（当前阶段）</a:t>
            </a:r>
            <a:endParaRPr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55E0DF37-C328-4E34-94AD-4E5BB30E1CEE}"/>
              </a:ext>
            </a:extLst>
          </p:cNvPr>
          <p:cNvSpPr txBox="1"/>
          <p:nvPr/>
        </p:nvSpPr>
        <p:spPr>
          <a:xfrm>
            <a:off x="4489015" y="5227808"/>
            <a:ext cx="757804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国内工艺当前只能实现基于铜的</a:t>
            </a:r>
            <a:r>
              <a:rPr lang="en-US" altLang="zh-CN" dirty="0"/>
              <a:t>PCB</a:t>
            </a:r>
            <a:r>
              <a:rPr lang="zh-CN" altLang="en-US" dirty="0"/>
              <a:t>，如需采用铝材料，需要委托</a:t>
            </a:r>
            <a:r>
              <a:rPr lang="en-US" altLang="zh-CN" dirty="0"/>
              <a:t>CERN</a:t>
            </a:r>
            <a:r>
              <a:rPr lang="zh-CN" altLang="en-US" dirty="0"/>
              <a:t>进行加工（</a:t>
            </a:r>
            <a:r>
              <a:rPr lang="en-US" altLang="zh-CN" dirty="0"/>
              <a:t>accessibility</a:t>
            </a:r>
            <a:r>
              <a:rPr lang="zh-CN" altLang="en-US" dirty="0"/>
              <a:t>？）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Long barrel</a:t>
            </a:r>
            <a:r>
              <a:rPr lang="zh-CN" altLang="en-US" sz="1600" dirty="0"/>
              <a:t>方案，同</a:t>
            </a:r>
            <a:r>
              <a:rPr lang="en-US" altLang="zh-CN" sz="1600" dirty="0"/>
              <a:t>ladder</a:t>
            </a:r>
            <a:r>
              <a:rPr lang="zh-CN" altLang="en-US" sz="1600" dirty="0"/>
              <a:t>芯片更多，需要更多层的</a:t>
            </a:r>
            <a:r>
              <a:rPr lang="en-US" altLang="zh-CN" sz="1600" dirty="0"/>
              <a:t>PCB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For Innermost</a:t>
            </a:r>
            <a:r>
              <a:rPr lang="zh-CN" altLang="en-US" sz="1600" dirty="0"/>
              <a:t>：</a:t>
            </a:r>
            <a:r>
              <a:rPr lang="en-US" altLang="zh-CN" sz="1600" dirty="0"/>
              <a:t>4</a:t>
            </a:r>
            <a:r>
              <a:rPr lang="zh-CN" altLang="en-US" sz="1600" dirty="0"/>
              <a:t>层</a:t>
            </a:r>
            <a:r>
              <a:rPr lang="en-US" altLang="zh-CN" sz="1600" dirty="0"/>
              <a:t>Flex</a:t>
            </a:r>
            <a:r>
              <a:rPr lang="zh-CN" altLang="en-US" sz="1600" dirty="0"/>
              <a:t>（</a:t>
            </a:r>
            <a:r>
              <a:rPr lang="en-US" altLang="zh-CN" sz="1600" dirty="0"/>
              <a:t>now</a:t>
            </a:r>
            <a:r>
              <a:rPr lang="zh-CN" altLang="en-US" sz="1600" dirty="0"/>
              <a:t>：</a:t>
            </a:r>
            <a:r>
              <a:rPr lang="en-US" altLang="zh-CN" sz="1600" dirty="0"/>
              <a:t>Cu based</a:t>
            </a:r>
            <a:r>
              <a:rPr lang="zh-CN" altLang="en-US" sz="1600" dirty="0"/>
              <a:t>，</a:t>
            </a:r>
            <a:r>
              <a:rPr lang="en-US" altLang="zh-CN" sz="1600" dirty="0"/>
              <a:t>proposed</a:t>
            </a:r>
            <a:r>
              <a:rPr lang="zh-CN" altLang="en-US" sz="1600" dirty="0"/>
              <a:t>：</a:t>
            </a:r>
            <a:r>
              <a:rPr lang="en-US" altLang="zh-CN" sz="1600" dirty="0"/>
              <a:t>Al based</a:t>
            </a:r>
            <a:r>
              <a:rPr lang="zh-CN" altLang="en-US" sz="1600" dirty="0"/>
              <a:t>）</a:t>
            </a:r>
            <a:endParaRPr lang="en-US" altLang="zh-CN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For Middle &amp; Outer</a:t>
            </a:r>
            <a:r>
              <a:rPr lang="zh-CN" altLang="en-US" sz="1600" dirty="0"/>
              <a:t>：</a:t>
            </a:r>
            <a:r>
              <a:rPr lang="en-US" altLang="zh-CN" sz="1600" dirty="0"/>
              <a:t>6</a:t>
            </a:r>
            <a:r>
              <a:rPr lang="zh-CN" altLang="en-US" sz="1600" dirty="0"/>
              <a:t>层</a:t>
            </a:r>
            <a:r>
              <a:rPr lang="en-US" altLang="zh-CN" sz="1600" dirty="0"/>
              <a:t>Flex</a:t>
            </a:r>
            <a:r>
              <a:rPr lang="zh-CN" altLang="en-US" sz="1600" dirty="0"/>
              <a:t>（</a:t>
            </a:r>
            <a:r>
              <a:rPr lang="en-US" altLang="zh-CN" sz="1600" dirty="0"/>
              <a:t>now</a:t>
            </a:r>
            <a:r>
              <a:rPr lang="zh-CN" altLang="en-US" sz="1600" dirty="0"/>
              <a:t>：</a:t>
            </a:r>
            <a:r>
              <a:rPr lang="en-US" altLang="zh-CN" sz="1600" dirty="0"/>
              <a:t>Cu based</a:t>
            </a:r>
            <a:r>
              <a:rPr lang="zh-CN" altLang="en-US" sz="1600" dirty="0"/>
              <a:t>，</a:t>
            </a:r>
            <a:r>
              <a:rPr lang="en-US" altLang="zh-CN" sz="1600" dirty="0"/>
              <a:t>proposed</a:t>
            </a:r>
            <a:r>
              <a:rPr lang="zh-CN" altLang="en-US" sz="1600" dirty="0"/>
              <a:t>：</a:t>
            </a:r>
            <a:r>
              <a:rPr lang="en-US" altLang="zh-CN" sz="1600" dirty="0"/>
              <a:t>Al based</a:t>
            </a:r>
            <a:r>
              <a:rPr lang="zh-CN" altLang="en-US" sz="1600" dirty="0"/>
              <a:t>）</a:t>
            </a:r>
            <a:endParaRPr lang="en-US" altLang="zh-CN" sz="1600" dirty="0"/>
          </a:p>
          <a:p>
            <a:pPr lvl="1"/>
            <a:endParaRPr lang="zh-CN" altLang="en-US" sz="16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859CEC5-5076-4EFA-AE93-40A144833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04" y="3665181"/>
            <a:ext cx="3164529" cy="2991919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D408CECB-E1EE-47B0-9505-C3B84E6DA294}"/>
              </a:ext>
            </a:extLst>
          </p:cNvPr>
          <p:cNvSpPr txBox="1"/>
          <p:nvPr/>
        </p:nvSpPr>
        <p:spPr>
          <a:xfrm>
            <a:off x="0" y="6535239"/>
            <a:ext cx="47191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Proposed</a:t>
            </a:r>
            <a:r>
              <a:rPr lang="en-US" altLang="zh-CN" dirty="0"/>
              <a:t> Double-sided ladder based on </a:t>
            </a:r>
            <a:r>
              <a:rPr lang="zh-CN" altLang="en-US" dirty="0"/>
              <a:t>铝</a:t>
            </a:r>
          </a:p>
        </p:txBody>
      </p:sp>
    </p:spTree>
    <p:extLst>
      <p:ext uri="{BB962C8B-B14F-4D97-AF65-F5344CB8AC3E}">
        <p14:creationId xmlns:p14="http://schemas.microsoft.com/office/powerpoint/2010/main" val="3774212779"/>
      </p:ext>
    </p:extLst>
  </p:cSld>
  <p:clrMapOvr>
    <a:masterClrMapping/>
  </p:clrMapOvr>
</p:sld>
</file>

<file path=ppt/theme/theme1.xml><?xml version="1.0" encoding="utf-8"?>
<a:theme xmlns:a="http://schemas.openxmlformats.org/drawingml/2006/main" name="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479</Words>
  <Application>Microsoft Office PowerPoint</Application>
  <PresentationFormat>宽屏</PresentationFormat>
  <Paragraphs>73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Wingdings</vt:lpstr>
      <vt:lpstr>内容</vt:lpstr>
      <vt:lpstr>VTX像素芯片功耗分布估算</vt:lpstr>
      <vt:lpstr>Backup</vt:lpstr>
      <vt:lpstr>Ladder端部功耗分布</vt:lpstr>
      <vt:lpstr>Flex厚度和物质分布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TaichuPix-3 功耗分布</dc:title>
  <dc:creator>webuser</dc:creator>
  <cp:lastModifiedBy>anuwei</cp:lastModifiedBy>
  <cp:revision>48</cp:revision>
  <dcterms:created xsi:type="dcterms:W3CDTF">2024-05-21T03:08:27Z</dcterms:created>
  <dcterms:modified xsi:type="dcterms:W3CDTF">2024-05-22T01:52:10Z</dcterms:modified>
</cp:coreProperties>
</file>