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"/>
  </p:notesMasterIdLst>
  <p:sldIdLst>
    <p:sldId id="259" r:id="rId2"/>
    <p:sldId id="406" r:id="rId3"/>
    <p:sldId id="403" r:id="rId4"/>
    <p:sldId id="404" r:id="rId5"/>
    <p:sldId id="383" r:id="rId6"/>
    <p:sldId id="394" r:id="rId7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076" autoAdjust="0"/>
  </p:normalViewPr>
  <p:slideViewPr>
    <p:cSldViewPr snapToGrid="0">
      <p:cViewPr varScale="1">
        <p:scale>
          <a:sx n="132" d="100"/>
          <a:sy n="132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AE1B-D1B2-49C2-9AC3-2D6729306D8E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86E3-0C64-411D-900D-C9DB2D728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6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3309-A0CE-4E06-8A9D-1378918EA65A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756-716E-44BD-A133-E8FE2622F2EB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947F-1D10-4F68-8DEA-023F4726AB97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E756-83CB-4DE5-A04F-4B823DC6B840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D05-21C6-4E1E-A539-A5E0F5B2A1D2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4C5F-96EA-49DC-A387-390ABB2DADF7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1AD0-888A-4590-AE6F-E70C5DED27EE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19A9-B361-4839-9C6C-8286831493F1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14A-3FA6-4AC6-827C-EBEFA6DA362D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DE2-30FF-4037-A80E-3E8D2D1E13AE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29C7-D891-4930-96B6-8B3A4EA538CB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A2EA-EC32-4CDB-8DD5-297DE18D08B9}" type="datetime1">
              <a:rPr lang="en-US" altLang="zh-CN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4706"/>
            <a:ext cx="9144000" cy="1752025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82247" y="1190149"/>
            <a:ext cx="8627534" cy="8044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CEPC Detector Magnet V0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290321" y="2287488"/>
            <a:ext cx="676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NING </a:t>
            </a: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2024.05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846D3F-641A-4A76-991B-5213B1C30DC3}"/>
              </a:ext>
            </a:extLst>
          </p:cNvPr>
          <p:cNvGrpSpPr/>
          <p:nvPr/>
        </p:nvGrpSpPr>
        <p:grpSpPr>
          <a:xfrm>
            <a:off x="6975643" y="21313"/>
            <a:ext cx="2168357" cy="1001468"/>
            <a:chOff x="9791069" y="11100"/>
            <a:chExt cx="2400930" cy="134608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063185-C7AC-4536-AC85-B78B726C4F78}"/>
                </a:ext>
              </a:extLst>
            </p:cNvPr>
            <p:cNvSpPr/>
            <p:nvPr/>
          </p:nvSpPr>
          <p:spPr>
            <a:xfrm>
              <a:off x="9791069" y="872932"/>
              <a:ext cx="2400930" cy="48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中国科学院高能物理研究所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Institute of High Energy Physics, CAS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2805483-9D9C-4BCC-9DFC-CCF99C11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0556" y="11100"/>
              <a:ext cx="1341954" cy="90307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1.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he size of magnet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44806"/>
              </p:ext>
            </p:extLst>
          </p:nvPr>
        </p:nvGraphicFramePr>
        <p:xfrm>
          <a:off x="5711371" y="2141757"/>
          <a:ext cx="316411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485">
                  <a:extLst>
                    <a:ext uri="{9D8B030D-6E8A-4147-A177-3AD203B41FA5}">
                      <a16:colId xmlns:a16="http://schemas.microsoft.com/office/drawing/2014/main" val="1089162884"/>
                    </a:ext>
                  </a:extLst>
                </a:gridCol>
                <a:gridCol w="1400629">
                  <a:extLst>
                    <a:ext uri="{9D8B030D-6E8A-4147-A177-3AD203B41FA5}">
                      <a16:colId xmlns:a16="http://schemas.microsoft.com/office/drawing/2014/main" val="783139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Inner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7070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3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Thickness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700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10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Outer diameter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8470</a:t>
                      </a:r>
                      <a:r>
                        <a:rPr lang="en-US" altLang="zh-CN" sz="1800" baseline="0" dirty="0" smtClean="0"/>
                        <a:t>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3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Length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9050 mm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11248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732913"/>
            <a:ext cx="5332186" cy="43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Detect Magnet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97927"/>
              </p:ext>
            </p:extLst>
          </p:nvPr>
        </p:nvGraphicFramePr>
        <p:xfrm>
          <a:off x="5132109" y="1165423"/>
          <a:ext cx="2793318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743">
                  <a:extLst>
                    <a:ext uri="{9D8B030D-6E8A-4147-A177-3AD203B41FA5}">
                      <a16:colId xmlns:a16="http://schemas.microsoft.com/office/drawing/2014/main" val="702000283"/>
                    </a:ext>
                  </a:extLst>
                </a:gridCol>
                <a:gridCol w="1022575">
                  <a:extLst>
                    <a:ext uri="{9D8B030D-6E8A-4147-A177-3AD203B41FA5}">
                      <a16:colId xmlns:a16="http://schemas.microsoft.com/office/drawing/2014/main" val="284361735"/>
                    </a:ext>
                  </a:extLst>
                </a:gridCol>
              </a:tblGrid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Barrel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2300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64390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Each End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754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02194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Total Yoke (ton)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3808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85883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en-US" altLang="zh-CN" sz="1200" baseline="0" dirty="0" smtClean="0"/>
                        <a:t>Diameter(m) &amp;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10.97&amp;11.75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95415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11" y="780820"/>
            <a:ext cx="3620205" cy="296376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97098" y="3990037"/>
            <a:ext cx="400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The gap between each layer of </a:t>
            </a:r>
            <a:r>
              <a:rPr lang="en-US" altLang="zh-CN" sz="1600" dirty="0" smtClean="0"/>
              <a:t>yoke </a:t>
            </a:r>
            <a:r>
              <a:rPr lang="en-US" altLang="zh-CN" sz="1600" dirty="0"/>
              <a:t>is </a:t>
            </a:r>
            <a:r>
              <a:rPr lang="en-US" altLang="zh-CN" sz="1600" dirty="0">
                <a:solidFill>
                  <a:srgbClr val="FF0000"/>
                </a:solidFill>
              </a:rPr>
              <a:t>40 </a:t>
            </a:r>
            <a:r>
              <a:rPr lang="en-US" altLang="zh-CN" sz="1600" dirty="0" smtClean="0">
                <a:solidFill>
                  <a:srgbClr val="FF0000"/>
                </a:solidFill>
              </a:rPr>
              <a:t>mm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8914" y="780820"/>
            <a:ext cx="15258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Yoke parameters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26577"/>
              </p:ext>
            </p:extLst>
          </p:nvPr>
        </p:nvGraphicFramePr>
        <p:xfrm>
          <a:off x="4992913" y="2757346"/>
          <a:ext cx="2656116" cy="2151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630">
                  <a:extLst>
                    <a:ext uri="{9D8B030D-6E8A-4147-A177-3AD203B41FA5}">
                      <a16:colId xmlns:a16="http://schemas.microsoft.com/office/drawing/2014/main" val="702138626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1274366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Inner diameter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7300 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2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Operating</a:t>
                      </a:r>
                      <a:r>
                        <a:rPr lang="en-US" altLang="zh-CN" baseline="0" dirty="0" smtClean="0"/>
                        <a:t> current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16702 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64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Cable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 km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8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Inductance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 H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2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Stored 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1.54 GJ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770006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 mass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220 tons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08474"/>
                  </a:ext>
                </a:extLst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4526153" y="2421294"/>
            <a:ext cx="13407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Coil parameters: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0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132" y="757846"/>
            <a:ext cx="4646667" cy="474366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50 Gauss and 100 Gauss distribution: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stray </a:t>
            </a:r>
            <a:r>
              <a:rPr lang="en-US" altLang="zh-CN" sz="2800" dirty="0">
                <a:solidFill>
                  <a:schemeClr val="tx1"/>
                </a:solidFill>
              </a:rPr>
              <a:t>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03999" y="4101123"/>
            <a:ext cx="2739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 Gauss and 100 Gauss distribution</a:t>
            </a:r>
            <a:endParaRPr lang="zh-CN" altLang="en-US" dirty="0"/>
          </a:p>
        </p:txBody>
      </p:sp>
      <p:graphicFrame>
        <p:nvGraphicFramePr>
          <p:cNvPr id="1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013878"/>
              </p:ext>
            </p:extLst>
          </p:nvPr>
        </p:nvGraphicFramePr>
        <p:xfrm>
          <a:off x="5595883" y="1375440"/>
          <a:ext cx="2260109" cy="2263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0964">
                  <a:extLst>
                    <a:ext uri="{9D8B030D-6E8A-4147-A177-3AD203B41FA5}">
                      <a16:colId xmlns:a16="http://schemas.microsoft.com/office/drawing/2014/main" val="707189771"/>
                    </a:ext>
                  </a:extLst>
                </a:gridCol>
                <a:gridCol w="853017">
                  <a:extLst>
                    <a:ext uri="{9D8B030D-6E8A-4147-A177-3AD203B41FA5}">
                      <a16:colId xmlns:a16="http://schemas.microsoft.com/office/drawing/2014/main" val="4034190642"/>
                    </a:ext>
                  </a:extLst>
                </a:gridCol>
                <a:gridCol w="736128">
                  <a:extLst>
                    <a:ext uri="{9D8B030D-6E8A-4147-A177-3AD203B41FA5}">
                      <a16:colId xmlns:a16="http://schemas.microsoft.com/office/drawing/2014/main" val="3723228144"/>
                    </a:ext>
                  </a:extLst>
                </a:gridCol>
              </a:tblGrid>
              <a:tr h="22793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Stray field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38206"/>
                  </a:ext>
                </a:extLst>
              </a:tr>
              <a:tr h="2279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50 Gs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23.6m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14651"/>
                  </a:ext>
                </a:extLst>
              </a:tr>
              <a:tr h="227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Z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29.8m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52439"/>
                  </a:ext>
                </a:extLst>
              </a:tr>
              <a:tr h="2279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100 Gs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18.7m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061843"/>
                  </a:ext>
                </a:extLst>
              </a:tr>
              <a:tr h="227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Z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23.6m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69569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45" y="1485400"/>
            <a:ext cx="4425594" cy="23625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8945" y="1596572"/>
            <a:ext cx="9060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100 Gauss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786686" y="1596572"/>
            <a:ext cx="8178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 Gauss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283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3086" y="44873"/>
            <a:ext cx="7404178" cy="6010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200" b="1" dirty="0" smtClean="0"/>
              <a:t>Stray field at the booster </a:t>
            </a:r>
            <a:r>
              <a:rPr lang="en-US" altLang="zh-CN" sz="3200" b="1" dirty="0"/>
              <a:t>ring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25292" y="4757232"/>
            <a:ext cx="2057400" cy="274097"/>
          </a:xfrm>
        </p:spPr>
        <p:txBody>
          <a:bodyPr/>
          <a:lstStyle/>
          <a:p>
            <a:fld id="{1BC14028-2C42-48E4-958A-A39E3E99AC0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88712" y="941774"/>
            <a:ext cx="4792004" cy="2684479"/>
            <a:chOff x="537171" y="959711"/>
            <a:chExt cx="4792004" cy="268447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171" y="959711"/>
              <a:ext cx="4150944" cy="2684479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940851" y="1622501"/>
              <a:ext cx="3108779" cy="725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>
              <a:off x="1255630" y="1622501"/>
              <a:ext cx="21771" cy="187960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016144" y="2418256"/>
              <a:ext cx="498855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25m</a:t>
              </a:r>
              <a:endParaRPr lang="zh-CN" altLang="en-US" dirty="0"/>
            </a:p>
          </p:txBody>
        </p:sp>
        <p:sp>
          <p:nvSpPr>
            <p:cNvPr id="19" name="左大括号 18"/>
            <p:cNvSpPr/>
            <p:nvPr/>
          </p:nvSpPr>
          <p:spPr>
            <a:xfrm rot="16200000">
              <a:off x="3160600" y="1006531"/>
              <a:ext cx="239486" cy="1538574"/>
            </a:xfrm>
            <a:prstGeom prst="leftBrace">
              <a:avLst>
                <a:gd name="adj1" fmla="val 109092"/>
                <a:gd name="adj2" fmla="val 5094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3391517" y="1966480"/>
              <a:ext cx="1937658" cy="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接连接符 2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2404"/>
              </p:ext>
            </p:extLst>
          </p:nvPr>
        </p:nvGraphicFramePr>
        <p:xfrm>
          <a:off x="1405975" y="3732783"/>
          <a:ext cx="211324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843">
                  <a:extLst>
                    <a:ext uri="{9D8B030D-6E8A-4147-A177-3AD203B41FA5}">
                      <a16:colId xmlns:a16="http://schemas.microsoft.com/office/drawing/2014/main" val="55057904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060158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V0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5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Stray</a:t>
                      </a:r>
                      <a:r>
                        <a:rPr lang="en-US" altLang="zh-CN" sz="1400" baseline="0" dirty="0" smtClean="0"/>
                        <a:t> field (Gauss)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42.7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59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Total Yoke (ton)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3808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5963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336" y="1032332"/>
            <a:ext cx="3539395" cy="273597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640885" y="2990637"/>
            <a:ext cx="18601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From 42.7 Gs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en-US" altLang="zh-CN" dirty="0" smtClean="0">
                <a:solidFill>
                  <a:srgbClr val="FF0000"/>
                </a:solidFill>
              </a:rPr>
              <a:t> 29.7 Gs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00333" y="2690555"/>
            <a:ext cx="370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10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0" y="1247662"/>
            <a:ext cx="4309277" cy="239170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Yoke </a:t>
            </a:r>
            <a:r>
              <a:rPr lang="en-US" altLang="zh-CN" sz="3200" dirty="0">
                <a:solidFill>
                  <a:schemeClr val="tx1"/>
                </a:solidFill>
              </a:rPr>
              <a:t>and stray 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41" name="右大括号 40"/>
          <p:cNvSpPr/>
          <p:nvPr/>
        </p:nvSpPr>
        <p:spPr>
          <a:xfrm rot="16200000">
            <a:off x="1754442" y="1018914"/>
            <a:ext cx="263429" cy="1047310"/>
          </a:xfrm>
          <a:prstGeom prst="rightBrace">
            <a:avLst>
              <a:gd name="adj1" fmla="val 8333"/>
              <a:gd name="adj2" fmla="val 4908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>
            <a:off x="4806506" y="2327397"/>
            <a:ext cx="278109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大括号 4"/>
          <p:cNvSpPr/>
          <p:nvPr/>
        </p:nvSpPr>
        <p:spPr>
          <a:xfrm>
            <a:off x="2409811" y="1697754"/>
            <a:ext cx="155189" cy="232946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615067" y="1705730"/>
            <a:ext cx="4491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1 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56865"/>
              </p:ext>
            </p:extLst>
          </p:nvPr>
        </p:nvGraphicFramePr>
        <p:xfrm>
          <a:off x="271978" y="3984808"/>
          <a:ext cx="2897101" cy="722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406">
                  <a:extLst>
                    <a:ext uri="{9D8B030D-6E8A-4147-A177-3AD203B41FA5}">
                      <a16:colId xmlns:a16="http://schemas.microsoft.com/office/drawing/2014/main" val="2707924523"/>
                    </a:ext>
                  </a:extLst>
                </a:gridCol>
                <a:gridCol w="1484695">
                  <a:extLst>
                    <a:ext uri="{9D8B030D-6E8A-4147-A177-3AD203B41FA5}">
                      <a16:colId xmlns:a16="http://schemas.microsoft.com/office/drawing/2014/main" val="238111685"/>
                    </a:ext>
                  </a:extLst>
                </a:gridCol>
              </a:tblGrid>
              <a:tr h="351205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B (T)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8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0.166~0.184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688077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645" y="1134782"/>
            <a:ext cx="3389155" cy="25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16918</TotalTime>
  <Words>218</Words>
  <Application>Microsoft Office PowerPoint</Application>
  <PresentationFormat>自定义</PresentationFormat>
  <Paragraphs>72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Microsoft YaHei UI</vt:lpstr>
      <vt:lpstr>MS Mincho</vt:lpstr>
      <vt:lpstr>等线</vt:lpstr>
      <vt:lpstr>宋体</vt:lpstr>
      <vt:lpstr>微软雅黑</vt:lpstr>
      <vt:lpstr>Arial</vt:lpstr>
      <vt:lpstr>Calibri</vt:lpstr>
      <vt:lpstr>Calibri Light</vt:lpstr>
      <vt:lpstr>Times New Roman</vt:lpstr>
      <vt:lpstr>Thème Office</vt:lpstr>
      <vt:lpstr>PowerPoint 演示文稿</vt:lpstr>
      <vt:lpstr>1. The size of magnet</vt:lpstr>
      <vt:lpstr>Detect Magnet</vt:lpstr>
      <vt:lpstr>50 Gauss and 100 Gauss distribution:</vt:lpstr>
      <vt:lpstr>Stray field at the booster ring</vt:lpstr>
      <vt:lpstr>PowerPoint 演示文稿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VEDRINE Pierre</dc:creator>
  <cp:lastModifiedBy>ning</cp:lastModifiedBy>
  <cp:revision>1274</cp:revision>
  <dcterms:created xsi:type="dcterms:W3CDTF">2021-03-22T16:16:06Z</dcterms:created>
  <dcterms:modified xsi:type="dcterms:W3CDTF">2024-05-21T00:16:03Z</dcterms:modified>
</cp:coreProperties>
</file>