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6" r:id="rId2"/>
    <p:sldId id="818" r:id="rId3"/>
    <p:sldId id="819" r:id="rId4"/>
    <p:sldId id="82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小龙" initials="XLW" lastIdx="0" clrIdx="0">
    <p:extLst>
      <p:ext uri="{19B8F6BF-5375-455C-9EA6-DF929625EA0E}">
        <p15:presenceInfo xmlns:p15="http://schemas.microsoft.com/office/powerpoint/2012/main" userId="王小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720C8-A724-47C1-8E9D-51D744EB6AC3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C3D91-9FB7-4F3F-A0C2-AFABE1A40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1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9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5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43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2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00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27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8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86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EFACD5-E14E-4DE3-BF56-CC734A6834F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93F906-DECB-4CD9-988A-684DF724487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C1E4A-6883-4F19-A4BD-6B9DEA6FA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R&amp;D Status of muon detector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50AC8E-F99A-4444-BAD8-06BC583A7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87371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Xiaolong Wang</a:t>
            </a:r>
          </a:p>
          <a:p>
            <a:r>
              <a:rPr lang="en-US" altLang="zh-CN" dirty="0"/>
              <a:t>For muon Det R&amp;D group</a:t>
            </a:r>
          </a:p>
          <a:p>
            <a:r>
              <a:rPr lang="en-US" altLang="zh-CN" dirty="0"/>
              <a:t>Fudan University</a:t>
            </a:r>
          </a:p>
          <a:p>
            <a:r>
              <a:rPr lang="en-US" altLang="zh-CN" dirty="0"/>
              <a:t>REF TDR meeting, 05/21/2024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537007-97E9-45DE-B1E0-0A5BC656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95" y="88291"/>
            <a:ext cx="5368054" cy="1639813"/>
          </a:xfrm>
          <a:prstGeom prst="rect">
            <a:avLst/>
          </a:prstGeom>
        </p:spPr>
      </p:pic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7797EE95-3CF3-42B2-9AC0-58A433E1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6" y="88291"/>
            <a:ext cx="2610691" cy="15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9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F6CB0-5B6E-4D3F-AEB1-06348E95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of R&amp;D (scintillator)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6E870B-6A74-4738-9B49-D6C0E157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46" y="1868199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CN" dirty="0"/>
              <a:t>1. Production of scintillator strip: expected to be within one month</a:t>
            </a:r>
          </a:p>
          <a:p>
            <a:r>
              <a:rPr lang="en-US" altLang="zh-CN" dirty="0"/>
              <a:t>2. Design of aluminum frame for detector module: </a:t>
            </a:r>
            <a:r>
              <a:rPr lang="en-US" altLang="zh-CN" dirty="0" err="1"/>
              <a:t>FDU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en-US" altLang="zh-CN" dirty="0" err="1"/>
              <a:t>G4</a:t>
            </a:r>
            <a:r>
              <a:rPr lang="en-US" altLang="zh-CN" dirty="0"/>
              <a:t> simulation and </a:t>
            </a:r>
            <a:r>
              <a:rPr lang="en-US" altLang="zh-CN" dirty="0" err="1"/>
              <a:t>CEPCSW</a:t>
            </a:r>
            <a:r>
              <a:rPr lang="en-US" altLang="zh-CN" dirty="0"/>
              <a:t> implementation: Nankai and </a:t>
            </a:r>
            <a:r>
              <a:rPr lang="en-US" altLang="zh-CN" dirty="0" err="1"/>
              <a:t>SCNU</a:t>
            </a:r>
            <a:endParaRPr lang="en-US" altLang="zh-CN" dirty="0"/>
          </a:p>
          <a:p>
            <a:r>
              <a:rPr lang="en-US" altLang="zh-CN" dirty="0"/>
              <a:t>4. FEE design for detector module: </a:t>
            </a:r>
            <a:r>
              <a:rPr lang="en-US" altLang="zh-CN" dirty="0" err="1"/>
              <a:t>FDU</a:t>
            </a:r>
            <a:endParaRPr lang="en-US" altLang="zh-CN" dirty="0"/>
          </a:p>
          <a:p>
            <a:r>
              <a:rPr lang="en-US" altLang="zh-CN" dirty="0"/>
              <a:t>5. R&amp;D for BEE: </a:t>
            </a:r>
            <a:r>
              <a:rPr lang="en-US" altLang="zh-CN" dirty="0" err="1"/>
              <a:t>USST</a:t>
            </a:r>
            <a:r>
              <a:rPr lang="en-US" altLang="zh-CN" dirty="0"/>
              <a:t> and </a:t>
            </a:r>
            <a:r>
              <a:rPr lang="en-US" altLang="zh-CN" dirty="0" err="1"/>
              <a:t>FDU</a:t>
            </a:r>
            <a:r>
              <a:rPr lang="en-US" altLang="zh-CN" dirty="0"/>
              <a:t> (has uncertainty)</a:t>
            </a:r>
          </a:p>
          <a:p>
            <a:r>
              <a:rPr lang="en-US" altLang="zh-CN" dirty="0"/>
              <a:t>6. Purchase CAEN equipment for </a:t>
            </a:r>
            <a:r>
              <a:rPr lang="en-US" altLang="zh-CN" dirty="0" err="1"/>
              <a:t>DAQ</a:t>
            </a:r>
            <a:r>
              <a:rPr lang="en-US" altLang="zh-CN" dirty="0"/>
              <a:t> for prototype testing</a:t>
            </a:r>
          </a:p>
          <a:p>
            <a:r>
              <a:rPr lang="en-US" altLang="zh-CN" dirty="0"/>
              <a:t>7. Design of a time calibration (optional): Nankai and </a:t>
            </a:r>
            <a:r>
              <a:rPr lang="en-US" altLang="zh-CN" dirty="0" err="1"/>
              <a:t>FDU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4C29D3-4E30-4791-A3A1-C74BBDE9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57" y="2458279"/>
            <a:ext cx="4911019" cy="329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209405-903F-4A19-A999-530597A22248}"/>
              </a:ext>
            </a:extLst>
          </p:cNvPr>
          <p:cNvSpPr txBox="1"/>
          <p:nvPr/>
        </p:nvSpPr>
        <p:spPr>
          <a:xfrm>
            <a:off x="216011" y="6001805"/>
            <a:ext cx="1164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H.Y</a:t>
            </a:r>
            <a:r>
              <a:rPr lang="en-US" altLang="zh-CN" sz="1400" dirty="0"/>
              <a:t>. Zhang, </a:t>
            </a:r>
            <a:r>
              <a:rPr lang="en-US" altLang="zh-CN" sz="1400" dirty="0" err="1"/>
              <a:t>X.Y</a:t>
            </a:r>
            <a:r>
              <a:rPr lang="en-US" altLang="zh-CN" sz="1400" dirty="0"/>
              <a:t>. Wang et al., Design and test for the </a:t>
            </a:r>
            <a:r>
              <a:rPr lang="en-US" altLang="zh-CN" sz="1400" dirty="0" err="1"/>
              <a:t>CEPC</a:t>
            </a:r>
            <a:r>
              <a:rPr lang="en-US" altLang="zh-CN" sz="1400" dirty="0"/>
              <a:t> muon subdetector based on extruded scintillator and </a:t>
            </a:r>
            <a:r>
              <a:rPr lang="en-US" altLang="zh-CN" sz="1400" dirty="0" err="1"/>
              <a:t>SiPM</a:t>
            </a:r>
            <a:r>
              <a:rPr lang="en-US" altLang="zh-CN" sz="1400" dirty="0"/>
              <a:t>, 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2312.02553, accepted by </a:t>
            </a:r>
            <a:r>
              <a:rPr lang="en-US" altLang="zh-CN" sz="1400" dirty="0" err="1"/>
              <a:t>JINST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58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F6CB0-5B6E-4D3F-AEB1-06348E95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of R&amp;D (RPC)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6E870B-6A74-4738-9B49-D6C0E157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37153"/>
          </a:xfrm>
        </p:spPr>
        <p:txBody>
          <a:bodyPr>
            <a:normAutofit/>
          </a:bodyPr>
          <a:lstStyle/>
          <a:p>
            <a:r>
              <a:rPr lang="en-US" altLang="zh-CN" dirty="0"/>
              <a:t>1. Design of FEE</a:t>
            </a:r>
          </a:p>
          <a:p>
            <a:r>
              <a:rPr lang="en-US" altLang="zh-CN" dirty="0"/>
              <a:t>2. </a:t>
            </a:r>
            <a:r>
              <a:rPr lang="en-US" altLang="zh-CN" dirty="0" err="1"/>
              <a:t>G4</a:t>
            </a:r>
            <a:r>
              <a:rPr lang="en-US" altLang="zh-CN" dirty="0"/>
              <a:t> simulation</a:t>
            </a:r>
          </a:p>
          <a:p>
            <a:r>
              <a:rPr lang="en-US" altLang="zh-CN" dirty="0"/>
              <a:t>3. Optimization of RPC</a:t>
            </a:r>
          </a:p>
          <a:p>
            <a:r>
              <a:rPr lang="en-US" altLang="zh-CN" dirty="0"/>
              <a:t>4. Tuning the CR trigger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57EA79-491F-495D-82A7-3DA5B60714A9}"/>
              </a:ext>
            </a:extLst>
          </p:cNvPr>
          <p:cNvSpPr txBox="1"/>
          <p:nvPr/>
        </p:nvSpPr>
        <p:spPr>
          <a:xfrm>
            <a:off x="969121" y="5113584"/>
            <a:ext cx="933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Prepare a document to compare scintillator and RPC --- Xiaolong, Jun, and </a:t>
            </a:r>
            <a:r>
              <a:rPr lang="en-US" altLang="zh-CN" sz="2000" dirty="0" err="1"/>
              <a:t>Yuguang</a:t>
            </a:r>
            <a:endParaRPr lang="en-US" altLang="zh-CN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Performance, cost, design and construction, maintenance,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We need to purchase!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4A5DE-771C-CFE2-328A-69828468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2" y="1845734"/>
            <a:ext cx="3258267" cy="244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93301B6-B039-4F34-950E-A25E3331B32B}"/>
              </a:ext>
            </a:extLst>
          </p:cNvPr>
          <p:cNvCxnSpPr/>
          <p:nvPr/>
        </p:nvCxnSpPr>
        <p:spPr>
          <a:xfrm>
            <a:off x="112643" y="4711148"/>
            <a:ext cx="11695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91BEEC2-0236-4A26-9BB9-FD4D4EF05AA5}"/>
              </a:ext>
            </a:extLst>
          </p:cNvPr>
          <p:cNvSpPr txBox="1"/>
          <p:nvPr/>
        </p:nvSpPr>
        <p:spPr>
          <a:xfrm>
            <a:off x="1262933" y="3901495"/>
            <a:ext cx="16525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Mainly by </a:t>
            </a:r>
            <a:r>
              <a:rPr lang="en-US" altLang="zh-CN" dirty="0" err="1"/>
              <a:t>SJTU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93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2152" y="309890"/>
            <a:ext cx="61170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From scintillator-based muon detector</a:t>
            </a:r>
          </a:p>
          <a:p>
            <a:r>
              <a:rPr lang="en-US" altLang="zh-CN" sz="2400"/>
              <a:t>XiaoLong </a:t>
            </a:r>
            <a:r>
              <a:rPr lang="en-US" altLang="zh-CN" sz="2400" dirty="0"/>
              <a:t>Wang, Fudan University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952236" y="1273854"/>
                <a:ext cx="976201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000" dirty="0"/>
                  <a:t>The detecting area is about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8600 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, with about 80k readout channels.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2000" dirty="0"/>
                  <a:t>The Belle II KLM subdetector is a good reference. Belle II has much lower energy, but BX rate is 4 times higher. So we scale the number from KLM directly.</a:t>
                </a:r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r>
                  <a:rPr lang="en-US" altLang="zh-CN" sz="2000" dirty="0"/>
                  <a:t>EKLM: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×19.5+42=1329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, so that the data size for CEPC would be about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5.4 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2000" dirty="0"/>
                  <a:t>Bandwidth: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r>
                  <a:rPr lang="en-US" altLang="zh-CN" sz="2000" dirty="0"/>
                  <a:t> for 64 independent channels in one ASIC.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36" y="1273854"/>
                <a:ext cx="9762010" cy="5016758"/>
              </a:xfrm>
              <a:prstGeom prst="rect">
                <a:avLst/>
              </a:prstGeom>
              <a:blipFill>
                <a:blip r:embed="rId2"/>
                <a:stretch>
                  <a:fillRect l="-437" t="-729" r="-1124" b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06" y="2338027"/>
            <a:ext cx="6165669" cy="25603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85088" y="4639791"/>
            <a:ext cx="5896304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841436-B09A-468E-A039-177275B4DAAE}"/>
              </a:ext>
            </a:extLst>
          </p:cNvPr>
          <p:cNvSpPr txBox="1"/>
          <p:nvPr/>
        </p:nvSpPr>
        <p:spPr>
          <a:xfrm>
            <a:off x="9210262" y="391005"/>
            <a:ext cx="27034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A slide for </a:t>
            </a:r>
            <a:r>
              <a:rPr lang="en-US" altLang="zh-CN" dirty="0" err="1"/>
              <a:t>TDAQ</a:t>
            </a:r>
            <a:r>
              <a:rPr lang="en-US" altLang="zh-CN" dirty="0"/>
              <a:t> years ago.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66790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390</TotalTime>
  <Words>311</Words>
  <Application>Microsoft Office PowerPoint</Application>
  <PresentationFormat>宽屏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宋体</vt:lpstr>
      <vt:lpstr>Calibri</vt:lpstr>
      <vt:lpstr>Calibri Light</vt:lpstr>
      <vt:lpstr>Cambria Math</vt:lpstr>
      <vt:lpstr>Wingdings</vt:lpstr>
      <vt:lpstr>回顾</vt:lpstr>
      <vt:lpstr>R&amp;D Status of muon detector</vt:lpstr>
      <vt:lpstr>Assignment of R&amp;D (scintillator)</vt:lpstr>
      <vt:lpstr>Assignment of R&amp;D (RPC)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Status of muon detector</dc:title>
  <dc:creator>王小龙</dc:creator>
  <cp:lastModifiedBy>王小龙</cp:lastModifiedBy>
  <cp:revision>88</cp:revision>
  <dcterms:created xsi:type="dcterms:W3CDTF">2024-02-27T01:11:09Z</dcterms:created>
  <dcterms:modified xsi:type="dcterms:W3CDTF">2024-05-21T02:32:42Z</dcterms:modified>
</cp:coreProperties>
</file>