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6" r:id="rId3"/>
    <p:sldId id="295" r:id="rId4"/>
    <p:sldId id="627" r:id="rId5"/>
    <p:sldId id="632" r:id="rId6"/>
    <p:sldId id="308" r:id="rId7"/>
    <p:sldId id="309" r:id="rId8"/>
    <p:sldId id="633" r:id="rId9"/>
    <p:sldId id="311" r:id="rId10"/>
    <p:sldId id="312" r:id="rId11"/>
    <p:sldId id="320" r:id="rId12"/>
    <p:sldId id="314" r:id="rId13"/>
    <p:sldId id="635" r:id="rId14"/>
    <p:sldId id="299" r:id="rId15"/>
    <p:sldId id="319" r:id="rId16"/>
    <p:sldId id="636" r:id="rId17"/>
    <p:sldId id="637" r:id="rId18"/>
    <p:sldId id="638" r:id="rId19"/>
    <p:sldId id="639" r:id="rId20"/>
    <p:sldId id="640" r:id="rId21"/>
    <p:sldId id="641" r:id="rId22"/>
    <p:sldId id="64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45" autoAdjust="0"/>
  </p:normalViewPr>
  <p:slideViewPr>
    <p:cSldViewPr snapToGrid="0">
      <p:cViewPr varScale="1">
        <p:scale>
          <a:sx n="92" d="100"/>
          <a:sy n="92" d="100"/>
        </p:scale>
        <p:origin x="2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7251A-A563-4626-9D58-9C862AABF197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A1878-1058-4238-826F-C8820D6C71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89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6299C-D482-48BC-A9F4-BBD3DBCF54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18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6299C-D482-48BC-A9F4-BBD3DBCF54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43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6299C-D482-48BC-A9F4-BBD3DBCF54C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79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629C06-8824-4021-9516-D9EA7B63D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4E7DFCD-F16E-4AF4-809C-31A6B9F39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1D1D7F-3F7A-4EB2-BCA9-9C435328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5C5-78F2-4FF4-A93B-39FCB78C1598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D44399-1344-498A-BEF3-BAB06C0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B3CB7D-B62B-4E52-BB20-1A7A95A9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FD0-95F8-48C1-B4A0-163F5BFAE4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4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46309F-429B-428D-9C33-9B264E14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F860A7-7FD4-437A-8171-149C6CEC2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D92EF5-B889-4B40-B1E2-91F02C9F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5C5-78F2-4FF4-A93B-39FCB78C1598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8EC976-1F03-4EAD-B3AC-C68EC24E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58EF60-3DA1-4E21-B615-98055A07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FD0-95F8-48C1-B4A0-163F5BFAE4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14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F38BC7-EF72-4EC5-BE6A-727F877F9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B5C0285-5139-4F5B-93A3-CF210186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F69031-00C1-4012-9E4C-F61E5E9B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5C5-78F2-4FF4-A93B-39FCB78C1598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45452D-4365-486D-AFDB-A389D54F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3167E9-753E-4DA3-A99D-850F6806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FD0-95F8-48C1-B4A0-163F5BFAE4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35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03EBBB-9350-450B-BF70-1F8ABF42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8245C3-2511-4772-8F4F-CE6D9768F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97D473-3BCA-4C9A-A08E-643D5BA43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5C5-78F2-4FF4-A93B-39FCB78C1598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55842C-8BE8-4691-B4CD-C6E45CC6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CC51AD-DCC3-4B7D-BA00-5E8C2013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FD0-95F8-48C1-B4A0-163F5BFAE4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01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7A3F12-4659-402F-9DB9-4FB4F811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F0BE75-F84C-4F77-85AC-1B2DEC0F5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68B156-7B1B-43CC-A8F4-4B808AE4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5C5-78F2-4FF4-A93B-39FCB78C1598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EC6D54-67B9-47EF-A81D-CEE1FCC2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E1B94F-5F08-44D8-990D-996DA6C3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FD0-95F8-48C1-B4A0-163F5BFAE4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8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04D8B-8B57-4402-A49C-12C33E26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7E61C6-593B-4312-81CD-439241344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A42FA9-F9E2-4714-815C-B9A157C01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BC34C3-5811-4650-B14A-D0C9280D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5C5-78F2-4FF4-A93B-39FCB78C1598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0A12C3-C9A0-4B1E-A131-34C2D24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985A8E-C8C0-4B07-A7A7-574C2B3F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FD0-95F8-48C1-B4A0-163F5BFAE4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57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2B3DAA-38EB-486C-AF2C-46B44D991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F35DE1-7375-46CA-A36B-1CA5A80A8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64A55A-7A36-4A37-95BA-D6AA840C7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080D29-88AB-48F5-9F07-72F5BD063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9FCF766-8AE6-42B4-B5C5-89D23269F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8273C83-CC03-457B-A527-0501EFF4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5C5-78F2-4FF4-A93B-39FCB78C1598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283A1F6-F83A-4582-9BEF-DFABB4B6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6A0796-086A-40EC-9322-7DF2937D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FD0-95F8-48C1-B4A0-163F5BFAE4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26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81408C-946B-4798-A750-3CB08EC3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F838954-8D8A-4D7C-AB5D-DBF2D348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5C5-78F2-4FF4-A93B-39FCB78C1598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394D46-4013-4FB0-85AC-B6DB011E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8D0D4AF-D338-4FA3-AFDB-57B898B4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FD0-95F8-48C1-B4A0-163F5BFAE4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55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CAD7101-8580-48EF-8864-F6DE6A4E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5C5-78F2-4FF4-A93B-39FCB78C1598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08708C-B7C6-4E93-92FD-A6500479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508315-282D-46F0-A907-39A381D0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FD0-95F8-48C1-B4A0-163F5BFAE4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87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3AD41-A4C0-4D44-916C-AFC4CB7A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0510E7-A342-49EC-80F8-63EBC6097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2AD8C1-4B0A-46F9-A292-1847B5657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3B8F2-B8C5-4C29-99BE-0E4271CA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5C5-78F2-4FF4-A93B-39FCB78C1598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81C9E6-25AF-4FF5-86A7-1BE1E79C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8BA55F-268A-4884-8C4D-F4883AC2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FD0-95F8-48C1-B4A0-163F5BFAE4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F0D202-D766-49E0-9B15-D06477C3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B8BC443-A63B-455A-8D81-464919EA2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407812-646B-43D8-B98A-F88421D3C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03189-B492-4FA2-86C1-79E26425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5C5-78F2-4FF4-A93B-39FCB78C1598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BA981-5389-44A2-99C4-52A41AC2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33C091-78F6-4B7D-979A-6599967F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FD0-95F8-48C1-B4A0-163F5BFAE4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29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40330AF-EEF0-48E5-AF93-47E664B7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4ACD09-35FB-4B06-9FD6-1C1710E80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5440CD-47B1-4163-87BC-FF11F226C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A55C5-78F2-4FF4-A93B-39FCB78C1598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48365B-84B6-4C41-9272-9BAAA2DFD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939DF4-97E2-4F19-A01C-0782ED551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1FD0-95F8-48C1-B4A0-163F5BFAE4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55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CE8D3-DFD7-4016-B6D2-15198F0DE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面向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CEPC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的束流动力学软件开发进展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688D1C-1E37-4F83-80FA-B065DCE7EA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张 源</a:t>
            </a:r>
            <a:endParaRPr lang="en-US" altLang="zh-CN" dirty="0"/>
          </a:p>
          <a:p>
            <a:r>
              <a:rPr lang="en-US" altLang="zh-CN" dirty="0"/>
              <a:t>2024-06-27 (CEPC DAY)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49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7DBD10DE-94A8-4616-B342-4C76A8C6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168" y="4900651"/>
            <a:ext cx="2980394" cy="19414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D7FDE63-1A72-4183-BA68-264DA6462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092" y="2802165"/>
            <a:ext cx="3122783" cy="20372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4C117F1-9831-4A84-83A3-22B8D059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高效跟踪 </a:t>
            </a:r>
            <a:r>
              <a:rPr lang="en-US" altLang="zh-CN" dirty="0"/>
              <a:t>TRACKING (APES-T)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AA0947-BDBB-46C2-9E86-DFDD3E14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完整支持 </a:t>
            </a:r>
            <a:r>
              <a:rPr lang="en-US" altLang="zh-CN" dirty="0"/>
              <a:t>SAD </a:t>
            </a:r>
            <a:r>
              <a:rPr lang="zh-CN" altLang="en-US" dirty="0"/>
              <a:t>的 </a:t>
            </a:r>
            <a:r>
              <a:rPr lang="en-US" altLang="zh-CN" dirty="0"/>
              <a:t>lattice </a:t>
            </a:r>
            <a:r>
              <a:rPr lang="zh-CN" altLang="en-US" dirty="0"/>
              <a:t>定义</a:t>
            </a:r>
            <a:endParaRPr lang="en-US" altLang="zh-CN" dirty="0"/>
          </a:p>
          <a:p>
            <a:r>
              <a:rPr lang="zh-CN" altLang="en-US" dirty="0"/>
              <a:t>使用 </a:t>
            </a:r>
            <a:r>
              <a:rPr lang="en-US" altLang="zh-CN" dirty="0" err="1"/>
              <a:t>SuperKEKB</a:t>
            </a:r>
            <a:r>
              <a:rPr lang="en-US" altLang="zh-CN" dirty="0"/>
              <a:t> lattice </a:t>
            </a:r>
            <a:r>
              <a:rPr lang="zh-CN" altLang="en-US" dirty="0"/>
              <a:t>进行了动力学孔径的验证</a:t>
            </a:r>
            <a:endParaRPr lang="en-US" altLang="zh-CN" dirty="0"/>
          </a:p>
          <a:p>
            <a:r>
              <a:rPr lang="zh-CN" altLang="en-US" dirty="0"/>
              <a:t>并行：</a:t>
            </a:r>
            <a:r>
              <a:rPr lang="en-US" altLang="zh-CN" dirty="0"/>
              <a:t>MPI+GPU</a:t>
            </a:r>
          </a:p>
          <a:p>
            <a:r>
              <a:rPr lang="zh-CN" altLang="en-US" dirty="0"/>
              <a:t>第一次实现了考虑 </a:t>
            </a:r>
            <a:r>
              <a:rPr lang="en-US" altLang="zh-CN" dirty="0"/>
              <a:t>lattice </a:t>
            </a:r>
            <a:r>
              <a:rPr lang="zh-CN" altLang="en-US" dirty="0"/>
              <a:t>的强强束束作用模拟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1E7C2B-3034-4D52-9D95-3F1CC646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79E-22CB-403A-9BC3-057C2AA948E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B6D341-6B99-4431-9BEE-601E70C76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973" y="4077825"/>
            <a:ext cx="3849201" cy="19144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894C195-81A6-4859-AE1F-AED2FE7FF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95" y="3826795"/>
            <a:ext cx="3783637" cy="278586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B1D88A8-6764-477B-9E4C-F9B6A74D217C}"/>
              </a:ext>
            </a:extLst>
          </p:cNvPr>
          <p:cNvSpPr txBox="1"/>
          <p:nvPr/>
        </p:nvSpPr>
        <p:spPr>
          <a:xfrm>
            <a:off x="1256962" y="4850395"/>
            <a:ext cx="204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SuperKEKB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B85839F-FE09-4FB4-9DBC-C211DC9B80A4}"/>
              </a:ext>
            </a:extLst>
          </p:cNvPr>
          <p:cNvSpPr txBox="1"/>
          <p:nvPr/>
        </p:nvSpPr>
        <p:spPr>
          <a:xfrm>
            <a:off x="9224920" y="4001294"/>
            <a:ext cx="113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CEPC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11A9062-5C35-4F7B-B5E8-A1775298A619}"/>
              </a:ext>
            </a:extLst>
          </p:cNvPr>
          <p:cNvSpPr txBox="1"/>
          <p:nvPr/>
        </p:nvSpPr>
        <p:spPr>
          <a:xfrm>
            <a:off x="9224919" y="6169580"/>
            <a:ext cx="113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CEPC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5F60BC-089A-4284-882C-BFE411365E72}"/>
              </a:ext>
            </a:extLst>
          </p:cNvPr>
          <p:cNvSpPr txBox="1"/>
          <p:nvPr/>
        </p:nvSpPr>
        <p:spPr>
          <a:xfrm flipH="1">
            <a:off x="355676" y="230188"/>
            <a:ext cx="96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李志远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1669F51-1C6E-4412-99D0-A6C6912D3652}"/>
              </a:ext>
            </a:extLst>
          </p:cNvPr>
          <p:cNvSpPr txBox="1"/>
          <p:nvPr/>
        </p:nvSpPr>
        <p:spPr>
          <a:xfrm>
            <a:off x="4646229" y="61687"/>
            <a:ext cx="7545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CharisSIL"/>
              </a:rPr>
              <a:t>Zhiyuan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harisSIL"/>
              </a:rPr>
              <a:t> Li, Yuan Zhang, </a:t>
            </a:r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CharisSIL"/>
              </a:rPr>
              <a:t>Kazuhito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harisSIL"/>
              </a:rPr>
              <a:t> </a:t>
            </a:r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CharisSIL"/>
              </a:rPr>
              <a:t>Ohmi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harisSIL"/>
              </a:rPr>
              <a:t>, Demin Zhou, </a:t>
            </a:r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CharisSIL"/>
              </a:rPr>
              <a:t>Yiwei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harisSIL"/>
              </a:rPr>
              <a:t> Wang and Gang Xu</a:t>
            </a:r>
            <a:r>
              <a:rPr lang="en-US" altLang="zh-CN" dirty="0">
                <a:solidFill>
                  <a:srgbClr val="000000"/>
                </a:solidFill>
                <a:latin typeface="CharisSIL"/>
              </a:rPr>
              <a:t>,</a:t>
            </a:r>
          </a:p>
          <a:p>
            <a:r>
              <a:rPr lang="en-US" altLang="zh-CN" sz="1800" b="0" i="0" u="none" strike="noStrike" baseline="0" dirty="0">
                <a:solidFill>
                  <a:srgbClr val="0A80BB"/>
                </a:solidFill>
                <a:latin typeface="CharisSIL"/>
              </a:rPr>
              <a:t>NIMA 1064 (2024) 169386</a:t>
            </a:r>
            <a:r>
              <a:rPr lang="zh-CN" altLang="en-US" dirty="0">
                <a:solidFill>
                  <a:srgbClr val="000000"/>
                </a:solidFill>
                <a:latin typeface="CharisSIL"/>
              </a:rPr>
              <a:t> 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80DEDDE-F7FB-4EEB-A7AE-6B78733EC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7920" y="626066"/>
            <a:ext cx="3227885" cy="210171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F157588-F10B-41A1-879B-CFF740559B8A}"/>
              </a:ext>
            </a:extLst>
          </p:cNvPr>
          <p:cNvSpPr txBox="1"/>
          <p:nvPr/>
        </p:nvSpPr>
        <p:spPr>
          <a:xfrm>
            <a:off x="9211067" y="710834"/>
            <a:ext cx="113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CEPC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214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48038D-221E-4401-8336-36B96038B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具体进展 </a:t>
            </a:r>
            <a:r>
              <a:rPr lang="en-US" altLang="zh-CN" dirty="0"/>
              <a:t>– </a:t>
            </a:r>
            <a:r>
              <a:rPr lang="zh-CN" altLang="en-US" dirty="0"/>
              <a:t>手册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DA8660-4C4A-4824-9AD1-5477306CF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8D92EE-C372-437E-BFE0-D8ECBC26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79E-22CB-403A-9BC3-057C2AA948E0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750CC-250C-4FEE-95E3-4C28E5E7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099" y="1507430"/>
            <a:ext cx="7945030" cy="3207073"/>
          </a:xfrm>
          <a:prstGeom prst="rect">
            <a:avLst/>
          </a:prstGeom>
        </p:spPr>
      </p:pic>
      <p:pic>
        <p:nvPicPr>
          <p:cNvPr id="7" name="Picture 60">
            <a:extLst>
              <a:ext uri="{FF2B5EF4-FFF2-40B4-BE49-F238E27FC236}">
                <a16:creationId xmlns:a16="http://schemas.microsoft.com/office/drawing/2014/main" id="{671E66DE-9C5D-4B58-9A7A-372A6319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4" y="4364016"/>
            <a:ext cx="1499408" cy="2357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29">
            <a:extLst>
              <a:ext uri="{FF2B5EF4-FFF2-40B4-BE49-F238E27FC236}">
                <a16:creationId xmlns:a16="http://schemas.microsoft.com/office/drawing/2014/main" id="{7B0969E2-9DAD-451B-926D-0C38EDB7A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1" y="4420871"/>
            <a:ext cx="3210560" cy="233514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32F5DCC-75F0-4E53-994B-8BFCC87BA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947" y="4017757"/>
            <a:ext cx="2743201" cy="2743201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12961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B2A42E-38D2-42EA-99E1-B079BC40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文章发表及会议交流情况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570E9E-C02C-48DE-94E9-DFA79EB66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2023</a:t>
            </a:r>
            <a:r>
              <a:rPr lang="zh-CN" altLang="en-US" dirty="0"/>
              <a:t>，</a:t>
            </a:r>
            <a:r>
              <a:rPr lang="en-US" altLang="zh-CN" dirty="0"/>
              <a:t>SAP</a:t>
            </a:r>
            <a:r>
              <a:rPr lang="zh-CN" altLang="en-US" dirty="0"/>
              <a:t>，张贴报告（刘渭滨）</a:t>
            </a:r>
            <a:endParaRPr lang="en-US" altLang="zh-CN" dirty="0"/>
          </a:p>
          <a:p>
            <a:r>
              <a:rPr lang="en-US" altLang="zh-CN" dirty="0"/>
              <a:t>2023</a:t>
            </a:r>
            <a:r>
              <a:rPr lang="zh-CN" altLang="en-US" dirty="0"/>
              <a:t>，</a:t>
            </a:r>
            <a:r>
              <a:rPr lang="en-US" altLang="zh-CN" dirty="0"/>
              <a:t>Accelerator Toolbox Workshop</a:t>
            </a:r>
            <a:r>
              <a:rPr lang="zh-CN" altLang="en-US" dirty="0"/>
              <a:t>，口头报告（赵亚亮）</a:t>
            </a:r>
            <a:endParaRPr lang="en-US" altLang="zh-CN" dirty="0"/>
          </a:p>
          <a:p>
            <a:r>
              <a:rPr lang="en-US" altLang="zh-CN" dirty="0"/>
              <a:t>2023</a:t>
            </a:r>
            <a:r>
              <a:rPr lang="zh-CN" altLang="en-US" dirty="0"/>
              <a:t>，</a:t>
            </a:r>
            <a:r>
              <a:rPr lang="en-US" altLang="zh-CN" dirty="0"/>
              <a:t>Accelerator Toolbox Workshop</a:t>
            </a:r>
            <a:r>
              <a:rPr lang="zh-CN" altLang="en-US" dirty="0"/>
              <a:t>，口头报告（苏梦雨）</a:t>
            </a:r>
            <a:endParaRPr lang="en-US" altLang="zh-CN" dirty="0"/>
          </a:p>
          <a:p>
            <a:r>
              <a:rPr lang="en-US" altLang="zh-CN" dirty="0"/>
              <a:t>2023</a:t>
            </a:r>
            <a:r>
              <a:rPr lang="zh-CN" altLang="en-US" dirty="0"/>
              <a:t>，</a:t>
            </a:r>
            <a:r>
              <a:rPr lang="en-US" altLang="zh-CN" dirty="0"/>
              <a:t>FCC week</a:t>
            </a:r>
            <a:r>
              <a:rPr lang="zh-CN" altLang="en-US" dirty="0"/>
              <a:t>，张贴报告（李志远）</a:t>
            </a:r>
            <a:endParaRPr lang="en-US" altLang="zh-CN" dirty="0"/>
          </a:p>
          <a:p>
            <a:r>
              <a:rPr lang="en-US" altLang="zh-CN" dirty="0"/>
              <a:t>2024</a:t>
            </a:r>
            <a:r>
              <a:rPr lang="zh-CN" altLang="en-US" dirty="0"/>
              <a:t>，</a:t>
            </a:r>
            <a:r>
              <a:rPr lang="en-US" altLang="zh-CN" dirty="0"/>
              <a:t>IPAC </a:t>
            </a:r>
            <a:r>
              <a:rPr lang="zh-CN" altLang="en-US" dirty="0"/>
              <a:t>口头报告 （刘渭滨）</a:t>
            </a:r>
            <a:endParaRPr lang="en-US" altLang="zh-CN" dirty="0"/>
          </a:p>
          <a:p>
            <a:r>
              <a:rPr lang="en-US" altLang="zh-CN" dirty="0"/>
              <a:t>2024</a:t>
            </a:r>
            <a:r>
              <a:rPr lang="zh-CN" altLang="en-US" dirty="0"/>
              <a:t>，</a:t>
            </a:r>
            <a:r>
              <a:rPr lang="en-US" altLang="zh-CN" dirty="0"/>
              <a:t>NIMA 1064 (2024) 169386 </a:t>
            </a:r>
            <a:r>
              <a:rPr lang="zh-CN" altLang="en-US" dirty="0"/>
              <a:t>（李志远）</a:t>
            </a:r>
            <a:endParaRPr lang="en-US" altLang="zh-CN" dirty="0"/>
          </a:p>
          <a:p>
            <a:r>
              <a:rPr lang="en-US" altLang="zh-CN" dirty="0"/>
              <a:t>2024</a:t>
            </a:r>
            <a:r>
              <a:rPr lang="zh-CN" altLang="en-US" dirty="0"/>
              <a:t>，</a:t>
            </a:r>
            <a:r>
              <a:rPr lang="en-US" altLang="zh-CN" dirty="0"/>
              <a:t>RDTM (2024) “</a:t>
            </a:r>
            <a:r>
              <a:rPr lang="en-US" altLang="zh-CN" sz="1800" b="1" i="0" u="none" strike="noStrike" baseline="0" dirty="0">
                <a:solidFill>
                  <a:srgbClr val="131413"/>
                </a:solidFill>
                <a:latin typeface="MyriadPro-SemiboldSemiCn"/>
              </a:rPr>
              <a:t>Beam background with beam–beam effect at BEPCII collider</a:t>
            </a:r>
            <a:r>
              <a:rPr lang="en-US" altLang="zh-CN" dirty="0"/>
              <a:t>” (</a:t>
            </a:r>
            <a:r>
              <a:rPr lang="zh-CN" altLang="en-US" dirty="0"/>
              <a:t>王斌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r>
              <a:rPr lang="en-US" altLang="zh-CN" dirty="0"/>
              <a:t>2024</a:t>
            </a:r>
            <a:r>
              <a:rPr lang="zh-CN" altLang="en-US" dirty="0"/>
              <a:t>（</a:t>
            </a:r>
            <a:r>
              <a:rPr lang="en-US" altLang="zh-CN" dirty="0"/>
              <a:t>Sep</a:t>
            </a:r>
            <a:r>
              <a:rPr lang="zh-CN" altLang="en-US" dirty="0"/>
              <a:t>），</a:t>
            </a:r>
            <a:r>
              <a:rPr lang="en-US" altLang="zh-CN" dirty="0" err="1"/>
              <a:t>BeamBeam</a:t>
            </a:r>
            <a:r>
              <a:rPr lang="en-US" altLang="zh-CN" dirty="0"/>
              <a:t> Workshop</a:t>
            </a:r>
            <a:r>
              <a:rPr lang="zh-CN" altLang="en-US" dirty="0"/>
              <a:t>，邀请报告（李志远）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59C4FB-970B-4F89-891B-D32E4867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79E-22CB-403A-9BC3-057C2AA948E0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954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F47C7-97CA-43F3-91AC-BB4FAFFC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972"/>
          </a:xfrm>
        </p:spPr>
        <p:txBody>
          <a:bodyPr/>
          <a:lstStyle/>
          <a:p>
            <a:r>
              <a:rPr lang="zh-CN" altLang="en-US" dirty="0"/>
              <a:t>现状与规划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17DF68-D2A8-4364-9C47-FBFEA448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121-FFE9-4773-8148-76C9AF4095B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1080FFCA-6A88-4936-ACE0-0FE0F80E5EFF}"/>
              </a:ext>
            </a:extLst>
          </p:cNvPr>
          <p:cNvSpPr txBox="1">
            <a:spLocks/>
          </p:cNvSpPr>
          <p:nvPr/>
        </p:nvSpPr>
        <p:spPr>
          <a:xfrm>
            <a:off x="175195" y="2367038"/>
            <a:ext cx="3794825" cy="33589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Stage 1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Modeling of complicate lattice and get the survey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Particle tracking</a:t>
            </a:r>
          </a:p>
          <a:p>
            <a:pPr lvl="1"/>
            <a:r>
              <a:rPr lang="en-US" altLang="zh-C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Synchrotron Radiation</a:t>
            </a:r>
          </a:p>
          <a:p>
            <a:pPr lvl="1"/>
            <a:r>
              <a:rPr lang="en-US" altLang="zh-C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Optics calculation</a:t>
            </a:r>
          </a:p>
          <a:p>
            <a:pPr lvl="1"/>
            <a:r>
              <a:rPr lang="en-US" altLang="zh-C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Emittance</a:t>
            </a:r>
          </a:p>
          <a:p>
            <a:pPr lvl="1"/>
            <a:r>
              <a:rPr lang="en-US" altLang="zh-C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Rad COD</a:t>
            </a:r>
          </a:p>
          <a:p>
            <a:pPr lvl="1"/>
            <a:r>
              <a:rPr lang="en-US" altLang="zh-C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Radiation tapering</a:t>
            </a:r>
          </a:p>
        </p:txBody>
      </p:sp>
      <p:sp>
        <p:nvSpPr>
          <p:cNvPr id="17" name="内容占位符 4">
            <a:extLst>
              <a:ext uri="{FF2B5EF4-FFF2-40B4-BE49-F238E27FC236}">
                <a16:creationId xmlns:a16="http://schemas.microsoft.com/office/drawing/2014/main" id="{CABAB647-11C4-41DA-985B-C6F5F87553D4}"/>
              </a:ext>
            </a:extLst>
          </p:cNvPr>
          <p:cNvSpPr txBox="1">
            <a:spLocks/>
          </p:cNvSpPr>
          <p:nvPr/>
        </p:nvSpPr>
        <p:spPr>
          <a:xfrm>
            <a:off x="4246242" y="2367038"/>
            <a:ext cx="347472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Stage 2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Parallelization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Beam-beam</a:t>
            </a:r>
          </a:p>
          <a:p>
            <a:pPr lvl="1"/>
            <a:r>
              <a:rPr lang="en-US" altLang="zh-CN" sz="2000" dirty="0" err="1">
                <a:solidFill>
                  <a:srgbClr val="FF0000"/>
                </a:solidFill>
              </a:rPr>
              <a:t>Beamstrahlung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Short-range </a:t>
            </a:r>
            <a:r>
              <a:rPr lang="en-US" altLang="zh-CN" sz="2000" dirty="0" err="1">
                <a:solidFill>
                  <a:srgbClr val="FF0000"/>
                </a:solidFill>
              </a:rPr>
              <a:t>wakefield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E-cloud incoherent(ECIC)</a:t>
            </a:r>
          </a:p>
          <a:p>
            <a:pPr lvl="1"/>
            <a:r>
              <a:rPr lang="en-US" altLang="zh-C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Error Analysis</a:t>
            </a:r>
          </a:p>
          <a:p>
            <a:pPr lvl="1"/>
            <a:r>
              <a:rPr lang="en-US" altLang="zh-CN" sz="2000" dirty="0">
                <a:solidFill>
                  <a:srgbClr val="00B0F0"/>
                </a:solidFill>
              </a:rPr>
              <a:t>Spin</a:t>
            </a:r>
            <a:endParaRPr lang="en-US" altLang="zh-CN" sz="2000" b="1" dirty="0">
              <a:solidFill>
                <a:srgbClr val="00B0F0"/>
              </a:solidFill>
            </a:endParaRPr>
          </a:p>
          <a:p>
            <a:pPr lvl="1"/>
            <a:r>
              <a:rPr lang="en-US" altLang="zh-CN" sz="2000" dirty="0"/>
              <a:t>Transverse feedbacks</a:t>
            </a:r>
          </a:p>
        </p:txBody>
      </p:sp>
      <p:sp>
        <p:nvSpPr>
          <p:cNvPr id="21" name="内容占位符 4">
            <a:extLst>
              <a:ext uri="{FF2B5EF4-FFF2-40B4-BE49-F238E27FC236}">
                <a16:creationId xmlns:a16="http://schemas.microsoft.com/office/drawing/2014/main" id="{D0A17107-FCDA-44B3-A7D6-5F98481E6245}"/>
              </a:ext>
            </a:extLst>
          </p:cNvPr>
          <p:cNvSpPr txBox="1">
            <a:spLocks/>
          </p:cNvSpPr>
          <p:nvPr/>
        </p:nvSpPr>
        <p:spPr>
          <a:xfrm>
            <a:off x="8460971" y="2367038"/>
            <a:ext cx="347472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Stage 3</a:t>
            </a:r>
          </a:p>
          <a:p>
            <a:pPr lvl="1"/>
            <a:r>
              <a:rPr lang="en-US" altLang="zh-CN" sz="2000" dirty="0">
                <a:solidFill>
                  <a:srgbClr val="00B0F0"/>
                </a:solidFill>
              </a:rPr>
              <a:t>Matching and Optimization</a:t>
            </a:r>
          </a:p>
          <a:p>
            <a:pPr lvl="1"/>
            <a:r>
              <a:rPr lang="en-US" altLang="zh-CN" sz="2000" dirty="0"/>
              <a:t>Long-range </a:t>
            </a:r>
            <a:r>
              <a:rPr lang="en-US" altLang="zh-CN" sz="2000" dirty="0" err="1"/>
              <a:t>wakefield</a:t>
            </a:r>
            <a:endParaRPr lang="en-US" altLang="zh-CN" sz="2000" dirty="0"/>
          </a:p>
          <a:p>
            <a:pPr lvl="1"/>
            <a:r>
              <a:rPr lang="en-US" altLang="zh-CN" sz="2000" dirty="0"/>
              <a:t>E-cloud self-consistent</a:t>
            </a:r>
          </a:p>
          <a:p>
            <a:pPr lvl="1"/>
            <a:r>
              <a:rPr lang="en-US" altLang="zh-CN" sz="2000" dirty="0"/>
              <a:t>Ion instability</a:t>
            </a:r>
          </a:p>
          <a:p>
            <a:pPr lvl="1"/>
            <a:r>
              <a:rPr lang="en-US" altLang="zh-CN" sz="2000" dirty="0"/>
              <a:t>Advanced collimation feature</a:t>
            </a:r>
          </a:p>
          <a:p>
            <a:pPr lvl="1"/>
            <a:r>
              <a:rPr lang="en-US" altLang="zh-CN" sz="2000" dirty="0"/>
              <a:t>Space-charge effect</a:t>
            </a:r>
          </a:p>
          <a:p>
            <a:pPr lvl="1"/>
            <a:r>
              <a:rPr lang="en-US" altLang="zh-CN" sz="2000" dirty="0"/>
              <a:t>…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488FC86-7793-47A6-A0A9-27894B859D8C}"/>
              </a:ext>
            </a:extLst>
          </p:cNvPr>
          <p:cNvGrpSpPr/>
          <p:nvPr/>
        </p:nvGrpSpPr>
        <p:grpSpPr>
          <a:xfrm>
            <a:off x="794108" y="5848114"/>
            <a:ext cx="5510736" cy="472955"/>
            <a:chOff x="178864" y="1484958"/>
            <a:chExt cx="4983210" cy="47295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E4CD489-2CE8-4A62-957F-2D049E8C8B49}"/>
                </a:ext>
              </a:extLst>
            </p:cNvPr>
            <p:cNvSpPr/>
            <p:nvPr/>
          </p:nvSpPr>
          <p:spPr>
            <a:xfrm>
              <a:off x="178864" y="1484958"/>
              <a:ext cx="15584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en-US" altLang="zh-CN" sz="2400" dirty="0">
                  <a:solidFill>
                    <a:srgbClr val="FF0000"/>
                  </a:solidFill>
                </a:rPr>
                <a:t>Finished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CC36B7E-35F7-432A-A886-E9EB81BA15C9}"/>
                </a:ext>
              </a:extLst>
            </p:cNvPr>
            <p:cNvSpPr/>
            <p:nvPr/>
          </p:nvSpPr>
          <p:spPr>
            <a:xfrm>
              <a:off x="1554562" y="1490603"/>
              <a:ext cx="18004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en-US" altLang="zh-CN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Underway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7A23758-014B-408E-83E3-B6CB9DA952C1}"/>
                </a:ext>
              </a:extLst>
            </p:cNvPr>
            <p:cNvSpPr/>
            <p:nvPr/>
          </p:nvSpPr>
          <p:spPr>
            <a:xfrm>
              <a:off x="3106703" y="1496248"/>
              <a:ext cx="2055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en-US" altLang="zh-CN" sz="2400" dirty="0"/>
                <a:t>Not started </a:t>
              </a:r>
              <a:endParaRPr lang="zh-CN" altLang="en-US" sz="2400" dirty="0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57B62D02-A298-4449-A6AE-444EDA63C353}"/>
              </a:ext>
            </a:extLst>
          </p:cNvPr>
          <p:cNvSpPr txBox="1"/>
          <p:nvPr/>
        </p:nvSpPr>
        <p:spPr>
          <a:xfrm>
            <a:off x="8163098" y="3521"/>
            <a:ext cx="3922222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电子云：融合物理组已有程序 </a:t>
            </a:r>
            <a:r>
              <a:rPr lang="en-US" altLang="zh-CN" dirty="0"/>
              <a:t>and/or </a:t>
            </a:r>
            <a:r>
              <a:rPr lang="en-US" altLang="zh-CN" dirty="0" err="1"/>
              <a:t>Ohmi</a:t>
            </a:r>
            <a:r>
              <a:rPr lang="en-US" altLang="zh-CN" dirty="0"/>
              <a:t> </a:t>
            </a:r>
            <a:r>
              <a:rPr lang="zh-CN" altLang="en-US" dirty="0"/>
              <a:t>的程序</a:t>
            </a:r>
            <a:endParaRPr lang="en-US" altLang="zh-CN" dirty="0"/>
          </a:p>
          <a:p>
            <a:r>
              <a:rPr lang="zh-CN" altLang="en-US" dirty="0"/>
              <a:t>离子效应：融合物理组已有程序</a:t>
            </a:r>
            <a:endParaRPr lang="en-US" altLang="zh-CN" dirty="0"/>
          </a:p>
          <a:p>
            <a:r>
              <a:rPr lang="zh-CN" altLang="en-US" dirty="0"/>
              <a:t>同步辐射：赵亚亮</a:t>
            </a:r>
            <a:endParaRPr lang="en-US" altLang="zh-CN" dirty="0"/>
          </a:p>
          <a:p>
            <a:r>
              <a:rPr lang="en-US" altLang="zh-CN" dirty="0"/>
              <a:t>Solenoid</a:t>
            </a:r>
            <a:r>
              <a:rPr lang="zh-CN" altLang="en-US" dirty="0"/>
              <a:t>及误差：魏源源</a:t>
            </a:r>
            <a:endParaRPr lang="en-US" altLang="zh-CN" dirty="0"/>
          </a:p>
          <a:p>
            <a:r>
              <a:rPr lang="en-US" altLang="zh-CN" dirty="0"/>
              <a:t>Optics </a:t>
            </a:r>
            <a:r>
              <a:rPr lang="zh-CN" altLang="en-US" dirty="0"/>
              <a:t>计算：常振楠</a:t>
            </a:r>
            <a:endParaRPr lang="en-US" altLang="zh-CN" dirty="0"/>
          </a:p>
          <a:p>
            <a:r>
              <a:rPr lang="en-US" altLang="zh-CN" dirty="0"/>
              <a:t>Spin</a:t>
            </a:r>
            <a:r>
              <a:rPr lang="zh-CN" altLang="en-US" dirty="0"/>
              <a:t>：杨乐童</a:t>
            </a:r>
            <a:endParaRPr lang="en-US" altLang="zh-CN" dirty="0"/>
          </a:p>
          <a:p>
            <a:r>
              <a:rPr lang="zh-CN" altLang="en-US" dirty="0"/>
              <a:t>长程尾场及多束团效应：冯思远</a:t>
            </a:r>
            <a:endParaRPr lang="en-US" altLang="zh-CN" dirty="0"/>
          </a:p>
          <a:p>
            <a:r>
              <a:rPr lang="zh-CN" altLang="en-US" dirty="0"/>
              <a:t>反馈系统：潘立维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9533DCE-E2BC-4EAA-B9D7-9319B909A999}"/>
              </a:ext>
            </a:extLst>
          </p:cNvPr>
          <p:cNvSpPr txBox="1"/>
          <p:nvPr/>
        </p:nvSpPr>
        <p:spPr>
          <a:xfrm>
            <a:off x="4246242" y="147424"/>
            <a:ext cx="324352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Python </a:t>
            </a:r>
            <a:r>
              <a:rPr lang="zh-CN" altLang="en-US" dirty="0"/>
              <a:t>层：刘渭滨整体协调</a:t>
            </a:r>
            <a:endParaRPr lang="en-US" altLang="zh-CN" dirty="0"/>
          </a:p>
          <a:p>
            <a:r>
              <a:rPr lang="en-US" altLang="zh-CN" dirty="0"/>
              <a:t>Tracking </a:t>
            </a:r>
            <a:r>
              <a:rPr lang="zh-CN" altLang="en-US" dirty="0"/>
              <a:t>层：李志远整体协调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1A00207-9EAF-4308-BB26-030BAF50E111}"/>
              </a:ext>
            </a:extLst>
          </p:cNvPr>
          <p:cNvSpPr txBox="1"/>
          <p:nvPr/>
        </p:nvSpPr>
        <p:spPr>
          <a:xfrm>
            <a:off x="3487917" y="1410573"/>
            <a:ext cx="46003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Beam-Beam </a:t>
            </a:r>
            <a:r>
              <a:rPr lang="zh-CN" altLang="en-US" dirty="0"/>
              <a:t>及 </a:t>
            </a:r>
            <a:r>
              <a:rPr lang="en-US" altLang="zh-CN" dirty="0"/>
              <a:t>Space Charge </a:t>
            </a:r>
            <a:r>
              <a:rPr lang="zh-CN" altLang="en-US" dirty="0"/>
              <a:t>的 </a:t>
            </a:r>
            <a:r>
              <a:rPr lang="en-US" altLang="zh-CN" dirty="0"/>
              <a:t>GPU </a:t>
            </a:r>
            <a:r>
              <a:rPr lang="zh-CN" altLang="en-US" dirty="0"/>
              <a:t>实现：融合 </a:t>
            </a:r>
            <a:r>
              <a:rPr lang="en-US" altLang="zh-CN" dirty="0"/>
              <a:t>K.</a:t>
            </a:r>
            <a:r>
              <a:rPr lang="zh-CN" altLang="en-US" dirty="0"/>
              <a:t> </a:t>
            </a:r>
            <a:r>
              <a:rPr lang="en-US" altLang="zh-CN" dirty="0" err="1"/>
              <a:t>Ohmi</a:t>
            </a:r>
            <a:r>
              <a:rPr lang="zh-CN" altLang="en-US" dirty="0"/>
              <a:t> 的程序 （</a:t>
            </a:r>
            <a:r>
              <a:rPr lang="en-US" altLang="zh-CN" dirty="0"/>
              <a:t>PIFI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02850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51127-EF9A-4998-86A9-4F34E318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运作形式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1FEB81-B481-40C3-B537-8FB316CFE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每周例会（周四下午）</a:t>
            </a:r>
            <a:endParaRPr lang="en-US" altLang="zh-CN" dirty="0"/>
          </a:p>
          <a:p>
            <a:r>
              <a:rPr lang="en-US" altLang="zh-CN" dirty="0" err="1"/>
              <a:t>Mattermost</a:t>
            </a:r>
            <a:endParaRPr lang="en-US" altLang="zh-CN" dirty="0"/>
          </a:p>
          <a:p>
            <a:r>
              <a:rPr lang="en-US" altLang="zh-CN" dirty="0"/>
              <a:t>code.ihep.ac.cn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8CA47-CA50-4DF3-92C7-C26CAF5B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79E-22CB-403A-9BC3-057C2AA948E0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A73FDD-3CD6-4C9D-BF25-07963CAA13E4}"/>
              </a:ext>
            </a:extLst>
          </p:cNvPr>
          <p:cNvSpPr txBox="1"/>
          <p:nvPr/>
        </p:nvSpPr>
        <p:spPr>
          <a:xfrm>
            <a:off x="6553172" y="3794124"/>
            <a:ext cx="5267918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KEK</a:t>
            </a:r>
            <a:r>
              <a:rPr lang="zh-CN" altLang="en-US" dirty="0"/>
              <a:t>：</a:t>
            </a:r>
            <a:r>
              <a:rPr lang="en-US" altLang="zh-CN" dirty="0" err="1"/>
              <a:t>Kazuhito</a:t>
            </a:r>
            <a:r>
              <a:rPr lang="zh-CN" altLang="en-US" dirty="0"/>
              <a:t> </a:t>
            </a:r>
            <a:r>
              <a:rPr lang="en-US" altLang="zh-CN" dirty="0" err="1"/>
              <a:t>Ohmi</a:t>
            </a:r>
            <a:r>
              <a:rPr lang="zh-CN" altLang="en-US" dirty="0"/>
              <a:t>，</a:t>
            </a:r>
            <a:r>
              <a:rPr lang="en-US" altLang="zh-CN" dirty="0"/>
              <a:t>Demin Zhou</a:t>
            </a:r>
            <a:r>
              <a:rPr lang="zh-CN" altLang="en-US" dirty="0"/>
              <a:t>， </a:t>
            </a:r>
            <a:r>
              <a:rPr lang="en-US" altLang="zh-CN" dirty="0"/>
              <a:t>E. Forest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3838E69-CA4C-4A1F-85D3-15E39BB2B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115" y="217647"/>
            <a:ext cx="5580969" cy="3428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919B54-E9F5-4B59-A324-D33D779BEB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5" y="3418736"/>
            <a:ext cx="914400" cy="12801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18EC78A-9A20-46A0-ADE9-3D8D083DA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85" y="3446748"/>
            <a:ext cx="918461" cy="12241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6410445-53D2-4A1D-BABF-1C1A987C39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46" y="3462505"/>
            <a:ext cx="973036" cy="125149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B47C1EF-A99B-498E-8B7F-C394201C6A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42" y="3369475"/>
            <a:ext cx="948300" cy="13786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E8F9348-EBC7-459A-9FDC-6DEB7D21BE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61" y="3406453"/>
            <a:ext cx="958360" cy="13417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61BF82A-00EC-45A6-BC04-73D6A69D0C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43061" y="4907214"/>
            <a:ext cx="1279079" cy="96096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04CD6C-66E7-44A0-994F-92B42A1CDC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46" y="4739697"/>
            <a:ext cx="914400" cy="1296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F53A401-C39F-4B4D-BBCB-4EFE61FA08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2" y="4753793"/>
            <a:ext cx="932640" cy="1267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B3EE641-EEA9-44D1-AB38-503685196B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82" y="3470612"/>
            <a:ext cx="1165709" cy="131452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3C84B4-BD2A-4E26-B695-7DED986C5B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82" y="4748157"/>
            <a:ext cx="911744" cy="130249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6E18F00-38C2-471F-9AD9-D40E4D5FAD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07" y="4713998"/>
            <a:ext cx="945695" cy="13417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05EF65-3E9A-4AFE-AD75-649E18492D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49" y="4748157"/>
            <a:ext cx="985584" cy="131452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565E7D4-FBA9-41DD-89AF-465B5B3E16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62" y="4759358"/>
            <a:ext cx="9144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4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A0D9B5-5ADF-4833-9E01-93593BC0B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25F976-A366-470F-A7A6-20BAA0907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在矩阵管理的框架下，一个核心的团队已经形成，项目有序开展</a:t>
            </a:r>
            <a:endParaRPr lang="en-US" altLang="zh-CN" dirty="0"/>
          </a:p>
          <a:p>
            <a:r>
              <a:rPr lang="zh-CN" altLang="en-US" dirty="0"/>
              <a:t>所创新项目的工作只是一个起点，更重要的是未来持续不断的工作</a:t>
            </a:r>
            <a:endParaRPr lang="en-US" altLang="zh-CN" dirty="0"/>
          </a:p>
          <a:p>
            <a:r>
              <a:rPr lang="zh-CN" altLang="en-US" dirty="0"/>
              <a:t>从“为用户创造价值”的角度，尝试吸引更多潜在的同事加入后续的开发和使用</a:t>
            </a:r>
            <a:endParaRPr lang="en-US" altLang="zh-CN" dirty="0"/>
          </a:p>
          <a:p>
            <a:r>
              <a:rPr lang="zh-CN" altLang="en-US" dirty="0"/>
              <a:t>下一步，更多地与实际工程项目的设计研究工作结合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29F89F-82DC-49A8-B79B-B408218B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79E-22CB-403A-9BC3-057C2AA948E0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556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99F3E-FE81-4B7B-9913-19FB9B26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4DE280-49CF-4A0A-B027-505EA91EF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642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AFE2B6-20F4-45B3-A765-2FCE549A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AF327E-9F70-45B9-88A5-D3F23771C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C20AAD-A4E6-4965-96B9-33EFB2645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46" y="0"/>
            <a:ext cx="9127108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6F7CB87-CFA1-4D84-8D33-AF228589B479}"/>
              </a:ext>
            </a:extLst>
          </p:cNvPr>
          <p:cNvSpPr txBox="1"/>
          <p:nvPr/>
        </p:nvSpPr>
        <p:spPr>
          <a:xfrm>
            <a:off x="3100647" y="0"/>
            <a:ext cx="299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XSUITE, </a:t>
            </a:r>
            <a:r>
              <a:rPr lang="en-US" altLang="zh-CN" dirty="0" err="1"/>
              <a:t>fccweek</a:t>
            </a:r>
            <a:r>
              <a:rPr lang="en-US" altLang="zh-CN" dirty="0"/>
              <a:t> 2024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807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A7EA05-70DC-47BF-8EFA-4507DB532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349652-096D-49AD-8BAA-173CC5EBF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F31E0E-335A-402C-A66C-E877BE8E4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51" y="0"/>
            <a:ext cx="9363698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C8788F0-954D-4245-9BD9-0AD44EB4EB5E}"/>
              </a:ext>
            </a:extLst>
          </p:cNvPr>
          <p:cNvSpPr txBox="1"/>
          <p:nvPr/>
        </p:nvSpPr>
        <p:spPr>
          <a:xfrm>
            <a:off x="2899064" y="0"/>
            <a:ext cx="2404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XSUITE, </a:t>
            </a:r>
            <a:r>
              <a:rPr lang="en-US" altLang="zh-CN" dirty="0" err="1"/>
              <a:t>fccweek</a:t>
            </a:r>
            <a:r>
              <a:rPr lang="en-US" altLang="zh-CN" dirty="0"/>
              <a:t> 2024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0734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164F9E-10A3-4CE7-9B59-237FC728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35D76D-F99D-4B5F-9385-DD50A0C1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EA6214-B3AB-4230-89FE-B215A121E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677" y="0"/>
            <a:ext cx="9160646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B061C9-C598-4533-8149-B2255806FD2D}"/>
              </a:ext>
            </a:extLst>
          </p:cNvPr>
          <p:cNvSpPr txBox="1"/>
          <p:nvPr/>
        </p:nvSpPr>
        <p:spPr>
          <a:xfrm>
            <a:off x="2899064" y="0"/>
            <a:ext cx="2404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XSUITE, </a:t>
            </a:r>
            <a:r>
              <a:rPr lang="en-US" altLang="zh-CN" dirty="0" err="1"/>
              <a:t>fccweek</a:t>
            </a:r>
            <a:r>
              <a:rPr lang="en-US" altLang="zh-CN" dirty="0"/>
              <a:t> 2024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441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8AC5BD-2B75-45E9-B50B-4CA9E1CB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所创新项目：（</a:t>
            </a:r>
            <a:r>
              <a:rPr lang="en-US" altLang="zh-CN" dirty="0"/>
              <a:t>APES: </a:t>
            </a:r>
            <a:r>
              <a:rPr lang="en-US" altLang="zh-CN" sz="2400" dirty="0"/>
              <a:t>Accelerator Physics Emulation System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00769B-1397-4204-846B-6C4593BF8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项目名称：面向 </a:t>
            </a:r>
            <a:r>
              <a:rPr lang="en-US" altLang="zh-CN" dirty="0"/>
              <a:t>CEPC </a:t>
            </a:r>
            <a:r>
              <a:rPr lang="zh-CN" altLang="en-US" dirty="0"/>
              <a:t>的束流动力学软件开发</a:t>
            </a:r>
            <a:endParaRPr lang="en-US" altLang="zh-CN" dirty="0"/>
          </a:p>
          <a:p>
            <a:r>
              <a:rPr lang="zh-CN" altLang="en-US" dirty="0"/>
              <a:t>执行时间：</a:t>
            </a:r>
            <a:r>
              <a:rPr lang="en-US" altLang="zh-CN" dirty="0"/>
              <a:t>2022-2024</a:t>
            </a:r>
          </a:p>
          <a:p>
            <a:r>
              <a:rPr lang="zh-CN" altLang="en-US" dirty="0"/>
              <a:t>资助经费：</a:t>
            </a:r>
            <a:r>
              <a:rPr lang="en-US" altLang="zh-CN" dirty="0"/>
              <a:t>150 </a:t>
            </a:r>
            <a:r>
              <a:rPr lang="zh-CN" altLang="en-US" dirty="0"/>
              <a:t>万，到位经费：</a:t>
            </a:r>
            <a:r>
              <a:rPr lang="en-US" altLang="zh-CN" dirty="0"/>
              <a:t>110 </a:t>
            </a:r>
            <a:r>
              <a:rPr lang="zh-CN" altLang="en-US" dirty="0"/>
              <a:t>万。</a:t>
            </a:r>
            <a:endParaRPr lang="en-US" altLang="zh-CN" dirty="0"/>
          </a:p>
          <a:p>
            <a:r>
              <a:rPr lang="zh-CN" altLang="en-US" dirty="0"/>
              <a:t>总体目标：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项目将面向</a:t>
            </a:r>
            <a:r>
              <a:rPr lang="en-US" altLang="zh-CN" sz="2000" b="1" kern="100" dirty="0">
                <a:solidFill>
                  <a:srgbClr val="FF0000"/>
                </a:solidFill>
                <a:effectLst/>
                <a:latin typeface="+mn-ea"/>
                <a:ea typeface="+mn-ea"/>
              </a:rPr>
              <a:t> CEPC 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的加速器物理设计研究需求，开发自主的加速器物理软件，为未来发展考虑，充分利用加速器物理研究的最新进展、软件和并行计算等领域的最新技术，完成软件框架的设计及核心功能的开发。为未来的可持续发展进行布局。希望未来可以完全使用项目开发的软件工具，进行电子环形加速器的物理设计研究工作。</a:t>
            </a:r>
            <a:endParaRPr lang="en-US" altLang="zh-CN" sz="2000" b="1" kern="1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CN" altLang="en-US" dirty="0">
              <a:latin typeface="+mn-ea"/>
              <a:ea typeface="+mn-ea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F16627-E888-409A-A03A-39DA92C7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79E-22CB-403A-9BC3-057C2AA948E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5610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A9B401-7388-4F4C-A511-849FE283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05018F-8D80-46C8-B7AA-ED9D79740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CFFEF5-12CD-4965-8337-666ADFDAA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58" y="0"/>
            <a:ext cx="9192283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E6518ED-A2A7-47AB-8061-5833DCC5AEAF}"/>
              </a:ext>
            </a:extLst>
          </p:cNvPr>
          <p:cNvSpPr txBox="1"/>
          <p:nvPr/>
        </p:nvSpPr>
        <p:spPr>
          <a:xfrm>
            <a:off x="2899064" y="0"/>
            <a:ext cx="2404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XSUITE, </a:t>
            </a:r>
            <a:r>
              <a:rPr lang="en-US" altLang="zh-CN" dirty="0" err="1"/>
              <a:t>fccweek</a:t>
            </a:r>
            <a:r>
              <a:rPr lang="en-US" altLang="zh-CN" dirty="0"/>
              <a:t> 2024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5386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091C0-E111-4882-A1E8-8B8B1DBC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D3F065-B7C1-43F6-BC45-E278B2F5B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CBC4DD-1574-49FC-8E28-A88636BDD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28" y="0"/>
            <a:ext cx="9171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9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685E7F-91B2-4459-90FC-07942C39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E2B3E9-3D62-4317-819E-098A2D887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3835"/>
            <a:ext cx="10515600" cy="1303127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院先导（等离子体尾场加速）：软件开发项目</a:t>
            </a:r>
            <a:r>
              <a:rPr lang="en-US" altLang="zh-CN" dirty="0">
                <a:solidFill>
                  <a:srgbClr val="FF0000"/>
                </a:solidFill>
              </a:rPr>
              <a:t>@IHEP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501DA6-F735-45FC-A232-99A3FB81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407" y="451696"/>
            <a:ext cx="2495550" cy="42386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01EEE47-E352-40DF-86B6-7E68B1967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"/>
            <a:ext cx="8192136" cy="404473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FC18763-60C5-4273-B158-D5ACBB5B3244}"/>
              </a:ext>
            </a:extLst>
          </p:cNvPr>
          <p:cNvSpPr txBox="1"/>
          <p:nvPr/>
        </p:nvSpPr>
        <p:spPr>
          <a:xfrm>
            <a:off x="10460182" y="2928318"/>
            <a:ext cx="1366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apes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443F45-F116-4BB5-95D6-4FFF707EB51A}"/>
              </a:ext>
            </a:extLst>
          </p:cNvPr>
          <p:cNvSpPr txBox="1"/>
          <p:nvPr/>
        </p:nvSpPr>
        <p:spPr>
          <a:xfrm>
            <a:off x="623455" y="365125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WARPX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29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71E7A-FD4C-43EF-9480-0C1D666E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考核指标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928FF2-A8D4-475F-99A8-F7A19E870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Code Benchmark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b="1" dirty="0"/>
              <a:t>vs</a:t>
            </a:r>
            <a:r>
              <a:rPr lang="en-US" altLang="zh-CN" dirty="0"/>
              <a:t> SAD or Elegant or</a:t>
            </a:r>
            <a:r>
              <a:rPr lang="zh-CN" altLang="en-US" dirty="0"/>
              <a:t> </a:t>
            </a:r>
            <a:r>
              <a:rPr lang="en-US" altLang="zh-CN" dirty="0"/>
              <a:t>BMAD)</a:t>
            </a:r>
          </a:p>
          <a:p>
            <a:pPr marL="0" indent="0">
              <a:buNone/>
            </a:pPr>
            <a:r>
              <a:rPr lang="en-US" altLang="zh-CN" dirty="0"/>
              <a:t>  </a:t>
            </a:r>
            <a:r>
              <a:rPr lang="zh-CN" altLang="en-US" dirty="0"/>
              <a:t>使用 </a:t>
            </a:r>
            <a:r>
              <a:rPr lang="en-US" altLang="zh-CN" dirty="0"/>
              <a:t>BEPCII/HEPS/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SuperKEKB</a:t>
            </a:r>
            <a:r>
              <a:rPr lang="en-US" altLang="zh-CN" dirty="0"/>
              <a:t>/CEPC </a:t>
            </a:r>
            <a:r>
              <a:rPr lang="zh-CN" altLang="en-US" dirty="0"/>
              <a:t>的 </a:t>
            </a:r>
            <a:r>
              <a:rPr lang="en-US" altLang="zh-CN" dirty="0"/>
              <a:t>lattice</a:t>
            </a:r>
          </a:p>
          <a:p>
            <a:pPr lvl="1"/>
            <a:r>
              <a:rPr lang="en-US" altLang="zh-CN" dirty="0"/>
              <a:t>Optics </a:t>
            </a:r>
            <a:r>
              <a:rPr lang="zh-CN" altLang="en-US" dirty="0"/>
              <a:t>参数的计算及匹配</a:t>
            </a:r>
            <a:endParaRPr lang="en-US" altLang="zh-CN" dirty="0"/>
          </a:p>
          <a:p>
            <a:pPr lvl="1"/>
            <a:r>
              <a:rPr lang="zh-CN" altLang="en-US" dirty="0"/>
              <a:t>发射度计算</a:t>
            </a:r>
            <a:endParaRPr lang="en-US" altLang="zh-CN" dirty="0"/>
          </a:p>
          <a:p>
            <a:pPr lvl="1"/>
            <a:r>
              <a:rPr lang="zh-CN" altLang="en-US" dirty="0"/>
              <a:t>动力学孔径</a:t>
            </a:r>
            <a:endParaRPr lang="en-US" altLang="zh-CN" dirty="0"/>
          </a:p>
          <a:p>
            <a:r>
              <a:rPr lang="zh-CN" altLang="en-US" dirty="0"/>
              <a:t>考虑多种重要物理效应复合影响的自恰跟踪</a:t>
            </a:r>
            <a:endParaRPr lang="en-US" altLang="zh-CN" dirty="0"/>
          </a:p>
          <a:p>
            <a:r>
              <a:rPr lang="zh-CN" altLang="en-US" dirty="0"/>
              <a:t>学术文章（</a:t>
            </a:r>
            <a:r>
              <a:rPr lang="en-US" altLang="zh-CN" dirty="0"/>
              <a:t>2 </a:t>
            </a:r>
            <a:r>
              <a:rPr lang="zh-CN" altLang="en-US" dirty="0"/>
              <a:t>篇）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1BE5DD-D784-4FEC-90A5-C9DA5451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79E-22CB-403A-9BC3-057C2AA948E0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210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F47C7-97CA-43F3-91AC-BB4FAFFC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Python &amp; C/C++ </a:t>
            </a:r>
            <a:r>
              <a:rPr lang="zh-CN" altLang="en-US" sz="4400" dirty="0"/>
              <a:t>作为主要编程语言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17DF68-D2A8-4364-9C47-FBFEA448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121-FFE9-4773-8148-76C9AF4095B4}" type="slidenum">
              <a:rPr lang="zh-CN" altLang="en-US" smtClean="0"/>
              <a:t>4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EB78F02-8692-4E23-8A87-88689E8CE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20243"/>
              </p:ext>
            </p:extLst>
          </p:nvPr>
        </p:nvGraphicFramePr>
        <p:xfrm>
          <a:off x="838200" y="1627785"/>
          <a:ext cx="5472607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987">
                <a:tc>
                  <a:txBody>
                    <a:bodyPr/>
                    <a:lstStyle/>
                    <a:p>
                      <a:r>
                        <a:rPr lang="en-US" altLang="zh-CN" dirty="0"/>
                        <a:t>Code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language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Year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87">
                <a:tc>
                  <a:txBody>
                    <a:bodyPr/>
                    <a:lstStyle/>
                    <a:p>
                      <a:r>
                        <a:rPr lang="en-US" altLang="zh-CN" dirty="0"/>
                        <a:t>BMAD/TAO[1]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Fortran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1996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SAD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Fortran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1986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987">
                <a:tc>
                  <a:txBody>
                    <a:bodyPr/>
                    <a:lstStyle/>
                    <a:p>
                      <a:r>
                        <a:rPr lang="en-US" altLang="zh-CN" dirty="0"/>
                        <a:t>PTC/FPP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Fortran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1990s</a:t>
                      </a:r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607"/>
                  </a:ext>
                </a:extLst>
              </a:tr>
              <a:tr h="344987">
                <a:tc>
                  <a:txBody>
                    <a:bodyPr/>
                    <a:lstStyle/>
                    <a:p>
                      <a:r>
                        <a:rPr lang="en-US" altLang="zh-CN" dirty="0"/>
                        <a:t>MAD8/MAD-X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C, C++, Fortran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987">
                <a:tc>
                  <a:txBody>
                    <a:bodyPr/>
                    <a:lstStyle/>
                    <a:p>
                      <a:r>
                        <a:rPr lang="en-US" altLang="zh-CN" dirty="0"/>
                        <a:t>Elegant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C,C++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2000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987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TraceWin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C++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2009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0654">
                <a:tc>
                  <a:txBody>
                    <a:bodyPr/>
                    <a:lstStyle/>
                    <a:p>
                      <a:r>
                        <a:rPr lang="en-US" altLang="zh-CN" dirty="0"/>
                        <a:t>AT/</a:t>
                      </a:r>
                      <a:r>
                        <a:rPr lang="en-US" altLang="zh-CN" dirty="0" err="1"/>
                        <a:t>pyAT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Matlab</a:t>
                      </a:r>
                      <a:r>
                        <a:rPr lang="en-US" altLang="zh-CN" dirty="0"/>
                        <a:t>, C++/Python, C++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2000/2021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90318"/>
                  </a:ext>
                </a:extLst>
              </a:tr>
              <a:tr h="344987">
                <a:tc>
                  <a:txBody>
                    <a:bodyPr/>
                    <a:lstStyle/>
                    <a:p>
                      <a:r>
                        <a:rPr lang="en-US" altLang="zh-CN" dirty="0"/>
                        <a:t>Orbit/</a:t>
                      </a:r>
                      <a:r>
                        <a:rPr lang="en-US" altLang="zh-CN" dirty="0" err="1"/>
                        <a:t>pyOrbit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C++/python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1999/2015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987">
                <a:tc>
                  <a:txBody>
                    <a:bodyPr/>
                    <a:lstStyle/>
                    <a:p>
                      <a:r>
                        <a:rPr lang="en-US" altLang="zh-CN" dirty="0"/>
                        <a:t>Ocelot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Python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2011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987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Pyapas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Python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2021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472ECEB5-1706-4881-A354-FEE343B68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00" y="1745439"/>
            <a:ext cx="4426958" cy="42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1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F4C85B8-BB74-42C6-A225-41C824F1AFCB}"/>
              </a:ext>
            </a:extLst>
          </p:cNvPr>
          <p:cNvSpPr/>
          <p:nvPr/>
        </p:nvSpPr>
        <p:spPr>
          <a:xfrm>
            <a:off x="3383351" y="2106247"/>
            <a:ext cx="1335556" cy="1665476"/>
          </a:xfrm>
          <a:prstGeom prst="rect">
            <a:avLst/>
          </a:prstGeom>
          <a:solidFill>
            <a:schemeClr val="bg1"/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56F47C7-97CA-43F3-91AC-BB4FAFFC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设计架构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17DF68-D2A8-4364-9C47-FBFEA448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99506"/>
            <a:ext cx="2743200" cy="365125"/>
          </a:xfrm>
        </p:spPr>
        <p:txBody>
          <a:bodyPr/>
          <a:lstStyle/>
          <a:p>
            <a:fld id="{BD2D9121-FFE9-4773-8148-76C9AF4095B4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AB49460-29C6-4AD2-B7B9-B9540D5BCD5D}"/>
              </a:ext>
            </a:extLst>
          </p:cNvPr>
          <p:cNvGrpSpPr/>
          <p:nvPr/>
        </p:nvGrpSpPr>
        <p:grpSpPr>
          <a:xfrm>
            <a:off x="32901" y="2117743"/>
            <a:ext cx="12065284" cy="3960440"/>
            <a:chOff x="12319" y="1136240"/>
            <a:chExt cx="12049329" cy="396044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705423D-BB92-44CF-9E8C-4272F47F501C}"/>
                </a:ext>
              </a:extLst>
            </p:cNvPr>
            <p:cNvSpPr/>
            <p:nvPr/>
          </p:nvSpPr>
          <p:spPr>
            <a:xfrm>
              <a:off x="6067400" y="1136240"/>
              <a:ext cx="5994248" cy="3960440"/>
            </a:xfrm>
            <a:prstGeom prst="rect">
              <a:avLst/>
            </a:prstGeom>
            <a:solidFill>
              <a:schemeClr val="bg1"/>
            </a:solidFill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8A847F7-4AF5-49D4-B4E6-B9A376A8DB1C}"/>
                </a:ext>
              </a:extLst>
            </p:cNvPr>
            <p:cNvGrpSpPr/>
            <p:nvPr/>
          </p:nvGrpSpPr>
          <p:grpSpPr>
            <a:xfrm>
              <a:off x="12319" y="1196752"/>
              <a:ext cx="11980232" cy="3765636"/>
              <a:chOff x="12319" y="1196752"/>
              <a:chExt cx="11980232" cy="3765636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646D8013-A5AF-42A4-B70D-55E68068ED64}"/>
                  </a:ext>
                </a:extLst>
              </p:cNvPr>
              <p:cNvGrpSpPr/>
              <p:nvPr/>
            </p:nvGrpSpPr>
            <p:grpSpPr>
              <a:xfrm>
                <a:off x="1261014" y="1912234"/>
                <a:ext cx="1821850" cy="2035095"/>
                <a:chOff x="2917947" y="1871745"/>
                <a:chExt cx="2743142" cy="2778443"/>
              </a:xfrm>
            </p:grpSpPr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31849314-C6E0-4705-A4BB-2CCBD0D8DDFD}"/>
                    </a:ext>
                  </a:extLst>
                </p:cNvPr>
                <p:cNvSpPr/>
                <p:nvPr/>
              </p:nvSpPr>
              <p:spPr>
                <a:xfrm>
                  <a:off x="2917947" y="1871745"/>
                  <a:ext cx="2743142" cy="277844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8D5D8C32-6BDA-4A93-A369-E5D17FB5BAF7}"/>
                    </a:ext>
                  </a:extLst>
                </p:cNvPr>
                <p:cNvSpPr txBox="1"/>
                <p:nvPr/>
              </p:nvSpPr>
              <p:spPr>
                <a:xfrm>
                  <a:off x="2978266" y="2043706"/>
                  <a:ext cx="2585708" cy="882413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</a:rPr>
                    <a:t>Particle tracking</a:t>
                  </a:r>
                </a:p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</a:rPr>
                    <a:t>C</a:t>
                  </a: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下箭头 5">
                  <a:extLst>
                    <a:ext uri="{FF2B5EF4-FFF2-40B4-BE49-F238E27FC236}">
                      <a16:creationId xmlns:a16="http://schemas.microsoft.com/office/drawing/2014/main" id="{E435976D-4407-428D-9D48-588A44359D29}"/>
                    </a:ext>
                  </a:extLst>
                </p:cNvPr>
                <p:cNvSpPr/>
                <p:nvPr/>
              </p:nvSpPr>
              <p:spPr>
                <a:xfrm>
                  <a:off x="4097103" y="2997852"/>
                  <a:ext cx="348096" cy="915724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BA6E8AE7-9B08-4FA7-AE35-2F9859BF5FAB}"/>
                    </a:ext>
                  </a:extLst>
                </p:cNvPr>
                <p:cNvSpPr txBox="1"/>
                <p:nvPr/>
              </p:nvSpPr>
              <p:spPr>
                <a:xfrm>
                  <a:off x="3055920" y="3605999"/>
                  <a:ext cx="2474031" cy="882413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</a:rPr>
                    <a:t>CPU/GPU parallel version</a:t>
                  </a: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B26158D-7287-4694-9294-5C68754C514D}"/>
                  </a:ext>
                </a:extLst>
              </p:cNvPr>
              <p:cNvSpPr txBox="1"/>
              <p:nvPr/>
            </p:nvSpPr>
            <p:spPr>
              <a:xfrm>
                <a:off x="4917214" y="2240712"/>
                <a:ext cx="855447" cy="4001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FF00"/>
                    </a:solidFill>
                  </a:rPr>
                  <a:t>APES</a:t>
                </a:r>
                <a:endParaRPr lang="zh-CN" altLang="en-US" sz="2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367649D-0CDE-47E0-B551-F3DA3F20D8C3}"/>
                  </a:ext>
                </a:extLst>
              </p:cNvPr>
              <p:cNvSpPr txBox="1"/>
              <p:nvPr/>
            </p:nvSpPr>
            <p:spPr>
              <a:xfrm>
                <a:off x="3520156" y="2271490"/>
                <a:ext cx="977480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APES-T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左箭头 4">
                <a:extLst>
                  <a:ext uri="{FF2B5EF4-FFF2-40B4-BE49-F238E27FC236}">
                    <a16:creationId xmlns:a16="http://schemas.microsoft.com/office/drawing/2014/main" id="{F6BA9BFB-8BA9-4101-A0C9-4455D96A7EDC}"/>
                  </a:ext>
                </a:extLst>
              </p:cNvPr>
              <p:cNvSpPr/>
              <p:nvPr/>
            </p:nvSpPr>
            <p:spPr>
              <a:xfrm>
                <a:off x="4493958" y="2361354"/>
                <a:ext cx="384318" cy="180527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左箭头 20">
                <a:extLst>
                  <a:ext uri="{FF2B5EF4-FFF2-40B4-BE49-F238E27FC236}">
                    <a16:creationId xmlns:a16="http://schemas.microsoft.com/office/drawing/2014/main" id="{8A178FC1-2EAC-4A4E-987E-8089344D1605}"/>
                  </a:ext>
                </a:extLst>
              </p:cNvPr>
              <p:cNvSpPr/>
              <p:nvPr/>
            </p:nvSpPr>
            <p:spPr>
              <a:xfrm>
                <a:off x="3120026" y="2371274"/>
                <a:ext cx="384318" cy="180527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右箭头 13">
                <a:extLst>
                  <a:ext uri="{FF2B5EF4-FFF2-40B4-BE49-F238E27FC236}">
                    <a16:creationId xmlns:a16="http://schemas.microsoft.com/office/drawing/2014/main" id="{703EA253-7D6A-4AEB-8E6A-F8F64EFB3CAD}"/>
                  </a:ext>
                </a:extLst>
              </p:cNvPr>
              <p:cNvSpPr/>
              <p:nvPr/>
            </p:nvSpPr>
            <p:spPr>
              <a:xfrm>
                <a:off x="3133121" y="3358513"/>
                <a:ext cx="1533270" cy="18052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7D3FE95-59AE-4EBB-B9E7-64D1ABF56AC3}"/>
                  </a:ext>
                </a:extLst>
              </p:cNvPr>
              <p:cNvSpPr txBox="1"/>
              <p:nvPr/>
            </p:nvSpPr>
            <p:spPr>
              <a:xfrm>
                <a:off x="3378301" y="3516199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Pybind11</a:t>
                </a:r>
                <a:endParaRPr lang="zh-CN" altLang="en-US" dirty="0"/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729099E-A80A-472B-BA88-CCA1903DFA49}"/>
                  </a:ext>
                </a:extLst>
              </p:cNvPr>
              <p:cNvSpPr txBox="1"/>
              <p:nvPr/>
            </p:nvSpPr>
            <p:spPr>
              <a:xfrm>
                <a:off x="4719337" y="3087022"/>
                <a:ext cx="1243687" cy="64633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Dynamic library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AB2B1EF-1A3F-4815-8645-4CCC4133C172}"/>
                  </a:ext>
                </a:extLst>
              </p:cNvPr>
              <p:cNvSpPr txBox="1"/>
              <p:nvPr/>
            </p:nvSpPr>
            <p:spPr>
              <a:xfrm>
                <a:off x="10768415" y="1224390"/>
                <a:ext cx="1224136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dirty="0">
                    <a:solidFill>
                      <a:schemeClr val="tx1"/>
                    </a:solidFill>
                  </a:rPr>
                  <a:t>Beamline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6F13AD6-CBD2-4E48-8E6A-6C1CB70C3E67}"/>
                  </a:ext>
                </a:extLst>
              </p:cNvPr>
              <p:cNvSpPr txBox="1"/>
              <p:nvPr/>
            </p:nvSpPr>
            <p:spPr>
              <a:xfrm>
                <a:off x="12319" y="2646204"/>
                <a:ext cx="1324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C&amp;CUDA C</a:t>
                </a:r>
                <a:endParaRPr lang="zh-CN" altLang="en-US" dirty="0"/>
              </a:p>
            </p:txBody>
          </p:sp>
          <p:sp>
            <p:nvSpPr>
              <p:cNvPr id="22" name="右箭头 58">
                <a:extLst>
                  <a:ext uri="{FF2B5EF4-FFF2-40B4-BE49-F238E27FC236}">
                    <a16:creationId xmlns:a16="http://schemas.microsoft.com/office/drawing/2014/main" id="{34AA8FED-2056-439B-9248-F9627024FC07}"/>
                  </a:ext>
                </a:extLst>
              </p:cNvPr>
              <p:cNvSpPr/>
              <p:nvPr/>
            </p:nvSpPr>
            <p:spPr>
              <a:xfrm>
                <a:off x="5772660" y="2348880"/>
                <a:ext cx="339973" cy="193001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15A5A1EF-A16D-4E9B-B2C1-1154F5A776DE}"/>
                  </a:ext>
                </a:extLst>
              </p:cNvPr>
              <p:cNvGrpSpPr/>
              <p:nvPr/>
            </p:nvGrpSpPr>
            <p:grpSpPr>
              <a:xfrm>
                <a:off x="6112634" y="1196752"/>
                <a:ext cx="4738962" cy="3765636"/>
                <a:chOff x="6112634" y="1835532"/>
                <a:chExt cx="4738962" cy="3765636"/>
              </a:xfrm>
            </p:grpSpPr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508A6329-1928-431A-9222-BE71F9FFDD2D}"/>
                    </a:ext>
                  </a:extLst>
                </p:cNvPr>
                <p:cNvSpPr txBox="1"/>
                <p:nvPr/>
              </p:nvSpPr>
              <p:spPr>
                <a:xfrm>
                  <a:off x="6914996" y="1835532"/>
                  <a:ext cx="2016224" cy="36933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dirty="0">
                      <a:solidFill>
                        <a:schemeClr val="tx1"/>
                      </a:solidFill>
                    </a:rPr>
                    <a:t>Element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4D7D83A4-D46F-4D27-B912-F39A3DF28DCC}"/>
                    </a:ext>
                  </a:extLst>
                </p:cNvPr>
                <p:cNvSpPr txBox="1"/>
                <p:nvPr/>
              </p:nvSpPr>
              <p:spPr>
                <a:xfrm>
                  <a:off x="6914996" y="3212976"/>
                  <a:ext cx="2039162" cy="36933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dirty="0" err="1">
                      <a:solidFill>
                        <a:schemeClr val="tx1"/>
                      </a:solidFill>
                    </a:rPr>
                    <a:t>Passmethod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D549336E-2353-4755-9599-B29298ECBA93}"/>
                    </a:ext>
                  </a:extLst>
                </p:cNvPr>
                <p:cNvSpPr txBox="1"/>
                <p:nvPr/>
              </p:nvSpPr>
              <p:spPr>
                <a:xfrm>
                  <a:off x="6914996" y="2483604"/>
                  <a:ext cx="2016224" cy="36933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dirty="0">
                      <a:solidFill>
                        <a:schemeClr val="tx1"/>
                      </a:solidFill>
                    </a:rPr>
                    <a:t>Particle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2999321D-1DD4-4C39-9607-725CABF6D74F}"/>
                    </a:ext>
                  </a:extLst>
                </p:cNvPr>
                <p:cNvSpPr txBox="1"/>
                <p:nvPr/>
              </p:nvSpPr>
              <p:spPr>
                <a:xfrm>
                  <a:off x="6914996" y="4571836"/>
                  <a:ext cx="2016224" cy="36933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dirty="0">
                      <a:solidFill>
                        <a:schemeClr val="tx1"/>
                      </a:solidFill>
                    </a:rPr>
                    <a:t>lib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00C6FEA3-DF7C-448B-A3E1-8C9B267541A5}"/>
                    </a:ext>
                  </a:extLst>
                </p:cNvPr>
                <p:cNvSpPr txBox="1"/>
                <p:nvPr/>
              </p:nvSpPr>
              <p:spPr>
                <a:xfrm>
                  <a:off x="9434630" y="1845200"/>
                  <a:ext cx="900000" cy="36933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dirty="0">
                      <a:solidFill>
                        <a:schemeClr val="tx1"/>
                      </a:solidFill>
                    </a:rPr>
                    <a:t>Layout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右箭头 55">
                  <a:extLst>
                    <a:ext uri="{FF2B5EF4-FFF2-40B4-BE49-F238E27FC236}">
                      <a16:creationId xmlns:a16="http://schemas.microsoft.com/office/drawing/2014/main" id="{CAF6909A-E74D-4345-A79D-4F7B92E4477E}"/>
                    </a:ext>
                  </a:extLst>
                </p:cNvPr>
                <p:cNvSpPr/>
                <p:nvPr/>
              </p:nvSpPr>
              <p:spPr>
                <a:xfrm>
                  <a:off x="8962829" y="1940560"/>
                  <a:ext cx="410500" cy="214553"/>
                </a:xfrm>
                <a:prstGeom prst="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4BA45B3C-879E-49A5-858A-72498ED8559E}"/>
                    </a:ext>
                  </a:extLst>
                </p:cNvPr>
                <p:cNvSpPr txBox="1"/>
                <p:nvPr/>
              </p:nvSpPr>
              <p:spPr>
                <a:xfrm>
                  <a:off x="6910874" y="5184608"/>
                  <a:ext cx="2020346" cy="36933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dirty="0">
                      <a:solidFill>
                        <a:schemeClr val="tx1"/>
                      </a:solidFill>
                    </a:rPr>
                    <a:t>…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右箭头 62">
                  <a:extLst>
                    <a:ext uri="{FF2B5EF4-FFF2-40B4-BE49-F238E27FC236}">
                      <a16:creationId xmlns:a16="http://schemas.microsoft.com/office/drawing/2014/main" id="{A1F21443-9441-48F3-86DC-21AB6DDD9D09}"/>
                    </a:ext>
                  </a:extLst>
                </p:cNvPr>
                <p:cNvSpPr/>
                <p:nvPr/>
              </p:nvSpPr>
              <p:spPr>
                <a:xfrm>
                  <a:off x="6183605" y="1966436"/>
                  <a:ext cx="720000" cy="214553"/>
                </a:xfrm>
                <a:prstGeom prst="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右箭头 63">
                  <a:extLst>
                    <a:ext uri="{FF2B5EF4-FFF2-40B4-BE49-F238E27FC236}">
                      <a16:creationId xmlns:a16="http://schemas.microsoft.com/office/drawing/2014/main" id="{05479CC5-335F-4C11-8D36-878658F32C34}"/>
                    </a:ext>
                  </a:extLst>
                </p:cNvPr>
                <p:cNvSpPr/>
                <p:nvPr/>
              </p:nvSpPr>
              <p:spPr>
                <a:xfrm>
                  <a:off x="6186958" y="2612152"/>
                  <a:ext cx="720000" cy="214553"/>
                </a:xfrm>
                <a:prstGeom prst="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右箭头 64">
                  <a:extLst>
                    <a:ext uri="{FF2B5EF4-FFF2-40B4-BE49-F238E27FC236}">
                      <a16:creationId xmlns:a16="http://schemas.microsoft.com/office/drawing/2014/main" id="{C0F71DF5-4899-42DF-9D48-685F1459ED1D}"/>
                    </a:ext>
                  </a:extLst>
                </p:cNvPr>
                <p:cNvSpPr/>
                <p:nvPr/>
              </p:nvSpPr>
              <p:spPr>
                <a:xfrm>
                  <a:off x="6201639" y="3328181"/>
                  <a:ext cx="720000" cy="214553"/>
                </a:xfrm>
                <a:prstGeom prst="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右箭头 66">
                  <a:extLst>
                    <a:ext uri="{FF2B5EF4-FFF2-40B4-BE49-F238E27FC236}">
                      <a16:creationId xmlns:a16="http://schemas.microsoft.com/office/drawing/2014/main" id="{91257462-4917-494E-8325-F40E519F6292}"/>
                    </a:ext>
                  </a:extLst>
                </p:cNvPr>
                <p:cNvSpPr/>
                <p:nvPr/>
              </p:nvSpPr>
              <p:spPr>
                <a:xfrm>
                  <a:off x="6191187" y="4687774"/>
                  <a:ext cx="720000" cy="214553"/>
                </a:xfrm>
                <a:prstGeom prst="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右箭头 67">
                  <a:extLst>
                    <a:ext uri="{FF2B5EF4-FFF2-40B4-BE49-F238E27FC236}">
                      <a16:creationId xmlns:a16="http://schemas.microsoft.com/office/drawing/2014/main" id="{4785AC4D-4917-4BA3-ADA8-562B3CBFCE07}"/>
                    </a:ext>
                  </a:extLst>
                </p:cNvPr>
                <p:cNvSpPr/>
                <p:nvPr/>
              </p:nvSpPr>
              <p:spPr>
                <a:xfrm>
                  <a:off x="6171076" y="5291916"/>
                  <a:ext cx="720000" cy="214553"/>
                </a:xfrm>
                <a:prstGeom prst="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圆角矩形 68">
                  <a:extLst>
                    <a:ext uri="{FF2B5EF4-FFF2-40B4-BE49-F238E27FC236}">
                      <a16:creationId xmlns:a16="http://schemas.microsoft.com/office/drawing/2014/main" id="{32AC3476-5C2C-4A1C-A0EE-EB24B0E997C0}"/>
                    </a:ext>
                  </a:extLst>
                </p:cNvPr>
                <p:cNvSpPr/>
                <p:nvPr/>
              </p:nvSpPr>
              <p:spPr>
                <a:xfrm>
                  <a:off x="6112634" y="2060848"/>
                  <a:ext cx="100334" cy="34200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右箭头 69">
                  <a:extLst>
                    <a:ext uri="{FF2B5EF4-FFF2-40B4-BE49-F238E27FC236}">
                      <a16:creationId xmlns:a16="http://schemas.microsoft.com/office/drawing/2014/main" id="{D2CF0370-552B-4E50-ACAD-A46950F3B70A}"/>
                    </a:ext>
                  </a:extLst>
                </p:cNvPr>
                <p:cNvSpPr/>
                <p:nvPr/>
              </p:nvSpPr>
              <p:spPr>
                <a:xfrm>
                  <a:off x="9418717" y="4047703"/>
                  <a:ext cx="410500" cy="214553"/>
                </a:xfrm>
                <a:prstGeom prst="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0E5F1AEB-A2B4-45CB-B5ED-EE4292A66AC6}"/>
                    </a:ext>
                  </a:extLst>
                </p:cNvPr>
                <p:cNvSpPr txBox="1"/>
                <p:nvPr/>
              </p:nvSpPr>
              <p:spPr>
                <a:xfrm>
                  <a:off x="9820546" y="3933056"/>
                  <a:ext cx="1031050" cy="36933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/>
                    <a:t>Physics</a:t>
                  </a:r>
                  <a:endParaRPr lang="zh-CN" altLang="en-US" dirty="0"/>
                </a:p>
              </p:txBody>
            </p:sp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2A86D683-A2B4-4F26-AAB5-D93B132D5522}"/>
                    </a:ext>
                  </a:extLst>
                </p:cNvPr>
                <p:cNvSpPr txBox="1"/>
                <p:nvPr/>
              </p:nvSpPr>
              <p:spPr>
                <a:xfrm>
                  <a:off x="9820546" y="4571836"/>
                  <a:ext cx="1031050" cy="36933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/>
                    <a:t>math</a:t>
                  </a:r>
                  <a:endParaRPr lang="zh-CN" altLang="en-US" dirty="0"/>
                </a:p>
              </p:txBody>
            </p:sp>
            <p:sp>
              <p:nvSpPr>
                <p:cNvPr id="41" name="右箭头 73">
                  <a:extLst>
                    <a:ext uri="{FF2B5EF4-FFF2-40B4-BE49-F238E27FC236}">
                      <a16:creationId xmlns:a16="http://schemas.microsoft.com/office/drawing/2014/main" id="{E335895F-35A0-4D49-98FC-21A2FBDC905C}"/>
                    </a:ext>
                  </a:extLst>
                </p:cNvPr>
                <p:cNvSpPr/>
                <p:nvPr/>
              </p:nvSpPr>
              <p:spPr>
                <a:xfrm>
                  <a:off x="8979388" y="4654607"/>
                  <a:ext cx="846000" cy="214553"/>
                </a:xfrm>
                <a:prstGeom prst="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F1F766E7-8A55-4D32-8086-083428E955E5}"/>
                    </a:ext>
                  </a:extLst>
                </p:cNvPr>
                <p:cNvSpPr txBox="1"/>
                <p:nvPr/>
              </p:nvSpPr>
              <p:spPr>
                <a:xfrm>
                  <a:off x="9453973" y="2915652"/>
                  <a:ext cx="1031050" cy="36933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dirty="0">
                      <a:solidFill>
                        <a:schemeClr val="tx1"/>
                      </a:solidFill>
                    </a:rPr>
                    <a:t>APES-T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右箭头 74">
                  <a:extLst>
                    <a:ext uri="{FF2B5EF4-FFF2-40B4-BE49-F238E27FC236}">
                      <a16:creationId xmlns:a16="http://schemas.microsoft.com/office/drawing/2014/main" id="{A82DF3EE-17F2-4015-9F02-72A365C35B30}"/>
                    </a:ext>
                  </a:extLst>
                </p:cNvPr>
                <p:cNvSpPr/>
                <p:nvPr/>
              </p:nvSpPr>
              <p:spPr>
                <a:xfrm>
                  <a:off x="9364658" y="5327251"/>
                  <a:ext cx="469581" cy="189981"/>
                </a:xfrm>
                <a:prstGeom prst="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2E259415-93FD-4DAB-8F35-D65E463F9E78}"/>
                    </a:ext>
                  </a:extLst>
                </p:cNvPr>
                <p:cNvSpPr/>
                <p:nvPr/>
              </p:nvSpPr>
              <p:spPr>
                <a:xfrm>
                  <a:off x="9289765" y="4113224"/>
                  <a:ext cx="128952" cy="13500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89AB757F-6FDB-4BD7-BE5E-95F01845841C}"/>
                    </a:ext>
                  </a:extLst>
                </p:cNvPr>
                <p:cNvSpPr txBox="1"/>
                <p:nvPr/>
              </p:nvSpPr>
              <p:spPr>
                <a:xfrm>
                  <a:off x="9816605" y="5231836"/>
                  <a:ext cx="1031050" cy="36933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dirty="0">
                      <a:solidFill>
                        <a:schemeClr val="tx1"/>
                      </a:solidFill>
                    </a:rPr>
                    <a:t>…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右箭头 51">
                  <a:extLst>
                    <a:ext uri="{FF2B5EF4-FFF2-40B4-BE49-F238E27FC236}">
                      <a16:creationId xmlns:a16="http://schemas.microsoft.com/office/drawing/2014/main" id="{8B7DA35A-7AFD-494A-9E5D-E8A904BA8E7F}"/>
                    </a:ext>
                  </a:extLst>
                </p:cNvPr>
                <p:cNvSpPr/>
                <p:nvPr/>
              </p:nvSpPr>
              <p:spPr>
                <a:xfrm>
                  <a:off x="8959761" y="3140992"/>
                  <a:ext cx="453037" cy="216000"/>
                </a:xfrm>
                <a:prstGeom prst="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8D76EDFC-72CE-4535-973A-9D953E4E81AC}"/>
                    </a:ext>
                  </a:extLst>
                </p:cNvPr>
                <p:cNvSpPr txBox="1"/>
                <p:nvPr/>
              </p:nvSpPr>
              <p:spPr>
                <a:xfrm>
                  <a:off x="9455949" y="3429000"/>
                  <a:ext cx="1031050" cy="36933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dirty="0">
                      <a:solidFill>
                        <a:schemeClr val="tx1"/>
                      </a:solidFill>
                    </a:rPr>
                    <a:t>others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右箭头 54">
                  <a:extLst>
                    <a:ext uri="{FF2B5EF4-FFF2-40B4-BE49-F238E27FC236}">
                      <a16:creationId xmlns:a16="http://schemas.microsoft.com/office/drawing/2014/main" id="{E5D4009D-13A8-4227-8A11-E631A8F6C855}"/>
                    </a:ext>
                  </a:extLst>
                </p:cNvPr>
                <p:cNvSpPr/>
                <p:nvPr/>
              </p:nvSpPr>
              <p:spPr>
                <a:xfrm>
                  <a:off x="8981029" y="3453484"/>
                  <a:ext cx="453600" cy="214553"/>
                </a:xfrm>
                <a:prstGeom prst="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scene3d>
                  <a:camera prst="orthographicFront">
                    <a:rot lat="0" lon="0" rev="20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" name="右箭头 55">
                <a:extLst>
                  <a:ext uri="{FF2B5EF4-FFF2-40B4-BE49-F238E27FC236}">
                    <a16:creationId xmlns:a16="http://schemas.microsoft.com/office/drawing/2014/main" id="{55CADD57-19DE-46F1-A4A3-32EA8A4C84C7}"/>
                  </a:ext>
                </a:extLst>
              </p:cNvPr>
              <p:cNvSpPr/>
              <p:nvPr/>
            </p:nvSpPr>
            <p:spPr>
              <a:xfrm>
                <a:off x="10357914" y="1344350"/>
                <a:ext cx="410500" cy="214553"/>
              </a:xfrm>
              <a:prstGeom prst="righ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3" name="下箭头 5">
            <a:extLst>
              <a:ext uri="{FF2B5EF4-FFF2-40B4-BE49-F238E27FC236}">
                <a16:creationId xmlns:a16="http://schemas.microsoft.com/office/drawing/2014/main" id="{CEA1E648-AF61-4FA4-A618-22AEC7C46B8A}"/>
              </a:ext>
            </a:extLst>
          </p:cNvPr>
          <p:cNvSpPr/>
          <p:nvPr/>
        </p:nvSpPr>
        <p:spPr>
          <a:xfrm rot="10800000">
            <a:off x="5258640" y="3650000"/>
            <a:ext cx="211372" cy="390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5733A8B-2F75-4CA7-B3FE-8388853E43B7}"/>
              </a:ext>
            </a:extLst>
          </p:cNvPr>
          <p:cNvSpPr txBox="1"/>
          <p:nvPr/>
        </p:nvSpPr>
        <p:spPr>
          <a:xfrm>
            <a:off x="3449839" y="2689577"/>
            <a:ext cx="122345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APES-CBI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1719E8E-E3E1-4CD1-B37C-08DEC0D94D19}"/>
              </a:ext>
            </a:extLst>
          </p:cNvPr>
          <p:cNvSpPr txBox="1"/>
          <p:nvPr/>
        </p:nvSpPr>
        <p:spPr>
          <a:xfrm>
            <a:off x="3444102" y="2275313"/>
            <a:ext cx="122345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…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A4C55D-32D1-4EE0-AC64-DF6D2F555F8E}"/>
              </a:ext>
            </a:extLst>
          </p:cNvPr>
          <p:cNvSpPr txBox="1"/>
          <p:nvPr/>
        </p:nvSpPr>
        <p:spPr>
          <a:xfrm>
            <a:off x="9982200" y="2743035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Python package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A4D5871A-6CBE-446E-95D6-FB35048B065D}"/>
              </a:ext>
            </a:extLst>
          </p:cNvPr>
          <p:cNvSpPr txBox="1"/>
          <p:nvPr/>
        </p:nvSpPr>
        <p:spPr>
          <a:xfrm>
            <a:off x="6135259" y="188662"/>
            <a:ext cx="5280859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段哲：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基于 </a:t>
            </a:r>
            <a:r>
              <a:rPr lang="en-US" altLang="zh-CN" dirty="0"/>
              <a:t>Python </a:t>
            </a:r>
            <a:r>
              <a:rPr lang="zh-CN" altLang="en-US" dirty="0"/>
              <a:t>的设计、分析、计算、模拟跟踪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常用功能的实现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易于扩展：每一个功能都是程序包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独立的高效并行多粒子跟踪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基于共同的粒子跟踪模型</a:t>
            </a:r>
            <a:endParaRPr lang="en-US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786C16D-E5BF-44B9-AAA9-228D4A2016A7}"/>
              </a:ext>
            </a:extLst>
          </p:cNvPr>
          <p:cNvSpPr txBox="1"/>
          <p:nvPr/>
        </p:nvSpPr>
        <p:spPr>
          <a:xfrm>
            <a:off x="3744777" y="6179965"/>
            <a:ext cx="93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李志远 </a:t>
            </a:r>
          </a:p>
        </p:txBody>
      </p:sp>
      <p:sp>
        <p:nvSpPr>
          <p:cNvPr id="5" name="箭头: 左右 4">
            <a:extLst>
              <a:ext uri="{FF2B5EF4-FFF2-40B4-BE49-F238E27FC236}">
                <a16:creationId xmlns:a16="http://schemas.microsoft.com/office/drawing/2014/main" id="{3F52084A-A1E9-4711-AF25-5B77FC6CE4E4}"/>
              </a:ext>
            </a:extLst>
          </p:cNvPr>
          <p:cNvSpPr/>
          <p:nvPr/>
        </p:nvSpPr>
        <p:spPr>
          <a:xfrm>
            <a:off x="4843335" y="6264116"/>
            <a:ext cx="548689" cy="1862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6A184FE6-8024-4647-9BE8-6F49900C3128}"/>
              </a:ext>
            </a:extLst>
          </p:cNvPr>
          <p:cNvSpPr txBox="1"/>
          <p:nvPr/>
        </p:nvSpPr>
        <p:spPr>
          <a:xfrm>
            <a:off x="5591014" y="6172595"/>
            <a:ext cx="93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赵亚亮</a:t>
            </a:r>
          </a:p>
        </p:txBody>
      </p:sp>
      <p:sp>
        <p:nvSpPr>
          <p:cNvPr id="59" name="箭头: 左右 58">
            <a:extLst>
              <a:ext uri="{FF2B5EF4-FFF2-40B4-BE49-F238E27FC236}">
                <a16:creationId xmlns:a16="http://schemas.microsoft.com/office/drawing/2014/main" id="{18860FFB-B2C4-494D-842F-D97E37865261}"/>
              </a:ext>
            </a:extLst>
          </p:cNvPr>
          <p:cNvSpPr/>
          <p:nvPr/>
        </p:nvSpPr>
        <p:spPr>
          <a:xfrm>
            <a:off x="6600987" y="6283214"/>
            <a:ext cx="548689" cy="1862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18A38589-88E5-49F3-876A-24EBE3CC2C35}"/>
              </a:ext>
            </a:extLst>
          </p:cNvPr>
          <p:cNvSpPr txBox="1"/>
          <p:nvPr/>
        </p:nvSpPr>
        <p:spPr>
          <a:xfrm>
            <a:off x="7348666" y="6191693"/>
            <a:ext cx="93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刘渭滨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942B34E-6ED2-4C0C-B292-BE168763B20F}"/>
              </a:ext>
            </a:extLst>
          </p:cNvPr>
          <p:cNvSpPr txBox="1"/>
          <p:nvPr/>
        </p:nvSpPr>
        <p:spPr>
          <a:xfrm>
            <a:off x="3255507" y="160283"/>
            <a:ext cx="235708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自下而上</a:t>
            </a:r>
            <a:r>
              <a:rPr lang="en-US" altLang="zh-CN" dirty="0"/>
              <a:t>+</a:t>
            </a:r>
            <a:r>
              <a:rPr lang="zh-CN" altLang="en-US" dirty="0"/>
              <a:t>自上而下</a:t>
            </a:r>
            <a:endParaRPr lang="en-US" altLang="zh-CN" dirty="0"/>
          </a:p>
          <a:p>
            <a:r>
              <a:rPr lang="zh-CN" altLang="en-US" dirty="0"/>
              <a:t>同步开展</a:t>
            </a:r>
          </a:p>
        </p:txBody>
      </p:sp>
    </p:spTree>
    <p:extLst>
      <p:ext uri="{BB962C8B-B14F-4D97-AF65-F5344CB8AC3E}">
        <p14:creationId xmlns:p14="http://schemas.microsoft.com/office/powerpoint/2010/main" val="241394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FEA98-9E9F-4625-9727-F0B50B36E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加速器建模</a:t>
            </a:r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564332E4-91AE-41AB-815F-375277CAD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6" t="33341" r="4186" b="9209"/>
          <a:stretch/>
        </p:blipFill>
        <p:spPr>
          <a:xfrm>
            <a:off x="4389347" y="429447"/>
            <a:ext cx="3126083" cy="13255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15574C0-B8C1-4AD6-8748-3EAE89EA8A70}"/>
              </a:ext>
            </a:extLst>
          </p:cNvPr>
          <p:cNvSpPr txBox="1"/>
          <p:nvPr/>
        </p:nvSpPr>
        <p:spPr>
          <a:xfrm>
            <a:off x="7515430" y="343859"/>
            <a:ext cx="46270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参考 </a:t>
            </a:r>
            <a:r>
              <a:rPr lang="en-US" altLang="zh-CN" dirty="0"/>
              <a:t>E. Forest</a:t>
            </a:r>
            <a:r>
              <a:rPr lang="zh-CN" altLang="en-US" dirty="0"/>
              <a:t> 的 </a:t>
            </a:r>
            <a:r>
              <a:rPr lang="en-US" altLang="zh-CN" dirty="0"/>
              <a:t>PTC </a:t>
            </a:r>
            <a:r>
              <a:rPr lang="zh-CN" altLang="en-US" dirty="0"/>
              <a:t>引入 </a:t>
            </a:r>
            <a:r>
              <a:rPr lang="en-US" altLang="zh-CN" dirty="0">
                <a:solidFill>
                  <a:srgbClr val="FF0000"/>
                </a:solidFill>
              </a:rPr>
              <a:t>patch</a:t>
            </a:r>
            <a:r>
              <a:rPr lang="en-US" altLang="zh-CN" dirty="0"/>
              <a:t> </a:t>
            </a:r>
            <a:r>
              <a:rPr lang="zh-CN" altLang="en-US" dirty="0"/>
              <a:t>的理念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Patch </a:t>
            </a:r>
            <a:r>
              <a:rPr lang="zh-CN" altLang="en-US" sz="1600" dirty="0"/>
              <a:t>对应相邻局部坐标系的空间仿射变换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Patch </a:t>
            </a:r>
            <a:r>
              <a:rPr lang="zh-CN" altLang="en-US" sz="1600" dirty="0"/>
              <a:t>有对应的相空间的传输映射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一个元件并不知道自己是否偏离了理想位置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束流线负责描述每一个元件理想的位置及偏差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709840-BDE0-4ED2-B9AA-A2FB6EC23A55}"/>
              </a:ext>
            </a:extLst>
          </p:cNvPr>
          <p:cNvSpPr txBox="1"/>
          <p:nvPr/>
        </p:nvSpPr>
        <p:spPr>
          <a:xfrm>
            <a:off x="303562" y="44958"/>
            <a:ext cx="6097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ym typeface="Arial" panose="020B0604020202020204" pitchFamily="34" charset="0"/>
              </a:rPr>
              <a:t>刘渭滨</a:t>
            </a:r>
            <a:endParaRPr lang="en-US" altLang="zh-CN" dirty="0">
              <a:sym typeface="Arial" panose="020B0604020202020204" pitchFamily="34" charset="0"/>
            </a:endParaRPr>
          </a:p>
          <a:p>
            <a:r>
              <a:rPr lang="zh-CN" altLang="en-US" dirty="0">
                <a:sym typeface="Arial" panose="020B0604020202020204" pitchFamily="34" charset="0"/>
              </a:rPr>
              <a:t>苏梦雨</a:t>
            </a:r>
            <a:r>
              <a:rPr lang="en-US" altLang="zh-CN" dirty="0">
                <a:sym typeface="Arial" panose="020B0604020202020204" pitchFamily="34" charset="0"/>
              </a:rPr>
              <a:t>, </a:t>
            </a:r>
            <a:r>
              <a:rPr lang="en-US" altLang="zh-CN" sz="18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Accelerator Toolbox Workshop, 2023.</a:t>
            </a:r>
            <a:endParaRPr lang="zh-CN" altLang="en-US" sz="18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984F599-07C9-4F8C-AFA7-E63ED851A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5" y="2525927"/>
            <a:ext cx="4967357" cy="18477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45A8C5-DD96-4354-A8BA-472C3F7AA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2" y="4645098"/>
            <a:ext cx="4919385" cy="1865974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0A5AF8C4-839A-49D0-A340-DF6AE5D83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7" y="1705937"/>
            <a:ext cx="2700414" cy="27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D97C840-0457-4540-96D8-C26547701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84" y="4373704"/>
            <a:ext cx="4574026" cy="24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C660451-2622-4C51-8FDC-39BCD938D711}"/>
              </a:ext>
            </a:extLst>
          </p:cNvPr>
          <p:cNvSpPr txBox="1"/>
          <p:nvPr/>
        </p:nvSpPr>
        <p:spPr>
          <a:xfrm>
            <a:off x="9151883" y="2806262"/>
            <a:ext cx="276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一个只有四极铁组成的环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47925A0-CEF5-4006-81EF-5E43063FD1C6}"/>
              </a:ext>
            </a:extLst>
          </p:cNvPr>
          <p:cNvSpPr txBox="1"/>
          <p:nvPr/>
        </p:nvSpPr>
        <p:spPr>
          <a:xfrm>
            <a:off x="780394" y="2069867"/>
            <a:ext cx="235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BEPCII </a:t>
            </a:r>
            <a:r>
              <a:rPr lang="zh-CN" altLang="en-US" dirty="0">
                <a:solidFill>
                  <a:srgbClr val="FF0000"/>
                </a:solidFill>
              </a:rPr>
              <a:t>的对撞区建模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95D156-AF6D-4A33-B2D2-C827311D8EEE}"/>
              </a:ext>
            </a:extLst>
          </p:cNvPr>
          <p:cNvSpPr txBox="1"/>
          <p:nvPr/>
        </p:nvSpPr>
        <p:spPr>
          <a:xfrm>
            <a:off x="7521033" y="6521"/>
            <a:ext cx="148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段哲，</a:t>
            </a:r>
            <a:r>
              <a:rPr lang="en-US" altLang="zh-CN" dirty="0"/>
              <a:t>PIFI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986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85194-4044-4DAF-B87B-5ED82845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601"/>
            <a:ext cx="10515600" cy="1325563"/>
          </a:xfrm>
        </p:spPr>
        <p:txBody>
          <a:bodyPr/>
          <a:lstStyle/>
          <a:p>
            <a:r>
              <a:rPr lang="en-US" altLang="zh-CN" dirty="0"/>
              <a:t>Optics </a:t>
            </a:r>
            <a:r>
              <a:rPr lang="zh-CN" altLang="en-US" dirty="0"/>
              <a:t>计算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FBE83F-FA35-4DDA-8B6A-6DD6DBE5D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56B9B9-67BB-454B-9BDA-787D4C70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79E-22CB-403A-9BC3-057C2AA948E0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BE33D1-93ED-40E1-994B-F8DE1F3AC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65" y="1299927"/>
            <a:ext cx="3596551" cy="28622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29B08F-68AF-4FA4-8BEC-D73A733DB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2" y="3968752"/>
            <a:ext cx="4243626" cy="29643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C5951C3-757B-4432-AB69-2F7354F82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99" y="1371742"/>
            <a:ext cx="6629089" cy="49846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CDC2914-8FF4-4B15-962B-E9F1C1AB7BB7}"/>
              </a:ext>
            </a:extLst>
          </p:cNvPr>
          <p:cNvSpPr txBox="1"/>
          <p:nvPr/>
        </p:nvSpPr>
        <p:spPr>
          <a:xfrm>
            <a:off x="5226270" y="250900"/>
            <a:ext cx="2538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/>
              <a:t>Closed orbit</a:t>
            </a:r>
          </a:p>
          <a:p>
            <a:pPr marL="342900" indent="-342900">
              <a:buAutoNum type="arabicPeriod"/>
            </a:pPr>
            <a:r>
              <a:rPr lang="en-US" altLang="zh-CN" dirty="0"/>
              <a:t>Jacobian </a:t>
            </a:r>
            <a:r>
              <a:rPr lang="zh-CN" altLang="en-US" dirty="0"/>
              <a:t>矩阵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Linear Normal Form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CEFA73A-4ED5-40D9-98C8-3F99E485B316}"/>
              </a:ext>
            </a:extLst>
          </p:cNvPr>
          <p:cNvSpPr txBox="1"/>
          <p:nvPr/>
        </p:nvSpPr>
        <p:spPr>
          <a:xfrm>
            <a:off x="7794642" y="250900"/>
            <a:ext cx="4397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考虑耦合的情况，正由</a:t>
            </a:r>
            <a:r>
              <a:rPr lang="zh-CN" altLang="en-US" dirty="0">
                <a:solidFill>
                  <a:srgbClr val="FF0000"/>
                </a:solidFill>
              </a:rPr>
              <a:t>常振楠</a:t>
            </a:r>
            <a:r>
              <a:rPr lang="zh-CN" altLang="en-US" dirty="0"/>
              <a:t>负责推进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进一步还计划考虑同步辐射的影响</a:t>
            </a:r>
          </a:p>
        </p:txBody>
      </p:sp>
    </p:spTree>
    <p:extLst>
      <p:ext uri="{BB962C8B-B14F-4D97-AF65-F5344CB8AC3E}">
        <p14:creationId xmlns:p14="http://schemas.microsoft.com/office/powerpoint/2010/main" val="8622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229C8-CE8E-4CCE-8823-F917D7B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发射度计算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ED7594-5F16-4EB2-A92A-DD835B104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811"/>
            <a:ext cx="10515600" cy="4351338"/>
          </a:xfrm>
        </p:spPr>
        <p:txBody>
          <a:bodyPr/>
          <a:lstStyle/>
          <a:p>
            <a:r>
              <a:rPr lang="en-US" altLang="zh-CN" sz="2800" dirty="0"/>
              <a:t>SLIM method (A. Chao)</a:t>
            </a:r>
          </a:p>
          <a:p>
            <a:r>
              <a:rPr lang="en-US" altLang="zh-CN" dirty="0"/>
              <a:t>Envelope matrix method (K. </a:t>
            </a:r>
            <a:r>
              <a:rPr lang="en-US" altLang="zh-CN" dirty="0" err="1"/>
              <a:t>Ohmi</a:t>
            </a:r>
            <a:r>
              <a:rPr lang="en-US" altLang="zh-CN" dirty="0"/>
              <a:t>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BD378A-8DE0-4C49-88C4-0BD6220257FD}"/>
              </a:ext>
            </a:extLst>
          </p:cNvPr>
          <p:cNvSpPr txBox="1"/>
          <p:nvPr/>
        </p:nvSpPr>
        <p:spPr>
          <a:xfrm>
            <a:off x="10476637" y="1156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戴亦贤</a:t>
            </a: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3C5E94EC-CAD9-4EE4-A0B7-091140072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10" y="3401264"/>
            <a:ext cx="6600681" cy="2133587"/>
          </a:xfrm>
          <a:prstGeom prst="rect">
            <a:avLst/>
          </a:prstGeom>
        </p:spPr>
      </p:pic>
      <p:pic>
        <p:nvPicPr>
          <p:cNvPr id="6" name="内容占位符 8">
            <a:extLst>
              <a:ext uri="{FF2B5EF4-FFF2-40B4-BE49-F238E27FC236}">
                <a16:creationId xmlns:a16="http://schemas.microsoft.com/office/drawing/2014/main" id="{B7B7C492-AD33-4E07-8234-FDF0F9E35A0C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22" y="3294755"/>
            <a:ext cx="5084306" cy="237710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1B40BB2-DAF9-4E64-9A03-616B7C07C33F}"/>
              </a:ext>
            </a:extLst>
          </p:cNvPr>
          <p:cNvSpPr txBox="1"/>
          <p:nvPr/>
        </p:nvSpPr>
        <p:spPr>
          <a:xfrm>
            <a:off x="431678" y="302362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HEPS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911C247-EEC4-41E2-B3EB-65FBF1647B86}"/>
              </a:ext>
            </a:extLst>
          </p:cNvPr>
          <p:cNvSpPr txBox="1"/>
          <p:nvPr/>
        </p:nvSpPr>
        <p:spPr>
          <a:xfrm>
            <a:off x="6096000" y="703320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Next: </a:t>
            </a:r>
            <a:r>
              <a:rPr lang="zh-CN" altLang="en-US" dirty="0"/>
              <a:t>异常平衡发射度的计算</a:t>
            </a:r>
            <a:r>
              <a:rPr lang="en-US" altLang="zh-CN" dirty="0"/>
              <a:t>,  Phys. Rev. E 49, 4474 (1994).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550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141AA-D8FE-44C7-BAE3-8CE0EC38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同步辐射 </a:t>
            </a:r>
            <a:r>
              <a:rPr lang="en-US" altLang="zh-CN" dirty="0"/>
              <a:t>(</a:t>
            </a:r>
            <a:r>
              <a:rPr lang="en-US" altLang="zh-CN" dirty="0" err="1"/>
              <a:t>RadCod</a:t>
            </a:r>
            <a:r>
              <a:rPr lang="zh-CN" altLang="en-US" dirty="0"/>
              <a:t>、</a:t>
            </a:r>
            <a:r>
              <a:rPr lang="en-US" altLang="zh-CN" dirty="0" err="1"/>
              <a:t>RadTaper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8ECB77-8F39-4D82-9EBE-46870D55B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548"/>
            <a:ext cx="4750676" cy="13255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/>
              <a:t>Next: </a:t>
            </a:r>
          </a:p>
          <a:p>
            <a:r>
              <a:rPr lang="zh-CN" altLang="en-US" sz="2000" dirty="0"/>
              <a:t>考虑辐射效应的 </a:t>
            </a:r>
            <a:r>
              <a:rPr lang="en-US" altLang="zh-CN" sz="2000" dirty="0"/>
              <a:t>Optics </a:t>
            </a:r>
            <a:r>
              <a:rPr lang="zh-CN" altLang="en-US" sz="2000" dirty="0"/>
              <a:t>参数计算</a:t>
            </a:r>
            <a:endParaRPr lang="en-US" altLang="zh-CN" sz="2000" dirty="0"/>
          </a:p>
          <a:p>
            <a:r>
              <a:rPr lang="en-US" altLang="zh-CN" sz="2000" dirty="0"/>
              <a:t>APES-T </a:t>
            </a:r>
            <a:r>
              <a:rPr lang="zh-CN" altLang="en-US" sz="2000" dirty="0"/>
              <a:t>中的辐射效应实现</a:t>
            </a: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2F5AB2-9987-4341-A00E-6382E093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79E-22CB-403A-9BC3-057C2AA948E0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7C53C9-D684-4637-BC3D-4B9CCD116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892" y="497047"/>
            <a:ext cx="3064949" cy="22970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A5C72B-F6FD-420E-806A-281192F8F2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70" y="2847250"/>
            <a:ext cx="9015254" cy="3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25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967</Words>
  <Application>Microsoft Office PowerPoint</Application>
  <PresentationFormat>宽屏</PresentationFormat>
  <Paragraphs>212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CharisSIL</vt:lpstr>
      <vt:lpstr>MyriadPro-SemiboldSemiCn</vt:lpstr>
      <vt:lpstr>等线</vt:lpstr>
      <vt:lpstr>等线 Light</vt:lpstr>
      <vt:lpstr>微软雅黑</vt:lpstr>
      <vt:lpstr>Arial</vt:lpstr>
      <vt:lpstr>Times New Roman</vt:lpstr>
      <vt:lpstr>Wingdings</vt:lpstr>
      <vt:lpstr>Office 主题​​</vt:lpstr>
      <vt:lpstr>面向 CEPC 的束流动力学软件开发进展</vt:lpstr>
      <vt:lpstr>所创新项目：（APES: Accelerator Physics Emulation System）</vt:lpstr>
      <vt:lpstr>考核指标</vt:lpstr>
      <vt:lpstr>Python &amp; C/C++ 作为主要编程语言</vt:lpstr>
      <vt:lpstr>设计架构</vt:lpstr>
      <vt:lpstr>加速器建模</vt:lpstr>
      <vt:lpstr>Optics 计算</vt:lpstr>
      <vt:lpstr>发射度计算</vt:lpstr>
      <vt:lpstr>同步辐射 (RadCod、RadTaper)</vt:lpstr>
      <vt:lpstr>高效跟踪 TRACKING (APES-T)</vt:lpstr>
      <vt:lpstr>具体进展 – 手册</vt:lpstr>
      <vt:lpstr>文章发表及会议交流情况</vt:lpstr>
      <vt:lpstr>现状与规划</vt:lpstr>
      <vt:lpstr>运作形式</vt:lpstr>
      <vt:lpstr>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APES 开发进展</dc:title>
  <dc:creator>Yuan Zhang</dc:creator>
  <cp:lastModifiedBy>Yuan Zhang</cp:lastModifiedBy>
  <cp:revision>46</cp:revision>
  <dcterms:created xsi:type="dcterms:W3CDTF">2024-06-25T09:21:17Z</dcterms:created>
  <dcterms:modified xsi:type="dcterms:W3CDTF">2024-06-27T03:49:48Z</dcterms:modified>
</cp:coreProperties>
</file>