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1515" r:id="rId2"/>
    <p:sldId id="1516" r:id="rId3"/>
    <p:sldId id="1509" r:id="rId4"/>
    <p:sldId id="1510" r:id="rId5"/>
    <p:sldId id="1511" r:id="rId6"/>
    <p:sldId id="1512" r:id="rId7"/>
    <p:sldId id="1513" r:id="rId8"/>
    <p:sldId id="1514" r:id="rId9"/>
    <p:sldId id="1517" r:id="rId10"/>
    <p:sldId id="1521" r:id="rId11"/>
    <p:sldId id="1523" r:id="rId12"/>
    <p:sldId id="1524" r:id="rId13"/>
    <p:sldId id="257" r:id="rId14"/>
    <p:sldId id="2335" r:id="rId15"/>
    <p:sldId id="2336" r:id="rId16"/>
    <p:sldId id="1518" r:id="rId17"/>
    <p:sldId id="1525" r:id="rId18"/>
    <p:sldId id="1545" r:id="rId19"/>
    <p:sldId id="1550" r:id="rId20"/>
    <p:sldId id="1546" r:id="rId21"/>
    <p:sldId id="1547" r:id="rId22"/>
    <p:sldId id="1548" r:id="rId23"/>
    <p:sldId id="1549" r:id="rId24"/>
    <p:sldId id="880" r:id="rId25"/>
    <p:sldId id="1519" r:id="rId26"/>
    <p:sldId id="1520" r:id="rId2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BA3F3F"/>
    <a:srgbClr val="FFFFFF"/>
    <a:srgbClr val="090708"/>
    <a:srgbClr val="D0D8E8"/>
    <a:srgbClr val="4F81BD"/>
    <a:srgbClr val="003399"/>
    <a:srgbClr val="E6E6E6"/>
    <a:srgbClr val="0070C0"/>
    <a:srgbClr val="4D8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7" autoAdjust="0"/>
    <p:restoredTop sz="91732" autoAdjust="0"/>
  </p:normalViewPr>
  <p:slideViewPr>
    <p:cSldViewPr>
      <p:cViewPr varScale="1">
        <p:scale>
          <a:sx n="69" d="100"/>
          <a:sy n="69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2024/6/27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2024/6/27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2024/6/27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114731"/>
            <a:ext cx="10972800" cy="501143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0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15D-5845-4E10-96EE-900B6420E4E9}" type="datetime1">
              <a:rPr lang="zh-CN" altLang="en-US" smtClean="0"/>
              <a:t>2024/6/27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  <a:t>2024/6/27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56793"/>
            <a:ext cx="10972800" cy="4569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package" Target="../embeddings/Microsoft_Visio_Drawing11.vsdx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E93AEE6-68FD-4F4F-A4A8-1E01D66E5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92" y="1718148"/>
            <a:ext cx="10729192" cy="1470025"/>
          </a:xfrm>
        </p:spPr>
        <p:txBody>
          <a:bodyPr/>
          <a:lstStyle/>
          <a:p>
            <a:r>
              <a:rPr lang="en-US" altLang="zh-CN" sz="48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CEPC injection </a:t>
            </a:r>
            <a:r>
              <a:rPr lang="en-US" altLang="zh-CN" sz="48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Linac</a:t>
            </a:r>
            <a:r>
              <a:rPr lang="en-US" altLang="zh-CN" sz="48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 development in EDR</a:t>
            </a:r>
            <a:r>
              <a:rPr lang="zh-CN" altLang="en-US" sz="48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/>
            </a:r>
            <a:br>
              <a:rPr lang="zh-CN" altLang="en-US" sz="48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</a:br>
            <a:endParaRPr lang="zh-CN" altLang="en-US" sz="4800" dirty="0"/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4D82592-CC60-4E99-A03C-A0E38311FF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张敬如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2024.6.27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07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47A4E60B-B45D-4C99-86E3-C379BB6F8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除了和高能锐新合作还找到两家材料生产企业</a:t>
            </a:r>
            <a:endParaRPr lang="en-US" altLang="zh-CN" dirty="0"/>
          </a:p>
          <a:p>
            <a:r>
              <a:rPr lang="zh-CN" altLang="en-US" dirty="0"/>
              <a:t>以现在使用的材料的材质单作为标准</a:t>
            </a:r>
            <a:endParaRPr lang="en-US" altLang="zh-CN" dirty="0"/>
          </a:p>
          <a:p>
            <a:r>
              <a:rPr lang="en-US" altLang="zh-CN" dirty="0"/>
              <a:t>No 1: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No 2:</a:t>
            </a:r>
          </a:p>
          <a:p>
            <a:pPr marL="457200" lvl="1" indent="0">
              <a:buNone/>
            </a:pPr>
            <a:endParaRPr lang="en-US" altLang="zh-CN" dirty="0"/>
          </a:p>
          <a:p>
            <a:r>
              <a:rPr lang="zh-CN" altLang="en-US" dirty="0"/>
              <a:t>准备进行下一步工艺检测（高能锐新）</a:t>
            </a:r>
            <a:endParaRPr lang="en-US" altLang="zh-CN" dirty="0"/>
          </a:p>
          <a:p>
            <a:r>
              <a:rPr lang="zh-CN" altLang="en-US" dirty="0"/>
              <a:t>企业需求：为科技服务，已加入了产业联盟</a:t>
            </a:r>
            <a:endParaRPr lang="en-US" altLang="zh-CN" dirty="0"/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CF5BC903-4E65-4B4B-AF63-A7A211F72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无氧铜材料的国产化研究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B98ECFAC-26B9-4099-AF30-B63AF724E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1C1B7045-F4AE-4D19-A9F6-4ABCE34B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194090D5-DC07-4D0F-BABD-395C95E4F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368" y="4149080"/>
            <a:ext cx="2432776" cy="17318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D6E7D2A4-D21D-4D57-8DF9-F5A343F87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854" y="3559645"/>
            <a:ext cx="2408415" cy="25400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100DB203-4E94-4F43-948F-8EF6C7543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5" y="2357908"/>
            <a:ext cx="6924675" cy="990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0C2C39E5-9E29-4DC0-B1AF-148B9BD8C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072" y="1820818"/>
            <a:ext cx="1781175" cy="28575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F5EBBBD2-2AB0-4C03-9176-CEB8E606B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37" y="2635551"/>
            <a:ext cx="3208829" cy="125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70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18F1D7E7-8A67-4538-A03F-9101A7015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高功率测试的实验设计</a:t>
            </a:r>
            <a:endParaRPr lang="en-US" altLang="zh-CN" dirty="0"/>
          </a:p>
          <a:p>
            <a:pPr lvl="1"/>
            <a:r>
              <a:rPr lang="en-US" altLang="zh-CN" b="0" i="0" dirty="0">
                <a:effectLst/>
                <a:latin typeface="Arial" panose="020B0604020202020204" pitchFamily="34" charset="0"/>
              </a:rPr>
              <a:t>S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波段谐振环</a:t>
            </a:r>
            <a:endParaRPr lang="en-US" altLang="zh-CN" b="0" i="0" dirty="0">
              <a:effectLst/>
              <a:latin typeface="Arial" panose="020B0604020202020204" pitchFamily="34" charset="0"/>
            </a:endParaRPr>
          </a:p>
          <a:p>
            <a:pPr lvl="2"/>
            <a:r>
              <a:rPr lang="zh-CN" altLang="en-US" dirty="0"/>
              <a:t>谐振环功率可以到</a:t>
            </a:r>
            <a:r>
              <a:rPr lang="en-US" altLang="zh-CN" dirty="0"/>
              <a:t>200MW</a:t>
            </a:r>
          </a:p>
          <a:p>
            <a:pPr lvl="2"/>
            <a:r>
              <a:rPr lang="zh-CN" altLang="en-US" dirty="0"/>
              <a:t>被测件可用位置总长度为</a:t>
            </a:r>
            <a:r>
              <a:rPr lang="en-US" altLang="zh-CN" dirty="0"/>
              <a:t>812mm</a:t>
            </a:r>
          </a:p>
          <a:p>
            <a:pPr lvl="2"/>
            <a:r>
              <a:rPr lang="zh-CN" altLang="en-US" dirty="0"/>
              <a:t>不能有大的衰减，否则影响谐振环性能</a:t>
            </a:r>
            <a:endParaRPr lang="en-US" altLang="zh-CN" dirty="0"/>
          </a:p>
          <a:p>
            <a:pPr lvl="1"/>
            <a:r>
              <a:rPr lang="zh-CN" altLang="en-US" dirty="0"/>
              <a:t>波导窄边变小，</a:t>
            </a:r>
            <a:r>
              <a:rPr lang="en-US" altLang="zh-CN" dirty="0"/>
              <a:t>200MW</a:t>
            </a:r>
            <a:r>
              <a:rPr lang="zh-CN" altLang="en-US" dirty="0"/>
              <a:t>功率通过时</a:t>
            </a:r>
            <a:endParaRPr lang="en-US" altLang="zh-CN" dirty="0"/>
          </a:p>
          <a:p>
            <a:pPr lvl="2"/>
            <a:r>
              <a:rPr lang="zh-CN" altLang="en-US" dirty="0"/>
              <a:t>标准矩形波导</a:t>
            </a:r>
            <a:r>
              <a:rPr lang="en-US" altLang="zh-CN" dirty="0"/>
              <a:t>Emax=13.6MV/m</a:t>
            </a:r>
          </a:p>
          <a:p>
            <a:pPr lvl="2"/>
            <a:r>
              <a:rPr lang="en-US" altLang="zh-CN" dirty="0"/>
              <a:t>34.04mm</a:t>
            </a:r>
            <a:r>
              <a:rPr lang="zh-CN" altLang="en-US" dirty="0"/>
              <a:t>过渡到</a:t>
            </a:r>
            <a:r>
              <a:rPr lang="en-US" altLang="zh-CN" dirty="0"/>
              <a:t>10mm</a:t>
            </a:r>
            <a:r>
              <a:rPr lang="zh-CN" altLang="en-US" dirty="0"/>
              <a:t>，</a:t>
            </a:r>
            <a:r>
              <a:rPr lang="en-US" altLang="zh-CN" dirty="0"/>
              <a:t> Emax= 32.5MV/m</a:t>
            </a:r>
            <a:endParaRPr lang="zh-CN" altLang="en-US" dirty="0"/>
          </a:p>
          <a:p>
            <a:pPr lvl="2"/>
            <a:endParaRPr lang="zh-CN" altLang="en-US" dirty="0"/>
          </a:p>
          <a:p>
            <a:pPr lvl="2"/>
            <a:endParaRPr lang="en-US" altLang="zh-CN" dirty="0"/>
          </a:p>
          <a:p>
            <a:pPr lvl="2"/>
            <a:endParaRPr lang="en-US" altLang="zh-CN" dirty="0"/>
          </a:p>
          <a:p>
            <a:pPr lvl="2"/>
            <a:endParaRPr lang="zh-CN" altLang="en-US" dirty="0"/>
          </a:p>
          <a:p>
            <a:pPr lvl="1"/>
            <a:endParaRPr lang="en-US" altLang="zh-CN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DF90427C-935D-40AF-ACF3-7990FEF7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无氧铜材料的国产化研究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C2DA598D-B2C6-4F3D-B6E1-EFFFF8136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6D752F7-19FA-4567-9EE5-E05912431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8B4EFFB-FB89-4764-8BB2-5EF73AEE1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8" y="4470485"/>
            <a:ext cx="6349661" cy="18184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E6EDC4A-D7A6-43E3-ADC5-87B9900B0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640" y="4498376"/>
            <a:ext cx="4144528" cy="1818471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92D2EAD6-21BB-4F29-BE50-BB35A09AC133}"/>
              </a:ext>
            </a:extLst>
          </p:cNvPr>
          <p:cNvGrpSpPr/>
          <p:nvPr/>
        </p:nvGrpSpPr>
        <p:grpSpPr>
          <a:xfrm>
            <a:off x="7221327" y="1873079"/>
            <a:ext cx="4123841" cy="2113982"/>
            <a:chOff x="7279972" y="740699"/>
            <a:chExt cx="4525244" cy="2551009"/>
          </a:xfrm>
        </p:grpSpPr>
        <p:grpSp>
          <p:nvGrpSpPr>
            <p:cNvPr id="16" name="组合 15">
              <a:extLst>
                <a:ext uri="{FF2B5EF4-FFF2-40B4-BE49-F238E27FC236}">
                  <a16:creationId xmlns="" xmlns:a16="http://schemas.microsoft.com/office/drawing/2014/main" id="{7CA445BC-EDA7-487A-ADE5-B802C5C7BC74}"/>
                </a:ext>
              </a:extLst>
            </p:cNvPr>
            <p:cNvGrpSpPr/>
            <p:nvPr/>
          </p:nvGrpSpPr>
          <p:grpSpPr>
            <a:xfrm>
              <a:off x="7279972" y="740699"/>
              <a:ext cx="4525244" cy="1988393"/>
              <a:chOff x="6828556" y="916676"/>
              <a:chExt cx="4525244" cy="1988393"/>
            </a:xfrm>
          </p:grpSpPr>
          <p:pic>
            <p:nvPicPr>
              <p:cNvPr id="18" name="图片 17">
                <a:extLst>
                  <a:ext uri="{FF2B5EF4-FFF2-40B4-BE49-F238E27FC236}">
                    <a16:creationId xmlns="" xmlns:a16="http://schemas.microsoft.com/office/drawing/2014/main" id="{D23A5F2B-921A-44A3-87BB-D7F5966232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8556" y="916676"/>
                <a:ext cx="1903555" cy="1988393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5739303B-F5FE-4718-ADE1-B5BFAAEBF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45441" y="970237"/>
                <a:ext cx="2508359" cy="1881270"/>
              </a:xfrm>
              <a:prstGeom prst="rect">
                <a:avLst/>
              </a:prstGeom>
            </p:spPr>
          </p:pic>
        </p:grpSp>
        <p:sp>
          <p:nvSpPr>
            <p:cNvPr id="17" name="文本框 16">
              <a:extLst>
                <a:ext uri="{FF2B5EF4-FFF2-40B4-BE49-F238E27FC236}">
                  <a16:creationId xmlns="" xmlns:a16="http://schemas.microsoft.com/office/drawing/2014/main" id="{17CDC02A-2EFB-4ED3-8106-F498F641B402}"/>
                </a:ext>
              </a:extLst>
            </p:cNvPr>
            <p:cNvSpPr txBox="1"/>
            <p:nvPr/>
          </p:nvSpPr>
          <p:spPr>
            <a:xfrm>
              <a:off x="8829073" y="2835190"/>
              <a:ext cx="2118388" cy="45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FF0000"/>
                  </a:solidFill>
                </a:rPr>
                <a:t>标准矩形波导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9894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0CCC2F88-4661-4E16-8FBF-A7A192DE5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间距小于</a:t>
            </a:r>
            <a:r>
              <a:rPr lang="en-US" altLang="zh-CN" dirty="0"/>
              <a:t>1mm</a:t>
            </a:r>
            <a:r>
              <a:rPr lang="zh-CN" altLang="en-US" dirty="0"/>
              <a:t>必定引起打火（</a:t>
            </a:r>
            <a:r>
              <a:rPr lang="en-US" altLang="zh-CN" dirty="0"/>
              <a:t>X</a:t>
            </a:r>
            <a:r>
              <a:rPr lang="zh-CN" altLang="en-US" dirty="0"/>
              <a:t>波段实验结果）</a:t>
            </a:r>
            <a:endParaRPr lang="en-US" altLang="zh-CN" dirty="0"/>
          </a:p>
          <a:p>
            <a:r>
              <a:rPr lang="zh-CN" altLang="en-US" dirty="0"/>
              <a:t>间距</a:t>
            </a:r>
            <a:r>
              <a:rPr lang="en-US" altLang="zh-CN" dirty="0"/>
              <a:t>1mm</a:t>
            </a:r>
            <a:r>
              <a:rPr lang="zh-CN" altLang="en-US" dirty="0"/>
              <a:t>时，</a:t>
            </a:r>
            <a:r>
              <a:rPr lang="en-US" altLang="zh-CN" dirty="0"/>
              <a:t>272MV/m</a:t>
            </a:r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E057A4B0-84ED-48CE-BD4F-F21A40B4D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无氧铜材料的国产化研究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5C57183D-CFB1-4A4B-83F4-1C88DFDD6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CACBC7B-A94E-438C-8E84-9B901F33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556FE22-4DEF-4385-BE90-DA9ACB8AA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90" y="3015860"/>
            <a:ext cx="5039353" cy="21367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A4FCD05-07E4-4CE6-90E5-6778C3BED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541992"/>
            <a:ext cx="5746431" cy="19734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D8A5549-3879-47CF-B218-E3E7BE26BB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70"/>
          <a:stretch/>
        </p:blipFill>
        <p:spPr>
          <a:xfrm>
            <a:off x="5303911" y="3755714"/>
            <a:ext cx="6650423" cy="269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92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无氧铜材料的国产化研究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1016713" y="2996952"/>
            <a:ext cx="10158573" cy="3033899"/>
            <a:chOff x="2163876" y="3218344"/>
            <a:chExt cx="10556506" cy="3321931"/>
          </a:xfrm>
        </p:grpSpPr>
        <p:grpSp>
          <p:nvGrpSpPr>
            <p:cNvPr id="13" name="组合 12"/>
            <p:cNvGrpSpPr/>
            <p:nvPr/>
          </p:nvGrpSpPr>
          <p:grpSpPr>
            <a:xfrm>
              <a:off x="2163876" y="3218344"/>
              <a:ext cx="10556506" cy="3034329"/>
              <a:chOff x="1871224" y="3703984"/>
              <a:chExt cx="10556506" cy="3034329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96000" y="4151121"/>
                <a:ext cx="1078480" cy="2056377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71224" y="3856937"/>
                <a:ext cx="4032382" cy="2881376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83193" y="3703984"/>
                <a:ext cx="4344537" cy="2503514"/>
              </a:xfrm>
              <a:prstGeom prst="rect">
                <a:avLst/>
              </a:prstGeom>
            </p:spPr>
          </p:pic>
        </p:grpSp>
        <p:sp>
          <p:nvSpPr>
            <p:cNvPr id="16" name="文本框 15"/>
            <p:cNvSpPr txBox="1"/>
            <p:nvPr/>
          </p:nvSpPr>
          <p:spPr>
            <a:xfrm>
              <a:off x="2163876" y="6170943"/>
              <a:ext cx="98401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FF0000"/>
                  </a:solidFill>
                </a:rPr>
                <a:t>E</a:t>
              </a:r>
              <a:r>
                <a:rPr lang="zh-CN" altLang="en-US" b="1" dirty="0">
                  <a:solidFill>
                    <a:srgbClr val="FF0000"/>
                  </a:solidFill>
                </a:rPr>
                <a:t>面加脊矩形波导，脊宽</a:t>
              </a:r>
              <a:r>
                <a:rPr lang="en-US" altLang="zh-CN" b="1" dirty="0">
                  <a:solidFill>
                    <a:srgbClr val="FF0000"/>
                  </a:solidFill>
                </a:rPr>
                <a:t>1.3mm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838200" y="1268760"/>
            <a:ext cx="9506272" cy="2408863"/>
          </a:xfrm>
        </p:spPr>
        <p:txBody>
          <a:bodyPr>
            <a:normAutofit/>
          </a:bodyPr>
          <a:lstStyle/>
          <a:p>
            <a:r>
              <a:rPr lang="en-US" altLang="zh-CN" dirty="0"/>
              <a:t>200MW</a:t>
            </a:r>
            <a:r>
              <a:rPr lang="zh-CN" altLang="en-US" dirty="0"/>
              <a:t>平均功率，</a:t>
            </a:r>
            <a:r>
              <a:rPr lang="en-US" altLang="zh-CN" dirty="0"/>
              <a:t>1.08</a:t>
            </a:r>
            <a:r>
              <a:rPr lang="zh-CN" altLang="en-US" dirty="0"/>
              <a:t>米，现有模型</a:t>
            </a:r>
            <a:endParaRPr lang="en-US" altLang="zh-CN" dirty="0"/>
          </a:p>
          <a:p>
            <a:r>
              <a:rPr lang="en-US" altLang="zh-CN" dirty="0"/>
              <a:t>E</a:t>
            </a:r>
            <a:r>
              <a:rPr lang="zh-CN" altLang="en-US" dirty="0"/>
              <a:t>面加脊矩形波导</a:t>
            </a:r>
            <a:r>
              <a:rPr lang="en-US" altLang="zh-CN" dirty="0"/>
              <a:t>, Emax=67.42MV/m</a:t>
            </a:r>
            <a:r>
              <a:rPr lang="zh-CN" altLang="en-US" dirty="0"/>
              <a:t>，</a:t>
            </a:r>
            <a:r>
              <a:rPr lang="en-US" altLang="zh-CN" dirty="0"/>
              <a:t>S11@2856MHz=-43dB</a:t>
            </a:r>
            <a:r>
              <a:rPr lang="zh-CN" altLang="en-US" dirty="0"/>
              <a:t>，衰减</a:t>
            </a:r>
            <a:r>
              <a:rPr lang="en-US" altLang="zh-CN" dirty="0"/>
              <a:t>0.048dB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9415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0107F370-06C5-403A-A6E6-AA7026EC9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完成了</a:t>
            </a:r>
            <a:r>
              <a: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金属负载的设计、加工和冷测，驻波比均小于</a:t>
            </a:r>
            <a:r>
              <a:rPr lang="zh-CN" altLang="zh-CN" noProof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1.1</a:t>
            </a:r>
            <a:endParaRPr lang="en-US" altLang="zh-CN" noProof="1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noProof="1">
                <a:latin typeface="微软雅黑" panose="020B0503020204020204" pitchFamily="34" charset="-122"/>
                <a:cs typeface="Times New Roman" panose="02020603050405020304" pitchFamily="18" charset="0"/>
              </a:rPr>
              <a:t>完成了</a:t>
            </a:r>
            <a:r>
              <a: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金属负载的高功率测试，在脉宽为</a:t>
            </a:r>
            <a:r>
              <a:rPr lang="en-US" altLang="zh-CN" noProof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3us</a:t>
            </a:r>
            <a:r>
              <a: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，重复频率</a:t>
            </a:r>
            <a:r>
              <a:rPr lang="en-US" altLang="zh-CN" noProof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50Hz</a:t>
            </a:r>
            <a:r>
              <a: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的情况下，峰值功率超过</a:t>
            </a:r>
            <a:r>
              <a:rPr lang="en-US" altLang="zh-CN" noProof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40MW</a:t>
            </a:r>
          </a:p>
          <a:p>
            <a:r>
              <a:rPr lang="zh-CN" altLang="en-US" noProof="1">
                <a:latin typeface="微软雅黑" panose="020B0503020204020204" pitchFamily="34" charset="-122"/>
                <a:cs typeface="Times New Roman" panose="02020603050405020304" pitchFamily="18" charset="0"/>
              </a:rPr>
              <a:t>用于</a:t>
            </a:r>
            <a:r>
              <a: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球型储能腔脉冲压缩器老练，重复频率</a:t>
            </a:r>
            <a:r>
              <a:rPr lang="en-US" altLang="zh-CN" noProof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50Hz</a:t>
            </a:r>
            <a:r>
              <a: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的情况下，单根负载承受功率超过</a:t>
            </a:r>
            <a:r>
              <a:rPr lang="en-US" altLang="zh-CN" noProof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170MW</a:t>
            </a:r>
            <a:r>
              <a: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noProof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1us</a:t>
            </a:r>
            <a:r>
              <a: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脉冲的峰值）</a:t>
            </a:r>
            <a:endParaRPr lang="en-US" altLang="zh-CN" noProof="1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56B111BC-728E-463B-8CD2-3941BC646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S-</a:t>
            </a:r>
            <a:r>
              <a:rPr lang="zh-CN" altLang="en-US" dirty="0"/>
              <a:t>波段脉冲压缩器和负载的高功率测试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1BC1A51-A3CD-45FA-9AFC-D1243B8FF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84E8152-3869-4E8C-BEE1-296C6839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4FDAA88A-0330-43CB-995D-48CFBE3525FA}"/>
              </a:ext>
            </a:extLst>
          </p:cNvPr>
          <p:cNvGrpSpPr/>
          <p:nvPr/>
        </p:nvGrpSpPr>
        <p:grpSpPr>
          <a:xfrm>
            <a:off x="1388245" y="3749359"/>
            <a:ext cx="2846374" cy="2814520"/>
            <a:chOff x="217366" y="2290922"/>
            <a:chExt cx="2131175" cy="2758258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BB192D45-2DE9-420F-84EC-B01309ADA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366" y="2290922"/>
              <a:ext cx="2131175" cy="2415331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D14606EC-8384-4888-B14D-94FF2E00A891}"/>
                </a:ext>
              </a:extLst>
            </p:cNvPr>
            <p:cNvSpPr txBox="1"/>
            <p:nvPr/>
          </p:nvSpPr>
          <p:spPr>
            <a:xfrm>
              <a:off x="731316" y="467984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金属负载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6D5A2EDA-F29A-446C-AA59-833F6830C89E}"/>
              </a:ext>
            </a:extLst>
          </p:cNvPr>
          <p:cNvGrpSpPr/>
          <p:nvPr/>
        </p:nvGrpSpPr>
        <p:grpSpPr>
          <a:xfrm>
            <a:off x="6816080" y="3205446"/>
            <a:ext cx="3004449" cy="1767375"/>
            <a:chOff x="2584057" y="2312595"/>
            <a:chExt cx="2935879" cy="2737967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66453236-F82C-4615-970F-93452F4BB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4057" y="2312595"/>
              <a:ext cx="2935879" cy="2390303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="" xmlns:a16="http://schemas.microsoft.com/office/drawing/2014/main" id="{C16F8044-6928-498D-8AD2-454FBBB4F423}"/>
                </a:ext>
              </a:extLst>
            </p:cNvPr>
            <p:cNvSpPr txBox="1"/>
            <p:nvPr/>
          </p:nvSpPr>
          <p:spPr>
            <a:xfrm>
              <a:off x="3497998" y="468123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射频参数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0CE214A4-3602-4708-AA6B-6146A028544C}"/>
              </a:ext>
            </a:extLst>
          </p:cNvPr>
          <p:cNvGrpSpPr/>
          <p:nvPr/>
        </p:nvGrpSpPr>
        <p:grpSpPr>
          <a:xfrm>
            <a:off x="4869252" y="5075216"/>
            <a:ext cx="5364596" cy="1639932"/>
            <a:chOff x="227348" y="5413071"/>
            <a:chExt cx="5364596" cy="1244748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FF6C0857-5C53-4671-A89B-6FBFB22C2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348" y="5413071"/>
              <a:ext cx="5364596" cy="875416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="" xmlns:a16="http://schemas.microsoft.com/office/drawing/2014/main" id="{6072CA73-7FF1-4A14-B9EC-533FAE6138D6}"/>
                </a:ext>
              </a:extLst>
            </p:cNvPr>
            <p:cNvSpPr txBox="1"/>
            <p:nvPr/>
          </p:nvSpPr>
          <p:spPr>
            <a:xfrm>
              <a:off x="2009399" y="6288487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高功率测试系统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8395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5EBBE8CE-2E0D-4747-9727-F61E67D3C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80MW</a:t>
            </a:r>
            <a:r>
              <a:rPr lang="zh-CN" altLang="en-US" dirty="0"/>
              <a:t>功率源</a:t>
            </a:r>
            <a:endParaRPr lang="en-US" altLang="zh-CN" dirty="0"/>
          </a:p>
          <a:p>
            <a:pPr>
              <a:spcAft>
                <a:spcPts val="0"/>
              </a:spcAft>
            </a:pPr>
            <a:r>
              <a:rPr lang="zh-CN" altLang="en-US" dirty="0"/>
              <a:t>完成了球型储能腔脉冲压缩器的设计和调试</a:t>
            </a:r>
            <a:endParaRPr lang="en-US" altLang="zh-CN" dirty="0"/>
          </a:p>
          <a:p>
            <a:pPr lvl="1"/>
            <a:r>
              <a:rPr lang="zh-CN" altLang="en-US" dirty="0"/>
              <a:t>实测</a:t>
            </a:r>
            <a:r>
              <a:rPr lang="en-US" altLang="zh-CN" dirty="0"/>
              <a:t>Q0</a:t>
            </a:r>
            <a:r>
              <a:rPr lang="zh-CN" altLang="en-US" dirty="0"/>
              <a:t>、峰值功率增益</a:t>
            </a:r>
            <a:r>
              <a:rPr lang="en-US" altLang="zh-CN" dirty="0"/>
              <a:t>GP</a:t>
            </a:r>
            <a:r>
              <a:rPr lang="zh-CN" altLang="en-US" dirty="0"/>
              <a:t>与能量倍增因子</a:t>
            </a:r>
            <a:r>
              <a:rPr lang="en-US" altLang="zh-CN" dirty="0"/>
              <a:t>M</a:t>
            </a:r>
            <a:r>
              <a:rPr lang="zh-CN" altLang="en-US" dirty="0"/>
              <a:t>分别为</a:t>
            </a:r>
            <a:r>
              <a:rPr lang="en-US" altLang="zh-CN" dirty="0"/>
              <a:t>132,003</a:t>
            </a:r>
            <a:r>
              <a:rPr lang="zh-CN" altLang="en-US" dirty="0"/>
              <a:t>、</a:t>
            </a:r>
            <a:r>
              <a:rPr lang="en-US" altLang="zh-CN" dirty="0"/>
              <a:t>4.8</a:t>
            </a:r>
            <a:r>
              <a:rPr lang="zh-CN" altLang="en-US" dirty="0"/>
              <a:t>与</a:t>
            </a:r>
            <a:r>
              <a:rPr lang="en-US" altLang="zh-CN" dirty="0"/>
              <a:t>1.85</a:t>
            </a:r>
          </a:p>
          <a:p>
            <a:pPr>
              <a:spcAft>
                <a:spcPts val="0"/>
              </a:spcAft>
            </a:pPr>
            <a:r>
              <a:rPr lang="zh-CN" altLang="en-US" dirty="0"/>
              <a:t>正在进行高功率测试</a:t>
            </a:r>
            <a:endParaRPr lang="en-US" altLang="zh-CN" dirty="0"/>
          </a:p>
          <a:p>
            <a:pPr lvl="1"/>
            <a:r>
              <a:rPr lang="zh-CN" altLang="en-US" dirty="0"/>
              <a:t>已老练至速调管输出功率</a:t>
            </a:r>
            <a:r>
              <a:rPr lang="en-US" altLang="zh-CN" dirty="0"/>
              <a:t>60-70MW</a:t>
            </a:r>
            <a:r>
              <a:rPr lang="zh-CN" altLang="en-US" dirty="0"/>
              <a:t>，压缩后脉冲峰值功率</a:t>
            </a:r>
            <a:r>
              <a:rPr lang="en-US" altLang="zh-CN" dirty="0"/>
              <a:t>350 MW-370MW</a:t>
            </a:r>
            <a:r>
              <a:rPr lang="zh-CN" altLang="en-US" dirty="0"/>
              <a:t>，</a:t>
            </a:r>
            <a:r>
              <a:rPr lang="en-US" altLang="zh-CN" dirty="0"/>
              <a:t> GP </a:t>
            </a:r>
            <a:r>
              <a:rPr lang="en-US" altLang="zh-CN"/>
              <a:t>= </a:t>
            </a:r>
            <a:r>
              <a:rPr lang="en-US" altLang="zh-CN" smtClean="0"/>
              <a:t>5.47</a:t>
            </a:r>
            <a:r>
              <a:rPr lang="en-US" altLang="zh-CN" smtClean="0"/>
              <a:t> </a:t>
            </a:r>
            <a:r>
              <a:rPr lang="zh-CN" altLang="en-US" dirty="0"/>
              <a:t>（脉宽</a:t>
            </a:r>
            <a:r>
              <a:rPr lang="en-US" altLang="zh-CN" dirty="0"/>
              <a:t>4 </a:t>
            </a:r>
            <a:r>
              <a:rPr lang="el-GR" altLang="zh-CN" dirty="0"/>
              <a:t>μ</a:t>
            </a:r>
            <a:r>
              <a:rPr lang="en-US" altLang="zh-CN" dirty="0"/>
              <a:t>s</a:t>
            </a:r>
            <a:r>
              <a:rPr lang="zh-CN" altLang="en-US" dirty="0"/>
              <a:t>，重频</a:t>
            </a:r>
            <a:r>
              <a:rPr lang="en-US" altLang="zh-CN" dirty="0"/>
              <a:t>50 Hz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zh-CN" altLang="en-US" dirty="0"/>
              <a:t>定向耦合器漏，正在加工和</a:t>
            </a:r>
            <a:r>
              <a:rPr lang="en-US" altLang="zh-CN" dirty="0"/>
              <a:t>HEPS</a:t>
            </a:r>
            <a:r>
              <a:rPr lang="zh-CN" altLang="en-US" dirty="0"/>
              <a:t>相同设计的定耦（频率不同）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93A66AF1-41FF-4D2B-A878-27610A898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S-</a:t>
            </a:r>
            <a:r>
              <a:rPr lang="zh-CN" altLang="en-US" dirty="0"/>
              <a:t>波段脉冲压缩器和负载的高功率测试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3C511FC-906B-455E-BF2E-CE27335F6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085116AE-4DFC-47D2-8201-DFFD275B0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2F8C832B-F3C1-4E47-8AAB-FF97D1FBBDEF}"/>
              </a:ext>
            </a:extLst>
          </p:cNvPr>
          <p:cNvGrpSpPr/>
          <p:nvPr/>
        </p:nvGrpSpPr>
        <p:grpSpPr>
          <a:xfrm>
            <a:off x="591284" y="3930938"/>
            <a:ext cx="6482922" cy="2740540"/>
            <a:chOff x="1297363" y="3713503"/>
            <a:chExt cx="5945782" cy="2366399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76E9EB3E-B58F-495C-9DB9-1CCD813B4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7363" y="3713503"/>
              <a:ext cx="2728697" cy="204387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EFD9CFB1-0B0F-40B5-9ABD-EDA64EFD2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4448" y="3722267"/>
              <a:ext cx="2728697" cy="2035115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="" xmlns:a16="http://schemas.microsoft.com/office/drawing/2014/main" id="{0C95CBD8-5949-4F67-ABD1-54BB40157432}"/>
                </a:ext>
              </a:extLst>
            </p:cNvPr>
            <p:cNvSpPr txBox="1"/>
            <p:nvPr/>
          </p:nvSpPr>
          <p:spPr>
            <a:xfrm>
              <a:off x="1742139" y="5814143"/>
              <a:ext cx="1441420" cy="2657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400" dirty="0"/>
                <a:t>微波低功率测试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="" xmlns:a16="http://schemas.microsoft.com/office/drawing/2014/main" id="{016A39CF-26C6-4807-A6E3-DC265761F59D}"/>
                </a:ext>
              </a:extLst>
            </p:cNvPr>
            <p:cNvSpPr txBox="1"/>
            <p:nvPr/>
          </p:nvSpPr>
          <p:spPr>
            <a:xfrm>
              <a:off x="5177227" y="5762431"/>
              <a:ext cx="1441420" cy="2657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400" dirty="0"/>
                <a:t>微波高功率测试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209CF4F1-4F7B-4C16-9457-591A96AE8BEE}"/>
              </a:ext>
            </a:extLst>
          </p:cNvPr>
          <p:cNvGrpSpPr/>
          <p:nvPr/>
        </p:nvGrpSpPr>
        <p:grpSpPr>
          <a:xfrm>
            <a:off x="7606715" y="4010442"/>
            <a:ext cx="3405445" cy="2730926"/>
            <a:chOff x="8645696" y="3641110"/>
            <a:chExt cx="3405445" cy="2730926"/>
          </a:xfrm>
        </p:grpSpPr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186CD44A-3032-4F2B-A20C-6CDC72F89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5696" y="3641110"/>
              <a:ext cx="3405445" cy="2375476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="" xmlns:a16="http://schemas.microsoft.com/office/drawing/2014/main" id="{1E320979-6281-4B73-9F2B-3286C2413F51}"/>
                </a:ext>
              </a:extLst>
            </p:cNvPr>
            <p:cNvSpPr txBox="1"/>
            <p:nvPr/>
          </p:nvSpPr>
          <p:spPr>
            <a:xfrm>
              <a:off x="9696400" y="6064259"/>
              <a:ext cx="144142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400" dirty="0"/>
                <a:t>高功率测试系统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1990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0DCF7133-BEA4-4B0A-A4C2-AA72426DB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在东莞测试台已经就位</a:t>
            </a:r>
            <a:endParaRPr lang="en-US" altLang="zh-CN" dirty="0"/>
          </a:p>
          <a:p>
            <a:r>
              <a:rPr lang="zh-CN" altLang="en-US" dirty="0"/>
              <a:t>低温管线连接已完成，做了初步的实验</a:t>
            </a:r>
            <a:endParaRPr lang="en-US" altLang="zh-CN" dirty="0"/>
          </a:p>
          <a:p>
            <a:r>
              <a:rPr lang="zh-CN" altLang="en-US" dirty="0"/>
              <a:t>功率源现阶段情况及计划：高压</a:t>
            </a:r>
            <a:r>
              <a:rPr lang="en-US" altLang="zh-CN" dirty="0"/>
              <a:t>340kV, </a:t>
            </a:r>
            <a:r>
              <a:rPr lang="zh-CN" altLang="en-US" dirty="0"/>
              <a:t>功率</a:t>
            </a:r>
            <a:r>
              <a:rPr lang="en-US" altLang="zh-CN" dirty="0"/>
              <a:t>40MW</a:t>
            </a:r>
            <a:r>
              <a:rPr lang="zh-CN" altLang="en-US" dirty="0"/>
              <a:t>，脉宽</a:t>
            </a:r>
            <a:r>
              <a:rPr lang="en-US" altLang="zh-CN" dirty="0"/>
              <a:t>~1.5us</a:t>
            </a:r>
            <a:r>
              <a:rPr lang="zh-CN" altLang="en-US" dirty="0"/>
              <a:t>，重频</a:t>
            </a:r>
            <a:r>
              <a:rPr lang="en-US" altLang="zh-CN" dirty="0"/>
              <a:t>5Hz. </a:t>
            </a:r>
            <a:r>
              <a:rPr lang="zh-CN" altLang="en-US" dirty="0"/>
              <a:t>计划先进行电子枪的老练，需要</a:t>
            </a:r>
            <a:r>
              <a:rPr lang="en-US" altLang="zh-CN" dirty="0"/>
              <a:t>2</a:t>
            </a:r>
            <a:r>
              <a:rPr lang="zh-CN" altLang="en-US" dirty="0"/>
              <a:t>周以上。开始低温铜加速结构的老练预计高温假以后</a:t>
            </a:r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416CC20F-C7CC-49D0-8403-DE05EE13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低温铜加速结构的进展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5FB4D67-9A17-4BDF-9842-C64304A6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21EE5C5E-AABA-4995-95F9-B1144CF83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69841D1-E8F5-4AD4-AD2F-B664EDAC3E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3442091"/>
            <a:ext cx="3688926" cy="276669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5218E4B-D5B0-4CF4-BEDB-842D80B95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3442091"/>
            <a:ext cx="3688926" cy="276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56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39116921-7161-4A8F-85DA-908D09377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大孔径低温平行耦合结构</a:t>
            </a:r>
            <a:endParaRPr lang="en-US" altLang="zh-CN" dirty="0"/>
          </a:p>
          <a:p>
            <a:pPr lvl="1"/>
            <a:r>
              <a:rPr lang="zh-CN" altLang="en-US" dirty="0"/>
              <a:t>所创新课题</a:t>
            </a:r>
            <a:endParaRPr lang="en-US" altLang="zh-CN" dirty="0"/>
          </a:p>
          <a:p>
            <a:pPr lvl="1"/>
            <a:r>
              <a:rPr lang="zh-CN" altLang="en-US" dirty="0"/>
              <a:t>能量低，空间电荷效应强</a:t>
            </a:r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CEFF2CF9-06F6-40EB-977B-6C0B7C43D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低温铜加速结构的进展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58A36CB5-9D23-49DF-99CE-3972BFAD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CA69D36-393D-4A69-842F-91A8C4C1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  <p:graphicFrame>
        <p:nvGraphicFramePr>
          <p:cNvPr id="7" name="内容占位符 4">
            <a:extLst>
              <a:ext uri="{FF2B5EF4-FFF2-40B4-BE49-F238E27FC236}">
                <a16:creationId xmlns="" xmlns:a16="http://schemas.microsoft.com/office/drawing/2014/main" id="{4DDD9321-DA61-4B8E-8877-01F6522963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5970440"/>
              </p:ext>
            </p:extLst>
          </p:nvPr>
        </p:nvGraphicFramePr>
        <p:xfrm>
          <a:off x="5852162" y="2564904"/>
          <a:ext cx="6035868" cy="31158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4851">
                  <a:extLst>
                    <a:ext uri="{9D8B030D-6E8A-4147-A177-3AD203B41FA5}">
                      <a16:colId xmlns="" xmlns:a16="http://schemas.microsoft.com/office/drawing/2014/main" val="1903590605"/>
                    </a:ext>
                  </a:extLst>
                </a:gridCol>
                <a:gridCol w="1600374">
                  <a:extLst>
                    <a:ext uri="{9D8B030D-6E8A-4147-A177-3AD203B41FA5}">
                      <a16:colId xmlns="" xmlns:a16="http://schemas.microsoft.com/office/drawing/2014/main" val="3018734708"/>
                    </a:ext>
                  </a:extLst>
                </a:gridCol>
                <a:gridCol w="2060643">
                  <a:extLst>
                    <a:ext uri="{9D8B030D-6E8A-4147-A177-3AD203B41FA5}">
                      <a16:colId xmlns="" xmlns:a16="http://schemas.microsoft.com/office/drawing/2014/main" val="188718762"/>
                    </a:ext>
                  </a:extLst>
                </a:gridCol>
              </a:tblGrid>
              <a:tr h="332203"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参数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指标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400" b="1" kern="10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验收方式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897143669"/>
                  </a:ext>
                </a:extLst>
              </a:tr>
              <a:tr h="442650">
                <a:tc>
                  <a:txBody>
                    <a:bodyPr/>
                    <a:lstStyle/>
                    <a:p>
                      <a:pPr algn="ctr"/>
                      <a:r>
                        <a:rPr lang="zh-CN" sz="14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电子枪梯度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180MV/m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、功率测试并计算</a:t>
                      </a:r>
                      <a:endParaRPr lang="en-US" alt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、束流能量测试并计算（能量低，受测量精度影响大）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02531383"/>
                  </a:ext>
                </a:extLst>
              </a:tr>
              <a:tr h="300698">
                <a:tc>
                  <a:txBody>
                    <a:bodyPr/>
                    <a:lstStyle/>
                    <a:p>
                      <a:pPr algn="ctr"/>
                      <a:r>
                        <a:rPr lang="zh-CN" sz="1400" b="0" kern="100" dirty="0">
                          <a:effectLst/>
                          <a:highlight>
                            <a:srgbClr val="C0C0C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低温铜加速结构梯度</a:t>
                      </a:r>
                      <a:r>
                        <a:rPr lang="en-US" altLang="zh-CN" sz="1400" b="0" kern="100" dirty="0">
                          <a:effectLst/>
                          <a:highlight>
                            <a:srgbClr val="C0C0C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(1m)</a:t>
                      </a:r>
                      <a:endParaRPr lang="zh-CN" sz="1400" b="0" kern="100" dirty="0">
                        <a:effectLst/>
                        <a:highlight>
                          <a:srgbClr val="C0C0C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highlight>
                            <a:srgbClr val="C0C0C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~80MV/m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highlight>
                          <a:srgbClr val="C0C0C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kern="100" dirty="0">
                          <a:effectLst/>
                          <a:highlight>
                            <a:srgbClr val="C0C0C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功率测试并计算</a:t>
                      </a:r>
                      <a:endParaRPr lang="en-US" altLang="zh-CN" sz="1400" kern="100" dirty="0">
                        <a:effectLst/>
                        <a:highlight>
                          <a:srgbClr val="C0C0C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1220642"/>
                  </a:ext>
                </a:extLst>
              </a:tr>
              <a:tr h="368875">
                <a:tc>
                  <a:txBody>
                    <a:bodyPr/>
                    <a:lstStyle/>
                    <a:p>
                      <a:pPr algn="ctr"/>
                      <a:r>
                        <a:rPr lang="zh-CN" sz="1400" b="0" kern="100" dirty="0">
                          <a:effectLst/>
                          <a:highlight>
                            <a:srgbClr val="C0C0C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低温铜加速结构束流试验梯度</a:t>
                      </a:r>
                      <a:r>
                        <a:rPr lang="en-US" altLang="zh-CN" sz="1400" b="0" kern="100" dirty="0">
                          <a:effectLst/>
                          <a:highlight>
                            <a:srgbClr val="C0C0C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(1m)</a:t>
                      </a:r>
                      <a:endParaRPr lang="zh-CN" sz="1400" b="0" kern="100" dirty="0">
                        <a:effectLst/>
                        <a:highlight>
                          <a:srgbClr val="C0C0C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  <a:highlight>
                            <a:srgbClr val="C0C0C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1400" kern="100" dirty="0">
                          <a:effectLst/>
                          <a:highlight>
                            <a:srgbClr val="C0C0C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60MV/m</a:t>
                      </a:r>
                      <a:endParaRPr lang="zh-CN" sz="1400" kern="100" dirty="0">
                        <a:effectLst/>
                        <a:highlight>
                          <a:srgbClr val="C0C0C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kern="100" dirty="0">
                          <a:effectLst/>
                          <a:highlight>
                            <a:srgbClr val="C0C0C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束流能量测试并计算</a:t>
                      </a:r>
                      <a:endParaRPr lang="zh-CN" sz="1400" kern="100" dirty="0">
                        <a:effectLst/>
                        <a:highlight>
                          <a:srgbClr val="C0C0C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936693166"/>
                  </a:ext>
                </a:extLst>
              </a:tr>
              <a:tr h="300698">
                <a:tc>
                  <a:txBody>
                    <a:bodyPr/>
                    <a:lstStyle/>
                    <a:p>
                      <a:pPr algn="ctr"/>
                      <a:r>
                        <a:rPr lang="zh-CN" sz="14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束流测试电荷量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100pC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ICT</a:t>
                      </a:r>
                      <a:r>
                        <a:rPr lang="zh-CN" alt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或者</a:t>
                      </a:r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FC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696001071"/>
                  </a:ext>
                </a:extLst>
              </a:tr>
              <a:tr h="300698">
                <a:tc>
                  <a:txBody>
                    <a:bodyPr/>
                    <a:lstStyle/>
                    <a:p>
                      <a:pPr algn="ctr"/>
                      <a:r>
                        <a:rPr lang="zh-CN" sz="14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束流测试发射度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0.5mm-mrad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发射度测量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813190741"/>
                  </a:ext>
                </a:extLst>
              </a:tr>
              <a:tr h="601396">
                <a:tc>
                  <a:txBody>
                    <a:bodyPr/>
                    <a:lstStyle/>
                    <a:p>
                      <a:pPr algn="ctr"/>
                      <a:r>
                        <a:rPr lang="zh-CN" sz="14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束流测试能量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60MeV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能量测量（能量分析站）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510531271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43630E73-77FA-41F4-B587-55AC86B02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64" y="2996952"/>
            <a:ext cx="5472608" cy="209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61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="" xmlns:a16="http://schemas.microsoft.com/office/drawing/2014/main" id="{4E107A69-0B49-4B85-9C0F-54764F5B6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低温铜加速结构的进展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C8B835D-E860-4E77-94BE-BB6519BF1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CFB5D06A-A891-4D85-9B26-D38C1378A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B492AD7-62D1-4E51-ADD6-1D84252C9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11" y="1547360"/>
            <a:ext cx="1635721" cy="17899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2F1DE1F-D651-49C4-831F-A1AEC43A9C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1752" r="1962" b="3090"/>
          <a:stretch/>
        </p:blipFill>
        <p:spPr>
          <a:xfrm>
            <a:off x="409142" y="3625907"/>
            <a:ext cx="2224569" cy="21069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0AF6073F-FF21-46D4-AC37-046740D1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391" y="1547360"/>
            <a:ext cx="1899736" cy="17376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51BCEA7D-D8AC-46FC-884F-861C97271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5" t="-560" b="-1"/>
          <a:stretch/>
        </p:blipFill>
        <p:spPr>
          <a:xfrm>
            <a:off x="2745372" y="3967993"/>
            <a:ext cx="2486532" cy="15615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7">
                <a:extLst>
                  <a:ext uri="{FF2B5EF4-FFF2-40B4-BE49-F238E27FC236}">
                    <a16:creationId xmlns="" xmlns:a16="http://schemas.microsoft.com/office/drawing/2014/main" id="{09867022-C6F9-4E7A-B2C0-D78CC838CF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1186928"/>
                  </p:ext>
                </p:extLst>
              </p:nvPr>
            </p:nvGraphicFramePr>
            <p:xfrm>
              <a:off x="5510364" y="1749034"/>
              <a:ext cx="6096004" cy="399423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93890">
                      <a:extLst>
                        <a:ext uri="{9D8B030D-6E8A-4147-A177-3AD203B41FA5}">
                          <a16:colId xmlns="" xmlns:a16="http://schemas.microsoft.com/office/drawing/2014/main" val="71582114"/>
                        </a:ext>
                      </a:extLst>
                    </a:gridCol>
                    <a:gridCol w="2087061">
                      <a:extLst>
                        <a:ext uri="{9D8B030D-6E8A-4147-A177-3AD203B41FA5}">
                          <a16:colId xmlns="" xmlns:a16="http://schemas.microsoft.com/office/drawing/2014/main" val="526168610"/>
                        </a:ext>
                      </a:extLst>
                    </a:gridCol>
                    <a:gridCol w="1556142">
                      <a:extLst>
                        <a:ext uri="{9D8B030D-6E8A-4147-A177-3AD203B41FA5}">
                          <a16:colId xmlns="" xmlns:a16="http://schemas.microsoft.com/office/drawing/2014/main" val="3458549342"/>
                        </a:ext>
                      </a:extLst>
                    </a:gridCol>
                    <a:gridCol w="1306099">
                      <a:extLst>
                        <a:ext uri="{9D8B030D-6E8A-4147-A177-3AD203B41FA5}">
                          <a16:colId xmlns="" xmlns:a16="http://schemas.microsoft.com/office/drawing/2014/main" val="2319541988"/>
                        </a:ext>
                      </a:extLst>
                    </a:gridCol>
                    <a:gridCol w="652812">
                      <a:extLst>
                        <a:ext uri="{9D8B030D-6E8A-4147-A177-3AD203B41FA5}">
                          <a16:colId xmlns="" xmlns:a16="http://schemas.microsoft.com/office/drawing/2014/main" val="2827261365"/>
                        </a:ext>
                      </a:extLst>
                    </a:gridCol>
                  </a:tblGrid>
                  <a:tr h="487951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Important Output Parameters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186455"/>
                      </a:ext>
                    </a:extLst>
                  </a:tr>
                  <a:tr h="5095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Sr.#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At Normal Temperature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At 77K temperature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Units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3799548916"/>
                      </a:ext>
                    </a:extLst>
                  </a:tr>
                  <a:tr h="4879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Frequency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5.6943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5.712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GHz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3869664385"/>
                      </a:ext>
                    </a:extLst>
                  </a:tr>
                  <a:tr h="4879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 Value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11753.31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32909.3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----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749135141"/>
                      </a:ext>
                    </a:extLst>
                  </a:tr>
                  <a:tr h="5095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 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Shunt Impedance per meter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92.02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257.65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Ω</m:t>
                              </m:r>
                            </m:oMath>
                          </a14:m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/m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442239004"/>
                      </a:ext>
                    </a:extLst>
                  </a:tr>
                  <a:tr h="5095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Shunt Impedance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2.42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6.8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kumimoji="0" lang="el-GR" altLang="zh-CN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Ω</m:t>
                              </m:r>
                            </m:oMath>
                          </a14:m>
                          <a:endParaRPr kumimoji="0" lang="zh-CN" alt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45167775"/>
                      </a:ext>
                    </a:extLst>
                  </a:tr>
                  <a:tr h="4879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Es/</a:t>
                          </a:r>
                          <a:r>
                            <a:rPr lang="en-US" altLang="zh-CN" sz="1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Eo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1.96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1.96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-----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633214578"/>
                      </a:ext>
                    </a:extLst>
                  </a:tr>
                  <a:tr h="4879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R/Q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399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399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Ω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5421065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7">
                <a:extLst>
                  <a:ext uri="{FF2B5EF4-FFF2-40B4-BE49-F238E27FC236}">
                    <a16:creationId xmlns:a16="http://schemas.microsoft.com/office/drawing/2014/main" id="{09867022-C6F9-4E7A-B2C0-D78CC838CF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1186928"/>
                  </p:ext>
                </p:extLst>
              </p:nvPr>
            </p:nvGraphicFramePr>
            <p:xfrm>
              <a:off x="5510364" y="1749034"/>
              <a:ext cx="6096004" cy="399423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93890">
                      <a:extLst>
                        <a:ext uri="{9D8B030D-6E8A-4147-A177-3AD203B41FA5}">
                          <a16:colId xmlns:a16="http://schemas.microsoft.com/office/drawing/2014/main" val="71582114"/>
                        </a:ext>
                      </a:extLst>
                    </a:gridCol>
                    <a:gridCol w="2087061">
                      <a:extLst>
                        <a:ext uri="{9D8B030D-6E8A-4147-A177-3AD203B41FA5}">
                          <a16:colId xmlns:a16="http://schemas.microsoft.com/office/drawing/2014/main" val="526168610"/>
                        </a:ext>
                      </a:extLst>
                    </a:gridCol>
                    <a:gridCol w="1556142">
                      <a:extLst>
                        <a:ext uri="{9D8B030D-6E8A-4147-A177-3AD203B41FA5}">
                          <a16:colId xmlns:a16="http://schemas.microsoft.com/office/drawing/2014/main" val="3458549342"/>
                        </a:ext>
                      </a:extLst>
                    </a:gridCol>
                    <a:gridCol w="1306099">
                      <a:extLst>
                        <a:ext uri="{9D8B030D-6E8A-4147-A177-3AD203B41FA5}">
                          <a16:colId xmlns:a16="http://schemas.microsoft.com/office/drawing/2014/main" val="2319541988"/>
                        </a:ext>
                      </a:extLst>
                    </a:gridCol>
                    <a:gridCol w="652812">
                      <a:extLst>
                        <a:ext uri="{9D8B030D-6E8A-4147-A177-3AD203B41FA5}">
                          <a16:colId xmlns:a16="http://schemas.microsoft.com/office/drawing/2014/main" val="2827261365"/>
                        </a:ext>
                      </a:extLst>
                    </a:gridCol>
                  </a:tblGrid>
                  <a:tr h="487951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Important Output Parameters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8645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Sr.#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At Normal Temperature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At 77K temperature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Units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9548916"/>
                      </a:ext>
                    </a:extLst>
                  </a:tr>
                  <a:tr h="4879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Frequency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5.6943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5.712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GHz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9664385"/>
                      </a:ext>
                    </a:extLst>
                  </a:tr>
                  <a:tr h="4879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 Value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11753.31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32909.3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----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913514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 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Shunt Impedance per meter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92.02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257.65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836449" t="-389412" r="-2804" b="-2917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223900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Shunt Impedance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2.42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6.8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836449" t="-489412" r="-2804" b="-1917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167775"/>
                      </a:ext>
                    </a:extLst>
                  </a:tr>
                  <a:tr h="4879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Es/</a:t>
                          </a:r>
                          <a:r>
                            <a:rPr lang="en-US" altLang="zh-CN" sz="1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Eo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1.96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1.96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-----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3214578"/>
                      </a:ext>
                    </a:extLst>
                  </a:tr>
                  <a:tr h="4879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R/Q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399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399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836449" t="-727500" r="-2804" b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4210654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88043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C3219A78-D5E4-41A7-AB4C-20755263E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加上耦合器后腔的性能</a:t>
            </a:r>
            <a:endParaRPr lang="en-US" altLang="zh-CN" dirty="0"/>
          </a:p>
          <a:p>
            <a:r>
              <a:rPr lang="zh-CN" altLang="en-US" dirty="0"/>
              <a:t>在目标梯度</a:t>
            </a:r>
            <a:r>
              <a:rPr lang="en-US" altLang="zh-CN" dirty="0"/>
              <a:t>80MV/m</a:t>
            </a:r>
            <a:r>
              <a:rPr lang="zh-CN" altLang="en-US" dirty="0"/>
              <a:t>，</a:t>
            </a:r>
            <a:r>
              <a:rPr lang="en-US" altLang="zh-CN" dirty="0"/>
              <a:t>Es=157MV/m</a:t>
            </a:r>
          </a:p>
          <a:p>
            <a:pPr marL="0" indent="0">
              <a:buNone/>
            </a:pPr>
            <a:r>
              <a:rPr lang="en-US" altLang="zh-CN" dirty="0"/>
              <a:t>Sc=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/>
              <a:t>3.56 W/um^2 ,</a:t>
            </a:r>
            <a:r>
              <a:rPr lang="zh-CN" altLang="en-US" dirty="0"/>
              <a:t>△</a:t>
            </a:r>
            <a:r>
              <a:rPr lang="en-US" altLang="zh-CN" dirty="0"/>
              <a:t>T=19.7K(@3uS)</a:t>
            </a:r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474B0323-E4E5-41B5-AE29-691003766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低温铜加速结构的进展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278668DE-261A-4A06-8A10-BA02B251D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4B23BC47-9206-4BDA-A378-4DFCFB9782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72" t="8378" r="11870" b="5871"/>
          <a:stretch/>
        </p:blipFill>
        <p:spPr>
          <a:xfrm>
            <a:off x="8112294" y="3837617"/>
            <a:ext cx="3138129" cy="2573266"/>
          </a:xfrm>
          <a:prstGeom prst="rect">
            <a:avLst/>
          </a:prstGeom>
        </p:spPr>
      </p:pic>
      <p:grpSp>
        <p:nvGrpSpPr>
          <p:cNvPr id="9" name="Group 5">
            <a:extLst>
              <a:ext uri="{FF2B5EF4-FFF2-40B4-BE49-F238E27FC236}">
                <a16:creationId xmlns="" xmlns:a16="http://schemas.microsoft.com/office/drawing/2014/main" id="{D51A0BE7-C7AD-437D-B48F-AEDD877C2E57}"/>
              </a:ext>
            </a:extLst>
          </p:cNvPr>
          <p:cNvGrpSpPr/>
          <p:nvPr/>
        </p:nvGrpSpPr>
        <p:grpSpPr>
          <a:xfrm>
            <a:off x="6168008" y="1428157"/>
            <a:ext cx="2304256" cy="1968174"/>
            <a:chOff x="0" y="0"/>
            <a:chExt cx="2278060" cy="2274151"/>
          </a:xfrm>
        </p:grpSpPr>
        <p:pic>
          <p:nvPicPr>
            <p:cNvPr id="10" name="Picture 6">
              <a:extLst>
                <a:ext uri="{FF2B5EF4-FFF2-40B4-BE49-F238E27FC236}">
                  <a16:creationId xmlns="" xmlns:a16="http://schemas.microsoft.com/office/drawing/2014/main" id="{B7A2E3B1-F03E-402F-ADF3-57D141EA9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50" t="7206" r="39383" b="6186"/>
            <a:stretch/>
          </p:blipFill>
          <p:spPr>
            <a:xfrm>
              <a:off x="762106" y="0"/>
              <a:ext cx="1515954" cy="2274151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="" xmlns:a16="http://schemas.microsoft.com/office/drawing/2014/main" id="{F3334345-AF0D-44AB-B4B8-1C7762357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93995"/>
              <a:ext cx="762106" cy="1686160"/>
            </a:xfrm>
            <a:prstGeom prst="rect">
              <a:avLst/>
            </a:prstGeom>
          </p:spPr>
        </p:pic>
      </p:grpSp>
      <p:pic>
        <p:nvPicPr>
          <p:cNvPr id="14" name="Picture 3">
            <a:extLst>
              <a:ext uri="{FF2B5EF4-FFF2-40B4-BE49-F238E27FC236}">
                <a16:creationId xmlns="" xmlns:a16="http://schemas.microsoft.com/office/drawing/2014/main" id="{80406784-123B-436A-AB43-4B6CCDBC1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445" y="3619784"/>
            <a:ext cx="3935293" cy="3008932"/>
          </a:xfrm>
          <a:prstGeom prst="rect">
            <a:avLst/>
          </a:prstGeom>
        </p:spPr>
      </p:pic>
      <p:grpSp>
        <p:nvGrpSpPr>
          <p:cNvPr id="13" name="Group 20">
            <a:extLst>
              <a:ext uri="{FF2B5EF4-FFF2-40B4-BE49-F238E27FC236}">
                <a16:creationId xmlns="" xmlns:a16="http://schemas.microsoft.com/office/drawing/2014/main" id="{2C151D26-D59D-424C-AED3-848BCCABBE15}"/>
              </a:ext>
            </a:extLst>
          </p:cNvPr>
          <p:cNvGrpSpPr/>
          <p:nvPr/>
        </p:nvGrpSpPr>
        <p:grpSpPr>
          <a:xfrm>
            <a:off x="9243134" y="1353967"/>
            <a:ext cx="2195812" cy="2185350"/>
            <a:chOff x="9209980" y="3869331"/>
            <a:chExt cx="2195812" cy="2185350"/>
          </a:xfrm>
        </p:grpSpPr>
        <p:pic>
          <p:nvPicPr>
            <p:cNvPr id="15" name="Picture 17">
              <a:extLst>
                <a:ext uri="{FF2B5EF4-FFF2-40B4-BE49-F238E27FC236}">
                  <a16:creationId xmlns="" xmlns:a16="http://schemas.microsoft.com/office/drawing/2014/main" id="{9929E7DF-ACE0-46D4-BF91-B87C3FF02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83" t="7227" r="39491" b="7331"/>
            <a:stretch/>
          </p:blipFill>
          <p:spPr>
            <a:xfrm>
              <a:off x="9209980" y="3869331"/>
              <a:ext cx="1489904" cy="2185350"/>
            </a:xfrm>
            <a:prstGeom prst="rect">
              <a:avLst/>
            </a:prstGeom>
          </p:spPr>
        </p:pic>
        <p:pic>
          <p:nvPicPr>
            <p:cNvPr id="16" name="Picture 19">
              <a:extLst>
                <a:ext uri="{FF2B5EF4-FFF2-40B4-BE49-F238E27FC236}">
                  <a16:creationId xmlns="" xmlns:a16="http://schemas.microsoft.com/office/drawing/2014/main" id="{E264638F-41E1-4805-9CAC-2B7AFD312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77054" y="4288724"/>
              <a:ext cx="628738" cy="1657581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0B6CD0B-CE16-4F0C-A519-F79D03883C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2" y="3746146"/>
            <a:ext cx="3635733" cy="285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28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ADD2EFED-17B8-462F-8D5B-22A2FCC12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在光源直线的双束实验</a:t>
            </a:r>
            <a:endParaRPr lang="en-US" altLang="zh-CN" dirty="0" smtClean="0"/>
          </a:p>
          <a:p>
            <a:r>
              <a:rPr lang="zh-CN" altLang="en-US" dirty="0" smtClean="0"/>
              <a:t>高纯度无氧铜的国产化</a:t>
            </a:r>
            <a:endParaRPr lang="en-US" altLang="zh-CN" dirty="0" smtClean="0"/>
          </a:p>
          <a:p>
            <a:r>
              <a:rPr lang="en-US" altLang="zh-CN" dirty="0" smtClean="0"/>
              <a:t>S</a:t>
            </a:r>
            <a:r>
              <a:rPr lang="zh-CN" altLang="en-US" dirty="0" smtClean="0"/>
              <a:t>波段球型脉冲压缩器和金属负载的高功率测试</a:t>
            </a:r>
            <a:endParaRPr lang="en-US" altLang="zh-CN" dirty="0" smtClean="0"/>
          </a:p>
          <a:p>
            <a:r>
              <a:rPr lang="zh-CN" altLang="en-US" smtClean="0"/>
              <a:t>低温铜加速结构的进展</a:t>
            </a:r>
            <a:endParaRPr lang="en-US" altLang="zh-CN" dirty="0" smtClean="0"/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A150F988-D234-4376-ABE5-A0077649A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主要内容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9DAC8953-08E5-484E-9AD5-C65711804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75D3ECB-9F6C-4DA3-96E8-C91B84FC9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49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="" xmlns:a16="http://schemas.microsoft.com/office/drawing/2014/main" id="{5D5C6289-2CF9-4749-88EE-7AE1A4ECF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低温铜加速结构的进展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DC4F6C6-7768-4D67-9EB7-0B160D52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6" name="Rectangle 1">
            <a:extLst>
              <a:ext uri="{FF2B5EF4-FFF2-40B4-BE49-F238E27FC236}">
                <a16:creationId xmlns="" xmlns:a16="http://schemas.microsoft.com/office/drawing/2014/main" id="{709EE21C-A819-40EC-AE63-8CD629ADB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4424"/>
            <a:ext cx="5198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38099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zh-CN" altLang="en-US" b="0" i="0" dirty="0">
                <a:solidFill>
                  <a:srgbClr val="24292F"/>
                </a:solidFill>
                <a:effectLst/>
                <a:latin typeface="Noto Sans SC"/>
              </a:rPr>
              <a:t>小孔径采用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Noto Sans SC"/>
              </a:rPr>
              <a:t>0.05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Noto Sans SC"/>
              </a:rPr>
              <a:t>𝜆𝑜，大孔径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Noto Sans SC"/>
              </a:rPr>
              <a:t>0.1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Noto Sans SC"/>
              </a:rPr>
              <a:t>𝜆𝑜</a:t>
            </a:r>
            <a:endParaRPr lang="en-US" altLang="zh-CN" b="0" i="0" dirty="0">
              <a:solidFill>
                <a:srgbClr val="24292F"/>
              </a:solidFill>
              <a:effectLst/>
              <a:latin typeface="Noto Sans SC"/>
            </a:endParaRPr>
          </a:p>
          <a:p>
            <a:pPr marL="252000" indent="-38099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zh-CN" altLang="en-US" b="0" i="0" dirty="0">
                <a:solidFill>
                  <a:srgbClr val="24292F"/>
                </a:solidFill>
                <a:effectLst/>
                <a:latin typeface="Noto Sans SC"/>
              </a:rPr>
              <a:t>当腔体的孔径变为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Noto Sans SC"/>
              </a:rPr>
              <a:t>0.08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Noto Sans SC"/>
              </a:rPr>
              <a:t>𝜆𝑜时，腔间耦合对场的影响问题开始显现</a:t>
            </a:r>
            <a:endParaRPr lang="en-US" altLang="zh-CN" b="0" i="0" dirty="0">
              <a:solidFill>
                <a:srgbClr val="24292F"/>
              </a:solidFill>
              <a:effectLst/>
              <a:latin typeface="Noto Sans SC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9673BCA-B2D7-4700-8720-07868EF4F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48" t="12051" b="19736"/>
          <a:stretch/>
        </p:blipFill>
        <p:spPr>
          <a:xfrm>
            <a:off x="1019385" y="3043192"/>
            <a:ext cx="1813681" cy="15669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4509E30-C4D5-4423-9A3D-1FC59EF44AF8}"/>
              </a:ext>
            </a:extLst>
          </p:cNvPr>
          <p:cNvSpPr txBox="1"/>
          <p:nvPr/>
        </p:nvSpPr>
        <p:spPr>
          <a:xfrm>
            <a:off x="513466" y="4572371"/>
            <a:ext cx="3002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Zero Mode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9EAF2E6-FC3F-409C-A175-A4CD55341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20" r="8930" b="4199"/>
          <a:stretch/>
        </p:blipFill>
        <p:spPr>
          <a:xfrm>
            <a:off x="3586586" y="3050590"/>
            <a:ext cx="2111301" cy="1604917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2D2411BC-D8C2-4603-83FA-BE8F4330253E}"/>
              </a:ext>
            </a:extLst>
          </p:cNvPr>
          <p:cNvSpPr txBox="1"/>
          <p:nvPr/>
        </p:nvSpPr>
        <p:spPr>
          <a:xfrm>
            <a:off x="3080666" y="4684787"/>
            <a:ext cx="3002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 Mode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="" xmlns:a16="http://schemas.microsoft.com/office/drawing/2014/main" id="{EF698C09-9E20-4ED8-9C08-0019E90D9F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t="8592"/>
          <a:stretch/>
        </p:blipFill>
        <p:spPr>
          <a:xfrm>
            <a:off x="7104112" y="1291506"/>
            <a:ext cx="2486953" cy="141293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9A078762-7E9D-430A-99EB-6301271FB1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1" t="21350" r="28119" b="27521"/>
          <a:stretch/>
        </p:blipFill>
        <p:spPr>
          <a:xfrm>
            <a:off x="6730408" y="3039130"/>
            <a:ext cx="3234360" cy="1316661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5E2EB831-63A6-4B2A-9762-26A3628D28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/>
          <a:stretch/>
        </p:blipFill>
        <p:spPr>
          <a:xfrm>
            <a:off x="6960096" y="4655507"/>
            <a:ext cx="3110519" cy="172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30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8E6BF10D-C5E0-4E71-B6AF-B4E0B7478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CC22B199-31A5-478C-979B-FB99BD8C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低温铜加速结构的进展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C0890754-9A7F-4F83-97C7-A4157B10C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189754EA-D2A8-403C-BDEF-55554466F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A3EA0DD-D69D-4489-B072-A86C797CA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2" t="1596" r="688"/>
          <a:stretch/>
        </p:blipFill>
        <p:spPr>
          <a:xfrm>
            <a:off x="7824192" y="4405851"/>
            <a:ext cx="3207391" cy="1658671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="" xmlns:a16="http://schemas.microsoft.com/office/drawing/2014/main" id="{458AB1F1-8659-46CC-9EED-0A55F55569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" b="9540"/>
          <a:stretch/>
        </p:blipFill>
        <p:spPr>
          <a:xfrm>
            <a:off x="5784745" y="1233233"/>
            <a:ext cx="5885704" cy="159680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B58FC6C-1CEC-48B2-BD35-BD2A743A4E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42"/>
          <a:stretch/>
        </p:blipFill>
        <p:spPr>
          <a:xfrm rot="197743">
            <a:off x="5469684" y="3038218"/>
            <a:ext cx="6420148" cy="11594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A7DB2AD2-C0BC-4705-B43A-FF6B6016A461}"/>
              </a:ext>
            </a:extLst>
          </p:cNvPr>
          <p:cNvGrpSpPr/>
          <p:nvPr/>
        </p:nvGrpSpPr>
        <p:grpSpPr>
          <a:xfrm>
            <a:off x="609600" y="1760300"/>
            <a:ext cx="4320516" cy="2307892"/>
            <a:chOff x="83927" y="2069378"/>
            <a:chExt cx="4320516" cy="2307892"/>
          </a:xfrm>
        </p:grpSpPr>
        <p:grpSp>
          <p:nvGrpSpPr>
            <p:cNvPr id="10" name="组合 9">
              <a:extLst>
                <a:ext uri="{FF2B5EF4-FFF2-40B4-BE49-F238E27FC236}">
                  <a16:creationId xmlns="" xmlns:a16="http://schemas.microsoft.com/office/drawing/2014/main" id="{FE49A650-AE4A-4C57-BB10-5140FAB75323}"/>
                </a:ext>
              </a:extLst>
            </p:cNvPr>
            <p:cNvGrpSpPr/>
            <p:nvPr/>
          </p:nvGrpSpPr>
          <p:grpSpPr>
            <a:xfrm>
              <a:off x="83927" y="2069378"/>
              <a:ext cx="4320516" cy="2070738"/>
              <a:chOff x="-1" y="774436"/>
              <a:chExt cx="5838739" cy="2942069"/>
            </a:xfrm>
          </p:grpSpPr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211E8FD2-746D-46AF-ACD6-BCFBBCFD10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90" y="774436"/>
                <a:ext cx="5754848" cy="2654564"/>
              </a:xfrm>
              <a:prstGeom prst="rect">
                <a:avLst/>
              </a:prstGeom>
            </p:spPr>
          </p:pic>
          <p:sp>
            <p:nvSpPr>
              <p:cNvPr id="13" name="文本框 12">
                <a:extLst>
                  <a:ext uri="{FF2B5EF4-FFF2-40B4-BE49-F238E27FC236}">
                    <a16:creationId xmlns="" xmlns:a16="http://schemas.microsoft.com/office/drawing/2014/main" id="{EA006778-CCE6-41C3-9D2B-7354CE7EB79B}"/>
                  </a:ext>
                </a:extLst>
              </p:cNvPr>
              <p:cNvSpPr txBox="1"/>
              <p:nvPr/>
            </p:nvSpPr>
            <p:spPr>
              <a:xfrm>
                <a:off x="3503627" y="2396922"/>
                <a:ext cx="2335111" cy="393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Hole Radius =1.83 mm</a:t>
                </a:r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4" name="连接符: 肘形 13">
                <a:extLst>
                  <a:ext uri="{FF2B5EF4-FFF2-40B4-BE49-F238E27FC236}">
                    <a16:creationId xmlns="" xmlns:a16="http://schemas.microsoft.com/office/drawing/2014/main" id="{7E56B4E6-4441-45BD-B307-CB186F59A93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777530" y="1807828"/>
                <a:ext cx="1107346" cy="192947"/>
              </a:xfrm>
              <a:prstGeom prst="bentConnector3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文本框 14">
                <a:extLst>
                  <a:ext uri="{FF2B5EF4-FFF2-40B4-BE49-F238E27FC236}">
                    <a16:creationId xmlns="" xmlns:a16="http://schemas.microsoft.com/office/drawing/2014/main" id="{6255D166-95DA-48EA-ADCD-8CA73A941C15}"/>
                  </a:ext>
                </a:extLst>
              </p:cNvPr>
              <p:cNvSpPr txBox="1"/>
              <p:nvPr/>
            </p:nvSpPr>
            <p:spPr>
              <a:xfrm>
                <a:off x="-1" y="3322950"/>
                <a:ext cx="2253369" cy="393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Hole Radius =1.83 mm</a:t>
                </a:r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" name="连接符: 肘形 15">
                <a:extLst>
                  <a:ext uri="{FF2B5EF4-FFF2-40B4-BE49-F238E27FC236}">
                    <a16:creationId xmlns="" xmlns:a16="http://schemas.microsoft.com/office/drawing/2014/main" id="{DCC1B7EE-09FA-4AF5-AEAB-20186C02C5C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-95076" y="2713954"/>
                <a:ext cx="1107346" cy="192947"/>
              </a:xfrm>
              <a:prstGeom prst="bentConnector3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" name="文本框 10">
              <a:extLst>
                <a:ext uri="{FF2B5EF4-FFF2-40B4-BE49-F238E27FC236}">
                  <a16:creationId xmlns="" xmlns:a16="http://schemas.microsoft.com/office/drawing/2014/main" id="{4708DE33-C1EC-496F-BC16-6CE764F235B4}"/>
                </a:ext>
              </a:extLst>
            </p:cNvPr>
            <p:cNvSpPr txBox="1"/>
            <p:nvPr/>
          </p:nvSpPr>
          <p:spPr>
            <a:xfrm>
              <a:off x="741076" y="4100271"/>
              <a:ext cx="29812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CST 3D Design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F14703BC-DB1C-4FC7-925B-BD345BA0EAEE}"/>
              </a:ext>
            </a:extLst>
          </p:cNvPr>
          <p:cNvGrpSpPr/>
          <p:nvPr/>
        </p:nvGrpSpPr>
        <p:grpSpPr>
          <a:xfrm>
            <a:off x="1443317" y="4411018"/>
            <a:ext cx="2981273" cy="2102169"/>
            <a:chOff x="51252" y="4583149"/>
            <a:chExt cx="2981273" cy="2102169"/>
          </a:xfrm>
        </p:grpSpPr>
        <p:pic>
          <p:nvPicPr>
            <p:cNvPr id="18" name="Picture 7">
              <a:extLst>
                <a:ext uri="{FF2B5EF4-FFF2-40B4-BE49-F238E27FC236}">
                  <a16:creationId xmlns="" xmlns:a16="http://schemas.microsoft.com/office/drawing/2014/main" id="{8AF909F2-33CC-404E-AF91-0626D9D7B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394"/>
            <a:stretch/>
          </p:blipFill>
          <p:spPr>
            <a:xfrm>
              <a:off x="162782" y="4583149"/>
              <a:ext cx="2869743" cy="1811062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="" xmlns:a16="http://schemas.microsoft.com/office/drawing/2014/main" id="{301B1D13-8590-42ED-A07C-B281C821E94A}"/>
                </a:ext>
              </a:extLst>
            </p:cNvPr>
            <p:cNvSpPr txBox="1"/>
            <p:nvPr/>
          </p:nvSpPr>
          <p:spPr>
            <a:xfrm>
              <a:off x="51252" y="6408319"/>
              <a:ext cx="29812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S11 Plot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4D9FFF4F-6B17-438E-82FB-293FDEB94DA4}"/>
              </a:ext>
            </a:extLst>
          </p:cNvPr>
          <p:cNvGrpSpPr/>
          <p:nvPr/>
        </p:nvGrpSpPr>
        <p:grpSpPr>
          <a:xfrm>
            <a:off x="3935760" y="4658068"/>
            <a:ext cx="3341803" cy="1855119"/>
            <a:chOff x="3378597" y="4899013"/>
            <a:chExt cx="3341803" cy="1855119"/>
          </a:xfrm>
        </p:grpSpPr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0AF18EDE-658A-4D4A-BA2C-A9B206637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513" r="3497" b="5521"/>
            <a:stretch/>
          </p:blipFill>
          <p:spPr>
            <a:xfrm>
              <a:off x="3378597" y="4899013"/>
              <a:ext cx="2512991" cy="1526380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="" xmlns:a16="http://schemas.microsoft.com/office/drawing/2014/main" id="{A9D9A2CB-1CA0-4AF2-84DA-CA74B18A26EA}"/>
                </a:ext>
              </a:extLst>
            </p:cNvPr>
            <p:cNvSpPr txBox="1"/>
            <p:nvPr/>
          </p:nvSpPr>
          <p:spPr>
            <a:xfrm>
              <a:off x="3739127" y="6477133"/>
              <a:ext cx="29812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Polar Chart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1663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CE4B0AC3-5FAC-4C9D-B20A-F96BDF9ED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FFFC1D92-9B88-42FF-B858-BB9171B7B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低温铜加速结构的进展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0DF85D1-0AC7-4B34-8CFA-95E3819BF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5301AC4E-5A4D-4C8B-B5AC-F99C05DD7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F236E82-46C8-42B4-AA8A-1E6F1DAF0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4162" r="578" b="11588"/>
          <a:stretch/>
        </p:blipFill>
        <p:spPr>
          <a:xfrm>
            <a:off x="453458" y="1468397"/>
            <a:ext cx="4940503" cy="24002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300E14E-B03C-4814-AFB8-F87D60DF1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" t="2305" b="5382"/>
          <a:stretch/>
        </p:blipFill>
        <p:spPr>
          <a:xfrm>
            <a:off x="4254363" y="4788855"/>
            <a:ext cx="3368019" cy="186267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8DD4E5E-5978-45B4-850E-4BEAE4D72C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9"/>
          <a:stretch/>
        </p:blipFill>
        <p:spPr>
          <a:xfrm>
            <a:off x="8327997" y="4534365"/>
            <a:ext cx="3858937" cy="221361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1749D3B0-39B0-4ED2-A7C0-826E145214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b="533"/>
          <a:stretch/>
        </p:blipFill>
        <p:spPr>
          <a:xfrm>
            <a:off x="5708193" y="1329815"/>
            <a:ext cx="6443782" cy="2994469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E9BF328D-4108-481E-A002-3C08FD04F0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58" y="4304782"/>
            <a:ext cx="5065802" cy="225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85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F380F2E1-A05D-4F71-8841-24882EA02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米结构</a:t>
            </a:r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1848C1A3-0B0D-4C93-9ADD-FE6ED156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低温铜加速结构的进展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7B5DFBA9-DD2C-4878-A8C5-94415B887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5862ED2-8BA7-43F3-A8AC-1FCC1CCA9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" t="1372" r="16514" b="1"/>
          <a:stretch/>
        </p:blipFill>
        <p:spPr>
          <a:xfrm>
            <a:off x="9192344" y="1471040"/>
            <a:ext cx="2784765" cy="1832542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FFBEC7C1-6821-48AC-9160-090C0414A2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1"/>
          <a:stretch/>
        </p:blipFill>
        <p:spPr>
          <a:xfrm>
            <a:off x="4873907" y="1593589"/>
            <a:ext cx="3923728" cy="183254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3DF6D459-5A4D-4E06-9DCB-49864FE8A2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4286" r="9736" b="4185"/>
          <a:stretch/>
        </p:blipFill>
        <p:spPr>
          <a:xfrm>
            <a:off x="617879" y="1892256"/>
            <a:ext cx="3358825" cy="172819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="" xmlns:a16="http://schemas.microsoft.com/office/drawing/2014/main" id="{6843CDDA-B81F-4BFD-916A-FCBF53E6EA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59" y="4129827"/>
            <a:ext cx="4122332" cy="2215438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="" xmlns:a16="http://schemas.microsoft.com/office/drawing/2014/main" id="{4A3DF657-FD1F-4BCF-A72A-44AE5BC1D1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91" t="10327" r="9555" b="5490"/>
          <a:stretch/>
        </p:blipFill>
        <p:spPr>
          <a:xfrm>
            <a:off x="263352" y="4146991"/>
            <a:ext cx="4855914" cy="241737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E80E2967-7BE9-495A-AE54-1C46F71521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78" t="1595" r="4580" b="5193"/>
          <a:stretch/>
        </p:blipFill>
        <p:spPr>
          <a:xfrm>
            <a:off x="9705031" y="4129827"/>
            <a:ext cx="2074723" cy="205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10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4408864-71F1-4610-B8EF-BA955302F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076" y="1037162"/>
            <a:ext cx="3084547" cy="1560590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5CFC6FFB-5CFC-4964-98A4-18A8E5983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56354"/>
            <a:ext cx="10972800" cy="5011434"/>
          </a:xfrm>
        </p:spPr>
        <p:txBody>
          <a:bodyPr/>
          <a:lstStyle/>
          <a:p>
            <a:r>
              <a:rPr lang="zh-CN" altLang="en-US" dirty="0"/>
              <a:t>完成了初步的机械设计</a:t>
            </a:r>
          </a:p>
          <a:p>
            <a:pPr lvl="1"/>
            <a:r>
              <a:rPr lang="zh-CN" altLang="en-US" dirty="0"/>
              <a:t>根据原有经验优化了调谐结构</a:t>
            </a:r>
            <a:endParaRPr lang="en-US" altLang="zh-CN" dirty="0"/>
          </a:p>
          <a:p>
            <a:pPr lvl="1"/>
            <a:r>
              <a:rPr lang="zh-CN" altLang="en-US" dirty="0"/>
              <a:t>铜腔侧面有起吊凹槽，配合起吊工装进行</a:t>
            </a:r>
            <a:endParaRPr lang="en-US" altLang="zh-CN" dirty="0"/>
          </a:p>
          <a:p>
            <a:pPr lvl="1"/>
            <a:r>
              <a:rPr lang="zh-CN" altLang="en-US" dirty="0"/>
              <a:t>多点均布，起吊过程变形小</a:t>
            </a:r>
            <a:endParaRPr lang="en-US" altLang="zh-CN" dirty="0"/>
          </a:p>
          <a:p>
            <a:pPr lvl="2"/>
            <a:r>
              <a:rPr lang="zh-CN" altLang="en-US" dirty="0"/>
              <a:t>每凹槽面接触，最大变形</a:t>
            </a:r>
            <a:r>
              <a:rPr lang="en-US" altLang="zh-CN" dirty="0"/>
              <a:t>0.2μm</a:t>
            </a:r>
          </a:p>
          <a:p>
            <a:pPr lvl="2"/>
            <a:r>
              <a:rPr lang="zh-CN" altLang="en-US" dirty="0"/>
              <a:t>每凹槽随机短线接触，最大变形</a:t>
            </a:r>
            <a:r>
              <a:rPr lang="en-US" altLang="zh-CN" dirty="0"/>
              <a:t>1μm</a:t>
            </a:r>
            <a:r>
              <a:rPr lang="zh-CN" altLang="en-US" dirty="0"/>
              <a:t>，最大应力</a:t>
            </a:r>
            <a:r>
              <a:rPr lang="en-US" altLang="zh-CN" dirty="0"/>
              <a:t>10MPa</a:t>
            </a:r>
          </a:p>
          <a:p>
            <a:pPr lvl="1"/>
            <a:r>
              <a:rPr lang="zh-CN" altLang="en-US" dirty="0"/>
              <a:t>更换内胆后可以使用原低温恒温器</a:t>
            </a:r>
            <a:endParaRPr lang="en-US" dirty="0"/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6215212B-E549-4E4B-B235-93546C9EF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低温铜加速结构的进展</a:t>
            </a:r>
            <a:endParaRPr 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04AB3B03-E164-4E3E-818C-43AF48369540}"/>
              </a:ext>
            </a:extLst>
          </p:cNvPr>
          <p:cNvGrpSpPr/>
          <p:nvPr/>
        </p:nvGrpSpPr>
        <p:grpSpPr>
          <a:xfrm>
            <a:off x="6096000" y="4345550"/>
            <a:ext cx="4085946" cy="2121673"/>
            <a:chOff x="5124192" y="2924944"/>
            <a:chExt cx="5400000" cy="3128463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B2C6D3E-BDFB-4989-B087-772A9BB48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4192" y="2924944"/>
              <a:ext cx="5400000" cy="3128463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="" xmlns:a16="http://schemas.microsoft.com/office/drawing/2014/main" id="{870F2528-AD06-47AD-BD5A-01D863F83EAB}"/>
                </a:ext>
              </a:extLst>
            </p:cNvPr>
            <p:cNvSpPr txBox="1"/>
            <p:nvPr/>
          </p:nvSpPr>
          <p:spPr>
            <a:xfrm>
              <a:off x="8154211" y="5274381"/>
              <a:ext cx="1800200" cy="735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/>
                <a:t>吊装板：内侧有均布凸起，与铜腔凹槽扣合</a:t>
              </a:r>
              <a:endParaRPr lang="en-US" sz="1200" dirty="0"/>
            </a:p>
          </p:txBody>
        </p:sp>
        <p:cxnSp>
          <p:nvCxnSpPr>
            <p:cNvPr id="7" name="直接连接符 6">
              <a:extLst>
                <a:ext uri="{FF2B5EF4-FFF2-40B4-BE49-F238E27FC236}">
                  <a16:creationId xmlns="" xmlns:a16="http://schemas.microsoft.com/office/drawing/2014/main" id="{2A336531-76DF-41DC-96F2-128E9B01B7BB}"/>
                </a:ext>
              </a:extLst>
            </p:cNvPr>
            <p:cNvCxnSpPr>
              <a:stCxn id="5" idx="0"/>
            </p:cNvCxnSpPr>
            <p:nvPr/>
          </p:nvCxnSpPr>
          <p:spPr>
            <a:xfrm flipH="1" flipV="1">
              <a:off x="8334951" y="4986349"/>
              <a:ext cx="719360" cy="28803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63DE5FDF-D9F9-44CC-931C-37072EC9B64B}"/>
                </a:ext>
              </a:extLst>
            </p:cNvPr>
            <p:cNvSpPr txBox="1"/>
            <p:nvPr/>
          </p:nvSpPr>
          <p:spPr>
            <a:xfrm>
              <a:off x="6429116" y="2979681"/>
              <a:ext cx="1872208" cy="735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/>
                <a:t>吊装支撑杆：与腔同宽，紧固后使起吊工装固定</a:t>
              </a:r>
              <a:endParaRPr lang="en-US" sz="1200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="" xmlns:a16="http://schemas.microsoft.com/office/drawing/2014/main" id="{486F6F4C-6499-4A79-8F7F-F65241FD6C2B}"/>
                </a:ext>
              </a:extLst>
            </p:cNvPr>
            <p:cNvSpPr txBox="1"/>
            <p:nvPr/>
          </p:nvSpPr>
          <p:spPr>
            <a:xfrm>
              <a:off x="5667000" y="3441346"/>
              <a:ext cx="936104" cy="31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/>
                <a:t>吊环</a:t>
              </a:r>
              <a:endParaRPr lang="en-US" sz="1200" dirty="0"/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="" xmlns:a16="http://schemas.microsoft.com/office/drawing/2014/main" id="{8BA5F8C7-70D2-4D95-8E78-71E99484C2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22348" y="3810678"/>
              <a:ext cx="383773" cy="67849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="" xmlns:a16="http://schemas.microsoft.com/office/drawing/2014/main" id="{F1AAF5ED-72B0-4C95-96EB-166DC78493A8}"/>
                </a:ext>
              </a:extLst>
            </p:cNvPr>
            <p:cNvCxnSpPr/>
            <p:nvPr/>
          </p:nvCxnSpPr>
          <p:spPr>
            <a:xfrm flipH="1" flipV="1">
              <a:off x="8154211" y="3429000"/>
              <a:ext cx="1110141" cy="123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="" xmlns:a16="http://schemas.microsoft.com/office/drawing/2014/main" id="{BBF870F8-4B90-49AD-A50B-9EE568D6947B}"/>
                </a:ext>
              </a:extLst>
            </p:cNvPr>
            <p:cNvCxnSpPr/>
            <p:nvPr/>
          </p:nvCxnSpPr>
          <p:spPr>
            <a:xfrm>
              <a:off x="8154211" y="3429000"/>
              <a:ext cx="1038133" cy="47401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="" xmlns:a16="http://schemas.microsoft.com/office/drawing/2014/main" id="{30DE14A2-1EB9-4870-9A4F-6A5EA81C9F5E}"/>
                </a:ext>
              </a:extLst>
            </p:cNvPr>
            <p:cNvCxnSpPr/>
            <p:nvPr/>
          </p:nvCxnSpPr>
          <p:spPr>
            <a:xfrm>
              <a:off x="6006121" y="3810678"/>
              <a:ext cx="809959" cy="146370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1A55A07-FD2F-46EF-AD61-0EBBCD231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710" y="2768673"/>
            <a:ext cx="2452896" cy="139152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61C1CC1-C7D9-4A6C-B2EB-55B0191F2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365" y="1248565"/>
            <a:ext cx="1127410" cy="126388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77B44B1-8912-4F57-A3E0-89F227B4A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648" y="4077072"/>
            <a:ext cx="4289752" cy="253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21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B3FEF497-028B-486D-A4F7-93A900533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在</a:t>
            </a:r>
            <a:r>
              <a:rPr lang="en-US" altLang="zh-CN" dirty="0"/>
              <a:t>HEPS</a:t>
            </a:r>
            <a:r>
              <a:rPr lang="zh-CN" altLang="en-US" dirty="0"/>
              <a:t>上初步进行了双束加速试验，正在改进硬件</a:t>
            </a:r>
            <a:endParaRPr lang="en-US" altLang="zh-CN" dirty="0"/>
          </a:p>
          <a:p>
            <a:r>
              <a:rPr lang="zh-CN" altLang="en-US" dirty="0"/>
              <a:t>无氧铜材料国产化的研究有了初步结果，有</a:t>
            </a:r>
            <a:r>
              <a:rPr lang="en-US" altLang="zh-CN" dirty="0"/>
              <a:t>2</a:t>
            </a:r>
            <a:r>
              <a:rPr lang="zh-CN" altLang="en-US" dirty="0"/>
              <a:t>个厂家进行着合作</a:t>
            </a:r>
            <a:endParaRPr lang="en-US" altLang="zh-CN" dirty="0"/>
          </a:p>
          <a:p>
            <a:r>
              <a:rPr lang="en-US" altLang="zh-CN" dirty="0"/>
              <a:t>S</a:t>
            </a:r>
            <a:r>
              <a:rPr lang="zh-CN" altLang="en-US" dirty="0"/>
              <a:t>波段脉冲压缩器和金属负载研制成功，脉冲压缩器可以承受</a:t>
            </a:r>
            <a:r>
              <a:rPr lang="en-US" altLang="zh-CN" dirty="0"/>
              <a:t>80MW</a:t>
            </a:r>
            <a:r>
              <a:rPr lang="zh-CN" altLang="en-US" dirty="0"/>
              <a:t>功率</a:t>
            </a:r>
            <a:endParaRPr lang="en-US" altLang="zh-CN" dirty="0"/>
          </a:p>
          <a:p>
            <a:r>
              <a:rPr lang="zh-CN" altLang="en-US" dirty="0"/>
              <a:t>低温铜加速结构即将进行高功率测试，</a:t>
            </a:r>
            <a:r>
              <a:rPr lang="en-US" altLang="zh-CN" dirty="0"/>
              <a:t>1</a:t>
            </a:r>
            <a:r>
              <a:rPr lang="zh-CN" altLang="en-US" dirty="0"/>
              <a:t>米大孔径结构即将开始加工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D9585D2D-276B-42CB-A178-3831274C4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C053BD1-9307-4CFA-AA02-DB85EECEF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C76AA965-C0D0-4C11-BDCB-E9F039BF1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27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5F740F05-20AE-4360-88CE-E59930332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 algn="ctr">
              <a:buNone/>
            </a:pPr>
            <a:r>
              <a:rPr lang="zh-CN" altLang="en-US" sz="8000" dirty="0"/>
              <a:t>谢谢！</a:t>
            </a:r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701EED3E-DC80-4848-B2BC-FA838B286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22DFB19-ED43-4A65-8B2D-16FE9536C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2AEA2F0-81E8-48B1-B566-84FAEF29C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096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2C9DF149-900B-4B08-A56B-AFF668EB3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4730"/>
            <a:ext cx="6782544" cy="548262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dirty="0"/>
              <a:t>CEPC</a:t>
            </a:r>
            <a:r>
              <a:rPr lang="zh-CN" altLang="en-US" dirty="0"/>
              <a:t>双束模式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>
                <a:solidFill>
                  <a:srgbClr val="0000FF"/>
                </a:solidFill>
              </a:rPr>
              <a:t>为了满足</a:t>
            </a:r>
            <a:r>
              <a:rPr lang="en-US" altLang="zh-CN" dirty="0">
                <a:solidFill>
                  <a:srgbClr val="0000FF"/>
                </a:solidFill>
              </a:rPr>
              <a:t>Z</a:t>
            </a:r>
            <a:r>
              <a:rPr lang="zh-CN" altLang="en-US" dirty="0">
                <a:solidFill>
                  <a:srgbClr val="0000FF"/>
                </a:solidFill>
              </a:rPr>
              <a:t>模式下的注入需要，需要利用每脉冲</a:t>
            </a:r>
            <a:r>
              <a:rPr lang="en-US" altLang="zh-CN" dirty="0">
                <a:solidFill>
                  <a:srgbClr val="0000FF"/>
                </a:solidFill>
              </a:rPr>
              <a:t>2</a:t>
            </a:r>
            <a:r>
              <a:rPr lang="zh-CN" altLang="en-US" dirty="0">
                <a:solidFill>
                  <a:srgbClr val="0000FF"/>
                </a:solidFill>
              </a:rPr>
              <a:t>个束团的方式进行注入</a:t>
            </a:r>
            <a:endParaRPr lang="en-US" altLang="zh-CN" dirty="0">
              <a:solidFill>
                <a:srgbClr val="0000FF"/>
              </a:solidFill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solidFill>
                  <a:srgbClr val="0000FF"/>
                </a:solidFill>
              </a:rPr>
              <a:t>国际上实现双束模式加速的装置：</a:t>
            </a:r>
            <a:r>
              <a:rPr lang="en-US" altLang="zh-CN" dirty="0">
                <a:solidFill>
                  <a:srgbClr val="0000FF"/>
                </a:solidFill>
              </a:rPr>
              <a:t>KEKB/SuperKEKB</a:t>
            </a:r>
            <a:r>
              <a:rPr lang="zh-CN" altLang="en-US" dirty="0">
                <a:solidFill>
                  <a:srgbClr val="0000FF"/>
                </a:solidFill>
              </a:rPr>
              <a:t>、</a:t>
            </a:r>
            <a:r>
              <a:rPr lang="en-US" altLang="zh-CN" dirty="0">
                <a:solidFill>
                  <a:srgbClr val="0000FF"/>
                </a:solidFill>
              </a:rPr>
              <a:t>Swiss FEL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dirty="0"/>
              <a:t>HEPS</a:t>
            </a:r>
            <a:r>
              <a:rPr lang="zh-CN" altLang="en-US" dirty="0"/>
              <a:t>直线加速器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>
                <a:solidFill>
                  <a:srgbClr val="0000FF"/>
                </a:solidFill>
              </a:rPr>
              <a:t>国际光源类直线加速器中单束团电荷量最高的（</a:t>
            </a:r>
            <a:r>
              <a:rPr lang="en-US" altLang="zh-CN" dirty="0">
                <a:solidFill>
                  <a:srgbClr val="0000FF"/>
                </a:solidFill>
              </a:rPr>
              <a:t>7nC</a:t>
            </a:r>
            <a:r>
              <a:rPr lang="zh-CN" altLang="en-US" dirty="0">
                <a:solidFill>
                  <a:srgbClr val="0000FF"/>
                </a:solidFill>
              </a:rPr>
              <a:t>）</a:t>
            </a:r>
            <a:endParaRPr lang="en-US" altLang="zh-CN" dirty="0">
              <a:solidFill>
                <a:srgbClr val="0000FF"/>
              </a:solidFill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solidFill>
                  <a:srgbClr val="0000FF"/>
                </a:solidFill>
              </a:rPr>
              <a:t>总体方案与</a:t>
            </a:r>
            <a:r>
              <a:rPr lang="en-US" altLang="zh-CN" dirty="0">
                <a:solidFill>
                  <a:srgbClr val="0000FF"/>
                </a:solidFill>
              </a:rPr>
              <a:t>CEPC baseline</a:t>
            </a:r>
            <a:r>
              <a:rPr lang="zh-CN" altLang="en-US" dirty="0">
                <a:solidFill>
                  <a:srgbClr val="0000FF"/>
                </a:solidFill>
              </a:rPr>
              <a:t>的注入器设计非常相似</a:t>
            </a:r>
            <a:endParaRPr lang="en-US" altLang="zh-CN" dirty="0">
              <a:solidFill>
                <a:srgbClr val="0000FF"/>
              </a:solidFill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solidFill>
                  <a:srgbClr val="0000FF"/>
                </a:solidFill>
              </a:rPr>
              <a:t>利用</a:t>
            </a:r>
            <a:r>
              <a:rPr lang="en-US" altLang="zh-CN" dirty="0">
                <a:solidFill>
                  <a:srgbClr val="0000FF"/>
                </a:solidFill>
              </a:rPr>
              <a:t>HEPS</a:t>
            </a:r>
            <a:r>
              <a:rPr lang="zh-CN" altLang="en-US" dirty="0">
                <a:solidFill>
                  <a:srgbClr val="0000FF"/>
                </a:solidFill>
              </a:rPr>
              <a:t>直线加速器进行双束实验以验证</a:t>
            </a:r>
            <a:r>
              <a:rPr lang="en-US" altLang="zh-CN" dirty="0">
                <a:solidFill>
                  <a:srgbClr val="0000FF"/>
                </a:solidFill>
              </a:rPr>
              <a:t>CEPC</a:t>
            </a:r>
            <a:r>
              <a:rPr lang="zh-CN" altLang="en-US" dirty="0">
                <a:solidFill>
                  <a:srgbClr val="0000FF"/>
                </a:solidFill>
              </a:rPr>
              <a:t>双束模式的可行性</a:t>
            </a:r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5CCA8A35-323E-4AF0-99CD-67FC95FF4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HEPS</a:t>
            </a:r>
            <a:r>
              <a:rPr lang="zh-CN" altLang="en-US" dirty="0"/>
              <a:t>双束实验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373CDD4-2F85-4CEE-BC13-37BEF7DB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BBFDE50-629D-43A8-A7EE-258B3FD64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="" xmlns:a16="http://schemas.microsoft.com/office/drawing/2014/main" id="{92D810A3-7728-436D-8A45-45F85C67B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9"/>
          <a:stretch/>
        </p:blipFill>
        <p:spPr>
          <a:xfrm>
            <a:off x="7320136" y="1225251"/>
            <a:ext cx="4680000" cy="22808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69DA74D-C599-4473-93BE-AF153EBAA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36" y="3685336"/>
            <a:ext cx="4680000" cy="270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08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2C9DF149-900B-4B08-A56B-AFF668EB3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4730"/>
            <a:ext cx="6638528" cy="541061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/>
              <a:t>增加一路</a:t>
            </a:r>
            <a:r>
              <a:rPr lang="en-US" altLang="zh-CN" dirty="0"/>
              <a:t>pulser</a:t>
            </a:r>
            <a:r>
              <a:rPr lang="zh-CN" altLang="en-US" dirty="0"/>
              <a:t>及配件</a:t>
            </a:r>
            <a:endParaRPr lang="en-US" altLang="zh-CN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zh-CN" altLang="en-US" dirty="0">
                <a:solidFill>
                  <a:srgbClr val="0000FF"/>
                </a:solidFill>
              </a:rPr>
              <a:t>一台</a:t>
            </a:r>
            <a:r>
              <a:rPr lang="en-US" altLang="zh-CN" dirty="0">
                <a:solidFill>
                  <a:srgbClr val="0000FF"/>
                </a:solidFill>
              </a:rPr>
              <a:t>pulse</a:t>
            </a:r>
            <a:r>
              <a:rPr lang="zh-CN" altLang="en-US" dirty="0">
                <a:solidFill>
                  <a:srgbClr val="0000FF"/>
                </a:solidFill>
              </a:rPr>
              <a:t>发生器、功率合成器、</a:t>
            </a:r>
            <a:r>
              <a:rPr lang="en-US" altLang="zh-CN" dirty="0">
                <a:solidFill>
                  <a:srgbClr val="0000FF"/>
                </a:solidFill>
              </a:rPr>
              <a:t/>
            </a:r>
            <a:br>
              <a:rPr lang="en-US" altLang="zh-CN" dirty="0">
                <a:solidFill>
                  <a:srgbClr val="0000FF"/>
                </a:solidFill>
              </a:rPr>
            </a:br>
            <a:r>
              <a:rPr lang="zh-CN" altLang="en-US" dirty="0">
                <a:solidFill>
                  <a:srgbClr val="0000FF"/>
                </a:solidFill>
              </a:rPr>
              <a:t>同轴传输线缆、</a:t>
            </a:r>
            <a:r>
              <a:rPr lang="en-US" altLang="zh-CN" dirty="0">
                <a:solidFill>
                  <a:srgbClr val="0000FF"/>
                </a:solidFill>
              </a:rPr>
              <a:t>40db</a:t>
            </a:r>
            <a:r>
              <a:rPr lang="zh-CN" altLang="en-US" dirty="0">
                <a:solidFill>
                  <a:srgbClr val="0000FF"/>
                </a:solidFill>
              </a:rPr>
              <a:t>衰减器、</a:t>
            </a:r>
            <a:r>
              <a:rPr lang="en-US" altLang="zh-CN" dirty="0">
                <a:solidFill>
                  <a:srgbClr val="0000FF"/>
                </a:solidFill>
              </a:rPr>
              <a:t/>
            </a:r>
            <a:br>
              <a:rPr lang="en-US" altLang="zh-CN" dirty="0">
                <a:solidFill>
                  <a:srgbClr val="0000FF"/>
                </a:solidFill>
              </a:rPr>
            </a:br>
            <a:r>
              <a:rPr lang="zh-CN" altLang="en-US" dirty="0">
                <a:solidFill>
                  <a:srgbClr val="0000FF"/>
                </a:solidFill>
              </a:rPr>
              <a:t>隔直器、</a:t>
            </a:r>
            <a:r>
              <a:rPr lang="en-US" altLang="zh-CN" dirty="0">
                <a:solidFill>
                  <a:srgbClr val="0000FF"/>
                </a:solidFill>
              </a:rPr>
              <a:t>1kV/10mA</a:t>
            </a:r>
            <a:r>
              <a:rPr lang="zh-CN" altLang="en-US" dirty="0">
                <a:solidFill>
                  <a:srgbClr val="0000FF"/>
                </a:solidFill>
              </a:rPr>
              <a:t>偏压电源、</a:t>
            </a:r>
            <a:r>
              <a:rPr lang="en-US" altLang="zh-CN" dirty="0">
                <a:solidFill>
                  <a:srgbClr val="0000FF"/>
                </a:solidFill>
              </a:rPr>
              <a:t/>
            </a:r>
            <a:br>
              <a:rPr lang="en-US" altLang="zh-CN" dirty="0">
                <a:solidFill>
                  <a:srgbClr val="0000FF"/>
                </a:solidFill>
              </a:rPr>
            </a:br>
            <a:r>
              <a:rPr lang="zh-CN" altLang="en-US" dirty="0">
                <a:solidFill>
                  <a:srgbClr val="0000FF"/>
                </a:solidFill>
              </a:rPr>
              <a:t>阴栅高压连接器插件、</a:t>
            </a:r>
            <a:r>
              <a:rPr lang="en-US" altLang="zh-CN" dirty="0">
                <a:solidFill>
                  <a:srgbClr val="0000FF"/>
                </a:solidFill>
              </a:rPr>
              <a:t> 24V</a:t>
            </a:r>
            <a:r>
              <a:rPr lang="zh-CN" altLang="en-US" dirty="0">
                <a:solidFill>
                  <a:srgbClr val="0000FF"/>
                </a:solidFill>
              </a:rPr>
              <a:t>电源</a:t>
            </a:r>
            <a:endParaRPr lang="en-US" altLang="zh-CN" dirty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dirty="0"/>
              <a:t>增加一路高精度定时触发信号及处理单元</a:t>
            </a:r>
            <a:endParaRPr lang="en-US" altLang="zh-CN" dirty="0"/>
          </a:p>
          <a:p>
            <a:pPr>
              <a:lnSpc>
                <a:spcPct val="120000"/>
              </a:lnSpc>
            </a:pPr>
            <a:r>
              <a:rPr lang="zh-CN" altLang="en-US" dirty="0"/>
              <a:t>增加联锁保护模块</a:t>
            </a:r>
            <a:endParaRPr lang="en-US" altLang="zh-CN" dirty="0"/>
          </a:p>
          <a:p>
            <a:pPr>
              <a:lnSpc>
                <a:spcPct val="120000"/>
              </a:lnSpc>
            </a:pPr>
            <a:r>
              <a:rPr lang="zh-CN" altLang="en-US" dirty="0"/>
              <a:t>需要改进</a:t>
            </a:r>
            <a:endParaRPr lang="en-US" altLang="zh-CN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zh-CN" altLang="en-US" dirty="0">
                <a:solidFill>
                  <a:srgbClr val="0000FF"/>
                </a:solidFill>
              </a:rPr>
              <a:t>束测元件（</a:t>
            </a:r>
            <a:r>
              <a:rPr lang="en-US" altLang="zh-CN" dirty="0">
                <a:solidFill>
                  <a:srgbClr val="0000FF"/>
                </a:solidFill>
              </a:rPr>
              <a:t>BPM</a:t>
            </a:r>
            <a:r>
              <a:rPr lang="zh-CN" altLang="en-US" dirty="0">
                <a:solidFill>
                  <a:srgbClr val="0000FF"/>
                </a:solidFill>
              </a:rPr>
              <a:t>、</a:t>
            </a:r>
            <a:r>
              <a:rPr lang="en-US" altLang="zh-CN" dirty="0">
                <a:solidFill>
                  <a:srgbClr val="0000FF"/>
                </a:solidFill>
              </a:rPr>
              <a:t>ICT</a:t>
            </a:r>
            <a:r>
              <a:rPr lang="zh-CN" altLang="en-US" dirty="0">
                <a:solidFill>
                  <a:srgbClr val="0000FF"/>
                </a:solidFill>
              </a:rPr>
              <a:t>）</a:t>
            </a:r>
            <a:endParaRPr lang="en-US" altLang="zh-CN" dirty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dirty="0"/>
              <a:t>需要研究</a:t>
            </a:r>
            <a:endParaRPr lang="en-US" altLang="zh-CN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zh-CN" altLang="en-US" dirty="0">
                <a:solidFill>
                  <a:srgbClr val="0000FF"/>
                </a:solidFill>
              </a:rPr>
              <a:t>双束加速调试、</a:t>
            </a:r>
            <a:r>
              <a:rPr lang="en-US" altLang="zh-CN" dirty="0">
                <a:solidFill>
                  <a:srgbClr val="0000FF"/>
                </a:solidFill>
              </a:rPr>
              <a:t>LLRF</a:t>
            </a:r>
            <a:r>
              <a:rPr lang="zh-CN" altLang="en-US" dirty="0">
                <a:solidFill>
                  <a:srgbClr val="0000FF"/>
                </a:solidFill>
              </a:rPr>
              <a:t>设置研究、双束测量等</a:t>
            </a:r>
            <a:endParaRPr lang="en-US" altLang="zh-CN" dirty="0">
              <a:solidFill>
                <a:srgbClr val="0000FF"/>
              </a:solidFill>
            </a:endParaRPr>
          </a:p>
          <a:p>
            <a:pPr lvl="2">
              <a:lnSpc>
                <a:spcPct val="150000"/>
              </a:lnSpc>
            </a:pPr>
            <a:endParaRPr lang="en-US" altLang="zh-CN" dirty="0"/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5CCA8A35-323E-4AF0-99CD-67FC95FF4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HEPS</a:t>
            </a:r>
            <a:r>
              <a:rPr lang="zh-CN" altLang="en-US" dirty="0"/>
              <a:t>直线加速器双束实现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373CDD4-2F85-4CEE-BC13-37BEF7DB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BBFDE50-629D-43A8-A7EE-258B3FD64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82810CD-4D99-43CB-AA02-515183E97D6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104112" y="1021805"/>
            <a:ext cx="4972496" cy="2915867"/>
          </a:xfrm>
          <a:prstGeom prst="rect">
            <a:avLst/>
          </a:prstGeom>
        </p:spPr>
      </p:pic>
      <p:graphicFrame>
        <p:nvGraphicFramePr>
          <p:cNvPr id="6" name="对象 5">
            <a:extLst>
              <a:ext uri="{FF2B5EF4-FFF2-40B4-BE49-F238E27FC236}">
                <a16:creationId xmlns="" xmlns:a16="http://schemas.microsoft.com/office/drawing/2014/main" id="{F55BFD68-8413-4A5F-982E-93036D3104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761156"/>
              </p:ext>
            </p:extLst>
          </p:nvPr>
        </p:nvGraphicFramePr>
        <p:xfrm>
          <a:off x="7248128" y="3942723"/>
          <a:ext cx="4464496" cy="277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Visio" r:id="rId5" imgW="7708900" imgH="4792472" progId="Visio.Drawing.15">
                  <p:embed/>
                </p:oleObj>
              </mc:Choice>
              <mc:Fallback>
                <p:oleObj name="Visio" r:id="rId5" imgW="7708900" imgH="4792472" progId="Visio.Drawing.1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8128" y="3942723"/>
                        <a:ext cx="4464496" cy="27724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>
            <a:extLst>
              <a:ext uri="{FF2B5EF4-FFF2-40B4-BE49-F238E27FC236}">
                <a16:creationId xmlns="" xmlns:a16="http://schemas.microsoft.com/office/drawing/2014/main" id="{E6C5DCC0-2547-4AE6-8FFE-9FBE22DC3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784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2C9DF149-900B-4B08-A56B-AFF668EB3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4730"/>
            <a:ext cx="11463064" cy="541061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/>
              <a:t>通过调整双束的定时触发延时，可以实现双</a:t>
            </a:r>
            <a:r>
              <a:rPr lang="en-US" altLang="zh-CN" dirty="0"/>
              <a:t>pulser</a:t>
            </a:r>
            <a:r>
              <a:rPr lang="zh-CN" altLang="en-US" dirty="0"/>
              <a:t>的脉冲输出与合成</a:t>
            </a:r>
            <a:endParaRPr lang="en-US" altLang="zh-CN" dirty="0"/>
          </a:p>
          <a:p>
            <a:pPr lvl="1">
              <a:lnSpc>
                <a:spcPct val="120000"/>
              </a:lnSpc>
            </a:pPr>
            <a:r>
              <a:rPr lang="zh-CN" altLang="en-US" dirty="0">
                <a:solidFill>
                  <a:srgbClr val="0000FF"/>
                </a:solidFill>
              </a:rPr>
              <a:t>左图为</a:t>
            </a:r>
            <a:r>
              <a:rPr lang="en-US" altLang="zh-CN" dirty="0">
                <a:solidFill>
                  <a:srgbClr val="0000FF"/>
                </a:solidFill>
              </a:rPr>
              <a:t>2</a:t>
            </a:r>
            <a:r>
              <a:rPr lang="zh-CN" altLang="en-US" dirty="0">
                <a:solidFill>
                  <a:srgbClr val="0000FF"/>
                </a:solidFill>
              </a:rPr>
              <a:t>个脉冲波形</a:t>
            </a:r>
            <a:endParaRPr lang="en-US" altLang="zh-CN" dirty="0">
              <a:solidFill>
                <a:srgbClr val="0000FF"/>
              </a:solidFill>
            </a:endParaRPr>
          </a:p>
          <a:p>
            <a:pPr lvl="1">
              <a:lnSpc>
                <a:spcPct val="120000"/>
              </a:lnSpc>
            </a:pPr>
            <a:r>
              <a:rPr lang="zh-CN" altLang="en-US" dirty="0">
                <a:solidFill>
                  <a:srgbClr val="0000FF"/>
                </a:solidFill>
              </a:rPr>
              <a:t>右图为</a:t>
            </a:r>
            <a:r>
              <a:rPr lang="en-US" altLang="zh-CN" dirty="0">
                <a:solidFill>
                  <a:srgbClr val="0000FF"/>
                </a:solidFill>
              </a:rPr>
              <a:t>2</a:t>
            </a:r>
            <a:r>
              <a:rPr lang="zh-CN" altLang="en-US" dirty="0">
                <a:solidFill>
                  <a:srgbClr val="0000FF"/>
                </a:solidFill>
              </a:rPr>
              <a:t>个脉冲叠加为一个脉冲</a:t>
            </a:r>
            <a:endParaRPr lang="en-US" altLang="zh-CN" dirty="0">
              <a:solidFill>
                <a:srgbClr val="0000FF"/>
              </a:solidFill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5CCA8A35-323E-4AF0-99CD-67FC95FF4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HEPS</a:t>
            </a:r>
            <a:r>
              <a:rPr lang="zh-CN" altLang="en-US" dirty="0"/>
              <a:t>直线加速器双束实现</a:t>
            </a:r>
            <a:r>
              <a:rPr lang="en-US" altLang="zh-CN" dirty="0"/>
              <a:t>: </a:t>
            </a:r>
            <a:r>
              <a:rPr lang="zh-CN" altLang="en-US" sz="2800" dirty="0">
                <a:solidFill>
                  <a:srgbClr val="00B0F0"/>
                </a:solidFill>
              </a:rPr>
              <a:t>双</a:t>
            </a:r>
            <a:r>
              <a:rPr lang="en-US" altLang="zh-CN" sz="2800" dirty="0">
                <a:solidFill>
                  <a:srgbClr val="00B0F0"/>
                </a:solidFill>
              </a:rPr>
              <a:t>pulser</a:t>
            </a:r>
            <a:r>
              <a:rPr lang="zh-CN" altLang="en-US" sz="2800" dirty="0">
                <a:solidFill>
                  <a:srgbClr val="00B0F0"/>
                </a:solidFill>
              </a:rPr>
              <a:t>测试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373CDD4-2F85-4CEE-BC13-37BEF7DB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BBFDE50-629D-43A8-A7EE-258B3FD64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7624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10" name="Rectangle 4">
            <a:extLst>
              <a:ext uri="{FF2B5EF4-FFF2-40B4-BE49-F238E27FC236}">
                <a16:creationId xmlns="" xmlns:a16="http://schemas.microsoft.com/office/drawing/2014/main" id="{E6C5DCC0-2547-4AE6-8FFE-9FBE22DC3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5282C6A-CC09-4A66-8A7A-024A6C920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6" y="2771836"/>
            <a:ext cx="60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00B58143-28E7-4A73-A9D8-AAEF484BF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66" y="2757280"/>
            <a:ext cx="60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9967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2C9DF149-900B-4B08-A56B-AFF668EB3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4730"/>
            <a:ext cx="11463064" cy="541061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/>
              <a:t>利用</a:t>
            </a:r>
            <a:r>
              <a:rPr lang="en-US" altLang="zh-CN" dirty="0"/>
              <a:t>BPM</a:t>
            </a:r>
            <a:r>
              <a:rPr lang="zh-CN" altLang="en-US" dirty="0"/>
              <a:t>测试双束团信号，可以观测到明显的双束团束流，束团间隔可调</a:t>
            </a:r>
            <a:endParaRPr lang="en-US" altLang="zh-CN" dirty="0"/>
          </a:p>
          <a:p>
            <a:pPr lvl="1">
              <a:lnSpc>
                <a:spcPct val="120000"/>
              </a:lnSpc>
            </a:pPr>
            <a:r>
              <a:rPr lang="zh-CN" altLang="en-US" dirty="0">
                <a:solidFill>
                  <a:srgbClr val="0000FF"/>
                </a:solidFill>
              </a:rPr>
              <a:t>参考线频率为</a:t>
            </a:r>
            <a:r>
              <a:rPr lang="en-US" altLang="zh-CN" dirty="0">
                <a:solidFill>
                  <a:srgbClr val="0000FF"/>
                </a:solidFill>
              </a:rPr>
              <a:t>166.6MHz</a:t>
            </a:r>
            <a:r>
              <a:rPr lang="zh-CN" altLang="en-US" dirty="0">
                <a:solidFill>
                  <a:srgbClr val="0000FF"/>
                </a:solidFill>
              </a:rPr>
              <a:t>，束团间隔为</a:t>
            </a:r>
            <a:r>
              <a:rPr lang="en-US" altLang="zh-CN" dirty="0">
                <a:solidFill>
                  <a:srgbClr val="0000FF"/>
                </a:solidFill>
              </a:rPr>
              <a:t>6ns*N</a:t>
            </a:r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5CCA8A35-323E-4AF0-99CD-67FC95FF4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HEPS</a:t>
            </a:r>
            <a:r>
              <a:rPr lang="zh-CN" altLang="en-US" dirty="0"/>
              <a:t>直线加速器双束实现</a:t>
            </a:r>
            <a:r>
              <a:rPr lang="en-US" altLang="zh-CN" dirty="0"/>
              <a:t>: </a:t>
            </a:r>
            <a:r>
              <a:rPr lang="zh-CN" altLang="en-US" sz="2800" dirty="0">
                <a:solidFill>
                  <a:srgbClr val="00B0F0"/>
                </a:solidFill>
              </a:rPr>
              <a:t>双束团测试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373CDD4-2F85-4CEE-BC13-37BEF7DB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BBFDE50-629D-43A8-A7EE-258B3FD64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10" name="Rectangle 4">
            <a:extLst>
              <a:ext uri="{FF2B5EF4-FFF2-40B4-BE49-F238E27FC236}">
                <a16:creationId xmlns="" xmlns:a16="http://schemas.microsoft.com/office/drawing/2014/main" id="{E6C5DCC0-2547-4AE6-8FFE-9FBE22DC3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9E5B4B2-57B5-4BB1-9031-658A47A2A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1" y="2780928"/>
            <a:ext cx="5499715" cy="309358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875ADB7A-C575-456E-AC80-1C1D757C67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16" y="2527118"/>
            <a:ext cx="6428684" cy="3876118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="" xmlns:a16="http://schemas.microsoft.com/office/drawing/2014/main" id="{51C04F23-5F89-40B2-BDBA-78BA985E8EE4}"/>
              </a:ext>
            </a:extLst>
          </p:cNvPr>
          <p:cNvCxnSpPr>
            <a:cxnSpLocks/>
          </p:cNvCxnSpPr>
          <p:nvPr/>
        </p:nvCxnSpPr>
        <p:spPr>
          <a:xfrm flipV="1">
            <a:off x="7993375" y="5500387"/>
            <a:ext cx="0" cy="8860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FFE6A7B3-A694-4D3C-A7F9-6FF204D02CB8}"/>
              </a:ext>
            </a:extLst>
          </p:cNvPr>
          <p:cNvSpPr txBox="1"/>
          <p:nvPr/>
        </p:nvSpPr>
        <p:spPr>
          <a:xfrm>
            <a:off x="7451464" y="6340677"/>
            <a:ext cx="122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First bunch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0203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17E372C3-CF10-46A9-B2BF-16A362E73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114731"/>
            <a:ext cx="3974233" cy="5011434"/>
          </a:xfrm>
        </p:spPr>
        <p:txBody>
          <a:bodyPr/>
          <a:lstStyle/>
          <a:p>
            <a:r>
              <a:rPr lang="zh-CN" altLang="en-US" dirty="0"/>
              <a:t>利用</a:t>
            </a:r>
            <a:r>
              <a:rPr lang="en-US" altLang="zh-CN" dirty="0"/>
              <a:t>ICT</a:t>
            </a:r>
            <a:r>
              <a:rPr lang="zh-CN" altLang="en-US" dirty="0"/>
              <a:t>的直采信号观测双束团</a:t>
            </a:r>
            <a:endParaRPr lang="en-US" altLang="zh-CN" dirty="0"/>
          </a:p>
          <a:p>
            <a:pPr lvl="1"/>
            <a:r>
              <a:rPr lang="zh-CN" altLang="en-US" dirty="0">
                <a:solidFill>
                  <a:srgbClr val="0000FF"/>
                </a:solidFill>
              </a:rPr>
              <a:t>观测到同样双束团信息</a:t>
            </a:r>
            <a:endParaRPr lang="en-US" altLang="zh-CN" dirty="0">
              <a:solidFill>
                <a:srgbClr val="0000FF"/>
              </a:solidFill>
            </a:endParaRPr>
          </a:p>
          <a:p>
            <a:pPr lvl="1"/>
            <a:r>
              <a:rPr lang="zh-CN" altLang="en-US" dirty="0">
                <a:solidFill>
                  <a:srgbClr val="0000FF"/>
                </a:solidFill>
              </a:rPr>
              <a:t>束团加速到</a:t>
            </a:r>
            <a:r>
              <a:rPr lang="en-US" altLang="zh-CN" dirty="0">
                <a:solidFill>
                  <a:srgbClr val="0000FF"/>
                </a:solidFill>
              </a:rPr>
              <a:t>50MeV</a:t>
            </a:r>
            <a:r>
              <a:rPr lang="zh-CN" altLang="en-US" dirty="0">
                <a:solidFill>
                  <a:srgbClr val="0000FF"/>
                </a:solidFill>
              </a:rPr>
              <a:t>，可观测到双束团</a:t>
            </a:r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106F65A4-B630-487C-B79A-EA19D9B04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HEPS</a:t>
            </a:r>
            <a:r>
              <a:rPr lang="zh-CN" altLang="en-US" dirty="0"/>
              <a:t>直线加速器双束实现</a:t>
            </a:r>
            <a:r>
              <a:rPr lang="en-US" altLang="zh-CN" dirty="0"/>
              <a:t>: </a:t>
            </a:r>
            <a:r>
              <a:rPr lang="zh-CN" altLang="en-US" sz="2800" dirty="0">
                <a:solidFill>
                  <a:srgbClr val="00B0F0"/>
                </a:solidFill>
              </a:rPr>
              <a:t>双束团测试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DE419334-9E72-402E-9267-A0867DAE8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5644E3BC-3597-4A38-9839-C8E0EFAB8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0E74437-E87C-4003-A1E6-0BB3DD97BA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3" y="1114731"/>
            <a:ext cx="7495038" cy="5541940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="" xmlns:a16="http://schemas.microsoft.com/office/drawing/2014/main" id="{3BAD05E7-9B1C-4E1D-B488-664C98CEDBFC}"/>
              </a:ext>
            </a:extLst>
          </p:cNvPr>
          <p:cNvCxnSpPr>
            <a:cxnSpLocks/>
          </p:cNvCxnSpPr>
          <p:nvPr/>
        </p:nvCxnSpPr>
        <p:spPr>
          <a:xfrm>
            <a:off x="5879976" y="1052736"/>
            <a:ext cx="0" cy="566874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498E140D-C7F3-4B42-A4E9-EDE9484ABF38}"/>
              </a:ext>
            </a:extLst>
          </p:cNvPr>
          <p:cNvCxnSpPr>
            <a:cxnSpLocks/>
          </p:cNvCxnSpPr>
          <p:nvPr/>
        </p:nvCxnSpPr>
        <p:spPr>
          <a:xfrm>
            <a:off x="10272464" y="1072628"/>
            <a:ext cx="0" cy="566874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7C8C3CB6-1738-4529-A282-E98D45B1339B}"/>
              </a:ext>
            </a:extLst>
          </p:cNvPr>
          <p:cNvSpPr txBox="1"/>
          <p:nvPr/>
        </p:nvSpPr>
        <p:spPr>
          <a:xfrm>
            <a:off x="5967346" y="1128548"/>
            <a:ext cx="2225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电子枪出口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ICT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FDD03AD4-A047-4196-A338-7A68881A799B}"/>
              </a:ext>
            </a:extLst>
          </p:cNvPr>
          <p:cNvSpPr txBox="1"/>
          <p:nvPr/>
        </p:nvSpPr>
        <p:spPr>
          <a:xfrm>
            <a:off x="10241068" y="1160648"/>
            <a:ext cx="1907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AS1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出口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ICT</a:t>
            </a:r>
          </a:p>
          <a:p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@50MeV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9862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174FDF38-763E-4F0F-84A8-EAFD1021A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Pulse</a:t>
            </a:r>
            <a:r>
              <a:rPr lang="zh-CN" altLang="en-US" dirty="0"/>
              <a:t>幅度衰减问题</a:t>
            </a:r>
            <a:endParaRPr lang="en-US" altLang="zh-CN" dirty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solidFill>
                  <a:srgbClr val="0000FF"/>
                </a:solidFill>
              </a:rPr>
              <a:t>因功合的耦合隔离作用，对</a:t>
            </a:r>
            <a:r>
              <a:rPr lang="en-US" altLang="zh-CN" dirty="0">
                <a:solidFill>
                  <a:srgbClr val="0000FF"/>
                </a:solidFill>
              </a:rPr>
              <a:t>pulse</a:t>
            </a:r>
            <a:r>
              <a:rPr lang="zh-CN" altLang="en-US" dirty="0">
                <a:solidFill>
                  <a:srgbClr val="0000FF"/>
                </a:solidFill>
              </a:rPr>
              <a:t>幅度、栅极偏压有影响；功率合成模块接入以后，实际测量 </a:t>
            </a:r>
            <a:r>
              <a:rPr lang="en-US" altLang="zh-CN" dirty="0">
                <a:solidFill>
                  <a:srgbClr val="0000FF"/>
                </a:solidFill>
              </a:rPr>
              <a:t>pulse</a:t>
            </a:r>
            <a:r>
              <a:rPr lang="zh-CN" altLang="en-US" dirty="0">
                <a:solidFill>
                  <a:srgbClr val="0000FF"/>
                </a:solidFill>
              </a:rPr>
              <a:t>幅度有</a:t>
            </a:r>
            <a:r>
              <a:rPr lang="en-US" altLang="zh-CN" dirty="0">
                <a:solidFill>
                  <a:srgbClr val="0000FF"/>
                </a:solidFill>
              </a:rPr>
              <a:t>30%</a:t>
            </a:r>
            <a:r>
              <a:rPr lang="zh-CN" altLang="en-US" dirty="0">
                <a:solidFill>
                  <a:srgbClr val="0000FF"/>
                </a:solidFill>
              </a:rPr>
              <a:t>左右的衰减；</a:t>
            </a:r>
            <a:endParaRPr lang="en-US" altLang="zh-CN" dirty="0">
              <a:solidFill>
                <a:srgbClr val="0000FF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solidFill>
                  <a:srgbClr val="0000FF"/>
                </a:solidFill>
              </a:rPr>
              <a:t>更换新的功率合成模块（隔离作用），以解决</a:t>
            </a:r>
            <a:r>
              <a:rPr lang="en-US" altLang="zh-CN" dirty="0">
                <a:solidFill>
                  <a:srgbClr val="0000FF"/>
                </a:solidFill>
              </a:rPr>
              <a:t>pulse</a:t>
            </a:r>
            <a:r>
              <a:rPr lang="zh-CN" altLang="en-US" dirty="0">
                <a:solidFill>
                  <a:srgbClr val="0000FF"/>
                </a:solidFill>
              </a:rPr>
              <a:t>幅度的衰减问题</a:t>
            </a:r>
            <a:endParaRPr lang="en-US" altLang="zh-CN" dirty="0">
              <a:solidFill>
                <a:srgbClr val="0000FF"/>
              </a:solidFill>
            </a:endParaRPr>
          </a:p>
          <a:p>
            <a:r>
              <a:rPr lang="zh-CN" altLang="en-US" dirty="0"/>
              <a:t>束流测量问题</a:t>
            </a:r>
            <a:endParaRPr lang="en-US" altLang="zh-CN" dirty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solidFill>
                  <a:srgbClr val="0000FF"/>
                </a:solidFill>
              </a:rPr>
              <a:t>需要进行束测元件的更新及测试，以尝试测量到双束团的更多信息</a:t>
            </a:r>
            <a:endParaRPr lang="en-US" altLang="zh-CN" dirty="0">
              <a:solidFill>
                <a:srgbClr val="0000FF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solidFill>
                  <a:srgbClr val="0000FF"/>
                </a:solidFill>
              </a:rPr>
              <a:t>将进行</a:t>
            </a:r>
            <a:r>
              <a:rPr lang="en-US" altLang="zh-CN" dirty="0">
                <a:solidFill>
                  <a:srgbClr val="0000FF"/>
                </a:solidFill>
              </a:rPr>
              <a:t>BPM</a:t>
            </a:r>
            <a:r>
              <a:rPr lang="zh-CN" altLang="en-US" dirty="0">
                <a:solidFill>
                  <a:srgbClr val="0000FF"/>
                </a:solidFill>
              </a:rPr>
              <a:t>束流测试，并讨论改进方案；</a:t>
            </a:r>
            <a:endParaRPr lang="en-US" altLang="zh-CN" dirty="0">
              <a:solidFill>
                <a:srgbClr val="0000FF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solidFill>
                  <a:srgbClr val="0000FF"/>
                </a:solidFill>
              </a:rPr>
              <a:t>尝试利用</a:t>
            </a:r>
            <a:r>
              <a:rPr lang="en-US" altLang="zh-CN" dirty="0">
                <a:solidFill>
                  <a:srgbClr val="0000FF"/>
                </a:solidFill>
              </a:rPr>
              <a:t>PR</a:t>
            </a:r>
            <a:r>
              <a:rPr lang="zh-CN" altLang="en-US" dirty="0">
                <a:solidFill>
                  <a:srgbClr val="0000FF"/>
                </a:solidFill>
              </a:rPr>
              <a:t>靶进行能量测量，以研究</a:t>
            </a:r>
            <a:r>
              <a:rPr lang="en-US" altLang="zh-CN" dirty="0">
                <a:solidFill>
                  <a:srgbClr val="0000FF"/>
                </a:solidFill>
              </a:rPr>
              <a:t>LLRF</a:t>
            </a:r>
            <a:r>
              <a:rPr lang="zh-CN" altLang="en-US" dirty="0">
                <a:solidFill>
                  <a:srgbClr val="0000FF"/>
                </a:solidFill>
              </a:rPr>
              <a:t>的设置</a:t>
            </a:r>
            <a:endParaRPr lang="en-US" altLang="zh-CN" dirty="0">
              <a:solidFill>
                <a:srgbClr val="0000FF"/>
              </a:solidFill>
            </a:endParaRPr>
          </a:p>
          <a:p>
            <a:r>
              <a:rPr lang="zh-CN" altLang="en-US" dirty="0"/>
              <a:t>时间问题</a:t>
            </a:r>
            <a:endParaRPr lang="en-US" altLang="zh-CN" dirty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solidFill>
                  <a:srgbClr val="0000FF"/>
                </a:solidFill>
              </a:rPr>
              <a:t>HEPS</a:t>
            </a:r>
            <a:r>
              <a:rPr lang="zh-CN" altLang="en-US" dirty="0">
                <a:solidFill>
                  <a:srgbClr val="0000FF"/>
                </a:solidFill>
              </a:rPr>
              <a:t>即将进行储存环的调束，后续进行束流调试的时间非常有限</a:t>
            </a:r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BDC2624B-3356-4667-818B-985FF7231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HEPS</a:t>
            </a:r>
            <a:r>
              <a:rPr lang="zh-CN" altLang="en-US" dirty="0"/>
              <a:t>直线加速器双束实现</a:t>
            </a:r>
            <a:r>
              <a:rPr lang="en-US" altLang="zh-CN" dirty="0"/>
              <a:t>: </a:t>
            </a:r>
            <a:r>
              <a:rPr lang="zh-CN" altLang="en-US" sz="2800" dirty="0">
                <a:solidFill>
                  <a:srgbClr val="00B0F0"/>
                </a:solidFill>
              </a:rPr>
              <a:t>存在问题及计划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026892-57A0-459D-B7C5-235860295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0570A569-77CA-47A9-9389-2EEB1657D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7448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="" xmlns:a16="http://schemas.microsoft.com/office/drawing/2014/main" id="{02C907A3-07AA-4A8E-ACF9-B4386AFD2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无氧铜材料的国产化研究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273D3A6-5D29-4B88-BB93-259934E0E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6" name="内容占位符 14">
            <a:extLst>
              <a:ext uri="{FF2B5EF4-FFF2-40B4-BE49-F238E27FC236}">
                <a16:creationId xmlns="" xmlns:a16="http://schemas.microsoft.com/office/drawing/2014/main" id="{A8B52959-0574-4C05-AEA9-09C71C8F5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737" y="5451295"/>
            <a:ext cx="6768826" cy="12638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0C43A1B-88D8-4948-9B50-AD4B2ED62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742" y="2121399"/>
            <a:ext cx="2322561" cy="13076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E1F5E04-C78E-4602-A328-3D5833779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64" y="2620803"/>
            <a:ext cx="2719560" cy="2533609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6576E760-F1CA-4E27-A474-BA8E861A1A3B}"/>
              </a:ext>
            </a:extLst>
          </p:cNvPr>
          <p:cNvGrpSpPr/>
          <p:nvPr/>
        </p:nvGrpSpPr>
        <p:grpSpPr>
          <a:xfrm>
            <a:off x="3293481" y="2485937"/>
            <a:ext cx="2471990" cy="2718097"/>
            <a:chOff x="7093218" y="1985204"/>
            <a:chExt cx="3281610" cy="4877126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6B5371E7-B7F5-4473-82DF-EA73E5A91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8426" y="4826845"/>
              <a:ext cx="1268357" cy="80504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F4489855-72AF-44D8-8075-E662A1105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1504" y="2076068"/>
              <a:ext cx="1411198" cy="1346788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C58EF0AF-2755-4D9F-920C-E8A15CBB7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44"/>
            <a:stretch/>
          </p:blipFill>
          <p:spPr>
            <a:xfrm>
              <a:off x="8983699" y="2035826"/>
              <a:ext cx="1391128" cy="144828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E21FCFDE-4685-423E-8E58-59EBDEBF4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276" y="3452223"/>
              <a:ext cx="1306097" cy="110296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BA023828-770E-4E74-B46F-D56AC5806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004" y="3500995"/>
              <a:ext cx="1473171" cy="895426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4B72F779-4FCF-4F78-8464-BDB62EFF8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6374" y="5662911"/>
              <a:ext cx="1461406" cy="88256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1EB739C1-4B3C-413D-BED8-8A24221FC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0261" y="4699749"/>
              <a:ext cx="1251344" cy="1189113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16C8AF5-FF5A-4BC3-941B-5E02FEA67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1504" y="5631894"/>
              <a:ext cx="1403828" cy="1185308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="" xmlns:a16="http://schemas.microsoft.com/office/drawing/2014/main" id="{102EEB24-52B8-4926-8B47-51D75E3FD888}"/>
                </a:ext>
              </a:extLst>
            </p:cNvPr>
            <p:cNvSpPr/>
            <p:nvPr/>
          </p:nvSpPr>
          <p:spPr>
            <a:xfrm>
              <a:off x="7093218" y="1985204"/>
              <a:ext cx="3281610" cy="4877126"/>
            </a:xfrm>
            <a:prstGeom prst="rect">
              <a:avLst/>
            </a:prstGeom>
            <a:noFill/>
            <a:ln w="762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1" name="内容占位符 20">
            <a:extLst>
              <a:ext uri="{FF2B5EF4-FFF2-40B4-BE49-F238E27FC236}">
                <a16:creationId xmlns="" xmlns:a16="http://schemas.microsoft.com/office/drawing/2014/main" id="{98338F79-DA43-485D-9BCE-4DDF6CBFD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4731"/>
            <a:ext cx="10972800" cy="1551617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/>
              <a:t>统计了需求总量</a:t>
            </a:r>
            <a:endParaRPr lang="en-US" altLang="zh-CN" dirty="0"/>
          </a:p>
          <a:p>
            <a:r>
              <a:rPr lang="zh-CN" altLang="en-US" dirty="0"/>
              <a:t>制作腔体的材料需满足</a:t>
            </a:r>
            <a:r>
              <a:rPr lang="en-US" altLang="zh-CN" dirty="0"/>
              <a:t>C10100</a:t>
            </a:r>
            <a:r>
              <a:rPr lang="zh-CN" altLang="en-US" dirty="0"/>
              <a:t>，且某些成分杂质含量低，总需求约</a:t>
            </a:r>
            <a:r>
              <a:rPr lang="en-US" altLang="zh-CN" dirty="0"/>
              <a:t>250</a:t>
            </a:r>
            <a:r>
              <a:rPr lang="zh-CN" altLang="en-US" dirty="0"/>
              <a:t>吨</a:t>
            </a:r>
            <a:endParaRPr lang="en-US" altLang="zh-CN" dirty="0"/>
          </a:p>
          <a:p>
            <a:r>
              <a:rPr lang="zh-CN" altLang="en-US" dirty="0"/>
              <a:t>波导管由</a:t>
            </a:r>
            <a:r>
              <a:rPr lang="en-US" altLang="zh-CN" dirty="0"/>
              <a:t>C1011</a:t>
            </a:r>
            <a:r>
              <a:rPr lang="zh-CN" altLang="en-US" dirty="0"/>
              <a:t>制作而成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7AC833B3-3F86-40FE-9E5F-4A696B437F1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707" y="3594212"/>
            <a:ext cx="2030962" cy="188273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66C0740F-88CD-40ED-BA32-19BE22824F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70217" y="2180708"/>
            <a:ext cx="1644488" cy="128288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AAA3C00E-8D7E-4C2E-B0F3-92CBD25C78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3603819"/>
            <a:ext cx="2170567" cy="12447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D8141BE5-B245-4713-B4CD-34A7813D197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905" y="4984474"/>
            <a:ext cx="2472391" cy="153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40898</TotalTime>
  <Words>1350</Words>
  <Application>Microsoft Office PowerPoint</Application>
  <PresentationFormat>宽屏</PresentationFormat>
  <Paragraphs>231</Paragraphs>
  <Slides>26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Noto Sans SC</vt:lpstr>
      <vt:lpstr>等线</vt:lpstr>
      <vt:lpstr>宋体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Office 主题</vt:lpstr>
      <vt:lpstr>Visio</vt:lpstr>
      <vt:lpstr>CEPC injection Linac development in EDR </vt:lpstr>
      <vt:lpstr>主要内容</vt:lpstr>
      <vt:lpstr>HEPS双束实验</vt:lpstr>
      <vt:lpstr>HEPS直线加速器双束实现</vt:lpstr>
      <vt:lpstr>HEPS直线加速器双束实现: 双pulser测试</vt:lpstr>
      <vt:lpstr>HEPS直线加速器双束实现: 双束团测试</vt:lpstr>
      <vt:lpstr>HEPS直线加速器双束实现: 双束团测试</vt:lpstr>
      <vt:lpstr>HEPS直线加速器双束实现: 存在问题及计划</vt:lpstr>
      <vt:lpstr>无氧铜材料的国产化研究</vt:lpstr>
      <vt:lpstr>无氧铜材料的国产化研究</vt:lpstr>
      <vt:lpstr>无氧铜材料的国产化研究</vt:lpstr>
      <vt:lpstr>无氧铜材料的国产化研究</vt:lpstr>
      <vt:lpstr>无氧铜材料的国产化研究</vt:lpstr>
      <vt:lpstr>S-波段脉冲压缩器和负载的高功率测试</vt:lpstr>
      <vt:lpstr>S-波段脉冲压缩器和负载的高功率测试</vt:lpstr>
      <vt:lpstr>低温铜加速结构的进展</vt:lpstr>
      <vt:lpstr>低温铜加速结构的进展</vt:lpstr>
      <vt:lpstr>低温铜加速结构的进展</vt:lpstr>
      <vt:lpstr>低温铜加速结构的进展</vt:lpstr>
      <vt:lpstr>低温铜加速结构的进展</vt:lpstr>
      <vt:lpstr>低温铜加速结构的进展</vt:lpstr>
      <vt:lpstr>低温铜加速结构的进展</vt:lpstr>
      <vt:lpstr>低温铜加速结构的进展</vt:lpstr>
      <vt:lpstr>低温铜加速结构的进展</vt:lpstr>
      <vt:lpstr>总结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23192</cp:lastModifiedBy>
  <cp:revision>2420</cp:revision>
  <cp:lastPrinted>2022-11-06T05:19:21Z</cp:lastPrinted>
  <dcterms:created xsi:type="dcterms:W3CDTF">2012-09-04T11:33:36Z</dcterms:created>
  <dcterms:modified xsi:type="dcterms:W3CDTF">2024-06-27T06:15:33Z</dcterms:modified>
</cp:coreProperties>
</file>