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89" r:id="rId3"/>
    <p:sldId id="291" r:id="rId4"/>
    <p:sldId id="290" r:id="rId5"/>
    <p:sldId id="295" r:id="rId6"/>
    <p:sldId id="296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26" autoAdjust="0"/>
  </p:normalViewPr>
  <p:slideViewPr>
    <p:cSldViewPr snapToGrid="0">
      <p:cViewPr varScale="1">
        <p:scale>
          <a:sx n="103" d="100"/>
          <a:sy n="103" d="100"/>
        </p:scale>
        <p:origin x="1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64804D-015B-45CD-AE94-A7B41306532F}" type="datetimeFigureOut">
              <a:rPr lang="zh-CN" altLang="en-US" smtClean="0"/>
              <a:t>2024/6/27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6A819-DA3E-442C-9BA7-B187940E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375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24893-FBE9-4F5D-8C6A-13C14519959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7663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6A819-DA3E-442C-9BA7-B187940E7F7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3372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6A819-DA3E-442C-9BA7-B187940E7F7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022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6FD-6774-4063-A019-F28F0BB666A8}" type="datetimeFigureOut">
              <a:rPr lang="zh-CN" altLang="en-US" smtClean="0"/>
              <a:t>2024/6/27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DC41-FFC2-44E0-8978-710DA357E8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3236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6FD-6774-4063-A019-F28F0BB666A8}" type="datetimeFigureOut">
              <a:rPr lang="zh-CN" altLang="en-US" smtClean="0"/>
              <a:t>2024/6/27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DC41-FFC2-44E0-8978-710DA357E8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153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6FD-6774-4063-A019-F28F0BB666A8}" type="datetimeFigureOut">
              <a:rPr lang="zh-CN" altLang="en-US" smtClean="0"/>
              <a:t>2024/6/27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DC41-FFC2-44E0-8978-710DA357E8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333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6FD-6774-4063-A019-F28F0BB666A8}" type="datetimeFigureOut">
              <a:rPr lang="zh-CN" altLang="en-US" smtClean="0"/>
              <a:t>2024/6/27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DC41-FFC2-44E0-8978-710DA357E8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596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6FD-6774-4063-A019-F28F0BB666A8}" type="datetimeFigureOut">
              <a:rPr lang="zh-CN" altLang="en-US" smtClean="0"/>
              <a:t>2024/6/27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DC41-FFC2-44E0-8978-710DA357E8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1223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6FD-6774-4063-A019-F28F0BB666A8}" type="datetimeFigureOut">
              <a:rPr lang="zh-CN" altLang="en-US" smtClean="0"/>
              <a:t>2024/6/27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DC41-FFC2-44E0-8978-710DA357E8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5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6FD-6774-4063-A019-F28F0BB666A8}" type="datetimeFigureOut">
              <a:rPr lang="zh-CN" altLang="en-US" smtClean="0"/>
              <a:t>2024/6/27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DC41-FFC2-44E0-8978-710DA357E8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21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6FD-6774-4063-A019-F28F0BB666A8}" type="datetimeFigureOut">
              <a:rPr lang="zh-CN" altLang="en-US" smtClean="0"/>
              <a:t>2024/6/27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DC41-FFC2-44E0-8978-710DA357E8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153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6FD-6774-4063-A019-F28F0BB666A8}" type="datetimeFigureOut">
              <a:rPr lang="zh-CN" altLang="en-US" smtClean="0"/>
              <a:t>2024/6/27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DC41-FFC2-44E0-8978-710DA357E8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5982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6FD-6774-4063-A019-F28F0BB666A8}" type="datetimeFigureOut">
              <a:rPr lang="zh-CN" altLang="en-US" smtClean="0"/>
              <a:t>2024/6/27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DC41-FFC2-44E0-8978-710DA357E8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0022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6FD-6774-4063-A019-F28F0BB666A8}" type="datetimeFigureOut">
              <a:rPr lang="zh-CN" altLang="en-US" smtClean="0"/>
              <a:t>2024/6/27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DC41-FFC2-44E0-8978-710DA357E8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049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F56FD-6774-4063-A019-F28F0BB666A8}" type="datetimeFigureOut">
              <a:rPr lang="zh-CN" altLang="en-US" smtClean="0"/>
              <a:t>2024/6/27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ADC41-FFC2-44E0-8978-710DA357E8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776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24025" y="1122363"/>
            <a:ext cx="8734426" cy="23876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altLang="zh-CN" sz="3200" b="1" dirty="0">
                <a:solidFill>
                  <a:srgbClr val="0070C0"/>
                </a:solidFill>
              </a:rPr>
              <a:t>L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ocations 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of 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the 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SppC detector halls</a:t>
            </a:r>
            <a:endParaRPr lang="en-US" altLang="zh-CN" sz="3200" b="1" dirty="0">
              <a:solidFill>
                <a:srgbClr val="0070C0"/>
              </a:solidFill>
            </a:endParaRPr>
          </a:p>
        </p:txBody>
      </p:sp>
      <p:pic>
        <p:nvPicPr>
          <p:cNvPr id="4" name="Picture 2" descr="C:\Users\Administrator\Desktop\1111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025" y="68629"/>
            <a:ext cx="1536169" cy="90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Administrator\Desktop\12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357" y="442303"/>
            <a:ext cx="3960284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5" y="68627"/>
            <a:ext cx="5848615" cy="9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副标题 2"/>
          <p:cNvSpPr>
            <a:spLocks noGrp="1"/>
          </p:cNvSpPr>
          <p:nvPr>
            <p:ph type="subTitle" idx="1"/>
          </p:nvPr>
        </p:nvSpPr>
        <p:spPr>
          <a:xfrm>
            <a:off x="527382" y="3886200"/>
            <a:ext cx="11425269" cy="2279104"/>
          </a:xfrm>
        </p:spPr>
        <p:txBody>
          <a:bodyPr>
            <a:normAutofit/>
          </a:bodyPr>
          <a:lstStyle/>
          <a:p>
            <a:r>
              <a:rPr lang="en-US" altLang="zh-CN" sz="2533" dirty="0"/>
              <a:t>Yiwei </a:t>
            </a:r>
            <a:r>
              <a:rPr lang="en-US" altLang="zh-CN" sz="2533" dirty="0" smtClean="0"/>
              <a:t>Wang, </a:t>
            </a:r>
            <a:r>
              <a:rPr lang="en-US" altLang="zh-CN" sz="2533" dirty="0" err="1" smtClean="0"/>
              <a:t>Haocheng</a:t>
            </a:r>
            <a:r>
              <a:rPr lang="en-US" altLang="zh-CN" sz="2533" dirty="0" smtClean="0"/>
              <a:t> Xu </a:t>
            </a:r>
            <a:endParaRPr lang="en-US" altLang="zh-CN" sz="2533" dirty="0"/>
          </a:p>
          <a:p>
            <a:endParaRPr lang="en-US" altLang="zh-CN" sz="2667" dirty="0"/>
          </a:p>
          <a:p>
            <a:r>
              <a:rPr lang="en-US" altLang="zh-CN" sz="2133" dirty="0" smtClean="0"/>
              <a:t>CEPC day, Jun 27, 2024, IHEP</a:t>
            </a:r>
            <a:endParaRPr lang="en-US" altLang="zh-CN" sz="2133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5915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  <a:latin typeface="+mn-ea"/>
              </a:rPr>
              <a:t>Outline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890380" cy="435133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Locations of </a:t>
            </a:r>
            <a:r>
              <a:rPr lang="en-US" altLang="zh-CN" dirty="0"/>
              <a:t>the SppC </a:t>
            </a:r>
            <a:r>
              <a:rPr lang="en-US" altLang="zh-CN" dirty="0" smtClean="0"/>
              <a:t>detectors halls </a:t>
            </a:r>
            <a:r>
              <a:rPr lang="en-US" altLang="zh-CN" dirty="0"/>
              <a:t>in TDR </a:t>
            </a:r>
          </a:p>
          <a:p>
            <a:r>
              <a:rPr lang="en-US" altLang="zh-CN" dirty="0"/>
              <a:t>Preliminary </a:t>
            </a:r>
            <a:r>
              <a:rPr lang="en-US" altLang="zh-CN" dirty="0" smtClean="0"/>
              <a:t>scheme </a:t>
            </a:r>
            <a:r>
              <a:rPr lang="en-US" altLang="zh-CN" dirty="0"/>
              <a:t>of the SPPC detector hall independent to </a:t>
            </a:r>
            <a:r>
              <a:rPr lang="en-US" altLang="zh-CN" dirty="0" smtClean="0"/>
              <a:t>CEPC</a:t>
            </a:r>
          </a:p>
          <a:p>
            <a:pPr lvl="1"/>
            <a:r>
              <a:rPr lang="en-US" altLang="zh-CN" sz="2800" dirty="0"/>
              <a:t>Move the SPPC detector</a:t>
            </a:r>
            <a:r>
              <a:rPr lang="en-US" altLang="zh-CN" sz="2800" dirty="0" smtClean="0"/>
              <a:t> </a:t>
            </a:r>
            <a:r>
              <a:rPr lang="en-US" altLang="zh-CN" sz="2800" dirty="0"/>
              <a:t>further out from the </a:t>
            </a:r>
            <a:r>
              <a:rPr lang="en-US" altLang="zh-CN" sz="2800" dirty="0" smtClean="0"/>
              <a:t>CEPC </a:t>
            </a:r>
            <a:r>
              <a:rPr lang="en-US" altLang="zh-CN" sz="2800" dirty="0" smtClean="0"/>
              <a:t>tunnel</a:t>
            </a:r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2762062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  <a:latin typeface="+mn-ea"/>
              </a:rPr>
              <a:t>Remind of the CEPC and SPPC compatibility</a:t>
            </a:r>
            <a:endParaRPr lang="zh-CN" altLang="en-US" sz="3600" b="1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7220" y="1522113"/>
            <a:ext cx="5787430" cy="4654850"/>
          </a:xfrm>
        </p:spPr>
        <p:txBody>
          <a:bodyPr>
            <a:noAutofit/>
          </a:bodyPr>
          <a:lstStyle/>
          <a:p>
            <a:r>
              <a:rPr lang="en-US" altLang="zh-CN" sz="2000" dirty="0"/>
              <a:t>The SPPC will share the tunnel of CEPC as much as </a:t>
            </a:r>
            <a:r>
              <a:rPr lang="en-US" altLang="zh-CN" sz="2000" dirty="0" smtClean="0"/>
              <a:t>possible. </a:t>
            </a:r>
          </a:p>
          <a:p>
            <a:r>
              <a:rPr lang="en-US" altLang="zh-CN" sz="2000" dirty="0" smtClean="0"/>
              <a:t>The </a:t>
            </a:r>
            <a:r>
              <a:rPr lang="en-US" altLang="zh-CN" sz="2000" dirty="0"/>
              <a:t>SPPC locates outside of </a:t>
            </a:r>
            <a:r>
              <a:rPr lang="en-US" altLang="zh-CN" sz="2000" dirty="0" smtClean="0"/>
              <a:t>CEPC.</a:t>
            </a:r>
            <a:endParaRPr lang="en-US" altLang="zh-CN" sz="2000" dirty="0"/>
          </a:p>
          <a:p>
            <a:pPr marL="685800" lvl="2">
              <a:spcBef>
                <a:spcPts val="1000"/>
              </a:spcBef>
            </a:pPr>
            <a:r>
              <a:rPr lang="en-US" altLang="zh-CN" b="1" dirty="0"/>
              <a:t>IP2 and IP4 for CEPC RF and SPPC interaction</a:t>
            </a:r>
          </a:p>
          <a:p>
            <a:pPr marL="685800" lvl="2">
              <a:spcBef>
                <a:spcPts val="1000"/>
              </a:spcBef>
            </a:pPr>
            <a:r>
              <a:rPr lang="en-US" altLang="zh-CN" dirty="0"/>
              <a:t>IP1 and IP3 for CEPC interaction and SPPC collimation</a:t>
            </a:r>
          </a:p>
          <a:p>
            <a:pPr marL="685800" lvl="2">
              <a:spcBef>
                <a:spcPts val="1000"/>
              </a:spcBef>
            </a:pPr>
            <a:r>
              <a:rPr lang="en-US" altLang="zh-CN" dirty="0"/>
              <a:t>In the 8 arc regions and 4 short straight sections, two machines share the tunnel (distance of machine centers=3.5m) </a:t>
            </a:r>
          </a:p>
          <a:p>
            <a:pPr marL="685800" lvl="2">
              <a:spcBef>
                <a:spcPts val="1000"/>
              </a:spcBef>
            </a:pPr>
            <a:r>
              <a:rPr lang="en-US" altLang="zh-CN" dirty="0"/>
              <a:t>In the 4 long straight sections, the SPPC will bypass the CEPC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4650" y="1522113"/>
            <a:ext cx="4955637" cy="486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188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03869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  <a:latin typeface="+mn-ea"/>
              </a:rPr>
              <a:t>Location </a:t>
            </a:r>
            <a:r>
              <a:rPr lang="en-US" altLang="zh-CN" sz="3600" b="1" dirty="0" smtClean="0">
                <a:solidFill>
                  <a:srgbClr val="0070C0"/>
                </a:solidFill>
                <a:latin typeface="+mn-ea"/>
              </a:rPr>
              <a:t>of </a:t>
            </a:r>
            <a:r>
              <a:rPr lang="en-US" altLang="zh-CN" sz="3600" b="1" dirty="0">
                <a:solidFill>
                  <a:srgbClr val="0070C0"/>
                </a:solidFill>
                <a:latin typeface="+mn-ea"/>
              </a:rPr>
              <a:t>the SppC detector </a:t>
            </a:r>
            <a:r>
              <a:rPr lang="en-US" altLang="zh-CN" sz="3600" b="1" dirty="0" smtClean="0">
                <a:solidFill>
                  <a:srgbClr val="0070C0"/>
                </a:solidFill>
                <a:latin typeface="+mn-ea"/>
              </a:rPr>
              <a:t>hall (1)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6958" y="1310696"/>
            <a:ext cx="6066453" cy="4207185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TDR scheme</a:t>
            </a:r>
          </a:p>
          <a:p>
            <a:pPr lvl="1"/>
            <a:r>
              <a:rPr lang="en-US" altLang="zh-CN" dirty="0" smtClean="0"/>
              <a:t>SPPC will bypass with Bmax=20T bends</a:t>
            </a:r>
          </a:p>
          <a:p>
            <a:pPr lvl="1"/>
            <a:r>
              <a:rPr lang="en-US" altLang="zh-CN" dirty="0" smtClean="0"/>
              <a:t>Distance=23m, total </a:t>
            </a:r>
            <a:r>
              <a:rPr lang="en-US" altLang="zh-CN" dirty="0"/>
              <a:t>length </a:t>
            </a:r>
            <a:r>
              <a:rPr lang="en-US" altLang="zh-CN" dirty="0" smtClean="0"/>
              <a:t>of bypass at IP2 around </a:t>
            </a:r>
            <a:r>
              <a:rPr lang="en-US" altLang="zh-CN" dirty="0" smtClean="0"/>
              <a:t>4400 m</a:t>
            </a:r>
          </a:p>
          <a:p>
            <a:pPr lvl="1"/>
            <a:r>
              <a:rPr lang="en-US" altLang="zh-CN" dirty="0" smtClean="0"/>
              <a:t>CEPC beam line near IP2 will go through the SPPC detector hall which have to be constructed during the CEPC civil construction. 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  <p:grpSp>
        <p:nvGrpSpPr>
          <p:cNvPr id="25" name="组合 24"/>
          <p:cNvGrpSpPr/>
          <p:nvPr/>
        </p:nvGrpSpPr>
        <p:grpSpPr>
          <a:xfrm>
            <a:off x="6229992" y="3790729"/>
            <a:ext cx="5123808" cy="2793536"/>
            <a:chOff x="964822" y="3334214"/>
            <a:chExt cx="5330947" cy="2986843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044A60D1-2BC6-4BE4-AFAC-CA80A7EE13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4822" y="3334214"/>
              <a:ext cx="5330947" cy="2986843"/>
            </a:xfrm>
            <a:prstGeom prst="rect">
              <a:avLst/>
            </a:prstGeom>
          </p:spPr>
        </p:pic>
        <p:cxnSp>
          <p:nvCxnSpPr>
            <p:cNvPr id="8" name="直接箭头连接符 7"/>
            <p:cNvCxnSpPr/>
            <p:nvPr/>
          </p:nvCxnSpPr>
          <p:spPr>
            <a:xfrm>
              <a:off x="3546088" y="4427034"/>
              <a:ext cx="0" cy="107051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/>
            <p:cNvSpPr txBox="1"/>
            <p:nvPr/>
          </p:nvSpPr>
          <p:spPr>
            <a:xfrm>
              <a:off x="3577876" y="4962292"/>
              <a:ext cx="1025912" cy="3948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/>
                <a:t>23 m</a:t>
              </a:r>
              <a:endParaRPr lang="zh-CN" altLang="en-US" b="1" dirty="0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825501" y="1301365"/>
            <a:ext cx="3704011" cy="2390151"/>
            <a:chOff x="6837909" y="3486645"/>
            <a:chExt cx="4166245" cy="2834413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94023D0F-3483-45B7-AD6C-3F64B9940E7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7909" y="3486645"/>
              <a:ext cx="4166245" cy="2834413"/>
            </a:xfrm>
            <a:prstGeom prst="rect">
              <a:avLst/>
            </a:prstGeom>
          </p:spPr>
        </p:pic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964564D5-983C-4BE3-96A6-46B3577F7110}"/>
                </a:ext>
              </a:extLst>
            </p:cNvPr>
            <p:cNvSpPr txBox="1"/>
            <p:nvPr/>
          </p:nvSpPr>
          <p:spPr>
            <a:xfrm>
              <a:off x="9141162" y="4774181"/>
              <a:ext cx="1354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/>
                <a:t>IP2</a:t>
              </a:r>
              <a:endParaRPr lang="zh-CN" altLang="en-US" b="1" dirty="0"/>
            </a:p>
          </p:txBody>
        </p:sp>
        <p:cxnSp>
          <p:nvCxnSpPr>
            <p:cNvPr id="15" name="直接箭头连接符 14"/>
            <p:cNvCxnSpPr/>
            <p:nvPr/>
          </p:nvCxnSpPr>
          <p:spPr>
            <a:xfrm flipH="1" flipV="1">
              <a:off x="8821518" y="4810927"/>
              <a:ext cx="696673" cy="371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文本框 18"/>
            <p:cNvSpPr txBox="1"/>
            <p:nvPr/>
          </p:nvSpPr>
          <p:spPr>
            <a:xfrm>
              <a:off x="8821518" y="4404849"/>
              <a:ext cx="1025912" cy="437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/>
                <a:t>23 m</a:t>
              </a:r>
              <a:endParaRPr lang="zh-CN" altLang="en-US" b="1" dirty="0"/>
            </a:p>
          </p:txBody>
        </p:sp>
      </p:grpSp>
      <p:sp>
        <p:nvSpPr>
          <p:cNvPr id="7" name="矩形 6"/>
          <p:cNvSpPr/>
          <p:nvPr/>
        </p:nvSpPr>
        <p:spPr>
          <a:xfrm>
            <a:off x="7519418" y="6221813"/>
            <a:ext cx="25449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zh-CN" sz="1200" dirty="0" smtClean="0"/>
              <a:t>*Dimensions </a:t>
            </a:r>
            <a:r>
              <a:rPr lang="en-US" altLang="zh-CN" sz="1200" dirty="0"/>
              <a:t>of the hall and detector need to be defined</a:t>
            </a:r>
          </a:p>
        </p:txBody>
      </p:sp>
    </p:spTree>
    <p:extLst>
      <p:ext uri="{BB962C8B-B14F-4D97-AF65-F5344CB8AC3E}">
        <p14:creationId xmlns:p14="http://schemas.microsoft.com/office/powerpoint/2010/main" val="329546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546" y="1372395"/>
            <a:ext cx="3908519" cy="22899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04677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  <a:latin typeface="+mn-ea"/>
              </a:rPr>
              <a:t>Location of the SppC detector </a:t>
            </a:r>
            <a:r>
              <a:rPr lang="en-US" altLang="zh-CN" sz="3600" b="1" dirty="0" smtClean="0">
                <a:solidFill>
                  <a:srgbClr val="0070C0"/>
                </a:solidFill>
                <a:latin typeface="+mn-ea"/>
              </a:rPr>
              <a:t>hall (</a:t>
            </a:r>
            <a:r>
              <a:rPr lang="en-US" altLang="zh-CN" sz="3600" b="1" dirty="0">
                <a:solidFill>
                  <a:srgbClr val="0070C0"/>
                </a:solidFill>
                <a:latin typeface="+mn-ea"/>
              </a:rPr>
              <a:t>2</a:t>
            </a:r>
            <a:r>
              <a:rPr lang="en-US" altLang="zh-CN" sz="3600" b="1" dirty="0" smtClean="0">
                <a:solidFill>
                  <a:srgbClr val="0070C0"/>
                </a:solidFill>
                <a:latin typeface="+mn-ea"/>
              </a:rPr>
              <a:t>)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6272" y="1359092"/>
            <a:ext cx="6029131" cy="4207185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Move the SPPC detector further out from the CEPC tunnel </a:t>
            </a:r>
          </a:p>
          <a:p>
            <a:pPr lvl="1"/>
            <a:r>
              <a:rPr lang="en-US" altLang="zh-CN" dirty="0"/>
              <a:t>SPPC will bypass with Bmax=20T bends</a:t>
            </a:r>
          </a:p>
          <a:p>
            <a:pPr lvl="1"/>
            <a:r>
              <a:rPr lang="en-US" altLang="zh-CN" dirty="0" smtClean="0"/>
              <a:t>Distance </a:t>
            </a:r>
            <a:r>
              <a:rPr lang="en-US" altLang="zh-CN" dirty="0"/>
              <a:t>≤55 </a:t>
            </a:r>
            <a:r>
              <a:rPr lang="en-US" altLang="zh-CN" dirty="0" smtClean="0"/>
              <a:t>m, if constraint the </a:t>
            </a:r>
            <a:r>
              <a:rPr lang="en-US" altLang="zh-CN" dirty="0" smtClean="0"/>
              <a:t>total </a:t>
            </a:r>
            <a:r>
              <a:rPr lang="en-US" altLang="zh-CN" dirty="0"/>
              <a:t>length </a:t>
            </a:r>
            <a:r>
              <a:rPr lang="en-US" altLang="zh-CN" dirty="0" smtClean="0"/>
              <a:t>of bypass </a:t>
            </a:r>
            <a:r>
              <a:rPr lang="en-US" altLang="zh-CN" dirty="0" smtClean="0"/>
              <a:t>near</a:t>
            </a:r>
            <a:r>
              <a:rPr lang="en-US" altLang="zh-CN" dirty="0" smtClean="0"/>
              <a:t> IP2 </a:t>
            </a:r>
            <a:r>
              <a:rPr lang="en-US" altLang="zh-CN" dirty="0" smtClean="0"/>
              <a:t>≤ 4400 </a:t>
            </a:r>
            <a:r>
              <a:rPr lang="en-US" altLang="zh-CN" dirty="0" smtClean="0"/>
              <a:t>m</a:t>
            </a:r>
          </a:p>
          <a:p>
            <a:pPr lvl="1"/>
            <a:r>
              <a:rPr lang="en-US" altLang="zh-CN" dirty="0"/>
              <a:t>CEPC tunnel </a:t>
            </a:r>
            <a:r>
              <a:rPr lang="en-US" altLang="zh-CN" dirty="0" smtClean="0"/>
              <a:t>is independent </a:t>
            </a:r>
            <a:r>
              <a:rPr lang="en-US" altLang="zh-CN" dirty="0"/>
              <a:t>to SPPC detector hall </a:t>
            </a:r>
            <a:r>
              <a:rPr lang="en-US" altLang="zh-CN" dirty="0" smtClean="0"/>
              <a:t>which no need to be  </a:t>
            </a:r>
            <a:r>
              <a:rPr lang="en-US" altLang="zh-CN" dirty="0"/>
              <a:t>constructed </a:t>
            </a:r>
            <a:r>
              <a:rPr lang="en-US" altLang="zh-CN" dirty="0" smtClean="0"/>
              <a:t>during </a:t>
            </a:r>
            <a:r>
              <a:rPr lang="en-US" altLang="zh-CN" dirty="0"/>
              <a:t>the CEPC civil construction</a:t>
            </a:r>
            <a:r>
              <a:rPr lang="en-US" altLang="zh-CN" dirty="0" smtClean="0"/>
              <a:t>.</a:t>
            </a:r>
            <a:endParaRPr lang="en-US" altLang="zh-CN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64564D5-983C-4BE3-96A6-46B3577F7110}"/>
              </a:ext>
            </a:extLst>
          </p:cNvPr>
          <p:cNvSpPr txBox="1"/>
          <p:nvPr/>
        </p:nvSpPr>
        <p:spPr>
          <a:xfrm>
            <a:off x="9528978" y="2369302"/>
            <a:ext cx="1204087" cy="311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IP2</a:t>
            </a:r>
            <a:endParaRPr lang="zh-CN" altLang="en-US" b="1" dirty="0"/>
          </a:p>
        </p:txBody>
      </p:sp>
      <p:cxnSp>
        <p:nvCxnSpPr>
          <p:cNvPr id="15" name="直接箭头连接符 14"/>
          <p:cNvCxnSpPr/>
          <p:nvPr/>
        </p:nvCxnSpPr>
        <p:spPr>
          <a:xfrm flipH="1">
            <a:off x="8652751" y="2453640"/>
            <a:ext cx="1123709" cy="762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9103080" y="2122706"/>
            <a:ext cx="912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≤55 m</a:t>
            </a:r>
            <a:endParaRPr lang="zh-CN" altLang="en-US" sz="1600" b="1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2243" y="3817868"/>
            <a:ext cx="4931557" cy="2828269"/>
          </a:xfrm>
          <a:prstGeom prst="rect">
            <a:avLst/>
          </a:prstGeom>
        </p:spPr>
      </p:pic>
      <p:cxnSp>
        <p:nvCxnSpPr>
          <p:cNvPr id="12" name="直接箭头连接符 11"/>
          <p:cNvCxnSpPr/>
          <p:nvPr/>
        </p:nvCxnSpPr>
        <p:spPr>
          <a:xfrm>
            <a:off x="8892075" y="4739949"/>
            <a:ext cx="0" cy="1255536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8999585" y="5109243"/>
            <a:ext cx="986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≤55 m</a:t>
            </a:r>
            <a:endParaRPr lang="zh-CN" altLang="en-US" b="1" dirty="0"/>
          </a:p>
        </p:txBody>
      </p:sp>
      <p:sp>
        <p:nvSpPr>
          <p:cNvPr id="16" name="矩形 15"/>
          <p:cNvSpPr/>
          <p:nvPr/>
        </p:nvSpPr>
        <p:spPr>
          <a:xfrm>
            <a:off x="7519418" y="6221813"/>
            <a:ext cx="25449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zh-CN" sz="1200" dirty="0" smtClean="0"/>
              <a:t>*Dimensions </a:t>
            </a:r>
            <a:r>
              <a:rPr lang="en-US" altLang="zh-CN" sz="1200" dirty="0"/>
              <a:t>of the hall and detector need to be defined</a:t>
            </a:r>
          </a:p>
        </p:txBody>
      </p:sp>
    </p:spTree>
    <p:extLst>
      <p:ext uri="{BB962C8B-B14F-4D97-AF65-F5344CB8AC3E}">
        <p14:creationId xmlns:p14="http://schemas.microsoft.com/office/powerpoint/2010/main" val="377645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  <a:latin typeface="+mn-ea"/>
              </a:rPr>
              <a:t>Summary</a:t>
            </a:r>
            <a:endParaRPr lang="zh-CN" altLang="en-US" sz="3600" b="1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preliminary scheme </a:t>
            </a:r>
            <a:r>
              <a:rPr lang="en-US" altLang="zh-CN" dirty="0"/>
              <a:t>of the SPPC detector hall independent to CEPC</a:t>
            </a:r>
          </a:p>
          <a:p>
            <a:pPr lvl="1"/>
            <a:r>
              <a:rPr lang="en-US" altLang="zh-CN" sz="2800" dirty="0"/>
              <a:t>Move the SPPC detector further out from the CEPC </a:t>
            </a:r>
            <a:r>
              <a:rPr lang="en-US" altLang="zh-CN" sz="2800" dirty="0" smtClean="0"/>
              <a:t>tunnel</a:t>
            </a:r>
          </a:p>
          <a:p>
            <a:pPr lvl="1"/>
            <a:r>
              <a:rPr lang="en-US" altLang="zh-CN" sz="2800" dirty="0" smtClean="0"/>
              <a:t>Distance </a:t>
            </a:r>
            <a:r>
              <a:rPr lang="en-US" altLang="zh-CN" sz="2800" dirty="0"/>
              <a:t>≤55 m, if constraint the total length of bypass </a:t>
            </a:r>
            <a:r>
              <a:rPr lang="en-US" altLang="zh-CN" sz="2800"/>
              <a:t>near </a:t>
            </a:r>
            <a:r>
              <a:rPr lang="en-US" altLang="zh-CN" sz="2800" smtClean="0"/>
              <a:t>IP2≤4400 </a:t>
            </a:r>
            <a:r>
              <a:rPr lang="en-US" altLang="zh-CN" sz="2800" dirty="0" smtClean="0"/>
              <a:t>m </a:t>
            </a:r>
            <a:r>
              <a:rPr lang="en-US" altLang="zh-CN" sz="2800" smtClean="0"/>
              <a:t>and B≤20 T for bends</a:t>
            </a:r>
            <a:endParaRPr lang="en-US" altLang="zh-CN" sz="28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2788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326</Words>
  <Application>Microsoft Office PowerPoint</Application>
  <PresentationFormat>宽屏</PresentationFormat>
  <Paragraphs>41</Paragraphs>
  <Slides>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等线</vt:lpstr>
      <vt:lpstr>等线 Light</vt:lpstr>
      <vt:lpstr>Arial</vt:lpstr>
      <vt:lpstr>Office 主题​​</vt:lpstr>
      <vt:lpstr>Locations of the SppC detector halls</vt:lpstr>
      <vt:lpstr>Outline</vt:lpstr>
      <vt:lpstr>Remind of the CEPC and SPPC compatibility</vt:lpstr>
      <vt:lpstr>Location of the SppC detector hall (1)</vt:lpstr>
      <vt:lpstr>Location of the SppC detector hall (2)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webuser</dc:creator>
  <cp:lastModifiedBy>webuser</cp:lastModifiedBy>
  <cp:revision>713</cp:revision>
  <dcterms:created xsi:type="dcterms:W3CDTF">2023-01-17T03:34:28Z</dcterms:created>
  <dcterms:modified xsi:type="dcterms:W3CDTF">2024-06-27T07:07:34Z</dcterms:modified>
</cp:coreProperties>
</file>