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tags/tag10.xml" ContentType="application/vnd.openxmlformats-officedocument.presentationml.tags+xml"/>
  <Override PartName="/ppt/tags/tag20.xml" ContentType="application/vnd.openxmlformats-officedocument.presentationml.tags+xml"/>
  <Override PartName="/ppt/tags/tag3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401" r:id="rId5"/>
    <p:sldId id="400" r:id="rId6"/>
    <p:sldId id="413" r:id="rId7"/>
    <p:sldId id="414" r:id="rId8"/>
    <p:sldId id="415" r:id="rId9"/>
    <p:sldId id="1010" r:id="rId10"/>
    <p:sldId id="361" r:id="rId11"/>
    <p:sldId id="350" r:id="rId12"/>
    <p:sldId id="358" r:id="rId13"/>
    <p:sldId id="363" r:id="rId14"/>
    <p:sldId id="417" r:id="rId15"/>
    <p:sldId id="777" r:id="rId16"/>
    <p:sldId id="274" r:id="rId17"/>
    <p:sldId id="750" r:id="rId18"/>
    <p:sldId id="776" r:id="rId19"/>
    <p:sldId id="778" r:id="rId20"/>
    <p:sldId id="418" r:id="rId21"/>
    <p:sldId id="77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8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系列 1</c:v>
                </c:pt>
              </c:strCache>
            </c:strRef>
          </c:tx>
          <c:spPr>
            <a:solidFill>
              <a:srgbClr val="FFC000"/>
            </a:solidFill>
            <a:ln>
              <a:noFill/>
            </a:ln>
            <a:effectLst/>
          </c:spPr>
          <c:invertIfNegative val="0"/>
          <c:dLbls>
            <c:delete val="1"/>
          </c:dLbls>
          <c:cat>
            <c:strRef>
              <c:f>Sheet1!$A$2</c:f>
              <c:strCache>
                <c:ptCount val="1"/>
                <c:pt idx="0">
                  <c:v>类别 1</c:v>
                </c:pt>
              </c:strCache>
            </c:strRef>
          </c:cat>
          <c:val>
            <c:numRef>
              <c:f>Sheet1!$B$2</c:f>
              <c:numCache>
                <c:formatCode>General</c:formatCode>
                <c:ptCount val="1"/>
                <c:pt idx="0">
                  <c:v>2.5600000000000001E-2</c:v>
                </c:pt>
              </c:numCache>
            </c:numRef>
          </c:val>
          <c:extLst>
            <c:ext xmlns:c16="http://schemas.microsoft.com/office/drawing/2014/chart" uri="{C3380CC4-5D6E-409C-BE32-E72D297353CC}">
              <c16:uniqueId val="{00000000-AD90-4796-B33E-1B5C4152BBBE}"/>
            </c:ext>
          </c:extLst>
        </c:ser>
        <c:ser>
          <c:idx val="1"/>
          <c:order val="1"/>
          <c:tx>
            <c:strRef>
              <c:f>Sheet1!$C$1</c:f>
              <c:strCache>
                <c:ptCount val="1"/>
                <c:pt idx="0">
                  <c:v>系列 2</c:v>
                </c:pt>
              </c:strCache>
            </c:strRef>
          </c:tx>
          <c:spPr>
            <a:solidFill>
              <a:srgbClr val="00B0F0"/>
            </a:solidFill>
            <a:ln>
              <a:noFill/>
            </a:ln>
            <a:effectLst/>
          </c:spPr>
          <c:invertIfNegative val="0"/>
          <c:dLbls>
            <c:delete val="1"/>
          </c:dLbls>
          <c:cat>
            <c:strRef>
              <c:f>Sheet1!$A$2</c:f>
              <c:strCache>
                <c:ptCount val="1"/>
                <c:pt idx="0">
                  <c:v>类别 1</c:v>
                </c:pt>
              </c:strCache>
            </c:strRef>
          </c:cat>
          <c:val>
            <c:numRef>
              <c:f>Sheet1!$C$2</c:f>
              <c:numCache>
                <c:formatCode>General</c:formatCode>
                <c:ptCount val="1"/>
                <c:pt idx="0">
                  <c:v>0.47439999999999999</c:v>
                </c:pt>
              </c:numCache>
            </c:numRef>
          </c:val>
          <c:extLst>
            <c:ext xmlns:c16="http://schemas.microsoft.com/office/drawing/2014/chart" uri="{C3380CC4-5D6E-409C-BE32-E72D297353CC}">
              <c16:uniqueId val="{00000001-AD90-4796-B33E-1B5C4152BBBE}"/>
            </c:ext>
          </c:extLst>
        </c:ser>
        <c:dLbls>
          <c:dLblPos val="ctr"/>
          <c:showLegendKey val="0"/>
          <c:showVal val="1"/>
          <c:showCatName val="0"/>
          <c:showSerName val="0"/>
          <c:showPercent val="0"/>
          <c:showBubbleSize val="0"/>
        </c:dLbls>
        <c:gapWidth val="150"/>
        <c:overlap val="100"/>
        <c:axId val="1992134687"/>
        <c:axId val="1917269455"/>
      </c:barChart>
      <c:catAx>
        <c:axId val="1992134687"/>
        <c:scaling>
          <c:orientation val="minMax"/>
        </c:scaling>
        <c:delete val="1"/>
        <c:axPos val="l"/>
        <c:numFmt formatCode="General" sourceLinked="1"/>
        <c:majorTickMark val="none"/>
        <c:minorTickMark val="none"/>
        <c:tickLblPos val="nextTo"/>
        <c:crossAx val="1917269455"/>
        <c:crosses val="autoZero"/>
        <c:auto val="1"/>
        <c:lblAlgn val="ctr"/>
        <c:lblOffset val="100"/>
        <c:noMultiLvlLbl val="0"/>
      </c:catAx>
      <c:valAx>
        <c:axId val="1917269455"/>
        <c:scaling>
          <c:orientation val="minMax"/>
        </c:scaling>
        <c:delete val="1"/>
        <c:axPos val="b"/>
        <c:numFmt formatCode="0%" sourceLinked="1"/>
        <c:majorTickMark val="none"/>
        <c:minorTickMark val="none"/>
        <c:tickLblPos val="nextTo"/>
        <c:crossAx val="1992134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系列 1</c:v>
                </c:pt>
              </c:strCache>
            </c:strRef>
          </c:tx>
          <c:spPr>
            <a:solidFill>
              <a:srgbClr val="FFC000"/>
            </a:solidFill>
            <a:ln>
              <a:noFill/>
            </a:ln>
            <a:effectLst/>
          </c:spPr>
          <c:invertIfNegative val="0"/>
          <c:dLbls>
            <c:delete val="1"/>
          </c:dLbls>
          <c:cat>
            <c:strRef>
              <c:f>Sheet1!$A$2</c:f>
              <c:strCache>
                <c:ptCount val="1"/>
                <c:pt idx="0">
                  <c:v>类别 1</c:v>
                </c:pt>
              </c:strCache>
            </c:strRef>
          </c:cat>
          <c:val>
            <c:numRef>
              <c:f>Sheet1!$B$2</c:f>
              <c:numCache>
                <c:formatCode>General</c:formatCode>
                <c:ptCount val="1"/>
                <c:pt idx="0">
                  <c:v>0.66</c:v>
                </c:pt>
              </c:numCache>
            </c:numRef>
          </c:val>
          <c:extLst>
            <c:ext xmlns:c16="http://schemas.microsoft.com/office/drawing/2014/chart" uri="{C3380CC4-5D6E-409C-BE32-E72D297353CC}">
              <c16:uniqueId val="{00000000-3C70-47AC-B5F4-681A51338602}"/>
            </c:ext>
          </c:extLst>
        </c:ser>
        <c:ser>
          <c:idx val="1"/>
          <c:order val="1"/>
          <c:tx>
            <c:strRef>
              <c:f>Sheet1!$C$1</c:f>
              <c:strCache>
                <c:ptCount val="1"/>
                <c:pt idx="0">
                  <c:v>系列 2</c:v>
                </c:pt>
              </c:strCache>
            </c:strRef>
          </c:tx>
          <c:spPr>
            <a:solidFill>
              <a:srgbClr val="00B0F0"/>
            </a:solidFill>
            <a:ln>
              <a:noFill/>
            </a:ln>
            <a:effectLst/>
          </c:spPr>
          <c:invertIfNegative val="0"/>
          <c:dLbls>
            <c:delete val="1"/>
          </c:dLbls>
          <c:cat>
            <c:strRef>
              <c:f>Sheet1!$A$2</c:f>
              <c:strCache>
                <c:ptCount val="1"/>
                <c:pt idx="0">
                  <c:v>类别 1</c:v>
                </c:pt>
              </c:strCache>
            </c:strRef>
          </c:cat>
          <c:val>
            <c:numRef>
              <c:f>Sheet1!$C$2</c:f>
              <c:numCache>
                <c:formatCode>General</c:formatCode>
                <c:ptCount val="1"/>
                <c:pt idx="0">
                  <c:v>0.33</c:v>
                </c:pt>
              </c:numCache>
            </c:numRef>
          </c:val>
          <c:extLst>
            <c:ext xmlns:c16="http://schemas.microsoft.com/office/drawing/2014/chart" uri="{C3380CC4-5D6E-409C-BE32-E72D297353CC}">
              <c16:uniqueId val="{00000001-3C70-47AC-B5F4-681A51338602}"/>
            </c:ext>
          </c:extLst>
        </c:ser>
        <c:dLbls>
          <c:dLblPos val="ctr"/>
          <c:showLegendKey val="0"/>
          <c:showVal val="1"/>
          <c:showCatName val="0"/>
          <c:showSerName val="0"/>
          <c:showPercent val="0"/>
          <c:showBubbleSize val="0"/>
        </c:dLbls>
        <c:gapWidth val="150"/>
        <c:overlap val="100"/>
        <c:axId val="1992134687"/>
        <c:axId val="1917269455"/>
      </c:barChart>
      <c:catAx>
        <c:axId val="1992134687"/>
        <c:scaling>
          <c:orientation val="minMax"/>
        </c:scaling>
        <c:delete val="1"/>
        <c:axPos val="l"/>
        <c:numFmt formatCode="General" sourceLinked="1"/>
        <c:majorTickMark val="none"/>
        <c:minorTickMark val="none"/>
        <c:tickLblPos val="nextTo"/>
        <c:crossAx val="1917269455"/>
        <c:crosses val="autoZero"/>
        <c:auto val="1"/>
        <c:lblAlgn val="ctr"/>
        <c:lblOffset val="100"/>
        <c:noMultiLvlLbl val="0"/>
      </c:catAx>
      <c:valAx>
        <c:axId val="1917269455"/>
        <c:scaling>
          <c:orientation val="minMax"/>
        </c:scaling>
        <c:delete val="1"/>
        <c:axPos val="b"/>
        <c:numFmt formatCode="0%" sourceLinked="1"/>
        <c:majorTickMark val="none"/>
        <c:minorTickMark val="none"/>
        <c:tickLblPos val="nextTo"/>
        <c:crossAx val="1992134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486EA-58EB-4078-ACFF-1423238B0841}" type="datetimeFigureOut">
              <a:rPr lang="zh-CN" altLang="en-US" smtClean="0"/>
              <a:t>2024-6-26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4DBF1-1AB6-4AED-8AF8-F1D5CABB16EB}" type="slidenum">
              <a:rPr lang="zh-CN" altLang="en-US" smtClean="0"/>
              <a:t>‹#›</a:t>
            </a:fld>
            <a:endParaRPr lang="zh-CN" altLang="en-US"/>
          </a:p>
        </p:txBody>
      </p:sp>
    </p:spTree>
    <p:extLst>
      <p:ext uri="{BB962C8B-B14F-4D97-AF65-F5344CB8AC3E}">
        <p14:creationId xmlns:p14="http://schemas.microsoft.com/office/powerpoint/2010/main" val="108255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279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04DBF1-1AB6-4AED-8AF8-F1D5CABB16EB}" type="slidenum">
              <a:rPr lang="zh-CN" altLang="en-US" smtClean="0"/>
              <a:t>16</a:t>
            </a:fld>
            <a:endParaRPr lang="zh-CN" altLang="en-US"/>
          </a:p>
        </p:txBody>
      </p:sp>
    </p:spTree>
    <p:extLst>
      <p:ext uri="{BB962C8B-B14F-4D97-AF65-F5344CB8AC3E}">
        <p14:creationId xmlns:p14="http://schemas.microsoft.com/office/powerpoint/2010/main" val="291078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6839A5-9611-401D-8336-A27D8263F20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0A55AAD-268D-4FA1-AB8C-4F0FC341C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C56A11B-9891-439B-9EC6-CFA7A5A40B42}"/>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14245A5E-61C8-4FFC-A541-8AA7EE26C6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1D4CAC-6975-417C-BA0F-C8C77217EAFF}"/>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179971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705797-9C18-44CB-9CBB-D738BEE52C7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86E4058-53CC-4125-BAB1-8238772AF3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AA1104-14C0-421E-8F68-C2AD8C40ECD4}"/>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BC4B5887-5EF3-4396-93AE-2501D35EBD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8901C1-CED7-4716-93C3-686B2D95A26F}"/>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86346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4FE17B-3525-4820-A82A-C785957642A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5F8966D-66E5-438C-887C-FFFFE9EC19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50AEE7-CE86-48AF-B9C0-3E0977AB230D}"/>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0D4BD2D1-42A3-4A5A-98D3-61D85EB24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8BB183-80B0-4457-B5D0-F30059446535}"/>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87921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432C4-83AD-45B3-BF38-743DF4FEBE1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5E7234-4B52-4A02-8890-E952E98434B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37FF17-87DD-4FAB-BC81-C1A6E2A06F02}"/>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725F01FC-042F-48CB-8653-D0E56A304F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32C643-A786-4EE0-9E99-7756A8EA3090}"/>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5158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590E1B-7C05-45E4-91B8-27A549B3368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14F858-B723-49E4-985B-9F325F0A1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9EC716E-A2B8-4611-A36D-75FA8530E08D}"/>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5FBA6D76-C904-4FFF-B723-77C83F6286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A47B7D-CB9B-4CB5-9E1F-A210DD900BC4}"/>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192154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246712-20D1-42B2-A2CD-3AB8250D34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C71068-6C17-49E2-BB19-76BB8B49A79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F2D558D-8024-40C9-A81E-596CFDB6932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C670DB-FC57-4904-A0DD-764167A61C7C}"/>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6" name="页脚占位符 5">
            <a:extLst>
              <a:ext uri="{FF2B5EF4-FFF2-40B4-BE49-F238E27FC236}">
                <a16:creationId xmlns:a16="http://schemas.microsoft.com/office/drawing/2014/main" id="{D6D66FB3-FAB1-46DE-B768-C5D94CFA37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931FF8-9A21-419B-AACD-E15A9FA2DC7D}"/>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5188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D5E3D-74E5-486A-B6FF-D4F1958406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897EE4E-261C-46D3-906E-3FD6D40FD9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A778173-B0A3-460A-A77E-200B5DCB7C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2F0B01-509D-4C71-AF9F-F3117AD18C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49BE71-750C-471D-B741-4D08FA64E2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2DF9A5-4FA9-4319-8961-A01F1177673A}"/>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8" name="页脚占位符 7">
            <a:extLst>
              <a:ext uri="{FF2B5EF4-FFF2-40B4-BE49-F238E27FC236}">
                <a16:creationId xmlns:a16="http://schemas.microsoft.com/office/drawing/2014/main" id="{791FC384-A3F6-4F33-A247-03F40657EB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089A752-8AC8-4C51-A873-0024B32A9C00}"/>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2136149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66DB02-90C9-4018-A649-CA915461EF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6F5826-CE5E-4F60-8C13-666B92150683}"/>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4" name="页脚占位符 3">
            <a:extLst>
              <a:ext uri="{FF2B5EF4-FFF2-40B4-BE49-F238E27FC236}">
                <a16:creationId xmlns:a16="http://schemas.microsoft.com/office/drawing/2014/main" id="{08D0BADD-F2F2-4A17-82B1-8B32948D798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CFB12E7-6886-4D3A-B3FC-0E292DB18615}"/>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234466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CFDF72-423D-4244-AF3C-92CEB6AFCC8E}"/>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3" name="页脚占位符 2">
            <a:extLst>
              <a:ext uri="{FF2B5EF4-FFF2-40B4-BE49-F238E27FC236}">
                <a16:creationId xmlns:a16="http://schemas.microsoft.com/office/drawing/2014/main" id="{2926EF25-8E25-433E-AFCE-69F435B9C12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FC92A39-87B0-423E-85B3-E7FE8B344FB2}"/>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88640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230D66-093E-4D88-94F3-B15A3C0F2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945A30A-AF06-4435-9846-3D8CF85BB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BF9166-2101-4EFB-BCF8-B80FFDC27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6DC951-22CA-4087-BF2A-8BBBACF934FD}"/>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6" name="页脚占位符 5">
            <a:extLst>
              <a:ext uri="{FF2B5EF4-FFF2-40B4-BE49-F238E27FC236}">
                <a16:creationId xmlns:a16="http://schemas.microsoft.com/office/drawing/2014/main" id="{81637367-2C70-482C-96EF-5CD22488C3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235440-0065-4339-87EE-76DEDE058090}"/>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28346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E241A2-0BF6-4965-80F7-BD6A8B9701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6EF2C68-5E59-4584-A5AC-649F8C04D0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90EE15-8F20-4234-824F-AA2DF5954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8CB1D11-6A13-452F-AAB8-2477C78418D7}"/>
              </a:ext>
            </a:extLst>
          </p:cNvPr>
          <p:cNvSpPr>
            <a:spLocks noGrp="1"/>
          </p:cNvSpPr>
          <p:nvPr>
            <p:ph type="dt" sz="half" idx="10"/>
          </p:nvPr>
        </p:nvSpPr>
        <p:spPr/>
        <p:txBody>
          <a:bodyPr/>
          <a:lstStyle/>
          <a:p>
            <a:fld id="{AFE1224F-B3A9-48EE-81F9-F3A045D20547}" type="datetimeFigureOut">
              <a:rPr lang="zh-CN" altLang="en-US" smtClean="0"/>
              <a:t>2024-6-25</a:t>
            </a:fld>
            <a:endParaRPr lang="zh-CN" altLang="en-US"/>
          </a:p>
        </p:txBody>
      </p:sp>
      <p:sp>
        <p:nvSpPr>
          <p:cNvPr id="6" name="页脚占位符 5">
            <a:extLst>
              <a:ext uri="{FF2B5EF4-FFF2-40B4-BE49-F238E27FC236}">
                <a16:creationId xmlns:a16="http://schemas.microsoft.com/office/drawing/2014/main" id="{3759C38D-9160-45FA-9F91-461E69FB6E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B92CC7-3267-4347-A3F4-D3FC84EE27A2}"/>
              </a:ext>
            </a:extLst>
          </p:cNvPr>
          <p:cNvSpPr>
            <a:spLocks noGrp="1"/>
          </p:cNvSpPr>
          <p:nvPr>
            <p:ph type="sldNum" sz="quarter" idx="12"/>
          </p:nvPr>
        </p:nvSpPr>
        <p:spPr/>
        <p:txBody>
          <a:body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302595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42F0D9-E71E-4773-BE29-1E569EFD6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40D8C5F-0D9C-4643-9289-38596E293C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251132A-4A83-4281-8545-11ABA155B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1224F-B3A9-48EE-81F9-F3A045D20547}"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1235DBEF-540E-4468-8C6B-06FF010C09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6E40C91-2709-4029-9919-30E5A3A2F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C7E17-1229-4758-A332-4043267E1B61}" type="slidenum">
              <a:rPr lang="zh-CN" altLang="en-US" smtClean="0"/>
              <a:t>‹#›</a:t>
            </a:fld>
            <a:endParaRPr lang="zh-CN" altLang="en-US"/>
          </a:p>
        </p:txBody>
      </p:sp>
    </p:spTree>
    <p:extLst>
      <p:ext uri="{BB962C8B-B14F-4D97-AF65-F5344CB8AC3E}">
        <p14:creationId xmlns:p14="http://schemas.microsoft.com/office/powerpoint/2010/main" val="2013944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tags" Target="../tags/tag30.xml"/><Relationship Id="rId3" Type="http://schemas.openxmlformats.org/officeDocument/2006/relationships/tags" Target="../tags/tag3.xml"/><Relationship Id="rId7" Type="http://schemas.openxmlformats.org/officeDocument/2006/relationships/image" Target="../media/image15.png"/><Relationship Id="rId12"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GIF"/><Relationship Id="rId11" Type="http://schemas.openxmlformats.org/officeDocument/2006/relationships/tags" Target="../tags/tag20.xml"/><Relationship Id="rId5" Type="http://schemas.openxmlformats.org/officeDocument/2006/relationships/notesSlide" Target="../notesSlides/notesSlide2.xml"/><Relationship Id="rId10" Type="http://schemas.openxmlformats.org/officeDocument/2006/relationships/image" Target="../media/image34.png"/><Relationship Id="rId4" Type="http://schemas.openxmlformats.org/officeDocument/2006/relationships/slideLayout" Target="../slideLayouts/slideLayout2.xml"/><Relationship Id="rId9" Type="http://schemas.openxmlformats.org/officeDocument/2006/relationships/tags" Target="../tags/tag10.xml"/><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620CA2-27B9-49D4-AA9A-7294EDB9E4C7}"/>
              </a:ext>
            </a:extLst>
          </p:cNvPr>
          <p:cNvSpPr>
            <a:spLocks noGrp="1"/>
          </p:cNvSpPr>
          <p:nvPr>
            <p:ph type="ctrTitle"/>
          </p:nvPr>
        </p:nvSpPr>
        <p:spPr>
          <a:xfrm>
            <a:off x="1524000" y="1122363"/>
            <a:ext cx="9144000" cy="1691564"/>
          </a:xfrm>
        </p:spPr>
        <p:txBody>
          <a:bodyPr>
            <a:normAutofit fontScale="90000"/>
          </a:bodyPr>
          <a:lstStyle/>
          <a:p>
            <a:r>
              <a:rPr lang="en-US" altLang="zh-CN" b="1" i="0" dirty="0">
                <a:solidFill>
                  <a:srgbClr val="1A63A0"/>
                </a:solidFill>
                <a:effectLst/>
                <a:latin typeface="Roboto" panose="02000000000000000000" pitchFamily="2" charset="0"/>
              </a:rPr>
              <a:t>CEPC </a:t>
            </a:r>
            <a:r>
              <a:rPr lang="en-US" altLang="zh-CN" b="1" i="0" dirty="0" err="1">
                <a:solidFill>
                  <a:srgbClr val="1A63A0"/>
                </a:solidFill>
                <a:effectLst/>
                <a:latin typeface="Roboto" panose="02000000000000000000" pitchFamily="2" charset="0"/>
              </a:rPr>
              <a:t>instrumentaion</a:t>
            </a:r>
            <a:r>
              <a:rPr lang="en-US" altLang="zh-CN" b="1" i="0" dirty="0">
                <a:solidFill>
                  <a:srgbClr val="1A63A0"/>
                </a:solidFill>
                <a:effectLst/>
                <a:latin typeface="Roboto" panose="02000000000000000000" pitchFamily="2" charset="0"/>
              </a:rPr>
              <a:t> EDR progress status</a:t>
            </a:r>
            <a:endParaRPr lang="zh-CN" altLang="en-US" dirty="0"/>
          </a:p>
        </p:txBody>
      </p:sp>
      <p:sp>
        <p:nvSpPr>
          <p:cNvPr id="3" name="副标题 2">
            <a:extLst>
              <a:ext uri="{FF2B5EF4-FFF2-40B4-BE49-F238E27FC236}">
                <a16:creationId xmlns:a16="http://schemas.microsoft.com/office/drawing/2014/main" id="{7A3385A8-1645-40FA-A801-816D28669248}"/>
              </a:ext>
            </a:extLst>
          </p:cNvPr>
          <p:cNvSpPr>
            <a:spLocks noGrp="1"/>
          </p:cNvSpPr>
          <p:nvPr>
            <p:ph type="subTitle" idx="1"/>
          </p:nvPr>
        </p:nvSpPr>
        <p:spPr/>
        <p:txBody>
          <a:bodyPr/>
          <a:lstStyle/>
          <a:p>
            <a:r>
              <a:rPr lang="zh-CN" altLang="en-US" dirty="0"/>
              <a:t>随艳峰</a:t>
            </a:r>
            <a:endParaRPr lang="en-US" altLang="zh-CN" dirty="0"/>
          </a:p>
          <a:p>
            <a:r>
              <a:rPr lang="en-US" altLang="zh-CN" dirty="0"/>
              <a:t>2024.06.27</a:t>
            </a:r>
            <a:endParaRPr lang="zh-CN" altLang="en-US" dirty="0"/>
          </a:p>
        </p:txBody>
      </p:sp>
    </p:spTree>
    <p:extLst>
      <p:ext uri="{BB962C8B-B14F-4D97-AF65-F5344CB8AC3E}">
        <p14:creationId xmlns:p14="http://schemas.microsoft.com/office/powerpoint/2010/main" val="288132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20E2C7F8-9864-44A8-BAA4-EB21DC3BC5E5}"/>
              </a:ext>
            </a:extLst>
          </p:cNvPr>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zh-CN" altLang="en-US" dirty="0">
                <a:solidFill>
                  <a:schemeClr val="tx1"/>
                </a:solidFill>
              </a:rPr>
              <a:t>逐束团反馈系统的数据采集及处理</a:t>
            </a:r>
          </a:p>
        </p:txBody>
      </p:sp>
      <p:pic>
        <p:nvPicPr>
          <p:cNvPr id="4" name="图片 3">
            <a:extLst>
              <a:ext uri="{FF2B5EF4-FFF2-40B4-BE49-F238E27FC236}">
                <a16:creationId xmlns:a16="http://schemas.microsoft.com/office/drawing/2014/main" id="{AB79C3A7-988C-41FB-86B5-8DDCD80BB3A6}"/>
              </a:ext>
            </a:extLst>
          </p:cNvPr>
          <p:cNvPicPr>
            <a:picLocks noChangeAspect="1"/>
          </p:cNvPicPr>
          <p:nvPr/>
        </p:nvPicPr>
        <p:blipFill>
          <a:blip r:embed="rId2"/>
          <a:stretch>
            <a:fillRect/>
          </a:stretch>
        </p:blipFill>
        <p:spPr>
          <a:xfrm>
            <a:off x="1907318" y="1259867"/>
            <a:ext cx="5065522" cy="3262019"/>
          </a:xfrm>
          <a:prstGeom prst="rect">
            <a:avLst/>
          </a:prstGeom>
        </p:spPr>
      </p:pic>
      <p:pic>
        <p:nvPicPr>
          <p:cNvPr id="5" name="图片 4">
            <a:extLst>
              <a:ext uri="{FF2B5EF4-FFF2-40B4-BE49-F238E27FC236}">
                <a16:creationId xmlns:a16="http://schemas.microsoft.com/office/drawing/2014/main" id="{5313885E-B95A-4342-9AD3-AFC246A8C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536" y="1139173"/>
            <a:ext cx="3239681" cy="2289827"/>
          </a:xfrm>
          <a:prstGeom prst="rect">
            <a:avLst/>
          </a:prstGeom>
        </p:spPr>
      </p:pic>
      <p:pic>
        <p:nvPicPr>
          <p:cNvPr id="6" name="图片 5">
            <a:extLst>
              <a:ext uri="{FF2B5EF4-FFF2-40B4-BE49-F238E27FC236}">
                <a16:creationId xmlns:a16="http://schemas.microsoft.com/office/drawing/2014/main" id="{FF3D7858-CDDF-4A9D-8D74-7D1C9C5DA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536" y="3516932"/>
            <a:ext cx="3239681" cy="2289827"/>
          </a:xfrm>
          <a:prstGeom prst="rect">
            <a:avLst/>
          </a:prstGeom>
        </p:spPr>
      </p:pic>
      <p:sp>
        <p:nvSpPr>
          <p:cNvPr id="7" name="矩形 6">
            <a:extLst>
              <a:ext uri="{FF2B5EF4-FFF2-40B4-BE49-F238E27FC236}">
                <a16:creationId xmlns:a16="http://schemas.microsoft.com/office/drawing/2014/main" id="{5D46FE8A-3255-4182-A791-C57713136BD2}"/>
              </a:ext>
            </a:extLst>
          </p:cNvPr>
          <p:cNvSpPr/>
          <p:nvPr/>
        </p:nvSpPr>
        <p:spPr>
          <a:xfrm>
            <a:off x="8445610" y="5894691"/>
            <a:ext cx="2781531" cy="369332"/>
          </a:xfrm>
          <a:prstGeom prst="rect">
            <a:avLst/>
          </a:prstGeom>
        </p:spPr>
        <p:txBody>
          <a:bodyPr wrap="none">
            <a:spAutoFit/>
          </a:bodyPr>
          <a:lstStyle/>
          <a:p>
            <a:pPr algn="ctr"/>
            <a:r>
              <a:rPr lang="zh-CN" altLang="en-US" dirty="0">
                <a:solidFill>
                  <a:prstClr val="black"/>
                </a:solidFill>
              </a:rPr>
              <a:t>阶数对</a:t>
            </a:r>
            <a:r>
              <a:rPr lang="en-US" altLang="zh-CN" dirty="0">
                <a:solidFill>
                  <a:prstClr val="black"/>
                </a:solidFill>
              </a:rPr>
              <a:t>FIR</a:t>
            </a:r>
            <a:r>
              <a:rPr lang="zh-CN" altLang="en-US" dirty="0">
                <a:solidFill>
                  <a:prstClr val="black"/>
                </a:solidFill>
              </a:rPr>
              <a:t>滤波效果的影响</a:t>
            </a:r>
            <a:endParaRPr lang="zh-CN" altLang="en-US" dirty="0"/>
          </a:p>
        </p:txBody>
      </p:sp>
      <p:sp>
        <p:nvSpPr>
          <p:cNvPr id="3" name="矩形 2">
            <a:extLst>
              <a:ext uri="{FF2B5EF4-FFF2-40B4-BE49-F238E27FC236}">
                <a16:creationId xmlns:a16="http://schemas.microsoft.com/office/drawing/2014/main" id="{C55374C8-0A41-4C7D-AF85-2C689199EF6D}"/>
              </a:ext>
            </a:extLst>
          </p:cNvPr>
          <p:cNvSpPr/>
          <p:nvPr/>
        </p:nvSpPr>
        <p:spPr>
          <a:xfrm>
            <a:off x="1126744" y="4720970"/>
            <a:ext cx="6936514" cy="1754326"/>
          </a:xfrm>
          <a:prstGeom prst="rect">
            <a:avLst/>
          </a:prstGeom>
        </p:spPr>
        <p:txBody>
          <a:bodyPr wrap="none">
            <a:spAutoFit/>
          </a:bodyPr>
          <a:lstStyle/>
          <a:p>
            <a:pPr marL="285750" indent="-285750">
              <a:buFont typeface="Wingdings" panose="05000000000000000000" pitchFamily="2" charset="2"/>
              <a:buChar char="u"/>
            </a:pPr>
            <a:r>
              <a:rPr lang="zh-CN" altLang="en-US" dirty="0"/>
              <a:t>通过混合模拟电路从</a:t>
            </a:r>
            <a:r>
              <a:rPr lang="en-US" altLang="zh-CN" dirty="0"/>
              <a:t>BPM</a:t>
            </a:r>
            <a:r>
              <a:rPr lang="zh-CN" altLang="en-US" dirty="0"/>
              <a:t>获得水平，垂直以及纵向信号。</a:t>
            </a:r>
            <a:endParaRPr lang="en-US" altLang="zh-CN" dirty="0"/>
          </a:p>
          <a:p>
            <a:pPr marL="285750" indent="-285750">
              <a:buFont typeface="Wingdings" panose="05000000000000000000" pitchFamily="2" charset="2"/>
              <a:buChar char="u"/>
            </a:pPr>
            <a:r>
              <a:rPr lang="zh-CN" altLang="en-US" dirty="0"/>
              <a:t>在前端电子学当中进行混频，下变频等处理。</a:t>
            </a:r>
            <a:endParaRPr lang="en-US" altLang="zh-CN" dirty="0"/>
          </a:p>
          <a:p>
            <a:pPr marL="285750" indent="-285750">
              <a:buFont typeface="Wingdings" panose="05000000000000000000" pitchFamily="2" charset="2"/>
              <a:buChar char="u"/>
            </a:pPr>
            <a:r>
              <a:rPr lang="zh-CN" altLang="en-US" dirty="0"/>
              <a:t>在信号处理电子学中进行多圈信号采集及处理，产生反馈信号。</a:t>
            </a:r>
            <a:endParaRPr lang="en-US" altLang="zh-CN" dirty="0"/>
          </a:p>
          <a:p>
            <a:pPr marL="285750" indent="-285750">
              <a:buFont typeface="Wingdings" panose="05000000000000000000" pitchFamily="2" charset="2"/>
              <a:buChar char="u"/>
            </a:pPr>
            <a:r>
              <a:rPr lang="zh-CN" altLang="en-US" dirty="0"/>
              <a:t>由功率放大器将输出信号输送给反馈</a:t>
            </a:r>
            <a:r>
              <a:rPr lang="en-US" altLang="zh-CN" dirty="0"/>
              <a:t>Kicker</a:t>
            </a:r>
            <a:r>
              <a:rPr lang="zh-CN" altLang="en-US" dirty="0"/>
              <a:t>，作用于束流。</a:t>
            </a: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p:txBody>
      </p:sp>
    </p:spTree>
    <p:extLst>
      <p:ext uri="{BB962C8B-B14F-4D97-AF65-F5344CB8AC3E}">
        <p14:creationId xmlns:p14="http://schemas.microsoft.com/office/powerpoint/2010/main" val="351454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箭头连接符 30">
            <a:extLst>
              <a:ext uri="{FF2B5EF4-FFF2-40B4-BE49-F238E27FC236}">
                <a16:creationId xmlns:a16="http://schemas.microsoft.com/office/drawing/2014/main" id="{4B3CC287-12FE-4E30-9422-F8A79F7FBF02}"/>
              </a:ext>
            </a:extLst>
          </p:cNvPr>
          <p:cNvCxnSpPr>
            <a:cxnSpLocks/>
          </p:cNvCxnSpPr>
          <p:nvPr/>
        </p:nvCxnSpPr>
        <p:spPr>
          <a:xfrm>
            <a:off x="7844273" y="4343399"/>
            <a:ext cx="0" cy="100965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1DF64E1-8DC8-43EE-BF93-9CF3588E7A35}"/>
              </a:ext>
            </a:extLst>
          </p:cNvPr>
          <p:cNvCxnSpPr>
            <a:cxnSpLocks/>
            <a:endCxn id="2" idx="2"/>
          </p:cNvCxnSpPr>
          <p:nvPr/>
        </p:nvCxnSpPr>
        <p:spPr>
          <a:xfrm>
            <a:off x="2002270" y="4343402"/>
            <a:ext cx="1092302" cy="620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804D70B9-03C5-4760-A02E-AA83E9033CBB}"/>
              </a:ext>
            </a:extLst>
          </p:cNvPr>
          <p:cNvCxnSpPr>
            <a:cxnSpLocks/>
          </p:cNvCxnSpPr>
          <p:nvPr/>
        </p:nvCxnSpPr>
        <p:spPr>
          <a:xfrm>
            <a:off x="2002270" y="4343399"/>
            <a:ext cx="0" cy="100965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椭圆 1">
            <a:extLst>
              <a:ext uri="{FF2B5EF4-FFF2-40B4-BE49-F238E27FC236}">
                <a16:creationId xmlns:a16="http://schemas.microsoft.com/office/drawing/2014/main" id="{C8557BFF-62B5-4AF8-A24C-0DA373053C35}"/>
              </a:ext>
            </a:extLst>
          </p:cNvPr>
          <p:cNvSpPr/>
          <p:nvPr/>
        </p:nvSpPr>
        <p:spPr>
          <a:xfrm rot="29896">
            <a:off x="3094549" y="3678218"/>
            <a:ext cx="1227701" cy="135344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042535A4-799A-4205-A56D-EFA88226EF77}"/>
              </a:ext>
            </a:extLst>
          </p:cNvPr>
          <p:cNvSpPr/>
          <p:nvPr/>
        </p:nvSpPr>
        <p:spPr>
          <a:xfrm>
            <a:off x="7445741" y="1399054"/>
            <a:ext cx="3503613" cy="36994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7" name="图表 6">
            <a:extLst>
              <a:ext uri="{FF2B5EF4-FFF2-40B4-BE49-F238E27FC236}">
                <a16:creationId xmlns:a16="http://schemas.microsoft.com/office/drawing/2014/main" id="{E30C80DD-B9CF-4AA5-B73E-7EE3E04ADB30}"/>
              </a:ext>
            </a:extLst>
          </p:cNvPr>
          <p:cNvGraphicFramePr/>
          <p:nvPr/>
        </p:nvGraphicFramePr>
        <p:xfrm>
          <a:off x="1757217" y="5098470"/>
          <a:ext cx="3902365" cy="618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a:extLst>
              <a:ext uri="{FF2B5EF4-FFF2-40B4-BE49-F238E27FC236}">
                <a16:creationId xmlns:a16="http://schemas.microsoft.com/office/drawing/2014/main" id="{7B9CA4ED-0FC5-47E3-BB78-9D12B79DE3B5}"/>
              </a:ext>
            </a:extLst>
          </p:cNvPr>
          <p:cNvGraphicFramePr/>
          <p:nvPr/>
        </p:nvGraphicFramePr>
        <p:xfrm>
          <a:off x="7220528" y="5098469"/>
          <a:ext cx="3902365" cy="618837"/>
        </p:xfrm>
        <a:graphic>
          <a:graphicData uri="http://schemas.openxmlformats.org/drawingml/2006/chart">
            <c:chart xmlns:c="http://schemas.openxmlformats.org/drawingml/2006/chart" xmlns:r="http://schemas.openxmlformats.org/officeDocument/2006/relationships" r:id="rId3"/>
          </a:graphicData>
        </a:graphic>
      </p:graphicFrame>
      <p:sp>
        <p:nvSpPr>
          <p:cNvPr id="9" name="矩形 8">
            <a:extLst>
              <a:ext uri="{FF2B5EF4-FFF2-40B4-BE49-F238E27FC236}">
                <a16:creationId xmlns:a16="http://schemas.microsoft.com/office/drawing/2014/main" id="{385E4424-D197-4DF7-A12E-C620A5475810}"/>
              </a:ext>
            </a:extLst>
          </p:cNvPr>
          <p:cNvSpPr/>
          <p:nvPr/>
        </p:nvSpPr>
        <p:spPr>
          <a:xfrm>
            <a:off x="2302408" y="5717306"/>
            <a:ext cx="2811988" cy="369332"/>
          </a:xfrm>
          <a:prstGeom prst="rect">
            <a:avLst/>
          </a:prstGeom>
        </p:spPr>
        <p:txBody>
          <a:bodyPr wrap="none">
            <a:spAutoFit/>
          </a:bodyPr>
          <a:lstStyle/>
          <a:p>
            <a:pPr algn="ctr"/>
            <a:r>
              <a:rPr lang="en-US" altLang="zh-CN" dirty="0">
                <a:solidFill>
                  <a:prstClr val="black"/>
                </a:solidFill>
              </a:rPr>
              <a:t>BEPCII Damping Time 0.5ms</a:t>
            </a:r>
            <a:endParaRPr lang="zh-CN" altLang="en-US" dirty="0"/>
          </a:p>
        </p:txBody>
      </p:sp>
      <p:sp>
        <p:nvSpPr>
          <p:cNvPr id="10" name="矩形 9">
            <a:extLst>
              <a:ext uri="{FF2B5EF4-FFF2-40B4-BE49-F238E27FC236}">
                <a16:creationId xmlns:a16="http://schemas.microsoft.com/office/drawing/2014/main" id="{D659D0BF-5620-4804-8794-88A9BF91F3CD}"/>
              </a:ext>
            </a:extLst>
          </p:cNvPr>
          <p:cNvSpPr/>
          <p:nvPr/>
        </p:nvSpPr>
        <p:spPr>
          <a:xfrm>
            <a:off x="7954411" y="5717306"/>
            <a:ext cx="2573141" cy="369332"/>
          </a:xfrm>
          <a:prstGeom prst="rect">
            <a:avLst/>
          </a:prstGeom>
        </p:spPr>
        <p:txBody>
          <a:bodyPr wrap="none">
            <a:spAutoFit/>
          </a:bodyPr>
          <a:lstStyle/>
          <a:p>
            <a:pPr algn="ctr"/>
            <a:r>
              <a:rPr lang="en-US" altLang="zh-CN" dirty="0">
                <a:solidFill>
                  <a:prstClr val="black"/>
                </a:solidFill>
              </a:rPr>
              <a:t>CEPC Damping Time 1ms</a:t>
            </a:r>
            <a:endParaRPr lang="zh-CN" altLang="en-US" dirty="0"/>
          </a:p>
        </p:txBody>
      </p:sp>
      <p:sp>
        <p:nvSpPr>
          <p:cNvPr id="11" name="标题 4">
            <a:extLst>
              <a:ext uri="{FF2B5EF4-FFF2-40B4-BE49-F238E27FC236}">
                <a16:creationId xmlns:a16="http://schemas.microsoft.com/office/drawing/2014/main" id="{6C80309C-06F0-4526-B305-42F1F659DD17}"/>
              </a:ext>
            </a:extLst>
          </p:cNvPr>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solidFill>
                  <a:schemeClr val="tx1"/>
                </a:solidFill>
              </a:rPr>
              <a:t>CEPC</a:t>
            </a:r>
            <a:r>
              <a:rPr lang="zh-CN" altLang="en-US" dirty="0">
                <a:solidFill>
                  <a:schemeClr val="tx1"/>
                </a:solidFill>
              </a:rPr>
              <a:t>逐束团反馈系统设计难点</a:t>
            </a:r>
          </a:p>
        </p:txBody>
      </p:sp>
      <p:sp>
        <p:nvSpPr>
          <p:cNvPr id="12" name="矩形 11">
            <a:extLst>
              <a:ext uri="{FF2B5EF4-FFF2-40B4-BE49-F238E27FC236}">
                <a16:creationId xmlns:a16="http://schemas.microsoft.com/office/drawing/2014/main" id="{3CA3A234-7300-44D6-AA98-B19A368AFD0F}"/>
              </a:ext>
            </a:extLst>
          </p:cNvPr>
          <p:cNvSpPr/>
          <p:nvPr/>
        </p:nvSpPr>
        <p:spPr>
          <a:xfrm>
            <a:off x="3177303" y="4170275"/>
            <a:ext cx="1101584" cy="369332"/>
          </a:xfrm>
          <a:prstGeom prst="rect">
            <a:avLst/>
          </a:prstGeom>
        </p:spPr>
        <p:txBody>
          <a:bodyPr wrap="none">
            <a:spAutoFit/>
          </a:bodyPr>
          <a:lstStyle/>
          <a:p>
            <a:pPr algn="ctr"/>
            <a:r>
              <a:rPr lang="en-US" altLang="zh-CN" dirty="0">
                <a:solidFill>
                  <a:prstClr val="black"/>
                </a:solidFill>
              </a:rPr>
              <a:t>0.0008ms</a:t>
            </a:r>
            <a:endParaRPr lang="zh-CN" altLang="en-US" dirty="0"/>
          </a:p>
        </p:txBody>
      </p:sp>
      <p:sp>
        <p:nvSpPr>
          <p:cNvPr id="13" name="矩形 12">
            <a:extLst>
              <a:ext uri="{FF2B5EF4-FFF2-40B4-BE49-F238E27FC236}">
                <a16:creationId xmlns:a16="http://schemas.microsoft.com/office/drawing/2014/main" id="{8FAC8900-E98C-4DE3-B0B6-C97140B6314E}"/>
              </a:ext>
            </a:extLst>
          </p:cNvPr>
          <p:cNvSpPr/>
          <p:nvPr/>
        </p:nvSpPr>
        <p:spPr>
          <a:xfrm>
            <a:off x="8760740" y="3061912"/>
            <a:ext cx="867545" cy="369332"/>
          </a:xfrm>
          <a:prstGeom prst="rect">
            <a:avLst/>
          </a:prstGeom>
        </p:spPr>
        <p:txBody>
          <a:bodyPr wrap="none">
            <a:spAutoFit/>
          </a:bodyPr>
          <a:lstStyle/>
          <a:p>
            <a:pPr algn="ctr"/>
            <a:r>
              <a:rPr lang="en-US" altLang="zh-CN" dirty="0">
                <a:solidFill>
                  <a:prstClr val="black"/>
                </a:solidFill>
              </a:rPr>
              <a:t>0.33ms</a:t>
            </a:r>
            <a:endParaRPr lang="zh-CN" altLang="en-US" dirty="0"/>
          </a:p>
        </p:txBody>
      </p:sp>
      <p:sp>
        <p:nvSpPr>
          <p:cNvPr id="14" name="矩形 13">
            <a:extLst>
              <a:ext uri="{FF2B5EF4-FFF2-40B4-BE49-F238E27FC236}">
                <a16:creationId xmlns:a16="http://schemas.microsoft.com/office/drawing/2014/main" id="{3FDD734B-BF06-4097-8DF6-B5C4FCF8974D}"/>
              </a:ext>
            </a:extLst>
          </p:cNvPr>
          <p:cNvSpPr/>
          <p:nvPr/>
        </p:nvSpPr>
        <p:spPr>
          <a:xfrm>
            <a:off x="997027" y="1399054"/>
            <a:ext cx="5991666" cy="2031325"/>
          </a:xfrm>
          <a:prstGeom prst="rect">
            <a:avLst/>
          </a:prstGeom>
        </p:spPr>
        <p:txBody>
          <a:bodyPr wrap="square">
            <a:spAutoFit/>
          </a:bodyPr>
          <a:lstStyle/>
          <a:p>
            <a:pPr marL="285750" indent="-285750">
              <a:buFont typeface="Wingdings" panose="05000000000000000000" pitchFamily="2" charset="2"/>
              <a:buChar char="u"/>
            </a:pPr>
            <a:r>
              <a:rPr kumimoji="1" lang="zh-CN" altLang="en-US" dirty="0">
                <a:cs typeface="仿宋_GB2312" charset="0"/>
              </a:rPr>
              <a:t>反馈系统提供的</a:t>
            </a:r>
            <a:r>
              <a:rPr kumimoji="1" lang="zh-CN" altLang="en-US" dirty="0">
                <a:solidFill>
                  <a:srgbClr val="FF0000"/>
                </a:solidFill>
                <a:cs typeface="仿宋_GB2312" charset="0"/>
              </a:rPr>
              <a:t>阻尼时间</a:t>
            </a:r>
            <a:r>
              <a:rPr kumimoji="1" lang="zh-CN" altLang="en-US" dirty="0">
                <a:cs typeface="仿宋_GB2312" charset="0"/>
              </a:rPr>
              <a:t>必须</a:t>
            </a:r>
            <a:r>
              <a:rPr kumimoji="1" lang="zh-CN" altLang="en-US" dirty="0">
                <a:solidFill>
                  <a:srgbClr val="FF0000"/>
                </a:solidFill>
                <a:cs typeface="仿宋_GB2312" charset="0"/>
              </a:rPr>
              <a:t>小于</a:t>
            </a:r>
            <a:r>
              <a:rPr kumimoji="1" lang="zh-CN" altLang="en-US" dirty="0">
                <a:cs typeface="仿宋_GB2312" charset="0"/>
              </a:rPr>
              <a:t>不稳定性的</a:t>
            </a:r>
            <a:r>
              <a:rPr kumimoji="1" lang="zh-CN" altLang="en-US" dirty="0">
                <a:solidFill>
                  <a:srgbClr val="FF0000"/>
                </a:solidFill>
                <a:cs typeface="仿宋_GB2312" charset="0"/>
              </a:rPr>
              <a:t>增长时间</a:t>
            </a:r>
            <a:endParaRPr kumimoji="1" lang="en-US" altLang="zh-CN" dirty="0">
              <a:solidFill>
                <a:srgbClr val="FF0000"/>
              </a:solidFill>
              <a:cs typeface="仿宋_GB2312" charset="0"/>
            </a:endParaRPr>
          </a:p>
          <a:p>
            <a:pPr marL="285750" indent="-285750">
              <a:buFont typeface="Wingdings" panose="05000000000000000000" pitchFamily="2" charset="2"/>
              <a:buChar char="u"/>
            </a:pPr>
            <a:endParaRPr kumimoji="1" lang="en-US" altLang="zh-CN" dirty="0">
              <a:cs typeface="仿宋_GB2312" charset="0"/>
            </a:endParaRPr>
          </a:p>
          <a:p>
            <a:pPr marL="285750" indent="-285750">
              <a:buFont typeface="Wingdings" panose="05000000000000000000" pitchFamily="2" charset="2"/>
              <a:buChar char="u"/>
            </a:pPr>
            <a:r>
              <a:rPr kumimoji="1" lang="zh-CN" altLang="en-US" dirty="0">
                <a:cs typeface="仿宋_GB2312" charset="0"/>
              </a:rPr>
              <a:t>反馈系统采集及处理数据的时间会</a:t>
            </a:r>
            <a:r>
              <a:rPr kumimoji="1" lang="zh-CN" altLang="en-US" dirty="0">
                <a:solidFill>
                  <a:srgbClr val="FF0000"/>
                </a:solidFill>
                <a:cs typeface="仿宋_GB2312" charset="0"/>
              </a:rPr>
              <a:t>占用阻尼时间</a:t>
            </a:r>
            <a:endParaRPr kumimoji="1" lang="en-US" altLang="zh-CN" dirty="0">
              <a:solidFill>
                <a:srgbClr val="FF0000"/>
              </a:solidFill>
              <a:cs typeface="仿宋_GB2312" charset="0"/>
            </a:endParaRPr>
          </a:p>
          <a:p>
            <a:pPr marL="285750" indent="-285750">
              <a:buFont typeface="Wingdings" panose="05000000000000000000" pitchFamily="2" charset="2"/>
              <a:buChar char="u"/>
            </a:pPr>
            <a:endParaRPr kumimoji="1" lang="en-US" altLang="zh-CN" dirty="0">
              <a:cs typeface="仿宋_GB2312" charset="0"/>
            </a:endParaRPr>
          </a:p>
          <a:p>
            <a:pPr marL="285750" indent="-285750">
              <a:buFont typeface="Wingdings" panose="05000000000000000000" pitchFamily="2" charset="2"/>
              <a:buChar char="u"/>
            </a:pPr>
            <a:r>
              <a:rPr kumimoji="1" lang="zh-CN" altLang="en-US" dirty="0">
                <a:cs typeface="仿宋_GB2312" charset="0"/>
              </a:rPr>
              <a:t>采集数据时间对周长较小的环</a:t>
            </a:r>
            <a:r>
              <a:rPr kumimoji="1" lang="zh-CN" altLang="en-US" dirty="0"/>
              <a:t>的影响并不明显，而对于</a:t>
            </a:r>
            <a:r>
              <a:rPr kumimoji="1" lang="en-US" altLang="zh-CN" dirty="0"/>
              <a:t>CEPC</a:t>
            </a:r>
            <a:r>
              <a:rPr kumimoji="1" lang="zh-CN" altLang="en-US" dirty="0"/>
              <a:t>，</a:t>
            </a:r>
            <a:r>
              <a:rPr kumimoji="1" lang="en-US" altLang="zh-CN" dirty="0"/>
              <a:t>FCC</a:t>
            </a:r>
            <a:r>
              <a:rPr kumimoji="1" lang="zh-CN" altLang="en-US" dirty="0"/>
              <a:t>这样周长较大的环，多圈数据采集会极大</a:t>
            </a:r>
            <a:r>
              <a:rPr kumimoji="1" lang="zh-CN" altLang="en-US" dirty="0">
                <a:solidFill>
                  <a:srgbClr val="FF0000"/>
                </a:solidFill>
              </a:rPr>
              <a:t>影响阻尼时间</a:t>
            </a:r>
            <a:endParaRPr kumimoji="1" lang="en-US" altLang="zh-CN" dirty="0"/>
          </a:p>
        </p:txBody>
      </p:sp>
      <p:sp>
        <p:nvSpPr>
          <p:cNvPr id="32" name="矩形 31">
            <a:extLst>
              <a:ext uri="{FF2B5EF4-FFF2-40B4-BE49-F238E27FC236}">
                <a16:creationId xmlns:a16="http://schemas.microsoft.com/office/drawing/2014/main" id="{C903CAF2-CFF3-4C62-9F04-BAC15CD75F3F}"/>
              </a:ext>
            </a:extLst>
          </p:cNvPr>
          <p:cNvSpPr/>
          <p:nvPr/>
        </p:nvSpPr>
        <p:spPr>
          <a:xfrm>
            <a:off x="2038995" y="4525058"/>
            <a:ext cx="1101584" cy="646331"/>
          </a:xfrm>
          <a:prstGeom prst="rect">
            <a:avLst/>
          </a:prstGeom>
        </p:spPr>
        <p:txBody>
          <a:bodyPr wrap="none">
            <a:spAutoFit/>
          </a:bodyPr>
          <a:lstStyle/>
          <a:p>
            <a:pPr algn="ctr"/>
            <a:r>
              <a:rPr lang="en-US" altLang="zh-CN" dirty="0">
                <a:solidFill>
                  <a:prstClr val="black"/>
                </a:solidFill>
              </a:rPr>
              <a:t>32 turns</a:t>
            </a:r>
          </a:p>
          <a:p>
            <a:pPr algn="ctr"/>
            <a:r>
              <a:rPr lang="en-US" altLang="zh-CN" dirty="0">
                <a:solidFill>
                  <a:prstClr val="black"/>
                </a:solidFill>
              </a:rPr>
              <a:t>0.0256ms</a:t>
            </a:r>
            <a:endParaRPr lang="zh-CN" altLang="en-US" dirty="0"/>
          </a:p>
        </p:txBody>
      </p:sp>
      <p:sp>
        <p:nvSpPr>
          <p:cNvPr id="33" name="矩形 32">
            <a:extLst>
              <a:ext uri="{FF2B5EF4-FFF2-40B4-BE49-F238E27FC236}">
                <a16:creationId xmlns:a16="http://schemas.microsoft.com/office/drawing/2014/main" id="{018E4357-FFB9-4F63-8C33-D1FF47EABDB5}"/>
              </a:ext>
            </a:extLst>
          </p:cNvPr>
          <p:cNvSpPr/>
          <p:nvPr/>
        </p:nvSpPr>
        <p:spPr>
          <a:xfrm>
            <a:off x="6988693" y="4539608"/>
            <a:ext cx="867546" cy="646331"/>
          </a:xfrm>
          <a:prstGeom prst="rect">
            <a:avLst/>
          </a:prstGeom>
        </p:spPr>
        <p:txBody>
          <a:bodyPr wrap="none">
            <a:spAutoFit/>
          </a:bodyPr>
          <a:lstStyle/>
          <a:p>
            <a:pPr algn="ctr"/>
            <a:r>
              <a:rPr lang="en-US" altLang="zh-CN" dirty="0">
                <a:solidFill>
                  <a:prstClr val="black"/>
                </a:solidFill>
              </a:rPr>
              <a:t>2 turns</a:t>
            </a:r>
          </a:p>
          <a:p>
            <a:pPr algn="ctr"/>
            <a:r>
              <a:rPr lang="en-US" altLang="zh-CN" dirty="0">
                <a:solidFill>
                  <a:prstClr val="black"/>
                </a:solidFill>
              </a:rPr>
              <a:t>0.66ms</a:t>
            </a:r>
            <a:endParaRPr lang="zh-CN" altLang="en-US" dirty="0"/>
          </a:p>
        </p:txBody>
      </p:sp>
      <p:sp>
        <p:nvSpPr>
          <p:cNvPr id="30" name="椭圆 29">
            <a:extLst>
              <a:ext uri="{FF2B5EF4-FFF2-40B4-BE49-F238E27FC236}">
                <a16:creationId xmlns:a16="http://schemas.microsoft.com/office/drawing/2014/main" id="{EEB4B943-5055-4F8A-9CCD-5A5396E2A099}"/>
              </a:ext>
            </a:extLst>
          </p:cNvPr>
          <p:cNvSpPr/>
          <p:nvPr/>
        </p:nvSpPr>
        <p:spPr>
          <a:xfrm>
            <a:off x="3027835" y="4270744"/>
            <a:ext cx="121703" cy="1453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BBDB549A-0D5A-4C58-B0A5-68842D22E948}"/>
              </a:ext>
            </a:extLst>
          </p:cNvPr>
          <p:cNvSpPr/>
          <p:nvPr/>
        </p:nvSpPr>
        <p:spPr>
          <a:xfrm>
            <a:off x="7795387" y="4327400"/>
            <a:ext cx="121703" cy="1453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3364FA14-1581-49D9-B881-557045784BD9}"/>
              </a:ext>
            </a:extLst>
          </p:cNvPr>
          <p:cNvSpPr txBox="1"/>
          <p:nvPr/>
        </p:nvSpPr>
        <p:spPr>
          <a:xfrm>
            <a:off x="1349048" y="6086638"/>
            <a:ext cx="7753948" cy="646331"/>
          </a:xfrm>
          <a:prstGeom prst="rect">
            <a:avLst/>
          </a:prstGeom>
          <a:noFill/>
        </p:spPr>
        <p:txBody>
          <a:bodyPr wrap="square" rtlCol="0">
            <a:spAutoFit/>
          </a:bodyPr>
          <a:lstStyle/>
          <a:p>
            <a:r>
              <a:rPr lang="en-US" altLang="zh-CN" dirty="0"/>
              <a:t>1</a:t>
            </a:r>
            <a:r>
              <a:rPr lang="zh-CN" altLang="en-US" dirty="0"/>
              <a:t>、窄带反馈系统</a:t>
            </a:r>
            <a:endParaRPr lang="en-US" altLang="zh-CN" dirty="0"/>
          </a:p>
          <a:p>
            <a:r>
              <a:rPr lang="en-US" altLang="zh-CN" dirty="0"/>
              <a:t>2</a:t>
            </a:r>
            <a:r>
              <a:rPr lang="zh-CN" altLang="en-US" dirty="0"/>
              <a:t>、新技术应用</a:t>
            </a:r>
          </a:p>
        </p:txBody>
      </p:sp>
    </p:spTree>
    <p:extLst>
      <p:ext uri="{BB962C8B-B14F-4D97-AF65-F5344CB8AC3E}">
        <p14:creationId xmlns:p14="http://schemas.microsoft.com/office/powerpoint/2010/main" val="19777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8000" fill="hold" grpId="0" nodeType="withEffect">
                                  <p:stCondLst>
                                    <p:cond delay="0"/>
                                  </p:stCondLst>
                                  <p:childTnLst>
                                    <p:animMotion origin="layout" path="M -0.00013 0.00023 C -0.00013 -0.05439 0.02265 -0.0993 0.05104 -0.0993 C 0.07929 -0.0993 0.10247 -0.05439 0.10247 0.00023 C 0.10247 0.05533 0.07929 0.09931 0.05104 0.09931 C 0.02265 0.09931 -0.00013 0.05533 -0.00013 0.00023 Z " pathEditMode="relative" rAng="16200000" ptsTypes="AAAAA">
                                      <p:cBhvr>
                                        <p:cTn id="6" dur="1000" fill="hold"/>
                                        <p:tgtEl>
                                          <p:spTgt spid="30"/>
                                        </p:tgtEl>
                                        <p:attrNameLst>
                                          <p:attrName>ppt_x</p:attrName>
                                          <p:attrName>ppt_y</p:attrName>
                                        </p:attrNameLst>
                                      </p:cBhvr>
                                      <p:rCtr x="5130" y="-23"/>
                                    </p:animMotion>
                                  </p:childTnLst>
                                </p:cTn>
                              </p:par>
                              <p:par>
                                <p:cTn id="7" presetID="1" presetClass="path" presetSubtype="0" repeatCount="2000" fill="hold" grpId="0" nodeType="withEffect">
                                  <p:stCondLst>
                                    <p:cond delay="0"/>
                                  </p:stCondLst>
                                  <p:childTnLst>
                                    <p:animMotion origin="layout" path="M -8.33333E-7 4.81481E-6 C -0.0543 -0.10463 -0.047 -0.27038 0.01159 -0.36436 C 0.07279 -0.45487 0.1638 -0.44098 0.21849 -0.33889 C 0.26875 -0.22894 0.26289 -0.06621 0.20287 0.02592 C 0.14167 0.11921 0.05182 0.10949 -8.33333E-7 4.81481E-6 Z " pathEditMode="relative" rAng="13740000" ptsTypes="AAAAA">
                                      <p:cBhvr>
                                        <p:cTn id="8" dur="7000" fill="hold"/>
                                        <p:tgtEl>
                                          <p:spTgt spid="35"/>
                                        </p:tgtEl>
                                        <p:attrNameLst>
                                          <p:attrName>ppt_x</p:attrName>
                                          <p:attrName>ppt_y</p:attrName>
                                        </p:attrNameLst>
                                      </p:cBhvr>
                                      <p:rCtr x="10846" y="-1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3D1E9C73-3092-494B-970E-32637744A4F7}"/>
              </a:ext>
            </a:extLst>
          </p:cNvPr>
          <p:cNvSpPr>
            <a:spLocks noGrp="1"/>
          </p:cNvSpPr>
          <p:nvPr>
            <p:ph type="title" hasCustomPrompt="1"/>
          </p:nvPr>
        </p:nvSpPr>
        <p:spPr>
          <a:xfrm>
            <a:off x="1166147" y="130769"/>
            <a:ext cx="10515600" cy="663575"/>
          </a:xfrm>
          <a:prstGeom prst="rect">
            <a:avLst/>
          </a:prstGeom>
        </p:spPr>
        <p:txBody>
          <a:bodyPr anchor="ctr"/>
          <a:lstStyle>
            <a:lvl1pPr>
              <a:defRPr sz="4000" b="1" baseline="0">
                <a:solidFill>
                  <a:srgbClr val="C00000"/>
                </a:solidFill>
              </a:defRPr>
            </a:lvl1pPr>
          </a:lstStyle>
          <a:p>
            <a:r>
              <a:rPr lang="zh-CN" altLang="en-US" dirty="0">
                <a:solidFill>
                  <a:schemeClr val="tx1"/>
                </a:solidFill>
              </a:rPr>
              <a:t>引入机器学习替代数字滤波器产生反馈信号</a:t>
            </a:r>
          </a:p>
        </p:txBody>
      </p:sp>
      <p:pic>
        <p:nvPicPr>
          <p:cNvPr id="4" name="屏幕录制 3">
            <a:hlinkClick r:id="" action="ppaction://media"/>
            <a:extLst>
              <a:ext uri="{FF2B5EF4-FFF2-40B4-BE49-F238E27FC236}">
                <a16:creationId xmlns:a16="http://schemas.microsoft.com/office/drawing/2014/main" id="{79FCA0BC-96CE-4B26-94DF-123D69750976}"/>
              </a:ext>
            </a:extLst>
          </p:cNvPr>
          <p:cNvPicPr>
            <a:picLocks noChangeAspect="1"/>
          </p:cNvPicPr>
          <p:nvPr>
            <a:videoFile r:link="rId1"/>
            <p:extLst>
              <p:ext uri="{DAA4B4D4-6D71-4841-9C94-3DE7FCFB9230}">
                <p14:media xmlns:p14="http://schemas.microsoft.com/office/powerpoint/2010/main" r:embed="rId2">
                  <p14:trim end="5344.8"/>
                </p14:media>
              </p:ext>
            </p:extLst>
          </p:nvPr>
        </p:nvPicPr>
        <p:blipFill>
          <a:blip r:embed="rId4"/>
          <a:stretch>
            <a:fillRect/>
          </a:stretch>
        </p:blipFill>
        <p:spPr>
          <a:xfrm>
            <a:off x="5928202" y="1138374"/>
            <a:ext cx="5753545" cy="1968792"/>
          </a:xfrm>
          <a:prstGeom prst="rect">
            <a:avLst/>
          </a:prstGeom>
        </p:spPr>
      </p:pic>
      <p:pic>
        <p:nvPicPr>
          <p:cNvPr id="7" name="图片 6">
            <a:extLst>
              <a:ext uri="{FF2B5EF4-FFF2-40B4-BE49-F238E27FC236}">
                <a16:creationId xmlns:a16="http://schemas.microsoft.com/office/drawing/2014/main" id="{CB171BE1-599D-4F1F-826B-2330C036C5D5}"/>
              </a:ext>
            </a:extLst>
          </p:cNvPr>
          <p:cNvPicPr>
            <a:picLocks noChangeAspect="1"/>
          </p:cNvPicPr>
          <p:nvPr/>
        </p:nvPicPr>
        <p:blipFill>
          <a:blip r:embed="rId5"/>
          <a:stretch>
            <a:fillRect/>
          </a:stretch>
        </p:blipFill>
        <p:spPr>
          <a:xfrm>
            <a:off x="705637" y="1138374"/>
            <a:ext cx="4546301" cy="2186437"/>
          </a:xfrm>
          <a:prstGeom prst="rect">
            <a:avLst/>
          </a:prstGeom>
        </p:spPr>
      </p:pic>
      <p:sp>
        <p:nvSpPr>
          <p:cNvPr id="8" name="矩形 7">
            <a:extLst>
              <a:ext uri="{FF2B5EF4-FFF2-40B4-BE49-F238E27FC236}">
                <a16:creationId xmlns:a16="http://schemas.microsoft.com/office/drawing/2014/main" id="{0FD304ED-3B34-4967-BAAF-48ED5B904E3D}"/>
              </a:ext>
            </a:extLst>
          </p:cNvPr>
          <p:cNvSpPr/>
          <p:nvPr/>
        </p:nvSpPr>
        <p:spPr>
          <a:xfrm>
            <a:off x="5835360" y="3650008"/>
            <a:ext cx="6096000" cy="2677656"/>
          </a:xfrm>
          <a:prstGeom prst="rect">
            <a:avLst/>
          </a:prstGeom>
        </p:spPr>
        <p:txBody>
          <a:bodyPr>
            <a:spAutoFit/>
          </a:bodyPr>
          <a:lstStyle/>
          <a:p>
            <a:pPr marL="285750" indent="-285750">
              <a:buFont typeface="Wingdings" panose="05000000000000000000" pitchFamily="2" charset="2"/>
              <a:buChar char="u"/>
            </a:pPr>
            <a:r>
              <a:rPr lang="zh-CN" altLang="en-US" dirty="0"/>
              <a:t>神经网络算法的工作原理</a:t>
            </a:r>
          </a:p>
          <a:p>
            <a:pPr lvl="1"/>
            <a:r>
              <a:rPr lang="zh-CN" altLang="en-US" sz="1600" dirty="0"/>
              <a:t>受人脑的启发，神经网络由高度互连的神经元网络组成，这些神经元将输入与所需输出相关联。通过反复修改联系的强度，对网络进行训练，使给定的输入映射到正确的响应</a:t>
            </a:r>
            <a:r>
              <a:rPr lang="zh-CN" altLang="en-US" dirty="0"/>
              <a:t>。</a:t>
            </a:r>
            <a:endParaRPr lang="en-US" altLang="zh-CN" dirty="0"/>
          </a:p>
          <a:p>
            <a:pPr lvl="1"/>
            <a:endParaRPr lang="zh-CN" altLang="en-US" dirty="0"/>
          </a:p>
          <a:p>
            <a:pPr marL="285750" indent="-285750">
              <a:buFont typeface="Wingdings" panose="05000000000000000000" pitchFamily="2" charset="2"/>
              <a:buChar char="u"/>
            </a:pPr>
            <a:r>
              <a:rPr lang="zh-CN" altLang="en-US" dirty="0"/>
              <a:t>神经网络算法适合的场景</a:t>
            </a:r>
            <a:endParaRPr lang="en-US" altLang="zh-CN" dirty="0"/>
          </a:p>
          <a:p>
            <a:pPr marL="742950" lvl="1" indent="-285750">
              <a:buFont typeface="Wingdings" panose="05000000000000000000" pitchFamily="2" charset="2"/>
              <a:buChar char="p"/>
            </a:pPr>
            <a:r>
              <a:rPr lang="zh-CN" altLang="en-US" sz="1600" dirty="0">
                <a:solidFill>
                  <a:srgbClr val="FF0000"/>
                </a:solidFill>
              </a:rPr>
              <a:t>适用于高度非线性系统建模</a:t>
            </a:r>
          </a:p>
          <a:p>
            <a:pPr marL="742950" lvl="1" indent="-285750">
              <a:buFont typeface="Wingdings" panose="05000000000000000000" pitchFamily="2" charset="2"/>
              <a:buChar char="p"/>
            </a:pPr>
            <a:r>
              <a:rPr lang="zh-CN" altLang="en-US" sz="1600" dirty="0"/>
              <a:t>当数据逐渐增多，希望不断更新模型时</a:t>
            </a:r>
          </a:p>
          <a:p>
            <a:pPr marL="742950" lvl="1" indent="-285750">
              <a:buFont typeface="Wingdings" panose="05000000000000000000" pitchFamily="2" charset="2"/>
              <a:buChar char="p"/>
            </a:pPr>
            <a:r>
              <a:rPr lang="zh-CN" altLang="en-US" sz="1600" dirty="0"/>
              <a:t>当输入数据可能有意外变动时</a:t>
            </a:r>
          </a:p>
          <a:p>
            <a:pPr marL="742950" lvl="1" indent="-285750">
              <a:buFont typeface="Wingdings" panose="05000000000000000000" pitchFamily="2" charset="2"/>
              <a:buChar char="p"/>
            </a:pPr>
            <a:r>
              <a:rPr lang="zh-CN" altLang="en-US" sz="1600" dirty="0">
                <a:solidFill>
                  <a:srgbClr val="FF0000"/>
                </a:solidFill>
              </a:rPr>
              <a:t>当模型可解释性不是主要考虑因素时</a:t>
            </a:r>
          </a:p>
        </p:txBody>
      </p:sp>
      <p:sp>
        <p:nvSpPr>
          <p:cNvPr id="3" name="矩形 2">
            <a:extLst>
              <a:ext uri="{FF2B5EF4-FFF2-40B4-BE49-F238E27FC236}">
                <a16:creationId xmlns:a16="http://schemas.microsoft.com/office/drawing/2014/main" id="{0BA6B0FB-B04A-4C7E-8009-F5C904598DE6}"/>
              </a:ext>
            </a:extLst>
          </p:cNvPr>
          <p:cNvSpPr/>
          <p:nvPr/>
        </p:nvSpPr>
        <p:spPr>
          <a:xfrm>
            <a:off x="557145" y="3557675"/>
            <a:ext cx="5008768" cy="2862322"/>
          </a:xfrm>
          <a:prstGeom prst="rect">
            <a:avLst/>
          </a:prstGeom>
        </p:spPr>
        <p:txBody>
          <a:bodyPr wrap="square">
            <a:spAutoFit/>
          </a:bodyPr>
          <a:lstStyle/>
          <a:p>
            <a:pPr marL="285750" indent="-285750">
              <a:buFont typeface="Wingdings" panose="05000000000000000000" pitchFamily="2" charset="2"/>
              <a:buChar char="u"/>
            </a:pPr>
            <a:r>
              <a:rPr lang="en-US" altLang="zh-CN" dirty="0"/>
              <a:t>FIR</a:t>
            </a:r>
            <a:r>
              <a:rPr lang="zh-CN" altLang="en-US" dirty="0"/>
              <a:t>滤波器的优点</a:t>
            </a:r>
            <a:endParaRPr lang="en-US" altLang="zh-CN" dirty="0"/>
          </a:p>
          <a:p>
            <a:pPr marL="742950" lvl="1" indent="-285750">
              <a:buFont typeface="Wingdings" panose="05000000000000000000" pitchFamily="2" charset="2"/>
              <a:buChar char="p"/>
            </a:pPr>
            <a:r>
              <a:rPr lang="zh-CN" altLang="en-US" sz="1600" dirty="0"/>
              <a:t>很容易产生严格的</a:t>
            </a:r>
            <a:r>
              <a:rPr lang="zh-CN" altLang="en-US" sz="1600" dirty="0">
                <a:solidFill>
                  <a:srgbClr val="FF0000"/>
                </a:solidFill>
              </a:rPr>
              <a:t>线性相位</a:t>
            </a:r>
            <a:r>
              <a:rPr lang="zh-CN" altLang="en-US" sz="1600" dirty="0"/>
              <a:t>，避免被处理的信号产生相位失真</a:t>
            </a:r>
            <a:endParaRPr lang="en-US" altLang="zh-CN" sz="1600" dirty="0"/>
          </a:p>
          <a:p>
            <a:pPr marL="742950" lvl="1" indent="-285750">
              <a:buFont typeface="Wingdings" panose="05000000000000000000" pitchFamily="2" charset="2"/>
              <a:buChar char="p"/>
            </a:pPr>
            <a:r>
              <a:rPr lang="zh-CN" altLang="en-US" sz="1600" dirty="0"/>
              <a:t>极点全部在原点（</a:t>
            </a:r>
            <a:r>
              <a:rPr lang="zh-CN" altLang="en-US" sz="1600" dirty="0">
                <a:solidFill>
                  <a:srgbClr val="FF0000"/>
                </a:solidFill>
              </a:rPr>
              <a:t>永远稳定</a:t>
            </a:r>
            <a:r>
              <a:rPr lang="zh-CN" altLang="en-US" sz="1600" dirty="0"/>
              <a:t>），无稳定性问题</a:t>
            </a:r>
            <a:endParaRPr lang="en-US" altLang="zh-CN" sz="1600" dirty="0"/>
          </a:p>
          <a:p>
            <a:pPr marL="742950" lvl="1" indent="-285750">
              <a:buFont typeface="Wingdings" panose="05000000000000000000" pitchFamily="2" charset="2"/>
              <a:buChar char="p"/>
            </a:pPr>
            <a:r>
              <a:rPr lang="zh-CN" altLang="en-US" sz="1600" dirty="0"/>
              <a:t>任何一个非因果的有限长序列，总是可以通过一定延时，转变为</a:t>
            </a:r>
            <a:r>
              <a:rPr lang="zh-CN" altLang="en-US" sz="1600" dirty="0">
                <a:solidFill>
                  <a:srgbClr val="FF0000"/>
                </a:solidFill>
              </a:rPr>
              <a:t>因果序列</a:t>
            </a:r>
            <a:endParaRPr lang="en-US" altLang="zh-CN" dirty="0">
              <a:solidFill>
                <a:srgbClr val="FF0000"/>
              </a:solidFill>
            </a:endParaRPr>
          </a:p>
          <a:p>
            <a:pPr marL="285750" indent="-285750">
              <a:buFont typeface="Wingdings" panose="05000000000000000000" pitchFamily="2" charset="2"/>
              <a:buChar char="u"/>
            </a:pPr>
            <a:r>
              <a:rPr lang="en-US" altLang="zh-CN" dirty="0"/>
              <a:t>FIR</a:t>
            </a:r>
            <a:r>
              <a:rPr lang="zh-CN" altLang="en-US" dirty="0"/>
              <a:t>滤波器的缺点</a:t>
            </a:r>
            <a:endParaRPr lang="en-US" altLang="zh-CN" dirty="0"/>
          </a:p>
          <a:p>
            <a:pPr marL="742950" lvl="1" indent="-285750">
              <a:buFont typeface="Wingdings" panose="05000000000000000000" pitchFamily="2" charset="2"/>
              <a:buChar char="p"/>
            </a:pPr>
            <a:r>
              <a:rPr lang="zh-CN" altLang="en-US" sz="1600" dirty="0"/>
              <a:t>因为无极点，要获得好的过渡带特性，需要以较</a:t>
            </a:r>
            <a:r>
              <a:rPr lang="zh-CN" altLang="en-US" sz="1600" dirty="0">
                <a:solidFill>
                  <a:srgbClr val="FF0000"/>
                </a:solidFill>
              </a:rPr>
              <a:t>高阶数</a:t>
            </a:r>
            <a:r>
              <a:rPr lang="zh-CN" altLang="en-US" sz="1600" dirty="0"/>
              <a:t>为代价</a:t>
            </a:r>
            <a:endParaRPr lang="en-US" altLang="zh-CN" sz="1600" dirty="0"/>
          </a:p>
          <a:p>
            <a:pPr marL="742950" lvl="1" indent="-285750">
              <a:buFont typeface="Wingdings" panose="05000000000000000000" pitchFamily="2" charset="2"/>
              <a:buChar char="p"/>
            </a:pPr>
            <a:r>
              <a:rPr lang="zh-CN" altLang="en-US" sz="1600" dirty="0"/>
              <a:t>无法利用模拟滤波器的设计结果，一般</a:t>
            </a:r>
            <a:r>
              <a:rPr lang="zh-CN" altLang="en-US" sz="1600" dirty="0">
                <a:solidFill>
                  <a:srgbClr val="FF0000"/>
                </a:solidFill>
              </a:rPr>
              <a:t>无解析公式</a:t>
            </a:r>
            <a:r>
              <a:rPr lang="zh-CN" altLang="en-US" sz="1600" dirty="0"/>
              <a:t>，要借助计算机辅助程序完成</a:t>
            </a:r>
          </a:p>
        </p:txBody>
      </p:sp>
      <p:sp>
        <p:nvSpPr>
          <p:cNvPr id="9" name="矩形 8">
            <a:extLst>
              <a:ext uri="{FF2B5EF4-FFF2-40B4-BE49-F238E27FC236}">
                <a16:creationId xmlns:a16="http://schemas.microsoft.com/office/drawing/2014/main" id="{0F75FCEE-F664-4847-9312-C89840EB4D79}"/>
              </a:ext>
            </a:extLst>
          </p:cNvPr>
          <p:cNvSpPr/>
          <p:nvPr/>
        </p:nvSpPr>
        <p:spPr>
          <a:xfrm>
            <a:off x="2020867" y="3163858"/>
            <a:ext cx="1915845" cy="369332"/>
          </a:xfrm>
          <a:prstGeom prst="rect">
            <a:avLst/>
          </a:prstGeom>
        </p:spPr>
        <p:txBody>
          <a:bodyPr wrap="none">
            <a:spAutoFit/>
          </a:bodyPr>
          <a:lstStyle/>
          <a:p>
            <a:pPr algn="ctr"/>
            <a:r>
              <a:rPr lang="en-US" altLang="zh-CN" dirty="0">
                <a:solidFill>
                  <a:prstClr val="black"/>
                </a:solidFill>
              </a:rPr>
              <a:t>FIR Filter structure</a:t>
            </a:r>
            <a:endParaRPr lang="zh-CN" altLang="en-US" dirty="0"/>
          </a:p>
        </p:txBody>
      </p:sp>
      <p:sp>
        <p:nvSpPr>
          <p:cNvPr id="10" name="矩形 9">
            <a:extLst>
              <a:ext uri="{FF2B5EF4-FFF2-40B4-BE49-F238E27FC236}">
                <a16:creationId xmlns:a16="http://schemas.microsoft.com/office/drawing/2014/main" id="{37A5C63F-703D-48D1-A7D5-92B25D165E36}"/>
              </a:ext>
            </a:extLst>
          </p:cNvPr>
          <p:cNvSpPr/>
          <p:nvPr/>
        </p:nvSpPr>
        <p:spPr>
          <a:xfrm>
            <a:off x="7514813" y="3188343"/>
            <a:ext cx="2580323" cy="369332"/>
          </a:xfrm>
          <a:prstGeom prst="rect">
            <a:avLst/>
          </a:prstGeom>
        </p:spPr>
        <p:txBody>
          <a:bodyPr wrap="none">
            <a:spAutoFit/>
          </a:bodyPr>
          <a:lstStyle/>
          <a:p>
            <a:pPr algn="ctr"/>
            <a:r>
              <a:rPr lang="en-US" altLang="zh-CN" dirty="0">
                <a:solidFill>
                  <a:prstClr val="black"/>
                </a:solidFill>
              </a:rPr>
              <a:t>Neural Network structure</a:t>
            </a:r>
            <a:endParaRPr lang="zh-CN" altLang="en-US" dirty="0"/>
          </a:p>
        </p:txBody>
      </p:sp>
      <p:sp>
        <p:nvSpPr>
          <p:cNvPr id="5" name="箭头: 右 4">
            <a:extLst>
              <a:ext uri="{FF2B5EF4-FFF2-40B4-BE49-F238E27FC236}">
                <a16:creationId xmlns:a16="http://schemas.microsoft.com/office/drawing/2014/main" id="{54A736BE-9CF8-4DDA-AFE1-C43B6F1FFF46}"/>
              </a:ext>
            </a:extLst>
          </p:cNvPr>
          <p:cNvSpPr/>
          <p:nvPr/>
        </p:nvSpPr>
        <p:spPr>
          <a:xfrm>
            <a:off x="5285270" y="1803231"/>
            <a:ext cx="390769" cy="663575"/>
          </a:xfrm>
          <a:prstGeom prst="rightArrow">
            <a:avLst/>
          </a:prstGeom>
          <a:solidFill>
            <a:srgbClr val="77B3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607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2619A207-F800-4840-A15A-621D6FE53CA9}"/>
              </a:ext>
            </a:extLst>
          </p:cNvPr>
          <p:cNvSpPr>
            <a:spLocks noGrp="1"/>
          </p:cNvSpPr>
          <p:nvPr>
            <p:ph type="title" hasCustomPrompt="1"/>
          </p:nvPr>
        </p:nvSpPr>
        <p:spPr>
          <a:xfrm>
            <a:off x="1546335" y="97152"/>
            <a:ext cx="8278339" cy="663575"/>
          </a:xfrm>
          <a:prstGeom prst="rect">
            <a:avLst/>
          </a:prstGeom>
        </p:spPr>
        <p:txBody>
          <a:bodyPr anchor="ctr"/>
          <a:lstStyle>
            <a:lvl1pPr>
              <a:defRPr sz="4000" b="1" baseline="0">
                <a:solidFill>
                  <a:srgbClr val="C00000"/>
                </a:solidFill>
              </a:defRPr>
            </a:lvl1pPr>
          </a:lstStyle>
          <a:p>
            <a:r>
              <a:rPr lang="en-US" altLang="zh-CN" dirty="0">
                <a:solidFill>
                  <a:schemeClr val="tx1"/>
                </a:solidFill>
              </a:rPr>
              <a:t>CEPC</a:t>
            </a:r>
            <a:r>
              <a:rPr lang="zh-CN" altLang="en-US" dirty="0">
                <a:solidFill>
                  <a:schemeClr val="tx1"/>
                </a:solidFill>
              </a:rPr>
              <a:t>单圈逐束团反馈系统研究内容</a:t>
            </a:r>
          </a:p>
        </p:txBody>
      </p:sp>
      <p:pic>
        <p:nvPicPr>
          <p:cNvPr id="4" name="图片 3">
            <a:extLst>
              <a:ext uri="{FF2B5EF4-FFF2-40B4-BE49-F238E27FC236}">
                <a16:creationId xmlns:a16="http://schemas.microsoft.com/office/drawing/2014/main" id="{561D36D4-8E20-4930-B0B2-2513E61EA1DE}"/>
              </a:ext>
            </a:extLst>
          </p:cNvPr>
          <p:cNvPicPr>
            <a:picLocks noChangeAspect="1"/>
          </p:cNvPicPr>
          <p:nvPr/>
        </p:nvPicPr>
        <p:blipFill>
          <a:blip r:embed="rId2"/>
          <a:stretch>
            <a:fillRect/>
          </a:stretch>
        </p:blipFill>
        <p:spPr>
          <a:xfrm>
            <a:off x="6289964" y="1849372"/>
            <a:ext cx="5459785" cy="3638587"/>
          </a:xfrm>
          <a:prstGeom prst="rect">
            <a:avLst/>
          </a:prstGeom>
        </p:spPr>
      </p:pic>
      <p:sp>
        <p:nvSpPr>
          <p:cNvPr id="5" name="矩形 4">
            <a:extLst>
              <a:ext uri="{FF2B5EF4-FFF2-40B4-BE49-F238E27FC236}">
                <a16:creationId xmlns:a16="http://schemas.microsoft.com/office/drawing/2014/main" id="{F4AE0AAF-D010-4FDA-9B24-884D3BDB51FE}"/>
              </a:ext>
            </a:extLst>
          </p:cNvPr>
          <p:cNvSpPr/>
          <p:nvPr/>
        </p:nvSpPr>
        <p:spPr>
          <a:xfrm>
            <a:off x="193964" y="1268009"/>
            <a:ext cx="6096000" cy="4893647"/>
          </a:xfrm>
          <a:prstGeom prst="rect">
            <a:avLst/>
          </a:prstGeom>
        </p:spPr>
        <p:txBody>
          <a:bodyPr>
            <a:spAutoFit/>
          </a:bodyPr>
          <a:lstStyle/>
          <a:p>
            <a:pPr marL="285750" indent="-285750">
              <a:buFont typeface="Wingdings" panose="05000000000000000000" pitchFamily="2" charset="2"/>
              <a:buChar char="u"/>
            </a:pPr>
            <a:r>
              <a:rPr lang="zh-CN" altLang="en-US" dirty="0"/>
              <a:t>基于数字</a:t>
            </a:r>
            <a:r>
              <a:rPr lang="en-US" altLang="zh-CN" dirty="0"/>
              <a:t>/</a:t>
            </a:r>
            <a:r>
              <a:rPr lang="zh-CN" altLang="en-US" dirty="0"/>
              <a:t>模拟电路实现闭轨信号消除</a:t>
            </a:r>
          </a:p>
          <a:p>
            <a:pPr lvl="1"/>
            <a:r>
              <a:rPr lang="zh-CN" altLang="en-US" sz="1600" dirty="0"/>
              <a:t>获取</a:t>
            </a:r>
            <a:r>
              <a:rPr lang="en-US" altLang="zh-CN" sz="1600" dirty="0"/>
              <a:t>BPM</a:t>
            </a:r>
            <a:r>
              <a:rPr lang="zh-CN" altLang="en-US" sz="1600" dirty="0"/>
              <a:t>电极信号，通过模拟电路利用和信号与差信号计算得出的</a:t>
            </a:r>
            <a:r>
              <a:rPr lang="en-US" altLang="zh-CN" sz="1600" dirty="0"/>
              <a:t>X</a:t>
            </a:r>
            <a:r>
              <a:rPr lang="zh-CN" altLang="en-US" sz="1600" dirty="0"/>
              <a:t>和</a:t>
            </a:r>
            <a:r>
              <a:rPr lang="en-US" altLang="zh-CN" sz="1600" dirty="0"/>
              <a:t>Y</a:t>
            </a:r>
            <a:r>
              <a:rPr lang="zh-CN" altLang="en-US" sz="1600" dirty="0"/>
              <a:t>方向信号，之后再进行</a:t>
            </a:r>
            <a:r>
              <a:rPr lang="zh-CN" altLang="en-US" sz="1600" dirty="0">
                <a:solidFill>
                  <a:srgbClr val="FF0000"/>
                </a:solidFill>
              </a:rPr>
              <a:t>初步的静态闭轨信号滤除</a:t>
            </a:r>
            <a:r>
              <a:rPr lang="zh-CN" altLang="en-US" sz="1600" dirty="0"/>
              <a:t>，降低后续处理数据的压力。此步骤也可通过数字电路实现，会根据实际滤波深度与效果决定实现方法。</a:t>
            </a:r>
            <a:endParaRPr lang="en-US" altLang="zh-CN" sz="1600" dirty="0"/>
          </a:p>
          <a:p>
            <a:pPr lvl="1"/>
            <a:endParaRPr lang="zh-CN" altLang="en-US" sz="1600" dirty="0"/>
          </a:p>
          <a:p>
            <a:pPr marL="285750" indent="-285750">
              <a:buFont typeface="Wingdings" panose="05000000000000000000" pitchFamily="2" charset="2"/>
              <a:buChar char="u"/>
            </a:pPr>
            <a:r>
              <a:rPr lang="zh-CN" altLang="en-US" dirty="0"/>
              <a:t>基于机器学习提取振荡信息</a:t>
            </a:r>
            <a:endParaRPr lang="en-US" altLang="zh-CN" dirty="0"/>
          </a:p>
          <a:p>
            <a:pPr lvl="1"/>
            <a:r>
              <a:rPr lang="zh-CN" altLang="en-US" sz="1600" dirty="0"/>
              <a:t>获取由振荡信号标定的</a:t>
            </a:r>
            <a:r>
              <a:rPr lang="en-US" altLang="zh-CN" sz="1600" dirty="0"/>
              <a:t>X</a:t>
            </a:r>
            <a:r>
              <a:rPr lang="zh-CN" altLang="en-US" sz="1600" dirty="0"/>
              <a:t>和</a:t>
            </a:r>
            <a:r>
              <a:rPr lang="en-US" altLang="zh-CN" sz="1600" dirty="0"/>
              <a:t>Y</a:t>
            </a:r>
            <a:r>
              <a:rPr lang="zh-CN" altLang="en-US" sz="1600" dirty="0"/>
              <a:t>方向信号的数据集，选择合适的神经网络对数据集进行机器训练，</a:t>
            </a:r>
            <a:r>
              <a:rPr lang="zh-CN" altLang="en-US" sz="1600" dirty="0">
                <a:solidFill>
                  <a:srgbClr val="FF0000"/>
                </a:solidFill>
              </a:rPr>
              <a:t>建立合适的机器模型</a:t>
            </a:r>
            <a:r>
              <a:rPr lang="zh-CN" altLang="en-US" sz="1600" dirty="0"/>
              <a:t>，在软件中测试其信号处理效果，与实际信号进行对比，再进行处理速度与机器模型的优化。</a:t>
            </a:r>
            <a:endParaRPr lang="en-US" altLang="zh-CN" sz="1600" dirty="0"/>
          </a:p>
          <a:p>
            <a:pPr lvl="1"/>
            <a:endParaRPr lang="zh-CN" altLang="en-US" sz="1600" dirty="0"/>
          </a:p>
          <a:p>
            <a:pPr marL="285750" indent="-285750">
              <a:buFont typeface="Wingdings" panose="05000000000000000000" pitchFamily="2" charset="2"/>
              <a:buChar char="u"/>
            </a:pPr>
            <a:r>
              <a:rPr lang="zh-CN" altLang="en-US" dirty="0"/>
              <a:t>信号处理卡的调试及</a:t>
            </a:r>
            <a:r>
              <a:rPr lang="en-US" altLang="zh-CN" dirty="0"/>
              <a:t>FPGA</a:t>
            </a:r>
            <a:r>
              <a:rPr lang="zh-CN" altLang="en-US" dirty="0"/>
              <a:t>实现</a:t>
            </a:r>
          </a:p>
          <a:p>
            <a:pPr lvl="1"/>
            <a:r>
              <a:rPr lang="zh-CN" altLang="en-US" sz="1600" dirty="0"/>
              <a:t>测试调试信号处理卡，将机器学习模型</a:t>
            </a:r>
            <a:r>
              <a:rPr lang="zh-CN" altLang="en-US" sz="1600" dirty="0">
                <a:solidFill>
                  <a:srgbClr val="FF0000"/>
                </a:solidFill>
              </a:rPr>
              <a:t>实现在</a:t>
            </a:r>
            <a:r>
              <a:rPr lang="en-US" altLang="zh-CN" sz="1600" dirty="0">
                <a:solidFill>
                  <a:srgbClr val="FF0000"/>
                </a:solidFill>
              </a:rPr>
              <a:t>FPGA</a:t>
            </a:r>
            <a:r>
              <a:rPr lang="zh-CN" altLang="en-US" sz="1600" dirty="0"/>
              <a:t>当中，进行机器研究及效果验证。</a:t>
            </a:r>
            <a:endParaRPr lang="en-US" altLang="zh-CN" sz="1600" dirty="0"/>
          </a:p>
          <a:p>
            <a:pPr lvl="1"/>
            <a:r>
              <a:rPr lang="zh-CN" altLang="en-US" sz="1600" dirty="0"/>
              <a:t> </a:t>
            </a:r>
          </a:p>
          <a:p>
            <a:pPr marL="285750" indent="-285750">
              <a:buFont typeface="Wingdings" panose="05000000000000000000" pitchFamily="2" charset="2"/>
              <a:buChar char="u"/>
            </a:pPr>
            <a:r>
              <a:rPr lang="zh-CN" altLang="en-US" dirty="0"/>
              <a:t>优化设计结构，测试及总结</a:t>
            </a:r>
          </a:p>
          <a:p>
            <a:pPr lvl="1"/>
            <a:r>
              <a:rPr lang="zh-CN" altLang="en-US" sz="1600" dirty="0"/>
              <a:t>不断优化设计以达到更快的数据处理速度，从而获得更快的阻尼时间。</a:t>
            </a:r>
          </a:p>
        </p:txBody>
      </p:sp>
    </p:spTree>
    <p:extLst>
      <p:ext uri="{BB962C8B-B14F-4D97-AF65-F5344CB8AC3E}">
        <p14:creationId xmlns:p14="http://schemas.microsoft.com/office/powerpoint/2010/main" val="967350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B62920-B4F1-4FA4-B6AC-5B40A7AA44D9}"/>
              </a:ext>
            </a:extLst>
          </p:cNvPr>
          <p:cNvSpPr>
            <a:spLocks noGrp="1"/>
          </p:cNvSpPr>
          <p:nvPr>
            <p:ph type="title"/>
          </p:nvPr>
        </p:nvSpPr>
        <p:spPr>
          <a:xfrm>
            <a:off x="792733" y="122632"/>
            <a:ext cx="10515600" cy="1325563"/>
          </a:xfrm>
        </p:spPr>
        <p:txBody>
          <a:bodyPr/>
          <a:lstStyle/>
          <a:p>
            <a:r>
              <a:rPr lang="zh-CN" altLang="en-US" dirty="0"/>
              <a:t>多功能一体化数字处理器</a:t>
            </a:r>
          </a:p>
        </p:txBody>
      </p:sp>
      <p:sp>
        <p:nvSpPr>
          <p:cNvPr id="3" name="内容占位符 2">
            <a:extLst>
              <a:ext uri="{FF2B5EF4-FFF2-40B4-BE49-F238E27FC236}">
                <a16:creationId xmlns:a16="http://schemas.microsoft.com/office/drawing/2014/main" id="{E07627B0-20AA-4041-8FFA-BA8D854D700D}"/>
              </a:ext>
            </a:extLst>
          </p:cNvPr>
          <p:cNvSpPr>
            <a:spLocks noGrp="1"/>
          </p:cNvSpPr>
          <p:nvPr>
            <p:ph idx="1"/>
          </p:nvPr>
        </p:nvSpPr>
        <p:spPr>
          <a:xfrm>
            <a:off x="838200" y="1562924"/>
            <a:ext cx="10515600" cy="4351338"/>
          </a:xfrm>
        </p:spPr>
        <p:txBody>
          <a:bodyPr/>
          <a:lstStyle/>
          <a:p>
            <a:r>
              <a:rPr lang="en-US" altLang="zh-CN" dirty="0"/>
              <a:t>CEPC</a:t>
            </a:r>
            <a:r>
              <a:rPr lang="zh-CN" altLang="en-US" dirty="0"/>
              <a:t>储存环和增强器束流位置测量</a:t>
            </a:r>
            <a:endParaRPr lang="en-US" altLang="zh-CN" dirty="0"/>
          </a:p>
          <a:p>
            <a:r>
              <a:rPr lang="zh-CN" altLang="en-US" dirty="0"/>
              <a:t>逐束团反馈系统数字处理器</a:t>
            </a:r>
            <a:endParaRPr lang="en-US" altLang="zh-CN" dirty="0"/>
          </a:p>
          <a:p>
            <a:r>
              <a:rPr lang="en-US" altLang="zh-CN" dirty="0"/>
              <a:t>CEPC</a:t>
            </a:r>
            <a:r>
              <a:rPr lang="zh-CN" altLang="en-US" dirty="0"/>
              <a:t>逐束团测量工具</a:t>
            </a:r>
            <a:endParaRPr lang="en-US" altLang="zh-CN" dirty="0"/>
          </a:p>
          <a:p>
            <a:pPr lvl="1"/>
            <a:r>
              <a:rPr lang="zh-CN" altLang="en-US" dirty="0"/>
              <a:t>逐束团流强：用于注入控制，提高束团电荷量均匀性</a:t>
            </a:r>
            <a:endParaRPr lang="en-US" altLang="zh-CN" dirty="0"/>
          </a:p>
          <a:p>
            <a:pPr lvl="1"/>
            <a:r>
              <a:rPr lang="zh-CN" altLang="en-US" dirty="0"/>
              <a:t>逐束团位置：直线加速器双束加速研究、储存环机器研究</a:t>
            </a:r>
            <a:endParaRPr lang="en-US" altLang="zh-CN" dirty="0"/>
          </a:p>
          <a:p>
            <a:pPr lvl="1"/>
            <a:r>
              <a:rPr lang="zh-CN" altLang="en-US" dirty="0"/>
              <a:t>逐束团工作点测量等：束流不稳定性研究</a:t>
            </a:r>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241198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9B5EC3-FFC8-444F-9DCD-FFBFD1803DA8}"/>
              </a:ext>
            </a:extLst>
          </p:cNvPr>
          <p:cNvSpPr>
            <a:spLocks noGrp="1"/>
          </p:cNvSpPr>
          <p:nvPr>
            <p:ph type="title"/>
          </p:nvPr>
        </p:nvSpPr>
        <p:spPr>
          <a:xfrm>
            <a:off x="948912" y="14123"/>
            <a:ext cx="10515600" cy="1325563"/>
          </a:xfrm>
        </p:spPr>
        <p:txBody>
          <a:bodyPr/>
          <a:lstStyle/>
          <a:p>
            <a:r>
              <a:rPr lang="zh-CN" altLang="en-US" dirty="0"/>
              <a:t>多功能一体化数字信号处理器</a:t>
            </a:r>
          </a:p>
        </p:txBody>
      </p:sp>
      <p:sp>
        <p:nvSpPr>
          <p:cNvPr id="3" name="内容占位符 2">
            <a:extLst>
              <a:ext uri="{FF2B5EF4-FFF2-40B4-BE49-F238E27FC236}">
                <a16:creationId xmlns:a16="http://schemas.microsoft.com/office/drawing/2014/main" id="{2FF4070D-2C20-4A7A-A3CA-813DC7DBBAA8}"/>
              </a:ext>
            </a:extLst>
          </p:cNvPr>
          <p:cNvSpPr>
            <a:spLocks noGrp="1"/>
          </p:cNvSpPr>
          <p:nvPr>
            <p:ph idx="1"/>
          </p:nvPr>
        </p:nvSpPr>
        <p:spPr>
          <a:xfrm>
            <a:off x="665981" y="1253331"/>
            <a:ext cx="10515600" cy="4351338"/>
          </a:xfrm>
        </p:spPr>
        <p:txBody>
          <a:bodyPr/>
          <a:lstStyle/>
          <a:p>
            <a:r>
              <a:rPr lang="zh-CN" altLang="en-US" dirty="0"/>
              <a:t>中频处理器已经在</a:t>
            </a:r>
            <a:r>
              <a:rPr lang="en-US" altLang="zh-CN" dirty="0"/>
              <a:t>BEPCII</a:t>
            </a:r>
            <a:r>
              <a:rPr lang="zh-CN" altLang="en-US" dirty="0"/>
              <a:t>束流位置测量，</a:t>
            </a:r>
            <a:r>
              <a:rPr lang="en-US" altLang="zh-CN" dirty="0"/>
              <a:t>HEPS</a:t>
            </a:r>
            <a:r>
              <a:rPr lang="zh-CN" altLang="en-US" dirty="0"/>
              <a:t>束流位置和束损测量系统应用</a:t>
            </a:r>
          </a:p>
        </p:txBody>
      </p:sp>
      <p:pic>
        <p:nvPicPr>
          <p:cNvPr id="4" name="内容占位符 4">
            <a:extLst>
              <a:ext uri="{FF2B5EF4-FFF2-40B4-BE49-F238E27FC236}">
                <a16:creationId xmlns:a16="http://schemas.microsoft.com/office/drawing/2014/main" id="{F9A41F4A-B849-481D-953F-156FD3533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7139" y="2562469"/>
            <a:ext cx="6774861" cy="3760086"/>
          </a:xfrm>
          <a:prstGeom prst="rect">
            <a:avLst/>
          </a:prstGeom>
        </p:spPr>
      </p:pic>
      <p:pic>
        <p:nvPicPr>
          <p:cNvPr id="5" name="内容占位符 3">
            <a:extLst>
              <a:ext uri="{FF2B5EF4-FFF2-40B4-BE49-F238E27FC236}">
                <a16:creationId xmlns:a16="http://schemas.microsoft.com/office/drawing/2014/main" id="{98C6949C-1D94-4A26-B060-6B639B86B906}"/>
              </a:ext>
            </a:extLst>
          </p:cNvPr>
          <p:cNvPicPr>
            <a:picLocks noChangeAspect="1"/>
          </p:cNvPicPr>
          <p:nvPr/>
        </p:nvPicPr>
        <p:blipFill>
          <a:blip r:embed="rId3"/>
          <a:stretch>
            <a:fillRect/>
          </a:stretch>
        </p:blipFill>
        <p:spPr>
          <a:xfrm>
            <a:off x="4614" y="2476671"/>
            <a:ext cx="2379171" cy="4025981"/>
          </a:xfrm>
          <a:prstGeom prst="rect">
            <a:avLst/>
          </a:prstGeom>
        </p:spPr>
      </p:pic>
      <p:pic>
        <p:nvPicPr>
          <p:cNvPr id="6" name="图片 5">
            <a:extLst>
              <a:ext uri="{FF2B5EF4-FFF2-40B4-BE49-F238E27FC236}">
                <a16:creationId xmlns:a16="http://schemas.microsoft.com/office/drawing/2014/main" id="{70E8598A-4446-487D-802D-8E16106E33DF}"/>
              </a:ext>
            </a:extLst>
          </p:cNvPr>
          <p:cNvPicPr>
            <a:picLocks noChangeAspect="1"/>
          </p:cNvPicPr>
          <p:nvPr/>
        </p:nvPicPr>
        <p:blipFill>
          <a:blip r:embed="rId4"/>
          <a:stretch>
            <a:fillRect/>
          </a:stretch>
        </p:blipFill>
        <p:spPr>
          <a:xfrm>
            <a:off x="2609006" y="2487988"/>
            <a:ext cx="2699038" cy="3956564"/>
          </a:xfrm>
          <a:prstGeom prst="rect">
            <a:avLst/>
          </a:prstGeom>
        </p:spPr>
      </p:pic>
    </p:spTree>
    <p:extLst>
      <p:ext uri="{BB962C8B-B14F-4D97-AF65-F5344CB8AC3E}">
        <p14:creationId xmlns:p14="http://schemas.microsoft.com/office/powerpoint/2010/main" val="507446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F21739A-EF62-A1E1-276C-C4459A51B34D}"/>
              </a:ext>
            </a:extLst>
          </p:cNvPr>
          <p:cNvSpPr txBox="1"/>
          <p:nvPr/>
        </p:nvSpPr>
        <p:spPr>
          <a:xfrm>
            <a:off x="20776" y="94058"/>
            <a:ext cx="12118284" cy="590931"/>
          </a:xfrm>
          <a:prstGeom prst="rect">
            <a:avLst/>
          </a:prstGeom>
          <a:noFill/>
        </p:spPr>
        <p:txBody>
          <a:bodyPr wrap="square">
            <a:spAutoFit/>
          </a:bodyPr>
          <a:lstStyle/>
          <a:p>
            <a:pPr>
              <a:lnSpc>
                <a:spcPct val="90000"/>
              </a:lnSpc>
              <a:spcBef>
                <a:spcPct val="0"/>
              </a:spcBef>
            </a:pPr>
            <a:r>
              <a:rPr lang="zh-CN" altLang="en-US" sz="3600" b="1" u="sng" dirty="0"/>
              <a:t>横向多束团耦合不稳定性的物理机制及逐束团测量原理</a:t>
            </a:r>
            <a:endParaRPr lang="en-US" altLang="zh-CN" sz="3600" b="1" u="sng" dirty="0"/>
          </a:p>
        </p:txBody>
      </p:sp>
      <p:sp>
        <p:nvSpPr>
          <p:cNvPr id="5" name="文本框 4">
            <a:extLst>
              <a:ext uri="{FF2B5EF4-FFF2-40B4-BE49-F238E27FC236}">
                <a16:creationId xmlns:a16="http://schemas.microsoft.com/office/drawing/2014/main" id="{2302DDFC-EE10-F080-5DF1-AB4524DDB09A}"/>
              </a:ext>
            </a:extLst>
          </p:cNvPr>
          <p:cNvSpPr txBox="1"/>
          <p:nvPr/>
        </p:nvSpPr>
        <p:spPr>
          <a:xfrm>
            <a:off x="161290" y="796340"/>
            <a:ext cx="1153474" cy="738664"/>
          </a:xfrm>
          <a:prstGeom prst="rect">
            <a:avLst/>
          </a:prstGeom>
          <a:noFill/>
        </p:spPr>
        <p:txBody>
          <a:bodyPr wrap="square" rtlCol="0">
            <a:spAutoFit/>
          </a:bodyPr>
          <a:lstStyle/>
          <a:p>
            <a:r>
              <a:rPr lang="zh-CN" altLang="en-US" sz="1400" b="1" dirty="0"/>
              <a:t>横向多束团耦合不稳定性</a:t>
            </a:r>
            <a:r>
              <a:rPr lang="zh-CN" altLang="en-US" sz="1400" b="1" dirty="0">
                <a:solidFill>
                  <a:schemeClr val="tx1">
                    <a:lumMod val="95000"/>
                    <a:lumOff val="5000"/>
                  </a:schemeClr>
                </a:solidFill>
              </a:rPr>
              <a:t>物理图像：</a:t>
            </a:r>
          </a:p>
        </p:txBody>
      </p:sp>
      <p:sp>
        <p:nvSpPr>
          <p:cNvPr id="7" name="文本框 6">
            <a:extLst>
              <a:ext uri="{FF2B5EF4-FFF2-40B4-BE49-F238E27FC236}">
                <a16:creationId xmlns:a16="http://schemas.microsoft.com/office/drawing/2014/main" id="{5B968300-20A6-AA88-8890-7A6563AACBB2}"/>
              </a:ext>
            </a:extLst>
          </p:cNvPr>
          <p:cNvSpPr txBox="1"/>
          <p:nvPr/>
        </p:nvSpPr>
        <p:spPr>
          <a:xfrm>
            <a:off x="1314764" y="692342"/>
            <a:ext cx="4594410" cy="1364669"/>
          </a:xfrm>
          <a:prstGeom prst="rect">
            <a:avLst/>
          </a:prstGeom>
          <a:noFill/>
        </p:spPr>
        <p:txBody>
          <a:bodyPr wrap="square">
            <a:spAutoFit/>
          </a:bodyPr>
          <a:lstStyle/>
          <a:p>
            <a:pPr>
              <a:lnSpc>
                <a:spcPct val="120000"/>
              </a:lnSpc>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以均匀填充的四个束团为例（图中第五个红色束团就是第一个束团，每个束团均进行</a:t>
            </a:r>
            <a:r>
              <a:rPr lang="en-US" altLang="zh-CN" sz="1400" dirty="0" err="1">
                <a:latin typeface="宋体" panose="02010600030101010101" pitchFamily="2" charset="-122"/>
                <a:ea typeface="宋体" panose="02010600030101010101" pitchFamily="2" charset="-122"/>
                <a:cs typeface="宋体" panose="02010600030101010101" pitchFamily="2" charset="-122"/>
                <a:sym typeface="+mn-ea"/>
              </a:rPr>
              <a:t>Betatron</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振荡），束团之间的振荡相位存在固定的相位差：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0</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π/2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π</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3π/2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；任意相干性束流振荡可以拆解成四种固定相位差的束团分布模式振荡的叠加。</a:t>
            </a:r>
            <a:endParaRPr lang="zh-CN" altLang="en-US" sz="1400" dirty="0"/>
          </a:p>
        </p:txBody>
      </p:sp>
      <p:pic>
        <p:nvPicPr>
          <p:cNvPr id="2" name="图片 1" descr="test">
            <a:extLst>
              <a:ext uri="{FF2B5EF4-FFF2-40B4-BE49-F238E27FC236}">
                <a16:creationId xmlns:a16="http://schemas.microsoft.com/office/drawing/2014/main" id="{AFACBBEE-F764-E466-05C1-2F1EF80D816E}"/>
              </a:ext>
            </a:extLst>
          </p:cNvPr>
          <p:cNvPicPr>
            <a:picLocks noChangeAspect="1"/>
          </p:cNvPicPr>
          <p:nvPr/>
        </p:nvPicPr>
        <p:blipFill>
          <a:blip r:embed="rId6"/>
          <a:stretch>
            <a:fillRect/>
          </a:stretch>
        </p:blipFill>
        <p:spPr>
          <a:xfrm>
            <a:off x="220584" y="2098285"/>
            <a:ext cx="5393405" cy="3299594"/>
          </a:xfrm>
          <a:prstGeom prst="rect">
            <a:avLst/>
          </a:prstGeom>
        </p:spPr>
      </p:pic>
      <p:sp>
        <p:nvSpPr>
          <p:cNvPr id="14" name="文本框 13">
            <a:extLst>
              <a:ext uri="{FF2B5EF4-FFF2-40B4-BE49-F238E27FC236}">
                <a16:creationId xmlns:a16="http://schemas.microsoft.com/office/drawing/2014/main" id="{FA737095-347D-EBAB-D402-126100F8080B}"/>
              </a:ext>
            </a:extLst>
          </p:cNvPr>
          <p:cNvSpPr txBox="1"/>
          <p:nvPr/>
        </p:nvSpPr>
        <p:spPr>
          <a:xfrm>
            <a:off x="7858230" y="5063177"/>
            <a:ext cx="4255363" cy="1100751"/>
          </a:xfrm>
          <a:prstGeom prst="rect">
            <a:avLst/>
          </a:prstGeom>
          <a:noFill/>
          <a:ln w="28575">
            <a:solidFill>
              <a:srgbClr val="C00000"/>
            </a:solidFill>
          </a:ln>
        </p:spPr>
        <p:txBody>
          <a:bodyPr wrap="square">
            <a:spAutoFit/>
          </a:bodyPr>
          <a:lstStyle/>
          <a:p>
            <a:pPr>
              <a:lnSpc>
                <a:spcPct val="200000"/>
              </a:lnSpc>
            </a:pPr>
            <a:r>
              <a:rPr lang="zh-CN" altLang="en-US" b="1" dirty="0">
                <a:latin typeface="宋体" panose="02010600030101010101" pitchFamily="2" charset="-122"/>
                <a:ea typeface="宋体" panose="02010600030101010101" pitchFamily="2" charset="-122"/>
              </a:rPr>
              <a:t>所有模式的束团</a:t>
            </a:r>
            <a:r>
              <a:rPr lang="zh-CN" altLang="en-US" dirty="0">
                <a:latin typeface="宋体" panose="02010600030101010101" pitchFamily="2" charset="-122"/>
                <a:ea typeface="宋体" panose="02010600030101010101" pitchFamily="2" charset="-122"/>
              </a:rPr>
              <a:t>振荡平均</a:t>
            </a:r>
            <a:r>
              <a:rPr lang="en-US" altLang="zh-CN" dirty="0">
                <a:latin typeface="宋体" panose="02010600030101010101" pitchFamily="2" charset="-122"/>
                <a:ea typeface="宋体" panose="02010600030101010101" pitchFamily="2" charset="-122"/>
              </a:rPr>
              <a:t>=&gt;</a:t>
            </a:r>
            <a:r>
              <a:rPr lang="zh-CN" altLang="en-US" b="1" dirty="0">
                <a:latin typeface="宋体" panose="02010600030101010101" pitchFamily="2" charset="-122"/>
                <a:ea typeface="宋体" panose="02010600030101010101" pitchFamily="2" charset="-122"/>
              </a:rPr>
              <a:t>束流</a:t>
            </a:r>
            <a:r>
              <a:rPr lang="zh-CN" altLang="en-US" dirty="0">
                <a:latin typeface="宋体" panose="02010600030101010101" pitchFamily="2" charset="-122"/>
                <a:ea typeface="宋体" panose="02010600030101010101" pitchFamily="2" charset="-122"/>
              </a:rPr>
              <a:t>的振荡尾场与某个模式共振</a:t>
            </a:r>
            <a:r>
              <a:rPr lang="en-US" altLang="zh-CN" dirty="0">
                <a:latin typeface="宋体" panose="02010600030101010101" pitchFamily="2" charset="-122"/>
                <a:ea typeface="宋体" panose="02010600030101010101" pitchFamily="2" charset="-122"/>
              </a:rPr>
              <a:t>=&gt;</a:t>
            </a:r>
            <a:r>
              <a:rPr lang="zh-CN" altLang="en-US" dirty="0">
                <a:latin typeface="宋体" panose="02010600030101010101" pitchFamily="2" charset="-122"/>
                <a:ea typeface="宋体" panose="02010600030101010101" pitchFamily="2" charset="-122"/>
              </a:rPr>
              <a:t>不稳定性发生</a:t>
            </a:r>
          </a:p>
        </p:txBody>
      </p:sp>
      <p:sp>
        <p:nvSpPr>
          <p:cNvPr id="15" name="文本框 14">
            <a:extLst>
              <a:ext uri="{FF2B5EF4-FFF2-40B4-BE49-F238E27FC236}">
                <a16:creationId xmlns:a16="http://schemas.microsoft.com/office/drawing/2014/main" id="{5370E64A-739C-48FC-A8BE-0C061E82850A}"/>
              </a:ext>
            </a:extLst>
          </p:cNvPr>
          <p:cNvSpPr txBox="1"/>
          <p:nvPr/>
        </p:nvSpPr>
        <p:spPr>
          <a:xfrm>
            <a:off x="7049914" y="797587"/>
            <a:ext cx="5076412" cy="584775"/>
          </a:xfrm>
          <a:prstGeom prst="rect">
            <a:avLst/>
          </a:prstGeom>
          <a:noFill/>
          <a:ln w="28575">
            <a:solidFill>
              <a:srgbClr val="008000"/>
            </a:solidFill>
          </a:ln>
        </p:spPr>
        <p:txBody>
          <a:bodyPr wrap="square">
            <a:spAutoFit/>
          </a:bodyPr>
          <a:lstStyle/>
          <a:p>
            <a:r>
              <a:rPr lang="zh-CN" altLang="en-US" sz="1600" dirty="0">
                <a:solidFill>
                  <a:srgbClr val="008000"/>
                </a:solidFill>
              </a:rPr>
              <a:t>逐束团逐圈位置测量（</a:t>
            </a:r>
            <a:r>
              <a:rPr lang="en-US" altLang="zh-CN" sz="1600" dirty="0" err="1">
                <a:solidFill>
                  <a:srgbClr val="008000"/>
                </a:solidFill>
              </a:rPr>
              <a:t>BxB</a:t>
            </a:r>
            <a:r>
              <a:rPr lang="zh-CN" altLang="en-US" sz="1600" dirty="0">
                <a:solidFill>
                  <a:srgbClr val="008000"/>
                </a:solidFill>
              </a:rPr>
              <a:t>）</a:t>
            </a:r>
            <a:r>
              <a:rPr lang="en-US" altLang="zh-CN" sz="1600" dirty="0">
                <a:solidFill>
                  <a:srgbClr val="008000"/>
                </a:solidFill>
              </a:rPr>
              <a:t>+</a:t>
            </a:r>
            <a:r>
              <a:rPr lang="zh-CN" altLang="en-US" sz="1600" dirty="0">
                <a:solidFill>
                  <a:srgbClr val="008000"/>
                </a:solidFill>
              </a:rPr>
              <a:t>横向反馈开关</a:t>
            </a:r>
            <a:endParaRPr lang="en-US" altLang="zh-CN" sz="1600" dirty="0">
              <a:solidFill>
                <a:srgbClr val="008000"/>
              </a:solidFill>
            </a:endParaRPr>
          </a:p>
          <a:p>
            <a:r>
              <a:rPr lang="zh-CN" altLang="en-US" sz="1600" dirty="0">
                <a:solidFill>
                  <a:srgbClr val="008000"/>
                </a:solidFill>
              </a:rPr>
              <a:t>逐束团逐圈横向振荡的记录</a:t>
            </a:r>
            <a:r>
              <a:rPr lang="en-US" altLang="zh-CN" sz="1600" dirty="0">
                <a:solidFill>
                  <a:srgbClr val="008000"/>
                </a:solidFill>
              </a:rPr>
              <a:t>FFT=&gt;</a:t>
            </a:r>
            <a:r>
              <a:rPr lang="zh-CN" altLang="en-US" sz="1600" dirty="0">
                <a:solidFill>
                  <a:srgbClr val="008000"/>
                </a:solidFill>
              </a:rPr>
              <a:t>模式分布及其增长率</a:t>
            </a:r>
          </a:p>
        </p:txBody>
      </p:sp>
      <p:sp>
        <p:nvSpPr>
          <p:cNvPr id="16" name="文本框 15">
            <a:extLst>
              <a:ext uri="{FF2B5EF4-FFF2-40B4-BE49-F238E27FC236}">
                <a16:creationId xmlns:a16="http://schemas.microsoft.com/office/drawing/2014/main" id="{CDB21A7C-6620-41B3-8F9E-E12FFBF02897}"/>
              </a:ext>
            </a:extLst>
          </p:cNvPr>
          <p:cNvSpPr txBox="1"/>
          <p:nvPr/>
        </p:nvSpPr>
        <p:spPr>
          <a:xfrm>
            <a:off x="6293067" y="1659504"/>
            <a:ext cx="744114" cy="523220"/>
          </a:xfrm>
          <a:prstGeom prst="rect">
            <a:avLst/>
          </a:prstGeom>
          <a:noFill/>
        </p:spPr>
        <p:txBody>
          <a:bodyPr wrap="none" rtlCol="0">
            <a:spAutoFit/>
          </a:bodyPr>
          <a:lstStyle/>
          <a:p>
            <a:r>
              <a:rPr lang="en-US" altLang="zh-CN" sz="2800" dirty="0" err="1">
                <a:solidFill>
                  <a:schemeClr val="accent5">
                    <a:lumMod val="75000"/>
                  </a:schemeClr>
                </a:solidFill>
              </a:rPr>
              <a:t>BxB</a:t>
            </a:r>
            <a:endParaRPr lang="zh-CN" altLang="en-US" sz="2800" dirty="0">
              <a:solidFill>
                <a:schemeClr val="accent5">
                  <a:lumMod val="75000"/>
                </a:schemeClr>
              </a:solidFill>
            </a:endParaRPr>
          </a:p>
        </p:txBody>
      </p:sp>
      <p:grpSp>
        <p:nvGrpSpPr>
          <p:cNvPr id="18" name="组合 17">
            <a:extLst>
              <a:ext uri="{FF2B5EF4-FFF2-40B4-BE49-F238E27FC236}">
                <a16:creationId xmlns:a16="http://schemas.microsoft.com/office/drawing/2014/main" id="{4852F824-88D5-4B93-8CF3-146893AD0271}"/>
              </a:ext>
            </a:extLst>
          </p:cNvPr>
          <p:cNvGrpSpPr/>
          <p:nvPr/>
        </p:nvGrpSpPr>
        <p:grpSpPr>
          <a:xfrm>
            <a:off x="7062648" y="1682619"/>
            <a:ext cx="5076412" cy="3299594"/>
            <a:chOff x="227273" y="1143001"/>
            <a:chExt cx="7856854" cy="4508230"/>
          </a:xfrm>
        </p:grpSpPr>
        <p:pic>
          <p:nvPicPr>
            <p:cNvPr id="19" name="图片 18">
              <a:extLst>
                <a:ext uri="{FF2B5EF4-FFF2-40B4-BE49-F238E27FC236}">
                  <a16:creationId xmlns:a16="http://schemas.microsoft.com/office/drawing/2014/main" id="{E2511518-0F19-4186-B482-13448465127E}"/>
                </a:ext>
              </a:extLst>
            </p:cNvPr>
            <p:cNvPicPr>
              <a:picLocks noChangeAspect="1"/>
            </p:cNvPicPr>
            <p:nvPr/>
          </p:nvPicPr>
          <p:blipFill>
            <a:blip r:embed="rId7"/>
            <a:stretch>
              <a:fillRect/>
            </a:stretch>
          </p:blipFill>
          <p:spPr>
            <a:xfrm>
              <a:off x="227273" y="1163717"/>
              <a:ext cx="7817438" cy="4487513"/>
            </a:xfrm>
            <a:prstGeom prst="rect">
              <a:avLst/>
            </a:prstGeom>
          </p:spPr>
        </p:pic>
        <p:sp>
          <p:nvSpPr>
            <p:cNvPr id="20" name="矩形 19">
              <a:extLst>
                <a:ext uri="{FF2B5EF4-FFF2-40B4-BE49-F238E27FC236}">
                  <a16:creationId xmlns:a16="http://schemas.microsoft.com/office/drawing/2014/main" id="{F77A48A8-4E94-4D4F-BC72-2597CAF31BB1}"/>
                </a:ext>
              </a:extLst>
            </p:cNvPr>
            <p:cNvSpPr/>
            <p:nvPr/>
          </p:nvSpPr>
          <p:spPr>
            <a:xfrm>
              <a:off x="227273" y="1143001"/>
              <a:ext cx="7817438" cy="184958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7B0936FD-13A5-4DB4-A911-6A647FBCDE7C}"/>
                </a:ext>
              </a:extLst>
            </p:cNvPr>
            <p:cNvSpPr/>
            <p:nvPr/>
          </p:nvSpPr>
          <p:spPr>
            <a:xfrm>
              <a:off x="227273" y="4530436"/>
              <a:ext cx="7856854" cy="112079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DF12A60B-E4A4-4CC6-95D1-609B3C758294}"/>
              </a:ext>
            </a:extLst>
          </p:cNvPr>
          <p:cNvSpPr txBox="1"/>
          <p:nvPr/>
        </p:nvSpPr>
        <p:spPr>
          <a:xfrm>
            <a:off x="5726567" y="3618300"/>
            <a:ext cx="3435188" cy="523220"/>
          </a:xfrm>
          <a:prstGeom prst="rect">
            <a:avLst/>
          </a:prstGeom>
          <a:noFill/>
        </p:spPr>
        <p:txBody>
          <a:bodyPr wrap="square" rtlCol="0">
            <a:spAutoFit/>
          </a:bodyPr>
          <a:lstStyle/>
          <a:p>
            <a:r>
              <a:rPr lang="en-US" altLang="zh-CN" sz="2800" dirty="0">
                <a:solidFill>
                  <a:schemeClr val="accent6"/>
                </a:solidFill>
              </a:rPr>
              <a:t>Feedback system</a:t>
            </a:r>
            <a:endParaRPr lang="zh-CN" altLang="en-US" sz="2800" dirty="0">
              <a:solidFill>
                <a:schemeClr val="accent6"/>
              </a:solidFill>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C027340-96A8-44B0-87BF-AB0345796B51}"/>
                  </a:ext>
                </a:extLst>
              </p:cNvPr>
              <p:cNvSpPr txBox="1"/>
              <p:nvPr/>
            </p:nvSpPr>
            <p:spPr>
              <a:xfrm>
                <a:off x="-1" y="5460057"/>
                <a:ext cx="3897371" cy="552074"/>
              </a:xfrm>
              <a:prstGeom prst="rect">
                <a:avLst/>
              </a:prstGeom>
              <a:noFill/>
            </p:spPr>
            <p:txBody>
              <a:bodyPr wrap="square" rtlCol="0" anchor="t">
                <a:spAutoFit/>
              </a:bodyPr>
              <a:lstStyle/>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0</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0*2</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/4=0</a:t>
                </a:r>
              </a:p>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𝑥</m:t>
                        </m:r>
                      </m:e>
                      <m:sub>
                        <m:r>
                          <a:rPr lang="en-US" altLang="zh-CN" sz="1200" i="1">
                            <a:latin typeface="Cambria Math" panose="02040503050406030204" charset="0"/>
                            <a:ea typeface="宋体" panose="02010600030101010101" pitchFamily="2" charset="-122"/>
                            <a:cs typeface="Cambria Math" panose="02040503050406030204" charset="0"/>
                            <a:sym typeface="+mn-ea"/>
                          </a:rPr>
                          <m:t>0</m:t>
                        </m:r>
                      </m:sub>
                    </m:sSub>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i="1">
                            <a:latin typeface="Cambria Math" panose="02040503050406030204" charset="0"/>
                            <a:ea typeface="宋体" panose="02010600030101010101" pitchFamily="2" charset="-122"/>
                            <a:cs typeface="Cambria Math" panose="02040503050406030204" charset="0"/>
                            <a:sym typeface="+mn-ea"/>
                          </a:rPr>
                          <m:t>𝑘</m:t>
                        </m:r>
                        <m:r>
                          <a:rPr lang="en-US" altLang="zh-CN" sz="1200" i="1">
                            <a:latin typeface="Cambria Math" panose="02040503050406030204" charset="0"/>
                            <a:ea typeface="宋体" panose="02010600030101010101" pitchFamily="2" charset="-122"/>
                            <a:cs typeface="Cambria Math" panose="02040503050406030204" charset="0"/>
                            <a:sym typeface="+mn-ea"/>
                          </a:rPr>
                          <m:t>,</m:t>
                        </m:r>
                        <m:r>
                          <a:rPr lang="en-US" altLang="zh-CN" sz="1200" i="1">
                            <a:latin typeface="Cambria Math" panose="02040503050406030204" charset="0"/>
                            <a:ea typeface="宋体" panose="02010600030101010101" pitchFamily="2" charset="-122"/>
                            <a:cs typeface="Cambria Math" panose="02040503050406030204" charset="0"/>
                            <a:sym typeface="+mn-ea"/>
                          </a:rPr>
                          <m:t>𝑡</m:t>
                        </m:r>
                      </m:e>
                    </m:d>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𝑎</m:t>
                        </m:r>
                      </m:e>
                      <m:sub>
                        <m:r>
                          <a:rPr lang="en-US" altLang="zh-CN" sz="1200" i="1">
                            <a:latin typeface="Cambria Math" panose="02040503050406030204" charset="0"/>
                            <a:ea typeface="宋体" panose="02010600030101010101" pitchFamily="2" charset="-122"/>
                            <a:cs typeface="Cambria Math" panose="02040503050406030204" charset="0"/>
                            <a:sym typeface="+mn-ea"/>
                          </a:rPr>
                          <m:t>0</m:t>
                        </m:r>
                      </m:sub>
                    </m:sSub>
                    <m:r>
                      <a:rPr lang="en-US" altLang="zh-CN" sz="12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𝜔</m:t>
                            </m:r>
                          </m:e>
                          <m:sub>
                            <m:r>
                              <a:rPr lang="en-US" altLang="zh-CN" sz="1200" i="1">
                                <a:latin typeface="Cambria Math" panose="02040503050406030204" charset="0"/>
                                <a:ea typeface="宋体" panose="02010600030101010101" pitchFamily="2" charset="-122"/>
                                <a:cs typeface="Cambria Math" panose="02040503050406030204" charset="0"/>
                                <a:sym typeface="+mn-ea"/>
                              </a:rPr>
                              <m:t>0</m:t>
                            </m:r>
                          </m:sub>
                        </m:sSub>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t</m:t>
                        </m:r>
                        <m:r>
                          <a:rPr lang="en-US" altLang="zh-CN" sz="1200" i="1">
                            <a:latin typeface="Cambria Math" panose="02040503050406030204" charset="0"/>
                            <a:ea typeface="宋体" panose="02010600030101010101" pitchFamily="2" charset="-122"/>
                            <a:cs typeface="Cambria Math" panose="02040503050406030204" charset="0"/>
                            <a:sym typeface="+mn-ea"/>
                          </a:rPr>
                          <m:t>+</m:t>
                        </m:r>
                        <m:f>
                          <m:f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200" i="1">
                                <a:latin typeface="Cambria Math" panose="02040503050406030204" charset="0"/>
                                <a:ea typeface="宋体" panose="02010600030101010101" pitchFamily="2" charset="-122"/>
                                <a:cs typeface="Cambria Math" panose="02040503050406030204" charset="0"/>
                                <a:sym typeface="+mn-ea"/>
                              </a:rPr>
                              <m:t>1</m:t>
                            </m:r>
                          </m:num>
                          <m:den>
                            <m:r>
                              <a:rPr lang="en-US" altLang="zh-CN" sz="12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0∗2</m:t>
                            </m:r>
                            <m:r>
                              <a:rPr lang="zh-CN" altLang="en-US" sz="12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2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𝜙</m:t>
                            </m:r>
                          </m:e>
                          <m:sub>
                            <m:r>
                              <a:rPr lang="en-US" altLang="zh-CN" sz="1200" i="1">
                                <a:latin typeface="Cambria Math" panose="02040503050406030204" charset="0"/>
                                <a:ea typeface="宋体" panose="02010600030101010101" pitchFamily="2" charset="-122"/>
                                <a:cs typeface="Cambria Math" panose="02040503050406030204" charset="0"/>
                                <a:sym typeface="+mn-ea"/>
                              </a:rPr>
                              <m:t>0</m:t>
                            </m:r>
                          </m:sub>
                        </m:sSub>
                      </m:e>
                    </m:d>
                  </m:oMath>
                </a14:m>
                <a:endParaRPr lang="en-US" altLang="zh-CN" sz="12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2" name="文本框 21">
                <a:extLst>
                  <a:ext uri="{FF2B5EF4-FFF2-40B4-BE49-F238E27FC236}">
                    <a16:creationId xmlns:a16="http://schemas.microsoft.com/office/drawing/2014/main" id="{DC027340-96A8-44B0-87BF-AB0345796B51}"/>
                  </a:ext>
                </a:extLst>
              </p:cNvPr>
              <p:cNvSpPr txBox="1">
                <a:spLocks noRot="1" noChangeAspect="1" noMove="1" noResize="1" noEditPoints="1" noAdjustHandles="1" noChangeArrowheads="1" noChangeShapeType="1" noTextEdit="1"/>
              </p:cNvSpPr>
              <p:nvPr/>
            </p:nvSpPr>
            <p:spPr>
              <a:xfrm>
                <a:off x="-1" y="5460057"/>
                <a:ext cx="3897371" cy="552074"/>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B256A62-6E60-46C9-AD11-0D054CC10C11}"/>
                  </a:ext>
                </a:extLst>
              </p:cNvPr>
              <p:cNvSpPr txBox="1"/>
              <p:nvPr>
                <p:custDataLst>
                  <p:tags r:id="rId1"/>
                </p:custDataLst>
              </p:nvPr>
            </p:nvSpPr>
            <p:spPr>
              <a:xfrm>
                <a:off x="3876576" y="5475796"/>
                <a:ext cx="3897371" cy="552074"/>
              </a:xfrm>
              <a:prstGeom prst="rect">
                <a:avLst/>
              </a:prstGeom>
              <a:noFill/>
            </p:spPr>
            <p:txBody>
              <a:bodyPr wrap="square" rtlCol="0" anchor="t">
                <a:spAutoFit/>
              </a:bodyPr>
              <a:lstStyle/>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1*2</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a:t>
                </a:r>
              </a:p>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𝑥</m:t>
                        </m:r>
                      </m:e>
                      <m:sub>
                        <m:r>
                          <a:rPr lang="en-US" altLang="zh-CN" sz="1200" i="1">
                            <a:latin typeface="Cambria Math" panose="02040503050406030204" charset="0"/>
                            <a:ea typeface="宋体" panose="02010600030101010101" pitchFamily="2" charset="-122"/>
                            <a:cs typeface="Cambria Math" panose="02040503050406030204" charset="0"/>
                            <a:sym typeface="+mn-ea"/>
                          </a:rPr>
                          <m:t>1</m:t>
                        </m:r>
                      </m:sub>
                    </m:sSub>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i="1">
                            <a:latin typeface="Cambria Math" panose="02040503050406030204" charset="0"/>
                            <a:ea typeface="宋体" panose="02010600030101010101" pitchFamily="2" charset="-122"/>
                            <a:cs typeface="Cambria Math" panose="02040503050406030204" charset="0"/>
                            <a:sym typeface="+mn-ea"/>
                          </a:rPr>
                          <m:t>𝑘</m:t>
                        </m:r>
                        <m:r>
                          <a:rPr lang="en-US" altLang="zh-CN" sz="1200" i="1">
                            <a:latin typeface="Cambria Math" panose="02040503050406030204" charset="0"/>
                            <a:ea typeface="宋体" panose="02010600030101010101" pitchFamily="2" charset="-122"/>
                            <a:cs typeface="Cambria Math" panose="02040503050406030204" charset="0"/>
                            <a:sym typeface="+mn-ea"/>
                          </a:rPr>
                          <m:t>,</m:t>
                        </m:r>
                        <m:r>
                          <a:rPr lang="en-US" altLang="zh-CN" sz="1200" i="1">
                            <a:latin typeface="Cambria Math" panose="02040503050406030204" charset="0"/>
                            <a:ea typeface="宋体" panose="02010600030101010101" pitchFamily="2" charset="-122"/>
                            <a:cs typeface="Cambria Math" panose="02040503050406030204" charset="0"/>
                            <a:sym typeface="+mn-ea"/>
                          </a:rPr>
                          <m:t>𝑡</m:t>
                        </m:r>
                      </m:e>
                    </m:d>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𝑎</m:t>
                        </m:r>
                      </m:e>
                      <m:sub>
                        <m:r>
                          <a:rPr lang="en-US" altLang="zh-CN" sz="1200" i="1">
                            <a:latin typeface="Cambria Math" panose="02040503050406030204" charset="0"/>
                            <a:ea typeface="宋体" panose="02010600030101010101" pitchFamily="2" charset="-122"/>
                            <a:cs typeface="Cambria Math" panose="02040503050406030204" charset="0"/>
                            <a:sym typeface="+mn-ea"/>
                          </a:rPr>
                          <m:t>1</m:t>
                        </m:r>
                      </m:sub>
                    </m:sSub>
                    <m:r>
                      <a:rPr lang="en-US" altLang="zh-CN" sz="12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𝜔</m:t>
                            </m:r>
                          </m:e>
                          <m:sub>
                            <m:r>
                              <a:rPr lang="en-US" altLang="zh-CN" sz="1200" i="1">
                                <a:latin typeface="Cambria Math" panose="02040503050406030204" charset="0"/>
                                <a:ea typeface="宋体" panose="02010600030101010101" pitchFamily="2" charset="-122"/>
                                <a:cs typeface="Cambria Math" panose="02040503050406030204" charset="0"/>
                                <a:sym typeface="+mn-ea"/>
                              </a:rPr>
                              <m:t>1</m:t>
                            </m:r>
                          </m:sub>
                        </m:sSub>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t</m:t>
                        </m:r>
                        <m:r>
                          <a:rPr lang="en-US" altLang="zh-CN" sz="1200" i="1">
                            <a:latin typeface="Cambria Math" panose="02040503050406030204" charset="0"/>
                            <a:ea typeface="宋体" panose="02010600030101010101" pitchFamily="2" charset="-122"/>
                            <a:cs typeface="Cambria Math" panose="02040503050406030204" charset="0"/>
                            <a:sym typeface="+mn-ea"/>
                          </a:rPr>
                          <m:t>+</m:t>
                        </m:r>
                        <m:f>
                          <m:f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200" i="1">
                                <a:latin typeface="Cambria Math" panose="02040503050406030204" charset="0"/>
                                <a:ea typeface="宋体" panose="02010600030101010101" pitchFamily="2" charset="-122"/>
                                <a:cs typeface="Cambria Math" panose="02040503050406030204" charset="0"/>
                                <a:sym typeface="+mn-ea"/>
                              </a:rPr>
                              <m:t>1</m:t>
                            </m:r>
                          </m:num>
                          <m:den>
                            <m:r>
                              <a:rPr lang="en-US" altLang="zh-CN" sz="12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1∗2</m:t>
                            </m:r>
                            <m:r>
                              <a:rPr lang="zh-CN" altLang="en-US" sz="12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2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𝜙</m:t>
                            </m:r>
                          </m:e>
                          <m:sub>
                            <m:r>
                              <a:rPr lang="en-US" altLang="zh-CN" sz="1200" i="1">
                                <a:latin typeface="Cambria Math" panose="02040503050406030204" charset="0"/>
                                <a:ea typeface="宋体" panose="02010600030101010101" pitchFamily="2" charset="-122"/>
                                <a:cs typeface="Cambria Math" panose="02040503050406030204" charset="0"/>
                                <a:sym typeface="+mn-ea"/>
                              </a:rPr>
                              <m:t>1</m:t>
                            </m:r>
                          </m:sub>
                        </m:sSub>
                      </m:e>
                    </m:d>
                  </m:oMath>
                </a14:m>
                <a:endParaRPr lang="en-US" altLang="zh-CN" sz="12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3" name="文本框 22">
                <a:extLst>
                  <a:ext uri="{FF2B5EF4-FFF2-40B4-BE49-F238E27FC236}">
                    <a16:creationId xmlns:a16="http://schemas.microsoft.com/office/drawing/2014/main" id="{8B256A62-6E60-46C9-AD11-0D054CC10C11}"/>
                  </a:ext>
                </a:extLst>
              </p:cNvPr>
              <p:cNvSpPr txBox="1">
                <a:spLocks noRot="1" noChangeAspect="1" noMove="1" noResize="1" noEditPoints="1" noAdjustHandles="1" noChangeArrowheads="1" noChangeShapeType="1" noTextEdit="1"/>
              </p:cNvSpPr>
              <p:nvPr>
                <p:custDataLst>
                  <p:tags r:id="rId9"/>
                </p:custDataLst>
              </p:nvPr>
            </p:nvSpPr>
            <p:spPr>
              <a:xfrm>
                <a:off x="3876576" y="5475796"/>
                <a:ext cx="3897371" cy="552074"/>
              </a:xfrm>
              <a:prstGeom prst="rect">
                <a:avLst/>
              </a:prstGeom>
              <a:blipFill>
                <a:blip r:embed="rId10"/>
                <a:stretch>
                  <a:fillRect l="-1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7C603E5-9ECB-40FD-9D84-0A57E5B0FFF4}"/>
                  </a:ext>
                </a:extLst>
              </p:cNvPr>
              <p:cNvSpPr txBox="1"/>
              <p:nvPr>
                <p:custDataLst>
                  <p:tags r:id="rId2"/>
                </p:custDataLst>
              </p:nvPr>
            </p:nvSpPr>
            <p:spPr>
              <a:xfrm>
                <a:off x="0" y="6163928"/>
                <a:ext cx="3897371" cy="552074"/>
              </a:xfrm>
              <a:prstGeom prst="rect">
                <a:avLst/>
              </a:prstGeom>
              <a:noFill/>
            </p:spPr>
            <p:txBody>
              <a:bodyPr wrap="square" rtlCol="0" anchor="t">
                <a:spAutoFit/>
              </a:bodyPr>
              <a:lstStyle/>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2*2</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endParaRPr lang="en-US" altLang="zh-CN" sz="1200" dirty="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𝑥</m:t>
                        </m:r>
                      </m:e>
                      <m:sub>
                        <m:r>
                          <a:rPr lang="en-US" altLang="zh-CN" sz="1200" i="1">
                            <a:latin typeface="Cambria Math" panose="02040503050406030204" charset="0"/>
                            <a:ea typeface="宋体" panose="02010600030101010101" pitchFamily="2" charset="-122"/>
                            <a:cs typeface="Cambria Math" panose="02040503050406030204" charset="0"/>
                            <a:sym typeface="+mn-ea"/>
                          </a:rPr>
                          <m:t>2</m:t>
                        </m:r>
                      </m:sub>
                    </m:sSub>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i="1">
                            <a:latin typeface="Cambria Math" panose="02040503050406030204" charset="0"/>
                            <a:ea typeface="宋体" panose="02010600030101010101" pitchFamily="2" charset="-122"/>
                            <a:cs typeface="Cambria Math" panose="02040503050406030204" charset="0"/>
                            <a:sym typeface="+mn-ea"/>
                          </a:rPr>
                          <m:t>𝑘</m:t>
                        </m:r>
                        <m:r>
                          <a:rPr lang="en-US" altLang="zh-CN" sz="1200" i="1">
                            <a:latin typeface="Cambria Math" panose="02040503050406030204" charset="0"/>
                            <a:ea typeface="宋体" panose="02010600030101010101" pitchFamily="2" charset="-122"/>
                            <a:cs typeface="Cambria Math" panose="02040503050406030204" charset="0"/>
                            <a:sym typeface="+mn-ea"/>
                          </a:rPr>
                          <m:t>,</m:t>
                        </m:r>
                        <m:r>
                          <a:rPr lang="en-US" altLang="zh-CN" sz="1200" i="1">
                            <a:latin typeface="Cambria Math" panose="02040503050406030204" charset="0"/>
                            <a:ea typeface="宋体" panose="02010600030101010101" pitchFamily="2" charset="-122"/>
                            <a:cs typeface="Cambria Math" panose="02040503050406030204" charset="0"/>
                            <a:sym typeface="+mn-ea"/>
                          </a:rPr>
                          <m:t>𝑡</m:t>
                        </m:r>
                      </m:e>
                    </m:d>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𝑎</m:t>
                        </m:r>
                      </m:e>
                      <m:sub>
                        <m:r>
                          <a:rPr lang="en-US" altLang="zh-CN" sz="1200" i="1">
                            <a:latin typeface="Cambria Math" panose="02040503050406030204" charset="0"/>
                            <a:ea typeface="宋体" panose="02010600030101010101" pitchFamily="2" charset="-122"/>
                            <a:cs typeface="Cambria Math" panose="02040503050406030204" charset="0"/>
                            <a:sym typeface="+mn-ea"/>
                          </a:rPr>
                          <m:t>2</m:t>
                        </m:r>
                      </m:sub>
                    </m:sSub>
                    <m:r>
                      <a:rPr lang="en-US" altLang="zh-CN" sz="12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𝜔</m:t>
                            </m:r>
                          </m:e>
                          <m:sub>
                            <m:r>
                              <a:rPr lang="en-US" altLang="zh-CN" sz="1200" i="1">
                                <a:latin typeface="Cambria Math" panose="02040503050406030204" charset="0"/>
                                <a:ea typeface="宋体" panose="02010600030101010101" pitchFamily="2" charset="-122"/>
                                <a:cs typeface="Cambria Math" panose="02040503050406030204" charset="0"/>
                                <a:sym typeface="+mn-ea"/>
                              </a:rPr>
                              <m:t>2</m:t>
                            </m:r>
                          </m:sub>
                        </m:sSub>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t</m:t>
                        </m:r>
                        <m:r>
                          <a:rPr lang="en-US" altLang="zh-CN" sz="1200" i="1">
                            <a:latin typeface="Cambria Math" panose="02040503050406030204" charset="0"/>
                            <a:ea typeface="宋体" panose="02010600030101010101" pitchFamily="2" charset="-122"/>
                            <a:cs typeface="Cambria Math" panose="02040503050406030204" charset="0"/>
                            <a:sym typeface="+mn-ea"/>
                          </a:rPr>
                          <m:t>+</m:t>
                        </m:r>
                        <m:f>
                          <m:f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200" i="1">
                                <a:latin typeface="Cambria Math" panose="02040503050406030204" charset="0"/>
                                <a:ea typeface="宋体" panose="02010600030101010101" pitchFamily="2" charset="-122"/>
                                <a:cs typeface="Cambria Math" panose="02040503050406030204" charset="0"/>
                                <a:sym typeface="+mn-ea"/>
                              </a:rPr>
                              <m:t>1</m:t>
                            </m:r>
                          </m:num>
                          <m:den>
                            <m:r>
                              <a:rPr lang="en-US" altLang="zh-CN" sz="12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2∗2</m:t>
                            </m:r>
                            <m:r>
                              <a:rPr lang="zh-CN" altLang="en-US" sz="12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2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𝜙</m:t>
                            </m:r>
                          </m:e>
                          <m:sub>
                            <m:r>
                              <a:rPr lang="en-US" altLang="zh-CN" sz="1200" i="1">
                                <a:latin typeface="Cambria Math" panose="02040503050406030204" charset="0"/>
                                <a:ea typeface="宋体" panose="02010600030101010101" pitchFamily="2" charset="-122"/>
                                <a:cs typeface="Cambria Math" panose="02040503050406030204" charset="0"/>
                                <a:sym typeface="+mn-ea"/>
                              </a:rPr>
                              <m:t>2</m:t>
                            </m:r>
                          </m:sub>
                        </m:sSub>
                      </m:e>
                    </m:d>
                  </m:oMath>
                </a14:m>
                <a:endParaRPr lang="en-US" altLang="zh-CN" sz="12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4" name="文本框 23">
                <a:extLst>
                  <a:ext uri="{FF2B5EF4-FFF2-40B4-BE49-F238E27FC236}">
                    <a16:creationId xmlns:a16="http://schemas.microsoft.com/office/drawing/2014/main" id="{D7C603E5-9ECB-40FD-9D84-0A57E5B0FFF4}"/>
                  </a:ext>
                </a:extLst>
              </p:cNvPr>
              <p:cNvSpPr txBox="1">
                <a:spLocks noRot="1" noChangeAspect="1" noMove="1" noResize="1" noEditPoints="1" noAdjustHandles="1" noChangeArrowheads="1" noChangeShapeType="1" noTextEdit="1"/>
              </p:cNvSpPr>
              <p:nvPr>
                <p:custDataLst>
                  <p:tags r:id="rId11"/>
                </p:custDataLst>
              </p:nvPr>
            </p:nvSpPr>
            <p:spPr>
              <a:xfrm>
                <a:off x="0" y="6163928"/>
                <a:ext cx="3897371" cy="552074"/>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5F51984-EDE6-4853-BF5E-0CF4888DBA53}"/>
                  </a:ext>
                </a:extLst>
              </p:cNvPr>
              <p:cNvSpPr txBox="1"/>
              <p:nvPr>
                <p:custDataLst>
                  <p:tags r:id="rId3"/>
                </p:custDataLst>
              </p:nvPr>
            </p:nvSpPr>
            <p:spPr>
              <a:xfrm>
                <a:off x="3876576" y="5981740"/>
                <a:ext cx="4060061" cy="736740"/>
              </a:xfrm>
              <a:prstGeom prst="rect">
                <a:avLst/>
              </a:prstGeom>
              <a:noFill/>
            </p:spPr>
            <p:txBody>
              <a:bodyPr wrap="square" rtlCol="0" anchor="t">
                <a:spAutoFit/>
              </a:bodyPr>
              <a:lstStyle/>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p>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3*2</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/4=3</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/2</a:t>
                </a:r>
              </a:p>
              <a:p>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𝑥</m:t>
                        </m:r>
                      </m:e>
                      <m:sub>
                        <m:r>
                          <a:rPr lang="en-US" altLang="zh-CN" sz="1200" i="1">
                            <a:latin typeface="Cambria Math" panose="02040503050406030204" charset="0"/>
                            <a:ea typeface="宋体" panose="02010600030101010101" pitchFamily="2" charset="-122"/>
                            <a:cs typeface="Cambria Math" panose="02040503050406030204" charset="0"/>
                            <a:sym typeface="+mn-ea"/>
                          </a:rPr>
                          <m:t>3</m:t>
                        </m:r>
                      </m:sub>
                    </m:sSub>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i="1">
                            <a:latin typeface="Cambria Math" panose="02040503050406030204" charset="0"/>
                            <a:ea typeface="宋体" panose="02010600030101010101" pitchFamily="2" charset="-122"/>
                            <a:cs typeface="Cambria Math" panose="02040503050406030204" charset="0"/>
                            <a:sym typeface="+mn-ea"/>
                          </a:rPr>
                          <m:t>𝑘</m:t>
                        </m:r>
                        <m:r>
                          <a:rPr lang="en-US" altLang="zh-CN" sz="1200" i="1">
                            <a:latin typeface="Cambria Math" panose="02040503050406030204" charset="0"/>
                            <a:ea typeface="宋体" panose="02010600030101010101" pitchFamily="2" charset="-122"/>
                            <a:cs typeface="Cambria Math" panose="02040503050406030204" charset="0"/>
                            <a:sym typeface="+mn-ea"/>
                          </a:rPr>
                          <m:t>,</m:t>
                        </m:r>
                        <m:r>
                          <a:rPr lang="en-US" altLang="zh-CN" sz="1200" i="1">
                            <a:latin typeface="Cambria Math" panose="02040503050406030204" charset="0"/>
                            <a:ea typeface="宋体" panose="02010600030101010101" pitchFamily="2" charset="-122"/>
                            <a:cs typeface="Cambria Math" panose="02040503050406030204" charset="0"/>
                            <a:sym typeface="+mn-ea"/>
                          </a:rPr>
                          <m:t>𝑡</m:t>
                        </m:r>
                      </m:e>
                    </m:d>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𝑎</m:t>
                        </m:r>
                      </m:e>
                      <m:sub>
                        <m:r>
                          <a:rPr lang="en-US" altLang="zh-CN" sz="1200" i="1">
                            <a:latin typeface="Cambria Math" panose="02040503050406030204" charset="0"/>
                            <a:ea typeface="宋体" panose="02010600030101010101" pitchFamily="2" charset="-122"/>
                            <a:cs typeface="Cambria Math" panose="02040503050406030204" charset="0"/>
                            <a:sym typeface="+mn-ea"/>
                          </a:rPr>
                          <m:t>3</m:t>
                        </m:r>
                      </m:sub>
                    </m:sSub>
                    <m:r>
                      <a:rPr lang="en-US" altLang="zh-CN" sz="12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𝜔</m:t>
                            </m:r>
                          </m:e>
                          <m:sub>
                            <m:r>
                              <a:rPr lang="en-US" altLang="zh-CN" sz="1200" i="1">
                                <a:latin typeface="Cambria Math" panose="02040503050406030204" charset="0"/>
                                <a:ea typeface="宋体" panose="02010600030101010101" pitchFamily="2" charset="-122"/>
                                <a:cs typeface="Cambria Math" panose="02040503050406030204" charset="0"/>
                                <a:sym typeface="+mn-ea"/>
                              </a:rPr>
                              <m:t>3</m:t>
                            </m:r>
                          </m:sub>
                        </m:sSub>
                        <m:r>
                          <m:rPr>
                            <m:sty m:val="p"/>
                          </m:rPr>
                          <a:rPr lang="en-US" altLang="zh-CN" sz="1200" i="1">
                            <a:latin typeface="Cambria Math" panose="02040503050406030204" charset="0"/>
                            <a:ea typeface="宋体" panose="02010600030101010101" pitchFamily="2" charset="-122"/>
                            <a:cs typeface="Cambria Math" panose="02040503050406030204" charset="0"/>
                            <a:sym typeface="+mn-ea"/>
                          </a:rPr>
                          <m:t>t</m:t>
                        </m:r>
                        <m:r>
                          <a:rPr lang="en-US" altLang="zh-CN" sz="1200" i="1">
                            <a:latin typeface="Cambria Math" panose="02040503050406030204" charset="0"/>
                            <a:ea typeface="宋体" panose="02010600030101010101" pitchFamily="2" charset="-122"/>
                            <a:cs typeface="Cambria Math" panose="02040503050406030204" charset="0"/>
                            <a:sym typeface="+mn-ea"/>
                          </a:rPr>
                          <m:t>+</m:t>
                        </m:r>
                        <m:f>
                          <m:f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200" i="1">
                                <a:latin typeface="Cambria Math" panose="02040503050406030204" charset="0"/>
                                <a:ea typeface="宋体" panose="02010600030101010101" pitchFamily="2" charset="-122"/>
                                <a:cs typeface="Cambria Math" panose="02040503050406030204" charset="0"/>
                                <a:sym typeface="+mn-ea"/>
                              </a:rPr>
                              <m:t>1</m:t>
                            </m:r>
                          </m:num>
                          <m:den>
                            <m:r>
                              <a:rPr lang="en-US" altLang="zh-CN" sz="12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3∗2</m:t>
                            </m:r>
                            <m:r>
                              <a:rPr lang="zh-CN" altLang="en-US" sz="12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2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2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2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2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200" i="1">
                                <a:latin typeface="Cambria Math" panose="02040503050406030204" charset="0"/>
                                <a:ea typeface="宋体" panose="02010600030101010101" pitchFamily="2" charset="-122"/>
                                <a:cs typeface="Cambria Math" panose="02040503050406030204" charset="0"/>
                                <a:sym typeface="+mn-ea"/>
                              </a:rPr>
                              <m:t>𝜙</m:t>
                            </m:r>
                          </m:e>
                          <m:sub>
                            <m:r>
                              <a:rPr lang="en-US" altLang="zh-CN" sz="1200" i="1">
                                <a:latin typeface="Cambria Math" panose="02040503050406030204" charset="0"/>
                                <a:ea typeface="宋体" panose="02010600030101010101" pitchFamily="2" charset="-122"/>
                                <a:cs typeface="Cambria Math" panose="02040503050406030204" charset="0"/>
                                <a:sym typeface="+mn-ea"/>
                              </a:rPr>
                              <m:t>3</m:t>
                            </m:r>
                          </m:sub>
                        </m:sSub>
                      </m:e>
                    </m:d>
                  </m:oMath>
                </a14:m>
                <a:endParaRPr lang="en-US" altLang="zh-CN" sz="12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5" name="文本框 24">
                <a:extLst>
                  <a:ext uri="{FF2B5EF4-FFF2-40B4-BE49-F238E27FC236}">
                    <a16:creationId xmlns:a16="http://schemas.microsoft.com/office/drawing/2014/main" id="{E5F51984-EDE6-4853-BF5E-0CF4888DBA53}"/>
                  </a:ext>
                </a:extLst>
              </p:cNvPr>
              <p:cNvSpPr txBox="1">
                <a:spLocks noRot="1" noChangeAspect="1" noMove="1" noResize="1" noEditPoints="1" noAdjustHandles="1" noChangeArrowheads="1" noChangeShapeType="1" noTextEdit="1"/>
              </p:cNvSpPr>
              <p:nvPr>
                <p:custDataLst>
                  <p:tags r:id="rId13"/>
                </p:custDataLst>
              </p:nvPr>
            </p:nvSpPr>
            <p:spPr>
              <a:xfrm>
                <a:off x="3876576" y="5981740"/>
                <a:ext cx="4060061" cy="736740"/>
              </a:xfrm>
              <a:prstGeom prst="rect">
                <a:avLst/>
              </a:prstGeom>
              <a:blipFill>
                <a:blip r:embed="rId14"/>
                <a:stretch>
                  <a:fillRect l="-150"/>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745E2546-7AAF-4E8A-8481-07F25FDE7251}"/>
              </a:ext>
            </a:extLst>
          </p:cNvPr>
          <p:cNvSpPr txBox="1"/>
          <p:nvPr/>
        </p:nvSpPr>
        <p:spPr>
          <a:xfrm>
            <a:off x="7997211" y="6239138"/>
            <a:ext cx="3975872" cy="461665"/>
          </a:xfrm>
          <a:prstGeom prst="rect">
            <a:avLst/>
          </a:prstGeom>
          <a:noFill/>
        </p:spPr>
        <p:txBody>
          <a:bodyPr wrap="square" rtlCol="0">
            <a:spAutoFit/>
          </a:bodyPr>
          <a:lstStyle/>
          <a:p>
            <a:r>
              <a:rPr lang="zh-CN" altLang="en-US" sz="2400" dirty="0">
                <a:solidFill>
                  <a:srgbClr val="FF0000"/>
                </a:solidFill>
              </a:rPr>
              <a:t>该部分材料来自刘瑜冬报告</a:t>
            </a:r>
          </a:p>
        </p:txBody>
      </p:sp>
    </p:spTree>
    <p:extLst>
      <p:ext uri="{BB962C8B-B14F-4D97-AF65-F5344CB8AC3E}">
        <p14:creationId xmlns:p14="http://schemas.microsoft.com/office/powerpoint/2010/main" val="2843628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A10D00-DFB8-3F4D-AC16-DCFBE7F206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8189" y="776658"/>
            <a:ext cx="4359349" cy="6081341"/>
          </a:xfrm>
          <a:prstGeom prst="rect">
            <a:avLst/>
          </a:prstGeom>
          <a:noFill/>
          <a:ln>
            <a:noFill/>
          </a:ln>
        </p:spPr>
      </p:pic>
      <p:pic>
        <p:nvPicPr>
          <p:cNvPr id="5" name="图片 4">
            <a:extLst>
              <a:ext uri="{FF2B5EF4-FFF2-40B4-BE49-F238E27FC236}">
                <a16:creationId xmlns:a16="http://schemas.microsoft.com/office/drawing/2014/main" id="{FAAFEC0C-9DDC-E2A2-1D46-5914A6AF83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825" y="708881"/>
            <a:ext cx="4417827" cy="6081341"/>
          </a:xfrm>
          <a:prstGeom prst="rect">
            <a:avLst/>
          </a:prstGeom>
          <a:noFill/>
          <a:ln>
            <a:noFill/>
          </a:ln>
        </p:spPr>
      </p:pic>
      <p:sp>
        <p:nvSpPr>
          <p:cNvPr id="7" name="文本框 6">
            <a:extLst>
              <a:ext uri="{FF2B5EF4-FFF2-40B4-BE49-F238E27FC236}">
                <a16:creationId xmlns:a16="http://schemas.microsoft.com/office/drawing/2014/main" id="{DCD4D948-686F-A649-887A-015AB0B954B8}"/>
              </a:ext>
            </a:extLst>
          </p:cNvPr>
          <p:cNvSpPr txBox="1"/>
          <p:nvPr/>
        </p:nvSpPr>
        <p:spPr>
          <a:xfrm>
            <a:off x="6722349" y="658708"/>
            <a:ext cx="636624" cy="369332"/>
          </a:xfrm>
          <a:prstGeom prst="rect">
            <a:avLst/>
          </a:prstGeom>
          <a:noFill/>
        </p:spPr>
        <p:txBody>
          <a:bodyPr wrap="square">
            <a:spAutoFit/>
          </a:bodyPr>
          <a:lstStyle/>
          <a:p>
            <a:r>
              <a:rPr lang="en-US" altLang="zh-CN" sz="1800" b="1" u="sng" dirty="0">
                <a:latin typeface="+mj-lt"/>
                <a:ea typeface="+mj-ea"/>
                <a:cs typeface="+mj-cs"/>
              </a:rPr>
              <a:t>BPR</a:t>
            </a:r>
            <a:endParaRPr lang="zh-CN" altLang="en-US" dirty="0"/>
          </a:p>
        </p:txBody>
      </p:sp>
      <p:sp>
        <p:nvSpPr>
          <p:cNvPr id="9" name="文本框 8">
            <a:extLst>
              <a:ext uri="{FF2B5EF4-FFF2-40B4-BE49-F238E27FC236}">
                <a16:creationId xmlns:a16="http://schemas.microsoft.com/office/drawing/2014/main" id="{624E6026-84A3-9D21-B058-F092551938C1}"/>
              </a:ext>
            </a:extLst>
          </p:cNvPr>
          <p:cNvSpPr txBox="1"/>
          <p:nvPr/>
        </p:nvSpPr>
        <p:spPr>
          <a:xfrm>
            <a:off x="722134" y="599810"/>
            <a:ext cx="801429" cy="369332"/>
          </a:xfrm>
          <a:prstGeom prst="rect">
            <a:avLst/>
          </a:prstGeom>
          <a:noFill/>
        </p:spPr>
        <p:txBody>
          <a:bodyPr wrap="square">
            <a:spAutoFit/>
          </a:bodyPr>
          <a:lstStyle/>
          <a:p>
            <a:r>
              <a:rPr lang="en-US" altLang="zh-CN" sz="1800" b="1" u="sng" dirty="0">
                <a:latin typeface="+mj-lt"/>
                <a:ea typeface="+mj-ea"/>
                <a:cs typeface="+mj-cs"/>
              </a:rPr>
              <a:t>BER</a:t>
            </a:r>
            <a:endParaRPr lang="zh-CN" altLang="en-US" dirty="0"/>
          </a:p>
        </p:txBody>
      </p:sp>
      <p:sp>
        <p:nvSpPr>
          <p:cNvPr id="11" name="文本框 10">
            <a:extLst>
              <a:ext uri="{FF2B5EF4-FFF2-40B4-BE49-F238E27FC236}">
                <a16:creationId xmlns:a16="http://schemas.microsoft.com/office/drawing/2014/main" id="{F3BE6943-9DC0-E3AF-8145-A5F2C70071DE}"/>
              </a:ext>
            </a:extLst>
          </p:cNvPr>
          <p:cNvSpPr txBox="1"/>
          <p:nvPr/>
        </p:nvSpPr>
        <p:spPr>
          <a:xfrm>
            <a:off x="79744" y="67778"/>
            <a:ext cx="12112256" cy="590931"/>
          </a:xfrm>
          <a:prstGeom prst="rect">
            <a:avLst/>
          </a:prstGeom>
          <a:noFill/>
        </p:spPr>
        <p:txBody>
          <a:bodyPr wrap="square">
            <a:spAutoFit/>
          </a:bodyPr>
          <a:lstStyle/>
          <a:p>
            <a:pPr>
              <a:lnSpc>
                <a:spcPct val="90000"/>
              </a:lnSpc>
              <a:spcBef>
                <a:spcPct val="0"/>
              </a:spcBef>
            </a:pPr>
            <a:r>
              <a:rPr lang="zh-CN" altLang="en-US" sz="3600" b="1" u="sng" dirty="0"/>
              <a:t>逐束团逐圈振荡信息、模式增长及反馈阻尼（</a:t>
            </a:r>
            <a:r>
              <a:rPr lang="en-US" altLang="zh-CN" sz="3600" b="1" u="sng" dirty="0"/>
              <a:t>BPR&amp;BER</a:t>
            </a:r>
            <a:r>
              <a:rPr lang="zh-CN" altLang="en-US" sz="3600" b="1" u="sng" dirty="0"/>
              <a:t>）</a:t>
            </a:r>
          </a:p>
        </p:txBody>
      </p:sp>
    </p:spTree>
    <p:extLst>
      <p:ext uri="{BB962C8B-B14F-4D97-AF65-F5344CB8AC3E}">
        <p14:creationId xmlns:p14="http://schemas.microsoft.com/office/powerpoint/2010/main" val="424086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89E13-D1B4-4FD2-9155-49C6BEEA681E}"/>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A2E437F5-1B44-4E5F-8072-C28A3DCF10B9}"/>
              </a:ext>
            </a:extLst>
          </p:cNvPr>
          <p:cNvPicPr>
            <a:picLocks noChangeAspect="1"/>
          </p:cNvPicPr>
          <p:nvPr/>
        </p:nvPicPr>
        <p:blipFill>
          <a:blip r:embed="rId2"/>
          <a:stretch>
            <a:fillRect/>
          </a:stretch>
        </p:blipFill>
        <p:spPr>
          <a:xfrm>
            <a:off x="45727" y="0"/>
            <a:ext cx="5725243" cy="3220449"/>
          </a:xfrm>
          <a:prstGeom prst="rect">
            <a:avLst/>
          </a:prstGeom>
        </p:spPr>
      </p:pic>
      <p:pic>
        <p:nvPicPr>
          <p:cNvPr id="6" name="图片 5">
            <a:extLst>
              <a:ext uri="{FF2B5EF4-FFF2-40B4-BE49-F238E27FC236}">
                <a16:creationId xmlns:a16="http://schemas.microsoft.com/office/drawing/2014/main" id="{6507A088-0DB1-49CB-AE66-9F90E83F4775}"/>
              </a:ext>
            </a:extLst>
          </p:cNvPr>
          <p:cNvPicPr>
            <a:picLocks noChangeAspect="1"/>
          </p:cNvPicPr>
          <p:nvPr/>
        </p:nvPicPr>
        <p:blipFill>
          <a:blip r:embed="rId3"/>
          <a:stretch>
            <a:fillRect/>
          </a:stretch>
        </p:blipFill>
        <p:spPr>
          <a:xfrm>
            <a:off x="5802686" y="84955"/>
            <a:ext cx="5794198" cy="3259236"/>
          </a:xfrm>
          <a:prstGeom prst="rect">
            <a:avLst/>
          </a:prstGeom>
        </p:spPr>
      </p:pic>
      <p:pic>
        <p:nvPicPr>
          <p:cNvPr id="7" name="图片 6">
            <a:extLst>
              <a:ext uri="{FF2B5EF4-FFF2-40B4-BE49-F238E27FC236}">
                <a16:creationId xmlns:a16="http://schemas.microsoft.com/office/drawing/2014/main" id="{9E2659B0-7B78-44DF-B2CF-EFA65883DD13}"/>
              </a:ext>
            </a:extLst>
          </p:cNvPr>
          <p:cNvPicPr>
            <a:picLocks noChangeAspect="1"/>
          </p:cNvPicPr>
          <p:nvPr/>
        </p:nvPicPr>
        <p:blipFill>
          <a:blip r:embed="rId4"/>
          <a:stretch>
            <a:fillRect/>
          </a:stretch>
        </p:blipFill>
        <p:spPr>
          <a:xfrm>
            <a:off x="111039" y="3343748"/>
            <a:ext cx="6096528" cy="3429297"/>
          </a:xfrm>
          <a:prstGeom prst="rect">
            <a:avLst/>
          </a:prstGeom>
        </p:spPr>
      </p:pic>
      <p:pic>
        <p:nvPicPr>
          <p:cNvPr id="8" name="内容占位符 7">
            <a:extLst>
              <a:ext uri="{FF2B5EF4-FFF2-40B4-BE49-F238E27FC236}">
                <a16:creationId xmlns:a16="http://schemas.microsoft.com/office/drawing/2014/main" id="{59B4B954-90C2-4DBE-B629-DCD89A94A23C}"/>
              </a:ext>
            </a:extLst>
          </p:cNvPr>
          <p:cNvPicPr>
            <a:picLocks noGrp="1" noChangeAspect="1"/>
          </p:cNvPicPr>
          <p:nvPr>
            <p:ph idx="1"/>
          </p:nvPr>
        </p:nvPicPr>
        <p:blipFill>
          <a:blip r:embed="rId5"/>
          <a:stretch>
            <a:fillRect/>
          </a:stretch>
        </p:blipFill>
        <p:spPr>
          <a:xfrm>
            <a:off x="5720475" y="3343748"/>
            <a:ext cx="6027573" cy="3390510"/>
          </a:xfrm>
          <a:prstGeom prst="rect">
            <a:avLst/>
          </a:prstGeom>
        </p:spPr>
      </p:pic>
    </p:spTree>
    <p:extLst>
      <p:ext uri="{BB962C8B-B14F-4D97-AF65-F5344CB8AC3E}">
        <p14:creationId xmlns:p14="http://schemas.microsoft.com/office/powerpoint/2010/main" val="280749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5EECFA-F2C9-4612-BA1E-13912E28254E}"/>
              </a:ext>
            </a:extLst>
          </p:cNvPr>
          <p:cNvSpPr>
            <a:spLocks noGrp="1"/>
          </p:cNvSpPr>
          <p:nvPr>
            <p:ph type="title"/>
          </p:nvPr>
        </p:nvSpPr>
        <p:spPr>
          <a:xfrm>
            <a:off x="838200" y="86294"/>
            <a:ext cx="10376526" cy="988023"/>
          </a:xfrm>
        </p:spPr>
        <p:txBody>
          <a:bodyPr/>
          <a:lstStyle/>
          <a:p>
            <a:r>
              <a:rPr lang="zh-CN" altLang="en-US" dirty="0"/>
              <a:t>多功能一体化数字信号处理器</a:t>
            </a:r>
          </a:p>
        </p:txBody>
      </p:sp>
      <p:sp>
        <p:nvSpPr>
          <p:cNvPr id="3" name="内容占位符 2">
            <a:extLst>
              <a:ext uri="{FF2B5EF4-FFF2-40B4-BE49-F238E27FC236}">
                <a16:creationId xmlns:a16="http://schemas.microsoft.com/office/drawing/2014/main" id="{981C7C78-C7AB-493E-A87C-4CFF35B0C8E7}"/>
              </a:ext>
            </a:extLst>
          </p:cNvPr>
          <p:cNvSpPr>
            <a:spLocks noGrp="1"/>
          </p:cNvSpPr>
          <p:nvPr>
            <p:ph idx="1"/>
          </p:nvPr>
        </p:nvSpPr>
        <p:spPr>
          <a:xfrm>
            <a:off x="699126" y="923526"/>
            <a:ext cx="10515600" cy="4351338"/>
          </a:xfrm>
        </p:spPr>
        <p:txBody>
          <a:bodyPr/>
          <a:lstStyle/>
          <a:p>
            <a:r>
              <a:rPr lang="zh-CN" altLang="en-US" dirty="0"/>
              <a:t>射频处理器用于丢束诊断系统，逐束团流强测量。</a:t>
            </a:r>
            <a:r>
              <a:rPr lang="zh-CN" altLang="zh-CN" sz="2800" dirty="0"/>
              <a:t>可提供</a:t>
            </a:r>
            <a:r>
              <a:rPr lang="zh-CN" altLang="en-US" sz="2800" dirty="0"/>
              <a:t>储存环加速器</a:t>
            </a:r>
            <a:r>
              <a:rPr lang="zh-CN" altLang="zh-CN" sz="2800" dirty="0"/>
              <a:t>每个束团的位置</a:t>
            </a:r>
            <a:r>
              <a:rPr lang="zh-CN" altLang="en-US" sz="2800" dirty="0"/>
              <a:t>、流强和工作点等</a:t>
            </a:r>
            <a:r>
              <a:rPr lang="zh-CN" altLang="zh-CN" sz="2800" dirty="0"/>
              <a:t>信息，</a:t>
            </a:r>
            <a:r>
              <a:rPr lang="zh-CN" altLang="en-US" sz="2800" dirty="0"/>
              <a:t>可用于逐束团反馈系统和逐束团流强系统，是多束团集体效应研究的有力工具，对提高加速器运行稳定性有重要意义</a:t>
            </a:r>
            <a:r>
              <a:rPr lang="zh-CN" altLang="zh-CN" sz="2800" dirty="0"/>
              <a:t>。</a:t>
            </a:r>
            <a:endParaRPr lang="zh-CN" altLang="en-US" dirty="0"/>
          </a:p>
        </p:txBody>
      </p:sp>
      <p:pic>
        <p:nvPicPr>
          <p:cNvPr id="19" name="图片 18">
            <a:extLst>
              <a:ext uri="{FF2B5EF4-FFF2-40B4-BE49-F238E27FC236}">
                <a16:creationId xmlns:a16="http://schemas.microsoft.com/office/drawing/2014/main" id="{9B08AC7F-90DA-45ED-AD15-30865B6B9013}"/>
              </a:ext>
            </a:extLst>
          </p:cNvPr>
          <p:cNvPicPr>
            <a:picLocks noChangeAspect="1"/>
          </p:cNvPicPr>
          <p:nvPr/>
        </p:nvPicPr>
        <p:blipFill>
          <a:blip r:embed="rId2"/>
          <a:stretch>
            <a:fillRect/>
          </a:stretch>
        </p:blipFill>
        <p:spPr>
          <a:xfrm>
            <a:off x="86111" y="3099195"/>
            <a:ext cx="6298288" cy="2656385"/>
          </a:xfrm>
          <a:prstGeom prst="rect">
            <a:avLst/>
          </a:prstGeom>
        </p:spPr>
      </p:pic>
      <p:pic>
        <p:nvPicPr>
          <p:cNvPr id="26" name="图片 25">
            <a:extLst>
              <a:ext uri="{FF2B5EF4-FFF2-40B4-BE49-F238E27FC236}">
                <a16:creationId xmlns:a16="http://schemas.microsoft.com/office/drawing/2014/main" id="{3BDF4756-BD34-415E-93EA-0EF1AD4BEC11}"/>
              </a:ext>
            </a:extLst>
          </p:cNvPr>
          <p:cNvPicPr>
            <a:picLocks noChangeAspect="1"/>
          </p:cNvPicPr>
          <p:nvPr/>
        </p:nvPicPr>
        <p:blipFill>
          <a:blip r:embed="rId3"/>
          <a:stretch>
            <a:fillRect/>
          </a:stretch>
        </p:blipFill>
        <p:spPr>
          <a:xfrm>
            <a:off x="6520360" y="2378213"/>
            <a:ext cx="5014202" cy="1905476"/>
          </a:xfrm>
          <a:prstGeom prst="rect">
            <a:avLst/>
          </a:prstGeom>
        </p:spPr>
      </p:pic>
      <p:pic>
        <p:nvPicPr>
          <p:cNvPr id="27" name="图片 26">
            <a:extLst>
              <a:ext uri="{FF2B5EF4-FFF2-40B4-BE49-F238E27FC236}">
                <a16:creationId xmlns:a16="http://schemas.microsoft.com/office/drawing/2014/main" id="{030952EF-0E8D-45A9-9CDB-CC20F946A408}"/>
              </a:ext>
            </a:extLst>
          </p:cNvPr>
          <p:cNvPicPr>
            <a:picLocks noChangeAspect="1"/>
          </p:cNvPicPr>
          <p:nvPr/>
        </p:nvPicPr>
        <p:blipFill>
          <a:blip r:embed="rId4"/>
          <a:stretch>
            <a:fillRect/>
          </a:stretch>
        </p:blipFill>
        <p:spPr>
          <a:xfrm>
            <a:off x="6565464" y="4634847"/>
            <a:ext cx="5042906" cy="1943913"/>
          </a:xfrm>
          <a:prstGeom prst="rect">
            <a:avLst/>
          </a:prstGeom>
        </p:spPr>
      </p:pic>
      <p:sp>
        <p:nvSpPr>
          <p:cNvPr id="28" name="文本框 27">
            <a:extLst>
              <a:ext uri="{FF2B5EF4-FFF2-40B4-BE49-F238E27FC236}">
                <a16:creationId xmlns:a16="http://schemas.microsoft.com/office/drawing/2014/main" id="{DA607853-D824-4528-84DC-4FE9FDCF6892}"/>
              </a:ext>
            </a:extLst>
          </p:cNvPr>
          <p:cNvSpPr txBox="1"/>
          <p:nvPr/>
        </p:nvSpPr>
        <p:spPr>
          <a:xfrm>
            <a:off x="8176294" y="4283689"/>
            <a:ext cx="2817008" cy="369332"/>
          </a:xfrm>
          <a:prstGeom prst="rect">
            <a:avLst/>
          </a:prstGeom>
          <a:noFill/>
        </p:spPr>
        <p:txBody>
          <a:bodyPr wrap="square" rtlCol="0">
            <a:spAutoFit/>
          </a:bodyPr>
          <a:lstStyle/>
          <a:p>
            <a:r>
              <a:rPr lang="zh-CN" altLang="en-US" dirty="0"/>
              <a:t>逐束团流强测量</a:t>
            </a:r>
          </a:p>
        </p:txBody>
      </p:sp>
      <p:sp>
        <p:nvSpPr>
          <p:cNvPr id="29" name="文本框 28">
            <a:extLst>
              <a:ext uri="{FF2B5EF4-FFF2-40B4-BE49-F238E27FC236}">
                <a16:creationId xmlns:a16="http://schemas.microsoft.com/office/drawing/2014/main" id="{56C0C16E-D9D7-4C5A-952E-B0FF36858312}"/>
              </a:ext>
            </a:extLst>
          </p:cNvPr>
          <p:cNvSpPr txBox="1"/>
          <p:nvPr/>
        </p:nvSpPr>
        <p:spPr>
          <a:xfrm>
            <a:off x="8176294" y="6544885"/>
            <a:ext cx="2817008" cy="369332"/>
          </a:xfrm>
          <a:prstGeom prst="rect">
            <a:avLst/>
          </a:prstGeom>
          <a:noFill/>
        </p:spPr>
        <p:txBody>
          <a:bodyPr wrap="square" rtlCol="0">
            <a:spAutoFit/>
          </a:bodyPr>
          <a:lstStyle/>
          <a:p>
            <a:r>
              <a:rPr lang="zh-CN" altLang="en-US" dirty="0"/>
              <a:t>逐束团反馈系统</a:t>
            </a:r>
          </a:p>
        </p:txBody>
      </p:sp>
      <p:sp>
        <p:nvSpPr>
          <p:cNvPr id="30" name="文本框 29">
            <a:extLst>
              <a:ext uri="{FF2B5EF4-FFF2-40B4-BE49-F238E27FC236}">
                <a16:creationId xmlns:a16="http://schemas.microsoft.com/office/drawing/2014/main" id="{499D3A8F-C7A7-42C8-A4CD-BAECA623A546}"/>
              </a:ext>
            </a:extLst>
          </p:cNvPr>
          <p:cNvSpPr txBox="1"/>
          <p:nvPr/>
        </p:nvSpPr>
        <p:spPr>
          <a:xfrm>
            <a:off x="2542961" y="5749808"/>
            <a:ext cx="1680501" cy="369332"/>
          </a:xfrm>
          <a:prstGeom prst="rect">
            <a:avLst/>
          </a:prstGeom>
          <a:noFill/>
        </p:spPr>
        <p:txBody>
          <a:bodyPr wrap="square" rtlCol="0">
            <a:spAutoFit/>
          </a:bodyPr>
          <a:lstStyle/>
          <a:p>
            <a:r>
              <a:rPr lang="zh-CN" altLang="en-US" dirty="0"/>
              <a:t>丢束诊断系统</a:t>
            </a:r>
          </a:p>
        </p:txBody>
      </p:sp>
    </p:spTree>
    <p:extLst>
      <p:ext uri="{BB962C8B-B14F-4D97-AF65-F5344CB8AC3E}">
        <p14:creationId xmlns:p14="http://schemas.microsoft.com/office/powerpoint/2010/main" val="176850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F45974-7BE7-46CE-AD5F-D4BBA131C0F6}"/>
              </a:ext>
            </a:extLst>
          </p:cNvPr>
          <p:cNvSpPr>
            <a:spLocks noGrp="1"/>
          </p:cNvSpPr>
          <p:nvPr>
            <p:ph type="title"/>
          </p:nvPr>
        </p:nvSpPr>
        <p:spPr>
          <a:xfrm>
            <a:off x="797196" y="57592"/>
            <a:ext cx="10515600" cy="1325563"/>
          </a:xfrm>
        </p:spPr>
        <p:txBody>
          <a:bodyPr/>
          <a:lstStyle/>
          <a:p>
            <a:r>
              <a:rPr lang="zh-CN" altLang="en-US" dirty="0"/>
              <a:t>报告内容</a:t>
            </a:r>
          </a:p>
        </p:txBody>
      </p:sp>
      <p:sp>
        <p:nvSpPr>
          <p:cNvPr id="3" name="内容占位符 2">
            <a:extLst>
              <a:ext uri="{FF2B5EF4-FFF2-40B4-BE49-F238E27FC236}">
                <a16:creationId xmlns:a16="http://schemas.microsoft.com/office/drawing/2014/main" id="{F9098EFC-E3C1-4DD5-BBD8-554D63194C1D}"/>
              </a:ext>
            </a:extLst>
          </p:cNvPr>
          <p:cNvSpPr>
            <a:spLocks noGrp="1"/>
          </p:cNvSpPr>
          <p:nvPr>
            <p:ph idx="1"/>
          </p:nvPr>
        </p:nvSpPr>
        <p:spPr>
          <a:xfrm>
            <a:off x="838200" y="1612402"/>
            <a:ext cx="10515600" cy="4351338"/>
          </a:xfrm>
        </p:spPr>
        <p:txBody>
          <a:bodyPr/>
          <a:lstStyle/>
          <a:p>
            <a:r>
              <a:rPr lang="zh-CN" altLang="en-US" sz="3200" dirty="0"/>
              <a:t>对撞亮度反馈系统</a:t>
            </a:r>
            <a:endParaRPr lang="en-US" altLang="zh-CN" sz="3200" dirty="0"/>
          </a:p>
          <a:p>
            <a:r>
              <a:rPr lang="zh-CN" altLang="en-US" sz="3200" dirty="0"/>
              <a:t>逐束团反馈系统</a:t>
            </a:r>
            <a:endParaRPr lang="en-US" altLang="zh-CN" sz="3200" dirty="0"/>
          </a:p>
          <a:p>
            <a:r>
              <a:rPr lang="zh-CN" altLang="en-US" sz="3200" dirty="0"/>
              <a:t>多功能一体化数字处理器</a:t>
            </a:r>
            <a:endParaRPr lang="en-US" altLang="zh-CN" sz="3200" dirty="0"/>
          </a:p>
          <a:p>
            <a:r>
              <a:rPr lang="zh-CN" altLang="en-US" sz="3200" dirty="0"/>
              <a:t>同步光测量系统</a:t>
            </a:r>
            <a:endParaRPr lang="en-US" altLang="zh-CN" sz="3200" dirty="0"/>
          </a:p>
          <a:p>
            <a:endParaRPr lang="zh-CN" altLang="en-US" dirty="0"/>
          </a:p>
        </p:txBody>
      </p:sp>
    </p:spTree>
    <p:extLst>
      <p:ext uri="{BB962C8B-B14F-4D97-AF65-F5344CB8AC3E}">
        <p14:creationId xmlns:p14="http://schemas.microsoft.com/office/powerpoint/2010/main" val="1839807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1EB91D-D8C8-471B-8095-716BFB04757F}"/>
              </a:ext>
            </a:extLst>
          </p:cNvPr>
          <p:cNvSpPr>
            <a:spLocks noGrp="1"/>
          </p:cNvSpPr>
          <p:nvPr>
            <p:ph type="title"/>
          </p:nvPr>
        </p:nvSpPr>
        <p:spPr>
          <a:xfrm>
            <a:off x="838200" y="53490"/>
            <a:ext cx="10515600" cy="1325563"/>
          </a:xfrm>
        </p:spPr>
        <p:txBody>
          <a:bodyPr/>
          <a:lstStyle/>
          <a:p>
            <a:r>
              <a:rPr lang="zh-CN" altLang="en-US" dirty="0"/>
              <a:t>多功能一体化数字信号处理器</a:t>
            </a:r>
          </a:p>
        </p:txBody>
      </p:sp>
      <p:sp>
        <p:nvSpPr>
          <p:cNvPr id="3" name="内容占位符 2">
            <a:extLst>
              <a:ext uri="{FF2B5EF4-FFF2-40B4-BE49-F238E27FC236}">
                <a16:creationId xmlns:a16="http://schemas.microsoft.com/office/drawing/2014/main" id="{174DCD2D-43F9-4D03-BED1-F55AF777F5F7}"/>
              </a:ext>
            </a:extLst>
          </p:cNvPr>
          <p:cNvSpPr>
            <a:spLocks noGrp="1"/>
          </p:cNvSpPr>
          <p:nvPr>
            <p:ph idx="1"/>
          </p:nvPr>
        </p:nvSpPr>
        <p:spPr>
          <a:xfrm>
            <a:off x="838200" y="1136750"/>
            <a:ext cx="10515600" cy="4351338"/>
          </a:xfrm>
        </p:spPr>
        <p:txBody>
          <a:bodyPr/>
          <a:lstStyle/>
          <a:p>
            <a:r>
              <a:rPr lang="zh-CN" altLang="en-US" dirty="0"/>
              <a:t>已有的基础</a:t>
            </a:r>
            <a:endParaRPr lang="en-US" altLang="zh-CN" dirty="0"/>
          </a:p>
          <a:p>
            <a:pPr lvl="1"/>
            <a:r>
              <a:rPr lang="zh-CN" altLang="en-US" dirty="0"/>
              <a:t>中频处理器研制成功（逐圈和闭轨测量），已广泛应用所内加速器装置，国内实验室采购或委托样机</a:t>
            </a:r>
            <a:endParaRPr lang="en-US" altLang="zh-CN" dirty="0"/>
          </a:p>
          <a:p>
            <a:pPr lvl="1"/>
            <a:r>
              <a:rPr lang="zh-CN" altLang="en-US" dirty="0"/>
              <a:t>射频处理器样机研制，应用于逐束团流强测量及束流不稳定性研究。</a:t>
            </a:r>
            <a:endParaRPr lang="en-US" altLang="zh-CN" dirty="0"/>
          </a:p>
          <a:p>
            <a:r>
              <a:rPr lang="zh-CN" altLang="en-US" dirty="0"/>
              <a:t>研究目标</a:t>
            </a:r>
            <a:endParaRPr lang="en-US" altLang="zh-CN" dirty="0"/>
          </a:p>
          <a:p>
            <a:pPr lvl="1"/>
            <a:r>
              <a:rPr lang="zh-CN" altLang="en-US" dirty="0"/>
              <a:t>综合束流测量需求，综合开发一套处理器硬件，通过搭配不同的前段电子学实现不同束测参数的测量。</a:t>
            </a:r>
            <a:endParaRPr lang="en-US" altLang="zh-CN" dirty="0"/>
          </a:p>
          <a:p>
            <a:pPr lvl="1"/>
            <a:r>
              <a:rPr lang="zh-CN" altLang="en-US" dirty="0"/>
              <a:t>建立专门的测试平台，解决批量生产测试问题。</a:t>
            </a:r>
          </a:p>
        </p:txBody>
      </p:sp>
    </p:spTree>
    <p:extLst>
      <p:ext uri="{BB962C8B-B14F-4D97-AF65-F5344CB8AC3E}">
        <p14:creationId xmlns:p14="http://schemas.microsoft.com/office/powerpoint/2010/main" val="23362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8C43BF-1636-41D1-9D5D-CF48005C17FB}"/>
              </a:ext>
            </a:extLst>
          </p:cNvPr>
          <p:cNvSpPr>
            <a:spLocks noGrp="1"/>
          </p:cNvSpPr>
          <p:nvPr>
            <p:ph type="title"/>
          </p:nvPr>
        </p:nvSpPr>
        <p:spPr>
          <a:xfrm>
            <a:off x="809497" y="69893"/>
            <a:ext cx="10515600" cy="1325563"/>
          </a:xfrm>
        </p:spPr>
        <p:txBody>
          <a:bodyPr/>
          <a:lstStyle/>
          <a:p>
            <a:r>
              <a:rPr lang="zh-CN" altLang="en-US" dirty="0"/>
              <a:t>同步光测量系统</a:t>
            </a:r>
          </a:p>
        </p:txBody>
      </p:sp>
      <p:sp>
        <p:nvSpPr>
          <p:cNvPr id="3" name="内容占位符 2">
            <a:extLst>
              <a:ext uri="{FF2B5EF4-FFF2-40B4-BE49-F238E27FC236}">
                <a16:creationId xmlns:a16="http://schemas.microsoft.com/office/drawing/2014/main" id="{DE37037B-C9AF-478C-AA5E-52E5212F5D93}"/>
              </a:ext>
            </a:extLst>
          </p:cNvPr>
          <p:cNvSpPr>
            <a:spLocks noGrp="1"/>
          </p:cNvSpPr>
          <p:nvPr>
            <p:ph idx="1"/>
          </p:nvPr>
        </p:nvSpPr>
        <p:spPr>
          <a:xfrm>
            <a:off x="809497" y="1485288"/>
            <a:ext cx="10515600" cy="4351338"/>
          </a:xfrm>
        </p:spPr>
        <p:txBody>
          <a:bodyPr/>
          <a:lstStyle/>
          <a:p>
            <a:r>
              <a:rPr lang="zh-CN" altLang="en-US" dirty="0">
                <a:solidFill>
                  <a:srgbClr val="000000"/>
                </a:solidFill>
                <a:latin typeface="等线" panose="02010600030101010101" pitchFamily="2" charset="-122"/>
                <a:ea typeface="等线" panose="02010600030101010101" pitchFamily="2" charset="-122"/>
              </a:rPr>
              <a:t>光脉冲选取和</a:t>
            </a:r>
            <a:r>
              <a:rPr lang="zh-CN" altLang="en-US" b="0" i="0" dirty="0">
                <a:solidFill>
                  <a:srgbClr val="000000"/>
                </a:solidFill>
                <a:effectLst/>
                <a:latin typeface="等线" panose="02010600030101010101" pitchFamily="2" charset="-122"/>
                <a:ea typeface="等线" panose="02010600030101010101" pitchFamily="2" charset="-122"/>
              </a:rPr>
              <a:t>同步光引出系统</a:t>
            </a:r>
            <a:endParaRPr lang="en-US" altLang="zh-CN" b="0" i="0" dirty="0">
              <a:solidFill>
                <a:srgbClr val="000000"/>
              </a:solidFill>
              <a:effectLst/>
              <a:latin typeface="等线" panose="02010600030101010101" pitchFamily="2" charset="-122"/>
              <a:ea typeface="等线" panose="02010600030101010101" pitchFamily="2" charset="-122"/>
            </a:endParaRPr>
          </a:p>
          <a:p>
            <a:pPr lvl="1"/>
            <a:r>
              <a:rPr lang="zh-CN" altLang="en-US" b="0" i="0" dirty="0">
                <a:solidFill>
                  <a:srgbClr val="000000"/>
                </a:solidFill>
                <a:effectLst/>
                <a:latin typeface="等线" panose="02010600030101010101" pitchFamily="2" charset="-122"/>
                <a:ea typeface="等线" panose="02010600030101010101" pitchFamily="2" charset="-122"/>
              </a:rPr>
              <a:t>引出可见光，且保证尽可能降低高能量热负载对镜表面变形的影响。</a:t>
            </a:r>
            <a:endParaRPr lang="en-US" altLang="zh-CN" b="0" i="0" dirty="0">
              <a:solidFill>
                <a:srgbClr val="000000"/>
              </a:solidFill>
              <a:effectLst/>
              <a:latin typeface="等线" panose="02010600030101010101" pitchFamily="2" charset="-122"/>
              <a:ea typeface="等线" panose="02010600030101010101" pitchFamily="2" charset="-122"/>
            </a:endParaRPr>
          </a:p>
          <a:p>
            <a:pPr lvl="1"/>
            <a:r>
              <a:rPr lang="zh-CN" altLang="en-US" dirty="0">
                <a:solidFill>
                  <a:srgbClr val="000000"/>
                </a:solidFill>
                <a:latin typeface="等线" panose="02010600030101010101" pitchFamily="2" charset="-122"/>
              </a:rPr>
              <a:t>选取注入</a:t>
            </a:r>
            <a:r>
              <a:rPr lang="zh-CN" altLang="en-US" b="0" i="0" dirty="0">
                <a:solidFill>
                  <a:srgbClr val="000000"/>
                </a:solidFill>
                <a:effectLst/>
                <a:latin typeface="等线" panose="02010600030101010101" pitchFamily="2" charset="-122"/>
                <a:ea typeface="等线" panose="02010600030101010101" pitchFamily="2" charset="-122"/>
              </a:rPr>
              <a:t>束团产生的光脉冲，以区别注入束脉冲与储存束脉冲，用于通过观测注入瞬态束流动力学来研究机器状态。</a:t>
            </a:r>
            <a:endParaRPr lang="en-US" altLang="zh-CN" b="0" i="0" dirty="0">
              <a:solidFill>
                <a:srgbClr val="000000"/>
              </a:solidFill>
              <a:effectLst/>
              <a:latin typeface="等线" panose="02010600030101010101" pitchFamily="2" charset="-122"/>
              <a:ea typeface="等线" panose="02010600030101010101" pitchFamily="2" charset="-122"/>
            </a:endParaRPr>
          </a:p>
          <a:p>
            <a:pPr lvl="1"/>
            <a:r>
              <a:rPr lang="zh-CN" altLang="en-US" dirty="0">
                <a:solidFill>
                  <a:srgbClr val="000000"/>
                </a:solidFill>
                <a:latin typeface="等线" panose="02010600030101010101" pitchFamily="2" charset="-122"/>
                <a:ea typeface="等线" panose="02010600030101010101" pitchFamily="2" charset="-122"/>
              </a:rPr>
              <a:t>解决</a:t>
            </a:r>
            <a:r>
              <a:rPr lang="zh-CN" altLang="zh-CN" dirty="0">
                <a:solidFill>
                  <a:srgbClr val="000000"/>
                </a:solidFill>
                <a:latin typeface="等线" panose="02010600030101010101" pitchFamily="2" charset="-122"/>
                <a:ea typeface="等线" panose="02010600030101010101" pitchFamily="2" charset="-122"/>
              </a:rPr>
              <a:t>大尺寸</a:t>
            </a:r>
            <a:r>
              <a:rPr lang="en-US" altLang="zh-CN" dirty="0">
                <a:solidFill>
                  <a:srgbClr val="000000"/>
                </a:solidFill>
                <a:latin typeface="等线" panose="02010600030101010101" pitchFamily="2" charset="-122"/>
                <a:ea typeface="等线" panose="02010600030101010101" pitchFamily="2" charset="-122"/>
              </a:rPr>
              <a:t>CVD Diamond</a:t>
            </a:r>
            <a:r>
              <a:rPr lang="zh-CN" altLang="zh-CN" dirty="0">
                <a:solidFill>
                  <a:srgbClr val="000000"/>
                </a:solidFill>
                <a:latin typeface="等线" panose="02010600030101010101" pitchFamily="2" charset="-122"/>
                <a:ea typeface="等线" panose="02010600030101010101" pitchFamily="2" charset="-122"/>
              </a:rPr>
              <a:t>反射镜的</a:t>
            </a:r>
            <a:r>
              <a:rPr lang="zh-CN" altLang="en-US" dirty="0">
                <a:solidFill>
                  <a:srgbClr val="000000"/>
                </a:solidFill>
                <a:latin typeface="等线" panose="02010600030101010101" pitchFamily="2" charset="-122"/>
                <a:ea typeface="等线" panose="02010600030101010101" pitchFamily="2" charset="-122"/>
              </a:rPr>
              <a:t>研制</a:t>
            </a:r>
            <a:endParaRPr lang="en-US" altLang="zh-CN" dirty="0">
              <a:solidFill>
                <a:srgbClr val="000000"/>
              </a:solidFill>
              <a:latin typeface="等线" panose="02010600030101010101" pitchFamily="2" charset="-122"/>
              <a:ea typeface="等线" panose="02010600030101010101" pitchFamily="2" charset="-122"/>
            </a:endParaRPr>
          </a:p>
          <a:p>
            <a:r>
              <a:rPr lang="en-US" altLang="zh-CN" b="0" i="0" dirty="0">
                <a:solidFill>
                  <a:srgbClr val="000000"/>
                </a:solidFill>
                <a:effectLst/>
                <a:latin typeface="等线" panose="02010600030101010101" pitchFamily="2" charset="-122"/>
                <a:ea typeface="等线" panose="02010600030101010101" pitchFamily="2" charset="-122"/>
              </a:rPr>
              <a:t>X</a:t>
            </a:r>
            <a:r>
              <a:rPr lang="zh-CN" altLang="en-US" b="0" i="0" dirty="0">
                <a:solidFill>
                  <a:srgbClr val="000000"/>
                </a:solidFill>
                <a:effectLst/>
                <a:latin typeface="等线" panose="02010600030101010101" pitchFamily="2" charset="-122"/>
                <a:ea typeface="等线" panose="02010600030101010101" pitchFamily="2" charset="-122"/>
              </a:rPr>
              <a:t>射线干涉成像系统</a:t>
            </a:r>
            <a:endParaRPr lang="en-US" altLang="zh-CN" dirty="0">
              <a:solidFill>
                <a:srgbClr val="000000"/>
              </a:solidFill>
              <a:latin typeface="等线" panose="02010600030101010101" pitchFamily="2" charset="-122"/>
              <a:ea typeface="等线" panose="02010600030101010101" pitchFamily="2" charset="-122"/>
            </a:endParaRPr>
          </a:p>
          <a:p>
            <a:pPr lvl="1"/>
            <a:r>
              <a:rPr lang="zh-CN" altLang="en-US" b="0" i="0" dirty="0">
                <a:solidFill>
                  <a:srgbClr val="000000"/>
                </a:solidFill>
                <a:effectLst/>
                <a:latin typeface="等线" panose="02010600030101010101" pitchFamily="2" charset="-122"/>
                <a:ea typeface="等线" panose="02010600030101010101" pitchFamily="2" charset="-122"/>
              </a:rPr>
              <a:t>用于研究束流截面尺寸以及发射度的测量，是束流参数测量的必要设备。</a:t>
            </a:r>
            <a:endParaRPr lang="en-US" altLang="zh-CN" b="0" i="0" dirty="0">
              <a:solidFill>
                <a:srgbClr val="000000"/>
              </a:solidFill>
              <a:effectLst/>
              <a:latin typeface="等线" panose="02010600030101010101" pitchFamily="2" charset="-122"/>
              <a:ea typeface="等线" panose="02010600030101010101" pitchFamily="2" charset="-122"/>
            </a:endParaRPr>
          </a:p>
          <a:p>
            <a:pPr lvl="1"/>
            <a:r>
              <a:rPr lang="en-US" altLang="zh-CN" dirty="0">
                <a:solidFill>
                  <a:srgbClr val="000000"/>
                </a:solidFill>
                <a:latin typeface="等线" panose="02010600030101010101" pitchFamily="2" charset="-122"/>
                <a:ea typeface="等线" panose="02010600030101010101" pitchFamily="2" charset="-122"/>
              </a:rPr>
              <a:t>X</a:t>
            </a:r>
            <a:r>
              <a:rPr lang="zh-CN" altLang="zh-CN" dirty="0">
                <a:solidFill>
                  <a:srgbClr val="000000"/>
                </a:solidFill>
                <a:latin typeface="等线" panose="02010600030101010101" pitchFamily="2" charset="-122"/>
                <a:ea typeface="等线" panose="02010600030101010101" pitchFamily="2" charset="-122"/>
              </a:rPr>
              <a:t>射线波段双缝</a:t>
            </a:r>
            <a:r>
              <a:rPr lang="zh-CN" altLang="en-US" dirty="0">
                <a:solidFill>
                  <a:srgbClr val="000000"/>
                </a:solidFill>
                <a:latin typeface="等线" panose="02010600030101010101" pitchFamily="2" charset="-122"/>
                <a:ea typeface="等线" panose="02010600030101010101" pitchFamily="2" charset="-122"/>
              </a:rPr>
              <a:t>研制</a:t>
            </a:r>
            <a:endParaRPr lang="en-US" altLang="zh-CN" dirty="0">
              <a:solidFill>
                <a:srgbClr val="000000"/>
              </a:solidFill>
              <a:latin typeface="等线" panose="02010600030101010101" pitchFamily="2" charset="-122"/>
              <a:ea typeface="等线" panose="02010600030101010101" pitchFamily="2" charset="-122"/>
            </a:endParaRPr>
          </a:p>
          <a:p>
            <a:pPr lvl="1"/>
            <a:r>
              <a:rPr lang="zh-CN" altLang="zh-CN" dirty="0">
                <a:solidFill>
                  <a:srgbClr val="000000"/>
                </a:solidFill>
                <a:latin typeface="等线" panose="02010600030101010101" pitchFamily="2" charset="-122"/>
                <a:ea typeface="等线" panose="02010600030101010101" pitchFamily="2" charset="-122"/>
              </a:rPr>
              <a:t>单色器、多维电控平移台、</a:t>
            </a:r>
            <a:r>
              <a:rPr lang="en-US" altLang="zh-CN" dirty="0">
                <a:solidFill>
                  <a:srgbClr val="000000"/>
                </a:solidFill>
                <a:latin typeface="等线" panose="02010600030101010101" pitchFamily="2" charset="-122"/>
                <a:ea typeface="等线" panose="02010600030101010101" pitchFamily="2" charset="-122"/>
              </a:rPr>
              <a:t>X</a:t>
            </a:r>
            <a:r>
              <a:rPr lang="zh-CN" altLang="zh-CN" dirty="0">
                <a:solidFill>
                  <a:srgbClr val="000000"/>
                </a:solidFill>
                <a:latin typeface="等线" panose="02010600030101010101" pitchFamily="2" charset="-122"/>
                <a:ea typeface="等线" panose="02010600030101010101" pitchFamily="2" charset="-122"/>
              </a:rPr>
              <a:t>射线相机的设计</a:t>
            </a:r>
            <a:endParaRPr lang="en-US" altLang="zh-CN" dirty="0">
              <a:solidFill>
                <a:srgbClr val="000000"/>
              </a:solidFill>
              <a:latin typeface="等线" panose="02010600030101010101" pitchFamily="2" charset="-122"/>
              <a:ea typeface="等线" panose="02010600030101010101" pitchFamily="2" charset="-122"/>
            </a:endParaRPr>
          </a:p>
          <a:p>
            <a:pPr lvl="1"/>
            <a:endParaRPr lang="zh-CN" altLang="en-US" dirty="0"/>
          </a:p>
        </p:txBody>
      </p:sp>
      <p:sp>
        <p:nvSpPr>
          <p:cNvPr id="5" name="文本框 4">
            <a:extLst>
              <a:ext uri="{FF2B5EF4-FFF2-40B4-BE49-F238E27FC236}">
                <a16:creationId xmlns:a16="http://schemas.microsoft.com/office/drawing/2014/main" id="{3CE901A6-F8E0-4ECA-AE8D-7EFE121BB2FD}"/>
              </a:ext>
            </a:extLst>
          </p:cNvPr>
          <p:cNvSpPr txBox="1"/>
          <p:nvPr/>
        </p:nvSpPr>
        <p:spPr>
          <a:xfrm>
            <a:off x="9820573" y="5572515"/>
            <a:ext cx="1996919" cy="707886"/>
          </a:xfrm>
          <a:prstGeom prst="rect">
            <a:avLst/>
          </a:prstGeom>
          <a:noFill/>
        </p:spPr>
        <p:txBody>
          <a:bodyPr wrap="square" rtlCol="0">
            <a:spAutoFit/>
          </a:bodyPr>
          <a:lstStyle/>
          <a:p>
            <a:r>
              <a:rPr lang="zh-CN" altLang="en-US" sz="4000" dirty="0">
                <a:solidFill>
                  <a:schemeClr val="accent1"/>
                </a:solidFill>
              </a:rPr>
              <a:t>谢谢！</a:t>
            </a:r>
          </a:p>
        </p:txBody>
      </p:sp>
    </p:spTree>
    <p:extLst>
      <p:ext uri="{BB962C8B-B14F-4D97-AF65-F5344CB8AC3E}">
        <p14:creationId xmlns:p14="http://schemas.microsoft.com/office/powerpoint/2010/main" val="1350699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791E3A-6205-4601-9E2C-634A26C389EC}"/>
              </a:ext>
            </a:extLst>
          </p:cNvPr>
          <p:cNvSpPr>
            <a:spLocks noGrp="1"/>
          </p:cNvSpPr>
          <p:nvPr>
            <p:ph type="title"/>
          </p:nvPr>
        </p:nvSpPr>
        <p:spPr>
          <a:xfrm>
            <a:off x="838200" y="112528"/>
            <a:ext cx="10515600" cy="1325563"/>
          </a:xfrm>
        </p:spPr>
        <p:txBody>
          <a:bodyPr/>
          <a:lstStyle/>
          <a:p>
            <a:r>
              <a:rPr lang="zh-CN" altLang="en-US" dirty="0"/>
              <a:t>对撞亮度反馈系统</a:t>
            </a:r>
          </a:p>
        </p:txBody>
      </p:sp>
      <p:sp>
        <p:nvSpPr>
          <p:cNvPr id="3" name="内容占位符 2">
            <a:extLst>
              <a:ext uri="{FF2B5EF4-FFF2-40B4-BE49-F238E27FC236}">
                <a16:creationId xmlns:a16="http://schemas.microsoft.com/office/drawing/2014/main" id="{55954FCE-3010-4B6A-AF14-566E682CF30F}"/>
              </a:ext>
            </a:extLst>
          </p:cNvPr>
          <p:cNvSpPr>
            <a:spLocks noGrp="1"/>
          </p:cNvSpPr>
          <p:nvPr>
            <p:ph idx="1"/>
          </p:nvPr>
        </p:nvSpPr>
        <p:spPr>
          <a:xfrm>
            <a:off x="797785" y="1438091"/>
            <a:ext cx="10515600" cy="4351338"/>
          </a:xfrm>
        </p:spPr>
        <p:txBody>
          <a:bodyPr/>
          <a:lstStyle/>
          <a:p>
            <a:pPr marL="0" indent="0">
              <a:lnSpc>
                <a:spcPct val="150000"/>
              </a:lnSpc>
              <a:buNone/>
            </a:pPr>
            <a:r>
              <a:rPr lang="zh-CN" altLang="en-US" dirty="0"/>
              <a:t>主要研究内容</a:t>
            </a:r>
            <a:endParaRPr lang="en-US" altLang="zh-CN" dirty="0"/>
          </a:p>
          <a:p>
            <a:pPr marL="0" indent="0">
              <a:lnSpc>
                <a:spcPct val="150000"/>
              </a:lnSpc>
              <a:buNone/>
            </a:pPr>
            <a:r>
              <a:rPr lang="zh-CN" altLang="zh-CN" dirty="0"/>
              <a:t>（</a:t>
            </a:r>
            <a:r>
              <a:rPr lang="en-US" altLang="zh-CN" dirty="0"/>
              <a:t>1</a:t>
            </a:r>
            <a:r>
              <a:rPr lang="zh-CN" altLang="zh-CN" dirty="0"/>
              <a:t>）</a:t>
            </a:r>
            <a:r>
              <a:rPr lang="en-US" altLang="zh-CN" dirty="0"/>
              <a:t>CEPC</a:t>
            </a:r>
            <a:r>
              <a:rPr lang="zh-CN" altLang="en-US" dirty="0"/>
              <a:t>对撞点处</a:t>
            </a:r>
            <a:r>
              <a:rPr lang="zh-CN" altLang="zh-CN" b="1" dirty="0"/>
              <a:t>亮度探测器</a:t>
            </a:r>
            <a:r>
              <a:rPr lang="zh-CN" altLang="zh-CN" dirty="0"/>
              <a:t>及其</a:t>
            </a:r>
            <a:r>
              <a:rPr lang="zh-CN" altLang="zh-CN" b="1" dirty="0"/>
              <a:t>数据获取系统</a:t>
            </a:r>
            <a:r>
              <a:rPr lang="zh-CN" altLang="zh-CN" dirty="0"/>
              <a:t>研究；</a:t>
            </a:r>
          </a:p>
          <a:p>
            <a:pPr marL="0" indent="0">
              <a:lnSpc>
                <a:spcPct val="150000"/>
              </a:lnSpc>
              <a:buNone/>
            </a:pPr>
            <a:r>
              <a:rPr lang="zh-CN" altLang="zh-CN" dirty="0"/>
              <a:t>（</a:t>
            </a:r>
            <a:r>
              <a:rPr lang="en-US" altLang="zh-CN" dirty="0"/>
              <a:t>2</a:t>
            </a:r>
            <a:r>
              <a:rPr lang="zh-CN" altLang="zh-CN" dirty="0"/>
              <a:t>）基于</a:t>
            </a:r>
            <a:r>
              <a:rPr lang="en-US" altLang="zh-CN" dirty="0"/>
              <a:t>CEPC</a:t>
            </a:r>
            <a:r>
              <a:rPr lang="zh-CN" altLang="zh-CN" dirty="0"/>
              <a:t>亮度探测器和正负电子束团精确位置测量的</a:t>
            </a:r>
            <a:r>
              <a:rPr lang="zh-CN" altLang="zh-CN" b="1" dirty="0"/>
              <a:t>局部轨道快反馈</a:t>
            </a:r>
            <a:r>
              <a:rPr lang="zh-CN" altLang="en-US" b="1" dirty="0"/>
              <a:t>硬件</a:t>
            </a:r>
            <a:r>
              <a:rPr lang="zh-CN" altLang="zh-CN" b="1" dirty="0"/>
              <a:t>系统</a:t>
            </a:r>
            <a:r>
              <a:rPr lang="zh-CN" altLang="zh-CN" dirty="0"/>
              <a:t>研究</a:t>
            </a:r>
            <a:r>
              <a:rPr lang="zh-CN" altLang="en-US" dirty="0"/>
              <a:t>；</a:t>
            </a:r>
            <a:endParaRPr lang="zh-CN" altLang="zh-CN" dirty="0"/>
          </a:p>
          <a:p>
            <a:pPr marL="0" indent="0">
              <a:lnSpc>
                <a:spcPct val="150000"/>
              </a:lnSpc>
              <a:buNone/>
            </a:pPr>
            <a:r>
              <a:rPr lang="zh-CN" altLang="zh-CN" dirty="0"/>
              <a:t>（</a:t>
            </a:r>
            <a:r>
              <a:rPr lang="en-US" altLang="zh-CN" dirty="0"/>
              <a:t>3</a:t>
            </a:r>
            <a:r>
              <a:rPr lang="zh-CN" altLang="zh-CN" dirty="0"/>
              <a:t>）</a:t>
            </a:r>
            <a:r>
              <a:rPr lang="en-US" altLang="zh-CN" dirty="0"/>
              <a:t>CEPC</a:t>
            </a:r>
            <a:r>
              <a:rPr lang="zh-CN" altLang="zh-CN" dirty="0"/>
              <a:t>对撞点处</a:t>
            </a:r>
            <a:r>
              <a:rPr lang="zh-CN" altLang="en-US" b="1" dirty="0"/>
              <a:t>局部</a:t>
            </a:r>
            <a:r>
              <a:rPr lang="zh-CN" altLang="zh-CN" b="1" dirty="0"/>
              <a:t>快轨道反馈控制算法</a:t>
            </a:r>
            <a:r>
              <a:rPr lang="zh-CN" altLang="zh-CN" dirty="0"/>
              <a:t>的研究</a:t>
            </a:r>
            <a:r>
              <a:rPr lang="zh-CN" altLang="en-US" dirty="0"/>
              <a:t>；</a:t>
            </a:r>
            <a:endParaRPr lang="zh-CN" altLang="zh-CN" dirty="0"/>
          </a:p>
          <a:p>
            <a:endParaRPr lang="zh-CN" altLang="en-US" dirty="0"/>
          </a:p>
        </p:txBody>
      </p:sp>
    </p:spTree>
    <p:extLst>
      <p:ext uri="{BB962C8B-B14F-4D97-AF65-F5344CB8AC3E}">
        <p14:creationId xmlns:p14="http://schemas.microsoft.com/office/powerpoint/2010/main" val="142828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850F1DF-F0E3-42F5-854E-C74AA00B9FA7}"/>
              </a:ext>
            </a:extLst>
          </p:cNvPr>
          <p:cNvSpPr>
            <a:spLocks noGrp="1"/>
          </p:cNvSpPr>
          <p:nvPr>
            <p:ph idx="1"/>
          </p:nvPr>
        </p:nvSpPr>
        <p:spPr>
          <a:xfrm>
            <a:off x="7768190" y="5967224"/>
            <a:ext cx="3644627" cy="792088"/>
          </a:xfrm>
        </p:spPr>
        <p:txBody>
          <a:bodyPr/>
          <a:lstStyle/>
          <a:p>
            <a:pPr>
              <a:lnSpc>
                <a:spcPct val="150000"/>
              </a:lnSpc>
            </a:pPr>
            <a:r>
              <a:rPr lang="zh-CN" altLang="en-US" dirty="0"/>
              <a:t>系统原理框图示意</a:t>
            </a:r>
            <a:endParaRPr lang="zh-CN" altLang="zh-CN" dirty="0"/>
          </a:p>
        </p:txBody>
      </p:sp>
      <p:pic>
        <p:nvPicPr>
          <p:cNvPr id="4" name="图片 3">
            <a:extLst>
              <a:ext uri="{FF2B5EF4-FFF2-40B4-BE49-F238E27FC236}">
                <a16:creationId xmlns:a16="http://schemas.microsoft.com/office/drawing/2014/main" id="{6391AD99-0824-4662-AD0C-F864A638C84F}"/>
              </a:ext>
            </a:extLst>
          </p:cNvPr>
          <p:cNvPicPr>
            <a:picLocks noChangeAspect="1"/>
          </p:cNvPicPr>
          <p:nvPr/>
        </p:nvPicPr>
        <p:blipFill>
          <a:blip r:embed="rId2"/>
          <a:stretch>
            <a:fillRect/>
          </a:stretch>
        </p:blipFill>
        <p:spPr>
          <a:xfrm>
            <a:off x="1454319" y="1120637"/>
            <a:ext cx="9493221" cy="5979623"/>
          </a:xfrm>
          <a:prstGeom prst="rect">
            <a:avLst/>
          </a:prstGeom>
        </p:spPr>
      </p:pic>
      <p:sp>
        <p:nvSpPr>
          <p:cNvPr id="7" name="标题 1">
            <a:extLst>
              <a:ext uri="{FF2B5EF4-FFF2-40B4-BE49-F238E27FC236}">
                <a16:creationId xmlns:a16="http://schemas.microsoft.com/office/drawing/2014/main" id="{94CB3A09-A41A-4465-B9ED-0920A98B85DC}"/>
              </a:ext>
            </a:extLst>
          </p:cNvPr>
          <p:cNvSpPr txBox="1">
            <a:spLocks/>
          </p:cNvSpPr>
          <p:nvPr/>
        </p:nvSpPr>
        <p:spPr>
          <a:xfrm>
            <a:off x="838200" y="1125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对撞亮度反馈系统</a:t>
            </a:r>
            <a:endParaRPr lang="zh-CN" altLang="en-US" dirty="0"/>
          </a:p>
        </p:txBody>
      </p:sp>
    </p:spTree>
    <p:extLst>
      <p:ext uri="{BB962C8B-B14F-4D97-AF65-F5344CB8AC3E}">
        <p14:creationId xmlns:p14="http://schemas.microsoft.com/office/powerpoint/2010/main" val="164628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2E533B-FE97-4536-804B-7DD0551617A2}"/>
              </a:ext>
            </a:extLst>
          </p:cNvPr>
          <p:cNvSpPr>
            <a:spLocks noGrp="1"/>
          </p:cNvSpPr>
          <p:nvPr>
            <p:ph type="title"/>
          </p:nvPr>
        </p:nvSpPr>
        <p:spPr>
          <a:xfrm>
            <a:off x="2166910" y="44450"/>
            <a:ext cx="8501090" cy="955658"/>
          </a:xfrm>
        </p:spPr>
        <p:txBody>
          <a:bodyPr>
            <a:normAutofit fontScale="90000"/>
          </a:bodyPr>
          <a:lstStyle/>
          <a:p>
            <a:r>
              <a:rPr lang="en-US" altLang="zh-CN" dirty="0">
                <a:solidFill>
                  <a:schemeClr val="bg1"/>
                </a:solidFill>
              </a:rPr>
              <a:t>3.4 </a:t>
            </a:r>
            <a:r>
              <a:rPr lang="zh-CN" altLang="en-US" dirty="0">
                <a:solidFill>
                  <a:schemeClr val="bg1"/>
                </a:solidFill>
              </a:rPr>
              <a:t>系统研究方案</a:t>
            </a:r>
            <a:r>
              <a:rPr lang="en-US" altLang="zh-CN" dirty="0">
                <a:solidFill>
                  <a:schemeClr val="bg1"/>
                </a:solidFill>
              </a:rPr>
              <a:t>——</a:t>
            </a:r>
            <a:r>
              <a:rPr lang="zh-CN" altLang="en-US" dirty="0">
                <a:solidFill>
                  <a:schemeClr val="bg1"/>
                </a:solidFill>
              </a:rPr>
              <a:t>系统总体方案（</a:t>
            </a:r>
            <a:r>
              <a:rPr lang="en-US" altLang="zh-CN" dirty="0">
                <a:solidFill>
                  <a:schemeClr val="bg1"/>
                </a:solidFill>
              </a:rPr>
              <a:t>2</a:t>
            </a:r>
            <a:r>
              <a:rPr lang="zh-CN" altLang="en-US" dirty="0">
                <a:solidFill>
                  <a:schemeClr val="bg1"/>
                </a:solidFill>
              </a:rPr>
              <a:t>）</a:t>
            </a:r>
          </a:p>
        </p:txBody>
      </p:sp>
      <p:sp>
        <p:nvSpPr>
          <p:cNvPr id="3" name="内容占位符 2">
            <a:extLst>
              <a:ext uri="{FF2B5EF4-FFF2-40B4-BE49-F238E27FC236}">
                <a16:creationId xmlns:a16="http://schemas.microsoft.com/office/drawing/2014/main" id="{E850F1DF-F0E3-42F5-854E-C74AA00B9FA7}"/>
              </a:ext>
            </a:extLst>
          </p:cNvPr>
          <p:cNvSpPr>
            <a:spLocks noGrp="1"/>
          </p:cNvSpPr>
          <p:nvPr>
            <p:ph idx="1"/>
          </p:nvPr>
        </p:nvSpPr>
        <p:spPr>
          <a:xfrm>
            <a:off x="1991544" y="1124744"/>
            <a:ext cx="8568952" cy="5544616"/>
          </a:xfrm>
        </p:spPr>
        <p:txBody>
          <a:bodyPr/>
          <a:lstStyle/>
          <a:p>
            <a:pPr>
              <a:lnSpc>
                <a:spcPct val="150000"/>
              </a:lnSpc>
            </a:pPr>
            <a:r>
              <a:rPr lang="en-US" altLang="zh-CN" dirty="0"/>
              <a:t>CEPC</a:t>
            </a:r>
            <a:r>
              <a:rPr lang="zh-CN" altLang="en-US" dirty="0"/>
              <a:t>对撞亮度探测器及数据获取系统；</a:t>
            </a:r>
            <a:endParaRPr lang="en-US" altLang="zh-CN" dirty="0"/>
          </a:p>
          <a:p>
            <a:pPr>
              <a:lnSpc>
                <a:spcPct val="150000"/>
              </a:lnSpc>
            </a:pPr>
            <a:r>
              <a:rPr lang="en-US" altLang="zh-CN" dirty="0"/>
              <a:t>CEPC</a:t>
            </a:r>
            <a:r>
              <a:rPr lang="zh-CN" altLang="en-US" dirty="0"/>
              <a:t>束流位置探测器及数据获取系统；</a:t>
            </a:r>
            <a:endParaRPr lang="en-US" altLang="zh-CN" dirty="0"/>
          </a:p>
          <a:p>
            <a:pPr>
              <a:lnSpc>
                <a:spcPct val="150000"/>
              </a:lnSpc>
            </a:pPr>
            <a:r>
              <a:rPr lang="en-US" altLang="zh-CN" dirty="0"/>
              <a:t>CEPC</a:t>
            </a:r>
            <a:r>
              <a:rPr lang="zh-CN" altLang="en-US" dirty="0"/>
              <a:t>对撞点位置束流局部轨道快反馈控制系统；</a:t>
            </a:r>
            <a:endParaRPr lang="en-US" altLang="zh-CN" dirty="0"/>
          </a:p>
          <a:p>
            <a:pPr>
              <a:lnSpc>
                <a:spcPct val="150000"/>
              </a:lnSpc>
            </a:pPr>
            <a:r>
              <a:rPr lang="zh-CN" altLang="en-US" dirty="0"/>
              <a:t>基于对撞亮度和束流位置的束流轨道局部快反馈控制系统的算法设计；</a:t>
            </a:r>
            <a:endParaRPr lang="en-US" altLang="zh-CN" dirty="0"/>
          </a:p>
          <a:p>
            <a:pPr>
              <a:lnSpc>
                <a:spcPct val="150000"/>
              </a:lnSpc>
            </a:pPr>
            <a:r>
              <a:rPr lang="zh-CN" altLang="en-US" dirty="0"/>
              <a:t>其它辅助系统</a:t>
            </a:r>
            <a:endParaRPr lang="en-US" altLang="zh-CN" dirty="0"/>
          </a:p>
          <a:p>
            <a:pPr lvl="1">
              <a:lnSpc>
                <a:spcPct val="150000"/>
              </a:lnSpc>
            </a:pPr>
            <a:r>
              <a:rPr lang="zh-CN" altLang="en-US" dirty="0"/>
              <a:t>定时系统，控制系统，系统状态监测与参数配置等</a:t>
            </a:r>
            <a:endParaRPr lang="zh-CN" altLang="zh-CN" dirty="0"/>
          </a:p>
        </p:txBody>
      </p:sp>
      <p:sp>
        <p:nvSpPr>
          <p:cNvPr id="4" name="标题 1">
            <a:extLst>
              <a:ext uri="{FF2B5EF4-FFF2-40B4-BE49-F238E27FC236}">
                <a16:creationId xmlns:a16="http://schemas.microsoft.com/office/drawing/2014/main" id="{3C48713A-930A-49D0-8381-E55F698A841C}"/>
              </a:ext>
            </a:extLst>
          </p:cNvPr>
          <p:cNvSpPr txBox="1">
            <a:spLocks/>
          </p:cNvSpPr>
          <p:nvPr/>
        </p:nvSpPr>
        <p:spPr>
          <a:xfrm>
            <a:off x="838200" y="1125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对撞亮度反馈系统</a:t>
            </a:r>
            <a:endParaRPr lang="zh-CN" altLang="en-US" dirty="0"/>
          </a:p>
        </p:txBody>
      </p:sp>
    </p:spTree>
    <p:extLst>
      <p:ext uri="{BB962C8B-B14F-4D97-AF65-F5344CB8AC3E}">
        <p14:creationId xmlns:p14="http://schemas.microsoft.com/office/powerpoint/2010/main" val="197540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1C1B34-F746-4742-A74A-C164EF359642}"/>
              </a:ext>
            </a:extLst>
          </p:cNvPr>
          <p:cNvSpPr>
            <a:spLocks noGrp="1"/>
          </p:cNvSpPr>
          <p:nvPr>
            <p:ph type="title"/>
          </p:nvPr>
        </p:nvSpPr>
        <p:spPr/>
        <p:txBody>
          <a:bodyPr/>
          <a:lstStyle/>
          <a:p>
            <a:r>
              <a:rPr lang="en-US" altLang="zh-CN" dirty="0">
                <a:solidFill>
                  <a:schemeClr val="bg1"/>
                </a:solidFill>
              </a:rPr>
              <a:t>3.4 </a:t>
            </a:r>
            <a:r>
              <a:rPr lang="zh-CN" altLang="en-US" dirty="0">
                <a:solidFill>
                  <a:schemeClr val="bg1"/>
                </a:solidFill>
              </a:rPr>
              <a:t>系统研究方案</a:t>
            </a:r>
            <a:r>
              <a:rPr lang="en-US" altLang="zh-CN" dirty="0">
                <a:solidFill>
                  <a:schemeClr val="bg1"/>
                </a:solidFill>
              </a:rPr>
              <a:t>——</a:t>
            </a:r>
            <a:r>
              <a:rPr lang="zh-CN" altLang="en-US" dirty="0">
                <a:solidFill>
                  <a:schemeClr val="bg1"/>
                </a:solidFill>
              </a:rPr>
              <a:t>系统总体方案（</a:t>
            </a:r>
            <a:r>
              <a:rPr lang="en-US" altLang="zh-CN" dirty="0">
                <a:solidFill>
                  <a:schemeClr val="bg1"/>
                </a:solidFill>
              </a:rPr>
              <a:t>3</a:t>
            </a:r>
            <a:r>
              <a:rPr lang="zh-CN" altLang="en-US" dirty="0">
                <a:solidFill>
                  <a:schemeClr val="bg1"/>
                </a:solidFill>
              </a:rPr>
              <a:t>）</a:t>
            </a:r>
          </a:p>
        </p:txBody>
      </p:sp>
      <p:sp>
        <p:nvSpPr>
          <p:cNvPr id="3" name="内容占位符 2">
            <a:extLst>
              <a:ext uri="{FF2B5EF4-FFF2-40B4-BE49-F238E27FC236}">
                <a16:creationId xmlns:a16="http://schemas.microsoft.com/office/drawing/2014/main" id="{D85BEB5C-D7A1-41D3-B7C6-96A817B769CC}"/>
              </a:ext>
            </a:extLst>
          </p:cNvPr>
          <p:cNvSpPr>
            <a:spLocks noGrp="1"/>
          </p:cNvSpPr>
          <p:nvPr>
            <p:ph idx="1"/>
          </p:nvPr>
        </p:nvSpPr>
        <p:spPr>
          <a:xfrm>
            <a:off x="1642671" y="1438091"/>
            <a:ext cx="8964066" cy="4713386"/>
          </a:xfrm>
        </p:spPr>
        <p:txBody>
          <a:bodyPr/>
          <a:lstStyle/>
          <a:p>
            <a:pPr>
              <a:lnSpc>
                <a:spcPct val="150000"/>
              </a:lnSpc>
            </a:pPr>
            <a:r>
              <a:rPr lang="zh-CN" altLang="en-US" dirty="0"/>
              <a:t>束流垂直</a:t>
            </a:r>
            <a:r>
              <a:rPr lang="en-US" altLang="zh-CN" dirty="0"/>
              <a:t>/</a:t>
            </a:r>
            <a:r>
              <a:rPr lang="zh-CN" altLang="en-US" dirty="0"/>
              <a:t>水平方向局部轨道快反馈控制</a:t>
            </a:r>
            <a:endParaRPr lang="en-US" altLang="zh-CN" dirty="0"/>
          </a:p>
          <a:p>
            <a:pPr lvl="1">
              <a:lnSpc>
                <a:spcPct val="150000"/>
              </a:lnSpc>
            </a:pPr>
            <a:r>
              <a:rPr lang="zh-CN" altLang="en-US" dirty="0"/>
              <a:t>垂直方向反馈：</a:t>
            </a:r>
            <a:r>
              <a:rPr lang="zh-CN" altLang="en-US" b="1" dirty="0"/>
              <a:t>以对撞点附近</a:t>
            </a:r>
            <a:r>
              <a:rPr lang="en-US" altLang="zh-CN" b="1" dirty="0"/>
              <a:t>BPM</a:t>
            </a:r>
            <a:r>
              <a:rPr lang="zh-CN" altLang="en-US" b="1" dirty="0"/>
              <a:t>测量为依据实现束流局部轨道快反馈控制</a:t>
            </a:r>
            <a:r>
              <a:rPr lang="zh-CN" altLang="en-US" dirty="0"/>
              <a:t>，其反馈带宽约为</a:t>
            </a:r>
            <a:r>
              <a:rPr lang="en-US" altLang="zh-CN" dirty="0"/>
              <a:t>5Hz</a:t>
            </a:r>
          </a:p>
          <a:p>
            <a:pPr lvl="1">
              <a:lnSpc>
                <a:spcPct val="150000"/>
              </a:lnSpc>
            </a:pPr>
            <a:r>
              <a:rPr lang="zh-CN" altLang="en-US" dirty="0"/>
              <a:t>水平方向反馈：以</a:t>
            </a:r>
            <a:r>
              <a:rPr lang="zh-CN" altLang="en-US" b="1" dirty="0"/>
              <a:t>对撞点亮度探测器数据信息为依据</a:t>
            </a:r>
            <a:r>
              <a:rPr lang="zh-CN" altLang="en-US" dirty="0"/>
              <a:t>；同时</a:t>
            </a:r>
            <a:r>
              <a:rPr lang="zh-CN" altLang="en-US" b="1" dirty="0"/>
              <a:t>根据对撞点附近</a:t>
            </a:r>
            <a:r>
              <a:rPr lang="en-US" altLang="zh-CN" b="1" dirty="0"/>
              <a:t>BPM</a:t>
            </a:r>
            <a:r>
              <a:rPr lang="zh-CN" altLang="en-US" b="1" dirty="0"/>
              <a:t>测量数据</a:t>
            </a:r>
            <a:r>
              <a:rPr lang="zh-CN" altLang="en-US" dirty="0"/>
              <a:t>，对水平方向束流轨道进行反馈控制，其反馈带宽约为</a:t>
            </a:r>
            <a:r>
              <a:rPr lang="en-US" altLang="zh-CN" dirty="0"/>
              <a:t>1Hz</a:t>
            </a:r>
            <a:r>
              <a:rPr lang="zh-CN" altLang="en-US" dirty="0"/>
              <a:t>。</a:t>
            </a:r>
          </a:p>
          <a:p>
            <a:pPr lvl="1">
              <a:lnSpc>
                <a:spcPct val="150000"/>
              </a:lnSpc>
            </a:pPr>
            <a:endParaRPr lang="zh-CN" altLang="en-US" dirty="0"/>
          </a:p>
        </p:txBody>
      </p:sp>
      <p:sp>
        <p:nvSpPr>
          <p:cNvPr id="4" name="标题 1">
            <a:extLst>
              <a:ext uri="{FF2B5EF4-FFF2-40B4-BE49-F238E27FC236}">
                <a16:creationId xmlns:a16="http://schemas.microsoft.com/office/drawing/2014/main" id="{12B6C41A-FB0A-4077-A049-88EDDB6014B3}"/>
              </a:ext>
            </a:extLst>
          </p:cNvPr>
          <p:cNvSpPr txBox="1">
            <a:spLocks/>
          </p:cNvSpPr>
          <p:nvPr/>
        </p:nvSpPr>
        <p:spPr>
          <a:xfrm>
            <a:off x="838200" y="1125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对撞亮度反馈系统</a:t>
            </a:r>
            <a:endParaRPr lang="zh-CN" altLang="en-US" dirty="0"/>
          </a:p>
        </p:txBody>
      </p:sp>
    </p:spTree>
    <p:extLst>
      <p:ext uri="{BB962C8B-B14F-4D97-AF65-F5344CB8AC3E}">
        <p14:creationId xmlns:p14="http://schemas.microsoft.com/office/powerpoint/2010/main" val="294012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1C1B34-F746-4742-A74A-C164EF359642}"/>
              </a:ext>
            </a:extLst>
          </p:cNvPr>
          <p:cNvSpPr>
            <a:spLocks noGrp="1"/>
          </p:cNvSpPr>
          <p:nvPr>
            <p:ph type="title"/>
          </p:nvPr>
        </p:nvSpPr>
        <p:spPr>
          <a:xfrm>
            <a:off x="1847528" y="44450"/>
            <a:ext cx="8712968" cy="955658"/>
          </a:xfrm>
        </p:spPr>
        <p:txBody>
          <a:bodyPr>
            <a:normAutofit fontScale="90000"/>
          </a:bodyPr>
          <a:lstStyle/>
          <a:p>
            <a:r>
              <a:rPr lang="en-US" altLang="zh-CN" dirty="0">
                <a:solidFill>
                  <a:schemeClr val="bg1"/>
                </a:solidFill>
              </a:rPr>
              <a:t>3.4 </a:t>
            </a:r>
            <a:r>
              <a:rPr lang="zh-CN" altLang="en-US" dirty="0">
                <a:solidFill>
                  <a:schemeClr val="bg1"/>
                </a:solidFill>
              </a:rPr>
              <a:t>系统研究方案</a:t>
            </a:r>
            <a:r>
              <a:rPr lang="en-US" altLang="zh-CN" dirty="0">
                <a:solidFill>
                  <a:schemeClr val="bg1"/>
                </a:solidFill>
              </a:rPr>
              <a:t>——</a:t>
            </a:r>
            <a:r>
              <a:rPr lang="zh-CN" altLang="en-US" dirty="0">
                <a:solidFill>
                  <a:schemeClr val="bg1"/>
                </a:solidFill>
              </a:rPr>
              <a:t>系统总体方案（</a:t>
            </a:r>
            <a:r>
              <a:rPr lang="en-US" altLang="zh-CN" dirty="0">
                <a:solidFill>
                  <a:schemeClr val="bg1"/>
                </a:solidFill>
              </a:rPr>
              <a:t>3</a:t>
            </a:r>
            <a:r>
              <a:rPr lang="zh-CN" altLang="en-US" dirty="0">
                <a:solidFill>
                  <a:schemeClr val="bg1"/>
                </a:solidFill>
              </a:rPr>
              <a:t>）</a:t>
            </a:r>
          </a:p>
        </p:txBody>
      </p:sp>
      <p:pic>
        <p:nvPicPr>
          <p:cNvPr id="5" name="图片 4">
            <a:extLst>
              <a:ext uri="{FF2B5EF4-FFF2-40B4-BE49-F238E27FC236}">
                <a16:creationId xmlns:a16="http://schemas.microsoft.com/office/drawing/2014/main" id="{B65FE79A-CF19-4840-AE24-6A44D3654883}"/>
              </a:ext>
            </a:extLst>
          </p:cNvPr>
          <p:cNvPicPr>
            <a:picLocks noChangeAspect="1"/>
          </p:cNvPicPr>
          <p:nvPr/>
        </p:nvPicPr>
        <p:blipFill>
          <a:blip r:embed="rId2"/>
          <a:stretch>
            <a:fillRect/>
          </a:stretch>
        </p:blipFill>
        <p:spPr>
          <a:xfrm>
            <a:off x="1499694" y="1506169"/>
            <a:ext cx="9509421" cy="5059546"/>
          </a:xfrm>
          <a:prstGeom prst="rect">
            <a:avLst/>
          </a:prstGeom>
        </p:spPr>
      </p:pic>
      <p:sp>
        <p:nvSpPr>
          <p:cNvPr id="4" name="标题 1">
            <a:extLst>
              <a:ext uri="{FF2B5EF4-FFF2-40B4-BE49-F238E27FC236}">
                <a16:creationId xmlns:a16="http://schemas.microsoft.com/office/drawing/2014/main" id="{E7BE4171-D5B6-4C91-94A9-3BFB437EDF42}"/>
              </a:ext>
            </a:extLst>
          </p:cNvPr>
          <p:cNvSpPr txBox="1">
            <a:spLocks/>
          </p:cNvSpPr>
          <p:nvPr/>
        </p:nvSpPr>
        <p:spPr>
          <a:xfrm>
            <a:off x="838200" y="1125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对撞亮度反馈系统</a:t>
            </a:r>
            <a:endParaRPr lang="zh-CN" altLang="en-US" dirty="0"/>
          </a:p>
        </p:txBody>
      </p:sp>
    </p:spTree>
    <p:extLst>
      <p:ext uri="{BB962C8B-B14F-4D97-AF65-F5344CB8AC3E}">
        <p14:creationId xmlns:p14="http://schemas.microsoft.com/office/powerpoint/2010/main" val="207548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1C1B34-F746-4742-A74A-C164EF359642}"/>
              </a:ext>
            </a:extLst>
          </p:cNvPr>
          <p:cNvSpPr>
            <a:spLocks noGrp="1"/>
          </p:cNvSpPr>
          <p:nvPr>
            <p:ph type="title"/>
          </p:nvPr>
        </p:nvSpPr>
        <p:spPr/>
        <p:txBody>
          <a:bodyPr/>
          <a:lstStyle/>
          <a:p>
            <a:r>
              <a:rPr lang="en-US" altLang="zh-CN" dirty="0">
                <a:solidFill>
                  <a:schemeClr val="bg1"/>
                </a:solidFill>
              </a:rPr>
              <a:t>3.4 </a:t>
            </a:r>
            <a:r>
              <a:rPr lang="zh-CN" altLang="en-US" dirty="0">
                <a:solidFill>
                  <a:schemeClr val="bg1"/>
                </a:solidFill>
              </a:rPr>
              <a:t>系统研究方案</a:t>
            </a:r>
            <a:r>
              <a:rPr lang="en-US" altLang="zh-CN" dirty="0">
                <a:solidFill>
                  <a:schemeClr val="bg1"/>
                </a:solidFill>
              </a:rPr>
              <a:t>——</a:t>
            </a:r>
            <a:r>
              <a:rPr lang="zh-CN" altLang="en-US" dirty="0">
                <a:solidFill>
                  <a:schemeClr val="bg1"/>
                </a:solidFill>
              </a:rPr>
              <a:t>系统总体方案（</a:t>
            </a:r>
            <a:r>
              <a:rPr lang="en-US" altLang="zh-CN" dirty="0">
                <a:solidFill>
                  <a:schemeClr val="bg1"/>
                </a:solidFill>
              </a:rPr>
              <a:t>4</a:t>
            </a:r>
            <a:r>
              <a:rPr lang="zh-CN" altLang="en-US" dirty="0">
                <a:solidFill>
                  <a:schemeClr val="bg1"/>
                </a:solidFill>
              </a:rPr>
              <a:t>）</a:t>
            </a:r>
          </a:p>
        </p:txBody>
      </p:sp>
      <p:sp>
        <p:nvSpPr>
          <p:cNvPr id="3" name="内容占位符 2">
            <a:extLst>
              <a:ext uri="{FF2B5EF4-FFF2-40B4-BE49-F238E27FC236}">
                <a16:creationId xmlns:a16="http://schemas.microsoft.com/office/drawing/2014/main" id="{D85BEB5C-D7A1-41D3-B7C6-96A817B769CC}"/>
              </a:ext>
            </a:extLst>
          </p:cNvPr>
          <p:cNvSpPr>
            <a:spLocks noGrp="1"/>
          </p:cNvSpPr>
          <p:nvPr>
            <p:ph idx="1"/>
          </p:nvPr>
        </p:nvSpPr>
        <p:spPr>
          <a:xfrm>
            <a:off x="1586731" y="1067007"/>
            <a:ext cx="9018537" cy="5289450"/>
          </a:xfrm>
        </p:spPr>
        <p:txBody>
          <a:bodyPr/>
          <a:lstStyle/>
          <a:p>
            <a:pPr>
              <a:lnSpc>
                <a:spcPct val="150000"/>
              </a:lnSpc>
            </a:pPr>
            <a:r>
              <a:rPr lang="zh-CN" altLang="en-US" dirty="0"/>
              <a:t>控制实现上</a:t>
            </a:r>
            <a:endParaRPr lang="en-US" altLang="zh-CN" dirty="0"/>
          </a:p>
          <a:p>
            <a:pPr lvl="1">
              <a:lnSpc>
                <a:spcPct val="150000"/>
              </a:lnSpc>
            </a:pPr>
            <a:r>
              <a:rPr lang="zh-CN" altLang="en-US" dirty="0"/>
              <a:t>基本原则</a:t>
            </a:r>
            <a:endParaRPr lang="en-US" altLang="zh-CN" dirty="0"/>
          </a:p>
          <a:p>
            <a:pPr lvl="3">
              <a:lnSpc>
                <a:spcPct val="150000"/>
              </a:lnSpc>
            </a:pPr>
            <a:r>
              <a:rPr lang="zh-CN" altLang="en-US" b="1" dirty="0"/>
              <a:t>“正电子位置</a:t>
            </a:r>
            <a:r>
              <a:rPr lang="en-US" altLang="zh-CN" b="1" dirty="0"/>
              <a:t>Y</a:t>
            </a:r>
            <a:r>
              <a:rPr lang="zh-CN" altLang="en-US" b="1" dirty="0"/>
              <a:t>”</a:t>
            </a:r>
            <a:r>
              <a:rPr lang="en-US" altLang="zh-CN" b="1" dirty="0"/>
              <a:t>=</a:t>
            </a:r>
            <a:r>
              <a:rPr lang="zh-CN" altLang="en-US" b="1" dirty="0"/>
              <a:t>“负电子位置</a:t>
            </a:r>
            <a:r>
              <a:rPr lang="en-US" altLang="zh-CN" b="1" dirty="0"/>
              <a:t>Y</a:t>
            </a:r>
            <a:r>
              <a:rPr lang="zh-CN" altLang="en-US" b="1" dirty="0"/>
              <a:t>”</a:t>
            </a:r>
            <a:r>
              <a:rPr lang="en-US" altLang="zh-CN" b="1" dirty="0"/>
              <a:t>&amp;&amp;</a:t>
            </a:r>
            <a:r>
              <a:rPr lang="zh-CN" altLang="en-US" b="1" dirty="0"/>
              <a:t> </a:t>
            </a:r>
            <a:endParaRPr lang="en-US" altLang="zh-CN" b="1" dirty="0"/>
          </a:p>
          <a:p>
            <a:pPr lvl="3">
              <a:lnSpc>
                <a:spcPct val="150000"/>
              </a:lnSpc>
            </a:pPr>
            <a:r>
              <a:rPr lang="zh-CN" altLang="en-US" b="1" dirty="0"/>
              <a:t>“正电子位置</a:t>
            </a:r>
            <a:r>
              <a:rPr lang="en-US" altLang="zh-CN" b="1" dirty="0"/>
              <a:t>X</a:t>
            </a:r>
            <a:r>
              <a:rPr lang="zh-CN" altLang="en-US" b="1" dirty="0"/>
              <a:t>”</a:t>
            </a:r>
            <a:r>
              <a:rPr lang="en-US" altLang="zh-CN" b="1" dirty="0"/>
              <a:t>=</a:t>
            </a:r>
            <a:r>
              <a:rPr lang="zh-CN" altLang="en-US" b="1" dirty="0"/>
              <a:t>“负电子位置</a:t>
            </a:r>
            <a:r>
              <a:rPr lang="en-US" altLang="zh-CN" b="1" dirty="0"/>
              <a:t>X</a:t>
            </a:r>
            <a:r>
              <a:rPr lang="zh-CN" altLang="en-US" b="1" dirty="0"/>
              <a:t>”</a:t>
            </a:r>
            <a:r>
              <a:rPr lang="en-US" altLang="zh-CN" b="1" dirty="0"/>
              <a:t>&amp;&amp;</a:t>
            </a:r>
          </a:p>
          <a:p>
            <a:pPr lvl="3">
              <a:lnSpc>
                <a:spcPct val="150000"/>
              </a:lnSpc>
            </a:pPr>
            <a:r>
              <a:rPr lang="zh-CN" altLang="en-US" b="1" dirty="0"/>
              <a:t>“纵向在时间上”，正负电子束团同时到达对撞点位置</a:t>
            </a:r>
            <a:r>
              <a:rPr lang="en-US" altLang="zh-CN" b="1" dirty="0"/>
              <a:t>&amp;&amp;</a:t>
            </a:r>
          </a:p>
          <a:p>
            <a:pPr lvl="3">
              <a:lnSpc>
                <a:spcPct val="150000"/>
              </a:lnSpc>
            </a:pPr>
            <a:r>
              <a:rPr lang="zh-CN" altLang="en-US" b="1" dirty="0"/>
              <a:t>“对撞亮度最大”；</a:t>
            </a:r>
            <a:endParaRPr lang="en-US" altLang="zh-CN" b="1" dirty="0"/>
          </a:p>
          <a:p>
            <a:pPr lvl="1">
              <a:lnSpc>
                <a:spcPct val="150000"/>
              </a:lnSpc>
            </a:pPr>
            <a:r>
              <a:rPr lang="zh-CN" altLang="en-US" dirty="0"/>
              <a:t>控制实现上，亮度动态扫描寻峰？位置重叠度测量？。。。</a:t>
            </a:r>
            <a:endParaRPr lang="en-US" altLang="zh-CN" dirty="0"/>
          </a:p>
        </p:txBody>
      </p:sp>
      <p:pic>
        <p:nvPicPr>
          <p:cNvPr id="5" name="图片 4">
            <a:extLst>
              <a:ext uri="{FF2B5EF4-FFF2-40B4-BE49-F238E27FC236}">
                <a16:creationId xmlns:a16="http://schemas.microsoft.com/office/drawing/2014/main" id="{7522AC81-F14A-412E-8E55-20AF2F1DB82B}"/>
              </a:ext>
            </a:extLst>
          </p:cNvPr>
          <p:cNvPicPr>
            <a:picLocks noChangeAspect="1"/>
          </p:cNvPicPr>
          <p:nvPr/>
        </p:nvPicPr>
        <p:blipFill>
          <a:blip r:embed="rId2"/>
          <a:stretch>
            <a:fillRect/>
          </a:stretch>
        </p:blipFill>
        <p:spPr>
          <a:xfrm>
            <a:off x="2484148" y="5013177"/>
            <a:ext cx="6621688" cy="1831095"/>
          </a:xfrm>
          <a:prstGeom prst="rect">
            <a:avLst/>
          </a:prstGeom>
          <a:solidFill>
            <a:schemeClr val="bg1"/>
          </a:solidFill>
        </p:spPr>
      </p:pic>
      <p:sp>
        <p:nvSpPr>
          <p:cNvPr id="6" name="标题 1">
            <a:extLst>
              <a:ext uri="{FF2B5EF4-FFF2-40B4-BE49-F238E27FC236}">
                <a16:creationId xmlns:a16="http://schemas.microsoft.com/office/drawing/2014/main" id="{BB485591-D4D5-415B-968C-323D920091CE}"/>
              </a:ext>
            </a:extLst>
          </p:cNvPr>
          <p:cNvSpPr txBox="1">
            <a:spLocks/>
          </p:cNvSpPr>
          <p:nvPr/>
        </p:nvSpPr>
        <p:spPr>
          <a:xfrm>
            <a:off x="838200" y="-835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t>对撞亮度反馈系统</a:t>
            </a:r>
          </a:p>
        </p:txBody>
      </p:sp>
    </p:spTree>
    <p:extLst>
      <p:ext uri="{BB962C8B-B14F-4D97-AF65-F5344CB8AC3E}">
        <p14:creationId xmlns:p14="http://schemas.microsoft.com/office/powerpoint/2010/main" val="224957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0478439A-591E-48D9-8D5B-296698856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内容占位符 1">
            <a:extLst>
              <a:ext uri="{FF2B5EF4-FFF2-40B4-BE49-F238E27FC236}">
                <a16:creationId xmlns:a16="http://schemas.microsoft.com/office/drawing/2014/main" id="{E6E3F1A2-7D9B-43A7-9356-AF23DCAD2A7C}"/>
              </a:ext>
            </a:extLst>
          </p:cNvPr>
          <p:cNvSpPr>
            <a:spLocks noGrp="1"/>
          </p:cNvSpPr>
          <p:nvPr>
            <p:ph idx="1"/>
          </p:nvPr>
        </p:nvSpPr>
        <p:spPr>
          <a:xfrm>
            <a:off x="479376" y="1196752"/>
            <a:ext cx="6012000" cy="4840303"/>
          </a:xfrm>
        </p:spPr>
        <p:txBody>
          <a:bodyPr>
            <a:normAutofit/>
          </a:bodyPr>
          <a:lstStyle/>
          <a:p>
            <a:pPr algn="just">
              <a:lnSpc>
                <a:spcPct val="100000"/>
              </a:lnSpc>
              <a:spcBef>
                <a:spcPts val="600"/>
              </a:spcBef>
              <a:spcAft>
                <a:spcPts val="0"/>
              </a:spcAft>
            </a:pPr>
            <a:r>
              <a:rPr lang="en-US" altLang="zh-CN" sz="2200" dirty="0">
                <a:ea typeface="宋体" panose="02010600030101010101" pitchFamily="2" charset="-122"/>
                <a:cs typeface="Arial" panose="020B0604020202020204" pitchFamily="34" charset="0"/>
              </a:rPr>
              <a:t>Mainly determined by </a:t>
            </a:r>
            <a:r>
              <a:rPr lang="en-US" altLang="zh-CN" sz="2200" dirty="0">
                <a:ea typeface="MS Mincho" panose="02020609040205080304" pitchFamily="49" charset="-128"/>
                <a:cs typeface="Arial" panose="020B0604020202020204" pitchFamily="34" charset="0"/>
              </a:rPr>
              <a:t>the zero-frequency resonance of the transverse RW impedance</a:t>
            </a:r>
          </a:p>
          <a:p>
            <a:pPr algn="just">
              <a:lnSpc>
                <a:spcPct val="100000"/>
              </a:lnSpc>
              <a:spcBef>
                <a:spcPts val="600"/>
              </a:spcBef>
              <a:spcAft>
                <a:spcPts val="0"/>
              </a:spcAft>
            </a:pPr>
            <a:endParaRPr lang="en-US" altLang="zh-CN" sz="2200" dirty="0">
              <a:ea typeface="MS Mincho" panose="02020609040205080304" pitchFamily="49" charset="-128"/>
              <a:cs typeface="Arial" panose="020B0604020202020204" pitchFamily="34" charset="0"/>
            </a:endParaRPr>
          </a:p>
          <a:p>
            <a:pPr algn="just">
              <a:lnSpc>
                <a:spcPct val="100000"/>
              </a:lnSpc>
              <a:spcBef>
                <a:spcPts val="600"/>
              </a:spcBef>
              <a:spcAft>
                <a:spcPts val="0"/>
              </a:spcAft>
            </a:pPr>
            <a:endParaRPr lang="en-US" altLang="zh-CN" sz="2200" dirty="0">
              <a:ea typeface="MS Mincho" panose="02020609040205080304" pitchFamily="49" charset="-128"/>
              <a:cs typeface="Arial" panose="020B0604020202020204" pitchFamily="34" charset="0"/>
            </a:endParaRPr>
          </a:p>
          <a:p>
            <a:pPr algn="just">
              <a:lnSpc>
                <a:spcPct val="100000"/>
              </a:lnSpc>
              <a:spcBef>
                <a:spcPts val="600"/>
              </a:spcBef>
              <a:spcAft>
                <a:spcPts val="0"/>
              </a:spcAft>
            </a:pPr>
            <a:endParaRPr lang="en-US" altLang="zh-CN" sz="2200" dirty="0"/>
          </a:p>
        </p:txBody>
      </p:sp>
      <p:pic>
        <p:nvPicPr>
          <p:cNvPr id="8" name="Picture 2" descr="D:\New20180222\CEPC\20220126 50MW\CollectiveEffects\相关计算\TRWI\CompareCheck.png">
            <a:extLst>
              <a:ext uri="{FF2B5EF4-FFF2-40B4-BE49-F238E27FC236}">
                <a16:creationId xmlns:a16="http://schemas.microsoft.com/office/drawing/2014/main" id="{49105447-401F-45DC-AADD-F25DA8EBA8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1716" y="3001416"/>
            <a:ext cx="4536504" cy="280384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10">
            <a:extLst>
              <a:ext uri="{FF2B5EF4-FFF2-40B4-BE49-F238E27FC236}">
                <a16:creationId xmlns:a16="http://schemas.microsoft.com/office/drawing/2014/main" id="{59860F57-49DC-4148-B55B-ABB8D3BEFB2A}"/>
              </a:ext>
            </a:extLst>
          </p:cNvPr>
          <p:cNvSpPr/>
          <p:nvPr/>
        </p:nvSpPr>
        <p:spPr>
          <a:xfrm>
            <a:off x="8105194" y="2788500"/>
            <a:ext cx="1031757"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67" b="0" i="1"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n</a:t>
            </a:r>
            <a:r>
              <a:rPr kumimoji="0" lang="en-US" altLang="zh-CN" sz="1867"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=11616</a:t>
            </a:r>
            <a:endParaRPr kumimoji="0" lang="zh-CN" altLang="en-US" sz="1867"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endParaRPr>
          </a:p>
        </p:txBody>
      </p:sp>
      <p:sp>
        <p:nvSpPr>
          <p:cNvPr id="10" name="矩形 11">
            <a:extLst>
              <a:ext uri="{FF2B5EF4-FFF2-40B4-BE49-F238E27FC236}">
                <a16:creationId xmlns:a16="http://schemas.microsoft.com/office/drawing/2014/main" id="{33E559BD-6604-445D-A501-EDC5B3384294}"/>
              </a:ext>
            </a:extLst>
          </p:cNvPr>
          <p:cNvSpPr/>
          <p:nvPr/>
        </p:nvSpPr>
        <p:spPr>
          <a:xfrm>
            <a:off x="7181782" y="2829378"/>
            <a:ext cx="1031757"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67" b="0" i="1"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n</a:t>
            </a:r>
            <a:r>
              <a:rPr kumimoji="0" lang="en-US" altLang="zh-CN" sz="1867"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=11615</a:t>
            </a:r>
            <a:endParaRPr kumimoji="0" lang="zh-CN" altLang="en-US" sz="1400"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endParaRPr>
          </a:p>
        </p:txBody>
      </p:sp>
      <p:sp>
        <p:nvSpPr>
          <p:cNvPr id="11" name="矩形 12">
            <a:extLst>
              <a:ext uri="{FF2B5EF4-FFF2-40B4-BE49-F238E27FC236}">
                <a16:creationId xmlns:a16="http://schemas.microsoft.com/office/drawing/2014/main" id="{4933DCB7-1B43-4C2F-8A70-EFFBC3546898}"/>
              </a:ext>
            </a:extLst>
          </p:cNvPr>
          <p:cNvSpPr/>
          <p:nvPr/>
        </p:nvSpPr>
        <p:spPr>
          <a:xfrm>
            <a:off x="9135203" y="2799547"/>
            <a:ext cx="1031757"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67" b="0" i="1"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n</a:t>
            </a:r>
            <a:r>
              <a:rPr kumimoji="0" lang="en-US" altLang="zh-CN" sz="1867"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=11617</a:t>
            </a:r>
            <a:endParaRPr kumimoji="0" lang="zh-CN" altLang="en-US" sz="1400"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endParaRPr>
          </a:p>
        </p:txBody>
      </p:sp>
      <p:sp>
        <p:nvSpPr>
          <p:cNvPr id="12" name="矩形 13">
            <a:extLst>
              <a:ext uri="{FF2B5EF4-FFF2-40B4-BE49-F238E27FC236}">
                <a16:creationId xmlns:a16="http://schemas.microsoft.com/office/drawing/2014/main" id="{C0C8FBD0-3721-4CCA-B966-64DF5949B9BF}"/>
              </a:ext>
            </a:extLst>
          </p:cNvPr>
          <p:cNvSpPr/>
          <p:nvPr/>
        </p:nvSpPr>
        <p:spPr>
          <a:xfrm>
            <a:off x="10044812" y="2828581"/>
            <a:ext cx="1031757"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67" b="0" i="1"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n</a:t>
            </a:r>
            <a:r>
              <a:rPr kumimoji="0" lang="en-US" altLang="zh-CN" sz="1867"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rPr>
              <a:t>=11618</a:t>
            </a:r>
            <a:endParaRPr kumimoji="0" lang="zh-CN" altLang="en-US" sz="1867" b="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itchFamily="18" charset="0"/>
            </a:endParaRPr>
          </a:p>
        </p:txBody>
      </p:sp>
      <p:graphicFrame>
        <p:nvGraphicFramePr>
          <p:cNvPr id="13" name="内容占位符 6">
            <a:extLst>
              <a:ext uri="{FF2B5EF4-FFF2-40B4-BE49-F238E27FC236}">
                <a16:creationId xmlns:a16="http://schemas.microsoft.com/office/drawing/2014/main" id="{2565E496-528B-4BD5-8A07-A06023853265}"/>
              </a:ext>
            </a:extLst>
          </p:cNvPr>
          <p:cNvGraphicFramePr>
            <a:graphicFrameLocks/>
          </p:cNvGraphicFramePr>
          <p:nvPr>
            <p:extLst>
              <p:ext uri="{D42A27DB-BD31-4B8C-83A1-F6EECF244321}">
                <p14:modId xmlns:p14="http://schemas.microsoft.com/office/powerpoint/2010/main" val="1438769763"/>
              </p:ext>
            </p:extLst>
          </p:nvPr>
        </p:nvGraphicFramePr>
        <p:xfrm>
          <a:off x="609600" y="3821230"/>
          <a:ext cx="5066122" cy="2057400"/>
        </p:xfrm>
        <a:graphic>
          <a:graphicData uri="http://schemas.openxmlformats.org/drawingml/2006/table">
            <a:tbl>
              <a:tblPr firstRow="1" bandRow="1">
                <a:tableStyleId>{5C22544A-7EE6-4342-B048-85BDC9FD1C3A}</a:tableStyleId>
              </a:tblPr>
              <a:tblGrid>
                <a:gridCol w="1588142">
                  <a:extLst>
                    <a:ext uri="{9D8B030D-6E8A-4147-A177-3AD203B41FA5}">
                      <a16:colId xmlns:a16="http://schemas.microsoft.com/office/drawing/2014/main" val="20000"/>
                    </a:ext>
                  </a:extLst>
                </a:gridCol>
                <a:gridCol w="1647464">
                  <a:extLst>
                    <a:ext uri="{9D8B030D-6E8A-4147-A177-3AD203B41FA5}">
                      <a16:colId xmlns:a16="http://schemas.microsoft.com/office/drawing/2014/main" val="20001"/>
                    </a:ext>
                  </a:extLst>
                </a:gridCol>
                <a:gridCol w="1830516">
                  <a:extLst>
                    <a:ext uri="{9D8B030D-6E8A-4147-A177-3AD203B41FA5}">
                      <a16:colId xmlns:a16="http://schemas.microsoft.com/office/drawing/2014/main" val="20002"/>
                    </a:ext>
                  </a:extLst>
                </a:gridCol>
              </a:tblGrid>
              <a:tr h="406400">
                <a:tc>
                  <a:txBody>
                    <a:bodyPr/>
                    <a:lstStyle/>
                    <a:p>
                      <a:r>
                        <a:rPr lang="en-US" altLang="zh-CN" sz="1900" i="1" dirty="0"/>
                        <a:t>f</a:t>
                      </a:r>
                      <a:r>
                        <a:rPr lang="en-US" altLang="zh-CN" sz="1900" dirty="0"/>
                        <a:t> [kHz]</a:t>
                      </a:r>
                      <a:endParaRPr lang="zh-CN" altLang="en-US" sz="1900" dirty="0"/>
                    </a:p>
                  </a:txBody>
                  <a:tcPr marL="121920" marR="121920" marT="60960" marB="60960"/>
                </a:tc>
                <a:tc>
                  <a:txBody>
                    <a:bodyPr/>
                    <a:lstStyle/>
                    <a:p>
                      <a:r>
                        <a:rPr lang="en-US" altLang="zh-CN" sz="1900" dirty="0"/>
                        <a:t>Mode index</a:t>
                      </a:r>
                      <a:endParaRPr lang="zh-CN" altLang="en-US" sz="1900" dirty="0"/>
                    </a:p>
                  </a:txBody>
                  <a:tcPr marL="121920" marR="121920" marT="60960" marB="60960"/>
                </a:tc>
                <a:tc>
                  <a:txBody>
                    <a:bodyPr/>
                    <a:lstStyle/>
                    <a:p>
                      <a:r>
                        <a:rPr lang="en-US" altLang="zh-CN" sz="1900" dirty="0"/>
                        <a:t>Growth </a:t>
                      </a:r>
                      <a:r>
                        <a:rPr lang="en-US" altLang="zh-CN" sz="1900" i="1" dirty="0"/>
                        <a:t>t</a:t>
                      </a:r>
                      <a:r>
                        <a:rPr lang="en-US" altLang="zh-CN" sz="1900" dirty="0"/>
                        <a:t> [</a:t>
                      </a:r>
                      <a:r>
                        <a:rPr lang="en-US" altLang="zh-CN" sz="1900" dirty="0" err="1"/>
                        <a:t>ms</a:t>
                      </a:r>
                      <a:r>
                        <a:rPr lang="en-US" altLang="zh-CN" sz="1900" dirty="0"/>
                        <a:t>]</a:t>
                      </a:r>
                      <a:endParaRPr lang="zh-CN" altLang="en-US" sz="1900" dirty="0"/>
                    </a:p>
                  </a:txBody>
                  <a:tcPr marL="121920" marR="121920" marT="60960" marB="60960"/>
                </a:tc>
                <a:extLst>
                  <a:ext uri="{0D108BD9-81ED-4DB2-BD59-A6C34878D82A}">
                    <a16:rowId xmlns:a16="http://schemas.microsoft.com/office/drawing/2014/main" val="10000"/>
                  </a:ext>
                </a:extLst>
              </a:tr>
              <a:tr h="406400">
                <a:tc>
                  <a:txBody>
                    <a:bodyPr/>
                    <a:lstStyle/>
                    <a:p>
                      <a:r>
                        <a:rPr lang="en-US" altLang="zh-CN" sz="1900" dirty="0"/>
                        <a:t>-2.338</a:t>
                      </a:r>
                      <a:endParaRPr lang="zh-CN" altLang="en-US" sz="1900" dirty="0"/>
                    </a:p>
                  </a:txBody>
                  <a:tcPr marL="121920" marR="121920" marT="60960" marB="60960"/>
                </a:tc>
                <a:tc>
                  <a:txBody>
                    <a:bodyPr/>
                    <a:lstStyle/>
                    <a:p>
                      <a:r>
                        <a:rPr lang="en-US" altLang="zh-CN" sz="1900" dirty="0"/>
                        <a:t>11616</a:t>
                      </a:r>
                      <a:endParaRPr lang="zh-CN" altLang="en-US" sz="1900" dirty="0"/>
                    </a:p>
                  </a:txBody>
                  <a:tcPr marL="121920" marR="121920" marT="60960" marB="60960"/>
                </a:tc>
                <a:tc>
                  <a:txBody>
                    <a:bodyPr/>
                    <a:lstStyle/>
                    <a:p>
                      <a:r>
                        <a:rPr lang="en-US" altLang="zh-CN" sz="1900" dirty="0"/>
                        <a:t>2.2 (7 turns)</a:t>
                      </a:r>
                      <a:endParaRPr lang="zh-CN" altLang="en-US" sz="1900" dirty="0"/>
                    </a:p>
                  </a:txBody>
                  <a:tcPr marL="121920" marR="121920" marT="60960" marB="60960"/>
                </a:tc>
                <a:extLst>
                  <a:ext uri="{0D108BD9-81ED-4DB2-BD59-A6C34878D82A}">
                    <a16:rowId xmlns:a16="http://schemas.microsoft.com/office/drawing/2014/main" val="10001"/>
                  </a:ext>
                </a:extLst>
              </a:tr>
              <a:tr h="406400">
                <a:tc>
                  <a:txBody>
                    <a:bodyPr/>
                    <a:lstStyle/>
                    <a:p>
                      <a:r>
                        <a:rPr lang="en-US" altLang="zh-CN" sz="1900" dirty="0"/>
                        <a:t>-5.335</a:t>
                      </a:r>
                      <a:endParaRPr lang="zh-CN" altLang="en-US" sz="1900" dirty="0"/>
                    </a:p>
                  </a:txBody>
                  <a:tcPr marL="121920" marR="121920" marT="60960" marB="60960"/>
                </a:tc>
                <a:tc>
                  <a:txBody>
                    <a:bodyPr/>
                    <a:lstStyle/>
                    <a:p>
                      <a:r>
                        <a:rPr lang="en-US" altLang="zh-CN" sz="1900" dirty="0"/>
                        <a:t>11615</a:t>
                      </a:r>
                      <a:endParaRPr lang="zh-CN" altLang="en-US" sz="1900" dirty="0"/>
                    </a:p>
                  </a:txBody>
                  <a:tcPr marL="121920" marR="121920" marT="60960" marB="60960"/>
                </a:tc>
                <a:tc>
                  <a:txBody>
                    <a:bodyPr/>
                    <a:lstStyle/>
                    <a:p>
                      <a:r>
                        <a:rPr lang="en-US" altLang="zh-CN" sz="1900" dirty="0"/>
                        <a:t>3.2 (10 turns)</a:t>
                      </a:r>
                      <a:endParaRPr lang="zh-CN" altLang="en-US" sz="1900" dirty="0"/>
                    </a:p>
                  </a:txBody>
                  <a:tcPr marL="121920" marR="121920" marT="60960" marB="60960"/>
                </a:tc>
                <a:extLst>
                  <a:ext uri="{0D108BD9-81ED-4DB2-BD59-A6C34878D82A}">
                    <a16:rowId xmlns:a16="http://schemas.microsoft.com/office/drawing/2014/main" val="10002"/>
                  </a:ext>
                </a:extLst>
              </a:tr>
              <a:tr h="406400">
                <a:tc>
                  <a:txBody>
                    <a:bodyPr/>
                    <a:lstStyle/>
                    <a:p>
                      <a:r>
                        <a:rPr lang="en-US" altLang="zh-CN" sz="1900" dirty="0"/>
                        <a:t>-8.332</a:t>
                      </a:r>
                      <a:endParaRPr lang="zh-CN" altLang="en-US" sz="1900" dirty="0"/>
                    </a:p>
                  </a:txBody>
                  <a:tcPr marL="121920" marR="121920" marT="60960" marB="60960"/>
                </a:tc>
                <a:tc>
                  <a:txBody>
                    <a:bodyPr/>
                    <a:lstStyle/>
                    <a:p>
                      <a:r>
                        <a:rPr lang="en-US" altLang="zh-CN" sz="1900" dirty="0"/>
                        <a:t>11614</a:t>
                      </a:r>
                      <a:endParaRPr lang="zh-CN" altLang="en-US" sz="1900" dirty="0"/>
                    </a:p>
                  </a:txBody>
                  <a:tcPr marL="121920" marR="121920" marT="60960" marB="60960"/>
                </a:tc>
                <a:tc>
                  <a:txBody>
                    <a:bodyPr/>
                    <a:lstStyle/>
                    <a:p>
                      <a:r>
                        <a:rPr lang="en-US" altLang="zh-CN" sz="1900" dirty="0"/>
                        <a:t>4.0 (12</a:t>
                      </a:r>
                      <a:r>
                        <a:rPr lang="en-US" altLang="zh-CN" sz="1900" baseline="0" dirty="0"/>
                        <a:t> turns)</a:t>
                      </a:r>
                      <a:endParaRPr lang="zh-CN" altLang="en-US" sz="1900" dirty="0"/>
                    </a:p>
                  </a:txBody>
                  <a:tcPr marL="121920" marR="121920" marT="60960" marB="60960"/>
                </a:tc>
                <a:extLst>
                  <a:ext uri="{0D108BD9-81ED-4DB2-BD59-A6C34878D82A}">
                    <a16:rowId xmlns:a16="http://schemas.microsoft.com/office/drawing/2014/main" val="10003"/>
                  </a:ext>
                </a:extLst>
              </a:tr>
              <a:tr h="406400">
                <a:tc>
                  <a:txBody>
                    <a:bodyPr/>
                    <a:lstStyle/>
                    <a:p>
                      <a:r>
                        <a:rPr lang="en-US" altLang="zh-CN" sz="1900" dirty="0"/>
                        <a:t>-11.330</a:t>
                      </a:r>
                      <a:endParaRPr lang="zh-CN" altLang="en-US" sz="1900" dirty="0"/>
                    </a:p>
                  </a:txBody>
                  <a:tcPr marL="121920" marR="121920" marT="60960" marB="60960"/>
                </a:tc>
                <a:tc>
                  <a:txBody>
                    <a:bodyPr/>
                    <a:lstStyle/>
                    <a:p>
                      <a:r>
                        <a:rPr lang="en-US" altLang="zh-CN" sz="1900" dirty="0"/>
                        <a:t>11613</a:t>
                      </a:r>
                      <a:endParaRPr lang="zh-CN" altLang="en-US" sz="1900" dirty="0"/>
                    </a:p>
                  </a:txBody>
                  <a:tcPr marL="121920" marR="121920" marT="60960" marB="60960"/>
                </a:tc>
                <a:tc>
                  <a:txBody>
                    <a:bodyPr/>
                    <a:lstStyle/>
                    <a:p>
                      <a:r>
                        <a:rPr lang="en-US" altLang="zh-CN" sz="1900" dirty="0"/>
                        <a:t>4.6 (14 turns)</a:t>
                      </a:r>
                      <a:endParaRPr lang="zh-CN" altLang="en-US" sz="1900" dirty="0"/>
                    </a:p>
                  </a:txBody>
                  <a:tcPr marL="121920" marR="121920" marT="60960" marB="60960"/>
                </a:tc>
                <a:extLst>
                  <a:ext uri="{0D108BD9-81ED-4DB2-BD59-A6C34878D82A}">
                    <a16:rowId xmlns:a16="http://schemas.microsoft.com/office/drawing/2014/main" val="10004"/>
                  </a:ext>
                </a:extLst>
              </a:tr>
            </a:tbl>
          </a:graphicData>
        </a:graphic>
      </p:graphicFrame>
      <p:sp>
        <p:nvSpPr>
          <p:cNvPr id="14" name="内容占位符 2">
            <a:extLst>
              <a:ext uri="{FF2B5EF4-FFF2-40B4-BE49-F238E27FC236}">
                <a16:creationId xmlns:a16="http://schemas.microsoft.com/office/drawing/2014/main" id="{A22583E2-E1E7-4275-99DC-72114E725FE6}"/>
              </a:ext>
            </a:extLst>
          </p:cNvPr>
          <p:cNvSpPr txBox="1">
            <a:spLocks/>
          </p:cNvSpPr>
          <p:nvPr/>
        </p:nvSpPr>
        <p:spPr>
          <a:xfrm>
            <a:off x="209562" y="6007133"/>
            <a:ext cx="11809312" cy="864096"/>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667" b="0"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Tough requirement on feedback damping (</a:t>
            </a:r>
            <a:r>
              <a:rPr kumimoji="0" lang="en-US" altLang="zh-CN" sz="2400" b="0"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broadband feedback + mode feedback)</a:t>
            </a:r>
          </a:p>
        </p:txBody>
      </p:sp>
      <mc:AlternateContent xmlns:mc="http://schemas.openxmlformats.org/markup-compatibility/2006" xmlns:a14="http://schemas.microsoft.com/office/drawing/2010/main">
        <mc:Choice Requires="a14">
          <p:sp>
            <p:nvSpPr>
              <p:cNvPr id="15" name="TextBox 15">
                <a:extLst>
                  <a:ext uri="{FF2B5EF4-FFF2-40B4-BE49-F238E27FC236}">
                    <a16:creationId xmlns:a16="http://schemas.microsoft.com/office/drawing/2014/main" id="{E08FD3F8-CD21-485E-B636-080141ABFBCC}"/>
                  </a:ext>
                </a:extLst>
              </p:cNvPr>
              <p:cNvSpPr txBox="1"/>
              <p:nvPr/>
            </p:nvSpPr>
            <p:spPr>
              <a:xfrm>
                <a:off x="6572804" y="1310519"/>
                <a:ext cx="5524654" cy="932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1867"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zh-CN" altLang="en-US" sz="1867" b="0" i="1" u="none" strike="noStrike" kern="1200" cap="none" spc="0" normalizeH="0" baseline="0" noProof="0">
                              <a:ln>
                                <a:noFill/>
                              </a:ln>
                              <a:solidFill>
                                <a:prstClr val="black"/>
                              </a:solidFill>
                              <a:effectLst/>
                              <a:uLnTx/>
                              <a:uFillTx/>
                              <a:latin typeface="Cambria Math"/>
                              <a:cs typeface="+mn-cs"/>
                            </a:rPr>
                            <m:t>𝜏</m:t>
                          </m:r>
                        </m:e>
                        <m:sup>
                          <m:r>
                            <a:rPr kumimoji="0" lang="en-US" altLang="zh-CN" sz="1867" b="0" i="1" u="none" strike="noStrike" kern="1200" cap="none" spc="0" normalizeH="0" baseline="0" noProof="0">
                              <a:ln>
                                <a:noFill/>
                              </a:ln>
                              <a:solidFill>
                                <a:prstClr val="black"/>
                              </a:solidFill>
                              <a:effectLst/>
                              <a:uLnTx/>
                              <a:uFillTx/>
                              <a:latin typeface="Cambria Math"/>
                              <a:cs typeface="+mn-cs"/>
                            </a:rPr>
                            <m:t>−1</m:t>
                          </m:r>
                        </m:sup>
                      </m:sSup>
                      <m:r>
                        <a:rPr kumimoji="0" lang="en-US" altLang="zh-CN" sz="1867" b="0" i="1" u="none" strike="noStrike" kern="1200" cap="none" spc="0" normalizeH="0" baseline="0" noProof="0">
                          <a:ln>
                            <a:noFill/>
                          </a:ln>
                          <a:solidFill>
                            <a:prstClr val="black"/>
                          </a:solidFill>
                          <a:effectLst/>
                          <a:uLnTx/>
                          <a:uFillTx/>
                          <a:latin typeface="Cambria Math"/>
                          <a:cs typeface="+mn-cs"/>
                        </a:rPr>
                        <m:t>=</m:t>
                      </m:r>
                      <m:f>
                        <m:fPr>
                          <m:ctrlPr>
                            <a:rPr kumimoji="0" lang="en-US" altLang="zh-CN" sz="1867"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zh-CN" sz="1867"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67" b="0" i="1" u="none" strike="noStrike" kern="1200" cap="none" spc="0" normalizeH="0" baseline="0" noProof="0">
                                  <a:ln>
                                    <a:noFill/>
                                  </a:ln>
                                  <a:solidFill>
                                    <a:prstClr val="black"/>
                                  </a:solidFill>
                                  <a:effectLst/>
                                  <a:uLnTx/>
                                  <a:uFillTx/>
                                  <a:latin typeface="Cambria Math"/>
                                  <a:cs typeface="+mn-cs"/>
                                </a:rPr>
                                <m:t>𝐼</m:t>
                              </m:r>
                            </m:e>
                            <m:sub>
                              <m:r>
                                <a:rPr kumimoji="0" lang="en-US" altLang="zh-CN" sz="1867" b="0" i="1" u="none" strike="noStrike" kern="1200" cap="none" spc="0" normalizeH="0" baseline="0" noProof="0">
                                  <a:ln>
                                    <a:noFill/>
                                  </a:ln>
                                  <a:solidFill>
                                    <a:prstClr val="black"/>
                                  </a:solidFill>
                                  <a:effectLst/>
                                  <a:uLnTx/>
                                  <a:uFillTx/>
                                  <a:latin typeface="Cambria Math"/>
                                  <a:cs typeface="+mn-cs"/>
                                </a:rPr>
                                <m:t>0</m:t>
                              </m:r>
                            </m:sub>
                          </m:sSub>
                          <m:sSub>
                            <m:sSubPr>
                              <m:ctrlPr>
                                <a:rPr kumimoji="0" lang="en-US" altLang="zh-CN" sz="1867"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67" b="0" i="1" u="none" strike="noStrike" kern="1200" cap="none" spc="0" normalizeH="0" baseline="0" noProof="0">
                                  <a:ln>
                                    <a:noFill/>
                                  </a:ln>
                                  <a:solidFill>
                                    <a:prstClr val="black"/>
                                  </a:solidFill>
                                  <a:effectLst/>
                                  <a:uLnTx/>
                                  <a:uFillTx/>
                                  <a:latin typeface="Cambria Math"/>
                                  <a:cs typeface="+mn-cs"/>
                                </a:rPr>
                                <m:t>𝑐</m:t>
                              </m:r>
                            </m:e>
                            <m:sub>
                              <m:r>
                                <a:rPr kumimoji="0" lang="en-US" altLang="zh-CN" sz="1867" b="0" i="1" u="none" strike="noStrike" kern="1200" cap="none" spc="0" normalizeH="0" baseline="0" noProof="0">
                                  <a:ln>
                                    <a:noFill/>
                                  </a:ln>
                                  <a:solidFill>
                                    <a:prstClr val="black"/>
                                  </a:solidFill>
                                  <a:effectLst/>
                                  <a:uLnTx/>
                                  <a:uFillTx/>
                                  <a:latin typeface="Cambria Math"/>
                                  <a:cs typeface="+mn-cs"/>
                                </a:rPr>
                                <m:t>0</m:t>
                              </m:r>
                            </m:sub>
                          </m:sSub>
                        </m:num>
                        <m:den>
                          <m:r>
                            <a:rPr kumimoji="0" lang="en-US" altLang="zh-CN" sz="1867" b="0" i="1" u="none" strike="noStrike" kern="1200" cap="none" spc="0" normalizeH="0" baseline="0" noProof="0">
                              <a:ln>
                                <a:noFill/>
                              </a:ln>
                              <a:solidFill>
                                <a:prstClr val="black"/>
                              </a:solidFill>
                              <a:effectLst/>
                              <a:uLnTx/>
                              <a:uFillTx/>
                              <a:latin typeface="Cambria Math"/>
                              <a:cs typeface="+mn-cs"/>
                            </a:rPr>
                            <m:t>4</m:t>
                          </m:r>
                          <m:r>
                            <a:rPr kumimoji="0" lang="zh-CN" altLang="en-US" sz="1867" b="0" i="1" u="none" strike="noStrike" kern="1200" cap="none" spc="0" normalizeH="0" baseline="0" noProof="0">
                              <a:ln>
                                <a:noFill/>
                              </a:ln>
                              <a:solidFill>
                                <a:prstClr val="black"/>
                              </a:solidFill>
                              <a:effectLst/>
                              <a:uLnTx/>
                              <a:uFillTx/>
                              <a:latin typeface="Cambria Math"/>
                              <a:cs typeface="+mn-cs"/>
                            </a:rPr>
                            <m:t>𝜋</m:t>
                          </m:r>
                          <m:r>
                            <a:rPr kumimoji="0" lang="en-US" altLang="zh-CN" sz="1867" b="0" i="1" u="none" strike="noStrike" kern="1200" cap="none" spc="0" normalizeH="0" baseline="0" noProof="0">
                              <a:ln>
                                <a:noFill/>
                              </a:ln>
                              <a:solidFill>
                                <a:prstClr val="black"/>
                              </a:solidFill>
                              <a:effectLst/>
                              <a:uLnTx/>
                              <a:uFillTx/>
                              <a:latin typeface="Cambria Math"/>
                              <a:cs typeface="+mn-cs"/>
                            </a:rPr>
                            <m:t>(</m:t>
                          </m:r>
                          <m:sSub>
                            <m:sSubPr>
                              <m:ctrlPr>
                                <a:rPr kumimoji="0" lang="en-US" altLang="zh-CN" sz="1867"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67" b="0" i="1" u="none" strike="noStrike" kern="1200" cap="none" spc="0" normalizeH="0" baseline="0" noProof="0">
                                  <a:ln>
                                    <a:noFill/>
                                  </a:ln>
                                  <a:solidFill>
                                    <a:prstClr val="black"/>
                                  </a:solidFill>
                                  <a:effectLst/>
                                  <a:uLnTx/>
                                  <a:uFillTx/>
                                  <a:latin typeface="Cambria Math"/>
                                  <a:cs typeface="+mn-cs"/>
                                </a:rPr>
                                <m:t>𝐸</m:t>
                              </m:r>
                            </m:e>
                            <m:sub>
                              <m:r>
                                <a:rPr kumimoji="0" lang="en-US" altLang="zh-CN" sz="1867" b="0" i="1" u="none" strike="noStrike" kern="1200" cap="none" spc="0" normalizeH="0" baseline="0" noProof="0">
                                  <a:ln>
                                    <a:noFill/>
                                  </a:ln>
                                  <a:solidFill>
                                    <a:prstClr val="black"/>
                                  </a:solidFill>
                                  <a:effectLst/>
                                  <a:uLnTx/>
                                  <a:uFillTx/>
                                  <a:latin typeface="Cambria Math"/>
                                  <a:cs typeface="+mn-cs"/>
                                </a:rPr>
                                <m:t>𝑘</m:t>
                              </m:r>
                            </m:sub>
                          </m:sSub>
                          <m:r>
                            <a:rPr kumimoji="0" lang="en-US" altLang="zh-CN" sz="1867" b="0" i="1" u="none" strike="noStrike" kern="1200" cap="none" spc="0" normalizeH="0" baseline="0" noProof="0">
                              <a:ln>
                                <a:noFill/>
                              </a:ln>
                              <a:solidFill>
                                <a:prstClr val="black"/>
                              </a:solidFill>
                              <a:effectLst/>
                              <a:uLnTx/>
                              <a:uFillTx/>
                              <a:latin typeface="Cambria Math"/>
                              <a:cs typeface="+mn-cs"/>
                            </a:rPr>
                            <m:t>/</m:t>
                          </m:r>
                          <m:r>
                            <a:rPr kumimoji="0" lang="en-US" altLang="zh-CN" sz="1867" b="0" i="1" u="none" strike="noStrike" kern="1200" cap="none" spc="0" normalizeH="0" baseline="0" noProof="0">
                              <a:ln>
                                <a:noFill/>
                              </a:ln>
                              <a:solidFill>
                                <a:prstClr val="black"/>
                              </a:solidFill>
                              <a:effectLst/>
                              <a:uLnTx/>
                              <a:uFillTx/>
                              <a:latin typeface="Cambria Math"/>
                              <a:cs typeface="+mn-cs"/>
                            </a:rPr>
                            <m:t>𝑒</m:t>
                          </m:r>
                          <m:r>
                            <a:rPr kumimoji="0" lang="en-US" altLang="zh-CN" sz="1867" b="0" i="1" u="none" strike="noStrike" kern="1200" cap="none" spc="0" normalizeH="0" baseline="0" noProof="0">
                              <a:ln>
                                <a:noFill/>
                              </a:ln>
                              <a:solidFill>
                                <a:prstClr val="black"/>
                              </a:solidFill>
                              <a:effectLst/>
                              <a:uLnTx/>
                              <a:uFillTx/>
                              <a:latin typeface="Cambria Math"/>
                              <a:cs typeface="+mn-cs"/>
                            </a:rPr>
                            <m:t>)</m:t>
                          </m:r>
                          <m:sSub>
                            <m:sSubPr>
                              <m:ctrlPr>
                                <a:rPr kumimoji="0" lang="en-US" altLang="zh-CN" sz="1867"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1867" b="0" i="1" u="none" strike="noStrike" kern="1200" cap="none" spc="0" normalizeH="0" baseline="0" noProof="0">
                                  <a:ln>
                                    <a:noFill/>
                                  </a:ln>
                                  <a:solidFill>
                                    <a:prstClr val="black"/>
                                  </a:solidFill>
                                  <a:effectLst/>
                                  <a:uLnTx/>
                                  <a:uFillTx/>
                                  <a:latin typeface="Cambria Math"/>
                                  <a:cs typeface="+mn-cs"/>
                                </a:rPr>
                                <m:t>𝜈</m:t>
                              </m:r>
                            </m:e>
                            <m:sub>
                              <m:r>
                                <a:rPr kumimoji="0" lang="zh-CN" altLang="en-US" sz="1867" b="0" i="1" u="none" strike="noStrike" kern="1200" cap="none" spc="0" normalizeH="0" baseline="0" noProof="0">
                                  <a:ln>
                                    <a:noFill/>
                                  </a:ln>
                                  <a:solidFill>
                                    <a:prstClr val="black"/>
                                  </a:solidFill>
                                  <a:effectLst/>
                                  <a:uLnTx/>
                                  <a:uFillTx/>
                                  <a:latin typeface="Cambria Math"/>
                                  <a:cs typeface="+mn-cs"/>
                                </a:rPr>
                                <m:t>𝛽</m:t>
                              </m:r>
                            </m:sub>
                          </m:sSub>
                        </m:den>
                      </m:f>
                      <m:nary>
                        <m:naryPr>
                          <m:chr m:val="∑"/>
                          <m:ctrlPr>
                            <a:rPr kumimoji="0" lang="pt-BR"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naryPr>
                        <m:sub>
                          <m:r>
                            <m:rPr>
                              <m:brk m:alnAt="23"/>
                            </m:rPr>
                            <a:rPr kumimoji="0" lang="zh-CN" altLang="pt-BR" sz="1867" b="0" i="1" u="none" strike="noStrike" kern="1200" cap="none" spc="0" normalizeH="0" baseline="0" noProof="0" dirty="0">
                              <a:ln>
                                <a:noFill/>
                              </a:ln>
                              <a:solidFill>
                                <a:prstClr val="black"/>
                              </a:solidFill>
                              <a:effectLst/>
                              <a:uLnTx/>
                              <a:uFillTx/>
                              <a:latin typeface="Cambria Math"/>
                              <a:cs typeface="+mn-cs"/>
                            </a:rPr>
                            <m:t>𝜇</m:t>
                          </m:r>
                          <m:r>
                            <a:rPr kumimoji="0" lang="pt-BR" altLang="zh-CN" sz="1867" b="0" i="1" u="none" strike="noStrike" kern="1200" cap="none" spc="0" normalizeH="0" baseline="0" noProof="0" dirty="0">
                              <a:ln>
                                <a:noFill/>
                              </a:ln>
                              <a:solidFill>
                                <a:prstClr val="black"/>
                              </a:solidFill>
                              <a:effectLst/>
                              <a:uLnTx/>
                              <a:uFillTx/>
                              <a:latin typeface="Cambria Math"/>
                              <a:cs typeface="+mn-cs"/>
                            </a:rPr>
                            <m:t>=0</m:t>
                          </m:r>
                        </m:sub>
                        <m:sup>
                          <m:r>
                            <a:rPr kumimoji="0" lang="en-US" altLang="zh-CN" sz="1867" b="0" i="1" u="none" strike="noStrike" kern="1200" cap="none" spc="0" normalizeH="0" baseline="0" noProof="0" dirty="0">
                              <a:ln>
                                <a:noFill/>
                              </a:ln>
                              <a:solidFill>
                                <a:prstClr val="black"/>
                              </a:solidFill>
                              <a:effectLst/>
                              <a:uLnTx/>
                              <a:uFillTx/>
                              <a:latin typeface="Cambria Math"/>
                              <a:cs typeface="+mn-cs"/>
                            </a:rPr>
                            <m:t>𝑀</m:t>
                          </m:r>
                          <m:r>
                            <a:rPr kumimoji="0" lang="en-US" altLang="zh-CN" sz="1867" b="0" i="1" u="none" strike="noStrike" kern="1200" cap="none" spc="0" normalizeH="0" baseline="0" noProof="0" dirty="0">
                              <a:ln>
                                <a:noFill/>
                              </a:ln>
                              <a:solidFill>
                                <a:prstClr val="black"/>
                              </a:solidFill>
                              <a:effectLst/>
                              <a:uLnTx/>
                              <a:uFillTx/>
                              <a:latin typeface="Cambria Math"/>
                              <a:cs typeface="+mn-cs"/>
                            </a:rPr>
                            <m:t>−1</m:t>
                          </m:r>
                        </m:sup>
                        <m:e>
                          <m:nary>
                            <m:naryPr>
                              <m:chr m:val="∑"/>
                              <m:ctrlPr>
                                <a:rPr kumimoji="0" lang="pt-BR"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naryPr>
                            <m:sub>
                              <m:r>
                                <a:rPr kumimoji="0" lang="en-US" altLang="zh-CN" sz="1867" b="0" i="1" u="none" strike="noStrike" kern="1200" cap="none" spc="0" normalizeH="0" baseline="0" noProof="0" dirty="0">
                                  <a:ln>
                                    <a:noFill/>
                                  </a:ln>
                                  <a:solidFill>
                                    <a:prstClr val="black"/>
                                  </a:solidFill>
                                  <a:effectLst/>
                                  <a:uLnTx/>
                                  <a:uFillTx/>
                                  <a:latin typeface="Cambria Math"/>
                                  <a:cs typeface="+mn-cs"/>
                                </a:rPr>
                                <m:t>𝑝</m:t>
                              </m:r>
                              <m:r>
                                <a:rPr kumimoji="0" lang="pt-BR" altLang="zh-CN" sz="1867" b="0" i="1" u="none" strike="noStrike" kern="1200" cap="none" spc="0" normalizeH="0" baseline="0" noProof="0" dirty="0">
                                  <a:ln>
                                    <a:noFill/>
                                  </a:ln>
                                  <a:solidFill>
                                    <a:prstClr val="black"/>
                                  </a:solidFill>
                                  <a:effectLst/>
                                  <a:uLnTx/>
                                  <a:uFillTx/>
                                  <a:latin typeface="Cambria Math"/>
                                  <a:cs typeface="+mn-cs"/>
                                </a:rPr>
                                <m:t>=</m:t>
                              </m:r>
                              <m:r>
                                <a:rPr kumimoji="0" lang="en-US" altLang="zh-CN" sz="1867" b="0" i="1" u="none" strike="noStrike" kern="1200" cap="none" spc="0" normalizeH="0" baseline="0" noProof="0" dirty="0">
                                  <a:ln>
                                    <a:noFill/>
                                  </a:ln>
                                  <a:solidFill>
                                    <a:prstClr val="black"/>
                                  </a:solidFill>
                                  <a:effectLst/>
                                  <a:uLnTx/>
                                  <a:uFillTx/>
                                  <a:latin typeface="Cambria Math"/>
                                  <a:cs typeface="+mn-cs"/>
                                </a:rPr>
                                <m:t>−</m:t>
                              </m:r>
                              <m:r>
                                <a:rPr kumimoji="0" lang="en-US" altLang="zh-CN" sz="1867" b="0" i="1" u="none" strike="noStrike" kern="1200" cap="none" spc="0" normalizeH="0" baseline="0" noProof="0" dirty="0">
                                  <a:ln>
                                    <a:noFill/>
                                  </a:ln>
                                  <a:solidFill>
                                    <a:prstClr val="black"/>
                                  </a:solidFill>
                                  <a:effectLst/>
                                  <a:uLnTx/>
                                  <a:uFillTx/>
                                  <a:latin typeface="Cambria Math"/>
                                  <a:ea typeface="Cambria Math"/>
                                  <a:cs typeface="+mn-cs"/>
                                </a:rPr>
                                <m:t>∞</m:t>
                              </m:r>
                            </m:sub>
                            <m:sup>
                              <m:r>
                                <a:rPr kumimoji="0" lang="pt-BR" altLang="zh-CN" sz="1867" b="0" i="1" u="none" strike="noStrike" kern="1200" cap="none" spc="0" normalizeH="0" baseline="0" noProof="0" dirty="0">
                                  <a:ln>
                                    <a:noFill/>
                                  </a:ln>
                                  <a:solidFill>
                                    <a:prstClr val="black"/>
                                  </a:solidFill>
                                  <a:effectLst/>
                                  <a:uLnTx/>
                                  <a:uFillTx/>
                                  <a:latin typeface="Cambria Math"/>
                                  <a:ea typeface="Cambria Math"/>
                                  <a:cs typeface="+mn-cs"/>
                                </a:rPr>
                                <m:t>∞</m:t>
                              </m:r>
                            </m:sup>
                            <m:e>
                              <m:sSub>
                                <m:sSubPr>
                                  <m:ctrlPr>
                                    <a:rPr kumimoji="0" lang="en-US"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zh-CN" sz="1867" b="0" i="1" u="none" strike="noStrike" kern="1200" cap="none" spc="0" normalizeH="0" baseline="0" noProof="0" dirty="0">
                                      <a:ln>
                                        <a:noFill/>
                                      </a:ln>
                                      <a:solidFill>
                                        <a:prstClr val="black"/>
                                      </a:solidFill>
                                      <a:effectLst/>
                                      <a:uLnTx/>
                                      <a:uFillTx/>
                                      <a:latin typeface="Cambria Math"/>
                                      <a:cs typeface="+mn-cs"/>
                                    </a:rPr>
                                    <m:t>𝑍</m:t>
                                  </m:r>
                                </m:e>
                                <m:sub>
                                  <m:r>
                                    <a:rPr kumimoji="0" lang="en-US" altLang="zh-CN" sz="1867" b="0" i="1" u="none" strike="noStrike" kern="1200" cap="none" spc="0" normalizeH="0" baseline="0" noProof="0" dirty="0">
                                      <a:ln>
                                        <a:noFill/>
                                      </a:ln>
                                      <a:solidFill>
                                        <a:prstClr val="black"/>
                                      </a:solidFill>
                                      <a:effectLst/>
                                      <a:uLnTx/>
                                      <a:uFillTx/>
                                      <a:latin typeface="Cambria Math"/>
                                      <a:cs typeface="+mn-cs"/>
                                    </a:rPr>
                                    <m:t>1</m:t>
                                  </m:r>
                                </m:sub>
                              </m:sSub>
                              <m:d>
                                <m:dPr>
                                  <m:ctrlPr>
                                    <a:rPr kumimoji="0" lang="en-US"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dPr>
                                <m:e>
                                  <m:d>
                                    <m:dPr>
                                      <m:ctrlPr>
                                        <a:rPr kumimoji="0" lang="en-US"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dPr>
                                    <m:e>
                                      <m:r>
                                        <a:rPr kumimoji="0" lang="zh-CN" altLang="en-US" sz="1867" b="0" i="1" u="none" strike="noStrike" kern="1200" cap="none" spc="0" normalizeH="0" baseline="0" noProof="0" dirty="0">
                                          <a:ln>
                                            <a:noFill/>
                                          </a:ln>
                                          <a:solidFill>
                                            <a:prstClr val="black"/>
                                          </a:solidFill>
                                          <a:effectLst/>
                                          <a:uLnTx/>
                                          <a:uFillTx/>
                                          <a:latin typeface="Cambria Math"/>
                                          <a:cs typeface="+mn-cs"/>
                                        </a:rPr>
                                        <m:t>𝜇</m:t>
                                      </m:r>
                                      <m:r>
                                        <a:rPr kumimoji="0" lang="en-US" altLang="zh-CN" sz="1867" b="0" i="1" u="none" strike="noStrike" kern="1200" cap="none" spc="0" normalizeH="0" baseline="0" noProof="0" dirty="0">
                                          <a:ln>
                                            <a:noFill/>
                                          </a:ln>
                                          <a:solidFill>
                                            <a:prstClr val="black"/>
                                          </a:solidFill>
                                          <a:effectLst/>
                                          <a:uLnTx/>
                                          <a:uFillTx/>
                                          <a:latin typeface="Cambria Math"/>
                                          <a:cs typeface="+mn-cs"/>
                                        </a:rPr>
                                        <m:t>+</m:t>
                                      </m:r>
                                      <m:r>
                                        <a:rPr kumimoji="0" lang="en-US" altLang="zh-CN" sz="1867" b="0" i="1" u="none" strike="noStrike" kern="1200" cap="none" spc="0" normalizeH="0" baseline="0" noProof="0" dirty="0">
                                          <a:ln>
                                            <a:noFill/>
                                          </a:ln>
                                          <a:solidFill>
                                            <a:prstClr val="black"/>
                                          </a:solidFill>
                                          <a:effectLst/>
                                          <a:uLnTx/>
                                          <a:uFillTx/>
                                          <a:latin typeface="Cambria Math"/>
                                          <a:cs typeface="+mn-cs"/>
                                        </a:rPr>
                                        <m:t>𝑃𝑀</m:t>
                                      </m:r>
                                    </m:e>
                                  </m:d>
                                  <m:sSub>
                                    <m:sSubPr>
                                      <m:ctrlPr>
                                        <a:rPr kumimoji="0" lang="en-US"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zh-CN" altLang="en-US" sz="1867" b="0" i="1" u="none" strike="noStrike" kern="1200" cap="none" spc="0" normalizeH="0" baseline="0" noProof="0" dirty="0">
                                          <a:ln>
                                            <a:noFill/>
                                          </a:ln>
                                          <a:solidFill>
                                            <a:prstClr val="black"/>
                                          </a:solidFill>
                                          <a:effectLst/>
                                          <a:uLnTx/>
                                          <a:uFillTx/>
                                          <a:latin typeface="Cambria Math"/>
                                          <a:cs typeface="+mn-cs"/>
                                        </a:rPr>
                                        <m:t>𝜔</m:t>
                                      </m:r>
                                    </m:e>
                                    <m:sub>
                                      <m:r>
                                        <a:rPr kumimoji="0" lang="en-US" altLang="zh-CN" sz="1867" b="0" i="1" u="none" strike="noStrike" kern="1200" cap="none" spc="0" normalizeH="0" baseline="0" noProof="0" dirty="0">
                                          <a:ln>
                                            <a:noFill/>
                                          </a:ln>
                                          <a:solidFill>
                                            <a:prstClr val="black"/>
                                          </a:solidFill>
                                          <a:effectLst/>
                                          <a:uLnTx/>
                                          <a:uFillTx/>
                                          <a:latin typeface="Cambria Math"/>
                                          <a:cs typeface="+mn-cs"/>
                                        </a:rPr>
                                        <m:t>0</m:t>
                                      </m:r>
                                    </m:sub>
                                  </m:sSub>
                                  <m:r>
                                    <a:rPr kumimoji="0" lang="en-US" altLang="zh-CN" sz="1867" b="0" i="1" u="none" strike="noStrike" kern="1200" cap="none" spc="0" normalizeH="0" baseline="0" noProof="0" dirty="0">
                                      <a:ln>
                                        <a:noFill/>
                                      </a:ln>
                                      <a:solidFill>
                                        <a:prstClr val="black"/>
                                      </a:solidFill>
                                      <a:effectLst/>
                                      <a:uLnTx/>
                                      <a:uFillTx/>
                                      <a:latin typeface="Cambria Math"/>
                                      <a:cs typeface="+mn-cs"/>
                                    </a:rPr>
                                    <m:t>+</m:t>
                                  </m:r>
                                  <m:sSub>
                                    <m:sSubPr>
                                      <m:ctrlPr>
                                        <a:rPr kumimoji="0" lang="en-US" altLang="zh-CN" sz="1867"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zh-CN" altLang="en-US" sz="1867" b="0" i="1" u="none" strike="noStrike" kern="1200" cap="none" spc="0" normalizeH="0" baseline="0" noProof="0" dirty="0">
                                          <a:ln>
                                            <a:noFill/>
                                          </a:ln>
                                          <a:solidFill>
                                            <a:prstClr val="black"/>
                                          </a:solidFill>
                                          <a:effectLst/>
                                          <a:uLnTx/>
                                          <a:uFillTx/>
                                          <a:latin typeface="Cambria Math"/>
                                          <a:cs typeface="+mn-cs"/>
                                        </a:rPr>
                                        <m:t>𝜔</m:t>
                                      </m:r>
                                    </m:e>
                                    <m:sub>
                                      <m:r>
                                        <a:rPr kumimoji="0" lang="en-US" altLang="zh-CN" sz="1867" b="0" i="1" u="none" strike="noStrike" kern="1200" cap="none" spc="0" normalizeH="0" baseline="0" noProof="0" dirty="0">
                                          <a:ln>
                                            <a:noFill/>
                                          </a:ln>
                                          <a:solidFill>
                                            <a:prstClr val="black"/>
                                          </a:solidFill>
                                          <a:effectLst/>
                                          <a:uLnTx/>
                                          <a:uFillTx/>
                                          <a:latin typeface="Cambria Math"/>
                                          <a:ea typeface="Cambria Math"/>
                                          <a:cs typeface="+mn-cs"/>
                                        </a:rPr>
                                        <m:t>𝛽</m:t>
                                      </m:r>
                                    </m:sub>
                                  </m:sSub>
                                </m:e>
                              </m:d>
                            </m:e>
                          </m:nary>
                        </m:e>
                      </m:nary>
                    </m:oMath>
                  </m:oMathPara>
                </a14:m>
                <a:endParaRPr kumimoji="0" lang="zh-CN" altLang="en-US" sz="1867"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15" name="TextBox 15">
                <a:extLst>
                  <a:ext uri="{FF2B5EF4-FFF2-40B4-BE49-F238E27FC236}">
                    <a16:creationId xmlns:a16="http://schemas.microsoft.com/office/drawing/2014/main" id="{E08FD3F8-CD21-485E-B636-080141ABFBCC}"/>
                  </a:ext>
                </a:extLst>
              </p:cNvPr>
              <p:cNvSpPr txBox="1">
                <a:spLocks noRot="1" noChangeAspect="1" noMove="1" noResize="1" noEditPoints="1" noAdjustHandles="1" noChangeArrowheads="1" noChangeShapeType="1" noTextEdit="1"/>
              </p:cNvSpPr>
              <p:nvPr/>
            </p:nvSpPr>
            <p:spPr>
              <a:xfrm>
                <a:off x="6572804" y="1310519"/>
                <a:ext cx="5524654" cy="932435"/>
              </a:xfrm>
              <a:prstGeom prst="rect">
                <a:avLst/>
              </a:prstGeom>
              <a:blipFill>
                <a:blip r:embed="rId4"/>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73B49E2F-6F8A-499E-A80F-42CC7651223A}"/>
              </a:ext>
            </a:extLst>
          </p:cNvPr>
          <p:cNvSpPr txBox="1"/>
          <p:nvPr/>
        </p:nvSpPr>
        <p:spPr>
          <a:xfrm>
            <a:off x="609600" y="3261841"/>
            <a:ext cx="609499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black"/>
                </a:solidFill>
                <a:effectLst/>
                <a:uLnTx/>
                <a:uFillTx/>
                <a:latin typeface="Calibri"/>
                <a:ea typeface="MS Mincho" panose="02020609040205080304" pitchFamily="49" charset="-128"/>
                <a:cs typeface="Arial" panose="020B0604020202020204" pitchFamily="34" charset="0"/>
              </a:rPr>
              <a:t>First few unstable modes for Z:</a:t>
            </a:r>
            <a:endParaRPr kumimoji="0" lang="en-US" altLang="zh-CN" sz="2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aphicFrame>
        <p:nvGraphicFramePr>
          <p:cNvPr id="19" name="表格 6">
            <a:extLst>
              <a:ext uri="{FF2B5EF4-FFF2-40B4-BE49-F238E27FC236}">
                <a16:creationId xmlns:a16="http://schemas.microsoft.com/office/drawing/2014/main" id="{B1A09612-C7DE-4A45-AC2F-66FF75167D6C}"/>
              </a:ext>
            </a:extLst>
          </p:cNvPr>
          <p:cNvGraphicFramePr>
            <a:graphicFrameLocks noGrp="1"/>
          </p:cNvGraphicFramePr>
          <p:nvPr>
            <p:extLst>
              <p:ext uri="{D42A27DB-BD31-4B8C-83A1-F6EECF244321}">
                <p14:modId xmlns:p14="http://schemas.microsoft.com/office/powerpoint/2010/main" val="3053738893"/>
              </p:ext>
            </p:extLst>
          </p:nvPr>
        </p:nvGraphicFramePr>
        <p:xfrm>
          <a:off x="327757" y="2045224"/>
          <a:ext cx="6094990" cy="1097280"/>
        </p:xfrm>
        <a:graphic>
          <a:graphicData uri="http://schemas.openxmlformats.org/drawingml/2006/table">
            <a:tbl>
              <a:tblPr firstRow="1" bandRow="1">
                <a:tableStyleId>{9D7B26C5-4107-4FEC-AEDC-1716B250A1EF}</a:tableStyleId>
              </a:tblPr>
              <a:tblGrid>
                <a:gridCol w="2612138">
                  <a:extLst>
                    <a:ext uri="{9D8B030D-6E8A-4147-A177-3AD203B41FA5}">
                      <a16:colId xmlns:a16="http://schemas.microsoft.com/office/drawing/2014/main" val="3883399116"/>
                    </a:ext>
                  </a:extLst>
                </a:gridCol>
                <a:gridCol w="870713">
                  <a:extLst>
                    <a:ext uri="{9D8B030D-6E8A-4147-A177-3AD203B41FA5}">
                      <a16:colId xmlns:a16="http://schemas.microsoft.com/office/drawing/2014/main" val="2338466219"/>
                    </a:ext>
                  </a:extLst>
                </a:gridCol>
                <a:gridCol w="870713">
                  <a:extLst>
                    <a:ext uri="{9D8B030D-6E8A-4147-A177-3AD203B41FA5}">
                      <a16:colId xmlns:a16="http://schemas.microsoft.com/office/drawing/2014/main" val="4152775497"/>
                    </a:ext>
                  </a:extLst>
                </a:gridCol>
                <a:gridCol w="870713">
                  <a:extLst>
                    <a:ext uri="{9D8B030D-6E8A-4147-A177-3AD203B41FA5}">
                      <a16:colId xmlns:a16="http://schemas.microsoft.com/office/drawing/2014/main" val="3565508010"/>
                    </a:ext>
                  </a:extLst>
                </a:gridCol>
                <a:gridCol w="870713">
                  <a:extLst>
                    <a:ext uri="{9D8B030D-6E8A-4147-A177-3AD203B41FA5}">
                      <a16:colId xmlns:a16="http://schemas.microsoft.com/office/drawing/2014/main" val="1522440863"/>
                    </a:ext>
                  </a:extLst>
                </a:gridCol>
              </a:tblGrid>
              <a:tr h="173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1" dirty="0">
                          <a:sym typeface="Symbol" panose="05050102010706020507" pitchFamily="18" charset="2"/>
                        </a:rPr>
                        <a:t></a:t>
                      </a:r>
                      <a:r>
                        <a:rPr lang="en-US" altLang="zh-CN" b="1" i="1" baseline="-25000" dirty="0">
                          <a:sym typeface="Symbol" panose="05050102010706020507" pitchFamily="18" charset="2"/>
                        </a:rPr>
                        <a:t>  </a:t>
                      </a:r>
                      <a:r>
                        <a:rPr lang="en-US" altLang="zh-CN" b="1" dirty="0"/>
                        <a:t>[</a:t>
                      </a:r>
                      <a:r>
                        <a:rPr lang="en-US" altLang="zh-CN" b="1" dirty="0" err="1"/>
                        <a:t>ms</a:t>
                      </a:r>
                      <a:r>
                        <a:rPr lang="en-US" altLang="zh-CN" b="1" dirty="0"/>
                        <a:t>]</a:t>
                      </a:r>
                      <a:endParaRPr lang="zh-CN" altLang="en-US" b="1" dirty="0"/>
                    </a:p>
                  </a:txBody>
                  <a:tcPr/>
                </a:tc>
                <a:tc>
                  <a:txBody>
                    <a:bodyPr/>
                    <a:lstStyle/>
                    <a:p>
                      <a:pPr algn="ctr"/>
                      <a:r>
                        <a:rPr lang="en-US" altLang="zh-CN" dirty="0"/>
                        <a:t>Higgs</a:t>
                      </a:r>
                      <a:endParaRPr lang="zh-CN" altLang="en-US" dirty="0"/>
                    </a:p>
                  </a:txBody>
                  <a:tcPr/>
                </a:tc>
                <a:tc>
                  <a:txBody>
                    <a:bodyPr/>
                    <a:lstStyle/>
                    <a:p>
                      <a:pPr algn="ctr"/>
                      <a:r>
                        <a:rPr lang="en-US" altLang="zh-CN" dirty="0">
                          <a:solidFill>
                            <a:srgbClr val="FF0000"/>
                          </a:solidFill>
                        </a:rPr>
                        <a:t>Z</a:t>
                      </a:r>
                      <a:endParaRPr lang="zh-CN" altLang="en-US" dirty="0">
                        <a:solidFill>
                          <a:srgbClr val="FF0000"/>
                        </a:solidFill>
                      </a:endParaRPr>
                    </a:p>
                  </a:txBody>
                  <a:tcPr/>
                </a:tc>
                <a:tc>
                  <a:txBody>
                    <a:bodyPr/>
                    <a:lstStyle/>
                    <a:p>
                      <a:pPr algn="ctr"/>
                      <a:r>
                        <a:rPr lang="en-US" altLang="zh-CN" dirty="0">
                          <a:solidFill>
                            <a:srgbClr val="FF0000"/>
                          </a:solidFill>
                        </a:rPr>
                        <a:t>W</a:t>
                      </a:r>
                      <a:endParaRPr lang="zh-CN" altLang="en-US" dirty="0">
                        <a:solidFill>
                          <a:srgbClr val="FF0000"/>
                        </a:solidFill>
                      </a:endParaRPr>
                    </a:p>
                  </a:txBody>
                  <a:tcPr/>
                </a:tc>
                <a:tc>
                  <a:txBody>
                    <a:bodyPr/>
                    <a:lstStyle/>
                    <a:p>
                      <a:pPr algn="ctr"/>
                      <a:r>
                        <a:rPr lang="en-US" altLang="zh-CN" dirty="0" err="1"/>
                        <a:t>tt</a:t>
                      </a:r>
                      <a:endParaRPr lang="zh-CN" altLang="en-US" dirty="0"/>
                    </a:p>
                  </a:txBody>
                  <a:tcPr/>
                </a:tc>
                <a:extLst>
                  <a:ext uri="{0D108BD9-81ED-4DB2-BD59-A6C34878D82A}">
                    <a16:rowId xmlns:a16="http://schemas.microsoft.com/office/drawing/2014/main" val="80870733"/>
                  </a:ext>
                </a:extLst>
              </a:tr>
              <a:tr h="300259">
                <a:tc>
                  <a:txBody>
                    <a:bodyPr/>
                    <a:lstStyle/>
                    <a:p>
                      <a:r>
                        <a:rPr lang="en-US" altLang="zh-CN" b="1" dirty="0"/>
                        <a:t>instability growth time</a:t>
                      </a:r>
                      <a:endParaRPr lang="zh-CN" altLang="en-US" b="1" dirty="0"/>
                    </a:p>
                  </a:txBody>
                  <a:tcPr/>
                </a:tc>
                <a:tc>
                  <a:txBody>
                    <a:bodyPr/>
                    <a:lstStyle/>
                    <a:p>
                      <a:pPr algn="ctr"/>
                      <a:r>
                        <a:rPr lang="en-US" altLang="zh-CN" b="1" dirty="0"/>
                        <a:t>400</a:t>
                      </a:r>
                      <a:endParaRPr lang="zh-CN" altLang="en-US" b="1" dirty="0"/>
                    </a:p>
                  </a:txBody>
                  <a:tcPr/>
                </a:tc>
                <a:tc>
                  <a:txBody>
                    <a:bodyPr/>
                    <a:lstStyle/>
                    <a:p>
                      <a:pPr algn="ctr"/>
                      <a:r>
                        <a:rPr lang="en-US" altLang="zh-CN" b="1" dirty="0">
                          <a:solidFill>
                            <a:srgbClr val="FF0000"/>
                          </a:solidFill>
                        </a:rPr>
                        <a:t>2</a:t>
                      </a:r>
                      <a:endParaRPr lang="zh-CN" altLang="en-US"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FF0000"/>
                          </a:solidFill>
                        </a:rPr>
                        <a:t>38</a:t>
                      </a:r>
                      <a:endParaRPr lang="zh-CN" altLang="en-US"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t>3060</a:t>
                      </a:r>
                      <a:endParaRPr lang="zh-CN" altLang="en-US" b="1" dirty="0"/>
                    </a:p>
                  </a:txBody>
                  <a:tcPr/>
                </a:tc>
                <a:extLst>
                  <a:ext uri="{0D108BD9-81ED-4DB2-BD59-A6C34878D82A}">
                    <a16:rowId xmlns:a16="http://schemas.microsoft.com/office/drawing/2014/main" val="3816523177"/>
                  </a:ext>
                </a:extLst>
              </a:tr>
              <a:tr h="173960">
                <a:tc>
                  <a:txBody>
                    <a:bodyPr/>
                    <a:lstStyle/>
                    <a:p>
                      <a:r>
                        <a:rPr lang="en-US" altLang="zh-CN" b="1" dirty="0"/>
                        <a:t>SR damping time</a:t>
                      </a:r>
                      <a:endParaRPr lang="zh-CN" altLang="en-US" b="1" dirty="0"/>
                    </a:p>
                  </a:txBody>
                  <a:tcPr/>
                </a:tc>
                <a:tc>
                  <a:txBody>
                    <a:bodyPr/>
                    <a:lstStyle/>
                    <a:p>
                      <a:pPr algn="ctr"/>
                      <a:r>
                        <a:rPr lang="en-US" altLang="zh-CN" b="1" dirty="0"/>
                        <a:t>44</a:t>
                      </a:r>
                      <a:endParaRPr lang="zh-CN" altLang="en-US" b="1" dirty="0"/>
                    </a:p>
                  </a:txBody>
                  <a:tcPr/>
                </a:tc>
                <a:tc>
                  <a:txBody>
                    <a:bodyPr/>
                    <a:lstStyle/>
                    <a:p>
                      <a:pPr algn="ctr"/>
                      <a:r>
                        <a:rPr lang="en-US" altLang="zh-CN" b="1" dirty="0">
                          <a:solidFill>
                            <a:srgbClr val="FF0000"/>
                          </a:solidFill>
                        </a:rPr>
                        <a:t>816</a:t>
                      </a:r>
                      <a:endParaRPr lang="zh-CN" altLang="en-US" b="1" dirty="0">
                        <a:solidFill>
                          <a:srgbClr val="FF0000"/>
                        </a:solidFill>
                      </a:endParaRPr>
                    </a:p>
                  </a:txBody>
                  <a:tcPr/>
                </a:tc>
                <a:tc>
                  <a:txBody>
                    <a:bodyPr/>
                    <a:lstStyle/>
                    <a:p>
                      <a:pPr algn="ctr"/>
                      <a:r>
                        <a:rPr lang="en-US" altLang="zh-CN" b="1" dirty="0">
                          <a:solidFill>
                            <a:srgbClr val="FF0000"/>
                          </a:solidFill>
                        </a:rPr>
                        <a:t>150</a:t>
                      </a:r>
                      <a:endParaRPr lang="zh-CN" altLang="en-US" b="1" dirty="0">
                        <a:solidFill>
                          <a:srgbClr val="FF0000"/>
                        </a:solidFill>
                      </a:endParaRPr>
                    </a:p>
                  </a:txBody>
                  <a:tcPr/>
                </a:tc>
                <a:tc>
                  <a:txBody>
                    <a:bodyPr/>
                    <a:lstStyle/>
                    <a:p>
                      <a:pPr algn="ctr"/>
                      <a:r>
                        <a:rPr lang="en-US" altLang="zh-CN" b="1" dirty="0"/>
                        <a:t>14</a:t>
                      </a:r>
                      <a:endParaRPr lang="zh-CN" altLang="en-US" b="1" dirty="0"/>
                    </a:p>
                  </a:txBody>
                  <a:tcPr/>
                </a:tc>
                <a:extLst>
                  <a:ext uri="{0D108BD9-81ED-4DB2-BD59-A6C34878D82A}">
                    <a16:rowId xmlns:a16="http://schemas.microsoft.com/office/drawing/2014/main" val="3629059796"/>
                  </a:ext>
                </a:extLst>
              </a:tr>
            </a:tbl>
          </a:graphicData>
        </a:graphic>
      </p:graphicFrame>
      <p:sp>
        <p:nvSpPr>
          <p:cNvPr id="18" name="标题 1">
            <a:extLst>
              <a:ext uri="{FF2B5EF4-FFF2-40B4-BE49-F238E27FC236}">
                <a16:creationId xmlns:a16="http://schemas.microsoft.com/office/drawing/2014/main" id="{5A2153B3-9B05-461A-87C4-A8F66620E566}"/>
              </a:ext>
            </a:extLst>
          </p:cNvPr>
          <p:cNvSpPr>
            <a:spLocks noGrp="1"/>
          </p:cNvSpPr>
          <p:nvPr>
            <p:ph type="title"/>
          </p:nvPr>
        </p:nvSpPr>
        <p:spPr>
          <a:xfrm>
            <a:off x="343814" y="118046"/>
            <a:ext cx="11675060" cy="1325563"/>
          </a:xfrm>
        </p:spPr>
        <p:txBody>
          <a:bodyPr/>
          <a:lstStyle/>
          <a:p>
            <a:r>
              <a:rPr lang="en-US" altLang="zh-CN" dirty="0">
                <a:latin typeface="Arial" panose="020B0604020202020204" pitchFamily="34" charset="0"/>
                <a:cs typeface="Arial" panose="020B0604020202020204" pitchFamily="34" charset="0"/>
              </a:rPr>
              <a:t>Transverse resistive wall instability  </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wang</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na</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985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3378</TotalTime>
  <Words>1643</Words>
  <Application>Microsoft Office PowerPoint</Application>
  <PresentationFormat>宽屏</PresentationFormat>
  <Paragraphs>187</Paragraphs>
  <Slides>21</Slides>
  <Notes>2</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等线</vt:lpstr>
      <vt:lpstr>等线 Light</vt:lpstr>
      <vt:lpstr>宋体</vt:lpstr>
      <vt:lpstr>Arial</vt:lpstr>
      <vt:lpstr>Calibri</vt:lpstr>
      <vt:lpstr>Cambria Math</vt:lpstr>
      <vt:lpstr>Roboto</vt:lpstr>
      <vt:lpstr>Symbol</vt:lpstr>
      <vt:lpstr>Times New Roman</vt:lpstr>
      <vt:lpstr>Wingdings</vt:lpstr>
      <vt:lpstr>Office 主题​​</vt:lpstr>
      <vt:lpstr>CEPC instrumentaion EDR progress status</vt:lpstr>
      <vt:lpstr>报告内容</vt:lpstr>
      <vt:lpstr>对撞亮度反馈系统</vt:lpstr>
      <vt:lpstr>PowerPoint 演示文稿</vt:lpstr>
      <vt:lpstr>3.4 系统研究方案——系统总体方案（2）</vt:lpstr>
      <vt:lpstr>3.4 系统研究方案——系统总体方案（3）</vt:lpstr>
      <vt:lpstr>3.4 系统研究方案——系统总体方案（3）</vt:lpstr>
      <vt:lpstr>3.4 系统研究方案——系统总体方案（4）</vt:lpstr>
      <vt:lpstr>Transverse resistive wall instability  - wang na</vt:lpstr>
      <vt:lpstr>逐束团反馈系统的数据采集及处理</vt:lpstr>
      <vt:lpstr>CEPC逐束团反馈系统设计难点</vt:lpstr>
      <vt:lpstr>引入机器学习替代数字滤波器产生反馈信号</vt:lpstr>
      <vt:lpstr>CEPC单圈逐束团反馈系统研究内容</vt:lpstr>
      <vt:lpstr>多功能一体化数字处理器</vt:lpstr>
      <vt:lpstr>多功能一体化数字信号处理器</vt:lpstr>
      <vt:lpstr>PowerPoint 演示文稿</vt:lpstr>
      <vt:lpstr>PowerPoint 演示文稿</vt:lpstr>
      <vt:lpstr>PowerPoint 演示文稿</vt:lpstr>
      <vt:lpstr>多功能一体化数字信号处理器</vt:lpstr>
      <vt:lpstr>多功能一体化数字信号处理器</vt:lpstr>
      <vt:lpstr>同步光测量系统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instrumentaion EDR progress status</dc:title>
  <dc:creator>NTKO</dc:creator>
  <cp:lastModifiedBy>NTKO</cp:lastModifiedBy>
  <cp:revision>18</cp:revision>
  <dcterms:created xsi:type="dcterms:W3CDTF">2024-06-24T22:26:22Z</dcterms:created>
  <dcterms:modified xsi:type="dcterms:W3CDTF">2024-06-27T06:45:10Z</dcterms:modified>
</cp:coreProperties>
</file>