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953" r:id="rId2"/>
    <p:sldId id="907" r:id="rId3"/>
    <p:sldId id="1018" r:id="rId4"/>
    <p:sldId id="1028" r:id="rId5"/>
    <p:sldId id="1050" r:id="rId6"/>
    <p:sldId id="1051" r:id="rId7"/>
    <p:sldId id="1052" r:id="rId8"/>
    <p:sldId id="1053" r:id="rId9"/>
    <p:sldId id="1058" r:id="rId10"/>
    <p:sldId id="1031" r:id="rId11"/>
    <p:sldId id="1054" r:id="rId12"/>
    <p:sldId id="1055" r:id="rId13"/>
    <p:sldId id="1056" r:id="rId14"/>
    <p:sldId id="1057" r:id="rId15"/>
    <p:sldId id="1059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FFFF"/>
    <a:srgbClr val="0000FF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1732" autoAdjust="0"/>
  </p:normalViewPr>
  <p:slideViewPr>
    <p:cSldViewPr>
      <p:cViewPr varScale="1">
        <p:scale>
          <a:sx n="101" d="100"/>
          <a:sy n="101" d="100"/>
        </p:scale>
        <p:origin x="18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94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mockup tunnel progress and</a:t>
            </a:r>
            <a:r>
              <a:rPr lang="zh-CN" altLang="en-US" sz="6000" dirty="0">
                <a:solidFill>
                  <a:srgbClr val="C00000"/>
                </a:solidFill>
              </a:rPr>
              <a:t> </a:t>
            </a:r>
            <a:r>
              <a:rPr lang="en-US" altLang="zh-CN" sz="6000" dirty="0">
                <a:solidFill>
                  <a:srgbClr val="C00000"/>
                </a:solidFill>
              </a:rPr>
              <a:t>planning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Haijing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Wang</a:t>
            </a:r>
          </a:p>
          <a:p>
            <a:pPr algn="ctr"/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2024/6/27, CEPC DAY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949280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583398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RF</a:t>
            </a:r>
            <a:r>
              <a:rPr lang="zh-CN" altLang="en-US" sz="2400" dirty="0"/>
              <a:t>区模型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5D7583-CCB8-44BA-AA1B-05681DE6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600" y="3834778"/>
            <a:ext cx="4320000" cy="233848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FEEF3BB-0D68-4F6A-81E8-5B4ECF721769}"/>
              </a:ext>
            </a:extLst>
          </p:cNvPr>
          <p:cNvSpPr txBox="1"/>
          <p:nvPr/>
        </p:nvSpPr>
        <p:spPr>
          <a:xfrm>
            <a:off x="9016927" y="5875152"/>
            <a:ext cx="233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Booster</a:t>
            </a:r>
            <a:r>
              <a:rPr lang="zh-CN" altLang="en-US" dirty="0"/>
              <a:t>模组局部剖面</a:t>
            </a:r>
            <a:endParaRPr 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1E4183C7-2819-49C3-8E3C-BB40F5241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5850"/>
              </p:ext>
            </p:extLst>
          </p:nvPr>
        </p:nvGraphicFramePr>
        <p:xfrm>
          <a:off x="767408" y="1914020"/>
          <a:ext cx="110357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622">
                  <a:extLst>
                    <a:ext uri="{9D8B030D-6E8A-4147-A177-3AD203B41FA5}">
                      <a16:colId xmlns:a16="http://schemas.microsoft.com/office/drawing/2014/main" val="236097801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108950545"/>
                    </a:ext>
                  </a:extLst>
                </a:gridCol>
                <a:gridCol w="1336974">
                  <a:extLst>
                    <a:ext uri="{9D8B030D-6E8A-4147-A177-3AD203B41FA5}">
                      <a16:colId xmlns:a16="http://schemas.microsoft.com/office/drawing/2014/main" val="34920467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5467383"/>
                    </a:ext>
                  </a:extLst>
                </a:gridCol>
                <a:gridCol w="4639689">
                  <a:extLst>
                    <a:ext uri="{9D8B030D-6E8A-4147-A177-3AD203B41FA5}">
                      <a16:colId xmlns:a16="http://schemas.microsoft.com/office/drawing/2014/main" val="124586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位置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设备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尺寸（米）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265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RF</a:t>
                      </a:r>
                      <a:r>
                        <a:rPr lang="zh-CN" altLang="en-US" dirty="0"/>
                        <a:t>区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Collider</a:t>
                      </a:r>
                      <a:r>
                        <a:rPr lang="zh-CN" altLang="en-US" dirty="0"/>
                        <a:t>模组及支撑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高频</a:t>
                      </a:r>
                      <a:r>
                        <a:rPr lang="en-US" altLang="zh-CN" sz="1800" dirty="0"/>
                        <a:t>/</a:t>
                      </a:r>
                      <a:r>
                        <a:rPr lang="zh-CN" altLang="en-US" sz="1800" dirty="0"/>
                        <a:t>低温系统提供模型，完成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731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Booster</a:t>
                      </a:r>
                      <a:r>
                        <a:rPr lang="zh-CN" altLang="en-US" dirty="0"/>
                        <a:t>模组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高频</a:t>
                      </a:r>
                      <a:r>
                        <a:rPr lang="en-US" altLang="zh-CN" sz="1800" dirty="0"/>
                        <a:t>/</a:t>
                      </a:r>
                      <a:r>
                        <a:rPr lang="zh-CN" altLang="en-US" sz="1800" dirty="0"/>
                        <a:t>低温系统提供模型，完成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788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Booster</a:t>
                      </a:r>
                      <a:r>
                        <a:rPr lang="zh-CN" altLang="en-US" dirty="0"/>
                        <a:t>模组支撑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根据模组模型设计，预计</a:t>
                      </a:r>
                      <a:r>
                        <a:rPr lang="en-US" altLang="zh-CN" dirty="0"/>
                        <a:t>7.15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6456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波导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根据模组及功率源要求设计，预计</a:t>
                      </a:r>
                      <a:r>
                        <a:rPr lang="en-US" altLang="zh-CN" dirty="0"/>
                        <a:t>7.15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665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RF</a:t>
                      </a:r>
                      <a:r>
                        <a:rPr lang="zh-CN" altLang="en-US" dirty="0"/>
                        <a:t>区四极铁及支撑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根据磁铁系统截面简单绘制，预计</a:t>
                      </a:r>
                      <a:r>
                        <a:rPr lang="en-US" altLang="zh-CN" dirty="0"/>
                        <a:t>7.15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40785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BC226921-53FF-44F5-9B18-BDB8698AB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99" y="4453963"/>
            <a:ext cx="4320000" cy="135729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77E0E1B-3A1F-4954-A32D-A6DEC66ED3AD}"/>
              </a:ext>
            </a:extLst>
          </p:cNvPr>
          <p:cNvSpPr txBox="1"/>
          <p:nvPr/>
        </p:nvSpPr>
        <p:spPr>
          <a:xfrm>
            <a:off x="2063552" y="5941497"/>
            <a:ext cx="233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Collider</a:t>
            </a:r>
            <a:r>
              <a:rPr lang="zh-CN" altLang="en-US" dirty="0"/>
              <a:t>模组局部剖面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0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846440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其他辅助设备</a:t>
            </a:r>
            <a:endParaRPr lang="en-US" altLang="zh-CN" sz="2400" dirty="0"/>
          </a:p>
          <a:p>
            <a:pPr lvl="1"/>
            <a:r>
              <a:rPr lang="zh-CN" altLang="en-US" sz="2000" dirty="0"/>
              <a:t>隧道墙及顶：钢板及筋板焊接</a:t>
            </a:r>
            <a:endParaRPr lang="en-US" altLang="zh-CN" sz="2000" dirty="0"/>
          </a:p>
          <a:p>
            <a:pPr lvl="1"/>
            <a:r>
              <a:rPr lang="zh-CN" altLang="en-US" sz="2000" dirty="0"/>
              <a:t>通用风管、水管、桥架等：按</a:t>
            </a:r>
            <a:r>
              <a:rPr lang="en-US" altLang="zh-CN" sz="2000" dirty="0"/>
              <a:t>CDR</a:t>
            </a:r>
            <a:r>
              <a:rPr lang="zh-CN" altLang="en-US" sz="2000" dirty="0"/>
              <a:t>设计布局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9762FDD-D353-44F1-85FC-8CA8330F3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195301"/>
            <a:ext cx="5400000" cy="29354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324B37C-906F-4F97-9D06-55A70A18F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27" y="2564904"/>
            <a:ext cx="4320000" cy="370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3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6C2AAB-B75D-4753-ADDD-B18FEAC41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初步进行第一步设备询价</a:t>
            </a:r>
            <a:endParaRPr 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F7108D0-573D-4659-BDC8-6EAF35ECB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3FEE66-E2ED-48E2-AC59-CCE1CDA6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6829199-94A4-4F44-8AE4-803D8431A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50360"/>
              </p:ext>
            </p:extLst>
          </p:nvPr>
        </p:nvGraphicFramePr>
        <p:xfrm>
          <a:off x="1199456" y="2316480"/>
          <a:ext cx="1000911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78">
                  <a:extLst>
                    <a:ext uri="{9D8B030D-6E8A-4147-A177-3AD203B41FA5}">
                      <a16:colId xmlns:a16="http://schemas.microsoft.com/office/drawing/2014/main" val="3237884826"/>
                    </a:ext>
                  </a:extLst>
                </a:gridCol>
                <a:gridCol w="2502278">
                  <a:extLst>
                    <a:ext uri="{9D8B030D-6E8A-4147-A177-3AD203B41FA5}">
                      <a16:colId xmlns:a16="http://schemas.microsoft.com/office/drawing/2014/main" val="894828042"/>
                    </a:ext>
                  </a:extLst>
                </a:gridCol>
                <a:gridCol w="2502278">
                  <a:extLst>
                    <a:ext uri="{9D8B030D-6E8A-4147-A177-3AD203B41FA5}">
                      <a16:colId xmlns:a16="http://schemas.microsoft.com/office/drawing/2014/main" val="2804426057"/>
                    </a:ext>
                  </a:extLst>
                </a:gridCol>
                <a:gridCol w="2502278">
                  <a:extLst>
                    <a:ext uri="{9D8B030D-6E8A-4147-A177-3AD203B41FA5}">
                      <a16:colId xmlns:a16="http://schemas.microsoft.com/office/drawing/2014/main" val="2906393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设备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厂家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报价（万元）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加工周期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6142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zh-CN" altLang="en-US" dirty="0"/>
                        <a:t>磁铁、模组等展示模型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博维创艺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3-4</a:t>
                      </a:r>
                      <a:r>
                        <a:rPr lang="zh-CN" altLang="en-US" dirty="0"/>
                        <a:t>个月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720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闪维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3-4</a:t>
                      </a:r>
                      <a:r>
                        <a:rPr lang="zh-CN" altLang="en-US" dirty="0"/>
                        <a:t>个月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0142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北京百艺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2-3</a:t>
                      </a:r>
                      <a:r>
                        <a:rPr lang="zh-CN" altLang="en-US" dirty="0"/>
                        <a:t>个月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95700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混凝土基座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赛盾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3-4</a:t>
                      </a:r>
                      <a:r>
                        <a:rPr lang="zh-CN" altLang="en-US" dirty="0"/>
                        <a:t>个月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7309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科烨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94729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增强器支撑钢架及临时调整机构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汇友晟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418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克林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zh-CN" altLang="en-US" dirty="0"/>
                        <a:t>个月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27805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隧道墙及顶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隧道墙及顶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汇友晟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728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克林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zh-CN" altLang="en-US" dirty="0"/>
                        <a:t>个月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15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053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6134472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磁铁调节机构设计</a:t>
            </a:r>
            <a:endParaRPr lang="en-US" sz="2000" dirty="0"/>
          </a:p>
          <a:p>
            <a:pPr lvl="1"/>
            <a:r>
              <a:rPr lang="zh-CN" altLang="en-US" sz="2000" dirty="0"/>
              <a:t>考虑结构：</a:t>
            </a:r>
            <a:endParaRPr lang="en-US" altLang="zh-CN" sz="2000" dirty="0"/>
          </a:p>
          <a:p>
            <a:pPr lvl="2"/>
            <a:r>
              <a:rPr lang="zh-CN" altLang="en-US" sz="2000" dirty="0"/>
              <a:t>螺纹</a:t>
            </a:r>
            <a:r>
              <a:rPr lang="en-US" altLang="zh-CN" sz="2000" dirty="0"/>
              <a:t>/</a:t>
            </a:r>
            <a:r>
              <a:rPr lang="zh-CN" altLang="en-US" sz="2000" dirty="0"/>
              <a:t>丝杠</a:t>
            </a:r>
            <a:r>
              <a:rPr lang="en-US" altLang="zh-CN" sz="2000" dirty="0"/>
              <a:t>+</a:t>
            </a:r>
            <a:r>
              <a:rPr lang="zh-CN" altLang="en-US" sz="2000" dirty="0"/>
              <a:t>涡轮蜗杆，用于</a:t>
            </a:r>
            <a:r>
              <a:rPr lang="en-US" altLang="zh-CN" sz="2000" dirty="0"/>
              <a:t>3t</a:t>
            </a:r>
            <a:r>
              <a:rPr lang="zh-CN" altLang="en-US" sz="2000" dirty="0"/>
              <a:t>以下小载荷</a:t>
            </a:r>
            <a:endParaRPr lang="en-US" altLang="zh-CN" sz="2000" dirty="0"/>
          </a:p>
          <a:p>
            <a:pPr lvl="2"/>
            <a:r>
              <a:rPr lang="zh-CN" altLang="en-US" sz="2000" dirty="0"/>
              <a:t>楔块</a:t>
            </a:r>
            <a:r>
              <a:rPr lang="en-US" altLang="zh-CN" sz="2000" dirty="0"/>
              <a:t>+</a:t>
            </a:r>
            <a:r>
              <a:rPr lang="zh-CN" altLang="en-US" sz="2000" dirty="0"/>
              <a:t>减速器，用于</a:t>
            </a:r>
            <a:r>
              <a:rPr lang="en-US" altLang="zh-CN" sz="2000" dirty="0"/>
              <a:t>3t</a:t>
            </a:r>
            <a:r>
              <a:rPr lang="zh-CN" altLang="en-US" sz="2000" dirty="0"/>
              <a:t>以上大载荷</a:t>
            </a:r>
            <a:endParaRPr lang="en-US" altLang="zh-CN" sz="2000" dirty="0"/>
          </a:p>
          <a:p>
            <a:pPr lvl="2"/>
            <a:r>
              <a:rPr lang="zh-CN" altLang="en-US" sz="2000" dirty="0"/>
              <a:t>第一步用可替换件，保证接口尺寸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0F597F2-772A-40C8-8665-778876A50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8"/>
          <a:stretch/>
        </p:blipFill>
        <p:spPr>
          <a:xfrm>
            <a:off x="479376" y="4042367"/>
            <a:ext cx="2880000" cy="19882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E8C641E-9F7E-4EC5-A6DB-61166A2C66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37"/>
          <a:stretch/>
        </p:blipFill>
        <p:spPr>
          <a:xfrm>
            <a:off x="3244208" y="3596997"/>
            <a:ext cx="3600000" cy="2214398"/>
          </a:xfrm>
          <a:prstGeom prst="rect">
            <a:avLst/>
          </a:prstGeom>
        </p:spPr>
      </p:pic>
      <p:sp>
        <p:nvSpPr>
          <p:cNvPr id="12" name="内容占位符 1">
            <a:extLst>
              <a:ext uri="{FF2B5EF4-FFF2-40B4-BE49-F238E27FC236}">
                <a16:creationId xmlns:a16="http://schemas.microsoft.com/office/drawing/2014/main" id="{2AAC919A-52AC-4EB0-A21D-ABEB964EB6E3}"/>
              </a:ext>
            </a:extLst>
          </p:cNvPr>
          <p:cNvSpPr txBox="1">
            <a:spLocks/>
          </p:cNvSpPr>
          <p:nvPr/>
        </p:nvSpPr>
        <p:spPr>
          <a:xfrm>
            <a:off x="6282916" y="1301365"/>
            <a:ext cx="5573724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高精度测量场设计</a:t>
            </a:r>
            <a:endParaRPr lang="en-US" sz="2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2263D9-76C6-4BC1-BD58-DACD7BCE6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132" y="1465867"/>
            <a:ext cx="2858628" cy="26305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919A5F-65E6-4AE9-8271-D4F34E43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624" y="4096413"/>
            <a:ext cx="4320000" cy="199384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7155B2D-1F60-48C4-9490-654E1ADA54C6}"/>
              </a:ext>
            </a:extLst>
          </p:cNvPr>
          <p:cNvSpPr txBox="1"/>
          <p:nvPr/>
        </p:nvSpPr>
        <p:spPr>
          <a:xfrm>
            <a:off x="9480376" y="13013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/>
              <a:t>王小龙</a:t>
            </a:r>
            <a:endParaRPr lang="en-US" i="1" dirty="0"/>
          </a:p>
        </p:txBody>
      </p:sp>
      <p:sp>
        <p:nvSpPr>
          <p:cNvPr id="15" name="内容占位符 1">
            <a:extLst>
              <a:ext uri="{FF2B5EF4-FFF2-40B4-BE49-F238E27FC236}">
                <a16:creationId xmlns:a16="http://schemas.microsoft.com/office/drawing/2014/main" id="{C2635FD9-D5C0-4E9C-B576-89F51E8A4506}"/>
              </a:ext>
            </a:extLst>
          </p:cNvPr>
          <p:cNvSpPr txBox="1">
            <a:spLocks/>
          </p:cNvSpPr>
          <p:nvPr/>
        </p:nvSpPr>
        <p:spPr>
          <a:xfrm>
            <a:off x="609056" y="6030599"/>
            <a:ext cx="5573724" cy="540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计划</a:t>
            </a:r>
            <a:r>
              <a:rPr lang="en-US" altLang="zh-CN" sz="2400" dirty="0"/>
              <a:t>25</a:t>
            </a:r>
            <a:r>
              <a:rPr lang="zh-CN" altLang="en-US" sz="2400" dirty="0"/>
              <a:t>年下半年联调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94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91608EBB-5BE8-4DBB-AADA-4641153E9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123142"/>
              </p:ext>
            </p:extLst>
          </p:nvPr>
        </p:nvGraphicFramePr>
        <p:xfrm>
          <a:off x="609600" y="1340768"/>
          <a:ext cx="109728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976">
                  <a:extLst>
                    <a:ext uri="{9D8B030D-6E8A-4147-A177-3AD203B41FA5}">
                      <a16:colId xmlns:a16="http://schemas.microsoft.com/office/drawing/2014/main" val="242465057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46094755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93042228"/>
                    </a:ext>
                  </a:extLst>
                </a:gridCol>
                <a:gridCol w="4118248">
                  <a:extLst>
                    <a:ext uri="{9D8B030D-6E8A-4147-A177-3AD203B41FA5}">
                      <a16:colId xmlns:a16="http://schemas.microsoft.com/office/drawing/2014/main" val="3056075115"/>
                    </a:ext>
                  </a:extLst>
                </a:gridCol>
              </a:tblGrid>
              <a:tr h="3159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内容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预计完成时间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7285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第一步：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展示模型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三维设计及总装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需要各系统尽可能提供详细模型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8594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评审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188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研制及安装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3904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验收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006504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第二步：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安装、调节及准直实验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调节机构样机及性能测试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4689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调节机构批量及性能测试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050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高精度测量场标定及软件开发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2056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高精度测量场系统调试及精度验证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878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运输车研制及测试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7536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高效准直调节联调及验收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11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13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第三步：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稳定性实验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稳定性实验对照组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25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5</a:t>
                      </a:r>
                      <a:r>
                        <a:rPr lang="zh-CN" altLang="en-US" dirty="0"/>
                        <a:t>月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Collider</a:t>
                      </a:r>
                      <a:r>
                        <a:rPr lang="zh-CN" altLang="en-US" dirty="0"/>
                        <a:t>有对照组，主要测试固有频率及放大比，监测沉降量、地基振动等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0098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稳定性实验不同位置测试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91784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A43617D9-6575-4877-82A2-614415A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计划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03B1C6-CBEC-4670-84EB-F280661B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3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B732977-7B57-4741-88AD-D8EDD73B2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5CF7A30-FC73-4357-8ADB-C4A1E619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2B7029-F3B4-450B-9795-DE1D49CB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5" name="内容占位符 6">
            <a:extLst>
              <a:ext uri="{FF2B5EF4-FFF2-40B4-BE49-F238E27FC236}">
                <a16:creationId xmlns:a16="http://schemas.microsoft.com/office/drawing/2014/main" id="{C19D8BCE-AF58-4C86-815A-29CDBECBE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088835"/>
              </p:ext>
            </p:extLst>
          </p:nvPr>
        </p:nvGraphicFramePr>
        <p:xfrm>
          <a:off x="1691890" y="1399562"/>
          <a:ext cx="8712968" cy="510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517">
                  <a:extLst>
                    <a:ext uri="{9D8B030D-6E8A-4147-A177-3AD203B41FA5}">
                      <a16:colId xmlns:a16="http://schemas.microsoft.com/office/drawing/2014/main" val="3180253589"/>
                    </a:ext>
                  </a:extLst>
                </a:gridCol>
                <a:gridCol w="6633451">
                  <a:extLst>
                    <a:ext uri="{9D8B030D-6E8A-4147-A177-3AD203B41FA5}">
                      <a16:colId xmlns:a16="http://schemas.microsoft.com/office/drawing/2014/main" val="406442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参与人员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分工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0724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王海静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整体设计及进度协调，</a:t>
                      </a:r>
                      <a:r>
                        <a:rPr lang="zh-CN" altLang="en-US" sz="1800" dirty="0">
                          <a:effectLst/>
                        </a:rPr>
                        <a:t>模型绘制及总装，</a:t>
                      </a:r>
                      <a:r>
                        <a:rPr lang="zh-CN" sz="1800" dirty="0">
                          <a:effectLst/>
                        </a:rPr>
                        <a:t>有限元分析等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859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李敏贤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对撞环实验设备及半自动调节设备设计及研制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357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吴蕾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增强器实验</a:t>
                      </a:r>
                      <a:r>
                        <a:rPr lang="zh-CN" altLang="en-US" sz="1800" dirty="0">
                          <a:effectLst/>
                        </a:rPr>
                        <a:t>设备及半自动调节设备设计及研制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32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王建力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机械设计校核、指导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442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王小龙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高精度测量场设计及研制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601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马永胜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真空设备设计及研制，真空相关安装工艺试验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0376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杨梅</a:t>
                      </a:r>
                      <a:endParaRPr lang="en-US" sz="18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对撞环相关磁铁</a:t>
                      </a:r>
                      <a:r>
                        <a:rPr lang="zh-CN" altLang="en-US" sz="1800" dirty="0">
                          <a:effectLst/>
                        </a:rPr>
                        <a:t>模型及</a:t>
                      </a:r>
                      <a:r>
                        <a:rPr lang="zh-CN" sz="1800" dirty="0">
                          <a:effectLst/>
                        </a:rPr>
                        <a:t>安装工艺实验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99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康文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增强器相关磁铁</a:t>
                      </a:r>
                      <a:r>
                        <a:rPr lang="zh-CN" altLang="en-US" sz="1800" dirty="0">
                          <a:effectLst/>
                        </a:rPr>
                        <a:t>模型及</a:t>
                      </a:r>
                      <a:r>
                        <a:rPr lang="zh-CN" sz="1800" dirty="0">
                          <a:effectLst/>
                        </a:rPr>
                        <a:t>安装工艺试验</a:t>
                      </a:r>
                      <a:endParaRPr lang="en-US" sz="18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907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赵述涛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调节设备控制系统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013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翟纪元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高频设备模型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7266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随艳峰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束测设备模型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6783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周祖圣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波导模型确认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7651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黄金书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通用设备模型确认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7527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10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内容调整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目前进展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计划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E691D86-C45B-48EE-9B37-49A33555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CEPC mockup</a:t>
            </a:r>
            <a:r>
              <a:rPr lang="zh-CN" altLang="en-US" dirty="0"/>
              <a:t>目的及意义</a:t>
            </a:r>
            <a:endParaRPr lang="en-US" dirty="0"/>
          </a:p>
          <a:p>
            <a:pPr lvl="1"/>
            <a:r>
              <a:rPr lang="zh-CN" altLang="en-US" sz="2000" dirty="0"/>
              <a:t>技术验证及宣传展示</a:t>
            </a:r>
            <a:endParaRPr lang="en-US" sz="20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40B88A-BB71-4649-927F-49F9BB59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AF0245A-8939-4AE6-9C37-4E9BE5FFA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64486"/>
              </p:ext>
            </p:extLst>
          </p:nvPr>
        </p:nvGraphicFramePr>
        <p:xfrm>
          <a:off x="1127448" y="2564904"/>
          <a:ext cx="4320000" cy="1783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77143">
                  <a:extLst>
                    <a:ext uri="{9D8B030D-6E8A-4147-A177-3AD203B41FA5}">
                      <a16:colId xmlns:a16="http://schemas.microsoft.com/office/drawing/2014/main" val="39341353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22946885"/>
                    </a:ext>
                  </a:extLst>
                </a:gridCol>
                <a:gridCol w="1002857">
                  <a:extLst>
                    <a:ext uri="{9D8B030D-6E8A-4147-A177-3AD203B41FA5}">
                      <a16:colId xmlns:a16="http://schemas.microsoft.com/office/drawing/2014/main" val="136376597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Elements in Collider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460191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Dipole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13314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89433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Quadrupole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037163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Sextupole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33413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Corrector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65678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Vacuum device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98979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019263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Beam Instrument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 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63451236"/>
                  </a:ext>
                </a:extLst>
              </a:tr>
              <a:tr h="14513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RF Support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set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100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1349955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762CE1E-6568-49CC-90E2-91C443F0A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46788"/>
              </p:ext>
            </p:extLst>
          </p:nvPr>
        </p:nvGraphicFramePr>
        <p:xfrm>
          <a:off x="1127448" y="4510584"/>
          <a:ext cx="4320000" cy="1783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71321">
                  <a:extLst>
                    <a:ext uri="{9D8B030D-6E8A-4147-A177-3AD203B41FA5}">
                      <a16:colId xmlns:a16="http://schemas.microsoft.com/office/drawing/2014/main" val="4098587102"/>
                    </a:ext>
                  </a:extLst>
                </a:gridCol>
                <a:gridCol w="541047">
                  <a:extLst>
                    <a:ext uri="{9D8B030D-6E8A-4147-A177-3AD203B41FA5}">
                      <a16:colId xmlns:a16="http://schemas.microsoft.com/office/drawing/2014/main" val="2009754149"/>
                    </a:ext>
                  </a:extLst>
                </a:gridCol>
                <a:gridCol w="1007632">
                  <a:extLst>
                    <a:ext uri="{9D8B030D-6E8A-4147-A177-3AD203B41FA5}">
                      <a16:colId xmlns:a16="http://schemas.microsoft.com/office/drawing/2014/main" val="101258887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in Booster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497633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Dipole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14866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152559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Quadrupole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714947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Sextupole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779848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Corrector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12817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Vacuum device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69164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99845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Beam Instrument support</a:t>
                      </a:r>
                      <a:endParaRPr lang="en-US" sz="1400" b="0" i="0" u="none" strike="noStrike" dirty="0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427105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RF  support</a:t>
                      </a:r>
                      <a:endParaRPr lang="en-US" sz="1400" b="0" i="0" u="none" strike="noStrike">
                        <a:solidFill>
                          <a:srgbClr val="633EEA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set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65667059"/>
                  </a:ext>
                </a:extLst>
              </a:tr>
            </a:tbl>
          </a:graphicData>
        </a:graphic>
      </p:graphicFrame>
      <p:sp>
        <p:nvSpPr>
          <p:cNvPr id="12" name="标题 2">
            <a:extLst>
              <a:ext uri="{FF2B5EF4-FFF2-40B4-BE49-F238E27FC236}">
                <a16:creationId xmlns:a16="http://schemas.microsoft.com/office/drawing/2014/main" id="{59C13907-08A3-4784-BAAA-8999F452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内容调整</a:t>
            </a:r>
            <a:r>
              <a:rPr lang="en-US" altLang="zh-CN" dirty="0"/>
              <a:t>—</a:t>
            </a:r>
            <a:r>
              <a:rPr lang="zh-CN" altLang="en-US" dirty="0"/>
              <a:t>兼顾郑州场地及工程设计要求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726ED65-80B4-4650-AE5E-A1727B363BBC}"/>
              </a:ext>
            </a:extLst>
          </p:cNvPr>
          <p:cNvSpPr txBox="1">
            <a:spLocks/>
          </p:cNvSpPr>
          <p:nvPr/>
        </p:nvSpPr>
        <p:spPr>
          <a:xfrm>
            <a:off x="5759628" y="1289715"/>
            <a:ext cx="5926832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开工前需验证相关关键技术及工艺流程</a:t>
            </a:r>
            <a:endParaRPr lang="en-US" altLang="zh-CN" dirty="0"/>
          </a:p>
          <a:p>
            <a:pPr lvl="1"/>
            <a:r>
              <a:rPr lang="zh-CN" altLang="en-US" dirty="0"/>
              <a:t>磁铁</a:t>
            </a:r>
            <a:r>
              <a:rPr lang="en-US" altLang="zh-CN" dirty="0"/>
              <a:t>&amp;</a:t>
            </a:r>
            <a:r>
              <a:rPr lang="zh-CN" altLang="en-US" dirty="0"/>
              <a:t>支撑的稳定性与调节灵活性。</a:t>
            </a:r>
            <a:endParaRPr lang="en-US" altLang="zh-CN" dirty="0"/>
          </a:p>
          <a:p>
            <a:pPr lvl="1"/>
            <a:r>
              <a:rPr lang="zh-CN" altLang="en-US" dirty="0"/>
              <a:t>准直方法及准直效率优化。</a:t>
            </a:r>
            <a:endParaRPr lang="en-US" altLang="zh-CN" dirty="0"/>
          </a:p>
          <a:p>
            <a:pPr lvl="1"/>
            <a:r>
              <a:rPr lang="zh-CN" altLang="en-US" dirty="0"/>
              <a:t>工艺安装及设备</a:t>
            </a:r>
            <a:r>
              <a:rPr lang="en-US" altLang="zh-CN" dirty="0"/>
              <a:t>/</a:t>
            </a:r>
            <a:r>
              <a:rPr lang="zh-CN" altLang="en-US" dirty="0"/>
              <a:t>操作空间验证。</a:t>
            </a:r>
            <a:endParaRPr lang="en-US" altLang="zh-CN" dirty="0"/>
          </a:p>
          <a:p>
            <a:pPr lvl="1"/>
            <a:r>
              <a:rPr lang="zh-CN" altLang="en-US" dirty="0"/>
              <a:t>其他需要在隧道进行的操作验证。</a:t>
            </a:r>
            <a:endParaRPr lang="en-US" altLang="zh-CN" dirty="0"/>
          </a:p>
          <a:p>
            <a:r>
              <a:rPr lang="en-US" altLang="zh-CN" dirty="0"/>
              <a:t>CEPC</a:t>
            </a:r>
            <a:r>
              <a:rPr lang="zh-CN" altLang="en-US" dirty="0"/>
              <a:t>有效的宣传展示</a:t>
            </a:r>
            <a:endParaRPr lang="en-US" altLang="zh-CN" dirty="0"/>
          </a:p>
          <a:p>
            <a:pPr lvl="1"/>
            <a:r>
              <a:rPr lang="zh-CN" altLang="en-US" dirty="0"/>
              <a:t>典型区段的</a:t>
            </a:r>
            <a:r>
              <a:rPr lang="en-US" altLang="zh-CN" dirty="0"/>
              <a:t>1:1</a:t>
            </a:r>
            <a:r>
              <a:rPr lang="zh-CN" altLang="en-US" dirty="0"/>
              <a:t>步入式隧道内景展示。</a:t>
            </a:r>
            <a:endParaRPr lang="en-US" altLang="zh-CN" dirty="0"/>
          </a:p>
          <a:p>
            <a:pPr lvl="1"/>
            <a:r>
              <a:rPr lang="zh-CN" altLang="en-US" dirty="0"/>
              <a:t>科普宣传。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167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DF505F9-8DE8-44E3-BF4B-541E497A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56" y="4739665"/>
            <a:ext cx="4320000" cy="2118335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789087F-8EAD-4B0A-865B-37E3ABB69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53" y="1285861"/>
            <a:ext cx="5688255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初始设计：一场地，多合一</a:t>
            </a:r>
            <a:endParaRPr lang="en-US" altLang="zh-CN" sz="2400" dirty="0"/>
          </a:p>
          <a:p>
            <a:pPr lvl="1"/>
            <a:r>
              <a:rPr lang="en-US" altLang="zh-CN" sz="2000" dirty="0"/>
              <a:t>60</a:t>
            </a:r>
            <a:r>
              <a:rPr lang="zh-CN" altLang="en-US" sz="2000" dirty="0"/>
              <a:t>米：</a:t>
            </a:r>
            <a:r>
              <a:rPr lang="en-US" altLang="zh-CN" sz="2000" dirty="0"/>
              <a:t>32</a:t>
            </a:r>
            <a:r>
              <a:rPr lang="zh-CN" altLang="en-US" sz="2000" dirty="0"/>
              <a:t>米弧区实验段</a:t>
            </a:r>
            <a:r>
              <a:rPr lang="en-US" altLang="zh-CN" sz="2000" dirty="0"/>
              <a:t>+28</a:t>
            </a:r>
            <a:r>
              <a:rPr lang="zh-CN" altLang="en-US" sz="2000" dirty="0"/>
              <a:t>米</a:t>
            </a:r>
            <a:r>
              <a:rPr lang="en-US" altLang="zh-CN" sz="2000" dirty="0"/>
              <a:t>RF</a:t>
            </a:r>
            <a:r>
              <a:rPr lang="zh-CN" altLang="en-US" sz="2000" dirty="0"/>
              <a:t>区展示段</a:t>
            </a:r>
            <a:endParaRPr lang="en-US" altLang="zh-CN" sz="2000" dirty="0"/>
          </a:p>
          <a:p>
            <a:pPr lvl="1"/>
            <a:r>
              <a:rPr lang="zh-CN" altLang="en-US" sz="2000" dirty="0"/>
              <a:t>足够厚度混凝土隧道墙及钢筋混凝土地基：提供磁铁</a:t>
            </a:r>
            <a:r>
              <a:rPr lang="en-US" altLang="zh-CN" sz="2000" dirty="0"/>
              <a:t>&amp;</a:t>
            </a:r>
            <a:r>
              <a:rPr lang="zh-CN" altLang="en-US" sz="2000" dirty="0"/>
              <a:t>支撑稳定性实验条件</a:t>
            </a:r>
            <a:endParaRPr lang="en-US" altLang="zh-CN" sz="2000" dirty="0"/>
          </a:p>
          <a:p>
            <a:pPr lvl="1"/>
            <a:r>
              <a:rPr lang="zh-CN" altLang="en-US" sz="2000" dirty="0"/>
              <a:t>磁铁为真实重量的模型，用于稳定性测试</a:t>
            </a:r>
            <a:endParaRPr lang="en-US" altLang="zh-CN" sz="2000" dirty="0"/>
          </a:p>
          <a:p>
            <a:pPr lvl="1"/>
            <a:r>
              <a:rPr lang="zh-CN" altLang="en-US" sz="2000" dirty="0"/>
              <a:t>半自动调节机构</a:t>
            </a:r>
            <a:r>
              <a:rPr lang="en-US" altLang="zh-CN" sz="2000" dirty="0"/>
              <a:t>+</a:t>
            </a:r>
            <a:r>
              <a:rPr lang="zh-CN" altLang="en-US" sz="2000" dirty="0"/>
              <a:t>高精度测量场，用于高效准直调节实验</a:t>
            </a:r>
            <a:endParaRPr lang="en-US" altLang="zh-CN" sz="2000" dirty="0"/>
          </a:p>
          <a:p>
            <a:pPr lvl="1"/>
            <a:r>
              <a:rPr lang="zh-CN" altLang="en-US" sz="2000" dirty="0"/>
              <a:t>隧道运输车，高效运输及粗定位</a:t>
            </a:r>
            <a:endParaRPr lang="en-US" altLang="zh-CN" sz="20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展示</a:t>
            </a:r>
            <a:r>
              <a:rPr lang="en-US" altLang="zh-CN" sz="2000" dirty="0">
                <a:solidFill>
                  <a:srgbClr val="FF0000"/>
                </a:solidFill>
              </a:rPr>
              <a:t>+</a:t>
            </a:r>
            <a:r>
              <a:rPr lang="zh-CN" altLang="en-US" sz="2000" dirty="0">
                <a:solidFill>
                  <a:srgbClr val="FF0000"/>
                </a:solidFill>
              </a:rPr>
              <a:t>工艺安装</a:t>
            </a:r>
            <a:r>
              <a:rPr lang="en-US" altLang="zh-CN" sz="2000" dirty="0">
                <a:solidFill>
                  <a:srgbClr val="FF0000"/>
                </a:solidFill>
              </a:rPr>
              <a:t>+</a:t>
            </a:r>
            <a:r>
              <a:rPr lang="zh-CN" altLang="en-US" sz="2000" dirty="0">
                <a:solidFill>
                  <a:srgbClr val="FF0000"/>
                </a:solidFill>
              </a:rPr>
              <a:t>稳定性实验</a:t>
            </a:r>
            <a:r>
              <a:rPr lang="en-US" altLang="zh-CN" sz="2000" dirty="0">
                <a:solidFill>
                  <a:srgbClr val="FF0000"/>
                </a:solidFill>
              </a:rPr>
              <a:t>+</a:t>
            </a:r>
            <a:r>
              <a:rPr lang="zh-CN" altLang="en-US" sz="2000" dirty="0">
                <a:solidFill>
                  <a:srgbClr val="FF0000"/>
                </a:solidFill>
              </a:rPr>
              <a:t>调节准直实验</a:t>
            </a:r>
            <a:r>
              <a:rPr lang="en-US" altLang="zh-CN" sz="2000" dirty="0">
                <a:solidFill>
                  <a:srgbClr val="FF0000"/>
                </a:solidFill>
              </a:rPr>
              <a:t>+</a:t>
            </a:r>
            <a:r>
              <a:rPr lang="zh-CN" altLang="en-US" sz="2000" dirty="0">
                <a:solidFill>
                  <a:srgbClr val="FF0000"/>
                </a:solidFill>
              </a:rPr>
              <a:t>运输粗定位实验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7BD515-2F0C-4F3B-964C-287FC18B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标题 2">
            <a:extLst>
              <a:ext uri="{FF2B5EF4-FFF2-40B4-BE49-F238E27FC236}">
                <a16:creationId xmlns:a16="http://schemas.microsoft.com/office/drawing/2014/main" id="{3A83DC91-E1FE-4452-A926-3131A8F3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内容调整</a:t>
            </a:r>
            <a:r>
              <a:rPr lang="en-US" altLang="zh-CN" dirty="0"/>
              <a:t>—</a:t>
            </a:r>
            <a:r>
              <a:rPr lang="zh-CN" altLang="en-US" dirty="0"/>
              <a:t>兼顾郑州场地及工程设计要求</a:t>
            </a:r>
            <a:endParaRPr lang="en-US" dirty="0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BCDC7BF9-21DF-487D-9E7E-44840CD6790C}"/>
              </a:ext>
            </a:extLst>
          </p:cNvPr>
          <p:cNvSpPr txBox="1">
            <a:spLocks/>
          </p:cNvSpPr>
          <p:nvPr/>
        </p:nvSpPr>
        <p:spPr>
          <a:xfrm>
            <a:off x="6168008" y="1256921"/>
            <a:ext cx="5918448" cy="5268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修改设计：三步走，分场地</a:t>
            </a:r>
            <a:endParaRPr lang="en-US" altLang="zh-CN" sz="2400" dirty="0"/>
          </a:p>
          <a:p>
            <a:pPr lvl="1"/>
            <a:r>
              <a:rPr lang="en-US" altLang="zh-CN" sz="2000" dirty="0"/>
              <a:t>60</a:t>
            </a:r>
            <a:r>
              <a:rPr lang="zh-CN" altLang="en-US" sz="2000" dirty="0"/>
              <a:t>米：</a:t>
            </a:r>
            <a:r>
              <a:rPr lang="en-US" altLang="zh-CN" sz="2000" dirty="0"/>
              <a:t>32</a:t>
            </a:r>
            <a:r>
              <a:rPr lang="zh-CN" altLang="en-US" sz="2000" dirty="0"/>
              <a:t>米弧区实验段</a:t>
            </a:r>
            <a:r>
              <a:rPr lang="en-US" altLang="zh-CN" sz="2000" dirty="0"/>
              <a:t>+28</a:t>
            </a:r>
            <a:r>
              <a:rPr lang="zh-CN" altLang="en-US" sz="2000" dirty="0"/>
              <a:t>米</a:t>
            </a:r>
            <a:r>
              <a:rPr lang="en-US" altLang="zh-CN" sz="2000" dirty="0"/>
              <a:t>RF</a:t>
            </a:r>
            <a:r>
              <a:rPr lang="zh-CN" altLang="en-US" sz="2000" dirty="0"/>
              <a:t>区展示段</a:t>
            </a:r>
            <a:endParaRPr lang="en-US" altLang="zh-CN" sz="20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迁移稳定性实验：</a:t>
            </a:r>
            <a:r>
              <a:rPr lang="zh-CN" altLang="en-US" sz="2000" dirty="0"/>
              <a:t>钢架模拟隧道墙，场地现有地基，磁铁改为轻材料展示模型。</a:t>
            </a:r>
            <a:endParaRPr lang="en-US" altLang="zh-CN" sz="20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加快展示模型进度：</a:t>
            </a:r>
            <a:r>
              <a:rPr lang="zh-CN" altLang="en-US" sz="2000" dirty="0"/>
              <a:t>调节机构先用替换件。</a:t>
            </a:r>
            <a:endParaRPr lang="en-US" altLang="zh-CN" sz="20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第一步：</a:t>
            </a:r>
            <a:r>
              <a:rPr lang="zh-CN" altLang="en-US" sz="2000" dirty="0"/>
              <a:t>展示</a:t>
            </a:r>
            <a:r>
              <a:rPr lang="en-US" altLang="zh-CN" sz="2000" dirty="0"/>
              <a:t>+</a:t>
            </a:r>
            <a:r>
              <a:rPr lang="zh-CN" altLang="en-US" sz="2000" dirty="0"/>
              <a:t>部分工艺安装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r>
              <a:rPr lang="zh-CN" altLang="en-US" sz="2000" dirty="0"/>
              <a:t>半自动调节机构</a:t>
            </a:r>
            <a:r>
              <a:rPr lang="en-US" altLang="zh-CN" sz="2000" dirty="0"/>
              <a:t>+</a:t>
            </a:r>
            <a:r>
              <a:rPr lang="zh-CN" altLang="en-US" sz="2000" dirty="0"/>
              <a:t>高精度测量场，用于高效准直调节实验。研制成功后替换。</a:t>
            </a:r>
            <a:endParaRPr lang="en-US" altLang="zh-CN" sz="2000" dirty="0"/>
          </a:p>
          <a:p>
            <a:pPr lvl="1"/>
            <a:r>
              <a:rPr lang="zh-CN" altLang="en-US" sz="2000" dirty="0"/>
              <a:t>隧道运输车，高效运输及粗定位。</a:t>
            </a:r>
            <a:endParaRPr lang="en-US" altLang="zh-CN" sz="20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第二步：</a:t>
            </a:r>
            <a:r>
              <a:rPr lang="zh-CN" altLang="en-US" sz="2000" dirty="0"/>
              <a:t>部分工艺安装</a:t>
            </a:r>
            <a:r>
              <a:rPr lang="en-US" altLang="zh-CN" sz="2000" dirty="0"/>
              <a:t>+</a:t>
            </a:r>
            <a:r>
              <a:rPr lang="zh-CN" altLang="en-US" sz="2000" dirty="0"/>
              <a:t>调节准直实验</a:t>
            </a:r>
            <a:r>
              <a:rPr lang="en-US" altLang="zh-CN" sz="2000" dirty="0"/>
              <a:t>+</a:t>
            </a:r>
            <a:r>
              <a:rPr lang="zh-CN" altLang="en-US" sz="2000" dirty="0"/>
              <a:t>运输粗定位实验</a:t>
            </a:r>
            <a:endParaRPr lang="en-US" altLang="zh-CN" sz="2000" dirty="0"/>
          </a:p>
          <a:p>
            <a:pPr lvl="1"/>
            <a:endParaRPr lang="en-US" sz="3000" dirty="0"/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第三步：</a:t>
            </a:r>
            <a:r>
              <a:rPr lang="zh-CN" altLang="en-US" sz="2000" dirty="0"/>
              <a:t>稳定性实验，跟随黄河公司可研进行实地测量</a:t>
            </a:r>
            <a:endParaRPr lang="en-US" altLang="zh-CN" sz="2000" dirty="0"/>
          </a:p>
          <a:p>
            <a:pPr lvl="1"/>
            <a:endParaRPr lang="en-US" sz="2000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91E5CC29-5EDE-4F30-8A5E-FD2D538D5EE2}"/>
              </a:ext>
            </a:extLst>
          </p:cNvPr>
          <p:cNvSpPr/>
          <p:nvPr/>
        </p:nvSpPr>
        <p:spPr>
          <a:xfrm>
            <a:off x="4367808" y="819144"/>
            <a:ext cx="2664296" cy="515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地基承重及场地要求</a:t>
            </a:r>
            <a:endParaRPr lang="en-US" sz="2000" dirty="0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6A4C6221-28D1-4D30-B425-1FB3958C0862}"/>
              </a:ext>
            </a:extLst>
          </p:cNvPr>
          <p:cNvSpPr/>
          <p:nvPr/>
        </p:nvSpPr>
        <p:spPr>
          <a:xfrm>
            <a:off x="8737600" y="3470545"/>
            <a:ext cx="454744" cy="462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CED06B5-0590-4728-BFDE-DEA557D04EE1}"/>
              </a:ext>
            </a:extLst>
          </p:cNvPr>
          <p:cNvSpPr/>
          <p:nvPr/>
        </p:nvSpPr>
        <p:spPr>
          <a:xfrm>
            <a:off x="6456040" y="3944895"/>
            <a:ext cx="5544616" cy="1557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80D9347-14D2-4A6A-B259-6161F6C616FE}"/>
              </a:ext>
            </a:extLst>
          </p:cNvPr>
          <p:cNvSpPr/>
          <p:nvPr/>
        </p:nvSpPr>
        <p:spPr>
          <a:xfrm>
            <a:off x="6456040" y="1772816"/>
            <a:ext cx="554461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D832812-57F7-4648-A7FE-5AE227A8F917}"/>
              </a:ext>
            </a:extLst>
          </p:cNvPr>
          <p:cNvSpPr/>
          <p:nvPr/>
        </p:nvSpPr>
        <p:spPr>
          <a:xfrm>
            <a:off x="6456041" y="5832340"/>
            <a:ext cx="5544615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弧区模型</a:t>
            </a:r>
            <a:endParaRPr lang="en-US" altLang="zh-CN" sz="2400" dirty="0"/>
          </a:p>
          <a:p>
            <a:pPr lvl="1"/>
            <a:r>
              <a:rPr lang="zh-CN" altLang="en-US" sz="1800" dirty="0"/>
              <a:t>磁铁：</a:t>
            </a:r>
            <a:r>
              <a:rPr lang="en-US" altLang="zh-CN" sz="1800" dirty="0"/>
              <a:t>ABS+</a:t>
            </a:r>
            <a:r>
              <a:rPr lang="zh-CN" altLang="en-US" sz="1800" dirty="0"/>
              <a:t>钢板，外形尺寸公差</a:t>
            </a:r>
            <a:r>
              <a:rPr lang="en-US" altLang="zh-CN" sz="1800" dirty="0"/>
              <a:t>±2mm</a:t>
            </a:r>
            <a:r>
              <a:rPr lang="zh-CN" altLang="en-US" sz="1800" dirty="0"/>
              <a:t>。可按照实际磁铁设计进行开合，固定靶标座，可进行工艺安装实验</a:t>
            </a:r>
            <a:endParaRPr lang="en-US" altLang="zh-CN" sz="1800" dirty="0"/>
          </a:p>
          <a:p>
            <a:pPr lvl="1"/>
            <a:r>
              <a:rPr lang="zh-CN" altLang="en-US" sz="1800" dirty="0"/>
              <a:t>混凝土基座：</a:t>
            </a:r>
            <a:r>
              <a:rPr lang="en-US" altLang="zh-CN" sz="1800" dirty="0"/>
              <a:t>C60</a:t>
            </a:r>
            <a:r>
              <a:rPr lang="zh-CN" altLang="en-US" sz="1800" dirty="0"/>
              <a:t>混凝土</a:t>
            </a:r>
            <a:r>
              <a:rPr lang="en-US" altLang="zh-CN" sz="1800" dirty="0"/>
              <a:t>+</a:t>
            </a:r>
            <a:r>
              <a:rPr lang="zh-CN" altLang="en-US" sz="1800" dirty="0"/>
              <a:t>碳钢</a:t>
            </a:r>
            <a:endParaRPr lang="en-US" altLang="zh-CN" sz="1800" dirty="0"/>
          </a:p>
          <a:p>
            <a:pPr lvl="1"/>
            <a:r>
              <a:rPr lang="en-US" altLang="zh-CN" sz="1800" dirty="0"/>
              <a:t>Booster</a:t>
            </a:r>
            <a:r>
              <a:rPr lang="zh-CN" altLang="en-US" sz="1800" dirty="0"/>
              <a:t>设备悬挂钢架：碳钢</a:t>
            </a:r>
            <a:endParaRPr lang="en-US" altLang="zh-CN" sz="1800" dirty="0"/>
          </a:p>
          <a:p>
            <a:pPr lvl="1"/>
            <a:r>
              <a:rPr lang="zh-CN" altLang="en-US" sz="1800" dirty="0"/>
              <a:t>磁铁调节机构：</a:t>
            </a:r>
            <a:r>
              <a:rPr lang="en-US" altLang="zh-CN" sz="1800" dirty="0"/>
              <a:t>ABS+</a:t>
            </a:r>
            <a:r>
              <a:rPr lang="zh-CN" altLang="en-US" sz="1800" dirty="0"/>
              <a:t>钢板，后期替换成正式样机</a:t>
            </a:r>
            <a:endParaRPr lang="en-US" altLang="zh-CN" sz="1800" dirty="0"/>
          </a:p>
          <a:p>
            <a:pPr lvl="1"/>
            <a:r>
              <a:rPr lang="zh-CN" altLang="en-US" sz="1800" dirty="0"/>
              <a:t>真空盒、波纹管、</a:t>
            </a:r>
            <a:r>
              <a:rPr lang="en-US" altLang="zh-CN" sz="1800" dirty="0"/>
              <a:t>BPM</a:t>
            </a:r>
            <a:r>
              <a:rPr lang="zh-CN" altLang="en-US" sz="1800" dirty="0"/>
              <a:t>及其支架等：不锈钢</a:t>
            </a:r>
            <a:r>
              <a:rPr lang="en-US" altLang="zh-CN" sz="1800" dirty="0"/>
              <a:t>/</a:t>
            </a:r>
            <a:r>
              <a:rPr lang="zh-CN" altLang="en-US" sz="1800" dirty="0"/>
              <a:t>碳钢</a:t>
            </a:r>
            <a:endParaRPr lang="en-US" altLang="zh-CN" sz="1800" dirty="0"/>
          </a:p>
          <a:p>
            <a:pPr lvl="1"/>
            <a:r>
              <a:rPr lang="zh-CN" altLang="en-US" sz="1800" dirty="0"/>
              <a:t>泵、阀门等：真空系统提供</a:t>
            </a:r>
            <a:endParaRPr lang="en-US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E6AC73B-C208-446E-87E4-C8121BDC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4121127"/>
            <a:ext cx="5400000" cy="223522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22D3672-0111-43C4-BC74-F4784AE9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43" y="4121127"/>
            <a:ext cx="5400000" cy="2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6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342384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弧区模型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DBEB9CDA-7ACC-4A80-9179-1E734FB72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956174"/>
              </p:ext>
            </p:extLst>
          </p:nvPr>
        </p:nvGraphicFramePr>
        <p:xfrm>
          <a:off x="820898" y="1916832"/>
          <a:ext cx="1117975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622">
                  <a:extLst>
                    <a:ext uri="{9D8B030D-6E8A-4147-A177-3AD203B41FA5}">
                      <a16:colId xmlns:a16="http://schemas.microsoft.com/office/drawing/2014/main" val="236097801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10895054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920467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5467383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124586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位置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设备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尺寸（米）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265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Collider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二极铁模型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4.72-0.53-0.36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根据磁铁系统模型修改，预计</a:t>
                      </a:r>
                      <a:r>
                        <a:rPr lang="en-US" altLang="zh-CN" dirty="0"/>
                        <a:t>7.5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731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四极铁模型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3-0.7-0.56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磁铁系统提供，预计</a:t>
                      </a:r>
                      <a:r>
                        <a:rPr lang="en-US" altLang="zh-CN" dirty="0"/>
                        <a:t>7.5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788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六极铁及支架模型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3-0.62-0.75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磁铁系统提供，预计</a:t>
                      </a:r>
                      <a:r>
                        <a:rPr lang="en-US" altLang="zh-CN" dirty="0"/>
                        <a:t>7.5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6456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校正铁及支架模型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0.5-0.7-0.5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根据磁铁系统截面简单绘制，预计</a:t>
                      </a:r>
                      <a:r>
                        <a:rPr lang="en-US" altLang="zh-CN" dirty="0"/>
                        <a:t>7.5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665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所有模型基座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基本完成，根据磁铁更新，预计</a:t>
                      </a:r>
                      <a:r>
                        <a:rPr lang="en-US" altLang="zh-CN" dirty="0"/>
                        <a:t>7.5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407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所有模型调节机构（后期替换）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预计</a:t>
                      </a:r>
                      <a:r>
                        <a:rPr lang="en-US" altLang="zh-CN" dirty="0"/>
                        <a:t>7.10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637594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C3AD8340-7A9F-41A9-9C29-64ABCDCC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392" y="4594450"/>
            <a:ext cx="3600000" cy="19553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1F47D8E-55DD-42F0-933F-5706C40BF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000" y="4857001"/>
            <a:ext cx="3600000" cy="1677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649054-6F5E-4466-9CBF-205727619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88" y="4747998"/>
            <a:ext cx="4320000" cy="18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7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342384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弧区模型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ADC3B2B-FB92-452E-8001-8698CB6CB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694235"/>
              </p:ext>
            </p:extLst>
          </p:nvPr>
        </p:nvGraphicFramePr>
        <p:xfrm>
          <a:off x="820898" y="1916832"/>
          <a:ext cx="1103574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622">
                  <a:extLst>
                    <a:ext uri="{9D8B030D-6E8A-4147-A177-3AD203B41FA5}">
                      <a16:colId xmlns:a16="http://schemas.microsoft.com/office/drawing/2014/main" val="2360978011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10895054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920467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5467383"/>
                    </a:ext>
                  </a:extLst>
                </a:gridCol>
                <a:gridCol w="4392487">
                  <a:extLst>
                    <a:ext uri="{9D8B030D-6E8A-4147-A177-3AD203B41FA5}">
                      <a16:colId xmlns:a16="http://schemas.microsoft.com/office/drawing/2014/main" val="124586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位置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设备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尺寸（米）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265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Booster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二极铁模型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4.75-0.4-0.38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磁铁系统提供模型，完成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731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四极铁模型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2-0.4-0.4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根据磁铁系统截面简单绘制，完成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788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六极铁模型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0.36-0.41-0.41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根据磁铁系统截面简单绘制，预计</a:t>
                      </a:r>
                      <a:r>
                        <a:rPr lang="en-US" altLang="zh-CN" dirty="0"/>
                        <a:t>7.5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6456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所有模型支撑钢架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基本完成，根据磁铁更新，预计</a:t>
                      </a:r>
                      <a:r>
                        <a:rPr lang="en-US" altLang="zh-CN" dirty="0"/>
                        <a:t>7.5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665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所有模型调节机构（后期替换）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预计</a:t>
                      </a:r>
                      <a:r>
                        <a:rPr lang="en-US" altLang="zh-CN" dirty="0"/>
                        <a:t>7.10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140785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62784760-5EF7-4A18-BA98-BD012AF55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4257282"/>
            <a:ext cx="3674393" cy="25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0DBE67-EFB0-4B29-B953-C6C328C3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49" y="4215016"/>
            <a:ext cx="2508334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BFBBE27-22F0-47EB-A0BE-559269ED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4141872"/>
            <a:ext cx="150421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1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5342384" cy="484030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弧区模型</a:t>
            </a:r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ADC3B2B-FB92-452E-8001-8698CB6CB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030805"/>
              </p:ext>
            </p:extLst>
          </p:nvPr>
        </p:nvGraphicFramePr>
        <p:xfrm>
          <a:off x="820898" y="1916832"/>
          <a:ext cx="1103574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670">
                  <a:extLst>
                    <a:ext uri="{9D8B030D-6E8A-4147-A177-3AD203B41FA5}">
                      <a16:colId xmlns:a16="http://schemas.microsoft.com/office/drawing/2014/main" val="236097801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10895054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9204673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85467383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val="1245864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位置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设备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尺寸（米）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265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Collider&amp;</a:t>
                      </a:r>
                    </a:p>
                    <a:p>
                      <a:pPr algn="ctr"/>
                      <a:r>
                        <a:rPr lang="en-US" altLang="zh-CN" dirty="0"/>
                        <a:t>Booster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所有真空盒、波纹管、</a:t>
                      </a:r>
                      <a:r>
                        <a:rPr lang="en-US" altLang="zh-CN" dirty="0"/>
                        <a:t>BPM</a:t>
                      </a:r>
                      <a:r>
                        <a:rPr lang="zh-CN" altLang="en-US" dirty="0"/>
                        <a:t>模型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预计</a:t>
                      </a:r>
                      <a:r>
                        <a:rPr lang="en-US" altLang="zh-CN" dirty="0"/>
                        <a:t>7.10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0023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真空设备支架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预计</a:t>
                      </a:r>
                      <a:r>
                        <a:rPr lang="en-US" altLang="zh-CN" dirty="0"/>
                        <a:t>7.10</a:t>
                      </a:r>
                      <a:r>
                        <a:rPr lang="zh-CN" altLang="en-US" dirty="0"/>
                        <a:t>完成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9097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泵、阀门等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真空系统提供</a:t>
                      </a:r>
                      <a:r>
                        <a:rPr lang="en-US" altLang="zh-CN" dirty="0"/>
                        <a:t>/ABS+</a:t>
                      </a:r>
                      <a:r>
                        <a:rPr lang="zh-CN" altLang="en-US" dirty="0"/>
                        <a:t>钢模型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56412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0E8C918-8363-437C-86ED-0823CD78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393836"/>
            <a:ext cx="3600000" cy="25927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90C63A6-EBAA-4A80-9340-757DC62C4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4062632"/>
            <a:ext cx="4320000" cy="17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8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6F2E024-C2E7-4F85-B305-482A77075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501008"/>
            <a:ext cx="5400000" cy="2471601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4776694-40BA-4EA2-B013-A1750987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454952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RF</a:t>
            </a:r>
            <a:r>
              <a:rPr lang="zh-CN" altLang="en-US" sz="2400" dirty="0"/>
              <a:t>区模型</a:t>
            </a:r>
            <a:endParaRPr lang="en-US" sz="2000" dirty="0"/>
          </a:p>
          <a:p>
            <a:pPr lvl="1"/>
            <a:r>
              <a:rPr lang="en-US" sz="2000" dirty="0"/>
              <a:t>1</a:t>
            </a:r>
            <a:r>
              <a:rPr lang="zh-CN" altLang="en-US" sz="2000" dirty="0"/>
              <a:t>对撞环模组，</a:t>
            </a:r>
            <a:r>
              <a:rPr lang="en-US" altLang="zh-CN" sz="2000" dirty="0"/>
              <a:t>1</a:t>
            </a:r>
            <a:r>
              <a:rPr lang="zh-CN" altLang="en-US" sz="2000" dirty="0"/>
              <a:t>增强器模组，波导、</a:t>
            </a:r>
            <a:r>
              <a:rPr lang="en-US" altLang="zh-CN" sz="2000" dirty="0"/>
              <a:t>2</a:t>
            </a:r>
            <a:r>
              <a:rPr lang="zh-CN" altLang="en-US" sz="2000" dirty="0"/>
              <a:t>单孔径四极铁及支撑。</a:t>
            </a:r>
            <a:endParaRPr lang="en-US" altLang="zh-CN" sz="2000" dirty="0"/>
          </a:p>
          <a:p>
            <a:pPr lvl="1"/>
            <a:r>
              <a:rPr lang="zh-CN" altLang="en-US" sz="2000" dirty="0"/>
              <a:t>模组及支撑：</a:t>
            </a:r>
            <a:r>
              <a:rPr lang="en-US" altLang="zh-CN" sz="2000" dirty="0"/>
              <a:t> ABS+</a:t>
            </a:r>
            <a:r>
              <a:rPr lang="zh-CN" altLang="en-US" sz="2000" dirty="0"/>
              <a:t>钢，外形尺寸公差</a:t>
            </a:r>
            <a:r>
              <a:rPr lang="en-US" altLang="zh-CN" sz="2000" dirty="0"/>
              <a:t>±4mm</a:t>
            </a:r>
            <a:r>
              <a:rPr lang="zh-CN" altLang="en-US" sz="2000" dirty="0"/>
              <a:t>。不进行工艺安装实验。</a:t>
            </a:r>
            <a:endParaRPr lang="en-US" altLang="zh-CN" sz="2000" dirty="0"/>
          </a:p>
          <a:p>
            <a:pPr lvl="1"/>
            <a:r>
              <a:rPr lang="zh-CN" altLang="en-US" sz="2000" dirty="0"/>
              <a:t>四极铁及支撑：</a:t>
            </a:r>
            <a:r>
              <a:rPr lang="en-US" altLang="zh-CN" sz="2000" dirty="0"/>
              <a:t>ABS+</a:t>
            </a:r>
            <a:r>
              <a:rPr lang="zh-CN" altLang="en-US" sz="2000" dirty="0"/>
              <a:t>钢，外形尺寸公差</a:t>
            </a:r>
            <a:r>
              <a:rPr lang="en-US" altLang="zh-CN" sz="2000" dirty="0"/>
              <a:t>±2mm</a:t>
            </a:r>
            <a:r>
              <a:rPr lang="zh-CN" altLang="en-US" sz="2000" dirty="0"/>
              <a:t>。不进行工艺安装实验。</a:t>
            </a:r>
            <a:endParaRPr lang="en-US" altLang="zh-CN" sz="2000" dirty="0"/>
          </a:p>
          <a:p>
            <a:pPr lvl="1"/>
            <a:endParaRPr lang="zh-CN" altLang="en-US" sz="2000" dirty="0"/>
          </a:p>
          <a:p>
            <a:pPr lvl="1"/>
            <a:endParaRPr 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7AE84F8-D0B7-4437-932F-DBE80BA4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目前进展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BA330-35CE-4DD2-99F6-D180D426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DFF5BD2-107A-4BD2-82E4-F9B0B2FB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3253544"/>
            <a:ext cx="5400000" cy="310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2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40697</TotalTime>
  <Words>1350</Words>
  <Application>Microsoft Office PowerPoint</Application>
  <PresentationFormat>宽屏</PresentationFormat>
  <Paragraphs>326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演示文稿</vt:lpstr>
      <vt:lpstr>Content</vt:lpstr>
      <vt:lpstr>内容调整—兼顾郑州场地及工程设计要求</vt:lpstr>
      <vt:lpstr>内容调整—兼顾郑州场地及工程设计要求</vt:lpstr>
      <vt:lpstr>目前进展</vt:lpstr>
      <vt:lpstr>目前进展</vt:lpstr>
      <vt:lpstr>目前进展</vt:lpstr>
      <vt:lpstr>目前进展</vt:lpstr>
      <vt:lpstr>目前进展</vt:lpstr>
      <vt:lpstr>目前进展</vt:lpstr>
      <vt:lpstr>目前进展</vt:lpstr>
      <vt:lpstr>目前进展</vt:lpstr>
      <vt:lpstr>目前进展</vt:lpstr>
      <vt:lpstr>计划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wanghaijing</cp:lastModifiedBy>
  <cp:revision>2232</cp:revision>
  <cp:lastPrinted>2022-11-06T05:19:21Z</cp:lastPrinted>
  <dcterms:created xsi:type="dcterms:W3CDTF">2012-09-04T11:33:36Z</dcterms:created>
  <dcterms:modified xsi:type="dcterms:W3CDTF">2024-06-27T04:01:48Z</dcterms:modified>
</cp:coreProperties>
</file>